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8" r:id="rId2"/>
    <p:sldId id="257" r:id="rId3"/>
    <p:sldId id="322" r:id="rId4"/>
    <p:sldId id="323" r:id="rId5"/>
    <p:sldId id="324" r:id="rId6"/>
    <p:sldId id="325" r:id="rId7"/>
    <p:sldId id="326" r:id="rId8"/>
    <p:sldId id="263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284" r:id="rId17"/>
    <p:sldId id="311" r:id="rId18"/>
    <p:sldId id="313" r:id="rId19"/>
    <p:sldId id="316" r:id="rId20"/>
    <p:sldId id="317" r:id="rId21"/>
    <p:sldId id="318" r:id="rId22"/>
    <p:sldId id="319" r:id="rId23"/>
    <p:sldId id="320" r:id="rId24"/>
    <p:sldId id="276" r:id="rId25"/>
    <p:sldId id="294" r:id="rId26"/>
    <p:sldId id="277" r:id="rId27"/>
    <p:sldId id="299" r:id="rId28"/>
    <p:sldId id="300" r:id="rId29"/>
  </p:sldIdLst>
  <p:sldSz cx="9144000" cy="6858000" type="screen4x3"/>
  <p:notesSz cx="6858000" cy="9144000"/>
  <p:custShowLst>
    <p:custShow name="傅立叶" id="0">
      <p:sldLst>
        <p:sld r:id="rId28"/>
      </p:sldLst>
    </p:custShow>
    <p:custShow name="狄利克雷" id="1">
      <p:sldLst>
        <p:sld r:id="rId29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33CC"/>
    <a:srgbClr val="0074E8"/>
    <a:srgbClr val="005CB8"/>
    <a:srgbClr val="6E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43" autoAdjust="0"/>
  </p:normalViewPr>
  <p:slideViewPr>
    <p:cSldViewPr>
      <p:cViewPr varScale="1">
        <p:scale>
          <a:sx n="50" d="100"/>
          <a:sy n="50" d="100"/>
        </p:scale>
        <p:origin x="-1262" y="-72"/>
      </p:cViewPr>
      <p:guideLst>
        <p:guide orient="horz" pos="2832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emf"/><Relationship Id="rId18" Type="http://schemas.openxmlformats.org/officeDocument/2006/relationships/image" Target="../media/image117.emf"/><Relationship Id="rId3" Type="http://schemas.openxmlformats.org/officeDocument/2006/relationships/image" Target="../media/image102.emf"/><Relationship Id="rId21" Type="http://schemas.openxmlformats.org/officeDocument/2006/relationships/image" Target="../media/image120.w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20" Type="http://schemas.openxmlformats.org/officeDocument/2006/relationships/image" Target="../media/image119.w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png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emf"/><Relationship Id="rId9" Type="http://schemas.openxmlformats.org/officeDocument/2006/relationships/image" Target="../media/image108.png"/><Relationship Id="rId14" Type="http://schemas.openxmlformats.org/officeDocument/2006/relationships/image" Target="../media/image113.emf"/><Relationship Id="rId22" Type="http://schemas.openxmlformats.org/officeDocument/2006/relationships/image" Target="../media/image1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6" Type="http://schemas.openxmlformats.org/officeDocument/2006/relationships/image" Target="../media/image142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5" Type="http://schemas.openxmlformats.org/officeDocument/2006/relationships/image" Target="../media/image14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18" Type="http://schemas.openxmlformats.org/officeDocument/2006/relationships/image" Target="../media/image16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17" Type="http://schemas.openxmlformats.org/officeDocument/2006/relationships/image" Target="../media/image159.emf"/><Relationship Id="rId2" Type="http://schemas.openxmlformats.org/officeDocument/2006/relationships/image" Target="../media/image144.emf"/><Relationship Id="rId16" Type="http://schemas.openxmlformats.org/officeDocument/2006/relationships/image" Target="../media/image158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189.emf"/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12" Type="http://schemas.openxmlformats.org/officeDocument/2006/relationships/image" Target="../media/image188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7.emf"/><Relationship Id="rId5" Type="http://schemas.openxmlformats.org/officeDocument/2006/relationships/image" Target="../media/image181.emf"/><Relationship Id="rId15" Type="http://schemas.openxmlformats.org/officeDocument/2006/relationships/image" Target="../media/image191.emf"/><Relationship Id="rId10" Type="http://schemas.openxmlformats.org/officeDocument/2006/relationships/image" Target="../media/image186.emf"/><Relationship Id="rId4" Type="http://schemas.openxmlformats.org/officeDocument/2006/relationships/image" Target="../media/image180.emf"/><Relationship Id="rId9" Type="http://schemas.openxmlformats.org/officeDocument/2006/relationships/image" Target="../media/image185.emf"/><Relationship Id="rId14" Type="http://schemas.openxmlformats.org/officeDocument/2006/relationships/image" Target="../media/image19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17" Type="http://schemas.openxmlformats.org/officeDocument/2006/relationships/image" Target="../media/image208.emf"/><Relationship Id="rId2" Type="http://schemas.openxmlformats.org/officeDocument/2006/relationships/image" Target="../media/image193.emf"/><Relationship Id="rId16" Type="http://schemas.openxmlformats.org/officeDocument/2006/relationships/image" Target="../media/image207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5" Type="http://schemas.openxmlformats.org/officeDocument/2006/relationships/image" Target="../media/image206.emf"/><Relationship Id="rId10" Type="http://schemas.openxmlformats.org/officeDocument/2006/relationships/image" Target="../media/image201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18" Type="http://schemas.openxmlformats.org/officeDocument/2006/relationships/image" Target="../media/image23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17" Type="http://schemas.openxmlformats.org/officeDocument/2006/relationships/image" Target="../media/image230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image" Target="../media/image244.emf"/><Relationship Id="rId18" Type="http://schemas.openxmlformats.org/officeDocument/2006/relationships/image" Target="../media/image24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12" Type="http://schemas.openxmlformats.org/officeDocument/2006/relationships/image" Target="../media/image243.emf"/><Relationship Id="rId17" Type="http://schemas.openxmlformats.org/officeDocument/2006/relationships/image" Target="../media/image248.emf"/><Relationship Id="rId2" Type="http://schemas.openxmlformats.org/officeDocument/2006/relationships/image" Target="../media/image233.emf"/><Relationship Id="rId16" Type="http://schemas.openxmlformats.org/officeDocument/2006/relationships/image" Target="../media/image247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11" Type="http://schemas.openxmlformats.org/officeDocument/2006/relationships/image" Target="../media/image242.emf"/><Relationship Id="rId5" Type="http://schemas.openxmlformats.org/officeDocument/2006/relationships/image" Target="../media/image236.emf"/><Relationship Id="rId15" Type="http://schemas.openxmlformats.org/officeDocument/2006/relationships/image" Target="../media/image24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Relationship Id="rId14" Type="http://schemas.openxmlformats.org/officeDocument/2006/relationships/image" Target="../media/image24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2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12" Type="http://schemas.openxmlformats.org/officeDocument/2006/relationships/image" Target="../media/image261.emf"/><Relationship Id="rId2" Type="http://schemas.openxmlformats.org/officeDocument/2006/relationships/image" Target="../media/image251.emf"/><Relationship Id="rId16" Type="http://schemas.openxmlformats.org/officeDocument/2006/relationships/image" Target="../media/image265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11" Type="http://schemas.openxmlformats.org/officeDocument/2006/relationships/image" Target="../media/image260.emf"/><Relationship Id="rId5" Type="http://schemas.openxmlformats.org/officeDocument/2006/relationships/image" Target="../media/image254.emf"/><Relationship Id="rId15" Type="http://schemas.openxmlformats.org/officeDocument/2006/relationships/image" Target="../media/image264.emf"/><Relationship Id="rId10" Type="http://schemas.openxmlformats.org/officeDocument/2006/relationships/image" Target="../media/image259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Relationship Id="rId14" Type="http://schemas.openxmlformats.org/officeDocument/2006/relationships/image" Target="../media/image26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image" Target="../media/image278.emf"/><Relationship Id="rId18" Type="http://schemas.openxmlformats.org/officeDocument/2006/relationships/image" Target="../media/image283.emf"/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12" Type="http://schemas.openxmlformats.org/officeDocument/2006/relationships/image" Target="../media/image277.emf"/><Relationship Id="rId17" Type="http://schemas.openxmlformats.org/officeDocument/2006/relationships/image" Target="../media/image282.emf"/><Relationship Id="rId2" Type="http://schemas.openxmlformats.org/officeDocument/2006/relationships/image" Target="../media/image267.emf"/><Relationship Id="rId16" Type="http://schemas.openxmlformats.org/officeDocument/2006/relationships/image" Target="../media/image281.emf"/><Relationship Id="rId20" Type="http://schemas.openxmlformats.org/officeDocument/2006/relationships/image" Target="../media/image285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11" Type="http://schemas.openxmlformats.org/officeDocument/2006/relationships/image" Target="../media/image276.emf"/><Relationship Id="rId5" Type="http://schemas.openxmlformats.org/officeDocument/2006/relationships/image" Target="../media/image270.emf"/><Relationship Id="rId15" Type="http://schemas.openxmlformats.org/officeDocument/2006/relationships/image" Target="../media/image280.emf"/><Relationship Id="rId10" Type="http://schemas.openxmlformats.org/officeDocument/2006/relationships/image" Target="../media/image275.emf"/><Relationship Id="rId19" Type="http://schemas.openxmlformats.org/officeDocument/2006/relationships/image" Target="../media/image284.emf"/><Relationship Id="rId4" Type="http://schemas.openxmlformats.org/officeDocument/2006/relationships/image" Target="../media/image269.emf"/><Relationship Id="rId9" Type="http://schemas.openxmlformats.org/officeDocument/2006/relationships/image" Target="../media/image274.emf"/><Relationship Id="rId14" Type="http://schemas.openxmlformats.org/officeDocument/2006/relationships/image" Target="../media/image27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image" Target="../media/image298.emf"/><Relationship Id="rId18" Type="http://schemas.openxmlformats.org/officeDocument/2006/relationships/image" Target="../media/image303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3" Type="http://schemas.openxmlformats.org/officeDocument/2006/relationships/image" Target="../media/image309.emf"/><Relationship Id="rId7" Type="http://schemas.openxmlformats.org/officeDocument/2006/relationships/image" Target="../media/image313.emf"/><Relationship Id="rId2" Type="http://schemas.openxmlformats.org/officeDocument/2006/relationships/image" Target="../media/image308.emf"/><Relationship Id="rId1" Type="http://schemas.openxmlformats.org/officeDocument/2006/relationships/image" Target="../media/image307.emf"/><Relationship Id="rId6" Type="http://schemas.openxmlformats.org/officeDocument/2006/relationships/image" Target="../media/image312.emf"/><Relationship Id="rId5" Type="http://schemas.openxmlformats.org/officeDocument/2006/relationships/image" Target="../media/image311.emf"/><Relationship Id="rId4" Type="http://schemas.openxmlformats.org/officeDocument/2006/relationships/image" Target="../media/image31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13" Type="http://schemas.openxmlformats.org/officeDocument/2006/relationships/image" Target="../media/image327.emf"/><Relationship Id="rId18" Type="http://schemas.openxmlformats.org/officeDocument/2006/relationships/image" Target="../media/image332.emf"/><Relationship Id="rId3" Type="http://schemas.openxmlformats.org/officeDocument/2006/relationships/image" Target="../media/image317.emf"/><Relationship Id="rId21" Type="http://schemas.openxmlformats.org/officeDocument/2006/relationships/image" Target="../media/image335.emf"/><Relationship Id="rId7" Type="http://schemas.openxmlformats.org/officeDocument/2006/relationships/image" Target="../media/image321.emf"/><Relationship Id="rId12" Type="http://schemas.openxmlformats.org/officeDocument/2006/relationships/image" Target="../media/image326.emf"/><Relationship Id="rId17" Type="http://schemas.openxmlformats.org/officeDocument/2006/relationships/image" Target="../media/image331.emf"/><Relationship Id="rId2" Type="http://schemas.openxmlformats.org/officeDocument/2006/relationships/image" Target="../media/image316.emf"/><Relationship Id="rId16" Type="http://schemas.openxmlformats.org/officeDocument/2006/relationships/image" Target="../media/image330.emf"/><Relationship Id="rId20" Type="http://schemas.openxmlformats.org/officeDocument/2006/relationships/image" Target="../media/image334.emf"/><Relationship Id="rId1" Type="http://schemas.openxmlformats.org/officeDocument/2006/relationships/image" Target="../media/image315.emf"/><Relationship Id="rId6" Type="http://schemas.openxmlformats.org/officeDocument/2006/relationships/image" Target="../media/image320.emf"/><Relationship Id="rId11" Type="http://schemas.openxmlformats.org/officeDocument/2006/relationships/image" Target="../media/image325.emf"/><Relationship Id="rId24" Type="http://schemas.openxmlformats.org/officeDocument/2006/relationships/image" Target="../media/image338.emf"/><Relationship Id="rId5" Type="http://schemas.openxmlformats.org/officeDocument/2006/relationships/image" Target="../media/image319.emf"/><Relationship Id="rId15" Type="http://schemas.openxmlformats.org/officeDocument/2006/relationships/image" Target="../media/image329.emf"/><Relationship Id="rId23" Type="http://schemas.openxmlformats.org/officeDocument/2006/relationships/image" Target="../media/image337.emf"/><Relationship Id="rId10" Type="http://schemas.openxmlformats.org/officeDocument/2006/relationships/image" Target="../media/image324.emf"/><Relationship Id="rId19" Type="http://schemas.openxmlformats.org/officeDocument/2006/relationships/image" Target="../media/image333.emf"/><Relationship Id="rId4" Type="http://schemas.openxmlformats.org/officeDocument/2006/relationships/image" Target="../media/image318.emf"/><Relationship Id="rId9" Type="http://schemas.openxmlformats.org/officeDocument/2006/relationships/image" Target="../media/image323.emf"/><Relationship Id="rId14" Type="http://schemas.openxmlformats.org/officeDocument/2006/relationships/image" Target="../media/image328.emf"/><Relationship Id="rId22" Type="http://schemas.openxmlformats.org/officeDocument/2006/relationships/image" Target="../media/image33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174C9524-8983-44D2-83EF-72812ACB8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031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3AD48FEB-2551-451B-BC3A-BACBE9D21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850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1A119FD7-B81E-485B-93E4-CB3560F089FA}" type="slidenum">
              <a:rPr lang="en-US" altLang="zh-CN" sz="1200">
                <a:ea typeface="宋体" pitchFamily="2" charset="-122"/>
              </a:rPr>
              <a:pPr/>
              <a:t>7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点击相片</a:t>
            </a:r>
            <a:r>
              <a:rPr lang="en-US" altLang="zh-CN" smtClean="0"/>
              <a:t>, </a:t>
            </a:r>
            <a:r>
              <a:rPr lang="zh-CN" altLang="en-US" smtClean="0"/>
              <a:t>或按钮“简介”可显示关于傅里叶的简介</a:t>
            </a:r>
            <a:r>
              <a:rPr lang="en-US" altLang="zh-CN" smtClean="0"/>
              <a:t>,</a:t>
            </a:r>
            <a:r>
              <a:rPr lang="zh-CN" altLang="en-US" sz="1400" smtClean="0">
                <a:ea typeface="楷体_GB2312" pitchFamily="49" charset="-122"/>
              </a:rPr>
              <a:t>并自动返回</a:t>
            </a:r>
            <a:r>
              <a:rPr lang="en-US" altLang="zh-CN" sz="1400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75711615-D1D9-464A-B75C-A25FE5BE9981}" type="slidenum">
              <a:rPr lang="en-US" altLang="zh-CN" sz="1200">
                <a:ea typeface="宋体" pitchFamily="2" charset="-122"/>
              </a:rPr>
              <a:pPr/>
              <a:t>8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Text Box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1400" smtClean="0">
                <a:ea typeface="楷体_GB2312" pitchFamily="49" charset="-122"/>
              </a:rPr>
              <a:t>       </a:t>
            </a:r>
            <a:r>
              <a:rPr lang="zh-CN" altLang="en-US" sz="1400" smtClean="0">
                <a:ea typeface="楷体_GB2312" pitchFamily="49" charset="-122"/>
              </a:rPr>
              <a:t>由此定理可以看出 </a:t>
            </a:r>
            <a:r>
              <a:rPr lang="en-US" altLang="zh-CN" sz="1400" smtClean="0">
                <a:ea typeface="楷体_GB2312" pitchFamily="49" charset="-122"/>
              </a:rPr>
              <a:t>, </a:t>
            </a:r>
            <a:r>
              <a:rPr lang="zh-CN" altLang="en-US" sz="1400" smtClean="0">
                <a:ea typeface="楷体_GB2312" pitchFamily="49" charset="-122"/>
              </a:rPr>
              <a:t>函数展成傅立叶级数的条件比展成幂级数的条件低得多</a:t>
            </a:r>
            <a:r>
              <a:rPr lang="en-US" altLang="zh-CN" sz="1400" smtClean="0">
                <a:ea typeface="楷体_GB2312" pitchFamily="49" charset="-122"/>
              </a:rPr>
              <a:t>. </a:t>
            </a:r>
            <a:r>
              <a:rPr lang="zh-CN" altLang="en-US" sz="1400" smtClean="0">
                <a:ea typeface="楷体_GB2312" pitchFamily="49" charset="-122"/>
              </a:rPr>
              <a:t>这正是傅立叶级数具有广泛应用的重要原因 </a:t>
            </a:r>
            <a:r>
              <a:rPr lang="en-US" altLang="zh-CN" sz="1400" smtClean="0">
                <a:ea typeface="楷体_GB2312" pitchFamily="49" charset="-122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 smtClean="0">
                <a:ea typeface="楷体_GB2312" pitchFamily="49" charset="-122"/>
              </a:rPr>
              <a:t>      </a:t>
            </a:r>
            <a:r>
              <a:rPr lang="zh-CN" altLang="en-US" sz="1400" smtClean="0">
                <a:ea typeface="楷体_GB2312" pitchFamily="49" charset="-122"/>
              </a:rPr>
              <a:t>运行时</a:t>
            </a:r>
            <a:r>
              <a:rPr lang="en-US" altLang="zh-CN" sz="1400" smtClean="0">
                <a:ea typeface="楷体_GB2312" pitchFamily="49" charset="-122"/>
              </a:rPr>
              <a:t>, </a:t>
            </a:r>
            <a:r>
              <a:rPr lang="zh-CN" altLang="en-US" sz="1400" smtClean="0">
                <a:ea typeface="楷体_GB2312" pitchFamily="49" charset="-122"/>
              </a:rPr>
              <a:t>点击相片</a:t>
            </a:r>
            <a:r>
              <a:rPr lang="en-US" altLang="zh-CN" sz="1400" smtClean="0">
                <a:ea typeface="楷体_GB2312" pitchFamily="49" charset="-122"/>
              </a:rPr>
              <a:t>, </a:t>
            </a:r>
            <a:r>
              <a:rPr lang="zh-CN" altLang="en-US" sz="1400" smtClean="0">
                <a:ea typeface="楷体_GB2312" pitchFamily="49" charset="-122"/>
              </a:rPr>
              <a:t>或按钮“简介”</a:t>
            </a:r>
            <a:r>
              <a:rPr lang="en-US" altLang="zh-CN" sz="1400" smtClean="0">
                <a:ea typeface="楷体_GB2312" pitchFamily="49" charset="-122"/>
              </a:rPr>
              <a:t>, </a:t>
            </a:r>
            <a:r>
              <a:rPr lang="zh-CN" altLang="en-US" sz="1400" smtClean="0">
                <a:ea typeface="楷体_GB2312" pitchFamily="49" charset="-122"/>
              </a:rPr>
              <a:t>可显示狄利克雷的简介</a:t>
            </a:r>
            <a:r>
              <a:rPr lang="en-US" altLang="zh-CN" sz="1400" smtClean="0">
                <a:ea typeface="楷体_GB2312" pitchFamily="49" charset="-122"/>
              </a:rPr>
              <a:t>, </a:t>
            </a:r>
            <a:r>
              <a:rPr lang="zh-CN" altLang="en-US" sz="1400" smtClean="0">
                <a:ea typeface="楷体_GB2312" pitchFamily="49" charset="-122"/>
              </a:rPr>
              <a:t>并自动返回</a:t>
            </a:r>
            <a:r>
              <a:rPr lang="en-US" altLang="zh-CN" sz="1400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401F-3B3B-48AE-A09F-5F7A8E646D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01500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79C12-F3E8-4BAA-A7A7-11AD3F2CC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7121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E963-D0DD-425D-8840-84A3BD4EF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1592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DDE2A-1F1F-47BF-9098-C458C1A2F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4925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F977E-2EAD-4D68-9F57-EAED4D32D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3294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E41E-77EC-4F95-9C24-41CB556B9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4835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57848-7268-4506-82BF-0E54E5464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44999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D7C04-C6DF-4768-90BB-510DE4B94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87411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18E4-DF75-427C-B186-E27E64A4F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32123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DAB20-FC6F-4562-A815-F692EFFAB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3802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81507-D31E-46EC-A0D5-BAAE70604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56701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9D6288E8-3F23-4ACE-AB2D-FD0754818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2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9" descr="目录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1" descr="退出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2" descr="下一页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99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6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7.png"/><Relationship Id="rId26" Type="http://schemas.openxmlformats.org/officeDocument/2006/relationships/image" Target="../media/image111.emf"/><Relationship Id="rId39" Type="http://schemas.openxmlformats.org/officeDocument/2006/relationships/oleObject" Target="../embeddings/oleObject108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5.emf"/><Relationship Id="rId42" Type="http://schemas.openxmlformats.org/officeDocument/2006/relationships/image" Target="../media/image119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7.emf"/><Relationship Id="rId46" Type="http://schemas.openxmlformats.org/officeDocument/2006/relationships/image" Target="../media/image12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png"/><Relationship Id="rId29" Type="http://schemas.openxmlformats.org/officeDocument/2006/relationships/oleObject" Target="../embeddings/oleObject103.bin"/><Relationship Id="rId41" Type="http://schemas.openxmlformats.org/officeDocument/2006/relationships/oleObject" Target="../embeddings/oleObject10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10.png"/><Relationship Id="rId32" Type="http://schemas.openxmlformats.org/officeDocument/2006/relationships/image" Target="../media/image114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8.png"/><Relationship Id="rId45" Type="http://schemas.openxmlformats.org/officeDocument/2006/relationships/oleObject" Target="../embeddings/oleObject111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12.emf"/><Relationship Id="rId36" Type="http://schemas.openxmlformats.org/officeDocument/2006/relationships/image" Target="../media/image116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120.w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5.emf"/><Relationship Id="rId22" Type="http://schemas.openxmlformats.org/officeDocument/2006/relationships/image" Target="../media/image109.png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3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42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9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58.e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6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3.emf"/><Relationship Id="rId32" Type="http://schemas.openxmlformats.org/officeDocument/2006/relationships/image" Target="../media/image157.emf"/><Relationship Id="rId37" Type="http://schemas.openxmlformats.org/officeDocument/2006/relationships/oleObject" Target="../embeddings/oleObject15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5.emf"/><Relationship Id="rId36" Type="http://schemas.openxmlformats.org/officeDocument/2006/relationships/image" Target="../media/image159.emf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6.emf"/><Relationship Id="rId35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73.emf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7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84.emf"/><Relationship Id="rId26" Type="http://schemas.openxmlformats.org/officeDocument/2006/relationships/image" Target="../media/image188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emf"/><Relationship Id="rId20" Type="http://schemas.openxmlformats.org/officeDocument/2006/relationships/image" Target="../media/image185.e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87.emf"/><Relationship Id="rId32" Type="http://schemas.openxmlformats.org/officeDocument/2006/relationships/image" Target="../media/image191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89.emf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82.emf"/><Relationship Id="rId22" Type="http://schemas.openxmlformats.org/officeDocument/2006/relationships/image" Target="../media/image186.e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9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96.e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9" Type="http://schemas.openxmlformats.org/officeDocument/2006/relationships/image" Target="../media/image207.emf"/><Relationship Id="rId3" Type="http://schemas.openxmlformats.org/officeDocument/2006/relationships/image" Target="../media/image209.png"/><Relationship Id="rId21" Type="http://schemas.openxmlformats.org/officeDocument/2006/relationships/image" Target="../media/image200.emf"/><Relationship Id="rId34" Type="http://schemas.openxmlformats.org/officeDocument/2006/relationships/oleObject" Target="../embeddings/oleObject195.bin"/><Relationship Id="rId7" Type="http://schemas.openxmlformats.org/officeDocument/2006/relationships/image" Target="../media/image193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98.emf"/><Relationship Id="rId25" Type="http://schemas.openxmlformats.org/officeDocument/2006/relationships/image" Target="../media/image202.emf"/><Relationship Id="rId33" Type="http://schemas.openxmlformats.org/officeDocument/2006/relationships/image" Target="../media/image204.emf"/><Relationship Id="rId38" Type="http://schemas.openxmlformats.org/officeDocument/2006/relationships/oleObject" Target="../embeddings/oleObject19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211.png"/><Relationship Id="rId41" Type="http://schemas.openxmlformats.org/officeDocument/2006/relationships/image" Target="../media/image208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95.emf"/><Relationship Id="rId24" Type="http://schemas.openxmlformats.org/officeDocument/2006/relationships/oleObject" Target="../embeddings/oleObject192.bin"/><Relationship Id="rId32" Type="http://schemas.openxmlformats.org/officeDocument/2006/relationships/oleObject" Target="../embeddings/oleObject194.bin"/><Relationship Id="rId37" Type="http://schemas.openxmlformats.org/officeDocument/2006/relationships/image" Target="../media/image206.emf"/><Relationship Id="rId40" Type="http://schemas.openxmlformats.org/officeDocument/2006/relationships/oleObject" Target="../embeddings/oleObject198.bin"/><Relationship Id="rId5" Type="http://schemas.openxmlformats.org/officeDocument/2006/relationships/image" Target="../media/image192.emf"/><Relationship Id="rId15" Type="http://schemas.openxmlformats.org/officeDocument/2006/relationships/image" Target="../media/image197.emf"/><Relationship Id="rId23" Type="http://schemas.openxmlformats.org/officeDocument/2006/relationships/image" Target="../media/image201.emf"/><Relationship Id="rId28" Type="http://schemas.openxmlformats.org/officeDocument/2006/relationships/image" Target="../media/image210.png"/><Relationship Id="rId36" Type="http://schemas.openxmlformats.org/officeDocument/2006/relationships/oleObject" Target="../embeddings/oleObject196.bin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99.emf"/><Relationship Id="rId31" Type="http://schemas.openxmlformats.org/officeDocument/2006/relationships/image" Target="../media/image213.png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94.e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203.emf"/><Relationship Id="rId30" Type="http://schemas.openxmlformats.org/officeDocument/2006/relationships/image" Target="../media/image212.png"/><Relationship Id="rId35" Type="http://schemas.openxmlformats.org/officeDocument/2006/relationships/image" Target="../media/image20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21.emf"/><Relationship Id="rId26" Type="http://schemas.openxmlformats.org/officeDocument/2006/relationships/image" Target="../media/image225.e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34" Type="http://schemas.openxmlformats.org/officeDocument/2006/relationships/image" Target="../media/image229.emf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33" Type="http://schemas.openxmlformats.org/officeDocument/2006/relationships/oleObject" Target="../embeddings/oleObject214.bin"/><Relationship Id="rId38" Type="http://schemas.openxmlformats.org/officeDocument/2006/relationships/image" Target="../media/image23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37" Type="http://schemas.openxmlformats.org/officeDocument/2006/relationships/oleObject" Target="../embeddings/oleObject216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226.emf"/><Relationship Id="rId36" Type="http://schemas.openxmlformats.org/officeDocument/2006/relationships/image" Target="../media/image230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07.bin"/><Relationship Id="rId31" Type="http://schemas.openxmlformats.org/officeDocument/2006/relationships/oleObject" Target="../embeddings/oleObject213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227.emf"/><Relationship Id="rId35" Type="http://schemas.openxmlformats.org/officeDocument/2006/relationships/oleObject" Target="../embeddings/oleObject2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9" Type="http://schemas.openxmlformats.org/officeDocument/2006/relationships/image" Target="../media/image16.png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39.emf"/><Relationship Id="rId26" Type="http://schemas.openxmlformats.org/officeDocument/2006/relationships/image" Target="../media/image243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34" Type="http://schemas.openxmlformats.org/officeDocument/2006/relationships/image" Target="../media/image247.emf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2.bin"/><Relationship Id="rId38" Type="http://schemas.openxmlformats.org/officeDocument/2006/relationships/image" Target="../media/image24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8.emf"/><Relationship Id="rId20" Type="http://schemas.openxmlformats.org/officeDocument/2006/relationships/image" Target="../media/image240.e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42.emf"/><Relationship Id="rId32" Type="http://schemas.openxmlformats.org/officeDocument/2006/relationships/image" Target="../media/image246.emf"/><Relationship Id="rId37" Type="http://schemas.openxmlformats.org/officeDocument/2006/relationships/oleObject" Target="../embeddings/oleObject234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44.emf"/><Relationship Id="rId36" Type="http://schemas.openxmlformats.org/officeDocument/2006/relationships/image" Target="../media/image248.emf"/><Relationship Id="rId10" Type="http://schemas.openxmlformats.org/officeDocument/2006/relationships/image" Target="../media/image235.e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37.emf"/><Relationship Id="rId22" Type="http://schemas.openxmlformats.org/officeDocument/2006/relationships/image" Target="../media/image241.e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45.emf"/><Relationship Id="rId35" Type="http://schemas.openxmlformats.org/officeDocument/2006/relationships/oleObject" Target="../embeddings/oleObject2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57.emf"/><Relationship Id="rId26" Type="http://schemas.openxmlformats.org/officeDocument/2006/relationships/image" Target="../media/image261.e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34" Type="http://schemas.openxmlformats.org/officeDocument/2006/relationships/image" Target="../media/image265.emf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33" Type="http://schemas.openxmlformats.org/officeDocument/2006/relationships/oleObject" Target="../embeddings/oleObject2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29" Type="http://schemas.openxmlformats.org/officeDocument/2006/relationships/oleObject" Target="../embeddings/oleObject24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60.emf"/><Relationship Id="rId32" Type="http://schemas.openxmlformats.org/officeDocument/2006/relationships/image" Target="../media/image264.e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62.emf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49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55.emf"/><Relationship Id="rId22" Type="http://schemas.openxmlformats.org/officeDocument/2006/relationships/image" Target="../media/image259.e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6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73.emf"/><Relationship Id="rId26" Type="http://schemas.openxmlformats.org/officeDocument/2006/relationships/image" Target="../media/image277.emf"/><Relationship Id="rId39" Type="http://schemas.openxmlformats.org/officeDocument/2006/relationships/oleObject" Target="../embeddings/oleObject269.bin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81.emf"/><Relationship Id="rId42" Type="http://schemas.openxmlformats.org/officeDocument/2006/relationships/image" Target="../media/image285.emf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70.e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38" Type="http://schemas.openxmlformats.org/officeDocument/2006/relationships/image" Target="../media/image28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emf"/><Relationship Id="rId20" Type="http://schemas.openxmlformats.org/officeDocument/2006/relationships/image" Target="../media/image274.emf"/><Relationship Id="rId29" Type="http://schemas.openxmlformats.org/officeDocument/2006/relationships/oleObject" Target="../embeddings/oleObject264.bin"/><Relationship Id="rId41" Type="http://schemas.openxmlformats.org/officeDocument/2006/relationships/oleObject" Target="../embeddings/oleObject27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76.emf"/><Relationship Id="rId32" Type="http://schemas.openxmlformats.org/officeDocument/2006/relationships/image" Target="../media/image280.emf"/><Relationship Id="rId37" Type="http://schemas.openxmlformats.org/officeDocument/2006/relationships/oleObject" Target="../embeddings/oleObject268.bin"/><Relationship Id="rId40" Type="http://schemas.openxmlformats.org/officeDocument/2006/relationships/image" Target="../media/image284.e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78.emf"/><Relationship Id="rId36" Type="http://schemas.openxmlformats.org/officeDocument/2006/relationships/image" Target="../media/image282.emf"/><Relationship Id="rId10" Type="http://schemas.openxmlformats.org/officeDocument/2006/relationships/image" Target="../media/image269.e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71.emf"/><Relationship Id="rId22" Type="http://schemas.openxmlformats.org/officeDocument/2006/relationships/image" Target="../media/image275.e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79.emf"/><Relationship Id="rId35" Type="http://schemas.openxmlformats.org/officeDocument/2006/relationships/oleObject" Target="../embeddings/oleObject2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93.emf"/><Relationship Id="rId26" Type="http://schemas.openxmlformats.org/officeDocument/2006/relationships/image" Target="../media/image297.emf"/><Relationship Id="rId39" Type="http://schemas.openxmlformats.org/officeDocument/2006/relationships/oleObject" Target="../embeddings/oleObject289.bin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301.emf"/><Relationship Id="rId42" Type="http://schemas.openxmlformats.org/officeDocument/2006/relationships/image" Target="../media/image305.emf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90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38" Type="http://schemas.openxmlformats.org/officeDocument/2006/relationships/image" Target="../media/image30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2.emf"/><Relationship Id="rId20" Type="http://schemas.openxmlformats.org/officeDocument/2006/relationships/image" Target="../media/image294.emf"/><Relationship Id="rId29" Type="http://schemas.openxmlformats.org/officeDocument/2006/relationships/oleObject" Target="../embeddings/oleObject284.bin"/><Relationship Id="rId41" Type="http://schemas.openxmlformats.org/officeDocument/2006/relationships/oleObject" Target="../embeddings/oleObject29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96.emf"/><Relationship Id="rId32" Type="http://schemas.openxmlformats.org/officeDocument/2006/relationships/image" Target="../media/image300.emf"/><Relationship Id="rId37" Type="http://schemas.openxmlformats.org/officeDocument/2006/relationships/oleObject" Target="../embeddings/oleObject288.bin"/><Relationship Id="rId40" Type="http://schemas.openxmlformats.org/officeDocument/2006/relationships/image" Target="../media/image304.e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98.emf"/><Relationship Id="rId36" Type="http://schemas.openxmlformats.org/officeDocument/2006/relationships/image" Target="../media/image302.emf"/><Relationship Id="rId10" Type="http://schemas.openxmlformats.org/officeDocument/2006/relationships/image" Target="../media/image289.emf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4" Type="http://schemas.openxmlformats.org/officeDocument/2006/relationships/image" Target="../media/image306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91.emf"/><Relationship Id="rId22" Type="http://schemas.openxmlformats.org/officeDocument/2006/relationships/image" Target="../media/image295.e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99.emf"/><Relationship Id="rId35" Type="http://schemas.openxmlformats.org/officeDocument/2006/relationships/oleObject" Target="../embeddings/oleObject287.bin"/><Relationship Id="rId43" Type="http://schemas.openxmlformats.org/officeDocument/2006/relationships/oleObject" Target="../embeddings/oleObject29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314.e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311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3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310.emf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3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322.emf"/><Relationship Id="rId26" Type="http://schemas.openxmlformats.org/officeDocument/2006/relationships/image" Target="../media/image326.emf"/><Relationship Id="rId39" Type="http://schemas.openxmlformats.org/officeDocument/2006/relationships/oleObject" Target="../embeddings/oleObject318.bin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30.emf"/><Relationship Id="rId42" Type="http://schemas.openxmlformats.org/officeDocument/2006/relationships/image" Target="../media/image334.emf"/><Relationship Id="rId47" Type="http://schemas.openxmlformats.org/officeDocument/2006/relationships/oleObject" Target="../embeddings/oleObject322.bin"/><Relationship Id="rId50" Type="http://schemas.openxmlformats.org/officeDocument/2006/relationships/image" Target="../media/image338.emf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319.e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38" Type="http://schemas.openxmlformats.org/officeDocument/2006/relationships/image" Target="../media/image332.emf"/><Relationship Id="rId46" Type="http://schemas.openxmlformats.org/officeDocument/2006/relationships/image" Target="../media/image33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1.emf"/><Relationship Id="rId20" Type="http://schemas.openxmlformats.org/officeDocument/2006/relationships/image" Target="../media/image323.emf"/><Relationship Id="rId29" Type="http://schemas.openxmlformats.org/officeDocument/2006/relationships/oleObject" Target="../embeddings/oleObject313.bin"/><Relationship Id="rId41" Type="http://schemas.openxmlformats.org/officeDocument/2006/relationships/oleObject" Target="../embeddings/oleObject3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6.e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325.emf"/><Relationship Id="rId32" Type="http://schemas.openxmlformats.org/officeDocument/2006/relationships/image" Target="../media/image329.emf"/><Relationship Id="rId37" Type="http://schemas.openxmlformats.org/officeDocument/2006/relationships/oleObject" Target="../embeddings/oleObject317.bin"/><Relationship Id="rId40" Type="http://schemas.openxmlformats.org/officeDocument/2006/relationships/image" Target="../media/image333.emf"/><Relationship Id="rId45" Type="http://schemas.openxmlformats.org/officeDocument/2006/relationships/oleObject" Target="../embeddings/oleObject321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327.emf"/><Relationship Id="rId36" Type="http://schemas.openxmlformats.org/officeDocument/2006/relationships/image" Target="../media/image331.emf"/><Relationship Id="rId49" Type="http://schemas.openxmlformats.org/officeDocument/2006/relationships/oleObject" Target="../embeddings/oleObject323.bin"/><Relationship Id="rId10" Type="http://schemas.openxmlformats.org/officeDocument/2006/relationships/image" Target="../media/image318.e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4" Type="http://schemas.openxmlformats.org/officeDocument/2006/relationships/image" Target="../media/image335.emf"/><Relationship Id="rId4" Type="http://schemas.openxmlformats.org/officeDocument/2006/relationships/image" Target="../media/image315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20.emf"/><Relationship Id="rId22" Type="http://schemas.openxmlformats.org/officeDocument/2006/relationships/image" Target="../media/image324.e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28.emf"/><Relationship Id="rId35" Type="http://schemas.openxmlformats.org/officeDocument/2006/relationships/oleObject" Target="../embeddings/oleObject316.bin"/><Relationship Id="rId43" Type="http://schemas.openxmlformats.org/officeDocument/2006/relationships/oleObject" Target="../embeddings/oleObject320.bin"/><Relationship Id="rId48" Type="http://schemas.openxmlformats.org/officeDocument/2006/relationships/image" Target="../media/image337.emf"/><Relationship Id="rId8" Type="http://schemas.openxmlformats.org/officeDocument/2006/relationships/image" Target="../media/image3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9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7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2.emf"/><Relationship Id="rId18" Type="http://schemas.openxmlformats.org/officeDocument/2006/relationships/image" Target="../media/image6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6.jpe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6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8.emf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2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2362200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华文行楷" pitchFamily="2" charset="-122"/>
                <a:ea typeface="华文行楷" pitchFamily="2" charset="-122"/>
              </a:rPr>
              <a:t>第七节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一、三角级数及三角函数系的正交性</a:t>
            </a:r>
            <a:r>
              <a:rPr lang="zh-CN" altLang="en-US" sz="3200"/>
              <a:t> </a:t>
            </a:r>
          </a:p>
        </p:txBody>
      </p:sp>
      <p:sp>
        <p:nvSpPr>
          <p:cNvPr id="2053" name="AutoShape 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3276600"/>
            <a:ext cx="59436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二、函数展开成傅里叶级数</a:t>
            </a:r>
          </a:p>
        </p:txBody>
      </p:sp>
      <p:sp>
        <p:nvSpPr>
          <p:cNvPr id="2054" name="AutoShape 4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4191000"/>
            <a:ext cx="54102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三、正弦级数和余弦级数</a:t>
            </a:r>
          </a:p>
        </p:txBody>
      </p:sp>
      <p:graphicFrame>
        <p:nvGraphicFramePr>
          <p:cNvPr id="2055" name="Object 5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53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  <p:sp>
        <p:nvSpPr>
          <p:cNvPr id="2057" name="Text Box 54"/>
          <p:cNvSpPr txBox="1">
            <a:spLocks noChangeArrowheads="1"/>
          </p:cNvSpPr>
          <p:nvPr/>
        </p:nvSpPr>
        <p:spPr bwMode="auto">
          <a:xfrm>
            <a:off x="2935288" y="1066800"/>
            <a:ext cx="33893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傅里叶级数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36600" y="165100"/>
          <a:ext cx="332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3314604" imgH="819248" progId="Equation.3">
                  <p:embed/>
                </p:oleObj>
              </mc:Choice>
              <mc:Fallback>
                <p:oleObj name="Equation" r:id="rId3" imgW="3314604" imgH="8192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65100"/>
                        <a:ext cx="332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116013" y="995363"/>
          <a:ext cx="55435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2314473" imgH="380876" progId="Equation.DSMT4">
                  <p:embed/>
                </p:oleObj>
              </mc:Choice>
              <mc:Fallback>
                <p:oleObj name="Equation" r:id="rId5" imgW="2314473" imgH="38087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95363"/>
                        <a:ext cx="55435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116013" y="1955800"/>
          <a:ext cx="2232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1019297" imgH="523941" progId="Equation.DSMT4">
                  <p:embed/>
                </p:oleObj>
              </mc:Choice>
              <mc:Fallback>
                <p:oleObj name="Equation" r:id="rId7" imgW="1019297" imgH="52394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55800"/>
                        <a:ext cx="22320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419475" y="1939925"/>
          <a:ext cx="244792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1066806" imgH="523941" progId="Equation.DSMT4">
                  <p:embed/>
                </p:oleObj>
              </mc:Choice>
              <mc:Fallback>
                <p:oleObj name="Equation" r:id="rId9" imgW="1066806" imgH="52394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39925"/>
                        <a:ext cx="244792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6011863" y="2103438"/>
          <a:ext cx="22320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1028745" imgH="380876" progId="Equation.DSMT4">
                  <p:embed/>
                </p:oleObj>
              </mc:Choice>
              <mc:Fallback>
                <p:oleObj name="Equation" r:id="rId11" imgW="1028745" imgH="38087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103438"/>
                        <a:ext cx="22320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116013" y="3319463"/>
          <a:ext cx="23764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3" imgW="1047641" imgH="419207" progId="Equation.DSMT4">
                  <p:embed/>
                </p:oleObj>
              </mc:Choice>
              <mc:Fallback>
                <p:oleObj name="Equation" r:id="rId13" imgW="1047641" imgH="4192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19463"/>
                        <a:ext cx="237648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581400" y="3340100"/>
          <a:ext cx="55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5" imgW="552569" imgH="952596" progId="Equation.3">
                  <p:embed/>
                </p:oleObj>
              </mc:Choice>
              <mc:Fallback>
                <p:oleObj name="Equation" r:id="rId15" imgW="552569" imgH="9525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40100"/>
                        <a:ext cx="55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067175" y="3068638"/>
          <a:ext cx="635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7" imgW="285867" imgH="419207" progId="Equation.DSMT4">
                  <p:embed/>
                </p:oleObj>
              </mc:Choice>
              <mc:Fallback>
                <p:oleObj name="Equation" r:id="rId17" imgW="285867" imgH="4192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68638"/>
                        <a:ext cx="635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4191000" y="40386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9" imgW="361991" imgH="380876" progId="Equation.3">
                  <p:embed/>
                </p:oleObj>
              </mc:Choice>
              <mc:Fallback>
                <p:oleObj name="Equation" r:id="rId19" imgW="361991" imgH="3808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5168900" y="3346450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1" imgW="2314473" imgH="409489" progId="Equation.3">
                  <p:embed/>
                </p:oleObj>
              </mc:Choice>
              <mc:Fallback>
                <p:oleObj name="Equation" r:id="rId21" imgW="2314473" imgH="40948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346450"/>
                        <a:ext cx="232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5194300" y="396875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23" imgW="2419480" imgH="409489" progId="Equation.3">
                  <p:embed/>
                </p:oleObj>
              </mc:Choice>
              <mc:Fallback>
                <p:oleObj name="Equation" r:id="rId23" imgW="2419480" imgH="40948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968750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79388" y="4630738"/>
          <a:ext cx="30241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25" imgW="1276280" imgH="380876" progId="Equation.DSMT4">
                  <p:embed/>
                </p:oleObj>
              </mc:Choice>
              <mc:Fallback>
                <p:oleObj name="Equation" r:id="rId25" imgW="1276280" imgH="38087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30738"/>
                        <a:ext cx="30241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200400" y="46863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27" imgW="1314342" imgH="819248" progId="Equation.3">
                  <p:embed/>
                </p:oleObj>
              </mc:Choice>
              <mc:Fallback>
                <p:oleObj name="Equation" r:id="rId27" imgW="1314342" imgH="8192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863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572000" y="4686300"/>
          <a:ext cx="377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29" imgW="3762436" imgH="819248" progId="Equation.3">
                  <p:embed/>
                </p:oleObj>
              </mc:Choice>
              <mc:Fallback>
                <p:oleObj name="Equation" r:id="rId29" imgW="3762436" imgH="81924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6300"/>
                        <a:ext cx="377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8382000" y="4916488"/>
          <a:ext cx="2270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1" imgW="219192" imgH="409489" progId="Equation.3">
                  <p:embed/>
                </p:oleObj>
              </mc:Choice>
              <mc:Fallback>
                <p:oleObj name="Equation" r:id="rId31" imgW="219192" imgH="40948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916488"/>
                        <a:ext cx="2270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1835150" y="5695950"/>
          <a:ext cx="51847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3" imgW="2238350" imgH="190573" progId="Equation.DSMT4">
                  <p:embed/>
                </p:oleObj>
              </mc:Choice>
              <mc:Fallback>
                <p:oleObj name="Equation" r:id="rId33" imgW="2238350" imgH="19057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95950"/>
                        <a:ext cx="51847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432300" y="1971675"/>
            <a:ext cx="4456113" cy="1989138"/>
          </a:xfrm>
          <a:prstGeom prst="rect">
            <a:avLst/>
          </a:prstGeom>
          <a:solidFill>
            <a:srgbClr val="0066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648200" y="1981200"/>
            <a:ext cx="4119563" cy="1866900"/>
            <a:chOff x="2928" y="1248"/>
            <a:chExt cx="2595" cy="1176"/>
          </a:xfrm>
        </p:grpSpPr>
        <p:grpSp>
          <p:nvGrpSpPr>
            <p:cNvPr id="12326" name="Group 4"/>
            <p:cNvGrpSpPr>
              <a:grpSpLocks/>
            </p:cNvGrpSpPr>
            <p:nvPr/>
          </p:nvGrpSpPr>
          <p:grpSpPr bwMode="auto">
            <a:xfrm>
              <a:off x="2928" y="1248"/>
              <a:ext cx="2595" cy="1176"/>
              <a:chOff x="2928" y="1248"/>
              <a:chExt cx="2595" cy="1176"/>
            </a:xfrm>
          </p:grpSpPr>
          <p:grpSp>
            <p:nvGrpSpPr>
              <p:cNvPr id="12328" name="Group 5"/>
              <p:cNvGrpSpPr>
                <a:grpSpLocks/>
              </p:cNvGrpSpPr>
              <p:nvPr/>
            </p:nvGrpSpPr>
            <p:grpSpPr bwMode="auto">
              <a:xfrm>
                <a:off x="2928" y="1248"/>
                <a:ext cx="2595" cy="1176"/>
                <a:chOff x="2928" y="1248"/>
                <a:chExt cx="2595" cy="1176"/>
              </a:xfrm>
            </p:grpSpPr>
            <p:grpSp>
              <p:nvGrpSpPr>
                <p:cNvPr id="12352" name="Group 6"/>
                <p:cNvGrpSpPr>
                  <a:grpSpLocks/>
                </p:cNvGrpSpPr>
                <p:nvPr/>
              </p:nvGrpSpPr>
              <p:grpSpPr bwMode="auto">
                <a:xfrm>
                  <a:off x="2928" y="1248"/>
                  <a:ext cx="2595" cy="1176"/>
                  <a:chOff x="3075" y="1296"/>
                  <a:chExt cx="2595" cy="1176"/>
                </a:xfrm>
              </p:grpSpPr>
              <p:graphicFrame>
                <p:nvGraphicFramePr>
                  <p:cNvPr id="12368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4368" y="1296"/>
                  <a:ext cx="15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94" name="Equation" r:id="rId3" imgW="228640" imgH="295307" progId="Equation.3">
                          <p:embed/>
                        </p:oleObj>
                      </mc:Choice>
                      <mc:Fallback>
                        <p:oleObj name="Equation" r:id="rId3" imgW="228640" imgH="295307" progId="Equation.3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68" y="1296"/>
                                <a:ext cx="15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69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5520" y="1994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95" name="Equation" r:id="rId5" imgW="209474" imgH="219186" progId="Equation.3">
                          <p:embed/>
                        </p:oleObj>
                      </mc:Choice>
                      <mc:Fallback>
                        <p:oleObj name="Equation" r:id="rId5" imgW="209474" imgH="219186" progId="Equation.3">
                          <p:embed/>
                          <p:pic>
                            <p:nvPicPr>
                              <p:cNvPr id="0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20" y="1994"/>
                                <a:ext cx="136" cy="1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075" y="1935"/>
                    <a:ext cx="259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1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3" y="1314"/>
                    <a:ext cx="0" cy="115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353" name="Group 11"/>
                <p:cNvGrpSpPr>
                  <a:grpSpLocks/>
                </p:cNvGrpSpPr>
                <p:nvPr/>
              </p:nvGrpSpPr>
              <p:grpSpPr bwMode="auto">
                <a:xfrm>
                  <a:off x="3825" y="1378"/>
                  <a:ext cx="649" cy="1039"/>
                  <a:chOff x="3972" y="1426"/>
                  <a:chExt cx="649" cy="1039"/>
                </a:xfrm>
              </p:grpSpPr>
              <p:graphicFrame>
                <p:nvGraphicFramePr>
                  <p:cNvPr id="12356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4329" y="2290"/>
                  <a:ext cx="216" cy="1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96" name="公式" r:id="rId7" imgW="190578" imgH="152512" progId="Equation.3">
                          <p:embed/>
                        </p:oleObj>
                      </mc:Choice>
                      <mc:Fallback>
                        <p:oleObj name="公式" r:id="rId7" imgW="190578" imgH="152512" progId="Equation.3">
                          <p:embed/>
                          <p:pic>
                            <p:nvPicPr>
                              <p:cNvPr id="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29" y="2290"/>
                                <a:ext cx="216" cy="1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35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97" y="1539"/>
                    <a:ext cx="0" cy="4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321" y="1539"/>
                    <a:ext cx="29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992" y="1961"/>
                    <a:ext cx="0" cy="4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92" y="2370"/>
                    <a:ext cx="29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2361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171" y="1426"/>
                  <a:ext cx="115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97" name="公式" r:id="rId9" imgW="76123" imgH="152512" progId="Equation.3">
                          <p:embed/>
                        </p:oleObj>
                      </mc:Choice>
                      <mc:Fallback>
                        <p:oleObj name="公式" r:id="rId9" imgW="76123" imgH="152512" progId="Equation.3">
                          <p:embed/>
                          <p:pic>
                            <p:nvPicPr>
                              <p:cNvPr id="0" name="Object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71" y="1426"/>
                                <a:ext cx="115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236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972" y="1512"/>
                    <a:ext cx="649" cy="875"/>
                    <a:chOff x="3972" y="1512"/>
                    <a:chExt cx="649" cy="875"/>
                  </a:xfrm>
                </p:grpSpPr>
                <p:sp>
                  <p:nvSpPr>
                    <p:cNvPr id="12363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7" y="2346"/>
                      <a:ext cx="40" cy="41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6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2" y="1913"/>
                      <a:ext cx="41" cy="41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6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1512"/>
                      <a:ext cx="41" cy="40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66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80" y="1913"/>
                      <a:ext cx="41" cy="41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67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2" y="1913"/>
                      <a:ext cx="41" cy="41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aphicFrame>
              <p:nvGraphicFramePr>
                <p:cNvPr id="12354" name="Object 24"/>
                <p:cNvGraphicFramePr>
                  <a:graphicFrameLocks noChangeAspect="1"/>
                </p:cNvGraphicFramePr>
                <p:nvPr/>
              </p:nvGraphicFramePr>
              <p:xfrm>
                <a:off x="3693" y="1908"/>
                <a:ext cx="304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8" name="Equation" r:id="rId11" imgW="495341" imgH="228634" progId="Equation.3">
                        <p:embed/>
                      </p:oleObj>
                    </mc:Choice>
                    <mc:Fallback>
                      <p:oleObj name="Equation" r:id="rId11" imgW="495341" imgH="228634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3" y="1908"/>
                              <a:ext cx="304" cy="1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14005A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55" name="Object 25"/>
                <p:cNvGraphicFramePr>
                  <a:graphicFrameLocks noChangeAspect="1"/>
                </p:cNvGraphicFramePr>
                <p:nvPr/>
              </p:nvGraphicFramePr>
              <p:xfrm>
                <a:off x="4388" y="1920"/>
                <a:ext cx="144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99" name="Equation" r:id="rId13" imgW="228640" imgH="228634" progId="Equation.3">
                        <p:embed/>
                      </p:oleObj>
                    </mc:Choice>
                    <mc:Fallback>
                      <p:oleObj name="Equation" r:id="rId13" imgW="228640" imgH="228634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88" y="1920"/>
                              <a:ext cx="144" cy="1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14005A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29" name="Group 26"/>
              <p:cNvGrpSpPr>
                <a:grpSpLocks/>
              </p:cNvGrpSpPr>
              <p:nvPr/>
            </p:nvGrpSpPr>
            <p:grpSpPr bwMode="auto">
              <a:xfrm>
                <a:off x="2938" y="1464"/>
                <a:ext cx="2460" cy="869"/>
                <a:chOff x="3085" y="1512"/>
                <a:chExt cx="2460" cy="869"/>
              </a:xfrm>
            </p:grpSpPr>
            <p:sp>
              <p:nvSpPr>
                <p:cNvPr id="12330" name="Oval 27"/>
                <p:cNvSpPr>
                  <a:spLocks noChangeArrowheads="1"/>
                </p:cNvSpPr>
                <p:nvPr/>
              </p:nvSpPr>
              <p:spPr bwMode="auto">
                <a:xfrm>
                  <a:off x="4891" y="2340"/>
                  <a:ext cx="41" cy="40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1" name="Line 28"/>
                <p:cNvSpPr>
                  <a:spLocks noChangeShapeType="1"/>
                </p:cNvSpPr>
                <p:nvPr/>
              </p:nvSpPr>
              <p:spPr bwMode="auto">
                <a:xfrm>
                  <a:off x="3678" y="1538"/>
                  <a:ext cx="2" cy="8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990" y="1550"/>
                  <a:ext cx="0" cy="3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3" name="Line 30"/>
                <p:cNvSpPr>
                  <a:spLocks noChangeShapeType="1"/>
                </p:cNvSpPr>
                <p:nvPr/>
              </p:nvSpPr>
              <p:spPr bwMode="auto">
                <a:xfrm>
                  <a:off x="4597" y="2369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4" name="Line 31"/>
                <p:cNvSpPr>
                  <a:spLocks noChangeShapeType="1"/>
                </p:cNvSpPr>
                <p:nvPr/>
              </p:nvSpPr>
              <p:spPr bwMode="auto">
                <a:xfrm>
                  <a:off x="4934" y="1538"/>
                  <a:ext cx="293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5" name="Line 32"/>
                <p:cNvSpPr>
                  <a:spLocks noChangeShapeType="1"/>
                </p:cNvSpPr>
                <p:nvPr/>
              </p:nvSpPr>
              <p:spPr bwMode="auto">
                <a:xfrm>
                  <a:off x="5210" y="1538"/>
                  <a:ext cx="0" cy="83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6" name="Line 33"/>
                <p:cNvSpPr>
                  <a:spLocks noChangeShapeType="1"/>
                </p:cNvSpPr>
                <p:nvPr/>
              </p:nvSpPr>
              <p:spPr bwMode="auto">
                <a:xfrm>
                  <a:off x="5210" y="2369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7" name="Oval 34"/>
                <p:cNvSpPr>
                  <a:spLocks noChangeArrowheads="1"/>
                </p:cNvSpPr>
                <p:nvPr/>
              </p:nvSpPr>
              <p:spPr bwMode="auto">
                <a:xfrm>
                  <a:off x="5504" y="2340"/>
                  <a:ext cx="41" cy="41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8" name="Line 35"/>
                <p:cNvSpPr>
                  <a:spLocks noChangeShapeType="1"/>
                </p:cNvSpPr>
                <p:nvPr/>
              </p:nvSpPr>
              <p:spPr bwMode="auto">
                <a:xfrm>
                  <a:off x="3705" y="1538"/>
                  <a:ext cx="293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9" name="Line 36"/>
                <p:cNvSpPr>
                  <a:spLocks noChangeShapeType="1"/>
                </p:cNvSpPr>
                <p:nvPr/>
              </p:nvSpPr>
              <p:spPr bwMode="auto">
                <a:xfrm>
                  <a:off x="3085" y="1538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0" name="Line 37"/>
                <p:cNvSpPr>
                  <a:spLocks noChangeShapeType="1"/>
                </p:cNvSpPr>
                <p:nvPr/>
              </p:nvSpPr>
              <p:spPr bwMode="auto">
                <a:xfrm>
                  <a:off x="3361" y="1538"/>
                  <a:ext cx="0" cy="83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1" name="Line 38"/>
                <p:cNvSpPr>
                  <a:spLocks noChangeShapeType="1"/>
                </p:cNvSpPr>
                <p:nvPr/>
              </p:nvSpPr>
              <p:spPr bwMode="auto">
                <a:xfrm>
                  <a:off x="3361" y="2369"/>
                  <a:ext cx="295" cy="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2" name="Oval 39"/>
                <p:cNvSpPr>
                  <a:spLocks noChangeArrowheads="1"/>
                </p:cNvSpPr>
                <p:nvPr/>
              </p:nvSpPr>
              <p:spPr bwMode="auto">
                <a:xfrm>
                  <a:off x="3656" y="2340"/>
                  <a:ext cx="40" cy="41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3" name="Line 40"/>
                <p:cNvSpPr>
                  <a:spLocks noChangeShapeType="1"/>
                </p:cNvSpPr>
                <p:nvPr/>
              </p:nvSpPr>
              <p:spPr bwMode="auto">
                <a:xfrm>
                  <a:off x="4910" y="1538"/>
                  <a:ext cx="0" cy="83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4" name="Oval 41"/>
                <p:cNvSpPr>
                  <a:spLocks noChangeArrowheads="1"/>
                </p:cNvSpPr>
                <p:nvPr/>
              </p:nvSpPr>
              <p:spPr bwMode="auto">
                <a:xfrm>
                  <a:off x="4890" y="1913"/>
                  <a:ext cx="41" cy="40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5" name="Oval 42"/>
                <p:cNvSpPr>
                  <a:spLocks noChangeArrowheads="1"/>
                </p:cNvSpPr>
                <p:nvPr/>
              </p:nvSpPr>
              <p:spPr bwMode="auto">
                <a:xfrm>
                  <a:off x="5193" y="1913"/>
                  <a:ext cx="40" cy="40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6" name="Oval 43"/>
                <p:cNvSpPr>
                  <a:spLocks noChangeArrowheads="1"/>
                </p:cNvSpPr>
                <p:nvPr/>
              </p:nvSpPr>
              <p:spPr bwMode="auto">
                <a:xfrm>
                  <a:off x="3661" y="1913"/>
                  <a:ext cx="41" cy="40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7" name="Oval 44"/>
                <p:cNvSpPr>
                  <a:spLocks noChangeArrowheads="1"/>
                </p:cNvSpPr>
                <p:nvPr/>
              </p:nvSpPr>
              <p:spPr bwMode="auto">
                <a:xfrm>
                  <a:off x="3334" y="1913"/>
                  <a:ext cx="41" cy="40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8" name="Oval 45"/>
                <p:cNvSpPr>
                  <a:spLocks noChangeArrowheads="1"/>
                </p:cNvSpPr>
                <p:nvPr/>
              </p:nvSpPr>
              <p:spPr bwMode="auto">
                <a:xfrm>
                  <a:off x="5187" y="1512"/>
                  <a:ext cx="40" cy="41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49" name="Oval 46"/>
                <p:cNvSpPr>
                  <a:spLocks noChangeArrowheads="1"/>
                </p:cNvSpPr>
                <p:nvPr/>
              </p:nvSpPr>
              <p:spPr bwMode="auto">
                <a:xfrm>
                  <a:off x="3965" y="1512"/>
                  <a:ext cx="40" cy="41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0" name="Oval 47"/>
                <p:cNvSpPr>
                  <a:spLocks noChangeArrowheads="1"/>
                </p:cNvSpPr>
                <p:nvPr/>
              </p:nvSpPr>
              <p:spPr bwMode="auto">
                <a:xfrm>
                  <a:off x="3334" y="1512"/>
                  <a:ext cx="41" cy="41"/>
                </a:xfrm>
                <a:prstGeom prst="ellipse">
                  <a:avLst/>
                </a:prstGeom>
                <a:solidFill>
                  <a:srgbClr val="FF33CC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5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600" y="1985"/>
                  <a:ext cx="0" cy="3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2327" name="Object 49"/>
            <p:cNvGraphicFramePr>
              <a:graphicFrameLocks noChangeAspect="1"/>
            </p:cNvGraphicFramePr>
            <p:nvPr/>
          </p:nvGraphicFramePr>
          <p:xfrm>
            <a:off x="4173" y="1883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" name="Equation" r:id="rId15" imgW="295315" imgH="304755" progId="Equation.3">
                    <p:embed/>
                  </p:oleObj>
                </mc:Choice>
                <mc:Fallback>
                  <p:oleObj name="Equation" r:id="rId15" imgW="295315" imgH="30475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883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22" name="Object 50"/>
          <p:cNvGraphicFramePr>
            <a:graphicFrameLocks/>
          </p:cNvGraphicFramePr>
          <p:nvPr/>
        </p:nvGraphicFramePr>
        <p:xfrm>
          <a:off x="5541963" y="4354513"/>
          <a:ext cx="311308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BMP 图象" r:id="rId17" imgW="3115110" imgH="1514686" progId="Paint.Picture">
                  <p:embed/>
                </p:oleObj>
              </mc:Choice>
              <mc:Fallback>
                <p:oleObj name="BMP 图象" r:id="rId17" imgW="3115110" imgH="1514686" progId="Paint.Picture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113087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3" name="Object 51"/>
          <p:cNvGraphicFramePr>
            <a:graphicFrameLocks/>
          </p:cNvGraphicFramePr>
          <p:nvPr/>
        </p:nvGraphicFramePr>
        <p:xfrm>
          <a:off x="5541963" y="4354513"/>
          <a:ext cx="311308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BMP 图象" r:id="rId19" imgW="3076190" imgH="1552792" progId="Paint.Picture">
                  <p:embed/>
                </p:oleObj>
              </mc:Choice>
              <mc:Fallback>
                <p:oleObj name="BMP 图象" r:id="rId19" imgW="3076190" imgH="1552792" progId="Paint.Picture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113087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4" name="Object 52"/>
          <p:cNvGraphicFramePr>
            <a:graphicFrameLocks/>
          </p:cNvGraphicFramePr>
          <p:nvPr/>
        </p:nvGraphicFramePr>
        <p:xfrm>
          <a:off x="5541963" y="4329113"/>
          <a:ext cx="311308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BMP 图象" r:id="rId21" imgW="3076190" imgH="1467055" progId="Paint.Picture">
                  <p:embed/>
                </p:oleObj>
              </mc:Choice>
              <mc:Fallback>
                <p:oleObj name="BMP 图象" r:id="rId21" imgW="3076190" imgH="1467055" progId="Paint.Picture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29113"/>
                        <a:ext cx="3113087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5" name="Object 53"/>
          <p:cNvGraphicFramePr>
            <a:graphicFrameLocks/>
          </p:cNvGraphicFramePr>
          <p:nvPr/>
        </p:nvGraphicFramePr>
        <p:xfrm>
          <a:off x="5541963" y="4335463"/>
          <a:ext cx="311308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BMP 图象" r:id="rId23" imgW="3076190" imgH="1476190" progId="Paint.Picture">
                  <p:embed/>
                </p:oleObj>
              </mc:Choice>
              <mc:Fallback>
                <p:oleObj name="BMP 图象" r:id="rId23" imgW="3076190" imgH="1476190" progId="Paint.Picture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35463"/>
                        <a:ext cx="3113087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4"/>
          <p:cNvGraphicFramePr>
            <a:graphicFrameLocks noChangeAspect="1"/>
          </p:cNvGraphicFramePr>
          <p:nvPr/>
        </p:nvGraphicFramePr>
        <p:xfrm>
          <a:off x="1695450" y="1447800"/>
          <a:ext cx="518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25" imgW="5200681" imgH="380876" progId="Equation.3">
                  <p:embed/>
                </p:oleObj>
              </mc:Choice>
              <mc:Fallback>
                <p:oleObj name="Equation" r:id="rId25" imgW="5200681" imgH="38087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447800"/>
                        <a:ext cx="518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5"/>
          <p:cNvGraphicFramePr>
            <a:graphicFrameLocks noChangeAspect="1"/>
          </p:cNvGraphicFramePr>
          <p:nvPr/>
        </p:nvGraphicFramePr>
        <p:xfrm>
          <a:off x="5353050" y="374650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27" imgW="1133482" imgH="819248" progId="Equation.3">
                  <p:embed/>
                </p:oleObj>
              </mc:Choice>
              <mc:Fallback>
                <p:oleObj name="Equation" r:id="rId27" imgW="1133482" imgH="819248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74650"/>
                        <a:ext cx="1143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56"/>
          <p:cNvGraphicFramePr>
            <a:graphicFrameLocks noChangeAspect="1"/>
          </p:cNvGraphicFramePr>
          <p:nvPr/>
        </p:nvGraphicFramePr>
        <p:xfrm>
          <a:off x="6515100" y="381000"/>
          <a:ext cx="186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29" imgW="1857463" imgH="819248" progId="Equation.3">
                  <p:embed/>
                </p:oleObj>
              </mc:Choice>
              <mc:Fallback>
                <p:oleObj name="Equation" r:id="rId29" imgW="1857463" imgH="81924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1000"/>
                        <a:ext cx="186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685800" y="2590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根据收敛定理可知</a:t>
            </a:r>
            <a:r>
              <a:rPr lang="en-US" altLang="zh-CN"/>
              <a:t>,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228600" y="3962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级数收敛于</a:t>
            </a:r>
          </a:p>
        </p:txBody>
      </p:sp>
      <p:graphicFrame>
        <p:nvGraphicFramePr>
          <p:cNvPr id="79931" name="Object 59"/>
          <p:cNvGraphicFramePr>
            <a:graphicFrameLocks noChangeAspect="1"/>
          </p:cNvGraphicFramePr>
          <p:nvPr/>
        </p:nvGraphicFramePr>
        <p:xfrm>
          <a:off x="2774950" y="3886200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1" imgW="1371570" imgH="819248" progId="Equation.3">
                  <p:embed/>
                </p:oleObj>
              </mc:Choice>
              <mc:Fallback>
                <p:oleObj name="Equation" r:id="rId31" imgW="1371570" imgH="819248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886200"/>
                        <a:ext cx="138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685800" y="4876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/>
              <a:t>傅氏级数的部分和逼近</a:t>
            </a:r>
          </a:p>
        </p:txBody>
      </p:sp>
      <p:sp>
        <p:nvSpPr>
          <p:cNvPr id="79933" name="Line 61"/>
          <p:cNvSpPr>
            <a:spLocks noChangeShapeType="1"/>
          </p:cNvSpPr>
          <p:nvPr/>
        </p:nvSpPr>
        <p:spPr bwMode="auto">
          <a:xfrm>
            <a:off x="2286000" y="1219200"/>
            <a:ext cx="68421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4" name="Line 62"/>
          <p:cNvSpPr>
            <a:spLocks noChangeShapeType="1"/>
          </p:cNvSpPr>
          <p:nvPr/>
        </p:nvSpPr>
        <p:spPr bwMode="auto">
          <a:xfrm>
            <a:off x="2971800" y="1219200"/>
            <a:ext cx="121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4191000" y="1219200"/>
            <a:ext cx="121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5410200" y="1219200"/>
            <a:ext cx="1143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>
            <a:off x="6553200" y="1219200"/>
            <a:ext cx="10604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08" name="Object 66"/>
          <p:cNvGraphicFramePr>
            <a:graphicFrameLocks noChangeAspect="1"/>
          </p:cNvGraphicFramePr>
          <p:nvPr/>
        </p:nvGraphicFramePr>
        <p:xfrm>
          <a:off x="800100" y="381000"/>
          <a:ext cx="332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33" imgW="3314604" imgH="819248" progId="Equation.3">
                  <p:embed/>
                </p:oleObj>
              </mc:Choice>
              <mc:Fallback>
                <p:oleObj name="Equation" r:id="rId33" imgW="3314604" imgH="819248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81000"/>
                        <a:ext cx="332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67"/>
          <p:cNvGraphicFramePr>
            <a:graphicFrameLocks noChangeAspect="1"/>
          </p:cNvGraphicFramePr>
          <p:nvPr/>
        </p:nvGraphicFramePr>
        <p:xfrm>
          <a:off x="4191000" y="374650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5" imgW="1124034" imgH="819248" progId="Equation.3">
                  <p:embed/>
                </p:oleObj>
              </mc:Choice>
              <mc:Fallback>
                <p:oleObj name="Equation" r:id="rId35" imgW="1124034" imgH="819248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4650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40" name="Group 68"/>
          <p:cNvGrpSpPr>
            <a:grpSpLocks/>
          </p:cNvGrpSpPr>
          <p:nvPr/>
        </p:nvGrpSpPr>
        <p:grpSpPr bwMode="auto">
          <a:xfrm>
            <a:off x="5070475" y="2960688"/>
            <a:ext cx="3011488" cy="65087"/>
            <a:chOff x="3194" y="1865"/>
            <a:chExt cx="1897" cy="41"/>
          </a:xfrm>
        </p:grpSpPr>
        <p:sp>
          <p:nvSpPr>
            <p:cNvPr id="12319" name="Oval 69"/>
            <p:cNvSpPr>
              <a:spLocks noChangeArrowheads="1"/>
            </p:cNvSpPr>
            <p:nvPr/>
          </p:nvSpPr>
          <p:spPr bwMode="auto">
            <a:xfrm>
              <a:off x="4441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70"/>
            <p:cNvSpPr>
              <a:spLocks noChangeArrowheads="1"/>
            </p:cNvSpPr>
            <p:nvPr/>
          </p:nvSpPr>
          <p:spPr bwMode="auto">
            <a:xfrm>
              <a:off x="5050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Oval 71"/>
            <p:cNvSpPr>
              <a:spLocks noChangeArrowheads="1"/>
            </p:cNvSpPr>
            <p:nvPr/>
          </p:nvSpPr>
          <p:spPr bwMode="auto">
            <a:xfrm>
              <a:off x="3194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Oval 72"/>
            <p:cNvSpPr>
              <a:spLocks noChangeArrowheads="1"/>
            </p:cNvSpPr>
            <p:nvPr/>
          </p:nvSpPr>
          <p:spPr bwMode="auto">
            <a:xfrm>
              <a:off x="3833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Oval 73"/>
            <p:cNvSpPr>
              <a:spLocks noChangeArrowheads="1"/>
            </p:cNvSpPr>
            <p:nvPr/>
          </p:nvSpPr>
          <p:spPr bwMode="auto">
            <a:xfrm>
              <a:off x="3525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Oval 74"/>
            <p:cNvSpPr>
              <a:spLocks noChangeArrowheads="1"/>
            </p:cNvSpPr>
            <p:nvPr/>
          </p:nvSpPr>
          <p:spPr bwMode="auto">
            <a:xfrm>
              <a:off x="4141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Oval 75"/>
            <p:cNvSpPr>
              <a:spLocks noChangeArrowheads="1"/>
            </p:cNvSpPr>
            <p:nvPr/>
          </p:nvSpPr>
          <p:spPr bwMode="auto">
            <a:xfrm>
              <a:off x="4753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948" name="Rectangle 76"/>
          <p:cNvSpPr>
            <a:spLocks noGrp="1" noChangeArrowheads="1"/>
          </p:cNvSpPr>
          <p:nvPr>
            <p:ph type="title"/>
          </p:nvPr>
        </p:nvSpPr>
        <p:spPr>
          <a:xfrm>
            <a:off x="609600" y="1981200"/>
            <a:ext cx="1143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9949" name="Object 77"/>
          <p:cNvGraphicFramePr>
            <a:graphicFrameLocks noChangeAspect="1"/>
          </p:cNvGraphicFramePr>
          <p:nvPr/>
        </p:nvGraphicFramePr>
        <p:xfrm>
          <a:off x="406400" y="3308350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37" imgW="3924400" imgH="409489" progId="Equation.3">
                  <p:embed/>
                </p:oleObj>
              </mc:Choice>
              <mc:Fallback>
                <p:oleObj name="Equation" r:id="rId37" imgW="3924400" imgH="409489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308350"/>
                        <a:ext cx="3937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50" name="Text Box 78"/>
          <p:cNvSpPr txBox="1">
            <a:spLocks noChangeArrowheads="1"/>
          </p:cNvSpPr>
          <p:nvPr/>
        </p:nvSpPr>
        <p:spPr bwMode="auto">
          <a:xfrm>
            <a:off x="457200" y="5486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的情况见右图</a:t>
            </a:r>
            <a:r>
              <a:rPr lang="en-US" altLang="zh-CN"/>
              <a:t>.</a:t>
            </a:r>
          </a:p>
        </p:txBody>
      </p:sp>
      <p:graphicFrame>
        <p:nvGraphicFramePr>
          <p:cNvPr id="79951" name="Object 79"/>
          <p:cNvGraphicFramePr>
            <a:graphicFrameLocks/>
          </p:cNvGraphicFramePr>
          <p:nvPr/>
        </p:nvGraphicFramePr>
        <p:xfrm>
          <a:off x="5541963" y="4354513"/>
          <a:ext cx="311308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BMP 图象" r:id="rId39" imgW="3104762" imgH="1523810" progId="Paint.Picture">
                  <p:embed/>
                </p:oleObj>
              </mc:Choice>
              <mc:Fallback>
                <p:oleObj name="BMP 图象" r:id="rId39" imgW="3104762" imgH="1523810" progId="Paint.Picture">
                  <p:embed/>
                  <p:pic>
                    <p:nvPicPr>
                      <p:cNvPr id="0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113087" cy="151447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52" name="Group 80"/>
          <p:cNvGrpSpPr>
            <a:grpSpLocks/>
          </p:cNvGrpSpPr>
          <p:nvPr/>
        </p:nvGrpSpPr>
        <p:grpSpPr bwMode="auto">
          <a:xfrm>
            <a:off x="6999288" y="4419600"/>
            <a:ext cx="1535112" cy="1116013"/>
            <a:chOff x="4409" y="2784"/>
            <a:chExt cx="967" cy="703"/>
          </a:xfrm>
        </p:grpSpPr>
        <p:graphicFrame>
          <p:nvGraphicFramePr>
            <p:cNvPr id="12316" name="Object 81"/>
            <p:cNvGraphicFramePr>
              <a:graphicFrameLocks noChangeAspect="1"/>
            </p:cNvGraphicFramePr>
            <p:nvPr/>
          </p:nvGraphicFramePr>
          <p:xfrm>
            <a:off x="4409" y="328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Equation" r:id="rId41" imgW="304536" imgH="317225" progId="Equation.3">
                    <p:embed/>
                  </p:oleObj>
                </mc:Choice>
                <mc:Fallback>
                  <p:oleObj name="Equation" r:id="rId41" imgW="304536" imgH="31722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3287"/>
                          <a:ext cx="192" cy="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82"/>
            <p:cNvGraphicFramePr>
              <a:graphicFrameLocks noChangeAspect="1"/>
            </p:cNvGraphicFramePr>
            <p:nvPr/>
          </p:nvGraphicFramePr>
          <p:xfrm>
            <a:off x="4416" y="27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" name="Equation" r:id="rId43" imgW="241091" imgH="317225" progId="Equation.3">
                    <p:embed/>
                  </p:oleObj>
                </mc:Choice>
                <mc:Fallback>
                  <p:oleObj name="Equation" r:id="rId43" imgW="241091" imgH="317225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84"/>
                          <a:ext cx="152" cy="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83"/>
            <p:cNvGraphicFramePr>
              <a:graphicFrameLocks noChangeAspect="1"/>
            </p:cNvGraphicFramePr>
            <p:nvPr/>
          </p:nvGraphicFramePr>
          <p:xfrm>
            <a:off x="5232" y="3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5" name="Equation" r:id="rId45" imgW="228600" imgH="241200" progId="Equation.3">
                    <p:embed/>
                  </p:oleObj>
                </mc:Choice>
                <mc:Fallback>
                  <p:oleObj name="Equation" r:id="rId45" imgW="228600" imgH="2412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112"/>
                          <a:ext cx="144" cy="1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9" grpId="0" autoUpdateAnimBg="0"/>
      <p:bldP spid="79930" grpId="0" autoUpdateAnimBg="0"/>
      <p:bldP spid="79932" grpId="0" autoUpdateAnimBg="0"/>
      <p:bldP spid="79933" grpId="0" animBg="1"/>
      <p:bldP spid="79934" grpId="0" animBg="1"/>
      <p:bldP spid="79935" grpId="0" animBg="1"/>
      <p:bldP spid="79936" grpId="0" animBg="1"/>
      <p:bldP spid="79937" grpId="0" animBg="1"/>
      <p:bldP spid="79948" grpId="0" build="p" autoUpdateAnimBg="0"/>
      <p:bldP spid="799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28863" y="1250950"/>
          <a:ext cx="2982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2971779" imgH="400042" progId="Equation.3">
                  <p:embed/>
                </p:oleObj>
              </mc:Choice>
              <mc:Fallback>
                <p:oleObj name="Equation" r:id="rId3" imgW="2971779" imgH="40004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250950"/>
                        <a:ext cx="2982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AutoShape 3"/>
          <p:cNvSpPr>
            <a:spLocks noChangeArrowheads="1"/>
          </p:cNvSpPr>
          <p:nvPr/>
        </p:nvSpPr>
        <p:spPr bwMode="auto">
          <a:xfrm>
            <a:off x="2819400" y="1809750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971800" y="19621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周期延拓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914525" y="325755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1047641" imgH="400042" progId="Equation.3">
                  <p:embed/>
                </p:oleObj>
              </mc:Choice>
              <mc:Fallback>
                <p:oleObj name="Equation" r:id="rId5" imgW="1047641" imgH="40004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25755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971800" y="44005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傅</a:t>
            </a:r>
            <a:r>
              <a:rPr lang="zh-CN" altLang="en-US" b="1">
                <a:solidFill>
                  <a:schemeClr val="accent2"/>
                </a:solidFill>
                <a:sym typeface="Symbol" pitchFamily="18" charset="2"/>
              </a:rPr>
              <a:t>里</a:t>
            </a:r>
            <a:r>
              <a:rPr lang="zh-CN" altLang="en-US">
                <a:solidFill>
                  <a:schemeClr val="accent2"/>
                </a:solidFill>
              </a:rPr>
              <a:t>叶展开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695450" y="5324475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7" imgW="2352805" imgH="447550" progId="Equation.3">
                  <p:embed/>
                </p:oleObj>
              </mc:Choice>
              <mc:Fallback>
                <p:oleObj name="Equation" r:id="rId7" imgW="2352805" imgH="4475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324475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038600" y="5272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叶级数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61950"/>
            <a:ext cx="7696200" cy="7620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定义在</a:t>
            </a:r>
            <a:r>
              <a:rPr lang="en-US" altLang="zh-CN" sz="2800" b="1" smtClean="0">
                <a:ea typeface="楷体_GB2312" pitchFamily="49" charset="-122"/>
              </a:rPr>
              <a:t>[–</a:t>
            </a:r>
            <a:r>
              <a:rPr lang="en-US" altLang="zh-CN" sz="2800" b="1" smtClean="0">
                <a:ea typeface="楷体_GB2312" pitchFamily="49" charset="-122"/>
                <a:sym typeface="Symbol" pitchFamily="18" charset="2"/>
              </a:rPr>
              <a:t> </a:t>
            </a:r>
            <a:r>
              <a:rPr lang="en-US" altLang="zh-CN" sz="2800" b="1" smtClean="0">
                <a:ea typeface="楷体_GB2312" pitchFamily="49" charset="-122"/>
              </a:rPr>
              <a:t>,</a:t>
            </a:r>
            <a:r>
              <a:rPr lang="en-US" altLang="zh-CN" sz="2800" b="1" smtClean="0">
                <a:ea typeface="楷体_GB2312" pitchFamily="49" charset="-122"/>
                <a:sym typeface="Symbol" pitchFamily="18" charset="2"/>
              </a:rPr>
              <a:t>]</a:t>
            </a:r>
            <a:r>
              <a:rPr lang="zh-CN" altLang="en-US" sz="2800" b="1" smtClean="0">
                <a:ea typeface="楷体_GB2312" pitchFamily="49" charset="-122"/>
                <a:sym typeface="Symbol" pitchFamily="18" charset="2"/>
              </a:rPr>
              <a:t>上的函数 </a:t>
            </a:r>
            <a:r>
              <a:rPr lang="en-US" altLang="zh-CN" sz="2800" b="1" i="1" smtClean="0">
                <a:ea typeface="楷体_GB2312" pitchFamily="49" charset="-122"/>
                <a:sym typeface="Symbol" pitchFamily="18" charset="2"/>
              </a:rPr>
              <a:t>f </a:t>
            </a:r>
            <a:r>
              <a:rPr lang="en-US" altLang="zh-CN" sz="2800" b="1" smtClean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 smtClean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smtClean="0"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b="1" smtClean="0">
                <a:ea typeface="楷体_GB2312" pitchFamily="49" charset="-122"/>
                <a:sym typeface="Symbol" pitchFamily="18" charset="2"/>
              </a:rPr>
              <a:t>的傅氏级数展开法</a:t>
            </a:r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2819400" y="4171950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955" name="AutoShape 11"/>
          <p:cNvSpPr>
            <a:spLocks/>
          </p:cNvSpPr>
          <p:nvPr/>
        </p:nvSpPr>
        <p:spPr bwMode="auto">
          <a:xfrm>
            <a:off x="3044825" y="2952750"/>
            <a:ext cx="155575" cy="990600"/>
          </a:xfrm>
          <a:prstGeom prst="leftBrace">
            <a:avLst>
              <a:gd name="adj1" fmla="val 5306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3289300" y="2927350"/>
          <a:ext cx="401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9" imgW="4000524" imgH="400042" progId="Equation.3">
                  <p:embed/>
                </p:oleObj>
              </mc:Choice>
              <mc:Fallback>
                <p:oleObj name="Equation" r:id="rId9" imgW="4000524" imgH="4000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927350"/>
                        <a:ext cx="4011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3267075" y="361315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1" imgW="1895525" imgH="400042" progId="Equation.3">
                  <p:embed/>
                </p:oleObj>
              </mc:Choice>
              <mc:Fallback>
                <p:oleObj name="Equation" r:id="rId11" imgW="1895525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61315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410200" y="35004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utoUpdateAnimBg="0"/>
      <p:bldP spid="82950" grpId="0" autoUpdateAnimBg="0"/>
      <p:bldP spid="82952" grpId="0" autoUpdateAnimBg="0"/>
      <p:bldP spid="82954" grpId="0" animBg="1"/>
      <p:bldP spid="82955" grpId="0" animBg="1"/>
      <p:bldP spid="829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28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将函数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489200" y="361950"/>
          <a:ext cx="358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3571858" imgH="857309" progId="Equation.3">
                  <p:embed/>
                </p:oleObj>
              </mc:Choice>
              <mc:Fallback>
                <p:oleObj name="Equation" r:id="rId3" imgW="3571858" imgH="85730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61950"/>
                        <a:ext cx="358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673475" y="19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143000" y="2595563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5" imgW="2514499" imgH="819248" progId="Equation.3">
                  <p:embed/>
                </p:oleObj>
              </mc:Choice>
              <mc:Fallback>
                <p:oleObj name="Equation" r:id="rId5" imgW="2514499" imgH="8192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5563"/>
                        <a:ext cx="2527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733800" y="2589213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2095551" imgH="819248" progId="Equation.3">
                  <p:embed/>
                </p:oleObj>
              </mc:Choice>
              <mc:Fallback>
                <p:oleObj name="Equation" r:id="rId7" imgW="2095551" imgH="8192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89213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6019800" y="2589213"/>
          <a:ext cx="156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1552700" imgH="819248" progId="Equation.3">
                  <p:embed/>
                </p:oleObj>
              </mc:Choice>
              <mc:Fallback>
                <p:oleObj name="Equation" r:id="rId9" imgW="1552700" imgH="8192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89213"/>
                        <a:ext cx="1562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524000" y="3509963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1552700" imgH="942878" progId="Equation.3">
                  <p:embed/>
                </p:oleObj>
              </mc:Choice>
              <mc:Fallback>
                <p:oleObj name="Equation" r:id="rId11" imgW="1552700" imgH="9428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9963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3200400" y="3929063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3" imgW="514237" imgH="228634" progId="Equation.3">
                  <p:embed/>
                </p:oleObj>
              </mc:Choice>
              <mc:Fallback>
                <p:oleObj name="Equation" r:id="rId13" imgW="514237" imgH="2286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29063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1174750" y="4495800"/>
          <a:ext cx="341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5" imgW="3409893" imgH="819248" progId="Equation.3">
                  <p:embed/>
                </p:oleObj>
              </mc:Choice>
              <mc:Fallback>
                <p:oleObj name="Equation" r:id="rId15" imgW="3409893" imgH="8192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495800"/>
                        <a:ext cx="341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4648200" y="4495800"/>
          <a:ext cx="293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7" imgW="2924269" imgH="819248" progId="Equation.3">
                  <p:embed/>
                </p:oleObj>
              </mc:Choice>
              <mc:Fallback>
                <p:oleObj name="Equation" r:id="rId17" imgW="2924269" imgH="8192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293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1625600" y="5456238"/>
          <a:ext cx="248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9" imgW="2476438" imgH="819248" progId="Equation.3">
                  <p:embed/>
                </p:oleObj>
              </mc:Choice>
              <mc:Fallback>
                <p:oleObj name="Equation" r:id="rId19" imgW="2476438" imgH="8192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56238"/>
                        <a:ext cx="2489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4203700" y="5372100"/>
          <a:ext cx="3568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1" imgW="3562410" imgH="942878" progId="Equation.3">
                  <p:embed/>
                </p:oleObj>
              </mc:Choice>
              <mc:Fallback>
                <p:oleObj name="Equation" r:id="rId21" imgW="3562410" imgH="9428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5372100"/>
                        <a:ext cx="3568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533400" y="1295400"/>
            <a:ext cx="328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延拓成以 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6019800" y="471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展成傅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228600" y="1919288"/>
            <a:ext cx="3659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zh-CN" altLang="en-US"/>
              <a:t>周期</a:t>
            </a:r>
            <a:r>
              <a:rPr lang="zh-CN" altLang="en-US">
                <a:sym typeface="Symbol" pitchFamily="18" charset="2"/>
              </a:rPr>
              <a:t>的函数 </a:t>
            </a:r>
            <a:r>
              <a:rPr lang="en-US" altLang="zh-CN" i="1">
                <a:sym typeface="Symbol" pitchFamily="18" charset="2"/>
              </a:rPr>
              <a:t>F(x</a:t>
            </a:r>
            <a:r>
              <a:rPr lang="en-US" altLang="zh-CN">
                <a:sym typeface="Symbol" pitchFamily="18" charset="2"/>
              </a:rPr>
              <a:t>) , </a:t>
            </a:r>
          </a:p>
        </p:txBody>
      </p:sp>
      <p:grpSp>
        <p:nvGrpSpPr>
          <p:cNvPr id="84024" name="Group 56"/>
          <p:cNvGrpSpPr>
            <a:grpSpLocks/>
          </p:cNvGrpSpPr>
          <p:nvPr/>
        </p:nvGrpSpPr>
        <p:grpSpPr bwMode="auto">
          <a:xfrm>
            <a:off x="4576763" y="1539875"/>
            <a:ext cx="3979862" cy="550863"/>
            <a:chOff x="2883" y="922"/>
            <a:chExt cx="2507" cy="347"/>
          </a:xfrm>
        </p:grpSpPr>
        <p:sp>
          <p:nvSpPr>
            <p:cNvPr id="16417" name="Line 57"/>
            <p:cNvSpPr>
              <a:spLocks noChangeShapeType="1"/>
            </p:cNvSpPr>
            <p:nvPr/>
          </p:nvSpPr>
          <p:spPr bwMode="auto">
            <a:xfrm flipH="1">
              <a:off x="4828" y="922"/>
              <a:ext cx="346" cy="3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Line 58"/>
            <p:cNvSpPr>
              <a:spLocks noChangeShapeType="1"/>
            </p:cNvSpPr>
            <p:nvPr/>
          </p:nvSpPr>
          <p:spPr bwMode="auto">
            <a:xfrm>
              <a:off x="5174" y="922"/>
              <a:ext cx="0" cy="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59"/>
            <p:cNvSpPr>
              <a:spLocks noChangeShapeType="1"/>
            </p:cNvSpPr>
            <p:nvPr/>
          </p:nvSpPr>
          <p:spPr bwMode="auto">
            <a:xfrm>
              <a:off x="4484" y="924"/>
              <a:ext cx="346" cy="3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60"/>
            <p:cNvSpPr>
              <a:spLocks noChangeShapeType="1"/>
            </p:cNvSpPr>
            <p:nvPr/>
          </p:nvSpPr>
          <p:spPr bwMode="auto">
            <a:xfrm flipH="1">
              <a:off x="3445" y="922"/>
              <a:ext cx="346" cy="3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61"/>
            <p:cNvSpPr>
              <a:spLocks noChangeShapeType="1"/>
            </p:cNvSpPr>
            <p:nvPr/>
          </p:nvSpPr>
          <p:spPr bwMode="auto">
            <a:xfrm>
              <a:off x="3099" y="922"/>
              <a:ext cx="0" cy="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62"/>
            <p:cNvSpPr>
              <a:spLocks noChangeShapeType="1"/>
            </p:cNvSpPr>
            <p:nvPr/>
          </p:nvSpPr>
          <p:spPr bwMode="auto">
            <a:xfrm>
              <a:off x="3099" y="922"/>
              <a:ext cx="346" cy="34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63"/>
            <p:cNvSpPr>
              <a:spLocks noChangeShapeType="1"/>
            </p:cNvSpPr>
            <p:nvPr/>
          </p:nvSpPr>
          <p:spPr bwMode="auto">
            <a:xfrm flipH="1">
              <a:off x="2883" y="922"/>
              <a:ext cx="216" cy="21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64"/>
            <p:cNvSpPr>
              <a:spLocks noChangeShapeType="1"/>
            </p:cNvSpPr>
            <p:nvPr/>
          </p:nvSpPr>
          <p:spPr bwMode="auto">
            <a:xfrm>
              <a:off x="5174" y="922"/>
              <a:ext cx="216" cy="21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33" name="Group 65"/>
          <p:cNvGrpSpPr>
            <a:grpSpLocks/>
          </p:cNvGrpSpPr>
          <p:nvPr/>
        </p:nvGrpSpPr>
        <p:grpSpPr bwMode="auto">
          <a:xfrm>
            <a:off x="4648200" y="1255713"/>
            <a:ext cx="4119563" cy="1182687"/>
            <a:chOff x="2928" y="743"/>
            <a:chExt cx="2595" cy="745"/>
          </a:xfrm>
        </p:grpSpPr>
        <p:grpSp>
          <p:nvGrpSpPr>
            <p:cNvPr id="16403" name="Group 66"/>
            <p:cNvGrpSpPr>
              <a:grpSpLocks/>
            </p:cNvGrpSpPr>
            <p:nvPr/>
          </p:nvGrpSpPr>
          <p:grpSpPr bwMode="auto">
            <a:xfrm>
              <a:off x="2928" y="743"/>
              <a:ext cx="2595" cy="745"/>
              <a:chOff x="2928" y="743"/>
              <a:chExt cx="2595" cy="745"/>
            </a:xfrm>
          </p:grpSpPr>
          <p:grpSp>
            <p:nvGrpSpPr>
              <p:cNvPr id="16406" name="Group 67"/>
              <p:cNvGrpSpPr>
                <a:grpSpLocks/>
              </p:cNvGrpSpPr>
              <p:nvPr/>
            </p:nvGrpSpPr>
            <p:grpSpPr bwMode="auto">
              <a:xfrm>
                <a:off x="2928" y="743"/>
                <a:ext cx="2595" cy="725"/>
                <a:chOff x="2928" y="743"/>
                <a:chExt cx="2595" cy="725"/>
              </a:xfrm>
            </p:grpSpPr>
            <p:graphicFrame>
              <p:nvGraphicFramePr>
                <p:cNvPr id="16409" name="Object 68"/>
                <p:cNvGraphicFramePr>
                  <a:graphicFrameLocks noChangeAspect="1"/>
                </p:cNvGraphicFramePr>
                <p:nvPr/>
              </p:nvGraphicFramePr>
              <p:xfrm>
                <a:off x="4176" y="743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51" name="Equation" r:id="rId23" imgW="228640" imgH="295307" progId="Equation.3">
                        <p:embed/>
                      </p:oleObj>
                    </mc:Choice>
                    <mc:Fallback>
                      <p:oleObj name="Equation" r:id="rId23" imgW="228640" imgH="295307" progId="Equation.3">
                        <p:embed/>
                        <p:pic>
                          <p:nvPicPr>
                            <p:cNvPr id="0" name="Object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743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10" name="Object 69"/>
                <p:cNvGraphicFramePr>
                  <a:graphicFrameLocks noChangeAspect="1"/>
                </p:cNvGraphicFramePr>
                <p:nvPr/>
              </p:nvGraphicFramePr>
              <p:xfrm>
                <a:off x="5384" y="1324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52" name="Equation" r:id="rId25" imgW="209474" imgH="219186" progId="Equation.3">
                        <p:embed/>
                      </p:oleObj>
                    </mc:Choice>
                    <mc:Fallback>
                      <p:oleObj name="Equation" r:id="rId25" imgW="209474" imgH="219186" progId="Equation.3">
                        <p:embed/>
                        <p:pic>
                          <p:nvPicPr>
                            <p:cNvPr id="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84" y="1324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11" name="Line 70"/>
                <p:cNvSpPr>
                  <a:spLocks noChangeShapeType="1"/>
                </p:cNvSpPr>
                <p:nvPr/>
              </p:nvSpPr>
              <p:spPr bwMode="auto">
                <a:xfrm>
                  <a:off x="2928" y="1274"/>
                  <a:ext cx="25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138" y="927"/>
                  <a:ext cx="346" cy="345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3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138" y="768"/>
                  <a:ext cx="0" cy="6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4" name="Line 73"/>
                <p:cNvSpPr>
                  <a:spLocks noChangeShapeType="1"/>
                </p:cNvSpPr>
                <p:nvPr/>
              </p:nvSpPr>
              <p:spPr bwMode="auto">
                <a:xfrm>
                  <a:off x="4484" y="927"/>
                  <a:ext cx="0" cy="3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5" name="Line 74"/>
                <p:cNvSpPr>
                  <a:spLocks noChangeShapeType="1"/>
                </p:cNvSpPr>
                <p:nvPr/>
              </p:nvSpPr>
              <p:spPr bwMode="auto">
                <a:xfrm>
                  <a:off x="3793" y="927"/>
                  <a:ext cx="0" cy="3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6" name="Line 75"/>
                <p:cNvSpPr>
                  <a:spLocks noChangeShapeType="1"/>
                </p:cNvSpPr>
                <p:nvPr/>
              </p:nvSpPr>
              <p:spPr bwMode="auto">
                <a:xfrm>
                  <a:off x="3793" y="927"/>
                  <a:ext cx="345" cy="345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6407" name="Object 76"/>
              <p:cNvGraphicFramePr>
                <a:graphicFrameLocks noChangeAspect="1"/>
              </p:cNvGraphicFramePr>
              <p:nvPr/>
            </p:nvGraphicFramePr>
            <p:xfrm>
              <a:off x="3648" y="1351"/>
              <a:ext cx="127" cy="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3" name="Equation" r:id="rId27" imgW="228640" imgH="76121" progId="Equation.3">
                      <p:embed/>
                    </p:oleObj>
                  </mc:Choice>
                  <mc:Fallback>
                    <p:oleObj name="Equation" r:id="rId27" imgW="228640" imgH="76121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351"/>
                            <a:ext cx="127" cy="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8" name="Object 77"/>
              <p:cNvGraphicFramePr>
                <a:graphicFrameLocks noChangeAspect="1"/>
              </p:cNvGraphicFramePr>
              <p:nvPr/>
            </p:nvGraphicFramePr>
            <p:xfrm>
              <a:off x="4180" y="1289"/>
              <a:ext cx="18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54" name="Equation" r:id="rId29" imgW="295315" imgH="304755" progId="Equation.3">
                      <p:embed/>
                    </p:oleObj>
                  </mc:Choice>
                  <mc:Fallback>
                    <p:oleObj name="Equation" r:id="rId29" imgW="295315" imgH="304755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1289"/>
                            <a:ext cx="18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4" name="Object 78"/>
            <p:cNvGraphicFramePr>
              <a:graphicFrameLocks noChangeAspect="1"/>
            </p:cNvGraphicFramePr>
            <p:nvPr/>
          </p:nvGraphicFramePr>
          <p:xfrm>
            <a:off x="4416" y="129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31" imgW="228640" imgH="228634" progId="Equation.3">
                    <p:embed/>
                  </p:oleObj>
                </mc:Choice>
                <mc:Fallback>
                  <p:oleObj name="Equation" r:id="rId31" imgW="228640" imgH="228634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9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79"/>
            <p:cNvGraphicFramePr>
              <a:graphicFrameLocks noChangeAspect="1"/>
            </p:cNvGraphicFramePr>
            <p:nvPr/>
          </p:nvGraphicFramePr>
          <p:xfrm>
            <a:off x="3745" y="129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33" imgW="228640" imgH="228634" progId="Equation.3">
                    <p:embed/>
                  </p:oleObj>
                </mc:Choice>
                <mc:Fallback>
                  <p:oleObj name="Equation" r:id="rId33" imgW="228640" imgH="228634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29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/>
      <p:bldP spid="83983" grpId="0" build="p" autoUpdateAnimBg="0"/>
      <p:bldP spid="83985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343400" y="2838450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1600209" imgH="866757" progId="Equation.3">
                  <p:embed/>
                </p:oleObj>
              </mc:Choice>
              <mc:Fallback>
                <p:oleObj name="Equation" r:id="rId3" imgW="1600209" imgH="8667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38450"/>
                        <a:ext cx="161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36600" y="6731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5" imgW="342825" imgH="438102" progId="Equation.3">
                  <p:embed/>
                </p:oleObj>
              </mc:Choice>
              <mc:Fallback>
                <p:oleObj name="Equation" r:id="rId5" imgW="342825" imgH="4381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6731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87450" y="495300"/>
          <a:ext cx="270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7" imgW="2695630" imgH="866757" progId="Equation.3">
                  <p:embed/>
                </p:oleObj>
              </mc:Choice>
              <mc:Fallback>
                <p:oleObj name="Equation" r:id="rId7" imgW="2695630" imgH="8667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5300"/>
                        <a:ext cx="2705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962400" y="457200"/>
          <a:ext cx="58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9" imgW="571465" imgH="933430" progId="Equation.3">
                  <p:embed/>
                </p:oleObj>
              </mc:Choice>
              <mc:Fallback>
                <p:oleObj name="Equation" r:id="rId9" imgW="571465" imgH="9334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"/>
                        <a:ext cx="58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6197600" y="46990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1" imgW="1409631" imgH="323920" progId="Equation.3">
                  <p:embed/>
                </p:oleObj>
              </mc:Choice>
              <mc:Fallback>
                <p:oleObj name="Equation" r:id="rId11" imgW="1409631" imgH="32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69900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4832350" y="112395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3" imgW="2343087" imgH="380876" progId="Equation.3">
                  <p:embed/>
                </p:oleObj>
              </mc:Choice>
              <mc:Fallback>
                <p:oleObj name="Equation" r:id="rId13" imgW="2343087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1123950"/>
                        <a:ext cx="234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6781800" y="150495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5" imgW="2009710" imgH="380876" progId="Equation.3">
                  <p:embed/>
                </p:oleObj>
              </mc:Choice>
              <mc:Fallback>
                <p:oleObj name="Equation" r:id="rId15" imgW="2009710" imgH="3808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50495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4457700" y="292100"/>
          <a:ext cx="161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7" imgW="1600209" imgH="685901" progId="Equation.3">
                  <p:embed/>
                </p:oleObj>
              </mc:Choice>
              <mc:Fallback>
                <p:oleObj name="Equation" r:id="rId17" imgW="1600209" imgH="6859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92100"/>
                        <a:ext cx="1612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793750" y="1892300"/>
          <a:ext cx="359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9" imgW="3581306" imgH="838144" progId="Equation.3">
                  <p:embed/>
                </p:oleObj>
              </mc:Choice>
              <mc:Fallback>
                <p:oleObj name="Equation" r:id="rId19" imgW="3581306" imgH="838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892300"/>
                        <a:ext cx="359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4514850" y="1892300"/>
          <a:ext cx="314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21" imgW="3143192" imgH="838144" progId="Equation.3">
                  <p:embed/>
                </p:oleObj>
              </mc:Choice>
              <mc:Fallback>
                <p:oleObj name="Equation" r:id="rId21" imgW="3143192" imgH="838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892300"/>
                        <a:ext cx="314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7810500" y="2133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3" imgW="485894" imgH="304755" progId="Equation.3">
                  <p:embed/>
                </p:oleObj>
              </mc:Choice>
              <mc:Fallback>
                <p:oleObj name="Equation" r:id="rId23" imgW="485894" imgH="3047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1336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749300" y="31178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5" imgW="1314342" imgH="400042" progId="Equation.3">
                  <p:embed/>
                </p:oleObj>
              </mc:Choice>
              <mc:Fallback>
                <p:oleObj name="Equation" r:id="rId25" imgW="1314342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1178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2165350" y="2838450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27" imgW="257254" imgH="838144" progId="Equation.3">
                  <p:embed/>
                </p:oleObj>
              </mc:Choice>
              <mc:Fallback>
                <p:oleObj name="Equation" r:id="rId27" imgW="257254" imgH="838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838450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2506663" y="2781300"/>
          <a:ext cx="841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29" imgW="342825" imgH="380876" progId="Equation.DSMT4">
                  <p:embed/>
                </p:oleObj>
              </mc:Choice>
              <mc:Fallback>
                <p:oleObj name="Equation" r:id="rId29" imgW="342825" imgH="38087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781300"/>
                        <a:ext cx="841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3276600" y="316865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31" imgW="1019297" imgH="247529" progId="Equation.3">
                  <p:embed/>
                </p:oleObj>
              </mc:Choice>
              <mc:Fallback>
                <p:oleObj name="Equation" r:id="rId31" imgW="1019297" imgH="247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6865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6019800" y="2819400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3" imgW="2238350" imgH="904817" progId="Equation.3">
                  <p:embed/>
                </p:oleObj>
              </mc:Choice>
              <mc:Fallback>
                <p:oleObj name="Equation" r:id="rId33" imgW="2238350" imgH="9048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224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6858000" y="3556000"/>
          <a:ext cx="1931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35" imgW="1924139" imgH="400042" progId="Equation.3">
                  <p:embed/>
                </p:oleObj>
              </mc:Choice>
              <mc:Fallback>
                <p:oleObj name="Equation" r:id="rId35" imgW="1924139" imgH="40004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56000"/>
                        <a:ext cx="19319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609600" y="48006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x = </a:t>
            </a:r>
            <a:r>
              <a:rPr lang="en-US" altLang="zh-CN"/>
              <a:t>0 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en-US" altLang="zh-CN"/>
              <a:t>(0) = 0 , </a:t>
            </a:r>
            <a:r>
              <a:rPr lang="zh-CN" altLang="en-US"/>
              <a:t>得</a:t>
            </a:r>
          </a:p>
        </p:txBody>
      </p:sp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1981200" y="5334000"/>
          <a:ext cx="529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7" imgW="5286252" imgH="1028717" progId="Equation.3">
                  <p:embed/>
                </p:oleObj>
              </mc:Choice>
              <mc:Fallback>
                <p:oleObj name="Equation" r:id="rId37" imgW="5286252" imgH="102871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529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81000" y="4114800"/>
            <a:ext cx="4648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5" name="Rectangle 23"/>
          <p:cNvSpPr>
            <a:spLocks noGrp="1" noChangeArrowheads="1"/>
          </p:cNvSpPr>
          <p:nvPr>
            <p:ph type="title"/>
          </p:nvPr>
        </p:nvSpPr>
        <p:spPr>
          <a:xfrm>
            <a:off x="609600" y="4191000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  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利用此展式可求出几个特殊的级数的和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2" grpId="0" autoUpdateAnimBg="0"/>
      <p:bldP spid="85014" grpId="0" animBg="1"/>
      <p:bldP spid="850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762000" y="33147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1504920" imgH="838144" progId="Equation.3">
                  <p:embed/>
                </p:oleObj>
              </mc:Choice>
              <mc:Fallback>
                <p:oleObj name="Equation" r:id="rId3" imgW="1504920" imgH="83814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1470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362200" y="3308350"/>
          <a:ext cx="162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5" imgW="1619375" imgH="857309" progId="Equation.3">
                  <p:embed/>
                </p:oleObj>
              </mc:Choice>
              <mc:Fallback>
                <p:oleObj name="Equation" r:id="rId5" imgW="1619375" imgH="85730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08350"/>
                        <a:ext cx="162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4267200" y="3308350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7" imgW="1600209" imgH="857309" progId="Equation.3">
                  <p:embed/>
                </p:oleObj>
              </mc:Choice>
              <mc:Fallback>
                <p:oleObj name="Equation" r:id="rId7" imgW="1600209" imgH="8573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08350"/>
                        <a:ext cx="161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5949950" y="3257550"/>
          <a:ext cx="73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9" imgW="723981" imgH="933430" progId="Equation.3">
                  <p:embed/>
                </p:oleObj>
              </mc:Choice>
              <mc:Fallback>
                <p:oleObj name="Equation" r:id="rId9" imgW="723981" imgH="9334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257550"/>
                        <a:ext cx="73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9600" y="4397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150938" y="276225"/>
          <a:ext cx="379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1" imgW="3791050" imgH="904817" progId="Equation.3">
                  <p:embed/>
                </p:oleObj>
              </mc:Choice>
              <mc:Fallback>
                <p:oleObj name="Equation" r:id="rId11" imgW="3791050" imgH="9048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6225"/>
                        <a:ext cx="379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5181600" y="304800"/>
          <a:ext cx="370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3" imgW="3695760" imgH="866757" progId="Equation.3">
                  <p:embed/>
                </p:oleObj>
              </mc:Choice>
              <mc:Fallback>
                <p:oleObj name="Equation" r:id="rId13" imgW="3695760" imgH="8667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370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150938" y="1314450"/>
          <a:ext cx="354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5" imgW="3533796" imgH="904817" progId="Equation.3">
                  <p:embed/>
                </p:oleObj>
              </mc:Choice>
              <mc:Fallback>
                <p:oleObj name="Equation" r:id="rId15" imgW="3533796" imgH="9048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14450"/>
                        <a:ext cx="354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533400" y="25098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已知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1600200" y="228600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7" imgW="1180991" imgH="933430" progId="Equation.3">
                  <p:embed/>
                </p:oleObj>
              </mc:Choice>
              <mc:Fallback>
                <p:oleObj name="Equation" r:id="rId17" imgW="1180991" imgH="9334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19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181600" y="1333500"/>
          <a:ext cx="374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9" imgW="3733822" imgH="866757" progId="Equation.3">
                  <p:embed/>
                </p:oleObj>
              </mc:Choice>
              <mc:Fallback>
                <p:oleObj name="Equation" r:id="rId19" imgW="3733822" imgH="8667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33500"/>
                        <a:ext cx="3746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09600" y="4440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1879600" y="4452938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21" imgW="1743008" imgH="438102" progId="Equation.3">
                  <p:embed/>
                </p:oleObj>
              </mc:Choice>
              <mc:Fallback>
                <p:oleObj name="Equation" r:id="rId21" imgW="1743008" imgH="4381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452938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1885950" y="5426075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23" imgW="1886077" imgH="438102" progId="Equation.3">
                  <p:embed/>
                </p:oleObj>
              </mc:Choice>
              <mc:Fallback>
                <p:oleObj name="Equation" r:id="rId23" imgW="1886077" imgH="4381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426075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3752850" y="4171950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25" imgW="2266963" imgH="933430" progId="Equation.3">
                  <p:embed/>
                </p:oleObj>
              </mc:Choice>
              <mc:Fallback>
                <p:oleObj name="Equation" r:id="rId25" imgW="2266963" imgH="9334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171950"/>
                        <a:ext cx="227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3924300" y="5162550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27" imgW="2266963" imgH="933430" progId="Equation.3">
                  <p:embed/>
                </p:oleObj>
              </mc:Choice>
              <mc:Fallback>
                <p:oleObj name="Equation" r:id="rId27" imgW="2266963" imgH="9334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62550"/>
                        <a:ext cx="227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 autoUpdateAnimBg="0"/>
      <p:bldP spid="860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2544"/>
            <a:ext cx="48768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三、正弦级数和余弦级数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85800" y="1158032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周期为</a:t>
            </a:r>
            <a:r>
              <a:rPr lang="en-US" altLang="zh-CN" b="1"/>
              <a:t>2</a:t>
            </a:r>
            <a:r>
              <a:rPr lang="en-US" altLang="zh-CN" b="1">
                <a:sym typeface="Symbol" pitchFamily="18" charset="2"/>
              </a:rPr>
              <a:t> </a:t>
            </a:r>
            <a:r>
              <a:rPr lang="zh-CN" altLang="en-US" b="1">
                <a:sym typeface="Symbol" pitchFamily="18" charset="2"/>
              </a:rPr>
              <a:t>的</a:t>
            </a:r>
            <a:r>
              <a:rPr lang="zh-CN" altLang="en-US" b="1"/>
              <a:t>奇、偶函数的傅里叶级数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609600" y="1705719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4 . 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对周期为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奇</a:t>
            </a:r>
            <a:r>
              <a:rPr lang="zh-CN" altLang="en-US">
                <a:sym typeface="Symbol" pitchFamily="18" charset="2"/>
              </a:rPr>
              <a:t>函数 </a:t>
            </a:r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 , </a:t>
            </a:r>
            <a:r>
              <a:rPr lang="zh-CN" altLang="en-US">
                <a:sym typeface="Symbol" pitchFamily="18" charset="2"/>
              </a:rPr>
              <a:t>其傅里叶</a:t>
            </a:r>
            <a:r>
              <a:rPr lang="zh-CN" altLang="en-US"/>
              <a:t>级数为</a:t>
            </a:r>
          </a:p>
        </p:txBody>
      </p:sp>
      <p:graphicFrame>
        <p:nvGraphicFramePr>
          <p:cNvPr id="46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02083"/>
              </p:ext>
            </p:extLst>
          </p:nvPr>
        </p:nvGraphicFramePr>
        <p:xfrm>
          <a:off x="1857375" y="2893169"/>
          <a:ext cx="599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5981620" imgH="419207" progId="Equation.3">
                  <p:embed/>
                </p:oleObj>
              </mc:Choice>
              <mc:Fallback>
                <p:oleObj name="Equation" r:id="rId3" imgW="5981620" imgH="4192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93169"/>
                        <a:ext cx="599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47369"/>
              </p:ext>
            </p:extLst>
          </p:nvPr>
        </p:nvGraphicFramePr>
        <p:xfrm>
          <a:off x="1836738" y="3339257"/>
          <a:ext cx="61198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2609788" imgH="380876" progId="Equation.DSMT4">
                  <p:embed/>
                </p:oleObj>
              </mc:Choice>
              <mc:Fallback>
                <p:oleObj name="Equation" r:id="rId5" imgW="2609788" imgH="38087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339257"/>
                        <a:ext cx="61198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85750" y="2301032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正弦级数</a:t>
            </a:r>
            <a:r>
              <a:rPr lang="en-US" altLang="zh-CN"/>
              <a:t>,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828800" y="2301032"/>
            <a:ext cx="303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叶系数为</a:t>
            </a:r>
          </a:p>
        </p:txBody>
      </p:sp>
      <p:sp>
        <p:nvSpPr>
          <p:cNvPr id="46117" name="AutoShape 37"/>
          <p:cNvSpPr>
            <a:spLocks/>
          </p:cNvSpPr>
          <p:nvPr/>
        </p:nvSpPr>
        <p:spPr bwMode="auto">
          <a:xfrm>
            <a:off x="1600200" y="2986832"/>
            <a:ext cx="179388" cy="914400"/>
          </a:xfrm>
          <a:prstGeom prst="leftBrace">
            <a:avLst>
              <a:gd name="adj1" fmla="val 42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97085"/>
              </p:ext>
            </p:extLst>
          </p:nvPr>
        </p:nvGraphicFramePr>
        <p:xfrm>
          <a:off x="1161132" y="5005288"/>
          <a:ext cx="549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7" imgW="5478720" imgH="998322" progId="Equation.3">
                  <p:embed/>
                </p:oleObj>
              </mc:Choice>
              <mc:Fallback>
                <p:oleObj name="Equation" r:id="rId7" imgW="5478720" imgH="9983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132" y="5005288"/>
                        <a:ext cx="549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81000" y="4717256"/>
            <a:ext cx="4648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7" grpId="0" build="p" autoUpdateAnimBg="0"/>
      <p:bldP spid="46108" grpId="0" build="p" autoUpdateAnimBg="0"/>
      <p:bldP spid="46115" grpId="0" build="p" autoUpdateAnimBg="0" advAuto="0"/>
      <p:bldP spid="46116" grpId="0" build="p" autoUpdateAnimBg="0"/>
      <p:bldP spid="46117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6875"/>
            <a:ext cx="15240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4963" y="930275"/>
            <a:ext cx="347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/>
              <a:t>表达式为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 </a:t>
            </a:r>
            <a:r>
              <a:rPr lang="en-US" altLang="zh-CN" i="1"/>
              <a:t>x</a:t>
            </a:r>
            <a:r>
              <a:rPr lang="en-US" altLang="zh-CN"/>
              <a:t> ,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581400" y="9699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展成傅</a:t>
            </a:r>
            <a:r>
              <a:rPr lang="zh-CN" altLang="en-US" b="1">
                <a:sym typeface="Symbol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76400" y="3857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的周期函数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它在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7086600" y="454025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1504920" imgH="400042" progId="Equation.3">
                  <p:embed/>
                </p:oleObj>
              </mc:Choice>
              <mc:Fallback>
                <p:oleObj name="Equation" r:id="rId3" imgW="1504920" imgH="40004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4025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85800" y="15398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若不计</a:t>
            </a:r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2514600" y="1647825"/>
          <a:ext cx="471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5" imgW="4705339" imgH="380876" progId="Equation.3">
                  <p:embed/>
                </p:oleObj>
              </mc:Choice>
              <mc:Fallback>
                <p:oleObj name="Equation" r:id="rId5" imgW="4705339" imgH="3808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47825"/>
                        <a:ext cx="471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7467600" y="1647825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7" imgW="1504920" imgH="438102" progId="Equation.3">
                  <p:embed/>
                </p:oleObj>
              </mc:Choice>
              <mc:Fallback>
                <p:oleObj name="Equation" r:id="rId7" imgW="1504920" imgH="4381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47825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04800" y="21240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的奇函数</a:t>
            </a:r>
            <a:r>
              <a:rPr lang="en-US" altLang="zh-CN">
                <a:sym typeface="Symbol" pitchFamily="18" charset="2"/>
              </a:rPr>
              <a:t>, </a:t>
            </a:r>
          </a:p>
        </p:txBody>
      </p:sp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908050" y="3457575"/>
          <a:ext cx="334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9" imgW="3333770" imgH="819248" progId="Equation.3">
                  <p:embed/>
                </p:oleObj>
              </mc:Choice>
              <mc:Fallback>
                <p:oleObj name="Equation" r:id="rId9" imgW="3333770" imgH="8192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457575"/>
                        <a:ext cx="334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914400" y="284480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11" imgW="3581306" imgH="419207" progId="Equation.3">
                  <p:embed/>
                </p:oleObj>
              </mc:Choice>
              <mc:Fallback>
                <p:oleObj name="Equation" r:id="rId11" imgW="3581306" imgH="4192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44800"/>
                        <a:ext cx="359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5138738" y="5675313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13" imgW="2314473" imgH="380876" progId="Equation.3">
                  <p:embed/>
                </p:oleObj>
              </mc:Choice>
              <mc:Fallback>
                <p:oleObj name="Equation" r:id="rId13" imgW="2314473" imgH="3808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5675313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1277938" y="4521200"/>
          <a:ext cx="245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15" imgW="2438376" imgH="819248" progId="Equation.3">
                  <p:embed/>
                </p:oleObj>
              </mc:Choice>
              <mc:Fallback>
                <p:oleObj name="Equation" r:id="rId15" imgW="2438376" imgH="81924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521200"/>
                        <a:ext cx="245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3505200" y="21240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因此</a:t>
            </a:r>
          </a:p>
        </p:txBody>
      </p:sp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3810000" y="4475163"/>
          <a:ext cx="379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17" imgW="3791050" imgH="933430" progId="Equation.3">
                  <p:embed/>
                </p:oleObj>
              </mc:Choice>
              <mc:Fallback>
                <p:oleObj name="Equation" r:id="rId17" imgW="3791050" imgH="9334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75163"/>
                        <a:ext cx="379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1308100" y="5478463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19" imgW="1733560" imgH="819248" progId="Equation.3">
                  <p:embed/>
                </p:oleObj>
              </mc:Choice>
              <mc:Fallback>
                <p:oleObj name="Equation" r:id="rId19" imgW="1733560" imgH="8192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5478463"/>
                        <a:ext cx="173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/>
          <p:cNvGraphicFramePr>
            <a:graphicFrameLocks noChangeAspect="1"/>
          </p:cNvGraphicFramePr>
          <p:nvPr/>
        </p:nvGraphicFramePr>
        <p:xfrm>
          <a:off x="3124200" y="5486400"/>
          <a:ext cx="149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21" imgW="1486024" imgH="819248" progId="Equation.3">
                  <p:embed/>
                </p:oleObj>
              </mc:Choice>
              <mc:Fallback>
                <p:oleObj name="Equation" r:id="rId21" imgW="1486024" imgH="8192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149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5105400" y="2125663"/>
            <a:ext cx="3733800" cy="1612900"/>
            <a:chOff x="3216" y="384"/>
            <a:chExt cx="2352" cy="1016"/>
          </a:xfrm>
        </p:grpSpPr>
        <p:sp>
          <p:nvSpPr>
            <p:cNvPr id="20500" name="Line 21"/>
            <p:cNvSpPr>
              <a:spLocks noChangeShapeType="1"/>
            </p:cNvSpPr>
            <p:nvPr/>
          </p:nvSpPr>
          <p:spPr bwMode="auto">
            <a:xfrm>
              <a:off x="3312" y="968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22"/>
            <p:cNvSpPr>
              <a:spLocks noChangeShapeType="1"/>
            </p:cNvSpPr>
            <p:nvPr/>
          </p:nvSpPr>
          <p:spPr bwMode="auto">
            <a:xfrm flipV="1">
              <a:off x="4320" y="44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23"/>
            <p:cNvSpPr>
              <a:spLocks noChangeShapeType="1"/>
            </p:cNvSpPr>
            <p:nvPr/>
          </p:nvSpPr>
          <p:spPr bwMode="auto">
            <a:xfrm flipV="1">
              <a:off x="4032" y="680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4"/>
            <p:cNvSpPr>
              <a:spLocks noChangeShapeType="1"/>
            </p:cNvSpPr>
            <p:nvPr/>
          </p:nvSpPr>
          <p:spPr bwMode="auto">
            <a:xfrm flipV="1">
              <a:off x="4032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5"/>
            <p:cNvSpPr>
              <a:spLocks noChangeShapeType="1"/>
            </p:cNvSpPr>
            <p:nvPr/>
          </p:nvSpPr>
          <p:spPr bwMode="auto">
            <a:xfrm flipV="1">
              <a:off x="4608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26"/>
            <p:cNvSpPr>
              <a:spLocks noChangeShapeType="1"/>
            </p:cNvSpPr>
            <p:nvPr/>
          </p:nvSpPr>
          <p:spPr bwMode="auto">
            <a:xfrm flipV="1">
              <a:off x="3456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7"/>
            <p:cNvSpPr>
              <a:spLocks noChangeShapeType="1"/>
            </p:cNvSpPr>
            <p:nvPr/>
          </p:nvSpPr>
          <p:spPr bwMode="auto">
            <a:xfrm flipV="1">
              <a:off x="3456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8"/>
            <p:cNvSpPr>
              <a:spLocks noChangeShapeType="1"/>
            </p:cNvSpPr>
            <p:nvPr/>
          </p:nvSpPr>
          <p:spPr bwMode="auto">
            <a:xfrm flipV="1">
              <a:off x="5184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8" name="Object 29"/>
            <p:cNvGraphicFramePr>
              <a:graphicFrameLocks noChangeAspect="1"/>
            </p:cNvGraphicFramePr>
            <p:nvPr/>
          </p:nvGraphicFramePr>
          <p:xfrm>
            <a:off x="4605" y="99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23" imgW="228640" imgH="228634" progId="Equation.3">
                    <p:embed/>
                  </p:oleObj>
                </mc:Choice>
                <mc:Fallback>
                  <p:oleObj name="Equation" r:id="rId23" imgW="228640" imgH="22863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99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30"/>
            <p:cNvGraphicFramePr>
              <a:graphicFrameLocks noChangeAspect="1"/>
            </p:cNvGraphicFramePr>
            <p:nvPr/>
          </p:nvGraphicFramePr>
          <p:xfrm>
            <a:off x="3859" y="991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25" imgW="495341" imgH="228634" progId="Equation.3">
                    <p:embed/>
                  </p:oleObj>
                </mc:Choice>
                <mc:Fallback>
                  <p:oleObj name="Equation" r:id="rId25" imgW="495341" imgH="22863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991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31"/>
            <p:cNvGraphicFramePr>
              <a:graphicFrameLocks noChangeAspect="1"/>
            </p:cNvGraphicFramePr>
            <p:nvPr/>
          </p:nvGraphicFramePr>
          <p:xfrm>
            <a:off x="4408" y="3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Equation" r:id="rId27" imgW="228640" imgH="304755" progId="Equation.3">
                    <p:embed/>
                  </p:oleObj>
                </mc:Choice>
                <mc:Fallback>
                  <p:oleObj name="Equation" r:id="rId27" imgW="228640" imgH="30475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3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32"/>
            <p:cNvGraphicFramePr>
              <a:graphicFrameLocks noChangeAspect="1"/>
            </p:cNvGraphicFramePr>
            <p:nvPr/>
          </p:nvGraphicFramePr>
          <p:xfrm>
            <a:off x="5424" y="1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Equation" r:id="rId29" imgW="219192" imgH="228634" progId="Equation.3">
                    <p:embed/>
                  </p:oleObj>
                </mc:Choice>
                <mc:Fallback>
                  <p:oleObj name="Equation" r:id="rId29" imgW="219192" imgH="22863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V="1">
              <a:off x="3216" y="68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34"/>
            <p:cNvSpPr>
              <a:spLocks noChangeShapeType="1"/>
            </p:cNvSpPr>
            <p:nvPr/>
          </p:nvSpPr>
          <p:spPr bwMode="auto">
            <a:xfrm flipV="1">
              <a:off x="5184" y="101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5"/>
            <p:cNvSpPr>
              <a:spLocks noChangeShapeType="1"/>
            </p:cNvSpPr>
            <p:nvPr/>
          </p:nvSpPr>
          <p:spPr bwMode="auto">
            <a:xfrm flipV="1">
              <a:off x="4608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15" name="Group 36"/>
            <p:cNvGrpSpPr>
              <a:grpSpLocks/>
            </p:cNvGrpSpPr>
            <p:nvPr/>
          </p:nvGrpSpPr>
          <p:grpSpPr bwMode="auto">
            <a:xfrm>
              <a:off x="3441" y="643"/>
              <a:ext cx="1764" cy="36"/>
              <a:chOff x="3456" y="1680"/>
              <a:chExt cx="1764" cy="36"/>
            </a:xfrm>
          </p:grpSpPr>
          <p:sp>
            <p:nvSpPr>
              <p:cNvPr id="20517" name="Oval 37"/>
              <p:cNvSpPr>
                <a:spLocks noChangeArrowheads="1"/>
              </p:cNvSpPr>
              <p:nvPr/>
            </p:nvSpPr>
            <p:spPr bwMode="auto">
              <a:xfrm>
                <a:off x="4040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Oval 38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Oval 39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Oval 40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16" name="Object 41"/>
            <p:cNvGraphicFramePr>
              <a:graphicFrameLocks noChangeAspect="1"/>
            </p:cNvGraphicFramePr>
            <p:nvPr/>
          </p:nvGraphicFramePr>
          <p:xfrm>
            <a:off x="4372" y="970"/>
            <a:ext cx="1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name="Equation" r:id="rId31" imgW="295315" imgH="304755" progId="Equation.3">
                    <p:embed/>
                  </p:oleObj>
                </mc:Choice>
                <mc:Fallback>
                  <p:oleObj name="Equation" r:id="rId31" imgW="295315" imgH="30475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970"/>
                          <a:ext cx="1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 autoUpdateAnimBg="0"/>
      <p:bldP spid="87048" grpId="0" autoUpdateAnimBg="0"/>
      <p:bldP spid="87051" grpId="0" autoUpdateAnimBg="0"/>
      <p:bldP spid="870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5894388" y="3581400"/>
            <a:ext cx="2624137" cy="2405063"/>
            <a:chOff x="3853" y="2267"/>
            <a:chExt cx="1653" cy="1515"/>
          </a:xfrm>
        </p:grpSpPr>
        <p:pic>
          <p:nvPicPr>
            <p:cNvPr id="2155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" y="2267"/>
              <a:ext cx="1653" cy="151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8" name="Text Box 4"/>
            <p:cNvSpPr txBox="1">
              <a:spLocks noChangeArrowheads="1"/>
            </p:cNvSpPr>
            <p:nvPr/>
          </p:nvSpPr>
          <p:spPr bwMode="auto">
            <a:xfrm>
              <a:off x="3989" y="244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1</a:t>
              </a:r>
            </a:p>
          </p:txBody>
        </p:sp>
      </p:grp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614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根据收敛定理可得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的正弦级数</a:t>
            </a:r>
            <a:r>
              <a:rPr lang="en-US" altLang="zh-CN"/>
              <a:t>: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838200" y="13303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4" imgW="980965" imgH="380876" progId="Equation.3">
                  <p:embed/>
                </p:oleObj>
              </mc:Choice>
              <mc:Fallback>
                <p:oleObj name="Equation" r:id="rId4" imgW="980965" imgH="3808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303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09700" y="31051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6" imgW="2095551" imgH="380876" progId="Equation.3">
                  <p:embed/>
                </p:oleObj>
              </mc:Choice>
              <mc:Fallback>
                <p:oleObj name="Equation" r:id="rId6" imgW="2095551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1051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603375" y="2070100"/>
          <a:ext cx="4721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8" imgW="4714787" imgH="819248" progId="Equation.3">
                  <p:embed/>
                </p:oleObj>
              </mc:Choice>
              <mc:Fallback>
                <p:oleObj name="Equation" r:id="rId8" imgW="4714787" imgH="8192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070100"/>
                        <a:ext cx="47212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1860550" y="1047750"/>
          <a:ext cx="71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0" imgW="704816" imgH="933430" progId="Equation.3">
                  <p:embed/>
                </p:oleObj>
              </mc:Choice>
              <mc:Fallback>
                <p:oleObj name="Equation" r:id="rId10" imgW="704816" imgH="9334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047750"/>
                        <a:ext cx="71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2590800" y="10160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2" imgW="1857463" imgH="876204" progId="Equation.3">
                  <p:embed/>
                </p:oleObj>
              </mc:Choice>
              <mc:Fallback>
                <p:oleObj name="Equation" r:id="rId12" imgW="1857463" imgH="8762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160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3635375" y="3054350"/>
          <a:ext cx="4105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4" imgW="1733560" imgH="190573" progId="Equation.DSMT4">
                  <p:embed/>
                </p:oleObj>
              </mc:Choice>
              <mc:Fallback>
                <p:oleObj name="Equation" r:id="rId14" imgW="1733560" imgH="1905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054350"/>
                        <a:ext cx="4105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546350" y="3886200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级数的部分和 </a:t>
            </a:r>
          </a:p>
        </p:txBody>
      </p:sp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828675" y="3911600"/>
          <a:ext cx="1871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6" imgW="800105" imgH="219186" progId="Equation.DSMT4">
                  <p:embed/>
                </p:oleObj>
              </mc:Choice>
              <mc:Fallback>
                <p:oleObj name="Equation" r:id="rId16" imgW="800105" imgH="21918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911600"/>
                        <a:ext cx="1871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641350" y="4510088"/>
            <a:ext cx="4056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逼近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的情况见右图</a:t>
            </a:r>
            <a:r>
              <a:rPr lang="en-US" altLang="zh-CN"/>
              <a:t>.  </a:t>
            </a:r>
          </a:p>
        </p:txBody>
      </p:sp>
      <p:grpSp>
        <p:nvGrpSpPr>
          <p:cNvPr id="21517" name="Group 15"/>
          <p:cNvGrpSpPr>
            <a:grpSpLocks/>
          </p:cNvGrpSpPr>
          <p:nvPr/>
        </p:nvGrpSpPr>
        <p:grpSpPr bwMode="auto">
          <a:xfrm>
            <a:off x="5105400" y="609600"/>
            <a:ext cx="3733800" cy="1612900"/>
            <a:chOff x="3216" y="384"/>
            <a:chExt cx="2352" cy="1016"/>
          </a:xfrm>
        </p:grpSpPr>
        <p:sp>
          <p:nvSpPr>
            <p:cNvPr id="21536" name="Line 16"/>
            <p:cNvSpPr>
              <a:spLocks noChangeShapeType="1"/>
            </p:cNvSpPr>
            <p:nvPr/>
          </p:nvSpPr>
          <p:spPr bwMode="auto">
            <a:xfrm>
              <a:off x="3312" y="968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 flipV="1">
              <a:off x="4320" y="44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18"/>
            <p:cNvSpPr>
              <a:spLocks noChangeShapeType="1"/>
            </p:cNvSpPr>
            <p:nvPr/>
          </p:nvSpPr>
          <p:spPr bwMode="auto">
            <a:xfrm flipV="1">
              <a:off x="4032" y="680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19"/>
            <p:cNvSpPr>
              <a:spLocks noChangeShapeType="1"/>
            </p:cNvSpPr>
            <p:nvPr/>
          </p:nvSpPr>
          <p:spPr bwMode="auto">
            <a:xfrm flipV="1">
              <a:off x="4032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20"/>
            <p:cNvSpPr>
              <a:spLocks noChangeShapeType="1"/>
            </p:cNvSpPr>
            <p:nvPr/>
          </p:nvSpPr>
          <p:spPr bwMode="auto">
            <a:xfrm flipV="1">
              <a:off x="4608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21"/>
            <p:cNvSpPr>
              <a:spLocks noChangeShapeType="1"/>
            </p:cNvSpPr>
            <p:nvPr/>
          </p:nvSpPr>
          <p:spPr bwMode="auto">
            <a:xfrm flipV="1">
              <a:off x="3456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22"/>
            <p:cNvSpPr>
              <a:spLocks noChangeShapeType="1"/>
            </p:cNvSpPr>
            <p:nvPr/>
          </p:nvSpPr>
          <p:spPr bwMode="auto">
            <a:xfrm flipV="1">
              <a:off x="3456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23"/>
            <p:cNvSpPr>
              <a:spLocks noChangeShapeType="1"/>
            </p:cNvSpPr>
            <p:nvPr/>
          </p:nvSpPr>
          <p:spPr bwMode="auto">
            <a:xfrm flipV="1">
              <a:off x="5184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4" name="Object 24"/>
            <p:cNvGraphicFramePr>
              <a:graphicFrameLocks noChangeAspect="1"/>
            </p:cNvGraphicFramePr>
            <p:nvPr/>
          </p:nvGraphicFramePr>
          <p:xfrm>
            <a:off x="4605" y="99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18" imgW="228640" imgH="228634" progId="Equation.3">
                    <p:embed/>
                  </p:oleObj>
                </mc:Choice>
                <mc:Fallback>
                  <p:oleObj name="Equation" r:id="rId18" imgW="228640" imgH="22863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99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25"/>
            <p:cNvGraphicFramePr>
              <a:graphicFrameLocks noChangeAspect="1"/>
            </p:cNvGraphicFramePr>
            <p:nvPr/>
          </p:nvGraphicFramePr>
          <p:xfrm>
            <a:off x="3859" y="991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20" imgW="495341" imgH="228634" progId="Equation.3">
                    <p:embed/>
                  </p:oleObj>
                </mc:Choice>
                <mc:Fallback>
                  <p:oleObj name="Equation" r:id="rId20" imgW="495341" imgH="22863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991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26"/>
            <p:cNvGraphicFramePr>
              <a:graphicFrameLocks noChangeAspect="1"/>
            </p:cNvGraphicFramePr>
            <p:nvPr/>
          </p:nvGraphicFramePr>
          <p:xfrm>
            <a:off x="4408" y="3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22" imgW="228640" imgH="304755" progId="Equation.3">
                    <p:embed/>
                  </p:oleObj>
                </mc:Choice>
                <mc:Fallback>
                  <p:oleObj name="Equation" r:id="rId22" imgW="228640" imgH="30475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3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27"/>
            <p:cNvGraphicFramePr>
              <a:graphicFrameLocks noChangeAspect="1"/>
            </p:cNvGraphicFramePr>
            <p:nvPr/>
          </p:nvGraphicFramePr>
          <p:xfrm>
            <a:off x="5424" y="1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24" imgW="219192" imgH="228634" progId="Equation.3">
                    <p:embed/>
                  </p:oleObj>
                </mc:Choice>
                <mc:Fallback>
                  <p:oleObj name="Equation" r:id="rId24" imgW="219192" imgH="22863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8" name="Line 28"/>
            <p:cNvSpPr>
              <a:spLocks noChangeShapeType="1"/>
            </p:cNvSpPr>
            <p:nvPr/>
          </p:nvSpPr>
          <p:spPr bwMode="auto">
            <a:xfrm flipV="1">
              <a:off x="3216" y="68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29"/>
            <p:cNvSpPr>
              <a:spLocks noChangeShapeType="1"/>
            </p:cNvSpPr>
            <p:nvPr/>
          </p:nvSpPr>
          <p:spPr bwMode="auto">
            <a:xfrm flipV="1">
              <a:off x="5184" y="101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30"/>
            <p:cNvSpPr>
              <a:spLocks noChangeShapeType="1"/>
            </p:cNvSpPr>
            <p:nvPr/>
          </p:nvSpPr>
          <p:spPr bwMode="auto">
            <a:xfrm flipV="1">
              <a:off x="4608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51" name="Group 31"/>
            <p:cNvGrpSpPr>
              <a:grpSpLocks/>
            </p:cNvGrpSpPr>
            <p:nvPr/>
          </p:nvGrpSpPr>
          <p:grpSpPr bwMode="auto">
            <a:xfrm>
              <a:off x="3441" y="643"/>
              <a:ext cx="1764" cy="36"/>
              <a:chOff x="3456" y="1680"/>
              <a:chExt cx="1764" cy="36"/>
            </a:xfrm>
          </p:grpSpPr>
          <p:sp>
            <p:nvSpPr>
              <p:cNvPr id="21553" name="Oval 32"/>
              <p:cNvSpPr>
                <a:spLocks noChangeArrowheads="1"/>
              </p:cNvSpPr>
              <p:nvPr/>
            </p:nvSpPr>
            <p:spPr bwMode="auto">
              <a:xfrm>
                <a:off x="4040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4" name="Oval 33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Oval 34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6" name="Oval 35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552" name="Object 36"/>
            <p:cNvGraphicFramePr>
              <a:graphicFrameLocks noChangeAspect="1"/>
            </p:cNvGraphicFramePr>
            <p:nvPr/>
          </p:nvGraphicFramePr>
          <p:xfrm>
            <a:off x="4372" y="970"/>
            <a:ext cx="1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Equation" r:id="rId26" imgW="295315" imgH="304755" progId="Equation.3">
                    <p:embed/>
                  </p:oleObj>
                </mc:Choice>
                <mc:Fallback>
                  <p:oleObj name="Equation" r:id="rId26" imgW="295315" imgH="30475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970"/>
                          <a:ext cx="1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125" name="Group 37"/>
          <p:cNvGrpSpPr>
            <a:grpSpLocks/>
          </p:cNvGrpSpPr>
          <p:nvPr/>
        </p:nvGrpSpPr>
        <p:grpSpPr bwMode="auto">
          <a:xfrm>
            <a:off x="5894388" y="3579813"/>
            <a:ext cx="2624137" cy="2405062"/>
            <a:chOff x="2016" y="2256"/>
            <a:chExt cx="1653" cy="1515"/>
          </a:xfrm>
        </p:grpSpPr>
        <p:pic>
          <p:nvPicPr>
            <p:cNvPr id="21534" name="Picture 38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56"/>
              <a:ext cx="1653" cy="151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35" name="Text Box 39"/>
            <p:cNvSpPr txBox="1">
              <a:spLocks noChangeArrowheads="1"/>
            </p:cNvSpPr>
            <p:nvPr/>
          </p:nvSpPr>
          <p:spPr bwMode="auto">
            <a:xfrm>
              <a:off x="2152" y="243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2</a:t>
              </a:r>
            </a:p>
          </p:txBody>
        </p:sp>
      </p:grpSp>
      <p:grpSp>
        <p:nvGrpSpPr>
          <p:cNvPr id="89128" name="Group 40"/>
          <p:cNvGrpSpPr>
            <a:grpSpLocks/>
          </p:cNvGrpSpPr>
          <p:nvPr/>
        </p:nvGrpSpPr>
        <p:grpSpPr bwMode="auto">
          <a:xfrm>
            <a:off x="5894388" y="3579813"/>
            <a:ext cx="2624137" cy="2405062"/>
            <a:chOff x="3400" y="226"/>
            <a:chExt cx="1653" cy="1515"/>
          </a:xfrm>
        </p:grpSpPr>
        <p:pic>
          <p:nvPicPr>
            <p:cNvPr id="21532" name="Picture 41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226"/>
              <a:ext cx="1653" cy="151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33" name="Text Box 42"/>
            <p:cNvSpPr txBox="1">
              <a:spLocks noChangeArrowheads="1"/>
            </p:cNvSpPr>
            <p:nvPr/>
          </p:nvSpPr>
          <p:spPr bwMode="auto">
            <a:xfrm>
              <a:off x="3536" y="40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3</a:t>
              </a:r>
            </a:p>
          </p:txBody>
        </p:sp>
      </p:grpSp>
      <p:grpSp>
        <p:nvGrpSpPr>
          <p:cNvPr id="89131" name="Group 43"/>
          <p:cNvGrpSpPr>
            <a:grpSpLocks/>
          </p:cNvGrpSpPr>
          <p:nvPr/>
        </p:nvGrpSpPr>
        <p:grpSpPr bwMode="auto">
          <a:xfrm>
            <a:off x="5894388" y="3579813"/>
            <a:ext cx="2624137" cy="2405062"/>
            <a:chOff x="1056" y="432"/>
            <a:chExt cx="1653" cy="1515"/>
          </a:xfrm>
        </p:grpSpPr>
        <p:pic>
          <p:nvPicPr>
            <p:cNvPr id="21530" name="Picture 44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432"/>
              <a:ext cx="1653" cy="151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31" name="Text Box 45"/>
            <p:cNvSpPr txBox="1">
              <a:spLocks noChangeArrowheads="1"/>
            </p:cNvSpPr>
            <p:nvPr/>
          </p:nvSpPr>
          <p:spPr bwMode="auto">
            <a:xfrm>
              <a:off x="1192" y="61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4</a:t>
              </a:r>
            </a:p>
          </p:txBody>
        </p:sp>
      </p:grpSp>
      <p:grpSp>
        <p:nvGrpSpPr>
          <p:cNvPr id="89134" name="Group 46"/>
          <p:cNvGrpSpPr>
            <a:grpSpLocks/>
          </p:cNvGrpSpPr>
          <p:nvPr/>
        </p:nvGrpSpPr>
        <p:grpSpPr bwMode="auto">
          <a:xfrm>
            <a:off x="5894388" y="3579813"/>
            <a:ext cx="2624137" cy="2405062"/>
            <a:chOff x="226" y="2267"/>
            <a:chExt cx="1653" cy="1515"/>
          </a:xfrm>
        </p:grpSpPr>
        <p:pic>
          <p:nvPicPr>
            <p:cNvPr id="21528" name="Picture 47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2267"/>
              <a:ext cx="1653" cy="151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29" name="Text Box 48"/>
            <p:cNvSpPr txBox="1">
              <a:spLocks noChangeArrowheads="1"/>
            </p:cNvSpPr>
            <p:nvPr/>
          </p:nvSpPr>
          <p:spPr bwMode="auto">
            <a:xfrm>
              <a:off x="362" y="244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5</a:t>
              </a:r>
            </a:p>
          </p:txBody>
        </p:sp>
      </p:grpSp>
      <p:grpSp>
        <p:nvGrpSpPr>
          <p:cNvPr id="89137" name="Group 49"/>
          <p:cNvGrpSpPr>
            <a:grpSpLocks/>
          </p:cNvGrpSpPr>
          <p:nvPr/>
        </p:nvGrpSpPr>
        <p:grpSpPr bwMode="auto">
          <a:xfrm>
            <a:off x="5930900" y="3646488"/>
            <a:ext cx="2533650" cy="1584325"/>
            <a:chOff x="3736" y="2297"/>
            <a:chExt cx="1596" cy="998"/>
          </a:xfrm>
        </p:grpSpPr>
        <p:graphicFrame>
          <p:nvGraphicFramePr>
            <p:cNvPr id="21523" name="Object 50"/>
            <p:cNvGraphicFramePr>
              <a:graphicFrameLocks noChangeAspect="1"/>
            </p:cNvGraphicFramePr>
            <p:nvPr/>
          </p:nvGraphicFramePr>
          <p:xfrm>
            <a:off x="5080" y="3119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8" name="Equation" r:id="rId32" imgW="228640" imgH="228634" progId="Equation.3">
                    <p:embed/>
                  </p:oleObj>
                </mc:Choice>
                <mc:Fallback>
                  <p:oleObj name="Equation" r:id="rId32" imgW="228640" imgH="22863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" y="3119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51"/>
            <p:cNvGraphicFramePr>
              <a:graphicFrameLocks noChangeAspect="1"/>
            </p:cNvGraphicFramePr>
            <p:nvPr/>
          </p:nvGraphicFramePr>
          <p:xfrm>
            <a:off x="3736" y="2928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9" name="Equation" r:id="rId34" imgW="495341" imgH="228634" progId="Equation.3">
                    <p:embed/>
                  </p:oleObj>
                </mc:Choice>
                <mc:Fallback>
                  <p:oleObj name="Equation" r:id="rId34" imgW="495341" imgH="228634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928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52"/>
            <p:cNvGraphicFramePr>
              <a:graphicFrameLocks noChangeAspect="1"/>
            </p:cNvGraphicFramePr>
            <p:nvPr/>
          </p:nvGraphicFramePr>
          <p:xfrm>
            <a:off x="4524" y="3096"/>
            <a:ext cx="1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36" imgW="295315" imgH="304755" progId="Equation.3">
                    <p:embed/>
                  </p:oleObj>
                </mc:Choice>
                <mc:Fallback>
                  <p:oleObj name="Equation" r:id="rId36" imgW="295315" imgH="30475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096"/>
                          <a:ext cx="1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A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53"/>
            <p:cNvGraphicFramePr>
              <a:graphicFrameLocks noChangeAspect="1"/>
            </p:cNvGraphicFramePr>
            <p:nvPr/>
          </p:nvGraphicFramePr>
          <p:xfrm>
            <a:off x="5191" y="2924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Equation" r:id="rId38" imgW="219192" imgH="228634" progId="Equation.3">
                    <p:embed/>
                  </p:oleObj>
                </mc:Choice>
                <mc:Fallback>
                  <p:oleObj name="Equation" r:id="rId38" imgW="219192" imgH="228634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2924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A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54"/>
            <p:cNvGraphicFramePr>
              <a:graphicFrameLocks noChangeAspect="1"/>
            </p:cNvGraphicFramePr>
            <p:nvPr/>
          </p:nvGraphicFramePr>
          <p:xfrm>
            <a:off x="4524" y="2297"/>
            <a:ext cx="14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Equation" r:id="rId40" imgW="228640" imgH="304755" progId="Equation.3">
                    <p:embed/>
                  </p:oleObj>
                </mc:Choice>
                <mc:Fallback>
                  <p:oleObj name="Equation" r:id="rId40" imgW="228640" imgH="304755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297"/>
                          <a:ext cx="14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A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 build="p" autoUpdateAnimBg="0" advAuto="0"/>
      <p:bldP spid="89102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定义在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[0,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]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上的函数展成正弦级数与余弦级数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059113" y="1038225"/>
          <a:ext cx="21605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3" imgW="1019297" imgH="190573" progId="Equation.DSMT4">
                  <p:embed/>
                </p:oleObj>
              </mc:Choice>
              <mc:Fallback>
                <p:oleObj name="Equation" r:id="rId3" imgW="1019297" imgH="1905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38225"/>
                        <a:ext cx="21605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81000" y="363855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5" imgW="1009579" imgH="380876" progId="Equation.3">
                  <p:embed/>
                </p:oleObj>
              </mc:Choice>
              <mc:Fallback>
                <p:oleObj name="Equation" r:id="rId5" imgW="1009579" imgH="3808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3855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1143000" y="42878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28600" y="4648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5029200" y="348615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7" imgW="1009579" imgH="380876" progId="Equation.3">
                  <p:embed/>
                </p:oleObj>
              </mc:Choice>
              <mc:Fallback>
                <p:oleObj name="Equation" r:id="rId7" imgW="1009579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8615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143000" y="5105400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28600" y="5443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[0, </a:t>
            </a:r>
            <a:r>
              <a:rPr lang="en-US" altLang="zh-CN">
                <a:sym typeface="Symbol" pitchFamily="18" charset="2"/>
              </a:rPr>
              <a:t>] </a:t>
            </a:r>
            <a:r>
              <a:rPr lang="zh-CN" altLang="en-US"/>
              <a:t>上展成</a:t>
            </a: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5715000" y="42878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884738" y="4648200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5715000" y="51260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800600" y="5881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余弦级数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219200" y="8524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奇延拓</a:t>
            </a:r>
          </a:p>
        </p:txBody>
      </p:sp>
      <p:grpSp>
        <p:nvGrpSpPr>
          <p:cNvPr id="92175" name="Group 15"/>
          <p:cNvGrpSpPr>
            <a:grpSpLocks/>
          </p:cNvGrpSpPr>
          <p:nvPr/>
        </p:nvGrpSpPr>
        <p:grpSpPr bwMode="auto">
          <a:xfrm>
            <a:off x="1066800" y="1295400"/>
            <a:ext cx="1690688" cy="381000"/>
            <a:chOff x="720" y="768"/>
            <a:chExt cx="1065" cy="240"/>
          </a:xfrm>
        </p:grpSpPr>
        <p:sp>
          <p:nvSpPr>
            <p:cNvPr id="24639" name="Line 16"/>
            <p:cNvSpPr>
              <a:spLocks noChangeShapeType="1"/>
            </p:cNvSpPr>
            <p:nvPr/>
          </p:nvSpPr>
          <p:spPr bwMode="auto">
            <a:xfrm flipH="1">
              <a:off x="720" y="768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Line 17"/>
            <p:cNvSpPr>
              <a:spLocks noChangeShapeType="1"/>
            </p:cNvSpPr>
            <p:nvPr/>
          </p:nvSpPr>
          <p:spPr bwMode="auto">
            <a:xfrm>
              <a:off x="720" y="768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576888" y="838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偶延拓</a:t>
            </a:r>
          </a:p>
        </p:txBody>
      </p:sp>
      <p:grpSp>
        <p:nvGrpSpPr>
          <p:cNvPr id="92179" name="Group 19"/>
          <p:cNvGrpSpPr>
            <a:grpSpLocks/>
          </p:cNvGrpSpPr>
          <p:nvPr/>
        </p:nvGrpSpPr>
        <p:grpSpPr bwMode="auto">
          <a:xfrm>
            <a:off x="5410200" y="1295400"/>
            <a:ext cx="1690688" cy="304800"/>
            <a:chOff x="3495" y="720"/>
            <a:chExt cx="1065" cy="192"/>
          </a:xfrm>
        </p:grpSpPr>
        <p:sp>
          <p:nvSpPr>
            <p:cNvPr id="24637" name="Line 20"/>
            <p:cNvSpPr>
              <a:spLocks noChangeShapeType="1"/>
            </p:cNvSpPr>
            <p:nvPr/>
          </p:nvSpPr>
          <p:spPr bwMode="auto">
            <a:xfrm flipH="1">
              <a:off x="3495" y="720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21"/>
            <p:cNvSpPr>
              <a:spLocks noChangeShapeType="1"/>
            </p:cNvSpPr>
            <p:nvPr/>
          </p:nvSpPr>
          <p:spPr bwMode="auto">
            <a:xfrm>
              <a:off x="4560" y="720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5800725" y="1863725"/>
            <a:ext cx="1330325" cy="854075"/>
            <a:chOff x="3654" y="1078"/>
            <a:chExt cx="838" cy="538"/>
          </a:xfrm>
        </p:grpSpPr>
        <p:sp>
          <p:nvSpPr>
            <p:cNvPr id="24634" name="Line 23"/>
            <p:cNvSpPr>
              <a:spLocks noChangeShapeType="1"/>
            </p:cNvSpPr>
            <p:nvPr/>
          </p:nvSpPr>
          <p:spPr bwMode="auto">
            <a:xfrm flipV="1">
              <a:off x="3820" y="110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Freeform 24"/>
            <p:cNvSpPr>
              <a:spLocks/>
            </p:cNvSpPr>
            <p:nvPr/>
          </p:nvSpPr>
          <p:spPr bwMode="auto">
            <a:xfrm>
              <a:off x="3820" y="1078"/>
              <a:ext cx="672" cy="240"/>
            </a:xfrm>
            <a:custGeom>
              <a:avLst/>
              <a:gdLst>
                <a:gd name="T0" fmla="*/ 0 w 672"/>
                <a:gd name="T1" fmla="*/ 0 h 240"/>
                <a:gd name="T2" fmla="*/ 192 w 672"/>
                <a:gd name="T3" fmla="*/ 192 h 240"/>
                <a:gd name="T4" fmla="*/ 432 w 672"/>
                <a:gd name="T5" fmla="*/ 48 h 240"/>
                <a:gd name="T6" fmla="*/ 672 w 672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cubicBezTo>
                    <a:pt x="60" y="92"/>
                    <a:pt x="120" y="184"/>
                    <a:pt x="192" y="192"/>
                  </a:cubicBezTo>
                  <a:cubicBezTo>
                    <a:pt x="264" y="200"/>
                    <a:pt x="352" y="40"/>
                    <a:pt x="432" y="48"/>
                  </a:cubicBezTo>
                  <a:cubicBezTo>
                    <a:pt x="512" y="56"/>
                    <a:pt x="632" y="208"/>
                    <a:pt x="672" y="240"/>
                  </a:cubicBezTo>
                </a:path>
              </a:pathLst>
            </a:custGeom>
            <a:noFill/>
            <a:ln w="28575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36" name="Object 25"/>
            <p:cNvGraphicFramePr>
              <a:graphicFrameLocks noChangeAspect="1"/>
            </p:cNvGraphicFramePr>
            <p:nvPr/>
          </p:nvGraphicFramePr>
          <p:xfrm>
            <a:off x="3654" y="1462"/>
            <a:ext cx="32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2" name="Equation" r:id="rId9" imgW="495341" imgH="228634" progId="Equation.3">
                    <p:embed/>
                  </p:oleObj>
                </mc:Choice>
                <mc:Fallback>
                  <p:oleObj name="Equation" r:id="rId9" imgW="495341" imgH="22863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1462"/>
                          <a:ext cx="322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86" name="Group 26"/>
          <p:cNvGrpSpPr>
            <a:grpSpLocks/>
          </p:cNvGrpSpPr>
          <p:nvPr/>
        </p:nvGrpSpPr>
        <p:grpSpPr bwMode="auto">
          <a:xfrm>
            <a:off x="5530850" y="1663700"/>
            <a:ext cx="3206750" cy="1093788"/>
            <a:chOff x="3484" y="952"/>
            <a:chExt cx="2020" cy="689"/>
          </a:xfrm>
        </p:grpSpPr>
        <p:sp>
          <p:nvSpPr>
            <p:cNvPr id="24625" name="Line 27"/>
            <p:cNvSpPr>
              <a:spLocks noChangeShapeType="1"/>
            </p:cNvSpPr>
            <p:nvPr/>
          </p:nvSpPr>
          <p:spPr bwMode="auto">
            <a:xfrm>
              <a:off x="3484" y="1440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26" name="Group 28"/>
            <p:cNvGrpSpPr>
              <a:grpSpLocks/>
            </p:cNvGrpSpPr>
            <p:nvPr/>
          </p:nvGrpSpPr>
          <p:grpSpPr bwMode="auto">
            <a:xfrm>
              <a:off x="4492" y="952"/>
              <a:ext cx="1012" cy="689"/>
              <a:chOff x="4492" y="952"/>
              <a:chExt cx="1012" cy="689"/>
            </a:xfrm>
          </p:grpSpPr>
          <p:sp>
            <p:nvSpPr>
              <p:cNvPr id="24627" name="Line 29"/>
              <p:cNvSpPr>
                <a:spLocks noChangeShapeType="1"/>
              </p:cNvSpPr>
              <p:nvPr/>
            </p:nvSpPr>
            <p:spPr bwMode="auto">
              <a:xfrm flipV="1">
                <a:off x="4492" y="960"/>
                <a:ext cx="0" cy="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" name="Freeform 30"/>
              <p:cNvSpPr>
                <a:spLocks/>
              </p:cNvSpPr>
              <p:nvPr/>
            </p:nvSpPr>
            <p:spPr bwMode="auto">
              <a:xfrm>
                <a:off x="4492" y="1078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9" name="Line 31"/>
              <p:cNvSpPr>
                <a:spLocks noChangeShapeType="1"/>
              </p:cNvSpPr>
              <p:nvPr/>
            </p:nvSpPr>
            <p:spPr bwMode="auto">
              <a:xfrm flipV="1">
                <a:off x="5164" y="1074"/>
                <a:ext cx="0" cy="3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0" name="Object 32"/>
              <p:cNvGraphicFramePr>
                <a:graphicFrameLocks noChangeAspect="1"/>
              </p:cNvGraphicFramePr>
              <p:nvPr/>
            </p:nvGraphicFramePr>
            <p:xfrm>
              <a:off x="5360" y="14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3" name="Equation" r:id="rId11" imgW="219192" imgH="228634" progId="Equation.3">
                      <p:embed/>
                    </p:oleObj>
                  </mc:Choice>
                  <mc:Fallback>
                    <p:oleObj name="Equation" r:id="rId11" imgW="219192" imgH="228634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0" y="14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1" name="Object 33"/>
              <p:cNvGraphicFramePr>
                <a:graphicFrameLocks noChangeAspect="1"/>
              </p:cNvGraphicFramePr>
              <p:nvPr/>
            </p:nvGraphicFramePr>
            <p:xfrm>
              <a:off x="4511" y="1441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4" name="Equation" r:id="rId13" imgW="295315" imgH="304755" progId="Equation.3">
                      <p:embed/>
                    </p:oleObj>
                  </mc:Choice>
                  <mc:Fallback>
                    <p:oleObj name="Equation" r:id="rId13" imgW="295315" imgH="304755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441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2" name="Object 34"/>
              <p:cNvGraphicFramePr>
                <a:graphicFrameLocks noChangeAspect="1"/>
              </p:cNvGraphicFramePr>
              <p:nvPr/>
            </p:nvGraphicFramePr>
            <p:xfrm>
              <a:off x="5120" y="1462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5" name="Equation" r:id="rId15" imgW="228640" imgH="228634" progId="Equation.3">
                      <p:embed/>
                    </p:oleObj>
                  </mc:Choice>
                  <mc:Fallback>
                    <p:oleObj name="Equation" r:id="rId15" imgW="228640" imgH="228634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0" y="1462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3" name="Object 35"/>
              <p:cNvGraphicFramePr>
                <a:graphicFrameLocks noChangeAspect="1"/>
              </p:cNvGraphicFramePr>
              <p:nvPr/>
            </p:nvGraphicFramePr>
            <p:xfrm>
              <a:off x="4552" y="95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6" name="Equation" r:id="rId17" imgW="228640" imgH="304755" progId="Equation.3">
                      <p:embed/>
                    </p:oleObj>
                  </mc:Choice>
                  <mc:Fallback>
                    <p:oleObj name="Equation" r:id="rId17" imgW="228640" imgH="304755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95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228600" y="5867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正弦级数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4800600" y="5410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[0, </a:t>
            </a:r>
            <a:r>
              <a:rPr lang="en-US" altLang="zh-CN">
                <a:sym typeface="Symbol" pitchFamily="18" charset="2"/>
              </a:rPr>
              <a:t>]</a:t>
            </a:r>
            <a:r>
              <a:rPr lang="zh-CN" altLang="en-US"/>
              <a:t>上展成</a:t>
            </a:r>
          </a:p>
        </p:txBody>
      </p:sp>
      <p:grpSp>
        <p:nvGrpSpPr>
          <p:cNvPr id="92198" name="Group 38"/>
          <p:cNvGrpSpPr>
            <a:grpSpLocks/>
          </p:cNvGrpSpPr>
          <p:nvPr/>
        </p:nvGrpSpPr>
        <p:grpSpPr bwMode="auto">
          <a:xfrm>
            <a:off x="639763" y="2286000"/>
            <a:ext cx="1304925" cy="615950"/>
            <a:chOff x="403" y="1344"/>
            <a:chExt cx="822" cy="388"/>
          </a:xfrm>
        </p:grpSpPr>
        <p:graphicFrame>
          <p:nvGraphicFramePr>
            <p:cNvPr id="24619" name="Object 39"/>
            <p:cNvGraphicFramePr>
              <a:graphicFrameLocks noChangeAspect="1"/>
            </p:cNvGraphicFramePr>
            <p:nvPr/>
          </p:nvGraphicFramePr>
          <p:xfrm>
            <a:off x="403" y="1373"/>
            <a:ext cx="31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7" name="Equation" r:id="rId19" imgW="495341" imgH="228634" progId="Equation.3">
                    <p:embed/>
                  </p:oleObj>
                </mc:Choice>
                <mc:Fallback>
                  <p:oleObj name="Equation" r:id="rId19" imgW="495341" imgH="22863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1373"/>
                          <a:ext cx="31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20" name="Group 40"/>
            <p:cNvGrpSpPr>
              <a:grpSpLocks/>
            </p:cNvGrpSpPr>
            <p:nvPr/>
          </p:nvGrpSpPr>
          <p:grpSpPr bwMode="auto">
            <a:xfrm>
              <a:off x="528" y="1344"/>
              <a:ext cx="697" cy="388"/>
              <a:chOff x="528" y="1344"/>
              <a:chExt cx="697" cy="388"/>
            </a:xfrm>
          </p:grpSpPr>
          <p:sp>
            <p:nvSpPr>
              <p:cNvPr id="24621" name="Line 41"/>
              <p:cNvSpPr>
                <a:spLocks noChangeShapeType="1"/>
              </p:cNvSpPr>
              <p:nvPr/>
            </p:nvSpPr>
            <p:spPr bwMode="auto">
              <a:xfrm flipV="1">
                <a:off x="528" y="1344"/>
                <a:ext cx="0" cy="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622" name="Group 42"/>
              <p:cNvGrpSpPr>
                <a:grpSpLocks/>
              </p:cNvGrpSpPr>
              <p:nvPr/>
            </p:nvGrpSpPr>
            <p:grpSpPr bwMode="auto">
              <a:xfrm>
                <a:off x="528" y="1488"/>
                <a:ext cx="697" cy="240"/>
                <a:chOff x="480" y="1584"/>
                <a:chExt cx="697" cy="240"/>
              </a:xfrm>
            </p:grpSpPr>
            <p:sp>
              <p:nvSpPr>
                <p:cNvPr id="24623" name="Freeform 43"/>
                <p:cNvSpPr>
                  <a:spLocks/>
                </p:cNvSpPr>
                <p:nvPr/>
              </p:nvSpPr>
              <p:spPr bwMode="auto">
                <a:xfrm rot="10800000">
                  <a:off x="480" y="1584"/>
                  <a:ext cx="672" cy="240"/>
                </a:xfrm>
                <a:custGeom>
                  <a:avLst/>
                  <a:gdLst>
                    <a:gd name="T0" fmla="*/ 0 w 672"/>
                    <a:gd name="T1" fmla="*/ 240 h 240"/>
                    <a:gd name="T2" fmla="*/ 240 w 672"/>
                    <a:gd name="T3" fmla="*/ 48 h 240"/>
                    <a:gd name="T4" fmla="*/ 480 w 672"/>
                    <a:gd name="T5" fmla="*/ 192 h 240"/>
                    <a:gd name="T6" fmla="*/ 672 w 672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72" h="240">
                      <a:moveTo>
                        <a:pt x="0" y="240"/>
                      </a:moveTo>
                      <a:cubicBezTo>
                        <a:pt x="80" y="148"/>
                        <a:pt x="160" y="56"/>
                        <a:pt x="240" y="48"/>
                      </a:cubicBezTo>
                      <a:cubicBezTo>
                        <a:pt x="320" y="40"/>
                        <a:pt x="408" y="200"/>
                        <a:pt x="480" y="192"/>
                      </a:cubicBezTo>
                      <a:cubicBezTo>
                        <a:pt x="552" y="184"/>
                        <a:pt x="640" y="32"/>
                        <a:pt x="67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24" name="Oval 44"/>
                <p:cNvSpPr>
                  <a:spLocks noChangeArrowheads="1"/>
                </p:cNvSpPr>
                <p:nvPr/>
              </p:nvSpPr>
              <p:spPr bwMode="auto">
                <a:xfrm>
                  <a:off x="1136" y="1584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2205" name="Group 45"/>
          <p:cNvGrpSpPr>
            <a:grpSpLocks/>
          </p:cNvGrpSpPr>
          <p:nvPr/>
        </p:nvGrpSpPr>
        <p:grpSpPr bwMode="auto">
          <a:xfrm>
            <a:off x="685800" y="1574800"/>
            <a:ext cx="2819400" cy="1428750"/>
            <a:chOff x="432" y="896"/>
            <a:chExt cx="1776" cy="900"/>
          </a:xfrm>
        </p:grpSpPr>
        <p:graphicFrame>
          <p:nvGraphicFramePr>
            <p:cNvPr id="24609" name="Object 46"/>
            <p:cNvGraphicFramePr>
              <a:graphicFrameLocks noChangeAspect="1"/>
            </p:cNvGraphicFramePr>
            <p:nvPr/>
          </p:nvGraphicFramePr>
          <p:xfrm>
            <a:off x="1235" y="1344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Equation" r:id="rId21" imgW="295315" imgH="304755" progId="Equation.3">
                    <p:embed/>
                  </p:oleObj>
                </mc:Choice>
                <mc:Fallback>
                  <p:oleObj name="Equation" r:id="rId21" imgW="295315" imgH="30475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344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10" name="Group 47"/>
            <p:cNvGrpSpPr>
              <a:grpSpLocks/>
            </p:cNvGrpSpPr>
            <p:nvPr/>
          </p:nvGrpSpPr>
          <p:grpSpPr bwMode="auto">
            <a:xfrm>
              <a:off x="432" y="896"/>
              <a:ext cx="1776" cy="900"/>
              <a:chOff x="432" y="896"/>
              <a:chExt cx="1776" cy="900"/>
            </a:xfrm>
          </p:grpSpPr>
          <p:graphicFrame>
            <p:nvGraphicFramePr>
              <p:cNvPr id="24612" name="Object 48"/>
              <p:cNvGraphicFramePr>
                <a:graphicFrameLocks noChangeAspect="1"/>
              </p:cNvGraphicFramePr>
              <p:nvPr/>
            </p:nvGraphicFramePr>
            <p:xfrm>
              <a:off x="1816" y="1384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9" name="Equation" r:id="rId23" imgW="228640" imgH="228634" progId="Equation.3">
                      <p:embed/>
                    </p:oleObj>
                  </mc:Choice>
                  <mc:Fallback>
                    <p:oleObj name="Equation" r:id="rId23" imgW="228640" imgH="228634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1384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3" name="Line 49"/>
              <p:cNvSpPr>
                <a:spLocks noChangeShapeType="1"/>
              </p:cNvSpPr>
              <p:nvPr/>
            </p:nvSpPr>
            <p:spPr bwMode="auto">
              <a:xfrm flipV="1">
                <a:off x="1872" y="956"/>
                <a:ext cx="0" cy="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4" name="Line 50"/>
              <p:cNvSpPr>
                <a:spLocks noChangeShapeType="1"/>
              </p:cNvSpPr>
              <p:nvPr/>
            </p:nvSpPr>
            <p:spPr bwMode="auto">
              <a:xfrm>
                <a:off x="432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5" name="Line 51"/>
              <p:cNvSpPr>
                <a:spLocks noChangeShapeType="1"/>
              </p:cNvSpPr>
              <p:nvPr/>
            </p:nvSpPr>
            <p:spPr bwMode="auto">
              <a:xfrm flipV="1">
                <a:off x="1200" y="912"/>
                <a:ext cx="0" cy="8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6" name="Object 52"/>
              <p:cNvGraphicFramePr>
                <a:graphicFrameLocks noChangeAspect="1"/>
              </p:cNvGraphicFramePr>
              <p:nvPr/>
            </p:nvGraphicFramePr>
            <p:xfrm>
              <a:off x="1996" y="1373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0" name="公式" r:id="rId25" imgW="114185" imgH="133347" progId="Equation.3">
                      <p:embed/>
                    </p:oleObj>
                  </mc:Choice>
                  <mc:Fallback>
                    <p:oleObj name="公式" r:id="rId25" imgW="114185" imgH="133347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6" y="1373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7" name="Object 53"/>
              <p:cNvGraphicFramePr>
                <a:graphicFrameLocks noChangeAspect="1"/>
              </p:cNvGraphicFramePr>
              <p:nvPr/>
            </p:nvGraphicFramePr>
            <p:xfrm>
              <a:off x="960" y="896"/>
              <a:ext cx="219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71" name="公式" r:id="rId27" imgW="133351" imgH="152512" progId="Equation.3">
                      <p:embed/>
                    </p:oleObj>
                  </mc:Choice>
                  <mc:Fallback>
                    <p:oleObj name="公式" r:id="rId27" imgW="133351" imgH="152512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896"/>
                            <a:ext cx="219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8" name="Freeform 54"/>
              <p:cNvSpPr>
                <a:spLocks/>
              </p:cNvSpPr>
              <p:nvPr/>
            </p:nvSpPr>
            <p:spPr bwMode="auto">
              <a:xfrm>
                <a:off x="1200" y="960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1" name="Oval 55"/>
            <p:cNvSpPr>
              <a:spLocks noChangeArrowheads="1"/>
            </p:cNvSpPr>
            <p:nvPr/>
          </p:nvSpPr>
          <p:spPr bwMode="auto">
            <a:xfrm>
              <a:off x="1184" y="115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6" name="Oval 56"/>
          <p:cNvSpPr>
            <a:spLocks noChangeArrowheads="1"/>
          </p:cNvSpPr>
          <p:nvPr/>
        </p:nvSpPr>
        <p:spPr bwMode="auto">
          <a:xfrm>
            <a:off x="1865313" y="2254250"/>
            <a:ext cx="65087" cy="650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7" name="AutoShape 57"/>
          <p:cNvSpPr>
            <a:spLocks/>
          </p:cNvSpPr>
          <p:nvPr/>
        </p:nvSpPr>
        <p:spPr bwMode="auto">
          <a:xfrm>
            <a:off x="1447800" y="3124200"/>
            <a:ext cx="179388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18" name="Object 58"/>
          <p:cNvGraphicFramePr>
            <a:graphicFrameLocks noChangeAspect="1"/>
          </p:cNvGraphicFramePr>
          <p:nvPr/>
        </p:nvGraphicFramePr>
        <p:xfrm>
          <a:off x="1692275" y="3062288"/>
          <a:ext cx="27352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29" imgW="1095420" imgH="190573" progId="Equation.DSMT4">
                  <p:embed/>
                </p:oleObj>
              </mc:Choice>
              <mc:Fallback>
                <p:oleObj name="Equation" r:id="rId29" imgW="1095420" imgH="190573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2288"/>
                        <a:ext cx="27352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9" name="Object 59"/>
          <p:cNvGraphicFramePr>
            <a:graphicFrameLocks noChangeAspect="1"/>
          </p:cNvGraphicFramePr>
          <p:nvPr/>
        </p:nvGraphicFramePr>
        <p:xfrm>
          <a:off x="2076450" y="364490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31" imgW="1676333" imgH="380876" progId="Equation.3">
                  <p:embed/>
                </p:oleObj>
              </mc:Choice>
              <mc:Fallback>
                <p:oleObj name="Equation" r:id="rId31" imgW="1676333" imgH="38087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64490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0" name="Object 60"/>
          <p:cNvGraphicFramePr>
            <a:graphicFrameLocks noChangeAspect="1"/>
          </p:cNvGraphicFramePr>
          <p:nvPr/>
        </p:nvGraphicFramePr>
        <p:xfrm>
          <a:off x="1836738" y="4049713"/>
          <a:ext cx="27352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33" imgW="1209605" imgH="190573" progId="Equation.DSMT4">
                  <p:embed/>
                </p:oleObj>
              </mc:Choice>
              <mc:Fallback>
                <p:oleObj name="Equation" r:id="rId33" imgW="1209605" imgH="190573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049713"/>
                        <a:ext cx="27352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1" name="AutoShape 61"/>
          <p:cNvSpPr>
            <a:spLocks/>
          </p:cNvSpPr>
          <p:nvPr/>
        </p:nvSpPr>
        <p:spPr bwMode="auto">
          <a:xfrm>
            <a:off x="6096000" y="31242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22" name="Object 62"/>
          <p:cNvGraphicFramePr>
            <a:graphicFrameLocks noChangeAspect="1"/>
          </p:cNvGraphicFramePr>
          <p:nvPr/>
        </p:nvGraphicFramePr>
        <p:xfrm>
          <a:off x="6300788" y="3076575"/>
          <a:ext cx="25209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35" imgW="990683" imgH="190573" progId="Equation.DSMT4">
                  <p:embed/>
                </p:oleObj>
              </mc:Choice>
              <mc:Fallback>
                <p:oleObj name="Equation" r:id="rId35" imgW="990683" imgH="19057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076575"/>
                        <a:ext cx="25209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3" name="Object 63"/>
          <p:cNvGraphicFramePr>
            <a:graphicFrameLocks noChangeAspect="1"/>
          </p:cNvGraphicFramePr>
          <p:nvPr/>
        </p:nvGraphicFramePr>
        <p:xfrm>
          <a:off x="6300788" y="3730625"/>
          <a:ext cx="26638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37" imgW="1142930" imgH="190573" progId="Equation.DSMT4">
                  <p:embed/>
                </p:oleObj>
              </mc:Choice>
              <mc:Fallback>
                <p:oleObj name="Equation" r:id="rId37" imgW="1142930" imgH="190573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30625"/>
                        <a:ext cx="26638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4" name="Line 64"/>
          <p:cNvSpPr>
            <a:spLocks noChangeShapeType="1"/>
          </p:cNvSpPr>
          <p:nvPr/>
        </p:nvSpPr>
        <p:spPr bwMode="auto">
          <a:xfrm>
            <a:off x="4648200" y="1676400"/>
            <a:ext cx="0" cy="464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  <p:bldP spid="92166" grpId="0" build="p" autoUpdateAnimBg="0" advAuto="0"/>
      <p:bldP spid="92168" grpId="0" animBg="1"/>
      <p:bldP spid="92169" grpId="0" autoUpdateAnimBg="0"/>
      <p:bldP spid="92170" grpId="0" animBg="1"/>
      <p:bldP spid="92171" grpId="0" build="p" autoUpdateAnimBg="0" advAuto="0"/>
      <p:bldP spid="92172" grpId="0" animBg="1"/>
      <p:bldP spid="92173" grpId="0" autoUpdateAnimBg="0"/>
      <p:bldP spid="92174" grpId="0" build="p" autoUpdateAnimBg="0"/>
      <p:bldP spid="92178" grpId="0" build="p" autoUpdateAnimBg="0"/>
      <p:bldP spid="92196" grpId="0" autoUpdateAnimBg="0"/>
      <p:bldP spid="92197" grpId="0" autoUpdateAnimBg="0"/>
      <p:bldP spid="92216" grpId="0" animBg="1"/>
      <p:bldP spid="92217" grpId="0" animBg="1"/>
      <p:bldP spid="92221" grpId="0" animBg="1"/>
      <p:bldP spid="922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69342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一、三角级数及三角函数系的正交性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830761" y="1636912"/>
            <a:ext cx="93292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级数</a:t>
            </a:r>
            <a:endParaRPr lang="zh-CN" altLang="en-US" dirty="0"/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34483"/>
              </p:ext>
            </p:extLst>
          </p:nvPr>
        </p:nvGraphicFramePr>
        <p:xfrm>
          <a:off x="1684635" y="1372816"/>
          <a:ext cx="4327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4324453" imgH="1009552" progId="Equation.3">
                  <p:embed/>
                </p:oleObj>
              </mc:Choice>
              <mc:Fallback>
                <p:oleObj name="Equation" r:id="rId3" imgW="4324453" imgH="10095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35" y="1372816"/>
                        <a:ext cx="4327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781744" y="2636912"/>
            <a:ext cx="37902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组成三角级数的函数系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：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32316"/>
              </p:ext>
            </p:extLst>
          </p:nvPr>
        </p:nvGraphicFramePr>
        <p:xfrm>
          <a:off x="4662616" y="2766417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304763" imgH="380876" progId="Equation.3">
                  <p:embed/>
                </p:oleObj>
              </mc:Choice>
              <mc:Fallback>
                <p:oleObj name="Equation" r:id="rId5" imgW="304763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616" y="2766417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60715"/>
              </p:ext>
            </p:extLst>
          </p:nvPr>
        </p:nvGraphicFramePr>
        <p:xfrm>
          <a:off x="5045154" y="2804517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7" imgW="904842" imgH="304755" progId="Equation.3">
                  <p:embed/>
                </p:oleObj>
              </mc:Choice>
              <mc:Fallback>
                <p:oleObj name="Equation" r:id="rId7" imgW="904842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154" y="2804517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09436"/>
              </p:ext>
            </p:extLst>
          </p:nvPr>
        </p:nvGraphicFramePr>
        <p:xfrm>
          <a:off x="6035228" y="270761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9" imgW="857332" imgH="400042" progId="Equation.3">
                  <p:embed/>
                </p:oleObj>
              </mc:Choice>
              <mc:Fallback>
                <p:oleObj name="Equation" r:id="rId9" imgW="857332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228" y="2707615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64859"/>
              </p:ext>
            </p:extLst>
          </p:nvPr>
        </p:nvGraphicFramePr>
        <p:xfrm>
          <a:off x="6948264" y="270761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11" imgW="1095420" imgH="380876" progId="Equation.3">
                  <p:embed/>
                </p:oleObj>
              </mc:Choice>
              <mc:Fallback>
                <p:oleObj name="Equation" r:id="rId11" imgW="1095420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707615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16453"/>
              </p:ext>
            </p:extLst>
          </p:nvPr>
        </p:nvGraphicFramePr>
        <p:xfrm>
          <a:off x="830761" y="338264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3" imgW="1047641" imgH="400042" progId="Equation.3">
                  <p:embed/>
                </p:oleObj>
              </mc:Choice>
              <mc:Fallback>
                <p:oleObj name="Equation" r:id="rId13" imgW="104764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61" y="338264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31845"/>
              </p:ext>
            </p:extLst>
          </p:nvPr>
        </p:nvGraphicFramePr>
        <p:xfrm>
          <a:off x="5230820" y="3344540"/>
          <a:ext cx="1868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5" imgW="1857463" imgH="438102" progId="Equation.3">
                  <p:embed/>
                </p:oleObj>
              </mc:Choice>
              <mc:Fallback>
                <p:oleObj name="Equation" r:id="rId15" imgW="1857463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20" y="3344540"/>
                        <a:ext cx="1868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020272" y="326992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正交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</a:p>
        </p:txBody>
      </p:sp>
      <p:graphicFrame>
        <p:nvGraphicFramePr>
          <p:cNvPr id="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51351"/>
              </p:ext>
            </p:extLst>
          </p:nvPr>
        </p:nvGraphicFramePr>
        <p:xfrm>
          <a:off x="6295479" y="4077072"/>
          <a:ext cx="1012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7" imgW="1009579" imgH="380876" progId="Equation.3">
                  <p:embed/>
                </p:oleObj>
              </mc:Choice>
              <mc:Fallback>
                <p:oleObj name="Equation" r:id="rId17" imgW="1009579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479" y="4077072"/>
                        <a:ext cx="10128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755576" y="4710087"/>
            <a:ext cx="22914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积分</a:t>
            </a:r>
            <a:r>
              <a:rPr lang="zh-CN" altLang="en-US" dirty="0"/>
              <a:t>等于 </a:t>
            </a:r>
            <a:r>
              <a:rPr lang="en-US" altLang="zh-CN" dirty="0"/>
              <a:t>0 .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55576" y="399000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即其中任意两个不同的函数之积在</a:t>
            </a:r>
          </a:p>
        </p:txBody>
      </p:sp>
      <p:sp>
        <p:nvSpPr>
          <p:cNvPr id="2" name="矩形 1"/>
          <p:cNvSpPr/>
          <p:nvPr/>
        </p:nvSpPr>
        <p:spPr>
          <a:xfrm>
            <a:off x="5959554" y="162375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tx2"/>
                </a:solidFill>
              </a:rPr>
              <a:t>三角级数</a:t>
            </a:r>
            <a:r>
              <a:rPr lang="en-US" altLang="zh-CN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05486" y="3265820"/>
                <a:ext cx="33253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/>
                      <m:t>...,</m:t>
                    </m:r>
                    <m:r>
                      <m:rPr>
                        <m:nor/>
                      </m:rPr>
                      <a:rPr lang="zh-CN" altLang="en-US" i="1"/>
                      <m:t> </m:t>
                    </m:r>
                    <m:r>
                      <m:rPr>
                        <m:sty m:val="p"/>
                      </m:rPr>
                      <a:rPr lang="zh-CN" altLang="en-US"/>
                      <m:t>cos</m:t>
                    </m:r>
                    <m:r>
                      <a:rPr lang="zh-CN" altLang="en-US" i="1"/>
                      <m:t>𝑛𝑥</m:t>
                    </m:r>
                    <m:r>
                      <m:rPr>
                        <m:nor/>
                      </m:rPr>
                      <a:rPr lang="zh-CN" altLang="en-US" i="1"/>
                      <m:t> </m:t>
                    </m:r>
                    <m:r>
                      <a:rPr lang="zh-CN" altLang="en-US"/>
                      <m:t>,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/>
                      </a:rPr>
                      <m:t>sin</m:t>
                    </m:r>
                    <m:r>
                      <a:rPr lang="zh-CN" altLang="en-US" i="1">
                        <a:latin typeface="Cambria Math"/>
                      </a:rPr>
                      <m:t>𝑛𝑥</m:t>
                    </m:r>
                    <m:r>
                      <m:rPr>
                        <m:nor/>
                      </m:rPr>
                      <a:rPr lang="zh-CN" altLang="en-US" i="1"/>
                      <m:t> </m:t>
                    </m:r>
                    <m:r>
                      <a:rPr lang="zh-CN" altLang="en-US">
                        <a:latin typeface="Cambria Math"/>
                      </a:rPr>
                      <m:t>,...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86" y="3265820"/>
                <a:ext cx="3325334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277035" y="39859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上的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utoUpdateAnimBg="0"/>
      <p:bldP spid="30" grpId="0"/>
      <p:bldP spid="39" grpId="0" build="p" autoUpdateAnimBg="0" advAuto="0"/>
      <p:bldP spid="41" grpId="0" build="p" autoUpdateAnimBg="0" advAuto="0"/>
      <p:bldP spid="42" grpId="0" build="p" autoUpdateAnimBg="0"/>
      <p:bldP spid="2" grpId="0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6470650" y="3067050"/>
            <a:ext cx="2444750" cy="1582738"/>
            <a:chOff x="4076" y="1959"/>
            <a:chExt cx="1540" cy="997"/>
          </a:xfrm>
        </p:grpSpPr>
        <p:grpSp>
          <p:nvGrpSpPr>
            <p:cNvPr id="25647" name="Group 3"/>
            <p:cNvGrpSpPr>
              <a:grpSpLocks/>
            </p:cNvGrpSpPr>
            <p:nvPr/>
          </p:nvGrpSpPr>
          <p:grpSpPr bwMode="auto">
            <a:xfrm>
              <a:off x="4076" y="1959"/>
              <a:ext cx="1540" cy="997"/>
              <a:chOff x="4076" y="1959"/>
              <a:chExt cx="1540" cy="997"/>
            </a:xfrm>
          </p:grpSpPr>
          <p:sp>
            <p:nvSpPr>
              <p:cNvPr id="25649" name="Line 4"/>
              <p:cNvSpPr>
                <a:spLocks noChangeShapeType="1"/>
              </p:cNvSpPr>
              <p:nvPr/>
            </p:nvSpPr>
            <p:spPr bwMode="auto">
              <a:xfrm>
                <a:off x="4076" y="2535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Line 5"/>
              <p:cNvSpPr>
                <a:spLocks noChangeShapeType="1"/>
              </p:cNvSpPr>
              <p:nvPr/>
            </p:nvSpPr>
            <p:spPr bwMode="auto">
              <a:xfrm flipV="1">
                <a:off x="4796" y="1959"/>
                <a:ext cx="0" cy="9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51" name="Object 6"/>
              <p:cNvGraphicFramePr>
                <a:graphicFrameLocks noChangeAspect="1"/>
              </p:cNvGraphicFramePr>
              <p:nvPr/>
            </p:nvGraphicFramePr>
            <p:xfrm>
              <a:off x="5472" y="260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1" name="Equation" r:id="rId3" imgW="219192" imgH="228634" progId="Equation.3">
                      <p:embed/>
                    </p:oleObj>
                  </mc:Choice>
                  <mc:Fallback>
                    <p:oleObj name="Equation" r:id="rId3" imgW="219192" imgH="228634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60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2" name="Object 7"/>
              <p:cNvGraphicFramePr>
                <a:graphicFrameLocks noChangeAspect="1"/>
              </p:cNvGraphicFramePr>
              <p:nvPr/>
            </p:nvGraphicFramePr>
            <p:xfrm>
              <a:off x="4624" y="196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2" name="Equation" r:id="rId5" imgW="228640" imgH="304755" progId="Equation.3">
                      <p:embed/>
                    </p:oleObj>
                  </mc:Choice>
                  <mc:Fallback>
                    <p:oleObj name="Equation" r:id="rId5" imgW="228640" imgH="30475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196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48" name="Object 8"/>
            <p:cNvGraphicFramePr>
              <a:graphicFrameLocks noChangeAspect="1"/>
            </p:cNvGraphicFramePr>
            <p:nvPr/>
          </p:nvGraphicFramePr>
          <p:xfrm>
            <a:off x="4848" y="2539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Equation" r:id="rId7" imgW="295315" imgH="304755" progId="Equation.3">
                    <p:embed/>
                  </p:oleObj>
                </mc:Choice>
                <mc:Fallback>
                  <p:oleObj name="Equation" r:id="rId7" imgW="295315" imgH="30475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39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93" name="Group 9"/>
          <p:cNvGrpSpPr>
            <a:grpSpLocks/>
          </p:cNvGrpSpPr>
          <p:nvPr/>
        </p:nvGrpSpPr>
        <p:grpSpPr bwMode="auto">
          <a:xfrm>
            <a:off x="6735763" y="3981450"/>
            <a:ext cx="908050" cy="633413"/>
            <a:chOff x="4243" y="2535"/>
            <a:chExt cx="572" cy="399"/>
          </a:xfrm>
        </p:grpSpPr>
        <p:graphicFrame>
          <p:nvGraphicFramePr>
            <p:cNvPr id="25641" name="Object 10"/>
            <p:cNvGraphicFramePr>
              <a:graphicFrameLocks noChangeAspect="1"/>
            </p:cNvGraphicFramePr>
            <p:nvPr/>
          </p:nvGraphicFramePr>
          <p:xfrm>
            <a:off x="4243" y="2544"/>
            <a:ext cx="31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Equation" r:id="rId9" imgW="495341" imgH="228634" progId="Equation.3">
                    <p:embed/>
                  </p:oleObj>
                </mc:Choice>
                <mc:Fallback>
                  <p:oleObj name="Equation" r:id="rId9" imgW="495341" imgH="22863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2544"/>
                          <a:ext cx="31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2" name="Group 11"/>
            <p:cNvGrpSpPr>
              <a:grpSpLocks/>
            </p:cNvGrpSpPr>
            <p:nvPr/>
          </p:nvGrpSpPr>
          <p:grpSpPr bwMode="auto">
            <a:xfrm>
              <a:off x="4393" y="2535"/>
              <a:ext cx="422" cy="399"/>
              <a:chOff x="4393" y="2535"/>
              <a:chExt cx="422" cy="399"/>
            </a:xfrm>
          </p:grpSpPr>
          <p:sp>
            <p:nvSpPr>
              <p:cNvPr id="25643" name="Line 12"/>
              <p:cNvSpPr>
                <a:spLocks noChangeShapeType="1"/>
              </p:cNvSpPr>
              <p:nvPr/>
            </p:nvSpPr>
            <p:spPr bwMode="auto">
              <a:xfrm flipV="1">
                <a:off x="4412" y="2727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Line 13"/>
              <p:cNvSpPr>
                <a:spLocks noChangeShapeType="1"/>
              </p:cNvSpPr>
              <p:nvPr/>
            </p:nvSpPr>
            <p:spPr bwMode="auto">
              <a:xfrm>
                <a:off x="4412" y="2535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Oval 14"/>
              <p:cNvSpPr>
                <a:spLocks noChangeArrowheads="1"/>
              </p:cNvSpPr>
              <p:nvPr/>
            </p:nvSpPr>
            <p:spPr bwMode="auto">
              <a:xfrm>
                <a:off x="4770" y="2702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Oval 15"/>
              <p:cNvSpPr>
                <a:spLocks noChangeArrowheads="1"/>
              </p:cNvSpPr>
              <p:nvPr/>
            </p:nvSpPr>
            <p:spPr bwMode="auto">
              <a:xfrm>
                <a:off x="4393" y="288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7413625" y="3371850"/>
            <a:ext cx="1057275" cy="889000"/>
            <a:chOff x="4670" y="2151"/>
            <a:chExt cx="666" cy="560"/>
          </a:xfrm>
        </p:grpSpPr>
        <p:sp>
          <p:nvSpPr>
            <p:cNvPr id="25636" name="Line 17"/>
            <p:cNvSpPr>
              <a:spLocks noChangeShapeType="1"/>
            </p:cNvSpPr>
            <p:nvPr/>
          </p:nvSpPr>
          <p:spPr bwMode="auto">
            <a:xfrm flipV="1">
              <a:off x="4796" y="2151"/>
              <a:ext cx="384" cy="192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18"/>
            <p:cNvSpPr>
              <a:spLocks noChangeShapeType="1"/>
            </p:cNvSpPr>
            <p:nvPr/>
          </p:nvSpPr>
          <p:spPr bwMode="auto">
            <a:xfrm>
              <a:off x="5180" y="2151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38" name="Group 19"/>
            <p:cNvGrpSpPr>
              <a:grpSpLocks/>
            </p:cNvGrpSpPr>
            <p:nvPr/>
          </p:nvGrpSpPr>
          <p:grpSpPr bwMode="auto">
            <a:xfrm>
              <a:off x="4670" y="2273"/>
              <a:ext cx="666" cy="438"/>
              <a:chOff x="4670" y="2273"/>
              <a:chExt cx="666" cy="438"/>
            </a:xfrm>
          </p:grpSpPr>
          <p:graphicFrame>
            <p:nvGraphicFramePr>
              <p:cNvPr id="25639" name="Object 20"/>
              <p:cNvGraphicFramePr>
                <a:graphicFrameLocks noChangeAspect="1"/>
              </p:cNvGraphicFramePr>
              <p:nvPr/>
            </p:nvGraphicFramePr>
            <p:xfrm>
              <a:off x="4670" y="2273"/>
              <a:ext cx="8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5" name="Equation" r:id="rId11" imgW="142799" imgH="295307" progId="Equation.3">
                      <p:embed/>
                    </p:oleObj>
                  </mc:Choice>
                  <mc:Fallback>
                    <p:oleObj name="Equation" r:id="rId11" imgW="142799" imgH="295307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3"/>
                            <a:ext cx="82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40" name="Object 21"/>
              <p:cNvGraphicFramePr>
                <a:graphicFrameLocks noChangeAspect="1"/>
              </p:cNvGraphicFramePr>
              <p:nvPr/>
            </p:nvGraphicFramePr>
            <p:xfrm>
              <a:off x="5184" y="2559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6" name="Equation" r:id="rId13" imgW="228640" imgH="228634" progId="Equation.3">
                      <p:embed/>
                    </p:oleObj>
                  </mc:Choice>
                  <mc:Fallback>
                    <p:oleObj name="Equation" r:id="rId13" imgW="228640" imgH="228634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559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5" name="Rectangle 2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2209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将函数</a:t>
            </a:r>
          </a:p>
        </p:txBody>
      </p:sp>
      <p:graphicFrame>
        <p:nvGraphicFramePr>
          <p:cNvPr id="25606" name="Object 23"/>
          <p:cNvGraphicFramePr>
            <a:graphicFrameLocks noChangeAspect="1"/>
          </p:cNvGraphicFramePr>
          <p:nvPr/>
        </p:nvGraphicFramePr>
        <p:xfrm>
          <a:off x="2514600" y="234950"/>
          <a:ext cx="349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15" imgW="3486016" imgH="380876" progId="Equation.3">
                  <p:embed/>
                </p:oleObj>
              </mc:Choice>
              <mc:Fallback>
                <p:oleObj name="Equation" r:id="rId15" imgW="3486016" imgH="3808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4950"/>
                        <a:ext cx="349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6019800" y="152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分别展成正弦级</a:t>
            </a:r>
          </a:p>
        </p:txBody>
      </p:sp>
      <p:sp>
        <p:nvSpPr>
          <p:cNvPr id="25608" name="Text Box 25"/>
          <p:cNvSpPr txBox="1">
            <a:spLocks noChangeArrowheads="1"/>
          </p:cNvSpPr>
          <p:nvPr/>
        </p:nvSpPr>
        <p:spPr bwMode="auto">
          <a:xfrm>
            <a:off x="76200" y="609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数与余弦级数 </a:t>
            </a:r>
            <a:r>
              <a:rPr lang="en-US" altLang="zh-CN"/>
              <a:t>.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609600" y="1143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先求正弦级数</a:t>
            </a:r>
            <a:r>
              <a:rPr lang="en-US" altLang="zh-CN"/>
              <a:t>.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3505200" y="1143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去掉端点</a:t>
            </a:r>
            <a:r>
              <a:rPr lang="en-US" altLang="zh-CN"/>
              <a:t>, </a:t>
            </a:r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作奇周期延拓</a:t>
            </a:r>
            <a:r>
              <a:rPr lang="en-US" altLang="zh-CN"/>
              <a:t>,</a:t>
            </a:r>
          </a:p>
        </p:txBody>
      </p:sp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1752600" y="1733550"/>
          <a:ext cx="242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17" imgW="2419480" imgH="742857" progId="Equation.3">
                  <p:embed/>
                </p:oleObj>
              </mc:Choice>
              <mc:Fallback>
                <p:oleObj name="Equation" r:id="rId17" imgW="2419480" imgH="7428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33550"/>
                        <a:ext cx="2425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Object 29"/>
          <p:cNvGraphicFramePr>
            <a:graphicFrameLocks noChangeAspect="1"/>
          </p:cNvGraphicFramePr>
          <p:nvPr/>
        </p:nvGraphicFramePr>
        <p:xfrm>
          <a:off x="755650" y="1658938"/>
          <a:ext cx="10080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19" imgW="419218" imgH="380876" progId="Equation.DSMT4">
                  <p:embed/>
                </p:oleObj>
              </mc:Choice>
              <mc:Fallback>
                <p:oleObj name="Equation" r:id="rId19" imgW="419218" imgH="38087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58938"/>
                        <a:ext cx="10080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Object 30"/>
          <p:cNvGraphicFramePr>
            <a:graphicFrameLocks noChangeAspect="1"/>
          </p:cNvGraphicFramePr>
          <p:nvPr/>
        </p:nvGraphicFramePr>
        <p:xfrm>
          <a:off x="4267200" y="1676400"/>
          <a:ext cx="317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21" imgW="3162357" imgH="838144" progId="Equation.3">
                  <p:embed/>
                </p:oleObj>
              </mc:Choice>
              <mc:Fallback>
                <p:oleObj name="Equation" r:id="rId21" imgW="3162357" imgH="83814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317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1116013" y="2513013"/>
          <a:ext cx="504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23" imgW="2228902" imgH="476163" progId="Equation.DSMT4">
                  <p:embed/>
                </p:oleObj>
              </mc:Choice>
              <mc:Fallback>
                <p:oleObj name="Equation" r:id="rId23" imgW="2228902" imgH="47616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13013"/>
                        <a:ext cx="50403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32"/>
          <p:cNvGraphicFramePr>
            <a:graphicFrameLocks noChangeAspect="1"/>
          </p:cNvGraphicFramePr>
          <p:nvPr/>
        </p:nvGraphicFramePr>
        <p:xfrm>
          <a:off x="1116013" y="3424238"/>
          <a:ext cx="33845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25" imgW="1704947" imgH="419207" progId="Equation.DSMT4">
                  <p:embed/>
                </p:oleObj>
              </mc:Choice>
              <mc:Fallback>
                <p:oleObj name="Equation" r:id="rId25" imgW="1704947" imgH="41920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4238"/>
                        <a:ext cx="33845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Object 33"/>
          <p:cNvGraphicFramePr>
            <a:graphicFrameLocks noChangeAspect="1"/>
          </p:cNvGraphicFramePr>
          <p:nvPr/>
        </p:nvGraphicFramePr>
        <p:xfrm>
          <a:off x="1182688" y="533241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27" imgW="228640" imgH="133347" progId="Equation.3">
                  <p:embed/>
                </p:oleObj>
              </mc:Choice>
              <mc:Fallback>
                <p:oleObj name="Equation" r:id="rId27" imgW="228640" imgH="1333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332413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3606800" y="465455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29" imgW="1362122" imgH="304755" progId="Equation.3">
                  <p:embed/>
                </p:oleObj>
              </mc:Choice>
              <mc:Fallback>
                <p:oleObj name="Equation" r:id="rId29" imgW="1362122" imgH="30475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654550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3600450" y="5568950"/>
          <a:ext cx="9445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31" imgW="933456" imgH="304755" progId="Equation.3">
                  <p:embed/>
                </p:oleObj>
              </mc:Choice>
              <mc:Fallback>
                <p:oleObj name="Equation" r:id="rId31" imgW="933456" imgH="30475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568950"/>
                        <a:ext cx="9445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5308600" y="518795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33" imgW="1847745" imgH="380876" progId="Equation.3">
                  <p:embed/>
                </p:oleObj>
              </mc:Choice>
              <mc:Fallback>
                <p:oleObj name="Equation" r:id="rId33" imgW="1847745" imgH="3808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18795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7"/>
          <p:cNvGraphicFramePr>
            <a:graphicFrameLocks noChangeAspect="1"/>
          </p:cNvGraphicFramePr>
          <p:nvPr/>
        </p:nvGraphicFramePr>
        <p:xfrm>
          <a:off x="1835150" y="4405313"/>
          <a:ext cx="1441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35" imgW="638140" imgH="380876" progId="Equation.DSMT4">
                  <p:embed/>
                </p:oleObj>
              </mc:Choice>
              <mc:Fallback>
                <p:oleObj name="Equation" r:id="rId35" imgW="638140" imgH="380876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05313"/>
                        <a:ext cx="1441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AutoShape 38"/>
          <p:cNvSpPr>
            <a:spLocks/>
          </p:cNvSpPr>
          <p:nvPr/>
        </p:nvSpPr>
        <p:spPr bwMode="auto">
          <a:xfrm>
            <a:off x="1524000" y="4633913"/>
            <a:ext cx="228600" cy="1462087"/>
          </a:xfrm>
          <a:prstGeom prst="leftBrace">
            <a:avLst>
              <a:gd name="adj1" fmla="val 5329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223" name="Object 39"/>
          <p:cNvGraphicFramePr>
            <a:graphicFrameLocks noChangeAspect="1"/>
          </p:cNvGraphicFramePr>
          <p:nvPr/>
        </p:nvGraphicFramePr>
        <p:xfrm>
          <a:off x="1839913" y="5345113"/>
          <a:ext cx="6270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37" imgW="647588" imgH="819248" progId="Equation.3">
                  <p:embed/>
                </p:oleObj>
              </mc:Choice>
              <mc:Fallback>
                <p:oleObj name="Equation" r:id="rId37" imgW="647588" imgH="81924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345113"/>
                        <a:ext cx="6270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4" name="Group 40"/>
          <p:cNvGrpSpPr>
            <a:grpSpLocks/>
          </p:cNvGrpSpPr>
          <p:nvPr/>
        </p:nvGrpSpPr>
        <p:grpSpPr bwMode="auto">
          <a:xfrm>
            <a:off x="7594600" y="3316288"/>
            <a:ext cx="660400" cy="368300"/>
            <a:chOff x="4775" y="1473"/>
            <a:chExt cx="416" cy="232"/>
          </a:xfrm>
        </p:grpSpPr>
        <p:sp>
          <p:nvSpPr>
            <p:cNvPr id="25634" name="Oval 41"/>
            <p:cNvSpPr>
              <a:spLocks noChangeArrowheads="1"/>
            </p:cNvSpPr>
            <p:nvPr/>
          </p:nvSpPr>
          <p:spPr bwMode="auto">
            <a:xfrm>
              <a:off x="4775" y="166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Oval 42"/>
            <p:cNvSpPr>
              <a:spLocks noChangeArrowheads="1"/>
            </p:cNvSpPr>
            <p:nvPr/>
          </p:nvSpPr>
          <p:spPr bwMode="auto">
            <a:xfrm>
              <a:off x="5146" y="147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27" name="Group 43"/>
          <p:cNvGrpSpPr>
            <a:grpSpLocks/>
          </p:cNvGrpSpPr>
          <p:nvPr/>
        </p:nvGrpSpPr>
        <p:grpSpPr bwMode="auto">
          <a:xfrm>
            <a:off x="6697663" y="3359150"/>
            <a:ext cx="1866900" cy="1231900"/>
            <a:chOff x="4219" y="2143"/>
            <a:chExt cx="1176" cy="776"/>
          </a:xfrm>
        </p:grpSpPr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 flipV="1">
              <a:off x="4219" y="2155"/>
              <a:ext cx="193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4412" y="2151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Oval 46"/>
            <p:cNvSpPr>
              <a:spLocks noChangeArrowheads="1"/>
            </p:cNvSpPr>
            <p:nvPr/>
          </p:nvSpPr>
          <p:spPr bwMode="auto">
            <a:xfrm>
              <a:off x="4391" y="21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5180" y="253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 flipV="1">
              <a:off x="5202" y="2795"/>
              <a:ext cx="193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Oval 49"/>
            <p:cNvSpPr>
              <a:spLocks noChangeArrowheads="1"/>
            </p:cNvSpPr>
            <p:nvPr/>
          </p:nvSpPr>
          <p:spPr bwMode="auto">
            <a:xfrm>
              <a:off x="4391" y="251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Oval 50"/>
            <p:cNvSpPr>
              <a:spLocks noChangeArrowheads="1"/>
            </p:cNvSpPr>
            <p:nvPr/>
          </p:nvSpPr>
          <p:spPr bwMode="auto">
            <a:xfrm>
              <a:off x="5162" y="251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Oval 51"/>
            <p:cNvSpPr>
              <a:spLocks noChangeArrowheads="1"/>
            </p:cNvSpPr>
            <p:nvPr/>
          </p:nvSpPr>
          <p:spPr bwMode="auto">
            <a:xfrm>
              <a:off x="4775" y="2508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Oval 52"/>
            <p:cNvSpPr>
              <a:spLocks noChangeArrowheads="1"/>
            </p:cNvSpPr>
            <p:nvPr/>
          </p:nvSpPr>
          <p:spPr bwMode="auto">
            <a:xfrm>
              <a:off x="5157" y="287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0" grpId="0" autoUpdateAnimBg="0"/>
      <p:bldP spid="93211" grpId="0" autoUpdateAnimBg="0"/>
      <p:bldP spid="932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90600" y="990600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3" imgW="666754" imgH="438102" progId="Equation.3">
                  <p:embed/>
                </p:oleObj>
              </mc:Choice>
              <mc:Fallback>
                <p:oleObj name="Equation" r:id="rId3" imgW="666754" imgH="4381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7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101850" y="280988"/>
          <a:ext cx="321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5" imgW="3200419" imgH="838144" progId="Equation.3">
                  <p:embed/>
                </p:oleObj>
              </mc:Choice>
              <mc:Fallback>
                <p:oleObj name="Equation" r:id="rId5" imgW="3200419" imgH="83814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80988"/>
                        <a:ext cx="321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09800" y="1282700"/>
          <a:ext cx="273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7" imgW="2724243" imgH="838144" progId="Equation.3">
                  <p:embed/>
                </p:oleObj>
              </mc:Choice>
              <mc:Fallback>
                <p:oleObj name="Equation" r:id="rId7" imgW="2724243" imgH="838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82700"/>
                        <a:ext cx="273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775325" y="9906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9" imgW="1943034" imgH="400042" progId="Equation.3">
                  <p:embed/>
                </p:oleObj>
              </mc:Choice>
              <mc:Fallback>
                <p:oleObj name="Equation" r:id="rId9" imgW="1943034" imgH="40004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9906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844550" y="2609850"/>
          <a:ext cx="177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11" imgW="1771622" imgH="1047882" progId="Equation.3">
                  <p:embed/>
                </p:oleObj>
              </mc:Choice>
              <mc:Fallback>
                <p:oleObj name="Equation" r:id="rId11" imgW="1771622" imgH="10478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609850"/>
                        <a:ext cx="1778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305050" y="29718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13" imgW="1714394" imgH="400042" progId="Equation.3">
                  <p:embed/>
                </p:oleObj>
              </mc:Choice>
              <mc:Fallback>
                <p:oleObj name="Equation" r:id="rId13" imgW="1714394" imgH="40004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9718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133850" y="27432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15" imgW="1428797" imgH="838144" progId="Equation.3">
                  <p:embed/>
                </p:oleObj>
              </mc:Choice>
              <mc:Fallback>
                <p:oleObj name="Equation" r:id="rId15" imgW="1428797" imgH="83814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743200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395538" y="3746500"/>
          <a:ext cx="194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7" imgW="1933586" imgH="838144" progId="Equation.3">
                  <p:embed/>
                </p:oleObj>
              </mc:Choice>
              <mc:Fallback>
                <p:oleObj name="Equation" r:id="rId17" imgW="1933586" imgH="83814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746500"/>
                        <a:ext cx="194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4432300" y="3657600"/>
          <a:ext cx="2425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19" imgW="2419480" imgH="1085943" progId="Equation.3">
                  <p:embed/>
                </p:oleObj>
              </mc:Choice>
              <mc:Fallback>
                <p:oleObj name="Equation" r:id="rId19" imgW="2419480" imgH="10859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657600"/>
                        <a:ext cx="2425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6953250" y="39624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21" imgW="1619375" imgH="400042" progId="Equation.3">
                  <p:embed/>
                </p:oleObj>
              </mc:Choice>
              <mc:Fallback>
                <p:oleObj name="Equation" r:id="rId21" imgW="1619375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624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609600" y="50133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676400" y="499745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在端点 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= 0,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altLang="zh-CN"/>
              <a:t> , </a:t>
            </a:r>
            <a:r>
              <a:rPr lang="zh-CN" altLang="en-US"/>
              <a:t>级数的和为</a:t>
            </a:r>
            <a:r>
              <a:rPr lang="en-US" altLang="zh-CN"/>
              <a:t>0 ,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6477000" y="4967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与给定函数</a:t>
            </a:r>
          </a:p>
        </p:txBody>
      </p:sp>
      <p:sp>
        <p:nvSpPr>
          <p:cNvPr id="26639" name="AutoShape 15"/>
          <p:cNvSpPr>
            <a:spLocks/>
          </p:cNvSpPr>
          <p:nvPr/>
        </p:nvSpPr>
        <p:spPr bwMode="auto">
          <a:xfrm>
            <a:off x="1752600" y="457200"/>
            <a:ext cx="193675" cy="1524000"/>
          </a:xfrm>
          <a:prstGeom prst="leftBrace">
            <a:avLst>
              <a:gd name="adj1" fmla="val 6557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565150" y="2071688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因此得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676400" y="5562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 </a:t>
            </a:r>
            <a:r>
              <a:rPr lang="en-US" altLang="zh-CN"/>
              <a:t>+ 1 </a:t>
            </a:r>
            <a:r>
              <a:rPr lang="zh-CN" altLang="en-US"/>
              <a:t>的值不同 </a:t>
            </a:r>
            <a:r>
              <a:rPr lang="en-US" altLang="zh-CN"/>
              <a:t>. </a:t>
            </a:r>
          </a:p>
        </p:txBody>
      </p: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6318250" y="1600200"/>
            <a:ext cx="2444750" cy="1582738"/>
            <a:chOff x="4076" y="1932"/>
            <a:chExt cx="1540" cy="997"/>
          </a:xfrm>
        </p:grpSpPr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4076" y="1932"/>
              <a:ext cx="1540" cy="997"/>
              <a:chOff x="4076" y="1959"/>
              <a:chExt cx="1540" cy="997"/>
            </a:xfrm>
          </p:grpSpPr>
          <p:grpSp>
            <p:nvGrpSpPr>
              <p:cNvPr id="26670" name="Group 20"/>
              <p:cNvGrpSpPr>
                <a:grpSpLocks/>
              </p:cNvGrpSpPr>
              <p:nvPr/>
            </p:nvGrpSpPr>
            <p:grpSpPr bwMode="auto">
              <a:xfrm>
                <a:off x="4076" y="1959"/>
                <a:ext cx="1540" cy="997"/>
                <a:chOff x="4076" y="1959"/>
                <a:chExt cx="1540" cy="997"/>
              </a:xfrm>
            </p:grpSpPr>
            <p:sp>
              <p:nvSpPr>
                <p:cNvPr id="26672" name="Line 21"/>
                <p:cNvSpPr>
                  <a:spLocks noChangeShapeType="1"/>
                </p:cNvSpPr>
                <p:nvPr/>
              </p:nvSpPr>
              <p:spPr bwMode="auto">
                <a:xfrm>
                  <a:off x="4076" y="2535"/>
                  <a:ext cx="14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96" y="1959"/>
                  <a:ext cx="0" cy="9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74" name="Object 23"/>
                <p:cNvGraphicFramePr>
                  <a:graphicFrameLocks noChangeAspect="1"/>
                </p:cNvGraphicFramePr>
                <p:nvPr/>
              </p:nvGraphicFramePr>
              <p:xfrm>
                <a:off x="5472" y="2607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02" name="Equation" r:id="rId23" imgW="219192" imgH="228634" progId="Equation.3">
                        <p:embed/>
                      </p:oleObj>
                    </mc:Choice>
                    <mc:Fallback>
                      <p:oleObj name="Equation" r:id="rId23" imgW="219192" imgH="228634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72" y="2607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5" name="Object 24"/>
                <p:cNvGraphicFramePr>
                  <a:graphicFrameLocks noChangeAspect="1"/>
                </p:cNvGraphicFramePr>
                <p:nvPr/>
              </p:nvGraphicFramePr>
              <p:xfrm>
                <a:off x="4624" y="1967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03" name="Equation" r:id="rId25" imgW="228640" imgH="304755" progId="Equation.3">
                        <p:embed/>
                      </p:oleObj>
                    </mc:Choice>
                    <mc:Fallback>
                      <p:oleObj name="Equation" r:id="rId25" imgW="228640" imgH="304755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4" y="1967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6671" name="Object 25"/>
              <p:cNvGraphicFramePr>
                <a:graphicFrameLocks noChangeAspect="1"/>
              </p:cNvGraphicFramePr>
              <p:nvPr/>
            </p:nvGraphicFramePr>
            <p:xfrm>
              <a:off x="4848" y="2539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04" name="Equation" r:id="rId27" imgW="295315" imgH="304755" progId="Equation.3">
                      <p:embed/>
                    </p:oleObj>
                  </mc:Choice>
                  <mc:Fallback>
                    <p:oleObj name="Equation" r:id="rId27" imgW="295315" imgH="304755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539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4" name="Group 26"/>
            <p:cNvGrpSpPr>
              <a:grpSpLocks/>
            </p:cNvGrpSpPr>
            <p:nvPr/>
          </p:nvGrpSpPr>
          <p:grpSpPr bwMode="auto">
            <a:xfrm>
              <a:off x="4243" y="2508"/>
              <a:ext cx="572" cy="399"/>
              <a:chOff x="4243" y="2535"/>
              <a:chExt cx="572" cy="399"/>
            </a:xfrm>
          </p:grpSpPr>
          <p:graphicFrame>
            <p:nvGraphicFramePr>
              <p:cNvPr id="26664" name="Object 27"/>
              <p:cNvGraphicFramePr>
                <a:graphicFrameLocks noChangeAspect="1"/>
              </p:cNvGraphicFramePr>
              <p:nvPr/>
            </p:nvGraphicFramePr>
            <p:xfrm>
              <a:off x="4243" y="2544"/>
              <a:ext cx="317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05" name="Equation" r:id="rId29" imgW="495341" imgH="228634" progId="Equation.3">
                      <p:embed/>
                    </p:oleObj>
                  </mc:Choice>
                  <mc:Fallback>
                    <p:oleObj name="Equation" r:id="rId29" imgW="495341" imgH="228634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3" y="2544"/>
                            <a:ext cx="317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65" name="Group 28"/>
              <p:cNvGrpSpPr>
                <a:grpSpLocks/>
              </p:cNvGrpSpPr>
              <p:nvPr/>
            </p:nvGrpSpPr>
            <p:grpSpPr bwMode="auto">
              <a:xfrm>
                <a:off x="4393" y="2535"/>
                <a:ext cx="422" cy="399"/>
                <a:chOff x="4393" y="2535"/>
                <a:chExt cx="422" cy="399"/>
              </a:xfrm>
            </p:grpSpPr>
            <p:sp>
              <p:nvSpPr>
                <p:cNvPr id="2666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412" y="2727"/>
                  <a:ext cx="384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7" name="Line 30"/>
                <p:cNvSpPr>
                  <a:spLocks noChangeShapeType="1"/>
                </p:cNvSpPr>
                <p:nvPr/>
              </p:nvSpPr>
              <p:spPr bwMode="auto">
                <a:xfrm>
                  <a:off x="4412" y="2535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8" name="Oval 31"/>
                <p:cNvSpPr>
                  <a:spLocks noChangeArrowheads="1"/>
                </p:cNvSpPr>
                <p:nvPr/>
              </p:nvSpPr>
              <p:spPr bwMode="auto">
                <a:xfrm>
                  <a:off x="4770" y="2702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9" name="Oval 32"/>
                <p:cNvSpPr>
                  <a:spLocks noChangeArrowheads="1"/>
                </p:cNvSpPr>
                <p:nvPr/>
              </p:nvSpPr>
              <p:spPr bwMode="auto">
                <a:xfrm>
                  <a:off x="4393" y="2889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645" name="Group 33"/>
            <p:cNvGrpSpPr>
              <a:grpSpLocks/>
            </p:cNvGrpSpPr>
            <p:nvPr/>
          </p:nvGrpSpPr>
          <p:grpSpPr bwMode="auto">
            <a:xfrm>
              <a:off x="4670" y="2124"/>
              <a:ext cx="666" cy="560"/>
              <a:chOff x="4670" y="2151"/>
              <a:chExt cx="666" cy="560"/>
            </a:xfrm>
          </p:grpSpPr>
          <p:sp>
            <p:nvSpPr>
              <p:cNvPr id="26659" name="Line 34"/>
              <p:cNvSpPr>
                <a:spLocks noChangeShapeType="1"/>
              </p:cNvSpPr>
              <p:nvPr/>
            </p:nvSpPr>
            <p:spPr bwMode="auto">
              <a:xfrm flipV="1">
                <a:off x="4796" y="2151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35"/>
              <p:cNvSpPr>
                <a:spLocks noChangeShapeType="1"/>
              </p:cNvSpPr>
              <p:nvPr/>
            </p:nvSpPr>
            <p:spPr bwMode="auto">
              <a:xfrm>
                <a:off x="5180" y="2151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661" name="Group 36"/>
              <p:cNvGrpSpPr>
                <a:grpSpLocks/>
              </p:cNvGrpSpPr>
              <p:nvPr/>
            </p:nvGrpSpPr>
            <p:grpSpPr bwMode="auto">
              <a:xfrm>
                <a:off x="4670" y="2273"/>
                <a:ext cx="666" cy="438"/>
                <a:chOff x="4670" y="2273"/>
                <a:chExt cx="666" cy="438"/>
              </a:xfrm>
            </p:grpSpPr>
            <p:graphicFrame>
              <p:nvGraphicFramePr>
                <p:cNvPr id="26662" name="Object 37"/>
                <p:cNvGraphicFramePr>
                  <a:graphicFrameLocks noChangeAspect="1"/>
                </p:cNvGraphicFramePr>
                <p:nvPr/>
              </p:nvGraphicFramePr>
              <p:xfrm>
                <a:off x="4670" y="2273"/>
                <a:ext cx="82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06" name="Equation" r:id="rId31" imgW="142799" imgH="295307" progId="Equation.3">
                        <p:embed/>
                      </p:oleObj>
                    </mc:Choice>
                    <mc:Fallback>
                      <p:oleObj name="Equation" r:id="rId31" imgW="142799" imgH="295307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0" y="2273"/>
                              <a:ext cx="82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38"/>
                <p:cNvGraphicFramePr>
                  <a:graphicFrameLocks noChangeAspect="1"/>
                </p:cNvGraphicFramePr>
                <p:nvPr/>
              </p:nvGraphicFramePr>
              <p:xfrm>
                <a:off x="5184" y="2559"/>
                <a:ext cx="15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07" name="Equation" r:id="rId33" imgW="228640" imgH="228634" progId="Equation.3">
                        <p:embed/>
                      </p:oleObj>
                    </mc:Choice>
                    <mc:Fallback>
                      <p:oleObj name="Equation" r:id="rId33" imgW="228640" imgH="228634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2559"/>
                              <a:ext cx="152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6646" name="Group 39"/>
            <p:cNvGrpSpPr>
              <a:grpSpLocks/>
            </p:cNvGrpSpPr>
            <p:nvPr/>
          </p:nvGrpSpPr>
          <p:grpSpPr bwMode="auto">
            <a:xfrm>
              <a:off x="4784" y="2089"/>
              <a:ext cx="416" cy="232"/>
              <a:chOff x="4775" y="1473"/>
              <a:chExt cx="416" cy="232"/>
            </a:xfrm>
          </p:grpSpPr>
          <p:sp>
            <p:nvSpPr>
              <p:cNvPr id="26657" name="Oval 40"/>
              <p:cNvSpPr>
                <a:spLocks noChangeArrowheads="1"/>
              </p:cNvSpPr>
              <p:nvPr/>
            </p:nvSpPr>
            <p:spPr bwMode="auto">
              <a:xfrm>
                <a:off x="4775" y="1660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Oval 41"/>
              <p:cNvSpPr>
                <a:spLocks noChangeArrowheads="1"/>
              </p:cNvSpPr>
              <p:nvPr/>
            </p:nvSpPr>
            <p:spPr bwMode="auto">
              <a:xfrm>
                <a:off x="5146" y="147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7" name="Group 42"/>
            <p:cNvGrpSpPr>
              <a:grpSpLocks/>
            </p:cNvGrpSpPr>
            <p:nvPr/>
          </p:nvGrpSpPr>
          <p:grpSpPr bwMode="auto">
            <a:xfrm>
              <a:off x="4219" y="2116"/>
              <a:ext cx="1176" cy="776"/>
              <a:chOff x="4219" y="2143"/>
              <a:chExt cx="1176" cy="776"/>
            </a:xfrm>
          </p:grpSpPr>
          <p:sp>
            <p:nvSpPr>
              <p:cNvPr id="26648" name="Line 43"/>
              <p:cNvSpPr>
                <a:spLocks noChangeShapeType="1"/>
              </p:cNvSpPr>
              <p:nvPr/>
            </p:nvSpPr>
            <p:spPr bwMode="auto">
              <a:xfrm flipV="1">
                <a:off x="4219" y="2155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44"/>
              <p:cNvSpPr>
                <a:spLocks noChangeShapeType="1"/>
              </p:cNvSpPr>
              <p:nvPr/>
            </p:nvSpPr>
            <p:spPr bwMode="auto">
              <a:xfrm>
                <a:off x="4412" y="2151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Oval 45"/>
              <p:cNvSpPr>
                <a:spLocks noChangeArrowheads="1"/>
              </p:cNvSpPr>
              <p:nvPr/>
            </p:nvSpPr>
            <p:spPr bwMode="auto">
              <a:xfrm>
                <a:off x="4391" y="214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Line 46"/>
              <p:cNvSpPr>
                <a:spLocks noChangeShapeType="1"/>
              </p:cNvSpPr>
              <p:nvPr/>
            </p:nvSpPr>
            <p:spPr bwMode="auto">
              <a:xfrm>
                <a:off x="5180" y="2535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 flipV="1">
                <a:off x="5202" y="2795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Oval 48"/>
              <p:cNvSpPr>
                <a:spLocks noChangeArrowheads="1"/>
              </p:cNvSpPr>
              <p:nvPr/>
            </p:nvSpPr>
            <p:spPr bwMode="auto">
              <a:xfrm>
                <a:off x="4391" y="251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Oval 49"/>
              <p:cNvSpPr>
                <a:spLocks noChangeArrowheads="1"/>
              </p:cNvSpPr>
              <p:nvPr/>
            </p:nvSpPr>
            <p:spPr bwMode="auto">
              <a:xfrm>
                <a:off x="5162" y="251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Oval 50"/>
              <p:cNvSpPr>
                <a:spLocks noChangeArrowheads="1"/>
              </p:cNvSpPr>
              <p:nvPr/>
            </p:nvSpPr>
            <p:spPr bwMode="auto">
              <a:xfrm>
                <a:off x="4775" y="250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Oval 51"/>
              <p:cNvSpPr>
                <a:spLocks noChangeArrowheads="1"/>
              </p:cNvSpPr>
              <p:nvPr/>
            </p:nvSpPr>
            <p:spPr bwMode="auto">
              <a:xfrm>
                <a:off x="5157" y="2871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utoUpdateAnimBg="0"/>
      <p:bldP spid="94221" grpId="0" autoUpdateAnimBg="0"/>
      <p:bldP spid="94222" grpId="0" autoUpdateAnimBg="0"/>
      <p:bldP spid="94224" grpId="0" build="p" autoUpdateAnimBg="0"/>
      <p:bldP spid="942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971800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再求余弦级数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6175375" y="2590800"/>
            <a:ext cx="266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7467600" y="16002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7467600" y="1981200"/>
            <a:ext cx="609600" cy="3048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077200" y="1981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610600" y="2654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3" imgW="219192" imgH="228634" progId="Equation.3">
                  <p:embed/>
                </p:oleObj>
              </mc:Choice>
              <mc:Fallback>
                <p:oleObj name="Equation" r:id="rId3" imgW="219192" imgH="2286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6543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988300" y="2654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5" imgW="228640" imgH="228634" progId="Equation.3">
                  <p:embed/>
                </p:oleObj>
              </mc:Choice>
              <mc:Fallback>
                <p:oleObj name="Equation" r:id="rId5" imgW="228640" imgH="2286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654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086600" y="16002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7" imgW="228640" imgH="304755" progId="Equation.3">
                  <p:embed/>
                </p:oleObj>
              </mc:Choice>
              <mc:Fallback>
                <p:oleObj name="Equation" r:id="rId7" imgW="228640" imgH="30475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2819400" y="242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</a:p>
        </p:txBody>
      </p:sp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3276600" y="3429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9" imgW="723981" imgH="400042" progId="Equation.3">
                  <p:embed/>
                </p:oleObj>
              </mc:Choice>
              <mc:Fallback>
                <p:oleObj name="Equation" r:id="rId9" imgW="723981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477000" y="228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6630988" y="1981200"/>
            <a:ext cx="809625" cy="914400"/>
            <a:chOff x="4177" y="1248"/>
            <a:chExt cx="510" cy="576"/>
          </a:xfrm>
        </p:grpSpPr>
        <p:sp>
          <p:nvSpPr>
            <p:cNvPr id="27680" name="Line 14"/>
            <p:cNvSpPr>
              <a:spLocks noChangeShapeType="1"/>
            </p:cNvSpPr>
            <p:nvPr/>
          </p:nvSpPr>
          <p:spPr bwMode="auto">
            <a:xfrm flipH="1" flipV="1">
              <a:off x="4303" y="1248"/>
              <a:ext cx="38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15"/>
            <p:cNvSpPr>
              <a:spLocks noChangeShapeType="1"/>
            </p:cNvSpPr>
            <p:nvPr/>
          </p:nvSpPr>
          <p:spPr bwMode="auto">
            <a:xfrm>
              <a:off x="4303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82" name="Object 16"/>
            <p:cNvGraphicFramePr>
              <a:graphicFrameLocks noChangeAspect="1"/>
            </p:cNvGraphicFramePr>
            <p:nvPr/>
          </p:nvGraphicFramePr>
          <p:xfrm>
            <a:off x="4272" y="167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8" name="Equation" r:id="rId11" imgW="228640" imgH="228634" progId="Equation.3">
                    <p:embed/>
                  </p:oleObj>
                </mc:Choice>
                <mc:Fallback>
                  <p:oleObj name="Equation" r:id="rId11" imgW="228640" imgH="22863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67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17"/>
            <p:cNvGraphicFramePr>
              <a:graphicFrameLocks noChangeAspect="1"/>
            </p:cNvGraphicFramePr>
            <p:nvPr/>
          </p:nvGraphicFramePr>
          <p:xfrm>
            <a:off x="4177" y="1724"/>
            <a:ext cx="143" cy="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" name="Equation" r:id="rId13" imgW="228640" imgH="76121" progId="Equation.3">
                    <p:embed/>
                  </p:oleObj>
                </mc:Choice>
                <mc:Fallback>
                  <p:oleObj name="Equation" r:id="rId13" imgW="228640" imgH="7612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1724"/>
                          <a:ext cx="143" cy="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2" name="Object 18"/>
          <p:cNvGraphicFramePr>
            <a:graphicFrameLocks noChangeAspect="1"/>
          </p:cNvGraphicFramePr>
          <p:nvPr/>
        </p:nvGraphicFramePr>
        <p:xfrm>
          <a:off x="7521575" y="25908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5" imgW="295315" imgH="304755" progId="Equation.3">
                  <p:embed/>
                </p:oleObj>
              </mc:Choice>
              <mc:Fallback>
                <p:oleObj name="Equation" r:id="rId15" imgW="295315" imgH="3047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25908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669925" y="106362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7" imgW="676202" imgH="438102" progId="Equation.3">
                  <p:embed/>
                </p:oleObj>
              </mc:Choice>
              <mc:Fallback>
                <p:oleObj name="Equation" r:id="rId17" imgW="676202" imgH="4381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06362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1403350" y="822325"/>
          <a:ext cx="20891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9" imgW="876228" imgH="380876" progId="Equation.DSMT4">
                  <p:embed/>
                </p:oleObj>
              </mc:Choice>
              <mc:Fallback>
                <p:oleObj name="Equation" r:id="rId19" imgW="876228" imgH="38087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22325"/>
                        <a:ext cx="20891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657225" y="19812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21" imgW="676202" imgH="438102" progId="Equation.3">
                  <p:embed/>
                </p:oleObj>
              </mc:Choice>
              <mc:Fallback>
                <p:oleObj name="Equation" r:id="rId21" imgW="676202" imgH="43810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9812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1403350" y="1739900"/>
          <a:ext cx="2951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23" imgW="1276280" imgH="380876" progId="Equation.DSMT4">
                  <p:embed/>
                </p:oleObj>
              </mc:Choice>
              <mc:Fallback>
                <p:oleObj name="Equation" r:id="rId23" imgW="1276280" imgH="38087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9900"/>
                        <a:ext cx="29511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3563938" y="765175"/>
          <a:ext cx="23764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25" imgW="1019297" imgH="476163" progId="Equation.DSMT4">
                  <p:embed/>
                </p:oleObj>
              </mc:Choice>
              <mc:Fallback>
                <p:oleObj name="Equation" r:id="rId25" imgW="1019297" imgH="47616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237648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5940425" y="1068388"/>
          <a:ext cx="1079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27" imgW="447562" imgH="171408" progId="Equation.DSMT4">
                  <p:embed/>
                </p:oleObj>
              </mc:Choice>
              <mc:Fallback>
                <p:oleObj name="Equation" r:id="rId27" imgW="447562" imgH="171408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068388"/>
                        <a:ext cx="1079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1116013" y="2635250"/>
          <a:ext cx="49688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29" imgW="2238350" imgH="476163" progId="Equation.DSMT4">
                  <p:embed/>
                </p:oleObj>
              </mc:Choice>
              <mc:Fallback>
                <p:oleObj name="Equation" r:id="rId29" imgW="2238350" imgH="47616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5250"/>
                        <a:ext cx="49688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1114425" y="3763963"/>
          <a:ext cx="24495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1" imgW="1124034" imgH="380876" progId="Equation.DSMT4">
                  <p:embed/>
                </p:oleObj>
              </mc:Choice>
              <mc:Fallback>
                <p:oleObj name="Equation" r:id="rId31" imgW="1124034" imgH="38087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763963"/>
                        <a:ext cx="24495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9" name="Object 27"/>
          <p:cNvGraphicFramePr>
            <a:graphicFrameLocks noChangeAspect="1"/>
          </p:cNvGraphicFramePr>
          <p:nvPr/>
        </p:nvGraphicFramePr>
        <p:xfrm>
          <a:off x="1136650" y="549751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33" imgW="228640" imgH="133347" progId="Equation.3">
                  <p:embed/>
                </p:oleObj>
              </mc:Choice>
              <mc:Fallback>
                <p:oleObj name="Equation" r:id="rId33" imgW="228640" imgH="1333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497513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0" name="Object 28"/>
          <p:cNvGraphicFramePr>
            <a:graphicFrameLocks noChangeAspect="1"/>
          </p:cNvGraphicFramePr>
          <p:nvPr/>
        </p:nvGraphicFramePr>
        <p:xfrm>
          <a:off x="1692275" y="4622800"/>
          <a:ext cx="34559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5" imgW="1562148" imgH="409489" progId="Equation.DSMT4">
                  <p:embed/>
                </p:oleObj>
              </mc:Choice>
              <mc:Fallback>
                <p:oleObj name="Equation" r:id="rId35" imgW="1562148" imgH="40948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22800"/>
                        <a:ext cx="345598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1" name="Object 29"/>
          <p:cNvGraphicFramePr>
            <a:graphicFrameLocks noChangeAspect="1"/>
          </p:cNvGraphicFramePr>
          <p:nvPr/>
        </p:nvGraphicFramePr>
        <p:xfrm>
          <a:off x="1981200" y="5824538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37" imgW="3029007" imgH="380876" progId="Equation.3">
                  <p:embed/>
                </p:oleObj>
              </mc:Choice>
              <mc:Fallback>
                <p:oleObj name="Equation" r:id="rId37" imgW="3029007" imgH="3808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24538"/>
                        <a:ext cx="303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2" name="Object 30"/>
          <p:cNvGraphicFramePr>
            <a:graphicFrameLocks noChangeAspect="1"/>
          </p:cNvGraphicFramePr>
          <p:nvPr/>
        </p:nvGraphicFramePr>
        <p:xfrm>
          <a:off x="6248400" y="546735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39" imgW="1847745" imgH="380876" progId="Equation.3">
                  <p:embed/>
                </p:oleObj>
              </mc:Choice>
              <mc:Fallback>
                <p:oleObj name="Equation" r:id="rId39" imgW="1847745" imgH="3808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6735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3962400" y="242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作偶周期延拓 </a:t>
            </a:r>
            <a:r>
              <a:rPr lang="en-US" altLang="zh-CN"/>
              <a:t>,</a:t>
            </a: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V="1">
            <a:off x="6248400" y="1981200"/>
            <a:ext cx="609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 flipH="1" flipV="1">
            <a:off x="8077200" y="1981200"/>
            <a:ext cx="609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6" name="AutoShape 34"/>
          <p:cNvSpPr>
            <a:spLocks/>
          </p:cNvSpPr>
          <p:nvPr/>
        </p:nvSpPr>
        <p:spPr bwMode="auto">
          <a:xfrm>
            <a:off x="1447800" y="4876800"/>
            <a:ext cx="193675" cy="1295400"/>
          </a:xfrm>
          <a:prstGeom prst="leftBrace">
            <a:avLst>
              <a:gd name="adj1" fmla="val 5573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79" name="Object 35"/>
          <p:cNvGraphicFramePr>
            <a:graphicFrameLocks noChangeAspect="1"/>
          </p:cNvGraphicFramePr>
          <p:nvPr/>
        </p:nvGraphicFramePr>
        <p:xfrm>
          <a:off x="7259638" y="2085975"/>
          <a:ext cx="1476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41" imgW="142799" imgH="295307" progId="Equation.3">
                  <p:embed/>
                </p:oleObj>
              </mc:Choice>
              <mc:Fallback>
                <p:oleObj name="Equation" r:id="rId41" imgW="142799" imgH="29530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2085975"/>
                        <a:ext cx="14763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 autoUpdateAnimBg="0"/>
      <p:bldP spid="95244" grpId="0" autoUpdateAnimBg="0"/>
      <p:bldP spid="95263" grpId="0" autoUpdateAnimBg="0"/>
      <p:bldP spid="95264" grpId="0" animBg="1"/>
      <p:bldP spid="95265" grpId="0" animBg="1"/>
      <p:bldP spid="952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7"/>
          <p:cNvGrpSpPr>
            <a:grpSpLocks/>
          </p:cNvGrpSpPr>
          <p:nvPr/>
        </p:nvGrpSpPr>
        <p:grpSpPr bwMode="auto">
          <a:xfrm>
            <a:off x="685800" y="4891088"/>
            <a:ext cx="6400800" cy="1287462"/>
            <a:chOff x="432" y="3081"/>
            <a:chExt cx="4032" cy="811"/>
          </a:xfrm>
        </p:grpSpPr>
        <p:graphicFrame>
          <p:nvGraphicFramePr>
            <p:cNvPr id="28705" name="Object 32"/>
            <p:cNvGraphicFramePr>
              <a:graphicFrameLocks noChangeAspect="1"/>
            </p:cNvGraphicFramePr>
            <p:nvPr/>
          </p:nvGraphicFramePr>
          <p:xfrm>
            <a:off x="432" y="3424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1" name="Equation" r:id="rId3" imgW="638140" imgH="419207" progId="Equation.3">
                    <p:embed/>
                  </p:oleObj>
                </mc:Choice>
                <mc:Fallback>
                  <p:oleObj name="Equation" r:id="rId3" imgW="638140" imgH="41920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424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6" name="Object 33"/>
            <p:cNvGraphicFramePr>
              <a:graphicFrameLocks noChangeAspect="1"/>
            </p:cNvGraphicFramePr>
            <p:nvPr/>
          </p:nvGraphicFramePr>
          <p:xfrm>
            <a:off x="1104" y="3081"/>
            <a:ext cx="207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2" name="Equation" r:id="rId5" imgW="3638533" imgH="904817" progId="Equation.3">
                    <p:embed/>
                  </p:oleObj>
                </mc:Choice>
                <mc:Fallback>
                  <p:oleObj name="Equation" r:id="rId5" imgW="3638533" imgH="90481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81"/>
                          <a:ext cx="2070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34"/>
            <p:cNvGraphicFramePr>
              <a:graphicFrameLocks noChangeAspect="1"/>
            </p:cNvGraphicFramePr>
            <p:nvPr/>
          </p:nvGraphicFramePr>
          <p:xfrm>
            <a:off x="1248" y="3669"/>
            <a:ext cx="171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Equation" r:id="rId7" imgW="3029007" imgH="380876" progId="Equation.3">
                    <p:embed/>
                  </p:oleObj>
                </mc:Choice>
                <mc:Fallback>
                  <p:oleObj name="Equation" r:id="rId7" imgW="3029007" imgH="38087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69"/>
                          <a:ext cx="171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35"/>
            <p:cNvGraphicFramePr>
              <a:graphicFrameLocks noChangeAspect="1"/>
            </p:cNvGraphicFramePr>
            <p:nvPr/>
          </p:nvGraphicFramePr>
          <p:xfrm>
            <a:off x="3296" y="3448"/>
            <a:ext cx="11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4" name="Equation" r:id="rId9" imgW="1847745" imgH="380876" progId="Equation.3">
                    <p:embed/>
                  </p:oleObj>
                </mc:Choice>
                <mc:Fallback>
                  <p:oleObj name="Equation" r:id="rId9" imgW="1847745" imgH="38087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448"/>
                          <a:ext cx="11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9" name="AutoShape 36"/>
            <p:cNvSpPr>
              <a:spLocks/>
            </p:cNvSpPr>
            <p:nvPr/>
          </p:nvSpPr>
          <p:spPr bwMode="auto">
            <a:xfrm>
              <a:off x="912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533400" y="4876800"/>
            <a:ext cx="670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755650" y="404813"/>
          <a:ext cx="1800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11" imgW="742877" imgH="380876" progId="Equation.DSMT4">
                  <p:embed/>
                </p:oleObj>
              </mc:Choice>
              <mc:Fallback>
                <p:oleObj name="Equation" r:id="rId11" imgW="742877" imgH="38087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4813"/>
                        <a:ext cx="1800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268663" y="1997075"/>
          <a:ext cx="9747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13" imgW="980965" imgH="247529" progId="Equation.3">
                  <p:embed/>
                </p:oleObj>
              </mc:Choice>
              <mc:Fallback>
                <p:oleObj name="Equation" r:id="rId13" imgW="980965" imgH="247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997075"/>
                        <a:ext cx="9747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343400" y="1676400"/>
          <a:ext cx="151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15" imgW="1524086" imgH="828696" progId="Equation.3">
                  <p:embed/>
                </p:oleObj>
              </mc:Choice>
              <mc:Fallback>
                <p:oleObj name="Equation" r:id="rId15" imgW="1524086" imgH="828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76400"/>
                        <a:ext cx="151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804025" y="2557463"/>
          <a:ext cx="16557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7" imgW="685920" imgH="190573" progId="Equation.DSMT4">
                  <p:embed/>
                </p:oleObj>
              </mc:Choice>
              <mc:Fallback>
                <p:oleObj name="Equation" r:id="rId17" imgW="685920" imgH="1905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557463"/>
                        <a:ext cx="16557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5943600" y="1636713"/>
          <a:ext cx="227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19" imgW="2305025" imgH="904817" progId="Equation.3">
                  <p:embed/>
                </p:oleObj>
              </mc:Choice>
              <mc:Fallback>
                <p:oleObj name="Equation" r:id="rId19" imgW="2305025" imgH="9048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36713"/>
                        <a:ext cx="227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68338" y="3062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= 0</a:t>
            </a:r>
            <a:r>
              <a:rPr lang="en-US" altLang="zh-CN"/>
              <a:t> </a:t>
            </a:r>
            <a:r>
              <a:rPr lang="zh-CN" altLang="en-US"/>
              <a:t>可得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692275" y="3565525"/>
          <a:ext cx="2879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21" imgW="1247667" imgH="409489" progId="Equation.DSMT4">
                  <p:embed/>
                </p:oleObj>
              </mc:Choice>
              <mc:Fallback>
                <p:oleObj name="Equation" r:id="rId21" imgW="1247667" imgH="40948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65525"/>
                        <a:ext cx="2879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124075" y="4864100"/>
          <a:ext cx="2232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23" imgW="1066806" imgH="438102" progId="Equation.DSMT4">
                  <p:embed/>
                </p:oleObj>
              </mc:Choice>
              <mc:Fallback>
                <p:oleObj name="Equation" r:id="rId23" imgW="1066806" imgH="4381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64100"/>
                        <a:ext cx="22320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079500" y="519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1474788" y="1628775"/>
          <a:ext cx="2160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25" imgW="857332" imgH="447550" progId="Equation.DSMT4">
                  <p:embed/>
                </p:oleObj>
              </mc:Choice>
              <mc:Fallback>
                <p:oleObj name="Equation" r:id="rId25" imgW="857332" imgH="4475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628775"/>
                        <a:ext cx="2160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627313" y="404813"/>
          <a:ext cx="21605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27" imgW="1009579" imgH="419207" progId="Equation.DSMT4">
                  <p:embed/>
                </p:oleObj>
              </mc:Choice>
              <mc:Fallback>
                <p:oleObj name="Equation" r:id="rId27" imgW="1009579" imgH="4192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4813"/>
                        <a:ext cx="21605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4876800" y="692150"/>
          <a:ext cx="1711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29" imgW="1733560" imgH="380876" progId="Equation.3">
                  <p:embed/>
                </p:oleObj>
              </mc:Choice>
              <mc:Fallback>
                <p:oleObj name="Equation" r:id="rId29" imgW="1733560" imgH="3808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92150"/>
                        <a:ext cx="1711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8" name="Group 14"/>
          <p:cNvGrpSpPr>
            <a:grpSpLocks/>
          </p:cNvGrpSpPr>
          <p:nvPr/>
        </p:nvGrpSpPr>
        <p:grpSpPr bwMode="auto">
          <a:xfrm>
            <a:off x="6096000" y="3276600"/>
            <a:ext cx="2663825" cy="1524000"/>
            <a:chOff x="3890" y="1008"/>
            <a:chExt cx="1678" cy="960"/>
          </a:xfrm>
        </p:grpSpPr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3890" y="1632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 flipV="1">
              <a:off x="4704" y="100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flipV="1">
              <a:off x="4704" y="1248"/>
              <a:ext cx="384" cy="192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5088" y="124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3" name="Object 19"/>
            <p:cNvGraphicFramePr>
              <a:graphicFrameLocks noChangeAspect="1"/>
            </p:cNvGraphicFramePr>
            <p:nvPr/>
          </p:nvGraphicFramePr>
          <p:xfrm>
            <a:off x="5424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5" name="Equation" r:id="rId31" imgW="219192" imgH="228634" progId="Equation.3">
                    <p:embed/>
                  </p:oleObj>
                </mc:Choice>
                <mc:Fallback>
                  <p:oleObj name="Equation" r:id="rId31" imgW="219192" imgH="22863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20"/>
            <p:cNvGraphicFramePr>
              <a:graphicFrameLocks noChangeAspect="1"/>
            </p:cNvGraphicFramePr>
            <p:nvPr/>
          </p:nvGraphicFramePr>
          <p:xfrm>
            <a:off x="5032" y="167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6" name="Equation" r:id="rId33" imgW="228640" imgH="228634" progId="Equation.3">
                    <p:embed/>
                  </p:oleObj>
                </mc:Choice>
                <mc:Fallback>
                  <p:oleObj name="Equation" r:id="rId33" imgW="228640" imgH="22863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167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21"/>
            <p:cNvGraphicFramePr>
              <a:graphicFrameLocks noChangeAspect="1"/>
            </p:cNvGraphicFramePr>
            <p:nvPr/>
          </p:nvGraphicFramePr>
          <p:xfrm>
            <a:off x="4464" y="10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7" name="Equation" r:id="rId35" imgW="228640" imgH="304755" progId="Equation.3">
                    <p:embed/>
                  </p:oleObj>
                </mc:Choice>
                <mc:Fallback>
                  <p:oleObj name="Equation" r:id="rId35" imgW="228640" imgH="30475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6" name="Group 22"/>
            <p:cNvGrpSpPr>
              <a:grpSpLocks/>
            </p:cNvGrpSpPr>
            <p:nvPr/>
          </p:nvGrpSpPr>
          <p:grpSpPr bwMode="auto">
            <a:xfrm>
              <a:off x="4177" y="1248"/>
              <a:ext cx="510" cy="576"/>
              <a:chOff x="4177" y="1248"/>
              <a:chExt cx="510" cy="576"/>
            </a:xfrm>
          </p:grpSpPr>
          <p:sp>
            <p:nvSpPr>
              <p:cNvPr id="28701" name="Line 23"/>
              <p:cNvSpPr>
                <a:spLocks noChangeShapeType="1"/>
              </p:cNvSpPr>
              <p:nvPr/>
            </p:nvSpPr>
            <p:spPr bwMode="auto">
              <a:xfrm flipH="1" flipV="1">
                <a:off x="4303" y="1248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Line 24"/>
              <p:cNvSpPr>
                <a:spLocks noChangeShapeType="1"/>
              </p:cNvSpPr>
              <p:nvPr/>
            </p:nvSpPr>
            <p:spPr bwMode="auto">
              <a:xfrm>
                <a:off x="4303" y="124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3" name="Object 25"/>
              <p:cNvGraphicFramePr>
                <a:graphicFrameLocks noChangeAspect="1"/>
              </p:cNvGraphicFramePr>
              <p:nvPr/>
            </p:nvGraphicFramePr>
            <p:xfrm>
              <a:off x="4272" y="1672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8" name="Equation" r:id="rId37" imgW="228640" imgH="228634" progId="Equation.3">
                      <p:embed/>
                    </p:oleObj>
                  </mc:Choice>
                  <mc:Fallback>
                    <p:oleObj name="Equation" r:id="rId37" imgW="228640" imgH="228634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72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4" name="Object 26"/>
              <p:cNvGraphicFramePr>
                <a:graphicFrameLocks noChangeAspect="1"/>
              </p:cNvGraphicFramePr>
              <p:nvPr/>
            </p:nvGraphicFramePr>
            <p:xfrm>
              <a:off x="4177" y="1724"/>
              <a:ext cx="143" cy="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9" name="Equation" r:id="rId39" imgW="228640" imgH="76121" progId="Equation.3">
                      <p:embed/>
                    </p:oleObj>
                  </mc:Choice>
                  <mc:Fallback>
                    <p:oleObj name="Equation" r:id="rId39" imgW="228640" imgH="76121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1724"/>
                            <a:ext cx="143" cy="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97" name="Object 27"/>
            <p:cNvGraphicFramePr>
              <a:graphicFrameLocks noChangeAspect="1"/>
            </p:cNvGraphicFramePr>
            <p:nvPr/>
          </p:nvGraphicFramePr>
          <p:xfrm>
            <a:off x="4738" y="16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0" name="Equation" r:id="rId41" imgW="295315" imgH="304755" progId="Equation.3">
                    <p:embed/>
                  </p:oleObj>
                </mc:Choice>
                <mc:Fallback>
                  <p:oleObj name="Equation" r:id="rId41" imgW="295315" imgH="30475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16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Line 28"/>
            <p:cNvSpPr>
              <a:spLocks noChangeShapeType="1"/>
            </p:cNvSpPr>
            <p:nvPr/>
          </p:nvSpPr>
          <p:spPr bwMode="auto">
            <a:xfrm flipV="1">
              <a:off x="3936" y="1248"/>
              <a:ext cx="38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9"/>
            <p:cNvSpPr>
              <a:spLocks noChangeShapeType="1"/>
            </p:cNvSpPr>
            <p:nvPr/>
          </p:nvSpPr>
          <p:spPr bwMode="auto">
            <a:xfrm flipH="1" flipV="1">
              <a:off x="5088" y="1248"/>
              <a:ext cx="38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0" name="Object 30"/>
            <p:cNvGraphicFramePr>
              <a:graphicFrameLocks noChangeAspect="1"/>
            </p:cNvGraphicFramePr>
            <p:nvPr/>
          </p:nvGraphicFramePr>
          <p:xfrm>
            <a:off x="4573" y="1314"/>
            <a:ext cx="9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1" name="Equation" r:id="rId43" imgW="142799" imgH="295307" progId="Equation.3">
                    <p:embed/>
                  </p:oleObj>
                </mc:Choice>
                <mc:Fallback>
                  <p:oleObj name="Equation" r:id="rId43" imgW="142799" imgH="29530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1314"/>
                          <a:ext cx="93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7" grpId="0" animBg="1"/>
      <p:bldP spid="96263" grpId="0" autoUpdateAnimBg="0"/>
      <p:bldP spid="962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1981200" cy="7239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CB8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的函数的傅</a:t>
            </a:r>
            <a:r>
              <a:rPr lang="zh-CN" altLang="en-US" b="1">
                <a:sym typeface="Symbol" pitchFamily="18" charset="2"/>
              </a:rPr>
              <a:t>里</a:t>
            </a:r>
            <a:r>
              <a:rPr lang="zh-CN" altLang="en-US">
                <a:sym typeface="Symbol" pitchFamily="18" charset="2"/>
              </a:rPr>
              <a:t>叶级数及收敛定理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401763" y="1790700"/>
          <a:ext cx="52276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5219577" imgH="933430" progId="Equation.3">
                  <p:embed/>
                </p:oleObj>
              </mc:Choice>
              <mc:Fallback>
                <p:oleObj name="Equation" r:id="rId3" imgW="5219577" imgH="9334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790700"/>
                        <a:ext cx="52276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994525" y="2020888"/>
          <a:ext cx="1882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1886077" imgH="419207" progId="Equation.3">
                  <p:embed/>
                </p:oleObj>
              </mc:Choice>
              <mc:Fallback>
                <p:oleObj name="Equation" r:id="rId5" imgW="1886077" imgH="4192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020888"/>
                        <a:ext cx="1882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95400" y="36671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>
            <a:off x="2209800" y="3248025"/>
            <a:ext cx="193675" cy="1371600"/>
          </a:xfrm>
          <a:prstGeom prst="leftBrace">
            <a:avLst>
              <a:gd name="adj1" fmla="val 5901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484438" y="2852738"/>
          <a:ext cx="35274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7" imgW="1486024" imgH="380876" progId="Equation.DSMT4">
                  <p:embed/>
                </p:oleObj>
              </mc:Choice>
              <mc:Fallback>
                <p:oleObj name="Equation" r:id="rId7" imgW="1486024" imgH="38087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52738"/>
                        <a:ext cx="35274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557463" y="3884613"/>
          <a:ext cx="338296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9" imgW="1447693" imgH="380876" progId="Equation.DSMT4">
                  <p:embed/>
                </p:oleObj>
              </mc:Choice>
              <mc:Fallback>
                <p:oleObj name="Equation" r:id="rId9" imgW="1447693" imgH="38087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884613"/>
                        <a:ext cx="338296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445250" y="3130550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11" imgW="2019428" imgH="380876" progId="Equation.3">
                  <p:embed/>
                </p:oleObj>
              </mc:Choice>
              <mc:Fallback>
                <p:oleObj name="Equation" r:id="rId11" imgW="2019428" imgH="3808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130550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551613" y="417195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3" imgW="1704947" imgH="380876" progId="Equation.3">
                  <p:embed/>
                </p:oleObj>
              </mc:Choice>
              <mc:Fallback>
                <p:oleObj name="Equation" r:id="rId13" imgW="1704947" imgH="3808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4171950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09600" y="50752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981200" y="5029200"/>
          <a:ext cx="471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15" imgW="171412" imgH="219186" progId="Equation.3">
                  <p:embed/>
                </p:oleObj>
              </mc:Choice>
              <mc:Fallback>
                <p:oleObj name="公式" r:id="rId15" imgW="171412" imgH="21918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4714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86000" y="50752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为间断点</a:t>
            </a:r>
            <a:r>
              <a:rPr lang="en-US" altLang="zh-CN"/>
              <a:t>,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886200" y="502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则级数收敛于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6286500" y="481965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7" imgW="2314473" imgH="904817" progId="Equation.3">
                  <p:embed/>
                </p:oleObj>
              </mc:Choice>
              <mc:Fallback>
                <p:oleObj name="Equation" r:id="rId17" imgW="2314473" imgH="9048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819650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9" grpId="0" autoUpdateAnimBg="0"/>
      <p:bldP spid="28680" grpId="0" animBg="1"/>
      <p:bldP spid="28685" grpId="0" autoUpdateAnimBg="0"/>
      <p:bldP spid="28687" grpId="0" autoUpdateAnimBg="0"/>
      <p:bldP spid="286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的奇、偶函数的傅里叶级数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43000" y="1079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奇函数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667000" y="1371600"/>
            <a:ext cx="1219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86200" y="1066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正弦级数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143000" y="1614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偶函数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2667000" y="19050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962400" y="1614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余弦级数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2286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在 </a:t>
            </a:r>
            <a:r>
              <a:rPr lang="en-US" altLang="zh-CN"/>
              <a:t>[ 0, </a:t>
            </a:r>
            <a:r>
              <a:rPr lang="en-US" altLang="zh-CN">
                <a:sym typeface="Symbol" pitchFamily="18" charset="2"/>
              </a:rPr>
              <a:t> ] </a:t>
            </a:r>
            <a:r>
              <a:rPr lang="zh-CN" altLang="en-US">
                <a:sym typeface="Symbol" pitchFamily="18" charset="2"/>
              </a:rPr>
              <a:t>上函数的傅里叶展开法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143000" y="2895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作奇周期延拓 </a:t>
            </a:r>
            <a:r>
              <a:rPr lang="en-US" altLang="zh-CN"/>
              <a:t>,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810000" y="2895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展开为正弦级数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143000" y="3519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作偶周期延拓 </a:t>
            </a:r>
            <a:r>
              <a:rPr lang="en-US" altLang="zh-CN"/>
              <a:t>,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810000" y="3519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展开为余弦级数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09600" y="49672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在 </a:t>
            </a:r>
            <a:r>
              <a:rPr lang="en-US" altLang="zh-CN"/>
              <a:t>[ 0 , </a:t>
            </a:r>
            <a:r>
              <a:rPr lang="en-US" altLang="zh-CN">
                <a:sym typeface="Symbol" pitchFamily="18" charset="2"/>
              </a:rPr>
              <a:t> ] </a:t>
            </a:r>
            <a:r>
              <a:rPr lang="zh-CN" altLang="en-US">
                <a:sym typeface="Symbol" pitchFamily="18" charset="2"/>
              </a:rPr>
              <a:t>上的函数的傅</a:t>
            </a:r>
            <a:r>
              <a:rPr lang="zh-CN" altLang="en-US" b="1">
                <a:sym typeface="Symbol" pitchFamily="18" charset="2"/>
              </a:rPr>
              <a:t>里</a:t>
            </a:r>
            <a:r>
              <a:rPr lang="zh-CN" altLang="en-US">
                <a:sym typeface="Symbol" pitchFamily="18" charset="2"/>
              </a:rPr>
              <a:t>叶展开法唯一吗 </a:t>
            </a:r>
            <a:r>
              <a:rPr lang="en-US" altLang="zh-CN">
                <a:sym typeface="Symbol" pitchFamily="18" charset="2"/>
              </a:rPr>
              <a:t>?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609600" y="5592763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不唯一 </a:t>
            </a:r>
            <a:r>
              <a:rPr lang="en-US" altLang="zh-CN"/>
              <a:t>, </a:t>
            </a:r>
            <a:r>
              <a:rPr lang="zh-CN" altLang="en-US"/>
              <a:t>延拓方式不同级数就不同 </a:t>
            </a:r>
            <a:r>
              <a:rPr lang="en-US" altLang="zh-CN"/>
              <a:t>.</a:t>
            </a:r>
          </a:p>
        </p:txBody>
      </p:sp>
      <p:sp>
        <p:nvSpPr>
          <p:cNvPr id="56349" name="Rectangle 29"/>
          <p:cNvSpPr>
            <a:spLocks noGrp="1" noChangeArrowheads="1"/>
          </p:cNvSpPr>
          <p:nvPr>
            <p:ph type="title"/>
          </p:nvPr>
        </p:nvSpPr>
        <p:spPr>
          <a:xfrm>
            <a:off x="533400" y="4267200"/>
            <a:ext cx="23622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nimBg="1"/>
      <p:bldP spid="56326" grpId="0" autoUpdateAnimBg="0"/>
      <p:bldP spid="56327" grpId="0" autoUpdateAnimBg="0"/>
      <p:bldP spid="56328" grpId="0" animBg="1"/>
      <p:bldP spid="56329" grpId="0" autoUpdateAnimBg="0"/>
      <p:bldP spid="56330" grpId="0" autoUpdateAnimBg="0"/>
      <p:bldP spid="56331" grpId="0" autoUpdateAnimBg="0"/>
      <p:bldP spid="56332" grpId="0" autoUpdateAnimBg="0"/>
      <p:bldP spid="56333" grpId="0" autoUpdateAnimBg="0"/>
      <p:bldP spid="56334" grpId="0" autoUpdateAnimBg="0"/>
      <p:bldP spid="56336" grpId="0" autoUpdateAnimBg="0"/>
      <p:bldP spid="56337" grpId="0" autoUpdateAnimBg="0"/>
      <p:bldP spid="5634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6" name="Text Box 80"/>
          <p:cNvSpPr txBox="1">
            <a:spLocks noChangeArrowheads="1"/>
          </p:cNvSpPr>
          <p:nvPr/>
        </p:nvSpPr>
        <p:spPr bwMode="auto">
          <a:xfrm>
            <a:off x="381000" y="2757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sng"/>
              <a:t>           </a:t>
            </a:r>
            <a:r>
              <a:rPr lang="en-US" altLang="zh-CN"/>
              <a:t> ,</a:t>
            </a:r>
            <a:endParaRPr lang="en-US" altLang="zh-CN" u="sng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419600" y="2071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处收敛于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60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0074E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468438" y="12287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3" imgW="980965" imgH="380876" progId="Equation.3">
                  <p:embed/>
                </p:oleObj>
              </mc:Choice>
              <mc:Fallback>
                <p:oleObj name="Equation" r:id="rId3" imgW="980965" imgH="3808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2287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AutoShape 5"/>
          <p:cNvSpPr>
            <a:spLocks/>
          </p:cNvSpPr>
          <p:nvPr/>
        </p:nvSpPr>
        <p:spPr bwMode="auto">
          <a:xfrm>
            <a:off x="2554288" y="96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924300" y="842963"/>
          <a:ext cx="15843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5" imgW="647588" imgH="171408" progId="Equation.DSMT4">
                  <p:embed/>
                </p:oleObj>
              </mc:Choice>
              <mc:Fallback>
                <p:oleObj name="Equation" r:id="rId5" imgW="647588" imgH="17140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842963"/>
                        <a:ext cx="15843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954338" y="869950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7" imgW="552569" imgH="380876" progId="Equation.3">
                  <p:embed/>
                </p:oleObj>
              </mc:Choice>
              <mc:Fallback>
                <p:oleObj name="Equation" r:id="rId7" imgW="552569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869950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140200" y="1458913"/>
          <a:ext cx="1368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9" imgW="562017" imgH="171408" progId="Equation.DSMT4">
                  <p:embed/>
                </p:oleObj>
              </mc:Choice>
              <mc:Fallback>
                <p:oleObj name="Equation" r:id="rId9" imgW="562017" imgH="17140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58913"/>
                        <a:ext cx="13684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884488" y="1435100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11" imgW="895394" imgH="447550" progId="Equation.3">
                  <p:embed/>
                </p:oleObj>
              </mc:Choice>
              <mc:Fallback>
                <p:oleObj name="Equation" r:id="rId11" imgW="895394" imgH="4475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435100"/>
                        <a:ext cx="90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4800" y="2071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则它的傅</a:t>
            </a:r>
            <a:r>
              <a:rPr lang="zh-CN" altLang="en-US" b="1">
                <a:sym typeface="Symbol" pitchFamily="18" charset="2"/>
              </a:rPr>
              <a:t>里</a:t>
            </a:r>
            <a:r>
              <a:rPr lang="zh-CN" altLang="en-US"/>
              <a:t>叶级数在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702050" y="2259013"/>
          <a:ext cx="762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13" imgW="752595" imgH="219186" progId="Equation.3">
                  <p:embed/>
                </p:oleObj>
              </mc:Choice>
              <mc:Fallback>
                <p:oleObj name="Equation" r:id="rId13" imgW="752595" imgH="21918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2259013"/>
                        <a:ext cx="762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676400" y="2743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189163" y="2852738"/>
          <a:ext cx="11334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15" imgW="971517" imgH="304755" progId="Equation.3">
                  <p:embed/>
                </p:oleObj>
              </mc:Choice>
              <mc:Fallback>
                <p:oleObj name="Equation" r:id="rId15" imgW="971517" imgH="3047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852738"/>
                        <a:ext cx="11334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76600" y="2743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处收敛于 </a:t>
            </a:r>
            <a:r>
              <a:rPr lang="zh-CN" altLang="en-US" u="sng"/>
              <a:t>            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09600" y="3581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9745" name="Object 49"/>
          <p:cNvGraphicFramePr>
            <a:graphicFrameLocks noChangeAspect="1"/>
          </p:cNvGraphicFramePr>
          <p:nvPr/>
        </p:nvGraphicFramePr>
        <p:xfrm>
          <a:off x="1258888" y="4092575"/>
          <a:ext cx="25923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17" imgW="1047641" imgH="409489" progId="Equation.DSMT4">
                  <p:embed/>
                </p:oleObj>
              </mc:Choice>
              <mc:Fallback>
                <p:oleObj name="Equation" r:id="rId17" imgW="1047641" imgH="409489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92575"/>
                        <a:ext cx="25923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6" name="Object 50"/>
          <p:cNvGraphicFramePr>
            <a:graphicFrameLocks noChangeAspect="1"/>
          </p:cNvGraphicFramePr>
          <p:nvPr/>
        </p:nvGraphicFramePr>
        <p:xfrm>
          <a:off x="3779838" y="4089400"/>
          <a:ext cx="28082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19" imgW="1171543" imgH="409489" progId="Equation.DSMT4">
                  <p:embed/>
                </p:oleObj>
              </mc:Choice>
              <mc:Fallback>
                <p:oleObj name="Equation" r:id="rId19" imgW="1171543" imgH="409489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089400"/>
                        <a:ext cx="28082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7" name="Object 51"/>
          <p:cNvGraphicFramePr>
            <a:graphicFrameLocks noChangeAspect="1"/>
          </p:cNvGraphicFramePr>
          <p:nvPr/>
        </p:nvGraphicFramePr>
        <p:xfrm>
          <a:off x="5076825" y="4121150"/>
          <a:ext cx="1152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21" imgW="485894" imgH="219186" progId="Equation.DSMT4">
                  <p:embed/>
                </p:oleObj>
              </mc:Choice>
              <mc:Fallback>
                <p:oleObj name="Equation" r:id="rId21" imgW="485894" imgH="219186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21150"/>
                        <a:ext cx="11525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9" name="Object 53"/>
          <p:cNvGraphicFramePr>
            <a:graphicFrameLocks noChangeAspect="1"/>
          </p:cNvGraphicFramePr>
          <p:nvPr/>
        </p:nvGraphicFramePr>
        <p:xfrm>
          <a:off x="6650038" y="4149725"/>
          <a:ext cx="7350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23" imgW="323929" imgH="409489" progId="Equation.DSMT4">
                  <p:embed/>
                </p:oleObj>
              </mc:Choice>
              <mc:Fallback>
                <p:oleObj name="Equation" r:id="rId23" imgW="323929" imgH="409489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4149725"/>
                        <a:ext cx="7350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0" name="Object 54"/>
          <p:cNvGraphicFramePr>
            <a:graphicFrameLocks noChangeAspect="1"/>
          </p:cNvGraphicFramePr>
          <p:nvPr/>
        </p:nvGraphicFramePr>
        <p:xfrm>
          <a:off x="601663" y="2646363"/>
          <a:ext cx="369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25" imgW="171412" imgH="190573" progId="Equation.DSMT4">
                  <p:embed/>
                </p:oleObj>
              </mc:Choice>
              <mc:Fallback>
                <p:oleObj name="Equation" r:id="rId25" imgW="171412" imgH="19057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646363"/>
                        <a:ext cx="3698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Object 55"/>
          <p:cNvGraphicFramePr>
            <a:graphicFrameLocks noChangeAspect="1"/>
          </p:cNvGraphicFramePr>
          <p:nvPr/>
        </p:nvGraphicFramePr>
        <p:xfrm>
          <a:off x="1692275" y="5200650"/>
          <a:ext cx="27352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27" imgW="1200157" imgH="409489" progId="Equation.DSMT4">
                  <p:embed/>
                </p:oleObj>
              </mc:Choice>
              <mc:Fallback>
                <p:oleObj name="Equation" r:id="rId27" imgW="1200157" imgH="409489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73526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2" name="Object 56"/>
          <p:cNvGraphicFramePr>
            <a:graphicFrameLocks noChangeAspect="1"/>
          </p:cNvGraphicFramePr>
          <p:nvPr/>
        </p:nvGraphicFramePr>
        <p:xfrm>
          <a:off x="4419600" y="520700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29" imgW="2076385" imgH="876204" progId="Equation.3">
                  <p:embed/>
                </p:oleObj>
              </mc:Choice>
              <mc:Fallback>
                <p:oleObj name="Equation" r:id="rId29" imgW="2076385" imgH="87620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07000"/>
                        <a:ext cx="208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4" name="Object 58"/>
          <p:cNvGraphicFramePr>
            <a:graphicFrameLocks noChangeAspect="1"/>
          </p:cNvGraphicFramePr>
          <p:nvPr/>
        </p:nvGraphicFramePr>
        <p:xfrm>
          <a:off x="6629400" y="5257800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Equation" r:id="rId31" imgW="1124034" imgH="819248" progId="Equation.3">
                  <p:embed/>
                </p:oleObj>
              </mc:Choice>
              <mc:Fallback>
                <p:oleObj name="Equation" r:id="rId31" imgW="1124034" imgH="819248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5" name="Object 59"/>
          <p:cNvGraphicFramePr>
            <a:graphicFrameLocks noChangeAspect="1"/>
          </p:cNvGraphicFramePr>
          <p:nvPr/>
        </p:nvGraphicFramePr>
        <p:xfrm>
          <a:off x="5264150" y="28067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33" imgW="190578" imgH="304755" progId="Equation.3">
                  <p:embed/>
                </p:oleObj>
              </mc:Choice>
              <mc:Fallback>
                <p:oleObj name="Equation" r:id="rId33" imgW="190578" imgH="30475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28067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8" name="Object 62"/>
          <p:cNvGraphicFramePr>
            <a:graphicFrameLocks noChangeAspect="1"/>
          </p:cNvGraphicFramePr>
          <p:nvPr/>
        </p:nvGraphicFramePr>
        <p:xfrm>
          <a:off x="920750" y="2882900"/>
          <a:ext cx="26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35" imgW="257254" imgH="380876" progId="Equation.3">
                  <p:embed/>
                </p:oleObj>
              </mc:Choice>
              <mc:Fallback>
                <p:oleObj name="Equation" r:id="rId35" imgW="257254" imgH="380876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882900"/>
                        <a:ext cx="26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Text Box 63"/>
          <p:cNvSpPr txBox="1">
            <a:spLocks noChangeArrowheads="1"/>
          </p:cNvSpPr>
          <p:nvPr/>
        </p:nvSpPr>
        <p:spPr bwMode="auto">
          <a:xfrm>
            <a:off x="1066800" y="242888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设周期函数在一个周期内的表达式为</a:t>
            </a:r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 flipH="1">
            <a:off x="762000" y="2590800"/>
            <a:ext cx="381000" cy="685800"/>
          </a:xfrm>
          <a:prstGeom prst="line">
            <a:avLst/>
          </a:prstGeom>
          <a:noFill/>
          <a:ln w="19050">
            <a:solidFill>
              <a:srgbClr val="6EFF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80" name="Group 84"/>
          <p:cNvGrpSpPr>
            <a:grpSpLocks/>
          </p:cNvGrpSpPr>
          <p:nvPr/>
        </p:nvGrpSpPr>
        <p:grpSpPr bwMode="auto">
          <a:xfrm>
            <a:off x="6465888" y="914400"/>
            <a:ext cx="2347912" cy="1905000"/>
            <a:chOff x="4073" y="576"/>
            <a:chExt cx="1479" cy="1200"/>
          </a:xfrm>
        </p:grpSpPr>
        <p:grpSp>
          <p:nvGrpSpPr>
            <p:cNvPr id="31774" name="Group 78"/>
            <p:cNvGrpSpPr>
              <a:grpSpLocks/>
            </p:cNvGrpSpPr>
            <p:nvPr/>
          </p:nvGrpSpPr>
          <p:grpSpPr bwMode="auto">
            <a:xfrm>
              <a:off x="4073" y="624"/>
              <a:ext cx="384" cy="861"/>
              <a:chOff x="4073" y="624"/>
              <a:chExt cx="384" cy="861"/>
            </a:xfrm>
          </p:grpSpPr>
          <p:sp>
            <p:nvSpPr>
              <p:cNvPr id="31790" name="Line 31"/>
              <p:cNvSpPr>
                <a:spLocks noChangeShapeType="1"/>
              </p:cNvSpPr>
              <p:nvPr/>
            </p:nvSpPr>
            <p:spPr bwMode="auto">
              <a:xfrm>
                <a:off x="4457" y="624"/>
                <a:ext cx="0" cy="8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Freeform 43"/>
              <p:cNvSpPr>
                <a:spLocks/>
              </p:cNvSpPr>
              <p:nvPr/>
            </p:nvSpPr>
            <p:spPr bwMode="auto">
              <a:xfrm>
                <a:off x="4073" y="624"/>
                <a:ext cx="384" cy="672"/>
              </a:xfrm>
              <a:custGeom>
                <a:avLst/>
                <a:gdLst>
                  <a:gd name="T0" fmla="*/ 0 w 384"/>
                  <a:gd name="T1" fmla="*/ 672 h 672"/>
                  <a:gd name="T2" fmla="*/ 192 w 384"/>
                  <a:gd name="T3" fmla="*/ 576 h 672"/>
                  <a:gd name="T4" fmla="*/ 288 w 384"/>
                  <a:gd name="T5" fmla="*/ 432 h 672"/>
                  <a:gd name="T6" fmla="*/ 384 w 384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4" h="672">
                    <a:moveTo>
                      <a:pt x="0" y="672"/>
                    </a:moveTo>
                    <a:cubicBezTo>
                      <a:pt x="72" y="644"/>
                      <a:pt x="144" y="616"/>
                      <a:pt x="192" y="576"/>
                    </a:cubicBezTo>
                    <a:cubicBezTo>
                      <a:pt x="240" y="536"/>
                      <a:pt x="256" y="528"/>
                      <a:pt x="288" y="432"/>
                    </a:cubicBezTo>
                    <a:cubicBezTo>
                      <a:pt x="320" y="336"/>
                      <a:pt x="368" y="72"/>
                      <a:pt x="384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75" name="Object 24"/>
            <p:cNvGraphicFramePr>
              <a:graphicFrameLocks noChangeAspect="1"/>
            </p:cNvGraphicFramePr>
            <p:nvPr/>
          </p:nvGraphicFramePr>
          <p:xfrm>
            <a:off x="5408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3" name="Equation" r:id="rId37" imgW="219192" imgH="228634" progId="Equation.3">
                    <p:embed/>
                  </p:oleObj>
                </mc:Choice>
                <mc:Fallback>
                  <p:oleObj name="Equation" r:id="rId37" imgW="219192" imgH="22863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60"/>
            <p:cNvSpPr>
              <a:spLocks noChangeShapeType="1"/>
            </p:cNvSpPr>
            <p:nvPr/>
          </p:nvSpPr>
          <p:spPr bwMode="auto">
            <a:xfrm>
              <a:off x="4457" y="168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77" name="Object 45"/>
            <p:cNvGraphicFramePr>
              <a:graphicFrameLocks noChangeAspect="1"/>
            </p:cNvGraphicFramePr>
            <p:nvPr/>
          </p:nvGraphicFramePr>
          <p:xfrm>
            <a:off x="4136" y="1528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4" name="Equation" r:id="rId39" imgW="495341" imgH="228634" progId="Equation.3">
                    <p:embed/>
                  </p:oleObj>
                </mc:Choice>
                <mc:Fallback>
                  <p:oleObj name="Equation" r:id="rId39" imgW="495341" imgH="22863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528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8" name="Object 23"/>
            <p:cNvGraphicFramePr>
              <a:graphicFrameLocks noChangeAspect="1"/>
            </p:cNvGraphicFramePr>
            <p:nvPr/>
          </p:nvGraphicFramePr>
          <p:xfrm>
            <a:off x="4653" y="6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5" name="Equation" r:id="rId41" imgW="228640" imgH="304755" progId="Equation.3">
                    <p:embed/>
                  </p:oleObj>
                </mc:Choice>
                <mc:Fallback>
                  <p:oleObj name="Equation" r:id="rId41" imgW="228640" imgH="30475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" y="6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9" name="Line 25"/>
            <p:cNvSpPr>
              <a:spLocks noChangeShapeType="1"/>
            </p:cNvSpPr>
            <p:nvPr/>
          </p:nvSpPr>
          <p:spPr bwMode="auto">
            <a:xfrm flipV="1">
              <a:off x="4121" y="1488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26"/>
            <p:cNvSpPr>
              <a:spLocks noChangeShapeType="1"/>
            </p:cNvSpPr>
            <p:nvPr/>
          </p:nvSpPr>
          <p:spPr bwMode="auto">
            <a:xfrm flipH="1" flipV="1">
              <a:off x="4841" y="57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81" name="Object 27"/>
            <p:cNvGraphicFramePr>
              <a:graphicFrameLocks noChangeAspect="1"/>
            </p:cNvGraphicFramePr>
            <p:nvPr/>
          </p:nvGraphicFramePr>
          <p:xfrm>
            <a:off x="4657" y="149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6" name="Equation" r:id="rId43" imgW="295315" imgH="304755" progId="Equation.3">
                    <p:embed/>
                  </p:oleObj>
                </mc:Choice>
                <mc:Fallback>
                  <p:oleObj name="Equation" r:id="rId43" imgW="295315" imgH="30475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149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Line 29"/>
            <p:cNvSpPr>
              <a:spLocks noChangeShapeType="1"/>
            </p:cNvSpPr>
            <p:nvPr/>
          </p:nvSpPr>
          <p:spPr bwMode="auto">
            <a:xfrm>
              <a:off x="5225" y="62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6"/>
            <p:cNvSpPr>
              <a:spLocks/>
            </p:cNvSpPr>
            <p:nvPr/>
          </p:nvSpPr>
          <p:spPr bwMode="auto">
            <a:xfrm>
              <a:off x="4841" y="624"/>
              <a:ext cx="384" cy="672"/>
            </a:xfrm>
            <a:custGeom>
              <a:avLst/>
              <a:gdLst>
                <a:gd name="T0" fmla="*/ 0 w 384"/>
                <a:gd name="T1" fmla="*/ 672 h 672"/>
                <a:gd name="T2" fmla="*/ 192 w 384"/>
                <a:gd name="T3" fmla="*/ 576 h 672"/>
                <a:gd name="T4" fmla="*/ 288 w 384"/>
                <a:gd name="T5" fmla="*/ 432 h 672"/>
                <a:gd name="T6" fmla="*/ 384 w 38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672">
                  <a:moveTo>
                    <a:pt x="0" y="672"/>
                  </a:moveTo>
                  <a:cubicBezTo>
                    <a:pt x="72" y="644"/>
                    <a:pt x="144" y="616"/>
                    <a:pt x="192" y="576"/>
                  </a:cubicBezTo>
                  <a:cubicBezTo>
                    <a:pt x="240" y="536"/>
                    <a:pt x="256" y="528"/>
                    <a:pt x="288" y="432"/>
                  </a:cubicBezTo>
                  <a:cubicBezTo>
                    <a:pt x="320" y="336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Oval 41"/>
            <p:cNvSpPr>
              <a:spLocks noChangeArrowheads="1"/>
            </p:cNvSpPr>
            <p:nvPr/>
          </p:nvSpPr>
          <p:spPr bwMode="auto">
            <a:xfrm>
              <a:off x="4816" y="1273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85" name="Object 44"/>
            <p:cNvGraphicFramePr>
              <a:graphicFrameLocks noChangeAspect="1"/>
            </p:cNvGraphicFramePr>
            <p:nvPr/>
          </p:nvGraphicFramePr>
          <p:xfrm>
            <a:off x="5150" y="1528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7" name="Equation" r:id="rId45" imgW="228640" imgH="228634" progId="Equation.3">
                    <p:embed/>
                  </p:oleObj>
                </mc:Choice>
                <mc:Fallback>
                  <p:oleObj name="Equation" r:id="rId45" imgW="228640" imgH="22863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0" y="1528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46"/>
            <p:cNvGraphicFramePr>
              <a:graphicFrameLocks noChangeAspect="1"/>
            </p:cNvGraphicFramePr>
            <p:nvPr/>
          </p:nvGraphicFramePr>
          <p:xfrm>
            <a:off x="4878" y="1584"/>
            <a:ext cx="21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8" name="Equation" r:id="rId47" imgW="409500" imgH="295307" progId="Equation.3">
                    <p:embed/>
                  </p:oleObj>
                </mc:Choice>
                <mc:Fallback>
                  <p:oleObj name="Equation" r:id="rId47" imgW="409500" imgH="29530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584"/>
                          <a:ext cx="21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47"/>
            <p:cNvGraphicFramePr>
              <a:graphicFrameLocks noChangeAspect="1"/>
            </p:cNvGraphicFramePr>
            <p:nvPr/>
          </p:nvGraphicFramePr>
          <p:xfrm>
            <a:off x="4704" y="1244"/>
            <a:ext cx="7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9" name="Equation" r:id="rId49" imgW="142799" imgH="295307" progId="Equation.3">
                    <p:embed/>
                  </p:oleObj>
                </mc:Choice>
                <mc:Fallback>
                  <p:oleObj name="Equation" r:id="rId49" imgW="142799" imgH="29530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44"/>
                          <a:ext cx="7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Line 76"/>
            <p:cNvSpPr>
              <a:spLocks noChangeShapeType="1"/>
            </p:cNvSpPr>
            <p:nvPr/>
          </p:nvSpPr>
          <p:spPr bwMode="auto">
            <a:xfrm>
              <a:off x="445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Oval 81"/>
            <p:cNvSpPr>
              <a:spLocks noChangeArrowheads="1"/>
            </p:cNvSpPr>
            <p:nvPr/>
          </p:nvSpPr>
          <p:spPr bwMode="auto">
            <a:xfrm>
              <a:off x="4442" y="1663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6" grpId="0" build="p" autoUpdateAnimBg="0" advAuto="0"/>
      <p:bldP spid="29708" grpId="0" autoUpdateAnimBg="0"/>
      <p:bldP spid="29701" grpId="0" animBg="1"/>
      <p:bldP spid="29706" grpId="0" autoUpdateAnimBg="0"/>
      <p:bldP spid="29710" grpId="0" autoUpdateAnimBg="0"/>
      <p:bldP spid="29712" grpId="0" autoUpdateAnimBg="0"/>
      <p:bldP spid="29716" grpId="0" autoUpdateAnimBg="0"/>
      <p:bldP spid="297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733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傅里叶 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(1768 – 1830)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flipV="1">
            <a:off x="1212850" y="1066800"/>
            <a:ext cx="351155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08088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法国数学家</a:t>
            </a:r>
            <a:r>
              <a:rPr lang="en-US" altLang="zh-CN"/>
              <a:t>.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189288" y="1281113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他的著作</a:t>
            </a:r>
            <a:r>
              <a:rPr lang="en-US" altLang="zh-CN"/>
              <a:t>《</a:t>
            </a:r>
            <a:r>
              <a:rPr lang="zh-CN" altLang="en-US"/>
              <a:t>热的解析 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04850" y="1882775"/>
            <a:ext cx="602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理论</a:t>
            </a:r>
            <a:r>
              <a:rPr lang="en-US" altLang="zh-CN"/>
              <a:t>》(1822) </a:t>
            </a:r>
            <a:r>
              <a:rPr lang="zh-CN" altLang="en-US"/>
              <a:t>是数学史上一部经典性  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697038" y="2514600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书中系统的运用了三角级数和 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04850" y="31242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三角积分</a:t>
            </a:r>
            <a:r>
              <a:rPr lang="en-US" altLang="zh-CN"/>
              <a:t>, 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414588" y="31019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他的学生将它们命名为傅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04850" y="376555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里叶级数和傅里叶积分</a:t>
            </a:r>
            <a:r>
              <a:rPr lang="en-US" altLang="zh-CN">
                <a:sym typeface="Symbol" pitchFamily="18" charset="2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704850" y="441960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最卓越的工具</a:t>
            </a:r>
            <a:r>
              <a:rPr lang="en-US" altLang="zh-CN"/>
              <a:t>. 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049588" y="4419600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以后以傅里叶著作为基础发展起来的 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04850" y="2506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文献</a:t>
            </a:r>
            <a:r>
              <a:rPr lang="en-US" altLang="zh-CN"/>
              <a:t>, 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440238" y="37480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他深信数学是解决实际问题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04850" y="5037138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傅里叶分析对近代数学以及物理和工程技术的发展 </a:t>
            </a:r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6858000" y="949325"/>
            <a:ext cx="1828800" cy="2555875"/>
            <a:chOff x="4320" y="2208"/>
            <a:chExt cx="1152" cy="1610"/>
          </a:xfrm>
        </p:grpSpPr>
        <p:pic>
          <p:nvPicPr>
            <p:cNvPr id="36882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2304"/>
              <a:ext cx="102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83" name="Freeform 18"/>
            <p:cNvSpPr>
              <a:spLocks/>
            </p:cNvSpPr>
            <p:nvPr/>
          </p:nvSpPr>
          <p:spPr bwMode="auto">
            <a:xfrm>
              <a:off x="4320" y="2208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4" name="Group 19"/>
            <p:cNvGrpSpPr>
              <a:grpSpLocks/>
            </p:cNvGrpSpPr>
            <p:nvPr/>
          </p:nvGrpSpPr>
          <p:grpSpPr bwMode="auto">
            <a:xfrm>
              <a:off x="4320" y="2208"/>
              <a:ext cx="1152" cy="1610"/>
              <a:chOff x="4320" y="2208"/>
              <a:chExt cx="1152" cy="1474"/>
            </a:xfrm>
          </p:grpSpPr>
          <p:sp>
            <p:nvSpPr>
              <p:cNvPr id="36886" name="Freeform 20"/>
              <p:cNvSpPr>
                <a:spLocks/>
              </p:cNvSpPr>
              <p:nvPr/>
            </p:nvSpPr>
            <p:spPr bwMode="auto">
              <a:xfrm>
                <a:off x="4320" y="2208"/>
                <a:ext cx="96" cy="1474"/>
              </a:xfrm>
              <a:custGeom>
                <a:avLst/>
                <a:gdLst>
                  <a:gd name="T0" fmla="*/ 0 w 192"/>
                  <a:gd name="T1" fmla="*/ 0 h 3552"/>
                  <a:gd name="T2" fmla="*/ 96 w 192"/>
                  <a:gd name="T3" fmla="*/ 80 h 3552"/>
                  <a:gd name="T4" fmla="*/ 96 w 192"/>
                  <a:gd name="T5" fmla="*/ 1394 h 3552"/>
                  <a:gd name="T6" fmla="*/ 0 w 192"/>
                  <a:gd name="T7" fmla="*/ 1474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Freeform 21"/>
              <p:cNvSpPr>
                <a:spLocks/>
              </p:cNvSpPr>
              <p:nvPr/>
            </p:nvSpPr>
            <p:spPr bwMode="auto">
              <a:xfrm flipH="1" flipV="1">
                <a:off x="5376" y="2208"/>
                <a:ext cx="96" cy="1474"/>
              </a:xfrm>
              <a:custGeom>
                <a:avLst/>
                <a:gdLst>
                  <a:gd name="T0" fmla="*/ 0 w 192"/>
                  <a:gd name="T1" fmla="*/ 0 h 3552"/>
                  <a:gd name="T2" fmla="*/ 96 w 192"/>
                  <a:gd name="T3" fmla="*/ 80 h 3552"/>
                  <a:gd name="T4" fmla="*/ 96 w 192"/>
                  <a:gd name="T5" fmla="*/ 1394 h 3552"/>
                  <a:gd name="T6" fmla="*/ 0 w 192"/>
                  <a:gd name="T7" fmla="*/ 1474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5" name="Freeform 22"/>
            <p:cNvSpPr>
              <a:spLocks/>
            </p:cNvSpPr>
            <p:nvPr/>
          </p:nvSpPr>
          <p:spPr bwMode="auto">
            <a:xfrm flipV="1">
              <a:off x="4320" y="372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704850" y="56467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都产生了深远的影响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5" grpId="0" build="p" autoUpdateAnimBg="0"/>
      <p:bldP spid="61446" grpId="0" build="p" autoUpdateAnimBg="0" advAuto="0"/>
      <p:bldP spid="61447" grpId="0" build="p" autoUpdateAnimBg="0"/>
      <p:bldP spid="61448" grpId="0" build="p" autoUpdateAnimBg="0" advAuto="0"/>
      <p:bldP spid="61449" grpId="0" build="p" autoUpdateAnimBg="0"/>
      <p:bldP spid="61450" grpId="0" build="p" autoUpdateAnimBg="0" advAuto="0"/>
      <p:bldP spid="61451" grpId="0" build="p" autoUpdateAnimBg="0" advAuto="0"/>
      <p:bldP spid="61452" grpId="0" build="p" autoUpdateAnimBg="0"/>
      <p:bldP spid="61453" grpId="0" build="p" autoUpdateAnimBg="0" advAuto="0"/>
      <p:bldP spid="61454" grpId="0" build="p" autoUpdateAnimBg="0"/>
      <p:bldP spid="61455" grpId="0" build="p" autoUpdateAnimBg="0" advAuto="0"/>
      <p:bldP spid="61463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114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狄利克雷 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(18 05 – 1859)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6851650" y="762000"/>
            <a:ext cx="1828800" cy="2590800"/>
            <a:chOff x="4316" y="480"/>
            <a:chExt cx="1152" cy="1632"/>
          </a:xfrm>
        </p:grpSpPr>
        <p:pic>
          <p:nvPicPr>
            <p:cNvPr id="379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76"/>
              <a:ext cx="963" cy="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909" name="Freeform 5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6"/>
            <p:cNvSpPr>
              <a:spLocks/>
            </p:cNvSpPr>
            <p:nvPr/>
          </p:nvSpPr>
          <p:spPr bwMode="auto">
            <a:xfrm>
              <a:off x="4316" y="480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8 h 3552"/>
                <a:gd name="T4" fmla="*/ 96 w 192"/>
                <a:gd name="T5" fmla="*/ 1544 h 3552"/>
                <a:gd name="T6" fmla="*/ 0 w 192"/>
                <a:gd name="T7" fmla="*/ 1632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7"/>
            <p:cNvSpPr>
              <a:spLocks/>
            </p:cNvSpPr>
            <p:nvPr/>
          </p:nvSpPr>
          <p:spPr bwMode="auto">
            <a:xfrm flipH="1" flipV="1">
              <a:off x="5372" y="480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8 h 3552"/>
                <a:gd name="T4" fmla="*/ 96 w 192"/>
                <a:gd name="T5" fmla="*/ 1544 h 3552"/>
                <a:gd name="T6" fmla="*/ 0 w 192"/>
                <a:gd name="T7" fmla="*/ 1632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8"/>
            <p:cNvSpPr>
              <a:spLocks/>
            </p:cNvSpPr>
            <p:nvPr/>
          </p:nvSpPr>
          <p:spPr bwMode="auto">
            <a:xfrm flipV="1">
              <a:off x="4316" y="201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2" name="Line 9"/>
          <p:cNvSpPr>
            <a:spLocks noChangeShapeType="1"/>
          </p:cNvSpPr>
          <p:nvPr/>
        </p:nvSpPr>
        <p:spPr bwMode="auto">
          <a:xfrm flipV="1">
            <a:off x="1136650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111250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德国数学家</a:t>
            </a:r>
            <a:r>
              <a:rPr lang="en-US" altLang="zh-CN"/>
              <a:t>. 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092450" y="12954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对数论</a:t>
            </a:r>
            <a:r>
              <a:rPr lang="en-US" altLang="zh-CN"/>
              <a:t>, </a:t>
            </a:r>
            <a:r>
              <a:rPr lang="zh-CN" altLang="en-US"/>
              <a:t>数学分析和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98500" y="19192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数学物理有突出的贡献</a:t>
            </a:r>
            <a:r>
              <a:rPr lang="en-US" altLang="zh-CN"/>
              <a:t>, 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4425950" y="19335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是解析数论 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971800" y="2528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他是最早提倡严格化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679450" y="31384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方法的数学家</a:t>
            </a:r>
            <a:r>
              <a:rPr lang="en-US" altLang="zh-CN"/>
              <a:t>.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09600" y="3724275"/>
            <a:ext cx="753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的傅里叶级数收敛的第一个充分条件</a:t>
            </a:r>
            <a:r>
              <a:rPr lang="en-US" altLang="zh-CN"/>
              <a:t>; 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09600" y="4295775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了改变绝对收敛级数中项的顺序不影响级数的和</a:t>
            </a:r>
            <a:r>
              <a:rPr lang="en-US" altLang="zh-CN"/>
              <a:t>, 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09600" y="4891088"/>
            <a:ext cx="667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举例说明条件收敛级数不具有这样的性质</a:t>
            </a:r>
            <a:r>
              <a:rPr lang="en-US" altLang="zh-CN"/>
              <a:t>.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207250" y="48895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他的主要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85800" y="254317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的创始人之一</a:t>
            </a:r>
            <a:r>
              <a:rPr lang="en-US" altLang="zh-CN"/>
              <a:t>, 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299450" y="4281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并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85800" y="5500688"/>
            <a:ext cx="780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论文都收在</a:t>
            </a:r>
            <a:r>
              <a:rPr lang="en-US" altLang="zh-CN"/>
              <a:t>《</a:t>
            </a:r>
            <a:r>
              <a:rPr lang="zh-CN" altLang="en-US"/>
              <a:t>狄利克雷论文集</a:t>
            </a:r>
            <a:r>
              <a:rPr lang="en-US" altLang="zh-CN"/>
              <a:t>》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(1889</a:t>
            </a:r>
            <a:r>
              <a:rPr lang="zh-CN" altLang="en-US">
                <a:ea typeface="黑体" pitchFamily="2" charset="-122"/>
              </a:rPr>
              <a:t>一</a:t>
            </a:r>
            <a:r>
              <a:rPr lang="en-US" altLang="zh-CN"/>
              <a:t>1897)</a:t>
            </a:r>
            <a:r>
              <a:rPr lang="zh-CN" altLang="en-US"/>
              <a:t>中</a:t>
            </a:r>
            <a:r>
              <a:rPr lang="en-US" altLang="zh-CN"/>
              <a:t>. 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032125" y="31289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1829</a:t>
            </a:r>
            <a:r>
              <a:rPr lang="zh-CN" altLang="en-US"/>
              <a:t>年他得到了给定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792480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build="p" autoUpdateAnimBg="0"/>
      <p:bldP spid="63499" grpId="0" build="p" autoUpdateAnimBg="0"/>
      <p:bldP spid="63500" grpId="0" build="p" autoUpdateAnimBg="0" advAuto="0"/>
      <p:bldP spid="63501" grpId="0" build="p" autoUpdateAnimBg="0" advAuto="0"/>
      <p:bldP spid="63502" grpId="0" build="p" autoUpdateAnimBg="0"/>
      <p:bldP spid="63503" grpId="0" build="p" autoUpdateAnimBg="0" advAuto="0"/>
      <p:bldP spid="63504" grpId="0" build="p" autoUpdateAnimBg="0" advAuto="0"/>
      <p:bldP spid="63505" grpId="0" build="p" autoUpdateAnimBg="0" advAuto="0"/>
      <p:bldP spid="63506" grpId="0" build="p" autoUpdateAnimBg="0" advAuto="0"/>
      <p:bldP spid="63507" grpId="0" build="p" autoUpdateAnimBg="0"/>
      <p:bldP spid="63508" grpId="0" build="p" autoUpdateAnimBg="0" advAuto="0"/>
      <p:bldP spid="63509" grpId="0" build="p" autoUpdateAnimBg="0"/>
      <p:bldP spid="63510" grpId="0" build="p" autoUpdateAnimBg="0" advAuto="0"/>
      <p:bldP spid="63511" grpId="0" build="p" autoUpdateAnimBg="0"/>
      <p:bldP spid="635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697047"/>
              </p:ext>
            </p:extLst>
          </p:nvPr>
        </p:nvGraphicFramePr>
        <p:xfrm>
          <a:off x="1369640" y="3090540"/>
          <a:ext cx="5407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5400707" imgH="685901" progId="Equation.3">
                  <p:embed/>
                </p:oleObj>
              </mc:Choice>
              <mc:Fallback>
                <p:oleObj name="Equation" r:id="rId3" imgW="5400707" imgH="6859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640" y="3090540"/>
                        <a:ext cx="5407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16714"/>
              </p:ext>
            </p:extLst>
          </p:nvPr>
        </p:nvGraphicFramePr>
        <p:xfrm>
          <a:off x="1043608" y="727621"/>
          <a:ext cx="774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762043" imgH="742857" progId="Equation.3">
                  <p:embed/>
                </p:oleObj>
              </mc:Choice>
              <mc:Fallback>
                <p:oleObj name="Equation" r:id="rId5" imgW="762043" imgH="7428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27621"/>
                        <a:ext cx="774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14409"/>
              </p:ext>
            </p:extLst>
          </p:nvPr>
        </p:nvGraphicFramePr>
        <p:xfrm>
          <a:off x="1799258" y="883196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" imgW="1371570" imgH="400042" progId="Equation.3">
                  <p:embed/>
                </p:oleObj>
              </mc:Choice>
              <mc:Fallback>
                <p:oleObj name="Equation" r:id="rId7" imgW="1371570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258" y="883196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5943"/>
              </p:ext>
            </p:extLst>
          </p:nvPr>
        </p:nvGraphicFramePr>
        <p:xfrm>
          <a:off x="3208958" y="692696"/>
          <a:ext cx="1066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9" imgW="1057358" imgH="742857" progId="Equation.3">
                  <p:embed/>
                </p:oleObj>
              </mc:Choice>
              <mc:Fallback>
                <p:oleObj name="Equation" r:id="rId9" imgW="1057358" imgH="7428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958" y="692696"/>
                        <a:ext cx="1066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36862"/>
              </p:ext>
            </p:extLst>
          </p:nvPr>
        </p:nvGraphicFramePr>
        <p:xfrm>
          <a:off x="4275758" y="848271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11" imgW="1324060" imgH="400042" progId="Equation.3">
                  <p:embed/>
                </p:oleObj>
              </mc:Choice>
              <mc:Fallback>
                <p:oleObj name="Equation" r:id="rId11" imgW="1324060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848271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80704"/>
              </p:ext>
            </p:extLst>
          </p:nvPr>
        </p:nvGraphicFramePr>
        <p:xfrm>
          <a:off x="5685458" y="85779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3" imgW="485894" imgH="304755" progId="Equation.3">
                  <p:embed/>
                </p:oleObj>
              </mc:Choice>
              <mc:Fallback>
                <p:oleObj name="Equation" r:id="rId13" imgW="485894" imgH="30475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458" y="85779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9844"/>
              </p:ext>
            </p:extLst>
          </p:nvPr>
        </p:nvGraphicFramePr>
        <p:xfrm>
          <a:off x="1642690" y="2600002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5" imgW="2162226" imgH="400042" progId="Equation.3">
                  <p:embed/>
                </p:oleObj>
              </mc:Choice>
              <mc:Fallback>
                <p:oleObj name="Equation" r:id="rId15" imgW="2162226" imgH="40004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690" y="2600002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05271"/>
              </p:ext>
            </p:extLst>
          </p:nvPr>
        </p:nvGraphicFramePr>
        <p:xfrm>
          <a:off x="7478340" y="3285802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7" imgW="1047641" imgH="400042" progId="Equation.3">
                  <p:embed/>
                </p:oleObj>
              </mc:Choice>
              <mc:Fallback>
                <p:oleObj name="Equation" r:id="rId17" imgW="1047641" imgH="40004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340" y="3285802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10736"/>
              </p:ext>
            </p:extLst>
          </p:nvPr>
        </p:nvGraphicFramePr>
        <p:xfrm>
          <a:off x="1026740" y="1871340"/>
          <a:ext cx="276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9" imgW="2762305" imgH="685901" progId="Equation.3">
                  <p:embed/>
                </p:oleObj>
              </mc:Choice>
              <mc:Fallback>
                <p:oleObj name="Equation" r:id="rId19" imgW="2762305" imgH="6859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740" y="1871340"/>
                        <a:ext cx="2768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05910"/>
              </p:ext>
            </p:extLst>
          </p:nvPr>
        </p:nvGraphicFramePr>
        <p:xfrm>
          <a:off x="6779840" y="328580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21" imgW="485894" imgH="304755" progId="Equation.3">
                  <p:embed/>
                </p:oleObj>
              </mc:Choice>
              <mc:Fallback>
                <p:oleObj name="Equation" r:id="rId21" imgW="485894" imgH="30475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840" y="3285802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69575"/>
              </p:ext>
            </p:extLst>
          </p:nvPr>
        </p:nvGraphicFramePr>
        <p:xfrm>
          <a:off x="2675310" y="4086324"/>
          <a:ext cx="322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23" imgW="3219585" imgH="685901" progId="Equation.3">
                  <p:embed/>
                </p:oleObj>
              </mc:Choice>
              <mc:Fallback>
                <p:oleObj name="Equation" r:id="rId23" imgW="3219585" imgH="6859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310" y="4086324"/>
                        <a:ext cx="3225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687760" y="424507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同理可证 </a:t>
            </a:r>
            <a:r>
              <a:rPr lang="en-US" altLang="zh-CN"/>
              <a:t>:</a:t>
            </a:r>
          </a:p>
        </p:txBody>
      </p:sp>
      <p:graphicFrame>
        <p:nvGraphicFramePr>
          <p:cNvPr id="983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46066"/>
              </p:ext>
            </p:extLst>
          </p:nvPr>
        </p:nvGraphicFramePr>
        <p:xfrm>
          <a:off x="6641133" y="832396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25" imgW="1781070" imgH="400042" progId="Equation.3">
                  <p:embed/>
                </p:oleObj>
              </mc:Choice>
              <mc:Fallback>
                <p:oleObj name="Equation" r:id="rId25" imgW="1781070" imgH="40004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133" y="832396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31265"/>
              </p:ext>
            </p:extLst>
          </p:nvPr>
        </p:nvGraphicFramePr>
        <p:xfrm>
          <a:off x="3871540" y="2473002"/>
          <a:ext cx="435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27" imgW="4343349" imgH="590615" progId="Equation.3">
                  <p:embed/>
                </p:oleObj>
              </mc:Choice>
              <mc:Fallback>
                <p:oleObj name="Equation" r:id="rId27" imgW="4343349" imgH="59061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540" y="2473002"/>
                        <a:ext cx="4356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1522040" y="2625402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36184"/>
              </p:ext>
            </p:extLst>
          </p:nvPr>
        </p:nvGraphicFramePr>
        <p:xfrm>
          <a:off x="2694360" y="4746724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29" imgW="3381279" imgH="685901" progId="Equation.3">
                  <p:embed/>
                </p:oleObj>
              </mc:Choice>
              <mc:Fallback>
                <p:oleObj name="Equation" r:id="rId29" imgW="3381279" imgH="6859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60" y="4746724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3576"/>
              </p:ext>
            </p:extLst>
          </p:nvPr>
        </p:nvGraphicFramePr>
        <p:xfrm>
          <a:off x="6186860" y="4206974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31" imgW="1124034" imgH="400042" progId="Equation.3">
                  <p:embed/>
                </p:oleObj>
              </mc:Choice>
              <mc:Fallback>
                <p:oleObj name="Equation" r:id="rId31" imgW="1124034" imgH="40004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860" y="4206974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6" grpId="0" autoUpdateAnimBg="0"/>
      <p:bldP spid="983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38200" y="4724400"/>
            <a:ext cx="71628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2888" y="10683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上的积分不等于 </a:t>
            </a:r>
            <a:r>
              <a:rPr lang="en-US" altLang="zh-CN"/>
              <a:t>0 .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859713" y="533400"/>
          <a:ext cx="10461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047641" imgH="380876" progId="Equation.3">
                  <p:embed/>
                </p:oleObj>
              </mc:Choice>
              <mc:Fallback>
                <p:oleObj name="Equation" r:id="rId3" imgW="1047641" imgH="3808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533400"/>
                        <a:ext cx="10461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170113" y="1658938"/>
          <a:ext cx="19272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2076385" imgH="685901" progId="Equation.3">
                  <p:embed/>
                </p:oleObj>
              </mc:Choice>
              <mc:Fallback>
                <p:oleObj name="Equation" r:id="rId5" imgW="2076385" imgH="6859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658938"/>
                        <a:ext cx="19272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171700" y="3360738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7" imgW="1933586" imgH="685901" progId="Equation.3">
                  <p:embed/>
                </p:oleObj>
              </mc:Choice>
              <mc:Fallback>
                <p:oleObj name="Equation" r:id="rId7" imgW="1933586" imgH="6859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360738"/>
                        <a:ext cx="194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170113" y="2484438"/>
          <a:ext cx="18923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9" imgW="2038324" imgH="685901" progId="Equation.3">
                  <p:embed/>
                </p:oleObj>
              </mc:Choice>
              <mc:Fallback>
                <p:oleObj name="Equation" r:id="rId9" imgW="2038324" imgH="6859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484438"/>
                        <a:ext cx="18923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029200" y="3049588"/>
          <a:ext cx="1963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1" imgW="1971648" imgH="400042" progId="Equation.3">
                  <p:embed/>
                </p:oleObj>
              </mc:Choice>
              <mc:Fallback>
                <p:oleObj name="Equation" r:id="rId11" imgW="1971648" imgH="4000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9588"/>
                        <a:ext cx="1963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1136650" y="4940300"/>
          <a:ext cx="3211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3" imgW="3200419" imgH="838144" progId="Equation.3">
                  <p:embed/>
                </p:oleObj>
              </mc:Choice>
              <mc:Fallback>
                <p:oleObj name="Equation" r:id="rId13" imgW="3200419" imgH="83814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940300"/>
                        <a:ext cx="3211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605338" y="4940300"/>
          <a:ext cx="2995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5" imgW="2990945" imgH="838144" progId="Equation.3">
                  <p:embed/>
                </p:oleObj>
              </mc:Choice>
              <mc:Fallback>
                <p:oleObj name="Equation" r:id="rId15" imgW="2990945" imgH="838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940300"/>
                        <a:ext cx="29956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443288" y="1068388"/>
            <a:ext cx="150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且有 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4210050" y="2744788"/>
          <a:ext cx="5143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7" imgW="514237" imgH="228634" progId="Equation.3">
                  <p:embed/>
                </p:oleObj>
              </mc:Choice>
              <mc:Fallback>
                <p:oleObj name="Equation" r:id="rId17" imgW="514237" imgH="2286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744788"/>
                        <a:ext cx="5143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4210050" y="364490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9" imgW="514237" imgH="228634" progId="Equation.3">
                  <p:embed/>
                </p:oleObj>
              </mc:Choice>
              <mc:Fallback>
                <p:oleObj name="Equation" r:id="rId19" imgW="514237" imgH="2286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64490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09600" y="447675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但是在三角函数系中两个相同的函数的乘积在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52578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</a:t>
            </a:r>
            <a:r>
              <a:rPr lang="zh-CN" altLang="en-US" sz="3200" b="1" smtClean="0">
                <a:ea typeface="楷体_GB2312" pitchFamily="49" charset="-122"/>
                <a:sym typeface="Symbol" pitchFamily="18" charset="2"/>
              </a:rPr>
              <a:t>函数展开成傅里叶级数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88963" y="6858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 </a:t>
            </a:r>
            <a:r>
              <a:rPr lang="en-US" altLang="zh-CN" b="1">
                <a:solidFill>
                  <a:schemeClr val="tx2"/>
                </a:solidFill>
              </a:rPr>
              <a:t>2 .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的周期函数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且</a:t>
            </a:r>
            <a:endParaRPr lang="zh-CN" alt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700213" y="1130300"/>
          <a:ext cx="5087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5086226" imgH="981209" progId="Equation.3">
                  <p:embed/>
                </p:oleObj>
              </mc:Choice>
              <mc:Fallback>
                <p:oleObj name="Equation" r:id="rId3" imgW="5086226" imgH="9812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130300"/>
                        <a:ext cx="50879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04800" y="21526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右端级数可逐项积分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906588" y="2698750"/>
          <a:ext cx="54975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5486278" imgH="742857" progId="Equation.3">
                  <p:embed/>
                </p:oleObj>
              </mc:Choice>
              <mc:Fallback>
                <p:oleObj name="Equation" r:id="rId5" imgW="5486278" imgH="7428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698750"/>
                        <a:ext cx="54975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968500" y="3473450"/>
          <a:ext cx="5419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5410155" imgH="742857" progId="Equation.3">
                  <p:embed/>
                </p:oleObj>
              </mc:Choice>
              <mc:Fallback>
                <p:oleObj name="Equation" r:id="rId7" imgW="5410155" imgH="7428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473450"/>
                        <a:ext cx="5419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584200" y="42862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由定理条件</a:t>
            </a:r>
            <a:r>
              <a:rPr lang="en-US" altLang="zh-CN"/>
              <a:t>,</a:t>
            </a: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692150" y="4851400"/>
          <a:ext cx="79851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9" imgW="7981882" imgH="1085943" progId="Equation.3">
                  <p:embed/>
                </p:oleObj>
              </mc:Choice>
              <mc:Fallback>
                <p:oleObj name="Equation" r:id="rId9" imgW="7981882" imgH="108594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851400"/>
                        <a:ext cx="79851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2197100" y="59563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1" imgW="914290" imgH="438102" progId="Equation.3">
                  <p:embed/>
                </p:oleObj>
              </mc:Choice>
              <mc:Fallback>
                <p:oleObj name="Equation" r:id="rId11" imgW="914290" imgH="4381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95630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7848600" y="13144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①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7924800" y="32337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②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4416425" y="4362450"/>
          <a:ext cx="1050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3" imgW="1047641" imgH="380876" progId="Equation.3">
                  <p:embed/>
                </p:oleObj>
              </mc:Choice>
              <mc:Fallback>
                <p:oleObj name="Equation" r:id="rId13" imgW="1047641" imgH="3808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4362450"/>
                        <a:ext cx="1050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3152775" y="42672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对①在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5480050" y="430053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逐项积分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100369" name="AutoShape 17"/>
          <p:cNvSpPr>
            <a:spLocks/>
          </p:cNvSpPr>
          <p:nvPr/>
        </p:nvSpPr>
        <p:spPr bwMode="auto">
          <a:xfrm>
            <a:off x="1600200" y="2895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1" grpId="0" build="p" autoUpdateAnimBg="0"/>
      <p:bldP spid="100364" grpId="0" autoUpdateAnimBg="0"/>
      <p:bldP spid="100365" grpId="0" build="p" autoUpdateAnimBg="0" advAuto="0"/>
      <p:bldP spid="100367" grpId="0" build="p" autoUpdateAnimBg="0"/>
      <p:bldP spid="100368" grpId="0" build="p" autoUpdateAnimBg="0" advAuto="0"/>
      <p:bldP spid="1003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779463" y="1066800"/>
          <a:ext cx="5370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5362645" imgH="857309" progId="Equation.3">
                  <p:embed/>
                </p:oleObj>
              </mc:Choice>
              <mc:Fallback>
                <p:oleObj name="Equation" r:id="rId3" imgW="5362645" imgH="85730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066800"/>
                        <a:ext cx="53705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365250" y="1981200"/>
          <a:ext cx="1028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1019297" imgH="1028717" progId="Equation.3">
                  <p:embed/>
                </p:oleObj>
              </mc:Choice>
              <mc:Fallback>
                <p:oleObj name="Equation" r:id="rId5" imgW="1019297" imgH="1028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981200"/>
                        <a:ext cx="1028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286000" y="2070100"/>
          <a:ext cx="3416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7" imgW="3409893" imgH="742857" progId="Equation.3">
                  <p:embed/>
                </p:oleObj>
              </mc:Choice>
              <mc:Fallback>
                <p:oleObj name="Equation" r:id="rId7" imgW="3409893" imgH="7428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70100"/>
                        <a:ext cx="3416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765800" y="2070100"/>
          <a:ext cx="3060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3047902" imgH="742857" progId="Equation.3">
                  <p:embed/>
                </p:oleObj>
              </mc:Choice>
              <mc:Fallback>
                <p:oleObj name="Equation" r:id="rId9" imgW="3047902" imgH="7428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2070100"/>
                        <a:ext cx="3060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231900" y="3060700"/>
          <a:ext cx="2717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1" imgW="2705077" imgH="742857" progId="Equation.3">
                  <p:embed/>
                </p:oleObj>
              </mc:Choice>
              <mc:Fallback>
                <p:oleObj name="Equation" r:id="rId11" imgW="2705077" imgH="7428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060700"/>
                        <a:ext cx="2717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4019550" y="32004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3" imgW="933456" imgH="438102" progId="Equation.3">
                  <p:embed/>
                </p:oleObj>
              </mc:Choice>
              <mc:Fallback>
                <p:oleObj name="Equation" r:id="rId13" imgW="933456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2004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939800" y="3886200"/>
          <a:ext cx="419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5" imgW="4181384" imgH="838144" progId="Equation.3">
                  <p:embed/>
                </p:oleObj>
              </mc:Choice>
              <mc:Fallback>
                <p:oleObj name="Equation" r:id="rId15" imgW="4181384" imgH="83814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86200"/>
                        <a:ext cx="419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5410200" y="41148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7" imgW="1943034" imgH="400042" progId="Equation.3">
                  <p:embed/>
                </p:oleObj>
              </mc:Choice>
              <mc:Fallback>
                <p:oleObj name="Equation" r:id="rId17" imgW="1943034" imgH="40004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867400" y="32131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利用正交性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8636000" y="1955800"/>
          <a:ext cx="35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9" imgW="342825" imgH="933430" progId="Equation.3">
                  <p:embed/>
                </p:oleObj>
              </mc:Choice>
              <mc:Fallback>
                <p:oleObj name="Equation" r:id="rId19" imgW="342825" imgH="9334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0" y="1955800"/>
                        <a:ext cx="355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1558925" y="5334000"/>
          <a:ext cx="5724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21" imgW="5714918" imgH="838144" progId="Equation.3">
                  <p:embed/>
                </p:oleObj>
              </mc:Choice>
              <mc:Fallback>
                <p:oleObj name="Equation" r:id="rId21" imgW="5714918" imgH="8381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334000"/>
                        <a:ext cx="5724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844550" y="301625"/>
          <a:ext cx="314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23" imgW="3143192" imgH="838144" progId="Equation.3">
                  <p:embed/>
                </p:oleObj>
              </mc:Choice>
              <mc:Fallback>
                <p:oleObj name="Equation" r:id="rId23" imgW="3143192" imgH="8381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01625"/>
                        <a:ext cx="314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838200" y="48021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类似地</a:t>
            </a:r>
            <a:r>
              <a:rPr lang="en-US" altLang="zh-CN"/>
              <a:t>, </a:t>
            </a:r>
            <a:r>
              <a:rPr lang="zh-CN" altLang="en-US"/>
              <a:t>用 </a:t>
            </a:r>
            <a:r>
              <a:rPr lang="en-US" altLang="zh-CN"/>
              <a:t>sin </a:t>
            </a:r>
            <a:r>
              <a:rPr lang="en-US" altLang="zh-CN" i="1"/>
              <a:t>k x</a:t>
            </a:r>
            <a:r>
              <a:rPr lang="en-US" altLang="zh-CN"/>
              <a:t> </a:t>
            </a:r>
            <a:r>
              <a:rPr lang="zh-CN" altLang="en-US"/>
              <a:t>乘 </a:t>
            </a:r>
            <a:r>
              <a:rPr lang="zh-CN" altLang="en-US">
                <a:ea typeface="黑体" pitchFamily="2" charset="-122"/>
              </a:rPr>
              <a:t>① </a:t>
            </a:r>
            <a:r>
              <a:rPr lang="zh-CN" altLang="en-US"/>
              <a:t>式两边</a:t>
            </a:r>
            <a:r>
              <a:rPr lang="en-US" altLang="zh-CN"/>
              <a:t>, </a:t>
            </a:r>
            <a:r>
              <a:rPr lang="zh-CN" altLang="en-US"/>
              <a:t>再逐项积分可得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utoUpdateAnimBg="0"/>
      <p:bldP spid="1013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81000" y="49672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叶系数为系数的三角级数 </a:t>
            </a:r>
            <a:r>
              <a:rPr lang="zh-CN" altLang="en-US">
                <a:ea typeface="黑体" pitchFamily="2" charset="-122"/>
              </a:rPr>
              <a:t>① </a:t>
            </a:r>
            <a:r>
              <a:rPr lang="zh-CN" altLang="en-US"/>
              <a:t>称为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143000" y="43053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傅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里</a:t>
            </a:r>
            <a:r>
              <a:rPr lang="zh-CN" altLang="en-US" b="1">
                <a:solidFill>
                  <a:schemeClr val="tx2"/>
                </a:solidFill>
              </a:rPr>
              <a:t>叶系数 </a:t>
            </a:r>
            <a:r>
              <a:rPr lang="en-US" altLang="zh-CN" b="1">
                <a:solidFill>
                  <a:schemeClr val="tx2"/>
                </a:solidFill>
              </a:rPr>
              <a:t>;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089025" y="190500"/>
          <a:ext cx="549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4" imgW="5486278" imgH="1009552" progId="Equation.3">
                  <p:embed/>
                </p:oleObj>
              </mc:Choice>
              <mc:Fallback>
                <p:oleObj name="Equation" r:id="rId4" imgW="5486278" imgH="10095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90500"/>
                        <a:ext cx="549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395413" y="1295400"/>
          <a:ext cx="59642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6" imgW="5962724" imgH="838144" progId="Equation.3">
                  <p:embed/>
                </p:oleObj>
              </mc:Choice>
              <mc:Fallback>
                <p:oleObj name="Equation" r:id="rId6" imgW="5962724" imgH="83814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295400"/>
                        <a:ext cx="59642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62000" y="3671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由公式 </a:t>
            </a:r>
            <a:r>
              <a:rPr lang="zh-CN" altLang="en-US">
                <a:ea typeface="黑体" pitchFamily="2" charset="-122"/>
              </a:rPr>
              <a:t>② </a:t>
            </a:r>
            <a:r>
              <a:rPr lang="zh-CN" altLang="en-US"/>
              <a:t>确定的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3632200" y="3684588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8" imgW="933456" imgH="438102" progId="Equation.3">
                  <p:embed/>
                </p:oleObj>
              </mc:Choice>
              <mc:Fallback>
                <p:oleObj name="Equation" r:id="rId8" imgW="933456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684588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848600" y="5207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①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924800" y="2071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②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733800" y="42989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4191000" y="4394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0" imgW="723981" imgH="400042" progId="Equation.3">
                  <p:embed/>
                </p:oleObj>
              </mc:Choice>
              <mc:Fallback>
                <p:oleObj name="Equation" r:id="rId10" imgW="723981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94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457200" y="5613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2" imgW="723981" imgH="400042" progId="Equation.3">
                  <p:embed/>
                </p:oleObj>
              </mc:Choice>
              <mc:Fallback>
                <p:oleObj name="Equation" r:id="rId12" imgW="723981" imgH="4000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134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AutoShape 13"/>
          <p:cNvSpPr>
            <a:spLocks/>
          </p:cNvSpPr>
          <p:nvPr/>
        </p:nvSpPr>
        <p:spPr bwMode="auto">
          <a:xfrm>
            <a:off x="1066800" y="15240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395413" y="2362200"/>
          <a:ext cx="5888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4" imgW="5886331" imgH="838144" progId="Equation.3">
                  <p:embed/>
                </p:oleObj>
              </mc:Choice>
              <mc:Fallback>
                <p:oleObj name="Equation" r:id="rId14" imgW="5886331" imgH="838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362200"/>
                        <a:ext cx="58880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876800" y="42973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的傅</a:t>
            </a:r>
            <a:r>
              <a:rPr lang="zh-CN" altLang="en-US" b="1">
                <a:sym typeface="Symbol" pitchFamily="18" charset="2"/>
              </a:rPr>
              <a:t>里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1219200" y="5562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傅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里</a:t>
            </a:r>
            <a:r>
              <a:rPr lang="zh-CN" altLang="en-US" b="1">
                <a:solidFill>
                  <a:schemeClr val="tx2"/>
                </a:solidFill>
              </a:rPr>
              <a:t>叶级数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495800" y="3657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称为函数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457200" y="4394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6" imgW="723981" imgH="400042" progId="Equation.3">
                  <p:embed/>
                </p:oleObj>
              </mc:Choice>
              <mc:Fallback>
                <p:oleObj name="Equation" r:id="rId16" imgW="723981" imgH="40004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94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705600" y="5791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228600" y="32766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21" name="Group 21"/>
          <p:cNvGrpSpPr>
            <a:grpSpLocks/>
          </p:cNvGrpSpPr>
          <p:nvPr/>
        </p:nvGrpSpPr>
        <p:grpSpPr bwMode="auto">
          <a:xfrm>
            <a:off x="6858000" y="3505200"/>
            <a:ext cx="1828800" cy="2555875"/>
            <a:chOff x="4320" y="2208"/>
            <a:chExt cx="1152" cy="1610"/>
          </a:xfrm>
        </p:grpSpPr>
        <p:pic>
          <p:nvPicPr>
            <p:cNvPr id="8217" name="Picture 22">
              <a:hlinkClick r:id="" action="ppaction://customshow?id=0&amp;return=true"/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2304"/>
              <a:ext cx="102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8218" name="Group 23"/>
            <p:cNvGrpSpPr>
              <a:grpSpLocks/>
            </p:cNvGrpSpPr>
            <p:nvPr/>
          </p:nvGrpSpPr>
          <p:grpSpPr bwMode="auto">
            <a:xfrm>
              <a:off x="4320" y="2208"/>
              <a:ext cx="1152" cy="1610"/>
              <a:chOff x="4320" y="2208"/>
              <a:chExt cx="1152" cy="1610"/>
            </a:xfrm>
          </p:grpSpPr>
          <p:sp>
            <p:nvSpPr>
              <p:cNvPr id="8219" name="Freeform 24"/>
              <p:cNvSpPr>
                <a:spLocks/>
              </p:cNvSpPr>
              <p:nvPr/>
            </p:nvSpPr>
            <p:spPr bwMode="auto">
              <a:xfrm>
                <a:off x="4320" y="2208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96 w 2304"/>
                  <a:gd name="T3" fmla="*/ 96 h 192"/>
                  <a:gd name="T4" fmla="*/ 1056 w 2304"/>
                  <a:gd name="T5" fmla="*/ 96 h 192"/>
                  <a:gd name="T6" fmla="*/ 115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Freeform 25"/>
              <p:cNvSpPr>
                <a:spLocks/>
              </p:cNvSpPr>
              <p:nvPr/>
            </p:nvSpPr>
            <p:spPr bwMode="auto">
              <a:xfrm>
                <a:off x="4320" y="2208"/>
                <a:ext cx="96" cy="1610"/>
              </a:xfrm>
              <a:custGeom>
                <a:avLst/>
                <a:gdLst>
                  <a:gd name="T0" fmla="*/ 0 w 192"/>
                  <a:gd name="T1" fmla="*/ 0 h 3552"/>
                  <a:gd name="T2" fmla="*/ 96 w 192"/>
                  <a:gd name="T3" fmla="*/ 87 h 3552"/>
                  <a:gd name="T4" fmla="*/ 96 w 192"/>
                  <a:gd name="T5" fmla="*/ 1523 h 3552"/>
                  <a:gd name="T6" fmla="*/ 0 w 192"/>
                  <a:gd name="T7" fmla="*/ 161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Freeform 26"/>
              <p:cNvSpPr>
                <a:spLocks/>
              </p:cNvSpPr>
              <p:nvPr/>
            </p:nvSpPr>
            <p:spPr bwMode="auto">
              <a:xfrm flipH="1" flipV="1">
                <a:off x="5376" y="2208"/>
                <a:ext cx="96" cy="1610"/>
              </a:xfrm>
              <a:custGeom>
                <a:avLst/>
                <a:gdLst>
                  <a:gd name="T0" fmla="*/ 0 w 192"/>
                  <a:gd name="T1" fmla="*/ 0 h 3552"/>
                  <a:gd name="T2" fmla="*/ 96 w 192"/>
                  <a:gd name="T3" fmla="*/ 87 h 3552"/>
                  <a:gd name="T4" fmla="*/ 96 w 192"/>
                  <a:gd name="T5" fmla="*/ 1523 h 3552"/>
                  <a:gd name="T6" fmla="*/ 0 w 192"/>
                  <a:gd name="T7" fmla="*/ 161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Freeform 27"/>
              <p:cNvSpPr>
                <a:spLocks/>
              </p:cNvSpPr>
              <p:nvPr/>
            </p:nvSpPr>
            <p:spPr bwMode="auto">
              <a:xfrm flipV="1">
                <a:off x="4320" y="3722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96 w 2304"/>
                  <a:gd name="T3" fmla="*/ 96 h 192"/>
                  <a:gd name="T4" fmla="*/ 1056 w 2304"/>
                  <a:gd name="T5" fmla="*/ 96 h 192"/>
                  <a:gd name="T6" fmla="*/ 1152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428" name="AutoShape 28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6858000" y="3505200"/>
            <a:ext cx="1828800" cy="2514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15" name="Picture 29" descr="机动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 Box 30"/>
          <p:cNvSpPr txBox="1">
            <a:spLocks noChangeArrowheads="1"/>
          </p:cNvSpPr>
          <p:nvPr/>
        </p:nvSpPr>
        <p:spPr bwMode="auto">
          <a:xfrm>
            <a:off x="6019800" y="660082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简介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  <p:bldP spid="102406" grpId="0" autoUpdateAnimBg="0"/>
      <p:bldP spid="102410" grpId="0" autoUpdateAnimBg="0"/>
      <p:bldP spid="102415" grpId="0" autoUpdateAnimBg="0"/>
      <p:bldP spid="102416" grpId="0" autoUpdateAnimBg="0"/>
      <p:bldP spid="102417" grpId="0" autoUpdateAnimBg="0"/>
      <p:bldP spid="1024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029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3 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smtClean="0">
                <a:solidFill>
                  <a:schemeClr val="accent2"/>
                </a:solidFill>
                <a:ea typeface="楷体_GB2312" pitchFamily="49" charset="-122"/>
              </a:rPr>
              <a:t>收敛定理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lang="zh-CN" altLang="en-US" sz="2800" b="1" smtClean="0">
                <a:solidFill>
                  <a:schemeClr val="accent2"/>
                </a:solidFill>
                <a:ea typeface="楷体_GB2312" pitchFamily="49" charset="-122"/>
              </a:rPr>
              <a:t>展开定理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34000" y="2587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852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周期函数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05000" y="852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并满足</a:t>
            </a:r>
            <a:r>
              <a:rPr lang="zh-CN" altLang="en-US" b="1">
                <a:solidFill>
                  <a:schemeClr val="tx2"/>
                </a:solidFill>
              </a:rPr>
              <a:t>狄利克雷</a:t>
            </a:r>
            <a:r>
              <a:rPr lang="en-US" altLang="zh-CN"/>
              <a:t>( Dirichlet )</a:t>
            </a:r>
            <a:r>
              <a:rPr lang="zh-CN" altLang="en-US" b="1">
                <a:solidFill>
                  <a:schemeClr val="tx2"/>
                </a:solidFill>
              </a:rPr>
              <a:t>条件</a:t>
            </a:r>
            <a:r>
              <a:rPr lang="en-US" altLang="zh-CN"/>
              <a:t>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4400" y="14620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在一个周期内连续或只有有限个第一类间断点</a:t>
            </a:r>
            <a:r>
              <a:rPr lang="en-US" altLang="zh-CN"/>
              <a:t>;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14400" y="20716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在一个周期内只有有限个极值点</a:t>
            </a:r>
            <a:r>
              <a:rPr lang="en-US" altLang="zh-CN"/>
              <a:t>, 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04800" y="2681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叶级数收敛 </a:t>
            </a:r>
            <a:r>
              <a:rPr lang="en-US" altLang="zh-CN"/>
              <a:t>, </a:t>
            </a:r>
            <a:r>
              <a:rPr lang="zh-CN" altLang="en-US"/>
              <a:t>且有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009650" y="3251200"/>
          <a:ext cx="4405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4" imgW="4400576" imgH="1009552" progId="Equation.3">
                  <p:embed/>
                </p:oleObj>
              </mc:Choice>
              <mc:Fallback>
                <p:oleObj name="Equation" r:id="rId4" imgW="4400576" imgH="10095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251200"/>
                        <a:ext cx="4405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220788" y="4495800"/>
          <a:ext cx="6080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6" imgW="257254" imgH="495328" progId="Equation.3">
                  <p:embed/>
                </p:oleObj>
              </mc:Choice>
              <mc:Fallback>
                <p:oleObj name="公式" r:id="rId6" imgW="257254" imgH="4953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495800"/>
                        <a:ext cx="60801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298700" y="43942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8" imgW="895394" imgH="400042" progId="Equation.3">
                  <p:embed/>
                </p:oleObj>
              </mc:Choice>
              <mc:Fallback>
                <p:oleObj name="Equation" r:id="rId8" imgW="895394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3942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890713" y="4953000"/>
          <a:ext cx="21478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0" imgW="2381148" imgH="933430" progId="Equation.3">
                  <p:embed/>
                </p:oleObj>
              </mc:Choice>
              <mc:Fallback>
                <p:oleObj name="Equation" r:id="rId10" imgW="2381148" imgH="9334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953000"/>
                        <a:ext cx="21478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341813" y="50752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为间断点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327648" y="5805264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( </a:t>
            </a:r>
            <a:r>
              <a:rPr lang="zh-CN" altLang="en-US" sz="2400" b="1">
                <a:solidFill>
                  <a:schemeClr val="accent2"/>
                </a:solidFill>
              </a:rPr>
              <a:t>证明略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341813" y="4267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为连续点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400800" y="2667000"/>
            <a:ext cx="2362200" cy="16383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注意</a:t>
            </a:r>
            <a:r>
              <a:rPr lang="en-US" altLang="zh-CN" sz="2400" b="1">
                <a:solidFill>
                  <a:schemeClr val="tx2"/>
                </a:solidFill>
              </a:rPr>
              <a:t>:  </a:t>
            </a:r>
            <a:r>
              <a:rPr lang="zh-CN" altLang="en-US" sz="2400"/>
              <a:t>函数展成傅</a:t>
            </a:r>
            <a:r>
              <a:rPr lang="zh-CN" altLang="en-US" sz="2400">
                <a:sym typeface="Symbol" pitchFamily="18" charset="2"/>
              </a:rPr>
              <a:t>里</a:t>
            </a:r>
            <a:r>
              <a:rPr lang="zh-CN" altLang="en-US" sz="2400"/>
              <a:t>叶级数的条件比展成幂级数的条件低得多</a:t>
            </a:r>
            <a:r>
              <a:rPr lang="en-US" altLang="zh-CN" sz="2400"/>
              <a:t>.</a:t>
            </a:r>
          </a:p>
        </p:txBody>
      </p: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7543800" y="4495800"/>
            <a:ext cx="1096963" cy="1554163"/>
            <a:chOff x="4752" y="2832"/>
            <a:chExt cx="691" cy="979"/>
          </a:xfrm>
        </p:grpSpPr>
        <p:pic>
          <p:nvPicPr>
            <p:cNvPr id="9240" name="Picture 30">
              <a:hlinkClick r:id="" action="ppaction://customshow?id=1&amp;return=true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" y="2890"/>
              <a:ext cx="578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9241" name="Group 35"/>
            <p:cNvGrpSpPr>
              <a:grpSpLocks/>
            </p:cNvGrpSpPr>
            <p:nvPr/>
          </p:nvGrpSpPr>
          <p:grpSpPr bwMode="auto">
            <a:xfrm>
              <a:off x="4752" y="2832"/>
              <a:ext cx="691" cy="979"/>
              <a:chOff x="4752" y="2957"/>
              <a:chExt cx="691" cy="979"/>
            </a:xfrm>
          </p:grpSpPr>
          <p:sp>
            <p:nvSpPr>
              <p:cNvPr id="9242" name="Freeform 31"/>
              <p:cNvSpPr>
                <a:spLocks/>
              </p:cNvSpPr>
              <p:nvPr/>
            </p:nvSpPr>
            <p:spPr bwMode="auto">
              <a:xfrm>
                <a:off x="4752" y="2957"/>
                <a:ext cx="691" cy="58"/>
              </a:xfrm>
              <a:custGeom>
                <a:avLst/>
                <a:gdLst>
                  <a:gd name="T0" fmla="*/ 0 w 2304"/>
                  <a:gd name="T1" fmla="*/ 0 h 192"/>
                  <a:gd name="T2" fmla="*/ 58 w 2304"/>
                  <a:gd name="T3" fmla="*/ 58 h 192"/>
                  <a:gd name="T4" fmla="*/ 633 w 2304"/>
                  <a:gd name="T5" fmla="*/ 58 h 192"/>
                  <a:gd name="T6" fmla="*/ 691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3" name="Freeform 32"/>
              <p:cNvSpPr>
                <a:spLocks/>
              </p:cNvSpPr>
              <p:nvPr/>
            </p:nvSpPr>
            <p:spPr bwMode="auto">
              <a:xfrm>
                <a:off x="4752" y="2957"/>
                <a:ext cx="58" cy="979"/>
              </a:xfrm>
              <a:custGeom>
                <a:avLst/>
                <a:gdLst>
                  <a:gd name="T0" fmla="*/ 0 w 192"/>
                  <a:gd name="T1" fmla="*/ 0 h 3552"/>
                  <a:gd name="T2" fmla="*/ 58 w 192"/>
                  <a:gd name="T3" fmla="*/ 53 h 3552"/>
                  <a:gd name="T4" fmla="*/ 58 w 192"/>
                  <a:gd name="T5" fmla="*/ 926 h 3552"/>
                  <a:gd name="T6" fmla="*/ 0 w 192"/>
                  <a:gd name="T7" fmla="*/ 979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Freeform 33"/>
              <p:cNvSpPr>
                <a:spLocks/>
              </p:cNvSpPr>
              <p:nvPr/>
            </p:nvSpPr>
            <p:spPr bwMode="auto">
              <a:xfrm flipH="1" flipV="1">
                <a:off x="5385" y="2957"/>
                <a:ext cx="58" cy="979"/>
              </a:xfrm>
              <a:custGeom>
                <a:avLst/>
                <a:gdLst>
                  <a:gd name="T0" fmla="*/ 0 w 192"/>
                  <a:gd name="T1" fmla="*/ 0 h 3552"/>
                  <a:gd name="T2" fmla="*/ 58 w 192"/>
                  <a:gd name="T3" fmla="*/ 53 h 3552"/>
                  <a:gd name="T4" fmla="*/ 58 w 192"/>
                  <a:gd name="T5" fmla="*/ 926 h 3552"/>
                  <a:gd name="T6" fmla="*/ 0 w 192"/>
                  <a:gd name="T7" fmla="*/ 979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Freeform 34"/>
              <p:cNvSpPr>
                <a:spLocks/>
              </p:cNvSpPr>
              <p:nvPr/>
            </p:nvSpPr>
            <p:spPr bwMode="auto">
              <a:xfrm flipV="1">
                <a:off x="4752" y="3878"/>
                <a:ext cx="691" cy="58"/>
              </a:xfrm>
              <a:custGeom>
                <a:avLst/>
                <a:gdLst>
                  <a:gd name="T0" fmla="*/ 0 w 2304"/>
                  <a:gd name="T1" fmla="*/ 0 h 192"/>
                  <a:gd name="T2" fmla="*/ 58 w 2304"/>
                  <a:gd name="T3" fmla="*/ 58 h 192"/>
                  <a:gd name="T4" fmla="*/ 633 w 2304"/>
                  <a:gd name="T5" fmla="*/ 58 h 192"/>
                  <a:gd name="T6" fmla="*/ 691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9237" name="Picture 36" descr="机动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Text Box 37"/>
          <p:cNvSpPr txBox="1">
            <a:spLocks noChangeArrowheads="1"/>
          </p:cNvSpPr>
          <p:nvPr/>
        </p:nvSpPr>
        <p:spPr bwMode="auto">
          <a:xfrm>
            <a:off x="6019800" y="6600825"/>
            <a:ext cx="62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简介   </a:t>
            </a:r>
          </a:p>
        </p:txBody>
      </p:sp>
      <p:sp>
        <p:nvSpPr>
          <p:cNvPr id="14380" name="AutoShape 44">
            <a:hlinkClick r:id="" action="ppaction://customshow?id=1&amp;return=true" highlightClick="1"/>
          </p:cNvPr>
          <p:cNvSpPr>
            <a:spLocks noChangeArrowheads="1"/>
          </p:cNvSpPr>
          <p:nvPr/>
        </p:nvSpPr>
        <p:spPr bwMode="auto">
          <a:xfrm>
            <a:off x="7543800" y="4495800"/>
            <a:ext cx="1066800" cy="1524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9" grpId="0" autoUpdateAnimBg="0"/>
      <p:bldP spid="14352" grpId="0" autoUpdateAnimBg="0"/>
      <p:bldP spid="14356" grpId="0" autoUpdateAnimBg="0"/>
      <p:bldP spid="14364" grpId="0" animBg="1" autoUpdateAnimBg="0"/>
      <p:bldP spid="143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4881563" y="2057400"/>
            <a:ext cx="4119562" cy="1866900"/>
            <a:chOff x="3075" y="1296"/>
            <a:chExt cx="2595" cy="1176"/>
          </a:xfrm>
        </p:grpSpPr>
        <p:graphicFrame>
          <p:nvGraphicFramePr>
            <p:cNvPr id="10293" name="Object 3"/>
            <p:cNvGraphicFramePr>
              <a:graphicFrameLocks noChangeAspect="1"/>
            </p:cNvGraphicFramePr>
            <p:nvPr/>
          </p:nvGraphicFramePr>
          <p:xfrm>
            <a:off x="4368" y="129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Equation" r:id="rId3" imgW="228640" imgH="295307" progId="Equation.3">
                    <p:embed/>
                  </p:oleObj>
                </mc:Choice>
                <mc:Fallback>
                  <p:oleObj name="Equation" r:id="rId3" imgW="228640" imgH="29530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9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4" name="Object 4"/>
            <p:cNvGraphicFramePr>
              <a:graphicFrameLocks noChangeAspect="1"/>
            </p:cNvGraphicFramePr>
            <p:nvPr/>
          </p:nvGraphicFramePr>
          <p:xfrm>
            <a:off x="5520" y="199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Equation" r:id="rId5" imgW="209474" imgH="219186" progId="Equation.3">
                    <p:embed/>
                  </p:oleObj>
                </mc:Choice>
                <mc:Fallback>
                  <p:oleObj name="Equation" r:id="rId5" imgW="209474" imgH="21918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199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3075" y="1935"/>
              <a:ext cx="25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 flipV="1">
              <a:off x="4303" y="1314"/>
              <a:ext cx="0" cy="1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096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仿宋_GB2312" pitchFamily="49" charset="-122"/>
              </a:rPr>
              <a:t>例</a:t>
            </a:r>
            <a:r>
              <a:rPr lang="en-US" altLang="zh-CN" sz="2800" b="1" smtClean="0">
                <a:ea typeface="仿宋_GB2312" pitchFamily="49" charset="-122"/>
              </a:rPr>
              <a:t>1.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zh-CN" altLang="en-US" sz="2800" i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是周期为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的周期函数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smtClean="0">
                <a:ea typeface="仿宋_GB2312" pitchFamily="49" charset="-122"/>
              </a:rPr>
              <a:t> 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553200" y="228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它在  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04800" y="762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上的表达式为</a:t>
            </a: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7512050" y="3048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7" imgW="1219323" imgH="400042" progId="Equation.3">
                  <p:embed/>
                </p:oleObj>
              </mc:Choice>
              <mc:Fallback>
                <p:oleObj name="Equation" r:id="rId7" imgW="1219323" imgH="40004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048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619250" y="1390650"/>
          <a:ext cx="360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9" imgW="3600471" imgH="933430" progId="Equation.3">
                  <p:embed/>
                </p:oleObj>
              </mc:Choice>
              <mc:Fallback>
                <p:oleObj name="Equation" r:id="rId9" imgW="3600471" imgH="9334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90650"/>
                        <a:ext cx="360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09600" y="3062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先求傅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叶系数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781050" y="3644900"/>
          <a:ext cx="360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1" imgW="3600471" imgH="838144" progId="Equation.3">
                  <p:embed/>
                </p:oleObj>
              </mc:Choice>
              <mc:Fallback>
                <p:oleObj name="Equation" r:id="rId11" imgW="3600471" imgH="8381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644900"/>
                        <a:ext cx="360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1219200" y="4648200"/>
          <a:ext cx="5724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3" imgW="5714918" imgH="838144" progId="Equation.3">
                  <p:embed/>
                </p:oleObj>
              </mc:Choice>
              <mc:Fallback>
                <p:oleObj name="Equation" r:id="rId13" imgW="5714918" imgH="838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5724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1206500" y="5715000"/>
          <a:ext cx="367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5" imgW="3657699" imgH="400042" progId="Equation.3">
                  <p:embed/>
                </p:oleObj>
              </mc:Choice>
              <mc:Fallback>
                <p:oleObj name="Equation" r:id="rId15" imgW="3657699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715000"/>
                        <a:ext cx="367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304800" y="24526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展成傅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 </a:t>
            </a: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4897438" y="2400300"/>
            <a:ext cx="3905250" cy="1379538"/>
            <a:chOff x="3085" y="1512"/>
            <a:chExt cx="2460" cy="869"/>
          </a:xfrm>
        </p:grpSpPr>
        <p:sp>
          <p:nvSpPr>
            <p:cNvPr id="10271" name="Oval 18"/>
            <p:cNvSpPr>
              <a:spLocks noChangeArrowheads="1"/>
            </p:cNvSpPr>
            <p:nvPr/>
          </p:nvSpPr>
          <p:spPr bwMode="auto">
            <a:xfrm>
              <a:off x="4891" y="2340"/>
              <a:ext cx="41" cy="40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19"/>
            <p:cNvSpPr>
              <a:spLocks noChangeShapeType="1"/>
            </p:cNvSpPr>
            <p:nvPr/>
          </p:nvSpPr>
          <p:spPr bwMode="auto">
            <a:xfrm>
              <a:off x="3678" y="1538"/>
              <a:ext cx="2" cy="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20"/>
            <p:cNvSpPr>
              <a:spLocks noChangeShapeType="1"/>
            </p:cNvSpPr>
            <p:nvPr/>
          </p:nvSpPr>
          <p:spPr bwMode="auto">
            <a:xfrm flipV="1">
              <a:off x="3990" y="1550"/>
              <a:ext cx="0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21"/>
            <p:cNvSpPr>
              <a:spLocks noChangeShapeType="1"/>
            </p:cNvSpPr>
            <p:nvPr/>
          </p:nvSpPr>
          <p:spPr bwMode="auto">
            <a:xfrm>
              <a:off x="4597" y="2369"/>
              <a:ext cx="29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22"/>
            <p:cNvSpPr>
              <a:spLocks noChangeShapeType="1"/>
            </p:cNvSpPr>
            <p:nvPr/>
          </p:nvSpPr>
          <p:spPr bwMode="auto">
            <a:xfrm>
              <a:off x="4934" y="1538"/>
              <a:ext cx="293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23"/>
            <p:cNvSpPr>
              <a:spLocks noChangeShapeType="1"/>
            </p:cNvSpPr>
            <p:nvPr/>
          </p:nvSpPr>
          <p:spPr bwMode="auto">
            <a:xfrm>
              <a:off x="5210" y="1538"/>
              <a:ext cx="0" cy="8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24"/>
            <p:cNvSpPr>
              <a:spLocks noChangeShapeType="1"/>
            </p:cNvSpPr>
            <p:nvPr/>
          </p:nvSpPr>
          <p:spPr bwMode="auto">
            <a:xfrm>
              <a:off x="5210" y="2369"/>
              <a:ext cx="29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Oval 25"/>
            <p:cNvSpPr>
              <a:spLocks noChangeArrowheads="1"/>
            </p:cNvSpPr>
            <p:nvPr/>
          </p:nvSpPr>
          <p:spPr bwMode="auto">
            <a:xfrm>
              <a:off x="5504" y="2340"/>
              <a:ext cx="41" cy="41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26"/>
            <p:cNvSpPr>
              <a:spLocks noChangeShapeType="1"/>
            </p:cNvSpPr>
            <p:nvPr/>
          </p:nvSpPr>
          <p:spPr bwMode="auto">
            <a:xfrm>
              <a:off x="3705" y="1538"/>
              <a:ext cx="293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27"/>
            <p:cNvSpPr>
              <a:spLocks noChangeShapeType="1"/>
            </p:cNvSpPr>
            <p:nvPr/>
          </p:nvSpPr>
          <p:spPr bwMode="auto">
            <a:xfrm>
              <a:off x="3085" y="1538"/>
              <a:ext cx="294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28"/>
            <p:cNvSpPr>
              <a:spLocks noChangeShapeType="1"/>
            </p:cNvSpPr>
            <p:nvPr/>
          </p:nvSpPr>
          <p:spPr bwMode="auto">
            <a:xfrm>
              <a:off x="3361" y="1538"/>
              <a:ext cx="0" cy="8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29"/>
            <p:cNvSpPr>
              <a:spLocks noChangeShapeType="1"/>
            </p:cNvSpPr>
            <p:nvPr/>
          </p:nvSpPr>
          <p:spPr bwMode="auto">
            <a:xfrm>
              <a:off x="3361" y="2369"/>
              <a:ext cx="295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Oval 30"/>
            <p:cNvSpPr>
              <a:spLocks noChangeArrowheads="1"/>
            </p:cNvSpPr>
            <p:nvPr/>
          </p:nvSpPr>
          <p:spPr bwMode="auto">
            <a:xfrm>
              <a:off x="3656" y="2340"/>
              <a:ext cx="40" cy="41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31"/>
            <p:cNvSpPr>
              <a:spLocks noChangeShapeType="1"/>
            </p:cNvSpPr>
            <p:nvPr/>
          </p:nvSpPr>
          <p:spPr bwMode="auto">
            <a:xfrm>
              <a:off x="4910" y="1538"/>
              <a:ext cx="0" cy="8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Oval 32"/>
            <p:cNvSpPr>
              <a:spLocks noChangeArrowheads="1"/>
            </p:cNvSpPr>
            <p:nvPr/>
          </p:nvSpPr>
          <p:spPr bwMode="auto">
            <a:xfrm>
              <a:off x="4890" y="1913"/>
              <a:ext cx="41" cy="40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Oval 33"/>
            <p:cNvSpPr>
              <a:spLocks noChangeArrowheads="1"/>
            </p:cNvSpPr>
            <p:nvPr/>
          </p:nvSpPr>
          <p:spPr bwMode="auto">
            <a:xfrm>
              <a:off x="5193" y="1913"/>
              <a:ext cx="40" cy="40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Oval 34"/>
            <p:cNvSpPr>
              <a:spLocks noChangeArrowheads="1"/>
            </p:cNvSpPr>
            <p:nvPr/>
          </p:nvSpPr>
          <p:spPr bwMode="auto">
            <a:xfrm>
              <a:off x="3661" y="1913"/>
              <a:ext cx="41" cy="40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Oval 35"/>
            <p:cNvSpPr>
              <a:spLocks noChangeArrowheads="1"/>
            </p:cNvSpPr>
            <p:nvPr/>
          </p:nvSpPr>
          <p:spPr bwMode="auto">
            <a:xfrm>
              <a:off x="3334" y="1913"/>
              <a:ext cx="41" cy="40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Oval 36"/>
            <p:cNvSpPr>
              <a:spLocks noChangeArrowheads="1"/>
            </p:cNvSpPr>
            <p:nvPr/>
          </p:nvSpPr>
          <p:spPr bwMode="auto">
            <a:xfrm>
              <a:off x="5187" y="1512"/>
              <a:ext cx="40" cy="41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Oval 37"/>
            <p:cNvSpPr>
              <a:spLocks noChangeArrowheads="1"/>
            </p:cNvSpPr>
            <p:nvPr/>
          </p:nvSpPr>
          <p:spPr bwMode="auto">
            <a:xfrm>
              <a:off x="3965" y="1512"/>
              <a:ext cx="40" cy="41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Oval 38"/>
            <p:cNvSpPr>
              <a:spLocks noChangeArrowheads="1"/>
            </p:cNvSpPr>
            <p:nvPr/>
          </p:nvSpPr>
          <p:spPr bwMode="auto">
            <a:xfrm>
              <a:off x="3334" y="1512"/>
              <a:ext cx="41" cy="41"/>
            </a:xfrm>
            <a:prstGeom prst="ellipse">
              <a:avLst/>
            </a:prstGeom>
            <a:solidFill>
              <a:srgbClr val="FF33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Line 39"/>
            <p:cNvSpPr>
              <a:spLocks noChangeShapeType="1"/>
            </p:cNvSpPr>
            <p:nvPr/>
          </p:nvSpPr>
          <p:spPr bwMode="auto">
            <a:xfrm flipV="1">
              <a:off x="4600" y="1985"/>
              <a:ext cx="0" cy="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864" name="Object 40"/>
          <p:cNvGraphicFramePr>
            <a:graphicFrameLocks noChangeAspect="1"/>
          </p:cNvGraphicFramePr>
          <p:nvPr/>
        </p:nvGraphicFramePr>
        <p:xfrm>
          <a:off x="6858000" y="3065463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7" imgW="295315" imgH="304755" progId="Equation.3">
                  <p:embed/>
                </p:oleObj>
              </mc:Choice>
              <mc:Fallback>
                <p:oleObj name="Equation" r:id="rId17" imgW="295315" imgH="30475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65463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5" name="Group 41"/>
          <p:cNvGrpSpPr>
            <a:grpSpLocks/>
          </p:cNvGrpSpPr>
          <p:nvPr/>
        </p:nvGrpSpPr>
        <p:grpSpPr bwMode="auto">
          <a:xfrm>
            <a:off x="6096000" y="2263775"/>
            <a:ext cx="1314450" cy="1649413"/>
            <a:chOff x="3840" y="1426"/>
            <a:chExt cx="828" cy="1039"/>
          </a:xfrm>
        </p:grpSpPr>
        <p:grpSp>
          <p:nvGrpSpPr>
            <p:cNvPr id="10256" name="Group 42"/>
            <p:cNvGrpSpPr>
              <a:grpSpLocks/>
            </p:cNvGrpSpPr>
            <p:nvPr/>
          </p:nvGrpSpPr>
          <p:grpSpPr bwMode="auto">
            <a:xfrm>
              <a:off x="3972" y="1426"/>
              <a:ext cx="649" cy="1039"/>
              <a:chOff x="3972" y="1426"/>
              <a:chExt cx="649" cy="1039"/>
            </a:xfrm>
          </p:grpSpPr>
          <p:graphicFrame>
            <p:nvGraphicFramePr>
              <p:cNvPr id="10259" name="Object 43"/>
              <p:cNvGraphicFramePr>
                <a:graphicFrameLocks noChangeAspect="1"/>
              </p:cNvGraphicFramePr>
              <p:nvPr/>
            </p:nvGraphicFramePr>
            <p:xfrm>
              <a:off x="4329" y="2290"/>
              <a:ext cx="21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7" name="公式" r:id="rId19" imgW="190578" imgH="152512" progId="Equation.3">
                      <p:embed/>
                    </p:oleObj>
                  </mc:Choice>
                  <mc:Fallback>
                    <p:oleObj name="公式" r:id="rId19" imgW="190578" imgH="152512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9" y="2290"/>
                            <a:ext cx="21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0" name="Line 44"/>
              <p:cNvSpPr>
                <a:spLocks noChangeShapeType="1"/>
              </p:cNvSpPr>
              <p:nvPr/>
            </p:nvSpPr>
            <p:spPr bwMode="auto">
              <a:xfrm>
                <a:off x="4597" y="1539"/>
                <a:ext cx="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45"/>
              <p:cNvSpPr>
                <a:spLocks noChangeShapeType="1"/>
              </p:cNvSpPr>
              <p:nvPr/>
            </p:nvSpPr>
            <p:spPr bwMode="auto">
              <a:xfrm>
                <a:off x="4321" y="1539"/>
                <a:ext cx="293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46"/>
              <p:cNvSpPr>
                <a:spLocks noChangeShapeType="1"/>
              </p:cNvSpPr>
              <p:nvPr/>
            </p:nvSpPr>
            <p:spPr bwMode="auto">
              <a:xfrm>
                <a:off x="3992" y="1961"/>
                <a:ext cx="0" cy="4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Line 47"/>
              <p:cNvSpPr>
                <a:spLocks noChangeShapeType="1"/>
              </p:cNvSpPr>
              <p:nvPr/>
            </p:nvSpPr>
            <p:spPr bwMode="auto">
              <a:xfrm>
                <a:off x="3992" y="2370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4" name="Object 48"/>
              <p:cNvGraphicFramePr>
                <a:graphicFrameLocks noChangeAspect="1"/>
              </p:cNvGraphicFramePr>
              <p:nvPr/>
            </p:nvGraphicFramePr>
            <p:xfrm>
              <a:off x="4171" y="1426"/>
              <a:ext cx="11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8" name="公式" r:id="rId21" imgW="76123" imgH="152512" progId="Equation.3">
                      <p:embed/>
                    </p:oleObj>
                  </mc:Choice>
                  <mc:Fallback>
                    <p:oleObj name="公式" r:id="rId21" imgW="76123" imgH="152512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1" y="1426"/>
                            <a:ext cx="11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65" name="Group 49"/>
              <p:cNvGrpSpPr>
                <a:grpSpLocks/>
              </p:cNvGrpSpPr>
              <p:nvPr/>
            </p:nvGrpSpPr>
            <p:grpSpPr bwMode="auto">
              <a:xfrm>
                <a:off x="3972" y="1512"/>
                <a:ext cx="649" cy="875"/>
                <a:chOff x="3972" y="1512"/>
                <a:chExt cx="649" cy="875"/>
              </a:xfrm>
            </p:grpSpPr>
            <p:sp>
              <p:nvSpPr>
                <p:cNvPr id="10266" name="Oval 50"/>
                <p:cNvSpPr>
                  <a:spLocks noChangeArrowheads="1"/>
                </p:cNvSpPr>
                <p:nvPr/>
              </p:nvSpPr>
              <p:spPr bwMode="auto">
                <a:xfrm>
                  <a:off x="4277" y="2346"/>
                  <a:ext cx="40" cy="4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7" name="Oval 51"/>
                <p:cNvSpPr>
                  <a:spLocks noChangeArrowheads="1"/>
                </p:cNvSpPr>
                <p:nvPr/>
              </p:nvSpPr>
              <p:spPr bwMode="auto">
                <a:xfrm>
                  <a:off x="3972" y="1913"/>
                  <a:ext cx="41" cy="4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8" name="Oval 52"/>
                <p:cNvSpPr>
                  <a:spLocks noChangeArrowheads="1"/>
                </p:cNvSpPr>
                <p:nvPr/>
              </p:nvSpPr>
              <p:spPr bwMode="auto">
                <a:xfrm>
                  <a:off x="4580" y="1512"/>
                  <a:ext cx="41" cy="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Oval 53"/>
                <p:cNvSpPr>
                  <a:spLocks noChangeArrowheads="1"/>
                </p:cNvSpPr>
                <p:nvPr/>
              </p:nvSpPr>
              <p:spPr bwMode="auto">
                <a:xfrm>
                  <a:off x="4580" y="1913"/>
                  <a:ext cx="41" cy="4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0" name="Oval 54"/>
                <p:cNvSpPr>
                  <a:spLocks noChangeArrowheads="1"/>
                </p:cNvSpPr>
                <p:nvPr/>
              </p:nvSpPr>
              <p:spPr bwMode="auto">
                <a:xfrm>
                  <a:off x="4282" y="1913"/>
                  <a:ext cx="41" cy="4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57" name="Object 55"/>
            <p:cNvGraphicFramePr>
              <a:graphicFrameLocks noChangeAspect="1"/>
            </p:cNvGraphicFramePr>
            <p:nvPr/>
          </p:nvGraphicFramePr>
          <p:xfrm>
            <a:off x="3840" y="1956"/>
            <a:ext cx="30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23" imgW="495341" imgH="228634" progId="Equation.3">
                    <p:embed/>
                  </p:oleObj>
                </mc:Choice>
                <mc:Fallback>
                  <p:oleObj name="Equation" r:id="rId23" imgW="495341" imgH="228634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56"/>
                          <a:ext cx="30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56"/>
            <p:cNvGraphicFramePr>
              <a:graphicFrameLocks noChangeAspect="1"/>
            </p:cNvGraphicFramePr>
            <p:nvPr/>
          </p:nvGraphicFramePr>
          <p:xfrm>
            <a:off x="4524" y="1968"/>
            <a:ext cx="14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Equation" r:id="rId25" imgW="228640" imgH="228634" progId="Equation.3">
                    <p:embed/>
                  </p:oleObj>
                </mc:Choice>
                <mc:Fallback>
                  <p:oleObj name="Equation" r:id="rId25" imgW="228640" imgH="228634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1968"/>
                          <a:ext cx="14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3" grpId="0" autoUpdateAnimBg="0"/>
      <p:bldP spid="77836" grpId="0" autoUpdateAnimBg="0"/>
      <p:bldP spid="77840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2559</TotalTime>
  <Words>1154</Words>
  <Application>Microsoft Office PowerPoint</Application>
  <PresentationFormat>全屏显示(4:3)</PresentationFormat>
  <Paragraphs>184</Paragraphs>
  <Slides>28</Slides>
  <Notes>2</Notes>
  <HiddenSlides>2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2</vt:i4>
      </vt:variant>
    </vt:vector>
  </HeadingPairs>
  <TitlesOfParts>
    <vt:vector size="43" baseType="lpstr">
      <vt:lpstr>Times New Roman</vt:lpstr>
      <vt:lpstr>楷体_GB2312</vt:lpstr>
      <vt:lpstr>Arial</vt:lpstr>
      <vt:lpstr>宋体</vt:lpstr>
      <vt:lpstr>华文行楷</vt:lpstr>
      <vt:lpstr>Symbol</vt:lpstr>
      <vt:lpstr>黑体</vt:lpstr>
      <vt:lpstr>仿宋_GB2312</vt:lpstr>
      <vt:lpstr>空演示文稿</vt:lpstr>
      <vt:lpstr>BMP 图象</vt:lpstr>
      <vt:lpstr>Microsoft 公式 3.0</vt:lpstr>
      <vt:lpstr>Microsoft Equation 3.0</vt:lpstr>
      <vt:lpstr>MathType 5.0 Equation</vt:lpstr>
      <vt:lpstr>第七节</vt:lpstr>
      <vt:lpstr>一、三角级数及三角函数系的正交性</vt:lpstr>
      <vt:lpstr>PowerPoint 演示文稿</vt:lpstr>
      <vt:lpstr>PowerPoint 演示文稿</vt:lpstr>
      <vt:lpstr>二、函数展开成傅里叶级数</vt:lpstr>
      <vt:lpstr>PowerPoint 演示文稿</vt:lpstr>
      <vt:lpstr>PowerPoint 演示文稿</vt:lpstr>
      <vt:lpstr>定理3 (收敛定理, 展开定理)</vt:lpstr>
      <vt:lpstr>例1. 设 f (x) 是周期为 2 的周期函数 , </vt:lpstr>
      <vt:lpstr>PowerPoint 演示文稿</vt:lpstr>
      <vt:lpstr>说明:</vt:lpstr>
      <vt:lpstr>定义在[– ,]上的函数 f (x)的傅氏级数展开法</vt:lpstr>
      <vt:lpstr>例2. 将函数</vt:lpstr>
      <vt:lpstr>说明:  利用此展式可求出几个特殊的级数的和.</vt:lpstr>
      <vt:lpstr>PowerPoint 演示文稿</vt:lpstr>
      <vt:lpstr>三、正弦级数和余弦级数</vt:lpstr>
      <vt:lpstr>例3. 设</vt:lpstr>
      <vt:lpstr>PowerPoint 演示文稿</vt:lpstr>
      <vt:lpstr>2. 定义在[0,]上的函数展成正弦级数与余弦级数</vt:lpstr>
      <vt:lpstr>例4. 将函数</vt:lpstr>
      <vt:lpstr>PowerPoint 演示文稿</vt:lpstr>
      <vt:lpstr>再求余弦级数.</vt:lpstr>
      <vt:lpstr>PowerPoint 演示文稿</vt:lpstr>
      <vt:lpstr>内容小结</vt:lpstr>
      <vt:lpstr>思考与练习</vt:lpstr>
      <vt:lpstr>2.</vt:lpstr>
      <vt:lpstr>傅里叶 (1768 – 1830)</vt:lpstr>
      <vt:lpstr>狄利克雷 (18 05 – 1859)</vt:lpstr>
      <vt:lpstr>傅立叶</vt:lpstr>
      <vt:lpstr>狄利克雷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 傅立叶级数</dc:title>
  <dc:creator>曹璎珞，李安昌</dc:creator>
  <cp:lastModifiedBy>houjy</cp:lastModifiedBy>
  <cp:revision>120</cp:revision>
  <dcterms:created xsi:type="dcterms:W3CDTF">2001-05-04T07:33:19Z</dcterms:created>
  <dcterms:modified xsi:type="dcterms:W3CDTF">2020-05-25T15:24:50Z</dcterms:modified>
</cp:coreProperties>
</file>