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4" r:id="rId2"/>
    <p:sldId id="305" r:id="rId3"/>
    <p:sldId id="306" r:id="rId4"/>
    <p:sldId id="307" r:id="rId5"/>
    <p:sldId id="308" r:id="rId6"/>
    <p:sldId id="309" r:id="rId7"/>
    <p:sldId id="314" r:id="rId8"/>
    <p:sldId id="315" r:id="rId9"/>
    <p:sldId id="317" r:id="rId10"/>
    <p:sldId id="318" r:id="rId11"/>
    <p:sldId id="319" r:id="rId12"/>
    <p:sldId id="276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468C"/>
    <a:srgbClr val="0050A0"/>
    <a:srgbClr val="005AB4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48" d="100"/>
          <a:sy n="48" d="100"/>
        </p:scale>
        <p:origin x="-941" y="-62"/>
      </p:cViewPr>
      <p:guideLst>
        <p:guide orient="horz" pos="2976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3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0" Type="http://schemas.openxmlformats.org/officeDocument/2006/relationships/image" Target="../media/image110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image" Target="../media/image126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12" Type="http://schemas.openxmlformats.org/officeDocument/2006/relationships/image" Target="../media/image125.emf"/><Relationship Id="rId2" Type="http://schemas.openxmlformats.org/officeDocument/2006/relationships/image" Target="../media/image115.emf"/><Relationship Id="rId16" Type="http://schemas.openxmlformats.org/officeDocument/2006/relationships/image" Target="../media/image129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11" Type="http://schemas.openxmlformats.org/officeDocument/2006/relationships/image" Target="../media/image124.emf"/><Relationship Id="rId5" Type="http://schemas.openxmlformats.org/officeDocument/2006/relationships/image" Target="../media/image118.emf"/><Relationship Id="rId15" Type="http://schemas.openxmlformats.org/officeDocument/2006/relationships/image" Target="../media/image128.emf"/><Relationship Id="rId10" Type="http://schemas.openxmlformats.org/officeDocument/2006/relationships/image" Target="../media/image123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Relationship Id="rId14" Type="http://schemas.openxmlformats.org/officeDocument/2006/relationships/image" Target="../media/image12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Relationship Id="rId9" Type="http://schemas.openxmlformats.org/officeDocument/2006/relationships/image" Target="../media/image1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51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50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Relationship Id="rId14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9.emf"/><Relationship Id="rId18" Type="http://schemas.openxmlformats.org/officeDocument/2006/relationships/image" Target="../media/image84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12" Type="http://schemas.openxmlformats.org/officeDocument/2006/relationships/image" Target="../media/image78.emf"/><Relationship Id="rId17" Type="http://schemas.openxmlformats.org/officeDocument/2006/relationships/image" Target="../media/image83.emf"/><Relationship Id="rId2" Type="http://schemas.openxmlformats.org/officeDocument/2006/relationships/image" Target="../media/image68.emf"/><Relationship Id="rId16" Type="http://schemas.openxmlformats.org/officeDocument/2006/relationships/image" Target="../media/image82.emf"/><Relationship Id="rId20" Type="http://schemas.openxmlformats.org/officeDocument/2006/relationships/image" Target="../media/image86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5" Type="http://schemas.openxmlformats.org/officeDocument/2006/relationships/image" Target="../media/image81.emf"/><Relationship Id="rId10" Type="http://schemas.openxmlformats.org/officeDocument/2006/relationships/image" Target="../media/image76.emf"/><Relationship Id="rId19" Type="http://schemas.openxmlformats.org/officeDocument/2006/relationships/image" Target="../media/image85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Relationship Id="rId14" Type="http://schemas.openxmlformats.org/officeDocument/2006/relationships/image" Target="../media/image8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image" Target="../media/image99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12" Type="http://schemas.openxmlformats.org/officeDocument/2006/relationships/image" Target="../media/image98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11" Type="http://schemas.openxmlformats.org/officeDocument/2006/relationships/image" Target="../media/image97.emf"/><Relationship Id="rId5" Type="http://schemas.openxmlformats.org/officeDocument/2006/relationships/image" Target="../media/image91.emf"/><Relationship Id="rId10" Type="http://schemas.openxmlformats.org/officeDocument/2006/relationships/image" Target="../media/image96.emf"/><Relationship Id="rId4" Type="http://schemas.openxmlformats.org/officeDocument/2006/relationships/image" Target="../media/image90.emf"/><Relationship Id="rId9" Type="http://schemas.openxmlformats.org/officeDocument/2006/relationships/image" Target="../media/image95.emf"/><Relationship Id="rId14" Type="http://schemas.openxmlformats.org/officeDocument/2006/relationships/image" Target="../media/image10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7C287A6-E59C-4843-964A-8E45CC8EF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15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857663A9-73C8-43BB-A2BD-331A1552D1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5343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96952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45010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06593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68617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71723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3331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49120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3074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90774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81660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54889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Text Box 30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031" name="Picture 31" descr="返回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2" descr="目录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3" descr="上一页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" descr="退出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5" descr="下一页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8.emf"/><Relationship Id="rId26" Type="http://schemas.openxmlformats.org/officeDocument/2006/relationships/image" Target="../media/image112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11.e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13.emf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0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1.emf"/><Relationship Id="rId26" Type="http://schemas.openxmlformats.org/officeDocument/2006/relationships/image" Target="../media/image125.e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34" Type="http://schemas.openxmlformats.org/officeDocument/2006/relationships/image" Target="../media/image129.emf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33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0.emf"/><Relationship Id="rId20" Type="http://schemas.openxmlformats.org/officeDocument/2006/relationships/image" Target="../media/image122.emf"/><Relationship Id="rId29" Type="http://schemas.openxmlformats.org/officeDocument/2006/relationships/oleObject" Target="../embeddings/oleObject12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24.emf"/><Relationship Id="rId32" Type="http://schemas.openxmlformats.org/officeDocument/2006/relationships/image" Target="../media/image128.e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26.emf"/><Relationship Id="rId10" Type="http://schemas.openxmlformats.org/officeDocument/2006/relationships/image" Target="../media/image117.emf"/><Relationship Id="rId19" Type="http://schemas.openxmlformats.org/officeDocument/2006/relationships/oleObject" Target="../embeddings/oleObject116.bin"/><Relationship Id="rId31" Type="http://schemas.openxmlformats.org/officeDocument/2006/relationships/oleObject" Target="../embeddings/oleObject122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9.emf"/><Relationship Id="rId22" Type="http://schemas.openxmlformats.org/officeDocument/2006/relationships/image" Target="../media/image123.e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127.emf"/><Relationship Id="rId35" Type="http://schemas.openxmlformats.org/officeDocument/2006/relationships/image" Target="../media/image1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8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5.e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7.emf"/><Relationship Id="rId20" Type="http://schemas.openxmlformats.org/officeDocument/2006/relationships/image" Target="../media/image139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34.e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6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5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8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6.emf"/><Relationship Id="rId26" Type="http://schemas.openxmlformats.org/officeDocument/2006/relationships/image" Target="../media/image50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9.e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51.emf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4.emf"/><Relationship Id="rId22" Type="http://schemas.openxmlformats.org/officeDocument/2006/relationships/image" Target="../media/image48.e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5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4.emf"/><Relationship Id="rId26" Type="http://schemas.openxmlformats.org/officeDocument/2006/relationships/image" Target="../media/image78.emf"/><Relationship Id="rId39" Type="http://schemas.openxmlformats.org/officeDocument/2006/relationships/oleObject" Target="../embeddings/oleObject79.bin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82.emf"/><Relationship Id="rId42" Type="http://schemas.openxmlformats.org/officeDocument/2006/relationships/image" Target="../media/image86.e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8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29" Type="http://schemas.openxmlformats.org/officeDocument/2006/relationships/oleObject" Target="../embeddings/oleObject74.bin"/><Relationship Id="rId41" Type="http://schemas.openxmlformats.org/officeDocument/2006/relationships/oleObject" Target="../embeddings/oleObject8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7.emf"/><Relationship Id="rId32" Type="http://schemas.openxmlformats.org/officeDocument/2006/relationships/image" Target="../media/image81.emf"/><Relationship Id="rId37" Type="http://schemas.openxmlformats.org/officeDocument/2006/relationships/oleObject" Target="../embeddings/oleObject78.bin"/><Relationship Id="rId40" Type="http://schemas.openxmlformats.org/officeDocument/2006/relationships/image" Target="../media/image85.e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9.emf"/><Relationship Id="rId36" Type="http://schemas.openxmlformats.org/officeDocument/2006/relationships/image" Target="../media/image83.emf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80.emf"/><Relationship Id="rId35" Type="http://schemas.openxmlformats.org/officeDocument/2006/relationships/oleObject" Target="../embeddings/oleObject7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4.emf"/><Relationship Id="rId26" Type="http://schemas.openxmlformats.org/officeDocument/2006/relationships/image" Target="../media/image98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3.emf"/><Relationship Id="rId20" Type="http://schemas.openxmlformats.org/officeDocument/2006/relationships/image" Target="../media/image95.e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7.e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99.emf"/><Relationship Id="rId10" Type="http://schemas.openxmlformats.org/officeDocument/2006/relationships/image" Target="../media/image90.e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2.emf"/><Relationship Id="rId22" Type="http://schemas.openxmlformats.org/officeDocument/2006/relationships/image" Target="../media/image96.e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10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1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27432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华文行楷" pitchFamily="2" charset="-122"/>
                <a:ea typeface="华文行楷" pitchFamily="2" charset="-122"/>
              </a:rPr>
              <a:t>第八节</a:t>
            </a:r>
            <a:endParaRPr lang="zh-CN" altLang="en-US" sz="480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52" name="Text Box 25"/>
          <p:cNvSpPr txBox="1">
            <a:spLocks noChangeArrowheads="1"/>
          </p:cNvSpPr>
          <p:nvPr/>
        </p:nvSpPr>
        <p:spPr bwMode="auto">
          <a:xfrm>
            <a:off x="738446" y="1066800"/>
            <a:ext cx="77219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一般</a:t>
            </a:r>
            <a:r>
              <a:rPr lang="zh-CN" altLang="en-US" sz="4800" b="1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周期函数</a:t>
            </a:r>
            <a:r>
              <a:rPr lang="zh-CN" altLang="en-US" sz="48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的傅里叶级数 </a:t>
            </a:r>
          </a:p>
        </p:txBody>
      </p:sp>
      <p:sp>
        <p:nvSpPr>
          <p:cNvPr id="2053" name="Text Box 26"/>
          <p:cNvSpPr txBox="1">
            <a:spLocks noChangeArrowheads="1"/>
          </p:cNvSpPr>
          <p:nvPr/>
        </p:nvSpPr>
        <p:spPr bwMode="auto">
          <a:xfrm>
            <a:off x="2362200" y="259080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一、周期为</a:t>
            </a:r>
            <a:r>
              <a:rPr lang="en-US" altLang="zh-CN" sz="3200"/>
              <a:t>2 </a:t>
            </a:r>
            <a:r>
              <a:rPr lang="en-US" altLang="zh-CN" sz="3200" i="1"/>
              <a:t>l </a:t>
            </a:r>
            <a:r>
              <a:rPr lang="zh-CN" altLang="en-US" sz="3200" b="1"/>
              <a:t>的周期函数的</a:t>
            </a:r>
          </a:p>
        </p:txBody>
      </p:sp>
      <p:sp>
        <p:nvSpPr>
          <p:cNvPr id="2054" name="Text Box 29"/>
          <p:cNvSpPr txBox="1">
            <a:spLocks noChangeArrowheads="1"/>
          </p:cNvSpPr>
          <p:nvPr/>
        </p:nvSpPr>
        <p:spPr bwMode="auto">
          <a:xfrm>
            <a:off x="3236913" y="320357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傅里叶级数</a:t>
            </a:r>
          </a:p>
        </p:txBody>
      </p:sp>
      <p:sp>
        <p:nvSpPr>
          <p:cNvPr id="2055" name="AutoShape 3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62200" y="3962400"/>
            <a:ext cx="56388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200" b="1" dirty="0" smtClean="0"/>
              <a:t>**</a:t>
            </a:r>
            <a:r>
              <a:rPr lang="zh-CN" altLang="en-US" sz="3200" b="1" dirty="0" smtClean="0"/>
              <a:t>二</a:t>
            </a:r>
            <a:r>
              <a:rPr lang="zh-CN" altLang="en-US" sz="3200" b="1" dirty="0"/>
              <a:t>、傅里叶级数的复数</a:t>
            </a:r>
            <a:r>
              <a:rPr lang="zh-CN" altLang="en-US" sz="3200" b="1" dirty="0" smtClean="0"/>
              <a:t>形式</a:t>
            </a:r>
            <a:endParaRPr lang="zh-CN" altLang="en-US" sz="3200" b="1" dirty="0"/>
          </a:p>
        </p:txBody>
      </p:sp>
      <p:graphicFrame>
        <p:nvGraphicFramePr>
          <p:cNvPr id="2056" name="Object 42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BMP 图象" r:id="rId3" imgW="3390476" imgH="3409524" progId="Paint.Picture">
                  <p:embed/>
                </p:oleObj>
              </mc:Choice>
              <mc:Fallback>
                <p:oleObj name="BMP 图象" r:id="rId3" imgW="3390476" imgH="3409524" progId="Paint.Picture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43"/>
          <p:cNvSpPr txBox="1">
            <a:spLocks noChangeArrowheads="1"/>
          </p:cNvSpPr>
          <p:nvPr/>
        </p:nvSpPr>
        <p:spPr bwMode="auto">
          <a:xfrm>
            <a:off x="7162800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第十二章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1524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方法</a:t>
            </a:r>
            <a:r>
              <a:rPr lang="en-US" altLang="zh-CN" sz="2800" b="1" smtClean="0">
                <a:ea typeface="楷体_GB2312" pitchFamily="49" charset="-122"/>
              </a:rPr>
              <a:t>2</a:t>
            </a:r>
            <a:endParaRPr lang="en-US" altLang="zh-CN" sz="2800" b="1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159000" y="508000"/>
          <a:ext cx="241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3" imgW="2400314" imgH="400042" progId="Equation.3">
                  <p:embed/>
                </p:oleObj>
              </mc:Choice>
              <mc:Fallback>
                <p:oleObj name="Equation" r:id="rId3" imgW="2400314" imgH="40004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08000"/>
                        <a:ext cx="241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3048000" y="1025525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949" name="Group 5"/>
          <p:cNvGrpSpPr>
            <a:grpSpLocks/>
          </p:cNvGrpSpPr>
          <p:nvPr/>
        </p:nvGrpSpPr>
        <p:grpSpPr bwMode="auto">
          <a:xfrm>
            <a:off x="3048000" y="1122363"/>
            <a:ext cx="1981200" cy="519112"/>
            <a:chOff x="1920" y="707"/>
            <a:chExt cx="1248" cy="327"/>
          </a:xfrm>
        </p:grpSpPr>
        <p:sp>
          <p:nvSpPr>
            <p:cNvPr id="16418" name="Text Box 6"/>
            <p:cNvSpPr txBox="1">
              <a:spLocks noChangeArrowheads="1"/>
            </p:cNvSpPr>
            <p:nvPr/>
          </p:nvSpPr>
          <p:spPr bwMode="auto">
            <a:xfrm>
              <a:off x="1920" y="707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令</a:t>
              </a:r>
            </a:p>
          </p:txBody>
        </p:sp>
        <p:graphicFrame>
          <p:nvGraphicFramePr>
            <p:cNvPr id="16419" name="Object 7"/>
            <p:cNvGraphicFramePr>
              <a:graphicFrameLocks noChangeAspect="1"/>
            </p:cNvGraphicFramePr>
            <p:nvPr/>
          </p:nvGraphicFramePr>
          <p:xfrm>
            <a:off x="2240" y="816"/>
            <a:ext cx="9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7" name="Equation" r:id="rId5" imgW="1466859" imgH="323920" progId="Equation.3">
                    <p:embed/>
                  </p:oleObj>
                </mc:Choice>
                <mc:Fallback>
                  <p:oleObj name="Equation" r:id="rId5" imgW="1466859" imgH="3239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" y="816"/>
                          <a:ext cx="92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1219200" y="1905000"/>
          <a:ext cx="449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7" imgW="4486147" imgH="400042" progId="Equation.3">
                  <p:embed/>
                </p:oleObj>
              </mc:Choice>
              <mc:Fallback>
                <p:oleObj name="Equation" r:id="rId7" imgW="4486147" imgH="40004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449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5867400" y="1930400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9" imgW="1476307" imgH="419207" progId="Equation.3">
                  <p:embed/>
                </p:oleObj>
              </mc:Choice>
              <mc:Fallback>
                <p:oleObj name="Equation" r:id="rId9" imgW="1476307" imgH="4192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30400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905000" y="34782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2476500" y="3606800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11" imgW="1476307" imgH="419207" progId="Equation.3">
                  <p:embed/>
                </p:oleObj>
              </mc:Choice>
              <mc:Fallback>
                <p:oleObj name="Equation" r:id="rId11" imgW="1476307" imgH="4192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606800"/>
                        <a:ext cx="148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4038600" y="346392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上展成</a:t>
            </a:r>
            <a:r>
              <a:rPr lang="zh-CN" altLang="en-US">
                <a:solidFill>
                  <a:schemeClr val="tx2"/>
                </a:solidFill>
              </a:rPr>
              <a:t>正弦</a:t>
            </a:r>
            <a:r>
              <a:rPr lang="zh-CN" altLang="en-US"/>
              <a:t>或</a:t>
            </a:r>
            <a:r>
              <a:rPr lang="zh-CN" altLang="en-US">
                <a:solidFill>
                  <a:srgbClr val="99FF99"/>
                </a:solidFill>
              </a:rPr>
              <a:t>余弦</a:t>
            </a:r>
            <a:r>
              <a:rPr lang="zh-CN" altLang="en-US"/>
              <a:t>级数</a:t>
            </a:r>
          </a:p>
        </p:txBody>
      </p:sp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1155700" y="358140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13" imgW="742877" imgH="400042" progId="Equation.3">
                  <p:embed/>
                </p:oleObj>
              </mc:Choice>
              <mc:Fallback>
                <p:oleObj name="Equation" r:id="rId13" imgW="742877" imgH="40004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58140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3200400" y="262572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奇</a:t>
            </a:r>
            <a:r>
              <a:rPr lang="zh-CN" altLang="en-US"/>
              <a:t>或</a:t>
            </a:r>
            <a:r>
              <a:rPr lang="zh-CN" altLang="en-US">
                <a:solidFill>
                  <a:srgbClr val="99FF99"/>
                </a:solidFill>
              </a:rPr>
              <a:t>偶</a:t>
            </a:r>
            <a:r>
              <a:rPr lang="zh-CN" altLang="en-US"/>
              <a:t>式周期延拓</a:t>
            </a: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3048000" y="2549525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3048000" y="414972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961" name="Group 17"/>
          <p:cNvGrpSpPr>
            <a:grpSpLocks/>
          </p:cNvGrpSpPr>
          <p:nvPr/>
        </p:nvGrpSpPr>
        <p:grpSpPr bwMode="auto">
          <a:xfrm>
            <a:off x="3124200" y="4316413"/>
            <a:ext cx="4876800" cy="519112"/>
            <a:chOff x="1968" y="2719"/>
            <a:chExt cx="3072" cy="327"/>
          </a:xfrm>
        </p:grpSpPr>
        <p:sp>
          <p:nvSpPr>
            <p:cNvPr id="16416" name="Text Box 18"/>
            <p:cNvSpPr txBox="1">
              <a:spLocks noChangeArrowheads="1"/>
            </p:cNvSpPr>
            <p:nvPr/>
          </p:nvSpPr>
          <p:spPr bwMode="auto">
            <a:xfrm>
              <a:off x="1968" y="2719"/>
              <a:ext cx="3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将                代入展开式</a:t>
              </a:r>
            </a:p>
          </p:txBody>
        </p:sp>
        <p:graphicFrame>
          <p:nvGraphicFramePr>
            <p:cNvPr id="16417" name="Object 19"/>
            <p:cNvGraphicFramePr>
              <a:graphicFrameLocks noChangeAspect="1"/>
            </p:cNvGraphicFramePr>
            <p:nvPr/>
          </p:nvGraphicFramePr>
          <p:xfrm>
            <a:off x="2256" y="2824"/>
            <a:ext cx="81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2" name="Equation" r:id="rId15" imgW="1285998" imgH="228634" progId="Equation.3">
                    <p:embed/>
                  </p:oleObj>
                </mc:Choice>
                <mc:Fallback>
                  <p:oleObj name="Equation" r:id="rId15" imgW="1285998" imgH="228634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824"/>
                          <a:ext cx="81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64" name="Object 20"/>
          <p:cNvGraphicFramePr>
            <a:graphicFrameLocks noChangeAspect="1"/>
          </p:cNvGraphicFramePr>
          <p:nvPr/>
        </p:nvGraphicFramePr>
        <p:xfrm>
          <a:off x="1320800" y="5308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17" imgW="723981" imgH="400042" progId="Equation.3">
                  <p:embed/>
                </p:oleObj>
              </mc:Choice>
              <mc:Fallback>
                <p:oleObj name="Equation" r:id="rId17" imgW="723981" imgH="40004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308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2133600" y="52054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82966" name="Object 22"/>
          <p:cNvGraphicFramePr>
            <a:graphicFrameLocks noChangeAspect="1"/>
          </p:cNvGraphicFramePr>
          <p:nvPr/>
        </p:nvGraphicFramePr>
        <p:xfrm>
          <a:off x="2679700" y="53213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19" imgW="742877" imgH="380876" progId="Equation.3">
                  <p:embed/>
                </p:oleObj>
              </mc:Choice>
              <mc:Fallback>
                <p:oleObj name="Equation" r:id="rId19" imgW="742877" imgH="38087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53213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5105400" y="1173163"/>
            <a:ext cx="1828800" cy="519112"/>
            <a:chOff x="3216" y="739"/>
            <a:chExt cx="1152" cy="327"/>
          </a:xfrm>
        </p:grpSpPr>
        <p:sp>
          <p:nvSpPr>
            <p:cNvPr id="16414" name="Text Box 24"/>
            <p:cNvSpPr txBox="1">
              <a:spLocks noChangeArrowheads="1"/>
            </p:cNvSpPr>
            <p:nvPr/>
          </p:nvSpPr>
          <p:spPr bwMode="auto">
            <a:xfrm>
              <a:off x="3216" y="73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即</a:t>
              </a:r>
            </a:p>
          </p:txBody>
        </p:sp>
        <p:graphicFrame>
          <p:nvGraphicFramePr>
            <p:cNvPr id="16415" name="Object 25"/>
            <p:cNvGraphicFramePr>
              <a:graphicFrameLocks noChangeAspect="1"/>
            </p:cNvGraphicFramePr>
            <p:nvPr/>
          </p:nvGraphicFramePr>
          <p:xfrm>
            <a:off x="3552" y="816"/>
            <a:ext cx="81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name="Equation" r:id="rId21" imgW="1285998" imgH="228634" progId="Equation.3">
                    <p:embed/>
                  </p:oleObj>
                </mc:Choice>
                <mc:Fallback>
                  <p:oleObj name="Equation" r:id="rId21" imgW="1285998" imgH="22863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816"/>
                          <a:ext cx="81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3429000" y="520541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上的</a:t>
            </a:r>
            <a:r>
              <a:rPr lang="zh-CN" altLang="en-US">
                <a:solidFill>
                  <a:schemeClr val="tx2"/>
                </a:solidFill>
              </a:rPr>
              <a:t>正弦</a:t>
            </a:r>
            <a:r>
              <a:rPr lang="zh-CN" altLang="en-US"/>
              <a:t>或</a:t>
            </a:r>
            <a:r>
              <a:rPr lang="zh-CN" altLang="en-US">
                <a:solidFill>
                  <a:srgbClr val="99FF99"/>
                </a:solidFill>
              </a:rPr>
              <a:t>余弦</a:t>
            </a:r>
            <a:r>
              <a:rPr lang="zh-CN" altLang="en-US"/>
              <a:t>级数 </a:t>
            </a:r>
          </a:p>
        </p:txBody>
      </p:sp>
      <p:grpSp>
        <p:nvGrpSpPr>
          <p:cNvPr id="16405" name="Group 27"/>
          <p:cNvGrpSpPr>
            <a:grpSpLocks/>
          </p:cNvGrpSpPr>
          <p:nvPr/>
        </p:nvGrpSpPr>
        <p:grpSpPr bwMode="auto">
          <a:xfrm>
            <a:off x="5334000" y="609600"/>
            <a:ext cx="3276600" cy="457200"/>
            <a:chOff x="3360" y="624"/>
            <a:chExt cx="2064" cy="288"/>
          </a:xfrm>
        </p:grpSpPr>
        <p:sp>
          <p:nvSpPr>
            <p:cNvPr id="16406" name="Line 28"/>
            <p:cNvSpPr>
              <a:spLocks noChangeShapeType="1"/>
            </p:cNvSpPr>
            <p:nvPr/>
          </p:nvSpPr>
          <p:spPr bwMode="auto">
            <a:xfrm>
              <a:off x="3360" y="69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7" name="Object 29"/>
            <p:cNvGraphicFramePr>
              <a:graphicFrameLocks noChangeAspect="1"/>
            </p:cNvGraphicFramePr>
            <p:nvPr/>
          </p:nvGraphicFramePr>
          <p:xfrm>
            <a:off x="5288" y="644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6" name="Equation" r:id="rId23" imgW="209474" imgH="219186" progId="Equation.3">
                    <p:embed/>
                  </p:oleObj>
                </mc:Choice>
                <mc:Fallback>
                  <p:oleObj name="Equation" r:id="rId23" imgW="209474" imgH="219186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644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Line 30"/>
            <p:cNvSpPr>
              <a:spLocks noChangeShapeType="1"/>
            </p:cNvSpPr>
            <p:nvPr/>
          </p:nvSpPr>
          <p:spPr bwMode="auto">
            <a:xfrm>
              <a:off x="3792" y="624"/>
              <a:ext cx="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31"/>
            <p:cNvSpPr>
              <a:spLocks noChangeShapeType="1"/>
            </p:cNvSpPr>
            <p:nvPr/>
          </p:nvSpPr>
          <p:spPr bwMode="auto">
            <a:xfrm>
              <a:off x="4800" y="624"/>
              <a:ext cx="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0" name="Object 32"/>
            <p:cNvGraphicFramePr>
              <a:graphicFrameLocks noChangeAspect="1"/>
            </p:cNvGraphicFramePr>
            <p:nvPr/>
          </p:nvGraphicFramePr>
          <p:xfrm>
            <a:off x="3740" y="7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7" name="Equation" r:id="rId25" imgW="219192" imgH="219186" progId="Equation.3">
                    <p:embed/>
                  </p:oleObj>
                </mc:Choice>
                <mc:Fallback>
                  <p:oleObj name="Equation" r:id="rId25" imgW="219192" imgH="219186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7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33"/>
            <p:cNvGraphicFramePr>
              <a:graphicFrameLocks noChangeAspect="1"/>
            </p:cNvGraphicFramePr>
            <p:nvPr/>
          </p:nvGraphicFramePr>
          <p:xfrm>
            <a:off x="4768" y="71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8" name="Equation" r:id="rId27" imgW="190578" imgH="304755" progId="Equation.3">
                    <p:embed/>
                  </p:oleObj>
                </mc:Choice>
                <mc:Fallback>
                  <p:oleObj name="Equation" r:id="rId27" imgW="190578" imgH="304755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8" y="71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2" name="Line 34"/>
            <p:cNvSpPr>
              <a:spLocks noChangeShapeType="1"/>
            </p:cNvSpPr>
            <p:nvPr/>
          </p:nvSpPr>
          <p:spPr bwMode="auto">
            <a:xfrm>
              <a:off x="3792" y="692"/>
              <a:ext cx="10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35"/>
            <p:cNvSpPr>
              <a:spLocks noChangeShapeType="1"/>
            </p:cNvSpPr>
            <p:nvPr/>
          </p:nvSpPr>
          <p:spPr bwMode="auto">
            <a:xfrm>
              <a:off x="3792" y="624"/>
              <a:ext cx="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/>
      <p:bldP spid="82954" grpId="0" autoUpdateAnimBg="0"/>
      <p:bldP spid="82956" grpId="0" autoUpdateAnimBg="0"/>
      <p:bldP spid="82958" grpId="0" autoUpdateAnimBg="0"/>
      <p:bldP spid="82959" grpId="0" animBg="1"/>
      <p:bldP spid="82960" grpId="0" animBg="1"/>
      <p:bldP spid="82965" grpId="0" autoUpdateAnimBg="0"/>
      <p:bldP spid="829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400800" y="2425700"/>
            <a:ext cx="2514600" cy="1676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92100"/>
            <a:ext cx="2514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将函数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514600" y="419100"/>
          <a:ext cx="36163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3" imgW="3609919" imgH="380876" progId="Equation.3">
                  <p:embed/>
                </p:oleObj>
              </mc:Choice>
              <mc:Fallback>
                <p:oleObj name="Equation" r:id="rId3" imgW="3609919" imgH="3808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"/>
                        <a:ext cx="36163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0" y="3063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展成傅</a:t>
            </a:r>
            <a:r>
              <a:rPr lang="zh-CN" altLang="en-US" b="1"/>
              <a:t>里</a:t>
            </a:r>
            <a:r>
              <a:rPr lang="zh-CN" altLang="en-US"/>
              <a:t>叶级数</a:t>
            </a:r>
            <a:r>
              <a:rPr lang="en-US" altLang="zh-CN"/>
              <a:t>.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09600" y="8397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令</a:t>
            </a:r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1676400" y="930275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5" imgW="1514368" imgH="380876" progId="Equation.3">
                  <p:embed/>
                </p:oleObj>
              </mc:Choice>
              <mc:Fallback>
                <p:oleObj name="Equation" r:id="rId5" imgW="1514368" imgH="3808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30275"/>
                        <a:ext cx="152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200400" y="8255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1747838" y="1441450"/>
          <a:ext cx="6424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7" imgW="6419734" imgH="380876" progId="Equation.3">
                  <p:embed/>
                </p:oleObj>
              </mc:Choice>
              <mc:Fallback>
                <p:oleObj name="Equation" r:id="rId7" imgW="6419734" imgH="3808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1441450"/>
                        <a:ext cx="6424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609600" y="18923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 </a:t>
            </a:r>
            <a:r>
              <a:rPr lang="zh-CN" altLang="zh-CN"/>
              <a:t>延拓成周期为 10 的周期函数, </a:t>
            </a:r>
            <a:endParaRPr lang="en-US" altLang="zh-CN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04800" y="24399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/>
              <a:t>理</a:t>
            </a:r>
            <a:r>
              <a:rPr lang="zh-CN" altLang="en-US"/>
              <a:t>条件</a:t>
            </a:r>
            <a:r>
              <a:rPr lang="en-US" altLang="zh-CN"/>
              <a:t>.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1524000" y="24399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由于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 </a:t>
            </a:r>
            <a:r>
              <a:rPr lang="zh-CN" altLang="en-US"/>
              <a:t>是奇函数</a:t>
            </a:r>
            <a:r>
              <a:rPr lang="en-US" altLang="zh-CN"/>
              <a:t>, </a:t>
            </a:r>
            <a:r>
              <a:rPr lang="zh-CN" altLang="en-US"/>
              <a:t>故</a:t>
            </a:r>
          </a:p>
        </p:txBody>
      </p: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1073150" y="3041650"/>
          <a:ext cx="339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9" imgW="3381279" imgH="419207" progId="Equation.3">
                  <p:embed/>
                </p:oleObj>
              </mc:Choice>
              <mc:Fallback>
                <p:oleObj name="Equation" r:id="rId9" imgW="3381279" imgH="4192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041650"/>
                        <a:ext cx="339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1047750" y="3505200"/>
          <a:ext cx="171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11" imgW="1704947" imgH="819248" progId="Equation.3">
                  <p:embed/>
                </p:oleObj>
              </mc:Choice>
              <mc:Fallback>
                <p:oleObj name="Equation" r:id="rId11" imgW="1704947" imgH="81924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505200"/>
                        <a:ext cx="171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2771775" y="3446463"/>
          <a:ext cx="15843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13" imgW="676202" imgH="380876" progId="Equation.DSMT4">
                  <p:embed/>
                </p:oleObj>
              </mc:Choice>
              <mc:Fallback>
                <p:oleObj name="Equation" r:id="rId13" imgW="676202" imgH="38087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446463"/>
                        <a:ext cx="15843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4419600" y="3505200"/>
          <a:ext cx="1600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15" imgW="1590762" imgH="895370" progId="Equation.3">
                  <p:embed/>
                </p:oleObj>
              </mc:Choice>
              <mc:Fallback>
                <p:oleObj name="Equation" r:id="rId15" imgW="1590762" imgH="89537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05200"/>
                        <a:ext cx="1600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7"/>
          <p:cNvGraphicFramePr>
            <a:graphicFrameLocks noChangeAspect="1"/>
          </p:cNvGraphicFramePr>
          <p:nvPr/>
        </p:nvGraphicFramePr>
        <p:xfrm>
          <a:off x="6248400" y="4184650"/>
          <a:ext cx="189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17" imgW="1886077" imgH="380876" progId="Equation.3">
                  <p:embed/>
                </p:oleObj>
              </mc:Choice>
              <mc:Fallback>
                <p:oleObj name="Equation" r:id="rId17" imgW="1886077" imgH="3808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184650"/>
                        <a:ext cx="189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86" name="Group 18"/>
          <p:cNvGrpSpPr>
            <a:grpSpLocks/>
          </p:cNvGrpSpPr>
          <p:nvPr/>
        </p:nvGrpSpPr>
        <p:grpSpPr bwMode="auto">
          <a:xfrm>
            <a:off x="6761163" y="2801938"/>
            <a:ext cx="1819275" cy="1235075"/>
            <a:chOff x="4307" y="1725"/>
            <a:chExt cx="1146" cy="778"/>
          </a:xfrm>
        </p:grpSpPr>
        <p:sp>
          <p:nvSpPr>
            <p:cNvPr id="17446" name="Line 19"/>
            <p:cNvSpPr>
              <a:spLocks noChangeShapeType="1"/>
            </p:cNvSpPr>
            <p:nvPr/>
          </p:nvSpPr>
          <p:spPr bwMode="auto">
            <a:xfrm flipH="1" flipV="1">
              <a:off x="4307" y="2285"/>
              <a:ext cx="184" cy="184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20"/>
            <p:cNvSpPr>
              <a:spLocks noChangeShapeType="1"/>
            </p:cNvSpPr>
            <p:nvPr/>
          </p:nvSpPr>
          <p:spPr bwMode="auto">
            <a:xfrm flipH="1" flipV="1">
              <a:off x="5263" y="1741"/>
              <a:ext cx="190" cy="19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21"/>
            <p:cNvSpPr>
              <a:spLocks noChangeShapeType="1"/>
            </p:cNvSpPr>
            <p:nvPr/>
          </p:nvSpPr>
          <p:spPr bwMode="auto">
            <a:xfrm>
              <a:off x="4512" y="2122"/>
              <a:ext cx="0" cy="3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22"/>
            <p:cNvSpPr>
              <a:spLocks noChangeShapeType="1"/>
            </p:cNvSpPr>
            <p:nvPr/>
          </p:nvSpPr>
          <p:spPr bwMode="auto">
            <a:xfrm>
              <a:off x="5241" y="1738"/>
              <a:ext cx="0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Oval 23"/>
            <p:cNvSpPr>
              <a:spLocks noChangeArrowheads="1"/>
            </p:cNvSpPr>
            <p:nvPr/>
          </p:nvSpPr>
          <p:spPr bwMode="auto">
            <a:xfrm>
              <a:off x="5218" y="1725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Oval 24"/>
            <p:cNvSpPr>
              <a:spLocks noChangeArrowheads="1"/>
            </p:cNvSpPr>
            <p:nvPr/>
          </p:nvSpPr>
          <p:spPr bwMode="auto">
            <a:xfrm>
              <a:off x="4493" y="2462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6248400" y="18923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zh-CN"/>
              <a:t>则它满足收敛定</a:t>
            </a:r>
            <a:endParaRPr lang="zh-CN" altLang="en-US"/>
          </a:p>
        </p:txBody>
      </p:sp>
      <p:graphicFrame>
        <p:nvGraphicFramePr>
          <p:cNvPr id="83994" name="Object 26"/>
          <p:cNvGraphicFramePr>
            <a:graphicFrameLocks noChangeAspect="1"/>
          </p:cNvGraphicFramePr>
          <p:nvPr/>
        </p:nvGraphicFramePr>
        <p:xfrm>
          <a:off x="1042988" y="4292600"/>
          <a:ext cx="38163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19" imgW="1676333" imgH="438102" progId="Equation.DSMT4">
                  <p:embed/>
                </p:oleObj>
              </mc:Choice>
              <mc:Fallback>
                <p:oleObj name="Equation" r:id="rId19" imgW="1676333" imgH="43810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381635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27"/>
          <p:cNvGraphicFramePr>
            <a:graphicFrameLocks noChangeAspect="1"/>
          </p:cNvGraphicFramePr>
          <p:nvPr/>
        </p:nvGraphicFramePr>
        <p:xfrm>
          <a:off x="5067300" y="4657725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21" imgW="1695499" imgH="380876" progId="Equation.3">
                  <p:embed/>
                </p:oleObj>
              </mc:Choice>
              <mc:Fallback>
                <p:oleObj name="Equation" r:id="rId21" imgW="1695499" imgH="38087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657725"/>
                        <a:ext cx="170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28"/>
          <p:cNvGraphicFramePr>
            <a:graphicFrameLocks noChangeAspect="1"/>
          </p:cNvGraphicFramePr>
          <p:nvPr/>
        </p:nvGraphicFramePr>
        <p:xfrm>
          <a:off x="1331913" y="5356225"/>
          <a:ext cx="43926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23" imgW="1895525" imgH="438102" progId="Equation.DSMT4">
                  <p:embed/>
                </p:oleObj>
              </mc:Choice>
              <mc:Fallback>
                <p:oleObj name="Equation" r:id="rId23" imgW="1895525" imgH="43810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56225"/>
                        <a:ext cx="43926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29"/>
          <p:cNvGraphicFramePr>
            <a:graphicFrameLocks noChangeAspect="1"/>
          </p:cNvGraphicFramePr>
          <p:nvPr/>
        </p:nvGraphicFramePr>
        <p:xfrm>
          <a:off x="6149975" y="5715000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25" imgW="1676333" imgH="380876" progId="Equation.3">
                  <p:embed/>
                </p:oleObj>
              </mc:Choice>
              <mc:Fallback>
                <p:oleObj name="Equation" r:id="rId25" imgW="1676333" imgH="38087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5715000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98" name="Group 30"/>
          <p:cNvGrpSpPr>
            <a:grpSpLocks/>
          </p:cNvGrpSpPr>
          <p:nvPr/>
        </p:nvGrpSpPr>
        <p:grpSpPr bwMode="auto">
          <a:xfrm>
            <a:off x="6507163" y="2516188"/>
            <a:ext cx="2332037" cy="1520825"/>
            <a:chOff x="4099" y="1497"/>
            <a:chExt cx="1469" cy="958"/>
          </a:xfrm>
        </p:grpSpPr>
        <p:grpSp>
          <p:nvGrpSpPr>
            <p:cNvPr id="17433" name="Group 31"/>
            <p:cNvGrpSpPr>
              <a:grpSpLocks/>
            </p:cNvGrpSpPr>
            <p:nvPr/>
          </p:nvGrpSpPr>
          <p:grpSpPr bwMode="auto">
            <a:xfrm>
              <a:off x="4099" y="1497"/>
              <a:ext cx="1469" cy="958"/>
              <a:chOff x="4147" y="1545"/>
              <a:chExt cx="1469" cy="958"/>
            </a:xfrm>
          </p:grpSpPr>
          <p:sp>
            <p:nvSpPr>
              <p:cNvPr id="17435" name="Line 32"/>
              <p:cNvSpPr>
                <a:spLocks noChangeShapeType="1"/>
              </p:cNvSpPr>
              <p:nvPr/>
            </p:nvSpPr>
            <p:spPr bwMode="auto">
              <a:xfrm>
                <a:off x="5243" y="2111"/>
                <a:ext cx="0" cy="3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36" name="Object 33"/>
              <p:cNvGraphicFramePr>
                <a:graphicFrameLocks noChangeAspect="1"/>
              </p:cNvGraphicFramePr>
              <p:nvPr/>
            </p:nvGraphicFramePr>
            <p:xfrm>
              <a:off x="4416" y="1545"/>
              <a:ext cx="42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6" name="Equation" r:id="rId27" imgW="742877" imgH="400042" progId="Equation.3">
                      <p:embed/>
                    </p:oleObj>
                  </mc:Choice>
                  <mc:Fallback>
                    <p:oleObj name="Equation" r:id="rId27" imgW="742877" imgH="400042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545"/>
                            <a:ext cx="426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7" name="Line 34"/>
              <p:cNvSpPr>
                <a:spLocks noChangeShapeType="1"/>
              </p:cNvSpPr>
              <p:nvPr/>
            </p:nvSpPr>
            <p:spPr bwMode="auto">
              <a:xfrm>
                <a:off x="4147" y="2111"/>
                <a:ext cx="14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8" name="Line 35"/>
              <p:cNvSpPr>
                <a:spLocks noChangeShapeType="1"/>
              </p:cNvSpPr>
              <p:nvPr/>
            </p:nvSpPr>
            <p:spPr bwMode="auto">
              <a:xfrm flipV="1">
                <a:off x="4896" y="1560"/>
                <a:ext cx="0" cy="9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9" name="Line 36"/>
              <p:cNvSpPr>
                <a:spLocks noChangeShapeType="1"/>
              </p:cNvSpPr>
              <p:nvPr/>
            </p:nvSpPr>
            <p:spPr bwMode="auto">
              <a:xfrm flipH="1" flipV="1">
                <a:off x="4502" y="1728"/>
                <a:ext cx="735" cy="735"/>
              </a:xfrm>
              <a:prstGeom prst="line">
                <a:avLst/>
              </a:pr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0" name="Line 37"/>
              <p:cNvSpPr>
                <a:spLocks noChangeShapeType="1"/>
              </p:cNvSpPr>
              <p:nvPr/>
            </p:nvSpPr>
            <p:spPr bwMode="auto">
              <a:xfrm>
                <a:off x="4512" y="1744"/>
                <a:ext cx="0" cy="3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41" name="Object 38"/>
              <p:cNvGraphicFramePr>
                <a:graphicFrameLocks noChangeAspect="1"/>
              </p:cNvGraphicFramePr>
              <p:nvPr/>
            </p:nvGraphicFramePr>
            <p:xfrm>
              <a:off x="5488" y="2168"/>
              <a:ext cx="12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7" name="Equation" r:id="rId29" imgW="190578" imgH="209468" progId="Equation.3">
                      <p:embed/>
                    </p:oleObj>
                  </mc:Choice>
                  <mc:Fallback>
                    <p:oleObj name="Equation" r:id="rId29" imgW="190578" imgH="209468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8" y="2168"/>
                            <a:ext cx="12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42" name="Oval 39"/>
              <p:cNvSpPr>
                <a:spLocks noChangeArrowheads="1"/>
              </p:cNvSpPr>
              <p:nvPr/>
            </p:nvSpPr>
            <p:spPr bwMode="auto">
              <a:xfrm>
                <a:off x="4488" y="1726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3" name="Oval 40"/>
              <p:cNvSpPr>
                <a:spLocks noChangeArrowheads="1"/>
              </p:cNvSpPr>
              <p:nvPr/>
            </p:nvSpPr>
            <p:spPr bwMode="auto">
              <a:xfrm>
                <a:off x="5223" y="2462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44" name="Object 41"/>
              <p:cNvGraphicFramePr>
                <a:graphicFrameLocks noChangeAspect="1"/>
              </p:cNvGraphicFramePr>
              <p:nvPr/>
            </p:nvGraphicFramePr>
            <p:xfrm>
              <a:off x="5235" y="2112"/>
              <a:ext cx="141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8" name="公式" r:id="rId31" imgW="104737" imgH="171408" progId="Equation.3">
                      <p:embed/>
                    </p:oleObj>
                  </mc:Choice>
                  <mc:Fallback>
                    <p:oleObj name="公式" r:id="rId31" imgW="104737" imgH="171408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5" y="2112"/>
                            <a:ext cx="141" cy="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5" name="Object 42"/>
              <p:cNvGraphicFramePr>
                <a:graphicFrameLocks noChangeAspect="1"/>
              </p:cNvGraphicFramePr>
              <p:nvPr/>
            </p:nvGraphicFramePr>
            <p:xfrm>
              <a:off x="4376" y="2112"/>
              <a:ext cx="284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99" name="公式" r:id="rId33" imgW="219192" imgH="171408" progId="Equation.3">
                      <p:embed/>
                    </p:oleObj>
                  </mc:Choice>
                  <mc:Fallback>
                    <p:oleObj name="公式" r:id="rId33" imgW="219192" imgH="171408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6" y="2112"/>
                            <a:ext cx="284" cy="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7434" name="Picture 43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" y="2067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nimBg="1"/>
      <p:bldP spid="83974" grpId="0" autoUpdateAnimBg="0"/>
      <p:bldP spid="83976" grpId="0" autoUpdateAnimBg="0"/>
      <p:bldP spid="83978" grpId="0" autoUpdateAnimBg="0"/>
      <p:bldP spid="83979" grpId="0" autoUpdateAnimBg="0"/>
      <p:bldP spid="83980" grpId="0" autoUpdateAnimBg="0"/>
      <p:bldP spid="8399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4114800" y="455612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为正弦            级数</a:t>
            </a:r>
            <a:r>
              <a:rPr lang="en-US" altLang="zh-CN"/>
              <a:t>. 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2057400" cy="6096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5AB4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85800" y="1019175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周期为</a:t>
            </a:r>
            <a:r>
              <a:rPr lang="en-US" altLang="zh-CN"/>
              <a:t>2</a:t>
            </a:r>
            <a:r>
              <a:rPr lang="en-US" altLang="zh-CN" i="1"/>
              <a:t>l </a:t>
            </a:r>
            <a:r>
              <a:rPr lang="zh-CN" altLang="en-US"/>
              <a:t>的函数的傅里叶级数展开公式</a:t>
            </a: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047750" y="177165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3" imgW="980965" imgH="380876" progId="Equation.3">
                  <p:embed/>
                </p:oleObj>
              </mc:Choice>
              <mc:Fallback>
                <p:oleObj name="Equation" r:id="rId3" imgW="980965" imgH="3808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771650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078038" y="1525588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5" imgW="380887" imgH="819248" progId="Equation.3">
                  <p:embed/>
                </p:oleObj>
              </mc:Choice>
              <mc:Fallback>
                <p:oleObj name="Equation" r:id="rId5" imgW="380887" imgH="81924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1525588"/>
                        <a:ext cx="39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2546350" y="1466850"/>
          <a:ext cx="4699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7" imgW="4686174" imgH="981209" progId="Equation.3">
                  <p:embed/>
                </p:oleObj>
              </mc:Choice>
              <mc:Fallback>
                <p:oleObj name="Equation" r:id="rId7" imgW="4686174" imgH="98120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466850"/>
                        <a:ext cx="4699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934200" y="2133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</a:t>
            </a:r>
            <a:r>
              <a:rPr lang="zh-CN" altLang="en-US">
                <a:sym typeface="Symbol" pitchFamily="18" charset="2"/>
              </a:rPr>
              <a:t>间断点</a:t>
            </a:r>
            <a:r>
              <a:rPr lang="en-US" altLang="zh-CN">
                <a:sym typeface="Symbol" pitchFamily="18" charset="2"/>
              </a:rPr>
              <a:t>)</a:t>
            </a:r>
            <a:endParaRPr lang="en-US" altLang="zh-CN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371600" y="33051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sp>
        <p:nvSpPr>
          <p:cNvPr id="27666" name="AutoShape 18"/>
          <p:cNvSpPr>
            <a:spLocks/>
          </p:cNvSpPr>
          <p:nvPr/>
        </p:nvSpPr>
        <p:spPr bwMode="auto">
          <a:xfrm>
            <a:off x="2209800" y="2863850"/>
            <a:ext cx="193675" cy="1403350"/>
          </a:xfrm>
          <a:prstGeom prst="leftBrace">
            <a:avLst>
              <a:gd name="adj1" fmla="val 60383"/>
              <a:gd name="adj2" fmla="val 51273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2457450" y="2940050"/>
          <a:ext cx="66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9" imgW="647588" imgH="476163" progId="Equation.3">
                  <p:embed/>
                </p:oleObj>
              </mc:Choice>
              <mc:Fallback>
                <p:oleObj name="Equation" r:id="rId9" imgW="647588" imgH="47616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2940050"/>
                        <a:ext cx="66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3270250" y="2679700"/>
          <a:ext cx="3086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11" imgW="3076516" imgH="895370" progId="Equation.3">
                  <p:embed/>
                </p:oleObj>
              </mc:Choice>
              <mc:Fallback>
                <p:oleObj name="Equation" r:id="rId11" imgW="3076516" imgH="89537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2679700"/>
                        <a:ext cx="3086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2463800" y="3816350"/>
          <a:ext cx="66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13" imgW="647588" imgH="476163" progId="Equation.3">
                  <p:embed/>
                </p:oleObj>
              </mc:Choice>
              <mc:Fallback>
                <p:oleObj name="Equation" r:id="rId13" imgW="647588" imgH="47616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816350"/>
                        <a:ext cx="66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3270250" y="3581400"/>
          <a:ext cx="3035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15" imgW="3029007" imgH="895370" progId="Equation.3">
                  <p:embed/>
                </p:oleObj>
              </mc:Choice>
              <mc:Fallback>
                <p:oleObj name="Equation" r:id="rId15" imgW="3029007" imgH="89537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581400"/>
                        <a:ext cx="3035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27"/>
          <p:cNvGraphicFramePr>
            <a:graphicFrameLocks noChangeAspect="1"/>
          </p:cNvGraphicFramePr>
          <p:nvPr/>
        </p:nvGraphicFramePr>
        <p:xfrm>
          <a:off x="6826250" y="2901950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17" imgW="1695499" imgH="380876" progId="Equation.3">
                  <p:embed/>
                </p:oleObj>
              </mc:Choice>
              <mc:Fallback>
                <p:oleObj name="Equation" r:id="rId17" imgW="1695499" imgH="38087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901950"/>
                        <a:ext cx="170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28"/>
          <p:cNvGraphicFramePr>
            <a:graphicFrameLocks noChangeAspect="1"/>
          </p:cNvGraphicFramePr>
          <p:nvPr/>
        </p:nvGraphicFramePr>
        <p:xfrm>
          <a:off x="6819900" y="3740150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19" imgW="1704947" imgH="380876" progId="Equation.3">
                  <p:embed/>
                </p:oleObj>
              </mc:Choice>
              <mc:Fallback>
                <p:oleObj name="Equation" r:id="rId19" imgW="1704947" imgH="38087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740150"/>
                        <a:ext cx="171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09600" y="4570413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为奇       函数时</a:t>
            </a:r>
            <a:r>
              <a:rPr lang="en-US" altLang="zh-CN"/>
              <a:t>,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286000" y="45561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偶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5181600" y="4510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余弦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685800" y="51816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在任意有限区间上函数的傅里叶展开法</a:t>
            </a:r>
          </a:p>
        </p:txBody>
      </p:sp>
      <p:sp>
        <p:nvSpPr>
          <p:cNvPr id="27685" name="AutoShape 37"/>
          <p:cNvSpPr>
            <a:spLocks/>
          </p:cNvSpPr>
          <p:nvPr/>
        </p:nvSpPr>
        <p:spPr bwMode="auto">
          <a:xfrm>
            <a:off x="7315200" y="50292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7391400" y="4891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变换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7391400" y="54387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延拓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1" grpId="0" autoUpdateAnimBg="0"/>
      <p:bldP spid="27654" grpId="0" autoUpdateAnimBg="0"/>
      <p:bldP spid="27664" grpId="0" autoUpdateAnimBg="0"/>
      <p:bldP spid="27665" grpId="0" autoUpdateAnimBg="0"/>
      <p:bldP spid="27666" grpId="0" animBg="1"/>
      <p:bldP spid="27677" grpId="0" autoUpdateAnimBg="0"/>
      <p:bldP spid="27680" grpId="0" autoUpdateAnimBg="0"/>
      <p:bldP spid="27681" grpId="0" autoUpdateAnimBg="0"/>
      <p:bldP spid="27682" grpId="0" autoUpdateAnimBg="0"/>
      <p:bldP spid="27685" grpId="0" animBg="1"/>
      <p:bldP spid="27686" grpId="0" autoUpdateAnimBg="0"/>
      <p:bldP spid="2768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315200" cy="747713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33CC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一、周期为</a:t>
            </a:r>
            <a:r>
              <a:rPr lang="en-US" altLang="zh-CN" sz="3200" smtClean="0">
                <a:ea typeface="楷体_GB2312" pitchFamily="49" charset="-122"/>
              </a:rPr>
              <a:t>2 </a:t>
            </a:r>
            <a:r>
              <a:rPr lang="en-US" altLang="zh-CN" sz="3200" i="1" smtClean="0">
                <a:ea typeface="楷体_GB2312" pitchFamily="49" charset="-122"/>
              </a:rPr>
              <a:t>l </a:t>
            </a:r>
            <a:r>
              <a:rPr lang="zh-CN" altLang="en-US" sz="3200" b="1" smtClean="0">
                <a:ea typeface="楷体_GB2312" pitchFamily="49" charset="-122"/>
              </a:rPr>
              <a:t>的周期函数的傅里叶级数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057400" y="155257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周期为 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zh-CN" altLang="en-US"/>
              <a:t>的函数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133600" y="32146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周期为 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的函数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352800" y="23002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变量代换</a:t>
            </a:r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4965700" y="2193925"/>
          <a:ext cx="9969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980965" imgH="838144" progId="Equation.3">
                  <p:embed/>
                </p:oleObj>
              </mc:Choice>
              <mc:Fallback>
                <p:oleObj name="Equation" r:id="rId3" imgW="980965" imgH="83814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2193925"/>
                        <a:ext cx="9969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3179763" y="2224088"/>
            <a:ext cx="179387" cy="838200"/>
          </a:xfrm>
          <a:prstGeom prst="downArrow">
            <a:avLst>
              <a:gd name="adj1" fmla="val 50000"/>
              <a:gd name="adj2" fmla="val 1168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3352800" y="39909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 </a:t>
            </a:r>
            <a:r>
              <a:rPr lang="zh-CN" altLang="en-US"/>
              <a:t>作傅氏展开</a:t>
            </a:r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3200400" y="3900488"/>
            <a:ext cx="179388" cy="838200"/>
          </a:xfrm>
          <a:prstGeom prst="downArrow">
            <a:avLst>
              <a:gd name="adj1" fmla="val 50000"/>
              <a:gd name="adj2" fmla="val 1168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209800" y="48910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的傅氏展开式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6" grpId="0" autoUpdateAnimBg="0"/>
      <p:bldP spid="69637" grpId="0" autoUpdateAnimBg="0"/>
      <p:bldP spid="69639" grpId="0" animBg="1"/>
      <p:bldP spid="69640" grpId="0" autoUpdateAnimBg="0"/>
      <p:bldP spid="69641" grpId="0" animBg="1"/>
      <p:bldP spid="696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219200" y="41290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狄利克雷</a:t>
            </a:r>
            <a:r>
              <a:rPr lang="en-US" altLang="zh-CN"/>
              <a:t>( Dirichlet )</a:t>
            </a:r>
            <a:r>
              <a:rPr lang="zh-CN" altLang="en-US" b="1">
                <a:solidFill>
                  <a:schemeClr val="tx2"/>
                </a:solidFill>
              </a:rPr>
              <a:t>条件</a:t>
            </a:r>
            <a:r>
              <a:rPr lang="en-US" altLang="zh-CN"/>
              <a:t>: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838200" y="473868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在一个周期内连续或只有有限个第一类间断点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38200" y="53482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在一个周期内只有有限个极值点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609600" y="4038600"/>
            <a:ext cx="8001000" cy="1828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09600" y="4038600"/>
            <a:ext cx="8001000" cy="1828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524000" y="3963988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676202" imgH="438102" progId="Equation.3">
                  <p:embed/>
                </p:oleObj>
              </mc:Choice>
              <mc:Fallback>
                <p:oleObj name="Equation" r:id="rId3" imgW="676202" imgH="4381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3988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600200" y="4864100"/>
          <a:ext cx="3848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3838559" imgH="914535" progId="Equation.3">
                  <p:embed/>
                </p:oleObj>
              </mc:Choice>
              <mc:Fallback>
                <p:oleObj name="Equation" r:id="rId5" imgW="3838559" imgH="9145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64100"/>
                        <a:ext cx="3848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2322513" y="3746500"/>
          <a:ext cx="30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7" imgW="295315" imgH="914535" progId="Equation.3">
                  <p:embed/>
                </p:oleObj>
              </mc:Choice>
              <mc:Fallback>
                <p:oleObj name="Equation" r:id="rId7" imgW="295315" imgH="9145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746500"/>
                        <a:ext cx="30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2679700" y="3768725"/>
          <a:ext cx="287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9" imgW="2857594" imgH="838144" progId="Equation.3">
                  <p:embed/>
                </p:oleObj>
              </mc:Choice>
              <mc:Fallback>
                <p:oleObj name="Equation" r:id="rId9" imgW="2857594" imgH="83814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768725"/>
                        <a:ext cx="2870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5759450" y="4040188"/>
          <a:ext cx="224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11" imgW="2238350" imgH="400042" progId="Equation.3">
                  <p:embed/>
                </p:oleObj>
              </mc:Choice>
              <mc:Fallback>
                <p:oleObj name="Equation" r:id="rId11" imgW="2238350" imgH="4000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4040188"/>
                        <a:ext cx="2247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5873750" y="5105400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13" imgW="1857463" imgH="400042" progId="Equation.3">
                  <p:embed/>
                </p:oleObj>
              </mc:Choice>
              <mc:Fallback>
                <p:oleObj name="Equation" r:id="rId13" imgW="1857463" imgH="40004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5105400"/>
                        <a:ext cx="186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AutoShape 13"/>
          <p:cNvSpPr>
            <a:spLocks/>
          </p:cNvSpPr>
          <p:nvPr/>
        </p:nvSpPr>
        <p:spPr bwMode="auto">
          <a:xfrm>
            <a:off x="1219200" y="41402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1600200" y="37465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设周期为</a:t>
            </a:r>
            <a:r>
              <a:rPr lang="en-US" altLang="zh-CN"/>
              <a:t>2</a:t>
            </a:r>
            <a:r>
              <a:rPr lang="en-US" altLang="zh-CN" i="1"/>
              <a:t>l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的周期函数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满足收敛定理条件</a:t>
            </a:r>
            <a:r>
              <a:rPr lang="en-US" altLang="zh-CN"/>
              <a:t>,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304800" y="10160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则它的傅</a:t>
            </a:r>
            <a:r>
              <a:rPr lang="zh-CN" altLang="en-US" b="1"/>
              <a:t>里</a:t>
            </a:r>
            <a:r>
              <a:rPr lang="zh-CN" altLang="en-US"/>
              <a:t>叶级数展开式为</a:t>
            </a:r>
          </a:p>
        </p:txBody>
      </p:sp>
      <p:graphicFrame>
        <p:nvGraphicFramePr>
          <p:cNvPr id="70672" name="Object 16"/>
          <p:cNvGraphicFramePr>
            <a:graphicFrameLocks noChangeAspect="1"/>
          </p:cNvGraphicFramePr>
          <p:nvPr/>
        </p:nvGraphicFramePr>
        <p:xfrm>
          <a:off x="1401763" y="1708150"/>
          <a:ext cx="61547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15" imgW="6153032" imgH="990656" progId="Equation.3">
                  <p:embed/>
                </p:oleObj>
              </mc:Choice>
              <mc:Fallback>
                <p:oleObj name="Equation" r:id="rId15" imgW="6153032" imgH="99065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1708150"/>
                        <a:ext cx="615473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5181600" y="28448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在 </a:t>
            </a:r>
            <a:r>
              <a:rPr lang="en-US" altLang="zh-CN" i="1">
                <a:solidFill>
                  <a:schemeClr val="tx2"/>
                </a:solidFill>
              </a:rPr>
              <a:t>f 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) </a:t>
            </a:r>
            <a:r>
              <a:rPr lang="zh-CN" altLang="en-US">
                <a:solidFill>
                  <a:schemeClr val="tx2"/>
                </a:solidFill>
              </a:rPr>
              <a:t>的连续点处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04800" y="3225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>
          <a:xfrm>
            <a:off x="609600" y="330200"/>
            <a:ext cx="1143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autoUpdateAnimBg="0"/>
      <p:bldP spid="70660" grpId="0" autoUpdateAnimBg="0"/>
      <p:bldP spid="70661" grpId="0" animBg="1"/>
      <p:bldP spid="70662" grpId="0" animBg="1"/>
      <p:bldP spid="70669" grpId="0" animBg="1"/>
      <p:bldP spid="70670" grpId="0" autoUpdateAnimBg="0"/>
      <p:bldP spid="70671" grpId="0" autoUpdateAnimBg="0"/>
      <p:bldP spid="70673" grpId="0" autoUpdateAnimBg="0"/>
      <p:bldP spid="7067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1828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证明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令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981200" y="273050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3" imgW="1028745" imgH="838144" progId="Equation.3">
                  <p:embed/>
                </p:oleObj>
              </mc:Choice>
              <mc:Fallback>
                <p:oleObj name="Equation" r:id="rId3" imgW="1028745" imgH="83814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3050"/>
                        <a:ext cx="104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971800" y="3937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657600" y="4699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5" imgW="1466859" imgH="400042" progId="Equation.3">
                  <p:embed/>
                </p:oleObj>
              </mc:Choice>
              <mc:Fallback>
                <p:oleObj name="Equation" r:id="rId5" imgW="1466859" imgH="40004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990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6070600" y="457200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7" imgW="1771622" imgH="380876" progId="Equation.3">
                  <p:embed/>
                </p:oleObj>
              </mc:Choice>
              <mc:Fallback>
                <p:oleObj name="Equation" r:id="rId7" imgW="1771622" imgH="3808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457200"/>
                        <a:ext cx="177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66750" y="11636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200150" y="124460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9" imgW="1028745" imgH="400042" progId="Equation.3">
                  <p:embed/>
                </p:oleObj>
              </mc:Choice>
              <mc:Fallback>
                <p:oleObj name="Equation" r:id="rId9" imgW="1028745" imgH="40004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244600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3187700" y="990600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11" imgW="1371570" imgH="838144" progId="Equation.3">
                  <p:embed/>
                </p:oleObj>
              </mc:Choice>
              <mc:Fallback>
                <p:oleObj name="Equation" r:id="rId11" imgW="1371570" imgH="83814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990600"/>
                        <a:ext cx="1384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4572000" y="11287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1179513" y="2046288"/>
          <a:ext cx="37417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13" imgW="3733822" imgH="838144" progId="Equation.3">
                  <p:embed/>
                </p:oleObj>
              </mc:Choice>
              <mc:Fallback>
                <p:oleObj name="Equation" r:id="rId13" imgW="3733822" imgH="83814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46288"/>
                        <a:ext cx="37417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5010150" y="2022475"/>
          <a:ext cx="196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15" imgW="1962200" imgH="838144" progId="Equation.3">
                  <p:embed/>
                </p:oleObj>
              </mc:Choice>
              <mc:Fallback>
                <p:oleObj name="Equation" r:id="rId15" imgW="1962200" imgH="83814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2022475"/>
                        <a:ext cx="196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730500" y="2911475"/>
          <a:ext cx="124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17" imgW="1238219" imgH="838144" progId="Equation.3">
                  <p:embed/>
                </p:oleObj>
              </mc:Choice>
              <mc:Fallback>
                <p:oleObj name="Equation" r:id="rId17" imgW="1238219" imgH="83814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911475"/>
                        <a:ext cx="124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4064000" y="3127375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19" imgW="1028745" imgH="400042" progId="Equation.3">
                  <p:embed/>
                </p:oleObj>
              </mc:Choice>
              <mc:Fallback>
                <p:oleObj name="Equation" r:id="rId19" imgW="1028745" imgH="40004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3127375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304800" y="3886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</a:t>
            </a:r>
          </a:p>
        </p:txBody>
      </p:sp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1079500" y="3990975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21" imgW="742877" imgH="400042" progId="Equation.3">
                  <p:embed/>
                </p:oleObj>
              </mc:Choice>
              <mc:Fallback>
                <p:oleObj name="Equation" r:id="rId21" imgW="742877" imgH="40004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990975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6019800" y="3886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且它满足收敛定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04800" y="45243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理</a:t>
            </a:r>
            <a:r>
              <a:rPr lang="zh-CN" altLang="en-US"/>
              <a:t>条件</a:t>
            </a:r>
            <a:r>
              <a:rPr lang="en-US" altLang="zh-CN"/>
              <a:t>,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1524000" y="45243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将它展成傅</a:t>
            </a:r>
            <a:r>
              <a:rPr lang="zh-CN" altLang="en-US" b="1"/>
              <a:t>里</a:t>
            </a:r>
            <a:r>
              <a:rPr lang="zh-CN" altLang="en-US"/>
              <a:t>叶级数</a:t>
            </a:r>
            <a:r>
              <a:rPr lang="en-US" altLang="zh-CN"/>
              <a:t>:</a:t>
            </a:r>
          </a:p>
        </p:txBody>
      </p:sp>
      <p:graphicFrame>
        <p:nvGraphicFramePr>
          <p:cNvPr id="71700" name="Object 20"/>
          <p:cNvGraphicFramePr>
            <a:graphicFrameLocks noChangeAspect="1"/>
          </p:cNvGraphicFramePr>
          <p:nvPr/>
        </p:nvGraphicFramePr>
        <p:xfrm>
          <a:off x="1222375" y="5057775"/>
          <a:ext cx="54832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23" imgW="5476830" imgH="1009552" progId="Equation.3">
                  <p:embed/>
                </p:oleObj>
              </mc:Choice>
              <mc:Fallback>
                <p:oleObj name="Equation" r:id="rId23" imgW="5476830" imgH="100955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057775"/>
                        <a:ext cx="54832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4648200" y="58054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zh-CN" altLang="en-US"/>
              <a:t>在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 </a:t>
            </a:r>
            <a:r>
              <a:rPr lang="zh-CN" altLang="zh-CN"/>
              <a:t>的连续点处 )</a:t>
            </a:r>
            <a:endParaRPr lang="en-US" altLang="zh-CN"/>
          </a:p>
        </p:txBody>
      </p:sp>
      <p:graphicFrame>
        <p:nvGraphicFramePr>
          <p:cNvPr id="71702" name="Object 22"/>
          <p:cNvGraphicFramePr>
            <a:graphicFrameLocks noChangeAspect="1"/>
          </p:cNvGraphicFramePr>
          <p:nvPr/>
        </p:nvGraphicFramePr>
        <p:xfrm>
          <a:off x="2324100" y="12414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25" imgW="723981" imgH="400042" progId="Equation.3">
                  <p:embed/>
                </p:oleObj>
              </mc:Choice>
              <mc:Fallback>
                <p:oleObj name="Equation" r:id="rId25" imgW="723981" imgH="40004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24142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5181600" y="3476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变成</a:t>
            </a: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1792288" y="3887788"/>
            <a:ext cx="4379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是以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>
                <a:sym typeface="Symbol" pitchFamily="18" charset="2"/>
              </a:rPr>
              <a:t>为周期的周期函数</a:t>
            </a:r>
            <a:r>
              <a:rPr lang="en-US" altLang="zh-CN">
                <a:sym typeface="Symbol" pitchFamily="18" charset="2"/>
              </a:rPr>
              <a:t>, </a:t>
            </a:r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7" grpId="0" autoUpdateAnimBg="0"/>
      <p:bldP spid="71690" grpId="0" autoUpdateAnimBg="0"/>
      <p:bldP spid="71695" grpId="0" build="p" autoUpdateAnimBg="0"/>
      <p:bldP spid="71697" grpId="0" autoUpdateAnimBg="0"/>
      <p:bldP spid="71698" grpId="0" autoUpdateAnimBg="0"/>
      <p:bldP spid="71699" grpId="0" autoUpdateAnimBg="0"/>
      <p:bldP spid="71701" grpId="0" autoUpdateAnimBg="0"/>
      <p:bldP spid="71703" grpId="0" autoUpdateAnimBg="0"/>
      <p:bldP spid="7170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593850" y="165100"/>
          <a:ext cx="3594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3581306" imgH="752575" progId="Equation.3">
                  <p:embed/>
                </p:oleObj>
              </mc:Choice>
              <mc:Fallback>
                <p:oleObj name="Equation" r:id="rId3" imgW="3581306" imgH="7525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65100"/>
                        <a:ext cx="3594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574800" y="1079500"/>
          <a:ext cx="340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3390997" imgH="752575" progId="Equation.3">
                  <p:embed/>
                </p:oleObj>
              </mc:Choice>
              <mc:Fallback>
                <p:oleObj name="Equation" r:id="rId5" imgW="3390997" imgH="7525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079500"/>
                        <a:ext cx="3403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297113" y="2082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  <a:endParaRPr lang="zh-CN" altLang="en-US">
              <a:solidFill>
                <a:schemeClr val="accent1"/>
              </a:solidFill>
            </a:endParaRP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2825750" y="1930400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7" imgW="1028745" imgH="838144" progId="Equation.3">
                  <p:embed/>
                </p:oleObj>
              </mc:Choice>
              <mc:Fallback>
                <p:oleObj name="Equation" r:id="rId7" imgW="1028745" imgH="83814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1930400"/>
                        <a:ext cx="104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663700" y="2844800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9" imgW="1057358" imgH="914535" progId="Equation.3">
                  <p:embed/>
                </p:oleObj>
              </mc:Choice>
              <mc:Fallback>
                <p:oleObj name="Equation" r:id="rId9" imgW="1057358" imgH="9145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844800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1709738" y="3822700"/>
          <a:ext cx="3848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1" imgW="3838559" imgH="914535" progId="Equation.3">
                  <p:embed/>
                </p:oleObj>
              </mc:Choice>
              <mc:Fallback>
                <p:oleObj name="Equation" r:id="rId11" imgW="3838559" imgH="9145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822700"/>
                        <a:ext cx="3848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220913" y="2012950"/>
            <a:ext cx="0" cy="831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917575" y="4730750"/>
          <a:ext cx="62325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13" imgW="6229425" imgH="990656" progId="Equation.3">
                  <p:embed/>
                </p:oleObj>
              </mc:Choice>
              <mc:Fallback>
                <p:oleObj name="Equation" r:id="rId13" imgW="6229425" imgH="99065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4730750"/>
                        <a:ext cx="62325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6172200" y="381000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5" imgW="2209736" imgH="400042" progId="Equation.3">
                  <p:embed/>
                </p:oleObj>
              </mc:Choice>
              <mc:Fallback>
                <p:oleObj name="Equation" r:id="rId15" imgW="2209736" imgH="4000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1000"/>
                        <a:ext cx="222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6172200" y="1295400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7" imgW="2190840" imgH="400042" progId="Equation.3">
                  <p:embed/>
                </p:oleObj>
              </mc:Choice>
              <mc:Fallback>
                <p:oleObj name="Equation" r:id="rId17" imgW="2190840" imgH="40004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295400"/>
                        <a:ext cx="219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6007100" y="3073400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19" imgW="2209736" imgH="400042" progId="Equation.3">
                  <p:embed/>
                </p:oleObj>
              </mc:Choice>
              <mc:Fallback>
                <p:oleObj name="Equation" r:id="rId19" imgW="2209736" imgH="40004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73400"/>
                        <a:ext cx="222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5957888" y="4038600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21" imgW="2190840" imgH="400042" progId="Equation.3">
                  <p:embed/>
                </p:oleObj>
              </mc:Choice>
              <mc:Fallback>
                <p:oleObj name="Equation" r:id="rId21" imgW="2190840" imgH="40004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4038600"/>
                        <a:ext cx="219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3962400" y="56022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zh-CN" altLang="en-US"/>
              <a:t>在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 连续点处 </a:t>
            </a:r>
            <a:r>
              <a:rPr lang="en-US" altLang="zh-CN"/>
              <a:t>)</a:t>
            </a:r>
          </a:p>
        </p:txBody>
      </p:sp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2725738" y="2844800"/>
          <a:ext cx="292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23" imgW="2914552" imgH="838144" progId="Equation.3">
                  <p:embed/>
                </p:oleObj>
              </mc:Choice>
              <mc:Fallback>
                <p:oleObj name="Equation" r:id="rId23" imgW="2914552" imgH="83814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2844800"/>
                        <a:ext cx="292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AutoShape 17"/>
          <p:cNvSpPr>
            <a:spLocks/>
          </p:cNvSpPr>
          <p:nvPr/>
        </p:nvSpPr>
        <p:spPr bwMode="auto">
          <a:xfrm>
            <a:off x="1295400" y="482600"/>
            <a:ext cx="179388" cy="1143000"/>
          </a:xfrm>
          <a:prstGeom prst="leftBrace">
            <a:avLst>
              <a:gd name="adj1" fmla="val 5309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2" name="AutoShape 18"/>
          <p:cNvSpPr>
            <a:spLocks/>
          </p:cNvSpPr>
          <p:nvPr/>
        </p:nvSpPr>
        <p:spPr bwMode="auto">
          <a:xfrm>
            <a:off x="1462088" y="3149600"/>
            <a:ext cx="179387" cy="1371600"/>
          </a:xfrm>
          <a:prstGeom prst="leftBrace">
            <a:avLst>
              <a:gd name="adj1" fmla="val 6371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7985125" y="565308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证毕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utoUpdateAnimBg="0"/>
      <p:bldP spid="72713" grpId="0" animBg="1"/>
      <p:bldP spid="72719" grpId="0" autoUpdateAnimBg="0"/>
      <p:bldP spid="72721" grpId="0" animBg="1"/>
      <p:bldP spid="72722" grpId="0" animBg="1"/>
      <p:bldP spid="72723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66800" cy="533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955800" y="736600"/>
          <a:ext cx="1879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3" imgW="1866911" imgH="1009552" progId="Equation.3">
                  <p:embed/>
                </p:oleObj>
              </mc:Choice>
              <mc:Fallback>
                <p:oleObj name="Equation" r:id="rId3" imgW="1866911" imgH="100955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736600"/>
                        <a:ext cx="1879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382713" y="1771650"/>
          <a:ext cx="6232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5" imgW="6229425" imgH="838144" progId="Equation.3">
                  <p:embed/>
                </p:oleObj>
              </mc:Choice>
              <mc:Fallback>
                <p:oleObj name="Equation" r:id="rId5" imgW="6229425" imgH="83814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771650"/>
                        <a:ext cx="6232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87338" y="1905000"/>
            <a:ext cx="931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其中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257800" y="9144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在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的连续点处</a:t>
            </a:r>
            <a:r>
              <a:rPr lang="en-US" altLang="zh-CN"/>
              <a:t>)</a:t>
            </a:r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3816350" y="825500"/>
          <a:ext cx="120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7" imgW="1200157" imgH="838144" progId="Equation.3">
                  <p:embed/>
                </p:oleObj>
              </mc:Choice>
              <mc:Fallback>
                <p:oleObj name="Equation" r:id="rId7" imgW="1200157" imgH="83814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825500"/>
                        <a:ext cx="120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2057400" y="1752600"/>
          <a:ext cx="30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9" imgW="295315" imgH="914535" progId="Equation.3">
                  <p:embed/>
                </p:oleObj>
              </mc:Choice>
              <mc:Fallback>
                <p:oleObj name="Equation" r:id="rId9" imgW="295315" imgH="9145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30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2598738" y="2286000"/>
          <a:ext cx="1936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11" imgW="209474" imgH="304755" progId="Equation.3">
                  <p:embed/>
                </p:oleObj>
              </mc:Choice>
              <mc:Fallback>
                <p:oleObj name="Equation" r:id="rId11" imgW="209474" imgH="30475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286000"/>
                        <a:ext cx="1936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2636838" y="1803400"/>
          <a:ext cx="15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13" imgW="142799" imgH="323920" progId="Equation.3">
                  <p:embed/>
                </p:oleObj>
              </mc:Choice>
              <mc:Fallback>
                <p:oleObj name="Equation" r:id="rId13" imgW="142799" imgH="32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803400"/>
                        <a:ext cx="15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609600" y="25908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/>
              <a:t>如果</a:t>
            </a:r>
            <a:r>
              <a:rPr lang="zh-CN" altLang="en-US" i="1">
                <a:solidFill>
                  <a:schemeClr val="tx2"/>
                </a:solidFill>
              </a:rPr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为</a:t>
            </a:r>
            <a:r>
              <a:rPr lang="zh-CN" altLang="en-US">
                <a:solidFill>
                  <a:schemeClr val="tx2"/>
                </a:solidFill>
              </a:rPr>
              <a:t>偶函数</a:t>
            </a:r>
            <a:r>
              <a:rPr lang="en-US" altLang="zh-CN"/>
              <a:t>, </a:t>
            </a:r>
            <a:r>
              <a:rPr lang="zh-CN" altLang="en-US"/>
              <a:t>则有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486400" y="32766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在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的连续点处</a:t>
            </a:r>
            <a:r>
              <a:rPr lang="en-US" altLang="zh-CN"/>
              <a:t>)</a:t>
            </a:r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1371600" y="3163888"/>
          <a:ext cx="177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15" imgW="1771622" imgH="857309" progId="Equation.3">
                  <p:embed/>
                </p:oleObj>
              </mc:Choice>
              <mc:Fallback>
                <p:oleObj name="Equation" r:id="rId15" imgW="1771622" imgH="85730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63888"/>
                        <a:ext cx="1778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1377950" y="4119563"/>
          <a:ext cx="6638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17" imgW="6629478" imgH="838144" progId="Equation.3">
                  <p:embed/>
                </p:oleObj>
              </mc:Choice>
              <mc:Fallback>
                <p:oleObj name="Equation" r:id="rId17" imgW="6629478" imgH="83814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119563"/>
                        <a:ext cx="66389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04800" y="426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3149600" y="3098800"/>
          <a:ext cx="82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19" imgW="819271" imgH="1009552" progId="Equation.3">
                  <p:embed/>
                </p:oleObj>
              </mc:Choice>
              <mc:Fallback>
                <p:oleObj name="Equation" r:id="rId19" imgW="819271" imgH="100955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098800"/>
                        <a:ext cx="825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4025900" y="3200400"/>
          <a:ext cx="120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21" imgW="1200157" imgH="838144" progId="Equation.3">
                  <p:embed/>
                </p:oleObj>
              </mc:Choice>
              <mc:Fallback>
                <p:oleObj name="Equation" r:id="rId21" imgW="1200157" imgH="83814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200400"/>
                        <a:ext cx="120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609600" y="5029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注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无论哪种情况 </a:t>
            </a:r>
            <a:r>
              <a:rPr lang="en-US" altLang="zh-CN"/>
              <a:t>,</a:t>
            </a:r>
          </a:p>
        </p:txBody>
      </p:sp>
      <p:graphicFrame>
        <p:nvGraphicFramePr>
          <p:cNvPr id="73747" name="Object 19"/>
          <p:cNvGraphicFramePr>
            <a:graphicFrameLocks noChangeAspect="1"/>
          </p:cNvGraphicFramePr>
          <p:nvPr/>
        </p:nvGraphicFramePr>
        <p:xfrm>
          <a:off x="1905000" y="5562600"/>
          <a:ext cx="2768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23" imgW="2762305" imgH="628675" progId="Equation.3">
                  <p:embed/>
                </p:oleObj>
              </mc:Choice>
              <mc:Fallback>
                <p:oleObj name="Equation" r:id="rId23" imgW="2762305" imgH="62867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27686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3581400" y="50292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的间断点 </a:t>
            </a:r>
            <a:r>
              <a:rPr lang="en-US" altLang="zh-CN" i="1"/>
              <a:t>x </a:t>
            </a:r>
            <a:r>
              <a:rPr lang="zh-CN" altLang="en-US"/>
              <a:t>处</a:t>
            </a:r>
            <a:r>
              <a:rPr lang="en-US" altLang="zh-CN"/>
              <a:t>, </a:t>
            </a:r>
            <a:r>
              <a:rPr lang="zh-CN" altLang="en-US"/>
              <a:t>傅</a:t>
            </a:r>
            <a:r>
              <a:rPr lang="zh-CN" altLang="en-US" b="1"/>
              <a:t>里</a:t>
            </a:r>
            <a:r>
              <a:rPr lang="zh-CN" altLang="en-US"/>
              <a:t>叶级数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304800" y="5602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都收敛于</a:t>
            </a:r>
          </a:p>
        </p:txBody>
      </p:sp>
      <p:graphicFrame>
        <p:nvGraphicFramePr>
          <p:cNvPr id="73750" name="Object 22"/>
          <p:cNvGraphicFramePr>
            <a:graphicFrameLocks noChangeAspect="1"/>
          </p:cNvGraphicFramePr>
          <p:nvPr/>
        </p:nvGraphicFramePr>
        <p:xfrm>
          <a:off x="2092325" y="4102100"/>
          <a:ext cx="30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25" imgW="295315" imgH="914535" progId="Equation.3">
                  <p:embed/>
                </p:oleObj>
              </mc:Choice>
              <mc:Fallback>
                <p:oleObj name="Equation" r:id="rId25" imgW="295315" imgH="9145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4102100"/>
                        <a:ext cx="30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1" name="Object 23"/>
          <p:cNvGraphicFramePr>
            <a:graphicFrameLocks noChangeAspect="1"/>
          </p:cNvGraphicFramePr>
          <p:nvPr/>
        </p:nvGraphicFramePr>
        <p:xfrm>
          <a:off x="2584450" y="46672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27" imgW="209474" imgH="304755" progId="Equation.3">
                  <p:embed/>
                </p:oleObj>
              </mc:Choice>
              <mc:Fallback>
                <p:oleObj name="Equation" r:id="rId27" imgW="209474" imgH="30475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66725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2" name="Object 24"/>
          <p:cNvGraphicFramePr>
            <a:graphicFrameLocks noChangeAspect="1"/>
          </p:cNvGraphicFramePr>
          <p:nvPr/>
        </p:nvGraphicFramePr>
        <p:xfrm>
          <a:off x="2667000" y="4141788"/>
          <a:ext cx="15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29" imgW="142799" imgH="323920" progId="Equation.3">
                  <p:embed/>
                </p:oleObj>
              </mc:Choice>
              <mc:Fallback>
                <p:oleObj name="Equation" r:id="rId29" imgW="142799" imgH="3239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41788"/>
                        <a:ext cx="15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1570038" y="228600"/>
            <a:ext cx="4056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如果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为</a:t>
            </a:r>
            <a:r>
              <a:rPr lang="zh-CN" altLang="en-US">
                <a:solidFill>
                  <a:schemeClr val="tx2"/>
                </a:solidFill>
              </a:rPr>
              <a:t>奇函数</a:t>
            </a:r>
            <a:r>
              <a:rPr lang="en-US" altLang="zh-CN"/>
              <a:t>, </a:t>
            </a:r>
            <a:r>
              <a:rPr lang="zh-CN" altLang="en-US"/>
              <a:t>则有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build="p" autoUpdateAnimBg="0"/>
      <p:bldP spid="73734" grpId="0" build="p" autoUpdateAnimBg="0"/>
      <p:bldP spid="73739" grpId="0" build="p" autoUpdateAnimBg="0"/>
      <p:bldP spid="73740" grpId="0" autoUpdateAnimBg="0"/>
      <p:bldP spid="73743" grpId="0" autoUpdateAnimBg="0"/>
      <p:bldP spid="73746" grpId="0" autoUpdateAnimBg="0"/>
      <p:bldP spid="73748" grpId="0" autoUpdateAnimBg="0"/>
      <p:bldP spid="7374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5334000" y="1752600"/>
            <a:ext cx="3479800" cy="1452563"/>
            <a:chOff x="3360" y="1104"/>
            <a:chExt cx="2192" cy="915"/>
          </a:xfrm>
        </p:grpSpPr>
        <p:grpSp>
          <p:nvGrpSpPr>
            <p:cNvPr id="12332" name="Group 3"/>
            <p:cNvGrpSpPr>
              <a:grpSpLocks/>
            </p:cNvGrpSpPr>
            <p:nvPr/>
          </p:nvGrpSpPr>
          <p:grpSpPr bwMode="auto">
            <a:xfrm>
              <a:off x="3360" y="1104"/>
              <a:ext cx="2192" cy="915"/>
              <a:chOff x="3360" y="1104"/>
              <a:chExt cx="2192" cy="915"/>
            </a:xfrm>
          </p:grpSpPr>
          <p:graphicFrame>
            <p:nvGraphicFramePr>
              <p:cNvPr id="12334" name="Object 4"/>
              <p:cNvGraphicFramePr>
                <a:graphicFrameLocks noChangeAspect="1"/>
              </p:cNvGraphicFramePr>
              <p:nvPr/>
            </p:nvGraphicFramePr>
            <p:xfrm>
              <a:off x="4193" y="1593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86" name="Equation" r:id="rId3" imgW="295315" imgH="304755" progId="Equation.3">
                      <p:embed/>
                    </p:oleObj>
                  </mc:Choice>
                  <mc:Fallback>
                    <p:oleObj name="Equation" r:id="rId3" imgW="295315" imgH="304755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3" y="1593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335" name="Group 5"/>
              <p:cNvGrpSpPr>
                <a:grpSpLocks/>
              </p:cNvGrpSpPr>
              <p:nvPr/>
            </p:nvGrpSpPr>
            <p:grpSpPr bwMode="auto">
              <a:xfrm>
                <a:off x="3360" y="1104"/>
                <a:ext cx="2192" cy="915"/>
                <a:chOff x="3360" y="1104"/>
                <a:chExt cx="2192" cy="915"/>
              </a:xfrm>
            </p:grpSpPr>
            <p:sp>
              <p:nvSpPr>
                <p:cNvPr id="12336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176" y="1209"/>
                  <a:ext cx="384" cy="384"/>
                </a:xfrm>
                <a:prstGeom prst="line">
                  <a:avLst/>
                </a:prstGeom>
                <a:noFill/>
                <a:ln w="28575">
                  <a:solidFill>
                    <a:srgbClr val="FF99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7" name="Line 7"/>
                <p:cNvSpPr>
                  <a:spLocks noChangeShapeType="1"/>
                </p:cNvSpPr>
                <p:nvPr/>
              </p:nvSpPr>
              <p:spPr bwMode="auto">
                <a:xfrm>
                  <a:off x="4560" y="1208"/>
                  <a:ext cx="0" cy="38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8" name="Line 8"/>
                <p:cNvSpPr>
                  <a:spLocks noChangeShapeType="1"/>
                </p:cNvSpPr>
                <p:nvPr/>
              </p:nvSpPr>
              <p:spPr bwMode="auto">
                <a:xfrm>
                  <a:off x="3360" y="1593"/>
                  <a:ext cx="21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176" y="1112"/>
                  <a:ext cx="0" cy="90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340" name="Object 10"/>
                <p:cNvGraphicFramePr>
                  <a:graphicFrameLocks noChangeAspect="1"/>
                </p:cNvGraphicFramePr>
                <p:nvPr/>
              </p:nvGraphicFramePr>
              <p:xfrm>
                <a:off x="4216" y="1104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87" name="Equation" r:id="rId5" imgW="228640" imgH="304755" progId="Equation.3">
                        <p:embed/>
                      </p:oleObj>
                    </mc:Choice>
                    <mc:Fallback>
                      <p:oleObj name="Equation" r:id="rId5" imgW="228640" imgH="304755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6" y="1104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41" name="Object 11"/>
                <p:cNvGraphicFramePr>
                  <a:graphicFrameLocks noChangeAspect="1"/>
                </p:cNvGraphicFramePr>
                <p:nvPr/>
              </p:nvGraphicFramePr>
              <p:xfrm>
                <a:off x="5408" y="1640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88" name="Equation" r:id="rId7" imgW="219192" imgH="228634" progId="Equation.3">
                        <p:embed/>
                      </p:oleObj>
                    </mc:Choice>
                    <mc:Fallback>
                      <p:oleObj name="Equation" r:id="rId7" imgW="219192" imgH="228634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08" y="1640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42" name="Object 12"/>
                <p:cNvGraphicFramePr>
                  <a:graphicFrameLocks noChangeAspect="1"/>
                </p:cNvGraphicFramePr>
                <p:nvPr/>
              </p:nvGraphicFramePr>
              <p:xfrm>
                <a:off x="4508" y="1617"/>
                <a:ext cx="13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89" name="Equation" r:id="rId9" imgW="209474" imgH="295307" progId="Equation.3">
                        <p:embed/>
                      </p:oleObj>
                    </mc:Choice>
                    <mc:Fallback>
                      <p:oleObj name="Equation" r:id="rId9" imgW="209474" imgH="295307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8" y="1617"/>
                              <a:ext cx="13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43" name="Oval 13"/>
                <p:cNvSpPr>
                  <a:spLocks noChangeArrowheads="1"/>
                </p:cNvSpPr>
                <p:nvPr/>
              </p:nvSpPr>
              <p:spPr bwMode="auto">
                <a:xfrm>
                  <a:off x="4537" y="1204"/>
                  <a:ext cx="41" cy="4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33" name="Oval 14"/>
            <p:cNvSpPr>
              <a:spLocks noChangeArrowheads="1"/>
            </p:cNvSpPr>
            <p:nvPr/>
          </p:nvSpPr>
          <p:spPr bwMode="auto">
            <a:xfrm>
              <a:off x="4156" y="1572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7199313" y="1905000"/>
            <a:ext cx="1252537" cy="1219200"/>
            <a:chOff x="4583" y="1201"/>
            <a:chExt cx="789" cy="768"/>
          </a:xfrm>
        </p:grpSpPr>
        <p:sp>
          <p:nvSpPr>
            <p:cNvPr id="12324" name="Line 16"/>
            <p:cNvSpPr>
              <a:spLocks noChangeShapeType="1"/>
            </p:cNvSpPr>
            <p:nvPr/>
          </p:nvSpPr>
          <p:spPr bwMode="auto">
            <a:xfrm>
              <a:off x="5350" y="1201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Line 17"/>
            <p:cNvSpPr>
              <a:spLocks noChangeShapeType="1"/>
            </p:cNvSpPr>
            <p:nvPr/>
          </p:nvSpPr>
          <p:spPr bwMode="auto">
            <a:xfrm flipH="1">
              <a:off x="4611" y="1224"/>
              <a:ext cx="725" cy="725"/>
            </a:xfrm>
            <a:prstGeom prst="line">
              <a:avLst/>
            </a:prstGeom>
            <a:noFill/>
            <a:ln w="28575">
              <a:solidFill>
                <a:srgbClr val="00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Line 18"/>
            <p:cNvSpPr>
              <a:spLocks noChangeShapeType="1"/>
            </p:cNvSpPr>
            <p:nvPr/>
          </p:nvSpPr>
          <p:spPr bwMode="auto">
            <a:xfrm>
              <a:off x="4611" y="1584"/>
              <a:ext cx="0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Oval 19"/>
            <p:cNvSpPr>
              <a:spLocks noChangeArrowheads="1"/>
            </p:cNvSpPr>
            <p:nvPr/>
          </p:nvSpPr>
          <p:spPr bwMode="auto">
            <a:xfrm>
              <a:off x="5327" y="1201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Oval 20"/>
            <p:cNvSpPr>
              <a:spLocks noChangeArrowheads="1"/>
            </p:cNvSpPr>
            <p:nvPr/>
          </p:nvSpPr>
          <p:spPr bwMode="auto">
            <a:xfrm>
              <a:off x="4590" y="1926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Oval 21"/>
            <p:cNvSpPr>
              <a:spLocks noChangeArrowheads="1"/>
            </p:cNvSpPr>
            <p:nvPr/>
          </p:nvSpPr>
          <p:spPr bwMode="auto">
            <a:xfrm>
              <a:off x="4583" y="1559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Oval 22"/>
            <p:cNvSpPr>
              <a:spLocks noChangeArrowheads="1"/>
            </p:cNvSpPr>
            <p:nvPr/>
          </p:nvSpPr>
          <p:spPr bwMode="auto">
            <a:xfrm>
              <a:off x="4964" y="1559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Oval 23"/>
            <p:cNvSpPr>
              <a:spLocks noChangeArrowheads="1"/>
            </p:cNvSpPr>
            <p:nvPr/>
          </p:nvSpPr>
          <p:spPr bwMode="auto">
            <a:xfrm>
              <a:off x="5331" y="1559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872" name="Group 24"/>
          <p:cNvGrpSpPr>
            <a:grpSpLocks/>
          </p:cNvGrpSpPr>
          <p:nvPr/>
        </p:nvGrpSpPr>
        <p:grpSpPr bwMode="auto">
          <a:xfrm>
            <a:off x="5400675" y="1905000"/>
            <a:ext cx="1198563" cy="1216025"/>
            <a:chOff x="3450" y="1201"/>
            <a:chExt cx="755" cy="766"/>
          </a:xfrm>
        </p:grpSpPr>
        <p:sp>
          <p:nvSpPr>
            <p:cNvPr id="12317" name="Line 25"/>
            <p:cNvSpPr>
              <a:spLocks noChangeShapeType="1"/>
            </p:cNvSpPr>
            <p:nvPr/>
          </p:nvSpPr>
          <p:spPr bwMode="auto">
            <a:xfrm>
              <a:off x="3843" y="1212"/>
              <a:ext cx="0" cy="7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Line 26"/>
            <p:cNvSpPr>
              <a:spLocks noChangeShapeType="1"/>
            </p:cNvSpPr>
            <p:nvPr/>
          </p:nvSpPr>
          <p:spPr bwMode="auto">
            <a:xfrm flipV="1">
              <a:off x="3860" y="1591"/>
              <a:ext cx="345" cy="345"/>
            </a:xfrm>
            <a:prstGeom prst="line">
              <a:avLst/>
            </a:prstGeom>
            <a:noFill/>
            <a:ln w="28575">
              <a:solidFill>
                <a:srgbClr val="00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27"/>
            <p:cNvSpPr>
              <a:spLocks noChangeShapeType="1"/>
            </p:cNvSpPr>
            <p:nvPr/>
          </p:nvSpPr>
          <p:spPr bwMode="auto">
            <a:xfrm flipV="1">
              <a:off x="3482" y="1224"/>
              <a:ext cx="349" cy="349"/>
            </a:xfrm>
            <a:prstGeom prst="line">
              <a:avLst/>
            </a:prstGeom>
            <a:noFill/>
            <a:ln w="28575">
              <a:solidFill>
                <a:srgbClr val="00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Oval 28"/>
            <p:cNvSpPr>
              <a:spLocks noChangeArrowheads="1"/>
            </p:cNvSpPr>
            <p:nvPr/>
          </p:nvSpPr>
          <p:spPr bwMode="auto">
            <a:xfrm>
              <a:off x="3831" y="1201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Oval 29"/>
            <p:cNvSpPr>
              <a:spLocks noChangeArrowheads="1"/>
            </p:cNvSpPr>
            <p:nvPr/>
          </p:nvSpPr>
          <p:spPr bwMode="auto">
            <a:xfrm>
              <a:off x="3832" y="1926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Oval 30"/>
            <p:cNvSpPr>
              <a:spLocks noChangeArrowheads="1"/>
            </p:cNvSpPr>
            <p:nvPr/>
          </p:nvSpPr>
          <p:spPr bwMode="auto">
            <a:xfrm>
              <a:off x="3821" y="1559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Oval 31"/>
            <p:cNvSpPr>
              <a:spLocks noChangeArrowheads="1"/>
            </p:cNvSpPr>
            <p:nvPr/>
          </p:nvSpPr>
          <p:spPr bwMode="auto">
            <a:xfrm>
              <a:off x="3450" y="1564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Rectangle 32"/>
          <p:cNvSpPr>
            <a:spLocks noGrp="1" noChangeArrowheads="1"/>
          </p:cNvSpPr>
          <p:nvPr>
            <p:ph type="title"/>
          </p:nvPr>
        </p:nvSpPr>
        <p:spPr>
          <a:xfrm>
            <a:off x="609600" y="203200"/>
            <a:ext cx="1371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仿宋_GB2312" pitchFamily="49" charset="-122"/>
              </a:rPr>
              <a:t>1.</a:t>
            </a:r>
            <a:r>
              <a:rPr lang="en-US" altLang="zh-CN" sz="2800" dirty="0" smtClean="0">
                <a:ea typeface="仿宋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把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sp>
        <p:nvSpPr>
          <p:cNvPr id="12294" name="Text Box 33"/>
          <p:cNvSpPr txBox="1">
            <a:spLocks noChangeArrowheads="1"/>
          </p:cNvSpPr>
          <p:nvPr/>
        </p:nvSpPr>
        <p:spPr bwMode="auto">
          <a:xfrm>
            <a:off x="4953000" y="21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展开成</a:t>
            </a:r>
          </a:p>
        </p:txBody>
      </p:sp>
      <p:graphicFrame>
        <p:nvGraphicFramePr>
          <p:cNvPr id="12295" name="Object 34"/>
          <p:cNvGraphicFramePr>
            <a:graphicFrameLocks noChangeAspect="1"/>
          </p:cNvGraphicFramePr>
          <p:nvPr/>
        </p:nvGraphicFramePr>
        <p:xfrm>
          <a:off x="1892300" y="304800"/>
          <a:ext cx="306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11" imgW="3047902" imgH="400042" progId="Equation.3">
                  <p:embed/>
                </p:oleObj>
              </mc:Choice>
              <mc:Fallback>
                <p:oleObj name="Equation" r:id="rId11" imgW="3047902" imgH="40004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04800"/>
                        <a:ext cx="306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35"/>
          <p:cNvSpPr txBox="1">
            <a:spLocks noChangeArrowheads="1"/>
          </p:cNvSpPr>
          <p:nvPr/>
        </p:nvSpPr>
        <p:spPr bwMode="auto">
          <a:xfrm>
            <a:off x="1295400" y="7366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 </a:t>
            </a:r>
            <a:r>
              <a:rPr lang="zh-CN" altLang="en-US"/>
              <a:t>正弦级数</a:t>
            </a:r>
            <a:r>
              <a:rPr lang="en-US" altLang="zh-CN"/>
              <a:t>;        (2)  </a:t>
            </a:r>
            <a:r>
              <a:rPr lang="zh-CN" altLang="en-US"/>
              <a:t>余弦级数</a:t>
            </a:r>
            <a:r>
              <a:rPr lang="en-US" altLang="zh-CN"/>
              <a:t>.</a:t>
            </a:r>
          </a:p>
        </p:txBody>
      </p:sp>
      <p:sp>
        <p:nvSpPr>
          <p:cNvPr id="78884" name="Text Box 36"/>
          <p:cNvSpPr txBox="1">
            <a:spLocks noChangeArrowheads="1"/>
          </p:cNvSpPr>
          <p:nvPr/>
        </p:nvSpPr>
        <p:spPr bwMode="auto">
          <a:xfrm>
            <a:off x="609600" y="13096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 </a:t>
            </a:r>
            <a:r>
              <a:rPr lang="zh-CN" altLang="en-US"/>
              <a:t>将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作</a:t>
            </a:r>
            <a:r>
              <a:rPr lang="zh-CN" altLang="en-US">
                <a:solidFill>
                  <a:schemeClr val="tx2"/>
                </a:solidFill>
              </a:rPr>
              <a:t>奇</a:t>
            </a:r>
            <a:r>
              <a:rPr lang="zh-CN" altLang="en-US"/>
              <a:t>周期延拓</a:t>
            </a:r>
            <a:r>
              <a:rPr lang="en-US" altLang="zh-CN"/>
              <a:t>, </a:t>
            </a:r>
            <a:r>
              <a:rPr lang="zh-CN" altLang="en-US"/>
              <a:t>则有</a:t>
            </a:r>
          </a:p>
        </p:txBody>
      </p:sp>
      <p:graphicFrame>
        <p:nvGraphicFramePr>
          <p:cNvPr id="78885" name="Object 37"/>
          <p:cNvGraphicFramePr>
            <a:graphicFrameLocks noChangeAspect="1"/>
          </p:cNvGraphicFramePr>
          <p:nvPr/>
        </p:nvGraphicFramePr>
        <p:xfrm>
          <a:off x="1320800" y="1912938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13" imgW="3543244" imgH="438102" progId="Equation.3">
                  <p:embed/>
                </p:oleObj>
              </mc:Choice>
              <mc:Fallback>
                <p:oleObj name="Equation" r:id="rId13" imgW="3543244" imgH="43810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912938"/>
                        <a:ext cx="355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6" name="Object 38"/>
          <p:cNvGraphicFramePr>
            <a:graphicFrameLocks noChangeAspect="1"/>
          </p:cNvGraphicFramePr>
          <p:nvPr/>
        </p:nvGraphicFramePr>
        <p:xfrm>
          <a:off x="1327150" y="2387600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15" imgW="1981096" imgH="838144" progId="Equation.3">
                  <p:embed/>
                </p:oleObj>
              </mc:Choice>
              <mc:Fallback>
                <p:oleObj name="Equation" r:id="rId15" imgW="1981096" imgH="83814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2387600"/>
                        <a:ext cx="199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7" name="Object 39"/>
          <p:cNvGraphicFramePr>
            <a:graphicFrameLocks noChangeAspect="1"/>
          </p:cNvGraphicFramePr>
          <p:nvPr/>
        </p:nvGraphicFramePr>
        <p:xfrm>
          <a:off x="3054350" y="2362200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7" imgW="1619375" imgH="838144" progId="Equation.3">
                  <p:embed/>
                </p:oleObj>
              </mc:Choice>
              <mc:Fallback>
                <p:oleObj name="Equation" r:id="rId17" imgW="1619375" imgH="83814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362200"/>
                        <a:ext cx="162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8" name="Object 40"/>
          <p:cNvGraphicFramePr>
            <a:graphicFrameLocks noChangeAspect="1"/>
          </p:cNvGraphicFramePr>
          <p:nvPr/>
        </p:nvGraphicFramePr>
        <p:xfrm>
          <a:off x="1743075" y="3228975"/>
          <a:ext cx="59150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19" imgW="5905496" imgH="1009552" progId="Equation.3">
                  <p:embed/>
                </p:oleObj>
              </mc:Choice>
              <mc:Fallback>
                <p:oleObj name="Equation" r:id="rId19" imgW="5905496" imgH="100955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3228975"/>
                        <a:ext cx="59150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9" name="Object 41"/>
          <p:cNvGraphicFramePr>
            <a:graphicFrameLocks noChangeAspect="1"/>
          </p:cNvGraphicFramePr>
          <p:nvPr/>
        </p:nvGraphicFramePr>
        <p:xfrm>
          <a:off x="1739900" y="4194175"/>
          <a:ext cx="2044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21" imgW="2038324" imgH="914535" progId="Equation.3">
                  <p:embed/>
                </p:oleObj>
              </mc:Choice>
              <mc:Fallback>
                <p:oleObj name="Equation" r:id="rId21" imgW="2038324" imgH="9145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194175"/>
                        <a:ext cx="2044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0" name="Object 42"/>
          <p:cNvGraphicFramePr>
            <a:graphicFrameLocks noChangeAspect="1"/>
          </p:cNvGraphicFramePr>
          <p:nvPr/>
        </p:nvGraphicFramePr>
        <p:xfrm>
          <a:off x="3898900" y="4206875"/>
          <a:ext cx="4178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23" imgW="4171936" imgH="914535" progId="Equation.3">
                  <p:embed/>
                </p:oleObj>
              </mc:Choice>
              <mc:Fallback>
                <p:oleObj name="Equation" r:id="rId23" imgW="4171936" imgH="91453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4206875"/>
                        <a:ext cx="4178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1" name="Object 43"/>
          <p:cNvGraphicFramePr>
            <a:graphicFrameLocks noChangeAspect="1"/>
          </p:cNvGraphicFramePr>
          <p:nvPr/>
        </p:nvGraphicFramePr>
        <p:xfrm>
          <a:off x="609600" y="5105400"/>
          <a:ext cx="2743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25" imgW="2733691" imgH="1085943" progId="Equation.3">
                  <p:embed/>
                </p:oleObj>
              </mc:Choice>
              <mc:Fallback>
                <p:oleObj name="Equation" r:id="rId25" imgW="2733691" imgH="108594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2743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2" name="Object 44"/>
          <p:cNvGraphicFramePr>
            <a:graphicFrameLocks noChangeAspect="1"/>
          </p:cNvGraphicFramePr>
          <p:nvPr/>
        </p:nvGraphicFramePr>
        <p:xfrm>
          <a:off x="2971800" y="5133975"/>
          <a:ext cx="236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27" imgW="2352805" imgH="942878" progId="Equation.3">
                  <p:embed/>
                </p:oleObj>
              </mc:Choice>
              <mc:Fallback>
                <p:oleObj name="Equation" r:id="rId27" imgW="2352805" imgH="942878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33975"/>
                        <a:ext cx="2362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3" name="Object 45"/>
          <p:cNvGraphicFramePr>
            <a:graphicFrameLocks noChangeAspect="1"/>
          </p:cNvGraphicFramePr>
          <p:nvPr/>
        </p:nvGraphicFramePr>
        <p:xfrm>
          <a:off x="6197600" y="5400675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29" imgW="1562148" imgH="400042" progId="Equation.3">
                  <p:embed/>
                </p:oleObj>
              </mc:Choice>
              <mc:Fallback>
                <p:oleObj name="Equation" r:id="rId29" imgW="1562148" imgH="400042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5400675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94" name="Group 46"/>
          <p:cNvGrpSpPr>
            <a:grpSpLocks/>
          </p:cNvGrpSpPr>
          <p:nvPr/>
        </p:nvGrpSpPr>
        <p:grpSpPr bwMode="auto">
          <a:xfrm>
            <a:off x="6400800" y="533400"/>
            <a:ext cx="2590800" cy="1066800"/>
            <a:chOff x="3888" y="2784"/>
            <a:chExt cx="1728" cy="672"/>
          </a:xfrm>
        </p:grpSpPr>
        <p:sp>
          <p:nvSpPr>
            <p:cNvPr id="12315" name="Rectangle 47"/>
            <p:cNvSpPr>
              <a:spLocks noChangeArrowheads="1"/>
            </p:cNvSpPr>
            <p:nvPr/>
          </p:nvSpPr>
          <p:spPr bwMode="auto">
            <a:xfrm>
              <a:off x="3888" y="2784"/>
              <a:ext cx="1728" cy="672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Text Box 48"/>
            <p:cNvSpPr txBox="1">
              <a:spLocks noChangeArrowheads="1"/>
            </p:cNvSpPr>
            <p:nvPr/>
          </p:nvSpPr>
          <p:spPr bwMode="auto">
            <a:xfrm>
              <a:off x="3936" y="2812"/>
              <a:ext cx="1680" cy="596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在 </a:t>
              </a:r>
              <a:r>
                <a:rPr lang="en-US" altLang="zh-CN" i="1">
                  <a:solidFill>
                    <a:schemeClr val="tx2"/>
                  </a:solidFill>
                </a:rPr>
                <a:t>x</a:t>
              </a:r>
              <a:r>
                <a:rPr lang="en-US" altLang="zh-CN">
                  <a:solidFill>
                    <a:schemeClr val="tx2"/>
                  </a:solidFill>
                </a:rPr>
                <a:t> = 2</a:t>
              </a:r>
              <a:r>
                <a:rPr lang="en-US" altLang="zh-CN" i="1">
                  <a:solidFill>
                    <a:schemeClr val="tx2"/>
                  </a:solidFill>
                </a:rPr>
                <a:t> k</a:t>
              </a:r>
              <a:r>
                <a:rPr lang="en-US" altLang="zh-CN"/>
                <a:t> </a:t>
              </a:r>
              <a:r>
                <a:rPr lang="zh-CN" altLang="en-US"/>
                <a:t>处级数收敛于何值</a:t>
              </a:r>
              <a:r>
                <a:rPr lang="en-US" altLang="zh-CN"/>
                <a:t>?</a:t>
              </a:r>
            </a:p>
          </p:txBody>
        </p:sp>
      </p:grpSp>
      <p:grpSp>
        <p:nvGrpSpPr>
          <p:cNvPr id="78897" name="Group 49"/>
          <p:cNvGrpSpPr>
            <a:grpSpLocks/>
          </p:cNvGrpSpPr>
          <p:nvPr/>
        </p:nvGrpSpPr>
        <p:grpSpPr bwMode="auto">
          <a:xfrm>
            <a:off x="5397500" y="2476500"/>
            <a:ext cx="3055938" cy="65088"/>
            <a:chOff x="3400" y="1614"/>
            <a:chExt cx="1925" cy="41"/>
          </a:xfrm>
        </p:grpSpPr>
        <p:sp>
          <p:nvSpPr>
            <p:cNvPr id="12309" name="Oval 50"/>
            <p:cNvSpPr>
              <a:spLocks noChangeArrowheads="1"/>
            </p:cNvSpPr>
            <p:nvPr/>
          </p:nvSpPr>
          <p:spPr bwMode="auto">
            <a:xfrm>
              <a:off x="4536" y="1614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Oval 51"/>
            <p:cNvSpPr>
              <a:spLocks noChangeArrowheads="1"/>
            </p:cNvSpPr>
            <p:nvPr/>
          </p:nvSpPr>
          <p:spPr bwMode="auto">
            <a:xfrm>
              <a:off x="3774" y="1614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Oval 52"/>
            <p:cNvSpPr>
              <a:spLocks noChangeArrowheads="1"/>
            </p:cNvSpPr>
            <p:nvPr/>
          </p:nvSpPr>
          <p:spPr bwMode="auto">
            <a:xfrm>
              <a:off x="4912" y="1614"/>
              <a:ext cx="41" cy="4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Oval 53"/>
            <p:cNvSpPr>
              <a:spLocks noChangeArrowheads="1"/>
            </p:cNvSpPr>
            <p:nvPr/>
          </p:nvSpPr>
          <p:spPr bwMode="auto">
            <a:xfrm>
              <a:off x="5284" y="1614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Oval 54"/>
            <p:cNvSpPr>
              <a:spLocks noChangeArrowheads="1"/>
            </p:cNvSpPr>
            <p:nvPr/>
          </p:nvSpPr>
          <p:spPr bwMode="auto">
            <a:xfrm>
              <a:off x="4152" y="1614"/>
              <a:ext cx="41" cy="4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Oval 55"/>
            <p:cNvSpPr>
              <a:spLocks noChangeArrowheads="1"/>
            </p:cNvSpPr>
            <p:nvPr/>
          </p:nvSpPr>
          <p:spPr bwMode="auto">
            <a:xfrm>
              <a:off x="3400" y="1614"/>
              <a:ext cx="41" cy="41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6800850" y="1208088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3" imgW="295315" imgH="304755" progId="Equation.3">
                  <p:embed/>
                </p:oleObj>
              </mc:Choice>
              <mc:Fallback>
                <p:oleObj name="Equation" r:id="rId3" imgW="295315" imgH="30475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1208088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5486400" y="431800"/>
            <a:ext cx="3479800" cy="1092200"/>
            <a:chOff x="3456" y="272"/>
            <a:chExt cx="2192" cy="688"/>
          </a:xfrm>
        </p:grpSpPr>
        <p:sp>
          <p:nvSpPr>
            <p:cNvPr id="13348" name="Line 4"/>
            <p:cNvSpPr>
              <a:spLocks noChangeShapeType="1"/>
            </p:cNvSpPr>
            <p:nvPr/>
          </p:nvSpPr>
          <p:spPr bwMode="auto">
            <a:xfrm flipV="1">
              <a:off x="4272" y="280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Line 5"/>
            <p:cNvSpPr>
              <a:spLocks noChangeShapeType="1"/>
            </p:cNvSpPr>
            <p:nvPr/>
          </p:nvSpPr>
          <p:spPr bwMode="auto">
            <a:xfrm>
              <a:off x="4656" y="377"/>
              <a:ext cx="0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50" name="Object 6"/>
            <p:cNvGraphicFramePr>
              <a:graphicFrameLocks noChangeAspect="1"/>
            </p:cNvGraphicFramePr>
            <p:nvPr/>
          </p:nvGraphicFramePr>
          <p:xfrm>
            <a:off x="4608" y="76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8" name="Equation" r:id="rId5" imgW="209474" imgH="295307" progId="Equation.3">
                    <p:embed/>
                  </p:oleObj>
                </mc:Choice>
                <mc:Fallback>
                  <p:oleObj name="Equation" r:id="rId5" imgW="209474" imgH="29530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60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1" name="Line 7"/>
            <p:cNvSpPr>
              <a:spLocks noChangeShapeType="1"/>
            </p:cNvSpPr>
            <p:nvPr/>
          </p:nvSpPr>
          <p:spPr bwMode="auto">
            <a:xfrm>
              <a:off x="3456" y="761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Line 8"/>
            <p:cNvSpPr>
              <a:spLocks noChangeShapeType="1"/>
            </p:cNvSpPr>
            <p:nvPr/>
          </p:nvSpPr>
          <p:spPr bwMode="auto">
            <a:xfrm flipV="1">
              <a:off x="4272" y="377"/>
              <a:ext cx="384" cy="384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53" name="Object 9"/>
            <p:cNvGraphicFramePr>
              <a:graphicFrameLocks noChangeAspect="1"/>
            </p:cNvGraphicFramePr>
            <p:nvPr/>
          </p:nvGraphicFramePr>
          <p:xfrm>
            <a:off x="4312" y="27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9" name="Equation" r:id="rId7" imgW="228640" imgH="304755" progId="Equation.3">
                    <p:embed/>
                  </p:oleObj>
                </mc:Choice>
                <mc:Fallback>
                  <p:oleObj name="Equation" r:id="rId7" imgW="228640" imgH="30475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27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Object 10"/>
            <p:cNvGraphicFramePr>
              <a:graphicFrameLocks noChangeAspect="1"/>
            </p:cNvGraphicFramePr>
            <p:nvPr/>
          </p:nvGraphicFramePr>
          <p:xfrm>
            <a:off x="5504" y="8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0" name="Equation" r:id="rId9" imgW="219192" imgH="228634" progId="Equation.3">
                    <p:embed/>
                  </p:oleObj>
                </mc:Choice>
                <mc:Fallback>
                  <p:oleObj name="Equation" r:id="rId9" imgW="219192" imgH="22863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4" y="8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5" name="Oval 11"/>
            <p:cNvSpPr>
              <a:spLocks noChangeArrowheads="1"/>
            </p:cNvSpPr>
            <p:nvPr/>
          </p:nvSpPr>
          <p:spPr bwMode="auto">
            <a:xfrm>
              <a:off x="4633" y="354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Oval 12"/>
            <p:cNvSpPr>
              <a:spLocks noChangeArrowheads="1"/>
            </p:cNvSpPr>
            <p:nvPr/>
          </p:nvSpPr>
          <p:spPr bwMode="auto">
            <a:xfrm>
              <a:off x="4250" y="740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6" name="Rectangle 1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219200" cy="5334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  <a:ea typeface="仿宋_GB2312" pitchFamily="49" charset="-122"/>
              </a:rPr>
              <a:t>(2) </a:t>
            </a:r>
            <a:r>
              <a:rPr lang="zh-CN" altLang="en-US" sz="2800" smtClean="0">
                <a:solidFill>
                  <a:schemeClr val="tx1"/>
                </a:solidFill>
                <a:ea typeface="仿宋_GB2312" pitchFamily="49" charset="-122"/>
              </a:rPr>
              <a:t>将 </a:t>
            </a:r>
          </a:p>
        </p:txBody>
      </p:sp>
      <p:sp>
        <p:nvSpPr>
          <p:cNvPr id="13317" name="Text Box 14"/>
          <p:cNvSpPr txBox="1">
            <a:spLocks noChangeArrowheads="1"/>
          </p:cNvSpPr>
          <p:nvPr/>
        </p:nvSpPr>
        <p:spPr bwMode="auto">
          <a:xfrm>
            <a:off x="2209800" y="242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作</a:t>
            </a:r>
            <a:r>
              <a:rPr lang="zh-CN" altLang="en-US">
                <a:solidFill>
                  <a:schemeClr val="tx2"/>
                </a:solidFill>
              </a:rPr>
              <a:t>偶</a:t>
            </a:r>
            <a:r>
              <a:rPr lang="zh-CN" altLang="en-US"/>
              <a:t>周期延拓</a:t>
            </a:r>
            <a:r>
              <a:rPr lang="en-US" altLang="zh-CN"/>
              <a:t>,</a:t>
            </a:r>
          </a:p>
        </p:txBody>
      </p:sp>
      <p:graphicFrame>
        <p:nvGraphicFramePr>
          <p:cNvPr id="13318" name="Object 15"/>
          <p:cNvGraphicFramePr>
            <a:graphicFrameLocks noChangeAspect="1"/>
          </p:cNvGraphicFramePr>
          <p:nvPr/>
        </p:nvGraphicFramePr>
        <p:xfrm>
          <a:off x="1524000" y="355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11" imgW="723981" imgH="400042" progId="Equation.3">
                  <p:embed/>
                </p:oleObj>
              </mc:Choice>
              <mc:Fallback>
                <p:oleObj name="Equation" r:id="rId11" imgW="723981" imgH="40004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5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5715000" y="1600200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13" imgW="3124296" imgH="438102" progId="Equation.3">
                  <p:embed/>
                </p:oleObj>
              </mc:Choice>
              <mc:Fallback>
                <p:oleObj name="Equation" r:id="rId13" imgW="3124296" imgH="43810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00200"/>
                        <a:ext cx="313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825500" y="1689100"/>
          <a:ext cx="1625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15" imgW="1619375" imgH="819248" progId="Equation.3">
                  <p:embed/>
                </p:oleObj>
              </mc:Choice>
              <mc:Fallback>
                <p:oleObj name="Equation" r:id="rId15" imgW="1619375" imgH="81924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689100"/>
                        <a:ext cx="1625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/>
          <p:cNvGraphicFramePr>
            <a:graphicFrameLocks noChangeAspect="1"/>
          </p:cNvGraphicFramePr>
          <p:nvPr/>
        </p:nvGraphicFramePr>
        <p:xfrm>
          <a:off x="2484438" y="1681163"/>
          <a:ext cx="16557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17" imgW="723981" imgH="380876" progId="Equation.DSMT4">
                  <p:embed/>
                </p:oleObj>
              </mc:Choice>
              <mc:Fallback>
                <p:oleObj name="Equation" r:id="rId17" imgW="723981" imgH="38087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81163"/>
                        <a:ext cx="165576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9"/>
          <p:cNvGraphicFramePr>
            <a:graphicFrameLocks noChangeAspect="1"/>
          </p:cNvGraphicFramePr>
          <p:nvPr/>
        </p:nvGraphicFramePr>
        <p:xfrm>
          <a:off x="1258888" y="2544763"/>
          <a:ext cx="5400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19" imgW="2390866" imgH="447550" progId="Equation.DSMT4">
                  <p:embed/>
                </p:oleObj>
              </mc:Choice>
              <mc:Fallback>
                <p:oleObj name="Equation" r:id="rId19" imgW="2390866" imgH="44755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44763"/>
                        <a:ext cx="54006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20"/>
          <p:cNvGraphicFramePr>
            <a:graphicFrameLocks noChangeAspect="1"/>
          </p:cNvGraphicFramePr>
          <p:nvPr/>
        </p:nvGraphicFramePr>
        <p:xfrm>
          <a:off x="1260475" y="3743325"/>
          <a:ext cx="29511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21" imgW="1276280" imgH="380876" progId="Equation.DSMT4">
                  <p:embed/>
                </p:oleObj>
              </mc:Choice>
              <mc:Fallback>
                <p:oleObj name="Equation" r:id="rId21" imgW="1276280" imgH="38087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743325"/>
                        <a:ext cx="295116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21"/>
          <p:cNvGraphicFramePr>
            <a:graphicFrameLocks noChangeAspect="1"/>
          </p:cNvGraphicFramePr>
          <p:nvPr/>
        </p:nvGraphicFramePr>
        <p:xfrm>
          <a:off x="4330700" y="422910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23" imgW="228640" imgH="133347" progId="Equation.3">
                  <p:embed/>
                </p:oleObj>
              </mc:Choice>
              <mc:Fallback>
                <p:oleObj name="Equation" r:id="rId23" imgW="228640" imgH="13334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229100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4" name="Object 22"/>
          <p:cNvGraphicFramePr>
            <a:graphicFrameLocks noChangeAspect="1"/>
          </p:cNvGraphicFramePr>
          <p:nvPr/>
        </p:nvGraphicFramePr>
        <p:xfrm>
          <a:off x="736600" y="547370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25" imgW="1695499" imgH="400042" progId="Equation.3">
                  <p:embed/>
                </p:oleObj>
              </mc:Choice>
              <mc:Fallback>
                <p:oleObj name="Equation" r:id="rId25" imgW="1695499" imgH="40004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473700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3"/>
          <p:cNvGraphicFramePr>
            <a:graphicFrameLocks noChangeAspect="1"/>
          </p:cNvGraphicFramePr>
          <p:nvPr/>
        </p:nvGraphicFramePr>
        <p:xfrm>
          <a:off x="793750" y="774700"/>
          <a:ext cx="1930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27" imgW="1924139" imgH="819248" progId="Equation.3">
                  <p:embed/>
                </p:oleObj>
              </mc:Choice>
              <mc:Fallback>
                <p:oleObj name="Equation" r:id="rId27" imgW="1924139" imgH="81924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774700"/>
                        <a:ext cx="1930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6" name="Object 24"/>
          <p:cNvGraphicFramePr>
            <a:graphicFrameLocks noChangeAspect="1"/>
          </p:cNvGraphicFramePr>
          <p:nvPr/>
        </p:nvGraphicFramePr>
        <p:xfrm>
          <a:off x="2863850" y="100330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29" imgW="485894" imgH="295307" progId="Equation.3">
                  <p:embed/>
                </p:oleObj>
              </mc:Choice>
              <mc:Fallback>
                <p:oleObj name="Equation" r:id="rId29" imgW="485894" imgH="29530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1003300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7" name="Object 25"/>
          <p:cNvGraphicFramePr>
            <a:graphicFrameLocks noChangeAspect="1"/>
          </p:cNvGraphicFramePr>
          <p:nvPr/>
        </p:nvGraphicFramePr>
        <p:xfrm>
          <a:off x="5041900" y="3644900"/>
          <a:ext cx="267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31" imgW="2667016" imgH="380876" progId="Equation.3">
                  <p:embed/>
                </p:oleObj>
              </mc:Choice>
              <mc:Fallback>
                <p:oleObj name="Equation" r:id="rId31" imgW="2667016" imgH="38087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3644900"/>
                        <a:ext cx="267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8" name="Object 26"/>
          <p:cNvGraphicFramePr>
            <a:graphicFrameLocks noChangeAspect="1"/>
          </p:cNvGraphicFramePr>
          <p:nvPr/>
        </p:nvGraphicFramePr>
        <p:xfrm>
          <a:off x="4859338" y="4149725"/>
          <a:ext cx="15843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33" imgW="780939" imgH="409489" progId="Equation.DSMT4">
                  <p:embed/>
                </p:oleObj>
              </mc:Choice>
              <mc:Fallback>
                <p:oleObj name="Equation" r:id="rId33" imgW="780939" imgH="409489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149725"/>
                        <a:ext cx="15843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9" name="Object 27"/>
          <p:cNvGraphicFramePr>
            <a:graphicFrameLocks noChangeAspect="1"/>
          </p:cNvGraphicFramePr>
          <p:nvPr/>
        </p:nvGraphicFramePr>
        <p:xfrm>
          <a:off x="7251700" y="4787900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35" imgW="1809684" imgH="380876" progId="Equation.3">
                  <p:embed/>
                </p:oleObj>
              </mc:Choice>
              <mc:Fallback>
                <p:oleObj name="Equation" r:id="rId35" imgW="1809684" imgH="38087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4787900"/>
                        <a:ext cx="181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4572000" y="242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79901" name="Object 29"/>
          <p:cNvGraphicFramePr>
            <a:graphicFrameLocks noChangeAspect="1"/>
          </p:cNvGraphicFramePr>
          <p:nvPr/>
        </p:nvGraphicFramePr>
        <p:xfrm>
          <a:off x="2555875" y="5157788"/>
          <a:ext cx="50403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37" imgW="2124165" imgH="419207" progId="Equation.DSMT4">
                  <p:embed/>
                </p:oleObj>
              </mc:Choice>
              <mc:Fallback>
                <p:oleObj name="Equation" r:id="rId37" imgW="2124165" imgH="41920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50403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2" name="Object 30"/>
          <p:cNvGraphicFramePr>
            <a:graphicFrameLocks noChangeAspect="1"/>
          </p:cNvGraphicFramePr>
          <p:nvPr/>
        </p:nvGraphicFramePr>
        <p:xfrm>
          <a:off x="7156450" y="5930900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39" imgW="1638271" imgH="380876" progId="Equation.3">
                  <p:embed/>
                </p:oleObj>
              </mc:Choice>
              <mc:Fallback>
                <p:oleObj name="Equation" r:id="rId39" imgW="1638271" imgH="38087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5930900"/>
                        <a:ext cx="165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3" name="AutoShape 31"/>
          <p:cNvSpPr>
            <a:spLocks/>
          </p:cNvSpPr>
          <p:nvPr/>
        </p:nvSpPr>
        <p:spPr bwMode="auto">
          <a:xfrm>
            <a:off x="4648200" y="37338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9904" name="Object 32"/>
          <p:cNvGraphicFramePr>
            <a:graphicFrameLocks noChangeAspect="1"/>
          </p:cNvGraphicFramePr>
          <p:nvPr/>
        </p:nvGraphicFramePr>
        <p:xfrm>
          <a:off x="6807200" y="4311650"/>
          <a:ext cx="1371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41" imgW="1362122" imgH="304755" progId="Equation.3">
                  <p:embed/>
                </p:oleObj>
              </mc:Choice>
              <mc:Fallback>
                <p:oleObj name="Equation" r:id="rId41" imgW="1362122" imgH="30475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4311650"/>
                        <a:ext cx="1371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05" name="Group 33"/>
          <p:cNvGrpSpPr>
            <a:grpSpLocks/>
          </p:cNvGrpSpPr>
          <p:nvPr/>
        </p:nvGrpSpPr>
        <p:grpSpPr bwMode="auto">
          <a:xfrm>
            <a:off x="5541963" y="590550"/>
            <a:ext cx="3087687" cy="649288"/>
            <a:chOff x="3491" y="372"/>
            <a:chExt cx="1945" cy="409"/>
          </a:xfrm>
        </p:grpSpPr>
        <p:grpSp>
          <p:nvGrpSpPr>
            <p:cNvPr id="13337" name="Group 34"/>
            <p:cNvGrpSpPr>
              <a:grpSpLocks/>
            </p:cNvGrpSpPr>
            <p:nvPr/>
          </p:nvGrpSpPr>
          <p:grpSpPr bwMode="auto">
            <a:xfrm>
              <a:off x="3491" y="376"/>
              <a:ext cx="1933" cy="404"/>
              <a:chOff x="3491" y="376"/>
              <a:chExt cx="1933" cy="404"/>
            </a:xfrm>
          </p:grpSpPr>
          <p:sp>
            <p:nvSpPr>
              <p:cNvPr id="13340" name="Line 35"/>
              <p:cNvSpPr>
                <a:spLocks noChangeShapeType="1"/>
              </p:cNvSpPr>
              <p:nvPr/>
            </p:nvSpPr>
            <p:spPr bwMode="auto">
              <a:xfrm flipV="1">
                <a:off x="3513" y="394"/>
                <a:ext cx="354" cy="354"/>
              </a:xfrm>
              <a:prstGeom prst="line">
                <a:avLst/>
              </a:prstGeom>
              <a:noFill/>
              <a:ln w="28575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Line 36"/>
              <p:cNvSpPr>
                <a:spLocks noChangeShapeType="1"/>
              </p:cNvSpPr>
              <p:nvPr/>
            </p:nvSpPr>
            <p:spPr bwMode="auto">
              <a:xfrm flipV="1">
                <a:off x="5040" y="382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Line 37"/>
              <p:cNvSpPr>
                <a:spLocks noChangeShapeType="1"/>
              </p:cNvSpPr>
              <p:nvPr/>
            </p:nvSpPr>
            <p:spPr bwMode="auto">
              <a:xfrm>
                <a:off x="4665" y="389"/>
                <a:ext cx="363" cy="363"/>
              </a:xfrm>
              <a:prstGeom prst="line">
                <a:avLst/>
              </a:prstGeom>
              <a:noFill/>
              <a:ln w="28575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Line 38"/>
              <p:cNvSpPr>
                <a:spLocks noChangeShapeType="1"/>
              </p:cNvSpPr>
              <p:nvPr/>
            </p:nvSpPr>
            <p:spPr bwMode="auto">
              <a:xfrm>
                <a:off x="3888" y="382"/>
                <a:ext cx="370" cy="370"/>
              </a:xfrm>
              <a:prstGeom prst="line">
                <a:avLst/>
              </a:prstGeom>
              <a:noFill/>
              <a:ln w="28575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Line 39"/>
              <p:cNvSpPr>
                <a:spLocks noChangeShapeType="1"/>
              </p:cNvSpPr>
              <p:nvPr/>
            </p:nvSpPr>
            <p:spPr bwMode="auto">
              <a:xfrm>
                <a:off x="5424" y="38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Line 40"/>
              <p:cNvSpPr>
                <a:spLocks noChangeShapeType="1"/>
              </p:cNvSpPr>
              <p:nvPr/>
            </p:nvSpPr>
            <p:spPr bwMode="auto">
              <a:xfrm>
                <a:off x="3888" y="38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6" name="Oval 41"/>
              <p:cNvSpPr>
                <a:spLocks noChangeArrowheads="1"/>
              </p:cNvSpPr>
              <p:nvPr/>
            </p:nvSpPr>
            <p:spPr bwMode="auto">
              <a:xfrm>
                <a:off x="3491" y="739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7" name="Oval 42"/>
              <p:cNvSpPr>
                <a:spLocks noChangeArrowheads="1"/>
              </p:cNvSpPr>
              <p:nvPr/>
            </p:nvSpPr>
            <p:spPr bwMode="auto">
              <a:xfrm>
                <a:off x="3867" y="376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38" name="Oval 43"/>
            <p:cNvSpPr>
              <a:spLocks noChangeArrowheads="1"/>
            </p:cNvSpPr>
            <p:nvPr/>
          </p:nvSpPr>
          <p:spPr bwMode="auto">
            <a:xfrm>
              <a:off x="5395" y="372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Oval 44"/>
            <p:cNvSpPr>
              <a:spLocks noChangeArrowheads="1"/>
            </p:cNvSpPr>
            <p:nvPr/>
          </p:nvSpPr>
          <p:spPr bwMode="auto">
            <a:xfrm>
              <a:off x="5019" y="740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0" grpId="0" autoUpdateAnimBg="0"/>
      <p:bldP spid="799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41020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当函数定义在</a:t>
            </a:r>
            <a:r>
              <a:rPr lang="zh-CN" altLang="en-US" sz="2800" smtClean="0">
                <a:ea typeface="楷体_GB2312" pitchFamily="49" charset="-122"/>
              </a:rPr>
              <a:t>任意有限区间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上时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方法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800225" y="1014413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3" imgW="2305025" imgH="400042" progId="Equation.3">
                  <p:embed/>
                </p:oleObj>
              </mc:Choice>
              <mc:Fallback>
                <p:oleObj name="Equation" r:id="rId3" imgW="2305025" imgH="40004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014413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3048000" y="1600200"/>
            <a:ext cx="0" cy="914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124200" y="1690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3636963" y="1600200"/>
          <a:ext cx="196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5" imgW="1962200" imgH="819248" progId="Equation.3">
                  <p:embed/>
                </p:oleObj>
              </mc:Choice>
              <mc:Fallback>
                <p:oleObj name="Equation" r:id="rId5" imgW="1962200" imgH="81924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1600200"/>
                        <a:ext cx="1968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5715000" y="1752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6259513" y="1600200"/>
          <a:ext cx="180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7" imgW="1790788" imgH="819248" progId="Equation.3">
                  <p:embed/>
                </p:oleObj>
              </mc:Choice>
              <mc:Fallback>
                <p:oleObj name="Equation" r:id="rId7" imgW="1790788" imgH="81924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1600200"/>
                        <a:ext cx="180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1363663" y="2486025"/>
          <a:ext cx="47323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9" imgW="4724505" imgH="838144" progId="Equation.3">
                  <p:embed/>
                </p:oleObj>
              </mc:Choice>
              <mc:Fallback>
                <p:oleObj name="Equation" r:id="rId9" imgW="4724505" imgH="83814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486025"/>
                        <a:ext cx="47323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6159500" y="2514600"/>
          <a:ext cx="2374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11" imgW="2362253" imgH="819248" progId="Equation.3">
                  <p:embed/>
                </p:oleObj>
              </mc:Choice>
              <mc:Fallback>
                <p:oleObj name="Equation" r:id="rId11" imgW="2362253" imgH="81924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514600"/>
                        <a:ext cx="2374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1981200" y="4114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2514600" y="3949700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3" imgW="2428928" imgH="838144" progId="Equation.3">
                  <p:embed/>
                </p:oleObj>
              </mc:Choice>
              <mc:Fallback>
                <p:oleObj name="Equation" r:id="rId13" imgW="2428928" imgH="83814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49700"/>
                        <a:ext cx="243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4953000" y="40767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上展成傅里叶级数</a:t>
            </a:r>
          </a:p>
        </p:txBody>
      </p:sp>
      <p:graphicFrame>
        <p:nvGraphicFramePr>
          <p:cNvPr id="81935" name="Object 15"/>
          <p:cNvGraphicFramePr>
            <a:graphicFrameLocks noChangeAspect="1"/>
          </p:cNvGraphicFramePr>
          <p:nvPr/>
        </p:nvGraphicFramePr>
        <p:xfrm>
          <a:off x="1295400" y="4211638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15" imgW="742877" imgH="400042" progId="Equation.3">
                  <p:embed/>
                </p:oleObj>
              </mc:Choice>
              <mc:Fallback>
                <p:oleObj name="Equation" r:id="rId15" imgW="742877" imgH="40004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11638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124200" y="3290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周期延拓</a:t>
            </a: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3048000" y="3200400"/>
            <a:ext cx="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3048000" y="4876800"/>
            <a:ext cx="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124200" y="49244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</a:t>
            </a:r>
          </a:p>
        </p:txBody>
      </p:sp>
      <p:graphicFrame>
        <p:nvGraphicFramePr>
          <p:cNvPr id="81940" name="Object 20"/>
          <p:cNvGraphicFramePr>
            <a:graphicFrameLocks noChangeAspect="1"/>
          </p:cNvGraphicFramePr>
          <p:nvPr/>
        </p:nvGraphicFramePr>
        <p:xfrm>
          <a:off x="3657600" y="4787900"/>
          <a:ext cx="184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17" imgW="1828849" imgH="838144" progId="Equation.3">
                  <p:embed/>
                </p:oleObj>
              </mc:Choice>
              <mc:Fallback>
                <p:oleObj name="Equation" r:id="rId17" imgW="1828849" imgH="83814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87900"/>
                        <a:ext cx="184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1" name="Object 21"/>
          <p:cNvGraphicFramePr>
            <a:graphicFrameLocks noChangeAspect="1"/>
          </p:cNvGraphicFramePr>
          <p:nvPr/>
        </p:nvGraphicFramePr>
        <p:xfrm>
          <a:off x="1465263" y="573405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19" imgW="723981" imgH="400042" progId="Equation.3">
                  <p:embed/>
                </p:oleObj>
              </mc:Choice>
              <mc:Fallback>
                <p:oleObj name="Equation" r:id="rId19" imgW="723981" imgH="40004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573405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2209800" y="56070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</a:p>
        </p:txBody>
      </p:sp>
      <p:graphicFrame>
        <p:nvGraphicFramePr>
          <p:cNvPr id="81943" name="Object 23"/>
          <p:cNvGraphicFramePr>
            <a:graphicFrameLocks noChangeAspect="1"/>
          </p:cNvGraphicFramePr>
          <p:nvPr/>
        </p:nvGraphicFramePr>
        <p:xfrm>
          <a:off x="2754313" y="57404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21" imgW="742877" imgH="380876" progId="Equation.3">
                  <p:embed/>
                </p:oleObj>
              </mc:Choice>
              <mc:Fallback>
                <p:oleObj name="Equation" r:id="rId21" imgW="742877" imgH="38087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5740400"/>
                        <a:ext cx="74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5575300" y="49244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代入展开式</a:t>
            </a: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3505200" y="569753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上的傅里叶级数 </a:t>
            </a:r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5715000" y="3571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其展开方法为</a:t>
            </a:r>
            <a:r>
              <a:rPr lang="en-US" altLang="zh-CN"/>
              <a:t>:</a:t>
            </a:r>
          </a:p>
        </p:txBody>
      </p:sp>
      <p:grpSp>
        <p:nvGrpSpPr>
          <p:cNvPr id="81947" name="Group 27"/>
          <p:cNvGrpSpPr>
            <a:grpSpLocks/>
          </p:cNvGrpSpPr>
          <p:nvPr/>
        </p:nvGrpSpPr>
        <p:grpSpPr bwMode="auto">
          <a:xfrm>
            <a:off x="5334000" y="990600"/>
            <a:ext cx="3276600" cy="457200"/>
            <a:chOff x="3360" y="624"/>
            <a:chExt cx="2064" cy="288"/>
          </a:xfrm>
        </p:grpSpPr>
        <p:sp>
          <p:nvSpPr>
            <p:cNvPr id="15391" name="Line 28"/>
            <p:cNvSpPr>
              <a:spLocks noChangeShapeType="1"/>
            </p:cNvSpPr>
            <p:nvPr/>
          </p:nvSpPr>
          <p:spPr bwMode="auto">
            <a:xfrm>
              <a:off x="3360" y="69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2" name="Object 29"/>
            <p:cNvGraphicFramePr>
              <a:graphicFrameLocks noChangeAspect="1"/>
            </p:cNvGraphicFramePr>
            <p:nvPr/>
          </p:nvGraphicFramePr>
          <p:xfrm>
            <a:off x="5288" y="644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7" name="Equation" r:id="rId23" imgW="209474" imgH="219186" progId="Equation.3">
                    <p:embed/>
                  </p:oleObj>
                </mc:Choice>
                <mc:Fallback>
                  <p:oleObj name="Equation" r:id="rId23" imgW="209474" imgH="219186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644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3" name="Line 30"/>
            <p:cNvSpPr>
              <a:spLocks noChangeShapeType="1"/>
            </p:cNvSpPr>
            <p:nvPr/>
          </p:nvSpPr>
          <p:spPr bwMode="auto">
            <a:xfrm>
              <a:off x="3792" y="624"/>
              <a:ext cx="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31"/>
            <p:cNvSpPr>
              <a:spLocks noChangeShapeType="1"/>
            </p:cNvSpPr>
            <p:nvPr/>
          </p:nvSpPr>
          <p:spPr bwMode="auto">
            <a:xfrm>
              <a:off x="4800" y="624"/>
              <a:ext cx="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5" name="Object 32"/>
            <p:cNvGraphicFramePr>
              <a:graphicFrameLocks noChangeAspect="1"/>
            </p:cNvGraphicFramePr>
            <p:nvPr/>
          </p:nvGraphicFramePr>
          <p:xfrm>
            <a:off x="3740" y="74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8" name="Equation" r:id="rId25" imgW="219192" imgH="219186" progId="Equation.3">
                    <p:embed/>
                  </p:oleObj>
                </mc:Choice>
                <mc:Fallback>
                  <p:oleObj name="Equation" r:id="rId25" imgW="219192" imgH="219186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74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6" name="Object 33"/>
            <p:cNvGraphicFramePr>
              <a:graphicFrameLocks noChangeAspect="1"/>
            </p:cNvGraphicFramePr>
            <p:nvPr/>
          </p:nvGraphicFramePr>
          <p:xfrm>
            <a:off x="4768" y="71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9" name="Equation" r:id="rId27" imgW="190578" imgH="304755" progId="Equation.3">
                    <p:embed/>
                  </p:oleObj>
                </mc:Choice>
                <mc:Fallback>
                  <p:oleObj name="Equation" r:id="rId27" imgW="190578" imgH="304755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8" y="71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7" name="Line 34"/>
            <p:cNvSpPr>
              <a:spLocks noChangeShapeType="1"/>
            </p:cNvSpPr>
            <p:nvPr/>
          </p:nvSpPr>
          <p:spPr bwMode="auto">
            <a:xfrm>
              <a:off x="3792" y="692"/>
              <a:ext cx="10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35"/>
            <p:cNvSpPr>
              <a:spLocks noChangeShapeType="1"/>
            </p:cNvSpPr>
            <p:nvPr/>
          </p:nvSpPr>
          <p:spPr bwMode="auto">
            <a:xfrm>
              <a:off x="3792" y="624"/>
              <a:ext cx="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6591300" y="990600"/>
            <a:ext cx="571500" cy="673100"/>
            <a:chOff x="4152" y="624"/>
            <a:chExt cx="360" cy="424"/>
          </a:xfrm>
        </p:grpSpPr>
        <p:sp>
          <p:nvSpPr>
            <p:cNvPr id="15389" name="Line 37"/>
            <p:cNvSpPr>
              <a:spLocks noChangeShapeType="1"/>
            </p:cNvSpPr>
            <p:nvPr/>
          </p:nvSpPr>
          <p:spPr bwMode="auto">
            <a:xfrm>
              <a:off x="4320" y="624"/>
              <a:ext cx="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0" name="Object 38"/>
            <p:cNvGraphicFramePr>
              <a:graphicFrameLocks noChangeAspect="1"/>
            </p:cNvGraphicFramePr>
            <p:nvPr/>
          </p:nvGraphicFramePr>
          <p:xfrm>
            <a:off x="4152" y="672"/>
            <a:ext cx="36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0" name="Equation" r:id="rId29" imgW="562017" imgH="590615" progId="Equation.3">
                    <p:embed/>
                  </p:oleObj>
                </mc:Choice>
                <mc:Fallback>
                  <p:oleObj name="Equation" r:id="rId29" imgW="562017" imgH="59061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" y="672"/>
                          <a:ext cx="36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1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5" grpId="0" animBg="1"/>
      <p:bldP spid="81926" grpId="0" autoUpdateAnimBg="0"/>
      <p:bldP spid="81928" grpId="0" autoUpdateAnimBg="0"/>
      <p:bldP spid="81932" grpId="0" autoUpdateAnimBg="0"/>
      <p:bldP spid="81934" grpId="0" autoUpdateAnimBg="0"/>
      <p:bldP spid="81936" grpId="0" autoUpdateAnimBg="0"/>
      <p:bldP spid="81937" grpId="0" animBg="1"/>
      <p:bldP spid="81938" grpId="0" animBg="1"/>
      <p:bldP spid="81939" grpId="0" autoUpdateAnimBg="0"/>
      <p:bldP spid="81942" grpId="0" autoUpdateAnimBg="0"/>
      <p:bldP spid="81944" grpId="0" build="p" autoUpdateAnimBg="0" advAuto="0"/>
      <p:bldP spid="81945" grpId="0" autoUpdateAnimBg="0"/>
      <p:bldP spid="81946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office\Templates\空演示文稿.pot</Template>
  <TotalTime>2258</TotalTime>
  <Words>473</Words>
  <Application>Microsoft Office PowerPoint</Application>
  <PresentationFormat>全屏显示(4:3)</PresentationFormat>
  <Paragraphs>93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Times New Roman</vt:lpstr>
      <vt:lpstr>楷体_GB2312</vt:lpstr>
      <vt:lpstr>Arial</vt:lpstr>
      <vt:lpstr>宋体</vt:lpstr>
      <vt:lpstr>华文行楷</vt:lpstr>
      <vt:lpstr>Symbol</vt:lpstr>
      <vt:lpstr>仿宋_GB2312</vt:lpstr>
      <vt:lpstr>空演示文稿</vt:lpstr>
      <vt:lpstr>BMP 图象</vt:lpstr>
      <vt:lpstr>Microsoft 公式 3.0</vt:lpstr>
      <vt:lpstr>MathType 5.0 Equation</vt:lpstr>
      <vt:lpstr>Microsoft Equation 3.0</vt:lpstr>
      <vt:lpstr>第八节</vt:lpstr>
      <vt:lpstr>一、周期为2 l 的周期函数的傅里叶级数</vt:lpstr>
      <vt:lpstr>定理.</vt:lpstr>
      <vt:lpstr>证明: 令</vt:lpstr>
      <vt:lpstr>PowerPoint 演示文稿</vt:lpstr>
      <vt:lpstr>说明:</vt:lpstr>
      <vt:lpstr>例1. 把</vt:lpstr>
      <vt:lpstr>(2) 将 </vt:lpstr>
      <vt:lpstr>当函数定义在任意有限区间上时,</vt:lpstr>
      <vt:lpstr>方法2</vt:lpstr>
      <vt:lpstr>例2. 将函数</vt:lpstr>
      <vt:lpstr>内容小结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第八节  一般周期函数的傅立叶级数</dc:title>
  <dc:creator>曹璎珞，李安昌</dc:creator>
  <cp:lastModifiedBy>houjy</cp:lastModifiedBy>
  <cp:revision>104</cp:revision>
  <dcterms:created xsi:type="dcterms:W3CDTF">2001-05-05T01:21:13Z</dcterms:created>
  <dcterms:modified xsi:type="dcterms:W3CDTF">2020-05-27T10:52:44Z</dcterms:modified>
</cp:coreProperties>
</file>