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7" r:id="rId3"/>
    <p:sldId id="338" r:id="rId4"/>
    <p:sldId id="317" r:id="rId5"/>
    <p:sldId id="318" r:id="rId6"/>
    <p:sldId id="319" r:id="rId7"/>
    <p:sldId id="320" r:id="rId8"/>
    <p:sldId id="321" r:id="rId9"/>
    <p:sldId id="322" r:id="rId10"/>
    <p:sldId id="325" r:id="rId11"/>
    <p:sldId id="336" r:id="rId12"/>
    <p:sldId id="328" r:id="rId13"/>
    <p:sldId id="339" r:id="rId14"/>
    <p:sldId id="341" r:id="rId15"/>
    <p:sldId id="340" r:id="rId16"/>
    <p:sldId id="343" r:id="rId17"/>
    <p:sldId id="331" r:id="rId18"/>
    <p:sldId id="332" r:id="rId19"/>
    <p:sldId id="333" r:id="rId20"/>
    <p:sldId id="342" r:id="rId21"/>
    <p:sldId id="335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669900"/>
    <a:srgbClr val="4D4D4D"/>
    <a:srgbClr val="666699"/>
    <a:srgbClr val="33CC33"/>
    <a:srgbClr val="008000"/>
    <a:srgbClr val="DDDDD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7" d="100"/>
          <a:sy n="47" d="100"/>
        </p:scale>
        <p:origin x="-1003" y="-91"/>
      </p:cViewPr>
      <p:guideLst>
        <p:guide orient="horz" pos="3744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notesViewPr>
    <p:cSldViewPr>
      <p:cViewPr varScale="1">
        <p:scale>
          <a:sx n="40" d="100"/>
          <a:sy n="40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emf"/><Relationship Id="rId18" Type="http://schemas.openxmlformats.org/officeDocument/2006/relationships/image" Target="../media/image10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17" Type="http://schemas.openxmlformats.org/officeDocument/2006/relationships/image" Target="../media/image103.emf"/><Relationship Id="rId2" Type="http://schemas.openxmlformats.org/officeDocument/2006/relationships/image" Target="../media/image88.emf"/><Relationship Id="rId16" Type="http://schemas.openxmlformats.org/officeDocument/2006/relationships/image" Target="../media/image102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5" Type="http://schemas.openxmlformats.org/officeDocument/2006/relationships/image" Target="../media/image101.emf"/><Relationship Id="rId10" Type="http://schemas.openxmlformats.org/officeDocument/2006/relationships/image" Target="../media/image96.emf"/><Relationship Id="rId19" Type="http://schemas.openxmlformats.org/officeDocument/2006/relationships/image" Target="../media/image105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Relationship Id="rId14" Type="http://schemas.openxmlformats.org/officeDocument/2006/relationships/image" Target="../media/image10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18" Type="http://schemas.openxmlformats.org/officeDocument/2006/relationships/image" Target="../media/image142.emf"/><Relationship Id="rId3" Type="http://schemas.openxmlformats.org/officeDocument/2006/relationships/image" Target="../media/image127.emf"/><Relationship Id="rId21" Type="http://schemas.openxmlformats.org/officeDocument/2006/relationships/image" Target="../media/image145.emf"/><Relationship Id="rId7" Type="http://schemas.openxmlformats.org/officeDocument/2006/relationships/image" Target="../media/image131.emf"/><Relationship Id="rId12" Type="http://schemas.openxmlformats.org/officeDocument/2006/relationships/image" Target="../media/image136.emf"/><Relationship Id="rId17" Type="http://schemas.openxmlformats.org/officeDocument/2006/relationships/image" Target="../media/image141.emf"/><Relationship Id="rId2" Type="http://schemas.openxmlformats.org/officeDocument/2006/relationships/image" Target="../media/image126.emf"/><Relationship Id="rId16" Type="http://schemas.openxmlformats.org/officeDocument/2006/relationships/image" Target="../media/image140.emf"/><Relationship Id="rId20" Type="http://schemas.openxmlformats.org/officeDocument/2006/relationships/image" Target="../media/image144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5" Type="http://schemas.openxmlformats.org/officeDocument/2006/relationships/image" Target="../media/image139.emf"/><Relationship Id="rId23" Type="http://schemas.openxmlformats.org/officeDocument/2006/relationships/image" Target="../media/image147.emf"/><Relationship Id="rId10" Type="http://schemas.openxmlformats.org/officeDocument/2006/relationships/image" Target="../media/image134.emf"/><Relationship Id="rId19" Type="http://schemas.openxmlformats.org/officeDocument/2006/relationships/image" Target="../media/image143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Relationship Id="rId14" Type="http://schemas.openxmlformats.org/officeDocument/2006/relationships/image" Target="../media/image138.emf"/><Relationship Id="rId22" Type="http://schemas.openxmlformats.org/officeDocument/2006/relationships/image" Target="../media/image1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4" Type="http://schemas.openxmlformats.org/officeDocument/2006/relationships/image" Target="../media/image15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18" Type="http://schemas.openxmlformats.org/officeDocument/2006/relationships/image" Target="../media/image167.emf"/><Relationship Id="rId3" Type="http://schemas.openxmlformats.org/officeDocument/2006/relationships/image" Target="../media/image120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17" Type="http://schemas.openxmlformats.org/officeDocument/2006/relationships/image" Target="../media/image166.emf"/><Relationship Id="rId2" Type="http://schemas.openxmlformats.org/officeDocument/2006/relationships/image" Target="../media/image119.emf"/><Relationship Id="rId16" Type="http://schemas.openxmlformats.org/officeDocument/2006/relationships/image" Target="../media/image165.emf"/><Relationship Id="rId1" Type="http://schemas.openxmlformats.org/officeDocument/2006/relationships/image" Target="../media/image118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png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17" Type="http://schemas.openxmlformats.org/officeDocument/2006/relationships/image" Target="../media/image75.emf"/><Relationship Id="rId2" Type="http://schemas.openxmlformats.org/officeDocument/2006/relationships/image" Target="../media/image60.emf"/><Relationship Id="rId16" Type="http://schemas.openxmlformats.org/officeDocument/2006/relationships/image" Target="../media/image74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5" Type="http://schemas.openxmlformats.org/officeDocument/2006/relationships/image" Target="../media/image7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Relationship Id="rId14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9B806131-392C-4E37-B01B-1967AC0C9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0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6C2DBE0-4E1A-4158-8271-26CDA1A92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692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63D8F154-7CFC-464B-8391-0523B43275A1}" type="slidenum">
              <a:rPr lang="en-US" altLang="zh-CN" sz="1200">
                <a:ea typeface="宋体" charset="-122"/>
              </a:rPr>
              <a:pPr/>
              <a:t>3</a:t>
            </a:fld>
            <a:endParaRPr lang="en-US" altLang="zh-CN" sz="120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DB27FAEE-5ACF-4989-B0A5-FF97115CB71A}" type="slidenum">
              <a:rPr lang="en-US" altLang="zh-CN" sz="1200">
                <a:ea typeface="宋体" pitchFamily="2" charset="-122"/>
              </a:rPr>
              <a:pPr/>
              <a:t>7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5AB923D4-3BFF-46BC-BC1B-3594392477A3}" type="slidenum">
              <a:rPr lang="en-US" altLang="zh-CN" sz="1200">
                <a:ea typeface="宋体" pitchFamily="2" charset="-122"/>
              </a:rPr>
              <a:pPr/>
              <a:t>12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A13FBE87-E22D-43FF-9627-C34C34720662}" type="slidenum">
              <a:rPr lang="en-US" altLang="zh-CN" sz="1200">
                <a:ea typeface="宋体" pitchFamily="2" charset="-122"/>
              </a:rPr>
              <a:pPr/>
              <a:t>18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0145-A9BF-4330-8097-1F82C6E0B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63057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A606-69A8-4A3F-89CC-54C668D9B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59113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2930-B65E-462C-994D-828070C10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33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05B99-F218-41E5-A5AE-BFAA3EC1D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79153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A9F0C-0922-4B07-A1A8-E44BDAAAC8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12656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14D9C-F2BD-48DC-B8E6-794B4798AE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473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A7F2-5BB6-4D22-A943-41E24C07C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98642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A251C-40DB-40D6-8235-CAE49032E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5598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B1A3C-EC57-42F1-858B-804AEA66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7604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7908A-861B-4E01-81C7-330E56D98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2382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0E05F-4561-4408-8C1F-0317E44D9B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81532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AFAA0201-5DDF-4C90-B97D-4497A1EF2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27656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2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2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4.emf"/><Relationship Id="rId26" Type="http://schemas.openxmlformats.org/officeDocument/2006/relationships/image" Target="../media/image98.emf"/><Relationship Id="rId39" Type="http://schemas.openxmlformats.org/officeDocument/2006/relationships/oleObject" Target="../embeddings/oleObject97.bin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102.e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38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29" Type="http://schemas.openxmlformats.org/officeDocument/2006/relationships/oleObject" Target="../embeddings/oleObject92.bin"/><Relationship Id="rId41" Type="http://schemas.openxmlformats.org/officeDocument/2006/relationships/image" Target="../media/image10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7.emf"/><Relationship Id="rId32" Type="http://schemas.openxmlformats.org/officeDocument/2006/relationships/image" Target="../media/image101.emf"/><Relationship Id="rId37" Type="http://schemas.openxmlformats.org/officeDocument/2006/relationships/oleObject" Target="../embeddings/oleObject96.bin"/><Relationship Id="rId40" Type="http://schemas.openxmlformats.org/officeDocument/2006/relationships/image" Target="../media/image105.e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99.emf"/><Relationship Id="rId36" Type="http://schemas.openxmlformats.org/officeDocument/2006/relationships/image" Target="../media/image103.emf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2.emf"/><Relationship Id="rId22" Type="http://schemas.openxmlformats.org/officeDocument/2006/relationships/image" Target="../media/image96.e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100.emf"/><Relationship Id="rId35" Type="http://schemas.openxmlformats.org/officeDocument/2006/relationships/oleObject" Target="../embeddings/oleObject95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108.emf"/><Relationship Id="rId3" Type="http://schemas.openxmlformats.org/officeDocument/2006/relationships/image" Target="../media/image111.png"/><Relationship Id="rId21" Type="http://schemas.openxmlformats.org/officeDocument/2006/relationships/oleObject" Target="../embeddings/oleObject101.bin"/><Relationship Id="rId12" Type="http://schemas.openxmlformats.org/officeDocument/2006/relationships/image" Target="../media/image73.png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vmlDrawing" Target="../drawings/vmlDrawing11.vml"/><Relationship Id="rId11" Type="http://schemas.openxmlformats.org/officeDocument/2006/relationships/image" Target="../media/image72.png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71.png"/><Relationship Id="rId19" Type="http://schemas.openxmlformats.org/officeDocument/2006/relationships/oleObject" Target="../embeddings/oleObject100.bin"/><Relationship Id="rId14" Type="http://schemas.openxmlformats.org/officeDocument/2006/relationships/image" Target="../media/image112.png"/><Relationship Id="rId22" Type="http://schemas.openxmlformats.org/officeDocument/2006/relationships/image" Target="../media/image11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7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6.emf"/><Relationship Id="rId5" Type="http://schemas.openxmlformats.org/officeDocument/2006/relationships/image" Target="../media/image113.e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5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emf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118.png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image" Target="../media/image119.png"/><Relationship Id="rId1" Type="http://schemas.openxmlformats.org/officeDocument/2006/relationships/vmlDrawing" Target="../drawings/vmlDrawing13.vml"/><Relationship Id="rId11" Type="http://schemas.openxmlformats.org/officeDocument/2006/relationships/image" Target="../media/image72.png"/><Relationship Id="rId15" Type="http://schemas.openxmlformats.org/officeDocument/2006/relationships/image" Target="../media/image108.emf"/><Relationship Id="rId10" Type="http://schemas.openxmlformats.org/officeDocument/2006/relationships/image" Target="../media/image71.png"/><Relationship Id="rId19" Type="http://schemas.openxmlformats.org/officeDocument/2006/relationships/image" Target="../media/image110.emf"/><Relationship Id="rId14" Type="http://schemas.openxmlformats.org/officeDocument/2006/relationships/oleObject" Target="../embeddings/oleObject10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4.emf"/><Relationship Id="rId18" Type="http://schemas.openxmlformats.org/officeDocument/2006/relationships/oleObject" Target="../embeddings/oleObject116.bin"/><Relationship Id="rId26" Type="http://schemas.openxmlformats.org/officeDocument/2006/relationships/tags" Target="../tags/tag4.xml"/><Relationship Id="rId3" Type="http://schemas.openxmlformats.org/officeDocument/2006/relationships/tags" Target="../tags/tag2.xml"/><Relationship Id="rId21" Type="http://schemas.openxmlformats.org/officeDocument/2006/relationships/image" Target="../media/image125.png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0.emf"/><Relationship Id="rId17" Type="http://schemas.openxmlformats.org/officeDocument/2006/relationships/image" Target="../media/image122.wmf"/><Relationship Id="rId25" Type="http://schemas.openxmlformats.org/officeDocument/2006/relationships/image" Target="../media/image127.png"/><Relationship Id="rId2" Type="http://schemas.openxmlformats.org/officeDocument/2006/relationships/tags" Target="../tags/tag1.xml"/><Relationship Id="rId16" Type="http://schemas.openxmlformats.org/officeDocument/2006/relationships/oleObject" Target="../embeddings/oleObject115.bin"/><Relationship Id="rId20" Type="http://schemas.openxmlformats.org/officeDocument/2006/relationships/tags" Target="../tags/tag1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113.bin"/><Relationship Id="rId24" Type="http://schemas.openxmlformats.org/officeDocument/2006/relationships/tags" Target="../tags/tag3.xml"/><Relationship Id="rId5" Type="http://schemas.openxmlformats.org/officeDocument/2006/relationships/tags" Target="../tags/tag4.xml"/><Relationship Id="rId15" Type="http://schemas.openxmlformats.org/officeDocument/2006/relationships/image" Target="../media/image121.wmf"/><Relationship Id="rId23" Type="http://schemas.openxmlformats.org/officeDocument/2006/relationships/image" Target="../media/image126.png"/><Relationship Id="rId10" Type="http://schemas.openxmlformats.org/officeDocument/2006/relationships/image" Target="../media/image119.emf"/><Relationship Id="rId19" Type="http://schemas.openxmlformats.org/officeDocument/2006/relationships/image" Target="../media/image123.wmf"/><Relationship Id="rId4" Type="http://schemas.openxmlformats.org/officeDocument/2006/relationships/tags" Target="../tags/tag3.xml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4.bin"/><Relationship Id="rId22" Type="http://schemas.openxmlformats.org/officeDocument/2006/relationships/tags" Target="../tags/tag2.xml"/><Relationship Id="rId27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6.xml"/><Relationship Id="rId5" Type="http://schemas.openxmlformats.org/officeDocument/2006/relationships/image" Target="../media/image130.png"/><Relationship Id="rId4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2.emf"/><Relationship Id="rId26" Type="http://schemas.openxmlformats.org/officeDocument/2006/relationships/image" Target="../media/image136.emf"/><Relationship Id="rId39" Type="http://schemas.openxmlformats.org/officeDocument/2006/relationships/oleObject" Target="../embeddings/oleObject135.bin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34" Type="http://schemas.openxmlformats.org/officeDocument/2006/relationships/image" Target="../media/image140.emf"/><Relationship Id="rId42" Type="http://schemas.openxmlformats.org/officeDocument/2006/relationships/image" Target="../media/image144.emf"/><Relationship Id="rId47" Type="http://schemas.openxmlformats.org/officeDocument/2006/relationships/oleObject" Target="../embeddings/oleObject139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2.bin"/><Relationship Id="rId38" Type="http://schemas.openxmlformats.org/officeDocument/2006/relationships/image" Target="../media/image142.emf"/><Relationship Id="rId46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30.bin"/><Relationship Id="rId41" Type="http://schemas.openxmlformats.org/officeDocument/2006/relationships/oleObject" Target="../embeddings/oleObject13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35.emf"/><Relationship Id="rId32" Type="http://schemas.openxmlformats.org/officeDocument/2006/relationships/image" Target="../media/image139.emf"/><Relationship Id="rId37" Type="http://schemas.openxmlformats.org/officeDocument/2006/relationships/oleObject" Target="../embeddings/oleObject134.bin"/><Relationship Id="rId40" Type="http://schemas.openxmlformats.org/officeDocument/2006/relationships/image" Target="../media/image143.emf"/><Relationship Id="rId45" Type="http://schemas.openxmlformats.org/officeDocument/2006/relationships/oleObject" Target="../embeddings/oleObject138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7.emf"/><Relationship Id="rId36" Type="http://schemas.openxmlformats.org/officeDocument/2006/relationships/image" Target="../media/image141.emf"/><Relationship Id="rId49" Type="http://schemas.openxmlformats.org/officeDocument/2006/relationships/image" Target="../media/image148.e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4" Type="http://schemas.openxmlformats.org/officeDocument/2006/relationships/image" Target="../media/image145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8.emf"/><Relationship Id="rId35" Type="http://schemas.openxmlformats.org/officeDocument/2006/relationships/oleObject" Target="../embeddings/oleObject133.bin"/><Relationship Id="rId43" Type="http://schemas.openxmlformats.org/officeDocument/2006/relationships/oleObject" Target="../embeddings/oleObject137.bin"/><Relationship Id="rId48" Type="http://schemas.openxmlformats.org/officeDocument/2006/relationships/image" Target="../media/image147.emf"/><Relationship Id="rId8" Type="http://schemas.openxmlformats.org/officeDocument/2006/relationships/image" Target="../media/image1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52.emf"/><Relationship Id="rId5" Type="http://schemas.openxmlformats.org/officeDocument/2006/relationships/image" Target="../media/image149.e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5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9" Type="http://schemas.openxmlformats.org/officeDocument/2006/relationships/image" Target="../media/image167.emf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58.emf"/><Relationship Id="rId34" Type="http://schemas.openxmlformats.org/officeDocument/2006/relationships/oleObject" Target="../embeddings/oleObject159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33" Type="http://schemas.openxmlformats.org/officeDocument/2006/relationships/image" Target="../media/image164.emf"/><Relationship Id="rId38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162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9.emf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58.bin"/><Relationship Id="rId37" Type="http://schemas.openxmlformats.org/officeDocument/2006/relationships/image" Target="../media/image166.emf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28" Type="http://schemas.openxmlformats.org/officeDocument/2006/relationships/oleObject" Target="../embeddings/oleObject156.bin"/><Relationship Id="rId36" Type="http://schemas.openxmlformats.org/officeDocument/2006/relationships/oleObject" Target="../embeddings/oleObject160.bin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57.emf"/><Relationship Id="rId31" Type="http://schemas.openxmlformats.org/officeDocument/2006/relationships/image" Target="../media/image163.emf"/><Relationship Id="rId4" Type="http://schemas.openxmlformats.org/officeDocument/2006/relationships/image" Target="../media/image118.emf"/><Relationship Id="rId9" Type="http://schemas.openxmlformats.org/officeDocument/2006/relationships/image" Target="../media/image124.e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61.emf"/><Relationship Id="rId30" Type="http://schemas.openxmlformats.org/officeDocument/2006/relationships/oleObject" Target="../embeddings/oleObject157.bin"/><Relationship Id="rId35" Type="http://schemas.openxmlformats.org/officeDocument/2006/relationships/image" Target="../media/image16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72.wmf"/><Relationship Id="rId3" Type="http://schemas.openxmlformats.org/officeDocument/2006/relationships/image" Target="../media/image181.png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7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e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7.png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54.e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image" Target="../media/image58.e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3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9" Type="http://schemas.openxmlformats.org/officeDocument/2006/relationships/image" Target="../media/image77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74.e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9.emf"/><Relationship Id="rId32" Type="http://schemas.openxmlformats.org/officeDocument/2006/relationships/image" Target="../media/image73.emf"/><Relationship Id="rId37" Type="http://schemas.openxmlformats.org/officeDocument/2006/relationships/oleObject" Target="../embeddings/oleObject69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71.emf"/><Relationship Id="rId36" Type="http://schemas.openxmlformats.org/officeDocument/2006/relationships/image" Target="../media/image75.emf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72.emf"/><Relationship Id="rId35" Type="http://schemas.openxmlformats.org/officeDocument/2006/relationships/oleObject" Target="../embeddings/oleObject6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0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22860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1029" name="Text Box 73"/>
          <p:cNvSpPr txBox="1">
            <a:spLocks noChangeArrowheads="1"/>
          </p:cNvSpPr>
          <p:nvPr/>
        </p:nvSpPr>
        <p:spPr bwMode="auto">
          <a:xfrm>
            <a:off x="2133600" y="2743200"/>
            <a:ext cx="4067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/>
              <a:t>一、</a:t>
            </a:r>
            <a:r>
              <a:rPr lang="zh-CN" altLang="en-US" sz="3200" b="1"/>
              <a:t>三重积分的概念</a:t>
            </a:r>
            <a:r>
              <a:rPr lang="zh-CN" altLang="en-US" sz="3200"/>
              <a:t>  </a:t>
            </a:r>
          </a:p>
        </p:txBody>
      </p:sp>
      <p:sp>
        <p:nvSpPr>
          <p:cNvPr id="1030" name="Rectangle 7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33600" y="36576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二、三重积分的计算</a:t>
            </a:r>
            <a:endParaRPr lang="zh-CN" altLang="en-US" sz="3200">
              <a:ea typeface="宋体" pitchFamily="2" charset="-122"/>
            </a:endParaRPr>
          </a:p>
        </p:txBody>
      </p:sp>
      <p:sp>
        <p:nvSpPr>
          <p:cNvPr id="1031" name="Text Box 88"/>
          <p:cNvSpPr txBox="1">
            <a:spLocks noChangeArrowheads="1"/>
          </p:cNvSpPr>
          <p:nvPr/>
        </p:nvSpPr>
        <p:spPr bwMode="auto">
          <a:xfrm>
            <a:off x="2438400" y="1081088"/>
            <a:ext cx="2921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三重积分  </a:t>
            </a:r>
          </a:p>
        </p:txBody>
      </p:sp>
      <p:graphicFrame>
        <p:nvGraphicFramePr>
          <p:cNvPr id="1026" name="Object 89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91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638800" y="3825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 i="1">
                <a:sym typeface="Symbol" pitchFamily="18" charset="2"/>
              </a:rPr>
              <a:t>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/>
              <a:t>为三个坐标</a:t>
            </a:r>
          </a:p>
        </p:txBody>
      </p:sp>
      <p:sp>
        <p:nvSpPr>
          <p:cNvPr id="1026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368300"/>
            <a:ext cx="32575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计算三重积分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505200" y="368300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" name="Equation" r:id="rId3" imgW="2133360" imgH="723600" progId="Equation.3">
                  <p:embed/>
                </p:oleObj>
              </mc:Choice>
              <mc:Fallback>
                <p:oleObj name="Equation" r:id="rId3" imgW="213336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8300"/>
                        <a:ext cx="2133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828800" y="113030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" name="Equation" r:id="rId5" imgW="1968480" imgH="393480" progId="Equation.3">
                  <p:embed/>
                </p:oleObj>
              </mc:Choice>
              <mc:Fallback>
                <p:oleObj name="Equation" r:id="rId5" imgW="1968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30300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808413" y="1054100"/>
            <a:ext cx="442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所围成的闭区域 </a:t>
            </a:r>
            <a:r>
              <a:rPr lang="en-US" altLang="zh-CN"/>
              <a:t>.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609600" y="20447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1270000" y="2184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" name="Equation" r:id="rId7" imgW="495000" imgH="317160" progId="Equation.3">
                  <p:embed/>
                </p:oleObj>
              </mc:Choice>
              <mc:Fallback>
                <p:oleObj name="Equation" r:id="rId7" imgW="49500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184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660400" y="3187700"/>
          <a:ext cx="276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" name="Equation" r:id="rId9" imgW="2768400" imgH="723600" progId="Equation.3">
                  <p:embed/>
                </p:oleObj>
              </mc:Choice>
              <mc:Fallback>
                <p:oleObj name="Equation" r:id="rId9" imgW="27684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187700"/>
                        <a:ext cx="276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1790700" y="4686300"/>
          <a:ext cx="430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" name="Equation" r:id="rId11" imgW="4305240" imgH="863280" progId="Equation.3">
                  <p:embed/>
                </p:oleObj>
              </mc:Choice>
              <mc:Fallback>
                <p:oleObj name="Equation" r:id="rId11" imgW="4305240" imgH="863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686300"/>
                        <a:ext cx="4305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4635500" y="3835400"/>
          <a:ext cx="153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" name="Equation" r:id="rId13" imgW="1536480" imgH="825480" progId="Equation.3">
                  <p:embed/>
                </p:oleObj>
              </mc:Choice>
              <mc:Fallback>
                <p:oleObj name="Equation" r:id="rId13" imgW="1536480" imgH="825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835400"/>
                        <a:ext cx="153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1778000" y="5549900"/>
          <a:ext cx="332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3" name="Equation" r:id="rId15" imgW="3327120" imgH="850680" progId="Equation.3">
                  <p:embed/>
                </p:oleObj>
              </mc:Choice>
              <mc:Fallback>
                <p:oleObj name="Equation" r:id="rId15" imgW="332712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549900"/>
                        <a:ext cx="332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2057400" y="1651000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" name="Equation" r:id="rId17" imgW="2489040" imgH="393480" progId="Equation.3">
                  <p:embed/>
                </p:oleObj>
              </mc:Choice>
              <mc:Fallback>
                <p:oleObj name="Equation" r:id="rId17" imgW="24890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51000"/>
                        <a:ext cx="248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2108200" y="2122488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5" name="Equation" r:id="rId19" imgW="2286000" imgH="533160" progId="Equation.3">
                  <p:embed/>
                </p:oleObj>
              </mc:Choice>
              <mc:Fallback>
                <p:oleObj name="Equation" r:id="rId19" imgW="228600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122488"/>
                        <a:ext cx="228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2095500" y="27305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" name="Equation" r:id="rId21" imgW="1244520" imgH="317160" progId="Equation.3">
                  <p:embed/>
                </p:oleObj>
              </mc:Choice>
              <mc:Fallback>
                <p:oleObj name="Equation" r:id="rId21" imgW="124452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730500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/>
          <p:cNvGraphicFramePr>
            <a:graphicFrameLocks noChangeAspect="1"/>
          </p:cNvGraphicFramePr>
          <p:nvPr/>
        </p:nvGraphicFramePr>
        <p:xfrm>
          <a:off x="3200400" y="3797300"/>
          <a:ext cx="146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7" name="Equation" r:id="rId23" imgW="1460160" imgH="863280" progId="Equation.3">
                  <p:embed/>
                </p:oleObj>
              </mc:Choice>
              <mc:Fallback>
                <p:oleObj name="Equation" r:id="rId23" imgW="146016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97300"/>
                        <a:ext cx="146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1828800" y="382270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" name="Equation" r:id="rId25" imgW="1320480" imgH="825480" progId="Equation.3">
                  <p:embed/>
                </p:oleObj>
              </mc:Choice>
              <mc:Fallback>
                <p:oleObj name="Equation" r:id="rId25" imgW="132048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22700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5181600" y="5549900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" name="Equation" r:id="rId27" imgW="711000" imgH="850680" progId="Equation.3">
                  <p:embed/>
                </p:oleObj>
              </mc:Choice>
              <mc:Fallback>
                <p:oleObj name="Equation" r:id="rId27" imgW="71100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549900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28600" y="9921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面及平面</a:t>
            </a:r>
          </a:p>
        </p:txBody>
      </p:sp>
      <p:sp>
        <p:nvSpPr>
          <p:cNvPr id="117780" name="AutoShape 20"/>
          <p:cNvSpPr>
            <a:spLocks/>
          </p:cNvSpPr>
          <p:nvPr/>
        </p:nvSpPr>
        <p:spPr bwMode="auto">
          <a:xfrm>
            <a:off x="1828800" y="1663700"/>
            <a:ext cx="179388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>
            <a:off x="7391400" y="3644900"/>
            <a:ext cx="3603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2" name="Line 22"/>
          <p:cNvSpPr>
            <a:spLocks noChangeShapeType="1"/>
          </p:cNvSpPr>
          <p:nvPr/>
        </p:nvSpPr>
        <p:spPr bwMode="auto">
          <a:xfrm flipV="1">
            <a:off x="7620000" y="280670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3" name="Line 23"/>
          <p:cNvSpPr>
            <a:spLocks noChangeShapeType="1"/>
          </p:cNvSpPr>
          <p:nvPr/>
        </p:nvSpPr>
        <p:spPr bwMode="auto">
          <a:xfrm>
            <a:off x="1828800" y="1511300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05600" y="1739900"/>
            <a:ext cx="1981200" cy="2717800"/>
            <a:chOff x="4224" y="960"/>
            <a:chExt cx="1248" cy="1712"/>
          </a:xfrm>
        </p:grpSpPr>
        <p:grpSp>
          <p:nvGrpSpPr>
            <p:cNvPr id="10271" name="Group 25"/>
            <p:cNvGrpSpPr>
              <a:grpSpLocks/>
            </p:cNvGrpSpPr>
            <p:nvPr/>
          </p:nvGrpSpPr>
          <p:grpSpPr bwMode="auto">
            <a:xfrm>
              <a:off x="4224" y="960"/>
              <a:ext cx="1248" cy="1712"/>
              <a:chOff x="4224" y="1104"/>
              <a:chExt cx="1248" cy="1712"/>
            </a:xfrm>
          </p:grpSpPr>
          <p:graphicFrame>
            <p:nvGraphicFramePr>
              <p:cNvPr id="10255" name="Object 26"/>
              <p:cNvGraphicFramePr>
                <a:graphicFrameLocks noChangeAspect="1"/>
              </p:cNvGraphicFramePr>
              <p:nvPr/>
            </p:nvGraphicFramePr>
            <p:xfrm>
              <a:off x="4464" y="2508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0" name="Equation" r:id="rId29" imgW="152280" imgH="304560" progId="Equation.3">
                      <p:embed/>
                    </p:oleObj>
                  </mc:Choice>
                  <mc:Fallback>
                    <p:oleObj name="Equation" r:id="rId29" imgW="152280" imgH="3045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508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27"/>
              <p:cNvGraphicFramePr>
                <a:graphicFrameLocks noChangeAspect="1"/>
              </p:cNvGraphicFramePr>
              <p:nvPr/>
            </p:nvGraphicFramePr>
            <p:xfrm>
              <a:off x="4320" y="26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1" name="Equation" r:id="rId31" imgW="228600" imgH="241200" progId="Equation.3">
                      <p:embed/>
                    </p:oleObj>
                  </mc:Choice>
                  <mc:Fallback>
                    <p:oleObj name="Equation" r:id="rId31" imgW="228600" imgH="2412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6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28"/>
              <p:cNvGraphicFramePr>
                <a:graphicFrameLocks noChangeAspect="1"/>
              </p:cNvGraphicFramePr>
              <p:nvPr/>
            </p:nvGraphicFramePr>
            <p:xfrm>
              <a:off x="5320" y="225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2" name="Equation" r:id="rId33" imgW="241200" imgH="317160" progId="Equation.3">
                      <p:embed/>
                    </p:oleObj>
                  </mc:Choice>
                  <mc:Fallback>
                    <p:oleObj name="Equation" r:id="rId33" imgW="241200" imgH="3171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225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29"/>
              <p:cNvGraphicFramePr>
                <a:graphicFrameLocks noChangeAspect="1"/>
              </p:cNvGraphicFramePr>
              <p:nvPr/>
            </p:nvGraphicFramePr>
            <p:xfrm>
              <a:off x="4588" y="110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3" name="Equation" r:id="rId35" imgW="215640" imgH="215640" progId="Equation.3">
                      <p:embed/>
                    </p:oleObj>
                  </mc:Choice>
                  <mc:Fallback>
                    <p:oleObj name="Equation" r:id="rId35" imgW="215640" imgH="21564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10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73" name="Group 30"/>
              <p:cNvGrpSpPr>
                <a:grpSpLocks/>
              </p:cNvGrpSpPr>
              <p:nvPr/>
            </p:nvGrpSpPr>
            <p:grpSpPr bwMode="auto">
              <a:xfrm>
                <a:off x="4224" y="1104"/>
                <a:ext cx="1248" cy="1628"/>
                <a:chOff x="4224" y="1104"/>
                <a:chExt cx="1248" cy="1628"/>
              </a:xfrm>
            </p:grpSpPr>
            <p:sp>
              <p:nvSpPr>
                <p:cNvPr id="10274" name="Line 31"/>
                <p:cNvSpPr>
                  <a:spLocks noChangeShapeType="1"/>
                </p:cNvSpPr>
                <p:nvPr/>
              </p:nvSpPr>
              <p:spPr bwMode="auto">
                <a:xfrm>
                  <a:off x="5088" y="220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464" y="2208"/>
                  <a:ext cx="62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6" name="Line 33"/>
                <p:cNvSpPr>
                  <a:spLocks noChangeShapeType="1"/>
                </p:cNvSpPr>
                <p:nvPr/>
              </p:nvSpPr>
              <p:spPr bwMode="auto">
                <a:xfrm>
                  <a:off x="4752" y="220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464" y="1344"/>
                  <a:ext cx="288" cy="1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8" name="Line 35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336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464" y="2204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224" y="2492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1" name="Line 38"/>
                <p:cNvSpPr>
                  <a:spLocks noChangeShapeType="1"/>
                </p:cNvSpPr>
                <p:nvPr/>
              </p:nvSpPr>
              <p:spPr bwMode="auto">
                <a:xfrm>
                  <a:off x="4752" y="1392"/>
                  <a:ext cx="0" cy="8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52" y="110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259" name="Object 40"/>
              <p:cNvGraphicFramePr>
                <a:graphicFrameLocks noChangeAspect="1"/>
              </p:cNvGraphicFramePr>
              <p:nvPr/>
            </p:nvGraphicFramePr>
            <p:xfrm>
              <a:off x="4848" y="126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4" name="Equation" r:id="rId37" imgW="152280" imgH="304560" progId="Equation.3">
                      <p:embed/>
                    </p:oleObj>
                  </mc:Choice>
                  <mc:Fallback>
                    <p:oleObj name="Equation" r:id="rId37" imgW="152280" imgH="30456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26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41"/>
              <p:cNvGraphicFramePr>
                <a:graphicFrameLocks noChangeAspect="1"/>
              </p:cNvGraphicFramePr>
              <p:nvPr/>
            </p:nvGraphicFramePr>
            <p:xfrm>
              <a:off x="5088" y="1872"/>
              <a:ext cx="12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5" name="Equation" r:id="rId39" imgW="203040" imgH="533160" progId="Equation.3">
                      <p:embed/>
                    </p:oleObj>
                  </mc:Choice>
                  <mc:Fallback>
                    <p:oleObj name="Equation" r:id="rId39" imgW="203040" imgH="53316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872"/>
                            <a:ext cx="12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0272" name="Picture 42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192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/>
      <p:bldP spid="117766" grpId="0" build="p" autoUpdateAnimBg="0" advAuto="0"/>
      <p:bldP spid="117767" grpId="0" build="p" autoUpdateAnimBg="0"/>
      <p:bldP spid="117779" grpId="0" build="p" autoUpdateAnimBg="0" advAuto="0"/>
      <p:bldP spid="117780" grpId="0" animBg="1"/>
      <p:bldP spid="117781" grpId="0" animBg="1"/>
      <p:bldP spid="117782" grpId="0" animBg="1"/>
      <p:bldP spid="1177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476672"/>
                <a:ext cx="8208912" cy="1375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2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chemeClr val="tx2"/>
                    </a:solidFill>
                  </a:rPr>
                  <a:t>2</a:t>
                </a:r>
                <a:r>
                  <a:rPr lang="en-US" altLang="zh-CN" b="1" dirty="0" smtClean="0"/>
                  <a:t>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𝛺</m:t>
                    </m:r>
                  </m:oMath>
                </a14:m>
                <a:r>
                  <a:rPr lang="zh-CN" altLang="zh-CN" dirty="0"/>
                  <a:t>是由曲线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/>
                  <a:t>绕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zh-CN" dirty="0"/>
                  <a:t>轴旋转一周而成的曲面与平面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en-US" altLang="zh-CN" b="0" i="0" smtClean="0">
                        <a:latin typeface="Cambria Math"/>
                      </a:rPr>
                      <m:t>4</m:t>
                    </m:r>
                  </m:oMath>
                </a14:m>
                <a:r>
                  <a:rPr lang="zh-CN" altLang="zh-CN" dirty="0"/>
                  <a:t>所围</a:t>
                </a:r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/>
                          </a:rPr>
                          <m:t>𝛺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zh-CN" altLang="en-US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</m:nary>
                  </m:oMath>
                </a14:m>
                <a:r>
                  <a:rPr lang="en-US" altLang="zh-CN" sz="3200" dirty="0" smtClean="0">
                    <a:solidFill>
                      <a:srgbClr val="FF0000"/>
                    </a:solidFill>
                    <a:latin typeface="Microsoft Yahei"/>
                    <a:ea typeface="Microsoft Yahei"/>
                    <a:sym typeface="Microsoft Yahei"/>
                  </a:rPr>
                  <a:t>  </a:t>
                </a:r>
                <a:endParaRPr lang="zh-CN" altLang="en-US" sz="2600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8208912" cy="1375377"/>
              </a:xfrm>
              <a:prstGeom prst="rect">
                <a:avLst/>
              </a:prstGeom>
              <a:blipFill rotWithShape="1">
                <a:blip r:embed="rId3"/>
                <a:stretch>
                  <a:fillRect l="-1560" r="-669" b="-5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49896" y="1988840"/>
                <a:ext cx="5670376" cy="122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𝐼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/>
                            </a:rPr>
                            <m:t>𝑑</m:t>
                          </m:r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𝜎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zh-CN" altLang="en-US">
                              <a:latin typeface="Cambria Math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96" y="1988840"/>
                <a:ext cx="5670376" cy="12296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826992" y="3212976"/>
                <a:ext cx="3113160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𝐷</m:t>
                    </m:r>
                    <m:r>
                      <a:rPr lang="zh-CN" altLang="en-US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≤4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992" y="3212976"/>
                <a:ext cx="3113160" cy="532966"/>
              </a:xfrm>
              <a:prstGeom prst="rect">
                <a:avLst/>
              </a:prstGeom>
              <a:blipFill rotWithShape="1">
                <a:blip r:embed="rId11"/>
                <a:stretch>
                  <a:fillRect l="-4118"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95536" y="2276872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解法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36" y="4293096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解法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1640" y="3999568"/>
                <a:ext cx="5121188" cy="122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𝐼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/>
                            </a:rPr>
                            <m:t>4</m:t>
                          </m:r>
                        </m:sup>
                        <m:e>
                          <m:r>
                            <a:rPr lang="zh-CN" altLang="en-US" i="1">
                              <a:latin typeface="Cambria Math"/>
                            </a:rPr>
                            <m:t>𝑑𝑧</m:t>
                          </m:r>
                        </m:e>
                      </m:nary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𝑑</m:t>
                      </m:r>
                      <m:r>
                        <a:rPr lang="zh-CN" altLang="en-US" i="1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99568"/>
                <a:ext cx="5121188" cy="12296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979392" y="5272298"/>
                <a:ext cx="307789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𝐷</m:t>
                    </m:r>
                    <m:r>
                      <a:rPr lang="zh-CN" altLang="en-US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z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92" y="5272298"/>
                <a:ext cx="3077894" cy="532966"/>
              </a:xfrm>
              <a:prstGeom prst="rect">
                <a:avLst/>
              </a:prstGeom>
              <a:blipFill rotWithShape="1">
                <a:blip r:embed="rId13"/>
                <a:stretch>
                  <a:fillRect l="-4158"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86" name="Picture 3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07" y="1325141"/>
            <a:ext cx="6953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7316788" y="2718991"/>
            <a:ext cx="1106487" cy="1616075"/>
            <a:chOff x="4609" y="1243"/>
            <a:chExt cx="697" cy="1018"/>
          </a:xfrm>
        </p:grpSpPr>
        <p:grpSp>
          <p:nvGrpSpPr>
            <p:cNvPr id="27" name="Group 4"/>
            <p:cNvGrpSpPr>
              <a:grpSpLocks/>
            </p:cNvGrpSpPr>
            <p:nvPr/>
          </p:nvGrpSpPr>
          <p:grpSpPr bwMode="auto">
            <a:xfrm>
              <a:off x="4609" y="1243"/>
              <a:ext cx="697" cy="945"/>
              <a:chOff x="4512" y="1104"/>
              <a:chExt cx="816" cy="1104"/>
            </a:xfrm>
          </p:grpSpPr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6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5328" y="110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4919" y="2072"/>
            <a:ext cx="18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5" name="Equation" r:id="rId15" imgW="304560" imgH="317160" progId="Equation.3">
                    <p:embed/>
                  </p:oleObj>
                </mc:Choice>
                <mc:Fallback>
                  <p:oleObj name="Equation" r:id="rId15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2072"/>
                          <a:ext cx="18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7315200" y="1996678"/>
            <a:ext cx="1490663" cy="2584450"/>
            <a:chOff x="4608" y="788"/>
            <a:chExt cx="939" cy="1628"/>
          </a:xfrm>
        </p:grpSpPr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4800" y="22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6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1"/>
            <p:cNvGraphicFramePr>
              <a:graphicFrameLocks noChangeAspect="1"/>
            </p:cNvGraphicFramePr>
            <p:nvPr/>
          </p:nvGraphicFramePr>
          <p:xfrm>
            <a:off x="5395" y="211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7" name="Equation" r:id="rId19" imgW="241200" imgH="317160" progId="Equation.3">
                    <p:embed/>
                  </p:oleObj>
                </mc:Choice>
                <mc:Fallback>
                  <p:oleObj name="Equation" r:id="rId1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" y="211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4800" y="7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8" name="Equation" r:id="rId21" imgW="215640" imgH="215640" progId="Equation.3">
                    <p:embed/>
                  </p:oleObj>
                </mc:Choice>
                <mc:Fallback>
                  <p:oleObj name="Equation" r:id="rId21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Arc 13"/>
            <p:cNvSpPr>
              <a:spLocks/>
            </p:cNvSpPr>
            <p:nvPr/>
          </p:nvSpPr>
          <p:spPr bwMode="auto">
            <a:xfrm>
              <a:off x="4609" y="1243"/>
              <a:ext cx="697" cy="823"/>
            </a:xfrm>
            <a:custGeom>
              <a:avLst/>
              <a:gdLst>
                <a:gd name="T0" fmla="*/ 697 w 43200"/>
                <a:gd name="T1" fmla="*/ 28 h 22452"/>
                <a:gd name="T2" fmla="*/ 0 w 43200"/>
                <a:gd name="T3" fmla="*/ 0 h 22452"/>
                <a:gd name="T4" fmla="*/ 349 w 43200"/>
                <a:gd name="T5" fmla="*/ 31 h 224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52"/>
                <a:gd name="T11" fmla="*/ 43200 w 43200"/>
                <a:gd name="T12" fmla="*/ 22452 h 22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52" fill="none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</a:path>
                <a:path w="43200" h="22452" stroke="0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  <a:lnTo>
                    <a:pt x="21600" y="852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4608" y="1161"/>
              <a:ext cx="697" cy="164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4968" y="2066"/>
              <a:ext cx="5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4704" y="2066"/>
              <a:ext cx="264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4968" y="791"/>
              <a:ext cx="0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4968" y="1165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6353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900783"/>
            <a:ext cx="6172200" cy="609600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在柱面坐标系中体积元素为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9072"/>
              </p:ext>
            </p:extLst>
          </p:nvPr>
        </p:nvGraphicFramePr>
        <p:xfrm>
          <a:off x="2012950" y="2562770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4" imgW="2476440" imgH="406080" progId="Equation.3">
                  <p:embed/>
                </p:oleObj>
              </mc:Choice>
              <mc:Fallback>
                <p:oleObj name="Equation" r:id="rId4" imgW="247644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562770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28600" y="317237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82477"/>
              </p:ext>
            </p:extLst>
          </p:nvPr>
        </p:nvGraphicFramePr>
        <p:xfrm>
          <a:off x="1651000" y="3172370"/>
          <a:ext cx="322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6" imgW="3225600" imgH="723600" progId="Equation.3">
                  <p:embed/>
                </p:oleObj>
              </mc:Choice>
              <mc:Fallback>
                <p:oleObj name="Equation" r:id="rId6" imgW="322560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172370"/>
                        <a:ext cx="322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48991"/>
              </p:ext>
            </p:extLst>
          </p:nvPr>
        </p:nvGraphicFramePr>
        <p:xfrm>
          <a:off x="1666875" y="3972470"/>
          <a:ext cx="2489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8" imgW="2489040" imgH="723600" progId="Equation.3">
                  <p:embed/>
                </p:oleObj>
              </mc:Choice>
              <mc:Fallback>
                <p:oleObj name="Equation" r:id="rId8" imgW="248904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972470"/>
                        <a:ext cx="2489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04800" y="477257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80752"/>
              </p:ext>
            </p:extLst>
          </p:nvPr>
        </p:nvGraphicFramePr>
        <p:xfrm>
          <a:off x="1387475" y="4894808"/>
          <a:ext cx="4987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Equation" r:id="rId10" imgW="4991040" imgH="406080" progId="Equation.3">
                  <p:embed/>
                </p:oleObj>
              </mc:Choice>
              <mc:Fallback>
                <p:oleObj name="Equation" r:id="rId10" imgW="49910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894808"/>
                        <a:ext cx="4987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73068"/>
              </p:ext>
            </p:extLst>
          </p:nvPr>
        </p:nvGraphicFramePr>
        <p:xfrm>
          <a:off x="4089400" y="409947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Equation" r:id="rId12" imgW="1625400" imgH="406080" progId="Equation.3">
                  <p:embed/>
                </p:oleObj>
              </mc:Choice>
              <mc:Fallback>
                <p:oleObj name="Equation" r:id="rId12" imgW="162540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09947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19"/>
          <p:cNvSpPr txBox="1">
            <a:spLocks noChangeArrowheads="1"/>
          </p:cNvSpPr>
          <p:nvPr/>
        </p:nvSpPr>
        <p:spPr bwMode="auto">
          <a:xfrm>
            <a:off x="539552" y="548680"/>
            <a:ext cx="4724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ea typeface="楷体_GB2312" pitchFamily="49" charset="-122"/>
              </a:rPr>
              <a:t>2.  </a:t>
            </a:r>
            <a:r>
              <a:rPr lang="zh-CN" altLang="en-US" sz="2800" b="1" dirty="0" smtClean="0">
                <a:ea typeface="楷体_GB2312" pitchFamily="49" charset="-122"/>
              </a:rPr>
              <a:t>利用柱坐标计算三重积分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</a:p>
        </p:txBody>
      </p:sp>
      <p:sp>
        <p:nvSpPr>
          <p:cNvPr id="68" name="Rectangle 2"/>
          <p:cNvSpPr txBox="1">
            <a:spLocks noChangeArrowheads="1"/>
          </p:cNvSpPr>
          <p:nvPr/>
        </p:nvSpPr>
        <p:spPr bwMode="auto">
          <a:xfrm>
            <a:off x="611560" y="1340768"/>
            <a:ext cx="6912768" cy="6096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即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中，先一后二，其中后二用极坐标。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476672"/>
                <a:ext cx="8208912" cy="1375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2"/>
                    </a:solidFill>
                  </a:rPr>
                  <a:t>例</a:t>
                </a:r>
                <a:r>
                  <a:rPr lang="en-US" altLang="zh-CN" b="1" dirty="0" smtClean="0">
                    <a:solidFill>
                      <a:schemeClr val="tx2"/>
                    </a:solidFill>
                  </a:rPr>
                  <a:t>2</a:t>
                </a:r>
                <a:r>
                  <a:rPr lang="en-US" altLang="zh-CN" b="1" dirty="0" smtClean="0"/>
                  <a:t>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𝛺</m:t>
                    </m:r>
                  </m:oMath>
                </a14:m>
                <a:r>
                  <a:rPr lang="zh-CN" altLang="zh-CN" dirty="0"/>
                  <a:t>是由曲线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/>
                  <a:t>绕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zh-CN" dirty="0"/>
                  <a:t>轴旋转一周而成的曲面与平面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en-US" altLang="zh-CN" b="0" i="0" smtClean="0">
                        <a:latin typeface="Cambria Math"/>
                      </a:rPr>
                      <m:t>4</m:t>
                    </m:r>
                  </m:oMath>
                </a14:m>
                <a:r>
                  <a:rPr lang="zh-CN" altLang="zh-CN" dirty="0"/>
                  <a:t>所围</a:t>
                </a:r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/>
                          </a:rPr>
                          <m:t>𝛺</m:t>
                        </m:r>
                      </m:sub>
                      <m:sup/>
                      <m:e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zh-CN" altLang="en-US" i="1">
                            <a:latin typeface="Cambria Math"/>
                          </a:rPr>
                          <m:t>𝑑</m:t>
                        </m:r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</m:nary>
                  </m:oMath>
                </a14:m>
                <a:r>
                  <a:rPr lang="en-US" altLang="zh-CN" sz="2600" dirty="0" smtClean="0">
                    <a:solidFill>
                      <a:srgbClr val="FF0000"/>
                    </a:solidFill>
                    <a:latin typeface="Microsoft Yahei"/>
                    <a:ea typeface="Microsoft Yahei"/>
                    <a:sym typeface="Microsoft Yahei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/>
                      </a:rPr>
                      <m:t>32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2600" dirty="0" smtClean="0">
                    <a:solidFill>
                      <a:srgbClr val="FF0000"/>
                    </a:solidFill>
                    <a:latin typeface="Microsoft Yahei"/>
                    <a:ea typeface="Microsoft Yahei"/>
                    <a:sym typeface="Microsoft Yahei"/>
                  </a:rPr>
                  <a:t>)</a:t>
                </a:r>
                <a:endParaRPr lang="zh-CN" altLang="en-US" sz="2600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8208912" cy="1375377"/>
              </a:xfrm>
              <a:prstGeom prst="rect">
                <a:avLst/>
              </a:prstGeom>
              <a:blipFill rotWithShape="1">
                <a:blip r:embed="rId3"/>
                <a:stretch>
                  <a:fillRect l="-1560" r="-669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49896" y="1988840"/>
                <a:ext cx="5670376" cy="122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𝐼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/>
                            </a:rPr>
                            <m:t>𝑑</m:t>
                          </m:r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𝜎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zh-CN" altLang="en-US">
                              <a:latin typeface="Cambria Math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96" y="1988840"/>
                <a:ext cx="5670376" cy="12296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826992" y="3212976"/>
                <a:ext cx="3113160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𝐷</m:t>
                    </m:r>
                    <m:r>
                      <a:rPr lang="zh-CN" altLang="en-US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≤4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992" y="3212976"/>
                <a:ext cx="3113160" cy="532966"/>
              </a:xfrm>
              <a:prstGeom prst="rect">
                <a:avLst/>
              </a:prstGeom>
              <a:blipFill rotWithShape="1">
                <a:blip r:embed="rId11"/>
                <a:stretch>
                  <a:fillRect l="-4118"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95536" y="2276872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解法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7316788" y="2502967"/>
            <a:ext cx="1106487" cy="1616075"/>
            <a:chOff x="4609" y="1243"/>
            <a:chExt cx="697" cy="1018"/>
          </a:xfrm>
        </p:grpSpPr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609" y="1243"/>
              <a:ext cx="697" cy="945"/>
              <a:chOff x="4512" y="1104"/>
              <a:chExt cx="816" cy="1104"/>
            </a:xfrm>
          </p:grpSpPr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5328" y="1104"/>
                <a:ext cx="0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" name="Object 8"/>
            <p:cNvGraphicFramePr>
              <a:graphicFrameLocks noChangeAspect="1"/>
            </p:cNvGraphicFramePr>
            <p:nvPr/>
          </p:nvGraphicFramePr>
          <p:xfrm>
            <a:off x="4919" y="2072"/>
            <a:ext cx="18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Equation" r:id="rId12" imgW="304560" imgH="317160" progId="Equation.3">
                    <p:embed/>
                  </p:oleObj>
                </mc:Choice>
                <mc:Fallback>
                  <p:oleObj name="Equation" r:id="rId12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2072"/>
                          <a:ext cx="18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7315200" y="1780654"/>
            <a:ext cx="1490663" cy="2584450"/>
            <a:chOff x="4608" y="788"/>
            <a:chExt cx="939" cy="1628"/>
          </a:xfrm>
        </p:grpSpPr>
        <p:graphicFrame>
          <p:nvGraphicFramePr>
            <p:cNvPr id="37" name="Object 10"/>
            <p:cNvGraphicFramePr>
              <a:graphicFrameLocks noChangeAspect="1"/>
            </p:cNvGraphicFramePr>
            <p:nvPr/>
          </p:nvGraphicFramePr>
          <p:xfrm>
            <a:off x="4800" y="22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Equation" r:id="rId14" imgW="228600" imgH="241200" progId="Equation.3">
                    <p:embed/>
                  </p:oleObj>
                </mc:Choice>
                <mc:Fallback>
                  <p:oleObj name="Equation" r:id="rId14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1"/>
            <p:cNvGraphicFramePr>
              <a:graphicFrameLocks noChangeAspect="1"/>
            </p:cNvGraphicFramePr>
            <p:nvPr/>
          </p:nvGraphicFramePr>
          <p:xfrm>
            <a:off x="5395" y="211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0" name="Equation" r:id="rId16" imgW="241200" imgH="317160" progId="Equation.3">
                    <p:embed/>
                  </p:oleObj>
                </mc:Choice>
                <mc:Fallback>
                  <p:oleObj name="Equation" r:id="rId16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" y="211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2"/>
            <p:cNvGraphicFramePr>
              <a:graphicFrameLocks noChangeAspect="1"/>
            </p:cNvGraphicFramePr>
            <p:nvPr/>
          </p:nvGraphicFramePr>
          <p:xfrm>
            <a:off x="4800" y="7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1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Arc 13"/>
            <p:cNvSpPr>
              <a:spLocks/>
            </p:cNvSpPr>
            <p:nvPr/>
          </p:nvSpPr>
          <p:spPr bwMode="auto">
            <a:xfrm>
              <a:off x="4609" y="1243"/>
              <a:ext cx="697" cy="823"/>
            </a:xfrm>
            <a:custGeom>
              <a:avLst/>
              <a:gdLst>
                <a:gd name="T0" fmla="*/ 697 w 43200"/>
                <a:gd name="T1" fmla="*/ 28 h 22452"/>
                <a:gd name="T2" fmla="*/ 0 w 43200"/>
                <a:gd name="T3" fmla="*/ 0 h 22452"/>
                <a:gd name="T4" fmla="*/ 349 w 43200"/>
                <a:gd name="T5" fmla="*/ 31 h 224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52"/>
                <a:gd name="T11" fmla="*/ 43200 w 43200"/>
                <a:gd name="T12" fmla="*/ 22452 h 22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52" fill="none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</a:path>
                <a:path w="43200" h="22452" stroke="0" extrusionOk="0">
                  <a:moveTo>
                    <a:pt x="43199" y="771"/>
                  </a:moveTo>
                  <a:cubicBezTo>
                    <a:pt x="43199" y="798"/>
                    <a:pt x="43200" y="825"/>
                    <a:pt x="43200" y="852"/>
                  </a:cubicBezTo>
                  <a:cubicBezTo>
                    <a:pt x="43200" y="12781"/>
                    <a:pt x="33529" y="22452"/>
                    <a:pt x="21600" y="22452"/>
                  </a:cubicBezTo>
                  <a:cubicBezTo>
                    <a:pt x="9670" y="22452"/>
                    <a:pt x="0" y="12781"/>
                    <a:pt x="0" y="852"/>
                  </a:cubicBezTo>
                  <a:cubicBezTo>
                    <a:pt x="-1" y="567"/>
                    <a:pt x="5" y="283"/>
                    <a:pt x="16" y="-1"/>
                  </a:cubicBezTo>
                  <a:lnTo>
                    <a:pt x="21600" y="852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4608" y="1161"/>
              <a:ext cx="697" cy="164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4968" y="2066"/>
              <a:ext cx="5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4704" y="2066"/>
              <a:ext cx="264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4968" y="791"/>
              <a:ext cx="0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 flipV="1">
              <a:off x="4968" y="1165"/>
              <a:ext cx="0" cy="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368152" y="3861048"/>
                <a:ext cx="5724128" cy="112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𝜋</m:t>
                          </m:r>
                        </m:sup>
                        <m:e>
                          <m:r>
                            <a:rPr lang="zh-CN" altLang="en-US" i="1">
                              <a:latin typeface="Cambria Math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𝜃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zh-CN" altLang="en-US" i="1">
                              <a:latin typeface="Cambria Math"/>
                            </a:rPr>
                            <m:t>𝜌</m:t>
                          </m:r>
                        </m:e>
                      </m:nary>
                      <m:r>
                        <a:rPr lang="zh-CN" altLang="en-US" i="1">
                          <a:latin typeface="Cambria Math"/>
                        </a:rPr>
                        <m:t>𝑑</m:t>
                      </m:r>
                      <m:r>
                        <a:rPr lang="zh-CN" altLang="en-US" i="1">
                          <a:latin typeface="Cambria Math"/>
                        </a:rPr>
                        <m:t>𝜌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zh-CN" altLang="en-US">
                              <a:latin typeface="Cambria Math"/>
                            </a:rPr>
                            <m:t>4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>
                          <a:latin typeface="Cambria Math"/>
                        </a:rPr>
                        <m:t>+</m:t>
                      </m:r>
                      <m:r>
                        <a:rPr lang="zh-CN" altLang="en-US" i="1">
                          <a:latin typeface="Cambria Math"/>
                        </a:rPr>
                        <m:t>𝑧</m:t>
                      </m:r>
                      <m:r>
                        <a:rPr lang="zh-CN" altLang="en-US">
                          <a:latin typeface="Cambria Math"/>
                        </a:rPr>
                        <m:t>)</m:t>
                      </m:r>
                      <m:r>
                        <a:rPr lang="zh-CN" altLang="en-US" i="1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152" y="3861048"/>
                <a:ext cx="5724128" cy="112479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395536" y="41299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柱坐标：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595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05538" y="1981200"/>
            <a:ext cx="2159000" cy="2603500"/>
            <a:chOff x="3909" y="1248"/>
            <a:chExt cx="1360" cy="1640"/>
          </a:xfrm>
        </p:grpSpPr>
        <p:grpSp>
          <p:nvGrpSpPr>
            <p:cNvPr id="18460" name="Group 3"/>
            <p:cNvGrpSpPr>
              <a:grpSpLocks/>
            </p:cNvGrpSpPr>
            <p:nvPr/>
          </p:nvGrpSpPr>
          <p:grpSpPr bwMode="auto">
            <a:xfrm>
              <a:off x="3909" y="1248"/>
              <a:ext cx="1360" cy="1640"/>
              <a:chOff x="3909" y="1248"/>
              <a:chExt cx="1360" cy="1640"/>
            </a:xfrm>
          </p:grpSpPr>
          <p:sp>
            <p:nvSpPr>
              <p:cNvPr id="18462" name="Arc 4"/>
              <p:cNvSpPr>
                <a:spLocks/>
              </p:cNvSpPr>
              <p:nvPr/>
            </p:nvSpPr>
            <p:spPr bwMode="auto">
              <a:xfrm>
                <a:off x="3909" y="1554"/>
                <a:ext cx="1267" cy="915"/>
              </a:xfrm>
              <a:custGeom>
                <a:avLst/>
                <a:gdLst>
                  <a:gd name="T0" fmla="*/ 0 w 31198"/>
                  <a:gd name="T1" fmla="*/ 276 h 21600"/>
                  <a:gd name="T2" fmla="*/ 1267 w 31198"/>
                  <a:gd name="T3" fmla="*/ 289 h 21600"/>
                  <a:gd name="T4" fmla="*/ 628 w 31198"/>
                  <a:gd name="T5" fmla="*/ 915 h 21600"/>
                  <a:gd name="T6" fmla="*/ 0 60000 65536"/>
                  <a:gd name="T7" fmla="*/ 0 60000 65536"/>
                  <a:gd name="T8" fmla="*/ 0 60000 65536"/>
                  <a:gd name="T9" fmla="*/ 0 w 31198"/>
                  <a:gd name="T10" fmla="*/ 0 h 21600"/>
                  <a:gd name="T11" fmla="*/ 31198 w 311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198" h="21600" fill="none" extrusionOk="0">
                    <a:moveTo>
                      <a:pt x="0" y="6508"/>
                    </a:moveTo>
                    <a:cubicBezTo>
                      <a:pt x="4064" y="2346"/>
                      <a:pt x="9635" y="-1"/>
                      <a:pt x="15453" y="0"/>
                    </a:cubicBezTo>
                    <a:cubicBezTo>
                      <a:pt x="21416" y="0"/>
                      <a:pt x="27115" y="2465"/>
                      <a:pt x="31197" y="6813"/>
                    </a:cubicBezTo>
                  </a:path>
                  <a:path w="31198" h="21600" stroke="0" extrusionOk="0">
                    <a:moveTo>
                      <a:pt x="0" y="6508"/>
                    </a:moveTo>
                    <a:cubicBezTo>
                      <a:pt x="4064" y="2346"/>
                      <a:pt x="9635" y="-1"/>
                      <a:pt x="15453" y="0"/>
                    </a:cubicBezTo>
                    <a:cubicBezTo>
                      <a:pt x="21416" y="0"/>
                      <a:pt x="27115" y="2465"/>
                      <a:pt x="31197" y="6813"/>
                    </a:cubicBezTo>
                    <a:lnTo>
                      <a:pt x="15453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63" name="Freeform 5"/>
              <p:cNvSpPr>
                <a:spLocks/>
              </p:cNvSpPr>
              <p:nvPr/>
            </p:nvSpPr>
            <p:spPr bwMode="auto">
              <a:xfrm>
                <a:off x="3917" y="1850"/>
                <a:ext cx="1248" cy="624"/>
              </a:xfrm>
              <a:custGeom>
                <a:avLst/>
                <a:gdLst>
                  <a:gd name="T0" fmla="*/ 0 w 1248"/>
                  <a:gd name="T1" fmla="*/ 0 h 624"/>
                  <a:gd name="T2" fmla="*/ 624 w 1248"/>
                  <a:gd name="T3" fmla="*/ 624 h 624"/>
                  <a:gd name="T4" fmla="*/ 1248 w 1248"/>
                  <a:gd name="T5" fmla="*/ 0 h 624"/>
                  <a:gd name="T6" fmla="*/ 0 w 1248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624"/>
                  <a:gd name="T14" fmla="*/ 1248 w 1248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624">
                    <a:moveTo>
                      <a:pt x="0" y="0"/>
                    </a:moveTo>
                    <a:lnTo>
                      <a:pt x="624" y="624"/>
                    </a:lnTo>
                    <a:lnTo>
                      <a:pt x="1248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B00"/>
                  </a:gs>
                  <a:gs pos="100000">
                    <a:srgbClr val="0080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64" name="Arc 6"/>
              <p:cNvSpPr>
                <a:spLocks/>
              </p:cNvSpPr>
              <p:nvPr/>
            </p:nvSpPr>
            <p:spPr bwMode="auto">
              <a:xfrm>
                <a:off x="3923" y="1746"/>
                <a:ext cx="1248" cy="131"/>
              </a:xfrm>
              <a:custGeom>
                <a:avLst/>
                <a:gdLst>
                  <a:gd name="T0" fmla="*/ 0 w 43176"/>
                  <a:gd name="T1" fmla="*/ 93 h 29115"/>
                  <a:gd name="T2" fmla="*/ 1209 w 43176"/>
                  <a:gd name="T3" fmla="*/ 131 h 29115"/>
                  <a:gd name="T4" fmla="*/ 624 w 43176"/>
                  <a:gd name="T5" fmla="*/ 97 h 29115"/>
                  <a:gd name="T6" fmla="*/ 0 60000 65536"/>
                  <a:gd name="T7" fmla="*/ 0 60000 65536"/>
                  <a:gd name="T8" fmla="*/ 0 60000 65536"/>
                  <a:gd name="T9" fmla="*/ 0 w 43176"/>
                  <a:gd name="T10" fmla="*/ 0 h 29115"/>
                  <a:gd name="T11" fmla="*/ 43176 w 43176"/>
                  <a:gd name="T12" fmla="*/ 29115 h 29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76" h="29115" fill="none" extrusionOk="0">
                    <a:moveTo>
                      <a:pt x="0" y="20573"/>
                    </a:moveTo>
                    <a:cubicBezTo>
                      <a:pt x="548" y="9055"/>
                      <a:pt x="10045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cubicBezTo>
                      <a:pt x="43176" y="24165"/>
                      <a:pt x="42719" y="26710"/>
                      <a:pt x="41826" y="29115"/>
                    </a:cubicBezTo>
                  </a:path>
                  <a:path w="43176" h="29115" stroke="0" extrusionOk="0">
                    <a:moveTo>
                      <a:pt x="0" y="20573"/>
                    </a:moveTo>
                    <a:cubicBezTo>
                      <a:pt x="548" y="9055"/>
                      <a:pt x="10045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cubicBezTo>
                      <a:pt x="43176" y="24165"/>
                      <a:pt x="42719" y="26710"/>
                      <a:pt x="41826" y="29115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65" name="Arc 7"/>
              <p:cNvSpPr>
                <a:spLocks/>
              </p:cNvSpPr>
              <p:nvPr/>
            </p:nvSpPr>
            <p:spPr bwMode="auto">
              <a:xfrm>
                <a:off x="3917" y="1825"/>
                <a:ext cx="1247" cy="96"/>
              </a:xfrm>
              <a:custGeom>
                <a:avLst/>
                <a:gdLst>
                  <a:gd name="T0" fmla="*/ 1236 w 43200"/>
                  <a:gd name="T1" fmla="*/ 2 h 26370"/>
                  <a:gd name="T2" fmla="*/ 15 w 43200"/>
                  <a:gd name="T3" fmla="*/ 0 h 26370"/>
                  <a:gd name="T4" fmla="*/ 624 w 43200"/>
                  <a:gd name="T5" fmla="*/ 17 h 2637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370"/>
                  <a:gd name="T11" fmla="*/ 43200 w 43200"/>
                  <a:gd name="T12" fmla="*/ 26370 h 26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370" fill="none" extrusionOk="0">
                    <a:moveTo>
                      <a:pt x="42805" y="659"/>
                    </a:moveTo>
                    <a:cubicBezTo>
                      <a:pt x="43067" y="2014"/>
                      <a:pt x="43200" y="3390"/>
                      <a:pt x="43200" y="4770"/>
                    </a:cubicBezTo>
                    <a:cubicBezTo>
                      <a:pt x="43200" y="16699"/>
                      <a:pt x="33529" y="26370"/>
                      <a:pt x="21600" y="26370"/>
                    </a:cubicBezTo>
                    <a:cubicBezTo>
                      <a:pt x="9670" y="26370"/>
                      <a:pt x="0" y="16699"/>
                      <a:pt x="0" y="4770"/>
                    </a:cubicBezTo>
                    <a:cubicBezTo>
                      <a:pt x="-1" y="3165"/>
                      <a:pt x="178" y="1565"/>
                      <a:pt x="533" y="0"/>
                    </a:cubicBezTo>
                  </a:path>
                  <a:path w="43200" h="26370" stroke="0" extrusionOk="0">
                    <a:moveTo>
                      <a:pt x="42805" y="659"/>
                    </a:moveTo>
                    <a:cubicBezTo>
                      <a:pt x="43067" y="2014"/>
                      <a:pt x="43200" y="3390"/>
                      <a:pt x="43200" y="4770"/>
                    </a:cubicBezTo>
                    <a:cubicBezTo>
                      <a:pt x="43200" y="16699"/>
                      <a:pt x="33529" y="26370"/>
                      <a:pt x="21600" y="26370"/>
                    </a:cubicBezTo>
                    <a:cubicBezTo>
                      <a:pt x="9670" y="26370"/>
                      <a:pt x="0" y="16699"/>
                      <a:pt x="0" y="4770"/>
                    </a:cubicBezTo>
                    <a:cubicBezTo>
                      <a:pt x="-1" y="3165"/>
                      <a:pt x="178" y="1565"/>
                      <a:pt x="533" y="0"/>
                    </a:cubicBezTo>
                    <a:lnTo>
                      <a:pt x="21600" y="47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66" name="Line 8"/>
              <p:cNvSpPr>
                <a:spLocks noChangeShapeType="1"/>
              </p:cNvSpPr>
              <p:nvPr/>
            </p:nvSpPr>
            <p:spPr bwMode="auto">
              <a:xfrm>
                <a:off x="4542" y="246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67" name="Line 9"/>
              <p:cNvSpPr>
                <a:spLocks noChangeShapeType="1"/>
              </p:cNvSpPr>
              <p:nvPr/>
            </p:nvSpPr>
            <p:spPr bwMode="auto">
              <a:xfrm flipH="1">
                <a:off x="4206" y="2466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18449" name="Object 10"/>
              <p:cNvGraphicFramePr>
                <a:graphicFrameLocks noChangeAspect="1"/>
              </p:cNvGraphicFramePr>
              <p:nvPr/>
            </p:nvGraphicFramePr>
            <p:xfrm>
              <a:off x="4320" y="27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6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0" name="Object 11"/>
              <p:cNvGraphicFramePr>
                <a:graphicFrameLocks noChangeAspect="1"/>
              </p:cNvGraphicFramePr>
              <p:nvPr/>
            </p:nvGraphicFramePr>
            <p:xfrm>
              <a:off x="5117" y="252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7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7" y="252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1" name="Object 12"/>
              <p:cNvGraphicFramePr>
                <a:graphicFrameLocks noChangeAspect="1"/>
              </p:cNvGraphicFramePr>
              <p:nvPr/>
            </p:nvGraphicFramePr>
            <p:xfrm>
              <a:off x="4370" y="124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8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124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8" name="Line 13"/>
              <p:cNvSpPr>
                <a:spLocks noChangeShapeType="1"/>
              </p:cNvSpPr>
              <p:nvPr/>
            </p:nvSpPr>
            <p:spPr bwMode="auto">
              <a:xfrm flipV="1">
                <a:off x="4541" y="1255"/>
                <a:ext cx="0" cy="3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69" name="Line 14"/>
              <p:cNvSpPr>
                <a:spLocks noChangeShapeType="1"/>
              </p:cNvSpPr>
              <p:nvPr/>
            </p:nvSpPr>
            <p:spPr bwMode="auto">
              <a:xfrm flipH="1" flipV="1">
                <a:off x="4541" y="1682"/>
                <a:ext cx="1" cy="7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18461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" y="2488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562744" y="515144"/>
            <a:ext cx="3505200" cy="609600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练：</a:t>
            </a:r>
            <a:r>
              <a:rPr lang="zh-CN" altLang="en-US" sz="2400" dirty="0" smtClean="0">
                <a:solidFill>
                  <a:schemeClr val="bg2"/>
                </a:solidFill>
                <a:latin typeface="+mn-ea"/>
                <a:ea typeface="+mn-ea"/>
              </a:rPr>
              <a:t>用柱坐标表示积分</a:t>
            </a:r>
          </a:p>
        </p:txBody>
      </p:sp>
      <p:graphicFrame>
        <p:nvGraphicFramePr>
          <p:cNvPr id="184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08490"/>
              </p:ext>
            </p:extLst>
          </p:nvPr>
        </p:nvGraphicFramePr>
        <p:xfrm>
          <a:off x="3707904" y="548752"/>
          <a:ext cx="3361501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14" imgW="1714320" imgH="330120" progId="Equation.DSMT4">
                  <p:embed/>
                </p:oleObj>
              </mc:Choice>
              <mc:Fallback>
                <p:oleObj name="Equation" r:id="rId14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48752"/>
                        <a:ext cx="3361501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61324"/>
              </p:ext>
            </p:extLst>
          </p:nvPr>
        </p:nvGraphicFramePr>
        <p:xfrm>
          <a:off x="921480" y="1196752"/>
          <a:ext cx="25704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16" imgW="1295280" imgH="253800" progId="Equation.DSMT4">
                  <p:embed/>
                </p:oleObj>
              </mc:Choice>
              <mc:Fallback>
                <p:oleObj name="Equation" r:id="rId16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80" y="1196752"/>
                        <a:ext cx="25704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4450"/>
              </p:ext>
            </p:extLst>
          </p:nvPr>
        </p:nvGraphicFramePr>
        <p:xfrm>
          <a:off x="4610100" y="1233488"/>
          <a:ext cx="20907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18" imgW="965160" imgH="215640" progId="Equation.DSMT4">
                  <p:embed/>
                </p:oleObj>
              </mc:Choice>
              <mc:Fallback>
                <p:oleObj name="Equation" r:id="rId18" imgW="96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233488"/>
                        <a:ext cx="20907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6732240" y="126876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bg2"/>
                </a:solidFill>
              </a:rPr>
              <a:t>所围立体</a:t>
            </a:r>
            <a:r>
              <a:rPr lang="en-US" altLang="zh-CN" sz="20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6997774" y="605631"/>
            <a:ext cx="139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</a:rPr>
              <a:t>其中</a:t>
            </a:r>
            <a:r>
              <a:rPr lang="zh-CN" altLang="en-US" i="1" dirty="0">
                <a:solidFill>
                  <a:schemeClr val="bg2"/>
                </a:solidFill>
                <a:sym typeface="Symbol" pitchFamily="18" charset="2"/>
              </a:rPr>
              <a:t></a:t>
            </a:r>
            <a:r>
              <a:rPr lang="zh-CN" altLang="en-US" dirty="0">
                <a:solidFill>
                  <a:schemeClr val="bg2"/>
                </a:solidFill>
                <a:sym typeface="Symbol" pitchFamily="18" charset="2"/>
              </a:rPr>
              <a:t> 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403848" y="1239143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</a:rPr>
              <a:t>与球面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55576" y="1916832"/>
                <a:ext cx="4945906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𝜃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p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𝑑𝑧</m:t>
                        </m:r>
                      </m:e>
                    </m:nary>
                  </m:oMath>
                </a14:m>
                <a:endParaRPr lang="zh-CN" altLang="en-US" sz="24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755576" y="1916832"/>
                <a:ext cx="4945906" cy="857250"/>
              </a:xfrm>
              <a:prstGeom prst="rect">
                <a:avLst/>
              </a:prstGeom>
              <a:blipFill rotWithShape="1">
                <a:blip r:embed="rId21"/>
                <a:stretch>
                  <a:fillRect l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5576" y="2787774"/>
                <a:ext cx="4968552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(B)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𝜃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𝑑𝑧</m:t>
                        </m:r>
                      </m:e>
                    </m:nary>
                  </m:oMath>
                </a14:m>
                <a:endParaRPr lang="zh-CN" altLang="en-US" sz="24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755576" y="2787774"/>
                <a:ext cx="4968552" cy="857250"/>
              </a:xfrm>
              <a:prstGeom prst="rect">
                <a:avLst/>
              </a:prstGeom>
              <a:blipFill rotWithShape="1">
                <a:blip r:embed="rId23"/>
                <a:stretch>
                  <a:fillRect l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55576" y="3651870"/>
                <a:ext cx="5449962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𝜃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2/2</m:t>
                            </m:r>
                          </m:e>
                        </m:rad>
                      </m:sup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(1+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𝑑𝑧</m:t>
                        </m:r>
                      </m:e>
                    </m:nary>
                  </m:oMath>
                </a14:m>
                <a:endParaRPr lang="zh-CN" altLang="en-US" sz="24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755576" y="3651870"/>
                <a:ext cx="5449962" cy="857250"/>
              </a:xfrm>
              <a:prstGeom prst="rect">
                <a:avLst/>
              </a:prstGeom>
              <a:blipFill rotWithShape="1">
                <a:blip r:embed="rId25"/>
                <a:stretch>
                  <a:fillRect l="-1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5576" y="4509120"/>
                <a:ext cx="5976664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400" dirty="0" smtClean="0">
                    <a:solidFill>
                      <a:schemeClr val="bg2"/>
                    </a:solidFill>
                  </a:rPr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𝜃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ad>
                          <m:radPr>
                            <m:degHide m:val="on"/>
                            <m:ctrlPr>
                              <a:rPr lang="zh-CN" altLang="en-US" sz="240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d</m:t>
                        </m:r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e>
                    </m:nary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bg2"/>
                            </a:solidFill>
                          </a:rPr>
                          <m:t> </m:t>
                        </m:r>
                        <m:rad>
                          <m:radPr>
                            <m:degHide m:val="on"/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p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𝑑𝑧</m:t>
                        </m:r>
                      </m:e>
                    </m:nary>
                  </m:oMath>
                </a14:m>
                <a:endParaRPr lang="zh-CN" altLang="en-US" sz="24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755576" y="4509120"/>
                <a:ext cx="5976664" cy="857250"/>
              </a:xfrm>
              <a:prstGeom prst="rect">
                <a:avLst/>
              </a:prstGeom>
              <a:blipFill rotWithShape="1">
                <a:blip r:embed="rId27"/>
                <a:stretch>
                  <a:fillRect l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1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/>
      <p:bldP spid="128023" grpId="0"/>
      <p:bldP spid="128027" grpId="0"/>
      <p:bldP spid="128028" grpId="0"/>
      <p:bldP spid="38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76470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练习：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9552" y="548680"/>
                <a:ext cx="8352928" cy="152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         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计算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𝛺</m:t>
                        </m:r>
                      </m:sub>
                      <m:sup/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e>
                    </m:nary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𝑑𝑣</m:t>
                    </m:r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𝛺</m:t>
                    </m:r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为曲面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2−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所围成区域。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8680"/>
                <a:ext cx="8352928" cy="1521379"/>
              </a:xfrm>
              <a:prstGeom prst="rect">
                <a:avLst/>
              </a:prstGeom>
              <a:blipFill rotWithShape="1">
                <a:blip r:embed="rId2"/>
                <a:stretch>
                  <a:fillRect l="-1533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436096" y="1340768"/>
                <a:ext cx="686405" cy="896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7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340768"/>
                <a:ext cx="686405" cy="8961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2179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404664"/>
                <a:ext cx="8032948" cy="177738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800" smtClean="0">
                        <a:solidFill>
                          <a:srgbClr val="FF0000"/>
                        </a:solidFill>
                        <a:latin typeface="Cambria Math"/>
                      </a:rPr>
                      <m:t>•</m:t>
                    </m:r>
                  </m:oMath>
                </a14:m>
                <a:r>
                  <a:rPr lang="zh-CN" altLang="en-US" sz="4000" dirty="0" smtClean="0">
                    <a:solidFill>
                      <a:schemeClr val="bg1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zh-CN" altLang="en-US" sz="2600" dirty="0" smtClean="0">
                    <a:solidFill>
                      <a:schemeClr val="bg1"/>
                    </a:solidFill>
                    <a:latin typeface="Microsoft Yahei"/>
                    <a:ea typeface="Microsoft Yahei"/>
                    <a:sym typeface="Microsoft Yahei"/>
                  </a:rPr>
                  <a:t>变量间的对称性在计算中的应用</a:t>
                </a:r>
                <a:endParaRPr lang="en-US" altLang="zh-CN" sz="2600" dirty="0" smtClean="0">
                  <a:solidFill>
                    <a:schemeClr val="bg1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1400" b="1" dirty="0" smtClean="0">
                  <a:solidFill>
                    <a:schemeClr val="bg1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600" b="1" dirty="0" smtClean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  <a:sym typeface="Microsoft Yahei"/>
                  </a:rPr>
                  <a:t>练习</a:t>
                </a:r>
                <a:r>
                  <a:rPr lang="en-US" altLang="zh-CN" sz="2600" b="1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≤1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,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bg2"/>
                    </a:solidFill>
                  </a:rPr>
                  <a:t>计算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。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71500" y="404664"/>
                <a:ext cx="8032948" cy="1777380"/>
              </a:xfrm>
              <a:prstGeom prst="rect">
                <a:avLst/>
              </a:prstGeom>
              <a:blipFill rotWithShape="1">
                <a:blip r:embed="rId5"/>
                <a:stretch>
                  <a:fillRect l="-1367" b="-50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1500" y="2299692"/>
                <a:ext cx="8032948" cy="177738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400" smtClean="0">
                        <a:solidFill>
                          <a:srgbClr val="FF0000"/>
                        </a:solidFill>
                        <a:latin typeface="Cambria Math"/>
                      </a:rPr>
                      <m:t>••</m:t>
                    </m:r>
                  </m:oMath>
                </a14:m>
                <a:r>
                  <a:rPr lang="zh-CN" altLang="en-US" sz="4400" dirty="0" smtClean="0">
                    <a:solidFill>
                      <a:schemeClr val="bg1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zh-CN" altLang="en-US" sz="2600" dirty="0" smtClean="0">
                    <a:solidFill>
                      <a:schemeClr val="bg1"/>
                    </a:solidFill>
                    <a:latin typeface="Microsoft Yahei"/>
                    <a:ea typeface="Microsoft Yahei"/>
                    <a:sym typeface="Microsoft Yahei"/>
                  </a:rPr>
                  <a:t>奇偶性在计算中的应用</a:t>
                </a:r>
                <a:endParaRPr lang="en-US" altLang="zh-CN" sz="2600" dirty="0" smtClean="0">
                  <a:solidFill>
                    <a:schemeClr val="bg1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1000" b="1" dirty="0" smtClean="0">
                  <a:solidFill>
                    <a:schemeClr val="bg1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b="1" dirty="0" smtClean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  <a:sym typeface="Microsoft Yahei"/>
                  </a:rPr>
                  <a:t>练习</a:t>
                </a:r>
                <a:r>
                  <a:rPr lang="en-US" altLang="zh-CN" sz="2600" b="1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/>
                      </a:rPr>
                      <m:t>≤1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,</a:t>
                </a:r>
                <a:r>
                  <a:rPr lang="zh-CN" altLang="en-US" sz="240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chemeClr val="bg2"/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/>
                      </a:rPr>
                      <m:t>             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sz="24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400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。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71500" y="2299692"/>
                <a:ext cx="8032948" cy="1777380"/>
              </a:xfrm>
              <a:prstGeom prst="rect">
                <a:avLst/>
              </a:prstGeom>
              <a:blipFill rotWithShape="1">
                <a:blip r:embed="rId7"/>
                <a:stretch>
                  <a:fillRect l="-1367" t="-1027" b="-66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6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4724400" cy="703263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3.  </a:t>
            </a:r>
            <a:r>
              <a:rPr lang="zh-CN" altLang="en-US" sz="2800" b="1" smtClean="0">
                <a:ea typeface="楷体_GB2312" pitchFamily="49" charset="-122"/>
              </a:rPr>
              <a:t>利用球坐标计算三重积分</a:t>
            </a:r>
            <a:r>
              <a:rPr lang="zh-CN" altLang="en-US" sz="280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679450" y="792163"/>
          <a:ext cx="283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1" name="Equation" r:id="rId3" imgW="2831760" imgH="520560" progId="Equation.3">
                  <p:embed/>
                </p:oleObj>
              </mc:Choice>
              <mc:Fallback>
                <p:oleObj name="Equation" r:id="rId3" imgW="283176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792163"/>
                        <a:ext cx="283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3606800" y="862013"/>
          <a:ext cx="317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2" name="Equation" r:id="rId5" imgW="3174840" imgH="444240" progId="Equation.3">
                  <p:embed/>
                </p:oleObj>
              </mc:Choice>
              <mc:Fallback>
                <p:oleObj name="Equation" r:id="rId5" imgW="31748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862013"/>
                        <a:ext cx="317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3733800" y="138906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就称为点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的球坐标</a:t>
            </a:r>
            <a:r>
              <a:rPr lang="en-US" altLang="zh-CN"/>
              <a:t>.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09600" y="19954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直角坐标与球面坐标的关系</a:t>
            </a:r>
          </a:p>
        </p:txBody>
      </p:sp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368300" y="1468438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" name="Equation" r:id="rId7" imgW="1841400" imgH="393480" progId="Equation.3">
                  <p:embed/>
                </p:oleObj>
              </mc:Choice>
              <mc:Fallback>
                <p:oleObj name="Equation" r:id="rId7" imgW="18414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468438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7980363" y="3533775"/>
          <a:ext cx="2619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4" name="Equation" r:id="rId9" imgW="291960" imgH="317160" progId="Equation.3">
                  <p:embed/>
                </p:oleObj>
              </mc:Choice>
              <mc:Fallback>
                <p:oleObj name="Equation" r:id="rId9" imgW="29196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3533775"/>
                        <a:ext cx="26193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7632700" y="3463925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7648575" y="2397125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8348663" y="307816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556500" y="3616325"/>
            <a:ext cx="228600" cy="427038"/>
            <a:chOff x="4080" y="2315"/>
            <a:chExt cx="144" cy="269"/>
          </a:xfrm>
        </p:grpSpPr>
        <p:graphicFrame>
          <p:nvGraphicFramePr>
            <p:cNvPr id="16409" name="Object 14"/>
            <p:cNvGraphicFramePr>
              <a:graphicFrameLocks noChangeAspect="1"/>
            </p:cNvGraphicFramePr>
            <p:nvPr/>
          </p:nvGraphicFramePr>
          <p:xfrm>
            <a:off x="4080" y="2403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75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03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2" name="Freeform 15"/>
            <p:cNvSpPr>
              <a:spLocks/>
            </p:cNvSpPr>
            <p:nvPr/>
          </p:nvSpPr>
          <p:spPr bwMode="auto">
            <a:xfrm>
              <a:off x="4080" y="2315"/>
              <a:ext cx="144" cy="48"/>
            </a:xfrm>
            <a:custGeom>
              <a:avLst/>
              <a:gdLst>
                <a:gd name="T0" fmla="*/ 0 w 144"/>
                <a:gd name="T1" fmla="*/ 0 h 48"/>
                <a:gd name="T2" fmla="*/ 48 w 144"/>
                <a:gd name="T3" fmla="*/ 48 h 48"/>
                <a:gd name="T4" fmla="*/ 144 w 144"/>
                <a:gd name="T5" fmla="*/ 0 h 48"/>
                <a:gd name="T6" fmla="*/ 0 60000 65536"/>
                <a:gd name="T7" fmla="*/ 0 60000 65536"/>
                <a:gd name="T8" fmla="*/ 0 60000 65536"/>
                <a:gd name="T9" fmla="*/ 0 w 144"/>
                <a:gd name="T10" fmla="*/ 0 h 48"/>
                <a:gd name="T11" fmla="*/ 144 w 14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8" y="8"/>
                    <a:pt x="144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7432675" y="2251075"/>
          <a:ext cx="19367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6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2251075"/>
                        <a:ext cx="19367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7988300" y="29908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7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9908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6" name="Line 18"/>
          <p:cNvSpPr>
            <a:spLocks noChangeShapeType="1"/>
          </p:cNvSpPr>
          <p:nvPr/>
        </p:nvSpPr>
        <p:spPr bwMode="auto">
          <a:xfrm flipV="1">
            <a:off x="7632700" y="3076575"/>
            <a:ext cx="685800" cy="3746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47" name="Freeform 19"/>
          <p:cNvSpPr>
            <a:spLocks/>
          </p:cNvSpPr>
          <p:nvPr/>
        </p:nvSpPr>
        <p:spPr bwMode="auto">
          <a:xfrm>
            <a:off x="7658100" y="3240088"/>
            <a:ext cx="179388" cy="107950"/>
          </a:xfrm>
          <a:custGeom>
            <a:avLst/>
            <a:gdLst>
              <a:gd name="T0" fmla="*/ 0 w 240"/>
              <a:gd name="T1" fmla="*/ 64 h 160"/>
              <a:gd name="T2" fmla="*/ 144 w 240"/>
              <a:gd name="T3" fmla="*/ 16 h 160"/>
              <a:gd name="T4" fmla="*/ 240 w 240"/>
              <a:gd name="T5" fmla="*/ 160 h 160"/>
              <a:gd name="T6" fmla="*/ 0 60000 65536"/>
              <a:gd name="T7" fmla="*/ 0 60000 65536"/>
              <a:gd name="T8" fmla="*/ 0 60000 65536"/>
              <a:gd name="T9" fmla="*/ 0 w 240"/>
              <a:gd name="T10" fmla="*/ 0 h 160"/>
              <a:gd name="T11" fmla="*/ 240 w 240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60">
                <a:moveTo>
                  <a:pt x="0" y="64"/>
                </a:moveTo>
                <a:cubicBezTo>
                  <a:pt x="52" y="32"/>
                  <a:pt x="104" y="0"/>
                  <a:pt x="144" y="16"/>
                </a:cubicBezTo>
                <a:cubicBezTo>
                  <a:pt x="184" y="32"/>
                  <a:pt x="224" y="136"/>
                  <a:pt x="240" y="16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7699375" y="2989263"/>
          <a:ext cx="2381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8" name="Equation" r:id="rId17" imgW="266400" imgH="317160" progId="Equation.3">
                  <p:embed/>
                </p:oleObj>
              </mc:Choice>
              <mc:Fallback>
                <p:oleObj name="Equation" r:id="rId17" imgW="26640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5" y="2989263"/>
                        <a:ext cx="23812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9" name="Object 21"/>
          <p:cNvGraphicFramePr>
            <a:graphicFrameLocks noChangeAspect="1"/>
          </p:cNvGraphicFramePr>
          <p:nvPr/>
        </p:nvGraphicFramePr>
        <p:xfrm>
          <a:off x="2286000" y="1446213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9" name="Equation" r:id="rId19" imgW="1498320" imgH="431640" progId="Equation.3">
                  <p:embed/>
                </p:oleObj>
              </mc:Choice>
              <mc:Fallback>
                <p:oleObj name="Equation" r:id="rId19" imgW="149832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6213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0" name="Object 22"/>
          <p:cNvGraphicFramePr>
            <a:graphicFrameLocks noChangeAspect="1"/>
          </p:cNvGraphicFramePr>
          <p:nvPr/>
        </p:nvGraphicFramePr>
        <p:xfrm>
          <a:off x="3944938" y="2646363"/>
          <a:ext cx="191611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0" name="Equation" r:id="rId21" imgW="1917360" imgH="1422360" progId="Equation.3">
                  <p:embed/>
                </p:oleObj>
              </mc:Choice>
              <mc:Fallback>
                <p:oleObj name="Equation" r:id="rId21" imgW="1917360" imgH="1422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646363"/>
                        <a:ext cx="191611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1" name="Object 23"/>
          <p:cNvGraphicFramePr>
            <a:graphicFrameLocks noChangeAspect="1"/>
          </p:cNvGraphicFramePr>
          <p:nvPr/>
        </p:nvGraphicFramePr>
        <p:xfrm>
          <a:off x="1328738" y="2722563"/>
          <a:ext cx="2259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1" name="Equation" r:id="rId23" imgW="2260440" imgH="406080" progId="Equation.3">
                  <p:embed/>
                </p:oleObj>
              </mc:Choice>
              <mc:Fallback>
                <p:oleObj name="Equation" r:id="rId23" imgW="226044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722563"/>
                        <a:ext cx="2259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2" name="Object 24"/>
          <p:cNvGraphicFramePr>
            <a:graphicFrameLocks noChangeAspect="1"/>
          </p:cNvGraphicFramePr>
          <p:nvPr/>
        </p:nvGraphicFramePr>
        <p:xfrm>
          <a:off x="1316038" y="3179763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2" name="Equation" r:id="rId25" imgW="2273040" imgH="406080" progId="Equation.3">
                  <p:embed/>
                </p:oleObj>
              </mc:Choice>
              <mc:Fallback>
                <p:oleObj name="Equation" r:id="rId25" imgW="227304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179763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3" name="Object 25"/>
          <p:cNvGraphicFramePr>
            <a:graphicFrameLocks noChangeAspect="1"/>
          </p:cNvGraphicFramePr>
          <p:nvPr/>
        </p:nvGraphicFramePr>
        <p:xfrm>
          <a:off x="1347788" y="3713163"/>
          <a:ext cx="156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3" name="Equation" r:id="rId27" imgW="1562040" imgH="317160" progId="Equation.3">
                  <p:embed/>
                </p:oleObj>
              </mc:Choice>
              <mc:Fallback>
                <p:oleObj name="Equation" r:id="rId27" imgW="156204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713163"/>
                        <a:ext cx="156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4" name="AutoShape 26"/>
          <p:cNvSpPr>
            <a:spLocks/>
          </p:cNvSpPr>
          <p:nvPr/>
        </p:nvSpPr>
        <p:spPr bwMode="auto">
          <a:xfrm>
            <a:off x="1062038" y="2836863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669925" y="41148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坐标面分别为</a:t>
            </a:r>
          </a:p>
        </p:txBody>
      </p:sp>
      <p:graphicFrame>
        <p:nvGraphicFramePr>
          <p:cNvPr id="124956" name="Object 28"/>
          <p:cNvGraphicFramePr>
            <a:graphicFrameLocks noChangeAspect="1"/>
          </p:cNvGraphicFramePr>
          <p:nvPr/>
        </p:nvGraphicFramePr>
        <p:xfrm>
          <a:off x="1216025" y="4738688"/>
          <a:ext cx="12985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4" name="Equation" r:id="rId29" imgW="1295280" imgH="419040" progId="Equation.3">
                  <p:embed/>
                </p:oleObj>
              </mc:Choice>
              <mc:Fallback>
                <p:oleObj name="Equation" r:id="rId29" imgW="129528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738688"/>
                        <a:ext cx="12985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667000" y="4662488"/>
            <a:ext cx="2743200" cy="519112"/>
            <a:chOff x="1264" y="2064"/>
            <a:chExt cx="1728" cy="327"/>
          </a:xfrm>
        </p:grpSpPr>
        <p:sp>
          <p:nvSpPr>
            <p:cNvPr id="16440" name="AutoShape 30"/>
            <p:cNvSpPr>
              <a:spLocks noChangeArrowheads="1"/>
            </p:cNvSpPr>
            <p:nvPr/>
          </p:nvSpPr>
          <p:spPr bwMode="auto">
            <a:xfrm>
              <a:off x="1264" y="2208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Text Box 31"/>
            <p:cNvSpPr txBox="1">
              <a:spLocks noChangeArrowheads="1"/>
            </p:cNvSpPr>
            <p:nvPr/>
          </p:nvSpPr>
          <p:spPr bwMode="auto">
            <a:xfrm>
              <a:off x="1936" y="206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球面</a:t>
              </a:r>
            </a:p>
          </p:txBody>
        </p:sp>
      </p:grpSp>
      <p:graphicFrame>
        <p:nvGraphicFramePr>
          <p:cNvPr id="124960" name="Object 32"/>
          <p:cNvGraphicFramePr>
            <a:graphicFrameLocks noChangeAspect="1"/>
          </p:cNvGraphicFramePr>
          <p:nvPr/>
        </p:nvGraphicFramePr>
        <p:xfrm>
          <a:off x="1181100" y="5348288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5" name="Equation" r:id="rId31" imgW="1333440" imgH="419040" progId="Equation.3">
                  <p:embed/>
                </p:oleObj>
              </mc:Choice>
              <mc:Fallback>
                <p:oleObj name="Equation" r:id="rId31" imgW="133344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348288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667000" y="5272088"/>
            <a:ext cx="2743200" cy="519112"/>
            <a:chOff x="1264" y="2352"/>
            <a:chExt cx="1728" cy="327"/>
          </a:xfrm>
        </p:grpSpPr>
        <p:sp>
          <p:nvSpPr>
            <p:cNvPr id="16438" name="AutoShape 34"/>
            <p:cNvSpPr>
              <a:spLocks noChangeArrowheads="1"/>
            </p:cNvSpPr>
            <p:nvPr/>
          </p:nvSpPr>
          <p:spPr bwMode="auto">
            <a:xfrm>
              <a:off x="1264" y="249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Text Box 35"/>
            <p:cNvSpPr txBox="1">
              <a:spLocks noChangeArrowheads="1"/>
            </p:cNvSpPr>
            <p:nvPr/>
          </p:nvSpPr>
          <p:spPr bwMode="auto">
            <a:xfrm>
              <a:off x="1936" y="235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半平面</a:t>
              </a:r>
            </a:p>
          </p:txBody>
        </p:sp>
      </p:grpSp>
      <p:graphicFrame>
        <p:nvGraphicFramePr>
          <p:cNvPr id="124964" name="Object 36"/>
          <p:cNvGraphicFramePr>
            <a:graphicFrameLocks noChangeAspect="1"/>
          </p:cNvGraphicFramePr>
          <p:nvPr/>
        </p:nvGraphicFramePr>
        <p:xfrm>
          <a:off x="1155700" y="5867400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6" name="Equation" r:id="rId33" imgW="1358640" imgH="457200" progId="Equation.3">
                  <p:embed/>
                </p:oleObj>
              </mc:Choice>
              <mc:Fallback>
                <p:oleObj name="Equation" r:id="rId33" imgW="135864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867400"/>
                        <a:ext cx="135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667000" y="5791200"/>
            <a:ext cx="2362200" cy="519113"/>
            <a:chOff x="1264" y="2640"/>
            <a:chExt cx="1488" cy="327"/>
          </a:xfrm>
        </p:grpSpPr>
        <p:sp>
          <p:nvSpPr>
            <p:cNvPr id="16436" name="AutoShape 38"/>
            <p:cNvSpPr>
              <a:spLocks noChangeArrowheads="1"/>
            </p:cNvSpPr>
            <p:nvPr/>
          </p:nvSpPr>
          <p:spPr bwMode="auto">
            <a:xfrm>
              <a:off x="1264" y="2784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Text Box 39"/>
            <p:cNvSpPr txBox="1">
              <a:spLocks noChangeArrowheads="1"/>
            </p:cNvSpPr>
            <p:nvPr/>
          </p:nvSpPr>
          <p:spPr bwMode="auto">
            <a:xfrm>
              <a:off x="1936" y="264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锥面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756400" y="855663"/>
            <a:ext cx="1778000" cy="476250"/>
            <a:chOff x="4256" y="672"/>
            <a:chExt cx="1120" cy="300"/>
          </a:xfrm>
        </p:grpSpPr>
        <p:graphicFrame>
          <p:nvGraphicFramePr>
            <p:cNvPr id="16408" name="Object 41"/>
            <p:cNvGraphicFramePr>
              <a:graphicFrameLocks noChangeAspect="1"/>
            </p:cNvGraphicFramePr>
            <p:nvPr/>
          </p:nvGraphicFramePr>
          <p:xfrm>
            <a:off x="4256" y="676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87" name="Equation" r:id="rId35" imgW="1777680" imgH="469800" progId="Equation.3">
                    <p:embed/>
                  </p:oleObj>
                </mc:Choice>
                <mc:Fallback>
                  <p:oleObj name="Equation" r:id="rId35" imgW="1777680" imgH="469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676"/>
                          <a:ext cx="11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Line 42"/>
            <p:cNvSpPr>
              <a:spLocks noChangeShapeType="1"/>
            </p:cNvSpPr>
            <p:nvPr/>
          </p:nvSpPr>
          <p:spPr bwMode="auto">
            <a:xfrm>
              <a:off x="4570" y="67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4972" name="Object 44"/>
          <p:cNvGraphicFramePr>
            <a:graphicFrameLocks noChangeAspect="1"/>
          </p:cNvGraphicFramePr>
          <p:nvPr/>
        </p:nvGraphicFramePr>
        <p:xfrm>
          <a:off x="7239000" y="4564063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8" name="Equation" r:id="rId37" imgW="1574640" imgH="406080" progId="Equation.3">
                  <p:embed/>
                </p:oleObj>
              </mc:Choice>
              <mc:Fallback>
                <p:oleObj name="Equation" r:id="rId37" imgW="1574640" imgH="406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64063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3" name="Object 45"/>
          <p:cNvGraphicFramePr>
            <a:graphicFrameLocks noChangeAspect="1"/>
          </p:cNvGraphicFramePr>
          <p:nvPr/>
        </p:nvGraphicFramePr>
        <p:xfrm>
          <a:off x="7270750" y="5110163"/>
          <a:ext cx="156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9" name="Equation" r:id="rId39" imgW="1562040" imgH="317160" progId="Equation.3">
                  <p:embed/>
                </p:oleObj>
              </mc:Choice>
              <mc:Fallback>
                <p:oleObj name="Equation" r:id="rId39" imgW="1562040" imgH="317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5110163"/>
                        <a:ext cx="156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7135813" y="1857375"/>
            <a:ext cx="1703387" cy="2351088"/>
            <a:chOff x="4495" y="1170"/>
            <a:chExt cx="1073" cy="1481"/>
          </a:xfrm>
        </p:grpSpPr>
        <p:grpSp>
          <p:nvGrpSpPr>
            <p:cNvPr id="16429" name="Group 48"/>
            <p:cNvGrpSpPr>
              <a:grpSpLocks/>
            </p:cNvGrpSpPr>
            <p:nvPr/>
          </p:nvGrpSpPr>
          <p:grpSpPr bwMode="auto">
            <a:xfrm>
              <a:off x="4495" y="1170"/>
              <a:ext cx="1073" cy="1481"/>
              <a:chOff x="4495" y="1170"/>
              <a:chExt cx="1073" cy="1481"/>
            </a:xfrm>
          </p:grpSpPr>
          <p:graphicFrame>
            <p:nvGraphicFramePr>
              <p:cNvPr id="16404" name="Object 49"/>
              <p:cNvGraphicFramePr>
                <a:graphicFrameLocks noChangeAspect="1"/>
              </p:cNvGraphicFramePr>
              <p:nvPr/>
            </p:nvGraphicFramePr>
            <p:xfrm>
              <a:off x="5192" y="1718"/>
              <a:ext cx="230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90" name="Equation" r:id="rId41" imgW="406080" imgH="304560" progId="Equation.3">
                      <p:embed/>
                    </p:oleObj>
                  </mc:Choice>
                  <mc:Fallback>
                    <p:oleObj name="Equation" r:id="rId41" imgW="406080" imgH="30456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2" y="1718"/>
                            <a:ext cx="230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1" name="Line 50"/>
              <p:cNvSpPr>
                <a:spLocks noChangeShapeType="1"/>
              </p:cNvSpPr>
              <p:nvPr/>
            </p:nvSpPr>
            <p:spPr bwMode="auto">
              <a:xfrm>
                <a:off x="4816" y="2178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2" name="Line 51"/>
              <p:cNvSpPr>
                <a:spLocks noChangeShapeType="1"/>
              </p:cNvSpPr>
              <p:nvPr/>
            </p:nvSpPr>
            <p:spPr bwMode="auto">
              <a:xfrm flipV="1">
                <a:off x="4816" y="117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3" name="Line 52"/>
              <p:cNvSpPr>
                <a:spLocks noChangeShapeType="1"/>
              </p:cNvSpPr>
              <p:nvPr/>
            </p:nvSpPr>
            <p:spPr bwMode="auto">
              <a:xfrm flipH="1">
                <a:off x="4495" y="2182"/>
                <a:ext cx="313" cy="4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05" name="Object 53"/>
              <p:cNvGraphicFramePr>
                <a:graphicFrameLocks noChangeAspect="1"/>
              </p:cNvGraphicFramePr>
              <p:nvPr/>
            </p:nvGraphicFramePr>
            <p:xfrm>
              <a:off x="4582" y="2514"/>
              <a:ext cx="130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91" name="Equation" r:id="rId43" imgW="228600" imgH="241200" progId="Equation.3">
                      <p:embed/>
                    </p:oleObj>
                  </mc:Choice>
                  <mc:Fallback>
                    <p:oleObj name="Equation" r:id="rId43" imgW="228600" imgH="24120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2" y="2514"/>
                            <a:ext cx="130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6" name="Object 54"/>
              <p:cNvGraphicFramePr>
                <a:graphicFrameLocks noChangeAspect="1"/>
              </p:cNvGraphicFramePr>
              <p:nvPr/>
            </p:nvGraphicFramePr>
            <p:xfrm>
              <a:off x="5432" y="2239"/>
              <a:ext cx="13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92" name="Equation" r:id="rId45" imgW="241200" imgH="317160" progId="Equation.3">
                      <p:embed/>
                    </p:oleObj>
                  </mc:Choice>
                  <mc:Fallback>
                    <p:oleObj name="Equation" r:id="rId45" imgW="241200" imgH="31716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2" y="2239"/>
                            <a:ext cx="136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7" name="Object 55"/>
              <p:cNvGraphicFramePr>
                <a:graphicFrameLocks noChangeAspect="1"/>
              </p:cNvGraphicFramePr>
              <p:nvPr/>
            </p:nvGraphicFramePr>
            <p:xfrm>
              <a:off x="4672" y="1170"/>
              <a:ext cx="122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93" name="Equation" r:id="rId47" imgW="215640" imgH="215640" progId="Equation.3">
                      <p:embed/>
                    </p:oleObj>
                  </mc:Choice>
                  <mc:Fallback>
                    <p:oleObj name="Equation" r:id="rId47" imgW="215640" imgH="21564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" y="1170"/>
                            <a:ext cx="122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4" name="Oval 56"/>
              <p:cNvSpPr>
                <a:spLocks noChangeArrowheads="1"/>
              </p:cNvSpPr>
              <p:nvPr/>
            </p:nvSpPr>
            <p:spPr bwMode="auto">
              <a:xfrm>
                <a:off x="5237" y="1930"/>
                <a:ext cx="41" cy="41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6430" name="Picture 57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056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4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utoUpdateAnimBg="0"/>
      <p:bldP spid="124935" grpId="0" autoUpdateAnimBg="0"/>
      <p:bldP spid="124938" grpId="0" animBg="1"/>
      <p:bldP spid="124939" grpId="0" animBg="1"/>
      <p:bldP spid="124940" grpId="0" animBg="1"/>
      <p:bldP spid="124946" grpId="0" animBg="1"/>
      <p:bldP spid="124947" grpId="0" animBg="1"/>
      <p:bldP spid="124954" grpId="0" animBg="1"/>
      <p:bldP spid="1249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0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21440"/>
              </p:ext>
            </p:extLst>
          </p:nvPr>
        </p:nvGraphicFramePr>
        <p:xfrm>
          <a:off x="1422400" y="836712"/>
          <a:ext cx="322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4" imgW="3225600" imgH="723600" progId="Equation.3">
                  <p:embed/>
                </p:oleObj>
              </mc:Choice>
              <mc:Fallback>
                <p:oleObj name="Equation" r:id="rId4" imgW="3225600" imgH="723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836712"/>
                        <a:ext cx="322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61946"/>
              </p:ext>
            </p:extLst>
          </p:nvPr>
        </p:nvGraphicFramePr>
        <p:xfrm>
          <a:off x="1409700" y="1713012"/>
          <a:ext cx="2527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6" imgW="2527200" imgH="723600" progId="Equation.3">
                  <p:embed/>
                </p:oleObj>
              </mc:Choice>
              <mc:Fallback>
                <p:oleObj name="Equation" r:id="rId6" imgW="2527200" imgH="723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713012"/>
                        <a:ext cx="2527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07" name="Text Box 55"/>
          <p:cNvSpPr txBox="1">
            <a:spLocks noChangeArrowheads="1"/>
          </p:cNvSpPr>
          <p:nvPr/>
        </p:nvSpPr>
        <p:spPr bwMode="auto">
          <a:xfrm>
            <a:off x="228600" y="2451200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2600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047223"/>
              </p:ext>
            </p:extLst>
          </p:nvPr>
        </p:nvGraphicFramePr>
        <p:xfrm>
          <a:off x="1149350" y="2589312"/>
          <a:ext cx="6969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8" imgW="6972120" imgH="406080" progId="Equation.3">
                  <p:embed/>
                </p:oleObj>
              </mc:Choice>
              <mc:Fallback>
                <p:oleObj name="Equation" r:id="rId8" imgW="6972120" imgH="4060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589312"/>
                        <a:ext cx="6969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09" name="Text Box 57"/>
          <p:cNvSpPr txBox="1">
            <a:spLocks noChangeArrowheads="1"/>
          </p:cNvSpPr>
          <p:nvPr/>
        </p:nvSpPr>
        <p:spPr bwMode="auto">
          <a:xfrm>
            <a:off x="609600" y="3079850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适用范围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26010" name="Text Box 58"/>
          <p:cNvSpPr txBox="1">
            <a:spLocks noChangeArrowheads="1"/>
          </p:cNvSpPr>
          <p:nvPr/>
        </p:nvSpPr>
        <p:spPr bwMode="auto">
          <a:xfrm>
            <a:off x="609600" y="3689450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 </a:t>
            </a:r>
            <a:r>
              <a:rPr lang="zh-CN" altLang="en-US" b="1">
                <a:solidFill>
                  <a:schemeClr val="tx2"/>
                </a:solidFill>
              </a:rPr>
              <a:t>积分域</a:t>
            </a:r>
            <a:r>
              <a:rPr lang="zh-CN" altLang="en-US"/>
              <a:t>表面用球面坐标表示时</a:t>
            </a:r>
            <a:r>
              <a:rPr lang="zh-CN" altLang="en-US" b="1">
                <a:solidFill>
                  <a:schemeClr val="tx2"/>
                </a:solidFill>
              </a:rPr>
              <a:t>方程简单</a:t>
            </a:r>
            <a:r>
              <a:rPr lang="en-US" altLang="zh-CN"/>
              <a:t>;</a:t>
            </a:r>
          </a:p>
        </p:txBody>
      </p:sp>
      <p:sp>
        <p:nvSpPr>
          <p:cNvPr id="126011" name="Text Box 59"/>
          <p:cNvSpPr txBox="1">
            <a:spLocks noChangeArrowheads="1"/>
          </p:cNvSpPr>
          <p:nvPr/>
        </p:nvSpPr>
        <p:spPr bwMode="auto">
          <a:xfrm>
            <a:off x="609600" y="4299050"/>
            <a:ext cx="736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 </a:t>
            </a:r>
            <a:r>
              <a:rPr lang="zh-CN" altLang="en-US" b="1">
                <a:solidFill>
                  <a:schemeClr val="tx2"/>
                </a:solidFill>
              </a:rPr>
              <a:t>被积函数</a:t>
            </a:r>
            <a:r>
              <a:rPr lang="zh-CN" altLang="en-US"/>
              <a:t>用球面坐标表示时</a:t>
            </a:r>
            <a:r>
              <a:rPr lang="zh-CN" altLang="en-US" b="1">
                <a:solidFill>
                  <a:schemeClr val="tx2"/>
                </a:solidFill>
              </a:rPr>
              <a:t>变量互相分离</a:t>
            </a:r>
            <a:r>
              <a:rPr lang="en-US" altLang="zh-CN"/>
              <a:t>.</a:t>
            </a:r>
          </a:p>
        </p:txBody>
      </p:sp>
      <p:graphicFrame>
        <p:nvGraphicFramePr>
          <p:cNvPr id="12601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31846"/>
              </p:ext>
            </p:extLst>
          </p:nvPr>
        </p:nvGraphicFramePr>
        <p:xfrm>
          <a:off x="3886200" y="1744762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10" imgW="2590560" imgH="533160" progId="Equation.3">
                  <p:embed/>
                </p:oleObj>
              </mc:Choice>
              <mc:Fallback>
                <p:oleObj name="Equation" r:id="rId10" imgW="2590560" imgH="5331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44762"/>
                        <a:ext cx="259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7" grpId="0" autoUpdateAnimBg="0"/>
      <p:bldP spid="126009" grpId="0" autoUpdateAnimBg="0"/>
      <p:bldP spid="126010" grpId="0" autoUpdateAnimBg="0"/>
      <p:bldP spid="1260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05538" y="1981200"/>
            <a:ext cx="2159000" cy="2603500"/>
            <a:chOff x="3909" y="1248"/>
            <a:chExt cx="1360" cy="1640"/>
          </a:xfrm>
        </p:grpSpPr>
        <p:grpSp>
          <p:nvGrpSpPr>
            <p:cNvPr id="18460" name="Group 3"/>
            <p:cNvGrpSpPr>
              <a:grpSpLocks/>
            </p:cNvGrpSpPr>
            <p:nvPr/>
          </p:nvGrpSpPr>
          <p:grpSpPr bwMode="auto">
            <a:xfrm>
              <a:off x="3909" y="1248"/>
              <a:ext cx="1360" cy="1640"/>
              <a:chOff x="3909" y="1248"/>
              <a:chExt cx="1360" cy="1640"/>
            </a:xfrm>
          </p:grpSpPr>
          <p:sp>
            <p:nvSpPr>
              <p:cNvPr id="18462" name="Arc 4"/>
              <p:cNvSpPr>
                <a:spLocks/>
              </p:cNvSpPr>
              <p:nvPr/>
            </p:nvSpPr>
            <p:spPr bwMode="auto">
              <a:xfrm>
                <a:off x="3909" y="1554"/>
                <a:ext cx="1267" cy="915"/>
              </a:xfrm>
              <a:custGeom>
                <a:avLst/>
                <a:gdLst>
                  <a:gd name="T0" fmla="*/ 0 w 31198"/>
                  <a:gd name="T1" fmla="*/ 276 h 21600"/>
                  <a:gd name="T2" fmla="*/ 1267 w 31198"/>
                  <a:gd name="T3" fmla="*/ 289 h 21600"/>
                  <a:gd name="T4" fmla="*/ 628 w 31198"/>
                  <a:gd name="T5" fmla="*/ 915 h 21600"/>
                  <a:gd name="T6" fmla="*/ 0 60000 65536"/>
                  <a:gd name="T7" fmla="*/ 0 60000 65536"/>
                  <a:gd name="T8" fmla="*/ 0 60000 65536"/>
                  <a:gd name="T9" fmla="*/ 0 w 31198"/>
                  <a:gd name="T10" fmla="*/ 0 h 21600"/>
                  <a:gd name="T11" fmla="*/ 31198 w 311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198" h="21600" fill="none" extrusionOk="0">
                    <a:moveTo>
                      <a:pt x="0" y="6508"/>
                    </a:moveTo>
                    <a:cubicBezTo>
                      <a:pt x="4064" y="2346"/>
                      <a:pt x="9635" y="-1"/>
                      <a:pt x="15453" y="0"/>
                    </a:cubicBezTo>
                    <a:cubicBezTo>
                      <a:pt x="21416" y="0"/>
                      <a:pt x="27115" y="2465"/>
                      <a:pt x="31197" y="6813"/>
                    </a:cubicBezTo>
                  </a:path>
                  <a:path w="31198" h="21600" stroke="0" extrusionOk="0">
                    <a:moveTo>
                      <a:pt x="0" y="6508"/>
                    </a:moveTo>
                    <a:cubicBezTo>
                      <a:pt x="4064" y="2346"/>
                      <a:pt x="9635" y="-1"/>
                      <a:pt x="15453" y="0"/>
                    </a:cubicBezTo>
                    <a:cubicBezTo>
                      <a:pt x="21416" y="0"/>
                      <a:pt x="27115" y="2465"/>
                      <a:pt x="31197" y="6813"/>
                    </a:cubicBezTo>
                    <a:lnTo>
                      <a:pt x="15453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3" name="Freeform 5"/>
              <p:cNvSpPr>
                <a:spLocks/>
              </p:cNvSpPr>
              <p:nvPr/>
            </p:nvSpPr>
            <p:spPr bwMode="auto">
              <a:xfrm>
                <a:off x="3917" y="1850"/>
                <a:ext cx="1248" cy="624"/>
              </a:xfrm>
              <a:custGeom>
                <a:avLst/>
                <a:gdLst>
                  <a:gd name="T0" fmla="*/ 0 w 1248"/>
                  <a:gd name="T1" fmla="*/ 0 h 624"/>
                  <a:gd name="T2" fmla="*/ 624 w 1248"/>
                  <a:gd name="T3" fmla="*/ 624 h 624"/>
                  <a:gd name="T4" fmla="*/ 1248 w 1248"/>
                  <a:gd name="T5" fmla="*/ 0 h 624"/>
                  <a:gd name="T6" fmla="*/ 0 w 1248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624"/>
                  <a:gd name="T14" fmla="*/ 1248 w 1248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624">
                    <a:moveTo>
                      <a:pt x="0" y="0"/>
                    </a:moveTo>
                    <a:lnTo>
                      <a:pt x="624" y="624"/>
                    </a:lnTo>
                    <a:lnTo>
                      <a:pt x="1248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B00"/>
                  </a:gs>
                  <a:gs pos="100000">
                    <a:srgbClr val="0080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Arc 6"/>
              <p:cNvSpPr>
                <a:spLocks/>
              </p:cNvSpPr>
              <p:nvPr/>
            </p:nvSpPr>
            <p:spPr bwMode="auto">
              <a:xfrm>
                <a:off x="3923" y="1746"/>
                <a:ext cx="1248" cy="131"/>
              </a:xfrm>
              <a:custGeom>
                <a:avLst/>
                <a:gdLst>
                  <a:gd name="T0" fmla="*/ 0 w 43176"/>
                  <a:gd name="T1" fmla="*/ 93 h 29115"/>
                  <a:gd name="T2" fmla="*/ 1209 w 43176"/>
                  <a:gd name="T3" fmla="*/ 131 h 29115"/>
                  <a:gd name="T4" fmla="*/ 624 w 43176"/>
                  <a:gd name="T5" fmla="*/ 97 h 29115"/>
                  <a:gd name="T6" fmla="*/ 0 60000 65536"/>
                  <a:gd name="T7" fmla="*/ 0 60000 65536"/>
                  <a:gd name="T8" fmla="*/ 0 60000 65536"/>
                  <a:gd name="T9" fmla="*/ 0 w 43176"/>
                  <a:gd name="T10" fmla="*/ 0 h 29115"/>
                  <a:gd name="T11" fmla="*/ 43176 w 43176"/>
                  <a:gd name="T12" fmla="*/ 29115 h 29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76" h="29115" fill="none" extrusionOk="0">
                    <a:moveTo>
                      <a:pt x="0" y="20573"/>
                    </a:moveTo>
                    <a:cubicBezTo>
                      <a:pt x="548" y="9055"/>
                      <a:pt x="10045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cubicBezTo>
                      <a:pt x="43176" y="24165"/>
                      <a:pt x="42719" y="26710"/>
                      <a:pt x="41826" y="29115"/>
                    </a:cubicBezTo>
                  </a:path>
                  <a:path w="43176" h="29115" stroke="0" extrusionOk="0">
                    <a:moveTo>
                      <a:pt x="0" y="20573"/>
                    </a:moveTo>
                    <a:cubicBezTo>
                      <a:pt x="548" y="9055"/>
                      <a:pt x="10045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cubicBezTo>
                      <a:pt x="43176" y="24165"/>
                      <a:pt x="42719" y="26710"/>
                      <a:pt x="41826" y="29115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5" name="Arc 7"/>
              <p:cNvSpPr>
                <a:spLocks/>
              </p:cNvSpPr>
              <p:nvPr/>
            </p:nvSpPr>
            <p:spPr bwMode="auto">
              <a:xfrm>
                <a:off x="3917" y="1825"/>
                <a:ext cx="1247" cy="96"/>
              </a:xfrm>
              <a:custGeom>
                <a:avLst/>
                <a:gdLst>
                  <a:gd name="T0" fmla="*/ 1236 w 43200"/>
                  <a:gd name="T1" fmla="*/ 2 h 26370"/>
                  <a:gd name="T2" fmla="*/ 15 w 43200"/>
                  <a:gd name="T3" fmla="*/ 0 h 26370"/>
                  <a:gd name="T4" fmla="*/ 624 w 43200"/>
                  <a:gd name="T5" fmla="*/ 17 h 2637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370"/>
                  <a:gd name="T11" fmla="*/ 43200 w 43200"/>
                  <a:gd name="T12" fmla="*/ 26370 h 26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370" fill="none" extrusionOk="0">
                    <a:moveTo>
                      <a:pt x="42805" y="659"/>
                    </a:moveTo>
                    <a:cubicBezTo>
                      <a:pt x="43067" y="2014"/>
                      <a:pt x="43200" y="3390"/>
                      <a:pt x="43200" y="4770"/>
                    </a:cubicBezTo>
                    <a:cubicBezTo>
                      <a:pt x="43200" y="16699"/>
                      <a:pt x="33529" y="26370"/>
                      <a:pt x="21600" y="26370"/>
                    </a:cubicBezTo>
                    <a:cubicBezTo>
                      <a:pt x="9670" y="26370"/>
                      <a:pt x="0" y="16699"/>
                      <a:pt x="0" y="4770"/>
                    </a:cubicBezTo>
                    <a:cubicBezTo>
                      <a:pt x="-1" y="3165"/>
                      <a:pt x="178" y="1565"/>
                      <a:pt x="533" y="0"/>
                    </a:cubicBezTo>
                  </a:path>
                  <a:path w="43200" h="26370" stroke="0" extrusionOk="0">
                    <a:moveTo>
                      <a:pt x="42805" y="659"/>
                    </a:moveTo>
                    <a:cubicBezTo>
                      <a:pt x="43067" y="2014"/>
                      <a:pt x="43200" y="3390"/>
                      <a:pt x="43200" y="4770"/>
                    </a:cubicBezTo>
                    <a:cubicBezTo>
                      <a:pt x="43200" y="16699"/>
                      <a:pt x="33529" y="26370"/>
                      <a:pt x="21600" y="26370"/>
                    </a:cubicBezTo>
                    <a:cubicBezTo>
                      <a:pt x="9670" y="26370"/>
                      <a:pt x="0" y="16699"/>
                      <a:pt x="0" y="4770"/>
                    </a:cubicBezTo>
                    <a:cubicBezTo>
                      <a:pt x="-1" y="3165"/>
                      <a:pt x="178" y="1565"/>
                      <a:pt x="533" y="0"/>
                    </a:cubicBezTo>
                    <a:lnTo>
                      <a:pt x="21600" y="47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Line 8"/>
              <p:cNvSpPr>
                <a:spLocks noChangeShapeType="1"/>
              </p:cNvSpPr>
              <p:nvPr/>
            </p:nvSpPr>
            <p:spPr bwMode="auto">
              <a:xfrm>
                <a:off x="4542" y="2466"/>
                <a:ext cx="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7" name="Line 9"/>
              <p:cNvSpPr>
                <a:spLocks noChangeShapeType="1"/>
              </p:cNvSpPr>
              <p:nvPr/>
            </p:nvSpPr>
            <p:spPr bwMode="auto">
              <a:xfrm flipH="1">
                <a:off x="4206" y="2466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9" name="Object 10"/>
              <p:cNvGraphicFramePr>
                <a:graphicFrameLocks noChangeAspect="1"/>
              </p:cNvGraphicFramePr>
              <p:nvPr/>
            </p:nvGraphicFramePr>
            <p:xfrm>
              <a:off x="4320" y="27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38" name="Equation" r:id="rId3" imgW="228600" imgH="241200" progId="Equation.3">
                      <p:embed/>
                    </p:oleObj>
                  </mc:Choice>
                  <mc:Fallback>
                    <p:oleObj name="Equation" r:id="rId3" imgW="228600" imgH="2412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0" name="Object 11"/>
              <p:cNvGraphicFramePr>
                <a:graphicFrameLocks noChangeAspect="1"/>
              </p:cNvGraphicFramePr>
              <p:nvPr/>
            </p:nvGraphicFramePr>
            <p:xfrm>
              <a:off x="5117" y="252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39" name="Equation" r:id="rId5" imgW="241200" imgH="317160" progId="Equation.3">
                      <p:embed/>
                    </p:oleObj>
                  </mc:Choice>
                  <mc:Fallback>
                    <p:oleObj name="Equation" r:id="rId5" imgW="24120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7" y="252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1" name="Object 12"/>
              <p:cNvGraphicFramePr>
                <a:graphicFrameLocks noChangeAspect="1"/>
              </p:cNvGraphicFramePr>
              <p:nvPr/>
            </p:nvGraphicFramePr>
            <p:xfrm>
              <a:off x="4370" y="124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40" name="Equation" r:id="rId7" imgW="215640" imgH="215640" progId="Equation.3">
                      <p:embed/>
                    </p:oleObj>
                  </mc:Choice>
                  <mc:Fallback>
                    <p:oleObj name="Equation" r:id="rId7" imgW="21564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124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8" name="Line 13"/>
              <p:cNvSpPr>
                <a:spLocks noChangeShapeType="1"/>
              </p:cNvSpPr>
              <p:nvPr/>
            </p:nvSpPr>
            <p:spPr bwMode="auto">
              <a:xfrm flipV="1">
                <a:off x="4541" y="1255"/>
                <a:ext cx="0" cy="3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Line 14"/>
              <p:cNvSpPr>
                <a:spLocks noChangeShapeType="1"/>
              </p:cNvSpPr>
              <p:nvPr/>
            </p:nvSpPr>
            <p:spPr bwMode="auto">
              <a:xfrm flipH="1" flipV="1">
                <a:off x="4541" y="1682"/>
                <a:ext cx="1" cy="7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8461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" y="2488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3505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计算三重积分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8434" name="Object 17"/>
          <p:cNvGraphicFramePr>
            <a:graphicFrameLocks noChangeAspect="1"/>
          </p:cNvGraphicFramePr>
          <p:nvPr/>
        </p:nvGraphicFramePr>
        <p:xfrm>
          <a:off x="3421063" y="228600"/>
          <a:ext cx="4098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1" name="Equation" r:id="rId10" imgW="4101840" imgH="723600" progId="Equation.3">
                  <p:embed/>
                </p:oleObj>
              </mc:Choice>
              <mc:Fallback>
                <p:oleObj name="Equation" r:id="rId10" imgW="4101840" imgH="723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28600"/>
                        <a:ext cx="4098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228600" y="1035050"/>
          <a:ext cx="307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2" name="Equation" r:id="rId12" imgW="3073320" imgH="558720" progId="Equation.3">
                  <p:embed/>
                </p:oleObj>
              </mc:Choice>
              <mc:Fallback>
                <p:oleObj name="Equation" r:id="rId12" imgW="3073320" imgH="558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35050"/>
                        <a:ext cx="3073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4495800" y="1073150"/>
          <a:ext cx="264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" name="Equation" r:id="rId14" imgW="2641320" imgH="520560" progId="Equation.3">
                  <p:embed/>
                </p:oleObj>
              </mc:Choice>
              <mc:Fallback>
                <p:oleObj name="Equation" r:id="rId14" imgW="264132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073150"/>
                        <a:ext cx="264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457200" y="1676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在球面坐标系下</a:t>
            </a:r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1955800" y="271145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" name="Equation" r:id="rId16" imgW="495000" imgH="317160" progId="Equation.3">
                  <p:embed/>
                </p:oleObj>
              </mc:Choice>
              <mc:Fallback>
                <p:oleObj name="Equation" r:id="rId16" imgW="49500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71145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654050" y="3733800"/>
          <a:ext cx="45672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" name="Equation" r:id="rId18" imgW="4572000" imgH="723600" progId="Equation.3">
                  <p:embed/>
                </p:oleObj>
              </mc:Choice>
              <mc:Fallback>
                <p:oleObj name="Equation" r:id="rId18" imgW="4572000" imgH="72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733800"/>
                        <a:ext cx="45672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7086600" y="10731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所围立体</a:t>
            </a:r>
            <a:r>
              <a:rPr lang="en-US" altLang="zh-CN"/>
              <a:t>.</a:t>
            </a:r>
          </a:p>
        </p:txBody>
      </p:sp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2795588" y="2622550"/>
          <a:ext cx="135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" name="Equation" r:id="rId20" imgW="1358640" imgH="571320" progId="Equation.3">
                  <p:embed/>
                </p:oleObj>
              </mc:Choice>
              <mc:Fallback>
                <p:oleObj name="Equation" r:id="rId20" imgW="1358640" imgH="5713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622550"/>
                        <a:ext cx="1358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5" name="Object 25"/>
          <p:cNvGraphicFramePr>
            <a:graphicFrameLocks noChangeAspect="1"/>
          </p:cNvGraphicFramePr>
          <p:nvPr/>
        </p:nvGraphicFramePr>
        <p:xfrm>
          <a:off x="2795588" y="2254250"/>
          <a:ext cx="1358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" name="Equation" r:id="rId22" imgW="1358640" imgH="317160" progId="Equation.3">
                  <p:embed/>
                </p:oleObj>
              </mc:Choice>
              <mc:Fallback>
                <p:oleObj name="Equation" r:id="rId22" imgW="135864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254250"/>
                        <a:ext cx="1358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6" name="Object 26"/>
          <p:cNvGraphicFramePr>
            <a:graphicFrameLocks noChangeAspect="1"/>
          </p:cNvGraphicFramePr>
          <p:nvPr/>
        </p:nvGraphicFramePr>
        <p:xfrm>
          <a:off x="2768600" y="3263900"/>
          <a:ext cx="157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" name="Equation" r:id="rId24" imgW="1574640" imgH="317160" progId="Equation.3">
                  <p:embed/>
                </p:oleObj>
              </mc:Choice>
              <mc:Fallback>
                <p:oleObj name="Equation" r:id="rId24" imgW="1574640" imgH="317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263900"/>
                        <a:ext cx="157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7467600" y="304800"/>
            <a:ext cx="139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zh-CN" altLang="en-US" i="1">
                <a:sym typeface="Symbol" pitchFamily="18" charset="2"/>
              </a:rPr>
              <a:t></a:t>
            </a:r>
            <a:r>
              <a:rPr lang="zh-CN" altLang="en-US">
                <a:sym typeface="Symbol" pitchFamily="18" charset="2"/>
              </a:rPr>
              <a:t> </a:t>
            </a:r>
            <a:endParaRPr lang="zh-CN" alt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302000" y="1081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与球面</a:t>
            </a:r>
          </a:p>
        </p:txBody>
      </p:sp>
      <p:graphicFrame>
        <p:nvGraphicFramePr>
          <p:cNvPr id="128029" name="Object 29"/>
          <p:cNvGraphicFramePr>
            <a:graphicFrameLocks noChangeAspect="1"/>
          </p:cNvGraphicFramePr>
          <p:nvPr/>
        </p:nvGraphicFramePr>
        <p:xfrm>
          <a:off x="5578475" y="5067300"/>
          <a:ext cx="31289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" name="Equation" r:id="rId26" imgW="3288960" imgH="520560" progId="Equation.3">
                  <p:embed/>
                </p:oleObj>
              </mc:Choice>
              <mc:Fallback>
                <p:oleObj name="Equation" r:id="rId26" imgW="328896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5067300"/>
                        <a:ext cx="3128963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0" name="Object 30"/>
          <p:cNvGraphicFramePr>
            <a:graphicFrameLocks noChangeAspect="1"/>
          </p:cNvGraphicFramePr>
          <p:nvPr/>
        </p:nvGraphicFramePr>
        <p:xfrm>
          <a:off x="4152900" y="4514850"/>
          <a:ext cx="127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" name="Equation" r:id="rId28" imgW="1269720" imgH="825480" progId="Equation.3">
                  <p:embed/>
                </p:oleObj>
              </mc:Choice>
              <mc:Fallback>
                <p:oleObj name="Equation" r:id="rId28" imgW="1269720" imgH="825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514850"/>
                        <a:ext cx="1270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1" name="Object 31"/>
          <p:cNvGraphicFramePr>
            <a:graphicFrameLocks noChangeAspect="1"/>
          </p:cNvGraphicFramePr>
          <p:nvPr/>
        </p:nvGraphicFramePr>
        <p:xfrm>
          <a:off x="1028700" y="532130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" name="Equation" r:id="rId30" imgW="2463480" imgH="850680" progId="Equation.3">
                  <p:embed/>
                </p:oleObj>
              </mc:Choice>
              <mc:Fallback>
                <p:oleObj name="Equation" r:id="rId30" imgW="2463480" imgH="850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321300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2" name="Object 32"/>
          <p:cNvGraphicFramePr>
            <a:graphicFrameLocks noChangeAspect="1"/>
          </p:cNvGraphicFramePr>
          <p:nvPr/>
        </p:nvGraphicFramePr>
        <p:xfrm>
          <a:off x="2316163" y="4413250"/>
          <a:ext cx="181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" name="Equation" r:id="rId32" imgW="1815840" imgH="901440" progId="Equation.3">
                  <p:embed/>
                </p:oleObj>
              </mc:Choice>
              <mc:Fallback>
                <p:oleObj name="Equation" r:id="rId32" imgW="1815840" imgH="901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413250"/>
                        <a:ext cx="1816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3" name="Object 33"/>
          <p:cNvGraphicFramePr>
            <a:graphicFrameLocks noChangeAspect="1"/>
          </p:cNvGraphicFramePr>
          <p:nvPr/>
        </p:nvGraphicFramePr>
        <p:xfrm>
          <a:off x="990600" y="4495800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3" name="Equation" r:id="rId34" imgW="1307880" imgH="825480" progId="Equation.3">
                  <p:embed/>
                </p:oleObj>
              </mc:Choice>
              <mc:Fallback>
                <p:oleObj name="Equation" r:id="rId34" imgW="1307880" imgH="825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AutoShape 34"/>
          <p:cNvSpPr>
            <a:spLocks/>
          </p:cNvSpPr>
          <p:nvPr/>
        </p:nvSpPr>
        <p:spPr bwMode="auto">
          <a:xfrm>
            <a:off x="2514600" y="233045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35" name="Object 35"/>
          <p:cNvGraphicFramePr>
            <a:graphicFrameLocks noChangeAspect="1"/>
          </p:cNvGraphicFramePr>
          <p:nvPr/>
        </p:nvGraphicFramePr>
        <p:xfrm>
          <a:off x="7245350" y="3189288"/>
          <a:ext cx="203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" name="Equation" r:id="rId36" imgW="215640" imgH="571320" progId="Equation.3">
                  <p:embed/>
                </p:oleObj>
              </mc:Choice>
              <mc:Fallback>
                <p:oleObj name="Equation" r:id="rId36" imgW="215640" imgH="5713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3189288"/>
                        <a:ext cx="2032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6" name="Arc 36"/>
          <p:cNvSpPr>
            <a:spLocks/>
          </p:cNvSpPr>
          <p:nvPr/>
        </p:nvSpPr>
        <p:spPr bwMode="auto">
          <a:xfrm>
            <a:off x="7210425" y="3686175"/>
            <a:ext cx="152400" cy="762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76200 h 21600"/>
              <a:gd name="T4" fmla="*/ 0 w 21600"/>
              <a:gd name="T5" fmla="*/ 76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99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37" name="Object 37"/>
          <p:cNvGraphicFramePr>
            <a:graphicFrameLocks noChangeAspect="1"/>
          </p:cNvGraphicFramePr>
          <p:nvPr/>
        </p:nvGraphicFramePr>
        <p:xfrm>
          <a:off x="7650163" y="2209800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5" name="Equation" r:id="rId38" imgW="812520" imgH="304560" progId="Equation.3">
                  <p:embed/>
                </p:oleObj>
              </mc:Choice>
              <mc:Fallback>
                <p:oleObj name="Equation" r:id="rId38" imgW="812520" imgH="3045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2209800"/>
                        <a:ext cx="812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0" grpId="0" autoUpdateAnimBg="0"/>
      <p:bldP spid="128023" grpId="0" build="p" autoUpdateAnimBg="0" advAuto="0"/>
      <p:bldP spid="128027" grpId="0" build="p" autoUpdateAnimBg="0"/>
      <p:bldP spid="128028" grpId="0" build="p" autoUpdateAnimBg="0"/>
      <p:bldP spid="128034" grpId="0" animBg="1"/>
      <p:bldP spid="1280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18883" y="2671192"/>
            <a:ext cx="1474788" cy="1600200"/>
            <a:chOff x="4434" y="1824"/>
            <a:chExt cx="929" cy="1008"/>
          </a:xfrm>
        </p:grpSpPr>
        <p:sp>
          <p:nvSpPr>
            <p:cNvPr id="5152" name="Freeform 3"/>
            <p:cNvSpPr>
              <a:spLocks/>
            </p:cNvSpPr>
            <p:nvPr/>
          </p:nvSpPr>
          <p:spPr bwMode="auto">
            <a:xfrm>
              <a:off x="4556" y="2592"/>
              <a:ext cx="703" cy="144"/>
            </a:xfrm>
            <a:custGeom>
              <a:avLst/>
              <a:gdLst>
                <a:gd name="T0" fmla="*/ 0 w 864"/>
                <a:gd name="T1" fmla="*/ 48 h 192"/>
                <a:gd name="T2" fmla="*/ 288 w 864"/>
                <a:gd name="T3" fmla="*/ 0 h 192"/>
                <a:gd name="T4" fmla="*/ 624 w 864"/>
                <a:gd name="T5" fmla="*/ 48 h 192"/>
                <a:gd name="T6" fmla="*/ 864 w 86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192"/>
                <a:gd name="T14" fmla="*/ 864 w 86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192">
                  <a:moveTo>
                    <a:pt x="0" y="48"/>
                  </a:moveTo>
                  <a:cubicBezTo>
                    <a:pt x="92" y="24"/>
                    <a:pt x="184" y="0"/>
                    <a:pt x="288" y="0"/>
                  </a:cubicBezTo>
                  <a:cubicBezTo>
                    <a:pt x="392" y="0"/>
                    <a:pt x="528" y="16"/>
                    <a:pt x="624" y="48"/>
                  </a:cubicBezTo>
                  <a:cubicBezTo>
                    <a:pt x="720" y="80"/>
                    <a:pt x="792" y="136"/>
                    <a:pt x="864" y="192"/>
                  </a:cubicBezTo>
                </a:path>
              </a:pathLst>
            </a:custGeom>
            <a:noFill/>
            <a:ln w="19050">
              <a:solidFill>
                <a:srgbClr val="CC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3" name="Group 4"/>
            <p:cNvGrpSpPr>
              <a:grpSpLocks/>
            </p:cNvGrpSpPr>
            <p:nvPr/>
          </p:nvGrpSpPr>
          <p:grpSpPr bwMode="auto">
            <a:xfrm>
              <a:off x="4434" y="1824"/>
              <a:ext cx="929" cy="1008"/>
              <a:chOff x="4434" y="1824"/>
              <a:chExt cx="929" cy="1008"/>
            </a:xfrm>
          </p:grpSpPr>
          <p:sp>
            <p:nvSpPr>
              <p:cNvPr id="5154" name="Freeform 5"/>
              <p:cNvSpPr>
                <a:spLocks/>
              </p:cNvSpPr>
              <p:nvPr/>
            </p:nvSpPr>
            <p:spPr bwMode="auto">
              <a:xfrm>
                <a:off x="4464" y="2016"/>
                <a:ext cx="839" cy="192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Freeform 6"/>
              <p:cNvSpPr>
                <a:spLocks/>
              </p:cNvSpPr>
              <p:nvPr/>
            </p:nvSpPr>
            <p:spPr bwMode="auto">
              <a:xfrm>
                <a:off x="4434" y="2160"/>
                <a:ext cx="929" cy="192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Freeform 7"/>
              <p:cNvSpPr>
                <a:spLocks/>
              </p:cNvSpPr>
              <p:nvPr/>
            </p:nvSpPr>
            <p:spPr bwMode="auto">
              <a:xfrm>
                <a:off x="4464" y="2304"/>
                <a:ext cx="875" cy="192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Freeform 8"/>
              <p:cNvSpPr>
                <a:spLocks/>
              </p:cNvSpPr>
              <p:nvPr/>
            </p:nvSpPr>
            <p:spPr bwMode="auto">
              <a:xfrm>
                <a:off x="4512" y="2448"/>
                <a:ext cx="812" cy="192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Freeform 9"/>
              <p:cNvSpPr>
                <a:spLocks/>
              </p:cNvSpPr>
              <p:nvPr/>
            </p:nvSpPr>
            <p:spPr bwMode="auto">
              <a:xfrm>
                <a:off x="4512" y="1920"/>
                <a:ext cx="657" cy="113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Freeform 10"/>
              <p:cNvSpPr>
                <a:spLocks/>
              </p:cNvSpPr>
              <p:nvPr/>
            </p:nvSpPr>
            <p:spPr bwMode="auto">
              <a:xfrm>
                <a:off x="4704" y="2719"/>
                <a:ext cx="432" cy="65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Freeform 11"/>
              <p:cNvSpPr>
                <a:spLocks/>
              </p:cNvSpPr>
              <p:nvPr/>
            </p:nvSpPr>
            <p:spPr bwMode="auto">
              <a:xfrm>
                <a:off x="4944" y="1872"/>
                <a:ext cx="168" cy="960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84 h 960"/>
                  <a:gd name="T4" fmla="*/ 144 w 168"/>
                  <a:gd name="T5" fmla="*/ 720 h 960"/>
                  <a:gd name="T6" fmla="*/ 48 w 168"/>
                  <a:gd name="T7" fmla="*/ 96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Freeform 12"/>
              <p:cNvSpPr>
                <a:spLocks/>
              </p:cNvSpPr>
              <p:nvPr/>
            </p:nvSpPr>
            <p:spPr bwMode="auto">
              <a:xfrm>
                <a:off x="5088" y="1967"/>
                <a:ext cx="152" cy="839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84 h 960"/>
                  <a:gd name="T4" fmla="*/ 144 w 168"/>
                  <a:gd name="T5" fmla="*/ 720 h 960"/>
                  <a:gd name="T6" fmla="*/ 48 w 168"/>
                  <a:gd name="T7" fmla="*/ 96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Freeform 13"/>
              <p:cNvSpPr>
                <a:spLocks/>
              </p:cNvSpPr>
              <p:nvPr/>
            </p:nvSpPr>
            <p:spPr bwMode="auto">
              <a:xfrm>
                <a:off x="4800" y="1824"/>
                <a:ext cx="168" cy="982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84 h 960"/>
                  <a:gd name="T4" fmla="*/ 144 w 168"/>
                  <a:gd name="T5" fmla="*/ 720 h 960"/>
                  <a:gd name="T6" fmla="*/ 48 w 168"/>
                  <a:gd name="T7" fmla="*/ 96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3" name="Freeform 14"/>
              <p:cNvSpPr>
                <a:spLocks/>
              </p:cNvSpPr>
              <p:nvPr/>
            </p:nvSpPr>
            <p:spPr bwMode="auto">
              <a:xfrm>
                <a:off x="4656" y="1836"/>
                <a:ext cx="168" cy="943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84 h 960"/>
                  <a:gd name="T4" fmla="*/ 144 w 168"/>
                  <a:gd name="T5" fmla="*/ 720 h 960"/>
                  <a:gd name="T6" fmla="*/ 48 w 168"/>
                  <a:gd name="T7" fmla="*/ 96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Freeform 15"/>
              <p:cNvSpPr>
                <a:spLocks/>
              </p:cNvSpPr>
              <p:nvPr/>
            </p:nvSpPr>
            <p:spPr bwMode="auto">
              <a:xfrm>
                <a:off x="4560" y="1874"/>
                <a:ext cx="134" cy="780"/>
              </a:xfrm>
              <a:custGeom>
                <a:avLst/>
                <a:gdLst>
                  <a:gd name="T0" fmla="*/ 0 w 168"/>
                  <a:gd name="T1" fmla="*/ 0 h 960"/>
                  <a:gd name="T2" fmla="*/ 144 w 168"/>
                  <a:gd name="T3" fmla="*/ 384 h 960"/>
                  <a:gd name="T4" fmla="*/ 144 w 168"/>
                  <a:gd name="T5" fmla="*/ 720 h 960"/>
                  <a:gd name="T6" fmla="*/ 48 w 168"/>
                  <a:gd name="T7" fmla="*/ 960 h 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960"/>
                  <a:gd name="T14" fmla="*/ 168 w 168"/>
                  <a:gd name="T15" fmla="*/ 960 h 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960">
                    <a:moveTo>
                      <a:pt x="0" y="0"/>
                    </a:moveTo>
                    <a:cubicBezTo>
                      <a:pt x="60" y="132"/>
                      <a:pt x="120" y="264"/>
                      <a:pt x="144" y="384"/>
                    </a:cubicBezTo>
                    <a:cubicBezTo>
                      <a:pt x="168" y="504"/>
                      <a:pt x="160" y="624"/>
                      <a:pt x="144" y="720"/>
                    </a:cubicBezTo>
                    <a:cubicBezTo>
                      <a:pt x="128" y="816"/>
                      <a:pt x="88" y="888"/>
                      <a:pt x="48" y="960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Freeform 16"/>
              <p:cNvSpPr>
                <a:spLocks/>
              </p:cNvSpPr>
              <p:nvPr/>
            </p:nvSpPr>
            <p:spPr bwMode="auto">
              <a:xfrm>
                <a:off x="4512" y="1960"/>
                <a:ext cx="48" cy="535"/>
              </a:xfrm>
              <a:custGeom>
                <a:avLst/>
                <a:gdLst>
                  <a:gd name="T0" fmla="*/ 0 w 48"/>
                  <a:gd name="T1" fmla="*/ 0 h 528"/>
                  <a:gd name="T2" fmla="*/ 48 w 48"/>
                  <a:gd name="T3" fmla="*/ 288 h 528"/>
                  <a:gd name="T4" fmla="*/ 0 w 48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528"/>
                  <a:gd name="T11" fmla="*/ 48 w 48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528">
                    <a:moveTo>
                      <a:pt x="0" y="0"/>
                    </a:moveTo>
                    <a:cubicBezTo>
                      <a:pt x="24" y="100"/>
                      <a:pt x="48" y="200"/>
                      <a:pt x="48" y="288"/>
                    </a:cubicBezTo>
                    <a:cubicBezTo>
                      <a:pt x="48" y="376"/>
                      <a:pt x="24" y="452"/>
                      <a:pt x="0" y="528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7"/>
          <p:cNvSpPr>
            <a:spLocks noGrp="1" noChangeArrowheads="1"/>
          </p:cNvSpPr>
          <p:nvPr>
            <p:ph type="title"/>
          </p:nvPr>
        </p:nvSpPr>
        <p:spPr>
          <a:xfrm>
            <a:off x="685800" y="371128"/>
            <a:ext cx="3670176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引例</a:t>
            </a:r>
            <a:r>
              <a:rPr lang="en-US" altLang="zh-CN" sz="2800" b="1" dirty="0" smtClean="0">
                <a:solidFill>
                  <a:srgbClr val="FFFF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平面薄片的质量</a:t>
            </a:r>
            <a:r>
              <a:rPr lang="zh-CN" altLang="en-US" sz="2800" dirty="0" smtClean="0">
                <a:solidFill>
                  <a:srgbClr val="FFFF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09600" y="1189435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有一个平面薄片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平面上占有区域</a:t>
            </a:r>
            <a:r>
              <a:rPr lang="zh-CN" altLang="en-US" i="1"/>
              <a:t> </a:t>
            </a:r>
            <a:r>
              <a:rPr lang="en-US" altLang="zh-CN" i="1"/>
              <a:t>D</a:t>
            </a:r>
            <a:r>
              <a:rPr lang="en-US" altLang="zh-CN"/>
              <a:t> ,</a:t>
            </a:r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772370"/>
              </p:ext>
            </p:extLst>
          </p:nvPr>
        </p:nvGraphicFramePr>
        <p:xfrm>
          <a:off x="1143000" y="1819672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3" imgW="1854000" imgH="406080" progId="Equation.3">
                  <p:embed/>
                </p:oleObj>
              </mc:Choice>
              <mc:Fallback>
                <p:oleObj name="Equation" r:id="rId3" imgW="1854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19672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2895600" y="1757760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计算该薄片的质量 </a:t>
            </a:r>
            <a:r>
              <a:rPr lang="en-US" altLang="zh-CN" i="1"/>
              <a:t>M</a:t>
            </a:r>
            <a:r>
              <a:rPr lang="en-US" altLang="zh-CN"/>
              <a:t> .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304800" y="174347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度为</a:t>
            </a: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50472"/>
              </p:ext>
            </p:extLst>
          </p:nvPr>
        </p:nvGraphicFramePr>
        <p:xfrm>
          <a:off x="539552" y="2467744"/>
          <a:ext cx="328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5" imgW="3288960" imgH="457200" progId="Equation.3">
                  <p:embed/>
                </p:oleObj>
              </mc:Choice>
              <mc:Fallback>
                <p:oleObj name="Equation" r:id="rId5" imgW="3288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67744"/>
                        <a:ext cx="3289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3779912" y="247784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 smtClean="0"/>
              <a:t>D </a:t>
            </a:r>
            <a:r>
              <a:rPr lang="zh-CN" altLang="en-US" dirty="0"/>
              <a:t>的面积为</a:t>
            </a:r>
            <a:r>
              <a:rPr lang="zh-CN" altLang="en-US" i="1" dirty="0">
                <a:solidFill>
                  <a:schemeClr val="tx2"/>
                </a:solidFill>
                <a:sym typeface="Symbol" pitchFamily="18" charset="2"/>
              </a:rPr>
              <a:t> </a:t>
            </a:r>
            <a:r>
              <a:rPr lang="en-US" altLang="zh-CN" dirty="0"/>
              <a:t>,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914400" y="314096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</a:t>
            </a:r>
          </a:p>
        </p:txBody>
      </p:sp>
      <p:graphicFrame>
        <p:nvGraphicFramePr>
          <p:cNvPr id="676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81531"/>
              </p:ext>
            </p:extLst>
          </p:nvPr>
        </p:nvGraphicFramePr>
        <p:xfrm>
          <a:off x="1835696" y="3212976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7" imgW="1473120" imgH="393480" progId="Equation.3">
                  <p:embed/>
                </p:oleObj>
              </mc:Choice>
              <mc:Fallback>
                <p:oleObj name="Equation" r:id="rId7" imgW="1473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12976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395536" y="375558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若</a:t>
            </a:r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87201"/>
              </p:ext>
            </p:extLst>
          </p:nvPr>
        </p:nvGraphicFramePr>
        <p:xfrm>
          <a:off x="884486" y="3838138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9" imgW="1117440" imgH="406080" progId="Equation.3">
                  <p:embed/>
                </p:oleObj>
              </mc:Choice>
              <mc:Fallback>
                <p:oleObj name="Equation" r:id="rId9" imgW="111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86" y="3838138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1944936" y="3769876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非常数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积分</a:t>
            </a:r>
            <a:endParaRPr lang="en-US" altLang="zh-CN" dirty="0"/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7499350" y="1198960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其面密 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58775" y="4437112"/>
            <a:ext cx="238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)“</a:t>
            </a:r>
            <a:r>
              <a:rPr lang="zh-CN" altLang="en-US" dirty="0">
                <a:solidFill>
                  <a:schemeClr val="tx2"/>
                </a:solidFill>
              </a:rPr>
              <a:t>分割</a:t>
            </a:r>
            <a:r>
              <a:rPr lang="zh-CN" altLang="en-US" dirty="0" smtClean="0">
                <a:solidFill>
                  <a:schemeClr val="tx2"/>
                </a:solidFill>
              </a:rPr>
              <a:t>”</a:t>
            </a:r>
            <a:endParaRPr lang="zh-CN" altLang="en-US" dirty="0"/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685800" y="5105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zh-CN" altLang="en-US">
                <a:solidFill>
                  <a:schemeClr val="tx2"/>
                </a:solidFill>
              </a:rPr>
              <a:t>任意</a:t>
            </a:r>
            <a:r>
              <a:rPr lang="zh-CN" altLang="en-US"/>
              <a:t>曲线网分</a:t>
            </a:r>
            <a:r>
              <a:rPr lang="en-US" altLang="zh-CN" i="1"/>
              <a:t>D </a:t>
            </a:r>
            <a:r>
              <a:rPr lang="zh-CN" altLang="en-US"/>
              <a:t>为 </a:t>
            </a:r>
            <a:r>
              <a:rPr lang="en-US" altLang="zh-CN" i="1"/>
              <a:t>n </a:t>
            </a:r>
            <a:r>
              <a:rPr lang="zh-CN" altLang="en-US"/>
              <a:t>个小区域</a:t>
            </a:r>
          </a:p>
        </p:txBody>
      </p:sp>
      <p:graphicFrame>
        <p:nvGraphicFramePr>
          <p:cNvPr id="67619" name="Object 35"/>
          <p:cNvGraphicFramePr>
            <a:graphicFrameLocks noChangeAspect="1"/>
          </p:cNvGraphicFramePr>
          <p:nvPr/>
        </p:nvGraphicFramePr>
        <p:xfrm>
          <a:off x="5884863" y="5116513"/>
          <a:ext cx="29543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11" imgW="2946240" imgH="444240" progId="Equation.3">
                  <p:embed/>
                </p:oleObj>
              </mc:Choice>
              <mc:Fallback>
                <p:oleObj name="Equation" r:id="rId11" imgW="2946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5116513"/>
                        <a:ext cx="29543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685800" y="5653088"/>
            <a:ext cx="436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相应把薄片也分为小块 </a:t>
            </a:r>
            <a:r>
              <a:rPr lang="en-US" altLang="zh-CN" dirty="0"/>
              <a:t>.</a:t>
            </a:r>
          </a:p>
        </p:txBody>
      </p:sp>
      <p:graphicFrame>
        <p:nvGraphicFramePr>
          <p:cNvPr id="67621" name="Object 37"/>
          <p:cNvGraphicFramePr>
            <a:graphicFrameLocks noChangeAspect="1"/>
          </p:cNvGraphicFramePr>
          <p:nvPr/>
        </p:nvGraphicFramePr>
        <p:xfrm>
          <a:off x="7391400" y="31242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Equation" r:id="rId13" imgW="317160" imgH="304560" progId="Equation.3">
                  <p:embed/>
                </p:oleObj>
              </mc:Choice>
              <mc:Fallback>
                <p:oleObj name="Equation" r:id="rId13" imgW="317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1242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444208" y="2564904"/>
            <a:ext cx="2374900" cy="2146300"/>
            <a:chOff x="4072" y="1680"/>
            <a:chExt cx="1496" cy="1352"/>
          </a:xfrm>
        </p:grpSpPr>
        <p:grpSp>
          <p:nvGrpSpPr>
            <p:cNvPr id="5148" name="Group 39"/>
            <p:cNvGrpSpPr>
              <a:grpSpLocks/>
            </p:cNvGrpSpPr>
            <p:nvPr/>
          </p:nvGrpSpPr>
          <p:grpSpPr bwMode="auto">
            <a:xfrm>
              <a:off x="4072" y="1680"/>
              <a:ext cx="1496" cy="1352"/>
              <a:chOff x="4072" y="1680"/>
              <a:chExt cx="1496" cy="1352"/>
            </a:xfrm>
          </p:grpSpPr>
          <p:sp>
            <p:nvSpPr>
              <p:cNvPr id="5149" name="Line 40"/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Line 41"/>
              <p:cNvSpPr>
                <a:spLocks noChangeShapeType="1"/>
              </p:cNvSpPr>
              <p:nvPr/>
            </p:nvSpPr>
            <p:spPr bwMode="auto">
              <a:xfrm flipV="1">
                <a:off x="4272" y="1680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29" name="Object 42"/>
              <p:cNvGraphicFramePr>
                <a:graphicFrameLocks noChangeAspect="1"/>
              </p:cNvGraphicFramePr>
              <p:nvPr/>
            </p:nvGraphicFramePr>
            <p:xfrm>
              <a:off x="407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97" name="Equation" r:id="rId15" imgW="241200" imgH="317160" progId="Equation.3">
                      <p:embed/>
                    </p:oleObj>
                  </mc:Choice>
                  <mc:Fallback>
                    <p:oleObj name="Equation" r:id="rId15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43"/>
              <p:cNvGraphicFramePr>
                <a:graphicFrameLocks noChangeAspect="1"/>
              </p:cNvGraphicFramePr>
              <p:nvPr/>
            </p:nvGraphicFramePr>
            <p:xfrm>
              <a:off x="5424" y="288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98" name="Equation" r:id="rId17" imgW="228600" imgH="241200" progId="Equation.3">
                      <p:embed/>
                    </p:oleObj>
                  </mc:Choice>
                  <mc:Fallback>
                    <p:oleObj name="Equation" r:id="rId17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88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1" name="Freeform 44"/>
              <p:cNvSpPr>
                <a:spLocks/>
              </p:cNvSpPr>
              <p:nvPr/>
            </p:nvSpPr>
            <p:spPr bwMode="auto">
              <a:xfrm>
                <a:off x="4416" y="1704"/>
                <a:ext cx="960" cy="1032"/>
              </a:xfrm>
              <a:custGeom>
                <a:avLst/>
                <a:gdLst>
                  <a:gd name="T0" fmla="*/ 24 w 1104"/>
                  <a:gd name="T1" fmla="*/ 536 h 1080"/>
                  <a:gd name="T2" fmla="*/ 120 w 1104"/>
                  <a:gd name="T3" fmla="*/ 104 h 1080"/>
                  <a:gd name="T4" fmla="*/ 600 w 1104"/>
                  <a:gd name="T5" fmla="*/ 56 h 1080"/>
                  <a:gd name="T6" fmla="*/ 1032 w 1104"/>
                  <a:gd name="T7" fmla="*/ 440 h 1080"/>
                  <a:gd name="T8" fmla="*/ 1032 w 1104"/>
                  <a:gd name="T9" fmla="*/ 872 h 1080"/>
                  <a:gd name="T10" fmla="*/ 744 w 1104"/>
                  <a:gd name="T11" fmla="*/ 1064 h 1080"/>
                  <a:gd name="T12" fmla="*/ 264 w 1104"/>
                  <a:gd name="T13" fmla="*/ 968 h 1080"/>
                  <a:gd name="T14" fmla="*/ 24 w 1104"/>
                  <a:gd name="T15" fmla="*/ 536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128" name="Object 45"/>
            <p:cNvGraphicFramePr>
              <a:graphicFrameLocks noChangeAspect="1"/>
            </p:cNvGraphicFramePr>
            <p:nvPr/>
          </p:nvGraphicFramePr>
          <p:xfrm>
            <a:off x="4080" y="278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9" name="Equation" r:id="rId19" imgW="304560" imgH="317160" progId="Equation.3">
                    <p:embed/>
                  </p:oleObj>
                </mc:Choice>
                <mc:Fallback>
                  <p:oleObj name="Equation" r:id="rId19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8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864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2" grpId="0" build="p" autoUpdateAnimBg="0"/>
      <p:bldP spid="67604" grpId="0" autoUpdateAnimBg="0"/>
      <p:bldP spid="67605" grpId="0" autoUpdateAnimBg="0"/>
      <p:bldP spid="67607" grpId="0" autoUpdateAnimBg="0"/>
      <p:bldP spid="67608" grpId="0" autoUpdateAnimBg="0"/>
      <p:bldP spid="67610" grpId="0" build="p" autoUpdateAnimBg="0"/>
      <p:bldP spid="67612" grpId="0" build="p" autoUpdateAnimBg="0" advAuto="0"/>
      <p:bldP spid="67614" grpId="0" build="p" autoUpdateAnimBg="0"/>
      <p:bldP spid="67617" grpId="0" autoUpdateAnimBg="0"/>
      <p:bldP spid="67618" grpId="0" autoUpdateAnimBg="0"/>
      <p:bldP spid="6762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692696"/>
                <a:ext cx="7920880" cy="1023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练习</a:t>
                </a:r>
                <a:r>
                  <a:rPr lang="en-US" altLang="zh-CN" b="1" dirty="0" smtClean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  <a:r>
                  <a:rPr lang="zh-CN" altLang="en-US" b="1" dirty="0" smtClean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zh-CN" altLang="zh-CN" dirty="0">
                    <a:solidFill>
                      <a:schemeClr val="bg2"/>
                    </a:solidFill>
                  </a:rPr>
                  <a:t>球面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zh-CN" altLang="zh-CN" dirty="0">
                    <a:solidFill>
                      <a:schemeClr val="bg2"/>
                    </a:solidFill>
                  </a:rPr>
                  <a:t>在第一卦限内的区域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利用球坐标积分计算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𝑥𝑦𝑧𝑑𝑣</m:t>
                        </m:r>
                      </m:e>
                    </m:nary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。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92696"/>
                <a:ext cx="7920880" cy="1023037"/>
              </a:xfrm>
              <a:prstGeom prst="rect">
                <a:avLst/>
              </a:prstGeom>
              <a:blipFill rotWithShape="1">
                <a:blip r:embed="rId3"/>
                <a:stretch>
                  <a:fillRect l="-1538" t="-7784" r="-538" b="-10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41440"/>
              </p:ext>
            </p:extLst>
          </p:nvPr>
        </p:nvGraphicFramePr>
        <p:xfrm>
          <a:off x="683568" y="1844824"/>
          <a:ext cx="305142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Equation" r:id="rId4" imgW="1409400" imgH="330120" progId="Equation.DSMT4">
                  <p:embed/>
                </p:oleObj>
              </mc:Choice>
              <mc:Fallback>
                <p:oleObj name="Equation" r:id="rId4" imgW="1409400" imgH="33012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3051424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897895"/>
              </p:ext>
            </p:extLst>
          </p:nvPr>
        </p:nvGraphicFramePr>
        <p:xfrm>
          <a:off x="3707904" y="1808904"/>
          <a:ext cx="236520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Equation" r:id="rId6" imgW="1041120" imgH="330120" progId="Equation.DSMT4">
                  <p:embed/>
                </p:oleObj>
              </mc:Choice>
              <mc:Fallback>
                <p:oleObj name="Equation" r:id="rId6" imgW="1041120" imgH="33012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808904"/>
                        <a:ext cx="2365204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54488"/>
              </p:ext>
            </p:extLst>
          </p:nvPr>
        </p:nvGraphicFramePr>
        <p:xfrm>
          <a:off x="6012160" y="1916832"/>
          <a:ext cx="243234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8" imgW="1054080" imgH="215640" progId="Equation.DSMT4">
                  <p:embed/>
                </p:oleObj>
              </mc:Choice>
              <mc:Fallback>
                <p:oleObj name="Equation" r:id="rId8" imgW="1054080" imgH="2156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916832"/>
                        <a:ext cx="243234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389875"/>
              </p:ext>
            </p:extLst>
          </p:nvPr>
        </p:nvGraphicFramePr>
        <p:xfrm>
          <a:off x="1259632" y="2708920"/>
          <a:ext cx="2223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10" imgW="965160" imgH="203040" progId="Equation.DSMT4">
                  <p:embed/>
                </p:oleObj>
              </mc:Choice>
              <mc:Fallback>
                <p:oleObj name="Equation" r:id="rId10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08920"/>
                        <a:ext cx="2223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454553"/>
              </p:ext>
            </p:extLst>
          </p:nvPr>
        </p:nvGraphicFramePr>
        <p:xfrm>
          <a:off x="1259632" y="3284984"/>
          <a:ext cx="21937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12" imgW="952200" imgH="203040" progId="Equation.DSMT4">
                  <p:embed/>
                </p:oleObj>
              </mc:Choice>
              <mc:Fallback>
                <p:oleObj name="Equation" r:id="rId12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219375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89586"/>
              </p:ext>
            </p:extLst>
          </p:nvPr>
        </p:nvGraphicFramePr>
        <p:xfrm>
          <a:off x="1259632" y="3825096"/>
          <a:ext cx="1521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14" imgW="660240" imgH="203040" progId="Equation.DSMT4">
                  <p:embed/>
                </p:oleObj>
              </mc:Choice>
              <mc:Fallback>
                <p:oleObj name="Equation" r:id="rId1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25096"/>
                        <a:ext cx="1521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8527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76238"/>
            <a:ext cx="1905000" cy="457200"/>
          </a:xfrm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997200" y="1798638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Equation" r:id="rId3" imgW="1193760" imgH="406080" progId="Equation.3">
                  <p:embed/>
                </p:oleObj>
              </mc:Choice>
              <mc:Fallback>
                <p:oleObj name="Equation" r:id="rId3" imgW="11937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798638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857500" y="2408238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Equation" r:id="rId5" imgW="1701720" imgH="406080" progId="Equation.3">
                  <p:embed/>
                </p:oleObj>
              </mc:Choice>
              <mc:Fallback>
                <p:oleObj name="Equation" r:id="rId5" imgW="17017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408238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2501900" y="2951163"/>
          <a:ext cx="252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Equation" r:id="rId7" imgW="2527200" imgH="520560" progId="Equation.3">
                  <p:embed/>
                </p:oleObj>
              </mc:Choice>
              <mc:Fallback>
                <p:oleObj name="Equation" r:id="rId7" imgW="252720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951163"/>
                        <a:ext cx="252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181600" y="1649413"/>
            <a:ext cx="3581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积分区域</a:t>
            </a:r>
            <a:r>
              <a:rPr lang="zh-CN" altLang="en-US"/>
              <a:t>多由坐标面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181600" y="25860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被积函数</a:t>
            </a:r>
            <a:r>
              <a:rPr lang="zh-CN" altLang="en-US"/>
              <a:t>形式简洁</a:t>
            </a:r>
            <a:r>
              <a:rPr lang="en-US" altLang="zh-CN"/>
              <a:t>, </a:t>
            </a:r>
            <a:r>
              <a:rPr lang="zh-CN" altLang="en-US"/>
              <a:t>或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263" y="1076325"/>
            <a:ext cx="8237537" cy="2581275"/>
            <a:chOff x="283" y="729"/>
            <a:chExt cx="5189" cy="1626"/>
          </a:xfrm>
        </p:grpSpPr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528" y="729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坐标系           体积元素                    适用情况</a:t>
              </a:r>
            </a:p>
          </p:txBody>
        </p:sp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288" y="110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直角坐标系</a:t>
              </a:r>
            </a:p>
          </p:txBody>
        </p:sp>
        <p:sp>
          <p:nvSpPr>
            <p:cNvPr id="20498" name="Text Box 11"/>
            <p:cNvSpPr txBox="1">
              <a:spLocks noChangeArrowheads="1"/>
            </p:cNvSpPr>
            <p:nvPr/>
          </p:nvSpPr>
          <p:spPr bwMode="auto">
            <a:xfrm>
              <a:off x="288" y="149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柱面坐标系</a:t>
              </a:r>
            </a:p>
          </p:txBody>
        </p:sp>
        <p:sp>
          <p:nvSpPr>
            <p:cNvPr id="20499" name="Text Box 12"/>
            <p:cNvSpPr txBox="1">
              <a:spLocks noChangeArrowheads="1"/>
            </p:cNvSpPr>
            <p:nvPr/>
          </p:nvSpPr>
          <p:spPr bwMode="auto">
            <a:xfrm>
              <a:off x="288" y="192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球面坐标系</a:t>
              </a:r>
            </a:p>
          </p:txBody>
        </p:sp>
        <p:sp>
          <p:nvSpPr>
            <p:cNvPr id="20500" name="Line 13"/>
            <p:cNvSpPr>
              <a:spLocks noChangeShapeType="1"/>
            </p:cNvSpPr>
            <p:nvPr/>
          </p:nvSpPr>
          <p:spPr bwMode="auto">
            <a:xfrm>
              <a:off x="288" y="1056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4"/>
            <p:cNvSpPr>
              <a:spLocks noChangeShapeType="1"/>
            </p:cNvSpPr>
            <p:nvPr/>
          </p:nvSpPr>
          <p:spPr bwMode="auto">
            <a:xfrm>
              <a:off x="3264" y="768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15"/>
            <p:cNvSpPr>
              <a:spLocks noChangeShapeType="1"/>
            </p:cNvSpPr>
            <p:nvPr/>
          </p:nvSpPr>
          <p:spPr bwMode="auto">
            <a:xfrm>
              <a:off x="283" y="1488"/>
              <a:ext cx="29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16"/>
            <p:cNvSpPr>
              <a:spLocks noChangeShapeType="1"/>
            </p:cNvSpPr>
            <p:nvPr/>
          </p:nvSpPr>
          <p:spPr bwMode="auto">
            <a:xfrm>
              <a:off x="283" y="1872"/>
              <a:ext cx="29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7"/>
            <p:cNvSpPr>
              <a:spLocks noChangeShapeType="1"/>
            </p:cNvSpPr>
            <p:nvPr/>
          </p:nvSpPr>
          <p:spPr bwMode="auto">
            <a:xfrm>
              <a:off x="1488" y="768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152400" y="3657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*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说明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457200" y="4205288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三重积分也有类似二重积分的</a:t>
            </a:r>
            <a:r>
              <a:rPr lang="zh-CN" altLang="en-US" b="1" dirty="0">
                <a:solidFill>
                  <a:schemeClr val="tx2"/>
                </a:solidFill>
              </a:rPr>
              <a:t>换元积分公式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endParaRPr lang="en-US" altLang="zh-CN" dirty="0"/>
          </a:p>
        </p:txBody>
      </p:sp>
      <p:graphicFrame>
        <p:nvGraphicFramePr>
          <p:cNvPr id="130068" name="Object 20"/>
          <p:cNvGraphicFramePr>
            <a:graphicFrameLocks noChangeAspect="1"/>
          </p:cNvGraphicFramePr>
          <p:nvPr/>
        </p:nvGraphicFramePr>
        <p:xfrm>
          <a:off x="3657600" y="55499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9" imgW="1981080" imgH="927000" progId="Equation.3">
                  <p:embed/>
                </p:oleObj>
              </mc:Choice>
              <mc:Fallback>
                <p:oleObj name="Equation" r:id="rId9" imgW="1981080" imgH="927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49900"/>
                        <a:ext cx="198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304800" y="57023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对应雅可比行列式</a:t>
            </a:r>
            <a:r>
              <a:rPr lang="zh-CN" altLang="en-US" dirty="0"/>
              <a:t>为</a:t>
            </a:r>
          </a:p>
        </p:txBody>
      </p:sp>
      <p:graphicFrame>
        <p:nvGraphicFramePr>
          <p:cNvPr id="130070" name="Object 22"/>
          <p:cNvGraphicFramePr>
            <a:graphicFrameLocks noChangeAspect="1"/>
          </p:cNvGraphicFramePr>
          <p:nvPr/>
        </p:nvGraphicFramePr>
        <p:xfrm>
          <a:off x="1003300" y="4838700"/>
          <a:ext cx="75644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Equation" r:id="rId11" imgW="7569000" imgH="723600" progId="Equation.3">
                  <p:embed/>
                </p:oleObj>
              </mc:Choice>
              <mc:Fallback>
                <p:oleObj name="Equation" r:id="rId11" imgW="7569000" imgH="72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838700"/>
                        <a:ext cx="75644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5181600" y="31194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变量可分离</a:t>
            </a:r>
            <a:r>
              <a:rPr lang="en-US" altLang="zh-CN"/>
              <a:t>.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181600" y="2128838"/>
            <a:ext cx="1371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围成 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0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0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build="p" autoUpdateAnimBg="0"/>
      <p:bldP spid="130055" grpId="0" build="p" autoUpdateAnimBg="0"/>
      <p:bldP spid="130066" grpId="0" build="p" autoUpdateAnimBg="0"/>
      <p:bldP spid="130067" grpId="0" build="p" autoUpdateAnimBg="0" advAuto="0"/>
      <p:bldP spid="130069" grpId="0" build="p" autoUpdateAnimBg="0"/>
      <p:bldP spid="130071" grpId="0" build="p" autoUpdateAnimBg="0" advAuto="0"/>
      <p:bldP spid="13007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7448550" y="2625725"/>
          <a:ext cx="3603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7" name="位图图像" r:id="rId4" imgW="228571" imgH="219222" progId="Paint.Picture">
                  <p:embed/>
                </p:oleObj>
              </mc:Choice>
              <mc:Fallback>
                <p:oleObj name="位图图像" r:id="rId4" imgW="228571" imgH="21922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2625725"/>
                        <a:ext cx="3603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3"/>
          <p:cNvGrpSpPr>
            <a:grpSpLocks/>
          </p:cNvGrpSpPr>
          <p:nvPr/>
        </p:nvGrpSpPr>
        <p:grpSpPr bwMode="auto">
          <a:xfrm>
            <a:off x="6346825" y="2057400"/>
            <a:ext cx="2374900" cy="2146300"/>
            <a:chOff x="4072" y="1680"/>
            <a:chExt cx="1496" cy="1352"/>
          </a:xfrm>
        </p:grpSpPr>
        <p:grpSp>
          <p:nvGrpSpPr>
            <p:cNvPr id="6169" name="Group 4"/>
            <p:cNvGrpSpPr>
              <a:grpSpLocks/>
            </p:cNvGrpSpPr>
            <p:nvPr/>
          </p:nvGrpSpPr>
          <p:grpSpPr bwMode="auto">
            <a:xfrm>
              <a:off x="4434" y="1728"/>
              <a:ext cx="929" cy="1008"/>
              <a:chOff x="4434" y="1824"/>
              <a:chExt cx="929" cy="1008"/>
            </a:xfrm>
          </p:grpSpPr>
          <p:sp>
            <p:nvSpPr>
              <p:cNvPr id="6174" name="Freeform 5"/>
              <p:cNvSpPr>
                <a:spLocks/>
              </p:cNvSpPr>
              <p:nvPr/>
            </p:nvSpPr>
            <p:spPr bwMode="auto">
              <a:xfrm>
                <a:off x="4556" y="2592"/>
                <a:ext cx="703" cy="144"/>
              </a:xfrm>
              <a:custGeom>
                <a:avLst/>
                <a:gdLst>
                  <a:gd name="T0" fmla="*/ 0 w 864"/>
                  <a:gd name="T1" fmla="*/ 48 h 192"/>
                  <a:gd name="T2" fmla="*/ 288 w 864"/>
                  <a:gd name="T3" fmla="*/ 0 h 192"/>
                  <a:gd name="T4" fmla="*/ 624 w 864"/>
                  <a:gd name="T5" fmla="*/ 48 h 192"/>
                  <a:gd name="T6" fmla="*/ 864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75" name="Group 6"/>
              <p:cNvGrpSpPr>
                <a:grpSpLocks/>
              </p:cNvGrpSpPr>
              <p:nvPr/>
            </p:nvGrpSpPr>
            <p:grpSpPr bwMode="auto">
              <a:xfrm>
                <a:off x="4434" y="1824"/>
                <a:ext cx="929" cy="1008"/>
                <a:chOff x="4434" y="1824"/>
                <a:chExt cx="929" cy="1008"/>
              </a:xfrm>
            </p:grpSpPr>
            <p:sp>
              <p:nvSpPr>
                <p:cNvPr id="6176" name="Freeform 7"/>
                <p:cNvSpPr>
                  <a:spLocks/>
                </p:cNvSpPr>
                <p:nvPr/>
              </p:nvSpPr>
              <p:spPr bwMode="auto">
                <a:xfrm>
                  <a:off x="4464" y="2016"/>
                  <a:ext cx="83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88 w 864"/>
                    <a:gd name="T3" fmla="*/ 0 h 192"/>
                    <a:gd name="T4" fmla="*/ 624 w 864"/>
                    <a:gd name="T5" fmla="*/ 48 h 192"/>
                    <a:gd name="T6" fmla="*/ 86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7" name="Freeform 8"/>
                <p:cNvSpPr>
                  <a:spLocks/>
                </p:cNvSpPr>
                <p:nvPr/>
              </p:nvSpPr>
              <p:spPr bwMode="auto">
                <a:xfrm>
                  <a:off x="4434" y="2160"/>
                  <a:ext cx="92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88 w 864"/>
                    <a:gd name="T3" fmla="*/ 0 h 192"/>
                    <a:gd name="T4" fmla="*/ 624 w 864"/>
                    <a:gd name="T5" fmla="*/ 48 h 192"/>
                    <a:gd name="T6" fmla="*/ 86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8" name="Freeform 9"/>
                <p:cNvSpPr>
                  <a:spLocks/>
                </p:cNvSpPr>
                <p:nvPr/>
              </p:nvSpPr>
              <p:spPr bwMode="auto">
                <a:xfrm>
                  <a:off x="4464" y="2304"/>
                  <a:ext cx="875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88 w 864"/>
                    <a:gd name="T3" fmla="*/ 0 h 192"/>
                    <a:gd name="T4" fmla="*/ 624 w 864"/>
                    <a:gd name="T5" fmla="*/ 48 h 192"/>
                    <a:gd name="T6" fmla="*/ 86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9" name="Freeform 10"/>
                <p:cNvSpPr>
                  <a:spLocks/>
                </p:cNvSpPr>
                <p:nvPr/>
              </p:nvSpPr>
              <p:spPr bwMode="auto">
                <a:xfrm>
                  <a:off x="4512" y="2448"/>
                  <a:ext cx="812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288 w 864"/>
                    <a:gd name="T3" fmla="*/ 0 h 192"/>
                    <a:gd name="T4" fmla="*/ 624 w 864"/>
                    <a:gd name="T5" fmla="*/ 48 h 192"/>
                    <a:gd name="T6" fmla="*/ 86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0" name="Freeform 11"/>
                <p:cNvSpPr>
                  <a:spLocks/>
                </p:cNvSpPr>
                <p:nvPr/>
              </p:nvSpPr>
              <p:spPr bwMode="auto">
                <a:xfrm>
                  <a:off x="4512" y="1920"/>
                  <a:ext cx="657" cy="113"/>
                </a:xfrm>
                <a:custGeom>
                  <a:avLst/>
                  <a:gdLst>
                    <a:gd name="T0" fmla="*/ 0 w 864"/>
                    <a:gd name="T1" fmla="*/ 48 h 192"/>
                    <a:gd name="T2" fmla="*/ 288 w 864"/>
                    <a:gd name="T3" fmla="*/ 0 h 192"/>
                    <a:gd name="T4" fmla="*/ 624 w 864"/>
                    <a:gd name="T5" fmla="*/ 48 h 192"/>
                    <a:gd name="T6" fmla="*/ 86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1" name="Freeform 12"/>
                <p:cNvSpPr>
                  <a:spLocks/>
                </p:cNvSpPr>
                <p:nvPr/>
              </p:nvSpPr>
              <p:spPr bwMode="auto">
                <a:xfrm>
                  <a:off x="4704" y="2719"/>
                  <a:ext cx="432" cy="65"/>
                </a:xfrm>
                <a:custGeom>
                  <a:avLst/>
                  <a:gdLst>
                    <a:gd name="T0" fmla="*/ 0 w 864"/>
                    <a:gd name="T1" fmla="*/ 48 h 192"/>
                    <a:gd name="T2" fmla="*/ 288 w 864"/>
                    <a:gd name="T3" fmla="*/ 0 h 192"/>
                    <a:gd name="T4" fmla="*/ 624 w 864"/>
                    <a:gd name="T5" fmla="*/ 48 h 192"/>
                    <a:gd name="T6" fmla="*/ 86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2" name="Freeform 13"/>
                <p:cNvSpPr>
                  <a:spLocks/>
                </p:cNvSpPr>
                <p:nvPr/>
              </p:nvSpPr>
              <p:spPr bwMode="auto">
                <a:xfrm>
                  <a:off x="4944" y="1872"/>
                  <a:ext cx="168" cy="960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3" name="Freeform 14"/>
                <p:cNvSpPr>
                  <a:spLocks/>
                </p:cNvSpPr>
                <p:nvPr/>
              </p:nvSpPr>
              <p:spPr bwMode="auto">
                <a:xfrm>
                  <a:off x="5088" y="1967"/>
                  <a:ext cx="152" cy="839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4" name="Freeform 15"/>
                <p:cNvSpPr>
                  <a:spLocks/>
                </p:cNvSpPr>
                <p:nvPr/>
              </p:nvSpPr>
              <p:spPr bwMode="auto">
                <a:xfrm>
                  <a:off x="4800" y="1824"/>
                  <a:ext cx="168" cy="982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5" name="Freeform 16"/>
                <p:cNvSpPr>
                  <a:spLocks/>
                </p:cNvSpPr>
                <p:nvPr/>
              </p:nvSpPr>
              <p:spPr bwMode="auto">
                <a:xfrm>
                  <a:off x="4656" y="1836"/>
                  <a:ext cx="168" cy="943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6" name="Freeform 17"/>
                <p:cNvSpPr>
                  <a:spLocks/>
                </p:cNvSpPr>
                <p:nvPr/>
              </p:nvSpPr>
              <p:spPr bwMode="auto">
                <a:xfrm>
                  <a:off x="4560" y="1874"/>
                  <a:ext cx="134" cy="780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7" name="Freeform 18"/>
                <p:cNvSpPr>
                  <a:spLocks/>
                </p:cNvSpPr>
                <p:nvPr/>
              </p:nvSpPr>
              <p:spPr bwMode="auto">
                <a:xfrm>
                  <a:off x="4512" y="1960"/>
                  <a:ext cx="48" cy="535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288 h 528"/>
                    <a:gd name="T4" fmla="*/ 0 w 48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24" y="100"/>
                        <a:pt x="48" y="200"/>
                        <a:pt x="48" y="288"/>
                      </a:cubicBezTo>
                      <a:cubicBezTo>
                        <a:pt x="48" y="376"/>
                        <a:pt x="24" y="452"/>
                        <a:pt x="0" y="528"/>
                      </a:cubicBezTo>
                    </a:path>
                  </a:pathLst>
                </a:custGeom>
                <a:noFill/>
                <a:ln w="19050">
                  <a:solidFill>
                    <a:srgbClr val="CC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70" name="Group 19"/>
            <p:cNvGrpSpPr>
              <a:grpSpLocks/>
            </p:cNvGrpSpPr>
            <p:nvPr/>
          </p:nvGrpSpPr>
          <p:grpSpPr bwMode="auto">
            <a:xfrm>
              <a:off x="4072" y="1680"/>
              <a:ext cx="1496" cy="1352"/>
              <a:chOff x="4072" y="1680"/>
              <a:chExt cx="1496" cy="1352"/>
            </a:xfrm>
          </p:grpSpPr>
          <p:sp>
            <p:nvSpPr>
              <p:cNvPr id="6171" name="Line 20"/>
              <p:cNvSpPr>
                <a:spLocks noChangeShapeType="1"/>
              </p:cNvSpPr>
              <p:nvPr/>
            </p:nvSpPr>
            <p:spPr bwMode="auto">
              <a:xfrm>
                <a:off x="4272" y="283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Line 21"/>
              <p:cNvSpPr>
                <a:spLocks noChangeShapeType="1"/>
              </p:cNvSpPr>
              <p:nvPr/>
            </p:nvSpPr>
            <p:spPr bwMode="auto">
              <a:xfrm flipV="1">
                <a:off x="4272" y="1680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7" name="Object 22"/>
              <p:cNvGraphicFramePr>
                <a:graphicFrameLocks noChangeAspect="1"/>
              </p:cNvGraphicFramePr>
              <p:nvPr/>
            </p:nvGraphicFramePr>
            <p:xfrm>
              <a:off x="407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68" name="Equation" r:id="rId6" imgW="241200" imgH="317160" progId="Equation.3">
                      <p:embed/>
                    </p:oleObj>
                  </mc:Choice>
                  <mc:Fallback>
                    <p:oleObj name="Equation" r:id="rId6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8" name="Object 23"/>
              <p:cNvGraphicFramePr>
                <a:graphicFrameLocks noChangeAspect="1"/>
              </p:cNvGraphicFramePr>
              <p:nvPr/>
            </p:nvGraphicFramePr>
            <p:xfrm>
              <a:off x="5424" y="288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69" name="Equation" r:id="rId8" imgW="228600" imgH="241200" progId="Equation.3">
                      <p:embed/>
                    </p:oleObj>
                  </mc:Choice>
                  <mc:Fallback>
                    <p:oleObj name="Equation" r:id="rId8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88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3" name="Freeform 24"/>
              <p:cNvSpPr>
                <a:spLocks/>
              </p:cNvSpPr>
              <p:nvPr/>
            </p:nvSpPr>
            <p:spPr bwMode="auto">
              <a:xfrm>
                <a:off x="4416" y="1704"/>
                <a:ext cx="960" cy="1032"/>
              </a:xfrm>
              <a:custGeom>
                <a:avLst/>
                <a:gdLst>
                  <a:gd name="T0" fmla="*/ 24 w 1104"/>
                  <a:gd name="T1" fmla="*/ 536 h 1080"/>
                  <a:gd name="T2" fmla="*/ 120 w 1104"/>
                  <a:gd name="T3" fmla="*/ 104 h 1080"/>
                  <a:gd name="T4" fmla="*/ 600 w 1104"/>
                  <a:gd name="T5" fmla="*/ 56 h 1080"/>
                  <a:gd name="T6" fmla="*/ 1032 w 1104"/>
                  <a:gd name="T7" fmla="*/ 440 h 1080"/>
                  <a:gd name="T8" fmla="*/ 1032 w 1104"/>
                  <a:gd name="T9" fmla="*/ 872 h 1080"/>
                  <a:gd name="T10" fmla="*/ 744 w 1104"/>
                  <a:gd name="T11" fmla="*/ 1064 h 1080"/>
                  <a:gd name="T12" fmla="*/ 264 w 1104"/>
                  <a:gd name="T13" fmla="*/ 968 h 1080"/>
                  <a:gd name="T14" fmla="*/ 24 w 1104"/>
                  <a:gd name="T15" fmla="*/ 536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60" name="Text Box 25"/>
          <p:cNvSpPr txBox="1">
            <a:spLocks noChangeArrowheads="1"/>
          </p:cNvSpPr>
          <p:nvPr/>
        </p:nvSpPr>
        <p:spPr bwMode="auto">
          <a:xfrm>
            <a:off x="381000" y="304800"/>
            <a:ext cx="230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</a:rPr>
              <a:t>)“</a:t>
            </a:r>
            <a:r>
              <a:rPr lang="zh-CN" altLang="en-US" dirty="0" smtClean="0">
                <a:solidFill>
                  <a:schemeClr val="tx2"/>
                </a:solidFill>
              </a:rPr>
              <a:t>近似替代”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438400" y="838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</a:t>
            </a:r>
            <a:r>
              <a:rPr lang="zh-CN" altLang="en-US">
                <a:solidFill>
                  <a:schemeClr val="tx2"/>
                </a:solidFill>
              </a:rPr>
              <a:t>任取</a:t>
            </a:r>
            <a:r>
              <a:rPr lang="zh-CN" altLang="en-US"/>
              <a:t>一点</a:t>
            </a:r>
          </a:p>
        </p:txBody>
      </p:sp>
      <p:graphicFrame>
        <p:nvGraphicFramePr>
          <p:cNvPr id="68635" name="Object 27"/>
          <p:cNvGraphicFramePr>
            <a:graphicFrameLocks noChangeAspect="1"/>
          </p:cNvGraphicFramePr>
          <p:nvPr/>
        </p:nvGraphicFramePr>
        <p:xfrm>
          <a:off x="685800" y="9144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Equation" r:id="rId10" imgW="1790640" imgH="469800" progId="Equation.3">
                  <p:embed/>
                </p:oleObj>
              </mc:Choice>
              <mc:Fallback>
                <p:oleObj name="Equation" r:id="rId10" imgW="1790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4343400" y="930275"/>
          <a:ext cx="1387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Equation" r:id="rId12" imgW="1231560" imgH="444240" progId="Equation.3">
                  <p:embed/>
                </p:oleObj>
              </mc:Choice>
              <mc:Fallback>
                <p:oleObj name="Equation" r:id="rId12" imgW="123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30275"/>
                        <a:ext cx="1387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358775" y="2133600"/>
            <a:ext cx="2765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en-US" altLang="zh-CN" dirty="0" smtClean="0">
                <a:solidFill>
                  <a:schemeClr val="tx2"/>
                </a:solidFill>
              </a:rPr>
              <a:t>)“</a:t>
            </a:r>
            <a:r>
              <a:rPr lang="zh-CN" altLang="en-US" dirty="0">
                <a:solidFill>
                  <a:schemeClr val="tx2"/>
                </a:solidFill>
              </a:rPr>
              <a:t>求</a:t>
            </a:r>
            <a:r>
              <a:rPr lang="zh-CN" altLang="en-US" dirty="0" smtClean="0">
                <a:solidFill>
                  <a:schemeClr val="tx2"/>
                </a:solidFill>
              </a:rPr>
              <a:t>和”</a:t>
            </a:r>
            <a:endParaRPr lang="zh-CN" altLang="en-US" dirty="0"/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1492250" y="2590800"/>
          <a:ext cx="195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2" name="Equation" r:id="rId14" imgW="1955520" imgH="1002960" progId="Equation.3">
                  <p:embed/>
                </p:oleObj>
              </mc:Choice>
              <mc:Fallback>
                <p:oleObj name="Equation" r:id="rId14" imgW="19555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590800"/>
                        <a:ext cx="1955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/>
          <p:cNvGraphicFramePr>
            <a:graphicFrameLocks noChangeAspect="1"/>
          </p:cNvGraphicFramePr>
          <p:nvPr/>
        </p:nvGraphicFramePr>
        <p:xfrm>
          <a:off x="3505200" y="2601913"/>
          <a:ext cx="2959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3" name="Equation" r:id="rId16" imgW="2958840" imgH="1002960" progId="Equation.3">
                  <p:embed/>
                </p:oleObj>
              </mc:Choice>
              <mc:Fallback>
                <p:oleObj name="Equation" r:id="rId16" imgW="295884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01913"/>
                        <a:ext cx="2959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306388" y="3744913"/>
            <a:ext cx="2360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4</a:t>
            </a:r>
            <a:r>
              <a:rPr lang="en-US" altLang="zh-CN" dirty="0" smtClean="0">
                <a:solidFill>
                  <a:schemeClr val="tx2"/>
                </a:solidFill>
              </a:rPr>
              <a:t>)“</a:t>
            </a:r>
            <a:r>
              <a:rPr lang="zh-CN" altLang="en-US" dirty="0" smtClean="0">
                <a:solidFill>
                  <a:schemeClr val="tx2"/>
                </a:solidFill>
              </a:rPr>
              <a:t>取极限”</a:t>
            </a:r>
            <a:endParaRPr lang="zh-CN" altLang="en-US" dirty="0"/>
          </a:p>
        </p:txBody>
      </p:sp>
      <p:graphicFrame>
        <p:nvGraphicFramePr>
          <p:cNvPr id="68641" name="Object 33"/>
          <p:cNvGraphicFramePr>
            <a:graphicFrameLocks noChangeAspect="1"/>
          </p:cNvGraphicFramePr>
          <p:nvPr/>
        </p:nvGraphicFramePr>
        <p:xfrm>
          <a:off x="762000" y="4337050"/>
          <a:ext cx="32369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4" name="Equation" r:id="rId18" imgW="3238200" imgH="622080" progId="Equation.3">
                  <p:embed/>
                </p:oleObj>
              </mc:Choice>
              <mc:Fallback>
                <p:oleObj name="Equation" r:id="rId18" imgW="32382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37050"/>
                        <a:ext cx="32369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466850" y="5029200"/>
          <a:ext cx="403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5" name="Equation" r:id="rId20" imgW="4038480" imgH="1002960" progId="Equation.3">
                  <p:embed/>
                </p:oleObj>
              </mc:Choice>
              <mc:Fallback>
                <p:oleObj name="Equation" r:id="rId20" imgW="40384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029200"/>
                        <a:ext cx="403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656513" y="2819400"/>
            <a:ext cx="838200" cy="1828800"/>
            <a:chOff x="4896" y="2112"/>
            <a:chExt cx="528" cy="1152"/>
          </a:xfrm>
        </p:grpSpPr>
        <p:graphicFrame>
          <p:nvGraphicFramePr>
            <p:cNvPr id="6156" name="Object 36"/>
            <p:cNvGraphicFramePr>
              <a:graphicFrameLocks noChangeAspect="1"/>
            </p:cNvGraphicFramePr>
            <p:nvPr/>
          </p:nvGraphicFramePr>
          <p:xfrm>
            <a:off x="4982" y="2984"/>
            <a:ext cx="4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76" name="Equation" r:id="rId22" imgW="698400" imgH="444240" progId="Equation.3">
                    <p:embed/>
                  </p:oleObj>
                </mc:Choice>
                <mc:Fallback>
                  <p:oleObj name="Equation" r:id="rId22" imgW="698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984"/>
                          <a:ext cx="4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Line 37"/>
            <p:cNvSpPr>
              <a:spLocks noChangeShapeType="1"/>
            </p:cNvSpPr>
            <p:nvPr/>
          </p:nvSpPr>
          <p:spPr bwMode="auto">
            <a:xfrm flipH="1" flipV="1">
              <a:off x="4896" y="2112"/>
              <a:ext cx="288" cy="8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324600" y="2743200"/>
            <a:ext cx="1295400" cy="1889125"/>
            <a:chOff x="4057" y="2064"/>
            <a:chExt cx="816" cy="1190"/>
          </a:xfrm>
        </p:grpSpPr>
        <p:graphicFrame>
          <p:nvGraphicFramePr>
            <p:cNvPr id="6155" name="Object 39"/>
            <p:cNvGraphicFramePr>
              <a:graphicFrameLocks noChangeAspect="1"/>
            </p:cNvGraphicFramePr>
            <p:nvPr/>
          </p:nvGraphicFramePr>
          <p:xfrm>
            <a:off x="4057" y="2976"/>
            <a:ext cx="74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77" name="Equation" r:id="rId24" imgW="1193760" imgH="444240" progId="Equation.3">
                    <p:embed/>
                  </p:oleObj>
                </mc:Choice>
                <mc:Fallback>
                  <p:oleObj name="Equation" r:id="rId24" imgW="11937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2976"/>
                          <a:ext cx="74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Line 40"/>
            <p:cNvSpPr>
              <a:spLocks noChangeShapeType="1"/>
            </p:cNvSpPr>
            <p:nvPr/>
          </p:nvSpPr>
          <p:spPr bwMode="auto">
            <a:xfrm flipV="1">
              <a:off x="4393" y="2064"/>
              <a:ext cx="48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649" name="Object 41"/>
          <p:cNvGraphicFramePr>
            <a:graphicFrameLocks noChangeAspect="1"/>
          </p:cNvGraphicFramePr>
          <p:nvPr/>
        </p:nvGraphicFramePr>
        <p:xfrm>
          <a:off x="1339850" y="1524000"/>
          <a:ext cx="5686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26" imgW="5689440" imgH="444240" progId="Equation.3">
                  <p:embed/>
                </p:oleObj>
              </mc:Choice>
              <mc:Fallback>
                <p:oleObj name="Equation" r:id="rId26" imgW="5689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524000"/>
                        <a:ext cx="5686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5638800" y="8524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则第</a:t>
            </a:r>
            <a:r>
              <a:rPr lang="zh-CN" altLang="en-US" i="1"/>
              <a:t> </a:t>
            </a:r>
            <a:r>
              <a:rPr lang="en-US" altLang="zh-CN" i="1"/>
              <a:t>k </a:t>
            </a:r>
            <a:r>
              <a:rPr lang="zh-CN" altLang="en-US"/>
              <a:t>小块的质量</a:t>
            </a:r>
          </a:p>
        </p:txBody>
      </p:sp>
      <p:graphicFrame>
        <p:nvGraphicFramePr>
          <p:cNvPr id="6154" name="Object 43"/>
          <p:cNvGraphicFramePr>
            <a:graphicFrameLocks noChangeAspect="1"/>
          </p:cNvGraphicFramePr>
          <p:nvPr/>
        </p:nvGraphicFramePr>
        <p:xfrm>
          <a:off x="6324600" y="38100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28" imgW="304560" imgH="317160" progId="Equation.3">
                  <p:embed/>
                </p:oleObj>
              </mc:Choice>
              <mc:Fallback>
                <p:oleObj name="Equation" r:id="rId28" imgW="304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100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3288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4" grpId="0" build="p" autoUpdateAnimBg="0" advAuto="0"/>
      <p:bldP spid="68637" grpId="0" autoUpdateAnimBg="0"/>
      <p:bldP spid="68640" grpId="0" autoUpdateAnimBg="0"/>
      <p:bldP spid="686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一、三重积分的概念</a:t>
            </a:r>
            <a:r>
              <a:rPr lang="zh-CN" altLang="en-US" sz="3200" smtClean="0">
                <a:ea typeface="楷体_GB2312" pitchFamily="49" charset="-122"/>
              </a:rPr>
              <a:t>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86000" y="28336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类似二重积分解决问题的思想</a:t>
            </a:r>
            <a:r>
              <a:rPr lang="en-US" altLang="zh-CN" dirty="0"/>
              <a:t>, </a:t>
            </a:r>
            <a:r>
              <a:rPr lang="zh-CN" altLang="en-US" dirty="0">
                <a:sym typeface="Symbol" pitchFamily="18" charset="2"/>
              </a:rPr>
              <a:t>采用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392488" y="4638675"/>
          <a:ext cx="2462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3" imgW="2463480" imgH="444240" progId="Equation.3">
                  <p:embed/>
                </p:oleObj>
              </mc:Choice>
              <mc:Fallback>
                <p:oleObj name="Equation" r:id="rId3" imgW="24634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638675"/>
                        <a:ext cx="2462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00800" y="3657600"/>
            <a:ext cx="1638300" cy="1638300"/>
            <a:chOff x="1008" y="1008"/>
            <a:chExt cx="1032" cy="1032"/>
          </a:xfrm>
        </p:grpSpPr>
        <p:sp>
          <p:nvSpPr>
            <p:cNvPr id="2074" name="Freeform 6"/>
            <p:cNvSpPr>
              <a:spLocks/>
            </p:cNvSpPr>
            <p:nvPr/>
          </p:nvSpPr>
          <p:spPr bwMode="auto">
            <a:xfrm>
              <a:off x="1008" y="1008"/>
              <a:ext cx="1032" cy="1032"/>
            </a:xfrm>
            <a:custGeom>
              <a:avLst/>
              <a:gdLst>
                <a:gd name="T0" fmla="*/ 32 w 1032"/>
                <a:gd name="T1" fmla="*/ 384 h 1032"/>
                <a:gd name="T2" fmla="*/ 368 w 1032"/>
                <a:gd name="T3" fmla="*/ 48 h 1032"/>
                <a:gd name="T4" fmla="*/ 896 w 1032"/>
                <a:gd name="T5" fmla="*/ 96 h 1032"/>
                <a:gd name="T6" fmla="*/ 992 w 1032"/>
                <a:gd name="T7" fmla="*/ 480 h 1032"/>
                <a:gd name="T8" fmla="*/ 896 w 1032"/>
                <a:gd name="T9" fmla="*/ 960 h 1032"/>
                <a:gd name="T10" fmla="*/ 176 w 1032"/>
                <a:gd name="T11" fmla="*/ 912 h 1032"/>
                <a:gd name="T12" fmla="*/ 32 w 1032"/>
                <a:gd name="T13" fmla="*/ 384 h 1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1032"/>
                <a:gd name="T23" fmla="*/ 1032 w 1032"/>
                <a:gd name="T24" fmla="*/ 1032 h 1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1032">
                  <a:moveTo>
                    <a:pt x="32" y="384"/>
                  </a:moveTo>
                  <a:cubicBezTo>
                    <a:pt x="64" y="240"/>
                    <a:pt x="224" y="96"/>
                    <a:pt x="368" y="48"/>
                  </a:cubicBezTo>
                  <a:cubicBezTo>
                    <a:pt x="512" y="0"/>
                    <a:pt x="792" y="24"/>
                    <a:pt x="896" y="96"/>
                  </a:cubicBezTo>
                  <a:cubicBezTo>
                    <a:pt x="1000" y="168"/>
                    <a:pt x="992" y="336"/>
                    <a:pt x="992" y="480"/>
                  </a:cubicBezTo>
                  <a:cubicBezTo>
                    <a:pt x="992" y="624"/>
                    <a:pt x="1032" y="888"/>
                    <a:pt x="896" y="960"/>
                  </a:cubicBezTo>
                  <a:cubicBezTo>
                    <a:pt x="760" y="1032"/>
                    <a:pt x="320" y="1008"/>
                    <a:pt x="176" y="912"/>
                  </a:cubicBezTo>
                  <a:cubicBezTo>
                    <a:pt x="32" y="816"/>
                    <a:pt x="0" y="528"/>
                    <a:pt x="32" y="38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00"/>
                </a:gs>
                <a:gs pos="100000">
                  <a:srgbClr val="2F47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Text Box 7"/>
            <p:cNvSpPr txBox="1">
              <a:spLocks noChangeArrowheads="1"/>
            </p:cNvSpPr>
            <p:nvPr/>
          </p:nvSpPr>
          <p:spPr bwMode="auto">
            <a:xfrm>
              <a:off x="1344" y="105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ea typeface="仿宋_GB2312" pitchFamily="49" charset="-122"/>
                  <a:sym typeface="Symbol" pitchFamily="18" charset="2"/>
                </a:rPr>
                <a:t></a:t>
              </a:r>
            </a:p>
          </p:txBody>
        </p:sp>
      </p:grpSp>
      <p:sp>
        <p:nvSpPr>
          <p:cNvPr id="108552" name="Oval 8"/>
          <p:cNvSpPr>
            <a:spLocks noChangeArrowheads="1"/>
          </p:cNvSpPr>
          <p:nvPr/>
        </p:nvSpPr>
        <p:spPr bwMode="auto">
          <a:xfrm>
            <a:off x="7200900" y="4222750"/>
            <a:ext cx="457200" cy="533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218363" y="4527550"/>
            <a:ext cx="1541462" cy="1327150"/>
            <a:chOff x="4656" y="1920"/>
            <a:chExt cx="971" cy="836"/>
          </a:xfrm>
        </p:grpSpPr>
        <p:graphicFrame>
          <p:nvGraphicFramePr>
            <p:cNvPr id="2056" name="Object 10"/>
            <p:cNvGraphicFramePr>
              <a:graphicFrameLocks noChangeAspect="1"/>
            </p:cNvGraphicFramePr>
            <p:nvPr/>
          </p:nvGraphicFramePr>
          <p:xfrm>
            <a:off x="4656" y="2448"/>
            <a:ext cx="97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" name="公式" r:id="rId5" imgW="723600" imgH="228600" progId="Equation.3">
                    <p:embed/>
                  </p:oleObj>
                </mc:Choice>
                <mc:Fallback>
                  <p:oleObj name="公式" r:id="rId5" imgW="7236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48"/>
                          <a:ext cx="97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Line 11"/>
            <p:cNvSpPr>
              <a:spLocks noChangeShapeType="1"/>
            </p:cNvSpPr>
            <p:nvPr/>
          </p:nvSpPr>
          <p:spPr bwMode="auto">
            <a:xfrm flipH="1" flipV="1">
              <a:off x="4789" y="1920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56" name="Oval 12"/>
          <p:cNvSpPr>
            <a:spLocks noChangeArrowheads="1"/>
          </p:cNvSpPr>
          <p:nvPr/>
        </p:nvSpPr>
        <p:spPr bwMode="auto">
          <a:xfrm>
            <a:off x="7388225" y="4441825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540625" y="4343400"/>
            <a:ext cx="1219200" cy="657225"/>
            <a:chOff x="2640" y="1296"/>
            <a:chExt cx="768" cy="414"/>
          </a:xfrm>
        </p:grpSpPr>
        <p:graphicFrame>
          <p:nvGraphicFramePr>
            <p:cNvPr id="2055" name="Object 14"/>
            <p:cNvGraphicFramePr>
              <a:graphicFrameLocks noChangeAspect="1"/>
            </p:cNvGraphicFramePr>
            <p:nvPr/>
          </p:nvGraphicFramePr>
          <p:xfrm>
            <a:off x="2928" y="1296"/>
            <a:ext cx="48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" name="公式" r:id="rId7" imgW="266400" imgH="228600" progId="Equation.3">
                    <p:embed/>
                  </p:oleObj>
                </mc:Choice>
                <mc:Fallback>
                  <p:oleObj name="公式" r:id="rId7" imgW="2664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296"/>
                          <a:ext cx="480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2" name="Line 15"/>
            <p:cNvSpPr>
              <a:spLocks noChangeShapeType="1"/>
            </p:cNvSpPr>
            <p:nvPr/>
          </p:nvSpPr>
          <p:spPr bwMode="auto">
            <a:xfrm flipH="1" flipV="1">
              <a:off x="2640" y="1392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09600" y="10668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引例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设在空间有限闭区域 </a:t>
            </a:r>
            <a:r>
              <a:rPr lang="zh-CN" altLang="en-US" i="1">
                <a:sym typeface="Symbol" pitchFamily="18" charset="2"/>
              </a:rPr>
              <a:t></a:t>
            </a:r>
            <a:r>
              <a:rPr lang="zh-CN" altLang="en-US">
                <a:sym typeface="Symbol" pitchFamily="18" charset="2"/>
              </a:rPr>
              <a:t> 内分布着某种不均匀的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304800" y="16383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物质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3016250" y="1751013"/>
          <a:ext cx="2127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9" imgW="2082600" imgH="406080" progId="Equation.3">
                  <p:embed/>
                </p:oleObj>
              </mc:Choice>
              <mc:Fallback>
                <p:oleObj name="Equation" r:id="rId9" imgW="208260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751013"/>
                        <a:ext cx="21272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5029200" y="16446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求分布在</a:t>
            </a:r>
            <a:r>
              <a:rPr lang="zh-CN" altLang="en-US" i="1">
                <a:sym typeface="Symbol" pitchFamily="18" charset="2"/>
              </a:rPr>
              <a:t> </a:t>
            </a:r>
            <a:r>
              <a:rPr lang="zh-CN" altLang="en-US">
                <a:sym typeface="Symbol" pitchFamily="18" charset="2"/>
              </a:rPr>
              <a:t> 内的物质的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04800" y="3962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可得</a:t>
            </a:r>
          </a:p>
        </p:txBody>
      </p:sp>
      <p:graphicFrame>
        <p:nvGraphicFramePr>
          <p:cNvPr id="108565" name="Object 21"/>
          <p:cNvGraphicFramePr>
            <a:graphicFrameLocks noChangeAspect="1"/>
          </p:cNvGraphicFramePr>
          <p:nvPr/>
        </p:nvGraphicFramePr>
        <p:xfrm>
          <a:off x="2960688" y="4343400"/>
          <a:ext cx="54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11" imgW="545760" imgH="1066680" progId="Equation.3">
                  <p:embed/>
                </p:oleObj>
              </mc:Choice>
              <mc:Fallback>
                <p:oleObj name="Equation" r:id="rId11" imgW="545760" imgH="1066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343400"/>
                        <a:ext cx="54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Object 22"/>
          <p:cNvGraphicFramePr>
            <a:graphicFrameLocks noChangeAspect="1"/>
          </p:cNvGraphicFramePr>
          <p:nvPr/>
        </p:nvGraphicFramePr>
        <p:xfrm>
          <a:off x="2287588" y="4724400"/>
          <a:ext cx="58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13" imgW="583920" imgH="609480" progId="Equation.3">
                  <p:embed/>
                </p:oleObj>
              </mc:Choice>
              <mc:Fallback>
                <p:oleObj name="Equation" r:id="rId13" imgW="58392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724400"/>
                        <a:ext cx="584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/>
          <p:cNvGraphicFramePr>
            <a:graphicFrameLocks noChangeAspect="1"/>
          </p:cNvGraphicFramePr>
          <p:nvPr/>
        </p:nvGraphicFramePr>
        <p:xfrm>
          <a:off x="1563688" y="4756150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15" imgW="698400" imgH="304560" progId="Equation.3">
                  <p:embed/>
                </p:oleObj>
              </mc:Choice>
              <mc:Fallback>
                <p:oleObj name="Equation" r:id="rId15" imgW="69840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756150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990600" y="34290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sym typeface="Symbol" pitchFamily="18" charset="2"/>
              </a:rPr>
              <a:t>“</a:t>
            </a:r>
            <a:r>
              <a:rPr lang="zh-CN" altLang="en-US" b="1" dirty="0">
                <a:solidFill>
                  <a:schemeClr val="tx2"/>
                </a:solidFill>
                <a:sym typeface="Symbol" pitchFamily="18" charset="2"/>
              </a:rPr>
              <a:t>大化小</a:t>
            </a:r>
            <a:r>
              <a:rPr lang="en-US" altLang="zh-CN" b="1" dirty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zh-CN" altLang="en-US" b="1" dirty="0" smtClean="0">
                <a:solidFill>
                  <a:schemeClr val="tx2"/>
                </a:solidFill>
                <a:sym typeface="Symbol" pitchFamily="18" charset="2"/>
              </a:rPr>
              <a:t>近似替代</a:t>
            </a:r>
            <a:r>
              <a:rPr lang="en-US" altLang="zh-CN" b="1" dirty="0" smtClean="0">
                <a:solidFill>
                  <a:schemeClr val="tx2"/>
                </a:solidFill>
                <a:sym typeface="Symbol" pitchFamily="18" charset="2"/>
              </a:rPr>
              <a:t>,  </a:t>
            </a:r>
            <a:r>
              <a:rPr lang="zh-CN" altLang="en-US" b="1" dirty="0">
                <a:solidFill>
                  <a:schemeClr val="tx2"/>
                </a:solidFill>
                <a:sym typeface="Symbol" pitchFamily="18" charset="2"/>
              </a:rPr>
              <a:t>求</a:t>
            </a:r>
            <a:r>
              <a:rPr lang="zh-CN" altLang="en-US" b="1" dirty="0" smtClean="0">
                <a:solidFill>
                  <a:schemeClr val="tx2"/>
                </a:solidFill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zh-CN" altLang="en-US" b="1" dirty="0">
                <a:solidFill>
                  <a:schemeClr val="tx2"/>
                </a:solidFill>
                <a:sym typeface="Symbol" pitchFamily="18" charset="2"/>
              </a:rPr>
              <a:t>求极限”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609600" y="2833688"/>
            <a:ext cx="1738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解决方法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304800" y="2224088"/>
            <a:ext cx="1458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ym typeface="Symbol" pitchFamily="18" charset="2"/>
              </a:rPr>
              <a:t>质量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2"/>
                </a:solidFill>
                <a:sym typeface="Symbol" pitchFamily="18" charset="2"/>
              </a:rPr>
              <a:t>M</a:t>
            </a:r>
            <a:r>
              <a:rPr lang="en-US" altLang="zh-CN">
                <a:sym typeface="Symbol" pitchFamily="18" charset="2"/>
              </a:rPr>
              <a:t> .</a:t>
            </a:r>
          </a:p>
        </p:txBody>
      </p: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1143000" y="1638300"/>
            <a:ext cx="233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密度函数为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8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52" grpId="0" animBg="1"/>
      <p:bldP spid="108556" grpId="0" animBg="1"/>
      <p:bldP spid="108560" grpId="0" build="p" autoUpdateAnimBg="0"/>
      <p:bldP spid="108561" grpId="0" autoUpdateAnimBg="0"/>
      <p:bldP spid="108563" grpId="0" autoUpdateAnimBg="0"/>
      <p:bldP spid="108564" grpId="0" autoUpdateAnimBg="0"/>
      <p:bldP spid="108568" grpId="0" autoUpdateAnimBg="0"/>
      <p:bldP spid="108569" grpId="0" build="p" autoUpdateAnimBg="0"/>
      <p:bldP spid="108570" grpId="0" build="p" autoUpdateAnimBg="0" advAuto="0"/>
      <p:bldP spid="1085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35880"/>
            <a:ext cx="19050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83321"/>
              </p:ext>
            </p:extLst>
          </p:nvPr>
        </p:nvGraphicFramePr>
        <p:xfrm>
          <a:off x="2111375" y="812080"/>
          <a:ext cx="35702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3" imgW="3492360" imgH="406080" progId="Equation.3">
                  <p:embed/>
                </p:oleObj>
              </mc:Choice>
              <mc:Fallback>
                <p:oleObj name="Equation" r:id="rId3" imgW="34923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812080"/>
                        <a:ext cx="35702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56763"/>
              </p:ext>
            </p:extLst>
          </p:nvPr>
        </p:nvGraphicFramePr>
        <p:xfrm>
          <a:off x="1600200" y="2183680"/>
          <a:ext cx="3619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5" imgW="3543120" imgH="1028520" progId="Equation.3">
                  <p:embed/>
                </p:oleObj>
              </mc:Choice>
              <mc:Fallback>
                <p:oleObj name="Equation" r:id="rId5" imgW="354312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83680"/>
                        <a:ext cx="3619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04800" y="325048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存在</a:t>
            </a:r>
            <a:r>
              <a:rPr lang="en-US" altLang="zh-CN"/>
              <a:t>,</a:t>
            </a:r>
            <a:endParaRPr lang="en-US" altLang="zh-CN">
              <a:sym typeface="Symbol" pitchFamily="18" charset="2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33779"/>
              </p:ext>
            </p:extLst>
          </p:nvPr>
        </p:nvGraphicFramePr>
        <p:xfrm>
          <a:off x="4191000" y="3360018"/>
          <a:ext cx="1430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7" imgW="1396800" imgH="406080" progId="Equation.3">
                  <p:embed/>
                </p:oleObj>
              </mc:Choice>
              <mc:Fallback>
                <p:oleObj name="Equation" r:id="rId7" imgW="13968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60018"/>
                        <a:ext cx="14303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99791"/>
              </p:ext>
            </p:extLst>
          </p:nvPr>
        </p:nvGraphicFramePr>
        <p:xfrm>
          <a:off x="5867400" y="2358305"/>
          <a:ext cx="25320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9" imgW="2476440" imgH="723600" progId="Equation.3">
                  <p:embed/>
                </p:oleObj>
              </mc:Choice>
              <mc:Fallback>
                <p:oleObj name="Equation" r:id="rId9" imgW="247644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58305"/>
                        <a:ext cx="253206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685800" y="379816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称为</a:t>
            </a:r>
            <a:r>
              <a:rPr lang="zh-CN" altLang="zh-CN" b="1">
                <a:solidFill>
                  <a:schemeClr val="tx2"/>
                </a:solidFill>
              </a:rPr>
              <a:t>体积元素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zh-CN" altLang="zh-CN"/>
              <a:t> </a:t>
            </a:r>
            <a:endParaRPr lang="en-US" altLang="zh-CN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70294"/>
              </p:ext>
            </p:extLst>
          </p:nvPr>
        </p:nvGraphicFramePr>
        <p:xfrm>
          <a:off x="381000" y="3901355"/>
          <a:ext cx="3889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11" imgW="380880" imgH="406080" progId="Equation.3">
                  <p:embed/>
                </p:oleObj>
              </mc:Choice>
              <mc:Fallback>
                <p:oleObj name="Equation" r:id="rId11" imgW="3808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01355"/>
                        <a:ext cx="3889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15945"/>
              </p:ext>
            </p:extLst>
          </p:nvPr>
        </p:nvGraphicFramePr>
        <p:xfrm>
          <a:off x="6819900" y="3901355"/>
          <a:ext cx="1181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13" imgW="1155600" imgH="406080" progId="Equation.3">
                  <p:embed/>
                </p:oleObj>
              </mc:Choice>
              <mc:Fallback>
                <p:oleObj name="Equation" r:id="rId13" imgW="11556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901355"/>
                        <a:ext cx="1181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638800" y="73588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若对 </a:t>
            </a:r>
            <a:r>
              <a:rPr lang="zh-CN" altLang="en-US" i="1">
                <a:sym typeface="Symbol" pitchFamily="18" charset="2"/>
              </a:rPr>
              <a:t></a:t>
            </a:r>
            <a:r>
              <a:rPr lang="zh-CN" altLang="en-US">
                <a:sym typeface="Symbol" pitchFamily="18" charset="2"/>
              </a:rPr>
              <a:t> 作</a:t>
            </a:r>
            <a:r>
              <a:rPr lang="zh-CN" altLang="en-US" b="1">
                <a:solidFill>
                  <a:schemeClr val="tx2"/>
                </a:solidFill>
              </a:rPr>
              <a:t>任意分割</a:t>
            </a:r>
            <a:r>
              <a:rPr lang="en-US" altLang="zh-CN"/>
              <a:t>: 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3352800" y="126928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任意取点</a:t>
            </a:r>
            <a:endParaRPr lang="zh-CN" altLang="en-US"/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1206500" y="3260005"/>
            <a:ext cx="328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则称此极限为函数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5562600" y="330604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zh-CN" altLang="en-US" i="1">
                <a:sym typeface="Symbol" pitchFamily="18" charset="2"/>
              </a:rPr>
              <a:t> </a:t>
            </a:r>
            <a:r>
              <a:rPr lang="zh-CN" altLang="en-US">
                <a:sym typeface="Symbol" pitchFamily="18" charset="2"/>
              </a:rPr>
              <a:t>上的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三重积分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3055938" y="379816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在直角坐标系下常写作</a:t>
            </a:r>
            <a:endParaRPr lang="zh-CN" altLang="en-US"/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1600200" y="442205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三重积分的性质与二重积分相似</a:t>
            </a:r>
            <a:r>
              <a:rPr lang="en-US" altLang="zh-CN"/>
              <a:t>.</a:t>
            </a: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609600" y="4407768"/>
            <a:ext cx="110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性质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1095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45152"/>
              </p:ext>
            </p:extLst>
          </p:nvPr>
        </p:nvGraphicFramePr>
        <p:xfrm>
          <a:off x="311150" y="1345480"/>
          <a:ext cx="31527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15" imgW="3174840" imgH="444240" progId="Equation.3">
                  <p:embed/>
                </p:oleObj>
              </mc:Choice>
              <mc:Fallback>
                <p:oleObj name="Equation" r:id="rId15" imgW="317484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345480"/>
                        <a:ext cx="31527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49214"/>
              </p:ext>
            </p:extLst>
          </p:nvPr>
        </p:nvGraphicFramePr>
        <p:xfrm>
          <a:off x="4914900" y="1329605"/>
          <a:ext cx="270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17" imgW="2705040" imgH="444240" progId="Equation.3">
                  <p:embed/>
                </p:oleObj>
              </mc:Choice>
              <mc:Fallback>
                <p:oleObj name="Equation" r:id="rId17" imgW="270504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329605"/>
                        <a:ext cx="270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7467600" y="126928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下列“乘</a:t>
            </a:r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228600" y="181696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积和式” 极限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126038" y="2229718"/>
            <a:ext cx="931862" cy="563562"/>
            <a:chOff x="3229" y="1229"/>
            <a:chExt cx="587" cy="355"/>
          </a:xfrm>
        </p:grpSpPr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229" y="1229"/>
              <a:ext cx="5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3312" y="1536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>
              <a:off x="3312" y="1584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9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  <p:bldP spid="109576" grpId="0" autoUpdateAnimBg="0"/>
      <p:bldP spid="109579" grpId="0" autoUpdateAnimBg="0"/>
      <p:bldP spid="109580" grpId="0" autoUpdateAnimBg="0"/>
      <p:bldP spid="109581" grpId="0" autoUpdateAnimBg="0"/>
      <p:bldP spid="109582" grpId="0" autoUpdateAnimBg="0"/>
      <p:bldP spid="109583" grpId="0" autoUpdateAnimBg="0"/>
      <p:bldP spid="109584" grpId="0" autoUpdateAnimBg="0"/>
      <p:bldP spid="109585" grpId="0" build="p" autoUpdateAnimBg="0"/>
      <p:bldP spid="109589" grpId="0" autoUpdateAnimBg="0"/>
      <p:bldP spid="1096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42672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二、三重积分的计算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利用直角坐标计算三重积分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295400" y="324326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方法</a:t>
            </a:r>
            <a:r>
              <a:rPr lang="en-US" altLang="zh-CN" b="1">
                <a:solidFill>
                  <a:schemeClr val="tx2"/>
                </a:solidFill>
              </a:rPr>
              <a:t>1 .  </a:t>
            </a:r>
            <a:r>
              <a:rPr lang="zh-CN" altLang="en-US"/>
              <a:t>投影法 </a:t>
            </a:r>
            <a:r>
              <a:rPr lang="en-US" altLang="zh-CN"/>
              <a:t>(“</a:t>
            </a:r>
            <a:r>
              <a:rPr lang="zh-CN" altLang="en-US"/>
              <a:t>先一后二”</a:t>
            </a:r>
            <a:r>
              <a:rPr lang="en-US" altLang="zh-CN"/>
              <a:t>)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295400" y="3790950"/>
            <a:ext cx="483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方法</a:t>
            </a:r>
            <a:r>
              <a:rPr lang="en-US" altLang="zh-CN" b="1">
                <a:solidFill>
                  <a:schemeClr val="tx2"/>
                </a:solidFill>
              </a:rPr>
              <a:t>2 .  </a:t>
            </a:r>
            <a:r>
              <a:rPr lang="zh-CN" altLang="en-US"/>
              <a:t>截面法 </a:t>
            </a:r>
            <a:r>
              <a:rPr lang="en-US" altLang="zh-CN"/>
              <a:t>(“</a:t>
            </a:r>
            <a:r>
              <a:rPr lang="zh-CN" altLang="en-US"/>
              <a:t>先二后一”</a:t>
            </a:r>
            <a:r>
              <a:rPr lang="en-US" altLang="zh-CN"/>
              <a:t>)   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295400" y="4346575"/>
            <a:ext cx="330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方法</a:t>
            </a:r>
            <a:r>
              <a:rPr lang="en-US" altLang="zh-CN" b="1">
                <a:solidFill>
                  <a:schemeClr val="tx2"/>
                </a:solidFill>
              </a:rPr>
              <a:t>3 .  </a:t>
            </a:r>
            <a:r>
              <a:rPr lang="zh-CN" altLang="en-US"/>
              <a:t>三次积分法 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3740150" y="1706563"/>
          <a:ext cx="2051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2057400" imgH="406080" progId="Equation.3">
                  <p:embed/>
                </p:oleObj>
              </mc:Choice>
              <mc:Fallback>
                <p:oleObj name="Equation" r:id="rId3" imgW="20574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706563"/>
                        <a:ext cx="2051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035050" y="1636713"/>
            <a:ext cx="276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先假设连续函数 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5791200" y="1606550"/>
            <a:ext cx="311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并将它看作某物体 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2438400" y="22098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通过计算该物体的质量引出下列各计算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04800" y="2209800"/>
            <a:ext cx="222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的密度函数 </a:t>
            </a:r>
            <a:r>
              <a:rPr lang="en-US" altLang="zh-CN"/>
              <a:t>, 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304800" y="2809875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方法</a:t>
            </a:r>
            <a:r>
              <a:rPr lang="en-US" altLang="zh-CN"/>
              <a:t>:</a:t>
            </a:r>
            <a:endParaRPr lang="en-US" altLang="zh-CN" sz="32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6" grpId="0" build="p" autoUpdateAnimBg="0"/>
      <p:bldP spid="110597" grpId="0" build="p" autoUpdateAnimBg="0"/>
      <p:bldP spid="110598" grpId="0" build="p" autoUpdateAnimBg="0"/>
      <p:bldP spid="110600" grpId="0" autoUpdateAnimBg="0"/>
      <p:bldP spid="110601" grpId="0" build="p" autoUpdateAnimBg="0" advAuto="0"/>
      <p:bldP spid="110602" grpId="0" build="p" autoUpdateAnimBg="0"/>
      <p:bldP spid="110604" grpId="0" build="p" autoUpdateAnimBg="0" advAuto="0"/>
      <p:bldP spid="110605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629400" y="912813"/>
            <a:ext cx="2222500" cy="3462337"/>
            <a:chOff x="4176" y="623"/>
            <a:chExt cx="1400" cy="2181"/>
          </a:xfrm>
        </p:grpSpPr>
        <p:graphicFrame>
          <p:nvGraphicFramePr>
            <p:cNvPr id="5132" name="Object 3"/>
            <p:cNvGraphicFramePr>
              <a:graphicFrameLocks noChangeAspect="1"/>
            </p:cNvGraphicFramePr>
            <p:nvPr/>
          </p:nvGraphicFramePr>
          <p:xfrm>
            <a:off x="4328" y="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1" name="Equation" r:id="rId4" imgW="215640" imgH="215640" progId="Equation.3">
                    <p:embed/>
                  </p:oleObj>
                </mc:Choice>
                <mc:Fallback>
                  <p:oleObj name="Equation" r:id="rId4" imgW="215640" imgH="215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Line 4"/>
            <p:cNvSpPr>
              <a:spLocks noChangeShapeType="1"/>
            </p:cNvSpPr>
            <p:nvPr/>
          </p:nvSpPr>
          <p:spPr bwMode="auto">
            <a:xfrm>
              <a:off x="4522" y="2231"/>
              <a:ext cx="10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5"/>
            <p:cNvSpPr>
              <a:spLocks noChangeShapeType="1"/>
            </p:cNvSpPr>
            <p:nvPr/>
          </p:nvSpPr>
          <p:spPr bwMode="auto">
            <a:xfrm flipH="1">
              <a:off x="4176" y="2231"/>
              <a:ext cx="34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V="1">
              <a:off x="4522" y="936"/>
              <a:ext cx="0" cy="1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3" name="Object 7"/>
            <p:cNvGraphicFramePr>
              <a:graphicFrameLocks noChangeAspect="1"/>
            </p:cNvGraphicFramePr>
            <p:nvPr/>
          </p:nvGraphicFramePr>
          <p:xfrm>
            <a:off x="4244" y="25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" name="Equation" r:id="rId6" imgW="228600" imgH="241200" progId="Equation.3">
                    <p:embed/>
                  </p:oleObj>
                </mc:Choice>
                <mc:Fallback>
                  <p:oleObj name="Equation" r:id="rId6" imgW="22860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25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8"/>
            <p:cNvGraphicFramePr>
              <a:graphicFrameLocks noChangeAspect="1"/>
            </p:cNvGraphicFramePr>
            <p:nvPr/>
          </p:nvGraphicFramePr>
          <p:xfrm>
            <a:off x="5424" y="22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" name="Equation" r:id="rId8" imgW="241200" imgH="317160" progId="Equation.3">
                    <p:embed/>
                  </p:oleObj>
                </mc:Choice>
                <mc:Fallback>
                  <p:oleObj name="Equation" r:id="rId8" imgW="24120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2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1" name="Freeform 9"/>
            <p:cNvSpPr>
              <a:spLocks/>
            </p:cNvSpPr>
            <p:nvPr/>
          </p:nvSpPr>
          <p:spPr bwMode="auto">
            <a:xfrm>
              <a:off x="4608" y="2361"/>
              <a:ext cx="735" cy="443"/>
            </a:xfrm>
            <a:custGeom>
              <a:avLst/>
              <a:gdLst>
                <a:gd name="T0" fmla="*/ 778 w 1288"/>
                <a:gd name="T1" fmla="*/ 54 h 493"/>
                <a:gd name="T2" fmla="*/ 267 w 1288"/>
                <a:gd name="T3" fmla="*/ 54 h 493"/>
                <a:gd name="T4" fmla="*/ 45 w 1288"/>
                <a:gd name="T5" fmla="*/ 99 h 493"/>
                <a:gd name="T6" fmla="*/ 0 w 1288"/>
                <a:gd name="T7" fmla="*/ 199 h 493"/>
                <a:gd name="T8" fmla="*/ 34 w 1288"/>
                <a:gd name="T9" fmla="*/ 321 h 493"/>
                <a:gd name="T10" fmla="*/ 211 w 1288"/>
                <a:gd name="T11" fmla="*/ 388 h 493"/>
                <a:gd name="T12" fmla="*/ 678 w 1288"/>
                <a:gd name="T13" fmla="*/ 443 h 493"/>
                <a:gd name="T14" fmla="*/ 1234 w 1288"/>
                <a:gd name="T15" fmla="*/ 377 h 493"/>
                <a:gd name="T16" fmla="*/ 1245 w 1288"/>
                <a:gd name="T17" fmla="*/ 199 h 493"/>
                <a:gd name="T18" fmla="*/ 1089 w 1288"/>
                <a:gd name="T19" fmla="*/ 132 h 493"/>
                <a:gd name="T20" fmla="*/ 778 w 1288"/>
                <a:gd name="T21" fmla="*/ 54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88"/>
                <a:gd name="T34" fmla="*/ 0 h 493"/>
                <a:gd name="T35" fmla="*/ 1288 w 1288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88" h="493">
                  <a:moveTo>
                    <a:pt x="778" y="54"/>
                  </a:moveTo>
                  <a:cubicBezTo>
                    <a:pt x="617" y="0"/>
                    <a:pt x="434" y="44"/>
                    <a:pt x="267" y="54"/>
                  </a:cubicBezTo>
                  <a:cubicBezTo>
                    <a:pt x="73" y="79"/>
                    <a:pt x="143" y="50"/>
                    <a:pt x="45" y="99"/>
                  </a:cubicBezTo>
                  <a:cubicBezTo>
                    <a:pt x="33" y="135"/>
                    <a:pt x="12" y="163"/>
                    <a:pt x="0" y="199"/>
                  </a:cubicBezTo>
                  <a:cubicBezTo>
                    <a:pt x="3" y="223"/>
                    <a:pt x="5" y="298"/>
                    <a:pt x="34" y="321"/>
                  </a:cubicBezTo>
                  <a:cubicBezTo>
                    <a:pt x="83" y="360"/>
                    <a:pt x="151" y="376"/>
                    <a:pt x="211" y="388"/>
                  </a:cubicBezTo>
                  <a:cubicBezTo>
                    <a:pt x="367" y="419"/>
                    <a:pt x="520" y="432"/>
                    <a:pt x="678" y="443"/>
                  </a:cubicBezTo>
                  <a:cubicBezTo>
                    <a:pt x="751" y="441"/>
                    <a:pt x="1112" y="493"/>
                    <a:pt x="1234" y="377"/>
                  </a:cubicBezTo>
                  <a:cubicBezTo>
                    <a:pt x="1259" y="326"/>
                    <a:pt x="1288" y="252"/>
                    <a:pt x="1245" y="199"/>
                  </a:cubicBezTo>
                  <a:cubicBezTo>
                    <a:pt x="1211" y="157"/>
                    <a:pt x="1137" y="146"/>
                    <a:pt x="1089" y="132"/>
                  </a:cubicBezTo>
                  <a:cubicBezTo>
                    <a:pt x="988" y="102"/>
                    <a:pt x="885" y="54"/>
                    <a:pt x="778" y="54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10"/>
            <p:cNvSpPr>
              <a:spLocks noChangeShapeType="1"/>
            </p:cNvSpPr>
            <p:nvPr/>
          </p:nvSpPr>
          <p:spPr bwMode="auto">
            <a:xfrm flipV="1">
              <a:off x="4601" y="1191"/>
              <a:ext cx="0" cy="133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11"/>
            <p:cNvSpPr>
              <a:spLocks noChangeShapeType="1"/>
            </p:cNvSpPr>
            <p:nvPr/>
          </p:nvSpPr>
          <p:spPr bwMode="auto">
            <a:xfrm>
              <a:off x="5335" y="1148"/>
              <a:ext cx="0" cy="151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5" name="Object 12"/>
            <p:cNvGraphicFramePr>
              <a:graphicFrameLocks noChangeAspect="1"/>
            </p:cNvGraphicFramePr>
            <p:nvPr/>
          </p:nvGraphicFramePr>
          <p:xfrm>
            <a:off x="4656" y="244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4" name="Equation" r:id="rId10" imgW="317160" imgH="304560" progId="Equation.3">
                    <p:embed/>
                  </p:oleObj>
                </mc:Choice>
                <mc:Fallback>
                  <p:oleObj name="Equation" r:id="rId10" imgW="31716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48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4" name="Freeform 13"/>
            <p:cNvSpPr>
              <a:spLocks/>
            </p:cNvSpPr>
            <p:nvPr/>
          </p:nvSpPr>
          <p:spPr bwMode="auto">
            <a:xfrm>
              <a:off x="4579" y="623"/>
              <a:ext cx="762" cy="1137"/>
            </a:xfrm>
            <a:custGeom>
              <a:avLst/>
              <a:gdLst>
                <a:gd name="T0" fmla="*/ 24 w 800"/>
                <a:gd name="T1" fmla="*/ 488 h 1264"/>
                <a:gd name="T2" fmla="*/ 264 w 800"/>
                <a:gd name="T3" fmla="*/ 56 h 1264"/>
                <a:gd name="T4" fmla="*/ 648 w 800"/>
                <a:gd name="T5" fmla="*/ 152 h 1264"/>
                <a:gd name="T6" fmla="*/ 792 w 800"/>
                <a:gd name="T7" fmla="*/ 632 h 1264"/>
                <a:gd name="T8" fmla="*/ 696 w 800"/>
                <a:gd name="T9" fmla="*/ 1112 h 1264"/>
                <a:gd name="T10" fmla="*/ 408 w 800"/>
                <a:gd name="T11" fmla="*/ 1256 h 1264"/>
                <a:gd name="T12" fmla="*/ 120 w 800"/>
                <a:gd name="T13" fmla="*/ 1064 h 1264"/>
                <a:gd name="T14" fmla="*/ 24 w 800"/>
                <a:gd name="T15" fmla="*/ 488 h 12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0"/>
                <a:gd name="T25" fmla="*/ 0 h 1264"/>
                <a:gd name="T26" fmla="*/ 800 w 800"/>
                <a:gd name="T27" fmla="*/ 1264 h 12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0" h="1264">
                  <a:moveTo>
                    <a:pt x="24" y="488"/>
                  </a:moveTo>
                  <a:cubicBezTo>
                    <a:pt x="48" y="320"/>
                    <a:pt x="160" y="112"/>
                    <a:pt x="264" y="56"/>
                  </a:cubicBezTo>
                  <a:cubicBezTo>
                    <a:pt x="368" y="0"/>
                    <a:pt x="560" y="56"/>
                    <a:pt x="648" y="152"/>
                  </a:cubicBezTo>
                  <a:cubicBezTo>
                    <a:pt x="736" y="248"/>
                    <a:pt x="784" y="472"/>
                    <a:pt x="792" y="632"/>
                  </a:cubicBezTo>
                  <a:cubicBezTo>
                    <a:pt x="800" y="792"/>
                    <a:pt x="760" y="1008"/>
                    <a:pt x="696" y="1112"/>
                  </a:cubicBezTo>
                  <a:cubicBezTo>
                    <a:pt x="632" y="1216"/>
                    <a:pt x="504" y="1264"/>
                    <a:pt x="408" y="1256"/>
                  </a:cubicBezTo>
                  <a:cubicBezTo>
                    <a:pt x="312" y="1248"/>
                    <a:pt x="184" y="1200"/>
                    <a:pt x="120" y="1064"/>
                  </a:cubicBezTo>
                  <a:cubicBezTo>
                    <a:pt x="56" y="928"/>
                    <a:pt x="0" y="656"/>
                    <a:pt x="24" y="488"/>
                  </a:cubicBez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Arc 14"/>
            <p:cNvSpPr>
              <a:spLocks/>
            </p:cNvSpPr>
            <p:nvPr/>
          </p:nvSpPr>
          <p:spPr bwMode="auto">
            <a:xfrm>
              <a:off x="4595" y="1077"/>
              <a:ext cx="733" cy="61"/>
            </a:xfrm>
            <a:custGeom>
              <a:avLst/>
              <a:gdLst>
                <a:gd name="T0" fmla="*/ 0 w 43200"/>
                <a:gd name="T1" fmla="*/ 61 h 21600"/>
                <a:gd name="T2" fmla="*/ 733 w 43200"/>
                <a:gd name="T3" fmla="*/ 61 h 21600"/>
                <a:gd name="T4" fmla="*/ 367 w 43200"/>
                <a:gd name="T5" fmla="*/ 61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Arc 15"/>
            <p:cNvSpPr>
              <a:spLocks/>
            </p:cNvSpPr>
            <p:nvPr/>
          </p:nvSpPr>
          <p:spPr bwMode="auto">
            <a:xfrm rot="10800000">
              <a:off x="4595" y="1164"/>
              <a:ext cx="733" cy="61"/>
            </a:xfrm>
            <a:custGeom>
              <a:avLst/>
              <a:gdLst>
                <a:gd name="T0" fmla="*/ 0 w 43200"/>
                <a:gd name="T1" fmla="*/ 61 h 21600"/>
                <a:gd name="T2" fmla="*/ 733 w 43200"/>
                <a:gd name="T3" fmla="*/ 61 h 21600"/>
                <a:gd name="T4" fmla="*/ 367 w 43200"/>
                <a:gd name="T5" fmla="*/ 61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1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074651"/>
              </p:ext>
            </p:extLst>
          </p:nvPr>
        </p:nvGraphicFramePr>
        <p:xfrm>
          <a:off x="1666875" y="4437112"/>
          <a:ext cx="4962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name="Equation" r:id="rId12" imgW="4965480" imgH="672840" progId="Equation.3">
                  <p:embed/>
                </p:oleObj>
              </mc:Choice>
              <mc:Fallback>
                <p:oleObj name="Equation" r:id="rId12" imgW="4965480" imgH="672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437112"/>
                        <a:ext cx="4962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20688"/>
            <a:ext cx="5410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方法</a:t>
            </a:r>
            <a:r>
              <a:rPr lang="en-US" altLang="zh-CN" sz="2800" b="1" dirty="0" smtClean="0">
                <a:ea typeface="楷体_GB2312" pitchFamily="49" charset="-122"/>
              </a:rPr>
              <a:t>1.  </a:t>
            </a:r>
            <a:r>
              <a:rPr lang="zh-CN" altLang="en-US" sz="2800" b="1" dirty="0" smtClean="0">
                <a:ea typeface="楷体_GB2312" pitchFamily="49" charset="-122"/>
              </a:rPr>
              <a:t>投影法 </a:t>
            </a:r>
            <a:r>
              <a:rPr lang="en-US" altLang="zh-CN" sz="2800" b="1" dirty="0" smtClean="0">
                <a:ea typeface="楷体_GB2312" pitchFamily="49" charset="-122"/>
              </a:rPr>
              <a:t>(“</a:t>
            </a:r>
            <a:r>
              <a:rPr lang="zh-CN" altLang="en-US" sz="2800" b="1" dirty="0" smtClean="0">
                <a:ea typeface="楷体_GB2312" pitchFamily="49" charset="-122"/>
              </a:rPr>
              <a:t>先一后二” </a:t>
            </a:r>
            <a:r>
              <a:rPr lang="en-US" altLang="zh-CN" sz="2800" b="1" dirty="0" smtClean="0">
                <a:ea typeface="楷体_GB2312" pitchFamily="49" charset="-122"/>
              </a:rPr>
              <a:t>) </a:t>
            </a:r>
          </a:p>
        </p:txBody>
      </p:sp>
      <p:graphicFrame>
        <p:nvGraphicFramePr>
          <p:cNvPr id="1116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906247"/>
              </p:ext>
            </p:extLst>
          </p:nvPr>
        </p:nvGraphicFramePr>
        <p:xfrm>
          <a:off x="1643063" y="1556792"/>
          <a:ext cx="370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Equation" r:id="rId14" imgW="3708360" imgH="965160" progId="Equation.3">
                  <p:embed/>
                </p:oleObj>
              </mc:Choice>
              <mc:Fallback>
                <p:oleObj name="Equation" r:id="rId14" imgW="3708360" imgH="965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556792"/>
                        <a:ext cx="370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596280" y="2780928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该物体的质量为</a:t>
            </a:r>
          </a:p>
        </p:txBody>
      </p:sp>
      <p:graphicFrame>
        <p:nvGraphicFramePr>
          <p:cNvPr id="1116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93505"/>
              </p:ext>
            </p:extLst>
          </p:nvPr>
        </p:nvGraphicFramePr>
        <p:xfrm>
          <a:off x="1168400" y="3501008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Equation" r:id="rId16" imgW="2590560" imgH="723600" progId="Equation.3">
                  <p:embed/>
                </p:oleObj>
              </mc:Choice>
              <mc:Fallback>
                <p:oleObj name="Equation" r:id="rId16" imgW="2590560" imgH="723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501008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44795"/>
              </p:ext>
            </p:extLst>
          </p:nvPr>
        </p:nvGraphicFramePr>
        <p:xfrm>
          <a:off x="2603500" y="4365104"/>
          <a:ext cx="311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8" name="Equation" r:id="rId18" imgW="3111480" imgH="838080" progId="Equation.3">
                  <p:embed/>
                </p:oleObj>
              </mc:Choice>
              <mc:Fallback>
                <p:oleObj name="Equation" r:id="rId18" imgW="3111480" imgH="838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365104"/>
                        <a:ext cx="311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36640"/>
              </p:ext>
            </p:extLst>
          </p:nvPr>
        </p:nvGraphicFramePr>
        <p:xfrm>
          <a:off x="2452688" y="5301208"/>
          <a:ext cx="40116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" name="Equation" r:id="rId20" imgW="4012920" imgH="812520" progId="Equation.3">
                  <p:embed/>
                </p:oleObj>
              </mc:Choice>
              <mc:Fallback>
                <p:oleObj name="Equation" r:id="rId20" imgW="4012920" imgH="8125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5301208"/>
                        <a:ext cx="40116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2" name="Object 26"/>
          <p:cNvGraphicFramePr>
            <a:graphicFrameLocks noChangeAspect="1"/>
          </p:cNvGraphicFramePr>
          <p:nvPr/>
        </p:nvGraphicFramePr>
        <p:xfrm>
          <a:off x="7029450" y="549275"/>
          <a:ext cx="15557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" name="Equation" r:id="rId22" imgW="1726920" imgH="444240" progId="Equation.3">
                  <p:embed/>
                </p:oleObj>
              </mc:Choice>
              <mc:Fallback>
                <p:oleObj name="Equation" r:id="rId22" imgW="172692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549275"/>
                        <a:ext cx="15557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3" name="Object 27"/>
          <p:cNvGraphicFramePr>
            <a:graphicFrameLocks noChangeAspect="1"/>
          </p:cNvGraphicFramePr>
          <p:nvPr/>
        </p:nvGraphicFramePr>
        <p:xfrm>
          <a:off x="7331075" y="2649538"/>
          <a:ext cx="15081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" name="Equation" r:id="rId24" imgW="1676160" imgH="444240" progId="Equation.3">
                  <p:embed/>
                </p:oleObj>
              </mc:Choice>
              <mc:Fallback>
                <p:oleObj name="Equation" r:id="rId24" imgW="167616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649538"/>
                        <a:ext cx="15081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568450" y="5229200"/>
            <a:ext cx="793750" cy="533400"/>
            <a:chOff x="912" y="3456"/>
            <a:chExt cx="500" cy="336"/>
          </a:xfrm>
        </p:grpSpPr>
        <p:sp>
          <p:nvSpPr>
            <p:cNvPr id="5155" name="Text Box 30"/>
            <p:cNvSpPr txBox="1">
              <a:spLocks noChangeArrowheads="1"/>
            </p:cNvSpPr>
            <p:nvPr/>
          </p:nvSpPr>
          <p:spPr bwMode="auto">
            <a:xfrm>
              <a:off x="912" y="345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5156" name="Line 31"/>
            <p:cNvSpPr>
              <a:spLocks noChangeShapeType="1"/>
            </p:cNvSpPr>
            <p:nvPr/>
          </p:nvSpPr>
          <p:spPr bwMode="auto">
            <a:xfrm flipV="1">
              <a:off x="960" y="37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32"/>
            <p:cNvSpPr>
              <a:spLocks noChangeShapeType="1"/>
            </p:cNvSpPr>
            <p:nvPr/>
          </p:nvSpPr>
          <p:spPr bwMode="auto">
            <a:xfrm flipV="1">
              <a:off x="96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766050" y="1025525"/>
            <a:ext cx="279400" cy="2982913"/>
            <a:chOff x="4892" y="646"/>
            <a:chExt cx="176" cy="1879"/>
          </a:xfrm>
        </p:grpSpPr>
        <p:grpSp>
          <p:nvGrpSpPr>
            <p:cNvPr id="5147" name="Group 35"/>
            <p:cNvGrpSpPr>
              <a:grpSpLocks/>
            </p:cNvGrpSpPr>
            <p:nvPr/>
          </p:nvGrpSpPr>
          <p:grpSpPr bwMode="auto">
            <a:xfrm>
              <a:off x="4892" y="646"/>
              <a:ext cx="163" cy="1879"/>
              <a:chOff x="4892" y="646"/>
              <a:chExt cx="163" cy="1879"/>
            </a:xfrm>
          </p:grpSpPr>
          <p:sp>
            <p:nvSpPr>
              <p:cNvPr id="5149" name="Oval 36"/>
              <p:cNvSpPr>
                <a:spLocks noChangeArrowheads="1"/>
              </p:cNvSpPr>
              <p:nvPr/>
            </p:nvSpPr>
            <p:spPr bwMode="auto">
              <a:xfrm>
                <a:off x="4892" y="2439"/>
                <a:ext cx="163" cy="8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53" name="Freeform 37"/>
              <p:cNvSpPr>
                <a:spLocks/>
              </p:cNvSpPr>
              <p:nvPr/>
            </p:nvSpPr>
            <p:spPr bwMode="auto">
              <a:xfrm>
                <a:off x="4892" y="712"/>
                <a:ext cx="163" cy="863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288" y="816"/>
                  </a:cxn>
                  <a:cxn ang="0">
                    <a:pos x="288" y="0"/>
                  </a:cxn>
                  <a:cxn ang="0">
                    <a:pos x="0" y="48"/>
                  </a:cxn>
                  <a:cxn ang="0">
                    <a:pos x="0" y="960"/>
                  </a:cxn>
                </a:cxnLst>
                <a:rect l="0" t="0" r="r" b="b"/>
                <a:pathLst>
                  <a:path w="288" h="960">
                    <a:moveTo>
                      <a:pt x="0" y="960"/>
                    </a:moveTo>
                    <a:lnTo>
                      <a:pt x="288" y="816"/>
                    </a:lnTo>
                    <a:lnTo>
                      <a:pt x="288" y="0"/>
                    </a:lnTo>
                    <a:lnTo>
                      <a:pt x="0" y="48"/>
                    </a:lnTo>
                    <a:lnTo>
                      <a:pt x="0" y="9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8"/>
              <p:cNvSpPr>
                <a:spLocks noChangeShapeType="1"/>
              </p:cNvSpPr>
              <p:nvPr/>
            </p:nvSpPr>
            <p:spPr bwMode="auto">
              <a:xfrm flipV="1">
                <a:off x="5055" y="1446"/>
                <a:ext cx="0" cy="103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Freeform 39"/>
              <p:cNvSpPr>
                <a:spLocks/>
              </p:cNvSpPr>
              <p:nvPr/>
            </p:nvSpPr>
            <p:spPr bwMode="auto">
              <a:xfrm>
                <a:off x="4897" y="646"/>
                <a:ext cx="150" cy="151"/>
              </a:xfrm>
              <a:custGeom>
                <a:avLst/>
                <a:gdLst>
                  <a:gd name="T0" fmla="*/ 0 w 266"/>
                  <a:gd name="T1" fmla="*/ 112 h 168"/>
                  <a:gd name="T2" fmla="*/ 89 w 266"/>
                  <a:gd name="T3" fmla="*/ 168 h 168"/>
                  <a:gd name="T4" fmla="*/ 166 w 266"/>
                  <a:gd name="T5" fmla="*/ 156 h 168"/>
                  <a:gd name="T6" fmla="*/ 233 w 266"/>
                  <a:gd name="T7" fmla="*/ 112 h 168"/>
                  <a:gd name="T8" fmla="*/ 266 w 266"/>
                  <a:gd name="T9" fmla="*/ 101 h 168"/>
                  <a:gd name="T10" fmla="*/ 189 w 266"/>
                  <a:gd name="T11" fmla="*/ 34 h 168"/>
                  <a:gd name="T12" fmla="*/ 66 w 266"/>
                  <a:gd name="T13" fmla="*/ 34 h 168"/>
                  <a:gd name="T14" fmla="*/ 0 w 266"/>
                  <a:gd name="T15" fmla="*/ 112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6"/>
                  <a:gd name="T25" fmla="*/ 0 h 168"/>
                  <a:gd name="T26" fmla="*/ 266 w 266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6" h="168">
                    <a:moveTo>
                      <a:pt x="0" y="112"/>
                    </a:moveTo>
                    <a:cubicBezTo>
                      <a:pt x="32" y="133"/>
                      <a:pt x="62" y="141"/>
                      <a:pt x="89" y="168"/>
                    </a:cubicBezTo>
                    <a:cubicBezTo>
                      <a:pt x="115" y="164"/>
                      <a:pt x="142" y="165"/>
                      <a:pt x="166" y="156"/>
                    </a:cubicBezTo>
                    <a:cubicBezTo>
                      <a:pt x="191" y="146"/>
                      <a:pt x="208" y="120"/>
                      <a:pt x="233" y="112"/>
                    </a:cubicBezTo>
                    <a:cubicBezTo>
                      <a:pt x="244" y="108"/>
                      <a:pt x="255" y="105"/>
                      <a:pt x="266" y="101"/>
                    </a:cubicBezTo>
                    <a:cubicBezTo>
                      <a:pt x="250" y="52"/>
                      <a:pt x="240" y="47"/>
                      <a:pt x="189" y="34"/>
                    </a:cubicBezTo>
                    <a:cubicBezTo>
                      <a:pt x="137" y="0"/>
                      <a:pt x="122" y="16"/>
                      <a:pt x="66" y="34"/>
                    </a:cubicBezTo>
                    <a:cubicBezTo>
                      <a:pt x="32" y="57"/>
                      <a:pt x="18" y="76"/>
                      <a:pt x="0" y="11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Line 40"/>
              <p:cNvSpPr>
                <a:spLocks noChangeShapeType="1"/>
              </p:cNvSpPr>
              <p:nvPr/>
            </p:nvSpPr>
            <p:spPr bwMode="auto">
              <a:xfrm flipV="1">
                <a:off x="4892" y="1557"/>
                <a:ext cx="0" cy="925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57" name="Freeform 41"/>
              <p:cNvSpPr>
                <a:spLocks/>
              </p:cNvSpPr>
              <p:nvPr/>
            </p:nvSpPr>
            <p:spPr bwMode="auto">
              <a:xfrm>
                <a:off x="4892" y="1381"/>
                <a:ext cx="163" cy="259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192" y="264"/>
                  </a:cxn>
                  <a:cxn ang="0">
                    <a:pos x="288" y="72"/>
                  </a:cxn>
                  <a:cxn ang="0">
                    <a:pos x="192" y="24"/>
                  </a:cxn>
                  <a:cxn ang="0">
                    <a:pos x="0" y="216"/>
                  </a:cxn>
                </a:cxnLst>
                <a:rect l="0" t="0" r="r" b="b"/>
                <a:pathLst>
                  <a:path w="288" h="288">
                    <a:moveTo>
                      <a:pt x="0" y="216"/>
                    </a:moveTo>
                    <a:cubicBezTo>
                      <a:pt x="0" y="256"/>
                      <a:pt x="144" y="288"/>
                      <a:pt x="192" y="264"/>
                    </a:cubicBezTo>
                    <a:cubicBezTo>
                      <a:pt x="240" y="240"/>
                      <a:pt x="288" y="112"/>
                      <a:pt x="288" y="72"/>
                    </a:cubicBezTo>
                    <a:cubicBezTo>
                      <a:pt x="288" y="32"/>
                      <a:pt x="240" y="0"/>
                      <a:pt x="192" y="24"/>
                    </a:cubicBezTo>
                    <a:cubicBezTo>
                      <a:pt x="144" y="48"/>
                      <a:pt x="0" y="176"/>
                      <a:pt x="0" y="21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48" name="Line 42"/>
            <p:cNvSpPr>
              <a:spLocks noChangeShapeType="1"/>
            </p:cNvSpPr>
            <p:nvPr/>
          </p:nvSpPr>
          <p:spPr bwMode="auto">
            <a:xfrm>
              <a:off x="4896" y="1176"/>
              <a:ext cx="17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924800" y="3906838"/>
            <a:ext cx="838200" cy="741362"/>
            <a:chOff x="4992" y="2461"/>
            <a:chExt cx="528" cy="467"/>
          </a:xfrm>
        </p:grpSpPr>
        <p:graphicFrame>
          <p:nvGraphicFramePr>
            <p:cNvPr id="5131" name="Object 44"/>
            <p:cNvGraphicFramePr>
              <a:graphicFrameLocks noChangeAspect="1"/>
            </p:cNvGraphicFramePr>
            <p:nvPr/>
          </p:nvGraphicFramePr>
          <p:xfrm>
            <a:off x="5012" y="2712"/>
            <a:ext cx="5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" name="Equation" r:id="rId26" imgW="952200" imgH="406080" progId="Equation.3">
                    <p:embed/>
                  </p:oleObj>
                </mc:Choice>
                <mc:Fallback>
                  <p:oleObj name="Equation" r:id="rId26" imgW="952200" imgH="4060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712"/>
                          <a:ext cx="508" cy="216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Line 45"/>
            <p:cNvSpPr>
              <a:spLocks noChangeShapeType="1"/>
            </p:cNvSpPr>
            <p:nvPr/>
          </p:nvSpPr>
          <p:spPr bwMode="auto">
            <a:xfrm flipH="1" flipV="1">
              <a:off x="4992" y="2461"/>
              <a:ext cx="192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1662" name="Picture 46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63900"/>
            <a:ext cx="304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Oval 2"/>
          <p:cNvSpPr>
            <a:spLocks noChangeArrowheads="1"/>
          </p:cNvSpPr>
          <p:nvPr/>
        </p:nvSpPr>
        <p:spPr bwMode="auto">
          <a:xfrm rot="1967618">
            <a:off x="7591425" y="838200"/>
            <a:ext cx="1073150" cy="142875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006600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3"/>
          <p:cNvSpPr>
            <a:spLocks noChangeShapeType="1"/>
          </p:cNvSpPr>
          <p:nvPr/>
        </p:nvSpPr>
        <p:spPr bwMode="auto">
          <a:xfrm flipH="1">
            <a:off x="7231063" y="2216150"/>
            <a:ext cx="6651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Line 4"/>
          <p:cNvSpPr>
            <a:spLocks noChangeShapeType="1"/>
          </p:cNvSpPr>
          <p:nvPr/>
        </p:nvSpPr>
        <p:spPr bwMode="auto">
          <a:xfrm flipH="1">
            <a:off x="7231063" y="920750"/>
            <a:ext cx="9604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010400" y="20955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955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7023100" y="7683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" name="Equation" r:id="rId5" imgW="215640" imgH="330120" progId="Equation.3">
                  <p:embed/>
                </p:oleObj>
              </mc:Choice>
              <mc:Fallback>
                <p:oleObj name="Equation" r:id="rId5" imgW="21564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76835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5334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方法</a:t>
            </a:r>
            <a:r>
              <a:rPr lang="en-US" altLang="zh-CN" sz="2800" b="1" smtClean="0">
                <a:ea typeface="楷体_GB2312" pitchFamily="49" charset="-122"/>
              </a:rPr>
              <a:t>2.  </a:t>
            </a:r>
            <a:r>
              <a:rPr lang="zh-CN" altLang="en-US" sz="2800" b="1" smtClean="0">
                <a:ea typeface="楷体_GB2312" pitchFamily="49" charset="-122"/>
              </a:rPr>
              <a:t>截面法 </a:t>
            </a:r>
            <a:r>
              <a:rPr lang="en-US" altLang="zh-CN" sz="2800" b="1" smtClean="0">
                <a:ea typeface="楷体_GB2312" pitchFamily="49" charset="-122"/>
              </a:rPr>
              <a:t>(“</a:t>
            </a:r>
            <a:r>
              <a:rPr lang="zh-CN" altLang="en-US" sz="2800" b="1" smtClean="0">
                <a:ea typeface="楷体_GB2312" pitchFamily="49" charset="-122"/>
              </a:rPr>
              <a:t>先二后一”</a:t>
            </a:r>
            <a:r>
              <a:rPr lang="en-US" altLang="zh-CN" sz="2800" b="1" smtClean="0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1943100" y="806450"/>
          <a:ext cx="2235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" name="Equation" r:id="rId7" imgW="2234880" imgH="965160" progId="Equation.3">
                  <p:embed/>
                </p:oleObj>
              </mc:Choice>
              <mc:Fallback>
                <p:oleObj name="Equation" r:id="rId7" imgW="223488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806450"/>
                        <a:ext cx="2235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163638" y="1752600"/>
            <a:ext cx="546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为底</a:t>
            </a:r>
            <a:r>
              <a:rPr lang="en-US" altLang="zh-CN"/>
              <a:t>, d </a:t>
            </a:r>
            <a:r>
              <a:rPr lang="en-US" altLang="zh-CN" i="1"/>
              <a:t>z </a:t>
            </a:r>
            <a:r>
              <a:rPr lang="zh-CN" altLang="en-US"/>
              <a:t>为高的柱形薄片质量为</a:t>
            </a:r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457200" y="1843088"/>
          <a:ext cx="7826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" name="Equation" r:id="rId9" imgW="787320" imgH="444240" progId="Equation.3">
                  <p:embed/>
                </p:oleObj>
              </mc:Choice>
              <mc:Fallback>
                <p:oleObj name="Equation" r:id="rId9" imgW="7873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43088"/>
                        <a:ext cx="7826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228600" y="30861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该物体的质量为</a:t>
            </a:r>
          </a:p>
        </p:txBody>
      </p:sp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1504950" y="3657600"/>
          <a:ext cx="25638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" name="Equation" r:id="rId11" imgW="2565360" imgH="723600" progId="Equation.3">
                  <p:embed/>
                </p:oleObj>
              </mc:Choice>
              <mc:Fallback>
                <p:oleObj name="Equation" r:id="rId11" imgW="256536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657600"/>
                        <a:ext cx="25638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1936750" y="4457700"/>
          <a:ext cx="86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" name="Equation" r:id="rId13" imgW="863280" imgH="825480" progId="Equation.3">
                  <p:embed/>
                </p:oleObj>
              </mc:Choice>
              <mc:Fallback>
                <p:oleObj name="Equation" r:id="rId13" imgW="86328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4457700"/>
                        <a:ext cx="86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2746375" y="4533900"/>
          <a:ext cx="30337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" name="Equation" r:id="rId15" imgW="3035160" imgH="723600" progId="Equation.3">
                  <p:embed/>
                </p:oleObj>
              </mc:Choice>
              <mc:Fallback>
                <p:oleObj name="Equation" r:id="rId15" imgW="303516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533900"/>
                        <a:ext cx="30337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2730500" y="5368925"/>
          <a:ext cx="35941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" name="Equation" r:id="rId17" imgW="3568680" imgH="825480" progId="Equation.3">
                  <p:embed/>
                </p:oleObj>
              </mc:Choice>
              <mc:Fallback>
                <p:oleObj name="Equation" r:id="rId17" imgW="3568680" imgH="825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368925"/>
                        <a:ext cx="35941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5245100" y="2438400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" name="Equation" r:id="rId19" imgW="393480" imgH="406080" progId="Equation.3">
                  <p:embed/>
                </p:oleObj>
              </mc:Choice>
              <mc:Fallback>
                <p:oleObj name="Equation" r:id="rId19" imgW="3934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438400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010400" y="1447800"/>
            <a:ext cx="1641475" cy="444500"/>
            <a:chOff x="4416" y="912"/>
            <a:chExt cx="1034" cy="280"/>
          </a:xfrm>
        </p:grpSpPr>
        <p:sp>
          <p:nvSpPr>
            <p:cNvPr id="6183" name="Line 18"/>
            <p:cNvSpPr>
              <a:spLocks noChangeShapeType="1"/>
            </p:cNvSpPr>
            <p:nvPr/>
          </p:nvSpPr>
          <p:spPr bwMode="auto">
            <a:xfrm flipH="1">
              <a:off x="4558" y="1085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84" name="Group 19"/>
            <p:cNvGrpSpPr>
              <a:grpSpLocks/>
            </p:cNvGrpSpPr>
            <p:nvPr/>
          </p:nvGrpSpPr>
          <p:grpSpPr bwMode="auto">
            <a:xfrm>
              <a:off x="4416" y="912"/>
              <a:ext cx="1034" cy="280"/>
              <a:chOff x="4416" y="912"/>
              <a:chExt cx="1034" cy="280"/>
            </a:xfrm>
          </p:grpSpPr>
          <p:grpSp>
            <p:nvGrpSpPr>
              <p:cNvPr id="6185" name="Group 20"/>
              <p:cNvGrpSpPr>
                <a:grpSpLocks/>
              </p:cNvGrpSpPr>
              <p:nvPr/>
            </p:nvGrpSpPr>
            <p:grpSpPr bwMode="auto">
              <a:xfrm>
                <a:off x="4747" y="1016"/>
                <a:ext cx="703" cy="136"/>
                <a:chOff x="4769" y="1056"/>
                <a:chExt cx="655" cy="194"/>
              </a:xfrm>
            </p:grpSpPr>
            <p:sp>
              <p:nvSpPr>
                <p:cNvPr id="6186" name="Arc 21"/>
                <p:cNvSpPr>
                  <a:spLocks/>
                </p:cNvSpPr>
                <p:nvPr/>
              </p:nvSpPr>
              <p:spPr bwMode="auto">
                <a:xfrm>
                  <a:off x="4769" y="1056"/>
                  <a:ext cx="654" cy="138"/>
                </a:xfrm>
                <a:custGeom>
                  <a:avLst/>
                  <a:gdLst>
                    <a:gd name="T0" fmla="*/ 31 w 43200"/>
                    <a:gd name="T1" fmla="*/ 138 h 30828"/>
                    <a:gd name="T2" fmla="*/ 654 w 43200"/>
                    <a:gd name="T3" fmla="*/ 97 h 30828"/>
                    <a:gd name="T4" fmla="*/ 327 w 43200"/>
                    <a:gd name="T5" fmla="*/ 97 h 3082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0828"/>
                    <a:gd name="T11" fmla="*/ 43200 w 43200"/>
                    <a:gd name="T12" fmla="*/ 30828 h 308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0828" fill="none" extrusionOk="0">
                      <a:moveTo>
                        <a:pt x="2070" y="30828"/>
                      </a:moveTo>
                      <a:cubicBezTo>
                        <a:pt x="707" y="27942"/>
                        <a:pt x="0" y="2479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30828" stroke="0" extrusionOk="0">
                      <a:moveTo>
                        <a:pt x="2070" y="30828"/>
                      </a:moveTo>
                      <a:cubicBezTo>
                        <a:pt x="707" y="27942"/>
                        <a:pt x="0" y="24791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7" name="Arc 22"/>
                <p:cNvSpPr>
                  <a:spLocks/>
                </p:cNvSpPr>
                <p:nvPr/>
              </p:nvSpPr>
              <p:spPr bwMode="auto">
                <a:xfrm>
                  <a:off x="4770" y="1113"/>
                  <a:ext cx="654" cy="137"/>
                </a:xfrm>
                <a:custGeom>
                  <a:avLst/>
                  <a:gdLst>
                    <a:gd name="T0" fmla="*/ 622 w 43200"/>
                    <a:gd name="T1" fmla="*/ 0 h 30876"/>
                    <a:gd name="T2" fmla="*/ 0 w 43200"/>
                    <a:gd name="T3" fmla="*/ 41 h 30876"/>
                    <a:gd name="T4" fmla="*/ 327 w 43200"/>
                    <a:gd name="T5" fmla="*/ 41 h 3087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30876"/>
                    <a:gd name="T11" fmla="*/ 43200 w 43200"/>
                    <a:gd name="T12" fmla="*/ 30876 h 308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30876" fill="none" extrusionOk="0">
                      <a:moveTo>
                        <a:pt x="41106" y="0"/>
                      </a:moveTo>
                      <a:cubicBezTo>
                        <a:pt x="42484" y="2898"/>
                        <a:pt x="43200" y="6066"/>
                        <a:pt x="43200" y="9276"/>
                      </a:cubicBezTo>
                      <a:cubicBezTo>
                        <a:pt x="43200" y="21205"/>
                        <a:pt x="33529" y="30876"/>
                        <a:pt x="21600" y="30876"/>
                      </a:cubicBezTo>
                      <a:cubicBezTo>
                        <a:pt x="9670" y="30876"/>
                        <a:pt x="0" y="21205"/>
                        <a:pt x="0" y="9276"/>
                      </a:cubicBezTo>
                    </a:path>
                    <a:path w="43200" h="30876" stroke="0" extrusionOk="0">
                      <a:moveTo>
                        <a:pt x="41106" y="0"/>
                      </a:moveTo>
                      <a:cubicBezTo>
                        <a:pt x="42484" y="2898"/>
                        <a:pt x="43200" y="6066"/>
                        <a:pt x="43200" y="9276"/>
                      </a:cubicBezTo>
                      <a:cubicBezTo>
                        <a:pt x="43200" y="21205"/>
                        <a:pt x="33529" y="30876"/>
                        <a:pt x="21600" y="30876"/>
                      </a:cubicBezTo>
                      <a:cubicBezTo>
                        <a:pt x="9670" y="30876"/>
                        <a:pt x="0" y="21205"/>
                        <a:pt x="0" y="9276"/>
                      </a:cubicBezTo>
                      <a:lnTo>
                        <a:pt x="21600" y="927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6666"/>
                    </a:gs>
                    <a:gs pos="100000">
                      <a:srgbClr val="DDDDDD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162" name="Object 23"/>
              <p:cNvGraphicFramePr>
                <a:graphicFrameLocks noChangeAspect="1"/>
              </p:cNvGraphicFramePr>
              <p:nvPr/>
            </p:nvGraphicFramePr>
            <p:xfrm>
              <a:off x="4416" y="10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" name="Equation" r:id="rId21" imgW="215640" imgH="215640" progId="Equation.3">
                      <p:embed/>
                    </p:oleObj>
                  </mc:Choice>
                  <mc:Fallback>
                    <p:oleObj name="Equation" r:id="rId21" imgW="215640" imgH="21564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0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3" name="Object 24"/>
              <p:cNvGraphicFramePr>
                <a:graphicFrameLocks noChangeAspect="1"/>
              </p:cNvGraphicFramePr>
              <p:nvPr/>
            </p:nvGraphicFramePr>
            <p:xfrm>
              <a:off x="4848" y="912"/>
              <a:ext cx="28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" name="Equation" r:id="rId23" imgW="444240" imgH="444240" progId="Equation.3">
                      <p:embed/>
                    </p:oleObj>
                  </mc:Choice>
                  <mc:Fallback>
                    <p:oleObj name="Equation" r:id="rId23" imgW="444240" imgH="4442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912"/>
                            <a:ext cx="28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3689" name="Object 25"/>
          <p:cNvGraphicFramePr>
            <a:graphicFrameLocks noChangeAspect="1"/>
          </p:cNvGraphicFramePr>
          <p:nvPr/>
        </p:nvGraphicFramePr>
        <p:xfrm>
          <a:off x="1822450" y="2324100"/>
          <a:ext cx="3402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" name="Equation" r:id="rId25" imgW="3403440" imgH="723600" progId="Equation.3">
                  <p:embed/>
                </p:oleObj>
              </mc:Choice>
              <mc:Fallback>
                <p:oleObj name="Equation" r:id="rId25" imgW="3403440" imgH="723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324100"/>
                        <a:ext cx="3402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0" name="Object 26"/>
          <p:cNvGraphicFramePr>
            <a:graphicFrameLocks noChangeAspect="1"/>
          </p:cNvGraphicFramePr>
          <p:nvPr/>
        </p:nvGraphicFramePr>
        <p:xfrm>
          <a:off x="6908800" y="3787775"/>
          <a:ext cx="1854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" name="Equation" r:id="rId27" imgW="1854000" imgH="406080" progId="Equation.3">
                  <p:embed/>
                </p:oleObj>
              </mc:Choice>
              <mc:Fallback>
                <p:oleObj name="Equation" r:id="rId27" imgW="185400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787775"/>
                        <a:ext cx="18542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6858000" y="3276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面密度≈</a:t>
            </a:r>
          </a:p>
        </p:txBody>
      </p:sp>
      <p:graphicFrame>
        <p:nvGraphicFramePr>
          <p:cNvPr id="113692" name="Object 28"/>
          <p:cNvGraphicFramePr>
            <a:graphicFrameLocks noChangeAspect="1"/>
          </p:cNvGraphicFramePr>
          <p:nvPr/>
        </p:nvGraphicFramePr>
        <p:xfrm>
          <a:off x="5651500" y="4679950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" name="Equation" r:id="rId29" imgW="660240" imgH="431640" progId="Equation.3">
                  <p:embed/>
                </p:oleObj>
              </mc:Choice>
              <mc:Fallback>
                <p:oleObj name="Equation" r:id="rId29" imgW="66024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79950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6858000" y="3276600"/>
            <a:ext cx="19812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860550" y="5318125"/>
            <a:ext cx="793750" cy="533400"/>
            <a:chOff x="912" y="3456"/>
            <a:chExt cx="500" cy="336"/>
          </a:xfrm>
        </p:grpSpPr>
        <p:sp>
          <p:nvSpPr>
            <p:cNvPr id="6180" name="Text Box 31"/>
            <p:cNvSpPr txBox="1">
              <a:spLocks noChangeArrowheads="1"/>
            </p:cNvSpPr>
            <p:nvPr/>
          </p:nvSpPr>
          <p:spPr bwMode="auto">
            <a:xfrm>
              <a:off x="912" y="345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6181" name="Line 32"/>
            <p:cNvSpPr>
              <a:spLocks noChangeShapeType="1"/>
            </p:cNvSpPr>
            <p:nvPr/>
          </p:nvSpPr>
          <p:spPr bwMode="auto">
            <a:xfrm flipV="1">
              <a:off x="960" y="37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3"/>
            <p:cNvSpPr>
              <a:spLocks noChangeShapeType="1"/>
            </p:cNvSpPr>
            <p:nvPr/>
          </p:nvSpPr>
          <p:spPr bwMode="auto">
            <a:xfrm flipV="1">
              <a:off x="96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58" name="Object 34"/>
          <p:cNvGraphicFramePr>
            <a:graphicFrameLocks noChangeAspect="1"/>
          </p:cNvGraphicFramePr>
          <p:nvPr/>
        </p:nvGraphicFramePr>
        <p:xfrm>
          <a:off x="7977188" y="1220788"/>
          <a:ext cx="3540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" name="Equation" r:id="rId31" imgW="368280" imgH="304560" progId="Equation.3">
                  <p:embed/>
                </p:oleObj>
              </mc:Choice>
              <mc:Fallback>
                <p:oleObj name="Equation" r:id="rId31" imgW="36828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1220788"/>
                        <a:ext cx="3540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4" name="Group 35"/>
          <p:cNvGrpSpPr>
            <a:grpSpLocks/>
          </p:cNvGrpSpPr>
          <p:nvPr/>
        </p:nvGrpSpPr>
        <p:grpSpPr bwMode="auto">
          <a:xfrm>
            <a:off x="6705600" y="463550"/>
            <a:ext cx="2057400" cy="2508250"/>
            <a:chOff x="4224" y="292"/>
            <a:chExt cx="1296" cy="1580"/>
          </a:xfrm>
        </p:grpSpPr>
        <p:grpSp>
          <p:nvGrpSpPr>
            <p:cNvPr id="6175" name="Group 36"/>
            <p:cNvGrpSpPr>
              <a:grpSpLocks/>
            </p:cNvGrpSpPr>
            <p:nvPr/>
          </p:nvGrpSpPr>
          <p:grpSpPr bwMode="auto">
            <a:xfrm>
              <a:off x="4224" y="292"/>
              <a:ext cx="1296" cy="1580"/>
              <a:chOff x="4224" y="388"/>
              <a:chExt cx="1296" cy="1580"/>
            </a:xfrm>
          </p:grpSpPr>
          <p:sp>
            <p:nvSpPr>
              <p:cNvPr id="6177" name="Line 37"/>
              <p:cNvSpPr>
                <a:spLocks noChangeShapeType="1"/>
              </p:cNvSpPr>
              <p:nvPr/>
            </p:nvSpPr>
            <p:spPr bwMode="auto">
              <a:xfrm>
                <a:off x="4560" y="15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Line 38"/>
              <p:cNvSpPr>
                <a:spLocks noChangeShapeType="1"/>
              </p:cNvSpPr>
              <p:nvPr/>
            </p:nvSpPr>
            <p:spPr bwMode="auto">
              <a:xfrm flipV="1">
                <a:off x="4560" y="388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Line 39"/>
              <p:cNvSpPr>
                <a:spLocks noChangeShapeType="1"/>
              </p:cNvSpPr>
              <p:nvPr/>
            </p:nvSpPr>
            <p:spPr bwMode="auto">
              <a:xfrm flipH="1">
                <a:off x="4224" y="1588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9" name="Object 40"/>
              <p:cNvGraphicFramePr>
                <a:graphicFrameLocks noChangeAspect="1"/>
              </p:cNvGraphicFramePr>
              <p:nvPr/>
            </p:nvGraphicFramePr>
            <p:xfrm>
              <a:off x="4336" y="18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1" name="Equation" r:id="rId33" imgW="228600" imgH="241200" progId="Equation.3">
                      <p:embed/>
                    </p:oleObj>
                  </mc:Choice>
                  <mc:Fallback>
                    <p:oleObj name="Equation" r:id="rId33" imgW="228600" imgH="2412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6" y="18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0" name="Object 41"/>
              <p:cNvGraphicFramePr>
                <a:graphicFrameLocks noChangeAspect="1"/>
              </p:cNvGraphicFramePr>
              <p:nvPr/>
            </p:nvGraphicFramePr>
            <p:xfrm>
              <a:off x="5368" y="16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2" name="Equation" r:id="rId35" imgW="241200" imgH="317160" progId="Equation.3">
                      <p:embed/>
                    </p:oleObj>
                  </mc:Choice>
                  <mc:Fallback>
                    <p:oleObj name="Equation" r:id="rId35" imgW="241200" imgH="31716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8" y="16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1" name="Object 42"/>
              <p:cNvGraphicFramePr>
                <a:graphicFrameLocks noChangeAspect="1"/>
              </p:cNvGraphicFramePr>
              <p:nvPr/>
            </p:nvGraphicFramePr>
            <p:xfrm>
              <a:off x="4376" y="392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" name="Equation" r:id="rId37" imgW="215640" imgH="215640" progId="Equation.3">
                      <p:embed/>
                    </p:oleObj>
                  </mc:Choice>
                  <mc:Fallback>
                    <p:oleObj name="Equation" r:id="rId37" imgW="215640" imgH="21564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6" y="392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176" name="Picture 43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488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build="p" autoUpdateAnimBg="0" advAuto="0"/>
      <p:bldP spid="113675" grpId="0" autoUpdateAnimBg="0"/>
      <p:bldP spid="113691" grpId="0" build="p" autoUpdateAnimBg="0"/>
      <p:bldP spid="1136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15064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方法</a:t>
            </a:r>
            <a:r>
              <a:rPr lang="en-US" altLang="zh-CN" sz="2800" b="1" dirty="0" smtClean="0">
                <a:ea typeface="楷体_GB2312" pitchFamily="49" charset="-122"/>
              </a:rPr>
              <a:t>3.  </a:t>
            </a:r>
            <a:r>
              <a:rPr lang="zh-CN" altLang="en-US" sz="2800" b="1" dirty="0" smtClean="0">
                <a:ea typeface="楷体_GB2312" pitchFamily="49" charset="-122"/>
              </a:rPr>
              <a:t>三次积分法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针对积分区域简单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endParaRPr lang="zh-CN" altLang="en-US" sz="2800" b="1" dirty="0" smtClean="0">
              <a:ea typeface="楷体_GB2312" pitchFamily="49" charset="-122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77850" y="13096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设区域</a:t>
            </a:r>
          </a:p>
        </p:txBody>
      </p:sp>
      <p:graphicFrame>
        <p:nvGraphicFramePr>
          <p:cNvPr id="132096" name="Object 1024"/>
          <p:cNvGraphicFramePr>
            <a:graphicFrameLocks noChangeAspect="1"/>
          </p:cNvGraphicFramePr>
          <p:nvPr/>
        </p:nvGraphicFramePr>
        <p:xfrm>
          <a:off x="1803400" y="1435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tion" r:id="rId3" imgW="495000" imgH="317160" progId="Equation.3">
                  <p:embed/>
                </p:oleObj>
              </mc:Choice>
              <mc:Fallback>
                <p:oleObj name="Equation" r:id="rId3" imgW="495000" imgH="3171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4351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04800" y="24526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利用投影法结果 </a:t>
            </a:r>
            <a:r>
              <a:rPr lang="en-US" altLang="zh-CN"/>
              <a:t>,</a:t>
            </a:r>
          </a:p>
        </p:txBody>
      </p:sp>
      <p:graphicFrame>
        <p:nvGraphicFramePr>
          <p:cNvPr id="132097" name="Object 1025"/>
          <p:cNvGraphicFramePr>
            <a:graphicFrameLocks noChangeAspect="1"/>
          </p:cNvGraphicFramePr>
          <p:nvPr/>
        </p:nvGraphicFramePr>
        <p:xfrm>
          <a:off x="2667000" y="1398588"/>
          <a:ext cx="441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5" imgW="4419360" imgH="939600" progId="Equation.3">
                  <p:embed/>
                </p:oleObj>
              </mc:Choice>
              <mc:Fallback>
                <p:oleObj name="Equation" r:id="rId5" imgW="4419360" imgH="939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98588"/>
                        <a:ext cx="4419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1026"/>
          <p:cNvGraphicFramePr>
            <a:graphicFrameLocks noChangeAspect="1"/>
          </p:cNvGraphicFramePr>
          <p:nvPr/>
        </p:nvGraphicFramePr>
        <p:xfrm>
          <a:off x="3035300" y="838200"/>
          <a:ext cx="317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tion" r:id="rId7" imgW="3174840" imgH="444240" progId="Equation.3">
                  <p:embed/>
                </p:oleObj>
              </mc:Choice>
              <mc:Fallback>
                <p:oleObj name="Equation" r:id="rId7" imgW="3174840" imgH="4442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838200"/>
                        <a:ext cx="317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3124200" y="24526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把二重积分化成二次积分即得</a:t>
            </a:r>
            <a:r>
              <a:rPr lang="en-US" altLang="zh-CN"/>
              <a:t>:</a:t>
            </a:r>
          </a:p>
        </p:txBody>
      </p:sp>
      <p:graphicFrame>
        <p:nvGraphicFramePr>
          <p:cNvPr id="132099" name="Object 1027"/>
          <p:cNvGraphicFramePr>
            <a:graphicFrameLocks noChangeAspect="1"/>
          </p:cNvGraphicFramePr>
          <p:nvPr/>
        </p:nvGraphicFramePr>
        <p:xfrm>
          <a:off x="1079500" y="5372100"/>
          <a:ext cx="256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tion" r:id="rId9" imgW="2565360" imgH="723600" progId="Equation.3">
                  <p:embed/>
                </p:oleObj>
              </mc:Choice>
              <mc:Fallback>
                <p:oleObj name="Equation" r:id="rId9" imgW="2565360" imgH="723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372100"/>
                        <a:ext cx="256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1028"/>
          <p:cNvGraphicFramePr>
            <a:graphicFrameLocks noChangeAspect="1"/>
          </p:cNvGraphicFramePr>
          <p:nvPr/>
        </p:nvGraphicFramePr>
        <p:xfrm>
          <a:off x="3746500" y="5270500"/>
          <a:ext cx="448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tion" r:id="rId11" imgW="4483080" imgH="825480" progId="Equation.3">
                  <p:embed/>
                </p:oleObj>
              </mc:Choice>
              <mc:Fallback>
                <p:oleObj name="Equation" r:id="rId11" imgW="4483080" imgH="8254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5270500"/>
                        <a:ext cx="448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1029"/>
          <p:cNvGraphicFramePr>
            <a:graphicFrameLocks noChangeAspect="1"/>
          </p:cNvGraphicFramePr>
          <p:nvPr/>
        </p:nvGraphicFramePr>
        <p:xfrm>
          <a:off x="895350" y="3162300"/>
          <a:ext cx="256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Equation" r:id="rId13" imgW="2565360" imgH="723600" progId="Equation.3">
                  <p:embed/>
                </p:oleObj>
              </mc:Choice>
              <mc:Fallback>
                <p:oleObj name="Equation" r:id="rId13" imgW="2565360" imgH="723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162300"/>
                        <a:ext cx="256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1030"/>
          <p:cNvGraphicFramePr>
            <a:graphicFrameLocks noChangeAspect="1"/>
          </p:cNvGraphicFramePr>
          <p:nvPr/>
        </p:nvGraphicFramePr>
        <p:xfrm>
          <a:off x="5264150" y="3746500"/>
          <a:ext cx="287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tion" r:id="rId15" imgW="2869920" imgH="825480" progId="Equation.3">
                  <p:embed/>
                </p:oleObj>
              </mc:Choice>
              <mc:Fallback>
                <p:oleObj name="Equation" r:id="rId15" imgW="2869920" imgH="8254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746500"/>
                        <a:ext cx="287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1031"/>
          <p:cNvGraphicFramePr>
            <a:graphicFrameLocks noChangeAspect="1"/>
          </p:cNvGraphicFramePr>
          <p:nvPr/>
        </p:nvGraphicFramePr>
        <p:xfrm>
          <a:off x="3862388" y="3746500"/>
          <a:ext cx="135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Equation" r:id="rId17" imgW="1358640" imgH="825480" progId="Equation.3">
                  <p:embed/>
                </p:oleObj>
              </mc:Choice>
              <mc:Fallback>
                <p:oleObj name="Equation" r:id="rId17" imgW="1358640" imgH="8254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746500"/>
                        <a:ext cx="135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1032"/>
          <p:cNvGraphicFramePr>
            <a:graphicFrameLocks noChangeAspect="1"/>
          </p:cNvGraphicFramePr>
          <p:nvPr/>
        </p:nvGraphicFramePr>
        <p:xfrm>
          <a:off x="2713038" y="3746500"/>
          <a:ext cx="105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Equation" r:id="rId19" imgW="1054080" imgH="825480" progId="Equation.3">
                  <p:embed/>
                </p:oleObj>
              </mc:Choice>
              <mc:Fallback>
                <p:oleObj name="Equation" r:id="rId19" imgW="1054080" imgH="8254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3746500"/>
                        <a:ext cx="1054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685800" y="4724400"/>
            <a:ext cx="548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5" name="AutoShape 17"/>
          <p:cNvSpPr>
            <a:spLocks/>
          </p:cNvSpPr>
          <p:nvPr/>
        </p:nvSpPr>
        <p:spPr bwMode="auto">
          <a:xfrm>
            <a:off x="2362200" y="838200"/>
            <a:ext cx="198438" cy="1524000"/>
          </a:xfrm>
          <a:prstGeom prst="leftBrace">
            <a:avLst>
              <a:gd name="adj1" fmla="val 64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4" grpId="0" autoUpdateAnimBg="0"/>
      <p:bldP spid="114697" grpId="0" build="p" autoUpdateAnimBg="0"/>
      <p:bldP spid="114704" grpId="0" animBg="1"/>
      <p:bldP spid="11470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4741</TotalTime>
  <Words>1063</Words>
  <Application>Microsoft Office PowerPoint</Application>
  <PresentationFormat>全屏显示(4:3)</PresentationFormat>
  <Paragraphs>141</Paragraphs>
  <Slides>21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空演示文稿</vt:lpstr>
      <vt:lpstr>BMP 图象</vt:lpstr>
      <vt:lpstr>Equation</vt:lpstr>
      <vt:lpstr>位图图像</vt:lpstr>
      <vt:lpstr>公式</vt:lpstr>
      <vt:lpstr>第三节</vt:lpstr>
      <vt:lpstr>引例. 平面薄片的质量 </vt:lpstr>
      <vt:lpstr>PowerPoint 演示文稿</vt:lpstr>
      <vt:lpstr>一、三重积分的概念 </vt:lpstr>
      <vt:lpstr>定义.  设</vt:lpstr>
      <vt:lpstr>二、三重积分的计算</vt:lpstr>
      <vt:lpstr>方法1.  投影法 (“先一后二” ) </vt:lpstr>
      <vt:lpstr>方法2.  截面法 (“先二后一”)</vt:lpstr>
      <vt:lpstr>方法3.  三次积分法(针对积分区域简单)</vt:lpstr>
      <vt:lpstr>例1. 计算三重积分</vt:lpstr>
      <vt:lpstr>PowerPoint 演示文稿</vt:lpstr>
      <vt:lpstr>在柱面坐标系中体积元素为</vt:lpstr>
      <vt:lpstr>PowerPoint 演示文稿</vt:lpstr>
      <vt:lpstr>练：用柱坐标表示积分</vt:lpstr>
      <vt:lpstr>PowerPoint 演示文稿</vt:lpstr>
      <vt:lpstr>PowerPoint 演示文稿</vt:lpstr>
      <vt:lpstr>3.  利用球坐标计算三重积分 </vt:lpstr>
      <vt:lpstr>PowerPoint 演示文稿</vt:lpstr>
      <vt:lpstr>例3. 计算三重积分</vt:lpstr>
      <vt:lpstr>PowerPoint 演示文稿</vt:lpstr>
      <vt:lpstr>内容小结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三重积分</dc:title>
  <dc:creator>曹璎珞，李安昌</dc:creator>
  <cp:lastModifiedBy>houjy</cp:lastModifiedBy>
  <cp:revision>171</cp:revision>
  <dcterms:created xsi:type="dcterms:W3CDTF">2000-02-17T00:34:31Z</dcterms:created>
  <dcterms:modified xsi:type="dcterms:W3CDTF">2020-04-10T02:10:08Z</dcterms:modified>
</cp:coreProperties>
</file>