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57" r:id="rId4"/>
    <p:sldId id="271" r:id="rId5"/>
    <p:sldId id="285" r:id="rId6"/>
    <p:sldId id="291" r:id="rId7"/>
    <p:sldId id="292" r:id="rId8"/>
    <p:sldId id="304" r:id="rId9"/>
    <p:sldId id="296" r:id="rId10"/>
    <p:sldId id="262" r:id="rId11"/>
    <p:sldId id="293" r:id="rId12"/>
    <p:sldId id="264" r:id="rId13"/>
    <p:sldId id="297" r:id="rId14"/>
    <p:sldId id="305" r:id="rId15"/>
    <p:sldId id="306" r:id="rId16"/>
    <p:sldId id="298" r:id="rId17"/>
    <p:sldId id="300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5F5F5F"/>
    <a:srgbClr val="FF99CC"/>
    <a:srgbClr val="FF9966"/>
    <a:srgbClr val="336600"/>
    <a:srgbClr val="006600"/>
    <a:srgbClr val="B1B1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7" d="100"/>
          <a:sy n="47" d="100"/>
        </p:scale>
        <p:origin x="-1003" y="-91"/>
      </p:cViewPr>
      <p:guideLst>
        <p:guide orient="horz" pos="2496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>
      <p:cViewPr varScale="1">
        <p:scale>
          <a:sx n="40" d="100"/>
          <a:sy n="40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6" Type="http://schemas.openxmlformats.org/officeDocument/2006/relationships/image" Target="../media/image97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0.png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0.emf"/><Relationship Id="rId7" Type="http://schemas.openxmlformats.org/officeDocument/2006/relationships/image" Target="../media/image33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2.emf"/><Relationship Id="rId5" Type="http://schemas.openxmlformats.org/officeDocument/2006/relationships/image" Target="../media/image10.png"/><Relationship Id="rId4" Type="http://schemas.openxmlformats.org/officeDocument/2006/relationships/image" Target="../media/image31.e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3B5095A9-39F6-4303-9385-7096D95D5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559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F80AA9FF-9840-4B23-B223-407115425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78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7C8F0A74-157A-422B-9F1A-D20560955058}" type="slidenum">
              <a:rPr lang="en-US" altLang="zh-CN" sz="1200">
                <a:ea typeface="宋体" pitchFamily="2" charset="-122"/>
              </a:rPr>
              <a:pPr/>
              <a:t>3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5896F-0D9F-40AE-B881-838EAA408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29762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53FA5-E08A-446C-81A3-77A9AB9FB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01629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39BB3-E013-4188-96DD-AF55CCCB2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3794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8ABCB-ABB2-40CD-887B-C89BECEE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0883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D73F-891F-415C-ACD3-C849D17FAF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00181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CF85-7072-4D97-9342-B849EE739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93674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617AD-BDB0-4703-B1C9-01DAD42680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6624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5C22-B1EE-46B5-86B1-ABC68A7973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13262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F841E-0128-4D84-8D0F-903286A61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4572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350D-971F-467C-AAEE-7F8FAAC75B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15060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C76C4-C60A-4360-80C4-A4D240942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43713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F9AEEB87-F047-45DD-AAB2-FEED894A0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8680" name="Picture 1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9" descr="F:\My Documents\数学资源库\目录.jpg">
            <a:hlinkClick r:id="rId1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2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2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7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97.e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94.e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9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5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0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13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1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25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27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43.e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38.emf"/><Relationship Id="rId32" Type="http://schemas.openxmlformats.org/officeDocument/2006/relationships/image" Target="../media/image142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40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9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0.png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25146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第十章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52600" y="3078163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一元函数积分学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多元函数积分学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800600" y="43434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重积分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800600" y="49530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曲线积分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800600" y="55165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曲面积分</a:t>
            </a: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895600" y="38401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AutoShape 11"/>
          <p:cNvSpPr>
            <a:spLocks/>
          </p:cNvSpPr>
          <p:nvPr/>
        </p:nvSpPr>
        <p:spPr bwMode="auto">
          <a:xfrm>
            <a:off x="4648200" y="4572000"/>
            <a:ext cx="179388" cy="1401763"/>
          </a:xfrm>
          <a:prstGeom prst="leftBrace">
            <a:avLst>
              <a:gd name="adj1" fmla="val 651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Text Box 18"/>
          <p:cNvSpPr txBox="1">
            <a:spLocks noChangeArrowheads="1"/>
          </p:cNvSpPr>
          <p:nvPr/>
        </p:nvSpPr>
        <p:spPr bwMode="auto">
          <a:xfrm>
            <a:off x="2411413" y="1905000"/>
            <a:ext cx="30749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5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重  积  分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73" grpId="0" build="p" autoUpdateAnimBg="0" advAuto="0"/>
      <p:bldP spid="7175" grpId="0" autoUpdateAnimBg="0"/>
      <p:bldP spid="7176" grpId="0" autoUpdateAnimBg="0"/>
      <p:bldP spid="7177" grpId="0" autoUpdateAnimBg="0"/>
      <p:bldP spid="7178" grpId="0" animBg="1"/>
      <p:bldP spid="71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191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三、二重积分的性质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76275" y="1085850"/>
          <a:ext cx="25638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3" imgW="2565360" imgH="660240" progId="Equation.3">
                  <p:embed/>
                </p:oleObj>
              </mc:Choice>
              <mc:Fallback>
                <p:oleObj name="Equation" r:id="rId3" imgW="2565360" imgH="6602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085850"/>
                        <a:ext cx="25638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19800" y="11366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为常数</a:t>
            </a:r>
            <a:r>
              <a:rPr lang="en-US" altLang="zh-CN"/>
              <a:t>)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76275" y="1898650"/>
          <a:ext cx="39862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5" imgW="3987720" imgH="660240" progId="Equation.3">
                  <p:embed/>
                </p:oleObj>
              </mc:Choice>
              <mc:Fallback>
                <p:oleObj name="Equation" r:id="rId5" imgW="3987720" imgH="6602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898650"/>
                        <a:ext cx="39862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76275" y="3517900"/>
          <a:ext cx="226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7" imgW="2260440" imgH="583920" progId="Equation.3">
                  <p:embed/>
                </p:oleObj>
              </mc:Choice>
              <mc:Fallback>
                <p:oleObj name="Equation" r:id="rId7" imgW="2260440" imgH="58392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517900"/>
                        <a:ext cx="226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685800" y="4887913"/>
          <a:ext cx="342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9" imgW="3429000" imgH="457200" progId="Equation.3">
                  <p:embed/>
                </p:oleObj>
              </mc:Choice>
              <mc:Fallback>
                <p:oleObj name="Equation" r:id="rId9" imgW="3429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87913"/>
                        <a:ext cx="3425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430463" y="5511800"/>
          <a:ext cx="3338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1" imgW="3340080" imgH="660240" progId="Equation.3">
                  <p:embed/>
                </p:oleObj>
              </mc:Choice>
              <mc:Fallback>
                <p:oleObj name="Equation" r:id="rId11" imgW="334008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511800"/>
                        <a:ext cx="3338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087813" y="4826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 </a:t>
            </a:r>
            <a:r>
              <a:rPr lang="zh-CN" altLang="en-US"/>
              <a:t>为</a:t>
            </a:r>
            <a:r>
              <a:rPr lang="en-US" altLang="zh-CN" i="1"/>
              <a:t>D </a:t>
            </a:r>
            <a:r>
              <a:rPr lang="zh-CN" altLang="en-US"/>
              <a:t>的面积</a:t>
            </a:r>
            <a:r>
              <a:rPr lang="en-US" altLang="zh-CN"/>
              <a:t>, </a:t>
            </a:r>
            <a:r>
              <a:rPr lang="zh-CN" altLang="en-US"/>
              <a:t>则 </a:t>
            </a:r>
          </a:p>
        </p:txBody>
      </p:sp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3251200" y="1111250"/>
          <a:ext cx="26273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3" imgW="2628720" imgH="660240" progId="Equation.3">
                  <p:embed/>
                </p:oleObj>
              </mc:Choice>
              <mc:Fallback>
                <p:oleObj name="Equation" r:id="rId13" imgW="2628720" imgH="660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111250"/>
                        <a:ext cx="26273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4"/>
          <p:cNvGraphicFramePr>
            <a:graphicFrameLocks noChangeAspect="1"/>
          </p:cNvGraphicFramePr>
          <p:nvPr/>
        </p:nvGraphicFramePr>
        <p:xfrm>
          <a:off x="2730500" y="2609850"/>
          <a:ext cx="48371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5" imgW="4838400" imgH="660240" progId="Equation.3">
                  <p:embed/>
                </p:oleObj>
              </mc:Choice>
              <mc:Fallback>
                <p:oleObj name="Equation" r:id="rId15" imgW="4838400" imgH="6602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609850"/>
                        <a:ext cx="48371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3048000" y="3505200"/>
          <a:ext cx="4786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7" imgW="4787640" imgH="685800" progId="Equation.3">
                  <p:embed/>
                </p:oleObj>
              </mc:Choice>
              <mc:Fallback>
                <p:oleObj name="Equation" r:id="rId17" imgW="4787640" imgH="685800" progId="Equation.3">
                  <p:embed/>
                  <p:pic>
                    <p:nvPicPr>
                      <p:cNvPr id="0" name="Object 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4786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 advAuto="0"/>
      <p:bldP spid="143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879475" y="1828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特别</a:t>
            </a:r>
            <a:r>
              <a:rPr lang="en-US" altLang="zh-CN"/>
              <a:t>,  </a:t>
            </a:r>
            <a:r>
              <a:rPr lang="zh-CN" altLang="en-US"/>
              <a:t>由于</a:t>
            </a:r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784475" y="1892300"/>
          <a:ext cx="4606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3" imgW="4609800" imgH="469800" progId="Equation.3">
                  <p:embed/>
                </p:oleObj>
              </mc:Choice>
              <mc:Fallback>
                <p:oleObj name="Equation" r:id="rId3" imgW="460980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892300"/>
                        <a:ext cx="4606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657350" y="2438400"/>
          <a:ext cx="2882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5" imgW="2882880" imgH="774360" progId="Equation.3">
                  <p:embed/>
                </p:oleObj>
              </mc:Choice>
              <mc:Fallback>
                <p:oleObj name="Equation" r:id="rId5" imgW="2882880" imgH="774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438400"/>
                        <a:ext cx="2882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029200" y="45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2133600" y="1143000"/>
          <a:ext cx="21447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7" imgW="2145960" imgH="660240" progId="Equation.3">
                  <p:embed/>
                </p:oleObj>
              </mc:Choice>
              <mc:Fallback>
                <p:oleObj name="Equation" r:id="rId7" imgW="214596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21447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368800" y="1143000"/>
          <a:ext cx="242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9" imgW="2425680" imgH="660240" progId="Equation.3">
                  <p:embed/>
                </p:oleObj>
              </mc:Choice>
              <mc:Fallback>
                <p:oleObj name="Equation" r:id="rId9" imgW="2425680" imgH="660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143000"/>
                        <a:ext cx="2425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609600" y="457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5. </a:t>
            </a:r>
            <a:r>
              <a:rPr lang="zh-CN" altLang="en-US"/>
              <a:t>若在</a:t>
            </a:r>
            <a:r>
              <a:rPr lang="en-US" altLang="zh-CN" i="1"/>
              <a:t>D</a:t>
            </a:r>
            <a:r>
              <a:rPr lang="zh-CN" altLang="en-US"/>
              <a:t>上</a:t>
            </a:r>
          </a:p>
        </p:txBody>
      </p:sp>
      <p:graphicFrame>
        <p:nvGraphicFramePr>
          <p:cNvPr id="12294" name="Object 17"/>
          <p:cNvGraphicFramePr>
            <a:graphicFrameLocks noChangeAspect="1"/>
          </p:cNvGraphicFramePr>
          <p:nvPr/>
        </p:nvGraphicFramePr>
        <p:xfrm>
          <a:off x="2438400" y="519113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1" imgW="1091880" imgH="406080" progId="Equation.3">
                  <p:embed/>
                </p:oleObj>
              </mc:Choice>
              <mc:Fallback>
                <p:oleObj name="Equation" r:id="rId11" imgW="10918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9113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8"/>
          <p:cNvGraphicFramePr>
            <a:graphicFrameLocks noChangeAspect="1"/>
          </p:cNvGraphicFramePr>
          <p:nvPr/>
        </p:nvGraphicFramePr>
        <p:xfrm>
          <a:off x="3530600" y="533400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3" imgW="1536480" imgH="406080" progId="Equation.3">
                  <p:embed/>
                </p:oleObj>
              </mc:Choice>
              <mc:Fallback>
                <p:oleObj name="Equation" r:id="rId13" imgW="15364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33400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4584700" y="2540000"/>
          <a:ext cx="2578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15" imgW="2577960" imgH="660240" progId="Equation.3">
                  <p:embed/>
                </p:oleObj>
              </mc:Choice>
              <mc:Fallback>
                <p:oleObj name="Equation" r:id="rId15" imgW="2577960" imgH="660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540000"/>
                        <a:ext cx="2578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28650" y="3276600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6. </a:t>
            </a:r>
            <a:r>
              <a:rPr lang="zh-CN" altLang="en-US" dirty="0"/>
              <a:t>设</a:t>
            </a:r>
          </a:p>
        </p:txBody>
      </p:sp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1463675" y="3352800"/>
          <a:ext cx="5089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17" imgW="5092560" imgH="609480" progId="Equation.3">
                  <p:embed/>
                </p:oleObj>
              </mc:Choice>
              <mc:Fallback>
                <p:oleObj name="Equation" r:id="rId17" imgW="5092560" imgH="609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352800"/>
                        <a:ext cx="5089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6553200" y="3290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D </a:t>
            </a:r>
            <a:r>
              <a:rPr lang="zh-CN" altLang="en-US"/>
              <a:t>的面积为</a:t>
            </a:r>
            <a:r>
              <a:rPr lang="zh-CN" altLang="en-US" i="1">
                <a:sym typeface="Symbol" pitchFamily="18" charset="2"/>
              </a:rPr>
              <a:t> </a:t>
            </a:r>
            <a:r>
              <a:rPr lang="en-US" altLang="zh-CN"/>
              <a:t>,</a:t>
            </a:r>
          </a:p>
        </p:txBody>
      </p:sp>
      <p:graphicFrame>
        <p:nvGraphicFramePr>
          <p:cNvPr id="60446" name="Object 30"/>
          <p:cNvGraphicFramePr>
            <a:graphicFrameLocks noChangeAspect="1"/>
          </p:cNvGraphicFramePr>
          <p:nvPr/>
        </p:nvGraphicFramePr>
        <p:xfrm>
          <a:off x="1897063" y="4191000"/>
          <a:ext cx="41227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9" imgW="4127400" imgH="660240" progId="Equation.3">
                  <p:embed/>
                </p:oleObj>
              </mc:Choice>
              <mc:Fallback>
                <p:oleObj name="Equation" r:id="rId19" imgW="4127400" imgH="660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4191000"/>
                        <a:ext cx="41227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04800" y="4129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autoUpdateAnimBg="0"/>
      <p:bldP spid="60429" grpId="0" autoUpdateAnimBg="0"/>
      <p:bldP spid="60443" grpId="0" build="p" autoUpdateAnimBg="0"/>
      <p:bldP spid="60445" grpId="0" build="p" autoUpdateAnimBg="0"/>
      <p:bldP spid="604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9600" y="2998068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7.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二重积分的中值定理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54896"/>
              </p:ext>
            </p:extLst>
          </p:nvPr>
        </p:nvGraphicFramePr>
        <p:xfrm>
          <a:off x="4495800" y="309966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3" imgW="2247840" imgH="431640" progId="Equation.3">
                  <p:embed/>
                </p:oleObj>
              </mc:Choice>
              <mc:Fallback>
                <p:oleObj name="Equation" r:id="rId3" imgW="22478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99668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57762"/>
              </p:ext>
            </p:extLst>
          </p:nvPr>
        </p:nvGraphicFramePr>
        <p:xfrm>
          <a:off x="6172200" y="3720381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5" imgW="1536480" imgH="406080" progId="Equation.3">
                  <p:embed/>
                </p:oleObj>
              </mc:Choice>
              <mc:Fallback>
                <p:oleObj name="Equation" r:id="rId5" imgW="15364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20381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912521"/>
              </p:ext>
            </p:extLst>
          </p:nvPr>
        </p:nvGraphicFramePr>
        <p:xfrm>
          <a:off x="1997075" y="4217268"/>
          <a:ext cx="450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7" imgW="4508280" imgH="723600" progId="Equation.3">
                  <p:embed/>
                </p:oleObj>
              </mc:Choice>
              <mc:Fallback>
                <p:oleObj name="Equation" r:id="rId7" imgW="450828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217268"/>
                        <a:ext cx="450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705600" y="307426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在闭区域</a:t>
            </a:r>
            <a:r>
              <a:rPr lang="en-US" altLang="zh-CN" i="1" dirty="0"/>
              <a:t>D</a:t>
            </a:r>
            <a:r>
              <a:rPr lang="zh-CN" altLang="en-US" dirty="0"/>
              <a:t>上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206500" y="360766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 </a:t>
            </a:r>
            <a:r>
              <a:rPr lang="zh-CN" altLang="en-US"/>
              <a:t>为</a:t>
            </a:r>
            <a:r>
              <a:rPr lang="en-US" altLang="zh-CN" i="1"/>
              <a:t>D </a:t>
            </a:r>
            <a:r>
              <a:rPr lang="zh-CN" altLang="en-US"/>
              <a:t>的面积 </a:t>
            </a:r>
            <a:r>
              <a:rPr lang="en-US" altLang="zh-CN"/>
              <a:t>,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3505200" y="3607668"/>
            <a:ext cx="298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则至少存在一点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7696200" y="360766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使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87338" y="3607668"/>
            <a:ext cx="114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连续</a:t>
            </a:r>
            <a:r>
              <a:rPr lang="en-US" altLang="zh-CN" dirty="0"/>
              <a:t>,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628650" y="836712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6. </a:t>
            </a:r>
            <a:r>
              <a:rPr lang="zh-CN" altLang="en-US" dirty="0"/>
              <a:t>设</a:t>
            </a:r>
          </a:p>
        </p:txBody>
      </p:sp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14686"/>
              </p:ext>
            </p:extLst>
          </p:nvPr>
        </p:nvGraphicFramePr>
        <p:xfrm>
          <a:off x="1463675" y="912912"/>
          <a:ext cx="5089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9" imgW="5092560" imgH="609480" progId="Equation.3">
                  <p:embed/>
                </p:oleObj>
              </mc:Choice>
              <mc:Fallback>
                <p:oleObj name="Equation" r:id="rId9" imgW="5092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912912"/>
                        <a:ext cx="5089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553200" y="851000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D </a:t>
            </a:r>
            <a:r>
              <a:rPr lang="zh-CN" altLang="en-US"/>
              <a:t>的面积为</a:t>
            </a:r>
            <a:r>
              <a:rPr lang="zh-CN" altLang="en-US" i="1">
                <a:sym typeface="Symbol" pitchFamily="18" charset="2"/>
              </a:rPr>
              <a:t> </a:t>
            </a:r>
            <a:r>
              <a:rPr lang="en-US" altLang="zh-CN"/>
              <a:t>,</a:t>
            </a:r>
          </a:p>
        </p:txBody>
      </p:sp>
      <p:graphicFrame>
        <p:nvGraphicFramePr>
          <p:cNvPr id="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856639"/>
              </p:ext>
            </p:extLst>
          </p:nvPr>
        </p:nvGraphicFramePr>
        <p:xfrm>
          <a:off x="1897063" y="1751112"/>
          <a:ext cx="41227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1" imgW="4127400" imgH="660240" progId="Equation.3">
                  <p:embed/>
                </p:oleObj>
              </mc:Choice>
              <mc:Fallback>
                <p:oleObj name="Equation" r:id="rId11" imgW="4127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751112"/>
                        <a:ext cx="41227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4800" y="1689200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7435" grpId="0" autoUpdateAnimBg="0"/>
      <p:bldP spid="17436" grpId="0" autoUpdateAnimBg="0"/>
      <p:bldP spid="17437" grpId="0" autoUpdateAnimBg="0"/>
      <p:bldP spid="17438" grpId="0" autoUpdateAnimBg="0"/>
      <p:bldP spid="17440" grpId="0" autoUpdateAnimBg="0"/>
      <p:bldP spid="19" grpId="0" build="p" autoUpdateAnimBg="0"/>
      <p:bldP spid="21" grpId="0" build="p" autoUpdateAnimBg="0"/>
      <p:bldP spid="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648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比较下列积分的大小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dirty="0" smtClean="0">
              <a:ea typeface="仿宋_GB2312" pitchFamily="49" charset="-122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066800" y="927100"/>
          <a:ext cx="4991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4991040" imgH="672840" progId="Equation.3">
                  <p:embed/>
                </p:oleObj>
              </mc:Choice>
              <mc:Fallback>
                <p:oleObj name="Equation" r:id="rId3" imgW="4991040" imgH="672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27100"/>
                        <a:ext cx="4991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158875" y="1612900"/>
          <a:ext cx="368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5" imgW="3682800" imgH="520560" progId="Equation.3">
                  <p:embed/>
                </p:oleObj>
              </mc:Choice>
              <mc:Fallback>
                <p:oleObj name="Equation" r:id="rId5" imgW="368280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612900"/>
                        <a:ext cx="368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09600" y="2209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/>
              <a:t> </a:t>
            </a:r>
            <a:r>
              <a:rPr lang="zh-CN" altLang="en-US"/>
              <a:t>积分域 </a:t>
            </a:r>
            <a:r>
              <a:rPr lang="en-US" altLang="zh-CN" i="1"/>
              <a:t>D </a:t>
            </a:r>
            <a:r>
              <a:rPr lang="zh-CN" altLang="en-US"/>
              <a:t>的边界为圆周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6019800" y="1522413"/>
            <a:ext cx="1600200" cy="16017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7640638" y="2819400"/>
          <a:ext cx="1274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7" imgW="1257120" imgH="393480" progId="Equation.3">
                  <p:embed/>
                </p:oleObj>
              </mc:Choice>
              <mc:Fallback>
                <p:oleObj name="Equation" r:id="rId7" imgW="12571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2819400"/>
                        <a:ext cx="12747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7943850" y="24765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9" imgW="190440" imgH="317160" progId="Equation.3">
                  <p:embed/>
                </p:oleObj>
              </mc:Choice>
              <mc:Fallback>
                <p:oleObj name="Equation" r:id="rId9" imgW="19044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0" y="24765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133600" y="4572000"/>
          <a:ext cx="271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1" imgW="2717640" imgH="520560" progId="Equation.3">
                  <p:embed/>
                </p:oleObj>
              </mc:Choice>
              <mc:Fallback>
                <p:oleObj name="Equation" r:id="rId11" imgW="27176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271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2146300" y="2743200"/>
          <a:ext cx="318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3" imgW="3187440" imgH="520560" progId="Equation.3">
                  <p:embed/>
                </p:oleObj>
              </mc:Choice>
              <mc:Fallback>
                <p:oleObj name="Equation" r:id="rId13" imgW="318744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743200"/>
                        <a:ext cx="3187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04800" y="3352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它在与 </a:t>
            </a:r>
            <a:r>
              <a:rPr lang="en-US" altLang="zh-CN" i="1"/>
              <a:t>x </a:t>
            </a:r>
            <a:r>
              <a:rPr lang="zh-CN" altLang="en-US"/>
              <a:t>轴的交点 </a:t>
            </a:r>
            <a:r>
              <a:rPr lang="en-US" altLang="zh-CN"/>
              <a:t>(1,0) </a:t>
            </a:r>
            <a:r>
              <a:rPr lang="zh-CN" altLang="en-US"/>
              <a:t>处与直线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5588000" y="34290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5" imgW="2184120" imgH="444240" progId="Equation.3">
                  <p:embed/>
                </p:oleObj>
              </mc:Choice>
              <mc:Fallback>
                <p:oleObj name="Equation" r:id="rId15" imgW="218412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4290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5740400" y="40576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7" imgW="1346040" imgH="393480" progId="Equation.3">
                  <p:embed/>
                </p:oleObj>
              </mc:Choice>
              <mc:Fallback>
                <p:oleObj name="Equation" r:id="rId17" imgW="134604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05765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7086600" y="3962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838200" y="5334000"/>
          <a:ext cx="54038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9" imgW="5410080" imgH="672840" progId="Equation.3">
                  <p:embed/>
                </p:oleObj>
              </mc:Choice>
              <mc:Fallback>
                <p:oleObj name="Equation" r:id="rId19" imgW="5410080" imgH="672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54038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04800" y="39624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而域 </a:t>
            </a:r>
            <a:r>
              <a:rPr lang="en-US" altLang="zh-CN" i="1"/>
              <a:t>D </a:t>
            </a:r>
            <a:r>
              <a:rPr lang="zh-CN" altLang="en-US"/>
              <a:t>位于直线的上方</a:t>
            </a:r>
            <a:r>
              <a:rPr lang="en-US" altLang="zh-CN"/>
              <a:t>, </a:t>
            </a:r>
            <a:r>
              <a:rPr lang="zh-CN" altLang="en-US"/>
              <a:t>故在 </a:t>
            </a:r>
            <a:r>
              <a:rPr lang="en-US" altLang="zh-CN" i="1"/>
              <a:t>D </a:t>
            </a:r>
            <a:r>
              <a:rPr lang="zh-CN" altLang="en-US"/>
              <a:t>上</a:t>
            </a:r>
          </a:p>
        </p:txBody>
      </p:sp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6896100" y="24828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21" imgW="152280" imgH="304560" progId="Equation.3">
                  <p:embed/>
                </p:oleObj>
              </mc:Choice>
              <mc:Fallback>
                <p:oleObj name="Equation" r:id="rId21" imgW="15228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24828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172200" y="749300"/>
            <a:ext cx="2362200" cy="2038350"/>
            <a:chOff x="3888" y="472"/>
            <a:chExt cx="1488" cy="1284"/>
          </a:xfrm>
        </p:grpSpPr>
        <p:grpSp>
          <p:nvGrpSpPr>
            <p:cNvPr id="14362" name="Group 35"/>
            <p:cNvGrpSpPr>
              <a:grpSpLocks/>
            </p:cNvGrpSpPr>
            <p:nvPr/>
          </p:nvGrpSpPr>
          <p:grpSpPr bwMode="auto">
            <a:xfrm>
              <a:off x="3888" y="472"/>
              <a:ext cx="1488" cy="1284"/>
              <a:chOff x="3888" y="472"/>
              <a:chExt cx="1488" cy="1284"/>
            </a:xfrm>
          </p:grpSpPr>
          <p:sp>
            <p:nvSpPr>
              <p:cNvPr id="14363" name="Oval 23"/>
              <p:cNvSpPr>
                <a:spLocks noChangeArrowheads="1"/>
              </p:cNvSpPr>
              <p:nvPr/>
            </p:nvSpPr>
            <p:spPr bwMode="auto">
              <a:xfrm>
                <a:off x="4272" y="779"/>
                <a:ext cx="884" cy="907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9" name="Object 21"/>
              <p:cNvGraphicFramePr>
                <a:graphicFrameLocks noChangeAspect="1"/>
              </p:cNvGraphicFramePr>
              <p:nvPr/>
            </p:nvGraphicFramePr>
            <p:xfrm>
              <a:off x="3888" y="4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0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4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4" name="Line 24"/>
              <p:cNvSpPr>
                <a:spLocks noChangeShapeType="1"/>
              </p:cNvSpPr>
              <p:nvPr/>
            </p:nvSpPr>
            <p:spPr bwMode="auto">
              <a:xfrm>
                <a:off x="4080" y="1536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25"/>
              <p:cNvSpPr>
                <a:spLocks noChangeShapeType="1"/>
              </p:cNvSpPr>
              <p:nvPr/>
            </p:nvSpPr>
            <p:spPr bwMode="auto">
              <a:xfrm>
                <a:off x="4080" y="124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Line 26"/>
              <p:cNvSpPr>
                <a:spLocks noChangeShapeType="1"/>
              </p:cNvSpPr>
              <p:nvPr/>
            </p:nvSpPr>
            <p:spPr bwMode="auto">
              <a:xfrm flipV="1">
                <a:off x="4080" y="480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Line 27"/>
              <p:cNvSpPr>
                <a:spLocks noChangeShapeType="1"/>
              </p:cNvSpPr>
              <p:nvPr/>
            </p:nvSpPr>
            <p:spPr bwMode="auto">
              <a:xfrm>
                <a:off x="4704" y="124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50" name="Object 28"/>
              <p:cNvGraphicFramePr>
                <a:graphicFrameLocks noChangeAspect="1"/>
              </p:cNvGraphicFramePr>
              <p:nvPr/>
            </p:nvGraphicFramePr>
            <p:xfrm>
              <a:off x="4656" y="156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1" name="Equation" r:id="rId25" imgW="215640" imgH="304560" progId="Equation.3">
                      <p:embed/>
                    </p:oleObj>
                  </mc:Choice>
                  <mc:Fallback>
                    <p:oleObj name="Equation" r:id="rId25" imgW="215640" imgH="3045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6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1" name="Object 29"/>
              <p:cNvGraphicFramePr>
                <a:graphicFrameLocks noChangeAspect="1"/>
              </p:cNvGraphicFramePr>
              <p:nvPr/>
            </p:nvGraphicFramePr>
            <p:xfrm>
              <a:off x="5232" y="158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2" name="Equation" r:id="rId27" imgW="228600" imgH="241200" progId="Equation.3">
                      <p:embed/>
                    </p:oleObj>
                  </mc:Choice>
                  <mc:Fallback>
                    <p:oleObj name="Equation" r:id="rId27" imgW="228600" imgH="2412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58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2" name="Object 30"/>
              <p:cNvGraphicFramePr>
                <a:graphicFrameLocks noChangeAspect="1"/>
              </p:cNvGraphicFramePr>
              <p:nvPr/>
            </p:nvGraphicFramePr>
            <p:xfrm>
              <a:off x="3936" y="1152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3" name="Equation" r:id="rId29" imgW="152280" imgH="304560" progId="Equation.3">
                      <p:embed/>
                    </p:oleObj>
                  </mc:Choice>
                  <mc:Fallback>
                    <p:oleObj name="Equation" r:id="rId29" imgW="152280" imgH="30456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152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32"/>
              <p:cNvGraphicFramePr>
                <a:graphicFrameLocks noChangeAspect="1"/>
              </p:cNvGraphicFramePr>
              <p:nvPr/>
            </p:nvGraphicFramePr>
            <p:xfrm>
              <a:off x="3936" y="1536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4" name="Equation" r:id="rId31" imgW="304560" imgH="317160" progId="Equation.3">
                      <p:embed/>
                    </p:oleObj>
                  </mc:Choice>
                  <mc:Fallback>
                    <p:oleObj name="Equation" r:id="rId31" imgW="304560" imgH="31716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536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8" name="Object 31"/>
            <p:cNvGraphicFramePr>
              <a:graphicFrameLocks noChangeAspect="1"/>
            </p:cNvGraphicFramePr>
            <p:nvPr/>
          </p:nvGraphicFramePr>
          <p:xfrm>
            <a:off x="4633" y="1042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5" name="Equation" r:id="rId33" imgW="317160" imgH="304560" progId="Equation.3">
                    <p:embed/>
                  </p:oleObj>
                </mc:Choice>
                <mc:Fallback>
                  <p:oleObj name="Equation" r:id="rId33" imgW="317160" imgH="3045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1042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 autoUpdateAnimBg="0"/>
      <p:bldP spid="71686" grpId="0" autoUpdateAnimBg="0"/>
      <p:bldP spid="71687" grpId="0" animBg="1"/>
      <p:bldP spid="71692" grpId="0" autoUpdateAnimBg="0"/>
      <p:bldP spid="71696" grpId="0" autoUpdateAnimBg="0"/>
      <p:bldP spid="716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477000" y="3817938"/>
            <a:ext cx="1828800" cy="1981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047750" y="1911350"/>
          <a:ext cx="306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3" imgW="3060360" imgH="977760" progId="Equation.3">
                  <p:embed/>
                </p:oleObj>
              </mc:Choice>
              <mc:Fallback>
                <p:oleObj name="Equation" r:id="rId3" imgW="30603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11350"/>
                        <a:ext cx="306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5035550" y="1911350"/>
          <a:ext cx="304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5" imgW="3047760" imgH="977760" progId="Equation.3">
                  <p:embed/>
                </p:oleObj>
              </mc:Choice>
              <mc:Fallback>
                <p:oleObj name="Equation" r:id="rId5" imgW="3047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911350"/>
                        <a:ext cx="3048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919413" y="2719388"/>
          <a:ext cx="3048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7" imgW="3047760" imgH="1155600" progId="Equation.3">
                  <p:embed/>
                </p:oleObj>
              </mc:Choice>
              <mc:Fallback>
                <p:oleObj name="Equation" r:id="rId7" imgW="30477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719388"/>
                        <a:ext cx="3048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3432175"/>
            <a:ext cx="2066925" cy="2362200"/>
            <a:chOff x="4080" y="2256"/>
            <a:chExt cx="1302" cy="1488"/>
          </a:xfrm>
        </p:grpSpPr>
        <p:sp>
          <p:nvSpPr>
            <p:cNvPr id="22551" name="Oval 4"/>
            <p:cNvSpPr>
              <a:spLocks noChangeArrowheads="1"/>
            </p:cNvSpPr>
            <p:nvPr/>
          </p:nvSpPr>
          <p:spPr bwMode="auto">
            <a:xfrm>
              <a:off x="4080" y="2496"/>
              <a:ext cx="1152" cy="12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8" name="Object 5"/>
            <p:cNvGraphicFramePr>
              <a:graphicFrameLocks noChangeAspect="1"/>
            </p:cNvGraphicFramePr>
            <p:nvPr/>
          </p:nvGraphicFramePr>
          <p:xfrm>
            <a:off x="5232" y="2832"/>
            <a:ext cx="15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3" name="公式" r:id="rId9" imgW="88560" imgH="164880" progId="Equation.3">
                    <p:embed/>
                  </p:oleObj>
                </mc:Choice>
                <mc:Fallback>
                  <p:oleObj name="公式" r:id="rId9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832"/>
                          <a:ext cx="15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6"/>
            <p:cNvGraphicFramePr>
              <a:graphicFrameLocks noChangeAspect="1"/>
            </p:cNvGraphicFramePr>
            <p:nvPr/>
          </p:nvGraphicFramePr>
          <p:xfrm>
            <a:off x="4704" y="2256"/>
            <a:ext cx="15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4" name="公式" r:id="rId11" imgW="88560" imgH="164880" progId="Equation.3">
                    <p:embed/>
                  </p:oleObj>
                </mc:Choice>
                <mc:Fallback>
                  <p:oleObj name="公式" r:id="rId11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256"/>
                          <a:ext cx="15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Freeform 15"/>
          <p:cNvSpPr>
            <a:spLocks/>
          </p:cNvSpPr>
          <p:nvPr/>
        </p:nvSpPr>
        <p:spPr bwMode="auto">
          <a:xfrm>
            <a:off x="6477000" y="3810000"/>
            <a:ext cx="1828800" cy="1981200"/>
          </a:xfrm>
          <a:custGeom>
            <a:avLst/>
            <a:gdLst>
              <a:gd name="T0" fmla="*/ 576 w 1152"/>
              <a:gd name="T1" fmla="*/ 0 h 1248"/>
              <a:gd name="T2" fmla="*/ 0 w 1152"/>
              <a:gd name="T3" fmla="*/ 624 h 1248"/>
              <a:gd name="T4" fmla="*/ 576 w 1152"/>
              <a:gd name="T5" fmla="*/ 1248 h 1248"/>
              <a:gd name="T6" fmla="*/ 1152 w 1152"/>
              <a:gd name="T7" fmla="*/ 624 h 1248"/>
              <a:gd name="T8" fmla="*/ 576 w 115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1248"/>
              <a:gd name="T17" fmla="*/ 1152 w 115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1248">
                <a:moveTo>
                  <a:pt x="576" y="0"/>
                </a:moveTo>
                <a:lnTo>
                  <a:pt x="0" y="624"/>
                </a:lnTo>
                <a:lnTo>
                  <a:pt x="576" y="1248"/>
                </a:lnTo>
                <a:lnTo>
                  <a:pt x="1152" y="624"/>
                </a:lnTo>
                <a:lnTo>
                  <a:pt x="576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0" y="3200400"/>
            <a:ext cx="2743200" cy="2895600"/>
            <a:chOff x="3840" y="2016"/>
            <a:chExt cx="1728" cy="1824"/>
          </a:xfrm>
        </p:grpSpPr>
        <p:sp>
          <p:nvSpPr>
            <p:cNvPr id="22549" name="Line 36"/>
            <p:cNvSpPr>
              <a:spLocks noChangeShapeType="1"/>
            </p:cNvSpPr>
            <p:nvPr/>
          </p:nvSpPr>
          <p:spPr bwMode="auto">
            <a:xfrm>
              <a:off x="3840" y="302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37"/>
            <p:cNvSpPr>
              <a:spLocks noChangeShapeType="1"/>
            </p:cNvSpPr>
            <p:nvPr/>
          </p:nvSpPr>
          <p:spPr bwMode="auto">
            <a:xfrm flipV="1">
              <a:off x="4656" y="2016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5" name="Object 38"/>
            <p:cNvGraphicFramePr>
              <a:graphicFrameLocks noChangeAspect="1"/>
            </p:cNvGraphicFramePr>
            <p:nvPr/>
          </p:nvGraphicFramePr>
          <p:xfrm>
            <a:off x="5424" y="30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5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0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39"/>
            <p:cNvGraphicFramePr>
              <a:graphicFrameLocks noChangeAspect="1"/>
            </p:cNvGraphicFramePr>
            <p:nvPr/>
          </p:nvGraphicFramePr>
          <p:xfrm>
            <a:off x="4464" y="205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6" name="Equation" r:id="rId15" imgW="241200" imgH="317160" progId="Equation.3">
                    <p:embed/>
                  </p:oleObj>
                </mc:Choice>
                <mc:Fallback>
                  <p:oleObj name="Equation" r:id="rId1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05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40"/>
            <p:cNvGraphicFramePr>
              <a:graphicFrameLocks noChangeAspect="1"/>
            </p:cNvGraphicFramePr>
            <p:nvPr/>
          </p:nvGraphicFramePr>
          <p:xfrm>
            <a:off x="4464" y="302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7" name="Equation" r:id="rId17" imgW="304560" imgH="317160" progId="Equation.3">
                    <p:embed/>
                  </p:oleObj>
                </mc:Choice>
                <mc:Fallback>
                  <p:oleObj name="Equation" r:id="rId17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02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609600" y="13096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练习</a:t>
            </a:r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en-US" altLang="zh-CN" b="1" dirty="0">
                <a:solidFill>
                  <a:schemeClr val="tx2"/>
                </a:solidFill>
              </a:rPr>
              <a:t>.</a:t>
            </a:r>
            <a:r>
              <a:rPr lang="en-US" altLang="zh-CN" dirty="0"/>
              <a:t> </a:t>
            </a:r>
            <a:r>
              <a:rPr lang="zh-CN" altLang="en-US" dirty="0"/>
              <a:t>比较下列积分值的大小关系</a:t>
            </a:r>
            <a:r>
              <a:rPr lang="en-US" altLang="zh-C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20548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0" grpId="0" animBg="1"/>
      <p:bldP spid="37903" grpId="0" animBg="1"/>
      <p:bldP spid="379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64840"/>
            <a:ext cx="8839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练习</a:t>
            </a:r>
            <a:r>
              <a:rPr lang="en-US" altLang="zh-CN" sz="2800" b="1" dirty="0" smtClean="0">
                <a:ea typeface="楷体_GB2312" pitchFamily="49" charset="-122"/>
              </a:rPr>
              <a:t>2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是第二象限的一个有界闭域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且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0 &lt;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</a:rPr>
              <a:t> y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&lt;1,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35712"/>
              </p:ext>
            </p:extLst>
          </p:nvPr>
        </p:nvGraphicFramePr>
        <p:xfrm>
          <a:off x="899220" y="160464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3" imgW="2234880" imgH="888840" progId="Equation.3">
                  <p:embed/>
                </p:oleObj>
              </mc:Choice>
              <mc:Fallback>
                <p:oleObj name="Equation" r:id="rId3" imgW="2234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20" y="1604640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23009"/>
              </p:ext>
            </p:extLst>
          </p:nvPr>
        </p:nvGraphicFramePr>
        <p:xfrm>
          <a:off x="3312220" y="1580828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5" imgW="2476440" imgH="888840" progId="Equation.3">
                  <p:embed/>
                </p:oleObj>
              </mc:Choice>
              <mc:Fallback>
                <p:oleObj name="Equation" r:id="rId5" imgW="2476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20" y="1580828"/>
                        <a:ext cx="247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59793"/>
              </p:ext>
            </p:extLst>
          </p:nvPr>
        </p:nvGraphicFramePr>
        <p:xfrm>
          <a:off x="6093520" y="1434778"/>
          <a:ext cx="265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7" imgW="2654280" imgH="1028520" progId="Equation.3">
                  <p:embed/>
                </p:oleObj>
              </mc:Choice>
              <mc:Fallback>
                <p:oleObj name="Equation" r:id="rId7" imgW="26542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520" y="1434778"/>
                        <a:ext cx="2654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1520" y="251110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的大小顺序为 </a:t>
            </a:r>
            <a:r>
              <a:rPr lang="en-US" altLang="zh-CN"/>
              <a:t>(            )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934794"/>
              </p:ext>
            </p:extLst>
          </p:nvPr>
        </p:nvGraphicFramePr>
        <p:xfrm>
          <a:off x="486272" y="3717032"/>
          <a:ext cx="5608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9" imgW="5613120" imgH="1193760" progId="Equation.3">
                  <p:embed/>
                </p:oleObj>
              </mc:Choice>
              <mc:Fallback>
                <p:oleObj name="Equation" r:id="rId9" imgW="561312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72" y="3717032"/>
                        <a:ext cx="5608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569968" y="3230984"/>
            <a:ext cx="1981200" cy="1854200"/>
            <a:chOff x="4080" y="2584"/>
            <a:chExt cx="1248" cy="1168"/>
          </a:xfrm>
        </p:grpSpPr>
        <p:graphicFrame>
          <p:nvGraphicFramePr>
            <p:cNvPr id="23562" name="Object 22"/>
            <p:cNvGraphicFramePr>
              <a:graphicFrameLocks noChangeAspect="1"/>
            </p:cNvGraphicFramePr>
            <p:nvPr/>
          </p:nvGraphicFramePr>
          <p:xfrm>
            <a:off x="4848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0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V="1">
              <a:off x="5041" y="2592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>
              <a:off x="4080" y="3552"/>
              <a:ext cx="1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3" name="Object 21"/>
            <p:cNvGraphicFramePr>
              <a:graphicFrameLocks noChangeAspect="1"/>
            </p:cNvGraphicFramePr>
            <p:nvPr/>
          </p:nvGraphicFramePr>
          <p:xfrm>
            <a:off x="4848" y="35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1" name="Equation" r:id="rId13" imgW="304560" imgH="317160" progId="Equation.3">
                    <p:embed/>
                  </p:oleObj>
                </mc:Choice>
                <mc:Fallback>
                  <p:oleObj name="Equation" r:id="rId13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5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23"/>
            <p:cNvGraphicFramePr>
              <a:graphicFrameLocks noChangeAspect="1"/>
            </p:cNvGraphicFramePr>
            <p:nvPr/>
          </p:nvGraphicFramePr>
          <p:xfrm>
            <a:off x="5184" y="35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2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5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Line 24"/>
            <p:cNvSpPr>
              <a:spLocks noChangeShapeType="1"/>
            </p:cNvSpPr>
            <p:nvPr/>
          </p:nvSpPr>
          <p:spPr bwMode="auto">
            <a:xfrm>
              <a:off x="4176" y="285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5" name="Object 25"/>
            <p:cNvGraphicFramePr>
              <a:graphicFrameLocks noChangeAspect="1"/>
            </p:cNvGraphicFramePr>
            <p:nvPr/>
          </p:nvGraphicFramePr>
          <p:xfrm>
            <a:off x="5088" y="273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Equation" r:id="rId17" imgW="152280" imgH="304560" progId="Equation.3">
                    <p:embed/>
                  </p:oleObj>
                </mc:Choice>
                <mc:Fallback>
                  <p:oleObj name="Equation" r:id="rId17" imgW="1522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73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Freeform 27"/>
            <p:cNvSpPr>
              <a:spLocks/>
            </p:cNvSpPr>
            <p:nvPr/>
          </p:nvSpPr>
          <p:spPr bwMode="auto">
            <a:xfrm>
              <a:off x="4256" y="2880"/>
              <a:ext cx="736" cy="640"/>
            </a:xfrm>
            <a:custGeom>
              <a:avLst/>
              <a:gdLst>
                <a:gd name="T0" fmla="*/ 0 w 688"/>
                <a:gd name="T1" fmla="*/ 352 h 560"/>
                <a:gd name="T2" fmla="*/ 192 w 688"/>
                <a:gd name="T3" fmla="*/ 64 h 560"/>
                <a:gd name="T4" fmla="*/ 576 w 688"/>
                <a:gd name="T5" fmla="*/ 64 h 560"/>
                <a:gd name="T6" fmla="*/ 624 w 688"/>
                <a:gd name="T7" fmla="*/ 448 h 560"/>
                <a:gd name="T8" fmla="*/ 192 w 688"/>
                <a:gd name="T9" fmla="*/ 544 h 560"/>
                <a:gd name="T10" fmla="*/ 0 w 688"/>
                <a:gd name="T11" fmla="*/ 352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8"/>
                <a:gd name="T19" fmla="*/ 0 h 560"/>
                <a:gd name="T20" fmla="*/ 688 w 688"/>
                <a:gd name="T21" fmla="*/ 560 h 5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8" h="560">
                  <a:moveTo>
                    <a:pt x="0" y="352"/>
                  </a:moveTo>
                  <a:cubicBezTo>
                    <a:pt x="0" y="272"/>
                    <a:pt x="96" y="112"/>
                    <a:pt x="192" y="64"/>
                  </a:cubicBezTo>
                  <a:cubicBezTo>
                    <a:pt x="288" y="16"/>
                    <a:pt x="504" y="0"/>
                    <a:pt x="576" y="64"/>
                  </a:cubicBezTo>
                  <a:cubicBezTo>
                    <a:pt x="648" y="128"/>
                    <a:pt x="688" y="368"/>
                    <a:pt x="624" y="448"/>
                  </a:cubicBezTo>
                  <a:cubicBezTo>
                    <a:pt x="560" y="528"/>
                    <a:pt x="296" y="560"/>
                    <a:pt x="192" y="544"/>
                  </a:cubicBezTo>
                  <a:cubicBezTo>
                    <a:pt x="88" y="528"/>
                    <a:pt x="0" y="432"/>
                    <a:pt x="0" y="352"/>
                  </a:cubicBez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6" name="Object 28"/>
            <p:cNvGraphicFramePr>
              <a:graphicFrameLocks noChangeAspect="1"/>
            </p:cNvGraphicFramePr>
            <p:nvPr/>
          </p:nvGraphicFramePr>
          <p:xfrm>
            <a:off x="4410" y="3100"/>
            <a:ext cx="27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4" name="Equation" r:id="rId19" imgW="164880" imgH="164880" progId="Equation.3">
                    <p:embed/>
                  </p:oleObj>
                </mc:Choice>
                <mc:Fallback>
                  <p:oleObj name="Equation" r:id="rId19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3100"/>
                          <a:ext cx="27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36619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114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估计下列积分之值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304925" y="971550"/>
          <a:ext cx="6562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3" imgW="6565680" imgH="1002960" progId="Equation.3">
                  <p:embed/>
                </p:oleObj>
              </mc:Choice>
              <mc:Fallback>
                <p:oleObj name="Equation" r:id="rId3" imgW="656568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971550"/>
                        <a:ext cx="65627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的面积为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200400" y="2133600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5" imgW="2819160" imgH="520560" progId="Equation.3">
                  <p:embed/>
                </p:oleObj>
              </mc:Choice>
              <mc:Fallback>
                <p:oleObj name="Equation" r:id="rId5" imgW="281916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281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28600" y="2681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727200" y="3149600"/>
          <a:ext cx="367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7" imgW="3670200" imgH="965160" progId="Equation.3">
                  <p:embed/>
                </p:oleObj>
              </mc:Choice>
              <mc:Fallback>
                <p:oleObj name="Equation" r:id="rId7" imgW="367020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49600"/>
                        <a:ext cx="367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743200" y="42703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积分性质</a:t>
            </a:r>
            <a:r>
              <a:rPr lang="en-US" altLang="zh-CN" sz="24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667000" y="4191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803400" y="5016500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9" imgW="2095200" imgH="850680" progId="Equation.3">
                  <p:embed/>
                </p:oleObj>
              </mc:Choice>
              <mc:Fallback>
                <p:oleObj name="Equation" r:id="rId9" imgW="209520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016500"/>
                        <a:ext cx="209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495800" y="51085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  <a:r>
              <a:rPr lang="en-US" altLang="zh-CN">
                <a:ea typeface="仿宋_GB2312" pitchFamily="49" charset="-122"/>
              </a:rPr>
              <a:t>:   1.96 </a:t>
            </a:r>
            <a:r>
              <a:rPr lang="en-US" altLang="zh-CN">
                <a:ea typeface="仿宋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ea typeface="仿宋_GB2312" pitchFamily="49" charset="-122"/>
                <a:sym typeface="Symbol" pitchFamily="18" charset="2"/>
              </a:rPr>
              <a:t>I</a:t>
            </a:r>
            <a:r>
              <a:rPr lang="en-US" altLang="zh-CN">
                <a:ea typeface="仿宋_GB2312" pitchFamily="49" charset="-122"/>
                <a:sym typeface="Symbol" pitchFamily="18" charset="2"/>
              </a:rPr>
              <a:t>  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24600" y="2057400"/>
            <a:ext cx="2362200" cy="2109788"/>
            <a:chOff x="3984" y="1200"/>
            <a:chExt cx="1488" cy="1329"/>
          </a:xfrm>
        </p:grpSpPr>
        <p:graphicFrame>
          <p:nvGraphicFramePr>
            <p:cNvPr id="15371" name="Object 13"/>
            <p:cNvGraphicFramePr>
              <a:graphicFrameLocks noChangeAspect="1"/>
            </p:cNvGraphicFramePr>
            <p:nvPr/>
          </p:nvGraphicFramePr>
          <p:xfrm>
            <a:off x="4800" y="2304"/>
            <a:ext cx="37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公式" r:id="rId11" imgW="291960" imgH="177480" progId="Equation.3">
                    <p:embed/>
                  </p:oleObj>
                </mc:Choice>
                <mc:Fallback>
                  <p:oleObj name="公式" r:id="rId11" imgW="29196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304"/>
                          <a:ext cx="37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6" name="Group 14"/>
            <p:cNvGrpSpPr>
              <a:grpSpLocks/>
            </p:cNvGrpSpPr>
            <p:nvPr/>
          </p:nvGrpSpPr>
          <p:grpSpPr bwMode="auto">
            <a:xfrm>
              <a:off x="3984" y="1200"/>
              <a:ext cx="1488" cy="1200"/>
              <a:chOff x="3984" y="1200"/>
              <a:chExt cx="1488" cy="1200"/>
            </a:xfrm>
          </p:grpSpPr>
          <p:sp>
            <p:nvSpPr>
              <p:cNvPr id="15387" name="AutoShape 15"/>
              <p:cNvSpPr>
                <a:spLocks noChangeArrowheads="1"/>
              </p:cNvSpPr>
              <p:nvPr/>
            </p:nvSpPr>
            <p:spPr bwMode="auto">
              <a:xfrm>
                <a:off x="4320" y="1323"/>
                <a:ext cx="939" cy="1077"/>
              </a:xfrm>
              <a:prstGeom prst="diamond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72" name="Object 16"/>
              <p:cNvGraphicFramePr>
                <a:graphicFrameLocks noChangeAspect="1"/>
              </p:cNvGraphicFramePr>
              <p:nvPr/>
            </p:nvGraphicFramePr>
            <p:xfrm>
              <a:off x="4816" y="1200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0" name="公式" r:id="rId13" imgW="177480" imgH="177480" progId="Equation.3">
                      <p:embed/>
                    </p:oleObj>
                  </mc:Choice>
                  <mc:Fallback>
                    <p:oleObj name="公式" r:id="rId13" imgW="177480" imgH="1774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1200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7"/>
              <p:cNvGraphicFramePr>
                <a:graphicFrameLocks noChangeAspect="1"/>
              </p:cNvGraphicFramePr>
              <p:nvPr/>
            </p:nvGraphicFramePr>
            <p:xfrm>
              <a:off x="5248" y="1851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1" name="公式" r:id="rId15" imgW="177480" imgH="177480" progId="Equation.3">
                      <p:embed/>
                    </p:oleObj>
                  </mc:Choice>
                  <mc:Fallback>
                    <p:oleObj name="公式" r:id="rId15" imgW="177480" imgH="177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8" y="1851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18"/>
              <p:cNvGraphicFramePr>
                <a:graphicFrameLocks noChangeAspect="1"/>
              </p:cNvGraphicFramePr>
              <p:nvPr/>
            </p:nvGraphicFramePr>
            <p:xfrm>
              <a:off x="3984" y="1843"/>
              <a:ext cx="37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2" name="公式" r:id="rId17" imgW="291960" imgH="177480" progId="Equation.3">
                      <p:embed/>
                    </p:oleObj>
                  </mc:Choice>
                  <mc:Fallback>
                    <p:oleObj name="公式" r:id="rId17" imgW="291960" imgH="177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843"/>
                            <a:ext cx="370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8" name="Text Box 1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bg1"/>
                    </a:solidFill>
                    <a:ea typeface="仿宋_GB2312" pitchFamily="49" charset="-122"/>
                  </a:rPr>
                  <a:t>D</a:t>
                </a:r>
                <a:endParaRPr lang="en-US" altLang="zh-CN" b="1">
                  <a:solidFill>
                    <a:schemeClr val="bg1"/>
                  </a:solidFill>
                  <a:ea typeface="仿宋_GB2312" pitchFamily="49" charset="-122"/>
                </a:endParaRPr>
              </a:p>
            </p:txBody>
          </p:sp>
        </p:grpSp>
      </p:grpSp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5486400" y="3111500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9" imgW="571320" imgH="850680" progId="Equation.3">
                  <p:embed/>
                </p:oleObj>
              </mc:Choice>
              <mc:Fallback>
                <p:oleObj name="Equation" r:id="rId19" imgW="571320" imgH="850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1500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1066800" y="3159125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21" imgW="571320" imgH="850680" progId="Equation.3">
                  <p:embed/>
                </p:oleObj>
              </mc:Choice>
              <mc:Fallback>
                <p:oleObj name="Equation" r:id="rId21" imgW="57132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59125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553200" y="1797050"/>
            <a:ext cx="2514600" cy="2546350"/>
            <a:chOff x="4128" y="1132"/>
            <a:chExt cx="1584" cy="1604"/>
          </a:xfrm>
        </p:grpSpPr>
        <p:grpSp>
          <p:nvGrpSpPr>
            <p:cNvPr id="15383" name="Group 23"/>
            <p:cNvGrpSpPr>
              <a:grpSpLocks/>
            </p:cNvGrpSpPr>
            <p:nvPr/>
          </p:nvGrpSpPr>
          <p:grpSpPr bwMode="auto">
            <a:xfrm>
              <a:off x="4128" y="1132"/>
              <a:ext cx="1584" cy="1604"/>
              <a:chOff x="4128" y="1132"/>
              <a:chExt cx="1584" cy="1604"/>
            </a:xfrm>
          </p:grpSpPr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4128" y="1954"/>
                <a:ext cx="14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V="1">
                <a:off x="4790" y="1172"/>
                <a:ext cx="0" cy="15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9" name="Object 26"/>
              <p:cNvGraphicFramePr>
                <a:graphicFrameLocks noChangeAspect="1"/>
              </p:cNvGraphicFramePr>
              <p:nvPr/>
            </p:nvGraphicFramePr>
            <p:xfrm>
              <a:off x="5496" y="1967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5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96" y="1967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27"/>
              <p:cNvGraphicFramePr>
                <a:graphicFrameLocks noChangeAspect="1"/>
              </p:cNvGraphicFramePr>
              <p:nvPr/>
            </p:nvGraphicFramePr>
            <p:xfrm>
              <a:off x="4560" y="1132"/>
              <a:ext cx="222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6" name="公式" r:id="rId25" imgW="139680" imgH="164880" progId="Equation.3">
                      <p:embed/>
                    </p:oleObj>
                  </mc:Choice>
                  <mc:Fallback>
                    <p:oleObj name="公式" r:id="rId25" imgW="139680" imgH="164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132"/>
                            <a:ext cx="222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8" name="Object 28"/>
            <p:cNvGraphicFramePr>
              <a:graphicFrameLocks noChangeAspect="1"/>
            </p:cNvGraphicFramePr>
            <p:nvPr/>
          </p:nvGraphicFramePr>
          <p:xfrm>
            <a:off x="4608" y="19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Equation" r:id="rId27" imgW="304560" imgH="317160" progId="Equation.3">
                    <p:embed/>
                  </p:oleObj>
                </mc:Choice>
                <mc:Fallback>
                  <p:oleObj name="Equation" r:id="rId27" imgW="30456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10" grpId="0" autoUpdateAnimBg="0"/>
      <p:bldP spid="72712" grpId="0" autoUpdateAnimBg="0"/>
      <p:bldP spid="72713" grpId="0" animBg="1"/>
      <p:bldP spid="727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39000" y="901700"/>
            <a:ext cx="1600200" cy="2222500"/>
            <a:chOff x="4560" y="568"/>
            <a:chExt cx="1008" cy="1400"/>
          </a:xfrm>
        </p:grpSpPr>
        <p:grpSp>
          <p:nvGrpSpPr>
            <p:cNvPr id="17443" name="Group 3"/>
            <p:cNvGrpSpPr>
              <a:grpSpLocks/>
            </p:cNvGrpSpPr>
            <p:nvPr/>
          </p:nvGrpSpPr>
          <p:grpSpPr bwMode="auto">
            <a:xfrm>
              <a:off x="4560" y="568"/>
              <a:ext cx="1008" cy="1400"/>
              <a:chOff x="4560" y="568"/>
              <a:chExt cx="1008" cy="1400"/>
            </a:xfrm>
          </p:grpSpPr>
          <p:sp>
            <p:nvSpPr>
              <p:cNvPr id="17444" name="Oval 4"/>
              <p:cNvSpPr>
                <a:spLocks noChangeArrowheads="1"/>
              </p:cNvSpPr>
              <p:nvPr/>
            </p:nvSpPr>
            <p:spPr bwMode="auto">
              <a:xfrm>
                <a:off x="4736" y="816"/>
                <a:ext cx="593" cy="105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5"/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6"/>
              <p:cNvSpPr>
                <a:spLocks noChangeShapeType="1"/>
              </p:cNvSpPr>
              <p:nvPr/>
            </p:nvSpPr>
            <p:spPr bwMode="auto">
              <a:xfrm flipV="1">
                <a:off x="4944" y="57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4" name="Object 7"/>
              <p:cNvGraphicFramePr>
                <a:graphicFrameLocks noChangeAspect="1"/>
              </p:cNvGraphicFramePr>
              <p:nvPr/>
            </p:nvGraphicFramePr>
            <p:xfrm>
              <a:off x="5424" y="138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9" name="Equation" r:id="rId3" imgW="228600" imgH="241200" progId="Equation.3">
                      <p:embed/>
                    </p:oleObj>
                  </mc:Choice>
                  <mc:Fallback>
                    <p:oleObj name="Equation" r:id="rId3" imgW="228600" imgH="2412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38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5" name="Object 8"/>
              <p:cNvGraphicFramePr>
                <a:graphicFrameLocks noChangeAspect="1"/>
              </p:cNvGraphicFramePr>
              <p:nvPr/>
            </p:nvGraphicFramePr>
            <p:xfrm>
              <a:off x="5016" y="56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0" name="Equation" r:id="rId5" imgW="241200" imgH="317160" progId="Equation.3">
                      <p:embed/>
                    </p:oleObj>
                  </mc:Choice>
                  <mc:Fallback>
                    <p:oleObj name="Equation" r:id="rId5" imgW="241200" imgH="31716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6" y="56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23" name="Object 9"/>
            <p:cNvGraphicFramePr>
              <a:graphicFrameLocks noChangeAspect="1"/>
            </p:cNvGraphicFramePr>
            <p:nvPr/>
          </p:nvGraphicFramePr>
          <p:xfrm>
            <a:off x="4752" y="135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1" name="Equation" r:id="rId7" imgW="304560" imgH="317160" progId="Equation.3">
                    <p:embed/>
                  </p:oleObj>
                </mc:Choice>
                <mc:Fallback>
                  <p:oleObj name="Equation" r:id="rId7" imgW="30456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57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7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752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仿宋_GB2312" pitchFamily="49" charset="-122"/>
              </a:rPr>
              <a:t>8.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17410" name="Object 11"/>
          <p:cNvGraphicFramePr>
            <a:graphicFrameLocks noChangeAspect="1"/>
          </p:cNvGraphicFramePr>
          <p:nvPr/>
        </p:nvGraphicFramePr>
        <p:xfrm>
          <a:off x="2209800" y="3810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9" imgW="1091880" imgH="406080" progId="Equation.3">
                  <p:embed/>
                </p:oleObj>
              </mc:Choice>
              <mc:Fallback>
                <p:oleObj name="Equation" r:id="rId9" imgW="10918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304800" y="84296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D </a:t>
            </a:r>
            <a:r>
              <a:rPr lang="zh-CN" altLang="en-US"/>
              <a:t>位于 </a:t>
            </a:r>
            <a:r>
              <a:rPr lang="en-US" altLang="zh-CN" i="1"/>
              <a:t>x </a:t>
            </a:r>
            <a:r>
              <a:rPr lang="zh-CN" altLang="en-US"/>
              <a:t>轴上方的部分为</a:t>
            </a:r>
            <a:r>
              <a:rPr lang="en-US" altLang="zh-CN" i="1"/>
              <a:t>D</a:t>
            </a:r>
            <a:r>
              <a:rPr lang="en-US" altLang="zh-CN" baseline="-25000"/>
              <a:t>1 </a:t>
            </a:r>
            <a:r>
              <a:rPr lang="en-US" altLang="zh-CN"/>
              <a:t>, 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701675" y="1458913"/>
          <a:ext cx="3260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1" imgW="3263760" imgH="406080" progId="Equation.3">
                  <p:embed/>
                </p:oleObj>
              </mc:Choice>
              <mc:Fallback>
                <p:oleObj name="Equation" r:id="rId11" imgW="32637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458913"/>
                        <a:ext cx="3260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685800" y="2768600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3" imgW="3543120" imgH="406080" progId="Equation.3">
                  <p:embed/>
                </p:oleObj>
              </mc:Choice>
              <mc:Fallback>
                <p:oleObj name="Equation" r:id="rId13" imgW="35431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68600"/>
                        <a:ext cx="354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1790700" y="1970088"/>
          <a:ext cx="2235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5" imgW="2234880" imgH="660240" progId="Equation.3">
                  <p:embed/>
                </p:oleObj>
              </mc:Choice>
              <mc:Fallback>
                <p:oleObj name="Equation" r:id="rId15" imgW="2234880" imgH="660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970088"/>
                        <a:ext cx="2235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4724400" y="2692400"/>
          <a:ext cx="267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7" imgW="2679480" imgH="660240" progId="Equation.3">
                  <p:embed/>
                </p:oleObj>
              </mc:Choice>
              <mc:Fallback>
                <p:oleObj name="Equation" r:id="rId17" imgW="267948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92400"/>
                        <a:ext cx="267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549275" y="3290888"/>
            <a:ext cx="836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当区域关于 </a:t>
            </a:r>
            <a:r>
              <a:rPr lang="en-US" altLang="zh-CN" i="1"/>
              <a:t>y </a:t>
            </a:r>
            <a:r>
              <a:rPr lang="zh-CN" altLang="en-US"/>
              <a:t>轴对称</a:t>
            </a:r>
            <a:r>
              <a:rPr lang="en-US" altLang="zh-CN"/>
              <a:t>, </a:t>
            </a:r>
            <a:r>
              <a:rPr lang="zh-CN" altLang="en-US"/>
              <a:t>函数关于变量 </a:t>
            </a:r>
            <a:r>
              <a:rPr lang="en-US" altLang="zh-CN" i="1"/>
              <a:t>x </a:t>
            </a:r>
            <a:r>
              <a:rPr lang="zh-CN" altLang="en-US"/>
              <a:t>有奇偶性时</a:t>
            </a:r>
            <a:r>
              <a:rPr lang="en-US" altLang="zh-CN"/>
              <a:t>, </a:t>
            </a:r>
            <a:r>
              <a:rPr lang="zh-CN" altLang="en-US"/>
              <a:t>仍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42213" y="1301750"/>
            <a:ext cx="900112" cy="827088"/>
            <a:chOff x="4754" y="922"/>
            <a:chExt cx="567" cy="521"/>
          </a:xfrm>
        </p:grpSpPr>
        <p:grpSp>
          <p:nvGrpSpPr>
            <p:cNvPr id="17438" name="Group 19"/>
            <p:cNvGrpSpPr>
              <a:grpSpLocks/>
            </p:cNvGrpSpPr>
            <p:nvPr/>
          </p:nvGrpSpPr>
          <p:grpSpPr bwMode="auto">
            <a:xfrm>
              <a:off x="4754" y="922"/>
              <a:ext cx="567" cy="521"/>
              <a:chOff x="4754" y="922"/>
              <a:chExt cx="567" cy="521"/>
            </a:xfrm>
          </p:grpSpPr>
          <p:grpSp>
            <p:nvGrpSpPr>
              <p:cNvPr id="17440" name="Group 20"/>
              <p:cNvGrpSpPr>
                <a:grpSpLocks/>
              </p:cNvGrpSpPr>
              <p:nvPr/>
            </p:nvGrpSpPr>
            <p:grpSpPr bwMode="auto">
              <a:xfrm>
                <a:off x="4754" y="922"/>
                <a:ext cx="567" cy="521"/>
                <a:chOff x="4749" y="1489"/>
                <a:chExt cx="579" cy="530"/>
              </a:xfrm>
            </p:grpSpPr>
            <p:sp>
              <p:nvSpPr>
                <p:cNvPr id="17441" name="Arc 21" descr="浅色下对角线"/>
                <p:cNvSpPr>
                  <a:spLocks/>
                </p:cNvSpPr>
                <p:nvPr/>
              </p:nvSpPr>
              <p:spPr bwMode="auto">
                <a:xfrm>
                  <a:off x="4749" y="1489"/>
                  <a:ext cx="579" cy="530"/>
                </a:xfrm>
                <a:custGeom>
                  <a:avLst/>
                  <a:gdLst>
                    <a:gd name="T0" fmla="*/ 3 w 43200"/>
                    <a:gd name="T1" fmla="*/ 530 h 24563"/>
                    <a:gd name="T2" fmla="*/ 577 w 43200"/>
                    <a:gd name="T3" fmla="*/ 522 h 24563"/>
                    <a:gd name="T4" fmla="*/ 290 w 43200"/>
                    <a:gd name="T5" fmla="*/ 466 h 24563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563"/>
                    <a:gd name="T11" fmla="*/ 43200 w 43200"/>
                    <a:gd name="T12" fmla="*/ 24563 h 245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563" fill="none" extrusionOk="0">
                      <a:moveTo>
                        <a:pt x="204" y="24562"/>
                      </a:moveTo>
                      <a:cubicBezTo>
                        <a:pt x="68" y="23581"/>
                        <a:pt x="0" y="2259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63"/>
                        <a:pt x="43148" y="23327"/>
                        <a:pt x="43044" y="24184"/>
                      </a:cubicBezTo>
                    </a:path>
                    <a:path w="43200" h="24563" stroke="0" extrusionOk="0">
                      <a:moveTo>
                        <a:pt x="204" y="24562"/>
                      </a:moveTo>
                      <a:cubicBezTo>
                        <a:pt x="68" y="23581"/>
                        <a:pt x="0" y="2259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63"/>
                        <a:pt x="43148" y="23327"/>
                        <a:pt x="43044" y="2418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ltDnDiag">
                  <a:fgClr>
                    <a:schemeClr val="accent2"/>
                  </a:fgClr>
                  <a:bgClr>
                    <a:srgbClr val="006600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2" name="Freeform 22" descr="浅色下对角线"/>
                <p:cNvSpPr>
                  <a:spLocks/>
                </p:cNvSpPr>
                <p:nvPr/>
              </p:nvSpPr>
              <p:spPr bwMode="auto">
                <a:xfrm>
                  <a:off x="4752" y="1872"/>
                  <a:ext cx="576" cy="144"/>
                </a:xfrm>
                <a:custGeom>
                  <a:avLst/>
                  <a:gdLst>
                    <a:gd name="T0" fmla="*/ 0 w 576"/>
                    <a:gd name="T1" fmla="*/ 0 h 144"/>
                    <a:gd name="T2" fmla="*/ 0 w 576"/>
                    <a:gd name="T3" fmla="*/ 144 h 144"/>
                    <a:gd name="T4" fmla="*/ 576 w 576"/>
                    <a:gd name="T5" fmla="*/ 144 h 144"/>
                    <a:gd name="T6" fmla="*/ 576 w 576"/>
                    <a:gd name="T7" fmla="*/ 48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144"/>
                    <a:gd name="T14" fmla="*/ 576 w 576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576" y="144"/>
                      </a:lnTo>
                      <a:lnTo>
                        <a:pt x="576" y="48"/>
                      </a:lnTo>
                    </a:path>
                  </a:pathLst>
                </a:custGeom>
                <a:pattFill prst="ltDnDiag">
                  <a:fgClr>
                    <a:schemeClr val="accent2"/>
                  </a:fgClr>
                  <a:bgClr>
                    <a:srgbClr val="006600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7422" name="Object 23"/>
              <p:cNvGraphicFramePr>
                <a:graphicFrameLocks noChangeAspect="1"/>
              </p:cNvGraphicFramePr>
              <p:nvPr/>
            </p:nvGraphicFramePr>
            <p:xfrm>
              <a:off x="4948" y="1056"/>
              <a:ext cx="27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7" name="公式" r:id="rId19" imgW="190440" imgH="215640" progId="Equation.3">
                      <p:embed/>
                    </p:oleObj>
                  </mc:Choice>
                  <mc:Fallback>
                    <p:oleObj name="公式" r:id="rId19" imgW="190440" imgH="21564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8" y="1056"/>
                            <a:ext cx="274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39" name="Line 24"/>
            <p:cNvSpPr>
              <a:spLocks noChangeShapeType="1"/>
            </p:cNvSpPr>
            <p:nvPr/>
          </p:nvSpPr>
          <p:spPr bwMode="auto">
            <a:xfrm>
              <a:off x="4944" y="9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4800600" y="838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>
                <a:ea typeface="仿宋_GB2312" pitchFamily="49" charset="-122"/>
              </a:rPr>
              <a:t>D </a:t>
            </a:r>
            <a:r>
              <a:rPr lang="zh-CN" altLang="en-US"/>
              <a:t>上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4019550" y="1970088"/>
          <a:ext cx="273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1" imgW="2730240" imgH="660240" progId="Equation.3">
                  <p:embed/>
                </p:oleObj>
              </mc:Choice>
              <mc:Fallback>
                <p:oleObj name="Equation" r:id="rId21" imgW="2730240" imgH="660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1970088"/>
                        <a:ext cx="2730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7"/>
          <p:cNvSpPr txBox="1">
            <a:spLocks noChangeArrowheads="1"/>
          </p:cNvSpPr>
          <p:nvPr/>
        </p:nvSpPr>
        <p:spPr bwMode="auto">
          <a:xfrm>
            <a:off x="3200400" y="304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在闭区域上连续</a:t>
            </a:r>
            <a:r>
              <a:rPr lang="en-US" altLang="zh-CN"/>
              <a:t>,</a:t>
            </a: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5867400" y="304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</a:t>
            </a:r>
            <a:r>
              <a:rPr lang="en-US" altLang="zh-CN" i="1"/>
              <a:t>D </a:t>
            </a:r>
            <a:r>
              <a:rPr lang="zh-CN" altLang="en-US"/>
              <a:t>关于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zh-CN" altLang="en-US"/>
              <a:t>轴对称</a:t>
            </a:r>
            <a:r>
              <a:rPr lang="en-US" altLang="zh-CN"/>
              <a:t>,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962400" y="13446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4191000" y="2692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260350" y="382428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有类似结果</a:t>
            </a:r>
            <a:r>
              <a:rPr lang="en-US" altLang="zh-CN"/>
              <a:t>.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5105400" y="4267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在第一象限部分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graphicFrame>
        <p:nvGraphicFramePr>
          <p:cNvPr id="74785" name="Object 33"/>
          <p:cNvGraphicFramePr>
            <a:graphicFrameLocks noChangeAspect="1"/>
          </p:cNvGraphicFramePr>
          <p:nvPr/>
        </p:nvGraphicFramePr>
        <p:xfrm>
          <a:off x="692150" y="4311650"/>
          <a:ext cx="4337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3" imgW="4305240" imgH="482400" progId="Equation.3">
                  <p:embed/>
                </p:oleObj>
              </mc:Choice>
              <mc:Fallback>
                <p:oleObj name="Equation" r:id="rId23" imgW="4305240" imgH="482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311650"/>
                        <a:ext cx="4337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6" name="Object 34"/>
          <p:cNvGraphicFramePr>
            <a:graphicFrameLocks noChangeAspect="1"/>
          </p:cNvGraphicFramePr>
          <p:nvPr/>
        </p:nvGraphicFramePr>
        <p:xfrm>
          <a:off x="1460500" y="4889500"/>
          <a:ext cx="2882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25" imgW="2882880" imgH="672840" progId="Equation.3">
                  <p:embed/>
                </p:oleObj>
              </mc:Choice>
              <mc:Fallback>
                <p:oleObj name="Equation" r:id="rId25" imgW="2882880" imgH="6728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889500"/>
                        <a:ext cx="2882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7" name="Object 35"/>
          <p:cNvGraphicFramePr>
            <a:graphicFrameLocks noChangeAspect="1"/>
          </p:cNvGraphicFramePr>
          <p:nvPr/>
        </p:nvGraphicFramePr>
        <p:xfrm>
          <a:off x="1905000" y="5562600"/>
          <a:ext cx="250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27" imgW="2501640" imgH="660240" progId="Equation.3">
                  <p:embed/>
                </p:oleObj>
              </mc:Choice>
              <mc:Fallback>
                <p:oleObj name="Equation" r:id="rId27" imgW="250164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2501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8" name="Object 36"/>
          <p:cNvGraphicFramePr>
            <a:graphicFrameLocks noChangeAspect="1"/>
          </p:cNvGraphicFramePr>
          <p:nvPr/>
        </p:nvGraphicFramePr>
        <p:xfrm>
          <a:off x="4406900" y="4876800"/>
          <a:ext cx="3517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29" imgW="3517560" imgH="723600" progId="Equation.3">
                  <p:embed/>
                </p:oleObj>
              </mc:Choice>
              <mc:Fallback>
                <p:oleObj name="Equation" r:id="rId29" imgW="3517560" imgH="723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876800"/>
                        <a:ext cx="3517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/>
          <p:cNvGraphicFramePr>
            <a:graphicFrameLocks noChangeAspect="1"/>
          </p:cNvGraphicFramePr>
          <p:nvPr/>
        </p:nvGraphicFramePr>
        <p:xfrm>
          <a:off x="4421188" y="56769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31" imgW="495000" imgH="317160" progId="Equation.3">
                  <p:embed/>
                </p:oleObj>
              </mc:Choice>
              <mc:Fallback>
                <p:oleObj name="Equation" r:id="rId31" imgW="495000" imgH="317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6769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0" name="Object 38"/>
          <p:cNvGraphicFramePr>
            <a:graphicFrameLocks noChangeAspect="1"/>
          </p:cNvGraphicFramePr>
          <p:nvPr/>
        </p:nvGraphicFramePr>
        <p:xfrm>
          <a:off x="7912100" y="19812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3" imgW="317160" imgH="304560" progId="Equation.3">
                  <p:embed/>
                </p:oleObj>
              </mc:Choice>
              <mc:Fallback>
                <p:oleObj name="Equation" r:id="rId33" imgW="31716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19812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4" grpId="0" build="p" autoUpdateAnimBg="0"/>
      <p:bldP spid="74769" grpId="0" autoUpdateAnimBg="0"/>
      <p:bldP spid="74777" grpId="0" autoUpdateAnimBg="0"/>
      <p:bldP spid="74781" grpId="0" autoUpdateAnimBg="0"/>
      <p:bldP spid="74782" grpId="0" autoUpdateAnimBg="0"/>
      <p:bldP spid="74783" grpId="0" build="p" autoUpdateAnimBg="0" advAuto="0"/>
      <p:bldP spid="74784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20574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32771" name="Text Box 3075"/>
          <p:cNvSpPr txBox="1">
            <a:spLocks noChangeArrowheads="1"/>
          </p:cNvSpPr>
          <p:nvPr/>
        </p:nvSpPr>
        <p:spPr bwMode="auto">
          <a:xfrm>
            <a:off x="609600" y="13858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二重积分的定义</a:t>
            </a:r>
          </a:p>
        </p:txBody>
      </p:sp>
      <p:graphicFrame>
        <p:nvGraphicFramePr>
          <p:cNvPr id="32772" name="Object 3076"/>
          <p:cNvGraphicFramePr>
            <a:graphicFrameLocks noChangeAspect="1"/>
          </p:cNvGraphicFramePr>
          <p:nvPr/>
        </p:nvGraphicFramePr>
        <p:xfrm>
          <a:off x="1012825" y="2149475"/>
          <a:ext cx="215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2158920" imgH="723600" progId="Equation.3">
                  <p:embed/>
                </p:oleObj>
              </mc:Choice>
              <mc:Fallback>
                <p:oleObj name="Equation" r:id="rId3" imgW="2158920" imgH="72360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149475"/>
                        <a:ext cx="215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077"/>
          <p:cNvGraphicFramePr>
            <a:graphicFrameLocks noChangeAspect="1"/>
          </p:cNvGraphicFramePr>
          <p:nvPr/>
        </p:nvGraphicFramePr>
        <p:xfrm>
          <a:off x="3276600" y="1905000"/>
          <a:ext cx="326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3263760" imgH="1066680" progId="Equation.3">
                  <p:embed/>
                </p:oleObj>
              </mc:Choice>
              <mc:Fallback>
                <p:oleObj name="Equation" r:id="rId5" imgW="3263760" imgH="106668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326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078"/>
          <p:cNvGraphicFramePr>
            <a:graphicFrameLocks noChangeAspect="1"/>
          </p:cNvGraphicFramePr>
          <p:nvPr/>
        </p:nvGraphicFramePr>
        <p:xfrm>
          <a:off x="6781800" y="2270125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7" imgW="1866600" imgH="406080" progId="Equation.3">
                  <p:embed/>
                </p:oleObj>
              </mc:Choice>
              <mc:Fallback>
                <p:oleObj name="Equation" r:id="rId7" imgW="1866600" imgH="40608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70125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3079"/>
          <p:cNvSpPr txBox="1">
            <a:spLocks noChangeArrowheads="1"/>
          </p:cNvSpPr>
          <p:nvPr/>
        </p:nvSpPr>
        <p:spPr bwMode="auto">
          <a:xfrm>
            <a:off x="685800" y="3290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二重积分的性质</a:t>
            </a:r>
          </a:p>
        </p:txBody>
      </p:sp>
      <p:sp>
        <p:nvSpPr>
          <p:cNvPr id="32776" name="Text Box 3080"/>
          <p:cNvSpPr txBox="1">
            <a:spLocks noChangeArrowheads="1"/>
          </p:cNvSpPr>
          <p:nvPr/>
        </p:nvSpPr>
        <p:spPr bwMode="auto">
          <a:xfrm>
            <a:off x="3733800" y="32607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与定积分性质相似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5" grpId="0" autoUpdateAnimBg="0"/>
      <p:bldP spid="327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38375" y="3946525"/>
            <a:ext cx="4262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3200" b="1"/>
              <a:t>三、二重积分的性质    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2362200" cy="10668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238375" y="2346325"/>
            <a:ext cx="202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3200" b="1"/>
              <a:t>一、引例  </a:t>
            </a:r>
          </a:p>
        </p:txBody>
      </p:sp>
      <p:sp>
        <p:nvSpPr>
          <p:cNvPr id="1031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238375" y="3108325"/>
            <a:ext cx="5792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3200" b="1"/>
              <a:t>二、二重积分的定义与可积性   </a:t>
            </a:r>
          </a:p>
        </p:txBody>
      </p:sp>
      <p:sp>
        <p:nvSpPr>
          <p:cNvPr id="1033" name="Text Box 27"/>
          <p:cNvSpPr txBox="1">
            <a:spLocks noChangeArrowheads="1"/>
          </p:cNvSpPr>
          <p:nvPr/>
        </p:nvSpPr>
        <p:spPr bwMode="auto">
          <a:xfrm>
            <a:off x="1736725" y="1100138"/>
            <a:ext cx="64293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二重积分的概念与性质 </a:t>
            </a:r>
          </a:p>
        </p:txBody>
      </p:sp>
      <p:graphicFrame>
        <p:nvGraphicFramePr>
          <p:cNvPr id="1026" name="Object 31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33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09600" y="4495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/>
              <a:t>  </a:t>
            </a:r>
            <a:r>
              <a:rPr lang="zh-CN" altLang="en-US"/>
              <a:t>类似定积分解决问题的思想</a:t>
            </a:r>
            <a:r>
              <a:rPr lang="en-US" altLang="zh-CN"/>
              <a:t>: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2057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一、引例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</a:t>
            </a:r>
            <a:r>
              <a:rPr lang="zh-CN" altLang="en-US" b="1"/>
              <a:t>曲顶柱体的体积</a:t>
            </a:r>
            <a:r>
              <a:rPr lang="zh-CN" altLang="en-US"/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给定曲顶柱体</a:t>
            </a:r>
            <a:r>
              <a:rPr lang="en-US" altLang="zh-CN"/>
              <a:t>: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311525" y="2797175"/>
          <a:ext cx="2174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2171520" imgH="406080" progId="Equation.3">
                  <p:embed/>
                </p:oleObj>
              </mc:Choice>
              <mc:Fallback>
                <p:oleObj name="Equation" r:id="rId4" imgW="21715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797175"/>
                        <a:ext cx="21748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990600" y="2057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底：</a:t>
            </a:r>
            <a:r>
              <a:rPr lang="zh-CN" altLang="en-US"/>
              <a:t>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面上的闭区域 </a:t>
            </a:r>
            <a:r>
              <a:rPr lang="en-US" altLang="zh-CN" i="1">
                <a:solidFill>
                  <a:schemeClr val="tx2"/>
                </a:solidFill>
              </a:rPr>
              <a:t>D</a:t>
            </a:r>
            <a:endParaRPr lang="en-US" altLang="zh-CN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990600" y="26812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顶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 </a:t>
            </a:r>
            <a:r>
              <a:rPr lang="zh-CN" altLang="en-US"/>
              <a:t>连续曲面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990600" y="333533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侧面：</a:t>
            </a:r>
            <a:r>
              <a:rPr lang="zh-CN" altLang="en-US"/>
              <a:t>以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的边界为准线 </a:t>
            </a:r>
            <a:r>
              <a:rPr lang="en-US" altLang="zh-CN"/>
              <a:t>, </a:t>
            </a:r>
            <a:r>
              <a:rPr lang="zh-CN" altLang="en-US"/>
              <a:t>母线平行于 </a:t>
            </a:r>
            <a:r>
              <a:rPr lang="en-US" altLang="zh-CN" i="1"/>
              <a:t>z </a:t>
            </a:r>
            <a:r>
              <a:rPr lang="zh-CN" altLang="en-US"/>
              <a:t>轴的柱面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609600" y="3886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求其体积</a:t>
            </a:r>
            <a:r>
              <a:rPr lang="en-US" altLang="zh-CN"/>
              <a:t>.</a:t>
            </a: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920750" y="5119688"/>
            <a:ext cx="5565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“</a:t>
            </a:r>
            <a:r>
              <a:rPr lang="zh-CN" altLang="en-US"/>
              <a:t>大化小</a:t>
            </a:r>
            <a:r>
              <a:rPr lang="en-US" altLang="zh-CN"/>
              <a:t>, </a:t>
            </a:r>
            <a:r>
              <a:rPr lang="zh-CN" altLang="en-US"/>
              <a:t>常代变</a:t>
            </a:r>
            <a:r>
              <a:rPr lang="en-US" altLang="zh-CN"/>
              <a:t>, </a:t>
            </a:r>
            <a:r>
              <a:rPr lang="zh-CN" altLang="en-US"/>
              <a:t>近似和</a:t>
            </a:r>
            <a:r>
              <a:rPr lang="en-US" altLang="zh-CN"/>
              <a:t>, </a:t>
            </a:r>
            <a:r>
              <a:rPr lang="zh-CN" altLang="en-US"/>
              <a:t>求 极限”  </a:t>
            </a:r>
          </a:p>
        </p:txBody>
      </p:sp>
      <p:pic>
        <p:nvPicPr>
          <p:cNvPr id="8273" name="Picture 8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3962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74" name="Picture 8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75" name="Picture 8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76" name="Picture 8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77" name="Rectangle 85"/>
          <p:cNvSpPr>
            <a:spLocks noChangeArrowheads="1"/>
          </p:cNvSpPr>
          <p:nvPr/>
        </p:nvSpPr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096000" y="762000"/>
            <a:ext cx="2093913" cy="2286000"/>
            <a:chOff x="3936" y="576"/>
            <a:chExt cx="1319" cy="1440"/>
          </a:xfrm>
        </p:grpSpPr>
        <p:grpSp>
          <p:nvGrpSpPr>
            <p:cNvPr id="2069" name="Group 68"/>
            <p:cNvGrpSpPr>
              <a:grpSpLocks/>
            </p:cNvGrpSpPr>
            <p:nvPr/>
          </p:nvGrpSpPr>
          <p:grpSpPr bwMode="auto">
            <a:xfrm>
              <a:off x="3936" y="855"/>
              <a:ext cx="1319" cy="1161"/>
              <a:chOff x="4176" y="2535"/>
              <a:chExt cx="1319" cy="1161"/>
            </a:xfrm>
          </p:grpSpPr>
          <p:graphicFrame>
            <p:nvGraphicFramePr>
              <p:cNvPr id="2052" name="Object 67"/>
              <p:cNvGraphicFramePr>
                <a:graphicFrameLocks noChangeAspect="1"/>
              </p:cNvGraphicFramePr>
              <p:nvPr/>
            </p:nvGraphicFramePr>
            <p:xfrm>
              <a:off x="4176" y="2535"/>
              <a:ext cx="1319" cy="1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" name="BMP 图象" r:id="rId10" imgW="2619048" imgH="2305372" progId="Paint.Picture">
                      <p:embed/>
                    </p:oleObj>
                  </mc:Choice>
                  <mc:Fallback>
                    <p:oleObj name="BMP 图象" r:id="rId10" imgW="2619048" imgH="2305372" progId="Paint.Picture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535"/>
                            <a:ext cx="1319" cy="1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" name="Object 39"/>
              <p:cNvGraphicFramePr>
                <a:graphicFrameLocks noChangeAspect="1"/>
              </p:cNvGraphicFramePr>
              <p:nvPr/>
            </p:nvGraphicFramePr>
            <p:xfrm>
              <a:off x="4604" y="3212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0" name="公式" r:id="rId12" imgW="164880" imgH="164880" progId="Equation.3">
                      <p:embed/>
                    </p:oleObj>
                  </mc:Choice>
                  <mc:Fallback>
                    <p:oleObj name="公式" r:id="rId12" imgW="164880" imgH="1648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3212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1" name="Object 86"/>
            <p:cNvGraphicFramePr>
              <a:graphicFrameLocks noChangeAspect="1"/>
            </p:cNvGraphicFramePr>
            <p:nvPr/>
          </p:nvGraphicFramePr>
          <p:xfrm>
            <a:off x="4007" y="576"/>
            <a:ext cx="103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14" imgW="1638000" imgH="406080" progId="Equation.3">
                    <p:embed/>
                  </p:oleObj>
                </mc:Choice>
                <mc:Fallback>
                  <p:oleObj name="Equation" r:id="rId14" imgW="1638000" imgH="40608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576"/>
                          <a:ext cx="103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" grpId="0" autoUpdateAnimBg="0"/>
      <p:bldP spid="8196" grpId="0" autoUpdateAnimBg="0"/>
      <p:bldP spid="8197" grpId="0" autoUpdateAnimBg="0"/>
      <p:bldP spid="8234" grpId="0" autoUpdateAnimBg="0"/>
      <p:bldP spid="8235" grpId="0" autoUpdateAnimBg="0"/>
      <p:bldP spid="8236" grpId="0" autoUpdateAnimBg="0"/>
      <p:bldP spid="8237" grpId="0" autoUpdateAnimBg="0"/>
      <p:bldP spid="8265" grpId="0" build="p" autoUpdateAnimBg="0"/>
      <p:bldP spid="82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39"/>
          <p:cNvGraphicFramePr>
            <a:graphicFrameLocks noChangeAspect="1"/>
          </p:cNvGraphicFramePr>
          <p:nvPr/>
        </p:nvGraphicFramePr>
        <p:xfrm>
          <a:off x="6821488" y="1433513"/>
          <a:ext cx="2093912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BMP 图象" r:id="rId3" imgW="2619048" imgH="2305372" progId="Paint.Picture">
                  <p:embed/>
                </p:oleObj>
              </mc:Choice>
              <mc:Fallback>
                <p:oleObj name="BMP 图象" r:id="rId3" imgW="2619048" imgH="2305372" progId="Paint.Picture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1433513"/>
                        <a:ext cx="2093912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40"/>
          <p:cNvGraphicFramePr>
            <a:graphicFrameLocks noChangeAspect="1"/>
          </p:cNvGraphicFramePr>
          <p:nvPr/>
        </p:nvGraphicFramePr>
        <p:xfrm>
          <a:off x="7842250" y="2660650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5" imgW="164880" imgH="164880" progId="Equation.3">
                  <p:embed/>
                </p:oleObj>
              </mc:Choice>
              <mc:Fallback>
                <p:oleObj name="公式" r:id="rId5" imgW="164880" imgH="16488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660650"/>
                        <a:ext cx="3873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41"/>
          <p:cNvGraphicFramePr>
            <a:graphicFrameLocks noChangeAspect="1"/>
          </p:cNvGraphicFramePr>
          <p:nvPr/>
        </p:nvGraphicFramePr>
        <p:xfrm>
          <a:off x="7123113" y="968375"/>
          <a:ext cx="16398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7" imgW="1638000" imgH="406080" progId="Equation.3">
                  <p:embed/>
                </p:oleObj>
              </mc:Choice>
              <mc:Fallback>
                <p:oleObj name="Equation" r:id="rId7" imgW="1638000" imgH="40608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968375"/>
                        <a:ext cx="16398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3"/>
          <p:cNvSpPr txBox="1">
            <a:spLocks noChangeArrowheads="1"/>
          </p:cNvSpPr>
          <p:nvPr/>
        </p:nvSpPr>
        <p:spPr bwMode="auto">
          <a:xfrm>
            <a:off x="304800" y="471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1)“</a:t>
            </a:r>
            <a:r>
              <a:rPr lang="zh-CN" altLang="en-US">
                <a:solidFill>
                  <a:schemeClr val="tx2"/>
                </a:solidFill>
              </a:rPr>
              <a:t>大化小”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9286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曲线网分</a:t>
            </a:r>
            <a:r>
              <a:rPr lang="en-US" altLang="zh-CN" i="1"/>
              <a:t>D</a:t>
            </a:r>
            <a:r>
              <a:rPr lang="zh-CN" altLang="en-US"/>
              <a:t>为 </a:t>
            </a:r>
            <a:r>
              <a:rPr lang="en-US" altLang="zh-CN" i="1"/>
              <a:t>n </a:t>
            </a:r>
            <a:r>
              <a:rPr lang="zh-CN" altLang="en-US"/>
              <a:t>个区域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498600" y="146050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9" imgW="2654280" imgH="444240" progId="Equation.3">
                  <p:embed/>
                </p:oleObj>
              </mc:Choice>
              <mc:Fallback>
                <p:oleObj name="Equation" r:id="rId9" imgW="26542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46050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09600" y="1981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以它们为底把曲顶柱体分为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062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2)“</a:t>
            </a:r>
            <a:r>
              <a:rPr lang="zh-CN" altLang="en-US">
                <a:solidFill>
                  <a:schemeClr val="tx2"/>
                </a:solidFill>
              </a:rPr>
              <a:t>常代变”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33400" y="3595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在每个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752600" y="3684588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1" imgW="647640" imgH="444240" progId="Equation.3">
                  <p:embed/>
                </p:oleObj>
              </mc:Choice>
              <mc:Fallback>
                <p:oleObj name="Equation" r:id="rId11" imgW="6476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84588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267200" y="3684588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3" imgW="1320480" imgH="444240" progId="Equation.3">
                  <p:embed/>
                </p:oleObj>
              </mc:Choice>
              <mc:Fallback>
                <p:oleObj name="Equation" r:id="rId13" imgW="13204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84588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738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3)“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近似和”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465263" y="5257800"/>
          <a:ext cx="172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5" imgW="1726920" imgH="1066680" progId="Equation.3">
                  <p:embed/>
                </p:oleObj>
              </mc:Choice>
              <mc:Fallback>
                <p:oleObj name="Equation" r:id="rId15" imgW="1726920" imgH="1066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257800"/>
                        <a:ext cx="172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3276600" y="5257800"/>
          <a:ext cx="297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7" imgW="2971800" imgH="1066680" progId="Equation.3">
                  <p:embed/>
                </p:oleObj>
              </mc:Choice>
              <mc:Fallback>
                <p:oleObj name="Equation" r:id="rId17" imgW="2971800" imgH="1066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2971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7" name="Object 67"/>
          <p:cNvGraphicFramePr>
            <a:graphicFrameLocks noChangeAspect="1"/>
          </p:cNvGraphicFramePr>
          <p:nvPr/>
        </p:nvGraphicFramePr>
        <p:xfrm>
          <a:off x="5969000" y="2101850"/>
          <a:ext cx="1346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9" imgW="1447560" imgH="444240" progId="Equation.3">
                  <p:embed/>
                </p:oleObj>
              </mc:Choice>
              <mc:Fallback>
                <p:oleObj name="Equation" r:id="rId19" imgW="1447560" imgH="4442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101850"/>
                        <a:ext cx="1346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9" name="Object 69"/>
          <p:cNvGraphicFramePr>
            <a:graphicFrameLocks noChangeAspect="1"/>
          </p:cNvGraphicFramePr>
          <p:nvPr/>
        </p:nvGraphicFramePr>
        <p:xfrm>
          <a:off x="1485900" y="4217988"/>
          <a:ext cx="5572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21" imgW="5574960" imgH="444240" progId="Equation.3">
                  <p:embed/>
                </p:oleObj>
              </mc:Choice>
              <mc:Fallback>
                <p:oleObj name="Equation" r:id="rId21" imgW="5574960" imgH="4442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217988"/>
                        <a:ext cx="5572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5562600" y="3595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25704" name="Text Box 104"/>
          <p:cNvSpPr txBox="1">
            <a:spLocks noChangeArrowheads="1"/>
          </p:cNvSpPr>
          <p:nvPr/>
        </p:nvSpPr>
        <p:spPr bwMode="auto">
          <a:xfrm>
            <a:off x="2362200" y="36099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</a:t>
            </a:r>
            <a:r>
              <a:rPr lang="zh-CN" altLang="en-US">
                <a:solidFill>
                  <a:schemeClr val="tx2"/>
                </a:solidFill>
              </a:rPr>
              <a:t>任取</a:t>
            </a:r>
            <a:r>
              <a:rPr lang="zh-CN" altLang="en-US"/>
              <a:t>一点</a:t>
            </a:r>
          </a:p>
        </p:txBody>
      </p: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609600" y="2528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小曲顶柱体</a:t>
            </a: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7289800" y="1798638"/>
            <a:ext cx="323850" cy="898525"/>
            <a:chOff x="4592" y="1133"/>
            <a:chExt cx="204" cy="566"/>
          </a:xfrm>
        </p:grpSpPr>
        <p:grpSp>
          <p:nvGrpSpPr>
            <p:cNvPr id="3101" name="Group 142"/>
            <p:cNvGrpSpPr>
              <a:grpSpLocks/>
            </p:cNvGrpSpPr>
            <p:nvPr/>
          </p:nvGrpSpPr>
          <p:grpSpPr bwMode="auto">
            <a:xfrm>
              <a:off x="4612" y="1178"/>
              <a:ext cx="170" cy="521"/>
              <a:chOff x="4612" y="1163"/>
              <a:chExt cx="188" cy="565"/>
            </a:xfrm>
          </p:grpSpPr>
          <p:sp>
            <p:nvSpPr>
              <p:cNvPr id="3103" name="Rectangle 110"/>
              <p:cNvSpPr>
                <a:spLocks noChangeArrowheads="1"/>
              </p:cNvSpPr>
              <p:nvPr/>
            </p:nvSpPr>
            <p:spPr bwMode="auto">
              <a:xfrm>
                <a:off x="4612" y="1163"/>
                <a:ext cx="188" cy="526"/>
              </a:xfrm>
              <a:prstGeom prst="rect">
                <a:avLst/>
              </a:prstGeom>
              <a:solidFill>
                <a:srgbClr val="3366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Oval 111"/>
              <p:cNvSpPr>
                <a:spLocks noChangeArrowheads="1"/>
              </p:cNvSpPr>
              <p:nvPr/>
            </p:nvSpPr>
            <p:spPr bwMode="auto">
              <a:xfrm>
                <a:off x="4612" y="1658"/>
                <a:ext cx="188" cy="70"/>
              </a:xfrm>
              <a:prstGeom prst="ellipse">
                <a:avLst/>
              </a:prstGeom>
              <a:solidFill>
                <a:srgbClr val="336600">
                  <a:alpha val="50195"/>
                </a:srgb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02" name="Freeform 112"/>
            <p:cNvSpPr>
              <a:spLocks/>
            </p:cNvSpPr>
            <p:nvPr/>
          </p:nvSpPr>
          <p:spPr bwMode="auto">
            <a:xfrm rot="1680000">
              <a:off x="4592" y="1133"/>
              <a:ext cx="204" cy="103"/>
            </a:xfrm>
            <a:custGeom>
              <a:avLst/>
              <a:gdLst>
                <a:gd name="T0" fmla="*/ 8 w 208"/>
                <a:gd name="T1" fmla="*/ 104 h 160"/>
                <a:gd name="T2" fmla="*/ 56 w 208"/>
                <a:gd name="T3" fmla="*/ 8 h 160"/>
                <a:gd name="T4" fmla="*/ 200 w 208"/>
                <a:gd name="T5" fmla="*/ 56 h 160"/>
                <a:gd name="T6" fmla="*/ 104 w 208"/>
                <a:gd name="T7" fmla="*/ 152 h 160"/>
                <a:gd name="T8" fmla="*/ 8 w 208"/>
                <a:gd name="T9" fmla="*/ 104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160"/>
                <a:gd name="T17" fmla="*/ 208 w 208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160">
                  <a:moveTo>
                    <a:pt x="8" y="104"/>
                  </a:moveTo>
                  <a:cubicBezTo>
                    <a:pt x="0" y="80"/>
                    <a:pt x="24" y="16"/>
                    <a:pt x="56" y="8"/>
                  </a:cubicBezTo>
                  <a:cubicBezTo>
                    <a:pt x="88" y="0"/>
                    <a:pt x="192" y="32"/>
                    <a:pt x="200" y="56"/>
                  </a:cubicBezTo>
                  <a:cubicBezTo>
                    <a:pt x="208" y="80"/>
                    <a:pt x="128" y="144"/>
                    <a:pt x="104" y="152"/>
                  </a:cubicBezTo>
                  <a:cubicBezTo>
                    <a:pt x="80" y="160"/>
                    <a:pt x="16" y="128"/>
                    <a:pt x="8" y="104"/>
                  </a:cubicBez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B1B1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7467600" y="1911350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543800" y="2667000"/>
            <a:ext cx="685800" cy="915988"/>
            <a:chOff x="5088" y="2015"/>
            <a:chExt cx="432" cy="577"/>
          </a:xfrm>
        </p:grpSpPr>
        <p:graphicFrame>
          <p:nvGraphicFramePr>
            <p:cNvPr id="3085" name="Object 61"/>
            <p:cNvGraphicFramePr>
              <a:graphicFrameLocks noChangeAspect="1"/>
            </p:cNvGraphicFramePr>
            <p:nvPr/>
          </p:nvGraphicFramePr>
          <p:xfrm>
            <a:off x="5136" y="2303"/>
            <a:ext cx="38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公式" r:id="rId23" imgW="304560" imgH="228600" progId="Equation.3">
                    <p:embed/>
                  </p:oleObj>
                </mc:Choice>
                <mc:Fallback>
                  <p:oleObj name="公式" r:id="rId23" imgW="30456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03"/>
                          <a:ext cx="38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62"/>
            <p:cNvSpPr>
              <a:spLocks noChangeShapeType="1"/>
            </p:cNvSpPr>
            <p:nvPr/>
          </p:nvSpPr>
          <p:spPr bwMode="auto">
            <a:xfrm flipH="1" flipV="1">
              <a:off x="5088" y="2015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6172200" y="2667000"/>
            <a:ext cx="1295400" cy="860425"/>
            <a:chOff x="4224" y="2015"/>
            <a:chExt cx="816" cy="542"/>
          </a:xfrm>
        </p:grpSpPr>
        <p:graphicFrame>
          <p:nvGraphicFramePr>
            <p:cNvPr id="3084" name="Object 64"/>
            <p:cNvGraphicFramePr>
              <a:graphicFrameLocks noChangeAspect="1"/>
            </p:cNvGraphicFramePr>
            <p:nvPr/>
          </p:nvGraphicFramePr>
          <p:xfrm>
            <a:off x="4224" y="2255"/>
            <a:ext cx="6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公式" r:id="rId25" imgW="507960" imgH="228600" progId="Equation.3">
                    <p:embed/>
                  </p:oleObj>
                </mc:Choice>
                <mc:Fallback>
                  <p:oleObj name="公式" r:id="rId25" imgW="507960" imgH="2286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55"/>
                          <a:ext cx="67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Line 65"/>
            <p:cNvSpPr>
              <a:spLocks noChangeShapeType="1"/>
            </p:cNvSpPr>
            <p:nvPr/>
          </p:nvSpPr>
          <p:spPr bwMode="auto">
            <a:xfrm flipV="1">
              <a:off x="4656" y="2015"/>
              <a:ext cx="384" cy="2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6" grpId="0" autoUpdateAnimBg="0"/>
      <p:bldP spid="25607" grpId="0" autoUpdateAnimBg="0"/>
      <p:bldP spid="25609" grpId="0" autoUpdateAnimBg="0"/>
      <p:bldP spid="25612" grpId="0" autoUpdateAnimBg="0"/>
      <p:bldP spid="25670" grpId="0" autoUpdateAnimBg="0"/>
      <p:bldP spid="25704" grpId="0" autoUpdateAnimBg="0"/>
      <p:bldP spid="25705" grpId="0" autoUpdateAnimBg="0"/>
      <p:bldP spid="256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304800" y="457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4)“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取极限”</a:t>
            </a: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722313" y="1066800"/>
          <a:ext cx="2859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3136680" imgH="457200" progId="Equation.3">
                  <p:embed/>
                </p:oleObj>
              </mc:Choice>
              <mc:Fallback>
                <p:oleObj name="Equation" r:id="rId3" imgW="31366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066800"/>
                        <a:ext cx="2859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1371600" y="1676400"/>
          <a:ext cx="524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5244840" imgH="469800" progId="Equation.3">
                  <p:embed/>
                </p:oleObj>
              </mc:Choice>
              <mc:Fallback>
                <p:oleObj name="Equation" r:id="rId5" imgW="52448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524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858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1371600" y="2362200"/>
          <a:ext cx="3098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3098520" imgH="622080" progId="Equation.3">
                  <p:embed/>
                </p:oleObj>
              </mc:Choice>
              <mc:Fallback>
                <p:oleObj name="Equation" r:id="rId7" imgW="3098520" imgH="622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3098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295400" y="3200400"/>
          <a:ext cx="394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3949560" imgH="1066680" progId="Equation.3">
                  <p:embed/>
                </p:oleObj>
              </mc:Choice>
              <mc:Fallback>
                <p:oleObj name="Equation" r:id="rId9" imgW="3949560" imgH="1066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3949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9" name="Group 106"/>
          <p:cNvGrpSpPr>
            <a:grpSpLocks/>
          </p:cNvGrpSpPr>
          <p:nvPr/>
        </p:nvGrpSpPr>
        <p:grpSpPr bwMode="auto">
          <a:xfrm>
            <a:off x="5816600" y="2667000"/>
            <a:ext cx="2946400" cy="2614613"/>
            <a:chOff x="3760" y="610"/>
            <a:chExt cx="1856" cy="1647"/>
          </a:xfrm>
        </p:grpSpPr>
        <p:graphicFrame>
          <p:nvGraphicFramePr>
            <p:cNvPr id="4102" name="Object 91"/>
            <p:cNvGraphicFramePr>
              <a:graphicFrameLocks noChangeAspect="1"/>
            </p:cNvGraphicFramePr>
            <p:nvPr/>
          </p:nvGraphicFramePr>
          <p:xfrm>
            <a:off x="4297" y="903"/>
            <a:ext cx="1319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BMP 图象" r:id="rId11" imgW="2619048" imgH="2305372" progId="Paint.Picture">
                    <p:embed/>
                  </p:oleObj>
                </mc:Choice>
                <mc:Fallback>
                  <p:oleObj name="BMP 图象" r:id="rId11" imgW="2619048" imgH="2305372" progId="Paint.Picture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903"/>
                          <a:ext cx="1319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92"/>
            <p:cNvGraphicFramePr>
              <a:graphicFrameLocks noChangeAspect="1"/>
            </p:cNvGraphicFramePr>
            <p:nvPr/>
          </p:nvGraphicFramePr>
          <p:xfrm>
            <a:off x="4487" y="610"/>
            <a:ext cx="103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Equation" r:id="rId13" imgW="1638000" imgH="406080" progId="Equation.3">
                    <p:embed/>
                  </p:oleObj>
                </mc:Choice>
                <mc:Fallback>
                  <p:oleObj name="Equation" r:id="rId13" imgW="1638000" imgH="40608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610"/>
                          <a:ext cx="103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93"/>
            <p:cNvGraphicFramePr>
              <a:graphicFrameLocks noChangeAspect="1"/>
            </p:cNvGraphicFramePr>
            <p:nvPr/>
          </p:nvGraphicFramePr>
          <p:xfrm>
            <a:off x="3760" y="1324"/>
            <a:ext cx="84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Equation" r:id="rId15" imgW="1447560" imgH="444240" progId="Equation.3">
                    <p:embed/>
                  </p:oleObj>
                </mc:Choice>
                <mc:Fallback>
                  <p:oleObj name="Equation" r:id="rId15" imgW="1447560" imgH="44424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1324"/>
                          <a:ext cx="84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0" name="Group 94"/>
            <p:cNvGrpSpPr>
              <a:grpSpLocks/>
            </p:cNvGrpSpPr>
            <p:nvPr/>
          </p:nvGrpSpPr>
          <p:grpSpPr bwMode="auto">
            <a:xfrm>
              <a:off x="4592" y="1133"/>
              <a:ext cx="204" cy="566"/>
              <a:chOff x="4592" y="1133"/>
              <a:chExt cx="204" cy="566"/>
            </a:xfrm>
          </p:grpSpPr>
          <p:grpSp>
            <p:nvGrpSpPr>
              <p:cNvPr id="4116" name="Group 95"/>
              <p:cNvGrpSpPr>
                <a:grpSpLocks/>
              </p:cNvGrpSpPr>
              <p:nvPr/>
            </p:nvGrpSpPr>
            <p:grpSpPr bwMode="auto">
              <a:xfrm>
                <a:off x="4612" y="1178"/>
                <a:ext cx="170" cy="521"/>
                <a:chOff x="4612" y="1163"/>
                <a:chExt cx="188" cy="565"/>
              </a:xfrm>
            </p:grpSpPr>
            <p:sp>
              <p:nvSpPr>
                <p:cNvPr id="4118" name="Rectangle 96"/>
                <p:cNvSpPr>
                  <a:spLocks noChangeArrowheads="1"/>
                </p:cNvSpPr>
                <p:nvPr/>
              </p:nvSpPr>
              <p:spPr bwMode="auto">
                <a:xfrm>
                  <a:off x="4612" y="1163"/>
                  <a:ext cx="188" cy="526"/>
                </a:xfrm>
                <a:prstGeom prst="rect">
                  <a:avLst/>
                </a:prstGeom>
                <a:solidFill>
                  <a:srgbClr val="3366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9" name="Oval 97"/>
                <p:cNvSpPr>
                  <a:spLocks noChangeArrowheads="1"/>
                </p:cNvSpPr>
                <p:nvPr/>
              </p:nvSpPr>
              <p:spPr bwMode="auto">
                <a:xfrm>
                  <a:off x="4612" y="1658"/>
                  <a:ext cx="188" cy="70"/>
                </a:xfrm>
                <a:prstGeom prst="ellipse">
                  <a:avLst/>
                </a:prstGeom>
                <a:solidFill>
                  <a:srgbClr val="336600">
                    <a:alpha val="50195"/>
                  </a:srgb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17" name="Freeform 98"/>
              <p:cNvSpPr>
                <a:spLocks/>
              </p:cNvSpPr>
              <p:nvPr/>
            </p:nvSpPr>
            <p:spPr bwMode="auto">
              <a:xfrm rot="1680000">
                <a:off x="4592" y="1133"/>
                <a:ext cx="204" cy="103"/>
              </a:xfrm>
              <a:custGeom>
                <a:avLst/>
                <a:gdLst>
                  <a:gd name="T0" fmla="*/ 8 w 208"/>
                  <a:gd name="T1" fmla="*/ 104 h 160"/>
                  <a:gd name="T2" fmla="*/ 56 w 208"/>
                  <a:gd name="T3" fmla="*/ 8 h 160"/>
                  <a:gd name="T4" fmla="*/ 200 w 208"/>
                  <a:gd name="T5" fmla="*/ 56 h 160"/>
                  <a:gd name="T6" fmla="*/ 104 w 208"/>
                  <a:gd name="T7" fmla="*/ 152 h 160"/>
                  <a:gd name="T8" fmla="*/ 8 w 208"/>
                  <a:gd name="T9" fmla="*/ 104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160"/>
                  <a:gd name="T17" fmla="*/ 208 w 208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160">
                    <a:moveTo>
                      <a:pt x="8" y="104"/>
                    </a:moveTo>
                    <a:cubicBezTo>
                      <a:pt x="0" y="80"/>
                      <a:pt x="24" y="16"/>
                      <a:pt x="56" y="8"/>
                    </a:cubicBezTo>
                    <a:cubicBezTo>
                      <a:pt x="88" y="0"/>
                      <a:pt x="192" y="32"/>
                      <a:pt x="200" y="56"/>
                    </a:cubicBezTo>
                    <a:cubicBezTo>
                      <a:pt x="208" y="80"/>
                      <a:pt x="128" y="144"/>
                      <a:pt x="104" y="152"/>
                    </a:cubicBezTo>
                    <a:cubicBezTo>
                      <a:pt x="80" y="160"/>
                      <a:pt x="16" y="128"/>
                      <a:pt x="8" y="104"/>
                    </a:cubicBez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B1B1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1" name="Line 99"/>
            <p:cNvSpPr>
              <a:spLocks noChangeShapeType="1"/>
            </p:cNvSpPr>
            <p:nvPr/>
          </p:nvSpPr>
          <p:spPr bwMode="auto">
            <a:xfrm>
              <a:off x="4704" y="1204"/>
              <a:ext cx="0" cy="4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12" name="Group 100"/>
            <p:cNvGrpSpPr>
              <a:grpSpLocks/>
            </p:cNvGrpSpPr>
            <p:nvPr/>
          </p:nvGrpSpPr>
          <p:grpSpPr bwMode="auto">
            <a:xfrm>
              <a:off x="4752" y="1680"/>
              <a:ext cx="432" cy="577"/>
              <a:chOff x="5088" y="2015"/>
              <a:chExt cx="432" cy="577"/>
            </a:xfrm>
          </p:grpSpPr>
          <p:graphicFrame>
            <p:nvGraphicFramePr>
              <p:cNvPr id="4106" name="Object 101"/>
              <p:cNvGraphicFramePr>
                <a:graphicFrameLocks noChangeAspect="1"/>
              </p:cNvGraphicFramePr>
              <p:nvPr/>
            </p:nvGraphicFramePr>
            <p:xfrm>
              <a:off x="5136" y="2303"/>
              <a:ext cx="38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5" name="公式" r:id="rId17" imgW="304560" imgH="228600" progId="Equation.3">
                      <p:embed/>
                    </p:oleObj>
                  </mc:Choice>
                  <mc:Fallback>
                    <p:oleObj name="公式" r:id="rId17" imgW="304560" imgH="22860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303"/>
                            <a:ext cx="384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02"/>
              <p:cNvSpPr>
                <a:spLocks noChangeShapeType="1"/>
              </p:cNvSpPr>
              <p:nvPr/>
            </p:nvSpPr>
            <p:spPr bwMode="auto">
              <a:xfrm flipH="1" flipV="1">
                <a:off x="5088" y="2015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3" name="Group 103"/>
            <p:cNvGrpSpPr>
              <a:grpSpLocks/>
            </p:cNvGrpSpPr>
            <p:nvPr/>
          </p:nvGrpSpPr>
          <p:grpSpPr bwMode="auto">
            <a:xfrm>
              <a:off x="3888" y="1680"/>
              <a:ext cx="816" cy="542"/>
              <a:chOff x="4224" y="2015"/>
              <a:chExt cx="816" cy="542"/>
            </a:xfrm>
          </p:grpSpPr>
          <p:graphicFrame>
            <p:nvGraphicFramePr>
              <p:cNvPr id="4105" name="Object 104"/>
              <p:cNvGraphicFramePr>
                <a:graphicFrameLocks noChangeAspect="1"/>
              </p:cNvGraphicFramePr>
              <p:nvPr/>
            </p:nvGraphicFramePr>
            <p:xfrm>
              <a:off x="4224" y="2255"/>
              <a:ext cx="67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6" name="公式" r:id="rId19" imgW="507960" imgH="228600" progId="Equation.3">
                      <p:embed/>
                    </p:oleObj>
                  </mc:Choice>
                  <mc:Fallback>
                    <p:oleObj name="公式" r:id="rId19" imgW="507960" imgH="228600" progId="Equation.3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255"/>
                            <a:ext cx="672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4" name="Line 105"/>
              <p:cNvSpPr>
                <a:spLocks noChangeShapeType="1"/>
              </p:cNvSpPr>
              <p:nvPr/>
            </p:nvSpPr>
            <p:spPr bwMode="auto">
              <a:xfrm flipV="1">
                <a:off x="4656" y="2015"/>
                <a:ext cx="384" cy="28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912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二、二重积分的定义及可积性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1004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641475" y="1066800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3" imgW="1473120" imgH="431640" progId="Equation.3">
                  <p:embed/>
                </p:oleObj>
              </mc:Choice>
              <mc:Fallback>
                <p:oleObj name="Equation" r:id="rId3" imgW="1473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066800"/>
                        <a:ext cx="148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将区域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分成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个小区域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180013" y="1676400"/>
          <a:ext cx="32781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5" imgW="3301920" imgH="444240" progId="Equation.3">
                  <p:embed/>
                </p:oleObj>
              </mc:Choice>
              <mc:Fallback>
                <p:oleObj name="Equation" r:id="rId5" imgW="33019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676400"/>
                        <a:ext cx="32781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28600" y="2147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任取</a:t>
            </a:r>
            <a:r>
              <a:rPr lang="zh-CN" altLang="en-US"/>
              <a:t>一点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828800" y="22098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7" imgW="2374560" imgH="444240" progId="Equation.3">
                  <p:embed/>
                </p:oleObj>
              </mc:Choice>
              <mc:Fallback>
                <p:oleObj name="Equation" r:id="rId7" imgW="23745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37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91000" y="2147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若存在一个常数 </a:t>
            </a:r>
            <a:r>
              <a:rPr lang="en-US" altLang="zh-CN" i="1"/>
              <a:t>I</a:t>
            </a:r>
            <a:r>
              <a:rPr lang="en-US" altLang="zh-CN"/>
              <a:t> , </a:t>
            </a:r>
            <a:r>
              <a:rPr lang="zh-CN" altLang="en-US"/>
              <a:t>使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876300" y="2667000"/>
          <a:ext cx="37703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9" imgW="3771720" imgH="1066680" progId="Equation.3">
                  <p:embed/>
                </p:oleObj>
              </mc:Choice>
              <mc:Fallback>
                <p:oleObj name="Equation" r:id="rId9" imgW="377172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67000"/>
                        <a:ext cx="37703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133600" y="3733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可积 </a:t>
            </a:r>
            <a:r>
              <a:rPr lang="en-US" altLang="zh-CN"/>
              <a:t>, 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304800" y="3810000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1" imgW="1841400" imgH="444240" progId="Equation.3">
                  <p:embed/>
                </p:oleObj>
              </mc:Choice>
              <mc:Fallback>
                <p:oleObj name="Equation" r:id="rId11" imgW="18414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5410200" y="2921000"/>
          <a:ext cx="21574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3" imgW="2158920" imgH="660240" progId="Equation.3">
                  <p:embed/>
                </p:oleObj>
              </mc:Choice>
              <mc:Fallback>
                <p:oleObj name="Equation" r:id="rId13" imgW="2158920" imgH="660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21000"/>
                        <a:ext cx="21574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3200400" y="3810000"/>
          <a:ext cx="205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5" imgW="2057400" imgH="444240" progId="Equation.3">
                  <p:embed/>
                </p:oleObj>
              </mc:Choice>
              <mc:Fallback>
                <p:oleObj name="Equation" r:id="rId15" imgW="20574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05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181600" y="37639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D</a:t>
            </a:r>
            <a:r>
              <a:rPr lang="zh-CN" altLang="en-US"/>
              <a:t>上的</a:t>
            </a:r>
            <a:r>
              <a:rPr lang="zh-CN" altLang="en-US" b="1">
                <a:solidFill>
                  <a:schemeClr val="tx2"/>
                </a:solidFill>
              </a:rPr>
              <a:t>二重积分</a:t>
            </a:r>
            <a:r>
              <a:rPr lang="en-US" altLang="zh-CN"/>
              <a:t>.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96227"/>
              </p:ext>
            </p:extLst>
          </p:nvPr>
        </p:nvGraphicFramePr>
        <p:xfrm>
          <a:off x="5143500" y="4797152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7" imgW="2857320" imgH="444240" progId="Equation.3">
                  <p:embed/>
                </p:oleObj>
              </mc:Choice>
              <mc:Fallback>
                <p:oleObj name="Equation" r:id="rId17" imgW="28573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797152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2603500" y="4749800"/>
          <a:ext cx="213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9" imgW="2133360" imgH="660240" progId="Equation.3">
                  <p:embed/>
                </p:oleObj>
              </mc:Choice>
              <mc:Fallback>
                <p:oleObj name="Equation" r:id="rId19" imgW="2133360" imgH="660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749800"/>
                        <a:ext cx="2133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90600" y="5334000"/>
            <a:ext cx="1905000" cy="927100"/>
            <a:chOff x="432" y="3648"/>
            <a:chExt cx="1392" cy="453"/>
          </a:xfrm>
        </p:grpSpPr>
        <p:sp>
          <p:nvSpPr>
            <p:cNvPr id="8231" name="Text Box 20"/>
            <p:cNvSpPr txBox="1">
              <a:spLocks noChangeArrowheads="1"/>
            </p:cNvSpPr>
            <p:nvPr/>
          </p:nvSpPr>
          <p:spPr bwMode="auto">
            <a:xfrm>
              <a:off x="432" y="3843"/>
              <a:ext cx="1056" cy="25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积分域</a:t>
              </a:r>
            </a:p>
          </p:txBody>
        </p:sp>
        <p:sp>
          <p:nvSpPr>
            <p:cNvPr id="8232" name="Line 21"/>
            <p:cNvSpPr>
              <a:spLocks noChangeShapeType="1"/>
            </p:cNvSpPr>
            <p:nvPr/>
          </p:nvSpPr>
          <p:spPr bwMode="auto">
            <a:xfrm flipV="1">
              <a:off x="1488" y="3648"/>
              <a:ext cx="336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3200400" y="5257800"/>
            <a:ext cx="99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19400" y="5262563"/>
            <a:ext cx="1905000" cy="973137"/>
            <a:chOff x="2016" y="3408"/>
            <a:chExt cx="1200" cy="737"/>
          </a:xfrm>
        </p:grpSpPr>
        <p:sp>
          <p:nvSpPr>
            <p:cNvPr id="8229" name="Text Box 24"/>
            <p:cNvSpPr txBox="1">
              <a:spLocks noChangeArrowheads="1"/>
            </p:cNvSpPr>
            <p:nvPr/>
          </p:nvSpPr>
          <p:spPr bwMode="auto">
            <a:xfrm>
              <a:off x="2016" y="3745"/>
              <a:ext cx="1200" cy="4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被积函数</a:t>
              </a:r>
            </a:p>
          </p:txBody>
        </p:sp>
        <p:sp>
          <p:nvSpPr>
            <p:cNvPr id="8230" name="Line 25"/>
            <p:cNvSpPr>
              <a:spLocks noChangeShapeType="1"/>
            </p:cNvSpPr>
            <p:nvPr/>
          </p:nvSpPr>
          <p:spPr bwMode="auto">
            <a:xfrm flipV="1">
              <a:off x="2592" y="3408"/>
              <a:ext cx="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4267200" y="5257800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572000" y="5334000"/>
            <a:ext cx="2362200" cy="895350"/>
            <a:chOff x="3168" y="3408"/>
            <a:chExt cx="1536" cy="703"/>
          </a:xfrm>
        </p:grpSpPr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3552" y="3696"/>
              <a:ext cx="1152" cy="41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面积元素</a:t>
              </a: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3168" y="3408"/>
              <a:ext cx="384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8200" y="2833688"/>
            <a:ext cx="914400" cy="442912"/>
            <a:chOff x="3024" y="1689"/>
            <a:chExt cx="768" cy="375"/>
          </a:xfrm>
        </p:grpSpPr>
        <p:sp>
          <p:nvSpPr>
            <p:cNvPr id="8222" name="Text Box 37"/>
            <p:cNvSpPr txBox="1">
              <a:spLocks noChangeArrowheads="1"/>
            </p:cNvSpPr>
            <p:nvPr/>
          </p:nvSpPr>
          <p:spPr bwMode="auto">
            <a:xfrm>
              <a:off x="3024" y="1689"/>
              <a:ext cx="76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8223" name="Line 38"/>
            <p:cNvSpPr>
              <a:spLocks noChangeShapeType="1"/>
            </p:cNvSpPr>
            <p:nvPr/>
          </p:nvSpPr>
          <p:spPr bwMode="auto">
            <a:xfrm>
              <a:off x="312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120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3048000" y="1004888"/>
            <a:ext cx="577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是定义在有界区域 </a:t>
            </a:r>
            <a:r>
              <a:rPr lang="en-US" altLang="zh-CN" i="1"/>
              <a:t>D</a:t>
            </a:r>
            <a:r>
              <a:rPr lang="zh-CN" altLang="en-US"/>
              <a:t>上的有界函数 </a:t>
            </a:r>
            <a:r>
              <a:rPr lang="en-US" altLang="zh-CN"/>
              <a:t>,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3" grpId="0" build="p" autoUpdateAnimBg="0"/>
      <p:bldP spid="58375" grpId="0" build="p" autoUpdateAnimBg="0"/>
      <p:bldP spid="58377" grpId="0" build="p" autoUpdateAnimBg="0"/>
      <p:bldP spid="58379" grpId="0" build="p" autoUpdateAnimBg="0" advAuto="0"/>
      <p:bldP spid="58383" grpId="0" build="p" autoUpdateAnimBg="0" advAuto="0"/>
      <p:bldP spid="58390" grpId="0" animBg="1"/>
      <p:bldP spid="58399" grpId="0" animBg="1"/>
      <p:bldP spid="5840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Text Box 52"/>
          <p:cNvSpPr txBox="1">
            <a:spLocks noChangeArrowheads="1"/>
          </p:cNvSpPr>
          <p:nvPr/>
        </p:nvSpPr>
        <p:spPr bwMode="auto">
          <a:xfrm>
            <a:off x="609600" y="457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如果             在</a:t>
            </a:r>
            <a:r>
              <a:rPr lang="en-US" altLang="zh-CN" i="1"/>
              <a:t>D</a:t>
            </a:r>
            <a:r>
              <a:rPr lang="zh-CN" altLang="en-US"/>
              <a:t>上可积</a:t>
            </a:r>
            <a:r>
              <a:rPr lang="en-US" altLang="zh-CN"/>
              <a:t>,</a:t>
            </a:r>
          </a:p>
        </p:txBody>
      </p:sp>
      <p:graphicFrame>
        <p:nvGraphicFramePr>
          <p:cNvPr id="9220" name="Object 53"/>
          <p:cNvGraphicFramePr>
            <a:graphicFrameLocks noChangeAspect="1"/>
          </p:cNvGraphicFramePr>
          <p:nvPr/>
        </p:nvGraphicFramePr>
        <p:xfrm>
          <a:off x="1447800" y="5334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228600" y="1600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元素</a:t>
            </a:r>
            <a:r>
              <a:rPr lang="en-US" altLang="zh-CN"/>
              <a:t>d</a:t>
            </a:r>
            <a:r>
              <a:rPr lang="en-US" altLang="zh-CN">
                <a:sym typeface="Symbol" pitchFamily="18" charset="2"/>
              </a:rPr>
              <a:t></a:t>
            </a:r>
            <a:r>
              <a:rPr lang="zh-CN" altLang="en-US"/>
              <a:t>也常记作</a:t>
            </a:r>
          </a:p>
        </p:txBody>
      </p:sp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2895600" y="17272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5" imgW="901440" imgH="406080" progId="Equation.3">
                  <p:embed/>
                </p:oleObj>
              </mc:Choice>
              <mc:Fallback>
                <p:oleObj name="Equation" r:id="rId5" imgW="901440" imgH="4060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7200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3810000" y="1614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二重积分记作</a:t>
            </a:r>
          </a:p>
        </p:txBody>
      </p:sp>
      <p:graphicFrame>
        <p:nvGraphicFramePr>
          <p:cNvPr id="59450" name="Object 58"/>
          <p:cNvGraphicFramePr>
            <a:graphicFrameLocks noChangeAspect="1"/>
          </p:cNvGraphicFramePr>
          <p:nvPr/>
        </p:nvGraphicFramePr>
        <p:xfrm>
          <a:off x="1828800" y="2286000"/>
          <a:ext cx="2451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7" imgW="2450880" imgH="596880" progId="Equation.3">
                  <p:embed/>
                </p:oleObj>
              </mc:Choice>
              <mc:Fallback>
                <p:oleObj name="Equation" r:id="rId7" imgW="2450880" imgH="596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2451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2794000" y="114300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9" imgW="2311200" imgH="444240" progId="Equation.3">
                  <p:embed/>
                </p:oleObj>
              </mc:Choice>
              <mc:Fallback>
                <p:oleObj name="Equation" r:id="rId9" imgW="2311200" imgH="4442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14300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2" name="Text Box 60"/>
          <p:cNvSpPr txBox="1">
            <a:spLocks noChangeArrowheads="1"/>
          </p:cNvSpPr>
          <p:nvPr/>
        </p:nvSpPr>
        <p:spPr bwMode="auto">
          <a:xfrm>
            <a:off x="19050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这时</a:t>
            </a:r>
            <a:endParaRPr lang="zh-CN" altLang="en-US" i="1"/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244475" y="1004888"/>
            <a:ext cx="186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分区域 </a:t>
            </a:r>
            <a:r>
              <a:rPr lang="en-US" altLang="zh-CN" i="1"/>
              <a:t>D </a:t>
            </a:r>
            <a:r>
              <a:rPr lang="en-US" altLang="zh-CN"/>
              <a:t>, </a:t>
            </a:r>
          </a:p>
        </p:txBody>
      </p:sp>
      <p:sp>
        <p:nvSpPr>
          <p:cNvPr id="59454" name="Text Box 62"/>
          <p:cNvSpPr txBox="1">
            <a:spLocks noChangeArrowheads="1"/>
          </p:cNvSpPr>
          <p:nvPr/>
        </p:nvSpPr>
        <p:spPr bwMode="auto">
          <a:xfrm>
            <a:off x="4997450" y="108902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因此面积 </a:t>
            </a:r>
          </a:p>
        </p:txBody>
      </p:sp>
      <p:sp>
        <p:nvSpPr>
          <p:cNvPr id="59455" name="Text Box 63"/>
          <p:cNvSpPr txBox="1">
            <a:spLocks noChangeArrowheads="1"/>
          </p:cNvSpPr>
          <p:nvPr/>
        </p:nvSpPr>
        <p:spPr bwMode="auto">
          <a:xfrm>
            <a:off x="4419600" y="479425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可用平行坐标轴的直线来划 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6918325" y="1295400"/>
            <a:ext cx="1936750" cy="1763713"/>
            <a:chOff x="4358" y="816"/>
            <a:chExt cx="1220" cy="1111"/>
          </a:xfrm>
        </p:grpSpPr>
        <p:grpSp>
          <p:nvGrpSpPr>
            <p:cNvPr id="9241" name="Group 105"/>
            <p:cNvGrpSpPr>
              <a:grpSpLocks/>
            </p:cNvGrpSpPr>
            <p:nvPr/>
          </p:nvGrpSpPr>
          <p:grpSpPr bwMode="auto">
            <a:xfrm>
              <a:off x="4358" y="816"/>
              <a:ext cx="1220" cy="1111"/>
              <a:chOff x="4358" y="1079"/>
              <a:chExt cx="1220" cy="1111"/>
            </a:xfrm>
          </p:grpSpPr>
          <p:sp>
            <p:nvSpPr>
              <p:cNvPr id="9251" name="Line 93"/>
              <p:cNvSpPr>
                <a:spLocks noChangeShapeType="1"/>
              </p:cNvSpPr>
              <p:nvPr/>
            </p:nvSpPr>
            <p:spPr bwMode="auto">
              <a:xfrm>
                <a:off x="4579" y="2000"/>
                <a:ext cx="9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Line 94"/>
              <p:cNvSpPr>
                <a:spLocks noChangeShapeType="1"/>
              </p:cNvSpPr>
              <p:nvPr/>
            </p:nvSpPr>
            <p:spPr bwMode="auto">
              <a:xfrm flipV="1">
                <a:off x="4579" y="1079"/>
                <a:ext cx="0" cy="9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6" name="Object 95"/>
              <p:cNvGraphicFramePr>
                <a:graphicFrameLocks noChangeAspect="1"/>
              </p:cNvGraphicFramePr>
              <p:nvPr/>
            </p:nvGraphicFramePr>
            <p:xfrm>
              <a:off x="4368" y="107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3" name="Equation" r:id="rId11" imgW="241200" imgH="317160" progId="Equation.3">
                      <p:embed/>
                    </p:oleObj>
                  </mc:Choice>
                  <mc:Fallback>
                    <p:oleObj name="Equation" r:id="rId11" imgW="241200" imgH="317160" progId="Equation.3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07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96"/>
              <p:cNvGraphicFramePr>
                <a:graphicFrameLocks noChangeAspect="1"/>
              </p:cNvGraphicFramePr>
              <p:nvPr/>
            </p:nvGraphicFramePr>
            <p:xfrm>
              <a:off x="5424" y="20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4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0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3" name="Freeform 97"/>
              <p:cNvSpPr>
                <a:spLocks/>
              </p:cNvSpPr>
              <p:nvPr/>
            </p:nvSpPr>
            <p:spPr bwMode="auto">
              <a:xfrm>
                <a:off x="4694" y="1098"/>
                <a:ext cx="768" cy="825"/>
              </a:xfrm>
              <a:custGeom>
                <a:avLst/>
                <a:gdLst>
                  <a:gd name="T0" fmla="*/ 24 w 1104"/>
                  <a:gd name="T1" fmla="*/ 536 h 1080"/>
                  <a:gd name="T2" fmla="*/ 120 w 1104"/>
                  <a:gd name="T3" fmla="*/ 104 h 1080"/>
                  <a:gd name="T4" fmla="*/ 600 w 1104"/>
                  <a:gd name="T5" fmla="*/ 56 h 1080"/>
                  <a:gd name="T6" fmla="*/ 1032 w 1104"/>
                  <a:gd name="T7" fmla="*/ 440 h 1080"/>
                  <a:gd name="T8" fmla="*/ 1032 w 1104"/>
                  <a:gd name="T9" fmla="*/ 872 h 1080"/>
                  <a:gd name="T10" fmla="*/ 744 w 1104"/>
                  <a:gd name="T11" fmla="*/ 1064 h 1080"/>
                  <a:gd name="T12" fmla="*/ 264 w 1104"/>
                  <a:gd name="T13" fmla="*/ 968 h 1080"/>
                  <a:gd name="T14" fmla="*/ 24 w 1104"/>
                  <a:gd name="T15" fmla="*/ 536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8" name="Object 104"/>
              <p:cNvGraphicFramePr>
                <a:graphicFrameLocks noChangeAspect="1"/>
              </p:cNvGraphicFramePr>
              <p:nvPr/>
            </p:nvGraphicFramePr>
            <p:xfrm>
              <a:off x="4358" y="1968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5" name="Equation" r:id="rId15" imgW="304560" imgH="317160" progId="Equation.3">
                      <p:embed/>
                    </p:oleObj>
                  </mc:Choice>
                  <mc:Fallback>
                    <p:oleObj name="Equation" r:id="rId15" imgW="304560" imgH="317160" progId="Equation.3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8" y="1968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42" name="Line 106"/>
            <p:cNvSpPr>
              <a:spLocks noChangeShapeType="1"/>
            </p:cNvSpPr>
            <p:nvPr/>
          </p:nvSpPr>
          <p:spPr bwMode="auto">
            <a:xfrm>
              <a:off x="4752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07"/>
            <p:cNvSpPr>
              <a:spLocks noChangeShapeType="1"/>
            </p:cNvSpPr>
            <p:nvPr/>
          </p:nvSpPr>
          <p:spPr bwMode="auto">
            <a:xfrm>
              <a:off x="4704" y="1152"/>
              <a:ext cx="6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08"/>
            <p:cNvSpPr>
              <a:spLocks noChangeShapeType="1"/>
            </p:cNvSpPr>
            <p:nvPr/>
          </p:nvSpPr>
          <p:spPr bwMode="auto">
            <a:xfrm>
              <a:off x="4728" y="1344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109"/>
            <p:cNvSpPr>
              <a:spLocks noChangeShapeType="1"/>
            </p:cNvSpPr>
            <p:nvPr/>
          </p:nvSpPr>
          <p:spPr bwMode="auto">
            <a:xfrm>
              <a:off x="4848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110"/>
            <p:cNvSpPr>
              <a:spLocks noChangeShapeType="1"/>
            </p:cNvSpPr>
            <p:nvPr/>
          </p:nvSpPr>
          <p:spPr bwMode="auto">
            <a:xfrm>
              <a:off x="4896" y="861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111"/>
            <p:cNvSpPr>
              <a:spLocks noChangeShapeType="1"/>
            </p:cNvSpPr>
            <p:nvPr/>
          </p:nvSpPr>
          <p:spPr bwMode="auto">
            <a:xfrm>
              <a:off x="5040" y="8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12"/>
            <p:cNvSpPr>
              <a:spLocks noChangeShapeType="1"/>
            </p:cNvSpPr>
            <p:nvPr/>
          </p:nvSpPr>
          <p:spPr bwMode="auto">
            <a:xfrm>
              <a:off x="5184" y="9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13"/>
            <p:cNvSpPr>
              <a:spLocks noChangeShapeType="1"/>
            </p:cNvSpPr>
            <p:nvPr/>
          </p:nvSpPr>
          <p:spPr bwMode="auto">
            <a:xfrm>
              <a:off x="5328" y="105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114"/>
            <p:cNvSpPr>
              <a:spLocks noChangeShapeType="1"/>
            </p:cNvSpPr>
            <p:nvPr/>
          </p:nvSpPr>
          <p:spPr bwMode="auto">
            <a:xfrm>
              <a:off x="4800" y="912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08" name="Rectangle 116"/>
          <p:cNvSpPr>
            <a:spLocks noChangeArrowheads="1"/>
          </p:cNvSpPr>
          <p:nvPr/>
        </p:nvSpPr>
        <p:spPr bwMode="auto">
          <a:xfrm>
            <a:off x="7772400" y="1828800"/>
            <a:ext cx="228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6" grpId="0" build="p" autoUpdateAnimBg="0" advAuto="0"/>
      <p:bldP spid="59449" grpId="0" autoUpdateAnimBg="0"/>
      <p:bldP spid="59452" grpId="0" build="p" autoUpdateAnimBg="0"/>
      <p:bldP spid="59453" grpId="0" build="p" autoUpdateAnimBg="0" advAuto="0"/>
      <p:bldP spid="59454" grpId="0" build="p" autoUpdateAnimBg="0"/>
      <p:bldP spid="59455" grpId="0" build="p" autoUpdateAnimBg="0"/>
      <p:bldP spid="595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2780928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把积分区域分为许多正方形，并选取被积函数在这些正方形之右顶点的值，计算此积分。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60648"/>
            <a:ext cx="7548861" cy="1567609"/>
            <a:chOff x="251520" y="260648"/>
            <a:chExt cx="7548861" cy="1567609"/>
          </a:xfrm>
        </p:grpSpPr>
        <p:sp>
          <p:nvSpPr>
            <p:cNvPr id="4" name="矩形 3"/>
            <p:cNvSpPr/>
            <p:nvPr/>
          </p:nvSpPr>
          <p:spPr>
            <a:xfrm>
              <a:off x="251520" y="601524"/>
              <a:ext cx="7548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FF00"/>
                  </a:solidFill>
                </a:rPr>
                <a:t>例</a:t>
              </a:r>
              <a:r>
                <a:rPr lang="en-US" altLang="zh-CN" b="1" dirty="0" smtClean="0">
                  <a:solidFill>
                    <a:srgbClr val="FFFF00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FFFF00"/>
                  </a:solidFill>
                </a:rPr>
                <a:t>：</a:t>
              </a:r>
              <a:r>
                <a:rPr lang="zh-CN" altLang="en-US" dirty="0" smtClean="0"/>
                <a:t>把积分                        当作积分和的极限，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2130116" y="260648"/>
                  <a:ext cx="2423484" cy="1567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/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/>
                                </m:ctrlPr>
                              </m:mPr>
                              <m:mr>
                                <m:e>
                                  <m:r>
                                    <a:rPr lang="zh-CN" altLang="en-US"/>
                                    <m:t>0≤</m:t>
                                  </m:r>
                                  <m:r>
                                    <a:rPr lang="zh-CN" altLang="en-US" i="1"/>
                                    <m:t>𝑥</m:t>
                                  </m:r>
                                  <m:r>
                                    <a:rPr lang="zh-CN" altLang="en-US"/>
                                    <m:t>≤1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/>
                                    <m:t>0≤</m:t>
                                  </m:r>
                                  <m:r>
                                    <a:rPr lang="zh-CN" altLang="en-US" i="1"/>
                                    <m:t>𝑦</m:t>
                                  </m:r>
                                  <m:r>
                                    <a:rPr lang="zh-CN" altLang="en-US"/>
                                    <m:t>≤1</m:t>
                                  </m:r>
                                </m:e>
                              </m:mr>
                            </m:m>
                          </m:sub>
                          <m:sup/>
                          <m:e>
                            <m:r>
                              <a:rPr lang="zh-CN" altLang="en-US" i="1"/>
                              <m:t>𝑥𝑦</m:t>
                            </m:r>
                          </m:e>
                        </m:nary>
                        <m:r>
                          <a:rPr lang="zh-CN" altLang="en-US" i="1"/>
                          <m:t>𝑑𝑥𝑑𝑦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116" y="260648"/>
                  <a:ext cx="2423484" cy="156760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83568" y="1838104"/>
                <a:ext cx="7234092" cy="798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用直</a:t>
                </a:r>
                <a:r>
                  <a:rPr lang="zh-CN" altLang="en-US" dirty="0"/>
                  <a:t>线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smtClean="0"/>
                      <m:t>𝑥</m:t>
                    </m:r>
                    <m:r>
                      <a:rPr lang="zh-CN" altLang="en-US" sz="3200"/>
                      <m:t>=</m:t>
                    </m:r>
                    <m:f>
                      <m:fPr>
                        <m:ctrlPr>
                          <a:rPr lang="zh-CN" altLang="en-US" sz="3200" i="1"/>
                        </m:ctrlPr>
                      </m:fPr>
                      <m:num>
                        <m:r>
                          <a:rPr lang="zh-CN" altLang="en-US" sz="3200" i="1"/>
                          <m:t>𝑖</m:t>
                        </m:r>
                      </m:num>
                      <m:den>
                        <m:r>
                          <a:rPr lang="zh-CN" altLang="en-US" sz="3200" i="1"/>
                          <m:t>𝑛</m:t>
                        </m:r>
                      </m:den>
                    </m:f>
                    <m:r>
                      <a:rPr lang="zh-CN" altLang="en-US" sz="3200"/>
                      <m:t>,</m:t>
                    </m:r>
                    <m:r>
                      <a:rPr lang="zh-CN" altLang="en-US" sz="3200" i="1"/>
                      <m:t>𝑦</m:t>
                    </m:r>
                    <m:r>
                      <a:rPr lang="zh-CN" altLang="en-US" sz="3200"/>
                      <m:t>=</m:t>
                    </m:r>
                    <m:f>
                      <m:fPr>
                        <m:ctrlPr>
                          <a:rPr lang="zh-CN" altLang="en-US" sz="3200" i="1"/>
                        </m:ctrlPr>
                      </m:fPr>
                      <m:num>
                        <m:r>
                          <a:rPr lang="zh-CN" altLang="en-US" sz="3200" i="1"/>
                          <m:t>𝑗</m:t>
                        </m:r>
                      </m:num>
                      <m:den>
                        <m:r>
                          <a:rPr lang="zh-CN" altLang="en-US" sz="3200" i="1"/>
                          <m:t>𝑛</m:t>
                        </m:r>
                      </m:den>
                    </m:f>
                    <m:r>
                      <a:rPr lang="en-US" altLang="zh-CN" sz="3200" b="0" i="0" smtClean="0">
                        <a:latin typeface="Cambria Math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i</m:t>
                    </m:r>
                    <m:r>
                      <a:rPr lang="en-US" altLang="zh-CN" sz="32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j</m:t>
                    </m:r>
                    <m:r>
                      <a:rPr lang="en-US" altLang="zh-CN" sz="3200" b="0" i="0" smtClean="0">
                        <a:latin typeface="Cambria Math"/>
                      </a:rPr>
                      <m:t>=1,2,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38104"/>
                <a:ext cx="7234092" cy="798808"/>
              </a:xfrm>
              <a:prstGeom prst="rect">
                <a:avLst/>
              </a:prstGeom>
              <a:blipFill rotWithShape="1">
                <a:blip r:embed="rId3"/>
                <a:stretch>
                  <a:fillRect l="-1685" b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83568" y="40050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解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64933" y="4005064"/>
            <a:ext cx="4782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第“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”个小曲顶柱体的体积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012160" y="3789040"/>
                <a:ext cx="2056460" cy="901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/>
                          </m:ctrlPr>
                        </m:sSubPr>
                        <m:e>
                          <m:r>
                            <a:rPr lang="zh-CN" altLang="en-US" i="1"/>
                            <m:t>𝑉</m:t>
                          </m:r>
                        </m:e>
                        <m:sub>
                          <m:r>
                            <a:rPr lang="zh-CN" altLang="en-US" i="1"/>
                            <m:t>𝑖𝑗</m:t>
                          </m:r>
                        </m:sub>
                      </m:sSub>
                      <m:r>
                        <a:rPr lang="zh-CN" altLang="en-US"/>
                        <m:t>≈</m:t>
                      </m:r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r>
                            <a:rPr lang="zh-CN" altLang="en-US" i="1"/>
                            <m:t>𝑖</m:t>
                          </m:r>
                        </m:num>
                        <m:den>
                          <m:r>
                            <a:rPr lang="zh-CN" altLang="en-US" i="1"/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r>
                            <a:rPr lang="zh-CN" altLang="en-US" i="1"/>
                            <m:t>𝑗</m:t>
                          </m:r>
                        </m:num>
                        <m:den>
                          <m:r>
                            <a:rPr lang="zh-CN" altLang="en-US" i="1"/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CN" altLang="en-US" i="1"/>
                          </m:ctrlPr>
                        </m:fPr>
                        <m:num>
                          <m:r>
                            <a:rPr lang="zh-CN" altLang="en-US"/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/>
                              </m:ctrlPr>
                            </m:sSupPr>
                            <m:e>
                              <m:r>
                                <a:rPr lang="zh-CN" altLang="en-US" i="1"/>
                                <m:t>𝑛</m:t>
                              </m:r>
                            </m:e>
                            <m:sup>
                              <m:r>
                                <a:rPr lang="zh-CN" altLang="en-US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9040"/>
                <a:ext cx="2056460" cy="9017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83568" y="521003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总体积</a:t>
            </a:r>
            <a:endParaRPr lang="zh-CN" altLang="en-US" dirty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71" y="5045546"/>
            <a:ext cx="16097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45546"/>
            <a:ext cx="2088000" cy="10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49296"/>
            <a:ext cx="914968" cy="10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0430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581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二重积分存在定理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若函数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895600" y="995363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5363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55600" y="1557338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1091880" imgH="406080" progId="Equation.3">
                  <p:embed/>
                </p:oleObj>
              </mc:Choice>
              <mc:Fallback>
                <p:oleObj name="Equation" r:id="rId5" imgW="10918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557338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09600" y="20812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endParaRPr lang="en-US" altLang="zh-CN" b="1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3657600" y="2157413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1091880" imgH="406080" progId="Equation.3">
                  <p:embed/>
                </p:oleObj>
              </mc:Choice>
              <mc:Fallback>
                <p:oleObj name="Equation" r:id="rId7" imgW="10918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57413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6007100" y="2743200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9" imgW="2831760" imgH="457200" progId="Equation.3">
                  <p:embed/>
                </p:oleObj>
              </mc:Choice>
              <mc:Fallback>
                <p:oleObj name="Equation" r:id="rId9" imgW="28317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743200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810000" y="304800"/>
            <a:ext cx="160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证明略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609600" y="9144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381125" y="1524000"/>
            <a:ext cx="1955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D</a:t>
            </a:r>
            <a:r>
              <a:rPr lang="zh-CN" altLang="en-US"/>
              <a:t>上</a:t>
            </a:r>
            <a:r>
              <a:rPr lang="zh-CN" altLang="en-US" b="1"/>
              <a:t>可积</a:t>
            </a:r>
            <a:r>
              <a:rPr lang="en-US" altLang="zh-CN"/>
              <a:t>.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04800" y="2667000"/>
            <a:ext cx="569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限个点或有限条光滑曲线外都连续 </a:t>
            </a:r>
            <a:r>
              <a:rPr lang="en-US" altLang="zh-CN"/>
              <a:t>,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304800" y="3200400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积</a:t>
            </a:r>
            <a:r>
              <a:rPr lang="en-US" altLang="zh-CN"/>
              <a:t>.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886200" y="971550"/>
            <a:ext cx="3819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在有界闭区域 </a:t>
            </a:r>
            <a:r>
              <a:rPr lang="en-US" altLang="zh-CN" i="1"/>
              <a:t>D</a:t>
            </a:r>
            <a:r>
              <a:rPr lang="zh-CN" altLang="en-US"/>
              <a:t>上连续</a:t>
            </a:r>
            <a:r>
              <a:rPr lang="en-US" altLang="zh-CN"/>
              <a:t>,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620000" y="914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695450" y="20574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若有界函数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703763" y="2090738"/>
            <a:ext cx="426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在有界闭区域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上除去有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 advAuto="0"/>
      <p:bldP spid="70662" grpId="0" build="p" autoUpdateAnimBg="0"/>
      <p:bldP spid="70665" grpId="0" build="p" autoUpdateAnimBg="0"/>
      <p:bldP spid="70666" grpId="0" build="p" autoUpdateAnimBg="0"/>
      <p:bldP spid="70667" grpId="0" build="p" autoUpdateAnimBg="0" advAuto="0"/>
      <p:bldP spid="70668" grpId="0" build="p" autoUpdateAnimBg="0" advAuto="0"/>
      <p:bldP spid="70669" grpId="0" build="p" autoUpdateAnimBg="0" advAuto="0"/>
      <p:bldP spid="70670" grpId="0" build="p" autoUpdateAnimBg="0" advAuto="0"/>
      <p:bldP spid="70671" grpId="0" build="p" autoUpdateAnimBg="0"/>
      <p:bldP spid="70672" grpId="0" build="p" autoUpdateAnimBg="0" advAuto="0"/>
      <p:bldP spid="70673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3426</TotalTime>
  <Words>659</Words>
  <Application>Microsoft Office PowerPoint</Application>
  <PresentationFormat>全屏显示(4:3)</PresentationFormat>
  <Paragraphs>120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空演示文稿</vt:lpstr>
      <vt:lpstr>BMP 图象</vt:lpstr>
      <vt:lpstr>Microsoft 公式 3.0</vt:lpstr>
      <vt:lpstr>Microsoft Equation 3.0</vt:lpstr>
      <vt:lpstr>第十章</vt:lpstr>
      <vt:lpstr>第一节</vt:lpstr>
      <vt:lpstr>一、引例</vt:lpstr>
      <vt:lpstr>PowerPoint 演示文稿</vt:lpstr>
      <vt:lpstr>PowerPoint 演示文稿</vt:lpstr>
      <vt:lpstr>二、二重积分的定义及可积性</vt:lpstr>
      <vt:lpstr>PowerPoint 演示文稿</vt:lpstr>
      <vt:lpstr>PowerPoint 演示文稿</vt:lpstr>
      <vt:lpstr>二重积分存在定理:</vt:lpstr>
      <vt:lpstr>三、二重积分的性质</vt:lpstr>
      <vt:lpstr>PowerPoint 演示文稿</vt:lpstr>
      <vt:lpstr>PowerPoint 演示文稿</vt:lpstr>
      <vt:lpstr>例2.  比较下列积分的大小:</vt:lpstr>
      <vt:lpstr>PowerPoint 演示文稿</vt:lpstr>
      <vt:lpstr>练习2.  设D 是第二象限的一个有界闭域 , 且 0 &lt; y &lt;1, 则</vt:lpstr>
      <vt:lpstr>例3.   估计下列积分之值</vt:lpstr>
      <vt:lpstr>8. 设函数</vt:lpstr>
      <vt:lpstr>内容小结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二重积分的概念与性质</dc:title>
  <dc:creator>曹璎珞，李安昌</dc:creator>
  <cp:lastModifiedBy>houjy</cp:lastModifiedBy>
  <cp:revision>153</cp:revision>
  <dcterms:created xsi:type="dcterms:W3CDTF">2000-02-14T00:16:53Z</dcterms:created>
  <dcterms:modified xsi:type="dcterms:W3CDTF">2020-03-28T08:55:13Z</dcterms:modified>
</cp:coreProperties>
</file>