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59"/>
  </p:notesMasterIdLst>
  <p:sldIdLst>
    <p:sldId id="256" r:id="rId2"/>
    <p:sldId id="257" r:id="rId3"/>
    <p:sldId id="259" r:id="rId4"/>
    <p:sldId id="260" r:id="rId5"/>
    <p:sldId id="261" r:id="rId6"/>
    <p:sldId id="258" r:id="rId7"/>
    <p:sldId id="262" r:id="rId8"/>
    <p:sldId id="263" r:id="rId9"/>
    <p:sldId id="300" r:id="rId10"/>
    <p:sldId id="30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312" r:id="rId24"/>
    <p:sldId id="313" r:id="rId25"/>
    <p:sldId id="302" r:id="rId26"/>
    <p:sldId id="303" r:id="rId27"/>
    <p:sldId id="304" r:id="rId28"/>
    <p:sldId id="276" r:id="rId29"/>
    <p:sldId id="277" r:id="rId30"/>
    <p:sldId id="278" r:id="rId31"/>
    <p:sldId id="279" r:id="rId32"/>
    <p:sldId id="280" r:id="rId33"/>
    <p:sldId id="281" r:id="rId34"/>
    <p:sldId id="282" r:id="rId35"/>
    <p:sldId id="283" r:id="rId36"/>
    <p:sldId id="285" r:id="rId37"/>
    <p:sldId id="286" r:id="rId38"/>
    <p:sldId id="287" r:id="rId39"/>
    <p:sldId id="288" r:id="rId40"/>
    <p:sldId id="289" r:id="rId41"/>
    <p:sldId id="290" r:id="rId42"/>
    <p:sldId id="291" r:id="rId43"/>
    <p:sldId id="292" r:id="rId44"/>
    <p:sldId id="294" r:id="rId45"/>
    <p:sldId id="295" r:id="rId46"/>
    <p:sldId id="296" r:id="rId47"/>
    <p:sldId id="297" r:id="rId48"/>
    <p:sldId id="298" r:id="rId49"/>
    <p:sldId id="305" r:id="rId50"/>
    <p:sldId id="306" r:id="rId51"/>
    <p:sldId id="308" r:id="rId52"/>
    <p:sldId id="309" r:id="rId53"/>
    <p:sldId id="311" r:id="rId54"/>
    <p:sldId id="310" r:id="rId55"/>
    <p:sldId id="299" r:id="rId56"/>
    <p:sldId id="307" r:id="rId57"/>
    <p:sldId id="314"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B0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2AA88CD7-B103-45E1-9CB1-76083263A742}" type="datetimeFigureOut">
              <a:rPr lang="zh-CN" altLang="en-US"/>
              <a:pPr>
                <a:defRPr/>
              </a:pPr>
              <a:t>2020/9/28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F3B334-45B3-4D40-BE2B-C8826204EA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3836A4-7057-43E4-938F-076DB168E684}" type="slidenum">
              <a:rPr lang="zh-CN" altLang="en-US"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94B3FBB0-F8F6-401A-B815-EE0A1EE44022}" type="slidenum">
              <a:rPr lang="en-US" altLang="zh-CN"/>
              <a:pPr>
                <a:defRPr/>
              </a:pPr>
              <a:t>‹#›</a:t>
            </a:fld>
            <a:endParaRPr lang="en-US" altLang="zh-CN"/>
          </a:p>
        </p:txBody>
      </p:sp>
    </p:spTree>
    <p:extLst>
      <p:ext uri="{BB962C8B-B14F-4D97-AF65-F5344CB8AC3E}">
        <p14:creationId xmlns:p14="http://schemas.microsoft.com/office/powerpoint/2010/main" val="220924575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0380AB-A2E8-44E3-98D8-578C4EB28488}" type="slidenum">
              <a:rPr lang="en-US" altLang="zh-CN"/>
              <a:pPr>
                <a:defRPr/>
              </a:pPr>
              <a:t>‹#›</a:t>
            </a:fld>
            <a:endParaRPr lang="en-US" altLang="zh-CN"/>
          </a:p>
        </p:txBody>
      </p:sp>
    </p:spTree>
    <p:extLst>
      <p:ext uri="{BB962C8B-B14F-4D97-AF65-F5344CB8AC3E}">
        <p14:creationId xmlns:p14="http://schemas.microsoft.com/office/powerpoint/2010/main" val="284869868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289848-3FF6-4E72-8FDA-82E0FF099804}" type="slidenum">
              <a:rPr lang="en-US" altLang="zh-CN"/>
              <a:pPr>
                <a:defRPr/>
              </a:pPr>
              <a:t>‹#›</a:t>
            </a:fld>
            <a:endParaRPr lang="en-US" altLang="zh-CN"/>
          </a:p>
        </p:txBody>
      </p:sp>
    </p:spTree>
    <p:extLst>
      <p:ext uri="{BB962C8B-B14F-4D97-AF65-F5344CB8AC3E}">
        <p14:creationId xmlns:p14="http://schemas.microsoft.com/office/powerpoint/2010/main" val="1573051616"/>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FEBD599-32CA-4306-96FD-BCB7891BC041}" type="slidenum">
              <a:rPr lang="en-US" altLang="zh-CN"/>
              <a:pPr>
                <a:defRPr/>
              </a:pPr>
              <a:t>‹#›</a:t>
            </a:fld>
            <a:endParaRPr lang="en-US" altLang="zh-CN"/>
          </a:p>
        </p:txBody>
      </p:sp>
    </p:spTree>
    <p:extLst>
      <p:ext uri="{BB962C8B-B14F-4D97-AF65-F5344CB8AC3E}">
        <p14:creationId xmlns:p14="http://schemas.microsoft.com/office/powerpoint/2010/main" val="381691372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B166A70-575D-43F2-B6B5-86FFC4520144}" type="slidenum">
              <a:rPr lang="en-US" altLang="zh-CN"/>
              <a:pPr>
                <a:defRPr/>
              </a:pPr>
              <a:t>‹#›</a:t>
            </a:fld>
            <a:endParaRPr lang="en-US" altLang="zh-CN"/>
          </a:p>
        </p:txBody>
      </p:sp>
    </p:spTree>
    <p:extLst>
      <p:ext uri="{BB962C8B-B14F-4D97-AF65-F5344CB8AC3E}">
        <p14:creationId xmlns:p14="http://schemas.microsoft.com/office/powerpoint/2010/main" val="349902476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E6B26E9-F2A9-4657-9720-C27CAABA41E3}" type="slidenum">
              <a:rPr lang="en-US" altLang="zh-CN"/>
              <a:pPr>
                <a:defRPr/>
              </a:pPr>
              <a:t>‹#›</a:t>
            </a:fld>
            <a:endParaRPr lang="en-US" altLang="zh-CN"/>
          </a:p>
        </p:txBody>
      </p:sp>
    </p:spTree>
    <p:extLst>
      <p:ext uri="{BB962C8B-B14F-4D97-AF65-F5344CB8AC3E}">
        <p14:creationId xmlns:p14="http://schemas.microsoft.com/office/powerpoint/2010/main" val="85755040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729127E-732B-42D0-89D7-973350B0827F}" type="slidenum">
              <a:rPr lang="en-US" altLang="zh-CN"/>
              <a:pPr>
                <a:defRPr/>
              </a:pPr>
              <a:t>‹#›</a:t>
            </a:fld>
            <a:endParaRPr lang="en-US" altLang="zh-CN"/>
          </a:p>
        </p:txBody>
      </p:sp>
    </p:spTree>
    <p:extLst>
      <p:ext uri="{BB962C8B-B14F-4D97-AF65-F5344CB8AC3E}">
        <p14:creationId xmlns:p14="http://schemas.microsoft.com/office/powerpoint/2010/main" val="321074495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3AC6640-4BC9-4C62-8003-C9DDB91A4B8A}" type="slidenum">
              <a:rPr lang="en-US" altLang="zh-CN"/>
              <a:pPr>
                <a:defRPr/>
              </a:pPr>
              <a:t>‹#›</a:t>
            </a:fld>
            <a:endParaRPr lang="en-US" altLang="zh-CN"/>
          </a:p>
        </p:txBody>
      </p:sp>
    </p:spTree>
    <p:extLst>
      <p:ext uri="{BB962C8B-B14F-4D97-AF65-F5344CB8AC3E}">
        <p14:creationId xmlns:p14="http://schemas.microsoft.com/office/powerpoint/2010/main" val="369479096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6EF7366-C057-45F1-8383-58FA965C8993}" type="slidenum">
              <a:rPr lang="en-US" altLang="zh-CN"/>
              <a:pPr>
                <a:defRPr/>
              </a:pPr>
              <a:t>‹#›</a:t>
            </a:fld>
            <a:endParaRPr lang="en-US" altLang="zh-CN"/>
          </a:p>
        </p:txBody>
      </p:sp>
    </p:spTree>
    <p:extLst>
      <p:ext uri="{BB962C8B-B14F-4D97-AF65-F5344CB8AC3E}">
        <p14:creationId xmlns:p14="http://schemas.microsoft.com/office/powerpoint/2010/main" val="361595948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CC887FB-F576-4D1F-B4AD-FC1D833C7935}" type="slidenum">
              <a:rPr lang="en-US" altLang="zh-CN"/>
              <a:pPr>
                <a:defRPr/>
              </a:pPr>
              <a:t>‹#›</a:t>
            </a:fld>
            <a:endParaRPr lang="en-US" altLang="zh-CN"/>
          </a:p>
        </p:txBody>
      </p:sp>
    </p:spTree>
    <p:extLst>
      <p:ext uri="{BB962C8B-B14F-4D97-AF65-F5344CB8AC3E}">
        <p14:creationId xmlns:p14="http://schemas.microsoft.com/office/powerpoint/2010/main" val="338556219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6BD65EA0-B54D-4A40-A1C2-7436AD87F27E}" type="slidenum">
              <a:rPr lang="en-US" altLang="zh-CN"/>
              <a:pPr>
                <a:defRPr/>
              </a:pPr>
              <a:t>‹#›</a:t>
            </a:fld>
            <a:endParaRPr lang="en-US" altLang="zh-CN"/>
          </a:p>
        </p:txBody>
      </p:sp>
    </p:spTree>
    <p:extLst>
      <p:ext uri="{BB962C8B-B14F-4D97-AF65-F5344CB8AC3E}">
        <p14:creationId xmlns:p14="http://schemas.microsoft.com/office/powerpoint/2010/main" val="4245019825"/>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9D8A3D4-3535-4CB2-83DC-B219C7488374}" type="slidenum">
              <a:rPr lang="en-US" altLang="zh-CN"/>
              <a:pPr>
                <a:defRPr/>
              </a:pPr>
              <a:t>‹#›</a:t>
            </a:fld>
            <a:endParaRPr lang="en-US" altLang="zh-CN"/>
          </a:p>
        </p:txBody>
      </p:sp>
    </p:spTree>
    <p:extLst>
      <p:ext uri="{BB962C8B-B14F-4D97-AF65-F5344CB8AC3E}">
        <p14:creationId xmlns:p14="http://schemas.microsoft.com/office/powerpoint/2010/main" val="139882547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C215BD8-9643-4A42-8DA2-B803D59172EA}" type="slidenum">
              <a:rPr lang="en-US" altLang="zh-CN"/>
              <a:pPr>
                <a:defRPr/>
              </a:pPr>
              <a:t>‹#›</a:t>
            </a:fld>
            <a:endParaRPr lang="en-US" altLang="zh-CN"/>
          </a:p>
        </p:txBody>
      </p:sp>
    </p:spTree>
    <p:extLst>
      <p:ext uri="{BB962C8B-B14F-4D97-AF65-F5344CB8AC3E}">
        <p14:creationId xmlns:p14="http://schemas.microsoft.com/office/powerpoint/2010/main" val="29469495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36B08E-3545-401C-965D-A56D047D3D8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ransition spd="med">
    <p:wipe dir="r"/>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p:txBody>
          <a:bodyPr/>
          <a:lstStyle/>
          <a:p>
            <a:pPr eaLnBrk="1" hangingPunct="1"/>
            <a:r>
              <a:rPr lang="zh-CN" altLang="en-US" b="1" dirty="0" smtClean="0">
                <a:solidFill>
                  <a:srgbClr val="C00000"/>
                </a:solidFill>
              </a:rPr>
              <a:t>第五章 自底向上优先分析法</a:t>
            </a:r>
          </a:p>
        </p:txBody>
      </p:sp>
      <p:sp>
        <p:nvSpPr>
          <p:cNvPr id="4099" name="Rectangle 3"/>
          <p:cNvSpPr>
            <a:spLocks noGrp="1" noRot="1" noChangeArrowheads="1"/>
          </p:cNvSpPr>
          <p:nvPr>
            <p:ph type="subTitle" idx="1"/>
          </p:nvPr>
        </p:nvSpPr>
        <p:spPr>
          <a:xfrm>
            <a:off x="1371600" y="4322763"/>
            <a:ext cx="6400800" cy="762000"/>
          </a:xfrm>
        </p:spPr>
        <p:txBody>
          <a:bodyPr/>
          <a:lstStyle/>
          <a:p>
            <a:pPr eaLnBrk="1" hangingPunct="1"/>
            <a:r>
              <a:rPr lang="en-US" altLang="zh-CN" b="1" dirty="0" smtClean="0">
                <a:solidFill>
                  <a:srgbClr val="C00000"/>
                </a:solidFill>
              </a:rPr>
              <a:t>2020</a:t>
            </a:r>
            <a:r>
              <a:rPr lang="zh-CN" altLang="en-US" b="1" dirty="0" smtClean="0">
                <a:solidFill>
                  <a:srgbClr val="C00000"/>
                </a:solidFill>
              </a:rPr>
              <a:t>年</a:t>
            </a:r>
            <a:r>
              <a:rPr lang="en-US" altLang="zh-CN" b="1" dirty="0" smtClean="0">
                <a:solidFill>
                  <a:srgbClr val="C00000"/>
                </a:solidFill>
              </a:rPr>
              <a:t>9</a:t>
            </a:r>
            <a:r>
              <a:rPr lang="zh-CN" altLang="en-US" b="1" dirty="0" smtClean="0">
                <a:solidFill>
                  <a:srgbClr val="C00000"/>
                </a:solidFill>
              </a:rPr>
              <a:t>月</a:t>
            </a:r>
          </a:p>
        </p:txBody>
      </p:sp>
      <p:sp>
        <p:nvSpPr>
          <p:cNvPr id="41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C8EF3-CB34-4508-AB0A-C02A90D6F4CF}" type="slidenum">
              <a:rPr lang="en-US" altLang="zh-CN" sz="1400" smtClean="0"/>
              <a:pPr>
                <a:spcBef>
                  <a:spcPct val="0"/>
                </a:spcBef>
                <a:buFontTx/>
                <a:buNone/>
              </a:pPr>
              <a:t>1</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Rot="1" noChangeArrowheads="1"/>
          </p:cNvSpPr>
          <p:nvPr>
            <p:ph type="title"/>
          </p:nvPr>
        </p:nvSpPr>
        <p:spPr>
          <a:xfrm>
            <a:off x="301625" y="835025"/>
            <a:ext cx="8540750" cy="577850"/>
          </a:xfrm>
        </p:spPr>
        <p:txBody>
          <a:bodyPr/>
          <a:lstStyle/>
          <a:p>
            <a:pPr eaLnBrk="1" hangingPunct="1"/>
            <a:r>
              <a:rPr lang="zh-CN" altLang="en-US" sz="3200" b="1" smtClean="0"/>
              <a:t>简单优先关系矩阵</a:t>
            </a:r>
          </a:p>
        </p:txBody>
      </p:sp>
      <p:graphicFrame>
        <p:nvGraphicFramePr>
          <p:cNvPr id="115828" name="Group 116"/>
          <p:cNvGraphicFramePr>
            <a:graphicFrameLocks noGrp="1"/>
          </p:cNvGraphicFramePr>
          <p:nvPr>
            <p:ph type="tbl" idx="1"/>
            <p:extLst>
              <p:ext uri="{D42A27DB-BD31-4B8C-83A1-F6EECF244321}">
                <p14:modId xmlns:p14="http://schemas.microsoft.com/office/powerpoint/2010/main" val="959317922"/>
              </p:ext>
            </p:extLst>
          </p:nvPr>
        </p:nvGraphicFramePr>
        <p:xfrm>
          <a:off x="323528" y="1700808"/>
          <a:ext cx="8540750" cy="3888285"/>
        </p:xfrm>
        <a:graphic>
          <a:graphicData uri="http://schemas.openxmlformats.org/drawingml/2006/table">
            <a:tbl>
              <a:tblPr/>
              <a:tblGrid>
                <a:gridCol w="949325">
                  <a:extLst>
                    <a:ext uri="{9D8B030D-6E8A-4147-A177-3AD203B41FA5}">
                      <a16:colId xmlns:a16="http://schemas.microsoft.com/office/drawing/2014/main" val="3934757925"/>
                    </a:ext>
                  </a:extLst>
                </a:gridCol>
                <a:gridCol w="947737">
                  <a:extLst>
                    <a:ext uri="{9D8B030D-6E8A-4147-A177-3AD203B41FA5}">
                      <a16:colId xmlns:a16="http://schemas.microsoft.com/office/drawing/2014/main" val="291719069"/>
                    </a:ext>
                  </a:extLst>
                </a:gridCol>
                <a:gridCol w="949325">
                  <a:extLst>
                    <a:ext uri="{9D8B030D-6E8A-4147-A177-3AD203B41FA5}">
                      <a16:colId xmlns:a16="http://schemas.microsoft.com/office/drawing/2014/main" val="31099115"/>
                    </a:ext>
                  </a:extLst>
                </a:gridCol>
                <a:gridCol w="950913">
                  <a:extLst>
                    <a:ext uri="{9D8B030D-6E8A-4147-A177-3AD203B41FA5}">
                      <a16:colId xmlns:a16="http://schemas.microsoft.com/office/drawing/2014/main" val="3167251559"/>
                    </a:ext>
                  </a:extLst>
                </a:gridCol>
                <a:gridCol w="946150">
                  <a:extLst>
                    <a:ext uri="{9D8B030D-6E8A-4147-A177-3AD203B41FA5}">
                      <a16:colId xmlns:a16="http://schemas.microsoft.com/office/drawing/2014/main" val="265030377"/>
                    </a:ext>
                  </a:extLst>
                </a:gridCol>
                <a:gridCol w="950912">
                  <a:extLst>
                    <a:ext uri="{9D8B030D-6E8A-4147-A177-3AD203B41FA5}">
                      <a16:colId xmlns:a16="http://schemas.microsoft.com/office/drawing/2014/main" val="3445836744"/>
                    </a:ext>
                  </a:extLst>
                </a:gridCol>
                <a:gridCol w="949325">
                  <a:extLst>
                    <a:ext uri="{9D8B030D-6E8A-4147-A177-3AD203B41FA5}">
                      <a16:colId xmlns:a16="http://schemas.microsoft.com/office/drawing/2014/main" val="2944766640"/>
                    </a:ext>
                  </a:extLst>
                </a:gridCol>
                <a:gridCol w="947738">
                  <a:extLst>
                    <a:ext uri="{9D8B030D-6E8A-4147-A177-3AD203B41FA5}">
                      <a16:colId xmlns:a16="http://schemas.microsoft.com/office/drawing/2014/main" val="2140199204"/>
                    </a:ext>
                  </a:extLst>
                </a:gridCol>
                <a:gridCol w="949325">
                  <a:extLst>
                    <a:ext uri="{9D8B030D-6E8A-4147-A177-3AD203B41FA5}">
                      <a16:colId xmlns:a16="http://schemas.microsoft.com/office/drawing/2014/main" val="3839243414"/>
                    </a:ext>
                  </a:extLst>
                </a:gridCol>
              </a:tblGrid>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774687"/>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7606520"/>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750360"/>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8991645"/>
                  </a:ext>
                </a:extLst>
              </a:tr>
              <a:tr h="435029">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71052"/>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4715099"/>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184586"/>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3926396"/>
                  </a:ext>
                </a:extLst>
              </a:tr>
              <a:tr h="43165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081223"/>
                  </a:ext>
                </a:extLst>
              </a:tr>
            </a:tbl>
          </a:graphicData>
        </a:graphic>
      </p:graphicFrame>
      <p:sp>
        <p:nvSpPr>
          <p:cNvPr id="13417" name="灯片编号占位符 10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BF9E67-7D1C-4A96-A4E2-519FF9A5151B}" type="slidenum">
              <a:rPr lang="en-US" altLang="zh-CN" sz="1400" smtClean="0"/>
              <a:pPr>
                <a:spcBef>
                  <a:spcPct val="0"/>
                </a:spcBef>
                <a:buFontTx/>
                <a:buNone/>
              </a:pPr>
              <a:t>10</a:t>
            </a:fld>
            <a:endParaRPr lang="en-US" altLang="zh-CN" sz="1400" smtClean="0"/>
          </a:p>
        </p:txBody>
      </p:sp>
      <p:sp>
        <p:nvSpPr>
          <p:cNvPr id="13418" name="Text Box 112"/>
          <p:cNvSpPr txBox="1">
            <a:spLocks noChangeArrowheads="1"/>
          </p:cNvSpPr>
          <p:nvPr/>
        </p:nvSpPr>
        <p:spPr bwMode="auto">
          <a:xfrm>
            <a:off x="38725" y="5837238"/>
            <a:ext cx="86185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800" dirty="0">
                <a:solidFill>
                  <a:srgbClr val="FF0000"/>
                </a:solidFill>
              </a:rPr>
              <a:t>矩阵中元素要么只有一种关系，要么为空。元素为空时表示该文法的任何句型中</a:t>
            </a:r>
          </a:p>
          <a:p>
            <a:pPr algn="ctr" eaLnBrk="1" hangingPunct="1">
              <a:spcBef>
                <a:spcPct val="0"/>
              </a:spcBef>
              <a:buFontTx/>
              <a:buNone/>
            </a:pPr>
            <a:r>
              <a:rPr lang="zh-CN" altLang="en-US" sz="1800" dirty="0">
                <a:solidFill>
                  <a:srgbClr val="FF0000"/>
                </a:solidFill>
              </a:rPr>
              <a:t>不会出现该符号对相邻关系，在分析过程中若遇到这种关系，则出错。</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755650" y="644525"/>
            <a:ext cx="5256213" cy="803275"/>
          </a:xfrm>
        </p:spPr>
        <p:txBody>
          <a:bodyPr/>
          <a:lstStyle/>
          <a:p>
            <a:pPr algn="l" eaLnBrk="1" hangingPunct="1"/>
            <a:r>
              <a:rPr lang="zh-CN" altLang="en-US" sz="3200" b="1" smtClean="0"/>
              <a:t>简单优先文法的定义</a:t>
            </a:r>
          </a:p>
        </p:txBody>
      </p:sp>
      <p:sp>
        <p:nvSpPr>
          <p:cNvPr id="14339" name="Rectangle 3"/>
          <p:cNvSpPr>
            <a:spLocks noGrp="1" noRot="1" noChangeArrowheads="1"/>
          </p:cNvSpPr>
          <p:nvPr>
            <p:ph idx="1"/>
          </p:nvPr>
        </p:nvSpPr>
        <p:spPr>
          <a:xfrm>
            <a:off x="323850" y="2205038"/>
            <a:ext cx="8351838" cy="2881312"/>
          </a:xfrm>
        </p:spPr>
        <p:txBody>
          <a:bodyPr/>
          <a:lstStyle/>
          <a:p>
            <a:pPr marL="514350" indent="-514350" eaLnBrk="1" hangingPunct="1">
              <a:buFont typeface="+mj-lt"/>
              <a:buAutoNum type="arabicPeriod"/>
            </a:pPr>
            <a:r>
              <a:rPr lang="zh-CN" altLang="en-US" dirty="0" smtClean="0"/>
              <a:t>在文法符号集中，任意两个符号之间最多只有一种优先关系成立。 </a:t>
            </a:r>
          </a:p>
          <a:p>
            <a:pPr marL="514350" indent="-514350" eaLnBrk="1" hangingPunct="1">
              <a:buFont typeface="+mj-lt"/>
              <a:buAutoNum type="arabicPeriod"/>
            </a:pPr>
            <a:r>
              <a:rPr lang="zh-CN" altLang="en-US" dirty="0" smtClean="0"/>
              <a:t>在文法中任意两个产生式没有相同的右部。</a:t>
            </a:r>
          </a:p>
          <a:p>
            <a:pPr eaLnBrk="1" hangingPunct="1">
              <a:buFont typeface="Wingdings" panose="05000000000000000000" pitchFamily="2" charset="2"/>
              <a:buChar char="l"/>
            </a:pPr>
            <a:r>
              <a:rPr lang="zh-CN" altLang="en-US" dirty="0" smtClean="0"/>
              <a:t>第一条必须满足，第二条不满足就会出现规约不唯一。</a:t>
            </a:r>
          </a:p>
        </p:txBody>
      </p:sp>
      <p:sp>
        <p:nvSpPr>
          <p:cNvPr id="143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211EAA-B302-458F-8CF3-FCA7DA29F2A5}" type="slidenum">
              <a:rPr lang="en-US" altLang="zh-CN" sz="1400" smtClean="0"/>
              <a:pPr>
                <a:spcBef>
                  <a:spcPct val="0"/>
                </a:spcBef>
                <a:buFontTx/>
                <a:buNone/>
              </a:pPr>
              <a:t>11</a:t>
            </a:fld>
            <a:endParaRPr lang="en-US" altLang="zh-CN" sz="1400" smtClean="0"/>
          </a:p>
        </p:txBody>
      </p:sp>
      <p:sp>
        <p:nvSpPr>
          <p:cNvPr id="5" name="Text Box 4"/>
          <p:cNvSpPr txBox="1">
            <a:spLocks noChangeArrowheads="1"/>
          </p:cNvSpPr>
          <p:nvPr/>
        </p:nvSpPr>
        <p:spPr bwMode="auto">
          <a:xfrm>
            <a:off x="467544" y="5434955"/>
            <a:ext cx="8385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solidFill>
                  <a:schemeClr val="hlink"/>
                </a:solidFill>
                <a:latin typeface="宋体" panose="02010600030101010101" pitchFamily="2" charset="-122"/>
              </a:rPr>
              <a:t>如果文法是简单优先文法</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那么</a:t>
            </a:r>
            <a:r>
              <a:rPr lang="en-US" altLang="zh-CN" sz="2400" b="1" dirty="0">
                <a:solidFill>
                  <a:schemeClr val="hlink"/>
                </a:solidFill>
                <a:latin typeface="宋体" panose="02010600030101010101" pitchFamily="2" charset="-122"/>
              </a:rPr>
              <a:t>,</a:t>
            </a:r>
            <a:r>
              <a:rPr lang="zh-CN" altLang="en-US" sz="2400" b="1" dirty="0">
                <a:solidFill>
                  <a:schemeClr val="hlink"/>
                </a:solidFill>
                <a:latin typeface="宋体" panose="02010600030101010101" pitchFamily="2" charset="-122"/>
              </a:rPr>
              <a:t>就可以用简单优先分析方法</a:t>
            </a:r>
            <a:r>
              <a:rPr lang="en-US" altLang="zh-CN" sz="2400" b="1" dirty="0">
                <a:solidFill>
                  <a:schemeClr val="hlink"/>
                </a:solidFill>
                <a:latin typeface="宋体" panose="02010600030101010101" pitchFamily="2" charset="-122"/>
              </a:rPr>
              <a:t>.</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23863" y="682625"/>
            <a:ext cx="8540750" cy="658813"/>
          </a:xfrm>
        </p:spPr>
        <p:txBody>
          <a:bodyPr/>
          <a:lstStyle/>
          <a:p>
            <a:pPr algn="l" eaLnBrk="1" hangingPunct="1"/>
            <a:r>
              <a:rPr lang="zh-CN" altLang="en-US" sz="3600" dirty="0" smtClean="0"/>
              <a:t>简单优先分析法</a:t>
            </a:r>
          </a:p>
        </p:txBody>
      </p:sp>
      <p:sp>
        <p:nvSpPr>
          <p:cNvPr id="15363" name="Rectangle 3"/>
          <p:cNvSpPr>
            <a:spLocks noGrp="1" noRot="1" noChangeArrowheads="1"/>
          </p:cNvSpPr>
          <p:nvPr>
            <p:ph idx="1"/>
          </p:nvPr>
        </p:nvSpPr>
        <p:spPr>
          <a:xfrm>
            <a:off x="251520" y="1708150"/>
            <a:ext cx="8540750" cy="4248497"/>
          </a:xfrm>
        </p:spPr>
        <p:txBody>
          <a:bodyPr/>
          <a:lstStyle/>
          <a:p>
            <a:pPr eaLnBrk="1" hangingPunct="1">
              <a:buFont typeface="Wingdings" panose="05000000000000000000" pitchFamily="2" charset="2"/>
              <a:buChar char="l"/>
            </a:pPr>
            <a:r>
              <a:rPr lang="zh-CN" altLang="en-US" sz="2400" dirty="0" smtClean="0"/>
              <a:t>根据文法符号之间的优先关系，就可以确定文法的简单优先关系矩阵；利用简单优先关系矩阵就可以进行简单优先文法分析。算法步骤如下</a:t>
            </a:r>
            <a:r>
              <a:rPr lang="en-US" altLang="zh-CN" sz="2400" dirty="0" smtClean="0"/>
              <a:t>:</a:t>
            </a:r>
          </a:p>
          <a:p>
            <a:pPr marL="990600" lvl="1" indent="-533400" eaLnBrk="1" hangingPunct="1">
              <a:buFont typeface="Wingdings" panose="05000000000000000000" pitchFamily="2" charset="2"/>
              <a:buAutoNum type="arabicPeriod"/>
            </a:pPr>
            <a:r>
              <a:rPr lang="zh-CN" altLang="en-US" sz="2000" dirty="0" smtClean="0"/>
              <a:t>将输入符号串</a:t>
            </a:r>
            <a:r>
              <a:rPr lang="en-US" altLang="zh-CN" sz="2000" dirty="0" smtClean="0"/>
              <a:t>a1a2…an#</a:t>
            </a:r>
            <a:r>
              <a:rPr lang="zh-CN" altLang="en-US" sz="2000" dirty="0" smtClean="0"/>
              <a:t>依次逐个存入符号栈</a:t>
            </a:r>
            <a:r>
              <a:rPr lang="en-US" altLang="zh-CN" sz="2000" dirty="0" smtClean="0"/>
              <a:t>S</a:t>
            </a:r>
            <a:r>
              <a:rPr lang="zh-CN" altLang="en-US" sz="2000" dirty="0" smtClean="0"/>
              <a:t>中，直到遇到栈顶符号</a:t>
            </a:r>
            <a:r>
              <a:rPr lang="en-US" altLang="zh-CN" sz="2000" dirty="0" err="1" smtClean="0"/>
              <a:t>ai</a:t>
            </a:r>
            <a:r>
              <a:rPr lang="zh-CN" altLang="en-US" sz="2000" dirty="0" smtClean="0"/>
              <a:t>的优先性</a:t>
            </a:r>
            <a:r>
              <a:rPr lang="en-US" altLang="zh-CN" sz="2000" dirty="0" smtClean="0"/>
              <a:t>&gt;</a:t>
            </a:r>
            <a:r>
              <a:rPr lang="zh-CN" altLang="en-US" sz="2000" dirty="0" smtClean="0"/>
              <a:t>下一个待输入符号</a:t>
            </a:r>
            <a:r>
              <a:rPr lang="en-US" altLang="zh-CN" sz="2000" dirty="0" err="1" smtClean="0"/>
              <a:t>aj</a:t>
            </a:r>
            <a:r>
              <a:rPr lang="zh-CN" altLang="en-US" sz="2000" dirty="0" smtClean="0"/>
              <a:t>时为止。</a:t>
            </a:r>
          </a:p>
          <a:p>
            <a:pPr marL="990600" lvl="1" indent="-533400" eaLnBrk="1" hangingPunct="1">
              <a:buFont typeface="Wingdings" panose="05000000000000000000" pitchFamily="2" charset="2"/>
              <a:buAutoNum type="arabicPeriod"/>
            </a:pPr>
            <a:r>
              <a:rPr lang="zh-CN" altLang="en-US" sz="2000" dirty="0" smtClean="0"/>
              <a:t>栈顶当前符号</a:t>
            </a:r>
            <a:r>
              <a:rPr lang="en-US" altLang="zh-CN" sz="2000" dirty="0" err="1" smtClean="0"/>
              <a:t>ai</a:t>
            </a:r>
            <a:r>
              <a:rPr lang="zh-CN" altLang="en-US" sz="2000" dirty="0" smtClean="0"/>
              <a:t>为句柄尾，由此向左在栈中找句柄的头符号</a:t>
            </a:r>
            <a:r>
              <a:rPr lang="en-US" altLang="zh-CN" sz="2000" dirty="0" err="1" smtClean="0"/>
              <a:t>ak</a:t>
            </a:r>
            <a:r>
              <a:rPr lang="zh-CN" altLang="en-US" sz="2000" dirty="0" smtClean="0"/>
              <a:t>，即找到 </a:t>
            </a:r>
            <a:r>
              <a:rPr lang="en-US" altLang="zh-CN" sz="2000" dirty="0" smtClean="0"/>
              <a:t>ak-1&lt;</a:t>
            </a:r>
            <a:r>
              <a:rPr lang="en-US" altLang="zh-CN" sz="2000" dirty="0" err="1" smtClean="0"/>
              <a:t>ak</a:t>
            </a:r>
            <a:r>
              <a:rPr lang="zh-CN" altLang="en-US" sz="2000" dirty="0" smtClean="0"/>
              <a:t>为止。</a:t>
            </a:r>
          </a:p>
          <a:p>
            <a:pPr marL="990600" lvl="1" indent="-533400" eaLnBrk="1" hangingPunct="1">
              <a:buFont typeface="Wingdings" panose="05000000000000000000" pitchFamily="2" charset="2"/>
              <a:buAutoNum type="arabicPeriod"/>
            </a:pPr>
            <a:r>
              <a:rPr lang="zh-CN" altLang="en-US" sz="2000" dirty="0" smtClean="0"/>
              <a:t>由句柄</a:t>
            </a:r>
            <a:r>
              <a:rPr lang="en-US" altLang="zh-CN" sz="2000" dirty="0" err="1" smtClean="0"/>
              <a:t>ak</a:t>
            </a:r>
            <a:r>
              <a:rPr lang="en-US" altLang="zh-CN" sz="2000" dirty="0" smtClean="0"/>
              <a:t>…</a:t>
            </a:r>
            <a:r>
              <a:rPr lang="en-US" altLang="zh-CN" sz="2000" dirty="0" err="1" smtClean="0"/>
              <a:t>ai</a:t>
            </a:r>
            <a:r>
              <a:rPr lang="zh-CN" altLang="en-US" sz="2000" dirty="0" smtClean="0"/>
              <a:t>在文法的产生式中查找右部为</a:t>
            </a:r>
            <a:r>
              <a:rPr lang="en-US" altLang="zh-CN" sz="2000" dirty="0" err="1" smtClean="0"/>
              <a:t>ak</a:t>
            </a:r>
            <a:r>
              <a:rPr lang="en-US" altLang="zh-CN" sz="2000" dirty="0" smtClean="0"/>
              <a:t>…</a:t>
            </a:r>
            <a:r>
              <a:rPr lang="en-US" altLang="zh-CN" sz="2000" dirty="0" err="1" smtClean="0"/>
              <a:t>ai</a:t>
            </a:r>
            <a:r>
              <a:rPr lang="zh-CN" altLang="en-US" sz="2000" dirty="0" smtClean="0"/>
              <a:t>的产生式，若找到则用相应左部代替句柄，若找不到则出错，这时可断定输入串不是该文法的句子。</a:t>
            </a:r>
          </a:p>
          <a:p>
            <a:pPr marL="990600" lvl="1" indent="-533400" eaLnBrk="1" hangingPunct="1">
              <a:buFont typeface="Wingdings" panose="05000000000000000000" pitchFamily="2" charset="2"/>
              <a:buAutoNum type="arabicPeriod"/>
            </a:pPr>
            <a:r>
              <a:rPr lang="zh-CN" altLang="en-US" sz="2000" dirty="0" smtClean="0"/>
              <a:t>重复上述三个步骤直到规约完输入字符串，栈中只剩下文法的开始符号为止。</a:t>
            </a:r>
          </a:p>
        </p:txBody>
      </p:sp>
      <p:sp>
        <p:nvSpPr>
          <p:cNvPr id="1536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8467236-201F-4E92-B2B0-DA23242CA606}" type="slidenum">
              <a:rPr lang="en-US" altLang="zh-CN" sz="1400" smtClean="0"/>
              <a:pPr>
                <a:spcBef>
                  <a:spcPct val="0"/>
                </a:spcBef>
                <a:buFontTx/>
                <a:buNone/>
              </a:pPr>
              <a:t>12</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495300" y="476250"/>
            <a:ext cx="8540750" cy="1143000"/>
          </a:xfrm>
        </p:spPr>
        <p:txBody>
          <a:bodyPr/>
          <a:lstStyle/>
          <a:p>
            <a:pPr algn="l" eaLnBrk="1" hangingPunct="1"/>
            <a:r>
              <a:rPr lang="en-US" altLang="zh-CN" sz="3200" dirty="0"/>
              <a:t>5</a:t>
            </a:r>
            <a:r>
              <a:rPr lang="en-US" altLang="zh-CN" sz="3200" dirty="0" smtClean="0"/>
              <a:t>.3 </a:t>
            </a:r>
            <a:r>
              <a:rPr lang="zh-CN" altLang="en-US" sz="3200" dirty="0" smtClean="0"/>
              <a:t>算符优先分析法</a:t>
            </a:r>
          </a:p>
        </p:txBody>
      </p:sp>
      <p:sp>
        <p:nvSpPr>
          <p:cNvPr id="16387" name="Rectangle 3"/>
          <p:cNvSpPr>
            <a:spLocks noGrp="1" noRot="1" noChangeArrowheads="1"/>
          </p:cNvSpPr>
          <p:nvPr>
            <p:ph type="body" sz="half" idx="1"/>
          </p:nvPr>
        </p:nvSpPr>
        <p:spPr>
          <a:xfrm>
            <a:off x="301625" y="1905000"/>
            <a:ext cx="7942263" cy="2028825"/>
          </a:xfrm>
        </p:spPr>
        <p:txBody>
          <a:bodyPr/>
          <a:lstStyle/>
          <a:p>
            <a:pPr eaLnBrk="1" hangingPunct="1">
              <a:buFont typeface="Wingdings" panose="05000000000000000000" pitchFamily="2" charset="2"/>
              <a:buChar char="l"/>
            </a:pPr>
            <a:r>
              <a:rPr lang="zh-CN" altLang="en-US" sz="2800" smtClean="0"/>
              <a:t>算符优先分析法只考虑算符（终结符）之间的优先关系。</a:t>
            </a:r>
          </a:p>
          <a:p>
            <a:pPr eaLnBrk="1" hangingPunct="1">
              <a:buFont typeface="Wingdings" panose="05000000000000000000" pitchFamily="2" charset="2"/>
              <a:buChar char="l"/>
            </a:pPr>
            <a:r>
              <a:rPr lang="zh-CN" altLang="en-US" sz="2800" smtClean="0"/>
              <a:t>在分析过程中，当选择“移进”还是“规约”时，这时要看当前输入的算符的优先级。</a:t>
            </a: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2B9C04-4288-40B5-9F82-9771A08F25EC}" type="slidenum">
              <a:rPr lang="en-US" altLang="zh-CN" sz="1400" smtClean="0"/>
              <a:pPr>
                <a:spcBef>
                  <a:spcPct val="0"/>
                </a:spcBef>
                <a:buFontTx/>
                <a:buNone/>
              </a:pPr>
              <a:t>13</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rrowheads="1"/>
          </p:cNvSpPr>
          <p:nvPr>
            <p:ph type="title"/>
          </p:nvPr>
        </p:nvSpPr>
        <p:spPr>
          <a:xfrm>
            <a:off x="323850" y="549275"/>
            <a:ext cx="8540750" cy="822325"/>
          </a:xfrm>
        </p:spPr>
        <p:txBody>
          <a:bodyPr/>
          <a:lstStyle/>
          <a:p>
            <a:pPr algn="l" eaLnBrk="1" hangingPunct="1"/>
            <a:r>
              <a:rPr lang="zh-CN" altLang="en-US" sz="2000" b="1" smtClean="0">
                <a:latin typeface="宋体" panose="02010600030101010101" pitchFamily="2" charset="-122"/>
              </a:rPr>
              <a:t>文法</a:t>
            </a:r>
            <a:r>
              <a:rPr lang="en-US" altLang="zh-CN" sz="2000" b="1" smtClean="0">
                <a:latin typeface="宋体" panose="02010600030101010101" pitchFamily="2" charset="-122"/>
              </a:rPr>
              <a:t>G</a:t>
            </a:r>
            <a:r>
              <a:rPr lang="zh-CN" altLang="en-US" sz="2000" b="1" smtClean="0">
                <a:latin typeface="宋体" panose="02010600030101010101" pitchFamily="2" charset="-122"/>
              </a:rPr>
              <a:t>为：</a:t>
            </a:r>
            <a:r>
              <a:rPr lang="en-US" altLang="zh-CN" sz="2000" b="1" smtClean="0">
                <a:latin typeface="宋体" panose="02010600030101010101" pitchFamily="2" charset="-122"/>
              </a:rPr>
              <a:t>1</a:t>
            </a:r>
            <a:r>
              <a:rPr lang="zh-CN" altLang="en-US" sz="2000" b="1" smtClean="0">
                <a:latin typeface="宋体" panose="02010600030101010101" pitchFamily="2" charset="-122"/>
              </a:rPr>
              <a:t>、</a:t>
            </a:r>
            <a:r>
              <a:rPr lang="en-US" altLang="zh-CN" sz="2000" b="1" smtClean="0">
                <a:latin typeface="宋体" panose="02010600030101010101" pitchFamily="2" charset="-122"/>
              </a:rPr>
              <a:t>E→E+E</a:t>
            </a:r>
            <a:r>
              <a:rPr lang="zh-CN" altLang="en-US" sz="2000" b="1" smtClean="0">
                <a:latin typeface="宋体" panose="02010600030101010101" pitchFamily="2" charset="-122"/>
              </a:rPr>
              <a:t>；</a:t>
            </a:r>
            <a:r>
              <a:rPr lang="en-US" altLang="zh-CN" sz="2000" b="1" smtClean="0">
                <a:latin typeface="宋体" panose="02010600030101010101" pitchFamily="2" charset="-122"/>
              </a:rPr>
              <a:t>2</a:t>
            </a:r>
            <a:r>
              <a:rPr lang="zh-CN" altLang="en-US" sz="2000" b="1" smtClean="0">
                <a:latin typeface="宋体" panose="02010600030101010101" pitchFamily="2" charset="-122"/>
              </a:rPr>
              <a:t>、</a:t>
            </a:r>
            <a:r>
              <a:rPr lang="en-US" altLang="zh-CN" sz="2000" b="1" smtClean="0">
                <a:latin typeface="宋体" panose="02010600030101010101" pitchFamily="2" charset="-122"/>
              </a:rPr>
              <a:t>E→E*E</a:t>
            </a:r>
            <a:r>
              <a:rPr lang="zh-CN" altLang="en-US" sz="2000" b="1" smtClean="0">
                <a:latin typeface="宋体" panose="02010600030101010101" pitchFamily="2" charset="-122"/>
              </a:rPr>
              <a:t>；</a:t>
            </a:r>
            <a:r>
              <a:rPr lang="en-US" altLang="zh-CN" sz="2000" b="1" smtClean="0">
                <a:latin typeface="宋体" panose="02010600030101010101" pitchFamily="2" charset="-122"/>
              </a:rPr>
              <a:t>3</a:t>
            </a:r>
            <a:r>
              <a:rPr lang="zh-CN" altLang="en-US" sz="2000" b="1" smtClean="0">
                <a:latin typeface="宋体" panose="02010600030101010101" pitchFamily="2" charset="-122"/>
              </a:rPr>
              <a:t>、</a:t>
            </a:r>
            <a:r>
              <a:rPr lang="en-US" altLang="zh-CN" sz="2000" b="1" smtClean="0">
                <a:latin typeface="宋体" panose="02010600030101010101" pitchFamily="2" charset="-122"/>
              </a:rPr>
              <a:t>E→i</a:t>
            </a:r>
            <a:r>
              <a:rPr lang="zh-CN" altLang="en-US" sz="2000" b="1" smtClean="0">
                <a:latin typeface="宋体" panose="02010600030101010101" pitchFamily="2" charset="-122"/>
              </a:rPr>
              <a:t>；对输入串</a:t>
            </a:r>
            <a:r>
              <a:rPr lang="en-US" altLang="zh-CN" sz="2000" b="1" smtClean="0">
                <a:latin typeface="宋体" panose="02010600030101010101" pitchFamily="2" charset="-122"/>
              </a:rPr>
              <a:t>i1+i2*i3</a:t>
            </a:r>
            <a:r>
              <a:rPr lang="zh-CN" altLang="en-US" sz="2000" b="1" smtClean="0">
                <a:latin typeface="宋体" panose="02010600030101010101" pitchFamily="2" charset="-122"/>
              </a:rPr>
              <a:t>进行规约。</a:t>
            </a:r>
          </a:p>
        </p:txBody>
      </p:sp>
      <p:graphicFrame>
        <p:nvGraphicFramePr>
          <p:cNvPr id="64608" name="Group 96"/>
          <p:cNvGraphicFramePr>
            <a:graphicFrameLocks noGrp="1"/>
          </p:cNvGraphicFramePr>
          <p:nvPr>
            <p:ph type="tbl" idx="1"/>
          </p:nvPr>
        </p:nvGraphicFramePr>
        <p:xfrm>
          <a:off x="323850" y="1627188"/>
          <a:ext cx="8540750" cy="4105279"/>
        </p:xfrm>
        <a:graphic>
          <a:graphicData uri="http://schemas.openxmlformats.org/drawingml/2006/table">
            <a:tbl>
              <a:tblPr/>
              <a:tblGrid>
                <a:gridCol w="1008063">
                  <a:extLst>
                    <a:ext uri="{9D8B030D-6E8A-4147-A177-3AD203B41FA5}">
                      <a16:colId xmlns:a16="http://schemas.microsoft.com/office/drawing/2014/main" val="3079687321"/>
                    </a:ext>
                  </a:extLst>
                </a:gridCol>
                <a:gridCol w="2408237">
                  <a:extLst>
                    <a:ext uri="{9D8B030D-6E8A-4147-A177-3AD203B41FA5}">
                      <a16:colId xmlns:a16="http://schemas.microsoft.com/office/drawing/2014/main" val="353465529"/>
                    </a:ext>
                  </a:extLst>
                </a:gridCol>
                <a:gridCol w="1708150">
                  <a:extLst>
                    <a:ext uri="{9D8B030D-6E8A-4147-A177-3AD203B41FA5}">
                      <a16:colId xmlns:a16="http://schemas.microsoft.com/office/drawing/2014/main" val="1327774925"/>
                    </a:ext>
                  </a:extLst>
                </a:gridCol>
                <a:gridCol w="1708150">
                  <a:extLst>
                    <a:ext uri="{9D8B030D-6E8A-4147-A177-3AD203B41FA5}">
                      <a16:colId xmlns:a16="http://schemas.microsoft.com/office/drawing/2014/main" val="3815271805"/>
                    </a:ext>
                  </a:extLst>
                </a:gridCol>
                <a:gridCol w="1708150">
                  <a:extLst>
                    <a:ext uri="{9D8B030D-6E8A-4147-A177-3AD203B41FA5}">
                      <a16:colId xmlns:a16="http://schemas.microsoft.com/office/drawing/2014/main" val="322258380"/>
                    </a:ext>
                  </a:extLst>
                </a:gridCol>
              </a:tblGrid>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当前输入符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输入串剩余部分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7302810"/>
                  </a:ext>
                </a:extLst>
              </a:tr>
              <a:tr h="3810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+i2*i3#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3402260"/>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I2*i3#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7195617"/>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I2*i3#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191387"/>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1077857"/>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#E+i2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9885635"/>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3793732"/>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6011509"/>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#E+E*i3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382168"/>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3267151"/>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3744786"/>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747187"/>
                  </a:ext>
                </a:extLst>
              </a:tr>
            </a:tbl>
          </a:graphicData>
        </a:graphic>
      </p:graphicFrame>
      <p:sp>
        <p:nvSpPr>
          <p:cNvPr id="17491" name="灯片编号占位符 8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AAD53E0-4BE5-4B6B-B9A3-F979964BC75F}" type="slidenum">
              <a:rPr lang="en-US" altLang="zh-CN" sz="1400" smtClean="0"/>
              <a:pPr>
                <a:spcBef>
                  <a:spcPct val="0"/>
                </a:spcBef>
                <a:buFontTx/>
                <a:buNone/>
              </a:pPr>
              <a:t>14</a:t>
            </a:fld>
            <a:endParaRPr lang="en-US" altLang="zh-CN" sz="1400" smtClean="0"/>
          </a:p>
        </p:txBody>
      </p:sp>
      <p:sp>
        <p:nvSpPr>
          <p:cNvPr id="17492" name="Text Box 97"/>
          <p:cNvSpPr txBox="1">
            <a:spLocks noChangeArrowheads="1"/>
          </p:cNvSpPr>
          <p:nvPr/>
        </p:nvSpPr>
        <p:spPr bwMode="auto">
          <a:xfrm>
            <a:off x="454025" y="5732463"/>
            <a:ext cx="8655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chemeClr val="hlink"/>
                </a:solidFill>
              </a:rPr>
              <a:t>在第六步骤时，是先规约，还是先移进，这时涉及到算符优先的问题。栈顶已经形成了句柄</a:t>
            </a:r>
            <a:r>
              <a:rPr lang="en-US" altLang="zh-CN" sz="1800" b="1">
                <a:solidFill>
                  <a:schemeClr val="hlink"/>
                </a:solidFill>
              </a:rPr>
              <a:t>E+E</a:t>
            </a:r>
            <a:r>
              <a:rPr lang="zh-CN" altLang="en-US" sz="1800" b="1">
                <a:solidFill>
                  <a:schemeClr val="hlink"/>
                </a:solidFill>
              </a:rPr>
              <a:t>，但是，这时，待输入符号为*，乘法优先于加法。所以，不能规约，要先移进！</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755650" y="682625"/>
            <a:ext cx="4824413" cy="658813"/>
          </a:xfrm>
        </p:spPr>
        <p:txBody>
          <a:bodyPr/>
          <a:lstStyle/>
          <a:p>
            <a:pPr algn="l" eaLnBrk="1" hangingPunct="1"/>
            <a:r>
              <a:rPr lang="zh-CN" altLang="en-US" sz="2800" b="1" smtClean="0"/>
              <a:t>直观算符优先分析法</a:t>
            </a:r>
          </a:p>
        </p:txBody>
      </p:sp>
      <p:sp>
        <p:nvSpPr>
          <p:cNvPr id="18435" name="Rectangle 3"/>
          <p:cNvSpPr>
            <a:spLocks noGrp="1" noRot="1" noChangeArrowheads="1"/>
          </p:cNvSpPr>
          <p:nvPr>
            <p:ph idx="1"/>
          </p:nvPr>
        </p:nvSpPr>
        <p:spPr>
          <a:xfrm>
            <a:off x="352425" y="1557338"/>
            <a:ext cx="8540750" cy="5256212"/>
          </a:xfrm>
        </p:spPr>
        <p:txBody>
          <a:bodyPr/>
          <a:lstStyle/>
          <a:p>
            <a:pPr eaLnBrk="1" hangingPunct="1">
              <a:buFont typeface="Wingdings" panose="05000000000000000000" pitchFamily="2" charset="2"/>
              <a:buChar char="l"/>
            </a:pPr>
            <a:r>
              <a:rPr lang="zh-CN" altLang="en-US" sz="2400" smtClean="0"/>
              <a:t>直观算符优先分析法的关键是对一个给定文法</a:t>
            </a:r>
            <a:r>
              <a:rPr lang="en-US" altLang="zh-CN" sz="2400" smtClean="0"/>
              <a:t>G</a:t>
            </a:r>
            <a:r>
              <a:rPr lang="zh-CN" altLang="en-US" sz="2400" smtClean="0"/>
              <a:t>，</a:t>
            </a:r>
            <a:r>
              <a:rPr lang="zh-CN" altLang="en-US" sz="2400" b="1" smtClean="0"/>
              <a:t>人为地规定其算符优先顺序</a:t>
            </a:r>
            <a:r>
              <a:rPr lang="zh-CN" altLang="en-US" sz="2400" smtClean="0"/>
              <a:t>，即给出优先级别和同一级别中的结合性质。</a:t>
            </a:r>
          </a:p>
          <a:p>
            <a:pPr eaLnBrk="1" hangingPunct="1">
              <a:buFont typeface="Wingdings" panose="05000000000000000000" pitchFamily="2" charset="2"/>
              <a:buChar char="l"/>
            </a:pPr>
            <a:r>
              <a:rPr lang="zh-CN" altLang="en-US" sz="2400" smtClean="0"/>
              <a:t>虽然文法上看具有二义性，但是，通过人为地规定优先顺序，（如结合规律），仍然可以唯一地确定运算顺序。</a:t>
            </a:r>
          </a:p>
          <a:p>
            <a:pPr eaLnBrk="1" hangingPunct="1">
              <a:buFont typeface="Wingdings" panose="05000000000000000000" pitchFamily="2" charset="2"/>
              <a:buChar char="l"/>
            </a:pPr>
            <a:r>
              <a:rPr lang="zh-CN" altLang="en-US" sz="2400" smtClean="0"/>
              <a:t>这就是直观的算符优先的特点。</a:t>
            </a:r>
          </a:p>
          <a:p>
            <a:pPr eaLnBrk="1" hangingPunct="1">
              <a:buFont typeface="Wingdings" panose="05000000000000000000" pitchFamily="2" charset="2"/>
              <a:buChar char="l"/>
            </a:pPr>
            <a:r>
              <a:rPr lang="zh-CN" altLang="en-US" sz="2400" smtClean="0"/>
              <a:t>表达式文法：</a:t>
            </a:r>
            <a:r>
              <a:rPr lang="en-US" altLang="zh-CN" sz="2400" smtClean="0"/>
              <a:t>E</a:t>
            </a:r>
            <a:r>
              <a:rPr lang="en-US" altLang="zh-CN" sz="2400" smtClean="0">
                <a:latin typeface="宋体" panose="02010600030101010101" pitchFamily="2" charset="-122"/>
              </a:rPr>
              <a:t>→E+E|E-E|E*E|E/E|E↑E|</a:t>
            </a:r>
            <a:r>
              <a:rPr lang="zh-CN" altLang="en-US" sz="2400" smtClean="0">
                <a:latin typeface="宋体" panose="02010600030101010101" pitchFamily="2" charset="-122"/>
              </a:rPr>
              <a:t>（</a:t>
            </a:r>
            <a:r>
              <a:rPr lang="en-US" altLang="zh-CN" sz="2400" smtClean="0">
                <a:latin typeface="宋体" panose="02010600030101010101" pitchFamily="2" charset="-122"/>
              </a:rPr>
              <a:t>E</a:t>
            </a:r>
            <a:r>
              <a:rPr lang="zh-CN" altLang="en-US" sz="2400" smtClean="0">
                <a:latin typeface="宋体" panose="02010600030101010101" pitchFamily="2" charset="-122"/>
              </a:rPr>
              <a:t>）</a:t>
            </a:r>
            <a:r>
              <a:rPr lang="en-US" altLang="zh-CN" sz="2400" smtClean="0">
                <a:latin typeface="宋体" panose="02010600030101010101" pitchFamily="2" charset="-122"/>
              </a:rPr>
              <a:t>|I</a:t>
            </a:r>
          </a:p>
          <a:p>
            <a:pPr eaLnBrk="1" hangingPunct="1">
              <a:buFont typeface="Wingdings" panose="05000000000000000000" pitchFamily="2" charset="2"/>
              <a:buChar char="l"/>
            </a:pPr>
            <a:r>
              <a:rPr lang="en-US" altLang="zh-CN" sz="2400" smtClean="0">
                <a:latin typeface="宋体" panose="02010600030101010101" pitchFamily="2" charset="-122"/>
              </a:rPr>
              <a:t>↑</a:t>
            </a:r>
            <a:r>
              <a:rPr lang="zh-CN" altLang="en-US" sz="2400" smtClean="0">
                <a:latin typeface="宋体" panose="02010600030101010101" pitchFamily="2" charset="-122"/>
              </a:rPr>
              <a:t>优先级最高，遵循右结合</a:t>
            </a:r>
          </a:p>
          <a:p>
            <a:pPr eaLnBrk="1" hangingPunct="1">
              <a:buFont typeface="Wingdings" panose="05000000000000000000" pitchFamily="2" charset="2"/>
              <a:buChar char="l"/>
            </a:pPr>
            <a:r>
              <a:rPr lang="zh-CN" altLang="en-US" sz="2400" smtClean="0">
                <a:latin typeface="宋体" panose="02010600030101010101" pitchFamily="2" charset="-122"/>
              </a:rPr>
              <a:t>*，</a:t>
            </a:r>
            <a:r>
              <a:rPr lang="en-US" altLang="zh-CN" sz="2400" smtClean="0">
                <a:latin typeface="宋体" panose="02010600030101010101" pitchFamily="2" charset="-122"/>
              </a:rPr>
              <a:t>/</a:t>
            </a:r>
            <a:r>
              <a:rPr lang="zh-CN" altLang="en-US" sz="2400" smtClean="0">
                <a:latin typeface="宋体" panose="02010600030101010101" pitchFamily="2" charset="-122"/>
              </a:rPr>
              <a:t>优先级其次，服从左结合</a:t>
            </a:r>
          </a:p>
          <a:p>
            <a:pPr eaLnBrk="1" hangingPunct="1">
              <a:buFont typeface="Wingdings" panose="05000000000000000000" pitchFamily="2" charset="2"/>
              <a:buChar char="l"/>
            </a:pPr>
            <a:r>
              <a:rPr lang="en-US" altLang="zh-CN" sz="2400" smtClean="0">
                <a:latin typeface="宋体" panose="02010600030101010101" pitchFamily="2" charset="-122"/>
              </a:rPr>
              <a:t>+</a:t>
            </a:r>
            <a:r>
              <a:rPr lang="zh-CN" altLang="en-US" sz="2400" smtClean="0">
                <a:latin typeface="宋体" panose="02010600030101010101" pitchFamily="2" charset="-122"/>
              </a:rPr>
              <a:t>，</a:t>
            </a:r>
            <a:r>
              <a:rPr lang="en-US" altLang="zh-CN" sz="2400" smtClean="0">
                <a:latin typeface="宋体" panose="02010600030101010101" pitchFamily="2" charset="-122"/>
              </a:rPr>
              <a:t>-</a:t>
            </a:r>
            <a:r>
              <a:rPr lang="zh-CN" altLang="en-US" sz="2400" smtClean="0">
                <a:latin typeface="宋体" panose="02010600030101010101" pitchFamily="2" charset="-122"/>
              </a:rPr>
              <a:t>优先级最低，服从左结合</a:t>
            </a:r>
          </a:p>
          <a:p>
            <a:pPr eaLnBrk="1" hangingPunct="1">
              <a:buFont typeface="Wingdings" panose="05000000000000000000" pitchFamily="2" charset="2"/>
              <a:buChar char="l"/>
            </a:pPr>
            <a:r>
              <a:rPr lang="zh-CN" altLang="en-US" sz="2400" smtClean="0">
                <a:latin typeface="宋体" panose="02010600030101010101" pitchFamily="2" charset="-122"/>
              </a:rPr>
              <a:t>对于“（”，“）”规定括号的优先性大于括号外的运算符，小于括号内的运算符，内括号的优先性大于外括号。</a:t>
            </a:r>
          </a:p>
        </p:txBody>
      </p:sp>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8AAC20-21E6-4096-97DD-76094FFCB561}" type="slidenum">
              <a:rPr lang="en-US" altLang="zh-CN" sz="1400" smtClean="0"/>
              <a:pPr>
                <a:spcBef>
                  <a:spcPct val="0"/>
                </a:spcBef>
                <a:buFontTx/>
                <a:buNone/>
              </a:pPr>
              <a:t>15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568325" y="682625"/>
            <a:ext cx="8540750" cy="658813"/>
          </a:xfrm>
        </p:spPr>
        <p:txBody>
          <a:bodyPr/>
          <a:lstStyle/>
          <a:p>
            <a:pPr algn="l" eaLnBrk="1" hangingPunct="1"/>
            <a:r>
              <a:rPr lang="zh-CN" altLang="en-US" sz="3200" b="1" smtClean="0"/>
              <a:t>算符优先文法的定义</a:t>
            </a:r>
          </a:p>
        </p:txBody>
      </p:sp>
      <p:sp>
        <p:nvSpPr>
          <p:cNvPr id="19459" name="Rectangle 3"/>
          <p:cNvSpPr>
            <a:spLocks noGrp="1" noRot="1" noChangeArrowheads="1"/>
          </p:cNvSpPr>
          <p:nvPr>
            <p:ph idx="1"/>
          </p:nvPr>
        </p:nvSpPr>
        <p:spPr>
          <a:xfrm>
            <a:off x="323850" y="1773238"/>
            <a:ext cx="8540750" cy="3816350"/>
          </a:xfrm>
        </p:spPr>
        <p:txBody>
          <a:bodyPr/>
          <a:lstStyle/>
          <a:p>
            <a:pPr eaLnBrk="1" hangingPunct="1">
              <a:buFont typeface="Wingdings" panose="05000000000000000000" pitchFamily="2" charset="2"/>
              <a:buChar char="l"/>
            </a:pPr>
            <a:r>
              <a:rPr lang="zh-CN" altLang="en-US" sz="2800" b="1" smtClean="0">
                <a:solidFill>
                  <a:schemeClr val="hlink"/>
                </a:solidFill>
              </a:rPr>
              <a:t>算符文法</a:t>
            </a:r>
            <a:r>
              <a:rPr lang="zh-CN" altLang="en-US" sz="2800" b="1" smtClean="0"/>
              <a:t>的定义：</a:t>
            </a:r>
            <a:r>
              <a:rPr lang="zh-CN" altLang="en-US" sz="2800" smtClean="0"/>
              <a:t>设有一文法</a:t>
            </a:r>
            <a:r>
              <a:rPr lang="en-US" altLang="zh-CN" sz="2800" smtClean="0"/>
              <a:t>G</a:t>
            </a:r>
            <a:r>
              <a:rPr lang="zh-CN" altLang="en-US" sz="2800" smtClean="0"/>
              <a:t>，如果</a:t>
            </a:r>
            <a:r>
              <a:rPr lang="en-US" altLang="zh-CN" sz="2800" smtClean="0"/>
              <a:t>G</a:t>
            </a:r>
            <a:r>
              <a:rPr lang="zh-CN" altLang="en-US" sz="2800" smtClean="0"/>
              <a:t>中没有形如</a:t>
            </a:r>
            <a:r>
              <a:rPr lang="en-US" altLang="zh-CN" sz="2800" smtClean="0"/>
              <a:t>A→…BC…</a:t>
            </a:r>
            <a:r>
              <a:rPr lang="zh-CN" altLang="en-US" sz="2800" smtClean="0"/>
              <a:t>的产生式，其中</a:t>
            </a:r>
            <a:r>
              <a:rPr lang="en-US" altLang="zh-CN" sz="2800" smtClean="0"/>
              <a:t>B</a:t>
            </a:r>
            <a:r>
              <a:rPr lang="zh-CN" altLang="en-US" sz="2800" smtClean="0"/>
              <a:t>和</a:t>
            </a:r>
            <a:r>
              <a:rPr lang="en-US" altLang="zh-CN" sz="2800" smtClean="0"/>
              <a:t>C</a:t>
            </a:r>
            <a:r>
              <a:rPr lang="zh-CN" altLang="en-US" sz="2800" smtClean="0"/>
              <a:t>为非终结符，则称</a:t>
            </a:r>
            <a:r>
              <a:rPr lang="en-US" altLang="zh-CN" sz="2800" smtClean="0"/>
              <a:t>G</a:t>
            </a:r>
            <a:r>
              <a:rPr lang="zh-CN" altLang="en-US" sz="2800" smtClean="0"/>
              <a:t>为</a:t>
            </a:r>
            <a:r>
              <a:rPr lang="zh-CN" altLang="en-US" sz="2800" smtClean="0">
                <a:solidFill>
                  <a:schemeClr val="hlink"/>
                </a:solidFill>
              </a:rPr>
              <a:t>算符文法</a:t>
            </a:r>
            <a:r>
              <a:rPr lang="zh-CN" altLang="en-US" sz="2800" smtClean="0"/>
              <a:t>。</a:t>
            </a:r>
          </a:p>
          <a:p>
            <a:pPr eaLnBrk="1" hangingPunct="1">
              <a:buFont typeface="Wingdings" panose="05000000000000000000" pitchFamily="2" charset="2"/>
              <a:buChar char="l"/>
            </a:pPr>
            <a:r>
              <a:rPr lang="zh-CN" altLang="en-US" sz="2800" b="1" smtClean="0"/>
              <a:t>算符文法的性质</a:t>
            </a:r>
            <a:r>
              <a:rPr lang="en-US" altLang="zh-CN" sz="2800" b="1" smtClean="0"/>
              <a:t>1</a:t>
            </a:r>
            <a:r>
              <a:rPr lang="zh-CN" altLang="en-US" sz="2800" b="1" smtClean="0"/>
              <a:t>：</a:t>
            </a:r>
            <a:r>
              <a:rPr lang="zh-CN" altLang="en-US" sz="2800" smtClean="0"/>
              <a:t>在算符文法中任何句型都不包含两个相邻的非终结符。</a:t>
            </a:r>
          </a:p>
          <a:p>
            <a:pPr eaLnBrk="1" hangingPunct="1">
              <a:buFont typeface="Wingdings" panose="05000000000000000000" pitchFamily="2" charset="2"/>
              <a:buChar char="l"/>
            </a:pPr>
            <a:r>
              <a:rPr lang="zh-CN" altLang="en-US" sz="2800" b="1" smtClean="0"/>
              <a:t>算符文法的性质</a:t>
            </a:r>
            <a:r>
              <a:rPr lang="en-US" altLang="zh-CN" sz="2800" b="1" smtClean="0"/>
              <a:t>2</a:t>
            </a:r>
            <a:r>
              <a:rPr lang="zh-CN" altLang="en-US" sz="2800" b="1" smtClean="0"/>
              <a:t>：</a:t>
            </a:r>
            <a:r>
              <a:rPr lang="zh-CN" altLang="en-US" sz="2800" smtClean="0"/>
              <a:t>如果</a:t>
            </a:r>
            <a:r>
              <a:rPr lang="en-US" altLang="zh-CN" sz="2800" smtClean="0"/>
              <a:t>Ab</a:t>
            </a:r>
            <a:r>
              <a:rPr lang="zh-CN" altLang="en-US" sz="2800" smtClean="0"/>
              <a:t>或（</a:t>
            </a:r>
            <a:r>
              <a:rPr lang="en-US" altLang="zh-CN" sz="2800" smtClean="0"/>
              <a:t>bA</a:t>
            </a:r>
            <a:r>
              <a:rPr lang="zh-CN" altLang="en-US" sz="2800" smtClean="0"/>
              <a:t>）出现在算符文法的句型中，其中</a:t>
            </a:r>
            <a:r>
              <a:rPr lang="en-US" altLang="zh-CN" sz="2800" smtClean="0"/>
              <a:t>A</a:t>
            </a:r>
            <a:r>
              <a:rPr lang="zh-CN" altLang="en-US" sz="2800" smtClean="0"/>
              <a:t>为非终结符，</a:t>
            </a:r>
            <a:r>
              <a:rPr lang="en-US" altLang="zh-CN" sz="2800" smtClean="0"/>
              <a:t>b</a:t>
            </a:r>
            <a:r>
              <a:rPr lang="zh-CN" altLang="en-US" sz="2800" smtClean="0"/>
              <a:t>为终结符，则该句型中任何含</a:t>
            </a:r>
            <a:r>
              <a:rPr lang="en-US" altLang="zh-CN" sz="2800" smtClean="0"/>
              <a:t>b</a:t>
            </a:r>
            <a:r>
              <a:rPr lang="zh-CN" altLang="en-US" sz="2800" smtClean="0"/>
              <a:t>的短语必含有</a:t>
            </a:r>
            <a:r>
              <a:rPr lang="en-US" altLang="zh-CN" sz="2800" smtClean="0"/>
              <a:t>A</a:t>
            </a:r>
            <a:r>
              <a:rPr lang="zh-CN" altLang="en-US" sz="2800" smtClean="0"/>
              <a:t>。</a:t>
            </a:r>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925D67-1B65-4FFB-8809-6DBD539020D4}" type="slidenum">
              <a:rPr lang="en-US" altLang="zh-CN" sz="1400" smtClean="0"/>
              <a:pPr>
                <a:spcBef>
                  <a:spcPct val="0"/>
                </a:spcBef>
                <a:buFontTx/>
                <a:buNone/>
              </a:pPr>
              <a:t>16</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517525" y="682625"/>
            <a:ext cx="5783263" cy="658813"/>
          </a:xfrm>
        </p:spPr>
        <p:txBody>
          <a:bodyPr/>
          <a:lstStyle/>
          <a:p>
            <a:pPr algn="l" eaLnBrk="1" hangingPunct="1"/>
            <a:r>
              <a:rPr lang="zh-CN" altLang="en-US" sz="3200" smtClean="0"/>
              <a:t>算符文法的优先关系定义</a:t>
            </a:r>
          </a:p>
        </p:txBody>
      </p:sp>
      <p:sp>
        <p:nvSpPr>
          <p:cNvPr id="20483" name="Rectangle 3"/>
          <p:cNvSpPr>
            <a:spLocks noGrp="1" noRot="1" noChangeArrowheads="1"/>
          </p:cNvSpPr>
          <p:nvPr>
            <p:ph idx="1"/>
          </p:nvPr>
        </p:nvSpPr>
        <p:spPr>
          <a:xfrm>
            <a:off x="250825" y="1558925"/>
            <a:ext cx="8540750" cy="3382963"/>
          </a:xfrm>
        </p:spPr>
        <p:txBody>
          <a:bodyPr/>
          <a:lstStyle/>
          <a:p>
            <a:pPr eaLnBrk="1" hangingPunct="1">
              <a:buFont typeface="Wingdings" panose="05000000000000000000" pitchFamily="2" charset="2"/>
              <a:buChar char="l"/>
            </a:pPr>
            <a:r>
              <a:rPr lang="zh-CN" altLang="en-US" sz="2400" smtClean="0"/>
              <a:t>设</a:t>
            </a:r>
            <a:r>
              <a:rPr lang="en-US" altLang="zh-CN" sz="2400" smtClean="0"/>
              <a:t>G</a:t>
            </a:r>
            <a:r>
              <a:rPr lang="zh-CN" altLang="en-US" sz="2400" smtClean="0"/>
              <a:t>是一个不含</a:t>
            </a:r>
            <a:r>
              <a:rPr lang="en-US" altLang="zh-CN" sz="2400" smtClean="0"/>
              <a:t>ε</a:t>
            </a:r>
            <a:r>
              <a:rPr lang="zh-CN" altLang="en-US" sz="2400" smtClean="0"/>
              <a:t>产生式的算符文法，</a:t>
            </a:r>
            <a:r>
              <a:rPr lang="en-US" altLang="zh-CN" sz="2400" smtClean="0"/>
              <a:t>a</a:t>
            </a:r>
            <a:r>
              <a:rPr lang="zh-CN" altLang="en-US" sz="2400" smtClean="0"/>
              <a:t>和</a:t>
            </a:r>
            <a:r>
              <a:rPr lang="en-US" altLang="zh-CN" sz="2400" smtClean="0"/>
              <a:t>b</a:t>
            </a:r>
            <a:r>
              <a:rPr lang="zh-CN" altLang="en-US" sz="2400" smtClean="0"/>
              <a:t>是任意两个终结符，</a:t>
            </a:r>
            <a:r>
              <a:rPr lang="en-US" altLang="zh-CN" sz="2400" smtClean="0"/>
              <a:t>A</a:t>
            </a:r>
            <a:r>
              <a:rPr lang="zh-CN" altLang="en-US" sz="2400" smtClean="0"/>
              <a:t>、</a:t>
            </a:r>
            <a:r>
              <a:rPr lang="en-US" altLang="zh-CN" sz="2400" smtClean="0"/>
              <a:t>B</a:t>
            </a:r>
            <a:r>
              <a:rPr lang="zh-CN" altLang="en-US" sz="2400" smtClean="0"/>
              <a:t>、</a:t>
            </a:r>
            <a:r>
              <a:rPr lang="en-US" altLang="zh-CN" sz="2400" smtClean="0"/>
              <a:t>C</a:t>
            </a:r>
            <a:r>
              <a:rPr lang="zh-CN" altLang="en-US" sz="2400" smtClean="0"/>
              <a:t>是非终结符，算符优先关系定义如下：</a:t>
            </a:r>
          </a:p>
          <a:p>
            <a:pPr eaLnBrk="1" hangingPunct="1">
              <a:buFont typeface="Wingdings" panose="05000000000000000000" pitchFamily="2" charset="2"/>
              <a:buChar char="l"/>
            </a:pPr>
            <a:r>
              <a:rPr lang="en-US" altLang="zh-CN" sz="2400" smtClean="0"/>
              <a:t>a</a:t>
            </a:r>
            <a:r>
              <a:rPr lang="zh-CN" altLang="en-US" sz="2400" smtClean="0"/>
              <a:t>优先性与</a:t>
            </a:r>
            <a:r>
              <a:rPr lang="en-US" altLang="zh-CN" sz="2400" smtClean="0"/>
              <a:t>b</a:t>
            </a:r>
            <a:r>
              <a:rPr lang="zh-CN" altLang="en-US" sz="2400" smtClean="0"/>
              <a:t>优先性相同，当且仅当</a:t>
            </a:r>
            <a:r>
              <a:rPr lang="en-US" altLang="zh-CN" sz="2400" smtClean="0"/>
              <a:t>G</a:t>
            </a:r>
            <a:r>
              <a:rPr lang="zh-CN" altLang="en-US" sz="2400" smtClean="0"/>
              <a:t>中含有形如</a:t>
            </a:r>
            <a:r>
              <a:rPr lang="en-US" altLang="zh-CN" sz="2400" smtClean="0"/>
              <a:t>A→…ab…</a:t>
            </a:r>
            <a:r>
              <a:rPr lang="zh-CN" altLang="en-US" sz="2400" smtClean="0"/>
              <a:t>或</a:t>
            </a:r>
            <a:r>
              <a:rPr lang="en-US" altLang="zh-CN" sz="2400" smtClean="0"/>
              <a:t>A→…aBb…</a:t>
            </a:r>
            <a:r>
              <a:rPr lang="zh-CN" altLang="en-US" sz="2400" smtClean="0"/>
              <a:t>的产生式；</a:t>
            </a:r>
          </a:p>
          <a:p>
            <a:pPr eaLnBrk="1" hangingPunct="1">
              <a:buFont typeface="Wingdings" panose="05000000000000000000" pitchFamily="2" charset="2"/>
              <a:buChar char="l"/>
            </a:pPr>
            <a:r>
              <a:rPr lang="en-US" altLang="zh-CN" sz="2400" smtClean="0"/>
              <a:t>a</a:t>
            </a:r>
            <a:r>
              <a:rPr lang="zh-CN" altLang="en-US" sz="2400" smtClean="0"/>
              <a:t>优先性小于</a:t>
            </a:r>
            <a:r>
              <a:rPr lang="en-US" altLang="zh-CN" sz="2400" smtClean="0"/>
              <a:t>b</a:t>
            </a:r>
            <a:r>
              <a:rPr lang="zh-CN" altLang="en-US" sz="2400" smtClean="0"/>
              <a:t>优先性，当且仅当</a:t>
            </a:r>
            <a:r>
              <a:rPr lang="en-US" altLang="zh-CN" sz="2400" smtClean="0"/>
              <a:t>G</a:t>
            </a:r>
            <a:r>
              <a:rPr lang="zh-CN" altLang="en-US" sz="2400" smtClean="0"/>
              <a:t>中含有形如</a:t>
            </a:r>
            <a:r>
              <a:rPr lang="en-US" altLang="zh-CN" sz="2400" smtClean="0"/>
              <a:t>A→…aB…</a:t>
            </a:r>
            <a:r>
              <a:rPr lang="zh-CN" altLang="en-US" sz="2400" smtClean="0"/>
              <a:t>的产生式，且</a:t>
            </a:r>
            <a:r>
              <a:rPr lang="en-US" altLang="zh-CN" sz="2400" smtClean="0"/>
              <a:t>B</a:t>
            </a:r>
            <a:r>
              <a:rPr lang="en-US" altLang="zh-CN" sz="2400" smtClean="0">
                <a:sym typeface="Symbol" panose="05050102010706020507" pitchFamily="18" charset="2"/>
              </a:rPr>
              <a:t></a:t>
            </a:r>
            <a:r>
              <a:rPr lang="en-US" altLang="zh-CN" sz="2400" smtClean="0"/>
              <a:t>b…</a:t>
            </a:r>
            <a:r>
              <a:rPr lang="zh-CN" altLang="en-US" sz="2400" smtClean="0"/>
              <a:t>或</a:t>
            </a:r>
            <a:r>
              <a:rPr lang="en-US" altLang="zh-CN" sz="2400" smtClean="0"/>
              <a:t>B</a:t>
            </a:r>
            <a:r>
              <a:rPr lang="en-US" altLang="zh-CN" sz="2400" smtClean="0">
                <a:sym typeface="Symbol" panose="05050102010706020507" pitchFamily="18" charset="2"/>
              </a:rPr>
              <a:t></a:t>
            </a:r>
            <a:r>
              <a:rPr lang="en-US" altLang="zh-CN" sz="2400" smtClean="0"/>
              <a:t>Cb…</a:t>
            </a:r>
            <a:r>
              <a:rPr lang="zh-CN" altLang="en-US" sz="2400" b="1" smtClean="0">
                <a:solidFill>
                  <a:schemeClr val="hlink"/>
                </a:solidFill>
                <a:ea typeface="楷体_GB2312" pitchFamily="49" charset="-122"/>
              </a:rPr>
              <a:t>注意：相临终结符</a:t>
            </a:r>
          </a:p>
          <a:p>
            <a:pPr eaLnBrk="1" hangingPunct="1">
              <a:buFont typeface="Wingdings" panose="05000000000000000000" pitchFamily="2" charset="2"/>
              <a:buChar char="l"/>
            </a:pPr>
            <a:r>
              <a:rPr lang="en-US" altLang="zh-CN" sz="2400" smtClean="0"/>
              <a:t>a</a:t>
            </a:r>
            <a:r>
              <a:rPr lang="zh-CN" altLang="en-US" sz="2400" smtClean="0"/>
              <a:t>优先性大于</a:t>
            </a:r>
            <a:r>
              <a:rPr lang="en-US" altLang="zh-CN" sz="2400" smtClean="0"/>
              <a:t>b</a:t>
            </a:r>
            <a:r>
              <a:rPr lang="zh-CN" altLang="en-US" sz="2400" smtClean="0"/>
              <a:t>优先性，当且仅当</a:t>
            </a:r>
            <a:r>
              <a:rPr lang="en-US" altLang="zh-CN" sz="2400" smtClean="0"/>
              <a:t>G</a:t>
            </a:r>
            <a:r>
              <a:rPr lang="zh-CN" altLang="en-US" sz="2400" smtClean="0"/>
              <a:t>中含有形如</a:t>
            </a:r>
            <a:r>
              <a:rPr lang="en-US" altLang="zh-CN" sz="2400" smtClean="0"/>
              <a:t>A→…Bb…</a:t>
            </a:r>
            <a:r>
              <a:rPr lang="zh-CN" altLang="en-US" sz="2400" smtClean="0"/>
              <a:t>的产生式，且</a:t>
            </a:r>
            <a:r>
              <a:rPr lang="en-US" altLang="zh-CN" sz="2400" smtClean="0"/>
              <a:t>B</a:t>
            </a:r>
            <a:r>
              <a:rPr lang="en-US" altLang="zh-CN" sz="2400" smtClean="0">
                <a:sym typeface="Symbol" panose="05050102010706020507" pitchFamily="18" charset="2"/>
              </a:rPr>
              <a:t></a:t>
            </a:r>
            <a:r>
              <a:rPr lang="en-US" altLang="zh-CN" sz="2400" smtClean="0"/>
              <a:t>…a</a:t>
            </a:r>
            <a:r>
              <a:rPr lang="zh-CN" altLang="en-US" sz="2400" smtClean="0"/>
              <a:t>或</a:t>
            </a:r>
            <a:r>
              <a:rPr lang="en-US" altLang="zh-CN" sz="2400" smtClean="0"/>
              <a:t>B</a:t>
            </a:r>
            <a:r>
              <a:rPr lang="en-US" altLang="zh-CN" sz="2400" smtClean="0">
                <a:sym typeface="Symbol" panose="05050102010706020507" pitchFamily="18" charset="2"/>
              </a:rPr>
              <a:t></a:t>
            </a:r>
            <a:r>
              <a:rPr lang="en-US" altLang="zh-CN" sz="2400" smtClean="0"/>
              <a:t>…aC</a:t>
            </a:r>
          </a:p>
        </p:txBody>
      </p:sp>
      <p:sp>
        <p:nvSpPr>
          <p:cNvPr id="20484" name="灯片编号占位符 4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7E3F21-97F3-4710-9843-508ECDFE7A15}" type="slidenum">
              <a:rPr lang="en-US" altLang="zh-CN" sz="1400" smtClean="0"/>
              <a:pPr>
                <a:spcBef>
                  <a:spcPct val="0"/>
                </a:spcBef>
                <a:buFontTx/>
                <a:buNone/>
              </a:pPr>
              <a:t>17</a:t>
            </a:fld>
            <a:endParaRPr lang="en-US" altLang="zh-CN" sz="1400" smtClean="0"/>
          </a:p>
        </p:txBody>
      </p:sp>
      <p:grpSp>
        <p:nvGrpSpPr>
          <p:cNvPr id="20485" name="Group 4"/>
          <p:cNvGrpSpPr>
            <a:grpSpLocks/>
          </p:cNvGrpSpPr>
          <p:nvPr/>
        </p:nvGrpSpPr>
        <p:grpSpPr bwMode="auto">
          <a:xfrm>
            <a:off x="611188" y="4906963"/>
            <a:ext cx="1546225" cy="1474787"/>
            <a:chOff x="3960" y="6432"/>
            <a:chExt cx="1980" cy="1872"/>
          </a:xfrm>
        </p:grpSpPr>
        <p:sp>
          <p:nvSpPr>
            <p:cNvPr id="20519" name="Text Box 5"/>
            <p:cNvSpPr txBox="1">
              <a:spLocks noChangeArrowheads="1"/>
            </p:cNvSpPr>
            <p:nvPr/>
          </p:nvSpPr>
          <p:spPr bwMode="auto">
            <a:xfrm>
              <a:off x="4680" y="64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sp>
          <p:nvSpPr>
            <p:cNvPr id="20520" name="Line 6"/>
            <p:cNvSpPr>
              <a:spLocks noChangeShapeType="1"/>
            </p:cNvSpPr>
            <p:nvPr/>
          </p:nvSpPr>
          <p:spPr bwMode="auto">
            <a:xfrm flipH="1">
              <a:off x="3960" y="6900"/>
              <a:ext cx="72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7"/>
            <p:cNvSpPr>
              <a:spLocks noChangeShapeType="1"/>
            </p:cNvSpPr>
            <p:nvPr/>
          </p:nvSpPr>
          <p:spPr bwMode="auto">
            <a:xfrm flipH="1">
              <a:off x="4500" y="6900"/>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8"/>
            <p:cNvSpPr>
              <a:spLocks noChangeShapeType="1"/>
            </p:cNvSpPr>
            <p:nvPr/>
          </p:nvSpPr>
          <p:spPr bwMode="auto">
            <a:xfrm>
              <a:off x="4860" y="6900"/>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9"/>
            <p:cNvSpPr>
              <a:spLocks noChangeShapeType="1"/>
            </p:cNvSpPr>
            <p:nvPr/>
          </p:nvSpPr>
          <p:spPr bwMode="auto">
            <a:xfrm>
              <a:off x="4860" y="6900"/>
              <a:ext cx="54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10"/>
            <p:cNvSpPr>
              <a:spLocks noChangeShapeType="1"/>
            </p:cNvSpPr>
            <p:nvPr/>
          </p:nvSpPr>
          <p:spPr bwMode="auto">
            <a:xfrm>
              <a:off x="5040" y="6900"/>
              <a:ext cx="90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Text Box 11"/>
            <p:cNvSpPr txBox="1">
              <a:spLocks noChangeArrowheads="1"/>
            </p:cNvSpPr>
            <p:nvPr/>
          </p:nvSpPr>
          <p:spPr bwMode="auto">
            <a:xfrm>
              <a:off x="4680" y="78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δ</a:t>
              </a:r>
            </a:p>
          </p:txBody>
        </p:sp>
        <p:sp>
          <p:nvSpPr>
            <p:cNvPr id="20526" name="Text Box 12"/>
            <p:cNvSpPr txBox="1">
              <a:spLocks noChangeArrowheads="1"/>
            </p:cNvSpPr>
            <p:nvPr/>
          </p:nvSpPr>
          <p:spPr bwMode="auto">
            <a:xfrm>
              <a:off x="5220" y="78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sp>
          <p:nvSpPr>
            <p:cNvPr id="20527" name="Text Box 13"/>
            <p:cNvSpPr txBox="1">
              <a:spLocks noChangeArrowheads="1"/>
            </p:cNvSpPr>
            <p:nvPr/>
          </p:nvSpPr>
          <p:spPr bwMode="auto">
            <a:xfrm>
              <a:off x="4140" y="78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grpSp>
      <p:grpSp>
        <p:nvGrpSpPr>
          <p:cNvPr id="20486" name="组合 1"/>
          <p:cNvGrpSpPr>
            <a:grpSpLocks/>
          </p:cNvGrpSpPr>
          <p:nvPr/>
        </p:nvGrpSpPr>
        <p:grpSpPr bwMode="auto">
          <a:xfrm>
            <a:off x="3487738" y="4652963"/>
            <a:ext cx="1371600" cy="2024062"/>
            <a:chOff x="3419475" y="4581525"/>
            <a:chExt cx="1371600" cy="2024063"/>
          </a:xfrm>
        </p:grpSpPr>
        <p:sp>
          <p:nvSpPr>
            <p:cNvPr id="20504" name="Text Box 15"/>
            <p:cNvSpPr txBox="1">
              <a:spLocks noChangeArrowheads="1"/>
            </p:cNvSpPr>
            <p:nvPr/>
          </p:nvSpPr>
          <p:spPr bwMode="auto">
            <a:xfrm>
              <a:off x="3995738" y="45815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sp>
          <p:nvSpPr>
            <p:cNvPr id="20505" name="Line 16"/>
            <p:cNvSpPr>
              <a:spLocks noChangeShapeType="1"/>
            </p:cNvSpPr>
            <p:nvPr/>
          </p:nvSpPr>
          <p:spPr bwMode="auto">
            <a:xfrm flipH="1">
              <a:off x="3648075" y="5021263"/>
              <a:ext cx="342900" cy="593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Line 17"/>
            <p:cNvSpPr>
              <a:spLocks noChangeShapeType="1"/>
            </p:cNvSpPr>
            <p:nvPr/>
          </p:nvSpPr>
          <p:spPr bwMode="auto">
            <a:xfrm flipH="1">
              <a:off x="3876675" y="5021263"/>
              <a:ext cx="228600" cy="593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18"/>
            <p:cNvSpPr>
              <a:spLocks noChangeShapeType="1"/>
            </p:cNvSpPr>
            <p:nvPr/>
          </p:nvSpPr>
          <p:spPr bwMode="auto">
            <a:xfrm>
              <a:off x="4219575" y="5021263"/>
              <a:ext cx="228600" cy="593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19"/>
            <p:cNvSpPr>
              <a:spLocks noChangeShapeType="1"/>
            </p:cNvSpPr>
            <p:nvPr/>
          </p:nvSpPr>
          <p:spPr bwMode="auto">
            <a:xfrm>
              <a:off x="4333875" y="5021263"/>
              <a:ext cx="342900" cy="593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Text Box 20"/>
            <p:cNvSpPr txBox="1">
              <a:spLocks noChangeArrowheads="1"/>
            </p:cNvSpPr>
            <p:nvPr/>
          </p:nvSpPr>
          <p:spPr bwMode="auto">
            <a:xfrm>
              <a:off x="3762375" y="55165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sp>
          <p:nvSpPr>
            <p:cNvPr id="20510" name="Text Box 21"/>
            <p:cNvSpPr txBox="1">
              <a:spLocks noChangeArrowheads="1"/>
            </p:cNvSpPr>
            <p:nvPr/>
          </p:nvSpPr>
          <p:spPr bwMode="auto">
            <a:xfrm>
              <a:off x="4333875" y="55165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sp>
          <p:nvSpPr>
            <p:cNvPr id="20511" name="Line 22"/>
            <p:cNvSpPr>
              <a:spLocks noChangeShapeType="1"/>
            </p:cNvSpPr>
            <p:nvPr/>
          </p:nvSpPr>
          <p:spPr bwMode="auto">
            <a:xfrm flipH="1">
              <a:off x="4105275" y="5715000"/>
              <a:ext cx="34290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23"/>
            <p:cNvSpPr>
              <a:spLocks noChangeShapeType="1"/>
            </p:cNvSpPr>
            <p:nvPr/>
          </p:nvSpPr>
          <p:spPr bwMode="auto">
            <a:xfrm>
              <a:off x="4448175" y="5715000"/>
              <a:ext cx="34290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Text Box 24"/>
            <p:cNvSpPr txBox="1">
              <a:spLocks noChangeArrowheads="1"/>
            </p:cNvSpPr>
            <p:nvPr/>
          </p:nvSpPr>
          <p:spPr bwMode="auto">
            <a:xfrm>
              <a:off x="3876675" y="5911850"/>
              <a:ext cx="342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P</a:t>
              </a:r>
            </a:p>
          </p:txBody>
        </p:sp>
        <p:sp>
          <p:nvSpPr>
            <p:cNvPr id="20514" name="Line 25"/>
            <p:cNvSpPr>
              <a:spLocks noChangeShapeType="1"/>
            </p:cNvSpPr>
            <p:nvPr/>
          </p:nvSpPr>
          <p:spPr bwMode="auto">
            <a:xfrm flipH="1">
              <a:off x="3648075" y="6110288"/>
              <a:ext cx="342900" cy="296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26"/>
            <p:cNvSpPr>
              <a:spLocks noChangeShapeType="1"/>
            </p:cNvSpPr>
            <p:nvPr/>
          </p:nvSpPr>
          <p:spPr bwMode="auto">
            <a:xfrm flipH="1">
              <a:off x="3990975" y="6237288"/>
              <a:ext cx="4763" cy="16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27"/>
            <p:cNvSpPr>
              <a:spLocks noChangeShapeType="1"/>
            </p:cNvSpPr>
            <p:nvPr/>
          </p:nvSpPr>
          <p:spPr bwMode="auto">
            <a:xfrm>
              <a:off x="3990975" y="6110288"/>
              <a:ext cx="342900" cy="296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Text Box 28"/>
            <p:cNvSpPr txBox="1">
              <a:spLocks noChangeArrowheads="1"/>
            </p:cNvSpPr>
            <p:nvPr/>
          </p:nvSpPr>
          <p:spPr bwMode="auto">
            <a:xfrm>
              <a:off x="3419475" y="63087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δ</a:t>
              </a:r>
            </a:p>
          </p:txBody>
        </p:sp>
        <p:sp>
          <p:nvSpPr>
            <p:cNvPr id="20518" name="Text Box 29"/>
            <p:cNvSpPr txBox="1">
              <a:spLocks noChangeArrowheads="1"/>
            </p:cNvSpPr>
            <p:nvPr/>
          </p:nvSpPr>
          <p:spPr bwMode="auto">
            <a:xfrm>
              <a:off x="3851275" y="63087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grpSp>
      <p:grpSp>
        <p:nvGrpSpPr>
          <p:cNvPr id="20487" name="组合 2"/>
          <p:cNvGrpSpPr>
            <a:grpSpLocks/>
          </p:cNvGrpSpPr>
          <p:nvPr/>
        </p:nvGrpSpPr>
        <p:grpSpPr bwMode="auto">
          <a:xfrm>
            <a:off x="6732588" y="4356100"/>
            <a:ext cx="1485900" cy="2168525"/>
            <a:chOff x="6732588" y="4221163"/>
            <a:chExt cx="1485900" cy="2168525"/>
          </a:xfrm>
        </p:grpSpPr>
        <p:sp>
          <p:nvSpPr>
            <p:cNvPr id="20488" name="Text Box 31"/>
            <p:cNvSpPr txBox="1">
              <a:spLocks noChangeArrowheads="1"/>
            </p:cNvSpPr>
            <p:nvPr/>
          </p:nvSpPr>
          <p:spPr bwMode="auto">
            <a:xfrm>
              <a:off x="7164388" y="42211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sp>
          <p:nvSpPr>
            <p:cNvPr id="20489" name="Line 32"/>
            <p:cNvSpPr>
              <a:spLocks noChangeShapeType="1"/>
            </p:cNvSpPr>
            <p:nvPr/>
          </p:nvSpPr>
          <p:spPr bwMode="auto">
            <a:xfrm flipH="1">
              <a:off x="6846888" y="4589463"/>
              <a:ext cx="34290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 name="Line 33"/>
            <p:cNvSpPr>
              <a:spLocks noChangeShapeType="1"/>
            </p:cNvSpPr>
            <p:nvPr/>
          </p:nvSpPr>
          <p:spPr bwMode="auto">
            <a:xfrm flipH="1">
              <a:off x="7189788" y="4589463"/>
              <a:ext cx="11430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34"/>
            <p:cNvSpPr>
              <a:spLocks noChangeShapeType="1"/>
            </p:cNvSpPr>
            <p:nvPr/>
          </p:nvSpPr>
          <p:spPr bwMode="auto">
            <a:xfrm>
              <a:off x="7418388" y="4589463"/>
              <a:ext cx="22860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35"/>
            <p:cNvSpPr>
              <a:spLocks noChangeShapeType="1"/>
            </p:cNvSpPr>
            <p:nvPr/>
          </p:nvSpPr>
          <p:spPr bwMode="auto">
            <a:xfrm>
              <a:off x="7532688" y="4589463"/>
              <a:ext cx="34290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Text Box 36"/>
            <p:cNvSpPr txBox="1">
              <a:spLocks noChangeArrowheads="1"/>
            </p:cNvSpPr>
            <p:nvPr/>
          </p:nvSpPr>
          <p:spPr bwMode="auto">
            <a:xfrm>
              <a:off x="7075488" y="50847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sp>
          <p:nvSpPr>
            <p:cNvPr id="20494" name="Text Box 37"/>
            <p:cNvSpPr txBox="1">
              <a:spLocks noChangeArrowheads="1"/>
            </p:cNvSpPr>
            <p:nvPr/>
          </p:nvSpPr>
          <p:spPr bwMode="auto">
            <a:xfrm>
              <a:off x="7418388" y="50847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sp>
          <p:nvSpPr>
            <p:cNvPr id="20495" name="Line 38"/>
            <p:cNvSpPr>
              <a:spLocks noChangeShapeType="1"/>
            </p:cNvSpPr>
            <p:nvPr/>
          </p:nvSpPr>
          <p:spPr bwMode="auto">
            <a:xfrm flipH="1">
              <a:off x="6732588" y="5283200"/>
              <a:ext cx="457200"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39"/>
            <p:cNvSpPr>
              <a:spLocks noChangeShapeType="1"/>
            </p:cNvSpPr>
            <p:nvPr/>
          </p:nvSpPr>
          <p:spPr bwMode="auto">
            <a:xfrm>
              <a:off x="7189788" y="5283200"/>
              <a:ext cx="457200"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Text Box 40"/>
            <p:cNvSpPr txBox="1">
              <a:spLocks noChangeArrowheads="1"/>
            </p:cNvSpPr>
            <p:nvPr/>
          </p:nvSpPr>
          <p:spPr bwMode="auto">
            <a:xfrm>
              <a:off x="7532688" y="5580063"/>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P</a:t>
              </a:r>
            </a:p>
          </p:txBody>
        </p:sp>
        <p:sp>
          <p:nvSpPr>
            <p:cNvPr id="20498" name="Line 41"/>
            <p:cNvSpPr>
              <a:spLocks noChangeShapeType="1"/>
            </p:cNvSpPr>
            <p:nvPr/>
          </p:nvSpPr>
          <p:spPr bwMode="auto">
            <a:xfrm flipH="1">
              <a:off x="7189788" y="5778500"/>
              <a:ext cx="45720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42"/>
            <p:cNvSpPr>
              <a:spLocks noChangeShapeType="1"/>
            </p:cNvSpPr>
            <p:nvPr/>
          </p:nvSpPr>
          <p:spPr bwMode="auto">
            <a:xfrm>
              <a:off x="7667625" y="5876925"/>
              <a:ext cx="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43"/>
            <p:cNvSpPr>
              <a:spLocks noChangeShapeType="1"/>
            </p:cNvSpPr>
            <p:nvPr/>
          </p:nvSpPr>
          <p:spPr bwMode="auto">
            <a:xfrm>
              <a:off x="7646988" y="5778500"/>
              <a:ext cx="34290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Text Box 44"/>
            <p:cNvSpPr txBox="1">
              <a:spLocks noChangeArrowheads="1"/>
            </p:cNvSpPr>
            <p:nvPr/>
          </p:nvSpPr>
          <p:spPr bwMode="auto">
            <a:xfrm>
              <a:off x="6961188" y="5976938"/>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t>
              </a:r>
            </a:p>
          </p:txBody>
        </p:sp>
        <p:sp>
          <p:nvSpPr>
            <p:cNvPr id="20502" name="Text Box 45"/>
            <p:cNvSpPr txBox="1">
              <a:spLocks noChangeArrowheads="1"/>
            </p:cNvSpPr>
            <p:nvPr/>
          </p:nvSpPr>
          <p:spPr bwMode="auto">
            <a:xfrm>
              <a:off x="7451725" y="6092825"/>
              <a:ext cx="3429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a</a:t>
              </a:r>
            </a:p>
          </p:txBody>
        </p:sp>
        <p:sp>
          <p:nvSpPr>
            <p:cNvPr id="20503" name="Text Box 46"/>
            <p:cNvSpPr txBox="1">
              <a:spLocks noChangeArrowheads="1"/>
            </p:cNvSpPr>
            <p:nvPr/>
          </p:nvSpPr>
          <p:spPr bwMode="auto">
            <a:xfrm>
              <a:off x="7875588" y="5976938"/>
              <a:ext cx="3429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宋体" panose="02010600030101010101" pitchFamily="2" charset="-122"/>
                </a:rPr>
                <a:t>B</a:t>
              </a:r>
            </a:p>
          </p:txBody>
        </p:sp>
      </p:gr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588963" y="682625"/>
            <a:ext cx="5278437" cy="658813"/>
          </a:xfrm>
        </p:spPr>
        <p:txBody>
          <a:bodyPr/>
          <a:lstStyle/>
          <a:p>
            <a:pPr algn="l" eaLnBrk="1" hangingPunct="1"/>
            <a:r>
              <a:rPr lang="zh-CN" altLang="en-US" sz="3200" b="1" smtClean="0"/>
              <a:t>优先算符文法定义</a:t>
            </a:r>
          </a:p>
        </p:txBody>
      </p:sp>
      <p:sp>
        <p:nvSpPr>
          <p:cNvPr id="21507" name="Rectangle 3"/>
          <p:cNvSpPr>
            <a:spLocks noGrp="1" noRot="1" noChangeArrowheads="1"/>
          </p:cNvSpPr>
          <p:nvPr>
            <p:ph idx="1"/>
          </p:nvPr>
        </p:nvSpPr>
        <p:spPr>
          <a:xfrm>
            <a:off x="323850" y="1628775"/>
            <a:ext cx="8540750" cy="4895850"/>
          </a:xfrm>
        </p:spPr>
        <p:txBody>
          <a:bodyPr/>
          <a:lstStyle/>
          <a:p>
            <a:pPr eaLnBrk="1" hangingPunct="1">
              <a:buFont typeface="Wingdings" panose="05000000000000000000" pitchFamily="2" charset="2"/>
              <a:buChar char="l"/>
            </a:pPr>
            <a:r>
              <a:rPr lang="zh-CN" altLang="en-US" sz="2400" smtClean="0"/>
              <a:t>设有一个不含</a:t>
            </a:r>
            <a:r>
              <a:rPr lang="en-US" altLang="zh-CN" sz="2400" smtClean="0"/>
              <a:t>ε</a:t>
            </a:r>
            <a:r>
              <a:rPr lang="zh-CN" altLang="en-US" sz="2400" smtClean="0"/>
              <a:t>产生式的算符文法</a:t>
            </a:r>
            <a:r>
              <a:rPr lang="en-US" altLang="zh-CN" sz="2400" smtClean="0"/>
              <a:t>G,</a:t>
            </a:r>
            <a:r>
              <a:rPr lang="zh-CN" altLang="en-US" sz="2400" smtClean="0"/>
              <a:t>如果对任意两个终结符对</a:t>
            </a:r>
            <a:r>
              <a:rPr lang="en-US" altLang="zh-CN" sz="2400" smtClean="0"/>
              <a:t>a,b</a:t>
            </a:r>
            <a:r>
              <a:rPr lang="zh-CN" altLang="en-US" sz="2400" smtClean="0"/>
              <a:t>之间至多只有大于、小于和等于三种关系的一种成立，则称</a:t>
            </a:r>
            <a:r>
              <a:rPr lang="en-US" altLang="zh-CN" sz="2400" smtClean="0"/>
              <a:t>G</a:t>
            </a:r>
            <a:r>
              <a:rPr lang="zh-CN" altLang="en-US" sz="2400" smtClean="0"/>
              <a:t>是一个</a:t>
            </a:r>
            <a:r>
              <a:rPr lang="zh-CN" altLang="en-US" sz="2400" b="1" smtClean="0">
                <a:solidFill>
                  <a:schemeClr val="hlink"/>
                </a:solidFill>
              </a:rPr>
              <a:t>算符优先文法</a:t>
            </a:r>
            <a:r>
              <a:rPr lang="zh-CN" altLang="en-US" sz="2400" smtClean="0"/>
              <a:t>。</a:t>
            </a:r>
          </a:p>
          <a:p>
            <a:pPr eaLnBrk="1" hangingPunct="1">
              <a:buFont typeface="Wingdings" panose="05000000000000000000" pitchFamily="2" charset="2"/>
              <a:buChar char="l"/>
            </a:pPr>
            <a:r>
              <a:rPr lang="zh-CN" altLang="en-US" sz="2400" smtClean="0"/>
              <a:t>证明：</a:t>
            </a:r>
            <a:r>
              <a:rPr lang="en-US" altLang="zh-CN" sz="2400" smtClean="0"/>
              <a:t>E</a:t>
            </a:r>
            <a:r>
              <a:rPr lang="en-US" altLang="zh-CN" sz="2400" smtClean="0">
                <a:latin typeface="宋体" panose="02010600030101010101" pitchFamily="2" charset="-122"/>
              </a:rPr>
              <a:t>→E+E|E*E|</a:t>
            </a:r>
            <a:r>
              <a:rPr lang="zh-CN" altLang="en-US" sz="2400" smtClean="0">
                <a:latin typeface="宋体" panose="02010600030101010101" pitchFamily="2" charset="-122"/>
              </a:rPr>
              <a:t>（</a:t>
            </a:r>
            <a:r>
              <a:rPr lang="en-US" altLang="zh-CN" sz="2400" smtClean="0">
                <a:latin typeface="宋体" panose="02010600030101010101" pitchFamily="2" charset="-122"/>
              </a:rPr>
              <a:t>E</a:t>
            </a:r>
            <a:r>
              <a:rPr lang="zh-CN" altLang="en-US" sz="2400" smtClean="0">
                <a:latin typeface="宋体" panose="02010600030101010101" pitchFamily="2" charset="-122"/>
              </a:rPr>
              <a:t>）</a:t>
            </a:r>
            <a:r>
              <a:rPr lang="en-US" altLang="zh-CN" sz="2400" smtClean="0">
                <a:latin typeface="宋体" panose="02010600030101010101" pitchFamily="2" charset="-122"/>
              </a:rPr>
              <a:t>|i</a:t>
            </a:r>
            <a:r>
              <a:rPr lang="zh-CN" altLang="en-US" sz="2400" smtClean="0">
                <a:latin typeface="宋体" panose="02010600030101010101" pitchFamily="2" charset="-122"/>
              </a:rPr>
              <a:t>，不是算符优先文法。</a:t>
            </a:r>
          </a:p>
          <a:p>
            <a:pPr eaLnBrk="1" hangingPunct="1">
              <a:buFont typeface="Wingdings" panose="05000000000000000000" pitchFamily="2" charset="2"/>
              <a:buChar char="l"/>
            </a:pPr>
            <a:r>
              <a:rPr lang="zh-CN" altLang="en-US" sz="2400" smtClean="0">
                <a:latin typeface="宋体" panose="02010600030101010101" pitchFamily="2" charset="-122"/>
              </a:rPr>
              <a:t>对于算符</a:t>
            </a:r>
            <a:r>
              <a:rPr lang="en-US" altLang="zh-CN" sz="2400" smtClean="0">
                <a:latin typeface="宋体" panose="02010600030101010101" pitchFamily="2" charset="-122"/>
              </a:rPr>
              <a:t>+</a:t>
            </a:r>
            <a:r>
              <a:rPr lang="zh-CN" altLang="en-US" sz="2400" smtClean="0">
                <a:latin typeface="宋体" panose="02010600030101010101" pitchFamily="2" charset="-122"/>
              </a:rPr>
              <a:t>和*来说</a:t>
            </a:r>
          </a:p>
          <a:p>
            <a:pPr marL="400050" lvl="1" indent="0" eaLnBrk="1" hangingPunct="1">
              <a:buFontTx/>
              <a:buNone/>
            </a:pPr>
            <a:r>
              <a:rPr lang="en-US" altLang="zh-CN" sz="2000" smtClean="0">
                <a:latin typeface="宋体" panose="02010600030101010101" pitchFamily="2" charset="-122"/>
              </a:rPr>
              <a:t>1</a:t>
            </a:r>
            <a:r>
              <a:rPr lang="zh-CN" altLang="en-US" sz="2000" smtClean="0">
                <a:latin typeface="宋体" panose="02010600030101010101" pitchFamily="2" charset="-122"/>
              </a:rPr>
              <a:t>、</a:t>
            </a:r>
            <a:r>
              <a:rPr lang="en-US" altLang="zh-CN" sz="2000" smtClean="0"/>
              <a:t>E</a:t>
            </a:r>
            <a:r>
              <a:rPr lang="en-US" altLang="zh-CN" sz="2000" smtClean="0">
                <a:latin typeface="宋体" panose="02010600030101010101" pitchFamily="2" charset="-122"/>
              </a:rPr>
              <a:t>→E+</a:t>
            </a:r>
            <a:r>
              <a:rPr lang="en-US" altLang="zh-CN" sz="2000" smtClean="0">
                <a:solidFill>
                  <a:schemeClr val="hlink"/>
                </a:solidFill>
                <a:latin typeface="宋体" panose="02010600030101010101" pitchFamily="2" charset="-122"/>
              </a:rPr>
              <a:t>E</a:t>
            </a:r>
            <a:r>
              <a:rPr lang="zh-CN" altLang="en-US" sz="2000" smtClean="0">
                <a:latin typeface="宋体" panose="02010600030101010101" pitchFamily="2" charset="-122"/>
              </a:rPr>
              <a:t>和</a:t>
            </a:r>
            <a:r>
              <a:rPr lang="en-US" altLang="zh-CN" sz="2000" smtClean="0"/>
              <a:t>E </a:t>
            </a:r>
            <a:r>
              <a:rPr lang="en-US" altLang="zh-CN" sz="2000" smtClean="0">
                <a:sym typeface="Symbol" panose="05050102010706020507" pitchFamily="18" charset="2"/>
              </a:rPr>
              <a:t></a:t>
            </a:r>
            <a:r>
              <a:rPr lang="en-US" altLang="zh-CN" sz="2000" smtClean="0"/>
              <a:t> </a:t>
            </a:r>
            <a:r>
              <a:rPr lang="en-US" altLang="zh-CN" sz="2000" baseline="30000" smtClean="0"/>
              <a:t>+</a:t>
            </a:r>
            <a:r>
              <a:rPr lang="en-US" altLang="zh-CN" sz="2000" smtClean="0"/>
              <a:t>E+</a:t>
            </a:r>
            <a:r>
              <a:rPr lang="en-US" altLang="zh-CN" sz="2000" b="1" smtClean="0">
                <a:solidFill>
                  <a:schemeClr val="hlink"/>
                </a:solidFill>
                <a:latin typeface="宋体" panose="02010600030101010101" pitchFamily="2" charset="-122"/>
              </a:rPr>
              <a:t>E*E</a:t>
            </a:r>
            <a:r>
              <a:rPr lang="zh-CN" altLang="en-US" sz="2000" smtClean="0">
                <a:latin typeface="宋体" panose="02010600030101010101" pitchFamily="2" charset="-122"/>
              </a:rPr>
              <a:t>，可以得出：</a:t>
            </a:r>
            <a:r>
              <a:rPr lang="en-US" altLang="zh-CN" sz="2000" smtClean="0">
                <a:latin typeface="宋体" panose="02010600030101010101" pitchFamily="2" charset="-122"/>
              </a:rPr>
              <a:t>+&lt;·*</a:t>
            </a:r>
          </a:p>
          <a:p>
            <a:pPr marL="400050" lvl="1" indent="0" eaLnBrk="1" hangingPunct="1">
              <a:buFontTx/>
              <a:buNone/>
            </a:pPr>
            <a:r>
              <a:rPr lang="en-US" altLang="zh-CN" sz="2000" smtClean="0">
                <a:latin typeface="宋体" panose="02010600030101010101" pitchFamily="2" charset="-122"/>
              </a:rPr>
              <a:t>2</a:t>
            </a:r>
            <a:r>
              <a:rPr lang="zh-CN" altLang="en-US" sz="2000" smtClean="0">
                <a:latin typeface="宋体" panose="02010600030101010101" pitchFamily="2" charset="-122"/>
              </a:rPr>
              <a:t>、</a:t>
            </a:r>
            <a:r>
              <a:rPr lang="en-US" altLang="zh-CN" sz="2000" smtClean="0"/>
              <a:t>E</a:t>
            </a:r>
            <a:r>
              <a:rPr lang="en-US" altLang="zh-CN" sz="2000" smtClean="0">
                <a:latin typeface="宋体" panose="02010600030101010101" pitchFamily="2" charset="-122"/>
              </a:rPr>
              <a:t>→</a:t>
            </a:r>
            <a:r>
              <a:rPr lang="en-US" altLang="zh-CN" sz="2000" smtClean="0">
                <a:solidFill>
                  <a:srgbClr val="FF0000"/>
                </a:solidFill>
                <a:latin typeface="宋体" panose="02010600030101010101" pitchFamily="2" charset="-122"/>
              </a:rPr>
              <a:t>E*</a:t>
            </a:r>
            <a:r>
              <a:rPr lang="en-US" altLang="zh-CN" sz="2000" smtClean="0">
                <a:latin typeface="宋体" panose="02010600030101010101" pitchFamily="2" charset="-122"/>
              </a:rPr>
              <a:t>E</a:t>
            </a:r>
            <a:r>
              <a:rPr lang="zh-CN" altLang="en-US" sz="2000" smtClean="0">
                <a:latin typeface="宋体" panose="02010600030101010101" pitchFamily="2" charset="-122"/>
              </a:rPr>
              <a:t>和</a:t>
            </a:r>
            <a:r>
              <a:rPr lang="en-US" altLang="zh-CN" sz="2000" smtClean="0"/>
              <a:t>E </a:t>
            </a:r>
            <a:r>
              <a:rPr lang="en-US" altLang="zh-CN" sz="2000" smtClean="0">
                <a:sym typeface="Symbol" panose="05050102010706020507" pitchFamily="18" charset="2"/>
              </a:rPr>
              <a:t></a:t>
            </a:r>
            <a:r>
              <a:rPr lang="en-US" altLang="zh-CN" sz="2000" smtClean="0"/>
              <a:t> </a:t>
            </a:r>
            <a:r>
              <a:rPr lang="en-US" altLang="zh-CN" sz="2000" baseline="30000" smtClean="0"/>
              <a:t>+</a:t>
            </a:r>
            <a:r>
              <a:rPr lang="en-US" altLang="zh-CN" sz="2000" smtClean="0">
                <a:solidFill>
                  <a:srgbClr val="FF0000"/>
                </a:solidFill>
              </a:rPr>
              <a:t>E+</a:t>
            </a:r>
            <a:r>
              <a:rPr lang="en-US" altLang="zh-CN" sz="2000" smtClean="0">
                <a:solidFill>
                  <a:schemeClr val="hlink"/>
                </a:solidFill>
                <a:latin typeface="宋体" panose="02010600030101010101" pitchFamily="2" charset="-122"/>
              </a:rPr>
              <a:t>E*</a:t>
            </a:r>
            <a:r>
              <a:rPr lang="en-US" altLang="zh-CN" sz="2000" smtClean="0">
                <a:latin typeface="宋体" panose="02010600030101010101" pitchFamily="2" charset="-122"/>
              </a:rPr>
              <a:t>E</a:t>
            </a:r>
            <a:r>
              <a:rPr lang="zh-CN" altLang="en-US" sz="2000" smtClean="0">
                <a:latin typeface="宋体" panose="02010600030101010101" pitchFamily="2" charset="-122"/>
              </a:rPr>
              <a:t>，可以得出：</a:t>
            </a:r>
            <a:r>
              <a:rPr lang="en-US" altLang="zh-CN" sz="2000" smtClean="0">
                <a:latin typeface="宋体" panose="02010600030101010101" pitchFamily="2" charset="-122"/>
              </a:rPr>
              <a:t>+·&gt;*</a:t>
            </a:r>
          </a:p>
          <a:p>
            <a:pPr eaLnBrk="1" hangingPunct="1">
              <a:buFont typeface="Wingdings" panose="05000000000000000000" pitchFamily="2" charset="2"/>
              <a:buChar char="l"/>
            </a:pPr>
            <a:r>
              <a:rPr lang="zh-CN" altLang="en-US" sz="2400" smtClean="0">
                <a:latin typeface="宋体" panose="02010600030101010101" pitchFamily="2" charset="-122"/>
              </a:rPr>
              <a:t>这样</a:t>
            </a:r>
            <a:r>
              <a:rPr lang="en-US" altLang="zh-CN" sz="2400" smtClean="0">
                <a:latin typeface="宋体" panose="02010600030101010101" pitchFamily="2" charset="-122"/>
              </a:rPr>
              <a:t>+</a:t>
            </a:r>
            <a:r>
              <a:rPr lang="zh-CN" altLang="en-US" sz="2400" smtClean="0">
                <a:latin typeface="宋体" panose="02010600030101010101" pitchFamily="2" charset="-122"/>
              </a:rPr>
              <a:t>和*的优先关系不唯一，所以不是算符优先文法。</a:t>
            </a:r>
          </a:p>
          <a:p>
            <a:pPr eaLnBrk="1" hangingPunct="1">
              <a:buFont typeface="Wingdings" panose="05000000000000000000" pitchFamily="2" charset="2"/>
              <a:buChar char="l"/>
            </a:pPr>
            <a:r>
              <a:rPr lang="zh-CN" altLang="en-US" sz="2400" smtClean="0">
                <a:latin typeface="宋体" panose="02010600030101010101" pitchFamily="2" charset="-122"/>
              </a:rPr>
              <a:t>应当强调指出，两个终结符之间的优先关系是有序的，允许有</a:t>
            </a:r>
            <a:r>
              <a:rPr lang="en-US" altLang="zh-CN" sz="2400" smtClean="0">
                <a:latin typeface="宋体" panose="02010600030101010101" pitchFamily="2" charset="-122"/>
              </a:rPr>
              <a:t>a·&gt;b, b·&gt;a</a:t>
            </a:r>
            <a:r>
              <a:rPr lang="zh-CN" altLang="en-US" sz="2400" smtClean="0">
                <a:latin typeface="宋体" panose="02010600030101010101" pitchFamily="2" charset="-122"/>
              </a:rPr>
              <a:t>同时存在，但是，不允许</a:t>
            </a:r>
            <a:r>
              <a:rPr lang="en-US" altLang="zh-CN" sz="2400" smtClean="0">
                <a:latin typeface="宋体" panose="02010600030101010101" pitchFamily="2" charset="-122"/>
              </a:rPr>
              <a:t>a·&gt;b</a:t>
            </a:r>
            <a:r>
              <a:rPr lang="zh-CN" altLang="en-US" sz="2400" smtClean="0">
                <a:latin typeface="宋体" panose="02010600030101010101" pitchFamily="2" charset="-122"/>
              </a:rPr>
              <a:t>，</a:t>
            </a:r>
            <a:r>
              <a:rPr lang="en-US" altLang="zh-CN" sz="2400" smtClean="0">
                <a:latin typeface="宋体" panose="02010600030101010101" pitchFamily="2" charset="-122"/>
              </a:rPr>
              <a:t>a&lt;·b</a:t>
            </a:r>
            <a:r>
              <a:rPr lang="zh-CN" altLang="en-US" sz="2400" smtClean="0">
                <a:latin typeface="宋体" panose="02010600030101010101" pitchFamily="2" charset="-122"/>
              </a:rPr>
              <a:t>，</a:t>
            </a:r>
            <a:r>
              <a:rPr lang="en-US" altLang="zh-CN" sz="2400" smtClean="0">
                <a:latin typeface="宋体" panose="02010600030101010101" pitchFamily="2" charset="-122"/>
              </a:rPr>
              <a:t>a=b</a:t>
            </a:r>
            <a:r>
              <a:rPr lang="zh-CN" altLang="en-US" sz="2400" smtClean="0">
                <a:latin typeface="宋体" panose="02010600030101010101" pitchFamily="2" charset="-122"/>
              </a:rPr>
              <a:t>三种情况同时存在。</a:t>
            </a: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985C56-303D-4F69-AD69-B821A59B7A42}" type="slidenum">
              <a:rPr lang="en-US" altLang="zh-CN" sz="1400" smtClean="0"/>
              <a:pPr>
                <a:spcBef>
                  <a:spcPct val="0"/>
                </a:spcBef>
                <a:buFontTx/>
                <a:buNone/>
              </a:pPr>
              <a:t>18</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1625" y="547688"/>
            <a:ext cx="8540750" cy="936625"/>
          </a:xfrm>
        </p:spPr>
        <p:txBody>
          <a:bodyPr/>
          <a:lstStyle/>
          <a:p>
            <a:pPr algn="l" eaLnBrk="1" hangingPunct="1"/>
            <a:r>
              <a:rPr lang="zh-CN" altLang="en-US" sz="2800" b="1" smtClean="0"/>
              <a:t>算符优先关系表的构造</a:t>
            </a:r>
            <a:r>
              <a:rPr lang="en-US" altLang="zh-CN" sz="2800" b="1" smtClean="0"/>
              <a:t>——</a:t>
            </a:r>
            <a:r>
              <a:rPr lang="zh-CN" altLang="en-US" sz="2800" b="1" smtClean="0"/>
              <a:t>由定义直接构造</a:t>
            </a:r>
          </a:p>
        </p:txBody>
      </p:sp>
      <p:sp>
        <p:nvSpPr>
          <p:cNvPr id="22531" name="Rectangle 3"/>
          <p:cNvSpPr>
            <a:spLocks noGrp="1" noRot="1" noChangeArrowheads="1"/>
          </p:cNvSpPr>
          <p:nvPr>
            <p:ph idx="1"/>
          </p:nvPr>
        </p:nvSpPr>
        <p:spPr>
          <a:xfrm>
            <a:off x="323850" y="1700213"/>
            <a:ext cx="8540750" cy="4824412"/>
          </a:xfrm>
        </p:spPr>
        <p:txBody>
          <a:bodyPr/>
          <a:lstStyle/>
          <a:p>
            <a:pPr eaLnBrk="1" hangingPunct="1">
              <a:spcBef>
                <a:spcPts val="600"/>
              </a:spcBef>
              <a:buFont typeface="Wingdings" panose="05000000000000000000" pitchFamily="2" charset="2"/>
              <a:buChar char="l"/>
            </a:pPr>
            <a:r>
              <a:rPr lang="zh-CN" altLang="en-US" sz="2400" smtClean="0"/>
              <a:t>计算给定文法中任意两个终结符对（</a:t>
            </a:r>
            <a:r>
              <a:rPr lang="en-US" altLang="zh-CN" sz="2400" smtClean="0"/>
              <a:t>a,b</a:t>
            </a:r>
            <a:r>
              <a:rPr lang="zh-CN" altLang="en-US" sz="2400" smtClean="0"/>
              <a:t>）之间的优先关系，首先，计算两个集合</a:t>
            </a:r>
          </a:p>
          <a:p>
            <a:pPr marL="400050" lvl="1" indent="0" eaLnBrk="1" hangingPunct="1">
              <a:spcBef>
                <a:spcPts val="600"/>
              </a:spcBef>
              <a:buFontTx/>
              <a:buNone/>
            </a:pPr>
            <a:r>
              <a:rPr lang="en-US" altLang="zh-CN" sz="2000" smtClean="0"/>
              <a:t>FIRSTVT</a:t>
            </a:r>
            <a:r>
              <a:rPr lang="zh-CN" altLang="en-US" sz="2000" smtClean="0"/>
              <a:t>（</a:t>
            </a:r>
            <a:r>
              <a:rPr lang="en-US" altLang="zh-CN" sz="2000" smtClean="0"/>
              <a:t>B</a:t>
            </a:r>
            <a:r>
              <a:rPr lang="zh-CN" altLang="en-US" sz="2000" smtClean="0"/>
              <a:t>）</a:t>
            </a:r>
            <a:r>
              <a:rPr lang="en-US" altLang="zh-CN" sz="2000" smtClean="0"/>
              <a:t>={b|B</a:t>
            </a:r>
            <a:r>
              <a:rPr lang="en-US" altLang="zh-CN" sz="2000" smtClean="0">
                <a:sym typeface="Symbol" panose="05050102010706020507" pitchFamily="18" charset="2"/>
              </a:rPr>
              <a:t></a:t>
            </a:r>
            <a:r>
              <a:rPr lang="en-US" altLang="zh-CN" sz="2000" smtClean="0"/>
              <a:t>b…</a:t>
            </a:r>
            <a:r>
              <a:rPr lang="zh-CN" altLang="en-US" sz="2000" smtClean="0"/>
              <a:t>或</a:t>
            </a:r>
            <a:r>
              <a:rPr lang="en-US" altLang="zh-CN" sz="2000" smtClean="0"/>
              <a:t>B</a:t>
            </a:r>
            <a:r>
              <a:rPr lang="en-US" altLang="zh-CN" sz="2000" smtClean="0">
                <a:sym typeface="Symbol" panose="05050102010706020507" pitchFamily="18" charset="2"/>
              </a:rPr>
              <a:t></a:t>
            </a:r>
            <a:r>
              <a:rPr lang="en-US" altLang="zh-CN" sz="2000" smtClean="0"/>
              <a:t>Cb…}</a:t>
            </a:r>
          </a:p>
          <a:p>
            <a:pPr marL="400050" lvl="1" indent="0" eaLnBrk="1" hangingPunct="1">
              <a:spcBef>
                <a:spcPts val="600"/>
              </a:spcBef>
              <a:buFontTx/>
              <a:buNone/>
            </a:pPr>
            <a:r>
              <a:rPr lang="en-US" altLang="zh-CN" sz="2000" smtClean="0"/>
              <a:t>LASTVT</a:t>
            </a:r>
            <a:r>
              <a:rPr lang="zh-CN" altLang="en-US" sz="2000" smtClean="0"/>
              <a:t>（</a:t>
            </a:r>
            <a:r>
              <a:rPr lang="en-US" altLang="zh-CN" sz="2000" smtClean="0"/>
              <a:t>B</a:t>
            </a:r>
            <a:r>
              <a:rPr lang="zh-CN" altLang="en-US" sz="2000" smtClean="0"/>
              <a:t>）</a:t>
            </a:r>
            <a:r>
              <a:rPr lang="en-US" altLang="zh-CN" sz="2000" smtClean="0"/>
              <a:t>={a|B</a:t>
            </a:r>
            <a:r>
              <a:rPr lang="en-US" altLang="zh-CN" sz="2000" smtClean="0">
                <a:sym typeface="Symbol" panose="05050102010706020507" pitchFamily="18" charset="2"/>
              </a:rPr>
              <a:t></a:t>
            </a:r>
            <a:r>
              <a:rPr lang="en-US" altLang="zh-CN" sz="2000" smtClean="0"/>
              <a:t>…a</a:t>
            </a:r>
            <a:r>
              <a:rPr lang="zh-CN" altLang="en-US" sz="2000" smtClean="0"/>
              <a:t>或</a:t>
            </a:r>
            <a:r>
              <a:rPr lang="en-US" altLang="zh-CN" sz="2000" smtClean="0"/>
              <a:t>B</a:t>
            </a:r>
            <a:r>
              <a:rPr lang="en-US" altLang="zh-CN" sz="2000" smtClean="0">
                <a:sym typeface="Symbol" panose="05050102010706020507" pitchFamily="18" charset="2"/>
              </a:rPr>
              <a:t></a:t>
            </a:r>
            <a:r>
              <a:rPr lang="en-US" altLang="zh-CN" sz="2000" smtClean="0"/>
              <a:t>…aC}</a:t>
            </a:r>
          </a:p>
          <a:p>
            <a:pPr eaLnBrk="1" hangingPunct="1">
              <a:spcBef>
                <a:spcPts val="600"/>
              </a:spcBef>
              <a:buFont typeface="Wingdings" panose="05000000000000000000" pitchFamily="2" charset="2"/>
              <a:buChar char="l"/>
            </a:pPr>
            <a:r>
              <a:rPr lang="zh-CN" altLang="en-US" sz="2400" smtClean="0"/>
              <a:t>然后计算三种优先关系： </a:t>
            </a:r>
          </a:p>
          <a:p>
            <a:pPr marL="400050" lvl="1" indent="0" eaLnBrk="1" hangingPunct="1">
              <a:spcBef>
                <a:spcPts val="600"/>
              </a:spcBef>
              <a:buFontTx/>
              <a:buNone/>
            </a:pPr>
            <a:r>
              <a:rPr lang="zh-CN" altLang="en-US" sz="2000" b="1" smtClean="0"/>
              <a:t>相同关系：</a:t>
            </a:r>
            <a:r>
              <a:rPr lang="zh-CN" altLang="en-US" sz="2000" smtClean="0"/>
              <a:t>可直接查看产生式的右部，对形如</a:t>
            </a:r>
            <a:r>
              <a:rPr lang="en-US" altLang="zh-CN" sz="2000" smtClean="0"/>
              <a:t>A→…ab… </a:t>
            </a:r>
            <a:r>
              <a:rPr lang="zh-CN" altLang="en-US" sz="2000" smtClean="0"/>
              <a:t>或</a:t>
            </a:r>
            <a:r>
              <a:rPr lang="en-US" altLang="zh-CN" sz="2000" smtClean="0"/>
              <a:t>A→…aBb…</a:t>
            </a:r>
            <a:r>
              <a:rPr lang="zh-CN" altLang="en-US" sz="2000" smtClean="0"/>
              <a:t>，则有</a:t>
            </a:r>
            <a:r>
              <a:rPr lang="en-US" altLang="zh-CN" sz="2000" smtClean="0"/>
              <a:t>a</a:t>
            </a:r>
            <a:r>
              <a:rPr lang="zh-CN" altLang="en-US" sz="2000" smtClean="0"/>
              <a:t>和</a:t>
            </a:r>
            <a:r>
              <a:rPr lang="en-US" altLang="zh-CN" sz="2000" smtClean="0"/>
              <a:t>b</a:t>
            </a:r>
            <a:r>
              <a:rPr lang="zh-CN" altLang="en-US" sz="2000" smtClean="0"/>
              <a:t>的优先关系相同。</a:t>
            </a:r>
            <a:endParaRPr lang="zh-CN" altLang="en-US" sz="2000" b="1" smtClean="0"/>
          </a:p>
          <a:p>
            <a:pPr marL="400050" lvl="1" indent="0" eaLnBrk="1" hangingPunct="1">
              <a:spcBef>
                <a:spcPts val="600"/>
              </a:spcBef>
              <a:buFontTx/>
              <a:buNone/>
            </a:pPr>
            <a:r>
              <a:rPr lang="zh-CN" altLang="en-US" sz="2000" b="1" smtClean="0"/>
              <a:t>小于关系：</a:t>
            </a:r>
            <a:r>
              <a:rPr lang="zh-CN" altLang="en-US" sz="2000" smtClean="0"/>
              <a:t>求出每个非终结符</a:t>
            </a:r>
            <a:r>
              <a:rPr lang="en-US" altLang="zh-CN" sz="2000" smtClean="0"/>
              <a:t>B</a:t>
            </a:r>
            <a:r>
              <a:rPr lang="zh-CN" altLang="en-US" sz="2000" smtClean="0"/>
              <a:t>的</a:t>
            </a:r>
            <a:r>
              <a:rPr lang="en-US" altLang="zh-CN" sz="2000" smtClean="0"/>
              <a:t>FIRSTVT</a:t>
            </a:r>
            <a:r>
              <a:rPr lang="zh-CN" altLang="en-US" sz="2000" smtClean="0"/>
              <a:t>（</a:t>
            </a:r>
            <a:r>
              <a:rPr lang="en-US" altLang="zh-CN" sz="2000" smtClean="0"/>
              <a:t>B</a:t>
            </a:r>
            <a:r>
              <a:rPr lang="zh-CN" altLang="en-US" sz="2000" smtClean="0"/>
              <a:t>）对形如产生式</a:t>
            </a:r>
            <a:r>
              <a:rPr lang="en-US" altLang="zh-CN" sz="2000" smtClean="0"/>
              <a:t>A→…aB…</a:t>
            </a:r>
            <a:r>
              <a:rPr lang="zh-CN" altLang="en-US" sz="2000" smtClean="0"/>
              <a:t>中，对每一个</a:t>
            </a:r>
            <a:r>
              <a:rPr lang="en-US" altLang="zh-CN" sz="2000" smtClean="0"/>
              <a:t>b</a:t>
            </a:r>
            <a:r>
              <a:rPr lang="en-US" altLang="zh-CN" sz="2000" smtClean="0">
                <a:sym typeface="Symbol" panose="05050102010706020507" pitchFamily="18" charset="2"/>
              </a:rPr>
              <a:t></a:t>
            </a:r>
            <a:r>
              <a:rPr lang="en-US" altLang="zh-CN" sz="2000" smtClean="0"/>
              <a:t> FIRSTVT</a:t>
            </a:r>
            <a:r>
              <a:rPr lang="zh-CN" altLang="en-US" sz="2000" smtClean="0"/>
              <a:t>（</a:t>
            </a:r>
            <a:r>
              <a:rPr lang="en-US" altLang="zh-CN" sz="2000" smtClean="0"/>
              <a:t>B</a:t>
            </a:r>
            <a:r>
              <a:rPr lang="zh-CN" altLang="en-US" sz="2000" smtClean="0"/>
              <a:t>），则有</a:t>
            </a:r>
            <a:r>
              <a:rPr lang="en-US" altLang="zh-CN" sz="2000" smtClean="0"/>
              <a:t>a</a:t>
            </a:r>
            <a:r>
              <a:rPr lang="zh-CN" altLang="en-US" sz="2000" smtClean="0"/>
              <a:t>的优先性小于</a:t>
            </a:r>
            <a:r>
              <a:rPr lang="en-US" altLang="zh-CN" sz="2000" smtClean="0"/>
              <a:t>b</a:t>
            </a:r>
            <a:r>
              <a:rPr lang="zh-CN" altLang="en-US" sz="2000" smtClean="0"/>
              <a:t>的优先性。</a:t>
            </a:r>
            <a:endParaRPr lang="zh-CN" altLang="en-US" sz="2000" b="1" smtClean="0"/>
          </a:p>
          <a:p>
            <a:pPr marL="400050" lvl="1" indent="0" eaLnBrk="1" hangingPunct="1">
              <a:spcBef>
                <a:spcPts val="600"/>
              </a:spcBef>
              <a:buFontTx/>
              <a:buNone/>
            </a:pPr>
            <a:r>
              <a:rPr lang="zh-CN" altLang="en-US" sz="2000" b="1" smtClean="0"/>
              <a:t>大于关系：</a:t>
            </a:r>
            <a:r>
              <a:rPr lang="zh-CN" altLang="en-US" sz="2000" smtClean="0"/>
              <a:t>求出每个非终结符</a:t>
            </a:r>
            <a:r>
              <a:rPr lang="en-US" altLang="zh-CN" sz="2000" smtClean="0"/>
              <a:t>B</a:t>
            </a:r>
            <a:r>
              <a:rPr lang="zh-CN" altLang="en-US" sz="2000" smtClean="0"/>
              <a:t>的</a:t>
            </a:r>
            <a:r>
              <a:rPr lang="en-US" altLang="zh-CN" sz="2000" smtClean="0"/>
              <a:t>LASTVT</a:t>
            </a:r>
            <a:r>
              <a:rPr lang="zh-CN" altLang="en-US" sz="2000" smtClean="0"/>
              <a:t>（</a:t>
            </a:r>
            <a:r>
              <a:rPr lang="en-US" altLang="zh-CN" sz="2000" smtClean="0"/>
              <a:t>B</a:t>
            </a:r>
            <a:r>
              <a:rPr lang="zh-CN" altLang="en-US" sz="2000" smtClean="0"/>
              <a:t>）对形如产生式</a:t>
            </a:r>
            <a:r>
              <a:rPr lang="en-US" altLang="zh-CN" sz="2000" smtClean="0"/>
              <a:t>A→…Bb…</a:t>
            </a:r>
            <a:r>
              <a:rPr lang="zh-CN" altLang="en-US" sz="2000" smtClean="0"/>
              <a:t>中，对每一个</a:t>
            </a:r>
            <a:r>
              <a:rPr lang="en-US" altLang="zh-CN" sz="2000" smtClean="0"/>
              <a:t>a</a:t>
            </a:r>
            <a:r>
              <a:rPr lang="en-US" altLang="zh-CN" sz="2000" smtClean="0">
                <a:sym typeface="Symbol" panose="05050102010706020507" pitchFamily="18" charset="2"/>
              </a:rPr>
              <a:t></a:t>
            </a:r>
            <a:r>
              <a:rPr lang="en-US" altLang="zh-CN" sz="2000" smtClean="0"/>
              <a:t> FIRSTVT</a:t>
            </a:r>
            <a:r>
              <a:rPr lang="zh-CN" altLang="en-US" sz="2000" smtClean="0"/>
              <a:t>（</a:t>
            </a:r>
            <a:r>
              <a:rPr lang="en-US" altLang="zh-CN" sz="2000" smtClean="0"/>
              <a:t>B</a:t>
            </a:r>
            <a:r>
              <a:rPr lang="zh-CN" altLang="en-US" sz="2000" smtClean="0"/>
              <a:t>），则有</a:t>
            </a:r>
            <a:r>
              <a:rPr lang="en-US" altLang="zh-CN" sz="2000" smtClean="0"/>
              <a:t>a</a:t>
            </a:r>
            <a:r>
              <a:rPr lang="zh-CN" altLang="en-US" sz="2000" smtClean="0"/>
              <a:t>的优先性大于</a:t>
            </a:r>
            <a:r>
              <a:rPr lang="en-US" altLang="zh-CN" sz="2000" smtClean="0"/>
              <a:t>b</a:t>
            </a:r>
            <a:r>
              <a:rPr lang="zh-CN" altLang="en-US" sz="2000" smtClean="0"/>
              <a:t>的优先性。</a:t>
            </a: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2E32E2-4025-4B99-A84A-638A1A7283A6}" type="slidenum">
              <a:rPr lang="en-US" altLang="zh-CN" sz="1400" smtClean="0"/>
              <a:pPr>
                <a:spcBef>
                  <a:spcPct val="0"/>
                </a:spcBef>
                <a:buFontTx/>
                <a:buNone/>
              </a:pPr>
              <a:t>19</a:t>
            </a:fld>
            <a:endParaRPr lang="en-US" altLang="zh-CN" sz="1400" smtClean="0"/>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900113" y="668338"/>
            <a:ext cx="4176712" cy="744537"/>
          </a:xfrm>
        </p:spPr>
        <p:txBody>
          <a:bodyPr/>
          <a:lstStyle/>
          <a:p>
            <a:pPr algn="l" eaLnBrk="1" hangingPunct="1"/>
            <a:r>
              <a:rPr lang="en-US" altLang="zh-CN" sz="4000" dirty="0"/>
              <a:t>5</a:t>
            </a:r>
            <a:r>
              <a:rPr lang="en-US" altLang="zh-CN" sz="4000" dirty="0" smtClean="0"/>
              <a:t>.0 </a:t>
            </a:r>
            <a:r>
              <a:rPr lang="zh-CN" altLang="en-US" sz="4000" dirty="0" smtClean="0"/>
              <a:t>初步</a:t>
            </a:r>
          </a:p>
        </p:txBody>
      </p:sp>
      <p:sp>
        <p:nvSpPr>
          <p:cNvPr id="5123" name="Rectangle 3"/>
          <p:cNvSpPr>
            <a:spLocks noGrp="1" noRot="1" noChangeArrowheads="1"/>
          </p:cNvSpPr>
          <p:nvPr>
            <p:ph idx="1"/>
          </p:nvPr>
        </p:nvSpPr>
        <p:spPr>
          <a:xfrm>
            <a:off x="323850" y="1773238"/>
            <a:ext cx="8540750" cy="4608512"/>
          </a:xfrm>
        </p:spPr>
        <p:txBody>
          <a:bodyPr/>
          <a:lstStyle/>
          <a:p>
            <a:pPr eaLnBrk="1" hangingPunct="1">
              <a:spcBef>
                <a:spcPts val="600"/>
              </a:spcBef>
              <a:spcAft>
                <a:spcPts val="600"/>
              </a:spcAft>
              <a:buFont typeface="Wingdings" panose="05000000000000000000" pitchFamily="2" charset="2"/>
              <a:buChar char="l"/>
            </a:pPr>
            <a:r>
              <a:rPr lang="zh-CN" altLang="en-US" sz="2400" smtClean="0"/>
              <a:t>自底向上分析方法，也称移进</a:t>
            </a:r>
            <a:r>
              <a:rPr lang="en-US" altLang="zh-CN" sz="2400" smtClean="0"/>
              <a:t>-</a:t>
            </a:r>
            <a:r>
              <a:rPr lang="zh-CN" altLang="en-US" sz="2400" smtClean="0"/>
              <a:t>规约分析法。</a:t>
            </a:r>
          </a:p>
          <a:p>
            <a:pPr eaLnBrk="1" hangingPunct="1">
              <a:spcBef>
                <a:spcPts val="600"/>
              </a:spcBef>
              <a:spcAft>
                <a:spcPts val="600"/>
              </a:spcAft>
              <a:buFont typeface="Wingdings" panose="05000000000000000000" pitchFamily="2" charset="2"/>
              <a:buChar char="l"/>
            </a:pPr>
            <a:r>
              <a:rPr lang="zh-CN" altLang="en-US" sz="2400" smtClean="0"/>
              <a:t>基本思想是对输入符号串自左向右进行扫描，并将输入符逐个移入一个后进先出栈中，边移入边分析，一旦栈顶符号串形成某个句型的句柄时，（该句柄对应某个产生式的右部），就用该产生式的左部非终结符代替相应右部的文法符号串，这一过程称为规约。</a:t>
            </a:r>
          </a:p>
          <a:p>
            <a:pPr eaLnBrk="1" hangingPunct="1">
              <a:spcBef>
                <a:spcPts val="600"/>
              </a:spcBef>
              <a:spcAft>
                <a:spcPts val="600"/>
              </a:spcAft>
              <a:buFont typeface="Wingdings" panose="05000000000000000000" pitchFamily="2" charset="2"/>
              <a:buChar char="l"/>
            </a:pPr>
            <a:r>
              <a:rPr lang="zh-CN" altLang="en-US" sz="2400" smtClean="0"/>
              <a:t>重复这一过程，直到栈中只剩下文法的开始符则分析成功。</a:t>
            </a:r>
          </a:p>
          <a:p>
            <a:pPr eaLnBrk="1" hangingPunct="1">
              <a:spcBef>
                <a:spcPts val="600"/>
              </a:spcBef>
              <a:spcAft>
                <a:spcPts val="600"/>
              </a:spcAft>
              <a:buFont typeface="Wingdings" panose="05000000000000000000" pitchFamily="2" charset="2"/>
              <a:buChar char="l"/>
            </a:pPr>
            <a:r>
              <a:rPr lang="zh-CN" altLang="en-US" sz="2400" smtClean="0"/>
              <a:t>整个分析过程中，都围绕两个动作：“</a:t>
            </a:r>
            <a:r>
              <a:rPr lang="zh-CN" altLang="en-US" sz="2400" b="1" smtClean="0"/>
              <a:t>移进</a:t>
            </a:r>
            <a:r>
              <a:rPr lang="zh-CN" altLang="en-US" sz="2400" smtClean="0"/>
              <a:t>”和“</a:t>
            </a:r>
            <a:r>
              <a:rPr lang="zh-CN" altLang="en-US" sz="2400" b="1" smtClean="0"/>
              <a:t>规约</a:t>
            </a:r>
            <a:r>
              <a:rPr lang="zh-CN" altLang="en-US" sz="2400" smtClean="0"/>
              <a:t>”。  </a:t>
            </a:r>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3672F3-657E-44A9-9883-47DD4A4DAB16}" type="slidenum">
              <a:rPr lang="en-US" altLang="zh-CN" sz="1400" smtClean="0"/>
              <a:pPr>
                <a:spcBef>
                  <a:spcPct val="0"/>
                </a:spcBef>
                <a:buFontTx/>
                <a:buNone/>
              </a:pPr>
              <a:t>2</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755650" y="765175"/>
            <a:ext cx="4464050" cy="587375"/>
          </a:xfrm>
        </p:spPr>
        <p:txBody>
          <a:bodyPr/>
          <a:lstStyle/>
          <a:p>
            <a:pPr algn="l" eaLnBrk="1" hangingPunct="1"/>
            <a:r>
              <a:rPr lang="zh-CN" altLang="en-US" sz="2800" b="1" smtClean="0"/>
              <a:t>例</a:t>
            </a:r>
          </a:p>
        </p:txBody>
      </p:sp>
      <p:sp>
        <p:nvSpPr>
          <p:cNvPr id="23555" name="Rectangle 3"/>
          <p:cNvSpPr>
            <a:spLocks noGrp="1" noRot="1" noChangeArrowheads="1"/>
          </p:cNvSpPr>
          <p:nvPr>
            <p:ph idx="1"/>
          </p:nvPr>
        </p:nvSpPr>
        <p:spPr>
          <a:xfrm>
            <a:off x="250825" y="1628775"/>
            <a:ext cx="8540750" cy="5113338"/>
          </a:xfrm>
        </p:spPr>
        <p:txBody>
          <a:bodyPr/>
          <a:lstStyle/>
          <a:p>
            <a:pPr eaLnBrk="1" hangingPunct="1">
              <a:lnSpc>
                <a:spcPct val="80000"/>
              </a:lnSpc>
              <a:buFont typeface="Wingdings" panose="05000000000000000000" pitchFamily="2" charset="2"/>
              <a:buChar char="l"/>
              <a:defRPr/>
            </a:pPr>
            <a:r>
              <a:rPr lang="zh-CN" altLang="en-US" sz="2400" dirty="0" smtClean="0"/>
              <a:t>表达式的文法为：</a:t>
            </a:r>
          </a:p>
          <a:p>
            <a:pPr marL="0" indent="0" eaLnBrk="1" hangingPunct="1">
              <a:lnSpc>
                <a:spcPct val="80000"/>
              </a:lnSpc>
              <a:buFontTx/>
              <a:buNone/>
              <a:defRPr/>
            </a:pPr>
            <a:r>
              <a:rPr lang="en-US" altLang="zh-CN" sz="2400" dirty="0" smtClean="0"/>
              <a:t>0</a:t>
            </a:r>
            <a:r>
              <a:rPr lang="zh-CN" altLang="en-US" sz="2400" dirty="0" smtClean="0"/>
              <a:t>、</a:t>
            </a:r>
            <a:r>
              <a:rPr lang="en-US" altLang="zh-CN" sz="2400" dirty="0" smtClean="0"/>
              <a:t>E‘</a:t>
            </a:r>
            <a:r>
              <a:rPr lang="en-US" altLang="zh-CN" sz="2400" dirty="0" smtClean="0">
                <a:latin typeface="宋体" panose="02010600030101010101" pitchFamily="2" charset="-122"/>
              </a:rPr>
              <a:t>→#E#</a:t>
            </a:r>
            <a:r>
              <a:rPr lang="zh-CN" altLang="en-US" sz="2400" dirty="0" smtClean="0">
                <a:latin typeface="宋体" panose="02010600030101010101" pitchFamily="2" charset="-122"/>
              </a:rPr>
              <a:t>；</a:t>
            </a:r>
            <a:r>
              <a:rPr lang="en-US" altLang="zh-CN" sz="2400" dirty="0" smtClean="0">
                <a:latin typeface="宋体" panose="02010600030101010101" pitchFamily="2" charset="-122"/>
              </a:rPr>
              <a:t>1</a:t>
            </a:r>
            <a:r>
              <a:rPr lang="zh-CN" altLang="en-US" sz="2400" dirty="0" smtClean="0">
                <a:latin typeface="宋体" panose="02010600030101010101" pitchFamily="2" charset="-122"/>
              </a:rPr>
              <a:t>、</a:t>
            </a:r>
            <a:r>
              <a:rPr lang="en-US" altLang="zh-CN" sz="2400" dirty="0" smtClean="0">
                <a:latin typeface="宋体" panose="02010600030101010101" pitchFamily="2" charset="-122"/>
              </a:rPr>
              <a:t>E→E+T</a:t>
            </a:r>
            <a:r>
              <a:rPr lang="zh-CN" altLang="en-US" sz="2400" dirty="0" smtClean="0">
                <a:latin typeface="宋体" panose="02010600030101010101" pitchFamily="2" charset="-122"/>
              </a:rPr>
              <a:t>；</a:t>
            </a:r>
            <a:r>
              <a:rPr lang="en-US" altLang="zh-CN" sz="2400" dirty="0" smtClean="0">
                <a:latin typeface="宋体" panose="02010600030101010101" pitchFamily="2" charset="-122"/>
              </a:rPr>
              <a:t>2</a:t>
            </a:r>
            <a:r>
              <a:rPr lang="zh-CN" altLang="en-US" sz="2400" dirty="0" smtClean="0">
                <a:latin typeface="宋体" panose="02010600030101010101" pitchFamily="2" charset="-122"/>
              </a:rPr>
              <a:t>、</a:t>
            </a:r>
            <a:r>
              <a:rPr lang="en-US" altLang="zh-CN" sz="2400" dirty="0" smtClean="0">
                <a:latin typeface="宋体" panose="02010600030101010101" pitchFamily="2" charset="-122"/>
              </a:rPr>
              <a:t>E→T</a:t>
            </a:r>
            <a:r>
              <a:rPr lang="zh-CN" altLang="en-US" sz="2400" dirty="0" smtClean="0">
                <a:latin typeface="宋体" panose="02010600030101010101" pitchFamily="2" charset="-122"/>
              </a:rPr>
              <a:t>；</a:t>
            </a:r>
            <a:r>
              <a:rPr lang="en-US" altLang="zh-CN" sz="2400" dirty="0" smtClean="0">
                <a:latin typeface="宋体" panose="02010600030101010101" pitchFamily="2" charset="-122"/>
              </a:rPr>
              <a:t>3</a:t>
            </a:r>
            <a:r>
              <a:rPr lang="zh-CN" altLang="en-US" sz="2400" dirty="0" smtClean="0">
                <a:latin typeface="宋体" panose="02010600030101010101" pitchFamily="2" charset="-122"/>
              </a:rPr>
              <a:t>、</a:t>
            </a:r>
            <a:r>
              <a:rPr lang="en-US" altLang="zh-CN" sz="2400" dirty="0" smtClean="0">
                <a:latin typeface="宋体" panose="02010600030101010101" pitchFamily="2" charset="-122"/>
              </a:rPr>
              <a:t>T→T*F</a:t>
            </a:r>
            <a:r>
              <a:rPr lang="zh-CN" altLang="en-US" sz="2400" dirty="0" smtClean="0">
                <a:latin typeface="宋体" panose="02010600030101010101" pitchFamily="2" charset="-122"/>
              </a:rPr>
              <a:t>；</a:t>
            </a:r>
            <a:r>
              <a:rPr lang="en-US" altLang="zh-CN" sz="2400" dirty="0" smtClean="0">
                <a:latin typeface="宋体" panose="02010600030101010101" pitchFamily="2" charset="-122"/>
              </a:rPr>
              <a:t>4</a:t>
            </a:r>
            <a:r>
              <a:rPr lang="zh-CN" altLang="en-US" sz="2400" dirty="0" smtClean="0">
                <a:latin typeface="宋体" panose="02010600030101010101" pitchFamily="2" charset="-122"/>
              </a:rPr>
              <a:t>、</a:t>
            </a:r>
            <a:r>
              <a:rPr lang="en-US" altLang="zh-CN" sz="2400" dirty="0" smtClean="0">
                <a:latin typeface="宋体" panose="02010600030101010101" pitchFamily="2" charset="-122"/>
              </a:rPr>
              <a:t>T→F</a:t>
            </a:r>
            <a:r>
              <a:rPr lang="zh-CN" altLang="en-US" sz="2400" dirty="0" smtClean="0">
                <a:latin typeface="宋体" panose="02010600030101010101" pitchFamily="2" charset="-122"/>
              </a:rPr>
              <a:t>；</a:t>
            </a:r>
            <a:r>
              <a:rPr lang="en-US" altLang="zh-CN" sz="2400" dirty="0" smtClean="0">
                <a:latin typeface="宋体" panose="02010600030101010101" pitchFamily="2" charset="-122"/>
              </a:rPr>
              <a:t>5</a:t>
            </a:r>
            <a:r>
              <a:rPr lang="zh-CN" altLang="en-US" sz="2400" dirty="0" smtClean="0">
                <a:latin typeface="宋体" panose="02010600030101010101" pitchFamily="2" charset="-122"/>
              </a:rPr>
              <a:t>、</a:t>
            </a:r>
            <a:r>
              <a:rPr lang="en-US" altLang="zh-CN" sz="2400" dirty="0" smtClean="0">
                <a:latin typeface="宋体" panose="02010600030101010101" pitchFamily="2" charset="-122"/>
              </a:rPr>
              <a:t>F→P↑F|P</a:t>
            </a:r>
            <a:r>
              <a:rPr lang="zh-CN" altLang="en-US" sz="2400" dirty="0" smtClean="0">
                <a:latin typeface="宋体" panose="02010600030101010101" pitchFamily="2" charset="-122"/>
              </a:rPr>
              <a:t>；</a:t>
            </a:r>
            <a:r>
              <a:rPr lang="en-US" altLang="zh-CN" sz="2400" dirty="0" smtClean="0">
                <a:latin typeface="宋体" panose="02010600030101010101" pitchFamily="2" charset="-122"/>
              </a:rPr>
              <a:t>6</a:t>
            </a:r>
            <a:r>
              <a:rPr lang="zh-CN" altLang="en-US" sz="2400" dirty="0" smtClean="0">
                <a:latin typeface="宋体" panose="02010600030101010101" pitchFamily="2" charset="-122"/>
              </a:rPr>
              <a:t>、</a:t>
            </a:r>
            <a:r>
              <a:rPr lang="en-US" altLang="zh-CN" sz="2400" dirty="0" smtClean="0">
                <a:latin typeface="宋体" panose="02010600030101010101" pitchFamily="2" charset="-122"/>
              </a:rPr>
              <a:t>P→</a:t>
            </a:r>
            <a:r>
              <a:rPr lang="zh-CN" altLang="en-US" sz="2400" dirty="0" smtClean="0">
                <a:latin typeface="宋体" panose="02010600030101010101" pitchFamily="2" charset="-122"/>
              </a:rPr>
              <a:t>（</a:t>
            </a:r>
            <a:r>
              <a:rPr lang="en-US" altLang="zh-CN" sz="2400" dirty="0" smtClean="0">
                <a:latin typeface="宋体" panose="02010600030101010101" pitchFamily="2" charset="-122"/>
              </a:rPr>
              <a:t>E</a:t>
            </a:r>
            <a:r>
              <a:rPr lang="zh-CN" altLang="en-US" sz="2400" dirty="0" smtClean="0">
                <a:latin typeface="宋体" panose="02010600030101010101" pitchFamily="2" charset="-122"/>
              </a:rPr>
              <a:t>）；</a:t>
            </a:r>
            <a:r>
              <a:rPr lang="en-US" altLang="zh-CN" sz="2400" dirty="0" smtClean="0">
                <a:latin typeface="宋体" panose="02010600030101010101" pitchFamily="2" charset="-122"/>
              </a:rPr>
              <a:t>7</a:t>
            </a:r>
            <a:r>
              <a:rPr lang="zh-CN" altLang="en-US" sz="2400" dirty="0" smtClean="0">
                <a:latin typeface="宋体" panose="02010600030101010101" pitchFamily="2" charset="-122"/>
              </a:rPr>
              <a:t>、</a:t>
            </a:r>
            <a:r>
              <a:rPr lang="en-US" altLang="zh-CN" sz="2400" dirty="0" err="1" smtClean="0">
                <a:latin typeface="宋体" panose="02010600030101010101" pitchFamily="2" charset="-122"/>
              </a:rPr>
              <a:t>P→i</a:t>
            </a:r>
            <a:r>
              <a:rPr lang="zh-CN" altLang="en-US" sz="2400" dirty="0" smtClean="0">
                <a:latin typeface="宋体" panose="02010600030101010101" pitchFamily="2" charset="-122"/>
              </a:rPr>
              <a:t>；</a:t>
            </a:r>
          </a:p>
          <a:p>
            <a:pPr eaLnBrk="1" hangingPunct="1">
              <a:lnSpc>
                <a:spcPct val="80000"/>
              </a:lnSpc>
              <a:buFont typeface="Wingdings" panose="05000000000000000000" pitchFamily="2" charset="2"/>
              <a:buChar char="l"/>
              <a:defRPr/>
            </a:pPr>
            <a:r>
              <a:rPr lang="zh-CN" altLang="en-US" sz="2800" b="1" dirty="0" smtClean="0">
                <a:solidFill>
                  <a:srgbClr val="5B09D3"/>
                </a:solidFill>
                <a:latin typeface="宋体" panose="02010600030101010101" pitchFamily="2" charset="-122"/>
              </a:rPr>
              <a:t>根据定义计算算符之间的优先关系</a:t>
            </a:r>
          </a:p>
          <a:p>
            <a:pPr eaLnBrk="1" hangingPunct="1">
              <a:lnSpc>
                <a:spcPct val="80000"/>
              </a:lnSpc>
              <a:buFont typeface="Wingdings" panose="05000000000000000000" pitchFamily="2" charset="2"/>
              <a:buChar char="l"/>
              <a:defRPr/>
            </a:pPr>
            <a:r>
              <a:rPr lang="zh-CN" altLang="en-US" sz="2400" dirty="0" smtClean="0">
                <a:solidFill>
                  <a:schemeClr val="hlink"/>
                </a:solidFill>
                <a:latin typeface="宋体" panose="02010600030101010101" pitchFamily="2" charset="-122"/>
              </a:rPr>
              <a:t>优先关系为相等的关系</a:t>
            </a:r>
            <a:r>
              <a:rPr lang="zh-CN" altLang="en-US" sz="2400" dirty="0" smtClean="0">
                <a:latin typeface="宋体" panose="02010600030101010101" pitchFamily="2" charset="-122"/>
              </a:rPr>
              <a:t>：</a:t>
            </a:r>
          </a:p>
          <a:p>
            <a:pPr marL="400050" lvl="1" indent="0" eaLnBrk="1" hangingPunct="1">
              <a:lnSpc>
                <a:spcPct val="80000"/>
              </a:lnSpc>
              <a:buFontTx/>
              <a:buNone/>
              <a:defRPr/>
            </a:pPr>
            <a:r>
              <a:rPr lang="zh-CN" altLang="en-US" sz="2000" dirty="0" smtClean="0">
                <a:latin typeface="宋体" panose="02010600030101010101" pitchFamily="2" charset="-122"/>
              </a:rPr>
              <a:t>根据定义，由产生式</a:t>
            </a:r>
            <a:r>
              <a:rPr lang="en-US" altLang="zh-CN" sz="2000" dirty="0" smtClean="0">
                <a:latin typeface="宋体" panose="02010600030101010101" pitchFamily="2" charset="-122"/>
              </a:rPr>
              <a:t>0</a:t>
            </a:r>
            <a:r>
              <a:rPr lang="zh-CN" altLang="en-US" sz="2000" dirty="0" smtClean="0">
                <a:latin typeface="宋体" panose="02010600030101010101" pitchFamily="2" charset="-122"/>
              </a:rPr>
              <a:t>和</a:t>
            </a:r>
            <a:r>
              <a:rPr lang="en-US" altLang="zh-CN" sz="2000" dirty="0" smtClean="0">
                <a:latin typeface="宋体" panose="02010600030101010101" pitchFamily="2" charset="-122"/>
              </a:rPr>
              <a:t>6</a:t>
            </a:r>
            <a:r>
              <a:rPr lang="zh-CN" altLang="en-US" sz="2000" dirty="0" smtClean="0">
                <a:latin typeface="宋体" panose="02010600030101010101" pitchFamily="2" charset="-122"/>
              </a:rPr>
              <a:t>的右部可得：</a:t>
            </a:r>
            <a:r>
              <a:rPr lang="en-US" altLang="zh-CN" sz="2000" dirty="0" smtClean="0">
                <a:latin typeface="宋体" panose="02010600030101010101" pitchFamily="2" charset="-122"/>
              </a:rPr>
              <a:t>#</a:t>
            </a:r>
            <a:r>
              <a:rPr lang="zh-CN" altLang="en-US" sz="2000" dirty="0" smtClean="0">
                <a:latin typeface="宋体" panose="02010600030101010101" pitchFamily="2" charset="-122"/>
              </a:rPr>
              <a:t>与</a:t>
            </a:r>
            <a:r>
              <a:rPr lang="en-US" altLang="zh-CN" sz="2000" dirty="0" smtClean="0">
                <a:latin typeface="宋体" panose="02010600030101010101" pitchFamily="2" charset="-122"/>
              </a:rPr>
              <a:t>#</a:t>
            </a:r>
            <a:r>
              <a:rPr lang="zh-CN" altLang="en-US" sz="2000" dirty="0" smtClean="0">
                <a:latin typeface="宋体" panose="02010600030101010101" pitchFamily="2" charset="-122"/>
              </a:rPr>
              <a:t>、（与）优先关系相等。</a:t>
            </a:r>
          </a:p>
          <a:p>
            <a:pPr eaLnBrk="1" hangingPunct="1">
              <a:lnSpc>
                <a:spcPct val="80000"/>
              </a:lnSpc>
              <a:buFont typeface="Wingdings" panose="05000000000000000000" pitchFamily="2" charset="2"/>
              <a:buChar char="l"/>
              <a:defRPr/>
            </a:pPr>
            <a:r>
              <a:rPr lang="zh-CN" altLang="en-US" sz="2400" dirty="0" smtClean="0">
                <a:solidFill>
                  <a:schemeClr val="hlink"/>
                </a:solidFill>
                <a:latin typeface="宋体" panose="02010600030101010101" pitchFamily="2" charset="-122"/>
              </a:rPr>
              <a:t>计算每个非终结符的</a:t>
            </a:r>
            <a:r>
              <a:rPr lang="en-US" altLang="zh-CN" sz="2400" dirty="0" smtClean="0">
                <a:solidFill>
                  <a:schemeClr val="hlink"/>
                </a:solidFill>
                <a:latin typeface="宋体" panose="02010600030101010101" pitchFamily="2" charset="-122"/>
              </a:rPr>
              <a:t>FIRSTVTR</a:t>
            </a:r>
            <a:r>
              <a:rPr lang="zh-CN" altLang="en-US" sz="2400" dirty="0" smtClean="0">
                <a:solidFill>
                  <a:schemeClr val="hlink"/>
                </a:solidFill>
                <a:latin typeface="宋体" panose="02010600030101010101" pitchFamily="2" charset="-122"/>
              </a:rPr>
              <a:t>和</a:t>
            </a:r>
            <a:r>
              <a:rPr lang="en-US" altLang="zh-CN" sz="2400" dirty="0" smtClean="0">
                <a:solidFill>
                  <a:schemeClr val="hlink"/>
                </a:solidFill>
                <a:latin typeface="宋体" panose="02010600030101010101" pitchFamily="2" charset="-122"/>
              </a:rPr>
              <a:t>LASTVT</a:t>
            </a:r>
            <a:r>
              <a:rPr lang="zh-CN" altLang="en-US" sz="2400" dirty="0" smtClean="0">
                <a:solidFill>
                  <a:schemeClr val="hlink"/>
                </a:solidFill>
                <a:latin typeface="宋体" panose="02010600030101010101" pitchFamily="2" charset="-122"/>
              </a:rPr>
              <a:t>集合：</a:t>
            </a:r>
          </a:p>
          <a:p>
            <a:pPr marL="400050" lvl="1" indent="0" eaLnBrk="1" hangingPunct="1">
              <a:lnSpc>
                <a:spcPct val="80000"/>
              </a:lnSpc>
              <a:buFontTx/>
              <a:buNone/>
              <a:defRPr/>
            </a:pPr>
            <a:r>
              <a:rPr lang="en-US" altLang="zh-CN" sz="2000" dirty="0" smtClean="0">
                <a:latin typeface="宋体" panose="02010600030101010101" pitchFamily="2" charset="-122"/>
              </a:rPr>
              <a:t>FIRSTVT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E</a:t>
            </a:r>
            <a:r>
              <a:rPr lang="en-US" altLang="zh-CN" sz="2000" dirty="0" smtClean="0"/>
              <a:t>‘</a:t>
            </a:r>
            <a:r>
              <a:rPr lang="zh-CN" altLang="en-US" sz="2000" dirty="0" smtClean="0">
                <a:latin typeface="宋体" panose="02010600030101010101" pitchFamily="2" charset="-122"/>
              </a:rPr>
              <a:t>）</a:t>
            </a:r>
            <a:r>
              <a:rPr lang="en-US" altLang="zh-CN" sz="2000" dirty="0" smtClean="0">
                <a:latin typeface="宋体" panose="02010600030101010101" pitchFamily="2" charset="-122"/>
              </a:rPr>
              <a:t>={#}         LASTVT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E</a:t>
            </a:r>
            <a:r>
              <a:rPr lang="en-US" altLang="zh-CN" sz="2000" dirty="0" smtClean="0"/>
              <a:t>‘</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p>
          <a:p>
            <a:pPr marL="400050" lvl="1" indent="0" eaLnBrk="1" hangingPunct="1">
              <a:lnSpc>
                <a:spcPct val="80000"/>
              </a:lnSpc>
              <a:buFontTx/>
              <a:buNone/>
              <a:defRPr/>
            </a:pPr>
            <a:r>
              <a:rPr lang="en-US" altLang="zh-CN" sz="2000" dirty="0" smtClean="0">
                <a:latin typeface="宋体" panose="02010600030101010101" pitchFamily="2" charset="-122"/>
              </a:rPr>
              <a:t>FIRSTVT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E</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 LASTVT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E</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a:t>
            </a:r>
          </a:p>
          <a:p>
            <a:pPr marL="400050" lvl="1" indent="0" eaLnBrk="1" hangingPunct="1">
              <a:lnSpc>
                <a:spcPct val="80000"/>
              </a:lnSpc>
              <a:buFontTx/>
              <a:buNone/>
              <a:defRPr/>
            </a:pPr>
            <a:r>
              <a:rPr lang="en-US" altLang="zh-CN" sz="2000" dirty="0" smtClean="0">
                <a:latin typeface="宋体" panose="02010600030101010101" pitchFamily="2" charset="-122"/>
              </a:rPr>
              <a:t>FIRSTVT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T</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   LASTVT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T</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a:t>
            </a:r>
          </a:p>
          <a:p>
            <a:pPr marL="400050" lvl="1" indent="0" eaLnBrk="1" hangingPunct="1">
              <a:lnSpc>
                <a:spcPct val="80000"/>
              </a:lnSpc>
              <a:buFontTx/>
              <a:buNone/>
              <a:defRPr/>
            </a:pPr>
            <a:r>
              <a:rPr lang="en-US" altLang="zh-CN" sz="2000" dirty="0" smtClean="0">
                <a:latin typeface="宋体" panose="02010600030101010101" pitchFamily="2" charset="-122"/>
              </a:rPr>
              <a:t>FIRSTVT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F</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     LASTVT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F</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a:t>
            </a:r>
          </a:p>
          <a:p>
            <a:pPr marL="400050" lvl="1" indent="0" eaLnBrk="1" hangingPunct="1">
              <a:lnSpc>
                <a:spcPct val="80000"/>
              </a:lnSpc>
              <a:buFontTx/>
              <a:buNone/>
              <a:defRPr/>
            </a:pPr>
            <a:r>
              <a:rPr lang="en-US" altLang="zh-CN" sz="2000" dirty="0" smtClean="0">
                <a:latin typeface="宋体" panose="02010600030101010101" pitchFamily="2" charset="-122"/>
              </a:rPr>
              <a:t>FIRSTVT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P</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        LASTVT</a:t>
            </a:r>
            <a:r>
              <a:rPr lang="zh-CN" altLang="en-US" sz="2000" dirty="0" smtClean="0">
                <a:latin typeface="宋体" panose="02010600030101010101" pitchFamily="2" charset="-122"/>
              </a:rPr>
              <a:t>（</a:t>
            </a:r>
            <a:r>
              <a:rPr lang="en-US" altLang="zh-CN" sz="2000" dirty="0" smtClean="0">
                <a:latin typeface="宋体" panose="02010600030101010101" pitchFamily="2" charset="-122"/>
              </a:rPr>
              <a:t>P</a:t>
            </a:r>
            <a:r>
              <a:rPr lang="zh-CN" altLang="en-US" sz="2000" dirty="0" smtClean="0">
                <a:latin typeface="宋体" panose="02010600030101010101" pitchFamily="2" charset="-122"/>
              </a:rPr>
              <a:t>）</a:t>
            </a:r>
            <a:r>
              <a:rPr lang="en-US" altLang="zh-CN" sz="2000" dirty="0" smtClean="0">
                <a:latin typeface="宋体" panose="02010600030101010101" pitchFamily="2" charset="-122"/>
              </a:rPr>
              <a:t>={),</a:t>
            </a:r>
            <a:r>
              <a:rPr lang="en-US" altLang="zh-CN" sz="2000" dirty="0" err="1" smtClean="0">
                <a:latin typeface="宋体" panose="02010600030101010101" pitchFamily="2" charset="-122"/>
              </a:rPr>
              <a:t>i</a:t>
            </a:r>
            <a:r>
              <a:rPr lang="en-US" altLang="zh-CN" sz="2000" dirty="0" smtClean="0">
                <a:latin typeface="宋体" panose="02010600030101010101" pitchFamily="2" charset="-122"/>
              </a:rPr>
              <a:t>}</a:t>
            </a: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11692B9-F7A3-4974-B709-2BCFA12B8132}" type="slidenum">
              <a:rPr lang="en-US" altLang="zh-CN" sz="1400" smtClean="0"/>
              <a:pPr>
                <a:spcBef>
                  <a:spcPct val="0"/>
                </a:spcBef>
                <a:buFontTx/>
                <a:buNone/>
              </a:pPr>
              <a:t>20</a:t>
            </a:fld>
            <a:endParaRPr lang="en-US" altLang="zh-CN" sz="1400" smtClean="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idx="1"/>
          </p:nvPr>
        </p:nvSpPr>
        <p:spPr>
          <a:xfrm>
            <a:off x="323850" y="1773238"/>
            <a:ext cx="8540750" cy="4824412"/>
          </a:xfrm>
        </p:spPr>
        <p:txBody>
          <a:bodyPr/>
          <a:lstStyle/>
          <a:p>
            <a:pPr eaLnBrk="1" hangingPunct="1">
              <a:buFont typeface="Wingdings" panose="05000000000000000000" pitchFamily="2" charset="2"/>
              <a:buChar char="l"/>
            </a:pPr>
            <a:r>
              <a:rPr lang="zh-CN" altLang="en-US" sz="2000" smtClean="0"/>
              <a:t>逐条扫描产生式寻找终结符在前、非终结符在后的相邻符号对和非终结符在前、终结符在后的相邻符号对。即产生式右部形如：</a:t>
            </a:r>
            <a:r>
              <a:rPr lang="en-US" altLang="zh-CN" sz="2000" smtClean="0"/>
              <a:t>A</a:t>
            </a:r>
            <a:r>
              <a:rPr lang="en-US" altLang="zh-CN" sz="2000" smtClean="0">
                <a:latin typeface="宋体" panose="02010600030101010101" pitchFamily="2" charset="-122"/>
              </a:rPr>
              <a:t>→…aB… </a:t>
            </a:r>
            <a:r>
              <a:rPr lang="zh-CN" altLang="en-US" sz="2000" smtClean="0">
                <a:latin typeface="宋体" panose="02010600030101010101" pitchFamily="2" charset="-122"/>
              </a:rPr>
              <a:t>和</a:t>
            </a:r>
            <a:r>
              <a:rPr lang="en-US" altLang="zh-CN" sz="2000" smtClean="0">
                <a:latin typeface="宋体" panose="02010600030101010101" pitchFamily="2" charset="-122"/>
              </a:rPr>
              <a:t>A→…Bb…</a:t>
            </a:r>
            <a:r>
              <a:rPr lang="zh-CN" altLang="en-US" sz="2000" smtClean="0">
                <a:latin typeface="宋体" panose="02010600030101010101" pitchFamily="2" charset="-122"/>
              </a:rPr>
              <a:t>的产生式。</a:t>
            </a:r>
          </a:p>
          <a:p>
            <a:pPr eaLnBrk="1" hangingPunct="1">
              <a:buFont typeface="Wingdings" panose="05000000000000000000" pitchFamily="2" charset="2"/>
              <a:buChar char="l"/>
            </a:pPr>
            <a:r>
              <a:rPr lang="zh-CN" altLang="en-US" sz="2000" smtClean="0">
                <a:solidFill>
                  <a:schemeClr val="hlink"/>
                </a:solidFill>
                <a:latin typeface="宋体" panose="02010600030101010101" pitchFamily="2" charset="-122"/>
              </a:rPr>
              <a:t>小于的优先关系有</a:t>
            </a:r>
            <a:r>
              <a:rPr lang="zh-CN" altLang="en-US" sz="2000" smtClean="0">
                <a:latin typeface="宋体" panose="02010600030101010101" pitchFamily="2" charset="-122"/>
              </a:rPr>
              <a:t>：</a:t>
            </a:r>
          </a:p>
          <a:p>
            <a:pPr marL="400050" lvl="1" indent="0" eaLnBrk="1" hangingPunct="1">
              <a:buFontTx/>
              <a:buNone/>
            </a:pPr>
            <a:r>
              <a:rPr lang="en-US" altLang="zh-CN" sz="1600" smtClean="0">
                <a:latin typeface="宋体" panose="02010600030101010101" pitchFamily="2" charset="-122"/>
              </a:rPr>
              <a:t>#E</a:t>
            </a:r>
            <a:r>
              <a:rPr lang="zh-CN" altLang="en-US" sz="1600" smtClean="0">
                <a:latin typeface="宋体" panose="02010600030101010101" pitchFamily="2" charset="-122"/>
              </a:rPr>
              <a:t>，则有：</a:t>
            </a:r>
            <a:r>
              <a:rPr lang="en-US" altLang="zh-CN" sz="1600" smtClean="0">
                <a:latin typeface="宋体" panose="02010600030101010101" pitchFamily="2" charset="-122"/>
              </a:rPr>
              <a:t>#&lt;·FIRSTVT(E)</a:t>
            </a:r>
          </a:p>
          <a:p>
            <a:pPr marL="400050" lvl="1" indent="0" eaLnBrk="1" hangingPunct="1">
              <a:buFontTx/>
              <a:buNone/>
            </a:pPr>
            <a:r>
              <a:rPr lang="en-US" altLang="zh-CN" sz="1600" smtClean="0">
                <a:latin typeface="宋体" panose="02010600030101010101" pitchFamily="2" charset="-122"/>
              </a:rPr>
              <a:t>+T</a:t>
            </a:r>
            <a:r>
              <a:rPr lang="zh-CN" altLang="en-US" sz="1600" smtClean="0">
                <a:latin typeface="宋体" panose="02010600030101010101" pitchFamily="2" charset="-122"/>
              </a:rPr>
              <a:t>，则有：</a:t>
            </a:r>
            <a:r>
              <a:rPr lang="en-US" altLang="zh-CN" sz="1600" smtClean="0">
                <a:latin typeface="宋体" panose="02010600030101010101" pitchFamily="2" charset="-122"/>
              </a:rPr>
              <a:t>+&lt;·FIRSTVT(T)</a:t>
            </a:r>
          </a:p>
          <a:p>
            <a:pPr marL="400050" lvl="1" indent="0" eaLnBrk="1" hangingPunct="1">
              <a:buFontTx/>
              <a:buNone/>
            </a:pPr>
            <a:r>
              <a:rPr lang="en-US" altLang="zh-CN" sz="1600" smtClean="0">
                <a:latin typeface="宋体" panose="02010600030101010101" pitchFamily="2" charset="-122"/>
              </a:rPr>
              <a:t>*F</a:t>
            </a:r>
            <a:r>
              <a:rPr lang="zh-CN" altLang="en-US" sz="1600" smtClean="0">
                <a:latin typeface="宋体" panose="02010600030101010101" pitchFamily="2" charset="-122"/>
              </a:rPr>
              <a:t>，则有：*</a:t>
            </a:r>
            <a:r>
              <a:rPr lang="en-US" altLang="zh-CN" sz="1600" smtClean="0">
                <a:latin typeface="宋体" panose="02010600030101010101" pitchFamily="2" charset="-122"/>
              </a:rPr>
              <a:t>&lt;·FIRSTVT(F)</a:t>
            </a:r>
          </a:p>
          <a:p>
            <a:pPr marL="400050" lvl="1" indent="0" eaLnBrk="1" hangingPunct="1">
              <a:buFontTx/>
              <a:buNone/>
            </a:pPr>
            <a:r>
              <a:rPr lang="en-US" altLang="zh-CN" sz="1600" smtClean="0">
                <a:latin typeface="宋体" panose="02010600030101010101" pitchFamily="2" charset="-122"/>
              </a:rPr>
              <a:t>↑F</a:t>
            </a:r>
            <a:r>
              <a:rPr lang="zh-CN" altLang="en-US" sz="1600" smtClean="0">
                <a:latin typeface="宋体" panose="02010600030101010101" pitchFamily="2" charset="-122"/>
              </a:rPr>
              <a:t>，则有：↑</a:t>
            </a:r>
            <a:r>
              <a:rPr lang="en-US" altLang="zh-CN" sz="1600" smtClean="0">
                <a:latin typeface="宋体" panose="02010600030101010101" pitchFamily="2" charset="-122"/>
              </a:rPr>
              <a:t>&lt;·FIRSTVT(F)</a:t>
            </a:r>
          </a:p>
          <a:p>
            <a:pPr marL="400050" lvl="1" indent="0" eaLnBrk="1" hangingPunct="1">
              <a:buFontTx/>
              <a:buNone/>
            </a:pPr>
            <a:r>
              <a:rPr lang="zh-CN" altLang="en-US" sz="1600" smtClean="0">
                <a:latin typeface="宋体" panose="02010600030101010101" pitchFamily="2" charset="-122"/>
              </a:rPr>
              <a:t>（</a:t>
            </a:r>
            <a:r>
              <a:rPr lang="en-US" altLang="zh-CN" sz="1600" smtClean="0">
                <a:latin typeface="宋体" panose="02010600030101010101" pitchFamily="2" charset="-122"/>
              </a:rPr>
              <a:t>E</a:t>
            </a:r>
            <a:r>
              <a:rPr lang="zh-CN" altLang="en-US" sz="1600" smtClean="0">
                <a:latin typeface="宋体" panose="02010600030101010101" pitchFamily="2" charset="-122"/>
              </a:rPr>
              <a:t>，则有：（</a:t>
            </a:r>
            <a:r>
              <a:rPr lang="en-US" altLang="zh-CN" sz="1600" smtClean="0">
                <a:latin typeface="宋体" panose="02010600030101010101" pitchFamily="2" charset="-122"/>
              </a:rPr>
              <a:t>&lt;·FIRSTVT(E)</a:t>
            </a:r>
          </a:p>
          <a:p>
            <a:pPr eaLnBrk="1" hangingPunct="1">
              <a:buFont typeface="Wingdings" panose="05000000000000000000" pitchFamily="2" charset="2"/>
              <a:buChar char="l"/>
            </a:pPr>
            <a:r>
              <a:rPr lang="zh-CN" altLang="en-US" sz="2000" smtClean="0">
                <a:solidFill>
                  <a:schemeClr val="hlink"/>
                </a:solidFill>
                <a:latin typeface="宋体" panose="02010600030101010101" pitchFamily="2" charset="-122"/>
              </a:rPr>
              <a:t>大于的优先关系有</a:t>
            </a:r>
            <a:r>
              <a:rPr lang="zh-CN" altLang="en-US" sz="2000" smtClean="0">
                <a:latin typeface="宋体" panose="02010600030101010101" pitchFamily="2" charset="-122"/>
              </a:rPr>
              <a:t>：</a:t>
            </a:r>
          </a:p>
          <a:p>
            <a:pPr marL="400050" lvl="1" indent="0" eaLnBrk="1" hangingPunct="1">
              <a:buFontTx/>
              <a:buNone/>
            </a:pPr>
            <a:r>
              <a:rPr lang="en-US" altLang="zh-CN" sz="1600" smtClean="0">
                <a:latin typeface="宋体" panose="02010600030101010101" pitchFamily="2" charset="-122"/>
              </a:rPr>
              <a:t>E#</a:t>
            </a:r>
            <a:r>
              <a:rPr lang="zh-CN" altLang="en-US" sz="1600" smtClean="0">
                <a:latin typeface="宋体" panose="02010600030101010101" pitchFamily="2" charset="-122"/>
              </a:rPr>
              <a:t>，则有：</a:t>
            </a:r>
            <a:r>
              <a:rPr lang="en-US" altLang="zh-CN" sz="1600" smtClean="0">
                <a:latin typeface="宋体" panose="02010600030101010101" pitchFamily="2" charset="-122"/>
              </a:rPr>
              <a:t>LASTVT(E) &gt;·#</a:t>
            </a:r>
          </a:p>
          <a:p>
            <a:pPr marL="400050" lvl="1" indent="0" eaLnBrk="1" hangingPunct="1">
              <a:buFontTx/>
              <a:buNone/>
            </a:pPr>
            <a:r>
              <a:rPr lang="en-US" altLang="zh-CN" sz="1600" smtClean="0">
                <a:latin typeface="宋体" panose="02010600030101010101" pitchFamily="2" charset="-122"/>
              </a:rPr>
              <a:t>E+</a:t>
            </a:r>
            <a:r>
              <a:rPr lang="zh-CN" altLang="en-US" sz="1600" smtClean="0">
                <a:latin typeface="宋体" panose="02010600030101010101" pitchFamily="2" charset="-122"/>
              </a:rPr>
              <a:t>，则有：</a:t>
            </a:r>
            <a:r>
              <a:rPr lang="en-US" altLang="zh-CN" sz="1600" smtClean="0">
                <a:latin typeface="宋体" panose="02010600030101010101" pitchFamily="2" charset="-122"/>
              </a:rPr>
              <a:t>LASTVT(E)&gt;·+</a:t>
            </a:r>
          </a:p>
          <a:p>
            <a:pPr marL="400050" lvl="1" indent="0" eaLnBrk="1" hangingPunct="1">
              <a:buFontTx/>
              <a:buNone/>
            </a:pPr>
            <a:r>
              <a:rPr lang="en-US" altLang="zh-CN" sz="1600" smtClean="0">
                <a:latin typeface="宋体" panose="02010600030101010101" pitchFamily="2" charset="-122"/>
              </a:rPr>
              <a:t>T*</a:t>
            </a:r>
            <a:r>
              <a:rPr lang="zh-CN" altLang="en-US" sz="1600" smtClean="0">
                <a:latin typeface="宋体" panose="02010600030101010101" pitchFamily="2" charset="-122"/>
              </a:rPr>
              <a:t>，则有：</a:t>
            </a:r>
            <a:r>
              <a:rPr lang="en-US" altLang="zh-CN" sz="1600" smtClean="0">
                <a:latin typeface="宋体" panose="02010600030101010101" pitchFamily="2" charset="-122"/>
              </a:rPr>
              <a:t>LASTVT(T) &gt;·*</a:t>
            </a:r>
          </a:p>
          <a:p>
            <a:pPr marL="400050" lvl="1" indent="0" eaLnBrk="1" hangingPunct="1">
              <a:buFontTx/>
              <a:buNone/>
            </a:pPr>
            <a:r>
              <a:rPr lang="en-US" altLang="zh-CN" sz="1600" smtClean="0">
                <a:latin typeface="宋体" panose="02010600030101010101" pitchFamily="2" charset="-122"/>
              </a:rPr>
              <a:t>P↑</a:t>
            </a:r>
            <a:r>
              <a:rPr lang="zh-CN" altLang="en-US" sz="1600" smtClean="0">
                <a:latin typeface="宋体" panose="02010600030101010101" pitchFamily="2" charset="-122"/>
              </a:rPr>
              <a:t>，则有：</a:t>
            </a:r>
            <a:r>
              <a:rPr lang="en-US" altLang="zh-CN" sz="1600" smtClean="0">
                <a:latin typeface="宋体" panose="02010600030101010101" pitchFamily="2" charset="-122"/>
              </a:rPr>
              <a:t>LASTVT(P) &gt;·↑</a:t>
            </a:r>
          </a:p>
          <a:p>
            <a:pPr marL="400050" lvl="1" indent="0" eaLnBrk="1" hangingPunct="1">
              <a:buFontTx/>
              <a:buNone/>
            </a:pPr>
            <a:r>
              <a:rPr lang="en-US" altLang="zh-CN" sz="1600" smtClean="0">
                <a:latin typeface="宋体" panose="02010600030101010101" pitchFamily="2" charset="-122"/>
              </a:rPr>
              <a:t>E</a:t>
            </a:r>
            <a:r>
              <a:rPr lang="zh-CN" altLang="en-US" sz="1600" smtClean="0">
                <a:latin typeface="宋体" panose="02010600030101010101" pitchFamily="2" charset="-122"/>
              </a:rPr>
              <a:t>），则有：</a:t>
            </a:r>
            <a:r>
              <a:rPr lang="en-US" altLang="zh-CN" sz="1600" smtClean="0">
                <a:latin typeface="宋体" panose="02010600030101010101" pitchFamily="2" charset="-122"/>
              </a:rPr>
              <a:t>LASTVT(E) &gt;·)</a:t>
            </a:r>
          </a:p>
        </p:txBody>
      </p:sp>
      <p:sp>
        <p:nvSpPr>
          <p:cNvPr id="2457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A33CC1-04BF-496B-B93D-58221C80AF5A}" type="slidenum">
              <a:rPr lang="en-US" altLang="zh-CN" sz="1400" smtClean="0"/>
              <a:pPr>
                <a:spcBef>
                  <a:spcPct val="0"/>
                </a:spcBef>
                <a:buFontTx/>
                <a:buNone/>
              </a:pPr>
              <a:t>21</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Rot="1" noChangeArrowheads="1"/>
          </p:cNvSpPr>
          <p:nvPr>
            <p:ph type="title"/>
          </p:nvPr>
        </p:nvSpPr>
        <p:spPr>
          <a:xfrm>
            <a:off x="301625" y="549275"/>
            <a:ext cx="8540750" cy="1143000"/>
          </a:xfrm>
        </p:spPr>
        <p:txBody>
          <a:bodyPr/>
          <a:lstStyle/>
          <a:p>
            <a:pPr eaLnBrk="1" hangingPunct="1"/>
            <a:r>
              <a:rPr lang="zh-CN" altLang="en-US" smtClean="0"/>
              <a:t>表达式文法算符优先关系表</a:t>
            </a:r>
          </a:p>
        </p:txBody>
      </p:sp>
      <p:graphicFrame>
        <p:nvGraphicFramePr>
          <p:cNvPr id="75868" name="Group 92"/>
          <p:cNvGraphicFramePr>
            <a:graphicFrameLocks noGrp="1"/>
          </p:cNvGraphicFramePr>
          <p:nvPr>
            <p:ph type="tbl" idx="1"/>
            <p:extLst>
              <p:ext uri="{D42A27DB-BD31-4B8C-83A1-F6EECF244321}">
                <p14:modId xmlns:p14="http://schemas.microsoft.com/office/powerpoint/2010/main" val="507295151"/>
              </p:ext>
            </p:extLst>
          </p:nvPr>
        </p:nvGraphicFramePr>
        <p:xfrm>
          <a:off x="301625" y="1680491"/>
          <a:ext cx="8540750" cy="4268789"/>
        </p:xfrm>
        <a:graphic>
          <a:graphicData uri="http://schemas.openxmlformats.org/drawingml/2006/table">
            <a:tbl>
              <a:tblPr/>
              <a:tblGrid>
                <a:gridCol w="1068388">
                  <a:extLst>
                    <a:ext uri="{9D8B030D-6E8A-4147-A177-3AD203B41FA5}">
                      <a16:colId xmlns:a16="http://schemas.microsoft.com/office/drawing/2014/main" val="1782844465"/>
                    </a:ext>
                  </a:extLst>
                </a:gridCol>
                <a:gridCol w="1066800">
                  <a:extLst>
                    <a:ext uri="{9D8B030D-6E8A-4147-A177-3AD203B41FA5}">
                      <a16:colId xmlns:a16="http://schemas.microsoft.com/office/drawing/2014/main" val="2191555766"/>
                    </a:ext>
                  </a:extLst>
                </a:gridCol>
                <a:gridCol w="1068387">
                  <a:extLst>
                    <a:ext uri="{9D8B030D-6E8A-4147-A177-3AD203B41FA5}">
                      <a16:colId xmlns:a16="http://schemas.microsoft.com/office/drawing/2014/main" val="1748806167"/>
                    </a:ext>
                  </a:extLst>
                </a:gridCol>
                <a:gridCol w="1066800">
                  <a:extLst>
                    <a:ext uri="{9D8B030D-6E8A-4147-A177-3AD203B41FA5}">
                      <a16:colId xmlns:a16="http://schemas.microsoft.com/office/drawing/2014/main" val="80770604"/>
                    </a:ext>
                  </a:extLst>
                </a:gridCol>
                <a:gridCol w="1068388">
                  <a:extLst>
                    <a:ext uri="{9D8B030D-6E8A-4147-A177-3AD203B41FA5}">
                      <a16:colId xmlns:a16="http://schemas.microsoft.com/office/drawing/2014/main" val="418416449"/>
                    </a:ext>
                  </a:extLst>
                </a:gridCol>
                <a:gridCol w="1066800">
                  <a:extLst>
                    <a:ext uri="{9D8B030D-6E8A-4147-A177-3AD203B41FA5}">
                      <a16:colId xmlns:a16="http://schemas.microsoft.com/office/drawing/2014/main" val="3708465866"/>
                    </a:ext>
                  </a:extLst>
                </a:gridCol>
                <a:gridCol w="1068387">
                  <a:extLst>
                    <a:ext uri="{9D8B030D-6E8A-4147-A177-3AD203B41FA5}">
                      <a16:colId xmlns:a16="http://schemas.microsoft.com/office/drawing/2014/main" val="3407006177"/>
                    </a:ext>
                  </a:extLst>
                </a:gridCol>
                <a:gridCol w="1066800">
                  <a:extLst>
                    <a:ext uri="{9D8B030D-6E8A-4147-A177-3AD203B41FA5}">
                      <a16:colId xmlns:a16="http://schemas.microsoft.com/office/drawing/2014/main" val="2921565615"/>
                    </a:ext>
                  </a:extLst>
                </a:gridCol>
              </a:tblGrid>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7493402"/>
                  </a:ext>
                </a:extLst>
              </a:tr>
              <a:tr h="52546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7433458"/>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6161795"/>
                  </a:ext>
                </a:extLst>
              </a:tr>
              <a:tr h="59848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6735139"/>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5739506"/>
                  </a:ext>
                </a:extLst>
              </a:tr>
              <a:tr h="52546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2816905"/>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3295113"/>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9062204"/>
                  </a:ext>
                </a:extLst>
              </a:tr>
            </a:tbl>
          </a:graphicData>
        </a:graphic>
      </p:graphicFrame>
      <p:sp>
        <p:nvSpPr>
          <p:cNvPr id="25686" name="灯片编号占位符 8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068E4E-0A2A-4F9A-BD27-0B171436456C}" type="slidenum">
              <a:rPr lang="en-US" altLang="zh-CN" sz="1400" smtClean="0"/>
              <a:pPr>
                <a:spcBef>
                  <a:spcPct val="0"/>
                </a:spcBef>
                <a:buFontTx/>
                <a:buNone/>
              </a:pPr>
              <a:t>22</a:t>
            </a:fld>
            <a:endParaRPr lang="en-US" altLang="zh-CN" sz="1400" smtClean="0"/>
          </a:p>
        </p:txBody>
      </p:sp>
      <p:sp>
        <p:nvSpPr>
          <p:cNvPr id="25687" name="Text Box 93"/>
          <p:cNvSpPr txBox="1">
            <a:spLocks noChangeArrowheads="1"/>
          </p:cNvSpPr>
          <p:nvPr/>
        </p:nvSpPr>
        <p:spPr bwMode="auto">
          <a:xfrm>
            <a:off x="1295400" y="6019800"/>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t>求文法中每个非终结符的</a:t>
            </a:r>
            <a:r>
              <a:rPr lang="en-US" altLang="zh-CN" sz="2000" b="1" dirty="0"/>
              <a:t>FIRSTVT</a:t>
            </a:r>
            <a:r>
              <a:rPr lang="zh-CN" altLang="en-US" sz="2000" b="1" dirty="0"/>
              <a:t>集合和</a:t>
            </a:r>
            <a:r>
              <a:rPr lang="en-US" altLang="zh-CN" sz="2000" b="1" dirty="0"/>
              <a:t>LASTVT</a:t>
            </a:r>
            <a:r>
              <a:rPr lang="zh-CN" altLang="en-US" sz="2000" b="1" dirty="0"/>
              <a:t>集合是</a:t>
            </a:r>
          </a:p>
          <a:p>
            <a:pPr eaLnBrk="1" hangingPunct="1">
              <a:spcBef>
                <a:spcPct val="0"/>
              </a:spcBef>
              <a:buFontTx/>
              <a:buNone/>
            </a:pPr>
            <a:r>
              <a:rPr lang="zh-CN" altLang="en-US" sz="2000" b="1" dirty="0"/>
              <a:t>计算文法的算符优先关系的重要条件</a:t>
            </a:r>
            <a:r>
              <a:rPr lang="en-US" altLang="zh-CN" sz="2000" b="1" dirty="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rrowheads="1"/>
          </p:cNvSpPr>
          <p:nvPr>
            <p:ph type="title" idx="4294967295"/>
          </p:nvPr>
        </p:nvSpPr>
        <p:spPr>
          <a:xfrm>
            <a:off x="603250" y="1463675"/>
            <a:ext cx="8540750" cy="525463"/>
          </a:xfrm>
        </p:spPr>
        <p:txBody>
          <a:bodyPr/>
          <a:lstStyle/>
          <a:p>
            <a:pPr algn="l" eaLnBrk="1" hangingPunct="1"/>
            <a:r>
              <a:rPr lang="zh-CN" altLang="en-US" sz="2400" smtClean="0"/>
              <a:t>表达式文法中有一个输入串</a:t>
            </a:r>
            <a:r>
              <a:rPr lang="en-US" altLang="zh-CN" sz="2400" smtClean="0"/>
              <a:t>i+i#</a:t>
            </a:r>
            <a:r>
              <a:rPr lang="zh-CN" altLang="en-US" sz="2400" smtClean="0"/>
              <a:t>。其规范规约如下表</a:t>
            </a:r>
          </a:p>
        </p:txBody>
      </p:sp>
      <p:graphicFrame>
        <p:nvGraphicFramePr>
          <p:cNvPr id="92243" name="Group 83"/>
          <p:cNvGraphicFramePr>
            <a:graphicFrameLocks noGrp="1"/>
          </p:cNvGraphicFramePr>
          <p:nvPr>
            <p:ph idx="4294967295"/>
          </p:nvPr>
        </p:nvGraphicFramePr>
        <p:xfrm>
          <a:off x="323850" y="2238375"/>
          <a:ext cx="8540750" cy="4359278"/>
        </p:xfrm>
        <a:graphic>
          <a:graphicData uri="http://schemas.openxmlformats.org/drawingml/2006/table">
            <a:tbl>
              <a:tblPr/>
              <a:tblGrid>
                <a:gridCol w="1708150">
                  <a:extLst>
                    <a:ext uri="{9D8B030D-6E8A-4147-A177-3AD203B41FA5}">
                      <a16:colId xmlns:a16="http://schemas.microsoft.com/office/drawing/2014/main" val="492466184"/>
                    </a:ext>
                  </a:extLst>
                </a:gridCol>
                <a:gridCol w="1708150">
                  <a:extLst>
                    <a:ext uri="{9D8B030D-6E8A-4147-A177-3AD203B41FA5}">
                      <a16:colId xmlns:a16="http://schemas.microsoft.com/office/drawing/2014/main" val="2555641167"/>
                    </a:ext>
                  </a:extLst>
                </a:gridCol>
                <a:gridCol w="1708150">
                  <a:extLst>
                    <a:ext uri="{9D8B030D-6E8A-4147-A177-3AD203B41FA5}">
                      <a16:colId xmlns:a16="http://schemas.microsoft.com/office/drawing/2014/main" val="3971164473"/>
                    </a:ext>
                  </a:extLst>
                </a:gridCol>
                <a:gridCol w="1708150">
                  <a:extLst>
                    <a:ext uri="{9D8B030D-6E8A-4147-A177-3AD203B41FA5}">
                      <a16:colId xmlns:a16="http://schemas.microsoft.com/office/drawing/2014/main" val="326809749"/>
                    </a:ext>
                  </a:extLst>
                </a:gridCol>
                <a:gridCol w="1708150">
                  <a:extLst>
                    <a:ext uri="{9D8B030D-6E8A-4147-A177-3AD203B41FA5}">
                      <a16:colId xmlns:a16="http://schemas.microsoft.com/office/drawing/2014/main" val="1494089990"/>
                    </a:ext>
                  </a:extLst>
                </a:gridCol>
              </a:tblGrid>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剩余输入串</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句柄</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规约产生式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35108"/>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217255"/>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7793374"/>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8206620"/>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275300"/>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327813"/>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74240"/>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0301243"/>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4789292"/>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9422823"/>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接受</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116551"/>
                  </a:ext>
                </a:extLst>
              </a:tr>
            </a:tbl>
          </a:graphicData>
        </a:graphic>
      </p:graphicFrame>
      <p:sp>
        <p:nvSpPr>
          <p:cNvPr id="26701" name="Text Box 5"/>
          <p:cNvSpPr txBox="1">
            <a:spLocks noChangeArrowheads="1"/>
          </p:cNvSpPr>
          <p:nvPr/>
        </p:nvSpPr>
        <p:spPr bwMode="auto">
          <a:xfrm>
            <a:off x="323850" y="1906588"/>
            <a:ext cx="790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规范推导：</a:t>
            </a:r>
            <a:r>
              <a:rPr lang="en-US" altLang="zh-CN" sz="1800"/>
              <a:t>E </a:t>
            </a:r>
            <a:r>
              <a:rPr lang="en-US" altLang="zh-CN" sz="1800">
                <a:sym typeface="Symbol" panose="05050102010706020507" pitchFamily="18" charset="2"/>
              </a:rPr>
              <a:t>E+T E+F E+i T+i F+i i+i    </a:t>
            </a:r>
            <a:r>
              <a:rPr lang="zh-CN" altLang="en-US" sz="1800">
                <a:sym typeface="Symbol" panose="05050102010706020507" pitchFamily="18" charset="2"/>
              </a:rPr>
              <a:t>规约过程是其逆过程！</a:t>
            </a:r>
            <a:endParaRPr lang="en-US" altLang="zh-CN" sz="1800">
              <a:sym typeface="Symbol" panose="05050102010706020507" pitchFamily="18" charset="2"/>
            </a:endParaRPr>
          </a:p>
        </p:txBody>
      </p:sp>
      <p:sp>
        <p:nvSpPr>
          <p:cNvPr id="26702" name="灯片编号占位符 79"/>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EAEC8F2-0218-4841-AD13-11F79A2CE18C}" type="slidenum">
              <a:rPr lang="en-US" altLang="zh-CN" sz="1400"/>
              <a:pPr algn="r" eaLnBrk="1" hangingPunct="1">
                <a:spcBef>
                  <a:spcPct val="0"/>
                </a:spcBef>
                <a:buFontTx/>
                <a:buNone/>
              </a:pPr>
              <a:t>23</a:t>
            </a:fld>
            <a:endParaRPr lang="en-US" altLang="zh-CN" sz="1400"/>
          </a:p>
        </p:txBody>
      </p:sp>
      <p:sp>
        <p:nvSpPr>
          <p:cNvPr id="26703" name="Rectangle 2"/>
          <p:cNvSpPr>
            <a:spLocks noRot="1" noChangeArrowheads="1"/>
          </p:cNvSpPr>
          <p:nvPr/>
        </p:nvSpPr>
        <p:spPr bwMode="auto">
          <a:xfrm>
            <a:off x="179388" y="404813"/>
            <a:ext cx="85407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表达式的文法为：</a:t>
            </a:r>
            <a:br>
              <a:rPr lang="zh-CN" altLang="en-US" sz="2000" b="1">
                <a:solidFill>
                  <a:schemeClr val="hlink"/>
                </a:solidFill>
              </a:rPr>
            </a:br>
            <a:r>
              <a:rPr lang="en-US" altLang="zh-CN" sz="2000" b="1">
                <a:solidFill>
                  <a:schemeClr val="hlink"/>
                </a:solidFill>
              </a:rPr>
              <a:t>0</a:t>
            </a:r>
            <a:r>
              <a:rPr lang="zh-CN" altLang="en-US" sz="2000" b="1">
                <a:solidFill>
                  <a:schemeClr val="hlink"/>
                </a:solidFill>
              </a:rPr>
              <a:t>、</a:t>
            </a:r>
            <a:r>
              <a:rPr lang="en-US" altLang="zh-CN" sz="2000" b="1">
                <a:solidFill>
                  <a:schemeClr val="hlink"/>
                </a:solidFill>
              </a:rPr>
              <a:t>E‘</a:t>
            </a:r>
            <a:r>
              <a:rPr lang="en-US" altLang="zh-CN" sz="2000" b="1">
                <a:solidFill>
                  <a:schemeClr val="hlink"/>
                </a:solidFill>
                <a:latin typeface="宋体" panose="02010600030101010101" pitchFamily="2" charset="-122"/>
              </a:rPr>
              <a:t>→#E#</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1</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E→E+T</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2</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E→T</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3</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T→T*F</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4</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T→F</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5</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F→P↑F|P</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6</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7</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P→i</a:t>
            </a:r>
            <a:r>
              <a:rPr lang="zh-CN" altLang="en-US" sz="2000" b="1">
                <a:solidFill>
                  <a:schemeClr val="hlink"/>
                </a:solidFill>
                <a:latin typeface="宋体" panose="02010600030101010101" pitchFamily="2" charset="-122"/>
              </a:rPr>
              <a:t>；</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a:xfrm>
            <a:off x="352425" y="754063"/>
            <a:ext cx="8540750" cy="658812"/>
          </a:xfrm>
        </p:spPr>
        <p:txBody>
          <a:bodyPr/>
          <a:lstStyle/>
          <a:p>
            <a:pPr algn="l" eaLnBrk="1" hangingPunct="1"/>
            <a:r>
              <a:rPr lang="zh-CN" altLang="en-US" sz="2400" smtClean="0"/>
              <a:t>表达式文法中有一个输入串</a:t>
            </a:r>
            <a:r>
              <a:rPr lang="en-US" altLang="zh-CN" sz="2400" smtClean="0"/>
              <a:t>i+i#</a:t>
            </a:r>
            <a:r>
              <a:rPr lang="zh-CN" altLang="en-US" sz="2400" smtClean="0"/>
              <a:t>。算符优先规约如下表</a:t>
            </a:r>
          </a:p>
        </p:txBody>
      </p:sp>
      <p:graphicFrame>
        <p:nvGraphicFramePr>
          <p:cNvPr id="74755" name="Group 3"/>
          <p:cNvGraphicFramePr>
            <a:graphicFrameLocks noGrp="1"/>
          </p:cNvGraphicFramePr>
          <p:nvPr>
            <p:ph idx="4294967295"/>
          </p:nvPr>
        </p:nvGraphicFramePr>
        <p:xfrm>
          <a:off x="396875" y="1698625"/>
          <a:ext cx="8496300" cy="3170240"/>
        </p:xfrm>
        <a:graphic>
          <a:graphicData uri="http://schemas.openxmlformats.org/drawingml/2006/table">
            <a:tbl>
              <a:tblPr/>
              <a:tblGrid>
                <a:gridCol w="863600">
                  <a:extLst>
                    <a:ext uri="{9D8B030D-6E8A-4147-A177-3AD203B41FA5}">
                      <a16:colId xmlns:a16="http://schemas.microsoft.com/office/drawing/2014/main" val="3532083373"/>
                    </a:ext>
                  </a:extLst>
                </a:gridCol>
                <a:gridCol w="1439863">
                  <a:extLst>
                    <a:ext uri="{9D8B030D-6E8A-4147-A177-3AD203B41FA5}">
                      <a16:colId xmlns:a16="http://schemas.microsoft.com/office/drawing/2014/main" val="3860423088"/>
                    </a:ext>
                  </a:extLst>
                </a:gridCol>
                <a:gridCol w="1728787">
                  <a:extLst>
                    <a:ext uri="{9D8B030D-6E8A-4147-A177-3AD203B41FA5}">
                      <a16:colId xmlns:a16="http://schemas.microsoft.com/office/drawing/2014/main" val="1478038081"/>
                    </a:ext>
                  </a:extLst>
                </a:gridCol>
                <a:gridCol w="1800225">
                  <a:extLst>
                    <a:ext uri="{9D8B030D-6E8A-4147-A177-3AD203B41FA5}">
                      <a16:colId xmlns:a16="http://schemas.microsoft.com/office/drawing/2014/main" val="1956472523"/>
                    </a:ext>
                  </a:extLst>
                </a:gridCol>
                <a:gridCol w="1584325">
                  <a:extLst>
                    <a:ext uri="{9D8B030D-6E8A-4147-A177-3AD203B41FA5}">
                      <a16:colId xmlns:a16="http://schemas.microsoft.com/office/drawing/2014/main" val="2713446716"/>
                    </a:ext>
                  </a:extLst>
                </a:gridCol>
                <a:gridCol w="1079500">
                  <a:extLst>
                    <a:ext uri="{9D8B030D-6E8A-4147-A177-3AD203B41FA5}">
                      <a16:colId xmlns:a16="http://schemas.microsoft.com/office/drawing/2014/main" val="29371375"/>
                    </a:ext>
                  </a:extLst>
                </a:gridCol>
              </a:tblGrid>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优先关系</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当前符号</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剩余输入串</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动作</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3466887"/>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2531737"/>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054455"/>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210824"/>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7059759"/>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867324"/>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00461"/>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接受</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046875"/>
                  </a:ext>
                </a:extLst>
              </a:tr>
            </a:tbl>
          </a:graphicData>
        </a:graphic>
      </p:graphicFrame>
      <p:sp>
        <p:nvSpPr>
          <p:cNvPr id="27716" name="Text Box 124"/>
          <p:cNvSpPr txBox="1">
            <a:spLocks noChangeArrowheads="1"/>
          </p:cNvSpPr>
          <p:nvPr/>
        </p:nvSpPr>
        <p:spPr bwMode="auto">
          <a:xfrm>
            <a:off x="250825" y="5045075"/>
            <a:ext cx="861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在第三步骤和第六步骤，都没有对</a:t>
            </a:r>
            <a:r>
              <a:rPr lang="en-US" altLang="zh-CN" sz="2400"/>
              <a:t>F</a:t>
            </a:r>
            <a:r>
              <a:rPr lang="zh-CN" altLang="en-US" sz="2400"/>
              <a:t>进行规约，因为在规约过程</a:t>
            </a:r>
          </a:p>
          <a:p>
            <a:pPr eaLnBrk="1" hangingPunct="1">
              <a:spcBef>
                <a:spcPct val="0"/>
              </a:spcBef>
              <a:buFontTx/>
              <a:buNone/>
            </a:pPr>
            <a:r>
              <a:rPr lang="zh-CN" altLang="en-US" sz="2400"/>
              <a:t>中，只考虑算符，不考虑非终结符</a:t>
            </a:r>
            <a:r>
              <a:rPr lang="en-US" altLang="zh-CN" sz="2400"/>
              <a:t>(</a:t>
            </a:r>
            <a:r>
              <a:rPr lang="zh-CN" altLang="en-US" sz="2400" b="1">
                <a:solidFill>
                  <a:schemeClr val="hlink"/>
                </a:solidFill>
              </a:rPr>
              <a:t>单个非终结符</a:t>
            </a:r>
            <a:r>
              <a:rPr lang="en-US" altLang="zh-CN" sz="2400"/>
              <a:t>)</a:t>
            </a:r>
            <a:r>
              <a:rPr lang="zh-CN" altLang="en-US" sz="2400"/>
              <a:t>。在句柄确认</a:t>
            </a:r>
          </a:p>
          <a:p>
            <a:pPr eaLnBrk="1" hangingPunct="1">
              <a:spcBef>
                <a:spcPct val="0"/>
              </a:spcBef>
              <a:buFontTx/>
              <a:buNone/>
            </a:pPr>
            <a:r>
              <a:rPr lang="zh-CN" altLang="en-US" sz="2400"/>
              <a:t>过程中不考虑非终结符，而句柄通过短语确认，所以出现最左</a:t>
            </a:r>
          </a:p>
          <a:p>
            <a:pPr eaLnBrk="1" hangingPunct="1">
              <a:spcBef>
                <a:spcPct val="0"/>
              </a:spcBef>
              <a:buFontTx/>
              <a:buNone/>
            </a:pPr>
            <a:r>
              <a:rPr lang="zh-CN" altLang="en-US" sz="2400"/>
              <a:t>素短语。</a:t>
            </a:r>
            <a:endParaRPr lang="en-US" altLang="zh-CN" sz="2400"/>
          </a:p>
        </p:txBody>
      </p:sp>
      <p:sp>
        <p:nvSpPr>
          <p:cNvPr id="27717" name="灯片编号占位符 70"/>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E5A7C7D-176C-45D7-80C7-BB7C3F512FE7}" type="slidenum">
              <a:rPr lang="en-US" altLang="zh-CN" sz="1400"/>
              <a:pPr algn="r" eaLnBrk="1" hangingPunct="1">
                <a:spcBef>
                  <a:spcPct val="0"/>
                </a:spcBef>
                <a:buFontTx/>
                <a:buNone/>
              </a:pPr>
              <a:t>24</a:t>
            </a:fld>
            <a:endParaRPr lang="en-US" altLang="zh-CN" sz="140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23850" y="1617663"/>
            <a:ext cx="8540750" cy="1524000"/>
          </a:xfrm>
        </p:spPr>
        <p:txBody>
          <a:bodyPr/>
          <a:lstStyle/>
          <a:p>
            <a:pPr algn="l" eaLnBrk="1" hangingPunct="1"/>
            <a:r>
              <a:rPr lang="zh-CN" altLang="en-US" sz="2000" b="1" smtClean="0">
                <a:solidFill>
                  <a:schemeClr val="hlink"/>
                </a:solidFill>
              </a:rPr>
              <a:t>求文法中每个非终结符的</a:t>
            </a:r>
            <a:r>
              <a:rPr lang="en-US" altLang="zh-CN" sz="2000" b="1" smtClean="0">
                <a:solidFill>
                  <a:schemeClr val="hlink"/>
                </a:solidFill>
              </a:rPr>
              <a:t>FIRSTVT</a:t>
            </a:r>
            <a:r>
              <a:rPr lang="zh-CN" altLang="en-US" sz="2000" b="1" smtClean="0">
                <a:solidFill>
                  <a:schemeClr val="hlink"/>
                </a:solidFill>
              </a:rPr>
              <a:t>集合和</a:t>
            </a:r>
            <a:r>
              <a:rPr lang="en-US" altLang="zh-CN" sz="2000" b="1" smtClean="0">
                <a:solidFill>
                  <a:schemeClr val="hlink"/>
                </a:solidFill>
              </a:rPr>
              <a:t>LASTVT</a:t>
            </a:r>
            <a:r>
              <a:rPr lang="zh-CN" altLang="en-US" sz="2000" b="1" smtClean="0">
                <a:solidFill>
                  <a:schemeClr val="hlink"/>
                </a:solidFill>
              </a:rPr>
              <a:t>集合的算法的依据规则</a:t>
            </a:r>
            <a:r>
              <a:rPr lang="en-US" altLang="zh-CN" sz="2000" b="1" smtClean="0">
                <a:solidFill>
                  <a:srgbClr val="5B09D3"/>
                </a:solidFill>
              </a:rPr>
              <a:t>:</a:t>
            </a:r>
            <a:br>
              <a:rPr lang="en-US" altLang="zh-CN" sz="2000" b="1" smtClean="0">
                <a:solidFill>
                  <a:srgbClr val="5B09D3"/>
                </a:solidFill>
              </a:rPr>
            </a:br>
            <a:r>
              <a:rPr lang="en-US" altLang="zh-CN" sz="2000" b="1" smtClean="0">
                <a:solidFill>
                  <a:srgbClr val="5B09D3"/>
                </a:solidFill>
              </a:rPr>
              <a:t>1</a:t>
            </a:r>
            <a:r>
              <a:rPr lang="zh-CN" altLang="en-US" sz="2000" b="1" smtClean="0">
                <a:solidFill>
                  <a:srgbClr val="5B09D3"/>
                </a:solidFill>
              </a:rPr>
              <a:t>）</a:t>
            </a:r>
            <a:r>
              <a:rPr lang="en-US" altLang="zh-CN" sz="2000" b="1" smtClean="0">
                <a:solidFill>
                  <a:srgbClr val="5B09D3"/>
                </a:solidFill>
              </a:rPr>
              <a:t>.</a:t>
            </a:r>
            <a:r>
              <a:rPr lang="zh-CN" altLang="en-US" sz="2000" b="1" smtClean="0">
                <a:solidFill>
                  <a:srgbClr val="5B09D3"/>
                </a:solidFill>
              </a:rPr>
              <a:t>若产生式</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→a…</a:t>
            </a:r>
            <a:r>
              <a:rPr lang="zh-CN" altLang="en-US" sz="2000" b="1" smtClean="0">
                <a:solidFill>
                  <a:srgbClr val="5B09D3"/>
                </a:solidFill>
                <a:latin typeface="宋体" panose="02010600030101010101" pitchFamily="2" charset="-122"/>
              </a:rPr>
              <a:t>或</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→Ba…</a:t>
            </a:r>
            <a:r>
              <a:rPr lang="zh-CN" altLang="en-US" sz="2000" b="1" smtClean="0">
                <a:solidFill>
                  <a:srgbClr val="5B09D3"/>
                </a:solidFill>
                <a:latin typeface="宋体" panose="02010600030101010101" pitchFamily="2" charset="-122"/>
              </a:rPr>
              <a:t>，则</a:t>
            </a:r>
            <a:r>
              <a:rPr lang="en-US" altLang="zh-CN" sz="2000" b="1" smtClean="0">
                <a:solidFill>
                  <a:srgbClr val="5B09D3"/>
                </a:solidFill>
                <a:latin typeface="宋体" panose="02010600030101010101" pitchFamily="2" charset="-122"/>
              </a:rPr>
              <a:t>a</a:t>
            </a:r>
            <a:r>
              <a:rPr lang="en-US" altLang="zh-CN" sz="2000" b="1" smtClean="0">
                <a:solidFill>
                  <a:srgbClr val="5B09D3"/>
                </a:solidFill>
                <a:sym typeface="Symbol" panose="05050102010706020507" pitchFamily="18" charset="2"/>
              </a:rPr>
              <a:t></a:t>
            </a:r>
            <a:r>
              <a:rPr lang="en-US" altLang="zh-CN" sz="2000" b="1" smtClean="0">
                <a:solidFill>
                  <a:srgbClr val="5B09D3"/>
                </a:solidFill>
              </a:rPr>
              <a:t> FIRSTVT</a:t>
            </a:r>
            <a:r>
              <a:rPr lang="zh-CN" altLang="en-US" sz="2000" b="1" smtClean="0">
                <a:solidFill>
                  <a:srgbClr val="5B09D3"/>
                </a:solidFill>
              </a:rPr>
              <a:t>（</a:t>
            </a:r>
            <a:r>
              <a:rPr lang="en-US" altLang="zh-CN" sz="2000" b="1" smtClean="0">
                <a:solidFill>
                  <a:srgbClr val="5B09D3"/>
                </a:solidFill>
              </a:rPr>
              <a:t>A</a:t>
            </a:r>
            <a:r>
              <a:rPr lang="zh-CN" altLang="en-US" sz="2000" b="1" smtClean="0">
                <a:solidFill>
                  <a:srgbClr val="5B09D3"/>
                </a:solidFill>
              </a:rPr>
              <a:t>），其中</a:t>
            </a:r>
            <a:r>
              <a:rPr lang="en-US" altLang="zh-CN" sz="2000" b="1" smtClean="0">
                <a:solidFill>
                  <a:srgbClr val="5B09D3"/>
                </a:solidFill>
              </a:rPr>
              <a:t>A</a:t>
            </a:r>
            <a:r>
              <a:rPr lang="zh-CN" altLang="en-US" sz="2000" b="1" smtClean="0">
                <a:solidFill>
                  <a:srgbClr val="5B09D3"/>
                </a:solidFill>
              </a:rPr>
              <a:t>和</a:t>
            </a:r>
            <a:r>
              <a:rPr lang="en-US" altLang="zh-CN" sz="2000" b="1" smtClean="0">
                <a:solidFill>
                  <a:srgbClr val="5B09D3"/>
                </a:solidFill>
              </a:rPr>
              <a:t>B</a:t>
            </a:r>
            <a:r>
              <a:rPr lang="zh-CN" altLang="en-US" sz="2000" b="1" smtClean="0">
                <a:solidFill>
                  <a:srgbClr val="5B09D3"/>
                </a:solidFill>
              </a:rPr>
              <a:t>为非终结符； </a:t>
            </a:r>
            <a:r>
              <a:rPr lang="en-US" altLang="zh-CN" sz="2000" b="1" smtClean="0">
                <a:solidFill>
                  <a:srgbClr val="5B09D3"/>
                </a:solidFill>
                <a:latin typeface="宋体" panose="02010600030101010101" pitchFamily="2" charset="-122"/>
              </a:rPr>
              <a:t>a</a:t>
            </a:r>
            <a:r>
              <a:rPr lang="zh-CN" altLang="en-US" sz="2000" b="1" smtClean="0">
                <a:solidFill>
                  <a:srgbClr val="5B09D3"/>
                </a:solidFill>
                <a:latin typeface="宋体" panose="02010600030101010101" pitchFamily="2" charset="-122"/>
              </a:rPr>
              <a:t>为终结符；</a:t>
            </a:r>
            <a:br>
              <a:rPr lang="zh-CN" altLang="en-US" sz="2000" b="1" smtClean="0">
                <a:solidFill>
                  <a:srgbClr val="5B09D3"/>
                </a:solidFill>
                <a:latin typeface="宋体" panose="02010600030101010101" pitchFamily="2" charset="-122"/>
              </a:rPr>
            </a:br>
            <a:r>
              <a:rPr lang="en-US" altLang="zh-CN" sz="2000" b="1" smtClean="0">
                <a:solidFill>
                  <a:srgbClr val="5B09D3"/>
                </a:solidFill>
                <a:latin typeface="宋体" panose="02010600030101010101" pitchFamily="2" charset="-122"/>
              </a:rPr>
              <a:t>2</a:t>
            </a:r>
            <a:r>
              <a:rPr lang="zh-CN" altLang="en-US" sz="2000" b="1" smtClean="0">
                <a:solidFill>
                  <a:srgbClr val="5B09D3"/>
                </a:solidFill>
                <a:latin typeface="宋体" panose="02010600030101010101" pitchFamily="2" charset="-122"/>
              </a:rPr>
              <a:t>）</a:t>
            </a:r>
            <a:r>
              <a:rPr lang="en-US" altLang="zh-CN" sz="2000" b="1" smtClean="0">
                <a:solidFill>
                  <a:srgbClr val="5B09D3"/>
                </a:solidFill>
                <a:latin typeface="宋体" panose="02010600030101010101" pitchFamily="2" charset="-122"/>
              </a:rPr>
              <a:t>.</a:t>
            </a:r>
            <a:r>
              <a:rPr lang="zh-CN" altLang="en-US" sz="2000" b="1" smtClean="0">
                <a:solidFill>
                  <a:srgbClr val="5B09D3"/>
                </a:solidFill>
                <a:latin typeface="宋体" panose="02010600030101010101" pitchFamily="2" charset="-122"/>
              </a:rPr>
              <a:t>若</a:t>
            </a:r>
            <a:r>
              <a:rPr lang="en-US" altLang="zh-CN" sz="2000" b="1" smtClean="0">
                <a:solidFill>
                  <a:srgbClr val="5B09D3"/>
                </a:solidFill>
                <a:latin typeface="宋体" panose="02010600030101010101" pitchFamily="2" charset="-122"/>
              </a:rPr>
              <a:t>a</a:t>
            </a:r>
            <a:r>
              <a:rPr lang="en-US" altLang="zh-CN" sz="2000" b="1" smtClean="0">
                <a:solidFill>
                  <a:srgbClr val="5B09D3"/>
                </a:solidFill>
                <a:sym typeface="Symbol" panose="05050102010706020507" pitchFamily="18" charset="2"/>
              </a:rPr>
              <a:t></a:t>
            </a:r>
            <a:r>
              <a:rPr lang="en-US" altLang="zh-CN" sz="2000" b="1" smtClean="0">
                <a:solidFill>
                  <a:srgbClr val="5B09D3"/>
                </a:solidFill>
              </a:rPr>
              <a:t> FIRSTVT</a:t>
            </a:r>
            <a:r>
              <a:rPr lang="zh-CN" altLang="en-US" sz="2000" b="1" smtClean="0">
                <a:solidFill>
                  <a:srgbClr val="5B09D3"/>
                </a:solidFill>
              </a:rPr>
              <a:t>（</a:t>
            </a:r>
            <a:r>
              <a:rPr lang="en-US" altLang="zh-CN" sz="2000" b="1" smtClean="0">
                <a:solidFill>
                  <a:srgbClr val="5B09D3"/>
                </a:solidFill>
              </a:rPr>
              <a:t>B</a:t>
            </a:r>
            <a:r>
              <a:rPr lang="zh-CN" altLang="en-US" sz="2000" b="1" smtClean="0">
                <a:solidFill>
                  <a:srgbClr val="5B09D3"/>
                </a:solidFill>
              </a:rPr>
              <a:t>）且有产生式</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→B…</a:t>
            </a:r>
            <a:r>
              <a:rPr lang="zh-CN" altLang="en-US" sz="2000" b="1" smtClean="0">
                <a:solidFill>
                  <a:srgbClr val="5B09D3"/>
                </a:solidFill>
                <a:latin typeface="宋体" panose="02010600030101010101" pitchFamily="2" charset="-122"/>
              </a:rPr>
              <a:t>，则有</a:t>
            </a:r>
            <a:r>
              <a:rPr lang="en-US" altLang="zh-CN" sz="2000" b="1" smtClean="0">
                <a:solidFill>
                  <a:srgbClr val="5B09D3"/>
                </a:solidFill>
                <a:latin typeface="宋体" panose="02010600030101010101" pitchFamily="2" charset="-122"/>
              </a:rPr>
              <a:t>a</a:t>
            </a:r>
            <a:r>
              <a:rPr lang="en-US" altLang="zh-CN" sz="2000" b="1" smtClean="0">
                <a:solidFill>
                  <a:srgbClr val="5B09D3"/>
                </a:solidFill>
                <a:sym typeface="Symbol" panose="05050102010706020507" pitchFamily="18" charset="2"/>
              </a:rPr>
              <a:t></a:t>
            </a:r>
            <a:r>
              <a:rPr lang="en-US" altLang="zh-CN" sz="2000" b="1" smtClean="0">
                <a:solidFill>
                  <a:srgbClr val="5B09D3"/>
                </a:solidFill>
              </a:rPr>
              <a:t> FIRSTVT</a:t>
            </a:r>
            <a:r>
              <a:rPr lang="zh-CN" altLang="en-US" sz="2000" b="1" smtClean="0">
                <a:solidFill>
                  <a:srgbClr val="5B09D3"/>
                </a:solidFill>
              </a:rPr>
              <a:t>（</a:t>
            </a:r>
            <a:r>
              <a:rPr lang="en-US" altLang="zh-CN" sz="2000" b="1" smtClean="0">
                <a:solidFill>
                  <a:srgbClr val="5B09D3"/>
                </a:solidFill>
              </a:rPr>
              <a:t>A</a:t>
            </a:r>
            <a:r>
              <a:rPr lang="zh-CN" altLang="en-US" sz="2000" b="1" smtClean="0">
                <a:solidFill>
                  <a:srgbClr val="5B09D3"/>
                </a:solidFill>
              </a:rPr>
              <a:t>）。</a:t>
            </a:r>
          </a:p>
        </p:txBody>
      </p:sp>
      <p:sp>
        <p:nvSpPr>
          <p:cNvPr id="28675" name="Rectangle 3"/>
          <p:cNvSpPr>
            <a:spLocks noGrp="1" noRot="1" noChangeArrowheads="1"/>
          </p:cNvSpPr>
          <p:nvPr>
            <p:ph idx="1"/>
          </p:nvPr>
        </p:nvSpPr>
        <p:spPr>
          <a:xfrm>
            <a:off x="323850" y="3213100"/>
            <a:ext cx="8540750" cy="3240088"/>
          </a:xfrm>
        </p:spPr>
        <p:txBody>
          <a:bodyPr/>
          <a:lstStyle/>
          <a:p>
            <a:pPr eaLnBrk="1" hangingPunct="1">
              <a:buFont typeface="Wingdings" panose="05000000000000000000" pitchFamily="2" charset="2"/>
              <a:buChar char="l"/>
            </a:pPr>
            <a:r>
              <a:rPr lang="zh-CN" altLang="en-US" sz="2400" smtClean="0">
                <a:solidFill>
                  <a:schemeClr val="hlink"/>
                </a:solidFill>
              </a:rPr>
              <a:t>计算</a:t>
            </a:r>
            <a:r>
              <a:rPr lang="en-US" altLang="zh-CN" sz="2400" smtClean="0">
                <a:solidFill>
                  <a:schemeClr val="hlink"/>
                </a:solidFill>
              </a:rPr>
              <a:t>FIRSTVT</a:t>
            </a:r>
            <a:r>
              <a:rPr lang="zh-CN" altLang="en-US" sz="2400" smtClean="0">
                <a:solidFill>
                  <a:schemeClr val="hlink"/>
                </a:solidFill>
              </a:rPr>
              <a:t>集合的算法：</a:t>
            </a:r>
          </a:p>
          <a:p>
            <a:pPr marL="990600" lvl="1" indent="-533400" eaLnBrk="1" hangingPunct="1">
              <a:buFont typeface="Wingdings" panose="05000000000000000000" pitchFamily="2" charset="2"/>
              <a:buAutoNum type="arabicPeriod"/>
            </a:pPr>
            <a:r>
              <a:rPr lang="zh-CN" altLang="en-US" sz="2000" smtClean="0">
                <a:solidFill>
                  <a:schemeClr val="hlink"/>
                </a:solidFill>
              </a:rPr>
              <a:t>首先建立一个布尔数组</a:t>
            </a:r>
            <a:r>
              <a:rPr lang="en-US" altLang="zh-CN" sz="2000" smtClean="0">
                <a:solidFill>
                  <a:schemeClr val="hlink"/>
                </a:solidFill>
              </a:rPr>
              <a:t>F[A</a:t>
            </a:r>
            <a:r>
              <a:rPr lang="zh-CN" altLang="en-US" sz="2000" smtClean="0">
                <a:solidFill>
                  <a:schemeClr val="hlink"/>
                </a:solidFill>
              </a:rPr>
              <a:t>，</a:t>
            </a:r>
            <a:r>
              <a:rPr lang="en-US" altLang="zh-CN" sz="2000" smtClean="0">
                <a:solidFill>
                  <a:schemeClr val="hlink"/>
                </a:solidFill>
              </a:rPr>
              <a:t>a]</a:t>
            </a:r>
            <a:r>
              <a:rPr lang="zh-CN" altLang="en-US" sz="2000" smtClean="0">
                <a:solidFill>
                  <a:schemeClr val="hlink"/>
                </a:solidFill>
              </a:rPr>
              <a:t>（数组元素的值为布尔型数据：</a:t>
            </a:r>
            <a:r>
              <a:rPr lang="en-US" altLang="zh-CN" sz="2000" smtClean="0">
                <a:solidFill>
                  <a:schemeClr val="hlink"/>
                </a:solidFill>
              </a:rPr>
              <a:t>0</a:t>
            </a:r>
            <a:r>
              <a:rPr lang="zh-CN" altLang="en-US" sz="2000" smtClean="0">
                <a:solidFill>
                  <a:schemeClr val="hlink"/>
                </a:solidFill>
              </a:rPr>
              <a:t>或</a:t>
            </a:r>
            <a:r>
              <a:rPr lang="en-US" altLang="zh-CN" sz="2000" smtClean="0">
                <a:solidFill>
                  <a:schemeClr val="hlink"/>
                </a:solidFill>
              </a:rPr>
              <a:t>1</a:t>
            </a:r>
            <a:r>
              <a:rPr lang="zh-CN" altLang="en-US" sz="2000" smtClean="0">
                <a:solidFill>
                  <a:schemeClr val="hlink"/>
                </a:solidFill>
              </a:rPr>
              <a:t>），当且仅当</a:t>
            </a:r>
            <a:r>
              <a:rPr lang="en-US" altLang="zh-CN" sz="2000" smtClean="0">
                <a:solidFill>
                  <a:srgbClr val="5B09D3"/>
                </a:solidFill>
                <a:latin typeface="宋体" panose="02010600030101010101" pitchFamily="2" charset="-122"/>
              </a:rPr>
              <a:t>a</a:t>
            </a:r>
            <a:r>
              <a:rPr lang="en-US" altLang="zh-CN" sz="2000" smtClean="0">
                <a:solidFill>
                  <a:srgbClr val="5B09D3"/>
                </a:solidFill>
                <a:sym typeface="Symbol" panose="05050102010706020507" pitchFamily="18" charset="2"/>
              </a:rPr>
              <a:t></a:t>
            </a:r>
            <a:r>
              <a:rPr lang="en-US" altLang="zh-CN" sz="2000" smtClean="0">
                <a:solidFill>
                  <a:srgbClr val="5B09D3"/>
                </a:solidFill>
              </a:rPr>
              <a:t> FIRSTVT</a:t>
            </a:r>
            <a:r>
              <a:rPr lang="zh-CN" altLang="en-US" sz="2000" smtClean="0">
                <a:solidFill>
                  <a:srgbClr val="5B09D3"/>
                </a:solidFill>
              </a:rPr>
              <a:t>（</a:t>
            </a:r>
            <a:r>
              <a:rPr lang="en-US" altLang="zh-CN" sz="2000" smtClean="0">
                <a:solidFill>
                  <a:srgbClr val="5B09D3"/>
                </a:solidFill>
              </a:rPr>
              <a:t>A</a:t>
            </a:r>
            <a:r>
              <a:rPr lang="zh-CN" altLang="en-US" sz="2000" smtClean="0">
                <a:solidFill>
                  <a:srgbClr val="5B09D3"/>
                </a:solidFill>
              </a:rPr>
              <a:t>），</a:t>
            </a:r>
            <a:r>
              <a:rPr lang="zh-CN" altLang="en-US" sz="2000" smtClean="0">
                <a:solidFill>
                  <a:schemeClr val="hlink"/>
                </a:solidFill>
              </a:rPr>
              <a:t>布尔数组</a:t>
            </a:r>
            <a:r>
              <a:rPr lang="en-US" altLang="zh-CN" sz="2000" smtClean="0">
                <a:solidFill>
                  <a:schemeClr val="hlink"/>
                </a:solidFill>
              </a:rPr>
              <a:t>F[A</a:t>
            </a:r>
            <a:r>
              <a:rPr lang="zh-CN" altLang="en-US" sz="2000" smtClean="0">
                <a:solidFill>
                  <a:schemeClr val="hlink"/>
                </a:solidFill>
              </a:rPr>
              <a:t>，</a:t>
            </a:r>
            <a:r>
              <a:rPr lang="en-US" altLang="zh-CN" sz="2000" smtClean="0">
                <a:solidFill>
                  <a:schemeClr val="hlink"/>
                </a:solidFill>
              </a:rPr>
              <a:t>a]</a:t>
            </a:r>
            <a:r>
              <a:rPr lang="zh-CN" altLang="en-US" sz="2000" smtClean="0">
                <a:solidFill>
                  <a:schemeClr val="hlink"/>
                </a:solidFill>
              </a:rPr>
              <a:t>的数组元素为真；</a:t>
            </a:r>
          </a:p>
          <a:p>
            <a:pPr marL="990600" lvl="1" indent="-533400" eaLnBrk="1" hangingPunct="1">
              <a:buFont typeface="Wingdings" panose="05000000000000000000" pitchFamily="2" charset="2"/>
              <a:buAutoNum type="arabicPeriod"/>
            </a:pPr>
            <a:r>
              <a:rPr lang="zh-CN" altLang="en-US" sz="2000" smtClean="0">
                <a:solidFill>
                  <a:schemeClr val="hlink"/>
                </a:solidFill>
              </a:rPr>
              <a:t>建立一个栈，存放布尔数组的数组元素值为真的元素。</a:t>
            </a:r>
          </a:p>
          <a:p>
            <a:pPr marL="990600" lvl="1" indent="-533400" eaLnBrk="1" hangingPunct="1">
              <a:buFont typeface="Wingdings" panose="05000000000000000000" pitchFamily="2" charset="2"/>
              <a:buAutoNum type="arabicPeriod"/>
            </a:pPr>
            <a:r>
              <a:rPr lang="zh-CN" altLang="en-US" sz="2000" smtClean="0">
                <a:solidFill>
                  <a:schemeClr val="hlink"/>
                </a:solidFill>
              </a:rPr>
              <a:t>根据上述计算规则</a:t>
            </a:r>
            <a:r>
              <a:rPr lang="en-US" altLang="zh-CN" sz="2000" smtClean="0">
                <a:solidFill>
                  <a:schemeClr val="hlink"/>
                </a:solidFill>
              </a:rPr>
              <a:t>1</a:t>
            </a:r>
            <a:r>
              <a:rPr lang="zh-CN" altLang="en-US" sz="2000" smtClean="0">
                <a:solidFill>
                  <a:schemeClr val="hlink"/>
                </a:solidFill>
              </a:rPr>
              <a:t>）求解文法的每个数组元素</a:t>
            </a:r>
            <a:r>
              <a:rPr lang="en-US" altLang="zh-CN" sz="2000" smtClean="0">
                <a:solidFill>
                  <a:schemeClr val="hlink"/>
                </a:solidFill>
              </a:rPr>
              <a:t>F[A</a:t>
            </a:r>
            <a:r>
              <a:rPr lang="zh-CN" altLang="en-US" sz="2000" smtClean="0">
                <a:solidFill>
                  <a:schemeClr val="hlink"/>
                </a:solidFill>
              </a:rPr>
              <a:t>，</a:t>
            </a:r>
            <a:r>
              <a:rPr lang="en-US" altLang="zh-CN" sz="2000" smtClean="0">
                <a:solidFill>
                  <a:schemeClr val="hlink"/>
                </a:solidFill>
              </a:rPr>
              <a:t>a]</a:t>
            </a:r>
            <a:r>
              <a:rPr lang="zh-CN" altLang="en-US" sz="2000" smtClean="0">
                <a:solidFill>
                  <a:schemeClr val="hlink"/>
                </a:solidFill>
              </a:rPr>
              <a:t>，将数组元素值为真的符号对依次放入栈中；</a:t>
            </a:r>
          </a:p>
          <a:p>
            <a:pPr marL="990600" lvl="1" indent="-533400" eaLnBrk="1" hangingPunct="1">
              <a:buFont typeface="Wingdings" panose="05000000000000000000" pitchFamily="2" charset="2"/>
              <a:buAutoNum type="arabicPeriod"/>
            </a:pPr>
            <a:r>
              <a:rPr lang="zh-CN" altLang="en-US" sz="2000" smtClean="0">
                <a:solidFill>
                  <a:schemeClr val="hlink"/>
                </a:solidFill>
              </a:rPr>
              <a:t>利用上述计算规则</a:t>
            </a:r>
            <a:r>
              <a:rPr lang="en-US" altLang="zh-CN" sz="2000" smtClean="0">
                <a:solidFill>
                  <a:schemeClr val="hlink"/>
                </a:solidFill>
              </a:rPr>
              <a:t>2</a:t>
            </a:r>
            <a:r>
              <a:rPr lang="zh-CN" altLang="en-US" sz="2000" smtClean="0">
                <a:solidFill>
                  <a:schemeClr val="hlink"/>
                </a:solidFill>
              </a:rPr>
              <a:t>）对栈顶的数组元素深入求解。即验证栈顶的数组元素的终结符是否属于其他非终结符的</a:t>
            </a:r>
            <a:r>
              <a:rPr lang="en-US" altLang="zh-CN" sz="2000" smtClean="0">
                <a:solidFill>
                  <a:schemeClr val="hlink"/>
                </a:solidFill>
              </a:rPr>
              <a:t>FIRSTVT</a:t>
            </a:r>
            <a:r>
              <a:rPr lang="zh-CN" altLang="en-US" sz="2000" smtClean="0">
                <a:solidFill>
                  <a:schemeClr val="hlink"/>
                </a:solidFill>
              </a:rPr>
              <a:t>。</a:t>
            </a:r>
          </a:p>
        </p:txBody>
      </p:sp>
      <p:sp>
        <p:nvSpPr>
          <p:cNvPr id="286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862219-3E77-4BBE-AEAF-62861E82AF96}" type="slidenum">
              <a:rPr lang="en-US" altLang="zh-CN" sz="1400" smtClean="0"/>
              <a:pPr>
                <a:spcBef>
                  <a:spcPct val="0"/>
                </a:spcBef>
                <a:buFontTx/>
                <a:buNone/>
              </a:pPr>
              <a:t>25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zh-CN" altLang="en-US" sz="2000" smtClean="0"/>
              <a:t>表达式的文法为：</a:t>
            </a:r>
            <a:br>
              <a:rPr lang="zh-CN" altLang="en-US" sz="2000" smtClean="0"/>
            </a:br>
            <a:r>
              <a:rPr lang="en-US" altLang="zh-CN" sz="2000" smtClean="0"/>
              <a:t>0</a:t>
            </a:r>
            <a:r>
              <a:rPr lang="zh-CN" altLang="en-US" sz="2000" smtClean="0"/>
              <a:t>、</a:t>
            </a:r>
            <a:r>
              <a:rPr lang="en-US" altLang="zh-CN" sz="2000" smtClean="0"/>
              <a:t>E‘</a:t>
            </a:r>
            <a:r>
              <a:rPr lang="en-US" altLang="zh-CN" sz="2000" smtClean="0">
                <a:latin typeface="宋体" panose="02010600030101010101" pitchFamily="2" charset="-122"/>
              </a:rPr>
              <a:t>→#E#</a:t>
            </a:r>
            <a:r>
              <a:rPr lang="zh-CN" altLang="en-US" sz="2000" smtClean="0">
                <a:latin typeface="宋体" panose="02010600030101010101" pitchFamily="2" charset="-122"/>
              </a:rPr>
              <a:t>；</a:t>
            </a:r>
            <a:r>
              <a:rPr lang="en-US" altLang="zh-CN" sz="2000" smtClean="0">
                <a:latin typeface="宋体" panose="02010600030101010101" pitchFamily="2" charset="-122"/>
              </a:rPr>
              <a:t>1</a:t>
            </a:r>
            <a:r>
              <a:rPr lang="zh-CN" altLang="en-US" sz="2000" smtClean="0">
                <a:latin typeface="宋体" panose="02010600030101010101" pitchFamily="2" charset="-122"/>
              </a:rPr>
              <a:t>、</a:t>
            </a:r>
            <a:r>
              <a:rPr lang="en-US" altLang="zh-CN" sz="2000" smtClean="0">
                <a:latin typeface="宋体" panose="02010600030101010101" pitchFamily="2" charset="-122"/>
              </a:rPr>
              <a:t>E→E+T</a:t>
            </a:r>
            <a:r>
              <a:rPr lang="zh-CN" altLang="en-US" sz="2000" smtClean="0">
                <a:latin typeface="宋体" panose="02010600030101010101" pitchFamily="2" charset="-122"/>
              </a:rPr>
              <a:t>；</a:t>
            </a:r>
            <a:r>
              <a:rPr lang="en-US" altLang="zh-CN" sz="2000" smtClean="0">
                <a:latin typeface="宋体" panose="02010600030101010101" pitchFamily="2" charset="-122"/>
              </a:rPr>
              <a:t>2</a:t>
            </a:r>
            <a:r>
              <a:rPr lang="zh-CN" altLang="en-US" sz="2000" smtClean="0">
                <a:latin typeface="宋体" panose="02010600030101010101" pitchFamily="2" charset="-122"/>
              </a:rPr>
              <a:t>、</a:t>
            </a:r>
            <a:r>
              <a:rPr lang="en-US" altLang="zh-CN" sz="2000" smtClean="0">
                <a:latin typeface="宋体" panose="02010600030101010101" pitchFamily="2" charset="-122"/>
              </a:rPr>
              <a:t>E→T</a:t>
            </a:r>
            <a:r>
              <a:rPr lang="zh-CN" altLang="en-US" sz="2000" smtClean="0">
                <a:latin typeface="宋体" panose="02010600030101010101" pitchFamily="2" charset="-122"/>
              </a:rPr>
              <a:t>；</a:t>
            </a:r>
            <a:r>
              <a:rPr lang="en-US" altLang="zh-CN" sz="2000" smtClean="0">
                <a:latin typeface="宋体" panose="02010600030101010101" pitchFamily="2" charset="-122"/>
              </a:rPr>
              <a:t>3</a:t>
            </a:r>
            <a:r>
              <a:rPr lang="zh-CN" altLang="en-US" sz="2000" smtClean="0">
                <a:latin typeface="宋体" panose="02010600030101010101" pitchFamily="2" charset="-122"/>
              </a:rPr>
              <a:t>、</a:t>
            </a:r>
            <a:r>
              <a:rPr lang="en-US" altLang="zh-CN" sz="2000" smtClean="0">
                <a:latin typeface="宋体" panose="02010600030101010101" pitchFamily="2" charset="-122"/>
              </a:rPr>
              <a:t>T→T*F</a:t>
            </a:r>
            <a:r>
              <a:rPr lang="zh-CN" altLang="en-US" sz="2000" smtClean="0">
                <a:latin typeface="宋体" panose="02010600030101010101" pitchFamily="2" charset="-122"/>
              </a:rPr>
              <a:t>；</a:t>
            </a:r>
            <a:r>
              <a:rPr lang="en-US" altLang="zh-CN" sz="2000" smtClean="0">
                <a:latin typeface="宋体" panose="02010600030101010101" pitchFamily="2" charset="-122"/>
              </a:rPr>
              <a:t>4</a:t>
            </a:r>
            <a:r>
              <a:rPr lang="zh-CN" altLang="en-US" sz="2000" smtClean="0">
                <a:latin typeface="宋体" panose="02010600030101010101" pitchFamily="2" charset="-122"/>
              </a:rPr>
              <a:t>、</a:t>
            </a:r>
            <a:r>
              <a:rPr lang="en-US" altLang="zh-CN" sz="2000" smtClean="0">
                <a:latin typeface="宋体" panose="02010600030101010101" pitchFamily="2" charset="-122"/>
              </a:rPr>
              <a:t>T→F</a:t>
            </a:r>
            <a:r>
              <a:rPr lang="zh-CN" altLang="en-US" sz="2000" smtClean="0">
                <a:latin typeface="宋体" panose="02010600030101010101" pitchFamily="2" charset="-122"/>
              </a:rPr>
              <a:t>；</a:t>
            </a:r>
            <a:r>
              <a:rPr lang="en-US" altLang="zh-CN" sz="2000" smtClean="0">
                <a:latin typeface="宋体" panose="02010600030101010101" pitchFamily="2" charset="-122"/>
              </a:rPr>
              <a:t>5</a:t>
            </a:r>
            <a:r>
              <a:rPr lang="zh-CN" altLang="en-US" sz="2000" smtClean="0">
                <a:latin typeface="宋体" panose="02010600030101010101" pitchFamily="2" charset="-122"/>
              </a:rPr>
              <a:t>、</a:t>
            </a:r>
            <a:r>
              <a:rPr lang="en-US" altLang="zh-CN" sz="2000" smtClean="0">
                <a:latin typeface="宋体" panose="02010600030101010101" pitchFamily="2" charset="-122"/>
              </a:rPr>
              <a:t>F→P↑F|P</a:t>
            </a:r>
            <a:r>
              <a:rPr lang="zh-CN" altLang="en-US" sz="2000" smtClean="0">
                <a:latin typeface="宋体" panose="02010600030101010101" pitchFamily="2" charset="-122"/>
              </a:rPr>
              <a:t>；</a:t>
            </a:r>
            <a:r>
              <a:rPr lang="en-US" altLang="zh-CN" sz="2000" smtClean="0">
                <a:latin typeface="宋体" panose="02010600030101010101" pitchFamily="2" charset="-122"/>
              </a:rPr>
              <a:t>6</a:t>
            </a:r>
            <a:r>
              <a:rPr lang="zh-CN" altLang="en-US" sz="2000" smtClean="0">
                <a:latin typeface="宋体" panose="02010600030101010101" pitchFamily="2" charset="-122"/>
              </a:rPr>
              <a:t>、</a:t>
            </a:r>
            <a:r>
              <a:rPr lang="en-US" altLang="zh-CN" sz="2000" smtClean="0">
                <a:latin typeface="宋体" panose="02010600030101010101" pitchFamily="2" charset="-122"/>
              </a:rPr>
              <a:t>P→</a:t>
            </a:r>
            <a:r>
              <a:rPr lang="zh-CN" altLang="en-US" sz="2000" smtClean="0">
                <a:latin typeface="宋体" panose="02010600030101010101" pitchFamily="2" charset="-122"/>
              </a:rPr>
              <a:t>（</a:t>
            </a:r>
            <a:r>
              <a:rPr lang="en-US" altLang="zh-CN" sz="2000" smtClean="0">
                <a:latin typeface="宋体" panose="02010600030101010101" pitchFamily="2" charset="-122"/>
              </a:rPr>
              <a:t>E</a:t>
            </a:r>
            <a:r>
              <a:rPr lang="zh-CN" altLang="en-US" sz="2000" smtClean="0">
                <a:latin typeface="宋体" panose="02010600030101010101" pitchFamily="2" charset="-122"/>
              </a:rPr>
              <a:t>）；</a:t>
            </a:r>
            <a:r>
              <a:rPr lang="en-US" altLang="zh-CN" sz="2000" smtClean="0">
                <a:latin typeface="宋体" panose="02010600030101010101" pitchFamily="2" charset="-122"/>
              </a:rPr>
              <a:t>7</a:t>
            </a:r>
            <a:r>
              <a:rPr lang="zh-CN" altLang="en-US" sz="2000" smtClean="0">
                <a:latin typeface="宋体" panose="02010600030101010101" pitchFamily="2" charset="-122"/>
              </a:rPr>
              <a:t>、</a:t>
            </a:r>
            <a:r>
              <a:rPr lang="en-US" altLang="zh-CN" sz="2000" smtClean="0">
                <a:latin typeface="宋体" panose="02010600030101010101" pitchFamily="2" charset="-122"/>
              </a:rPr>
              <a:t>P→i</a:t>
            </a:r>
            <a:r>
              <a:rPr lang="zh-CN" altLang="en-US" sz="2000" smtClean="0">
                <a:latin typeface="宋体" panose="02010600030101010101" pitchFamily="2" charset="-122"/>
              </a:rPr>
              <a:t>；</a:t>
            </a:r>
          </a:p>
        </p:txBody>
      </p:sp>
      <p:sp>
        <p:nvSpPr>
          <p:cNvPr id="29699" name="Rectangle 3"/>
          <p:cNvSpPr>
            <a:spLocks noGrp="1" noRot="1" noChangeArrowheads="1"/>
          </p:cNvSpPr>
          <p:nvPr>
            <p:ph idx="1"/>
          </p:nvPr>
        </p:nvSpPr>
        <p:spPr>
          <a:xfrm>
            <a:off x="484188" y="1916113"/>
            <a:ext cx="4991100" cy="4194175"/>
          </a:xfrm>
        </p:spPr>
        <p:txBody>
          <a:bodyPr/>
          <a:lstStyle/>
          <a:p>
            <a:pPr eaLnBrk="1" hangingPunct="1">
              <a:lnSpc>
                <a:spcPct val="90000"/>
              </a:lnSpc>
              <a:buFont typeface="Wingdings" panose="05000000000000000000" pitchFamily="2" charset="2"/>
              <a:buChar char="l"/>
            </a:pPr>
            <a:r>
              <a:rPr lang="zh-CN" altLang="en-US" sz="2000" smtClean="0"/>
              <a:t>对文法求每个非终结符的</a:t>
            </a:r>
            <a:r>
              <a:rPr lang="en-US" altLang="zh-CN" sz="2000" smtClean="0"/>
              <a:t>FIRSTVT</a:t>
            </a:r>
            <a:r>
              <a:rPr lang="zh-CN" altLang="en-US" sz="2000" smtClean="0"/>
              <a:t>集合第一次扫描产生式后栈的初值如图：</a:t>
            </a:r>
          </a:p>
          <a:p>
            <a:pPr eaLnBrk="1" hangingPunct="1">
              <a:lnSpc>
                <a:spcPct val="90000"/>
              </a:lnSpc>
              <a:buFont typeface="Wingdings" panose="05000000000000000000" pitchFamily="2" charset="2"/>
              <a:buChar char="l"/>
            </a:pPr>
            <a:r>
              <a:rPr lang="zh-CN" altLang="en-US" sz="2000" smtClean="0"/>
              <a:t>首先处理栈顶元素：</a:t>
            </a:r>
            <a:r>
              <a:rPr lang="en-US" altLang="zh-CN" sz="2000" smtClean="0"/>
              <a:t>P</a:t>
            </a:r>
            <a:r>
              <a:rPr lang="zh-CN" altLang="en-US" sz="2000" smtClean="0"/>
              <a:t>，</a:t>
            </a:r>
            <a:r>
              <a:rPr lang="en-US" altLang="zh-CN" sz="2000" smtClean="0"/>
              <a:t>i</a:t>
            </a:r>
            <a:r>
              <a:rPr lang="zh-CN" altLang="en-US" sz="2000" smtClean="0"/>
              <a:t>，根据第二条计算规则，由产生式</a:t>
            </a:r>
            <a:r>
              <a:rPr lang="en-US" altLang="zh-CN" sz="2000" smtClean="0">
                <a:latin typeface="宋体" panose="02010600030101010101" pitchFamily="2" charset="-122"/>
              </a:rPr>
              <a:t>F→P↑F|P</a:t>
            </a:r>
            <a:r>
              <a:rPr lang="zh-CN" altLang="en-US" sz="2000" smtClean="0">
                <a:latin typeface="宋体" panose="02010600030101010101" pitchFamily="2" charset="-122"/>
              </a:rPr>
              <a:t>、 </a:t>
            </a:r>
            <a:r>
              <a:rPr lang="en-US" altLang="zh-CN" sz="2000" smtClean="0">
                <a:latin typeface="宋体" panose="02010600030101010101" pitchFamily="2" charset="-122"/>
              </a:rPr>
              <a:t>T→F</a:t>
            </a:r>
            <a:r>
              <a:rPr lang="zh-CN" altLang="en-US" sz="2000" smtClean="0">
                <a:latin typeface="宋体" panose="02010600030101010101" pitchFamily="2" charset="-122"/>
              </a:rPr>
              <a:t>、 </a:t>
            </a:r>
            <a:r>
              <a:rPr lang="en-US" altLang="zh-CN" sz="2000" smtClean="0">
                <a:latin typeface="宋体" panose="02010600030101010101" pitchFamily="2" charset="-122"/>
              </a:rPr>
              <a:t>E→T</a:t>
            </a:r>
            <a:r>
              <a:rPr lang="zh-CN" altLang="en-US" sz="2000" smtClean="0">
                <a:latin typeface="宋体" panose="02010600030101010101" pitchFamily="2" charset="-122"/>
              </a:rPr>
              <a:t>使栈顶的内容逐次改变为（</a:t>
            </a:r>
            <a:r>
              <a:rPr lang="en-US" altLang="zh-CN" sz="2000" smtClean="0">
                <a:latin typeface="宋体" panose="02010600030101010101" pitchFamily="2" charset="-122"/>
              </a:rPr>
              <a:t>F</a:t>
            </a:r>
            <a:r>
              <a:rPr lang="zh-CN" altLang="en-US" sz="2000" smtClean="0">
                <a:latin typeface="宋体" panose="02010600030101010101" pitchFamily="2" charset="-122"/>
              </a:rPr>
              <a:t>，</a:t>
            </a:r>
            <a:r>
              <a:rPr lang="en-US" altLang="zh-CN" sz="2000" smtClean="0">
                <a:latin typeface="宋体" panose="02010600030101010101" pitchFamily="2" charset="-122"/>
              </a:rPr>
              <a:t>i</a:t>
            </a:r>
            <a:r>
              <a:rPr lang="zh-CN" altLang="en-US" sz="2000" smtClean="0">
                <a:latin typeface="宋体" panose="02010600030101010101" pitchFamily="2" charset="-122"/>
              </a:rPr>
              <a:t>）、（</a:t>
            </a:r>
            <a:r>
              <a:rPr lang="en-US" altLang="zh-CN" sz="2000" smtClean="0">
                <a:latin typeface="宋体" panose="02010600030101010101" pitchFamily="2" charset="-122"/>
              </a:rPr>
              <a:t>T</a:t>
            </a:r>
            <a:r>
              <a:rPr lang="zh-CN" altLang="en-US" sz="2000" smtClean="0">
                <a:latin typeface="宋体" panose="02010600030101010101" pitchFamily="2" charset="-122"/>
              </a:rPr>
              <a:t>，</a:t>
            </a:r>
            <a:r>
              <a:rPr lang="en-US" altLang="zh-CN" sz="2000" smtClean="0">
                <a:latin typeface="宋体" panose="02010600030101010101" pitchFamily="2" charset="-122"/>
              </a:rPr>
              <a:t>i</a:t>
            </a:r>
            <a:r>
              <a:rPr lang="zh-CN" altLang="en-US" sz="2000" smtClean="0">
                <a:latin typeface="宋体" panose="02010600030101010101" pitchFamily="2" charset="-122"/>
              </a:rPr>
              <a:t>）、（</a:t>
            </a:r>
            <a:r>
              <a:rPr lang="en-US" altLang="zh-CN" sz="2000" smtClean="0">
                <a:latin typeface="宋体" panose="02010600030101010101" pitchFamily="2" charset="-122"/>
              </a:rPr>
              <a:t>E</a:t>
            </a:r>
            <a:r>
              <a:rPr lang="zh-CN" altLang="en-US" sz="2000" smtClean="0">
                <a:latin typeface="宋体" panose="02010600030101010101" pitchFamily="2" charset="-122"/>
              </a:rPr>
              <a:t>，</a:t>
            </a:r>
            <a:r>
              <a:rPr lang="en-US" altLang="zh-CN" sz="2000" smtClean="0">
                <a:latin typeface="宋体" panose="02010600030101010101" pitchFamily="2" charset="-122"/>
              </a:rPr>
              <a:t>i</a:t>
            </a:r>
            <a:r>
              <a:rPr lang="zh-CN" altLang="en-US" sz="2000" smtClean="0">
                <a:latin typeface="宋体" panose="02010600030101010101" pitchFamily="2" charset="-122"/>
              </a:rPr>
              <a:t>）。再无右部以</a:t>
            </a:r>
            <a:r>
              <a:rPr lang="en-US" altLang="zh-CN" sz="2000" smtClean="0">
                <a:latin typeface="宋体" panose="02010600030101010101" pitchFamily="2" charset="-122"/>
              </a:rPr>
              <a:t>E</a:t>
            </a:r>
            <a:r>
              <a:rPr lang="zh-CN" altLang="en-US" sz="2000" smtClean="0">
                <a:latin typeface="宋体" panose="02010600030101010101" pitchFamily="2" charset="-122"/>
              </a:rPr>
              <a:t>开始的产生式。所以将最新变化的栈顶元素（</a:t>
            </a:r>
            <a:r>
              <a:rPr lang="en-US" altLang="zh-CN" sz="2000" smtClean="0">
                <a:latin typeface="宋体" panose="02010600030101010101" pitchFamily="2" charset="-122"/>
              </a:rPr>
              <a:t>E</a:t>
            </a:r>
            <a:r>
              <a:rPr lang="zh-CN" altLang="en-US" sz="2000" smtClean="0">
                <a:latin typeface="宋体" panose="02010600030101010101" pitchFamily="2" charset="-122"/>
              </a:rPr>
              <a:t>，</a:t>
            </a:r>
            <a:r>
              <a:rPr lang="en-US" altLang="zh-CN" sz="2000" smtClean="0">
                <a:latin typeface="宋体" panose="02010600030101010101" pitchFamily="2" charset="-122"/>
              </a:rPr>
              <a:t>i</a:t>
            </a:r>
            <a:r>
              <a:rPr lang="zh-CN" altLang="en-US" sz="2000" smtClean="0">
                <a:latin typeface="宋体" panose="02010600030101010101" pitchFamily="2" charset="-122"/>
              </a:rPr>
              <a:t>）弹出。这时栈顶为原来的</a:t>
            </a:r>
            <a:r>
              <a:rPr lang="en-US" altLang="zh-CN" sz="2000" smtClean="0">
                <a:latin typeface="宋体" panose="02010600030101010101" pitchFamily="2" charset="-122"/>
              </a:rPr>
              <a:t>5</a:t>
            </a:r>
            <a:r>
              <a:rPr lang="zh-CN" altLang="en-US" sz="2000" smtClean="0">
                <a:latin typeface="宋体" panose="02010600030101010101" pitchFamily="2" charset="-122"/>
              </a:rPr>
              <a:t>号位置（</a:t>
            </a:r>
            <a:r>
              <a:rPr lang="en-US" altLang="zh-CN" sz="2000" smtClean="0">
                <a:latin typeface="宋体" panose="02010600030101010101" pitchFamily="2" charset="-122"/>
              </a:rPr>
              <a:t>P</a:t>
            </a:r>
            <a:r>
              <a:rPr lang="zh-CN" altLang="en-US" sz="2000" smtClean="0">
                <a:latin typeface="宋体" panose="02010600030101010101" pitchFamily="2" charset="-122"/>
              </a:rPr>
              <a:t>，（）。</a:t>
            </a:r>
          </a:p>
          <a:p>
            <a:pPr eaLnBrk="1" hangingPunct="1">
              <a:lnSpc>
                <a:spcPct val="90000"/>
              </a:lnSpc>
              <a:buFont typeface="Wingdings" panose="05000000000000000000" pitchFamily="2" charset="2"/>
              <a:buChar char="l"/>
            </a:pPr>
            <a:r>
              <a:rPr lang="zh-CN" altLang="en-US" sz="2000" smtClean="0">
                <a:latin typeface="宋体" panose="02010600030101010101" pitchFamily="2" charset="-122"/>
              </a:rPr>
              <a:t>利用同样的办法处理栈顶数据，直到栈空为止。</a:t>
            </a:r>
          </a:p>
          <a:p>
            <a:pPr eaLnBrk="1" hangingPunct="1">
              <a:lnSpc>
                <a:spcPct val="90000"/>
              </a:lnSpc>
              <a:buFont typeface="Wingdings" panose="05000000000000000000" pitchFamily="2" charset="2"/>
              <a:buChar char="l"/>
            </a:pPr>
            <a:r>
              <a:rPr lang="zh-CN" altLang="en-US" sz="2000" smtClean="0">
                <a:latin typeface="宋体" panose="02010600030101010101" pitchFamily="2" charset="-122"/>
              </a:rPr>
              <a:t>利用算法，凡在栈中出现过的非终结符和终结符在数组</a:t>
            </a:r>
            <a:r>
              <a:rPr lang="en-US" altLang="zh-CN" sz="2000" smtClean="0">
                <a:latin typeface="宋体" panose="02010600030101010101" pitchFamily="2" charset="-122"/>
              </a:rPr>
              <a:t>F[A</a:t>
            </a:r>
            <a:r>
              <a:rPr lang="zh-CN" altLang="en-US" sz="2000" smtClean="0">
                <a:latin typeface="宋体" panose="02010600030101010101" pitchFamily="2" charset="-122"/>
              </a:rPr>
              <a:t>，</a:t>
            </a:r>
            <a:r>
              <a:rPr lang="en-US" altLang="zh-CN" sz="2000" smtClean="0">
                <a:latin typeface="宋体" panose="02010600030101010101" pitchFamily="2" charset="-122"/>
              </a:rPr>
              <a:t>a]</a:t>
            </a:r>
            <a:r>
              <a:rPr lang="zh-CN" altLang="en-US" sz="2000" smtClean="0">
                <a:latin typeface="宋体" panose="02010600030101010101" pitchFamily="2" charset="-122"/>
              </a:rPr>
              <a:t>中的相应布尔值为真，在数据表中表示“</a:t>
            </a:r>
            <a:r>
              <a:rPr lang="en-US" altLang="zh-CN" sz="2000" smtClean="0">
                <a:latin typeface="宋体" panose="02010600030101010101" pitchFamily="2" charset="-122"/>
              </a:rPr>
              <a:t>1”</a:t>
            </a:r>
            <a:r>
              <a:rPr lang="zh-CN" altLang="en-US" sz="2000" smtClean="0">
                <a:latin typeface="宋体" panose="02010600030101010101" pitchFamily="2" charset="-122"/>
              </a:rPr>
              <a:t>。</a:t>
            </a:r>
          </a:p>
        </p:txBody>
      </p:sp>
      <p:sp>
        <p:nvSpPr>
          <p:cNvPr id="29700" name="灯片编号占位符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344993-C015-4EEE-A28B-9341C104CD62}" type="slidenum">
              <a:rPr lang="en-US" altLang="zh-CN" sz="1400" smtClean="0"/>
              <a:pPr>
                <a:spcBef>
                  <a:spcPct val="0"/>
                </a:spcBef>
                <a:buFontTx/>
                <a:buNone/>
              </a:pPr>
              <a:t>26</a:t>
            </a:fld>
            <a:endParaRPr lang="en-US" altLang="zh-CN" sz="1400" smtClean="0"/>
          </a:p>
        </p:txBody>
      </p:sp>
      <p:grpSp>
        <p:nvGrpSpPr>
          <p:cNvPr id="29701" name="Group 16"/>
          <p:cNvGrpSpPr>
            <a:grpSpLocks/>
          </p:cNvGrpSpPr>
          <p:nvPr/>
        </p:nvGrpSpPr>
        <p:grpSpPr bwMode="auto">
          <a:xfrm>
            <a:off x="6300788" y="3429000"/>
            <a:ext cx="2016125" cy="2592388"/>
            <a:chOff x="4150" y="1842"/>
            <a:chExt cx="1270" cy="1633"/>
          </a:xfrm>
        </p:grpSpPr>
        <p:sp>
          <p:nvSpPr>
            <p:cNvPr id="29702" name="Rectangle 4"/>
            <p:cNvSpPr>
              <a:spLocks noChangeArrowheads="1"/>
            </p:cNvSpPr>
            <p:nvPr/>
          </p:nvSpPr>
          <p:spPr bwMode="auto">
            <a:xfrm>
              <a:off x="4377" y="2931"/>
              <a:ext cx="1043"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E</a:t>
              </a:r>
              <a:r>
                <a:rPr lang="zh-CN" altLang="en-US" sz="1800"/>
                <a:t>，</a:t>
              </a:r>
              <a:r>
                <a:rPr lang="en-US" altLang="zh-CN" sz="1800"/>
                <a:t>+</a:t>
              </a:r>
              <a:r>
                <a:rPr lang="zh-CN" altLang="en-US" sz="1800"/>
                <a:t>）</a:t>
              </a:r>
            </a:p>
          </p:txBody>
        </p:sp>
        <p:sp>
          <p:nvSpPr>
            <p:cNvPr id="29703" name="Rectangle 5"/>
            <p:cNvSpPr>
              <a:spLocks noChangeArrowheads="1"/>
            </p:cNvSpPr>
            <p:nvPr/>
          </p:nvSpPr>
          <p:spPr bwMode="auto">
            <a:xfrm>
              <a:off x="4377" y="2659"/>
              <a:ext cx="1043"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T</a:t>
              </a:r>
              <a:r>
                <a:rPr lang="zh-CN" altLang="en-US" sz="1800"/>
                <a:t>，*）</a:t>
              </a:r>
            </a:p>
          </p:txBody>
        </p:sp>
        <p:sp>
          <p:nvSpPr>
            <p:cNvPr id="29704" name="Rectangle 6"/>
            <p:cNvSpPr>
              <a:spLocks noChangeArrowheads="1"/>
            </p:cNvSpPr>
            <p:nvPr/>
          </p:nvSpPr>
          <p:spPr bwMode="auto">
            <a:xfrm>
              <a:off x="4377" y="2387"/>
              <a:ext cx="1043"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F</a:t>
              </a:r>
              <a:r>
                <a:rPr lang="zh-CN" altLang="en-US" sz="1800"/>
                <a:t>， </a:t>
              </a:r>
              <a:r>
                <a:rPr lang="zh-CN" altLang="en-US" sz="1800">
                  <a:solidFill>
                    <a:schemeClr val="tx2"/>
                  </a:solidFill>
                </a:rPr>
                <a:t>↑</a:t>
              </a:r>
              <a:r>
                <a:rPr lang="zh-CN" altLang="en-US" sz="1800"/>
                <a:t> ）</a:t>
              </a:r>
            </a:p>
          </p:txBody>
        </p:sp>
        <p:sp>
          <p:nvSpPr>
            <p:cNvPr id="29705" name="Rectangle 7"/>
            <p:cNvSpPr>
              <a:spLocks noChangeArrowheads="1"/>
            </p:cNvSpPr>
            <p:nvPr/>
          </p:nvSpPr>
          <p:spPr bwMode="auto">
            <a:xfrm>
              <a:off x="4377" y="2115"/>
              <a:ext cx="1043"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P</a:t>
              </a:r>
              <a:r>
                <a:rPr lang="zh-CN" altLang="en-US" sz="1800"/>
                <a:t>，（）</a:t>
              </a:r>
            </a:p>
          </p:txBody>
        </p:sp>
        <p:sp>
          <p:nvSpPr>
            <p:cNvPr id="29706" name="Rectangle 8"/>
            <p:cNvSpPr>
              <a:spLocks noChangeArrowheads="1"/>
            </p:cNvSpPr>
            <p:nvPr/>
          </p:nvSpPr>
          <p:spPr bwMode="auto">
            <a:xfrm>
              <a:off x="4377" y="3203"/>
              <a:ext cx="1043"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E‘</a:t>
              </a:r>
              <a:r>
                <a:rPr lang="zh-CN" altLang="en-US" sz="1800"/>
                <a:t>，</a:t>
              </a:r>
              <a:r>
                <a:rPr lang="en-US" altLang="zh-CN" sz="1800"/>
                <a:t>#</a:t>
              </a:r>
              <a:r>
                <a:rPr lang="zh-CN" altLang="en-US" sz="1800"/>
                <a:t>）</a:t>
              </a:r>
            </a:p>
          </p:txBody>
        </p:sp>
        <p:sp>
          <p:nvSpPr>
            <p:cNvPr id="29707" name="Rectangle 9"/>
            <p:cNvSpPr>
              <a:spLocks noChangeArrowheads="1"/>
            </p:cNvSpPr>
            <p:nvPr/>
          </p:nvSpPr>
          <p:spPr bwMode="auto">
            <a:xfrm>
              <a:off x="4377" y="1842"/>
              <a:ext cx="1043" cy="272"/>
            </a:xfrm>
            <a:prstGeom prst="rect">
              <a:avLst/>
            </a:prstGeom>
            <a:solidFill>
              <a:schemeClr val="bg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r>
                <a:rPr lang="en-US" altLang="zh-CN" sz="1800"/>
                <a:t>P</a:t>
              </a:r>
              <a:r>
                <a:rPr lang="zh-CN" altLang="en-US" sz="1800"/>
                <a:t>，</a:t>
              </a:r>
              <a:r>
                <a:rPr lang="en-US" altLang="zh-CN" sz="1800"/>
                <a:t>i</a:t>
              </a:r>
              <a:r>
                <a:rPr lang="zh-CN" altLang="en-US" sz="1800"/>
                <a:t>）</a:t>
              </a:r>
            </a:p>
          </p:txBody>
        </p:sp>
        <p:sp>
          <p:nvSpPr>
            <p:cNvPr id="29708" name="Rectangle 10"/>
            <p:cNvSpPr>
              <a:spLocks noChangeArrowheads="1"/>
            </p:cNvSpPr>
            <p:nvPr/>
          </p:nvSpPr>
          <p:spPr bwMode="auto">
            <a:xfrm>
              <a:off x="4150" y="3203"/>
              <a:ext cx="227"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1</a:t>
              </a:r>
            </a:p>
          </p:txBody>
        </p:sp>
        <p:sp>
          <p:nvSpPr>
            <p:cNvPr id="29709" name="Rectangle 11"/>
            <p:cNvSpPr>
              <a:spLocks noChangeArrowheads="1"/>
            </p:cNvSpPr>
            <p:nvPr/>
          </p:nvSpPr>
          <p:spPr bwMode="auto">
            <a:xfrm>
              <a:off x="4150" y="2931"/>
              <a:ext cx="227"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2</a:t>
              </a:r>
            </a:p>
          </p:txBody>
        </p:sp>
        <p:sp>
          <p:nvSpPr>
            <p:cNvPr id="29710" name="Rectangle 12"/>
            <p:cNvSpPr>
              <a:spLocks noChangeArrowheads="1"/>
            </p:cNvSpPr>
            <p:nvPr/>
          </p:nvSpPr>
          <p:spPr bwMode="auto">
            <a:xfrm>
              <a:off x="4150" y="2659"/>
              <a:ext cx="227"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a:t>
              </a:r>
            </a:p>
          </p:txBody>
        </p:sp>
        <p:sp>
          <p:nvSpPr>
            <p:cNvPr id="29711" name="Rectangle 13"/>
            <p:cNvSpPr>
              <a:spLocks noChangeArrowheads="1"/>
            </p:cNvSpPr>
            <p:nvPr/>
          </p:nvSpPr>
          <p:spPr bwMode="auto">
            <a:xfrm>
              <a:off x="4150" y="2387"/>
              <a:ext cx="227"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4</a:t>
              </a:r>
            </a:p>
          </p:txBody>
        </p:sp>
        <p:sp>
          <p:nvSpPr>
            <p:cNvPr id="29712" name="Rectangle 14"/>
            <p:cNvSpPr>
              <a:spLocks noChangeArrowheads="1"/>
            </p:cNvSpPr>
            <p:nvPr/>
          </p:nvSpPr>
          <p:spPr bwMode="auto">
            <a:xfrm>
              <a:off x="4150" y="2115"/>
              <a:ext cx="227" cy="27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5</a:t>
              </a:r>
            </a:p>
          </p:txBody>
        </p:sp>
        <p:sp>
          <p:nvSpPr>
            <p:cNvPr id="29713" name="Rectangle 15"/>
            <p:cNvSpPr>
              <a:spLocks noChangeArrowheads="1"/>
            </p:cNvSpPr>
            <p:nvPr/>
          </p:nvSpPr>
          <p:spPr bwMode="auto">
            <a:xfrm>
              <a:off x="4150" y="1842"/>
              <a:ext cx="227" cy="272"/>
            </a:xfrm>
            <a:prstGeom prst="rect">
              <a:avLst/>
            </a:prstGeom>
            <a:solidFill>
              <a:schemeClr val="bg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a:t>
              </a:r>
            </a:p>
          </p:txBody>
        </p:sp>
      </p:gr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46088" y="752475"/>
            <a:ext cx="4918075" cy="515938"/>
          </a:xfrm>
        </p:spPr>
        <p:txBody>
          <a:bodyPr/>
          <a:lstStyle/>
          <a:p>
            <a:pPr algn="l" eaLnBrk="1" hangingPunct="1"/>
            <a:r>
              <a:rPr lang="zh-CN" altLang="en-US" sz="2800" smtClean="0">
                <a:solidFill>
                  <a:schemeClr val="tx1"/>
                </a:solidFill>
              </a:rPr>
              <a:t>利用简单关系图求解</a:t>
            </a:r>
            <a:r>
              <a:rPr lang="en-US" altLang="zh-CN" sz="2800" smtClean="0">
                <a:solidFill>
                  <a:schemeClr val="tx1"/>
                </a:solidFill>
              </a:rPr>
              <a:t>FIRSTVT</a:t>
            </a:r>
          </a:p>
        </p:txBody>
      </p:sp>
      <p:sp>
        <p:nvSpPr>
          <p:cNvPr id="30723" name="Rectangle 3"/>
          <p:cNvSpPr>
            <a:spLocks noGrp="1" noRot="1" noChangeArrowheads="1"/>
          </p:cNvSpPr>
          <p:nvPr>
            <p:ph idx="1"/>
          </p:nvPr>
        </p:nvSpPr>
        <p:spPr>
          <a:xfrm>
            <a:off x="179388" y="1557338"/>
            <a:ext cx="8785225" cy="2447925"/>
          </a:xfrm>
        </p:spPr>
        <p:txBody>
          <a:bodyPr/>
          <a:lstStyle/>
          <a:p>
            <a:pPr marL="609600" indent="-609600" eaLnBrk="1" hangingPunct="1">
              <a:buFont typeface="Wingdings" panose="05000000000000000000" pitchFamily="2" charset="2"/>
              <a:buAutoNum type="arabicPeriod"/>
            </a:pPr>
            <a:r>
              <a:rPr lang="zh-CN" altLang="en-US" sz="2000" smtClean="0"/>
              <a:t>图中的节点为非终结符的</a:t>
            </a:r>
            <a:r>
              <a:rPr lang="en-US" altLang="zh-CN" sz="2000" smtClean="0"/>
              <a:t>FIRSTVT</a:t>
            </a:r>
            <a:r>
              <a:rPr lang="zh-CN" altLang="en-US" sz="2000" smtClean="0"/>
              <a:t>（</a:t>
            </a:r>
            <a:r>
              <a:rPr lang="en-US" altLang="zh-CN" sz="2000" smtClean="0"/>
              <a:t>A</a:t>
            </a:r>
            <a:r>
              <a:rPr lang="zh-CN" altLang="en-US" sz="2000" smtClean="0"/>
              <a:t>）和终结符；</a:t>
            </a:r>
          </a:p>
          <a:p>
            <a:pPr marL="609600" indent="-609600" eaLnBrk="1" hangingPunct="1">
              <a:buFont typeface="Wingdings" panose="05000000000000000000" pitchFamily="2" charset="2"/>
              <a:buAutoNum type="arabicPeriod"/>
            </a:pPr>
            <a:r>
              <a:rPr lang="zh-CN" altLang="en-US" sz="2000" smtClean="0"/>
              <a:t>对每一个形如</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→a…</a:t>
            </a:r>
            <a:r>
              <a:rPr lang="zh-CN" altLang="en-US" sz="2000" b="1" smtClean="0">
                <a:solidFill>
                  <a:srgbClr val="5B09D3"/>
                </a:solidFill>
                <a:latin typeface="宋体" panose="02010600030101010101" pitchFamily="2" charset="-122"/>
              </a:rPr>
              <a:t>或</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→Ba…</a:t>
            </a:r>
            <a:r>
              <a:rPr lang="zh-CN" altLang="en-US" sz="2000" b="1" smtClean="0">
                <a:latin typeface="宋体" panose="02010600030101010101" pitchFamily="2" charset="-122"/>
              </a:rPr>
              <a:t>的产生式，则构造由</a:t>
            </a:r>
            <a:r>
              <a:rPr lang="en-US" altLang="zh-CN" sz="2000" smtClean="0"/>
              <a:t>FIRSTVT</a:t>
            </a:r>
            <a:r>
              <a:rPr lang="zh-CN" altLang="en-US" sz="2000" smtClean="0"/>
              <a:t>（</a:t>
            </a:r>
            <a:r>
              <a:rPr lang="en-US" altLang="zh-CN" sz="2000" smtClean="0"/>
              <a:t>A</a:t>
            </a:r>
            <a:r>
              <a:rPr lang="zh-CN" altLang="en-US" sz="2000" smtClean="0"/>
              <a:t>）节点到终结符节点（</a:t>
            </a:r>
            <a:r>
              <a:rPr lang="en-US" altLang="zh-CN" sz="2000" smtClean="0"/>
              <a:t>a</a:t>
            </a:r>
            <a:r>
              <a:rPr lang="zh-CN" altLang="en-US" sz="2000" smtClean="0"/>
              <a:t>）用箭弧连接的图形；</a:t>
            </a:r>
          </a:p>
          <a:p>
            <a:pPr marL="609600" indent="-609600" eaLnBrk="1" hangingPunct="1">
              <a:buFont typeface="Wingdings" panose="05000000000000000000" pitchFamily="2" charset="2"/>
              <a:buAutoNum type="arabicPeriod"/>
            </a:pPr>
            <a:r>
              <a:rPr lang="zh-CN" altLang="en-US" sz="2000" smtClean="0"/>
              <a:t>对每一个形如</a:t>
            </a:r>
            <a:r>
              <a:rPr lang="en-US" altLang="zh-CN" sz="2000" b="1" smtClean="0">
                <a:solidFill>
                  <a:srgbClr val="5B09D3"/>
                </a:solidFill>
              </a:rPr>
              <a:t>A </a:t>
            </a:r>
            <a:r>
              <a:rPr lang="en-US" altLang="zh-CN" sz="2000" b="1" smtClean="0">
                <a:solidFill>
                  <a:srgbClr val="5B09D3"/>
                </a:solidFill>
                <a:latin typeface="宋体" panose="02010600030101010101" pitchFamily="2" charset="-122"/>
              </a:rPr>
              <a:t>→B…</a:t>
            </a:r>
            <a:r>
              <a:rPr lang="zh-CN" altLang="en-US" sz="2000" b="1" smtClean="0">
                <a:latin typeface="宋体" panose="02010600030101010101" pitchFamily="2" charset="-122"/>
              </a:rPr>
              <a:t>的产生式，则对应图中由</a:t>
            </a:r>
            <a:r>
              <a:rPr lang="en-US" altLang="zh-CN" sz="2000" smtClean="0"/>
              <a:t>FIRSTVT</a:t>
            </a:r>
            <a:r>
              <a:rPr lang="zh-CN" altLang="en-US" sz="2000" smtClean="0"/>
              <a:t>（</a:t>
            </a:r>
            <a:r>
              <a:rPr lang="en-US" altLang="zh-CN" sz="2000" smtClean="0"/>
              <a:t>A</a:t>
            </a:r>
            <a:r>
              <a:rPr lang="zh-CN" altLang="en-US" sz="2000" smtClean="0"/>
              <a:t>）节点到</a:t>
            </a:r>
            <a:r>
              <a:rPr lang="en-US" altLang="zh-CN" sz="2000" smtClean="0"/>
              <a:t>FIRSTVT</a:t>
            </a:r>
            <a:r>
              <a:rPr lang="zh-CN" altLang="en-US" sz="2000" smtClean="0"/>
              <a:t>（</a:t>
            </a:r>
            <a:r>
              <a:rPr lang="en-US" altLang="zh-CN" sz="2000" smtClean="0"/>
              <a:t>B</a:t>
            </a:r>
            <a:r>
              <a:rPr lang="zh-CN" altLang="en-US" sz="2000" smtClean="0"/>
              <a:t>）节点用箭弧连接；</a:t>
            </a:r>
          </a:p>
          <a:p>
            <a:pPr marL="609600" indent="-609600" eaLnBrk="1" hangingPunct="1">
              <a:buFont typeface="Wingdings" panose="05000000000000000000" pitchFamily="2" charset="2"/>
              <a:buAutoNum type="arabicPeriod"/>
            </a:pPr>
            <a:r>
              <a:rPr lang="zh-CN" altLang="en-US" sz="2000" smtClean="0"/>
              <a:t>对每一个非终结符的</a:t>
            </a:r>
            <a:r>
              <a:rPr lang="en-US" altLang="zh-CN" sz="2000" smtClean="0"/>
              <a:t>FIRSTVT</a:t>
            </a:r>
            <a:r>
              <a:rPr lang="zh-CN" altLang="en-US" sz="2000" smtClean="0"/>
              <a:t>（</a:t>
            </a:r>
            <a:r>
              <a:rPr lang="en-US" altLang="zh-CN" sz="2000" smtClean="0"/>
              <a:t>A</a:t>
            </a:r>
            <a:r>
              <a:rPr lang="zh-CN" altLang="en-US" sz="2000" smtClean="0"/>
              <a:t>）经箭弧有路径能到达的终结符节点（</a:t>
            </a:r>
            <a:r>
              <a:rPr lang="en-US" altLang="zh-CN" sz="2000" smtClean="0"/>
              <a:t>a</a:t>
            </a:r>
            <a:r>
              <a:rPr lang="zh-CN" altLang="en-US" sz="2000" smtClean="0"/>
              <a:t>），则有</a:t>
            </a:r>
            <a:r>
              <a:rPr lang="en-US" altLang="zh-CN" sz="2000" smtClean="0"/>
              <a:t>a </a:t>
            </a:r>
            <a:r>
              <a:rPr lang="en-US" altLang="zh-CN" sz="2000" smtClean="0">
                <a:solidFill>
                  <a:srgbClr val="5B09D3"/>
                </a:solidFill>
                <a:sym typeface="Symbol" panose="05050102010706020507" pitchFamily="18" charset="2"/>
              </a:rPr>
              <a:t></a:t>
            </a:r>
            <a:r>
              <a:rPr lang="en-US" altLang="zh-CN" sz="2000" smtClean="0">
                <a:solidFill>
                  <a:srgbClr val="5B09D3"/>
                </a:solidFill>
              </a:rPr>
              <a:t> FIRSTVT</a:t>
            </a:r>
            <a:r>
              <a:rPr lang="zh-CN" altLang="en-US" sz="2000" smtClean="0">
                <a:solidFill>
                  <a:srgbClr val="5B09D3"/>
                </a:solidFill>
              </a:rPr>
              <a:t>（</a:t>
            </a:r>
            <a:r>
              <a:rPr lang="en-US" altLang="zh-CN" sz="2000" smtClean="0">
                <a:solidFill>
                  <a:srgbClr val="5B09D3"/>
                </a:solidFill>
              </a:rPr>
              <a:t>A</a:t>
            </a:r>
            <a:r>
              <a:rPr lang="zh-CN" altLang="en-US" sz="2000" smtClean="0">
                <a:solidFill>
                  <a:srgbClr val="5B09D3"/>
                </a:solidFill>
              </a:rPr>
              <a:t>）。</a:t>
            </a:r>
          </a:p>
        </p:txBody>
      </p:sp>
      <p:sp>
        <p:nvSpPr>
          <p:cNvPr id="30724" name="灯片编号占位符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8918611-E3D9-4EB0-B5FE-27EBE96BAA50}" type="slidenum">
              <a:rPr lang="en-US" altLang="zh-CN" sz="1400" smtClean="0"/>
              <a:pPr>
                <a:spcBef>
                  <a:spcPct val="0"/>
                </a:spcBef>
                <a:buFontTx/>
                <a:buNone/>
              </a:pPr>
              <a:t>27</a:t>
            </a:fld>
            <a:endParaRPr lang="en-US" altLang="zh-CN" sz="1400" smtClean="0"/>
          </a:p>
        </p:txBody>
      </p:sp>
      <p:grpSp>
        <p:nvGrpSpPr>
          <p:cNvPr id="30725" name="Group 24"/>
          <p:cNvGrpSpPr>
            <a:grpSpLocks/>
          </p:cNvGrpSpPr>
          <p:nvPr/>
        </p:nvGrpSpPr>
        <p:grpSpPr bwMode="auto">
          <a:xfrm>
            <a:off x="1185863" y="3932238"/>
            <a:ext cx="6554787" cy="2665412"/>
            <a:chOff x="657" y="2341"/>
            <a:chExt cx="4129" cy="1679"/>
          </a:xfrm>
        </p:grpSpPr>
        <p:sp>
          <p:nvSpPr>
            <p:cNvPr id="30726" name="AutoShape 4"/>
            <p:cNvSpPr>
              <a:spLocks noChangeArrowheads="1"/>
            </p:cNvSpPr>
            <p:nvPr/>
          </p:nvSpPr>
          <p:spPr bwMode="auto">
            <a:xfrm>
              <a:off x="657" y="2432"/>
              <a:ext cx="1044" cy="22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FIRSTVT</a:t>
              </a:r>
              <a:r>
                <a:rPr lang="zh-CN" altLang="en-US" sz="1800"/>
                <a:t>（</a:t>
              </a:r>
              <a:r>
                <a:rPr lang="en-US" altLang="zh-CN" sz="1800"/>
                <a:t>E’</a:t>
              </a:r>
              <a:r>
                <a:rPr lang="zh-CN" altLang="en-US" sz="1800"/>
                <a:t>）</a:t>
              </a:r>
            </a:p>
          </p:txBody>
        </p:sp>
        <p:sp>
          <p:nvSpPr>
            <p:cNvPr id="30727" name="AutoShape 5"/>
            <p:cNvSpPr>
              <a:spLocks noChangeArrowheads="1"/>
            </p:cNvSpPr>
            <p:nvPr/>
          </p:nvSpPr>
          <p:spPr bwMode="auto">
            <a:xfrm>
              <a:off x="2880" y="2341"/>
              <a:ext cx="1044" cy="22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FIRSTVT</a:t>
              </a:r>
              <a:r>
                <a:rPr lang="zh-CN" altLang="en-US" sz="1800"/>
                <a:t>（</a:t>
              </a:r>
              <a:r>
                <a:rPr lang="en-US" altLang="zh-CN" sz="1800"/>
                <a:t>E</a:t>
              </a:r>
              <a:r>
                <a:rPr lang="zh-CN" altLang="en-US" sz="1800"/>
                <a:t>）</a:t>
              </a:r>
            </a:p>
          </p:txBody>
        </p:sp>
        <p:sp>
          <p:nvSpPr>
            <p:cNvPr id="30728" name="AutoShape 6"/>
            <p:cNvSpPr>
              <a:spLocks noChangeArrowheads="1"/>
            </p:cNvSpPr>
            <p:nvPr/>
          </p:nvSpPr>
          <p:spPr bwMode="auto">
            <a:xfrm>
              <a:off x="3107" y="2704"/>
              <a:ext cx="1044" cy="22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FIRSTVT</a:t>
              </a:r>
              <a:r>
                <a:rPr lang="zh-CN" altLang="en-US" sz="1800"/>
                <a:t>（</a:t>
              </a:r>
              <a:r>
                <a:rPr lang="en-US" altLang="zh-CN" sz="1800"/>
                <a:t>T</a:t>
              </a:r>
              <a:r>
                <a:rPr lang="zh-CN" altLang="en-US" sz="1800"/>
                <a:t>）</a:t>
              </a:r>
            </a:p>
          </p:txBody>
        </p:sp>
        <p:sp>
          <p:nvSpPr>
            <p:cNvPr id="30729" name="AutoShape 7"/>
            <p:cNvSpPr>
              <a:spLocks noChangeArrowheads="1"/>
            </p:cNvSpPr>
            <p:nvPr/>
          </p:nvSpPr>
          <p:spPr bwMode="auto">
            <a:xfrm>
              <a:off x="3424" y="3067"/>
              <a:ext cx="1044" cy="22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FIRSTVT</a:t>
              </a:r>
              <a:r>
                <a:rPr lang="zh-CN" altLang="en-US" sz="1800"/>
                <a:t>（</a:t>
              </a:r>
              <a:r>
                <a:rPr lang="en-US" altLang="zh-CN" sz="1800"/>
                <a:t>F</a:t>
              </a:r>
              <a:r>
                <a:rPr lang="zh-CN" altLang="en-US" sz="1800"/>
                <a:t>）</a:t>
              </a:r>
            </a:p>
          </p:txBody>
        </p:sp>
        <p:sp>
          <p:nvSpPr>
            <p:cNvPr id="30730" name="AutoShape 8"/>
            <p:cNvSpPr>
              <a:spLocks noChangeArrowheads="1"/>
            </p:cNvSpPr>
            <p:nvPr/>
          </p:nvSpPr>
          <p:spPr bwMode="auto">
            <a:xfrm>
              <a:off x="3742" y="3430"/>
              <a:ext cx="1044" cy="22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FIRSTVT</a:t>
              </a:r>
              <a:r>
                <a:rPr lang="zh-CN" altLang="en-US" sz="1800"/>
                <a:t>（</a:t>
              </a:r>
              <a:r>
                <a:rPr lang="en-US" altLang="zh-CN" sz="1800"/>
                <a:t>P</a:t>
              </a:r>
              <a:r>
                <a:rPr lang="zh-CN" altLang="en-US" sz="1800"/>
                <a:t>）</a:t>
              </a:r>
            </a:p>
          </p:txBody>
        </p:sp>
        <p:sp>
          <p:nvSpPr>
            <p:cNvPr id="30731" name="Oval 9"/>
            <p:cNvSpPr>
              <a:spLocks noChangeArrowheads="1"/>
            </p:cNvSpPr>
            <p:nvPr/>
          </p:nvSpPr>
          <p:spPr bwMode="auto">
            <a:xfrm>
              <a:off x="975" y="2976"/>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32" name="Oval 10"/>
            <p:cNvSpPr>
              <a:spLocks noChangeArrowheads="1"/>
            </p:cNvSpPr>
            <p:nvPr/>
          </p:nvSpPr>
          <p:spPr bwMode="auto">
            <a:xfrm>
              <a:off x="2562" y="2704"/>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33" name="Oval 11"/>
            <p:cNvSpPr>
              <a:spLocks noChangeArrowheads="1"/>
            </p:cNvSpPr>
            <p:nvPr/>
          </p:nvSpPr>
          <p:spPr bwMode="auto">
            <a:xfrm>
              <a:off x="2699" y="3067"/>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34" name="Oval 12"/>
            <p:cNvSpPr>
              <a:spLocks noChangeArrowheads="1"/>
            </p:cNvSpPr>
            <p:nvPr/>
          </p:nvSpPr>
          <p:spPr bwMode="auto">
            <a:xfrm>
              <a:off x="3061" y="3339"/>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35" name="Oval 13"/>
            <p:cNvSpPr>
              <a:spLocks noChangeArrowheads="1"/>
            </p:cNvSpPr>
            <p:nvPr/>
          </p:nvSpPr>
          <p:spPr bwMode="auto">
            <a:xfrm>
              <a:off x="3379" y="3793"/>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p>
          </p:txBody>
        </p:sp>
        <p:sp>
          <p:nvSpPr>
            <p:cNvPr id="30736" name="Oval 14"/>
            <p:cNvSpPr>
              <a:spLocks noChangeArrowheads="1"/>
            </p:cNvSpPr>
            <p:nvPr/>
          </p:nvSpPr>
          <p:spPr bwMode="auto">
            <a:xfrm>
              <a:off x="4286" y="3793"/>
              <a:ext cx="272" cy="22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a:t>
              </a:r>
            </a:p>
          </p:txBody>
        </p:sp>
        <p:sp>
          <p:nvSpPr>
            <p:cNvPr id="30737" name="Line 15"/>
            <p:cNvSpPr>
              <a:spLocks noChangeShapeType="1"/>
            </p:cNvSpPr>
            <p:nvPr/>
          </p:nvSpPr>
          <p:spPr bwMode="auto">
            <a:xfrm>
              <a:off x="1111" y="2659"/>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Line 16"/>
            <p:cNvSpPr>
              <a:spLocks noChangeShapeType="1"/>
            </p:cNvSpPr>
            <p:nvPr/>
          </p:nvSpPr>
          <p:spPr bwMode="auto">
            <a:xfrm flipH="1">
              <a:off x="2744" y="2568"/>
              <a:ext cx="13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17"/>
            <p:cNvSpPr>
              <a:spLocks noChangeShapeType="1"/>
            </p:cNvSpPr>
            <p:nvPr/>
          </p:nvSpPr>
          <p:spPr bwMode="auto">
            <a:xfrm flipH="1">
              <a:off x="3243" y="2568"/>
              <a:ext cx="136"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18"/>
            <p:cNvSpPr>
              <a:spLocks noChangeShapeType="1"/>
            </p:cNvSpPr>
            <p:nvPr/>
          </p:nvSpPr>
          <p:spPr bwMode="auto">
            <a:xfrm flipH="1">
              <a:off x="2925" y="2886"/>
              <a:ext cx="182"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19"/>
            <p:cNvSpPr>
              <a:spLocks noChangeShapeType="1"/>
            </p:cNvSpPr>
            <p:nvPr/>
          </p:nvSpPr>
          <p:spPr bwMode="auto">
            <a:xfrm flipH="1">
              <a:off x="3651" y="2931"/>
              <a:ext cx="91"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2" name="Line 20"/>
            <p:cNvSpPr>
              <a:spLocks noChangeShapeType="1"/>
            </p:cNvSpPr>
            <p:nvPr/>
          </p:nvSpPr>
          <p:spPr bwMode="auto">
            <a:xfrm flipH="1">
              <a:off x="3334" y="3294"/>
              <a:ext cx="90"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3" name="Line 21"/>
            <p:cNvSpPr>
              <a:spLocks noChangeShapeType="1"/>
            </p:cNvSpPr>
            <p:nvPr/>
          </p:nvSpPr>
          <p:spPr bwMode="auto">
            <a:xfrm flipH="1">
              <a:off x="3923" y="3294"/>
              <a:ext cx="182"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22"/>
            <p:cNvSpPr>
              <a:spLocks noChangeShapeType="1"/>
            </p:cNvSpPr>
            <p:nvPr/>
          </p:nvSpPr>
          <p:spPr bwMode="auto">
            <a:xfrm flipH="1">
              <a:off x="3651" y="3657"/>
              <a:ext cx="182"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5" name="Line 23"/>
            <p:cNvSpPr>
              <a:spLocks noChangeShapeType="1"/>
            </p:cNvSpPr>
            <p:nvPr/>
          </p:nvSpPr>
          <p:spPr bwMode="auto">
            <a:xfrm flipH="1">
              <a:off x="4422" y="3657"/>
              <a:ext cx="91"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52425" y="752475"/>
            <a:ext cx="8540750" cy="515938"/>
          </a:xfrm>
        </p:spPr>
        <p:txBody>
          <a:bodyPr/>
          <a:lstStyle/>
          <a:p>
            <a:pPr algn="l" eaLnBrk="1" hangingPunct="1"/>
            <a:r>
              <a:rPr lang="zh-CN" altLang="en-US" sz="2400" b="1" smtClean="0">
                <a:solidFill>
                  <a:schemeClr val="hlink"/>
                </a:solidFill>
              </a:rPr>
              <a:t>二、由关系图构造算符优先关系表</a:t>
            </a:r>
          </a:p>
        </p:txBody>
      </p:sp>
      <p:sp>
        <p:nvSpPr>
          <p:cNvPr id="31747" name="Rectangle 3"/>
          <p:cNvSpPr>
            <a:spLocks noGrp="1" noRot="1" noChangeArrowheads="1"/>
          </p:cNvSpPr>
          <p:nvPr>
            <p:ph idx="1"/>
          </p:nvPr>
        </p:nvSpPr>
        <p:spPr>
          <a:xfrm>
            <a:off x="323850" y="1989138"/>
            <a:ext cx="8569325" cy="4464050"/>
          </a:xfrm>
        </p:spPr>
        <p:txBody>
          <a:bodyPr/>
          <a:lstStyle/>
          <a:p>
            <a:pPr marL="533400" indent="-533400" eaLnBrk="1" hangingPunct="1">
              <a:lnSpc>
                <a:spcPct val="90000"/>
              </a:lnSpc>
            </a:pPr>
            <a:r>
              <a:rPr lang="zh-CN" altLang="en-US" sz="2400" smtClean="0"/>
              <a:t>定义：设文法</a:t>
            </a:r>
            <a:r>
              <a:rPr lang="en-US" altLang="zh-CN" sz="2400" smtClean="0"/>
              <a:t>G=</a:t>
            </a:r>
            <a:r>
              <a:rPr lang="zh-CN" altLang="en-US" sz="2400" smtClean="0"/>
              <a:t>（</a:t>
            </a:r>
            <a:r>
              <a:rPr lang="en-US" altLang="zh-CN" sz="2400" smtClean="0"/>
              <a:t>V</a:t>
            </a:r>
            <a:r>
              <a:rPr lang="en-US" altLang="zh-CN" sz="2400" baseline="-25000" smtClean="0"/>
              <a:t>N</a:t>
            </a:r>
            <a:r>
              <a:rPr lang="zh-CN" altLang="en-US" sz="2400" smtClean="0"/>
              <a:t>，</a:t>
            </a:r>
            <a:r>
              <a:rPr lang="en-US" altLang="zh-CN" sz="2400" smtClean="0"/>
              <a:t>V</a:t>
            </a:r>
            <a:r>
              <a:rPr lang="en-US" altLang="zh-CN" sz="2400" baseline="-25000" smtClean="0"/>
              <a:t>T</a:t>
            </a:r>
            <a:r>
              <a:rPr lang="zh-CN" altLang="en-US" sz="2400" smtClean="0"/>
              <a:t>，</a:t>
            </a:r>
            <a:r>
              <a:rPr lang="en-US" altLang="zh-CN" sz="2400" smtClean="0"/>
              <a:t>S</a:t>
            </a:r>
            <a:r>
              <a:rPr lang="zh-CN" altLang="en-US" sz="2400" smtClean="0"/>
              <a:t>，</a:t>
            </a:r>
            <a:r>
              <a:rPr lang="en-US" altLang="zh-CN" sz="2400" smtClean="0"/>
              <a:t>P</a:t>
            </a:r>
            <a:r>
              <a:rPr lang="zh-CN" altLang="en-US" sz="2400" smtClean="0"/>
              <a:t>）是一个上下文无关文法，在</a:t>
            </a:r>
            <a:r>
              <a:rPr lang="en-US" altLang="zh-CN" sz="2400" smtClean="0"/>
              <a:t>V</a:t>
            </a:r>
            <a:r>
              <a:rPr lang="zh-CN" altLang="en-US" sz="2400" smtClean="0"/>
              <a:t>上定义以下关系：</a:t>
            </a:r>
          </a:p>
          <a:p>
            <a:pPr lvl="1" eaLnBrk="1" hangingPunct="1">
              <a:lnSpc>
                <a:spcPct val="90000"/>
              </a:lnSpc>
              <a:buFont typeface="Wingdings" panose="05000000000000000000" pitchFamily="2" charset="2"/>
              <a:buAutoNum type="arabicPeriod"/>
            </a:pPr>
            <a:r>
              <a:rPr lang="en-US" altLang="zh-CN" sz="2000" smtClean="0">
                <a:solidFill>
                  <a:schemeClr val="hlink"/>
                </a:solidFill>
              </a:rPr>
              <a:t>A  FIRST  B</a:t>
            </a:r>
            <a:r>
              <a:rPr lang="en-US" altLang="zh-CN" sz="2000" smtClean="0"/>
              <a:t>  </a:t>
            </a:r>
            <a:r>
              <a:rPr lang="zh-CN" altLang="en-US" sz="2000" smtClean="0"/>
              <a:t>当且仅当存在形如</a:t>
            </a:r>
            <a:r>
              <a:rPr lang="en-US" altLang="zh-CN" sz="2000" smtClean="0"/>
              <a:t>A</a:t>
            </a:r>
            <a:r>
              <a:rPr lang="en-US" altLang="zh-CN" sz="2000" smtClean="0">
                <a:latin typeface="宋体" panose="02010600030101010101" pitchFamily="2" charset="-122"/>
              </a:rPr>
              <a:t>→B…</a:t>
            </a:r>
            <a:r>
              <a:rPr lang="zh-CN" altLang="en-US" sz="2000" smtClean="0">
                <a:latin typeface="宋体" panose="02010600030101010101" pitchFamily="2" charset="-122"/>
              </a:rPr>
              <a:t>的产生式</a:t>
            </a:r>
          </a:p>
          <a:p>
            <a:pPr lvl="1" eaLnBrk="1" hangingPunct="1">
              <a:lnSpc>
                <a:spcPct val="90000"/>
              </a:lnSpc>
              <a:buFont typeface="Wingdings" panose="05000000000000000000" pitchFamily="2" charset="2"/>
              <a:buAutoNum type="arabicPeriod"/>
            </a:pPr>
            <a:r>
              <a:rPr lang="en-US" altLang="zh-CN" sz="2000" smtClean="0">
                <a:solidFill>
                  <a:schemeClr val="hlink"/>
                </a:solidFill>
                <a:latin typeface="宋体" panose="02010600030101010101" pitchFamily="2" charset="-122"/>
              </a:rPr>
              <a:t>A  LAST  B</a:t>
            </a:r>
            <a:r>
              <a:rPr lang="en-US" altLang="zh-CN" sz="2000" smtClean="0">
                <a:latin typeface="宋体" panose="02010600030101010101" pitchFamily="2" charset="-122"/>
              </a:rPr>
              <a:t>  </a:t>
            </a:r>
            <a:r>
              <a:rPr lang="zh-CN" altLang="en-US" sz="2000" smtClean="0">
                <a:latin typeface="宋体" panose="02010600030101010101" pitchFamily="2" charset="-122"/>
              </a:rPr>
              <a:t>当且仅当存在形如</a:t>
            </a:r>
            <a:r>
              <a:rPr lang="en-US" altLang="zh-CN" sz="2000" smtClean="0"/>
              <a:t>A</a:t>
            </a:r>
            <a:r>
              <a:rPr lang="en-US" altLang="zh-CN" sz="2000" smtClean="0">
                <a:latin typeface="宋体" panose="02010600030101010101" pitchFamily="2" charset="-122"/>
              </a:rPr>
              <a:t>→…B</a:t>
            </a:r>
            <a:r>
              <a:rPr lang="zh-CN" altLang="en-US" sz="2000" smtClean="0">
                <a:latin typeface="宋体" panose="02010600030101010101" pitchFamily="2" charset="-122"/>
              </a:rPr>
              <a:t>的产生式</a:t>
            </a:r>
          </a:p>
          <a:p>
            <a:pPr lvl="1" eaLnBrk="1" hangingPunct="1">
              <a:lnSpc>
                <a:spcPct val="90000"/>
              </a:lnSpc>
              <a:buFont typeface="Wingdings" panose="05000000000000000000" pitchFamily="2" charset="2"/>
              <a:buAutoNum type="arabicPeriod"/>
            </a:pPr>
            <a:r>
              <a:rPr lang="en-US" altLang="zh-CN" sz="2000" smtClean="0">
                <a:solidFill>
                  <a:schemeClr val="hlink"/>
                </a:solidFill>
                <a:latin typeface="宋体" panose="02010600030101010101" pitchFamily="2" charset="-122"/>
              </a:rPr>
              <a:t>B  FIRSTTERM b</a:t>
            </a:r>
            <a:r>
              <a:rPr lang="en-US" altLang="zh-CN" sz="2000" smtClean="0">
                <a:latin typeface="宋体" panose="02010600030101010101" pitchFamily="2" charset="-122"/>
              </a:rPr>
              <a:t>  </a:t>
            </a:r>
            <a:r>
              <a:rPr lang="zh-CN" altLang="en-US" sz="2000" smtClean="0">
                <a:latin typeface="宋体" panose="02010600030101010101" pitchFamily="2" charset="-122"/>
              </a:rPr>
              <a:t>当且仅当存在形如</a:t>
            </a:r>
            <a:r>
              <a:rPr lang="en-US" altLang="zh-CN" sz="2000" smtClean="0">
                <a:latin typeface="宋体" panose="02010600030101010101" pitchFamily="2" charset="-122"/>
              </a:rPr>
              <a:t>B→b…</a:t>
            </a:r>
            <a:r>
              <a:rPr lang="zh-CN" altLang="en-US" sz="2000" smtClean="0">
                <a:latin typeface="宋体" panose="02010600030101010101" pitchFamily="2" charset="-122"/>
              </a:rPr>
              <a:t>，或</a:t>
            </a:r>
            <a:r>
              <a:rPr lang="en-US" altLang="zh-CN" sz="2000" smtClean="0">
                <a:latin typeface="宋体" panose="02010600030101010101" pitchFamily="2" charset="-122"/>
              </a:rPr>
              <a:t>B→Cb…</a:t>
            </a:r>
            <a:r>
              <a:rPr lang="zh-CN" altLang="en-US" sz="2000" smtClean="0">
                <a:latin typeface="宋体" panose="02010600030101010101" pitchFamily="2" charset="-122"/>
              </a:rPr>
              <a:t>的产生式</a:t>
            </a:r>
          </a:p>
          <a:p>
            <a:pPr lvl="1" eaLnBrk="1" hangingPunct="1">
              <a:lnSpc>
                <a:spcPct val="90000"/>
              </a:lnSpc>
              <a:buFont typeface="Wingdings" panose="05000000000000000000" pitchFamily="2" charset="2"/>
              <a:buAutoNum type="arabicPeriod"/>
            </a:pPr>
            <a:r>
              <a:rPr lang="en-US" altLang="zh-CN" sz="2000" smtClean="0">
                <a:solidFill>
                  <a:schemeClr val="hlink"/>
                </a:solidFill>
                <a:latin typeface="宋体" panose="02010600030101010101" pitchFamily="2" charset="-122"/>
              </a:rPr>
              <a:t>B  LASTTERM  a</a:t>
            </a:r>
            <a:r>
              <a:rPr lang="en-US" altLang="zh-CN" sz="2000" smtClean="0">
                <a:latin typeface="宋体" panose="02010600030101010101" pitchFamily="2" charset="-122"/>
              </a:rPr>
              <a:t>  </a:t>
            </a:r>
            <a:r>
              <a:rPr lang="zh-CN" altLang="en-US" sz="2000" smtClean="0">
                <a:latin typeface="宋体" panose="02010600030101010101" pitchFamily="2" charset="-122"/>
              </a:rPr>
              <a:t>当且仅当存在形如</a:t>
            </a:r>
            <a:r>
              <a:rPr lang="en-US" altLang="zh-CN" sz="2000" smtClean="0">
                <a:latin typeface="宋体" panose="02010600030101010101" pitchFamily="2" charset="-122"/>
              </a:rPr>
              <a:t>B→…a</a:t>
            </a:r>
            <a:r>
              <a:rPr lang="zh-CN" altLang="en-US" sz="2000" smtClean="0">
                <a:latin typeface="宋体" panose="02010600030101010101" pitchFamily="2" charset="-122"/>
              </a:rPr>
              <a:t>，或</a:t>
            </a:r>
            <a:r>
              <a:rPr lang="en-US" altLang="zh-CN" sz="2000" smtClean="0">
                <a:latin typeface="宋体" panose="02010600030101010101" pitchFamily="2" charset="-122"/>
              </a:rPr>
              <a:t>B→…aC</a:t>
            </a:r>
            <a:r>
              <a:rPr lang="zh-CN" altLang="en-US" sz="2000" smtClean="0">
                <a:latin typeface="宋体" panose="02010600030101010101" pitchFamily="2" charset="-122"/>
              </a:rPr>
              <a:t>的产生式</a:t>
            </a:r>
          </a:p>
          <a:p>
            <a:pPr lvl="1" eaLnBrk="1" hangingPunct="1">
              <a:lnSpc>
                <a:spcPct val="90000"/>
              </a:lnSpc>
              <a:buFont typeface="Wingdings" panose="05000000000000000000" pitchFamily="2" charset="2"/>
              <a:buAutoNum type="arabicPeriod"/>
            </a:pPr>
            <a:r>
              <a:rPr lang="en-US" altLang="zh-CN" sz="2000" smtClean="0">
                <a:solidFill>
                  <a:schemeClr val="hlink"/>
                </a:solidFill>
                <a:latin typeface="宋体" panose="02010600030101010101" pitchFamily="2" charset="-122"/>
              </a:rPr>
              <a:t>X  FOLLOWEDBY  Y</a:t>
            </a:r>
            <a:r>
              <a:rPr lang="en-US" altLang="zh-CN" sz="2000" smtClean="0">
                <a:latin typeface="宋体" panose="02010600030101010101" pitchFamily="2" charset="-122"/>
              </a:rPr>
              <a:t>  </a:t>
            </a:r>
            <a:r>
              <a:rPr lang="zh-CN" altLang="en-US" sz="2000" smtClean="0">
                <a:latin typeface="宋体" panose="02010600030101010101" pitchFamily="2" charset="-122"/>
              </a:rPr>
              <a:t>当且仅当存在形如</a:t>
            </a:r>
            <a:r>
              <a:rPr lang="en-US" altLang="zh-CN" sz="2000" smtClean="0">
                <a:latin typeface="宋体" panose="02010600030101010101" pitchFamily="2" charset="-122"/>
              </a:rPr>
              <a:t>A→…XY…</a:t>
            </a:r>
            <a:r>
              <a:rPr lang="zh-CN" altLang="en-US" sz="2000" smtClean="0">
                <a:latin typeface="宋体" panose="02010600030101010101" pitchFamily="2" charset="-122"/>
              </a:rPr>
              <a:t>的产生式，</a:t>
            </a:r>
          </a:p>
          <a:p>
            <a:pPr lvl="1" eaLnBrk="1" hangingPunct="1">
              <a:lnSpc>
                <a:spcPct val="90000"/>
              </a:lnSpc>
              <a:buFont typeface="Wingdings" panose="05000000000000000000" pitchFamily="2" charset="2"/>
              <a:buAutoNum type="arabicPeriod"/>
            </a:pPr>
            <a:r>
              <a:rPr lang="en-US" altLang="zh-CN" sz="2000" smtClean="0">
                <a:latin typeface="宋体" panose="02010600030101010101" pitchFamily="2" charset="-122"/>
              </a:rPr>
              <a:t>X</a:t>
            </a:r>
            <a:r>
              <a:rPr lang="zh-CN" altLang="en-US" sz="2000" smtClean="0">
                <a:latin typeface="宋体" panose="02010600030101010101" pitchFamily="2" charset="-122"/>
              </a:rPr>
              <a:t>，</a:t>
            </a:r>
            <a:r>
              <a:rPr lang="en-US" altLang="zh-CN" sz="2000" smtClean="0">
                <a:latin typeface="宋体" panose="02010600030101010101" pitchFamily="2" charset="-122"/>
              </a:rPr>
              <a:t>Y</a:t>
            </a:r>
            <a:r>
              <a:rPr lang="zh-CN" altLang="en-US" sz="2000" smtClean="0">
                <a:latin typeface="宋体" panose="02010600030101010101" pitchFamily="2" charset="-122"/>
              </a:rPr>
              <a:t>中必须一个为终结符，另一个为非终结符。</a:t>
            </a:r>
          </a:p>
          <a:p>
            <a:pPr lvl="1" eaLnBrk="1" hangingPunct="1">
              <a:lnSpc>
                <a:spcPct val="90000"/>
              </a:lnSpc>
              <a:buFont typeface="Wingdings" panose="05000000000000000000" pitchFamily="2" charset="2"/>
              <a:buAutoNum type="arabicPeriod"/>
            </a:pPr>
            <a:r>
              <a:rPr lang="en-US" altLang="zh-CN" sz="2000" smtClean="0">
                <a:solidFill>
                  <a:schemeClr val="hlink"/>
                </a:solidFill>
              </a:rPr>
              <a:t>A  FIRST*  B  </a:t>
            </a:r>
            <a:r>
              <a:rPr lang="zh-CN" altLang="en-US" sz="2000" smtClean="0"/>
              <a:t>当且仅当存在形如</a:t>
            </a:r>
            <a:r>
              <a:rPr lang="en-US" altLang="zh-CN" sz="2000" smtClean="0"/>
              <a:t>A</a:t>
            </a:r>
            <a:r>
              <a:rPr lang="en-US" altLang="zh-CN" sz="2000" smtClean="0">
                <a:latin typeface="宋体" panose="02010600030101010101" pitchFamily="2" charset="-122"/>
              </a:rPr>
              <a:t>=B</a:t>
            </a:r>
            <a:r>
              <a:rPr lang="zh-CN" altLang="en-US" sz="2000" smtClean="0">
                <a:latin typeface="宋体" panose="02010600030101010101" pitchFamily="2" charset="-122"/>
              </a:rPr>
              <a:t>或存在一个形如</a:t>
            </a:r>
            <a:r>
              <a:rPr lang="en-US" altLang="zh-CN" sz="2000" smtClean="0">
                <a:latin typeface="宋体" panose="02010600030101010101" pitchFamily="2" charset="-122"/>
              </a:rPr>
              <a:t>A→X</a:t>
            </a:r>
            <a:r>
              <a:rPr lang="en-US" altLang="zh-CN" sz="2000" baseline="-25000" smtClean="0">
                <a:latin typeface="宋体" panose="02010600030101010101" pitchFamily="2" charset="-122"/>
              </a:rPr>
              <a:t>1</a:t>
            </a:r>
            <a:r>
              <a:rPr lang="en-US" altLang="zh-CN" sz="2000" smtClean="0">
                <a:latin typeface="宋体" panose="02010600030101010101" pitchFamily="2" charset="-122"/>
              </a:rPr>
              <a:t>…</a:t>
            </a:r>
            <a:r>
              <a:rPr lang="zh-CN" altLang="en-US" sz="2000" smtClean="0">
                <a:latin typeface="宋体" panose="02010600030101010101" pitchFamily="2" charset="-122"/>
              </a:rPr>
              <a:t>，</a:t>
            </a:r>
            <a:r>
              <a:rPr lang="en-US" altLang="zh-CN" sz="2000" smtClean="0">
                <a:latin typeface="宋体" panose="02010600030101010101" pitchFamily="2" charset="-122"/>
              </a:rPr>
              <a:t>X</a:t>
            </a:r>
            <a:r>
              <a:rPr lang="en-US" altLang="zh-CN" sz="2000" baseline="-25000" smtClean="0">
                <a:latin typeface="宋体" panose="02010600030101010101" pitchFamily="2" charset="-122"/>
              </a:rPr>
              <a:t>1</a:t>
            </a:r>
            <a:r>
              <a:rPr lang="en-US" altLang="zh-CN" sz="2000" smtClean="0">
                <a:latin typeface="宋体" panose="02010600030101010101" pitchFamily="2" charset="-122"/>
              </a:rPr>
              <a:t>→X</a:t>
            </a:r>
            <a:r>
              <a:rPr lang="en-US" altLang="zh-CN" sz="2000" baseline="-25000" smtClean="0">
                <a:latin typeface="宋体" panose="02010600030101010101" pitchFamily="2" charset="-122"/>
              </a:rPr>
              <a:t>2</a:t>
            </a:r>
            <a:r>
              <a:rPr lang="en-US" altLang="zh-CN" sz="2000" smtClean="0">
                <a:latin typeface="宋体" panose="02010600030101010101" pitchFamily="2" charset="-122"/>
              </a:rPr>
              <a:t>…</a:t>
            </a:r>
            <a:r>
              <a:rPr lang="zh-CN" altLang="en-US" sz="2000" smtClean="0">
                <a:latin typeface="宋体" panose="02010600030101010101" pitchFamily="2" charset="-122"/>
              </a:rPr>
              <a:t>， </a:t>
            </a:r>
            <a:r>
              <a:rPr lang="en-US" altLang="zh-CN" sz="2000" smtClean="0">
                <a:latin typeface="宋体" panose="02010600030101010101" pitchFamily="2" charset="-122"/>
              </a:rPr>
              <a:t>… ,X</a:t>
            </a:r>
            <a:r>
              <a:rPr lang="en-US" altLang="zh-CN" sz="2000" baseline="-25000" smtClean="0">
                <a:latin typeface="宋体" panose="02010600030101010101" pitchFamily="2" charset="-122"/>
              </a:rPr>
              <a:t>n-1</a:t>
            </a:r>
            <a:r>
              <a:rPr lang="en-US" altLang="zh-CN" sz="2000" smtClean="0">
                <a:latin typeface="宋体" panose="02010600030101010101" pitchFamily="2" charset="-122"/>
              </a:rPr>
              <a:t>→X</a:t>
            </a:r>
            <a:r>
              <a:rPr lang="en-US" altLang="zh-CN" sz="2000" baseline="-25000" smtClean="0">
                <a:latin typeface="宋体" panose="02010600030101010101" pitchFamily="2" charset="-122"/>
              </a:rPr>
              <a:t>n</a:t>
            </a:r>
            <a:r>
              <a:rPr lang="en-US" altLang="zh-CN" sz="2000" smtClean="0">
                <a:latin typeface="宋体" panose="02010600030101010101" pitchFamily="2" charset="-122"/>
              </a:rPr>
              <a:t>…, X</a:t>
            </a:r>
            <a:r>
              <a:rPr lang="en-US" altLang="zh-CN" sz="2000" baseline="-25000" smtClean="0">
                <a:latin typeface="宋体" panose="02010600030101010101" pitchFamily="2" charset="-122"/>
              </a:rPr>
              <a:t>n</a:t>
            </a:r>
            <a:r>
              <a:rPr lang="en-US" altLang="zh-CN" sz="2000" smtClean="0">
                <a:latin typeface="宋体" panose="02010600030101010101" pitchFamily="2" charset="-122"/>
              </a:rPr>
              <a:t>→B…</a:t>
            </a:r>
            <a:r>
              <a:rPr lang="zh-CN" altLang="en-US" sz="2000" smtClean="0">
                <a:latin typeface="宋体" panose="02010600030101010101" pitchFamily="2" charset="-122"/>
              </a:rPr>
              <a:t>产生式序列。</a:t>
            </a:r>
          </a:p>
          <a:p>
            <a:pPr lvl="1" eaLnBrk="1" hangingPunct="1">
              <a:lnSpc>
                <a:spcPct val="90000"/>
              </a:lnSpc>
              <a:buFont typeface="Wingdings" panose="05000000000000000000" pitchFamily="2" charset="2"/>
              <a:buAutoNum type="arabicPeriod"/>
            </a:pPr>
            <a:r>
              <a:rPr lang="en-US" altLang="zh-CN" sz="2000" smtClean="0">
                <a:solidFill>
                  <a:schemeClr val="hlink"/>
                </a:solidFill>
              </a:rPr>
              <a:t>A  LAST*  B  </a:t>
            </a:r>
            <a:r>
              <a:rPr lang="zh-CN" altLang="en-US" sz="2000" smtClean="0"/>
              <a:t>当且仅当存在形如</a:t>
            </a:r>
            <a:r>
              <a:rPr lang="en-US" altLang="zh-CN" sz="2000" smtClean="0"/>
              <a:t>B</a:t>
            </a:r>
            <a:r>
              <a:rPr lang="en-US" altLang="zh-CN" sz="2000" smtClean="0">
                <a:latin typeface="宋体" panose="02010600030101010101" pitchFamily="2" charset="-122"/>
              </a:rPr>
              <a:t>=A</a:t>
            </a:r>
            <a:r>
              <a:rPr lang="zh-CN" altLang="en-US" sz="2000" smtClean="0">
                <a:latin typeface="宋体" panose="02010600030101010101" pitchFamily="2" charset="-122"/>
              </a:rPr>
              <a:t>或存在一个形如</a:t>
            </a:r>
            <a:r>
              <a:rPr lang="en-US" altLang="zh-CN" sz="2000" smtClean="0">
                <a:latin typeface="宋体" panose="02010600030101010101" pitchFamily="2" charset="-122"/>
              </a:rPr>
              <a:t>A→… X</a:t>
            </a:r>
            <a:r>
              <a:rPr lang="en-US" altLang="zh-CN" sz="2000" baseline="-25000" smtClean="0">
                <a:latin typeface="宋体" panose="02010600030101010101" pitchFamily="2" charset="-122"/>
              </a:rPr>
              <a:t>1</a:t>
            </a:r>
            <a:r>
              <a:rPr lang="en-US" altLang="zh-CN" sz="2000" smtClean="0">
                <a:latin typeface="宋体" panose="02010600030101010101" pitchFamily="2" charset="-122"/>
              </a:rPr>
              <a:t> </a:t>
            </a:r>
            <a:r>
              <a:rPr lang="zh-CN" altLang="en-US" sz="2000" smtClean="0">
                <a:latin typeface="宋体" panose="02010600030101010101" pitchFamily="2" charset="-122"/>
              </a:rPr>
              <a:t>，</a:t>
            </a:r>
            <a:r>
              <a:rPr lang="en-US" altLang="zh-CN" sz="2000" smtClean="0">
                <a:latin typeface="宋体" panose="02010600030101010101" pitchFamily="2" charset="-122"/>
              </a:rPr>
              <a:t>X</a:t>
            </a:r>
            <a:r>
              <a:rPr lang="en-US" altLang="zh-CN" sz="2000" baseline="-25000" smtClean="0">
                <a:latin typeface="宋体" panose="02010600030101010101" pitchFamily="2" charset="-122"/>
              </a:rPr>
              <a:t>1</a:t>
            </a:r>
            <a:r>
              <a:rPr lang="en-US" altLang="zh-CN" sz="2000" smtClean="0">
                <a:latin typeface="宋体" panose="02010600030101010101" pitchFamily="2" charset="-122"/>
              </a:rPr>
              <a:t>→… X</a:t>
            </a:r>
            <a:r>
              <a:rPr lang="en-US" altLang="zh-CN" sz="2000" baseline="-25000" smtClean="0">
                <a:latin typeface="宋体" panose="02010600030101010101" pitchFamily="2" charset="-122"/>
              </a:rPr>
              <a:t>2</a:t>
            </a:r>
            <a:r>
              <a:rPr lang="en-US" altLang="zh-CN" sz="2000" smtClean="0">
                <a:latin typeface="宋体" panose="02010600030101010101" pitchFamily="2" charset="-122"/>
              </a:rPr>
              <a:t> </a:t>
            </a:r>
            <a:r>
              <a:rPr lang="zh-CN" altLang="en-US" sz="2000" smtClean="0">
                <a:latin typeface="宋体" panose="02010600030101010101" pitchFamily="2" charset="-122"/>
              </a:rPr>
              <a:t>， </a:t>
            </a:r>
            <a:r>
              <a:rPr lang="en-US" altLang="zh-CN" sz="2000" smtClean="0">
                <a:latin typeface="宋体" panose="02010600030101010101" pitchFamily="2" charset="-122"/>
              </a:rPr>
              <a:t>… ,X</a:t>
            </a:r>
            <a:r>
              <a:rPr lang="en-US" altLang="zh-CN" sz="2000" baseline="-25000" smtClean="0">
                <a:latin typeface="宋体" panose="02010600030101010101" pitchFamily="2" charset="-122"/>
              </a:rPr>
              <a:t>n-1</a:t>
            </a:r>
            <a:r>
              <a:rPr lang="en-US" altLang="zh-CN" sz="2000" smtClean="0">
                <a:latin typeface="宋体" panose="02010600030101010101" pitchFamily="2" charset="-122"/>
              </a:rPr>
              <a:t>→…X</a:t>
            </a:r>
            <a:r>
              <a:rPr lang="en-US" altLang="zh-CN" sz="2000" baseline="-25000" smtClean="0">
                <a:latin typeface="宋体" panose="02010600030101010101" pitchFamily="2" charset="-122"/>
              </a:rPr>
              <a:t>n</a:t>
            </a:r>
            <a:r>
              <a:rPr lang="en-US" altLang="zh-CN" sz="2000" smtClean="0">
                <a:latin typeface="宋体" panose="02010600030101010101" pitchFamily="2" charset="-122"/>
              </a:rPr>
              <a:t> , X</a:t>
            </a:r>
            <a:r>
              <a:rPr lang="en-US" altLang="zh-CN" sz="2000" baseline="-25000" smtClean="0">
                <a:latin typeface="宋体" panose="02010600030101010101" pitchFamily="2" charset="-122"/>
              </a:rPr>
              <a:t>n</a:t>
            </a:r>
            <a:r>
              <a:rPr lang="en-US" altLang="zh-CN" sz="2000" smtClean="0">
                <a:latin typeface="宋体" panose="02010600030101010101" pitchFamily="2" charset="-122"/>
              </a:rPr>
              <a:t>→…B</a:t>
            </a:r>
            <a:r>
              <a:rPr lang="zh-CN" altLang="en-US" sz="2000" smtClean="0">
                <a:latin typeface="宋体" panose="02010600030101010101" pitchFamily="2" charset="-122"/>
              </a:rPr>
              <a:t>产生式序列。</a:t>
            </a:r>
          </a:p>
        </p:txBody>
      </p:sp>
      <p:sp>
        <p:nvSpPr>
          <p:cNvPr id="317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73B106-D5C8-4691-BBEB-2A24DC3B16DC}" type="slidenum">
              <a:rPr lang="en-US" altLang="zh-CN" sz="1400" smtClean="0"/>
              <a:pPr>
                <a:spcBef>
                  <a:spcPct val="0"/>
                </a:spcBef>
                <a:buFontTx/>
                <a:buNone/>
              </a:pPr>
              <a:t>28</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23863" y="825500"/>
            <a:ext cx="8540750" cy="515938"/>
          </a:xfrm>
        </p:spPr>
        <p:txBody>
          <a:bodyPr/>
          <a:lstStyle/>
          <a:p>
            <a:pPr algn="l" eaLnBrk="1" hangingPunct="1"/>
            <a:r>
              <a:rPr lang="zh-CN" altLang="en-US" sz="2400" smtClean="0"/>
              <a:t>计算终结符之间的优先性小于关系</a:t>
            </a:r>
          </a:p>
        </p:txBody>
      </p:sp>
      <p:sp>
        <p:nvSpPr>
          <p:cNvPr id="32771" name="Rectangle 3"/>
          <p:cNvSpPr>
            <a:spLocks noGrp="1" noRot="1" noChangeArrowheads="1"/>
          </p:cNvSpPr>
          <p:nvPr>
            <p:ph idx="1"/>
          </p:nvPr>
        </p:nvSpPr>
        <p:spPr>
          <a:xfrm>
            <a:off x="323850" y="1917700"/>
            <a:ext cx="8540750" cy="4319588"/>
          </a:xfrm>
        </p:spPr>
        <p:txBody>
          <a:bodyPr/>
          <a:lstStyle/>
          <a:p>
            <a:pPr eaLnBrk="1" hangingPunct="1">
              <a:lnSpc>
                <a:spcPct val="80000"/>
              </a:lnSpc>
            </a:pPr>
            <a:r>
              <a:rPr lang="en-US" altLang="zh-CN" sz="2400" b="1" smtClean="0">
                <a:solidFill>
                  <a:schemeClr val="hlink"/>
                </a:solidFill>
              </a:rPr>
              <a:t>FIRST</a:t>
            </a:r>
            <a:r>
              <a:rPr lang="zh-CN" altLang="en-US" sz="2400" b="1" smtClean="0">
                <a:solidFill>
                  <a:schemeClr val="hlink"/>
                </a:solidFill>
              </a:rPr>
              <a:t>关系有</a:t>
            </a:r>
            <a:r>
              <a:rPr lang="zh-CN" altLang="en-US" sz="2400" smtClean="0"/>
              <a:t>：</a:t>
            </a:r>
          </a:p>
          <a:p>
            <a:pPr marL="400050" lvl="1" indent="0" eaLnBrk="1" hangingPunct="1">
              <a:lnSpc>
                <a:spcPct val="80000"/>
              </a:lnSpc>
              <a:buFontTx/>
              <a:buNone/>
            </a:pPr>
            <a:r>
              <a:rPr lang="en-US" altLang="zh-CN" sz="2000" smtClean="0">
                <a:solidFill>
                  <a:schemeClr val="hlink"/>
                </a:solidFill>
              </a:rPr>
              <a:t>E</a:t>
            </a:r>
            <a:r>
              <a:rPr lang="en-US" altLang="zh-CN" sz="2000" smtClean="0"/>
              <a:t> FIRST </a:t>
            </a:r>
            <a:r>
              <a:rPr lang="en-US" altLang="zh-CN" sz="2000" smtClean="0">
                <a:solidFill>
                  <a:schemeClr val="hlink"/>
                </a:solidFill>
              </a:rPr>
              <a:t> E</a:t>
            </a:r>
            <a:r>
              <a:rPr lang="zh-CN" altLang="en-US" sz="2000" smtClean="0"/>
              <a:t>；</a:t>
            </a:r>
            <a:r>
              <a:rPr lang="en-US" altLang="zh-CN" sz="2000" smtClean="0">
                <a:solidFill>
                  <a:schemeClr val="hlink"/>
                </a:solidFill>
              </a:rPr>
              <a:t>E</a:t>
            </a:r>
            <a:r>
              <a:rPr lang="en-US" altLang="zh-CN" sz="2000" smtClean="0"/>
              <a:t> FIRST </a:t>
            </a:r>
            <a:r>
              <a:rPr lang="en-US" altLang="zh-CN" sz="2000" smtClean="0">
                <a:solidFill>
                  <a:schemeClr val="hlink"/>
                </a:solidFill>
              </a:rPr>
              <a:t> T</a:t>
            </a:r>
          </a:p>
          <a:p>
            <a:pPr marL="400050" lvl="1" indent="0" eaLnBrk="1" hangingPunct="1">
              <a:lnSpc>
                <a:spcPct val="80000"/>
              </a:lnSpc>
              <a:buFontTx/>
              <a:buNone/>
            </a:pPr>
            <a:r>
              <a:rPr lang="en-US" altLang="zh-CN" sz="2000" smtClean="0">
                <a:solidFill>
                  <a:schemeClr val="hlink"/>
                </a:solidFill>
              </a:rPr>
              <a:t>T</a:t>
            </a:r>
            <a:r>
              <a:rPr lang="en-US" altLang="zh-CN" sz="2000" smtClean="0"/>
              <a:t> FIRST </a:t>
            </a:r>
            <a:r>
              <a:rPr lang="en-US" altLang="zh-CN" sz="2000" smtClean="0">
                <a:solidFill>
                  <a:schemeClr val="hlink"/>
                </a:solidFill>
              </a:rPr>
              <a:t> T</a:t>
            </a:r>
            <a:r>
              <a:rPr lang="zh-CN" altLang="en-US" sz="2000" smtClean="0"/>
              <a:t>；</a:t>
            </a:r>
            <a:r>
              <a:rPr lang="en-US" altLang="zh-CN" sz="2000" smtClean="0">
                <a:solidFill>
                  <a:schemeClr val="hlink"/>
                </a:solidFill>
              </a:rPr>
              <a:t>T</a:t>
            </a:r>
            <a:r>
              <a:rPr lang="en-US" altLang="zh-CN" sz="2000" smtClean="0"/>
              <a:t> FIRST  </a:t>
            </a:r>
            <a:r>
              <a:rPr lang="en-US" altLang="zh-CN" sz="2000" smtClean="0">
                <a:solidFill>
                  <a:schemeClr val="hlink"/>
                </a:solidFill>
              </a:rPr>
              <a:t>F</a:t>
            </a:r>
          </a:p>
          <a:p>
            <a:pPr marL="400050" lvl="1" indent="0" eaLnBrk="1" hangingPunct="1">
              <a:lnSpc>
                <a:spcPct val="80000"/>
              </a:lnSpc>
              <a:buFontTx/>
              <a:buNone/>
            </a:pPr>
            <a:r>
              <a:rPr lang="en-US" altLang="zh-CN" sz="2000" smtClean="0">
                <a:solidFill>
                  <a:schemeClr val="hlink"/>
                </a:solidFill>
              </a:rPr>
              <a:t>F</a:t>
            </a:r>
            <a:r>
              <a:rPr lang="en-US" altLang="zh-CN" sz="2000" smtClean="0"/>
              <a:t> FIRST </a:t>
            </a:r>
            <a:r>
              <a:rPr lang="en-US" altLang="zh-CN" sz="2000" smtClean="0">
                <a:solidFill>
                  <a:schemeClr val="hlink"/>
                </a:solidFill>
              </a:rPr>
              <a:t> P</a:t>
            </a:r>
            <a:r>
              <a:rPr lang="zh-CN" altLang="en-US" sz="2000" smtClean="0"/>
              <a:t>；</a:t>
            </a:r>
          </a:p>
          <a:p>
            <a:pPr eaLnBrk="1" hangingPunct="1">
              <a:lnSpc>
                <a:spcPct val="80000"/>
              </a:lnSpc>
            </a:pPr>
            <a:r>
              <a:rPr lang="en-US" altLang="zh-CN" sz="2400" b="1" smtClean="0">
                <a:solidFill>
                  <a:schemeClr val="hlink"/>
                </a:solidFill>
              </a:rPr>
              <a:t>FIRSTTERM</a:t>
            </a:r>
            <a:r>
              <a:rPr lang="zh-CN" altLang="en-US" sz="2400" b="1" smtClean="0">
                <a:solidFill>
                  <a:schemeClr val="hlink"/>
                </a:solidFill>
              </a:rPr>
              <a:t>关系有</a:t>
            </a:r>
            <a:r>
              <a:rPr lang="zh-CN" altLang="en-US" sz="2400" smtClean="0"/>
              <a:t>：</a:t>
            </a:r>
          </a:p>
          <a:p>
            <a:pPr marL="400050" lvl="1" indent="0" eaLnBrk="1" hangingPunct="1">
              <a:lnSpc>
                <a:spcPct val="80000"/>
              </a:lnSpc>
              <a:buFontTx/>
              <a:buNone/>
            </a:pPr>
            <a:r>
              <a:rPr lang="en-US" altLang="zh-CN" sz="2000" smtClean="0">
                <a:solidFill>
                  <a:schemeClr val="hlink"/>
                </a:solidFill>
              </a:rPr>
              <a:t>E’</a:t>
            </a:r>
            <a:r>
              <a:rPr lang="en-US" altLang="zh-CN" sz="2000" smtClean="0"/>
              <a:t> FIRSTTERM  </a:t>
            </a:r>
            <a:r>
              <a:rPr lang="en-US" altLang="zh-CN" sz="2000" smtClean="0">
                <a:solidFill>
                  <a:schemeClr val="hlink"/>
                </a:solidFill>
              </a:rPr>
              <a:t>#;</a:t>
            </a:r>
          </a:p>
          <a:p>
            <a:pPr marL="400050" lvl="1" indent="0" eaLnBrk="1" hangingPunct="1">
              <a:lnSpc>
                <a:spcPct val="80000"/>
              </a:lnSpc>
              <a:buFontTx/>
              <a:buNone/>
            </a:pPr>
            <a:r>
              <a:rPr lang="en-US" altLang="zh-CN" sz="2000" smtClean="0">
                <a:solidFill>
                  <a:schemeClr val="hlink"/>
                </a:solidFill>
              </a:rPr>
              <a:t>E</a:t>
            </a:r>
            <a:r>
              <a:rPr lang="en-US" altLang="zh-CN" sz="2000" smtClean="0"/>
              <a:t> FIRSTTERM  </a:t>
            </a:r>
            <a:r>
              <a:rPr lang="en-US" altLang="zh-CN" sz="2000" smtClean="0">
                <a:solidFill>
                  <a:schemeClr val="hlink"/>
                </a:solidFill>
              </a:rPr>
              <a:t>+</a:t>
            </a:r>
            <a:r>
              <a:rPr lang="zh-CN" altLang="en-US" sz="2000" smtClean="0"/>
              <a:t>；</a:t>
            </a:r>
            <a:r>
              <a:rPr lang="en-US" altLang="zh-CN" sz="2000" smtClean="0">
                <a:solidFill>
                  <a:schemeClr val="hlink"/>
                </a:solidFill>
              </a:rPr>
              <a:t>T</a:t>
            </a:r>
            <a:r>
              <a:rPr lang="en-US" altLang="zh-CN" sz="2000" smtClean="0"/>
              <a:t> FIRSTTERM </a:t>
            </a:r>
            <a:r>
              <a:rPr lang="en-US" altLang="zh-CN" sz="2000" smtClean="0">
                <a:solidFill>
                  <a:schemeClr val="hlink"/>
                </a:solidFill>
              </a:rPr>
              <a:t> *</a:t>
            </a:r>
          </a:p>
          <a:p>
            <a:pPr marL="400050" lvl="1" indent="0" eaLnBrk="1" hangingPunct="1">
              <a:lnSpc>
                <a:spcPct val="80000"/>
              </a:lnSpc>
              <a:buFontTx/>
              <a:buNone/>
            </a:pPr>
            <a:r>
              <a:rPr lang="en-US" altLang="zh-CN" sz="2000" smtClean="0">
                <a:solidFill>
                  <a:schemeClr val="hlink"/>
                </a:solidFill>
              </a:rPr>
              <a:t>F</a:t>
            </a:r>
            <a:r>
              <a:rPr lang="en-US" altLang="zh-CN" sz="2000" smtClean="0"/>
              <a:t> FIRSTTERM  </a:t>
            </a:r>
            <a:r>
              <a:rPr lang="en-US" altLang="zh-CN" sz="2000" smtClean="0">
                <a:solidFill>
                  <a:schemeClr val="hlink"/>
                </a:solidFill>
                <a:cs typeface="Arial" panose="020B0604020202020204" pitchFamily="34" charset="0"/>
              </a:rPr>
              <a:t>↑</a:t>
            </a:r>
            <a:r>
              <a:rPr lang="zh-CN" altLang="en-US" sz="2000" smtClean="0">
                <a:cs typeface="Arial" panose="020B0604020202020204" pitchFamily="34" charset="0"/>
              </a:rPr>
              <a:t>；</a:t>
            </a:r>
            <a:r>
              <a:rPr lang="en-US" altLang="zh-CN" sz="2000" smtClean="0">
                <a:solidFill>
                  <a:schemeClr val="hlink"/>
                </a:solidFill>
                <a:cs typeface="Arial" panose="020B0604020202020204" pitchFamily="34" charset="0"/>
              </a:rPr>
              <a:t>P</a:t>
            </a:r>
            <a:r>
              <a:rPr lang="en-US" altLang="zh-CN" sz="2000" smtClean="0">
                <a:cs typeface="Arial" panose="020B0604020202020204" pitchFamily="34" charset="0"/>
              </a:rPr>
              <a:t> </a:t>
            </a:r>
            <a:r>
              <a:rPr lang="en-US" altLang="zh-CN" sz="2000" smtClean="0"/>
              <a:t>FIRSTTERM  </a:t>
            </a:r>
            <a:r>
              <a:rPr lang="zh-CN" altLang="en-US" sz="2000" smtClean="0">
                <a:solidFill>
                  <a:schemeClr val="hlink"/>
                </a:solidFill>
              </a:rPr>
              <a:t>（</a:t>
            </a:r>
          </a:p>
          <a:p>
            <a:pPr marL="400050" lvl="1" indent="0" eaLnBrk="1" hangingPunct="1">
              <a:lnSpc>
                <a:spcPct val="80000"/>
              </a:lnSpc>
              <a:buFontTx/>
              <a:buNone/>
            </a:pPr>
            <a:r>
              <a:rPr lang="en-US" altLang="zh-CN" sz="2000" smtClean="0">
                <a:solidFill>
                  <a:schemeClr val="hlink"/>
                </a:solidFill>
              </a:rPr>
              <a:t>P</a:t>
            </a:r>
            <a:r>
              <a:rPr lang="en-US" altLang="zh-CN" sz="2000" smtClean="0"/>
              <a:t> FIRSTTERM </a:t>
            </a:r>
            <a:r>
              <a:rPr lang="en-US" altLang="zh-CN" sz="2000" smtClean="0">
                <a:solidFill>
                  <a:schemeClr val="hlink"/>
                </a:solidFill>
              </a:rPr>
              <a:t> I</a:t>
            </a:r>
          </a:p>
          <a:p>
            <a:pPr eaLnBrk="1" hangingPunct="1">
              <a:lnSpc>
                <a:spcPct val="80000"/>
              </a:lnSpc>
            </a:pPr>
            <a:r>
              <a:rPr lang="zh-CN" altLang="en-US" sz="2400" b="1" smtClean="0">
                <a:solidFill>
                  <a:schemeClr val="hlink"/>
                </a:solidFill>
              </a:rPr>
              <a:t>终结符在前，非终结符在后的相邻关系有：</a:t>
            </a:r>
          </a:p>
          <a:p>
            <a:pPr marL="400050" lvl="1" indent="0" eaLnBrk="1" hangingPunct="1">
              <a:lnSpc>
                <a:spcPct val="80000"/>
              </a:lnSpc>
              <a:buFontTx/>
              <a:buNone/>
            </a:pPr>
            <a:r>
              <a:rPr lang="en-US" altLang="zh-CN" sz="2000" smtClean="0">
                <a:solidFill>
                  <a:schemeClr val="hlink"/>
                </a:solidFill>
              </a:rPr>
              <a:t>#</a:t>
            </a:r>
            <a:r>
              <a:rPr lang="en-US" altLang="zh-CN" sz="2000" smtClean="0"/>
              <a:t>  FOLLOWEDBY </a:t>
            </a:r>
            <a:r>
              <a:rPr lang="en-US" altLang="zh-CN" sz="2000" smtClean="0">
                <a:solidFill>
                  <a:schemeClr val="hlink"/>
                </a:solidFill>
              </a:rPr>
              <a:t> E</a:t>
            </a:r>
            <a:r>
              <a:rPr lang="zh-CN" altLang="en-US" sz="2000" smtClean="0"/>
              <a:t>； </a:t>
            </a:r>
            <a:r>
              <a:rPr lang="zh-CN" altLang="en-US" sz="2000" smtClean="0">
                <a:solidFill>
                  <a:schemeClr val="hlink"/>
                </a:solidFill>
              </a:rPr>
              <a:t>（ </a:t>
            </a:r>
            <a:r>
              <a:rPr lang="zh-CN" altLang="en-US" sz="2000" smtClean="0"/>
              <a:t> </a:t>
            </a:r>
            <a:r>
              <a:rPr lang="en-US" altLang="zh-CN" sz="2000" smtClean="0"/>
              <a:t>FOLLOWEDBY</a:t>
            </a:r>
            <a:r>
              <a:rPr lang="en-US" altLang="zh-CN" sz="2000" smtClean="0">
                <a:solidFill>
                  <a:schemeClr val="hlink"/>
                </a:solidFill>
              </a:rPr>
              <a:t>  E</a:t>
            </a:r>
          </a:p>
          <a:p>
            <a:pPr marL="400050" lvl="1" indent="0" eaLnBrk="1" hangingPunct="1">
              <a:lnSpc>
                <a:spcPct val="80000"/>
              </a:lnSpc>
              <a:buFontTx/>
              <a:buNone/>
            </a:pPr>
            <a:r>
              <a:rPr lang="en-US" altLang="zh-CN" sz="2000" smtClean="0">
                <a:solidFill>
                  <a:schemeClr val="hlink"/>
                </a:solidFill>
              </a:rPr>
              <a:t>+ </a:t>
            </a:r>
            <a:r>
              <a:rPr lang="en-US" altLang="zh-CN" sz="2000" smtClean="0"/>
              <a:t>FOLLOWEDBY  </a:t>
            </a:r>
            <a:r>
              <a:rPr lang="en-US" altLang="zh-CN" sz="2000" smtClean="0">
                <a:solidFill>
                  <a:schemeClr val="hlink"/>
                </a:solidFill>
              </a:rPr>
              <a:t>T</a:t>
            </a:r>
            <a:r>
              <a:rPr lang="zh-CN" altLang="en-US" sz="2000" smtClean="0"/>
              <a:t>； </a:t>
            </a:r>
            <a:r>
              <a:rPr lang="zh-CN" altLang="en-US" sz="2000" smtClean="0">
                <a:solidFill>
                  <a:schemeClr val="hlink"/>
                </a:solidFill>
              </a:rPr>
              <a:t> * </a:t>
            </a:r>
            <a:r>
              <a:rPr lang="zh-CN" altLang="en-US" sz="2000" smtClean="0"/>
              <a:t>  </a:t>
            </a:r>
            <a:r>
              <a:rPr lang="en-US" altLang="zh-CN" sz="2000" smtClean="0"/>
              <a:t>FOLLOWEDBY  </a:t>
            </a:r>
            <a:r>
              <a:rPr lang="en-US" altLang="zh-CN" sz="2000" smtClean="0">
                <a:solidFill>
                  <a:schemeClr val="hlink"/>
                </a:solidFill>
              </a:rPr>
              <a:t>F</a:t>
            </a:r>
          </a:p>
          <a:p>
            <a:pPr marL="400050" lvl="1" indent="0" eaLnBrk="1" hangingPunct="1">
              <a:lnSpc>
                <a:spcPct val="80000"/>
              </a:lnSpc>
              <a:buFontTx/>
              <a:buNone/>
            </a:pPr>
            <a:r>
              <a:rPr lang="en-US" altLang="zh-CN" sz="2000" smtClean="0">
                <a:solidFill>
                  <a:schemeClr val="hlink"/>
                </a:solidFill>
                <a:cs typeface="Arial" panose="020B0604020202020204" pitchFamily="34" charset="0"/>
              </a:rPr>
              <a:t>↑</a:t>
            </a:r>
            <a:r>
              <a:rPr lang="en-US" altLang="zh-CN" sz="2000" smtClean="0">
                <a:cs typeface="Arial" panose="020B0604020202020204" pitchFamily="34" charset="0"/>
              </a:rPr>
              <a:t> </a:t>
            </a:r>
            <a:r>
              <a:rPr lang="en-US" altLang="zh-CN" sz="2000" smtClean="0"/>
              <a:t>FOLLOWEDBY  </a:t>
            </a:r>
            <a:r>
              <a:rPr lang="en-US" altLang="zh-CN" sz="2000" smtClean="0">
                <a:solidFill>
                  <a:schemeClr val="hlink"/>
                </a:solidFill>
              </a:rPr>
              <a:t>F</a:t>
            </a:r>
          </a:p>
        </p:txBody>
      </p:sp>
      <p:sp>
        <p:nvSpPr>
          <p:cNvPr id="327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A16580-E384-4CCC-9122-CA455F91B76E}" type="slidenum">
              <a:rPr lang="en-US" altLang="zh-CN" sz="1400" smtClean="0"/>
              <a:pPr>
                <a:spcBef>
                  <a:spcPct val="0"/>
                </a:spcBef>
                <a:buFontTx/>
                <a:buNone/>
              </a:pPr>
              <a:t>29</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684213" y="682625"/>
            <a:ext cx="5688012" cy="658813"/>
          </a:xfrm>
        </p:spPr>
        <p:txBody>
          <a:bodyPr/>
          <a:lstStyle/>
          <a:p>
            <a:pPr algn="l" eaLnBrk="1" hangingPunct="1"/>
            <a:r>
              <a:rPr lang="zh-CN" altLang="en-US" sz="3200" b="1" smtClean="0"/>
              <a:t>举例</a:t>
            </a:r>
          </a:p>
        </p:txBody>
      </p:sp>
      <p:sp>
        <p:nvSpPr>
          <p:cNvPr id="6147" name="Rectangle 3"/>
          <p:cNvSpPr>
            <a:spLocks noGrp="1" noRot="1" noChangeArrowheads="1"/>
          </p:cNvSpPr>
          <p:nvPr>
            <p:ph idx="1"/>
          </p:nvPr>
        </p:nvSpPr>
        <p:spPr>
          <a:xfrm>
            <a:off x="279400" y="1916113"/>
            <a:ext cx="8540750" cy="4321175"/>
          </a:xfrm>
        </p:spPr>
        <p:txBody>
          <a:bodyPr/>
          <a:lstStyle/>
          <a:p>
            <a:pPr eaLnBrk="1" hangingPunct="1">
              <a:buFont typeface="Wingdings" panose="05000000000000000000" pitchFamily="2" charset="2"/>
              <a:buChar char="l"/>
            </a:pPr>
            <a:r>
              <a:rPr lang="zh-CN" altLang="en-US" sz="2800" smtClean="0"/>
              <a:t>设文法</a:t>
            </a:r>
            <a:r>
              <a:rPr lang="en-US" altLang="zh-CN" sz="2800" smtClean="0"/>
              <a:t>G[S]</a:t>
            </a:r>
            <a:r>
              <a:rPr lang="zh-CN" altLang="en-US" sz="2800" smtClean="0"/>
              <a:t>为：</a:t>
            </a:r>
            <a:r>
              <a:rPr lang="en-US" altLang="zh-CN" sz="2800" smtClean="0"/>
              <a:t>S</a:t>
            </a:r>
            <a:r>
              <a:rPr lang="en-US" altLang="zh-CN" sz="2800" smtClean="0">
                <a:cs typeface="Arial" panose="020B0604020202020204" pitchFamily="34" charset="0"/>
              </a:rPr>
              <a:t>→aAcBe</a:t>
            </a:r>
            <a:r>
              <a:rPr lang="zh-CN" altLang="en-US" sz="2800" smtClean="0">
                <a:cs typeface="Arial" panose="020B0604020202020204" pitchFamily="34" charset="0"/>
              </a:rPr>
              <a:t>；</a:t>
            </a:r>
            <a:r>
              <a:rPr lang="en-US" altLang="zh-CN" sz="2800" smtClean="0">
                <a:cs typeface="Arial" panose="020B0604020202020204" pitchFamily="34" charset="0"/>
              </a:rPr>
              <a:t>A→b</a:t>
            </a:r>
            <a:r>
              <a:rPr lang="zh-CN" altLang="en-US" sz="2800" smtClean="0">
                <a:cs typeface="Arial" panose="020B0604020202020204" pitchFamily="34" charset="0"/>
              </a:rPr>
              <a:t>；</a:t>
            </a:r>
            <a:r>
              <a:rPr lang="en-US" altLang="zh-CN" sz="2800" smtClean="0">
                <a:cs typeface="Arial" panose="020B0604020202020204" pitchFamily="34" charset="0"/>
              </a:rPr>
              <a:t>A→Ab</a:t>
            </a:r>
            <a:r>
              <a:rPr lang="zh-CN" altLang="en-US" sz="2800" smtClean="0">
                <a:cs typeface="Arial" panose="020B0604020202020204" pitchFamily="34" charset="0"/>
              </a:rPr>
              <a:t>；</a:t>
            </a:r>
            <a:r>
              <a:rPr lang="en-US" altLang="zh-CN" sz="2800" smtClean="0">
                <a:cs typeface="Arial" panose="020B0604020202020204" pitchFamily="34" charset="0"/>
              </a:rPr>
              <a:t>B→d.</a:t>
            </a:r>
          </a:p>
          <a:p>
            <a:pPr eaLnBrk="1" hangingPunct="1">
              <a:buFont typeface="Wingdings" panose="05000000000000000000" pitchFamily="2" charset="2"/>
              <a:buChar char="l"/>
            </a:pPr>
            <a:r>
              <a:rPr lang="zh-CN" altLang="en-US" sz="2800" smtClean="0">
                <a:cs typeface="Arial" panose="020B0604020202020204" pitchFamily="34" charset="0"/>
              </a:rPr>
              <a:t>对输入符号串为：</a:t>
            </a:r>
            <a:r>
              <a:rPr lang="en-US" altLang="zh-CN" sz="2800" smtClean="0">
                <a:cs typeface="Arial" panose="020B0604020202020204" pitchFamily="34" charset="0"/>
              </a:rPr>
              <a:t>abbcde#</a:t>
            </a:r>
            <a:r>
              <a:rPr lang="zh-CN" altLang="en-US" sz="2800" smtClean="0">
                <a:cs typeface="Arial" panose="020B0604020202020204" pitchFamily="34" charset="0"/>
              </a:rPr>
              <a:t>进行分析，检查该符号串是否为</a:t>
            </a:r>
            <a:r>
              <a:rPr lang="en-US" altLang="zh-CN" sz="2800" smtClean="0">
                <a:cs typeface="Arial" panose="020B0604020202020204" pitchFamily="34" charset="0"/>
              </a:rPr>
              <a:t>G[S]</a:t>
            </a:r>
            <a:r>
              <a:rPr lang="zh-CN" altLang="en-US" sz="2800" smtClean="0">
                <a:cs typeface="Arial" panose="020B0604020202020204" pitchFamily="34" charset="0"/>
              </a:rPr>
              <a:t>的句子。</a:t>
            </a:r>
          </a:p>
          <a:p>
            <a:pPr eaLnBrk="1" hangingPunct="1">
              <a:buFont typeface="Wingdings" panose="05000000000000000000" pitchFamily="2" charset="2"/>
              <a:buChar char="l"/>
            </a:pPr>
            <a:r>
              <a:rPr lang="zh-CN" altLang="en-US" sz="2800" smtClean="0">
                <a:cs typeface="Arial" panose="020B0604020202020204" pitchFamily="34" charset="0"/>
              </a:rPr>
              <a:t>自底向上分析的移进</a:t>
            </a:r>
            <a:r>
              <a:rPr lang="en-US" altLang="zh-CN" sz="2800" smtClean="0">
                <a:cs typeface="Arial" panose="020B0604020202020204" pitchFamily="34" charset="0"/>
              </a:rPr>
              <a:t>——</a:t>
            </a:r>
            <a:r>
              <a:rPr lang="zh-CN" altLang="en-US" sz="2800" smtClean="0">
                <a:cs typeface="Arial" panose="020B0604020202020204" pitchFamily="34" charset="0"/>
              </a:rPr>
              <a:t>规约过程是自顶向下最右推导的逆过程。因为，最右推导是规范推导，所以，移进</a:t>
            </a:r>
            <a:r>
              <a:rPr lang="en-US" altLang="zh-CN" sz="2800" smtClean="0">
                <a:cs typeface="Arial" panose="020B0604020202020204" pitchFamily="34" charset="0"/>
              </a:rPr>
              <a:t>——</a:t>
            </a:r>
            <a:r>
              <a:rPr lang="zh-CN" altLang="en-US" sz="2800" smtClean="0">
                <a:cs typeface="Arial" panose="020B0604020202020204" pitchFamily="34" charset="0"/>
              </a:rPr>
              <a:t>规约也是规范规约。</a:t>
            </a:r>
          </a:p>
          <a:p>
            <a:pPr eaLnBrk="1" hangingPunct="1">
              <a:buFont typeface="Wingdings" panose="05000000000000000000" pitchFamily="2" charset="2"/>
              <a:buChar char="l"/>
            </a:pPr>
            <a:r>
              <a:rPr lang="zh-CN" altLang="en-US" sz="2800" smtClean="0">
                <a:cs typeface="Arial" panose="020B0604020202020204" pitchFamily="34" charset="0"/>
              </a:rPr>
              <a:t>对上述输入串的最右推导为：</a:t>
            </a:r>
            <a:r>
              <a:rPr lang="en-US" altLang="zh-CN" sz="2800" smtClean="0">
                <a:cs typeface="Arial" panose="020B0604020202020204" pitchFamily="34" charset="0"/>
              </a:rPr>
              <a:t>S</a:t>
            </a:r>
            <a:r>
              <a:rPr lang="en-US" altLang="zh-CN" sz="2800" smtClean="0">
                <a:cs typeface="Arial" panose="020B0604020202020204" pitchFamily="34" charset="0"/>
                <a:sym typeface="Symbol" panose="05050102010706020507" pitchFamily="18" charset="2"/>
              </a:rPr>
              <a:t>aAcBe aAcde aAbcde abbcde</a:t>
            </a:r>
          </a:p>
          <a:p>
            <a:pPr eaLnBrk="1" hangingPunct="1">
              <a:buFont typeface="Wingdings" panose="05000000000000000000" pitchFamily="2" charset="2"/>
              <a:buChar char="l"/>
            </a:pPr>
            <a:r>
              <a:rPr lang="zh-CN" altLang="en-US" sz="2800" smtClean="0">
                <a:cs typeface="Arial" panose="020B0604020202020204" pitchFamily="34" charset="0"/>
                <a:sym typeface="Symbol" panose="05050102010706020507" pitchFamily="18" charset="2"/>
              </a:rPr>
              <a:t>最右推导的逆过程即为规约过程。</a:t>
            </a: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E51DFD-CEC0-4F08-8404-85DD4EF449C8}" type="slidenum">
              <a:rPr lang="en-US" altLang="zh-CN" sz="1400" smtClean="0"/>
              <a:pPr>
                <a:spcBef>
                  <a:spcPct val="0"/>
                </a:spcBef>
                <a:buFontTx/>
                <a:buNone/>
              </a:pPr>
              <a:t>3</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95300" y="754063"/>
            <a:ext cx="8540750" cy="442912"/>
          </a:xfrm>
        </p:spPr>
        <p:txBody>
          <a:bodyPr/>
          <a:lstStyle/>
          <a:p>
            <a:pPr algn="l" eaLnBrk="1" hangingPunct="1"/>
            <a:r>
              <a:rPr lang="zh-CN" altLang="en-US" sz="2800" b="1" smtClean="0"/>
              <a:t>构造小于关系的关系图的规则</a:t>
            </a:r>
          </a:p>
        </p:txBody>
      </p:sp>
      <p:sp>
        <p:nvSpPr>
          <p:cNvPr id="33795" name="Rectangle 3"/>
          <p:cNvSpPr>
            <a:spLocks noGrp="1" noRot="1" noChangeArrowheads="1"/>
          </p:cNvSpPr>
          <p:nvPr>
            <p:ph idx="1"/>
          </p:nvPr>
        </p:nvSpPr>
        <p:spPr>
          <a:xfrm>
            <a:off x="279400" y="1989138"/>
            <a:ext cx="8540750" cy="4032250"/>
          </a:xfrm>
        </p:spPr>
        <p:txBody>
          <a:bodyPr/>
          <a:lstStyle/>
          <a:p>
            <a:pPr marL="609600" indent="-609600" eaLnBrk="1" hangingPunct="1">
              <a:buFont typeface="Wingdings" panose="05000000000000000000" pitchFamily="2" charset="2"/>
              <a:buAutoNum type="arabicPeriod"/>
            </a:pPr>
            <a:r>
              <a:rPr lang="zh-CN" altLang="en-US" sz="2800" smtClean="0"/>
              <a:t>凡有终结符在前，非终结符在后相邻关系的则由终结符结点到非终结符结点画一箭弧。</a:t>
            </a:r>
          </a:p>
          <a:p>
            <a:pPr marL="609600" indent="-609600" eaLnBrk="1" hangingPunct="1">
              <a:buFont typeface="Wingdings" panose="05000000000000000000" pitchFamily="2" charset="2"/>
              <a:buAutoNum type="arabicPeriod"/>
            </a:pPr>
            <a:r>
              <a:rPr lang="zh-CN" altLang="en-US" sz="2800" smtClean="0"/>
              <a:t>对有</a:t>
            </a:r>
            <a:r>
              <a:rPr lang="en-US" altLang="zh-CN" sz="2800" smtClean="0"/>
              <a:t>FIRSTTERM</a:t>
            </a:r>
            <a:r>
              <a:rPr lang="zh-CN" altLang="en-US" sz="2800" smtClean="0"/>
              <a:t>关系的非终结符和终结符对，则从非终结符结点到终结符结点画一箭弧。</a:t>
            </a:r>
          </a:p>
          <a:p>
            <a:pPr marL="609600" indent="-609600" eaLnBrk="1" hangingPunct="1">
              <a:buFont typeface="Wingdings" panose="05000000000000000000" pitchFamily="2" charset="2"/>
              <a:buAutoNum type="arabicPeriod"/>
            </a:pPr>
            <a:r>
              <a:rPr lang="zh-CN" altLang="en-US" sz="2800" smtClean="0"/>
              <a:t>对非终结符对之间存在</a:t>
            </a:r>
            <a:r>
              <a:rPr lang="en-US" altLang="zh-CN" sz="2800" smtClean="0"/>
              <a:t>FIRST</a:t>
            </a:r>
            <a:r>
              <a:rPr lang="zh-CN" altLang="en-US" sz="2800" smtClean="0"/>
              <a:t>关系的，从左边的非终结符结点到右边的非终结符结点画一箭弧。</a:t>
            </a:r>
          </a:p>
          <a:p>
            <a:pPr marL="609600" indent="-609600" eaLnBrk="1" hangingPunct="1">
              <a:buFont typeface="Wingdings" panose="05000000000000000000" pitchFamily="2" charset="2"/>
              <a:buAutoNum type="arabicPeriod"/>
            </a:pPr>
            <a:r>
              <a:rPr lang="zh-CN" altLang="en-US" sz="2800" smtClean="0"/>
              <a:t>对每个终结符结点</a:t>
            </a:r>
            <a:r>
              <a:rPr lang="en-US" altLang="zh-CN" sz="2800" smtClean="0"/>
              <a:t>a</a:t>
            </a:r>
            <a:r>
              <a:rPr lang="zh-CN" altLang="en-US" sz="2800" smtClean="0"/>
              <a:t>凡有路径能到达另一个终结符结点</a:t>
            </a:r>
            <a:r>
              <a:rPr lang="en-US" altLang="zh-CN" sz="2800" smtClean="0"/>
              <a:t>b</a:t>
            </a:r>
            <a:r>
              <a:rPr lang="zh-CN" altLang="en-US" sz="2800" smtClean="0"/>
              <a:t>的，则有</a:t>
            </a:r>
            <a:r>
              <a:rPr lang="en-US" altLang="zh-CN" sz="2800" smtClean="0"/>
              <a:t>a&lt;</a:t>
            </a:r>
            <a:r>
              <a:rPr lang="en-US" altLang="zh-CN" sz="2800" smtClean="0">
                <a:cs typeface="Arial" panose="020B0604020202020204" pitchFamily="34" charset="0"/>
              </a:rPr>
              <a:t>·b</a:t>
            </a:r>
            <a:r>
              <a:rPr lang="zh-CN" altLang="en-US" sz="2800" smtClean="0">
                <a:cs typeface="Arial" panose="020B0604020202020204" pitchFamily="34" charset="0"/>
              </a:rPr>
              <a:t>关系存在。</a:t>
            </a:r>
          </a:p>
        </p:txBody>
      </p:sp>
      <p:sp>
        <p:nvSpPr>
          <p:cNvPr id="337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15939B-3F40-4069-889A-BE903CA73826}" type="slidenum">
              <a:rPr lang="en-US" altLang="zh-CN" sz="1400" smtClean="0"/>
              <a:pPr>
                <a:spcBef>
                  <a:spcPct val="0"/>
                </a:spcBef>
                <a:buFontTx/>
                <a:buNone/>
              </a:pPr>
              <a:t>30</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rrowheads="1"/>
          </p:cNvSpPr>
          <p:nvPr>
            <p:ph type="title"/>
          </p:nvPr>
        </p:nvSpPr>
        <p:spPr>
          <a:xfrm>
            <a:off x="301625" y="609600"/>
            <a:ext cx="8540750" cy="658813"/>
          </a:xfrm>
        </p:spPr>
        <p:txBody>
          <a:bodyPr/>
          <a:lstStyle/>
          <a:p>
            <a:pPr algn="l" eaLnBrk="1" hangingPunct="1"/>
            <a:r>
              <a:rPr lang="zh-CN" altLang="en-US" sz="2800" b="1" smtClean="0"/>
              <a:t>用关系图法求表达式文法终结符之间的小于关系</a:t>
            </a:r>
          </a:p>
        </p:txBody>
      </p:sp>
      <p:sp>
        <p:nvSpPr>
          <p:cNvPr id="34819" name="灯片编号占位符 3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C07CC3-51FE-4734-BCF3-96CF95F8E6C8}" type="slidenum">
              <a:rPr lang="en-US" altLang="zh-CN" sz="1400" smtClean="0"/>
              <a:pPr>
                <a:spcBef>
                  <a:spcPct val="0"/>
                </a:spcBef>
                <a:buFontTx/>
                <a:buNone/>
              </a:pPr>
              <a:t>31</a:t>
            </a:fld>
            <a:endParaRPr lang="en-US" altLang="zh-CN" sz="1400" smtClean="0"/>
          </a:p>
        </p:txBody>
      </p:sp>
      <p:sp>
        <p:nvSpPr>
          <p:cNvPr id="34820" name="Oval 5"/>
          <p:cNvSpPr>
            <a:spLocks noChangeArrowheads="1"/>
          </p:cNvSpPr>
          <p:nvPr/>
        </p:nvSpPr>
        <p:spPr bwMode="auto">
          <a:xfrm>
            <a:off x="2339975"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34821" name="Oval 6"/>
          <p:cNvSpPr>
            <a:spLocks noChangeArrowheads="1"/>
          </p:cNvSpPr>
          <p:nvPr/>
        </p:nvSpPr>
        <p:spPr bwMode="auto">
          <a:xfrm>
            <a:off x="3492500"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34822" name="Oval 7"/>
          <p:cNvSpPr>
            <a:spLocks noChangeArrowheads="1"/>
          </p:cNvSpPr>
          <p:nvPr/>
        </p:nvSpPr>
        <p:spPr bwMode="auto">
          <a:xfrm>
            <a:off x="4714875"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34823" name="Oval 8"/>
          <p:cNvSpPr>
            <a:spLocks noChangeArrowheads="1"/>
          </p:cNvSpPr>
          <p:nvPr/>
        </p:nvSpPr>
        <p:spPr bwMode="auto">
          <a:xfrm>
            <a:off x="5867400"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P</a:t>
            </a:r>
          </a:p>
        </p:txBody>
      </p:sp>
      <p:sp>
        <p:nvSpPr>
          <p:cNvPr id="34824" name="Oval 9"/>
          <p:cNvSpPr>
            <a:spLocks noChangeArrowheads="1"/>
          </p:cNvSpPr>
          <p:nvPr/>
        </p:nvSpPr>
        <p:spPr bwMode="auto">
          <a:xfrm>
            <a:off x="2411413" y="4724400"/>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25" name="Oval 10"/>
          <p:cNvSpPr>
            <a:spLocks noChangeArrowheads="1"/>
          </p:cNvSpPr>
          <p:nvPr/>
        </p:nvSpPr>
        <p:spPr bwMode="auto">
          <a:xfrm>
            <a:off x="3563938" y="4724400"/>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26" name="Oval 11"/>
          <p:cNvSpPr>
            <a:spLocks noChangeArrowheads="1"/>
          </p:cNvSpPr>
          <p:nvPr/>
        </p:nvSpPr>
        <p:spPr bwMode="auto">
          <a:xfrm>
            <a:off x="4786313" y="4724400"/>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cs typeface="Arial" panose="020B0604020202020204" pitchFamily="34" charset="0"/>
              </a:rPr>
              <a:t>↑</a:t>
            </a:r>
          </a:p>
        </p:txBody>
      </p:sp>
      <p:sp>
        <p:nvSpPr>
          <p:cNvPr id="34827" name="Oval 12"/>
          <p:cNvSpPr>
            <a:spLocks noChangeArrowheads="1"/>
          </p:cNvSpPr>
          <p:nvPr/>
        </p:nvSpPr>
        <p:spPr bwMode="auto">
          <a:xfrm>
            <a:off x="5938838" y="4724400"/>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p>
        </p:txBody>
      </p:sp>
      <p:sp>
        <p:nvSpPr>
          <p:cNvPr id="34828" name="Oval 13"/>
          <p:cNvSpPr>
            <a:spLocks noChangeArrowheads="1"/>
          </p:cNvSpPr>
          <p:nvPr/>
        </p:nvSpPr>
        <p:spPr bwMode="auto">
          <a:xfrm>
            <a:off x="1189038" y="1844675"/>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29" name="Oval 14"/>
          <p:cNvSpPr>
            <a:spLocks noChangeArrowheads="1"/>
          </p:cNvSpPr>
          <p:nvPr/>
        </p:nvSpPr>
        <p:spPr bwMode="auto">
          <a:xfrm>
            <a:off x="2341563" y="1844675"/>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a:t>
            </a:r>
          </a:p>
        </p:txBody>
      </p:sp>
      <p:sp>
        <p:nvSpPr>
          <p:cNvPr id="34830" name="Oval 15"/>
          <p:cNvSpPr>
            <a:spLocks noChangeArrowheads="1"/>
          </p:cNvSpPr>
          <p:nvPr/>
        </p:nvSpPr>
        <p:spPr bwMode="auto">
          <a:xfrm>
            <a:off x="3563938" y="1844675"/>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31" name="Oval 16"/>
          <p:cNvSpPr>
            <a:spLocks noChangeArrowheads="1"/>
          </p:cNvSpPr>
          <p:nvPr/>
        </p:nvSpPr>
        <p:spPr bwMode="auto">
          <a:xfrm>
            <a:off x="4716463" y="1844675"/>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32" name="Oval 17"/>
          <p:cNvSpPr>
            <a:spLocks noChangeArrowheads="1"/>
          </p:cNvSpPr>
          <p:nvPr/>
        </p:nvSpPr>
        <p:spPr bwMode="auto">
          <a:xfrm>
            <a:off x="5867400" y="1844675"/>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33" name="Oval 18"/>
          <p:cNvSpPr>
            <a:spLocks noChangeArrowheads="1"/>
          </p:cNvSpPr>
          <p:nvPr/>
        </p:nvSpPr>
        <p:spPr bwMode="auto">
          <a:xfrm>
            <a:off x="7235825" y="4797425"/>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a:t>
            </a:r>
          </a:p>
        </p:txBody>
      </p:sp>
      <p:sp>
        <p:nvSpPr>
          <p:cNvPr id="34834" name="Line 19"/>
          <p:cNvSpPr>
            <a:spLocks noChangeShapeType="1"/>
          </p:cNvSpPr>
          <p:nvPr/>
        </p:nvSpPr>
        <p:spPr bwMode="auto">
          <a:xfrm>
            <a:off x="1547813" y="2349500"/>
            <a:ext cx="863600"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5" name="Line 20"/>
          <p:cNvSpPr>
            <a:spLocks noChangeShapeType="1"/>
          </p:cNvSpPr>
          <p:nvPr/>
        </p:nvSpPr>
        <p:spPr bwMode="auto">
          <a:xfrm>
            <a:off x="2843213" y="350043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21"/>
          <p:cNvSpPr>
            <a:spLocks noChangeShapeType="1"/>
          </p:cNvSpPr>
          <p:nvPr/>
        </p:nvSpPr>
        <p:spPr bwMode="auto">
          <a:xfrm>
            <a:off x="4067175" y="350043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7" name="Line 22"/>
          <p:cNvSpPr>
            <a:spLocks noChangeShapeType="1"/>
          </p:cNvSpPr>
          <p:nvPr/>
        </p:nvSpPr>
        <p:spPr bwMode="auto">
          <a:xfrm>
            <a:off x="5148263" y="3500438"/>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23"/>
          <p:cNvSpPr>
            <a:spLocks noChangeShapeType="1"/>
          </p:cNvSpPr>
          <p:nvPr/>
        </p:nvSpPr>
        <p:spPr bwMode="auto">
          <a:xfrm>
            <a:off x="2555875" y="23495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Line 24"/>
          <p:cNvSpPr>
            <a:spLocks noChangeShapeType="1"/>
          </p:cNvSpPr>
          <p:nvPr/>
        </p:nvSpPr>
        <p:spPr bwMode="auto">
          <a:xfrm>
            <a:off x="3779838" y="23495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0" name="Line 25"/>
          <p:cNvSpPr>
            <a:spLocks noChangeShapeType="1"/>
          </p:cNvSpPr>
          <p:nvPr/>
        </p:nvSpPr>
        <p:spPr bwMode="auto">
          <a:xfrm>
            <a:off x="4932363" y="23495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Line 26"/>
          <p:cNvSpPr>
            <a:spLocks noChangeShapeType="1"/>
          </p:cNvSpPr>
          <p:nvPr/>
        </p:nvSpPr>
        <p:spPr bwMode="auto">
          <a:xfrm flipH="1">
            <a:off x="5076825" y="2349500"/>
            <a:ext cx="935038"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27"/>
          <p:cNvSpPr>
            <a:spLocks noChangeShapeType="1"/>
          </p:cNvSpPr>
          <p:nvPr/>
        </p:nvSpPr>
        <p:spPr bwMode="auto">
          <a:xfrm>
            <a:off x="2555875" y="3716338"/>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28"/>
          <p:cNvSpPr>
            <a:spLocks noChangeShapeType="1"/>
          </p:cNvSpPr>
          <p:nvPr/>
        </p:nvSpPr>
        <p:spPr bwMode="auto">
          <a:xfrm>
            <a:off x="3779838" y="3716338"/>
            <a:ext cx="71437"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Line 29"/>
          <p:cNvSpPr>
            <a:spLocks noChangeShapeType="1"/>
          </p:cNvSpPr>
          <p:nvPr/>
        </p:nvSpPr>
        <p:spPr bwMode="auto">
          <a:xfrm>
            <a:off x="5003800" y="3716338"/>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30"/>
          <p:cNvSpPr>
            <a:spLocks noChangeShapeType="1"/>
          </p:cNvSpPr>
          <p:nvPr/>
        </p:nvSpPr>
        <p:spPr bwMode="auto">
          <a:xfrm>
            <a:off x="6084888" y="3716338"/>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31"/>
          <p:cNvSpPr>
            <a:spLocks noChangeShapeType="1"/>
          </p:cNvSpPr>
          <p:nvPr/>
        </p:nvSpPr>
        <p:spPr bwMode="auto">
          <a:xfrm>
            <a:off x="6300788" y="3644900"/>
            <a:ext cx="1150937"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7" name="Freeform 32"/>
          <p:cNvSpPr>
            <a:spLocks/>
          </p:cNvSpPr>
          <p:nvPr/>
        </p:nvSpPr>
        <p:spPr bwMode="auto">
          <a:xfrm>
            <a:off x="2627313" y="2852738"/>
            <a:ext cx="503237" cy="431800"/>
          </a:xfrm>
          <a:custGeom>
            <a:avLst/>
            <a:gdLst>
              <a:gd name="T0" fmla="*/ 0 w 317"/>
              <a:gd name="T1" fmla="*/ 2147483646 h 272"/>
              <a:gd name="T2" fmla="*/ 2147483646 w 317"/>
              <a:gd name="T3" fmla="*/ 0 h 272"/>
              <a:gd name="T4" fmla="*/ 2147483646 w 317"/>
              <a:gd name="T5" fmla="*/ 2147483646 h 272"/>
              <a:gd name="T6" fmla="*/ 2147483646 w 317"/>
              <a:gd name="T7" fmla="*/ 2147483646 h 272"/>
              <a:gd name="T8" fmla="*/ 0 60000 65536"/>
              <a:gd name="T9" fmla="*/ 0 60000 65536"/>
              <a:gd name="T10" fmla="*/ 0 60000 65536"/>
              <a:gd name="T11" fmla="*/ 0 60000 65536"/>
              <a:gd name="T12" fmla="*/ 0 w 317"/>
              <a:gd name="T13" fmla="*/ 0 h 272"/>
              <a:gd name="T14" fmla="*/ 317 w 317"/>
              <a:gd name="T15" fmla="*/ 272 h 272"/>
            </a:gdLst>
            <a:ahLst/>
            <a:cxnLst>
              <a:cxn ang="T8">
                <a:pos x="T0" y="T1"/>
              </a:cxn>
              <a:cxn ang="T9">
                <a:pos x="T2" y="T3"/>
              </a:cxn>
              <a:cxn ang="T10">
                <a:pos x="T4" y="T5"/>
              </a:cxn>
              <a:cxn ang="T11">
                <a:pos x="T6" y="T7"/>
              </a:cxn>
            </a:cxnLst>
            <a:rect l="T12" t="T13" r="T14" b="T15"/>
            <a:pathLst>
              <a:path w="317" h="272">
                <a:moveTo>
                  <a:pt x="0" y="227"/>
                </a:moveTo>
                <a:cubicBezTo>
                  <a:pt x="113" y="113"/>
                  <a:pt x="227" y="0"/>
                  <a:pt x="272" y="0"/>
                </a:cubicBezTo>
                <a:cubicBezTo>
                  <a:pt x="317" y="0"/>
                  <a:pt x="287" y="182"/>
                  <a:pt x="272" y="227"/>
                </a:cubicBezTo>
                <a:cubicBezTo>
                  <a:pt x="257" y="272"/>
                  <a:pt x="205" y="257"/>
                  <a:pt x="182" y="2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8" name="Freeform 33"/>
          <p:cNvSpPr>
            <a:spLocks/>
          </p:cNvSpPr>
          <p:nvPr/>
        </p:nvSpPr>
        <p:spPr bwMode="auto">
          <a:xfrm>
            <a:off x="3779838" y="2852738"/>
            <a:ext cx="504825" cy="576262"/>
          </a:xfrm>
          <a:custGeom>
            <a:avLst/>
            <a:gdLst>
              <a:gd name="T0" fmla="*/ 0 w 318"/>
              <a:gd name="T1" fmla="*/ 2147483646 h 363"/>
              <a:gd name="T2" fmla="*/ 2147483646 w 318"/>
              <a:gd name="T3" fmla="*/ 2147483646 h 363"/>
              <a:gd name="T4" fmla="*/ 2147483646 w 318"/>
              <a:gd name="T5" fmla="*/ 0 h 363"/>
              <a:gd name="T6" fmla="*/ 2147483646 w 318"/>
              <a:gd name="T7" fmla="*/ 2147483646 h 363"/>
              <a:gd name="T8" fmla="*/ 2147483646 w 318"/>
              <a:gd name="T9" fmla="*/ 2147483646 h 363"/>
              <a:gd name="T10" fmla="*/ 2147483646 w 318"/>
              <a:gd name="T11" fmla="*/ 2147483646 h 363"/>
              <a:gd name="T12" fmla="*/ 2147483646 w 318"/>
              <a:gd name="T13" fmla="*/ 2147483646 h 363"/>
              <a:gd name="T14" fmla="*/ 0 60000 65536"/>
              <a:gd name="T15" fmla="*/ 0 60000 65536"/>
              <a:gd name="T16" fmla="*/ 0 60000 65536"/>
              <a:gd name="T17" fmla="*/ 0 60000 65536"/>
              <a:gd name="T18" fmla="*/ 0 60000 65536"/>
              <a:gd name="T19" fmla="*/ 0 60000 65536"/>
              <a:gd name="T20" fmla="*/ 0 60000 65536"/>
              <a:gd name="T21" fmla="*/ 0 w 318"/>
              <a:gd name="T22" fmla="*/ 0 h 363"/>
              <a:gd name="T23" fmla="*/ 318 w 318"/>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363">
                <a:moveTo>
                  <a:pt x="0" y="227"/>
                </a:moveTo>
                <a:cubicBezTo>
                  <a:pt x="7" y="155"/>
                  <a:pt x="15" y="83"/>
                  <a:pt x="45" y="45"/>
                </a:cubicBezTo>
                <a:cubicBezTo>
                  <a:pt x="75" y="7"/>
                  <a:pt x="143" y="0"/>
                  <a:pt x="181" y="0"/>
                </a:cubicBezTo>
                <a:cubicBezTo>
                  <a:pt x="219" y="0"/>
                  <a:pt x="249" y="15"/>
                  <a:pt x="272" y="45"/>
                </a:cubicBezTo>
                <a:cubicBezTo>
                  <a:pt x="295" y="75"/>
                  <a:pt x="318" y="144"/>
                  <a:pt x="318" y="182"/>
                </a:cubicBezTo>
                <a:cubicBezTo>
                  <a:pt x="318" y="220"/>
                  <a:pt x="302" y="242"/>
                  <a:pt x="272" y="272"/>
                </a:cubicBezTo>
                <a:cubicBezTo>
                  <a:pt x="242" y="302"/>
                  <a:pt x="189" y="332"/>
                  <a:pt x="136" y="36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754063"/>
            <a:ext cx="8540750" cy="587375"/>
          </a:xfrm>
        </p:spPr>
        <p:txBody>
          <a:bodyPr/>
          <a:lstStyle/>
          <a:p>
            <a:pPr algn="l" eaLnBrk="1" hangingPunct="1"/>
            <a:r>
              <a:rPr lang="zh-CN" altLang="en-US" sz="2800" smtClean="0"/>
              <a:t>计算终结符之间大于关系的关系图</a:t>
            </a:r>
          </a:p>
        </p:txBody>
      </p:sp>
      <p:sp>
        <p:nvSpPr>
          <p:cNvPr id="35843" name="Rectangle 3"/>
          <p:cNvSpPr>
            <a:spLocks noGrp="1" noRot="1" noChangeArrowheads="1"/>
          </p:cNvSpPr>
          <p:nvPr>
            <p:ph idx="1"/>
          </p:nvPr>
        </p:nvSpPr>
        <p:spPr>
          <a:xfrm>
            <a:off x="301625" y="1916113"/>
            <a:ext cx="7439025" cy="4394200"/>
          </a:xfrm>
        </p:spPr>
        <p:txBody>
          <a:bodyPr/>
          <a:lstStyle/>
          <a:p>
            <a:pPr eaLnBrk="1" hangingPunct="1">
              <a:buFont typeface="Wingdings" panose="05000000000000000000" pitchFamily="2" charset="2"/>
              <a:buChar char="l"/>
            </a:pPr>
            <a:r>
              <a:rPr lang="en-US" altLang="zh-CN" sz="2400" b="1" smtClean="0">
                <a:solidFill>
                  <a:schemeClr val="hlink"/>
                </a:solidFill>
              </a:rPr>
              <a:t>LAST</a:t>
            </a:r>
            <a:r>
              <a:rPr lang="zh-CN" altLang="en-US" sz="2400" b="1" smtClean="0">
                <a:solidFill>
                  <a:schemeClr val="hlink"/>
                </a:solidFill>
              </a:rPr>
              <a:t>关系有：</a:t>
            </a:r>
          </a:p>
          <a:p>
            <a:pPr lvl="1" eaLnBrk="1" hangingPunct="1">
              <a:buFont typeface="Wingdings" panose="05000000000000000000" pitchFamily="2" charset="2"/>
              <a:buChar char="p"/>
            </a:pPr>
            <a:r>
              <a:rPr lang="en-US" altLang="zh-CN" sz="2000" smtClean="0">
                <a:solidFill>
                  <a:schemeClr val="hlink"/>
                </a:solidFill>
              </a:rPr>
              <a:t>E</a:t>
            </a:r>
            <a:r>
              <a:rPr lang="en-US" altLang="zh-CN" sz="2000" smtClean="0"/>
              <a:t>  LAST  </a:t>
            </a:r>
            <a:r>
              <a:rPr lang="en-US" altLang="zh-CN" sz="2000" smtClean="0">
                <a:solidFill>
                  <a:schemeClr val="hlink"/>
                </a:solidFill>
              </a:rPr>
              <a:t>T</a:t>
            </a:r>
            <a:r>
              <a:rPr lang="zh-CN" altLang="en-US" sz="2000" smtClean="0"/>
              <a:t>；</a:t>
            </a:r>
            <a:r>
              <a:rPr lang="en-US" altLang="zh-CN" sz="2000" smtClean="0">
                <a:solidFill>
                  <a:schemeClr val="hlink"/>
                </a:solidFill>
              </a:rPr>
              <a:t>T</a:t>
            </a:r>
            <a:r>
              <a:rPr lang="en-US" altLang="zh-CN" sz="2000" smtClean="0"/>
              <a:t>  LAST </a:t>
            </a:r>
            <a:r>
              <a:rPr lang="en-US" altLang="zh-CN" sz="2000" smtClean="0">
                <a:solidFill>
                  <a:schemeClr val="hlink"/>
                </a:solidFill>
              </a:rPr>
              <a:t> F</a:t>
            </a:r>
          </a:p>
          <a:p>
            <a:pPr lvl="1" eaLnBrk="1" hangingPunct="1">
              <a:buFont typeface="Wingdings" panose="05000000000000000000" pitchFamily="2" charset="2"/>
              <a:buChar char="p"/>
            </a:pPr>
            <a:r>
              <a:rPr lang="en-US" altLang="zh-CN" sz="2000" smtClean="0">
                <a:solidFill>
                  <a:schemeClr val="hlink"/>
                </a:solidFill>
              </a:rPr>
              <a:t>F</a:t>
            </a:r>
            <a:r>
              <a:rPr lang="en-US" altLang="zh-CN" sz="2000" smtClean="0"/>
              <a:t>  LAST </a:t>
            </a:r>
            <a:r>
              <a:rPr lang="en-US" altLang="zh-CN" sz="2000" smtClean="0">
                <a:solidFill>
                  <a:schemeClr val="hlink"/>
                </a:solidFill>
              </a:rPr>
              <a:t> F</a:t>
            </a:r>
            <a:r>
              <a:rPr lang="zh-CN" altLang="en-US" sz="2000" smtClean="0"/>
              <a:t>；</a:t>
            </a:r>
            <a:r>
              <a:rPr lang="en-US" altLang="zh-CN" sz="2000" smtClean="0">
                <a:solidFill>
                  <a:schemeClr val="hlink"/>
                </a:solidFill>
              </a:rPr>
              <a:t>F</a:t>
            </a:r>
            <a:r>
              <a:rPr lang="en-US" altLang="zh-CN" sz="2000" smtClean="0"/>
              <a:t>  LAST  </a:t>
            </a:r>
            <a:r>
              <a:rPr lang="en-US" altLang="zh-CN" sz="2000" smtClean="0">
                <a:solidFill>
                  <a:schemeClr val="hlink"/>
                </a:solidFill>
              </a:rPr>
              <a:t>P</a:t>
            </a:r>
          </a:p>
          <a:p>
            <a:pPr eaLnBrk="1" hangingPunct="1">
              <a:buFont typeface="Wingdings" panose="05000000000000000000" pitchFamily="2" charset="2"/>
              <a:buChar char="l"/>
            </a:pPr>
            <a:r>
              <a:rPr lang="en-US" altLang="zh-CN" sz="2400" b="1" smtClean="0">
                <a:solidFill>
                  <a:schemeClr val="hlink"/>
                </a:solidFill>
              </a:rPr>
              <a:t>LASTTERM</a:t>
            </a:r>
            <a:r>
              <a:rPr lang="zh-CN" altLang="en-US" sz="2400" b="1" smtClean="0">
                <a:solidFill>
                  <a:schemeClr val="hlink"/>
                </a:solidFill>
              </a:rPr>
              <a:t>关系有</a:t>
            </a:r>
            <a:r>
              <a:rPr lang="zh-CN" altLang="en-US" sz="2400" smtClean="0"/>
              <a:t>：</a:t>
            </a:r>
          </a:p>
          <a:p>
            <a:pPr lvl="1" eaLnBrk="1" hangingPunct="1">
              <a:buFont typeface="Wingdings" panose="05000000000000000000" pitchFamily="2" charset="2"/>
              <a:buChar char="p"/>
            </a:pPr>
            <a:r>
              <a:rPr lang="en-US" altLang="zh-CN" sz="2000" smtClean="0">
                <a:solidFill>
                  <a:schemeClr val="hlink"/>
                </a:solidFill>
              </a:rPr>
              <a:t>E</a:t>
            </a:r>
            <a:r>
              <a:rPr lang="en-US" altLang="zh-CN" sz="2000" smtClean="0"/>
              <a:t>  LASTTERM  </a:t>
            </a:r>
            <a:r>
              <a:rPr lang="en-US" altLang="zh-CN" sz="2000" smtClean="0">
                <a:solidFill>
                  <a:schemeClr val="hlink"/>
                </a:solidFill>
              </a:rPr>
              <a:t>+</a:t>
            </a:r>
            <a:r>
              <a:rPr lang="zh-CN" altLang="en-US" sz="2000" smtClean="0"/>
              <a:t>；</a:t>
            </a:r>
            <a:r>
              <a:rPr lang="en-US" altLang="zh-CN" sz="2000" smtClean="0">
                <a:solidFill>
                  <a:schemeClr val="hlink"/>
                </a:solidFill>
              </a:rPr>
              <a:t>T</a:t>
            </a:r>
            <a:r>
              <a:rPr lang="en-US" altLang="zh-CN" sz="2000" smtClean="0"/>
              <a:t> LASTTERM  </a:t>
            </a:r>
            <a:r>
              <a:rPr lang="en-US" altLang="zh-CN" sz="2000" smtClean="0">
                <a:solidFill>
                  <a:schemeClr val="hlink"/>
                </a:solidFill>
              </a:rPr>
              <a:t>*</a:t>
            </a:r>
          </a:p>
          <a:p>
            <a:pPr lvl="1" eaLnBrk="1" hangingPunct="1">
              <a:buFont typeface="Wingdings" panose="05000000000000000000" pitchFamily="2" charset="2"/>
              <a:buChar char="p"/>
            </a:pPr>
            <a:r>
              <a:rPr lang="en-US" altLang="zh-CN" sz="2000" smtClean="0">
                <a:solidFill>
                  <a:schemeClr val="hlink"/>
                </a:solidFill>
              </a:rPr>
              <a:t>F</a:t>
            </a:r>
            <a:r>
              <a:rPr lang="en-US" altLang="zh-CN" sz="2000" smtClean="0"/>
              <a:t> LASTTERM  </a:t>
            </a:r>
            <a:r>
              <a:rPr lang="en-US" altLang="zh-CN" sz="2000" smtClean="0">
                <a:solidFill>
                  <a:schemeClr val="hlink"/>
                </a:solidFill>
                <a:cs typeface="Arial" panose="020B0604020202020204" pitchFamily="34" charset="0"/>
              </a:rPr>
              <a:t>↑</a:t>
            </a:r>
            <a:r>
              <a:rPr lang="zh-CN" altLang="en-US" sz="2000" smtClean="0">
                <a:cs typeface="Arial" panose="020B0604020202020204" pitchFamily="34" charset="0"/>
              </a:rPr>
              <a:t>；</a:t>
            </a:r>
            <a:r>
              <a:rPr lang="en-US" altLang="zh-CN" sz="2000" smtClean="0">
                <a:solidFill>
                  <a:schemeClr val="hlink"/>
                </a:solidFill>
                <a:cs typeface="Arial" panose="020B0604020202020204" pitchFamily="34" charset="0"/>
              </a:rPr>
              <a:t>P</a:t>
            </a:r>
            <a:r>
              <a:rPr lang="en-US" altLang="zh-CN" sz="2000" smtClean="0">
                <a:cs typeface="Arial" panose="020B0604020202020204" pitchFamily="34" charset="0"/>
              </a:rPr>
              <a:t> </a:t>
            </a:r>
            <a:r>
              <a:rPr lang="en-US" altLang="zh-CN" sz="2000" smtClean="0"/>
              <a:t>LASTTERM </a:t>
            </a:r>
            <a:r>
              <a:rPr lang="en-US" altLang="zh-CN" sz="2000" smtClean="0">
                <a:solidFill>
                  <a:schemeClr val="hlink"/>
                </a:solidFill>
              </a:rPr>
              <a:t> </a:t>
            </a:r>
            <a:r>
              <a:rPr lang="zh-CN" altLang="en-US" sz="2000" smtClean="0">
                <a:solidFill>
                  <a:schemeClr val="hlink"/>
                </a:solidFill>
              </a:rPr>
              <a:t>）</a:t>
            </a:r>
          </a:p>
          <a:p>
            <a:pPr lvl="1" eaLnBrk="1" hangingPunct="1">
              <a:buFont typeface="Wingdings" panose="05000000000000000000" pitchFamily="2" charset="2"/>
              <a:buChar char="p"/>
            </a:pPr>
            <a:r>
              <a:rPr lang="en-US" altLang="zh-CN" sz="2000" smtClean="0">
                <a:solidFill>
                  <a:schemeClr val="hlink"/>
                </a:solidFill>
              </a:rPr>
              <a:t>P</a:t>
            </a:r>
            <a:r>
              <a:rPr lang="en-US" altLang="zh-CN" sz="2000" smtClean="0"/>
              <a:t> LASTTERM  </a:t>
            </a:r>
            <a:r>
              <a:rPr lang="en-US" altLang="zh-CN" sz="2000" smtClean="0">
                <a:solidFill>
                  <a:schemeClr val="hlink"/>
                </a:solidFill>
              </a:rPr>
              <a:t>i</a:t>
            </a:r>
          </a:p>
          <a:p>
            <a:pPr eaLnBrk="1" hangingPunct="1">
              <a:buFont typeface="Wingdings" panose="05000000000000000000" pitchFamily="2" charset="2"/>
              <a:buChar char="l"/>
            </a:pPr>
            <a:r>
              <a:rPr lang="en-US" altLang="zh-CN" sz="2400" b="1" smtClean="0">
                <a:solidFill>
                  <a:schemeClr val="hlink"/>
                </a:solidFill>
              </a:rPr>
              <a:t>FOLLOWEDBY</a:t>
            </a:r>
            <a:r>
              <a:rPr lang="zh-CN" altLang="en-US" sz="2400" b="1" smtClean="0">
                <a:solidFill>
                  <a:schemeClr val="hlink"/>
                </a:solidFill>
              </a:rPr>
              <a:t>关系有：</a:t>
            </a:r>
          </a:p>
          <a:p>
            <a:pPr lvl="1" eaLnBrk="1" hangingPunct="1">
              <a:buFont typeface="Wingdings" panose="05000000000000000000" pitchFamily="2" charset="2"/>
              <a:buChar char="p"/>
            </a:pPr>
            <a:r>
              <a:rPr lang="en-US" altLang="zh-CN" sz="2000" smtClean="0">
                <a:solidFill>
                  <a:schemeClr val="hlink"/>
                </a:solidFill>
              </a:rPr>
              <a:t>E</a:t>
            </a:r>
            <a:r>
              <a:rPr lang="en-US" altLang="zh-CN" sz="2000" smtClean="0"/>
              <a:t> FOLLOWEDBY</a:t>
            </a:r>
            <a:r>
              <a:rPr lang="en-US" altLang="zh-CN" sz="2000" smtClean="0">
                <a:solidFill>
                  <a:schemeClr val="hlink"/>
                </a:solidFill>
              </a:rPr>
              <a:t>  #</a:t>
            </a:r>
            <a:r>
              <a:rPr lang="zh-CN" altLang="en-US" sz="2000" smtClean="0"/>
              <a:t>；</a:t>
            </a:r>
            <a:r>
              <a:rPr lang="en-US" altLang="zh-CN" sz="2000" smtClean="0">
                <a:solidFill>
                  <a:schemeClr val="hlink"/>
                </a:solidFill>
              </a:rPr>
              <a:t>E</a:t>
            </a:r>
            <a:r>
              <a:rPr lang="en-US" altLang="zh-CN" sz="2000" smtClean="0"/>
              <a:t> FOLLOWEDBY  </a:t>
            </a:r>
            <a:r>
              <a:rPr lang="en-US" altLang="zh-CN" sz="2000" smtClean="0">
                <a:solidFill>
                  <a:schemeClr val="hlink"/>
                </a:solidFill>
              </a:rPr>
              <a:t>+</a:t>
            </a:r>
          </a:p>
          <a:p>
            <a:pPr lvl="1" eaLnBrk="1" hangingPunct="1">
              <a:buFont typeface="Wingdings" panose="05000000000000000000" pitchFamily="2" charset="2"/>
              <a:buChar char="p"/>
            </a:pPr>
            <a:r>
              <a:rPr lang="en-US" altLang="zh-CN" sz="2000" smtClean="0">
                <a:solidFill>
                  <a:schemeClr val="hlink"/>
                </a:solidFill>
              </a:rPr>
              <a:t>E</a:t>
            </a:r>
            <a:r>
              <a:rPr lang="en-US" altLang="zh-CN" sz="2000" smtClean="0"/>
              <a:t> FOLLOWEDBY  </a:t>
            </a:r>
            <a:r>
              <a:rPr lang="zh-CN" altLang="en-US" sz="2000" smtClean="0">
                <a:solidFill>
                  <a:schemeClr val="hlink"/>
                </a:solidFill>
              </a:rPr>
              <a:t>）</a:t>
            </a:r>
            <a:r>
              <a:rPr lang="zh-CN" altLang="en-US" sz="2000" smtClean="0"/>
              <a:t>；</a:t>
            </a:r>
            <a:r>
              <a:rPr lang="en-US" altLang="zh-CN" sz="2000" smtClean="0">
                <a:solidFill>
                  <a:schemeClr val="hlink"/>
                </a:solidFill>
              </a:rPr>
              <a:t>T</a:t>
            </a:r>
            <a:r>
              <a:rPr lang="en-US" altLang="zh-CN" sz="2000" smtClean="0"/>
              <a:t> FOLLOWEDBY </a:t>
            </a:r>
            <a:r>
              <a:rPr lang="en-US" altLang="zh-CN" sz="2000" smtClean="0">
                <a:solidFill>
                  <a:schemeClr val="hlink"/>
                </a:solidFill>
              </a:rPr>
              <a:t> *</a:t>
            </a:r>
          </a:p>
          <a:p>
            <a:pPr lvl="1" eaLnBrk="1" hangingPunct="1">
              <a:buFont typeface="Wingdings" panose="05000000000000000000" pitchFamily="2" charset="2"/>
              <a:buChar char="p"/>
            </a:pPr>
            <a:r>
              <a:rPr lang="en-US" altLang="zh-CN" sz="2000" smtClean="0"/>
              <a:t>P FOLLOWEDBY  </a:t>
            </a:r>
            <a:r>
              <a:rPr lang="en-US" altLang="zh-CN" sz="2000" smtClean="0">
                <a:solidFill>
                  <a:schemeClr val="hlink"/>
                </a:solidFill>
                <a:cs typeface="Arial" panose="020B0604020202020204" pitchFamily="34" charset="0"/>
              </a:rPr>
              <a:t>↑</a:t>
            </a: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4D53C7-88BF-4240-B0EF-4EDFBB31CFE6}" type="slidenum">
              <a:rPr lang="en-US" altLang="zh-CN" sz="1400" smtClean="0"/>
              <a:pPr>
                <a:spcBef>
                  <a:spcPct val="0"/>
                </a:spcBef>
                <a:buFontTx/>
                <a:buNone/>
              </a:pPr>
              <a:t>32</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42900" y="765175"/>
            <a:ext cx="8540750" cy="515938"/>
          </a:xfrm>
        </p:spPr>
        <p:txBody>
          <a:bodyPr/>
          <a:lstStyle/>
          <a:p>
            <a:pPr algn="l" eaLnBrk="1" hangingPunct="1"/>
            <a:r>
              <a:rPr lang="zh-CN" altLang="en-US" sz="2400" smtClean="0"/>
              <a:t>构造大于关系图的规则</a:t>
            </a:r>
          </a:p>
        </p:txBody>
      </p:sp>
      <p:sp>
        <p:nvSpPr>
          <p:cNvPr id="36867" name="Rectangle 3"/>
          <p:cNvSpPr>
            <a:spLocks noGrp="1" noRot="1" noChangeArrowheads="1"/>
          </p:cNvSpPr>
          <p:nvPr>
            <p:ph idx="1"/>
          </p:nvPr>
        </p:nvSpPr>
        <p:spPr>
          <a:xfrm>
            <a:off x="323850" y="2133600"/>
            <a:ext cx="8540750" cy="4032250"/>
          </a:xfrm>
        </p:spPr>
        <p:txBody>
          <a:bodyPr/>
          <a:lstStyle/>
          <a:p>
            <a:pPr marL="609600" indent="-609600" eaLnBrk="1" hangingPunct="1">
              <a:buFont typeface="Wingdings" panose="05000000000000000000" pitchFamily="2" charset="2"/>
              <a:buAutoNum type="arabicPeriod"/>
            </a:pPr>
            <a:r>
              <a:rPr lang="zh-CN" altLang="en-US" sz="2800" smtClean="0"/>
              <a:t>对非终结符和终结符相邻关系的由非终结符结点到终结符结点画一箭弧。</a:t>
            </a:r>
          </a:p>
          <a:p>
            <a:pPr marL="609600" indent="-609600" eaLnBrk="1" hangingPunct="1">
              <a:buFont typeface="Wingdings" panose="05000000000000000000" pitchFamily="2" charset="2"/>
              <a:buAutoNum type="arabicPeriod"/>
            </a:pPr>
            <a:r>
              <a:rPr lang="zh-CN" altLang="en-US" sz="2800" smtClean="0"/>
              <a:t>对有</a:t>
            </a:r>
            <a:r>
              <a:rPr lang="en-US" altLang="zh-CN" sz="2800" smtClean="0"/>
              <a:t>LASTTERM</a:t>
            </a:r>
            <a:r>
              <a:rPr lang="zh-CN" altLang="en-US" sz="2800" smtClean="0"/>
              <a:t>关系的由终结符结点到非终结符结点画一箭弧。</a:t>
            </a:r>
          </a:p>
          <a:p>
            <a:pPr marL="609600" indent="-609600" eaLnBrk="1" hangingPunct="1">
              <a:buFont typeface="Wingdings" panose="05000000000000000000" pitchFamily="2" charset="2"/>
              <a:buAutoNum type="arabicPeriod"/>
            </a:pPr>
            <a:r>
              <a:rPr lang="zh-CN" altLang="en-US" sz="2800" smtClean="0"/>
              <a:t>对</a:t>
            </a:r>
            <a:r>
              <a:rPr lang="en-US" altLang="zh-CN" sz="2800" smtClean="0"/>
              <a:t>LAST</a:t>
            </a:r>
            <a:r>
              <a:rPr lang="zh-CN" altLang="en-US" sz="2800" smtClean="0"/>
              <a:t>关系的非终结符对，由后面的非终结符结点到前面的非终结符结点画一箭弧。</a:t>
            </a:r>
          </a:p>
          <a:p>
            <a:pPr marL="609600" indent="-609600" eaLnBrk="1" hangingPunct="1">
              <a:buFont typeface="Wingdings" panose="05000000000000000000" pitchFamily="2" charset="2"/>
              <a:buAutoNum type="arabicPeriod"/>
            </a:pPr>
            <a:r>
              <a:rPr lang="zh-CN" altLang="en-US" sz="2800" smtClean="0"/>
              <a:t>对每个终结符结点</a:t>
            </a:r>
            <a:r>
              <a:rPr lang="en-US" altLang="zh-CN" sz="2800" smtClean="0"/>
              <a:t>a</a:t>
            </a:r>
            <a:r>
              <a:rPr lang="zh-CN" altLang="en-US" sz="2800" smtClean="0"/>
              <a:t>凡有路径能到达另一个终结符结点</a:t>
            </a:r>
            <a:r>
              <a:rPr lang="en-US" altLang="zh-CN" sz="2800" smtClean="0"/>
              <a:t>b</a:t>
            </a:r>
            <a:r>
              <a:rPr lang="zh-CN" altLang="en-US" sz="2800" smtClean="0"/>
              <a:t>的，则有</a:t>
            </a:r>
            <a:r>
              <a:rPr lang="en-US" altLang="zh-CN" sz="2800" smtClean="0"/>
              <a:t>a</a:t>
            </a:r>
            <a:r>
              <a:rPr lang="en-US" altLang="zh-CN" sz="2800" smtClean="0">
                <a:cs typeface="Arial" panose="020B0604020202020204" pitchFamily="34" charset="0"/>
              </a:rPr>
              <a:t>·&gt;b</a:t>
            </a:r>
            <a:r>
              <a:rPr lang="zh-CN" altLang="en-US" sz="2800" smtClean="0">
                <a:cs typeface="Arial" panose="020B0604020202020204" pitchFamily="34" charset="0"/>
              </a:rPr>
              <a:t>关系存在。</a:t>
            </a:r>
            <a:endParaRPr lang="zh-CN" altLang="en-US" sz="2800" smtClean="0"/>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0937551-9FB1-4EDD-B15A-BC0B4443F71E}" type="slidenum">
              <a:rPr lang="en-US" altLang="zh-CN" sz="1400" smtClean="0"/>
              <a:pPr>
                <a:spcBef>
                  <a:spcPct val="0"/>
                </a:spcBef>
                <a:buFontTx/>
                <a:buNone/>
              </a:pPr>
              <a:t>33</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rrowheads="1"/>
          </p:cNvSpPr>
          <p:nvPr>
            <p:ph type="title"/>
          </p:nvPr>
        </p:nvSpPr>
        <p:spPr>
          <a:xfrm>
            <a:off x="301625" y="609600"/>
            <a:ext cx="8540750" cy="658813"/>
          </a:xfrm>
        </p:spPr>
        <p:txBody>
          <a:bodyPr/>
          <a:lstStyle/>
          <a:p>
            <a:pPr algn="l" eaLnBrk="1" hangingPunct="1"/>
            <a:r>
              <a:rPr lang="zh-CN" altLang="en-US" sz="2800" b="1" smtClean="0"/>
              <a:t>用关系图法求表达式文法终结符之间的小于关系</a:t>
            </a:r>
          </a:p>
        </p:txBody>
      </p:sp>
      <p:sp>
        <p:nvSpPr>
          <p:cNvPr id="37891" name="灯片编号占位符 3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5A0D815-1FB2-40FC-96D9-2C521BF7D365}" type="slidenum">
              <a:rPr lang="en-US" altLang="zh-CN" sz="1400" smtClean="0"/>
              <a:pPr>
                <a:spcBef>
                  <a:spcPct val="0"/>
                </a:spcBef>
                <a:buFontTx/>
                <a:buNone/>
              </a:pPr>
              <a:t>34</a:t>
            </a:fld>
            <a:endParaRPr lang="en-US" altLang="zh-CN" sz="1400" smtClean="0"/>
          </a:p>
        </p:txBody>
      </p:sp>
      <p:sp>
        <p:nvSpPr>
          <p:cNvPr id="37892" name="Oval 5"/>
          <p:cNvSpPr>
            <a:spLocks noChangeArrowheads="1"/>
          </p:cNvSpPr>
          <p:nvPr/>
        </p:nvSpPr>
        <p:spPr bwMode="auto">
          <a:xfrm>
            <a:off x="2339975"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37893" name="Oval 6"/>
          <p:cNvSpPr>
            <a:spLocks noChangeArrowheads="1"/>
          </p:cNvSpPr>
          <p:nvPr/>
        </p:nvSpPr>
        <p:spPr bwMode="auto">
          <a:xfrm>
            <a:off x="3492500"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37894" name="Oval 7"/>
          <p:cNvSpPr>
            <a:spLocks noChangeArrowheads="1"/>
          </p:cNvSpPr>
          <p:nvPr/>
        </p:nvSpPr>
        <p:spPr bwMode="auto">
          <a:xfrm>
            <a:off x="4714875"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37895" name="Oval 8"/>
          <p:cNvSpPr>
            <a:spLocks noChangeArrowheads="1"/>
          </p:cNvSpPr>
          <p:nvPr/>
        </p:nvSpPr>
        <p:spPr bwMode="auto">
          <a:xfrm>
            <a:off x="5867400" y="32131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P</a:t>
            </a:r>
          </a:p>
        </p:txBody>
      </p:sp>
      <p:sp>
        <p:nvSpPr>
          <p:cNvPr id="37896" name="Line 9"/>
          <p:cNvSpPr>
            <a:spLocks noChangeShapeType="1"/>
          </p:cNvSpPr>
          <p:nvPr/>
        </p:nvSpPr>
        <p:spPr bwMode="auto">
          <a:xfrm>
            <a:off x="2843213" y="350043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10"/>
          <p:cNvSpPr>
            <a:spLocks noChangeShapeType="1"/>
          </p:cNvSpPr>
          <p:nvPr/>
        </p:nvSpPr>
        <p:spPr bwMode="auto">
          <a:xfrm>
            <a:off x="4067175" y="3500438"/>
            <a:ext cx="649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Line 11"/>
          <p:cNvSpPr>
            <a:spLocks noChangeShapeType="1"/>
          </p:cNvSpPr>
          <p:nvPr/>
        </p:nvSpPr>
        <p:spPr bwMode="auto">
          <a:xfrm>
            <a:off x="5148263" y="3500438"/>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9" name="Oval 12"/>
          <p:cNvSpPr>
            <a:spLocks noChangeArrowheads="1"/>
          </p:cNvSpPr>
          <p:nvPr/>
        </p:nvSpPr>
        <p:spPr bwMode="auto">
          <a:xfrm>
            <a:off x="1187450" y="45085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0" name="Oval 13"/>
          <p:cNvSpPr>
            <a:spLocks noChangeArrowheads="1"/>
          </p:cNvSpPr>
          <p:nvPr/>
        </p:nvSpPr>
        <p:spPr bwMode="auto">
          <a:xfrm>
            <a:off x="2339975" y="45085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1" name="Oval 14"/>
          <p:cNvSpPr>
            <a:spLocks noChangeArrowheads="1"/>
          </p:cNvSpPr>
          <p:nvPr/>
        </p:nvSpPr>
        <p:spPr bwMode="auto">
          <a:xfrm>
            <a:off x="3562350" y="45085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2" name="Oval 15"/>
          <p:cNvSpPr>
            <a:spLocks noChangeArrowheads="1"/>
          </p:cNvSpPr>
          <p:nvPr/>
        </p:nvSpPr>
        <p:spPr bwMode="auto">
          <a:xfrm>
            <a:off x="4714875" y="4508500"/>
            <a:ext cx="503238"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3" name="Oval 16"/>
          <p:cNvSpPr>
            <a:spLocks noChangeArrowheads="1"/>
          </p:cNvSpPr>
          <p:nvPr/>
        </p:nvSpPr>
        <p:spPr bwMode="auto">
          <a:xfrm>
            <a:off x="5865813" y="4508500"/>
            <a:ext cx="503237" cy="5032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4" name="Oval 17"/>
          <p:cNvSpPr>
            <a:spLocks noChangeArrowheads="1"/>
          </p:cNvSpPr>
          <p:nvPr/>
        </p:nvSpPr>
        <p:spPr bwMode="auto">
          <a:xfrm>
            <a:off x="2339975" y="1773238"/>
            <a:ext cx="503238"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5" name="Oval 18"/>
          <p:cNvSpPr>
            <a:spLocks noChangeArrowheads="1"/>
          </p:cNvSpPr>
          <p:nvPr/>
        </p:nvSpPr>
        <p:spPr bwMode="auto">
          <a:xfrm>
            <a:off x="3492500" y="1773238"/>
            <a:ext cx="503238"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6" name="Oval 19"/>
          <p:cNvSpPr>
            <a:spLocks noChangeArrowheads="1"/>
          </p:cNvSpPr>
          <p:nvPr/>
        </p:nvSpPr>
        <p:spPr bwMode="auto">
          <a:xfrm>
            <a:off x="4714875" y="1773238"/>
            <a:ext cx="503238"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cs typeface="Arial" panose="020B0604020202020204" pitchFamily="34" charset="0"/>
              </a:rPr>
              <a:t>↑</a:t>
            </a:r>
          </a:p>
        </p:txBody>
      </p:sp>
      <p:sp>
        <p:nvSpPr>
          <p:cNvPr id="37907" name="Oval 20"/>
          <p:cNvSpPr>
            <a:spLocks noChangeArrowheads="1"/>
          </p:cNvSpPr>
          <p:nvPr/>
        </p:nvSpPr>
        <p:spPr bwMode="auto">
          <a:xfrm>
            <a:off x="5867400" y="1773238"/>
            <a:ext cx="503238"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7908" name="Oval 21"/>
          <p:cNvSpPr>
            <a:spLocks noChangeArrowheads="1"/>
          </p:cNvSpPr>
          <p:nvPr/>
        </p:nvSpPr>
        <p:spPr bwMode="auto">
          <a:xfrm>
            <a:off x="7164388" y="1846263"/>
            <a:ext cx="503237"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a:t>
            </a:r>
          </a:p>
        </p:txBody>
      </p:sp>
      <p:sp>
        <p:nvSpPr>
          <p:cNvPr id="37909" name="Line 22"/>
          <p:cNvSpPr>
            <a:spLocks noChangeShapeType="1"/>
          </p:cNvSpPr>
          <p:nvPr/>
        </p:nvSpPr>
        <p:spPr bwMode="auto">
          <a:xfrm>
            <a:off x="2555875" y="2276475"/>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Line 23"/>
          <p:cNvSpPr>
            <a:spLocks noChangeShapeType="1"/>
          </p:cNvSpPr>
          <p:nvPr/>
        </p:nvSpPr>
        <p:spPr bwMode="auto">
          <a:xfrm>
            <a:off x="3779838" y="2276475"/>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1" name="Line 24"/>
          <p:cNvSpPr>
            <a:spLocks noChangeShapeType="1"/>
          </p:cNvSpPr>
          <p:nvPr/>
        </p:nvSpPr>
        <p:spPr bwMode="auto">
          <a:xfrm>
            <a:off x="4932363" y="2349500"/>
            <a:ext cx="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2" name="Line 25"/>
          <p:cNvSpPr>
            <a:spLocks noChangeShapeType="1"/>
          </p:cNvSpPr>
          <p:nvPr/>
        </p:nvSpPr>
        <p:spPr bwMode="auto">
          <a:xfrm>
            <a:off x="6156325" y="2276475"/>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3" name="Line 26"/>
          <p:cNvSpPr>
            <a:spLocks noChangeShapeType="1"/>
          </p:cNvSpPr>
          <p:nvPr/>
        </p:nvSpPr>
        <p:spPr bwMode="auto">
          <a:xfrm flipH="1">
            <a:off x="6300788" y="2349500"/>
            <a:ext cx="1008062"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4" name="Line 27"/>
          <p:cNvSpPr>
            <a:spLocks noChangeShapeType="1"/>
          </p:cNvSpPr>
          <p:nvPr/>
        </p:nvSpPr>
        <p:spPr bwMode="auto">
          <a:xfrm flipH="1">
            <a:off x="1476375" y="3573463"/>
            <a:ext cx="863600"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5" name="Line 28"/>
          <p:cNvSpPr>
            <a:spLocks noChangeShapeType="1"/>
          </p:cNvSpPr>
          <p:nvPr/>
        </p:nvSpPr>
        <p:spPr bwMode="auto">
          <a:xfrm>
            <a:off x="2555875" y="371633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6" name="Line 29"/>
          <p:cNvSpPr>
            <a:spLocks noChangeShapeType="1"/>
          </p:cNvSpPr>
          <p:nvPr/>
        </p:nvSpPr>
        <p:spPr bwMode="auto">
          <a:xfrm>
            <a:off x="3779838" y="37163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7" name="Line 30"/>
          <p:cNvSpPr>
            <a:spLocks noChangeShapeType="1"/>
          </p:cNvSpPr>
          <p:nvPr/>
        </p:nvSpPr>
        <p:spPr bwMode="auto">
          <a:xfrm>
            <a:off x="4932363" y="37163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8" name="Line 31"/>
          <p:cNvSpPr>
            <a:spLocks noChangeShapeType="1"/>
          </p:cNvSpPr>
          <p:nvPr/>
        </p:nvSpPr>
        <p:spPr bwMode="auto">
          <a:xfrm>
            <a:off x="6156325" y="371633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9" name="Freeform 32"/>
          <p:cNvSpPr>
            <a:spLocks/>
          </p:cNvSpPr>
          <p:nvPr/>
        </p:nvSpPr>
        <p:spPr bwMode="auto">
          <a:xfrm>
            <a:off x="5076825" y="2733675"/>
            <a:ext cx="406400" cy="695325"/>
          </a:xfrm>
          <a:custGeom>
            <a:avLst/>
            <a:gdLst>
              <a:gd name="T0" fmla="*/ 2147483646 w 256"/>
              <a:gd name="T1" fmla="*/ 2147483646 h 438"/>
              <a:gd name="T2" fmla="*/ 2147483646 w 256"/>
              <a:gd name="T3" fmla="*/ 2147483646 h 438"/>
              <a:gd name="T4" fmla="*/ 2147483646 w 256"/>
              <a:gd name="T5" fmla="*/ 2147483646 h 438"/>
              <a:gd name="T6" fmla="*/ 2147483646 w 256"/>
              <a:gd name="T7" fmla="*/ 2147483646 h 438"/>
              <a:gd name="T8" fmla="*/ 2147483646 w 256"/>
              <a:gd name="T9" fmla="*/ 2147483646 h 438"/>
              <a:gd name="T10" fmla="*/ 2147483646 w 256"/>
              <a:gd name="T11" fmla="*/ 2147483646 h 438"/>
              <a:gd name="T12" fmla="*/ 0 w 256"/>
              <a:gd name="T13" fmla="*/ 2147483646 h 438"/>
              <a:gd name="T14" fmla="*/ 0 60000 65536"/>
              <a:gd name="T15" fmla="*/ 0 60000 65536"/>
              <a:gd name="T16" fmla="*/ 0 60000 65536"/>
              <a:gd name="T17" fmla="*/ 0 60000 65536"/>
              <a:gd name="T18" fmla="*/ 0 60000 65536"/>
              <a:gd name="T19" fmla="*/ 0 60000 65536"/>
              <a:gd name="T20" fmla="*/ 0 60000 65536"/>
              <a:gd name="T21" fmla="*/ 0 w 256"/>
              <a:gd name="T22" fmla="*/ 0 h 438"/>
              <a:gd name="T23" fmla="*/ 256 w 256"/>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 h="438">
                <a:moveTo>
                  <a:pt x="90" y="438"/>
                </a:moveTo>
                <a:cubicBezTo>
                  <a:pt x="124" y="411"/>
                  <a:pt x="158" y="385"/>
                  <a:pt x="181" y="347"/>
                </a:cubicBezTo>
                <a:cubicBezTo>
                  <a:pt x="204" y="309"/>
                  <a:pt x="219" y="264"/>
                  <a:pt x="226" y="211"/>
                </a:cubicBezTo>
                <a:cubicBezTo>
                  <a:pt x="233" y="158"/>
                  <a:pt x="256" y="60"/>
                  <a:pt x="226" y="30"/>
                </a:cubicBezTo>
                <a:cubicBezTo>
                  <a:pt x="196" y="0"/>
                  <a:pt x="75" y="7"/>
                  <a:pt x="45" y="30"/>
                </a:cubicBezTo>
                <a:cubicBezTo>
                  <a:pt x="15" y="53"/>
                  <a:pt x="52" y="121"/>
                  <a:pt x="45" y="166"/>
                </a:cubicBezTo>
                <a:cubicBezTo>
                  <a:pt x="38" y="211"/>
                  <a:pt x="19" y="256"/>
                  <a:pt x="0" y="30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23850" y="798513"/>
            <a:ext cx="8540750" cy="587375"/>
          </a:xfrm>
        </p:spPr>
        <p:txBody>
          <a:bodyPr/>
          <a:lstStyle/>
          <a:p>
            <a:pPr algn="l" eaLnBrk="1" hangingPunct="1"/>
            <a:r>
              <a:rPr lang="zh-CN" altLang="en-US" sz="2800" b="1" smtClean="0"/>
              <a:t>算符优先分析算法</a:t>
            </a:r>
          </a:p>
        </p:txBody>
      </p:sp>
      <p:sp>
        <p:nvSpPr>
          <p:cNvPr id="38915" name="Rectangle 3"/>
          <p:cNvSpPr>
            <a:spLocks noGrp="1" noRot="1" noChangeArrowheads="1"/>
          </p:cNvSpPr>
          <p:nvPr>
            <p:ph idx="1"/>
          </p:nvPr>
        </p:nvSpPr>
        <p:spPr>
          <a:xfrm>
            <a:off x="323850" y="1846263"/>
            <a:ext cx="8540750" cy="4535487"/>
          </a:xfrm>
        </p:spPr>
        <p:txBody>
          <a:bodyPr/>
          <a:lstStyle/>
          <a:p>
            <a:pPr eaLnBrk="1" hangingPunct="1">
              <a:buFont typeface="Wingdings" panose="05000000000000000000" pitchFamily="2" charset="2"/>
              <a:buChar char="l"/>
            </a:pPr>
            <a:r>
              <a:rPr lang="zh-CN" altLang="en-US" smtClean="0"/>
              <a:t>如果某个文法是算符优先文法，并且按照其产生式构造了算符优先关系表。就可以对任意给定的符号串进行规约分析，进而判定输入串是否为该文法的句子。</a:t>
            </a:r>
          </a:p>
          <a:p>
            <a:pPr eaLnBrk="1" hangingPunct="1">
              <a:buFont typeface="Wingdings" panose="05000000000000000000" pitchFamily="2" charset="2"/>
              <a:buChar char="l"/>
            </a:pPr>
            <a:r>
              <a:rPr lang="zh-CN" altLang="en-US" smtClean="0"/>
              <a:t>算符优先分析法的规约过程与规范规约是不同的。</a:t>
            </a:r>
          </a:p>
          <a:p>
            <a:pPr eaLnBrk="1" hangingPunct="1">
              <a:buFont typeface="Wingdings" panose="05000000000000000000" pitchFamily="2" charset="2"/>
              <a:buChar char="l"/>
            </a:pPr>
            <a:r>
              <a:rPr lang="zh-CN" altLang="en-US" smtClean="0"/>
              <a:t>规范规约是最右推导的逆过程。考虑到所有文法符号的规约。</a:t>
            </a: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A77549-3601-4A1A-AEF1-E07A848E036E}" type="slidenum">
              <a:rPr lang="en-US" altLang="zh-CN" sz="1400" smtClean="0"/>
              <a:pPr>
                <a:spcBef>
                  <a:spcPct val="0"/>
                </a:spcBef>
                <a:buFontTx/>
                <a:buNone/>
              </a:pPr>
              <a:t>35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495300" y="754063"/>
            <a:ext cx="8540750" cy="587375"/>
          </a:xfrm>
        </p:spPr>
        <p:txBody>
          <a:bodyPr/>
          <a:lstStyle/>
          <a:p>
            <a:pPr algn="l" eaLnBrk="1" hangingPunct="1"/>
            <a:r>
              <a:rPr lang="zh-CN" altLang="en-US" sz="2800" smtClean="0"/>
              <a:t>算符优先分析句型的性质</a:t>
            </a:r>
          </a:p>
        </p:txBody>
      </p:sp>
      <p:sp>
        <p:nvSpPr>
          <p:cNvPr id="39939" name="Rectangle 3"/>
          <p:cNvSpPr>
            <a:spLocks noGrp="1" noRot="1" noChangeArrowheads="1"/>
          </p:cNvSpPr>
          <p:nvPr>
            <p:ph idx="1"/>
          </p:nvPr>
        </p:nvSpPr>
        <p:spPr>
          <a:xfrm>
            <a:off x="304800" y="1658938"/>
            <a:ext cx="8540750" cy="4865687"/>
          </a:xfrm>
        </p:spPr>
        <p:txBody>
          <a:bodyPr/>
          <a:lstStyle/>
          <a:p>
            <a:pPr eaLnBrk="1" hangingPunct="1">
              <a:lnSpc>
                <a:spcPct val="80000"/>
              </a:lnSpc>
            </a:pPr>
            <a:r>
              <a:rPr lang="zh-CN" altLang="en-US" sz="2400" smtClean="0"/>
              <a:t>算符文法的任何一个句型应该如下形式：</a:t>
            </a:r>
          </a:p>
          <a:p>
            <a:pPr eaLnBrk="1" hangingPunct="1">
              <a:lnSpc>
                <a:spcPct val="80000"/>
              </a:lnSpc>
            </a:pPr>
            <a:r>
              <a:rPr lang="en-US" altLang="zh-CN" sz="2400" smtClean="0"/>
              <a:t>#N</a:t>
            </a:r>
            <a:r>
              <a:rPr lang="en-US" altLang="zh-CN" sz="2400" baseline="-25000" smtClean="0"/>
              <a:t>1</a:t>
            </a:r>
            <a:r>
              <a:rPr lang="en-US" altLang="zh-CN" sz="2400" smtClean="0"/>
              <a:t>a</a:t>
            </a:r>
            <a:r>
              <a:rPr lang="en-US" altLang="zh-CN" sz="2400" baseline="-25000" smtClean="0"/>
              <a:t>1</a:t>
            </a:r>
            <a:r>
              <a:rPr lang="en-US" altLang="zh-CN" sz="2400" smtClean="0"/>
              <a:t>N</a:t>
            </a:r>
            <a:r>
              <a:rPr lang="en-US" altLang="zh-CN" sz="2400" baseline="-25000" smtClean="0"/>
              <a:t>2</a:t>
            </a:r>
            <a:r>
              <a:rPr lang="en-US" altLang="zh-CN" sz="2400" smtClean="0"/>
              <a:t>a</a:t>
            </a:r>
            <a:r>
              <a:rPr lang="en-US" altLang="zh-CN" sz="2400" baseline="-25000" smtClean="0"/>
              <a:t>2</a:t>
            </a:r>
            <a:r>
              <a:rPr lang="en-US" altLang="zh-CN" sz="2400" smtClean="0"/>
              <a:t>…N</a:t>
            </a:r>
            <a:r>
              <a:rPr lang="en-US" altLang="zh-CN" sz="2400" baseline="-25000" smtClean="0"/>
              <a:t>n</a:t>
            </a:r>
            <a:r>
              <a:rPr lang="en-US" altLang="zh-CN" sz="2400" smtClean="0"/>
              <a:t>a</a:t>
            </a:r>
            <a:r>
              <a:rPr lang="en-US" altLang="zh-CN" sz="2400" baseline="-25000" smtClean="0"/>
              <a:t>n</a:t>
            </a:r>
            <a:r>
              <a:rPr lang="en-US" altLang="zh-CN" sz="2400" smtClean="0"/>
              <a:t>N</a:t>
            </a:r>
            <a:r>
              <a:rPr lang="en-US" altLang="zh-CN" sz="2400" baseline="-25000" smtClean="0"/>
              <a:t>n+1</a:t>
            </a:r>
            <a:r>
              <a:rPr lang="en-US" altLang="zh-CN" sz="2400" smtClean="0"/>
              <a:t>#,</a:t>
            </a:r>
            <a:r>
              <a:rPr lang="zh-CN" altLang="en-US" sz="2400" smtClean="0"/>
              <a:t>其中，</a:t>
            </a:r>
            <a:r>
              <a:rPr lang="en-US" altLang="zh-CN" sz="2400" smtClean="0"/>
              <a:t>N</a:t>
            </a:r>
            <a:r>
              <a:rPr lang="zh-CN" altLang="en-US" sz="2400" smtClean="0"/>
              <a:t>为非终结符，</a:t>
            </a:r>
            <a:r>
              <a:rPr lang="en-US" altLang="zh-CN" sz="2400" smtClean="0"/>
              <a:t>a</a:t>
            </a:r>
            <a:r>
              <a:rPr lang="zh-CN" altLang="en-US" sz="2400" smtClean="0"/>
              <a:t>为终结符。</a:t>
            </a:r>
          </a:p>
          <a:p>
            <a:pPr eaLnBrk="1" hangingPunct="1">
              <a:lnSpc>
                <a:spcPct val="80000"/>
              </a:lnSpc>
            </a:pPr>
            <a:r>
              <a:rPr lang="zh-CN" altLang="en-US" sz="2400" smtClean="0">
                <a:solidFill>
                  <a:schemeClr val="hlink"/>
                </a:solidFill>
              </a:rPr>
              <a:t>若</a:t>
            </a:r>
            <a:r>
              <a:rPr lang="en-US" altLang="zh-CN" sz="2400" smtClean="0">
                <a:solidFill>
                  <a:schemeClr val="hlink"/>
                </a:solidFill>
              </a:rPr>
              <a:t>Niai…NjajNj+1</a:t>
            </a:r>
            <a:r>
              <a:rPr lang="zh-CN" altLang="en-US" sz="2400" smtClean="0">
                <a:solidFill>
                  <a:schemeClr val="hlink"/>
                </a:solidFill>
              </a:rPr>
              <a:t>为句柄，则该句柄中终结符之间的关系为：</a:t>
            </a:r>
          </a:p>
          <a:p>
            <a:pPr eaLnBrk="1" hangingPunct="1">
              <a:lnSpc>
                <a:spcPct val="80000"/>
              </a:lnSpc>
            </a:pPr>
            <a:r>
              <a:rPr lang="en-US" altLang="zh-CN" sz="2400" smtClean="0">
                <a:solidFill>
                  <a:schemeClr val="hlink"/>
                </a:solidFill>
              </a:rPr>
              <a:t>a</a:t>
            </a:r>
            <a:r>
              <a:rPr lang="en-US" altLang="zh-CN" sz="2400" baseline="-25000" smtClean="0">
                <a:solidFill>
                  <a:schemeClr val="hlink"/>
                </a:solidFill>
              </a:rPr>
              <a:t>i-1</a:t>
            </a:r>
            <a:r>
              <a:rPr lang="en-US" altLang="zh-CN" sz="2400" smtClean="0">
                <a:solidFill>
                  <a:schemeClr val="hlink"/>
                </a:solidFill>
              </a:rPr>
              <a:t>&lt;</a:t>
            </a:r>
            <a:r>
              <a:rPr lang="en-US" altLang="zh-CN" sz="2400" smtClean="0">
                <a:solidFill>
                  <a:schemeClr val="hlink"/>
                </a:solidFill>
                <a:cs typeface="Arial" panose="020B0604020202020204" pitchFamily="34" charset="0"/>
              </a:rPr>
              <a:t>·</a:t>
            </a:r>
            <a:r>
              <a:rPr lang="en-US" altLang="zh-CN" sz="2400" smtClean="0">
                <a:solidFill>
                  <a:schemeClr val="hlink"/>
                </a:solidFill>
              </a:rPr>
              <a:t>a</a:t>
            </a:r>
            <a:r>
              <a:rPr lang="en-US" altLang="zh-CN" sz="2400" baseline="-25000" smtClean="0">
                <a:solidFill>
                  <a:schemeClr val="hlink"/>
                </a:solidFill>
              </a:rPr>
              <a:t>i</a:t>
            </a:r>
            <a:r>
              <a:rPr lang="zh-CN" altLang="en-US" sz="2400" smtClean="0">
                <a:solidFill>
                  <a:schemeClr val="hlink"/>
                </a:solidFill>
              </a:rPr>
              <a:t>；</a:t>
            </a:r>
            <a:r>
              <a:rPr lang="en-US" altLang="zh-CN" sz="2400" smtClean="0">
                <a:solidFill>
                  <a:schemeClr val="hlink"/>
                </a:solidFill>
              </a:rPr>
              <a:t>a</a:t>
            </a:r>
            <a:r>
              <a:rPr lang="en-US" altLang="zh-CN" sz="2400" baseline="-25000" smtClean="0">
                <a:solidFill>
                  <a:schemeClr val="hlink"/>
                </a:solidFill>
              </a:rPr>
              <a:t>i</a:t>
            </a:r>
            <a:r>
              <a:rPr lang="en-US" altLang="zh-CN" sz="2400" smtClean="0">
                <a:solidFill>
                  <a:schemeClr val="hlink"/>
                </a:solidFill>
              </a:rPr>
              <a:t>=</a:t>
            </a:r>
            <a:r>
              <a:rPr lang="en-US" altLang="zh-CN" sz="2400" smtClean="0">
                <a:solidFill>
                  <a:schemeClr val="hlink"/>
                </a:solidFill>
                <a:cs typeface="Arial" panose="020B0604020202020204" pitchFamily="34" charset="0"/>
              </a:rPr>
              <a:t>·</a:t>
            </a:r>
            <a:r>
              <a:rPr lang="en-US" altLang="zh-CN" sz="2400" smtClean="0">
                <a:solidFill>
                  <a:schemeClr val="hlink"/>
                </a:solidFill>
              </a:rPr>
              <a:t>a</a:t>
            </a:r>
            <a:r>
              <a:rPr lang="en-US" altLang="zh-CN" sz="2400" baseline="-25000" smtClean="0">
                <a:solidFill>
                  <a:schemeClr val="hlink"/>
                </a:solidFill>
              </a:rPr>
              <a:t>i+1</a:t>
            </a:r>
            <a:r>
              <a:rPr lang="en-US" altLang="zh-CN" sz="2400" smtClean="0">
                <a:solidFill>
                  <a:schemeClr val="hlink"/>
                </a:solidFill>
              </a:rPr>
              <a:t>=</a:t>
            </a:r>
            <a:r>
              <a:rPr lang="en-US" altLang="zh-CN" sz="2400" smtClean="0">
                <a:solidFill>
                  <a:schemeClr val="hlink"/>
                </a:solidFill>
                <a:cs typeface="Arial" panose="020B0604020202020204" pitchFamily="34" charset="0"/>
              </a:rPr>
              <a:t>·</a:t>
            </a:r>
            <a:r>
              <a:rPr lang="en-US" altLang="zh-CN" sz="2400" smtClean="0">
                <a:solidFill>
                  <a:schemeClr val="hlink"/>
                </a:solidFill>
              </a:rPr>
              <a:t>…=</a:t>
            </a:r>
            <a:r>
              <a:rPr lang="en-US" altLang="zh-CN" sz="2400" smtClean="0">
                <a:solidFill>
                  <a:schemeClr val="hlink"/>
                </a:solidFill>
                <a:cs typeface="Arial" panose="020B0604020202020204" pitchFamily="34" charset="0"/>
              </a:rPr>
              <a:t>·a</a:t>
            </a:r>
            <a:r>
              <a:rPr lang="en-US" altLang="zh-CN" sz="2400" baseline="-25000" smtClean="0">
                <a:solidFill>
                  <a:schemeClr val="hlink"/>
                </a:solidFill>
                <a:cs typeface="Arial" panose="020B0604020202020204" pitchFamily="34" charset="0"/>
              </a:rPr>
              <a:t>j-1</a:t>
            </a:r>
            <a:r>
              <a:rPr lang="en-US" altLang="zh-CN" sz="2400" smtClean="0">
                <a:solidFill>
                  <a:schemeClr val="hlink"/>
                </a:solidFill>
              </a:rPr>
              <a:t>=</a:t>
            </a:r>
            <a:r>
              <a:rPr lang="en-US" altLang="zh-CN" sz="2400" smtClean="0">
                <a:solidFill>
                  <a:schemeClr val="hlink"/>
                </a:solidFill>
                <a:cs typeface="Arial" panose="020B0604020202020204" pitchFamily="34" charset="0"/>
              </a:rPr>
              <a:t>·a</a:t>
            </a:r>
            <a:r>
              <a:rPr lang="en-US" altLang="zh-CN" sz="2400" baseline="-25000" smtClean="0">
                <a:solidFill>
                  <a:schemeClr val="hlink"/>
                </a:solidFill>
                <a:cs typeface="Arial" panose="020B0604020202020204" pitchFamily="34" charset="0"/>
              </a:rPr>
              <a:t>j</a:t>
            </a:r>
            <a:r>
              <a:rPr lang="zh-CN" altLang="en-US" sz="2400" smtClean="0">
                <a:solidFill>
                  <a:schemeClr val="hlink"/>
                </a:solidFill>
                <a:cs typeface="Arial" panose="020B0604020202020204" pitchFamily="34" charset="0"/>
              </a:rPr>
              <a:t>； </a:t>
            </a:r>
            <a:r>
              <a:rPr lang="en-US" altLang="zh-CN" sz="2400" smtClean="0">
                <a:solidFill>
                  <a:schemeClr val="hlink"/>
                </a:solidFill>
                <a:cs typeface="Arial" panose="020B0604020202020204" pitchFamily="34" charset="0"/>
              </a:rPr>
              <a:t>a</a:t>
            </a:r>
            <a:r>
              <a:rPr lang="en-US" altLang="zh-CN" sz="2400" baseline="-25000" smtClean="0">
                <a:solidFill>
                  <a:schemeClr val="hlink"/>
                </a:solidFill>
                <a:cs typeface="Arial" panose="020B0604020202020204" pitchFamily="34" charset="0"/>
              </a:rPr>
              <a:t>j</a:t>
            </a:r>
            <a:r>
              <a:rPr lang="en-US" altLang="zh-CN" sz="2400" smtClean="0">
                <a:solidFill>
                  <a:schemeClr val="hlink"/>
                </a:solidFill>
                <a:cs typeface="Arial" panose="020B0604020202020204" pitchFamily="34" charset="0"/>
              </a:rPr>
              <a:t>·&gt; a</a:t>
            </a:r>
            <a:r>
              <a:rPr lang="en-US" altLang="zh-CN" sz="2400" baseline="-25000" smtClean="0">
                <a:solidFill>
                  <a:schemeClr val="hlink"/>
                </a:solidFill>
                <a:cs typeface="Arial" panose="020B0604020202020204" pitchFamily="34" charset="0"/>
              </a:rPr>
              <a:t>j+1</a:t>
            </a:r>
          </a:p>
          <a:p>
            <a:pPr eaLnBrk="1" hangingPunct="1">
              <a:lnSpc>
                <a:spcPct val="80000"/>
              </a:lnSpc>
            </a:pPr>
            <a:r>
              <a:rPr lang="zh-CN" altLang="en-US" sz="2400" smtClean="0">
                <a:cs typeface="Arial" panose="020B0604020202020204" pitchFamily="34" charset="0"/>
              </a:rPr>
              <a:t>作为句柄，肯定能同时规约，所以，句柄中的终结符的优先性是相同的。</a:t>
            </a:r>
          </a:p>
          <a:p>
            <a:pPr eaLnBrk="1" hangingPunct="1">
              <a:lnSpc>
                <a:spcPct val="80000"/>
              </a:lnSpc>
            </a:pPr>
            <a:r>
              <a:rPr lang="zh-CN" altLang="en-US" sz="2400" smtClean="0">
                <a:cs typeface="Arial" panose="020B0604020202020204" pitchFamily="34" charset="0"/>
              </a:rPr>
              <a:t>而句柄肯定要进行规约，所以，它的优先性要大于其之前和之后的终结符的优先性。</a:t>
            </a:r>
          </a:p>
          <a:p>
            <a:pPr eaLnBrk="1" hangingPunct="1">
              <a:lnSpc>
                <a:spcPct val="80000"/>
              </a:lnSpc>
            </a:pPr>
            <a:r>
              <a:rPr lang="zh-CN" altLang="en-US" sz="2400" smtClean="0">
                <a:cs typeface="Arial" panose="020B0604020202020204" pitchFamily="34" charset="0"/>
              </a:rPr>
              <a:t>算符优先文法性质可得：如果</a:t>
            </a:r>
            <a:r>
              <a:rPr lang="en-US" altLang="zh-CN" sz="2400" smtClean="0">
                <a:cs typeface="Arial" panose="020B0604020202020204" pitchFamily="34" charset="0"/>
              </a:rPr>
              <a:t>aNb</a:t>
            </a:r>
            <a:r>
              <a:rPr lang="zh-CN" altLang="en-US" sz="2400" smtClean="0">
                <a:cs typeface="Arial" panose="020B0604020202020204" pitchFamily="34" charset="0"/>
              </a:rPr>
              <a:t>出现在句型</a:t>
            </a:r>
            <a:r>
              <a:rPr lang="el-GR" altLang="zh-CN" sz="2400" smtClean="0">
                <a:latin typeface="宋体" panose="02010600030101010101" pitchFamily="2" charset="-122"/>
                <a:cs typeface="Arial" panose="020B0604020202020204" pitchFamily="34" charset="0"/>
              </a:rPr>
              <a:t>γ</a:t>
            </a:r>
            <a:r>
              <a:rPr lang="zh-CN" altLang="en-US" sz="2400" smtClean="0">
                <a:latin typeface="宋体" panose="02010600030101010101" pitchFamily="2" charset="-122"/>
                <a:cs typeface="Arial" panose="020B0604020202020204" pitchFamily="34" charset="0"/>
              </a:rPr>
              <a:t>中</a:t>
            </a:r>
            <a:r>
              <a:rPr lang="zh-CN" altLang="en-US" sz="2400" smtClean="0">
                <a:solidFill>
                  <a:schemeClr val="hlink"/>
                </a:solidFill>
                <a:latin typeface="宋体" panose="02010600030101010101" pitchFamily="2" charset="-122"/>
                <a:cs typeface="Arial" panose="020B0604020202020204" pitchFamily="34" charset="0"/>
              </a:rPr>
              <a:t>（即</a:t>
            </a:r>
            <a:r>
              <a:rPr lang="en-US" altLang="zh-CN" sz="2400" smtClean="0">
                <a:solidFill>
                  <a:schemeClr val="hlink"/>
                </a:solidFill>
                <a:cs typeface="Arial" panose="020B0604020202020204" pitchFamily="34" charset="0"/>
              </a:rPr>
              <a:t>aNb</a:t>
            </a:r>
            <a:r>
              <a:rPr lang="zh-CN" altLang="en-US" sz="2400" smtClean="0">
                <a:solidFill>
                  <a:schemeClr val="hlink"/>
                </a:solidFill>
                <a:latin typeface="宋体" panose="02010600030101010101" pitchFamily="2" charset="-122"/>
                <a:cs typeface="Arial" panose="020B0604020202020204" pitchFamily="34" charset="0"/>
              </a:rPr>
              <a:t>为短语，短语即为句柄）</a:t>
            </a:r>
            <a:r>
              <a:rPr lang="zh-CN" altLang="en-US" sz="2400" smtClean="0">
                <a:latin typeface="宋体" panose="02010600030101010101" pitchFamily="2" charset="-122"/>
                <a:cs typeface="Arial" panose="020B0604020202020204" pitchFamily="34" charset="0"/>
              </a:rPr>
              <a:t>，则</a:t>
            </a:r>
            <a:r>
              <a:rPr lang="en-US" altLang="zh-CN" sz="2400" smtClean="0">
                <a:latin typeface="宋体" panose="02010600030101010101" pitchFamily="2" charset="-122"/>
                <a:cs typeface="Arial" panose="020B0604020202020204" pitchFamily="34" charset="0"/>
              </a:rPr>
              <a:t>a</a:t>
            </a:r>
            <a:r>
              <a:rPr lang="zh-CN" altLang="en-US" sz="2400" smtClean="0">
                <a:latin typeface="宋体" panose="02010600030101010101" pitchFamily="2" charset="-122"/>
                <a:cs typeface="Arial" panose="020B0604020202020204" pitchFamily="34" charset="0"/>
              </a:rPr>
              <a:t>和</a:t>
            </a:r>
            <a:r>
              <a:rPr lang="en-US" altLang="zh-CN" sz="2400" smtClean="0">
                <a:latin typeface="宋体" panose="02010600030101010101" pitchFamily="2" charset="-122"/>
                <a:cs typeface="Arial" panose="020B0604020202020204" pitchFamily="34" charset="0"/>
              </a:rPr>
              <a:t>b</a:t>
            </a:r>
            <a:r>
              <a:rPr lang="zh-CN" altLang="en-US" sz="2400" smtClean="0">
                <a:latin typeface="宋体" panose="02010600030101010101" pitchFamily="2" charset="-122"/>
                <a:cs typeface="Arial" panose="020B0604020202020204" pitchFamily="34" charset="0"/>
              </a:rPr>
              <a:t>之间有且只有一种优先关系即：若</a:t>
            </a:r>
            <a:r>
              <a:rPr lang="en-US" altLang="zh-CN" sz="2400" smtClean="0">
                <a:solidFill>
                  <a:schemeClr val="hlink"/>
                </a:solidFill>
                <a:latin typeface="宋体" panose="02010600030101010101" pitchFamily="2" charset="-122"/>
                <a:cs typeface="Arial" panose="020B0604020202020204" pitchFamily="34" charset="0"/>
              </a:rPr>
              <a:t>a</a:t>
            </a:r>
            <a:r>
              <a:rPr lang="en-US" altLang="zh-CN" sz="2400" smtClean="0">
                <a:solidFill>
                  <a:schemeClr val="hlink"/>
                </a:solidFill>
              </a:rPr>
              <a:t>&lt;</a:t>
            </a:r>
            <a:r>
              <a:rPr lang="en-US" altLang="zh-CN" sz="2400" smtClean="0">
                <a:solidFill>
                  <a:schemeClr val="hlink"/>
                </a:solidFill>
                <a:cs typeface="Arial" panose="020B0604020202020204" pitchFamily="34" charset="0"/>
              </a:rPr>
              <a:t>·b</a:t>
            </a:r>
            <a:r>
              <a:rPr lang="zh-CN" altLang="en-US" sz="2400" smtClean="0">
                <a:solidFill>
                  <a:schemeClr val="hlink"/>
                </a:solidFill>
                <a:cs typeface="Arial" panose="020B0604020202020204" pitchFamily="34" charset="0"/>
              </a:rPr>
              <a:t>，</a:t>
            </a:r>
            <a:r>
              <a:rPr lang="zh-CN" altLang="en-US" sz="2400" smtClean="0">
                <a:cs typeface="Arial" panose="020B0604020202020204" pitchFamily="34" charset="0"/>
              </a:rPr>
              <a:t>则在</a:t>
            </a:r>
            <a:r>
              <a:rPr lang="el-GR" altLang="zh-CN" sz="2400" smtClean="0">
                <a:latin typeface="宋体" panose="02010600030101010101" pitchFamily="2" charset="-122"/>
                <a:cs typeface="Arial" panose="020B0604020202020204" pitchFamily="34" charset="0"/>
              </a:rPr>
              <a:t>γ</a:t>
            </a:r>
            <a:r>
              <a:rPr lang="zh-CN" altLang="en-US" sz="2400" smtClean="0">
                <a:latin typeface="宋体" panose="02010600030101010101" pitchFamily="2" charset="-122"/>
                <a:cs typeface="Arial" panose="020B0604020202020204" pitchFamily="34" charset="0"/>
              </a:rPr>
              <a:t>中必含有</a:t>
            </a:r>
            <a:r>
              <a:rPr lang="en-US" altLang="zh-CN" sz="2400" smtClean="0">
                <a:latin typeface="宋体" panose="02010600030101010101" pitchFamily="2" charset="-122"/>
                <a:cs typeface="Arial" panose="020B0604020202020204" pitchFamily="34" charset="0"/>
              </a:rPr>
              <a:t>b</a:t>
            </a:r>
            <a:r>
              <a:rPr lang="zh-CN" altLang="en-US" sz="2400" smtClean="0">
                <a:latin typeface="宋体" panose="02010600030101010101" pitchFamily="2" charset="-122"/>
                <a:cs typeface="Arial" panose="020B0604020202020204" pitchFamily="34" charset="0"/>
              </a:rPr>
              <a:t>而不含有</a:t>
            </a:r>
            <a:r>
              <a:rPr lang="en-US" altLang="zh-CN" sz="2400" smtClean="0">
                <a:latin typeface="宋体" panose="02010600030101010101" pitchFamily="2" charset="-122"/>
                <a:cs typeface="Arial" panose="020B0604020202020204" pitchFamily="34" charset="0"/>
              </a:rPr>
              <a:t>a</a:t>
            </a:r>
            <a:r>
              <a:rPr lang="zh-CN" altLang="en-US" sz="2400" smtClean="0">
                <a:latin typeface="宋体" panose="02010600030101010101" pitchFamily="2" charset="-122"/>
                <a:cs typeface="Arial" panose="020B0604020202020204" pitchFamily="34" charset="0"/>
              </a:rPr>
              <a:t>的短语存在；若</a:t>
            </a:r>
            <a:r>
              <a:rPr lang="en-US" altLang="zh-CN" sz="2400" smtClean="0">
                <a:solidFill>
                  <a:schemeClr val="hlink"/>
                </a:solidFill>
                <a:latin typeface="宋体" panose="02010600030101010101" pitchFamily="2" charset="-122"/>
                <a:cs typeface="Arial" panose="020B0604020202020204" pitchFamily="34" charset="0"/>
              </a:rPr>
              <a:t>a</a:t>
            </a:r>
            <a:r>
              <a:rPr lang="en-US" altLang="zh-CN" sz="2400" smtClean="0">
                <a:solidFill>
                  <a:schemeClr val="hlink"/>
                </a:solidFill>
                <a:cs typeface="Arial" panose="020B0604020202020204" pitchFamily="34" charset="0"/>
              </a:rPr>
              <a:t>·&gt;b</a:t>
            </a:r>
            <a:r>
              <a:rPr lang="zh-CN" altLang="en-US" sz="2400" smtClean="0">
                <a:solidFill>
                  <a:schemeClr val="hlink"/>
                </a:solidFill>
                <a:cs typeface="Arial" panose="020B0604020202020204" pitchFamily="34" charset="0"/>
              </a:rPr>
              <a:t>，</a:t>
            </a:r>
            <a:r>
              <a:rPr lang="zh-CN" altLang="en-US" sz="2400" smtClean="0">
                <a:cs typeface="Arial" panose="020B0604020202020204" pitchFamily="34" charset="0"/>
              </a:rPr>
              <a:t>则在</a:t>
            </a:r>
            <a:r>
              <a:rPr lang="el-GR" altLang="zh-CN" sz="2400" smtClean="0">
                <a:latin typeface="宋体" panose="02010600030101010101" pitchFamily="2" charset="-122"/>
                <a:cs typeface="Arial" panose="020B0604020202020204" pitchFamily="34" charset="0"/>
              </a:rPr>
              <a:t>γ</a:t>
            </a:r>
            <a:r>
              <a:rPr lang="zh-CN" altLang="en-US" sz="2400" smtClean="0">
                <a:latin typeface="宋体" panose="02010600030101010101" pitchFamily="2" charset="-122"/>
                <a:cs typeface="Arial" panose="020B0604020202020204" pitchFamily="34" charset="0"/>
              </a:rPr>
              <a:t>中必含有</a:t>
            </a:r>
            <a:r>
              <a:rPr lang="en-US" altLang="zh-CN" sz="2400" smtClean="0">
                <a:latin typeface="宋体" panose="02010600030101010101" pitchFamily="2" charset="-122"/>
                <a:cs typeface="Arial" panose="020B0604020202020204" pitchFamily="34" charset="0"/>
              </a:rPr>
              <a:t>a</a:t>
            </a:r>
            <a:r>
              <a:rPr lang="zh-CN" altLang="en-US" sz="2400" smtClean="0">
                <a:latin typeface="宋体" panose="02010600030101010101" pitchFamily="2" charset="-122"/>
                <a:cs typeface="Arial" panose="020B0604020202020204" pitchFamily="34" charset="0"/>
              </a:rPr>
              <a:t>而不含有</a:t>
            </a:r>
            <a:r>
              <a:rPr lang="en-US" altLang="zh-CN" sz="2400" smtClean="0">
                <a:latin typeface="宋体" panose="02010600030101010101" pitchFamily="2" charset="-122"/>
                <a:cs typeface="Arial" panose="020B0604020202020204" pitchFamily="34" charset="0"/>
              </a:rPr>
              <a:t>b</a:t>
            </a:r>
            <a:r>
              <a:rPr lang="zh-CN" altLang="en-US" sz="2400" smtClean="0">
                <a:latin typeface="宋体" panose="02010600030101010101" pitchFamily="2" charset="-122"/>
                <a:cs typeface="Arial" panose="020B0604020202020204" pitchFamily="34" charset="0"/>
              </a:rPr>
              <a:t>的短语存在；若</a:t>
            </a:r>
            <a:r>
              <a:rPr lang="en-US" altLang="zh-CN" sz="2400" smtClean="0">
                <a:solidFill>
                  <a:schemeClr val="hlink"/>
                </a:solidFill>
                <a:latin typeface="宋体" panose="02010600030101010101" pitchFamily="2" charset="-122"/>
                <a:cs typeface="Arial" panose="020B0604020202020204" pitchFamily="34" charset="0"/>
              </a:rPr>
              <a:t>a=</a:t>
            </a:r>
            <a:r>
              <a:rPr lang="en-US" altLang="zh-CN" sz="2400" smtClean="0">
                <a:solidFill>
                  <a:schemeClr val="hlink"/>
                </a:solidFill>
                <a:cs typeface="Arial" panose="020B0604020202020204" pitchFamily="34" charset="0"/>
              </a:rPr>
              <a:t>·</a:t>
            </a:r>
            <a:r>
              <a:rPr lang="en-US" altLang="zh-CN" sz="2400" smtClean="0">
                <a:solidFill>
                  <a:schemeClr val="hlink"/>
                </a:solidFill>
                <a:latin typeface="宋体" panose="02010600030101010101" pitchFamily="2" charset="-122"/>
                <a:cs typeface="Arial" panose="020B0604020202020204" pitchFamily="34" charset="0"/>
              </a:rPr>
              <a:t>b</a:t>
            </a:r>
            <a:r>
              <a:rPr lang="zh-CN" altLang="en-US" sz="2400" smtClean="0">
                <a:latin typeface="宋体" panose="02010600030101010101" pitchFamily="2" charset="-122"/>
                <a:cs typeface="Arial" panose="020B0604020202020204" pitchFamily="34" charset="0"/>
              </a:rPr>
              <a:t>，则</a:t>
            </a:r>
            <a:r>
              <a:rPr lang="zh-CN" altLang="en-US" sz="2400" smtClean="0">
                <a:cs typeface="Arial" panose="020B0604020202020204" pitchFamily="34" charset="0"/>
              </a:rPr>
              <a:t>在</a:t>
            </a:r>
            <a:r>
              <a:rPr lang="el-GR" altLang="zh-CN" sz="2400" smtClean="0">
                <a:latin typeface="宋体" panose="02010600030101010101" pitchFamily="2" charset="-122"/>
                <a:cs typeface="Arial" panose="020B0604020202020204" pitchFamily="34" charset="0"/>
              </a:rPr>
              <a:t>γ</a:t>
            </a:r>
            <a:r>
              <a:rPr lang="zh-CN" altLang="en-US" sz="2400" smtClean="0">
                <a:latin typeface="宋体" panose="02010600030101010101" pitchFamily="2" charset="-122"/>
                <a:cs typeface="Arial" panose="020B0604020202020204" pitchFamily="34" charset="0"/>
              </a:rPr>
              <a:t>中必含有</a:t>
            </a:r>
            <a:r>
              <a:rPr lang="en-US" altLang="zh-CN" sz="2400" smtClean="0">
                <a:latin typeface="宋体" panose="02010600030101010101" pitchFamily="2" charset="-122"/>
                <a:cs typeface="Arial" panose="020B0604020202020204" pitchFamily="34" charset="0"/>
              </a:rPr>
              <a:t>a</a:t>
            </a:r>
            <a:r>
              <a:rPr lang="zh-CN" altLang="en-US" sz="2400" smtClean="0">
                <a:latin typeface="宋体" panose="02010600030101010101" pitchFamily="2" charset="-122"/>
                <a:cs typeface="Arial" panose="020B0604020202020204" pitchFamily="34" charset="0"/>
              </a:rPr>
              <a:t>的短语必含有</a:t>
            </a:r>
            <a:r>
              <a:rPr lang="en-US" altLang="zh-CN" sz="2400" smtClean="0">
                <a:latin typeface="宋体" panose="02010600030101010101" pitchFamily="2" charset="-122"/>
                <a:cs typeface="Arial" panose="020B0604020202020204" pitchFamily="34" charset="0"/>
              </a:rPr>
              <a:t>b</a:t>
            </a:r>
            <a:r>
              <a:rPr lang="zh-CN" altLang="en-US" sz="2400" smtClean="0">
                <a:latin typeface="宋体" panose="02010600030101010101" pitchFamily="2" charset="-122"/>
                <a:cs typeface="Arial" panose="020B0604020202020204" pitchFamily="34" charset="0"/>
              </a:rPr>
              <a:t>，反之亦然。</a:t>
            </a:r>
          </a:p>
          <a:p>
            <a:pPr eaLnBrk="1" hangingPunct="1">
              <a:lnSpc>
                <a:spcPct val="80000"/>
              </a:lnSpc>
            </a:pPr>
            <a:r>
              <a:rPr lang="zh-CN" altLang="en-US" sz="2400" smtClean="0">
                <a:solidFill>
                  <a:schemeClr val="hlink"/>
                </a:solidFill>
                <a:latin typeface="宋体" panose="02010600030101010101" pitchFamily="2" charset="-122"/>
                <a:cs typeface="Arial" panose="020B0604020202020204" pitchFamily="34" charset="0"/>
              </a:rPr>
              <a:t>算符优先文法规约过程中只考虑终结符，不考虑非终结符。</a:t>
            </a:r>
            <a:endParaRPr lang="zh-CN" altLang="el-GR" sz="2400" smtClean="0">
              <a:solidFill>
                <a:schemeClr val="hlink"/>
              </a:solidFill>
              <a:latin typeface="宋体" panose="02010600030101010101" pitchFamily="2" charset="-122"/>
              <a:cs typeface="Arial" panose="020B0604020202020204" pitchFamily="34" charset="0"/>
            </a:endParaRP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870BAA-1FD2-4DA6-B3B7-B17C8BEAD366}" type="slidenum">
              <a:rPr lang="en-US" altLang="zh-CN" sz="1400" smtClean="0"/>
              <a:pPr>
                <a:spcBef>
                  <a:spcPct val="0"/>
                </a:spcBef>
                <a:buFontTx/>
                <a:buNone/>
              </a:pPr>
              <a:t>36</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title"/>
          </p:nvPr>
        </p:nvSpPr>
        <p:spPr>
          <a:xfrm>
            <a:off x="323850" y="889000"/>
            <a:ext cx="8540750" cy="668338"/>
          </a:xfrm>
        </p:spPr>
        <p:txBody>
          <a:bodyPr/>
          <a:lstStyle/>
          <a:p>
            <a:pPr algn="l" eaLnBrk="1" hangingPunct="1"/>
            <a:r>
              <a:rPr lang="zh-CN" altLang="en-US" sz="2400" smtClean="0"/>
              <a:t>表达式文法中有一个输入串</a:t>
            </a:r>
            <a:r>
              <a:rPr lang="en-US" altLang="zh-CN" sz="2400" smtClean="0"/>
              <a:t>i+i#</a:t>
            </a:r>
            <a:r>
              <a:rPr lang="zh-CN" altLang="en-US" sz="2400" smtClean="0"/>
              <a:t>。其规范规约如下表</a:t>
            </a:r>
          </a:p>
        </p:txBody>
      </p:sp>
      <p:graphicFrame>
        <p:nvGraphicFramePr>
          <p:cNvPr id="37970" name="Group 82"/>
          <p:cNvGraphicFramePr>
            <a:graphicFrameLocks noGrp="1"/>
          </p:cNvGraphicFramePr>
          <p:nvPr>
            <p:ph type="tbl" idx="1"/>
          </p:nvPr>
        </p:nvGraphicFramePr>
        <p:xfrm>
          <a:off x="301625" y="2238375"/>
          <a:ext cx="8540750" cy="4359278"/>
        </p:xfrm>
        <a:graphic>
          <a:graphicData uri="http://schemas.openxmlformats.org/drawingml/2006/table">
            <a:tbl>
              <a:tblPr/>
              <a:tblGrid>
                <a:gridCol w="1708150">
                  <a:extLst>
                    <a:ext uri="{9D8B030D-6E8A-4147-A177-3AD203B41FA5}">
                      <a16:colId xmlns:a16="http://schemas.microsoft.com/office/drawing/2014/main" val="3491978073"/>
                    </a:ext>
                  </a:extLst>
                </a:gridCol>
                <a:gridCol w="1708150">
                  <a:extLst>
                    <a:ext uri="{9D8B030D-6E8A-4147-A177-3AD203B41FA5}">
                      <a16:colId xmlns:a16="http://schemas.microsoft.com/office/drawing/2014/main" val="4098104475"/>
                    </a:ext>
                  </a:extLst>
                </a:gridCol>
                <a:gridCol w="1708150">
                  <a:extLst>
                    <a:ext uri="{9D8B030D-6E8A-4147-A177-3AD203B41FA5}">
                      <a16:colId xmlns:a16="http://schemas.microsoft.com/office/drawing/2014/main" val="1072963077"/>
                    </a:ext>
                  </a:extLst>
                </a:gridCol>
                <a:gridCol w="1708150">
                  <a:extLst>
                    <a:ext uri="{9D8B030D-6E8A-4147-A177-3AD203B41FA5}">
                      <a16:colId xmlns:a16="http://schemas.microsoft.com/office/drawing/2014/main" val="680047759"/>
                    </a:ext>
                  </a:extLst>
                </a:gridCol>
                <a:gridCol w="1708150">
                  <a:extLst>
                    <a:ext uri="{9D8B030D-6E8A-4147-A177-3AD203B41FA5}">
                      <a16:colId xmlns:a16="http://schemas.microsoft.com/office/drawing/2014/main" val="290765331"/>
                    </a:ext>
                  </a:extLst>
                </a:gridCol>
              </a:tblGrid>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剩余输入串</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句柄</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规约产生式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0194031"/>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8201486"/>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1044866"/>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432251"/>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881461116"/>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476140442"/>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897962"/>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060094"/>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 </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661300102"/>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8568114"/>
                  </a:ext>
                </a:extLst>
              </a:tr>
              <a:tr h="39629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接受</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480637"/>
                  </a:ext>
                </a:extLst>
              </a:tr>
            </a:tbl>
          </a:graphicData>
        </a:graphic>
      </p:graphicFrame>
      <p:sp>
        <p:nvSpPr>
          <p:cNvPr id="41037" name="灯片编号占位符 7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FAA1A3-0398-4A9B-A982-4D70D7973820}" type="slidenum">
              <a:rPr lang="en-US" altLang="zh-CN" sz="1400" smtClean="0"/>
              <a:pPr>
                <a:spcBef>
                  <a:spcPct val="0"/>
                </a:spcBef>
                <a:buFontTx/>
                <a:buNone/>
              </a:pPr>
              <a:t>37</a:t>
            </a:fld>
            <a:endParaRPr lang="en-US" altLang="zh-CN" sz="1400" smtClean="0"/>
          </a:p>
        </p:txBody>
      </p:sp>
      <p:sp>
        <p:nvSpPr>
          <p:cNvPr id="41038" name="Text Box 5"/>
          <p:cNvSpPr txBox="1">
            <a:spLocks noChangeArrowheads="1"/>
          </p:cNvSpPr>
          <p:nvPr/>
        </p:nvSpPr>
        <p:spPr bwMode="auto">
          <a:xfrm>
            <a:off x="296863" y="1747838"/>
            <a:ext cx="528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规范推导：</a:t>
            </a:r>
            <a:r>
              <a:rPr lang="en-US" altLang="zh-CN" sz="1800"/>
              <a:t>E </a:t>
            </a:r>
            <a:r>
              <a:rPr lang="en-US" altLang="zh-CN" sz="1800">
                <a:sym typeface="Symbol" panose="05050102010706020507" pitchFamily="18" charset="2"/>
              </a:rPr>
              <a:t>E+T E+F E+i T+i F+i i+i</a:t>
            </a:r>
          </a:p>
        </p:txBody>
      </p:sp>
      <p:sp>
        <p:nvSpPr>
          <p:cNvPr id="41039" name="Rectangle 2"/>
          <p:cNvSpPr>
            <a:spLocks noRot="1" noChangeArrowheads="1"/>
          </p:cNvSpPr>
          <p:nvPr/>
        </p:nvSpPr>
        <p:spPr bwMode="auto">
          <a:xfrm>
            <a:off x="179388" y="144463"/>
            <a:ext cx="85407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表达式的文法为：</a:t>
            </a:r>
            <a:br>
              <a:rPr lang="zh-CN" altLang="en-US" sz="2000" b="1">
                <a:solidFill>
                  <a:schemeClr val="hlink"/>
                </a:solidFill>
              </a:rPr>
            </a:br>
            <a:r>
              <a:rPr lang="en-US" altLang="zh-CN" sz="2000" b="1">
                <a:solidFill>
                  <a:schemeClr val="hlink"/>
                </a:solidFill>
              </a:rPr>
              <a:t>0</a:t>
            </a:r>
            <a:r>
              <a:rPr lang="zh-CN" altLang="en-US" sz="2000" b="1">
                <a:solidFill>
                  <a:schemeClr val="hlink"/>
                </a:solidFill>
              </a:rPr>
              <a:t>、</a:t>
            </a:r>
            <a:r>
              <a:rPr lang="en-US" altLang="zh-CN" sz="2000" b="1">
                <a:solidFill>
                  <a:schemeClr val="hlink"/>
                </a:solidFill>
              </a:rPr>
              <a:t>E‘</a:t>
            </a:r>
            <a:r>
              <a:rPr lang="en-US" altLang="zh-CN" sz="2000" b="1">
                <a:solidFill>
                  <a:schemeClr val="hlink"/>
                </a:solidFill>
                <a:latin typeface="宋体" panose="02010600030101010101" pitchFamily="2" charset="-122"/>
              </a:rPr>
              <a:t>→#E#</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1</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E→E+T</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2</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E→T</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3</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T→T*F</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4</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T→F</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5</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F→P↑F|P</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6</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E</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7</a:t>
            </a:r>
            <a:r>
              <a:rPr lang="zh-CN" altLang="en-US" sz="2000" b="1">
                <a:solidFill>
                  <a:schemeClr val="hlink"/>
                </a:solidFill>
                <a:latin typeface="宋体" panose="02010600030101010101" pitchFamily="2" charset="-122"/>
              </a:rPr>
              <a:t>、</a:t>
            </a:r>
            <a:r>
              <a:rPr lang="en-US" altLang="zh-CN" sz="2000" b="1">
                <a:solidFill>
                  <a:schemeClr val="hlink"/>
                </a:solidFill>
                <a:latin typeface="宋体" panose="02010600030101010101" pitchFamily="2" charset="-122"/>
              </a:rPr>
              <a:t>P→i</a:t>
            </a:r>
            <a:r>
              <a:rPr lang="zh-CN" altLang="en-US" sz="2000" b="1">
                <a:solidFill>
                  <a:schemeClr val="hlink"/>
                </a:solidFill>
                <a:latin typeface="宋体" panose="02010600030101010101" pitchFamily="2" charset="-122"/>
              </a:rPr>
              <a:t>；</a:t>
            </a: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algn="l" eaLnBrk="1" hangingPunct="1"/>
            <a:r>
              <a:rPr lang="zh-CN" altLang="en-US" sz="2400" smtClean="0"/>
              <a:t>表达式文法中有一个输入串</a:t>
            </a:r>
            <a:r>
              <a:rPr lang="en-US" altLang="zh-CN" sz="2400" smtClean="0"/>
              <a:t>i+i#</a:t>
            </a:r>
            <a:r>
              <a:rPr lang="zh-CN" altLang="en-US" sz="2400" smtClean="0"/>
              <a:t>。算符优先规约如下表</a:t>
            </a:r>
          </a:p>
        </p:txBody>
      </p:sp>
      <p:graphicFrame>
        <p:nvGraphicFramePr>
          <p:cNvPr id="38983" name="Group 71"/>
          <p:cNvGraphicFramePr>
            <a:graphicFrameLocks noGrp="1"/>
          </p:cNvGraphicFramePr>
          <p:nvPr>
            <p:ph type="tbl" idx="1"/>
          </p:nvPr>
        </p:nvGraphicFramePr>
        <p:xfrm>
          <a:off x="323850" y="1771650"/>
          <a:ext cx="8496300" cy="3170240"/>
        </p:xfrm>
        <a:graphic>
          <a:graphicData uri="http://schemas.openxmlformats.org/drawingml/2006/table">
            <a:tbl>
              <a:tblPr/>
              <a:tblGrid>
                <a:gridCol w="863600">
                  <a:extLst>
                    <a:ext uri="{9D8B030D-6E8A-4147-A177-3AD203B41FA5}">
                      <a16:colId xmlns:a16="http://schemas.microsoft.com/office/drawing/2014/main" val="490152586"/>
                    </a:ext>
                  </a:extLst>
                </a:gridCol>
                <a:gridCol w="1439863">
                  <a:extLst>
                    <a:ext uri="{9D8B030D-6E8A-4147-A177-3AD203B41FA5}">
                      <a16:colId xmlns:a16="http://schemas.microsoft.com/office/drawing/2014/main" val="3350346040"/>
                    </a:ext>
                  </a:extLst>
                </a:gridCol>
                <a:gridCol w="1728787">
                  <a:extLst>
                    <a:ext uri="{9D8B030D-6E8A-4147-A177-3AD203B41FA5}">
                      <a16:colId xmlns:a16="http://schemas.microsoft.com/office/drawing/2014/main" val="1355106148"/>
                    </a:ext>
                  </a:extLst>
                </a:gridCol>
                <a:gridCol w="1800225">
                  <a:extLst>
                    <a:ext uri="{9D8B030D-6E8A-4147-A177-3AD203B41FA5}">
                      <a16:colId xmlns:a16="http://schemas.microsoft.com/office/drawing/2014/main" val="1125677700"/>
                    </a:ext>
                  </a:extLst>
                </a:gridCol>
                <a:gridCol w="1584325">
                  <a:extLst>
                    <a:ext uri="{9D8B030D-6E8A-4147-A177-3AD203B41FA5}">
                      <a16:colId xmlns:a16="http://schemas.microsoft.com/office/drawing/2014/main" val="2751785432"/>
                    </a:ext>
                  </a:extLst>
                </a:gridCol>
                <a:gridCol w="1079500">
                  <a:extLst>
                    <a:ext uri="{9D8B030D-6E8A-4147-A177-3AD203B41FA5}">
                      <a16:colId xmlns:a16="http://schemas.microsoft.com/office/drawing/2014/main" val="4189795117"/>
                    </a:ext>
                  </a:extLst>
                </a:gridCol>
              </a:tblGrid>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栈</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优先关系</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当前符号</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剩余输入串</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动作</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122886"/>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4982637"/>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5183957"/>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9673018"/>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389866"/>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#F+i</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8813192"/>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规约</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4778388"/>
                  </a:ext>
                </a:extLst>
              </a:tr>
              <a:tr h="39628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接受</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636810"/>
                  </a:ext>
                </a:extLst>
              </a:tr>
            </a:tbl>
          </a:graphicData>
        </a:graphic>
      </p:graphicFrame>
      <p:sp>
        <p:nvSpPr>
          <p:cNvPr id="42052" name="灯片编号占位符 7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221D87-613F-41ED-AC06-B74502432732}" type="slidenum">
              <a:rPr lang="en-US" altLang="zh-CN" sz="1400" smtClean="0"/>
              <a:pPr>
                <a:spcBef>
                  <a:spcPct val="0"/>
                </a:spcBef>
                <a:buFontTx/>
                <a:buNone/>
              </a:pPr>
              <a:t>38</a:t>
            </a:fld>
            <a:endParaRPr lang="en-US" altLang="zh-CN" sz="1400" smtClean="0"/>
          </a:p>
        </p:txBody>
      </p:sp>
      <p:sp>
        <p:nvSpPr>
          <p:cNvPr id="42053" name="Text Box 124"/>
          <p:cNvSpPr txBox="1">
            <a:spLocks noChangeArrowheads="1"/>
          </p:cNvSpPr>
          <p:nvPr/>
        </p:nvSpPr>
        <p:spPr bwMode="auto">
          <a:xfrm>
            <a:off x="250825" y="5045075"/>
            <a:ext cx="861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在第三步骤和第六步骤，都没有对</a:t>
            </a:r>
            <a:r>
              <a:rPr lang="en-US" altLang="zh-CN" sz="2400"/>
              <a:t>F</a:t>
            </a:r>
            <a:r>
              <a:rPr lang="zh-CN" altLang="en-US" sz="2400"/>
              <a:t>进行规约，因为在规约过程</a:t>
            </a:r>
          </a:p>
          <a:p>
            <a:pPr eaLnBrk="1" hangingPunct="1">
              <a:spcBef>
                <a:spcPct val="0"/>
              </a:spcBef>
              <a:buFontTx/>
              <a:buNone/>
            </a:pPr>
            <a:r>
              <a:rPr lang="zh-CN" altLang="en-US" sz="2400"/>
              <a:t>中，只考虑算符，不考虑非终结符</a:t>
            </a:r>
            <a:r>
              <a:rPr lang="en-US" altLang="zh-CN" sz="2400"/>
              <a:t>(</a:t>
            </a:r>
            <a:r>
              <a:rPr lang="zh-CN" altLang="en-US" sz="2400" b="1">
                <a:solidFill>
                  <a:schemeClr val="hlink"/>
                </a:solidFill>
              </a:rPr>
              <a:t>单个非终结符</a:t>
            </a:r>
            <a:r>
              <a:rPr lang="en-US" altLang="zh-CN" sz="2400"/>
              <a:t>)</a:t>
            </a:r>
            <a:r>
              <a:rPr lang="zh-CN" altLang="en-US" sz="2400"/>
              <a:t>。在句柄确认</a:t>
            </a:r>
          </a:p>
          <a:p>
            <a:pPr eaLnBrk="1" hangingPunct="1">
              <a:spcBef>
                <a:spcPct val="0"/>
              </a:spcBef>
              <a:buFontTx/>
              <a:buNone/>
            </a:pPr>
            <a:r>
              <a:rPr lang="zh-CN" altLang="en-US" sz="2400"/>
              <a:t>过程中不考虑非终结符，而句柄通过短语确认，所以出现最左</a:t>
            </a:r>
          </a:p>
          <a:p>
            <a:pPr eaLnBrk="1" hangingPunct="1">
              <a:spcBef>
                <a:spcPct val="0"/>
              </a:spcBef>
              <a:buFontTx/>
              <a:buNone/>
            </a:pPr>
            <a:r>
              <a:rPr lang="zh-CN" altLang="en-US" sz="2400"/>
              <a:t>素短语。</a:t>
            </a:r>
            <a:endParaRPr lang="en-US" altLang="zh-CN" sz="240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52425" y="681038"/>
            <a:ext cx="8540750" cy="731837"/>
          </a:xfrm>
        </p:spPr>
        <p:txBody>
          <a:bodyPr/>
          <a:lstStyle/>
          <a:p>
            <a:pPr algn="l" eaLnBrk="1" hangingPunct="1"/>
            <a:r>
              <a:rPr lang="zh-CN" altLang="en-US" sz="4000" smtClean="0"/>
              <a:t>最左素短语</a:t>
            </a:r>
          </a:p>
        </p:txBody>
      </p:sp>
      <p:sp>
        <p:nvSpPr>
          <p:cNvPr id="43011" name="Rectangle 3"/>
          <p:cNvSpPr>
            <a:spLocks noGrp="1" noRot="1" noChangeArrowheads="1"/>
          </p:cNvSpPr>
          <p:nvPr>
            <p:ph idx="1"/>
          </p:nvPr>
        </p:nvSpPr>
        <p:spPr>
          <a:xfrm>
            <a:off x="250825" y="1746250"/>
            <a:ext cx="8540750" cy="3914775"/>
          </a:xfrm>
        </p:spPr>
        <p:txBody>
          <a:bodyPr/>
          <a:lstStyle/>
          <a:p>
            <a:pPr eaLnBrk="1" hangingPunct="1">
              <a:buFont typeface="Wingdings" panose="05000000000000000000" pitchFamily="2" charset="2"/>
              <a:buChar char="l"/>
            </a:pPr>
            <a:r>
              <a:rPr lang="zh-CN" altLang="en-US" smtClean="0"/>
              <a:t>设有文法</a:t>
            </a:r>
            <a:r>
              <a:rPr lang="en-US" altLang="zh-CN" smtClean="0"/>
              <a:t>G[S]</a:t>
            </a:r>
            <a:r>
              <a:rPr lang="zh-CN" altLang="en-US" smtClean="0"/>
              <a:t>，其句型的素短语是一个短语，它至少包含一个终结符，并且除自身外不包括其他素短语，最左边的素短语称为最左素短语。</a:t>
            </a:r>
          </a:p>
          <a:p>
            <a:pPr eaLnBrk="1" hangingPunct="1">
              <a:buFont typeface="Wingdings" panose="05000000000000000000" pitchFamily="2" charset="2"/>
              <a:buChar char="l"/>
            </a:pPr>
            <a:r>
              <a:rPr lang="zh-CN" altLang="en-US" smtClean="0"/>
              <a:t>要注意的是：素短语和最左素短语皆是定义在算符优先文法所产生的句型基础之上的。</a:t>
            </a:r>
          </a:p>
          <a:p>
            <a:pPr eaLnBrk="1" hangingPunct="1">
              <a:buFont typeface="Wingdings" panose="05000000000000000000" pitchFamily="2" charset="2"/>
              <a:buChar char="l"/>
            </a:pPr>
            <a:r>
              <a:rPr lang="zh-CN" altLang="en-US" smtClean="0"/>
              <a:t>短语是针对某个句型而言的。</a:t>
            </a:r>
          </a:p>
        </p:txBody>
      </p:sp>
      <p:sp>
        <p:nvSpPr>
          <p:cNvPr id="430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2D3880-905D-4505-BC85-1A6B08175DA0}" type="slidenum">
              <a:rPr lang="en-US" altLang="zh-CN" sz="1400" smtClean="0"/>
              <a:pPr>
                <a:spcBef>
                  <a:spcPct val="0"/>
                </a:spcBef>
                <a:buFontTx/>
                <a:buNone/>
              </a:pPr>
              <a:t>39</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Rot="1" noChangeArrowheads="1"/>
          </p:cNvSpPr>
          <p:nvPr>
            <p:ph type="title"/>
          </p:nvPr>
        </p:nvSpPr>
        <p:spPr>
          <a:xfrm>
            <a:off x="467544" y="793800"/>
            <a:ext cx="8540750" cy="555625"/>
          </a:xfrm>
        </p:spPr>
        <p:txBody>
          <a:bodyPr/>
          <a:lstStyle/>
          <a:p>
            <a:pPr algn="l" eaLnBrk="1" hangingPunct="1"/>
            <a:r>
              <a:rPr lang="zh-CN" altLang="en-US" sz="2800" b="1" dirty="0" smtClean="0"/>
              <a:t>移进</a:t>
            </a:r>
            <a:r>
              <a:rPr lang="en-US" altLang="zh-CN" sz="2800" b="1" dirty="0" smtClean="0"/>
              <a:t>——</a:t>
            </a:r>
            <a:r>
              <a:rPr lang="zh-CN" altLang="en-US" sz="2800" b="1" dirty="0" smtClean="0"/>
              <a:t>规约的分析过程</a:t>
            </a:r>
          </a:p>
        </p:txBody>
      </p:sp>
      <p:graphicFrame>
        <p:nvGraphicFramePr>
          <p:cNvPr id="6216" name="Group 72"/>
          <p:cNvGraphicFramePr>
            <a:graphicFrameLocks noGrp="1"/>
          </p:cNvGraphicFramePr>
          <p:nvPr>
            <p:ph type="tbl" idx="1"/>
            <p:extLst>
              <p:ext uri="{D42A27DB-BD31-4B8C-83A1-F6EECF244321}">
                <p14:modId xmlns:p14="http://schemas.microsoft.com/office/powerpoint/2010/main" val="1122401470"/>
              </p:ext>
            </p:extLst>
          </p:nvPr>
        </p:nvGraphicFramePr>
        <p:xfrm>
          <a:off x="323850" y="1628800"/>
          <a:ext cx="8540750" cy="4813300"/>
        </p:xfrm>
        <a:graphic>
          <a:graphicData uri="http://schemas.openxmlformats.org/drawingml/2006/table">
            <a:tbl>
              <a:tblPr/>
              <a:tblGrid>
                <a:gridCol w="935038">
                  <a:extLst>
                    <a:ext uri="{9D8B030D-6E8A-4147-A177-3AD203B41FA5}">
                      <a16:colId xmlns:a16="http://schemas.microsoft.com/office/drawing/2014/main" val="2967208310"/>
                    </a:ext>
                  </a:extLst>
                </a:gridCol>
                <a:gridCol w="1800225">
                  <a:extLst>
                    <a:ext uri="{9D8B030D-6E8A-4147-A177-3AD203B41FA5}">
                      <a16:colId xmlns:a16="http://schemas.microsoft.com/office/drawing/2014/main" val="1804494046"/>
                    </a:ext>
                  </a:extLst>
                </a:gridCol>
                <a:gridCol w="2520950">
                  <a:extLst>
                    <a:ext uri="{9D8B030D-6E8A-4147-A177-3AD203B41FA5}">
                      <a16:colId xmlns:a16="http://schemas.microsoft.com/office/drawing/2014/main" val="3908629151"/>
                    </a:ext>
                  </a:extLst>
                </a:gridCol>
                <a:gridCol w="3284537">
                  <a:extLst>
                    <a:ext uri="{9D8B030D-6E8A-4147-A177-3AD203B41FA5}">
                      <a16:colId xmlns:a16="http://schemas.microsoft.com/office/drawing/2014/main" val="2818865823"/>
                    </a:ext>
                  </a:extLst>
                </a:gridCol>
              </a:tblGrid>
              <a:tr h="4318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输入符号串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5843197"/>
                  </a:ext>
                </a:extLst>
              </a:tr>
              <a:tr h="4191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abbcde#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7249601"/>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4461204"/>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→b</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2339075"/>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1050583"/>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→Ab</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9953074"/>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269583"/>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6124756"/>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→d</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67252"/>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11241"/>
                  </a:ext>
                </a:extLst>
              </a:tr>
              <a:tr h="33972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#aAcBe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aAcBe</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1836137"/>
                  </a:ext>
                </a:extLst>
              </a:tr>
              <a:tr h="3381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7760269"/>
                  </a:ext>
                </a:extLst>
              </a:tr>
            </a:tbl>
          </a:graphicData>
        </a:graphic>
      </p:graphicFrame>
      <p:sp>
        <p:nvSpPr>
          <p:cNvPr id="7238" name="灯片编号占位符 7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BEE20D-F1A3-43F6-BF39-F32A29AEBDAA}" type="slidenum">
              <a:rPr lang="en-US" altLang="zh-CN" sz="1400" smtClean="0"/>
              <a:pPr>
                <a:spcBef>
                  <a:spcPct val="0"/>
                </a:spcBef>
                <a:buFontTx/>
                <a:buNone/>
              </a:pPr>
              <a:t>4</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755650" y="806450"/>
            <a:ext cx="4968875" cy="587375"/>
          </a:xfrm>
        </p:spPr>
        <p:txBody>
          <a:bodyPr/>
          <a:lstStyle/>
          <a:p>
            <a:pPr algn="l" eaLnBrk="1" hangingPunct="1"/>
            <a:r>
              <a:rPr lang="zh-CN" altLang="en-US" sz="3200" smtClean="0"/>
              <a:t>例题</a:t>
            </a:r>
          </a:p>
        </p:txBody>
      </p:sp>
      <p:sp>
        <p:nvSpPr>
          <p:cNvPr id="44035" name="Rectangle 3"/>
          <p:cNvSpPr>
            <a:spLocks noGrp="1" noRot="1" noChangeArrowheads="1"/>
          </p:cNvSpPr>
          <p:nvPr>
            <p:ph idx="1"/>
          </p:nvPr>
        </p:nvSpPr>
        <p:spPr>
          <a:xfrm>
            <a:off x="323850" y="2006600"/>
            <a:ext cx="8540750" cy="4375150"/>
          </a:xfrm>
        </p:spPr>
        <p:txBody>
          <a:bodyPr/>
          <a:lstStyle/>
          <a:p>
            <a:pPr marL="609600" indent="-609600" eaLnBrk="1" hangingPunct="1"/>
            <a:r>
              <a:rPr lang="zh-CN" altLang="en-US" sz="2400" smtClean="0"/>
              <a:t>设有文法</a:t>
            </a:r>
            <a:r>
              <a:rPr lang="en-US" altLang="zh-CN" sz="2400" smtClean="0"/>
              <a:t>G[E]</a:t>
            </a:r>
            <a:r>
              <a:rPr lang="zh-CN" altLang="en-US" sz="2400" smtClean="0"/>
              <a:t>，</a:t>
            </a:r>
            <a:r>
              <a:rPr lang="en-US" altLang="zh-CN" sz="2400" smtClean="0"/>
              <a:t>1</a:t>
            </a:r>
            <a:r>
              <a:rPr lang="zh-CN" altLang="en-US" sz="2400" smtClean="0"/>
              <a:t>、</a:t>
            </a:r>
            <a:r>
              <a:rPr lang="en-US" altLang="zh-CN" sz="2400" smtClean="0"/>
              <a:t>E</a:t>
            </a:r>
            <a:r>
              <a:rPr lang="en-US" altLang="zh-CN" sz="2400" smtClean="0">
                <a:latin typeface="宋体" panose="02010600030101010101" pitchFamily="2" charset="-122"/>
              </a:rPr>
              <a:t>→E+T|T</a:t>
            </a:r>
            <a:r>
              <a:rPr lang="zh-CN" altLang="en-US" sz="2400" smtClean="0">
                <a:latin typeface="宋体" panose="02010600030101010101" pitchFamily="2" charset="-122"/>
              </a:rPr>
              <a:t>；</a:t>
            </a:r>
            <a:r>
              <a:rPr lang="en-US" altLang="zh-CN" sz="2400" smtClean="0">
                <a:latin typeface="宋体" panose="02010600030101010101" pitchFamily="2" charset="-122"/>
              </a:rPr>
              <a:t>2</a:t>
            </a:r>
            <a:r>
              <a:rPr lang="zh-CN" altLang="en-US" sz="2400" smtClean="0">
                <a:latin typeface="宋体" panose="02010600030101010101" pitchFamily="2" charset="-122"/>
              </a:rPr>
              <a:t>、</a:t>
            </a:r>
            <a:r>
              <a:rPr lang="en-US" altLang="zh-CN" sz="2400" smtClean="0">
                <a:latin typeface="宋体" panose="02010600030101010101" pitchFamily="2" charset="-122"/>
              </a:rPr>
              <a:t>T→T*F|F</a:t>
            </a:r>
            <a:r>
              <a:rPr lang="zh-CN" altLang="en-US" sz="2400" smtClean="0">
                <a:latin typeface="宋体" panose="02010600030101010101" pitchFamily="2" charset="-122"/>
              </a:rPr>
              <a:t>；</a:t>
            </a:r>
            <a:r>
              <a:rPr lang="en-US" altLang="zh-CN" sz="2400" smtClean="0">
                <a:latin typeface="宋体" panose="02010600030101010101" pitchFamily="2" charset="-122"/>
              </a:rPr>
              <a:t>3</a:t>
            </a:r>
            <a:r>
              <a:rPr lang="zh-CN" altLang="en-US" sz="2400" smtClean="0">
                <a:latin typeface="宋体" panose="02010600030101010101" pitchFamily="2" charset="-122"/>
              </a:rPr>
              <a:t>、</a:t>
            </a:r>
            <a:r>
              <a:rPr lang="en-US" altLang="zh-CN" sz="2400" smtClean="0">
                <a:latin typeface="宋体" panose="02010600030101010101" pitchFamily="2" charset="-122"/>
              </a:rPr>
              <a:t>F→P↑F|P</a:t>
            </a:r>
            <a:r>
              <a:rPr lang="zh-CN" altLang="en-US" sz="2400" smtClean="0">
                <a:latin typeface="宋体" panose="02010600030101010101" pitchFamily="2" charset="-122"/>
              </a:rPr>
              <a:t>；</a:t>
            </a:r>
            <a:r>
              <a:rPr lang="en-US" altLang="zh-CN" sz="2400" smtClean="0">
                <a:latin typeface="宋体" panose="02010600030101010101" pitchFamily="2" charset="-122"/>
              </a:rPr>
              <a:t>4</a:t>
            </a:r>
            <a:r>
              <a:rPr lang="zh-CN" altLang="en-US" sz="2400" smtClean="0">
                <a:latin typeface="宋体" panose="02010600030101010101" pitchFamily="2" charset="-122"/>
              </a:rPr>
              <a:t>、</a:t>
            </a:r>
            <a:r>
              <a:rPr lang="en-US" altLang="zh-CN" sz="2400" smtClean="0">
                <a:latin typeface="宋体" panose="02010600030101010101" pitchFamily="2" charset="-122"/>
              </a:rPr>
              <a:t>P→</a:t>
            </a:r>
            <a:r>
              <a:rPr lang="zh-CN" altLang="en-US" sz="2400" smtClean="0">
                <a:latin typeface="宋体" panose="02010600030101010101" pitchFamily="2" charset="-122"/>
              </a:rPr>
              <a:t>（</a:t>
            </a:r>
            <a:r>
              <a:rPr lang="en-US" altLang="zh-CN" sz="2400" smtClean="0">
                <a:latin typeface="宋体" panose="02010600030101010101" pitchFamily="2" charset="-122"/>
              </a:rPr>
              <a:t>E</a:t>
            </a:r>
            <a:r>
              <a:rPr lang="zh-CN" altLang="en-US" sz="2400" smtClean="0">
                <a:latin typeface="宋体" panose="02010600030101010101" pitchFamily="2" charset="-122"/>
              </a:rPr>
              <a:t>）</a:t>
            </a:r>
            <a:r>
              <a:rPr lang="en-US" altLang="zh-CN" sz="2400" smtClean="0">
                <a:latin typeface="宋体" panose="02010600030101010101" pitchFamily="2" charset="-122"/>
              </a:rPr>
              <a:t>|i</a:t>
            </a:r>
            <a:r>
              <a:rPr lang="zh-CN" altLang="en-US" sz="2400" smtClean="0">
                <a:latin typeface="宋体" panose="02010600030101010101" pitchFamily="2" charset="-122"/>
              </a:rPr>
              <a:t>；</a:t>
            </a:r>
          </a:p>
          <a:p>
            <a:pPr marL="609600" indent="-609600" eaLnBrk="1" hangingPunct="1"/>
            <a:r>
              <a:rPr lang="zh-CN" altLang="en-US" sz="2400" smtClean="0">
                <a:latin typeface="宋体" panose="02010600030101010101" pitchFamily="2" charset="-122"/>
              </a:rPr>
              <a:t>现有句型</a:t>
            </a:r>
            <a:r>
              <a:rPr lang="en-US" altLang="zh-CN" sz="2400" smtClean="0">
                <a:solidFill>
                  <a:schemeClr val="hlink"/>
                </a:solidFill>
                <a:latin typeface="宋体" panose="02010600030101010101" pitchFamily="2" charset="-122"/>
              </a:rPr>
              <a:t>#T+T*F+i#</a:t>
            </a:r>
            <a:r>
              <a:rPr lang="zh-CN" altLang="en-US" sz="2400" smtClean="0">
                <a:latin typeface="宋体" panose="02010600030101010101" pitchFamily="2" charset="-122"/>
              </a:rPr>
              <a:t>，它的短语是：</a:t>
            </a:r>
          </a:p>
          <a:p>
            <a:pPr marL="990600" lvl="1" indent="-533400" eaLnBrk="1" hangingPunct="1">
              <a:buFont typeface="Wingdings" panose="05000000000000000000" pitchFamily="2" charset="2"/>
              <a:buAutoNum type="arabicPeriod"/>
            </a:pPr>
            <a:r>
              <a:rPr lang="en-US" altLang="zh-CN" sz="2000" smtClean="0">
                <a:latin typeface="宋体" panose="02010600030101010101" pitchFamily="2" charset="-122"/>
              </a:rPr>
              <a:t>T+T*F+i </a:t>
            </a:r>
            <a:r>
              <a:rPr lang="zh-CN" altLang="en-US" sz="2000" smtClean="0">
                <a:latin typeface="宋体" panose="02010600030101010101" pitchFamily="2" charset="-122"/>
              </a:rPr>
              <a:t>相对于非终结符</a:t>
            </a:r>
            <a:r>
              <a:rPr lang="en-US" altLang="zh-CN" sz="2000" smtClean="0">
                <a:latin typeface="宋体" panose="02010600030101010101" pitchFamily="2" charset="-122"/>
              </a:rPr>
              <a:t>E</a:t>
            </a:r>
            <a:r>
              <a:rPr lang="zh-CN" altLang="en-US" sz="2000" smtClean="0">
                <a:latin typeface="宋体" panose="02010600030101010101" pitchFamily="2" charset="-122"/>
              </a:rPr>
              <a:t>的短语；</a:t>
            </a:r>
          </a:p>
          <a:p>
            <a:pPr marL="990600" lvl="1" indent="-533400" eaLnBrk="1" hangingPunct="1">
              <a:buFont typeface="Wingdings" panose="05000000000000000000" pitchFamily="2" charset="2"/>
              <a:buAutoNum type="arabicPeriod"/>
            </a:pPr>
            <a:r>
              <a:rPr lang="en-US" altLang="zh-CN" sz="2000" smtClean="0">
                <a:latin typeface="宋体" panose="02010600030101010101" pitchFamily="2" charset="-122"/>
              </a:rPr>
              <a:t>T+T*F </a:t>
            </a:r>
            <a:r>
              <a:rPr lang="zh-CN" altLang="en-US" sz="2000" smtClean="0">
                <a:latin typeface="宋体" panose="02010600030101010101" pitchFamily="2" charset="-122"/>
              </a:rPr>
              <a:t>相对于非终结符</a:t>
            </a:r>
            <a:r>
              <a:rPr lang="en-US" altLang="zh-CN" sz="2000" smtClean="0">
                <a:latin typeface="宋体" panose="02010600030101010101" pitchFamily="2" charset="-122"/>
              </a:rPr>
              <a:t>E</a:t>
            </a:r>
            <a:r>
              <a:rPr lang="zh-CN" altLang="en-US" sz="2000" smtClean="0">
                <a:latin typeface="宋体" panose="02010600030101010101" pitchFamily="2" charset="-122"/>
              </a:rPr>
              <a:t>的短语；</a:t>
            </a:r>
          </a:p>
          <a:p>
            <a:pPr marL="990600" lvl="1" indent="-533400" eaLnBrk="1" hangingPunct="1">
              <a:buFont typeface="Wingdings" panose="05000000000000000000" pitchFamily="2" charset="2"/>
              <a:buAutoNum type="arabicPeriod"/>
            </a:pPr>
            <a:r>
              <a:rPr lang="en-US" altLang="zh-CN" sz="2000" smtClean="0">
                <a:latin typeface="宋体" panose="02010600030101010101" pitchFamily="2" charset="-122"/>
              </a:rPr>
              <a:t>T </a:t>
            </a:r>
            <a:r>
              <a:rPr lang="zh-CN" altLang="en-US" sz="2000" smtClean="0">
                <a:latin typeface="宋体" panose="02010600030101010101" pitchFamily="2" charset="-122"/>
              </a:rPr>
              <a:t>相对于非终结符</a:t>
            </a:r>
            <a:r>
              <a:rPr lang="en-US" altLang="zh-CN" sz="2000" smtClean="0">
                <a:latin typeface="宋体" panose="02010600030101010101" pitchFamily="2" charset="-122"/>
              </a:rPr>
              <a:t>E</a:t>
            </a:r>
            <a:r>
              <a:rPr lang="zh-CN" altLang="en-US" sz="2000" smtClean="0">
                <a:latin typeface="宋体" panose="02010600030101010101" pitchFamily="2" charset="-122"/>
              </a:rPr>
              <a:t>的短语；</a:t>
            </a:r>
          </a:p>
          <a:p>
            <a:pPr marL="990600" lvl="1" indent="-533400" eaLnBrk="1" hangingPunct="1">
              <a:buFont typeface="Wingdings" panose="05000000000000000000" pitchFamily="2" charset="2"/>
              <a:buAutoNum type="arabicPeriod"/>
            </a:pPr>
            <a:r>
              <a:rPr lang="en-US" altLang="zh-CN" sz="2000" smtClean="0">
                <a:latin typeface="宋体" panose="02010600030101010101" pitchFamily="2" charset="-122"/>
              </a:rPr>
              <a:t>T*F </a:t>
            </a:r>
            <a:r>
              <a:rPr lang="zh-CN" altLang="en-US" sz="2000" smtClean="0">
                <a:latin typeface="宋体" panose="02010600030101010101" pitchFamily="2" charset="-122"/>
              </a:rPr>
              <a:t>相对于非终结符</a:t>
            </a:r>
            <a:r>
              <a:rPr lang="en-US" altLang="zh-CN" sz="2000" smtClean="0">
                <a:latin typeface="宋体" panose="02010600030101010101" pitchFamily="2" charset="-122"/>
              </a:rPr>
              <a:t>T</a:t>
            </a:r>
            <a:r>
              <a:rPr lang="zh-CN" altLang="en-US" sz="2000" smtClean="0">
                <a:latin typeface="宋体" panose="02010600030101010101" pitchFamily="2" charset="-122"/>
              </a:rPr>
              <a:t>的短语；</a:t>
            </a:r>
          </a:p>
          <a:p>
            <a:pPr marL="990600" lvl="1" indent="-533400" eaLnBrk="1" hangingPunct="1">
              <a:buFont typeface="Wingdings" panose="05000000000000000000" pitchFamily="2" charset="2"/>
              <a:buAutoNum type="arabicPeriod"/>
            </a:pPr>
            <a:r>
              <a:rPr lang="en-US" altLang="zh-CN" sz="2000" smtClean="0">
                <a:latin typeface="宋体" panose="02010600030101010101" pitchFamily="2" charset="-122"/>
              </a:rPr>
              <a:t>i </a:t>
            </a:r>
            <a:r>
              <a:rPr lang="zh-CN" altLang="en-US" sz="2000" smtClean="0">
                <a:latin typeface="宋体" panose="02010600030101010101" pitchFamily="2" charset="-122"/>
              </a:rPr>
              <a:t>相对于非终结符</a:t>
            </a:r>
            <a:r>
              <a:rPr lang="en-US" altLang="zh-CN" sz="2000" smtClean="0">
                <a:latin typeface="宋体" panose="02010600030101010101" pitchFamily="2" charset="-122"/>
              </a:rPr>
              <a:t>P</a:t>
            </a:r>
            <a:r>
              <a:rPr lang="zh-CN" altLang="en-US" sz="2000" smtClean="0">
                <a:latin typeface="宋体" panose="02010600030101010101" pitchFamily="2" charset="-122"/>
              </a:rPr>
              <a:t>、</a:t>
            </a:r>
            <a:r>
              <a:rPr lang="en-US" altLang="zh-CN" sz="2000" smtClean="0">
                <a:latin typeface="宋体" panose="02010600030101010101" pitchFamily="2" charset="-122"/>
              </a:rPr>
              <a:t>F</a:t>
            </a:r>
            <a:r>
              <a:rPr lang="zh-CN" altLang="en-US" sz="2000" smtClean="0">
                <a:latin typeface="宋体" panose="02010600030101010101" pitchFamily="2" charset="-122"/>
              </a:rPr>
              <a:t>、</a:t>
            </a:r>
            <a:r>
              <a:rPr lang="en-US" altLang="zh-CN" sz="2000" smtClean="0">
                <a:latin typeface="宋体" panose="02010600030101010101" pitchFamily="2" charset="-122"/>
              </a:rPr>
              <a:t>T</a:t>
            </a:r>
            <a:r>
              <a:rPr lang="zh-CN" altLang="en-US" sz="2000" smtClean="0">
                <a:latin typeface="宋体" panose="02010600030101010101" pitchFamily="2" charset="-122"/>
              </a:rPr>
              <a:t>的短语；</a:t>
            </a:r>
          </a:p>
          <a:p>
            <a:pPr marL="609600" indent="-609600" eaLnBrk="1" hangingPunct="1"/>
            <a:r>
              <a:rPr lang="zh-CN" altLang="en-US" sz="2400" smtClean="0">
                <a:latin typeface="宋体" panose="02010600030101010101" pitchFamily="2" charset="-122"/>
              </a:rPr>
              <a:t>其中， </a:t>
            </a:r>
            <a:r>
              <a:rPr lang="en-US" altLang="zh-CN" sz="2400" smtClean="0">
                <a:latin typeface="宋体" panose="02010600030101010101" pitchFamily="2" charset="-122"/>
              </a:rPr>
              <a:t>i</a:t>
            </a:r>
            <a:r>
              <a:rPr lang="zh-CN" altLang="en-US" sz="2400" smtClean="0">
                <a:latin typeface="宋体" panose="02010600030101010101" pitchFamily="2" charset="-122"/>
              </a:rPr>
              <a:t>和</a:t>
            </a:r>
            <a:r>
              <a:rPr lang="en-US" altLang="zh-CN" sz="2400" smtClean="0">
                <a:latin typeface="宋体" panose="02010600030101010101" pitchFamily="2" charset="-122"/>
              </a:rPr>
              <a:t>T*F</a:t>
            </a:r>
            <a:r>
              <a:rPr lang="zh-CN" altLang="en-US" sz="2400" smtClean="0">
                <a:latin typeface="宋体" panose="02010600030101010101" pitchFamily="2" charset="-122"/>
              </a:rPr>
              <a:t>为素短语，而</a:t>
            </a:r>
            <a:r>
              <a:rPr lang="en-US" altLang="zh-CN" sz="2400" smtClean="0">
                <a:latin typeface="宋体" panose="02010600030101010101" pitchFamily="2" charset="-122"/>
              </a:rPr>
              <a:t>T*F</a:t>
            </a:r>
            <a:r>
              <a:rPr lang="zh-CN" altLang="en-US" sz="2400" smtClean="0">
                <a:latin typeface="宋体" panose="02010600030101010101" pitchFamily="2" charset="-122"/>
              </a:rPr>
              <a:t>为最左素短语。</a:t>
            </a:r>
          </a:p>
          <a:p>
            <a:pPr marL="609600" indent="-609600" eaLnBrk="1" hangingPunct="1"/>
            <a:r>
              <a:rPr lang="zh-CN" altLang="en-US" sz="2400" smtClean="0">
                <a:solidFill>
                  <a:schemeClr val="hlink"/>
                </a:solidFill>
                <a:latin typeface="宋体" panose="02010600030101010101" pitchFamily="2" charset="-122"/>
              </a:rPr>
              <a:t>最左素短语就是算符优先分析的句柄</a:t>
            </a:r>
            <a:r>
              <a:rPr lang="zh-CN" altLang="en-US" sz="2400" smtClean="0">
                <a:latin typeface="宋体" panose="02010600030101010101" pitchFamily="2" charset="-122"/>
              </a:rPr>
              <a:t>。</a:t>
            </a:r>
          </a:p>
        </p:txBody>
      </p:sp>
      <p:sp>
        <p:nvSpPr>
          <p:cNvPr id="44036" name="灯片编号占位符 32"/>
          <p:cNvSpPr>
            <a:spLocks noGrp="1"/>
          </p:cNvSpPr>
          <p:nvPr>
            <p:ph type="sldNum" sz="quarter" idx="12"/>
          </p:nvPr>
        </p:nvSpPr>
        <p:spPr>
          <a:xfrm>
            <a:off x="6588125" y="6237288"/>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2B1F9DE-056F-4097-84B5-28E15054C76C}" type="slidenum">
              <a:rPr lang="en-US" altLang="zh-CN" sz="1400" smtClean="0"/>
              <a:pPr>
                <a:spcBef>
                  <a:spcPct val="0"/>
                </a:spcBef>
                <a:buFontTx/>
                <a:buNone/>
              </a:pPr>
              <a:t>40</a:t>
            </a:fld>
            <a:endParaRPr lang="en-US" altLang="zh-CN" sz="1400" smtClean="0"/>
          </a:p>
        </p:txBody>
      </p:sp>
      <p:grpSp>
        <p:nvGrpSpPr>
          <p:cNvPr id="44037" name="组合 1"/>
          <p:cNvGrpSpPr>
            <a:grpSpLocks/>
          </p:cNvGrpSpPr>
          <p:nvPr/>
        </p:nvGrpSpPr>
        <p:grpSpPr bwMode="auto">
          <a:xfrm>
            <a:off x="6011863" y="2563813"/>
            <a:ext cx="2881312" cy="3168650"/>
            <a:chOff x="5867400" y="1773238"/>
            <a:chExt cx="2881313" cy="3168650"/>
          </a:xfrm>
        </p:grpSpPr>
        <p:sp>
          <p:nvSpPr>
            <p:cNvPr id="44038" name="Oval 4"/>
            <p:cNvSpPr>
              <a:spLocks noChangeArrowheads="1"/>
            </p:cNvSpPr>
            <p:nvPr/>
          </p:nvSpPr>
          <p:spPr bwMode="auto">
            <a:xfrm>
              <a:off x="7019925" y="1773238"/>
              <a:ext cx="431800" cy="3603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4039" name="Oval 5"/>
            <p:cNvSpPr>
              <a:spLocks noChangeArrowheads="1"/>
            </p:cNvSpPr>
            <p:nvPr/>
          </p:nvSpPr>
          <p:spPr bwMode="auto">
            <a:xfrm>
              <a:off x="6443663" y="2276475"/>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4040" name="Oval 6"/>
            <p:cNvSpPr>
              <a:spLocks noChangeArrowheads="1"/>
            </p:cNvSpPr>
            <p:nvPr/>
          </p:nvSpPr>
          <p:spPr bwMode="auto">
            <a:xfrm>
              <a:off x="7019925" y="2276475"/>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4041" name="Oval 7"/>
            <p:cNvSpPr>
              <a:spLocks noChangeArrowheads="1"/>
            </p:cNvSpPr>
            <p:nvPr/>
          </p:nvSpPr>
          <p:spPr bwMode="auto">
            <a:xfrm>
              <a:off x="7596188" y="2276475"/>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4042" name="Oval 8"/>
            <p:cNvSpPr>
              <a:spLocks noChangeArrowheads="1"/>
            </p:cNvSpPr>
            <p:nvPr/>
          </p:nvSpPr>
          <p:spPr bwMode="auto">
            <a:xfrm>
              <a:off x="5867400" y="2997200"/>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4043" name="Oval 9"/>
            <p:cNvSpPr>
              <a:spLocks noChangeArrowheads="1"/>
            </p:cNvSpPr>
            <p:nvPr/>
          </p:nvSpPr>
          <p:spPr bwMode="auto">
            <a:xfrm>
              <a:off x="6443663" y="2997200"/>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4044" name="Oval 10"/>
            <p:cNvSpPr>
              <a:spLocks noChangeArrowheads="1"/>
            </p:cNvSpPr>
            <p:nvPr/>
          </p:nvSpPr>
          <p:spPr bwMode="auto">
            <a:xfrm>
              <a:off x="7019925" y="2997200"/>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4045" name="Oval 11"/>
            <p:cNvSpPr>
              <a:spLocks noChangeArrowheads="1"/>
            </p:cNvSpPr>
            <p:nvPr/>
          </p:nvSpPr>
          <p:spPr bwMode="auto">
            <a:xfrm>
              <a:off x="6443663" y="3860800"/>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4046" name="Oval 12"/>
            <p:cNvSpPr>
              <a:spLocks noChangeArrowheads="1"/>
            </p:cNvSpPr>
            <p:nvPr/>
          </p:nvSpPr>
          <p:spPr bwMode="auto">
            <a:xfrm>
              <a:off x="7019925" y="3860800"/>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4047" name="Oval 13"/>
            <p:cNvSpPr>
              <a:spLocks noChangeArrowheads="1"/>
            </p:cNvSpPr>
            <p:nvPr/>
          </p:nvSpPr>
          <p:spPr bwMode="auto">
            <a:xfrm>
              <a:off x="7596188" y="3860800"/>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44048" name="Oval 14"/>
            <p:cNvSpPr>
              <a:spLocks noChangeArrowheads="1"/>
            </p:cNvSpPr>
            <p:nvPr/>
          </p:nvSpPr>
          <p:spPr bwMode="auto">
            <a:xfrm>
              <a:off x="5867400" y="3860800"/>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4049" name="Oval 15"/>
            <p:cNvSpPr>
              <a:spLocks noChangeArrowheads="1"/>
            </p:cNvSpPr>
            <p:nvPr/>
          </p:nvSpPr>
          <p:spPr bwMode="auto">
            <a:xfrm>
              <a:off x="8316913" y="2997200"/>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44050" name="Oval 16"/>
            <p:cNvSpPr>
              <a:spLocks noChangeArrowheads="1"/>
            </p:cNvSpPr>
            <p:nvPr/>
          </p:nvSpPr>
          <p:spPr bwMode="auto">
            <a:xfrm>
              <a:off x="8316913" y="3860800"/>
              <a:ext cx="431800" cy="360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P</a:t>
              </a:r>
            </a:p>
          </p:txBody>
        </p:sp>
        <p:sp>
          <p:nvSpPr>
            <p:cNvPr id="44051" name="Oval 17"/>
            <p:cNvSpPr>
              <a:spLocks noChangeArrowheads="1"/>
            </p:cNvSpPr>
            <p:nvPr/>
          </p:nvSpPr>
          <p:spPr bwMode="auto">
            <a:xfrm>
              <a:off x="8316913" y="4581525"/>
              <a:ext cx="431800" cy="3603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a:t>
              </a:r>
            </a:p>
          </p:txBody>
        </p:sp>
        <p:sp>
          <p:nvSpPr>
            <p:cNvPr id="44052" name="Line 18"/>
            <p:cNvSpPr>
              <a:spLocks noChangeShapeType="1"/>
            </p:cNvSpPr>
            <p:nvPr/>
          </p:nvSpPr>
          <p:spPr bwMode="auto">
            <a:xfrm>
              <a:off x="7308850" y="2133600"/>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19"/>
            <p:cNvSpPr>
              <a:spLocks noChangeShapeType="1"/>
            </p:cNvSpPr>
            <p:nvPr/>
          </p:nvSpPr>
          <p:spPr bwMode="auto">
            <a:xfrm flipH="1">
              <a:off x="6732588" y="2060575"/>
              <a:ext cx="287337"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20"/>
            <p:cNvSpPr>
              <a:spLocks noChangeShapeType="1"/>
            </p:cNvSpPr>
            <p:nvPr/>
          </p:nvSpPr>
          <p:spPr bwMode="auto">
            <a:xfrm>
              <a:off x="7451725" y="1989138"/>
              <a:ext cx="288925"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2"/>
            <p:cNvSpPr>
              <a:spLocks noChangeShapeType="1"/>
            </p:cNvSpPr>
            <p:nvPr/>
          </p:nvSpPr>
          <p:spPr bwMode="auto">
            <a:xfrm flipH="1">
              <a:off x="6084888" y="25654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3"/>
            <p:cNvSpPr>
              <a:spLocks noChangeShapeType="1"/>
            </p:cNvSpPr>
            <p:nvPr/>
          </p:nvSpPr>
          <p:spPr bwMode="auto">
            <a:xfrm>
              <a:off x="6659563" y="2636838"/>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4"/>
            <p:cNvSpPr>
              <a:spLocks noChangeShapeType="1"/>
            </p:cNvSpPr>
            <p:nvPr/>
          </p:nvSpPr>
          <p:spPr bwMode="auto">
            <a:xfrm>
              <a:off x="6804025" y="2565400"/>
              <a:ext cx="360363"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25"/>
            <p:cNvSpPr>
              <a:spLocks noChangeShapeType="1"/>
            </p:cNvSpPr>
            <p:nvPr/>
          </p:nvSpPr>
          <p:spPr bwMode="auto">
            <a:xfrm>
              <a:off x="6084888" y="3357563"/>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6"/>
            <p:cNvSpPr>
              <a:spLocks noChangeShapeType="1"/>
            </p:cNvSpPr>
            <p:nvPr/>
          </p:nvSpPr>
          <p:spPr bwMode="auto">
            <a:xfrm flipH="1">
              <a:off x="6732588" y="33575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27"/>
            <p:cNvSpPr>
              <a:spLocks noChangeShapeType="1"/>
            </p:cNvSpPr>
            <p:nvPr/>
          </p:nvSpPr>
          <p:spPr bwMode="auto">
            <a:xfrm>
              <a:off x="7235825" y="3357563"/>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28"/>
            <p:cNvSpPr>
              <a:spLocks noChangeShapeType="1"/>
            </p:cNvSpPr>
            <p:nvPr/>
          </p:nvSpPr>
          <p:spPr bwMode="auto">
            <a:xfrm>
              <a:off x="7380288" y="3284538"/>
              <a:ext cx="360362"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29"/>
            <p:cNvSpPr>
              <a:spLocks noChangeShapeType="1"/>
            </p:cNvSpPr>
            <p:nvPr/>
          </p:nvSpPr>
          <p:spPr bwMode="auto">
            <a:xfrm>
              <a:off x="7956550" y="2565400"/>
              <a:ext cx="503238"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30"/>
            <p:cNvSpPr>
              <a:spLocks noChangeShapeType="1"/>
            </p:cNvSpPr>
            <p:nvPr/>
          </p:nvSpPr>
          <p:spPr bwMode="auto">
            <a:xfrm>
              <a:off x="8532813" y="3357563"/>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31"/>
            <p:cNvSpPr>
              <a:spLocks noChangeShapeType="1"/>
            </p:cNvSpPr>
            <p:nvPr/>
          </p:nvSpPr>
          <p:spPr bwMode="auto">
            <a:xfrm>
              <a:off x="8532813" y="4221163"/>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rrowheads="1"/>
          </p:cNvSpPr>
          <p:nvPr>
            <p:ph type="title"/>
          </p:nvPr>
        </p:nvSpPr>
        <p:spPr>
          <a:xfrm>
            <a:off x="373063" y="777875"/>
            <a:ext cx="8540750" cy="587375"/>
          </a:xfrm>
        </p:spPr>
        <p:txBody>
          <a:bodyPr/>
          <a:lstStyle/>
          <a:p>
            <a:pPr algn="l" eaLnBrk="1" hangingPunct="1"/>
            <a:r>
              <a:rPr lang="zh-CN" altLang="en-US" sz="3200" smtClean="0"/>
              <a:t>句型语法树</a:t>
            </a:r>
          </a:p>
        </p:txBody>
      </p:sp>
      <p:sp>
        <p:nvSpPr>
          <p:cNvPr id="45059" name="灯片编号占位符 2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727661-7091-4712-9E96-43323CF5A98C}" type="slidenum">
              <a:rPr lang="en-US" altLang="zh-CN" sz="1400" smtClean="0"/>
              <a:pPr>
                <a:spcBef>
                  <a:spcPct val="0"/>
                </a:spcBef>
                <a:buFontTx/>
                <a:buNone/>
              </a:pPr>
              <a:t>41</a:t>
            </a:fld>
            <a:endParaRPr lang="en-US" altLang="zh-CN" sz="1400" smtClean="0"/>
          </a:p>
        </p:txBody>
      </p:sp>
      <p:grpSp>
        <p:nvGrpSpPr>
          <p:cNvPr id="45060" name="组合 1"/>
          <p:cNvGrpSpPr>
            <a:grpSpLocks/>
          </p:cNvGrpSpPr>
          <p:nvPr/>
        </p:nvGrpSpPr>
        <p:grpSpPr bwMode="auto">
          <a:xfrm>
            <a:off x="1763713" y="2205038"/>
            <a:ext cx="5329237" cy="3816350"/>
            <a:chOff x="1547813" y="1557338"/>
            <a:chExt cx="5329237" cy="3816350"/>
          </a:xfrm>
        </p:grpSpPr>
        <p:sp>
          <p:nvSpPr>
            <p:cNvPr id="45061" name="Oval 5"/>
            <p:cNvSpPr>
              <a:spLocks noChangeArrowheads="1"/>
            </p:cNvSpPr>
            <p:nvPr/>
          </p:nvSpPr>
          <p:spPr bwMode="auto">
            <a:xfrm>
              <a:off x="3779838" y="1557338"/>
              <a:ext cx="720725" cy="576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5062" name="Oval 6"/>
            <p:cNvSpPr>
              <a:spLocks noChangeArrowheads="1"/>
            </p:cNvSpPr>
            <p:nvPr/>
          </p:nvSpPr>
          <p:spPr bwMode="auto">
            <a:xfrm>
              <a:off x="2700338" y="2492375"/>
              <a:ext cx="720725"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5063" name="Oval 7"/>
            <p:cNvSpPr>
              <a:spLocks noChangeArrowheads="1"/>
            </p:cNvSpPr>
            <p:nvPr/>
          </p:nvSpPr>
          <p:spPr bwMode="auto">
            <a:xfrm>
              <a:off x="4932363" y="2420938"/>
              <a:ext cx="720725" cy="576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5064" name="Oval 8"/>
            <p:cNvSpPr>
              <a:spLocks noChangeArrowheads="1"/>
            </p:cNvSpPr>
            <p:nvPr/>
          </p:nvSpPr>
          <p:spPr bwMode="auto">
            <a:xfrm>
              <a:off x="3851275" y="2492375"/>
              <a:ext cx="720725"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5065" name="Oval 9"/>
            <p:cNvSpPr>
              <a:spLocks noChangeArrowheads="1"/>
            </p:cNvSpPr>
            <p:nvPr/>
          </p:nvSpPr>
          <p:spPr bwMode="auto">
            <a:xfrm>
              <a:off x="1547813" y="3644900"/>
              <a:ext cx="720725"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E</a:t>
              </a:r>
            </a:p>
          </p:txBody>
        </p:sp>
        <p:sp>
          <p:nvSpPr>
            <p:cNvPr id="45066" name="Oval 10"/>
            <p:cNvSpPr>
              <a:spLocks noChangeArrowheads="1"/>
            </p:cNvSpPr>
            <p:nvPr/>
          </p:nvSpPr>
          <p:spPr bwMode="auto">
            <a:xfrm>
              <a:off x="3779838" y="3573463"/>
              <a:ext cx="720725" cy="576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5067" name="Oval 11"/>
            <p:cNvSpPr>
              <a:spLocks noChangeArrowheads="1"/>
            </p:cNvSpPr>
            <p:nvPr/>
          </p:nvSpPr>
          <p:spPr bwMode="auto">
            <a:xfrm>
              <a:off x="2698750" y="3644900"/>
              <a:ext cx="720725"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5068" name="Oval 12"/>
            <p:cNvSpPr>
              <a:spLocks noChangeArrowheads="1"/>
            </p:cNvSpPr>
            <p:nvPr/>
          </p:nvSpPr>
          <p:spPr bwMode="auto">
            <a:xfrm>
              <a:off x="2700338" y="4724400"/>
              <a:ext cx="720725" cy="5762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chemeClr val="hlink"/>
                  </a:solidFill>
                </a:rPr>
                <a:t>T</a:t>
              </a:r>
            </a:p>
          </p:txBody>
        </p:sp>
        <p:sp>
          <p:nvSpPr>
            <p:cNvPr id="45069" name="Oval 13"/>
            <p:cNvSpPr>
              <a:spLocks noChangeArrowheads="1"/>
            </p:cNvSpPr>
            <p:nvPr/>
          </p:nvSpPr>
          <p:spPr bwMode="auto">
            <a:xfrm>
              <a:off x="4932363" y="4652963"/>
              <a:ext cx="720725" cy="576262"/>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45070" name="Oval 14"/>
            <p:cNvSpPr>
              <a:spLocks noChangeArrowheads="1"/>
            </p:cNvSpPr>
            <p:nvPr/>
          </p:nvSpPr>
          <p:spPr bwMode="auto">
            <a:xfrm>
              <a:off x="3851275" y="4724400"/>
              <a:ext cx="720725" cy="576263"/>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45071" name="Oval 15"/>
            <p:cNvSpPr>
              <a:spLocks noChangeArrowheads="1"/>
            </p:cNvSpPr>
            <p:nvPr/>
          </p:nvSpPr>
          <p:spPr bwMode="auto">
            <a:xfrm>
              <a:off x="1619250" y="4797425"/>
              <a:ext cx="720725"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a:t>
              </a:r>
            </a:p>
          </p:txBody>
        </p:sp>
        <p:sp>
          <p:nvSpPr>
            <p:cNvPr id="45072" name="Oval 16"/>
            <p:cNvSpPr>
              <a:spLocks noChangeArrowheads="1"/>
            </p:cNvSpPr>
            <p:nvPr/>
          </p:nvSpPr>
          <p:spPr bwMode="auto">
            <a:xfrm>
              <a:off x="6084888" y="3573463"/>
              <a:ext cx="720725" cy="576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p>
          </p:txBody>
        </p:sp>
        <p:sp>
          <p:nvSpPr>
            <p:cNvPr id="45073" name="Oval 17"/>
            <p:cNvSpPr>
              <a:spLocks noChangeArrowheads="1"/>
            </p:cNvSpPr>
            <p:nvPr/>
          </p:nvSpPr>
          <p:spPr bwMode="auto">
            <a:xfrm>
              <a:off x="6156325" y="4724400"/>
              <a:ext cx="720725" cy="576263"/>
            </a:xfrm>
            <a:prstGeom prst="ellipse">
              <a:avLst/>
            </a:prstGeom>
            <a:solidFill>
              <a:srgbClr val="99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a:t>
              </a:r>
            </a:p>
          </p:txBody>
        </p:sp>
        <p:sp>
          <p:nvSpPr>
            <p:cNvPr id="45074" name="Line 18"/>
            <p:cNvSpPr>
              <a:spLocks noChangeShapeType="1"/>
            </p:cNvSpPr>
            <p:nvPr/>
          </p:nvSpPr>
          <p:spPr bwMode="auto">
            <a:xfrm flipH="1">
              <a:off x="3132138" y="1989138"/>
              <a:ext cx="719137"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5" name="Line 19"/>
            <p:cNvSpPr>
              <a:spLocks noChangeShapeType="1"/>
            </p:cNvSpPr>
            <p:nvPr/>
          </p:nvSpPr>
          <p:spPr bwMode="auto">
            <a:xfrm>
              <a:off x="4140200" y="2133600"/>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20"/>
            <p:cNvSpPr>
              <a:spLocks noChangeShapeType="1"/>
            </p:cNvSpPr>
            <p:nvPr/>
          </p:nvSpPr>
          <p:spPr bwMode="auto">
            <a:xfrm>
              <a:off x="4427538" y="1989138"/>
              <a:ext cx="649287"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7" name="Line 21"/>
            <p:cNvSpPr>
              <a:spLocks noChangeShapeType="1"/>
            </p:cNvSpPr>
            <p:nvPr/>
          </p:nvSpPr>
          <p:spPr bwMode="auto">
            <a:xfrm>
              <a:off x="5508625" y="2924175"/>
              <a:ext cx="719138"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8" name="Line 22"/>
            <p:cNvSpPr>
              <a:spLocks noChangeShapeType="1"/>
            </p:cNvSpPr>
            <p:nvPr/>
          </p:nvSpPr>
          <p:spPr bwMode="auto">
            <a:xfrm>
              <a:off x="6443663" y="4149725"/>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9" name="Line 23"/>
            <p:cNvSpPr>
              <a:spLocks noChangeShapeType="1"/>
            </p:cNvSpPr>
            <p:nvPr/>
          </p:nvSpPr>
          <p:spPr bwMode="auto">
            <a:xfrm flipH="1">
              <a:off x="2051050" y="2997200"/>
              <a:ext cx="7921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0" name="Line 24"/>
            <p:cNvSpPr>
              <a:spLocks noChangeShapeType="1"/>
            </p:cNvSpPr>
            <p:nvPr/>
          </p:nvSpPr>
          <p:spPr bwMode="auto">
            <a:xfrm>
              <a:off x="3059113" y="306863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1" name="Line 25"/>
            <p:cNvSpPr>
              <a:spLocks noChangeShapeType="1"/>
            </p:cNvSpPr>
            <p:nvPr/>
          </p:nvSpPr>
          <p:spPr bwMode="auto">
            <a:xfrm>
              <a:off x="3276600" y="2997200"/>
              <a:ext cx="719138"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2" name="Line 26"/>
            <p:cNvSpPr>
              <a:spLocks noChangeShapeType="1"/>
            </p:cNvSpPr>
            <p:nvPr/>
          </p:nvSpPr>
          <p:spPr bwMode="auto">
            <a:xfrm>
              <a:off x="1835150" y="4221163"/>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Line 27"/>
            <p:cNvSpPr>
              <a:spLocks noChangeShapeType="1"/>
            </p:cNvSpPr>
            <p:nvPr/>
          </p:nvSpPr>
          <p:spPr bwMode="auto">
            <a:xfrm flipH="1">
              <a:off x="3348038" y="4149725"/>
              <a:ext cx="576262"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4" name="Line 28"/>
            <p:cNvSpPr>
              <a:spLocks noChangeShapeType="1"/>
            </p:cNvSpPr>
            <p:nvPr/>
          </p:nvSpPr>
          <p:spPr bwMode="auto">
            <a:xfrm flipH="1">
              <a:off x="4140200" y="4149725"/>
              <a:ext cx="7143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5" name="Line 29"/>
            <p:cNvSpPr>
              <a:spLocks noChangeShapeType="1"/>
            </p:cNvSpPr>
            <p:nvPr/>
          </p:nvSpPr>
          <p:spPr bwMode="auto">
            <a:xfrm>
              <a:off x="4427538" y="4076700"/>
              <a:ext cx="792162"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idx="1"/>
          </p:nvPr>
        </p:nvSpPr>
        <p:spPr>
          <a:xfrm>
            <a:off x="323850" y="1844675"/>
            <a:ext cx="8540750" cy="4248150"/>
          </a:xfrm>
        </p:spPr>
        <p:txBody>
          <a:bodyPr/>
          <a:lstStyle/>
          <a:p>
            <a:pPr eaLnBrk="1" hangingPunct="1"/>
            <a:r>
              <a:rPr lang="zh-CN" altLang="en-US" sz="2400" smtClean="0"/>
              <a:t>算符优先文法的最左素短语满足如下条件：</a:t>
            </a:r>
          </a:p>
          <a:p>
            <a:pPr eaLnBrk="1" hangingPunct="1"/>
            <a:r>
              <a:rPr lang="en-US" altLang="zh-CN" sz="2400" smtClean="0"/>
              <a:t>a</a:t>
            </a:r>
            <a:r>
              <a:rPr lang="en-US" altLang="zh-CN" sz="2400" baseline="-25000" smtClean="0"/>
              <a:t>i-1</a:t>
            </a:r>
            <a:r>
              <a:rPr lang="en-US" altLang="zh-CN" sz="2400" smtClean="0"/>
              <a:t>&lt;</a:t>
            </a:r>
            <a:r>
              <a:rPr lang="en-US" altLang="zh-CN" sz="2400" smtClean="0">
                <a:cs typeface="Arial" panose="020B0604020202020204" pitchFamily="34" charset="0"/>
              </a:rPr>
              <a:t>·</a:t>
            </a:r>
            <a:r>
              <a:rPr lang="en-US" altLang="zh-CN" sz="2400" smtClean="0">
                <a:solidFill>
                  <a:schemeClr val="hlink"/>
                </a:solidFill>
                <a:cs typeface="Arial" panose="020B0604020202020204" pitchFamily="34" charset="0"/>
              </a:rPr>
              <a:t>a</a:t>
            </a:r>
            <a:r>
              <a:rPr lang="en-US" altLang="zh-CN" sz="2400" baseline="-25000" smtClean="0">
                <a:solidFill>
                  <a:schemeClr val="hlink"/>
                </a:solidFill>
                <a:cs typeface="Arial" panose="020B0604020202020204" pitchFamily="34" charset="0"/>
              </a:rPr>
              <a:t>i</a:t>
            </a:r>
            <a:r>
              <a:rPr lang="en-US" altLang="zh-CN" sz="2400" smtClean="0">
                <a:cs typeface="Arial" panose="020B0604020202020204" pitchFamily="34" charset="0"/>
              </a:rPr>
              <a:t>=·a</a:t>
            </a:r>
            <a:r>
              <a:rPr lang="en-US" altLang="zh-CN" sz="2400" baseline="-25000" smtClean="0">
                <a:cs typeface="Arial" panose="020B0604020202020204" pitchFamily="34" charset="0"/>
              </a:rPr>
              <a:t>i+1</a:t>
            </a:r>
            <a:r>
              <a:rPr lang="en-US" altLang="zh-CN" sz="2400" smtClean="0">
                <a:cs typeface="Arial" panose="020B0604020202020204" pitchFamily="34" charset="0"/>
              </a:rPr>
              <a:t>….=·</a:t>
            </a:r>
            <a:r>
              <a:rPr lang="en-US" altLang="zh-CN" sz="2400" smtClean="0">
                <a:solidFill>
                  <a:schemeClr val="hlink"/>
                </a:solidFill>
                <a:cs typeface="Arial" panose="020B0604020202020204" pitchFamily="34" charset="0"/>
              </a:rPr>
              <a:t>a</a:t>
            </a:r>
            <a:r>
              <a:rPr lang="en-US" altLang="zh-CN" sz="2400" baseline="-25000" smtClean="0">
                <a:solidFill>
                  <a:schemeClr val="hlink"/>
                </a:solidFill>
                <a:cs typeface="Arial" panose="020B0604020202020204" pitchFamily="34" charset="0"/>
              </a:rPr>
              <a:t>j</a:t>
            </a:r>
            <a:r>
              <a:rPr lang="en-US" altLang="zh-CN" sz="2400" smtClean="0">
                <a:cs typeface="Arial" panose="020B0604020202020204" pitchFamily="34" charset="0"/>
              </a:rPr>
              <a:t>·&gt;a</a:t>
            </a:r>
            <a:r>
              <a:rPr lang="en-US" altLang="zh-CN" sz="2400" baseline="-25000" smtClean="0">
                <a:cs typeface="Arial" panose="020B0604020202020204" pitchFamily="34" charset="0"/>
              </a:rPr>
              <a:t>j+1</a:t>
            </a:r>
          </a:p>
          <a:p>
            <a:pPr eaLnBrk="1" hangingPunct="1"/>
            <a:r>
              <a:rPr lang="zh-CN" altLang="en-US" sz="2400" smtClean="0">
                <a:cs typeface="Arial" panose="020B0604020202020204" pitchFamily="34" charset="0"/>
              </a:rPr>
              <a:t>也就是说，在</a:t>
            </a:r>
            <a:r>
              <a:rPr lang="en-US" altLang="zh-CN" sz="2400" smtClean="0">
                <a:cs typeface="Arial" panose="020B0604020202020204" pitchFamily="34" charset="0"/>
              </a:rPr>
              <a:t>a</a:t>
            </a:r>
            <a:r>
              <a:rPr lang="en-US" altLang="zh-CN" sz="2400" baseline="-25000" smtClean="0">
                <a:cs typeface="Arial" panose="020B0604020202020204" pitchFamily="34" charset="0"/>
              </a:rPr>
              <a:t>i</a:t>
            </a:r>
            <a:r>
              <a:rPr lang="zh-CN" altLang="en-US" sz="2400" smtClean="0">
                <a:cs typeface="Arial" panose="020B0604020202020204" pitchFamily="34" charset="0"/>
              </a:rPr>
              <a:t>右边， </a:t>
            </a:r>
            <a:r>
              <a:rPr lang="en-US" altLang="zh-CN" sz="2400" smtClean="0">
                <a:cs typeface="Arial" panose="020B0604020202020204" pitchFamily="34" charset="0"/>
              </a:rPr>
              <a:t>a</a:t>
            </a:r>
            <a:r>
              <a:rPr lang="en-US" altLang="zh-CN" sz="2400" baseline="-25000" smtClean="0">
                <a:cs typeface="Arial" panose="020B0604020202020204" pitchFamily="34" charset="0"/>
              </a:rPr>
              <a:t>j</a:t>
            </a:r>
            <a:r>
              <a:rPr lang="zh-CN" altLang="en-US" sz="2400" smtClean="0">
                <a:cs typeface="Arial" panose="020B0604020202020204" pitchFamily="34" charset="0"/>
              </a:rPr>
              <a:t>左边的终结符一定属于该素短语。这正是规约过程中寻找、确定最左素短语的依据。</a:t>
            </a:r>
          </a:p>
          <a:p>
            <a:pPr eaLnBrk="1" hangingPunct="1"/>
            <a:r>
              <a:rPr lang="zh-CN" altLang="en-US" sz="2400" smtClean="0">
                <a:cs typeface="Arial" panose="020B0604020202020204" pitchFamily="34" charset="0"/>
              </a:rPr>
              <a:t>如：</a:t>
            </a:r>
            <a:r>
              <a:rPr lang="en-US" altLang="zh-CN" sz="2400" smtClean="0">
                <a:cs typeface="Arial" panose="020B0604020202020204" pitchFamily="34" charset="0"/>
              </a:rPr>
              <a:t>#T+T*F+i#   </a:t>
            </a:r>
            <a:r>
              <a:rPr lang="zh-CN" altLang="en-US" sz="2400" smtClean="0">
                <a:cs typeface="Arial" panose="020B0604020202020204" pitchFamily="34" charset="0"/>
              </a:rPr>
              <a:t>对应  </a:t>
            </a:r>
            <a:r>
              <a:rPr lang="en-US" altLang="zh-CN" sz="2400" smtClean="0">
                <a:cs typeface="Arial" panose="020B0604020202020204" pitchFamily="34" charset="0"/>
              </a:rPr>
              <a:t>+ </a:t>
            </a:r>
            <a:r>
              <a:rPr lang="en-US" altLang="zh-CN" sz="2400" smtClean="0"/>
              <a:t>&lt;</a:t>
            </a:r>
            <a:r>
              <a:rPr lang="en-US" altLang="zh-CN" sz="2400" smtClean="0">
                <a:cs typeface="Arial" panose="020B0604020202020204" pitchFamily="34" charset="0"/>
              </a:rPr>
              <a:t>·* ·&gt;+   </a:t>
            </a:r>
            <a:r>
              <a:rPr lang="zh-CN" altLang="en-US" sz="2400" smtClean="0">
                <a:cs typeface="Arial" panose="020B0604020202020204" pitchFamily="34" charset="0"/>
              </a:rPr>
              <a:t>所以 </a:t>
            </a:r>
            <a:r>
              <a:rPr lang="en-US" altLang="zh-CN" sz="2400" smtClean="0">
                <a:cs typeface="Arial" panose="020B0604020202020204" pitchFamily="34" charset="0"/>
              </a:rPr>
              <a:t>T*F</a:t>
            </a:r>
            <a:r>
              <a:rPr lang="zh-CN" altLang="en-US" sz="2400" smtClean="0">
                <a:cs typeface="Arial" panose="020B0604020202020204" pitchFamily="34" charset="0"/>
              </a:rPr>
              <a:t>为句柄。</a:t>
            </a:r>
          </a:p>
          <a:p>
            <a:pPr eaLnBrk="1" hangingPunct="1"/>
            <a:r>
              <a:rPr lang="zh-CN" altLang="en-US" sz="2400" smtClean="0">
                <a:cs typeface="Arial" panose="020B0604020202020204" pitchFamily="34" charset="0"/>
              </a:rPr>
              <a:t>而在分析过程中，根本不用考虑非终结符的优先性关系。</a:t>
            </a:r>
            <a:r>
              <a:rPr lang="zh-CN" altLang="en-US" sz="2400" b="1" smtClean="0">
                <a:solidFill>
                  <a:schemeClr val="hlink"/>
                </a:solidFill>
                <a:cs typeface="Arial" panose="020B0604020202020204" pitchFamily="34" charset="0"/>
              </a:rPr>
              <a:t>只考虑运算符，不考虑运算对象</a:t>
            </a:r>
            <a:endParaRPr lang="en-US" altLang="zh-CN" sz="2400" b="1" smtClean="0">
              <a:solidFill>
                <a:schemeClr val="hlink"/>
              </a:solidFill>
              <a:cs typeface="Arial" panose="020B0604020202020204" pitchFamily="34" charset="0"/>
            </a:endParaRPr>
          </a:p>
          <a:p>
            <a:pPr eaLnBrk="1" hangingPunct="1"/>
            <a:r>
              <a:rPr lang="zh-CN" altLang="en-US" sz="2400" smtClean="0">
                <a:solidFill>
                  <a:schemeClr val="hlink"/>
                </a:solidFill>
                <a:cs typeface="Arial" panose="020B0604020202020204" pitchFamily="34" charset="0"/>
              </a:rPr>
              <a:t>算符优先分析法中所要规约的句柄即为最左素短语，而优先关系用于指导句柄的选择。这正是算符优先分析法实现的实质所在。</a:t>
            </a:r>
          </a:p>
        </p:txBody>
      </p:sp>
      <p:sp>
        <p:nvSpPr>
          <p:cNvPr id="4608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2FB37E-154B-4529-902C-E88B6E34ACA5}" type="slidenum">
              <a:rPr lang="en-US" altLang="zh-CN" sz="1400" smtClean="0"/>
              <a:pPr>
                <a:spcBef>
                  <a:spcPct val="0"/>
                </a:spcBef>
                <a:buFontTx/>
                <a:buNone/>
              </a:pPr>
              <a:t>42</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rrowheads="1"/>
          </p:cNvSpPr>
          <p:nvPr>
            <p:ph type="title"/>
          </p:nvPr>
        </p:nvSpPr>
        <p:spPr>
          <a:xfrm>
            <a:off x="323850" y="549275"/>
            <a:ext cx="8540750" cy="1143000"/>
          </a:xfrm>
        </p:spPr>
        <p:txBody>
          <a:bodyPr/>
          <a:lstStyle/>
          <a:p>
            <a:pPr algn="l" eaLnBrk="1" hangingPunct="1"/>
            <a:r>
              <a:rPr lang="zh-CN" altLang="en-US" sz="3200" smtClean="0"/>
              <a:t>句型</a:t>
            </a:r>
            <a:r>
              <a:rPr lang="en-US" altLang="zh-CN" sz="3200" smtClean="0"/>
              <a:t>T+T*F+i</a:t>
            </a:r>
            <a:r>
              <a:rPr lang="zh-CN" altLang="en-US" sz="3200" smtClean="0"/>
              <a:t>的分析过程</a:t>
            </a:r>
          </a:p>
        </p:txBody>
      </p:sp>
      <p:graphicFrame>
        <p:nvGraphicFramePr>
          <p:cNvPr id="44077" name="Group 45"/>
          <p:cNvGraphicFramePr>
            <a:graphicFrameLocks noGrp="1"/>
          </p:cNvGraphicFramePr>
          <p:nvPr>
            <p:ph type="tbl" idx="1"/>
          </p:nvPr>
        </p:nvGraphicFramePr>
        <p:xfrm>
          <a:off x="323850" y="1743075"/>
          <a:ext cx="8540750" cy="2765466"/>
        </p:xfrm>
        <a:graphic>
          <a:graphicData uri="http://schemas.openxmlformats.org/drawingml/2006/table">
            <a:tbl>
              <a:tblPr/>
              <a:tblGrid>
                <a:gridCol w="814388">
                  <a:extLst>
                    <a:ext uri="{9D8B030D-6E8A-4147-A177-3AD203B41FA5}">
                      <a16:colId xmlns:a16="http://schemas.microsoft.com/office/drawing/2014/main" val="3708612659"/>
                    </a:ext>
                  </a:extLst>
                </a:gridCol>
                <a:gridCol w="1800225">
                  <a:extLst>
                    <a:ext uri="{9D8B030D-6E8A-4147-A177-3AD203B41FA5}">
                      <a16:colId xmlns:a16="http://schemas.microsoft.com/office/drawing/2014/main" val="1246457217"/>
                    </a:ext>
                  </a:extLst>
                </a:gridCol>
                <a:gridCol w="2570162">
                  <a:extLst>
                    <a:ext uri="{9D8B030D-6E8A-4147-A177-3AD203B41FA5}">
                      <a16:colId xmlns:a16="http://schemas.microsoft.com/office/drawing/2014/main" val="1281807916"/>
                    </a:ext>
                  </a:extLst>
                </a:gridCol>
                <a:gridCol w="1822450">
                  <a:extLst>
                    <a:ext uri="{9D8B030D-6E8A-4147-A177-3AD203B41FA5}">
                      <a16:colId xmlns:a16="http://schemas.microsoft.com/office/drawing/2014/main" val="3052618823"/>
                    </a:ext>
                  </a:extLst>
                </a:gridCol>
                <a:gridCol w="1533525">
                  <a:extLst>
                    <a:ext uri="{9D8B030D-6E8A-4147-A177-3AD203B41FA5}">
                      <a16:colId xmlns:a16="http://schemas.microsoft.com/office/drawing/2014/main" val="3540546241"/>
                    </a:ext>
                  </a:extLst>
                </a:gridCol>
              </a:tblGrid>
              <a:tr h="457136">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句型</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关系</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最左素短语</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规约符号</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5672888"/>
                  </a:ext>
                </a:extLst>
              </a:tr>
              <a:tr h="480731">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#T+T*F+i#</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&gt;+·&gt;i·&gt;#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T*F</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8021417"/>
                  </a:ext>
                </a:extLst>
              </a:tr>
              <a:tr h="896036">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#T+T+i#</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i</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要最左素短语</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27294"/>
                  </a:ext>
                </a:extLst>
              </a:tr>
              <a:tr h="47438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#E+i#</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i</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0067527"/>
                  </a:ext>
                </a:extLst>
              </a:tr>
              <a:tr h="457136">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·&gt;#</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116136"/>
                  </a:ext>
                </a:extLst>
              </a:tr>
            </a:tbl>
          </a:graphicData>
        </a:graphic>
      </p:graphicFrame>
      <p:sp>
        <p:nvSpPr>
          <p:cNvPr id="47145" name="灯片编号占位符 4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9A86F6-B911-4230-923C-2F1521CDB651}" type="slidenum">
              <a:rPr lang="en-US" altLang="zh-CN" sz="1400" smtClean="0"/>
              <a:pPr>
                <a:spcBef>
                  <a:spcPct val="0"/>
                </a:spcBef>
                <a:buFontTx/>
                <a:buNone/>
              </a:pPr>
              <a:t>43</a:t>
            </a:fld>
            <a:endParaRPr lang="en-US" altLang="zh-CN" sz="1400" smtClean="0"/>
          </a:p>
        </p:txBody>
      </p:sp>
      <p:sp>
        <p:nvSpPr>
          <p:cNvPr id="47146" name="Text Box 67"/>
          <p:cNvSpPr txBox="1">
            <a:spLocks noChangeArrowheads="1"/>
          </p:cNvSpPr>
          <p:nvPr/>
        </p:nvSpPr>
        <p:spPr bwMode="auto">
          <a:xfrm>
            <a:off x="519113" y="4508500"/>
            <a:ext cx="8480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每步所规约的的句柄就是最左素短语。</a:t>
            </a:r>
          </a:p>
          <a:p>
            <a:pPr eaLnBrk="1" hangingPunct="1">
              <a:spcBef>
                <a:spcPct val="0"/>
              </a:spcBef>
              <a:buFontTx/>
              <a:buNone/>
            </a:pPr>
            <a:r>
              <a:rPr lang="zh-CN" altLang="en-US" sz="2400"/>
              <a:t>恰好是最左边的一对：</a:t>
            </a:r>
            <a:r>
              <a:rPr lang="en-US" altLang="zh-CN" sz="2400" b="1">
                <a:solidFill>
                  <a:schemeClr val="hlink"/>
                </a:solidFill>
              </a:rPr>
              <a:t>&lt;··&gt;</a:t>
            </a:r>
            <a:r>
              <a:rPr lang="zh-CN" altLang="en-US" sz="2400"/>
              <a:t>所括起来的算符所对应的输入串。</a:t>
            </a:r>
          </a:p>
          <a:p>
            <a:pPr eaLnBrk="1" hangingPunct="1">
              <a:spcBef>
                <a:spcPct val="0"/>
              </a:spcBef>
              <a:buFontTx/>
              <a:buNone/>
            </a:pPr>
            <a:r>
              <a:rPr lang="zh-CN" altLang="en-US" sz="2400"/>
              <a:t>在分析过程中，非终结符的优先性不用考虑。如：</a:t>
            </a:r>
            <a:r>
              <a:rPr lang="en-US" altLang="zh-CN" sz="2400"/>
              <a:t>2</a:t>
            </a:r>
            <a:r>
              <a:rPr lang="zh-CN" altLang="en-US" sz="2400"/>
              <a:t>、</a:t>
            </a:r>
            <a:r>
              <a:rPr lang="en-US" altLang="zh-CN" sz="2400"/>
              <a:t>4</a:t>
            </a:r>
            <a:r>
              <a:rPr lang="zh-CN" altLang="en-US" sz="2400"/>
              <a:t>步骤</a:t>
            </a:r>
          </a:p>
          <a:p>
            <a:pPr eaLnBrk="1" hangingPunct="1">
              <a:spcBef>
                <a:spcPct val="0"/>
              </a:spcBef>
              <a:buFontTx/>
              <a:buNone/>
            </a:pPr>
            <a:r>
              <a:rPr lang="zh-CN" altLang="en-US" sz="2400"/>
              <a:t>中的</a:t>
            </a:r>
            <a:r>
              <a:rPr lang="en-US" altLang="zh-CN" sz="2400"/>
              <a:t>T</a:t>
            </a:r>
            <a:r>
              <a:rPr lang="zh-CN" altLang="en-US" sz="2400"/>
              <a:t>和</a:t>
            </a:r>
            <a:r>
              <a:rPr lang="en-US" altLang="zh-CN" sz="2400"/>
              <a:t>F</a:t>
            </a:r>
            <a:r>
              <a:rPr lang="zh-CN" altLang="en-US" sz="2400"/>
              <a:t>都是句柄，但是，在算符优先的情况下，直接跳过。</a:t>
            </a:r>
          </a:p>
          <a:p>
            <a:pPr eaLnBrk="1" hangingPunct="1">
              <a:spcBef>
                <a:spcPct val="0"/>
              </a:spcBef>
              <a:buFontTx/>
              <a:buNone/>
            </a:pPr>
            <a:r>
              <a:rPr lang="zh-CN" altLang="en-US" sz="2400"/>
              <a:t>所以，算符优先分析的处理速度加快了。</a:t>
            </a: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568325" y="754063"/>
            <a:ext cx="8540750" cy="587375"/>
          </a:xfrm>
        </p:spPr>
        <p:txBody>
          <a:bodyPr/>
          <a:lstStyle/>
          <a:p>
            <a:pPr algn="l" eaLnBrk="1" hangingPunct="1"/>
            <a:r>
              <a:rPr lang="zh-CN" altLang="en-US" sz="3200" smtClean="0"/>
              <a:t>算符优先分析规约过程算法</a:t>
            </a:r>
          </a:p>
        </p:txBody>
      </p:sp>
      <p:sp>
        <p:nvSpPr>
          <p:cNvPr id="48131" name="Rectangle 3"/>
          <p:cNvSpPr>
            <a:spLocks noGrp="1" noRot="1" noChangeArrowheads="1"/>
          </p:cNvSpPr>
          <p:nvPr>
            <p:ph idx="1"/>
          </p:nvPr>
        </p:nvSpPr>
        <p:spPr>
          <a:xfrm>
            <a:off x="323850" y="1628775"/>
            <a:ext cx="8540750" cy="4824413"/>
          </a:xfrm>
        </p:spPr>
        <p:txBody>
          <a:bodyPr/>
          <a:lstStyle/>
          <a:p>
            <a:pPr marL="609600" indent="-609600" eaLnBrk="1" hangingPunct="1">
              <a:buFont typeface="Wingdings" panose="05000000000000000000" pitchFamily="2" charset="2"/>
              <a:buAutoNum type="arabicPeriod"/>
            </a:pPr>
            <a:r>
              <a:rPr lang="zh-CN" altLang="en-US" sz="2400" smtClean="0"/>
              <a:t>初始化工作，将</a:t>
            </a:r>
            <a:r>
              <a:rPr lang="en-US" altLang="zh-CN" sz="2400" smtClean="0"/>
              <a:t>#</a:t>
            </a:r>
            <a:r>
              <a:rPr lang="zh-CN" altLang="en-US" sz="2400" smtClean="0"/>
              <a:t>压入符号栈栈，栈顶指针为</a:t>
            </a:r>
            <a:r>
              <a:rPr lang="en-US" altLang="zh-CN" sz="2400" smtClean="0"/>
              <a:t>k=1</a:t>
            </a:r>
            <a:r>
              <a:rPr lang="zh-CN" altLang="en-US" sz="2400" smtClean="0"/>
              <a:t>；</a:t>
            </a:r>
          </a:p>
          <a:p>
            <a:pPr marL="609600" indent="-609600" eaLnBrk="1" hangingPunct="1">
              <a:buFont typeface="Wingdings" panose="05000000000000000000" pitchFamily="2" charset="2"/>
              <a:buAutoNum type="arabicPeriod"/>
            </a:pPr>
            <a:r>
              <a:rPr lang="zh-CN" altLang="en-US" sz="2400" smtClean="0"/>
              <a:t>当前输入符号指向 </a:t>
            </a:r>
            <a:r>
              <a:rPr lang="en-US" altLang="zh-CN" sz="2400" smtClean="0"/>
              <a:t>a</a:t>
            </a:r>
            <a:r>
              <a:rPr lang="zh-CN" altLang="en-US" sz="2400" smtClean="0"/>
              <a:t>（终结符）；</a:t>
            </a:r>
          </a:p>
          <a:p>
            <a:pPr marL="609600" indent="-609600" eaLnBrk="1" hangingPunct="1">
              <a:buFont typeface="Wingdings" panose="05000000000000000000" pitchFamily="2" charset="2"/>
              <a:buAutoNum type="arabicPeriod"/>
            </a:pPr>
            <a:r>
              <a:rPr lang="zh-CN" altLang="en-US" sz="2400" smtClean="0"/>
              <a:t>比较</a:t>
            </a:r>
            <a:r>
              <a:rPr lang="en-US" altLang="zh-CN" sz="2400" smtClean="0"/>
              <a:t>a</a:t>
            </a:r>
            <a:r>
              <a:rPr lang="zh-CN" altLang="en-US" sz="2400" smtClean="0"/>
              <a:t>与符号栈顶项</a:t>
            </a:r>
            <a:r>
              <a:rPr lang="en-US" altLang="zh-CN" sz="2400" smtClean="0"/>
              <a:t>b</a:t>
            </a:r>
            <a:r>
              <a:rPr lang="zh-CN" altLang="en-US" sz="2400" smtClean="0"/>
              <a:t>（终结符）的优先级；</a:t>
            </a:r>
          </a:p>
          <a:p>
            <a:pPr marL="609600" indent="-609600" eaLnBrk="1" hangingPunct="1">
              <a:buFont typeface="Wingdings" panose="05000000000000000000" pitchFamily="2" charset="2"/>
              <a:buNone/>
            </a:pPr>
            <a:r>
              <a:rPr lang="zh-CN" altLang="en-US" sz="2400" smtClean="0"/>
              <a:t>       若</a:t>
            </a:r>
            <a:r>
              <a:rPr lang="en-US" altLang="zh-CN" sz="2400" smtClean="0"/>
              <a:t>b&lt;</a:t>
            </a:r>
            <a:r>
              <a:rPr lang="en-US" altLang="zh-CN" sz="2400" smtClean="0">
                <a:cs typeface="Arial" panose="020B0604020202020204" pitchFamily="34" charset="0"/>
              </a:rPr>
              <a:t>·a</a:t>
            </a:r>
            <a:r>
              <a:rPr lang="zh-CN" altLang="en-US" sz="2400" smtClean="0">
                <a:cs typeface="Arial" panose="020B0604020202020204" pitchFamily="34" charset="0"/>
              </a:rPr>
              <a:t>或</a:t>
            </a:r>
            <a:r>
              <a:rPr lang="en-US" altLang="zh-CN" sz="2400" smtClean="0"/>
              <a:t>b=</a:t>
            </a:r>
            <a:r>
              <a:rPr lang="en-US" altLang="zh-CN" sz="2400" smtClean="0">
                <a:cs typeface="Arial" panose="020B0604020202020204" pitchFamily="34" charset="0"/>
              </a:rPr>
              <a:t>·a</a:t>
            </a:r>
            <a:r>
              <a:rPr lang="zh-CN" altLang="en-US" sz="2400" smtClean="0">
                <a:cs typeface="Arial" panose="020B0604020202020204" pitchFamily="34" charset="0"/>
              </a:rPr>
              <a:t>转</a:t>
            </a:r>
            <a:r>
              <a:rPr lang="en-US" altLang="zh-CN" sz="2400" smtClean="0">
                <a:cs typeface="Arial" panose="020B0604020202020204" pitchFamily="34" charset="0"/>
              </a:rPr>
              <a:t>4</a:t>
            </a:r>
            <a:r>
              <a:rPr lang="zh-CN" altLang="en-US" sz="2400" smtClean="0">
                <a:cs typeface="Arial" panose="020B0604020202020204" pitchFamily="34" charset="0"/>
              </a:rPr>
              <a:t>；</a:t>
            </a:r>
          </a:p>
          <a:p>
            <a:pPr marL="609600" indent="-609600" eaLnBrk="1" hangingPunct="1">
              <a:buFont typeface="Wingdings" panose="05000000000000000000" pitchFamily="2" charset="2"/>
              <a:buNone/>
            </a:pPr>
            <a:r>
              <a:rPr lang="zh-CN" altLang="en-US" sz="2400" smtClean="0">
                <a:cs typeface="Arial" panose="020B0604020202020204" pitchFamily="34" charset="0"/>
              </a:rPr>
              <a:t>       若</a:t>
            </a:r>
            <a:r>
              <a:rPr lang="en-US" altLang="zh-CN" sz="2400" smtClean="0">
                <a:cs typeface="Arial" panose="020B0604020202020204" pitchFamily="34" charset="0"/>
              </a:rPr>
              <a:t>b·&gt;a</a:t>
            </a:r>
            <a:r>
              <a:rPr lang="zh-CN" altLang="en-US" sz="2400" smtClean="0">
                <a:cs typeface="Arial" panose="020B0604020202020204" pitchFamily="34" charset="0"/>
              </a:rPr>
              <a:t>转</a:t>
            </a:r>
            <a:r>
              <a:rPr lang="en-US" altLang="zh-CN" sz="2400" smtClean="0">
                <a:cs typeface="Arial" panose="020B0604020202020204" pitchFamily="34" charset="0"/>
              </a:rPr>
              <a:t>5</a:t>
            </a:r>
            <a:r>
              <a:rPr lang="zh-CN" altLang="en-US" sz="2400" smtClean="0">
                <a:cs typeface="Arial" panose="020B0604020202020204" pitchFamily="34" charset="0"/>
              </a:rPr>
              <a:t>；</a:t>
            </a:r>
          </a:p>
          <a:p>
            <a:pPr marL="609600" indent="-609600" eaLnBrk="1" hangingPunct="1">
              <a:buFont typeface="Wingdings" panose="05000000000000000000" pitchFamily="2" charset="2"/>
              <a:buAutoNum type="arabicPeriod" startAt="4"/>
            </a:pPr>
            <a:r>
              <a:rPr lang="en-US" altLang="zh-CN" sz="2400" smtClean="0">
                <a:cs typeface="Arial" panose="020B0604020202020204" pitchFamily="34" charset="0"/>
              </a:rPr>
              <a:t>a</a:t>
            </a:r>
            <a:r>
              <a:rPr lang="zh-CN" altLang="en-US" sz="2400" smtClean="0">
                <a:cs typeface="Arial" panose="020B0604020202020204" pitchFamily="34" charset="0"/>
              </a:rPr>
              <a:t>入栈（</a:t>
            </a:r>
            <a:r>
              <a:rPr lang="en-US" altLang="zh-CN" sz="2400" smtClean="0">
                <a:cs typeface="Arial" panose="020B0604020202020204" pitchFamily="34" charset="0"/>
              </a:rPr>
              <a:t>k=k+1</a:t>
            </a:r>
            <a:r>
              <a:rPr lang="zh-CN" altLang="en-US" sz="2400" smtClean="0">
                <a:cs typeface="Arial" panose="020B0604020202020204" pitchFamily="34" charset="0"/>
              </a:rPr>
              <a:t>）转</a:t>
            </a:r>
            <a:r>
              <a:rPr lang="en-US" altLang="zh-CN" sz="2400" smtClean="0">
                <a:cs typeface="Arial" panose="020B0604020202020204" pitchFamily="34" charset="0"/>
              </a:rPr>
              <a:t>2</a:t>
            </a:r>
            <a:r>
              <a:rPr lang="zh-CN" altLang="en-US" sz="2400" smtClean="0">
                <a:cs typeface="Arial" panose="020B0604020202020204" pitchFamily="34" charset="0"/>
              </a:rPr>
              <a:t>；</a:t>
            </a:r>
          </a:p>
          <a:p>
            <a:pPr marL="609600" indent="-609600" eaLnBrk="1" hangingPunct="1">
              <a:buFont typeface="Wingdings" panose="05000000000000000000" pitchFamily="2" charset="2"/>
              <a:buAutoNum type="arabicPeriod" startAt="4"/>
            </a:pPr>
            <a:r>
              <a:rPr lang="zh-CN" altLang="en-US" sz="2400" smtClean="0">
                <a:cs typeface="Arial" panose="020B0604020202020204" pitchFamily="34" charset="0"/>
              </a:rPr>
              <a:t>在栈中寻找满足</a:t>
            </a:r>
            <a:r>
              <a:rPr lang="en-US" altLang="zh-CN" sz="2400" smtClean="0">
                <a:cs typeface="Arial" panose="020B0604020202020204" pitchFamily="34" charset="0"/>
              </a:rPr>
              <a:t>b</a:t>
            </a:r>
            <a:r>
              <a:rPr lang="en-US" altLang="zh-CN" sz="2400" baseline="-25000" smtClean="0">
                <a:cs typeface="Arial" panose="020B0604020202020204" pitchFamily="34" charset="0"/>
              </a:rPr>
              <a:t>n+1</a:t>
            </a:r>
            <a:r>
              <a:rPr lang="en-US" altLang="zh-CN" sz="2400" smtClean="0">
                <a:cs typeface="Arial" panose="020B0604020202020204" pitchFamily="34" charset="0"/>
              </a:rPr>
              <a:t>&lt;·b</a:t>
            </a:r>
            <a:r>
              <a:rPr lang="en-US" altLang="zh-CN" sz="2400" baseline="-25000" smtClean="0">
                <a:cs typeface="Arial" panose="020B0604020202020204" pitchFamily="34" charset="0"/>
              </a:rPr>
              <a:t>n</a:t>
            </a:r>
            <a:r>
              <a:rPr lang="en-US" altLang="zh-CN" sz="2400" smtClean="0">
                <a:cs typeface="Arial" panose="020B0604020202020204" pitchFamily="34" charset="0"/>
              </a:rPr>
              <a:t>=·b</a:t>
            </a:r>
            <a:r>
              <a:rPr lang="en-US" altLang="zh-CN" sz="2400" baseline="-25000" smtClean="0">
                <a:cs typeface="Arial" panose="020B0604020202020204" pitchFamily="34" charset="0"/>
              </a:rPr>
              <a:t>n-1</a:t>
            </a:r>
            <a:r>
              <a:rPr lang="en-US" altLang="zh-CN" sz="2400" smtClean="0">
                <a:cs typeface="Arial" panose="020B0604020202020204" pitchFamily="34" charset="0"/>
              </a:rPr>
              <a:t> =·b</a:t>
            </a:r>
            <a:r>
              <a:rPr lang="en-US" altLang="zh-CN" sz="2400" baseline="-25000" smtClean="0">
                <a:cs typeface="Arial" panose="020B0604020202020204" pitchFamily="34" charset="0"/>
              </a:rPr>
              <a:t>1 </a:t>
            </a:r>
            <a:r>
              <a:rPr lang="en-US" altLang="zh-CN" sz="2400" smtClean="0">
                <a:cs typeface="Arial" panose="020B0604020202020204" pitchFamily="34" charset="0"/>
              </a:rPr>
              <a:t>·&gt;a</a:t>
            </a:r>
            <a:r>
              <a:rPr lang="zh-CN" altLang="en-US" sz="2400" smtClean="0">
                <a:cs typeface="Arial" panose="020B0604020202020204" pitchFamily="34" charset="0"/>
              </a:rPr>
              <a:t>的</a:t>
            </a:r>
            <a:r>
              <a:rPr lang="en-US" altLang="zh-CN" sz="2400" smtClean="0">
                <a:cs typeface="Arial" panose="020B0604020202020204" pitchFamily="34" charset="0"/>
              </a:rPr>
              <a:t>b</a:t>
            </a:r>
            <a:r>
              <a:rPr lang="en-US" altLang="zh-CN" sz="2400" baseline="-25000" smtClean="0">
                <a:cs typeface="Arial" panose="020B0604020202020204" pitchFamily="34" charset="0"/>
              </a:rPr>
              <a:t>n</a:t>
            </a:r>
            <a:r>
              <a:rPr lang="zh-CN" altLang="en-US" sz="2400" smtClean="0">
                <a:cs typeface="Arial" panose="020B0604020202020204" pitchFamily="34" charset="0"/>
              </a:rPr>
              <a:t>，即寻找最左素短语的头；</a:t>
            </a:r>
          </a:p>
          <a:p>
            <a:pPr marL="609600" indent="-609600" eaLnBrk="1" hangingPunct="1">
              <a:buFont typeface="Wingdings" panose="05000000000000000000" pitchFamily="2" charset="2"/>
              <a:buAutoNum type="arabicPeriod" startAt="4"/>
            </a:pPr>
            <a:r>
              <a:rPr lang="zh-CN" altLang="en-US" sz="2400" smtClean="0">
                <a:cs typeface="Arial" panose="020B0604020202020204" pitchFamily="34" charset="0"/>
              </a:rPr>
              <a:t>将</a:t>
            </a:r>
            <a:r>
              <a:rPr lang="en-US" altLang="zh-CN" sz="2400" smtClean="0">
                <a:cs typeface="Arial" panose="020B0604020202020204" pitchFamily="34" charset="0"/>
              </a:rPr>
              <a:t>b</a:t>
            </a:r>
            <a:r>
              <a:rPr lang="en-US" altLang="zh-CN" sz="2400" baseline="-25000" smtClean="0">
                <a:cs typeface="Arial" panose="020B0604020202020204" pitchFamily="34" charset="0"/>
              </a:rPr>
              <a:t>n</a:t>
            </a:r>
            <a:r>
              <a:rPr lang="en-US" altLang="zh-CN" sz="2400" smtClean="0">
                <a:cs typeface="Arial" panose="020B0604020202020204" pitchFamily="34" charset="0"/>
              </a:rPr>
              <a:t>b</a:t>
            </a:r>
            <a:r>
              <a:rPr lang="en-US" altLang="zh-CN" sz="2400" baseline="-25000" smtClean="0">
                <a:cs typeface="Arial" panose="020B0604020202020204" pitchFamily="34" charset="0"/>
              </a:rPr>
              <a:t>n-1</a:t>
            </a:r>
            <a:r>
              <a:rPr lang="zh-CN" altLang="en-US" sz="2400" baseline="-25000" smtClean="0">
                <a:cs typeface="Arial" panose="020B0604020202020204" pitchFamily="34" charset="0"/>
              </a:rPr>
              <a:t>。。。</a:t>
            </a:r>
            <a:r>
              <a:rPr lang="en-US" altLang="zh-CN" sz="2400" smtClean="0">
                <a:cs typeface="Arial" panose="020B0604020202020204" pitchFamily="34" charset="0"/>
              </a:rPr>
              <a:t>b</a:t>
            </a:r>
            <a:r>
              <a:rPr lang="en-US" altLang="zh-CN" sz="2400" baseline="-25000" smtClean="0">
                <a:cs typeface="Arial" panose="020B0604020202020204" pitchFamily="34" charset="0"/>
              </a:rPr>
              <a:t>1</a:t>
            </a:r>
            <a:r>
              <a:rPr lang="zh-CN" altLang="en-US" sz="2400" smtClean="0">
                <a:cs typeface="Arial" panose="020B0604020202020204" pitchFamily="34" charset="0"/>
              </a:rPr>
              <a:t>及有关的非终结符规约到</a:t>
            </a:r>
            <a:r>
              <a:rPr lang="en-US" altLang="zh-CN" sz="2400" smtClean="0">
                <a:cs typeface="Arial" panose="020B0604020202020204" pitchFamily="34" charset="0"/>
              </a:rPr>
              <a:t>Q</a:t>
            </a:r>
            <a:r>
              <a:rPr lang="zh-CN" altLang="en-US" sz="2400" smtClean="0">
                <a:cs typeface="Arial" panose="020B0604020202020204" pitchFamily="34" charset="0"/>
              </a:rPr>
              <a:t>，</a:t>
            </a:r>
            <a:r>
              <a:rPr lang="en-US" altLang="zh-CN" sz="2400" smtClean="0">
                <a:cs typeface="Arial" panose="020B0604020202020204" pitchFamily="34" charset="0"/>
              </a:rPr>
              <a:t>Q</a:t>
            </a:r>
            <a:r>
              <a:rPr lang="zh-CN" altLang="en-US" sz="2400" smtClean="0">
                <a:cs typeface="Arial" panose="020B0604020202020204" pitchFamily="34" charset="0"/>
              </a:rPr>
              <a:t>入栈。</a:t>
            </a:r>
          </a:p>
          <a:p>
            <a:pPr marL="609600" indent="-609600" eaLnBrk="1" hangingPunct="1">
              <a:buFont typeface="Wingdings" panose="05000000000000000000" pitchFamily="2" charset="2"/>
              <a:buAutoNum type="arabicPeriod" startAt="4"/>
            </a:pPr>
            <a:r>
              <a:rPr lang="zh-CN" altLang="en-US" sz="2400" smtClean="0">
                <a:cs typeface="Arial" panose="020B0604020202020204" pitchFamily="34" charset="0"/>
              </a:rPr>
              <a:t>若栈中为</a:t>
            </a:r>
            <a:r>
              <a:rPr lang="en-US" altLang="zh-CN" sz="2400" smtClean="0">
                <a:cs typeface="Arial" panose="020B0604020202020204" pitchFamily="34" charset="0"/>
              </a:rPr>
              <a:t>#S</a:t>
            </a:r>
            <a:r>
              <a:rPr lang="zh-CN" altLang="en-US" sz="2400" smtClean="0">
                <a:cs typeface="Arial" panose="020B0604020202020204" pitchFamily="34" charset="0"/>
              </a:rPr>
              <a:t>，并且，待输入符号为</a:t>
            </a:r>
            <a:r>
              <a:rPr lang="en-US" altLang="zh-CN" sz="2400" smtClean="0">
                <a:cs typeface="Arial" panose="020B0604020202020204" pitchFamily="34" charset="0"/>
              </a:rPr>
              <a:t>#</a:t>
            </a:r>
            <a:r>
              <a:rPr lang="zh-CN" altLang="en-US" sz="2400" smtClean="0">
                <a:cs typeface="Arial" panose="020B0604020202020204" pitchFamily="34" charset="0"/>
              </a:rPr>
              <a:t>，则结束；</a:t>
            </a:r>
          </a:p>
          <a:p>
            <a:pPr marL="609600" indent="-609600" eaLnBrk="1" hangingPunct="1">
              <a:buFont typeface="Wingdings" panose="05000000000000000000" pitchFamily="2" charset="2"/>
              <a:buAutoNum type="arabicPeriod" startAt="4"/>
            </a:pPr>
            <a:r>
              <a:rPr lang="zh-CN" altLang="en-US" sz="2400" smtClean="0">
                <a:cs typeface="Arial" panose="020B0604020202020204" pitchFamily="34" charset="0"/>
              </a:rPr>
              <a:t>否则</a:t>
            </a:r>
            <a:r>
              <a:rPr lang="en-US" altLang="zh-CN" sz="2400" smtClean="0">
                <a:cs typeface="Arial" panose="020B0604020202020204" pitchFamily="34" charset="0"/>
              </a:rPr>
              <a:t>a</a:t>
            </a:r>
            <a:r>
              <a:rPr lang="zh-CN" altLang="en-US" sz="2400" smtClean="0">
                <a:cs typeface="Arial" panose="020B0604020202020204" pitchFamily="34" charset="0"/>
              </a:rPr>
              <a:t>入栈顶，转</a:t>
            </a:r>
            <a:r>
              <a:rPr lang="en-US" altLang="zh-CN" sz="2400" smtClean="0">
                <a:cs typeface="Arial" panose="020B0604020202020204" pitchFamily="34" charset="0"/>
              </a:rPr>
              <a:t>2</a:t>
            </a:r>
            <a:r>
              <a:rPr lang="zh-CN" altLang="en-US" sz="2400" smtClean="0">
                <a:cs typeface="Arial" panose="020B0604020202020204" pitchFamily="34" charset="0"/>
              </a:rPr>
              <a:t>；</a:t>
            </a:r>
          </a:p>
        </p:txBody>
      </p:sp>
      <p:sp>
        <p:nvSpPr>
          <p:cNvPr id="481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5D6D04-F373-44D0-8C63-5B99B5F06361}" type="slidenum">
              <a:rPr lang="en-US" altLang="zh-CN" sz="1400" smtClean="0"/>
              <a:pPr>
                <a:spcBef>
                  <a:spcPct val="0"/>
                </a:spcBef>
                <a:buFontTx/>
                <a:buNone/>
              </a:pPr>
              <a:t>44</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type="body" sz="half" idx="1"/>
          </p:nvPr>
        </p:nvSpPr>
        <p:spPr>
          <a:xfrm>
            <a:off x="323850" y="981075"/>
            <a:ext cx="7870825" cy="876300"/>
          </a:xfrm>
        </p:spPr>
        <p:txBody>
          <a:bodyPr/>
          <a:lstStyle/>
          <a:p>
            <a:pPr eaLnBrk="1" hangingPunct="1"/>
            <a:r>
              <a:rPr lang="zh-CN" altLang="en-US" sz="2400" smtClean="0"/>
              <a:t>设有文法</a:t>
            </a:r>
            <a:r>
              <a:rPr lang="en-US" altLang="zh-CN" sz="2400" smtClean="0"/>
              <a:t>G[Z]</a:t>
            </a:r>
            <a:r>
              <a:rPr lang="zh-CN" altLang="en-US" sz="2400" smtClean="0"/>
              <a:t>，</a:t>
            </a:r>
            <a:r>
              <a:rPr lang="en-US" altLang="zh-CN" sz="2400" smtClean="0"/>
              <a:t>Z</a:t>
            </a:r>
            <a:r>
              <a:rPr lang="en-US" altLang="zh-CN" sz="2400" smtClean="0">
                <a:latin typeface="宋体" panose="02010600030101010101" pitchFamily="2" charset="-122"/>
              </a:rPr>
              <a:t>→bMb</a:t>
            </a:r>
            <a:r>
              <a:rPr lang="zh-CN" altLang="en-US" sz="2400" smtClean="0">
                <a:latin typeface="宋体" panose="02010600030101010101" pitchFamily="2" charset="-122"/>
              </a:rPr>
              <a:t>；</a:t>
            </a:r>
            <a:r>
              <a:rPr lang="en-US" altLang="zh-CN" sz="2400" smtClean="0">
                <a:latin typeface="宋体" panose="02010600030101010101" pitchFamily="2" charset="-122"/>
              </a:rPr>
              <a:t>M→(L|a</a:t>
            </a:r>
            <a:r>
              <a:rPr lang="zh-CN" altLang="en-US" sz="2400" smtClean="0">
                <a:latin typeface="宋体" panose="02010600030101010101" pitchFamily="2" charset="-122"/>
              </a:rPr>
              <a:t>；</a:t>
            </a:r>
            <a:r>
              <a:rPr lang="en-US" altLang="zh-CN" sz="2400" smtClean="0">
                <a:latin typeface="宋体" panose="02010600030101010101" pitchFamily="2" charset="-122"/>
              </a:rPr>
              <a:t>L→Ma)</a:t>
            </a:r>
          </a:p>
          <a:p>
            <a:pPr eaLnBrk="1" hangingPunct="1"/>
            <a:r>
              <a:rPr lang="zh-CN" altLang="en-US" sz="2400" smtClean="0">
                <a:latin typeface="宋体" panose="02010600030101010101" pitchFamily="2" charset="-122"/>
              </a:rPr>
              <a:t>文法的优先关系表如下：</a:t>
            </a:r>
          </a:p>
        </p:txBody>
      </p:sp>
      <p:graphicFrame>
        <p:nvGraphicFramePr>
          <p:cNvPr id="106567" name="Group 71"/>
          <p:cNvGraphicFramePr>
            <a:graphicFrameLocks noGrp="1"/>
          </p:cNvGraphicFramePr>
          <p:nvPr>
            <p:ph sz="half" idx="2"/>
          </p:nvPr>
        </p:nvGraphicFramePr>
        <p:xfrm>
          <a:off x="539750" y="2259013"/>
          <a:ext cx="8064500" cy="4194174"/>
        </p:xfrm>
        <a:graphic>
          <a:graphicData uri="http://schemas.openxmlformats.org/drawingml/2006/table">
            <a:tbl>
              <a:tblPr/>
              <a:tblGrid>
                <a:gridCol w="1344613">
                  <a:extLst>
                    <a:ext uri="{9D8B030D-6E8A-4147-A177-3AD203B41FA5}">
                      <a16:colId xmlns:a16="http://schemas.microsoft.com/office/drawing/2014/main" val="2325351301"/>
                    </a:ext>
                  </a:extLst>
                </a:gridCol>
                <a:gridCol w="1343025">
                  <a:extLst>
                    <a:ext uri="{9D8B030D-6E8A-4147-A177-3AD203B41FA5}">
                      <a16:colId xmlns:a16="http://schemas.microsoft.com/office/drawing/2014/main" val="3392517912"/>
                    </a:ext>
                  </a:extLst>
                </a:gridCol>
                <a:gridCol w="1344612">
                  <a:extLst>
                    <a:ext uri="{9D8B030D-6E8A-4147-A177-3AD203B41FA5}">
                      <a16:colId xmlns:a16="http://schemas.microsoft.com/office/drawing/2014/main" val="1633065983"/>
                    </a:ext>
                  </a:extLst>
                </a:gridCol>
                <a:gridCol w="1344613">
                  <a:extLst>
                    <a:ext uri="{9D8B030D-6E8A-4147-A177-3AD203B41FA5}">
                      <a16:colId xmlns:a16="http://schemas.microsoft.com/office/drawing/2014/main" val="4011881727"/>
                    </a:ext>
                  </a:extLst>
                </a:gridCol>
                <a:gridCol w="1343025">
                  <a:extLst>
                    <a:ext uri="{9D8B030D-6E8A-4147-A177-3AD203B41FA5}">
                      <a16:colId xmlns:a16="http://schemas.microsoft.com/office/drawing/2014/main" val="1128336681"/>
                    </a:ext>
                  </a:extLst>
                </a:gridCol>
                <a:gridCol w="1344612">
                  <a:extLst>
                    <a:ext uri="{9D8B030D-6E8A-4147-A177-3AD203B41FA5}">
                      <a16:colId xmlns:a16="http://schemas.microsoft.com/office/drawing/2014/main" val="1483950281"/>
                    </a:ext>
                  </a:extLst>
                </a:gridCol>
              </a:tblGrid>
              <a:tr h="70008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978740"/>
                  </a:ext>
                </a:extLst>
              </a:tr>
              <a:tr h="69691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0347874"/>
                  </a:ext>
                </a:extLst>
              </a:tr>
              <a:tr h="70008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068657"/>
                  </a:ext>
                </a:extLst>
              </a:tr>
              <a:tr h="70008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7069103"/>
                  </a:ext>
                </a:extLst>
              </a:tr>
              <a:tr h="69691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2151204"/>
                  </a:ext>
                </a:extLst>
              </a:tr>
              <a:tr h="700087">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9698675"/>
                  </a:ext>
                </a:extLst>
              </a:tr>
            </a:tbl>
          </a:graphicData>
        </a:graphic>
      </p:graphicFrame>
      <p:sp>
        <p:nvSpPr>
          <p:cNvPr id="49206" name="灯片编号占位符 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39510E3-C43F-45D9-A0EB-4CC5E5349DBE}" type="slidenum">
              <a:rPr lang="en-US" altLang="zh-CN" sz="1400" smtClean="0"/>
              <a:pPr>
                <a:spcBef>
                  <a:spcPct val="0"/>
                </a:spcBef>
                <a:buFontTx/>
                <a:buNone/>
              </a:pPr>
              <a:t>45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Rot="1" noChangeArrowheads="1"/>
          </p:cNvSpPr>
          <p:nvPr>
            <p:ph type="title"/>
          </p:nvPr>
        </p:nvSpPr>
        <p:spPr>
          <a:xfrm>
            <a:off x="301625" y="609600"/>
            <a:ext cx="8540750" cy="371475"/>
          </a:xfrm>
        </p:spPr>
        <p:txBody>
          <a:bodyPr/>
          <a:lstStyle/>
          <a:p>
            <a:pPr algn="l" eaLnBrk="1" hangingPunct="1"/>
            <a:r>
              <a:rPr lang="zh-CN" altLang="en-US" sz="2000" smtClean="0"/>
              <a:t>利用算符优先分析法，分析句子</a:t>
            </a:r>
            <a:r>
              <a:rPr lang="en-US" altLang="zh-CN" sz="2000" smtClean="0"/>
              <a:t>b(aa)b</a:t>
            </a:r>
          </a:p>
        </p:txBody>
      </p:sp>
      <p:graphicFrame>
        <p:nvGraphicFramePr>
          <p:cNvPr id="47209" name="Group 105"/>
          <p:cNvGraphicFramePr>
            <a:graphicFrameLocks noGrp="1"/>
          </p:cNvGraphicFramePr>
          <p:nvPr>
            <p:ph type="tbl" idx="1"/>
          </p:nvPr>
        </p:nvGraphicFramePr>
        <p:xfrm>
          <a:off x="323850" y="1052513"/>
          <a:ext cx="8540750" cy="5638800"/>
        </p:xfrm>
        <a:graphic>
          <a:graphicData uri="http://schemas.openxmlformats.org/drawingml/2006/table">
            <a:tbl>
              <a:tblPr/>
              <a:tblGrid>
                <a:gridCol w="719138">
                  <a:extLst>
                    <a:ext uri="{9D8B030D-6E8A-4147-A177-3AD203B41FA5}">
                      <a16:colId xmlns:a16="http://schemas.microsoft.com/office/drawing/2014/main" val="2823940280"/>
                    </a:ext>
                  </a:extLst>
                </a:gridCol>
                <a:gridCol w="1152525">
                  <a:extLst>
                    <a:ext uri="{9D8B030D-6E8A-4147-A177-3AD203B41FA5}">
                      <a16:colId xmlns:a16="http://schemas.microsoft.com/office/drawing/2014/main" val="1397551236"/>
                    </a:ext>
                  </a:extLst>
                </a:gridCol>
                <a:gridCol w="1584325">
                  <a:extLst>
                    <a:ext uri="{9D8B030D-6E8A-4147-A177-3AD203B41FA5}">
                      <a16:colId xmlns:a16="http://schemas.microsoft.com/office/drawing/2014/main" val="1377588698"/>
                    </a:ext>
                  </a:extLst>
                </a:gridCol>
                <a:gridCol w="1368425">
                  <a:extLst>
                    <a:ext uri="{9D8B030D-6E8A-4147-A177-3AD203B41FA5}">
                      <a16:colId xmlns:a16="http://schemas.microsoft.com/office/drawing/2014/main" val="3133259735"/>
                    </a:ext>
                  </a:extLst>
                </a:gridCol>
                <a:gridCol w="1638300">
                  <a:extLst>
                    <a:ext uri="{9D8B030D-6E8A-4147-A177-3AD203B41FA5}">
                      <a16:colId xmlns:a16="http://schemas.microsoft.com/office/drawing/2014/main" val="2217146123"/>
                    </a:ext>
                  </a:extLst>
                </a:gridCol>
                <a:gridCol w="2078037">
                  <a:extLst>
                    <a:ext uri="{9D8B030D-6E8A-4147-A177-3AD203B41FA5}">
                      <a16:colId xmlns:a16="http://schemas.microsoft.com/office/drawing/2014/main" val="3983129569"/>
                    </a:ext>
                  </a:extLst>
                </a:gridCol>
              </a:tblGrid>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待输入符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剩余串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9338151"/>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0032640"/>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0604517"/>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0956734"/>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4425033"/>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0517698"/>
                  </a:ext>
                </a:extLst>
              </a:tr>
              <a:tr h="31115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比较优先关系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5682272"/>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0075814"/>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73192"/>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457038"/>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426774"/>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规约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5767855"/>
                  </a:ext>
                </a:extLst>
              </a:tr>
              <a:tr h="31273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5711656"/>
                  </a:ext>
                </a:extLst>
              </a:tr>
            </a:tbl>
          </a:graphicData>
        </a:graphic>
      </p:graphicFrame>
      <p:sp>
        <p:nvSpPr>
          <p:cNvPr id="50279" name="灯片编号占位符 10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BA10CF-4B34-4A28-B91A-4020FFAB9900}" type="slidenum">
              <a:rPr lang="en-US" altLang="zh-CN" sz="1400" smtClean="0"/>
              <a:pPr>
                <a:spcBef>
                  <a:spcPct val="0"/>
                </a:spcBef>
                <a:buFontTx/>
                <a:buNone/>
              </a:pPr>
              <a:t>46</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23863" y="754063"/>
            <a:ext cx="8540750" cy="587375"/>
          </a:xfrm>
        </p:spPr>
        <p:txBody>
          <a:bodyPr/>
          <a:lstStyle/>
          <a:p>
            <a:pPr algn="l" eaLnBrk="1" hangingPunct="1"/>
            <a:r>
              <a:rPr lang="zh-CN" altLang="en-US" sz="3200" smtClean="0"/>
              <a:t>优先函数</a:t>
            </a:r>
          </a:p>
        </p:txBody>
      </p:sp>
      <p:sp>
        <p:nvSpPr>
          <p:cNvPr id="51203" name="Rectangle 3"/>
          <p:cNvSpPr>
            <a:spLocks noGrp="1" noRot="1" noChangeArrowheads="1"/>
          </p:cNvSpPr>
          <p:nvPr>
            <p:ph idx="1"/>
          </p:nvPr>
        </p:nvSpPr>
        <p:spPr>
          <a:xfrm>
            <a:off x="301625" y="1693863"/>
            <a:ext cx="8540750" cy="4830762"/>
          </a:xfrm>
        </p:spPr>
        <p:txBody>
          <a:bodyPr/>
          <a:lstStyle/>
          <a:p>
            <a:pPr eaLnBrk="1" hangingPunct="1">
              <a:lnSpc>
                <a:spcPct val="90000"/>
              </a:lnSpc>
            </a:pPr>
            <a:r>
              <a:rPr lang="zh-CN" altLang="en-US" sz="2400" smtClean="0"/>
              <a:t>算符优先分析算法，加快了移进</a:t>
            </a:r>
            <a:r>
              <a:rPr lang="en-US" altLang="zh-CN" sz="2400" smtClean="0"/>
              <a:t>-</a:t>
            </a:r>
            <a:r>
              <a:rPr lang="zh-CN" altLang="en-US" sz="2400" smtClean="0"/>
              <a:t>规约的速度。但是，它要求计算（构造）算符的优先关系表。</a:t>
            </a:r>
          </a:p>
          <a:p>
            <a:pPr eaLnBrk="1" hangingPunct="1">
              <a:lnSpc>
                <a:spcPct val="90000"/>
              </a:lnSpc>
            </a:pPr>
            <a:r>
              <a:rPr lang="zh-CN" altLang="en-US" sz="2400" smtClean="0"/>
              <a:t>这个优先关系表（矩阵）需要占据大量内存空间，当文法有</a:t>
            </a:r>
            <a:r>
              <a:rPr lang="en-US" altLang="zh-CN" sz="2400" smtClean="0"/>
              <a:t>N</a:t>
            </a:r>
            <a:r>
              <a:rPr lang="zh-CN" altLang="en-US" sz="2400" smtClean="0"/>
              <a:t>个终结符时，就需要（</a:t>
            </a:r>
            <a:r>
              <a:rPr lang="en-US" altLang="zh-CN" sz="2400" smtClean="0"/>
              <a:t>n+1</a:t>
            </a:r>
            <a:r>
              <a:rPr lang="zh-CN" altLang="en-US" sz="2400" smtClean="0"/>
              <a:t>）</a:t>
            </a:r>
            <a:r>
              <a:rPr lang="en-US" altLang="zh-CN" sz="2400" baseline="30000" smtClean="0"/>
              <a:t>2</a:t>
            </a:r>
            <a:r>
              <a:rPr lang="zh-CN" altLang="en-US" sz="2400" smtClean="0"/>
              <a:t>个内存单位（包括</a:t>
            </a:r>
            <a:r>
              <a:rPr lang="en-US" altLang="zh-CN" sz="2400" smtClean="0"/>
              <a:t>#</a:t>
            </a:r>
            <a:r>
              <a:rPr lang="zh-CN" altLang="en-US" sz="2400" smtClean="0"/>
              <a:t>）。</a:t>
            </a:r>
          </a:p>
          <a:p>
            <a:pPr eaLnBrk="1" hangingPunct="1">
              <a:lnSpc>
                <a:spcPct val="90000"/>
              </a:lnSpc>
            </a:pPr>
            <a:r>
              <a:rPr lang="zh-CN" altLang="en-US" sz="2400" smtClean="0"/>
              <a:t>实际应用中，往往用优先函数来代替优先关系矩阵。对于具有</a:t>
            </a:r>
            <a:r>
              <a:rPr lang="en-US" altLang="zh-CN" sz="2400" smtClean="0"/>
              <a:t>n</a:t>
            </a:r>
            <a:r>
              <a:rPr lang="zh-CN" altLang="en-US" sz="2400" smtClean="0"/>
              <a:t>个终结符的文法，只需</a:t>
            </a:r>
            <a:r>
              <a:rPr lang="en-US" altLang="zh-CN" sz="2400" smtClean="0"/>
              <a:t>2</a:t>
            </a:r>
            <a:r>
              <a:rPr lang="zh-CN" altLang="en-US" sz="2400" smtClean="0"/>
              <a:t>（</a:t>
            </a:r>
            <a:r>
              <a:rPr lang="en-US" altLang="zh-CN" sz="2400" smtClean="0"/>
              <a:t>n+1</a:t>
            </a:r>
            <a:r>
              <a:rPr lang="zh-CN" altLang="en-US" sz="2400" smtClean="0"/>
              <a:t>）个单元就可以存放优先函数。大大节省空间。</a:t>
            </a:r>
          </a:p>
          <a:p>
            <a:pPr eaLnBrk="1" hangingPunct="1">
              <a:lnSpc>
                <a:spcPct val="90000"/>
              </a:lnSpc>
            </a:pPr>
            <a:r>
              <a:rPr lang="zh-CN" altLang="en-US" sz="2400" smtClean="0"/>
              <a:t>所谓优先函数表是引进两个优先函数</a:t>
            </a:r>
            <a:r>
              <a:rPr lang="en-US" altLang="zh-CN" sz="2400" smtClean="0"/>
              <a:t>f</a:t>
            </a:r>
            <a:r>
              <a:rPr lang="zh-CN" altLang="en-US" sz="2400" smtClean="0"/>
              <a:t>和</a:t>
            </a:r>
            <a:r>
              <a:rPr lang="en-US" altLang="zh-CN" sz="2400" smtClean="0"/>
              <a:t>g</a:t>
            </a:r>
            <a:r>
              <a:rPr lang="zh-CN" altLang="en-US" sz="2400" smtClean="0"/>
              <a:t>。其中，函数</a:t>
            </a:r>
            <a:r>
              <a:rPr lang="en-US" altLang="zh-CN" sz="2400" smtClean="0"/>
              <a:t>f</a:t>
            </a:r>
            <a:r>
              <a:rPr lang="zh-CN" altLang="en-US" sz="2400" smtClean="0"/>
              <a:t>为栈内优先函数；函数</a:t>
            </a:r>
            <a:r>
              <a:rPr lang="en-US" altLang="zh-CN" sz="2400" smtClean="0"/>
              <a:t>g</a:t>
            </a:r>
            <a:r>
              <a:rPr lang="zh-CN" altLang="en-US" sz="2400" smtClean="0"/>
              <a:t>为栈外优先函数。</a:t>
            </a:r>
            <a:r>
              <a:rPr lang="zh-CN" altLang="en-US" sz="2400" b="1" smtClean="0">
                <a:solidFill>
                  <a:schemeClr val="hlink"/>
                </a:solidFill>
              </a:rPr>
              <a:t>函数的参数就是终结符</a:t>
            </a:r>
            <a:r>
              <a:rPr lang="zh-CN" altLang="en-US" sz="2400" smtClean="0"/>
              <a:t>。</a:t>
            </a:r>
          </a:p>
          <a:p>
            <a:pPr eaLnBrk="1" hangingPunct="1">
              <a:lnSpc>
                <a:spcPct val="90000"/>
              </a:lnSpc>
            </a:pPr>
            <a:r>
              <a:rPr lang="zh-CN" altLang="en-US" sz="2400" smtClean="0"/>
              <a:t>若</a:t>
            </a:r>
            <a:r>
              <a:rPr lang="en-US" altLang="zh-CN" sz="2400" smtClean="0"/>
              <a:t>a</a:t>
            </a:r>
            <a:r>
              <a:rPr lang="en-US" altLang="zh-CN" sz="2400" smtClean="0">
                <a:cs typeface="Arial" panose="020B0604020202020204" pitchFamily="34" charset="0"/>
              </a:rPr>
              <a:t>·&gt;b</a:t>
            </a:r>
            <a:r>
              <a:rPr lang="zh-CN" altLang="en-US" sz="2400" smtClean="0">
                <a:cs typeface="Arial" panose="020B0604020202020204" pitchFamily="34" charset="0"/>
              </a:rPr>
              <a:t>，则</a:t>
            </a:r>
            <a:r>
              <a:rPr lang="en-US" altLang="zh-CN" sz="2400" smtClean="0">
                <a:cs typeface="Arial" panose="020B0604020202020204" pitchFamily="34" charset="0"/>
              </a:rPr>
              <a:t>f(a)&gt;g(b)</a:t>
            </a:r>
            <a:r>
              <a:rPr lang="zh-CN" altLang="en-US" sz="2400" smtClean="0">
                <a:cs typeface="Arial" panose="020B0604020202020204" pitchFamily="34" charset="0"/>
              </a:rPr>
              <a:t>；</a:t>
            </a:r>
          </a:p>
          <a:p>
            <a:pPr eaLnBrk="1" hangingPunct="1">
              <a:lnSpc>
                <a:spcPct val="90000"/>
              </a:lnSpc>
            </a:pPr>
            <a:r>
              <a:rPr lang="zh-CN" altLang="en-US" sz="2400" smtClean="0"/>
              <a:t>若</a:t>
            </a:r>
            <a:r>
              <a:rPr lang="en-US" altLang="zh-CN" sz="2400" smtClean="0"/>
              <a:t>a=</a:t>
            </a:r>
            <a:r>
              <a:rPr lang="en-US" altLang="zh-CN" sz="2400" smtClean="0">
                <a:cs typeface="Arial" panose="020B0604020202020204" pitchFamily="34" charset="0"/>
              </a:rPr>
              <a:t>·b</a:t>
            </a:r>
            <a:r>
              <a:rPr lang="zh-CN" altLang="en-US" sz="2400" smtClean="0">
                <a:cs typeface="Arial" panose="020B0604020202020204" pitchFamily="34" charset="0"/>
              </a:rPr>
              <a:t>，则</a:t>
            </a:r>
            <a:r>
              <a:rPr lang="en-US" altLang="zh-CN" sz="2400" smtClean="0">
                <a:cs typeface="Arial" panose="020B0604020202020204" pitchFamily="34" charset="0"/>
              </a:rPr>
              <a:t>f(a)=g(b)</a:t>
            </a:r>
            <a:r>
              <a:rPr lang="zh-CN" altLang="en-US" sz="2400" smtClean="0">
                <a:cs typeface="Arial" panose="020B0604020202020204" pitchFamily="34" charset="0"/>
              </a:rPr>
              <a:t>；</a:t>
            </a:r>
          </a:p>
          <a:p>
            <a:pPr eaLnBrk="1" hangingPunct="1">
              <a:lnSpc>
                <a:spcPct val="90000"/>
              </a:lnSpc>
            </a:pPr>
            <a:r>
              <a:rPr lang="zh-CN" altLang="en-US" sz="2400" smtClean="0"/>
              <a:t>若</a:t>
            </a:r>
            <a:r>
              <a:rPr lang="en-US" altLang="zh-CN" sz="2400" smtClean="0"/>
              <a:t>a&lt;</a:t>
            </a:r>
            <a:r>
              <a:rPr lang="en-US" altLang="zh-CN" sz="2400" smtClean="0">
                <a:cs typeface="Arial" panose="020B0604020202020204" pitchFamily="34" charset="0"/>
              </a:rPr>
              <a:t>·b</a:t>
            </a:r>
            <a:r>
              <a:rPr lang="zh-CN" altLang="en-US" sz="2400" smtClean="0">
                <a:cs typeface="Arial" panose="020B0604020202020204" pitchFamily="34" charset="0"/>
              </a:rPr>
              <a:t>，则</a:t>
            </a:r>
            <a:r>
              <a:rPr lang="en-US" altLang="zh-CN" sz="2400" smtClean="0">
                <a:cs typeface="Arial" panose="020B0604020202020204" pitchFamily="34" charset="0"/>
              </a:rPr>
              <a:t>f(a)&lt;g(b)</a:t>
            </a:r>
            <a:r>
              <a:rPr lang="zh-CN" altLang="en-US" sz="2400" smtClean="0">
                <a:cs typeface="Arial" panose="020B0604020202020204" pitchFamily="34" charset="0"/>
              </a:rPr>
              <a:t>；</a:t>
            </a:r>
          </a:p>
        </p:txBody>
      </p:sp>
      <p:sp>
        <p:nvSpPr>
          <p:cNvPr id="512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53FCF5-33DD-4B86-BC6D-565B4B65A9A0}" type="slidenum">
              <a:rPr lang="en-US" altLang="zh-CN" sz="1400" smtClean="0"/>
              <a:pPr>
                <a:spcBef>
                  <a:spcPct val="0"/>
                </a:spcBef>
                <a:buFontTx/>
                <a:buNone/>
              </a:pPr>
              <a:t>47</a:t>
            </a:fld>
            <a:endParaRPr lang="en-US" altLang="zh-CN" sz="1400" smtClean="0"/>
          </a:p>
        </p:txBody>
      </p:sp>
      <p:sp>
        <p:nvSpPr>
          <p:cNvPr id="51205" name="Rectangle 6"/>
          <p:cNvSpPr>
            <a:spLocks noChangeArrowheads="1"/>
          </p:cNvSpPr>
          <p:nvPr/>
        </p:nvSpPr>
        <p:spPr bwMode="auto">
          <a:xfrm>
            <a:off x="4716463" y="5157788"/>
            <a:ext cx="3455987"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rPr>
              <a:t>函数三要素</a:t>
            </a:r>
            <a:r>
              <a:rPr lang="en-US" altLang="zh-CN" sz="2000" b="1">
                <a:solidFill>
                  <a:schemeClr val="hlink"/>
                </a:solidFill>
              </a:rPr>
              <a:t>:</a:t>
            </a:r>
            <a:r>
              <a:rPr lang="zh-CN" altLang="en-US" sz="2000" b="1">
                <a:solidFill>
                  <a:schemeClr val="hlink"/>
                </a:solidFill>
              </a:rPr>
              <a:t>名称</a:t>
            </a:r>
            <a:r>
              <a:rPr lang="en-US" altLang="zh-CN" sz="2000" b="1">
                <a:solidFill>
                  <a:schemeClr val="hlink"/>
                </a:solidFill>
              </a:rPr>
              <a:t>,</a:t>
            </a:r>
            <a:r>
              <a:rPr lang="zh-CN" altLang="en-US" sz="2000" b="1">
                <a:solidFill>
                  <a:schemeClr val="hlink"/>
                </a:solidFill>
              </a:rPr>
              <a:t>参数</a:t>
            </a:r>
            <a:r>
              <a:rPr lang="en-US" altLang="zh-CN" sz="2000" b="1">
                <a:solidFill>
                  <a:schemeClr val="hlink"/>
                </a:solidFill>
              </a:rPr>
              <a:t>,</a:t>
            </a:r>
            <a:r>
              <a:rPr lang="zh-CN" altLang="en-US" sz="2000" b="1">
                <a:solidFill>
                  <a:schemeClr val="hlink"/>
                </a:solidFill>
              </a:rPr>
              <a:t>返回值</a:t>
            </a: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52425" y="682625"/>
            <a:ext cx="8540750" cy="658813"/>
          </a:xfrm>
        </p:spPr>
        <p:txBody>
          <a:bodyPr/>
          <a:lstStyle/>
          <a:p>
            <a:pPr algn="l" eaLnBrk="1" hangingPunct="1"/>
            <a:r>
              <a:rPr lang="zh-CN" altLang="en-US" sz="3200" smtClean="0"/>
              <a:t>由定义直接构造优先函数</a:t>
            </a:r>
          </a:p>
        </p:txBody>
      </p:sp>
      <p:sp>
        <p:nvSpPr>
          <p:cNvPr id="52227" name="Rectangle 3"/>
          <p:cNvSpPr>
            <a:spLocks noGrp="1" noRot="1" noChangeArrowheads="1"/>
          </p:cNvSpPr>
          <p:nvPr>
            <p:ph idx="1"/>
          </p:nvPr>
        </p:nvSpPr>
        <p:spPr>
          <a:xfrm>
            <a:off x="301625" y="1989138"/>
            <a:ext cx="8540750" cy="3887787"/>
          </a:xfrm>
        </p:spPr>
        <p:txBody>
          <a:bodyPr/>
          <a:lstStyle/>
          <a:p>
            <a:pPr marL="609600" indent="-609600" eaLnBrk="1" hangingPunct="1"/>
            <a:r>
              <a:rPr lang="zh-CN" altLang="en-US" sz="2400" smtClean="0"/>
              <a:t>若已知文法</a:t>
            </a:r>
            <a:r>
              <a:rPr lang="en-US" altLang="zh-CN" sz="2400" smtClean="0"/>
              <a:t>G</a:t>
            </a:r>
            <a:r>
              <a:rPr lang="zh-CN" altLang="en-US" sz="2400" smtClean="0"/>
              <a:t>终结符之间的优先关系，</a:t>
            </a:r>
            <a:r>
              <a:rPr lang="zh-CN" altLang="en-US" sz="2400" b="1" smtClean="0">
                <a:solidFill>
                  <a:srgbClr val="FF0000"/>
                </a:solidFill>
              </a:rPr>
              <a:t>并且已经构造出优先关系矩阵表，对这个优先关系矩阵表进行简化，</a:t>
            </a:r>
            <a:r>
              <a:rPr lang="zh-CN" altLang="en-US" sz="2400" smtClean="0"/>
              <a:t>可按照如下步骤构造其优先函数表。</a:t>
            </a:r>
          </a:p>
          <a:p>
            <a:pPr marL="609600" indent="-609600" eaLnBrk="1" hangingPunct="1">
              <a:buFont typeface="Wingdings" panose="05000000000000000000" pitchFamily="2" charset="2"/>
              <a:buAutoNum type="arabicPeriod"/>
            </a:pPr>
            <a:r>
              <a:rPr lang="zh-CN" altLang="en-US" sz="2400" smtClean="0"/>
              <a:t>对每个终结符</a:t>
            </a:r>
            <a:r>
              <a:rPr lang="en-US" altLang="zh-CN" sz="2400" smtClean="0"/>
              <a:t>a</a:t>
            </a:r>
            <a:r>
              <a:rPr lang="zh-CN" altLang="en-US" sz="2400" smtClean="0"/>
              <a:t>（包括</a:t>
            </a:r>
            <a:r>
              <a:rPr lang="en-US" altLang="zh-CN" sz="2400" smtClean="0"/>
              <a:t>#</a:t>
            </a:r>
            <a:r>
              <a:rPr lang="zh-CN" altLang="en-US" sz="2400" smtClean="0"/>
              <a:t>）令</a:t>
            </a:r>
            <a:r>
              <a:rPr lang="en-US" altLang="zh-CN" sz="2400" smtClean="0"/>
              <a:t>f(a)=g(a)=1;</a:t>
            </a:r>
          </a:p>
          <a:p>
            <a:pPr marL="609600" indent="-609600" eaLnBrk="1" hangingPunct="1">
              <a:buFont typeface="Wingdings" panose="05000000000000000000" pitchFamily="2" charset="2"/>
              <a:buAutoNum type="arabicPeriod"/>
            </a:pPr>
            <a:r>
              <a:rPr lang="zh-CN" altLang="en-US" sz="2400" smtClean="0"/>
              <a:t>如果</a:t>
            </a:r>
            <a:r>
              <a:rPr lang="en-US" altLang="zh-CN" sz="2400" smtClean="0"/>
              <a:t>a</a:t>
            </a:r>
            <a:r>
              <a:rPr lang="en-US" altLang="zh-CN" sz="2400" smtClean="0">
                <a:cs typeface="Arial" panose="020B0604020202020204" pitchFamily="34" charset="0"/>
              </a:rPr>
              <a:t>·</a:t>
            </a:r>
            <a:r>
              <a:rPr lang="en-US" altLang="zh-CN" sz="2400" smtClean="0"/>
              <a:t>&gt;b</a:t>
            </a:r>
            <a:r>
              <a:rPr lang="zh-CN" altLang="en-US" sz="2400" smtClean="0"/>
              <a:t>，而</a:t>
            </a:r>
            <a:r>
              <a:rPr lang="en-US" altLang="zh-CN" sz="2400" smtClean="0"/>
              <a:t>f(a)&lt;=g(b)</a:t>
            </a:r>
            <a:r>
              <a:rPr lang="zh-CN" altLang="en-US" sz="2400" smtClean="0"/>
              <a:t>，则令</a:t>
            </a:r>
            <a:r>
              <a:rPr lang="en-US" altLang="zh-CN" sz="2400" smtClean="0"/>
              <a:t>f(a)=g(b)+1</a:t>
            </a:r>
            <a:r>
              <a:rPr lang="zh-CN" altLang="en-US" sz="2400" smtClean="0"/>
              <a:t>；</a:t>
            </a:r>
          </a:p>
          <a:p>
            <a:pPr marL="609600" indent="-609600" eaLnBrk="1" hangingPunct="1">
              <a:buFont typeface="Wingdings" panose="05000000000000000000" pitchFamily="2" charset="2"/>
              <a:buAutoNum type="arabicPeriod"/>
            </a:pPr>
            <a:r>
              <a:rPr lang="zh-CN" altLang="en-US" sz="2400" smtClean="0"/>
              <a:t>如果</a:t>
            </a:r>
            <a:r>
              <a:rPr lang="en-US" altLang="zh-CN" sz="2400" smtClean="0"/>
              <a:t>a&lt;</a:t>
            </a:r>
            <a:r>
              <a:rPr lang="en-US" altLang="zh-CN" sz="2400" smtClean="0">
                <a:cs typeface="Arial" panose="020B0604020202020204" pitchFamily="34" charset="0"/>
              </a:rPr>
              <a:t>·</a:t>
            </a:r>
            <a:r>
              <a:rPr lang="en-US" altLang="zh-CN" sz="2400" smtClean="0"/>
              <a:t>b</a:t>
            </a:r>
            <a:r>
              <a:rPr lang="zh-CN" altLang="en-US" sz="2400" smtClean="0"/>
              <a:t>，而</a:t>
            </a:r>
            <a:r>
              <a:rPr lang="en-US" altLang="zh-CN" sz="2400" smtClean="0"/>
              <a:t>f(a)&gt;=g(b)</a:t>
            </a:r>
            <a:r>
              <a:rPr lang="zh-CN" altLang="en-US" sz="2400" smtClean="0"/>
              <a:t>，则令</a:t>
            </a:r>
            <a:r>
              <a:rPr lang="en-US" altLang="zh-CN" sz="2400" smtClean="0"/>
              <a:t>g(b) =f(a)+1</a:t>
            </a:r>
            <a:r>
              <a:rPr lang="zh-CN" altLang="en-US" sz="2400" smtClean="0"/>
              <a:t>；</a:t>
            </a:r>
          </a:p>
          <a:p>
            <a:pPr marL="609600" indent="-609600" eaLnBrk="1" hangingPunct="1">
              <a:buFont typeface="Wingdings" panose="05000000000000000000" pitchFamily="2" charset="2"/>
              <a:buAutoNum type="arabicPeriod"/>
            </a:pPr>
            <a:r>
              <a:rPr lang="zh-CN" altLang="en-US" sz="2400" smtClean="0"/>
              <a:t>如果</a:t>
            </a:r>
            <a:r>
              <a:rPr lang="en-US" altLang="zh-CN" sz="2400" smtClean="0"/>
              <a:t>a=</a:t>
            </a:r>
            <a:r>
              <a:rPr lang="en-US" altLang="zh-CN" sz="2400" smtClean="0">
                <a:cs typeface="Arial" panose="020B0604020202020204" pitchFamily="34" charset="0"/>
              </a:rPr>
              <a:t>·</a:t>
            </a:r>
            <a:r>
              <a:rPr lang="en-US" altLang="zh-CN" sz="2400" smtClean="0"/>
              <a:t>b</a:t>
            </a:r>
            <a:r>
              <a:rPr lang="zh-CN" altLang="en-US" sz="2400" smtClean="0"/>
              <a:t>，而</a:t>
            </a:r>
            <a:r>
              <a:rPr lang="en-US" altLang="zh-CN" sz="2400" smtClean="0"/>
              <a:t>f(a)&lt;&gt;g(b)</a:t>
            </a:r>
            <a:r>
              <a:rPr lang="zh-CN" altLang="en-US" sz="2400" smtClean="0"/>
              <a:t>，则令</a:t>
            </a:r>
            <a:r>
              <a:rPr lang="en-US" altLang="zh-CN" sz="2400" smtClean="0"/>
              <a:t>min{f(a) </a:t>
            </a:r>
            <a:r>
              <a:rPr lang="zh-CN" altLang="en-US" sz="2400" smtClean="0"/>
              <a:t>，</a:t>
            </a:r>
            <a:r>
              <a:rPr lang="en-US" altLang="zh-CN" sz="2400" smtClean="0"/>
              <a:t>g(b)}=max{f(a) </a:t>
            </a:r>
            <a:r>
              <a:rPr lang="zh-CN" altLang="en-US" sz="2400" smtClean="0"/>
              <a:t>，</a:t>
            </a:r>
            <a:r>
              <a:rPr lang="en-US" altLang="zh-CN" sz="2400" smtClean="0"/>
              <a:t>g(b)}</a:t>
            </a:r>
            <a:r>
              <a:rPr lang="zh-CN" altLang="en-US" sz="2400" smtClean="0"/>
              <a:t>；</a:t>
            </a:r>
          </a:p>
          <a:p>
            <a:pPr marL="609600" indent="-609600" eaLnBrk="1" hangingPunct="1">
              <a:buFont typeface="Wingdings" panose="05000000000000000000" pitchFamily="2" charset="2"/>
              <a:buAutoNum type="arabicPeriod"/>
            </a:pPr>
            <a:r>
              <a:rPr lang="zh-CN" altLang="en-US" sz="2400" smtClean="0"/>
              <a:t>重复</a:t>
            </a:r>
            <a:r>
              <a:rPr lang="en-US" altLang="zh-CN" sz="2400" smtClean="0"/>
              <a:t>1—4</a:t>
            </a:r>
            <a:r>
              <a:rPr lang="zh-CN" altLang="en-US" sz="2400" smtClean="0"/>
              <a:t>直到过程收敛。</a:t>
            </a:r>
          </a:p>
        </p:txBody>
      </p:sp>
      <p:sp>
        <p:nvSpPr>
          <p:cNvPr id="52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5E80A6-DEA1-45EC-AA20-C126B2356302}" type="slidenum">
              <a:rPr lang="en-US" altLang="zh-CN" sz="1400" smtClean="0"/>
              <a:pPr>
                <a:spcBef>
                  <a:spcPct val="0"/>
                </a:spcBef>
                <a:buFontTx/>
                <a:buNone/>
              </a:pPr>
              <a:t>48</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mtClean="0"/>
              <a:t>表达式文法算符优先关系矩阵表</a:t>
            </a:r>
          </a:p>
        </p:txBody>
      </p:sp>
      <p:sp>
        <p:nvSpPr>
          <p:cNvPr id="532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12087E3-DC2C-45A9-A5D7-A5A32DE62552}" type="slidenum">
              <a:rPr lang="en-US" altLang="zh-CN" sz="1400" smtClean="0"/>
              <a:pPr>
                <a:spcBef>
                  <a:spcPct val="0"/>
                </a:spcBef>
                <a:buFontTx/>
                <a:buNone/>
              </a:pPr>
              <a:t>49</a:t>
            </a:fld>
            <a:endParaRPr lang="en-US" altLang="zh-CN" sz="1400" smtClean="0"/>
          </a:p>
        </p:txBody>
      </p:sp>
      <p:graphicFrame>
        <p:nvGraphicFramePr>
          <p:cNvPr id="4" name="Group 92"/>
          <p:cNvGraphicFramePr>
            <a:graphicFrameLocks noGrp="1"/>
          </p:cNvGraphicFramePr>
          <p:nvPr/>
        </p:nvGraphicFramePr>
        <p:xfrm>
          <a:off x="301625" y="1905000"/>
          <a:ext cx="8540750" cy="4268789"/>
        </p:xfrm>
        <a:graphic>
          <a:graphicData uri="http://schemas.openxmlformats.org/drawingml/2006/table">
            <a:tbl>
              <a:tblPr/>
              <a:tblGrid>
                <a:gridCol w="1068388">
                  <a:extLst>
                    <a:ext uri="{9D8B030D-6E8A-4147-A177-3AD203B41FA5}">
                      <a16:colId xmlns:a16="http://schemas.microsoft.com/office/drawing/2014/main" val="3047058772"/>
                    </a:ext>
                  </a:extLst>
                </a:gridCol>
                <a:gridCol w="1066800">
                  <a:extLst>
                    <a:ext uri="{9D8B030D-6E8A-4147-A177-3AD203B41FA5}">
                      <a16:colId xmlns:a16="http://schemas.microsoft.com/office/drawing/2014/main" val="542713315"/>
                    </a:ext>
                  </a:extLst>
                </a:gridCol>
                <a:gridCol w="1068387">
                  <a:extLst>
                    <a:ext uri="{9D8B030D-6E8A-4147-A177-3AD203B41FA5}">
                      <a16:colId xmlns:a16="http://schemas.microsoft.com/office/drawing/2014/main" val="1062317883"/>
                    </a:ext>
                  </a:extLst>
                </a:gridCol>
                <a:gridCol w="1066800">
                  <a:extLst>
                    <a:ext uri="{9D8B030D-6E8A-4147-A177-3AD203B41FA5}">
                      <a16:colId xmlns:a16="http://schemas.microsoft.com/office/drawing/2014/main" val="3725855051"/>
                    </a:ext>
                  </a:extLst>
                </a:gridCol>
                <a:gridCol w="1068388">
                  <a:extLst>
                    <a:ext uri="{9D8B030D-6E8A-4147-A177-3AD203B41FA5}">
                      <a16:colId xmlns:a16="http://schemas.microsoft.com/office/drawing/2014/main" val="1976973849"/>
                    </a:ext>
                  </a:extLst>
                </a:gridCol>
                <a:gridCol w="1066800">
                  <a:extLst>
                    <a:ext uri="{9D8B030D-6E8A-4147-A177-3AD203B41FA5}">
                      <a16:colId xmlns:a16="http://schemas.microsoft.com/office/drawing/2014/main" val="3730671164"/>
                    </a:ext>
                  </a:extLst>
                </a:gridCol>
                <a:gridCol w="1068387">
                  <a:extLst>
                    <a:ext uri="{9D8B030D-6E8A-4147-A177-3AD203B41FA5}">
                      <a16:colId xmlns:a16="http://schemas.microsoft.com/office/drawing/2014/main" val="318408945"/>
                    </a:ext>
                  </a:extLst>
                </a:gridCol>
                <a:gridCol w="1066800">
                  <a:extLst>
                    <a:ext uri="{9D8B030D-6E8A-4147-A177-3AD203B41FA5}">
                      <a16:colId xmlns:a16="http://schemas.microsoft.com/office/drawing/2014/main" val="4184862786"/>
                    </a:ext>
                  </a:extLst>
                </a:gridCol>
              </a:tblGrid>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0680962"/>
                  </a:ext>
                </a:extLst>
              </a:tr>
              <a:tr h="52546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323492"/>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0718251"/>
                  </a:ext>
                </a:extLst>
              </a:tr>
              <a:tr h="59848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8062844"/>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7409520"/>
                  </a:ext>
                </a:extLst>
              </a:tr>
              <a:tr h="52546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01706"/>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4053880"/>
                  </a:ext>
                </a:extLst>
              </a:tr>
              <a:tr h="523875">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4702687"/>
                  </a:ext>
                </a:extLst>
              </a:tr>
            </a:tbl>
          </a:graphicData>
        </a:graphic>
      </p:graphicFrame>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836613"/>
            <a:ext cx="4198937" cy="587375"/>
          </a:xfrm>
        </p:spPr>
        <p:txBody>
          <a:bodyPr/>
          <a:lstStyle/>
          <a:p>
            <a:pPr algn="l" eaLnBrk="1" hangingPunct="1"/>
            <a:r>
              <a:rPr lang="zh-CN" altLang="en-US" sz="2800" b="1" smtClean="0"/>
              <a:t>移进</a:t>
            </a:r>
            <a:r>
              <a:rPr lang="en-US" altLang="zh-CN" sz="2800" b="1" smtClean="0"/>
              <a:t>——</a:t>
            </a:r>
            <a:r>
              <a:rPr lang="zh-CN" altLang="en-US" sz="2800" b="1" smtClean="0"/>
              <a:t>规约的说明</a:t>
            </a:r>
          </a:p>
        </p:txBody>
      </p:sp>
      <p:sp>
        <p:nvSpPr>
          <p:cNvPr id="8195" name="Rectangle 3"/>
          <p:cNvSpPr>
            <a:spLocks noGrp="1" noRot="1" noChangeArrowheads="1"/>
          </p:cNvSpPr>
          <p:nvPr>
            <p:ph idx="1"/>
          </p:nvPr>
        </p:nvSpPr>
        <p:spPr>
          <a:xfrm>
            <a:off x="279400" y="1990725"/>
            <a:ext cx="8540750" cy="4246563"/>
          </a:xfrm>
        </p:spPr>
        <p:txBody>
          <a:bodyPr/>
          <a:lstStyle/>
          <a:p>
            <a:pPr eaLnBrk="1" hangingPunct="1">
              <a:spcBef>
                <a:spcPts val="600"/>
              </a:spcBef>
              <a:spcAft>
                <a:spcPts val="600"/>
              </a:spcAft>
              <a:buFont typeface="Wingdings" panose="05000000000000000000" pitchFamily="2" charset="2"/>
              <a:buChar char="l"/>
            </a:pPr>
            <a:r>
              <a:rPr lang="zh-CN" altLang="en-US" sz="2400" dirty="0" smtClean="0"/>
              <a:t>分析过程中就是解决两个问题：何时移进？何时规约？</a:t>
            </a:r>
          </a:p>
          <a:p>
            <a:pPr eaLnBrk="1" hangingPunct="1">
              <a:spcBef>
                <a:spcPts val="600"/>
              </a:spcBef>
              <a:spcAft>
                <a:spcPts val="600"/>
              </a:spcAft>
              <a:buFont typeface="Wingdings" panose="05000000000000000000" pitchFamily="2" charset="2"/>
              <a:buChar char="l"/>
            </a:pPr>
            <a:r>
              <a:rPr lang="zh-CN" altLang="en-US" sz="2400" dirty="0" smtClean="0"/>
              <a:t>分析过程中的“</a:t>
            </a:r>
            <a:r>
              <a:rPr lang="zh-CN" altLang="en-US" sz="2400" b="1" dirty="0" smtClean="0"/>
              <a:t>移进</a:t>
            </a:r>
            <a:r>
              <a:rPr lang="zh-CN" altLang="en-US" sz="2400" dirty="0" smtClean="0"/>
              <a:t>”和“</a:t>
            </a:r>
            <a:r>
              <a:rPr lang="zh-CN" altLang="en-US" sz="2400" b="1" dirty="0" smtClean="0"/>
              <a:t>规约</a:t>
            </a:r>
            <a:r>
              <a:rPr lang="zh-CN" altLang="en-US" sz="2400" dirty="0" smtClean="0"/>
              <a:t>”两个动作，“</a:t>
            </a:r>
            <a:r>
              <a:rPr lang="zh-CN" altLang="en-US" sz="2400" b="1" dirty="0" smtClean="0"/>
              <a:t>规约</a:t>
            </a:r>
            <a:r>
              <a:rPr lang="zh-CN" altLang="en-US" sz="2400" dirty="0" smtClean="0"/>
              <a:t>”更关键。而规约就是确定“</a:t>
            </a:r>
            <a:r>
              <a:rPr lang="zh-CN" altLang="en-US" sz="2400" b="1" dirty="0" smtClean="0"/>
              <a:t>句柄</a:t>
            </a:r>
            <a:r>
              <a:rPr lang="zh-CN" altLang="en-US" sz="2400" dirty="0" smtClean="0"/>
              <a:t>”。 </a:t>
            </a:r>
          </a:p>
          <a:p>
            <a:pPr eaLnBrk="1" hangingPunct="1">
              <a:spcBef>
                <a:spcPts val="600"/>
              </a:spcBef>
              <a:spcAft>
                <a:spcPts val="600"/>
              </a:spcAft>
              <a:buFont typeface="Wingdings" panose="05000000000000000000" pitchFamily="2" charset="2"/>
              <a:buChar char="l"/>
            </a:pPr>
            <a:r>
              <a:rPr lang="zh-CN" altLang="en-US" sz="2400" dirty="0" smtClean="0"/>
              <a:t>自底向上分析的关键问题，一是判断栈顶字符串的可规约性，即检查是否为句柄，这是</a:t>
            </a:r>
            <a:r>
              <a:rPr lang="zh-CN" altLang="en-US" sz="2400" b="1" dirty="0" smtClean="0"/>
              <a:t>规约条件</a:t>
            </a:r>
            <a:r>
              <a:rPr lang="zh-CN" altLang="en-US" sz="2400" dirty="0" smtClean="0"/>
              <a:t>；二是决定选用文法中哪条规则进行规约，这是</a:t>
            </a:r>
            <a:r>
              <a:rPr lang="zh-CN" altLang="en-US" sz="2400" b="1" dirty="0" smtClean="0"/>
              <a:t>规约原则</a:t>
            </a:r>
            <a:r>
              <a:rPr lang="zh-CN" altLang="en-US" sz="2400" dirty="0" smtClean="0"/>
              <a:t>。 </a:t>
            </a:r>
          </a:p>
          <a:p>
            <a:pPr eaLnBrk="1" hangingPunct="1">
              <a:spcBef>
                <a:spcPts val="600"/>
              </a:spcBef>
              <a:spcAft>
                <a:spcPts val="600"/>
              </a:spcAft>
              <a:buFont typeface="Wingdings" panose="05000000000000000000" pitchFamily="2" charset="2"/>
              <a:buChar char="l"/>
            </a:pPr>
            <a:r>
              <a:rPr lang="zh-CN" altLang="en-US" sz="2400" b="1" dirty="0" smtClean="0"/>
              <a:t>事实上，自底向上的分析方法的各类不同的实现方法中集中体现在寻找句柄的方法不同上</a:t>
            </a:r>
            <a:r>
              <a:rPr lang="zh-CN" altLang="en-US" sz="2400" dirty="0" smtClean="0"/>
              <a:t>。</a:t>
            </a:r>
          </a:p>
          <a:p>
            <a:pPr eaLnBrk="1" hangingPunct="1">
              <a:spcBef>
                <a:spcPts val="600"/>
              </a:spcBef>
              <a:spcAft>
                <a:spcPts val="600"/>
              </a:spcAft>
              <a:buFont typeface="Wingdings" panose="05000000000000000000" pitchFamily="2" charset="2"/>
              <a:buChar char="l"/>
            </a:pPr>
            <a:r>
              <a:rPr lang="zh-CN" altLang="en-US" sz="2400" dirty="0" smtClean="0"/>
              <a:t>自底向上分析的关键问题是分析过程中如何确定句柄；</a:t>
            </a:r>
            <a:endParaRPr lang="en-US" altLang="zh-CN" sz="2400" dirty="0" smtClean="0"/>
          </a:p>
          <a:p>
            <a:pPr eaLnBrk="1" hangingPunct="1">
              <a:spcBef>
                <a:spcPts val="600"/>
              </a:spcBef>
              <a:spcAft>
                <a:spcPts val="600"/>
              </a:spcAft>
              <a:buFont typeface="Wingdings" panose="05000000000000000000" pitchFamily="2" charset="2"/>
              <a:buChar char="l"/>
            </a:pPr>
            <a:r>
              <a:rPr lang="zh-CN" altLang="en-US" sz="2400" b="1" dirty="0" smtClean="0">
                <a:solidFill>
                  <a:srgbClr val="FF0000"/>
                </a:solidFill>
              </a:rPr>
              <a:t>优先！</a:t>
            </a:r>
            <a:endParaRPr lang="zh-CN" altLang="en-US" sz="2400" b="1" dirty="0" smtClean="0">
              <a:solidFill>
                <a:srgbClr val="FF0000"/>
              </a:solidFill>
            </a:endParaRPr>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D8DE30-15CF-434E-B646-CA25C6B8BBCA}" type="slidenum">
              <a:rPr lang="en-US" altLang="zh-CN" sz="1400" smtClean="0"/>
              <a:pPr>
                <a:spcBef>
                  <a:spcPct val="0"/>
                </a:spcBef>
                <a:buFontTx/>
                <a:buNone/>
              </a:pPr>
              <a:t>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57188" y="665163"/>
            <a:ext cx="8540750" cy="819150"/>
          </a:xfrm>
        </p:spPr>
        <p:txBody>
          <a:bodyPr/>
          <a:lstStyle/>
          <a:p>
            <a:pPr eaLnBrk="1" hangingPunct="1"/>
            <a:r>
              <a:rPr lang="zh-CN" altLang="en-US" smtClean="0"/>
              <a:t>表达式文法优先函数计算过程</a:t>
            </a:r>
          </a:p>
        </p:txBody>
      </p:sp>
      <p:sp>
        <p:nvSpPr>
          <p:cNvPr id="552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D26D96B-4759-4D5B-9010-22A18DD93CD3}" type="slidenum">
              <a:rPr lang="en-US" altLang="zh-CN" sz="1400" smtClean="0"/>
              <a:pPr>
                <a:spcBef>
                  <a:spcPct val="0"/>
                </a:spcBef>
                <a:buFontTx/>
                <a:buNone/>
              </a:pPr>
              <a:t>50</a:t>
            </a:fld>
            <a:endParaRPr lang="en-US" altLang="zh-CN" sz="1400" smtClean="0"/>
          </a:p>
        </p:txBody>
      </p:sp>
      <p:graphicFrame>
        <p:nvGraphicFramePr>
          <p:cNvPr id="51304" name="Group 104"/>
          <p:cNvGraphicFramePr>
            <a:graphicFrameLocks noGrp="1"/>
          </p:cNvGraphicFramePr>
          <p:nvPr/>
        </p:nvGraphicFramePr>
        <p:xfrm>
          <a:off x="357188" y="2444750"/>
          <a:ext cx="8501062" cy="2855912"/>
        </p:xfrm>
        <a:graphic>
          <a:graphicData uri="http://schemas.openxmlformats.org/drawingml/2006/table">
            <a:tbl>
              <a:tblPr/>
              <a:tblGrid>
                <a:gridCol w="1428750">
                  <a:extLst>
                    <a:ext uri="{9D8B030D-6E8A-4147-A177-3AD203B41FA5}">
                      <a16:colId xmlns:a16="http://schemas.microsoft.com/office/drawing/2014/main" val="114655632"/>
                    </a:ext>
                  </a:extLst>
                </a:gridCol>
                <a:gridCol w="571500">
                  <a:extLst>
                    <a:ext uri="{9D8B030D-6E8A-4147-A177-3AD203B41FA5}">
                      <a16:colId xmlns:a16="http://schemas.microsoft.com/office/drawing/2014/main" val="1906553718"/>
                    </a:ext>
                  </a:extLst>
                </a:gridCol>
                <a:gridCol w="833437">
                  <a:extLst>
                    <a:ext uri="{9D8B030D-6E8A-4147-A177-3AD203B41FA5}">
                      <a16:colId xmlns:a16="http://schemas.microsoft.com/office/drawing/2014/main" val="3399854987"/>
                    </a:ext>
                  </a:extLst>
                </a:gridCol>
                <a:gridCol w="944563">
                  <a:extLst>
                    <a:ext uri="{9D8B030D-6E8A-4147-A177-3AD203B41FA5}">
                      <a16:colId xmlns:a16="http://schemas.microsoft.com/office/drawing/2014/main" val="3130397507"/>
                    </a:ext>
                  </a:extLst>
                </a:gridCol>
                <a:gridCol w="944562">
                  <a:extLst>
                    <a:ext uri="{9D8B030D-6E8A-4147-A177-3AD203B41FA5}">
                      <a16:colId xmlns:a16="http://schemas.microsoft.com/office/drawing/2014/main" val="1669340613"/>
                    </a:ext>
                  </a:extLst>
                </a:gridCol>
                <a:gridCol w="944563">
                  <a:extLst>
                    <a:ext uri="{9D8B030D-6E8A-4147-A177-3AD203B41FA5}">
                      <a16:colId xmlns:a16="http://schemas.microsoft.com/office/drawing/2014/main" val="1415646863"/>
                    </a:ext>
                  </a:extLst>
                </a:gridCol>
                <a:gridCol w="944562">
                  <a:extLst>
                    <a:ext uri="{9D8B030D-6E8A-4147-A177-3AD203B41FA5}">
                      <a16:colId xmlns:a16="http://schemas.microsoft.com/office/drawing/2014/main" val="532101682"/>
                    </a:ext>
                  </a:extLst>
                </a:gridCol>
                <a:gridCol w="944563">
                  <a:extLst>
                    <a:ext uri="{9D8B030D-6E8A-4147-A177-3AD203B41FA5}">
                      <a16:colId xmlns:a16="http://schemas.microsoft.com/office/drawing/2014/main" val="705295092"/>
                    </a:ext>
                  </a:extLst>
                </a:gridCol>
                <a:gridCol w="944562">
                  <a:extLst>
                    <a:ext uri="{9D8B030D-6E8A-4147-A177-3AD203B41FA5}">
                      <a16:colId xmlns:a16="http://schemas.microsoft.com/office/drawing/2014/main" val="4169404515"/>
                    </a:ext>
                  </a:extLst>
                </a:gridCol>
              </a:tblGrid>
              <a:tr h="640068">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迭代次数</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i</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extLst>
                  <a:ext uri="{0D108BD9-81ED-4DB2-BD59-A6C34878D82A}">
                    <a16:rowId xmlns:a16="http://schemas.microsoft.com/office/drawing/2014/main" val="2308466698"/>
                  </a:ext>
                </a:extLst>
              </a:tr>
              <a:tr h="553961">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468140702"/>
                  </a:ext>
                </a:extLst>
              </a:tr>
              <a:tr h="553961">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112383226"/>
                  </a:ext>
                </a:extLst>
              </a:tr>
              <a:tr h="553961">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3587621381"/>
                  </a:ext>
                </a:extLst>
              </a:tr>
              <a:tr h="553961">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marT="45714" marB="4571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3298294327"/>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250825" y="593725"/>
            <a:ext cx="8540750" cy="819150"/>
          </a:xfrm>
        </p:spPr>
        <p:txBody>
          <a:bodyPr/>
          <a:lstStyle/>
          <a:p>
            <a:pPr eaLnBrk="1" hangingPunct="1"/>
            <a:r>
              <a:rPr lang="zh-CN" altLang="en-US" smtClean="0"/>
              <a:t>表达式文法优先函数计算过程</a:t>
            </a:r>
          </a:p>
        </p:txBody>
      </p:sp>
      <p:sp>
        <p:nvSpPr>
          <p:cNvPr id="56323" name="灯片编号占位符 2"/>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72DF0E10-2DA3-4D42-B5FA-D7670FA8B0A2}" type="slidenum">
              <a:rPr lang="en-US" altLang="zh-CN" sz="1400"/>
              <a:pPr algn="r" eaLnBrk="1" hangingPunct="1">
                <a:spcBef>
                  <a:spcPct val="0"/>
                </a:spcBef>
                <a:buFontTx/>
                <a:buNone/>
              </a:pPr>
              <a:t>51</a:t>
            </a:fld>
            <a:endParaRPr lang="en-US" altLang="zh-CN" sz="1400"/>
          </a:p>
        </p:txBody>
      </p:sp>
      <p:graphicFrame>
        <p:nvGraphicFramePr>
          <p:cNvPr id="69735" name="Group 103"/>
          <p:cNvGraphicFramePr>
            <a:graphicFrameLocks noGrp="1"/>
          </p:cNvGraphicFramePr>
          <p:nvPr/>
        </p:nvGraphicFramePr>
        <p:xfrm>
          <a:off x="357188" y="1700213"/>
          <a:ext cx="8501062" cy="3963988"/>
        </p:xfrm>
        <a:graphic>
          <a:graphicData uri="http://schemas.openxmlformats.org/drawingml/2006/table">
            <a:tbl>
              <a:tblPr/>
              <a:tblGrid>
                <a:gridCol w="1428750">
                  <a:extLst>
                    <a:ext uri="{9D8B030D-6E8A-4147-A177-3AD203B41FA5}">
                      <a16:colId xmlns:a16="http://schemas.microsoft.com/office/drawing/2014/main" val="1217131393"/>
                    </a:ext>
                  </a:extLst>
                </a:gridCol>
                <a:gridCol w="571500">
                  <a:extLst>
                    <a:ext uri="{9D8B030D-6E8A-4147-A177-3AD203B41FA5}">
                      <a16:colId xmlns:a16="http://schemas.microsoft.com/office/drawing/2014/main" val="3025149303"/>
                    </a:ext>
                  </a:extLst>
                </a:gridCol>
                <a:gridCol w="833437">
                  <a:extLst>
                    <a:ext uri="{9D8B030D-6E8A-4147-A177-3AD203B41FA5}">
                      <a16:colId xmlns:a16="http://schemas.microsoft.com/office/drawing/2014/main" val="3203809648"/>
                    </a:ext>
                  </a:extLst>
                </a:gridCol>
                <a:gridCol w="944563">
                  <a:extLst>
                    <a:ext uri="{9D8B030D-6E8A-4147-A177-3AD203B41FA5}">
                      <a16:colId xmlns:a16="http://schemas.microsoft.com/office/drawing/2014/main" val="2150731269"/>
                    </a:ext>
                  </a:extLst>
                </a:gridCol>
                <a:gridCol w="944562">
                  <a:extLst>
                    <a:ext uri="{9D8B030D-6E8A-4147-A177-3AD203B41FA5}">
                      <a16:colId xmlns:a16="http://schemas.microsoft.com/office/drawing/2014/main" val="1860347580"/>
                    </a:ext>
                  </a:extLst>
                </a:gridCol>
                <a:gridCol w="944563">
                  <a:extLst>
                    <a:ext uri="{9D8B030D-6E8A-4147-A177-3AD203B41FA5}">
                      <a16:colId xmlns:a16="http://schemas.microsoft.com/office/drawing/2014/main" val="3408796478"/>
                    </a:ext>
                  </a:extLst>
                </a:gridCol>
                <a:gridCol w="944562">
                  <a:extLst>
                    <a:ext uri="{9D8B030D-6E8A-4147-A177-3AD203B41FA5}">
                      <a16:colId xmlns:a16="http://schemas.microsoft.com/office/drawing/2014/main" val="3480336935"/>
                    </a:ext>
                  </a:extLst>
                </a:gridCol>
                <a:gridCol w="944563">
                  <a:extLst>
                    <a:ext uri="{9D8B030D-6E8A-4147-A177-3AD203B41FA5}">
                      <a16:colId xmlns:a16="http://schemas.microsoft.com/office/drawing/2014/main" val="432144523"/>
                    </a:ext>
                  </a:extLst>
                </a:gridCol>
                <a:gridCol w="944562">
                  <a:extLst>
                    <a:ext uri="{9D8B030D-6E8A-4147-A177-3AD203B41FA5}">
                      <a16:colId xmlns:a16="http://schemas.microsoft.com/office/drawing/2014/main" val="99925483"/>
                    </a:ext>
                  </a:extLst>
                </a:gridCol>
              </a:tblGrid>
              <a:tr h="640072">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迭代次数</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i</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extLst>
                  <a:ext uri="{0D108BD9-81ED-4DB2-BD59-A6C34878D82A}">
                    <a16:rowId xmlns:a16="http://schemas.microsoft.com/office/drawing/2014/main" val="488128337"/>
                  </a:ext>
                </a:extLst>
              </a:tr>
              <a:tr h="553986">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813201210"/>
                  </a:ext>
                </a:extLst>
              </a:tr>
              <a:tr h="553986">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444380422"/>
                  </a:ext>
                </a:extLst>
              </a:tr>
              <a:tr h="553986">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行</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885232547"/>
                  </a:ext>
                </a:extLst>
              </a:tr>
              <a:tr h="553986">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2083743020"/>
                  </a:ext>
                </a:extLst>
              </a:tr>
              <a:tr h="553986">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行</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5B09D3"/>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2360618086"/>
                  </a:ext>
                </a:extLst>
              </a:tr>
              <a:tr h="553986">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marT="45716" marB="4571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371759725"/>
                  </a:ext>
                </a:extLst>
              </a:tr>
            </a:tbl>
          </a:graphicData>
        </a:graphic>
      </p:graphicFrame>
      <p:sp>
        <p:nvSpPr>
          <p:cNvPr id="56403" name="Rectangle 104"/>
          <p:cNvSpPr>
            <a:spLocks noChangeArrowheads="1"/>
          </p:cNvSpPr>
          <p:nvPr/>
        </p:nvSpPr>
        <p:spPr bwMode="auto">
          <a:xfrm>
            <a:off x="322263" y="5732463"/>
            <a:ext cx="8497887" cy="7207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FF0000"/>
                </a:solidFill>
              </a:rPr>
              <a:t>请特别注意</a:t>
            </a:r>
            <a:r>
              <a:rPr lang="en-US" altLang="zh-CN" sz="2400" b="1">
                <a:solidFill>
                  <a:srgbClr val="FF0000"/>
                </a:solidFill>
              </a:rPr>
              <a:t>:</a:t>
            </a:r>
            <a:r>
              <a:rPr lang="zh-CN" altLang="en-US" sz="2400" b="1">
                <a:solidFill>
                  <a:srgbClr val="FF0000"/>
                </a:solidFill>
              </a:rPr>
              <a:t>对优先关系矩阵表逐行扫描一次才算完成一次迭代</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a:xfrm>
            <a:off x="250825" y="593725"/>
            <a:ext cx="8540750" cy="819150"/>
          </a:xfrm>
        </p:spPr>
        <p:txBody>
          <a:bodyPr/>
          <a:lstStyle/>
          <a:p>
            <a:pPr eaLnBrk="1" hangingPunct="1"/>
            <a:r>
              <a:rPr lang="zh-CN" altLang="en-US" smtClean="0"/>
              <a:t>表达式文法优先函数计算过程</a:t>
            </a:r>
          </a:p>
        </p:txBody>
      </p:sp>
      <p:sp>
        <p:nvSpPr>
          <p:cNvPr id="57347" name="灯片编号占位符 2"/>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E451D66-7C0C-45DA-BCC3-5095A5510F81}" type="slidenum">
              <a:rPr lang="en-US" altLang="zh-CN" sz="1400"/>
              <a:pPr algn="r" eaLnBrk="1" hangingPunct="1">
                <a:spcBef>
                  <a:spcPct val="0"/>
                </a:spcBef>
                <a:buFontTx/>
                <a:buNone/>
              </a:pPr>
              <a:t>52</a:t>
            </a:fld>
            <a:endParaRPr lang="en-US" altLang="zh-CN" sz="1400"/>
          </a:p>
        </p:txBody>
      </p:sp>
      <p:graphicFrame>
        <p:nvGraphicFramePr>
          <p:cNvPr id="70660" name="Group 4"/>
          <p:cNvGraphicFramePr>
            <a:graphicFrameLocks noGrp="1"/>
          </p:cNvGraphicFramePr>
          <p:nvPr/>
        </p:nvGraphicFramePr>
        <p:xfrm>
          <a:off x="357188" y="1557338"/>
          <a:ext cx="8501062" cy="5072066"/>
        </p:xfrm>
        <a:graphic>
          <a:graphicData uri="http://schemas.openxmlformats.org/drawingml/2006/table">
            <a:tbl>
              <a:tblPr/>
              <a:tblGrid>
                <a:gridCol w="1428750">
                  <a:extLst>
                    <a:ext uri="{9D8B030D-6E8A-4147-A177-3AD203B41FA5}">
                      <a16:colId xmlns:a16="http://schemas.microsoft.com/office/drawing/2014/main" val="290479010"/>
                    </a:ext>
                  </a:extLst>
                </a:gridCol>
                <a:gridCol w="571500">
                  <a:extLst>
                    <a:ext uri="{9D8B030D-6E8A-4147-A177-3AD203B41FA5}">
                      <a16:colId xmlns:a16="http://schemas.microsoft.com/office/drawing/2014/main" val="2700725955"/>
                    </a:ext>
                  </a:extLst>
                </a:gridCol>
                <a:gridCol w="833437">
                  <a:extLst>
                    <a:ext uri="{9D8B030D-6E8A-4147-A177-3AD203B41FA5}">
                      <a16:colId xmlns:a16="http://schemas.microsoft.com/office/drawing/2014/main" val="53935455"/>
                    </a:ext>
                  </a:extLst>
                </a:gridCol>
                <a:gridCol w="944563">
                  <a:extLst>
                    <a:ext uri="{9D8B030D-6E8A-4147-A177-3AD203B41FA5}">
                      <a16:colId xmlns:a16="http://schemas.microsoft.com/office/drawing/2014/main" val="1564340145"/>
                    </a:ext>
                  </a:extLst>
                </a:gridCol>
                <a:gridCol w="944562">
                  <a:extLst>
                    <a:ext uri="{9D8B030D-6E8A-4147-A177-3AD203B41FA5}">
                      <a16:colId xmlns:a16="http://schemas.microsoft.com/office/drawing/2014/main" val="665588578"/>
                    </a:ext>
                  </a:extLst>
                </a:gridCol>
                <a:gridCol w="944563">
                  <a:extLst>
                    <a:ext uri="{9D8B030D-6E8A-4147-A177-3AD203B41FA5}">
                      <a16:colId xmlns:a16="http://schemas.microsoft.com/office/drawing/2014/main" val="4002846317"/>
                    </a:ext>
                  </a:extLst>
                </a:gridCol>
                <a:gridCol w="944562">
                  <a:extLst>
                    <a:ext uri="{9D8B030D-6E8A-4147-A177-3AD203B41FA5}">
                      <a16:colId xmlns:a16="http://schemas.microsoft.com/office/drawing/2014/main" val="1032950127"/>
                    </a:ext>
                  </a:extLst>
                </a:gridCol>
                <a:gridCol w="944563">
                  <a:extLst>
                    <a:ext uri="{9D8B030D-6E8A-4147-A177-3AD203B41FA5}">
                      <a16:colId xmlns:a16="http://schemas.microsoft.com/office/drawing/2014/main" val="2391881190"/>
                    </a:ext>
                  </a:extLst>
                </a:gridCol>
                <a:gridCol w="944562">
                  <a:extLst>
                    <a:ext uri="{9D8B030D-6E8A-4147-A177-3AD203B41FA5}">
                      <a16:colId xmlns:a16="http://schemas.microsoft.com/office/drawing/2014/main" val="904012426"/>
                    </a:ext>
                  </a:extLst>
                </a:gridCol>
              </a:tblGrid>
              <a:tr h="640073">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迭代次数</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i</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extLst>
                  <a:ext uri="{0D108BD9-81ED-4DB2-BD59-A6C34878D82A}">
                    <a16:rowId xmlns:a16="http://schemas.microsoft.com/office/drawing/2014/main" val="760811964"/>
                  </a:ext>
                </a:extLst>
              </a:tr>
              <a:tr h="553999">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336186507"/>
                  </a:ext>
                </a:extLst>
              </a:tr>
              <a:tr h="553999">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2248857462"/>
                  </a:ext>
                </a:extLst>
              </a:tr>
              <a:tr h="553999">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389759507"/>
                  </a:ext>
                </a:extLst>
              </a:tr>
              <a:tr h="553999">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3975902885"/>
                  </a:ext>
                </a:extLst>
              </a:tr>
              <a:tr h="553999">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5B09D3"/>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90837173"/>
                  </a:ext>
                </a:extLst>
              </a:tr>
              <a:tr h="553999">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393497076"/>
                  </a:ext>
                </a:extLst>
              </a:tr>
              <a:tr h="553999">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5B09D3"/>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2504141208"/>
                  </a:ext>
                </a:extLst>
              </a:tr>
              <a:tr h="553999">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740712638"/>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diamond(in)">
                                      <p:cBhvr>
                                        <p:cTn id="7" dur="2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a:xfrm>
            <a:off x="468313" y="593725"/>
            <a:ext cx="8540750" cy="819150"/>
          </a:xfrm>
        </p:spPr>
        <p:txBody>
          <a:bodyPr/>
          <a:lstStyle/>
          <a:p>
            <a:pPr eaLnBrk="1" hangingPunct="1"/>
            <a:r>
              <a:rPr lang="zh-CN" altLang="en-US" smtClean="0"/>
              <a:t>表达式文法优先函数计算过程</a:t>
            </a:r>
          </a:p>
        </p:txBody>
      </p:sp>
      <p:sp>
        <p:nvSpPr>
          <p:cNvPr id="58371" name="灯片编号占位符 2"/>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7BC0437C-67B3-477B-B4A2-C58F710EA137}" type="slidenum">
              <a:rPr lang="en-US" altLang="zh-CN" sz="1400"/>
              <a:pPr algn="r" eaLnBrk="1" hangingPunct="1">
                <a:spcBef>
                  <a:spcPct val="0"/>
                </a:spcBef>
                <a:buFontTx/>
                <a:buNone/>
              </a:pPr>
              <a:t>53</a:t>
            </a:fld>
            <a:endParaRPr lang="en-US" altLang="zh-CN" sz="1400"/>
          </a:p>
        </p:txBody>
      </p:sp>
      <p:graphicFrame>
        <p:nvGraphicFramePr>
          <p:cNvPr id="72846" name="Group 142"/>
          <p:cNvGraphicFramePr>
            <a:graphicFrameLocks noGrp="1"/>
          </p:cNvGraphicFramePr>
          <p:nvPr/>
        </p:nvGraphicFramePr>
        <p:xfrm>
          <a:off x="357188" y="1812925"/>
          <a:ext cx="8501062" cy="4495802"/>
        </p:xfrm>
        <a:graphic>
          <a:graphicData uri="http://schemas.openxmlformats.org/drawingml/2006/table">
            <a:tbl>
              <a:tblPr/>
              <a:tblGrid>
                <a:gridCol w="1428750">
                  <a:extLst>
                    <a:ext uri="{9D8B030D-6E8A-4147-A177-3AD203B41FA5}">
                      <a16:colId xmlns:a16="http://schemas.microsoft.com/office/drawing/2014/main" val="2649994774"/>
                    </a:ext>
                  </a:extLst>
                </a:gridCol>
                <a:gridCol w="571500">
                  <a:extLst>
                    <a:ext uri="{9D8B030D-6E8A-4147-A177-3AD203B41FA5}">
                      <a16:colId xmlns:a16="http://schemas.microsoft.com/office/drawing/2014/main" val="646358920"/>
                    </a:ext>
                  </a:extLst>
                </a:gridCol>
                <a:gridCol w="833437">
                  <a:extLst>
                    <a:ext uri="{9D8B030D-6E8A-4147-A177-3AD203B41FA5}">
                      <a16:colId xmlns:a16="http://schemas.microsoft.com/office/drawing/2014/main" val="4022886398"/>
                    </a:ext>
                  </a:extLst>
                </a:gridCol>
                <a:gridCol w="944563">
                  <a:extLst>
                    <a:ext uri="{9D8B030D-6E8A-4147-A177-3AD203B41FA5}">
                      <a16:colId xmlns:a16="http://schemas.microsoft.com/office/drawing/2014/main" val="3302696542"/>
                    </a:ext>
                  </a:extLst>
                </a:gridCol>
                <a:gridCol w="944562">
                  <a:extLst>
                    <a:ext uri="{9D8B030D-6E8A-4147-A177-3AD203B41FA5}">
                      <a16:colId xmlns:a16="http://schemas.microsoft.com/office/drawing/2014/main" val="3460150360"/>
                    </a:ext>
                  </a:extLst>
                </a:gridCol>
                <a:gridCol w="944563">
                  <a:extLst>
                    <a:ext uri="{9D8B030D-6E8A-4147-A177-3AD203B41FA5}">
                      <a16:colId xmlns:a16="http://schemas.microsoft.com/office/drawing/2014/main" val="3826711410"/>
                    </a:ext>
                  </a:extLst>
                </a:gridCol>
                <a:gridCol w="944562">
                  <a:extLst>
                    <a:ext uri="{9D8B030D-6E8A-4147-A177-3AD203B41FA5}">
                      <a16:colId xmlns:a16="http://schemas.microsoft.com/office/drawing/2014/main" val="2935480741"/>
                    </a:ext>
                  </a:extLst>
                </a:gridCol>
                <a:gridCol w="944563">
                  <a:extLst>
                    <a:ext uri="{9D8B030D-6E8A-4147-A177-3AD203B41FA5}">
                      <a16:colId xmlns:a16="http://schemas.microsoft.com/office/drawing/2014/main" val="4125555791"/>
                    </a:ext>
                  </a:extLst>
                </a:gridCol>
                <a:gridCol w="944562">
                  <a:extLst>
                    <a:ext uri="{9D8B030D-6E8A-4147-A177-3AD203B41FA5}">
                      <a16:colId xmlns:a16="http://schemas.microsoft.com/office/drawing/2014/main" val="1793887789"/>
                    </a:ext>
                  </a:extLst>
                </a:gridCol>
              </a:tblGrid>
              <a:tr h="660400">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迭代次数</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i</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extLst>
                  <a:ext uri="{0D108BD9-81ED-4DB2-BD59-A6C34878D82A}">
                    <a16:rowId xmlns:a16="http://schemas.microsoft.com/office/drawing/2014/main" val="1875016583"/>
                  </a:ext>
                </a:extLst>
              </a:tr>
              <a:tr h="384175">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2938949171"/>
                  </a:ext>
                </a:extLst>
              </a:tr>
              <a:tr h="382588">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2930480490"/>
                  </a:ext>
                </a:extLst>
              </a:tr>
              <a:tr h="382588">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3961373959"/>
                  </a:ext>
                </a:extLst>
              </a:tr>
              <a:tr h="384175">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78440291"/>
                  </a:ext>
                </a:extLst>
              </a:tr>
              <a:tr h="384175">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2156044055"/>
                  </a:ext>
                </a:extLst>
              </a:tr>
              <a:tr h="382588">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3475147637"/>
                  </a:ext>
                </a:extLst>
              </a:tr>
              <a:tr h="382588">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2077132656"/>
                  </a:ext>
                </a:extLst>
              </a:tr>
              <a:tr h="384175">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270225660"/>
                  </a:ext>
                </a:extLst>
              </a:tr>
              <a:tr h="384175">
                <a:tc rowSpan="2">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次</a:t>
                      </a: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行</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4</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5B09D3"/>
                          </a:solidFill>
                          <a:effectLst/>
                          <a:latin typeface="Arial" panose="020B0604020202020204" pitchFamily="34" charset="0"/>
                          <a:ea typeface="宋体" panose="02010600030101010101" pitchFamily="2" charset="-122"/>
                        </a:rPr>
                        <a:t>24</a:t>
                      </a: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6</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32193742"/>
                  </a:ext>
                </a:extLst>
              </a:tr>
              <a:tr h="384175">
                <a:tc vMerge="1">
                  <a:txBody>
                    <a:bodyPr/>
                    <a:lstStyle/>
                    <a:p>
                      <a:endParaRPr lang="zh-CN" altLang="en-US"/>
                    </a:p>
                  </a:txBody>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smtClean="0">
                        <a:ln>
                          <a:noFill/>
                        </a:ln>
                        <a:solidFill>
                          <a:srgbClr val="007A77"/>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lvl1pPr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panose="020B0604020202020204" pitchFamily="34" charset="0"/>
                          <a:ea typeface="宋体" panose="02010600030101010101" pitchFamily="2" charset="-122"/>
                        </a:rPr>
                        <a:t>1</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3429964524"/>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323850" y="593725"/>
            <a:ext cx="8540750" cy="819150"/>
          </a:xfrm>
        </p:spPr>
        <p:txBody>
          <a:bodyPr/>
          <a:lstStyle/>
          <a:p>
            <a:pPr eaLnBrk="1" hangingPunct="1"/>
            <a:r>
              <a:rPr lang="zh-CN" altLang="en-US" smtClean="0"/>
              <a:t>表达式文法优先函数计算过程</a:t>
            </a:r>
          </a:p>
        </p:txBody>
      </p:sp>
      <p:sp>
        <p:nvSpPr>
          <p:cNvPr id="59395" name="灯片编号占位符 2"/>
          <p:cNvSpPr txBox="1">
            <a:spLocks noGrp="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4C2241F-A470-434A-A5A3-B372E798327F}" type="slidenum">
              <a:rPr lang="en-US" altLang="zh-CN" sz="1400"/>
              <a:pPr algn="r" eaLnBrk="1" hangingPunct="1">
                <a:spcBef>
                  <a:spcPct val="0"/>
                </a:spcBef>
                <a:buFontTx/>
                <a:buNone/>
              </a:pPr>
              <a:t>54</a:t>
            </a:fld>
            <a:endParaRPr lang="en-US" altLang="zh-CN" sz="1400"/>
          </a:p>
        </p:txBody>
      </p:sp>
      <p:graphicFrame>
        <p:nvGraphicFramePr>
          <p:cNvPr id="71684" name="Group 4"/>
          <p:cNvGraphicFramePr>
            <a:graphicFrameLocks noGrp="1"/>
          </p:cNvGraphicFramePr>
          <p:nvPr/>
        </p:nvGraphicFramePr>
        <p:xfrm>
          <a:off x="357188" y="1525588"/>
          <a:ext cx="8501062" cy="5072066"/>
        </p:xfrm>
        <a:graphic>
          <a:graphicData uri="http://schemas.openxmlformats.org/drawingml/2006/table">
            <a:tbl>
              <a:tblPr/>
              <a:tblGrid>
                <a:gridCol w="14287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833437">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gridCol w="944563">
                  <a:extLst>
                    <a:ext uri="{9D8B030D-6E8A-4147-A177-3AD203B41FA5}">
                      <a16:colId xmlns:a16="http://schemas.microsoft.com/office/drawing/2014/main" val="20005"/>
                    </a:ext>
                  </a:extLst>
                </a:gridCol>
                <a:gridCol w="944562">
                  <a:extLst>
                    <a:ext uri="{9D8B030D-6E8A-4147-A177-3AD203B41FA5}">
                      <a16:colId xmlns:a16="http://schemas.microsoft.com/office/drawing/2014/main" val="20006"/>
                    </a:ext>
                  </a:extLst>
                </a:gridCol>
                <a:gridCol w="944563">
                  <a:extLst>
                    <a:ext uri="{9D8B030D-6E8A-4147-A177-3AD203B41FA5}">
                      <a16:colId xmlns:a16="http://schemas.microsoft.com/office/drawing/2014/main" val="20007"/>
                    </a:ext>
                  </a:extLst>
                </a:gridCol>
                <a:gridCol w="944562">
                  <a:extLst>
                    <a:ext uri="{9D8B030D-6E8A-4147-A177-3AD203B41FA5}">
                      <a16:colId xmlns:a16="http://schemas.microsoft.com/office/drawing/2014/main" val="20008"/>
                    </a:ext>
                  </a:extLst>
                </a:gridCol>
              </a:tblGrid>
              <a:tr h="6400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迭代次数</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i</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D5CE7"/>
                    </a:solidFill>
                  </a:tcPr>
                </a:tc>
                <a:extLst>
                  <a:ext uri="{0D108BD9-81ED-4DB2-BD59-A6C34878D82A}">
                    <a16:rowId xmlns:a16="http://schemas.microsoft.com/office/drawing/2014/main" val="10000"/>
                  </a:ext>
                </a:extLst>
              </a:tr>
              <a:tr h="5539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0</a:t>
                      </a:r>
                      <a:r>
                        <a:rPr kumimoji="0" lang="zh-CN" altLang="en-US" sz="1800" b="0" i="0" u="none" strike="noStrike" cap="none" normalizeH="0" baseline="0" smtClean="0">
                          <a:ln>
                            <a:noFill/>
                          </a:ln>
                          <a:solidFill>
                            <a:srgbClr val="007A77"/>
                          </a:solidFill>
                          <a:effectLst/>
                          <a:latin typeface="Arial" charset="0"/>
                          <a:ea typeface="宋体" pitchFamily="2" charset="-122"/>
                        </a:rPr>
                        <a:t>次</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f</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0001"/>
                  </a:ext>
                </a:extLst>
              </a:tr>
              <a:tr h="5539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g</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0002"/>
                  </a:ext>
                </a:extLst>
              </a:tr>
              <a:tr h="5539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r>
                        <a:rPr kumimoji="0" lang="zh-CN" altLang="en-US" sz="1800" b="0" i="0" u="none" strike="noStrike" cap="none" normalizeH="0" baseline="0" smtClean="0">
                          <a:ln>
                            <a:noFill/>
                          </a:ln>
                          <a:solidFill>
                            <a:srgbClr val="007A77"/>
                          </a:solidFill>
                          <a:effectLst/>
                          <a:latin typeface="Arial" charset="0"/>
                          <a:ea typeface="宋体" pitchFamily="2" charset="-122"/>
                        </a:rPr>
                        <a:t>次</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f</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2</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4</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4</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6</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1</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6</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hlink"/>
                          </a:solidFill>
                          <a:effectLst/>
                          <a:latin typeface="Arial" charset="0"/>
                          <a:ea typeface="宋体" pitchFamily="2" charset="-122"/>
                        </a:rPr>
                        <a:t>1</a:t>
                      </a:r>
                      <a:endParaRPr kumimoji="0" lang="zh-CN" altLang="en-US" sz="1800" b="0" i="0" u="none" strike="noStrike" cap="none" normalizeH="0" baseline="0" dirty="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0003"/>
                  </a:ext>
                </a:extLst>
              </a:tr>
              <a:tr h="5539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g</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2</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3</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5</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5</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5</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1</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hlink"/>
                          </a:solidFill>
                          <a:effectLst/>
                          <a:latin typeface="Arial" charset="0"/>
                          <a:ea typeface="宋体" pitchFamily="2" charset="-122"/>
                        </a:rPr>
                        <a:t>1</a:t>
                      </a:r>
                      <a:endParaRPr kumimoji="0" lang="zh-CN" altLang="en-US" sz="1800" b="0" i="0" u="none" strike="noStrike" cap="none" normalizeH="0" baseline="0" smtClean="0">
                        <a:ln>
                          <a:noFill/>
                        </a:ln>
                        <a:solidFill>
                          <a:schemeClr val="hlink"/>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0004"/>
                  </a:ext>
                </a:extLst>
              </a:tr>
              <a:tr h="5539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2</a:t>
                      </a:r>
                      <a:r>
                        <a:rPr kumimoji="0" lang="zh-CN" altLang="en-US" sz="1800" b="0" i="0" u="none" strike="noStrike" cap="none" normalizeH="0" baseline="0" smtClean="0">
                          <a:ln>
                            <a:noFill/>
                          </a:ln>
                          <a:solidFill>
                            <a:srgbClr val="007A77"/>
                          </a:solidFill>
                          <a:effectLst/>
                          <a:latin typeface="Arial" charset="0"/>
                          <a:ea typeface="宋体" pitchFamily="2" charset="-122"/>
                        </a:rPr>
                        <a:t>次</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f</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3</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5</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5</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7</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7</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0005"/>
                  </a:ext>
                </a:extLst>
              </a:tr>
              <a:tr h="5539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g</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2</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4</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6</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6</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6</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0006"/>
                  </a:ext>
                </a:extLst>
              </a:tr>
              <a:tr h="5539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3</a:t>
                      </a:r>
                      <a:r>
                        <a:rPr kumimoji="0" lang="zh-CN" altLang="en-US" sz="1800" b="0" i="0" u="none" strike="noStrike" cap="none" normalizeH="0" baseline="0" smtClean="0">
                          <a:ln>
                            <a:noFill/>
                          </a:ln>
                          <a:solidFill>
                            <a:srgbClr val="007A77"/>
                          </a:solidFill>
                          <a:effectLst/>
                          <a:latin typeface="Arial" charset="0"/>
                          <a:ea typeface="宋体" pitchFamily="2" charset="-122"/>
                        </a:rPr>
                        <a:t>次</a:t>
                      </a: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f</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3</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5</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5</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7</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7</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2F6"/>
                    </a:solidFill>
                  </a:tcPr>
                </a:tc>
                <a:extLst>
                  <a:ext uri="{0D108BD9-81ED-4DB2-BD59-A6C34878D82A}">
                    <a16:rowId xmlns:a16="http://schemas.microsoft.com/office/drawing/2014/main" val="10007"/>
                  </a:ext>
                </a:extLst>
              </a:tr>
              <a:tr h="5539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g</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2</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4</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7A77"/>
                          </a:solidFill>
                          <a:effectLst/>
                          <a:latin typeface="Arial" charset="0"/>
                          <a:ea typeface="宋体" pitchFamily="2" charset="-122"/>
                        </a:rPr>
                        <a:t>6</a:t>
                      </a:r>
                      <a:endParaRPr kumimoji="0" lang="zh-CN" altLang="en-US" sz="1800" b="0" i="0" u="none" strike="noStrike" cap="none" normalizeH="0" baseline="0" dirty="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6</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6</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1</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7A77"/>
                          </a:solidFill>
                          <a:effectLst/>
                          <a:latin typeface="Arial" charset="0"/>
                          <a:ea typeface="宋体" pitchFamily="2" charset="-122"/>
                        </a:rPr>
                        <a:t>1</a:t>
                      </a:r>
                      <a:endParaRPr kumimoji="0" lang="zh-CN" altLang="en-US" sz="1800" b="0" i="0" u="none" strike="noStrike" cap="none" normalizeH="0" baseline="0" dirty="0" smtClean="0">
                        <a:ln>
                          <a:noFill/>
                        </a:ln>
                        <a:solidFill>
                          <a:srgbClr val="007A77"/>
                        </a:solidFill>
                        <a:effectLst/>
                        <a:latin typeface="Arial" charset="0"/>
                        <a:ea typeface="宋体" pitchFamily="2" charset="-122"/>
                      </a:endParaRPr>
                    </a:p>
                  </a:txBody>
                  <a:tcPr marT="45717" marB="45717"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A"/>
                    </a:solidFill>
                  </a:tcPr>
                </a:tc>
                <a:extLst>
                  <a:ext uri="{0D108BD9-81ED-4DB2-BD59-A6C34878D82A}">
                    <a16:rowId xmlns:a16="http://schemas.microsoft.com/office/drawing/2014/main" val="10008"/>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diamond(in)">
                                      <p:cBhvr>
                                        <p:cTn id="7" dur="20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323850" y="620713"/>
            <a:ext cx="8540750" cy="647700"/>
          </a:xfrm>
        </p:spPr>
        <p:txBody>
          <a:bodyPr/>
          <a:lstStyle/>
          <a:p>
            <a:pPr algn="l" eaLnBrk="1" hangingPunct="1"/>
            <a:r>
              <a:rPr lang="zh-CN" altLang="en-US" sz="3200" smtClean="0"/>
              <a:t>用关系图法构造优先函数</a:t>
            </a:r>
          </a:p>
        </p:txBody>
      </p:sp>
      <p:sp>
        <p:nvSpPr>
          <p:cNvPr id="60419" name="Rectangle 3"/>
          <p:cNvSpPr>
            <a:spLocks noGrp="1" noRot="1" noChangeArrowheads="1"/>
          </p:cNvSpPr>
          <p:nvPr>
            <p:ph idx="1"/>
          </p:nvPr>
        </p:nvSpPr>
        <p:spPr>
          <a:xfrm>
            <a:off x="323850" y="1773238"/>
            <a:ext cx="8540750" cy="4176712"/>
          </a:xfrm>
        </p:spPr>
        <p:txBody>
          <a:bodyPr/>
          <a:lstStyle/>
          <a:p>
            <a:pPr marL="609600" indent="-609600" eaLnBrk="1" hangingPunct="1">
              <a:buFont typeface="Wingdings" panose="05000000000000000000" pitchFamily="2" charset="2"/>
              <a:buAutoNum type="arabicPeriod"/>
            </a:pPr>
            <a:r>
              <a:rPr lang="zh-CN" altLang="en-US" sz="2400" smtClean="0"/>
              <a:t>对所有终结符</a:t>
            </a:r>
            <a:r>
              <a:rPr lang="en-US" altLang="zh-CN" sz="2400" smtClean="0"/>
              <a:t>a</a:t>
            </a:r>
            <a:r>
              <a:rPr lang="zh-CN" altLang="en-US" sz="2400" smtClean="0"/>
              <a:t>（包括</a:t>
            </a:r>
            <a:r>
              <a:rPr lang="en-US" altLang="zh-CN" sz="2400" smtClean="0"/>
              <a:t>#</a:t>
            </a:r>
            <a:r>
              <a:rPr lang="zh-CN" altLang="en-US" sz="2400" smtClean="0"/>
              <a:t>）用有下脚标的</a:t>
            </a:r>
            <a:r>
              <a:rPr lang="en-US" altLang="zh-CN" sz="2400" smtClean="0"/>
              <a:t>f</a:t>
            </a:r>
            <a:r>
              <a:rPr lang="en-US" altLang="zh-CN" sz="2400" baseline="-25000" smtClean="0"/>
              <a:t>a</a:t>
            </a:r>
            <a:r>
              <a:rPr lang="zh-CN" altLang="en-US" sz="2400" smtClean="0"/>
              <a:t>、</a:t>
            </a:r>
            <a:r>
              <a:rPr lang="en-US" altLang="zh-CN" sz="2400" smtClean="0"/>
              <a:t>g</a:t>
            </a:r>
            <a:r>
              <a:rPr lang="en-US" altLang="zh-CN" sz="2400" baseline="-25000" smtClean="0"/>
              <a:t>a</a:t>
            </a:r>
            <a:r>
              <a:rPr lang="zh-CN" altLang="en-US" sz="2400" smtClean="0"/>
              <a:t>为结点名，画出</a:t>
            </a:r>
            <a:r>
              <a:rPr lang="en-US" altLang="zh-CN" sz="2400" smtClean="0"/>
              <a:t>2n</a:t>
            </a:r>
            <a:r>
              <a:rPr lang="zh-CN" altLang="en-US" sz="2400" smtClean="0"/>
              <a:t>个结点。</a:t>
            </a:r>
          </a:p>
          <a:p>
            <a:pPr marL="609600" indent="-609600" eaLnBrk="1" hangingPunct="1">
              <a:buFont typeface="Wingdings" panose="05000000000000000000" pitchFamily="2" charset="2"/>
              <a:buAutoNum type="arabicPeriod"/>
            </a:pPr>
            <a:r>
              <a:rPr lang="zh-CN" altLang="en-US" sz="2400" smtClean="0"/>
              <a:t>若</a:t>
            </a:r>
            <a:r>
              <a:rPr lang="en-US" altLang="zh-CN" sz="2400" smtClean="0"/>
              <a:t>a</a:t>
            </a:r>
            <a:r>
              <a:rPr lang="en-US" altLang="zh-CN" sz="2400" baseline="-25000" smtClean="0"/>
              <a:t>i</a:t>
            </a:r>
            <a:r>
              <a:rPr lang="en-US" altLang="zh-CN" sz="2400" smtClean="0">
                <a:cs typeface="Arial" panose="020B0604020202020204" pitchFamily="34" charset="0"/>
              </a:rPr>
              <a:t>·&gt;a</a:t>
            </a:r>
            <a:r>
              <a:rPr lang="en-US" altLang="zh-CN" sz="2400" baseline="-25000" smtClean="0">
                <a:cs typeface="Arial" panose="020B0604020202020204" pitchFamily="34" charset="0"/>
              </a:rPr>
              <a:t>j</a:t>
            </a:r>
            <a:r>
              <a:rPr lang="zh-CN" altLang="en-US" sz="2400" smtClean="0">
                <a:cs typeface="Arial" panose="020B0604020202020204" pitchFamily="34" charset="0"/>
              </a:rPr>
              <a:t>或</a:t>
            </a:r>
            <a:r>
              <a:rPr lang="en-US" altLang="zh-CN" sz="2400" smtClean="0">
                <a:cs typeface="Arial" panose="020B0604020202020204" pitchFamily="34" charset="0"/>
              </a:rPr>
              <a:t>a</a:t>
            </a:r>
            <a:r>
              <a:rPr lang="en-US" altLang="zh-CN" sz="2400" baseline="-25000" smtClean="0">
                <a:cs typeface="Arial" panose="020B0604020202020204" pitchFamily="34" charset="0"/>
              </a:rPr>
              <a:t>i</a:t>
            </a:r>
            <a:r>
              <a:rPr lang="en-US" altLang="zh-CN" sz="2400" smtClean="0">
                <a:cs typeface="Arial" panose="020B0604020202020204" pitchFamily="34" charset="0"/>
              </a:rPr>
              <a:t>=·a</a:t>
            </a:r>
            <a:r>
              <a:rPr lang="en-US" altLang="zh-CN" sz="2400" baseline="-25000" smtClean="0">
                <a:cs typeface="Arial" panose="020B0604020202020204" pitchFamily="34" charset="0"/>
              </a:rPr>
              <a:t>j</a:t>
            </a:r>
            <a:r>
              <a:rPr lang="zh-CN" altLang="en-US" sz="2400" smtClean="0">
                <a:cs typeface="Arial" panose="020B0604020202020204" pitchFamily="34" charset="0"/>
              </a:rPr>
              <a:t>，则从</a:t>
            </a:r>
            <a:r>
              <a:rPr lang="en-US" altLang="zh-CN" sz="2400" smtClean="0">
                <a:cs typeface="Arial" panose="020B0604020202020204" pitchFamily="34" charset="0"/>
              </a:rPr>
              <a:t>f</a:t>
            </a:r>
            <a:r>
              <a:rPr lang="en-US" altLang="zh-CN" sz="2400" baseline="-25000" smtClean="0">
                <a:cs typeface="Arial" panose="020B0604020202020204" pitchFamily="34" charset="0"/>
              </a:rPr>
              <a:t>ai</a:t>
            </a:r>
            <a:r>
              <a:rPr lang="zh-CN" altLang="en-US" sz="2400" smtClean="0">
                <a:cs typeface="Arial" panose="020B0604020202020204" pitchFamily="34" charset="0"/>
              </a:rPr>
              <a:t>到</a:t>
            </a:r>
            <a:r>
              <a:rPr lang="en-US" altLang="zh-CN" sz="2400" smtClean="0">
                <a:cs typeface="Arial" panose="020B0604020202020204" pitchFamily="34" charset="0"/>
              </a:rPr>
              <a:t>g</a:t>
            </a:r>
            <a:r>
              <a:rPr lang="en-US" altLang="zh-CN" sz="2400" baseline="-25000" smtClean="0">
                <a:cs typeface="Arial" panose="020B0604020202020204" pitchFamily="34" charset="0"/>
              </a:rPr>
              <a:t>aj</a:t>
            </a:r>
            <a:r>
              <a:rPr lang="zh-CN" altLang="en-US" sz="2400" smtClean="0">
                <a:cs typeface="Arial" panose="020B0604020202020204" pitchFamily="34" charset="0"/>
              </a:rPr>
              <a:t>画一箭弧。</a:t>
            </a:r>
          </a:p>
          <a:p>
            <a:pPr marL="609600" indent="-609600" eaLnBrk="1" hangingPunct="1">
              <a:buFont typeface="Wingdings" panose="05000000000000000000" pitchFamily="2" charset="2"/>
              <a:buNone/>
            </a:pPr>
            <a:r>
              <a:rPr lang="zh-CN" altLang="en-US" sz="2400" smtClean="0"/>
              <a:t>       若</a:t>
            </a:r>
            <a:r>
              <a:rPr lang="en-US" altLang="zh-CN" sz="2400" smtClean="0"/>
              <a:t>a</a:t>
            </a:r>
            <a:r>
              <a:rPr lang="en-US" altLang="zh-CN" sz="2400" baseline="-25000" smtClean="0"/>
              <a:t>i</a:t>
            </a:r>
            <a:r>
              <a:rPr lang="en-US" altLang="zh-CN" sz="2400" smtClean="0"/>
              <a:t>&lt;</a:t>
            </a:r>
            <a:r>
              <a:rPr lang="en-US" altLang="zh-CN" sz="2400" smtClean="0">
                <a:cs typeface="Arial" panose="020B0604020202020204" pitchFamily="34" charset="0"/>
              </a:rPr>
              <a:t>·a</a:t>
            </a:r>
            <a:r>
              <a:rPr lang="en-US" altLang="zh-CN" sz="2400" baseline="-25000" smtClean="0">
                <a:cs typeface="Arial" panose="020B0604020202020204" pitchFamily="34" charset="0"/>
              </a:rPr>
              <a:t>j</a:t>
            </a:r>
            <a:r>
              <a:rPr lang="zh-CN" altLang="en-US" sz="2400" smtClean="0">
                <a:cs typeface="Arial" panose="020B0604020202020204" pitchFamily="34" charset="0"/>
              </a:rPr>
              <a:t>或</a:t>
            </a:r>
            <a:r>
              <a:rPr lang="en-US" altLang="zh-CN" sz="2400" smtClean="0">
                <a:cs typeface="Arial" panose="020B0604020202020204" pitchFamily="34" charset="0"/>
              </a:rPr>
              <a:t>a</a:t>
            </a:r>
            <a:r>
              <a:rPr lang="en-US" altLang="zh-CN" sz="2400" baseline="-25000" smtClean="0">
                <a:cs typeface="Arial" panose="020B0604020202020204" pitchFamily="34" charset="0"/>
              </a:rPr>
              <a:t>i</a:t>
            </a:r>
            <a:r>
              <a:rPr lang="en-US" altLang="zh-CN" sz="2400" smtClean="0">
                <a:cs typeface="Arial" panose="020B0604020202020204" pitchFamily="34" charset="0"/>
              </a:rPr>
              <a:t>=·a</a:t>
            </a:r>
            <a:r>
              <a:rPr lang="en-US" altLang="zh-CN" sz="2400" baseline="-25000" smtClean="0">
                <a:cs typeface="Arial" panose="020B0604020202020204" pitchFamily="34" charset="0"/>
              </a:rPr>
              <a:t>j</a:t>
            </a:r>
            <a:r>
              <a:rPr lang="zh-CN" altLang="en-US" sz="2400" smtClean="0">
                <a:cs typeface="Arial" panose="020B0604020202020204" pitchFamily="34" charset="0"/>
              </a:rPr>
              <a:t>，则从</a:t>
            </a:r>
            <a:r>
              <a:rPr lang="en-US" altLang="zh-CN" sz="2400" smtClean="0">
                <a:cs typeface="Arial" panose="020B0604020202020204" pitchFamily="34" charset="0"/>
              </a:rPr>
              <a:t>g</a:t>
            </a:r>
            <a:r>
              <a:rPr lang="en-US" altLang="zh-CN" sz="2400" baseline="-25000" smtClean="0">
                <a:cs typeface="Arial" panose="020B0604020202020204" pitchFamily="34" charset="0"/>
              </a:rPr>
              <a:t>aj</a:t>
            </a:r>
            <a:r>
              <a:rPr lang="zh-CN" altLang="en-US" sz="2400" smtClean="0">
                <a:cs typeface="Arial" panose="020B0604020202020204" pitchFamily="34" charset="0"/>
              </a:rPr>
              <a:t>到</a:t>
            </a:r>
            <a:r>
              <a:rPr lang="en-US" altLang="zh-CN" sz="2400" smtClean="0">
                <a:cs typeface="Arial" panose="020B0604020202020204" pitchFamily="34" charset="0"/>
              </a:rPr>
              <a:t>f</a:t>
            </a:r>
            <a:r>
              <a:rPr lang="en-US" altLang="zh-CN" sz="2400" baseline="-25000" smtClean="0">
                <a:cs typeface="Arial" panose="020B0604020202020204" pitchFamily="34" charset="0"/>
              </a:rPr>
              <a:t>ai</a:t>
            </a:r>
            <a:r>
              <a:rPr lang="zh-CN" altLang="en-US" sz="2400" smtClean="0">
                <a:cs typeface="Arial" panose="020B0604020202020204" pitchFamily="34" charset="0"/>
              </a:rPr>
              <a:t>画一箭弧。</a:t>
            </a:r>
          </a:p>
          <a:p>
            <a:pPr marL="609600" indent="-609600" eaLnBrk="1" hangingPunct="1">
              <a:buFont typeface="Wingdings" panose="05000000000000000000" pitchFamily="2" charset="2"/>
              <a:buAutoNum type="arabicPeriod" startAt="3"/>
            </a:pPr>
            <a:r>
              <a:rPr lang="zh-CN" altLang="en-US" sz="2400" smtClean="0">
                <a:cs typeface="Arial" panose="020B0604020202020204" pitchFamily="34" charset="0"/>
              </a:rPr>
              <a:t>给每个结点赋一个数，此数等于从该结点出发所能到达的结点（包括该结点自身在内）的个数。赋给结点</a:t>
            </a:r>
            <a:r>
              <a:rPr lang="en-US" altLang="zh-CN" sz="2400" smtClean="0">
                <a:cs typeface="Arial" panose="020B0604020202020204" pitchFamily="34" charset="0"/>
              </a:rPr>
              <a:t>f</a:t>
            </a:r>
            <a:r>
              <a:rPr lang="en-US" altLang="zh-CN" sz="2400" baseline="-25000" smtClean="0">
                <a:cs typeface="Arial" panose="020B0604020202020204" pitchFamily="34" charset="0"/>
              </a:rPr>
              <a:t>ai</a:t>
            </a:r>
            <a:r>
              <a:rPr lang="zh-CN" altLang="en-US" sz="2400" smtClean="0">
                <a:cs typeface="Arial" panose="020B0604020202020204" pitchFamily="34" charset="0"/>
              </a:rPr>
              <a:t>的数，就是函数</a:t>
            </a:r>
            <a:r>
              <a:rPr lang="en-US" altLang="zh-CN" sz="2400" smtClean="0">
                <a:cs typeface="Arial" panose="020B0604020202020204" pitchFamily="34" charset="0"/>
              </a:rPr>
              <a:t>f(a</a:t>
            </a:r>
            <a:r>
              <a:rPr lang="en-US" altLang="zh-CN" sz="2400" baseline="-25000" smtClean="0">
                <a:cs typeface="Arial" panose="020B0604020202020204" pitchFamily="34" charset="0"/>
              </a:rPr>
              <a:t>i</a:t>
            </a:r>
            <a:r>
              <a:rPr lang="en-US" altLang="zh-CN" sz="2400" smtClean="0">
                <a:cs typeface="Arial" panose="020B0604020202020204" pitchFamily="34" charset="0"/>
              </a:rPr>
              <a:t>)</a:t>
            </a:r>
            <a:r>
              <a:rPr lang="zh-CN" altLang="en-US" sz="2400" smtClean="0">
                <a:cs typeface="Arial" panose="020B0604020202020204" pitchFamily="34" charset="0"/>
              </a:rPr>
              <a:t>的值；赋给结点</a:t>
            </a:r>
            <a:r>
              <a:rPr lang="en-US" altLang="zh-CN" sz="2400" smtClean="0">
                <a:cs typeface="Arial" panose="020B0604020202020204" pitchFamily="34" charset="0"/>
              </a:rPr>
              <a:t>g</a:t>
            </a:r>
            <a:r>
              <a:rPr lang="en-US" altLang="zh-CN" sz="2400" baseline="-25000" smtClean="0">
                <a:cs typeface="Arial" panose="020B0604020202020204" pitchFamily="34" charset="0"/>
              </a:rPr>
              <a:t>aj</a:t>
            </a:r>
            <a:r>
              <a:rPr lang="zh-CN" altLang="en-US" sz="2400" smtClean="0">
                <a:cs typeface="Arial" panose="020B0604020202020204" pitchFamily="34" charset="0"/>
              </a:rPr>
              <a:t>的数，就是函数</a:t>
            </a:r>
            <a:r>
              <a:rPr lang="en-US" altLang="zh-CN" sz="2400" smtClean="0">
                <a:cs typeface="Arial" panose="020B0604020202020204" pitchFamily="34" charset="0"/>
              </a:rPr>
              <a:t>f(g</a:t>
            </a:r>
            <a:r>
              <a:rPr lang="en-US" altLang="zh-CN" sz="2400" baseline="-25000" smtClean="0">
                <a:cs typeface="Arial" panose="020B0604020202020204" pitchFamily="34" charset="0"/>
              </a:rPr>
              <a:t>j</a:t>
            </a:r>
            <a:r>
              <a:rPr lang="en-US" altLang="zh-CN" sz="2400" smtClean="0">
                <a:cs typeface="Arial" panose="020B0604020202020204" pitchFamily="34" charset="0"/>
              </a:rPr>
              <a:t>)</a:t>
            </a:r>
            <a:r>
              <a:rPr lang="zh-CN" altLang="en-US" sz="2400" smtClean="0">
                <a:cs typeface="Arial" panose="020B0604020202020204" pitchFamily="34" charset="0"/>
              </a:rPr>
              <a:t>的值；</a:t>
            </a:r>
          </a:p>
          <a:p>
            <a:pPr marL="609600" indent="-609600" eaLnBrk="1" hangingPunct="1">
              <a:buFont typeface="Wingdings" panose="05000000000000000000" pitchFamily="2" charset="2"/>
              <a:buAutoNum type="arabicPeriod" startAt="3"/>
            </a:pPr>
            <a:r>
              <a:rPr lang="zh-CN" altLang="en-US" sz="2400" smtClean="0">
                <a:cs typeface="Arial" panose="020B0604020202020204" pitchFamily="34" charset="0"/>
              </a:rPr>
              <a:t>对构造出的优先函数，按照优先关系矩阵检查一遍是否满足优先关系的条件，若不满足时，则在关系图中有回路，说明不存在优先函数。</a:t>
            </a:r>
          </a:p>
        </p:txBody>
      </p:sp>
      <p:sp>
        <p:nvSpPr>
          <p:cNvPr id="604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FBC2C59-0409-483E-8EF5-3DFE99383405}" type="slidenum">
              <a:rPr lang="en-US" altLang="zh-CN" sz="1400" smtClean="0"/>
              <a:pPr>
                <a:spcBef>
                  <a:spcPct val="0"/>
                </a:spcBef>
                <a:buFontTx/>
                <a:buNone/>
              </a:pPr>
              <a:t>55</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920750" y="627063"/>
            <a:ext cx="6556375" cy="571500"/>
          </a:xfrm>
        </p:spPr>
        <p:txBody>
          <a:bodyPr/>
          <a:lstStyle/>
          <a:p>
            <a:pPr eaLnBrk="1" hangingPunct="1"/>
            <a:r>
              <a:rPr lang="zh-CN" altLang="en-US" sz="2800" smtClean="0"/>
              <a:t>优先关系矩阵表</a:t>
            </a:r>
          </a:p>
        </p:txBody>
      </p:sp>
      <p:sp>
        <p:nvSpPr>
          <p:cNvPr id="614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7D3B44-A340-4C93-AEAA-E857A9A087E6}" type="slidenum">
              <a:rPr lang="en-US" altLang="zh-CN" sz="1400" smtClean="0"/>
              <a:pPr>
                <a:spcBef>
                  <a:spcPct val="0"/>
                </a:spcBef>
                <a:buFontTx/>
                <a:buNone/>
              </a:pPr>
              <a:t>56</a:t>
            </a:fld>
            <a:endParaRPr lang="en-US" altLang="zh-CN" sz="1400" smtClean="0"/>
          </a:p>
        </p:txBody>
      </p:sp>
      <p:graphicFrame>
        <p:nvGraphicFramePr>
          <p:cNvPr id="53342" name="Group 94"/>
          <p:cNvGraphicFramePr>
            <a:graphicFrameLocks noGrp="1"/>
          </p:cNvGraphicFramePr>
          <p:nvPr/>
        </p:nvGraphicFramePr>
        <p:xfrm>
          <a:off x="214313" y="1341438"/>
          <a:ext cx="8628062" cy="1828800"/>
        </p:xfrm>
        <a:graphic>
          <a:graphicData uri="http://schemas.openxmlformats.org/drawingml/2006/table">
            <a:tbl>
              <a:tblPr/>
              <a:tblGrid>
                <a:gridCol w="1725612">
                  <a:extLst>
                    <a:ext uri="{9D8B030D-6E8A-4147-A177-3AD203B41FA5}">
                      <a16:colId xmlns:a16="http://schemas.microsoft.com/office/drawing/2014/main" val="20000"/>
                    </a:ext>
                  </a:extLst>
                </a:gridCol>
                <a:gridCol w="1725613">
                  <a:extLst>
                    <a:ext uri="{9D8B030D-6E8A-4147-A177-3AD203B41FA5}">
                      <a16:colId xmlns:a16="http://schemas.microsoft.com/office/drawing/2014/main" val="20001"/>
                    </a:ext>
                  </a:extLst>
                </a:gridCol>
                <a:gridCol w="1725612">
                  <a:extLst>
                    <a:ext uri="{9D8B030D-6E8A-4147-A177-3AD203B41FA5}">
                      <a16:colId xmlns:a16="http://schemas.microsoft.com/office/drawing/2014/main" val="20002"/>
                    </a:ext>
                  </a:extLst>
                </a:gridCol>
                <a:gridCol w="1725613">
                  <a:extLst>
                    <a:ext uri="{9D8B030D-6E8A-4147-A177-3AD203B41FA5}">
                      <a16:colId xmlns:a16="http://schemas.microsoft.com/office/drawing/2014/main" val="20003"/>
                    </a:ext>
                  </a:extLst>
                </a:gridCol>
                <a:gridCol w="1725612">
                  <a:extLst>
                    <a:ext uri="{9D8B030D-6E8A-4147-A177-3AD203B41FA5}">
                      <a16:colId xmlns:a16="http://schemas.microsoft.com/office/drawing/2014/main" val="20004"/>
                    </a:ext>
                  </a:extLst>
                </a:gridCol>
              </a:tblGrid>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i</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宋体" pitchFamily="2" charset="-122"/>
                        </a:rPr>
                        <a:t>#</a:t>
                      </a:r>
                      <a:endParaRPr kumimoji="0" lang="zh-CN" altLang="en-US" sz="1800" b="1" i="0" u="none" strike="noStrike" cap="none" normalizeH="0" baseline="0" smtClean="0">
                        <a:ln>
                          <a:noFill/>
                        </a:ln>
                        <a:solidFill>
                          <a:srgbClr val="FFFFFF"/>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i</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&lt;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&lt;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&lt;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cs typeface="Arial" charset="0"/>
                        </a:rPr>
                        <a:t>·&gt;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D6"/>
                    </a:solidFill>
                  </a:tcPr>
                </a:tc>
                <a:extLst>
                  <a:ext uri="{0D108BD9-81ED-4DB2-BD59-A6C34878D82A}">
                    <a16:rowId xmlns:a16="http://schemas.microsoft.com/office/drawing/2014/main" val="10003"/>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&lt;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7A77"/>
                          </a:solidFill>
                          <a:effectLst/>
                          <a:latin typeface="Arial" charset="0"/>
                          <a:ea typeface="宋体" pitchFamily="2" charset="-122"/>
                        </a:rPr>
                        <a:t>&lt;</a:t>
                      </a:r>
                      <a:endParaRPr kumimoji="0" lang="zh-CN" altLang="en-US" sz="1800" b="0" i="0" u="none" strike="noStrike" cap="none" normalizeH="0" baseline="0" dirty="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7A77"/>
                          </a:solidFill>
                          <a:effectLst/>
                          <a:latin typeface="Arial" charset="0"/>
                          <a:ea typeface="宋体" pitchFamily="2" charset="-122"/>
                        </a:rPr>
                        <a:t>&lt;</a:t>
                      </a:r>
                      <a:endParaRPr kumimoji="0" lang="zh-CN" altLang="en-US" sz="1800" b="0" i="0" u="none" strike="noStrike" cap="none" normalizeH="0" baseline="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7A77"/>
                          </a:solidFill>
                          <a:effectLst/>
                          <a:latin typeface="Arial" charset="0"/>
                          <a:ea typeface="宋体" pitchFamily="2" charset="-122"/>
                        </a:rPr>
                        <a:t>=</a:t>
                      </a:r>
                      <a:endParaRPr kumimoji="0" lang="zh-CN" altLang="en-US" sz="1800" b="0" i="0" u="none" strike="noStrike" cap="none" normalizeH="0" baseline="0" dirty="0" smtClean="0">
                        <a:ln>
                          <a:noFill/>
                        </a:ln>
                        <a:solidFill>
                          <a:srgbClr val="007A77"/>
                        </a:solidFill>
                        <a:effectLst/>
                        <a:latin typeface="Arial"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EC"/>
                    </a:solidFill>
                  </a:tcPr>
                </a:tc>
                <a:extLst>
                  <a:ext uri="{0D108BD9-81ED-4DB2-BD59-A6C34878D82A}">
                    <a16:rowId xmlns:a16="http://schemas.microsoft.com/office/drawing/2014/main" val="10004"/>
                  </a:ext>
                </a:extLst>
              </a:tr>
            </a:tbl>
          </a:graphicData>
        </a:graphic>
      </p:graphicFrame>
      <p:grpSp>
        <p:nvGrpSpPr>
          <p:cNvPr id="61482" name="组合 1"/>
          <p:cNvGrpSpPr>
            <a:grpSpLocks/>
          </p:cNvGrpSpPr>
          <p:nvPr/>
        </p:nvGrpSpPr>
        <p:grpSpPr bwMode="auto">
          <a:xfrm>
            <a:off x="2363788" y="3582988"/>
            <a:ext cx="3863975" cy="1574800"/>
            <a:chOff x="2051050" y="2840038"/>
            <a:chExt cx="3863975" cy="1574800"/>
          </a:xfrm>
        </p:grpSpPr>
        <p:sp>
          <p:nvSpPr>
            <p:cNvPr id="6" name="椭圆 5"/>
            <p:cNvSpPr>
              <a:spLocks noChangeArrowheads="1"/>
            </p:cNvSpPr>
            <p:nvPr/>
          </p:nvSpPr>
          <p:spPr bwMode="auto">
            <a:xfrm>
              <a:off x="2051050" y="2852738"/>
              <a:ext cx="500062"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err="1">
                  <a:solidFill>
                    <a:srgbClr val="FF0000"/>
                  </a:solidFill>
                  <a:latin typeface="+mn-lt"/>
                  <a:ea typeface="+mn-ea"/>
                </a:rPr>
                <a:t>f</a:t>
              </a:r>
              <a:r>
                <a:rPr lang="en-US" altLang="zh-CN" baseline="-25000" dirty="0" err="1">
                  <a:solidFill>
                    <a:srgbClr val="FF0000"/>
                  </a:solidFill>
                  <a:latin typeface="+mn-lt"/>
                  <a:ea typeface="+mn-ea"/>
                </a:rPr>
                <a:t>i</a:t>
              </a:r>
              <a:endParaRPr lang="zh-CN" altLang="en-US" baseline="-25000" dirty="0">
                <a:solidFill>
                  <a:srgbClr val="FF0000"/>
                </a:solidFill>
                <a:latin typeface="+mn-lt"/>
                <a:ea typeface="+mn-ea"/>
              </a:endParaRPr>
            </a:p>
          </p:txBody>
        </p:sp>
        <p:sp>
          <p:nvSpPr>
            <p:cNvPr id="7" name="椭圆 6"/>
            <p:cNvSpPr/>
            <p:nvPr/>
          </p:nvSpPr>
          <p:spPr>
            <a:xfrm>
              <a:off x="2071687" y="3786188"/>
              <a:ext cx="5715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solidFill>
                    <a:srgbClr val="FF0000"/>
                  </a:solidFill>
                </a:rPr>
                <a:t>g</a:t>
              </a:r>
              <a:r>
                <a:rPr lang="en-US" altLang="zh-CN" baseline="-25000" dirty="0" err="1">
                  <a:solidFill>
                    <a:srgbClr val="FF0000"/>
                  </a:solidFill>
                </a:rPr>
                <a:t>i</a:t>
              </a:r>
              <a:endParaRPr lang="zh-CN" altLang="en-US" baseline="-25000" dirty="0">
                <a:solidFill>
                  <a:srgbClr val="FF0000"/>
                </a:solidFill>
              </a:endParaRPr>
            </a:p>
          </p:txBody>
        </p:sp>
        <p:sp>
          <p:nvSpPr>
            <p:cNvPr id="8" name="椭圆 7"/>
            <p:cNvSpPr>
              <a:spLocks noChangeArrowheads="1"/>
            </p:cNvSpPr>
            <p:nvPr/>
          </p:nvSpPr>
          <p:spPr bwMode="auto">
            <a:xfrm>
              <a:off x="3059112" y="2852738"/>
              <a:ext cx="571500"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a:solidFill>
                    <a:srgbClr val="FF0000"/>
                  </a:solidFill>
                  <a:latin typeface="+mn-lt"/>
                  <a:ea typeface="+mn-ea"/>
                </a:rPr>
                <a:t>g</a:t>
              </a:r>
              <a:r>
                <a:rPr lang="en-US" altLang="zh-CN" baseline="-25000" dirty="0">
                  <a:solidFill>
                    <a:srgbClr val="FF0000"/>
                  </a:solidFill>
                  <a:latin typeface="+mn-lt"/>
                  <a:ea typeface="+mn-ea"/>
                </a:rPr>
                <a:t>*</a:t>
              </a:r>
              <a:endParaRPr lang="zh-CN" altLang="en-US" baseline="-25000" dirty="0">
                <a:solidFill>
                  <a:srgbClr val="FF0000"/>
                </a:solidFill>
                <a:latin typeface="+mn-lt"/>
                <a:ea typeface="+mn-ea"/>
              </a:endParaRPr>
            </a:p>
          </p:txBody>
        </p:sp>
        <p:sp>
          <p:nvSpPr>
            <p:cNvPr id="9" name="椭圆 8"/>
            <p:cNvSpPr/>
            <p:nvPr/>
          </p:nvSpPr>
          <p:spPr>
            <a:xfrm>
              <a:off x="3071812" y="3786188"/>
              <a:ext cx="500063"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rgbClr val="FF0000"/>
                  </a:solidFill>
                </a:rPr>
                <a:t>f</a:t>
              </a:r>
              <a:r>
                <a:rPr lang="en-US" altLang="zh-CN" baseline="-25000" dirty="0">
                  <a:solidFill>
                    <a:srgbClr val="FF0000"/>
                  </a:solidFill>
                </a:rPr>
                <a:t>*</a:t>
              </a:r>
              <a:endParaRPr lang="zh-CN" altLang="en-US" baseline="-25000" dirty="0">
                <a:solidFill>
                  <a:srgbClr val="FF0000"/>
                </a:solidFill>
              </a:endParaRPr>
            </a:p>
          </p:txBody>
        </p:sp>
        <p:sp>
          <p:nvSpPr>
            <p:cNvPr id="10" name="椭圆 9"/>
            <p:cNvSpPr>
              <a:spLocks noChangeArrowheads="1"/>
            </p:cNvSpPr>
            <p:nvPr/>
          </p:nvSpPr>
          <p:spPr bwMode="auto">
            <a:xfrm>
              <a:off x="4140200" y="2852738"/>
              <a:ext cx="500062"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a:solidFill>
                    <a:srgbClr val="FF0000"/>
                  </a:solidFill>
                  <a:latin typeface="+mn-lt"/>
                  <a:ea typeface="+mn-ea"/>
                </a:rPr>
                <a:t>f</a:t>
              </a:r>
              <a:r>
                <a:rPr lang="en-US" altLang="zh-CN" baseline="-25000" dirty="0">
                  <a:solidFill>
                    <a:srgbClr val="FF0000"/>
                  </a:solidFill>
                  <a:latin typeface="+mn-lt"/>
                  <a:ea typeface="+mn-ea"/>
                </a:rPr>
                <a:t>+</a:t>
              </a:r>
              <a:endParaRPr lang="zh-CN" altLang="en-US" baseline="-25000" dirty="0">
                <a:solidFill>
                  <a:srgbClr val="FF0000"/>
                </a:solidFill>
                <a:latin typeface="+mn-lt"/>
                <a:ea typeface="+mn-ea"/>
              </a:endParaRPr>
            </a:p>
          </p:txBody>
        </p:sp>
        <p:sp>
          <p:nvSpPr>
            <p:cNvPr id="11" name="椭圆 10"/>
            <p:cNvSpPr>
              <a:spLocks noChangeArrowheads="1"/>
            </p:cNvSpPr>
            <p:nvPr/>
          </p:nvSpPr>
          <p:spPr bwMode="auto">
            <a:xfrm>
              <a:off x="4140200" y="3789363"/>
              <a:ext cx="571500"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a:solidFill>
                    <a:srgbClr val="FF0000"/>
                  </a:solidFill>
                  <a:latin typeface="+mn-lt"/>
                  <a:ea typeface="+mn-ea"/>
                </a:rPr>
                <a:t>g</a:t>
              </a:r>
              <a:r>
                <a:rPr lang="en-US" altLang="zh-CN" baseline="-25000" dirty="0">
                  <a:solidFill>
                    <a:srgbClr val="FF0000"/>
                  </a:solidFill>
                  <a:latin typeface="+mn-lt"/>
                  <a:ea typeface="+mn-ea"/>
                </a:rPr>
                <a:t>+</a:t>
              </a:r>
              <a:endParaRPr lang="zh-CN" altLang="en-US" baseline="-25000" dirty="0">
                <a:solidFill>
                  <a:srgbClr val="FF0000"/>
                </a:solidFill>
                <a:latin typeface="+mn-lt"/>
                <a:ea typeface="+mn-ea"/>
              </a:endParaRPr>
            </a:p>
          </p:txBody>
        </p:sp>
        <p:sp>
          <p:nvSpPr>
            <p:cNvPr id="12" name="椭圆 11"/>
            <p:cNvSpPr>
              <a:spLocks noChangeArrowheads="1"/>
            </p:cNvSpPr>
            <p:nvPr/>
          </p:nvSpPr>
          <p:spPr bwMode="auto">
            <a:xfrm>
              <a:off x="5148262" y="2852738"/>
              <a:ext cx="642938"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a:solidFill>
                    <a:srgbClr val="FF0000"/>
                  </a:solidFill>
                  <a:latin typeface="+mn-lt"/>
                  <a:ea typeface="+mn-ea"/>
                </a:rPr>
                <a:t>g</a:t>
              </a:r>
              <a:r>
                <a:rPr lang="en-US" altLang="zh-CN" baseline="-25000" dirty="0">
                  <a:solidFill>
                    <a:srgbClr val="FF0000"/>
                  </a:solidFill>
                  <a:latin typeface="+mn-lt"/>
                  <a:ea typeface="+mn-ea"/>
                </a:rPr>
                <a:t>#</a:t>
              </a:r>
              <a:endParaRPr lang="zh-CN" altLang="en-US" baseline="-25000" dirty="0">
                <a:solidFill>
                  <a:srgbClr val="FF0000"/>
                </a:solidFill>
                <a:latin typeface="+mn-lt"/>
                <a:ea typeface="+mn-ea"/>
              </a:endParaRPr>
            </a:p>
          </p:txBody>
        </p:sp>
        <p:sp>
          <p:nvSpPr>
            <p:cNvPr id="13" name="椭圆 12"/>
            <p:cNvSpPr>
              <a:spLocks noChangeArrowheads="1"/>
            </p:cNvSpPr>
            <p:nvPr/>
          </p:nvSpPr>
          <p:spPr bwMode="auto">
            <a:xfrm>
              <a:off x="5148262" y="3789363"/>
              <a:ext cx="500063" cy="500062"/>
            </a:xfrm>
            <a:prstGeom prst="ellipse">
              <a:avLst/>
            </a:prstGeom>
            <a:solidFill>
              <a:srgbClr val="FFCC99"/>
            </a:solidFill>
            <a:ln w="25400" algn="ctr">
              <a:solidFill>
                <a:srgbClr val="ADB6BC"/>
              </a:solidFill>
              <a:round/>
              <a:headEnd/>
              <a:tailEnd/>
            </a:ln>
          </p:spPr>
          <p:txBody>
            <a:bodyPr anchor="ctr"/>
            <a:lstStyle/>
            <a:p>
              <a:pPr algn="ctr" eaLnBrk="1" hangingPunct="1">
                <a:defRPr/>
              </a:pPr>
              <a:r>
                <a:rPr lang="en-US" altLang="zh-CN" dirty="0">
                  <a:solidFill>
                    <a:srgbClr val="FF0000"/>
                  </a:solidFill>
                  <a:latin typeface="+mn-lt"/>
                  <a:ea typeface="+mn-ea"/>
                </a:rPr>
                <a:t>f</a:t>
              </a:r>
              <a:r>
                <a:rPr lang="en-US" altLang="zh-CN" baseline="-25000" dirty="0">
                  <a:solidFill>
                    <a:srgbClr val="FF0000"/>
                  </a:solidFill>
                  <a:latin typeface="+mn-lt"/>
                  <a:ea typeface="+mn-ea"/>
                </a:rPr>
                <a:t>#</a:t>
              </a:r>
              <a:endParaRPr lang="zh-CN" altLang="en-US" baseline="-25000" dirty="0">
                <a:solidFill>
                  <a:srgbClr val="FF0000"/>
                </a:solidFill>
                <a:latin typeface="+mn-lt"/>
                <a:ea typeface="+mn-ea"/>
              </a:endParaRPr>
            </a:p>
          </p:txBody>
        </p:sp>
        <p:cxnSp>
          <p:nvCxnSpPr>
            <p:cNvPr id="61517" name="肘形连接符 14"/>
            <p:cNvCxnSpPr>
              <a:cxnSpLocks noChangeShapeType="1"/>
              <a:stCxn id="6" idx="6"/>
              <a:endCxn id="8" idx="2"/>
            </p:cNvCxnSpPr>
            <p:nvPr/>
          </p:nvCxnSpPr>
          <p:spPr bwMode="auto">
            <a:xfrm>
              <a:off x="2563813" y="3103563"/>
              <a:ext cx="482600" cy="0"/>
            </a:xfrm>
            <a:prstGeom prst="straightConnector1">
              <a:avLst/>
            </a:prstGeom>
            <a:noFill/>
            <a:ln w="9525" algn="ctr">
              <a:solidFill>
                <a:srgbClr val="2758E6"/>
              </a:solidFill>
              <a:round/>
              <a:headEnd/>
              <a:tailEnd type="arrow" w="med" len="med"/>
            </a:ln>
            <a:extLst>
              <a:ext uri="{909E8E84-426E-40DD-AFC4-6F175D3DCCD1}">
                <a14:hiddenFill xmlns:a14="http://schemas.microsoft.com/office/drawing/2010/main">
                  <a:noFill/>
                </a14:hiddenFill>
              </a:ext>
            </a:extLst>
          </p:spPr>
        </p:cxnSp>
        <p:cxnSp>
          <p:nvCxnSpPr>
            <p:cNvPr id="61518" name="形状 16"/>
            <p:cNvCxnSpPr>
              <a:cxnSpLocks noChangeShapeType="1"/>
            </p:cNvCxnSpPr>
            <p:nvPr/>
          </p:nvCxnSpPr>
          <p:spPr bwMode="auto">
            <a:xfrm rot="16200000" flipH="1">
              <a:off x="3061494" y="2707482"/>
              <a:ext cx="574675" cy="1728787"/>
            </a:xfrm>
            <a:prstGeom prst="bentConnector3">
              <a:avLst>
                <a:gd name="adj1" fmla="val 63532"/>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19" name="形状 20"/>
            <p:cNvCxnSpPr>
              <a:cxnSpLocks noChangeShapeType="1"/>
            </p:cNvCxnSpPr>
            <p:nvPr/>
          </p:nvCxnSpPr>
          <p:spPr bwMode="auto">
            <a:xfrm rot="5400000" flipH="1" flipV="1">
              <a:off x="3853657" y="1554956"/>
              <a:ext cx="1588" cy="2740025"/>
            </a:xfrm>
            <a:prstGeom prst="bentConnector3">
              <a:avLst>
                <a:gd name="adj1" fmla="val 25000009"/>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20" name="肘形连接符 24"/>
            <p:cNvCxnSpPr>
              <a:cxnSpLocks noChangeShapeType="1"/>
              <a:stCxn id="9" idx="0"/>
              <a:endCxn id="8" idx="4"/>
            </p:cNvCxnSpPr>
            <p:nvPr/>
          </p:nvCxnSpPr>
          <p:spPr bwMode="auto">
            <a:xfrm rot="-5400000">
              <a:off x="3129757" y="3558381"/>
              <a:ext cx="407988" cy="22225"/>
            </a:xfrm>
            <a:prstGeom prst="bentConnector3">
              <a:avLst>
                <a:gd name="adj1" fmla="val 50194"/>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21" name="肘形连接符 26"/>
            <p:cNvCxnSpPr>
              <a:cxnSpLocks noChangeShapeType="1"/>
              <a:stCxn id="9" idx="6"/>
              <a:endCxn id="11" idx="2"/>
            </p:cNvCxnSpPr>
            <p:nvPr/>
          </p:nvCxnSpPr>
          <p:spPr bwMode="auto">
            <a:xfrm>
              <a:off x="3584575" y="4037013"/>
              <a:ext cx="542925" cy="3175"/>
            </a:xfrm>
            <a:prstGeom prst="bentConnector3">
              <a:avLst>
                <a:gd name="adj1" fmla="val 49708"/>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22" name="肘形连接符 28"/>
            <p:cNvCxnSpPr>
              <a:cxnSpLocks noChangeShapeType="1"/>
              <a:stCxn id="9" idx="4"/>
              <a:endCxn id="12" idx="5"/>
            </p:cNvCxnSpPr>
            <p:nvPr/>
          </p:nvCxnSpPr>
          <p:spPr bwMode="auto">
            <a:xfrm rot="5400000" flipH="1" flipV="1">
              <a:off x="4006850" y="2608263"/>
              <a:ext cx="1006475" cy="2374900"/>
            </a:xfrm>
            <a:prstGeom prst="bentConnector3">
              <a:avLst>
                <a:gd name="adj1" fmla="val -21292"/>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23" name="肘形连接符 33"/>
            <p:cNvCxnSpPr>
              <a:cxnSpLocks noChangeShapeType="1"/>
              <a:stCxn id="10" idx="4"/>
              <a:endCxn id="11" idx="0"/>
            </p:cNvCxnSpPr>
            <p:nvPr/>
          </p:nvCxnSpPr>
          <p:spPr bwMode="auto">
            <a:xfrm rot="16200000" flipH="1">
              <a:off x="4202906" y="3553619"/>
              <a:ext cx="411163" cy="34925"/>
            </a:xfrm>
            <a:prstGeom prst="bentConnector3">
              <a:avLst>
                <a:gd name="adj1" fmla="val 49806"/>
              </a:avLst>
            </a:prstGeom>
            <a:noFill/>
            <a:ln w="9525" algn="ctr">
              <a:solidFill>
                <a:srgbClr val="2758E6"/>
              </a:solidFill>
              <a:miter lim="800000"/>
              <a:headEnd/>
              <a:tailEnd type="arrow" w="med" len="med"/>
            </a:ln>
            <a:extLst>
              <a:ext uri="{909E8E84-426E-40DD-AFC4-6F175D3DCCD1}">
                <a14:hiddenFill xmlns:a14="http://schemas.microsoft.com/office/drawing/2010/main">
                  <a:noFill/>
                </a14:hiddenFill>
              </a:ext>
            </a:extLst>
          </p:spPr>
        </p:cxnSp>
        <p:cxnSp>
          <p:nvCxnSpPr>
            <p:cNvPr id="61524" name="肘形连接符 35"/>
            <p:cNvCxnSpPr>
              <a:cxnSpLocks noChangeShapeType="1"/>
              <a:stCxn id="10" idx="6"/>
              <a:endCxn id="12" idx="2"/>
            </p:cNvCxnSpPr>
            <p:nvPr/>
          </p:nvCxnSpPr>
          <p:spPr bwMode="auto">
            <a:xfrm>
              <a:off x="4652963" y="3103563"/>
              <a:ext cx="482600" cy="0"/>
            </a:xfrm>
            <a:prstGeom prst="straightConnector1">
              <a:avLst/>
            </a:prstGeom>
            <a:noFill/>
            <a:ln w="9525" algn="ctr">
              <a:solidFill>
                <a:srgbClr val="2758E6"/>
              </a:solidFill>
              <a:round/>
              <a:headEnd/>
              <a:tailEnd type="arrow" w="med" len="med"/>
            </a:ln>
            <a:extLst>
              <a:ext uri="{909E8E84-426E-40DD-AFC4-6F175D3DCCD1}">
                <a14:hiddenFill xmlns:a14="http://schemas.microsoft.com/office/drawing/2010/main">
                  <a:noFill/>
                </a14:hiddenFill>
              </a:ext>
            </a:extLst>
          </p:spPr>
        </p:cxnSp>
        <p:cxnSp>
          <p:nvCxnSpPr>
            <p:cNvPr id="38" name="肘形连接符 37"/>
            <p:cNvCxnSpPr>
              <a:stCxn id="7" idx="6"/>
              <a:endCxn id="9" idx="2"/>
            </p:cNvCxnSpPr>
            <p:nvPr/>
          </p:nvCxnSpPr>
          <p:spPr>
            <a:xfrm flipV="1">
              <a:off x="2643187" y="4037013"/>
              <a:ext cx="428625" cy="34925"/>
            </a:xfrm>
            <a:prstGeom prst="bentConnector3">
              <a:avLst>
                <a:gd name="adj1" fmla="val 50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1526" name="肘形连接符 39"/>
            <p:cNvCxnSpPr>
              <a:cxnSpLocks noChangeShapeType="1"/>
              <a:stCxn id="7" idx="4"/>
              <a:endCxn id="13" idx="4"/>
            </p:cNvCxnSpPr>
            <p:nvPr/>
          </p:nvCxnSpPr>
          <p:spPr bwMode="auto">
            <a:xfrm rot="5400000" flipH="1" flipV="1">
              <a:off x="3844131" y="2815432"/>
              <a:ext cx="68263" cy="3041650"/>
            </a:xfrm>
            <a:prstGeom prst="bentConnector3">
              <a:avLst>
                <a:gd name="adj1" fmla="val -316278"/>
              </a:avLst>
            </a:prstGeom>
            <a:noFill/>
            <a:ln w="9525" algn="ctr">
              <a:solidFill>
                <a:srgbClr val="2758E6"/>
              </a:solidFill>
              <a:miter lim="800000"/>
              <a:headEnd/>
              <a:tailEnd type="arrow" w="med" len="med"/>
            </a:ln>
            <a:extLst>
              <a:ext uri="{909E8E84-426E-40DD-AFC4-6F175D3DCCD1}">
                <a14:hiddenFill xmlns:a14="http://schemas.microsoft.com/office/drawing/2010/main">
                  <a:noFill/>
                </a14:hiddenFill>
              </a:ext>
            </a:extLst>
          </p:spPr>
        </p:cxnSp>
        <p:cxnSp>
          <p:nvCxnSpPr>
            <p:cNvPr id="44" name="肘形连接符 43"/>
            <p:cNvCxnSpPr>
              <a:stCxn id="7" idx="0"/>
              <a:endCxn id="10" idx="0"/>
            </p:cNvCxnSpPr>
            <p:nvPr/>
          </p:nvCxnSpPr>
          <p:spPr>
            <a:xfrm rot="5400000" flipH="1" flipV="1">
              <a:off x="2893219" y="2299494"/>
              <a:ext cx="928687" cy="2035175"/>
            </a:xfrm>
            <a:prstGeom prst="bentConnector3">
              <a:avLst>
                <a:gd name="adj1" fmla="val 124615"/>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1528" name="肘形连接符 49"/>
            <p:cNvCxnSpPr>
              <a:cxnSpLocks noChangeShapeType="1"/>
              <a:stCxn id="8" idx="6"/>
              <a:endCxn id="10" idx="2"/>
            </p:cNvCxnSpPr>
            <p:nvPr/>
          </p:nvCxnSpPr>
          <p:spPr bwMode="auto">
            <a:xfrm>
              <a:off x="3643313" y="3103563"/>
              <a:ext cx="484187" cy="0"/>
            </a:xfrm>
            <a:prstGeom prst="straightConnector1">
              <a:avLst/>
            </a:prstGeom>
            <a:noFill/>
            <a:ln w="9525" algn="ctr">
              <a:solidFill>
                <a:srgbClr val="2758E6"/>
              </a:solidFill>
              <a:round/>
              <a:headEnd/>
              <a:tailEnd type="arrow" w="med" len="med"/>
            </a:ln>
            <a:extLst>
              <a:ext uri="{909E8E84-426E-40DD-AFC4-6F175D3DCCD1}">
                <a14:hiddenFill xmlns:a14="http://schemas.microsoft.com/office/drawing/2010/main">
                  <a:noFill/>
                </a14:hiddenFill>
              </a:ext>
            </a:extLst>
          </p:spPr>
        </p:cxnSp>
        <p:cxnSp>
          <p:nvCxnSpPr>
            <p:cNvPr id="52" name="肘形连接符 51"/>
            <p:cNvCxnSpPr/>
            <p:nvPr/>
          </p:nvCxnSpPr>
          <p:spPr>
            <a:xfrm>
              <a:off x="5000625" y="3500438"/>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530" name="形状 53"/>
            <p:cNvCxnSpPr>
              <a:cxnSpLocks noChangeShapeType="1"/>
              <a:stCxn id="8" idx="5"/>
              <a:endCxn id="13" idx="0"/>
            </p:cNvCxnSpPr>
            <p:nvPr/>
          </p:nvCxnSpPr>
          <p:spPr bwMode="auto">
            <a:xfrm rot="16200000" flipH="1">
              <a:off x="4230688" y="2608262"/>
              <a:ext cx="484188" cy="1852613"/>
            </a:xfrm>
            <a:prstGeom prst="bentConnector3">
              <a:avLst>
                <a:gd name="adj1" fmla="val 57375"/>
              </a:avLst>
            </a:prstGeom>
            <a:noFill/>
            <a:ln w="9525" algn="ctr">
              <a:solidFill>
                <a:srgbClr val="2D61FE"/>
              </a:solidFill>
              <a:miter lim="800000"/>
              <a:headEnd/>
              <a:tailEnd type="arrow" w="med" len="med"/>
            </a:ln>
            <a:extLst>
              <a:ext uri="{909E8E84-426E-40DD-AFC4-6F175D3DCCD1}">
                <a14:hiddenFill xmlns:a14="http://schemas.microsoft.com/office/drawing/2010/main">
                  <a:noFill/>
                </a14:hiddenFill>
              </a:ext>
            </a:extLst>
          </p:spPr>
        </p:cxnSp>
        <p:cxnSp>
          <p:nvCxnSpPr>
            <p:cNvPr id="61531" name="肘形连接符 57"/>
            <p:cNvCxnSpPr>
              <a:cxnSpLocks noChangeShapeType="1"/>
              <a:stCxn id="11" idx="6"/>
              <a:endCxn id="13" idx="2"/>
            </p:cNvCxnSpPr>
            <p:nvPr/>
          </p:nvCxnSpPr>
          <p:spPr bwMode="auto">
            <a:xfrm>
              <a:off x="4724400" y="4040188"/>
              <a:ext cx="411163" cy="0"/>
            </a:xfrm>
            <a:prstGeom prst="straightConnector1">
              <a:avLst/>
            </a:prstGeom>
            <a:noFill/>
            <a:ln w="9525" algn="ctr">
              <a:solidFill>
                <a:srgbClr val="2758E6"/>
              </a:solidFill>
              <a:round/>
              <a:headEnd/>
              <a:tailEnd type="arrow" w="med" len="med"/>
            </a:ln>
            <a:extLst>
              <a:ext uri="{909E8E84-426E-40DD-AFC4-6F175D3DCCD1}">
                <a14:hiddenFill xmlns:a14="http://schemas.microsoft.com/office/drawing/2010/main">
                  <a:noFill/>
                </a14:hiddenFill>
              </a:ext>
            </a:extLst>
          </p:spPr>
        </p:cxnSp>
        <p:cxnSp>
          <p:nvCxnSpPr>
            <p:cNvPr id="61532" name="肘形连接符 59"/>
            <p:cNvCxnSpPr>
              <a:cxnSpLocks noChangeShapeType="1"/>
              <a:stCxn id="12" idx="6"/>
              <a:endCxn id="13" idx="6"/>
            </p:cNvCxnSpPr>
            <p:nvPr/>
          </p:nvCxnSpPr>
          <p:spPr bwMode="auto">
            <a:xfrm flipH="1">
              <a:off x="5661025" y="3103563"/>
              <a:ext cx="142875" cy="936625"/>
            </a:xfrm>
            <a:prstGeom prst="bentConnector3">
              <a:avLst>
                <a:gd name="adj1" fmla="val -150000"/>
              </a:avLst>
            </a:prstGeom>
            <a:noFill/>
            <a:ln w="9525" algn="ctr">
              <a:solidFill>
                <a:srgbClr val="2758E6"/>
              </a:solidFill>
              <a:miter lim="800000"/>
              <a:headEnd/>
              <a:tailEnd type="arrow" w="med" len="med"/>
            </a:ln>
            <a:extLst>
              <a:ext uri="{909E8E84-426E-40DD-AFC4-6F175D3DCCD1}">
                <a14:hiddenFill xmlns:a14="http://schemas.microsoft.com/office/drawing/2010/main">
                  <a:noFill/>
                </a14:hiddenFill>
              </a:ext>
            </a:extLst>
          </p:spPr>
        </p:cxnSp>
        <p:cxnSp>
          <p:nvCxnSpPr>
            <p:cNvPr id="61533" name="形状 63"/>
            <p:cNvCxnSpPr>
              <a:cxnSpLocks noChangeShapeType="1"/>
              <a:stCxn id="13" idx="5"/>
              <a:endCxn id="12" idx="0"/>
            </p:cNvCxnSpPr>
            <p:nvPr/>
          </p:nvCxnSpPr>
          <p:spPr bwMode="auto">
            <a:xfrm rot="16200000" flipV="1">
              <a:off x="4828382" y="3482181"/>
              <a:ext cx="1389062" cy="104775"/>
            </a:xfrm>
            <a:prstGeom prst="bentConnector5">
              <a:avLst>
                <a:gd name="adj1" fmla="val -20685"/>
                <a:gd name="adj2" fmla="val 625759"/>
                <a:gd name="adj3" fmla="val 115542"/>
              </a:avLst>
            </a:prstGeom>
            <a:noFill/>
            <a:ln w="9525" algn="ctr">
              <a:solidFill>
                <a:srgbClr val="2758E6"/>
              </a:solidFill>
              <a:miter lim="800000"/>
              <a:headEnd/>
              <a:tailEnd type="arrow" w="med" len="med"/>
            </a:ln>
            <a:extLst>
              <a:ext uri="{909E8E84-426E-40DD-AFC4-6F175D3DCCD1}">
                <a14:hiddenFill xmlns:a14="http://schemas.microsoft.com/office/drawing/2010/main">
                  <a:noFill/>
                </a14:hiddenFill>
              </a:ext>
            </a:extLst>
          </p:spPr>
        </p:cxnSp>
      </p:grpSp>
      <p:graphicFrame>
        <p:nvGraphicFramePr>
          <p:cNvPr id="69" name="表格 68"/>
          <p:cNvGraphicFramePr>
            <a:graphicFrameLocks noGrp="1"/>
          </p:cNvGraphicFramePr>
          <p:nvPr/>
        </p:nvGraphicFramePr>
        <p:xfrm>
          <a:off x="500063" y="5411788"/>
          <a:ext cx="8143875" cy="1112838"/>
        </p:xfrm>
        <a:graphic>
          <a:graphicData uri="http://schemas.openxmlformats.org/drawingml/2006/table">
            <a:tbl>
              <a:tblPr firstRow="1" bandRow="1">
                <a:tableStyleId>{21E4AEA4-8DFA-4A89-87EB-49C32662AFE0}</a:tableStyleId>
              </a:tblPr>
              <a:tblGrid>
                <a:gridCol w="162877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gridCol w="1628775">
                  <a:extLst>
                    <a:ext uri="{9D8B030D-6E8A-4147-A177-3AD203B41FA5}">
                      <a16:colId xmlns:a16="http://schemas.microsoft.com/office/drawing/2014/main" val="20003"/>
                    </a:ext>
                  </a:extLst>
                </a:gridCol>
                <a:gridCol w="1628775">
                  <a:extLst>
                    <a:ext uri="{9D8B030D-6E8A-4147-A177-3AD203B41FA5}">
                      <a16:colId xmlns:a16="http://schemas.microsoft.com/office/drawing/2014/main" val="20004"/>
                    </a:ext>
                  </a:extLst>
                </a:gridCol>
              </a:tblGrid>
              <a:tr h="370946">
                <a:tc>
                  <a:txBody>
                    <a:bodyPr/>
                    <a:lstStyle/>
                    <a:p>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err="1" smtClean="0">
                          <a:solidFill>
                            <a:srgbClr val="FF0000"/>
                          </a:solidFill>
                        </a:rPr>
                        <a:t>i</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46">
                <a:tc>
                  <a:txBody>
                    <a:bodyPr/>
                    <a:lstStyle/>
                    <a:p>
                      <a:r>
                        <a:rPr lang="en-US" altLang="zh-CN" sz="1800" dirty="0" smtClean="0">
                          <a:solidFill>
                            <a:srgbClr val="FF0000"/>
                          </a:solidFill>
                        </a:rPr>
                        <a:t>f</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6</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6</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4</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2</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946">
                <a:tc>
                  <a:txBody>
                    <a:bodyPr/>
                    <a:lstStyle/>
                    <a:p>
                      <a:r>
                        <a:rPr lang="en-US" altLang="zh-CN" sz="1800" dirty="0" smtClean="0">
                          <a:solidFill>
                            <a:srgbClr val="FF0000"/>
                          </a:solidFill>
                        </a:rPr>
                        <a:t>g</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7</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5</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3</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solidFill>
                            <a:srgbClr val="FF0000"/>
                          </a:solidFill>
                        </a:rPr>
                        <a:t>2</a:t>
                      </a:r>
                      <a:endParaRPr lang="zh-CN" altLang="en-US" sz="1800" dirty="0">
                        <a:solidFill>
                          <a:srgbClr val="FF0000"/>
                        </a:solidFill>
                      </a:endParaRPr>
                    </a:p>
                  </a:txBody>
                  <a:tcPr marL="91439" marR="91439" marT="45733" marB="457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a:grpSpLocks/>
          </p:cNvGrpSpPr>
          <p:nvPr/>
        </p:nvGrpSpPr>
        <p:grpSpPr bwMode="auto">
          <a:xfrm>
            <a:off x="2571750" y="1643063"/>
            <a:ext cx="3657600" cy="2674937"/>
            <a:chOff x="0" y="4560"/>
            <a:chExt cx="11905" cy="8365"/>
          </a:xfrm>
        </p:grpSpPr>
        <p:pic>
          <p:nvPicPr>
            <p:cNvPr id="62469"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6246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B319AA-53E3-4D73-9A39-045DEF686D35}" type="slidenum">
              <a:rPr lang="zh-CN" altLang="en-US" sz="1400" smtClean="0"/>
              <a:pPr>
                <a:spcBef>
                  <a:spcPct val="0"/>
                </a:spcBef>
                <a:buFontTx/>
                <a:buNone/>
              </a:pPr>
              <a:t>57</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468313" y="682625"/>
            <a:ext cx="8374062" cy="658813"/>
          </a:xfrm>
        </p:spPr>
        <p:txBody>
          <a:bodyPr/>
          <a:lstStyle/>
          <a:p>
            <a:pPr algn="l" eaLnBrk="1" hangingPunct="1"/>
            <a:r>
              <a:rPr lang="en-US" altLang="zh-CN" sz="3200" dirty="0"/>
              <a:t>5</a:t>
            </a:r>
            <a:r>
              <a:rPr lang="en-US" altLang="zh-CN" sz="3200" dirty="0" smtClean="0"/>
              <a:t>.1 </a:t>
            </a:r>
            <a:r>
              <a:rPr lang="zh-CN" altLang="en-US" sz="3200" dirty="0" smtClean="0"/>
              <a:t>自底向上</a:t>
            </a:r>
            <a:r>
              <a:rPr lang="zh-CN" altLang="en-US" sz="3200" b="1" dirty="0" smtClean="0">
                <a:solidFill>
                  <a:srgbClr val="FF0000"/>
                </a:solidFill>
              </a:rPr>
              <a:t>优先</a:t>
            </a:r>
            <a:r>
              <a:rPr lang="zh-CN" altLang="en-US" sz="3200" dirty="0" smtClean="0"/>
              <a:t>分析法概述</a:t>
            </a:r>
          </a:p>
        </p:txBody>
      </p:sp>
      <p:sp>
        <p:nvSpPr>
          <p:cNvPr id="9219" name="Rectangle 3"/>
          <p:cNvSpPr>
            <a:spLocks noGrp="1" noRot="1" noChangeArrowheads="1"/>
          </p:cNvSpPr>
          <p:nvPr>
            <p:ph idx="1"/>
          </p:nvPr>
        </p:nvSpPr>
        <p:spPr>
          <a:xfrm>
            <a:off x="468313" y="1838920"/>
            <a:ext cx="8218487" cy="4470400"/>
          </a:xfrm>
        </p:spPr>
        <p:txBody>
          <a:bodyPr/>
          <a:lstStyle/>
          <a:p>
            <a:pPr eaLnBrk="1" hangingPunct="1">
              <a:lnSpc>
                <a:spcPct val="90000"/>
              </a:lnSpc>
              <a:buFont typeface="Wingdings" panose="05000000000000000000" pitchFamily="2" charset="2"/>
              <a:buChar char="l"/>
            </a:pPr>
            <a:r>
              <a:rPr lang="zh-CN" altLang="en-US" sz="2400" dirty="0" smtClean="0"/>
              <a:t>优先分析方法分为</a:t>
            </a:r>
            <a:r>
              <a:rPr lang="zh-CN" altLang="en-US" sz="2400" b="1" dirty="0" smtClean="0"/>
              <a:t>简单优先分析方法</a:t>
            </a:r>
            <a:r>
              <a:rPr lang="zh-CN" altLang="en-US" sz="2400" dirty="0" smtClean="0"/>
              <a:t>和</a:t>
            </a:r>
            <a:r>
              <a:rPr lang="zh-CN" altLang="en-US" sz="2400" b="1" dirty="0" smtClean="0"/>
              <a:t>算符优先分析方法</a:t>
            </a:r>
            <a:r>
              <a:rPr lang="zh-CN" altLang="en-US" sz="2400" dirty="0" smtClean="0"/>
              <a:t>。</a:t>
            </a:r>
          </a:p>
          <a:p>
            <a:pPr eaLnBrk="1" hangingPunct="1">
              <a:lnSpc>
                <a:spcPct val="90000"/>
              </a:lnSpc>
              <a:buFont typeface="Wingdings" panose="05000000000000000000" pitchFamily="2" charset="2"/>
              <a:buChar char="l"/>
            </a:pPr>
            <a:r>
              <a:rPr lang="zh-CN" altLang="en-US" sz="2400" b="1" dirty="0" smtClean="0"/>
              <a:t>简单优先分析法</a:t>
            </a:r>
            <a:r>
              <a:rPr lang="zh-CN" altLang="en-US" sz="2400" dirty="0" smtClean="0"/>
              <a:t>的基本思想是对一个文法按一定原则求出该文法所有符号（终结符和非终结符）之间的优先关系，按照这种关系确定规约过程中的句柄。</a:t>
            </a:r>
          </a:p>
          <a:p>
            <a:pPr eaLnBrk="1" hangingPunct="1">
              <a:lnSpc>
                <a:spcPct val="90000"/>
              </a:lnSpc>
              <a:buFont typeface="Wingdings" panose="05000000000000000000" pitchFamily="2" charset="2"/>
              <a:buChar char="l"/>
            </a:pPr>
            <a:r>
              <a:rPr lang="zh-CN" altLang="en-US" sz="2400" b="1" dirty="0" smtClean="0"/>
              <a:t>算符优先分析法</a:t>
            </a:r>
            <a:r>
              <a:rPr lang="zh-CN" altLang="en-US" sz="2400" dirty="0" smtClean="0"/>
              <a:t>的基本思想是只规定算符之间的优先关系，也就是说只考虑终结符之间的优先关系。由于算符优先分析不考虑非终结符之间的优先关系，在规约过程中只要找到句柄就可以规约。</a:t>
            </a:r>
          </a:p>
          <a:p>
            <a:pPr eaLnBrk="1" hangingPunct="1">
              <a:lnSpc>
                <a:spcPct val="90000"/>
              </a:lnSpc>
              <a:buFont typeface="Wingdings" panose="05000000000000000000" pitchFamily="2" charset="2"/>
              <a:buChar char="l"/>
            </a:pPr>
            <a:r>
              <a:rPr lang="zh-CN" altLang="en-US" sz="2400" b="1" dirty="0" smtClean="0"/>
              <a:t>简单优先分析法</a:t>
            </a:r>
            <a:r>
              <a:rPr lang="zh-CN" altLang="en-US" sz="2400" dirty="0" smtClean="0"/>
              <a:t>准确、规范，但是分析效率较低，使用不多； </a:t>
            </a:r>
          </a:p>
          <a:p>
            <a:pPr eaLnBrk="1" hangingPunct="1">
              <a:lnSpc>
                <a:spcPct val="90000"/>
              </a:lnSpc>
              <a:buFont typeface="Wingdings" panose="05000000000000000000" pitchFamily="2" charset="2"/>
              <a:buChar char="l"/>
            </a:pPr>
            <a:r>
              <a:rPr lang="zh-CN" altLang="en-US" sz="2400" b="1" dirty="0" smtClean="0"/>
              <a:t>算符优先分析法</a:t>
            </a:r>
            <a:r>
              <a:rPr lang="zh-CN" altLang="en-US" sz="2400" dirty="0" smtClean="0"/>
              <a:t>存在不规范问题，但是分析速度快，有利用价值。 </a:t>
            </a: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469617-EA84-4074-8FBA-4DB1ADBCB300}" type="slidenum">
              <a:rPr lang="en-US" altLang="zh-CN" sz="1400" smtClean="0"/>
              <a:pPr>
                <a:spcBef>
                  <a:spcPct val="0"/>
                </a:spcBef>
                <a:buFontTx/>
                <a:buNone/>
              </a:pPr>
              <a:t>6</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519113" y="682625"/>
            <a:ext cx="8374062" cy="658813"/>
          </a:xfrm>
        </p:spPr>
        <p:txBody>
          <a:bodyPr/>
          <a:lstStyle/>
          <a:p>
            <a:pPr algn="l" eaLnBrk="1" hangingPunct="1"/>
            <a:r>
              <a:rPr lang="en-US" altLang="zh-CN" sz="3200" dirty="0"/>
              <a:t>5</a:t>
            </a:r>
            <a:r>
              <a:rPr lang="en-US" altLang="zh-CN" sz="3200" dirty="0" smtClean="0"/>
              <a:t>.2 </a:t>
            </a:r>
            <a:r>
              <a:rPr lang="zh-CN" altLang="en-US" sz="3200" dirty="0" smtClean="0"/>
              <a:t>简单优先分析法</a:t>
            </a:r>
          </a:p>
        </p:txBody>
      </p:sp>
      <p:sp>
        <p:nvSpPr>
          <p:cNvPr id="10243" name="Rectangle 3"/>
          <p:cNvSpPr>
            <a:spLocks noGrp="1" noRot="1" noChangeArrowheads="1"/>
          </p:cNvSpPr>
          <p:nvPr>
            <p:ph idx="1"/>
          </p:nvPr>
        </p:nvSpPr>
        <p:spPr>
          <a:xfrm>
            <a:off x="395288" y="1773238"/>
            <a:ext cx="8424862" cy="4608512"/>
          </a:xfrm>
        </p:spPr>
        <p:txBody>
          <a:bodyPr/>
          <a:lstStyle/>
          <a:p>
            <a:pPr eaLnBrk="1" hangingPunct="1">
              <a:buFont typeface="Wingdings" panose="05000000000000000000" pitchFamily="2" charset="2"/>
              <a:buChar char="l"/>
            </a:pPr>
            <a:r>
              <a:rPr lang="zh-CN" altLang="en-US" sz="2400" b="1" smtClean="0"/>
              <a:t>简单优先分析方法是按照文法符号（终结符和非终结符）的优先关系确定句柄的</a:t>
            </a:r>
            <a:r>
              <a:rPr lang="zh-CN" altLang="en-US" sz="2400" smtClean="0"/>
              <a:t>。</a:t>
            </a:r>
          </a:p>
          <a:p>
            <a:pPr eaLnBrk="1" hangingPunct="1">
              <a:buFont typeface="Wingdings" panose="05000000000000000000" pitchFamily="2" charset="2"/>
              <a:buChar char="l"/>
            </a:pPr>
            <a:r>
              <a:rPr lang="zh-CN" altLang="en-US" sz="2400" b="1" smtClean="0">
                <a:solidFill>
                  <a:schemeClr val="hlink"/>
                </a:solidFill>
                <a:latin typeface="宋体" panose="02010600030101010101" pitchFamily="2" charset="-122"/>
              </a:rPr>
              <a:t>重点解决两个问题：</a:t>
            </a:r>
            <a:r>
              <a:rPr lang="en-US" altLang="zh-CN" sz="2400" b="1" smtClean="0">
                <a:solidFill>
                  <a:schemeClr val="hlink"/>
                </a:solidFill>
                <a:latin typeface="宋体" panose="02010600030101010101" pitchFamily="2" charset="-122"/>
              </a:rPr>
              <a:t>1</a:t>
            </a:r>
            <a:r>
              <a:rPr lang="zh-CN" altLang="en-US" sz="2400" b="1" smtClean="0">
                <a:solidFill>
                  <a:schemeClr val="hlink"/>
                </a:solidFill>
                <a:latin typeface="宋体" panose="02010600030101010101" pitchFamily="2" charset="-122"/>
              </a:rPr>
              <a:t>、任意两个文法符号之间的优先关系的确定；</a:t>
            </a:r>
            <a:r>
              <a:rPr lang="en-US" altLang="zh-CN" sz="2400" b="1" smtClean="0">
                <a:solidFill>
                  <a:schemeClr val="hlink"/>
                </a:solidFill>
                <a:latin typeface="宋体" panose="02010600030101010101" pitchFamily="2" charset="-122"/>
              </a:rPr>
              <a:t>2</a:t>
            </a:r>
            <a:r>
              <a:rPr lang="zh-CN" altLang="en-US" sz="2400" b="1" smtClean="0">
                <a:solidFill>
                  <a:schemeClr val="hlink"/>
                </a:solidFill>
                <a:latin typeface="宋体" panose="02010600030101010101" pitchFamily="2" charset="-122"/>
              </a:rPr>
              <a:t>、构造优先关系表。</a:t>
            </a:r>
          </a:p>
          <a:p>
            <a:pPr eaLnBrk="1" hangingPunct="1">
              <a:buFont typeface="Wingdings" panose="05000000000000000000" pitchFamily="2" charset="2"/>
              <a:buChar char="l"/>
            </a:pPr>
            <a:r>
              <a:rPr lang="zh-CN" altLang="en-US" sz="2400" b="1" smtClean="0"/>
              <a:t>优先关系：</a:t>
            </a:r>
            <a:r>
              <a:rPr lang="en-US" altLang="zh-CN" sz="2400" b="1" smtClean="0"/>
              <a:t>x</a:t>
            </a:r>
            <a:r>
              <a:rPr lang="zh-CN" altLang="en-US" sz="2400" b="1" smtClean="0"/>
              <a:t>、</a:t>
            </a:r>
            <a:r>
              <a:rPr lang="en-US" altLang="zh-CN" sz="2400" b="1" smtClean="0"/>
              <a:t>y</a:t>
            </a:r>
            <a:r>
              <a:rPr lang="zh-CN" altLang="en-US" sz="2400" b="1" smtClean="0"/>
              <a:t>是任意的两个文法符号。</a:t>
            </a:r>
          </a:p>
          <a:p>
            <a:pPr marL="801688" lvl="1" indent="-344488" eaLnBrk="1" hangingPunct="1">
              <a:buFontTx/>
              <a:buNone/>
            </a:pPr>
            <a:r>
              <a:rPr lang="en-US" altLang="zh-CN" sz="2000" b="1" smtClean="0"/>
              <a:t>1</a:t>
            </a:r>
            <a:r>
              <a:rPr lang="zh-CN" altLang="en-US" sz="2000" b="1" smtClean="0"/>
              <a:t>、</a:t>
            </a:r>
            <a:r>
              <a:rPr lang="en-US" altLang="zh-CN" sz="2000" b="1" smtClean="0"/>
              <a:t>X</a:t>
            </a:r>
            <a:r>
              <a:rPr lang="zh-CN" altLang="en-US" sz="2000" b="1" smtClean="0"/>
              <a:t>的优先性与</a:t>
            </a:r>
            <a:r>
              <a:rPr lang="en-US" altLang="zh-CN" sz="2000" b="1" smtClean="0"/>
              <a:t>Y</a:t>
            </a:r>
            <a:r>
              <a:rPr lang="zh-CN" altLang="en-US" sz="2000" b="1" smtClean="0"/>
              <a:t>的优先性相同  当且仅当</a:t>
            </a:r>
            <a:r>
              <a:rPr lang="en-US" altLang="zh-CN" sz="2000" b="1" smtClean="0"/>
              <a:t>G</a:t>
            </a:r>
            <a:r>
              <a:rPr lang="zh-CN" altLang="en-US" sz="2000" b="1" smtClean="0"/>
              <a:t>中存在产生式规则</a:t>
            </a:r>
            <a:r>
              <a:rPr lang="en-US" altLang="zh-CN" sz="2000" b="1" smtClean="0"/>
              <a:t>A→…XY…</a:t>
            </a:r>
          </a:p>
          <a:p>
            <a:pPr marL="801688" lvl="1" indent="-344488" eaLnBrk="1" hangingPunct="1">
              <a:buFontTx/>
              <a:buNone/>
            </a:pPr>
            <a:r>
              <a:rPr lang="en-US" altLang="zh-CN" sz="2000" b="1" smtClean="0"/>
              <a:t>2</a:t>
            </a:r>
            <a:r>
              <a:rPr lang="zh-CN" altLang="en-US" sz="2000" b="1" smtClean="0"/>
              <a:t>、</a:t>
            </a:r>
            <a:r>
              <a:rPr lang="en-US" altLang="zh-CN" sz="2000" b="1" smtClean="0"/>
              <a:t>X</a:t>
            </a:r>
            <a:r>
              <a:rPr lang="zh-CN" altLang="en-US" sz="2000" b="1" smtClean="0"/>
              <a:t>的优先性小于</a:t>
            </a:r>
            <a:r>
              <a:rPr lang="en-US" altLang="zh-CN" sz="2000" b="1" smtClean="0"/>
              <a:t>Y</a:t>
            </a:r>
            <a:r>
              <a:rPr lang="zh-CN" altLang="en-US" sz="2000" b="1" smtClean="0"/>
              <a:t>的优先性  当且仅当</a:t>
            </a:r>
            <a:r>
              <a:rPr lang="en-US" altLang="zh-CN" sz="2000" b="1" smtClean="0"/>
              <a:t>G</a:t>
            </a:r>
            <a:r>
              <a:rPr lang="zh-CN" altLang="en-US" sz="2000" b="1" smtClean="0"/>
              <a:t>中存在产生式规则</a:t>
            </a:r>
            <a:r>
              <a:rPr lang="en-US" altLang="zh-CN" sz="2000" b="1" smtClean="0"/>
              <a:t>A→…XB…</a:t>
            </a:r>
            <a:r>
              <a:rPr lang="zh-CN" altLang="en-US" sz="2000" b="1" smtClean="0"/>
              <a:t>，且</a:t>
            </a:r>
            <a:r>
              <a:rPr lang="en-US" altLang="zh-CN" sz="2000" b="1" smtClean="0"/>
              <a:t>B</a:t>
            </a:r>
            <a:r>
              <a:rPr lang="en-US" altLang="zh-CN" sz="2000" b="1" smtClean="0">
                <a:sym typeface="Symbol" panose="05050102010706020507" pitchFamily="18" charset="2"/>
              </a:rPr>
              <a:t></a:t>
            </a:r>
            <a:r>
              <a:rPr lang="en-US" altLang="zh-CN" sz="2000" b="1" baseline="30000" smtClean="0">
                <a:sym typeface="Symbol" panose="05050102010706020507" pitchFamily="18" charset="2"/>
              </a:rPr>
              <a:t>+</a:t>
            </a:r>
            <a:r>
              <a:rPr lang="en-US" altLang="zh-CN" sz="2000" b="1" smtClean="0"/>
              <a:t>Y…         </a:t>
            </a:r>
            <a:r>
              <a:rPr lang="en-US" altLang="zh-CN" sz="2000" b="1" smtClean="0">
                <a:solidFill>
                  <a:schemeClr val="hlink"/>
                </a:solidFill>
              </a:rPr>
              <a:t>(</a:t>
            </a:r>
            <a:r>
              <a:rPr lang="zh-CN" altLang="en-US" sz="2000" b="1" smtClean="0">
                <a:solidFill>
                  <a:schemeClr val="hlink"/>
                </a:solidFill>
              </a:rPr>
              <a:t>只考虑相临文法符号</a:t>
            </a:r>
            <a:r>
              <a:rPr lang="en-US" altLang="zh-CN" sz="2000" b="1" smtClean="0">
                <a:solidFill>
                  <a:schemeClr val="hlink"/>
                </a:solidFill>
              </a:rPr>
              <a:t>)</a:t>
            </a:r>
          </a:p>
          <a:p>
            <a:pPr marL="801688" lvl="1" indent="-344488" eaLnBrk="1" hangingPunct="1">
              <a:buFontTx/>
              <a:buNone/>
            </a:pPr>
            <a:r>
              <a:rPr lang="en-US" altLang="zh-CN" sz="2000" b="1" smtClean="0"/>
              <a:t>3</a:t>
            </a:r>
            <a:r>
              <a:rPr lang="zh-CN" altLang="en-US" sz="2000" b="1" smtClean="0"/>
              <a:t>、</a:t>
            </a:r>
            <a:r>
              <a:rPr lang="en-US" altLang="zh-CN" sz="2000" b="1" smtClean="0"/>
              <a:t>X</a:t>
            </a:r>
            <a:r>
              <a:rPr lang="zh-CN" altLang="en-US" sz="2000" b="1" smtClean="0"/>
              <a:t>的优先性大于</a:t>
            </a:r>
            <a:r>
              <a:rPr lang="en-US" altLang="zh-CN" sz="2000" b="1" smtClean="0"/>
              <a:t>Y</a:t>
            </a:r>
            <a:r>
              <a:rPr lang="zh-CN" altLang="en-US" sz="2000" b="1" smtClean="0"/>
              <a:t>的优先性  当且仅当</a:t>
            </a:r>
            <a:r>
              <a:rPr lang="en-US" altLang="zh-CN" sz="2000" b="1" smtClean="0"/>
              <a:t>G</a:t>
            </a:r>
            <a:r>
              <a:rPr lang="zh-CN" altLang="en-US" sz="2000" b="1" smtClean="0"/>
              <a:t>中存在产生式规则</a:t>
            </a:r>
            <a:r>
              <a:rPr lang="en-US" altLang="zh-CN" sz="2000" b="1" smtClean="0"/>
              <a:t>A→…BD…</a:t>
            </a:r>
            <a:r>
              <a:rPr lang="zh-CN" altLang="en-US" sz="2000" b="1" smtClean="0"/>
              <a:t>，且</a:t>
            </a:r>
            <a:r>
              <a:rPr lang="en-US" altLang="zh-CN" sz="2000" b="1" smtClean="0"/>
              <a:t>B</a:t>
            </a:r>
            <a:r>
              <a:rPr lang="en-US" altLang="zh-CN" sz="2000" b="1" smtClean="0">
                <a:sym typeface="Symbol" panose="05050102010706020507" pitchFamily="18" charset="2"/>
              </a:rPr>
              <a:t></a:t>
            </a:r>
            <a:r>
              <a:rPr lang="en-US" altLang="zh-CN" sz="2000" b="1" baseline="30000" smtClean="0">
                <a:sym typeface="Symbol" panose="05050102010706020507" pitchFamily="18" charset="2"/>
              </a:rPr>
              <a:t>+</a:t>
            </a:r>
            <a:r>
              <a:rPr lang="en-US" altLang="zh-CN" sz="2000" b="1" smtClean="0"/>
              <a:t>…X</a:t>
            </a:r>
            <a:r>
              <a:rPr lang="zh-CN" altLang="en-US" sz="2000" b="1" smtClean="0"/>
              <a:t>和</a:t>
            </a:r>
            <a:r>
              <a:rPr lang="en-US" altLang="zh-CN" sz="2000" b="1" smtClean="0"/>
              <a:t>D</a:t>
            </a:r>
            <a:r>
              <a:rPr lang="en-US" altLang="zh-CN" sz="2000" b="1" smtClean="0">
                <a:sym typeface="Symbol" panose="05050102010706020507" pitchFamily="18" charset="2"/>
              </a:rPr>
              <a:t></a:t>
            </a:r>
            <a:r>
              <a:rPr lang="en-US" altLang="zh-CN" sz="2000" b="1" baseline="30000" smtClean="0">
                <a:sym typeface="Symbol" panose="05050102010706020507" pitchFamily="18" charset="2"/>
              </a:rPr>
              <a:t>*</a:t>
            </a:r>
            <a:r>
              <a:rPr lang="en-US" altLang="zh-CN" sz="2000" b="1" smtClean="0"/>
              <a:t>Y</a:t>
            </a:r>
          </a:p>
        </p:txBody>
      </p:sp>
      <p:sp>
        <p:nvSpPr>
          <p:cNvPr id="102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3F9921A-8145-4A2F-A936-D28C4D3150BB}" type="slidenum">
              <a:rPr lang="en-US" altLang="zh-CN" sz="1400" smtClean="0"/>
              <a:pPr>
                <a:spcBef>
                  <a:spcPct val="0"/>
                </a:spcBef>
                <a:buFontTx/>
                <a:buNone/>
              </a:pPr>
              <a:t>7</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603250" y="908050"/>
            <a:ext cx="8540750" cy="442913"/>
          </a:xfrm>
        </p:spPr>
        <p:txBody>
          <a:bodyPr/>
          <a:lstStyle/>
          <a:p>
            <a:pPr algn="l" eaLnBrk="1" hangingPunct="1"/>
            <a:r>
              <a:rPr lang="zh-CN" altLang="en-US" sz="2800" b="1" smtClean="0"/>
              <a:t>举例</a:t>
            </a:r>
          </a:p>
        </p:txBody>
      </p:sp>
      <p:sp>
        <p:nvSpPr>
          <p:cNvPr id="11267" name="Rectangle 3"/>
          <p:cNvSpPr>
            <a:spLocks noGrp="1" noRot="1" noChangeArrowheads="1"/>
          </p:cNvSpPr>
          <p:nvPr>
            <p:ph idx="1"/>
          </p:nvPr>
        </p:nvSpPr>
        <p:spPr>
          <a:xfrm>
            <a:off x="323850" y="1630363"/>
            <a:ext cx="8540750" cy="5111750"/>
          </a:xfrm>
        </p:spPr>
        <p:txBody>
          <a:bodyPr/>
          <a:lstStyle/>
          <a:p>
            <a:pPr eaLnBrk="1" hangingPunct="1">
              <a:lnSpc>
                <a:spcPct val="80000"/>
              </a:lnSpc>
              <a:buFont typeface="Wingdings" panose="05000000000000000000" pitchFamily="2" charset="2"/>
              <a:buChar char="l"/>
            </a:pPr>
            <a:r>
              <a:rPr lang="zh-CN" altLang="en-US" sz="2800" smtClean="0"/>
              <a:t>有文法</a:t>
            </a:r>
            <a:r>
              <a:rPr lang="en-US" altLang="zh-CN" sz="2800" smtClean="0"/>
              <a:t>G[S]</a:t>
            </a:r>
            <a:r>
              <a:rPr lang="zh-CN" altLang="en-US" sz="2800" smtClean="0"/>
              <a:t>：</a:t>
            </a:r>
            <a:r>
              <a:rPr lang="en-US" altLang="zh-CN" sz="2800" smtClean="0"/>
              <a:t>S</a:t>
            </a:r>
            <a:r>
              <a:rPr lang="en-US" altLang="zh-CN" sz="2800" smtClean="0">
                <a:latin typeface="宋体" panose="02010600030101010101" pitchFamily="2" charset="-122"/>
              </a:rPr>
              <a:t>→bAb</a:t>
            </a:r>
            <a:r>
              <a:rPr lang="zh-CN" altLang="en-US" sz="2800" smtClean="0">
                <a:latin typeface="宋体" panose="02010600030101010101" pitchFamily="2" charset="-122"/>
              </a:rPr>
              <a:t>；</a:t>
            </a:r>
            <a:r>
              <a:rPr lang="en-US" altLang="zh-CN" sz="2800" smtClean="0">
                <a:latin typeface="宋体" panose="02010600030101010101" pitchFamily="2" charset="-122"/>
              </a:rPr>
              <a:t>A→(B|a</a:t>
            </a:r>
            <a:r>
              <a:rPr lang="zh-CN" altLang="en-US" sz="2800" smtClean="0">
                <a:latin typeface="宋体" panose="02010600030101010101" pitchFamily="2" charset="-122"/>
              </a:rPr>
              <a:t>；</a:t>
            </a:r>
            <a:r>
              <a:rPr lang="en-US" altLang="zh-CN" sz="2800" smtClean="0">
                <a:latin typeface="宋体" panose="02010600030101010101" pitchFamily="2" charset="-122"/>
              </a:rPr>
              <a:t>B→Aa)</a:t>
            </a:r>
          </a:p>
          <a:p>
            <a:pPr eaLnBrk="1" hangingPunct="1">
              <a:lnSpc>
                <a:spcPct val="80000"/>
              </a:lnSpc>
              <a:buFont typeface="Wingdings" panose="05000000000000000000" pitchFamily="2" charset="2"/>
              <a:buChar char="l"/>
            </a:pPr>
            <a:r>
              <a:rPr lang="zh-CN" altLang="en-US" sz="2800" smtClean="0">
                <a:latin typeface="宋体" panose="02010600030101010101" pitchFamily="2" charset="-122"/>
              </a:rPr>
              <a:t>求优先关系相等的关系，</a:t>
            </a:r>
          </a:p>
          <a:p>
            <a:pPr lvl="1" eaLnBrk="1" hangingPunct="1">
              <a:lnSpc>
                <a:spcPct val="80000"/>
              </a:lnSpc>
              <a:buFont typeface="Wingdings" panose="05000000000000000000" pitchFamily="2" charset="2"/>
              <a:buChar char="p"/>
            </a:pPr>
            <a:r>
              <a:rPr lang="zh-CN" altLang="en-US" sz="2400" smtClean="0">
                <a:latin typeface="宋体" panose="02010600030101010101" pitchFamily="2" charset="-122"/>
              </a:rPr>
              <a:t>由</a:t>
            </a:r>
            <a:r>
              <a:rPr lang="en-US" altLang="zh-CN" sz="2400" smtClean="0"/>
              <a:t>S</a:t>
            </a:r>
            <a:r>
              <a:rPr lang="en-US" altLang="zh-CN" sz="2400" smtClean="0">
                <a:latin typeface="宋体" panose="02010600030101010101" pitchFamily="2" charset="-122"/>
              </a:rPr>
              <a:t>→bAb</a:t>
            </a:r>
            <a:r>
              <a:rPr lang="zh-CN" altLang="en-US" sz="2400" smtClean="0">
                <a:latin typeface="宋体" panose="02010600030101010101" pitchFamily="2" charset="-122"/>
              </a:rPr>
              <a:t>；</a:t>
            </a:r>
            <a:r>
              <a:rPr lang="en-US" altLang="zh-CN" sz="2400" smtClean="0">
                <a:latin typeface="宋体" panose="02010600030101010101" pitchFamily="2" charset="-122"/>
              </a:rPr>
              <a:t>A→(B</a:t>
            </a:r>
            <a:r>
              <a:rPr lang="zh-CN" altLang="en-US" sz="2400" smtClean="0">
                <a:latin typeface="宋体" panose="02010600030101010101" pitchFamily="2" charset="-122"/>
              </a:rPr>
              <a:t>；</a:t>
            </a:r>
            <a:r>
              <a:rPr lang="en-US" altLang="zh-CN" sz="2400" smtClean="0">
                <a:latin typeface="宋体" panose="02010600030101010101" pitchFamily="2" charset="-122"/>
              </a:rPr>
              <a:t>B→Aa)</a:t>
            </a:r>
            <a:r>
              <a:rPr lang="zh-CN" altLang="en-US" sz="2400" smtClean="0">
                <a:latin typeface="宋体" panose="02010600030101010101" pitchFamily="2" charset="-122"/>
              </a:rPr>
              <a:t>，可得：</a:t>
            </a:r>
            <a:r>
              <a:rPr lang="en-US" altLang="zh-CN" sz="2400" smtClean="0">
                <a:latin typeface="宋体" panose="02010600030101010101" pitchFamily="2" charset="-122"/>
              </a:rPr>
              <a:t>b=A</a:t>
            </a:r>
            <a:r>
              <a:rPr lang="zh-CN" altLang="en-US" sz="2400" smtClean="0">
                <a:latin typeface="宋体" panose="02010600030101010101" pitchFamily="2" charset="-122"/>
              </a:rPr>
              <a:t>；</a:t>
            </a:r>
            <a:r>
              <a:rPr lang="en-US" altLang="zh-CN" sz="2400" smtClean="0">
                <a:latin typeface="宋体" panose="02010600030101010101" pitchFamily="2" charset="-122"/>
              </a:rPr>
              <a:t>A=b</a:t>
            </a:r>
            <a:r>
              <a:rPr lang="zh-CN" altLang="en-US" sz="2400" smtClean="0">
                <a:latin typeface="宋体" panose="02010600030101010101" pitchFamily="2" charset="-122"/>
              </a:rPr>
              <a:t>；</a:t>
            </a:r>
            <a:r>
              <a:rPr lang="en-US" altLang="zh-CN" sz="2400" smtClean="0">
                <a:latin typeface="宋体" panose="02010600030101010101" pitchFamily="2" charset="-122"/>
              </a:rPr>
              <a:t>(=B</a:t>
            </a:r>
            <a:r>
              <a:rPr lang="zh-CN" altLang="en-US" sz="2400" smtClean="0">
                <a:latin typeface="宋体" panose="02010600030101010101" pitchFamily="2" charset="-122"/>
              </a:rPr>
              <a:t>；</a:t>
            </a:r>
            <a:r>
              <a:rPr lang="en-US" altLang="zh-CN" sz="2400" smtClean="0">
                <a:latin typeface="宋体" panose="02010600030101010101" pitchFamily="2" charset="-122"/>
              </a:rPr>
              <a:t>A=a</a:t>
            </a:r>
            <a:r>
              <a:rPr lang="zh-CN" altLang="en-US" sz="2400" smtClean="0">
                <a:latin typeface="宋体" panose="02010600030101010101" pitchFamily="2" charset="-122"/>
              </a:rPr>
              <a:t>；</a:t>
            </a:r>
            <a:r>
              <a:rPr lang="en-US" altLang="zh-CN" sz="2400" smtClean="0">
                <a:latin typeface="宋体" panose="02010600030101010101" pitchFamily="2" charset="-122"/>
              </a:rPr>
              <a:t>a=)</a:t>
            </a:r>
            <a:r>
              <a:rPr lang="zh-CN" altLang="en-US" sz="2400" smtClean="0">
                <a:latin typeface="宋体" panose="02010600030101010101" pitchFamily="2" charset="-122"/>
              </a:rPr>
              <a:t>。</a:t>
            </a:r>
          </a:p>
          <a:p>
            <a:pPr eaLnBrk="1" hangingPunct="1">
              <a:lnSpc>
                <a:spcPct val="80000"/>
              </a:lnSpc>
              <a:buFont typeface="Wingdings" panose="05000000000000000000" pitchFamily="2" charset="2"/>
              <a:buChar char="l"/>
            </a:pPr>
            <a:r>
              <a:rPr lang="zh-CN" altLang="en-US" sz="2800" smtClean="0">
                <a:latin typeface="宋体" panose="02010600030101010101" pitchFamily="2" charset="-122"/>
              </a:rPr>
              <a:t>求</a:t>
            </a:r>
            <a:r>
              <a:rPr lang="en-US" altLang="zh-CN" sz="2800" smtClean="0">
                <a:latin typeface="宋体" panose="02010600030101010101" pitchFamily="2" charset="-122"/>
              </a:rPr>
              <a:t>&lt;·</a:t>
            </a:r>
            <a:r>
              <a:rPr lang="zh-CN" altLang="en-US" sz="2800" smtClean="0">
                <a:latin typeface="宋体" panose="02010600030101010101" pitchFamily="2" charset="-122"/>
              </a:rPr>
              <a:t>关系</a:t>
            </a:r>
            <a:r>
              <a:rPr lang="en-US" altLang="zh-CN" sz="2800" smtClean="0">
                <a:latin typeface="宋体" panose="02010600030101010101" pitchFamily="2" charset="-122"/>
              </a:rPr>
              <a:t>(</a:t>
            </a:r>
            <a:r>
              <a:rPr lang="zh-CN" altLang="en-US" sz="2800" smtClean="0">
                <a:latin typeface="宋体" panose="02010600030101010101" pitchFamily="2" charset="-122"/>
              </a:rPr>
              <a:t>终结符在前，非终结符在后</a:t>
            </a:r>
            <a:r>
              <a:rPr lang="en-US" altLang="zh-CN" sz="2800" smtClean="0">
                <a:latin typeface="宋体" panose="02010600030101010101" pitchFamily="2" charset="-122"/>
              </a:rPr>
              <a:t>)</a:t>
            </a:r>
          </a:p>
          <a:p>
            <a:pPr lvl="1" eaLnBrk="1" hangingPunct="1">
              <a:lnSpc>
                <a:spcPct val="80000"/>
              </a:lnSpc>
              <a:buFont typeface="Wingdings" panose="05000000000000000000" pitchFamily="2" charset="2"/>
              <a:buChar char="p"/>
            </a:pPr>
            <a:r>
              <a:rPr lang="zh-CN" altLang="en-US" sz="2400" smtClean="0">
                <a:latin typeface="宋体" panose="02010600030101010101" pitchFamily="2" charset="-122"/>
              </a:rPr>
              <a:t>由</a:t>
            </a:r>
            <a:r>
              <a:rPr lang="en-US" altLang="zh-CN" sz="2400" smtClean="0"/>
              <a:t>S</a:t>
            </a:r>
            <a:r>
              <a:rPr lang="en-US" altLang="zh-CN" sz="2400" smtClean="0">
                <a:latin typeface="宋体" panose="02010600030101010101" pitchFamily="2" charset="-122"/>
              </a:rPr>
              <a:t>→bAb</a:t>
            </a:r>
            <a:r>
              <a:rPr lang="zh-CN" altLang="en-US" sz="2400" smtClean="0">
                <a:latin typeface="宋体" panose="02010600030101010101" pitchFamily="2" charset="-122"/>
              </a:rPr>
              <a:t>；且</a:t>
            </a:r>
            <a:r>
              <a:rPr lang="en-US" altLang="zh-CN" sz="2400" smtClean="0">
                <a:latin typeface="宋体" panose="02010600030101010101" pitchFamily="2" charset="-122"/>
              </a:rPr>
              <a:t>A</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(B</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rPr>
              <a:t>A </a:t>
            </a:r>
            <a:r>
              <a:rPr lang="en-US" altLang="zh-CN" sz="2400" smtClean="0">
                <a:latin typeface="宋体" panose="02010600030101010101" pitchFamily="2" charset="-122"/>
                <a:sym typeface="Symbol" panose="05050102010706020507" pitchFamily="18" charset="2"/>
              </a:rPr>
              <a:t></a:t>
            </a:r>
            <a:r>
              <a:rPr lang="en-US" altLang="zh-CN" sz="2400" baseline="300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a,</a:t>
            </a:r>
            <a:r>
              <a:rPr lang="zh-CN" altLang="en-US" sz="2400" smtClean="0">
                <a:latin typeface="宋体" panose="02010600030101010101" pitchFamily="2" charset="-122"/>
                <a:sym typeface="Symbol" panose="05050102010706020507" pitchFamily="18" charset="2"/>
              </a:rPr>
              <a:t>可得：</a:t>
            </a:r>
            <a:r>
              <a:rPr lang="en-US" altLang="zh-CN" sz="2400" smtClean="0">
                <a:latin typeface="宋体" panose="02010600030101010101" pitchFamily="2" charset="-122"/>
                <a:sym typeface="Symbol" panose="05050102010706020507" pitchFamily="18" charset="2"/>
              </a:rPr>
              <a:t>b </a:t>
            </a:r>
            <a:r>
              <a:rPr lang="en-US" altLang="zh-CN" sz="2400" smtClean="0">
                <a:latin typeface="宋体" panose="02010600030101010101" pitchFamily="2" charset="-122"/>
              </a:rPr>
              <a:t>&lt;·(</a:t>
            </a:r>
            <a:r>
              <a:rPr lang="zh-CN" altLang="en-US" sz="2400" smtClean="0">
                <a:latin typeface="宋体" panose="02010600030101010101" pitchFamily="2" charset="-122"/>
              </a:rPr>
              <a:t>；</a:t>
            </a:r>
            <a:r>
              <a:rPr lang="en-US" altLang="zh-CN" sz="2400" smtClean="0">
                <a:latin typeface="宋体" panose="02010600030101010101" pitchFamily="2" charset="-122"/>
                <a:sym typeface="Symbol" panose="05050102010706020507" pitchFamily="18" charset="2"/>
              </a:rPr>
              <a:t>b </a:t>
            </a:r>
            <a:r>
              <a:rPr lang="en-US" altLang="zh-CN" sz="2400" smtClean="0">
                <a:latin typeface="宋体" panose="02010600030101010101" pitchFamily="2" charset="-122"/>
              </a:rPr>
              <a:t>&lt;·a</a:t>
            </a:r>
            <a:r>
              <a:rPr lang="zh-CN" altLang="en-US" sz="2400" smtClean="0">
                <a:latin typeface="宋体" panose="02010600030101010101" pitchFamily="2" charset="-122"/>
              </a:rPr>
              <a:t>；</a:t>
            </a:r>
          </a:p>
          <a:p>
            <a:pPr lvl="1" eaLnBrk="1" hangingPunct="1">
              <a:lnSpc>
                <a:spcPct val="80000"/>
              </a:lnSpc>
              <a:buFont typeface="Wingdings" panose="05000000000000000000" pitchFamily="2" charset="2"/>
              <a:buChar char="p"/>
            </a:pPr>
            <a:r>
              <a:rPr lang="zh-CN" altLang="en-US" sz="2400" b="1" smtClean="0">
                <a:solidFill>
                  <a:schemeClr val="hlink"/>
                </a:solidFill>
                <a:latin typeface="楷体_GB2312" pitchFamily="49" charset="-122"/>
                <a:ea typeface="楷体_GB2312" pitchFamily="49" charset="-122"/>
              </a:rPr>
              <a:t>注意</a:t>
            </a:r>
            <a:r>
              <a:rPr lang="en-US" altLang="zh-CN" sz="2400" b="1" smtClean="0">
                <a:solidFill>
                  <a:schemeClr val="hlink"/>
                </a:solidFill>
                <a:latin typeface="楷体_GB2312" pitchFamily="49" charset="-122"/>
                <a:ea typeface="楷体_GB2312" pitchFamily="49" charset="-122"/>
              </a:rPr>
              <a:t>: B→Aa)</a:t>
            </a:r>
            <a:r>
              <a:rPr lang="zh-CN" altLang="en-US" sz="2400" b="1" smtClean="0">
                <a:solidFill>
                  <a:schemeClr val="hlink"/>
                </a:solidFill>
                <a:latin typeface="楷体_GB2312" pitchFamily="49" charset="-122"/>
                <a:ea typeface="楷体_GB2312" pitchFamily="49" charset="-122"/>
              </a:rPr>
              <a:t>产生式不会产生小于关系</a:t>
            </a:r>
            <a:r>
              <a:rPr lang="en-US" altLang="zh-CN" sz="2400" b="1" smtClean="0">
                <a:solidFill>
                  <a:schemeClr val="hlink"/>
                </a:solidFill>
                <a:latin typeface="楷体_GB2312" pitchFamily="49" charset="-122"/>
                <a:ea typeface="楷体_GB2312" pitchFamily="49" charset="-122"/>
              </a:rPr>
              <a:t>.</a:t>
            </a:r>
            <a:r>
              <a:rPr lang="zh-CN" altLang="en-US" sz="2400" b="1" smtClean="0">
                <a:solidFill>
                  <a:schemeClr val="hlink"/>
                </a:solidFill>
                <a:latin typeface="楷体_GB2312" pitchFamily="49" charset="-122"/>
                <a:ea typeface="楷体_GB2312" pitchFamily="49" charset="-122"/>
              </a:rPr>
              <a:t>因为非终结符</a:t>
            </a:r>
            <a:r>
              <a:rPr lang="en-US" altLang="zh-CN" sz="2400" b="1" smtClean="0">
                <a:solidFill>
                  <a:schemeClr val="hlink"/>
                </a:solidFill>
                <a:latin typeface="楷体_GB2312" pitchFamily="49" charset="-122"/>
                <a:ea typeface="楷体_GB2312" pitchFamily="49" charset="-122"/>
              </a:rPr>
              <a:t>A</a:t>
            </a:r>
            <a:r>
              <a:rPr lang="zh-CN" altLang="en-US" sz="2400" b="1" smtClean="0">
                <a:solidFill>
                  <a:schemeClr val="hlink"/>
                </a:solidFill>
                <a:latin typeface="楷体_GB2312" pitchFamily="49" charset="-122"/>
                <a:ea typeface="楷体_GB2312" pitchFamily="49" charset="-122"/>
              </a:rPr>
              <a:t>的左面没有任何文法符号</a:t>
            </a:r>
            <a:r>
              <a:rPr lang="en-US" altLang="zh-CN" sz="2400" b="1" smtClean="0">
                <a:solidFill>
                  <a:schemeClr val="hlink"/>
                </a:solidFill>
                <a:latin typeface="楷体_GB2312" pitchFamily="49" charset="-122"/>
                <a:ea typeface="楷体_GB2312" pitchFamily="49" charset="-122"/>
              </a:rPr>
              <a:t>.</a:t>
            </a:r>
          </a:p>
          <a:p>
            <a:pPr lvl="1" eaLnBrk="1" hangingPunct="1">
              <a:lnSpc>
                <a:spcPct val="80000"/>
              </a:lnSpc>
              <a:buFont typeface="Wingdings" panose="05000000000000000000" pitchFamily="2" charset="2"/>
              <a:buChar char="p"/>
            </a:pPr>
            <a:r>
              <a:rPr lang="zh-CN" altLang="en-US" sz="2400" smtClean="0">
                <a:latin typeface="宋体" panose="02010600030101010101" pitchFamily="2" charset="-122"/>
              </a:rPr>
              <a:t>由</a:t>
            </a:r>
            <a:r>
              <a:rPr lang="en-US" altLang="zh-CN" sz="2400" smtClean="0">
                <a:latin typeface="宋体" panose="02010600030101010101" pitchFamily="2" charset="-122"/>
              </a:rPr>
              <a:t>A→(B</a:t>
            </a:r>
            <a:r>
              <a:rPr lang="zh-CN" altLang="en-US" sz="2400" smtClean="0">
                <a:latin typeface="宋体" panose="02010600030101010101" pitchFamily="2" charset="-122"/>
              </a:rPr>
              <a:t>且</a:t>
            </a:r>
            <a:r>
              <a:rPr lang="en-US" altLang="zh-CN" sz="2400" smtClean="0">
                <a:latin typeface="宋体" panose="02010600030101010101" pitchFamily="2" charset="-122"/>
              </a:rPr>
              <a:t>B</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zh-CN" altLang="en-US" sz="2400" smtClean="0">
                <a:sym typeface="Symbol" panose="05050102010706020507" pitchFamily="18" charset="2"/>
              </a:rPr>
              <a:t>（</a:t>
            </a:r>
            <a:r>
              <a:rPr lang="en-US" altLang="zh-CN" sz="2400" smtClean="0">
                <a:sym typeface="Symbol" panose="05050102010706020507" pitchFamily="18" charset="2"/>
              </a:rPr>
              <a:t>B…</a:t>
            </a:r>
            <a:r>
              <a:rPr lang="zh-CN" altLang="en-US" sz="2400" smtClean="0">
                <a:sym typeface="Symbol" panose="05050102010706020507" pitchFamily="18" charset="2"/>
              </a:rPr>
              <a:t>； </a:t>
            </a:r>
            <a:r>
              <a:rPr lang="en-US" altLang="zh-CN" sz="2400" smtClean="0">
                <a:latin typeface="宋体" panose="02010600030101010101" pitchFamily="2" charset="-122"/>
              </a:rPr>
              <a:t>B</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a…</a:t>
            </a:r>
            <a:r>
              <a:rPr lang="zh-CN" altLang="en-US" sz="24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rPr>
              <a:t>B</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sym typeface="Symbol" panose="05050102010706020507" pitchFamily="18" charset="2"/>
              </a:rPr>
              <a:t>A…</a:t>
            </a:r>
            <a:r>
              <a:rPr lang="zh-CN" altLang="en-US" sz="2400" smtClean="0">
                <a:sym typeface="Symbol" panose="05050102010706020507" pitchFamily="18" charset="2"/>
              </a:rPr>
              <a:t>，可得： </a:t>
            </a:r>
            <a:r>
              <a:rPr lang="en-US" altLang="zh-CN" sz="2400" smtClean="0">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rPr>
              <a:t>&lt;·(</a:t>
            </a:r>
            <a:r>
              <a:rPr lang="zh-CN" altLang="en-US" sz="2400" smtClean="0">
                <a:latin typeface="宋体" panose="02010600030101010101" pitchFamily="2" charset="-122"/>
              </a:rPr>
              <a:t>；</a:t>
            </a:r>
            <a:r>
              <a:rPr lang="en-US" altLang="zh-CN" sz="2400" smtClean="0">
                <a:latin typeface="宋体" panose="02010600030101010101" pitchFamily="2" charset="-122"/>
              </a:rPr>
              <a:t>(</a:t>
            </a:r>
            <a:r>
              <a:rPr lang="en-US" altLang="zh-CN" sz="24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rPr>
              <a:t>&lt;·a</a:t>
            </a:r>
            <a:r>
              <a:rPr lang="zh-CN" altLang="en-US" sz="2400" smtClean="0">
                <a:latin typeface="宋体" panose="02010600030101010101" pitchFamily="2" charset="-122"/>
              </a:rPr>
              <a:t>， </a:t>
            </a:r>
            <a:r>
              <a:rPr lang="en-US" altLang="zh-CN" sz="2400" smtClean="0">
                <a:latin typeface="宋体" panose="02010600030101010101" pitchFamily="2" charset="-122"/>
              </a:rPr>
              <a:t>(</a:t>
            </a:r>
            <a:r>
              <a:rPr lang="en-US" altLang="zh-CN" sz="24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rPr>
              <a:t>&lt;·A</a:t>
            </a:r>
          </a:p>
          <a:p>
            <a:pPr eaLnBrk="1" hangingPunct="1">
              <a:lnSpc>
                <a:spcPct val="80000"/>
              </a:lnSpc>
              <a:buFont typeface="Wingdings" panose="05000000000000000000" pitchFamily="2" charset="2"/>
              <a:buChar char="l"/>
            </a:pPr>
            <a:r>
              <a:rPr lang="zh-CN" altLang="en-US" sz="2800" smtClean="0">
                <a:latin typeface="宋体" panose="02010600030101010101" pitchFamily="2" charset="-122"/>
              </a:rPr>
              <a:t>求</a:t>
            </a:r>
            <a:r>
              <a:rPr lang="en-US" altLang="zh-CN" sz="2800" smtClean="0">
                <a:latin typeface="宋体" panose="02010600030101010101" pitchFamily="2" charset="-122"/>
              </a:rPr>
              <a:t>·&gt;</a:t>
            </a:r>
            <a:r>
              <a:rPr lang="zh-CN" altLang="en-US" sz="2800" smtClean="0">
                <a:latin typeface="宋体" panose="02010600030101010101" pitchFamily="2" charset="-122"/>
              </a:rPr>
              <a:t>关系（非终结符在前，终结符在后）</a:t>
            </a:r>
          </a:p>
          <a:p>
            <a:pPr lvl="1" eaLnBrk="1" hangingPunct="1">
              <a:lnSpc>
                <a:spcPct val="80000"/>
              </a:lnSpc>
              <a:buFont typeface="Wingdings" panose="05000000000000000000" pitchFamily="2" charset="2"/>
              <a:buChar char="p"/>
            </a:pPr>
            <a:r>
              <a:rPr lang="zh-CN" altLang="en-US" sz="2400" smtClean="0">
                <a:latin typeface="宋体" panose="02010600030101010101" pitchFamily="2" charset="-122"/>
              </a:rPr>
              <a:t>由</a:t>
            </a:r>
            <a:r>
              <a:rPr lang="en-US" altLang="zh-CN" sz="2400" smtClean="0"/>
              <a:t>S</a:t>
            </a:r>
            <a:r>
              <a:rPr lang="en-US" altLang="zh-CN" sz="2400" smtClean="0">
                <a:latin typeface="宋体" panose="02010600030101010101" pitchFamily="2" charset="-122"/>
              </a:rPr>
              <a:t>→bAb</a:t>
            </a:r>
            <a:r>
              <a:rPr lang="zh-CN" altLang="en-US" sz="2400" smtClean="0">
                <a:latin typeface="宋体" panose="02010600030101010101" pitchFamily="2" charset="-122"/>
              </a:rPr>
              <a:t>；且</a:t>
            </a:r>
            <a:r>
              <a:rPr lang="en-US" altLang="zh-CN" sz="2400" smtClean="0">
                <a:latin typeface="宋体" panose="02010600030101010101" pitchFamily="2" charset="-122"/>
              </a:rPr>
              <a:t>A</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sym typeface="Symbol" panose="05050102010706020507" pitchFamily="18" charset="2"/>
              </a:rPr>
              <a:t>…)</a:t>
            </a:r>
            <a:r>
              <a:rPr lang="zh-CN" altLang="en-US" sz="2400" smtClean="0">
                <a:sym typeface="Symbol" panose="05050102010706020507" pitchFamily="18" charset="2"/>
              </a:rPr>
              <a:t>；</a:t>
            </a:r>
            <a:r>
              <a:rPr lang="en-US" altLang="zh-CN" sz="2400" smtClean="0">
                <a:latin typeface="宋体" panose="02010600030101010101" pitchFamily="2" charset="-122"/>
              </a:rPr>
              <a:t>A</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sym typeface="Symbol" panose="05050102010706020507" pitchFamily="18" charset="2"/>
              </a:rPr>
              <a:t>…B</a:t>
            </a:r>
            <a:r>
              <a:rPr lang="zh-CN" altLang="en-US" sz="2400" smtClean="0">
                <a:sym typeface="Symbol" panose="05050102010706020507" pitchFamily="18" charset="2"/>
              </a:rPr>
              <a:t>；</a:t>
            </a:r>
            <a:r>
              <a:rPr lang="en-US" altLang="zh-CN" sz="2400" smtClean="0">
                <a:latin typeface="宋体" panose="02010600030101010101" pitchFamily="2" charset="-122"/>
              </a:rPr>
              <a:t>A</a:t>
            </a:r>
            <a:r>
              <a:rPr lang="en-US" altLang="zh-CN" sz="3200" b="1" smtClean="0">
                <a:sym typeface="Symbol" panose="05050102010706020507" pitchFamily="18" charset="2"/>
              </a:rPr>
              <a:t></a:t>
            </a:r>
            <a:r>
              <a:rPr lang="en-US" altLang="zh-CN" sz="3200" b="1" baseline="30000" smtClean="0">
                <a:sym typeface="Symbol" panose="05050102010706020507" pitchFamily="18" charset="2"/>
              </a:rPr>
              <a:t>+</a:t>
            </a:r>
            <a:r>
              <a:rPr lang="en-US" altLang="zh-CN" sz="2400" smtClean="0">
                <a:sym typeface="Symbol" panose="05050102010706020507" pitchFamily="18" charset="2"/>
              </a:rPr>
              <a:t>a</a:t>
            </a:r>
            <a:r>
              <a:rPr lang="zh-CN" altLang="en-US" sz="2400" smtClean="0">
                <a:sym typeface="Symbol" panose="05050102010706020507" pitchFamily="18" charset="2"/>
              </a:rPr>
              <a:t>；可得：</a:t>
            </a:r>
            <a:r>
              <a:rPr lang="en-US" altLang="zh-CN" sz="2400" smtClean="0">
                <a:sym typeface="Symbol" panose="05050102010706020507" pitchFamily="18" charset="2"/>
              </a:rPr>
              <a:t>) </a:t>
            </a:r>
            <a:r>
              <a:rPr lang="en-US" altLang="zh-CN" sz="2400" smtClean="0">
                <a:latin typeface="宋体" panose="02010600030101010101" pitchFamily="2" charset="-122"/>
              </a:rPr>
              <a:t>·&gt;b</a:t>
            </a:r>
            <a:r>
              <a:rPr lang="zh-CN" altLang="en-US" sz="2400" smtClean="0">
                <a:latin typeface="宋体" panose="02010600030101010101" pitchFamily="2" charset="-122"/>
              </a:rPr>
              <a:t>； </a:t>
            </a:r>
            <a:r>
              <a:rPr lang="en-US" altLang="zh-CN" sz="2400" smtClean="0">
                <a:sym typeface="Symbol" panose="05050102010706020507" pitchFamily="18" charset="2"/>
              </a:rPr>
              <a:t>B</a:t>
            </a:r>
            <a:r>
              <a:rPr lang="en-US" altLang="zh-CN" sz="2400" smtClean="0">
                <a:latin typeface="宋体" panose="02010600030101010101" pitchFamily="2" charset="-122"/>
              </a:rPr>
              <a:t>·&gt;b</a:t>
            </a:r>
            <a:r>
              <a:rPr lang="zh-CN" altLang="en-US" sz="2400" smtClean="0">
                <a:latin typeface="宋体" panose="02010600030101010101" pitchFamily="2" charset="-122"/>
              </a:rPr>
              <a:t>； </a:t>
            </a:r>
            <a:r>
              <a:rPr lang="en-US" altLang="zh-CN" sz="2400" smtClean="0">
                <a:sym typeface="Symbol" panose="05050102010706020507" pitchFamily="18" charset="2"/>
              </a:rPr>
              <a:t>a</a:t>
            </a:r>
            <a:r>
              <a:rPr lang="en-US" altLang="zh-CN" sz="2400" smtClean="0">
                <a:latin typeface="宋体" panose="02010600030101010101" pitchFamily="2" charset="-122"/>
              </a:rPr>
              <a:t>·&gt;b</a:t>
            </a:r>
          </a:p>
        </p:txBody>
      </p:sp>
      <p:sp>
        <p:nvSpPr>
          <p:cNvPr id="112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BF1720-59FF-4DB8-9E0E-10ED34676B24}" type="slidenum">
              <a:rPr lang="en-US" altLang="zh-CN" sz="1400" smtClean="0"/>
              <a:pPr>
                <a:spcBef>
                  <a:spcPct val="0"/>
                </a:spcBef>
                <a:buFontTx/>
                <a:buNone/>
              </a:pPr>
              <a:t>8</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5"/>
          <p:cNvSpPr txBox="1">
            <a:spLocks noChangeArrowheads="1"/>
          </p:cNvSpPr>
          <p:nvPr/>
        </p:nvSpPr>
        <p:spPr bwMode="auto">
          <a:xfrm>
            <a:off x="323850" y="4092153"/>
            <a:ext cx="84963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当</a:t>
            </a:r>
            <a:r>
              <a:rPr lang="zh-CN" altLang="en-US" sz="1800" dirty="0">
                <a:solidFill>
                  <a:schemeClr val="hlink"/>
                </a:solidFill>
              </a:rPr>
              <a:t>（</a:t>
            </a:r>
            <a:r>
              <a:rPr lang="en-US" altLang="zh-CN" sz="1800" dirty="0">
                <a:solidFill>
                  <a:schemeClr val="hlink"/>
                </a:solidFill>
              </a:rPr>
              <a:t>B</a:t>
            </a:r>
            <a:r>
              <a:rPr lang="zh-CN" altLang="en-US" sz="1800" dirty="0"/>
              <a:t>为某个句型 </a:t>
            </a:r>
            <a:r>
              <a:rPr lang="en-US" altLang="zh-CN" sz="1800" dirty="0"/>
              <a:t>b(Bb </a:t>
            </a:r>
            <a:r>
              <a:rPr lang="zh-CN" altLang="en-US" sz="1800" dirty="0"/>
              <a:t>的关于</a:t>
            </a:r>
            <a:r>
              <a:rPr lang="en-US" altLang="zh-CN" sz="1800" dirty="0"/>
              <a:t>A</a:t>
            </a:r>
            <a:r>
              <a:rPr lang="zh-CN" altLang="en-US" sz="1800" dirty="0"/>
              <a:t>的句柄时，它们将同时规约。</a:t>
            </a:r>
            <a:r>
              <a:rPr lang="en-US" altLang="zh-CN" sz="1800" dirty="0"/>
              <a:t>a</a:t>
            </a:r>
            <a:r>
              <a:rPr lang="zh-CN" altLang="en-US" sz="1800" dirty="0"/>
              <a:t>为句型</a:t>
            </a:r>
            <a:r>
              <a:rPr lang="en-US" altLang="zh-CN" sz="1800" dirty="0" err="1"/>
              <a:t>bab</a:t>
            </a:r>
            <a:r>
              <a:rPr lang="zh-CN" altLang="en-US" sz="1800" dirty="0"/>
              <a:t>对应</a:t>
            </a:r>
            <a:r>
              <a:rPr lang="en-US" altLang="zh-CN" sz="1800" dirty="0"/>
              <a:t>A</a:t>
            </a:r>
            <a:r>
              <a:rPr lang="zh-CN" altLang="en-US" sz="1800" dirty="0"/>
              <a:t>的句柄，</a:t>
            </a:r>
            <a:r>
              <a:rPr lang="en-US" altLang="zh-CN" sz="1800" dirty="0"/>
              <a:t>a</a:t>
            </a:r>
            <a:r>
              <a:rPr lang="zh-CN" altLang="en-US" sz="1800" dirty="0"/>
              <a:t>可以规约。</a:t>
            </a:r>
            <a:r>
              <a:rPr lang="en-US" altLang="zh-CN" sz="1800" dirty="0"/>
              <a:t>b</a:t>
            </a:r>
            <a:r>
              <a:rPr lang="zh-CN" altLang="en-US" sz="1800" dirty="0"/>
              <a:t>的优先性肯定比”</a:t>
            </a:r>
            <a:r>
              <a:rPr lang="en-US" altLang="zh-CN" sz="1800" dirty="0"/>
              <a:t>a“</a:t>
            </a:r>
            <a:r>
              <a:rPr lang="zh-CN" altLang="en-US" sz="1800" dirty="0"/>
              <a:t>或“（”小。</a:t>
            </a:r>
          </a:p>
          <a:p>
            <a:pPr eaLnBrk="1" hangingPunct="1">
              <a:spcBef>
                <a:spcPct val="0"/>
              </a:spcBef>
              <a:buFontTx/>
              <a:buNone/>
            </a:pPr>
            <a:endParaRPr lang="zh-CN" altLang="en-US" sz="1800" dirty="0"/>
          </a:p>
          <a:p>
            <a:pPr marL="285750" indent="-285750" eaLnBrk="1" hangingPunct="1">
              <a:spcBef>
                <a:spcPct val="0"/>
              </a:spcBef>
              <a:buFont typeface="Wingdings" panose="05000000000000000000" pitchFamily="2" charset="2"/>
              <a:buChar char="l"/>
            </a:pPr>
            <a:r>
              <a:rPr lang="zh-CN" altLang="en-US" sz="1800" b="1" dirty="0">
                <a:solidFill>
                  <a:schemeClr val="hlink"/>
                </a:solidFill>
                <a:latin typeface="宋体" panose="02010600030101010101" pitchFamily="2" charset="-122"/>
              </a:rPr>
              <a:t>只有两个文法符号相临才有优先关系可言</a:t>
            </a:r>
            <a:r>
              <a:rPr lang="en-US" altLang="zh-CN" sz="1800" b="1" dirty="0">
                <a:solidFill>
                  <a:schemeClr val="hlink"/>
                </a:solidFill>
                <a:latin typeface="宋体" panose="02010600030101010101" pitchFamily="2" charset="-122"/>
              </a:rPr>
              <a:t>,</a:t>
            </a:r>
            <a:r>
              <a:rPr lang="zh-CN" altLang="en-US" sz="1800" b="1" dirty="0">
                <a:solidFill>
                  <a:schemeClr val="hlink"/>
                </a:solidFill>
                <a:latin typeface="宋体" panose="02010600030101010101" pitchFamily="2" charset="-122"/>
              </a:rPr>
              <a:t>否则</a:t>
            </a:r>
            <a:r>
              <a:rPr lang="en-US" altLang="zh-CN" sz="1800" b="1" dirty="0">
                <a:solidFill>
                  <a:schemeClr val="hlink"/>
                </a:solidFill>
                <a:latin typeface="宋体" panose="02010600030101010101" pitchFamily="2" charset="-122"/>
              </a:rPr>
              <a:t>,</a:t>
            </a:r>
            <a:r>
              <a:rPr lang="zh-CN" altLang="en-US" sz="1800" b="1" dirty="0">
                <a:solidFill>
                  <a:schemeClr val="hlink"/>
                </a:solidFill>
                <a:latin typeface="宋体" panose="02010600030101010101" pitchFamily="2" charset="-122"/>
              </a:rPr>
              <a:t>不可能有优先关系</a:t>
            </a:r>
            <a:r>
              <a:rPr lang="en-US" altLang="zh-CN" sz="1800" b="1" dirty="0">
                <a:solidFill>
                  <a:schemeClr val="hlink"/>
                </a:solidFill>
                <a:latin typeface="宋体" panose="02010600030101010101" pitchFamily="2" charset="-122"/>
              </a:rPr>
              <a:t>.</a:t>
            </a:r>
          </a:p>
          <a:p>
            <a:pPr marL="285750" indent="-285750" eaLnBrk="1" hangingPunct="1">
              <a:spcBef>
                <a:spcPct val="0"/>
              </a:spcBef>
              <a:buFont typeface="Wingdings" panose="05000000000000000000" pitchFamily="2" charset="2"/>
              <a:buChar char="l"/>
            </a:pPr>
            <a:endParaRPr lang="en-US" altLang="zh-CN" sz="1800" b="1" dirty="0">
              <a:solidFill>
                <a:schemeClr val="hlink"/>
              </a:solidFill>
              <a:latin typeface="宋体" panose="02010600030101010101" pitchFamily="2" charset="-122"/>
            </a:endParaRPr>
          </a:p>
          <a:p>
            <a:pPr marL="285750" indent="-285750" eaLnBrk="1" hangingPunct="1">
              <a:spcBef>
                <a:spcPct val="0"/>
              </a:spcBef>
              <a:buFont typeface="Wingdings" panose="05000000000000000000" pitchFamily="2" charset="2"/>
              <a:buChar char="l"/>
            </a:pPr>
            <a:r>
              <a:rPr lang="zh-CN" altLang="en-US" sz="1800" b="1" dirty="0">
                <a:solidFill>
                  <a:schemeClr val="hlink"/>
                </a:solidFill>
                <a:latin typeface="宋体" panose="02010600030101010101" pitchFamily="2" charset="-122"/>
              </a:rPr>
              <a:t>产生式</a:t>
            </a:r>
            <a:r>
              <a:rPr lang="en-US" altLang="zh-CN" sz="1800" dirty="0" err="1"/>
              <a:t>B→Aa</a:t>
            </a:r>
            <a:r>
              <a:rPr lang="en-US" altLang="zh-CN" sz="1800" dirty="0"/>
              <a:t>)</a:t>
            </a:r>
            <a:r>
              <a:rPr lang="zh-CN" altLang="en-US" sz="1800" b="1" dirty="0">
                <a:solidFill>
                  <a:schemeClr val="hlink"/>
                </a:solidFill>
                <a:latin typeface="宋体" panose="02010600030101010101" pitchFamily="2" charset="-122"/>
              </a:rPr>
              <a:t>不可能出现小于关系</a:t>
            </a:r>
            <a:r>
              <a:rPr lang="en-US" altLang="zh-CN" sz="1800" b="1" dirty="0">
                <a:solidFill>
                  <a:schemeClr val="hlink"/>
                </a:solidFill>
                <a:latin typeface="宋体" panose="02010600030101010101" pitchFamily="2" charset="-122"/>
              </a:rPr>
              <a:t>.</a:t>
            </a:r>
            <a:r>
              <a:rPr lang="zh-CN" altLang="en-US" sz="1800" b="1" dirty="0">
                <a:solidFill>
                  <a:schemeClr val="hlink"/>
                </a:solidFill>
                <a:latin typeface="宋体" panose="02010600030101010101" pitchFamily="2" charset="-122"/>
              </a:rPr>
              <a:t>因为它的右部是以非终结符开始的</a:t>
            </a:r>
            <a:r>
              <a:rPr lang="en-US" altLang="zh-CN" sz="1800" b="1" dirty="0">
                <a:solidFill>
                  <a:schemeClr val="hlink"/>
                </a:solidFill>
                <a:latin typeface="宋体" panose="02010600030101010101" pitchFamily="2" charset="-122"/>
              </a:rPr>
              <a:t>.</a:t>
            </a:r>
          </a:p>
          <a:p>
            <a:pPr marL="285750" indent="-285750" eaLnBrk="1" hangingPunct="1">
              <a:spcBef>
                <a:spcPct val="0"/>
              </a:spcBef>
              <a:buFont typeface="Wingdings" panose="05000000000000000000" pitchFamily="2" charset="2"/>
              <a:buChar char="l"/>
            </a:pPr>
            <a:endParaRPr lang="en-US" altLang="zh-CN" sz="1800" b="1" dirty="0">
              <a:solidFill>
                <a:schemeClr val="hlink"/>
              </a:solidFill>
              <a:latin typeface="宋体" panose="02010600030101010101" pitchFamily="2" charset="-122"/>
            </a:endParaRPr>
          </a:p>
          <a:p>
            <a:pPr marL="285750" indent="-285750" eaLnBrk="1" hangingPunct="1">
              <a:spcBef>
                <a:spcPct val="0"/>
              </a:spcBef>
              <a:buFont typeface="Wingdings" panose="05000000000000000000" pitchFamily="2" charset="2"/>
              <a:buChar char="l"/>
            </a:pPr>
            <a:r>
              <a:rPr lang="zh-CN" altLang="en-US" sz="1800" b="1" dirty="0">
                <a:solidFill>
                  <a:schemeClr val="hlink"/>
                </a:solidFill>
                <a:latin typeface="宋体" panose="02010600030101010101" pitchFamily="2" charset="-122"/>
              </a:rPr>
              <a:t>优先关系相等</a:t>
            </a:r>
            <a:r>
              <a:rPr lang="en-US" altLang="zh-CN" sz="1800" b="1" dirty="0">
                <a:solidFill>
                  <a:schemeClr val="hlink"/>
                </a:solidFill>
                <a:latin typeface="宋体" panose="02010600030101010101" pitchFamily="2" charset="-122"/>
              </a:rPr>
              <a:t>,</a:t>
            </a:r>
            <a:r>
              <a:rPr lang="zh-CN" altLang="en-US" sz="1800" b="1" dirty="0">
                <a:solidFill>
                  <a:schemeClr val="hlink"/>
                </a:solidFill>
                <a:latin typeface="宋体" panose="02010600030101010101" pitchFamily="2" charset="-122"/>
              </a:rPr>
              <a:t>才能同时出现在句柄中</a:t>
            </a:r>
            <a:r>
              <a:rPr lang="en-US" altLang="zh-CN" sz="1800" b="1" dirty="0">
                <a:solidFill>
                  <a:schemeClr val="hlink"/>
                </a:solidFill>
                <a:latin typeface="宋体" panose="02010600030101010101" pitchFamily="2" charset="-122"/>
              </a:rPr>
              <a:t>.</a:t>
            </a:r>
          </a:p>
        </p:txBody>
      </p:sp>
      <p:grpSp>
        <p:nvGrpSpPr>
          <p:cNvPr id="12291" name="Group 27"/>
          <p:cNvGrpSpPr>
            <a:grpSpLocks/>
          </p:cNvGrpSpPr>
          <p:nvPr/>
        </p:nvGrpSpPr>
        <p:grpSpPr bwMode="auto">
          <a:xfrm>
            <a:off x="2123728" y="1700361"/>
            <a:ext cx="4752380" cy="2232695"/>
            <a:chOff x="1746" y="482"/>
            <a:chExt cx="3493" cy="1859"/>
          </a:xfrm>
        </p:grpSpPr>
        <p:sp>
          <p:nvSpPr>
            <p:cNvPr id="12293" name="Oval 4"/>
            <p:cNvSpPr>
              <a:spLocks noChangeArrowheads="1"/>
            </p:cNvSpPr>
            <p:nvPr/>
          </p:nvSpPr>
          <p:spPr bwMode="auto">
            <a:xfrm>
              <a:off x="2336" y="482"/>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a:t>
              </a:r>
            </a:p>
          </p:txBody>
        </p:sp>
        <p:sp>
          <p:nvSpPr>
            <p:cNvPr id="12294" name="Oval 5"/>
            <p:cNvSpPr>
              <a:spLocks noChangeArrowheads="1"/>
            </p:cNvSpPr>
            <p:nvPr/>
          </p:nvSpPr>
          <p:spPr bwMode="auto">
            <a:xfrm>
              <a:off x="1746" y="1207"/>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12295" name="Oval 6"/>
            <p:cNvSpPr>
              <a:spLocks noChangeArrowheads="1"/>
            </p:cNvSpPr>
            <p:nvPr/>
          </p:nvSpPr>
          <p:spPr bwMode="auto">
            <a:xfrm>
              <a:off x="2336" y="1207"/>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12296" name="Oval 7"/>
            <p:cNvSpPr>
              <a:spLocks noChangeArrowheads="1"/>
            </p:cNvSpPr>
            <p:nvPr/>
          </p:nvSpPr>
          <p:spPr bwMode="auto">
            <a:xfrm>
              <a:off x="2971" y="1207"/>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12297" name="Oval 8"/>
            <p:cNvSpPr>
              <a:spLocks noChangeArrowheads="1"/>
            </p:cNvSpPr>
            <p:nvPr/>
          </p:nvSpPr>
          <p:spPr bwMode="auto">
            <a:xfrm>
              <a:off x="1973" y="1979"/>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12298" name="Oval 9"/>
            <p:cNvSpPr>
              <a:spLocks noChangeArrowheads="1"/>
            </p:cNvSpPr>
            <p:nvPr/>
          </p:nvSpPr>
          <p:spPr bwMode="auto">
            <a:xfrm>
              <a:off x="2653" y="1979"/>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B</a:t>
              </a:r>
            </a:p>
          </p:txBody>
        </p:sp>
        <p:sp>
          <p:nvSpPr>
            <p:cNvPr id="12299" name="Line 10"/>
            <p:cNvSpPr>
              <a:spLocks noChangeShapeType="1"/>
            </p:cNvSpPr>
            <p:nvPr/>
          </p:nvSpPr>
          <p:spPr bwMode="auto">
            <a:xfrm flipH="1">
              <a:off x="1973" y="799"/>
              <a:ext cx="453"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 name="Line 11"/>
            <p:cNvSpPr>
              <a:spLocks noChangeShapeType="1"/>
            </p:cNvSpPr>
            <p:nvPr/>
          </p:nvSpPr>
          <p:spPr bwMode="auto">
            <a:xfrm>
              <a:off x="2653" y="754"/>
              <a:ext cx="408" cy="4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2"/>
            <p:cNvSpPr>
              <a:spLocks noChangeShapeType="1"/>
            </p:cNvSpPr>
            <p:nvPr/>
          </p:nvSpPr>
          <p:spPr bwMode="auto">
            <a:xfrm>
              <a:off x="2517" y="799"/>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13"/>
            <p:cNvSpPr>
              <a:spLocks noChangeShapeType="1"/>
            </p:cNvSpPr>
            <p:nvPr/>
          </p:nvSpPr>
          <p:spPr bwMode="auto">
            <a:xfrm flipH="1">
              <a:off x="2154" y="1525"/>
              <a:ext cx="272"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4"/>
            <p:cNvSpPr>
              <a:spLocks noChangeShapeType="1"/>
            </p:cNvSpPr>
            <p:nvPr/>
          </p:nvSpPr>
          <p:spPr bwMode="auto">
            <a:xfrm>
              <a:off x="2608" y="1525"/>
              <a:ext cx="181"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Oval 16"/>
            <p:cNvSpPr>
              <a:spLocks noChangeArrowheads="1"/>
            </p:cNvSpPr>
            <p:nvPr/>
          </p:nvSpPr>
          <p:spPr bwMode="auto">
            <a:xfrm>
              <a:off x="4241" y="528"/>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a:t>
              </a:r>
            </a:p>
          </p:txBody>
        </p:sp>
        <p:sp>
          <p:nvSpPr>
            <p:cNvPr id="12305" name="Oval 17"/>
            <p:cNvSpPr>
              <a:spLocks noChangeArrowheads="1"/>
            </p:cNvSpPr>
            <p:nvPr/>
          </p:nvSpPr>
          <p:spPr bwMode="auto">
            <a:xfrm>
              <a:off x="3651" y="1253"/>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12306" name="Oval 18"/>
            <p:cNvSpPr>
              <a:spLocks noChangeArrowheads="1"/>
            </p:cNvSpPr>
            <p:nvPr/>
          </p:nvSpPr>
          <p:spPr bwMode="auto">
            <a:xfrm>
              <a:off x="4241" y="1253"/>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12307" name="Oval 19"/>
            <p:cNvSpPr>
              <a:spLocks noChangeArrowheads="1"/>
            </p:cNvSpPr>
            <p:nvPr/>
          </p:nvSpPr>
          <p:spPr bwMode="auto">
            <a:xfrm>
              <a:off x="4876" y="1253"/>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12308" name="Oval 21"/>
            <p:cNvSpPr>
              <a:spLocks noChangeArrowheads="1"/>
            </p:cNvSpPr>
            <p:nvPr/>
          </p:nvSpPr>
          <p:spPr bwMode="auto">
            <a:xfrm>
              <a:off x="4286" y="2024"/>
              <a:ext cx="363"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12309" name="Line 22"/>
            <p:cNvSpPr>
              <a:spLocks noChangeShapeType="1"/>
            </p:cNvSpPr>
            <p:nvPr/>
          </p:nvSpPr>
          <p:spPr bwMode="auto">
            <a:xfrm flipH="1">
              <a:off x="3878" y="845"/>
              <a:ext cx="453"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24"/>
            <p:cNvSpPr>
              <a:spLocks noChangeShapeType="1"/>
            </p:cNvSpPr>
            <p:nvPr/>
          </p:nvSpPr>
          <p:spPr bwMode="auto">
            <a:xfrm>
              <a:off x="4422" y="1570"/>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25"/>
            <p:cNvSpPr>
              <a:spLocks noChangeShapeType="1"/>
            </p:cNvSpPr>
            <p:nvPr/>
          </p:nvSpPr>
          <p:spPr bwMode="auto">
            <a:xfrm>
              <a:off x="4558" y="799"/>
              <a:ext cx="408" cy="4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Line 26"/>
            <p:cNvSpPr>
              <a:spLocks noChangeShapeType="1"/>
            </p:cNvSpPr>
            <p:nvPr/>
          </p:nvSpPr>
          <p:spPr bwMode="auto">
            <a:xfrm>
              <a:off x="4422" y="845"/>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2" name="灯片编号占位符 2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A81703-FD36-4F79-8C8E-B7248F256943}" type="slidenum">
              <a:rPr lang="en-US" altLang="zh-CN" sz="1400" smtClean="0"/>
              <a:pPr>
                <a:spcBef>
                  <a:spcPct val="0"/>
                </a:spcBef>
                <a:buFontTx/>
                <a:buNone/>
              </a:pPr>
              <a:t>9</a:t>
            </a:fld>
            <a:endParaRPr lang="en-US" altLang="zh-CN" sz="1400" smtClean="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华电讲义模板</Template>
  <TotalTime>2961</TotalTime>
  <Words>6891</Words>
  <Application>Microsoft Office PowerPoint</Application>
  <PresentationFormat>全屏显示(4:3)</PresentationFormat>
  <Paragraphs>1423</Paragraphs>
  <Slides>57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方正舒体</vt:lpstr>
      <vt:lpstr>楷体_GB2312</vt:lpstr>
      <vt:lpstr>宋体</vt:lpstr>
      <vt:lpstr>Arial</vt:lpstr>
      <vt:lpstr>Calibri</vt:lpstr>
      <vt:lpstr>Symbol</vt:lpstr>
      <vt:lpstr>Wingdings</vt:lpstr>
      <vt:lpstr>华电课件</vt:lpstr>
      <vt:lpstr>第五章 自底向上优先分析法</vt:lpstr>
      <vt:lpstr>5.0 初步</vt:lpstr>
      <vt:lpstr>举例</vt:lpstr>
      <vt:lpstr>移进——规约的分析过程</vt:lpstr>
      <vt:lpstr>移进——规约的说明</vt:lpstr>
      <vt:lpstr>5.1 自底向上优先分析法概述</vt:lpstr>
      <vt:lpstr>5.2 简单优先分析法</vt:lpstr>
      <vt:lpstr>举例</vt:lpstr>
      <vt:lpstr>PowerPoint 演示文稿</vt:lpstr>
      <vt:lpstr>简单优先关系矩阵</vt:lpstr>
      <vt:lpstr>简单优先文法的定义</vt:lpstr>
      <vt:lpstr>简单优先分析法</vt:lpstr>
      <vt:lpstr>5.3 算符优先分析法</vt:lpstr>
      <vt:lpstr>文法G为：1、E→E+E；2、E→E*E；3、E→i；对输入串i1+i2*i3进行规约。</vt:lpstr>
      <vt:lpstr>直观算符优先分析法</vt:lpstr>
      <vt:lpstr>算符优先文法的定义</vt:lpstr>
      <vt:lpstr>算符文法的优先关系定义</vt:lpstr>
      <vt:lpstr>优先算符文法定义</vt:lpstr>
      <vt:lpstr>算符优先关系表的构造——由定义直接构造</vt:lpstr>
      <vt:lpstr>例</vt:lpstr>
      <vt:lpstr>PowerPoint 演示文稿</vt:lpstr>
      <vt:lpstr>表达式文法算符优先关系表</vt:lpstr>
      <vt:lpstr>表达式文法中有一个输入串i+i#。其规范规约如下表</vt:lpstr>
      <vt:lpstr>表达式文法中有一个输入串i+i#。算符优先规约如下表</vt:lpstr>
      <vt:lpstr>求文法中每个非终结符的FIRSTVT集合和LASTVT集合的算法的依据规则: 1）.若产生式A →a…或A →Ba…，则a FIRSTVT（A），其中A和B为非终结符； a为终结符； 2）.若a FIRSTVT（B）且有产生式A →B…，则有a FIRSTVT（A）。</vt:lpstr>
      <vt:lpstr>表达式的文法为： 0、E‘→#E#；1、E→E+T；2、E→T；3、T→T*F；4、T→F；5、F→P↑F|P；6、P→（E）；7、P→i；</vt:lpstr>
      <vt:lpstr>利用简单关系图求解FIRSTVT</vt:lpstr>
      <vt:lpstr>二、由关系图构造算符优先关系表</vt:lpstr>
      <vt:lpstr>计算终结符之间的优先性小于关系</vt:lpstr>
      <vt:lpstr>构造小于关系的关系图的规则</vt:lpstr>
      <vt:lpstr>用关系图法求表达式文法终结符之间的小于关系</vt:lpstr>
      <vt:lpstr>计算终结符之间大于关系的关系图</vt:lpstr>
      <vt:lpstr>构造大于关系图的规则</vt:lpstr>
      <vt:lpstr>用关系图法求表达式文法终结符之间的小于关系</vt:lpstr>
      <vt:lpstr>算符优先分析算法</vt:lpstr>
      <vt:lpstr>算符优先分析句型的性质</vt:lpstr>
      <vt:lpstr>表达式文法中有一个输入串i+i#。其规范规约如下表</vt:lpstr>
      <vt:lpstr>表达式文法中有一个输入串i+i#。算符优先规约如下表</vt:lpstr>
      <vt:lpstr>最左素短语</vt:lpstr>
      <vt:lpstr>例题</vt:lpstr>
      <vt:lpstr>句型语法树</vt:lpstr>
      <vt:lpstr>PowerPoint 演示文稿</vt:lpstr>
      <vt:lpstr>句型T+T*F+i的分析过程</vt:lpstr>
      <vt:lpstr>算符优先分析规约过程算法</vt:lpstr>
      <vt:lpstr>PowerPoint 演示文稿</vt:lpstr>
      <vt:lpstr>利用算符优先分析法，分析句子b(aa)b</vt:lpstr>
      <vt:lpstr>优先函数</vt:lpstr>
      <vt:lpstr>由定义直接构造优先函数</vt:lpstr>
      <vt:lpstr>表达式文法算符优先关系矩阵表</vt:lpstr>
      <vt:lpstr>表达式文法优先函数计算过程</vt:lpstr>
      <vt:lpstr>表达式文法优先函数计算过程</vt:lpstr>
      <vt:lpstr>表达式文法优先函数计算过程</vt:lpstr>
      <vt:lpstr>表达式文法优先函数计算过程</vt:lpstr>
      <vt:lpstr>表达式文法优先函数计算过程</vt:lpstr>
      <vt:lpstr>用关系图法构造优先函数</vt:lpstr>
      <vt:lpstr>优先关系矩阵表</vt:lpstr>
      <vt:lpstr>PowerPoint 演示文稿</vt:lpstr>
    </vt:vector>
  </TitlesOfParts>
  <Company>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自底向上优先分析法</dc:title>
  <dc:creator>qlh</dc:creator>
  <cp:lastModifiedBy>qlh</cp:lastModifiedBy>
  <cp:revision>194</cp:revision>
  <dcterms:created xsi:type="dcterms:W3CDTF">2004-03-31T09:16:26Z</dcterms:created>
  <dcterms:modified xsi:type="dcterms:W3CDTF">2020-09-28T02:15:24Z</dcterms:modified>
</cp:coreProperties>
</file>