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99" r:id="rId17"/>
    <p:sldId id="300" r:id="rId18"/>
    <p:sldId id="301" r:id="rId19"/>
    <p:sldId id="271" r:id="rId20"/>
    <p:sldId id="272" r:id="rId21"/>
    <p:sldId id="274" r:id="rId22"/>
    <p:sldId id="304" r:id="rId23"/>
    <p:sldId id="273" r:id="rId24"/>
    <p:sldId id="275" r:id="rId25"/>
    <p:sldId id="305" r:id="rId26"/>
    <p:sldId id="276" r:id="rId27"/>
    <p:sldId id="277" r:id="rId28"/>
    <p:sldId id="278" r:id="rId29"/>
    <p:sldId id="279" r:id="rId30"/>
    <p:sldId id="280" r:id="rId31"/>
    <p:sldId id="281" r:id="rId32"/>
    <p:sldId id="282" r:id="rId33"/>
    <p:sldId id="283" r:id="rId34"/>
    <p:sldId id="284" r:id="rId35"/>
    <p:sldId id="285" r:id="rId36"/>
    <p:sldId id="288" r:id="rId37"/>
    <p:sldId id="289" r:id="rId38"/>
    <p:sldId id="302" r:id="rId39"/>
    <p:sldId id="292" r:id="rId40"/>
    <p:sldId id="293" r:id="rId41"/>
    <p:sldId id="294" r:id="rId42"/>
    <p:sldId id="295" r:id="rId43"/>
    <p:sldId id="296" r:id="rId44"/>
    <p:sldId id="297" r:id="rId45"/>
    <p:sldId id="298" r:id="rId46"/>
    <p:sldId id="303" r:id="rId4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32" y="-5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2"/>
          <p:cNvPicPr>
            <a:picLocks noChangeAspect="1" noChangeArrowheads="1"/>
          </p:cNvPicPr>
          <p:nvPr/>
        </p:nvPicPr>
        <p:blipFill>
          <a:blip r:embed="rId2">
            <a:lum bright="40000"/>
            <a:extLst>
              <a:ext uri="{28A0092B-C50C-407E-A947-70E740481C1C}">
                <a14:useLocalDpi xmlns:a14="http://schemas.microsoft.com/office/drawing/2010/main" val="0"/>
              </a:ext>
            </a:extLst>
          </a:blip>
          <a:srcRect/>
          <a:stretch>
            <a:fillRect/>
          </a:stretch>
        </p:blipFill>
        <p:spPr bwMode="auto">
          <a:xfrm>
            <a:off x="0" y="1268413"/>
            <a:ext cx="9144000"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中文校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88913"/>
            <a:ext cx="318611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3"/>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52228"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单击以编辑母版副标题样式</a:t>
            </a:r>
            <a:endParaRPr lang="zh-CN" altLang="en-US"/>
          </a:p>
        </p:txBody>
      </p:sp>
      <p:sp>
        <p:nvSpPr>
          <p:cNvPr id="6" name="Rectangle 5"/>
          <p:cNvSpPr>
            <a:spLocks noGrp="1" noChangeArrowheads="1"/>
          </p:cNvSpPr>
          <p:nvPr>
            <p:ph type="dt" sz="half" idx="10"/>
          </p:nvPr>
        </p:nvSpPr>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a:defRPr/>
            </a:lvl1pPr>
          </a:lstStyle>
          <a:p>
            <a:pPr>
              <a:defRPr/>
            </a:pPr>
            <a:fld id="{B34CF21C-D7D5-4C5D-8547-814E70651C5A}" type="slidenum">
              <a:rPr lang="en-US" altLang="zh-CN"/>
              <a:pPr>
                <a:defRPr/>
              </a:pPr>
              <a:t>‹#›</a:t>
            </a:fld>
            <a:endParaRPr lang="en-US" altLang="zh-CN"/>
          </a:p>
        </p:txBody>
      </p:sp>
    </p:spTree>
    <p:extLst>
      <p:ext uri="{BB962C8B-B14F-4D97-AF65-F5344CB8AC3E}">
        <p14:creationId xmlns:p14="http://schemas.microsoft.com/office/powerpoint/2010/main" val="1215282126"/>
      </p:ext>
    </p:extLst>
  </p:cSld>
  <p:clrMapOvr>
    <a:masterClrMapping/>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41FFAA5-20B0-48E6-BADB-24C8E1538E55}" type="slidenum">
              <a:rPr lang="en-US" altLang="zh-CN"/>
              <a:pPr>
                <a:defRPr/>
              </a:pPr>
              <a:t>‹#›</a:t>
            </a:fld>
            <a:endParaRPr lang="en-US" altLang="zh-CN"/>
          </a:p>
        </p:txBody>
      </p:sp>
    </p:spTree>
    <p:extLst>
      <p:ext uri="{BB962C8B-B14F-4D97-AF65-F5344CB8AC3E}">
        <p14:creationId xmlns:p14="http://schemas.microsoft.com/office/powerpoint/2010/main" val="1554230916"/>
      </p:ext>
    </p:extLst>
  </p:cSld>
  <p:clrMapOvr>
    <a:masterClrMapping/>
  </p:clrMapOvr>
  <p:transition spd="slow">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0"/>
            <a:ext cx="2058988"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0350"/>
            <a:ext cx="6029325" cy="586581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71F10F4-11F0-4F0C-AC67-CF9D5503D36F}" type="slidenum">
              <a:rPr lang="en-US" altLang="zh-CN"/>
              <a:pPr>
                <a:defRPr/>
              </a:pPr>
              <a:t>‹#›</a:t>
            </a:fld>
            <a:endParaRPr lang="en-US" altLang="zh-CN"/>
          </a:p>
        </p:txBody>
      </p:sp>
    </p:spTree>
    <p:extLst>
      <p:ext uri="{BB962C8B-B14F-4D97-AF65-F5344CB8AC3E}">
        <p14:creationId xmlns:p14="http://schemas.microsoft.com/office/powerpoint/2010/main" val="2561467426"/>
      </p:ext>
    </p:extLst>
  </p:cSld>
  <p:clrMapOvr>
    <a:masterClrMapping/>
  </p:clrMapOvr>
  <p:transition spd="slow">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CC3C8BE2-B973-4D81-9A04-3F299284EE3B}" type="slidenum">
              <a:rPr lang="en-US" altLang="zh-CN"/>
              <a:pPr>
                <a:defRPr/>
              </a:pPr>
              <a:t>‹#›</a:t>
            </a:fld>
            <a:endParaRPr lang="en-US" altLang="zh-CN"/>
          </a:p>
        </p:txBody>
      </p:sp>
    </p:spTree>
    <p:extLst>
      <p:ext uri="{BB962C8B-B14F-4D97-AF65-F5344CB8AC3E}">
        <p14:creationId xmlns:p14="http://schemas.microsoft.com/office/powerpoint/2010/main" val="1215663762"/>
      </p:ext>
    </p:extLst>
  </p:cSld>
  <p:clrMapOvr>
    <a:masterClrMapping/>
  </p:clrMapOvr>
  <p:transition spd="slow">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719263"/>
            <a:ext cx="8229600" cy="4411662"/>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0347AC3-1B59-459C-AA73-E445EBD5BE14}" type="slidenum">
              <a:rPr lang="en-US" altLang="zh-CN"/>
              <a:pPr>
                <a:defRPr/>
              </a:pPr>
              <a:t>‹#›</a:t>
            </a:fld>
            <a:endParaRPr lang="en-US" altLang="zh-CN"/>
          </a:p>
        </p:txBody>
      </p:sp>
    </p:spTree>
    <p:extLst>
      <p:ext uri="{BB962C8B-B14F-4D97-AF65-F5344CB8AC3E}">
        <p14:creationId xmlns:p14="http://schemas.microsoft.com/office/powerpoint/2010/main" val="3364322840"/>
      </p:ext>
    </p:extLst>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136A290-8F4E-4F27-B977-B874592011A6}" type="slidenum">
              <a:rPr lang="en-US" altLang="zh-CN"/>
              <a:pPr>
                <a:defRPr/>
              </a:pPr>
              <a:t>‹#›</a:t>
            </a:fld>
            <a:endParaRPr lang="en-US" altLang="zh-CN"/>
          </a:p>
        </p:txBody>
      </p:sp>
    </p:spTree>
    <p:extLst>
      <p:ext uri="{BB962C8B-B14F-4D97-AF65-F5344CB8AC3E}">
        <p14:creationId xmlns:p14="http://schemas.microsoft.com/office/powerpoint/2010/main" val="3058961533"/>
      </p:ext>
    </p:extLst>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F34224E1-3AD9-4930-816B-927B0229493A}" type="slidenum">
              <a:rPr lang="en-US" altLang="zh-CN"/>
              <a:pPr>
                <a:defRPr/>
              </a:pPr>
              <a:t>‹#›</a:t>
            </a:fld>
            <a:endParaRPr lang="en-US" altLang="zh-CN"/>
          </a:p>
        </p:txBody>
      </p:sp>
    </p:spTree>
    <p:extLst>
      <p:ext uri="{BB962C8B-B14F-4D97-AF65-F5344CB8AC3E}">
        <p14:creationId xmlns:p14="http://schemas.microsoft.com/office/powerpoint/2010/main" val="3707283711"/>
      </p:ext>
    </p:extLst>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EA7DE002-F8EC-4F3F-903C-B4AF9C1CB0E4}" type="slidenum">
              <a:rPr lang="en-US" altLang="zh-CN"/>
              <a:pPr>
                <a:defRPr/>
              </a:pPr>
              <a:t>‹#›</a:t>
            </a:fld>
            <a:endParaRPr lang="en-US" altLang="zh-CN"/>
          </a:p>
        </p:txBody>
      </p:sp>
    </p:spTree>
    <p:extLst>
      <p:ext uri="{BB962C8B-B14F-4D97-AF65-F5344CB8AC3E}">
        <p14:creationId xmlns:p14="http://schemas.microsoft.com/office/powerpoint/2010/main" val="3137156123"/>
      </p:ext>
    </p:extLst>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F3133197-5F78-47D4-92D4-1A23DFBB388B}" type="slidenum">
              <a:rPr lang="en-US" altLang="zh-CN"/>
              <a:pPr>
                <a:defRPr/>
              </a:pPr>
              <a:t>‹#›</a:t>
            </a:fld>
            <a:endParaRPr lang="en-US" altLang="zh-CN"/>
          </a:p>
        </p:txBody>
      </p:sp>
    </p:spTree>
    <p:extLst>
      <p:ext uri="{BB962C8B-B14F-4D97-AF65-F5344CB8AC3E}">
        <p14:creationId xmlns:p14="http://schemas.microsoft.com/office/powerpoint/2010/main" val="2563510963"/>
      </p:ext>
    </p:extLst>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D2C3EC69-1A0A-4F20-A7AE-27C703CCBA7D}" type="slidenum">
              <a:rPr lang="en-US" altLang="zh-CN"/>
              <a:pPr>
                <a:defRPr/>
              </a:pPr>
              <a:t>‹#›</a:t>
            </a:fld>
            <a:endParaRPr lang="en-US" altLang="zh-CN"/>
          </a:p>
        </p:txBody>
      </p:sp>
    </p:spTree>
    <p:extLst>
      <p:ext uri="{BB962C8B-B14F-4D97-AF65-F5344CB8AC3E}">
        <p14:creationId xmlns:p14="http://schemas.microsoft.com/office/powerpoint/2010/main" val="3609436497"/>
      </p:ext>
    </p:extLst>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076060BF-E254-4671-9907-2F244655D954}" type="slidenum">
              <a:rPr lang="en-US" altLang="zh-CN"/>
              <a:pPr>
                <a:defRPr/>
              </a:pPr>
              <a:t>‹#›</a:t>
            </a:fld>
            <a:endParaRPr lang="en-US" altLang="zh-CN"/>
          </a:p>
        </p:txBody>
      </p:sp>
    </p:spTree>
    <p:extLst>
      <p:ext uri="{BB962C8B-B14F-4D97-AF65-F5344CB8AC3E}">
        <p14:creationId xmlns:p14="http://schemas.microsoft.com/office/powerpoint/2010/main" val="474152995"/>
      </p:ext>
    </p:extLst>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0119C99-1D4D-4D96-9A4E-3C6519B2C3BF}" type="slidenum">
              <a:rPr lang="en-US" altLang="zh-CN"/>
              <a:pPr>
                <a:defRPr/>
              </a:pPr>
              <a:t>‹#›</a:t>
            </a:fld>
            <a:endParaRPr lang="en-US" altLang="zh-CN"/>
          </a:p>
        </p:txBody>
      </p:sp>
    </p:spTree>
    <p:extLst>
      <p:ext uri="{BB962C8B-B14F-4D97-AF65-F5344CB8AC3E}">
        <p14:creationId xmlns:p14="http://schemas.microsoft.com/office/powerpoint/2010/main" val="3092489408"/>
      </p:ext>
    </p:extLst>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5A83E2D-4197-44CF-B4F0-10A0E10CE8F4}" type="slidenum">
              <a:rPr lang="en-US" altLang="zh-CN"/>
              <a:pPr>
                <a:defRPr/>
              </a:pPr>
              <a:t>‹#›</a:t>
            </a:fld>
            <a:endParaRPr lang="en-US" altLang="zh-CN"/>
          </a:p>
        </p:txBody>
      </p:sp>
    </p:spTree>
    <p:extLst>
      <p:ext uri="{BB962C8B-B14F-4D97-AF65-F5344CB8AC3E}">
        <p14:creationId xmlns:p14="http://schemas.microsoft.com/office/powerpoint/2010/main" val="2772457703"/>
      </p:ext>
    </p:extLst>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中文校名"/>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25193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3"/>
          <p:cNvGrpSpPr>
            <a:grpSpLocks/>
          </p:cNvGrpSpPr>
          <p:nvPr/>
        </p:nvGrpSpPr>
        <p:grpSpPr bwMode="auto">
          <a:xfrm>
            <a:off x="0" y="1412875"/>
            <a:ext cx="9144000" cy="431800"/>
            <a:chOff x="0" y="436"/>
            <a:chExt cx="5760" cy="318"/>
          </a:xfrm>
        </p:grpSpPr>
        <p:sp>
          <p:nvSpPr>
            <p:cNvPr id="1036" name="Rectangle 4"/>
            <p:cNvSpPr>
              <a:spLocks noChangeArrowheads="1"/>
            </p:cNvSpPr>
            <p:nvPr/>
          </p:nvSpPr>
          <p:spPr bwMode="auto">
            <a:xfrm>
              <a:off x="0" y="436"/>
              <a:ext cx="5760" cy="182"/>
            </a:xfrm>
            <a:prstGeom prst="rect">
              <a:avLst/>
            </a:prstGeom>
            <a:solidFill>
              <a:srgbClr val="3366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7" name="Oval 5"/>
            <p:cNvSpPr>
              <a:spLocks noChangeArrowheads="1"/>
            </p:cNvSpPr>
            <p:nvPr/>
          </p:nvSpPr>
          <p:spPr bwMode="auto">
            <a:xfrm>
              <a:off x="0" y="482"/>
              <a:ext cx="5760" cy="27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grpSp>
        <p:nvGrpSpPr>
          <p:cNvPr id="1028" name="Group 6"/>
          <p:cNvGrpSpPr>
            <a:grpSpLocks/>
          </p:cNvGrpSpPr>
          <p:nvPr/>
        </p:nvGrpSpPr>
        <p:grpSpPr bwMode="auto">
          <a:xfrm>
            <a:off x="0" y="6092825"/>
            <a:ext cx="9144000" cy="765175"/>
            <a:chOff x="0" y="3748"/>
            <a:chExt cx="5760" cy="572"/>
          </a:xfrm>
        </p:grpSpPr>
        <p:sp>
          <p:nvSpPr>
            <p:cNvPr id="1034" name="Rectangle 7"/>
            <p:cNvSpPr>
              <a:spLocks noChangeArrowheads="1"/>
            </p:cNvSpPr>
            <p:nvPr/>
          </p:nvSpPr>
          <p:spPr bwMode="auto">
            <a:xfrm>
              <a:off x="0" y="3973"/>
              <a:ext cx="5760" cy="347"/>
            </a:xfrm>
            <a:prstGeom prst="rect">
              <a:avLst/>
            </a:prstGeom>
            <a:solidFill>
              <a:srgbClr val="3366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5" name="Oval 8"/>
            <p:cNvSpPr>
              <a:spLocks noChangeArrowheads="1"/>
            </p:cNvSpPr>
            <p:nvPr/>
          </p:nvSpPr>
          <p:spPr bwMode="auto">
            <a:xfrm>
              <a:off x="0" y="3748"/>
              <a:ext cx="5760" cy="4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1029" name="Rectangle 9"/>
          <p:cNvSpPr>
            <a:spLocks noGrp="1" noChangeArrowheads="1"/>
          </p:cNvSpPr>
          <p:nvPr>
            <p:ph type="title"/>
          </p:nvPr>
        </p:nvSpPr>
        <p:spPr bwMode="auto">
          <a:xfrm>
            <a:off x="468313" y="2603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0"/>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11" name="Rectangle 1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51212" name="Rectangle 1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51213" name="Rectangle 1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BD09862-64B0-4579-AF3A-1FB467E29B6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97"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Lst>
  <p:transition spd="slow">
    <p:random/>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5400" b="1" dirty="0" smtClean="0">
                <a:solidFill>
                  <a:srgbClr val="C00000"/>
                </a:solidFill>
              </a:rPr>
              <a:t>第六章 </a:t>
            </a:r>
            <a:r>
              <a:rPr lang="en-US" altLang="zh-CN" sz="5400" b="1" dirty="0" smtClean="0">
                <a:solidFill>
                  <a:srgbClr val="C00000"/>
                </a:solidFill>
              </a:rPr>
              <a:t>LR</a:t>
            </a:r>
            <a:r>
              <a:rPr lang="zh-CN" altLang="en-US" sz="5400" b="1" dirty="0" smtClean="0">
                <a:solidFill>
                  <a:srgbClr val="C00000"/>
                </a:solidFill>
              </a:rPr>
              <a:t>分析法</a:t>
            </a:r>
          </a:p>
        </p:txBody>
      </p:sp>
      <p:sp>
        <p:nvSpPr>
          <p:cNvPr id="3075" name="Rectangle 3"/>
          <p:cNvSpPr>
            <a:spLocks noGrp="1" noChangeArrowheads="1"/>
          </p:cNvSpPr>
          <p:nvPr>
            <p:ph type="subTitle" idx="1"/>
          </p:nvPr>
        </p:nvSpPr>
        <p:spPr>
          <a:xfrm>
            <a:off x="1371600" y="4221163"/>
            <a:ext cx="6400800" cy="647700"/>
          </a:xfrm>
        </p:spPr>
        <p:txBody>
          <a:bodyPr/>
          <a:lstStyle/>
          <a:p>
            <a:pPr eaLnBrk="1" hangingPunct="1"/>
            <a:r>
              <a:rPr lang="en-US" altLang="zh-CN" sz="2800" b="1" dirty="0" smtClean="0">
                <a:solidFill>
                  <a:srgbClr val="C00000"/>
                </a:solidFill>
              </a:rPr>
              <a:t>2020</a:t>
            </a:r>
            <a:r>
              <a:rPr lang="zh-CN" altLang="en-US" sz="2800" b="1" dirty="0" smtClean="0">
                <a:solidFill>
                  <a:srgbClr val="C00000"/>
                </a:solidFill>
              </a:rPr>
              <a:t>年</a:t>
            </a:r>
            <a:r>
              <a:rPr lang="en-US" altLang="zh-CN" sz="2800" b="1" dirty="0" smtClean="0">
                <a:solidFill>
                  <a:srgbClr val="C00000"/>
                </a:solidFill>
              </a:rPr>
              <a:t>10</a:t>
            </a:r>
            <a:r>
              <a:rPr lang="zh-CN" altLang="en-US" sz="2800" b="1" dirty="0" smtClean="0">
                <a:solidFill>
                  <a:srgbClr val="C00000"/>
                </a:solidFill>
              </a:rPr>
              <a:t>月</a:t>
            </a:r>
          </a:p>
        </p:txBody>
      </p:sp>
    </p:spTree>
  </p:cSld>
  <p:clrMapOvr>
    <a:masterClrMapping/>
  </p:clrMapOvr>
  <p:transition spd="slow">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a:xfrm>
            <a:off x="539750" y="1916113"/>
            <a:ext cx="8229600" cy="3095625"/>
          </a:xfrm>
        </p:spPr>
        <p:txBody>
          <a:bodyPr/>
          <a:lstStyle/>
          <a:p>
            <a:pPr algn="just" eaLnBrk="1" hangingPunct="1">
              <a:buFont typeface="Wingdings" panose="05000000000000000000" pitchFamily="2" charset="2"/>
              <a:buChar char=""/>
            </a:pPr>
            <a:r>
              <a:rPr lang="zh-CN" altLang="en-US" sz="2400" b="1" smtClean="0">
                <a:solidFill>
                  <a:srgbClr val="A50021"/>
                </a:solidFill>
              </a:rPr>
              <a:t>接受</a:t>
            </a:r>
            <a:r>
              <a:rPr lang="zh-CN" altLang="en-US" sz="2400" smtClean="0"/>
              <a:t>：即</a:t>
            </a:r>
            <a:r>
              <a:rPr lang="en-US" altLang="zh-CN" sz="2400" smtClean="0"/>
              <a:t>ACTION</a:t>
            </a:r>
            <a:r>
              <a:rPr lang="zh-CN" altLang="en-US" sz="2400" smtClean="0"/>
              <a:t>（</a:t>
            </a:r>
            <a:r>
              <a:rPr lang="en-US" altLang="zh-CN" sz="2400" smtClean="0"/>
              <a:t>S</a:t>
            </a:r>
            <a:r>
              <a:rPr lang="en-US" altLang="zh-CN" sz="2400" baseline="-25000" smtClean="0"/>
              <a:t>m</a:t>
            </a:r>
            <a:r>
              <a:rPr lang="zh-CN" altLang="en-US" sz="2400" smtClean="0"/>
              <a:t>，</a:t>
            </a:r>
            <a:r>
              <a:rPr lang="en-US" altLang="zh-CN" sz="2400" smtClean="0"/>
              <a:t>a</a:t>
            </a:r>
            <a:r>
              <a:rPr lang="en-US" altLang="zh-CN" sz="2400" baseline="-25000" smtClean="0"/>
              <a:t>i</a:t>
            </a:r>
            <a:r>
              <a:rPr lang="zh-CN" altLang="en-US" sz="2400" smtClean="0"/>
              <a:t>）</a:t>
            </a:r>
            <a:r>
              <a:rPr lang="en-US" altLang="zh-CN" sz="2400" smtClean="0"/>
              <a:t>=‘acc’</a:t>
            </a:r>
            <a:r>
              <a:rPr lang="zh-CN" altLang="en-US" sz="2400" smtClean="0"/>
              <a:t>。分析动作为“接受”表明当前输入字符串分析成功，终止分析器工作。</a:t>
            </a:r>
          </a:p>
          <a:p>
            <a:pPr algn="just" eaLnBrk="1" hangingPunct="1">
              <a:buFont typeface="Wingdings" panose="05000000000000000000" pitchFamily="2" charset="2"/>
              <a:buChar char=""/>
            </a:pPr>
            <a:r>
              <a:rPr lang="zh-CN" altLang="en-US" sz="2400" b="1" smtClean="0">
                <a:solidFill>
                  <a:srgbClr val="A50021"/>
                </a:solidFill>
              </a:rPr>
              <a:t>出错</a:t>
            </a:r>
            <a:r>
              <a:rPr lang="zh-CN" altLang="en-US" sz="2400" smtClean="0"/>
              <a:t>：即</a:t>
            </a:r>
            <a:r>
              <a:rPr lang="en-US" altLang="zh-CN" sz="2400" smtClean="0"/>
              <a:t>ACTION</a:t>
            </a:r>
            <a:r>
              <a:rPr lang="zh-CN" altLang="en-US" sz="2400" smtClean="0"/>
              <a:t>（</a:t>
            </a:r>
            <a:r>
              <a:rPr lang="en-US" altLang="zh-CN" sz="2400" smtClean="0"/>
              <a:t>S</a:t>
            </a:r>
            <a:r>
              <a:rPr lang="en-US" altLang="zh-CN" sz="2400" baseline="-25000" smtClean="0"/>
              <a:t>m</a:t>
            </a:r>
            <a:r>
              <a:rPr lang="zh-CN" altLang="en-US" sz="2400" smtClean="0"/>
              <a:t>，</a:t>
            </a:r>
            <a:r>
              <a:rPr lang="en-US" altLang="zh-CN" sz="2400" smtClean="0"/>
              <a:t>a</a:t>
            </a:r>
            <a:r>
              <a:rPr lang="en-US" altLang="zh-CN" sz="2400" baseline="-25000" smtClean="0"/>
              <a:t>i</a:t>
            </a:r>
            <a:r>
              <a:rPr lang="zh-CN" altLang="en-US" sz="2400" smtClean="0"/>
              <a:t>）</a:t>
            </a:r>
            <a:r>
              <a:rPr lang="en-US" altLang="zh-CN" sz="2400" smtClean="0"/>
              <a:t>=‘error’(</a:t>
            </a:r>
            <a:r>
              <a:rPr lang="zh-CN" altLang="en-US" sz="2400" smtClean="0"/>
              <a:t>或用空白表示</a:t>
            </a:r>
            <a:r>
              <a:rPr lang="en-US" altLang="zh-CN" sz="2400" smtClean="0"/>
              <a:t>)</a:t>
            </a:r>
            <a:r>
              <a:rPr lang="zh-CN" altLang="en-US" sz="2400" smtClean="0"/>
              <a:t>。分析动作为“出错”，表明当前输入字符串中有语法错误。</a:t>
            </a:r>
          </a:p>
        </p:txBody>
      </p:sp>
    </p:spTree>
  </p:cSld>
  <p:clrMapOvr>
    <a:masterClrMapping/>
  </p:clrMapOvr>
  <p:transition spd="slow">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8313" y="765175"/>
            <a:ext cx="7543800" cy="571500"/>
          </a:xfrm>
        </p:spPr>
        <p:txBody>
          <a:bodyPr/>
          <a:lstStyle/>
          <a:p>
            <a:pPr eaLnBrk="1" hangingPunct="1"/>
            <a:r>
              <a:rPr lang="en-US" altLang="zh-CN" sz="3600" dirty="0"/>
              <a:t>6</a:t>
            </a:r>
            <a:r>
              <a:rPr lang="en-US" altLang="zh-CN" sz="3600" dirty="0" smtClean="0"/>
              <a:t>.1.3 </a:t>
            </a:r>
            <a:r>
              <a:rPr lang="zh-CN" altLang="en-US" sz="3600" dirty="0" smtClean="0"/>
              <a:t>总控程序</a:t>
            </a:r>
          </a:p>
        </p:txBody>
      </p:sp>
      <p:sp>
        <p:nvSpPr>
          <p:cNvPr id="13315" name="Rectangle 3"/>
          <p:cNvSpPr>
            <a:spLocks noGrp="1" noChangeArrowheads="1"/>
          </p:cNvSpPr>
          <p:nvPr>
            <p:ph idx="1"/>
          </p:nvPr>
        </p:nvSpPr>
        <p:spPr>
          <a:xfrm>
            <a:off x="219075" y="1700213"/>
            <a:ext cx="8893175" cy="4752975"/>
          </a:xfrm>
        </p:spPr>
        <p:txBody>
          <a:bodyPr/>
          <a:lstStyle/>
          <a:p>
            <a:pPr marL="407988" eaLnBrk="1" hangingPunct="1">
              <a:buFont typeface="Wingdings" panose="05000000000000000000" pitchFamily="2" charset="2"/>
              <a:buChar char="l"/>
            </a:pPr>
            <a:r>
              <a:rPr lang="zh-CN" altLang="en-US" sz="2400" smtClean="0"/>
              <a:t>也称驱动程序。对所有的</a:t>
            </a:r>
            <a:r>
              <a:rPr lang="en-US" altLang="zh-CN" sz="2400" smtClean="0"/>
              <a:t>LR</a:t>
            </a:r>
            <a:r>
              <a:rPr lang="zh-CN" altLang="en-US" sz="2400" smtClean="0"/>
              <a:t>分析器总控程序都是相同的。</a:t>
            </a:r>
          </a:p>
          <a:p>
            <a:pPr marL="407988" eaLnBrk="1" hangingPunct="1">
              <a:buFont typeface="Wingdings" panose="05000000000000000000" pitchFamily="2" charset="2"/>
              <a:buChar char="l"/>
            </a:pPr>
            <a:r>
              <a:rPr lang="zh-CN" altLang="en-US" sz="2400" smtClean="0"/>
              <a:t>总控程序是</a:t>
            </a:r>
            <a:r>
              <a:rPr lang="en-US" altLang="zh-CN" sz="2400" smtClean="0"/>
              <a:t>LR</a:t>
            </a:r>
            <a:r>
              <a:rPr lang="zh-CN" altLang="en-US" sz="2400" smtClean="0"/>
              <a:t>分析的实现算法，其算法描述如下：</a:t>
            </a:r>
          </a:p>
          <a:p>
            <a:pPr marL="747713" lvl="1" indent="-282575" eaLnBrk="1" hangingPunct="1">
              <a:buFont typeface="Wingdings" panose="05000000000000000000" pitchFamily="2" charset="2"/>
              <a:buAutoNum type="arabicPeriod"/>
            </a:pPr>
            <a:r>
              <a:rPr lang="zh-CN" altLang="en-US" sz="2000" smtClean="0"/>
              <a:t>分析开始，将初始状态 </a:t>
            </a:r>
            <a:r>
              <a:rPr lang="en-US" altLang="zh-CN" sz="2000" smtClean="0"/>
              <a:t>s</a:t>
            </a:r>
            <a:r>
              <a:rPr lang="en-US" altLang="zh-CN" sz="2000" baseline="-25000" smtClean="0"/>
              <a:t>0</a:t>
            </a:r>
            <a:r>
              <a:rPr lang="zh-CN" altLang="en-US" sz="2000" smtClean="0"/>
              <a:t>及输入字符串左界符“</a:t>
            </a:r>
            <a:r>
              <a:rPr lang="en-US" altLang="zh-CN" sz="2000" smtClean="0"/>
              <a:t>#”</a:t>
            </a:r>
            <a:r>
              <a:rPr lang="zh-CN" altLang="en-US" sz="2000" smtClean="0"/>
              <a:t>推入分析栈。</a:t>
            </a:r>
          </a:p>
          <a:p>
            <a:pPr marL="747713" lvl="1" indent="-282575" eaLnBrk="1" hangingPunct="1">
              <a:buFont typeface="Wingdings" panose="05000000000000000000" pitchFamily="2" charset="2"/>
              <a:buAutoNum type="arabicPeriod"/>
            </a:pPr>
            <a:r>
              <a:rPr lang="zh-CN" altLang="en-US" sz="2000" smtClean="0"/>
              <a:t>对分析的某一步，据当前分析栈栈顶</a:t>
            </a:r>
            <a:r>
              <a:rPr lang="en-US" altLang="zh-CN" sz="2000" smtClean="0"/>
              <a:t>S</a:t>
            </a:r>
            <a:r>
              <a:rPr lang="en-US" altLang="zh-CN" sz="2000" baseline="-25000" smtClean="0"/>
              <a:t>m</a:t>
            </a:r>
            <a:r>
              <a:rPr lang="zh-CN" altLang="en-US" sz="2000" smtClean="0"/>
              <a:t>，当前输入符号</a:t>
            </a:r>
            <a:r>
              <a:rPr lang="en-US" altLang="zh-CN" sz="2000" smtClean="0"/>
              <a:t>a</a:t>
            </a:r>
            <a:r>
              <a:rPr lang="en-US" altLang="zh-CN" sz="2000" baseline="-25000" smtClean="0"/>
              <a:t>i</a:t>
            </a:r>
            <a:r>
              <a:rPr lang="zh-CN" altLang="en-US" sz="2000" smtClean="0"/>
              <a:t>查</a:t>
            </a:r>
            <a:r>
              <a:rPr lang="en-US" altLang="zh-CN" sz="2000" smtClean="0"/>
              <a:t>ACTION</a:t>
            </a:r>
            <a:r>
              <a:rPr lang="zh-CN" altLang="en-US" sz="2000" smtClean="0"/>
              <a:t>表：</a:t>
            </a:r>
          </a:p>
          <a:p>
            <a:pPr marL="1322388" lvl="2" indent="-457200" eaLnBrk="1" hangingPunct="1">
              <a:buFontTx/>
              <a:buAutoNum type="alphaLcPeriod"/>
            </a:pPr>
            <a:r>
              <a:rPr lang="zh-CN" altLang="en-US" sz="2000" smtClean="0"/>
              <a:t>若</a:t>
            </a:r>
            <a:r>
              <a:rPr lang="en-US" altLang="zh-CN" sz="2000" smtClean="0"/>
              <a:t>ACTION</a:t>
            </a:r>
            <a:r>
              <a:rPr lang="zh-CN" altLang="en-US" sz="2000" smtClean="0"/>
              <a:t>（ </a:t>
            </a:r>
            <a:r>
              <a:rPr lang="en-US" altLang="zh-CN" sz="2000" smtClean="0"/>
              <a:t>S</a:t>
            </a:r>
            <a:r>
              <a:rPr lang="en-US" altLang="zh-CN" sz="2000" baseline="-25000" smtClean="0"/>
              <a:t>m</a:t>
            </a:r>
            <a:r>
              <a:rPr lang="zh-CN" altLang="en-US" sz="2000" smtClean="0"/>
              <a:t>，</a:t>
            </a:r>
            <a:r>
              <a:rPr lang="en-US" altLang="zh-CN" sz="2000" smtClean="0"/>
              <a:t>a</a:t>
            </a:r>
            <a:r>
              <a:rPr lang="en-US" altLang="zh-CN" sz="2000" baseline="-25000" smtClean="0"/>
              <a:t>i</a:t>
            </a:r>
            <a:r>
              <a:rPr lang="zh-CN" altLang="en-US" sz="2000" smtClean="0"/>
              <a:t>）</a:t>
            </a:r>
            <a:r>
              <a:rPr lang="en-US" altLang="zh-CN" sz="2000" smtClean="0"/>
              <a:t>=s</a:t>
            </a:r>
            <a:r>
              <a:rPr lang="en-US" altLang="zh-CN" sz="2000" baseline="-25000" smtClean="0"/>
              <a:t>j</a:t>
            </a:r>
            <a:r>
              <a:rPr lang="zh-CN" altLang="en-US" sz="2000" smtClean="0"/>
              <a:t>，完成移进动作；</a:t>
            </a:r>
          </a:p>
          <a:p>
            <a:pPr marL="1322388" lvl="2" indent="-457200" eaLnBrk="1" hangingPunct="1">
              <a:buFontTx/>
              <a:buAutoNum type="alphaLcPeriod"/>
            </a:pPr>
            <a:r>
              <a:rPr lang="zh-CN" altLang="en-US" sz="2000" smtClean="0"/>
              <a:t>若</a:t>
            </a:r>
            <a:r>
              <a:rPr lang="en-US" altLang="zh-CN" sz="2000" smtClean="0"/>
              <a:t>ACTION</a:t>
            </a:r>
            <a:r>
              <a:rPr lang="zh-CN" altLang="en-US" sz="2000" smtClean="0"/>
              <a:t>（ </a:t>
            </a:r>
            <a:r>
              <a:rPr lang="en-US" altLang="zh-CN" sz="2000" smtClean="0"/>
              <a:t>S</a:t>
            </a:r>
            <a:r>
              <a:rPr lang="en-US" altLang="zh-CN" sz="2000" baseline="-25000" smtClean="0"/>
              <a:t>m</a:t>
            </a:r>
            <a:r>
              <a:rPr lang="zh-CN" altLang="en-US" sz="2000" smtClean="0"/>
              <a:t>，</a:t>
            </a:r>
            <a:r>
              <a:rPr lang="en-US" altLang="zh-CN" sz="2000" smtClean="0"/>
              <a:t>a</a:t>
            </a:r>
            <a:r>
              <a:rPr lang="en-US" altLang="zh-CN" sz="2000" baseline="-25000" smtClean="0"/>
              <a:t>i</a:t>
            </a:r>
            <a:r>
              <a:rPr lang="zh-CN" altLang="en-US" sz="2000" smtClean="0"/>
              <a:t>）</a:t>
            </a:r>
            <a:r>
              <a:rPr lang="en-US" altLang="zh-CN" sz="2000" smtClean="0"/>
              <a:t>=r</a:t>
            </a:r>
            <a:r>
              <a:rPr lang="en-US" altLang="zh-CN" sz="2000" baseline="-25000" smtClean="0"/>
              <a:t>j</a:t>
            </a:r>
            <a:r>
              <a:rPr lang="zh-CN" altLang="en-US" sz="2000" smtClean="0"/>
              <a:t>，完成规约动作；</a:t>
            </a:r>
          </a:p>
          <a:p>
            <a:pPr marL="1322388" lvl="2" indent="-457200" eaLnBrk="1" hangingPunct="1">
              <a:buFontTx/>
              <a:buAutoNum type="alphaLcPeriod"/>
            </a:pPr>
            <a:r>
              <a:rPr lang="zh-CN" altLang="en-US" sz="2000" smtClean="0"/>
              <a:t>若</a:t>
            </a:r>
            <a:r>
              <a:rPr lang="en-US" altLang="zh-CN" sz="2000" smtClean="0"/>
              <a:t>ACTION</a:t>
            </a:r>
            <a:r>
              <a:rPr lang="zh-CN" altLang="en-US" sz="2000" smtClean="0"/>
              <a:t>（ </a:t>
            </a:r>
            <a:r>
              <a:rPr lang="en-US" altLang="zh-CN" sz="2000" smtClean="0"/>
              <a:t>S</a:t>
            </a:r>
            <a:r>
              <a:rPr lang="en-US" altLang="zh-CN" sz="2000" baseline="-25000" smtClean="0"/>
              <a:t>m</a:t>
            </a:r>
            <a:r>
              <a:rPr lang="zh-CN" altLang="en-US" sz="2000" smtClean="0"/>
              <a:t>，</a:t>
            </a:r>
            <a:r>
              <a:rPr lang="en-US" altLang="zh-CN" sz="2000" smtClean="0"/>
              <a:t>a</a:t>
            </a:r>
            <a:r>
              <a:rPr lang="en-US" altLang="zh-CN" sz="2000" baseline="-25000" smtClean="0"/>
              <a:t>i</a:t>
            </a:r>
            <a:r>
              <a:rPr lang="zh-CN" altLang="en-US" sz="2000" smtClean="0"/>
              <a:t>）</a:t>
            </a:r>
            <a:r>
              <a:rPr lang="en-US" altLang="zh-CN" sz="2000" smtClean="0"/>
              <a:t>=acc</a:t>
            </a:r>
            <a:r>
              <a:rPr lang="zh-CN" altLang="en-US" sz="2000" smtClean="0"/>
              <a:t>，分析成功；</a:t>
            </a:r>
          </a:p>
          <a:p>
            <a:pPr marL="1322388" lvl="2" indent="-457200" eaLnBrk="1" hangingPunct="1">
              <a:buFontTx/>
              <a:buAutoNum type="alphaLcPeriod"/>
            </a:pPr>
            <a:r>
              <a:rPr lang="zh-CN" altLang="en-US" sz="2000" smtClean="0"/>
              <a:t>若</a:t>
            </a:r>
            <a:r>
              <a:rPr lang="en-US" altLang="zh-CN" sz="2000" smtClean="0"/>
              <a:t>ACTION</a:t>
            </a:r>
            <a:r>
              <a:rPr lang="zh-CN" altLang="en-US" sz="2000" smtClean="0"/>
              <a:t>（ </a:t>
            </a:r>
            <a:r>
              <a:rPr lang="en-US" altLang="zh-CN" sz="2000" smtClean="0"/>
              <a:t>S</a:t>
            </a:r>
            <a:r>
              <a:rPr lang="en-US" altLang="zh-CN" sz="2000" baseline="-25000" smtClean="0"/>
              <a:t>m</a:t>
            </a:r>
            <a:r>
              <a:rPr lang="zh-CN" altLang="en-US" sz="2000" smtClean="0"/>
              <a:t>，</a:t>
            </a:r>
            <a:r>
              <a:rPr lang="en-US" altLang="zh-CN" sz="2000" smtClean="0"/>
              <a:t>a</a:t>
            </a:r>
            <a:r>
              <a:rPr lang="en-US" altLang="zh-CN" sz="2000" baseline="-25000" smtClean="0"/>
              <a:t>i</a:t>
            </a:r>
            <a:r>
              <a:rPr lang="zh-CN" altLang="en-US" sz="2000" smtClean="0"/>
              <a:t>）</a:t>
            </a:r>
            <a:r>
              <a:rPr lang="en-US" altLang="zh-CN" sz="2000" smtClean="0"/>
              <a:t>=error</a:t>
            </a:r>
            <a:r>
              <a:rPr lang="zh-CN" altLang="en-US" sz="2000" smtClean="0"/>
              <a:t>，出错处理。</a:t>
            </a:r>
          </a:p>
          <a:p>
            <a:pPr marL="747713" lvl="1" indent="-282575" eaLnBrk="1" hangingPunct="1">
              <a:buFont typeface="Wingdings" panose="05000000000000000000" pitchFamily="2" charset="2"/>
              <a:buAutoNum type="arabicPeriod"/>
            </a:pPr>
            <a:r>
              <a:rPr lang="zh-CN" altLang="en-US" sz="2000" smtClean="0"/>
              <a:t>转入</a:t>
            </a:r>
            <a:r>
              <a:rPr lang="en-US" altLang="zh-CN" sz="2000" smtClean="0"/>
              <a:t>2</a:t>
            </a:r>
            <a:r>
              <a:rPr lang="zh-CN" altLang="en-US" sz="2000" smtClean="0"/>
              <a:t>步骤。</a:t>
            </a:r>
          </a:p>
          <a:p>
            <a:pPr marL="407988" eaLnBrk="1" hangingPunct="1">
              <a:buFont typeface="Wingdings" panose="05000000000000000000" pitchFamily="2" charset="2"/>
              <a:buChar char="l"/>
            </a:pPr>
            <a:r>
              <a:rPr lang="zh-CN" altLang="en-US" sz="2400" smtClean="0"/>
              <a:t>由</a:t>
            </a:r>
            <a:r>
              <a:rPr lang="en-US" altLang="zh-CN" sz="2400" smtClean="0"/>
              <a:t>LR</a:t>
            </a:r>
            <a:r>
              <a:rPr lang="zh-CN" altLang="en-US" sz="2400" smtClean="0"/>
              <a:t>分析的总控程序可以看到</a:t>
            </a:r>
            <a:r>
              <a:rPr lang="en-US" altLang="zh-CN" sz="2400" smtClean="0"/>
              <a:t>LR</a:t>
            </a:r>
            <a:r>
              <a:rPr lang="zh-CN" altLang="en-US" sz="2400" smtClean="0"/>
              <a:t>分析器的动态工作过程，从宏观上看，</a:t>
            </a:r>
            <a:r>
              <a:rPr lang="zh-CN" altLang="en-US" sz="2400" b="1" smtClean="0">
                <a:solidFill>
                  <a:srgbClr val="A50021"/>
                </a:solidFill>
              </a:rPr>
              <a:t>是分析栈中的状态序列、文法符号序列及输入符号串序列构成的三元式的不断变化的过程</a:t>
            </a:r>
            <a:r>
              <a:rPr lang="zh-CN" altLang="en-US" sz="2400" smtClean="0"/>
              <a:t>。</a:t>
            </a:r>
          </a:p>
        </p:txBody>
      </p:sp>
    </p:spTree>
  </p:cSld>
  <p:clrMapOvr>
    <a:masterClrMapping/>
  </p:clrMapOvr>
  <p:transition spd="slow">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例题</a:t>
            </a:r>
          </a:p>
        </p:txBody>
      </p:sp>
      <p:sp>
        <p:nvSpPr>
          <p:cNvPr id="14339" name="Rectangle 3"/>
          <p:cNvSpPr>
            <a:spLocks noGrp="1" noChangeArrowheads="1"/>
          </p:cNvSpPr>
          <p:nvPr>
            <p:ph idx="1"/>
          </p:nvPr>
        </p:nvSpPr>
        <p:spPr>
          <a:xfrm>
            <a:off x="457200" y="1719263"/>
            <a:ext cx="8229600" cy="3005137"/>
          </a:xfrm>
        </p:spPr>
        <p:txBody>
          <a:bodyPr/>
          <a:lstStyle/>
          <a:p>
            <a:pPr eaLnBrk="1" hangingPunct="1">
              <a:buFont typeface="Wingdings" panose="05000000000000000000" pitchFamily="2" charset="2"/>
              <a:buChar char="l"/>
            </a:pPr>
            <a:r>
              <a:rPr lang="zh-CN" altLang="en-US" smtClean="0"/>
              <a:t>设有文法</a:t>
            </a:r>
            <a:r>
              <a:rPr lang="en-US" altLang="zh-CN" smtClean="0"/>
              <a:t>G</a:t>
            </a:r>
            <a:r>
              <a:rPr lang="zh-CN" altLang="en-US" smtClean="0"/>
              <a:t>（</a:t>
            </a:r>
            <a:r>
              <a:rPr lang="en-US" altLang="zh-CN" smtClean="0"/>
              <a:t>L</a:t>
            </a:r>
            <a:r>
              <a:rPr lang="zh-CN" altLang="en-US" smtClean="0"/>
              <a:t>）</a:t>
            </a:r>
          </a:p>
          <a:p>
            <a:pPr lvl="1" eaLnBrk="1" hangingPunct="1"/>
            <a:r>
              <a:rPr lang="en-US" altLang="zh-CN" smtClean="0"/>
              <a:t>L</a:t>
            </a:r>
            <a:r>
              <a:rPr lang="en-US" altLang="zh-CN" smtClean="0">
                <a:sym typeface="Symbol" panose="05050102010706020507" pitchFamily="18" charset="2"/>
              </a:rPr>
              <a:t></a:t>
            </a:r>
            <a:r>
              <a:rPr lang="en-US" altLang="zh-CN" smtClean="0"/>
              <a:t>E</a:t>
            </a:r>
            <a:r>
              <a:rPr lang="zh-CN" altLang="en-US" smtClean="0"/>
              <a:t>，</a:t>
            </a:r>
            <a:r>
              <a:rPr lang="en-US" altLang="zh-CN" smtClean="0"/>
              <a:t>L</a:t>
            </a:r>
          </a:p>
          <a:p>
            <a:pPr lvl="1" eaLnBrk="1" hangingPunct="1"/>
            <a:r>
              <a:rPr lang="en-US" altLang="zh-CN" smtClean="0"/>
              <a:t>L</a:t>
            </a:r>
            <a:r>
              <a:rPr lang="en-US" altLang="zh-CN" smtClean="0">
                <a:sym typeface="Symbol" panose="05050102010706020507" pitchFamily="18" charset="2"/>
              </a:rPr>
              <a:t></a:t>
            </a:r>
            <a:r>
              <a:rPr lang="en-US" altLang="zh-CN" smtClean="0"/>
              <a:t>E</a:t>
            </a:r>
          </a:p>
          <a:p>
            <a:pPr lvl="1" eaLnBrk="1" hangingPunct="1"/>
            <a:r>
              <a:rPr lang="en-US" altLang="zh-CN" smtClean="0"/>
              <a:t>E</a:t>
            </a:r>
            <a:r>
              <a:rPr lang="en-US" altLang="zh-CN" smtClean="0">
                <a:sym typeface="Symbol" panose="05050102010706020507" pitchFamily="18" charset="2"/>
              </a:rPr>
              <a:t></a:t>
            </a:r>
            <a:r>
              <a:rPr lang="en-US" altLang="zh-CN" smtClean="0"/>
              <a:t>a</a:t>
            </a:r>
          </a:p>
          <a:p>
            <a:pPr lvl="1" eaLnBrk="1" hangingPunct="1"/>
            <a:r>
              <a:rPr lang="en-US" altLang="zh-CN" smtClean="0"/>
              <a:t>E</a:t>
            </a:r>
            <a:r>
              <a:rPr lang="en-US" altLang="zh-CN" smtClean="0">
                <a:sym typeface="Symbol" panose="05050102010706020507" pitchFamily="18" charset="2"/>
              </a:rPr>
              <a:t></a:t>
            </a:r>
            <a:r>
              <a:rPr lang="en-US" altLang="zh-CN" smtClean="0"/>
              <a:t>b</a:t>
            </a:r>
          </a:p>
        </p:txBody>
      </p:sp>
    </p:spTree>
  </p:cSld>
  <p:clrMapOvr>
    <a:masterClrMapping/>
  </p:clrMapOvr>
  <p:transition spd="slow">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528638" y="476250"/>
            <a:ext cx="8229600" cy="1143000"/>
          </a:xfrm>
        </p:spPr>
        <p:txBody>
          <a:bodyPr/>
          <a:lstStyle/>
          <a:p>
            <a:pPr eaLnBrk="1" hangingPunct="1"/>
            <a:r>
              <a:rPr lang="zh-CN" altLang="en-US" smtClean="0">
                <a:solidFill>
                  <a:srgbClr val="FF0000"/>
                </a:solidFill>
              </a:rPr>
              <a:t>文法</a:t>
            </a:r>
            <a:r>
              <a:rPr lang="en-US" altLang="zh-CN" smtClean="0">
                <a:solidFill>
                  <a:srgbClr val="FF0000"/>
                </a:solidFill>
              </a:rPr>
              <a:t>G</a:t>
            </a:r>
            <a:r>
              <a:rPr lang="zh-CN" altLang="en-US" smtClean="0">
                <a:solidFill>
                  <a:srgbClr val="FF0000"/>
                </a:solidFill>
              </a:rPr>
              <a:t>（</a:t>
            </a:r>
            <a:r>
              <a:rPr lang="en-US" altLang="zh-CN" smtClean="0">
                <a:solidFill>
                  <a:srgbClr val="FF0000"/>
                </a:solidFill>
              </a:rPr>
              <a:t>L</a:t>
            </a:r>
            <a:r>
              <a:rPr lang="zh-CN" altLang="en-US" smtClean="0">
                <a:solidFill>
                  <a:srgbClr val="FF0000"/>
                </a:solidFill>
              </a:rPr>
              <a:t>）的</a:t>
            </a:r>
            <a:r>
              <a:rPr lang="en-US" altLang="zh-CN" smtClean="0">
                <a:solidFill>
                  <a:srgbClr val="FF0000"/>
                </a:solidFill>
              </a:rPr>
              <a:t>LR</a:t>
            </a:r>
            <a:r>
              <a:rPr lang="zh-CN" altLang="en-US" smtClean="0">
                <a:solidFill>
                  <a:srgbClr val="FF0000"/>
                </a:solidFill>
              </a:rPr>
              <a:t>分析表如下</a:t>
            </a:r>
          </a:p>
        </p:txBody>
      </p:sp>
      <p:graphicFrame>
        <p:nvGraphicFramePr>
          <p:cNvPr id="46487" name="Group 407"/>
          <p:cNvGraphicFramePr>
            <a:graphicFrameLocks noGrp="1"/>
          </p:cNvGraphicFramePr>
          <p:nvPr/>
        </p:nvGraphicFramePr>
        <p:xfrm>
          <a:off x="827088" y="1916113"/>
          <a:ext cx="7632700" cy="4321177"/>
        </p:xfrm>
        <a:graphic>
          <a:graphicData uri="http://schemas.openxmlformats.org/drawingml/2006/table">
            <a:tbl>
              <a:tblPr/>
              <a:tblGrid>
                <a:gridCol w="1090612">
                  <a:extLst>
                    <a:ext uri="{9D8B030D-6E8A-4147-A177-3AD203B41FA5}">
                      <a16:colId xmlns:a16="http://schemas.microsoft.com/office/drawing/2014/main" val="20000"/>
                    </a:ext>
                  </a:extLst>
                </a:gridCol>
                <a:gridCol w="1090613">
                  <a:extLst>
                    <a:ext uri="{9D8B030D-6E8A-4147-A177-3AD203B41FA5}">
                      <a16:colId xmlns:a16="http://schemas.microsoft.com/office/drawing/2014/main" val="20001"/>
                    </a:ext>
                  </a:extLst>
                </a:gridCol>
                <a:gridCol w="1090612">
                  <a:extLst>
                    <a:ext uri="{9D8B030D-6E8A-4147-A177-3AD203B41FA5}">
                      <a16:colId xmlns:a16="http://schemas.microsoft.com/office/drawing/2014/main" val="20002"/>
                    </a:ext>
                  </a:extLst>
                </a:gridCol>
                <a:gridCol w="1089025">
                  <a:extLst>
                    <a:ext uri="{9D8B030D-6E8A-4147-A177-3AD203B41FA5}">
                      <a16:colId xmlns:a16="http://schemas.microsoft.com/office/drawing/2014/main" val="20003"/>
                    </a:ext>
                  </a:extLst>
                </a:gridCol>
                <a:gridCol w="1090613">
                  <a:extLst>
                    <a:ext uri="{9D8B030D-6E8A-4147-A177-3AD203B41FA5}">
                      <a16:colId xmlns:a16="http://schemas.microsoft.com/office/drawing/2014/main" val="20004"/>
                    </a:ext>
                  </a:extLst>
                </a:gridCol>
                <a:gridCol w="1090612">
                  <a:extLst>
                    <a:ext uri="{9D8B030D-6E8A-4147-A177-3AD203B41FA5}">
                      <a16:colId xmlns:a16="http://schemas.microsoft.com/office/drawing/2014/main" val="20005"/>
                    </a:ext>
                  </a:extLst>
                </a:gridCol>
                <a:gridCol w="1090613">
                  <a:extLst>
                    <a:ext uri="{9D8B030D-6E8A-4147-A177-3AD203B41FA5}">
                      <a16:colId xmlns:a16="http://schemas.microsoft.com/office/drawing/2014/main" val="20006"/>
                    </a:ext>
                  </a:extLst>
                </a:gridCol>
              </a:tblGrid>
              <a:tr h="47942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状态</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ACTION</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表</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GOTO</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表</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hMerge="1">
                  <a:txBody>
                    <a:bodyPr/>
                    <a:lstStyle/>
                    <a:p>
                      <a:endParaRPr lang="zh-CN" altLang="en-US"/>
                    </a:p>
                  </a:txBody>
                  <a:tcPr/>
                </a:tc>
                <a:extLst>
                  <a:ext uri="{0D108BD9-81ED-4DB2-BD59-A6C34878D82A}">
                    <a16:rowId xmlns:a16="http://schemas.microsoft.com/office/drawing/2014/main" val="10000"/>
                  </a:ext>
                </a:extLst>
              </a:tr>
              <a:tr h="4810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b</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E</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L</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1"/>
                  </a:ext>
                </a:extLst>
              </a:tr>
              <a:tr h="4794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a:t>
                      </a:r>
                      <a:r>
                        <a:rPr kumimoji="0" lang="en-US" altLang="zh-CN" sz="1800" b="0" i="0" u="none" strike="noStrike" cap="none" normalizeH="0" baseline="-25000" smtClean="0">
                          <a:ln>
                            <a:noFill/>
                          </a:ln>
                          <a:solidFill>
                            <a:schemeClr val="tx1"/>
                          </a:solidFill>
                          <a:effectLst/>
                          <a:latin typeface="Times New Roman" pitchFamily="18" charset="0"/>
                          <a:ea typeface="宋体" charset="-122"/>
                          <a:cs typeface="Times New Roman" pitchFamily="18" charset="0"/>
                        </a:rPr>
                        <a:t>3</a:t>
                      </a:r>
                      <a:endParaRPr kumimoji="0" lang="en-US" altLang="zh-CN" sz="1800" b="0"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a:t>
                      </a:r>
                      <a:r>
                        <a:rPr kumimoji="0" lang="en-US" altLang="zh-CN" sz="1800" b="0" i="0" u="none" strike="noStrike" cap="none" normalizeH="0" baseline="-25000" smtClean="0">
                          <a:ln>
                            <a:noFill/>
                          </a:ln>
                          <a:solidFill>
                            <a:schemeClr val="tx1"/>
                          </a:solidFill>
                          <a:effectLst/>
                          <a:latin typeface="Times New Roman" pitchFamily="18" charset="0"/>
                          <a:ea typeface="宋体" charset="-122"/>
                          <a:cs typeface="Times New Roman" pitchFamily="18" charset="0"/>
                        </a:rPr>
                        <a:t>4</a:t>
                      </a:r>
                      <a:endParaRPr kumimoji="0" lang="en-US" altLang="zh-CN" sz="1800" b="0"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2"/>
                  </a:ext>
                </a:extLst>
              </a:tr>
              <a:tr h="481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acc</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4794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a:t>
                      </a:r>
                      <a:r>
                        <a:rPr kumimoji="0" lang="en-US" altLang="zh-CN" sz="1800" b="0" i="0" u="none" strike="noStrike" cap="none" normalizeH="0" baseline="-25000" smtClean="0">
                          <a:ln>
                            <a:noFill/>
                          </a:ln>
                          <a:solidFill>
                            <a:schemeClr val="tx1"/>
                          </a:solidFill>
                          <a:effectLst/>
                          <a:latin typeface="Times New Roman" pitchFamily="18" charset="0"/>
                          <a:ea typeface="宋体" charset="-122"/>
                          <a:cs typeface="Times New Roman" pitchFamily="18" charset="0"/>
                        </a:rPr>
                        <a:t>5</a:t>
                      </a:r>
                      <a:endParaRPr kumimoji="0" lang="en-US" altLang="zh-CN" sz="1800" b="0"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4"/>
                  </a:ext>
                </a:extLst>
              </a:tr>
              <a:tr h="481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5"/>
                  </a:ext>
                </a:extLst>
              </a:tr>
              <a:tr h="4794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6"/>
                  </a:ext>
                </a:extLst>
              </a:tr>
              <a:tr h="481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a:t>
                      </a:r>
                      <a:r>
                        <a:rPr kumimoji="0" lang="en-US" altLang="zh-CN" sz="1800" b="0" i="0" u="none" strike="noStrike" cap="none" normalizeH="0" baseline="-25000" smtClean="0">
                          <a:ln>
                            <a:noFill/>
                          </a:ln>
                          <a:solidFill>
                            <a:schemeClr val="tx1"/>
                          </a:solidFill>
                          <a:effectLst/>
                          <a:latin typeface="Times New Roman" pitchFamily="18" charset="0"/>
                          <a:ea typeface="宋体" charset="-122"/>
                          <a:cs typeface="Times New Roman" pitchFamily="18" charset="0"/>
                        </a:rPr>
                        <a:t>3</a:t>
                      </a:r>
                      <a:endParaRPr kumimoji="0" lang="en-US" altLang="zh-CN" sz="1800" b="0"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a:t>
                      </a:r>
                      <a:r>
                        <a:rPr kumimoji="0" lang="en-US" altLang="zh-CN" sz="1800" b="0" i="0" u="none" strike="noStrike" cap="none" normalizeH="0" baseline="-25000" smtClean="0">
                          <a:ln>
                            <a:noFill/>
                          </a:ln>
                          <a:solidFill>
                            <a:schemeClr val="tx1"/>
                          </a:solidFill>
                          <a:effectLst/>
                          <a:latin typeface="Times New Roman" pitchFamily="18" charset="0"/>
                          <a:ea typeface="宋体" charset="-122"/>
                          <a:cs typeface="Times New Roman" pitchFamily="18" charset="0"/>
                        </a:rPr>
                        <a:t>4</a:t>
                      </a:r>
                      <a:endParaRPr kumimoji="0" lang="en-US" altLang="zh-CN" sz="1800" b="0"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7"/>
                  </a:ext>
                </a:extLst>
              </a:tr>
              <a:tr h="4794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8"/>
                  </a:ext>
                </a:extLst>
              </a:tr>
            </a:tbl>
          </a:graphicData>
        </a:graphic>
      </p:graphicFrame>
    </p:spTree>
  </p:cSld>
  <p:clrMapOvr>
    <a:masterClrMapping/>
  </p:clrMapOvr>
  <p:transition spd="slow">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627313" y="333375"/>
            <a:ext cx="5168900" cy="962025"/>
          </a:xfrm>
        </p:spPr>
        <p:txBody>
          <a:bodyPr/>
          <a:lstStyle/>
          <a:p>
            <a:pPr eaLnBrk="1" hangingPunct="1"/>
            <a:r>
              <a:rPr lang="zh-CN" altLang="en-US" sz="2400" smtClean="0"/>
              <a:t>以输入串“</a:t>
            </a:r>
            <a:r>
              <a:rPr lang="en-US" altLang="zh-CN" sz="2400" smtClean="0"/>
              <a:t>a,b,a”</a:t>
            </a:r>
            <a:r>
              <a:rPr lang="zh-CN" altLang="en-US" sz="2400" smtClean="0"/>
              <a:t>为例，给出</a:t>
            </a:r>
            <a:r>
              <a:rPr lang="en-US" altLang="zh-CN" sz="2400" smtClean="0"/>
              <a:t>LR</a:t>
            </a:r>
            <a:r>
              <a:rPr lang="zh-CN" altLang="en-US" sz="2400" smtClean="0"/>
              <a:t>分析器的分析过程如下表示：</a:t>
            </a:r>
          </a:p>
        </p:txBody>
      </p:sp>
      <p:graphicFrame>
        <p:nvGraphicFramePr>
          <p:cNvPr id="48638" name="Group 510"/>
          <p:cNvGraphicFramePr>
            <a:graphicFrameLocks noGrp="1"/>
          </p:cNvGraphicFramePr>
          <p:nvPr>
            <p:ph type="tbl" idx="1"/>
          </p:nvPr>
        </p:nvGraphicFramePr>
        <p:xfrm>
          <a:off x="457200" y="1719263"/>
          <a:ext cx="8229600" cy="4935533"/>
        </p:xfrm>
        <a:graphic>
          <a:graphicData uri="http://schemas.openxmlformats.org/drawingml/2006/table">
            <a:tbl>
              <a:tblPr/>
              <a:tblGrid>
                <a:gridCol w="798513">
                  <a:extLst>
                    <a:ext uri="{9D8B030D-6E8A-4147-A177-3AD203B41FA5}">
                      <a16:colId xmlns:a16="http://schemas.microsoft.com/office/drawing/2014/main" val="20000"/>
                    </a:ext>
                  </a:extLst>
                </a:gridCol>
                <a:gridCol w="2492375">
                  <a:extLst>
                    <a:ext uri="{9D8B030D-6E8A-4147-A177-3AD203B41FA5}">
                      <a16:colId xmlns:a16="http://schemas.microsoft.com/office/drawing/2014/main" val="20001"/>
                    </a:ext>
                  </a:extLst>
                </a:gridCol>
                <a:gridCol w="1646237">
                  <a:extLst>
                    <a:ext uri="{9D8B030D-6E8A-4147-A177-3AD203B41FA5}">
                      <a16:colId xmlns:a16="http://schemas.microsoft.com/office/drawing/2014/main" val="20002"/>
                    </a:ext>
                  </a:extLst>
                </a:gridCol>
                <a:gridCol w="1646238">
                  <a:extLst>
                    <a:ext uri="{9D8B030D-6E8A-4147-A177-3AD203B41FA5}">
                      <a16:colId xmlns:a16="http://schemas.microsoft.com/office/drawing/2014/main" val="20003"/>
                    </a:ext>
                  </a:extLst>
                </a:gridCol>
                <a:gridCol w="1646237">
                  <a:extLst>
                    <a:ext uri="{9D8B030D-6E8A-4147-A177-3AD203B41FA5}">
                      <a16:colId xmlns:a16="http://schemas.microsoft.com/office/drawing/2014/main" val="20004"/>
                    </a:ext>
                  </a:extLst>
                </a:gridCol>
              </a:tblGrid>
              <a:tr h="5461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步骤</a:t>
                      </a:r>
                      <a:endParaRPr kumimoji="0" lang="zh-CN" altLang="en-US"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状态栈</a:t>
                      </a:r>
                      <a:endParaRPr kumimoji="0" lang="zh-CN" altLang="en-US"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符号栈</a:t>
                      </a:r>
                      <a:endParaRPr kumimoji="0" lang="zh-CN" altLang="en-US"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输入符号串</a:t>
                      </a:r>
                      <a:endParaRPr kumimoji="0" lang="zh-CN" altLang="en-US"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分析动作</a:t>
                      </a:r>
                      <a:endParaRPr kumimoji="0" lang="zh-CN" altLang="en-US"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8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a,b,a#</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S3(</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移进</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8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,b,a#</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r3(</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规约</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8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#E</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,b,a#</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S5(</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移进</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8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025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#E,</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b,a#</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S4(</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移进</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8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0254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#E,b</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r4(</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规约</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8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0252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#E,E</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S5(</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移进</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8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02525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#E,E,</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S3(</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移进</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8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025253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#E,E,a</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r3(</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规约</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78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025252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#E,E,E</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r2(</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规约</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78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025256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#E,E,L</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r1(</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规约</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78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0256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#E,L</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r1(</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规约</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578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#L</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acc(</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接受</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transition spd="slow">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468313" y="2060575"/>
            <a:ext cx="8229600" cy="3384550"/>
          </a:xfrm>
        </p:spPr>
        <p:txBody>
          <a:bodyPr/>
          <a:lstStyle/>
          <a:p>
            <a:pPr eaLnBrk="1" hangingPunct="1">
              <a:buFont typeface="Wingdings" panose="05000000000000000000" pitchFamily="2" charset="2"/>
              <a:buChar char="l"/>
            </a:pPr>
            <a:r>
              <a:rPr lang="en-US" altLang="zh-CN" b="1" smtClean="0">
                <a:solidFill>
                  <a:srgbClr val="FF0000"/>
                </a:solidFill>
              </a:rPr>
              <a:t>LR</a:t>
            </a:r>
            <a:r>
              <a:rPr lang="zh-CN" altLang="en-US" b="1" smtClean="0">
                <a:solidFill>
                  <a:srgbClr val="FF0000"/>
                </a:solidFill>
              </a:rPr>
              <a:t>分析法的关键是分析表</a:t>
            </a:r>
          </a:p>
          <a:p>
            <a:pPr eaLnBrk="1" hangingPunct="1">
              <a:buFont typeface="Wingdings" panose="05000000000000000000" pitchFamily="2" charset="2"/>
              <a:buChar char="l"/>
            </a:pPr>
            <a:r>
              <a:rPr lang="zh-CN" altLang="en-US" smtClean="0"/>
              <a:t>不同的文法分析表将不同，同一个文法采用的</a:t>
            </a:r>
            <a:r>
              <a:rPr lang="en-US" altLang="zh-CN" smtClean="0"/>
              <a:t>LR</a:t>
            </a:r>
            <a:r>
              <a:rPr lang="zh-CN" altLang="en-US" smtClean="0"/>
              <a:t>分析器不同时，分析表将不同。</a:t>
            </a:r>
          </a:p>
          <a:p>
            <a:pPr eaLnBrk="1" hangingPunct="1">
              <a:buFont typeface="Wingdings" panose="05000000000000000000" pitchFamily="2" charset="2"/>
              <a:buChar char="l"/>
            </a:pPr>
            <a:r>
              <a:rPr lang="zh-CN" altLang="en-US" smtClean="0"/>
              <a:t>分析表可分为动作表（</a:t>
            </a:r>
            <a:r>
              <a:rPr lang="en-US" altLang="zh-CN" smtClean="0"/>
              <a:t>ACTION</a:t>
            </a:r>
            <a:r>
              <a:rPr lang="zh-CN" altLang="en-US" smtClean="0"/>
              <a:t>）和状态转换表（</a:t>
            </a:r>
            <a:r>
              <a:rPr lang="en-US" altLang="zh-CN" smtClean="0"/>
              <a:t>GOTO</a:t>
            </a:r>
            <a:r>
              <a:rPr lang="zh-CN" altLang="en-US" smtClean="0"/>
              <a:t>）两个部分。</a:t>
            </a:r>
          </a:p>
          <a:p>
            <a:pPr eaLnBrk="1" hangingPunct="1">
              <a:buFont typeface="Wingdings" panose="05000000000000000000" pitchFamily="2" charset="2"/>
              <a:buChar char="l"/>
            </a:pPr>
            <a:r>
              <a:rPr lang="zh-CN" altLang="en-US" smtClean="0"/>
              <a:t>构造不同的</a:t>
            </a:r>
            <a:r>
              <a:rPr lang="en-US" altLang="zh-CN" b="1" smtClean="0">
                <a:solidFill>
                  <a:srgbClr val="FF0000"/>
                </a:solidFill>
              </a:rPr>
              <a:t>LR</a:t>
            </a:r>
            <a:r>
              <a:rPr lang="zh-CN" altLang="en-US" b="1" smtClean="0">
                <a:solidFill>
                  <a:srgbClr val="FF0000"/>
                </a:solidFill>
              </a:rPr>
              <a:t>分析器关键是构造分析表</a:t>
            </a:r>
            <a:r>
              <a:rPr lang="zh-CN" altLang="en-US" smtClean="0"/>
              <a:t>。</a:t>
            </a:r>
          </a:p>
        </p:txBody>
      </p:sp>
    </p:spTree>
  </p:cSld>
  <p:clrMapOvr>
    <a:masterClrMapping/>
  </p:clrMapOvr>
  <p:transition spd="slow">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例题</a:t>
            </a:r>
          </a:p>
        </p:txBody>
      </p:sp>
      <p:sp>
        <p:nvSpPr>
          <p:cNvPr id="18435" name="Rectangle 3"/>
          <p:cNvSpPr>
            <a:spLocks noGrp="1" noChangeArrowheads="1"/>
          </p:cNvSpPr>
          <p:nvPr>
            <p:ph idx="1"/>
          </p:nvPr>
        </p:nvSpPr>
        <p:spPr>
          <a:xfrm>
            <a:off x="457200" y="1719263"/>
            <a:ext cx="8229600" cy="3005137"/>
          </a:xfrm>
        </p:spPr>
        <p:txBody>
          <a:bodyPr/>
          <a:lstStyle/>
          <a:p>
            <a:pPr eaLnBrk="1" hangingPunct="1">
              <a:buFont typeface="Wingdings" panose="05000000000000000000" pitchFamily="2" charset="2"/>
              <a:buChar char="l"/>
            </a:pPr>
            <a:r>
              <a:rPr lang="zh-CN" altLang="en-US" smtClean="0"/>
              <a:t>设有文法</a:t>
            </a:r>
            <a:r>
              <a:rPr lang="en-US" altLang="zh-CN" smtClean="0"/>
              <a:t>G</a:t>
            </a:r>
            <a:r>
              <a:rPr lang="zh-CN" altLang="en-US" smtClean="0"/>
              <a:t>（</a:t>
            </a:r>
            <a:r>
              <a:rPr lang="en-US" altLang="zh-CN" smtClean="0"/>
              <a:t>L</a:t>
            </a:r>
            <a:r>
              <a:rPr lang="zh-CN" altLang="en-US" smtClean="0"/>
              <a:t>）</a:t>
            </a:r>
          </a:p>
          <a:p>
            <a:pPr lvl="1" eaLnBrk="1" hangingPunct="1"/>
            <a:r>
              <a:rPr lang="en-US" altLang="zh-CN" smtClean="0"/>
              <a:t>S</a:t>
            </a:r>
            <a:r>
              <a:rPr lang="en-US" altLang="zh-CN" smtClean="0">
                <a:sym typeface="Symbol" panose="05050102010706020507" pitchFamily="18" charset="2"/>
              </a:rPr>
              <a:t>aAcBe</a:t>
            </a:r>
            <a:endParaRPr lang="en-US" altLang="zh-CN" smtClean="0"/>
          </a:p>
          <a:p>
            <a:pPr lvl="1" eaLnBrk="1" hangingPunct="1"/>
            <a:r>
              <a:rPr lang="en-US" altLang="zh-CN" smtClean="0"/>
              <a:t>A</a:t>
            </a:r>
            <a:r>
              <a:rPr lang="en-US" altLang="zh-CN" smtClean="0">
                <a:sym typeface="Symbol" panose="05050102010706020507" pitchFamily="18" charset="2"/>
              </a:rPr>
              <a:t>b</a:t>
            </a:r>
            <a:endParaRPr lang="en-US" altLang="zh-CN" smtClean="0"/>
          </a:p>
          <a:p>
            <a:pPr lvl="1" eaLnBrk="1" hangingPunct="1"/>
            <a:r>
              <a:rPr lang="en-US" altLang="zh-CN" smtClean="0"/>
              <a:t>A</a:t>
            </a:r>
            <a:r>
              <a:rPr lang="en-US" altLang="zh-CN" smtClean="0">
                <a:sym typeface="Symbol" panose="05050102010706020507" pitchFamily="18" charset="2"/>
              </a:rPr>
              <a:t>Ab</a:t>
            </a:r>
            <a:endParaRPr lang="en-US" altLang="zh-CN" smtClean="0"/>
          </a:p>
          <a:p>
            <a:pPr lvl="1" eaLnBrk="1" hangingPunct="1"/>
            <a:r>
              <a:rPr lang="en-US" altLang="zh-CN" smtClean="0"/>
              <a:t>B</a:t>
            </a:r>
            <a:r>
              <a:rPr lang="en-US" altLang="zh-CN" smtClean="0">
                <a:sym typeface="Symbol" panose="05050102010706020507" pitchFamily="18" charset="2"/>
              </a:rPr>
              <a:t></a:t>
            </a:r>
            <a:r>
              <a:rPr lang="en-US" altLang="zh-CN" smtClean="0"/>
              <a:t>d</a:t>
            </a:r>
          </a:p>
        </p:txBody>
      </p:sp>
    </p:spTree>
  </p:cSld>
  <p:clrMapOvr>
    <a:masterClrMapping/>
  </p:clrMapOvr>
  <p:transition spd="slow">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843213" y="115888"/>
            <a:ext cx="6103937" cy="569912"/>
          </a:xfrm>
        </p:spPr>
        <p:txBody>
          <a:bodyPr/>
          <a:lstStyle/>
          <a:p>
            <a:pPr algn="r" eaLnBrk="1" hangingPunct="1"/>
            <a:r>
              <a:rPr lang="zh-CN" altLang="en-US" sz="3500" smtClean="0">
                <a:solidFill>
                  <a:srgbClr val="FF0000"/>
                </a:solidFill>
              </a:rPr>
              <a:t>文法</a:t>
            </a:r>
            <a:r>
              <a:rPr lang="en-US" altLang="zh-CN" sz="3500" smtClean="0">
                <a:solidFill>
                  <a:srgbClr val="FF0000"/>
                </a:solidFill>
              </a:rPr>
              <a:t>G</a:t>
            </a:r>
            <a:r>
              <a:rPr lang="zh-CN" altLang="en-US" sz="3500" smtClean="0">
                <a:solidFill>
                  <a:srgbClr val="FF0000"/>
                </a:solidFill>
              </a:rPr>
              <a:t>（</a:t>
            </a:r>
            <a:r>
              <a:rPr lang="en-US" altLang="zh-CN" sz="3500" smtClean="0">
                <a:solidFill>
                  <a:srgbClr val="FF0000"/>
                </a:solidFill>
              </a:rPr>
              <a:t>L</a:t>
            </a:r>
            <a:r>
              <a:rPr lang="zh-CN" altLang="en-US" sz="3500" smtClean="0">
                <a:solidFill>
                  <a:srgbClr val="FF0000"/>
                </a:solidFill>
              </a:rPr>
              <a:t>）的</a:t>
            </a:r>
            <a:r>
              <a:rPr lang="en-US" altLang="zh-CN" sz="3500" smtClean="0">
                <a:solidFill>
                  <a:srgbClr val="FF0000"/>
                </a:solidFill>
              </a:rPr>
              <a:t>LR</a:t>
            </a:r>
            <a:r>
              <a:rPr lang="zh-CN" altLang="en-US" sz="3500" smtClean="0">
                <a:solidFill>
                  <a:srgbClr val="FF0000"/>
                </a:solidFill>
              </a:rPr>
              <a:t>分析表如下</a:t>
            </a:r>
          </a:p>
        </p:txBody>
      </p:sp>
      <p:graphicFrame>
        <p:nvGraphicFramePr>
          <p:cNvPr id="90351" name="Group 239"/>
          <p:cNvGraphicFramePr>
            <a:graphicFrameLocks noGrp="1"/>
          </p:cNvGraphicFramePr>
          <p:nvPr/>
        </p:nvGraphicFramePr>
        <p:xfrm>
          <a:off x="539750" y="836613"/>
          <a:ext cx="7993063" cy="5759452"/>
        </p:xfrm>
        <a:graphic>
          <a:graphicData uri="http://schemas.openxmlformats.org/drawingml/2006/table">
            <a:tbl>
              <a:tblPr/>
              <a:tblGrid>
                <a:gridCol w="1090613">
                  <a:extLst>
                    <a:ext uri="{9D8B030D-6E8A-4147-A177-3AD203B41FA5}">
                      <a16:colId xmlns:a16="http://schemas.microsoft.com/office/drawing/2014/main" val="1204433440"/>
                    </a:ext>
                  </a:extLst>
                </a:gridCol>
                <a:gridCol w="566737">
                  <a:extLst>
                    <a:ext uri="{9D8B030D-6E8A-4147-A177-3AD203B41FA5}">
                      <a16:colId xmlns:a16="http://schemas.microsoft.com/office/drawing/2014/main" val="341555356"/>
                    </a:ext>
                  </a:extLst>
                </a:gridCol>
                <a:gridCol w="647700">
                  <a:extLst>
                    <a:ext uri="{9D8B030D-6E8A-4147-A177-3AD203B41FA5}">
                      <a16:colId xmlns:a16="http://schemas.microsoft.com/office/drawing/2014/main" val="4242933813"/>
                    </a:ext>
                  </a:extLst>
                </a:gridCol>
                <a:gridCol w="647700">
                  <a:extLst>
                    <a:ext uri="{9D8B030D-6E8A-4147-A177-3AD203B41FA5}">
                      <a16:colId xmlns:a16="http://schemas.microsoft.com/office/drawing/2014/main" val="1182723984"/>
                    </a:ext>
                  </a:extLst>
                </a:gridCol>
                <a:gridCol w="720725">
                  <a:extLst>
                    <a:ext uri="{9D8B030D-6E8A-4147-A177-3AD203B41FA5}">
                      <a16:colId xmlns:a16="http://schemas.microsoft.com/office/drawing/2014/main" val="40357699"/>
                    </a:ext>
                  </a:extLst>
                </a:gridCol>
                <a:gridCol w="576263">
                  <a:extLst>
                    <a:ext uri="{9D8B030D-6E8A-4147-A177-3AD203B41FA5}">
                      <a16:colId xmlns:a16="http://schemas.microsoft.com/office/drawing/2014/main" val="293946679"/>
                    </a:ext>
                  </a:extLst>
                </a:gridCol>
                <a:gridCol w="719137">
                  <a:extLst>
                    <a:ext uri="{9D8B030D-6E8A-4147-A177-3AD203B41FA5}">
                      <a16:colId xmlns:a16="http://schemas.microsoft.com/office/drawing/2014/main" val="1152940300"/>
                    </a:ext>
                  </a:extLst>
                </a:gridCol>
                <a:gridCol w="720725">
                  <a:extLst>
                    <a:ext uri="{9D8B030D-6E8A-4147-A177-3AD203B41FA5}">
                      <a16:colId xmlns:a16="http://schemas.microsoft.com/office/drawing/2014/main" val="1012105978"/>
                    </a:ext>
                  </a:extLst>
                </a:gridCol>
                <a:gridCol w="792163">
                  <a:extLst>
                    <a:ext uri="{9D8B030D-6E8A-4147-A177-3AD203B41FA5}">
                      <a16:colId xmlns:a16="http://schemas.microsoft.com/office/drawing/2014/main" val="3129917737"/>
                    </a:ext>
                  </a:extLst>
                </a:gridCol>
                <a:gridCol w="792162">
                  <a:extLst>
                    <a:ext uri="{9D8B030D-6E8A-4147-A177-3AD203B41FA5}">
                      <a16:colId xmlns:a16="http://schemas.microsoft.com/office/drawing/2014/main" val="2206725031"/>
                    </a:ext>
                  </a:extLst>
                </a:gridCol>
                <a:gridCol w="719138">
                  <a:extLst>
                    <a:ext uri="{9D8B030D-6E8A-4147-A177-3AD203B41FA5}">
                      <a16:colId xmlns:a16="http://schemas.microsoft.com/office/drawing/2014/main" val="1233897989"/>
                    </a:ext>
                  </a:extLst>
                </a:gridCol>
              </a:tblGrid>
              <a:tr h="479425">
                <a:tc rowSpan="2">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状态</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6">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ACTION</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GOTO</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01653599"/>
                  </a:ext>
                </a:extLst>
              </a:tr>
              <a:tr h="481013">
                <a:tc vMerge="1">
                  <a:txBody>
                    <a:bodyPr/>
                    <a:lstStyle/>
                    <a:p>
                      <a:endParaRPr lang="zh-CN" altLang="en-US"/>
                    </a:p>
                  </a:txBody>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952442325"/>
                  </a:ext>
                </a:extLst>
              </a:tr>
              <a:tr h="479425">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4231890075"/>
                  </a:ext>
                </a:extLst>
              </a:tr>
              <a:tr h="481013">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3064589402"/>
                  </a:ext>
                </a:extLst>
              </a:tr>
              <a:tr h="479425">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558982902"/>
                  </a:ext>
                </a:extLst>
              </a:tr>
              <a:tr h="481013">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815370302"/>
                  </a:ext>
                </a:extLst>
              </a:tr>
              <a:tr h="479425">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4138910642"/>
                  </a:ext>
                </a:extLst>
              </a:tr>
              <a:tr h="481013">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3370502141"/>
                  </a:ext>
                </a:extLst>
              </a:tr>
              <a:tr h="479425">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464350830"/>
                  </a:ext>
                </a:extLst>
              </a:tr>
              <a:tr h="479425">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621902869"/>
                  </a:ext>
                </a:extLst>
              </a:tr>
              <a:tr h="479425">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868837798"/>
                  </a:ext>
                </a:extLst>
              </a:tr>
              <a:tr h="479425">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3430557810"/>
                  </a:ext>
                </a:extLst>
              </a:tr>
            </a:tbl>
          </a:graphicData>
        </a:graphic>
      </p:graphicFrame>
    </p:spTree>
  </p:cSld>
  <p:clrMapOvr>
    <a:masterClrMapping/>
  </p:clrMapOvr>
  <p:transition spd="slow">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9750" y="723900"/>
            <a:ext cx="8137525" cy="503238"/>
          </a:xfrm>
        </p:spPr>
        <p:txBody>
          <a:bodyPr/>
          <a:lstStyle/>
          <a:p>
            <a:pPr eaLnBrk="1" hangingPunct="1"/>
            <a:r>
              <a:rPr lang="zh-CN" altLang="en-US" sz="2000" b="1" smtClean="0"/>
              <a:t>以输入串“</a:t>
            </a:r>
            <a:r>
              <a:rPr lang="en-US" altLang="zh-CN" sz="2000" b="1" smtClean="0"/>
              <a:t>abbcde”</a:t>
            </a:r>
            <a:r>
              <a:rPr lang="zh-CN" altLang="en-US" sz="2000" b="1" smtClean="0"/>
              <a:t>为例，给出</a:t>
            </a:r>
            <a:r>
              <a:rPr lang="en-US" altLang="zh-CN" sz="2000" b="1" smtClean="0"/>
              <a:t>LR</a:t>
            </a:r>
            <a:r>
              <a:rPr lang="zh-CN" altLang="en-US" sz="2000" b="1" smtClean="0"/>
              <a:t>分析器的分析过程如下表示：</a:t>
            </a:r>
          </a:p>
        </p:txBody>
      </p:sp>
      <p:graphicFrame>
        <p:nvGraphicFramePr>
          <p:cNvPr id="91227" name="Group 91"/>
          <p:cNvGraphicFramePr>
            <a:graphicFrameLocks noGrp="1"/>
          </p:cNvGraphicFramePr>
          <p:nvPr>
            <p:ph type="tbl" idx="1"/>
          </p:nvPr>
        </p:nvGraphicFramePr>
        <p:xfrm>
          <a:off x="539750" y="1589088"/>
          <a:ext cx="8229600" cy="4389432"/>
        </p:xfrm>
        <a:graphic>
          <a:graphicData uri="http://schemas.openxmlformats.org/drawingml/2006/table">
            <a:tbl>
              <a:tblPr/>
              <a:tblGrid>
                <a:gridCol w="798512">
                  <a:extLst>
                    <a:ext uri="{9D8B030D-6E8A-4147-A177-3AD203B41FA5}">
                      <a16:colId xmlns:a16="http://schemas.microsoft.com/office/drawing/2014/main" val="20000"/>
                    </a:ext>
                  </a:extLst>
                </a:gridCol>
                <a:gridCol w="2492375">
                  <a:extLst>
                    <a:ext uri="{9D8B030D-6E8A-4147-A177-3AD203B41FA5}">
                      <a16:colId xmlns:a16="http://schemas.microsoft.com/office/drawing/2014/main" val="20001"/>
                    </a:ext>
                  </a:extLst>
                </a:gridCol>
                <a:gridCol w="1646238">
                  <a:extLst>
                    <a:ext uri="{9D8B030D-6E8A-4147-A177-3AD203B41FA5}">
                      <a16:colId xmlns:a16="http://schemas.microsoft.com/office/drawing/2014/main" val="20002"/>
                    </a:ext>
                  </a:extLst>
                </a:gridCol>
                <a:gridCol w="1646237">
                  <a:extLst>
                    <a:ext uri="{9D8B030D-6E8A-4147-A177-3AD203B41FA5}">
                      <a16:colId xmlns:a16="http://schemas.microsoft.com/office/drawing/2014/main" val="20003"/>
                    </a:ext>
                  </a:extLst>
                </a:gridCol>
                <a:gridCol w="1646238">
                  <a:extLst>
                    <a:ext uri="{9D8B030D-6E8A-4147-A177-3AD203B41FA5}">
                      <a16:colId xmlns:a16="http://schemas.microsoft.com/office/drawing/2014/main" val="20004"/>
                    </a:ext>
                  </a:extLst>
                </a:gridCol>
              </a:tblGrid>
              <a:tr h="3657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步骤</a:t>
                      </a:r>
                      <a:endParaRPr kumimoji="0" lang="zh-CN" altLang="en-US" sz="1800" b="0" i="0" u="none" strike="noStrike" cap="none" normalizeH="0" baseline="0" dirty="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状态栈</a:t>
                      </a:r>
                      <a:endParaRPr kumimoji="0" lang="zh-CN" altLang="en-US" sz="1800" b="0" i="0" u="none" strike="noStrike" cap="none" normalizeH="0" baseline="0" dirty="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符号栈</a:t>
                      </a:r>
                      <a:endParaRPr kumimoji="0" lang="zh-CN" altLang="en-US"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输入符号串</a:t>
                      </a:r>
                      <a:endParaRPr kumimoji="0" lang="zh-CN" altLang="en-US"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分析动作</a:t>
                      </a:r>
                      <a:endParaRPr kumimoji="0" lang="zh-CN" altLang="en-US"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abbcde#</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S2(</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移进</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bbcde#</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S4(</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移进</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024</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#ab</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bcde</a:t>
                      </a:r>
                      <a:r>
                        <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r2(</a:t>
                      </a:r>
                      <a:r>
                        <a:rPr kumimoji="0" lang="zh-CN" altLang="en-US"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规约</a:t>
                      </a:r>
                      <a:r>
                        <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023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bcde#</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S6(</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移进</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5</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0236</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en-US" altLang="zh-CN" sz="1800" b="0"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aAb</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cde</a:t>
                      </a:r>
                      <a:r>
                        <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r3(</a:t>
                      </a:r>
                      <a:r>
                        <a:rPr kumimoji="0" lang="zh-CN" altLang="en-US"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规约</a:t>
                      </a:r>
                      <a:r>
                        <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023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cde#</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S5(</a:t>
                      </a:r>
                      <a:r>
                        <a:rPr kumimoji="0" lang="zh-CN" altLang="en-US"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移进</a:t>
                      </a:r>
                      <a:r>
                        <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0235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#aAc</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de#</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S8(</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移进</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02358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#aAcd</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e#</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r4(</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规约</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7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02357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#aAcdB</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e#</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S9(</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移进</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7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023579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#aAcBe</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r1(</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规约</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7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acc</a:t>
                      </a:r>
                      <a:r>
                        <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zh-CN" altLang="en-US"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接受</a:t>
                      </a:r>
                      <a:r>
                        <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0563" name="Text Box 92"/>
          <p:cNvSpPr txBox="1">
            <a:spLocks noChangeArrowheads="1"/>
          </p:cNvSpPr>
          <p:nvPr/>
        </p:nvSpPr>
        <p:spPr bwMode="auto">
          <a:xfrm>
            <a:off x="265113" y="5949950"/>
            <a:ext cx="81502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A50021"/>
                </a:solidFill>
              </a:rPr>
              <a:t>第五步骤和第三步骤都进行了规约，并且栈顶都是</a:t>
            </a:r>
            <a:r>
              <a:rPr lang="en-US" altLang="zh-CN" sz="1800" b="1">
                <a:solidFill>
                  <a:srgbClr val="A50021"/>
                </a:solidFill>
              </a:rPr>
              <a:t>b</a:t>
            </a:r>
            <a:r>
              <a:rPr lang="zh-CN" altLang="en-US" sz="1800" b="1">
                <a:solidFill>
                  <a:srgbClr val="A50021"/>
                </a:solidFill>
              </a:rPr>
              <a:t>，但是采用了不同的产生式</a:t>
            </a:r>
          </a:p>
          <a:p>
            <a:pPr eaLnBrk="1" hangingPunct="1">
              <a:spcBef>
                <a:spcPct val="0"/>
              </a:spcBef>
              <a:buFontTx/>
              <a:buNone/>
            </a:pPr>
            <a:r>
              <a:rPr lang="zh-CN" altLang="en-US" sz="1800" b="1">
                <a:solidFill>
                  <a:srgbClr val="A50021"/>
                </a:solidFill>
              </a:rPr>
              <a:t>原因是当时它们的状态不同。</a:t>
            </a:r>
          </a:p>
        </p:txBody>
      </p:sp>
    </p:spTree>
  </p:cSld>
  <p:clrMapOvr>
    <a:masterClrMapping/>
  </p:clrMapOvr>
  <p:transition spd="slow">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4213" y="549275"/>
            <a:ext cx="7543800" cy="858838"/>
          </a:xfrm>
        </p:spPr>
        <p:txBody>
          <a:bodyPr/>
          <a:lstStyle/>
          <a:p>
            <a:pPr eaLnBrk="1" hangingPunct="1"/>
            <a:r>
              <a:rPr lang="en-US" altLang="zh-CN" sz="3600" b="1" dirty="0"/>
              <a:t>6</a:t>
            </a:r>
            <a:r>
              <a:rPr lang="en-US" altLang="zh-CN" sz="3600" b="1" dirty="0" smtClean="0"/>
              <a:t>.1.4 LR</a:t>
            </a:r>
            <a:r>
              <a:rPr lang="zh-CN" altLang="en-US" sz="3600" b="1" dirty="0" smtClean="0"/>
              <a:t>文法</a:t>
            </a:r>
          </a:p>
        </p:txBody>
      </p:sp>
      <p:sp>
        <p:nvSpPr>
          <p:cNvPr id="21507" name="Rectangle 3"/>
          <p:cNvSpPr>
            <a:spLocks noGrp="1" noChangeArrowheads="1"/>
          </p:cNvSpPr>
          <p:nvPr>
            <p:ph idx="1"/>
          </p:nvPr>
        </p:nvSpPr>
        <p:spPr>
          <a:xfrm>
            <a:off x="468313" y="1773238"/>
            <a:ext cx="8229600" cy="4392612"/>
          </a:xfrm>
        </p:spPr>
        <p:txBody>
          <a:bodyPr/>
          <a:lstStyle/>
          <a:p>
            <a:pPr eaLnBrk="1" hangingPunct="1">
              <a:spcBef>
                <a:spcPts val="600"/>
              </a:spcBef>
              <a:spcAft>
                <a:spcPts val="600"/>
              </a:spcAft>
              <a:buFont typeface="Wingdings" panose="05000000000000000000" pitchFamily="2" charset="2"/>
              <a:buChar char="l"/>
            </a:pPr>
            <a:r>
              <a:rPr lang="zh-CN" altLang="en-US" sz="2400" smtClean="0"/>
              <a:t>一个文法</a:t>
            </a:r>
            <a:r>
              <a:rPr lang="en-US" altLang="zh-CN" sz="2400" smtClean="0"/>
              <a:t>G</a:t>
            </a:r>
            <a:r>
              <a:rPr lang="zh-CN" altLang="en-US" sz="2400" smtClean="0"/>
              <a:t>，若能构造一个</a:t>
            </a:r>
            <a:r>
              <a:rPr lang="en-US" altLang="zh-CN" sz="2400" smtClean="0"/>
              <a:t>G</a:t>
            </a:r>
            <a:r>
              <a:rPr lang="zh-CN" altLang="en-US" sz="2400" smtClean="0"/>
              <a:t>的</a:t>
            </a:r>
            <a:r>
              <a:rPr lang="en-US" altLang="zh-CN" sz="2400" smtClean="0"/>
              <a:t>LR</a:t>
            </a:r>
            <a:r>
              <a:rPr lang="zh-CN" altLang="en-US" sz="2400" smtClean="0"/>
              <a:t>分析表，并使它的每一个入口是唯一确定的，则文法</a:t>
            </a:r>
            <a:r>
              <a:rPr lang="en-US" altLang="zh-CN" sz="2400" smtClean="0"/>
              <a:t>G</a:t>
            </a:r>
            <a:r>
              <a:rPr lang="zh-CN" altLang="en-US" sz="2400" smtClean="0"/>
              <a:t>称为</a:t>
            </a:r>
            <a:r>
              <a:rPr lang="en-US" altLang="zh-CN" sz="2400" smtClean="0"/>
              <a:t>LR</a:t>
            </a:r>
            <a:r>
              <a:rPr lang="zh-CN" altLang="en-US" sz="2400" smtClean="0"/>
              <a:t>文法。</a:t>
            </a:r>
          </a:p>
          <a:p>
            <a:pPr eaLnBrk="1" hangingPunct="1">
              <a:spcBef>
                <a:spcPts val="600"/>
              </a:spcBef>
              <a:spcAft>
                <a:spcPts val="600"/>
              </a:spcAft>
              <a:buFont typeface="Wingdings" panose="05000000000000000000" pitchFamily="2" charset="2"/>
              <a:buChar char="l"/>
            </a:pPr>
            <a:r>
              <a:rPr lang="zh-CN" altLang="en-US" sz="2400" smtClean="0"/>
              <a:t>一个文法</a:t>
            </a:r>
            <a:r>
              <a:rPr lang="en-US" altLang="zh-CN" sz="2400" smtClean="0"/>
              <a:t>G</a:t>
            </a:r>
            <a:r>
              <a:rPr lang="zh-CN" altLang="en-US" sz="2400" smtClean="0"/>
              <a:t>，若每步最多向前查看</a:t>
            </a:r>
            <a:r>
              <a:rPr lang="en-US" altLang="zh-CN" sz="2400" smtClean="0"/>
              <a:t>K</a:t>
            </a:r>
            <a:r>
              <a:rPr lang="zh-CN" altLang="en-US" sz="2400" smtClean="0"/>
              <a:t>个输入字符，就能决定当前分析动作，从而按</a:t>
            </a:r>
            <a:r>
              <a:rPr lang="en-US" altLang="zh-CN" sz="2400" smtClean="0"/>
              <a:t>LR</a:t>
            </a:r>
            <a:r>
              <a:rPr lang="zh-CN" altLang="en-US" sz="2400" smtClean="0"/>
              <a:t>方法进行分析，则称文法</a:t>
            </a:r>
            <a:r>
              <a:rPr lang="en-US" altLang="zh-CN" sz="2400" smtClean="0"/>
              <a:t>G</a:t>
            </a:r>
            <a:r>
              <a:rPr lang="zh-CN" altLang="en-US" sz="2400" smtClean="0"/>
              <a:t>为</a:t>
            </a:r>
            <a:r>
              <a:rPr lang="en-US" altLang="zh-CN" sz="2400" smtClean="0"/>
              <a:t>LR</a:t>
            </a:r>
            <a:r>
              <a:rPr lang="zh-CN" altLang="en-US" sz="2400" smtClean="0"/>
              <a:t>（</a:t>
            </a:r>
            <a:r>
              <a:rPr lang="en-US" altLang="zh-CN" sz="2400" smtClean="0"/>
              <a:t>K</a:t>
            </a:r>
            <a:r>
              <a:rPr lang="zh-CN" altLang="en-US" sz="2400" smtClean="0"/>
              <a:t>）文法。</a:t>
            </a:r>
          </a:p>
          <a:p>
            <a:pPr eaLnBrk="1" hangingPunct="1">
              <a:spcBef>
                <a:spcPts val="600"/>
              </a:spcBef>
              <a:spcAft>
                <a:spcPts val="600"/>
              </a:spcAft>
              <a:buFont typeface="Wingdings" panose="05000000000000000000" pitchFamily="2" charset="2"/>
              <a:buChar char="l"/>
            </a:pPr>
            <a:r>
              <a:rPr lang="zh-CN" altLang="en-US" sz="2400" smtClean="0"/>
              <a:t>实际上，</a:t>
            </a:r>
            <a:r>
              <a:rPr lang="en-US" altLang="zh-CN" sz="2400" smtClean="0"/>
              <a:t>LR</a:t>
            </a:r>
            <a:r>
              <a:rPr lang="zh-CN" altLang="en-US" sz="2400" smtClean="0"/>
              <a:t>（</a:t>
            </a:r>
            <a:r>
              <a:rPr lang="en-US" altLang="zh-CN" sz="2400" smtClean="0"/>
              <a:t>K</a:t>
            </a:r>
            <a:r>
              <a:rPr lang="zh-CN" altLang="en-US" sz="2400" smtClean="0"/>
              <a:t>）中的</a:t>
            </a:r>
            <a:r>
              <a:rPr lang="en-US" altLang="zh-CN" sz="2400" smtClean="0"/>
              <a:t>K</a:t>
            </a:r>
            <a:r>
              <a:rPr lang="zh-CN" altLang="en-US" sz="2400" smtClean="0"/>
              <a:t>是从“展望”未来的角度来定义的。如果</a:t>
            </a:r>
            <a:r>
              <a:rPr lang="en-US" altLang="zh-CN" sz="2400" smtClean="0"/>
              <a:t>K=0</a:t>
            </a:r>
            <a:r>
              <a:rPr lang="zh-CN" altLang="en-US" sz="2400" smtClean="0"/>
              <a:t>，则不用“展望”未来，只根据“历史”信息就可以作出分析动作。</a:t>
            </a:r>
          </a:p>
          <a:p>
            <a:pPr eaLnBrk="1" hangingPunct="1">
              <a:spcBef>
                <a:spcPts val="600"/>
              </a:spcBef>
              <a:spcAft>
                <a:spcPts val="600"/>
              </a:spcAft>
              <a:buFont typeface="Wingdings" panose="05000000000000000000" pitchFamily="2" charset="2"/>
              <a:buChar char="l"/>
            </a:pPr>
            <a:r>
              <a:rPr lang="zh-CN" altLang="en-US" sz="2400" smtClean="0"/>
              <a:t>所以</a:t>
            </a:r>
            <a:r>
              <a:rPr lang="en-US" altLang="zh-CN" sz="2400" smtClean="0"/>
              <a:t>LR</a:t>
            </a:r>
            <a:r>
              <a:rPr lang="zh-CN" altLang="en-US" sz="2400" smtClean="0"/>
              <a:t>（</a:t>
            </a:r>
            <a:r>
              <a:rPr lang="en-US" altLang="zh-CN" sz="2400" smtClean="0"/>
              <a:t>0</a:t>
            </a:r>
            <a:r>
              <a:rPr lang="zh-CN" altLang="en-US" sz="2400" smtClean="0"/>
              <a:t>）不用查看输入字符，只根据“历史”信息就能判定动作。</a:t>
            </a:r>
            <a:r>
              <a:rPr lang="zh-CN" altLang="en-US" sz="2400" b="1" smtClean="0">
                <a:solidFill>
                  <a:srgbClr val="FF0000"/>
                </a:solidFill>
              </a:rPr>
              <a:t>关键还是构造分析表</a:t>
            </a:r>
            <a:r>
              <a:rPr lang="zh-CN" altLang="en-US" sz="2400" smtClean="0"/>
              <a:t>。</a:t>
            </a:r>
          </a:p>
        </p:txBody>
      </p:sp>
    </p:spTree>
  </p:cSld>
  <p:clrMapOvr>
    <a:masterClrMapping/>
  </p:clrMapOvr>
  <p:transition spd="slow">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71538" y="620713"/>
            <a:ext cx="7543800" cy="655637"/>
          </a:xfrm>
        </p:spPr>
        <p:txBody>
          <a:bodyPr/>
          <a:lstStyle/>
          <a:p>
            <a:pPr eaLnBrk="1" hangingPunct="1"/>
            <a:r>
              <a:rPr lang="en-US" altLang="zh-CN" sz="3500" dirty="0"/>
              <a:t>6</a:t>
            </a:r>
            <a:r>
              <a:rPr lang="en-US" altLang="zh-CN" sz="3500" dirty="0" smtClean="0"/>
              <a:t>.0 </a:t>
            </a:r>
            <a:r>
              <a:rPr lang="zh-CN" altLang="en-US" sz="3500" dirty="0" smtClean="0"/>
              <a:t>准备</a:t>
            </a:r>
          </a:p>
        </p:txBody>
      </p:sp>
      <p:sp>
        <p:nvSpPr>
          <p:cNvPr id="4099" name="Rectangle 3"/>
          <p:cNvSpPr>
            <a:spLocks noGrp="1" noChangeArrowheads="1"/>
          </p:cNvSpPr>
          <p:nvPr>
            <p:ph idx="1"/>
          </p:nvPr>
        </p:nvSpPr>
        <p:spPr>
          <a:xfrm>
            <a:off x="323850" y="1700213"/>
            <a:ext cx="8640763" cy="4824412"/>
          </a:xfrm>
        </p:spPr>
        <p:txBody>
          <a:bodyPr/>
          <a:lstStyle/>
          <a:p>
            <a:pPr eaLnBrk="1" hangingPunct="1">
              <a:lnSpc>
                <a:spcPct val="90000"/>
              </a:lnSpc>
              <a:buFont typeface="Wingdings" panose="05000000000000000000" pitchFamily="2" charset="2"/>
              <a:buChar char="l"/>
            </a:pPr>
            <a:r>
              <a:rPr lang="en-US" altLang="zh-CN" sz="2400" smtClean="0"/>
              <a:t>LR</a:t>
            </a:r>
            <a:r>
              <a:rPr lang="zh-CN" altLang="en-US" sz="2400" smtClean="0"/>
              <a:t>分析法是目前编译程序的语法分析中最常用而且有效的自下而上的分析技术，它能适用于绝大多数上下文无关文法语言分析。 </a:t>
            </a:r>
          </a:p>
          <a:p>
            <a:pPr eaLnBrk="1" hangingPunct="1">
              <a:lnSpc>
                <a:spcPct val="90000"/>
              </a:lnSpc>
              <a:buFont typeface="Wingdings" panose="05000000000000000000" pitchFamily="2" charset="2"/>
              <a:buChar char="l"/>
            </a:pPr>
            <a:r>
              <a:rPr lang="zh-CN" altLang="en-US" sz="2400" smtClean="0"/>
              <a:t>与算符优先分析法相比较，</a:t>
            </a:r>
            <a:r>
              <a:rPr lang="en-US" altLang="zh-CN" sz="2400" smtClean="0"/>
              <a:t>LR</a:t>
            </a:r>
            <a:r>
              <a:rPr lang="zh-CN" altLang="en-US" sz="2400" smtClean="0"/>
              <a:t>分析法对文法限制较少。 </a:t>
            </a:r>
          </a:p>
          <a:p>
            <a:pPr eaLnBrk="1" hangingPunct="1">
              <a:lnSpc>
                <a:spcPct val="90000"/>
              </a:lnSpc>
              <a:buFont typeface="Wingdings" panose="05000000000000000000" pitchFamily="2" charset="2"/>
              <a:buChar char="l"/>
            </a:pPr>
            <a:r>
              <a:rPr lang="en-US" altLang="zh-CN" sz="2400" smtClean="0"/>
              <a:t>LR</a:t>
            </a:r>
            <a:r>
              <a:rPr lang="zh-CN" altLang="en-US" sz="2400" smtClean="0"/>
              <a:t>泛指一类自左向右（“</a:t>
            </a:r>
            <a:r>
              <a:rPr lang="en-US" altLang="zh-CN" sz="2400" smtClean="0"/>
              <a:t>L”</a:t>
            </a:r>
            <a:r>
              <a:rPr lang="zh-CN" altLang="en-US" sz="2400" smtClean="0"/>
              <a:t>：</a:t>
            </a:r>
            <a:r>
              <a:rPr lang="en-US" altLang="zh-CN" sz="2400" smtClean="0"/>
              <a:t>Left to right</a:t>
            </a:r>
            <a:r>
              <a:rPr lang="zh-CN" altLang="en-US" sz="2400" smtClean="0"/>
              <a:t>）对输入字符串进行扫描且自下而上分析（“</a:t>
            </a:r>
            <a:r>
              <a:rPr lang="en-US" altLang="zh-CN" sz="2400" smtClean="0"/>
              <a:t>R”</a:t>
            </a:r>
            <a:r>
              <a:rPr lang="zh-CN" altLang="en-US" sz="2400" smtClean="0"/>
              <a:t>：分析过程构成最右推导的逆序）的方法。</a:t>
            </a:r>
          </a:p>
          <a:p>
            <a:pPr eaLnBrk="1" hangingPunct="1">
              <a:lnSpc>
                <a:spcPct val="90000"/>
              </a:lnSpc>
              <a:buFont typeface="Wingdings" panose="05000000000000000000" pitchFamily="2" charset="2"/>
              <a:buChar char="l"/>
            </a:pPr>
            <a:r>
              <a:rPr lang="zh-CN" altLang="en-US" sz="2400" smtClean="0">
                <a:solidFill>
                  <a:srgbClr val="A50021"/>
                </a:solidFill>
              </a:rPr>
              <a:t>所谓</a:t>
            </a:r>
            <a:r>
              <a:rPr lang="en-US" altLang="zh-CN" sz="2400" smtClean="0">
                <a:solidFill>
                  <a:srgbClr val="A50021"/>
                </a:solidFill>
              </a:rPr>
              <a:t>LR</a:t>
            </a:r>
            <a:r>
              <a:rPr lang="zh-CN" altLang="en-US" sz="2400" smtClean="0">
                <a:solidFill>
                  <a:srgbClr val="A50021"/>
                </a:solidFill>
              </a:rPr>
              <a:t>（</a:t>
            </a:r>
            <a:r>
              <a:rPr lang="en-US" altLang="zh-CN" sz="2400" smtClean="0">
                <a:solidFill>
                  <a:srgbClr val="A50021"/>
                </a:solidFill>
              </a:rPr>
              <a:t>K</a:t>
            </a:r>
            <a:r>
              <a:rPr lang="zh-CN" altLang="en-US" sz="2400" smtClean="0">
                <a:solidFill>
                  <a:srgbClr val="A50021"/>
                </a:solidFill>
              </a:rPr>
              <a:t>）分析，是指从左至右扫描输入符号串并进行自下而上的语法分析，且在分析的每一步，只须根据分析栈当前已移进和规约出的全部文法符号，再向前查看</a:t>
            </a:r>
            <a:r>
              <a:rPr lang="en-US" altLang="zh-CN" sz="2400" smtClean="0">
                <a:solidFill>
                  <a:srgbClr val="A50021"/>
                </a:solidFill>
              </a:rPr>
              <a:t>K</a:t>
            </a:r>
            <a:r>
              <a:rPr lang="zh-CN" altLang="en-US" sz="2400" smtClean="0">
                <a:solidFill>
                  <a:srgbClr val="A50021"/>
                </a:solidFill>
              </a:rPr>
              <a:t>个输入符号，就能确定适合于文法规则的句柄是否已在分析栈顶形成，从而可以立即确定当前的分析动作。 </a:t>
            </a:r>
          </a:p>
          <a:p>
            <a:pPr eaLnBrk="1" hangingPunct="1">
              <a:lnSpc>
                <a:spcPct val="90000"/>
              </a:lnSpc>
              <a:buFont typeface="Wingdings" panose="05000000000000000000" pitchFamily="2" charset="2"/>
              <a:buChar char="l"/>
            </a:pPr>
            <a:r>
              <a:rPr lang="en-US" altLang="zh-CN" sz="2400" smtClean="0"/>
              <a:t>LR</a:t>
            </a:r>
            <a:r>
              <a:rPr lang="zh-CN" altLang="en-US" sz="2400" smtClean="0"/>
              <a:t>分析法是一种方法，这种方法的使用形式常见四种：</a:t>
            </a:r>
            <a:r>
              <a:rPr lang="en-US" altLang="zh-CN" sz="2400" smtClean="0"/>
              <a:t>LR</a:t>
            </a:r>
            <a:r>
              <a:rPr lang="zh-CN" altLang="en-US" sz="2400" smtClean="0"/>
              <a:t>（</a:t>
            </a:r>
            <a:r>
              <a:rPr lang="en-US" altLang="zh-CN" sz="2400" smtClean="0"/>
              <a:t>0</a:t>
            </a:r>
            <a:r>
              <a:rPr lang="zh-CN" altLang="en-US" sz="2400" smtClean="0"/>
              <a:t>）、</a:t>
            </a:r>
            <a:r>
              <a:rPr lang="en-US" altLang="zh-CN" sz="2400" smtClean="0"/>
              <a:t>SLR</a:t>
            </a:r>
            <a:r>
              <a:rPr lang="zh-CN" altLang="en-US" sz="2400" smtClean="0"/>
              <a:t>（</a:t>
            </a:r>
            <a:r>
              <a:rPr lang="en-US" altLang="zh-CN" sz="2400" smtClean="0"/>
              <a:t>1</a:t>
            </a:r>
            <a:r>
              <a:rPr lang="zh-CN" altLang="en-US" sz="2400" smtClean="0"/>
              <a:t>）、</a:t>
            </a:r>
            <a:r>
              <a:rPr lang="en-US" altLang="zh-CN" sz="2400" smtClean="0"/>
              <a:t>LR</a:t>
            </a:r>
            <a:r>
              <a:rPr lang="zh-CN" altLang="en-US" sz="2400" smtClean="0"/>
              <a:t>（</a:t>
            </a:r>
            <a:r>
              <a:rPr lang="en-US" altLang="zh-CN" sz="2400" smtClean="0"/>
              <a:t>1</a:t>
            </a:r>
            <a:r>
              <a:rPr lang="zh-CN" altLang="en-US" sz="2400" smtClean="0"/>
              <a:t>）、</a:t>
            </a:r>
            <a:r>
              <a:rPr lang="en-US" altLang="zh-CN" sz="2400" smtClean="0"/>
              <a:t>LALR</a:t>
            </a:r>
            <a:r>
              <a:rPr lang="zh-CN" altLang="en-US" sz="2400" smtClean="0"/>
              <a:t>（</a:t>
            </a:r>
            <a:r>
              <a:rPr lang="en-US" altLang="zh-CN" sz="2400" smtClean="0"/>
              <a:t>1</a:t>
            </a:r>
            <a:r>
              <a:rPr lang="zh-CN" altLang="en-US" sz="2400" smtClean="0"/>
              <a:t>）。</a:t>
            </a:r>
          </a:p>
        </p:txBody>
      </p:sp>
    </p:spTree>
  </p:cSld>
  <p:clrMapOvr>
    <a:masterClrMapping/>
  </p:clrMapOvr>
  <p:transition spd="slow">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68313" y="549275"/>
            <a:ext cx="8229600" cy="854075"/>
          </a:xfrm>
        </p:spPr>
        <p:txBody>
          <a:bodyPr/>
          <a:lstStyle/>
          <a:p>
            <a:pPr eaLnBrk="1" hangingPunct="1"/>
            <a:r>
              <a:rPr lang="en-US" altLang="zh-CN" b="1" dirty="0"/>
              <a:t>6</a:t>
            </a:r>
            <a:r>
              <a:rPr lang="en-US" altLang="zh-CN" b="1" dirty="0" smtClean="0"/>
              <a:t>.2  LR</a:t>
            </a:r>
            <a:r>
              <a:rPr lang="zh-CN" altLang="en-US" b="1" dirty="0" smtClean="0"/>
              <a:t>（</a:t>
            </a:r>
            <a:r>
              <a:rPr lang="en-US" altLang="zh-CN" b="1" dirty="0" smtClean="0"/>
              <a:t>0</a:t>
            </a:r>
            <a:r>
              <a:rPr lang="zh-CN" altLang="en-US" b="1" dirty="0" smtClean="0"/>
              <a:t>）分析</a:t>
            </a:r>
          </a:p>
        </p:txBody>
      </p:sp>
      <p:sp>
        <p:nvSpPr>
          <p:cNvPr id="22531" name="Rectangle 3"/>
          <p:cNvSpPr>
            <a:spLocks noGrp="1" noChangeArrowheads="1"/>
          </p:cNvSpPr>
          <p:nvPr>
            <p:ph idx="1"/>
          </p:nvPr>
        </p:nvSpPr>
        <p:spPr>
          <a:xfrm>
            <a:off x="468313" y="2492375"/>
            <a:ext cx="8229600" cy="3197225"/>
          </a:xfrm>
        </p:spPr>
        <p:txBody>
          <a:bodyPr/>
          <a:lstStyle/>
          <a:p>
            <a:pPr marL="571500" indent="-571500" eaLnBrk="1" hangingPunct="1">
              <a:buFont typeface="Wingdings" panose="05000000000000000000" pitchFamily="2" charset="2"/>
              <a:buAutoNum type="arabicPeriod"/>
            </a:pPr>
            <a:r>
              <a:rPr lang="en-US" altLang="zh-CN" sz="2600" b="1" smtClean="0">
                <a:solidFill>
                  <a:srgbClr val="A50021"/>
                </a:solidFill>
              </a:rPr>
              <a:t>LR</a:t>
            </a:r>
            <a:r>
              <a:rPr lang="zh-CN" altLang="en-US" sz="2600" b="1" smtClean="0">
                <a:solidFill>
                  <a:srgbClr val="A50021"/>
                </a:solidFill>
              </a:rPr>
              <a:t>（</a:t>
            </a:r>
            <a:r>
              <a:rPr lang="en-US" altLang="zh-CN" sz="2600" b="1" smtClean="0">
                <a:solidFill>
                  <a:srgbClr val="A50021"/>
                </a:solidFill>
              </a:rPr>
              <a:t>0</a:t>
            </a:r>
            <a:r>
              <a:rPr lang="zh-CN" altLang="en-US" sz="2600" b="1" smtClean="0">
                <a:solidFill>
                  <a:srgbClr val="A50021"/>
                </a:solidFill>
              </a:rPr>
              <a:t>）分析的实现思想</a:t>
            </a:r>
          </a:p>
          <a:p>
            <a:pPr marL="971550" lvl="1" indent="-571500" eaLnBrk="1" hangingPunct="1">
              <a:buFont typeface="Wingdings" panose="05000000000000000000" pitchFamily="2" charset="2"/>
              <a:buChar char="l"/>
            </a:pPr>
            <a:r>
              <a:rPr lang="en-US" altLang="zh-CN" sz="2200" smtClean="0"/>
              <a:t>LR</a:t>
            </a:r>
            <a:r>
              <a:rPr lang="zh-CN" altLang="en-US" sz="2200" smtClean="0"/>
              <a:t>（</a:t>
            </a:r>
            <a:r>
              <a:rPr lang="en-US" altLang="zh-CN" sz="2200" smtClean="0"/>
              <a:t>0</a:t>
            </a:r>
            <a:r>
              <a:rPr lang="zh-CN" altLang="en-US" sz="2200" smtClean="0"/>
              <a:t>）分析是仅仅根据当前分析栈顶状态（</a:t>
            </a:r>
            <a:r>
              <a:rPr lang="zh-CN" altLang="en-US" sz="2200" b="1" smtClean="0">
                <a:solidFill>
                  <a:srgbClr val="A50021"/>
                </a:solidFill>
              </a:rPr>
              <a:t>该状态记录着已进行的分析历史情况</a:t>
            </a:r>
            <a:r>
              <a:rPr lang="zh-CN" altLang="en-US" sz="2200" smtClean="0"/>
              <a:t>）而不需要从当前输入字符串</a:t>
            </a:r>
            <a:r>
              <a:rPr lang="zh-CN" altLang="en-US" sz="2200" b="1" smtClean="0">
                <a:solidFill>
                  <a:srgbClr val="FF0000"/>
                </a:solidFill>
              </a:rPr>
              <a:t>再</a:t>
            </a:r>
            <a:r>
              <a:rPr lang="zh-CN" altLang="en-US" sz="2200" smtClean="0"/>
              <a:t>向前查看输入符号，来决定当前的分析动作。</a:t>
            </a:r>
          </a:p>
          <a:p>
            <a:pPr marL="971550" lvl="1" indent="-571500" eaLnBrk="1" hangingPunct="1">
              <a:buFont typeface="Wingdings" panose="05000000000000000000" pitchFamily="2" charset="2"/>
              <a:buChar char="l"/>
            </a:pPr>
            <a:r>
              <a:rPr lang="en-US" altLang="zh-CN" sz="2200" smtClean="0"/>
              <a:t>LR</a:t>
            </a:r>
            <a:r>
              <a:rPr lang="zh-CN" altLang="en-US" sz="2200" smtClean="0"/>
              <a:t>（</a:t>
            </a:r>
            <a:r>
              <a:rPr lang="en-US" altLang="zh-CN" sz="2200" smtClean="0"/>
              <a:t>0</a:t>
            </a:r>
            <a:r>
              <a:rPr lang="zh-CN" altLang="en-US" sz="2200" smtClean="0"/>
              <a:t>）分析的实现是基于只根据“历史”资料即可决定当前分析栈是否已构成句柄，从而确定分析动作。</a:t>
            </a:r>
          </a:p>
          <a:p>
            <a:pPr marL="971550" lvl="1" indent="-571500" eaLnBrk="1" hangingPunct="1">
              <a:buFont typeface="Wingdings" panose="05000000000000000000" pitchFamily="2" charset="2"/>
              <a:buChar char="l"/>
            </a:pPr>
            <a:r>
              <a:rPr lang="en-US" altLang="zh-CN" sz="2200" smtClean="0"/>
              <a:t>LR</a:t>
            </a:r>
            <a:r>
              <a:rPr lang="zh-CN" altLang="en-US" sz="2200" smtClean="0"/>
              <a:t>（</a:t>
            </a:r>
            <a:r>
              <a:rPr lang="en-US" altLang="zh-CN" sz="2200" smtClean="0"/>
              <a:t>0</a:t>
            </a:r>
            <a:r>
              <a:rPr lang="zh-CN" altLang="en-US" sz="2200" smtClean="0"/>
              <a:t>）分析中涉及的概念、定义和术语，在其他的</a:t>
            </a:r>
            <a:r>
              <a:rPr lang="en-US" altLang="zh-CN" sz="2200" smtClean="0"/>
              <a:t>LR</a:t>
            </a:r>
            <a:r>
              <a:rPr lang="zh-CN" altLang="en-US" sz="2200" smtClean="0"/>
              <a:t>分析中都是一样的。</a:t>
            </a:r>
          </a:p>
        </p:txBody>
      </p:sp>
    </p:spTree>
  </p:cSld>
  <p:clrMapOvr>
    <a:masterClrMapping/>
  </p:clrMapOvr>
  <p:transition spd="slow">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title"/>
          </p:nvPr>
        </p:nvSpPr>
        <p:spPr>
          <a:xfrm>
            <a:off x="773113" y="620713"/>
            <a:ext cx="7543800" cy="858837"/>
          </a:xfrm>
        </p:spPr>
        <p:txBody>
          <a:bodyPr/>
          <a:lstStyle/>
          <a:p>
            <a:pPr eaLnBrk="1" hangingPunct="1"/>
            <a:r>
              <a:rPr lang="zh-CN" altLang="en-US" sz="3600" b="1" smtClean="0">
                <a:solidFill>
                  <a:srgbClr val="A50021"/>
                </a:solidFill>
                <a:latin typeface="宋体" panose="02010600030101010101" pitchFamily="2" charset="-122"/>
              </a:rPr>
              <a:t>可规约前缀和子前缀</a:t>
            </a:r>
          </a:p>
        </p:txBody>
      </p:sp>
      <p:sp>
        <p:nvSpPr>
          <p:cNvPr id="23555" name="Rectangle 3"/>
          <p:cNvSpPr>
            <a:spLocks noGrp="1" noChangeArrowheads="1"/>
          </p:cNvSpPr>
          <p:nvPr>
            <p:ph idx="1"/>
          </p:nvPr>
        </p:nvSpPr>
        <p:spPr>
          <a:xfrm>
            <a:off x="430213" y="1773238"/>
            <a:ext cx="8229600" cy="4752975"/>
          </a:xfrm>
        </p:spPr>
        <p:txBody>
          <a:bodyPr/>
          <a:lstStyle/>
          <a:p>
            <a:pPr eaLnBrk="1" hangingPunct="1">
              <a:buFont typeface="Wingdings" panose="05000000000000000000" pitchFamily="2" charset="2"/>
              <a:buChar char="l"/>
            </a:pPr>
            <a:r>
              <a:rPr lang="zh-CN" altLang="en-US" sz="2400" smtClean="0"/>
              <a:t>对例</a:t>
            </a:r>
            <a:r>
              <a:rPr lang="en-US" altLang="zh-CN" sz="2400" smtClean="0"/>
              <a:t>6.1</a:t>
            </a:r>
            <a:r>
              <a:rPr lang="zh-CN" altLang="en-US" sz="2400" smtClean="0"/>
              <a:t>文法</a:t>
            </a:r>
            <a:r>
              <a:rPr lang="en-US" altLang="zh-CN" sz="2400" smtClean="0"/>
              <a:t>G[S]</a:t>
            </a:r>
            <a:r>
              <a:rPr lang="zh-CN" altLang="en-US" sz="2400" smtClean="0"/>
              <a:t>的每条产生式编上序号，用</a:t>
            </a:r>
            <a:r>
              <a:rPr lang="en-US" altLang="zh-CN" sz="2400" smtClean="0"/>
              <a:t>[i]</a:t>
            </a:r>
            <a:r>
              <a:rPr lang="zh-CN" altLang="en-US" sz="2400" smtClean="0"/>
              <a:t>表示，加在每个产生式尾部，使产生式变为：</a:t>
            </a:r>
            <a:r>
              <a:rPr lang="en-US" altLang="zh-CN" sz="2400" smtClean="0"/>
              <a:t>S</a:t>
            </a:r>
            <a:r>
              <a:rPr lang="en-US" altLang="zh-CN" sz="2400" smtClean="0">
                <a:latin typeface="宋体" panose="02010600030101010101" pitchFamily="2" charset="-122"/>
              </a:rPr>
              <a:t>→aAcBe[1]</a:t>
            </a:r>
            <a:r>
              <a:rPr lang="zh-CN" altLang="en-US" sz="2400" smtClean="0">
                <a:latin typeface="宋体" panose="02010600030101010101" pitchFamily="2" charset="-122"/>
              </a:rPr>
              <a:t>；</a:t>
            </a:r>
            <a:r>
              <a:rPr lang="en-US" altLang="zh-CN" sz="2400" smtClean="0">
                <a:latin typeface="宋体" panose="02010600030101010101" pitchFamily="2" charset="-122"/>
              </a:rPr>
              <a:t>A→b[2]</a:t>
            </a:r>
            <a:r>
              <a:rPr lang="zh-CN" altLang="en-US" sz="2400" smtClean="0">
                <a:latin typeface="宋体" panose="02010600030101010101" pitchFamily="2" charset="-122"/>
              </a:rPr>
              <a:t>；</a:t>
            </a:r>
            <a:r>
              <a:rPr lang="en-US" altLang="zh-CN" sz="2400" smtClean="0">
                <a:latin typeface="宋体" panose="02010600030101010101" pitchFamily="2" charset="-122"/>
              </a:rPr>
              <a:t>A→Ab[3]</a:t>
            </a:r>
            <a:r>
              <a:rPr lang="zh-CN" altLang="en-US" sz="2400" smtClean="0">
                <a:latin typeface="宋体" panose="02010600030101010101" pitchFamily="2" charset="-122"/>
              </a:rPr>
              <a:t>；</a:t>
            </a:r>
            <a:r>
              <a:rPr lang="en-US" altLang="zh-CN" sz="2400" smtClean="0">
                <a:latin typeface="宋体" panose="02010600030101010101" pitchFamily="2" charset="-122"/>
              </a:rPr>
              <a:t>B→d[4]</a:t>
            </a:r>
          </a:p>
          <a:p>
            <a:pPr eaLnBrk="1" hangingPunct="1">
              <a:buFont typeface="Wingdings" panose="05000000000000000000" pitchFamily="2" charset="2"/>
              <a:buChar char="l"/>
            </a:pPr>
            <a:r>
              <a:rPr lang="zh-CN" altLang="en-US" sz="2400" smtClean="0"/>
              <a:t>序号</a:t>
            </a:r>
            <a:r>
              <a:rPr lang="en-US" altLang="zh-CN" sz="2400" smtClean="0"/>
              <a:t>[i]</a:t>
            </a:r>
            <a:r>
              <a:rPr lang="zh-CN" altLang="en-US" sz="2400" smtClean="0"/>
              <a:t>不是产生式的文法符号，对输入串进行推导过程中把序号带入，最右推导过程如下：</a:t>
            </a:r>
          </a:p>
          <a:p>
            <a:pPr eaLnBrk="1" hangingPunct="1">
              <a:buFont typeface="Wingdings" panose="05000000000000000000" pitchFamily="2" charset="2"/>
              <a:buChar char="l"/>
            </a:pPr>
            <a:r>
              <a:rPr lang="en-US" altLang="zh-CN" sz="2400" smtClean="0"/>
              <a:t>S</a:t>
            </a:r>
            <a:r>
              <a:rPr lang="en-US" altLang="zh-CN" smtClean="0">
                <a:cs typeface="Arial" panose="020B0604020202020204" pitchFamily="34" charset="0"/>
                <a:sym typeface="Symbol" panose="05050102010706020507" pitchFamily="18" charset="2"/>
              </a:rPr>
              <a:t></a:t>
            </a:r>
            <a:r>
              <a:rPr lang="en-US" altLang="zh-CN" sz="2400" smtClean="0">
                <a:solidFill>
                  <a:srgbClr val="A50021"/>
                </a:solidFill>
                <a:latin typeface="宋体" panose="02010600030101010101" pitchFamily="2" charset="-122"/>
              </a:rPr>
              <a:t>aAcBe[1]</a:t>
            </a:r>
            <a:r>
              <a:rPr lang="en-US" altLang="zh-CN" smtClean="0">
                <a:cs typeface="Arial" panose="020B0604020202020204" pitchFamily="34" charset="0"/>
                <a:sym typeface="Symbol" panose="05050102010706020507" pitchFamily="18" charset="2"/>
              </a:rPr>
              <a:t></a:t>
            </a:r>
            <a:r>
              <a:rPr lang="en-US" altLang="zh-CN" sz="2400" smtClean="0">
                <a:latin typeface="宋体" panose="02010600030101010101" pitchFamily="2" charset="-122"/>
              </a:rPr>
              <a:t>aAc</a:t>
            </a:r>
            <a:r>
              <a:rPr lang="en-US" altLang="zh-CN" sz="2400" smtClean="0">
                <a:solidFill>
                  <a:srgbClr val="A50021"/>
                </a:solidFill>
                <a:latin typeface="宋体" panose="02010600030101010101" pitchFamily="2" charset="-122"/>
              </a:rPr>
              <a:t>d[4]</a:t>
            </a:r>
            <a:r>
              <a:rPr lang="en-US" altLang="zh-CN" sz="2400" smtClean="0">
                <a:latin typeface="宋体" panose="02010600030101010101" pitchFamily="2" charset="-122"/>
              </a:rPr>
              <a:t>e[1]</a:t>
            </a:r>
            <a:r>
              <a:rPr lang="en-US" altLang="zh-CN" smtClean="0">
                <a:cs typeface="Arial" panose="020B0604020202020204" pitchFamily="34" charset="0"/>
                <a:sym typeface="Symbol" panose="05050102010706020507" pitchFamily="18" charset="2"/>
              </a:rPr>
              <a:t></a:t>
            </a:r>
            <a:r>
              <a:rPr lang="en-US" altLang="zh-CN" sz="2400" smtClean="0">
                <a:latin typeface="宋体" panose="02010600030101010101" pitchFamily="2" charset="-122"/>
              </a:rPr>
              <a:t>a</a:t>
            </a:r>
            <a:r>
              <a:rPr lang="en-US" altLang="zh-CN" sz="2400" smtClean="0">
                <a:solidFill>
                  <a:srgbClr val="A50021"/>
                </a:solidFill>
                <a:latin typeface="宋体" panose="02010600030101010101" pitchFamily="2" charset="-122"/>
              </a:rPr>
              <a:t>Ab[3]</a:t>
            </a:r>
            <a:r>
              <a:rPr lang="en-US" altLang="zh-CN" sz="2400" smtClean="0">
                <a:latin typeface="宋体" panose="02010600030101010101" pitchFamily="2" charset="-122"/>
              </a:rPr>
              <a:t>cd[4]e[1]</a:t>
            </a:r>
            <a:r>
              <a:rPr lang="en-US" altLang="zh-CN" smtClean="0">
                <a:cs typeface="Arial" panose="020B0604020202020204" pitchFamily="34" charset="0"/>
                <a:sym typeface="Symbol" panose="05050102010706020507" pitchFamily="18" charset="2"/>
              </a:rPr>
              <a:t> </a:t>
            </a:r>
            <a:r>
              <a:rPr lang="en-US" altLang="zh-CN" sz="2400" smtClean="0">
                <a:latin typeface="宋体" panose="02010600030101010101" pitchFamily="2" charset="-122"/>
              </a:rPr>
              <a:t>a</a:t>
            </a:r>
            <a:r>
              <a:rPr lang="en-US" altLang="zh-CN" sz="2400" smtClean="0">
                <a:solidFill>
                  <a:srgbClr val="A50021"/>
                </a:solidFill>
                <a:latin typeface="宋体" panose="02010600030101010101" pitchFamily="2" charset="-122"/>
              </a:rPr>
              <a:t>b[2]</a:t>
            </a:r>
            <a:r>
              <a:rPr lang="en-US" altLang="zh-CN" sz="2400" smtClean="0">
                <a:latin typeface="宋体" panose="02010600030101010101" pitchFamily="2" charset="-122"/>
              </a:rPr>
              <a:t>b[3]cd[4]e[1]</a:t>
            </a:r>
          </a:p>
          <a:p>
            <a:pPr eaLnBrk="1" hangingPunct="1">
              <a:buFont typeface="Wingdings" panose="05000000000000000000" pitchFamily="2" charset="2"/>
              <a:buChar char="l"/>
            </a:pPr>
            <a:r>
              <a:rPr lang="zh-CN" altLang="en-US" sz="2400" smtClean="0">
                <a:latin typeface="宋体" panose="02010600030101010101" pitchFamily="2" charset="-122"/>
              </a:rPr>
              <a:t>它的逆过程最左规约是红色表示的</a:t>
            </a:r>
            <a:r>
              <a:rPr lang="en-US" altLang="zh-CN" sz="2400" smtClean="0">
                <a:latin typeface="宋体" panose="02010600030101010101" pitchFamily="2" charset="-122"/>
              </a:rPr>
              <a:t>2</a:t>
            </a:r>
            <a:r>
              <a:rPr lang="zh-CN" altLang="en-US" sz="2400" smtClean="0">
                <a:latin typeface="宋体" panose="02010600030101010101" pitchFamily="2" charset="-122"/>
              </a:rPr>
              <a:t>、</a:t>
            </a:r>
            <a:r>
              <a:rPr lang="en-US" altLang="zh-CN" sz="2400" smtClean="0">
                <a:latin typeface="宋体" panose="02010600030101010101" pitchFamily="2" charset="-122"/>
              </a:rPr>
              <a:t>3</a:t>
            </a:r>
            <a:r>
              <a:rPr lang="zh-CN" altLang="en-US" sz="2400" smtClean="0">
                <a:latin typeface="宋体" panose="02010600030101010101" pitchFamily="2" charset="-122"/>
              </a:rPr>
              <a:t>、</a:t>
            </a:r>
            <a:r>
              <a:rPr lang="en-US" altLang="zh-CN" sz="2400" smtClean="0">
                <a:latin typeface="宋体" panose="02010600030101010101" pitchFamily="2" charset="-122"/>
              </a:rPr>
              <a:t>4</a:t>
            </a:r>
            <a:r>
              <a:rPr lang="zh-CN" altLang="en-US" sz="2400" smtClean="0">
                <a:latin typeface="宋体" panose="02010600030101010101" pitchFamily="2" charset="-122"/>
              </a:rPr>
              <a:t>、</a:t>
            </a:r>
            <a:r>
              <a:rPr lang="en-US" altLang="zh-CN" sz="2400" smtClean="0">
                <a:latin typeface="宋体" panose="02010600030101010101" pitchFamily="2" charset="-122"/>
              </a:rPr>
              <a:t>1</a:t>
            </a:r>
            <a:r>
              <a:rPr lang="zh-CN" altLang="en-US" sz="2400" smtClean="0">
                <a:latin typeface="宋体" panose="02010600030101010101" pitchFamily="2" charset="-122"/>
              </a:rPr>
              <a:t>产生式。</a:t>
            </a:r>
          </a:p>
          <a:p>
            <a:pPr eaLnBrk="1" hangingPunct="1">
              <a:buFont typeface="Wingdings" panose="05000000000000000000" pitchFamily="2" charset="2"/>
              <a:buChar char="l"/>
            </a:pPr>
            <a:r>
              <a:rPr lang="zh-CN" altLang="en-US" sz="2400" smtClean="0">
                <a:latin typeface="宋体" panose="02010600030101010101" pitchFamily="2" charset="-122"/>
              </a:rPr>
              <a:t>每次规约前，句型的前部依次为：</a:t>
            </a:r>
            <a:r>
              <a:rPr lang="en-US" altLang="zh-CN" sz="2400" smtClean="0">
                <a:latin typeface="宋体" panose="02010600030101010101" pitchFamily="2" charset="-122"/>
              </a:rPr>
              <a:t>a</a:t>
            </a:r>
            <a:r>
              <a:rPr lang="en-US" altLang="zh-CN" sz="2400" smtClean="0">
                <a:solidFill>
                  <a:srgbClr val="A50021"/>
                </a:solidFill>
                <a:latin typeface="宋体" panose="02010600030101010101" pitchFamily="2" charset="-122"/>
              </a:rPr>
              <a:t>b</a:t>
            </a:r>
            <a:r>
              <a:rPr lang="zh-CN" altLang="en-US" sz="2400" smtClean="0">
                <a:solidFill>
                  <a:srgbClr val="A50021"/>
                </a:solidFill>
                <a:latin typeface="宋体" panose="02010600030101010101" pitchFamily="2" charset="-122"/>
              </a:rPr>
              <a:t>、</a:t>
            </a:r>
            <a:r>
              <a:rPr lang="en-US" altLang="zh-CN" sz="2400" smtClean="0">
                <a:latin typeface="宋体" panose="02010600030101010101" pitchFamily="2" charset="-122"/>
              </a:rPr>
              <a:t>a</a:t>
            </a:r>
            <a:r>
              <a:rPr lang="en-US" altLang="zh-CN" sz="2400" smtClean="0">
                <a:solidFill>
                  <a:srgbClr val="A50021"/>
                </a:solidFill>
                <a:latin typeface="宋体" panose="02010600030101010101" pitchFamily="2" charset="-122"/>
              </a:rPr>
              <a:t>Ab</a:t>
            </a:r>
            <a:r>
              <a:rPr lang="zh-CN" altLang="en-US" sz="2400" smtClean="0">
                <a:solidFill>
                  <a:srgbClr val="A50021"/>
                </a:solidFill>
                <a:latin typeface="宋体" panose="02010600030101010101" pitchFamily="2" charset="-122"/>
              </a:rPr>
              <a:t>、</a:t>
            </a:r>
            <a:r>
              <a:rPr lang="en-US" altLang="zh-CN" sz="2400" smtClean="0">
                <a:latin typeface="宋体" panose="02010600030101010101" pitchFamily="2" charset="-122"/>
              </a:rPr>
              <a:t>aAc</a:t>
            </a:r>
            <a:r>
              <a:rPr lang="en-US" altLang="zh-CN" sz="2400" smtClean="0">
                <a:solidFill>
                  <a:srgbClr val="A50021"/>
                </a:solidFill>
                <a:latin typeface="宋体" panose="02010600030101010101" pitchFamily="2" charset="-122"/>
              </a:rPr>
              <a:t>d</a:t>
            </a:r>
            <a:r>
              <a:rPr lang="zh-CN" altLang="en-US" sz="2400" smtClean="0">
                <a:solidFill>
                  <a:srgbClr val="A50021"/>
                </a:solidFill>
                <a:latin typeface="宋体" panose="02010600030101010101" pitchFamily="2" charset="-122"/>
              </a:rPr>
              <a:t>和</a:t>
            </a:r>
            <a:r>
              <a:rPr lang="en-US" altLang="zh-CN" sz="2400" smtClean="0">
                <a:solidFill>
                  <a:srgbClr val="A50021"/>
                </a:solidFill>
                <a:latin typeface="宋体" panose="02010600030101010101" pitchFamily="2" charset="-122"/>
              </a:rPr>
              <a:t>aAcBe</a:t>
            </a:r>
            <a:r>
              <a:rPr lang="zh-CN" altLang="en-US" sz="2400" smtClean="0">
                <a:solidFill>
                  <a:srgbClr val="A50021"/>
                </a:solidFill>
                <a:latin typeface="宋体" panose="02010600030101010101" pitchFamily="2" charset="-122"/>
              </a:rPr>
              <a:t>。我们称之为可规约前缀。</a:t>
            </a:r>
          </a:p>
          <a:p>
            <a:pPr eaLnBrk="1" hangingPunct="1">
              <a:buFont typeface="Wingdings" panose="05000000000000000000" pitchFamily="2" charset="2"/>
              <a:buChar char="l"/>
            </a:pPr>
            <a:r>
              <a:rPr lang="zh-CN" altLang="en-US" sz="2400" smtClean="0">
                <a:latin typeface="宋体" panose="02010600030101010101" pitchFamily="2" charset="-122"/>
              </a:rPr>
              <a:t>除上述四个前缀以外，其他的前缀都不是可规约前缀。</a:t>
            </a:r>
          </a:p>
        </p:txBody>
      </p:sp>
    </p:spTree>
  </p:cSld>
  <p:clrMapOvr>
    <a:masterClrMapping/>
  </p:clrMapOvr>
  <p:transition spd="slow">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title"/>
          </p:nvPr>
        </p:nvSpPr>
        <p:spPr>
          <a:xfrm>
            <a:off x="773113" y="620713"/>
            <a:ext cx="7543800" cy="858837"/>
          </a:xfrm>
        </p:spPr>
        <p:txBody>
          <a:bodyPr/>
          <a:lstStyle/>
          <a:p>
            <a:pPr eaLnBrk="1" hangingPunct="1"/>
            <a:r>
              <a:rPr lang="zh-CN" altLang="en-US" sz="3600" b="1" smtClean="0">
                <a:solidFill>
                  <a:srgbClr val="A50021"/>
                </a:solidFill>
                <a:latin typeface="宋体" panose="02010600030101010101" pitchFamily="2" charset="-122"/>
              </a:rPr>
              <a:t>可规约前缀和子前缀</a:t>
            </a:r>
          </a:p>
        </p:txBody>
      </p:sp>
      <p:sp>
        <p:nvSpPr>
          <p:cNvPr id="23555" name="Rectangle 3"/>
          <p:cNvSpPr>
            <a:spLocks noGrp="1" noChangeArrowheads="1"/>
          </p:cNvSpPr>
          <p:nvPr>
            <p:ph idx="1"/>
          </p:nvPr>
        </p:nvSpPr>
        <p:spPr>
          <a:xfrm>
            <a:off x="430213" y="1773238"/>
            <a:ext cx="8229600" cy="4752975"/>
          </a:xfrm>
        </p:spPr>
        <p:txBody>
          <a:bodyPr/>
          <a:lstStyle/>
          <a:p>
            <a:pPr eaLnBrk="1" hangingPunct="1">
              <a:buFont typeface="Wingdings" panose="05000000000000000000" pitchFamily="2" charset="2"/>
              <a:buChar char="l"/>
            </a:pPr>
            <a:r>
              <a:rPr lang="zh-CN" altLang="en-US" sz="2400" dirty="0" smtClean="0"/>
              <a:t>最</a:t>
            </a:r>
            <a:r>
              <a:rPr lang="zh-CN" altLang="en-US" sz="2400" dirty="0" smtClean="0"/>
              <a:t>右</a:t>
            </a:r>
            <a:r>
              <a:rPr lang="zh-CN" altLang="en-US" sz="2400" dirty="0" smtClean="0"/>
              <a:t>推导的逆过程就是规范规约：</a:t>
            </a:r>
            <a:endParaRPr lang="zh-CN" altLang="en-US" sz="2400" dirty="0" smtClean="0"/>
          </a:p>
          <a:p>
            <a:pPr marL="457200" lvl="1" indent="0" eaLnBrk="1" hangingPunct="1">
              <a:buNone/>
            </a:pPr>
            <a:r>
              <a:rPr lang="en-US" altLang="zh-CN" sz="2400" dirty="0" smtClean="0">
                <a:latin typeface="宋体" panose="02010600030101010101" pitchFamily="2" charset="-122"/>
              </a:rPr>
              <a:t>a</a:t>
            </a:r>
            <a:r>
              <a:rPr lang="en-US" altLang="zh-CN" sz="2400" b="1" dirty="0" smtClean="0">
                <a:solidFill>
                  <a:srgbClr val="A50021"/>
                </a:solidFill>
                <a:latin typeface="宋体" panose="02010600030101010101" pitchFamily="2" charset="-122"/>
              </a:rPr>
              <a:t>b[2]</a:t>
            </a:r>
            <a:r>
              <a:rPr lang="en-US" altLang="zh-CN" sz="2400" dirty="0" smtClean="0">
                <a:latin typeface="宋体" panose="02010600030101010101" pitchFamily="2" charset="-122"/>
              </a:rPr>
              <a:t>b[3]cd[4]e[1</a:t>
            </a:r>
            <a:r>
              <a:rPr lang="en-US" altLang="zh-CN" sz="2400" dirty="0" smtClean="0">
                <a:latin typeface="宋体" panose="02010600030101010101" pitchFamily="2" charset="-122"/>
              </a:rPr>
              <a:t>]</a:t>
            </a:r>
          </a:p>
          <a:p>
            <a:pPr marL="457200" lvl="1" indent="0" eaLnBrk="1" hangingPunct="1">
              <a:buNone/>
            </a:pPr>
            <a:r>
              <a:rPr lang="en-US" altLang="zh-CN" sz="2400" dirty="0" smtClean="0">
                <a:sym typeface="Symbol" panose="05050102010706020507" pitchFamily="18" charset="2"/>
              </a:rPr>
              <a:t></a:t>
            </a:r>
            <a:r>
              <a:rPr lang="en-US" altLang="zh-CN" sz="2400" dirty="0" err="1" smtClean="0">
                <a:latin typeface="宋体" panose="02010600030101010101" pitchFamily="2" charset="-122"/>
              </a:rPr>
              <a:t>a</a:t>
            </a:r>
            <a:r>
              <a:rPr lang="en-US" altLang="zh-CN" sz="2400" b="1" dirty="0" err="1" smtClean="0">
                <a:solidFill>
                  <a:srgbClr val="A50021"/>
                </a:solidFill>
                <a:latin typeface="宋体" panose="02010600030101010101" pitchFamily="2" charset="-122"/>
              </a:rPr>
              <a:t>Ab</a:t>
            </a:r>
            <a:r>
              <a:rPr lang="en-US" altLang="zh-CN" sz="2400" b="1" dirty="0" smtClean="0">
                <a:solidFill>
                  <a:srgbClr val="A50021"/>
                </a:solidFill>
                <a:latin typeface="宋体" panose="02010600030101010101" pitchFamily="2" charset="-122"/>
              </a:rPr>
              <a:t>[3]</a:t>
            </a:r>
            <a:r>
              <a:rPr lang="en-US" altLang="zh-CN" sz="2400" dirty="0" smtClean="0">
                <a:latin typeface="宋体" panose="02010600030101010101" pitchFamily="2" charset="-122"/>
              </a:rPr>
              <a:t>cd[4]e[1]</a:t>
            </a:r>
            <a:endParaRPr lang="en-US" altLang="zh-CN" sz="2400" dirty="0">
              <a:latin typeface="宋体" panose="02010600030101010101" pitchFamily="2" charset="-122"/>
            </a:endParaRPr>
          </a:p>
          <a:p>
            <a:pPr marL="457200" lvl="1" indent="0" eaLnBrk="1" hangingPunct="1">
              <a:buNone/>
            </a:pPr>
            <a:r>
              <a:rPr lang="en-US" altLang="zh-CN" sz="2400" dirty="0" smtClean="0">
                <a:sym typeface="Symbol" panose="05050102010706020507" pitchFamily="18" charset="2"/>
              </a:rPr>
              <a:t></a:t>
            </a:r>
            <a:r>
              <a:rPr lang="en-US" altLang="zh-CN" sz="2400" dirty="0" err="1" smtClean="0">
                <a:latin typeface="宋体" panose="02010600030101010101" pitchFamily="2" charset="-122"/>
              </a:rPr>
              <a:t>aAc</a:t>
            </a:r>
            <a:r>
              <a:rPr lang="en-US" altLang="zh-CN" sz="2400" b="1" dirty="0" err="1" smtClean="0">
                <a:solidFill>
                  <a:srgbClr val="A50021"/>
                </a:solidFill>
                <a:latin typeface="宋体" panose="02010600030101010101" pitchFamily="2" charset="-122"/>
              </a:rPr>
              <a:t>d</a:t>
            </a:r>
            <a:r>
              <a:rPr lang="en-US" altLang="zh-CN" sz="2400" b="1" dirty="0" smtClean="0">
                <a:solidFill>
                  <a:srgbClr val="A50021"/>
                </a:solidFill>
                <a:latin typeface="宋体" panose="02010600030101010101" pitchFamily="2" charset="-122"/>
              </a:rPr>
              <a:t>[4]</a:t>
            </a:r>
            <a:r>
              <a:rPr lang="en-US" altLang="zh-CN" sz="2400" dirty="0" smtClean="0">
                <a:latin typeface="宋体" panose="02010600030101010101" pitchFamily="2" charset="-122"/>
              </a:rPr>
              <a:t>e[1]</a:t>
            </a:r>
            <a:endParaRPr lang="en-US" altLang="zh-CN" sz="2400" dirty="0">
              <a:latin typeface="宋体" panose="02010600030101010101" pitchFamily="2" charset="-122"/>
            </a:endParaRPr>
          </a:p>
          <a:p>
            <a:pPr marL="457200" lvl="1" indent="0" eaLnBrk="1" hangingPunct="1">
              <a:buNone/>
            </a:pPr>
            <a:r>
              <a:rPr lang="en-US" altLang="zh-CN" sz="2400" dirty="0" smtClean="0">
                <a:sym typeface="Symbol" panose="05050102010706020507" pitchFamily="18" charset="2"/>
              </a:rPr>
              <a:t></a:t>
            </a:r>
            <a:r>
              <a:rPr lang="en-US" altLang="zh-CN" sz="2400" b="1" dirty="0" err="1" smtClean="0">
                <a:solidFill>
                  <a:srgbClr val="A50021"/>
                </a:solidFill>
                <a:latin typeface="宋体" panose="02010600030101010101" pitchFamily="2" charset="-122"/>
              </a:rPr>
              <a:t>aAcBe</a:t>
            </a:r>
            <a:r>
              <a:rPr lang="en-US" altLang="zh-CN" sz="2400" b="1" dirty="0" smtClean="0">
                <a:solidFill>
                  <a:srgbClr val="A50021"/>
                </a:solidFill>
                <a:latin typeface="宋体" panose="02010600030101010101" pitchFamily="2" charset="-122"/>
              </a:rPr>
              <a:t>[1]</a:t>
            </a:r>
            <a:endParaRPr lang="en-US" altLang="zh-CN" sz="2400" b="1" dirty="0">
              <a:latin typeface="宋体" panose="02010600030101010101" pitchFamily="2" charset="-122"/>
            </a:endParaRPr>
          </a:p>
          <a:p>
            <a:pPr marL="457200" lvl="1" indent="0" eaLnBrk="1" hangingPunct="1">
              <a:buNone/>
            </a:pPr>
            <a:r>
              <a:rPr lang="en-US" altLang="zh-CN" sz="2400" dirty="0" smtClean="0">
                <a:sym typeface="Symbol" panose="05050102010706020507" pitchFamily="18" charset="2"/>
              </a:rPr>
              <a:t></a:t>
            </a:r>
            <a:r>
              <a:rPr lang="en-US" altLang="zh-CN" sz="2400" dirty="0" smtClean="0"/>
              <a:t>S</a:t>
            </a:r>
            <a:endParaRPr lang="en-US" altLang="zh-CN" sz="2400" dirty="0">
              <a:latin typeface="宋体" panose="02010600030101010101" pitchFamily="2" charset="-122"/>
            </a:endParaRPr>
          </a:p>
          <a:p>
            <a:pPr eaLnBrk="1" hangingPunct="1">
              <a:buFont typeface="Wingdings" panose="05000000000000000000" pitchFamily="2" charset="2"/>
              <a:buChar char="l"/>
            </a:pPr>
            <a:r>
              <a:rPr lang="zh-CN" altLang="en-US" sz="2400" dirty="0" smtClean="0">
                <a:latin typeface="宋体" panose="02010600030101010101" pitchFamily="2" charset="-122"/>
              </a:rPr>
              <a:t>逆</a:t>
            </a:r>
            <a:r>
              <a:rPr lang="zh-CN" altLang="en-US" sz="2400" dirty="0" smtClean="0">
                <a:latin typeface="宋体" panose="02010600030101010101" pitchFamily="2" charset="-122"/>
              </a:rPr>
              <a:t>过程最左规约是红色表示的</a:t>
            </a:r>
            <a:r>
              <a:rPr lang="en-US" altLang="zh-CN" sz="2400" dirty="0" smtClean="0">
                <a:latin typeface="宋体" panose="02010600030101010101" pitchFamily="2" charset="-122"/>
              </a:rPr>
              <a:t>2</a:t>
            </a:r>
            <a:r>
              <a:rPr lang="zh-CN" altLang="en-US" sz="2400" dirty="0" smtClean="0">
                <a:latin typeface="宋体" panose="02010600030101010101" pitchFamily="2" charset="-122"/>
              </a:rPr>
              <a:t>、</a:t>
            </a:r>
            <a:r>
              <a:rPr lang="en-US" altLang="zh-CN" sz="2400" dirty="0" smtClean="0">
                <a:latin typeface="宋体" panose="02010600030101010101" pitchFamily="2" charset="-122"/>
              </a:rPr>
              <a:t>3</a:t>
            </a:r>
            <a:r>
              <a:rPr lang="zh-CN" altLang="en-US" sz="2400" dirty="0" smtClean="0">
                <a:latin typeface="宋体" panose="02010600030101010101" pitchFamily="2" charset="-122"/>
              </a:rPr>
              <a:t>、</a:t>
            </a:r>
            <a:r>
              <a:rPr lang="en-US" altLang="zh-CN" sz="2400" dirty="0" smtClean="0">
                <a:latin typeface="宋体" panose="02010600030101010101" pitchFamily="2" charset="-122"/>
              </a:rPr>
              <a:t>4</a:t>
            </a:r>
            <a:r>
              <a:rPr lang="zh-CN" altLang="en-US" sz="2400" dirty="0" smtClean="0">
                <a:latin typeface="宋体" panose="02010600030101010101" pitchFamily="2" charset="-122"/>
              </a:rPr>
              <a:t>、</a:t>
            </a:r>
            <a:r>
              <a:rPr lang="en-US" altLang="zh-CN" sz="2400" dirty="0" smtClean="0">
                <a:latin typeface="宋体" panose="02010600030101010101" pitchFamily="2" charset="-122"/>
              </a:rPr>
              <a:t>1</a:t>
            </a:r>
            <a:r>
              <a:rPr lang="zh-CN" altLang="en-US" sz="2400" dirty="0" smtClean="0">
                <a:latin typeface="宋体" panose="02010600030101010101" pitchFamily="2" charset="-122"/>
              </a:rPr>
              <a:t>产生式。</a:t>
            </a:r>
          </a:p>
          <a:p>
            <a:pPr eaLnBrk="1" hangingPunct="1">
              <a:buFont typeface="Wingdings" panose="05000000000000000000" pitchFamily="2" charset="2"/>
              <a:buChar char="l"/>
            </a:pPr>
            <a:r>
              <a:rPr lang="zh-CN" altLang="en-US" sz="2400" dirty="0" smtClean="0">
                <a:latin typeface="宋体" panose="02010600030101010101" pitchFamily="2" charset="-122"/>
              </a:rPr>
              <a:t>每次规约前，句型的前部依次为：</a:t>
            </a:r>
            <a:r>
              <a:rPr lang="en-US" altLang="zh-CN" sz="2400" dirty="0" smtClean="0">
                <a:latin typeface="宋体" panose="02010600030101010101" pitchFamily="2" charset="-122"/>
              </a:rPr>
              <a:t>a</a:t>
            </a:r>
            <a:r>
              <a:rPr lang="en-US" altLang="zh-CN" sz="2400" dirty="0" smtClean="0">
                <a:solidFill>
                  <a:srgbClr val="A50021"/>
                </a:solidFill>
                <a:latin typeface="宋体" panose="02010600030101010101" pitchFamily="2" charset="-122"/>
              </a:rPr>
              <a:t>b</a:t>
            </a:r>
            <a:r>
              <a:rPr lang="zh-CN" altLang="en-US" sz="2400" dirty="0" smtClean="0">
                <a:solidFill>
                  <a:srgbClr val="A50021"/>
                </a:solidFill>
                <a:latin typeface="宋体" panose="02010600030101010101" pitchFamily="2" charset="-122"/>
              </a:rPr>
              <a:t>、</a:t>
            </a:r>
            <a:r>
              <a:rPr lang="en-US" altLang="zh-CN" sz="2400" dirty="0" err="1" smtClean="0">
                <a:latin typeface="宋体" panose="02010600030101010101" pitchFamily="2" charset="-122"/>
              </a:rPr>
              <a:t>a</a:t>
            </a:r>
            <a:r>
              <a:rPr lang="en-US" altLang="zh-CN" sz="2400" dirty="0" err="1" smtClean="0">
                <a:solidFill>
                  <a:srgbClr val="A50021"/>
                </a:solidFill>
                <a:latin typeface="宋体" panose="02010600030101010101" pitchFamily="2" charset="-122"/>
              </a:rPr>
              <a:t>Ab</a:t>
            </a:r>
            <a:r>
              <a:rPr lang="zh-CN" altLang="en-US" sz="2400" dirty="0" smtClean="0">
                <a:solidFill>
                  <a:srgbClr val="A50021"/>
                </a:solidFill>
                <a:latin typeface="宋体" panose="02010600030101010101" pitchFamily="2" charset="-122"/>
              </a:rPr>
              <a:t>、</a:t>
            </a:r>
            <a:r>
              <a:rPr lang="en-US" altLang="zh-CN" sz="2400" dirty="0" err="1" smtClean="0">
                <a:latin typeface="宋体" panose="02010600030101010101" pitchFamily="2" charset="-122"/>
              </a:rPr>
              <a:t>aAc</a:t>
            </a:r>
            <a:r>
              <a:rPr lang="en-US" altLang="zh-CN" sz="2400" dirty="0" err="1" smtClean="0">
                <a:solidFill>
                  <a:srgbClr val="A50021"/>
                </a:solidFill>
                <a:latin typeface="宋体" panose="02010600030101010101" pitchFamily="2" charset="-122"/>
              </a:rPr>
              <a:t>d</a:t>
            </a:r>
            <a:r>
              <a:rPr lang="zh-CN" altLang="en-US" sz="2400" dirty="0" smtClean="0">
                <a:solidFill>
                  <a:srgbClr val="A50021"/>
                </a:solidFill>
                <a:latin typeface="宋体" panose="02010600030101010101" pitchFamily="2" charset="-122"/>
              </a:rPr>
              <a:t>和</a:t>
            </a:r>
            <a:r>
              <a:rPr lang="en-US" altLang="zh-CN" sz="2400" dirty="0" err="1" smtClean="0">
                <a:solidFill>
                  <a:srgbClr val="A50021"/>
                </a:solidFill>
                <a:latin typeface="宋体" panose="02010600030101010101" pitchFamily="2" charset="-122"/>
              </a:rPr>
              <a:t>aAcBe</a:t>
            </a:r>
            <a:r>
              <a:rPr lang="zh-CN" altLang="en-US" sz="2400" dirty="0" smtClean="0">
                <a:solidFill>
                  <a:srgbClr val="A50021"/>
                </a:solidFill>
                <a:latin typeface="宋体" panose="02010600030101010101" pitchFamily="2" charset="-122"/>
              </a:rPr>
              <a:t>。我们称之为可规约前缀</a:t>
            </a:r>
            <a:r>
              <a:rPr lang="zh-CN" altLang="en-US" sz="2400" dirty="0" smtClean="0">
                <a:solidFill>
                  <a:srgbClr val="A50021"/>
                </a:solidFill>
                <a:latin typeface="宋体" panose="02010600030101010101" pitchFamily="2" charset="-122"/>
              </a:rPr>
              <a:t>。</a:t>
            </a:r>
            <a:endParaRPr lang="en-US" altLang="zh-CN" sz="2400" dirty="0" smtClean="0">
              <a:solidFill>
                <a:srgbClr val="A50021"/>
              </a:solidFill>
              <a:latin typeface="宋体" panose="02010600030101010101" pitchFamily="2" charset="-122"/>
            </a:endParaRPr>
          </a:p>
          <a:p>
            <a:pPr eaLnBrk="1" hangingPunct="1">
              <a:buFont typeface="Wingdings" panose="05000000000000000000" pitchFamily="2" charset="2"/>
              <a:buChar char="l"/>
            </a:pPr>
            <a:r>
              <a:rPr lang="zh-CN" altLang="en-US" sz="2400" dirty="0" smtClean="0">
                <a:solidFill>
                  <a:srgbClr val="A50021"/>
                </a:solidFill>
                <a:latin typeface="宋体" panose="02010600030101010101" pitchFamily="2" charset="-122"/>
              </a:rPr>
              <a:t>可规约前缀正式每次规约时，分析栈中符号栈中的内容；</a:t>
            </a:r>
            <a:endParaRPr lang="zh-CN" altLang="en-US" sz="2400" dirty="0" smtClean="0">
              <a:solidFill>
                <a:srgbClr val="A50021"/>
              </a:solidFill>
              <a:latin typeface="宋体" panose="02010600030101010101" pitchFamily="2" charset="-122"/>
            </a:endParaRPr>
          </a:p>
          <a:p>
            <a:pPr eaLnBrk="1" hangingPunct="1">
              <a:buFont typeface="Wingdings" panose="05000000000000000000" pitchFamily="2" charset="2"/>
              <a:buChar char="l"/>
            </a:pPr>
            <a:r>
              <a:rPr lang="zh-CN" altLang="en-US" sz="2400" dirty="0" smtClean="0">
                <a:latin typeface="宋体" panose="02010600030101010101" pitchFamily="2" charset="-122"/>
              </a:rPr>
              <a:t>除上述四个前缀以外，其他的前缀都不是可规约前缀。</a:t>
            </a:r>
          </a:p>
        </p:txBody>
      </p:sp>
      <p:sp>
        <p:nvSpPr>
          <p:cNvPr id="3" name="七角星 2"/>
          <p:cNvSpPr/>
          <p:nvPr/>
        </p:nvSpPr>
        <p:spPr>
          <a:xfrm>
            <a:off x="2267744" y="2060848"/>
            <a:ext cx="5256584" cy="3384376"/>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C00000"/>
                </a:solidFill>
              </a:rPr>
              <a:t>在一个规范句型中，存在多个子串可以作为可规约前缀</a:t>
            </a:r>
            <a:endParaRPr lang="zh-CN" altLang="en-US" sz="2400" b="1" dirty="0">
              <a:solidFill>
                <a:srgbClr val="C00000"/>
              </a:solidFill>
            </a:endParaRPr>
          </a:p>
        </p:txBody>
      </p:sp>
    </p:spTree>
    <p:extLst>
      <p:ext uri="{BB962C8B-B14F-4D97-AF65-F5344CB8AC3E}">
        <p14:creationId xmlns:p14="http://schemas.microsoft.com/office/powerpoint/2010/main" val="367661368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42913" y="282575"/>
            <a:ext cx="7543800" cy="785813"/>
          </a:xfrm>
        </p:spPr>
        <p:txBody>
          <a:bodyPr/>
          <a:lstStyle/>
          <a:p>
            <a:pPr eaLnBrk="1" hangingPunct="1"/>
            <a:r>
              <a:rPr lang="en-US" altLang="zh-CN" sz="3200" b="1" dirty="0"/>
              <a:t>6</a:t>
            </a:r>
            <a:r>
              <a:rPr lang="en-US" altLang="zh-CN" sz="3200" b="1" dirty="0" smtClean="0"/>
              <a:t>.2  LR</a:t>
            </a:r>
            <a:r>
              <a:rPr lang="zh-CN" altLang="en-US" sz="3200" b="1" dirty="0" smtClean="0"/>
              <a:t>（</a:t>
            </a:r>
            <a:r>
              <a:rPr lang="en-US" altLang="zh-CN" sz="3200" b="1" dirty="0" smtClean="0"/>
              <a:t>0</a:t>
            </a:r>
            <a:r>
              <a:rPr lang="zh-CN" altLang="en-US" sz="3200" b="1" dirty="0" smtClean="0"/>
              <a:t>）分析</a:t>
            </a:r>
          </a:p>
        </p:txBody>
      </p:sp>
      <p:sp>
        <p:nvSpPr>
          <p:cNvPr id="24579" name="Rectangle 3"/>
          <p:cNvSpPr>
            <a:spLocks noGrp="1" noChangeArrowheads="1"/>
          </p:cNvSpPr>
          <p:nvPr>
            <p:ph idx="1"/>
          </p:nvPr>
        </p:nvSpPr>
        <p:spPr>
          <a:xfrm>
            <a:off x="442913" y="1744663"/>
            <a:ext cx="8351837" cy="4779962"/>
          </a:xfrm>
        </p:spPr>
        <p:txBody>
          <a:bodyPr/>
          <a:lstStyle/>
          <a:p>
            <a:pPr marL="571500" indent="-571500" algn="just" eaLnBrk="1" hangingPunct="1">
              <a:lnSpc>
                <a:spcPct val="90000"/>
              </a:lnSpc>
              <a:buFont typeface="Wingdings" panose="05000000000000000000" pitchFamily="2" charset="2"/>
              <a:buAutoNum type="arabicPeriod" startAt="2"/>
            </a:pPr>
            <a:r>
              <a:rPr lang="zh-CN" altLang="en-US" sz="2400" b="1" smtClean="0">
                <a:solidFill>
                  <a:srgbClr val="A50021"/>
                </a:solidFill>
              </a:rPr>
              <a:t>规范句型的活前缀</a:t>
            </a:r>
          </a:p>
          <a:p>
            <a:pPr marL="839788" lvl="1" indent="-495300" algn="just" eaLnBrk="1" hangingPunct="1">
              <a:lnSpc>
                <a:spcPct val="90000"/>
              </a:lnSpc>
            </a:pPr>
            <a:r>
              <a:rPr lang="zh-CN" altLang="en-US" sz="2000" smtClean="0"/>
              <a:t>定义：一个句型的任意首部，称为该句型的一个</a:t>
            </a:r>
            <a:r>
              <a:rPr lang="zh-CN" altLang="en-US" sz="2000" b="1" smtClean="0">
                <a:solidFill>
                  <a:srgbClr val="A50021"/>
                </a:solidFill>
              </a:rPr>
              <a:t>前缀</a:t>
            </a:r>
            <a:r>
              <a:rPr lang="zh-CN" altLang="en-US" sz="2000" smtClean="0"/>
              <a:t>。例如：</a:t>
            </a:r>
            <a:r>
              <a:rPr lang="en-US" altLang="zh-CN" sz="2000" smtClean="0"/>
              <a:t>abc</a:t>
            </a:r>
            <a:r>
              <a:rPr lang="zh-CN" altLang="en-US" sz="2000" smtClean="0"/>
              <a:t>为某文法的句型，则</a:t>
            </a:r>
            <a:r>
              <a:rPr lang="en-US" altLang="zh-CN" sz="2000" smtClean="0"/>
              <a:t>ε</a:t>
            </a:r>
            <a:r>
              <a:rPr lang="zh-CN" altLang="en-US" sz="2000" smtClean="0"/>
              <a:t>，</a:t>
            </a:r>
            <a:r>
              <a:rPr lang="en-US" altLang="zh-CN" sz="2000" smtClean="0"/>
              <a:t>a</a:t>
            </a:r>
            <a:r>
              <a:rPr lang="zh-CN" altLang="en-US" sz="2000" smtClean="0"/>
              <a:t>，</a:t>
            </a:r>
            <a:r>
              <a:rPr lang="en-US" altLang="zh-CN" sz="2000" smtClean="0"/>
              <a:t>ab</a:t>
            </a:r>
            <a:r>
              <a:rPr lang="zh-CN" altLang="en-US" sz="2000" smtClean="0"/>
              <a:t>，</a:t>
            </a:r>
            <a:r>
              <a:rPr lang="en-US" altLang="zh-CN" sz="2000" smtClean="0"/>
              <a:t>abc</a:t>
            </a:r>
            <a:r>
              <a:rPr lang="zh-CN" altLang="en-US" sz="2000" smtClean="0"/>
              <a:t>皆为该句型的前缀；而</a:t>
            </a:r>
            <a:r>
              <a:rPr lang="en-US" altLang="zh-CN" sz="2000" smtClean="0"/>
              <a:t>ac</a:t>
            </a:r>
            <a:r>
              <a:rPr lang="zh-CN" altLang="en-US" sz="2000" smtClean="0"/>
              <a:t>，</a:t>
            </a:r>
            <a:r>
              <a:rPr lang="en-US" altLang="zh-CN" sz="2000" smtClean="0"/>
              <a:t>bcd</a:t>
            </a:r>
            <a:r>
              <a:rPr lang="zh-CN" altLang="en-US" sz="2000" smtClean="0"/>
              <a:t>，</a:t>
            </a:r>
            <a:r>
              <a:rPr lang="en-US" altLang="zh-CN" sz="2000" smtClean="0"/>
              <a:t>c</a:t>
            </a:r>
            <a:r>
              <a:rPr lang="zh-CN" altLang="en-US" sz="2000" smtClean="0"/>
              <a:t>则不是。</a:t>
            </a:r>
          </a:p>
          <a:p>
            <a:pPr marL="839788" lvl="1" indent="-495300" algn="just" eaLnBrk="1" hangingPunct="1">
              <a:lnSpc>
                <a:spcPct val="90000"/>
              </a:lnSpc>
            </a:pPr>
            <a:r>
              <a:rPr lang="zh-CN" altLang="en-US" sz="2000" smtClean="0"/>
              <a:t>定义：规范句型的一个前缀，称为该句型的一个</a:t>
            </a:r>
            <a:r>
              <a:rPr lang="zh-CN" altLang="en-US" sz="2000" b="1" smtClean="0">
                <a:solidFill>
                  <a:srgbClr val="A50021"/>
                </a:solidFill>
              </a:rPr>
              <a:t>活前缀</a:t>
            </a:r>
            <a:r>
              <a:rPr lang="zh-CN" altLang="en-US" sz="2000" smtClean="0"/>
              <a:t>。</a:t>
            </a:r>
          </a:p>
          <a:p>
            <a:pPr marL="839788" lvl="1" indent="-495300" algn="just" eaLnBrk="1" hangingPunct="1">
              <a:lnSpc>
                <a:spcPct val="90000"/>
              </a:lnSpc>
            </a:pPr>
            <a:r>
              <a:rPr lang="zh-CN" altLang="en-US" sz="2000" smtClean="0"/>
              <a:t>活前缀与前缀的区别是，活前缀所属的句型一定是经规范推导得到的句型。</a:t>
            </a:r>
          </a:p>
          <a:p>
            <a:pPr marL="839788" lvl="1" indent="-495300" algn="just" eaLnBrk="1" hangingPunct="1">
              <a:lnSpc>
                <a:spcPct val="90000"/>
              </a:lnSpc>
            </a:pPr>
            <a:r>
              <a:rPr lang="zh-CN" altLang="en-US" sz="2000" smtClean="0"/>
              <a:t>在</a:t>
            </a:r>
            <a:r>
              <a:rPr lang="en-US" altLang="zh-CN" sz="2000" smtClean="0"/>
              <a:t>LR</a:t>
            </a:r>
            <a:r>
              <a:rPr lang="zh-CN" altLang="en-US" sz="2000" smtClean="0"/>
              <a:t>分析过程中，在分析的每一步，如果已被扫描的输入串无语法错误，则此时分析栈中全部文法符号应是某一规范句型的前缀，即活前缀。</a:t>
            </a:r>
          </a:p>
          <a:p>
            <a:pPr marL="839788" lvl="1" indent="-495300" algn="just" eaLnBrk="1" hangingPunct="1">
              <a:lnSpc>
                <a:spcPct val="90000"/>
              </a:lnSpc>
            </a:pPr>
            <a:r>
              <a:rPr lang="zh-CN" altLang="en-US" sz="2100" smtClean="0"/>
              <a:t>一个</a:t>
            </a:r>
            <a:r>
              <a:rPr lang="en-US" altLang="zh-CN" sz="2100" smtClean="0"/>
              <a:t>LR</a:t>
            </a:r>
            <a:r>
              <a:rPr lang="zh-CN" altLang="en-US" sz="2100" smtClean="0"/>
              <a:t>分析器的工作过程，是一个逐步产生文法</a:t>
            </a:r>
            <a:r>
              <a:rPr lang="en-US" altLang="zh-CN" sz="2100" smtClean="0"/>
              <a:t>G</a:t>
            </a:r>
            <a:r>
              <a:rPr lang="zh-CN" altLang="en-US" sz="2100" smtClean="0"/>
              <a:t>的规范句型的活前缀的过程。也即使说分析过程中句柄的确定和规约是通过寻找规范句型的活前缀来实现的。</a:t>
            </a:r>
          </a:p>
          <a:p>
            <a:pPr marL="839788" lvl="1" indent="-495300" algn="just" eaLnBrk="1" hangingPunct="1">
              <a:lnSpc>
                <a:spcPct val="90000"/>
              </a:lnSpc>
            </a:pPr>
            <a:r>
              <a:rPr lang="zh-CN" altLang="en-US" sz="2100" b="1" smtClean="0">
                <a:solidFill>
                  <a:srgbClr val="A50021"/>
                </a:solidFill>
              </a:rPr>
              <a:t>从寻找活前缀入手，来确定句柄和分析动作，从而构造</a:t>
            </a:r>
            <a:r>
              <a:rPr lang="en-US" altLang="zh-CN" sz="2100" b="1" smtClean="0">
                <a:solidFill>
                  <a:srgbClr val="A50021"/>
                </a:solidFill>
              </a:rPr>
              <a:t>LR</a:t>
            </a:r>
            <a:r>
              <a:rPr lang="zh-CN" altLang="en-US" sz="2100" b="1" smtClean="0">
                <a:solidFill>
                  <a:srgbClr val="A50021"/>
                </a:solidFill>
              </a:rPr>
              <a:t>分析表</a:t>
            </a:r>
            <a:r>
              <a:rPr lang="zh-CN" altLang="en-US" sz="2100" smtClean="0"/>
              <a:t>。</a:t>
            </a:r>
          </a:p>
        </p:txBody>
      </p:sp>
      <p:sp>
        <p:nvSpPr>
          <p:cNvPr id="24580" name="Rectangle 4"/>
          <p:cNvSpPr>
            <a:spLocks noChangeArrowheads="1"/>
          </p:cNvSpPr>
          <p:nvPr/>
        </p:nvSpPr>
        <p:spPr bwMode="auto">
          <a:xfrm>
            <a:off x="5219700" y="692150"/>
            <a:ext cx="31686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a:t>最右推导通常称为规范推导</a:t>
            </a:r>
            <a:r>
              <a:rPr lang="en-US" altLang="zh-CN" sz="2400" b="1"/>
              <a:t>.</a:t>
            </a:r>
          </a:p>
        </p:txBody>
      </p:sp>
    </p:spTree>
  </p:cSld>
  <p:clrMapOvr>
    <a:masterClrMapping/>
  </p:clrMapOvr>
  <p:transition spd="slow">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92150" y="549275"/>
            <a:ext cx="7543800" cy="785813"/>
          </a:xfrm>
        </p:spPr>
        <p:txBody>
          <a:bodyPr/>
          <a:lstStyle/>
          <a:p>
            <a:pPr eaLnBrk="1" hangingPunct="1"/>
            <a:r>
              <a:rPr lang="en-US" altLang="zh-CN" sz="3200" dirty="0"/>
              <a:t>6</a:t>
            </a:r>
            <a:r>
              <a:rPr lang="en-US" altLang="zh-CN" sz="3200" dirty="0" smtClean="0"/>
              <a:t>.2  LR</a:t>
            </a:r>
            <a:r>
              <a:rPr lang="zh-CN" altLang="en-US" sz="3200" dirty="0" smtClean="0"/>
              <a:t>（</a:t>
            </a:r>
            <a:r>
              <a:rPr lang="en-US" altLang="zh-CN" sz="3200" dirty="0" smtClean="0"/>
              <a:t>0</a:t>
            </a:r>
            <a:r>
              <a:rPr lang="zh-CN" altLang="en-US" sz="3200" dirty="0" smtClean="0"/>
              <a:t>）分析</a:t>
            </a:r>
          </a:p>
        </p:txBody>
      </p:sp>
      <p:sp>
        <p:nvSpPr>
          <p:cNvPr id="25603" name="Rectangle 3"/>
          <p:cNvSpPr>
            <a:spLocks noGrp="1" noChangeArrowheads="1"/>
          </p:cNvSpPr>
          <p:nvPr>
            <p:ph idx="1"/>
          </p:nvPr>
        </p:nvSpPr>
        <p:spPr>
          <a:xfrm>
            <a:off x="323850" y="1541463"/>
            <a:ext cx="8280400" cy="5256212"/>
          </a:xfrm>
        </p:spPr>
        <p:txBody>
          <a:bodyPr/>
          <a:lstStyle/>
          <a:p>
            <a:pPr marL="571500" indent="-571500" algn="just" eaLnBrk="1" hangingPunct="1">
              <a:buFont typeface="Wingdings" panose="05000000000000000000" pitchFamily="2" charset="2"/>
              <a:buAutoNum type="arabicPeriod" startAt="3"/>
            </a:pPr>
            <a:r>
              <a:rPr lang="zh-CN" altLang="en-US" sz="2400" b="1" dirty="0" smtClean="0">
                <a:solidFill>
                  <a:srgbClr val="A50021"/>
                </a:solidFill>
              </a:rPr>
              <a:t>识别活前缀的有限自动机</a:t>
            </a:r>
          </a:p>
          <a:p>
            <a:pPr marL="971550" lvl="1" indent="-571500" algn="just" eaLnBrk="1" hangingPunct="1">
              <a:buFont typeface="Wingdings" panose="05000000000000000000" pitchFamily="2" charset="2"/>
              <a:buChar char="p"/>
            </a:pPr>
            <a:r>
              <a:rPr lang="en-US" altLang="zh-CN" sz="2400" dirty="0" smtClean="0"/>
              <a:t>LR</a:t>
            </a:r>
            <a:r>
              <a:rPr lang="zh-CN" altLang="en-US" sz="2400" dirty="0" smtClean="0"/>
              <a:t>方法实际分析过程中并不是去直接分析文法符号栈中的符号是否形成句柄</a:t>
            </a:r>
          </a:p>
          <a:p>
            <a:pPr marL="971550" lvl="1" indent="-571500" algn="just" eaLnBrk="1" hangingPunct="1">
              <a:buFont typeface="Wingdings" panose="05000000000000000000" pitchFamily="2" charset="2"/>
              <a:buChar char="p"/>
            </a:pPr>
            <a:r>
              <a:rPr lang="zh-CN" altLang="en-US" sz="2400" dirty="0" smtClean="0"/>
              <a:t>可以把终结符和非终结符都看成一个有限自动机的输入符号；</a:t>
            </a:r>
          </a:p>
          <a:p>
            <a:pPr marL="971550" lvl="1" indent="-571500" algn="just" eaLnBrk="1" hangingPunct="1">
              <a:buFont typeface="Wingdings" panose="05000000000000000000" pitchFamily="2" charset="2"/>
              <a:buChar char="p"/>
            </a:pPr>
            <a:r>
              <a:rPr lang="zh-CN" altLang="en-US" sz="2400" dirty="0" smtClean="0"/>
              <a:t>符号进栈，引起状态的转变；</a:t>
            </a:r>
          </a:p>
          <a:p>
            <a:pPr marL="971550" lvl="1" indent="-571500" algn="just" eaLnBrk="1" hangingPunct="1">
              <a:buFont typeface="Wingdings" panose="05000000000000000000" pitchFamily="2" charset="2"/>
              <a:buChar char="p"/>
            </a:pPr>
            <a:r>
              <a:rPr lang="zh-CN" altLang="en-US" sz="2400" dirty="0" smtClean="0"/>
              <a:t>当识别到可归前缀时，相当在栈中形成句柄，到达识别句柄的终态。</a:t>
            </a:r>
          </a:p>
          <a:p>
            <a:pPr marL="971550" lvl="1" indent="-571500" algn="just" eaLnBrk="1" hangingPunct="1">
              <a:buFont typeface="Wingdings" panose="05000000000000000000" pitchFamily="2" charset="2"/>
              <a:buChar char="p"/>
            </a:pPr>
            <a:r>
              <a:rPr lang="zh-CN" altLang="en-US" sz="2400" dirty="0" smtClean="0"/>
              <a:t>而有限自动机包括五元素：状态集、输入符号、转换函数、初始状态集和终态状态集</a:t>
            </a:r>
            <a:r>
              <a:rPr lang="zh-CN" altLang="en-US" sz="2400" dirty="0" smtClean="0"/>
              <a:t>。</a:t>
            </a:r>
            <a:endParaRPr lang="zh-CN" altLang="en-US" sz="2400" dirty="0" smtClean="0"/>
          </a:p>
        </p:txBody>
      </p:sp>
    </p:spTree>
  </p:cSld>
  <p:clrMapOvr>
    <a:masterClrMapping/>
  </p:clrMapOvr>
  <p:transition spd="slow">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92150" y="549275"/>
            <a:ext cx="7543800" cy="785813"/>
          </a:xfrm>
        </p:spPr>
        <p:txBody>
          <a:bodyPr/>
          <a:lstStyle/>
          <a:p>
            <a:pPr eaLnBrk="1" hangingPunct="1"/>
            <a:r>
              <a:rPr lang="en-US" altLang="zh-CN" sz="3200" dirty="0"/>
              <a:t>6</a:t>
            </a:r>
            <a:r>
              <a:rPr lang="en-US" altLang="zh-CN" sz="3200" dirty="0" smtClean="0"/>
              <a:t>.2  LR</a:t>
            </a:r>
            <a:r>
              <a:rPr lang="zh-CN" altLang="en-US" sz="3200" dirty="0" smtClean="0"/>
              <a:t>（</a:t>
            </a:r>
            <a:r>
              <a:rPr lang="en-US" altLang="zh-CN" sz="3200" dirty="0" smtClean="0"/>
              <a:t>0</a:t>
            </a:r>
            <a:r>
              <a:rPr lang="zh-CN" altLang="en-US" sz="3200" dirty="0" smtClean="0"/>
              <a:t>）分析</a:t>
            </a:r>
          </a:p>
        </p:txBody>
      </p:sp>
      <p:sp>
        <p:nvSpPr>
          <p:cNvPr id="25603" name="Rectangle 3"/>
          <p:cNvSpPr>
            <a:spLocks noGrp="1" noChangeArrowheads="1"/>
          </p:cNvSpPr>
          <p:nvPr>
            <p:ph idx="1"/>
          </p:nvPr>
        </p:nvSpPr>
        <p:spPr>
          <a:xfrm>
            <a:off x="323850" y="1541463"/>
            <a:ext cx="8280400" cy="5256212"/>
          </a:xfrm>
        </p:spPr>
        <p:txBody>
          <a:bodyPr/>
          <a:lstStyle/>
          <a:p>
            <a:pPr marL="571500" indent="-571500" algn="just" eaLnBrk="1" hangingPunct="1">
              <a:buFont typeface="Wingdings" panose="05000000000000000000" pitchFamily="2" charset="2"/>
              <a:buAutoNum type="arabicPeriod" startAt="3"/>
            </a:pPr>
            <a:r>
              <a:rPr lang="zh-CN" altLang="en-US" sz="2400" b="1" dirty="0" smtClean="0">
                <a:solidFill>
                  <a:srgbClr val="A50021"/>
                </a:solidFill>
              </a:rPr>
              <a:t>识别活前缀的有限自动机</a:t>
            </a:r>
          </a:p>
          <a:p>
            <a:pPr eaLnBrk="1" hangingPunct="1">
              <a:buFont typeface="Wingdings" panose="05000000000000000000" pitchFamily="2" charset="2"/>
              <a:buChar char="l"/>
            </a:pPr>
            <a:r>
              <a:rPr lang="en-US" altLang="zh-CN" sz="2400" dirty="0" err="1" smtClean="0"/>
              <a:t>abbcde</a:t>
            </a:r>
            <a:r>
              <a:rPr lang="zh-CN" altLang="en-US" sz="2400" dirty="0" smtClean="0"/>
              <a:t>可规约前缀：</a:t>
            </a:r>
            <a:endParaRPr lang="zh-CN" altLang="en-US" sz="2400" dirty="0"/>
          </a:p>
          <a:p>
            <a:pPr marL="457200" lvl="1" indent="0" eaLnBrk="1" hangingPunct="1">
              <a:buNone/>
            </a:pPr>
            <a:r>
              <a:rPr lang="en-US" altLang="zh-CN" sz="2400" b="1" dirty="0" smtClean="0">
                <a:solidFill>
                  <a:srgbClr val="C00000"/>
                </a:solidFill>
                <a:latin typeface="宋体" panose="02010600030101010101" pitchFamily="2" charset="-122"/>
              </a:rPr>
              <a:t>S[0]</a:t>
            </a:r>
          </a:p>
          <a:p>
            <a:pPr marL="457200" lvl="1" indent="0" eaLnBrk="1" hangingPunct="1">
              <a:buNone/>
            </a:pPr>
            <a:r>
              <a:rPr lang="en-US" altLang="zh-CN" sz="2400" dirty="0" smtClean="0">
                <a:latin typeface="宋体" panose="02010600030101010101" pitchFamily="2" charset="-122"/>
              </a:rPr>
              <a:t>a</a:t>
            </a:r>
            <a:r>
              <a:rPr lang="en-US" altLang="zh-CN" sz="2400" b="1" dirty="0" smtClean="0">
                <a:solidFill>
                  <a:srgbClr val="A50021"/>
                </a:solidFill>
                <a:latin typeface="宋体" panose="02010600030101010101" pitchFamily="2" charset="-122"/>
              </a:rPr>
              <a:t>b[2]</a:t>
            </a:r>
            <a:endParaRPr lang="en-US" altLang="zh-CN" sz="2400" dirty="0" smtClean="0">
              <a:latin typeface="宋体" panose="02010600030101010101" pitchFamily="2" charset="-122"/>
            </a:endParaRPr>
          </a:p>
          <a:p>
            <a:pPr marL="457200" lvl="1" indent="0" eaLnBrk="1" hangingPunct="1">
              <a:buNone/>
            </a:pPr>
            <a:r>
              <a:rPr lang="en-US" altLang="zh-CN" sz="2400" dirty="0" err="1" smtClean="0">
                <a:latin typeface="宋体" panose="02010600030101010101" pitchFamily="2" charset="-122"/>
              </a:rPr>
              <a:t>a</a:t>
            </a:r>
            <a:r>
              <a:rPr lang="en-US" altLang="zh-CN" sz="2400" b="1" dirty="0" err="1" smtClean="0">
                <a:solidFill>
                  <a:srgbClr val="A50021"/>
                </a:solidFill>
                <a:latin typeface="宋体" panose="02010600030101010101" pitchFamily="2" charset="-122"/>
              </a:rPr>
              <a:t>Ab</a:t>
            </a:r>
            <a:r>
              <a:rPr lang="en-US" altLang="zh-CN" sz="2400" b="1" dirty="0" smtClean="0">
                <a:solidFill>
                  <a:srgbClr val="A50021"/>
                </a:solidFill>
                <a:latin typeface="宋体" panose="02010600030101010101" pitchFamily="2" charset="-122"/>
              </a:rPr>
              <a:t>[3]</a:t>
            </a:r>
            <a:endParaRPr lang="en-US" altLang="zh-CN" sz="2400" dirty="0">
              <a:latin typeface="宋体" panose="02010600030101010101" pitchFamily="2" charset="-122"/>
            </a:endParaRPr>
          </a:p>
          <a:p>
            <a:pPr marL="457200" lvl="1" indent="0" eaLnBrk="1" hangingPunct="1">
              <a:buNone/>
            </a:pPr>
            <a:r>
              <a:rPr lang="en-US" altLang="zh-CN" sz="2400" dirty="0" err="1" smtClean="0">
                <a:latin typeface="宋体" panose="02010600030101010101" pitchFamily="2" charset="-122"/>
              </a:rPr>
              <a:t>aAc</a:t>
            </a:r>
            <a:r>
              <a:rPr lang="en-US" altLang="zh-CN" sz="2400" b="1" dirty="0" err="1" smtClean="0">
                <a:solidFill>
                  <a:srgbClr val="A50021"/>
                </a:solidFill>
                <a:latin typeface="宋体" panose="02010600030101010101" pitchFamily="2" charset="-122"/>
              </a:rPr>
              <a:t>d</a:t>
            </a:r>
            <a:r>
              <a:rPr lang="en-US" altLang="zh-CN" sz="2400" b="1" dirty="0" smtClean="0">
                <a:solidFill>
                  <a:srgbClr val="A50021"/>
                </a:solidFill>
                <a:latin typeface="宋体" panose="02010600030101010101" pitchFamily="2" charset="-122"/>
              </a:rPr>
              <a:t>[4]</a:t>
            </a:r>
            <a:endParaRPr lang="en-US" altLang="zh-CN" sz="2400" dirty="0">
              <a:latin typeface="宋体" panose="02010600030101010101" pitchFamily="2" charset="-122"/>
            </a:endParaRPr>
          </a:p>
          <a:p>
            <a:pPr marL="457200" lvl="1" indent="0" eaLnBrk="1" hangingPunct="1">
              <a:buNone/>
            </a:pPr>
            <a:r>
              <a:rPr lang="en-US" altLang="zh-CN" sz="2400" b="1" dirty="0" err="1" smtClean="0">
                <a:solidFill>
                  <a:srgbClr val="A50021"/>
                </a:solidFill>
                <a:latin typeface="宋体" panose="02010600030101010101" pitchFamily="2" charset="-122"/>
              </a:rPr>
              <a:t>aAcBe</a:t>
            </a:r>
            <a:endParaRPr lang="en-US" altLang="zh-CN" sz="2400" b="1" dirty="0" smtClean="0">
              <a:solidFill>
                <a:srgbClr val="A50021"/>
              </a:solidFill>
              <a:latin typeface="宋体" panose="02010600030101010101" pitchFamily="2" charset="-122"/>
            </a:endParaRPr>
          </a:p>
          <a:p>
            <a:pPr eaLnBrk="1" hangingPunct="1">
              <a:buFont typeface="Wingdings" panose="05000000000000000000" pitchFamily="2" charset="2"/>
              <a:buChar char="l"/>
            </a:pPr>
            <a:endParaRPr lang="en-US" altLang="zh-CN" sz="2400" dirty="0" smtClean="0">
              <a:latin typeface="宋体" panose="02010600030101010101" pitchFamily="2" charset="-122"/>
            </a:endParaRPr>
          </a:p>
          <a:p>
            <a:pPr eaLnBrk="1" hangingPunct="1">
              <a:buFont typeface="Wingdings" panose="05000000000000000000" pitchFamily="2" charset="2"/>
              <a:buChar char="l"/>
            </a:pPr>
            <a:r>
              <a:rPr lang="zh-CN" altLang="en-US" sz="2400" dirty="0" smtClean="0">
                <a:latin typeface="宋体" panose="02010600030101010101" pitchFamily="2" charset="-122"/>
              </a:rPr>
              <a:t>每识别到句柄都是终态；</a:t>
            </a:r>
            <a:endParaRPr lang="en-US" altLang="zh-CN" sz="2400" dirty="0" smtClean="0">
              <a:latin typeface="宋体" panose="02010600030101010101" pitchFamily="2" charset="-122"/>
            </a:endParaRPr>
          </a:p>
          <a:p>
            <a:pPr eaLnBrk="1" hangingPunct="1">
              <a:buFont typeface="Wingdings" panose="05000000000000000000" pitchFamily="2" charset="2"/>
              <a:buChar char="l"/>
            </a:pPr>
            <a:r>
              <a:rPr lang="zh-CN" altLang="en-US" sz="2400" dirty="0" smtClean="0">
                <a:latin typeface="宋体" panose="02010600030101010101" pitchFamily="2" charset="-122"/>
              </a:rPr>
              <a:t>识别开始状态的就是句子的识别终态</a:t>
            </a:r>
            <a:r>
              <a:rPr lang="en-US" altLang="zh-CN" sz="2400" dirty="0" smtClean="0">
                <a:latin typeface="宋体" panose="02010600030101010101" pitchFamily="2" charset="-122"/>
              </a:rPr>
              <a:t>——</a:t>
            </a:r>
            <a:r>
              <a:rPr lang="zh-CN" altLang="en-US" sz="2400" dirty="0" smtClean="0">
                <a:latin typeface="宋体" panose="02010600030101010101" pitchFamily="2" charset="-122"/>
              </a:rPr>
              <a:t>可接收语句；</a:t>
            </a:r>
            <a:endParaRPr lang="en-US" altLang="zh-CN" sz="2400" dirty="0" smtClean="0">
              <a:latin typeface="宋体" panose="02010600030101010101" pitchFamily="2" charset="-122"/>
            </a:endParaRPr>
          </a:p>
          <a:p>
            <a:pPr eaLnBrk="1" hangingPunct="1">
              <a:buFont typeface="Wingdings" panose="05000000000000000000" pitchFamily="2" charset="2"/>
              <a:buChar char="l"/>
            </a:pPr>
            <a:r>
              <a:rPr lang="zh-CN" altLang="en-US" sz="2400" dirty="0">
                <a:latin typeface="宋体" panose="02010600030101010101" pitchFamily="2" charset="-122"/>
              </a:rPr>
              <a:t>每一</a:t>
            </a:r>
            <a:r>
              <a:rPr lang="zh-CN" altLang="en-US" sz="2400" dirty="0" smtClean="0">
                <a:latin typeface="宋体" panose="02010600030101010101" pitchFamily="2" charset="-122"/>
              </a:rPr>
              <a:t>个句柄的识别都不是一蹴而就，经过多个中间状态；</a:t>
            </a:r>
            <a:endParaRPr lang="en-US" altLang="zh-CN" sz="2400" dirty="0">
              <a:latin typeface="宋体" panose="02010600030101010101" pitchFamily="2" charset="-122"/>
            </a:endParaRPr>
          </a:p>
        </p:txBody>
      </p:sp>
      <p:sp>
        <p:nvSpPr>
          <p:cNvPr id="2" name="椭圆 1"/>
          <p:cNvSpPr/>
          <p:nvPr/>
        </p:nvSpPr>
        <p:spPr>
          <a:xfrm>
            <a:off x="2699792" y="2492896"/>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rPr>
              <a:t>0</a:t>
            </a:r>
            <a:endParaRPr lang="zh-CN" altLang="en-US" dirty="0">
              <a:solidFill>
                <a:srgbClr val="C00000"/>
              </a:solidFill>
            </a:endParaRPr>
          </a:p>
        </p:txBody>
      </p:sp>
      <p:grpSp>
        <p:nvGrpSpPr>
          <p:cNvPr id="4" name="组合 3"/>
          <p:cNvGrpSpPr/>
          <p:nvPr/>
        </p:nvGrpSpPr>
        <p:grpSpPr>
          <a:xfrm>
            <a:off x="3491880" y="2389708"/>
            <a:ext cx="504056" cy="566415"/>
            <a:chOff x="3347864" y="2389708"/>
            <a:chExt cx="504056" cy="566415"/>
          </a:xfrm>
        </p:grpSpPr>
        <p:sp>
          <p:nvSpPr>
            <p:cNvPr id="5" name="椭圆 4"/>
            <p:cNvSpPr/>
            <p:nvPr/>
          </p:nvSpPr>
          <p:spPr>
            <a:xfrm>
              <a:off x="3419872" y="2492896"/>
              <a:ext cx="360040" cy="360040"/>
            </a:xfrm>
            <a:prstGeom prst="ellipse">
              <a:avLst/>
            </a:prstGeom>
            <a:noFill/>
            <a:ln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rPr>
                <a:t>1</a:t>
              </a:r>
              <a:endParaRPr lang="zh-CN" altLang="en-US" dirty="0">
                <a:solidFill>
                  <a:srgbClr val="C00000"/>
                </a:solidFill>
              </a:endParaRPr>
            </a:p>
          </p:txBody>
        </p:sp>
        <p:sp>
          <p:nvSpPr>
            <p:cNvPr id="3" name="椭圆 2"/>
            <p:cNvSpPr/>
            <p:nvPr/>
          </p:nvSpPr>
          <p:spPr>
            <a:xfrm>
              <a:off x="3347864" y="2389708"/>
              <a:ext cx="504056" cy="5664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箭头连接符 6"/>
          <p:cNvCxnSpPr/>
          <p:nvPr/>
        </p:nvCxnSpPr>
        <p:spPr>
          <a:xfrm>
            <a:off x="2267744" y="2636912"/>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p:cNvCxnSpPr>
            <a:stCxn id="2" idx="6"/>
            <a:endCxn id="3" idx="2"/>
          </p:cNvCxnSpPr>
          <p:nvPr/>
        </p:nvCxnSpPr>
        <p:spPr>
          <a:xfrm>
            <a:off x="3059832" y="2672916"/>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椭圆 11"/>
          <p:cNvSpPr/>
          <p:nvPr/>
        </p:nvSpPr>
        <p:spPr>
          <a:xfrm>
            <a:off x="2699792" y="2965773"/>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rPr>
              <a:t>2</a:t>
            </a:r>
            <a:endParaRPr lang="zh-CN" altLang="en-US" dirty="0">
              <a:solidFill>
                <a:srgbClr val="C00000"/>
              </a:solidFill>
            </a:endParaRPr>
          </a:p>
        </p:txBody>
      </p:sp>
      <p:grpSp>
        <p:nvGrpSpPr>
          <p:cNvPr id="13" name="组合 12"/>
          <p:cNvGrpSpPr/>
          <p:nvPr/>
        </p:nvGrpSpPr>
        <p:grpSpPr>
          <a:xfrm>
            <a:off x="4283968" y="2862585"/>
            <a:ext cx="504056" cy="566415"/>
            <a:chOff x="3347864" y="2389708"/>
            <a:chExt cx="504056" cy="566415"/>
          </a:xfrm>
        </p:grpSpPr>
        <p:sp>
          <p:nvSpPr>
            <p:cNvPr id="14" name="椭圆 13"/>
            <p:cNvSpPr/>
            <p:nvPr/>
          </p:nvSpPr>
          <p:spPr>
            <a:xfrm>
              <a:off x="3419872" y="2492896"/>
              <a:ext cx="360040" cy="360040"/>
            </a:xfrm>
            <a:prstGeom prst="ellipse">
              <a:avLst/>
            </a:prstGeom>
            <a:noFill/>
            <a:ln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rPr>
                <a:t>4</a:t>
              </a:r>
              <a:endParaRPr lang="zh-CN" altLang="en-US" dirty="0">
                <a:solidFill>
                  <a:srgbClr val="C00000"/>
                </a:solidFill>
              </a:endParaRPr>
            </a:p>
          </p:txBody>
        </p:sp>
        <p:sp>
          <p:nvSpPr>
            <p:cNvPr id="15" name="椭圆 14"/>
            <p:cNvSpPr/>
            <p:nvPr/>
          </p:nvSpPr>
          <p:spPr>
            <a:xfrm>
              <a:off x="3347864" y="2389708"/>
              <a:ext cx="504056" cy="5664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箭头连接符 15"/>
          <p:cNvCxnSpPr/>
          <p:nvPr/>
        </p:nvCxnSpPr>
        <p:spPr>
          <a:xfrm>
            <a:off x="2267744" y="3109789"/>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18" idx="6"/>
            <a:endCxn id="15" idx="2"/>
          </p:cNvCxnSpPr>
          <p:nvPr/>
        </p:nvCxnSpPr>
        <p:spPr>
          <a:xfrm flipV="1">
            <a:off x="3851920" y="3145793"/>
            <a:ext cx="432048" cy="16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椭圆 17"/>
          <p:cNvSpPr/>
          <p:nvPr/>
        </p:nvSpPr>
        <p:spPr>
          <a:xfrm>
            <a:off x="3491880" y="2982478"/>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rPr>
              <a:t>3</a:t>
            </a:r>
            <a:endParaRPr lang="zh-CN" altLang="en-US" dirty="0">
              <a:solidFill>
                <a:srgbClr val="C00000"/>
              </a:solidFill>
            </a:endParaRPr>
          </a:p>
        </p:txBody>
      </p:sp>
      <p:cxnSp>
        <p:nvCxnSpPr>
          <p:cNvPr id="19" name="直接箭头连接符 18"/>
          <p:cNvCxnSpPr/>
          <p:nvPr/>
        </p:nvCxnSpPr>
        <p:spPr>
          <a:xfrm>
            <a:off x="3059832" y="3116052"/>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椭圆 23"/>
          <p:cNvSpPr/>
          <p:nvPr/>
        </p:nvSpPr>
        <p:spPr>
          <a:xfrm>
            <a:off x="2699792" y="3397821"/>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rPr>
              <a:t>5</a:t>
            </a:r>
            <a:endParaRPr lang="zh-CN" altLang="en-US" dirty="0">
              <a:solidFill>
                <a:srgbClr val="C00000"/>
              </a:solidFill>
            </a:endParaRPr>
          </a:p>
        </p:txBody>
      </p:sp>
      <p:grpSp>
        <p:nvGrpSpPr>
          <p:cNvPr id="25" name="组合 24"/>
          <p:cNvGrpSpPr/>
          <p:nvPr/>
        </p:nvGrpSpPr>
        <p:grpSpPr>
          <a:xfrm>
            <a:off x="5220072" y="3294633"/>
            <a:ext cx="504056" cy="566415"/>
            <a:chOff x="3347864" y="2389708"/>
            <a:chExt cx="504056" cy="566415"/>
          </a:xfrm>
        </p:grpSpPr>
        <p:sp>
          <p:nvSpPr>
            <p:cNvPr id="26" name="椭圆 25"/>
            <p:cNvSpPr/>
            <p:nvPr/>
          </p:nvSpPr>
          <p:spPr>
            <a:xfrm>
              <a:off x="3419872" y="2492896"/>
              <a:ext cx="360040" cy="360040"/>
            </a:xfrm>
            <a:prstGeom prst="ellipse">
              <a:avLst/>
            </a:prstGeom>
            <a:noFill/>
            <a:ln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rPr>
                <a:t>8</a:t>
              </a:r>
              <a:endParaRPr lang="zh-CN" altLang="en-US" dirty="0">
                <a:solidFill>
                  <a:srgbClr val="C00000"/>
                </a:solidFill>
              </a:endParaRPr>
            </a:p>
          </p:txBody>
        </p:sp>
        <p:sp>
          <p:nvSpPr>
            <p:cNvPr id="27" name="椭圆 26"/>
            <p:cNvSpPr/>
            <p:nvPr/>
          </p:nvSpPr>
          <p:spPr>
            <a:xfrm>
              <a:off x="3347864" y="2389708"/>
              <a:ext cx="504056" cy="5664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箭头连接符 27"/>
          <p:cNvCxnSpPr/>
          <p:nvPr/>
        </p:nvCxnSpPr>
        <p:spPr>
          <a:xfrm>
            <a:off x="2267744" y="3541837"/>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32" idx="6"/>
            <a:endCxn id="27" idx="2"/>
          </p:cNvCxnSpPr>
          <p:nvPr/>
        </p:nvCxnSpPr>
        <p:spPr>
          <a:xfrm flipV="1">
            <a:off x="4644008" y="3577841"/>
            <a:ext cx="576064" cy="31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椭圆 29"/>
          <p:cNvSpPr/>
          <p:nvPr/>
        </p:nvSpPr>
        <p:spPr>
          <a:xfrm>
            <a:off x="3491880" y="3414526"/>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rPr>
              <a:t>6</a:t>
            </a:r>
            <a:endParaRPr lang="zh-CN" altLang="en-US" dirty="0">
              <a:solidFill>
                <a:srgbClr val="C00000"/>
              </a:solidFill>
            </a:endParaRPr>
          </a:p>
        </p:txBody>
      </p:sp>
      <p:cxnSp>
        <p:nvCxnSpPr>
          <p:cNvPr id="31" name="直接箭头连接符 30"/>
          <p:cNvCxnSpPr/>
          <p:nvPr/>
        </p:nvCxnSpPr>
        <p:spPr>
          <a:xfrm>
            <a:off x="3059832" y="3548100"/>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椭圆 31"/>
          <p:cNvSpPr/>
          <p:nvPr/>
        </p:nvSpPr>
        <p:spPr>
          <a:xfrm>
            <a:off x="4283968" y="3429000"/>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rPr>
              <a:t>7</a:t>
            </a:r>
            <a:endParaRPr lang="zh-CN" altLang="en-US" dirty="0">
              <a:solidFill>
                <a:srgbClr val="C00000"/>
              </a:solidFill>
            </a:endParaRPr>
          </a:p>
        </p:txBody>
      </p:sp>
      <p:cxnSp>
        <p:nvCxnSpPr>
          <p:cNvPr id="33" name="直接箭头连接符 32"/>
          <p:cNvCxnSpPr/>
          <p:nvPr/>
        </p:nvCxnSpPr>
        <p:spPr>
          <a:xfrm>
            <a:off x="3851920" y="3562574"/>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椭圆 34"/>
          <p:cNvSpPr/>
          <p:nvPr/>
        </p:nvSpPr>
        <p:spPr>
          <a:xfrm>
            <a:off x="2699792" y="3926000"/>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C00000"/>
                </a:solidFill>
              </a:rPr>
              <a:t>9</a:t>
            </a:r>
            <a:endParaRPr lang="zh-CN" altLang="en-US" sz="1400" dirty="0">
              <a:solidFill>
                <a:srgbClr val="C00000"/>
              </a:solidFill>
            </a:endParaRPr>
          </a:p>
        </p:txBody>
      </p:sp>
      <p:grpSp>
        <p:nvGrpSpPr>
          <p:cNvPr id="36" name="组合 35"/>
          <p:cNvGrpSpPr/>
          <p:nvPr/>
        </p:nvGrpSpPr>
        <p:grpSpPr>
          <a:xfrm>
            <a:off x="6227862" y="3810605"/>
            <a:ext cx="720080" cy="623057"/>
            <a:chOff x="3347864" y="2389708"/>
            <a:chExt cx="504056" cy="566415"/>
          </a:xfrm>
        </p:grpSpPr>
        <p:sp>
          <p:nvSpPr>
            <p:cNvPr id="37" name="椭圆 36"/>
            <p:cNvSpPr/>
            <p:nvPr/>
          </p:nvSpPr>
          <p:spPr>
            <a:xfrm>
              <a:off x="3419872" y="2492896"/>
              <a:ext cx="360040" cy="360040"/>
            </a:xfrm>
            <a:prstGeom prst="ellipse">
              <a:avLst/>
            </a:prstGeom>
            <a:noFill/>
            <a:ln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C00000"/>
                  </a:solidFill>
                </a:rPr>
                <a:t>13</a:t>
              </a:r>
              <a:endParaRPr lang="zh-CN" altLang="en-US" sz="1200" dirty="0">
                <a:solidFill>
                  <a:srgbClr val="C00000"/>
                </a:solidFill>
              </a:endParaRPr>
            </a:p>
          </p:txBody>
        </p:sp>
        <p:sp>
          <p:nvSpPr>
            <p:cNvPr id="38" name="椭圆 37"/>
            <p:cNvSpPr/>
            <p:nvPr/>
          </p:nvSpPr>
          <p:spPr>
            <a:xfrm>
              <a:off x="3347864" y="2389708"/>
              <a:ext cx="504056" cy="5664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cxnSp>
        <p:nvCxnSpPr>
          <p:cNvPr id="39" name="直接箭头连接符 38"/>
          <p:cNvCxnSpPr/>
          <p:nvPr/>
        </p:nvCxnSpPr>
        <p:spPr>
          <a:xfrm>
            <a:off x="2267744" y="4070016"/>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48" idx="6"/>
            <a:endCxn id="38" idx="2"/>
          </p:cNvCxnSpPr>
          <p:nvPr/>
        </p:nvCxnSpPr>
        <p:spPr>
          <a:xfrm>
            <a:off x="5723806" y="4113076"/>
            <a:ext cx="504056" cy="9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椭圆 40"/>
          <p:cNvSpPr/>
          <p:nvPr/>
        </p:nvSpPr>
        <p:spPr>
          <a:xfrm>
            <a:off x="3491880" y="3942705"/>
            <a:ext cx="503734"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rgbClr val="C00000"/>
                </a:solidFill>
              </a:rPr>
              <a:t>10</a:t>
            </a:r>
            <a:endParaRPr lang="zh-CN" altLang="en-US" sz="1050" dirty="0">
              <a:solidFill>
                <a:srgbClr val="C00000"/>
              </a:solidFill>
            </a:endParaRPr>
          </a:p>
        </p:txBody>
      </p:sp>
      <p:cxnSp>
        <p:nvCxnSpPr>
          <p:cNvPr id="42" name="直接箭头连接符 41"/>
          <p:cNvCxnSpPr/>
          <p:nvPr/>
        </p:nvCxnSpPr>
        <p:spPr>
          <a:xfrm>
            <a:off x="3059832" y="4076279"/>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椭圆 42"/>
          <p:cNvSpPr/>
          <p:nvPr/>
        </p:nvSpPr>
        <p:spPr>
          <a:xfrm>
            <a:off x="4283968" y="3942431"/>
            <a:ext cx="503734"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rgbClr val="C00000"/>
                </a:solidFill>
              </a:rPr>
              <a:t>11</a:t>
            </a:r>
            <a:endParaRPr lang="zh-CN" altLang="en-US" sz="1000" dirty="0">
              <a:solidFill>
                <a:srgbClr val="C00000"/>
              </a:solidFill>
            </a:endParaRPr>
          </a:p>
        </p:txBody>
      </p:sp>
      <p:cxnSp>
        <p:nvCxnSpPr>
          <p:cNvPr id="44" name="直接箭头连接符 43"/>
          <p:cNvCxnSpPr/>
          <p:nvPr/>
        </p:nvCxnSpPr>
        <p:spPr>
          <a:xfrm>
            <a:off x="3995614" y="4070016"/>
            <a:ext cx="288354" cy="20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椭圆 47"/>
          <p:cNvSpPr/>
          <p:nvPr/>
        </p:nvSpPr>
        <p:spPr>
          <a:xfrm>
            <a:off x="5220072" y="3933056"/>
            <a:ext cx="503734"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rgbClr val="C00000"/>
                </a:solidFill>
              </a:rPr>
              <a:t>12</a:t>
            </a:r>
            <a:endParaRPr lang="zh-CN" altLang="en-US" sz="1000" dirty="0">
              <a:solidFill>
                <a:srgbClr val="C00000"/>
              </a:solidFill>
            </a:endParaRPr>
          </a:p>
        </p:txBody>
      </p:sp>
      <p:cxnSp>
        <p:nvCxnSpPr>
          <p:cNvPr id="49" name="直接箭头连接符 48"/>
          <p:cNvCxnSpPr>
            <a:stCxn id="43" idx="6"/>
            <a:endCxn id="48" idx="2"/>
          </p:cNvCxnSpPr>
          <p:nvPr/>
        </p:nvCxnSpPr>
        <p:spPr>
          <a:xfrm flipV="1">
            <a:off x="4787702" y="4113076"/>
            <a:ext cx="432370" cy="9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椭圆 53"/>
          <p:cNvSpPr/>
          <p:nvPr/>
        </p:nvSpPr>
        <p:spPr>
          <a:xfrm>
            <a:off x="2700114" y="4433506"/>
            <a:ext cx="503734"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C00000"/>
                </a:solidFill>
              </a:rPr>
              <a:t>14</a:t>
            </a:r>
            <a:endParaRPr lang="zh-CN" altLang="en-US" sz="1200" dirty="0">
              <a:solidFill>
                <a:srgbClr val="C00000"/>
              </a:solidFill>
            </a:endParaRPr>
          </a:p>
        </p:txBody>
      </p:sp>
      <p:grpSp>
        <p:nvGrpSpPr>
          <p:cNvPr id="55" name="组合 54"/>
          <p:cNvGrpSpPr/>
          <p:nvPr/>
        </p:nvGrpSpPr>
        <p:grpSpPr>
          <a:xfrm>
            <a:off x="6228184" y="4318111"/>
            <a:ext cx="720080" cy="623057"/>
            <a:chOff x="3347864" y="2389708"/>
            <a:chExt cx="504056" cy="566415"/>
          </a:xfrm>
        </p:grpSpPr>
        <p:sp>
          <p:nvSpPr>
            <p:cNvPr id="56" name="椭圆 55"/>
            <p:cNvSpPr/>
            <p:nvPr/>
          </p:nvSpPr>
          <p:spPr>
            <a:xfrm>
              <a:off x="3419872" y="2492896"/>
              <a:ext cx="360040" cy="360040"/>
            </a:xfrm>
            <a:prstGeom prst="ellipse">
              <a:avLst/>
            </a:prstGeom>
            <a:noFill/>
            <a:ln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C00000"/>
                  </a:solidFill>
                </a:rPr>
                <a:t>18</a:t>
              </a:r>
              <a:endParaRPr lang="zh-CN" altLang="en-US" sz="1200" dirty="0">
                <a:solidFill>
                  <a:srgbClr val="C00000"/>
                </a:solidFill>
              </a:endParaRPr>
            </a:p>
          </p:txBody>
        </p:sp>
        <p:sp>
          <p:nvSpPr>
            <p:cNvPr id="57" name="椭圆 56"/>
            <p:cNvSpPr/>
            <p:nvPr/>
          </p:nvSpPr>
          <p:spPr>
            <a:xfrm>
              <a:off x="3347864" y="2389708"/>
              <a:ext cx="504056" cy="5664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cxnSp>
        <p:nvCxnSpPr>
          <p:cNvPr id="58" name="直接箭头连接符 57"/>
          <p:cNvCxnSpPr/>
          <p:nvPr/>
        </p:nvCxnSpPr>
        <p:spPr>
          <a:xfrm>
            <a:off x="2268066" y="4577522"/>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接箭头连接符 58"/>
          <p:cNvCxnSpPr>
            <a:stCxn id="64" idx="6"/>
            <a:endCxn id="57" idx="2"/>
          </p:cNvCxnSpPr>
          <p:nvPr/>
        </p:nvCxnSpPr>
        <p:spPr>
          <a:xfrm>
            <a:off x="5724128" y="4620582"/>
            <a:ext cx="504056" cy="9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椭圆 59"/>
          <p:cNvSpPr/>
          <p:nvPr/>
        </p:nvSpPr>
        <p:spPr>
          <a:xfrm>
            <a:off x="3492202" y="4450211"/>
            <a:ext cx="503734"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rgbClr val="C00000"/>
                </a:solidFill>
              </a:rPr>
              <a:t>15</a:t>
            </a:r>
            <a:endParaRPr lang="zh-CN" altLang="en-US" sz="1050" dirty="0">
              <a:solidFill>
                <a:srgbClr val="C00000"/>
              </a:solidFill>
            </a:endParaRPr>
          </a:p>
        </p:txBody>
      </p:sp>
      <p:cxnSp>
        <p:nvCxnSpPr>
          <p:cNvPr id="61" name="直接箭头连接符 60"/>
          <p:cNvCxnSpPr>
            <a:stCxn id="54" idx="6"/>
          </p:cNvCxnSpPr>
          <p:nvPr/>
        </p:nvCxnSpPr>
        <p:spPr>
          <a:xfrm flipV="1">
            <a:off x="3203848" y="4583785"/>
            <a:ext cx="288354" cy="297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椭圆 61"/>
          <p:cNvSpPr/>
          <p:nvPr/>
        </p:nvSpPr>
        <p:spPr>
          <a:xfrm>
            <a:off x="4284290" y="4449937"/>
            <a:ext cx="503734"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rgbClr val="C00000"/>
                </a:solidFill>
              </a:rPr>
              <a:t>16</a:t>
            </a:r>
            <a:endParaRPr lang="zh-CN" altLang="en-US" sz="1000" dirty="0">
              <a:solidFill>
                <a:srgbClr val="C00000"/>
              </a:solidFill>
            </a:endParaRPr>
          </a:p>
        </p:txBody>
      </p:sp>
      <p:cxnSp>
        <p:nvCxnSpPr>
          <p:cNvPr id="63" name="直接箭头连接符 62"/>
          <p:cNvCxnSpPr/>
          <p:nvPr/>
        </p:nvCxnSpPr>
        <p:spPr>
          <a:xfrm>
            <a:off x="3995936" y="4577522"/>
            <a:ext cx="288354" cy="20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椭圆 63"/>
          <p:cNvSpPr/>
          <p:nvPr/>
        </p:nvSpPr>
        <p:spPr>
          <a:xfrm>
            <a:off x="5220394" y="4440562"/>
            <a:ext cx="503734"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rgbClr val="C00000"/>
                </a:solidFill>
              </a:rPr>
              <a:t>17</a:t>
            </a:r>
            <a:endParaRPr lang="zh-CN" altLang="en-US" sz="1000" dirty="0">
              <a:solidFill>
                <a:srgbClr val="C00000"/>
              </a:solidFill>
            </a:endParaRPr>
          </a:p>
        </p:txBody>
      </p:sp>
      <p:cxnSp>
        <p:nvCxnSpPr>
          <p:cNvPr id="65" name="直接箭头连接符 64"/>
          <p:cNvCxnSpPr>
            <a:stCxn id="62" idx="6"/>
            <a:endCxn id="64" idx="2"/>
          </p:cNvCxnSpPr>
          <p:nvPr/>
        </p:nvCxnSpPr>
        <p:spPr>
          <a:xfrm flipV="1">
            <a:off x="4788024" y="4620582"/>
            <a:ext cx="432370" cy="9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4961354"/>
      </p:ext>
    </p:extLst>
  </p:cSld>
  <p:clrMapOvr>
    <a:masterClrMapping/>
  </p:clrMapOvr>
  <p:transition spd="slow">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11188" y="692150"/>
            <a:ext cx="7543800" cy="576263"/>
          </a:xfrm>
        </p:spPr>
        <p:txBody>
          <a:bodyPr/>
          <a:lstStyle/>
          <a:p>
            <a:pPr eaLnBrk="1" hangingPunct="1"/>
            <a:r>
              <a:rPr lang="en-US" altLang="zh-CN" sz="3200" dirty="0"/>
              <a:t>6</a:t>
            </a:r>
            <a:r>
              <a:rPr lang="en-US" altLang="zh-CN" sz="3200" dirty="0" smtClean="0"/>
              <a:t>.2  LR</a:t>
            </a:r>
            <a:r>
              <a:rPr lang="zh-CN" altLang="en-US" sz="3200" dirty="0" smtClean="0"/>
              <a:t>（</a:t>
            </a:r>
            <a:r>
              <a:rPr lang="en-US" altLang="zh-CN" sz="3200" dirty="0" smtClean="0"/>
              <a:t>0</a:t>
            </a:r>
            <a:r>
              <a:rPr lang="zh-CN" altLang="en-US" sz="3200" dirty="0" smtClean="0"/>
              <a:t>）分析</a:t>
            </a:r>
          </a:p>
        </p:txBody>
      </p:sp>
      <p:sp>
        <p:nvSpPr>
          <p:cNvPr id="26627" name="Rectangle 3"/>
          <p:cNvSpPr>
            <a:spLocks noGrp="1" noChangeArrowheads="1"/>
          </p:cNvSpPr>
          <p:nvPr>
            <p:ph idx="1"/>
          </p:nvPr>
        </p:nvSpPr>
        <p:spPr>
          <a:xfrm>
            <a:off x="477838" y="1700213"/>
            <a:ext cx="8280400" cy="4805362"/>
          </a:xfrm>
        </p:spPr>
        <p:txBody>
          <a:bodyPr/>
          <a:lstStyle/>
          <a:p>
            <a:pPr marL="571500" indent="-571500" algn="just" eaLnBrk="1" hangingPunct="1">
              <a:buFont typeface="Wingdings" panose="05000000000000000000" pitchFamily="2" charset="2"/>
              <a:buAutoNum type="arabicPeriod" startAt="4"/>
            </a:pPr>
            <a:r>
              <a:rPr lang="en-US" altLang="zh-CN" sz="2400" b="1" smtClean="0">
                <a:solidFill>
                  <a:srgbClr val="A50021"/>
                </a:solidFill>
              </a:rPr>
              <a:t>LR</a:t>
            </a:r>
            <a:r>
              <a:rPr lang="zh-CN" altLang="en-US" sz="2400" b="1" smtClean="0">
                <a:solidFill>
                  <a:srgbClr val="A50021"/>
                </a:solidFill>
              </a:rPr>
              <a:t>（</a:t>
            </a:r>
            <a:r>
              <a:rPr lang="en-US" altLang="zh-CN" sz="2400" b="1" smtClean="0">
                <a:solidFill>
                  <a:srgbClr val="A50021"/>
                </a:solidFill>
              </a:rPr>
              <a:t>0</a:t>
            </a:r>
            <a:r>
              <a:rPr lang="zh-CN" altLang="en-US" sz="2400" b="1" smtClean="0">
                <a:solidFill>
                  <a:srgbClr val="A50021"/>
                </a:solidFill>
              </a:rPr>
              <a:t>）项目与</a:t>
            </a:r>
            <a:r>
              <a:rPr lang="en-US" altLang="zh-CN" sz="2400" b="1" smtClean="0">
                <a:solidFill>
                  <a:srgbClr val="A50021"/>
                </a:solidFill>
              </a:rPr>
              <a:t>LR</a:t>
            </a:r>
            <a:r>
              <a:rPr lang="zh-CN" altLang="en-US" sz="2400" b="1" smtClean="0">
                <a:solidFill>
                  <a:srgbClr val="A50021"/>
                </a:solidFill>
              </a:rPr>
              <a:t>（</a:t>
            </a:r>
            <a:r>
              <a:rPr lang="en-US" altLang="zh-CN" sz="2400" b="1" smtClean="0">
                <a:solidFill>
                  <a:srgbClr val="A50021"/>
                </a:solidFill>
              </a:rPr>
              <a:t>0</a:t>
            </a:r>
            <a:r>
              <a:rPr lang="zh-CN" altLang="en-US" sz="2400" b="1" smtClean="0">
                <a:solidFill>
                  <a:srgbClr val="A50021"/>
                </a:solidFill>
              </a:rPr>
              <a:t>）项目集规范族</a:t>
            </a:r>
          </a:p>
          <a:p>
            <a:pPr marL="971550" lvl="1" indent="-571500" algn="just" eaLnBrk="1" hangingPunct="1">
              <a:buFont typeface="Wingdings" panose="05000000000000000000" pitchFamily="2" charset="2"/>
              <a:buChar char="p"/>
            </a:pPr>
            <a:r>
              <a:rPr lang="en-US" altLang="zh-CN" sz="2000" smtClean="0"/>
              <a:t>LR</a:t>
            </a:r>
            <a:r>
              <a:rPr lang="zh-CN" altLang="en-US" sz="2000" smtClean="0"/>
              <a:t>（</a:t>
            </a:r>
            <a:r>
              <a:rPr lang="en-US" altLang="zh-CN" sz="2000" smtClean="0"/>
              <a:t>0</a:t>
            </a:r>
            <a:r>
              <a:rPr lang="zh-CN" altLang="en-US" sz="2000" smtClean="0"/>
              <a:t>）项目：在文法中每个产生式的右部适当位置添加一个圆点构成项目。</a:t>
            </a:r>
          </a:p>
          <a:p>
            <a:pPr marL="971550" lvl="1" indent="-571500" algn="just" eaLnBrk="1" hangingPunct="1">
              <a:buFont typeface="Wingdings" panose="05000000000000000000" pitchFamily="2" charset="2"/>
              <a:buChar char="p"/>
            </a:pPr>
            <a:r>
              <a:rPr lang="zh-CN" altLang="en-US" sz="2000" smtClean="0"/>
              <a:t>例如：设文法</a:t>
            </a:r>
            <a:r>
              <a:rPr lang="en-US" altLang="zh-CN" sz="2000" smtClean="0"/>
              <a:t>G</a:t>
            </a:r>
            <a:r>
              <a:rPr lang="zh-CN" altLang="en-US" sz="2000" smtClean="0"/>
              <a:t>（</a:t>
            </a:r>
            <a:r>
              <a:rPr lang="en-US" altLang="zh-CN" sz="2000" smtClean="0"/>
              <a:t>S</a:t>
            </a:r>
            <a:r>
              <a:rPr lang="zh-CN" altLang="en-US" sz="2000" smtClean="0"/>
              <a:t>），产生式为：</a:t>
            </a:r>
            <a:endParaRPr lang="en-US" altLang="zh-CN" sz="2000" smtClean="0"/>
          </a:p>
          <a:p>
            <a:pPr marL="971550" lvl="1" indent="-571500" algn="just" eaLnBrk="1" hangingPunct="1">
              <a:buFont typeface="Wingdings" panose="05000000000000000000" pitchFamily="2" charset="2"/>
              <a:buChar char="p"/>
            </a:pPr>
            <a:r>
              <a:rPr lang="en-US" altLang="zh-CN" sz="2000" smtClean="0"/>
              <a:t>S </a:t>
            </a:r>
            <a:r>
              <a:rPr lang="en-US" altLang="zh-CN" sz="2000" smtClean="0">
                <a:sym typeface="Symbol" panose="05050102010706020507" pitchFamily="18" charset="2"/>
              </a:rPr>
              <a:t></a:t>
            </a:r>
            <a:r>
              <a:rPr lang="en-US" altLang="zh-CN" sz="2000" smtClean="0"/>
              <a:t>A      S</a:t>
            </a:r>
            <a:r>
              <a:rPr lang="en-US" altLang="zh-CN" sz="2000" smtClean="0">
                <a:sym typeface="Symbol" panose="05050102010706020507" pitchFamily="18" charset="2"/>
              </a:rPr>
              <a:t></a:t>
            </a:r>
            <a:r>
              <a:rPr lang="en-US" altLang="zh-CN" sz="2000" smtClean="0"/>
              <a:t>B  </a:t>
            </a:r>
          </a:p>
          <a:p>
            <a:pPr marL="971550" lvl="1" indent="-571500" algn="just" eaLnBrk="1" hangingPunct="1">
              <a:buFont typeface="Wingdings" panose="05000000000000000000" pitchFamily="2" charset="2"/>
              <a:buChar char="p"/>
            </a:pPr>
            <a:r>
              <a:rPr lang="en-US" altLang="zh-CN" sz="2000" smtClean="0"/>
              <a:t>A</a:t>
            </a:r>
            <a:r>
              <a:rPr lang="en-US" altLang="zh-CN" sz="2000" smtClean="0">
                <a:sym typeface="Symbol" panose="05050102010706020507" pitchFamily="18" charset="2"/>
              </a:rPr>
              <a:t></a:t>
            </a:r>
            <a:r>
              <a:rPr lang="en-US" altLang="zh-CN" sz="2000" smtClean="0"/>
              <a:t>aA     A</a:t>
            </a:r>
            <a:r>
              <a:rPr lang="en-US" altLang="zh-CN" sz="2000" smtClean="0">
                <a:sym typeface="Symbol" panose="05050102010706020507" pitchFamily="18" charset="2"/>
              </a:rPr>
              <a:t></a:t>
            </a:r>
            <a:r>
              <a:rPr lang="en-US" altLang="zh-CN" sz="2000" smtClean="0"/>
              <a:t>b      A</a:t>
            </a:r>
            <a:r>
              <a:rPr lang="en-US" altLang="zh-CN" sz="2000" smtClean="0">
                <a:sym typeface="Symbol" panose="05050102010706020507" pitchFamily="18" charset="2"/>
              </a:rPr>
              <a:t></a:t>
            </a:r>
            <a:r>
              <a:rPr lang="en-US" altLang="zh-CN" sz="2000" smtClean="0"/>
              <a:t> </a:t>
            </a:r>
          </a:p>
          <a:p>
            <a:pPr marL="971550" lvl="1" indent="-571500" algn="just" eaLnBrk="1" hangingPunct="1">
              <a:buFont typeface="Wingdings" panose="05000000000000000000" pitchFamily="2" charset="2"/>
              <a:buChar char="p"/>
            </a:pPr>
            <a:r>
              <a:rPr lang="en-US" altLang="zh-CN" sz="2000" smtClean="0"/>
              <a:t>B</a:t>
            </a:r>
            <a:r>
              <a:rPr lang="en-US" altLang="zh-CN" sz="2000" smtClean="0">
                <a:sym typeface="Symbol" panose="05050102010706020507" pitchFamily="18" charset="2"/>
              </a:rPr>
              <a:t></a:t>
            </a:r>
            <a:r>
              <a:rPr lang="en-US" altLang="zh-CN" sz="2000" smtClean="0"/>
              <a:t>C    </a:t>
            </a:r>
          </a:p>
          <a:p>
            <a:pPr marL="971550" lvl="1" indent="-571500" algn="just" eaLnBrk="1" hangingPunct="1">
              <a:buFont typeface="Wingdings" panose="05000000000000000000" pitchFamily="2" charset="2"/>
              <a:buChar char="p"/>
            </a:pPr>
            <a:r>
              <a:rPr lang="zh-CN" altLang="en-US" sz="2000" smtClean="0"/>
              <a:t>则</a:t>
            </a:r>
            <a:r>
              <a:rPr lang="en-US" altLang="zh-CN" sz="2000" smtClean="0"/>
              <a:t>G</a:t>
            </a:r>
            <a:r>
              <a:rPr lang="zh-CN" altLang="en-US" sz="2000" smtClean="0"/>
              <a:t>（</a:t>
            </a:r>
            <a:r>
              <a:rPr lang="en-US" altLang="zh-CN" sz="2000" smtClean="0"/>
              <a:t>S</a:t>
            </a:r>
            <a:r>
              <a:rPr lang="zh-CN" altLang="en-US" sz="2000" smtClean="0"/>
              <a:t>）的</a:t>
            </a:r>
            <a:r>
              <a:rPr lang="en-US" altLang="zh-CN" sz="2000" smtClean="0"/>
              <a:t>LR</a:t>
            </a:r>
            <a:r>
              <a:rPr lang="zh-CN" altLang="en-US" sz="2000" smtClean="0"/>
              <a:t>（</a:t>
            </a:r>
            <a:r>
              <a:rPr lang="en-US" altLang="zh-CN" sz="2000" smtClean="0"/>
              <a:t>0</a:t>
            </a:r>
            <a:r>
              <a:rPr lang="zh-CN" altLang="en-US" sz="2000" smtClean="0"/>
              <a:t>）项目有：</a:t>
            </a:r>
            <a:r>
              <a:rPr lang="en-US" altLang="zh-CN" sz="2000" smtClean="0"/>
              <a:t>S </a:t>
            </a:r>
            <a:r>
              <a:rPr lang="en-US" altLang="zh-CN" sz="2000" smtClean="0">
                <a:sym typeface="Symbol" panose="05050102010706020507" pitchFamily="18" charset="2"/>
              </a:rPr>
              <a:t></a:t>
            </a:r>
            <a:r>
              <a:rPr lang="en-US" altLang="zh-CN" sz="2000" smtClean="0"/>
              <a:t>A  S </a:t>
            </a:r>
            <a:r>
              <a:rPr lang="en-US" altLang="zh-CN" sz="2000" smtClean="0">
                <a:sym typeface="Symbol" panose="05050102010706020507" pitchFamily="18" charset="2"/>
              </a:rPr>
              <a:t></a:t>
            </a:r>
            <a:r>
              <a:rPr lang="en-US" altLang="zh-CN" sz="2000" smtClean="0"/>
              <a:t>A</a:t>
            </a:r>
            <a:r>
              <a:rPr lang="en-US" altLang="zh-CN" sz="2000" smtClean="0">
                <a:sym typeface="Symbol" panose="05050102010706020507" pitchFamily="18" charset="2"/>
              </a:rPr>
              <a:t></a:t>
            </a:r>
            <a:r>
              <a:rPr lang="en-US" altLang="zh-CN" sz="2000" smtClean="0"/>
              <a:t>  S </a:t>
            </a:r>
            <a:r>
              <a:rPr lang="en-US" altLang="zh-CN" sz="2000" smtClean="0">
                <a:sym typeface="Symbol" panose="05050102010706020507" pitchFamily="18" charset="2"/>
              </a:rPr>
              <a:t></a:t>
            </a:r>
            <a:r>
              <a:rPr lang="en-US" altLang="zh-CN" sz="2000" smtClean="0"/>
              <a:t>B  S </a:t>
            </a:r>
            <a:r>
              <a:rPr lang="en-US" altLang="zh-CN" sz="2000" smtClean="0">
                <a:sym typeface="Symbol" panose="05050102010706020507" pitchFamily="18" charset="2"/>
              </a:rPr>
              <a:t></a:t>
            </a:r>
            <a:r>
              <a:rPr lang="en-US" altLang="zh-CN" sz="2000" smtClean="0"/>
              <a:t>B</a:t>
            </a:r>
            <a:r>
              <a:rPr lang="en-US" altLang="zh-CN" sz="2000" smtClean="0">
                <a:sym typeface="Symbol" panose="05050102010706020507" pitchFamily="18" charset="2"/>
              </a:rPr>
              <a:t></a:t>
            </a:r>
            <a:r>
              <a:rPr lang="en-US" altLang="zh-CN" sz="2000" smtClean="0"/>
              <a:t>  A</a:t>
            </a:r>
            <a:r>
              <a:rPr lang="en-US" altLang="zh-CN" sz="2000" smtClean="0">
                <a:sym typeface="Symbol" panose="05050102010706020507" pitchFamily="18" charset="2"/>
              </a:rPr>
              <a:t></a:t>
            </a:r>
            <a:r>
              <a:rPr lang="en-US" altLang="zh-CN" sz="2000" smtClean="0"/>
              <a:t>aA  A</a:t>
            </a:r>
            <a:r>
              <a:rPr lang="en-US" altLang="zh-CN" sz="2000" smtClean="0">
                <a:sym typeface="Symbol" panose="05050102010706020507" pitchFamily="18" charset="2"/>
              </a:rPr>
              <a:t></a:t>
            </a:r>
            <a:r>
              <a:rPr lang="en-US" altLang="zh-CN" sz="2000" smtClean="0"/>
              <a:t>a</a:t>
            </a:r>
            <a:r>
              <a:rPr lang="en-US" altLang="zh-CN" sz="2000" smtClean="0">
                <a:sym typeface="Symbol" panose="05050102010706020507" pitchFamily="18" charset="2"/>
              </a:rPr>
              <a:t></a:t>
            </a:r>
            <a:r>
              <a:rPr lang="en-US" altLang="zh-CN" sz="2000" smtClean="0"/>
              <a:t>A  A</a:t>
            </a:r>
            <a:r>
              <a:rPr lang="en-US" altLang="zh-CN" sz="2000" smtClean="0">
                <a:sym typeface="Symbol" panose="05050102010706020507" pitchFamily="18" charset="2"/>
              </a:rPr>
              <a:t></a:t>
            </a:r>
            <a:r>
              <a:rPr lang="en-US" altLang="zh-CN" sz="2000" smtClean="0"/>
              <a:t>aA</a:t>
            </a:r>
            <a:r>
              <a:rPr lang="en-US" altLang="zh-CN" sz="2000" smtClean="0">
                <a:sym typeface="Symbol" panose="05050102010706020507" pitchFamily="18" charset="2"/>
              </a:rPr>
              <a:t></a:t>
            </a:r>
            <a:r>
              <a:rPr lang="en-US" altLang="zh-CN" sz="2000" smtClean="0"/>
              <a:t>  A</a:t>
            </a:r>
            <a:r>
              <a:rPr lang="en-US" altLang="zh-CN" sz="2000" smtClean="0">
                <a:sym typeface="Symbol" panose="05050102010706020507" pitchFamily="18" charset="2"/>
              </a:rPr>
              <a:t></a:t>
            </a:r>
            <a:r>
              <a:rPr lang="en-US" altLang="zh-CN" sz="2000" smtClean="0"/>
              <a:t>b  A</a:t>
            </a:r>
            <a:r>
              <a:rPr lang="en-US" altLang="zh-CN" sz="2000" smtClean="0">
                <a:sym typeface="Symbol" panose="05050102010706020507" pitchFamily="18" charset="2"/>
              </a:rPr>
              <a:t></a:t>
            </a:r>
            <a:r>
              <a:rPr lang="en-US" altLang="zh-CN" sz="2000" smtClean="0"/>
              <a:t>b</a:t>
            </a:r>
            <a:r>
              <a:rPr lang="en-US" altLang="zh-CN" sz="2000" smtClean="0">
                <a:sym typeface="Symbol" panose="05050102010706020507" pitchFamily="18" charset="2"/>
              </a:rPr>
              <a:t></a:t>
            </a:r>
            <a:r>
              <a:rPr lang="en-US" altLang="zh-CN" sz="2000" smtClean="0"/>
              <a:t>  A</a:t>
            </a:r>
            <a:r>
              <a:rPr lang="en-US" altLang="zh-CN" sz="2000" smtClean="0">
                <a:sym typeface="Symbol" panose="05050102010706020507" pitchFamily="18" charset="2"/>
              </a:rPr>
              <a:t></a:t>
            </a:r>
            <a:r>
              <a:rPr lang="en-US" altLang="zh-CN" sz="2000" smtClean="0"/>
              <a:t>  B</a:t>
            </a:r>
            <a:r>
              <a:rPr lang="en-US" altLang="zh-CN" sz="2000" smtClean="0">
                <a:sym typeface="Symbol" panose="05050102010706020507" pitchFamily="18" charset="2"/>
              </a:rPr>
              <a:t></a:t>
            </a:r>
            <a:r>
              <a:rPr lang="en-US" altLang="zh-CN" sz="2000" smtClean="0"/>
              <a:t>C  B</a:t>
            </a:r>
            <a:r>
              <a:rPr lang="en-US" altLang="zh-CN" sz="2000" smtClean="0">
                <a:sym typeface="Symbol" panose="05050102010706020507" pitchFamily="18" charset="2"/>
              </a:rPr>
              <a:t></a:t>
            </a:r>
            <a:r>
              <a:rPr lang="en-US" altLang="zh-CN" sz="2000" smtClean="0"/>
              <a:t>C</a:t>
            </a:r>
            <a:r>
              <a:rPr lang="en-US" altLang="zh-CN" sz="2000" smtClean="0">
                <a:sym typeface="Symbol" panose="05050102010706020507" pitchFamily="18" charset="2"/>
              </a:rPr>
              <a:t></a:t>
            </a:r>
            <a:endParaRPr lang="en-US" altLang="zh-CN" sz="2000" smtClean="0"/>
          </a:p>
          <a:p>
            <a:pPr marL="971550" lvl="1" indent="-571500" algn="just" eaLnBrk="1" hangingPunct="1">
              <a:buFont typeface="Wingdings" panose="05000000000000000000" pitchFamily="2" charset="2"/>
              <a:buChar char="p"/>
            </a:pPr>
            <a:r>
              <a:rPr lang="zh-CN" altLang="en-US" sz="2000" smtClean="0"/>
              <a:t>这个</a:t>
            </a:r>
            <a:r>
              <a:rPr lang="zh-CN" altLang="en-US" sz="2000" b="1" smtClean="0">
                <a:solidFill>
                  <a:srgbClr val="A50021"/>
                </a:solidFill>
              </a:rPr>
              <a:t>项目</a:t>
            </a:r>
            <a:r>
              <a:rPr lang="zh-CN" altLang="en-US" sz="2000" smtClean="0"/>
              <a:t>将构成识别文法所有活前缀的有限自动机</a:t>
            </a:r>
            <a:r>
              <a:rPr lang="en-US" altLang="zh-CN" sz="2000" smtClean="0"/>
              <a:t>NFA</a:t>
            </a:r>
            <a:r>
              <a:rPr lang="zh-CN" altLang="en-US" sz="2000" smtClean="0"/>
              <a:t>的每个</a:t>
            </a:r>
            <a:r>
              <a:rPr lang="zh-CN" altLang="en-US" sz="2000" b="1" smtClean="0">
                <a:solidFill>
                  <a:srgbClr val="A50021"/>
                </a:solidFill>
              </a:rPr>
              <a:t>状态</a:t>
            </a:r>
            <a:r>
              <a:rPr lang="zh-CN" altLang="en-US" sz="2000" smtClean="0"/>
              <a:t>。</a:t>
            </a:r>
          </a:p>
          <a:p>
            <a:pPr marL="971550" lvl="1" indent="-571500" algn="just" eaLnBrk="1" hangingPunct="1">
              <a:buFont typeface="Wingdings" panose="05000000000000000000" pitchFamily="2" charset="2"/>
              <a:buChar char="p"/>
            </a:pPr>
            <a:r>
              <a:rPr lang="zh-CN" altLang="en-US" sz="2000" smtClean="0"/>
              <a:t>一个产生式可对应的项目为它的右部符号长度加</a:t>
            </a:r>
            <a:r>
              <a:rPr lang="en-US" altLang="zh-CN" sz="2000" smtClean="0"/>
              <a:t>1</a:t>
            </a:r>
            <a:r>
              <a:rPr lang="zh-CN" altLang="en-US" sz="2000" smtClean="0"/>
              <a:t>。</a:t>
            </a:r>
          </a:p>
          <a:p>
            <a:pPr marL="971550" lvl="1" indent="-571500" algn="just" eaLnBrk="1" hangingPunct="1">
              <a:buFont typeface="Wingdings" panose="05000000000000000000" pitchFamily="2" charset="2"/>
              <a:buChar char="p"/>
            </a:pPr>
            <a:r>
              <a:rPr lang="zh-CN" altLang="en-US" sz="2000" smtClean="0"/>
              <a:t>空产生式</a:t>
            </a:r>
            <a:r>
              <a:rPr lang="en-US" altLang="zh-CN" sz="2000" smtClean="0"/>
              <a:t>A</a:t>
            </a:r>
            <a:r>
              <a:rPr lang="en-US" altLang="zh-CN" sz="2000" smtClean="0">
                <a:sym typeface="Symbol" panose="05050102010706020507" pitchFamily="18" charset="2"/>
              </a:rPr>
              <a:t></a:t>
            </a:r>
            <a:r>
              <a:rPr lang="zh-CN" altLang="en-US" sz="2000" smtClean="0">
                <a:sym typeface="Symbol" panose="05050102010706020507" pitchFamily="18" charset="2"/>
              </a:rPr>
              <a:t>的项目为： </a:t>
            </a:r>
            <a:r>
              <a:rPr lang="en-US" altLang="zh-CN" sz="2000" smtClean="0"/>
              <a:t>A</a:t>
            </a:r>
            <a:r>
              <a:rPr lang="en-US" altLang="zh-CN" sz="2000" smtClean="0">
                <a:sym typeface="Symbol" panose="05050102010706020507" pitchFamily="18" charset="2"/>
              </a:rPr>
              <a:t></a:t>
            </a:r>
            <a:r>
              <a:rPr lang="en-US" altLang="zh-CN" sz="2000" smtClean="0"/>
              <a:t> </a:t>
            </a:r>
          </a:p>
        </p:txBody>
      </p:sp>
    </p:spTree>
  </p:cSld>
  <p:clrMapOvr>
    <a:masterClrMapping/>
  </p:clrMapOvr>
  <p:transition spd="slow">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title"/>
          </p:nvPr>
        </p:nvSpPr>
        <p:spPr>
          <a:xfrm>
            <a:off x="433388" y="765175"/>
            <a:ext cx="7543800" cy="576263"/>
          </a:xfrm>
          <a:noFill/>
        </p:spPr>
        <p:txBody>
          <a:bodyPr/>
          <a:lstStyle/>
          <a:p>
            <a:pPr eaLnBrk="1" hangingPunct="1"/>
            <a:r>
              <a:rPr lang="en-US" altLang="zh-CN" dirty="0"/>
              <a:t>6</a:t>
            </a:r>
            <a:r>
              <a:rPr lang="en-US" altLang="zh-CN" dirty="0" smtClean="0"/>
              <a:t>.2  LR</a:t>
            </a:r>
            <a:r>
              <a:rPr lang="zh-CN" altLang="en-US" dirty="0" smtClean="0"/>
              <a:t>（</a:t>
            </a:r>
            <a:r>
              <a:rPr lang="en-US" altLang="zh-CN" dirty="0" smtClean="0"/>
              <a:t>0</a:t>
            </a:r>
            <a:r>
              <a:rPr lang="zh-CN" altLang="en-US" dirty="0" smtClean="0"/>
              <a:t>）分析</a:t>
            </a:r>
          </a:p>
        </p:txBody>
      </p:sp>
      <p:sp>
        <p:nvSpPr>
          <p:cNvPr id="27651" name="Rectangle 3"/>
          <p:cNvSpPr>
            <a:spLocks noGrp="1" noChangeArrowheads="1"/>
          </p:cNvSpPr>
          <p:nvPr>
            <p:ph idx="1"/>
          </p:nvPr>
        </p:nvSpPr>
        <p:spPr>
          <a:xfrm>
            <a:off x="468313" y="1700213"/>
            <a:ext cx="8280400" cy="4968875"/>
          </a:xfrm>
        </p:spPr>
        <p:txBody>
          <a:bodyPr/>
          <a:lstStyle/>
          <a:p>
            <a:pPr algn="just" eaLnBrk="1" hangingPunct="1">
              <a:spcAft>
                <a:spcPct val="20000"/>
              </a:spcAft>
              <a:buFont typeface="Wingdings" panose="05000000000000000000" pitchFamily="2" charset="2"/>
              <a:buChar char="l"/>
            </a:pPr>
            <a:r>
              <a:rPr lang="zh-CN" altLang="en-US" sz="2000" smtClean="0"/>
              <a:t>每个项目的含义与圆点的位置有关，概括地讲：圆点的左部表示分析过程的某时刻用该产生式规约时句柄已识别过的部分，圆点右部表示待识别的部分。</a:t>
            </a:r>
          </a:p>
          <a:p>
            <a:pPr algn="just" eaLnBrk="1" hangingPunct="1">
              <a:spcAft>
                <a:spcPct val="20000"/>
              </a:spcAft>
              <a:buFont typeface="Wingdings" panose="05000000000000000000" pitchFamily="2" charset="2"/>
              <a:buChar char="l"/>
            </a:pPr>
            <a:r>
              <a:rPr lang="zh-CN" altLang="en-US" sz="2000" smtClean="0"/>
              <a:t>一个</a:t>
            </a:r>
            <a:r>
              <a:rPr lang="en-US" altLang="zh-CN" sz="2000" smtClean="0"/>
              <a:t>LR</a:t>
            </a:r>
            <a:r>
              <a:rPr lang="zh-CN" altLang="en-US" sz="2000" smtClean="0"/>
              <a:t>（</a:t>
            </a:r>
            <a:r>
              <a:rPr lang="en-US" altLang="zh-CN" sz="2000" smtClean="0"/>
              <a:t>0</a:t>
            </a:r>
            <a:r>
              <a:rPr lang="zh-CN" altLang="en-US" sz="2000" smtClean="0"/>
              <a:t>）项目指明了在分析过程中的某一步骤我们看到产生式的多大部分被识别，</a:t>
            </a:r>
            <a:r>
              <a:rPr lang="en-US" altLang="zh-CN" sz="2000" smtClean="0"/>
              <a:t>LR</a:t>
            </a:r>
            <a:r>
              <a:rPr lang="zh-CN" altLang="en-US" sz="2000" smtClean="0"/>
              <a:t>（</a:t>
            </a:r>
            <a:r>
              <a:rPr lang="en-US" altLang="zh-CN" sz="2000" smtClean="0"/>
              <a:t>0</a:t>
            </a:r>
            <a:r>
              <a:rPr lang="zh-CN" altLang="en-US" sz="2000" smtClean="0"/>
              <a:t>）项目中的圆点可看成是分析栈栈顶与输入串的分界线，圆点左边是进入分析栈的，右边是待扫描的。</a:t>
            </a:r>
          </a:p>
          <a:p>
            <a:pPr algn="just" eaLnBrk="1" hangingPunct="1">
              <a:spcAft>
                <a:spcPct val="20000"/>
              </a:spcAft>
              <a:buFont typeface="Wingdings" panose="05000000000000000000" pitchFamily="2" charset="2"/>
              <a:buChar char="l"/>
            </a:pPr>
            <a:r>
              <a:rPr lang="zh-CN" altLang="en-US" sz="2000" smtClean="0"/>
              <a:t>活前缀与句柄之间的关系如下三种 </a:t>
            </a:r>
          </a:p>
          <a:p>
            <a:pPr marL="839788" lvl="1" indent="-495300" algn="just" eaLnBrk="1" hangingPunct="1">
              <a:spcAft>
                <a:spcPct val="20000"/>
              </a:spcAft>
              <a:buFont typeface="Wingdings" panose="05000000000000000000" pitchFamily="2" charset="2"/>
              <a:buChar char="l"/>
            </a:pPr>
            <a:r>
              <a:rPr lang="zh-CN" altLang="en-US" sz="1900" smtClean="0"/>
              <a:t>活前缀中已含有句柄的全部符号，</a:t>
            </a:r>
            <a:r>
              <a:rPr lang="zh-CN" altLang="en-US" sz="1900" b="1" smtClean="0">
                <a:solidFill>
                  <a:srgbClr val="FF0000"/>
                </a:solidFill>
              </a:rPr>
              <a:t>即特殊活前缀</a:t>
            </a:r>
            <a:r>
              <a:rPr lang="zh-CN" altLang="en-US" sz="1900" smtClean="0"/>
              <a:t>。如某产生式</a:t>
            </a:r>
            <a:r>
              <a:rPr lang="en-US" altLang="zh-CN" sz="1900" smtClean="0"/>
              <a:t>A</a:t>
            </a:r>
            <a:r>
              <a:rPr lang="en-US" altLang="zh-CN" sz="1900" smtClean="0">
                <a:sym typeface="Symbol" panose="05050102010706020507" pitchFamily="18" charset="2"/>
              </a:rPr>
              <a:t></a:t>
            </a:r>
            <a:r>
              <a:rPr lang="zh-CN" altLang="en-US" sz="1900" smtClean="0"/>
              <a:t>的右部符号串</a:t>
            </a:r>
            <a:r>
              <a:rPr lang="zh-CN" altLang="en-US" sz="1900" smtClean="0">
                <a:sym typeface="Symbol" panose="05050102010706020507" pitchFamily="18" charset="2"/>
              </a:rPr>
              <a:t></a:t>
            </a:r>
            <a:r>
              <a:rPr lang="zh-CN" altLang="en-US" sz="1900" smtClean="0"/>
              <a:t>已经出现在栈顶，分析动作是用该产生式进行</a:t>
            </a:r>
            <a:r>
              <a:rPr lang="zh-CN" altLang="en-US" sz="1900" b="1" smtClean="0">
                <a:solidFill>
                  <a:srgbClr val="A50021"/>
                </a:solidFill>
              </a:rPr>
              <a:t>规约</a:t>
            </a:r>
            <a:r>
              <a:rPr lang="zh-CN" altLang="en-US" sz="1900" smtClean="0"/>
              <a:t>。</a:t>
            </a:r>
          </a:p>
          <a:p>
            <a:pPr marL="839788" lvl="1" indent="-495300" algn="just" eaLnBrk="1" hangingPunct="1">
              <a:spcAft>
                <a:spcPct val="20000"/>
              </a:spcAft>
              <a:buFont typeface="Wingdings" panose="05000000000000000000" pitchFamily="2" charset="2"/>
              <a:buChar char="l"/>
            </a:pPr>
            <a:r>
              <a:rPr lang="zh-CN" altLang="en-US" sz="1900" smtClean="0"/>
              <a:t>活前缀中只含有句柄的一部分符号。如产生式</a:t>
            </a:r>
            <a:r>
              <a:rPr lang="en-US" altLang="zh-CN" sz="1900" smtClean="0"/>
              <a:t>A</a:t>
            </a:r>
            <a:r>
              <a:rPr lang="en-US" altLang="zh-CN" sz="1900" smtClean="0">
                <a:sym typeface="Symbol" panose="05050102010706020507" pitchFamily="18" charset="2"/>
              </a:rPr>
              <a:t></a:t>
            </a:r>
            <a:r>
              <a:rPr lang="en-US" altLang="zh-CN" sz="1900" baseline="-25000" smtClean="0"/>
              <a:t>1</a:t>
            </a:r>
            <a:r>
              <a:rPr lang="en-US" altLang="zh-CN" sz="1900" smtClean="0">
                <a:sym typeface="Symbol" panose="05050102010706020507" pitchFamily="18" charset="2"/>
              </a:rPr>
              <a:t></a:t>
            </a:r>
            <a:r>
              <a:rPr lang="en-US" altLang="zh-CN" sz="1900" baseline="-25000" smtClean="0"/>
              <a:t>2</a:t>
            </a:r>
            <a:r>
              <a:rPr lang="zh-CN" altLang="en-US" sz="1900" smtClean="0"/>
              <a:t>的左子串</a:t>
            </a:r>
            <a:r>
              <a:rPr lang="zh-CN" altLang="en-US" sz="1900" smtClean="0">
                <a:sym typeface="Symbol" panose="05050102010706020507" pitchFamily="18" charset="2"/>
              </a:rPr>
              <a:t></a:t>
            </a:r>
            <a:r>
              <a:rPr lang="en-US" altLang="zh-CN" sz="1900" baseline="-25000" smtClean="0"/>
              <a:t>1</a:t>
            </a:r>
            <a:r>
              <a:rPr lang="zh-CN" altLang="en-US" sz="1900" smtClean="0"/>
              <a:t>已经出现在栈顶，正期待着从余留输入串中看到</a:t>
            </a:r>
            <a:r>
              <a:rPr lang="zh-CN" altLang="en-US" sz="1900" smtClean="0">
                <a:sym typeface="Symbol" panose="05050102010706020507" pitchFamily="18" charset="2"/>
              </a:rPr>
              <a:t></a:t>
            </a:r>
            <a:r>
              <a:rPr lang="en-US" altLang="zh-CN" sz="1900" baseline="-25000" smtClean="0"/>
              <a:t>2</a:t>
            </a:r>
            <a:r>
              <a:rPr lang="zh-CN" altLang="en-US" sz="1900" smtClean="0"/>
              <a:t>符号串，分析的动作应该是</a:t>
            </a:r>
            <a:r>
              <a:rPr lang="zh-CN" altLang="en-US" sz="1900" b="1" smtClean="0">
                <a:solidFill>
                  <a:srgbClr val="A50021"/>
                </a:solidFill>
              </a:rPr>
              <a:t>移进</a:t>
            </a:r>
            <a:r>
              <a:rPr lang="zh-CN" altLang="en-US" sz="1900" smtClean="0"/>
              <a:t>。</a:t>
            </a:r>
          </a:p>
          <a:p>
            <a:pPr marL="839788" lvl="1" indent="-495300" algn="just" eaLnBrk="1" hangingPunct="1">
              <a:spcAft>
                <a:spcPct val="20000"/>
              </a:spcAft>
              <a:buFont typeface="Wingdings" panose="05000000000000000000" pitchFamily="2" charset="2"/>
              <a:buChar char="l"/>
            </a:pPr>
            <a:r>
              <a:rPr lang="zh-CN" altLang="en-US" sz="1900" smtClean="0"/>
              <a:t>活前缀中不包括句柄的任何符号。期待着从余留的输入串中看到某一产生式</a:t>
            </a:r>
            <a:r>
              <a:rPr lang="en-US" altLang="zh-CN" sz="1900" smtClean="0"/>
              <a:t>A</a:t>
            </a:r>
            <a:r>
              <a:rPr lang="en-US" altLang="zh-CN" sz="1900" smtClean="0">
                <a:sym typeface="Symbol" panose="05050102010706020507" pitchFamily="18" charset="2"/>
              </a:rPr>
              <a:t></a:t>
            </a:r>
            <a:r>
              <a:rPr lang="zh-CN" altLang="en-US" sz="1900" smtClean="0"/>
              <a:t>中的</a:t>
            </a:r>
            <a:r>
              <a:rPr lang="zh-CN" altLang="en-US" sz="1900" smtClean="0">
                <a:sym typeface="Symbol" panose="05050102010706020507" pitchFamily="18" charset="2"/>
              </a:rPr>
              <a:t></a:t>
            </a:r>
            <a:r>
              <a:rPr lang="zh-CN" altLang="en-US" sz="1900" smtClean="0"/>
              <a:t>符号串。</a:t>
            </a:r>
          </a:p>
        </p:txBody>
      </p:sp>
    </p:spTree>
  </p:cSld>
  <p:clrMapOvr>
    <a:masterClrMapping/>
  </p:clrMapOvr>
  <p:transition spd="slow">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title"/>
          </p:nvPr>
        </p:nvSpPr>
        <p:spPr>
          <a:xfrm>
            <a:off x="836613" y="765175"/>
            <a:ext cx="7543800" cy="576263"/>
          </a:xfrm>
          <a:noFill/>
        </p:spPr>
        <p:txBody>
          <a:bodyPr/>
          <a:lstStyle/>
          <a:p>
            <a:pPr eaLnBrk="1" hangingPunct="1"/>
            <a:r>
              <a:rPr lang="en-US" altLang="zh-CN" dirty="0"/>
              <a:t>6</a:t>
            </a:r>
            <a:r>
              <a:rPr lang="en-US" altLang="zh-CN" dirty="0" smtClean="0"/>
              <a:t>.2  LR</a:t>
            </a:r>
            <a:r>
              <a:rPr lang="zh-CN" altLang="en-US" dirty="0" smtClean="0"/>
              <a:t>（</a:t>
            </a:r>
            <a:r>
              <a:rPr lang="en-US" altLang="zh-CN" dirty="0" smtClean="0"/>
              <a:t>0</a:t>
            </a:r>
            <a:r>
              <a:rPr lang="zh-CN" altLang="en-US" dirty="0" smtClean="0"/>
              <a:t>）分析</a:t>
            </a:r>
          </a:p>
        </p:txBody>
      </p:sp>
      <p:sp>
        <p:nvSpPr>
          <p:cNvPr id="28675" name="Rectangle 2"/>
          <p:cNvSpPr>
            <a:spLocks noGrp="1" noChangeArrowheads="1"/>
          </p:cNvSpPr>
          <p:nvPr>
            <p:ph idx="1"/>
          </p:nvPr>
        </p:nvSpPr>
        <p:spPr>
          <a:xfrm>
            <a:off x="468313" y="1916113"/>
            <a:ext cx="8280400" cy="4176712"/>
          </a:xfrm>
        </p:spPr>
        <p:txBody>
          <a:bodyPr/>
          <a:lstStyle/>
          <a:p>
            <a:pPr algn="just" eaLnBrk="1" hangingPunct="1">
              <a:buFont typeface="Wingdings" panose="05000000000000000000" pitchFamily="2" charset="2"/>
              <a:buChar char="l"/>
            </a:pPr>
            <a:r>
              <a:rPr lang="zh-CN" altLang="en-US" sz="2400" smtClean="0"/>
              <a:t>根据</a:t>
            </a:r>
            <a:r>
              <a:rPr lang="en-US" altLang="zh-CN" sz="2400" smtClean="0"/>
              <a:t>LR</a:t>
            </a:r>
            <a:r>
              <a:rPr lang="zh-CN" altLang="en-US" sz="2400" smtClean="0"/>
              <a:t>（</a:t>
            </a:r>
            <a:r>
              <a:rPr lang="en-US" altLang="zh-CN" sz="2400" smtClean="0"/>
              <a:t>0</a:t>
            </a:r>
            <a:r>
              <a:rPr lang="zh-CN" altLang="en-US" sz="2400" smtClean="0"/>
              <a:t>）项目的作用不同，分成四个类型。（如下）</a:t>
            </a:r>
          </a:p>
          <a:p>
            <a:pPr marL="839788" lvl="1" indent="-495300" algn="just" eaLnBrk="1" hangingPunct="1">
              <a:buFont typeface="Wingdings" panose="05000000000000000000" pitchFamily="2" charset="2"/>
              <a:buAutoNum type="arabicPeriod"/>
            </a:pPr>
            <a:r>
              <a:rPr lang="zh-CN" altLang="en-US" sz="2000" b="1" smtClean="0">
                <a:solidFill>
                  <a:srgbClr val="A50021"/>
                </a:solidFill>
              </a:rPr>
              <a:t>规约项目</a:t>
            </a:r>
            <a:r>
              <a:rPr lang="en-US" altLang="zh-CN" sz="2000" smtClean="0"/>
              <a:t>:</a:t>
            </a:r>
            <a:r>
              <a:rPr lang="zh-CN" altLang="en-US" sz="2000" smtClean="0"/>
              <a:t>形如</a:t>
            </a:r>
            <a:r>
              <a:rPr lang="en-US" altLang="zh-CN" sz="2000" smtClean="0"/>
              <a:t>A</a:t>
            </a:r>
            <a:r>
              <a:rPr lang="en-US" altLang="zh-CN" sz="2000" smtClean="0">
                <a:sym typeface="Symbol" panose="05050102010706020507" pitchFamily="18" charset="2"/>
              </a:rPr>
              <a:t></a:t>
            </a:r>
            <a:r>
              <a:rPr lang="en-US" altLang="zh-CN" sz="2000" smtClean="0"/>
              <a:t>  </a:t>
            </a:r>
            <a:r>
              <a:rPr lang="zh-CN" altLang="en-US" sz="2000" smtClean="0"/>
              <a:t>这类</a:t>
            </a:r>
            <a:r>
              <a:rPr lang="en-US" altLang="zh-CN" sz="2000" smtClean="0"/>
              <a:t>LR</a:t>
            </a:r>
            <a:r>
              <a:rPr lang="zh-CN" altLang="en-US" sz="2000" smtClean="0"/>
              <a:t>（</a:t>
            </a:r>
            <a:r>
              <a:rPr lang="en-US" altLang="zh-CN" sz="2000" smtClean="0"/>
              <a:t>0</a:t>
            </a:r>
            <a:r>
              <a:rPr lang="zh-CN" altLang="en-US" sz="2000" smtClean="0"/>
              <a:t>）项目表示句柄</a:t>
            </a:r>
            <a:r>
              <a:rPr lang="zh-CN" altLang="en-US" sz="2000" smtClean="0">
                <a:sym typeface="Symbol" panose="05050102010706020507" pitchFamily="18" charset="2"/>
              </a:rPr>
              <a:t></a:t>
            </a:r>
            <a:r>
              <a:rPr lang="zh-CN" altLang="en-US" sz="2000" smtClean="0"/>
              <a:t>包含在栈中，即当前栈顶的部分内容构成了所期望的句柄，应按</a:t>
            </a:r>
            <a:r>
              <a:rPr lang="en-US" altLang="zh-CN" sz="2000" smtClean="0"/>
              <a:t>A</a:t>
            </a:r>
            <a:r>
              <a:rPr lang="en-US" altLang="zh-CN" sz="2000" smtClean="0">
                <a:sym typeface="Symbol" panose="05050102010706020507" pitchFamily="18" charset="2"/>
              </a:rPr>
              <a:t></a:t>
            </a:r>
            <a:r>
              <a:rPr lang="zh-CN" altLang="en-US" sz="2000" smtClean="0"/>
              <a:t>进行规约。</a:t>
            </a:r>
          </a:p>
          <a:p>
            <a:pPr marL="839788" lvl="1" indent="-495300" algn="just" eaLnBrk="1" hangingPunct="1">
              <a:buFont typeface="Wingdings" panose="05000000000000000000" pitchFamily="2" charset="2"/>
              <a:buAutoNum type="arabicPeriod"/>
            </a:pPr>
            <a:r>
              <a:rPr lang="zh-CN" altLang="en-US" sz="2000" b="1" smtClean="0">
                <a:solidFill>
                  <a:srgbClr val="A50021"/>
                </a:solidFill>
              </a:rPr>
              <a:t>接受项目</a:t>
            </a:r>
            <a:r>
              <a:rPr lang="zh-CN" altLang="en-US" sz="2000" smtClean="0"/>
              <a:t>：形如</a:t>
            </a:r>
            <a:r>
              <a:rPr lang="en-US" altLang="zh-CN" sz="2000" smtClean="0"/>
              <a:t>S</a:t>
            </a:r>
            <a:r>
              <a:rPr lang="en-US" altLang="zh-CN" sz="2000" smtClean="0">
                <a:sym typeface="Symbol" panose="05050102010706020507" pitchFamily="18" charset="2"/>
              </a:rPr>
              <a:t></a:t>
            </a:r>
            <a:r>
              <a:rPr lang="en-US" altLang="zh-CN" sz="2000" smtClean="0"/>
              <a:t>  </a:t>
            </a:r>
            <a:r>
              <a:rPr lang="zh-CN" altLang="en-US" sz="2000" smtClean="0"/>
              <a:t>其中</a:t>
            </a:r>
            <a:r>
              <a:rPr lang="en-US" altLang="zh-CN" sz="2000" smtClean="0"/>
              <a:t>S</a:t>
            </a:r>
            <a:r>
              <a:rPr lang="en-US" altLang="zh-CN" sz="2000" smtClean="0">
                <a:sym typeface="Symbol" panose="05050102010706020507" pitchFamily="18" charset="2"/>
              </a:rPr>
              <a:t></a:t>
            </a:r>
            <a:r>
              <a:rPr lang="zh-CN" altLang="en-US" sz="2000" smtClean="0"/>
              <a:t>是文法唯一的开始符号。这类</a:t>
            </a:r>
            <a:r>
              <a:rPr lang="en-US" altLang="zh-CN" sz="2000" smtClean="0"/>
              <a:t>LR</a:t>
            </a:r>
            <a:r>
              <a:rPr lang="zh-CN" altLang="en-US" sz="2000" smtClean="0"/>
              <a:t>（</a:t>
            </a:r>
            <a:r>
              <a:rPr lang="en-US" altLang="zh-CN" sz="2000" smtClean="0"/>
              <a:t>0</a:t>
            </a:r>
            <a:r>
              <a:rPr lang="zh-CN" altLang="en-US" sz="2000" smtClean="0"/>
              <a:t>）项目实际是特殊的规约项目，表示分析栈中内容恰好为</a:t>
            </a:r>
            <a:r>
              <a:rPr lang="zh-CN" altLang="en-US" sz="2000" smtClean="0">
                <a:sym typeface="Symbol" panose="05050102010706020507" pitchFamily="18" charset="2"/>
              </a:rPr>
              <a:t></a:t>
            </a:r>
            <a:r>
              <a:rPr lang="zh-CN" altLang="en-US" sz="2000" smtClean="0"/>
              <a:t>，用</a:t>
            </a:r>
            <a:r>
              <a:rPr lang="en-US" altLang="zh-CN" sz="2000" smtClean="0"/>
              <a:t>S</a:t>
            </a:r>
            <a:r>
              <a:rPr lang="en-US" altLang="zh-CN" sz="2000" smtClean="0">
                <a:sym typeface="Symbol" panose="05050102010706020507" pitchFamily="18" charset="2"/>
              </a:rPr>
              <a:t></a:t>
            </a:r>
            <a:r>
              <a:rPr lang="zh-CN" altLang="en-US" sz="2000" smtClean="0"/>
              <a:t>进行规约，则整个分析成功。</a:t>
            </a:r>
          </a:p>
          <a:p>
            <a:pPr marL="839788" lvl="1" indent="-495300" algn="just" eaLnBrk="1" hangingPunct="1">
              <a:buFont typeface="Wingdings" panose="05000000000000000000" pitchFamily="2" charset="2"/>
              <a:buAutoNum type="arabicPeriod"/>
            </a:pPr>
            <a:r>
              <a:rPr lang="zh-CN" altLang="en-US" sz="2000" b="1" smtClean="0">
                <a:solidFill>
                  <a:srgbClr val="A50021"/>
                </a:solidFill>
              </a:rPr>
              <a:t>移进项目</a:t>
            </a:r>
            <a:r>
              <a:rPr lang="zh-CN" altLang="en-US" sz="2000" smtClean="0"/>
              <a:t>：形如</a:t>
            </a:r>
            <a:r>
              <a:rPr lang="en-US" altLang="zh-CN" sz="2000" smtClean="0"/>
              <a:t>A</a:t>
            </a:r>
            <a:r>
              <a:rPr lang="en-US" altLang="zh-CN" sz="2000" smtClean="0">
                <a:sym typeface="Symbol" panose="05050102010706020507" pitchFamily="18" charset="2"/>
              </a:rPr>
              <a:t></a:t>
            </a:r>
            <a:r>
              <a:rPr lang="en-US" altLang="zh-CN" sz="2000" smtClean="0"/>
              <a:t>a</a:t>
            </a:r>
            <a:r>
              <a:rPr lang="en-US" altLang="zh-CN" sz="2000" smtClean="0">
                <a:sym typeface="Symbol" panose="05050102010706020507" pitchFamily="18" charset="2"/>
              </a:rPr>
              <a:t></a:t>
            </a:r>
            <a:r>
              <a:rPr lang="en-US" altLang="zh-CN" sz="2000" smtClean="0"/>
              <a:t>  </a:t>
            </a:r>
            <a:r>
              <a:rPr lang="zh-CN" altLang="en-US" sz="2000" smtClean="0"/>
              <a:t>这类</a:t>
            </a:r>
            <a:r>
              <a:rPr lang="en-US" altLang="zh-CN" sz="2000" smtClean="0"/>
              <a:t>LR</a:t>
            </a:r>
            <a:r>
              <a:rPr lang="zh-CN" altLang="en-US" sz="2000" smtClean="0"/>
              <a:t>（</a:t>
            </a:r>
            <a:r>
              <a:rPr lang="en-US" altLang="zh-CN" sz="2000" smtClean="0"/>
              <a:t>0</a:t>
            </a:r>
            <a:r>
              <a:rPr lang="zh-CN" altLang="en-US" sz="2000" smtClean="0"/>
              <a:t>）项目表示分析栈中是不完全包含句柄的活前缀，为构成恰好含有句柄的活前缀，需要将</a:t>
            </a:r>
            <a:r>
              <a:rPr lang="en-US" altLang="zh-CN" sz="2000" smtClean="0"/>
              <a:t>a</a:t>
            </a:r>
            <a:r>
              <a:rPr lang="zh-CN" altLang="en-US" sz="2000" smtClean="0"/>
              <a:t>移进分析栈。</a:t>
            </a:r>
          </a:p>
          <a:p>
            <a:pPr marL="839788" lvl="1" indent="-495300" algn="just" eaLnBrk="1" hangingPunct="1">
              <a:buFont typeface="Wingdings" panose="05000000000000000000" pitchFamily="2" charset="2"/>
              <a:buAutoNum type="arabicPeriod"/>
            </a:pPr>
            <a:r>
              <a:rPr lang="zh-CN" altLang="en-US" sz="2000" b="1" smtClean="0">
                <a:solidFill>
                  <a:srgbClr val="A50021"/>
                </a:solidFill>
              </a:rPr>
              <a:t>待约项目</a:t>
            </a:r>
            <a:r>
              <a:rPr lang="zh-CN" altLang="en-US" sz="2000" smtClean="0"/>
              <a:t>：形如</a:t>
            </a:r>
            <a:r>
              <a:rPr lang="en-US" altLang="zh-CN" sz="2000" smtClean="0"/>
              <a:t>A</a:t>
            </a:r>
            <a:r>
              <a:rPr lang="en-US" altLang="zh-CN" sz="2000" smtClean="0">
                <a:sym typeface="Symbol" panose="05050102010706020507" pitchFamily="18" charset="2"/>
              </a:rPr>
              <a:t></a:t>
            </a:r>
            <a:r>
              <a:rPr lang="en-US" altLang="zh-CN" sz="2000" smtClean="0"/>
              <a:t>B</a:t>
            </a:r>
            <a:r>
              <a:rPr lang="en-US" altLang="zh-CN" sz="2000" smtClean="0">
                <a:sym typeface="Symbol" panose="05050102010706020507" pitchFamily="18" charset="2"/>
              </a:rPr>
              <a:t></a:t>
            </a:r>
            <a:r>
              <a:rPr lang="en-US" altLang="zh-CN" sz="2000" smtClean="0"/>
              <a:t>  </a:t>
            </a:r>
            <a:r>
              <a:rPr lang="zh-CN" altLang="en-US" sz="2000" smtClean="0"/>
              <a:t>这类</a:t>
            </a:r>
            <a:r>
              <a:rPr lang="en-US" altLang="zh-CN" sz="2000" smtClean="0"/>
              <a:t>LR</a:t>
            </a:r>
            <a:r>
              <a:rPr lang="zh-CN" altLang="en-US" sz="2000" smtClean="0"/>
              <a:t>（</a:t>
            </a:r>
            <a:r>
              <a:rPr lang="en-US" altLang="zh-CN" sz="2000" smtClean="0"/>
              <a:t>0</a:t>
            </a:r>
            <a:r>
              <a:rPr lang="zh-CN" altLang="en-US" sz="2000" smtClean="0"/>
              <a:t>）项目表示分析栈中是不完全包含句柄的活前缀，为构成恰好含有句柄的活前缀，应先将</a:t>
            </a:r>
            <a:r>
              <a:rPr lang="en-US" altLang="zh-CN" sz="2000" smtClean="0"/>
              <a:t>B</a:t>
            </a:r>
            <a:r>
              <a:rPr lang="zh-CN" altLang="en-US" sz="2000" smtClean="0"/>
              <a:t>非终结符进行规约后，才能分析判断。</a:t>
            </a:r>
          </a:p>
        </p:txBody>
      </p:sp>
    </p:spTree>
  </p:cSld>
  <p:clrMapOvr>
    <a:masterClrMapping/>
  </p:clrMapOvr>
  <p:transition spd="slow">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11188" y="765175"/>
            <a:ext cx="7543800" cy="576263"/>
          </a:xfrm>
        </p:spPr>
        <p:txBody>
          <a:bodyPr/>
          <a:lstStyle/>
          <a:p>
            <a:pPr eaLnBrk="1" hangingPunct="1"/>
            <a:r>
              <a:rPr lang="en-US" altLang="zh-CN" sz="3600" dirty="0"/>
              <a:t>6</a:t>
            </a:r>
            <a:r>
              <a:rPr lang="en-US" altLang="zh-CN" sz="3600" dirty="0" smtClean="0"/>
              <a:t>.2  LR</a:t>
            </a:r>
            <a:r>
              <a:rPr lang="zh-CN" altLang="en-US" sz="3600" dirty="0" smtClean="0"/>
              <a:t>（</a:t>
            </a:r>
            <a:r>
              <a:rPr lang="en-US" altLang="zh-CN" sz="3600" dirty="0" smtClean="0"/>
              <a:t>0</a:t>
            </a:r>
            <a:r>
              <a:rPr lang="zh-CN" altLang="en-US" sz="3600" dirty="0" smtClean="0"/>
              <a:t>）分析</a:t>
            </a:r>
          </a:p>
        </p:txBody>
      </p:sp>
      <p:sp>
        <p:nvSpPr>
          <p:cNvPr id="29699" name="Rectangle 3"/>
          <p:cNvSpPr>
            <a:spLocks noGrp="1" noChangeArrowheads="1"/>
          </p:cNvSpPr>
          <p:nvPr>
            <p:ph idx="1"/>
          </p:nvPr>
        </p:nvSpPr>
        <p:spPr>
          <a:xfrm>
            <a:off x="395288" y="1989138"/>
            <a:ext cx="8280400" cy="4105275"/>
          </a:xfrm>
        </p:spPr>
        <p:txBody>
          <a:bodyPr/>
          <a:lstStyle/>
          <a:p>
            <a:pPr marL="571500" indent="-571500" algn="just" eaLnBrk="1" hangingPunct="1">
              <a:buFont typeface="Wingdings" panose="05000000000000000000" pitchFamily="2" charset="2"/>
              <a:buAutoNum type="arabicPeriod" startAt="5"/>
            </a:pPr>
            <a:r>
              <a:rPr lang="zh-CN" altLang="en-US" sz="2800" b="1" smtClean="0">
                <a:solidFill>
                  <a:srgbClr val="A50021"/>
                </a:solidFill>
              </a:rPr>
              <a:t>构造识别活前缀的</a:t>
            </a:r>
            <a:r>
              <a:rPr lang="en-US" altLang="zh-CN" sz="2800" b="1" smtClean="0">
                <a:solidFill>
                  <a:srgbClr val="A50021"/>
                </a:solidFill>
              </a:rPr>
              <a:t>NFA</a:t>
            </a:r>
          </a:p>
          <a:p>
            <a:pPr marL="571500" indent="-571500" algn="just" eaLnBrk="1" hangingPunct="1"/>
            <a:r>
              <a:rPr lang="zh-CN" altLang="en-US" sz="2800" smtClean="0"/>
              <a:t>定义了</a:t>
            </a:r>
            <a:r>
              <a:rPr lang="en-US" altLang="zh-CN" sz="2800" smtClean="0"/>
              <a:t>LR</a:t>
            </a:r>
            <a:r>
              <a:rPr lang="zh-CN" altLang="en-US" sz="2800" smtClean="0"/>
              <a:t>（</a:t>
            </a:r>
            <a:r>
              <a:rPr lang="en-US" altLang="zh-CN" sz="2800" smtClean="0"/>
              <a:t>0</a:t>
            </a:r>
            <a:r>
              <a:rPr lang="zh-CN" altLang="en-US" sz="2800" smtClean="0"/>
              <a:t>）项目的分类后，从这些项目出发可以构造能识别文法所有前缀的有限自动机。</a:t>
            </a:r>
          </a:p>
          <a:p>
            <a:pPr marL="571500" indent="-571500" algn="just" eaLnBrk="1" hangingPunct="1"/>
            <a:r>
              <a:rPr lang="zh-CN" altLang="en-US" sz="2800" b="1" smtClean="0"/>
              <a:t>方法是：</a:t>
            </a:r>
          </a:p>
          <a:p>
            <a:pPr marL="839788" lvl="1" indent="-495300" algn="just" eaLnBrk="1" hangingPunct="1">
              <a:buFont typeface="Wingdings" panose="05000000000000000000" pitchFamily="2" charset="2"/>
              <a:buAutoNum type="arabicPeriod"/>
            </a:pPr>
            <a:r>
              <a:rPr lang="zh-CN" altLang="en-US" sz="2400" smtClean="0"/>
              <a:t>先构造能识别文法所有活前缀的非确定的有限自动机</a:t>
            </a:r>
            <a:r>
              <a:rPr lang="en-US" altLang="zh-CN" sz="2400" smtClean="0"/>
              <a:t>;</a:t>
            </a:r>
          </a:p>
          <a:p>
            <a:pPr marL="839788" lvl="1" indent="-495300" algn="just" eaLnBrk="1" hangingPunct="1">
              <a:buFont typeface="Wingdings" panose="05000000000000000000" pitchFamily="2" charset="2"/>
              <a:buAutoNum type="arabicPeriod"/>
            </a:pPr>
            <a:r>
              <a:rPr lang="zh-CN" altLang="en-US" sz="2400" smtClean="0"/>
              <a:t>再将其确定化和最小化</a:t>
            </a:r>
            <a:r>
              <a:rPr lang="en-US" altLang="zh-CN" sz="2400" smtClean="0"/>
              <a:t>;</a:t>
            </a:r>
          </a:p>
          <a:p>
            <a:pPr marL="839788" lvl="1" indent="-495300" algn="just" eaLnBrk="1" hangingPunct="1">
              <a:buFont typeface="Wingdings" panose="05000000000000000000" pitchFamily="2" charset="2"/>
              <a:buAutoNum type="arabicPeriod"/>
            </a:pPr>
            <a:r>
              <a:rPr lang="zh-CN" altLang="en-US" sz="2400" smtClean="0"/>
              <a:t>最终得到所需的确定的有限自动机</a:t>
            </a:r>
            <a:r>
              <a:rPr lang="en-US" altLang="zh-CN" sz="2400" smtClean="0"/>
              <a:t>;</a:t>
            </a:r>
          </a:p>
          <a:p>
            <a:pPr marL="839788" lvl="1" indent="-495300" algn="just" eaLnBrk="1" hangingPunct="1">
              <a:buFont typeface="Wingdings" panose="05000000000000000000" pitchFamily="2" charset="2"/>
              <a:buAutoNum type="arabicPeriod"/>
            </a:pPr>
            <a:r>
              <a:rPr lang="zh-CN" altLang="en-US" sz="2400" smtClean="0"/>
              <a:t>为构造分析表打下良好基础。</a:t>
            </a:r>
          </a:p>
        </p:txBody>
      </p:sp>
    </p:spTree>
  </p:cSld>
  <p:clrMapOvr>
    <a:masterClrMapping/>
  </p:clrMapOvr>
  <p:transition spd="slow">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68313" y="692150"/>
            <a:ext cx="7543800" cy="725488"/>
          </a:xfrm>
        </p:spPr>
        <p:txBody>
          <a:bodyPr/>
          <a:lstStyle/>
          <a:p>
            <a:pPr eaLnBrk="1" hangingPunct="1"/>
            <a:r>
              <a:rPr lang="en-US" altLang="zh-CN" sz="3200" dirty="0"/>
              <a:t>6</a:t>
            </a:r>
            <a:r>
              <a:rPr lang="zh-CN" altLang="en-US" sz="3200" dirty="0" smtClean="0"/>
              <a:t>．</a:t>
            </a:r>
            <a:r>
              <a:rPr lang="en-US" altLang="zh-CN" sz="3200" dirty="0" smtClean="0"/>
              <a:t>1 LR</a:t>
            </a:r>
            <a:r>
              <a:rPr lang="zh-CN" altLang="en-US" sz="3200" dirty="0" smtClean="0"/>
              <a:t>分析概述</a:t>
            </a:r>
          </a:p>
        </p:txBody>
      </p:sp>
      <p:sp>
        <p:nvSpPr>
          <p:cNvPr id="5123" name="Rectangle 3"/>
          <p:cNvSpPr>
            <a:spLocks noGrp="1" noChangeArrowheads="1"/>
          </p:cNvSpPr>
          <p:nvPr>
            <p:ph idx="1"/>
          </p:nvPr>
        </p:nvSpPr>
        <p:spPr>
          <a:xfrm>
            <a:off x="250825" y="2133600"/>
            <a:ext cx="8569325" cy="3240088"/>
          </a:xfrm>
        </p:spPr>
        <p:txBody>
          <a:bodyPr/>
          <a:lstStyle/>
          <a:p>
            <a:pPr eaLnBrk="1" hangingPunct="1">
              <a:spcBef>
                <a:spcPts val="600"/>
              </a:spcBef>
              <a:spcAft>
                <a:spcPts val="600"/>
              </a:spcAft>
              <a:buFont typeface="Wingdings" panose="05000000000000000000" pitchFamily="2" charset="2"/>
              <a:buChar char="l"/>
            </a:pPr>
            <a:r>
              <a:rPr lang="zh-CN" altLang="en-US" sz="2800" smtClean="0"/>
              <a:t>一个</a:t>
            </a:r>
            <a:r>
              <a:rPr lang="en-US" altLang="zh-CN" sz="2800" smtClean="0"/>
              <a:t>LR</a:t>
            </a:r>
            <a:r>
              <a:rPr lang="zh-CN" altLang="en-US" sz="2800" smtClean="0"/>
              <a:t>分析器由</a:t>
            </a:r>
            <a:r>
              <a:rPr lang="en-US" altLang="zh-CN" sz="2800" smtClean="0"/>
              <a:t>3</a:t>
            </a:r>
            <a:r>
              <a:rPr lang="zh-CN" altLang="en-US" sz="2800" smtClean="0"/>
              <a:t>个部分组成：输入字符串、分析栈和总控程序及分析表。</a:t>
            </a:r>
          </a:p>
          <a:p>
            <a:pPr eaLnBrk="1" hangingPunct="1">
              <a:spcBef>
                <a:spcPts val="600"/>
              </a:spcBef>
              <a:spcAft>
                <a:spcPts val="600"/>
              </a:spcAft>
              <a:buFont typeface="Wingdings" panose="05000000000000000000" pitchFamily="2" charset="2"/>
              <a:buChar char="l"/>
            </a:pPr>
            <a:r>
              <a:rPr lang="en-US" altLang="zh-CN" sz="2800" smtClean="0"/>
              <a:t>LR</a:t>
            </a:r>
            <a:r>
              <a:rPr lang="zh-CN" altLang="en-US" sz="2800" smtClean="0"/>
              <a:t>分析器在总控程序的控制下自左向右扫描输入字符串，并根据当前分析栈所存放的文法符号的状态及正在扫描的输入符号，依据</a:t>
            </a:r>
            <a:r>
              <a:rPr lang="en-US" altLang="zh-CN" sz="2800" smtClean="0"/>
              <a:t>LR</a:t>
            </a:r>
            <a:r>
              <a:rPr lang="zh-CN" altLang="en-US" sz="2800" smtClean="0"/>
              <a:t>分析表的指示完成分析动作。</a:t>
            </a:r>
          </a:p>
        </p:txBody>
      </p:sp>
    </p:spTree>
  </p:cSld>
  <p:clrMapOvr>
    <a:masterClrMapping/>
  </p:clrMapOvr>
  <p:transition spd="slow">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468313" y="1700213"/>
            <a:ext cx="8280400" cy="4752975"/>
          </a:xfrm>
        </p:spPr>
        <p:txBody>
          <a:bodyPr/>
          <a:lstStyle/>
          <a:p>
            <a:pPr algn="just" eaLnBrk="1" hangingPunct="1">
              <a:lnSpc>
                <a:spcPct val="90000"/>
              </a:lnSpc>
              <a:buFont typeface="Wingdings" panose="05000000000000000000" pitchFamily="2" charset="2"/>
              <a:buChar char="l"/>
            </a:pPr>
            <a:r>
              <a:rPr lang="zh-CN" altLang="en-US" sz="2800" b="1" smtClean="0"/>
              <a:t>步骤是：</a:t>
            </a:r>
          </a:p>
          <a:p>
            <a:pPr marL="839788" lvl="1" indent="-495300" algn="just" eaLnBrk="1" hangingPunct="1">
              <a:lnSpc>
                <a:spcPct val="90000"/>
              </a:lnSpc>
              <a:buFont typeface="Wingdings" panose="05000000000000000000" pitchFamily="2" charset="2"/>
              <a:buAutoNum type="arabicPeriod"/>
            </a:pPr>
            <a:r>
              <a:rPr lang="zh-CN" altLang="en-US" sz="2500" smtClean="0"/>
              <a:t>规定含有文法开始符号的产生式的第一个</a:t>
            </a:r>
            <a:r>
              <a:rPr lang="en-US" altLang="zh-CN" sz="2500" smtClean="0"/>
              <a:t>LR</a:t>
            </a:r>
            <a:r>
              <a:rPr lang="zh-CN" altLang="en-US" sz="2500" smtClean="0"/>
              <a:t>（</a:t>
            </a:r>
            <a:r>
              <a:rPr lang="en-US" altLang="zh-CN" sz="2500" smtClean="0"/>
              <a:t>0</a:t>
            </a:r>
            <a:r>
              <a:rPr lang="zh-CN" altLang="en-US" sz="2500" smtClean="0"/>
              <a:t>）项目为</a:t>
            </a:r>
            <a:r>
              <a:rPr lang="en-US" altLang="zh-CN" sz="2500" smtClean="0"/>
              <a:t>NFA</a:t>
            </a:r>
            <a:r>
              <a:rPr lang="zh-CN" altLang="en-US" sz="2500" smtClean="0"/>
              <a:t>的</a:t>
            </a:r>
            <a:r>
              <a:rPr lang="zh-CN" altLang="en-US" sz="2500" b="1" smtClean="0">
                <a:solidFill>
                  <a:srgbClr val="A50021"/>
                </a:solidFill>
              </a:rPr>
              <a:t>唯一初态</a:t>
            </a:r>
            <a:r>
              <a:rPr lang="zh-CN" altLang="en-US" sz="2500" smtClean="0"/>
              <a:t>；</a:t>
            </a:r>
          </a:p>
          <a:p>
            <a:pPr marL="839788" lvl="1" indent="-495300" algn="just" eaLnBrk="1" hangingPunct="1">
              <a:lnSpc>
                <a:spcPct val="90000"/>
              </a:lnSpc>
              <a:buFont typeface="Wingdings" panose="05000000000000000000" pitchFamily="2" charset="2"/>
              <a:buAutoNum type="arabicPeriod"/>
            </a:pPr>
            <a:r>
              <a:rPr lang="zh-CN" altLang="en-US" sz="2500" smtClean="0"/>
              <a:t>令所有</a:t>
            </a:r>
            <a:r>
              <a:rPr lang="en-US" altLang="zh-CN" sz="2500" smtClean="0"/>
              <a:t>LR</a:t>
            </a:r>
            <a:r>
              <a:rPr lang="zh-CN" altLang="en-US" sz="2500" smtClean="0"/>
              <a:t>（</a:t>
            </a:r>
            <a:r>
              <a:rPr lang="en-US" altLang="zh-CN" sz="2500" smtClean="0"/>
              <a:t>0</a:t>
            </a:r>
            <a:r>
              <a:rPr lang="zh-CN" altLang="en-US" sz="2500" smtClean="0"/>
              <a:t>）项目分别对应</a:t>
            </a:r>
            <a:r>
              <a:rPr lang="en-US" altLang="zh-CN" sz="2500" smtClean="0"/>
              <a:t>NFA</a:t>
            </a:r>
            <a:r>
              <a:rPr lang="zh-CN" altLang="en-US" sz="2500" smtClean="0"/>
              <a:t>的一个状态且</a:t>
            </a:r>
            <a:r>
              <a:rPr lang="en-US" altLang="zh-CN" sz="2500" smtClean="0"/>
              <a:t>LR</a:t>
            </a:r>
            <a:r>
              <a:rPr lang="zh-CN" altLang="en-US" sz="2500" smtClean="0"/>
              <a:t>（</a:t>
            </a:r>
            <a:r>
              <a:rPr lang="en-US" altLang="zh-CN" sz="2500" smtClean="0"/>
              <a:t>0</a:t>
            </a:r>
            <a:r>
              <a:rPr lang="zh-CN" altLang="en-US" sz="2500" smtClean="0"/>
              <a:t>）项目为规约项目的对应状态为</a:t>
            </a:r>
            <a:r>
              <a:rPr lang="zh-CN" altLang="en-US" sz="2500" b="1" smtClean="0">
                <a:solidFill>
                  <a:srgbClr val="A50021"/>
                </a:solidFill>
              </a:rPr>
              <a:t>终态</a:t>
            </a:r>
            <a:r>
              <a:rPr lang="zh-CN" altLang="en-US" sz="2500" smtClean="0"/>
              <a:t>；</a:t>
            </a:r>
          </a:p>
          <a:p>
            <a:pPr marL="839788" lvl="1" indent="-495300" algn="just" eaLnBrk="1" hangingPunct="1">
              <a:lnSpc>
                <a:spcPct val="90000"/>
              </a:lnSpc>
              <a:buFont typeface="Wingdings" panose="05000000000000000000" pitchFamily="2" charset="2"/>
              <a:buAutoNum type="arabicPeriod"/>
            </a:pPr>
            <a:r>
              <a:rPr lang="zh-CN" altLang="en-US" sz="2500" smtClean="0"/>
              <a:t>若状态</a:t>
            </a:r>
            <a:r>
              <a:rPr lang="en-US" altLang="zh-CN" sz="2500" smtClean="0"/>
              <a:t>i</a:t>
            </a:r>
            <a:r>
              <a:rPr lang="zh-CN" altLang="en-US" sz="2500" smtClean="0"/>
              <a:t>和状态</a:t>
            </a:r>
            <a:r>
              <a:rPr lang="en-US" altLang="zh-CN" sz="2500" smtClean="0"/>
              <a:t>j</a:t>
            </a:r>
            <a:r>
              <a:rPr lang="zh-CN" altLang="en-US" sz="2500" smtClean="0"/>
              <a:t>出自同一个文法</a:t>
            </a:r>
            <a:r>
              <a:rPr lang="en-US" altLang="zh-CN" sz="2500" smtClean="0"/>
              <a:t>G</a:t>
            </a:r>
            <a:r>
              <a:rPr lang="zh-CN" altLang="en-US" sz="2500" smtClean="0"/>
              <a:t>的产生式并且两个状态</a:t>
            </a:r>
            <a:r>
              <a:rPr lang="en-US" altLang="zh-CN" sz="2500" smtClean="0"/>
              <a:t>LR</a:t>
            </a:r>
            <a:r>
              <a:rPr lang="zh-CN" altLang="en-US" sz="2500" smtClean="0"/>
              <a:t>（</a:t>
            </a:r>
            <a:r>
              <a:rPr lang="en-US" altLang="zh-CN" sz="2500" smtClean="0"/>
              <a:t>0</a:t>
            </a:r>
            <a:r>
              <a:rPr lang="zh-CN" altLang="en-US" sz="2500" smtClean="0"/>
              <a:t>）项目的圆点只相差一个位置，即：若</a:t>
            </a:r>
            <a:r>
              <a:rPr lang="en-US" altLang="zh-CN" sz="2500" smtClean="0"/>
              <a:t>i</a:t>
            </a:r>
            <a:r>
              <a:rPr lang="zh-CN" altLang="en-US" sz="2500" smtClean="0"/>
              <a:t>状态为  </a:t>
            </a:r>
            <a:r>
              <a:rPr lang="en-US" altLang="zh-CN" sz="2500" smtClean="0"/>
              <a:t>X</a:t>
            </a:r>
            <a:r>
              <a:rPr lang="en-US" altLang="zh-CN" sz="2400" smtClean="0">
                <a:sym typeface="Symbol" panose="05050102010706020507" pitchFamily="18" charset="2"/>
              </a:rPr>
              <a:t></a:t>
            </a:r>
            <a:r>
              <a:rPr lang="en-US" altLang="zh-CN" sz="2400" smtClean="0"/>
              <a:t>X</a:t>
            </a:r>
            <a:r>
              <a:rPr lang="en-US" altLang="zh-CN" sz="2400" baseline="-25000" smtClean="0"/>
              <a:t>1</a:t>
            </a:r>
            <a:r>
              <a:rPr lang="en-US" altLang="zh-CN" sz="2400" smtClean="0"/>
              <a:t>X</a:t>
            </a:r>
            <a:r>
              <a:rPr lang="en-US" altLang="zh-CN" sz="2400" baseline="-25000" smtClean="0"/>
              <a:t>2</a:t>
            </a:r>
            <a:r>
              <a:rPr lang="en-US" altLang="zh-CN" sz="2400" smtClean="0"/>
              <a:t>…X</a:t>
            </a:r>
            <a:r>
              <a:rPr lang="en-US" altLang="zh-CN" sz="2400" baseline="-25000" smtClean="0"/>
              <a:t>i-1</a:t>
            </a:r>
            <a:r>
              <a:rPr lang="en-US" altLang="zh-CN" sz="2400" smtClean="0">
                <a:sym typeface="Symbol" panose="05050102010706020507" pitchFamily="18" charset="2"/>
              </a:rPr>
              <a:t></a:t>
            </a:r>
            <a:r>
              <a:rPr lang="en-US" altLang="zh-CN" sz="2400" smtClean="0"/>
              <a:t>X</a:t>
            </a:r>
            <a:r>
              <a:rPr lang="en-US" altLang="zh-CN" sz="2400" baseline="-25000" smtClean="0"/>
              <a:t>i</a:t>
            </a:r>
            <a:r>
              <a:rPr lang="en-US" altLang="zh-CN" sz="2400" smtClean="0"/>
              <a:t>…X</a:t>
            </a:r>
            <a:r>
              <a:rPr lang="en-US" altLang="zh-CN" sz="2400" baseline="-25000" smtClean="0"/>
              <a:t>n</a:t>
            </a:r>
            <a:r>
              <a:rPr lang="zh-CN" altLang="en-US" sz="2400" smtClean="0"/>
              <a:t>；</a:t>
            </a:r>
            <a:r>
              <a:rPr lang="en-US" altLang="zh-CN" sz="2400" smtClean="0"/>
              <a:t>j</a:t>
            </a:r>
            <a:r>
              <a:rPr lang="zh-CN" altLang="en-US" sz="2400" smtClean="0"/>
              <a:t>状态为：</a:t>
            </a:r>
            <a:r>
              <a:rPr lang="en-US" altLang="zh-CN" sz="2400" smtClean="0"/>
              <a:t>X</a:t>
            </a:r>
            <a:r>
              <a:rPr lang="en-US" altLang="zh-CN" sz="2400" smtClean="0">
                <a:sym typeface="Symbol" panose="05050102010706020507" pitchFamily="18" charset="2"/>
              </a:rPr>
              <a:t></a:t>
            </a:r>
            <a:r>
              <a:rPr lang="en-US" altLang="zh-CN" sz="2400" smtClean="0"/>
              <a:t>X</a:t>
            </a:r>
            <a:r>
              <a:rPr lang="en-US" altLang="zh-CN" sz="2400" baseline="-25000" smtClean="0"/>
              <a:t>1</a:t>
            </a:r>
            <a:r>
              <a:rPr lang="en-US" altLang="zh-CN" sz="2400" smtClean="0"/>
              <a:t>X</a:t>
            </a:r>
            <a:r>
              <a:rPr lang="en-US" altLang="zh-CN" sz="2400" baseline="-25000" smtClean="0"/>
              <a:t>2</a:t>
            </a:r>
            <a:r>
              <a:rPr lang="en-US" altLang="zh-CN" sz="2400" smtClean="0"/>
              <a:t>…X</a:t>
            </a:r>
            <a:r>
              <a:rPr lang="en-US" altLang="zh-CN" sz="2400" baseline="-25000" smtClean="0"/>
              <a:t>i</a:t>
            </a:r>
            <a:r>
              <a:rPr lang="en-US" altLang="zh-CN" sz="2400" smtClean="0">
                <a:sym typeface="Symbol" panose="05050102010706020507" pitchFamily="18" charset="2"/>
              </a:rPr>
              <a:t></a:t>
            </a:r>
            <a:r>
              <a:rPr lang="en-US" altLang="zh-CN" sz="2400" smtClean="0"/>
              <a:t>X</a:t>
            </a:r>
            <a:r>
              <a:rPr lang="en-US" altLang="zh-CN" sz="2400" baseline="-25000" smtClean="0"/>
              <a:t>i+1</a:t>
            </a:r>
            <a:r>
              <a:rPr lang="en-US" altLang="zh-CN" sz="2400" smtClean="0"/>
              <a:t>…X</a:t>
            </a:r>
            <a:r>
              <a:rPr lang="en-US" altLang="zh-CN" sz="2400" baseline="-25000" smtClean="0"/>
              <a:t>n</a:t>
            </a:r>
            <a:r>
              <a:rPr lang="zh-CN" altLang="en-US" sz="2400" smtClean="0"/>
              <a:t>。则从状态</a:t>
            </a:r>
            <a:r>
              <a:rPr lang="en-US" altLang="zh-CN" sz="2400" smtClean="0"/>
              <a:t>i</a:t>
            </a:r>
            <a:r>
              <a:rPr lang="zh-CN" altLang="en-US" sz="2400" smtClean="0"/>
              <a:t>引一条标记为</a:t>
            </a:r>
            <a:r>
              <a:rPr lang="en-US" altLang="zh-CN" sz="2400" b="1" smtClean="0">
                <a:solidFill>
                  <a:srgbClr val="A50021"/>
                </a:solidFill>
              </a:rPr>
              <a:t>Xi</a:t>
            </a:r>
            <a:r>
              <a:rPr lang="zh-CN" altLang="en-US" sz="2400" b="1" smtClean="0">
                <a:solidFill>
                  <a:srgbClr val="A50021"/>
                </a:solidFill>
              </a:rPr>
              <a:t>的弧</a:t>
            </a:r>
            <a:r>
              <a:rPr lang="zh-CN" altLang="en-US" sz="2400" smtClean="0"/>
              <a:t>到状态</a:t>
            </a:r>
            <a:r>
              <a:rPr lang="en-US" altLang="zh-CN" sz="2400" smtClean="0"/>
              <a:t>j</a:t>
            </a:r>
            <a:r>
              <a:rPr lang="zh-CN" altLang="en-US" sz="2400" smtClean="0"/>
              <a:t>；</a:t>
            </a:r>
          </a:p>
          <a:p>
            <a:pPr marL="839788" lvl="1" indent="-495300" algn="just" eaLnBrk="1" hangingPunct="1">
              <a:lnSpc>
                <a:spcPct val="90000"/>
              </a:lnSpc>
              <a:buFont typeface="Wingdings" panose="05000000000000000000" pitchFamily="2" charset="2"/>
              <a:buAutoNum type="arabicPeriod"/>
            </a:pPr>
            <a:r>
              <a:rPr lang="zh-CN" altLang="en-US" smtClean="0"/>
              <a:t>若状态</a:t>
            </a:r>
            <a:r>
              <a:rPr lang="en-US" altLang="zh-CN" smtClean="0"/>
              <a:t>i</a:t>
            </a:r>
            <a:r>
              <a:rPr lang="zh-CN" altLang="en-US" smtClean="0"/>
              <a:t>为待约项目（</a:t>
            </a:r>
            <a:r>
              <a:rPr lang="en-US" altLang="zh-CN" smtClean="0"/>
              <a:t>X</a:t>
            </a:r>
            <a:r>
              <a:rPr lang="en-US" altLang="zh-CN" smtClean="0">
                <a:sym typeface="Symbol" panose="05050102010706020507" pitchFamily="18" charset="2"/>
              </a:rPr>
              <a:t></a:t>
            </a:r>
            <a:r>
              <a:rPr lang="en-US" altLang="zh-CN" smtClean="0"/>
              <a:t>A</a:t>
            </a:r>
            <a:r>
              <a:rPr lang="en-US" altLang="zh-CN" smtClean="0">
                <a:sym typeface="Symbol" panose="05050102010706020507" pitchFamily="18" charset="2"/>
              </a:rPr>
              <a:t></a:t>
            </a:r>
            <a:r>
              <a:rPr lang="zh-CN" altLang="en-US" smtClean="0"/>
              <a:t>），则从状态</a:t>
            </a:r>
            <a:r>
              <a:rPr lang="en-US" altLang="zh-CN" smtClean="0"/>
              <a:t>i</a:t>
            </a:r>
            <a:r>
              <a:rPr lang="zh-CN" altLang="en-US" smtClean="0"/>
              <a:t>引弧</a:t>
            </a:r>
            <a:r>
              <a:rPr lang="zh-CN" altLang="en-US" smtClean="0">
                <a:sym typeface="Symbol" panose="05050102010706020507" pitchFamily="18" charset="2"/>
              </a:rPr>
              <a:t></a:t>
            </a:r>
            <a:r>
              <a:rPr lang="zh-CN" altLang="en-US" smtClean="0"/>
              <a:t>到所有</a:t>
            </a:r>
            <a:r>
              <a:rPr lang="en-US" altLang="zh-CN" smtClean="0"/>
              <a:t>A</a:t>
            </a:r>
            <a:r>
              <a:rPr lang="en-US" altLang="zh-CN" smtClean="0">
                <a:sym typeface="Symbol" panose="05050102010706020507" pitchFamily="18" charset="2"/>
              </a:rPr>
              <a:t></a:t>
            </a:r>
            <a:r>
              <a:rPr lang="zh-CN" altLang="en-US" smtClean="0"/>
              <a:t>。 </a:t>
            </a:r>
          </a:p>
        </p:txBody>
      </p:sp>
    </p:spTree>
  </p:cSld>
  <p:clrMapOvr>
    <a:masterClrMapping/>
  </p:clrMapOvr>
  <p:transition spd="slow">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a:xfrm>
            <a:off x="595313" y="701675"/>
            <a:ext cx="7543800" cy="581025"/>
          </a:xfrm>
        </p:spPr>
        <p:txBody>
          <a:bodyPr/>
          <a:lstStyle/>
          <a:p>
            <a:pPr eaLnBrk="1" hangingPunct="1"/>
            <a:r>
              <a:rPr lang="zh-CN" altLang="en-US" sz="3600" b="1" smtClean="0"/>
              <a:t>例</a:t>
            </a:r>
          </a:p>
        </p:txBody>
      </p:sp>
      <p:sp>
        <p:nvSpPr>
          <p:cNvPr id="31747" name="Rectangle 5"/>
          <p:cNvSpPr>
            <a:spLocks noGrp="1" noChangeArrowheads="1"/>
          </p:cNvSpPr>
          <p:nvPr>
            <p:ph idx="1"/>
          </p:nvPr>
        </p:nvSpPr>
        <p:spPr>
          <a:xfrm>
            <a:off x="309563" y="1600200"/>
            <a:ext cx="8229600" cy="2305050"/>
          </a:xfrm>
        </p:spPr>
        <p:txBody>
          <a:bodyPr/>
          <a:lstStyle/>
          <a:p>
            <a:pPr eaLnBrk="1" hangingPunct="1">
              <a:lnSpc>
                <a:spcPct val="90000"/>
              </a:lnSpc>
              <a:buFont typeface="Wingdings" panose="05000000000000000000" pitchFamily="2" charset="2"/>
              <a:buChar char="l"/>
            </a:pPr>
            <a:r>
              <a:rPr lang="zh-CN" altLang="en-US" sz="2400" smtClean="0"/>
              <a:t>设文法</a:t>
            </a:r>
            <a:r>
              <a:rPr lang="en-US" altLang="zh-CN" sz="2400" smtClean="0"/>
              <a:t>G</a:t>
            </a:r>
            <a:r>
              <a:rPr lang="zh-CN" altLang="en-US" sz="2400" smtClean="0"/>
              <a:t>（</a:t>
            </a:r>
            <a:r>
              <a:rPr lang="en-US" altLang="zh-CN" sz="2400" smtClean="0"/>
              <a:t>S</a:t>
            </a:r>
            <a:r>
              <a:rPr lang="en-US" altLang="zh-CN" sz="2400" smtClean="0">
                <a:sym typeface="Symbol" panose="05050102010706020507" pitchFamily="18" charset="2"/>
              </a:rPr>
              <a:t></a:t>
            </a:r>
            <a:r>
              <a:rPr lang="zh-CN" altLang="en-US" sz="2400" smtClean="0"/>
              <a:t>），产生式为</a:t>
            </a:r>
            <a:r>
              <a:rPr lang="en-US" altLang="zh-CN" sz="2400" smtClean="0"/>
              <a:t>S</a:t>
            </a:r>
            <a:r>
              <a:rPr lang="en-US" altLang="zh-CN" sz="2400" smtClean="0">
                <a:sym typeface="Symbol" panose="05050102010706020507" pitchFamily="18" charset="2"/>
              </a:rPr>
              <a:t></a:t>
            </a:r>
            <a:r>
              <a:rPr lang="en-US" altLang="zh-CN" sz="2400" smtClean="0"/>
              <a:t>A </a:t>
            </a:r>
            <a:r>
              <a:rPr lang="zh-CN" altLang="en-US" sz="2400" smtClean="0"/>
              <a:t>；</a:t>
            </a:r>
            <a:r>
              <a:rPr lang="en-US" altLang="zh-CN" sz="2400" smtClean="0"/>
              <a:t>A</a:t>
            </a:r>
            <a:r>
              <a:rPr lang="en-US" altLang="zh-CN" sz="2400" smtClean="0">
                <a:sym typeface="Symbol" panose="05050102010706020507" pitchFamily="18" charset="2"/>
              </a:rPr>
              <a:t></a:t>
            </a:r>
            <a:r>
              <a:rPr lang="en-US" altLang="zh-CN" sz="2400" smtClean="0"/>
              <a:t>aA|b </a:t>
            </a:r>
            <a:r>
              <a:rPr lang="zh-CN" altLang="en-US" sz="2400" smtClean="0"/>
              <a:t>构造识别文法</a:t>
            </a:r>
            <a:r>
              <a:rPr lang="en-US" altLang="zh-CN" sz="2400" smtClean="0"/>
              <a:t>G</a:t>
            </a:r>
            <a:r>
              <a:rPr lang="zh-CN" altLang="en-US" sz="2400" smtClean="0"/>
              <a:t>（</a:t>
            </a:r>
            <a:r>
              <a:rPr lang="en-US" altLang="zh-CN" sz="2400" smtClean="0"/>
              <a:t>S</a:t>
            </a:r>
            <a:r>
              <a:rPr lang="en-US" altLang="zh-CN" sz="2400" smtClean="0">
                <a:sym typeface="Symbol" panose="05050102010706020507" pitchFamily="18" charset="2"/>
              </a:rPr>
              <a:t></a:t>
            </a:r>
            <a:r>
              <a:rPr lang="zh-CN" altLang="en-US" sz="2400" smtClean="0"/>
              <a:t>）的所有活前缀的</a:t>
            </a:r>
            <a:r>
              <a:rPr lang="en-US" altLang="zh-CN" sz="2400" smtClean="0"/>
              <a:t>NFA</a:t>
            </a:r>
            <a:r>
              <a:rPr lang="zh-CN" altLang="en-US" sz="2400" smtClean="0"/>
              <a:t>。</a:t>
            </a:r>
          </a:p>
          <a:p>
            <a:pPr eaLnBrk="1" hangingPunct="1">
              <a:lnSpc>
                <a:spcPct val="90000"/>
              </a:lnSpc>
              <a:buFont typeface="Wingdings" panose="05000000000000000000" pitchFamily="2" charset="2"/>
              <a:buChar char="l"/>
            </a:pPr>
            <a:r>
              <a:rPr lang="zh-CN" altLang="en-US" sz="2400" smtClean="0"/>
              <a:t>首先，给出文法</a:t>
            </a:r>
            <a:r>
              <a:rPr lang="en-US" altLang="zh-CN" sz="2400" smtClean="0"/>
              <a:t>G</a:t>
            </a:r>
            <a:r>
              <a:rPr lang="zh-CN" altLang="en-US" sz="2400" smtClean="0"/>
              <a:t>（</a:t>
            </a:r>
            <a:r>
              <a:rPr lang="en-US" altLang="zh-CN" sz="2400" smtClean="0"/>
              <a:t>S</a:t>
            </a:r>
            <a:r>
              <a:rPr lang="en-US" altLang="zh-CN" sz="2400" smtClean="0">
                <a:sym typeface="Symbol" panose="05050102010706020507" pitchFamily="18" charset="2"/>
              </a:rPr>
              <a:t></a:t>
            </a:r>
            <a:r>
              <a:rPr lang="zh-CN" altLang="en-US" sz="2400" smtClean="0"/>
              <a:t>）的</a:t>
            </a:r>
            <a:r>
              <a:rPr lang="en-US" altLang="zh-CN" sz="2400" smtClean="0"/>
              <a:t>LR</a:t>
            </a:r>
            <a:r>
              <a:rPr lang="zh-CN" altLang="en-US" sz="2400" smtClean="0"/>
              <a:t>（</a:t>
            </a:r>
            <a:r>
              <a:rPr lang="en-US" altLang="zh-CN" sz="2400" smtClean="0"/>
              <a:t>0</a:t>
            </a:r>
            <a:r>
              <a:rPr lang="zh-CN" altLang="en-US" sz="2400" smtClean="0"/>
              <a:t>）项目：</a:t>
            </a:r>
            <a:endParaRPr lang="en-US" altLang="zh-CN" sz="2400" smtClean="0"/>
          </a:p>
          <a:p>
            <a:pPr lvl="1" eaLnBrk="1" hangingPunct="1">
              <a:lnSpc>
                <a:spcPct val="90000"/>
              </a:lnSpc>
              <a:buFont typeface="Wingdings" panose="05000000000000000000" pitchFamily="2" charset="2"/>
              <a:buChar char="p"/>
            </a:pPr>
            <a:r>
              <a:rPr lang="en-US" altLang="zh-CN" sz="2000" smtClean="0"/>
              <a:t>S</a:t>
            </a:r>
            <a:r>
              <a:rPr lang="en-US" altLang="zh-CN" sz="2000" smtClean="0">
                <a:sym typeface="Symbol" panose="05050102010706020507" pitchFamily="18" charset="2"/>
              </a:rPr>
              <a:t></a:t>
            </a:r>
            <a:r>
              <a:rPr lang="en-US" altLang="zh-CN" sz="2000" smtClean="0"/>
              <a:t>A</a:t>
            </a:r>
            <a:r>
              <a:rPr lang="zh-CN" altLang="en-US" sz="2000" smtClean="0"/>
              <a:t>； </a:t>
            </a:r>
            <a:r>
              <a:rPr lang="en-US" altLang="zh-CN" sz="2000" smtClean="0"/>
              <a:t>S</a:t>
            </a:r>
            <a:r>
              <a:rPr lang="en-US" altLang="zh-CN" sz="2000" smtClean="0">
                <a:sym typeface="Symbol" panose="05050102010706020507" pitchFamily="18" charset="2"/>
              </a:rPr>
              <a:t></a:t>
            </a:r>
            <a:r>
              <a:rPr lang="en-US" altLang="zh-CN" sz="2000" smtClean="0"/>
              <a:t>A</a:t>
            </a:r>
            <a:r>
              <a:rPr lang="en-US" altLang="zh-CN" sz="2000" smtClean="0">
                <a:sym typeface="Symbol" panose="05050102010706020507" pitchFamily="18" charset="2"/>
              </a:rPr>
              <a:t></a:t>
            </a:r>
            <a:r>
              <a:rPr lang="zh-CN" altLang="en-US" sz="2000" smtClean="0">
                <a:sym typeface="Symbol" panose="05050102010706020507" pitchFamily="18" charset="2"/>
              </a:rPr>
              <a:t>；</a:t>
            </a:r>
            <a:endParaRPr lang="en-US" altLang="zh-CN" sz="2000" smtClean="0">
              <a:sym typeface="Symbol" panose="05050102010706020507" pitchFamily="18" charset="2"/>
            </a:endParaRPr>
          </a:p>
          <a:p>
            <a:pPr lvl="1" eaLnBrk="1" hangingPunct="1">
              <a:lnSpc>
                <a:spcPct val="90000"/>
              </a:lnSpc>
              <a:buFont typeface="Wingdings" panose="05000000000000000000" pitchFamily="2" charset="2"/>
              <a:buChar char="p"/>
            </a:pPr>
            <a:r>
              <a:rPr lang="en-US" altLang="zh-CN" sz="2000" smtClean="0"/>
              <a:t>A</a:t>
            </a:r>
            <a:r>
              <a:rPr lang="en-US" altLang="zh-CN" sz="2000" smtClean="0">
                <a:sym typeface="Symbol" panose="05050102010706020507" pitchFamily="18" charset="2"/>
              </a:rPr>
              <a:t></a:t>
            </a:r>
            <a:r>
              <a:rPr lang="en-US" altLang="zh-CN" sz="2000" smtClean="0"/>
              <a:t>aA</a:t>
            </a:r>
            <a:r>
              <a:rPr lang="zh-CN" altLang="en-US" sz="2000" smtClean="0"/>
              <a:t>；</a:t>
            </a:r>
            <a:r>
              <a:rPr lang="en-US" altLang="zh-CN" sz="2000" smtClean="0"/>
              <a:t>A</a:t>
            </a:r>
            <a:r>
              <a:rPr lang="en-US" altLang="zh-CN" sz="2000" smtClean="0">
                <a:sym typeface="Symbol" panose="05050102010706020507" pitchFamily="18" charset="2"/>
              </a:rPr>
              <a:t></a:t>
            </a:r>
            <a:r>
              <a:rPr lang="en-US" altLang="zh-CN" sz="2000" smtClean="0"/>
              <a:t>a</a:t>
            </a:r>
            <a:r>
              <a:rPr lang="en-US" altLang="zh-CN" sz="2000" smtClean="0">
                <a:sym typeface="Symbol" panose="05050102010706020507" pitchFamily="18" charset="2"/>
              </a:rPr>
              <a:t></a:t>
            </a:r>
            <a:r>
              <a:rPr lang="en-US" altLang="zh-CN" sz="2000" smtClean="0"/>
              <a:t>A</a:t>
            </a:r>
            <a:r>
              <a:rPr lang="zh-CN" altLang="en-US" sz="2000" smtClean="0"/>
              <a:t>； </a:t>
            </a:r>
            <a:r>
              <a:rPr lang="en-US" altLang="zh-CN" sz="2000" smtClean="0"/>
              <a:t>A</a:t>
            </a:r>
            <a:r>
              <a:rPr lang="en-US" altLang="zh-CN" sz="2000" smtClean="0">
                <a:sym typeface="Symbol" panose="05050102010706020507" pitchFamily="18" charset="2"/>
              </a:rPr>
              <a:t></a:t>
            </a:r>
            <a:r>
              <a:rPr lang="en-US" altLang="zh-CN" sz="2000" smtClean="0"/>
              <a:t>aA</a:t>
            </a:r>
            <a:r>
              <a:rPr lang="en-US" altLang="zh-CN" sz="2000" smtClean="0">
                <a:sym typeface="Symbol" panose="05050102010706020507" pitchFamily="18" charset="2"/>
              </a:rPr>
              <a:t>;</a:t>
            </a:r>
          </a:p>
          <a:p>
            <a:pPr lvl="1" eaLnBrk="1" hangingPunct="1">
              <a:lnSpc>
                <a:spcPct val="90000"/>
              </a:lnSpc>
              <a:buFont typeface="Wingdings" panose="05000000000000000000" pitchFamily="2" charset="2"/>
              <a:buChar char="p"/>
            </a:pPr>
            <a:r>
              <a:rPr lang="en-US" altLang="zh-CN" sz="2000" smtClean="0"/>
              <a:t>A</a:t>
            </a:r>
            <a:r>
              <a:rPr lang="en-US" altLang="zh-CN" sz="2000" smtClean="0">
                <a:sym typeface="Symbol" panose="05050102010706020507" pitchFamily="18" charset="2"/>
              </a:rPr>
              <a:t></a:t>
            </a:r>
            <a:r>
              <a:rPr lang="en-US" altLang="zh-CN" sz="2000" smtClean="0"/>
              <a:t> </a:t>
            </a:r>
            <a:r>
              <a:rPr lang="en-US" altLang="zh-CN" sz="2000" smtClean="0">
                <a:sym typeface="Symbol" panose="05050102010706020507" pitchFamily="18" charset="2"/>
              </a:rPr>
              <a:t></a:t>
            </a:r>
            <a:r>
              <a:rPr lang="en-US" altLang="zh-CN" sz="2000" smtClean="0"/>
              <a:t>b</a:t>
            </a:r>
            <a:r>
              <a:rPr lang="zh-CN" altLang="en-US" sz="2000" smtClean="0"/>
              <a:t>；</a:t>
            </a:r>
            <a:r>
              <a:rPr lang="en-US" altLang="zh-CN" sz="2000" smtClean="0"/>
              <a:t>A</a:t>
            </a:r>
            <a:r>
              <a:rPr lang="en-US" altLang="zh-CN" sz="2000" smtClean="0">
                <a:sym typeface="Symbol" panose="05050102010706020507" pitchFamily="18" charset="2"/>
              </a:rPr>
              <a:t></a:t>
            </a:r>
            <a:r>
              <a:rPr lang="en-US" altLang="zh-CN" sz="2000" smtClean="0"/>
              <a:t> b</a:t>
            </a:r>
            <a:r>
              <a:rPr lang="en-US" altLang="zh-CN" sz="2000" smtClean="0">
                <a:sym typeface="Symbol" panose="05050102010706020507" pitchFamily="18" charset="2"/>
              </a:rPr>
              <a:t></a:t>
            </a:r>
            <a:r>
              <a:rPr lang="zh-CN" altLang="en-US" sz="2000" smtClean="0">
                <a:sym typeface="Symbol" panose="05050102010706020507" pitchFamily="18" charset="2"/>
              </a:rPr>
              <a:t>；</a:t>
            </a:r>
          </a:p>
          <a:p>
            <a:pPr eaLnBrk="1" hangingPunct="1">
              <a:lnSpc>
                <a:spcPct val="90000"/>
              </a:lnSpc>
              <a:buFont typeface="Wingdings" panose="05000000000000000000" pitchFamily="2" charset="2"/>
              <a:buChar char="l"/>
            </a:pPr>
            <a:r>
              <a:rPr lang="zh-CN" altLang="en-US" sz="2400" smtClean="0">
                <a:sym typeface="Symbol" panose="05050102010706020507" pitchFamily="18" charset="2"/>
              </a:rPr>
              <a:t>其次，按照上述方法构造</a:t>
            </a:r>
            <a:r>
              <a:rPr lang="en-US" altLang="zh-CN" sz="2400" smtClean="0">
                <a:sym typeface="Symbol" panose="05050102010706020507" pitchFamily="18" charset="2"/>
              </a:rPr>
              <a:t>NFA</a:t>
            </a:r>
            <a:r>
              <a:rPr lang="zh-CN" altLang="en-US" sz="2400" smtClean="0">
                <a:sym typeface="Symbol" panose="05050102010706020507" pitchFamily="18" charset="2"/>
              </a:rPr>
              <a:t>。</a:t>
            </a:r>
          </a:p>
        </p:txBody>
      </p:sp>
      <p:grpSp>
        <p:nvGrpSpPr>
          <p:cNvPr id="31748" name="组合 1"/>
          <p:cNvGrpSpPr>
            <a:grpSpLocks/>
          </p:cNvGrpSpPr>
          <p:nvPr/>
        </p:nvGrpSpPr>
        <p:grpSpPr bwMode="auto">
          <a:xfrm>
            <a:off x="3203575" y="4032250"/>
            <a:ext cx="5811838" cy="2825750"/>
            <a:chOff x="1619250" y="3492500"/>
            <a:chExt cx="5811838" cy="2825750"/>
          </a:xfrm>
        </p:grpSpPr>
        <p:sp>
          <p:nvSpPr>
            <p:cNvPr id="31749" name="Rectangle 6"/>
            <p:cNvSpPr>
              <a:spLocks noChangeArrowheads="1"/>
            </p:cNvSpPr>
            <p:nvPr/>
          </p:nvSpPr>
          <p:spPr bwMode="auto">
            <a:xfrm>
              <a:off x="2973388" y="3789363"/>
              <a:ext cx="1028700" cy="395287"/>
            </a:xfrm>
            <a:prstGeom prst="rect">
              <a:avLst/>
            </a:prstGeom>
            <a:solidFill>
              <a:srgbClr val="FFCC99"/>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latin typeface="Times New Roman" panose="02020603050405020304" pitchFamily="18" charset="0"/>
                </a:rPr>
                <a:t>A</a:t>
              </a:r>
              <a:r>
                <a:rPr lang="en-US" altLang="zh-CN" sz="1800">
                  <a:latin typeface="Times New Roman" panose="02020603050405020304" pitchFamily="18" charset="0"/>
                  <a:sym typeface="Symbol" panose="05050102010706020507" pitchFamily="18" charset="2"/>
                </a:rPr>
                <a:t></a:t>
              </a:r>
              <a:r>
                <a:rPr lang="en-US" altLang="zh-CN" sz="1800">
                  <a:latin typeface="Times New Roman" panose="02020603050405020304" pitchFamily="18" charset="0"/>
                </a:rPr>
                <a:t>aA</a:t>
              </a:r>
              <a:endParaRPr lang="en-US" altLang="zh-CN" sz="1800"/>
            </a:p>
          </p:txBody>
        </p:sp>
        <p:sp>
          <p:nvSpPr>
            <p:cNvPr id="31750" name="Rectangle 7"/>
            <p:cNvSpPr>
              <a:spLocks noChangeArrowheads="1"/>
            </p:cNvSpPr>
            <p:nvPr/>
          </p:nvSpPr>
          <p:spPr bwMode="auto">
            <a:xfrm>
              <a:off x="2401888" y="4679950"/>
              <a:ext cx="1028700" cy="396875"/>
            </a:xfrm>
            <a:prstGeom prst="rect">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Times New Roman" panose="02020603050405020304" pitchFamily="18" charset="0"/>
                </a:rPr>
                <a:t>S</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A</a:t>
              </a:r>
              <a:endParaRPr lang="en-US" altLang="zh-CN" sz="2000"/>
            </a:p>
          </p:txBody>
        </p:sp>
        <p:sp>
          <p:nvSpPr>
            <p:cNvPr id="31751" name="Rectangle 8"/>
            <p:cNvSpPr>
              <a:spLocks noChangeArrowheads="1"/>
            </p:cNvSpPr>
            <p:nvPr/>
          </p:nvSpPr>
          <p:spPr bwMode="auto">
            <a:xfrm>
              <a:off x="2401888" y="5373688"/>
              <a:ext cx="1028700" cy="396875"/>
            </a:xfrm>
            <a:prstGeom prst="rect">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Times New Roman" panose="02020603050405020304" pitchFamily="18" charset="0"/>
                </a:rPr>
                <a:t>A</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 </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b</a:t>
              </a:r>
              <a:endParaRPr lang="en-US" altLang="zh-CN" sz="2000"/>
            </a:p>
          </p:txBody>
        </p:sp>
        <p:sp>
          <p:nvSpPr>
            <p:cNvPr id="31752" name="Rectangle 9"/>
            <p:cNvSpPr>
              <a:spLocks noChangeArrowheads="1"/>
            </p:cNvSpPr>
            <p:nvPr/>
          </p:nvSpPr>
          <p:spPr bwMode="auto">
            <a:xfrm>
              <a:off x="4427538" y="4652963"/>
              <a:ext cx="1028700" cy="396875"/>
            </a:xfrm>
            <a:prstGeom prst="rect">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Times New Roman" panose="02020603050405020304" pitchFamily="18" charset="0"/>
                </a:rPr>
                <a:t>S</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A</a:t>
              </a:r>
              <a:r>
                <a:rPr lang="en-US" altLang="zh-CN" sz="2000">
                  <a:latin typeface="Times New Roman" panose="02020603050405020304" pitchFamily="18" charset="0"/>
                  <a:sym typeface="Symbol" panose="05050102010706020507" pitchFamily="18" charset="2"/>
                </a:rPr>
                <a:t></a:t>
              </a:r>
              <a:endParaRPr lang="en-US" altLang="zh-CN" sz="2000"/>
            </a:p>
          </p:txBody>
        </p:sp>
        <p:sp>
          <p:nvSpPr>
            <p:cNvPr id="31753" name="Rectangle 10"/>
            <p:cNvSpPr>
              <a:spLocks noChangeArrowheads="1"/>
            </p:cNvSpPr>
            <p:nvPr/>
          </p:nvSpPr>
          <p:spPr bwMode="auto">
            <a:xfrm>
              <a:off x="4459288" y="5373688"/>
              <a:ext cx="1028700" cy="396875"/>
            </a:xfrm>
            <a:prstGeom prst="rect">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Times New Roman" panose="02020603050405020304" pitchFamily="18" charset="0"/>
                </a:rPr>
                <a:t>A</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 b</a:t>
              </a:r>
              <a:r>
                <a:rPr lang="en-US" altLang="zh-CN" sz="2000">
                  <a:latin typeface="Times New Roman" panose="02020603050405020304" pitchFamily="18" charset="0"/>
                  <a:sym typeface="Symbol" panose="05050102010706020507" pitchFamily="18" charset="2"/>
                </a:rPr>
                <a:t></a:t>
              </a:r>
              <a:endParaRPr lang="en-US" altLang="zh-CN" sz="2000"/>
            </a:p>
          </p:txBody>
        </p:sp>
        <p:sp>
          <p:nvSpPr>
            <p:cNvPr id="31754" name="Rectangle 11"/>
            <p:cNvSpPr>
              <a:spLocks noChangeArrowheads="1"/>
            </p:cNvSpPr>
            <p:nvPr/>
          </p:nvSpPr>
          <p:spPr bwMode="auto">
            <a:xfrm>
              <a:off x="4916488" y="3789363"/>
              <a:ext cx="1028700" cy="395287"/>
            </a:xfrm>
            <a:prstGeom prst="rect">
              <a:avLst/>
            </a:prstGeom>
            <a:solidFill>
              <a:srgbClr val="FFCC99"/>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600">
                  <a:latin typeface="Times New Roman" panose="02020603050405020304" pitchFamily="18" charset="0"/>
                </a:rPr>
                <a:t>A</a:t>
              </a:r>
              <a:r>
                <a:rPr lang="en-US" altLang="zh-CN" sz="1600">
                  <a:latin typeface="Times New Roman" panose="02020603050405020304" pitchFamily="18" charset="0"/>
                  <a:sym typeface="Symbol" panose="05050102010706020507" pitchFamily="18" charset="2"/>
                </a:rPr>
                <a:t></a:t>
              </a:r>
              <a:r>
                <a:rPr lang="en-US" altLang="zh-CN" sz="1600">
                  <a:latin typeface="Times New Roman" panose="02020603050405020304" pitchFamily="18" charset="0"/>
                </a:rPr>
                <a:t>a</a:t>
              </a:r>
              <a:r>
                <a:rPr lang="en-US" altLang="zh-CN" sz="1600">
                  <a:latin typeface="Times New Roman" panose="02020603050405020304" pitchFamily="18" charset="0"/>
                  <a:sym typeface="Symbol" panose="05050102010706020507" pitchFamily="18" charset="2"/>
                </a:rPr>
                <a:t></a:t>
              </a:r>
              <a:r>
                <a:rPr lang="en-US" altLang="zh-CN" sz="1600">
                  <a:latin typeface="Times New Roman" panose="02020603050405020304" pitchFamily="18" charset="0"/>
                </a:rPr>
                <a:t>A</a:t>
              </a:r>
              <a:endParaRPr lang="en-US" altLang="zh-CN" sz="1600"/>
            </a:p>
          </p:txBody>
        </p:sp>
        <p:sp>
          <p:nvSpPr>
            <p:cNvPr id="31755" name="Rectangle 12"/>
            <p:cNvSpPr>
              <a:spLocks noChangeArrowheads="1"/>
            </p:cNvSpPr>
            <p:nvPr/>
          </p:nvSpPr>
          <p:spPr bwMode="auto">
            <a:xfrm>
              <a:off x="6516688" y="3789363"/>
              <a:ext cx="914400" cy="395287"/>
            </a:xfrm>
            <a:prstGeom prst="rect">
              <a:avLst/>
            </a:prstGeom>
            <a:solidFill>
              <a:srgbClr val="FFCC99"/>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600">
                  <a:latin typeface="Times New Roman" panose="02020603050405020304" pitchFamily="18" charset="0"/>
                </a:rPr>
                <a:t>A</a:t>
              </a:r>
              <a:r>
                <a:rPr lang="en-US" altLang="zh-CN" sz="1600">
                  <a:latin typeface="Times New Roman" panose="02020603050405020304" pitchFamily="18" charset="0"/>
                  <a:sym typeface="Symbol" panose="05050102010706020507" pitchFamily="18" charset="2"/>
                </a:rPr>
                <a:t></a:t>
              </a:r>
              <a:r>
                <a:rPr lang="en-US" altLang="zh-CN" sz="1600">
                  <a:latin typeface="Times New Roman" panose="02020603050405020304" pitchFamily="18" charset="0"/>
                </a:rPr>
                <a:t>aA</a:t>
              </a:r>
              <a:r>
                <a:rPr lang="en-US" altLang="zh-CN" sz="1600">
                  <a:latin typeface="Times New Roman" panose="02020603050405020304" pitchFamily="18" charset="0"/>
                  <a:sym typeface="Symbol" panose="05050102010706020507" pitchFamily="18" charset="2"/>
                </a:rPr>
                <a:t></a:t>
              </a:r>
              <a:endParaRPr lang="en-US" altLang="zh-CN" sz="1600"/>
            </a:p>
          </p:txBody>
        </p:sp>
        <p:sp>
          <p:nvSpPr>
            <p:cNvPr id="31756" name="Line 13"/>
            <p:cNvSpPr>
              <a:spLocks noChangeShapeType="1"/>
            </p:cNvSpPr>
            <p:nvPr/>
          </p:nvSpPr>
          <p:spPr bwMode="auto">
            <a:xfrm>
              <a:off x="3430588" y="5572125"/>
              <a:ext cx="10287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7" name="Line 14"/>
            <p:cNvSpPr>
              <a:spLocks noChangeShapeType="1"/>
            </p:cNvSpPr>
            <p:nvPr/>
          </p:nvSpPr>
          <p:spPr bwMode="auto">
            <a:xfrm>
              <a:off x="3430588" y="4878388"/>
              <a:ext cx="10287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8" name="Line 15"/>
            <p:cNvSpPr>
              <a:spLocks noChangeShapeType="1"/>
            </p:cNvSpPr>
            <p:nvPr/>
          </p:nvSpPr>
          <p:spPr bwMode="auto">
            <a:xfrm>
              <a:off x="5945188" y="3987800"/>
              <a:ext cx="5715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9" name="Line 16"/>
            <p:cNvSpPr>
              <a:spLocks noChangeShapeType="1"/>
            </p:cNvSpPr>
            <p:nvPr/>
          </p:nvSpPr>
          <p:spPr bwMode="auto">
            <a:xfrm>
              <a:off x="5830888" y="4184650"/>
              <a:ext cx="0" cy="1784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0" name="Line 17"/>
            <p:cNvSpPr>
              <a:spLocks noChangeShapeType="1"/>
            </p:cNvSpPr>
            <p:nvPr/>
          </p:nvSpPr>
          <p:spPr bwMode="auto">
            <a:xfrm flipH="1">
              <a:off x="2744788" y="5969000"/>
              <a:ext cx="3086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1" name="Line 18"/>
            <p:cNvSpPr>
              <a:spLocks noChangeShapeType="1"/>
            </p:cNvSpPr>
            <p:nvPr/>
          </p:nvSpPr>
          <p:spPr bwMode="auto">
            <a:xfrm flipV="1">
              <a:off x="2744788" y="5770563"/>
              <a:ext cx="0" cy="198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2" name="Line 19"/>
            <p:cNvSpPr>
              <a:spLocks noChangeShapeType="1"/>
            </p:cNvSpPr>
            <p:nvPr/>
          </p:nvSpPr>
          <p:spPr bwMode="auto">
            <a:xfrm>
              <a:off x="2744788" y="4086225"/>
              <a:ext cx="228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3" name="Line 20"/>
            <p:cNvSpPr>
              <a:spLocks noChangeShapeType="1"/>
            </p:cNvSpPr>
            <p:nvPr/>
          </p:nvSpPr>
          <p:spPr bwMode="auto">
            <a:xfrm flipV="1">
              <a:off x="5145088" y="3590925"/>
              <a:ext cx="0" cy="198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4" name="Line 21"/>
            <p:cNvSpPr>
              <a:spLocks noChangeShapeType="1"/>
            </p:cNvSpPr>
            <p:nvPr/>
          </p:nvSpPr>
          <p:spPr bwMode="auto">
            <a:xfrm flipH="1">
              <a:off x="2744788" y="3590925"/>
              <a:ext cx="2400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5" name="Line 22"/>
            <p:cNvSpPr>
              <a:spLocks noChangeShapeType="1"/>
            </p:cNvSpPr>
            <p:nvPr/>
          </p:nvSpPr>
          <p:spPr bwMode="auto">
            <a:xfrm>
              <a:off x="2744788" y="3590925"/>
              <a:ext cx="0" cy="296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6" name="Line 23"/>
            <p:cNvSpPr>
              <a:spLocks noChangeShapeType="1"/>
            </p:cNvSpPr>
            <p:nvPr/>
          </p:nvSpPr>
          <p:spPr bwMode="auto">
            <a:xfrm>
              <a:off x="2744788" y="3887788"/>
              <a:ext cx="228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7" name="Text Box 24"/>
            <p:cNvSpPr txBox="1">
              <a:spLocks noChangeArrowheads="1"/>
            </p:cNvSpPr>
            <p:nvPr/>
          </p:nvSpPr>
          <p:spPr bwMode="auto">
            <a:xfrm>
              <a:off x="6059488" y="3592513"/>
              <a:ext cx="34290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A</a:t>
              </a:r>
              <a:endParaRPr lang="en-US" altLang="zh-CN" sz="2000"/>
            </a:p>
          </p:txBody>
        </p:sp>
        <p:sp>
          <p:nvSpPr>
            <p:cNvPr id="31768" name="Text Box 25"/>
            <p:cNvSpPr txBox="1">
              <a:spLocks noChangeArrowheads="1"/>
            </p:cNvSpPr>
            <p:nvPr/>
          </p:nvSpPr>
          <p:spPr bwMode="auto">
            <a:xfrm>
              <a:off x="2339975" y="6021388"/>
              <a:ext cx="34290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sym typeface="Symbol" panose="05050102010706020507" pitchFamily="18" charset="2"/>
                </a:rPr>
                <a:t></a:t>
              </a:r>
              <a:endParaRPr lang="en-US" altLang="zh-CN" sz="2000"/>
            </a:p>
          </p:txBody>
        </p:sp>
        <p:sp>
          <p:nvSpPr>
            <p:cNvPr id="31769" name="Text Box 26"/>
            <p:cNvSpPr txBox="1">
              <a:spLocks noChangeArrowheads="1"/>
            </p:cNvSpPr>
            <p:nvPr/>
          </p:nvSpPr>
          <p:spPr bwMode="auto">
            <a:xfrm>
              <a:off x="3773488" y="4483100"/>
              <a:ext cx="3429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A</a:t>
              </a:r>
              <a:endParaRPr lang="en-US" altLang="zh-CN" sz="2000"/>
            </a:p>
          </p:txBody>
        </p:sp>
        <p:sp>
          <p:nvSpPr>
            <p:cNvPr id="31770" name="Text Box 27"/>
            <p:cNvSpPr txBox="1">
              <a:spLocks noChangeArrowheads="1"/>
            </p:cNvSpPr>
            <p:nvPr/>
          </p:nvSpPr>
          <p:spPr bwMode="auto">
            <a:xfrm>
              <a:off x="3773488" y="5175250"/>
              <a:ext cx="3429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b</a:t>
              </a:r>
              <a:endParaRPr lang="en-US" altLang="zh-CN" sz="2000"/>
            </a:p>
          </p:txBody>
        </p:sp>
        <p:sp>
          <p:nvSpPr>
            <p:cNvPr id="31771" name="Text Box 28"/>
            <p:cNvSpPr txBox="1">
              <a:spLocks noChangeArrowheads="1"/>
            </p:cNvSpPr>
            <p:nvPr/>
          </p:nvSpPr>
          <p:spPr bwMode="auto">
            <a:xfrm>
              <a:off x="2058988" y="5076825"/>
              <a:ext cx="3429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sym typeface="Symbol" panose="05050102010706020507" pitchFamily="18" charset="2"/>
                </a:rPr>
                <a:t></a:t>
              </a:r>
              <a:endParaRPr lang="en-US" altLang="zh-CN" sz="2000"/>
            </a:p>
          </p:txBody>
        </p:sp>
        <p:sp>
          <p:nvSpPr>
            <p:cNvPr id="31772" name="Text Box 29"/>
            <p:cNvSpPr txBox="1">
              <a:spLocks noChangeArrowheads="1"/>
            </p:cNvSpPr>
            <p:nvPr/>
          </p:nvSpPr>
          <p:spPr bwMode="auto">
            <a:xfrm>
              <a:off x="2287588" y="4184650"/>
              <a:ext cx="3429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sym typeface="Symbol" panose="05050102010706020507" pitchFamily="18" charset="2"/>
                </a:rPr>
                <a:t></a:t>
              </a:r>
              <a:endParaRPr lang="en-US" altLang="zh-CN" sz="2000"/>
            </a:p>
          </p:txBody>
        </p:sp>
        <p:sp>
          <p:nvSpPr>
            <p:cNvPr id="31773" name="Text Box 30"/>
            <p:cNvSpPr txBox="1">
              <a:spLocks noChangeArrowheads="1"/>
            </p:cNvSpPr>
            <p:nvPr/>
          </p:nvSpPr>
          <p:spPr bwMode="auto">
            <a:xfrm>
              <a:off x="2287588" y="3492500"/>
              <a:ext cx="3429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a:latin typeface="Times New Roman" panose="02020603050405020304" pitchFamily="18" charset="0"/>
                  <a:sym typeface="Symbol" panose="05050102010706020507" pitchFamily="18" charset="2"/>
                </a:rPr>
                <a:t></a:t>
              </a:r>
              <a:endParaRPr lang="en-US" altLang="zh-CN" sz="1800"/>
            </a:p>
          </p:txBody>
        </p:sp>
        <p:sp>
          <p:nvSpPr>
            <p:cNvPr id="31774" name="Text Box 31"/>
            <p:cNvSpPr txBox="1">
              <a:spLocks noChangeArrowheads="1"/>
            </p:cNvSpPr>
            <p:nvPr/>
          </p:nvSpPr>
          <p:spPr bwMode="auto">
            <a:xfrm>
              <a:off x="4230688" y="4086225"/>
              <a:ext cx="3429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a</a:t>
              </a:r>
              <a:endParaRPr lang="en-US" altLang="zh-CN" sz="2000"/>
            </a:p>
          </p:txBody>
        </p:sp>
        <p:sp>
          <p:nvSpPr>
            <p:cNvPr id="31775" name="Line 32"/>
            <p:cNvSpPr>
              <a:spLocks noChangeShapeType="1"/>
            </p:cNvSpPr>
            <p:nvPr/>
          </p:nvSpPr>
          <p:spPr bwMode="auto">
            <a:xfrm flipH="1" flipV="1">
              <a:off x="2771775" y="4076700"/>
              <a:ext cx="0" cy="5762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6" name="Line 33"/>
            <p:cNvSpPr>
              <a:spLocks noChangeShapeType="1"/>
            </p:cNvSpPr>
            <p:nvPr/>
          </p:nvSpPr>
          <p:spPr bwMode="auto">
            <a:xfrm flipV="1">
              <a:off x="2771775" y="5084763"/>
              <a:ext cx="0" cy="296862"/>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1777" name="Line 34"/>
            <p:cNvSpPr>
              <a:spLocks noChangeShapeType="1"/>
            </p:cNvSpPr>
            <p:nvPr/>
          </p:nvSpPr>
          <p:spPr bwMode="auto">
            <a:xfrm>
              <a:off x="4002088" y="4051300"/>
              <a:ext cx="914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8" name="Oval 35"/>
            <p:cNvSpPr>
              <a:spLocks noChangeArrowheads="1"/>
            </p:cNvSpPr>
            <p:nvPr/>
          </p:nvSpPr>
          <p:spPr bwMode="auto">
            <a:xfrm>
              <a:off x="2195513" y="4581525"/>
              <a:ext cx="144462" cy="2873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1</a:t>
              </a:r>
            </a:p>
          </p:txBody>
        </p:sp>
        <p:sp>
          <p:nvSpPr>
            <p:cNvPr id="31779" name="Oval 36"/>
            <p:cNvSpPr>
              <a:spLocks noChangeArrowheads="1"/>
            </p:cNvSpPr>
            <p:nvPr/>
          </p:nvSpPr>
          <p:spPr bwMode="auto">
            <a:xfrm>
              <a:off x="2627313" y="3789363"/>
              <a:ext cx="144462" cy="28733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2</a:t>
              </a:r>
            </a:p>
          </p:txBody>
        </p:sp>
        <p:sp>
          <p:nvSpPr>
            <p:cNvPr id="31780" name="Oval 37"/>
            <p:cNvSpPr>
              <a:spLocks noChangeArrowheads="1"/>
            </p:cNvSpPr>
            <p:nvPr/>
          </p:nvSpPr>
          <p:spPr bwMode="auto">
            <a:xfrm>
              <a:off x="2195513" y="5445125"/>
              <a:ext cx="144462" cy="2873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4</a:t>
              </a:r>
            </a:p>
          </p:txBody>
        </p:sp>
        <p:sp>
          <p:nvSpPr>
            <p:cNvPr id="31781" name="Oval 38"/>
            <p:cNvSpPr>
              <a:spLocks noChangeArrowheads="1"/>
            </p:cNvSpPr>
            <p:nvPr/>
          </p:nvSpPr>
          <p:spPr bwMode="auto">
            <a:xfrm>
              <a:off x="5364163" y="3500438"/>
              <a:ext cx="144462" cy="28733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3</a:t>
              </a:r>
            </a:p>
          </p:txBody>
        </p:sp>
        <p:sp>
          <p:nvSpPr>
            <p:cNvPr id="31782" name="Oval 39"/>
            <p:cNvSpPr>
              <a:spLocks noChangeArrowheads="1"/>
            </p:cNvSpPr>
            <p:nvPr/>
          </p:nvSpPr>
          <p:spPr bwMode="auto">
            <a:xfrm>
              <a:off x="6948488" y="3500438"/>
              <a:ext cx="144462" cy="287337"/>
            </a:xfrm>
            <a:prstGeom prst="ellipse">
              <a:avLst/>
            </a:prstGeom>
            <a:solidFill>
              <a:schemeClr val="accent1"/>
            </a:solidFill>
            <a:ln w="38100" cmpd="dbl">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7</a:t>
              </a:r>
            </a:p>
          </p:txBody>
        </p:sp>
        <p:sp>
          <p:nvSpPr>
            <p:cNvPr id="31783" name="Oval 40"/>
            <p:cNvSpPr>
              <a:spLocks noChangeArrowheads="1"/>
            </p:cNvSpPr>
            <p:nvPr/>
          </p:nvSpPr>
          <p:spPr bwMode="auto">
            <a:xfrm>
              <a:off x="4716463" y="4365625"/>
              <a:ext cx="144462" cy="287338"/>
            </a:xfrm>
            <a:prstGeom prst="ellipse">
              <a:avLst/>
            </a:prstGeom>
            <a:solidFill>
              <a:schemeClr val="accent1"/>
            </a:solidFill>
            <a:ln w="38100" cmpd="dbl">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6</a:t>
              </a:r>
            </a:p>
          </p:txBody>
        </p:sp>
        <p:sp>
          <p:nvSpPr>
            <p:cNvPr id="31784" name="Oval 41"/>
            <p:cNvSpPr>
              <a:spLocks noChangeArrowheads="1"/>
            </p:cNvSpPr>
            <p:nvPr/>
          </p:nvSpPr>
          <p:spPr bwMode="auto">
            <a:xfrm>
              <a:off x="5148263" y="5084763"/>
              <a:ext cx="144462" cy="287337"/>
            </a:xfrm>
            <a:prstGeom prst="ellipse">
              <a:avLst/>
            </a:prstGeom>
            <a:solidFill>
              <a:schemeClr val="accent1"/>
            </a:solidFill>
            <a:ln w="38100" cmpd="dbl">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5</a:t>
              </a:r>
            </a:p>
          </p:txBody>
        </p:sp>
        <p:sp>
          <p:nvSpPr>
            <p:cNvPr id="31785" name="AutoShape 42"/>
            <p:cNvSpPr>
              <a:spLocks noChangeArrowheads="1"/>
            </p:cNvSpPr>
            <p:nvPr/>
          </p:nvSpPr>
          <p:spPr bwMode="auto">
            <a:xfrm>
              <a:off x="1619250" y="4652963"/>
              <a:ext cx="504825" cy="360362"/>
            </a:xfrm>
            <a:prstGeom prst="rightArrow">
              <a:avLst>
                <a:gd name="adj1" fmla="val 50000"/>
                <a:gd name="adj2" fmla="val 35022"/>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cSld>
  <p:clrMapOvr>
    <a:masterClrMapping/>
  </p:clrMapOvr>
  <p:transition spd="slow">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a:xfrm>
            <a:off x="686594" y="662264"/>
            <a:ext cx="7543800" cy="785813"/>
          </a:xfrm>
        </p:spPr>
        <p:txBody>
          <a:bodyPr/>
          <a:lstStyle/>
          <a:p>
            <a:pPr eaLnBrk="1" hangingPunct="1"/>
            <a:r>
              <a:rPr lang="zh-CN" altLang="en-US" sz="2800" dirty="0" smtClean="0"/>
              <a:t>状态按照</a:t>
            </a:r>
            <a:r>
              <a:rPr lang="en-US" altLang="zh-CN" sz="2800" dirty="0" smtClean="0"/>
              <a:t>LR</a:t>
            </a:r>
            <a:r>
              <a:rPr lang="zh-CN" altLang="en-US" sz="2800" dirty="0" smtClean="0"/>
              <a:t>（</a:t>
            </a:r>
            <a:r>
              <a:rPr lang="en-US" altLang="zh-CN" sz="2800" dirty="0" smtClean="0"/>
              <a:t>0</a:t>
            </a:r>
            <a:r>
              <a:rPr lang="zh-CN" altLang="en-US" sz="2800" dirty="0" smtClean="0"/>
              <a:t>）项目编码命名后的</a:t>
            </a:r>
            <a:r>
              <a:rPr lang="en-US" altLang="zh-CN" sz="2800" dirty="0" smtClean="0"/>
              <a:t>NFA</a:t>
            </a:r>
            <a:r>
              <a:rPr lang="zh-CN" altLang="en-US" sz="2800" dirty="0" smtClean="0"/>
              <a:t>如下</a:t>
            </a:r>
          </a:p>
        </p:txBody>
      </p:sp>
      <p:grpSp>
        <p:nvGrpSpPr>
          <p:cNvPr id="32771" name="组合 1"/>
          <p:cNvGrpSpPr>
            <a:grpSpLocks/>
          </p:cNvGrpSpPr>
          <p:nvPr/>
        </p:nvGrpSpPr>
        <p:grpSpPr bwMode="auto">
          <a:xfrm>
            <a:off x="2195513" y="2492375"/>
            <a:ext cx="4681537" cy="3673475"/>
            <a:chOff x="2195513" y="2492375"/>
            <a:chExt cx="4681537" cy="3673475"/>
          </a:xfrm>
        </p:grpSpPr>
        <p:sp>
          <p:nvSpPr>
            <p:cNvPr id="32772" name="Oval 6"/>
            <p:cNvSpPr>
              <a:spLocks noChangeArrowheads="1"/>
            </p:cNvSpPr>
            <p:nvPr/>
          </p:nvSpPr>
          <p:spPr bwMode="auto">
            <a:xfrm>
              <a:off x="2663825" y="4043363"/>
              <a:ext cx="468313" cy="490537"/>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a:latin typeface="Times New Roman" panose="02020603050405020304" pitchFamily="18" charset="0"/>
                </a:rPr>
                <a:t>1</a:t>
              </a:r>
              <a:endParaRPr lang="en-US" altLang="zh-CN" sz="1800"/>
            </a:p>
          </p:txBody>
        </p:sp>
        <p:sp>
          <p:nvSpPr>
            <p:cNvPr id="32773" name="Oval 7"/>
            <p:cNvSpPr>
              <a:spLocks noChangeArrowheads="1"/>
            </p:cNvSpPr>
            <p:nvPr/>
          </p:nvSpPr>
          <p:spPr bwMode="auto">
            <a:xfrm>
              <a:off x="2663825" y="5186363"/>
              <a:ext cx="468313" cy="48895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a:latin typeface="Times New Roman" panose="02020603050405020304" pitchFamily="18" charset="0"/>
                </a:rPr>
                <a:t>4</a:t>
              </a:r>
              <a:endParaRPr lang="en-US" altLang="zh-CN" sz="1800"/>
            </a:p>
          </p:txBody>
        </p:sp>
        <p:sp>
          <p:nvSpPr>
            <p:cNvPr id="32774" name="Oval 8"/>
            <p:cNvSpPr>
              <a:spLocks noChangeArrowheads="1"/>
            </p:cNvSpPr>
            <p:nvPr/>
          </p:nvSpPr>
          <p:spPr bwMode="auto">
            <a:xfrm>
              <a:off x="4068763" y="4043363"/>
              <a:ext cx="468312" cy="652462"/>
            </a:xfrm>
            <a:prstGeom prst="ellipse">
              <a:avLst/>
            </a:prstGeom>
            <a:solidFill>
              <a:srgbClr val="FFFFFF"/>
            </a:solidFill>
            <a:ln w="38100" cmpd="dbl">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a:latin typeface="Times New Roman" panose="02020603050405020304" pitchFamily="18" charset="0"/>
                </a:rPr>
                <a:t>6</a:t>
              </a:r>
              <a:endParaRPr lang="en-US" altLang="zh-CN" sz="1800"/>
            </a:p>
          </p:txBody>
        </p:sp>
        <p:sp>
          <p:nvSpPr>
            <p:cNvPr id="32775" name="Oval 9"/>
            <p:cNvSpPr>
              <a:spLocks noChangeArrowheads="1"/>
            </p:cNvSpPr>
            <p:nvPr/>
          </p:nvSpPr>
          <p:spPr bwMode="auto">
            <a:xfrm>
              <a:off x="3600450" y="3063875"/>
              <a:ext cx="468313" cy="488950"/>
            </a:xfrm>
            <a:prstGeom prst="ellipse">
              <a:avLst/>
            </a:prstGeom>
            <a:solidFill>
              <a:srgbClr val="FFFFFF"/>
            </a:solidFill>
            <a:ln w="317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a:latin typeface="Times New Roman" panose="02020603050405020304" pitchFamily="18" charset="0"/>
                </a:rPr>
                <a:t>2</a:t>
              </a:r>
              <a:endParaRPr lang="en-US" altLang="zh-CN" sz="1800"/>
            </a:p>
          </p:txBody>
        </p:sp>
        <p:sp>
          <p:nvSpPr>
            <p:cNvPr id="32776" name="Oval 10"/>
            <p:cNvSpPr>
              <a:spLocks noChangeArrowheads="1"/>
            </p:cNvSpPr>
            <p:nvPr/>
          </p:nvSpPr>
          <p:spPr bwMode="auto">
            <a:xfrm>
              <a:off x="5003800" y="3063875"/>
              <a:ext cx="468313" cy="48895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a:latin typeface="Times New Roman" panose="02020603050405020304" pitchFamily="18" charset="0"/>
                </a:rPr>
                <a:t>3</a:t>
              </a:r>
              <a:endParaRPr lang="en-US" altLang="zh-CN" sz="1800"/>
            </a:p>
          </p:txBody>
        </p:sp>
        <p:sp>
          <p:nvSpPr>
            <p:cNvPr id="32777" name="Oval 11"/>
            <p:cNvSpPr>
              <a:spLocks noChangeArrowheads="1"/>
            </p:cNvSpPr>
            <p:nvPr/>
          </p:nvSpPr>
          <p:spPr bwMode="auto">
            <a:xfrm>
              <a:off x="6408738" y="3063875"/>
              <a:ext cx="468312" cy="652463"/>
            </a:xfrm>
            <a:prstGeom prst="ellipse">
              <a:avLst/>
            </a:prstGeom>
            <a:solidFill>
              <a:srgbClr val="FFFFFF"/>
            </a:solidFill>
            <a:ln w="38100" cmpd="dbl">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a:latin typeface="Times New Roman" panose="02020603050405020304" pitchFamily="18" charset="0"/>
                </a:rPr>
                <a:t>7</a:t>
              </a:r>
              <a:endParaRPr lang="en-US" altLang="zh-CN" sz="1800"/>
            </a:p>
          </p:txBody>
        </p:sp>
        <p:sp>
          <p:nvSpPr>
            <p:cNvPr id="32778" name="Line 12"/>
            <p:cNvSpPr>
              <a:spLocks noChangeShapeType="1"/>
            </p:cNvSpPr>
            <p:nvPr/>
          </p:nvSpPr>
          <p:spPr bwMode="auto">
            <a:xfrm flipV="1">
              <a:off x="2819400" y="3390900"/>
              <a:ext cx="781050" cy="6524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79" name="Line 13"/>
            <p:cNvSpPr>
              <a:spLocks noChangeShapeType="1"/>
            </p:cNvSpPr>
            <p:nvPr/>
          </p:nvSpPr>
          <p:spPr bwMode="auto">
            <a:xfrm>
              <a:off x="5472113" y="3227388"/>
              <a:ext cx="9366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0" name="Line 14"/>
            <p:cNvSpPr>
              <a:spLocks noChangeShapeType="1"/>
            </p:cNvSpPr>
            <p:nvPr/>
          </p:nvSpPr>
          <p:spPr bwMode="auto">
            <a:xfrm>
              <a:off x="3132138" y="4370388"/>
              <a:ext cx="9366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1" name="Line 15"/>
            <p:cNvSpPr>
              <a:spLocks noChangeShapeType="1"/>
            </p:cNvSpPr>
            <p:nvPr/>
          </p:nvSpPr>
          <p:spPr bwMode="auto">
            <a:xfrm>
              <a:off x="3132138" y="5513388"/>
              <a:ext cx="9366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2" name="Line 16"/>
            <p:cNvSpPr>
              <a:spLocks noChangeShapeType="1"/>
            </p:cNvSpPr>
            <p:nvPr/>
          </p:nvSpPr>
          <p:spPr bwMode="auto">
            <a:xfrm>
              <a:off x="2819400" y="4533900"/>
              <a:ext cx="0" cy="6524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3" name="Freeform 17"/>
            <p:cNvSpPr>
              <a:spLocks/>
            </p:cNvSpPr>
            <p:nvPr/>
          </p:nvSpPr>
          <p:spPr bwMode="auto">
            <a:xfrm>
              <a:off x="2976563" y="3552825"/>
              <a:ext cx="2547937" cy="2613025"/>
            </a:xfrm>
            <a:custGeom>
              <a:avLst/>
              <a:gdLst>
                <a:gd name="T0" fmla="*/ 2147483646 w 2940"/>
                <a:gd name="T1" fmla="*/ 0 h 2496"/>
                <a:gd name="T2" fmla="*/ 2147483646 w 2940"/>
                <a:gd name="T3" fmla="*/ 2147483646 h 2496"/>
                <a:gd name="T4" fmla="*/ 2147483646 w 2940"/>
                <a:gd name="T5" fmla="*/ 2147483646 h 2496"/>
                <a:gd name="T6" fmla="*/ 2147483646 w 2940"/>
                <a:gd name="T7" fmla="*/ 2147483646 h 2496"/>
                <a:gd name="T8" fmla="*/ 2147483646 w 2940"/>
                <a:gd name="T9" fmla="*/ 2147483646 h 2496"/>
                <a:gd name="T10" fmla="*/ 0 w 2940"/>
                <a:gd name="T11" fmla="*/ 2147483646 h 2496"/>
                <a:gd name="T12" fmla="*/ 0 60000 65536"/>
                <a:gd name="T13" fmla="*/ 0 60000 65536"/>
                <a:gd name="T14" fmla="*/ 0 60000 65536"/>
                <a:gd name="T15" fmla="*/ 0 60000 65536"/>
                <a:gd name="T16" fmla="*/ 0 60000 65536"/>
                <a:gd name="T17" fmla="*/ 0 60000 65536"/>
                <a:gd name="T18" fmla="*/ 0 w 2940"/>
                <a:gd name="T19" fmla="*/ 0 h 2496"/>
                <a:gd name="T20" fmla="*/ 2940 w 2940"/>
                <a:gd name="T21" fmla="*/ 2496 h 2496"/>
              </a:gdLst>
              <a:ahLst/>
              <a:cxnLst>
                <a:cxn ang="T12">
                  <a:pos x="T0" y="T1"/>
                </a:cxn>
                <a:cxn ang="T13">
                  <a:pos x="T2" y="T3"/>
                </a:cxn>
                <a:cxn ang="T14">
                  <a:pos x="T4" y="T5"/>
                </a:cxn>
                <a:cxn ang="T15">
                  <a:pos x="T6" y="T7"/>
                </a:cxn>
                <a:cxn ang="T16">
                  <a:pos x="T8" y="T9"/>
                </a:cxn>
                <a:cxn ang="T17">
                  <a:pos x="T10" y="T11"/>
                </a:cxn>
              </a:cxnLst>
              <a:rect l="T18" t="T19" r="T20" b="T21"/>
              <a:pathLst>
                <a:path w="2940" h="2496">
                  <a:moveTo>
                    <a:pt x="2700" y="0"/>
                  </a:moveTo>
                  <a:cubicBezTo>
                    <a:pt x="2775" y="312"/>
                    <a:pt x="2850" y="624"/>
                    <a:pt x="2880" y="780"/>
                  </a:cubicBezTo>
                  <a:cubicBezTo>
                    <a:pt x="2910" y="936"/>
                    <a:pt x="2940" y="728"/>
                    <a:pt x="2880" y="936"/>
                  </a:cubicBezTo>
                  <a:cubicBezTo>
                    <a:pt x="2820" y="1144"/>
                    <a:pt x="2850" y="1768"/>
                    <a:pt x="2520" y="2028"/>
                  </a:cubicBezTo>
                  <a:cubicBezTo>
                    <a:pt x="2190" y="2288"/>
                    <a:pt x="1320" y="2496"/>
                    <a:pt x="900" y="2496"/>
                  </a:cubicBezTo>
                  <a:cubicBezTo>
                    <a:pt x="480" y="2496"/>
                    <a:pt x="240" y="2262"/>
                    <a:pt x="0" y="2028"/>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4" name="Freeform 18"/>
            <p:cNvSpPr>
              <a:spLocks/>
            </p:cNvSpPr>
            <p:nvPr/>
          </p:nvSpPr>
          <p:spPr bwMode="auto">
            <a:xfrm>
              <a:off x="3833813" y="2492375"/>
              <a:ext cx="1482725" cy="571500"/>
            </a:xfrm>
            <a:custGeom>
              <a:avLst/>
              <a:gdLst>
                <a:gd name="T0" fmla="*/ 2147483646 w 1710"/>
                <a:gd name="T1" fmla="*/ 2147483646 h 546"/>
                <a:gd name="T2" fmla="*/ 2147483646 w 1710"/>
                <a:gd name="T3" fmla="*/ 2147483646 h 546"/>
                <a:gd name="T4" fmla="*/ 2147483646 w 1710"/>
                <a:gd name="T5" fmla="*/ 2147483646 h 546"/>
                <a:gd name="T6" fmla="*/ 2147483646 w 1710"/>
                <a:gd name="T7" fmla="*/ 2147483646 h 546"/>
                <a:gd name="T8" fmla="*/ 2147483646 w 1710"/>
                <a:gd name="T9" fmla="*/ 2147483646 h 546"/>
                <a:gd name="T10" fmla="*/ 0 60000 65536"/>
                <a:gd name="T11" fmla="*/ 0 60000 65536"/>
                <a:gd name="T12" fmla="*/ 0 60000 65536"/>
                <a:gd name="T13" fmla="*/ 0 60000 65536"/>
                <a:gd name="T14" fmla="*/ 0 60000 65536"/>
                <a:gd name="T15" fmla="*/ 0 w 1710"/>
                <a:gd name="T16" fmla="*/ 0 h 546"/>
                <a:gd name="T17" fmla="*/ 1710 w 1710"/>
                <a:gd name="T18" fmla="*/ 546 h 546"/>
              </a:gdLst>
              <a:ahLst/>
              <a:cxnLst>
                <a:cxn ang="T10">
                  <a:pos x="T0" y="T1"/>
                </a:cxn>
                <a:cxn ang="T11">
                  <a:pos x="T2" y="T3"/>
                </a:cxn>
                <a:cxn ang="T12">
                  <a:pos x="T4" y="T5"/>
                </a:cxn>
                <a:cxn ang="T13">
                  <a:pos x="T6" y="T7"/>
                </a:cxn>
                <a:cxn ang="T14">
                  <a:pos x="T8" y="T9"/>
                </a:cxn>
              </a:cxnLst>
              <a:rect l="T15" t="T16" r="T17" b="T18"/>
              <a:pathLst>
                <a:path w="1710" h="546">
                  <a:moveTo>
                    <a:pt x="1710" y="546"/>
                  </a:moveTo>
                  <a:cubicBezTo>
                    <a:pt x="1530" y="351"/>
                    <a:pt x="1350" y="156"/>
                    <a:pt x="1170" y="78"/>
                  </a:cubicBezTo>
                  <a:cubicBezTo>
                    <a:pt x="990" y="0"/>
                    <a:pt x="810" y="26"/>
                    <a:pt x="630" y="78"/>
                  </a:cubicBezTo>
                  <a:cubicBezTo>
                    <a:pt x="450" y="130"/>
                    <a:pt x="180" y="312"/>
                    <a:pt x="90" y="390"/>
                  </a:cubicBezTo>
                  <a:cubicBezTo>
                    <a:pt x="0" y="468"/>
                    <a:pt x="90" y="520"/>
                    <a:pt x="90" y="546"/>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5" name="Text Box 19"/>
            <p:cNvSpPr txBox="1">
              <a:spLocks noChangeArrowheads="1"/>
            </p:cNvSpPr>
            <p:nvPr/>
          </p:nvSpPr>
          <p:spPr bwMode="auto">
            <a:xfrm>
              <a:off x="4379913" y="2573338"/>
              <a:ext cx="468312"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a:latin typeface="Times New Roman" panose="02020603050405020304" pitchFamily="18" charset="0"/>
                  <a:sym typeface="Symbol" panose="05050102010706020507" pitchFamily="18" charset="2"/>
                </a:rPr>
                <a:t></a:t>
              </a:r>
              <a:endParaRPr lang="en-US" altLang="zh-CN" sz="1800"/>
            </a:p>
          </p:txBody>
        </p:sp>
        <p:sp>
          <p:nvSpPr>
            <p:cNvPr id="32786" name="Text Box 20"/>
            <p:cNvSpPr txBox="1">
              <a:spLocks noChangeArrowheads="1"/>
            </p:cNvSpPr>
            <p:nvPr/>
          </p:nvSpPr>
          <p:spPr bwMode="auto">
            <a:xfrm>
              <a:off x="5160963" y="5675313"/>
              <a:ext cx="468312"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a:latin typeface="Times New Roman" panose="02020603050405020304" pitchFamily="18" charset="0"/>
                  <a:sym typeface="Symbol" panose="05050102010706020507" pitchFamily="18" charset="2"/>
                </a:rPr>
                <a:t></a:t>
              </a:r>
              <a:endParaRPr lang="en-US" altLang="zh-CN" sz="1800"/>
            </a:p>
          </p:txBody>
        </p:sp>
        <p:sp>
          <p:nvSpPr>
            <p:cNvPr id="32787" name="Text Box 21"/>
            <p:cNvSpPr txBox="1">
              <a:spLocks noChangeArrowheads="1"/>
            </p:cNvSpPr>
            <p:nvPr/>
          </p:nvSpPr>
          <p:spPr bwMode="auto">
            <a:xfrm>
              <a:off x="2195513" y="4533900"/>
              <a:ext cx="4683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a:latin typeface="Times New Roman" panose="02020603050405020304" pitchFamily="18" charset="0"/>
                  <a:sym typeface="Symbol" panose="05050102010706020507" pitchFamily="18" charset="2"/>
                </a:rPr>
                <a:t></a:t>
              </a:r>
              <a:endParaRPr lang="en-US" altLang="zh-CN" sz="1800"/>
            </a:p>
          </p:txBody>
        </p:sp>
        <p:sp>
          <p:nvSpPr>
            <p:cNvPr id="32788" name="Text Box 22"/>
            <p:cNvSpPr txBox="1">
              <a:spLocks noChangeArrowheads="1"/>
            </p:cNvSpPr>
            <p:nvPr/>
          </p:nvSpPr>
          <p:spPr bwMode="auto">
            <a:xfrm>
              <a:off x="2663825" y="3227388"/>
              <a:ext cx="468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a:latin typeface="Times New Roman" panose="02020603050405020304" pitchFamily="18" charset="0"/>
                  <a:sym typeface="Symbol" panose="05050102010706020507" pitchFamily="18" charset="2"/>
                </a:rPr>
                <a:t></a:t>
              </a:r>
              <a:endParaRPr lang="en-US" altLang="zh-CN" sz="1800"/>
            </a:p>
          </p:txBody>
        </p:sp>
        <p:sp>
          <p:nvSpPr>
            <p:cNvPr id="32789" name="Text Box 23"/>
            <p:cNvSpPr txBox="1">
              <a:spLocks noChangeArrowheads="1"/>
            </p:cNvSpPr>
            <p:nvPr/>
          </p:nvSpPr>
          <p:spPr bwMode="auto">
            <a:xfrm>
              <a:off x="3287713" y="4859338"/>
              <a:ext cx="468312"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a:latin typeface="Times New Roman" panose="02020603050405020304" pitchFamily="18" charset="0"/>
                </a:rPr>
                <a:t>b</a:t>
              </a:r>
              <a:endParaRPr lang="en-US" altLang="zh-CN" sz="1800"/>
            </a:p>
          </p:txBody>
        </p:sp>
        <p:sp>
          <p:nvSpPr>
            <p:cNvPr id="32790" name="Text Box 24"/>
            <p:cNvSpPr txBox="1">
              <a:spLocks noChangeArrowheads="1"/>
            </p:cNvSpPr>
            <p:nvPr/>
          </p:nvSpPr>
          <p:spPr bwMode="auto">
            <a:xfrm>
              <a:off x="5784850" y="2736850"/>
              <a:ext cx="468313"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a:latin typeface="Times New Roman" panose="02020603050405020304" pitchFamily="18" charset="0"/>
                </a:rPr>
                <a:t>A</a:t>
              </a:r>
              <a:endParaRPr lang="en-US" altLang="zh-CN" sz="1800"/>
            </a:p>
          </p:txBody>
        </p:sp>
        <p:sp>
          <p:nvSpPr>
            <p:cNvPr id="32791" name="Text Box 25"/>
            <p:cNvSpPr txBox="1">
              <a:spLocks noChangeArrowheads="1"/>
            </p:cNvSpPr>
            <p:nvPr/>
          </p:nvSpPr>
          <p:spPr bwMode="auto">
            <a:xfrm>
              <a:off x="3419475" y="3789363"/>
              <a:ext cx="468313"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a:latin typeface="Times New Roman" panose="02020603050405020304" pitchFamily="18" charset="0"/>
                </a:rPr>
                <a:t>A</a:t>
              </a:r>
              <a:endParaRPr lang="en-US" altLang="zh-CN" sz="1800"/>
            </a:p>
          </p:txBody>
        </p:sp>
        <p:sp>
          <p:nvSpPr>
            <p:cNvPr id="32792" name="Text Box 26"/>
            <p:cNvSpPr txBox="1">
              <a:spLocks noChangeArrowheads="1"/>
            </p:cNvSpPr>
            <p:nvPr/>
          </p:nvSpPr>
          <p:spPr bwMode="auto">
            <a:xfrm>
              <a:off x="4224338" y="3227388"/>
              <a:ext cx="4683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a:latin typeface="Times New Roman" panose="02020603050405020304" pitchFamily="18" charset="0"/>
                </a:rPr>
                <a:t>a</a:t>
              </a:r>
              <a:endParaRPr lang="en-US" altLang="zh-CN" sz="1800"/>
            </a:p>
          </p:txBody>
        </p:sp>
        <p:sp>
          <p:nvSpPr>
            <p:cNvPr id="32793" name="Oval 27"/>
            <p:cNvSpPr>
              <a:spLocks noChangeArrowheads="1"/>
            </p:cNvSpPr>
            <p:nvPr/>
          </p:nvSpPr>
          <p:spPr bwMode="auto">
            <a:xfrm>
              <a:off x="4067175" y="5300663"/>
              <a:ext cx="342900" cy="396875"/>
            </a:xfrm>
            <a:prstGeom prst="ellipse">
              <a:avLst/>
            </a:prstGeom>
            <a:solidFill>
              <a:srgbClr val="FFFFFF"/>
            </a:solidFill>
            <a:ln w="38100" cmpd="dbl">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5</a:t>
              </a:r>
              <a:endParaRPr lang="en-US" altLang="zh-CN" sz="2000"/>
            </a:p>
          </p:txBody>
        </p:sp>
        <p:sp>
          <p:nvSpPr>
            <p:cNvPr id="32794" name="Line 29"/>
            <p:cNvSpPr>
              <a:spLocks noChangeShapeType="1"/>
            </p:cNvSpPr>
            <p:nvPr/>
          </p:nvSpPr>
          <p:spPr bwMode="auto">
            <a:xfrm>
              <a:off x="4067175" y="3284538"/>
              <a:ext cx="9366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43000" y="476250"/>
            <a:ext cx="7543800" cy="1074738"/>
          </a:xfrm>
        </p:spPr>
        <p:txBody>
          <a:bodyPr/>
          <a:lstStyle/>
          <a:p>
            <a:pPr eaLnBrk="1" hangingPunct="1"/>
            <a:r>
              <a:rPr lang="zh-CN" altLang="en-US" sz="2800" smtClean="0"/>
              <a:t>根据</a:t>
            </a:r>
            <a:r>
              <a:rPr lang="en-US" altLang="zh-CN" sz="2800" smtClean="0"/>
              <a:t>NFA</a:t>
            </a:r>
            <a:r>
              <a:rPr lang="zh-CN" altLang="en-US" sz="2800" smtClean="0"/>
              <a:t>到</a:t>
            </a:r>
            <a:r>
              <a:rPr lang="en-US" altLang="zh-CN" sz="2800" smtClean="0"/>
              <a:t>DFA</a:t>
            </a:r>
            <a:r>
              <a:rPr lang="zh-CN" altLang="en-US" sz="2800" smtClean="0"/>
              <a:t>的转换规则得到识别文法</a:t>
            </a:r>
            <a:r>
              <a:rPr lang="en-US" altLang="zh-CN" sz="2800" smtClean="0"/>
              <a:t>G</a:t>
            </a:r>
            <a:r>
              <a:rPr lang="zh-CN" altLang="en-US" sz="2800" smtClean="0"/>
              <a:t>（</a:t>
            </a:r>
            <a:r>
              <a:rPr lang="en-US" altLang="zh-CN" sz="2800" smtClean="0"/>
              <a:t>S</a:t>
            </a:r>
            <a:r>
              <a:rPr lang="en-US" altLang="zh-CN" sz="2800" smtClean="0">
                <a:sym typeface="Symbol" panose="05050102010706020507" pitchFamily="18" charset="2"/>
              </a:rPr>
              <a:t></a:t>
            </a:r>
            <a:r>
              <a:rPr lang="zh-CN" altLang="en-US" sz="2800" smtClean="0"/>
              <a:t>）的活前缀的</a:t>
            </a:r>
            <a:r>
              <a:rPr lang="en-US" altLang="zh-CN" sz="2800" smtClean="0"/>
              <a:t>DFA</a:t>
            </a:r>
            <a:r>
              <a:rPr lang="zh-CN" altLang="en-US" sz="2800" smtClean="0"/>
              <a:t>如下：</a:t>
            </a:r>
          </a:p>
        </p:txBody>
      </p:sp>
      <p:graphicFrame>
        <p:nvGraphicFramePr>
          <p:cNvPr id="66739" name="Group 179"/>
          <p:cNvGraphicFramePr>
            <a:graphicFrameLocks noGrp="1"/>
          </p:cNvGraphicFramePr>
          <p:nvPr>
            <p:ph type="tbl" idx="1"/>
          </p:nvPr>
        </p:nvGraphicFramePr>
        <p:xfrm>
          <a:off x="457200" y="2133600"/>
          <a:ext cx="8229600" cy="4411665"/>
        </p:xfrm>
        <a:graphic>
          <a:graphicData uri="http://schemas.openxmlformats.org/drawingml/2006/table">
            <a:tbl>
              <a:tblPr/>
              <a:tblGrid>
                <a:gridCol w="2057400">
                  <a:extLst>
                    <a:ext uri="{9D8B030D-6E8A-4147-A177-3AD203B41FA5}">
                      <a16:colId xmlns:a16="http://schemas.microsoft.com/office/drawing/2014/main" val="371193407"/>
                    </a:ext>
                  </a:extLst>
                </a:gridCol>
                <a:gridCol w="2057400">
                  <a:extLst>
                    <a:ext uri="{9D8B030D-6E8A-4147-A177-3AD203B41FA5}">
                      <a16:colId xmlns:a16="http://schemas.microsoft.com/office/drawing/2014/main" val="1339248939"/>
                    </a:ext>
                  </a:extLst>
                </a:gridCol>
                <a:gridCol w="2057400">
                  <a:extLst>
                    <a:ext uri="{9D8B030D-6E8A-4147-A177-3AD203B41FA5}">
                      <a16:colId xmlns:a16="http://schemas.microsoft.com/office/drawing/2014/main" val="2053849529"/>
                    </a:ext>
                  </a:extLst>
                </a:gridCol>
                <a:gridCol w="2057400">
                  <a:extLst>
                    <a:ext uri="{9D8B030D-6E8A-4147-A177-3AD203B41FA5}">
                      <a16:colId xmlns:a16="http://schemas.microsoft.com/office/drawing/2014/main" val="2244810223"/>
                    </a:ext>
                  </a:extLst>
                </a:gridCol>
              </a:tblGrid>
              <a:tr h="735013">
                <a:tc>
                  <a:txBody>
                    <a:bodyPr/>
                    <a:lstStyle>
                      <a:lvl1pPr marL="342900" indent="-342900"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2929287"/>
                  </a:ext>
                </a:extLst>
              </a:tr>
              <a:tr h="735013">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1868465"/>
                  </a:ext>
                </a:extLst>
              </a:tr>
              <a:tr h="736600">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44073061"/>
                  </a:ext>
                </a:extLst>
              </a:tr>
              <a:tr h="735013">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40013838"/>
                  </a:ext>
                </a:extLst>
              </a:tr>
              <a:tr h="735013">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0017434"/>
                  </a:ext>
                </a:extLst>
              </a:tr>
              <a:tr h="735013">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2"/>
                        </a:buClr>
                        <a:buSzPct val="70000"/>
                        <a:buFont typeface="Wingdings" panose="05000000000000000000" pitchFamily="2" charset="2"/>
                        <a:tabLst>
                          <a:tab pos="1143000" algn="l"/>
                        </a:tabLst>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tabLst>
                          <a:tab pos="1143000" algn="l"/>
                        </a:tabLst>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tabLst>
                          <a:tab pos="1143000" algn="l"/>
                        </a:tabLst>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tabLst>
                          <a:tab pos="11430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8223545"/>
                  </a:ext>
                </a:extLst>
              </a:tr>
            </a:tbl>
          </a:graphicData>
        </a:graphic>
      </p:graphicFrame>
    </p:spTree>
  </p:cSld>
  <p:clrMapOvr>
    <a:masterClrMapping/>
  </p:clrMapOvr>
  <p:transition spd="slow">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z="3500" smtClean="0"/>
              <a:t>重新命名后的</a:t>
            </a:r>
            <a:r>
              <a:rPr lang="en-US" altLang="zh-CN" sz="3500" smtClean="0"/>
              <a:t>DFA</a:t>
            </a:r>
          </a:p>
        </p:txBody>
      </p:sp>
      <p:grpSp>
        <p:nvGrpSpPr>
          <p:cNvPr id="34819" name="Group 41"/>
          <p:cNvGrpSpPr>
            <a:grpSpLocks/>
          </p:cNvGrpSpPr>
          <p:nvPr/>
        </p:nvGrpSpPr>
        <p:grpSpPr bwMode="auto">
          <a:xfrm>
            <a:off x="1828800" y="1350963"/>
            <a:ext cx="5407025" cy="4598987"/>
            <a:chOff x="2880" y="2128"/>
            <a:chExt cx="4140" cy="3276"/>
          </a:xfrm>
        </p:grpSpPr>
        <p:sp>
          <p:nvSpPr>
            <p:cNvPr id="34820" name="Oval 42"/>
            <p:cNvSpPr>
              <a:spLocks noChangeArrowheads="1"/>
            </p:cNvSpPr>
            <p:nvPr/>
          </p:nvSpPr>
          <p:spPr bwMode="auto">
            <a:xfrm>
              <a:off x="2880" y="3688"/>
              <a:ext cx="540" cy="468"/>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1</a:t>
              </a:r>
              <a:endParaRPr lang="en-US" altLang="zh-CN" sz="2000"/>
            </a:p>
          </p:txBody>
        </p:sp>
        <p:sp>
          <p:nvSpPr>
            <p:cNvPr id="34821" name="Oval 43"/>
            <p:cNvSpPr>
              <a:spLocks noChangeArrowheads="1"/>
            </p:cNvSpPr>
            <p:nvPr/>
          </p:nvSpPr>
          <p:spPr bwMode="auto">
            <a:xfrm>
              <a:off x="4500" y="2596"/>
              <a:ext cx="540" cy="468"/>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2</a:t>
              </a:r>
              <a:endParaRPr lang="en-US" altLang="zh-CN" sz="2000"/>
            </a:p>
          </p:txBody>
        </p:sp>
        <p:sp>
          <p:nvSpPr>
            <p:cNvPr id="34822" name="Oval 44"/>
            <p:cNvSpPr>
              <a:spLocks noChangeArrowheads="1"/>
            </p:cNvSpPr>
            <p:nvPr/>
          </p:nvSpPr>
          <p:spPr bwMode="auto">
            <a:xfrm>
              <a:off x="4500" y="3688"/>
              <a:ext cx="720" cy="624"/>
            </a:xfrm>
            <a:prstGeom prst="ellipse">
              <a:avLst/>
            </a:prstGeom>
            <a:solidFill>
              <a:srgbClr val="FFFFFF"/>
            </a:solidFill>
            <a:ln w="38100" cmpd="dbl">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3</a:t>
              </a:r>
              <a:endParaRPr lang="en-US" altLang="zh-CN" sz="2000"/>
            </a:p>
          </p:txBody>
        </p:sp>
        <p:sp>
          <p:nvSpPr>
            <p:cNvPr id="34823" name="Oval 45"/>
            <p:cNvSpPr>
              <a:spLocks noChangeArrowheads="1"/>
            </p:cNvSpPr>
            <p:nvPr/>
          </p:nvSpPr>
          <p:spPr bwMode="auto">
            <a:xfrm>
              <a:off x="4500" y="4780"/>
              <a:ext cx="720" cy="624"/>
            </a:xfrm>
            <a:prstGeom prst="ellipse">
              <a:avLst/>
            </a:prstGeom>
            <a:solidFill>
              <a:srgbClr val="FFFFFF"/>
            </a:solidFill>
            <a:ln w="38100" cmpd="dbl">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4</a:t>
              </a:r>
              <a:endParaRPr lang="en-US" altLang="zh-CN" sz="2000"/>
            </a:p>
          </p:txBody>
        </p:sp>
        <p:sp>
          <p:nvSpPr>
            <p:cNvPr id="34824" name="Oval 46"/>
            <p:cNvSpPr>
              <a:spLocks noChangeArrowheads="1"/>
            </p:cNvSpPr>
            <p:nvPr/>
          </p:nvSpPr>
          <p:spPr bwMode="auto">
            <a:xfrm>
              <a:off x="6480" y="2596"/>
              <a:ext cx="540" cy="624"/>
            </a:xfrm>
            <a:prstGeom prst="ellipse">
              <a:avLst/>
            </a:prstGeom>
            <a:solidFill>
              <a:srgbClr val="FFFFFF"/>
            </a:solidFill>
            <a:ln w="38100" cmpd="dbl">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5</a:t>
              </a:r>
              <a:endParaRPr lang="en-US" altLang="zh-CN" sz="2000"/>
            </a:p>
          </p:txBody>
        </p:sp>
        <p:sp>
          <p:nvSpPr>
            <p:cNvPr id="34825" name="Line 47"/>
            <p:cNvSpPr>
              <a:spLocks noChangeShapeType="1"/>
            </p:cNvSpPr>
            <p:nvPr/>
          </p:nvSpPr>
          <p:spPr bwMode="auto">
            <a:xfrm>
              <a:off x="3420" y="4000"/>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6" name="Line 48"/>
            <p:cNvSpPr>
              <a:spLocks noChangeShapeType="1"/>
            </p:cNvSpPr>
            <p:nvPr/>
          </p:nvSpPr>
          <p:spPr bwMode="auto">
            <a:xfrm>
              <a:off x="3240" y="4156"/>
              <a:ext cx="126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7" name="Line 49"/>
            <p:cNvSpPr>
              <a:spLocks noChangeShapeType="1"/>
            </p:cNvSpPr>
            <p:nvPr/>
          </p:nvSpPr>
          <p:spPr bwMode="auto">
            <a:xfrm flipV="1">
              <a:off x="3240" y="2908"/>
              <a:ext cx="126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8" name="Line 50"/>
            <p:cNvSpPr>
              <a:spLocks noChangeShapeType="1"/>
            </p:cNvSpPr>
            <p:nvPr/>
          </p:nvSpPr>
          <p:spPr bwMode="auto">
            <a:xfrm>
              <a:off x="5040" y="2908"/>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9" name="Freeform 51"/>
            <p:cNvSpPr>
              <a:spLocks/>
            </p:cNvSpPr>
            <p:nvPr/>
          </p:nvSpPr>
          <p:spPr bwMode="auto">
            <a:xfrm>
              <a:off x="5040" y="3064"/>
              <a:ext cx="1050" cy="2184"/>
            </a:xfrm>
            <a:custGeom>
              <a:avLst/>
              <a:gdLst>
                <a:gd name="T0" fmla="*/ 0 w 1050"/>
                <a:gd name="T1" fmla="*/ 0 h 2132"/>
                <a:gd name="T2" fmla="*/ 900 w 1050"/>
                <a:gd name="T3" fmla="*/ 721 h 2132"/>
                <a:gd name="T4" fmla="*/ 900 w 1050"/>
                <a:gd name="T5" fmla="*/ 1623 h 2132"/>
                <a:gd name="T6" fmla="*/ 540 w 1050"/>
                <a:gd name="T7" fmla="*/ 2343 h 2132"/>
                <a:gd name="T8" fmla="*/ 180 w 1050"/>
                <a:gd name="T9" fmla="*/ 2343 h 2132"/>
                <a:gd name="T10" fmla="*/ 0 60000 65536"/>
                <a:gd name="T11" fmla="*/ 0 60000 65536"/>
                <a:gd name="T12" fmla="*/ 0 60000 65536"/>
                <a:gd name="T13" fmla="*/ 0 60000 65536"/>
                <a:gd name="T14" fmla="*/ 0 60000 65536"/>
                <a:gd name="T15" fmla="*/ 0 w 1050"/>
                <a:gd name="T16" fmla="*/ 0 h 2132"/>
                <a:gd name="T17" fmla="*/ 1050 w 1050"/>
                <a:gd name="T18" fmla="*/ 2132 h 2132"/>
              </a:gdLst>
              <a:ahLst/>
              <a:cxnLst>
                <a:cxn ang="T10">
                  <a:pos x="T0" y="T1"/>
                </a:cxn>
                <a:cxn ang="T11">
                  <a:pos x="T2" y="T3"/>
                </a:cxn>
                <a:cxn ang="T12">
                  <a:pos x="T4" y="T5"/>
                </a:cxn>
                <a:cxn ang="T13">
                  <a:pos x="T6" y="T7"/>
                </a:cxn>
                <a:cxn ang="T14">
                  <a:pos x="T8" y="T9"/>
                </a:cxn>
              </a:cxnLst>
              <a:rect l="T15" t="T16" r="T17" b="T18"/>
              <a:pathLst>
                <a:path w="1050" h="2132">
                  <a:moveTo>
                    <a:pt x="0" y="0"/>
                  </a:moveTo>
                  <a:cubicBezTo>
                    <a:pt x="375" y="195"/>
                    <a:pt x="750" y="390"/>
                    <a:pt x="900" y="624"/>
                  </a:cubicBezTo>
                  <a:cubicBezTo>
                    <a:pt x="1050" y="858"/>
                    <a:pt x="960" y="1170"/>
                    <a:pt x="900" y="1404"/>
                  </a:cubicBezTo>
                  <a:cubicBezTo>
                    <a:pt x="840" y="1638"/>
                    <a:pt x="660" y="1924"/>
                    <a:pt x="540" y="2028"/>
                  </a:cubicBezTo>
                  <a:cubicBezTo>
                    <a:pt x="420" y="2132"/>
                    <a:pt x="240" y="2028"/>
                    <a:pt x="180" y="2028"/>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0" name="Freeform 52"/>
            <p:cNvSpPr>
              <a:spLocks/>
            </p:cNvSpPr>
            <p:nvPr/>
          </p:nvSpPr>
          <p:spPr bwMode="auto">
            <a:xfrm>
              <a:off x="4680" y="2284"/>
              <a:ext cx="540" cy="468"/>
            </a:xfrm>
            <a:custGeom>
              <a:avLst/>
              <a:gdLst>
                <a:gd name="T0" fmla="*/ 0 w 540"/>
                <a:gd name="T1" fmla="*/ 312 h 468"/>
                <a:gd name="T2" fmla="*/ 360 w 540"/>
                <a:gd name="T3" fmla="*/ 0 h 468"/>
                <a:gd name="T4" fmla="*/ 540 w 540"/>
                <a:gd name="T5" fmla="*/ 312 h 468"/>
                <a:gd name="T6" fmla="*/ 360 w 540"/>
                <a:gd name="T7" fmla="*/ 468 h 468"/>
                <a:gd name="T8" fmla="*/ 0 60000 65536"/>
                <a:gd name="T9" fmla="*/ 0 60000 65536"/>
                <a:gd name="T10" fmla="*/ 0 60000 65536"/>
                <a:gd name="T11" fmla="*/ 0 60000 65536"/>
                <a:gd name="T12" fmla="*/ 0 w 540"/>
                <a:gd name="T13" fmla="*/ 0 h 468"/>
                <a:gd name="T14" fmla="*/ 540 w 540"/>
                <a:gd name="T15" fmla="*/ 468 h 468"/>
              </a:gdLst>
              <a:ahLst/>
              <a:cxnLst>
                <a:cxn ang="T8">
                  <a:pos x="T0" y="T1"/>
                </a:cxn>
                <a:cxn ang="T9">
                  <a:pos x="T2" y="T3"/>
                </a:cxn>
                <a:cxn ang="T10">
                  <a:pos x="T4" y="T5"/>
                </a:cxn>
                <a:cxn ang="T11">
                  <a:pos x="T6" y="T7"/>
                </a:cxn>
              </a:cxnLst>
              <a:rect l="T12" t="T13" r="T14" b="T15"/>
              <a:pathLst>
                <a:path w="540" h="468">
                  <a:moveTo>
                    <a:pt x="0" y="312"/>
                  </a:moveTo>
                  <a:cubicBezTo>
                    <a:pt x="135" y="156"/>
                    <a:pt x="270" y="0"/>
                    <a:pt x="360" y="0"/>
                  </a:cubicBezTo>
                  <a:cubicBezTo>
                    <a:pt x="450" y="0"/>
                    <a:pt x="540" y="234"/>
                    <a:pt x="540" y="312"/>
                  </a:cubicBezTo>
                  <a:cubicBezTo>
                    <a:pt x="540" y="390"/>
                    <a:pt x="450" y="429"/>
                    <a:pt x="360" y="468"/>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1" name="Text Box 53"/>
            <p:cNvSpPr txBox="1">
              <a:spLocks noChangeArrowheads="1"/>
            </p:cNvSpPr>
            <p:nvPr/>
          </p:nvSpPr>
          <p:spPr bwMode="auto">
            <a:xfrm>
              <a:off x="5580" y="244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A</a:t>
              </a:r>
              <a:endParaRPr lang="en-US" altLang="zh-CN" sz="2000"/>
            </a:p>
          </p:txBody>
        </p:sp>
        <p:sp>
          <p:nvSpPr>
            <p:cNvPr id="34832" name="Text Box 54"/>
            <p:cNvSpPr txBox="1">
              <a:spLocks noChangeArrowheads="1"/>
            </p:cNvSpPr>
            <p:nvPr/>
          </p:nvSpPr>
          <p:spPr bwMode="auto">
            <a:xfrm>
              <a:off x="3600" y="353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A</a:t>
              </a:r>
              <a:endParaRPr lang="en-US" altLang="zh-CN" sz="2000"/>
            </a:p>
          </p:txBody>
        </p:sp>
        <p:sp>
          <p:nvSpPr>
            <p:cNvPr id="34833" name="Text Box 55"/>
            <p:cNvSpPr txBox="1">
              <a:spLocks noChangeArrowheads="1"/>
            </p:cNvSpPr>
            <p:nvPr/>
          </p:nvSpPr>
          <p:spPr bwMode="auto">
            <a:xfrm>
              <a:off x="6120" y="415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A</a:t>
              </a:r>
              <a:endParaRPr lang="en-US" altLang="zh-CN" sz="2000"/>
            </a:p>
          </p:txBody>
        </p:sp>
        <p:sp>
          <p:nvSpPr>
            <p:cNvPr id="34834" name="Text Box 56"/>
            <p:cNvSpPr txBox="1">
              <a:spLocks noChangeArrowheads="1"/>
            </p:cNvSpPr>
            <p:nvPr/>
          </p:nvSpPr>
          <p:spPr bwMode="auto">
            <a:xfrm>
              <a:off x="3240" y="446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b</a:t>
              </a:r>
              <a:endParaRPr lang="en-US" altLang="zh-CN" sz="2000"/>
            </a:p>
          </p:txBody>
        </p:sp>
        <p:sp>
          <p:nvSpPr>
            <p:cNvPr id="34835" name="Text Box 57"/>
            <p:cNvSpPr txBox="1">
              <a:spLocks noChangeArrowheads="1"/>
            </p:cNvSpPr>
            <p:nvPr/>
          </p:nvSpPr>
          <p:spPr bwMode="auto">
            <a:xfrm>
              <a:off x="3060" y="290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a</a:t>
              </a:r>
              <a:endParaRPr lang="en-US" altLang="zh-CN" sz="2000"/>
            </a:p>
          </p:txBody>
        </p:sp>
        <p:sp>
          <p:nvSpPr>
            <p:cNvPr id="34836" name="Text Box 58"/>
            <p:cNvSpPr txBox="1">
              <a:spLocks noChangeArrowheads="1"/>
            </p:cNvSpPr>
            <p:nvPr/>
          </p:nvSpPr>
          <p:spPr bwMode="auto">
            <a:xfrm>
              <a:off x="4320" y="212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a</a:t>
              </a:r>
              <a:endParaRPr lang="en-US" altLang="zh-CN" sz="2000"/>
            </a:p>
          </p:txBody>
        </p:sp>
      </p:grpSp>
    </p:spTree>
  </p:cSld>
  <p:clrMapOvr>
    <a:masterClrMapping/>
  </p:clrMapOvr>
  <p:transition spd="slow">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587375"/>
            <a:ext cx="7543800" cy="830263"/>
          </a:xfrm>
        </p:spPr>
        <p:txBody>
          <a:bodyPr/>
          <a:lstStyle/>
          <a:p>
            <a:pPr eaLnBrk="1" hangingPunct="1"/>
            <a:r>
              <a:rPr lang="zh-CN" altLang="en-US" sz="3500" smtClean="0"/>
              <a:t>用</a:t>
            </a:r>
            <a:r>
              <a:rPr lang="en-US" altLang="zh-CN" sz="3500" smtClean="0"/>
              <a:t>LR</a:t>
            </a:r>
            <a:r>
              <a:rPr lang="zh-CN" altLang="en-US" sz="3500" smtClean="0"/>
              <a:t>（</a:t>
            </a:r>
            <a:r>
              <a:rPr lang="en-US" altLang="zh-CN" sz="3500" smtClean="0"/>
              <a:t>0</a:t>
            </a:r>
            <a:r>
              <a:rPr lang="zh-CN" altLang="en-US" sz="3500" smtClean="0"/>
              <a:t>）项目代替</a:t>
            </a:r>
            <a:r>
              <a:rPr lang="en-US" altLang="zh-CN" sz="3500" smtClean="0"/>
              <a:t>DFA</a:t>
            </a:r>
            <a:r>
              <a:rPr lang="zh-CN" altLang="en-US" sz="3500" smtClean="0"/>
              <a:t>状态图</a:t>
            </a:r>
          </a:p>
        </p:txBody>
      </p:sp>
      <p:sp>
        <p:nvSpPr>
          <p:cNvPr id="35843" name="Rectangle 22"/>
          <p:cNvSpPr>
            <a:spLocks noChangeArrowheads="1"/>
          </p:cNvSpPr>
          <p:nvPr/>
        </p:nvSpPr>
        <p:spPr bwMode="auto">
          <a:xfrm>
            <a:off x="684213" y="3687763"/>
            <a:ext cx="1152525" cy="1597025"/>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S</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A</a:t>
            </a:r>
          </a:p>
          <a:p>
            <a:pPr algn="ctr" eaLnBrk="1" hangingPunct="1">
              <a:spcBef>
                <a:spcPct val="0"/>
              </a:spcBef>
              <a:buFontTx/>
              <a:buNone/>
            </a:pPr>
            <a:r>
              <a:rPr lang="en-US" altLang="zh-CN" sz="2000">
                <a:latin typeface="Times New Roman" panose="02020603050405020304" pitchFamily="18" charset="0"/>
              </a:rPr>
              <a:t>A</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aA</a:t>
            </a:r>
          </a:p>
          <a:p>
            <a:pPr algn="ctr" eaLnBrk="1" hangingPunct="1">
              <a:spcBef>
                <a:spcPct val="0"/>
              </a:spcBef>
              <a:buFontTx/>
              <a:buNone/>
            </a:pPr>
            <a:r>
              <a:rPr lang="en-US" altLang="zh-CN" sz="2000">
                <a:latin typeface="Times New Roman" panose="02020603050405020304" pitchFamily="18" charset="0"/>
              </a:rPr>
              <a:t>A</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b</a:t>
            </a:r>
          </a:p>
          <a:p>
            <a:pPr eaLnBrk="1" hangingPunct="1">
              <a:spcBef>
                <a:spcPct val="0"/>
              </a:spcBef>
              <a:buFontTx/>
              <a:buNone/>
            </a:pPr>
            <a:endParaRPr lang="en-US" altLang="zh-CN" sz="2000"/>
          </a:p>
        </p:txBody>
      </p:sp>
      <p:sp>
        <p:nvSpPr>
          <p:cNvPr id="35844" name="Rectangle 23"/>
          <p:cNvSpPr>
            <a:spLocks noChangeArrowheads="1"/>
          </p:cNvSpPr>
          <p:nvPr/>
        </p:nvSpPr>
        <p:spPr bwMode="auto">
          <a:xfrm>
            <a:off x="2700338" y="2355850"/>
            <a:ext cx="1295400" cy="1597025"/>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Times New Roman" panose="02020603050405020304" pitchFamily="18" charset="0"/>
              </a:rPr>
              <a:t>A</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a</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A</a:t>
            </a:r>
          </a:p>
          <a:p>
            <a:pPr algn="ctr" eaLnBrk="1" hangingPunct="1">
              <a:spcBef>
                <a:spcPct val="0"/>
              </a:spcBef>
              <a:buFontTx/>
              <a:buNone/>
            </a:pPr>
            <a:r>
              <a:rPr lang="en-US" altLang="zh-CN" sz="2000">
                <a:latin typeface="Times New Roman" panose="02020603050405020304" pitchFamily="18" charset="0"/>
              </a:rPr>
              <a:t>A</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aA</a:t>
            </a:r>
          </a:p>
          <a:p>
            <a:pPr algn="ctr" eaLnBrk="1" hangingPunct="1">
              <a:spcBef>
                <a:spcPct val="0"/>
              </a:spcBef>
              <a:buFontTx/>
              <a:buNone/>
            </a:pPr>
            <a:r>
              <a:rPr lang="en-US" altLang="zh-CN" sz="2000">
                <a:latin typeface="Times New Roman" panose="02020603050405020304" pitchFamily="18" charset="0"/>
              </a:rPr>
              <a:t>A</a:t>
            </a:r>
            <a:r>
              <a:rPr lang="en-US" altLang="zh-CN" sz="2000">
                <a:latin typeface="Times New Roman" panose="02020603050405020304" pitchFamily="18" charset="0"/>
                <a:sym typeface="Symbol" panose="05050102010706020507" pitchFamily="18" charset="2"/>
              </a:rPr>
              <a:t> </a:t>
            </a:r>
            <a:r>
              <a:rPr lang="en-US" altLang="zh-CN" sz="1800"/>
              <a:t>b</a:t>
            </a:r>
          </a:p>
        </p:txBody>
      </p:sp>
      <p:sp>
        <p:nvSpPr>
          <p:cNvPr id="35845" name="Rectangle 24"/>
          <p:cNvSpPr>
            <a:spLocks noChangeArrowheads="1"/>
          </p:cNvSpPr>
          <p:nvPr/>
        </p:nvSpPr>
        <p:spPr bwMode="auto">
          <a:xfrm>
            <a:off x="2700338" y="4352925"/>
            <a:ext cx="1295400" cy="531813"/>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Times New Roman" panose="02020603050405020304" pitchFamily="18" charset="0"/>
              </a:rPr>
              <a:t>A</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b</a:t>
            </a:r>
            <a:r>
              <a:rPr lang="en-US" altLang="zh-CN" sz="2000">
                <a:latin typeface="Times New Roman" panose="02020603050405020304" pitchFamily="18" charset="0"/>
                <a:sym typeface="Symbol" panose="05050102010706020507" pitchFamily="18" charset="2"/>
              </a:rPr>
              <a:t></a:t>
            </a:r>
            <a:endParaRPr lang="en-US" altLang="zh-CN" sz="2000"/>
          </a:p>
        </p:txBody>
      </p:sp>
      <p:sp>
        <p:nvSpPr>
          <p:cNvPr id="35846" name="Rectangle 25"/>
          <p:cNvSpPr>
            <a:spLocks noChangeArrowheads="1"/>
          </p:cNvSpPr>
          <p:nvPr/>
        </p:nvSpPr>
        <p:spPr bwMode="auto">
          <a:xfrm>
            <a:off x="2700338" y="5418138"/>
            <a:ext cx="1295400" cy="531812"/>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Times New Roman" panose="02020603050405020304" pitchFamily="18" charset="0"/>
              </a:rPr>
              <a:t>S</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A</a:t>
            </a:r>
            <a:r>
              <a:rPr lang="en-US" altLang="zh-CN" sz="2000">
                <a:latin typeface="Times New Roman" panose="02020603050405020304" pitchFamily="18" charset="0"/>
                <a:sym typeface="Symbol" panose="05050102010706020507" pitchFamily="18" charset="2"/>
              </a:rPr>
              <a:t></a:t>
            </a:r>
            <a:endParaRPr lang="en-US" altLang="zh-CN" sz="2000"/>
          </a:p>
        </p:txBody>
      </p:sp>
      <p:sp>
        <p:nvSpPr>
          <p:cNvPr id="35847" name="Rectangle 26"/>
          <p:cNvSpPr>
            <a:spLocks noChangeArrowheads="1"/>
          </p:cNvSpPr>
          <p:nvPr/>
        </p:nvSpPr>
        <p:spPr bwMode="auto">
          <a:xfrm>
            <a:off x="5003800" y="2755900"/>
            <a:ext cx="1008063" cy="531813"/>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latin typeface="Times New Roman" panose="02020603050405020304" pitchFamily="18" charset="0"/>
              </a:rPr>
              <a:t>A</a:t>
            </a:r>
            <a:r>
              <a:rPr lang="en-US" altLang="zh-CN" sz="1800">
                <a:latin typeface="Times New Roman" panose="02020603050405020304" pitchFamily="18" charset="0"/>
                <a:sym typeface="Symbol" panose="05050102010706020507" pitchFamily="18" charset="2"/>
              </a:rPr>
              <a:t></a:t>
            </a:r>
            <a:r>
              <a:rPr lang="en-US" altLang="zh-CN" sz="1800">
                <a:latin typeface="Times New Roman" panose="02020603050405020304" pitchFamily="18" charset="0"/>
              </a:rPr>
              <a:t>aA</a:t>
            </a:r>
            <a:r>
              <a:rPr lang="en-US" altLang="zh-CN" sz="1800">
                <a:latin typeface="Times New Roman" panose="02020603050405020304" pitchFamily="18" charset="0"/>
                <a:sym typeface="Symbol" panose="05050102010706020507" pitchFamily="18" charset="2"/>
              </a:rPr>
              <a:t></a:t>
            </a:r>
            <a:endParaRPr lang="en-US" altLang="zh-CN" sz="1800">
              <a:latin typeface="Times New Roman" panose="02020603050405020304" pitchFamily="18" charset="0"/>
            </a:endParaRPr>
          </a:p>
          <a:p>
            <a:pPr eaLnBrk="1" hangingPunct="1">
              <a:spcBef>
                <a:spcPct val="0"/>
              </a:spcBef>
              <a:buFontTx/>
              <a:buNone/>
            </a:pPr>
            <a:endParaRPr lang="en-US" altLang="zh-CN" sz="1800"/>
          </a:p>
        </p:txBody>
      </p:sp>
      <p:sp>
        <p:nvSpPr>
          <p:cNvPr id="35848" name="Line 27"/>
          <p:cNvSpPr>
            <a:spLocks noChangeShapeType="1"/>
          </p:cNvSpPr>
          <p:nvPr/>
        </p:nvSpPr>
        <p:spPr bwMode="auto">
          <a:xfrm>
            <a:off x="1836738" y="4619625"/>
            <a:ext cx="863600"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49" name="Line 28"/>
          <p:cNvSpPr>
            <a:spLocks noChangeShapeType="1"/>
          </p:cNvSpPr>
          <p:nvPr/>
        </p:nvSpPr>
        <p:spPr bwMode="auto">
          <a:xfrm>
            <a:off x="1260475" y="5284788"/>
            <a:ext cx="0" cy="398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0" name="Line 29"/>
          <p:cNvSpPr>
            <a:spLocks noChangeShapeType="1"/>
          </p:cNvSpPr>
          <p:nvPr/>
        </p:nvSpPr>
        <p:spPr bwMode="auto">
          <a:xfrm>
            <a:off x="1260475" y="5683250"/>
            <a:ext cx="1439863"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1" name="Line 30"/>
          <p:cNvSpPr>
            <a:spLocks noChangeShapeType="1"/>
          </p:cNvSpPr>
          <p:nvPr/>
        </p:nvSpPr>
        <p:spPr bwMode="auto">
          <a:xfrm flipV="1">
            <a:off x="1260475" y="3021013"/>
            <a:ext cx="0" cy="6667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2" name="Line 31"/>
          <p:cNvSpPr>
            <a:spLocks noChangeShapeType="1"/>
          </p:cNvSpPr>
          <p:nvPr/>
        </p:nvSpPr>
        <p:spPr bwMode="auto">
          <a:xfrm>
            <a:off x="1260475" y="3021013"/>
            <a:ext cx="1439863" cy="15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3" name="Line 32"/>
          <p:cNvSpPr>
            <a:spLocks noChangeShapeType="1"/>
          </p:cNvSpPr>
          <p:nvPr/>
        </p:nvSpPr>
        <p:spPr bwMode="auto">
          <a:xfrm>
            <a:off x="3995738" y="3021013"/>
            <a:ext cx="1008062" cy="15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4" name="Line 33"/>
          <p:cNvSpPr>
            <a:spLocks noChangeShapeType="1"/>
          </p:cNvSpPr>
          <p:nvPr/>
        </p:nvSpPr>
        <p:spPr bwMode="auto">
          <a:xfrm>
            <a:off x="3995738" y="3554413"/>
            <a:ext cx="72072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5" name="Line 34"/>
          <p:cNvSpPr>
            <a:spLocks noChangeShapeType="1"/>
          </p:cNvSpPr>
          <p:nvPr/>
        </p:nvSpPr>
        <p:spPr bwMode="auto">
          <a:xfrm>
            <a:off x="4716463" y="3554413"/>
            <a:ext cx="0" cy="1065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6" name="Line 35"/>
          <p:cNvSpPr>
            <a:spLocks noChangeShapeType="1"/>
          </p:cNvSpPr>
          <p:nvPr/>
        </p:nvSpPr>
        <p:spPr bwMode="auto">
          <a:xfrm flipH="1">
            <a:off x="3995738" y="4619625"/>
            <a:ext cx="720725"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7" name="Line 36"/>
          <p:cNvSpPr>
            <a:spLocks noChangeShapeType="1"/>
          </p:cNvSpPr>
          <p:nvPr/>
        </p:nvSpPr>
        <p:spPr bwMode="auto">
          <a:xfrm flipV="1">
            <a:off x="3276600" y="1957388"/>
            <a:ext cx="0" cy="398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8" name="Line 37"/>
          <p:cNvSpPr>
            <a:spLocks noChangeShapeType="1"/>
          </p:cNvSpPr>
          <p:nvPr/>
        </p:nvSpPr>
        <p:spPr bwMode="auto">
          <a:xfrm>
            <a:off x="3276600" y="1957388"/>
            <a:ext cx="1150938"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9" name="Line 38"/>
          <p:cNvSpPr>
            <a:spLocks noChangeShapeType="1"/>
          </p:cNvSpPr>
          <p:nvPr/>
        </p:nvSpPr>
        <p:spPr bwMode="auto">
          <a:xfrm>
            <a:off x="4427538" y="1957388"/>
            <a:ext cx="0" cy="665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0" name="Line 39"/>
          <p:cNvSpPr>
            <a:spLocks noChangeShapeType="1"/>
          </p:cNvSpPr>
          <p:nvPr/>
        </p:nvSpPr>
        <p:spPr bwMode="auto">
          <a:xfrm flipH="1">
            <a:off x="3995738" y="2622550"/>
            <a:ext cx="431800"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1" name="Text Box 40"/>
          <p:cNvSpPr txBox="1">
            <a:spLocks noChangeArrowheads="1"/>
          </p:cNvSpPr>
          <p:nvPr/>
        </p:nvSpPr>
        <p:spPr bwMode="auto">
          <a:xfrm>
            <a:off x="1979613" y="4086225"/>
            <a:ext cx="43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b</a:t>
            </a:r>
            <a:endParaRPr lang="en-US" altLang="zh-CN" sz="2000"/>
          </a:p>
        </p:txBody>
      </p:sp>
      <p:sp>
        <p:nvSpPr>
          <p:cNvPr id="35862" name="Text Box 41"/>
          <p:cNvSpPr txBox="1">
            <a:spLocks noChangeArrowheads="1"/>
          </p:cNvSpPr>
          <p:nvPr/>
        </p:nvSpPr>
        <p:spPr bwMode="auto">
          <a:xfrm>
            <a:off x="4716463" y="3952875"/>
            <a:ext cx="43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b</a:t>
            </a:r>
            <a:endParaRPr lang="en-US" altLang="zh-CN" sz="2000"/>
          </a:p>
        </p:txBody>
      </p:sp>
      <p:sp>
        <p:nvSpPr>
          <p:cNvPr id="35863" name="Text Box 42"/>
          <p:cNvSpPr txBox="1">
            <a:spLocks noChangeArrowheads="1"/>
          </p:cNvSpPr>
          <p:nvPr/>
        </p:nvSpPr>
        <p:spPr bwMode="auto">
          <a:xfrm>
            <a:off x="4284663" y="3021013"/>
            <a:ext cx="43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A</a:t>
            </a:r>
            <a:endParaRPr lang="en-US" altLang="zh-CN" sz="2000"/>
          </a:p>
        </p:txBody>
      </p:sp>
      <p:sp>
        <p:nvSpPr>
          <p:cNvPr id="35864" name="Text Box 43"/>
          <p:cNvSpPr txBox="1">
            <a:spLocks noChangeArrowheads="1"/>
          </p:cNvSpPr>
          <p:nvPr/>
        </p:nvSpPr>
        <p:spPr bwMode="auto">
          <a:xfrm>
            <a:off x="1836738" y="5284788"/>
            <a:ext cx="4318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A</a:t>
            </a:r>
            <a:endParaRPr lang="en-US" altLang="zh-CN" sz="2000"/>
          </a:p>
        </p:txBody>
      </p:sp>
      <p:sp>
        <p:nvSpPr>
          <p:cNvPr id="35865" name="Text Box 44"/>
          <p:cNvSpPr txBox="1">
            <a:spLocks noChangeArrowheads="1"/>
          </p:cNvSpPr>
          <p:nvPr/>
        </p:nvSpPr>
        <p:spPr bwMode="auto">
          <a:xfrm>
            <a:off x="3995738" y="1557338"/>
            <a:ext cx="43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a</a:t>
            </a:r>
            <a:endParaRPr lang="en-US" altLang="zh-CN" sz="2000"/>
          </a:p>
        </p:txBody>
      </p:sp>
      <p:sp>
        <p:nvSpPr>
          <p:cNvPr id="35866" name="Text Box 45"/>
          <p:cNvSpPr txBox="1">
            <a:spLocks noChangeArrowheads="1"/>
          </p:cNvSpPr>
          <p:nvPr/>
        </p:nvSpPr>
        <p:spPr bwMode="auto">
          <a:xfrm>
            <a:off x="1547813" y="2622550"/>
            <a:ext cx="4318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a</a:t>
            </a:r>
            <a:endParaRPr lang="en-US" altLang="zh-CN" sz="2000"/>
          </a:p>
        </p:txBody>
      </p:sp>
      <p:sp>
        <p:nvSpPr>
          <p:cNvPr id="35867" name="Text Box 46"/>
          <p:cNvSpPr txBox="1">
            <a:spLocks noChangeArrowheads="1"/>
          </p:cNvSpPr>
          <p:nvPr/>
        </p:nvSpPr>
        <p:spPr bwMode="auto">
          <a:xfrm>
            <a:off x="5364163" y="3429000"/>
            <a:ext cx="31813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上述的</a:t>
            </a:r>
            <a:r>
              <a:rPr lang="en-US" altLang="zh-CN" sz="1800"/>
              <a:t>DFA</a:t>
            </a:r>
            <a:r>
              <a:rPr lang="zh-CN" altLang="en-US" sz="1800"/>
              <a:t>由五个项目组成，</a:t>
            </a:r>
          </a:p>
          <a:p>
            <a:pPr eaLnBrk="1" hangingPunct="1">
              <a:spcBef>
                <a:spcPct val="0"/>
              </a:spcBef>
              <a:buFontTx/>
              <a:buNone/>
            </a:pPr>
            <a:r>
              <a:rPr lang="zh-CN" altLang="en-US" sz="1800"/>
              <a:t>其中对应状态</a:t>
            </a:r>
            <a:r>
              <a:rPr lang="en-US" altLang="zh-CN" sz="1800"/>
              <a:t>1</a:t>
            </a:r>
            <a:r>
              <a:rPr lang="zh-CN" altLang="en-US" sz="1800"/>
              <a:t>、</a:t>
            </a:r>
            <a:r>
              <a:rPr lang="en-US" altLang="zh-CN" sz="1800"/>
              <a:t>2</a:t>
            </a:r>
            <a:r>
              <a:rPr lang="zh-CN" altLang="en-US" sz="1800"/>
              <a:t>的项目集仅</a:t>
            </a:r>
          </a:p>
          <a:p>
            <a:pPr eaLnBrk="1" hangingPunct="1">
              <a:spcBef>
                <a:spcPct val="0"/>
              </a:spcBef>
              <a:buFontTx/>
              <a:buNone/>
            </a:pPr>
            <a:r>
              <a:rPr lang="zh-CN" altLang="en-US" sz="1800"/>
              <a:t>含移进项目和待约项目，而对</a:t>
            </a:r>
          </a:p>
          <a:p>
            <a:pPr eaLnBrk="1" hangingPunct="1">
              <a:spcBef>
                <a:spcPct val="0"/>
              </a:spcBef>
              <a:buFontTx/>
              <a:buNone/>
            </a:pPr>
            <a:r>
              <a:rPr lang="zh-CN" altLang="en-US" sz="1800"/>
              <a:t>应状态</a:t>
            </a:r>
            <a:r>
              <a:rPr lang="en-US" altLang="zh-CN" sz="1800"/>
              <a:t>3</a:t>
            </a:r>
            <a:r>
              <a:rPr lang="zh-CN" altLang="en-US" sz="1800"/>
              <a:t>、</a:t>
            </a:r>
            <a:r>
              <a:rPr lang="en-US" altLang="zh-CN" sz="1800"/>
              <a:t>4</a:t>
            </a:r>
            <a:r>
              <a:rPr lang="zh-CN" altLang="en-US" sz="1800"/>
              <a:t>、</a:t>
            </a:r>
            <a:r>
              <a:rPr lang="en-US" altLang="zh-CN" sz="1800"/>
              <a:t>5</a:t>
            </a:r>
            <a:r>
              <a:rPr lang="zh-CN" altLang="en-US" sz="1800"/>
              <a:t>的项目集仅含</a:t>
            </a:r>
          </a:p>
          <a:p>
            <a:pPr eaLnBrk="1" hangingPunct="1">
              <a:spcBef>
                <a:spcPct val="0"/>
              </a:spcBef>
              <a:buFontTx/>
              <a:buNone/>
            </a:pPr>
            <a:r>
              <a:rPr lang="zh-CN" altLang="en-US" sz="1800"/>
              <a:t>规约项目。</a:t>
            </a:r>
          </a:p>
        </p:txBody>
      </p:sp>
      <p:sp>
        <p:nvSpPr>
          <p:cNvPr id="35868" name="Text Box 47"/>
          <p:cNvSpPr txBox="1">
            <a:spLocks noChangeArrowheads="1"/>
          </p:cNvSpPr>
          <p:nvPr/>
        </p:nvSpPr>
        <p:spPr bwMode="auto">
          <a:xfrm>
            <a:off x="4427538" y="5589588"/>
            <a:ext cx="4438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solidFill>
                  <a:srgbClr val="A50021"/>
                </a:solidFill>
              </a:rPr>
              <a:t>定义：识别文法</a:t>
            </a:r>
            <a:r>
              <a:rPr lang="en-US" altLang="zh-CN" sz="1800">
                <a:solidFill>
                  <a:srgbClr val="A50021"/>
                </a:solidFill>
              </a:rPr>
              <a:t>G</a:t>
            </a:r>
            <a:r>
              <a:rPr lang="zh-CN" altLang="en-US" sz="1800">
                <a:solidFill>
                  <a:srgbClr val="A50021"/>
                </a:solidFill>
              </a:rPr>
              <a:t>活前缀的</a:t>
            </a:r>
            <a:r>
              <a:rPr lang="en-US" altLang="zh-CN" sz="1800">
                <a:solidFill>
                  <a:srgbClr val="A50021"/>
                </a:solidFill>
              </a:rPr>
              <a:t>DFA</a:t>
            </a:r>
            <a:r>
              <a:rPr lang="zh-CN" altLang="en-US" sz="1800">
                <a:solidFill>
                  <a:srgbClr val="A50021"/>
                </a:solidFill>
              </a:rPr>
              <a:t>项目集的</a:t>
            </a:r>
          </a:p>
          <a:p>
            <a:pPr eaLnBrk="1" hangingPunct="1">
              <a:spcBef>
                <a:spcPct val="0"/>
              </a:spcBef>
              <a:buFontTx/>
              <a:buNone/>
            </a:pPr>
            <a:r>
              <a:rPr lang="zh-CN" altLang="en-US" sz="1800">
                <a:solidFill>
                  <a:srgbClr val="A50021"/>
                </a:solidFill>
              </a:rPr>
              <a:t>全体称为文法</a:t>
            </a:r>
            <a:r>
              <a:rPr lang="en-US" altLang="zh-CN" sz="1800">
                <a:solidFill>
                  <a:srgbClr val="A50021"/>
                </a:solidFill>
              </a:rPr>
              <a:t>G</a:t>
            </a:r>
            <a:r>
              <a:rPr lang="zh-CN" altLang="en-US" sz="1800">
                <a:solidFill>
                  <a:srgbClr val="A50021"/>
                </a:solidFill>
              </a:rPr>
              <a:t>的</a:t>
            </a:r>
            <a:r>
              <a:rPr lang="en-US" altLang="zh-CN" sz="1800">
                <a:solidFill>
                  <a:srgbClr val="A50021"/>
                </a:solidFill>
              </a:rPr>
              <a:t>LR</a:t>
            </a:r>
            <a:r>
              <a:rPr lang="zh-CN" altLang="en-US" sz="1800">
                <a:solidFill>
                  <a:srgbClr val="A50021"/>
                </a:solidFill>
              </a:rPr>
              <a:t>（</a:t>
            </a:r>
            <a:r>
              <a:rPr lang="en-US" altLang="zh-CN" sz="1800">
                <a:solidFill>
                  <a:srgbClr val="A50021"/>
                </a:solidFill>
              </a:rPr>
              <a:t>0</a:t>
            </a:r>
            <a:r>
              <a:rPr lang="zh-CN" altLang="en-US" sz="1800">
                <a:solidFill>
                  <a:srgbClr val="A50021"/>
                </a:solidFill>
              </a:rPr>
              <a:t>）项目集规范族。</a:t>
            </a:r>
          </a:p>
        </p:txBody>
      </p:sp>
      <p:sp>
        <p:nvSpPr>
          <p:cNvPr id="35869" name="Line 51"/>
          <p:cNvSpPr>
            <a:spLocks noChangeShapeType="1"/>
          </p:cNvSpPr>
          <p:nvPr/>
        </p:nvSpPr>
        <p:spPr bwMode="auto">
          <a:xfrm flipH="1" flipV="1">
            <a:off x="4211638" y="5084763"/>
            <a:ext cx="360362" cy="504825"/>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70" name="Text Box 52"/>
          <p:cNvSpPr txBox="1">
            <a:spLocks noChangeArrowheads="1"/>
          </p:cNvSpPr>
          <p:nvPr/>
        </p:nvSpPr>
        <p:spPr bwMode="auto">
          <a:xfrm>
            <a:off x="250825" y="6237288"/>
            <a:ext cx="396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solidFill>
                  <a:srgbClr val="A50021"/>
                </a:solidFill>
              </a:rPr>
              <a:t>在这个规范族中一共有</a:t>
            </a:r>
            <a:r>
              <a:rPr lang="en-US" altLang="zh-CN" sz="1800">
                <a:solidFill>
                  <a:srgbClr val="A50021"/>
                </a:solidFill>
              </a:rPr>
              <a:t>5</a:t>
            </a:r>
            <a:r>
              <a:rPr lang="zh-CN" altLang="en-US" sz="1800">
                <a:solidFill>
                  <a:srgbClr val="A50021"/>
                </a:solidFill>
              </a:rPr>
              <a:t>个项目集合。</a:t>
            </a:r>
          </a:p>
        </p:txBody>
      </p:sp>
    </p:spTree>
  </p:cSld>
  <p:clrMapOvr>
    <a:masterClrMapping/>
  </p:clrMapOvr>
  <p:transition spd="slow">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31813" y="692150"/>
            <a:ext cx="7543800" cy="569913"/>
          </a:xfrm>
        </p:spPr>
        <p:txBody>
          <a:bodyPr/>
          <a:lstStyle/>
          <a:p>
            <a:pPr marL="742950" indent="-742950" eaLnBrk="1" hangingPunct="1"/>
            <a:r>
              <a:rPr lang="en-US" altLang="zh-CN" sz="3600" smtClean="0"/>
              <a:t>LR</a:t>
            </a:r>
            <a:r>
              <a:rPr lang="zh-CN" altLang="en-US" sz="3600" smtClean="0"/>
              <a:t>（</a:t>
            </a:r>
            <a:r>
              <a:rPr lang="en-US" altLang="zh-CN" sz="3600" smtClean="0"/>
              <a:t>0</a:t>
            </a:r>
            <a:r>
              <a:rPr lang="zh-CN" altLang="en-US" sz="3600" smtClean="0"/>
              <a:t>）分析表的构造</a:t>
            </a:r>
          </a:p>
        </p:txBody>
      </p:sp>
      <p:sp>
        <p:nvSpPr>
          <p:cNvPr id="36867" name="Rectangle 3"/>
          <p:cNvSpPr>
            <a:spLocks noGrp="1" noChangeArrowheads="1"/>
          </p:cNvSpPr>
          <p:nvPr>
            <p:ph idx="1"/>
          </p:nvPr>
        </p:nvSpPr>
        <p:spPr>
          <a:xfrm>
            <a:off x="539750" y="1844675"/>
            <a:ext cx="8229600" cy="4132263"/>
          </a:xfrm>
        </p:spPr>
        <p:txBody>
          <a:bodyPr/>
          <a:lstStyle/>
          <a:p>
            <a:pPr eaLnBrk="1" hangingPunct="1">
              <a:buFont typeface="Wingdings" panose="05000000000000000000" pitchFamily="2" charset="2"/>
              <a:buChar char="l"/>
            </a:pPr>
            <a:r>
              <a:rPr lang="en-US" altLang="zh-CN" sz="2400" smtClean="0"/>
              <a:t>LR</a:t>
            </a:r>
            <a:r>
              <a:rPr lang="zh-CN" altLang="en-US" sz="2400" smtClean="0"/>
              <a:t>（</a:t>
            </a:r>
            <a:r>
              <a:rPr lang="en-US" altLang="zh-CN" sz="2400" smtClean="0"/>
              <a:t>0</a:t>
            </a:r>
            <a:r>
              <a:rPr lang="zh-CN" altLang="en-US" sz="2400" smtClean="0"/>
              <a:t>）项目集规范族中的每一个</a:t>
            </a:r>
            <a:r>
              <a:rPr lang="en-US" altLang="zh-CN" sz="2400" smtClean="0"/>
              <a:t>LR</a:t>
            </a:r>
            <a:r>
              <a:rPr lang="zh-CN" altLang="en-US" sz="2400" smtClean="0"/>
              <a:t>（</a:t>
            </a:r>
            <a:r>
              <a:rPr lang="en-US" altLang="zh-CN" sz="2400" smtClean="0"/>
              <a:t>0</a:t>
            </a:r>
            <a:r>
              <a:rPr lang="zh-CN" altLang="en-US" sz="2400" smtClean="0"/>
              <a:t>）项目集，实际上表征了在分析过程中可能出现的一种分析状态</a:t>
            </a:r>
          </a:p>
          <a:p>
            <a:pPr eaLnBrk="1" hangingPunct="1">
              <a:buFont typeface="Wingdings" panose="05000000000000000000" pitchFamily="2" charset="2"/>
              <a:buChar char="l"/>
            </a:pPr>
            <a:r>
              <a:rPr lang="zh-CN" altLang="en-US" sz="2400" smtClean="0"/>
              <a:t>项目集中每一个项目又与另一个特定的分析动作相关。因此，项目集中各项目应是相容的。</a:t>
            </a:r>
          </a:p>
          <a:p>
            <a:pPr eaLnBrk="1" hangingPunct="1">
              <a:buFont typeface="Wingdings" panose="05000000000000000000" pitchFamily="2" charset="2"/>
              <a:buChar char="l"/>
            </a:pPr>
            <a:r>
              <a:rPr lang="zh-CN" altLang="en-US" sz="2400" b="1" smtClean="0"/>
              <a:t>定义</a:t>
            </a:r>
            <a:r>
              <a:rPr lang="zh-CN" altLang="en-US" sz="2400" smtClean="0"/>
              <a:t>：若一个文法</a:t>
            </a:r>
            <a:r>
              <a:rPr lang="en-US" altLang="zh-CN" sz="2400" smtClean="0"/>
              <a:t>G</a:t>
            </a:r>
            <a:r>
              <a:rPr lang="zh-CN" altLang="en-US" sz="2400" smtClean="0"/>
              <a:t>的识别活前缀的</a:t>
            </a:r>
            <a:r>
              <a:rPr lang="en-US" altLang="zh-CN" sz="2400" smtClean="0"/>
              <a:t>DFA</a:t>
            </a:r>
            <a:r>
              <a:rPr lang="zh-CN" altLang="en-US" sz="2400" smtClean="0"/>
              <a:t>的每一个项目不存在</a:t>
            </a:r>
            <a:r>
              <a:rPr lang="en-US" altLang="zh-CN" sz="2400" smtClean="0"/>
              <a:t>1</a:t>
            </a:r>
            <a:r>
              <a:rPr lang="zh-CN" altLang="en-US" sz="2400" smtClean="0"/>
              <a:t>、既含移进项目又含规约项目或</a:t>
            </a:r>
            <a:r>
              <a:rPr lang="en-US" altLang="zh-CN" sz="2400" smtClean="0"/>
              <a:t>2</a:t>
            </a:r>
            <a:r>
              <a:rPr lang="zh-CN" altLang="en-US" sz="2400" smtClean="0"/>
              <a:t>、含多个规约项目。则每个项目集的项目相容，称</a:t>
            </a:r>
            <a:r>
              <a:rPr lang="en-US" altLang="zh-CN" sz="2400" smtClean="0"/>
              <a:t>G</a:t>
            </a:r>
            <a:r>
              <a:rPr lang="zh-CN" altLang="en-US" sz="2400" smtClean="0"/>
              <a:t>是一个</a:t>
            </a:r>
            <a:r>
              <a:rPr lang="en-US" altLang="zh-CN" sz="2400" b="1" smtClean="0"/>
              <a:t>LR</a:t>
            </a:r>
            <a:r>
              <a:rPr lang="zh-CN" altLang="en-US" sz="2400" b="1" smtClean="0"/>
              <a:t>（</a:t>
            </a:r>
            <a:r>
              <a:rPr lang="en-US" altLang="zh-CN" sz="2400" b="1" smtClean="0"/>
              <a:t>0</a:t>
            </a:r>
            <a:r>
              <a:rPr lang="zh-CN" altLang="en-US" sz="2400" b="1" smtClean="0"/>
              <a:t>）文法</a:t>
            </a:r>
            <a:r>
              <a:rPr lang="zh-CN" altLang="en-US" sz="2400" smtClean="0"/>
              <a:t>。（</a:t>
            </a:r>
            <a:r>
              <a:rPr lang="zh-CN" altLang="en-US" sz="2400" smtClean="0">
                <a:solidFill>
                  <a:srgbClr val="A50021"/>
                </a:solidFill>
              </a:rPr>
              <a:t>否则</a:t>
            </a:r>
            <a:r>
              <a:rPr lang="en-US" altLang="zh-CN" sz="2400" smtClean="0">
                <a:solidFill>
                  <a:srgbClr val="A50021"/>
                </a:solidFill>
              </a:rPr>
              <a:t>,</a:t>
            </a:r>
            <a:r>
              <a:rPr lang="zh-CN" altLang="en-US" sz="2400" smtClean="0">
                <a:solidFill>
                  <a:srgbClr val="A50021"/>
                </a:solidFill>
              </a:rPr>
              <a:t>将产生矛盾</a:t>
            </a:r>
            <a:r>
              <a:rPr lang="en-US" altLang="zh-CN" sz="2400" smtClean="0">
                <a:solidFill>
                  <a:srgbClr val="A50021"/>
                </a:solidFill>
              </a:rPr>
              <a:t>,</a:t>
            </a:r>
            <a:r>
              <a:rPr lang="zh-CN" altLang="en-US" sz="2400" smtClean="0">
                <a:solidFill>
                  <a:srgbClr val="A50021"/>
                </a:solidFill>
              </a:rPr>
              <a:t>出现不确定性</a:t>
            </a:r>
            <a:r>
              <a:rPr lang="zh-CN" altLang="en-US" sz="2400" smtClean="0"/>
              <a:t>）</a:t>
            </a:r>
          </a:p>
          <a:p>
            <a:pPr eaLnBrk="1" hangingPunct="1">
              <a:buFont typeface="Wingdings" panose="05000000000000000000" pitchFamily="2" charset="2"/>
              <a:buChar char="l"/>
            </a:pPr>
            <a:r>
              <a:rPr lang="zh-CN" altLang="en-US" sz="2400" smtClean="0"/>
              <a:t>对于任何一个</a:t>
            </a:r>
            <a:r>
              <a:rPr lang="en-US" altLang="zh-CN" sz="2400" smtClean="0"/>
              <a:t>LR</a:t>
            </a:r>
            <a:r>
              <a:rPr lang="zh-CN" altLang="en-US" sz="2400" smtClean="0"/>
              <a:t>（</a:t>
            </a:r>
            <a:r>
              <a:rPr lang="en-US" altLang="zh-CN" sz="2400" smtClean="0"/>
              <a:t>0</a:t>
            </a:r>
            <a:r>
              <a:rPr lang="zh-CN" altLang="en-US" sz="2400" smtClean="0"/>
              <a:t>）文法，一定存在</a:t>
            </a:r>
            <a:r>
              <a:rPr lang="en-US" altLang="zh-CN" sz="2400" smtClean="0"/>
              <a:t>LR</a:t>
            </a:r>
            <a:r>
              <a:rPr lang="zh-CN" altLang="en-US" sz="2400" smtClean="0"/>
              <a:t>（</a:t>
            </a:r>
            <a:r>
              <a:rPr lang="en-US" altLang="zh-CN" sz="2400" smtClean="0"/>
              <a:t>0</a:t>
            </a:r>
            <a:r>
              <a:rPr lang="zh-CN" altLang="en-US" sz="2400" smtClean="0"/>
              <a:t>）分析表。分析表可以通过以下方法构造：</a:t>
            </a:r>
          </a:p>
        </p:txBody>
      </p:sp>
    </p:spTree>
  </p:cSld>
  <p:clrMapOvr>
    <a:masterClrMapping/>
  </p:clrMapOvr>
  <p:transition spd="slow">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39750" y="765175"/>
            <a:ext cx="7543800" cy="569913"/>
          </a:xfrm>
        </p:spPr>
        <p:txBody>
          <a:bodyPr/>
          <a:lstStyle/>
          <a:p>
            <a:pPr marL="742950" indent="-742950" eaLnBrk="1" hangingPunct="1"/>
            <a:r>
              <a:rPr lang="en-US" altLang="zh-CN" sz="3600" smtClean="0"/>
              <a:t>LR</a:t>
            </a:r>
            <a:r>
              <a:rPr lang="zh-CN" altLang="en-US" sz="3600" smtClean="0"/>
              <a:t>（</a:t>
            </a:r>
            <a:r>
              <a:rPr lang="en-US" altLang="zh-CN" sz="3600" smtClean="0"/>
              <a:t>0</a:t>
            </a:r>
            <a:r>
              <a:rPr lang="zh-CN" altLang="en-US" sz="3600" smtClean="0"/>
              <a:t>）分析表的构造</a:t>
            </a:r>
          </a:p>
        </p:txBody>
      </p:sp>
      <p:sp>
        <p:nvSpPr>
          <p:cNvPr id="37891" name="Rectangle 3"/>
          <p:cNvSpPr>
            <a:spLocks noGrp="1" noChangeArrowheads="1"/>
          </p:cNvSpPr>
          <p:nvPr>
            <p:ph idx="1"/>
          </p:nvPr>
        </p:nvSpPr>
        <p:spPr>
          <a:xfrm>
            <a:off x="539750" y="1557338"/>
            <a:ext cx="8229600" cy="4679950"/>
          </a:xfrm>
        </p:spPr>
        <p:txBody>
          <a:bodyPr/>
          <a:lstStyle/>
          <a:p>
            <a:pPr eaLnBrk="1" hangingPunct="1">
              <a:buFont typeface="Wingdings" panose="05000000000000000000" pitchFamily="2" charset="2"/>
              <a:buChar char="l"/>
            </a:pPr>
            <a:r>
              <a:rPr lang="zh-CN" altLang="en-US" sz="2800" b="1" smtClean="0">
                <a:solidFill>
                  <a:srgbClr val="A50021"/>
                </a:solidFill>
              </a:rPr>
              <a:t>从识别活前缀的</a:t>
            </a:r>
            <a:r>
              <a:rPr lang="en-US" altLang="zh-CN" sz="2800" b="1" smtClean="0">
                <a:solidFill>
                  <a:srgbClr val="A50021"/>
                </a:solidFill>
              </a:rPr>
              <a:t>DFA</a:t>
            </a:r>
            <a:r>
              <a:rPr lang="zh-CN" altLang="en-US" sz="2800" b="1" smtClean="0">
                <a:solidFill>
                  <a:srgbClr val="A50021"/>
                </a:solidFill>
              </a:rPr>
              <a:t>构造</a:t>
            </a:r>
            <a:r>
              <a:rPr lang="en-US" altLang="zh-CN" sz="2800" b="1" smtClean="0">
                <a:solidFill>
                  <a:srgbClr val="A50021"/>
                </a:solidFill>
              </a:rPr>
              <a:t>LR</a:t>
            </a:r>
            <a:r>
              <a:rPr lang="zh-CN" altLang="en-US" sz="2800" b="1" smtClean="0">
                <a:solidFill>
                  <a:srgbClr val="A50021"/>
                </a:solidFill>
              </a:rPr>
              <a:t>（</a:t>
            </a:r>
            <a:r>
              <a:rPr lang="en-US" altLang="zh-CN" sz="2800" b="1" smtClean="0">
                <a:solidFill>
                  <a:srgbClr val="A50021"/>
                </a:solidFill>
              </a:rPr>
              <a:t>0</a:t>
            </a:r>
            <a:r>
              <a:rPr lang="zh-CN" altLang="en-US" sz="2800" b="1" smtClean="0">
                <a:solidFill>
                  <a:srgbClr val="A50021"/>
                </a:solidFill>
              </a:rPr>
              <a:t>）分析表</a:t>
            </a:r>
            <a:r>
              <a:rPr lang="zh-CN" altLang="en-US" sz="2800" smtClean="0">
                <a:solidFill>
                  <a:srgbClr val="A50021"/>
                </a:solidFill>
              </a:rPr>
              <a:t>。</a:t>
            </a:r>
          </a:p>
          <a:p>
            <a:pPr marL="839788" lvl="1" indent="-495300" eaLnBrk="1" hangingPunct="1">
              <a:buFont typeface="Wingdings" panose="05000000000000000000" pitchFamily="2" charset="2"/>
              <a:buAutoNum type="alphaLcPeriod"/>
            </a:pPr>
            <a:r>
              <a:rPr lang="zh-CN" altLang="en-US" sz="2400" smtClean="0"/>
              <a:t>对应分析表中</a:t>
            </a:r>
            <a:r>
              <a:rPr lang="en-US" altLang="zh-CN" sz="2400" smtClean="0"/>
              <a:t>ACTION</a:t>
            </a:r>
            <a:r>
              <a:rPr lang="zh-CN" altLang="en-US" sz="2400" smtClean="0"/>
              <a:t>（</a:t>
            </a:r>
            <a:r>
              <a:rPr lang="en-US" altLang="zh-CN" sz="2400" smtClean="0"/>
              <a:t>M</a:t>
            </a:r>
            <a:r>
              <a:rPr lang="zh-CN" altLang="en-US" sz="2400" smtClean="0"/>
              <a:t>，</a:t>
            </a:r>
            <a:r>
              <a:rPr lang="en-US" altLang="zh-CN" sz="2400" smtClean="0"/>
              <a:t>a</a:t>
            </a:r>
            <a:r>
              <a:rPr lang="zh-CN" altLang="en-US" sz="2400" smtClean="0"/>
              <a:t>）</a:t>
            </a:r>
            <a:r>
              <a:rPr lang="en-US" altLang="zh-CN" sz="2400" smtClean="0"/>
              <a:t>=S</a:t>
            </a:r>
            <a:r>
              <a:rPr lang="en-US" altLang="zh-CN" sz="2400" baseline="-25000" smtClean="0"/>
              <a:t>N</a:t>
            </a:r>
            <a:r>
              <a:rPr lang="en-US" altLang="zh-CN" sz="2400" smtClean="0"/>
              <a:t>(a</a:t>
            </a:r>
            <a:r>
              <a:rPr lang="zh-CN" altLang="en-US" sz="2400" smtClean="0"/>
              <a:t>是终结符</a:t>
            </a:r>
            <a:r>
              <a:rPr lang="en-US" altLang="zh-CN" sz="2400" smtClean="0"/>
              <a:t>)</a:t>
            </a:r>
            <a:r>
              <a:rPr lang="zh-CN" altLang="en-US" sz="2400" smtClean="0"/>
              <a:t>；在</a:t>
            </a:r>
            <a:r>
              <a:rPr lang="en-US" altLang="zh-CN" sz="2400" smtClean="0"/>
              <a:t>DFA</a:t>
            </a:r>
            <a:r>
              <a:rPr lang="zh-CN" altLang="en-US" sz="2400" smtClean="0"/>
              <a:t>中为从状态</a:t>
            </a:r>
            <a:r>
              <a:rPr lang="en-US" altLang="zh-CN" sz="2400" smtClean="0"/>
              <a:t>M</a:t>
            </a:r>
            <a:r>
              <a:rPr lang="zh-CN" altLang="en-US" sz="2400" smtClean="0"/>
              <a:t>出发，经过一条</a:t>
            </a:r>
            <a:r>
              <a:rPr lang="en-US" altLang="zh-CN" sz="2400" smtClean="0"/>
              <a:t>a</a:t>
            </a:r>
            <a:r>
              <a:rPr lang="zh-CN" altLang="en-US" sz="2400" smtClean="0"/>
              <a:t>弧到达状态</a:t>
            </a:r>
            <a:r>
              <a:rPr lang="en-US" altLang="zh-CN" sz="2400" smtClean="0"/>
              <a:t>N;</a:t>
            </a:r>
          </a:p>
          <a:p>
            <a:pPr marL="839788" lvl="1" indent="-495300" eaLnBrk="1" hangingPunct="1">
              <a:buFont typeface="Wingdings" panose="05000000000000000000" pitchFamily="2" charset="2"/>
              <a:buAutoNum type="alphaLcPeriod"/>
            </a:pPr>
            <a:r>
              <a:rPr lang="zh-CN" altLang="en-US" sz="2400" smtClean="0"/>
              <a:t>对应分析表中</a:t>
            </a:r>
            <a:r>
              <a:rPr lang="en-US" altLang="zh-CN" sz="2400" smtClean="0"/>
              <a:t>ACTION</a:t>
            </a:r>
            <a:r>
              <a:rPr lang="zh-CN" altLang="en-US" sz="2400" smtClean="0"/>
              <a:t>（</a:t>
            </a:r>
            <a:r>
              <a:rPr lang="en-US" altLang="zh-CN" sz="2400" smtClean="0"/>
              <a:t>M</a:t>
            </a:r>
            <a:r>
              <a:rPr lang="zh-CN" altLang="en-US" sz="2400" smtClean="0"/>
              <a:t>，</a:t>
            </a:r>
            <a:r>
              <a:rPr lang="en-US" altLang="zh-CN" sz="2400" smtClean="0"/>
              <a:t>a</a:t>
            </a:r>
            <a:r>
              <a:rPr lang="zh-CN" altLang="en-US" sz="2400" smtClean="0"/>
              <a:t>）</a:t>
            </a:r>
            <a:r>
              <a:rPr lang="en-US" altLang="zh-CN" sz="2400" smtClean="0"/>
              <a:t>=r</a:t>
            </a:r>
            <a:r>
              <a:rPr lang="en-US" altLang="zh-CN" sz="2400" baseline="-25000" smtClean="0"/>
              <a:t>n</a:t>
            </a:r>
            <a:r>
              <a:rPr lang="zh-CN" altLang="en-US" sz="2400" smtClean="0"/>
              <a:t>（</a:t>
            </a:r>
            <a:r>
              <a:rPr lang="en-US" altLang="zh-CN" sz="2400" smtClean="0"/>
              <a:t>a</a:t>
            </a:r>
            <a:r>
              <a:rPr lang="zh-CN" altLang="en-US" sz="2400" smtClean="0"/>
              <a:t>属于终结符）；在</a:t>
            </a:r>
            <a:r>
              <a:rPr lang="en-US" altLang="zh-CN" sz="2400" smtClean="0"/>
              <a:t>DFA</a:t>
            </a:r>
            <a:r>
              <a:rPr lang="zh-CN" altLang="en-US" sz="2400" smtClean="0"/>
              <a:t>中，应对应于规约状态，该状态中文法产生式的编号为</a:t>
            </a:r>
            <a:r>
              <a:rPr lang="en-US" altLang="zh-CN" sz="2400" smtClean="0"/>
              <a:t>n;</a:t>
            </a:r>
          </a:p>
          <a:p>
            <a:pPr marL="839788" lvl="1" indent="-495300" eaLnBrk="1" hangingPunct="1">
              <a:buFont typeface="Wingdings" panose="05000000000000000000" pitchFamily="2" charset="2"/>
              <a:buAutoNum type="alphaLcPeriod"/>
            </a:pPr>
            <a:r>
              <a:rPr lang="zh-CN" altLang="en-US" sz="2400" smtClean="0"/>
              <a:t>对分析表中</a:t>
            </a:r>
            <a:r>
              <a:rPr lang="en-US" altLang="zh-CN" sz="2400" smtClean="0"/>
              <a:t>GOTO</a:t>
            </a:r>
            <a:r>
              <a:rPr lang="zh-CN" altLang="en-US" sz="2400" smtClean="0"/>
              <a:t>（</a:t>
            </a:r>
            <a:r>
              <a:rPr lang="en-US" altLang="zh-CN" sz="2400" smtClean="0"/>
              <a:t>M</a:t>
            </a:r>
            <a:r>
              <a:rPr lang="zh-CN" altLang="en-US" sz="2400" smtClean="0"/>
              <a:t>，</a:t>
            </a:r>
            <a:r>
              <a:rPr lang="en-US" altLang="zh-CN" sz="2400" smtClean="0"/>
              <a:t>B</a:t>
            </a:r>
            <a:r>
              <a:rPr lang="zh-CN" altLang="en-US" sz="2400" smtClean="0"/>
              <a:t>）</a:t>
            </a:r>
            <a:r>
              <a:rPr lang="en-US" altLang="zh-CN" sz="2400" smtClean="0"/>
              <a:t>=N</a:t>
            </a:r>
            <a:r>
              <a:rPr lang="zh-CN" altLang="en-US" sz="2400" smtClean="0"/>
              <a:t>（</a:t>
            </a:r>
            <a:r>
              <a:rPr lang="en-US" altLang="zh-CN" sz="2400" smtClean="0"/>
              <a:t>B</a:t>
            </a:r>
            <a:r>
              <a:rPr lang="zh-CN" altLang="en-US" sz="2400" smtClean="0"/>
              <a:t>属于非终结符）；在</a:t>
            </a:r>
            <a:r>
              <a:rPr lang="en-US" altLang="zh-CN" sz="2400" smtClean="0"/>
              <a:t>DFA</a:t>
            </a:r>
            <a:r>
              <a:rPr lang="zh-CN" altLang="en-US" sz="2400" smtClean="0"/>
              <a:t>中为从状态</a:t>
            </a:r>
            <a:r>
              <a:rPr lang="en-US" altLang="zh-CN" sz="2400" smtClean="0"/>
              <a:t>M</a:t>
            </a:r>
            <a:r>
              <a:rPr lang="zh-CN" altLang="en-US" sz="2400" smtClean="0"/>
              <a:t>出发，经过一条</a:t>
            </a:r>
            <a:r>
              <a:rPr lang="en-US" altLang="zh-CN" sz="2400" smtClean="0"/>
              <a:t>B</a:t>
            </a:r>
            <a:r>
              <a:rPr lang="zh-CN" altLang="en-US" sz="2400" smtClean="0"/>
              <a:t>弧到达状态</a:t>
            </a:r>
            <a:r>
              <a:rPr lang="en-US" altLang="zh-CN" sz="2400" smtClean="0"/>
              <a:t>N;</a:t>
            </a:r>
          </a:p>
          <a:p>
            <a:pPr marL="839788" lvl="1" indent="-495300" eaLnBrk="1" hangingPunct="1">
              <a:buFont typeface="Wingdings" panose="05000000000000000000" pitchFamily="2" charset="2"/>
              <a:buAutoNum type="alphaLcPeriod"/>
            </a:pPr>
            <a:r>
              <a:rPr lang="zh-CN" altLang="en-US" sz="2400" smtClean="0"/>
              <a:t>对</a:t>
            </a:r>
            <a:r>
              <a:rPr lang="en-US" altLang="zh-CN" sz="2400" smtClean="0"/>
              <a:t>ACTION</a:t>
            </a:r>
            <a:r>
              <a:rPr lang="zh-CN" altLang="en-US" sz="2400" smtClean="0"/>
              <a:t>表中的“</a:t>
            </a:r>
            <a:r>
              <a:rPr lang="en-US" altLang="zh-CN" sz="2400" smtClean="0"/>
              <a:t>acc”</a:t>
            </a:r>
            <a:r>
              <a:rPr lang="zh-CN" altLang="en-US" sz="2400" smtClean="0"/>
              <a:t>即对应</a:t>
            </a:r>
            <a:r>
              <a:rPr lang="en-US" altLang="zh-CN" sz="2400" smtClean="0"/>
              <a:t>DFA</a:t>
            </a:r>
            <a:r>
              <a:rPr lang="zh-CN" altLang="en-US" sz="2400" smtClean="0"/>
              <a:t>中的唯一对应开始符号的终态。</a:t>
            </a:r>
          </a:p>
        </p:txBody>
      </p:sp>
    </p:spTree>
  </p:cSld>
  <p:clrMapOvr>
    <a:masterClrMapping/>
  </p:clrMapOvr>
  <p:transition spd="slow">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627063"/>
            <a:ext cx="7543800" cy="790575"/>
          </a:xfrm>
        </p:spPr>
        <p:txBody>
          <a:bodyPr/>
          <a:lstStyle/>
          <a:p>
            <a:pPr eaLnBrk="1" hangingPunct="1"/>
            <a:r>
              <a:rPr lang="zh-CN" altLang="en-US" sz="3500" b="1" smtClean="0"/>
              <a:t>用</a:t>
            </a:r>
            <a:r>
              <a:rPr lang="en-US" altLang="zh-CN" sz="3500" b="1" smtClean="0"/>
              <a:t>LR</a:t>
            </a:r>
            <a:r>
              <a:rPr lang="zh-CN" altLang="en-US" sz="3500" b="1" smtClean="0"/>
              <a:t>（</a:t>
            </a:r>
            <a:r>
              <a:rPr lang="en-US" altLang="zh-CN" sz="3500" b="1" smtClean="0"/>
              <a:t>0</a:t>
            </a:r>
            <a:r>
              <a:rPr lang="zh-CN" altLang="en-US" sz="3500" b="1" smtClean="0"/>
              <a:t>）项目代替</a:t>
            </a:r>
            <a:r>
              <a:rPr lang="en-US" altLang="zh-CN" sz="3500" b="1" smtClean="0"/>
              <a:t>DFA</a:t>
            </a:r>
            <a:r>
              <a:rPr lang="zh-CN" altLang="en-US" sz="3500" b="1" smtClean="0"/>
              <a:t>状态图</a:t>
            </a:r>
          </a:p>
        </p:txBody>
      </p:sp>
      <p:sp>
        <p:nvSpPr>
          <p:cNvPr id="38915" name="Text Box 25"/>
          <p:cNvSpPr txBox="1">
            <a:spLocks noChangeArrowheads="1"/>
          </p:cNvSpPr>
          <p:nvPr/>
        </p:nvSpPr>
        <p:spPr bwMode="auto">
          <a:xfrm>
            <a:off x="3995738" y="1557338"/>
            <a:ext cx="43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a</a:t>
            </a:r>
            <a:endParaRPr lang="en-US" altLang="zh-CN" sz="2000"/>
          </a:p>
        </p:txBody>
      </p:sp>
      <p:grpSp>
        <p:nvGrpSpPr>
          <p:cNvPr id="38916" name="组合 1"/>
          <p:cNvGrpSpPr>
            <a:grpSpLocks/>
          </p:cNvGrpSpPr>
          <p:nvPr/>
        </p:nvGrpSpPr>
        <p:grpSpPr bwMode="auto">
          <a:xfrm>
            <a:off x="250825" y="1957388"/>
            <a:ext cx="8615363" cy="4646612"/>
            <a:chOff x="250825" y="1957388"/>
            <a:chExt cx="8615363" cy="4646612"/>
          </a:xfrm>
        </p:grpSpPr>
        <p:sp>
          <p:nvSpPr>
            <p:cNvPr id="38917" name="Rectangle 3"/>
            <p:cNvSpPr>
              <a:spLocks noChangeArrowheads="1"/>
            </p:cNvSpPr>
            <p:nvPr/>
          </p:nvSpPr>
          <p:spPr bwMode="auto">
            <a:xfrm>
              <a:off x="684213" y="3687763"/>
              <a:ext cx="1152525" cy="1597025"/>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S</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A</a:t>
              </a:r>
            </a:p>
            <a:p>
              <a:pPr algn="ctr" eaLnBrk="1" hangingPunct="1">
                <a:spcBef>
                  <a:spcPct val="0"/>
                </a:spcBef>
                <a:buFontTx/>
                <a:buNone/>
              </a:pPr>
              <a:r>
                <a:rPr lang="en-US" altLang="zh-CN" sz="2000">
                  <a:latin typeface="Times New Roman" panose="02020603050405020304" pitchFamily="18" charset="0"/>
                </a:rPr>
                <a:t>A</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aA</a:t>
              </a:r>
            </a:p>
            <a:p>
              <a:pPr algn="ctr" eaLnBrk="1" hangingPunct="1">
                <a:spcBef>
                  <a:spcPct val="0"/>
                </a:spcBef>
                <a:buFontTx/>
                <a:buNone/>
              </a:pPr>
              <a:r>
                <a:rPr lang="en-US" altLang="zh-CN" sz="2000">
                  <a:latin typeface="Times New Roman" panose="02020603050405020304" pitchFamily="18" charset="0"/>
                </a:rPr>
                <a:t>A</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b</a:t>
              </a:r>
            </a:p>
            <a:p>
              <a:pPr eaLnBrk="1" hangingPunct="1">
                <a:spcBef>
                  <a:spcPct val="0"/>
                </a:spcBef>
                <a:buFontTx/>
                <a:buNone/>
              </a:pPr>
              <a:endParaRPr lang="en-US" altLang="zh-CN" sz="2000"/>
            </a:p>
          </p:txBody>
        </p:sp>
        <p:sp>
          <p:nvSpPr>
            <p:cNvPr id="38918" name="Rectangle 4"/>
            <p:cNvSpPr>
              <a:spLocks noChangeArrowheads="1"/>
            </p:cNvSpPr>
            <p:nvPr/>
          </p:nvSpPr>
          <p:spPr bwMode="auto">
            <a:xfrm>
              <a:off x="2700338" y="2355850"/>
              <a:ext cx="1295400" cy="1597025"/>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Times New Roman" panose="02020603050405020304" pitchFamily="18" charset="0"/>
                </a:rPr>
                <a:t>A</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a</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A</a:t>
              </a:r>
            </a:p>
            <a:p>
              <a:pPr algn="ctr" eaLnBrk="1" hangingPunct="1">
                <a:spcBef>
                  <a:spcPct val="0"/>
                </a:spcBef>
                <a:buFontTx/>
                <a:buNone/>
              </a:pPr>
              <a:r>
                <a:rPr lang="en-US" altLang="zh-CN" sz="2000">
                  <a:latin typeface="Times New Roman" panose="02020603050405020304" pitchFamily="18" charset="0"/>
                </a:rPr>
                <a:t>A</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aA</a:t>
              </a:r>
            </a:p>
            <a:p>
              <a:pPr algn="ctr" eaLnBrk="1" hangingPunct="1">
                <a:spcBef>
                  <a:spcPct val="0"/>
                </a:spcBef>
                <a:buFontTx/>
                <a:buNone/>
              </a:pPr>
              <a:r>
                <a:rPr lang="en-US" altLang="zh-CN" sz="2000">
                  <a:latin typeface="Times New Roman" panose="02020603050405020304" pitchFamily="18" charset="0"/>
                </a:rPr>
                <a:t>A</a:t>
              </a:r>
              <a:r>
                <a:rPr lang="en-US" altLang="zh-CN" sz="2000">
                  <a:latin typeface="Times New Roman" panose="02020603050405020304" pitchFamily="18" charset="0"/>
                  <a:sym typeface="Symbol" panose="05050102010706020507" pitchFamily="18" charset="2"/>
                </a:rPr>
                <a:t> </a:t>
              </a:r>
              <a:r>
                <a:rPr lang="en-US" altLang="zh-CN" sz="1800"/>
                <a:t>b</a:t>
              </a:r>
            </a:p>
          </p:txBody>
        </p:sp>
        <p:sp>
          <p:nvSpPr>
            <p:cNvPr id="38919" name="Rectangle 5"/>
            <p:cNvSpPr>
              <a:spLocks noChangeArrowheads="1"/>
            </p:cNvSpPr>
            <p:nvPr/>
          </p:nvSpPr>
          <p:spPr bwMode="auto">
            <a:xfrm>
              <a:off x="2700338" y="4352925"/>
              <a:ext cx="1295400" cy="531813"/>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Times New Roman" panose="02020603050405020304" pitchFamily="18" charset="0"/>
                </a:rPr>
                <a:t>A</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b</a:t>
              </a:r>
              <a:r>
                <a:rPr lang="en-US" altLang="zh-CN" sz="2000">
                  <a:latin typeface="Times New Roman" panose="02020603050405020304" pitchFamily="18" charset="0"/>
                  <a:sym typeface="Symbol" panose="05050102010706020507" pitchFamily="18" charset="2"/>
                </a:rPr>
                <a:t></a:t>
              </a:r>
              <a:endParaRPr lang="en-US" altLang="zh-CN" sz="2000"/>
            </a:p>
          </p:txBody>
        </p:sp>
        <p:sp>
          <p:nvSpPr>
            <p:cNvPr id="38920" name="Rectangle 6"/>
            <p:cNvSpPr>
              <a:spLocks noChangeArrowheads="1"/>
            </p:cNvSpPr>
            <p:nvPr/>
          </p:nvSpPr>
          <p:spPr bwMode="auto">
            <a:xfrm>
              <a:off x="2700338" y="5418138"/>
              <a:ext cx="1295400" cy="531812"/>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Times New Roman" panose="02020603050405020304" pitchFamily="18" charset="0"/>
                </a:rPr>
                <a:t>S</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A</a:t>
              </a:r>
              <a:r>
                <a:rPr lang="en-US" altLang="zh-CN" sz="2000">
                  <a:latin typeface="Times New Roman" panose="02020603050405020304" pitchFamily="18" charset="0"/>
                  <a:sym typeface="Symbol" panose="05050102010706020507" pitchFamily="18" charset="2"/>
                </a:rPr>
                <a:t></a:t>
              </a:r>
              <a:endParaRPr lang="en-US" altLang="zh-CN" sz="2000"/>
            </a:p>
          </p:txBody>
        </p:sp>
        <p:sp>
          <p:nvSpPr>
            <p:cNvPr id="38921" name="Rectangle 7"/>
            <p:cNvSpPr>
              <a:spLocks noChangeArrowheads="1"/>
            </p:cNvSpPr>
            <p:nvPr/>
          </p:nvSpPr>
          <p:spPr bwMode="auto">
            <a:xfrm>
              <a:off x="5003800" y="2755900"/>
              <a:ext cx="1008063" cy="531813"/>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latin typeface="Times New Roman" panose="02020603050405020304" pitchFamily="18" charset="0"/>
                </a:rPr>
                <a:t>A</a:t>
              </a:r>
              <a:r>
                <a:rPr lang="en-US" altLang="zh-CN" sz="1800">
                  <a:latin typeface="Times New Roman" panose="02020603050405020304" pitchFamily="18" charset="0"/>
                  <a:sym typeface="Symbol" panose="05050102010706020507" pitchFamily="18" charset="2"/>
                </a:rPr>
                <a:t></a:t>
              </a:r>
              <a:r>
                <a:rPr lang="en-US" altLang="zh-CN" sz="1800">
                  <a:latin typeface="Times New Roman" panose="02020603050405020304" pitchFamily="18" charset="0"/>
                </a:rPr>
                <a:t>aA</a:t>
              </a:r>
              <a:r>
                <a:rPr lang="en-US" altLang="zh-CN" sz="1800">
                  <a:latin typeface="Times New Roman" panose="02020603050405020304" pitchFamily="18" charset="0"/>
                  <a:sym typeface="Symbol" panose="05050102010706020507" pitchFamily="18" charset="2"/>
                </a:rPr>
                <a:t></a:t>
              </a:r>
              <a:endParaRPr lang="en-US" altLang="zh-CN" sz="1800">
                <a:latin typeface="Times New Roman" panose="02020603050405020304" pitchFamily="18" charset="0"/>
              </a:endParaRPr>
            </a:p>
            <a:p>
              <a:pPr eaLnBrk="1" hangingPunct="1">
                <a:spcBef>
                  <a:spcPct val="0"/>
                </a:spcBef>
                <a:buFontTx/>
                <a:buNone/>
              </a:pPr>
              <a:endParaRPr lang="en-US" altLang="zh-CN" sz="1800"/>
            </a:p>
          </p:txBody>
        </p:sp>
        <p:sp>
          <p:nvSpPr>
            <p:cNvPr id="38922" name="Line 8"/>
            <p:cNvSpPr>
              <a:spLocks noChangeShapeType="1"/>
            </p:cNvSpPr>
            <p:nvPr/>
          </p:nvSpPr>
          <p:spPr bwMode="auto">
            <a:xfrm>
              <a:off x="1836738" y="4619625"/>
              <a:ext cx="863600"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3" name="Line 9"/>
            <p:cNvSpPr>
              <a:spLocks noChangeShapeType="1"/>
            </p:cNvSpPr>
            <p:nvPr/>
          </p:nvSpPr>
          <p:spPr bwMode="auto">
            <a:xfrm>
              <a:off x="1260475" y="5284788"/>
              <a:ext cx="0" cy="398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4" name="Line 10"/>
            <p:cNvSpPr>
              <a:spLocks noChangeShapeType="1"/>
            </p:cNvSpPr>
            <p:nvPr/>
          </p:nvSpPr>
          <p:spPr bwMode="auto">
            <a:xfrm>
              <a:off x="1260475" y="5683250"/>
              <a:ext cx="1439863"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5" name="Line 11"/>
            <p:cNvSpPr>
              <a:spLocks noChangeShapeType="1"/>
            </p:cNvSpPr>
            <p:nvPr/>
          </p:nvSpPr>
          <p:spPr bwMode="auto">
            <a:xfrm flipV="1">
              <a:off x="1260475" y="3021013"/>
              <a:ext cx="0" cy="6667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6" name="Line 12"/>
            <p:cNvSpPr>
              <a:spLocks noChangeShapeType="1"/>
            </p:cNvSpPr>
            <p:nvPr/>
          </p:nvSpPr>
          <p:spPr bwMode="auto">
            <a:xfrm>
              <a:off x="1260475" y="3021013"/>
              <a:ext cx="1439863" cy="15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7" name="Line 13"/>
            <p:cNvSpPr>
              <a:spLocks noChangeShapeType="1"/>
            </p:cNvSpPr>
            <p:nvPr/>
          </p:nvSpPr>
          <p:spPr bwMode="auto">
            <a:xfrm>
              <a:off x="3995738" y="3021013"/>
              <a:ext cx="1008062" cy="15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8" name="Line 14"/>
            <p:cNvSpPr>
              <a:spLocks noChangeShapeType="1"/>
            </p:cNvSpPr>
            <p:nvPr/>
          </p:nvSpPr>
          <p:spPr bwMode="auto">
            <a:xfrm>
              <a:off x="3995738" y="3554413"/>
              <a:ext cx="72072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9" name="Line 15"/>
            <p:cNvSpPr>
              <a:spLocks noChangeShapeType="1"/>
            </p:cNvSpPr>
            <p:nvPr/>
          </p:nvSpPr>
          <p:spPr bwMode="auto">
            <a:xfrm>
              <a:off x="4716463" y="3554413"/>
              <a:ext cx="0" cy="1065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0" name="Line 16"/>
            <p:cNvSpPr>
              <a:spLocks noChangeShapeType="1"/>
            </p:cNvSpPr>
            <p:nvPr/>
          </p:nvSpPr>
          <p:spPr bwMode="auto">
            <a:xfrm flipH="1">
              <a:off x="3995738" y="4619625"/>
              <a:ext cx="720725"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1" name="Line 17"/>
            <p:cNvSpPr>
              <a:spLocks noChangeShapeType="1"/>
            </p:cNvSpPr>
            <p:nvPr/>
          </p:nvSpPr>
          <p:spPr bwMode="auto">
            <a:xfrm flipV="1">
              <a:off x="3276600" y="1957388"/>
              <a:ext cx="0" cy="398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2" name="Line 18"/>
            <p:cNvSpPr>
              <a:spLocks noChangeShapeType="1"/>
            </p:cNvSpPr>
            <p:nvPr/>
          </p:nvSpPr>
          <p:spPr bwMode="auto">
            <a:xfrm>
              <a:off x="3276600" y="1957388"/>
              <a:ext cx="1150938"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3" name="Line 19"/>
            <p:cNvSpPr>
              <a:spLocks noChangeShapeType="1"/>
            </p:cNvSpPr>
            <p:nvPr/>
          </p:nvSpPr>
          <p:spPr bwMode="auto">
            <a:xfrm>
              <a:off x="4427538" y="1957388"/>
              <a:ext cx="0" cy="665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4" name="Line 20"/>
            <p:cNvSpPr>
              <a:spLocks noChangeShapeType="1"/>
            </p:cNvSpPr>
            <p:nvPr/>
          </p:nvSpPr>
          <p:spPr bwMode="auto">
            <a:xfrm flipH="1">
              <a:off x="3995738" y="2622550"/>
              <a:ext cx="431800"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5" name="Text Box 21"/>
            <p:cNvSpPr txBox="1">
              <a:spLocks noChangeArrowheads="1"/>
            </p:cNvSpPr>
            <p:nvPr/>
          </p:nvSpPr>
          <p:spPr bwMode="auto">
            <a:xfrm>
              <a:off x="1979613" y="4086225"/>
              <a:ext cx="43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b</a:t>
              </a:r>
              <a:endParaRPr lang="en-US" altLang="zh-CN" sz="2000"/>
            </a:p>
          </p:txBody>
        </p:sp>
        <p:sp>
          <p:nvSpPr>
            <p:cNvPr id="38936" name="Text Box 22"/>
            <p:cNvSpPr txBox="1">
              <a:spLocks noChangeArrowheads="1"/>
            </p:cNvSpPr>
            <p:nvPr/>
          </p:nvSpPr>
          <p:spPr bwMode="auto">
            <a:xfrm>
              <a:off x="4716463" y="3952875"/>
              <a:ext cx="43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b</a:t>
              </a:r>
              <a:endParaRPr lang="en-US" altLang="zh-CN" sz="2000"/>
            </a:p>
          </p:txBody>
        </p:sp>
        <p:sp>
          <p:nvSpPr>
            <p:cNvPr id="38937" name="Text Box 23"/>
            <p:cNvSpPr txBox="1">
              <a:spLocks noChangeArrowheads="1"/>
            </p:cNvSpPr>
            <p:nvPr/>
          </p:nvSpPr>
          <p:spPr bwMode="auto">
            <a:xfrm>
              <a:off x="4284663" y="3021013"/>
              <a:ext cx="43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A</a:t>
              </a:r>
              <a:endParaRPr lang="en-US" altLang="zh-CN" sz="2000"/>
            </a:p>
          </p:txBody>
        </p:sp>
        <p:sp>
          <p:nvSpPr>
            <p:cNvPr id="38938" name="Text Box 24"/>
            <p:cNvSpPr txBox="1">
              <a:spLocks noChangeArrowheads="1"/>
            </p:cNvSpPr>
            <p:nvPr/>
          </p:nvSpPr>
          <p:spPr bwMode="auto">
            <a:xfrm>
              <a:off x="1836738" y="5284788"/>
              <a:ext cx="4318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A</a:t>
              </a:r>
              <a:endParaRPr lang="en-US" altLang="zh-CN" sz="2000"/>
            </a:p>
          </p:txBody>
        </p:sp>
        <p:sp>
          <p:nvSpPr>
            <p:cNvPr id="38939" name="Text Box 26"/>
            <p:cNvSpPr txBox="1">
              <a:spLocks noChangeArrowheads="1"/>
            </p:cNvSpPr>
            <p:nvPr/>
          </p:nvSpPr>
          <p:spPr bwMode="auto">
            <a:xfrm>
              <a:off x="1547813" y="2622550"/>
              <a:ext cx="4318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a</a:t>
              </a:r>
              <a:endParaRPr lang="en-US" altLang="zh-CN" sz="2000"/>
            </a:p>
          </p:txBody>
        </p:sp>
        <p:sp>
          <p:nvSpPr>
            <p:cNvPr id="38940" name="Text Box 27"/>
            <p:cNvSpPr txBox="1">
              <a:spLocks noChangeArrowheads="1"/>
            </p:cNvSpPr>
            <p:nvPr/>
          </p:nvSpPr>
          <p:spPr bwMode="auto">
            <a:xfrm>
              <a:off x="5364163" y="3429000"/>
              <a:ext cx="31813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上述的</a:t>
              </a:r>
              <a:r>
                <a:rPr lang="en-US" altLang="zh-CN" sz="1800"/>
                <a:t>DFA</a:t>
              </a:r>
              <a:r>
                <a:rPr lang="zh-CN" altLang="en-US" sz="1800"/>
                <a:t>由五个项目组成，</a:t>
              </a:r>
            </a:p>
            <a:p>
              <a:pPr eaLnBrk="1" hangingPunct="1">
                <a:spcBef>
                  <a:spcPct val="0"/>
                </a:spcBef>
                <a:buFontTx/>
                <a:buNone/>
              </a:pPr>
              <a:r>
                <a:rPr lang="zh-CN" altLang="en-US" sz="1800"/>
                <a:t>其中对应状态</a:t>
              </a:r>
              <a:r>
                <a:rPr lang="en-US" altLang="zh-CN" sz="1800"/>
                <a:t>1</a:t>
              </a:r>
              <a:r>
                <a:rPr lang="zh-CN" altLang="en-US" sz="1800"/>
                <a:t>、</a:t>
              </a:r>
              <a:r>
                <a:rPr lang="en-US" altLang="zh-CN" sz="1800"/>
                <a:t>2</a:t>
              </a:r>
              <a:r>
                <a:rPr lang="zh-CN" altLang="en-US" sz="1800"/>
                <a:t>的项目集仅</a:t>
              </a:r>
            </a:p>
            <a:p>
              <a:pPr eaLnBrk="1" hangingPunct="1">
                <a:spcBef>
                  <a:spcPct val="0"/>
                </a:spcBef>
                <a:buFontTx/>
                <a:buNone/>
              </a:pPr>
              <a:r>
                <a:rPr lang="zh-CN" altLang="en-US" sz="1800"/>
                <a:t>含移进项目和待约项目，而对</a:t>
              </a:r>
            </a:p>
            <a:p>
              <a:pPr eaLnBrk="1" hangingPunct="1">
                <a:spcBef>
                  <a:spcPct val="0"/>
                </a:spcBef>
                <a:buFontTx/>
                <a:buNone/>
              </a:pPr>
              <a:r>
                <a:rPr lang="zh-CN" altLang="en-US" sz="1800"/>
                <a:t>应状态</a:t>
              </a:r>
              <a:r>
                <a:rPr lang="en-US" altLang="zh-CN" sz="1800"/>
                <a:t>3</a:t>
              </a:r>
              <a:r>
                <a:rPr lang="zh-CN" altLang="en-US" sz="1800"/>
                <a:t>、</a:t>
              </a:r>
              <a:r>
                <a:rPr lang="en-US" altLang="zh-CN" sz="1800"/>
                <a:t>4</a:t>
              </a:r>
              <a:r>
                <a:rPr lang="zh-CN" altLang="en-US" sz="1800"/>
                <a:t>、</a:t>
              </a:r>
              <a:r>
                <a:rPr lang="en-US" altLang="zh-CN" sz="1800"/>
                <a:t>5</a:t>
              </a:r>
              <a:r>
                <a:rPr lang="zh-CN" altLang="en-US" sz="1800"/>
                <a:t>的项目集仅含</a:t>
              </a:r>
            </a:p>
            <a:p>
              <a:pPr eaLnBrk="1" hangingPunct="1">
                <a:spcBef>
                  <a:spcPct val="0"/>
                </a:spcBef>
                <a:buFontTx/>
                <a:buNone/>
              </a:pPr>
              <a:r>
                <a:rPr lang="zh-CN" altLang="en-US" sz="1800"/>
                <a:t>规约项目。</a:t>
              </a:r>
            </a:p>
          </p:txBody>
        </p:sp>
        <p:sp>
          <p:nvSpPr>
            <p:cNvPr id="38941" name="Text Box 28"/>
            <p:cNvSpPr txBox="1">
              <a:spLocks noChangeArrowheads="1"/>
            </p:cNvSpPr>
            <p:nvPr/>
          </p:nvSpPr>
          <p:spPr bwMode="auto">
            <a:xfrm>
              <a:off x="4427538" y="5589588"/>
              <a:ext cx="4438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solidFill>
                    <a:srgbClr val="A50021"/>
                  </a:solidFill>
                </a:rPr>
                <a:t>定义：识别文法</a:t>
              </a:r>
              <a:r>
                <a:rPr lang="en-US" altLang="zh-CN" sz="1800">
                  <a:solidFill>
                    <a:srgbClr val="A50021"/>
                  </a:solidFill>
                </a:rPr>
                <a:t>G</a:t>
              </a:r>
              <a:r>
                <a:rPr lang="zh-CN" altLang="en-US" sz="1800">
                  <a:solidFill>
                    <a:srgbClr val="A50021"/>
                  </a:solidFill>
                </a:rPr>
                <a:t>活前缀的</a:t>
              </a:r>
              <a:r>
                <a:rPr lang="en-US" altLang="zh-CN" sz="1800">
                  <a:solidFill>
                    <a:srgbClr val="A50021"/>
                  </a:solidFill>
                </a:rPr>
                <a:t>DFA</a:t>
              </a:r>
              <a:r>
                <a:rPr lang="zh-CN" altLang="en-US" sz="1800">
                  <a:solidFill>
                    <a:srgbClr val="A50021"/>
                  </a:solidFill>
                </a:rPr>
                <a:t>项目集的</a:t>
              </a:r>
            </a:p>
            <a:p>
              <a:pPr eaLnBrk="1" hangingPunct="1">
                <a:spcBef>
                  <a:spcPct val="0"/>
                </a:spcBef>
                <a:buFontTx/>
                <a:buNone/>
              </a:pPr>
              <a:r>
                <a:rPr lang="zh-CN" altLang="en-US" sz="1800">
                  <a:solidFill>
                    <a:srgbClr val="A50021"/>
                  </a:solidFill>
                </a:rPr>
                <a:t>全体称为文法</a:t>
              </a:r>
              <a:r>
                <a:rPr lang="en-US" altLang="zh-CN" sz="1800">
                  <a:solidFill>
                    <a:srgbClr val="A50021"/>
                  </a:solidFill>
                </a:rPr>
                <a:t>G</a:t>
              </a:r>
              <a:r>
                <a:rPr lang="zh-CN" altLang="en-US" sz="1800">
                  <a:solidFill>
                    <a:srgbClr val="A50021"/>
                  </a:solidFill>
                </a:rPr>
                <a:t>的</a:t>
              </a:r>
              <a:r>
                <a:rPr lang="en-US" altLang="zh-CN" sz="1800">
                  <a:solidFill>
                    <a:srgbClr val="A50021"/>
                  </a:solidFill>
                </a:rPr>
                <a:t>LR</a:t>
              </a:r>
              <a:r>
                <a:rPr lang="zh-CN" altLang="en-US" sz="1800">
                  <a:solidFill>
                    <a:srgbClr val="A50021"/>
                  </a:solidFill>
                </a:rPr>
                <a:t>（</a:t>
              </a:r>
              <a:r>
                <a:rPr lang="en-US" altLang="zh-CN" sz="1800">
                  <a:solidFill>
                    <a:srgbClr val="A50021"/>
                  </a:solidFill>
                </a:rPr>
                <a:t>0</a:t>
              </a:r>
              <a:r>
                <a:rPr lang="zh-CN" altLang="en-US" sz="1800">
                  <a:solidFill>
                    <a:srgbClr val="A50021"/>
                  </a:solidFill>
                </a:rPr>
                <a:t>）项目集规范族。</a:t>
              </a:r>
            </a:p>
          </p:txBody>
        </p:sp>
        <p:sp>
          <p:nvSpPr>
            <p:cNvPr id="38942" name="Line 29"/>
            <p:cNvSpPr>
              <a:spLocks noChangeShapeType="1"/>
            </p:cNvSpPr>
            <p:nvPr/>
          </p:nvSpPr>
          <p:spPr bwMode="auto">
            <a:xfrm flipH="1" flipV="1">
              <a:off x="4211638" y="5084763"/>
              <a:ext cx="360362" cy="504825"/>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3" name="Text Box 30"/>
            <p:cNvSpPr txBox="1">
              <a:spLocks noChangeArrowheads="1"/>
            </p:cNvSpPr>
            <p:nvPr/>
          </p:nvSpPr>
          <p:spPr bwMode="auto">
            <a:xfrm>
              <a:off x="250825" y="6237288"/>
              <a:ext cx="396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solidFill>
                    <a:srgbClr val="A50021"/>
                  </a:solidFill>
                </a:rPr>
                <a:t>在这个规范族中一共有</a:t>
              </a:r>
              <a:r>
                <a:rPr lang="en-US" altLang="zh-CN" sz="1800">
                  <a:solidFill>
                    <a:srgbClr val="A50021"/>
                  </a:solidFill>
                </a:rPr>
                <a:t>5</a:t>
              </a:r>
              <a:r>
                <a:rPr lang="zh-CN" altLang="en-US" sz="1800">
                  <a:solidFill>
                    <a:srgbClr val="A50021"/>
                  </a:solidFill>
                </a:rPr>
                <a:t>个项目集合。</a:t>
              </a:r>
            </a:p>
          </p:txBody>
        </p:sp>
        <p:sp>
          <p:nvSpPr>
            <p:cNvPr id="31" name="椭圆 30"/>
            <p:cNvSpPr/>
            <p:nvPr/>
          </p:nvSpPr>
          <p:spPr>
            <a:xfrm>
              <a:off x="714375" y="3286125"/>
              <a:ext cx="357188" cy="357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t>1</a:t>
              </a:r>
              <a:endParaRPr lang="zh-CN" altLang="en-US" dirty="0"/>
            </a:p>
          </p:txBody>
        </p:sp>
        <p:sp>
          <p:nvSpPr>
            <p:cNvPr id="32" name="椭圆 31"/>
            <p:cNvSpPr/>
            <p:nvPr/>
          </p:nvSpPr>
          <p:spPr>
            <a:xfrm>
              <a:off x="2857500" y="2000250"/>
              <a:ext cx="357188" cy="357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t>2</a:t>
              </a:r>
              <a:endParaRPr lang="zh-CN" altLang="en-US" dirty="0"/>
            </a:p>
          </p:txBody>
        </p:sp>
        <p:sp>
          <p:nvSpPr>
            <p:cNvPr id="33" name="椭圆 32"/>
            <p:cNvSpPr/>
            <p:nvPr/>
          </p:nvSpPr>
          <p:spPr>
            <a:xfrm>
              <a:off x="3929063" y="4214813"/>
              <a:ext cx="357187" cy="3571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t>3</a:t>
              </a:r>
              <a:endParaRPr lang="zh-CN" altLang="en-US" dirty="0"/>
            </a:p>
          </p:txBody>
        </p:sp>
        <p:sp>
          <p:nvSpPr>
            <p:cNvPr id="34" name="椭圆 33"/>
            <p:cNvSpPr/>
            <p:nvPr/>
          </p:nvSpPr>
          <p:spPr>
            <a:xfrm>
              <a:off x="2357438" y="5357813"/>
              <a:ext cx="357187" cy="3571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t>4</a:t>
              </a:r>
              <a:endParaRPr lang="zh-CN" altLang="en-US" dirty="0"/>
            </a:p>
          </p:txBody>
        </p:sp>
        <p:sp>
          <p:nvSpPr>
            <p:cNvPr id="35" name="椭圆 34"/>
            <p:cNvSpPr/>
            <p:nvPr/>
          </p:nvSpPr>
          <p:spPr>
            <a:xfrm>
              <a:off x="5715000" y="2428875"/>
              <a:ext cx="357188" cy="357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t>5</a:t>
              </a:r>
              <a:endParaRPr lang="zh-CN" altLang="en-US" dirty="0"/>
            </a:p>
          </p:txBody>
        </p:sp>
      </p:grpSp>
    </p:spTree>
  </p:cSld>
  <p:clrMapOvr>
    <a:masterClrMapping/>
  </p:clrMapOvr>
  <p:transition spd="slow">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549275"/>
            <a:ext cx="7543800" cy="868363"/>
          </a:xfrm>
        </p:spPr>
        <p:txBody>
          <a:bodyPr/>
          <a:lstStyle/>
          <a:p>
            <a:pPr eaLnBrk="1" hangingPunct="1"/>
            <a:r>
              <a:rPr lang="zh-CN" altLang="en-US" sz="2800" b="1" smtClean="0"/>
              <a:t>根据上述算法得出</a:t>
            </a:r>
            <a:r>
              <a:rPr lang="en-US" altLang="zh-CN" sz="2800" b="1" smtClean="0"/>
              <a:t>LR</a:t>
            </a:r>
            <a:r>
              <a:rPr lang="zh-CN" altLang="en-US" sz="2800" b="1" smtClean="0"/>
              <a:t>（</a:t>
            </a:r>
            <a:r>
              <a:rPr lang="en-US" altLang="zh-CN" sz="2800" b="1" smtClean="0"/>
              <a:t>0</a:t>
            </a:r>
            <a:r>
              <a:rPr lang="zh-CN" altLang="en-US" sz="2800" b="1" smtClean="0"/>
              <a:t>）分析表如下 </a:t>
            </a:r>
          </a:p>
        </p:txBody>
      </p:sp>
      <p:graphicFrame>
        <p:nvGraphicFramePr>
          <p:cNvPr id="78045" name="Group 221"/>
          <p:cNvGraphicFramePr>
            <a:graphicFrameLocks noGrp="1"/>
          </p:cNvGraphicFramePr>
          <p:nvPr>
            <p:ph type="tbl" idx="1"/>
          </p:nvPr>
        </p:nvGraphicFramePr>
        <p:xfrm>
          <a:off x="468313" y="1700213"/>
          <a:ext cx="8229600" cy="4467227"/>
        </p:xfrm>
        <a:graphic>
          <a:graphicData uri="http://schemas.openxmlformats.org/drawingml/2006/table">
            <a:tbl>
              <a:tblPr/>
              <a:tblGrid>
                <a:gridCol w="1646237">
                  <a:extLst>
                    <a:ext uri="{9D8B030D-6E8A-4147-A177-3AD203B41FA5}">
                      <a16:colId xmlns:a16="http://schemas.microsoft.com/office/drawing/2014/main" val="20000"/>
                    </a:ext>
                  </a:extLst>
                </a:gridCol>
                <a:gridCol w="1646238">
                  <a:extLst>
                    <a:ext uri="{9D8B030D-6E8A-4147-A177-3AD203B41FA5}">
                      <a16:colId xmlns:a16="http://schemas.microsoft.com/office/drawing/2014/main" val="20001"/>
                    </a:ext>
                  </a:extLst>
                </a:gridCol>
                <a:gridCol w="1644650">
                  <a:extLst>
                    <a:ext uri="{9D8B030D-6E8A-4147-A177-3AD203B41FA5}">
                      <a16:colId xmlns:a16="http://schemas.microsoft.com/office/drawing/2014/main" val="20002"/>
                    </a:ext>
                  </a:extLst>
                </a:gridCol>
                <a:gridCol w="1646237">
                  <a:extLst>
                    <a:ext uri="{9D8B030D-6E8A-4147-A177-3AD203B41FA5}">
                      <a16:colId xmlns:a16="http://schemas.microsoft.com/office/drawing/2014/main" val="20003"/>
                    </a:ext>
                  </a:extLst>
                </a:gridCol>
                <a:gridCol w="1646238">
                  <a:extLst>
                    <a:ext uri="{9D8B030D-6E8A-4147-A177-3AD203B41FA5}">
                      <a16:colId xmlns:a16="http://schemas.microsoft.com/office/drawing/2014/main" val="20004"/>
                    </a:ext>
                  </a:extLst>
                </a:gridCol>
              </a:tblGrid>
              <a:tr h="439738">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状态</a:t>
                      </a:r>
                      <a:endParaRPr kumimoji="0" lang="zh-CN" altLang="en-US" sz="2000" b="0" i="0" u="none" strike="noStrike" cap="none" normalizeH="0" baseline="0" dirty="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ACTION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GOTO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1325">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b</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64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S2</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S3</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4</a:t>
                      </a:r>
                      <a:endParaRPr kumimoji="0" lang="en-US" altLang="zh-CN" sz="20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64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S2</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S3</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5</a:t>
                      </a:r>
                      <a:endParaRPr kumimoji="0" lang="en-US" altLang="zh-CN" sz="20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48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r3</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r3</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r3</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64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acc</a:t>
                      </a:r>
                      <a:endParaRPr kumimoji="0" lang="en-US" altLang="zh-CN" sz="2000" b="0" i="0" u="none" strike="noStrike" cap="none" normalizeH="0" baseline="0" dirty="0" smtClean="0">
                        <a:ln>
                          <a:noFill/>
                        </a:ln>
                        <a:solidFill>
                          <a:schemeClr val="tx1"/>
                        </a:solidFill>
                        <a:effectLst/>
                        <a:latin typeface="Arial" charset="0"/>
                        <a:ea typeface="宋体" charset="-122"/>
                      </a:endParaRPr>
                    </a:p>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620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r2</a:t>
                      </a:r>
                      <a:endParaRPr kumimoji="0" lang="en-US" altLang="zh-CN" sz="2000" b="0" i="0" u="none" strike="noStrike" cap="none" normalizeH="0" baseline="0" dirty="0" smtClean="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r2</a:t>
                      </a:r>
                      <a:endParaRPr kumimoji="0" lang="en-US" altLang="zh-CN" sz="2000" b="0" i="0" u="none" strike="noStrike" cap="none" normalizeH="0" baseline="0" dirty="0" smtClean="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r2 </a:t>
                      </a:r>
                      <a:endParaRPr kumimoji="0" lang="en-US" altLang="zh-CN" sz="20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spd="slow">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a:xfrm>
            <a:off x="685800" y="619125"/>
            <a:ext cx="7543800" cy="725488"/>
          </a:xfrm>
        </p:spPr>
        <p:txBody>
          <a:bodyPr/>
          <a:lstStyle/>
          <a:p>
            <a:pPr eaLnBrk="1" hangingPunct="1"/>
            <a:r>
              <a:rPr lang="en-US" altLang="zh-CN" sz="3200" smtClean="0"/>
              <a:t>LR</a:t>
            </a:r>
            <a:r>
              <a:rPr lang="zh-CN" altLang="en-US" sz="3200" smtClean="0"/>
              <a:t>分析器逻辑结构示意图</a:t>
            </a:r>
          </a:p>
        </p:txBody>
      </p:sp>
      <p:grpSp>
        <p:nvGrpSpPr>
          <p:cNvPr id="6147" name="Group 6"/>
          <p:cNvGrpSpPr>
            <a:grpSpLocks/>
          </p:cNvGrpSpPr>
          <p:nvPr/>
        </p:nvGrpSpPr>
        <p:grpSpPr bwMode="auto">
          <a:xfrm>
            <a:off x="808038" y="2060575"/>
            <a:ext cx="7559675" cy="3722688"/>
            <a:chOff x="2520" y="2532"/>
            <a:chExt cx="9180" cy="3276"/>
          </a:xfrm>
        </p:grpSpPr>
        <p:sp>
          <p:nvSpPr>
            <p:cNvPr id="6149" name="Rectangle 7"/>
            <p:cNvSpPr>
              <a:spLocks noChangeArrowheads="1"/>
            </p:cNvSpPr>
            <p:nvPr/>
          </p:nvSpPr>
          <p:spPr bwMode="auto">
            <a:xfrm>
              <a:off x="5760" y="3468"/>
              <a:ext cx="2700" cy="234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imes New Roman" panose="02020603050405020304" pitchFamily="18" charset="0"/>
                </a:rPr>
                <a:t>总控程序</a:t>
              </a:r>
              <a:endParaRPr lang="zh-CN" altLang="en-US" sz="1800"/>
            </a:p>
          </p:txBody>
        </p:sp>
        <p:sp>
          <p:nvSpPr>
            <p:cNvPr id="6150" name="Rectangle 8"/>
            <p:cNvSpPr>
              <a:spLocks noChangeArrowheads="1"/>
            </p:cNvSpPr>
            <p:nvPr/>
          </p:nvSpPr>
          <p:spPr bwMode="auto">
            <a:xfrm>
              <a:off x="5940" y="4095"/>
              <a:ext cx="2340" cy="15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imes New Roman" panose="02020603050405020304" pitchFamily="18" charset="0"/>
                </a:rPr>
                <a:t>分析表</a:t>
              </a:r>
              <a:endParaRPr lang="zh-CN" altLang="en-US" sz="1800"/>
            </a:p>
          </p:txBody>
        </p:sp>
        <p:sp>
          <p:nvSpPr>
            <p:cNvPr id="6151" name="Rectangle 9"/>
            <p:cNvSpPr>
              <a:spLocks noChangeArrowheads="1"/>
            </p:cNvSpPr>
            <p:nvPr/>
          </p:nvSpPr>
          <p:spPr bwMode="auto">
            <a:xfrm>
              <a:off x="4500" y="2532"/>
              <a:ext cx="4140" cy="46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600">
                  <a:latin typeface="Times New Roman" panose="02020603050405020304" pitchFamily="18" charset="0"/>
                </a:rPr>
                <a:t>a1 a2 a3 a4 ……ai……an#</a:t>
              </a:r>
              <a:endParaRPr lang="en-US" altLang="zh-CN" sz="1600"/>
            </a:p>
          </p:txBody>
        </p:sp>
        <p:sp>
          <p:nvSpPr>
            <p:cNvPr id="6152" name="Rectangle 10"/>
            <p:cNvSpPr>
              <a:spLocks noChangeArrowheads="1"/>
            </p:cNvSpPr>
            <p:nvPr/>
          </p:nvSpPr>
          <p:spPr bwMode="auto">
            <a:xfrm>
              <a:off x="8820" y="2532"/>
              <a:ext cx="16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a:latin typeface="Times New Roman" panose="02020603050405020304" pitchFamily="18" charset="0"/>
                </a:rPr>
                <a:t>输入字符串</a:t>
              </a:r>
              <a:endParaRPr lang="zh-CN" altLang="en-US" sz="1600"/>
            </a:p>
          </p:txBody>
        </p:sp>
        <p:sp>
          <p:nvSpPr>
            <p:cNvPr id="6153" name="Rectangle 11"/>
            <p:cNvSpPr>
              <a:spLocks noChangeArrowheads="1"/>
            </p:cNvSpPr>
            <p:nvPr/>
          </p:nvSpPr>
          <p:spPr bwMode="auto">
            <a:xfrm>
              <a:off x="3420" y="3936"/>
              <a:ext cx="720" cy="171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600">
                  <a:latin typeface="Times New Roman" panose="02020603050405020304" pitchFamily="18" charset="0"/>
                </a:rPr>
                <a:t>Sn</a:t>
              </a:r>
            </a:p>
            <a:p>
              <a:pPr algn="ctr" eaLnBrk="1" hangingPunct="1">
                <a:spcBef>
                  <a:spcPct val="0"/>
                </a:spcBef>
                <a:buFontTx/>
                <a:buNone/>
              </a:pPr>
              <a:r>
                <a:rPr lang="en-US" altLang="zh-CN" sz="1600">
                  <a:latin typeface="Times New Roman" panose="02020603050405020304" pitchFamily="18" charset="0"/>
                </a:rPr>
                <a:t>Sn-1</a:t>
              </a:r>
            </a:p>
            <a:p>
              <a:pPr algn="ctr" eaLnBrk="1" hangingPunct="1">
                <a:spcBef>
                  <a:spcPct val="0"/>
                </a:spcBef>
                <a:buFontTx/>
                <a:buNone/>
              </a:pPr>
              <a:r>
                <a:rPr lang="en-US" altLang="zh-CN" sz="1600">
                  <a:latin typeface="Times New Roman" panose="02020603050405020304" pitchFamily="18" charset="0"/>
                </a:rPr>
                <a:t>…</a:t>
              </a:r>
            </a:p>
            <a:p>
              <a:pPr algn="ctr" eaLnBrk="1" hangingPunct="1">
                <a:spcBef>
                  <a:spcPct val="0"/>
                </a:spcBef>
                <a:buFontTx/>
                <a:buNone/>
              </a:pPr>
              <a:r>
                <a:rPr lang="en-US" altLang="zh-CN" sz="1600">
                  <a:latin typeface="Times New Roman" panose="02020603050405020304" pitchFamily="18" charset="0"/>
                </a:rPr>
                <a:t>S1</a:t>
              </a:r>
            </a:p>
            <a:p>
              <a:pPr algn="ctr" eaLnBrk="1" hangingPunct="1">
                <a:spcBef>
                  <a:spcPct val="0"/>
                </a:spcBef>
                <a:buFontTx/>
                <a:buNone/>
              </a:pPr>
              <a:r>
                <a:rPr lang="en-US" altLang="zh-CN" sz="1600">
                  <a:latin typeface="Times New Roman" panose="02020603050405020304" pitchFamily="18" charset="0"/>
                </a:rPr>
                <a:t>S0</a:t>
              </a:r>
              <a:endParaRPr lang="en-US" altLang="zh-CN" sz="1600"/>
            </a:p>
          </p:txBody>
        </p:sp>
        <p:sp>
          <p:nvSpPr>
            <p:cNvPr id="6154" name="Rectangle 12"/>
            <p:cNvSpPr>
              <a:spLocks noChangeArrowheads="1"/>
            </p:cNvSpPr>
            <p:nvPr/>
          </p:nvSpPr>
          <p:spPr bwMode="auto">
            <a:xfrm>
              <a:off x="4140" y="3936"/>
              <a:ext cx="900" cy="171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600">
                  <a:latin typeface="Times New Roman" panose="02020603050405020304" pitchFamily="18" charset="0"/>
                </a:rPr>
                <a:t>Xn</a:t>
              </a:r>
            </a:p>
            <a:p>
              <a:pPr algn="just" eaLnBrk="1" hangingPunct="1">
                <a:spcBef>
                  <a:spcPct val="0"/>
                </a:spcBef>
                <a:buFontTx/>
                <a:buNone/>
              </a:pPr>
              <a:r>
                <a:rPr lang="en-US" altLang="zh-CN" sz="1600">
                  <a:latin typeface="Times New Roman" panose="02020603050405020304" pitchFamily="18" charset="0"/>
                </a:rPr>
                <a:t>Xn-1</a:t>
              </a:r>
            </a:p>
            <a:p>
              <a:pPr algn="just" eaLnBrk="1" hangingPunct="1">
                <a:spcBef>
                  <a:spcPct val="0"/>
                </a:spcBef>
                <a:buFontTx/>
                <a:buNone/>
              </a:pPr>
              <a:r>
                <a:rPr lang="en-US" altLang="zh-CN" sz="1600">
                  <a:latin typeface="Times New Roman" panose="02020603050405020304" pitchFamily="18" charset="0"/>
                </a:rPr>
                <a:t>……</a:t>
              </a:r>
            </a:p>
            <a:p>
              <a:pPr algn="just" eaLnBrk="1" hangingPunct="1">
                <a:spcBef>
                  <a:spcPct val="0"/>
                </a:spcBef>
                <a:buFontTx/>
                <a:buNone/>
              </a:pPr>
              <a:r>
                <a:rPr lang="en-US" altLang="zh-CN" sz="1600">
                  <a:latin typeface="Times New Roman" panose="02020603050405020304" pitchFamily="18" charset="0"/>
                </a:rPr>
                <a:t>X1</a:t>
              </a:r>
            </a:p>
            <a:p>
              <a:pPr algn="just" eaLnBrk="1" hangingPunct="1">
                <a:spcBef>
                  <a:spcPct val="0"/>
                </a:spcBef>
                <a:buFontTx/>
                <a:buNone/>
              </a:pPr>
              <a:r>
                <a:rPr lang="en-US" altLang="zh-CN" sz="1600">
                  <a:latin typeface="Times New Roman" panose="02020603050405020304" pitchFamily="18" charset="0"/>
                </a:rPr>
                <a:t>X0</a:t>
              </a:r>
              <a:endParaRPr lang="en-US" altLang="zh-CN" sz="1600"/>
            </a:p>
          </p:txBody>
        </p:sp>
        <p:sp>
          <p:nvSpPr>
            <p:cNvPr id="6155" name="Line 13"/>
            <p:cNvSpPr>
              <a:spLocks noChangeShapeType="1"/>
            </p:cNvSpPr>
            <p:nvPr/>
          </p:nvSpPr>
          <p:spPr bwMode="auto">
            <a:xfrm>
              <a:off x="342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6" name="Line 14"/>
            <p:cNvSpPr>
              <a:spLocks noChangeShapeType="1"/>
            </p:cNvSpPr>
            <p:nvPr/>
          </p:nvSpPr>
          <p:spPr bwMode="auto">
            <a:xfrm>
              <a:off x="414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7" name="Line 15"/>
            <p:cNvSpPr>
              <a:spLocks noChangeShapeType="1"/>
            </p:cNvSpPr>
            <p:nvPr/>
          </p:nvSpPr>
          <p:spPr bwMode="auto">
            <a:xfrm>
              <a:off x="504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8" name="Line 16"/>
            <p:cNvSpPr>
              <a:spLocks noChangeShapeType="1"/>
            </p:cNvSpPr>
            <p:nvPr/>
          </p:nvSpPr>
          <p:spPr bwMode="auto">
            <a:xfrm>
              <a:off x="6840" y="3000"/>
              <a:ext cx="0" cy="468"/>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159" name="Line 17"/>
            <p:cNvSpPr>
              <a:spLocks noChangeShapeType="1"/>
            </p:cNvSpPr>
            <p:nvPr/>
          </p:nvSpPr>
          <p:spPr bwMode="auto">
            <a:xfrm flipH="1">
              <a:off x="5040" y="378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0" name="Line 18"/>
            <p:cNvSpPr>
              <a:spLocks noChangeShapeType="1"/>
            </p:cNvSpPr>
            <p:nvPr/>
          </p:nvSpPr>
          <p:spPr bwMode="auto">
            <a:xfrm flipH="1">
              <a:off x="2880" y="3780"/>
              <a:ext cx="5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161" name="Rectangle 19"/>
            <p:cNvSpPr>
              <a:spLocks noChangeArrowheads="1"/>
            </p:cNvSpPr>
            <p:nvPr/>
          </p:nvSpPr>
          <p:spPr bwMode="auto">
            <a:xfrm>
              <a:off x="2520" y="3156"/>
              <a:ext cx="16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a:latin typeface="Times New Roman" panose="02020603050405020304" pitchFamily="18" charset="0"/>
                </a:rPr>
                <a:t>分析栈</a:t>
              </a:r>
              <a:endParaRPr lang="zh-CN" altLang="en-US" sz="1600"/>
            </a:p>
          </p:txBody>
        </p:sp>
        <p:sp>
          <p:nvSpPr>
            <p:cNvPr id="6162" name="Rectangle 20"/>
            <p:cNvSpPr>
              <a:spLocks noChangeArrowheads="1"/>
            </p:cNvSpPr>
            <p:nvPr/>
          </p:nvSpPr>
          <p:spPr bwMode="auto">
            <a:xfrm>
              <a:off x="6120" y="4560"/>
              <a:ext cx="1080" cy="7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400">
                  <a:latin typeface="Times New Roman" panose="02020603050405020304" pitchFamily="18" charset="0"/>
                </a:rPr>
                <a:t>ACTION</a:t>
              </a:r>
            </a:p>
            <a:p>
              <a:pPr algn="ctr" eaLnBrk="1" hangingPunct="1">
                <a:spcBef>
                  <a:spcPct val="0"/>
                </a:spcBef>
                <a:buFontTx/>
                <a:buNone/>
              </a:pPr>
              <a:r>
                <a:rPr lang="zh-CN" altLang="en-US" sz="1400">
                  <a:latin typeface="Times New Roman" panose="02020603050405020304" pitchFamily="18" charset="0"/>
                </a:rPr>
                <a:t>表</a:t>
              </a:r>
              <a:endParaRPr lang="zh-CN" altLang="en-US" sz="1400"/>
            </a:p>
          </p:txBody>
        </p:sp>
        <p:sp>
          <p:nvSpPr>
            <p:cNvPr id="6163" name="Rectangle 21"/>
            <p:cNvSpPr>
              <a:spLocks noChangeArrowheads="1"/>
            </p:cNvSpPr>
            <p:nvPr/>
          </p:nvSpPr>
          <p:spPr bwMode="auto">
            <a:xfrm>
              <a:off x="7380" y="4560"/>
              <a:ext cx="720" cy="7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000">
                  <a:latin typeface="Times New Roman" panose="02020603050405020304" pitchFamily="18" charset="0"/>
                </a:rPr>
                <a:t>GOTO</a:t>
              </a:r>
            </a:p>
            <a:p>
              <a:pPr algn="ctr" eaLnBrk="1" hangingPunct="1">
                <a:spcBef>
                  <a:spcPct val="0"/>
                </a:spcBef>
                <a:buFontTx/>
                <a:buNone/>
              </a:pPr>
              <a:r>
                <a:rPr lang="zh-CN" altLang="en-US" sz="1000">
                  <a:latin typeface="Times New Roman" panose="02020603050405020304" pitchFamily="18" charset="0"/>
                </a:rPr>
                <a:t>表</a:t>
              </a:r>
              <a:endParaRPr lang="zh-CN" altLang="en-US" sz="1000"/>
            </a:p>
          </p:txBody>
        </p:sp>
        <p:sp>
          <p:nvSpPr>
            <p:cNvPr id="6164" name="Rectangle 22"/>
            <p:cNvSpPr>
              <a:spLocks noChangeArrowheads="1"/>
            </p:cNvSpPr>
            <p:nvPr/>
          </p:nvSpPr>
          <p:spPr bwMode="auto">
            <a:xfrm>
              <a:off x="9720" y="3624"/>
              <a:ext cx="19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imes New Roman" panose="02020603050405020304" pitchFamily="18" charset="0"/>
                </a:rPr>
                <a:t>语法分析结果输出</a:t>
              </a:r>
              <a:endParaRPr lang="zh-CN" altLang="en-US" sz="1800"/>
            </a:p>
          </p:txBody>
        </p:sp>
      </p:grpSp>
      <p:sp>
        <p:nvSpPr>
          <p:cNvPr id="6148" name="Rectangle 23"/>
          <p:cNvSpPr>
            <a:spLocks noChangeArrowheads="1"/>
          </p:cNvSpPr>
          <p:nvPr/>
        </p:nvSpPr>
        <p:spPr bwMode="auto">
          <a:xfrm>
            <a:off x="2957513" y="6116638"/>
            <a:ext cx="3260725" cy="5318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600">
                <a:latin typeface="Times New Roman" panose="02020603050405020304" pitchFamily="18" charset="0"/>
              </a:rPr>
              <a:t>LR</a:t>
            </a:r>
            <a:r>
              <a:rPr lang="zh-CN" altLang="en-US" sz="1600">
                <a:latin typeface="Times New Roman" panose="02020603050405020304" pitchFamily="18" charset="0"/>
              </a:rPr>
              <a:t>分析器逻辑结构示意图</a:t>
            </a:r>
            <a:endParaRPr lang="zh-CN" altLang="en-US" sz="1600"/>
          </a:p>
        </p:txBody>
      </p:sp>
    </p:spTree>
  </p:cSld>
  <p:clrMapOvr>
    <a:masterClrMapping/>
  </p:clrMapOvr>
  <p:transition spd="slow">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73088" y="620713"/>
            <a:ext cx="7543800" cy="785812"/>
          </a:xfrm>
        </p:spPr>
        <p:txBody>
          <a:bodyPr/>
          <a:lstStyle/>
          <a:p>
            <a:pPr marL="742950" indent="-742950" eaLnBrk="1" hangingPunct="1"/>
            <a:r>
              <a:rPr lang="en-US" altLang="zh-CN" sz="2800" dirty="0"/>
              <a:t>6</a:t>
            </a:r>
            <a:r>
              <a:rPr lang="en-US" altLang="zh-CN" sz="2800" dirty="0" smtClean="0"/>
              <a:t>.3 SLR</a:t>
            </a:r>
            <a:r>
              <a:rPr lang="zh-CN" altLang="en-US" sz="2800" dirty="0" smtClean="0"/>
              <a:t>（</a:t>
            </a:r>
            <a:r>
              <a:rPr lang="en-US" altLang="zh-CN" sz="2800" dirty="0" smtClean="0"/>
              <a:t>1</a:t>
            </a:r>
            <a:r>
              <a:rPr lang="zh-CN" altLang="en-US" sz="2800" dirty="0" smtClean="0"/>
              <a:t>）分析及</a:t>
            </a:r>
            <a:r>
              <a:rPr lang="en-US" altLang="zh-CN" sz="2800" dirty="0" smtClean="0"/>
              <a:t>SLR</a:t>
            </a:r>
            <a:r>
              <a:rPr lang="zh-CN" altLang="en-US" sz="2800" dirty="0" smtClean="0"/>
              <a:t>（</a:t>
            </a:r>
            <a:r>
              <a:rPr lang="en-US" altLang="zh-CN" sz="2800" dirty="0" smtClean="0"/>
              <a:t>1</a:t>
            </a:r>
            <a:r>
              <a:rPr lang="zh-CN" altLang="en-US" sz="2800" dirty="0" smtClean="0"/>
              <a:t>）分析表构造</a:t>
            </a:r>
          </a:p>
        </p:txBody>
      </p:sp>
      <p:sp>
        <p:nvSpPr>
          <p:cNvPr id="40963" name="Rectangle 3"/>
          <p:cNvSpPr>
            <a:spLocks noGrp="1" noChangeArrowheads="1"/>
          </p:cNvSpPr>
          <p:nvPr>
            <p:ph idx="1"/>
          </p:nvPr>
        </p:nvSpPr>
        <p:spPr>
          <a:xfrm>
            <a:off x="573088" y="1844675"/>
            <a:ext cx="7427912" cy="4464050"/>
          </a:xfrm>
        </p:spPr>
        <p:txBody>
          <a:bodyPr/>
          <a:lstStyle/>
          <a:p>
            <a:pPr eaLnBrk="1" hangingPunct="1">
              <a:lnSpc>
                <a:spcPct val="90000"/>
              </a:lnSpc>
              <a:buFont typeface="Wingdings" panose="05000000000000000000" pitchFamily="2" charset="2"/>
              <a:buChar char="l"/>
            </a:pPr>
            <a:r>
              <a:rPr lang="zh-CN" altLang="en-US" sz="2000" smtClean="0">
                <a:solidFill>
                  <a:srgbClr val="A50021"/>
                </a:solidFill>
              </a:rPr>
              <a:t>定义：若一个文法</a:t>
            </a:r>
            <a:r>
              <a:rPr lang="en-US" altLang="zh-CN" sz="2000" smtClean="0">
                <a:solidFill>
                  <a:srgbClr val="A50021"/>
                </a:solidFill>
              </a:rPr>
              <a:t>G</a:t>
            </a:r>
            <a:r>
              <a:rPr lang="zh-CN" altLang="en-US" sz="2000" smtClean="0">
                <a:solidFill>
                  <a:srgbClr val="A50021"/>
                </a:solidFill>
              </a:rPr>
              <a:t>的识别活前缀的</a:t>
            </a:r>
            <a:r>
              <a:rPr lang="en-US" altLang="zh-CN" sz="2000" smtClean="0">
                <a:solidFill>
                  <a:srgbClr val="A50021"/>
                </a:solidFill>
              </a:rPr>
              <a:t>DFA</a:t>
            </a:r>
            <a:r>
              <a:rPr lang="zh-CN" altLang="en-US" sz="2000" smtClean="0">
                <a:solidFill>
                  <a:srgbClr val="A50021"/>
                </a:solidFill>
              </a:rPr>
              <a:t>的每一个项目不存在</a:t>
            </a:r>
            <a:r>
              <a:rPr lang="en-US" altLang="zh-CN" sz="2000" smtClean="0">
                <a:solidFill>
                  <a:srgbClr val="A50021"/>
                </a:solidFill>
              </a:rPr>
              <a:t>1</a:t>
            </a:r>
            <a:r>
              <a:rPr lang="zh-CN" altLang="en-US" sz="2000" smtClean="0">
                <a:solidFill>
                  <a:srgbClr val="A50021"/>
                </a:solidFill>
              </a:rPr>
              <a:t>、既含移进项目又含规约项目或</a:t>
            </a:r>
            <a:r>
              <a:rPr lang="en-US" altLang="zh-CN" sz="2000" smtClean="0">
                <a:solidFill>
                  <a:srgbClr val="A50021"/>
                </a:solidFill>
              </a:rPr>
              <a:t>2</a:t>
            </a:r>
            <a:r>
              <a:rPr lang="zh-CN" altLang="en-US" sz="2000" smtClean="0">
                <a:solidFill>
                  <a:srgbClr val="A50021"/>
                </a:solidFill>
              </a:rPr>
              <a:t>、含多个规约项目。则每个项目集的项目相容，称</a:t>
            </a:r>
            <a:r>
              <a:rPr lang="en-US" altLang="zh-CN" sz="2000" smtClean="0">
                <a:solidFill>
                  <a:srgbClr val="A50021"/>
                </a:solidFill>
              </a:rPr>
              <a:t>G</a:t>
            </a:r>
            <a:r>
              <a:rPr lang="zh-CN" altLang="en-US" sz="2000" smtClean="0">
                <a:solidFill>
                  <a:srgbClr val="A50021"/>
                </a:solidFill>
              </a:rPr>
              <a:t>是一个</a:t>
            </a:r>
            <a:r>
              <a:rPr lang="en-US" altLang="zh-CN" sz="2000" smtClean="0">
                <a:solidFill>
                  <a:srgbClr val="A50021"/>
                </a:solidFill>
              </a:rPr>
              <a:t>LR</a:t>
            </a:r>
            <a:r>
              <a:rPr lang="zh-CN" altLang="en-US" sz="2000" smtClean="0">
                <a:solidFill>
                  <a:srgbClr val="A50021"/>
                </a:solidFill>
              </a:rPr>
              <a:t>（</a:t>
            </a:r>
            <a:r>
              <a:rPr lang="en-US" altLang="zh-CN" sz="2000" smtClean="0">
                <a:solidFill>
                  <a:srgbClr val="A50021"/>
                </a:solidFill>
              </a:rPr>
              <a:t>0</a:t>
            </a:r>
            <a:r>
              <a:rPr lang="zh-CN" altLang="en-US" sz="2000" smtClean="0">
                <a:solidFill>
                  <a:srgbClr val="A50021"/>
                </a:solidFill>
              </a:rPr>
              <a:t>）文法。</a:t>
            </a:r>
          </a:p>
          <a:p>
            <a:pPr eaLnBrk="1" hangingPunct="1">
              <a:lnSpc>
                <a:spcPct val="90000"/>
              </a:lnSpc>
              <a:buFont typeface="Wingdings" panose="05000000000000000000" pitchFamily="2" charset="2"/>
              <a:buChar char="l"/>
            </a:pPr>
            <a:r>
              <a:rPr lang="zh-CN" altLang="en-US" sz="2000" b="1" smtClean="0">
                <a:solidFill>
                  <a:srgbClr val="A50021"/>
                </a:solidFill>
              </a:rPr>
              <a:t>只有当文法</a:t>
            </a:r>
            <a:r>
              <a:rPr lang="en-US" altLang="zh-CN" sz="2000" b="1" smtClean="0">
                <a:solidFill>
                  <a:srgbClr val="A50021"/>
                </a:solidFill>
              </a:rPr>
              <a:t>G</a:t>
            </a:r>
            <a:r>
              <a:rPr lang="zh-CN" altLang="en-US" sz="2000" b="1" smtClean="0">
                <a:solidFill>
                  <a:srgbClr val="A50021"/>
                </a:solidFill>
              </a:rPr>
              <a:t>是</a:t>
            </a:r>
            <a:r>
              <a:rPr lang="en-US" altLang="zh-CN" sz="2000" b="1" smtClean="0">
                <a:solidFill>
                  <a:srgbClr val="A50021"/>
                </a:solidFill>
              </a:rPr>
              <a:t>LR(0)</a:t>
            </a:r>
            <a:r>
              <a:rPr lang="zh-CN" altLang="en-US" sz="2000" b="1" smtClean="0">
                <a:solidFill>
                  <a:srgbClr val="A50021"/>
                </a:solidFill>
              </a:rPr>
              <a:t>文法</a:t>
            </a:r>
            <a:r>
              <a:rPr lang="en-US" altLang="zh-CN" sz="2000" b="1" smtClean="0">
                <a:solidFill>
                  <a:srgbClr val="A50021"/>
                </a:solidFill>
              </a:rPr>
              <a:t>,</a:t>
            </a:r>
            <a:r>
              <a:rPr lang="zh-CN" altLang="en-US" sz="2000" b="1" smtClean="0">
                <a:solidFill>
                  <a:srgbClr val="A50021"/>
                </a:solidFill>
              </a:rPr>
              <a:t>即</a:t>
            </a:r>
            <a:r>
              <a:rPr lang="en-US" altLang="zh-CN" sz="2000" b="1" smtClean="0">
                <a:solidFill>
                  <a:srgbClr val="A50021"/>
                </a:solidFill>
              </a:rPr>
              <a:t>G</a:t>
            </a:r>
            <a:r>
              <a:rPr lang="zh-CN" altLang="en-US" sz="2000" b="1" smtClean="0">
                <a:solidFill>
                  <a:srgbClr val="A50021"/>
                </a:solidFill>
              </a:rPr>
              <a:t>的每一项目集均不含冲突项目时</a:t>
            </a:r>
            <a:r>
              <a:rPr lang="en-US" altLang="zh-CN" sz="2000" b="1" smtClean="0">
                <a:solidFill>
                  <a:srgbClr val="A50021"/>
                </a:solidFill>
              </a:rPr>
              <a:t>,</a:t>
            </a:r>
            <a:r>
              <a:rPr lang="zh-CN" altLang="en-US" sz="2000" b="1" smtClean="0">
                <a:solidFill>
                  <a:srgbClr val="A50021"/>
                </a:solidFill>
              </a:rPr>
              <a:t>才能构造出不含冲突动作的</a:t>
            </a:r>
            <a:r>
              <a:rPr lang="en-US" altLang="zh-CN" sz="2000" b="1" smtClean="0">
                <a:solidFill>
                  <a:srgbClr val="A50021"/>
                </a:solidFill>
              </a:rPr>
              <a:t>LR</a:t>
            </a:r>
            <a:r>
              <a:rPr lang="zh-CN" altLang="en-US" sz="2000" b="1" smtClean="0">
                <a:solidFill>
                  <a:srgbClr val="A50021"/>
                </a:solidFill>
              </a:rPr>
              <a:t>（</a:t>
            </a:r>
            <a:r>
              <a:rPr lang="en-US" altLang="zh-CN" sz="2000" b="1" smtClean="0">
                <a:solidFill>
                  <a:srgbClr val="A50021"/>
                </a:solidFill>
              </a:rPr>
              <a:t>0</a:t>
            </a:r>
            <a:r>
              <a:rPr lang="zh-CN" altLang="en-US" sz="2000" b="1" smtClean="0">
                <a:solidFill>
                  <a:srgbClr val="A50021"/>
                </a:solidFill>
              </a:rPr>
              <a:t>）分析表</a:t>
            </a:r>
            <a:r>
              <a:rPr lang="zh-CN" altLang="en-US" sz="2000" smtClean="0"/>
              <a:t>。</a:t>
            </a:r>
          </a:p>
          <a:p>
            <a:pPr eaLnBrk="1" hangingPunct="1">
              <a:lnSpc>
                <a:spcPct val="90000"/>
              </a:lnSpc>
              <a:buFont typeface="Wingdings" panose="05000000000000000000" pitchFamily="2" charset="2"/>
              <a:buChar char="l"/>
            </a:pPr>
            <a:r>
              <a:rPr lang="zh-CN" altLang="en-US" sz="2000" smtClean="0"/>
              <a:t>但是实际中，不含冲突的情况很少，也就是说</a:t>
            </a:r>
            <a:r>
              <a:rPr lang="en-US" altLang="zh-CN" sz="2000" smtClean="0"/>
              <a:t>LR</a:t>
            </a:r>
            <a:r>
              <a:rPr lang="zh-CN" altLang="en-US" sz="2000" smtClean="0"/>
              <a:t>（</a:t>
            </a:r>
            <a:r>
              <a:rPr lang="en-US" altLang="zh-CN" sz="2000" smtClean="0"/>
              <a:t>0</a:t>
            </a:r>
            <a:r>
              <a:rPr lang="zh-CN" altLang="en-US" sz="2000" smtClean="0"/>
              <a:t>）文法的使用受到一定的限制。</a:t>
            </a:r>
          </a:p>
          <a:p>
            <a:pPr eaLnBrk="1" hangingPunct="1">
              <a:lnSpc>
                <a:spcPct val="90000"/>
              </a:lnSpc>
              <a:buFont typeface="Wingdings" panose="05000000000000000000" pitchFamily="2" charset="2"/>
              <a:buChar char="l"/>
            </a:pPr>
            <a:r>
              <a:rPr lang="zh-CN" altLang="en-US" sz="2000" smtClean="0"/>
              <a:t>例题：设有文法</a:t>
            </a:r>
            <a:r>
              <a:rPr lang="en-US" altLang="zh-CN" sz="2000" smtClean="0"/>
              <a:t>G</a:t>
            </a:r>
            <a:r>
              <a:rPr lang="zh-CN" altLang="en-US" sz="2000" smtClean="0"/>
              <a:t>，构造</a:t>
            </a:r>
            <a:r>
              <a:rPr lang="en-US" altLang="zh-CN" sz="2000" smtClean="0"/>
              <a:t>LR</a:t>
            </a:r>
            <a:r>
              <a:rPr lang="zh-CN" altLang="en-US" sz="2000" smtClean="0"/>
              <a:t>（</a:t>
            </a:r>
            <a:r>
              <a:rPr lang="en-US" altLang="zh-CN" sz="2000" smtClean="0"/>
              <a:t>0</a:t>
            </a:r>
            <a:r>
              <a:rPr lang="zh-CN" altLang="en-US" sz="2000" smtClean="0"/>
              <a:t>）分析表</a:t>
            </a:r>
          </a:p>
          <a:p>
            <a:pPr lvl="1" eaLnBrk="1" hangingPunct="1">
              <a:lnSpc>
                <a:spcPct val="90000"/>
              </a:lnSpc>
            </a:pPr>
            <a:r>
              <a:rPr lang="en-US" altLang="zh-CN" sz="1900" smtClean="0"/>
              <a:t>G</a:t>
            </a:r>
            <a:r>
              <a:rPr lang="zh-CN" altLang="en-US" sz="1900" smtClean="0"/>
              <a:t>：</a:t>
            </a:r>
            <a:r>
              <a:rPr lang="en-US" altLang="zh-CN" sz="1900" smtClean="0"/>
              <a:t>A</a:t>
            </a:r>
            <a:r>
              <a:rPr lang="en-US" altLang="zh-CN" sz="1900" smtClean="0">
                <a:sym typeface="Symbol" panose="05050102010706020507" pitchFamily="18" charset="2"/>
              </a:rPr>
              <a:t></a:t>
            </a:r>
            <a:r>
              <a:rPr lang="en-US" altLang="zh-CN" sz="1900" smtClean="0"/>
              <a:t>aA|a</a:t>
            </a:r>
          </a:p>
          <a:p>
            <a:pPr lvl="1" eaLnBrk="1" hangingPunct="1">
              <a:lnSpc>
                <a:spcPct val="90000"/>
              </a:lnSpc>
            </a:pPr>
            <a:r>
              <a:rPr lang="zh-CN" altLang="en-US" sz="1900" smtClean="0"/>
              <a:t>文法</a:t>
            </a:r>
            <a:r>
              <a:rPr lang="en-US" altLang="zh-CN" sz="1900" smtClean="0"/>
              <a:t>G</a:t>
            </a:r>
            <a:r>
              <a:rPr lang="zh-CN" altLang="en-US" sz="1900" smtClean="0"/>
              <a:t>拓广为：</a:t>
            </a:r>
          </a:p>
          <a:p>
            <a:pPr lvl="1" eaLnBrk="1" hangingPunct="1">
              <a:lnSpc>
                <a:spcPct val="90000"/>
              </a:lnSpc>
            </a:pPr>
            <a:r>
              <a:rPr lang="en-US" altLang="zh-CN" sz="1900" smtClean="0"/>
              <a:t>G</a:t>
            </a:r>
            <a:r>
              <a:rPr lang="en-US" altLang="zh-CN" sz="1900" smtClean="0">
                <a:sym typeface="Symbol" panose="05050102010706020507" pitchFamily="18" charset="2"/>
              </a:rPr>
              <a:t></a:t>
            </a:r>
            <a:r>
              <a:rPr lang="zh-CN" altLang="en-US" sz="1900" smtClean="0"/>
              <a:t>：</a:t>
            </a:r>
          </a:p>
          <a:p>
            <a:pPr lvl="2" eaLnBrk="1" hangingPunct="1">
              <a:lnSpc>
                <a:spcPct val="90000"/>
              </a:lnSpc>
            </a:pPr>
            <a:r>
              <a:rPr lang="en-US" altLang="zh-CN" sz="1700" smtClean="0"/>
              <a:t>1</a:t>
            </a:r>
            <a:r>
              <a:rPr lang="zh-CN" altLang="en-US" sz="1700" smtClean="0"/>
              <a:t>、</a:t>
            </a:r>
            <a:r>
              <a:rPr lang="en-US" altLang="zh-CN" sz="1700" smtClean="0"/>
              <a:t>S</a:t>
            </a:r>
            <a:r>
              <a:rPr lang="en-US" altLang="zh-CN" sz="1700" smtClean="0">
                <a:sym typeface="Symbol" panose="05050102010706020507" pitchFamily="18" charset="2"/>
              </a:rPr>
              <a:t></a:t>
            </a:r>
            <a:r>
              <a:rPr lang="en-US" altLang="zh-CN" sz="1700" smtClean="0"/>
              <a:t>A</a:t>
            </a:r>
          </a:p>
          <a:p>
            <a:pPr lvl="2" eaLnBrk="1" hangingPunct="1">
              <a:lnSpc>
                <a:spcPct val="90000"/>
              </a:lnSpc>
            </a:pPr>
            <a:r>
              <a:rPr lang="en-US" altLang="zh-CN" sz="1700" smtClean="0"/>
              <a:t>2</a:t>
            </a:r>
            <a:r>
              <a:rPr lang="zh-CN" altLang="en-US" sz="1700" smtClean="0"/>
              <a:t>、</a:t>
            </a:r>
            <a:r>
              <a:rPr lang="en-US" altLang="zh-CN" sz="1700" smtClean="0"/>
              <a:t>A</a:t>
            </a:r>
            <a:r>
              <a:rPr lang="en-US" altLang="zh-CN" sz="1700" smtClean="0">
                <a:sym typeface="Symbol" panose="05050102010706020507" pitchFamily="18" charset="2"/>
              </a:rPr>
              <a:t></a:t>
            </a:r>
            <a:r>
              <a:rPr lang="en-US" altLang="zh-CN" sz="1700" smtClean="0"/>
              <a:t>aA</a:t>
            </a:r>
          </a:p>
          <a:p>
            <a:pPr lvl="2" eaLnBrk="1" hangingPunct="1">
              <a:lnSpc>
                <a:spcPct val="90000"/>
              </a:lnSpc>
            </a:pPr>
            <a:r>
              <a:rPr lang="en-US" altLang="zh-CN" sz="1700" smtClean="0"/>
              <a:t>3</a:t>
            </a:r>
            <a:r>
              <a:rPr lang="zh-CN" altLang="en-US" sz="1700" smtClean="0"/>
              <a:t>、</a:t>
            </a:r>
            <a:r>
              <a:rPr lang="en-US" altLang="zh-CN" sz="1700" smtClean="0"/>
              <a:t>A</a:t>
            </a:r>
            <a:r>
              <a:rPr lang="en-US" altLang="zh-CN" sz="1700" smtClean="0">
                <a:sym typeface="Symbol" panose="05050102010706020507" pitchFamily="18" charset="2"/>
              </a:rPr>
              <a:t></a:t>
            </a:r>
            <a:r>
              <a:rPr lang="en-US" altLang="zh-CN" sz="1700" smtClean="0"/>
              <a:t>a</a:t>
            </a:r>
          </a:p>
        </p:txBody>
      </p:sp>
    </p:spTree>
  </p:cSld>
  <p:clrMapOvr>
    <a:masterClrMapping/>
  </p:clrMapOvr>
  <p:transition spd="slow">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a:xfrm>
            <a:off x="574675" y="698500"/>
            <a:ext cx="7543800" cy="642938"/>
          </a:xfrm>
        </p:spPr>
        <p:txBody>
          <a:bodyPr/>
          <a:lstStyle/>
          <a:p>
            <a:pPr eaLnBrk="1" hangingPunct="1"/>
            <a:r>
              <a:rPr lang="en-US" altLang="zh-CN" sz="3200" smtClean="0"/>
              <a:t>LR</a:t>
            </a:r>
            <a:r>
              <a:rPr lang="zh-CN" altLang="en-US" sz="3200" smtClean="0"/>
              <a:t>（</a:t>
            </a:r>
            <a:r>
              <a:rPr lang="en-US" altLang="zh-CN" sz="3200" smtClean="0"/>
              <a:t>0</a:t>
            </a:r>
            <a:r>
              <a:rPr lang="zh-CN" altLang="en-US" sz="3200" smtClean="0"/>
              <a:t>）项目集规范族为：</a:t>
            </a:r>
          </a:p>
        </p:txBody>
      </p:sp>
      <p:grpSp>
        <p:nvGrpSpPr>
          <p:cNvPr id="41987" name="Group 5"/>
          <p:cNvGrpSpPr>
            <a:grpSpLocks/>
          </p:cNvGrpSpPr>
          <p:nvPr/>
        </p:nvGrpSpPr>
        <p:grpSpPr bwMode="auto">
          <a:xfrm>
            <a:off x="1547813" y="1628775"/>
            <a:ext cx="5329237" cy="4824413"/>
            <a:chOff x="2877" y="3624"/>
            <a:chExt cx="7203" cy="4524"/>
          </a:xfrm>
        </p:grpSpPr>
        <p:sp>
          <p:nvSpPr>
            <p:cNvPr id="41989" name="Rectangle 6"/>
            <p:cNvSpPr>
              <a:spLocks noChangeArrowheads="1"/>
            </p:cNvSpPr>
            <p:nvPr/>
          </p:nvSpPr>
          <p:spPr bwMode="auto">
            <a:xfrm>
              <a:off x="2880" y="5184"/>
              <a:ext cx="1980" cy="1404"/>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S</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A</a:t>
              </a:r>
            </a:p>
            <a:p>
              <a:pPr algn="just" eaLnBrk="1" hangingPunct="1">
                <a:spcBef>
                  <a:spcPct val="0"/>
                </a:spcBef>
                <a:buFontTx/>
                <a:buNone/>
              </a:pPr>
              <a:r>
                <a:rPr lang="en-US" altLang="zh-CN" sz="2000">
                  <a:latin typeface="Times New Roman" panose="02020603050405020304" pitchFamily="18" charset="0"/>
                </a:rPr>
                <a:t>A</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aA|</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a</a:t>
              </a:r>
            </a:p>
            <a:p>
              <a:pPr eaLnBrk="1" hangingPunct="1">
                <a:spcBef>
                  <a:spcPct val="0"/>
                </a:spcBef>
                <a:buFontTx/>
                <a:buNone/>
              </a:pPr>
              <a:endParaRPr lang="en-US" altLang="zh-CN" sz="2000"/>
            </a:p>
          </p:txBody>
        </p:sp>
        <p:sp>
          <p:nvSpPr>
            <p:cNvPr id="41990" name="Rectangle 7"/>
            <p:cNvSpPr>
              <a:spLocks noChangeArrowheads="1"/>
            </p:cNvSpPr>
            <p:nvPr/>
          </p:nvSpPr>
          <p:spPr bwMode="auto">
            <a:xfrm>
              <a:off x="5580" y="4092"/>
              <a:ext cx="1620" cy="624"/>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S</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A</a:t>
              </a:r>
              <a:r>
                <a:rPr lang="en-US" altLang="zh-CN" sz="2000">
                  <a:latin typeface="Times New Roman" panose="02020603050405020304" pitchFamily="18" charset="0"/>
                  <a:sym typeface="Symbol" panose="05050102010706020507" pitchFamily="18" charset="2"/>
                </a:rPr>
                <a:t></a:t>
              </a:r>
              <a:endParaRPr lang="en-US" altLang="zh-CN" sz="2000"/>
            </a:p>
          </p:txBody>
        </p:sp>
        <p:sp>
          <p:nvSpPr>
            <p:cNvPr id="41991" name="Rectangle 8"/>
            <p:cNvSpPr>
              <a:spLocks noChangeArrowheads="1"/>
            </p:cNvSpPr>
            <p:nvPr/>
          </p:nvSpPr>
          <p:spPr bwMode="auto">
            <a:xfrm>
              <a:off x="5580" y="5184"/>
              <a:ext cx="1800" cy="234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solidFill>
                    <a:srgbClr val="A50021"/>
                  </a:solidFill>
                  <a:latin typeface="Times New Roman" panose="02020603050405020304" pitchFamily="18" charset="0"/>
                </a:rPr>
                <a:t>A</a:t>
              </a:r>
              <a:r>
                <a:rPr lang="en-US" altLang="zh-CN" sz="2000">
                  <a:solidFill>
                    <a:srgbClr val="A50021"/>
                  </a:solidFill>
                  <a:latin typeface="Times New Roman" panose="02020603050405020304" pitchFamily="18" charset="0"/>
                  <a:sym typeface="Symbol" panose="05050102010706020507" pitchFamily="18" charset="2"/>
                </a:rPr>
                <a:t></a:t>
              </a:r>
              <a:r>
                <a:rPr lang="en-US" altLang="zh-CN" sz="2000">
                  <a:solidFill>
                    <a:srgbClr val="A50021"/>
                  </a:solidFill>
                  <a:latin typeface="Times New Roman" panose="02020603050405020304" pitchFamily="18" charset="0"/>
                </a:rPr>
                <a:t>a</a:t>
              </a:r>
              <a:r>
                <a:rPr lang="en-US" altLang="zh-CN" sz="2000">
                  <a:solidFill>
                    <a:srgbClr val="A50021"/>
                  </a:solidFill>
                  <a:latin typeface="Times New Roman" panose="02020603050405020304" pitchFamily="18" charset="0"/>
                  <a:sym typeface="Symbol" panose="05050102010706020507" pitchFamily="18" charset="2"/>
                </a:rPr>
                <a:t></a:t>
              </a:r>
              <a:r>
                <a:rPr lang="en-US" altLang="zh-CN" sz="2000">
                  <a:solidFill>
                    <a:srgbClr val="A50021"/>
                  </a:solidFill>
                  <a:latin typeface="Times New Roman" panose="02020603050405020304" pitchFamily="18" charset="0"/>
                </a:rPr>
                <a:t>A</a:t>
              </a:r>
            </a:p>
            <a:p>
              <a:pPr algn="just" eaLnBrk="1" hangingPunct="1">
                <a:spcBef>
                  <a:spcPct val="0"/>
                </a:spcBef>
                <a:buFontTx/>
                <a:buNone/>
              </a:pPr>
              <a:r>
                <a:rPr lang="en-US" altLang="zh-CN" sz="2000">
                  <a:solidFill>
                    <a:srgbClr val="A50021"/>
                  </a:solidFill>
                  <a:latin typeface="Times New Roman" panose="02020603050405020304" pitchFamily="18" charset="0"/>
                </a:rPr>
                <a:t>A</a:t>
              </a:r>
              <a:r>
                <a:rPr lang="en-US" altLang="zh-CN" sz="2000">
                  <a:solidFill>
                    <a:srgbClr val="A50021"/>
                  </a:solidFill>
                  <a:latin typeface="Times New Roman" panose="02020603050405020304" pitchFamily="18" charset="0"/>
                  <a:sym typeface="Symbol" panose="05050102010706020507" pitchFamily="18" charset="2"/>
                </a:rPr>
                <a:t></a:t>
              </a:r>
              <a:r>
                <a:rPr lang="en-US" altLang="zh-CN" sz="2000">
                  <a:solidFill>
                    <a:srgbClr val="A50021"/>
                  </a:solidFill>
                  <a:latin typeface="Times New Roman" panose="02020603050405020304" pitchFamily="18" charset="0"/>
                </a:rPr>
                <a:t>aA|</a:t>
              </a:r>
              <a:r>
                <a:rPr lang="en-US" altLang="zh-CN" sz="2000">
                  <a:solidFill>
                    <a:srgbClr val="A50021"/>
                  </a:solidFill>
                  <a:latin typeface="Times New Roman" panose="02020603050405020304" pitchFamily="18" charset="0"/>
                  <a:sym typeface="Symbol" panose="05050102010706020507" pitchFamily="18" charset="2"/>
                </a:rPr>
                <a:t></a:t>
              </a:r>
              <a:r>
                <a:rPr lang="en-US" altLang="zh-CN" sz="2000">
                  <a:solidFill>
                    <a:srgbClr val="A50021"/>
                  </a:solidFill>
                  <a:latin typeface="Times New Roman" panose="02020603050405020304" pitchFamily="18" charset="0"/>
                </a:rPr>
                <a:t>a</a:t>
              </a:r>
            </a:p>
            <a:p>
              <a:pPr algn="just" eaLnBrk="1" hangingPunct="1">
                <a:spcBef>
                  <a:spcPct val="0"/>
                </a:spcBef>
                <a:buFontTx/>
                <a:buNone/>
              </a:pPr>
              <a:r>
                <a:rPr lang="en-US" altLang="zh-CN" sz="2000">
                  <a:solidFill>
                    <a:srgbClr val="A50021"/>
                  </a:solidFill>
                  <a:latin typeface="Times New Roman" panose="02020603050405020304" pitchFamily="18" charset="0"/>
                </a:rPr>
                <a:t>A</a:t>
              </a:r>
              <a:r>
                <a:rPr lang="en-US" altLang="zh-CN" sz="2000">
                  <a:solidFill>
                    <a:srgbClr val="A50021"/>
                  </a:solidFill>
                  <a:latin typeface="Times New Roman" panose="02020603050405020304" pitchFamily="18" charset="0"/>
                  <a:sym typeface="Symbol" panose="05050102010706020507" pitchFamily="18" charset="2"/>
                </a:rPr>
                <a:t></a:t>
              </a:r>
              <a:r>
                <a:rPr lang="en-US" altLang="zh-CN" sz="2000">
                  <a:solidFill>
                    <a:srgbClr val="A50021"/>
                  </a:solidFill>
                  <a:latin typeface="Times New Roman" panose="02020603050405020304" pitchFamily="18" charset="0"/>
                </a:rPr>
                <a:t>a</a:t>
              </a:r>
              <a:r>
                <a:rPr lang="en-US" altLang="zh-CN" sz="2000">
                  <a:solidFill>
                    <a:srgbClr val="A50021"/>
                  </a:solidFill>
                  <a:latin typeface="Times New Roman" panose="02020603050405020304" pitchFamily="18" charset="0"/>
                  <a:sym typeface="Symbol" panose="05050102010706020507" pitchFamily="18" charset="2"/>
                </a:rPr>
                <a:t></a:t>
              </a:r>
              <a:endParaRPr lang="en-US" altLang="zh-CN" sz="2000">
                <a:solidFill>
                  <a:srgbClr val="A50021"/>
                </a:solidFill>
              </a:endParaRPr>
            </a:p>
          </p:txBody>
        </p:sp>
        <p:sp>
          <p:nvSpPr>
            <p:cNvPr id="41992" name="Rectangle 9"/>
            <p:cNvSpPr>
              <a:spLocks noChangeArrowheads="1"/>
            </p:cNvSpPr>
            <p:nvPr/>
          </p:nvSpPr>
          <p:spPr bwMode="auto">
            <a:xfrm>
              <a:off x="8640" y="5808"/>
              <a:ext cx="1440" cy="7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A</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aA</a:t>
              </a:r>
              <a:r>
                <a:rPr lang="en-US" altLang="zh-CN" sz="2000">
                  <a:latin typeface="Times New Roman" panose="02020603050405020304" pitchFamily="18" charset="0"/>
                  <a:sym typeface="Symbol" panose="05050102010706020507" pitchFamily="18" charset="2"/>
                </a:rPr>
                <a:t></a:t>
              </a:r>
              <a:endParaRPr lang="en-US" altLang="zh-CN" sz="2000">
                <a:latin typeface="Times New Roman" panose="02020603050405020304" pitchFamily="18" charset="0"/>
              </a:endParaRPr>
            </a:p>
            <a:p>
              <a:pPr eaLnBrk="1" hangingPunct="1">
                <a:spcBef>
                  <a:spcPct val="0"/>
                </a:spcBef>
                <a:buFontTx/>
                <a:buNone/>
              </a:pPr>
              <a:endParaRPr lang="en-US" altLang="zh-CN" sz="2000"/>
            </a:p>
          </p:txBody>
        </p:sp>
        <p:sp>
          <p:nvSpPr>
            <p:cNvPr id="41993" name="Line 10"/>
            <p:cNvSpPr>
              <a:spLocks noChangeShapeType="1"/>
            </p:cNvSpPr>
            <p:nvPr/>
          </p:nvSpPr>
          <p:spPr bwMode="auto">
            <a:xfrm flipV="1">
              <a:off x="3960" y="4404"/>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4" name="Line 11"/>
            <p:cNvSpPr>
              <a:spLocks noChangeShapeType="1"/>
            </p:cNvSpPr>
            <p:nvPr/>
          </p:nvSpPr>
          <p:spPr bwMode="auto">
            <a:xfrm>
              <a:off x="3960" y="4404"/>
              <a:ext cx="16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5" name="Line 12"/>
            <p:cNvSpPr>
              <a:spLocks noChangeShapeType="1"/>
            </p:cNvSpPr>
            <p:nvPr/>
          </p:nvSpPr>
          <p:spPr bwMode="auto">
            <a:xfrm>
              <a:off x="3960" y="658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6" name="Line 13"/>
            <p:cNvSpPr>
              <a:spLocks noChangeShapeType="1"/>
            </p:cNvSpPr>
            <p:nvPr/>
          </p:nvSpPr>
          <p:spPr bwMode="auto">
            <a:xfrm>
              <a:off x="3960" y="7056"/>
              <a:ext cx="16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7" name="Line 14"/>
            <p:cNvSpPr>
              <a:spLocks noChangeShapeType="1"/>
            </p:cNvSpPr>
            <p:nvPr/>
          </p:nvSpPr>
          <p:spPr bwMode="auto">
            <a:xfrm>
              <a:off x="7380" y="6120"/>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8" name="Line 15"/>
            <p:cNvSpPr>
              <a:spLocks noChangeShapeType="1"/>
            </p:cNvSpPr>
            <p:nvPr/>
          </p:nvSpPr>
          <p:spPr bwMode="auto">
            <a:xfrm>
              <a:off x="7380" y="721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9" name="Line 16"/>
            <p:cNvSpPr>
              <a:spLocks noChangeShapeType="1"/>
            </p:cNvSpPr>
            <p:nvPr/>
          </p:nvSpPr>
          <p:spPr bwMode="auto">
            <a:xfrm>
              <a:off x="7920" y="721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0" name="Line 17"/>
            <p:cNvSpPr>
              <a:spLocks noChangeShapeType="1"/>
            </p:cNvSpPr>
            <p:nvPr/>
          </p:nvSpPr>
          <p:spPr bwMode="auto">
            <a:xfrm flipH="1">
              <a:off x="6480" y="8148"/>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1" name="Line 18"/>
            <p:cNvSpPr>
              <a:spLocks noChangeShapeType="1"/>
            </p:cNvSpPr>
            <p:nvPr/>
          </p:nvSpPr>
          <p:spPr bwMode="auto">
            <a:xfrm flipV="1">
              <a:off x="6480" y="7524"/>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2" name="Text Box 19"/>
            <p:cNvSpPr txBox="1">
              <a:spLocks noChangeArrowheads="1"/>
            </p:cNvSpPr>
            <p:nvPr/>
          </p:nvSpPr>
          <p:spPr bwMode="auto">
            <a:xfrm>
              <a:off x="2877" y="4719"/>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I</a:t>
              </a:r>
              <a:r>
                <a:rPr lang="en-US" altLang="zh-CN" sz="2000" baseline="-25000">
                  <a:latin typeface="Times New Roman" panose="02020603050405020304" pitchFamily="18" charset="0"/>
                </a:rPr>
                <a:t>0</a:t>
              </a:r>
            </a:p>
          </p:txBody>
        </p:sp>
        <p:sp>
          <p:nvSpPr>
            <p:cNvPr id="42003" name="Text Box 20"/>
            <p:cNvSpPr txBox="1">
              <a:spLocks noChangeArrowheads="1"/>
            </p:cNvSpPr>
            <p:nvPr/>
          </p:nvSpPr>
          <p:spPr bwMode="auto">
            <a:xfrm>
              <a:off x="6120" y="3624"/>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I</a:t>
              </a:r>
              <a:r>
                <a:rPr lang="en-US" altLang="zh-CN" sz="2000" baseline="-25000">
                  <a:latin typeface="Times New Roman" panose="02020603050405020304" pitchFamily="18" charset="0"/>
                </a:rPr>
                <a:t>1</a:t>
              </a:r>
            </a:p>
          </p:txBody>
        </p:sp>
        <p:sp>
          <p:nvSpPr>
            <p:cNvPr id="42004" name="Text Box 21"/>
            <p:cNvSpPr txBox="1">
              <a:spLocks noChangeArrowheads="1"/>
            </p:cNvSpPr>
            <p:nvPr/>
          </p:nvSpPr>
          <p:spPr bwMode="auto">
            <a:xfrm>
              <a:off x="7560" y="5028"/>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solidFill>
                    <a:srgbClr val="A50021"/>
                  </a:solidFill>
                  <a:latin typeface="Times New Roman" panose="02020603050405020304" pitchFamily="18" charset="0"/>
                </a:rPr>
                <a:t>I</a:t>
              </a:r>
              <a:r>
                <a:rPr lang="en-US" altLang="zh-CN" sz="2000" baseline="-25000">
                  <a:solidFill>
                    <a:srgbClr val="A50021"/>
                  </a:solidFill>
                  <a:latin typeface="Times New Roman" panose="02020603050405020304" pitchFamily="18" charset="0"/>
                </a:rPr>
                <a:t>2</a:t>
              </a:r>
            </a:p>
          </p:txBody>
        </p:sp>
        <p:sp>
          <p:nvSpPr>
            <p:cNvPr id="42005" name="Text Box 22"/>
            <p:cNvSpPr txBox="1">
              <a:spLocks noChangeArrowheads="1"/>
            </p:cNvSpPr>
            <p:nvPr/>
          </p:nvSpPr>
          <p:spPr bwMode="auto">
            <a:xfrm>
              <a:off x="9180" y="6744"/>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I</a:t>
              </a:r>
              <a:r>
                <a:rPr lang="en-US" altLang="zh-CN" sz="2000" baseline="-25000">
                  <a:latin typeface="Times New Roman" panose="02020603050405020304" pitchFamily="18" charset="0"/>
                </a:rPr>
                <a:t>3</a:t>
              </a:r>
            </a:p>
          </p:txBody>
        </p:sp>
        <p:sp>
          <p:nvSpPr>
            <p:cNvPr id="42006" name="Text Box 23"/>
            <p:cNvSpPr txBox="1">
              <a:spLocks noChangeArrowheads="1"/>
            </p:cNvSpPr>
            <p:nvPr/>
          </p:nvSpPr>
          <p:spPr bwMode="auto">
            <a:xfrm>
              <a:off x="4500" y="4560"/>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A</a:t>
              </a:r>
              <a:endParaRPr lang="en-US" altLang="zh-CN" sz="2000"/>
            </a:p>
          </p:txBody>
        </p:sp>
        <p:sp>
          <p:nvSpPr>
            <p:cNvPr id="42007" name="Text Box 24"/>
            <p:cNvSpPr txBox="1">
              <a:spLocks noChangeArrowheads="1"/>
            </p:cNvSpPr>
            <p:nvPr/>
          </p:nvSpPr>
          <p:spPr bwMode="auto">
            <a:xfrm>
              <a:off x="4320" y="7212"/>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a</a:t>
              </a:r>
              <a:endParaRPr lang="en-US" altLang="zh-CN" sz="2000"/>
            </a:p>
          </p:txBody>
        </p:sp>
        <p:sp>
          <p:nvSpPr>
            <p:cNvPr id="42008" name="Text Box 25"/>
            <p:cNvSpPr txBox="1">
              <a:spLocks noChangeArrowheads="1"/>
            </p:cNvSpPr>
            <p:nvPr/>
          </p:nvSpPr>
          <p:spPr bwMode="auto">
            <a:xfrm>
              <a:off x="8100" y="7368"/>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a</a:t>
              </a:r>
              <a:endParaRPr lang="en-US" altLang="zh-CN" sz="2000"/>
            </a:p>
          </p:txBody>
        </p:sp>
        <p:sp>
          <p:nvSpPr>
            <p:cNvPr id="42009" name="Text Box 26"/>
            <p:cNvSpPr txBox="1">
              <a:spLocks noChangeArrowheads="1"/>
            </p:cNvSpPr>
            <p:nvPr/>
          </p:nvSpPr>
          <p:spPr bwMode="auto">
            <a:xfrm>
              <a:off x="7740" y="5496"/>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A</a:t>
              </a:r>
              <a:endParaRPr lang="en-US" altLang="zh-CN" sz="2000"/>
            </a:p>
          </p:txBody>
        </p:sp>
      </p:grpSp>
      <p:sp>
        <p:nvSpPr>
          <p:cNvPr id="41988" name="Text Box 27"/>
          <p:cNvSpPr txBox="1">
            <a:spLocks noChangeArrowheads="1"/>
          </p:cNvSpPr>
          <p:nvPr/>
        </p:nvSpPr>
        <p:spPr bwMode="auto">
          <a:xfrm>
            <a:off x="5508625" y="5949950"/>
            <a:ext cx="33670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A50021"/>
                </a:solidFill>
              </a:rPr>
              <a:t>在第</a:t>
            </a:r>
            <a:r>
              <a:rPr lang="en-US" altLang="zh-CN" sz="1800" b="1">
                <a:solidFill>
                  <a:srgbClr val="A50021"/>
                </a:solidFill>
              </a:rPr>
              <a:t>2</a:t>
            </a:r>
            <a:r>
              <a:rPr lang="zh-CN" altLang="en-US" sz="1800" b="1">
                <a:solidFill>
                  <a:srgbClr val="A50021"/>
                </a:solidFill>
              </a:rPr>
              <a:t>项目集合中</a:t>
            </a:r>
            <a:r>
              <a:rPr lang="en-US" altLang="zh-CN" sz="1800" b="1">
                <a:solidFill>
                  <a:srgbClr val="A50021"/>
                </a:solidFill>
              </a:rPr>
              <a:t>,</a:t>
            </a:r>
            <a:r>
              <a:rPr lang="zh-CN" altLang="en-US" sz="1800" b="1">
                <a:solidFill>
                  <a:srgbClr val="A50021"/>
                </a:solidFill>
              </a:rPr>
              <a:t>既有规约项目</a:t>
            </a:r>
          </a:p>
          <a:p>
            <a:pPr eaLnBrk="1" hangingPunct="1">
              <a:spcBef>
                <a:spcPct val="0"/>
              </a:spcBef>
              <a:buFontTx/>
              <a:buNone/>
            </a:pPr>
            <a:r>
              <a:rPr lang="zh-CN" altLang="en-US" sz="1800" b="1">
                <a:solidFill>
                  <a:srgbClr val="A50021"/>
                </a:solidFill>
              </a:rPr>
              <a:t>又有移进项目</a:t>
            </a:r>
            <a:r>
              <a:rPr lang="en-US" altLang="zh-CN" sz="1800" b="1">
                <a:solidFill>
                  <a:srgbClr val="A50021"/>
                </a:solidFill>
              </a:rPr>
              <a:t>.</a:t>
            </a:r>
          </a:p>
        </p:txBody>
      </p:sp>
    </p:spTree>
  </p:cSld>
  <p:clrMapOvr>
    <a:masterClrMapping/>
  </p:clrMapOvr>
  <p:transition spd="slow">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692150"/>
            <a:ext cx="7543800" cy="725488"/>
          </a:xfrm>
        </p:spPr>
        <p:txBody>
          <a:bodyPr/>
          <a:lstStyle/>
          <a:p>
            <a:pPr eaLnBrk="1" hangingPunct="1"/>
            <a:r>
              <a:rPr lang="zh-CN" altLang="en-US" sz="3600" smtClean="0"/>
              <a:t>得</a:t>
            </a:r>
            <a:r>
              <a:rPr lang="en-US" altLang="zh-CN" sz="3600" smtClean="0"/>
              <a:t>LR</a:t>
            </a:r>
            <a:r>
              <a:rPr lang="zh-CN" altLang="en-US" sz="3600" smtClean="0"/>
              <a:t>（</a:t>
            </a:r>
            <a:r>
              <a:rPr lang="en-US" altLang="zh-CN" sz="3600" smtClean="0"/>
              <a:t>0</a:t>
            </a:r>
            <a:r>
              <a:rPr lang="zh-CN" altLang="en-US" sz="3600" smtClean="0"/>
              <a:t>）分析表如下：</a:t>
            </a:r>
          </a:p>
        </p:txBody>
      </p:sp>
      <p:graphicFrame>
        <p:nvGraphicFramePr>
          <p:cNvPr id="83097" name="Group 153"/>
          <p:cNvGraphicFramePr>
            <a:graphicFrameLocks noGrp="1"/>
          </p:cNvGraphicFramePr>
          <p:nvPr>
            <p:ph type="tbl" idx="1"/>
          </p:nvPr>
        </p:nvGraphicFramePr>
        <p:xfrm>
          <a:off x="457200" y="1719263"/>
          <a:ext cx="8229600" cy="4411663"/>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565150">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状态</a:t>
                      </a:r>
                      <a:endParaRPr kumimoji="0" lang="zh-CN" altLang="en-US" sz="20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Action</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goto</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38">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4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S2</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4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acc</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5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S2</a:t>
                      </a:r>
                      <a:r>
                        <a:rPr kumimoji="0" lang="zh-CN" altLang="en-US"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r3</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r3</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04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r2</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r2</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spd="slow">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468313" y="1844675"/>
            <a:ext cx="8229600" cy="4321175"/>
          </a:xfrm>
        </p:spPr>
        <p:txBody>
          <a:bodyPr/>
          <a:lstStyle/>
          <a:p>
            <a:pPr eaLnBrk="1" hangingPunct="1">
              <a:buFont typeface="Wingdings" panose="05000000000000000000" pitchFamily="2" charset="2"/>
              <a:buChar char="l"/>
            </a:pPr>
            <a:r>
              <a:rPr lang="zh-CN" altLang="en-US" sz="2800" smtClean="0"/>
              <a:t>注意： </a:t>
            </a:r>
            <a:r>
              <a:rPr lang="en-US" altLang="zh-CN" sz="2800" smtClean="0"/>
              <a:t>action(S</a:t>
            </a:r>
            <a:r>
              <a:rPr lang="en-US" altLang="zh-CN" sz="2800" baseline="-25000" smtClean="0"/>
              <a:t>2</a:t>
            </a:r>
            <a:r>
              <a:rPr lang="en-US" altLang="zh-CN" sz="2800" smtClean="0"/>
              <a:t>,a)</a:t>
            </a:r>
            <a:r>
              <a:rPr lang="zh-CN" altLang="en-US" sz="2800" smtClean="0"/>
              <a:t>产生冲突。显然不符合</a:t>
            </a:r>
            <a:r>
              <a:rPr lang="en-US" altLang="zh-CN" sz="2800" smtClean="0"/>
              <a:t>LR</a:t>
            </a:r>
            <a:r>
              <a:rPr lang="zh-CN" altLang="en-US" sz="2800" smtClean="0"/>
              <a:t>（</a:t>
            </a:r>
            <a:r>
              <a:rPr lang="en-US" altLang="zh-CN" sz="2800" smtClean="0"/>
              <a:t>0</a:t>
            </a:r>
            <a:r>
              <a:rPr lang="zh-CN" altLang="en-US" sz="2800" smtClean="0"/>
              <a:t>）文法的定义，所以，不能构成</a:t>
            </a:r>
            <a:r>
              <a:rPr lang="en-US" altLang="zh-CN" sz="2800" smtClean="0"/>
              <a:t>LR</a:t>
            </a:r>
            <a:r>
              <a:rPr lang="zh-CN" altLang="en-US" sz="2800" smtClean="0"/>
              <a:t>（</a:t>
            </a:r>
            <a:r>
              <a:rPr lang="en-US" altLang="zh-CN" sz="2800" smtClean="0"/>
              <a:t>0</a:t>
            </a:r>
            <a:r>
              <a:rPr lang="zh-CN" altLang="en-US" sz="2800" smtClean="0"/>
              <a:t>）分析表。</a:t>
            </a:r>
          </a:p>
          <a:p>
            <a:pPr eaLnBrk="1" hangingPunct="1">
              <a:buFont typeface="Wingdings" panose="05000000000000000000" pitchFamily="2" charset="2"/>
              <a:buChar char="l"/>
            </a:pPr>
            <a:r>
              <a:rPr lang="zh-CN" altLang="en-US" sz="2800" smtClean="0"/>
              <a:t>然而，发现在整个分析表中冲突很少，只要解决了这些冲突，对上述分析表稍加修改，仍然适用。</a:t>
            </a:r>
          </a:p>
          <a:p>
            <a:pPr eaLnBrk="1" hangingPunct="1">
              <a:buFont typeface="Wingdings" panose="05000000000000000000" pitchFamily="2" charset="2"/>
              <a:buChar char="l"/>
            </a:pPr>
            <a:r>
              <a:rPr lang="zh-CN" altLang="en-US" sz="2800" b="1" smtClean="0">
                <a:solidFill>
                  <a:srgbClr val="A50021"/>
                </a:solidFill>
              </a:rPr>
              <a:t>所以提出了</a:t>
            </a:r>
            <a:r>
              <a:rPr lang="en-US" altLang="zh-CN" sz="2800" b="1" smtClean="0">
                <a:solidFill>
                  <a:srgbClr val="A50021"/>
                </a:solidFill>
              </a:rPr>
              <a:t>SLR</a:t>
            </a:r>
            <a:r>
              <a:rPr lang="zh-CN" altLang="en-US" sz="2800" b="1" smtClean="0">
                <a:solidFill>
                  <a:srgbClr val="A50021"/>
                </a:solidFill>
              </a:rPr>
              <a:t>（</a:t>
            </a:r>
            <a:r>
              <a:rPr lang="en-US" altLang="zh-CN" sz="2800" b="1" smtClean="0">
                <a:solidFill>
                  <a:srgbClr val="A50021"/>
                </a:solidFill>
              </a:rPr>
              <a:t>1</a:t>
            </a:r>
            <a:r>
              <a:rPr lang="zh-CN" altLang="en-US" sz="2800" b="1" smtClean="0">
                <a:solidFill>
                  <a:srgbClr val="A50021"/>
                </a:solidFill>
              </a:rPr>
              <a:t>）分析法，即简单</a:t>
            </a:r>
            <a:r>
              <a:rPr lang="en-US" altLang="zh-CN" sz="2800" b="1" smtClean="0">
                <a:solidFill>
                  <a:srgbClr val="A50021"/>
                </a:solidFill>
              </a:rPr>
              <a:t>LR</a:t>
            </a:r>
            <a:r>
              <a:rPr lang="zh-CN" altLang="en-US" sz="2800" b="1" smtClean="0">
                <a:solidFill>
                  <a:srgbClr val="A50021"/>
                </a:solidFill>
              </a:rPr>
              <a:t>（</a:t>
            </a:r>
            <a:r>
              <a:rPr lang="en-US" altLang="zh-CN" sz="2800" b="1" smtClean="0">
                <a:solidFill>
                  <a:srgbClr val="A50021"/>
                </a:solidFill>
              </a:rPr>
              <a:t>1</a:t>
            </a:r>
            <a:r>
              <a:rPr lang="zh-CN" altLang="en-US" sz="2800" b="1" smtClean="0">
                <a:solidFill>
                  <a:srgbClr val="A50021"/>
                </a:solidFill>
              </a:rPr>
              <a:t>）分析法</a:t>
            </a:r>
            <a:r>
              <a:rPr lang="zh-CN" altLang="en-US" sz="2800" smtClean="0"/>
              <a:t>。</a:t>
            </a:r>
          </a:p>
          <a:p>
            <a:pPr eaLnBrk="1" hangingPunct="1">
              <a:buFont typeface="Wingdings" panose="05000000000000000000" pitchFamily="2" charset="2"/>
              <a:buChar char="l"/>
            </a:pPr>
            <a:r>
              <a:rPr lang="zh-CN" altLang="en-US" sz="2800" smtClean="0"/>
              <a:t>造成冲突的原因在于，</a:t>
            </a:r>
            <a:r>
              <a:rPr lang="en-US" altLang="zh-CN" sz="2800" smtClean="0"/>
              <a:t>I</a:t>
            </a:r>
            <a:r>
              <a:rPr lang="en-US" altLang="zh-CN" sz="2800" baseline="-25000" smtClean="0"/>
              <a:t>2</a:t>
            </a:r>
            <a:r>
              <a:rPr lang="zh-CN" altLang="en-US" sz="2800" smtClean="0"/>
              <a:t>状态中既有规约项目，又有移进和待约项目。</a:t>
            </a:r>
          </a:p>
          <a:p>
            <a:pPr eaLnBrk="1" hangingPunct="1">
              <a:buFont typeface="Wingdings" panose="05000000000000000000" pitchFamily="2" charset="2"/>
              <a:buChar char="l"/>
            </a:pPr>
            <a:r>
              <a:rPr lang="zh-CN" altLang="en-US" sz="2800" smtClean="0"/>
              <a:t>必须明确采用一种动作，才能避免冲突。</a:t>
            </a:r>
          </a:p>
        </p:txBody>
      </p:sp>
    </p:spTree>
  </p:cSld>
  <p:clrMapOvr>
    <a:masterClrMapping/>
  </p:clrMapOvr>
  <p:transition spd="slow">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395288" y="1989138"/>
            <a:ext cx="8229600" cy="3887787"/>
          </a:xfrm>
        </p:spPr>
        <p:txBody>
          <a:bodyPr/>
          <a:lstStyle/>
          <a:p>
            <a:pPr eaLnBrk="1" hangingPunct="1"/>
            <a:r>
              <a:rPr lang="zh-CN" altLang="en-US" sz="2400" smtClean="0"/>
              <a:t>对含有冲突的项目集</a:t>
            </a:r>
            <a:r>
              <a:rPr lang="en-US" altLang="zh-CN" sz="2400" smtClean="0"/>
              <a:t>I</a:t>
            </a:r>
            <a:r>
              <a:rPr lang="en-US" altLang="zh-CN" sz="2400" baseline="-25000" smtClean="0"/>
              <a:t>i</a:t>
            </a:r>
            <a:r>
              <a:rPr lang="en-US" altLang="zh-CN" sz="2400" smtClean="0"/>
              <a:t>={B</a:t>
            </a:r>
            <a:r>
              <a:rPr lang="en-US" altLang="zh-CN" sz="2400" smtClean="0">
                <a:sym typeface="Symbol" panose="05050102010706020507" pitchFamily="18" charset="2"/>
              </a:rPr>
              <a:t></a:t>
            </a:r>
            <a:r>
              <a:rPr lang="en-US" altLang="zh-CN" sz="2400" smtClean="0"/>
              <a:t>b</a:t>
            </a:r>
            <a:r>
              <a:rPr lang="en-US" altLang="zh-CN" sz="2400" smtClean="0">
                <a:sym typeface="Symbol" panose="05050102010706020507" pitchFamily="18" charset="2"/>
              </a:rPr>
              <a:t></a:t>
            </a:r>
            <a:r>
              <a:rPr lang="zh-CN" altLang="en-US" sz="2400" smtClean="0"/>
              <a:t>，</a:t>
            </a:r>
            <a:r>
              <a:rPr lang="en-US" altLang="zh-CN" sz="2400" smtClean="0"/>
              <a:t>A</a:t>
            </a:r>
            <a:r>
              <a:rPr lang="en-US" altLang="zh-CN" sz="2400" smtClean="0">
                <a:sym typeface="Symbol" panose="05050102010706020507" pitchFamily="18" charset="2"/>
              </a:rPr>
              <a:t></a:t>
            </a:r>
            <a:r>
              <a:rPr lang="zh-CN" altLang="en-US" sz="2400" smtClean="0"/>
              <a:t>，</a:t>
            </a:r>
            <a:r>
              <a:rPr lang="en-US" altLang="zh-CN" sz="2400" smtClean="0"/>
              <a:t>C</a:t>
            </a:r>
            <a:r>
              <a:rPr lang="en-US" altLang="zh-CN" sz="2400" smtClean="0">
                <a:sym typeface="Symbol" panose="05050102010706020507" pitchFamily="18" charset="2"/>
              </a:rPr>
              <a:t></a:t>
            </a:r>
            <a:r>
              <a:rPr lang="en-US" altLang="zh-CN" sz="2400" smtClean="0"/>
              <a:t>}</a:t>
            </a:r>
            <a:r>
              <a:rPr lang="zh-CN" altLang="en-US" sz="2400" smtClean="0"/>
              <a:t>，考察</a:t>
            </a:r>
            <a:r>
              <a:rPr lang="en-US" altLang="zh-CN" sz="2400" smtClean="0"/>
              <a:t>FOLLOW</a:t>
            </a:r>
            <a:r>
              <a:rPr lang="zh-CN" altLang="en-US" sz="2400" smtClean="0"/>
              <a:t>（</a:t>
            </a:r>
            <a:r>
              <a:rPr lang="en-US" altLang="zh-CN" sz="2400" smtClean="0"/>
              <a:t>A</a:t>
            </a:r>
            <a:r>
              <a:rPr lang="zh-CN" altLang="en-US" sz="2400" smtClean="0"/>
              <a:t>），</a:t>
            </a:r>
            <a:r>
              <a:rPr lang="en-US" altLang="zh-CN" sz="2400" smtClean="0"/>
              <a:t>FOLLEOW</a:t>
            </a:r>
            <a:r>
              <a:rPr lang="zh-CN" altLang="en-US" sz="2400" smtClean="0"/>
              <a:t>（</a:t>
            </a:r>
            <a:r>
              <a:rPr lang="en-US" altLang="zh-CN" sz="2400" smtClean="0"/>
              <a:t>C</a:t>
            </a:r>
            <a:r>
              <a:rPr lang="zh-CN" altLang="en-US" sz="2400" smtClean="0"/>
              <a:t>）和</a:t>
            </a:r>
            <a:r>
              <a:rPr lang="en-US" altLang="zh-CN" sz="2400" smtClean="0"/>
              <a:t>{b}</a:t>
            </a:r>
            <a:r>
              <a:rPr lang="zh-CN" altLang="en-US" sz="2400" smtClean="0"/>
              <a:t>，</a:t>
            </a:r>
            <a:r>
              <a:rPr lang="zh-CN" altLang="en-US" sz="2400" b="1" smtClean="0">
                <a:solidFill>
                  <a:srgbClr val="A50021"/>
                </a:solidFill>
              </a:rPr>
              <a:t>若他们两两彼此都不相交</a:t>
            </a:r>
            <a:r>
              <a:rPr lang="zh-CN" altLang="en-US" sz="2400" smtClean="0"/>
              <a:t>，可采用下面方法</a:t>
            </a:r>
            <a:r>
              <a:rPr lang="en-US" altLang="zh-CN" sz="2400" smtClean="0"/>
              <a:t>,</a:t>
            </a:r>
            <a:r>
              <a:rPr lang="zh-CN" altLang="en-US" sz="2400" smtClean="0"/>
              <a:t>对</a:t>
            </a:r>
            <a:r>
              <a:rPr lang="en-US" altLang="zh-CN" sz="2400" smtClean="0"/>
              <a:t>I</a:t>
            </a:r>
            <a:r>
              <a:rPr lang="en-US" altLang="zh-CN" sz="2400" baseline="-25000" smtClean="0"/>
              <a:t>i</a:t>
            </a:r>
            <a:r>
              <a:rPr lang="zh-CN" altLang="en-US" sz="2400" smtClean="0"/>
              <a:t>中的各项目对应的分析动作加以区分。</a:t>
            </a:r>
            <a:r>
              <a:rPr lang="zh-CN" altLang="en-US" sz="2400" b="1" smtClean="0">
                <a:solidFill>
                  <a:srgbClr val="A50021"/>
                </a:solidFill>
              </a:rPr>
              <a:t>即对任何输入符号</a:t>
            </a:r>
            <a:r>
              <a:rPr lang="en-US" altLang="zh-CN" sz="2400" b="1" smtClean="0">
                <a:solidFill>
                  <a:srgbClr val="A50021"/>
                </a:solidFill>
              </a:rPr>
              <a:t>a</a:t>
            </a:r>
            <a:r>
              <a:rPr lang="zh-CN" altLang="en-US" sz="2400" b="1" smtClean="0">
                <a:solidFill>
                  <a:srgbClr val="A50021"/>
                </a:solidFill>
              </a:rPr>
              <a:t>：</a:t>
            </a:r>
          </a:p>
          <a:p>
            <a:pPr lvl="1" eaLnBrk="1" hangingPunct="1"/>
            <a:r>
              <a:rPr lang="zh-CN" altLang="en-US" sz="2000" smtClean="0"/>
              <a:t>（</a:t>
            </a:r>
            <a:r>
              <a:rPr lang="en-US" altLang="zh-CN" sz="2000" smtClean="0"/>
              <a:t>1</a:t>
            </a:r>
            <a:r>
              <a:rPr lang="zh-CN" altLang="en-US" sz="2000" smtClean="0"/>
              <a:t>）、当</a:t>
            </a:r>
            <a:r>
              <a:rPr lang="en-US" altLang="zh-CN" sz="2000" smtClean="0"/>
              <a:t>a=b</a:t>
            </a:r>
            <a:r>
              <a:rPr lang="zh-CN" altLang="en-US" sz="2000" smtClean="0"/>
              <a:t>时，置</a:t>
            </a:r>
            <a:r>
              <a:rPr lang="en-US" altLang="zh-CN" sz="2000" smtClean="0"/>
              <a:t>ACTION</a:t>
            </a:r>
            <a:r>
              <a:rPr lang="zh-CN" altLang="en-US" sz="2000" smtClean="0"/>
              <a:t>（</a:t>
            </a:r>
            <a:r>
              <a:rPr lang="en-US" altLang="zh-CN" sz="2000" smtClean="0"/>
              <a:t>I</a:t>
            </a:r>
            <a:r>
              <a:rPr lang="en-US" altLang="zh-CN" sz="2000" baseline="-25000" smtClean="0"/>
              <a:t>i</a:t>
            </a:r>
            <a:r>
              <a:rPr lang="zh-CN" altLang="en-US" sz="2000" smtClean="0"/>
              <a:t>，</a:t>
            </a:r>
            <a:r>
              <a:rPr lang="en-US" altLang="zh-CN" sz="2000" smtClean="0"/>
              <a:t>a</a:t>
            </a:r>
            <a:r>
              <a:rPr lang="zh-CN" altLang="en-US" sz="2000" smtClean="0"/>
              <a:t>）</a:t>
            </a:r>
            <a:r>
              <a:rPr lang="en-US" altLang="zh-CN" sz="2000" smtClean="0"/>
              <a:t>=“</a:t>
            </a:r>
            <a:r>
              <a:rPr lang="zh-CN" altLang="en-US" sz="2000" smtClean="0"/>
              <a:t>移进”</a:t>
            </a:r>
          </a:p>
          <a:p>
            <a:pPr lvl="1" eaLnBrk="1" hangingPunct="1"/>
            <a:r>
              <a:rPr lang="zh-CN" altLang="en-US" sz="2000" smtClean="0"/>
              <a:t>（</a:t>
            </a:r>
            <a:r>
              <a:rPr lang="en-US" altLang="zh-CN" sz="2000" smtClean="0"/>
              <a:t>2</a:t>
            </a:r>
            <a:r>
              <a:rPr lang="zh-CN" altLang="en-US" sz="2000" smtClean="0"/>
              <a:t>）、当</a:t>
            </a:r>
            <a:r>
              <a:rPr lang="en-US" altLang="zh-CN" sz="2000" smtClean="0"/>
              <a:t>a</a:t>
            </a:r>
            <a:r>
              <a:rPr lang="en-US" altLang="zh-CN" sz="2000" smtClean="0">
                <a:sym typeface="Symbol" panose="05050102010706020507" pitchFamily="18" charset="2"/>
              </a:rPr>
              <a:t></a:t>
            </a:r>
            <a:r>
              <a:rPr lang="en-US" altLang="zh-CN" sz="2000" smtClean="0"/>
              <a:t>FOLLOW(A)</a:t>
            </a:r>
            <a:r>
              <a:rPr lang="zh-CN" altLang="en-US" sz="2000" smtClean="0"/>
              <a:t>时，置</a:t>
            </a:r>
            <a:r>
              <a:rPr lang="en-US" altLang="zh-CN" sz="2000" smtClean="0"/>
              <a:t>ACTION</a:t>
            </a:r>
            <a:r>
              <a:rPr lang="zh-CN" altLang="en-US" sz="2000" smtClean="0"/>
              <a:t>（</a:t>
            </a:r>
            <a:r>
              <a:rPr lang="en-US" altLang="zh-CN" sz="2000" smtClean="0"/>
              <a:t>I</a:t>
            </a:r>
            <a:r>
              <a:rPr lang="en-US" altLang="zh-CN" sz="2000" baseline="-25000" smtClean="0"/>
              <a:t>i</a:t>
            </a:r>
            <a:r>
              <a:rPr lang="zh-CN" altLang="en-US" sz="2000" smtClean="0"/>
              <a:t>，</a:t>
            </a:r>
            <a:r>
              <a:rPr lang="en-US" altLang="zh-CN" sz="2000" smtClean="0"/>
              <a:t>a</a:t>
            </a:r>
            <a:r>
              <a:rPr lang="zh-CN" altLang="en-US" sz="2000" smtClean="0"/>
              <a:t>）</a:t>
            </a:r>
            <a:r>
              <a:rPr lang="en-US" altLang="zh-CN" sz="2000" smtClean="0"/>
              <a:t>={</a:t>
            </a:r>
            <a:r>
              <a:rPr lang="zh-CN" altLang="en-US" sz="2000" smtClean="0"/>
              <a:t>按产生式</a:t>
            </a:r>
            <a:r>
              <a:rPr lang="en-US" altLang="zh-CN" sz="2000" smtClean="0"/>
              <a:t>A</a:t>
            </a:r>
            <a:r>
              <a:rPr lang="en-US" altLang="zh-CN" sz="2000" smtClean="0">
                <a:sym typeface="Symbol" panose="05050102010706020507" pitchFamily="18" charset="2"/>
              </a:rPr>
              <a:t></a:t>
            </a:r>
            <a:r>
              <a:rPr lang="zh-CN" altLang="en-US" sz="2000" smtClean="0"/>
              <a:t>规约</a:t>
            </a:r>
            <a:r>
              <a:rPr lang="en-US" altLang="zh-CN" sz="2000" smtClean="0"/>
              <a:t>}</a:t>
            </a:r>
          </a:p>
          <a:p>
            <a:pPr lvl="1" eaLnBrk="1" hangingPunct="1"/>
            <a:r>
              <a:rPr lang="zh-CN" altLang="en-US" sz="2000" smtClean="0"/>
              <a:t>（</a:t>
            </a:r>
            <a:r>
              <a:rPr lang="en-US" altLang="zh-CN" sz="2000" smtClean="0"/>
              <a:t>3</a:t>
            </a:r>
            <a:r>
              <a:rPr lang="zh-CN" altLang="en-US" sz="2000" smtClean="0"/>
              <a:t>）、当</a:t>
            </a:r>
            <a:r>
              <a:rPr lang="en-US" altLang="zh-CN" sz="2000" smtClean="0"/>
              <a:t>a</a:t>
            </a:r>
            <a:r>
              <a:rPr lang="en-US" altLang="zh-CN" sz="2000" smtClean="0">
                <a:sym typeface="Symbol" panose="05050102010706020507" pitchFamily="18" charset="2"/>
              </a:rPr>
              <a:t></a:t>
            </a:r>
            <a:r>
              <a:rPr lang="en-US" altLang="zh-CN" sz="2000" smtClean="0"/>
              <a:t>FOLLOW(C)</a:t>
            </a:r>
            <a:r>
              <a:rPr lang="zh-CN" altLang="en-US" sz="2000" smtClean="0"/>
              <a:t>时，置</a:t>
            </a:r>
            <a:r>
              <a:rPr lang="en-US" altLang="zh-CN" sz="2000" smtClean="0"/>
              <a:t>ACTION</a:t>
            </a:r>
            <a:r>
              <a:rPr lang="zh-CN" altLang="en-US" sz="2000" smtClean="0"/>
              <a:t>（</a:t>
            </a:r>
            <a:r>
              <a:rPr lang="en-US" altLang="zh-CN" sz="2000" smtClean="0"/>
              <a:t>I</a:t>
            </a:r>
            <a:r>
              <a:rPr lang="en-US" altLang="zh-CN" sz="2000" baseline="-25000" smtClean="0"/>
              <a:t>i</a:t>
            </a:r>
            <a:r>
              <a:rPr lang="zh-CN" altLang="en-US" sz="2000" smtClean="0"/>
              <a:t>，</a:t>
            </a:r>
            <a:r>
              <a:rPr lang="en-US" altLang="zh-CN" sz="2000" smtClean="0"/>
              <a:t>a</a:t>
            </a:r>
            <a:r>
              <a:rPr lang="zh-CN" altLang="en-US" sz="2000" smtClean="0"/>
              <a:t>）</a:t>
            </a:r>
            <a:r>
              <a:rPr lang="en-US" altLang="zh-CN" sz="2000" smtClean="0"/>
              <a:t>={</a:t>
            </a:r>
            <a:r>
              <a:rPr lang="zh-CN" altLang="en-US" sz="2000" smtClean="0"/>
              <a:t>按产生式</a:t>
            </a:r>
            <a:r>
              <a:rPr lang="en-US" altLang="zh-CN" sz="2000" smtClean="0"/>
              <a:t>C</a:t>
            </a:r>
            <a:r>
              <a:rPr lang="en-US" altLang="zh-CN" sz="2000" smtClean="0">
                <a:sym typeface="Symbol" panose="05050102010706020507" pitchFamily="18" charset="2"/>
              </a:rPr>
              <a:t></a:t>
            </a:r>
            <a:r>
              <a:rPr lang="zh-CN" altLang="en-US" sz="2000" smtClean="0"/>
              <a:t>规约</a:t>
            </a:r>
            <a:r>
              <a:rPr lang="en-US" altLang="zh-CN" sz="2000" smtClean="0"/>
              <a:t>}</a:t>
            </a:r>
          </a:p>
          <a:p>
            <a:pPr lvl="1" eaLnBrk="1" hangingPunct="1"/>
            <a:r>
              <a:rPr lang="zh-CN" altLang="en-US" sz="2000" smtClean="0"/>
              <a:t>（</a:t>
            </a:r>
            <a:r>
              <a:rPr lang="en-US" altLang="zh-CN" sz="2000" smtClean="0"/>
              <a:t>4</a:t>
            </a:r>
            <a:r>
              <a:rPr lang="zh-CN" altLang="en-US" sz="2000" smtClean="0"/>
              <a:t>）、当</a:t>
            </a:r>
            <a:r>
              <a:rPr lang="en-US" altLang="zh-CN" sz="2000" smtClean="0"/>
              <a:t>a</a:t>
            </a:r>
            <a:r>
              <a:rPr lang="zh-CN" altLang="en-US" sz="2000" smtClean="0"/>
              <a:t>不属于上述三种情况是，置</a:t>
            </a:r>
            <a:r>
              <a:rPr lang="en-US" altLang="zh-CN" sz="2000" smtClean="0"/>
              <a:t>ACTION</a:t>
            </a:r>
            <a:r>
              <a:rPr lang="zh-CN" altLang="en-US" sz="2000" smtClean="0"/>
              <a:t>（</a:t>
            </a:r>
            <a:r>
              <a:rPr lang="en-US" altLang="zh-CN" sz="2000" smtClean="0"/>
              <a:t>Ii</a:t>
            </a:r>
            <a:r>
              <a:rPr lang="zh-CN" altLang="en-US" sz="2000" smtClean="0"/>
              <a:t>，</a:t>
            </a:r>
            <a:r>
              <a:rPr lang="en-US" altLang="zh-CN" sz="2000" smtClean="0"/>
              <a:t>a</a:t>
            </a:r>
            <a:r>
              <a:rPr lang="zh-CN" altLang="en-US" sz="2000" smtClean="0"/>
              <a:t>）</a:t>
            </a:r>
            <a:r>
              <a:rPr lang="en-US" altLang="zh-CN" sz="2000" smtClean="0"/>
              <a:t>=“error”</a:t>
            </a:r>
          </a:p>
        </p:txBody>
      </p:sp>
      <p:sp>
        <p:nvSpPr>
          <p:cNvPr id="49155" name="Text Box 4"/>
          <p:cNvSpPr txBox="1">
            <a:spLocks noChangeArrowheads="1"/>
          </p:cNvSpPr>
          <p:nvPr/>
        </p:nvSpPr>
        <p:spPr bwMode="auto">
          <a:xfrm>
            <a:off x="808038" y="712788"/>
            <a:ext cx="40941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A50021"/>
                </a:solidFill>
              </a:rPr>
              <a:t>实际上就是”移进”和”规约”之间的较量</a:t>
            </a:r>
          </a:p>
        </p:txBody>
      </p:sp>
      <p:sp>
        <p:nvSpPr>
          <p:cNvPr id="49156" name="Line 5"/>
          <p:cNvSpPr>
            <a:spLocks noChangeShapeType="1"/>
          </p:cNvSpPr>
          <p:nvPr/>
        </p:nvSpPr>
        <p:spPr bwMode="auto">
          <a:xfrm>
            <a:off x="3203575" y="1052513"/>
            <a:ext cx="1152525" cy="100806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57" name="Text Box 6"/>
          <p:cNvSpPr txBox="1">
            <a:spLocks noChangeArrowheads="1"/>
          </p:cNvSpPr>
          <p:nvPr/>
        </p:nvSpPr>
        <p:spPr bwMode="auto">
          <a:xfrm>
            <a:off x="468313" y="5805488"/>
            <a:ext cx="8210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A50021"/>
                </a:solidFill>
              </a:rPr>
              <a:t>如果</a:t>
            </a:r>
            <a:r>
              <a:rPr lang="en-US" altLang="zh-CN" sz="1800" b="1">
                <a:solidFill>
                  <a:srgbClr val="A50021"/>
                </a:solidFill>
              </a:rPr>
              <a:t>a</a:t>
            </a:r>
            <a:r>
              <a:rPr lang="zh-CN" altLang="en-US" sz="1800" b="1">
                <a:solidFill>
                  <a:srgbClr val="A50021"/>
                </a:solidFill>
              </a:rPr>
              <a:t>属于</a:t>
            </a:r>
            <a:r>
              <a:rPr lang="en-US" altLang="zh-CN" sz="1800" b="1">
                <a:solidFill>
                  <a:srgbClr val="A50021"/>
                </a:solidFill>
              </a:rPr>
              <a:t>A</a:t>
            </a:r>
            <a:r>
              <a:rPr lang="zh-CN" altLang="en-US" sz="1800" b="1">
                <a:solidFill>
                  <a:srgbClr val="A50021"/>
                </a:solidFill>
              </a:rPr>
              <a:t>或</a:t>
            </a:r>
            <a:r>
              <a:rPr lang="en-US" altLang="zh-CN" sz="1800" b="1">
                <a:solidFill>
                  <a:srgbClr val="A50021"/>
                </a:solidFill>
              </a:rPr>
              <a:t>C</a:t>
            </a:r>
            <a:r>
              <a:rPr lang="zh-CN" altLang="en-US" sz="1800" b="1">
                <a:solidFill>
                  <a:srgbClr val="A50021"/>
                </a:solidFill>
              </a:rPr>
              <a:t>的后跟字符集的话，则</a:t>
            </a:r>
            <a:r>
              <a:rPr lang="en-US" altLang="zh-CN" sz="1800" b="1">
                <a:solidFill>
                  <a:srgbClr val="A50021"/>
                </a:solidFill>
              </a:rPr>
              <a:t>a</a:t>
            </a:r>
            <a:r>
              <a:rPr lang="zh-CN" altLang="en-US" sz="1800" b="1">
                <a:solidFill>
                  <a:srgbClr val="A50021"/>
                </a:solidFill>
              </a:rPr>
              <a:t>不应是移进项目的后续字符</a:t>
            </a:r>
            <a:r>
              <a:rPr lang="en-US" altLang="zh-CN" sz="1800" b="1">
                <a:solidFill>
                  <a:srgbClr val="A50021"/>
                </a:solidFill>
              </a:rPr>
              <a:t>,</a:t>
            </a:r>
            <a:r>
              <a:rPr lang="zh-CN" altLang="en-US" sz="1800" b="1">
                <a:solidFill>
                  <a:srgbClr val="A50021"/>
                </a:solidFill>
              </a:rPr>
              <a:t>否则</a:t>
            </a:r>
            <a:r>
              <a:rPr lang="en-US" altLang="zh-CN" sz="1800" b="1">
                <a:solidFill>
                  <a:srgbClr val="A50021"/>
                </a:solidFill>
              </a:rPr>
              <a:t>,</a:t>
            </a:r>
            <a:r>
              <a:rPr lang="zh-CN" altLang="en-US" sz="1800" b="1">
                <a:solidFill>
                  <a:srgbClr val="A50021"/>
                </a:solidFill>
              </a:rPr>
              <a:t>将产生</a:t>
            </a:r>
          </a:p>
          <a:p>
            <a:pPr eaLnBrk="1" hangingPunct="1">
              <a:spcBef>
                <a:spcPct val="0"/>
              </a:spcBef>
              <a:buFontTx/>
              <a:buNone/>
            </a:pPr>
            <a:r>
              <a:rPr lang="zh-CN" altLang="en-US" sz="1800" b="1">
                <a:solidFill>
                  <a:srgbClr val="A50021"/>
                </a:solidFill>
              </a:rPr>
              <a:t>冲突</a:t>
            </a:r>
            <a:r>
              <a:rPr lang="en-US" altLang="zh-CN" sz="1800" b="1">
                <a:solidFill>
                  <a:srgbClr val="A50021"/>
                </a:solidFill>
              </a:rPr>
              <a:t>,</a:t>
            </a:r>
            <a:r>
              <a:rPr lang="zh-CN" altLang="en-US" sz="1800" b="1">
                <a:solidFill>
                  <a:srgbClr val="A50021"/>
                </a:solidFill>
              </a:rPr>
              <a:t>那么</a:t>
            </a:r>
            <a:r>
              <a:rPr lang="en-US" altLang="zh-CN" sz="1800" b="1">
                <a:solidFill>
                  <a:srgbClr val="A50021"/>
                </a:solidFill>
              </a:rPr>
              <a:t>,</a:t>
            </a:r>
            <a:r>
              <a:rPr lang="zh-CN" altLang="en-US" sz="1800" b="1">
                <a:solidFill>
                  <a:srgbClr val="A50021"/>
                </a:solidFill>
              </a:rPr>
              <a:t>这时应该规约。</a:t>
            </a:r>
          </a:p>
        </p:txBody>
      </p:sp>
      <p:sp>
        <p:nvSpPr>
          <p:cNvPr id="49158" name="Text Box 7"/>
          <p:cNvSpPr txBox="1">
            <a:spLocks noChangeArrowheads="1"/>
          </p:cNvSpPr>
          <p:nvPr/>
        </p:nvSpPr>
        <p:spPr bwMode="auto">
          <a:xfrm>
            <a:off x="5364163" y="692150"/>
            <a:ext cx="260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A50021"/>
                </a:solidFill>
              </a:rPr>
              <a:t>这就是</a:t>
            </a:r>
            <a:r>
              <a:rPr lang="en-US" altLang="zh-CN" sz="1800" b="1">
                <a:solidFill>
                  <a:srgbClr val="A50021"/>
                </a:solidFill>
              </a:rPr>
              <a:t>SLR</a:t>
            </a:r>
            <a:r>
              <a:rPr lang="zh-CN" altLang="en-US" sz="1800" b="1">
                <a:solidFill>
                  <a:srgbClr val="A50021"/>
                </a:solidFill>
              </a:rPr>
              <a:t>（</a:t>
            </a:r>
            <a:r>
              <a:rPr lang="en-US" altLang="zh-CN" sz="1800" b="1">
                <a:solidFill>
                  <a:srgbClr val="A50021"/>
                </a:solidFill>
              </a:rPr>
              <a:t>1</a:t>
            </a:r>
            <a:r>
              <a:rPr lang="zh-CN" altLang="en-US" sz="1800" b="1">
                <a:solidFill>
                  <a:srgbClr val="A50021"/>
                </a:solidFill>
              </a:rPr>
              <a:t>）分析法</a:t>
            </a:r>
          </a:p>
        </p:txBody>
      </p:sp>
      <p:sp>
        <p:nvSpPr>
          <p:cNvPr id="49159" name="Line 8"/>
          <p:cNvSpPr>
            <a:spLocks noChangeShapeType="1"/>
          </p:cNvSpPr>
          <p:nvPr/>
        </p:nvSpPr>
        <p:spPr bwMode="auto">
          <a:xfrm flipH="1">
            <a:off x="5795963" y="1052513"/>
            <a:ext cx="288925" cy="2447925"/>
          </a:xfrm>
          <a:prstGeom prst="line">
            <a:avLst/>
          </a:prstGeom>
          <a:noFill/>
          <a:ln w="38100">
            <a:solidFill>
              <a:srgbClr val="A5002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0" name="Text Box 9"/>
          <p:cNvSpPr txBox="1">
            <a:spLocks noChangeArrowheads="1"/>
          </p:cNvSpPr>
          <p:nvPr/>
        </p:nvSpPr>
        <p:spPr bwMode="auto">
          <a:xfrm>
            <a:off x="611188" y="188913"/>
            <a:ext cx="6296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A50021"/>
                </a:solidFill>
              </a:rPr>
              <a:t>两两不相交决定了不产生冲突</a:t>
            </a:r>
            <a:r>
              <a:rPr lang="en-US" altLang="zh-CN" sz="1800" b="1">
                <a:solidFill>
                  <a:srgbClr val="A50021"/>
                </a:solidFill>
              </a:rPr>
              <a:t>,</a:t>
            </a:r>
            <a:r>
              <a:rPr lang="zh-CN" altLang="en-US" sz="1800" b="1">
                <a:solidFill>
                  <a:srgbClr val="A50021"/>
                </a:solidFill>
              </a:rPr>
              <a:t>只能在他们三个人中选择一个</a:t>
            </a:r>
            <a:r>
              <a:rPr lang="en-US" altLang="zh-CN" sz="1800" b="1">
                <a:solidFill>
                  <a:srgbClr val="A50021"/>
                </a:solidFill>
              </a:rPr>
              <a:t>.</a:t>
            </a:r>
          </a:p>
        </p:txBody>
      </p:sp>
      <p:sp>
        <p:nvSpPr>
          <p:cNvPr id="49161" name="Line 10"/>
          <p:cNvSpPr>
            <a:spLocks noChangeShapeType="1"/>
          </p:cNvSpPr>
          <p:nvPr/>
        </p:nvSpPr>
        <p:spPr bwMode="auto">
          <a:xfrm>
            <a:off x="4787900" y="549275"/>
            <a:ext cx="2305050" cy="19431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nodeType="clickEffect">
                                  <p:stCondLst>
                                    <p:cond delay="0"/>
                                  </p:stCondLst>
                                  <p:childTnLst>
                                    <p:set>
                                      <p:cBhvr>
                                        <p:cTn id="6" dur="1" fill="hold">
                                          <p:stCondLst>
                                            <p:cond delay="0"/>
                                          </p:stCondLst>
                                        </p:cTn>
                                        <p:tgtEl>
                                          <p:spTgt spid="49156"/>
                                        </p:tgtEl>
                                        <p:attrNameLst>
                                          <p:attrName>style.visibility</p:attrName>
                                        </p:attrNameLst>
                                      </p:cBhvr>
                                      <p:to>
                                        <p:strVal val="visible"/>
                                      </p:to>
                                    </p:set>
                                    <p:anim calcmode="lin" valueType="num">
                                      <p:cBhvr>
                                        <p:cTn id="7" dur="500" fill="hold"/>
                                        <p:tgtEl>
                                          <p:spTgt spid="49156"/>
                                        </p:tgtEl>
                                        <p:attrNameLst>
                                          <p:attrName>ppt_x</p:attrName>
                                        </p:attrNameLst>
                                      </p:cBhvr>
                                      <p:tavLst>
                                        <p:tav tm="0">
                                          <p:val>
                                            <p:strVal val="#ppt_x"/>
                                          </p:val>
                                        </p:tav>
                                        <p:tav tm="100000">
                                          <p:val>
                                            <p:strVal val="#ppt_x"/>
                                          </p:val>
                                        </p:tav>
                                      </p:tavLst>
                                    </p:anim>
                                    <p:anim calcmode="lin" valueType="num">
                                      <p:cBhvr>
                                        <p:cTn id="8" dur="500" fill="hold"/>
                                        <p:tgtEl>
                                          <p:spTgt spid="49156"/>
                                        </p:tgtEl>
                                        <p:attrNameLst>
                                          <p:attrName>ppt_y</p:attrName>
                                        </p:attrNameLst>
                                      </p:cBhvr>
                                      <p:tavLst>
                                        <p:tav tm="0">
                                          <p:val>
                                            <p:strVal val="#ppt_y+#ppt_h/2"/>
                                          </p:val>
                                        </p:tav>
                                        <p:tav tm="100000">
                                          <p:val>
                                            <p:strVal val="#ppt_y"/>
                                          </p:val>
                                        </p:tav>
                                      </p:tavLst>
                                    </p:anim>
                                    <p:anim calcmode="lin" valueType="num">
                                      <p:cBhvr>
                                        <p:cTn id="9" dur="500" fill="hold"/>
                                        <p:tgtEl>
                                          <p:spTgt spid="49156"/>
                                        </p:tgtEl>
                                        <p:attrNameLst>
                                          <p:attrName>ppt_w</p:attrName>
                                        </p:attrNameLst>
                                      </p:cBhvr>
                                      <p:tavLst>
                                        <p:tav tm="0">
                                          <p:val>
                                            <p:strVal val="#ppt_w"/>
                                          </p:val>
                                        </p:tav>
                                        <p:tav tm="100000">
                                          <p:val>
                                            <p:strVal val="#ppt_w"/>
                                          </p:val>
                                        </p:tav>
                                      </p:tavLst>
                                    </p:anim>
                                    <p:anim calcmode="lin" valueType="num">
                                      <p:cBhvr>
                                        <p:cTn id="10" dur="500" fill="hold"/>
                                        <p:tgtEl>
                                          <p:spTgt spid="49156"/>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9155"/>
                                        </p:tgtEl>
                                        <p:attrNameLst>
                                          <p:attrName>style.visibility</p:attrName>
                                        </p:attrNameLst>
                                      </p:cBhvr>
                                      <p:to>
                                        <p:strVal val="visible"/>
                                      </p:to>
                                    </p:set>
                                    <p:animEffect transition="in" filter="dissolve">
                                      <p:cBhvr>
                                        <p:cTn id="15" dur="500"/>
                                        <p:tgtEl>
                                          <p:spTgt spid="4915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4" fill="hold" nodeType="clickEffect">
                                  <p:stCondLst>
                                    <p:cond delay="0"/>
                                  </p:stCondLst>
                                  <p:childTnLst>
                                    <p:set>
                                      <p:cBhvr>
                                        <p:cTn id="19" dur="1" fill="hold">
                                          <p:stCondLst>
                                            <p:cond delay="0"/>
                                          </p:stCondLst>
                                        </p:cTn>
                                        <p:tgtEl>
                                          <p:spTgt spid="49161"/>
                                        </p:tgtEl>
                                        <p:attrNameLst>
                                          <p:attrName>style.visibility</p:attrName>
                                        </p:attrNameLst>
                                      </p:cBhvr>
                                      <p:to>
                                        <p:strVal val="visible"/>
                                      </p:to>
                                    </p:set>
                                    <p:anim calcmode="lin" valueType="num">
                                      <p:cBhvr>
                                        <p:cTn id="20" dur="500" fill="hold"/>
                                        <p:tgtEl>
                                          <p:spTgt spid="49161"/>
                                        </p:tgtEl>
                                        <p:attrNameLst>
                                          <p:attrName>ppt_x</p:attrName>
                                        </p:attrNameLst>
                                      </p:cBhvr>
                                      <p:tavLst>
                                        <p:tav tm="0">
                                          <p:val>
                                            <p:strVal val="#ppt_x"/>
                                          </p:val>
                                        </p:tav>
                                        <p:tav tm="100000">
                                          <p:val>
                                            <p:strVal val="#ppt_x"/>
                                          </p:val>
                                        </p:tav>
                                      </p:tavLst>
                                    </p:anim>
                                    <p:anim calcmode="lin" valueType="num">
                                      <p:cBhvr>
                                        <p:cTn id="21" dur="500" fill="hold"/>
                                        <p:tgtEl>
                                          <p:spTgt spid="49161"/>
                                        </p:tgtEl>
                                        <p:attrNameLst>
                                          <p:attrName>ppt_y</p:attrName>
                                        </p:attrNameLst>
                                      </p:cBhvr>
                                      <p:tavLst>
                                        <p:tav tm="0">
                                          <p:val>
                                            <p:strVal val="#ppt_y+#ppt_h/2"/>
                                          </p:val>
                                        </p:tav>
                                        <p:tav tm="100000">
                                          <p:val>
                                            <p:strVal val="#ppt_y"/>
                                          </p:val>
                                        </p:tav>
                                      </p:tavLst>
                                    </p:anim>
                                    <p:anim calcmode="lin" valueType="num">
                                      <p:cBhvr>
                                        <p:cTn id="22" dur="500" fill="hold"/>
                                        <p:tgtEl>
                                          <p:spTgt spid="49161"/>
                                        </p:tgtEl>
                                        <p:attrNameLst>
                                          <p:attrName>ppt_w</p:attrName>
                                        </p:attrNameLst>
                                      </p:cBhvr>
                                      <p:tavLst>
                                        <p:tav tm="0">
                                          <p:val>
                                            <p:strVal val="#ppt_w"/>
                                          </p:val>
                                        </p:tav>
                                        <p:tav tm="100000">
                                          <p:val>
                                            <p:strVal val="#ppt_w"/>
                                          </p:val>
                                        </p:tav>
                                      </p:tavLst>
                                    </p:anim>
                                    <p:anim calcmode="lin" valueType="num">
                                      <p:cBhvr>
                                        <p:cTn id="23" dur="500" fill="hold"/>
                                        <p:tgtEl>
                                          <p:spTgt spid="49161"/>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9160"/>
                                        </p:tgtEl>
                                        <p:attrNameLst>
                                          <p:attrName>style.visibility</p:attrName>
                                        </p:attrNameLst>
                                      </p:cBhvr>
                                      <p:to>
                                        <p:strVal val="visible"/>
                                      </p:to>
                                    </p:set>
                                    <p:animEffect transition="in" filter="dissolve">
                                      <p:cBhvr>
                                        <p:cTn id="28" dur="500"/>
                                        <p:tgtEl>
                                          <p:spTgt spid="4916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8" fill="hold" nodeType="clickEffect">
                                  <p:stCondLst>
                                    <p:cond delay="0"/>
                                  </p:stCondLst>
                                  <p:childTnLst>
                                    <p:set>
                                      <p:cBhvr>
                                        <p:cTn id="32" dur="1" fill="hold">
                                          <p:stCondLst>
                                            <p:cond delay="0"/>
                                          </p:stCondLst>
                                        </p:cTn>
                                        <p:tgtEl>
                                          <p:spTgt spid="49159"/>
                                        </p:tgtEl>
                                        <p:attrNameLst>
                                          <p:attrName>style.visibility</p:attrName>
                                        </p:attrNameLst>
                                      </p:cBhvr>
                                      <p:to>
                                        <p:strVal val="visible"/>
                                      </p:to>
                                    </p:set>
                                    <p:anim calcmode="lin" valueType="num">
                                      <p:cBhvr>
                                        <p:cTn id="33" dur="500" fill="hold"/>
                                        <p:tgtEl>
                                          <p:spTgt spid="49159"/>
                                        </p:tgtEl>
                                        <p:attrNameLst>
                                          <p:attrName>ppt_x</p:attrName>
                                        </p:attrNameLst>
                                      </p:cBhvr>
                                      <p:tavLst>
                                        <p:tav tm="0">
                                          <p:val>
                                            <p:strVal val="#ppt_x-#ppt_w/2"/>
                                          </p:val>
                                        </p:tav>
                                        <p:tav tm="100000">
                                          <p:val>
                                            <p:strVal val="#ppt_x"/>
                                          </p:val>
                                        </p:tav>
                                      </p:tavLst>
                                    </p:anim>
                                    <p:anim calcmode="lin" valueType="num">
                                      <p:cBhvr>
                                        <p:cTn id="34" dur="500" fill="hold"/>
                                        <p:tgtEl>
                                          <p:spTgt spid="49159"/>
                                        </p:tgtEl>
                                        <p:attrNameLst>
                                          <p:attrName>ppt_y</p:attrName>
                                        </p:attrNameLst>
                                      </p:cBhvr>
                                      <p:tavLst>
                                        <p:tav tm="0">
                                          <p:val>
                                            <p:strVal val="#ppt_y"/>
                                          </p:val>
                                        </p:tav>
                                        <p:tav tm="100000">
                                          <p:val>
                                            <p:strVal val="#ppt_y"/>
                                          </p:val>
                                        </p:tav>
                                      </p:tavLst>
                                    </p:anim>
                                    <p:anim calcmode="lin" valueType="num">
                                      <p:cBhvr>
                                        <p:cTn id="35" dur="500" fill="hold"/>
                                        <p:tgtEl>
                                          <p:spTgt spid="49159"/>
                                        </p:tgtEl>
                                        <p:attrNameLst>
                                          <p:attrName>ppt_w</p:attrName>
                                        </p:attrNameLst>
                                      </p:cBhvr>
                                      <p:tavLst>
                                        <p:tav tm="0">
                                          <p:val>
                                            <p:fltVal val="0"/>
                                          </p:val>
                                        </p:tav>
                                        <p:tav tm="100000">
                                          <p:val>
                                            <p:strVal val="#ppt_w"/>
                                          </p:val>
                                        </p:tav>
                                      </p:tavLst>
                                    </p:anim>
                                    <p:anim calcmode="lin" valueType="num">
                                      <p:cBhvr>
                                        <p:cTn id="36" dur="500" fill="hold"/>
                                        <p:tgtEl>
                                          <p:spTgt spid="49159"/>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49158"/>
                                        </p:tgtEl>
                                        <p:attrNameLst>
                                          <p:attrName>style.visibility</p:attrName>
                                        </p:attrNameLst>
                                      </p:cBhvr>
                                      <p:to>
                                        <p:strVal val="visible"/>
                                      </p:to>
                                    </p:set>
                                    <p:animEffect transition="in" filter="dissolve">
                                      <p:cBhvr>
                                        <p:cTn id="41" dur="500"/>
                                        <p:tgtEl>
                                          <p:spTgt spid="4915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49157"/>
                                        </p:tgtEl>
                                        <p:attrNameLst>
                                          <p:attrName>style.visibility</p:attrName>
                                        </p:attrNameLst>
                                      </p:cBhvr>
                                      <p:to>
                                        <p:strVal val="visible"/>
                                      </p:to>
                                    </p:set>
                                    <p:animEffect transition="in" filter="dissolve">
                                      <p:cBhvr>
                                        <p:cTn id="46" dur="500"/>
                                        <p:tgtEl>
                                          <p:spTgt spid="49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57" grpId="0"/>
      <p:bldP spid="49158" grpId="0"/>
      <p:bldP spid="4916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7950" y="836613"/>
            <a:ext cx="8856663" cy="504825"/>
          </a:xfrm>
        </p:spPr>
        <p:txBody>
          <a:bodyPr/>
          <a:lstStyle/>
          <a:p>
            <a:pPr eaLnBrk="1" hangingPunct="1"/>
            <a:r>
              <a:rPr lang="zh-CN" altLang="en-US" sz="2000" smtClean="0">
                <a:solidFill>
                  <a:srgbClr val="C00000"/>
                </a:solidFill>
              </a:rPr>
              <a:t>上例中项目集</a:t>
            </a:r>
            <a:r>
              <a:rPr lang="en-US" altLang="zh-CN" sz="2000" smtClean="0">
                <a:solidFill>
                  <a:srgbClr val="C00000"/>
                </a:solidFill>
              </a:rPr>
              <a:t>I</a:t>
            </a:r>
            <a:r>
              <a:rPr lang="en-US" altLang="zh-CN" sz="2000" baseline="-25000" smtClean="0">
                <a:solidFill>
                  <a:srgbClr val="C00000"/>
                </a:solidFill>
              </a:rPr>
              <a:t>2</a:t>
            </a:r>
            <a:r>
              <a:rPr lang="en-US" altLang="zh-CN" sz="2000" smtClean="0">
                <a:solidFill>
                  <a:srgbClr val="C00000"/>
                </a:solidFill>
              </a:rPr>
              <a:t>={ A</a:t>
            </a:r>
            <a:r>
              <a:rPr lang="en-US" altLang="zh-CN" sz="2000" smtClean="0">
                <a:solidFill>
                  <a:srgbClr val="C00000"/>
                </a:solidFill>
                <a:sym typeface="Symbol" panose="05050102010706020507" pitchFamily="18" charset="2"/>
              </a:rPr>
              <a:t></a:t>
            </a:r>
            <a:r>
              <a:rPr lang="en-US" altLang="zh-CN" sz="2000" smtClean="0">
                <a:solidFill>
                  <a:srgbClr val="C00000"/>
                </a:solidFill>
              </a:rPr>
              <a:t>a</a:t>
            </a:r>
            <a:r>
              <a:rPr lang="en-US" altLang="zh-CN" sz="2000" smtClean="0">
                <a:solidFill>
                  <a:srgbClr val="C00000"/>
                </a:solidFill>
                <a:sym typeface="Symbol" panose="05050102010706020507" pitchFamily="18" charset="2"/>
              </a:rPr>
              <a:t></a:t>
            </a:r>
            <a:r>
              <a:rPr lang="en-US" altLang="zh-CN" sz="2000" smtClean="0">
                <a:solidFill>
                  <a:srgbClr val="C00000"/>
                </a:solidFill>
              </a:rPr>
              <a:t>A</a:t>
            </a:r>
            <a:r>
              <a:rPr lang="zh-CN" altLang="en-US" sz="2000" smtClean="0">
                <a:solidFill>
                  <a:srgbClr val="C00000"/>
                </a:solidFill>
              </a:rPr>
              <a:t>，</a:t>
            </a:r>
            <a:r>
              <a:rPr lang="en-US" altLang="zh-CN" sz="2000" smtClean="0">
                <a:solidFill>
                  <a:srgbClr val="C00000"/>
                </a:solidFill>
              </a:rPr>
              <a:t>A</a:t>
            </a:r>
            <a:r>
              <a:rPr lang="en-US" altLang="zh-CN" sz="2000" smtClean="0">
                <a:solidFill>
                  <a:srgbClr val="C00000"/>
                </a:solidFill>
                <a:sym typeface="Symbol" panose="05050102010706020507" pitchFamily="18" charset="2"/>
              </a:rPr>
              <a:t></a:t>
            </a:r>
            <a:r>
              <a:rPr lang="en-US" altLang="zh-CN" sz="2000" smtClean="0">
                <a:solidFill>
                  <a:srgbClr val="C00000"/>
                </a:solidFill>
              </a:rPr>
              <a:t>aA|</a:t>
            </a:r>
            <a:r>
              <a:rPr lang="en-US" altLang="zh-CN" sz="2000" smtClean="0">
                <a:solidFill>
                  <a:srgbClr val="C00000"/>
                </a:solidFill>
                <a:sym typeface="Symbol" panose="05050102010706020507" pitchFamily="18" charset="2"/>
              </a:rPr>
              <a:t></a:t>
            </a:r>
            <a:r>
              <a:rPr lang="en-US" altLang="zh-CN" sz="2000" smtClean="0">
                <a:solidFill>
                  <a:srgbClr val="C00000"/>
                </a:solidFill>
              </a:rPr>
              <a:t>a</a:t>
            </a:r>
            <a:r>
              <a:rPr lang="zh-CN" altLang="en-US" sz="2000" smtClean="0">
                <a:solidFill>
                  <a:srgbClr val="C00000"/>
                </a:solidFill>
              </a:rPr>
              <a:t>，</a:t>
            </a:r>
            <a:r>
              <a:rPr lang="en-US" altLang="zh-CN" sz="2000" smtClean="0">
                <a:solidFill>
                  <a:srgbClr val="C00000"/>
                </a:solidFill>
              </a:rPr>
              <a:t>A</a:t>
            </a:r>
            <a:r>
              <a:rPr lang="en-US" altLang="zh-CN" sz="2000" smtClean="0">
                <a:solidFill>
                  <a:srgbClr val="C00000"/>
                </a:solidFill>
                <a:sym typeface="Symbol" panose="05050102010706020507" pitchFamily="18" charset="2"/>
              </a:rPr>
              <a:t></a:t>
            </a:r>
            <a:r>
              <a:rPr lang="en-US" altLang="zh-CN" sz="2000" smtClean="0">
                <a:solidFill>
                  <a:srgbClr val="C00000"/>
                </a:solidFill>
              </a:rPr>
              <a:t>a</a:t>
            </a:r>
            <a:r>
              <a:rPr lang="en-US" altLang="zh-CN" sz="2000" smtClean="0">
                <a:solidFill>
                  <a:srgbClr val="C00000"/>
                </a:solidFill>
                <a:sym typeface="Symbol" panose="05050102010706020507" pitchFamily="18" charset="2"/>
              </a:rPr>
              <a:t></a:t>
            </a:r>
            <a:r>
              <a:rPr lang="en-US" altLang="zh-CN" sz="2000" smtClean="0">
                <a:solidFill>
                  <a:srgbClr val="C00000"/>
                </a:solidFill>
              </a:rPr>
              <a:t>}</a:t>
            </a:r>
            <a:r>
              <a:rPr lang="zh-CN" altLang="en-US" sz="2000" smtClean="0">
                <a:solidFill>
                  <a:srgbClr val="C00000"/>
                </a:solidFill>
              </a:rPr>
              <a:t>含有冲突，但是</a:t>
            </a:r>
            <a:r>
              <a:rPr lang="en-US" altLang="zh-CN" sz="2000" smtClean="0">
                <a:solidFill>
                  <a:srgbClr val="C00000"/>
                </a:solidFill>
              </a:rPr>
              <a:t>FOLLOW</a:t>
            </a:r>
            <a:r>
              <a:rPr lang="zh-CN" altLang="en-US" sz="2000" smtClean="0">
                <a:solidFill>
                  <a:srgbClr val="C00000"/>
                </a:solidFill>
              </a:rPr>
              <a:t>（</a:t>
            </a:r>
            <a:r>
              <a:rPr lang="en-US" altLang="zh-CN" sz="2000" smtClean="0">
                <a:solidFill>
                  <a:srgbClr val="C00000"/>
                </a:solidFill>
              </a:rPr>
              <a:t>A</a:t>
            </a:r>
            <a:r>
              <a:rPr lang="zh-CN" altLang="en-US" sz="2000" smtClean="0">
                <a:solidFill>
                  <a:srgbClr val="C00000"/>
                </a:solidFill>
              </a:rPr>
              <a:t>）</a:t>
            </a:r>
            <a:r>
              <a:rPr lang="zh-CN" altLang="en-US" sz="2000" smtClean="0">
                <a:solidFill>
                  <a:srgbClr val="C00000"/>
                </a:solidFill>
                <a:sym typeface="Symbol" panose="05050102010706020507" pitchFamily="18" charset="2"/>
              </a:rPr>
              <a:t></a:t>
            </a:r>
            <a:r>
              <a:rPr lang="en-US" altLang="zh-CN" sz="2000" smtClean="0">
                <a:solidFill>
                  <a:srgbClr val="C00000"/>
                </a:solidFill>
              </a:rPr>
              <a:t>{a}={#}</a:t>
            </a:r>
            <a:r>
              <a:rPr lang="en-US" altLang="zh-CN" sz="2000" smtClean="0">
                <a:solidFill>
                  <a:srgbClr val="C00000"/>
                </a:solidFill>
                <a:sym typeface="Symbol" panose="05050102010706020507" pitchFamily="18" charset="2"/>
              </a:rPr>
              <a:t></a:t>
            </a:r>
            <a:r>
              <a:rPr lang="en-US" altLang="zh-CN" sz="2000" smtClean="0">
                <a:solidFill>
                  <a:srgbClr val="C00000"/>
                </a:solidFill>
              </a:rPr>
              <a:t>{a}=</a:t>
            </a:r>
            <a:r>
              <a:rPr lang="en-US" altLang="zh-CN" sz="2000" smtClean="0">
                <a:solidFill>
                  <a:srgbClr val="C00000"/>
                </a:solidFill>
                <a:sym typeface="Symbol" panose="05050102010706020507" pitchFamily="18" charset="2"/>
              </a:rPr>
              <a:t></a:t>
            </a:r>
            <a:r>
              <a:rPr lang="zh-CN" altLang="en-US" sz="2000" smtClean="0">
                <a:solidFill>
                  <a:srgbClr val="C00000"/>
                </a:solidFill>
              </a:rPr>
              <a:t>，故冲突可以利用</a:t>
            </a:r>
            <a:r>
              <a:rPr lang="en-US" altLang="zh-CN" sz="2000" smtClean="0">
                <a:solidFill>
                  <a:srgbClr val="C00000"/>
                </a:solidFill>
              </a:rPr>
              <a:t>SLR</a:t>
            </a:r>
            <a:r>
              <a:rPr lang="zh-CN" altLang="en-US" sz="2000" smtClean="0">
                <a:solidFill>
                  <a:srgbClr val="C00000"/>
                </a:solidFill>
              </a:rPr>
              <a:t>（</a:t>
            </a:r>
            <a:r>
              <a:rPr lang="en-US" altLang="zh-CN" sz="2000" smtClean="0">
                <a:solidFill>
                  <a:srgbClr val="C00000"/>
                </a:solidFill>
              </a:rPr>
              <a:t>1</a:t>
            </a:r>
            <a:r>
              <a:rPr lang="zh-CN" altLang="en-US" sz="2000" smtClean="0">
                <a:solidFill>
                  <a:srgbClr val="C00000"/>
                </a:solidFill>
              </a:rPr>
              <a:t>）方法解决，相应的分析动作是</a:t>
            </a:r>
          </a:p>
        </p:txBody>
      </p:sp>
      <p:graphicFrame>
        <p:nvGraphicFramePr>
          <p:cNvPr id="87191" name="Group 151"/>
          <p:cNvGraphicFramePr>
            <a:graphicFrameLocks noGrp="1"/>
          </p:cNvGraphicFramePr>
          <p:nvPr>
            <p:ph type="tbl" idx="1"/>
          </p:nvPr>
        </p:nvGraphicFramePr>
        <p:xfrm>
          <a:off x="457200" y="1989138"/>
          <a:ext cx="8229600" cy="4411663"/>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565150">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状态</a:t>
                      </a:r>
                      <a:endParaRPr kumimoji="0" lang="zh-CN" altLang="en-US" sz="20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Action</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goto</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38">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4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S2</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4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acc</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5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S2</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r3</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04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r2</a:t>
                      </a:r>
                      <a:endParaRPr kumimoji="0" lang="en-US" altLang="zh-CN" sz="20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r2</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spd="slow">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p:cNvGrpSpPr>
            <a:grpSpLocks/>
          </p:cNvGrpSpPr>
          <p:nvPr/>
        </p:nvGrpSpPr>
        <p:grpSpPr bwMode="auto">
          <a:xfrm>
            <a:off x="2571750" y="1643063"/>
            <a:ext cx="3657600" cy="2674937"/>
            <a:chOff x="0" y="4560"/>
            <a:chExt cx="11905" cy="8365"/>
          </a:xfrm>
        </p:grpSpPr>
        <p:pic>
          <p:nvPicPr>
            <p:cNvPr id="47109" name="Picture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88"/>
              <a:ext cx="11880" cy="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60"/>
              <a:ext cx="7560" cy="4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5"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 y="4560"/>
              <a:ext cx="6865" cy="4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矩形 5"/>
          <p:cNvSpPr/>
          <p:nvPr/>
        </p:nvSpPr>
        <p:spPr>
          <a:xfrm>
            <a:off x="2357422" y="4714884"/>
            <a:ext cx="4339650" cy="1200329"/>
          </a:xfrm>
          <a:prstGeom prst="rect">
            <a:avLst/>
          </a:prstGeom>
          <a:noFill/>
        </p:spPr>
        <p:txBody>
          <a:bodyPr wrap="none">
            <a:spAutoFit/>
          </a:bodyPr>
          <a:lstStyle/>
          <a:p>
            <a:pPr algn="ctr" eaLnBrk="1" hangingPunct="1">
              <a:defRPr/>
            </a:pPr>
            <a:r>
              <a:rPr lang="zh-CN" altLang="en-US" sz="3600" dirty="0">
                <a:solidFill>
                  <a:srgbClr val="C00000"/>
                </a:solidFill>
                <a:latin typeface="方正舒体" pitchFamily="2" charset="-122"/>
                <a:ea typeface="方正舒体" pitchFamily="2" charset="-122"/>
              </a:rPr>
              <a:t>自强不息、团结奋进</a:t>
            </a:r>
            <a:endParaRPr lang="en-US" altLang="zh-CN" sz="3600" dirty="0">
              <a:solidFill>
                <a:srgbClr val="C00000"/>
              </a:solidFill>
              <a:latin typeface="方正舒体" pitchFamily="2" charset="-122"/>
              <a:ea typeface="方正舒体" pitchFamily="2" charset="-122"/>
            </a:endParaRPr>
          </a:p>
          <a:p>
            <a:pPr algn="ctr" eaLnBrk="1" hangingPunct="1">
              <a:defRPr/>
            </a:pPr>
            <a:r>
              <a:rPr lang="zh-CN" altLang="en-US" sz="3600" dirty="0">
                <a:solidFill>
                  <a:srgbClr val="C00000"/>
                </a:solidFill>
                <a:latin typeface="方正舒体" pitchFamily="2" charset="-122"/>
                <a:ea typeface="方正舒体" pitchFamily="2" charset="-122"/>
              </a:rPr>
              <a:t>爱校敬业、追求卓越</a:t>
            </a:r>
            <a:endParaRPr lang="zh-CN" altLang="en-US"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C00000"/>
              </a:solidFill>
              <a:effectLst>
                <a:outerShdw blurRad="50800" dist="40000" dir="5400000" algn="tl" rotWithShape="0">
                  <a:srgbClr val="000000">
                    <a:shade val="5000"/>
                    <a:satMod val="120000"/>
                    <a:alpha val="33000"/>
                  </a:srgbClr>
                </a:outerShdw>
              </a:effectLst>
              <a:latin typeface="方正舒体" pitchFamily="2" charset="-122"/>
              <a:ea typeface="方正舒体" pitchFamily="2" charset="-122"/>
            </a:endParaRPr>
          </a:p>
        </p:txBody>
      </p:sp>
      <p:sp>
        <p:nvSpPr>
          <p:cNvPr id="4710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21F0262-12AA-44D4-A835-6E026298F2CB}" type="slidenum">
              <a:rPr lang="zh-CN" altLang="en-US" sz="1400" smtClean="0"/>
              <a:pPr>
                <a:spcBef>
                  <a:spcPct val="0"/>
                </a:spcBef>
                <a:buFontTx/>
                <a:buNone/>
              </a:pPr>
              <a:t>46</a:t>
            </a:fld>
            <a:endParaRPr lang="en-US" altLang="zh-CN" sz="1400" smtClean="0"/>
          </a:p>
        </p:txBody>
      </p:sp>
    </p:spTree>
  </p:cSld>
  <p:clrMapOvr>
    <a:masterClrMapping/>
  </p:clrMapOvr>
  <p:transition spd="slow">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27088" y="476250"/>
            <a:ext cx="7543800" cy="719138"/>
          </a:xfrm>
        </p:spPr>
        <p:txBody>
          <a:bodyPr/>
          <a:lstStyle/>
          <a:p>
            <a:pPr eaLnBrk="1" hangingPunct="1"/>
            <a:r>
              <a:rPr lang="en-US" altLang="zh-CN" sz="3600" dirty="0"/>
              <a:t>6</a:t>
            </a:r>
            <a:r>
              <a:rPr lang="en-US" altLang="zh-CN" sz="3600" dirty="0" smtClean="0"/>
              <a:t>.1.1 </a:t>
            </a:r>
            <a:r>
              <a:rPr lang="zh-CN" altLang="en-US" sz="3600" dirty="0" smtClean="0"/>
              <a:t>分析栈</a:t>
            </a:r>
          </a:p>
        </p:txBody>
      </p:sp>
      <p:sp>
        <p:nvSpPr>
          <p:cNvPr id="7171" name="Rectangle 3"/>
          <p:cNvSpPr>
            <a:spLocks noGrp="1" noChangeArrowheads="1"/>
          </p:cNvSpPr>
          <p:nvPr>
            <p:ph idx="1"/>
          </p:nvPr>
        </p:nvSpPr>
        <p:spPr>
          <a:xfrm>
            <a:off x="468313" y="1484313"/>
            <a:ext cx="8435975" cy="5113337"/>
          </a:xfrm>
        </p:spPr>
        <p:txBody>
          <a:bodyPr/>
          <a:lstStyle/>
          <a:p>
            <a:pPr algn="just" eaLnBrk="1" hangingPunct="1">
              <a:lnSpc>
                <a:spcPct val="90000"/>
              </a:lnSpc>
              <a:buFont typeface="Wingdings" panose="05000000000000000000" pitchFamily="2" charset="2"/>
              <a:buChar char=""/>
            </a:pPr>
            <a:r>
              <a:rPr lang="zh-CN" altLang="en-US" sz="2400" smtClean="0"/>
              <a:t>包括文法符号栈和相应的状态栈两个部分。</a:t>
            </a:r>
          </a:p>
          <a:p>
            <a:pPr algn="just" eaLnBrk="1" hangingPunct="1">
              <a:lnSpc>
                <a:spcPct val="90000"/>
              </a:lnSpc>
              <a:buFont typeface="Wingdings" panose="05000000000000000000" pitchFamily="2" charset="2"/>
              <a:buChar char=""/>
            </a:pPr>
            <a:r>
              <a:rPr lang="zh-CN" altLang="en-US" sz="2400" smtClean="0"/>
              <a:t>分析栈每一项包括两部分内容，即状态符号</a:t>
            </a:r>
            <a:r>
              <a:rPr lang="en-US" altLang="zh-CN" sz="2400" smtClean="0"/>
              <a:t>S</a:t>
            </a:r>
            <a:r>
              <a:rPr lang="en-US" altLang="zh-CN" sz="2400" baseline="-25000" smtClean="0"/>
              <a:t>i</a:t>
            </a:r>
            <a:r>
              <a:rPr lang="zh-CN" altLang="en-US" sz="2400" smtClean="0"/>
              <a:t>和文法符号</a:t>
            </a:r>
            <a:r>
              <a:rPr lang="en-US" altLang="zh-CN" sz="2400" smtClean="0"/>
              <a:t>X</a:t>
            </a:r>
            <a:r>
              <a:rPr lang="en-US" altLang="zh-CN" sz="2400" baseline="-25000" smtClean="0"/>
              <a:t>i</a:t>
            </a:r>
            <a:r>
              <a:rPr lang="zh-CN" altLang="en-US" sz="2400" smtClean="0"/>
              <a:t>。</a:t>
            </a:r>
          </a:p>
          <a:p>
            <a:pPr algn="just" eaLnBrk="1" hangingPunct="1">
              <a:lnSpc>
                <a:spcPct val="90000"/>
              </a:lnSpc>
              <a:buFont typeface="Wingdings" panose="05000000000000000000" pitchFamily="2" charset="2"/>
              <a:buChar char=""/>
            </a:pPr>
            <a:r>
              <a:rPr lang="en-US" altLang="zh-CN" sz="2400" smtClean="0"/>
              <a:t>X</a:t>
            </a:r>
            <a:r>
              <a:rPr lang="en-US" altLang="zh-CN" sz="2400" baseline="-25000" smtClean="0"/>
              <a:t>i</a:t>
            </a:r>
            <a:r>
              <a:rPr lang="zh-CN" altLang="en-US" sz="2400" smtClean="0"/>
              <a:t>表示在分析过程中移进或规约的符号，类似“移进</a:t>
            </a:r>
            <a:r>
              <a:rPr lang="en-US" altLang="zh-CN" sz="2400" smtClean="0"/>
              <a:t>-</a:t>
            </a:r>
            <a:r>
              <a:rPr lang="zh-CN" altLang="en-US" sz="2400" smtClean="0"/>
              <a:t>规约”分析中符号栈的顶。</a:t>
            </a:r>
          </a:p>
          <a:p>
            <a:pPr algn="just" eaLnBrk="1" hangingPunct="1">
              <a:lnSpc>
                <a:spcPct val="90000"/>
              </a:lnSpc>
              <a:buFont typeface="Wingdings" panose="05000000000000000000" pitchFamily="2" charset="2"/>
              <a:buChar char=""/>
            </a:pPr>
            <a:r>
              <a:rPr lang="zh-CN" altLang="en-US" sz="2400" smtClean="0"/>
              <a:t>状态</a:t>
            </a:r>
            <a:r>
              <a:rPr lang="en-US" altLang="zh-CN" sz="2400" smtClean="0"/>
              <a:t>S</a:t>
            </a:r>
            <a:r>
              <a:rPr lang="en-US" altLang="zh-CN" sz="2400" baseline="-25000" smtClean="0"/>
              <a:t>i</a:t>
            </a:r>
            <a:r>
              <a:rPr lang="zh-CN" altLang="en-US" sz="2400" smtClean="0"/>
              <a:t>概括了栈中位于</a:t>
            </a:r>
            <a:r>
              <a:rPr lang="en-US" altLang="zh-CN" sz="2400" smtClean="0"/>
              <a:t>S</a:t>
            </a:r>
            <a:r>
              <a:rPr lang="en-US" altLang="zh-CN" sz="2400" baseline="-25000" smtClean="0"/>
              <a:t>i</a:t>
            </a:r>
            <a:r>
              <a:rPr lang="zh-CN" altLang="en-US" sz="2400" smtClean="0"/>
              <a:t>下边的全部信息，也就是记录分析过程从开始到某一规约阶段的整个分析历程或预测继续扫描可能回遇到的输入符号，</a:t>
            </a:r>
            <a:r>
              <a:rPr lang="zh-CN" altLang="en-US" sz="2400" b="1" smtClean="0">
                <a:solidFill>
                  <a:srgbClr val="FF0000"/>
                </a:solidFill>
              </a:rPr>
              <a:t>即刻画了分析过程的“历史”情况和“展望”未来信息</a:t>
            </a:r>
            <a:r>
              <a:rPr lang="zh-CN" altLang="en-US" sz="2400" smtClean="0"/>
              <a:t>。</a:t>
            </a:r>
          </a:p>
          <a:p>
            <a:pPr algn="just" eaLnBrk="1" hangingPunct="1">
              <a:lnSpc>
                <a:spcPct val="90000"/>
              </a:lnSpc>
              <a:buFont typeface="Wingdings" panose="05000000000000000000" pitchFamily="2" charset="2"/>
              <a:buChar char=""/>
            </a:pPr>
            <a:r>
              <a:rPr lang="zh-CN" altLang="en-US" sz="2400" smtClean="0"/>
              <a:t>分析栈处于</a:t>
            </a:r>
            <a:r>
              <a:rPr lang="en-US" altLang="zh-CN" sz="2400" smtClean="0"/>
              <a:t>S0</a:t>
            </a:r>
            <a:r>
              <a:rPr lang="zh-CN" altLang="en-US" sz="2400" smtClean="0"/>
              <a:t>初始状态，这时，分析栈中压入状态</a:t>
            </a:r>
            <a:r>
              <a:rPr lang="en-US" altLang="zh-CN" sz="2400" smtClean="0"/>
              <a:t>S0</a:t>
            </a:r>
            <a:r>
              <a:rPr lang="zh-CN" altLang="en-US" sz="2400" smtClean="0"/>
              <a:t>和输入字符串的左界符“</a:t>
            </a:r>
            <a:r>
              <a:rPr lang="en-US" altLang="zh-CN" sz="2400" smtClean="0"/>
              <a:t>#”</a:t>
            </a:r>
            <a:r>
              <a:rPr lang="zh-CN" altLang="en-US" sz="2400" smtClean="0"/>
              <a:t>，这个时候的状态唯一刻画了栈内当前仅有一个符号“</a:t>
            </a:r>
            <a:r>
              <a:rPr lang="en-US" altLang="zh-CN" sz="2400" smtClean="0"/>
              <a:t>#”</a:t>
            </a:r>
            <a:r>
              <a:rPr lang="zh-CN" altLang="en-US" sz="2400" smtClean="0"/>
              <a:t>的事实和预测将扫描的输入字符应刚好是可作为句子首字符的那些符号。</a:t>
            </a:r>
          </a:p>
          <a:p>
            <a:pPr algn="just" eaLnBrk="1" hangingPunct="1">
              <a:lnSpc>
                <a:spcPct val="90000"/>
              </a:lnSpc>
              <a:buFont typeface="Wingdings" panose="05000000000000000000" pitchFamily="2" charset="2"/>
              <a:buChar char=""/>
            </a:pPr>
            <a:r>
              <a:rPr lang="zh-CN" altLang="en-US" sz="2400" smtClean="0"/>
              <a:t>类似地，状态</a:t>
            </a:r>
            <a:r>
              <a:rPr lang="en-US" altLang="zh-CN" sz="2400" smtClean="0"/>
              <a:t>Si</a:t>
            </a:r>
            <a:r>
              <a:rPr lang="zh-CN" altLang="en-US" sz="2400" smtClean="0"/>
              <a:t>刻画了分析栈中已经存在的符号串</a:t>
            </a:r>
            <a:r>
              <a:rPr lang="en-US" altLang="zh-CN" sz="2400" smtClean="0"/>
              <a:t>#X1…Xi#</a:t>
            </a:r>
            <a:r>
              <a:rPr lang="zh-CN" altLang="en-US" sz="2400" smtClean="0"/>
              <a:t>的情况及当前可能扫描到的输入符号的预测。</a:t>
            </a:r>
          </a:p>
        </p:txBody>
      </p:sp>
    </p:spTree>
  </p:cSld>
  <p:clrMapOvr>
    <a:masterClrMapping/>
  </p:clrMapOvr>
  <p:transition spd="slow">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Grp="1" noChangeArrowheads="1"/>
          </p:cNvSpPr>
          <p:nvPr>
            <p:ph type="title"/>
          </p:nvPr>
        </p:nvSpPr>
        <p:spPr>
          <a:xfrm>
            <a:off x="457200" y="908050"/>
            <a:ext cx="7543800" cy="509588"/>
          </a:xfrm>
        </p:spPr>
        <p:txBody>
          <a:bodyPr/>
          <a:lstStyle/>
          <a:p>
            <a:pPr eaLnBrk="1" hangingPunct="1"/>
            <a:r>
              <a:rPr lang="zh-CN" altLang="en-US" sz="3200" smtClean="0"/>
              <a:t>例题</a:t>
            </a:r>
          </a:p>
        </p:txBody>
      </p:sp>
      <p:sp>
        <p:nvSpPr>
          <p:cNvPr id="8195" name="Rectangle 6"/>
          <p:cNvSpPr>
            <a:spLocks noGrp="1" noChangeArrowheads="1"/>
          </p:cNvSpPr>
          <p:nvPr>
            <p:ph type="body" sz="half" idx="1"/>
          </p:nvPr>
        </p:nvSpPr>
        <p:spPr/>
        <p:txBody>
          <a:bodyPr/>
          <a:lstStyle/>
          <a:p>
            <a:pPr eaLnBrk="1" hangingPunct="1">
              <a:buFont typeface="Wingdings" panose="05000000000000000000" pitchFamily="2" charset="2"/>
              <a:buChar char="l"/>
            </a:pPr>
            <a:r>
              <a:rPr lang="zh-CN" altLang="en-US" sz="2600" smtClean="0"/>
              <a:t>设文法</a:t>
            </a:r>
            <a:r>
              <a:rPr lang="en-US" altLang="zh-CN" sz="2600" smtClean="0"/>
              <a:t>G</a:t>
            </a:r>
            <a:r>
              <a:rPr lang="zh-CN" altLang="en-US" sz="2600" smtClean="0"/>
              <a:t>（</a:t>
            </a:r>
            <a:r>
              <a:rPr lang="en-US" altLang="zh-CN" sz="2600" smtClean="0"/>
              <a:t>E</a:t>
            </a:r>
            <a:r>
              <a:rPr lang="zh-CN" altLang="en-US" sz="2600" smtClean="0"/>
              <a:t>）：</a:t>
            </a:r>
          </a:p>
          <a:p>
            <a:pPr lvl="1" eaLnBrk="1" hangingPunct="1">
              <a:buFont typeface="Wingdings" panose="05000000000000000000" pitchFamily="2" charset="2"/>
              <a:buChar char="l"/>
            </a:pPr>
            <a:r>
              <a:rPr lang="en-US" altLang="zh-CN" sz="2200" smtClean="0"/>
              <a:t>E</a:t>
            </a:r>
            <a:r>
              <a:rPr lang="en-US" altLang="zh-CN" sz="2200" smtClean="0">
                <a:sym typeface="Symbol" panose="05050102010706020507" pitchFamily="18" charset="2"/>
              </a:rPr>
              <a:t></a:t>
            </a:r>
            <a:r>
              <a:rPr lang="en-US" altLang="zh-CN" sz="2200" smtClean="0"/>
              <a:t>E+F|T</a:t>
            </a:r>
          </a:p>
          <a:p>
            <a:pPr lvl="1" eaLnBrk="1" hangingPunct="1">
              <a:buFont typeface="Wingdings" panose="05000000000000000000" pitchFamily="2" charset="2"/>
              <a:buChar char="l"/>
            </a:pPr>
            <a:r>
              <a:rPr lang="en-US" altLang="zh-CN" sz="2200" smtClean="0"/>
              <a:t>T</a:t>
            </a:r>
            <a:r>
              <a:rPr lang="en-US" altLang="zh-CN" sz="2200" smtClean="0">
                <a:sym typeface="Symbol" panose="05050102010706020507" pitchFamily="18" charset="2"/>
              </a:rPr>
              <a:t></a:t>
            </a:r>
            <a:r>
              <a:rPr lang="en-US" altLang="zh-CN" sz="2200" smtClean="0"/>
              <a:t>T*F|F</a:t>
            </a:r>
          </a:p>
          <a:p>
            <a:pPr lvl="1" eaLnBrk="1" hangingPunct="1">
              <a:buFont typeface="Wingdings" panose="05000000000000000000" pitchFamily="2" charset="2"/>
              <a:buChar char="l"/>
            </a:pPr>
            <a:r>
              <a:rPr lang="en-US" altLang="zh-CN" sz="2200" smtClean="0"/>
              <a:t>F</a:t>
            </a:r>
            <a:r>
              <a:rPr lang="en-US" altLang="zh-CN" sz="2200" smtClean="0">
                <a:sym typeface="Symbol" panose="05050102010706020507" pitchFamily="18" charset="2"/>
              </a:rPr>
              <a:t></a:t>
            </a:r>
            <a:r>
              <a:rPr lang="zh-CN" altLang="en-US" sz="2200" smtClean="0"/>
              <a:t>（</a:t>
            </a:r>
            <a:r>
              <a:rPr lang="en-US" altLang="zh-CN" sz="2200" smtClean="0"/>
              <a:t>E</a:t>
            </a:r>
            <a:r>
              <a:rPr lang="zh-CN" altLang="en-US" sz="2200" smtClean="0"/>
              <a:t>）</a:t>
            </a:r>
            <a:r>
              <a:rPr lang="en-US" altLang="zh-CN" sz="2200" smtClean="0"/>
              <a:t>|i</a:t>
            </a:r>
          </a:p>
          <a:p>
            <a:pPr eaLnBrk="1" hangingPunct="1">
              <a:buFont typeface="Wingdings" panose="05000000000000000000" pitchFamily="2" charset="2"/>
              <a:buChar char="l"/>
            </a:pPr>
            <a:r>
              <a:rPr lang="zh-CN" altLang="en-US" sz="2600" smtClean="0"/>
              <a:t>当前输入字符串</a:t>
            </a:r>
            <a:r>
              <a:rPr lang="en-US" altLang="zh-CN" sz="2600" smtClean="0"/>
              <a:t>i+i*i</a:t>
            </a:r>
            <a:r>
              <a:rPr lang="zh-CN" altLang="en-US" sz="2600" smtClean="0"/>
              <a:t>，扫描到第二个</a:t>
            </a:r>
            <a:r>
              <a:rPr lang="en-US" altLang="zh-CN" sz="2600" smtClean="0"/>
              <a:t>i</a:t>
            </a:r>
            <a:r>
              <a:rPr lang="zh-CN" altLang="en-US" sz="2600" smtClean="0"/>
              <a:t>时，分析栈的状况如右：</a:t>
            </a:r>
          </a:p>
        </p:txBody>
      </p:sp>
      <p:graphicFrame>
        <p:nvGraphicFramePr>
          <p:cNvPr id="35897" name="Group 57"/>
          <p:cNvGraphicFramePr>
            <a:graphicFrameLocks noGrp="1"/>
          </p:cNvGraphicFramePr>
          <p:nvPr>
            <p:ph sz="half" idx="2"/>
          </p:nvPr>
        </p:nvGraphicFramePr>
        <p:xfrm>
          <a:off x="4648200" y="1719263"/>
          <a:ext cx="4038600" cy="4411663"/>
        </p:xfrm>
        <a:graphic>
          <a:graphicData uri="http://schemas.openxmlformats.org/drawingml/2006/table">
            <a:tbl>
              <a:tblPr/>
              <a:tblGrid>
                <a:gridCol w="1795463">
                  <a:extLst>
                    <a:ext uri="{9D8B030D-6E8A-4147-A177-3AD203B41FA5}">
                      <a16:colId xmlns:a16="http://schemas.microsoft.com/office/drawing/2014/main" val="20000"/>
                    </a:ext>
                  </a:extLst>
                </a:gridCol>
                <a:gridCol w="2243137">
                  <a:extLst>
                    <a:ext uri="{9D8B030D-6E8A-4147-A177-3AD203B41FA5}">
                      <a16:colId xmlns:a16="http://schemas.microsoft.com/office/drawing/2014/main" val="20001"/>
                    </a:ext>
                  </a:extLst>
                </a:gridCol>
              </a:tblGrid>
              <a:tr h="11303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a:t>
                      </a:r>
                      <a:r>
                        <a:rPr kumimoji="0" lang="en-US" altLang="zh-CN" sz="20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3</a:t>
                      </a:r>
                      <a:endParaRPr kumimoji="0" lang="en-US" altLang="zh-CN" sz="20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T</a:t>
                      </a:r>
                      <a:endParaRPr kumimoji="0" lang="en-US" altLang="zh-CN" sz="20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763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a:t>
                      </a:r>
                      <a:r>
                        <a:rPr kumimoji="0" lang="en-US" altLang="zh-CN" sz="20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0" lang="en-US" altLang="zh-CN" sz="20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20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620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a:t>
                      </a:r>
                      <a:r>
                        <a:rPr kumimoji="0" lang="en-US" altLang="zh-CN" sz="20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E</a:t>
                      </a:r>
                      <a:endParaRPr kumimoji="0" lang="en-US" altLang="zh-CN" sz="20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430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a:t>
                      </a:r>
                      <a:r>
                        <a:rPr kumimoji="0" lang="en-US" altLang="zh-CN" sz="20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0</a:t>
                      </a:r>
                      <a:endParaRPr kumimoji="0" lang="en-US" altLang="zh-CN" sz="20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20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395288" y="1916113"/>
            <a:ext cx="8229600" cy="4249737"/>
          </a:xfrm>
        </p:spPr>
        <p:txBody>
          <a:bodyPr/>
          <a:lstStyle/>
          <a:p>
            <a:pPr eaLnBrk="1" hangingPunct="1">
              <a:buFont typeface="Wingdings" panose="05000000000000000000" pitchFamily="2" charset="2"/>
              <a:buChar char="l"/>
            </a:pPr>
            <a:r>
              <a:rPr lang="zh-CN" altLang="en-US" sz="2400" smtClean="0"/>
              <a:t>当前分析栈顶状态</a:t>
            </a:r>
            <a:r>
              <a:rPr lang="en-US" altLang="zh-CN" sz="2400" smtClean="0"/>
              <a:t>S</a:t>
            </a:r>
            <a:r>
              <a:rPr lang="en-US" altLang="zh-CN" sz="2400" baseline="-25000" smtClean="0"/>
              <a:t>3</a:t>
            </a:r>
            <a:r>
              <a:rPr lang="zh-CN" altLang="en-US" sz="2400" smtClean="0"/>
              <a:t>表示已经扫描过的输入符号</a:t>
            </a:r>
            <a:r>
              <a:rPr lang="en-US" altLang="zh-CN" sz="2400" smtClean="0"/>
              <a:t>i+i</a:t>
            </a:r>
            <a:r>
              <a:rPr lang="zh-CN" altLang="en-US" sz="2400" smtClean="0"/>
              <a:t>已经规约成</a:t>
            </a:r>
            <a:r>
              <a:rPr lang="en-US" altLang="zh-CN" sz="2400" smtClean="0"/>
              <a:t>#E+T</a:t>
            </a:r>
            <a:r>
              <a:rPr lang="zh-CN" altLang="en-US" sz="2400" smtClean="0"/>
              <a:t>这个历史情况</a:t>
            </a:r>
          </a:p>
          <a:p>
            <a:pPr eaLnBrk="1" hangingPunct="1">
              <a:buFont typeface="Wingdings" panose="05000000000000000000" pitchFamily="2" charset="2"/>
              <a:buChar char="l"/>
            </a:pPr>
            <a:r>
              <a:rPr lang="zh-CN" altLang="en-US" sz="2400" smtClean="0"/>
              <a:t>通过</a:t>
            </a:r>
            <a:r>
              <a:rPr lang="en-US" altLang="zh-CN" sz="2400" smtClean="0"/>
              <a:t>S</a:t>
            </a:r>
            <a:r>
              <a:rPr lang="en-US" altLang="zh-CN" sz="2400" baseline="-25000" smtClean="0"/>
              <a:t>3</a:t>
            </a:r>
            <a:r>
              <a:rPr lang="zh-CN" altLang="en-US" sz="2400" smtClean="0"/>
              <a:t>这个状态，</a:t>
            </a:r>
            <a:r>
              <a:rPr lang="zh-CN" altLang="en-US" sz="2400" smtClean="0">
                <a:solidFill>
                  <a:srgbClr val="A50021"/>
                </a:solidFill>
              </a:rPr>
              <a:t>结合文法</a:t>
            </a:r>
            <a:r>
              <a:rPr lang="zh-CN" altLang="en-US" sz="2400" smtClean="0"/>
              <a:t>，可以预测继续扫描的输入符号只可能是“</a:t>
            </a:r>
            <a:r>
              <a:rPr lang="en-US" altLang="zh-CN" sz="2400" smtClean="0"/>
              <a:t>+”</a:t>
            </a:r>
            <a:r>
              <a:rPr lang="zh-CN" altLang="en-US" sz="2400" smtClean="0"/>
              <a:t>，“*”，“）”或“</a:t>
            </a:r>
            <a:r>
              <a:rPr lang="en-US" altLang="zh-CN" sz="2400" smtClean="0"/>
              <a:t>#”</a:t>
            </a:r>
            <a:r>
              <a:rPr lang="zh-CN" altLang="en-US" sz="2400" smtClean="0"/>
              <a:t>之一</a:t>
            </a:r>
          </a:p>
          <a:p>
            <a:pPr eaLnBrk="1" hangingPunct="1">
              <a:buFont typeface="Wingdings" panose="05000000000000000000" pitchFamily="2" charset="2"/>
              <a:buChar char="l"/>
            </a:pPr>
            <a:r>
              <a:rPr lang="zh-CN" altLang="en-US" sz="2400" smtClean="0"/>
              <a:t>进一步判断，如果扫描是“*”则可以将其移进；如果是“</a:t>
            </a:r>
            <a:r>
              <a:rPr lang="en-US" altLang="zh-CN" sz="2400" smtClean="0"/>
              <a:t>+”</a:t>
            </a:r>
            <a:r>
              <a:rPr lang="zh-CN" altLang="en-US" sz="2400" smtClean="0"/>
              <a:t>，“）”或“</a:t>
            </a:r>
            <a:r>
              <a:rPr lang="en-US" altLang="zh-CN" sz="2400" smtClean="0"/>
              <a:t>#”</a:t>
            </a:r>
            <a:r>
              <a:rPr lang="zh-CN" altLang="en-US" sz="2400" smtClean="0"/>
              <a:t>，则应将</a:t>
            </a:r>
            <a:r>
              <a:rPr lang="en-US" altLang="zh-CN" sz="2400" smtClean="0"/>
              <a:t>E+T</a:t>
            </a:r>
            <a:r>
              <a:rPr lang="zh-CN" altLang="en-US" sz="2400" smtClean="0"/>
              <a:t>规约到</a:t>
            </a:r>
            <a:r>
              <a:rPr lang="en-US" altLang="zh-CN" sz="2400" smtClean="0"/>
              <a:t>E</a:t>
            </a:r>
            <a:r>
              <a:rPr lang="zh-CN" altLang="en-US" sz="2400" smtClean="0"/>
              <a:t>。</a:t>
            </a:r>
          </a:p>
          <a:p>
            <a:pPr eaLnBrk="1" hangingPunct="1">
              <a:buFont typeface="Wingdings" panose="05000000000000000000" pitchFamily="2" charset="2"/>
              <a:buChar char="l"/>
            </a:pPr>
            <a:r>
              <a:rPr lang="zh-CN" altLang="en-US" sz="2400" smtClean="0"/>
              <a:t>可见，知道了当前状态和扫描符号，就知道了分析所需的信息和条件，从而就可以确定应该做的动作。</a:t>
            </a:r>
          </a:p>
          <a:p>
            <a:pPr eaLnBrk="1" hangingPunct="1">
              <a:buFont typeface="Wingdings" panose="05000000000000000000" pitchFamily="2" charset="2"/>
              <a:buChar char="l"/>
            </a:pPr>
            <a:r>
              <a:rPr lang="zh-CN" altLang="en-US" sz="2400" smtClean="0">
                <a:solidFill>
                  <a:srgbClr val="A50021"/>
                </a:solidFill>
              </a:rPr>
              <a:t>状态信息是客观存在，分析判断是主观努力，</a:t>
            </a:r>
            <a:r>
              <a:rPr lang="zh-CN" altLang="en-US" sz="2400" b="1" smtClean="0">
                <a:solidFill>
                  <a:srgbClr val="FF0000"/>
                </a:solidFill>
              </a:rPr>
              <a:t>分析表</a:t>
            </a:r>
            <a:r>
              <a:rPr lang="zh-CN" altLang="en-US" sz="2400" smtClean="0">
                <a:solidFill>
                  <a:srgbClr val="A50021"/>
                </a:solidFill>
              </a:rPr>
              <a:t>扮演重要角色</a:t>
            </a:r>
            <a:r>
              <a:rPr lang="zh-CN" altLang="en-US" sz="2400" smtClean="0"/>
              <a:t>。</a:t>
            </a:r>
          </a:p>
        </p:txBody>
      </p:sp>
    </p:spTree>
  </p:cSld>
  <p:clrMapOvr>
    <a:masterClrMapping/>
  </p:clrMapOvr>
  <p:transition spd="slow">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11188" y="476250"/>
            <a:ext cx="7543800" cy="936625"/>
          </a:xfrm>
        </p:spPr>
        <p:txBody>
          <a:bodyPr/>
          <a:lstStyle/>
          <a:p>
            <a:pPr marL="742950" indent="-742950" eaLnBrk="1" hangingPunct="1"/>
            <a:r>
              <a:rPr lang="en-US" altLang="zh-CN" sz="3200" dirty="0"/>
              <a:t>6</a:t>
            </a:r>
            <a:r>
              <a:rPr lang="en-US" altLang="zh-CN" sz="3200" dirty="0" smtClean="0"/>
              <a:t>.1.2 </a:t>
            </a:r>
            <a:r>
              <a:rPr lang="zh-CN" altLang="en-US" sz="3200" dirty="0" smtClean="0"/>
              <a:t>分析表或分析函数</a:t>
            </a:r>
          </a:p>
        </p:txBody>
      </p:sp>
      <p:sp>
        <p:nvSpPr>
          <p:cNvPr id="10243" name="Rectangle 3"/>
          <p:cNvSpPr>
            <a:spLocks noGrp="1" noChangeArrowheads="1"/>
          </p:cNvSpPr>
          <p:nvPr>
            <p:ph idx="1"/>
          </p:nvPr>
        </p:nvSpPr>
        <p:spPr>
          <a:xfrm>
            <a:off x="323850" y="1557338"/>
            <a:ext cx="8496300" cy="4824412"/>
          </a:xfrm>
        </p:spPr>
        <p:txBody>
          <a:bodyPr/>
          <a:lstStyle/>
          <a:p>
            <a:pPr eaLnBrk="1" hangingPunct="1">
              <a:buFont typeface="Wingdings" panose="05000000000000000000" pitchFamily="2" charset="2"/>
              <a:buChar char="l"/>
            </a:pPr>
            <a:r>
              <a:rPr lang="en-US" altLang="zh-CN" sz="2600" b="1" smtClean="0">
                <a:solidFill>
                  <a:srgbClr val="FF0000"/>
                </a:solidFill>
              </a:rPr>
              <a:t>LR</a:t>
            </a:r>
            <a:r>
              <a:rPr lang="zh-CN" altLang="en-US" sz="2600" b="1" smtClean="0">
                <a:solidFill>
                  <a:srgbClr val="FF0000"/>
                </a:solidFill>
              </a:rPr>
              <a:t>分析表是</a:t>
            </a:r>
            <a:r>
              <a:rPr lang="en-US" altLang="zh-CN" sz="2600" b="1" smtClean="0">
                <a:solidFill>
                  <a:srgbClr val="FF0000"/>
                </a:solidFill>
              </a:rPr>
              <a:t>LR</a:t>
            </a:r>
            <a:r>
              <a:rPr lang="zh-CN" altLang="en-US" sz="2600" b="1" smtClean="0">
                <a:solidFill>
                  <a:srgbClr val="FF0000"/>
                </a:solidFill>
              </a:rPr>
              <a:t>分析器的核心</a:t>
            </a:r>
            <a:r>
              <a:rPr lang="zh-CN" altLang="en-US" sz="2600" smtClean="0"/>
              <a:t>。</a:t>
            </a:r>
          </a:p>
          <a:p>
            <a:pPr eaLnBrk="1" hangingPunct="1">
              <a:buFont typeface="Wingdings" panose="05000000000000000000" pitchFamily="2" charset="2"/>
              <a:buChar char="l"/>
            </a:pPr>
            <a:r>
              <a:rPr lang="zh-CN" altLang="en-US" sz="2600" smtClean="0"/>
              <a:t>分析表由两个子表构成，即动作表（</a:t>
            </a:r>
            <a:r>
              <a:rPr lang="en-US" altLang="zh-CN" sz="2600" smtClean="0"/>
              <a:t>ACTION</a:t>
            </a:r>
            <a:r>
              <a:rPr lang="zh-CN" altLang="en-US" sz="2600" smtClean="0"/>
              <a:t>表）和状态转换表（</a:t>
            </a:r>
            <a:r>
              <a:rPr lang="en-US" altLang="zh-CN" sz="2600" smtClean="0"/>
              <a:t>GOTO</a:t>
            </a:r>
            <a:r>
              <a:rPr lang="zh-CN" altLang="en-US" sz="2600" smtClean="0"/>
              <a:t>表）。它们都是二维数组形式（数组名称分别是</a:t>
            </a:r>
            <a:r>
              <a:rPr lang="en-US" altLang="zh-CN" sz="2600" smtClean="0"/>
              <a:t>GOTO</a:t>
            </a:r>
            <a:r>
              <a:rPr lang="zh-CN" altLang="en-US" sz="2600" smtClean="0"/>
              <a:t>和</a:t>
            </a:r>
            <a:r>
              <a:rPr lang="en-US" altLang="zh-CN" sz="2600" smtClean="0"/>
              <a:t>ACTION</a:t>
            </a:r>
            <a:r>
              <a:rPr lang="zh-CN" altLang="en-US" sz="2600" smtClean="0"/>
              <a:t>）。</a:t>
            </a:r>
          </a:p>
          <a:p>
            <a:pPr lvl="1" eaLnBrk="1" hangingPunct="1">
              <a:buFont typeface="Wingdings" panose="05000000000000000000" pitchFamily="2" charset="2"/>
              <a:buChar char="Ø"/>
            </a:pPr>
            <a:r>
              <a:rPr lang="zh-CN" altLang="en-US" sz="2200" smtClean="0"/>
              <a:t>对于</a:t>
            </a:r>
            <a:r>
              <a:rPr lang="en-US" altLang="zh-CN" sz="2200" smtClean="0"/>
              <a:t>GOTO</a:t>
            </a:r>
            <a:r>
              <a:rPr lang="zh-CN" altLang="en-US" sz="2200" smtClean="0"/>
              <a:t>表。它的一个数组元素</a:t>
            </a:r>
            <a:r>
              <a:rPr lang="en-US" altLang="zh-CN" sz="2200" smtClean="0"/>
              <a:t>GOTO</a:t>
            </a:r>
            <a:r>
              <a:rPr lang="zh-CN" altLang="en-US" sz="2200" smtClean="0"/>
              <a:t>（</a:t>
            </a:r>
            <a:r>
              <a:rPr lang="en-US" altLang="zh-CN" sz="2200" smtClean="0"/>
              <a:t>S</a:t>
            </a:r>
            <a:r>
              <a:rPr lang="en-US" altLang="zh-CN" sz="2200" baseline="-25000" smtClean="0"/>
              <a:t>m</a:t>
            </a:r>
            <a:r>
              <a:rPr lang="zh-CN" altLang="en-US" sz="2200" smtClean="0"/>
              <a:t>，</a:t>
            </a:r>
            <a:r>
              <a:rPr lang="en-US" altLang="zh-CN" sz="2200" smtClean="0"/>
              <a:t>X</a:t>
            </a:r>
            <a:r>
              <a:rPr lang="en-US" altLang="zh-CN" sz="2200" baseline="-25000" smtClean="0"/>
              <a:t>i</a:t>
            </a:r>
            <a:r>
              <a:rPr lang="zh-CN" altLang="en-US" sz="2200" smtClean="0"/>
              <a:t>）代表一个状态。表示当状态</a:t>
            </a:r>
            <a:r>
              <a:rPr lang="en-US" altLang="zh-CN" sz="2200" smtClean="0"/>
              <a:t>S</a:t>
            </a:r>
            <a:r>
              <a:rPr lang="en-US" altLang="zh-CN" sz="2200" baseline="-25000" smtClean="0"/>
              <a:t>m</a:t>
            </a:r>
            <a:r>
              <a:rPr lang="zh-CN" altLang="en-US" sz="2200" smtClean="0"/>
              <a:t>面临输入符号</a:t>
            </a:r>
            <a:r>
              <a:rPr lang="en-US" altLang="zh-CN" sz="2200" smtClean="0"/>
              <a:t>X</a:t>
            </a:r>
            <a:r>
              <a:rPr lang="en-US" altLang="zh-CN" sz="2200" baseline="-25000" smtClean="0"/>
              <a:t>i</a:t>
            </a:r>
            <a:r>
              <a:rPr lang="zh-CN" altLang="en-US" sz="2200" smtClean="0"/>
              <a:t>时转移到的下一个状态（</a:t>
            </a:r>
            <a:r>
              <a:rPr lang="zh-CN" altLang="en-US" sz="2200" b="1" smtClean="0">
                <a:solidFill>
                  <a:srgbClr val="A50021"/>
                </a:solidFill>
              </a:rPr>
              <a:t>通常</a:t>
            </a:r>
            <a:r>
              <a:rPr lang="en-US" altLang="zh-CN" sz="2200" b="1" smtClean="0">
                <a:solidFill>
                  <a:srgbClr val="A50021"/>
                </a:solidFill>
              </a:rPr>
              <a:t>X</a:t>
            </a:r>
            <a:r>
              <a:rPr lang="en-US" altLang="zh-CN" sz="2200" b="1" baseline="-25000" smtClean="0">
                <a:solidFill>
                  <a:srgbClr val="A50021"/>
                </a:solidFill>
              </a:rPr>
              <a:t>i</a:t>
            </a:r>
            <a:r>
              <a:rPr lang="zh-CN" altLang="en-US" sz="2200" b="1" smtClean="0">
                <a:solidFill>
                  <a:srgbClr val="A50021"/>
                </a:solidFill>
              </a:rPr>
              <a:t>是非终结符</a:t>
            </a:r>
            <a:r>
              <a:rPr lang="zh-CN" altLang="en-US" sz="2200" smtClean="0"/>
              <a:t>）。</a:t>
            </a:r>
          </a:p>
          <a:p>
            <a:pPr lvl="1" eaLnBrk="1" hangingPunct="1">
              <a:buFont typeface="Wingdings" panose="05000000000000000000" pitchFamily="2" charset="2"/>
              <a:buChar char="Ø"/>
            </a:pPr>
            <a:r>
              <a:rPr lang="zh-CN" altLang="en-US" sz="2200" smtClean="0"/>
              <a:t>对于</a:t>
            </a:r>
            <a:r>
              <a:rPr lang="en-US" altLang="zh-CN" sz="2200" smtClean="0"/>
              <a:t>ACTION</a:t>
            </a:r>
            <a:r>
              <a:rPr lang="zh-CN" altLang="en-US" sz="2200" smtClean="0"/>
              <a:t>表。它的一个数组元素</a:t>
            </a:r>
            <a:r>
              <a:rPr lang="en-US" altLang="zh-CN" sz="2200" smtClean="0"/>
              <a:t>ACTION</a:t>
            </a:r>
            <a:r>
              <a:rPr lang="zh-CN" altLang="en-US" sz="2200" smtClean="0"/>
              <a:t>（</a:t>
            </a:r>
            <a:r>
              <a:rPr lang="en-US" altLang="zh-CN" sz="2200" smtClean="0"/>
              <a:t>S</a:t>
            </a:r>
            <a:r>
              <a:rPr lang="en-US" altLang="zh-CN" sz="2200" baseline="-25000" smtClean="0"/>
              <a:t>m</a:t>
            </a:r>
            <a:r>
              <a:rPr lang="en-US" altLang="zh-CN" sz="2200" smtClean="0"/>
              <a:t>, a</a:t>
            </a:r>
            <a:r>
              <a:rPr lang="en-US" altLang="zh-CN" sz="2200" baseline="-25000" smtClean="0"/>
              <a:t>i</a:t>
            </a:r>
            <a:r>
              <a:rPr lang="zh-CN" altLang="en-US" sz="2200" smtClean="0"/>
              <a:t>）代表一个动作，表示当状态</a:t>
            </a:r>
            <a:r>
              <a:rPr lang="en-US" altLang="zh-CN" sz="2200" smtClean="0"/>
              <a:t>S</a:t>
            </a:r>
            <a:r>
              <a:rPr lang="en-US" altLang="zh-CN" sz="2200" baseline="-25000" smtClean="0"/>
              <a:t>m</a:t>
            </a:r>
            <a:r>
              <a:rPr lang="zh-CN" altLang="en-US" sz="2200" smtClean="0"/>
              <a:t>面临输入符号</a:t>
            </a:r>
            <a:r>
              <a:rPr lang="en-US" altLang="zh-CN" sz="2200" smtClean="0"/>
              <a:t>a</a:t>
            </a:r>
            <a:r>
              <a:rPr lang="en-US" altLang="zh-CN" sz="2200" baseline="-25000" smtClean="0"/>
              <a:t>i</a:t>
            </a:r>
            <a:r>
              <a:rPr lang="zh-CN" altLang="en-US" sz="2200" smtClean="0"/>
              <a:t>时完成的分析动作（</a:t>
            </a:r>
            <a:r>
              <a:rPr lang="zh-CN" altLang="en-US" sz="2200" b="1" smtClean="0">
                <a:solidFill>
                  <a:srgbClr val="A50021"/>
                </a:solidFill>
              </a:rPr>
              <a:t>通常</a:t>
            </a:r>
            <a:r>
              <a:rPr lang="en-US" altLang="zh-CN" sz="2200" b="1" smtClean="0">
                <a:solidFill>
                  <a:srgbClr val="A50021"/>
                </a:solidFill>
              </a:rPr>
              <a:t>a</a:t>
            </a:r>
            <a:r>
              <a:rPr lang="en-US" altLang="zh-CN" sz="2200" b="1" baseline="-25000" smtClean="0">
                <a:solidFill>
                  <a:srgbClr val="A50021"/>
                </a:solidFill>
              </a:rPr>
              <a:t>i</a:t>
            </a:r>
            <a:r>
              <a:rPr lang="zh-CN" altLang="en-US" sz="2200" b="1" smtClean="0">
                <a:solidFill>
                  <a:srgbClr val="A50021"/>
                </a:solidFill>
              </a:rPr>
              <a:t>是终结符</a:t>
            </a:r>
            <a:r>
              <a:rPr lang="zh-CN" altLang="en-US" sz="2200" smtClean="0"/>
              <a:t>）。动作可以有四种可能，分别是移进、规约、接受和出错。 </a:t>
            </a:r>
          </a:p>
        </p:txBody>
      </p:sp>
    </p:spTree>
  </p:cSld>
  <p:clrMapOvr>
    <a:masterClrMapping/>
  </p:clrMapOvr>
  <p:transition spd="slow">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395288" y="1773238"/>
            <a:ext cx="8229600" cy="4608512"/>
          </a:xfrm>
        </p:spPr>
        <p:txBody>
          <a:bodyPr/>
          <a:lstStyle/>
          <a:p>
            <a:pPr eaLnBrk="1" hangingPunct="1">
              <a:buFont typeface="Wingdings" panose="05000000000000000000" pitchFamily="2" charset="2"/>
              <a:buChar char="l"/>
            </a:pPr>
            <a:r>
              <a:rPr lang="zh-CN" altLang="en-US" sz="2400" b="1" smtClean="0">
                <a:solidFill>
                  <a:srgbClr val="A50021"/>
                </a:solidFill>
              </a:rPr>
              <a:t>移进</a:t>
            </a:r>
            <a:r>
              <a:rPr lang="zh-CN" altLang="en-US" sz="2400" smtClean="0"/>
              <a:t>：即</a:t>
            </a:r>
            <a:r>
              <a:rPr lang="en-US" altLang="zh-CN" sz="2400" smtClean="0"/>
              <a:t>ACTION</a:t>
            </a:r>
            <a:r>
              <a:rPr lang="zh-CN" altLang="en-US" sz="2400" smtClean="0"/>
              <a:t>（</a:t>
            </a:r>
            <a:r>
              <a:rPr lang="en-US" altLang="zh-CN" sz="2400" smtClean="0"/>
              <a:t>S</a:t>
            </a:r>
            <a:r>
              <a:rPr lang="en-US" altLang="zh-CN" sz="2400" baseline="-25000" smtClean="0"/>
              <a:t>m</a:t>
            </a:r>
            <a:r>
              <a:rPr lang="zh-CN" altLang="en-US" sz="2400" smtClean="0"/>
              <a:t>，</a:t>
            </a:r>
            <a:r>
              <a:rPr lang="en-US" altLang="zh-CN" sz="2400" smtClean="0"/>
              <a:t>a</a:t>
            </a:r>
            <a:r>
              <a:rPr lang="en-US" altLang="zh-CN" sz="2400" baseline="-25000" smtClean="0"/>
              <a:t>i</a:t>
            </a:r>
            <a:r>
              <a:rPr lang="zh-CN" altLang="en-US" sz="2400" smtClean="0"/>
              <a:t>）</a:t>
            </a:r>
            <a:r>
              <a:rPr lang="en-US" altLang="zh-CN" sz="2400" smtClean="0"/>
              <a:t>=‘S</a:t>
            </a:r>
            <a:r>
              <a:rPr lang="en-US" altLang="zh-CN" sz="2400" baseline="-25000" smtClean="0"/>
              <a:t>j</a:t>
            </a:r>
            <a:r>
              <a:rPr lang="en-US" altLang="zh-CN" sz="2400" smtClean="0"/>
              <a:t>’</a:t>
            </a:r>
            <a:r>
              <a:rPr lang="zh-CN" altLang="en-US" sz="2400" smtClean="0"/>
              <a:t>。根据分析栈中当前状态为</a:t>
            </a:r>
            <a:r>
              <a:rPr lang="en-US" altLang="zh-CN" sz="2400" smtClean="0"/>
              <a:t>S</a:t>
            </a:r>
            <a:r>
              <a:rPr lang="en-US" altLang="zh-CN" sz="2400" baseline="-25000" smtClean="0"/>
              <a:t>m</a:t>
            </a:r>
            <a:r>
              <a:rPr lang="zh-CN" altLang="en-US" sz="2400" smtClean="0"/>
              <a:t>，面临的输入符号为</a:t>
            </a:r>
            <a:r>
              <a:rPr lang="en-US" altLang="zh-CN" sz="2400" smtClean="0"/>
              <a:t>a</a:t>
            </a:r>
            <a:r>
              <a:rPr lang="en-US" altLang="zh-CN" sz="2400" baseline="-25000" smtClean="0"/>
              <a:t>i</a:t>
            </a:r>
            <a:r>
              <a:rPr lang="zh-CN" altLang="en-US" sz="2400" smtClean="0"/>
              <a:t>时，对应</a:t>
            </a:r>
            <a:r>
              <a:rPr lang="en-US" altLang="zh-CN" sz="2400" smtClean="0"/>
              <a:t>ACTION</a:t>
            </a:r>
            <a:r>
              <a:rPr lang="zh-CN" altLang="en-US" sz="2400" smtClean="0"/>
              <a:t>数组的元素值为一个状态</a:t>
            </a:r>
            <a:r>
              <a:rPr lang="en-US" altLang="zh-CN" sz="2400" smtClean="0"/>
              <a:t>S</a:t>
            </a:r>
            <a:r>
              <a:rPr lang="en-US" altLang="zh-CN" sz="2400" baseline="-25000" smtClean="0"/>
              <a:t>j</a:t>
            </a:r>
            <a:r>
              <a:rPr lang="zh-CN" altLang="en-US" sz="2400" smtClean="0"/>
              <a:t>时，就可以判定为移进动作。即</a:t>
            </a:r>
            <a:r>
              <a:rPr lang="zh-CN" altLang="en-US" sz="2400" b="1" smtClean="0">
                <a:solidFill>
                  <a:srgbClr val="A50021"/>
                </a:solidFill>
              </a:rPr>
              <a:t>表明句柄尚未在分析栈顶形成，正期待继续移进符号以形成句柄。这时将</a:t>
            </a:r>
            <a:r>
              <a:rPr lang="en-US" altLang="zh-CN" sz="2400" b="1" smtClean="0">
                <a:solidFill>
                  <a:srgbClr val="A50021"/>
                </a:solidFill>
              </a:rPr>
              <a:t>Sj</a:t>
            </a:r>
            <a:r>
              <a:rPr lang="zh-CN" altLang="en-US" sz="2400" b="1" smtClean="0">
                <a:solidFill>
                  <a:srgbClr val="A50021"/>
                </a:solidFill>
              </a:rPr>
              <a:t>和</a:t>
            </a:r>
            <a:r>
              <a:rPr lang="en-US" altLang="zh-CN" sz="2400" b="1" smtClean="0">
                <a:solidFill>
                  <a:srgbClr val="A50021"/>
                </a:solidFill>
              </a:rPr>
              <a:t>ai</a:t>
            </a:r>
            <a:r>
              <a:rPr lang="zh-CN" altLang="en-US" sz="2400" b="1" smtClean="0">
                <a:solidFill>
                  <a:srgbClr val="A50021"/>
                </a:solidFill>
              </a:rPr>
              <a:t>分别移进分析栈顶。</a:t>
            </a:r>
          </a:p>
          <a:p>
            <a:pPr eaLnBrk="1" hangingPunct="1">
              <a:buFont typeface="Wingdings" panose="05000000000000000000" pitchFamily="2" charset="2"/>
              <a:buChar char="l"/>
            </a:pPr>
            <a:r>
              <a:rPr lang="zh-CN" altLang="en-US" sz="2400" b="1" smtClean="0">
                <a:solidFill>
                  <a:srgbClr val="A50021"/>
                </a:solidFill>
              </a:rPr>
              <a:t>规约</a:t>
            </a:r>
            <a:r>
              <a:rPr lang="zh-CN" altLang="en-US" sz="2400" smtClean="0"/>
              <a:t>：即</a:t>
            </a:r>
            <a:r>
              <a:rPr lang="en-US" altLang="zh-CN" sz="2400" smtClean="0"/>
              <a:t>ACTION</a:t>
            </a:r>
            <a:r>
              <a:rPr lang="zh-CN" altLang="en-US" sz="2400" smtClean="0"/>
              <a:t>（</a:t>
            </a:r>
            <a:r>
              <a:rPr lang="en-US" altLang="zh-CN" sz="2400" smtClean="0"/>
              <a:t>S</a:t>
            </a:r>
            <a:r>
              <a:rPr lang="en-US" altLang="zh-CN" sz="2400" baseline="-25000" smtClean="0"/>
              <a:t>m</a:t>
            </a:r>
            <a:r>
              <a:rPr lang="zh-CN" altLang="en-US" sz="2400" smtClean="0"/>
              <a:t>，</a:t>
            </a:r>
            <a:r>
              <a:rPr lang="en-US" altLang="zh-CN" sz="2400" smtClean="0"/>
              <a:t>a</a:t>
            </a:r>
            <a:r>
              <a:rPr lang="en-US" altLang="zh-CN" sz="2400" baseline="-25000" smtClean="0"/>
              <a:t>i</a:t>
            </a:r>
            <a:r>
              <a:rPr lang="zh-CN" altLang="en-US" sz="2400" smtClean="0"/>
              <a:t>）</a:t>
            </a:r>
            <a:r>
              <a:rPr lang="en-US" altLang="zh-CN" sz="2400" smtClean="0"/>
              <a:t>=‘r</a:t>
            </a:r>
            <a:r>
              <a:rPr lang="en-US" altLang="zh-CN" sz="2400" baseline="-25000" smtClean="0"/>
              <a:t>j</a:t>
            </a:r>
            <a:r>
              <a:rPr lang="en-US" altLang="zh-CN" sz="2400" smtClean="0"/>
              <a:t>’</a:t>
            </a:r>
            <a:r>
              <a:rPr lang="zh-CN" altLang="en-US" sz="2400" smtClean="0"/>
              <a:t>。其中</a:t>
            </a:r>
            <a:r>
              <a:rPr lang="en-US" altLang="zh-CN" sz="2400" smtClean="0"/>
              <a:t>r</a:t>
            </a:r>
            <a:r>
              <a:rPr lang="en-US" altLang="zh-CN" sz="2400" baseline="-25000" smtClean="0"/>
              <a:t>j</a:t>
            </a:r>
            <a:r>
              <a:rPr lang="zh-CN" altLang="en-US" sz="2400" smtClean="0"/>
              <a:t>指按文法的第</a:t>
            </a:r>
            <a:r>
              <a:rPr lang="en-US" altLang="zh-CN" sz="2400" smtClean="0"/>
              <a:t>j</a:t>
            </a:r>
            <a:r>
              <a:rPr lang="zh-CN" altLang="en-US" sz="2400" smtClean="0"/>
              <a:t>个产生式（或规则）进行规约，</a:t>
            </a:r>
            <a:r>
              <a:rPr lang="en-US" altLang="zh-CN" sz="2400" smtClean="0"/>
              <a:t>r</a:t>
            </a:r>
            <a:r>
              <a:rPr lang="zh-CN" altLang="en-US" sz="2400" smtClean="0"/>
              <a:t>是该产生式右部字符串的长度</a:t>
            </a:r>
            <a:r>
              <a:rPr lang="en-US" altLang="zh-CN" sz="2400" smtClean="0"/>
              <a:t>;</a:t>
            </a:r>
            <a:r>
              <a:rPr lang="zh-CN" altLang="en-US" sz="2400" smtClean="0"/>
              <a:t>设第</a:t>
            </a:r>
            <a:r>
              <a:rPr lang="en-US" altLang="zh-CN" sz="2400" smtClean="0"/>
              <a:t>j</a:t>
            </a:r>
            <a:r>
              <a:rPr lang="zh-CN" altLang="en-US" sz="2400" smtClean="0"/>
              <a:t>个产生式为：</a:t>
            </a:r>
            <a:r>
              <a:rPr lang="en-US" altLang="zh-CN" sz="2400" smtClean="0"/>
              <a:t>A</a:t>
            </a:r>
            <a:r>
              <a:rPr lang="en-US" altLang="zh-CN" sz="2400" smtClean="0">
                <a:sym typeface="Symbol" panose="05050102010706020507" pitchFamily="18" charset="2"/>
              </a:rPr>
              <a:t></a:t>
            </a:r>
            <a:r>
              <a:rPr lang="en-US" altLang="zh-CN" sz="2400" smtClean="0"/>
              <a:t>X</a:t>
            </a:r>
            <a:r>
              <a:rPr lang="en-US" altLang="zh-CN" sz="2400" baseline="-25000" smtClean="0"/>
              <a:t>m-r</a:t>
            </a:r>
            <a:r>
              <a:rPr lang="en-US" altLang="zh-CN" sz="2400" smtClean="0"/>
              <a:t>+1X</a:t>
            </a:r>
            <a:r>
              <a:rPr lang="en-US" altLang="zh-CN" sz="2400" baseline="-25000" smtClean="0"/>
              <a:t>m-r</a:t>
            </a:r>
            <a:r>
              <a:rPr lang="en-US" altLang="zh-CN" sz="2400" smtClean="0"/>
              <a:t>+2…X</a:t>
            </a:r>
            <a:r>
              <a:rPr lang="en-US" altLang="zh-CN" sz="2400" baseline="-25000" smtClean="0"/>
              <a:t>m</a:t>
            </a:r>
            <a:r>
              <a:rPr lang="zh-CN" altLang="en-US" sz="2400" smtClean="0"/>
              <a:t>。</a:t>
            </a:r>
            <a:r>
              <a:rPr lang="en-US" altLang="zh-CN" sz="2400" smtClean="0"/>
              <a:t>;</a:t>
            </a:r>
            <a:r>
              <a:rPr lang="zh-CN" altLang="en-US" sz="2400" smtClean="0"/>
              <a:t>分析动作为规约时，表明当前分析栈顶的符号串已经是句柄，应立即进行规约。规约具体实现是将分析栈顶部向下的</a:t>
            </a:r>
            <a:r>
              <a:rPr lang="en-US" altLang="zh-CN" sz="2400" smtClean="0"/>
              <a:t>r</a:t>
            </a:r>
            <a:r>
              <a:rPr lang="zh-CN" altLang="en-US" sz="2400" smtClean="0"/>
              <a:t>个符号弹出（包括状态栈和文法符号栈都弹），将</a:t>
            </a:r>
            <a:r>
              <a:rPr lang="en-US" altLang="zh-CN" sz="2400" smtClean="0"/>
              <a:t>A</a:t>
            </a:r>
            <a:r>
              <a:rPr lang="zh-CN" altLang="en-US" sz="2400" smtClean="0"/>
              <a:t>压入栈，</a:t>
            </a:r>
            <a:r>
              <a:rPr lang="zh-CN" altLang="en-US" sz="2400" b="1" smtClean="0">
                <a:solidFill>
                  <a:srgbClr val="A50021"/>
                </a:solidFill>
              </a:rPr>
              <a:t>注意分析栈的状态栈根据</a:t>
            </a:r>
            <a:r>
              <a:rPr lang="en-US" altLang="zh-CN" sz="2400" b="1" smtClean="0">
                <a:solidFill>
                  <a:srgbClr val="A50021"/>
                </a:solidFill>
              </a:rPr>
              <a:t>GOTO</a:t>
            </a:r>
            <a:r>
              <a:rPr lang="zh-CN" altLang="en-US" sz="2400" b="1" smtClean="0">
                <a:solidFill>
                  <a:srgbClr val="A50021"/>
                </a:solidFill>
              </a:rPr>
              <a:t>表也要变化，以记录历史</a:t>
            </a:r>
            <a:r>
              <a:rPr lang="zh-CN" altLang="en-US" sz="2400" smtClean="0"/>
              <a:t>。</a:t>
            </a:r>
          </a:p>
        </p:txBody>
      </p:sp>
    </p:spTree>
  </p:cSld>
  <p:clrMapOvr>
    <a:masterClrMapping/>
  </p:clrMapOvr>
  <p:transition spd="slow">
    <p:random/>
  </p:transition>
  <p:timing>
    <p:tnLst>
      <p:par>
        <p:cTn id="1" dur="indefinite" restart="never" nodeType="tmRoot"/>
      </p:par>
    </p:tnLst>
  </p:timing>
</p:sld>
</file>

<file path=ppt/theme/theme1.xml><?xml version="1.0" encoding="utf-8"?>
<a:theme xmlns:a="http://schemas.openxmlformats.org/drawingml/2006/main" name="华电课件">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讲 数据概述.ppt [兼容模式]" id="{2EED74CB-CA1A-4992-8A98-915FA2ECF02E}" vid="{E89A2BA7-D518-4D39-A51A-34234F73D1C6}"/>
    </a:ext>
  </a:extLst>
</a:theme>
</file>

<file path=docProps/app.xml><?xml version="1.0" encoding="utf-8"?>
<Properties xmlns="http://schemas.openxmlformats.org/officeDocument/2006/extended-properties" xmlns:vt="http://schemas.openxmlformats.org/officeDocument/2006/docPropsVTypes">
  <Template>华电讲义模板</Template>
  <TotalTime>2104</TotalTime>
  <Words>5186</Words>
  <Application>Microsoft Office PowerPoint</Application>
  <PresentationFormat>全屏显示(4:3)</PresentationFormat>
  <Paragraphs>686</Paragraphs>
  <Slides>46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46</vt:i4>
      </vt:variant>
    </vt:vector>
  </HeadingPairs>
  <TitlesOfParts>
    <vt:vector size="53" baseType="lpstr">
      <vt:lpstr>方正舒体</vt:lpstr>
      <vt:lpstr>宋体</vt:lpstr>
      <vt:lpstr>Arial</vt:lpstr>
      <vt:lpstr>Symbol</vt:lpstr>
      <vt:lpstr>Times New Roman</vt:lpstr>
      <vt:lpstr>Wingdings</vt:lpstr>
      <vt:lpstr>华电课件</vt:lpstr>
      <vt:lpstr>第六章 LR分析法</vt:lpstr>
      <vt:lpstr>6.0 准备</vt:lpstr>
      <vt:lpstr>6．1 LR分析概述</vt:lpstr>
      <vt:lpstr>LR分析器逻辑结构示意图</vt:lpstr>
      <vt:lpstr>6.1.1 分析栈</vt:lpstr>
      <vt:lpstr>例题</vt:lpstr>
      <vt:lpstr>PowerPoint 演示文稿</vt:lpstr>
      <vt:lpstr>6.1.2 分析表或分析函数</vt:lpstr>
      <vt:lpstr>PowerPoint 演示文稿</vt:lpstr>
      <vt:lpstr>PowerPoint 演示文稿</vt:lpstr>
      <vt:lpstr>6.1.3 总控程序</vt:lpstr>
      <vt:lpstr>例题</vt:lpstr>
      <vt:lpstr>文法G（L）的LR分析表如下</vt:lpstr>
      <vt:lpstr>以输入串“a,b,a”为例，给出LR分析器的分析过程如下表示：</vt:lpstr>
      <vt:lpstr>PowerPoint 演示文稿</vt:lpstr>
      <vt:lpstr>例题</vt:lpstr>
      <vt:lpstr>文法G（L）的LR分析表如下</vt:lpstr>
      <vt:lpstr>以输入串“abbcde”为例，给出LR分析器的分析过程如下表示：</vt:lpstr>
      <vt:lpstr>6.1.4 LR文法</vt:lpstr>
      <vt:lpstr>6.2  LR（0）分析</vt:lpstr>
      <vt:lpstr>可规约前缀和子前缀</vt:lpstr>
      <vt:lpstr>可规约前缀和子前缀</vt:lpstr>
      <vt:lpstr>6.2  LR（0）分析</vt:lpstr>
      <vt:lpstr>6.2  LR（0）分析</vt:lpstr>
      <vt:lpstr>6.2  LR（0）分析</vt:lpstr>
      <vt:lpstr>6.2  LR（0）分析</vt:lpstr>
      <vt:lpstr>6.2  LR（0）分析</vt:lpstr>
      <vt:lpstr>6.2  LR（0）分析</vt:lpstr>
      <vt:lpstr>6.2  LR（0）分析</vt:lpstr>
      <vt:lpstr>PowerPoint 演示文稿</vt:lpstr>
      <vt:lpstr>例</vt:lpstr>
      <vt:lpstr>状态按照LR（0）项目编码命名后的NFA如下</vt:lpstr>
      <vt:lpstr>根据NFA到DFA的转换规则得到识别文法G（S）的活前缀的DFA如下：</vt:lpstr>
      <vt:lpstr>重新命名后的DFA</vt:lpstr>
      <vt:lpstr>用LR（0）项目代替DFA状态图</vt:lpstr>
      <vt:lpstr>LR（0）分析表的构造</vt:lpstr>
      <vt:lpstr>LR（0）分析表的构造</vt:lpstr>
      <vt:lpstr>用LR（0）项目代替DFA状态图</vt:lpstr>
      <vt:lpstr>根据上述算法得出LR（0）分析表如下 </vt:lpstr>
      <vt:lpstr>6.3 SLR（1）分析及SLR（1）分析表构造</vt:lpstr>
      <vt:lpstr>LR（0）项目集规范族为：</vt:lpstr>
      <vt:lpstr>得LR（0）分析表如下：</vt:lpstr>
      <vt:lpstr>PowerPoint 演示文稿</vt:lpstr>
      <vt:lpstr>PowerPoint 演示文稿</vt:lpstr>
      <vt:lpstr>上例中项目集I2={ AaA，AaA|a，Aa}含有冲突，但是FOLLOW（A）{a}={#}{a}=，故冲突可以利用SLR（1）方法解决，相应的分析动作是</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LR分析法</dc:title>
  <dc:creator>qdc</dc:creator>
  <cp:lastModifiedBy>qlh</cp:lastModifiedBy>
  <cp:revision>139</cp:revision>
  <dcterms:created xsi:type="dcterms:W3CDTF">2004-04-14T14:20:39Z</dcterms:created>
  <dcterms:modified xsi:type="dcterms:W3CDTF">2020-10-08T02:42:49Z</dcterms:modified>
</cp:coreProperties>
</file>