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86" r:id="rId5"/>
    <p:sldId id="285" r:id="rId6"/>
    <p:sldId id="290" r:id="rId7"/>
    <p:sldId id="289" r:id="rId8"/>
    <p:sldId id="291" r:id="rId9"/>
    <p:sldId id="292" r:id="rId10"/>
    <p:sldId id="293" r:id="rId11"/>
    <p:sldId id="294" r:id="rId12"/>
    <p:sldId id="308" r:id="rId13"/>
    <p:sldId id="302" r:id="rId14"/>
    <p:sldId id="261" r:id="rId15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736B41"/>
    <a:srgbClr val="7D7447"/>
    <a:srgbClr val="887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2"/>
    <p:restoredTop sz="86376"/>
  </p:normalViewPr>
  <p:slideViewPr>
    <p:cSldViewPr showGuides="1">
      <p:cViewPr varScale="1">
        <p:scale>
          <a:sx n="73" d="100"/>
          <a:sy n="73" d="100"/>
        </p:scale>
        <p:origin x="-108" y="-276"/>
      </p:cViewPr>
      <p:guideLst>
        <p:guide orient="horz" pos="1626"/>
        <p:guide pos="2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C9ED2-9A39-4D85-8384-1ECC4547EF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7420A-44E9-4914-8808-B70C697287A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en-US" altLang="x-none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en-US" altLang="x-none" dirty="0"/>
          </a:p>
        </p:txBody>
      </p:sp>
      <p:sp>
        <p:nvSpPr>
          <p:cNvPr id="184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71552"/>
            <a:ext cx="3929058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357436"/>
            <a:ext cx="385762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7D2335-59C9-4451-893E-E93B4DC6CC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313" y="785813"/>
            <a:ext cx="8715375" cy="40005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/>
          </a:bodyPr>
          <a:lstStyle>
            <a:lvl1pPr algn="l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50000"/>
                </a:schemeClr>
              </a:buClr>
              <a:defRPr/>
            </a:lvl1pPr>
            <a:lvl4pPr>
              <a:defRPr b="0"/>
            </a:lvl4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7D2335-59C9-4451-893E-E93B4DC6CC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www.wondershare.com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7D2335-59C9-4451-893E-E93B4DC6CC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www.wondershare.com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28"/>
          <p:cNvSpPr/>
          <p:nvPr/>
        </p:nvSpPr>
        <p:spPr>
          <a:xfrm>
            <a:off x="285720" y="3143254"/>
            <a:ext cx="152400" cy="152400"/>
          </a:xfrm>
          <a:prstGeom prst="ellipse">
            <a:avLst/>
          </a:prstGeom>
          <a:gradFill rotWithShape="1">
            <a:gsLst>
              <a:gs pos="0">
                <a:schemeClr val="bg2">
                  <a:lumMod val="90000"/>
                </a:schemeClr>
              </a:gs>
              <a:gs pos="49000">
                <a:schemeClr val="bg2">
                  <a:lumMod val="50000"/>
                </a:schemeClr>
              </a:gs>
              <a:gs pos="49100">
                <a:srgbClr val="7D7447"/>
              </a:gs>
              <a:gs pos="92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11430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39000" dist="25400" dir="5400000" rotWithShape="0">
              <a:schemeClr val="bg2">
                <a:lumMod val="25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90204"/>
              <a:ea typeface="+mn-ea"/>
              <a:cs typeface="+mn-cs"/>
            </a:endParaRPr>
          </a:p>
        </p:txBody>
      </p:sp>
      <p:sp>
        <p:nvSpPr>
          <p:cNvPr id="6153" name="矩形 6152"/>
          <p:cNvSpPr/>
          <p:nvPr/>
        </p:nvSpPr>
        <p:spPr>
          <a:xfrm>
            <a:off x="971550" y="924560"/>
            <a:ext cx="749808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General Survey of U.K. and U.S.A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360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summary and quiz</a:t>
            </a:r>
            <a:endParaRPr lang="en-US" altLang="zh-CN" sz="360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4.Which Age is the most glorious, prosperous, strongest period in the history of Britain? </a:t>
            </a:r>
            <a:endParaRPr lang="zh-CN" altLang="en-US"/>
          </a:p>
          <a:p>
            <a:r>
              <a:rPr lang="zh-CN" altLang="en-US"/>
              <a:t>A. Elizabethan Age   B. Victorian Age     C. Henry VIII Age    D. William I Age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890" y="570230"/>
            <a:ext cx="3395980" cy="3655060"/>
          </a:xfrm>
        </p:spPr>
        <p:txBody>
          <a:bodyPr/>
          <a:p>
            <a:r>
              <a:rPr lang="en-US" altLang="zh-CN" sz="2800">
                <a:sym typeface="+mn-ea"/>
              </a:rPr>
              <a:t>House of Normandy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House of Plantagenet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House of Tudor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House of Stuart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House of Hannover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House Windsor</a:t>
            </a:r>
            <a:endParaRPr lang="en-US" altLang="zh-CN" sz="2800"/>
          </a:p>
          <a:p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660265" y="320040"/>
            <a:ext cx="36582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Conquest of Normandy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Civil War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Hundred years war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Glorious War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Henry III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Elizabeth I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Religious reformation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Black death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William Shakespear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Victorian Age</a:t>
            </a:r>
            <a:endParaRPr lang="en-US" altLang="zh-CN" sz="2400"/>
          </a:p>
          <a:p>
            <a:r>
              <a:rPr lang="en-GB" altLang="zh-CN" sz="240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altLang="zh-CN" sz="2400">
                <a:sym typeface="+mn-ea"/>
              </a:rPr>
              <a:t>a worldwide empire on which the sun never set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60" y="1785932"/>
            <a:ext cx="5738486" cy="1102519"/>
          </a:xfrm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Verdana" panose="020B0604030504040204"/>
                <a:ea typeface="宋体" panose="02010600030101010101" pitchFamily="2" charset="-122"/>
                <a:cs typeface="+mj-cs"/>
              </a:rPr>
              <a:t>Thank You!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417513" y="2786063"/>
            <a:ext cx="3643312" cy="500062"/>
          </a:xfrm>
        </p:spPr>
        <p:txBody>
          <a:bodyPr vert="horz" wrap="square" lIns="91440" tIns="45720" rIns="91440" bIns="45720" anchor="t"/>
          <a:p>
            <a:pPr algn="l" defTabSz="914400">
              <a:lnSpc>
                <a:spcPct val="90000"/>
              </a:lnSpc>
              <a:buClrTx/>
              <a:buSzTx/>
            </a:pPr>
            <a:endParaRPr lang="zh-CN" altLang="en-US" sz="2800" kern="1200" dirty="0">
              <a:solidFill>
                <a:srgbClr val="4A452A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Oval 28"/>
          <p:cNvSpPr/>
          <p:nvPr/>
        </p:nvSpPr>
        <p:spPr>
          <a:xfrm>
            <a:off x="285720" y="2917217"/>
            <a:ext cx="152400" cy="152400"/>
          </a:xfrm>
          <a:prstGeom prst="ellipse">
            <a:avLst/>
          </a:prstGeom>
          <a:gradFill rotWithShape="1">
            <a:gsLst>
              <a:gs pos="0">
                <a:schemeClr val="bg2">
                  <a:lumMod val="90000"/>
                </a:schemeClr>
              </a:gs>
              <a:gs pos="49000">
                <a:schemeClr val="bg2">
                  <a:lumMod val="50000"/>
                </a:schemeClr>
              </a:gs>
              <a:gs pos="49100">
                <a:srgbClr val="7D7447"/>
              </a:gs>
              <a:gs pos="92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11430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39000" dist="25400" dir="5400000" rotWithShape="0">
              <a:schemeClr val="bg2">
                <a:lumMod val="25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9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names / terms</a:t>
            </a:r>
            <a:endParaRPr lang="en-US" altLang="zh-CN"/>
          </a:p>
          <a:p>
            <a:r>
              <a:rPr lang="en-US" altLang="zh-CN"/>
              <a:t>national flag</a:t>
            </a:r>
            <a:endParaRPr lang="en-US" altLang="zh-CN"/>
          </a:p>
          <a:p>
            <a:r>
              <a:rPr lang="en-US" altLang="zh-CN"/>
              <a:t>England: why</a:t>
            </a:r>
            <a:endParaRPr lang="en-US" altLang="zh-CN"/>
          </a:p>
          <a:p>
            <a:r>
              <a:rPr lang="en-US" altLang="zh-CN"/>
              <a:t>Scotland: what is it famous for?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857250"/>
            <a:ext cx="8100060" cy="2774950"/>
          </a:xfrm>
        </p:spPr>
        <p:txBody>
          <a:bodyPr/>
          <a:p>
            <a:pPr marL="0" indent="0">
              <a:buFont typeface="+mj-lt"/>
              <a:buNone/>
            </a:pPr>
            <a:r>
              <a:rPr lang="en-US" altLang="zh-CN" sz="2400"/>
              <a:t>Assignment in 1st week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are the official names of 英国？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does Great Britain refer to?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do British Isles consist of?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is the national flag of Britain?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Why do people overseas often take England for Britain?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is England famous for?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the nickname of Scotland?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Why were castles built? </a:t>
            </a:r>
            <a:r>
              <a:rPr lang="en-US" altLang="zh-CN" sz="2400"/>
              <a:t> </a:t>
            </a:r>
            <a:r>
              <a:rPr lang="zh-CN" altLang="en-US" sz="2400"/>
              <a:t>Where were castles built?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is Scotland famous for?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1" name="标题 421889"/>
          <p:cNvSpPr>
            <a:spLocks noGrp="1"/>
          </p:cNvSpPr>
          <p:nvPr>
            <p:ph type="title"/>
          </p:nvPr>
        </p:nvSpPr>
        <p:spPr>
          <a:xfrm>
            <a:off x="457200" y="-48260"/>
            <a:ext cx="8229600" cy="857250"/>
          </a:xfrm>
        </p:spPr>
        <p:txBody>
          <a:bodyPr anchor="ctr"/>
          <a:p>
            <a:r>
              <a:rPr lang="en-US" altLang="zh-CN" sz="3200"/>
              <a:t>2nd Week</a:t>
            </a:r>
            <a:br>
              <a:rPr lang="en-US" altLang="zh-CN" sz="3200"/>
            </a:br>
            <a:r>
              <a:rPr lang="en-US" altLang="zh-CN" sz="3200"/>
              <a:t>Summary of general introduction to Britain</a:t>
            </a:r>
            <a:endParaRPr lang="en-US" altLang="zh-CN" sz="3200"/>
          </a:p>
        </p:txBody>
      </p:sp>
      <p:sp>
        <p:nvSpPr>
          <p:cNvPr id="240642" name="文本占位符 421890"/>
          <p:cNvSpPr>
            <a:spLocks noGrp="1"/>
          </p:cNvSpPr>
          <p:nvPr>
            <p:ph sz="half" idx="1"/>
          </p:nvPr>
        </p:nvSpPr>
        <p:spPr>
          <a:xfrm>
            <a:off x="1485265" y="1063625"/>
            <a:ext cx="3143885" cy="4074795"/>
          </a:xfrm>
          <a:solidFill>
            <a:schemeClr val="bg1"/>
          </a:solidFill>
        </p:spPr>
        <p:txBody>
          <a:bodyPr anchor="t"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Names 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National flag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4 countries or kingdoms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England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Scotland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Wales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Northern Ireland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Major cities</a:t>
            </a:r>
            <a:endParaRPr lang="en-US" altLang="zh-CN" sz="2800"/>
          </a:p>
        </p:txBody>
      </p:sp>
      <p:sp>
        <p:nvSpPr>
          <p:cNvPr id="240643" name="文本占位符 421891"/>
          <p:cNvSpPr>
            <a:spLocks noGrp="1"/>
          </p:cNvSpPr>
          <p:nvPr>
            <p:ph sz="half" idx="2"/>
          </p:nvPr>
        </p:nvSpPr>
        <p:spPr>
          <a:xfrm>
            <a:off x="4629150" y="1063625"/>
            <a:ext cx="3481705" cy="4386580"/>
          </a:xfrm>
          <a:solidFill>
            <a:schemeClr val="bg1"/>
          </a:solidFill>
        </p:spPr>
        <p:txBody>
          <a:bodyPr anchor="t"/>
          <a:p>
            <a:pPr>
              <a:buClrTx/>
              <a:buSzTx/>
              <a:buFontTx/>
            </a:pPr>
            <a:r>
              <a:rPr lang="en-US" altLang="zh-CN" sz="2800"/>
              <a:t>Greater London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Landmarks of London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Weather features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People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English accents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Rivers and mountains</a:t>
            </a:r>
            <a:endParaRPr lang="en-US" altLang="zh-CN" sz="2800"/>
          </a:p>
          <a:p>
            <a:pPr>
              <a:buClrTx/>
              <a:buSzTx/>
              <a:buFontTx/>
            </a:pPr>
            <a:endParaRPr lang="en-US" altLang="zh-CN" sz="2100"/>
          </a:p>
          <a:p>
            <a:pPr>
              <a:buClrTx/>
              <a:buSzTx/>
              <a:buFontTx/>
            </a:pPr>
            <a:endParaRPr lang="en-US" altLang="zh-CN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655" y="205740"/>
            <a:ext cx="8498205" cy="4938395"/>
          </a:xfrm>
          <a:solidFill>
            <a:schemeClr val="bg1"/>
          </a:solidFill>
        </p:spPr>
        <p:txBody>
          <a:bodyPr/>
          <a:p>
            <a:pPr marL="0" indent="0" algn="just">
              <a:buNone/>
            </a:pPr>
            <a:r>
              <a:rPr lang="en-US" altLang="zh-CN" sz="2400"/>
              <a:t>Assignment for 2nd Week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1.What is Greater London composed of?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2.What do you know about the “Tube” in London?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3.What are the icons of London?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4.What are the functions of City of London, city of Westminster, the West end, respectively?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5.Name at least 5 famous Landmarks of London.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6.What are the features of climate and weather in England or in Britain?</a:t>
            </a:r>
            <a:endParaRPr lang="zh-CN" altLang="en-US" sz="2400"/>
          </a:p>
          <a:p>
            <a:pPr marL="0" indent="0" algn="just">
              <a:buSzTx/>
              <a:buNone/>
            </a:pPr>
            <a:r>
              <a:rPr lang="zh-CN" altLang="en-US" sz="2400"/>
              <a:t>7.What are the characteristics of population in Britain?</a:t>
            </a:r>
            <a:endParaRPr lang="zh-CN" altLang="en-US" sz="2400"/>
          </a:p>
          <a:p>
            <a:pPr marL="0" indent="0" algn="just">
              <a:buSzTx/>
              <a:buNone/>
            </a:pPr>
            <a:r>
              <a:rPr lang="zh-CN" altLang="en-US" sz="2400"/>
              <a:t>8.What do you know about River Times?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3rd Week  summary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030"/>
            <a:ext cx="8229600" cy="339407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116570" cy="4258310"/>
          </a:xfrm>
          <a:solidFill>
            <a:schemeClr val="bg1"/>
          </a:solidFill>
        </p:spPr>
        <p:txBody>
          <a:bodyPr/>
          <a:p>
            <a:r>
              <a:rPr lang="zh-CN" altLang="en-US" sz="2800"/>
              <a:t>1.Why does English have the largest number of vocabulary? </a:t>
            </a:r>
            <a:endParaRPr lang="zh-CN" altLang="en-US" sz="2800"/>
          </a:p>
          <a:p>
            <a:r>
              <a:rPr lang="zh-CN" altLang="en-US" sz="2800"/>
              <a:t>2.</a:t>
            </a:r>
            <a:r>
              <a:rPr lang="en-US" altLang="zh-CN" sz="2800"/>
              <a:t>summarize</a:t>
            </a:r>
            <a:r>
              <a:rPr lang="zh-CN" altLang="en-US" sz="2800"/>
              <a:t> the invasions or the immigration  into England </a:t>
            </a:r>
            <a:r>
              <a:rPr lang="en-US" altLang="zh-CN" sz="2800"/>
              <a:t>in the pre-feudal society</a:t>
            </a:r>
            <a:r>
              <a:rPr lang="zh-CN" altLang="en-US" sz="2800"/>
              <a:t>?</a:t>
            </a:r>
            <a:endParaRPr lang="zh-CN" altLang="en-US" sz="2800"/>
          </a:p>
          <a:p>
            <a:r>
              <a:rPr lang="zh-CN" altLang="en-US" sz="2800"/>
              <a:t>3.Who are the natives of Britain?</a:t>
            </a:r>
            <a:endParaRPr lang="zh-CN" altLang="en-US" sz="2800"/>
          </a:p>
          <a:p>
            <a:r>
              <a:rPr lang="zh-CN" altLang="en-US" sz="2800"/>
              <a:t>4.What do you know about Norman Conquest?</a:t>
            </a:r>
            <a:endParaRPr lang="zh-CN" altLang="en-US" sz="2800"/>
          </a:p>
          <a:p>
            <a:r>
              <a:rPr lang="zh-CN" altLang="en-US" sz="2800"/>
              <a:t>5.Who are the ancestors of English people especially in Scotland, Wales, Northern Ireland?</a:t>
            </a:r>
            <a:endParaRPr lang="zh-CN" altLang="en-US" sz="2800"/>
          </a:p>
          <a:p>
            <a:r>
              <a:rPr lang="zh-CN" altLang="en-US" sz="2800"/>
              <a:t>6.What do you know the Black Death in 1348-1349?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4th Week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394075"/>
          </a:xfrm>
        </p:spPr>
        <p:txBody>
          <a:bodyPr/>
          <a:p>
            <a:r>
              <a:rPr lang="zh-CN" altLang="en-US"/>
              <a:t>1.What do you know about Henry VIII?</a:t>
            </a:r>
            <a:endParaRPr lang="zh-CN" altLang="en-US"/>
          </a:p>
          <a:p>
            <a:r>
              <a:rPr lang="zh-CN" altLang="en-US"/>
              <a:t>2.Comment on Elizabethan age and Victorian age</a:t>
            </a:r>
            <a:endParaRPr lang="zh-CN" altLang="en-US"/>
          </a:p>
          <a:p>
            <a:r>
              <a:rPr lang="zh-CN" altLang="en-US"/>
              <a:t>3.Make a mind map of the history of UK from the pre-feudal society to the growth of feudalism to the end of feudalism and beginning the modern English parliamentary democracy, to the modern time of UK.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flower</Template>
  <TotalTime>0</TotalTime>
  <Words>2279</Words>
  <Application>WPS 演示</Application>
  <PresentationFormat>自定义</PresentationFormat>
  <Paragraphs>95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Trebuchet MS</vt:lpstr>
      <vt:lpstr>Times New Roman</vt:lpstr>
      <vt:lpstr>Verdana</vt:lpstr>
      <vt:lpstr>Verdana</vt:lpstr>
      <vt:lpstr>微软雅黑</vt:lpstr>
      <vt:lpstr>Arial Unicode MS</vt:lpstr>
      <vt:lpstr>flower</vt:lpstr>
      <vt:lpstr>PowerPoint 演示文稿</vt:lpstr>
      <vt:lpstr>1st Week</vt:lpstr>
      <vt:lpstr>1st Week</vt:lpstr>
      <vt:lpstr>2nd Week Summary of general introduction to Britain</vt:lpstr>
      <vt:lpstr>PowerPoint 演示文稿</vt:lpstr>
      <vt:lpstr>3rd Week  summary</vt:lpstr>
      <vt:lpstr>PowerPoint 演示文稿</vt:lpstr>
      <vt:lpstr>4th Week</vt:lpstr>
      <vt:lpstr>PowerPoint 演示文稿</vt:lpstr>
      <vt:lpstr>PowerPoint 演示文稿</vt:lpstr>
      <vt:lpstr>Match</vt:lpstr>
      <vt:lpstr>Thank You!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2020</cp:lastModifiedBy>
  <cp:revision>69</cp:revision>
  <dcterms:created xsi:type="dcterms:W3CDTF">2008-05-26T07:25:00Z</dcterms:created>
  <dcterms:modified xsi:type="dcterms:W3CDTF">2020-09-24T13:33:12Z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