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0"/>
  </p:notesMasterIdLst>
  <p:handoutMasterIdLst>
    <p:handoutMasterId r:id="rId21"/>
  </p:handoutMasterIdLst>
  <p:sldIdLst>
    <p:sldId id="348" r:id="rId5"/>
    <p:sldId id="349" r:id="rId6"/>
    <p:sldId id="333" r:id="rId7"/>
    <p:sldId id="350" r:id="rId8"/>
    <p:sldId id="265" r:id="rId9"/>
    <p:sldId id="285" r:id="rId10"/>
    <p:sldId id="351" r:id="rId11"/>
    <p:sldId id="342" r:id="rId12"/>
    <p:sldId id="353" r:id="rId13"/>
    <p:sldId id="263" r:id="rId14"/>
    <p:sldId id="264" r:id="rId15"/>
    <p:sldId id="354" r:id="rId16"/>
    <p:sldId id="356" r:id="rId17"/>
    <p:sldId id="343" r:id="rId18"/>
    <p:sldId id="347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BD0F57-F4C1-4FB1-864D-380FCFCB29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2020/9/24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A018B7-25C7-40E8-838D-A07AF4F1048E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DD8812-632B-44E3-B183-D20ADC793C3A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77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47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38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3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084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6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0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9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91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36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1A404CF-1042-4ADE-846A-A8B97ED9DD56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形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DCE5C1-BC15-4A4A-AF08-A4F199BE8CA2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椭圆形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0" name="组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椭圆形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椭圆形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椭圆形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椭圆形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48E6F1B-E46E-42C2-BE93-17F8DED77868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21" name="组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椭圆形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椭圆形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椭圆形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椭圆形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椭圆形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9" name="椭圆形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椭圆形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EA2895-AE5A-47E7-8245-ABA8B7B9FDFA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图片占位符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椭圆形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椭圆形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椭圆形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椭圆形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椭圆形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椭圆形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32DD6-3745-450D-9639-BC1248F9864D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椭圆形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椭圆形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9" name="组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任意多边形(F)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(F)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8CBB31-C1FB-4BF0-BD73-96607DE45D60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8" name="标题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808204-4C90-47FF-B97A-FA4581BED226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形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椭圆形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形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标题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BCAA829-9DFB-4173-9978-E3CA70991D5D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43D53C-1806-4A83-A211-8671989BB356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椭圆形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椭圆形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椭圆形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椭圆形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椭圆形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椭圆形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4ACC5-A778-46B8-BCD4-0E4BAAD40D7F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6A4FBD-32D7-4F41-8EDC-A34B0FECF966}" type="datetime1">
              <a:rPr lang="zh-CN" altLang="en-US" noProof="0" smtClean="0"/>
              <a:t>2020/9/24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</a:t>
            </a:r>
            <a:br>
              <a:rPr lang="en-US" alt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大道至简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lang="en-US" altLang="zh-CN" sz="6600" dirty="0">
                <a:solidFill>
                  <a:schemeClr val="tx1"/>
                </a:solidFill>
                <a:effectLst/>
                <a:latin typeface="HiddenHorzOCR"/>
              </a:rPr>
              <a:t>RISC-V </a:t>
            </a:r>
            <a:r>
              <a:rPr lang="zh-CN" altLang="en-US" sz="6600" dirty="0">
                <a:solidFill>
                  <a:schemeClr val="tx1"/>
                </a:solidFill>
                <a:effectLst/>
                <a:latin typeface="HiddenHorzOCR"/>
              </a:rPr>
              <a:t>架构之魂</a:t>
            </a:r>
            <a:endParaRPr lang="zh-CN" altLang="en-US" sz="66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组员：曹颖琪 金子荷 张晓彤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78BF16-558B-4A4B-BB3F-8CA7B8CE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RISC-V</a:t>
            </a:r>
            <a:r>
              <a:rPr lang="zh-CN" altLang="en-US" sz="4000" dirty="0"/>
              <a:t>软件工具链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EAD33A4-D657-425F-B110-B1FB3B4019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02217" y="1570425"/>
            <a:ext cx="9387565" cy="46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4000" dirty="0"/>
              <a:t>RISC-V</a:t>
            </a:r>
            <a:r>
              <a:rPr lang="zh-CN" altLang="en-US" sz="4000" dirty="0"/>
              <a:t>软件工具链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37F005-FFA4-4C01-8B55-4E3069781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3956" y="1646533"/>
            <a:ext cx="8364088" cy="43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21" y="758952"/>
            <a:ext cx="7794408" cy="3566160"/>
          </a:xfrm>
        </p:spPr>
        <p:txBody>
          <a:bodyPr rtlCol="0"/>
          <a:lstStyle/>
          <a:p>
            <a:r>
              <a:rPr lang="en-US" altLang="zh-CN" sz="3600" dirty="0"/>
              <a:t>2.4 RISC-V</a:t>
            </a:r>
            <a:r>
              <a:rPr lang="zh-CN" altLang="en-US" sz="3600" dirty="0"/>
              <a:t>和其他开放架构有何不同</a:t>
            </a:r>
            <a:br>
              <a:rPr lang="zh-CN" altLang="en-US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239C82-8B16-485E-A4DA-778660484176}"/>
              </a:ext>
            </a:extLst>
          </p:cNvPr>
          <p:cNvSpPr txBox="1"/>
          <p:nvPr/>
        </p:nvSpPr>
        <p:spPr>
          <a:xfrm>
            <a:off x="1689431" y="3994951"/>
            <a:ext cx="8813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666666"/>
                </a:solidFill>
                <a:effectLst/>
                <a:latin typeface="+mj-ea"/>
                <a:ea typeface="+mj-ea"/>
              </a:rPr>
              <a:t>如果仅从“免费”或“开放”这两点来评判， </a:t>
            </a:r>
            <a:r>
              <a:rPr lang="en-US" altLang="zh-CN" sz="2000" dirty="0">
                <a:solidFill>
                  <a:srgbClr val="666666"/>
                </a:solidFill>
                <a:effectLst/>
                <a:latin typeface="+mj-ea"/>
                <a:ea typeface="+mj-ea"/>
              </a:rPr>
              <a:t>RISC-V </a:t>
            </a:r>
            <a:r>
              <a:rPr lang="zh-CN" altLang="en-US" sz="2000" dirty="0">
                <a:solidFill>
                  <a:srgbClr val="666666"/>
                </a:solidFill>
                <a:effectLst/>
                <a:latin typeface="+mj-ea"/>
                <a:ea typeface="+mj-ea"/>
              </a:rPr>
              <a:t>架构并不是第一个做到免费或开</a:t>
            </a:r>
            <a:r>
              <a:rPr lang="zh-CN" altLang="en-US" sz="2000" dirty="0">
                <a:solidFill>
                  <a:srgbClr val="767676"/>
                </a:solidFill>
                <a:effectLst/>
                <a:latin typeface="+mj-ea"/>
                <a:ea typeface="+mj-ea"/>
              </a:rPr>
              <a:t>放的处理器架构。</a:t>
            </a:r>
            <a:endParaRPr lang="zh-CN" altLang="en-US" sz="2000" dirty="0">
              <a:latin typeface="+mj-ea"/>
              <a:ea typeface="+mj-ea"/>
            </a:endParaRPr>
          </a:p>
          <a:p>
            <a:r>
              <a:rPr lang="zh-CN" altLang="en-US" sz="2000" dirty="0">
                <a:solidFill>
                  <a:srgbClr val="666666"/>
                </a:solidFill>
                <a:effectLst/>
                <a:latin typeface="+mj-ea"/>
                <a:ea typeface="+mj-ea"/>
              </a:rPr>
              <a:t>下面将通过论述几个具有代表性的开放架构，来分析</a:t>
            </a:r>
            <a:r>
              <a:rPr lang="en-US" altLang="zh-CN" sz="2000" dirty="0">
                <a:solidFill>
                  <a:srgbClr val="666666"/>
                </a:solidFill>
                <a:effectLst/>
                <a:latin typeface="+mj-ea"/>
                <a:ea typeface="+mj-ea"/>
              </a:rPr>
              <a:t>RISC</a:t>
            </a:r>
            <a:r>
              <a:rPr lang="en-US" altLang="zh-CN" sz="2000" dirty="0">
                <a:solidFill>
                  <a:srgbClr val="3D3D3D"/>
                </a:solidFill>
                <a:effectLst/>
                <a:latin typeface="+mj-ea"/>
                <a:ea typeface="+mj-ea"/>
              </a:rPr>
              <a:t>-V </a:t>
            </a:r>
            <a:r>
              <a:rPr lang="zh-CN" altLang="en-US" sz="2000" dirty="0">
                <a:solidFill>
                  <a:srgbClr val="767676"/>
                </a:solidFill>
                <a:effectLst/>
                <a:latin typeface="+mj-ea"/>
                <a:ea typeface="+mj-ea"/>
              </a:rPr>
              <a:t>架构的不同之处以及为什么其</a:t>
            </a:r>
            <a:r>
              <a:rPr lang="zh-CN" altLang="en-US" sz="2000" dirty="0">
                <a:solidFill>
                  <a:srgbClr val="535454"/>
                </a:solidFill>
                <a:effectLst/>
                <a:latin typeface="+mj-ea"/>
                <a:ea typeface="+mj-ea"/>
              </a:rPr>
              <a:t>他开放架构没能取</a:t>
            </a:r>
            <a:r>
              <a:rPr lang="zh-CN" altLang="en-US" sz="2000" dirty="0">
                <a:solidFill>
                  <a:srgbClr val="767676"/>
                </a:solidFill>
                <a:effectLst/>
                <a:latin typeface="+mj-ea"/>
                <a:ea typeface="+mj-ea"/>
              </a:rPr>
              <a:t>得足够</a:t>
            </a:r>
            <a:r>
              <a:rPr lang="zh-CN" altLang="en-US" sz="2000" dirty="0">
                <a:solidFill>
                  <a:srgbClr val="535454"/>
                </a:solidFill>
                <a:effectLst/>
                <a:latin typeface="+mj-ea"/>
                <a:ea typeface="+mj-ea"/>
              </a:rPr>
              <a:t>的成功。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449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200" dirty="0"/>
              <a:t>RISC-V</a:t>
            </a:r>
            <a:r>
              <a:rPr lang="zh-CN" altLang="en-US" sz="3200" dirty="0"/>
              <a:t>和其他开放架构有何不同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4F1F239-4AA7-455A-A8CE-44D6DDF6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790891"/>
            <a:ext cx="7963270" cy="44412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平民英雄一一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OpenCores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组织提供的基于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GPL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协议的开放源代码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RISC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处理器，它具有以下特点。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•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采用免费开放的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32 /64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RISC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架构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•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Verilog HDL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（硬件描述语言）实现了基于该架构的处理器源代码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•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具有完整的工具链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被应用到很多公司的项目之中，可以说，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是应用非常广泛的一种开源处理器实现。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的不足之处在于其侧重实 一种开源的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CPU Core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，而非立足于定义一种开放的指令集架构，因此其架构的发展不够完整。指令集的定义也不具备上节中提到的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RISC-V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架构的优点 ，更加没有上升到成立专 门的基金会组织的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更多的时候被认为是一个开源的处理器核，而非一种优美的指令集架构 此外，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OpenRISC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的许可证为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GPL,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这意味着所有的指令集改动都必须开源（而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RISC-V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无此约束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〉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139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200" dirty="0"/>
              <a:t>RISC-V</a:t>
            </a:r>
            <a:r>
              <a:rPr lang="zh-CN" altLang="en-US" sz="3200" dirty="0"/>
              <a:t>和其他开放架构有何不同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4F1F239-4AA7-455A-A8CE-44D6DDF6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790891"/>
            <a:ext cx="7963270" cy="444123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豪门显贵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——SPARC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作为经典的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RISC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微处理器架构之一，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1985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年由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Sun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公司所设计。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公司于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1989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年成立，目的是向外界推广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架构以及为该架构进行兼容性测试。该公司为了推广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生态系统，将标准开放，并授权予多家生产商使用，包括德州仪器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Cypress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半导体和富士通等。由于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架构也对外完全开放，因此也出现了完全开放源码的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LEON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理器（参见第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1.1.4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节的介绍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〉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不仅如此，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Sun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公司还于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1994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年推动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v8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架构成为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IEEE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标准（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IEEE Standard 1754 1994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在第一章中介绍过，由于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架构的初衷是面向服务器领域，其最大的特点是拥有一个大型的寄存器窗口，符合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架构的处理器需要实现从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72 640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个之多的通用寄存器，每个寄存器宽度为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64bits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，组成一系列的寄存器组，称为寄存器窗口。这种寄存器窗口的架构，由于可以切换不同的寄存器组快速地响应函数调用与返回 ，因此能够产生非常高的性能，但是这种架构由于功耗面积代价太大，而并不适用于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与嵌入式领域处理器。而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架构也不具备模块化的特点，使用户无法裁剪和选择。很难作为一种通用的处理器架构对商用的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x86 ARM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架构形成 设计这种超大服务器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CPU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芯片又非普通公司与个人所能完成，而有能力设计这种大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PU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的公司也没 必要投入巨大的成本来挑战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X86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的统治地位。随着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Sun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公司的衰弱， 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SPARC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架构现在基本上退出了人们的视野。</a:t>
            </a:r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B8D594-7F4D-410F-A636-8F3FC9F4E5C5}"/>
              </a:ext>
            </a:extLst>
          </p:cNvPr>
          <p:cNvSpPr/>
          <p:nvPr/>
        </p:nvSpPr>
        <p:spPr>
          <a:xfrm>
            <a:off x="4605047" y="2967335"/>
            <a:ext cx="2981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74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2.1 </a:t>
            </a:r>
            <a:r>
              <a:rPr lang="zh-CN" altLang="en-US" sz="3600" dirty="0"/>
              <a:t>简单就是美</a:t>
            </a:r>
            <a:br>
              <a:rPr lang="en-US" altLang="zh-CN" sz="3600" dirty="0"/>
            </a:br>
            <a:r>
              <a:rPr lang="en-US" altLang="zh-CN" sz="3600" dirty="0"/>
              <a:t>—RISC-V</a:t>
            </a:r>
            <a:r>
              <a:rPr lang="zh-CN" altLang="en-US" sz="3600" dirty="0"/>
              <a:t>架构的设计哲学</a:t>
            </a:r>
            <a:br>
              <a:rPr lang="zh-CN" altLang="en-US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2" y="3972974"/>
            <a:ext cx="7356255" cy="2306528"/>
          </a:xfrm>
        </p:spPr>
        <p:txBody>
          <a:bodyPr rtlCol="0">
            <a:normAutofit/>
          </a:bodyPr>
          <a:lstStyle/>
          <a:p>
            <a:pPr algn="just" rtl="0"/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RISC-V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架构作为一种指令集架构，在介绍细节之前，让我们先了解设计的哲学。所谓设计的哲学便是其推崇的一种策略。</a:t>
            </a:r>
            <a:r>
              <a:rPr lang="en-US" altLang="zh-CN" sz="1600" dirty="0"/>
              <a:t> RISC-V</a:t>
            </a:r>
            <a:r>
              <a:rPr lang="zh-CN" altLang="en-US" sz="1600" dirty="0"/>
              <a:t>架构的设计哲学是什么呢？是“大道至简”。</a:t>
            </a:r>
            <a:r>
              <a:rPr lang="en-US" altLang="zh-CN" sz="1600" dirty="0"/>
              <a:t>RISC-V </a:t>
            </a:r>
            <a:r>
              <a:rPr lang="zh-CN" altLang="en-US" sz="1600" dirty="0"/>
              <a:t>架构在其文档中不断地明确强调其设计哲学是“大道至简”，力图通过架构的定义使硬件的实现足够简单。其简单就是美的哲学，可以从之后几个方面看出。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6"/>
            <a:ext cx="3605349" cy="529784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架构文档的篇幅短小精悍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指令集文档：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200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多页</a:t>
            </a:r>
            <a:b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特权架构文档：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90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多页</a:t>
            </a:r>
            <a:b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模块化指令集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用户可灵活选择不同模块进行组合，通过一套统一的架构满足不同场景的应用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指令的数目简洁</a:t>
            </a:r>
            <a:b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基本指令数目仅有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40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Bodoni SvtyTwo ITC TT-Book"/>
              </a:rPr>
              <a:t>多条，加上其他模块化拓展指令总共几十条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6E11558D-BFB3-444B-9CCB-8FA3898A19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500" r="17500"/>
          <a:stretch>
            <a:fillRect/>
          </a:stretch>
        </p:blipFill>
        <p:spPr>
          <a:xfrm>
            <a:off x="5693291" y="808876"/>
            <a:ext cx="6089650" cy="4523727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FA5957E-9337-455B-80BB-A83A32285028}"/>
              </a:ext>
            </a:extLst>
          </p:cNvPr>
          <p:cNvSpPr txBox="1"/>
          <p:nvPr/>
        </p:nvSpPr>
        <p:spPr>
          <a:xfrm>
            <a:off x="7611444" y="5534999"/>
            <a:ext cx="22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</a:t>
            </a:r>
            <a:r>
              <a:rPr lang="zh-CN" altLang="en-US" dirty="0"/>
              <a:t>指令集图卡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2.1 RISC-V</a:t>
            </a:r>
            <a:r>
              <a:rPr lang="zh-CN" altLang="en-US" sz="3600" dirty="0"/>
              <a:t>指令集架构简介</a:t>
            </a:r>
            <a:br>
              <a:rPr lang="zh-CN" altLang="en-US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19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2.2.1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模块化的指令子集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6572B0-2815-4C8E-B8E7-5A3975BF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250"/>
            <a:ext cx="10058400" cy="1120191"/>
          </a:xfrm>
        </p:spPr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的指令集使用模块化的方式进行组织，每一个模块使用一个英文字母来表示。</a:t>
            </a:r>
            <a:endParaRPr lang="en-US" altLang="zh-CN" dirty="0"/>
          </a:p>
          <a:p>
            <a:r>
              <a:rPr lang="en-US" altLang="zh-CN" dirty="0"/>
              <a:t>RISC-V</a:t>
            </a:r>
            <a:r>
              <a:rPr lang="zh-CN" altLang="en-US" dirty="0"/>
              <a:t>最基本也是唯一强制要求实现的指令集部分是有</a:t>
            </a:r>
            <a:r>
              <a:rPr lang="en-US" altLang="zh-CN" dirty="0"/>
              <a:t>I</a:t>
            </a:r>
            <a:r>
              <a:rPr lang="zh-CN" altLang="en-US" dirty="0"/>
              <a:t>字母表示的基本整数指令子集。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9E3FE-A2B7-45D0-87A7-A9054761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19" y="3060441"/>
            <a:ext cx="8753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9782214" cy="5083244"/>
          </a:xfrm>
        </p:spPr>
        <p:txBody>
          <a:bodyPr rtlCol="0"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使用该整数指令子集，便能够实现完整的软件编译器。其他的指令子集部分均为可选的模块， 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具有代表性的模块包括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M/A/F/D/C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。如上表。</a:t>
            </a:r>
            <a:b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b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以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上模块的一个特定组合“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IMAFD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”，也被称为“通用”组合，用英文字母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表示 。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为了提高代码密度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RISC -V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架构也提供可选的“压缩”指令子集，用英文字母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C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表示。 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压缩指令的指令编码长度为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16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比特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，而普通的非压缩指令的长度为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32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比特 。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为了进一步减少面积，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RISC-V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架构还提供一种“嵌入式”架构，用英文字母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E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表示 。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该架构主要用于追求极 面积与功耗的深嵌入式场景。该架构仅需要支持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16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通用整数寄存器，而非嵌入式的普通架构则需要支持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32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个通用整数寄存器。 </a:t>
            </a:r>
            <a:b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通过以上的模块化指令集，能够选择不同的组合来满足不同的应用。例如，追求小面积、低功耗的嵌入式场景可以选择使用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RV32EC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架构；而大型的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64 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位架构则可以选择 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RV64G 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b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除了上述模块，还有若干的模块如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L/B/P/V/T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+mj-ea"/>
                <a:ea typeface="+mj-ea"/>
              </a:rPr>
              <a:t>等。目前这些扩展大多数还在不断完善和定义中，尚未最终确定，因此不做详细论述。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9213047" cy="931122"/>
          </a:xfrm>
        </p:spPr>
        <p:txBody>
          <a:bodyPr rtlCol="0">
            <a:normAutofit/>
          </a:bodyPr>
          <a:lstStyle/>
          <a:p>
            <a:r>
              <a:rPr lang="en-US" altLang="zh-CN" sz="4000" dirty="0"/>
              <a:t>RISC-V</a:t>
            </a:r>
            <a:r>
              <a:rPr lang="zh-CN" altLang="en-US" sz="4000" dirty="0"/>
              <a:t>架构特点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E79C6B-501B-42CB-AAD3-25AED7249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5"/>
          <a:stretch/>
        </p:blipFill>
        <p:spPr>
          <a:xfrm>
            <a:off x="698585" y="1278294"/>
            <a:ext cx="10640836" cy="51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sz="4000" dirty="0"/>
              <a:t>RISC-V</a:t>
            </a:r>
            <a:r>
              <a:rPr lang="zh-CN" altLang="en-US" sz="4000" dirty="0"/>
              <a:t>架构特点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790891"/>
            <a:ext cx="5751389" cy="4760829"/>
          </a:xfrm>
        </p:spPr>
        <p:txBody>
          <a:bodyPr rtlCol="0">
            <a:normAutofit/>
          </a:bodyPr>
          <a:lstStyle/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/>
              <a:t>优雅的压缩指令子集</a:t>
            </a:r>
            <a:endParaRPr lang="en-US" altLang="zh-CN" sz="1400" b="1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300" dirty="0"/>
              <a:t>（</a:t>
            </a:r>
            <a:r>
              <a:rPr lang="en-US" altLang="zh-CN" sz="1300" dirty="0"/>
              <a:t>16</a:t>
            </a:r>
            <a:r>
              <a:rPr lang="zh-CN" altLang="en-US" sz="1300" dirty="0"/>
              <a:t>位压缩指令由其对应的普通</a:t>
            </a:r>
            <a:r>
              <a:rPr lang="en-US" altLang="zh-CN" sz="1300" dirty="0"/>
              <a:t>32</a:t>
            </a:r>
            <a:r>
              <a:rPr lang="zh-CN" altLang="en-US" sz="1300" dirty="0"/>
              <a:t>位指令）</a:t>
            </a:r>
            <a:endParaRPr lang="en-US" altLang="zh-CN" sz="1300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400" b="1" dirty="0"/>
              <a:t>简洁的子程序调用</a:t>
            </a:r>
            <a:endParaRPr lang="en-US" altLang="zh-CN" sz="1400" b="1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300" dirty="0"/>
              <a:t>（放弃使用一次性读</a:t>
            </a:r>
            <a:r>
              <a:rPr lang="en-US" altLang="zh-CN" sz="1300" dirty="0"/>
              <a:t>/</a:t>
            </a:r>
            <a:r>
              <a:rPr lang="zh-CN" altLang="en-US" sz="1300" dirty="0"/>
              <a:t>写多个寄存器指令）</a:t>
            </a:r>
            <a:endParaRPr lang="en-US" altLang="zh-CN" sz="1300" dirty="0"/>
          </a:p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无条件码执行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3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（使用普通的带条件分支跳转指令）</a:t>
            </a:r>
            <a:endParaRPr lang="en-US" altLang="zh-CN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b="1" dirty="0"/>
              <a:t>简洁的运算指令</a:t>
            </a:r>
            <a:endParaRPr lang="en-US" altLang="zh-CN" b="1" dirty="0"/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300" dirty="0"/>
              <a:t>（对任何运算子岭错误均不产生异常）</a:t>
            </a:r>
            <a:endParaRPr lang="en-US" altLang="zh-CN" sz="1300" dirty="0"/>
          </a:p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自定制指令拓展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sz="13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（用户可拓展自己的指令子集）</a:t>
            </a:r>
            <a:endParaRPr lang="en-US" altLang="zh-CN" sz="13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还有</a:t>
            </a:r>
            <a:r>
              <a:rPr lang="zh-CN" altLang="en-US" dirty="0"/>
              <a:t>无分支延迟槽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特权模式、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寄存器、中断和异常、矢量指令子集、自定制指令拓展和无零开销硬件循环等方面。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8BCB05C3-10B0-4BCB-BF34-460B277A90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FB1BAE-6DE5-44A9-A67A-06B4A64D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23" y="819150"/>
            <a:ext cx="5781675" cy="2609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0453F4-1451-49E0-95BF-2FD83744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14" y="3959441"/>
            <a:ext cx="7628738" cy="13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sz="3600" dirty="0"/>
              <a:t>2.3 RISC-V</a:t>
            </a:r>
            <a:r>
              <a:rPr lang="zh-CN" altLang="en-US" sz="3600" dirty="0"/>
              <a:t>软件工具链</a:t>
            </a:r>
            <a:br>
              <a:rPr lang="zh-CN" altLang="en-US" dirty="0"/>
            </a:b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8300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30_TF66722518" id="{829C33DD-2B9F-4D66-9920-F14C9C6637DD}" vid="{8B410579-0F0D-4DE0-8BA9-79E32CDF856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轻快推销宣传演示</Template>
  <TotalTime>102</TotalTime>
  <Words>1249</Words>
  <Application>Microsoft Office PowerPoint</Application>
  <PresentationFormat>宽屏</PresentationFormat>
  <Paragraphs>58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HiddenHorzOCR</vt:lpstr>
      <vt:lpstr>Microsoft YaHei UI</vt:lpstr>
      <vt:lpstr>仿宋</vt:lpstr>
      <vt:lpstr>华文楷体</vt:lpstr>
      <vt:lpstr>Arial</vt:lpstr>
      <vt:lpstr>Calibri</vt:lpstr>
      <vt:lpstr>Verdana</vt:lpstr>
      <vt:lpstr>RetrospectVTI</vt:lpstr>
      <vt:lpstr>第二章  大道至简 —RISC-V 架构之魂</vt:lpstr>
      <vt:lpstr>2.1 简单就是美 —RISC-V架构的设计哲学 </vt:lpstr>
      <vt:lpstr>架构文档的篇幅短小精悍 指令集文档：200多页 特权架构文档：90多页  模块化指令集 用户可灵活选择不同模块进行组合，通过一套统一的架构满足不同场景的应用  指令的数目简洁 基本指令数目仅有40多条，加上其他模块化拓展指令总共几十条</vt:lpstr>
      <vt:lpstr>2.1 RISC-V指令集架构简介 </vt:lpstr>
      <vt:lpstr>2.2.1 模块化的指令子集</vt:lpstr>
      <vt:lpstr>使用该整数指令子集，便能够实现完整的软件编译器。其他的指令子集部分均为可选的模块，  具有代表性的模块包括 M/A/F/D/C。如上表。  以上模块的一个特定组合“IMAFD ”，也被称为“通用”组合，用英文字母G表示 。 为了提高代码密度 RISC -V架构也提供可选的“压缩”指令子集，用英文字母C表示。  压缩指令的指令编码长度为 16比特 ，而普通的非压缩指令的长度为 32 比特 。 为了进一步减少面积，RISC-V 架构还提供一种“嵌入式”架构，用英文字母E表示 。 该架构主要用于追求极 面积与功耗的深嵌入式场景。该架构仅需要支持 16 通用整数寄存器，而非嵌入式的普通架构则需要支持 32 个通用整数寄存器。   通过以上的模块化指令集，能够选择不同的组合来满足不同的应用。例如，追求小面积、低功耗的嵌入式场景可以选择使用 RV32EC 架构；而大型的 64 位架构则可以选择 RV64G 。 除了上述模块，还有若干的模块如L/B/P/V/T等。目前这些扩展大多数还在不断完善和定义中，尚未最终确定，因此不做详细论述。</vt:lpstr>
      <vt:lpstr>RISC-V架构特点</vt:lpstr>
      <vt:lpstr>RISC-V架构特点</vt:lpstr>
      <vt:lpstr>2.3 RISC-V软件工具链 </vt:lpstr>
      <vt:lpstr>RISC-V软件工具链</vt:lpstr>
      <vt:lpstr>RISC-V软件工具链</vt:lpstr>
      <vt:lpstr>2.4 RISC-V和其他开放架构有何不同 </vt:lpstr>
      <vt:lpstr>RISC-V和其他开放架构有何不同</vt:lpstr>
      <vt:lpstr>RISC-V和其他开放架构有何不同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大道至简 —RISC-V 架构之魂</dc:title>
  <dc:creator>zxt</dc:creator>
  <cp:lastModifiedBy>zxt</cp:lastModifiedBy>
  <cp:revision>11</cp:revision>
  <dcterms:created xsi:type="dcterms:W3CDTF">2020-09-24T04:01:45Z</dcterms:created>
  <dcterms:modified xsi:type="dcterms:W3CDTF">2020-09-24T05:44:13Z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