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2" autoAdjust="0"/>
    <p:restoredTop sz="94660"/>
  </p:normalViewPr>
  <p:slideViewPr>
    <p:cSldViewPr>
      <p:cViewPr varScale="1">
        <p:scale>
          <a:sx n="71" d="100"/>
          <a:sy n="71" d="100"/>
        </p:scale>
        <p:origin x="-3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30820CF-B880-4189-942D-D702A7CBA730}" type="datetimeFigureOut">
              <a:rPr lang="zh-CN" altLang="en-US" smtClean="0"/>
              <a:t>2020/9/25</a:t>
            </a:fld>
            <a:endParaRPr lang="zh-CN" altLang="en-US"/>
          </a:p>
        </p:txBody>
      </p:sp>
      <p:sp>
        <p:nvSpPr>
          <p:cNvPr id="5" name="Footer Placeholder 4"/>
          <p:cNvSpPr>
            <a:spLocks noGrp="1"/>
          </p:cNvSpPr>
          <p:nvPr>
            <p:ph type="ftr" sz="quarter" idx="11"/>
          </p:nvPr>
        </p:nvSpPr>
        <p:spPr>
          <a:xfrm>
            <a:off x="1174044" y="5357592"/>
            <a:ext cx="5034845" cy="365125"/>
          </a:xfrm>
        </p:spPr>
        <p:txBody>
          <a:bodyPr/>
          <a:lstStyle/>
          <a:p>
            <a:endParaRPr lang="zh-CN" alt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298448" y="2121407"/>
            <a:ext cx="3200400" cy="36027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1298448" y="2944368"/>
            <a:ext cx="3227832" cy="27797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60000">
            <a:off x="6341698" y="5885672"/>
            <a:ext cx="1213821" cy="365125"/>
          </a:xfrm>
        </p:spPr>
        <p:txBody>
          <a:bodyPr/>
          <a:lstStyle/>
          <a:p>
            <a:fld id="{530820CF-B880-4189-942D-D702A7CBA730}" type="datetimeFigureOut">
              <a:rPr lang="zh-CN" altLang="en-US" smtClean="0"/>
              <a:t>2020/9/25</a:t>
            </a:fld>
            <a:endParaRPr lang="zh-CN" altLang="en-US"/>
          </a:p>
        </p:txBody>
      </p:sp>
      <p:sp>
        <p:nvSpPr>
          <p:cNvPr id="6" name="Footer Placeholder 5"/>
          <p:cNvSpPr>
            <a:spLocks noGrp="1"/>
          </p:cNvSpPr>
          <p:nvPr>
            <p:ph type="ftr" sz="quarter" idx="11"/>
          </p:nvPr>
        </p:nvSpPr>
        <p:spPr>
          <a:xfrm rot="-60000">
            <a:off x="914554" y="5829261"/>
            <a:ext cx="3522607" cy="365125"/>
          </a:xfrm>
        </p:spPr>
        <p:txBody>
          <a:bodyPr/>
          <a:lstStyle/>
          <a:p>
            <a:endParaRPr lang="zh-CN" altLang="en-US"/>
          </a:p>
        </p:txBody>
      </p:sp>
      <p:sp>
        <p:nvSpPr>
          <p:cNvPr id="7" name="Slide Number Placeholder 6"/>
          <p:cNvSpPr>
            <a:spLocks noGrp="1"/>
          </p:cNvSpPr>
          <p:nvPr>
            <p:ph type="sldNum" sz="quarter" idx="12"/>
          </p:nvPr>
        </p:nvSpPr>
        <p:spPr>
          <a:xfrm rot="60000">
            <a:off x="7557313" y="5896961"/>
            <a:ext cx="554023"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60000">
            <a:off x="6345936" y="5888737"/>
            <a:ext cx="1213821" cy="365125"/>
          </a:xfrm>
        </p:spPr>
        <p:txBody>
          <a:bodyPr/>
          <a:lstStyle/>
          <a:p>
            <a:fld id="{530820CF-B880-4189-942D-D702A7CBA730}" type="datetimeFigureOut">
              <a:rPr lang="zh-CN" altLang="en-US" smtClean="0"/>
              <a:t>2020/9/25</a:t>
            </a:fld>
            <a:endParaRPr lang="zh-CN" altLang="en-US"/>
          </a:p>
        </p:txBody>
      </p:sp>
      <p:sp>
        <p:nvSpPr>
          <p:cNvPr id="6" name="Footer Placeholder 5"/>
          <p:cNvSpPr>
            <a:spLocks noGrp="1"/>
          </p:cNvSpPr>
          <p:nvPr>
            <p:ph type="ftr" sz="quarter" idx="11"/>
          </p:nvPr>
        </p:nvSpPr>
        <p:spPr>
          <a:xfrm rot="-60000">
            <a:off x="914569" y="5831037"/>
            <a:ext cx="3319043" cy="365125"/>
          </a:xfrm>
        </p:spPr>
        <p:txBody>
          <a:bodyPr/>
          <a:lstStyle/>
          <a:p>
            <a:endParaRPr lang="zh-CN" altLang="en-US"/>
          </a:p>
        </p:txBody>
      </p:sp>
      <p:sp>
        <p:nvSpPr>
          <p:cNvPr id="7" name="Slide Number Placeholder 6"/>
          <p:cNvSpPr>
            <a:spLocks noGrp="1"/>
          </p:cNvSpPr>
          <p:nvPr>
            <p:ph type="sldNum" sz="quarter" idx="12"/>
          </p:nvPr>
        </p:nvSpPr>
        <p:spPr>
          <a:xfrm rot="60000">
            <a:off x="7562089" y="5900026"/>
            <a:ext cx="554023"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30820CF-B880-4189-942D-D702A7CBA730}" type="datetimeFigureOut">
              <a:rPr lang="zh-CN" altLang="en-US" smtClean="0"/>
              <a:t>2020/9/25</a:t>
            </a:fld>
            <a:endParaRPr lang="zh-CN" alt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zh-CN" alt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023" y="817582"/>
            <a:ext cx="6965245" cy="4555634"/>
          </a:xfrm>
          <a:ln>
            <a:solidFill>
              <a:schemeClr val="tx2"/>
            </a:solidFill>
          </a:ln>
          <a:effectLst>
            <a:outerShdw blurRad="50800" dist="38100" dir="5400000" algn="t" rotWithShape="0">
              <a:prstClr val="black">
                <a:alpha val="40000"/>
              </a:prstClr>
            </a:outerShdw>
          </a:effectLst>
        </p:spPr>
        <p:txBody>
          <a:bodyPr>
            <a:normAutofit/>
          </a:bodyPr>
          <a:lstStyle/>
          <a:p>
            <a:r>
              <a:rPr lang="zh-CN" altLang="en-US" sz="4000" dirty="0" smtClean="0"/>
              <a:t>小组成员：</a:t>
            </a:r>
            <a:r>
              <a:rPr lang="en-US" altLang="zh-CN" sz="4000" dirty="0" smtClean="0"/>
              <a:t/>
            </a:r>
            <a:br>
              <a:rPr lang="en-US" altLang="zh-CN" sz="4000" dirty="0" smtClean="0"/>
            </a:br>
            <a:r>
              <a:rPr lang="en-US" altLang="zh-CN" sz="4000" dirty="0" smtClean="0"/>
              <a:t>         </a:t>
            </a:r>
            <a:r>
              <a:rPr lang="zh-CN" altLang="en-US" sz="4000" dirty="0" smtClean="0"/>
              <a:t>王艳英</a:t>
            </a:r>
            <a:r>
              <a:rPr lang="en-US" altLang="zh-CN" sz="4000" dirty="0"/>
              <a:t/>
            </a:r>
            <a:br>
              <a:rPr lang="en-US" altLang="zh-CN" sz="4000" dirty="0"/>
            </a:br>
            <a:r>
              <a:rPr lang="en-US" altLang="zh-CN" sz="4000" dirty="0" smtClean="0"/>
              <a:t>        </a:t>
            </a:r>
            <a:r>
              <a:rPr lang="zh-CN" altLang="en-US" sz="4000" dirty="0" smtClean="0"/>
              <a:t>张千一</a:t>
            </a:r>
            <a:r>
              <a:rPr lang="en-US" altLang="zh-CN" sz="4000" dirty="0" smtClean="0"/>
              <a:t/>
            </a:r>
            <a:br>
              <a:rPr lang="en-US" altLang="zh-CN" sz="4000" dirty="0" smtClean="0"/>
            </a:br>
            <a:r>
              <a:rPr lang="en-US" altLang="zh-CN" sz="4000" dirty="0" smtClean="0"/>
              <a:t>        </a:t>
            </a:r>
            <a:r>
              <a:rPr lang="zh-CN" altLang="en-US" sz="4000" dirty="0" smtClean="0"/>
              <a:t>李梦华</a:t>
            </a:r>
            <a:endParaRPr lang="zh-CN" altLang="en-US" sz="4000" dirty="0"/>
          </a:p>
        </p:txBody>
      </p:sp>
    </p:spTree>
    <p:extLst>
      <p:ext uri="{BB962C8B-B14F-4D97-AF65-F5344CB8AC3E}">
        <p14:creationId xmlns:p14="http://schemas.microsoft.com/office/powerpoint/2010/main" val="357484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817582"/>
            <a:ext cx="7704855" cy="1202485"/>
          </a:xfrm>
        </p:spPr>
        <p:txBody>
          <a:bodyPr>
            <a:normAutofit/>
          </a:bodyPr>
          <a:lstStyle/>
          <a:p>
            <a:r>
              <a:rPr lang="en-US" altLang="zh-CN" sz="3200" b="1" i="1" dirty="0" smtClean="0"/>
              <a:t>5.3.1</a:t>
            </a:r>
            <a:r>
              <a:rPr lang="zh-CN" altLang="en-US" sz="3200" b="1" i="1" dirty="0" smtClean="0"/>
              <a:t>使用标准</a:t>
            </a:r>
            <a:r>
              <a:rPr lang="en-US" altLang="zh-CN" sz="3200" b="1" i="1" dirty="0" smtClean="0"/>
              <a:t>OFF</a:t>
            </a:r>
            <a:r>
              <a:rPr lang="zh-CN" altLang="en-US" sz="3200" b="1" i="1" dirty="0" smtClean="0"/>
              <a:t>模块例化生成寄存器</a:t>
            </a:r>
            <a:endParaRPr lang="zh-CN" altLang="en-US" sz="3200" b="1" i="1" dirty="0"/>
          </a:p>
        </p:txBody>
      </p:sp>
      <p:sp>
        <p:nvSpPr>
          <p:cNvPr id="3" name="内容占位符 2"/>
          <p:cNvSpPr>
            <a:spLocks noGrp="1"/>
          </p:cNvSpPr>
          <p:nvPr>
            <p:ph idx="1"/>
          </p:nvPr>
        </p:nvSpPr>
        <p:spPr>
          <a:xfrm>
            <a:off x="1463040" y="1844824"/>
            <a:ext cx="6196405" cy="3878245"/>
          </a:xfrm>
        </p:spPr>
        <p:txBody>
          <a:bodyPr>
            <a:noAutofit/>
          </a:bodyPr>
          <a:lstStyle/>
          <a:p>
            <a:r>
              <a:rPr lang="zh-CN" altLang="en-US" sz="1600" dirty="0" smtClean="0"/>
              <a:t>寄存器是数字同步电路中最基本的单元。使用</a:t>
            </a:r>
            <a:r>
              <a:rPr lang="en-US" altLang="zh-CN" sz="1600" dirty="0" err="1" smtClean="0"/>
              <a:t>Ver</a:t>
            </a:r>
            <a:r>
              <a:rPr lang="en-US" altLang="zh-CN" sz="1600" dirty="0" smtClean="0"/>
              <a:t> </a:t>
            </a:r>
            <a:r>
              <a:rPr lang="en-US" altLang="zh-CN" sz="1600" dirty="0"/>
              <a:t>i l </a:t>
            </a:r>
            <a:r>
              <a:rPr lang="en-US" altLang="zh-CN" sz="1600" dirty="0" err="1" smtClean="0"/>
              <a:t>og</a:t>
            </a:r>
            <a:r>
              <a:rPr lang="zh-CN" altLang="en-US" sz="1600" dirty="0" smtClean="0"/>
              <a:t>进行数字电路设计时，最常见的方式是使用</a:t>
            </a:r>
            <a:r>
              <a:rPr lang="en-US" altLang="zh-CN" sz="1600" dirty="0" smtClean="0"/>
              <a:t>a </a:t>
            </a:r>
            <a:r>
              <a:rPr lang="en-US" altLang="zh-CN" sz="1600" dirty="0"/>
              <a:t>l w a y </a:t>
            </a:r>
            <a:r>
              <a:rPr lang="en-US" altLang="zh-CN" sz="1600" dirty="0" smtClean="0"/>
              <a:t>s</a:t>
            </a:r>
            <a:r>
              <a:rPr lang="zh-CN" altLang="en-US" sz="1600" dirty="0" smtClean="0"/>
              <a:t>块语法生成寄存器。蜂鸟</a:t>
            </a:r>
            <a:r>
              <a:rPr lang="en-US" altLang="zh-CN" sz="1600" dirty="0" smtClean="0"/>
              <a:t>E2 </a:t>
            </a:r>
            <a:r>
              <a:rPr lang="en-US" altLang="zh-CN" sz="1600" dirty="0"/>
              <a:t>0 </a:t>
            </a:r>
            <a:r>
              <a:rPr lang="en-US" altLang="zh-CN" sz="1600" dirty="0" smtClean="0"/>
              <a:t>0</a:t>
            </a:r>
            <a:r>
              <a:rPr lang="zh-CN" altLang="en-US" sz="1600" dirty="0" smtClean="0"/>
              <a:t>处理器核推荐如下原则，本原则来自于严谨工业级开发标准其要点如下。</a:t>
            </a:r>
            <a:endParaRPr lang="en-US" altLang="zh-CN" sz="1600" dirty="0" smtClean="0"/>
          </a:p>
          <a:p>
            <a:pPr marL="0" indent="0">
              <a:buNone/>
            </a:pPr>
            <a:r>
              <a:rPr lang="en-US" altLang="zh-CN" sz="1600" dirty="0" smtClean="0"/>
              <a:t>( l</a:t>
            </a:r>
            <a:r>
              <a:rPr lang="zh-CN" altLang="en-US" sz="1600" dirty="0" smtClean="0"/>
              <a:t>）对于寄存器避免直接使用</a:t>
            </a:r>
            <a:r>
              <a:rPr lang="en-US" altLang="zh-CN" sz="1600" dirty="0" smtClean="0"/>
              <a:t>a </a:t>
            </a:r>
            <a:r>
              <a:rPr lang="en-US" altLang="zh-CN" sz="1600" dirty="0"/>
              <a:t>l w a y </a:t>
            </a:r>
            <a:r>
              <a:rPr lang="en-US" altLang="zh-CN" sz="1600" dirty="0" smtClean="0"/>
              <a:t>s</a:t>
            </a:r>
            <a:r>
              <a:rPr lang="zh-CN" altLang="en-US" sz="1600" dirty="0" smtClean="0"/>
              <a:t>块编写，而是应该采用模块化的标准</a:t>
            </a:r>
            <a:r>
              <a:rPr lang="en-US" altLang="zh-CN" sz="1600" dirty="0" smtClean="0"/>
              <a:t>DFF</a:t>
            </a:r>
            <a:r>
              <a:rPr lang="zh-CN" altLang="en-US" sz="1600" dirty="0" smtClean="0"/>
              <a:t>模块进行例化。示例如下所示，一个名为</a:t>
            </a:r>
            <a:r>
              <a:rPr lang="en-US" altLang="zh-CN" sz="1600" dirty="0" smtClean="0"/>
              <a:t>f </a:t>
            </a:r>
            <a:r>
              <a:rPr lang="en-US" altLang="zh-CN" sz="1600" dirty="0" err="1" smtClean="0"/>
              <a:t>lg_d</a:t>
            </a:r>
            <a:r>
              <a:rPr lang="en-US" altLang="zh-CN" sz="1600" dirty="0" smtClean="0"/>
              <a:t> </a:t>
            </a:r>
            <a:r>
              <a:rPr lang="en-US" altLang="zh-CN" sz="1600" dirty="0"/>
              <a:t>f </a:t>
            </a:r>
            <a:r>
              <a:rPr lang="en-US" altLang="zh-CN" sz="1600" dirty="0" err="1"/>
              <a:t>f</a:t>
            </a:r>
            <a:r>
              <a:rPr lang="en-US" altLang="zh-CN" sz="1600" dirty="0"/>
              <a:t> l </a:t>
            </a:r>
            <a:r>
              <a:rPr lang="en-US" altLang="zh-CN" sz="1600" dirty="0" smtClean="0"/>
              <a:t>r</a:t>
            </a:r>
            <a:r>
              <a:rPr lang="zh-CN" altLang="en-US" sz="1600" dirty="0" smtClean="0"/>
              <a:t>的寄存器，除了时钟（</a:t>
            </a:r>
            <a:r>
              <a:rPr lang="en-US" altLang="zh-CN" sz="1600" dirty="0" smtClean="0"/>
              <a:t>e </a:t>
            </a:r>
            <a:r>
              <a:rPr lang="en-US" altLang="zh-CN" sz="1600" dirty="0"/>
              <a:t>l </a:t>
            </a:r>
            <a:r>
              <a:rPr lang="en-US" altLang="zh-CN" sz="1600" dirty="0" smtClean="0"/>
              <a:t>k</a:t>
            </a:r>
            <a:r>
              <a:rPr lang="zh-CN" altLang="en-US" sz="1600" dirty="0" smtClean="0"/>
              <a:t>和复位信号</a:t>
            </a:r>
            <a:r>
              <a:rPr lang="en-US" altLang="zh-CN" sz="1600" dirty="0" smtClean="0"/>
              <a:t>Cr </a:t>
            </a:r>
            <a:r>
              <a:rPr lang="en-US" altLang="zh-CN" sz="1600" dirty="0" err="1" smtClean="0"/>
              <a:t>st_n</a:t>
            </a:r>
            <a:r>
              <a:rPr lang="en-US" altLang="zh-CN" sz="1600" dirty="0" smtClean="0"/>
              <a:t>)</a:t>
            </a:r>
            <a:r>
              <a:rPr lang="zh-CN" altLang="en-US" sz="1600" dirty="0" smtClean="0"/>
              <a:t>之外，还带有使能信号丑</a:t>
            </a:r>
            <a:r>
              <a:rPr lang="en-US" altLang="zh-CN" sz="1600" dirty="0" err="1" smtClean="0"/>
              <a:t>ge</a:t>
            </a:r>
            <a:r>
              <a:rPr lang="en-US" altLang="zh-CN" sz="1600" dirty="0" smtClean="0"/>
              <a:t> </a:t>
            </a:r>
            <a:r>
              <a:rPr lang="en-US" altLang="zh-CN" sz="1600" dirty="0"/>
              <a:t>n </a:t>
            </a:r>
            <a:r>
              <a:rPr lang="en-US" altLang="zh-CN" sz="1600" dirty="0" smtClean="0"/>
              <a:t>a</a:t>
            </a:r>
            <a:r>
              <a:rPr lang="zh-CN" altLang="en-US" sz="1600" dirty="0" smtClean="0"/>
              <a:t>和输入（丑</a:t>
            </a:r>
            <a:r>
              <a:rPr lang="en-US" altLang="zh-CN" sz="1600" dirty="0" err="1" smtClean="0"/>
              <a:t>gnxt</a:t>
            </a:r>
            <a:r>
              <a:rPr lang="en-US" altLang="zh-CN" sz="1600" dirty="0" smtClean="0"/>
              <a:t> )I</a:t>
            </a:r>
            <a:r>
              <a:rPr lang="zh-CN" altLang="en-US" sz="1600" dirty="0" smtClean="0"/>
              <a:t>输出信号</a:t>
            </a:r>
            <a:r>
              <a:rPr lang="en-US" altLang="zh-CN" sz="1600" dirty="0" smtClean="0"/>
              <a:t>C </a:t>
            </a:r>
            <a:r>
              <a:rPr lang="en-US" altLang="zh-CN" sz="1600" dirty="0"/>
              <a:t>f </a:t>
            </a:r>
            <a:r>
              <a:rPr lang="en-US" altLang="zh-CN" sz="1600" dirty="0" err="1" smtClean="0"/>
              <a:t>lg_r</a:t>
            </a:r>
            <a:r>
              <a:rPr lang="zh-CN" altLang="en-US" sz="1600" dirty="0" smtClean="0"/>
              <a:t>） 。</a:t>
            </a:r>
            <a:endParaRPr lang="en-US" altLang="zh-CN" sz="1600" dirty="0" smtClean="0"/>
          </a:p>
          <a:p>
            <a:pPr marL="0" indent="0">
              <a:buNone/>
            </a:pPr>
            <a:endParaRPr lang="en-US" altLang="zh-CN" sz="1400" dirty="0"/>
          </a:p>
          <a:p>
            <a:pPr marL="0" indent="0">
              <a:buNone/>
            </a:pPr>
            <a:endParaRPr lang="en-US" altLang="zh-CN" sz="1200" dirty="0" smtClean="0"/>
          </a:p>
          <a:p>
            <a:pPr marL="0" indent="0">
              <a:buNone/>
            </a:pPr>
            <a:endParaRPr lang="en-US" altLang="zh-CN" sz="1200" dirty="0"/>
          </a:p>
          <a:p>
            <a:pPr marL="0" indent="0">
              <a:buNone/>
            </a:pPr>
            <a:endParaRPr lang="en-US" altLang="zh-CN" sz="1200" dirty="0" smtClean="0"/>
          </a:p>
          <a:p>
            <a:pPr marL="0" indent="0">
              <a:buNone/>
            </a:pPr>
            <a:endParaRPr lang="en-US" altLang="zh-CN" sz="1200" dirty="0"/>
          </a:p>
          <a:p>
            <a:pPr marL="0" indent="0">
              <a:buNone/>
            </a:pPr>
            <a:endParaRPr lang="en-US" altLang="zh-CN" sz="1200" dirty="0" smtClean="0"/>
          </a:p>
          <a:p>
            <a:pPr marL="0" indent="0">
              <a:buNone/>
            </a:pPr>
            <a:endParaRPr lang="en-US" altLang="zh-CN" sz="1200" dirty="0"/>
          </a:p>
          <a:p>
            <a:pPr marL="0" indent="0">
              <a:buNone/>
            </a:pPr>
            <a:endParaRPr lang="zh-CN" altLang="en-US" sz="1200" dirty="0"/>
          </a:p>
        </p:txBody>
      </p:sp>
      <p:pic>
        <p:nvPicPr>
          <p:cNvPr id="1026"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758171" y="4077072"/>
            <a:ext cx="55721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59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3040" y="1052736"/>
            <a:ext cx="6196405" cy="4670333"/>
          </a:xfrm>
        </p:spPr>
        <p:txBody>
          <a:bodyPr/>
          <a:lstStyle/>
          <a:p>
            <a:pPr marL="0" indent="0">
              <a:buNone/>
            </a:pPr>
            <a:r>
              <a:rPr lang="en-US" altLang="zh-CN" dirty="0"/>
              <a:t>(2</a:t>
            </a:r>
            <a:r>
              <a:rPr lang="zh-CN" altLang="en-US" dirty="0"/>
              <a:t>）使用标准</a:t>
            </a:r>
            <a:r>
              <a:rPr lang="en-US" altLang="zh-CN" dirty="0"/>
              <a:t>DFF</a:t>
            </a:r>
            <a:r>
              <a:rPr lang="zh-CN" altLang="en-US" dirty="0"/>
              <a:t>模块例化的好处包括以下</a:t>
            </a:r>
            <a:r>
              <a:rPr lang="zh-CN" altLang="en-US" dirty="0" smtClean="0"/>
              <a:t>内</a:t>
            </a:r>
            <a:endParaRPr lang="en-US" altLang="zh-CN" dirty="0" smtClean="0"/>
          </a:p>
          <a:p>
            <a:pPr marL="0" indent="0">
              <a:buNone/>
            </a:pPr>
            <a:r>
              <a:rPr lang="zh-CN" altLang="en-US" dirty="0" smtClean="0">
                <a:sym typeface="Wingdings"/>
              </a:rPr>
              <a:t>容。</a:t>
            </a:r>
            <a:endParaRPr lang="en-US" altLang="zh-CN" dirty="0">
              <a:sym typeface="Wingdings"/>
            </a:endParaRPr>
          </a:p>
          <a:p>
            <a:pPr marL="0" indent="0">
              <a:buNone/>
            </a:pPr>
            <a:r>
              <a:rPr lang="zh-CN" altLang="en-US" dirty="0" smtClean="0">
                <a:sym typeface="Wingdings"/>
              </a:rPr>
              <a:t></a:t>
            </a:r>
            <a:r>
              <a:rPr lang="zh-CN" altLang="en-US" dirty="0" smtClean="0"/>
              <a:t>便于</a:t>
            </a:r>
            <a:r>
              <a:rPr lang="zh-CN" altLang="en-US" dirty="0"/>
              <a:t>全局替换寄存器型。</a:t>
            </a:r>
          </a:p>
          <a:p>
            <a:pPr marL="0" indent="0">
              <a:buNone/>
            </a:pPr>
            <a:r>
              <a:rPr lang="en-US" altLang="zh-CN" dirty="0"/>
              <a:t>•</a:t>
            </a:r>
            <a:r>
              <a:rPr lang="zh-CN" altLang="en-US" dirty="0"/>
              <a:t>便于在寄存中全局插入延迟</a:t>
            </a:r>
            <a:r>
              <a:rPr lang="zh-CN" altLang="en-US" dirty="0" smtClean="0"/>
              <a:t>。</a:t>
            </a:r>
            <a:endParaRPr lang="en-US" altLang="zh-CN" dirty="0" smtClean="0"/>
          </a:p>
          <a:p>
            <a:pPr lvl="0">
              <a:buClr>
                <a:srgbClr val="AA2B1E"/>
              </a:buClr>
            </a:pPr>
            <a:r>
              <a:rPr lang="zh-CN" altLang="en-US" sz="2000" dirty="0">
                <a:solidFill>
                  <a:prstClr val="black"/>
                </a:solidFill>
                <a:sym typeface="Wingdings"/>
              </a:rPr>
              <a:t></a:t>
            </a:r>
            <a:r>
              <a:rPr lang="zh-CN" altLang="en-US" sz="2000" dirty="0">
                <a:solidFill>
                  <a:prstClr val="black"/>
                </a:solidFill>
              </a:rPr>
              <a:t>明确的</a:t>
            </a:r>
            <a:r>
              <a:rPr lang="en-US" altLang="zh-CN" sz="2000" dirty="0">
                <a:solidFill>
                  <a:prstClr val="black"/>
                </a:solidFill>
              </a:rPr>
              <a:t>l o a de n a b l e</a:t>
            </a:r>
            <a:r>
              <a:rPr lang="zh-CN" altLang="en-US" sz="2000" dirty="0">
                <a:solidFill>
                  <a:prstClr val="black"/>
                </a:solidFill>
              </a:rPr>
              <a:t>使能信号（如下例的</a:t>
            </a:r>
            <a:r>
              <a:rPr lang="en-US" altLang="zh-CN" sz="2000" dirty="0">
                <a:solidFill>
                  <a:prstClr val="black"/>
                </a:solidFill>
              </a:rPr>
              <a:t>f l </a:t>
            </a:r>
            <a:r>
              <a:rPr lang="en-US" altLang="zh-CN" sz="2000" dirty="0" err="1">
                <a:solidFill>
                  <a:prstClr val="black"/>
                </a:solidFill>
              </a:rPr>
              <a:t>g_e</a:t>
            </a:r>
            <a:r>
              <a:rPr lang="en-US" altLang="zh-CN" sz="2000" dirty="0">
                <a:solidFill>
                  <a:prstClr val="black"/>
                </a:solidFill>
              </a:rPr>
              <a:t> n a</a:t>
            </a:r>
            <a:r>
              <a:rPr lang="zh-CN" altLang="en-US" sz="2000" dirty="0">
                <a:solidFill>
                  <a:prstClr val="black"/>
                </a:solidFill>
              </a:rPr>
              <a:t>）方便综合工具自动插入寄存器级别的门控时钟以降低动态功耗（参见第</a:t>
            </a:r>
            <a:r>
              <a:rPr lang="en-US" altLang="zh-CN" sz="2000" dirty="0">
                <a:solidFill>
                  <a:prstClr val="black"/>
                </a:solidFill>
              </a:rPr>
              <a:t>1 5 . 1 . 5</a:t>
            </a:r>
            <a:r>
              <a:rPr lang="zh-CN" altLang="en-US" sz="2000" dirty="0">
                <a:solidFill>
                  <a:prstClr val="black"/>
                </a:solidFill>
              </a:rPr>
              <a:t>节了解更多此功耗设计的信息</a:t>
            </a:r>
            <a:r>
              <a:rPr lang="en-US" altLang="zh-CN" sz="2000" dirty="0">
                <a:solidFill>
                  <a:prstClr val="black"/>
                </a:solidFill>
              </a:rPr>
              <a:t>〉</a:t>
            </a:r>
            <a:r>
              <a:rPr lang="zh-CN" altLang="en-US" sz="2000" dirty="0">
                <a:solidFill>
                  <a:prstClr val="black"/>
                </a:solidFill>
              </a:rPr>
              <a:t>。</a:t>
            </a:r>
          </a:p>
          <a:p>
            <a:pPr lvl="0">
              <a:buClr>
                <a:srgbClr val="AA2B1E"/>
              </a:buClr>
            </a:pPr>
            <a:r>
              <a:rPr lang="en-US" altLang="zh-CN" sz="2000" dirty="0">
                <a:solidFill>
                  <a:prstClr val="black"/>
                </a:solidFill>
              </a:rPr>
              <a:t>•</a:t>
            </a:r>
            <a:r>
              <a:rPr lang="zh-CN" altLang="en-US" sz="2000" dirty="0">
                <a:solidFill>
                  <a:prstClr val="black"/>
                </a:solidFill>
              </a:rPr>
              <a:t>便于规避</a:t>
            </a:r>
            <a:r>
              <a:rPr lang="en-US" altLang="zh-CN" sz="2000" dirty="0">
                <a:solidFill>
                  <a:prstClr val="black"/>
                </a:solidFill>
              </a:rPr>
              <a:t>V e r i l o g</a:t>
            </a:r>
            <a:r>
              <a:rPr lang="zh-CN" altLang="en-US" sz="2000" dirty="0">
                <a:solidFill>
                  <a:prstClr val="black"/>
                </a:solidFill>
              </a:rPr>
              <a:t>语法</a:t>
            </a:r>
            <a:r>
              <a:rPr lang="en-US" altLang="zh-CN" sz="2000" dirty="0">
                <a:solidFill>
                  <a:prstClr val="black"/>
                </a:solidFill>
              </a:rPr>
              <a:t>i f - e l s e</a:t>
            </a:r>
            <a:r>
              <a:rPr lang="zh-CN" altLang="en-US" sz="2000" dirty="0">
                <a:solidFill>
                  <a:prstClr val="black"/>
                </a:solidFill>
              </a:rPr>
              <a:t>不能传播不定态的问题，有关此内容可以参考第</a:t>
            </a:r>
            <a:r>
              <a:rPr lang="en-US" altLang="zh-CN" sz="2000" dirty="0">
                <a:solidFill>
                  <a:prstClr val="black"/>
                </a:solidFill>
              </a:rPr>
              <a:t>5.3.2</a:t>
            </a:r>
            <a:r>
              <a:rPr lang="zh-CN" altLang="en-US" sz="2000" dirty="0">
                <a:solidFill>
                  <a:prstClr val="black"/>
                </a:solidFill>
              </a:rPr>
              <a:t>节。</a:t>
            </a:r>
            <a:endParaRPr lang="en-US" altLang="zh-CN" sz="2000" dirty="0">
              <a:solidFill>
                <a:prstClr val="black"/>
              </a:solidFill>
            </a:endParaRPr>
          </a:p>
          <a:p>
            <a:pPr marL="0" indent="0">
              <a:buNone/>
            </a:pPr>
            <a:endParaRPr lang="en-US" altLang="zh-CN" dirty="0"/>
          </a:p>
          <a:p>
            <a:endParaRPr lang="zh-CN" altLang="en-US" dirty="0"/>
          </a:p>
        </p:txBody>
      </p:sp>
    </p:spTree>
    <p:extLst>
      <p:ext uri="{BB962C8B-B14F-4D97-AF65-F5344CB8AC3E}">
        <p14:creationId xmlns:p14="http://schemas.microsoft.com/office/powerpoint/2010/main" val="412184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3040" y="980728"/>
            <a:ext cx="6196405" cy="5040560"/>
          </a:xfrm>
        </p:spPr>
        <p:txBody>
          <a:bodyPr>
            <a:noAutofit/>
          </a:bodyPr>
          <a:lstStyle/>
          <a:p>
            <a:r>
              <a:rPr lang="zh-CN" altLang="en-US" sz="1800" dirty="0" smtClean="0">
                <a:sym typeface="Wingdings"/>
              </a:rPr>
              <a:t></a:t>
            </a:r>
            <a:r>
              <a:rPr lang="zh-CN" altLang="en-US" sz="1800" dirty="0" smtClean="0"/>
              <a:t>明确的</a:t>
            </a:r>
            <a:r>
              <a:rPr lang="en-US" altLang="zh-CN" sz="1800" dirty="0" smtClean="0"/>
              <a:t>l </a:t>
            </a:r>
            <a:r>
              <a:rPr lang="en-US" altLang="zh-CN" sz="1800" dirty="0"/>
              <a:t>o a </a:t>
            </a:r>
            <a:r>
              <a:rPr lang="en-US" altLang="zh-CN" sz="1800" dirty="0" smtClean="0"/>
              <a:t>de </a:t>
            </a:r>
            <a:r>
              <a:rPr lang="en-US" altLang="zh-CN" sz="1800" dirty="0"/>
              <a:t>n a b l </a:t>
            </a:r>
            <a:r>
              <a:rPr lang="en-US" altLang="zh-CN" sz="1800" dirty="0" smtClean="0"/>
              <a:t>e</a:t>
            </a:r>
            <a:r>
              <a:rPr lang="zh-CN" altLang="en-US" sz="1800" dirty="0" smtClean="0"/>
              <a:t>使能信号（如下例的</a:t>
            </a:r>
            <a:r>
              <a:rPr lang="en-US" altLang="zh-CN" sz="1800" dirty="0" smtClean="0"/>
              <a:t>f </a:t>
            </a:r>
            <a:r>
              <a:rPr lang="en-US" altLang="zh-CN" sz="1800" dirty="0"/>
              <a:t>l </a:t>
            </a:r>
            <a:r>
              <a:rPr lang="en-US" altLang="zh-CN" sz="1800" dirty="0" err="1" smtClean="0"/>
              <a:t>g_e</a:t>
            </a:r>
            <a:r>
              <a:rPr lang="en-US" altLang="zh-CN" sz="1800" dirty="0" smtClean="0"/>
              <a:t> </a:t>
            </a:r>
            <a:r>
              <a:rPr lang="en-US" altLang="zh-CN" sz="1800" dirty="0"/>
              <a:t>n </a:t>
            </a:r>
            <a:r>
              <a:rPr lang="en-US" altLang="zh-CN" sz="1800" dirty="0" smtClean="0"/>
              <a:t>a</a:t>
            </a:r>
            <a:r>
              <a:rPr lang="zh-CN" altLang="en-US" sz="1800" dirty="0" smtClean="0"/>
              <a:t>）方便综合工具自动插入寄存器级别的门控时钟以降低动态功耗（参见第</a:t>
            </a:r>
            <a:r>
              <a:rPr lang="en-US" altLang="zh-CN" sz="1800" dirty="0" smtClean="0"/>
              <a:t>1 </a:t>
            </a:r>
            <a:r>
              <a:rPr lang="en-US" altLang="zh-CN" sz="1800" dirty="0"/>
              <a:t>5 . 1 . </a:t>
            </a:r>
            <a:r>
              <a:rPr lang="en-US" altLang="zh-CN" sz="1800" dirty="0" smtClean="0"/>
              <a:t>5</a:t>
            </a:r>
            <a:r>
              <a:rPr lang="zh-CN" altLang="en-US" sz="1800" dirty="0" smtClean="0"/>
              <a:t>节了解更多此功耗设计的信息</a:t>
            </a:r>
            <a:r>
              <a:rPr lang="en-US" altLang="zh-CN" sz="1800" dirty="0" smtClean="0"/>
              <a:t>〉</a:t>
            </a:r>
            <a:r>
              <a:rPr lang="zh-CN" altLang="en-US" sz="1800" dirty="0" smtClean="0"/>
              <a:t>。</a:t>
            </a:r>
            <a:endParaRPr lang="zh-CN" altLang="en-US" sz="1800" dirty="0"/>
          </a:p>
          <a:p>
            <a:r>
              <a:rPr lang="en-US" altLang="zh-CN" sz="1800" dirty="0" smtClean="0"/>
              <a:t>•</a:t>
            </a:r>
            <a:r>
              <a:rPr lang="zh-CN" altLang="en-US" sz="1800" dirty="0" smtClean="0"/>
              <a:t>便于规避</a:t>
            </a:r>
            <a:r>
              <a:rPr lang="en-US" altLang="zh-CN" sz="1800" dirty="0" smtClean="0"/>
              <a:t>V </a:t>
            </a:r>
            <a:r>
              <a:rPr lang="en-US" altLang="zh-CN" sz="1800" dirty="0"/>
              <a:t>e r i l o </a:t>
            </a:r>
            <a:r>
              <a:rPr lang="en-US" altLang="zh-CN" sz="1800" dirty="0" smtClean="0"/>
              <a:t>g</a:t>
            </a:r>
            <a:r>
              <a:rPr lang="zh-CN" altLang="en-US" sz="1800" dirty="0" smtClean="0"/>
              <a:t>语法</a:t>
            </a:r>
            <a:r>
              <a:rPr lang="en-US" altLang="zh-CN" sz="1800" dirty="0" smtClean="0"/>
              <a:t>i </a:t>
            </a:r>
            <a:r>
              <a:rPr lang="en-US" altLang="zh-CN" sz="1800" dirty="0"/>
              <a:t>f - e l s </a:t>
            </a:r>
            <a:r>
              <a:rPr lang="en-US" altLang="zh-CN" sz="1800" dirty="0" smtClean="0"/>
              <a:t>e</a:t>
            </a:r>
            <a:r>
              <a:rPr lang="zh-CN" altLang="en-US" sz="1800" dirty="0" smtClean="0"/>
              <a:t>不能传播不定态的问题，有关此内容可以参考第</a:t>
            </a:r>
            <a:r>
              <a:rPr lang="en-US" altLang="zh-CN" sz="1800" dirty="0" smtClean="0"/>
              <a:t>5.3.2</a:t>
            </a:r>
            <a:r>
              <a:rPr lang="zh-CN" altLang="en-US" sz="1800" dirty="0" smtClean="0"/>
              <a:t>节。</a:t>
            </a:r>
            <a:endParaRPr lang="en-US" altLang="zh-CN" sz="1800" dirty="0" smtClean="0"/>
          </a:p>
          <a:p>
            <a:r>
              <a:rPr lang="en-US" altLang="zh-CN" sz="1800" dirty="0" smtClean="0"/>
              <a:t>(3</a:t>
            </a:r>
            <a:r>
              <a:rPr lang="zh-CN" altLang="en-US" sz="1800" dirty="0" smtClean="0"/>
              <a:t>）标准</a:t>
            </a:r>
            <a:r>
              <a:rPr lang="en-US" altLang="zh-CN" sz="1800" dirty="0" smtClean="0"/>
              <a:t>DFF</a:t>
            </a:r>
            <a:r>
              <a:rPr lang="zh-CN" altLang="en-US" sz="1800" dirty="0" smtClean="0"/>
              <a:t>模块是一系列不同的模块，相关源代码在</a:t>
            </a:r>
            <a:r>
              <a:rPr lang="en-US" altLang="zh-CN" sz="1800" dirty="0" smtClean="0"/>
              <a:t>e20 0o </a:t>
            </a:r>
            <a:r>
              <a:rPr lang="en-US" altLang="zh-CN" sz="1800" dirty="0"/>
              <a:t>p e n s o u r c </a:t>
            </a:r>
            <a:r>
              <a:rPr lang="en-US" altLang="zh-CN" sz="1800" dirty="0" smtClean="0"/>
              <a:t>e</a:t>
            </a:r>
            <a:r>
              <a:rPr lang="zh-CN" altLang="en-US" sz="1800" dirty="0" smtClean="0"/>
              <a:t>目录的结构如下。</a:t>
            </a:r>
            <a:endParaRPr lang="en-US" altLang="zh-CN" sz="1800" dirty="0" smtClean="0"/>
          </a:p>
          <a:p>
            <a:endParaRPr lang="en-US" altLang="zh-CN" sz="1800" dirty="0"/>
          </a:p>
          <a:p>
            <a:endParaRPr lang="en-US" altLang="zh-CN" sz="1800" dirty="0" smtClean="0"/>
          </a:p>
          <a:p>
            <a:endParaRPr lang="en-US" altLang="zh-CN" sz="1800" dirty="0"/>
          </a:p>
          <a:p>
            <a:endParaRPr lang="en-US" altLang="zh-CN" sz="1800" dirty="0" smtClean="0"/>
          </a:p>
          <a:p>
            <a:endParaRPr lang="zh-CN" altLang="en-US" sz="1800" dirty="0"/>
          </a:p>
        </p:txBody>
      </p:sp>
      <p:pic>
        <p:nvPicPr>
          <p:cNvPr id="2050"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76400" y="3097138"/>
            <a:ext cx="5791200" cy="249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59632" y="980728"/>
            <a:ext cx="669674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56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620688"/>
            <a:ext cx="6984776" cy="5634583"/>
          </a:xfrm>
        </p:spPr>
        <p:txBody>
          <a:bodyPr>
            <a:normAutofit/>
          </a:bodyPr>
          <a:lstStyle/>
          <a:p>
            <a:r>
              <a:rPr lang="en-US" altLang="zh-CN" sz="2000" dirty="0" smtClean="0"/>
              <a:t>(4</a:t>
            </a:r>
            <a:r>
              <a:rPr lang="zh-CN" altLang="en-US" sz="2000" dirty="0" smtClean="0"/>
              <a:t>）标准</a:t>
            </a:r>
            <a:r>
              <a:rPr lang="en-US" altLang="zh-CN" sz="2000" dirty="0" smtClean="0"/>
              <a:t>DFF</a:t>
            </a:r>
            <a:r>
              <a:rPr lang="zh-CN" altLang="en-US" sz="2000" dirty="0" smtClean="0"/>
              <a:t>模块内部则使用</a:t>
            </a:r>
            <a:r>
              <a:rPr lang="en-US" altLang="zh-CN" sz="2000" dirty="0" smtClean="0"/>
              <a:t>V </a:t>
            </a:r>
            <a:r>
              <a:rPr lang="en-US" altLang="zh-CN" sz="2000" dirty="0"/>
              <a:t>e r i l o </a:t>
            </a:r>
            <a:r>
              <a:rPr lang="en-US" altLang="zh-CN" sz="2000" dirty="0" smtClean="0"/>
              <a:t>g</a:t>
            </a:r>
            <a:r>
              <a:rPr lang="zh-CN" altLang="en-US" sz="2000" dirty="0" smtClean="0"/>
              <a:t>语法的</a:t>
            </a:r>
            <a:r>
              <a:rPr lang="en-US" altLang="zh-CN" sz="2000" dirty="0" smtClean="0"/>
              <a:t>a </a:t>
            </a:r>
            <a:r>
              <a:rPr lang="en-US" altLang="zh-CN" sz="2000" dirty="0"/>
              <a:t>l w a y </a:t>
            </a:r>
            <a:r>
              <a:rPr lang="en-US" altLang="zh-CN" sz="2000" dirty="0" smtClean="0"/>
              <a:t>s</a:t>
            </a:r>
            <a:r>
              <a:rPr lang="zh-CN" altLang="en-US" sz="2000" dirty="0" smtClean="0"/>
              <a:t>块进行编写，以</a:t>
            </a:r>
            <a:r>
              <a:rPr lang="en-US" altLang="zh-CN" sz="2000" dirty="0" smtClean="0"/>
              <a:t>d </a:t>
            </a:r>
            <a:r>
              <a:rPr lang="en-US" altLang="zh-CN" sz="2000" dirty="0"/>
              <a:t>f </a:t>
            </a:r>
            <a:r>
              <a:rPr lang="en-US" altLang="zh-CN" sz="2000" dirty="0" err="1"/>
              <a:t>f</a:t>
            </a:r>
            <a:r>
              <a:rPr lang="en-US" altLang="zh-CN" sz="2000" dirty="0"/>
              <a:t> l </a:t>
            </a:r>
            <a:r>
              <a:rPr lang="en-US" altLang="zh-CN" sz="2000" dirty="0" smtClean="0"/>
              <a:t>r</a:t>
            </a:r>
            <a:r>
              <a:rPr lang="zh-CN" altLang="en-US" sz="2000" dirty="0" smtClean="0"/>
              <a:t>为例，如下所示。由于</a:t>
            </a:r>
            <a:r>
              <a:rPr lang="en-US" altLang="zh-CN" sz="2000" dirty="0" smtClean="0"/>
              <a:t>V </a:t>
            </a:r>
            <a:r>
              <a:rPr lang="en-US" altLang="zh-CN" sz="2000" dirty="0"/>
              <a:t>e r i l o g i </a:t>
            </a:r>
            <a:r>
              <a:rPr lang="en-US" altLang="zh-CN" sz="2000" dirty="0" smtClean="0"/>
              <a:t>f-</a:t>
            </a:r>
            <a:r>
              <a:rPr lang="en-US" altLang="zh-CN" sz="2000" dirty="0" err="1" smtClean="0"/>
              <a:t>els</a:t>
            </a:r>
            <a:r>
              <a:rPr lang="en-US" altLang="zh-CN" sz="2000" dirty="0" smtClean="0"/>
              <a:t> e</a:t>
            </a:r>
            <a:r>
              <a:rPr lang="zh-CN" altLang="en-US" sz="2000" dirty="0" smtClean="0"/>
              <a:t>语法不能传播不定态，对处于</a:t>
            </a:r>
            <a:r>
              <a:rPr lang="en-US" altLang="zh-CN" sz="2000" dirty="0" smtClean="0"/>
              <a:t>if</a:t>
            </a:r>
            <a:r>
              <a:rPr lang="zh-CN" altLang="en-US" sz="2000" dirty="0" smtClean="0"/>
              <a:t>条件中的</a:t>
            </a:r>
            <a:r>
              <a:rPr lang="en-US" altLang="zh-CN" sz="2000" dirty="0" smtClean="0"/>
              <a:t>I </a:t>
            </a:r>
            <a:r>
              <a:rPr lang="en-US" altLang="zh-CN" sz="2000" dirty="0"/>
              <a:t>d </a:t>
            </a:r>
            <a:r>
              <a:rPr lang="en-US" altLang="zh-CN" sz="2000" dirty="0" smtClean="0"/>
              <a:t>en</a:t>
            </a:r>
            <a:r>
              <a:rPr lang="zh-CN" altLang="en-US" sz="2000" dirty="0" smtClean="0"/>
              <a:t>信号为不定态的非法情况使用断言（</a:t>
            </a:r>
            <a:r>
              <a:rPr lang="en-US" altLang="zh-CN" sz="2000" dirty="0" smtClean="0"/>
              <a:t>a </a:t>
            </a:r>
            <a:r>
              <a:rPr lang="en-US" altLang="zh-CN" sz="2000" dirty="0"/>
              <a:t>s </a:t>
            </a:r>
            <a:r>
              <a:rPr lang="en-US" altLang="zh-CN" sz="2000" dirty="0" err="1"/>
              <a:t>s</a:t>
            </a:r>
            <a:r>
              <a:rPr lang="en-US" altLang="zh-CN" sz="2000" dirty="0"/>
              <a:t> e r </a:t>
            </a:r>
            <a:r>
              <a:rPr lang="en-US" altLang="zh-CN" sz="2000" dirty="0" err="1" smtClean="0"/>
              <a:t>tion</a:t>
            </a:r>
            <a:r>
              <a:rPr lang="zh-CN" altLang="en-US" sz="2000" dirty="0" smtClean="0"/>
              <a:t>）进行捕捉。</a:t>
            </a:r>
            <a:endParaRPr lang="en-US" altLang="zh-CN" sz="2000" dirty="0" smtClean="0"/>
          </a:p>
          <a:p>
            <a:endParaRPr lang="zh-CN" altLang="en-US" sz="1400" dirty="0"/>
          </a:p>
        </p:txBody>
      </p:sp>
      <p:pic>
        <p:nvPicPr>
          <p:cNvPr id="4098"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55576" y="2060848"/>
            <a:ext cx="7560840" cy="4050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43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3040" y="836712"/>
            <a:ext cx="6196405" cy="4886357"/>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5122"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27584" y="836712"/>
            <a:ext cx="670597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22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59632" y="764704"/>
            <a:ext cx="6669576"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06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817582"/>
            <a:ext cx="7560839" cy="1202485"/>
          </a:xfrm>
        </p:spPr>
        <p:txBody>
          <a:bodyPr>
            <a:normAutofit/>
          </a:bodyPr>
          <a:lstStyle/>
          <a:p>
            <a:r>
              <a:rPr lang="en-US" altLang="zh-CN" sz="3200" i="1" dirty="0" smtClean="0"/>
              <a:t>5.3.2</a:t>
            </a:r>
            <a:r>
              <a:rPr lang="zh-CN" altLang="en-US" sz="3200" i="1" dirty="0" smtClean="0"/>
              <a:t>推荐使用</a:t>
            </a:r>
            <a:r>
              <a:rPr lang="en-US" altLang="zh-CN" sz="3200" i="1" dirty="0" smtClean="0"/>
              <a:t>a </a:t>
            </a:r>
            <a:r>
              <a:rPr lang="en-US" altLang="zh-CN" sz="3200" i="1" dirty="0"/>
              <a:t>s </a:t>
            </a:r>
            <a:r>
              <a:rPr lang="en-US" altLang="zh-CN" sz="3200" i="1" dirty="0" err="1"/>
              <a:t>s</a:t>
            </a:r>
            <a:r>
              <a:rPr lang="en-US" altLang="zh-CN" sz="3200" i="1" dirty="0"/>
              <a:t> i g </a:t>
            </a:r>
            <a:r>
              <a:rPr lang="en-US" altLang="zh-CN" sz="3200" i="1" dirty="0" smtClean="0"/>
              <a:t>n</a:t>
            </a:r>
            <a:r>
              <a:rPr lang="zh-CN" altLang="en-US" sz="3200" i="1" dirty="0" smtClean="0"/>
              <a:t>语法替代</a:t>
            </a:r>
            <a:r>
              <a:rPr lang="en-US" altLang="zh-CN" sz="3200" i="1" dirty="0" smtClean="0"/>
              <a:t>i </a:t>
            </a:r>
            <a:r>
              <a:rPr lang="en-US" altLang="zh-CN" sz="3200" i="1" dirty="0"/>
              <a:t>f - e l s </a:t>
            </a:r>
            <a:r>
              <a:rPr lang="en-US" altLang="zh-CN" sz="3200" i="1" dirty="0" smtClean="0"/>
              <a:t>e</a:t>
            </a:r>
            <a:r>
              <a:rPr lang="zh-CN" altLang="en-US" sz="3200" i="1" dirty="0" smtClean="0"/>
              <a:t>和</a:t>
            </a:r>
            <a:r>
              <a:rPr lang="en-US" altLang="zh-CN" sz="3200" i="1" dirty="0" smtClean="0"/>
              <a:t>c </a:t>
            </a:r>
            <a:r>
              <a:rPr lang="en-US" altLang="zh-CN" sz="3200" i="1" dirty="0"/>
              <a:t>a s </a:t>
            </a:r>
            <a:r>
              <a:rPr lang="en-US" altLang="zh-CN" sz="3200" i="1" dirty="0" smtClean="0"/>
              <a:t>e</a:t>
            </a:r>
            <a:r>
              <a:rPr lang="zh-CN" altLang="en-US" sz="3200" i="1" dirty="0" smtClean="0"/>
              <a:t>语法</a:t>
            </a:r>
            <a:endParaRPr lang="zh-CN" altLang="en-US" sz="3200" i="1" dirty="0"/>
          </a:p>
        </p:txBody>
      </p:sp>
      <p:sp>
        <p:nvSpPr>
          <p:cNvPr id="3" name="内容占位符 2"/>
          <p:cNvSpPr>
            <a:spLocks noGrp="1"/>
          </p:cNvSpPr>
          <p:nvPr>
            <p:ph idx="1"/>
          </p:nvPr>
        </p:nvSpPr>
        <p:spPr>
          <a:xfrm>
            <a:off x="1463040" y="1916832"/>
            <a:ext cx="6196405" cy="4248472"/>
          </a:xfrm>
        </p:spPr>
        <p:txBody>
          <a:bodyPr>
            <a:noAutofit/>
          </a:bodyPr>
          <a:lstStyle/>
          <a:p>
            <a:r>
              <a:rPr lang="en-US" altLang="zh-CN" sz="1400" dirty="0" err="1" smtClean="0"/>
              <a:t>Ve</a:t>
            </a:r>
            <a:r>
              <a:rPr lang="en-US" altLang="zh-CN" sz="1400" dirty="0" smtClean="0"/>
              <a:t> </a:t>
            </a:r>
            <a:r>
              <a:rPr lang="en-US" altLang="zh-CN" sz="1400" dirty="0"/>
              <a:t>r i l </a:t>
            </a:r>
            <a:r>
              <a:rPr lang="en-US" altLang="zh-CN" sz="1400" dirty="0" err="1" smtClean="0"/>
              <a:t>og</a:t>
            </a:r>
            <a:r>
              <a:rPr lang="zh-CN" altLang="en-US" sz="1400" dirty="0" smtClean="0"/>
              <a:t>中的</a:t>
            </a:r>
            <a:r>
              <a:rPr lang="en-US" altLang="zh-CN" sz="1400" dirty="0" smtClean="0"/>
              <a:t>i </a:t>
            </a:r>
            <a:r>
              <a:rPr lang="en-US" altLang="zh-CN" sz="1400" dirty="0"/>
              <a:t>f - e l s </a:t>
            </a:r>
            <a:r>
              <a:rPr lang="en-US" altLang="zh-CN" sz="1400" dirty="0" smtClean="0"/>
              <a:t>e</a:t>
            </a:r>
            <a:r>
              <a:rPr lang="zh-CN" altLang="en-US" sz="1400" dirty="0" smtClean="0"/>
              <a:t>和</a:t>
            </a:r>
            <a:r>
              <a:rPr lang="en-US" altLang="zh-CN" sz="1400" dirty="0" smtClean="0"/>
              <a:t>c </a:t>
            </a:r>
            <a:r>
              <a:rPr lang="en-US" altLang="zh-CN" sz="1400" dirty="0"/>
              <a:t>a s </a:t>
            </a:r>
            <a:r>
              <a:rPr lang="en-US" altLang="zh-CN" sz="1400" dirty="0" smtClean="0"/>
              <a:t>e</a:t>
            </a:r>
            <a:r>
              <a:rPr lang="zh-CN" altLang="en-US" sz="1400" dirty="0" smtClean="0"/>
              <a:t>语法存在两大缺点</a:t>
            </a:r>
            <a:endParaRPr lang="zh-CN" altLang="en-US" sz="1400" dirty="0"/>
          </a:p>
          <a:p>
            <a:pPr marL="0" indent="0">
              <a:buNone/>
            </a:pPr>
            <a:r>
              <a:rPr lang="zh-CN" altLang="en-US" sz="1400" dirty="0">
                <a:sym typeface="Wingdings"/>
              </a:rPr>
              <a:t></a:t>
            </a:r>
            <a:r>
              <a:rPr lang="zh-CN" altLang="en-US" sz="1400" dirty="0" smtClean="0"/>
              <a:t>不能传播不定态。</a:t>
            </a:r>
            <a:endParaRPr lang="zh-CN" altLang="en-US" sz="1400" dirty="0"/>
          </a:p>
          <a:p>
            <a:pPr marL="0" indent="0">
              <a:buNone/>
            </a:pPr>
            <a:r>
              <a:rPr lang="en-US" altLang="zh-CN" sz="1400" dirty="0" smtClean="0"/>
              <a:t>•</a:t>
            </a:r>
            <a:r>
              <a:rPr lang="zh-CN" altLang="en-US" sz="1400" dirty="0" smtClean="0"/>
              <a:t>会产生优先级的选择电路而非并行选择电路，从而不利于时序和面积。</a:t>
            </a:r>
            <a:endParaRPr lang="zh-CN" altLang="en-US" sz="1400" dirty="0"/>
          </a:p>
          <a:p>
            <a:pPr marL="0" indent="0">
              <a:buNone/>
            </a:pPr>
            <a:r>
              <a:rPr lang="zh-CN" altLang="en-US" sz="1400" dirty="0" smtClean="0"/>
              <a:t>为了规避这两大缺点，蜂鸟</a:t>
            </a:r>
            <a:r>
              <a:rPr lang="en-US" altLang="zh-CN" sz="1400" dirty="0" smtClean="0"/>
              <a:t>E2 </a:t>
            </a:r>
            <a:r>
              <a:rPr lang="en-US" altLang="zh-CN" sz="1400" dirty="0"/>
              <a:t>0 </a:t>
            </a:r>
            <a:r>
              <a:rPr lang="en-US" altLang="zh-CN" sz="1400" dirty="0" smtClean="0"/>
              <a:t>0</a:t>
            </a:r>
            <a:r>
              <a:rPr lang="zh-CN" altLang="en-US" sz="1400" dirty="0" smtClean="0"/>
              <a:t>处理器核推荐使用</a:t>
            </a:r>
            <a:r>
              <a:rPr lang="en-US" altLang="zh-CN" sz="1400" dirty="0" smtClean="0"/>
              <a:t>a </a:t>
            </a:r>
            <a:r>
              <a:rPr lang="en-US" altLang="zh-CN" sz="1400" dirty="0"/>
              <a:t>s </a:t>
            </a:r>
            <a:r>
              <a:rPr lang="en-US" altLang="zh-CN" sz="1400" dirty="0" err="1"/>
              <a:t>s</a:t>
            </a:r>
            <a:r>
              <a:rPr lang="en-US" altLang="zh-CN" sz="1400" dirty="0"/>
              <a:t> i g </a:t>
            </a:r>
            <a:r>
              <a:rPr lang="en-US" altLang="zh-CN" sz="1400" dirty="0" smtClean="0"/>
              <a:t>n</a:t>
            </a:r>
            <a:r>
              <a:rPr lang="zh-CN" altLang="en-US" sz="1400" dirty="0" smtClean="0"/>
              <a:t>语法进行代码编写，本原则来自于严谨的工业级开发标准，详细解释如下。</a:t>
            </a:r>
            <a:endParaRPr lang="en-US" altLang="zh-CN" sz="1400" dirty="0" smtClean="0"/>
          </a:p>
          <a:p>
            <a:endParaRPr lang="zh-CN" altLang="en-US" sz="1400" dirty="0"/>
          </a:p>
        </p:txBody>
      </p:sp>
      <p:pic>
        <p:nvPicPr>
          <p:cNvPr id="1026"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19672" y="3140968"/>
            <a:ext cx="5762625"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3040" y="692696"/>
            <a:ext cx="6196405" cy="5400600"/>
          </a:xfrm>
        </p:spPr>
        <p:txBody>
          <a:bodyPr/>
          <a:lstStyle/>
          <a:p>
            <a:endParaRPr lang="zh-CN" altLang="en-US" dirty="0"/>
          </a:p>
        </p:txBody>
      </p:sp>
      <p:pic>
        <p:nvPicPr>
          <p:cNvPr id="2050"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566863" y="692697"/>
            <a:ext cx="6010275" cy="496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81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3040" y="620688"/>
            <a:ext cx="6196405" cy="5102381"/>
          </a:xfrm>
        </p:spPr>
        <p:txBody>
          <a:bodyPr/>
          <a:lstStyle/>
          <a:p>
            <a:endParaRPr lang="zh-CN" altLang="en-US" dirty="0"/>
          </a:p>
        </p:txBody>
      </p:sp>
      <p:pic>
        <p:nvPicPr>
          <p:cNvPr id="3074"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547664" y="620688"/>
            <a:ext cx="619268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10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0266" y="764704"/>
            <a:ext cx="5723468" cy="3218241"/>
          </a:xfrm>
        </p:spPr>
        <p:txBody>
          <a:bodyPr>
            <a:noAutofit/>
          </a:bodyPr>
          <a:lstStyle/>
          <a:p>
            <a:r>
              <a:rPr lang="zh-CN" altLang="en-US" sz="3600" b="1" i="1" dirty="0" smtClean="0"/>
              <a:t>第五章</a:t>
            </a:r>
            <a:r>
              <a:rPr lang="en-US" altLang="zh-CN" sz="3600" b="1" i="1" dirty="0" smtClean="0"/>
              <a:t/>
            </a:r>
            <a:br>
              <a:rPr lang="en-US" altLang="zh-CN" sz="3600" b="1" i="1" dirty="0" smtClean="0"/>
            </a:br>
            <a:r>
              <a:rPr lang="en-US" altLang="zh-CN" sz="3200" b="1" dirty="0" smtClean="0"/>
              <a:t/>
            </a:r>
            <a:br>
              <a:rPr lang="en-US" altLang="zh-CN" sz="3200" b="1" dirty="0" smtClean="0"/>
            </a:br>
            <a:r>
              <a:rPr lang="zh-CN" altLang="en-US" sz="3200" b="1" i="1" dirty="0" smtClean="0"/>
              <a:t>蜂鸟</a:t>
            </a:r>
            <a:r>
              <a:rPr lang="en-US" altLang="zh-CN" sz="3200" b="1" i="1" dirty="0" smtClean="0"/>
              <a:t>E200</a:t>
            </a:r>
            <a:r>
              <a:rPr lang="zh-CN" altLang="en-US" sz="3200" b="1" i="1" dirty="0" smtClean="0"/>
              <a:t>设计总览和顶层介绍</a:t>
            </a:r>
            <a:endParaRPr lang="zh-CN" altLang="en-US" sz="3200" b="1" i="1" dirty="0"/>
          </a:p>
        </p:txBody>
      </p:sp>
    </p:spTree>
    <p:extLst>
      <p:ext uri="{BB962C8B-B14F-4D97-AF65-F5344CB8AC3E}">
        <p14:creationId xmlns:p14="http://schemas.microsoft.com/office/powerpoint/2010/main" val="296897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i="1" dirty="0" smtClean="0"/>
              <a:t>5.3.3</a:t>
            </a:r>
            <a:r>
              <a:rPr lang="zh-CN" altLang="en-US" sz="4000" i="1" dirty="0" smtClean="0"/>
              <a:t>其他若干注意事项</a:t>
            </a:r>
            <a:endParaRPr lang="zh-CN" altLang="en-US" sz="4000" i="1" dirty="0"/>
          </a:p>
        </p:txBody>
      </p:sp>
      <p:sp>
        <p:nvSpPr>
          <p:cNvPr id="3" name="内容占位符 2"/>
          <p:cNvSpPr>
            <a:spLocks noGrp="1"/>
          </p:cNvSpPr>
          <p:nvPr>
            <p:ph idx="1"/>
          </p:nvPr>
        </p:nvSpPr>
        <p:spPr/>
        <p:txBody>
          <a:bodyPr>
            <a:noAutofit/>
          </a:bodyPr>
          <a:lstStyle/>
          <a:p>
            <a:pPr marL="0" indent="0">
              <a:buNone/>
            </a:pPr>
            <a:r>
              <a:rPr lang="zh-CN" altLang="en-US" sz="1800" dirty="0" smtClean="0"/>
              <a:t>他编码风格中的若干要点如下。</a:t>
            </a:r>
            <a:endParaRPr lang="zh-CN" altLang="en-US" sz="1800" dirty="0"/>
          </a:p>
          <a:p>
            <a:r>
              <a:rPr lang="en-US" altLang="zh-CN" sz="1800" dirty="0" smtClean="0"/>
              <a:t>•</a:t>
            </a:r>
            <a:r>
              <a:rPr lang="zh-CN" altLang="en-US" sz="1800" dirty="0" smtClean="0"/>
              <a:t>由于带有</a:t>
            </a:r>
            <a:r>
              <a:rPr lang="en-US" altLang="zh-CN" sz="1800" dirty="0" smtClean="0"/>
              <a:t>r </a:t>
            </a:r>
            <a:r>
              <a:rPr lang="en-US" altLang="zh-CN" sz="1800" dirty="0"/>
              <a:t>e s e </a:t>
            </a:r>
            <a:r>
              <a:rPr lang="en-US" altLang="zh-CN" sz="1800" dirty="0" smtClean="0"/>
              <a:t>t</a:t>
            </a:r>
            <a:r>
              <a:rPr lang="zh-CN" altLang="en-US" sz="1800" dirty="0" smtClean="0"/>
              <a:t>的寄存器面积和时序会稍微差一点，而在数据通路上可以使用不带</a:t>
            </a:r>
            <a:r>
              <a:rPr lang="en-US" altLang="zh-CN" sz="1800" dirty="0" smtClean="0"/>
              <a:t>r </a:t>
            </a:r>
            <a:r>
              <a:rPr lang="en-US" altLang="zh-CN" sz="1800" dirty="0"/>
              <a:t>e s e </a:t>
            </a:r>
            <a:r>
              <a:rPr lang="en-US" altLang="zh-CN" sz="1800" dirty="0" smtClean="0"/>
              <a:t>t</a:t>
            </a:r>
            <a:r>
              <a:rPr lang="zh-CN" altLang="en-US" sz="1800" dirty="0" smtClean="0"/>
              <a:t>的寄存器，</a:t>
            </a:r>
            <a:endParaRPr lang="zh-CN" altLang="en-US" sz="1800" dirty="0"/>
          </a:p>
          <a:p>
            <a:pPr marL="0" indent="0">
              <a:buNone/>
            </a:pPr>
            <a:r>
              <a:rPr lang="zh-CN" altLang="en-US" sz="1800" dirty="0" smtClean="0"/>
              <a:t>而只在控制通路上使用带</a:t>
            </a:r>
            <a:r>
              <a:rPr lang="en-US" altLang="zh-CN" sz="1800" dirty="0" smtClean="0"/>
              <a:t>r </a:t>
            </a:r>
            <a:r>
              <a:rPr lang="en-US" altLang="zh-CN" sz="1800" dirty="0"/>
              <a:t>e s e </a:t>
            </a:r>
            <a:r>
              <a:rPr lang="en-US" altLang="zh-CN" sz="1800" dirty="0" smtClean="0"/>
              <a:t>t</a:t>
            </a:r>
            <a:r>
              <a:rPr lang="zh-CN" altLang="en-US" sz="1800" dirty="0" smtClean="0"/>
              <a:t>的寄存器。请参见第</a:t>
            </a:r>
            <a:r>
              <a:rPr lang="en-US" altLang="zh-CN" sz="1800" dirty="0" smtClean="0"/>
              <a:t>15. </a:t>
            </a:r>
            <a:r>
              <a:rPr lang="en-US" altLang="zh-CN" sz="1800" dirty="0"/>
              <a:t>1 </a:t>
            </a:r>
            <a:r>
              <a:rPr lang="en-US" altLang="zh-CN" sz="1800" dirty="0" smtClean="0"/>
              <a:t>.5</a:t>
            </a:r>
            <a:r>
              <a:rPr lang="zh-CN" altLang="en-US" sz="1800" dirty="0"/>
              <a:t>节了解</a:t>
            </a:r>
            <a:r>
              <a:rPr lang="zh-CN" altLang="en-US" sz="1800" dirty="0" smtClean="0"/>
              <a:t>更多此低功耗设计的要诀。</a:t>
            </a:r>
            <a:endParaRPr lang="en-US" altLang="zh-CN" sz="1800" dirty="0" smtClean="0"/>
          </a:p>
          <a:p>
            <a:r>
              <a:rPr lang="zh-CN" altLang="zh-CN" sz="1800" dirty="0">
                <a:sym typeface="Wingdings"/>
              </a:rPr>
              <a:t></a:t>
            </a:r>
            <a:r>
              <a:rPr lang="zh-CN" altLang="en-US" sz="1800" dirty="0" smtClean="0"/>
              <a:t>信号名定义应该避免使用拼音，注重使用英语缩写，信号名不可定义得过长，但是也不可以定义得过短。所谓代码即注释，应该尽量从信号名中能够看出此信号的功能作用。</a:t>
            </a:r>
            <a:endParaRPr lang="zh-CN" altLang="en-US" sz="1800" dirty="0"/>
          </a:p>
          <a:p>
            <a:r>
              <a:rPr lang="en-US" altLang="zh-CN" sz="1800" dirty="0"/>
              <a:t>• C l o c </a:t>
            </a:r>
            <a:r>
              <a:rPr lang="en-US" altLang="zh-CN" sz="1800" dirty="0" smtClean="0"/>
              <a:t>k</a:t>
            </a:r>
            <a:r>
              <a:rPr lang="zh-CN" altLang="en-US" sz="1800" dirty="0" smtClean="0"/>
              <a:t>和</a:t>
            </a:r>
            <a:r>
              <a:rPr lang="en-US" altLang="zh-CN" sz="1800" dirty="0" smtClean="0"/>
              <a:t>R </a:t>
            </a:r>
            <a:r>
              <a:rPr lang="en-US" altLang="zh-CN" sz="1800" dirty="0"/>
              <a:t>e s e </a:t>
            </a:r>
            <a:r>
              <a:rPr lang="en-US" altLang="zh-CN" sz="1800" dirty="0" smtClean="0"/>
              <a:t>t</a:t>
            </a:r>
            <a:r>
              <a:rPr lang="zh-CN" altLang="en-US" sz="1800" dirty="0" smtClean="0"/>
              <a:t>信号应禁止用于任何其他的逻辑功能，</a:t>
            </a:r>
            <a:r>
              <a:rPr lang="en-US" altLang="zh-CN" sz="1800" dirty="0" smtClean="0"/>
              <a:t>C </a:t>
            </a:r>
            <a:r>
              <a:rPr lang="en-US" altLang="zh-CN" sz="1800" dirty="0"/>
              <a:t>l o c </a:t>
            </a:r>
            <a:r>
              <a:rPr lang="en-US" altLang="zh-CN" sz="1800" dirty="0" smtClean="0"/>
              <a:t>k</a:t>
            </a:r>
            <a:r>
              <a:rPr lang="zh-CN" altLang="en-US" sz="1800" dirty="0" smtClean="0"/>
              <a:t>和</a:t>
            </a:r>
            <a:r>
              <a:rPr lang="en-US" altLang="zh-CN" sz="1800" dirty="0" smtClean="0"/>
              <a:t>R </a:t>
            </a:r>
            <a:r>
              <a:rPr lang="en-US" altLang="zh-CN" sz="1800" dirty="0"/>
              <a:t>e s e </a:t>
            </a:r>
            <a:r>
              <a:rPr lang="en-US" altLang="zh-CN" sz="1800" dirty="0" smtClean="0"/>
              <a:t>t</a:t>
            </a:r>
            <a:r>
              <a:rPr lang="zh-CN" altLang="en-US" sz="1800" dirty="0" smtClean="0"/>
              <a:t>号只能接入</a:t>
            </a:r>
            <a:r>
              <a:rPr lang="en-US" altLang="zh-CN" sz="1800" dirty="0" smtClean="0"/>
              <a:t>DFF</a:t>
            </a:r>
            <a:r>
              <a:rPr lang="zh-CN" altLang="en-US" sz="1800" dirty="0" smtClean="0"/>
              <a:t>作为其时钟和复位信号之用。</a:t>
            </a:r>
            <a:endParaRPr lang="zh-CN" altLang="en-US" sz="1800" dirty="0"/>
          </a:p>
        </p:txBody>
      </p:sp>
    </p:spTree>
    <p:extLst>
      <p:ext uri="{BB962C8B-B14F-4D97-AF65-F5344CB8AC3E}">
        <p14:creationId xmlns:p14="http://schemas.microsoft.com/office/powerpoint/2010/main" val="1580496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5.3.4</a:t>
            </a:r>
            <a:r>
              <a:rPr lang="zh-CN" altLang="en-US" dirty="0" smtClean="0"/>
              <a:t>小结</a:t>
            </a:r>
            <a:endParaRPr lang="zh-CN" altLang="en-US" dirty="0"/>
          </a:p>
        </p:txBody>
      </p:sp>
      <p:sp>
        <p:nvSpPr>
          <p:cNvPr id="3" name="内容占位符 2"/>
          <p:cNvSpPr>
            <a:spLocks noGrp="1"/>
          </p:cNvSpPr>
          <p:nvPr>
            <p:ph idx="1"/>
          </p:nvPr>
        </p:nvSpPr>
        <p:spPr>
          <a:xfrm>
            <a:off x="1691680" y="2119257"/>
            <a:ext cx="5967765" cy="3603812"/>
          </a:xfrm>
        </p:spPr>
        <p:txBody>
          <a:bodyPr>
            <a:noAutofit/>
          </a:bodyPr>
          <a:lstStyle/>
          <a:p>
            <a:pPr marL="0" indent="0">
              <a:lnSpc>
                <a:spcPct val="150000"/>
              </a:lnSpc>
              <a:buNone/>
            </a:pPr>
            <a:r>
              <a:rPr lang="zh-CN" altLang="en-US" sz="2000" dirty="0" smtClean="0"/>
              <a:t>述若干点是蜂鸟</a:t>
            </a:r>
            <a:r>
              <a:rPr lang="en-US" altLang="zh-CN" sz="2000" dirty="0" smtClean="0"/>
              <a:t>E </a:t>
            </a:r>
            <a:r>
              <a:rPr lang="en-US" altLang="zh-CN" sz="2000" dirty="0"/>
              <a:t>2 0 </a:t>
            </a:r>
            <a:r>
              <a:rPr lang="en-US" altLang="zh-CN" sz="2000" dirty="0" smtClean="0"/>
              <a:t>0</a:t>
            </a:r>
            <a:r>
              <a:rPr lang="zh-CN" altLang="en-US" sz="2000" dirty="0" smtClean="0"/>
              <a:t>代码风格最大的特点，其所推荐使用的</a:t>
            </a:r>
            <a:r>
              <a:rPr lang="en-US" altLang="zh-CN" sz="2000" dirty="0" smtClean="0"/>
              <a:t>a </a:t>
            </a:r>
            <a:r>
              <a:rPr lang="en-US" altLang="zh-CN" sz="2000" dirty="0"/>
              <a:t>s </a:t>
            </a:r>
            <a:r>
              <a:rPr lang="en-US" altLang="zh-CN" sz="2000" dirty="0" err="1"/>
              <a:t>s</a:t>
            </a:r>
            <a:r>
              <a:rPr lang="en-US" altLang="zh-CN" sz="2000" dirty="0"/>
              <a:t> i g </a:t>
            </a:r>
            <a:r>
              <a:rPr lang="en-US" altLang="zh-CN" sz="2000" dirty="0" smtClean="0"/>
              <a:t>n</a:t>
            </a:r>
            <a:r>
              <a:rPr lang="zh-CN" altLang="en-US" sz="2000" dirty="0" smtClean="0"/>
              <a:t>语法和标准</a:t>
            </a:r>
            <a:r>
              <a:rPr lang="en-US" altLang="zh-CN" sz="2000" dirty="0" smtClean="0"/>
              <a:t>DFF</a:t>
            </a:r>
            <a:r>
              <a:rPr lang="zh-CN" altLang="en-US" sz="2000" dirty="0" smtClean="0"/>
              <a:t>例化方法能够使得任何不定态在前仿真阶段无处遁形，综合工具能够综合出很高质量的电路，综合出的电路门控时钟率也很高。以上只是简述了蜂鸟</a:t>
            </a:r>
            <a:r>
              <a:rPr lang="en-US" altLang="zh-CN" sz="2000" dirty="0" smtClean="0"/>
              <a:t>E 200</a:t>
            </a:r>
            <a:r>
              <a:rPr lang="zh-CN" altLang="en-US" sz="2000" dirty="0" smtClean="0"/>
              <a:t>中核心的代码风格，其他还有很多的代码风格要点在此不做赘述，感兴趣的读者可以在阅读源代码时自行体会。</a:t>
            </a:r>
            <a:endParaRPr lang="zh-CN" altLang="en-US" sz="2000" dirty="0"/>
          </a:p>
        </p:txBody>
      </p:sp>
    </p:spTree>
    <p:extLst>
      <p:ext uri="{BB962C8B-B14F-4D97-AF65-F5344CB8AC3E}">
        <p14:creationId xmlns:p14="http://schemas.microsoft.com/office/powerpoint/2010/main" val="23397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i="1" dirty="0" smtClean="0"/>
              <a:t>5.4</a:t>
            </a:r>
            <a:r>
              <a:rPr lang="zh-CN" altLang="en-US" sz="3600" i="1" dirty="0" smtClean="0"/>
              <a:t>蜂鸟</a:t>
            </a:r>
            <a:r>
              <a:rPr lang="en-US" altLang="zh-CN" sz="3600" i="1" dirty="0" smtClean="0"/>
              <a:t>E200</a:t>
            </a:r>
            <a:r>
              <a:rPr lang="zh-CN" altLang="en-US" sz="3600" i="1" dirty="0" smtClean="0"/>
              <a:t>模块层次划分</a:t>
            </a:r>
            <a:r>
              <a:rPr lang="zh-CN" altLang="en-US" sz="3600" i="1" dirty="0"/>
              <a:t/>
            </a:r>
            <a:br>
              <a:rPr lang="zh-CN" altLang="en-US" sz="3600" i="1" dirty="0"/>
            </a:br>
            <a:endParaRPr lang="zh-CN" altLang="en-US" sz="3600" i="1" dirty="0"/>
          </a:p>
        </p:txBody>
      </p:sp>
      <p:sp>
        <p:nvSpPr>
          <p:cNvPr id="3" name="内容占位符 2"/>
          <p:cNvSpPr>
            <a:spLocks noGrp="1"/>
          </p:cNvSpPr>
          <p:nvPr>
            <p:ph idx="1"/>
          </p:nvPr>
        </p:nvSpPr>
        <p:spPr>
          <a:xfrm>
            <a:off x="1463040" y="1484784"/>
            <a:ext cx="6196405" cy="4238285"/>
          </a:xfrm>
        </p:spPr>
        <p:txBody>
          <a:bodyPr>
            <a:normAutofit/>
          </a:bodyPr>
          <a:lstStyle/>
          <a:p>
            <a:pPr marL="0" indent="0">
              <a:buNone/>
            </a:pPr>
            <a:r>
              <a:rPr lang="zh-CN" altLang="en-US" dirty="0" smtClean="0"/>
              <a:t>开源峰鸟</a:t>
            </a:r>
            <a:r>
              <a:rPr lang="en-US" altLang="zh-CN" dirty="0" smtClean="0"/>
              <a:t>E </a:t>
            </a:r>
            <a:r>
              <a:rPr lang="en-US" altLang="zh-CN" dirty="0"/>
              <a:t>2 0 </a:t>
            </a:r>
            <a:r>
              <a:rPr lang="en-US" altLang="zh-CN" dirty="0" smtClean="0"/>
              <a:t>3</a:t>
            </a:r>
            <a:r>
              <a:rPr lang="zh-CN" altLang="en-US" dirty="0" smtClean="0"/>
              <a:t>处理器核为例，其模块层次的划分如图</a:t>
            </a:r>
            <a:r>
              <a:rPr lang="en-US" altLang="zh-CN" dirty="0" smtClean="0"/>
              <a:t>51</a:t>
            </a:r>
            <a:r>
              <a:rPr lang="zh-CN" altLang="en-US" dirty="0" smtClean="0"/>
              <a:t>所示，要点如下。</a:t>
            </a:r>
            <a:endParaRPr lang="zh-CN" altLang="en-US" dirty="0"/>
          </a:p>
        </p:txBody>
      </p:sp>
      <p:pic>
        <p:nvPicPr>
          <p:cNvPr id="1026"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9592" y="2276872"/>
            <a:ext cx="7416824" cy="347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18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78950"/>
            <a:ext cx="6965245" cy="6480720"/>
          </a:xfrm>
        </p:spPr>
        <p:txBody>
          <a:bodyPr>
            <a:normAutofit/>
          </a:bodyPr>
          <a:lstStyle/>
          <a:p>
            <a:pPr algn="l"/>
            <a:r>
              <a:rPr lang="en-US" altLang="zh-CN" sz="2400" dirty="0">
                <a:solidFill>
                  <a:prstClr val="black"/>
                </a:solidFill>
              </a:rPr>
              <a:t>(1</a:t>
            </a:r>
            <a:r>
              <a:rPr lang="zh-CN" altLang="en-US" sz="2400" dirty="0">
                <a:solidFill>
                  <a:prstClr val="black"/>
                </a:solidFill>
              </a:rPr>
              <a:t>）顶层的巳</a:t>
            </a:r>
            <a:r>
              <a:rPr lang="en-US" altLang="zh-CN" sz="2400" dirty="0">
                <a:solidFill>
                  <a:prstClr val="black"/>
                </a:solidFill>
              </a:rPr>
              <a:t>2 0 3 _ </a:t>
            </a:r>
            <a:r>
              <a:rPr lang="en-US" altLang="zh-CN" sz="2400" dirty="0" err="1">
                <a:solidFill>
                  <a:prstClr val="black"/>
                </a:solidFill>
              </a:rPr>
              <a:t>cpu_to</a:t>
            </a:r>
            <a:r>
              <a:rPr lang="en-US" altLang="zh-CN" sz="2400" dirty="0">
                <a:solidFill>
                  <a:prstClr val="black"/>
                </a:solidFill>
              </a:rPr>
              <a:t> p</a:t>
            </a:r>
            <a:r>
              <a:rPr lang="zh-CN" altLang="en-US" sz="2400" dirty="0">
                <a:solidFill>
                  <a:prstClr val="black"/>
                </a:solidFill>
              </a:rPr>
              <a:t>中仅例化两个</a:t>
            </a:r>
            <a:r>
              <a:rPr lang="zh-CN" altLang="en-US" sz="2400" dirty="0" smtClean="0">
                <a:solidFill>
                  <a:prstClr val="black"/>
                </a:solidFill>
              </a:rPr>
              <a:t>模块分别</a:t>
            </a:r>
            <a:r>
              <a:rPr lang="zh-CN" altLang="en-US" sz="2400" dirty="0">
                <a:solidFill>
                  <a:prstClr val="black"/>
                </a:solidFill>
              </a:rPr>
              <a:t>为</a:t>
            </a:r>
            <a:r>
              <a:rPr lang="en-US" altLang="zh-CN" sz="2400" dirty="0">
                <a:solidFill>
                  <a:prstClr val="black"/>
                </a:solidFill>
              </a:rPr>
              <a:t>e 2 0 3 _ c p u</a:t>
            </a:r>
            <a:r>
              <a:rPr lang="zh-CN" altLang="en-US" sz="2400" dirty="0">
                <a:solidFill>
                  <a:prstClr val="black"/>
                </a:solidFill>
              </a:rPr>
              <a:t>和</a:t>
            </a:r>
            <a:r>
              <a:rPr lang="en-US" altLang="zh-CN" sz="2400" dirty="0">
                <a:solidFill>
                  <a:prstClr val="black"/>
                </a:solidFill>
              </a:rPr>
              <a:t>e 2 0 3 _ s r a m s</a:t>
            </a:r>
            <a:r>
              <a:rPr lang="zh-CN" altLang="en-US" sz="2400" dirty="0" smtClean="0">
                <a:solidFill>
                  <a:prstClr val="black"/>
                </a:solidFill>
              </a:rPr>
              <a:t>。</a:t>
            </a:r>
            <a:r>
              <a:rPr lang="en-US" altLang="zh-CN" sz="2400" dirty="0" smtClean="0">
                <a:solidFill>
                  <a:prstClr val="black"/>
                </a:solidFill>
              </a:rPr>
              <a:t/>
            </a:r>
            <a:br>
              <a:rPr lang="en-US" altLang="zh-CN" sz="2400" dirty="0" smtClean="0">
                <a:solidFill>
                  <a:prstClr val="black"/>
                </a:solidFill>
              </a:rPr>
            </a:br>
            <a:r>
              <a:rPr lang="zh-CN" altLang="zh-CN" sz="2400" dirty="0">
                <a:solidFill>
                  <a:prstClr val="black"/>
                </a:solidFill>
                <a:sym typeface="Wingdings"/>
              </a:rPr>
              <a:t></a:t>
            </a:r>
            <a:r>
              <a:rPr lang="en-US" altLang="zh-CN" sz="2400" dirty="0" smtClean="0">
                <a:solidFill>
                  <a:prstClr val="black"/>
                </a:solidFill>
              </a:rPr>
              <a:t>e </a:t>
            </a:r>
            <a:r>
              <a:rPr lang="en-US" altLang="zh-CN" sz="2400" dirty="0">
                <a:solidFill>
                  <a:prstClr val="black"/>
                </a:solidFill>
              </a:rPr>
              <a:t>2 0 3 _ c p u</a:t>
            </a:r>
            <a:r>
              <a:rPr lang="zh-CN" altLang="en-US" sz="2400" dirty="0">
                <a:solidFill>
                  <a:prstClr val="black"/>
                </a:solidFill>
              </a:rPr>
              <a:t>为处理器核的所有逻辑部分。</a:t>
            </a:r>
            <a:r>
              <a:rPr lang="en-US" altLang="zh-CN" sz="2400" dirty="0">
                <a:solidFill>
                  <a:prstClr val="black"/>
                </a:solidFill>
              </a:rPr>
              <a:t/>
            </a:r>
            <a:br>
              <a:rPr lang="en-US" altLang="zh-CN" sz="2400" dirty="0">
                <a:solidFill>
                  <a:prstClr val="black"/>
                </a:solidFill>
              </a:rPr>
            </a:br>
            <a:r>
              <a:rPr lang="zh-CN" altLang="zh-CN" sz="2400" dirty="0">
                <a:solidFill>
                  <a:prstClr val="black"/>
                </a:solidFill>
                <a:sym typeface="Wingdings"/>
              </a:rPr>
              <a:t></a:t>
            </a:r>
            <a:r>
              <a:rPr lang="en-US" altLang="zh-CN" sz="2400" dirty="0">
                <a:solidFill>
                  <a:prstClr val="black"/>
                </a:solidFill>
              </a:rPr>
              <a:t>e203 s r a m s</a:t>
            </a:r>
            <a:r>
              <a:rPr lang="zh-CN" altLang="en-US" sz="2400" dirty="0">
                <a:solidFill>
                  <a:prstClr val="black"/>
                </a:solidFill>
              </a:rPr>
              <a:t>为处理器核的所有</a:t>
            </a:r>
            <a:r>
              <a:rPr lang="en-US" altLang="zh-CN" sz="2400" dirty="0">
                <a:solidFill>
                  <a:prstClr val="black"/>
                </a:solidFill>
              </a:rPr>
              <a:t>SRAM</a:t>
            </a:r>
            <a:r>
              <a:rPr lang="zh-CN" altLang="en-US" sz="2400" dirty="0">
                <a:solidFill>
                  <a:prstClr val="black"/>
                </a:solidFill>
              </a:rPr>
              <a:t>部分（譬如</a:t>
            </a:r>
            <a:r>
              <a:rPr lang="en-US" altLang="zh-CN" sz="2400" dirty="0">
                <a:solidFill>
                  <a:prstClr val="black"/>
                </a:solidFill>
              </a:rPr>
              <a:t>ITCM</a:t>
            </a:r>
            <a:r>
              <a:rPr lang="zh-CN" altLang="en-US" sz="2400" dirty="0">
                <a:solidFill>
                  <a:prstClr val="black"/>
                </a:solidFill>
              </a:rPr>
              <a:t>和</a:t>
            </a:r>
            <a:r>
              <a:rPr lang="en-US" altLang="zh-CN" sz="2400" dirty="0">
                <a:solidFill>
                  <a:prstClr val="black"/>
                </a:solidFill>
              </a:rPr>
              <a:t>DTCM</a:t>
            </a:r>
            <a:r>
              <a:rPr lang="zh-CN" altLang="en-US" sz="2400" dirty="0">
                <a:solidFill>
                  <a:prstClr val="black"/>
                </a:solidFill>
              </a:rPr>
              <a:t>的</a:t>
            </a:r>
            <a:r>
              <a:rPr lang="en-US" altLang="zh-CN" sz="2400" dirty="0">
                <a:solidFill>
                  <a:prstClr val="black"/>
                </a:solidFill>
              </a:rPr>
              <a:t>SRAM</a:t>
            </a:r>
            <a:r>
              <a:rPr lang="zh-CN" altLang="en-US" sz="2400" dirty="0">
                <a:solidFill>
                  <a:prstClr val="black"/>
                </a:solidFill>
              </a:rPr>
              <a:t>） 。将</a:t>
            </a:r>
            <a:r>
              <a:rPr lang="en-US" altLang="zh-CN" sz="2400" dirty="0">
                <a:solidFill>
                  <a:prstClr val="black"/>
                </a:solidFill>
              </a:rPr>
              <a:t>SRAM</a:t>
            </a:r>
            <a:r>
              <a:rPr lang="zh-CN" altLang="en-US" sz="2400" dirty="0">
                <a:solidFill>
                  <a:prstClr val="black"/>
                </a:solidFill>
              </a:rPr>
              <a:t>和逻辑</a:t>
            </a:r>
            <a:r>
              <a:rPr lang="zh-CN" altLang="en-US" sz="2400" dirty="0" smtClean="0">
                <a:solidFill>
                  <a:prstClr val="black"/>
                </a:solidFill>
              </a:rPr>
              <a:t>部分在层次</a:t>
            </a:r>
            <a:r>
              <a:rPr lang="zh-CN" altLang="en-US" sz="2400" dirty="0">
                <a:solidFill>
                  <a:prstClr val="black"/>
                </a:solidFill>
              </a:rPr>
              <a:t>上分开是为了方便</a:t>
            </a:r>
            <a:r>
              <a:rPr lang="en-US" altLang="zh-CN" sz="2400" dirty="0">
                <a:solidFill>
                  <a:prstClr val="black"/>
                </a:solidFill>
              </a:rPr>
              <a:t>ASIC</a:t>
            </a:r>
            <a:r>
              <a:rPr lang="zh-CN" altLang="en-US" sz="2400" dirty="0">
                <a:solidFill>
                  <a:prstClr val="black"/>
                </a:solidFill>
              </a:rPr>
              <a:t>实现</a:t>
            </a:r>
            <a:r>
              <a:rPr lang="zh-CN" altLang="en-US" sz="2400" dirty="0" smtClean="0">
                <a:solidFill>
                  <a:prstClr val="black"/>
                </a:solidFill>
              </a:rPr>
              <a:t>。</a:t>
            </a:r>
            <a:r>
              <a:rPr lang="en-US" altLang="zh-CN" sz="2400" dirty="0">
                <a:solidFill>
                  <a:prstClr val="black"/>
                </a:solidFill>
              </a:rPr>
              <a:t/>
            </a:r>
            <a:br>
              <a:rPr lang="en-US" altLang="zh-CN" sz="2400" dirty="0">
                <a:solidFill>
                  <a:prstClr val="black"/>
                </a:solidFill>
              </a:rPr>
            </a:br>
            <a:r>
              <a:rPr lang="en-US" altLang="zh-CN" sz="2400" dirty="0" smtClean="0">
                <a:solidFill>
                  <a:prstClr val="black"/>
                </a:solidFill>
              </a:rPr>
              <a:t/>
            </a:r>
            <a:br>
              <a:rPr lang="en-US" altLang="zh-CN" sz="2400" dirty="0" smtClean="0">
                <a:solidFill>
                  <a:prstClr val="black"/>
                </a:solidFill>
              </a:rPr>
            </a:br>
            <a:r>
              <a:rPr lang="en-US" altLang="zh-CN" sz="2400" dirty="0" smtClean="0">
                <a:solidFill>
                  <a:prstClr val="black"/>
                </a:solidFill>
              </a:rPr>
              <a:t>( </a:t>
            </a:r>
            <a:r>
              <a:rPr lang="en-US" altLang="zh-CN" sz="2400" dirty="0" smtClean="0">
                <a:solidFill>
                  <a:prstClr val="black"/>
                </a:solidFill>
              </a:rPr>
              <a:t>2</a:t>
            </a:r>
            <a:r>
              <a:rPr lang="zh-CN" altLang="en-US" sz="2400" dirty="0" smtClean="0">
                <a:solidFill>
                  <a:prstClr val="black"/>
                </a:solidFill>
              </a:rPr>
              <a:t>）逻辑顶层</a:t>
            </a:r>
            <a:r>
              <a:rPr lang="en-US" altLang="zh-CN" sz="2400" dirty="0" smtClean="0">
                <a:solidFill>
                  <a:prstClr val="black"/>
                </a:solidFill>
              </a:rPr>
              <a:t>e </a:t>
            </a:r>
            <a:r>
              <a:rPr lang="en-US" altLang="zh-CN" sz="2400" dirty="0">
                <a:solidFill>
                  <a:prstClr val="black"/>
                </a:solidFill>
              </a:rPr>
              <a:t>2 0 3 _ c p </a:t>
            </a:r>
            <a:r>
              <a:rPr lang="en-US" altLang="zh-CN" sz="2400" dirty="0" smtClean="0">
                <a:solidFill>
                  <a:prstClr val="black"/>
                </a:solidFill>
              </a:rPr>
              <a:t>u</a:t>
            </a:r>
            <a:r>
              <a:rPr lang="zh-CN" altLang="en-US" sz="2400" dirty="0" smtClean="0">
                <a:solidFill>
                  <a:prstClr val="black"/>
                </a:solidFill>
              </a:rPr>
              <a:t>模块中</a:t>
            </a:r>
            <a:r>
              <a:rPr lang="zh-CN" altLang="en-US" sz="2400" dirty="0" smtClean="0">
                <a:solidFill>
                  <a:prstClr val="black"/>
                </a:solidFill>
              </a:rPr>
              <a:t>例化</a:t>
            </a:r>
            <a:r>
              <a:rPr lang="zh-CN" altLang="en-US" sz="2400" dirty="0" smtClean="0">
                <a:solidFill>
                  <a:prstClr val="black"/>
                </a:solidFill>
              </a:rPr>
              <a:t>的</a:t>
            </a:r>
            <a:r>
              <a:rPr lang="en-US" altLang="zh-CN" sz="2400" dirty="0" smtClean="0">
                <a:solidFill>
                  <a:prstClr val="black"/>
                </a:solidFill>
              </a:rPr>
              <a:t>e </a:t>
            </a:r>
            <a:r>
              <a:rPr lang="en-US" altLang="zh-CN" sz="2400" dirty="0">
                <a:solidFill>
                  <a:prstClr val="black"/>
                </a:solidFill>
              </a:rPr>
              <a:t>2 0 3 _elk_ c t </a:t>
            </a:r>
            <a:r>
              <a:rPr lang="en-US" altLang="zh-CN" sz="2400" dirty="0" smtClean="0">
                <a:solidFill>
                  <a:prstClr val="black"/>
                </a:solidFill>
              </a:rPr>
              <a:t>r</a:t>
            </a:r>
            <a:r>
              <a:rPr lang="zh-CN" altLang="en-US" sz="2400" dirty="0" smtClean="0">
                <a:solidFill>
                  <a:prstClr val="black"/>
                </a:solidFill>
              </a:rPr>
              <a:t>！</a:t>
            </a:r>
            <a:r>
              <a:rPr lang="zh-CN" altLang="en-US" sz="2400" dirty="0" smtClean="0">
                <a:solidFill>
                  <a:prstClr val="black"/>
                </a:solidFill>
              </a:rPr>
              <a:t>用于控制处理器各个主要组件的自动时钟门控，参见第</a:t>
            </a:r>
            <a:r>
              <a:rPr lang="en-US" altLang="zh-CN" sz="2400" dirty="0" smtClean="0">
                <a:solidFill>
                  <a:prstClr val="black"/>
                </a:solidFill>
              </a:rPr>
              <a:t>15 .1. 4</a:t>
            </a:r>
            <a:r>
              <a:rPr lang="zh-CN" altLang="en-US" sz="2400" dirty="0" smtClean="0">
                <a:solidFill>
                  <a:prstClr val="black"/>
                </a:solidFill>
              </a:rPr>
              <a:t>节了解更多此低功耗设计的要诀</a:t>
            </a:r>
            <a:r>
              <a:rPr lang="zh-CN" altLang="en-US" sz="2400" dirty="0">
                <a:solidFill>
                  <a:prstClr val="black"/>
                </a:solidFill>
              </a:rPr>
              <a:t/>
            </a:r>
            <a:br>
              <a:rPr lang="zh-CN" altLang="en-US" sz="2400" dirty="0">
                <a:solidFill>
                  <a:prstClr val="black"/>
                </a:solidFill>
              </a:rPr>
            </a:br>
            <a:r>
              <a:rPr lang="zh-CN" altLang="en-US" sz="2400" dirty="0">
                <a:solidFill>
                  <a:prstClr val="black"/>
                </a:solidFill>
              </a:rPr>
              <a:t>。</a:t>
            </a:r>
            <a:br>
              <a:rPr lang="zh-CN" altLang="en-US" sz="2400" dirty="0">
                <a:solidFill>
                  <a:prstClr val="black"/>
                </a:solidFill>
              </a:rPr>
            </a:br>
            <a:r>
              <a:rPr lang="en-US" altLang="zh-CN" sz="2400" dirty="0">
                <a:solidFill>
                  <a:prstClr val="black"/>
                </a:solidFill>
              </a:rPr>
              <a:t/>
            </a:r>
            <a:br>
              <a:rPr lang="en-US" altLang="zh-CN" sz="2400" dirty="0">
                <a:solidFill>
                  <a:prstClr val="black"/>
                </a:solidFill>
              </a:rPr>
            </a:br>
            <a:endParaRPr lang="zh-CN" altLang="en-US" dirty="0"/>
          </a:p>
        </p:txBody>
      </p:sp>
    </p:spTree>
    <p:extLst>
      <p:ext uri="{BB962C8B-B14F-4D97-AF65-F5344CB8AC3E}">
        <p14:creationId xmlns:p14="http://schemas.microsoft.com/office/powerpoint/2010/main" val="3334852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023" y="817582"/>
            <a:ext cx="6965245" cy="5419730"/>
          </a:xfrm>
        </p:spPr>
        <p:txBody>
          <a:bodyPr>
            <a:normAutofit/>
          </a:bodyPr>
          <a:lstStyle/>
          <a:p>
            <a:pPr algn="l"/>
            <a:r>
              <a:rPr lang="en-US" altLang="zh-CN" sz="2400" dirty="0">
                <a:solidFill>
                  <a:prstClr val="black"/>
                </a:solidFill>
              </a:rPr>
              <a:t>( </a:t>
            </a:r>
            <a:r>
              <a:rPr lang="en-US" altLang="zh-CN" sz="2400" dirty="0" smtClean="0">
                <a:solidFill>
                  <a:prstClr val="black"/>
                </a:solidFill>
              </a:rPr>
              <a:t>3</a:t>
            </a:r>
            <a:r>
              <a:rPr lang="zh-CN" altLang="en-US" sz="2400" dirty="0" smtClean="0">
                <a:solidFill>
                  <a:prstClr val="black"/>
                </a:solidFill>
              </a:rPr>
              <a:t>）逻辑顶层</a:t>
            </a:r>
            <a:r>
              <a:rPr lang="en-US" altLang="zh-CN" sz="2400" dirty="0" smtClean="0">
                <a:solidFill>
                  <a:prstClr val="black"/>
                </a:solidFill>
              </a:rPr>
              <a:t>e </a:t>
            </a:r>
            <a:r>
              <a:rPr lang="en-US" altLang="zh-CN" sz="2400" dirty="0">
                <a:solidFill>
                  <a:prstClr val="black"/>
                </a:solidFill>
              </a:rPr>
              <a:t>2 0 3 _ c p </a:t>
            </a:r>
            <a:r>
              <a:rPr lang="en-US" altLang="zh-CN" sz="2400" dirty="0" smtClean="0">
                <a:solidFill>
                  <a:prstClr val="black"/>
                </a:solidFill>
              </a:rPr>
              <a:t>u</a:t>
            </a:r>
            <a:r>
              <a:rPr lang="zh-CN" altLang="en-US" sz="2400" dirty="0" smtClean="0">
                <a:solidFill>
                  <a:prstClr val="black"/>
                </a:solidFill>
              </a:rPr>
              <a:t>模块中例化的</a:t>
            </a:r>
            <a:r>
              <a:rPr lang="en-US" altLang="zh-CN" sz="2400" dirty="0" smtClean="0">
                <a:solidFill>
                  <a:prstClr val="black"/>
                </a:solidFill>
              </a:rPr>
              <a:t>e </a:t>
            </a:r>
            <a:r>
              <a:rPr lang="en-US" altLang="zh-CN" sz="2400" dirty="0">
                <a:solidFill>
                  <a:prstClr val="black"/>
                </a:solidFill>
              </a:rPr>
              <a:t>2 0 </a:t>
            </a:r>
            <a:r>
              <a:rPr lang="en-US" altLang="zh-CN" sz="2400" dirty="0" smtClean="0">
                <a:solidFill>
                  <a:prstClr val="black"/>
                </a:solidFill>
              </a:rPr>
              <a:t>3i </a:t>
            </a:r>
            <a:r>
              <a:rPr lang="en-US" altLang="zh-CN" sz="2400" dirty="0">
                <a:solidFill>
                  <a:prstClr val="black"/>
                </a:solidFill>
              </a:rPr>
              <a:t>r q _ _ s y n </a:t>
            </a:r>
            <a:r>
              <a:rPr lang="en-US" altLang="zh-CN" sz="2400" dirty="0" smtClean="0">
                <a:solidFill>
                  <a:prstClr val="black"/>
                </a:solidFill>
              </a:rPr>
              <a:t>c</a:t>
            </a:r>
            <a:r>
              <a:rPr lang="zh-CN" altLang="en-US" sz="2400" dirty="0" smtClean="0">
                <a:solidFill>
                  <a:prstClr val="black"/>
                </a:solidFill>
              </a:rPr>
              <a:t>用于</a:t>
            </a:r>
            <a:r>
              <a:rPr lang="zh-CN" altLang="en-US" sz="2400" dirty="0">
                <a:solidFill>
                  <a:prstClr val="black"/>
                </a:solidFill>
              </a:rPr>
              <a:t>将</a:t>
            </a:r>
            <a:r>
              <a:rPr lang="zh-CN" altLang="en-US" sz="2400" dirty="0" smtClean="0">
                <a:solidFill>
                  <a:prstClr val="black"/>
                </a:solidFill>
              </a:rPr>
              <a:t>外界</a:t>
            </a:r>
            <a:r>
              <a:rPr lang="zh-CN" altLang="en-US" sz="2400" dirty="0">
                <a:solidFill>
                  <a:prstClr val="black"/>
                </a:solidFill>
              </a:rPr>
              <a:t>的</a:t>
            </a:r>
            <a:r>
              <a:rPr lang="zh-CN" altLang="en-US" sz="2400" dirty="0" smtClean="0">
                <a:solidFill>
                  <a:prstClr val="black"/>
                </a:solidFill>
              </a:rPr>
              <a:t>异步中断信号进行同步。</a:t>
            </a:r>
            <a:r>
              <a:rPr lang="en-US" altLang="zh-CN" sz="2400" dirty="0" smtClean="0">
                <a:solidFill>
                  <a:prstClr val="black"/>
                </a:solidFill>
              </a:rPr>
              <a:t/>
            </a:r>
            <a:br>
              <a:rPr lang="en-US" altLang="zh-CN" sz="2400" dirty="0" smtClean="0">
                <a:solidFill>
                  <a:prstClr val="black"/>
                </a:solidFill>
              </a:rPr>
            </a:br>
            <a:r>
              <a:rPr lang="en-US" altLang="zh-CN" sz="2400" dirty="0" smtClean="0">
                <a:solidFill>
                  <a:prstClr val="black"/>
                </a:solidFill>
              </a:rPr>
              <a:t/>
            </a:r>
            <a:br>
              <a:rPr lang="en-US" altLang="zh-CN" sz="2400" dirty="0" smtClean="0">
                <a:solidFill>
                  <a:prstClr val="black"/>
                </a:solidFill>
              </a:rPr>
            </a:br>
            <a:r>
              <a:rPr lang="en-US" altLang="zh-CN" sz="2400" dirty="0" smtClean="0">
                <a:solidFill>
                  <a:prstClr val="black"/>
                </a:solidFill>
              </a:rPr>
              <a:t>( 4</a:t>
            </a:r>
            <a:r>
              <a:rPr lang="zh-CN" altLang="en-US" sz="2400" dirty="0" smtClean="0">
                <a:solidFill>
                  <a:prstClr val="black"/>
                </a:solidFill>
              </a:rPr>
              <a:t>）逻辑顶层</a:t>
            </a:r>
            <a:r>
              <a:rPr lang="en-US" altLang="zh-CN" sz="2400" dirty="0" smtClean="0">
                <a:solidFill>
                  <a:prstClr val="black"/>
                </a:solidFill>
              </a:rPr>
              <a:t>e </a:t>
            </a:r>
            <a:r>
              <a:rPr lang="en-US" altLang="zh-CN" sz="2400" dirty="0">
                <a:solidFill>
                  <a:prstClr val="black"/>
                </a:solidFill>
              </a:rPr>
              <a:t>2 0 3 _ c p </a:t>
            </a:r>
            <a:r>
              <a:rPr lang="en-US" altLang="zh-CN" sz="2400" dirty="0" smtClean="0">
                <a:solidFill>
                  <a:prstClr val="black"/>
                </a:solidFill>
              </a:rPr>
              <a:t>u</a:t>
            </a:r>
            <a:r>
              <a:rPr lang="zh-CN" altLang="en-US" sz="2400" dirty="0" smtClean="0">
                <a:solidFill>
                  <a:prstClr val="black"/>
                </a:solidFill>
              </a:rPr>
              <a:t>模中例化的</a:t>
            </a:r>
            <a:r>
              <a:rPr lang="en-US" altLang="zh-CN" sz="2400" dirty="0" smtClean="0">
                <a:solidFill>
                  <a:prstClr val="black"/>
                </a:solidFill>
              </a:rPr>
              <a:t>e </a:t>
            </a:r>
            <a:r>
              <a:rPr lang="en-US" altLang="zh-CN" sz="2400" dirty="0">
                <a:solidFill>
                  <a:prstClr val="black"/>
                </a:solidFill>
              </a:rPr>
              <a:t>2 0 3 reset_ c t </a:t>
            </a:r>
            <a:r>
              <a:rPr lang="en-US" altLang="zh-CN" sz="2400" dirty="0" smtClean="0">
                <a:solidFill>
                  <a:prstClr val="black"/>
                </a:solidFill>
              </a:rPr>
              <a:t>r</a:t>
            </a:r>
            <a:r>
              <a:rPr lang="zh-CN" altLang="en-US" sz="2400" dirty="0" smtClean="0">
                <a:solidFill>
                  <a:prstClr val="black"/>
                </a:solidFill>
              </a:rPr>
              <a:t>！用于将外界的异步</a:t>
            </a:r>
            <a:r>
              <a:rPr lang="en-US" altLang="zh-CN" sz="2400" dirty="0" smtClean="0">
                <a:solidFill>
                  <a:prstClr val="black"/>
                </a:solidFill>
              </a:rPr>
              <a:t>r </a:t>
            </a:r>
            <a:r>
              <a:rPr lang="en-US" altLang="zh-CN" sz="2400" dirty="0">
                <a:solidFill>
                  <a:prstClr val="black"/>
                </a:solidFill>
              </a:rPr>
              <a:t>e s e </a:t>
            </a:r>
            <a:r>
              <a:rPr lang="en-US" altLang="zh-CN" sz="2400" dirty="0" smtClean="0">
                <a:solidFill>
                  <a:prstClr val="black"/>
                </a:solidFill>
              </a:rPr>
              <a:t>t</a:t>
            </a:r>
            <a:r>
              <a:rPr lang="zh-CN" altLang="en-US" sz="2400" dirty="0" smtClean="0">
                <a:solidFill>
                  <a:prstClr val="black"/>
                </a:solidFill>
              </a:rPr>
              <a:t>信号进行同步使之变成“异步置位同步释放”的复位信号。</a:t>
            </a:r>
            <a:r>
              <a:rPr lang="en-US" altLang="zh-CN" sz="2400" dirty="0">
                <a:solidFill>
                  <a:prstClr val="black"/>
                </a:solidFill>
              </a:rPr>
              <a:t/>
            </a:r>
            <a:br>
              <a:rPr lang="en-US" altLang="zh-CN" sz="2400" dirty="0">
                <a:solidFill>
                  <a:prstClr val="black"/>
                </a:solidFill>
              </a:rPr>
            </a:br>
            <a:r>
              <a:rPr lang="en-US" altLang="zh-CN" sz="2400" dirty="0" smtClean="0">
                <a:solidFill>
                  <a:prstClr val="black"/>
                </a:solidFill>
              </a:rPr>
              <a:t/>
            </a:r>
            <a:br>
              <a:rPr lang="en-US" altLang="zh-CN" sz="2400" dirty="0" smtClean="0">
                <a:solidFill>
                  <a:prstClr val="black"/>
                </a:solidFill>
              </a:rPr>
            </a:br>
            <a:r>
              <a:rPr lang="en-US" altLang="zh-CN" sz="2400" dirty="0" smtClean="0">
                <a:solidFill>
                  <a:prstClr val="black"/>
                </a:solidFill>
              </a:rPr>
              <a:t>( </a:t>
            </a:r>
            <a:r>
              <a:rPr lang="en-US" altLang="zh-CN" sz="2400" dirty="0" smtClean="0">
                <a:solidFill>
                  <a:prstClr val="black"/>
                </a:solidFill>
              </a:rPr>
              <a:t>5</a:t>
            </a:r>
            <a:r>
              <a:rPr lang="zh-CN" altLang="en-US" sz="2400" dirty="0" smtClean="0">
                <a:solidFill>
                  <a:prstClr val="black"/>
                </a:solidFill>
              </a:rPr>
              <a:t>）逻辑顶层</a:t>
            </a:r>
            <a:r>
              <a:rPr lang="en-US" altLang="zh-CN" sz="2400" dirty="0" smtClean="0">
                <a:solidFill>
                  <a:prstClr val="black"/>
                </a:solidFill>
              </a:rPr>
              <a:t>e </a:t>
            </a:r>
            <a:r>
              <a:rPr lang="en-US" altLang="zh-CN" sz="2400" dirty="0">
                <a:solidFill>
                  <a:prstClr val="black"/>
                </a:solidFill>
              </a:rPr>
              <a:t>2 0 3 c p </a:t>
            </a:r>
            <a:r>
              <a:rPr lang="en-US" altLang="zh-CN" sz="2400" dirty="0" smtClean="0">
                <a:solidFill>
                  <a:prstClr val="black"/>
                </a:solidFill>
              </a:rPr>
              <a:t>u</a:t>
            </a:r>
            <a:r>
              <a:rPr lang="zh-CN" altLang="en-US" sz="2400" dirty="0" smtClean="0">
                <a:solidFill>
                  <a:prstClr val="black"/>
                </a:solidFill>
              </a:rPr>
              <a:t>模块中例化的</a:t>
            </a:r>
            <a:r>
              <a:rPr lang="en-US" altLang="zh-CN" sz="2400" dirty="0" smtClean="0">
                <a:solidFill>
                  <a:prstClr val="black"/>
                </a:solidFill>
              </a:rPr>
              <a:t>e </a:t>
            </a:r>
            <a:r>
              <a:rPr lang="en-US" altLang="zh-CN" sz="2400" dirty="0">
                <a:solidFill>
                  <a:prstClr val="black"/>
                </a:solidFill>
              </a:rPr>
              <a:t>2 0 3 _</a:t>
            </a:r>
            <a:r>
              <a:rPr lang="en-US" altLang="zh-CN" sz="2400" dirty="0" err="1">
                <a:solidFill>
                  <a:prstClr val="black"/>
                </a:solidFill>
              </a:rPr>
              <a:t>itcm</a:t>
            </a:r>
            <a:r>
              <a:rPr lang="en-US" altLang="zh-CN" sz="2400" dirty="0">
                <a:solidFill>
                  <a:prstClr val="black"/>
                </a:solidFill>
              </a:rPr>
              <a:t> _ c t r </a:t>
            </a:r>
            <a:r>
              <a:rPr lang="en-US" altLang="zh-CN" sz="2400" dirty="0" smtClean="0">
                <a:solidFill>
                  <a:prstClr val="black"/>
                </a:solidFill>
              </a:rPr>
              <a:t>l</a:t>
            </a:r>
            <a:r>
              <a:rPr lang="zh-CN" altLang="en-US" sz="2400" dirty="0" smtClean="0">
                <a:solidFill>
                  <a:prstClr val="black"/>
                </a:solidFill>
              </a:rPr>
              <a:t>和</a:t>
            </a:r>
            <a:r>
              <a:rPr lang="en-US" altLang="zh-CN" sz="2400" dirty="0" smtClean="0">
                <a:solidFill>
                  <a:prstClr val="black"/>
                </a:solidFill>
              </a:rPr>
              <a:t>e </a:t>
            </a:r>
            <a:r>
              <a:rPr lang="en-US" altLang="zh-CN" sz="2400" dirty="0">
                <a:solidFill>
                  <a:prstClr val="black"/>
                </a:solidFill>
              </a:rPr>
              <a:t>2 0 3 </a:t>
            </a:r>
            <a:r>
              <a:rPr lang="en-US" altLang="zh-CN" sz="2400" dirty="0" err="1" smtClean="0">
                <a:solidFill>
                  <a:prstClr val="black"/>
                </a:solidFill>
              </a:rPr>
              <a:t>dtcmct</a:t>
            </a:r>
            <a:r>
              <a:rPr lang="en-US" altLang="zh-CN" sz="2400" dirty="0" smtClean="0">
                <a:solidFill>
                  <a:prstClr val="black"/>
                </a:solidFill>
              </a:rPr>
              <a:t> r</a:t>
            </a:r>
            <a:r>
              <a:rPr lang="zh-CN" altLang="en-US" sz="2400" dirty="0" smtClean="0">
                <a:solidFill>
                  <a:prstClr val="black"/>
                </a:solidFill>
              </a:rPr>
              <a:t>！用于控制</a:t>
            </a:r>
            <a:r>
              <a:rPr lang="en-US" altLang="zh-CN" sz="2400" dirty="0" smtClean="0">
                <a:solidFill>
                  <a:prstClr val="black"/>
                </a:solidFill>
              </a:rPr>
              <a:t>ITCM</a:t>
            </a:r>
            <a:r>
              <a:rPr lang="zh-CN" altLang="en-US" sz="2400" dirty="0" smtClean="0">
                <a:solidFill>
                  <a:prstClr val="black"/>
                </a:solidFill>
              </a:rPr>
              <a:t>和</a:t>
            </a:r>
            <a:r>
              <a:rPr lang="en-US" altLang="zh-CN" sz="2400" dirty="0" smtClean="0">
                <a:solidFill>
                  <a:prstClr val="black"/>
                </a:solidFill>
              </a:rPr>
              <a:t>DTCM</a:t>
            </a:r>
            <a:r>
              <a:rPr lang="zh-CN" altLang="en-US" sz="2400" dirty="0" smtClean="0">
                <a:solidFill>
                  <a:prstClr val="black"/>
                </a:solidFill>
              </a:rPr>
              <a:t>的访问。请参见第</a:t>
            </a:r>
            <a:r>
              <a:rPr lang="en-US" altLang="zh-CN" sz="2400" dirty="0" smtClean="0">
                <a:solidFill>
                  <a:prstClr val="black"/>
                </a:solidFill>
              </a:rPr>
              <a:t>11. </a:t>
            </a:r>
            <a:r>
              <a:rPr lang="en-US" altLang="zh-CN" sz="2400" dirty="0">
                <a:solidFill>
                  <a:prstClr val="black"/>
                </a:solidFill>
              </a:rPr>
              <a:t>4 . </a:t>
            </a:r>
            <a:r>
              <a:rPr lang="en-US" altLang="zh-CN" sz="2400" dirty="0" smtClean="0">
                <a:solidFill>
                  <a:prstClr val="black"/>
                </a:solidFill>
              </a:rPr>
              <a:t>4</a:t>
            </a:r>
            <a:r>
              <a:rPr lang="zh-CN" altLang="en-US" sz="2400" dirty="0" smtClean="0">
                <a:solidFill>
                  <a:prstClr val="black"/>
                </a:solidFill>
              </a:rPr>
              <a:t>节了解更多</a:t>
            </a:r>
            <a:r>
              <a:rPr lang="en-US" altLang="zh-CN" sz="2400" dirty="0" smtClean="0">
                <a:solidFill>
                  <a:prstClr val="black"/>
                </a:solidFill>
              </a:rPr>
              <a:t>ITCM</a:t>
            </a:r>
            <a:r>
              <a:rPr lang="zh-CN" altLang="en-US" sz="2400" dirty="0" smtClean="0">
                <a:solidFill>
                  <a:prstClr val="black"/>
                </a:solidFill>
              </a:rPr>
              <a:t>和</a:t>
            </a:r>
            <a:r>
              <a:rPr lang="en-US" altLang="zh-CN" sz="2400" dirty="0" smtClean="0">
                <a:solidFill>
                  <a:prstClr val="black"/>
                </a:solidFill>
              </a:rPr>
              <a:t>DTCM</a:t>
            </a:r>
            <a:r>
              <a:rPr lang="zh-CN" altLang="en-US" sz="2400" dirty="0" smtClean="0">
                <a:solidFill>
                  <a:prstClr val="black"/>
                </a:solidFill>
              </a:rPr>
              <a:t>的设计细节。</a:t>
            </a:r>
            <a:r>
              <a:rPr lang="en-US" altLang="zh-CN" sz="2400" dirty="0">
                <a:solidFill>
                  <a:prstClr val="black"/>
                </a:solidFill>
              </a:rPr>
              <a:t/>
            </a:r>
            <a:br>
              <a:rPr lang="en-US" altLang="zh-CN" sz="2400" dirty="0">
                <a:solidFill>
                  <a:prstClr val="black"/>
                </a:solidFill>
              </a:rPr>
            </a:br>
            <a:endParaRPr lang="zh-CN" altLang="en-US" sz="4800" dirty="0"/>
          </a:p>
        </p:txBody>
      </p:sp>
    </p:spTree>
    <p:extLst>
      <p:ext uri="{BB962C8B-B14F-4D97-AF65-F5344CB8AC3E}">
        <p14:creationId xmlns:p14="http://schemas.microsoft.com/office/powerpoint/2010/main" val="204223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023" y="817582"/>
            <a:ext cx="6965245" cy="5275714"/>
          </a:xfrm>
        </p:spPr>
        <p:txBody>
          <a:bodyPr>
            <a:normAutofit/>
          </a:bodyPr>
          <a:lstStyle/>
          <a:p>
            <a:pPr algn="l"/>
            <a:r>
              <a:rPr lang="en-US" altLang="zh-CN" sz="2400" dirty="0"/>
              <a:t>( 6</a:t>
            </a:r>
            <a:r>
              <a:rPr lang="zh-CN" altLang="zh-CN" sz="2400" dirty="0"/>
              <a:t>）逻辑顶层</a:t>
            </a:r>
            <a:r>
              <a:rPr lang="en-US" altLang="zh-CN" sz="2400" dirty="0"/>
              <a:t>e 2 0 3 c p u</a:t>
            </a:r>
            <a:r>
              <a:rPr lang="zh-CN" altLang="zh-CN" sz="2400" dirty="0"/>
              <a:t>模块中例化的</a:t>
            </a:r>
            <a:r>
              <a:rPr lang="en-US" altLang="zh-CN" sz="2400" dirty="0"/>
              <a:t>e 2 0 3 _ c o r e</a:t>
            </a:r>
            <a:r>
              <a:rPr lang="zh-CN" altLang="zh-CN" sz="2400" dirty="0"/>
              <a:t>则是处理器核的主体部分，其中实现了理器核的主要功能。</a:t>
            </a:r>
            <a:br>
              <a:rPr lang="zh-CN" altLang="zh-CN" sz="2400" dirty="0"/>
            </a:br>
            <a:r>
              <a:rPr lang="en-US" altLang="zh-CN" sz="2400" dirty="0" smtClean="0"/>
              <a:t>  </a:t>
            </a:r>
            <a:r>
              <a:rPr lang="zh-CN" altLang="zh-CN" sz="2400" dirty="0" smtClean="0"/>
              <a:t>•</a:t>
            </a:r>
            <a:r>
              <a:rPr lang="zh-CN" altLang="zh-CN" sz="2400" dirty="0"/>
              <a:t>取指令单元</a:t>
            </a:r>
            <a:r>
              <a:rPr lang="en-US" altLang="zh-CN" sz="2400" dirty="0"/>
              <a:t>e 2 0 3i</a:t>
            </a:r>
            <a:r>
              <a:rPr lang="zh-CN" altLang="zh-CN" sz="2400" dirty="0"/>
              <a:t>缸 ，参见第</a:t>
            </a:r>
            <a:r>
              <a:rPr lang="en-US" altLang="zh-CN" sz="2400" dirty="0"/>
              <a:t>7</a:t>
            </a:r>
            <a:r>
              <a:rPr lang="zh-CN" altLang="zh-CN" sz="2400" dirty="0"/>
              <a:t>章了解更多细节。</a:t>
            </a:r>
            <a:br>
              <a:rPr lang="zh-CN" altLang="zh-CN" sz="2400" dirty="0"/>
            </a:br>
            <a:r>
              <a:rPr lang="zh-CN" altLang="zh-CN" sz="2400" dirty="0"/>
              <a:t>执行单元</a:t>
            </a:r>
            <a:r>
              <a:rPr lang="en-US" altLang="zh-CN" sz="2400" dirty="0"/>
              <a:t>e 2 0 3 e x u</a:t>
            </a:r>
            <a:r>
              <a:rPr lang="zh-CN" altLang="zh-CN" sz="2400" dirty="0"/>
              <a:t>，参见第</a:t>
            </a:r>
            <a:r>
              <a:rPr lang="en-US" altLang="zh-CN" sz="2400" dirty="0"/>
              <a:t>8</a:t>
            </a:r>
            <a:r>
              <a:rPr lang="zh-CN" altLang="zh-CN" sz="2400" dirty="0"/>
              <a:t>、</a:t>
            </a:r>
            <a:r>
              <a:rPr lang="en-US" altLang="zh-CN" sz="2400" dirty="0"/>
              <a:t>91 01 3</a:t>
            </a:r>
            <a:r>
              <a:rPr lang="zh-CN" altLang="zh-CN" sz="2400" dirty="0"/>
              <a:t>章了解更多细节。</a:t>
            </a:r>
            <a:br>
              <a:rPr lang="zh-CN" altLang="zh-CN" sz="2400" dirty="0"/>
            </a:br>
            <a:r>
              <a:rPr lang="en-US" altLang="zh-CN" sz="2400" dirty="0" smtClean="0"/>
              <a:t>  </a:t>
            </a:r>
            <a:r>
              <a:rPr lang="en-US" altLang="zh-CN" sz="2400" dirty="0" smtClean="0">
                <a:sym typeface="Wingdings"/>
              </a:rPr>
              <a:t></a:t>
            </a:r>
            <a:r>
              <a:rPr lang="zh-CN" altLang="zh-CN" sz="2400" dirty="0" smtClean="0"/>
              <a:t>存储器</a:t>
            </a:r>
            <a:r>
              <a:rPr lang="zh-CN" altLang="zh-CN" sz="2400" dirty="0"/>
              <a:t>访问单元</a:t>
            </a:r>
            <a:r>
              <a:rPr lang="en-US" altLang="zh-CN" sz="2400" dirty="0"/>
              <a:t>e 2 0 3 l s u</a:t>
            </a:r>
            <a:r>
              <a:rPr lang="zh-CN" altLang="zh-CN" sz="2400" dirty="0"/>
              <a:t>，参见第</a:t>
            </a:r>
            <a:r>
              <a:rPr lang="en-US" altLang="zh-CN" sz="2400" dirty="0" err="1"/>
              <a:t>ll</a:t>
            </a:r>
            <a:r>
              <a:rPr lang="zh-CN" altLang="zh-CN" sz="2400" dirty="0"/>
              <a:t>章了解更多细节。</a:t>
            </a:r>
            <a:br>
              <a:rPr lang="zh-CN" altLang="zh-CN" sz="2400" dirty="0"/>
            </a:br>
            <a:r>
              <a:rPr lang="en-US" altLang="zh-CN" sz="2400" dirty="0" smtClean="0"/>
              <a:t>  </a:t>
            </a:r>
            <a:r>
              <a:rPr lang="zh-CN" altLang="zh-CN" sz="2400" dirty="0" smtClean="0"/>
              <a:t>•</a:t>
            </a:r>
            <a:r>
              <a:rPr lang="zh-CN" altLang="zh-CN" sz="2400" dirty="0"/>
              <a:t>总线接口单元</a:t>
            </a:r>
            <a:r>
              <a:rPr lang="en-US" altLang="zh-CN" sz="2400" dirty="0"/>
              <a:t>e 2 0 3 b i u</a:t>
            </a:r>
            <a:r>
              <a:rPr lang="zh-CN" altLang="zh-CN" sz="2400" dirty="0"/>
              <a:t>，参见第</a:t>
            </a:r>
            <a:r>
              <a:rPr lang="en-US" altLang="zh-CN" sz="2400" dirty="0"/>
              <a:t>12</a:t>
            </a:r>
            <a:r>
              <a:rPr lang="zh-CN" altLang="zh-CN" sz="2400" dirty="0"/>
              <a:t>章了解更多细节。</a:t>
            </a:r>
            <a:br>
              <a:rPr lang="zh-CN" altLang="zh-CN" sz="2400" dirty="0"/>
            </a:br>
            <a:endParaRPr lang="zh-CN" altLang="en-US" sz="2400" dirty="0"/>
          </a:p>
        </p:txBody>
      </p:sp>
    </p:spTree>
    <p:extLst>
      <p:ext uri="{BB962C8B-B14F-4D97-AF65-F5344CB8AC3E}">
        <p14:creationId xmlns:p14="http://schemas.microsoft.com/office/powerpoint/2010/main" val="375681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5.5</a:t>
            </a:r>
            <a:r>
              <a:rPr lang="zh-CN" altLang="en-US" dirty="0" smtClean="0"/>
              <a:t>蜂鸟</a:t>
            </a:r>
            <a:r>
              <a:rPr lang="en-US" altLang="zh-CN" dirty="0" smtClean="0"/>
              <a:t>E200</a:t>
            </a:r>
            <a:r>
              <a:rPr lang="zh-CN" altLang="en-US" dirty="0" smtClean="0"/>
              <a:t>处理器核源代码</a:t>
            </a:r>
            <a:endParaRPr lang="zh-CN" altLang="en-US" dirty="0"/>
          </a:p>
        </p:txBody>
      </p:sp>
      <p:sp>
        <p:nvSpPr>
          <p:cNvPr id="3" name="内容占位符 2"/>
          <p:cNvSpPr>
            <a:spLocks noGrp="1"/>
          </p:cNvSpPr>
          <p:nvPr>
            <p:ph idx="1"/>
          </p:nvPr>
        </p:nvSpPr>
        <p:spPr/>
        <p:txBody>
          <a:bodyPr/>
          <a:lstStyle/>
          <a:p>
            <a:pPr>
              <a:lnSpc>
                <a:spcPct val="150000"/>
              </a:lnSpc>
            </a:pPr>
            <a:r>
              <a:rPr lang="zh-CN" altLang="zh-CN" sz="2000" dirty="0"/>
              <a:t>以开源的蜂鸟</a:t>
            </a:r>
            <a:r>
              <a:rPr lang="en-US" altLang="zh-CN" sz="2000" dirty="0"/>
              <a:t>E 2 0 3</a:t>
            </a:r>
            <a:r>
              <a:rPr lang="zh-CN" altLang="zh-CN" sz="2000" dirty="0"/>
              <a:t>处理器核为例，其处理器核的源代码在</a:t>
            </a:r>
            <a:r>
              <a:rPr lang="en-US" altLang="zh-CN" sz="2000" dirty="0"/>
              <a:t>e 2 0 </a:t>
            </a:r>
            <a:r>
              <a:rPr lang="zh-CN" altLang="zh-CN" sz="2000" dirty="0"/>
              <a:t>。 一</a:t>
            </a:r>
            <a:r>
              <a:rPr lang="en-US" altLang="zh-CN" sz="2000" dirty="0"/>
              <a:t> o p e n s o u r c e</a:t>
            </a:r>
            <a:r>
              <a:rPr lang="zh-CN" altLang="zh-CN" sz="2000" dirty="0"/>
              <a:t>目录的结构如下。关于</a:t>
            </a:r>
            <a:r>
              <a:rPr lang="en-US" altLang="zh-CN" sz="2000" dirty="0"/>
              <a:t>G i t H u b</a:t>
            </a:r>
            <a:r>
              <a:rPr lang="zh-CN" altLang="zh-CN" sz="2000" dirty="0"/>
              <a:t>网站上</a:t>
            </a:r>
            <a:r>
              <a:rPr lang="en-US" altLang="zh-CN" sz="2000" dirty="0"/>
              <a:t>e 2 0 0 o p e n s o u r c e</a:t>
            </a:r>
            <a:r>
              <a:rPr lang="zh-CN" altLang="zh-CN" sz="2000" dirty="0"/>
              <a:t>开源项目的完整代码层次结构详解，请参见第</a:t>
            </a:r>
            <a:r>
              <a:rPr lang="en-US" altLang="zh-CN" sz="2000" dirty="0"/>
              <a:t>1 7 . 1</a:t>
            </a:r>
            <a:r>
              <a:rPr lang="zh-CN" altLang="zh-CN" sz="2000" dirty="0"/>
              <a:t>节。</a:t>
            </a:r>
          </a:p>
          <a:p>
            <a:endParaRPr lang="zh-CN" altLang="en-US" dirty="0"/>
          </a:p>
        </p:txBody>
      </p:sp>
    </p:spTree>
    <p:extLst>
      <p:ext uri="{BB962C8B-B14F-4D97-AF65-F5344CB8AC3E}">
        <p14:creationId xmlns:p14="http://schemas.microsoft.com/office/powerpoint/2010/main" val="376956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023" y="817582"/>
            <a:ext cx="6965245" cy="5275714"/>
          </a:xfrm>
        </p:spPr>
        <p:txBody>
          <a:bodyPr/>
          <a:lstStyle/>
          <a:p>
            <a:endParaRPr lang="zh-CN" altLang="en-US" dirty="0"/>
          </a:p>
        </p:txBody>
      </p:sp>
      <p:pic>
        <p:nvPicPr>
          <p:cNvPr id="1026"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1257" y="764704"/>
            <a:ext cx="705678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829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3" y="817582"/>
            <a:ext cx="7160676" cy="1202485"/>
          </a:xfrm>
        </p:spPr>
        <p:txBody>
          <a:bodyPr>
            <a:normAutofit fontScale="90000"/>
          </a:bodyPr>
          <a:lstStyle/>
          <a:p>
            <a:r>
              <a:rPr lang="en-US" altLang="zh-CN" i="1" dirty="0" smtClean="0"/>
              <a:t>5.6</a:t>
            </a:r>
            <a:r>
              <a:rPr lang="zh-CN" altLang="en-US" i="1" dirty="0" smtClean="0"/>
              <a:t>蜂鸟</a:t>
            </a:r>
            <a:r>
              <a:rPr lang="en-US" altLang="zh-CN" i="1" dirty="0" smtClean="0"/>
              <a:t>E200</a:t>
            </a:r>
            <a:r>
              <a:rPr lang="zh-CN" altLang="en-US" i="1" dirty="0" smtClean="0"/>
              <a:t>处理器核配置选项</a:t>
            </a:r>
            <a:endParaRPr lang="zh-CN" altLang="en-US" i="1" dirty="0"/>
          </a:p>
        </p:txBody>
      </p:sp>
      <p:sp>
        <p:nvSpPr>
          <p:cNvPr id="3" name="内容占位符 2"/>
          <p:cNvSpPr>
            <a:spLocks noGrp="1"/>
          </p:cNvSpPr>
          <p:nvPr>
            <p:ph idx="1"/>
          </p:nvPr>
        </p:nvSpPr>
        <p:spPr/>
        <p:txBody>
          <a:bodyPr/>
          <a:lstStyle/>
          <a:p>
            <a:pPr>
              <a:lnSpc>
                <a:spcPct val="150000"/>
              </a:lnSpc>
            </a:pPr>
            <a:r>
              <a:rPr lang="zh-CN" altLang="zh-CN" dirty="0"/>
              <a:t>蜂鸟</a:t>
            </a:r>
            <a:r>
              <a:rPr lang="en-US" altLang="zh-CN" dirty="0"/>
              <a:t>E 2 0 0</a:t>
            </a:r>
            <a:r>
              <a:rPr lang="zh-CN" altLang="zh-CN" dirty="0"/>
              <a:t>系列的每款处理器均有一定的可配置性。以开源的蜂鸟</a:t>
            </a:r>
            <a:r>
              <a:rPr lang="en-US" altLang="zh-CN" dirty="0"/>
              <a:t>E 2 0 3</a:t>
            </a:r>
            <a:r>
              <a:rPr lang="zh-CN" altLang="zh-CN" dirty="0"/>
              <a:t>核为例，通过修改其目录下的</a:t>
            </a:r>
            <a:r>
              <a:rPr lang="en-US" altLang="zh-CN" dirty="0"/>
              <a:t>c o n f i </a:t>
            </a:r>
            <a:r>
              <a:rPr lang="en-US" altLang="zh-CN" dirty="0" err="1"/>
              <a:t>g.v</a:t>
            </a:r>
            <a:r>
              <a:rPr lang="zh-CN" altLang="zh-CN" dirty="0"/>
              <a:t>文件中的宏定义便可以实现不同的配置。请参见第</a:t>
            </a:r>
            <a:r>
              <a:rPr lang="en-US" altLang="zh-CN" dirty="0"/>
              <a:t>4 . 6</a:t>
            </a:r>
            <a:r>
              <a:rPr lang="zh-CN" altLang="zh-CN" dirty="0"/>
              <a:t>节了解具体配置信息。</a:t>
            </a:r>
          </a:p>
          <a:p>
            <a:endParaRPr lang="zh-CN" altLang="en-US" dirty="0"/>
          </a:p>
        </p:txBody>
      </p:sp>
    </p:spTree>
    <p:extLst>
      <p:ext uri="{BB962C8B-B14F-4D97-AF65-F5344CB8AC3E}">
        <p14:creationId xmlns:p14="http://schemas.microsoft.com/office/powerpoint/2010/main" val="333514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5.7</a:t>
            </a:r>
            <a:r>
              <a:rPr lang="zh-CN" altLang="en-US" dirty="0" smtClean="0"/>
              <a:t>蜂鸟</a:t>
            </a:r>
            <a:r>
              <a:rPr lang="en-US" altLang="zh-CN" dirty="0" smtClean="0"/>
              <a:t>E200</a:t>
            </a:r>
            <a:r>
              <a:rPr lang="zh-CN" altLang="en-US" dirty="0" smtClean="0"/>
              <a:t>处理器核支持的</a:t>
            </a:r>
            <a:r>
              <a:rPr lang="en-US" altLang="zh-CN" dirty="0" smtClean="0"/>
              <a:t>RISC—V</a:t>
            </a:r>
            <a:r>
              <a:rPr lang="zh-CN" altLang="en-US" dirty="0" smtClean="0"/>
              <a:t>指令子集</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请参见附录</a:t>
            </a:r>
            <a:r>
              <a:rPr lang="en-US" altLang="zh-CN" dirty="0"/>
              <a:t>A</a:t>
            </a:r>
            <a:r>
              <a:rPr lang="zh-CN" altLang="zh-CN" dirty="0"/>
              <a:t>了解蜂乌</a:t>
            </a:r>
            <a:r>
              <a:rPr lang="en-US" altLang="zh-CN" dirty="0"/>
              <a:t>E 2 0 0</a:t>
            </a:r>
            <a:r>
              <a:rPr lang="zh-CN" altLang="zh-CN" dirty="0"/>
              <a:t>处理器核支持的阳</a:t>
            </a:r>
            <a:r>
              <a:rPr lang="en-US" altLang="zh-CN" dirty="0"/>
              <a:t>SC-V</a:t>
            </a:r>
            <a:r>
              <a:rPr lang="zh-CN" altLang="zh-CN" dirty="0"/>
              <a:t>指令列表。</a:t>
            </a:r>
          </a:p>
          <a:p>
            <a:endParaRPr lang="zh-CN" altLang="en-US" dirty="0"/>
          </a:p>
        </p:txBody>
      </p:sp>
    </p:spTree>
    <p:extLst>
      <p:ext uri="{BB962C8B-B14F-4D97-AF65-F5344CB8AC3E}">
        <p14:creationId xmlns:p14="http://schemas.microsoft.com/office/powerpoint/2010/main" val="3425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处理器硬件结构概述</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sz="7200" dirty="0"/>
              <a:t>5.1.1</a:t>
            </a:r>
          </a:p>
          <a:p>
            <a:pPr marL="0" indent="0">
              <a:lnSpc>
                <a:spcPct val="170000"/>
              </a:lnSpc>
              <a:buNone/>
            </a:pPr>
            <a:r>
              <a:rPr lang="zh-CN" altLang="en-US" sz="7400" dirty="0" smtClean="0"/>
              <a:t>架构和微架构在介绍处理器的计细节之前，必须明确“架构”和“微架构”概念的含义和区别。请参见第</a:t>
            </a:r>
            <a:r>
              <a:rPr lang="en-US" altLang="zh-CN" sz="7400" dirty="0" smtClean="0"/>
              <a:t>1 .1 </a:t>
            </a:r>
            <a:r>
              <a:rPr lang="en-US" altLang="zh-CN" sz="7400" dirty="0"/>
              <a:t>. </a:t>
            </a:r>
            <a:r>
              <a:rPr lang="en-US" altLang="zh-CN" sz="7400" dirty="0" smtClean="0"/>
              <a:t>1</a:t>
            </a:r>
            <a:r>
              <a:rPr lang="zh-CN" altLang="en-US" sz="7400" dirty="0" smtClean="0"/>
              <a:t>节对其进行的概念介绍，本节在此不重复讨论。“架构”和“微架构”概念后续章节中将会被广泛及和使用，因此需加以注意区分。当然，网络上很多的文章时常混用这些概念，并未严谨地遵循其差别，读可以自行体会上下文予以颤别。</a:t>
            </a:r>
            <a:endParaRPr lang="zh-CN" altLang="en-US" sz="7400" dirty="0"/>
          </a:p>
        </p:txBody>
      </p:sp>
    </p:spTree>
    <p:extLst>
      <p:ext uri="{BB962C8B-B14F-4D97-AF65-F5344CB8AC3E}">
        <p14:creationId xmlns:p14="http://schemas.microsoft.com/office/powerpoint/2010/main" val="294286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5" y="817582"/>
            <a:ext cx="7232684" cy="1202485"/>
          </a:xfrm>
        </p:spPr>
        <p:txBody>
          <a:bodyPr>
            <a:normAutofit fontScale="90000"/>
          </a:bodyPr>
          <a:lstStyle/>
          <a:p>
            <a:r>
              <a:rPr lang="en-US" altLang="zh-CN" dirty="0" smtClean="0"/>
              <a:t>5.8</a:t>
            </a:r>
            <a:r>
              <a:rPr lang="zh-CN" altLang="en-US" dirty="0" smtClean="0"/>
              <a:t>蜂鸟</a:t>
            </a:r>
            <a:r>
              <a:rPr lang="en-US" altLang="zh-CN" dirty="0" smtClean="0"/>
              <a:t>E200</a:t>
            </a:r>
            <a:r>
              <a:rPr lang="zh-CN" altLang="en-US" dirty="0" smtClean="0"/>
              <a:t>处理器流水线结构</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鸟</a:t>
            </a:r>
            <a:r>
              <a:rPr lang="en-US" altLang="zh-CN" dirty="0"/>
              <a:t>E 2 0 0</a:t>
            </a:r>
            <a:r>
              <a:rPr lang="zh-CN" altLang="zh-CN" dirty="0"/>
              <a:t>系列处理器核的流水线结构及其各主要部分简介，请参见第</a:t>
            </a:r>
            <a:r>
              <a:rPr lang="en-US" altLang="zh-CN" dirty="0"/>
              <a:t>6</a:t>
            </a:r>
            <a:r>
              <a:rPr lang="zh-CN" altLang="zh-CN" dirty="0"/>
              <a:t>章。</a:t>
            </a:r>
          </a:p>
          <a:p>
            <a:pPr>
              <a:lnSpc>
                <a:spcPct val="150000"/>
              </a:lnSpc>
            </a:pPr>
            <a:endParaRPr lang="zh-CN" altLang="en-US" dirty="0"/>
          </a:p>
        </p:txBody>
      </p:sp>
    </p:spTree>
    <p:extLst>
      <p:ext uri="{BB962C8B-B14F-4D97-AF65-F5344CB8AC3E}">
        <p14:creationId xmlns:p14="http://schemas.microsoft.com/office/powerpoint/2010/main" val="3188259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588" y="577227"/>
            <a:ext cx="7416824" cy="1202485"/>
          </a:xfrm>
        </p:spPr>
        <p:txBody>
          <a:bodyPr>
            <a:normAutofit/>
          </a:bodyPr>
          <a:lstStyle/>
          <a:p>
            <a:r>
              <a:rPr lang="en-US" altLang="zh-CN" sz="3600" i="1" dirty="0" smtClean="0"/>
              <a:t>5.9</a:t>
            </a:r>
            <a:r>
              <a:rPr lang="zh-CN" altLang="en-US" sz="3600" i="1" dirty="0" smtClean="0"/>
              <a:t>蜂鸟</a:t>
            </a:r>
            <a:r>
              <a:rPr lang="en-US" altLang="zh-CN" sz="3600" i="1" dirty="0" smtClean="0"/>
              <a:t>E200</a:t>
            </a:r>
            <a:r>
              <a:rPr lang="zh-CN" altLang="en-US" sz="3600" i="1" dirty="0" smtClean="0"/>
              <a:t>处理器核顶层接口介绍</a:t>
            </a:r>
            <a:endParaRPr lang="zh-CN" altLang="en-US" sz="3600" i="1" dirty="0"/>
          </a:p>
        </p:txBody>
      </p:sp>
      <p:sp>
        <p:nvSpPr>
          <p:cNvPr id="3" name="内容占位符 2"/>
          <p:cNvSpPr>
            <a:spLocks noGrp="1"/>
          </p:cNvSpPr>
          <p:nvPr>
            <p:ph idx="1"/>
          </p:nvPr>
        </p:nvSpPr>
        <p:spPr>
          <a:xfrm>
            <a:off x="827584" y="1628800"/>
            <a:ext cx="6831861" cy="4608512"/>
          </a:xfrm>
        </p:spPr>
        <p:txBody>
          <a:bodyPr/>
          <a:lstStyle/>
          <a:p>
            <a:endParaRPr lang="zh-CN" altLang="en-US" dirty="0"/>
          </a:p>
        </p:txBody>
      </p:sp>
      <p:pic>
        <p:nvPicPr>
          <p:cNvPr id="2050"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27584" y="1628800"/>
            <a:ext cx="691276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98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9" y="817582"/>
            <a:ext cx="7376700" cy="5419730"/>
          </a:xfrm>
        </p:spPr>
        <p:txBody>
          <a:bodyPr/>
          <a:lstStyle/>
          <a:p>
            <a:endParaRPr lang="zh-CN" altLang="en-US" dirty="0"/>
          </a:p>
        </p:txBody>
      </p:sp>
      <p:pic>
        <p:nvPicPr>
          <p:cNvPr id="3074"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9592" y="800100"/>
            <a:ext cx="741682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069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023" y="817582"/>
            <a:ext cx="6965245" cy="5419730"/>
          </a:xfrm>
        </p:spPr>
        <p:txBody>
          <a:bodyPr/>
          <a:lstStyle/>
          <a:p>
            <a:endParaRPr lang="zh-CN" altLang="en-US" dirty="0"/>
          </a:p>
        </p:txBody>
      </p:sp>
      <p:pic>
        <p:nvPicPr>
          <p:cNvPr id="4098"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15616" y="908720"/>
            <a:ext cx="698477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851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5.10</a:t>
            </a:r>
            <a:r>
              <a:rPr lang="zh-CN" altLang="en-US" dirty="0" smtClean="0"/>
              <a:t>总结</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dirty="0" smtClean="0"/>
              <a:t>   </a:t>
            </a:r>
            <a:r>
              <a:rPr lang="zh-CN" altLang="zh-CN" dirty="0" smtClean="0"/>
              <a:t>章</a:t>
            </a:r>
            <a:r>
              <a:rPr lang="zh-CN" altLang="zh-CN" dirty="0"/>
              <a:t>仅对蜂鸟</a:t>
            </a:r>
            <a:r>
              <a:rPr lang="en-US" altLang="zh-CN" dirty="0"/>
              <a:t>E 2 0 0</a:t>
            </a:r>
            <a:r>
              <a:rPr lang="zh-CN" altLang="zh-CN" dirty="0"/>
              <a:t>处理器核的设计进行宏观的介绍，帮助读者从整体认识蜂鸟</a:t>
            </a:r>
            <a:r>
              <a:rPr lang="en-US" altLang="zh-CN" dirty="0"/>
              <a:t>E200</a:t>
            </a:r>
            <a:r>
              <a:rPr lang="zh-CN" altLang="zh-CN" dirty="0"/>
              <a:t>处理器的设计要诀。请读者继续阅读后续章节，有针对性地学习处理器不同部分的细节，以透彻地了解蜂鸟</a:t>
            </a:r>
            <a:r>
              <a:rPr lang="en-US" altLang="zh-CN" dirty="0"/>
              <a:t>E 2 0 0</a:t>
            </a:r>
            <a:r>
              <a:rPr lang="zh-CN" altLang="zh-CN" dirty="0"/>
              <a:t>处理器核的设计。</a:t>
            </a:r>
          </a:p>
          <a:p>
            <a:endParaRPr lang="zh-CN" altLang="en-US" dirty="0"/>
          </a:p>
        </p:txBody>
      </p:sp>
    </p:spTree>
    <p:extLst>
      <p:ext uri="{BB962C8B-B14F-4D97-AF65-F5344CB8AC3E}">
        <p14:creationId xmlns:p14="http://schemas.microsoft.com/office/powerpoint/2010/main" val="268410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023" y="817582"/>
            <a:ext cx="6965245" cy="5275714"/>
          </a:xfrm>
          <a:scene3d>
            <a:camera prst="isometricOffAxis1Right"/>
            <a:lightRig rig="threePt" dir="t"/>
          </a:scene3d>
        </p:spPr>
        <p:txBody>
          <a:bodyPr/>
          <a:lstStyle/>
          <a:p>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谢谢！</a:t>
            </a:r>
            <a:endParaRPr lang="zh-CN" altLang="en-US" dirty="0"/>
          </a:p>
        </p:txBody>
      </p:sp>
    </p:spTree>
    <p:extLst>
      <p:ext uri="{BB962C8B-B14F-4D97-AF65-F5344CB8AC3E}">
        <p14:creationId xmlns:p14="http://schemas.microsoft.com/office/powerpoint/2010/main" val="219716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5" y="764704"/>
            <a:ext cx="7227038" cy="1202485"/>
          </a:xfrm>
        </p:spPr>
        <p:txBody>
          <a:bodyPr>
            <a:normAutofit/>
          </a:bodyPr>
          <a:lstStyle/>
          <a:p>
            <a:r>
              <a:rPr lang="en-US" altLang="zh-CN" sz="3200" b="1" i="1" dirty="0" smtClean="0"/>
              <a:t>5.1.2CPU</a:t>
            </a:r>
            <a:r>
              <a:rPr lang="zh-CN" altLang="en-US" sz="3200" b="1" i="1" dirty="0" smtClean="0"/>
              <a:t>、处理器、</a:t>
            </a:r>
            <a:r>
              <a:rPr lang="en-US" altLang="zh-CN" sz="3200" b="1" i="1" dirty="0" smtClean="0"/>
              <a:t>C </a:t>
            </a:r>
            <a:r>
              <a:rPr lang="en-US" altLang="zh-CN" sz="3200" b="1" i="1" dirty="0"/>
              <a:t>o r </a:t>
            </a:r>
            <a:r>
              <a:rPr lang="en-US" altLang="zh-CN" sz="3200" b="1" i="1" dirty="0" smtClean="0"/>
              <a:t>e</a:t>
            </a:r>
            <a:r>
              <a:rPr lang="zh-CN" altLang="en-US" sz="3200" b="1" i="1" dirty="0" smtClean="0"/>
              <a:t>和处理器核</a:t>
            </a:r>
            <a:endParaRPr lang="zh-CN" altLang="en-US" sz="3200" b="1" i="1" dirty="0"/>
          </a:p>
        </p:txBody>
      </p:sp>
      <p:sp>
        <p:nvSpPr>
          <p:cNvPr id="3" name="内容占位符 2"/>
          <p:cNvSpPr>
            <a:spLocks noGrp="1"/>
          </p:cNvSpPr>
          <p:nvPr>
            <p:ph idx="1"/>
          </p:nvPr>
        </p:nvSpPr>
        <p:spPr>
          <a:xfrm>
            <a:off x="899592" y="2119257"/>
            <a:ext cx="7128792" cy="3603812"/>
          </a:xfrm>
        </p:spPr>
        <p:txBody>
          <a:bodyPr>
            <a:normAutofit/>
          </a:bodyPr>
          <a:lstStyle/>
          <a:p>
            <a:pPr>
              <a:lnSpc>
                <a:spcPct val="150000"/>
              </a:lnSpc>
            </a:pPr>
            <a:r>
              <a:rPr lang="zh-CN" altLang="en-US" dirty="0" smtClean="0"/>
              <a:t>介绍处理器的设计细节之前，还须明确“</a:t>
            </a:r>
            <a:r>
              <a:rPr lang="en-US" altLang="zh-CN" dirty="0" smtClean="0"/>
              <a:t>CPU”“</a:t>
            </a:r>
            <a:r>
              <a:rPr lang="zh-CN" altLang="en-US" dirty="0" smtClean="0"/>
              <a:t>处理器”“</a:t>
            </a:r>
            <a:r>
              <a:rPr lang="en-US" altLang="zh-CN" dirty="0" smtClean="0"/>
              <a:t>C </a:t>
            </a:r>
            <a:r>
              <a:rPr lang="en-US" altLang="zh-CN" dirty="0"/>
              <a:t>o r </a:t>
            </a:r>
            <a:r>
              <a:rPr lang="en-US" altLang="zh-CN" dirty="0" smtClean="0"/>
              <a:t>e</a:t>
            </a:r>
            <a:r>
              <a:rPr lang="zh-CN" altLang="en-US" dirty="0" smtClean="0"/>
              <a:t>和“处理器核”概念的含义和区别。请参见第</a:t>
            </a:r>
            <a:r>
              <a:rPr lang="en-US" altLang="zh-CN" dirty="0" smtClean="0"/>
              <a:t>1 </a:t>
            </a:r>
            <a:r>
              <a:rPr lang="en-US" altLang="zh-CN" dirty="0"/>
              <a:t>. </a:t>
            </a:r>
            <a:r>
              <a:rPr lang="en-US" altLang="zh-CN" dirty="0" smtClean="0"/>
              <a:t>1</a:t>
            </a:r>
            <a:r>
              <a:rPr lang="zh-CN" altLang="en-US" dirty="0" smtClean="0"/>
              <a:t>节中的概念介绍，本节在此不重复讨论。“</a:t>
            </a:r>
            <a:r>
              <a:rPr lang="en-US" altLang="zh-CN" dirty="0" smtClean="0"/>
              <a:t>CPU”“</a:t>
            </a:r>
            <a:r>
              <a:rPr lang="zh-CN" altLang="en-US" dirty="0" smtClean="0"/>
              <a:t>处理器”“</a:t>
            </a:r>
            <a:r>
              <a:rPr lang="en-US" altLang="zh-CN" dirty="0" smtClean="0"/>
              <a:t>C </a:t>
            </a:r>
            <a:r>
              <a:rPr lang="en-US" altLang="zh-CN" dirty="0"/>
              <a:t>o </a:t>
            </a:r>
            <a:r>
              <a:rPr lang="en-US" altLang="zh-CN" dirty="0" smtClean="0"/>
              <a:t>re</a:t>
            </a:r>
            <a:r>
              <a:rPr lang="zh-CN" altLang="en-US" dirty="0" smtClean="0"/>
              <a:t>＂和“处理器核”概念在后续章节中将会被广泛地提及和使用，因此请读者重视并加以注意区分。</a:t>
            </a:r>
            <a:endParaRPr lang="zh-CN" altLang="en-US" dirty="0"/>
          </a:p>
        </p:txBody>
      </p:sp>
    </p:spTree>
    <p:extLst>
      <p:ext uri="{BB962C8B-B14F-4D97-AF65-F5344CB8AC3E}">
        <p14:creationId xmlns:p14="http://schemas.microsoft.com/office/powerpoint/2010/main" val="206412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5.1.3</a:t>
            </a:r>
            <a:r>
              <a:rPr lang="zh-CN" altLang="en-US" dirty="0" smtClean="0"/>
              <a:t>处理器设计和验证的特点</a:t>
            </a:r>
            <a:endParaRPr lang="zh-CN" altLang="en-US" dirty="0"/>
          </a:p>
        </p:txBody>
      </p:sp>
      <p:sp>
        <p:nvSpPr>
          <p:cNvPr id="3" name="内容占位符 2"/>
          <p:cNvSpPr>
            <a:spLocks noGrp="1"/>
          </p:cNvSpPr>
          <p:nvPr>
            <p:ph idx="1"/>
          </p:nvPr>
        </p:nvSpPr>
        <p:spPr>
          <a:xfrm>
            <a:off x="1463040" y="1700808"/>
            <a:ext cx="6196405" cy="4022261"/>
          </a:xfrm>
        </p:spPr>
        <p:txBody>
          <a:bodyPr>
            <a:noAutofit/>
          </a:bodyPr>
          <a:lstStyle/>
          <a:p>
            <a:r>
              <a:rPr lang="zh-CN" altLang="en-US" sz="1800" dirty="0" smtClean="0"/>
              <a:t>不同的</a:t>
            </a:r>
            <a:r>
              <a:rPr lang="en-US" altLang="zh-CN" sz="1800" dirty="0" smtClean="0"/>
              <a:t>ASIC</a:t>
            </a:r>
            <a:r>
              <a:rPr lang="zh-CN" altLang="en-US" sz="1800" dirty="0" smtClean="0"/>
              <a:t>设计均需要掌握不同的背景知识，例如通信</a:t>
            </a:r>
            <a:r>
              <a:rPr lang="en-US" altLang="zh-CN" sz="1800" dirty="0" smtClean="0"/>
              <a:t>ASIC</a:t>
            </a:r>
            <a:r>
              <a:rPr lang="zh-CN" altLang="en-US" sz="1800" dirty="0" smtClean="0"/>
              <a:t>需要我们了解通信算法的特点，音频</a:t>
            </a:r>
            <a:r>
              <a:rPr lang="en-US" altLang="zh-CN" sz="1800" dirty="0" smtClean="0"/>
              <a:t>A </a:t>
            </a:r>
            <a:r>
              <a:rPr lang="en-US" altLang="zh-CN" sz="1800" dirty="0"/>
              <a:t>S I </a:t>
            </a:r>
            <a:r>
              <a:rPr lang="en-US" altLang="zh-CN" sz="1800" dirty="0" smtClean="0"/>
              <a:t>C</a:t>
            </a:r>
            <a:r>
              <a:rPr lang="zh-CN" altLang="en-US" sz="1800" dirty="0" smtClean="0"/>
              <a:t>则需要了解音频算法的特点。而处理器设计作为一种特殊的</a:t>
            </a:r>
            <a:r>
              <a:rPr lang="en-US" altLang="zh-CN" sz="1800" dirty="0" smtClean="0"/>
              <a:t>A </a:t>
            </a:r>
            <a:r>
              <a:rPr lang="en-US" altLang="zh-CN" sz="1800" dirty="0"/>
              <a:t>S I </a:t>
            </a:r>
            <a:r>
              <a:rPr lang="en-US" altLang="zh-CN" sz="1800" dirty="0" smtClean="0"/>
              <a:t>C</a:t>
            </a:r>
            <a:r>
              <a:rPr lang="zh-CN" altLang="en-US" sz="1800" dirty="0"/>
              <a:t>设计，</a:t>
            </a:r>
            <a:r>
              <a:rPr lang="zh-CN" altLang="en-US" sz="1800" dirty="0" smtClean="0"/>
              <a:t>需我们了解某些方面的背景知识和特点，归纳如下。</a:t>
            </a:r>
            <a:endParaRPr lang="en-US" altLang="zh-CN" sz="1800" dirty="0" smtClean="0"/>
          </a:p>
          <a:p>
            <a:r>
              <a:rPr lang="en-US" altLang="zh-CN" sz="1800" dirty="0"/>
              <a:t> </a:t>
            </a:r>
            <a:r>
              <a:rPr lang="en-US" altLang="zh-CN" sz="1800" dirty="0" smtClean="0"/>
              <a:t>•</a:t>
            </a:r>
            <a:r>
              <a:rPr lang="zh-CN" altLang="en-US" sz="1800" dirty="0" smtClean="0"/>
              <a:t>熟悉汇编语言及其执行过程。</a:t>
            </a:r>
            <a:endParaRPr lang="en-US" altLang="zh-CN" sz="1800" dirty="0" smtClean="0"/>
          </a:p>
          <a:p>
            <a:r>
              <a:rPr lang="en-US" altLang="zh-CN" sz="1800" dirty="0" smtClean="0"/>
              <a:t>•</a:t>
            </a:r>
            <a:r>
              <a:rPr lang="zh-CN" altLang="en-US" sz="1800" dirty="0" smtClean="0"/>
              <a:t>了解软件如何经编译、汇编、最后成为处理器可执行的二进制码的过程。</a:t>
            </a:r>
            <a:endParaRPr lang="zh-CN" altLang="en-US" sz="1800" dirty="0"/>
          </a:p>
          <a:p>
            <a:r>
              <a:rPr lang="en-US" altLang="zh-CN" sz="1800" dirty="0" smtClean="0"/>
              <a:t>.</a:t>
            </a:r>
            <a:r>
              <a:rPr lang="en-US" altLang="zh-CN" sz="1800" dirty="0" smtClean="0">
                <a:sym typeface="Wingdings"/>
              </a:rPr>
              <a:t></a:t>
            </a:r>
            <a:r>
              <a:rPr lang="zh-CN" altLang="en-US" sz="1800" dirty="0" smtClean="0"/>
              <a:t>了解计算机体系结构的知识。</a:t>
            </a:r>
            <a:endParaRPr lang="zh-CN" altLang="en-US" sz="1800" dirty="0"/>
          </a:p>
          <a:p>
            <a:r>
              <a:rPr lang="en-US" altLang="zh-CN" sz="1800" dirty="0" smtClean="0"/>
              <a:t>•</a:t>
            </a:r>
            <a:r>
              <a:rPr lang="zh-CN" altLang="en-US" sz="1800" dirty="0" smtClean="0"/>
              <a:t>处理器对时序和面积的要求一般会非常严格，需不断反复地优化时序和面积，因此对电路和逻辑设计的理解需要比较深刻。处理器的验证也有其特点，通常需要从</a:t>
            </a:r>
            <a:r>
              <a:rPr lang="en-US" altLang="zh-CN" sz="1800" dirty="0" smtClean="0"/>
              <a:t>3</a:t>
            </a:r>
            <a:r>
              <a:rPr lang="zh-CN" altLang="en-US" sz="1800" dirty="0" smtClean="0"/>
              <a:t>个不同层面对处理器进行验证。</a:t>
            </a:r>
            <a:endParaRPr lang="zh-CN" altLang="en-US" sz="1800" dirty="0"/>
          </a:p>
        </p:txBody>
      </p:sp>
    </p:spTree>
    <p:extLst>
      <p:ext uri="{BB962C8B-B14F-4D97-AF65-F5344CB8AC3E}">
        <p14:creationId xmlns:p14="http://schemas.microsoft.com/office/powerpoint/2010/main" val="29022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3797" y="1484784"/>
            <a:ext cx="6196405" cy="3603812"/>
          </a:xfrm>
        </p:spPr>
        <p:txBody>
          <a:bodyPr>
            <a:normAutofit fontScale="92500" lnSpcReduction="10000"/>
          </a:bodyPr>
          <a:lstStyle/>
          <a:p>
            <a:pPr>
              <a:lnSpc>
                <a:spcPct val="150000"/>
              </a:lnSpc>
            </a:pPr>
            <a:r>
              <a:rPr lang="en-US" altLang="zh-CN" sz="2000" dirty="0"/>
              <a:t>•</a:t>
            </a:r>
            <a:r>
              <a:rPr lang="zh-CN" altLang="en-US" sz="2000" dirty="0"/>
              <a:t>需使用传统的模块级验证手段（例如</a:t>
            </a:r>
            <a:r>
              <a:rPr lang="en-US" altLang="zh-CN" sz="2000" dirty="0"/>
              <a:t>UVM</a:t>
            </a:r>
            <a:r>
              <a:rPr lang="zh-CN" altLang="en-US" sz="2000" dirty="0"/>
              <a:t>等</a:t>
            </a:r>
            <a:r>
              <a:rPr lang="en-US" altLang="zh-CN" sz="2000" dirty="0"/>
              <a:t>〉</a:t>
            </a:r>
            <a:r>
              <a:rPr lang="zh-CN" altLang="en-US" sz="2000" dirty="0"/>
              <a:t>对处理器的子模块进行验证。</a:t>
            </a:r>
          </a:p>
          <a:p>
            <a:pPr>
              <a:lnSpc>
                <a:spcPct val="150000"/>
              </a:lnSpc>
            </a:pPr>
            <a:r>
              <a:rPr lang="en-US" altLang="zh-CN" sz="2000" dirty="0"/>
              <a:t>. </a:t>
            </a:r>
            <a:r>
              <a:rPr lang="en-US" altLang="zh-CN" sz="2000" dirty="0" smtClean="0">
                <a:sym typeface="Wingdings"/>
              </a:rPr>
              <a:t></a:t>
            </a:r>
            <a:r>
              <a:rPr lang="en-US" altLang="zh-CN" sz="2000" dirty="0" smtClean="0"/>
              <a:t>.</a:t>
            </a:r>
            <a:r>
              <a:rPr lang="zh-CN" altLang="en-US" sz="2000" dirty="0"/>
              <a:t>需使用人工编写或者随机生成的汇编语言测试用例在处理器上运行进行验证。</a:t>
            </a:r>
          </a:p>
          <a:p>
            <a:pPr>
              <a:lnSpc>
                <a:spcPct val="150000"/>
              </a:lnSpc>
            </a:pPr>
            <a:r>
              <a:rPr lang="zh-CN" altLang="en-US" sz="2000" dirty="0" smtClean="0">
                <a:sym typeface="Wingdings"/>
              </a:rPr>
              <a:t></a:t>
            </a:r>
            <a:r>
              <a:rPr lang="zh-CN" altLang="en-US" sz="2000" dirty="0" smtClean="0"/>
              <a:t>需</a:t>
            </a:r>
            <a:r>
              <a:rPr lang="zh-CN" altLang="en-US" sz="2000" dirty="0"/>
              <a:t>使用高等语言（譬如</a:t>
            </a:r>
            <a:r>
              <a:rPr lang="en-US" altLang="zh-CN" sz="2000" dirty="0"/>
              <a:t>C</a:t>
            </a:r>
            <a:r>
              <a:rPr lang="zh-CN" altLang="en-US" sz="2000" dirty="0"/>
              <a:t>、</a:t>
            </a:r>
            <a:r>
              <a:rPr lang="en-US" altLang="zh-CN" sz="2000" dirty="0"/>
              <a:t>C</a:t>
            </a:r>
            <a:r>
              <a:rPr lang="zh-CN" altLang="en-US" sz="2000" dirty="0"/>
              <a:t>＋＋）编写的测试用例在处理器上运行进行</a:t>
            </a:r>
            <a:r>
              <a:rPr lang="zh-CN" altLang="en-US" sz="2000" dirty="0" smtClean="0"/>
              <a:t>验证</a:t>
            </a:r>
            <a:r>
              <a:rPr lang="zh-CN" altLang="en-US" sz="2000" dirty="0"/>
              <a:t>。综上所述，处理器的设计和验证是一个软硬件联合的过程，牵涉的方面比较多，工作量比较大。</a:t>
            </a:r>
          </a:p>
          <a:p>
            <a:endParaRPr lang="zh-CN" altLang="en-US" dirty="0"/>
          </a:p>
        </p:txBody>
      </p:sp>
    </p:spTree>
    <p:extLst>
      <p:ext uri="{BB962C8B-B14F-4D97-AF65-F5344CB8AC3E}">
        <p14:creationId xmlns:p14="http://schemas.microsoft.com/office/powerpoint/2010/main" val="13660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3" y="817582"/>
            <a:ext cx="7160676" cy="1202485"/>
          </a:xfrm>
        </p:spPr>
        <p:txBody>
          <a:bodyPr>
            <a:normAutofit fontScale="90000"/>
          </a:bodyPr>
          <a:lstStyle/>
          <a:p>
            <a:r>
              <a:rPr lang="en-US" altLang="zh-CN" dirty="0" smtClean="0"/>
              <a:t>5.2</a:t>
            </a:r>
            <a:r>
              <a:rPr lang="zh-CN" altLang="en-US" dirty="0" smtClean="0"/>
              <a:t>蜂岛</a:t>
            </a:r>
            <a:r>
              <a:rPr lang="en-US" altLang="zh-CN" dirty="0" smtClean="0"/>
              <a:t>E200</a:t>
            </a:r>
            <a:r>
              <a:rPr lang="zh-CN" altLang="en-US" dirty="0" smtClean="0"/>
              <a:t>处理器核设计哲学</a:t>
            </a:r>
            <a:endParaRPr lang="zh-CN" altLang="en-US" dirty="0"/>
          </a:p>
        </p:txBody>
      </p:sp>
      <p:sp>
        <p:nvSpPr>
          <p:cNvPr id="3" name="内容占位符 2"/>
          <p:cNvSpPr>
            <a:spLocks noGrp="1"/>
          </p:cNvSpPr>
          <p:nvPr>
            <p:ph idx="1"/>
          </p:nvPr>
        </p:nvSpPr>
        <p:spPr>
          <a:xfrm>
            <a:off x="1463040" y="1844824"/>
            <a:ext cx="6196405" cy="3960440"/>
          </a:xfrm>
        </p:spPr>
        <p:txBody>
          <a:bodyPr>
            <a:noAutofit/>
          </a:bodyPr>
          <a:lstStyle/>
          <a:p>
            <a:r>
              <a:rPr lang="en-US" altLang="zh-CN" sz="2000" dirty="0" smtClean="0"/>
              <a:t>1.</a:t>
            </a:r>
            <a:r>
              <a:rPr lang="zh-CN" altLang="en-US" sz="2000" dirty="0" smtClean="0"/>
              <a:t>模块化和可重用性</a:t>
            </a:r>
            <a:endParaRPr lang="en-US" altLang="zh-CN" sz="2000" dirty="0" smtClean="0"/>
          </a:p>
          <a:p>
            <a:pPr marL="0" indent="0">
              <a:buNone/>
            </a:pPr>
            <a:r>
              <a:rPr lang="zh-CN" altLang="en-US" sz="2000" dirty="0" smtClean="0"/>
              <a:t>蜂鸟</a:t>
            </a:r>
            <a:r>
              <a:rPr lang="en-US" altLang="zh-CN" sz="2000" dirty="0" smtClean="0"/>
              <a:t>E </a:t>
            </a:r>
            <a:r>
              <a:rPr lang="en-US" altLang="zh-CN" sz="2000" dirty="0"/>
              <a:t>2 0 </a:t>
            </a:r>
            <a:r>
              <a:rPr lang="en-US" altLang="zh-CN" sz="2000" dirty="0" smtClean="0"/>
              <a:t>0</a:t>
            </a:r>
            <a:r>
              <a:rPr lang="zh-CN" altLang="en-US" sz="2000" dirty="0" smtClean="0"/>
              <a:t>处理器核的设计遵循模块化的原则，将处理器划分为几个主体模块单元，每个单元之间的接口简单清晰，而将盘根错节的关系尽量控制在单元内部。在划分模块单元时还充分考虑到可重用性，即这些单元在下一代的处理器核微架构中还能够被继续使用。</a:t>
            </a:r>
            <a:endParaRPr lang="en-US" altLang="zh-CN" sz="2000" dirty="0" smtClean="0"/>
          </a:p>
          <a:p>
            <a:r>
              <a:rPr lang="en-US" altLang="zh-CN" sz="2000" dirty="0"/>
              <a:t>2 </a:t>
            </a:r>
            <a:r>
              <a:rPr lang="en-US" altLang="zh-CN" sz="2000" dirty="0" smtClean="0"/>
              <a:t>.</a:t>
            </a:r>
            <a:r>
              <a:rPr lang="zh-CN" altLang="en-US" sz="2000" dirty="0" smtClean="0"/>
              <a:t>面积最小化</a:t>
            </a:r>
            <a:endParaRPr lang="en-US" altLang="zh-CN" sz="2000" dirty="0" smtClean="0"/>
          </a:p>
          <a:p>
            <a:pPr marL="0" indent="0">
              <a:buNone/>
            </a:pPr>
            <a:r>
              <a:rPr lang="zh-CN" altLang="en-US" sz="2000" dirty="0" smtClean="0"/>
              <a:t>由于蜂鸟</a:t>
            </a:r>
            <a:r>
              <a:rPr lang="en-US" altLang="zh-CN" sz="2000" dirty="0" smtClean="0"/>
              <a:t>E </a:t>
            </a:r>
            <a:r>
              <a:rPr lang="en-US" altLang="zh-CN" sz="2000" dirty="0"/>
              <a:t>2 0 </a:t>
            </a:r>
            <a:r>
              <a:rPr lang="en-US" altLang="zh-CN" sz="2000" dirty="0" smtClean="0"/>
              <a:t>0</a:t>
            </a:r>
            <a:r>
              <a:rPr lang="zh-CN" altLang="en-US" sz="2000" dirty="0" smtClean="0"/>
              <a:t>处理器核在满足一定性能指标的前提下，以追求低功耗、小面积为第一要义，因此设计中尽可能地复用数据通路以节省面积开销。当在某些细节上存在着时序和面积的冲突时，应选择面积优先的策略</a:t>
            </a:r>
            <a:r>
              <a:rPr lang="zh-CN" altLang="en-US" dirty="0" smtClean="0"/>
              <a:t>。</a:t>
            </a:r>
            <a:endParaRPr lang="zh-CN" altLang="en-US" dirty="0"/>
          </a:p>
        </p:txBody>
      </p:sp>
    </p:spTree>
    <p:extLst>
      <p:ext uri="{BB962C8B-B14F-4D97-AF65-F5344CB8AC3E}">
        <p14:creationId xmlns:p14="http://schemas.microsoft.com/office/powerpoint/2010/main" val="292190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272808" cy="4886357"/>
          </a:xfrm>
        </p:spPr>
        <p:txBody>
          <a:bodyPr>
            <a:normAutofit/>
          </a:bodyPr>
          <a:lstStyle/>
          <a:p>
            <a:pPr marL="0" indent="0">
              <a:buNone/>
            </a:pPr>
            <a:endParaRPr lang="en-US" altLang="zh-CN" dirty="0"/>
          </a:p>
          <a:p>
            <a:r>
              <a:rPr lang="en-US" altLang="zh-CN" sz="2000" dirty="0" smtClean="0"/>
              <a:t>3.</a:t>
            </a:r>
            <a:r>
              <a:rPr lang="zh-CN" altLang="en-US" sz="2000" dirty="0" smtClean="0"/>
              <a:t>结构简单化</a:t>
            </a:r>
            <a:endParaRPr lang="zh-CN" altLang="en-US" sz="2000" dirty="0"/>
          </a:p>
          <a:p>
            <a:pPr marL="0" indent="0">
              <a:buNone/>
            </a:pPr>
            <a:r>
              <a:rPr lang="zh-CN" altLang="en-US" sz="2000" dirty="0" smtClean="0"/>
              <a:t>峰鸟</a:t>
            </a:r>
            <a:r>
              <a:rPr lang="en-US" altLang="zh-CN" sz="2000" dirty="0" smtClean="0"/>
              <a:t>E </a:t>
            </a:r>
            <a:r>
              <a:rPr lang="en-US" altLang="zh-CN" sz="2000" dirty="0"/>
              <a:t>2 0 </a:t>
            </a:r>
            <a:r>
              <a:rPr lang="en-US" altLang="zh-CN" sz="2000" dirty="0" smtClean="0"/>
              <a:t>0</a:t>
            </a:r>
            <a:r>
              <a:rPr lang="zh-CN" altLang="en-US" sz="2000" dirty="0" smtClean="0"/>
              <a:t>处理器核在设计哲学上与</a:t>
            </a:r>
            <a:r>
              <a:rPr lang="en-US" altLang="zh-CN" sz="2000" dirty="0" smtClean="0"/>
              <a:t>RISC-V</a:t>
            </a:r>
            <a:r>
              <a:rPr lang="zh-CN" altLang="en-US" sz="2000" dirty="0" smtClean="0"/>
              <a:t>架构一致，即遵循简单就是美，简单即可靠的策略。在微架构的制定上防止陷入繁复的陷｜讲，在有选择的情形下优先选用最简单的方案，只有在最关键的场景才使用复杂的设计方案，即所谓“好钢用在刀刃上”。</a:t>
            </a:r>
            <a:endParaRPr lang="en-US" altLang="zh-CN" sz="2000" dirty="0" smtClean="0"/>
          </a:p>
          <a:p>
            <a:pPr marL="0" indent="0">
              <a:buNone/>
            </a:pPr>
            <a:r>
              <a:rPr lang="en-US" altLang="zh-CN" sz="2000" dirty="0" smtClean="0"/>
              <a:t>   4 .</a:t>
            </a:r>
            <a:r>
              <a:rPr lang="zh-CN" altLang="en-US" sz="2000" dirty="0" smtClean="0"/>
              <a:t>性能不追求极端</a:t>
            </a:r>
            <a:endParaRPr lang="en-US" altLang="zh-CN" sz="2000" dirty="0"/>
          </a:p>
          <a:p>
            <a:pPr marL="0" indent="0">
              <a:buNone/>
            </a:pPr>
            <a:r>
              <a:rPr lang="zh-CN" altLang="en-US" sz="2000" dirty="0" smtClean="0"/>
              <a:t>理器对于性能的追求往往是</a:t>
            </a:r>
            <a:r>
              <a:rPr lang="zh-CN" altLang="en-US" sz="2000" dirty="0"/>
              <a:t>严格的。由于峰鸟</a:t>
            </a:r>
            <a:r>
              <a:rPr lang="en-US" altLang="zh-CN" sz="2000" dirty="0"/>
              <a:t>E 2 0 0</a:t>
            </a:r>
            <a:r>
              <a:rPr lang="zh-CN" altLang="en-US" sz="2000" dirty="0"/>
              <a:t>是一款超低功耗的处理器核，虽然也追求性能的最大化，但须以面积最小化和结构简单化为前提，性能提倡够用即可（</a:t>
            </a:r>
            <a:r>
              <a:rPr lang="en-US" altLang="zh-CN" sz="2000" dirty="0"/>
              <a:t>G o od E n o u g h</a:t>
            </a:r>
            <a:r>
              <a:rPr lang="zh-CN" altLang="en-US" sz="2000" dirty="0"/>
              <a:t>）的哲学。</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83363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817582"/>
            <a:ext cx="7992888" cy="1202485"/>
          </a:xfrm>
        </p:spPr>
        <p:txBody>
          <a:bodyPr>
            <a:normAutofit/>
          </a:bodyPr>
          <a:lstStyle/>
          <a:p>
            <a:r>
              <a:rPr lang="en-US" altLang="zh-CN" sz="3600" dirty="0" smtClean="0"/>
              <a:t>5.3</a:t>
            </a:r>
            <a:r>
              <a:rPr lang="zh-CN" altLang="en-US" sz="3600" dirty="0" smtClean="0"/>
              <a:t>蜂与巨</a:t>
            </a:r>
            <a:r>
              <a:rPr lang="en-US" altLang="zh-CN" sz="3600" dirty="0" smtClean="0"/>
              <a:t>200</a:t>
            </a:r>
            <a:r>
              <a:rPr lang="zh-CN" altLang="en-US" sz="3600" dirty="0" smtClean="0"/>
              <a:t>处理器核</a:t>
            </a:r>
            <a:r>
              <a:rPr lang="en-US" altLang="zh-CN" sz="3600" dirty="0" smtClean="0"/>
              <a:t>R</a:t>
            </a:r>
            <a:r>
              <a:rPr lang="en-US" altLang="zh-CN" sz="3600" dirty="0"/>
              <a:t>T</a:t>
            </a:r>
            <a:r>
              <a:rPr lang="en-US" altLang="zh-CN" sz="3600" dirty="0" smtClean="0"/>
              <a:t>L</a:t>
            </a:r>
            <a:r>
              <a:rPr lang="zh-CN" altLang="en-US" sz="3600" dirty="0" smtClean="0"/>
              <a:t>风格介绍</a:t>
            </a:r>
            <a:endParaRPr lang="zh-CN" altLang="en-US" sz="3600" dirty="0"/>
          </a:p>
        </p:txBody>
      </p:sp>
      <p:sp>
        <p:nvSpPr>
          <p:cNvPr id="3" name="内容占位符 2"/>
          <p:cNvSpPr>
            <a:spLocks noGrp="1"/>
          </p:cNvSpPr>
          <p:nvPr>
            <p:ph idx="1"/>
          </p:nvPr>
        </p:nvSpPr>
        <p:spPr/>
        <p:txBody>
          <a:bodyPr>
            <a:noAutofit/>
          </a:bodyPr>
          <a:lstStyle/>
          <a:p>
            <a:pPr>
              <a:lnSpc>
                <a:spcPct val="150000"/>
              </a:lnSpc>
            </a:pPr>
            <a:r>
              <a:rPr lang="zh-CN" altLang="en-US" sz="1800" dirty="0" smtClean="0"/>
              <a:t>蜂鸟</a:t>
            </a:r>
            <a:r>
              <a:rPr lang="en-US" altLang="zh-CN" sz="1800" dirty="0" smtClean="0"/>
              <a:t>E </a:t>
            </a:r>
            <a:r>
              <a:rPr lang="en-US" altLang="zh-CN" sz="1800" dirty="0"/>
              <a:t>2 0 </a:t>
            </a:r>
            <a:r>
              <a:rPr lang="en-US" altLang="zh-CN" sz="1800" dirty="0" smtClean="0"/>
              <a:t>0</a:t>
            </a:r>
            <a:r>
              <a:rPr lang="zh-CN" altLang="en-US" sz="1800" dirty="0" smtClean="0"/>
              <a:t>处理器核采用一套统一的</a:t>
            </a:r>
            <a:r>
              <a:rPr lang="en-US" altLang="zh-CN" sz="1800" dirty="0" smtClean="0"/>
              <a:t>V </a:t>
            </a:r>
            <a:r>
              <a:rPr lang="en-US" altLang="zh-CN" sz="1800" dirty="0"/>
              <a:t>e r i l </a:t>
            </a:r>
            <a:r>
              <a:rPr lang="en-US" altLang="zh-CN" sz="1800" dirty="0" err="1" smtClean="0"/>
              <a:t>ogRTL</a:t>
            </a:r>
            <a:r>
              <a:rPr lang="zh-CN" altLang="en-US" sz="1800" dirty="0" smtClean="0"/>
              <a:t>编码风格（</a:t>
            </a:r>
            <a:r>
              <a:rPr lang="en-US" altLang="zh-CN" sz="1800" dirty="0" smtClean="0"/>
              <a:t>Co </a:t>
            </a:r>
            <a:r>
              <a:rPr lang="en-US" altLang="zh-CN" sz="1800" dirty="0"/>
              <a:t>d i n </a:t>
            </a:r>
            <a:r>
              <a:rPr lang="en-US" altLang="zh-CN" sz="1800" dirty="0" err="1" smtClean="0"/>
              <a:t>gSt</a:t>
            </a:r>
            <a:r>
              <a:rPr lang="en-US" altLang="zh-CN" sz="1800" dirty="0" smtClean="0"/>
              <a:t> </a:t>
            </a:r>
            <a:r>
              <a:rPr lang="en-US" altLang="zh-CN" sz="1800" dirty="0"/>
              <a:t>y l </a:t>
            </a:r>
            <a:r>
              <a:rPr lang="en-US" altLang="zh-CN" sz="1800" dirty="0" smtClean="0"/>
              <a:t>e</a:t>
            </a:r>
            <a:r>
              <a:rPr lang="zh-CN" altLang="en-US" sz="1800" dirty="0" smtClean="0"/>
              <a:t>），来自于严谨的工业级开发标准，其要点如下。</a:t>
            </a:r>
            <a:endParaRPr lang="en-US" altLang="zh-CN" sz="1800" dirty="0" smtClean="0"/>
          </a:p>
          <a:p>
            <a:pPr>
              <a:lnSpc>
                <a:spcPct val="150000"/>
              </a:lnSpc>
            </a:pPr>
            <a:r>
              <a:rPr lang="en-US" altLang="zh-CN" sz="1800" dirty="0" smtClean="0"/>
              <a:t>•</a:t>
            </a:r>
            <a:r>
              <a:rPr lang="zh-CN" altLang="en-US" sz="1800" dirty="0" smtClean="0"/>
              <a:t>使用标准</a:t>
            </a:r>
            <a:r>
              <a:rPr lang="en-US" altLang="zh-CN" sz="1800" dirty="0" smtClean="0"/>
              <a:t>DFF</a:t>
            </a:r>
            <a:r>
              <a:rPr lang="zh-CN" altLang="en-US" sz="1800" dirty="0" smtClean="0"/>
              <a:t>模块例化生成寄存器。</a:t>
            </a:r>
            <a:endParaRPr lang="zh-CN" altLang="en-US" sz="1800" dirty="0"/>
          </a:p>
          <a:p>
            <a:pPr>
              <a:lnSpc>
                <a:spcPct val="150000"/>
              </a:lnSpc>
            </a:pPr>
            <a:r>
              <a:rPr lang="en-US" altLang="zh-CN" sz="1800" dirty="0" smtClean="0"/>
              <a:t>•</a:t>
            </a:r>
            <a:r>
              <a:rPr lang="zh-CN" altLang="en-US" sz="1800" dirty="0" smtClean="0"/>
              <a:t>推荐使用</a:t>
            </a:r>
            <a:r>
              <a:rPr lang="en-US" altLang="zh-CN" sz="1800" dirty="0" smtClean="0"/>
              <a:t>V </a:t>
            </a:r>
            <a:r>
              <a:rPr lang="en-US" altLang="zh-CN" sz="1800" dirty="0"/>
              <a:t>e r i l o </a:t>
            </a:r>
            <a:r>
              <a:rPr lang="en-US" altLang="zh-CN" sz="1800" dirty="0" smtClean="0"/>
              <a:t>g</a:t>
            </a:r>
            <a:r>
              <a:rPr lang="zh-CN" altLang="en-US" sz="1800" dirty="0" smtClean="0"/>
              <a:t>中的</a:t>
            </a:r>
            <a:r>
              <a:rPr lang="en-US" altLang="zh-CN" sz="1800" dirty="0" smtClean="0"/>
              <a:t>a </a:t>
            </a:r>
            <a:r>
              <a:rPr lang="en-US" altLang="zh-CN" sz="1800" dirty="0"/>
              <a:t>s </a:t>
            </a:r>
            <a:r>
              <a:rPr lang="en-US" altLang="zh-CN" sz="1800" dirty="0" err="1"/>
              <a:t>s</a:t>
            </a:r>
            <a:r>
              <a:rPr lang="en-US" altLang="zh-CN" sz="1800" dirty="0"/>
              <a:t> i g </a:t>
            </a:r>
            <a:r>
              <a:rPr lang="en-US" altLang="zh-CN" sz="1800" dirty="0" smtClean="0"/>
              <a:t>n</a:t>
            </a:r>
            <a:r>
              <a:rPr lang="zh-CN" altLang="en-US" sz="1800" dirty="0" smtClean="0"/>
              <a:t>法替代</a:t>
            </a:r>
            <a:r>
              <a:rPr lang="en-US" altLang="zh-CN" sz="1800" dirty="0" smtClean="0"/>
              <a:t>i </a:t>
            </a:r>
            <a:r>
              <a:rPr lang="en-US" altLang="zh-CN" sz="1800" dirty="0"/>
              <a:t>f - e l </a:t>
            </a:r>
            <a:r>
              <a:rPr lang="en-US" altLang="zh-CN" sz="1800" dirty="0" smtClean="0"/>
              <a:t>se</a:t>
            </a:r>
            <a:r>
              <a:rPr lang="zh-CN" altLang="en-US" sz="1800" dirty="0" smtClean="0"/>
              <a:t>和</a:t>
            </a:r>
            <a:r>
              <a:rPr lang="en-US" altLang="zh-CN" sz="1800" dirty="0" smtClean="0"/>
              <a:t>c </a:t>
            </a:r>
            <a:r>
              <a:rPr lang="en-US" altLang="zh-CN" sz="1800" dirty="0"/>
              <a:t>a s </a:t>
            </a:r>
            <a:r>
              <a:rPr lang="en-US" altLang="zh-CN" sz="1800" dirty="0" smtClean="0"/>
              <a:t>e</a:t>
            </a:r>
            <a:r>
              <a:rPr lang="zh-CN" altLang="en-US" sz="1800" dirty="0" smtClean="0"/>
              <a:t>语法进行代码编写</a:t>
            </a:r>
            <a:r>
              <a:rPr lang="zh-CN" altLang="en-US" sz="1800" dirty="0"/>
              <a:t>。</a:t>
            </a:r>
          </a:p>
          <a:p>
            <a:pPr>
              <a:lnSpc>
                <a:spcPct val="150000"/>
              </a:lnSpc>
            </a:pPr>
            <a:r>
              <a:rPr lang="zh-CN" altLang="en-US" sz="1800" dirty="0" smtClean="0"/>
              <a:t>其他若干注意事项。下面分别予以详述。</a:t>
            </a:r>
            <a:endParaRPr lang="zh-CN" altLang="en-US" sz="1800" dirty="0"/>
          </a:p>
        </p:txBody>
      </p:sp>
    </p:spTree>
    <p:extLst>
      <p:ext uri="{BB962C8B-B14F-4D97-AF65-F5344CB8AC3E}">
        <p14:creationId xmlns:p14="http://schemas.microsoft.com/office/powerpoint/2010/main" val="22129154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图钉">
  <a:themeElements>
    <a:clrScheme name="图钉">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图钉">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图钉">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664</TotalTime>
  <Words>2181</Words>
  <Application>Microsoft Office PowerPoint</Application>
  <PresentationFormat>全屏显示(4:3)</PresentationFormat>
  <Paragraphs>91</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图钉</vt:lpstr>
      <vt:lpstr>小组成员：          王艳英         张千一         李梦华</vt:lpstr>
      <vt:lpstr>第五章  蜂鸟E200设计总览和顶层介绍</vt:lpstr>
      <vt:lpstr>5.1 处理器硬件结构概述</vt:lpstr>
      <vt:lpstr>5.1.2CPU、处理器、C o r e和处理器核</vt:lpstr>
      <vt:lpstr>5.1.3处理器设计和验证的特点</vt:lpstr>
      <vt:lpstr>PowerPoint 演示文稿</vt:lpstr>
      <vt:lpstr>5.2蜂岛E200处理器核设计哲学</vt:lpstr>
      <vt:lpstr>PowerPoint 演示文稿</vt:lpstr>
      <vt:lpstr>5.3蜂与巨200处理器核RTL风格介绍</vt:lpstr>
      <vt:lpstr>5.3.1使用标准OFF模块例化生成寄存器</vt:lpstr>
      <vt:lpstr>PowerPoint 演示文稿</vt:lpstr>
      <vt:lpstr>PowerPoint 演示文稿</vt:lpstr>
      <vt:lpstr>PowerPoint 演示文稿</vt:lpstr>
      <vt:lpstr>PowerPoint 演示文稿</vt:lpstr>
      <vt:lpstr>PowerPoint 演示文稿</vt:lpstr>
      <vt:lpstr>PowerPoint 演示文稿</vt:lpstr>
      <vt:lpstr>5.3.2推荐使用a s s i g n语法替代i f - e l s e和c a s e语法</vt:lpstr>
      <vt:lpstr>PowerPoint 演示文稿</vt:lpstr>
      <vt:lpstr>PowerPoint 演示文稿</vt:lpstr>
      <vt:lpstr>5.3.3其他若干注意事项</vt:lpstr>
      <vt:lpstr>5.3.4小结</vt:lpstr>
      <vt:lpstr>5.4蜂鸟E200模块层次划分 </vt:lpstr>
      <vt:lpstr>(1）顶层的巳2 0 3 _ cpu_to p中仅例化两个模块分别为e 2 0 3 _ c p u和e 2 0 3 _ s r a m s。 e 2 0 3 _ c p u为处理器核的所有逻辑部分。 e203 s r a m s为处理器核的所有SRAM部分（譬如ITCM和DTCM的SRAM） 。将SRAM和逻辑部分在层次上分开是为了方便ASIC实现。  ( 2）逻辑顶层e 2 0 3 _ c p u模块中例化的e 2 0 3 _elk_ c t r！用于控制处理器各个主要组件的自动时钟门控，参见第15 .1. 4节了解更多此低功耗设计的要诀 。  </vt:lpstr>
      <vt:lpstr>( 3）逻辑顶层e 2 0 3 _ c p u模块中例化的e 2 0 3i r q _ _ s y n c用于将外界的异步中断信号进行同步。  ( 4）逻辑顶层e 2 0 3 _ c p u模中例化的e 2 0 3 reset_ c t r！用于将外界的异步r e s e t信号进行同步使之变成“异步置位同步释放”的复位信号。  ( 5）逻辑顶层e 2 0 3 c p u模块中例化的e 2 0 3 _itcm _ c t r l和e 2 0 3 dtcmct r！用于控制ITCM和DTCM的访问。请参见第11. 4 . 4节了解更多ITCM和DTCM的设计细节。 </vt:lpstr>
      <vt:lpstr>( 6）逻辑顶层e 2 0 3 c p u模块中例化的e 2 0 3 _ c o r e则是处理器核的主体部分，其中实现了理器核的主要功能。   •取指令单元e 2 0 3i缸 ，参见第7章了解更多细节。 执行单元e 2 0 3 e x u，参见第8、91 01 3章了解更多细节。   存储器访问单元e 2 0 3 l s u，参见第ll章了解更多细节。   •总线接口单元e 2 0 3 b i u，参见第12章了解更多细节。 </vt:lpstr>
      <vt:lpstr>5.5蜂鸟E200处理器核源代码</vt:lpstr>
      <vt:lpstr>PowerPoint 演示文稿</vt:lpstr>
      <vt:lpstr>5.6蜂鸟E200处理器核配置选项</vt:lpstr>
      <vt:lpstr>5.7蜂鸟E200处理器核支持的RISC—V指令子集</vt:lpstr>
      <vt:lpstr>5.8蜂鸟E200处理器流水线结构</vt:lpstr>
      <vt:lpstr>5.9蜂鸟E200处理器核顶层接口介绍</vt:lpstr>
      <vt:lpstr>PowerPoint 演示文稿</vt:lpstr>
      <vt:lpstr>PowerPoint 演示文稿</vt:lpstr>
      <vt:lpstr>5.10总结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蜂鸟E200设计总览和顶层介绍</dc:title>
  <dc:creator>Administrator</dc:creator>
  <cp:lastModifiedBy>DEEP</cp:lastModifiedBy>
  <cp:revision>28</cp:revision>
  <dcterms:created xsi:type="dcterms:W3CDTF">2020-09-24T07:20:08Z</dcterms:created>
  <dcterms:modified xsi:type="dcterms:W3CDTF">2020-09-25T07:24:22Z</dcterms:modified>
</cp:coreProperties>
</file>