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9" r:id="rId5"/>
    <p:sldId id="257" r:id="rId6"/>
    <p:sldId id="259" r:id="rId7"/>
    <p:sldId id="260" r:id="rId8"/>
    <p:sldId id="261" r:id="rId9"/>
    <p:sldId id="300"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5" r:id="rId38"/>
    <p:sldId id="296" r:id="rId39"/>
    <p:sldId id="297" r:id="rId40"/>
    <p:sldId id="29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82" d="100"/>
          <a:sy n="82"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emf"/><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1.emf"/><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1.emf"/><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1.emf"/><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2131845" y="1087401"/>
            <a:ext cx="10065632" cy="5770599"/>
            <a:chOff x="2131845" y="1087401"/>
            <a:chExt cx="10065632" cy="5770599"/>
          </a:xfrm>
        </p:grpSpPr>
        <p:grpSp>
          <p:nvGrpSpPr>
            <p:cNvPr id="6"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8" name="Freeform 5"/>
              <p:cNvSpPr/>
              <p:nvPr>
                <p:custDataLst>
                  <p:tags r:id="rId3"/>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2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9" name="Freeform 6"/>
              <p:cNvSpPr/>
              <p:nvPr>
                <p:custDataLst>
                  <p:tags r:id="rId4"/>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grpSp>
          <p:nvGrpSpPr>
            <p:cNvPr id="18"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19" name="Freeform 5"/>
              <p:cNvSpPr/>
              <p:nvPr>
                <p:custDataLst>
                  <p:tags r:id="rId5"/>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20" name="Freeform 6"/>
              <p:cNvSpPr/>
              <p:nvPr>
                <p:custDataLst>
                  <p:tags r:id="rId6"/>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pic>
          <p:nvPicPr>
            <p:cNvPr id="3" name="图片 2"/>
            <p:cNvPicPr>
              <a:picLocks noChangeAspect="1"/>
            </p:cNvPicPr>
            <p:nvPr>
              <p:custDataLst>
                <p:tags r:id="rId7"/>
              </p:custDataLst>
            </p:nvPr>
          </p:nvPicPr>
          <p:blipFill rotWithShape="1">
            <a:blip r:embed="rId8">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22" name="Freeform 10"/>
            <p:cNvSpPr/>
            <p:nvPr>
              <p:custDataLst>
                <p:tags r:id="rId9"/>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2">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sp>
        <p:nvSpPr>
          <p:cNvPr id="9801" name="副标题 2"/>
          <p:cNvSpPr>
            <a:spLocks noGrp="1"/>
          </p:cNvSpPr>
          <p:nvPr>
            <p:ph type="subTitle" idx="1" hasCustomPrompt="1"/>
            <p:custDataLst>
              <p:tags r:id="rId10"/>
            </p:custDataLst>
          </p:nvPr>
        </p:nvSpPr>
        <p:spPr>
          <a:xfrm>
            <a:off x="669926" y="2696674"/>
            <a:ext cx="6106819" cy="343813"/>
          </a:xfrm>
          <a:noFill/>
        </p:spPr>
        <p:txBody>
          <a:bodyPr lIns="90000" rIns="90000" anchor="t">
            <a:normAutofit/>
          </a:bodyPr>
          <a:lstStyle>
            <a:lvl1pPr marL="0" indent="0" algn="l">
              <a:lnSpc>
                <a:spcPct val="90000"/>
              </a:lnSpc>
              <a:buNone/>
              <a:defRPr sz="20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9802" name="标题 1"/>
          <p:cNvSpPr>
            <a:spLocks noGrp="1"/>
          </p:cNvSpPr>
          <p:nvPr>
            <p:ph type="ctrTitle" hasCustomPrompt="1"/>
            <p:custDataLst>
              <p:tags r:id="rId11"/>
            </p:custDataLst>
          </p:nvPr>
        </p:nvSpPr>
        <p:spPr>
          <a:xfrm>
            <a:off x="669926" y="1737360"/>
            <a:ext cx="6106819" cy="897834"/>
          </a:xfrm>
          <a:noFill/>
        </p:spPr>
        <p:txBody>
          <a:bodyPr lIns="90000" rIns="90000" anchor="b">
            <a:normAutofit/>
          </a:bodyPr>
          <a:lstStyle>
            <a:lvl1pPr algn="l">
              <a:lnSpc>
                <a:spcPct val="90000"/>
              </a:lnSpc>
              <a:defRPr sz="4800" b="1">
                <a:solidFill>
                  <a:schemeClr val="bg1"/>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2131845" y="1087401"/>
            <a:ext cx="10065632" cy="5770599"/>
            <a:chOff x="2131845" y="1087401"/>
            <a:chExt cx="10065632" cy="5770599"/>
          </a:xfrm>
        </p:grpSpPr>
        <p:grpSp>
          <p:nvGrpSpPr>
            <p:cNvPr id="20"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21" name="Freeform 5"/>
              <p:cNvSpPr/>
              <p:nvPr>
                <p:custDataLst>
                  <p:tags r:id="rId3"/>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2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22" name="Freeform 6"/>
              <p:cNvSpPr/>
              <p:nvPr>
                <p:custDataLst>
                  <p:tags r:id="rId4"/>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grpSp>
          <p:nvGrpSpPr>
            <p:cNvPr id="23"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24" name="Freeform 5"/>
              <p:cNvSpPr/>
              <p:nvPr>
                <p:custDataLst>
                  <p:tags r:id="rId5"/>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25" name="Freeform 6"/>
              <p:cNvSpPr/>
              <p:nvPr>
                <p:custDataLst>
                  <p:tags r:id="rId6"/>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pic>
          <p:nvPicPr>
            <p:cNvPr id="26" name="图片 25"/>
            <p:cNvPicPr>
              <a:picLocks noChangeAspect="1"/>
            </p:cNvPicPr>
            <p:nvPr>
              <p:custDataLst>
                <p:tags r:id="rId7"/>
              </p:custDataLst>
            </p:nvPr>
          </p:nvPicPr>
          <p:blipFill rotWithShape="1">
            <a:blip r:embed="rId8">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27" name="Freeform 10"/>
            <p:cNvSpPr/>
            <p:nvPr>
              <p:custDataLst>
                <p:tags r:id="rId9"/>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2">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sp>
        <p:nvSpPr>
          <p:cNvPr id="13" name="标题 1"/>
          <p:cNvSpPr>
            <a:spLocks noGrp="1"/>
          </p:cNvSpPr>
          <p:nvPr>
            <p:ph type="ctrTitle" hasCustomPrompt="1"/>
            <p:custDataLst>
              <p:tags r:id="rId10"/>
            </p:custDataLst>
          </p:nvPr>
        </p:nvSpPr>
        <p:spPr>
          <a:xfrm>
            <a:off x="726991" y="2461278"/>
            <a:ext cx="5317149" cy="1579499"/>
          </a:xfrm>
        </p:spPr>
        <p:txBody>
          <a:bodyPr lIns="0" tIns="46800" rIns="90000" bIns="46800" anchor="ctr" anchorCtr="0">
            <a:noAutofit/>
          </a:bodyPr>
          <a:lstStyle>
            <a:lvl1pPr marL="0" indent="0" algn="ctr">
              <a:lnSpc>
                <a:spcPct val="90000"/>
              </a:lnSpc>
              <a:buFont typeface="Arial" panose="020B0604020202020204" pitchFamily="34" charset="0"/>
              <a:buNone/>
              <a:defRPr sz="9600">
                <a:solidFill>
                  <a:schemeClr val="bg1"/>
                </a:solidFill>
                <a:latin typeface="微软雅黑" panose="020B0503020204020204" charset="-122"/>
                <a:ea typeface="微软雅黑" panose="020B0503020204020204" charset="-122"/>
              </a:defRPr>
            </a:lvl1pPr>
          </a:lstStyle>
          <a:p>
            <a:r>
              <a:rPr lang="zh-CN" altLang="en-US" dirty="0"/>
              <a:t>编辑标题</a:t>
            </a:r>
            <a:endParaRPr lang="zh-CN" altLang="en-US" dirty="0"/>
          </a:p>
        </p:txBody>
      </p:sp>
      <p:sp>
        <p:nvSpPr>
          <p:cNvPr id="3" name="日期占位符 2"/>
          <p:cNvSpPr>
            <a:spLocks noGrp="1"/>
          </p:cNvSpPr>
          <p:nvPr>
            <p:ph type="dt" sz="half" idx="21"/>
            <p:custDataLst>
              <p:tags r:id="rId1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22"/>
            <p:custDataLst>
              <p:tags r:id="rId12"/>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23"/>
            <p:custDataLst>
              <p:tags r:id="rId1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8332149" y="4419600"/>
            <a:ext cx="3865327" cy="2374232"/>
            <a:chOff x="2131845" y="1087401"/>
            <a:chExt cx="10065632" cy="5770599"/>
          </a:xfrm>
        </p:grpSpPr>
        <p:grpSp>
          <p:nvGrpSpPr>
            <p:cNvPr id="11"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12" name="Freeform 5"/>
              <p:cNvSpPr/>
              <p:nvPr>
                <p:custDataLst>
                  <p:tags r:id="rId3"/>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13" name="Freeform 6"/>
              <p:cNvSpPr/>
              <p:nvPr>
                <p:custDataLst>
                  <p:tags r:id="rId4"/>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5">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92500" lnSpcReduction="10000"/>
              </a:bodyPr>
              <a:lstStyle/>
              <a:p>
                <a:endParaRPr lang="zh-CN" altLang="en-US" dirty="0">
                  <a:latin typeface="微软雅黑" panose="020B0503020204020204" charset="-122"/>
                  <a:ea typeface="微软雅黑" panose="020B0503020204020204" charset="-122"/>
                </a:endParaRPr>
              </a:p>
            </p:txBody>
          </p:sp>
        </p:grpSp>
        <p:grpSp>
          <p:nvGrpSpPr>
            <p:cNvPr id="8"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9" name="Freeform 5"/>
              <p:cNvSpPr/>
              <p:nvPr>
                <p:custDataLst>
                  <p:tags r:id="rId5"/>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10" name="Freeform 6"/>
              <p:cNvSpPr/>
              <p:nvPr>
                <p:custDataLst>
                  <p:tags r:id="rId6"/>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77500" lnSpcReduction="20000"/>
              </a:bodyPr>
              <a:lstStyle/>
              <a:p>
                <a:endParaRPr lang="zh-CN" altLang="en-US" dirty="0">
                  <a:latin typeface="微软雅黑" panose="020B0503020204020204" charset="-122"/>
                  <a:ea typeface="微软雅黑" panose="020B0503020204020204" charset="-122"/>
                </a:endParaRPr>
              </a:p>
            </p:txBody>
          </p:sp>
        </p:grpSp>
        <p:pic>
          <p:nvPicPr>
            <p:cNvPr id="7" name="图片 6"/>
            <p:cNvPicPr>
              <a:picLocks noChangeAspect="1"/>
            </p:cNvPicPr>
            <p:nvPr>
              <p:custDataLst>
                <p:tags r:id="rId7"/>
              </p:custDataLst>
            </p:nvPr>
          </p:nvPicPr>
          <p:blipFill rotWithShape="1">
            <a:blip r:embed="rId8">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14" name="Freeform 10"/>
            <p:cNvSpPr/>
            <p:nvPr>
              <p:custDataLst>
                <p:tags r:id="rId9"/>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5">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10"/>
            </p:custDataLst>
          </p:nvPr>
        </p:nvSpPr>
        <p:spPr>
          <a:xfrm>
            <a:off x="876000" y="334800"/>
            <a:ext cx="10440000" cy="1368000"/>
          </a:xfrm>
        </p:spPr>
        <p:txBody>
          <a:bodyPr>
            <a:normAutofit/>
          </a:bodyPr>
          <a:lstStyle>
            <a:lvl1pPr>
              <a:defRPr sz="400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11"/>
            </p:custDataLst>
          </p:nvPr>
        </p:nvSpPr>
        <p:spPr>
          <a:xfrm>
            <a:off x="876000" y="1852295"/>
            <a:ext cx="10440000" cy="4320000"/>
          </a:xfrm>
        </p:spPr>
        <p:txBody>
          <a:bodyPr>
            <a:normAutofit/>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normAutofit/>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
            </p:custDataLst>
          </p:nvPr>
        </p:nvSpPr>
        <p:spPr/>
        <p:txBody>
          <a:bodyPr>
            <a:normAutofit/>
          </a:bodyPr>
          <a:lstStyle>
            <a:lvl1pPr>
              <a:defRPr>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12"/>
            <p:custDataLst>
              <p:tags r:id="rId14"/>
            </p:custDataLst>
          </p:nvPr>
        </p:nvSpPr>
        <p:spPr/>
        <p:txBody>
          <a:bodyPr>
            <a:normAutofit/>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0" y="2034179"/>
            <a:ext cx="12192000" cy="2562307"/>
            <a:chOff x="0" y="2034179"/>
            <a:chExt cx="12192000" cy="2562307"/>
          </a:xfrm>
        </p:grpSpPr>
        <p:sp>
          <p:nvSpPr>
            <p:cNvPr id="2" name="矩形 1"/>
            <p:cNvSpPr/>
            <p:nvPr>
              <p:custDataLst>
                <p:tags r:id="rId3"/>
              </p:custDataLst>
            </p:nvPr>
          </p:nvSpPr>
          <p:spPr>
            <a:xfrm>
              <a:off x="0" y="2129742"/>
              <a:ext cx="12192000" cy="2466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latin typeface="微软雅黑" panose="020B0503020204020204" charset="-122"/>
                <a:ea typeface="微软雅黑" panose="020B0503020204020204" charset="-122"/>
              </a:endParaRPr>
            </a:p>
          </p:txBody>
        </p:sp>
        <p:pic>
          <p:nvPicPr>
            <p:cNvPr id="9" name="图片 8"/>
            <p:cNvPicPr>
              <a:picLocks noChangeAspect="1"/>
            </p:cNvPicPr>
            <p:nvPr>
              <p:custDataLst>
                <p:tags r:id="rId4"/>
              </p:custDataLst>
            </p:nvPr>
          </p:nvPicPr>
          <p:blipFill rotWithShape="1">
            <a:blip r:embed="rId5" cstate="screen">
              <a:duotone>
                <a:schemeClr val="bg2">
                  <a:shade val="45000"/>
                  <a:satMod val="135000"/>
                </a:schemeClr>
                <a:prstClr val="white"/>
              </a:duotone>
            </a:blip>
            <a:srcRect r="3191" b="5810"/>
            <a:stretch>
              <a:fillRect/>
            </a:stretch>
          </p:blipFill>
          <p:spPr>
            <a:xfrm>
              <a:off x="8610599" y="2034179"/>
              <a:ext cx="3198471" cy="2562307"/>
            </a:xfrm>
            <a:prstGeom prst="rect">
              <a:avLst/>
            </a:prstGeom>
          </p:spPr>
        </p:pic>
      </p:grpSp>
      <p:sp>
        <p:nvSpPr>
          <p:cNvPr id="20" name="标题 1"/>
          <p:cNvSpPr>
            <a:spLocks noGrp="1"/>
          </p:cNvSpPr>
          <p:nvPr>
            <p:ph type="title" hasCustomPrompt="1"/>
            <p:custDataLst>
              <p:tags r:id="rId6"/>
            </p:custDataLst>
          </p:nvPr>
        </p:nvSpPr>
        <p:spPr>
          <a:xfrm>
            <a:off x="669925" y="2371038"/>
            <a:ext cx="7432354" cy="870111"/>
          </a:xfrm>
          <a:noFill/>
        </p:spPr>
        <p:txBody>
          <a:bodyPr lIns="90000" rIns="90000" anchor="b">
            <a:normAutofit/>
          </a:bodyPr>
          <a:lstStyle>
            <a:lvl1pPr>
              <a:lnSpc>
                <a:spcPct val="90000"/>
              </a:lnSpc>
              <a:defRPr sz="3600" b="1">
                <a:solidFill>
                  <a:schemeClr val="bg1"/>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7"/>
            </p:custDataLst>
          </p:nvPr>
        </p:nvSpPr>
        <p:spPr>
          <a:xfrm>
            <a:off x="669925" y="3315332"/>
            <a:ext cx="7432354" cy="1082874"/>
          </a:xfrm>
          <a:noFill/>
        </p:spPr>
        <p:txBody>
          <a:bodyPr lIns="90000" rIns="90000" anchor="t">
            <a:normAutofit/>
          </a:bodyPr>
          <a:lstStyle>
            <a:lvl1pPr marL="0" indent="0">
              <a:lnSpc>
                <a:spcPct val="120000"/>
              </a:lnSpc>
              <a:spcBef>
                <a:spcPts val="0"/>
              </a:spcBef>
              <a:buNone/>
              <a:defRPr sz="1800">
                <a:solidFill>
                  <a:schemeClr val="bg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6.png"/><Relationship Id="rId1" Type="http://schemas.openxmlformats.org/officeDocument/2006/relationships/tags" Target="../tags/tag9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image" Target="../media/image3.png"/><Relationship Id="rId3" Type="http://schemas.openxmlformats.org/officeDocument/2006/relationships/tags" Target="../tags/tag88.xml"/><Relationship Id="rId2" Type="http://schemas.openxmlformats.org/officeDocument/2006/relationships/image" Target="../media/image2.png"/><Relationship Id="rId1" Type="http://schemas.openxmlformats.org/officeDocument/2006/relationships/tags" Target="../tags/tag8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4"/>
          </p:nvPr>
        </p:nvSpPr>
        <p:spPr>
          <a:xfrm>
            <a:off x="602615" y="3700145"/>
            <a:ext cx="8117840" cy="2230755"/>
          </a:xfrm>
        </p:spPr>
        <p:txBody>
          <a:bodyPr/>
          <a:p>
            <a:r>
              <a:rPr lang="zh-CN" altLang="en-US"/>
              <a:t>组员：李炳昊</a:t>
            </a:r>
            <a:endParaRPr lang="zh-CN" altLang="en-US"/>
          </a:p>
          <a:p>
            <a:r>
              <a:rPr lang="zh-CN" altLang="en-US"/>
              <a:t>           程谊</a:t>
            </a:r>
            <a:endParaRPr lang="zh-CN" altLang="en-US"/>
          </a:p>
          <a:p>
            <a:r>
              <a:rPr lang="zh-CN" altLang="en-US"/>
              <a:t>           梁昊达</a:t>
            </a:r>
            <a:endParaRPr lang="zh-CN" altLang="en-US"/>
          </a:p>
        </p:txBody>
      </p:sp>
      <p:sp>
        <p:nvSpPr>
          <p:cNvPr id="2" name="标题 1"/>
          <p:cNvSpPr>
            <a:spLocks noGrp="1"/>
          </p:cNvSpPr>
          <p:nvPr>
            <p:ph type="ctrTitle" idx="13"/>
          </p:nvPr>
        </p:nvSpPr>
        <p:spPr>
          <a:xfrm>
            <a:off x="704216" y="2192655"/>
            <a:ext cx="6106819" cy="897834"/>
          </a:xfrm>
        </p:spPr>
        <p:txBody>
          <a:bodyPr>
            <a:normAutofit fontScale="90000"/>
          </a:bodyPr>
          <a:lstStyle/>
          <a:p>
            <a:r>
              <a:rPr lang="zh-CN" altLang="en-US" dirty="0"/>
              <a:t>第 </a:t>
            </a:r>
            <a:r>
              <a:rPr lang="en-US" altLang="zh-CN" dirty="0"/>
              <a:t>6 </a:t>
            </a:r>
            <a:r>
              <a:rPr lang="zh-CN" altLang="en-US" dirty="0"/>
              <a:t>章 流水线不是流水账 一一蜂鸟 </a:t>
            </a:r>
            <a:r>
              <a:rPr lang="en-US" altLang="zh-CN" dirty="0"/>
              <a:t>E200 </a:t>
            </a:r>
            <a:r>
              <a:rPr lang="zh-CN" altLang="en-US" dirty="0"/>
              <a:t>流水线介绍</a:t>
            </a:r>
            <a:br>
              <a:rPr lang="zh-CN" altLang="en-US" dirty="0"/>
            </a:b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269365"/>
            <a:ext cx="10440000" cy="4320000"/>
          </a:xfrm>
        </p:spPr>
        <p:txBody>
          <a:bodyPr/>
          <a:lstStyle/>
          <a:p>
            <a:r>
              <a:rPr lang="zh-CN" altLang="en-US" dirty="0"/>
              <a:t>在工业制造中采用流水线可以提高单位时间的生产量，同样在处理器中采用流水线设计也有助于提高处理器的性能。以上述的五级流水线为例，由于前一条指令在完成了“取指”进入“译码”阶段后，下一条指令马上就可以进入“取指” 阶段，依次类推。如图 </a:t>
            </a:r>
            <a:r>
              <a:rPr lang="en-US" altLang="zh-CN" dirty="0"/>
              <a:t>6-2 </a:t>
            </a:r>
            <a:r>
              <a:rPr lang="zh-CN" altLang="en-US" dirty="0"/>
              <a:t>所示，如果流水线没有停顿，理论上可以取得每个时钟周期都完成一条指令的性能。</a:t>
            </a:r>
            <a:endParaRPr lang="zh-CN" altLang="en-US" dirty="0"/>
          </a:p>
        </p:txBody>
      </p:sp>
      <p:pic>
        <p:nvPicPr>
          <p:cNvPr id="5" name="图片 4"/>
          <p:cNvPicPr>
            <a:picLocks noChangeAspect="1"/>
          </p:cNvPicPr>
          <p:nvPr/>
        </p:nvPicPr>
        <p:blipFill>
          <a:blip r:embed="rId1"/>
          <a:stretch>
            <a:fillRect/>
          </a:stretch>
        </p:blipFill>
        <p:spPr>
          <a:xfrm>
            <a:off x="2760980" y="4057650"/>
            <a:ext cx="6670040" cy="201104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000" y="821845"/>
            <a:ext cx="10440000" cy="1368000"/>
          </a:xfrm>
        </p:spPr>
        <p:txBody>
          <a:bodyPr>
            <a:normAutofit fontScale="90000"/>
          </a:bodyPr>
          <a:lstStyle/>
          <a:p>
            <a:r>
              <a:rPr lang="en-US" altLang="zh-CN" dirty="0"/>
              <a:t>6.1.2 </a:t>
            </a:r>
            <a:r>
              <a:rPr lang="zh-CN" altLang="en-US" dirty="0"/>
              <a:t>可否不要流水线一一流水线和状态机的关系</a:t>
            </a:r>
            <a:br>
              <a:rPr lang="zh-CN" altLang="en-US" dirty="0"/>
            </a:br>
            <a:endParaRPr lang="zh-CN" altLang="en-US" dirty="0"/>
          </a:p>
        </p:txBody>
      </p:sp>
      <p:sp>
        <p:nvSpPr>
          <p:cNvPr id="3" name="内容占位符 2"/>
          <p:cNvSpPr>
            <a:spLocks noGrp="1"/>
          </p:cNvSpPr>
          <p:nvPr>
            <p:ph idx="1"/>
          </p:nvPr>
        </p:nvSpPr>
        <p:spPr>
          <a:xfrm>
            <a:off x="876000" y="2054860"/>
            <a:ext cx="10440000" cy="4320000"/>
          </a:xfrm>
        </p:spPr>
        <p:txBody>
          <a:bodyPr/>
          <a:lstStyle/>
          <a:p>
            <a:r>
              <a:rPr lang="zh-CN" altLang="en-US" dirty="0"/>
              <a:t>如上一节所述，在绝大多数的情况下，言及处理器微架构，几乎必谈流水线。那么，我们能否挑战一下权威提出一个有意思的问题：处理器难道就一定需要流水线吗？可否不要流水线呢？</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12192000" y="2054860"/>
            <a:ext cx="2667000" cy="266700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30156 -0.433333 C -0.167396 -0.422593 -0.289896 -0.428981 -0.307396 -0.347593 C -0.324896 -0.266204 -0.176146 -0.139537 -0.217552 -0.026574 C -0.258958 0.086389 -0.453333 0.175000 -0.514531 0.217407 "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845945"/>
            <a:ext cx="10440000" cy="4320000"/>
          </a:xfrm>
        </p:spPr>
        <p:txBody>
          <a:bodyPr/>
          <a:lstStyle/>
          <a:p>
            <a:r>
              <a:rPr lang="zh-CN" altLang="en-US" dirty="0"/>
              <a:t>在回答这个问题之前，我们先探讨下流水线的本质 。 </a:t>
            </a:r>
            <a:endParaRPr lang="en-US" altLang="zh-CN" dirty="0"/>
          </a:p>
          <a:p>
            <a:r>
              <a:rPr lang="en-US" altLang="zh-CN" dirty="0"/>
              <a:t> </a:t>
            </a:r>
            <a:r>
              <a:rPr lang="zh-CN" altLang="en-US" dirty="0"/>
              <a:t>流水线并不限于处理器设计，在所有的 </a:t>
            </a:r>
            <a:r>
              <a:rPr lang="en-US" altLang="zh-CN" dirty="0"/>
              <a:t>ASIC </a:t>
            </a:r>
            <a:r>
              <a:rPr lang="zh-CN" altLang="en-US" dirty="0"/>
              <a:t>电路实现中都广泛采用流水线的思想。 流水线本质上可以理解为一种以面积换性能（</a:t>
            </a:r>
            <a:r>
              <a:rPr lang="en-US" altLang="zh-CN" dirty="0"/>
              <a:t>Trade Area for Performance</a:t>
            </a:r>
            <a:r>
              <a:rPr lang="zh-CN" altLang="en-US" dirty="0"/>
              <a:t>）、以空间换时间（</a:t>
            </a:r>
            <a:r>
              <a:rPr lang="en-US" altLang="zh-CN" dirty="0"/>
              <a:t>Trade Space for Timing</a:t>
            </a:r>
            <a:r>
              <a:rPr lang="zh-CN" altLang="en-US" dirty="0"/>
              <a:t>）的手段。以五级流水线为例，其增加了 </a:t>
            </a:r>
            <a:r>
              <a:rPr lang="en-US" altLang="zh-CN" dirty="0"/>
              <a:t>5 </a:t>
            </a:r>
            <a:r>
              <a:rPr lang="zh-CN" altLang="en-US" dirty="0"/>
              <a:t>组寄存器， 每一个流水线级数内部都有各自的组合逻辑数据通路，彼此之间没有复用资源，因此其面积开销是比较大的。但是由于可以让不同的流水线级数同时做不同的事情，而达到流水的效果，提高了性能，优化了时序，增加了吞吐率。 </a:t>
            </a:r>
            <a:endParaRPr lang="zh-CN" altLang="en-US" dirty="0"/>
          </a:p>
        </p:txBody>
      </p:sp>
      <p:sp>
        <p:nvSpPr>
          <p:cNvPr id="4" name="标题 3"/>
          <p:cNvSpPr>
            <a:spLocks noGrp="1"/>
          </p:cNvSpPr>
          <p:nvPr>
            <p:ph type="title"/>
          </p:nvPr>
        </p:nvSpPr>
        <p:spPr>
          <a:xfrm>
            <a:off x="876000" y="821845"/>
            <a:ext cx="10440000" cy="1368000"/>
          </a:xfrm>
        </p:spPr>
        <p:txBody>
          <a:bodyPr>
            <a:normAutofit fontScale="90000"/>
          </a:bodyPr>
          <a:p>
            <a:r>
              <a:rPr lang="en-US" altLang="zh-CN" dirty="0"/>
              <a:t>6.1.2 </a:t>
            </a:r>
            <a:r>
              <a:rPr lang="zh-CN" altLang="en-US" dirty="0"/>
              <a:t>流水线和状态机的关系</a:t>
            </a:r>
            <a:br>
              <a:rPr lang="zh-CN" altLang="en-US" dirty="0"/>
            </a:b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816100"/>
            <a:ext cx="10440000" cy="4320000"/>
          </a:xfrm>
        </p:spPr>
        <p:txBody>
          <a:bodyPr/>
          <a:lstStyle/>
          <a:p>
            <a:r>
              <a:rPr lang="zh-CN" altLang="en-US" dirty="0"/>
              <a:t>与流水线相对应的另外一种策略是状态机，状态机是流水线的“取反”，同样在所有 的 </a:t>
            </a:r>
            <a:r>
              <a:rPr lang="en-US" altLang="zh-CN" dirty="0"/>
              <a:t>ASIC </a:t>
            </a:r>
            <a:r>
              <a:rPr lang="zh-CN" altLang="en-US" dirty="0"/>
              <a:t>电路实现中都广泛采用 。 状态机本质上可以理解为是一种以性能换面积 </a:t>
            </a:r>
            <a:r>
              <a:rPr lang="en-US" altLang="zh-CN" dirty="0"/>
              <a:t>(Trade Performance for Area</a:t>
            </a:r>
            <a:r>
              <a:rPr lang="zh-CN" altLang="en-US" dirty="0"/>
              <a:t>）、以时间换空间（</a:t>
            </a:r>
            <a:r>
              <a:rPr lang="en-US" altLang="zh-CN" dirty="0"/>
              <a:t>Trade Timing for Space</a:t>
            </a:r>
            <a:r>
              <a:rPr lang="zh-CN" altLang="en-US" dirty="0"/>
              <a:t>）的手段。 </a:t>
            </a:r>
            <a:endParaRPr lang="en-US" altLang="zh-CN" dirty="0"/>
          </a:p>
          <a:p>
            <a:pPr marL="0" indent="0">
              <a:buNone/>
            </a:pPr>
            <a:r>
              <a:rPr lang="en-US" altLang="zh-CN" dirty="0"/>
              <a:t>• “</a:t>
            </a:r>
            <a:r>
              <a:rPr lang="zh-CN" altLang="en-US" dirty="0"/>
              <a:t>流水线”和“状态机”的关系，还有一种说法称之为“展开”和“折叠”的关系。 本质上都是一种电路设计时，选择侧重时间（性能）还是空间（面积）的一种取舍。 </a:t>
            </a:r>
            <a:endParaRPr lang="zh-CN" altLang="en-US" dirty="0"/>
          </a:p>
        </p:txBody>
      </p:sp>
      <p:sp>
        <p:nvSpPr>
          <p:cNvPr id="4" name="标题 3"/>
          <p:cNvSpPr>
            <a:spLocks noGrp="1"/>
          </p:cNvSpPr>
          <p:nvPr>
            <p:ph type="title"/>
          </p:nvPr>
        </p:nvSpPr>
        <p:spPr>
          <a:xfrm>
            <a:off x="876000" y="821845"/>
            <a:ext cx="10440000" cy="1368000"/>
          </a:xfrm>
        </p:spPr>
        <p:txBody>
          <a:bodyPr>
            <a:normAutofit fontScale="90000"/>
          </a:bodyPr>
          <a:lstStyle/>
          <a:p>
            <a:r>
              <a:rPr lang="en-US" altLang="zh-CN" dirty="0"/>
              <a:t>6.1.2 </a:t>
            </a:r>
            <a:r>
              <a:rPr lang="zh-CN" altLang="en-US" dirty="0"/>
              <a:t>流水线和状态机的关系</a:t>
            </a:r>
            <a:br>
              <a:rPr lang="zh-CN" altLang="en-US" dirty="0"/>
            </a:br>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2004695"/>
            <a:ext cx="10440000" cy="4320000"/>
          </a:xfrm>
        </p:spPr>
        <p:txBody>
          <a:bodyPr/>
          <a:lstStyle/>
          <a:p>
            <a:r>
              <a:rPr lang="zh-CN" altLang="en-US" dirty="0"/>
              <a:t>通过上述分析，假设处理器不采用流水线，而是使用一个状态机来完成，则需要多个时钟周期才能完成一条指令的所有操作，每个时钟周期完成状态机的一个状态（分别为取指、译码、执行、访存和写回）。 通过使用状态机，可以省掉上述流水线中的寄存器开销，还可 以复用组合逻辑数据通路，因此面积开销比较小。 但是每条指令都需要 </a:t>
            </a:r>
            <a:r>
              <a:rPr lang="en-US" altLang="zh-CN" dirty="0"/>
              <a:t>5 </a:t>
            </a:r>
            <a:r>
              <a:rPr lang="zh-CN" altLang="en-US" dirty="0"/>
              <a:t>个周期才能完成，吞吐率和性能很差。 </a:t>
            </a:r>
            <a:endParaRPr lang="zh-CN" altLang="en-US" dirty="0"/>
          </a:p>
        </p:txBody>
      </p:sp>
      <p:sp>
        <p:nvSpPr>
          <p:cNvPr id="4" name="标题 3"/>
          <p:cNvSpPr>
            <a:spLocks noGrp="1"/>
          </p:cNvSpPr>
          <p:nvPr>
            <p:ph type="title"/>
          </p:nvPr>
        </p:nvSpPr>
        <p:spPr>
          <a:xfrm>
            <a:off x="876000" y="821845"/>
            <a:ext cx="10440000" cy="1368000"/>
          </a:xfrm>
        </p:spPr>
        <p:txBody>
          <a:bodyPr>
            <a:normAutofit fontScale="90000"/>
          </a:bodyPr>
          <a:lstStyle/>
          <a:p>
            <a:r>
              <a:rPr lang="en-US" altLang="zh-CN" dirty="0"/>
              <a:t>6.1.2 </a:t>
            </a:r>
            <a:r>
              <a:rPr lang="zh-CN" altLang="en-US" dirty="0"/>
              <a:t>流水线和状态机的关系</a:t>
            </a:r>
            <a:br>
              <a:rPr lang="zh-CN" altLang="en-US" dirty="0"/>
            </a:br>
            <a:endParaRPr lang="zh-CN" alt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960" y="1681635"/>
            <a:ext cx="10440000" cy="1368000"/>
          </a:xfrm>
        </p:spPr>
        <p:txBody>
          <a:bodyPr>
            <a:normAutofit fontScale="90000"/>
          </a:bodyPr>
          <a:lstStyle/>
          <a:p>
            <a:r>
              <a:rPr lang="en-US" altLang="zh-CN" dirty="0"/>
              <a:t>6.1.3 </a:t>
            </a:r>
            <a:r>
              <a:rPr lang="zh-CN" altLang="en-US" dirty="0"/>
              <a:t>深处种菱浅种稻，不深不浅种荷花一一流水线的深度</a:t>
            </a:r>
            <a:br>
              <a:rPr lang="zh-CN" altLang="en-US" dirty="0"/>
            </a:br>
            <a:endParaRPr lang="zh-CN" altLang="en-US" dirty="0"/>
          </a:p>
        </p:txBody>
      </p:sp>
      <p:sp>
        <p:nvSpPr>
          <p:cNvPr id="3" name="内容占位符 2"/>
          <p:cNvSpPr>
            <a:spLocks noGrp="1"/>
          </p:cNvSpPr>
          <p:nvPr>
            <p:ph idx="1"/>
          </p:nvPr>
        </p:nvSpPr>
        <p:spPr>
          <a:xfrm>
            <a:off x="936960" y="2958465"/>
            <a:ext cx="10440000" cy="4320000"/>
          </a:xfrm>
        </p:spPr>
        <p:txBody>
          <a:bodyPr/>
          <a:lstStyle/>
          <a:p>
            <a:r>
              <a:rPr lang="zh-CN" altLang="en-US" dirty="0"/>
              <a:t>上一节讨论了流水线能够提高处理器的性能，基本上是现代处理器的必备要素。 那么流水线的级数（又称深度）多少最好呢？要回答这个问题，就需要了解流水线的深浅各自的优劣。此处有一个常见面试题： </a:t>
            </a:r>
            <a:r>
              <a:rPr lang="zh-CN" altLang="en-US" dirty="0">
                <a:solidFill>
                  <a:srgbClr val="FF0000"/>
                </a:solidFill>
              </a:rPr>
              <a:t>处理器的流水线是否越深越好？</a:t>
            </a:r>
            <a:r>
              <a:rPr lang="zh-CN" altLang="en-US" dirty="0"/>
              <a:t>在此我们给出答案。</a:t>
            </a:r>
            <a:endParaRPr lang="zh-CN" alt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500" y="1791970"/>
            <a:ext cx="10541000" cy="4420870"/>
          </a:xfrm>
        </p:spPr>
        <p:txBody>
          <a:bodyPr>
            <a:normAutofit fontScale="82500"/>
          </a:bodyPr>
          <a:lstStyle/>
          <a:p>
            <a:r>
              <a:rPr lang="zh-CN" altLang="en-US" dirty="0"/>
              <a:t>早期的经典流水线是五级流水线，分别为</a:t>
            </a:r>
            <a:r>
              <a:rPr lang="zh-CN" altLang="en-US" u="sng" dirty="0">
                <a:effectLst>
                  <a:outerShdw blurRad="38100" dist="38100" dir="2700000" algn="tl">
                    <a:srgbClr val="000000">
                      <a:alpha val="43137"/>
                    </a:srgbClr>
                  </a:outerShdw>
                </a:effectLst>
              </a:rPr>
              <a:t>取指、译码、执行、访存和写回</a:t>
            </a:r>
            <a:r>
              <a:rPr lang="zh-CN" altLang="en-US" dirty="0"/>
              <a:t>。 现代的处理器往往具有极深的流水线级数，譬如高达十几级，或者二十几级的深度。流水线就 像一根黄瓜，切 </a:t>
            </a:r>
            <a:r>
              <a:rPr lang="en-US" altLang="zh-CN" dirty="0"/>
              <a:t>2 </a:t>
            </a:r>
            <a:r>
              <a:rPr lang="zh-CN" altLang="en-US" dirty="0"/>
              <a:t>刀下去得到的每一截长度和切 </a:t>
            </a:r>
            <a:r>
              <a:rPr lang="en-US" altLang="zh-CN" dirty="0"/>
              <a:t>20 </a:t>
            </a:r>
            <a:r>
              <a:rPr lang="zh-CN" altLang="en-US" dirty="0"/>
              <a:t>刀下去得到的每一截长度肯定是 不一样的。 流水线的级数越多，意味着流水线被切得越细，每一级流水线内容纳的硬 件逻辑便越少。</a:t>
            </a:r>
            <a:endParaRPr lang="zh-CN" altLang="en-US" dirty="0"/>
          </a:p>
          <a:p>
            <a:endParaRPr lang="zh-CN" altLang="en-US" dirty="0"/>
          </a:p>
          <a:p>
            <a:r>
              <a:rPr lang="zh-CN" altLang="en-US" dirty="0"/>
              <a:t>熟悉数字同步电路设计的读者应该比较熟悉，在两级寄存器（每一级流水线由寄存器组成</a:t>
            </a:r>
            <a:r>
              <a:rPr lang="en-US" altLang="zh-CN" dirty="0"/>
              <a:t>〉</a:t>
            </a:r>
            <a:r>
              <a:rPr lang="zh-CN" altLang="en-US" dirty="0"/>
              <a:t>之间的硬件逻辑越少，则意味能够运行到更高的主频。因此，现代的处理器流水线极深主要是由于处理器追求高频的指标所驱使。高端的 </a:t>
            </a:r>
            <a:r>
              <a:rPr lang="en-US" altLang="zh-CN" dirty="0"/>
              <a:t>ARM Cortex-A </a:t>
            </a:r>
            <a:r>
              <a:rPr lang="zh-CN" altLang="en-US" dirty="0"/>
              <a:t>系列由于有十几级的流水线，所以能够运行到高达 </a:t>
            </a:r>
            <a:r>
              <a:rPr lang="en-US" altLang="zh-CN" dirty="0"/>
              <a:t>2GHz </a:t>
            </a:r>
            <a:r>
              <a:rPr lang="zh-CN" altLang="en-US" dirty="0"/>
              <a:t>的主频，而 </a:t>
            </a:r>
            <a:r>
              <a:rPr lang="en-US" altLang="zh-CN" dirty="0"/>
              <a:t>Intel </a:t>
            </a:r>
            <a:r>
              <a:rPr lang="zh-CN" altLang="en-US" dirty="0"/>
              <a:t>的 </a:t>
            </a:r>
            <a:r>
              <a:rPr lang="en-US" altLang="zh-CN" dirty="0"/>
              <a:t>x86 </a:t>
            </a:r>
            <a:r>
              <a:rPr lang="zh-CN" altLang="en-US" dirty="0"/>
              <a:t>处理器甚至采用几十级的流水线深度将主频推到 </a:t>
            </a:r>
            <a:r>
              <a:rPr lang="en-US" altLang="zh-CN" dirty="0"/>
              <a:t>3</a:t>
            </a:r>
            <a:r>
              <a:rPr lang="zh-CN" altLang="en-US" dirty="0"/>
              <a:t>～</a:t>
            </a:r>
            <a:r>
              <a:rPr lang="en-US" altLang="zh-CN" dirty="0"/>
              <a:t>4GHz </a:t>
            </a:r>
            <a:r>
              <a:rPr lang="zh-CN" altLang="en-US" dirty="0"/>
              <a:t>的高度。主频越高也意味着流水线的吞吐率越高，从而性能越高，这是流水线加深的正面意义。 </a:t>
            </a:r>
            <a:endParaRPr lang="zh-CN" altLang="en-US" dirty="0"/>
          </a:p>
        </p:txBody>
      </p:sp>
      <p:sp>
        <p:nvSpPr>
          <p:cNvPr id="5" name="标题 4"/>
          <p:cNvSpPr>
            <a:spLocks noGrp="1"/>
          </p:cNvSpPr>
          <p:nvPr>
            <p:ph type="title"/>
          </p:nvPr>
        </p:nvSpPr>
        <p:spPr>
          <a:xfrm>
            <a:off x="876000" y="586260"/>
            <a:ext cx="10440000" cy="1368000"/>
          </a:xfrm>
        </p:spPr>
        <p:txBody>
          <a:bodyPr>
            <a:normAutofit fontScale="90000"/>
          </a:bodyPr>
          <a:p>
            <a:r>
              <a:rPr lang="en-US" altLang="zh-CN" dirty="0"/>
              <a:t>6.1.3 </a:t>
            </a:r>
            <a:r>
              <a:rPr lang="zh-CN" altLang="en-US" dirty="0"/>
              <a:t>流水线的深度</a:t>
            </a:r>
            <a:br>
              <a:rPr lang="zh-CN" altLang="en-US" dirty="0"/>
            </a:b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由于每一级流水线都由寄存器组成，更多的流水线级数要消耗更多的寄存器，以及更多的面积开销。这是流水线加深的负面意义。</a:t>
            </a:r>
            <a:endParaRPr lang="zh-CN" altLang="en-US" dirty="0"/>
          </a:p>
          <a:p>
            <a:pPr marL="0" indent="0">
              <a:buNone/>
            </a:pPr>
            <a:r>
              <a:rPr lang="zh-CN" altLang="en-US" dirty="0"/>
              <a:t> </a:t>
            </a:r>
            <a:endParaRPr lang="en-US" altLang="zh-CN" dirty="0"/>
          </a:p>
          <a:p>
            <a:r>
              <a:rPr lang="zh-CN" altLang="en-US" dirty="0"/>
              <a:t>由于每一级流水线需要进行握手，流水线最后一级的反压信号可能会一直串扰到最前一级造成严重的时序问题，需要使用一些比较高级的技巧来解决此类反压时序问题。这是流水线加深的负面意义。 </a:t>
            </a:r>
            <a:endParaRPr lang="zh-CN" altLang="en-US" dirty="0"/>
          </a:p>
        </p:txBody>
      </p:sp>
      <p:sp>
        <p:nvSpPr>
          <p:cNvPr id="6" name="标题 5"/>
          <p:cNvSpPr>
            <a:spLocks noGrp="1"/>
          </p:cNvSpPr>
          <p:nvPr>
            <p:ph type="title"/>
          </p:nvPr>
        </p:nvSpPr>
        <p:spPr>
          <a:xfrm>
            <a:off x="876000" y="586260"/>
            <a:ext cx="10440000" cy="1368000"/>
          </a:xfrm>
        </p:spPr>
        <p:txBody>
          <a:bodyPr>
            <a:normAutofit fontScale="90000"/>
          </a:bodyPr>
          <a:p>
            <a:r>
              <a:rPr lang="en-US" altLang="zh-CN" dirty="0"/>
              <a:t>6.1.3 </a:t>
            </a:r>
            <a:r>
              <a:rPr lang="zh-CN" altLang="en-US" dirty="0"/>
              <a:t>流水线的深度</a:t>
            </a:r>
            <a:br>
              <a:rPr lang="zh-CN" altLang="en-US" dirty="0"/>
            </a:br>
            <a:endParaRPr lang="zh-CN" altLang="en-US"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75" y="1289685"/>
            <a:ext cx="10956290" cy="5038090"/>
          </a:xfrm>
        </p:spPr>
        <p:txBody>
          <a:bodyPr>
            <a:normAutofit fontScale="82500"/>
          </a:bodyPr>
          <a:lstStyle/>
          <a:p>
            <a:r>
              <a:rPr lang="zh-CN" altLang="en-US" dirty="0"/>
              <a:t>较深的处理器流水线还有一个问题，那就是由于在流水线的取指令阶段无法得知条 件跳转的结果是到底跳还是不跳，因此只能进行预测，而到了流水线的末端才能够 通过实际的运算得知该分支是真的该跳还是不该跳。如果发现真实的结果（譬如该跳</a:t>
            </a:r>
            <a:r>
              <a:rPr lang="en-US" altLang="zh-CN" dirty="0"/>
              <a:t>〉</a:t>
            </a:r>
            <a:r>
              <a:rPr lang="zh-CN" altLang="en-US" dirty="0"/>
              <a:t>与之前预测的结果（譬如预测为不跳）不相符，则意味着预测失败，需要将所有预取的错误指令流全部丢弃掉。重新取正确的指令流，这个过程叫作“流水线冲刷（</a:t>
            </a:r>
            <a:r>
              <a:rPr lang="en-US" altLang="zh-CN" dirty="0"/>
              <a:t>Pipeline Flush</a:t>
            </a:r>
            <a:r>
              <a:rPr lang="zh-CN" altLang="en-US" dirty="0"/>
              <a:t>）”。</a:t>
            </a:r>
            <a:endParaRPr lang="zh-CN" altLang="en-US" dirty="0"/>
          </a:p>
          <a:p>
            <a:endParaRPr lang="zh-CN" altLang="en-US" dirty="0"/>
          </a:p>
          <a:p>
            <a:r>
              <a:rPr lang="zh-CN" altLang="en-US" dirty="0"/>
              <a:t> 虽然可以使用分支预测器来保证前期的分支预测尽可能准确， 但是也无法做到万无一失。那么，流水线的深度越深，意味着己经预取了更多的错 误指令流，需要将其全部抛弃然后重启，不仅白白浪费了功耗，还造成了性能的损 失。 流水线越深，则意味着浪费和损失越严重；流水线越浅，则浪费和损失越少。 这是流水线加深的另一个主要的负面意义。</a:t>
            </a:r>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385570"/>
            <a:ext cx="10440000" cy="4320000"/>
          </a:xfrm>
        </p:spPr>
        <p:txBody>
          <a:bodyPr/>
          <a:lstStyle/>
          <a:p>
            <a:r>
              <a:rPr lang="en-US" altLang="zh-CN" dirty="0"/>
              <a:t>        </a:t>
            </a:r>
            <a:r>
              <a:rPr lang="zh-CN" altLang="en-US" dirty="0"/>
              <a:t>综上，所谓“深处种菱浅种稻，不深不浅种荷花”，流水线的不同深度皆有其优缺点， 需要根据不同的应用背景进行合理的选择。 由于处理器流水线深浅的不同优劣，根据不同的应用场景，当今处理器的流水线深度在 向着两个不同的极端发展， 一方面级数越来越深，另一方面又越来越浅，下面结合不同的商用处理器例子予以探讨。</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5666740" y="3721100"/>
            <a:ext cx="2247265" cy="2060575"/>
          </a:xfrm>
          <a:prstGeom prst="rect">
            <a:avLst/>
          </a:prstGeom>
        </p:spPr>
      </p:pic>
      <p:pic>
        <p:nvPicPr>
          <p:cNvPr id="5" name="图片 4"/>
          <p:cNvPicPr>
            <a:picLocks noChangeAspect="1"/>
          </p:cNvPicPr>
          <p:nvPr/>
        </p:nvPicPr>
        <p:blipFill>
          <a:blip r:embed="rId2"/>
          <a:stretch>
            <a:fillRect/>
          </a:stretch>
        </p:blipFill>
        <p:spPr>
          <a:xfrm>
            <a:off x="3380740" y="3767455"/>
            <a:ext cx="2286000" cy="192786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custDataLst>
              <p:tags r:id="rId1"/>
            </p:custDataLst>
          </p:nvPr>
        </p:nvPicPr>
        <p:blipFill>
          <a:blip r:embed="rId2"/>
          <a:stretch>
            <a:fillRect/>
          </a:stretch>
        </p:blipFill>
        <p:spPr>
          <a:xfrm>
            <a:off x="2696845" y="203200"/>
            <a:ext cx="6798945" cy="6654800"/>
          </a:xfrm>
        </p:spPr>
      </p:pic>
      <p:pic>
        <p:nvPicPr>
          <p:cNvPr id="4" name="图片 3"/>
          <p:cNvPicPr>
            <a:picLocks noChangeAspect="1"/>
          </p:cNvPicPr>
          <p:nvPr>
            <p:custDataLst>
              <p:tags r:id="rId3"/>
            </p:custDataLst>
          </p:nvPr>
        </p:nvPicPr>
        <p:blipFill>
          <a:blip r:embed="rId4"/>
          <a:stretch>
            <a:fillRect/>
          </a:stretch>
        </p:blipFill>
        <p:spPr>
          <a:xfrm>
            <a:off x="9254490" y="2174240"/>
            <a:ext cx="2286000" cy="228600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000" y="842165"/>
            <a:ext cx="10440000" cy="1368000"/>
          </a:xfrm>
        </p:spPr>
        <p:txBody>
          <a:bodyPr/>
          <a:lstStyle/>
          <a:p>
            <a:r>
              <a:rPr lang="en-US" altLang="zh-CN" dirty="0"/>
              <a:t>6.1.4 </a:t>
            </a:r>
            <a:r>
              <a:rPr lang="zh-CN" altLang="en-US" dirty="0"/>
              <a:t>向上生长一一越来越深的流水线</a:t>
            </a:r>
            <a:br>
              <a:rPr lang="zh-CN" altLang="en-US" dirty="0"/>
            </a:br>
            <a:endParaRPr lang="zh-CN" altLang="en-US" dirty="0"/>
          </a:p>
        </p:txBody>
      </p:sp>
      <p:sp>
        <p:nvSpPr>
          <p:cNvPr id="3" name="内容占位符 2"/>
          <p:cNvSpPr>
            <a:spLocks noGrp="1"/>
          </p:cNvSpPr>
          <p:nvPr>
            <p:ph idx="1"/>
          </p:nvPr>
        </p:nvSpPr>
        <p:spPr>
          <a:xfrm>
            <a:off x="875365" y="1786890"/>
            <a:ext cx="10440000" cy="4320000"/>
          </a:xfrm>
        </p:spPr>
        <p:txBody>
          <a:bodyPr>
            <a:normAutofit lnSpcReduction="20000"/>
          </a:bodyPr>
          <a:lstStyle/>
          <a:p>
            <a:r>
              <a:rPr lang="zh-CN" altLang="en-US" dirty="0"/>
              <a:t>现代的高性能处理器相比最早期的处理器明显存在着流水线越来越深的现象，其驱动因素很简单，那就是追求更高的主频以获取更高的吞吐率和性能。 以最知名的 </a:t>
            </a:r>
            <a:r>
              <a:rPr lang="en-US" altLang="zh-CN" dirty="0"/>
              <a:t>ARM Cortex-A </a:t>
            </a:r>
            <a:r>
              <a:rPr lang="zh-CN" altLang="en-US" dirty="0"/>
              <a:t>系列处理器 </a:t>
            </a:r>
            <a:r>
              <a:rPr lang="en-US" altLang="zh-CN" dirty="0"/>
              <a:t>IP </a:t>
            </a:r>
            <a:r>
              <a:rPr lang="zh-CN" altLang="en-US" dirty="0"/>
              <a:t>为例， </a:t>
            </a:r>
            <a:r>
              <a:rPr lang="en-US" altLang="zh-CN" dirty="0"/>
              <a:t>Cortex-A7 </a:t>
            </a:r>
            <a:r>
              <a:rPr lang="zh-CN" altLang="en-US" dirty="0"/>
              <a:t>主打的低功耗前提下的能效比，其流水线级数为 </a:t>
            </a:r>
            <a:r>
              <a:rPr lang="en-US" altLang="zh-CN" dirty="0"/>
              <a:t>8 </a:t>
            </a:r>
            <a:r>
              <a:rPr lang="zh-CN" altLang="en-US" dirty="0"/>
              <a:t>级； 而 </a:t>
            </a:r>
            <a:r>
              <a:rPr lang="en-US" altLang="zh-CN" dirty="0"/>
              <a:t>Cortex-</a:t>
            </a:r>
            <a:r>
              <a:rPr lang="en-US" altLang="zh-CN" dirty="0" err="1"/>
              <a:t>AlS</a:t>
            </a:r>
            <a:r>
              <a:rPr lang="en-US" altLang="zh-CN" dirty="0"/>
              <a:t> </a:t>
            </a:r>
            <a:r>
              <a:rPr lang="zh-CN" altLang="en-US" dirty="0"/>
              <a:t>主打高性能，其流水线深度为 </a:t>
            </a:r>
            <a:r>
              <a:rPr lang="en-US" altLang="zh-CN" dirty="0"/>
              <a:t>15 </a:t>
            </a:r>
            <a:r>
              <a:rPr lang="zh-CN" altLang="en-US" dirty="0"/>
              <a:t>级。</a:t>
            </a:r>
            <a:endParaRPr lang="zh-CN" altLang="en-US" dirty="0"/>
          </a:p>
          <a:p>
            <a:endParaRPr lang="zh-CN" altLang="en-US" dirty="0"/>
          </a:p>
          <a:p>
            <a:r>
              <a:rPr lang="zh-CN" altLang="en-US" dirty="0"/>
              <a:t> 当然流水线越来越深也需有其限度，曾有某些商业处理器产品一昧地追求极端流水线深 度（达到几十级）反而遭遇失败的例子，目前最新的 </a:t>
            </a:r>
            <a:r>
              <a:rPr lang="en-US" altLang="zh-CN" dirty="0"/>
              <a:t>Intel </a:t>
            </a:r>
            <a:r>
              <a:rPr lang="zh-CN" altLang="en-US" dirty="0"/>
              <a:t>处理器和 </a:t>
            </a:r>
            <a:r>
              <a:rPr lang="en-US" altLang="zh-CN" dirty="0"/>
              <a:t>ARM </a:t>
            </a:r>
            <a:r>
              <a:rPr lang="zh-CN" altLang="en-US" dirty="0"/>
              <a:t>高性能 </a:t>
            </a:r>
            <a:r>
              <a:rPr lang="en-US" altLang="zh-CN" dirty="0"/>
              <a:t>Cortex-A </a:t>
            </a:r>
            <a:r>
              <a:rPr lang="zh-CN" altLang="en-US" dirty="0"/>
              <a:t>系列处理器的流水线深度都在十几级的范围。</a:t>
            </a:r>
            <a:endParaRPr lang="zh-CN" altLang="en-US" dirty="0"/>
          </a:p>
          <a:p>
            <a:endParaRPr lang="zh-CN" altLang="en-US"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923445"/>
            <a:ext cx="10440000" cy="1368000"/>
          </a:xfrm>
        </p:spPr>
        <p:txBody>
          <a:bodyPr/>
          <a:lstStyle/>
          <a:p>
            <a:r>
              <a:rPr lang="en-US" altLang="zh-CN" dirty="0"/>
              <a:t>6.1.5 </a:t>
            </a:r>
            <a:r>
              <a:rPr lang="zh-CN" altLang="en-US" dirty="0"/>
              <a:t>向下生长一一越来越浅的流水线</a:t>
            </a:r>
            <a:br>
              <a:rPr lang="zh-CN" altLang="en-US" dirty="0"/>
            </a:br>
            <a:endParaRPr lang="zh-CN" altLang="en-US" dirty="0"/>
          </a:p>
        </p:txBody>
      </p:sp>
      <p:sp>
        <p:nvSpPr>
          <p:cNvPr id="3" name="内容占位符 2"/>
          <p:cNvSpPr>
            <a:spLocks noGrp="1"/>
          </p:cNvSpPr>
          <p:nvPr>
            <p:ph idx="1"/>
          </p:nvPr>
        </p:nvSpPr>
        <p:spPr>
          <a:xfrm>
            <a:off x="876000" y="2075815"/>
            <a:ext cx="10440000" cy="4320000"/>
          </a:xfrm>
        </p:spPr>
        <p:txBody>
          <a:bodyPr/>
          <a:lstStyle/>
          <a:p>
            <a:r>
              <a:rPr lang="zh-CN" altLang="en-US" dirty="0"/>
              <a:t>现代低功耗处理器的另外一个趋势也存在着流水线越来越浅的现象，其驱动因素同样很 简单，那就是在性能够用的前提下追求极低的功耗。 以最知名的 </a:t>
            </a:r>
            <a:r>
              <a:rPr lang="en-US" altLang="zh-CN" dirty="0"/>
              <a:t>ARM </a:t>
            </a:r>
            <a:r>
              <a:rPr lang="en-US" altLang="zh-CN" dirty="0" err="1"/>
              <a:t>Cortex”M</a:t>
            </a:r>
            <a:r>
              <a:rPr lang="en-US" altLang="zh-CN" dirty="0"/>
              <a:t> </a:t>
            </a:r>
            <a:r>
              <a:rPr lang="zh-CN" altLang="en-US" dirty="0"/>
              <a:t>系列处理器 </a:t>
            </a:r>
            <a:r>
              <a:rPr lang="en-US" altLang="zh-CN" dirty="0"/>
              <a:t>IP </a:t>
            </a:r>
            <a:r>
              <a:rPr lang="zh-CN" altLang="en-US" dirty="0"/>
              <a:t>为例， </a:t>
            </a:r>
            <a:r>
              <a:rPr lang="en-US" altLang="zh-CN" dirty="0"/>
              <a:t>2004 </a:t>
            </a:r>
            <a:r>
              <a:rPr lang="zh-CN" altLang="en-US" dirty="0"/>
              <a:t>年发布的 </a:t>
            </a:r>
            <a:r>
              <a:rPr lang="en-US" altLang="zh-CN" dirty="0"/>
              <a:t>Cortex-M3 </a:t>
            </a:r>
            <a:r>
              <a:rPr lang="zh-CN" altLang="en-US" dirty="0"/>
              <a:t>处理器核的 流水线级数只有三级， </a:t>
            </a:r>
            <a:r>
              <a:rPr lang="en-US" altLang="zh-CN" dirty="0"/>
              <a:t>2009 </a:t>
            </a:r>
            <a:r>
              <a:rPr lang="zh-CN" altLang="en-US" dirty="0"/>
              <a:t>年发布的 </a:t>
            </a:r>
            <a:r>
              <a:rPr lang="en-US" altLang="zh-CN" dirty="0"/>
              <a:t>Cortex-MO </a:t>
            </a:r>
            <a:r>
              <a:rPr lang="zh-CN" altLang="en-US" dirty="0"/>
              <a:t>处理器核的流水线级数也只有三级。而 </a:t>
            </a:r>
            <a:r>
              <a:rPr lang="en-US" altLang="zh-CN" dirty="0"/>
              <a:t>2012 </a:t>
            </a:r>
            <a:r>
              <a:rPr lang="zh-CN" altLang="en-US" dirty="0"/>
              <a:t>年发布的 </a:t>
            </a:r>
            <a:r>
              <a:rPr lang="en-US" altLang="zh-CN" dirty="0"/>
              <a:t>Cortex-MO</a:t>
            </a:r>
            <a:r>
              <a:rPr lang="zh-CN" altLang="en-US" dirty="0"/>
              <a:t>＋处理器核的流水线级数反而只有二级，流水线级数变得越来越少，因 此 </a:t>
            </a:r>
            <a:r>
              <a:rPr lang="en-US" altLang="zh-CN" dirty="0"/>
              <a:t>ARM </a:t>
            </a:r>
            <a:r>
              <a:rPr lang="zh-CN" altLang="en-US" dirty="0"/>
              <a:t>也宣传 </a:t>
            </a:r>
            <a:r>
              <a:rPr lang="en-US" altLang="zh-CN" dirty="0"/>
              <a:t>Cortex-MO</a:t>
            </a:r>
            <a:r>
              <a:rPr lang="zh-CN" altLang="en-US" dirty="0"/>
              <a:t>＋处理器核为世界上能效比最高的处理器核。 </a:t>
            </a:r>
            <a:endParaRPr lang="zh-CN" alt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943765"/>
            <a:ext cx="10440000" cy="1368000"/>
          </a:xfrm>
        </p:spPr>
        <p:txBody>
          <a:bodyPr/>
          <a:lstStyle/>
          <a:p>
            <a:r>
              <a:rPr lang="en-US" altLang="zh-CN" dirty="0"/>
              <a:t>6.1.6 </a:t>
            </a:r>
            <a:r>
              <a:rPr lang="zh-CN" altLang="en-US" dirty="0"/>
              <a:t>总结</a:t>
            </a:r>
            <a:br>
              <a:rPr lang="zh-CN" altLang="en-US" dirty="0"/>
            </a:br>
            <a:endParaRPr lang="zh-CN" altLang="en-US" dirty="0"/>
          </a:p>
        </p:txBody>
      </p:sp>
      <p:sp>
        <p:nvSpPr>
          <p:cNvPr id="3" name="内容占位符 2"/>
          <p:cNvSpPr>
            <a:spLocks noGrp="1"/>
          </p:cNvSpPr>
          <p:nvPr>
            <p:ph idx="1"/>
          </p:nvPr>
        </p:nvSpPr>
        <p:spPr>
          <a:xfrm>
            <a:off x="876000" y="2413000"/>
            <a:ext cx="10440000" cy="4320000"/>
          </a:xfrm>
        </p:spPr>
        <p:txBody>
          <a:bodyPr/>
          <a:lstStyle/>
          <a:p>
            <a:r>
              <a:rPr lang="en-US" altLang="zh-CN" dirty="0"/>
              <a:t>        </a:t>
            </a:r>
            <a:r>
              <a:rPr lang="zh-CN" altLang="en-US" dirty="0"/>
              <a:t>至此，本节简单重温了处理器流水线的相关概念。 这些概念是计算机体系结构中很基础的知识，本书限于篇幅在此不做过多赘述。若完全无处理器知识背景的读者仍无法理解， 可以参见维基百科上的词条网页（请在维基百科中搜索“</a:t>
            </a:r>
            <a:r>
              <a:rPr lang="en-US" altLang="zh-CN" dirty="0" err="1"/>
              <a:t>Classic_RISC</a:t>
            </a:r>
            <a:r>
              <a:rPr lang="en-US" altLang="zh-CN" dirty="0"/>
              <a:t> _pipeline”</a:t>
            </a:r>
            <a:r>
              <a:rPr lang="zh-CN" altLang="en-US" dirty="0"/>
              <a:t>）了解更多信息。</a:t>
            </a:r>
            <a:endParaRPr lang="zh-CN" altLang="en-US" dirty="0"/>
          </a:p>
          <a:p>
            <a:endParaRPr lang="zh-CN" altLang="en-US" dirty="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000" y="558320"/>
            <a:ext cx="10440000" cy="1368000"/>
          </a:xfrm>
        </p:spPr>
        <p:txBody>
          <a:bodyPr/>
          <a:lstStyle/>
          <a:p>
            <a:r>
              <a:rPr lang="en-US" altLang="zh-CN" dirty="0"/>
              <a:t>6.2 </a:t>
            </a:r>
            <a:r>
              <a:rPr lang="zh-CN" altLang="en-US" dirty="0"/>
              <a:t>处理器流水线中的反压</a:t>
            </a:r>
            <a:endParaRPr lang="zh-CN" altLang="en-US" dirty="0"/>
          </a:p>
        </p:txBody>
      </p:sp>
      <p:sp>
        <p:nvSpPr>
          <p:cNvPr id="3" name="内容占位符 2"/>
          <p:cNvSpPr>
            <a:spLocks noGrp="1"/>
          </p:cNvSpPr>
          <p:nvPr>
            <p:ph idx="1"/>
          </p:nvPr>
        </p:nvSpPr>
        <p:spPr>
          <a:xfrm>
            <a:off x="875365" y="2538095"/>
            <a:ext cx="10440000" cy="4320000"/>
          </a:xfrm>
        </p:spPr>
        <p:txBody>
          <a:bodyPr/>
          <a:lstStyle/>
          <a:p>
            <a:r>
              <a:rPr lang="zh-CN" altLang="en-US" dirty="0"/>
              <a:t>第 </a:t>
            </a:r>
            <a:r>
              <a:rPr lang="en-US" altLang="zh-CN" dirty="0"/>
              <a:t>6.1.4 </a:t>
            </a:r>
            <a:r>
              <a:rPr lang="zh-CN" altLang="en-US" dirty="0"/>
              <a:t>节中提到，流水线越深，由于每一级流水线需要进行握手，流水线最后一级的反压信号可能会一直串扰到最前一级造成严重的反压 </a:t>
            </a:r>
            <a:r>
              <a:rPr lang="en-US" altLang="zh-CN" dirty="0" err="1"/>
              <a:t>CBack</a:t>
            </a:r>
            <a:r>
              <a:rPr lang="en-US" altLang="zh-CN" dirty="0"/>
              <a:t>-pressure</a:t>
            </a:r>
            <a:r>
              <a:rPr lang="zh-CN" altLang="en-US" dirty="0"/>
              <a:t>）时序问题，需要使用一些比较高级的技巧来解决这些时序问题。在现代处理器设计中，通常有如下 </a:t>
            </a:r>
            <a:r>
              <a:rPr lang="en-US" altLang="zh-CN" dirty="0"/>
              <a:t>3 </a:t>
            </a:r>
            <a:r>
              <a:rPr lang="zh-CN" altLang="en-US" dirty="0"/>
              <a:t>种方法。 </a:t>
            </a:r>
            <a:endParaRPr lang="zh-CN" altLang="en-US"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365" y="2349500"/>
            <a:ext cx="10440000" cy="4320000"/>
          </a:xfrm>
        </p:spPr>
        <p:txBody>
          <a:bodyPr/>
          <a:lstStyle/>
          <a:p>
            <a:r>
              <a:rPr lang="en-US" altLang="zh-CN" dirty="0"/>
              <a:t>1</a:t>
            </a:r>
            <a:r>
              <a:rPr lang="zh-CN" altLang="en-US" dirty="0"/>
              <a:t>、</a:t>
            </a:r>
            <a:r>
              <a:rPr lang="zh-CN" altLang="en-US" dirty="0"/>
              <a:t>取消握手： 此方法能够杜绝反压的发生，时序表现非常好。 但是取消握手，即意味着流水线中的每一级并不会与其下一级进行握手，可能会造成功能错误或者指令丢失。因此这种方法往往需要配合其他的机制，譬如重执行（</a:t>
            </a:r>
            <a:r>
              <a:rPr lang="en-US" altLang="zh-CN" dirty="0"/>
              <a:t>Replay</a:t>
            </a:r>
            <a:r>
              <a:rPr lang="zh-CN" altLang="en-US" dirty="0"/>
              <a:t>）、预留大缓存等。 简而言之， 此方法比较激进，辅以一系列其他的配置机制，硬件总体的复杂度会比较大，只有在一些非常高级的处理器设计中才会用到。 </a:t>
            </a:r>
            <a:endParaRPr lang="zh-CN" altLang="en-US" dirty="0"/>
          </a:p>
        </p:txBody>
      </p:sp>
      <p:sp>
        <p:nvSpPr>
          <p:cNvPr id="4" name="标题 3"/>
          <p:cNvSpPr>
            <a:spLocks noGrp="1"/>
          </p:cNvSpPr>
          <p:nvPr>
            <p:ph type="title"/>
          </p:nvPr>
        </p:nvSpPr>
        <p:spPr>
          <a:xfrm>
            <a:off x="876000" y="558320"/>
            <a:ext cx="10440000" cy="1368000"/>
          </a:xfrm>
        </p:spPr>
        <p:txBody>
          <a:bodyPr/>
          <a:p>
            <a:r>
              <a:rPr lang="en-US" altLang="zh-CN" dirty="0"/>
              <a:t>6.2 </a:t>
            </a:r>
            <a:r>
              <a:rPr lang="zh-CN" altLang="en-US" dirty="0"/>
              <a:t>处理器流水线中的反压</a:t>
            </a:r>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365" y="2410460"/>
            <a:ext cx="10440000" cy="4320000"/>
          </a:xfrm>
        </p:spPr>
        <p:txBody>
          <a:bodyPr/>
          <a:lstStyle/>
          <a:p>
            <a:r>
              <a:rPr lang="zh-CN" altLang="en-US" dirty="0"/>
              <a:t> </a:t>
            </a:r>
            <a:r>
              <a:rPr lang="en-US" altLang="zh-CN" dirty="0"/>
              <a:t>2</a:t>
            </a:r>
            <a:r>
              <a:rPr lang="zh-CN" altLang="en-US" dirty="0"/>
              <a:t>、</a:t>
            </a:r>
            <a:r>
              <a:rPr lang="zh-CN" altLang="en-US" dirty="0"/>
              <a:t>加入乒乓缓存： 加入乒乓缓存（</a:t>
            </a:r>
            <a:r>
              <a:rPr lang="en-US" altLang="zh-CN" dirty="0"/>
              <a:t>Ping-pong Buffer</a:t>
            </a:r>
            <a:r>
              <a:rPr lang="zh-CN" altLang="en-US" dirty="0"/>
              <a:t>）是一种用面积换时序的方法，也是在 解决反压的最简单方法。 通过使用乒乓缓存（有两个表项</a:t>
            </a:r>
            <a:r>
              <a:rPr lang="en-US" altLang="zh-CN" dirty="0"/>
              <a:t>〉</a:t>
            </a:r>
            <a:r>
              <a:rPr lang="zh-CN" altLang="en-US" dirty="0"/>
              <a:t>替换掉普通的一级流水线（只有一个表项</a:t>
            </a:r>
            <a:r>
              <a:rPr lang="en-US" altLang="zh-CN" dirty="0"/>
              <a:t>〉</a:t>
            </a:r>
            <a:r>
              <a:rPr lang="zh-CN" altLang="en-US" dirty="0"/>
              <a:t>，可以使得此级流水线向上一级流水线的握手接收信号仅关注乒乓缓存中 是否有一个以上有空的表项即可，而无需将下一级的握手接收信号串扰至上一级。 </a:t>
            </a:r>
            <a:endParaRPr lang="zh-CN" altLang="en-US" dirty="0"/>
          </a:p>
        </p:txBody>
      </p:sp>
      <p:sp>
        <p:nvSpPr>
          <p:cNvPr id="6" name="标题 5"/>
          <p:cNvSpPr>
            <a:spLocks noGrp="1"/>
          </p:cNvSpPr>
          <p:nvPr>
            <p:ph type="title"/>
          </p:nvPr>
        </p:nvSpPr>
        <p:spPr>
          <a:xfrm>
            <a:off x="876000" y="558320"/>
            <a:ext cx="10440000" cy="1368000"/>
          </a:xfrm>
        </p:spPr>
        <p:txBody>
          <a:bodyPr/>
          <a:lstStyle/>
          <a:p>
            <a:r>
              <a:rPr lang="en-US" altLang="zh-CN" dirty="0"/>
              <a:t>6.2 </a:t>
            </a:r>
            <a:r>
              <a:rPr lang="zh-CN" altLang="en-US" dirty="0"/>
              <a:t>处理器流水线中的反压</a:t>
            </a:r>
            <a:endParaRPr lang="zh-CN" alt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2364740"/>
            <a:ext cx="10440000" cy="4320000"/>
          </a:xfrm>
        </p:spPr>
        <p:txBody>
          <a:bodyPr/>
          <a:lstStyle/>
          <a:p>
            <a:r>
              <a:rPr lang="en-US" altLang="zh-CN" dirty="0"/>
              <a:t>3</a:t>
            </a:r>
            <a:r>
              <a:rPr lang="zh-CN" altLang="en-US" dirty="0"/>
              <a:t>、</a:t>
            </a:r>
            <a:r>
              <a:rPr lang="zh-CN" altLang="en-US" dirty="0"/>
              <a:t>加入前向旁路缓存： 加入前向旁路缓存（</a:t>
            </a:r>
            <a:r>
              <a:rPr lang="en-US" altLang="zh-CN" dirty="0"/>
              <a:t>Forward Bypass Buffer</a:t>
            </a:r>
            <a:r>
              <a:rPr lang="zh-CN" altLang="en-US" dirty="0"/>
              <a:t>）也是一种用面积换 时序的方法，是在解决反压时的一种非常巧妙的方法。旁路缓存仅只有一个表项， 由于增加了这一个额外的缓存表项，可以将后向的握手信号时序路径砍断，但是对 前向路径不受影响，因此可以广泛使用于握手接口。蜂鸟 </a:t>
            </a:r>
            <a:r>
              <a:rPr lang="en-US" altLang="zh-CN" dirty="0"/>
              <a:t>E200 </a:t>
            </a:r>
            <a:r>
              <a:rPr lang="zh-CN" altLang="en-US" dirty="0"/>
              <a:t>即于设计中采用此方法，有效地解决了多处反压造成的时序瓶颈。 </a:t>
            </a:r>
            <a:endParaRPr lang="en-US" altLang="zh-CN" dirty="0"/>
          </a:p>
          <a:p>
            <a:r>
              <a:rPr lang="zh-CN" altLang="en-US" dirty="0"/>
              <a:t>以上解决反压的技术方法，不仅在处理器设计中能够用到，而且在普通的 </a:t>
            </a:r>
            <a:r>
              <a:rPr lang="en-US" altLang="zh-CN" dirty="0"/>
              <a:t>ASIC </a:t>
            </a:r>
            <a:r>
              <a:rPr lang="zh-CN" altLang="en-US" dirty="0"/>
              <a:t>电路设计中也会经常用到。</a:t>
            </a:r>
            <a:endParaRPr lang="zh-CN" altLang="en-US" dirty="0"/>
          </a:p>
          <a:p>
            <a:endParaRPr lang="zh-CN" altLang="en-US" dirty="0"/>
          </a:p>
        </p:txBody>
      </p:sp>
      <p:sp>
        <p:nvSpPr>
          <p:cNvPr id="4" name="标题 3"/>
          <p:cNvSpPr>
            <a:spLocks noGrp="1"/>
          </p:cNvSpPr>
          <p:nvPr>
            <p:ph type="title"/>
          </p:nvPr>
        </p:nvSpPr>
        <p:spPr>
          <a:xfrm>
            <a:off x="876000" y="558320"/>
            <a:ext cx="10440000" cy="1368000"/>
          </a:xfrm>
        </p:spPr>
        <p:txBody>
          <a:bodyPr/>
          <a:lstStyle/>
          <a:p>
            <a:r>
              <a:rPr lang="en-US" altLang="zh-CN" dirty="0"/>
              <a:t>6.2 </a:t>
            </a:r>
            <a:r>
              <a:rPr lang="zh-CN" altLang="en-US" dirty="0"/>
              <a:t>处理器流水线中的反压</a:t>
            </a:r>
            <a:endParaRPr lang="zh-CN" alt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000" y="740565"/>
            <a:ext cx="10440000" cy="1368000"/>
          </a:xfrm>
        </p:spPr>
        <p:txBody>
          <a:bodyPr/>
          <a:lstStyle/>
          <a:p>
            <a:r>
              <a:rPr lang="en-US" altLang="zh-CN" dirty="0"/>
              <a:t>6.3 </a:t>
            </a:r>
            <a:r>
              <a:rPr lang="zh-CN" altLang="en-US" dirty="0"/>
              <a:t>处理器流水线中的冲突</a:t>
            </a:r>
            <a:endParaRPr lang="zh-CN" altLang="en-US" dirty="0"/>
          </a:p>
        </p:txBody>
      </p:sp>
      <p:sp>
        <p:nvSpPr>
          <p:cNvPr id="3" name="内容占位符 2"/>
          <p:cNvSpPr>
            <a:spLocks noGrp="1"/>
          </p:cNvSpPr>
          <p:nvPr>
            <p:ph idx="1"/>
          </p:nvPr>
        </p:nvSpPr>
        <p:spPr>
          <a:xfrm>
            <a:off x="875365" y="2822575"/>
            <a:ext cx="10440000" cy="4320000"/>
          </a:xfrm>
        </p:spPr>
        <p:txBody>
          <a:bodyPr/>
          <a:lstStyle/>
          <a:p>
            <a:r>
              <a:rPr lang="zh-CN" altLang="en-US" dirty="0"/>
              <a:t>处理器的流水线设计中另外一个问题便是流水线中的冲突（</a:t>
            </a:r>
            <a:r>
              <a:rPr lang="en-US" altLang="zh-CN" dirty="0"/>
              <a:t>Hazards</a:t>
            </a:r>
            <a:r>
              <a:rPr lang="zh-CN" altLang="en-US" dirty="0"/>
              <a:t>），主要分为</a:t>
            </a:r>
            <a:r>
              <a:rPr lang="zh-CN" altLang="en-US" dirty="0">
                <a:solidFill>
                  <a:srgbClr val="FF0000"/>
                </a:solidFill>
              </a:rPr>
              <a:t>资源冲突</a:t>
            </a:r>
            <a:r>
              <a:rPr lang="zh-CN" altLang="en-US" dirty="0"/>
              <a:t>和</a:t>
            </a:r>
            <a:r>
              <a:rPr lang="zh-CN" altLang="en-US" dirty="0">
                <a:solidFill>
                  <a:srgbClr val="FF0000"/>
                </a:solidFill>
              </a:rPr>
              <a:t>数据冲突</a:t>
            </a:r>
            <a:r>
              <a:rPr lang="zh-CN" altLang="en-US" dirty="0"/>
              <a:t>。</a:t>
            </a:r>
            <a:endParaRPr lang="zh-CN" altLang="en-US" dirty="0"/>
          </a:p>
          <a:p>
            <a:endParaRPr lang="zh-CN" altLang="en-US"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000" y="1278410"/>
            <a:ext cx="10440000" cy="1368000"/>
          </a:xfrm>
        </p:spPr>
        <p:txBody>
          <a:bodyPr>
            <a:normAutofit fontScale="90000"/>
          </a:bodyPr>
          <a:lstStyle/>
          <a:p>
            <a:r>
              <a:rPr lang="en-US" altLang="zh-CN" dirty="0"/>
              <a:t>6.3.1 </a:t>
            </a:r>
            <a:r>
              <a:rPr lang="zh-CN" altLang="en-US" dirty="0"/>
              <a:t>流水线中的资源冲突</a:t>
            </a:r>
            <a:br>
              <a:rPr lang="zh-CN" altLang="en-US" dirty="0"/>
            </a:br>
            <a:endParaRPr lang="zh-CN" altLang="en-US" dirty="0"/>
          </a:p>
        </p:txBody>
      </p:sp>
      <p:sp>
        <p:nvSpPr>
          <p:cNvPr id="3" name="内容占位符 2"/>
          <p:cNvSpPr>
            <a:spLocks noGrp="1"/>
          </p:cNvSpPr>
          <p:nvPr>
            <p:ph idx="1"/>
          </p:nvPr>
        </p:nvSpPr>
        <p:spPr>
          <a:xfrm>
            <a:off x="876000" y="2538095"/>
            <a:ext cx="10440000" cy="4320000"/>
          </a:xfrm>
        </p:spPr>
        <p:txBody>
          <a:bodyPr/>
          <a:lstStyle/>
          <a:p>
            <a:r>
              <a:rPr lang="zh-CN" altLang="en-US" dirty="0"/>
              <a:t>资源冲突是指流水线中硬件资源的冲突，最常见的是运算单元的冲突， 譬如除法器需要多个时钟周期才能完成运算。因此在前一个除法指令完成运算之前，新的除法指令如果也需要除法器，则会存在着资源冲突。在处理器的流水线中硬件资源冲突种类还有较多，在此不一一赘述。解决资源冲突可以通过复制硬件资源或者流水线停顿等待硬件资源的方法解决。</a:t>
            </a:r>
            <a:endParaRPr lang="zh-CN" altLang="en-US" dirty="0"/>
          </a:p>
          <a:p>
            <a:endParaRPr lang="zh-CN" altLang="en-US"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6.3.2 </a:t>
            </a:r>
            <a:r>
              <a:rPr lang="zh-CN" altLang="en-US" dirty="0"/>
              <a:t>流水线中的数据冲突</a:t>
            </a:r>
            <a:endParaRPr lang="zh-CN" altLang="en-US" dirty="0"/>
          </a:p>
        </p:txBody>
      </p:sp>
      <p:sp>
        <p:nvSpPr>
          <p:cNvPr id="3" name="内容占位符 2"/>
          <p:cNvSpPr>
            <a:spLocks noGrp="1"/>
          </p:cNvSpPr>
          <p:nvPr>
            <p:ph idx="1"/>
          </p:nvPr>
        </p:nvSpPr>
        <p:spPr>
          <a:xfrm>
            <a:off x="876000" y="1933575"/>
            <a:ext cx="10440000" cy="4320000"/>
          </a:xfrm>
        </p:spPr>
        <p:txBody>
          <a:bodyPr/>
          <a:lstStyle/>
          <a:p>
            <a:r>
              <a:rPr lang="zh-CN" altLang="en-US" dirty="0"/>
              <a:t>数据冲突是指不同的指令之间的操作数存在着数据相关性造成的冲突，常见的数据相关性如下。 </a:t>
            </a:r>
            <a:endParaRPr lang="en-US" altLang="zh-CN" dirty="0"/>
          </a:p>
          <a:p>
            <a:r>
              <a:rPr lang="en-US" altLang="zh-CN" dirty="0">
                <a:solidFill>
                  <a:srgbClr val="FF0000"/>
                </a:solidFill>
              </a:rPr>
              <a:t>WAR</a:t>
            </a:r>
            <a:r>
              <a:rPr lang="en-US" altLang="zh-CN" dirty="0"/>
              <a:t> </a:t>
            </a:r>
            <a:r>
              <a:rPr lang="zh-CN" altLang="en-US" dirty="0"/>
              <a:t>（</a:t>
            </a:r>
            <a:r>
              <a:rPr lang="en-US" altLang="zh-CN" dirty="0"/>
              <a:t> Write-After-Read</a:t>
            </a:r>
            <a:r>
              <a:rPr lang="zh-CN" altLang="en-US" dirty="0"/>
              <a:t>）相关性，又称</a:t>
            </a:r>
            <a:r>
              <a:rPr lang="zh-CN" altLang="en-US" dirty="0">
                <a:solidFill>
                  <a:srgbClr val="FF0000"/>
                </a:solidFill>
              </a:rPr>
              <a:t>先读后写相关性</a:t>
            </a:r>
            <a:r>
              <a:rPr lang="zh-CN" altLang="en-US" dirty="0"/>
              <a:t>：表示“后序执行的指令需要写回的结果寄存器索引”与“前序执行的指令需要读取的源操作数寄存器索引” 相同造成的数据相关性。 因此从理论上来讲，在流水线中“后序指令”一定不能比和它有 </a:t>
            </a:r>
            <a:r>
              <a:rPr lang="en-US" altLang="zh-CN" dirty="0"/>
              <a:t>WAR </a:t>
            </a:r>
            <a:r>
              <a:rPr lang="zh-CN" altLang="en-US" dirty="0"/>
              <a:t>相关性的“前序指令”先执行，否则“后序指令”先写回了结果至通 用寄存器组中，“前序指令”再读取操作数时，就会读到错误的数值。 </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前言</a:t>
            </a:r>
            <a:endParaRPr lang="zh-CN" altLang="en-US"/>
          </a:p>
        </p:txBody>
      </p:sp>
      <p:sp>
        <p:nvSpPr>
          <p:cNvPr id="3" name="内容占位符 2"/>
          <p:cNvSpPr>
            <a:spLocks noGrp="1"/>
          </p:cNvSpPr>
          <p:nvPr>
            <p:ph idx="1"/>
          </p:nvPr>
        </p:nvSpPr>
        <p:spPr/>
        <p:txBody>
          <a:bodyPr/>
          <a:lstStyle/>
          <a:p>
            <a:r>
              <a:rPr lang="zh-CN" altLang="en-US" dirty="0"/>
              <a:t>本章将讨论处理器的一个重要的基础知识一一“流水线”，和本章标题流水账无任何关联，仅取一个谐音而己。 </a:t>
            </a:r>
            <a:endParaRPr lang="en-US" altLang="zh-CN" dirty="0"/>
          </a:p>
          <a:p>
            <a:r>
              <a:rPr lang="zh-CN" altLang="en-US" dirty="0"/>
              <a:t>熟悉计算机体系结构的读者一定知道，言及处理器微架构，几乎必谈其流水线。 处理器的流水线结构是处理器微架构最基本的一个要素，犹如汽车底盘对于汽车一般具有基石性的作用，它承载并决定了处理器其他微架构的细节。本章将简要介绍处理器的一些常见流水线结构，并介绍蜂鸟 </a:t>
            </a:r>
            <a:r>
              <a:rPr lang="en-US" altLang="zh-CN" dirty="0"/>
              <a:t>E200 </a:t>
            </a:r>
            <a:r>
              <a:rPr lang="zh-CN" altLang="en-US" dirty="0"/>
              <a:t>处理器核的流水线微架构。</a:t>
            </a:r>
            <a:endParaRPr lang="zh-CN" altLang="en-US" dirty="0"/>
          </a:p>
          <a:p>
            <a:endParaRPr lang="zh-CN" alt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FF0000"/>
                </a:solidFill>
              </a:rPr>
              <a:t>WAW </a:t>
            </a:r>
            <a:r>
              <a:rPr lang="en-US" altLang="zh-CN" dirty="0"/>
              <a:t>(Write-After-Write</a:t>
            </a:r>
            <a:r>
              <a:rPr lang="zh-CN" altLang="en-US" dirty="0"/>
              <a:t>）</a:t>
            </a:r>
            <a:r>
              <a:rPr lang="zh-CN" altLang="en-US" dirty="0">
                <a:solidFill>
                  <a:srgbClr val="FF0000"/>
                </a:solidFill>
              </a:rPr>
              <a:t>相关性</a:t>
            </a:r>
            <a:r>
              <a:rPr lang="zh-CN" altLang="en-US" dirty="0"/>
              <a:t>，又称</a:t>
            </a:r>
            <a:r>
              <a:rPr lang="zh-CN" altLang="en-US" dirty="0">
                <a:solidFill>
                  <a:srgbClr val="FF0000"/>
                </a:solidFill>
              </a:rPr>
              <a:t>先写后写相关性</a:t>
            </a:r>
            <a:r>
              <a:rPr lang="zh-CN" altLang="en-US" dirty="0"/>
              <a:t>：表示“后序执行的指令需要写回的结果寄存器索寻｜ ”与“前序执行的指令需要写田的结果寄存器索引”相同造成的数据相关性。因此从理论上来讲，在流水线中“后序指令”一定不能比和它有 </a:t>
            </a:r>
            <a:r>
              <a:rPr lang="en-US" altLang="zh-CN" dirty="0"/>
              <a:t>WAW </a:t>
            </a:r>
            <a:r>
              <a:rPr lang="zh-CN" altLang="en-US" dirty="0"/>
              <a:t>相关性的“前序指令”先执行，否则“后序指令”先写回了结果至通用寄 存器组中，“前序指令”再写回结果至通用寄存器组中就会将其覆盖。</a:t>
            </a:r>
            <a:endParaRPr lang="zh-CN" alt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548130"/>
            <a:ext cx="10440000" cy="4320000"/>
          </a:xfrm>
        </p:spPr>
        <p:txBody>
          <a:bodyPr/>
          <a:lstStyle/>
          <a:p>
            <a:r>
              <a:rPr lang="en-US" altLang="zh-CN" dirty="0">
                <a:solidFill>
                  <a:srgbClr val="FF0000"/>
                </a:solidFill>
              </a:rPr>
              <a:t>RAW</a:t>
            </a:r>
            <a:r>
              <a:rPr lang="en-US" altLang="zh-CN" dirty="0"/>
              <a:t> (Read-After-write</a:t>
            </a:r>
            <a:r>
              <a:rPr lang="zh-CN" altLang="en-US" dirty="0"/>
              <a:t>）</a:t>
            </a:r>
            <a:r>
              <a:rPr lang="zh-CN" altLang="en-US" dirty="0">
                <a:solidFill>
                  <a:srgbClr val="FF0000"/>
                </a:solidFill>
              </a:rPr>
              <a:t>相关性</a:t>
            </a:r>
            <a:r>
              <a:rPr lang="zh-CN" altLang="en-US" dirty="0"/>
              <a:t>，又称</a:t>
            </a:r>
            <a:r>
              <a:rPr lang="zh-CN" altLang="en-US" dirty="0">
                <a:solidFill>
                  <a:srgbClr val="FF0000"/>
                </a:solidFill>
              </a:rPr>
              <a:t>先写后读相关性</a:t>
            </a:r>
            <a:r>
              <a:rPr lang="zh-CN" altLang="en-US" dirty="0"/>
              <a:t>：表示“后序执行的指令需 要读取的源操作数寄存器索寻｜ ”与“前序执行的指令需要写回的结果寄存器索引” 相同造成的数据相关性。因此从理论上来讲，在流水线中“后序指令”一定不能比 和它有 </a:t>
            </a:r>
            <a:r>
              <a:rPr lang="en-US" altLang="zh-CN" dirty="0"/>
              <a:t>RAW </a:t>
            </a:r>
            <a:r>
              <a:rPr lang="zh-CN" altLang="en-US" dirty="0"/>
              <a:t>相关性的哺序指令”先执行，否则 “后序指令”便会从通用寄存器 组中读回错误的源操作数。 </a:t>
            </a:r>
            <a:endParaRPr lang="en-US" altLang="zh-CN" dirty="0"/>
          </a:p>
          <a:p>
            <a:endParaRPr lang="en-US" altLang="zh-CN" dirty="0"/>
          </a:p>
          <a:p>
            <a:r>
              <a:rPr lang="zh-CN" altLang="en-US" dirty="0"/>
              <a:t>以上的 </a:t>
            </a:r>
            <a:r>
              <a:rPr lang="en-US" altLang="zh-CN" dirty="0"/>
              <a:t>3 </a:t>
            </a:r>
            <a:r>
              <a:rPr lang="zh-CN" altLang="en-US" dirty="0"/>
              <a:t>种相关性中，</a:t>
            </a:r>
            <a:r>
              <a:rPr lang="en-US" altLang="zh-CN" dirty="0">
                <a:solidFill>
                  <a:srgbClr val="FF0000"/>
                </a:solidFill>
              </a:rPr>
              <a:t>RAW </a:t>
            </a:r>
            <a:r>
              <a:rPr lang="zh-CN" altLang="en-US" dirty="0">
                <a:solidFill>
                  <a:srgbClr val="FF0000"/>
                </a:solidFill>
              </a:rPr>
              <a:t>属于真数据相关</a:t>
            </a:r>
            <a:r>
              <a:rPr lang="zh-CN" altLang="en-US" dirty="0"/>
              <a:t>。 </a:t>
            </a:r>
            <a:endParaRPr lang="zh-CN" alt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639570"/>
            <a:ext cx="10440000" cy="4320000"/>
          </a:xfrm>
        </p:spPr>
        <p:txBody>
          <a:bodyPr/>
          <a:lstStyle/>
          <a:p>
            <a:r>
              <a:rPr lang="zh-CN" altLang="en-US" dirty="0"/>
              <a:t>解决数据冲突的常见方法如下。 （</a:t>
            </a:r>
            <a:r>
              <a:rPr lang="en-US" altLang="zh-CN" dirty="0"/>
              <a:t>1</a:t>
            </a:r>
            <a:r>
              <a:rPr lang="zh-CN" altLang="en-US" dirty="0"/>
              <a:t>）</a:t>
            </a:r>
            <a:r>
              <a:rPr lang="en-US" altLang="zh-CN" dirty="0"/>
              <a:t>WAW </a:t>
            </a:r>
            <a:r>
              <a:rPr lang="zh-CN" altLang="en-US" dirty="0"/>
              <a:t>和 </a:t>
            </a:r>
            <a:r>
              <a:rPr lang="en-US" altLang="zh-CN" dirty="0"/>
              <a:t>WAR </a:t>
            </a:r>
            <a:r>
              <a:rPr lang="zh-CN" altLang="en-US" dirty="0"/>
              <a:t>可以通过寄存器重命名的方法将相关性去除，从而无须担心其执行顺序。</a:t>
            </a:r>
            <a:endParaRPr lang="zh-CN" altLang="en-US" dirty="0"/>
          </a:p>
          <a:p>
            <a:endParaRPr lang="en-US" altLang="zh-CN" dirty="0"/>
          </a:p>
          <a:p>
            <a:r>
              <a:rPr lang="zh-CN" altLang="en-US" dirty="0"/>
              <a:t>寄存器重命名技术在 </a:t>
            </a:r>
            <a:r>
              <a:rPr lang="en-US" altLang="zh-CN" dirty="0" err="1"/>
              <a:t>Tomasulo</a:t>
            </a:r>
            <a:r>
              <a:rPr lang="en-US" altLang="zh-CN" dirty="0"/>
              <a:t> </a:t>
            </a:r>
            <a:r>
              <a:rPr lang="zh-CN" altLang="en-US" dirty="0"/>
              <a:t>算法中通过保留站和 </a:t>
            </a:r>
            <a:r>
              <a:rPr lang="en-US" altLang="zh-CN" dirty="0"/>
              <a:t>ROB (Re-Order Buffer</a:t>
            </a:r>
            <a:r>
              <a:rPr lang="zh-CN" altLang="en-US" dirty="0"/>
              <a:t>）完成， 或者采用纯物理寄存器（而不用 </a:t>
            </a:r>
            <a:r>
              <a:rPr lang="en-US" altLang="zh-CN" dirty="0"/>
              <a:t>ROB</a:t>
            </a:r>
            <a:r>
              <a:rPr lang="zh-CN" altLang="en-US" dirty="0"/>
              <a:t>）的方式完成。 有关 </a:t>
            </a:r>
            <a:r>
              <a:rPr lang="en-US" altLang="zh-CN" dirty="0"/>
              <a:t>ROB </a:t>
            </a:r>
            <a:r>
              <a:rPr lang="zh-CN" altLang="en-US" dirty="0"/>
              <a:t>和纯物理寄存器的 作用和信息在第 </a:t>
            </a:r>
            <a:r>
              <a:rPr lang="en-US" altLang="zh-CN" dirty="0"/>
              <a:t>8 </a:t>
            </a:r>
            <a:r>
              <a:rPr lang="zh-CN" altLang="en-US" dirty="0"/>
              <a:t>章中对“指令发射、派遣、执行、写囚的顺序和常见策略”的介绍中将进一步论述。 </a:t>
            </a:r>
            <a:endParaRPr lang="zh-CN" altLang="en-US"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(2</a:t>
            </a:r>
            <a:r>
              <a:rPr lang="zh-CN" altLang="en-US" dirty="0"/>
              <a:t>）之所以称 </a:t>
            </a:r>
            <a:r>
              <a:rPr lang="en-US" altLang="zh-CN" dirty="0"/>
              <a:t>RAW </a:t>
            </a:r>
            <a:r>
              <a:rPr lang="zh-CN" altLang="en-US" dirty="0"/>
              <a:t>为真数据相关，是因为其没有办法通过寄存器重命名的方法将相关性去除。 一旦产生 </a:t>
            </a:r>
            <a:r>
              <a:rPr lang="en-US" altLang="zh-CN" dirty="0"/>
              <a:t>RAW </a:t>
            </a:r>
            <a:r>
              <a:rPr lang="zh-CN" altLang="en-US" dirty="0"/>
              <a:t>相关性，后序的指令一定要使用和它有孔气</a:t>
            </a:r>
            <a:r>
              <a:rPr lang="en-US" altLang="zh-CN" dirty="0"/>
              <a:t>W </a:t>
            </a:r>
            <a:r>
              <a:rPr lang="zh-CN" altLang="en-US" dirty="0"/>
              <a:t>数据相关性的前序指 令执行完成的结果，从而造成流水线的等待停顿。 为了能够尽可能减少流水线停顿带来的性能损失，可以使用“动态调度”的方法。 </a:t>
            </a:r>
            <a:endParaRPr lang="zh-CN" altLang="en-US"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6.4.1 </a:t>
            </a:r>
            <a:r>
              <a:rPr lang="zh-CN" altLang="en-US" dirty="0"/>
              <a:t>蜂鸟 </a:t>
            </a:r>
            <a:r>
              <a:rPr lang="en-US" altLang="zh-CN" dirty="0"/>
              <a:t>E200 </a:t>
            </a:r>
            <a:r>
              <a:rPr lang="zh-CN" altLang="en-US" dirty="0"/>
              <a:t>处理器的流水线</a:t>
            </a:r>
            <a:endParaRPr lang="zh-CN" altLang="en-US" dirty="0"/>
          </a:p>
        </p:txBody>
      </p:sp>
      <p:sp>
        <p:nvSpPr>
          <p:cNvPr id="3" name="内容占位符 2"/>
          <p:cNvSpPr>
            <a:spLocks noGrp="1"/>
          </p:cNvSpPr>
          <p:nvPr>
            <p:ph idx="1"/>
          </p:nvPr>
        </p:nvSpPr>
        <p:spPr/>
        <p:txBody>
          <a:bodyPr/>
          <a:lstStyle/>
          <a:p>
            <a:r>
              <a:rPr lang="en-US" altLang="zh-CN" dirty="0"/>
              <a:t>6.5.1 </a:t>
            </a:r>
            <a:r>
              <a:rPr lang="zh-CN" altLang="en-US" dirty="0"/>
              <a:t>流水线总体结构</a:t>
            </a:r>
            <a:endParaRPr lang="en-US" altLang="zh-CN" dirty="0"/>
          </a:p>
          <a:p>
            <a:r>
              <a:rPr lang="zh-CN" altLang="en-US" dirty="0"/>
              <a:t>蜂乌 </a:t>
            </a:r>
            <a:r>
              <a:rPr lang="en-US" altLang="zh-CN" dirty="0"/>
              <a:t>E200 </a:t>
            </a:r>
            <a:r>
              <a:rPr lang="zh-CN" altLang="en-US" dirty="0"/>
              <a:t>处理器的总体结构如图 </a:t>
            </a:r>
            <a:r>
              <a:rPr lang="en-US" altLang="zh-CN" dirty="0"/>
              <a:t>6-3 </a:t>
            </a:r>
            <a:r>
              <a:rPr lang="zh-CN" altLang="en-US" dirty="0"/>
              <a:t>所示，要点如下。 </a:t>
            </a:r>
            <a:r>
              <a:rPr lang="en-US" altLang="zh-CN" dirty="0"/>
              <a:t>(1 </a:t>
            </a:r>
            <a:r>
              <a:rPr lang="zh-CN" altLang="en-US" dirty="0"/>
              <a:t>）流水线的第一级为“取指（由 </a:t>
            </a:r>
            <a:r>
              <a:rPr lang="en-US" altLang="zh-CN" dirty="0"/>
              <a:t>IFU </a:t>
            </a:r>
            <a:r>
              <a:rPr lang="zh-CN" altLang="en-US" dirty="0"/>
              <a:t>完成）</a:t>
            </a:r>
            <a:r>
              <a:rPr lang="en-US" altLang="zh-CN" dirty="0"/>
              <a:t>" (2</a:t>
            </a:r>
            <a:r>
              <a:rPr lang="zh-CN" altLang="en-US" dirty="0"/>
              <a:t>）蜂鸟 </a:t>
            </a:r>
            <a:r>
              <a:rPr lang="en-US" altLang="zh-CN" dirty="0"/>
              <a:t>E200 </a:t>
            </a:r>
            <a:r>
              <a:rPr lang="zh-CN" altLang="en-US" dirty="0"/>
              <a:t>处理器核很难严谨界定它的完整流水线级数为几级，原因如下。</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5988598" y="3542988"/>
            <a:ext cx="4816251" cy="2484587"/>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原因：</a:t>
            </a:r>
            <a:endParaRPr lang="zh-CN" altLang="en-US"/>
          </a:p>
        </p:txBody>
      </p:sp>
      <p:sp>
        <p:nvSpPr>
          <p:cNvPr id="3" name="内容占位符 2"/>
          <p:cNvSpPr>
            <a:spLocks noGrp="1"/>
          </p:cNvSpPr>
          <p:nvPr>
            <p:ph idx="1"/>
          </p:nvPr>
        </p:nvSpPr>
        <p:spPr>
          <a:xfrm>
            <a:off x="876000" y="1994535"/>
            <a:ext cx="10440000" cy="4320000"/>
          </a:xfrm>
        </p:spPr>
        <p:txBody>
          <a:bodyPr/>
          <a:lstStyle/>
          <a:p>
            <a:r>
              <a:rPr lang="zh-CN" altLang="en-US" dirty="0"/>
              <a:t>“译码（由 </a:t>
            </a:r>
            <a:r>
              <a:rPr lang="en-US" altLang="zh-CN" dirty="0"/>
              <a:t>EXU </a:t>
            </a:r>
            <a:r>
              <a:rPr lang="zh-CN" altLang="en-US" dirty="0"/>
              <a:t>中完成）”“执行（由 </a:t>
            </a:r>
            <a:r>
              <a:rPr lang="en-US" altLang="zh-CN" dirty="0"/>
              <a:t>EXU </a:t>
            </a:r>
            <a:r>
              <a:rPr lang="zh-CN" altLang="en-US" dirty="0"/>
              <a:t>中完成）”和“写回（由 </a:t>
            </a:r>
            <a:r>
              <a:rPr lang="en-US" altLang="zh-CN" dirty="0"/>
              <a:t>WB </a:t>
            </a:r>
            <a:r>
              <a:rPr lang="zh-CN" altLang="en-US" dirty="0"/>
              <a:t>完成）”均处于 同一个时钟周期，位于流水线的第二级。</a:t>
            </a:r>
            <a:endParaRPr lang="zh-CN" altLang="en-US" dirty="0"/>
          </a:p>
          <a:p>
            <a:pPr marL="0" indent="0">
              <a:buNone/>
            </a:pPr>
            <a:endParaRPr lang="en-US" altLang="zh-CN" dirty="0"/>
          </a:p>
          <a:p>
            <a:r>
              <a:rPr lang="zh-CN" altLang="en-US" dirty="0"/>
              <a:t>而“访存（由 </a:t>
            </a:r>
            <a:r>
              <a:rPr lang="en-US" altLang="zh-CN" dirty="0"/>
              <a:t>LSU </a:t>
            </a:r>
            <a:r>
              <a:rPr lang="zh-CN" altLang="en-US" dirty="0"/>
              <a:t>完成）”阶段处于 </a:t>
            </a:r>
            <a:r>
              <a:rPr lang="en-US" altLang="zh-CN" dirty="0"/>
              <a:t>EXU </a:t>
            </a:r>
            <a:r>
              <a:rPr lang="zh-CN" altLang="en-US" dirty="0"/>
              <a:t>之后的第三级流水线，但是 </a:t>
            </a:r>
            <a:r>
              <a:rPr lang="en-US" altLang="zh-CN" dirty="0"/>
              <a:t>LSU </a:t>
            </a:r>
            <a:r>
              <a:rPr lang="zh-CN" altLang="en-US" dirty="0"/>
              <a:t>写回的结果仍然需要通过 </a:t>
            </a:r>
            <a:r>
              <a:rPr lang="en-US" altLang="zh-CN" dirty="0"/>
              <a:t>WB </a:t>
            </a:r>
            <a:r>
              <a:rPr lang="zh-CN" altLang="en-US" dirty="0"/>
              <a:t>模块写回通用寄存器组（</a:t>
            </a:r>
            <a:r>
              <a:rPr lang="en-US" altLang="zh-CN" dirty="0"/>
              <a:t>Register File, </a:t>
            </a:r>
            <a:r>
              <a:rPr lang="en-US" altLang="zh-CN" dirty="0" err="1"/>
              <a:t>Regfile</a:t>
            </a:r>
            <a:r>
              <a:rPr lang="zh-CN" altLang="en-US" dirty="0"/>
              <a:t>）。</a:t>
            </a:r>
            <a:endParaRPr lang="zh-CN" altLang="en-US"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因此严格来讲，峰鸟 </a:t>
            </a:r>
            <a:r>
              <a:rPr lang="en-US" altLang="zh-CN" dirty="0"/>
              <a:t>E200 </a:t>
            </a:r>
            <a:r>
              <a:rPr lang="zh-CN" altLang="en-US" dirty="0"/>
              <a:t>是一个变长流水线结构。 由于蜂鸟 </a:t>
            </a:r>
            <a:r>
              <a:rPr lang="en-US" altLang="zh-CN" dirty="0"/>
              <a:t>E200 </a:t>
            </a:r>
            <a:r>
              <a:rPr lang="zh-CN" altLang="en-US" dirty="0"/>
              <a:t>处理器核的流水线的按序主体是位于第一级的“取指”和位于第二级的 “执行”和“写回”，因此我们非严谨地定义蜂鸟 </a:t>
            </a:r>
            <a:r>
              <a:rPr lang="en-US" altLang="zh-CN" dirty="0"/>
              <a:t>E200 </a:t>
            </a:r>
            <a:r>
              <a:rPr lang="zh-CN" altLang="en-US" dirty="0"/>
              <a:t>处理器核的流水线深度为二级。 </a:t>
            </a:r>
            <a:endParaRPr lang="zh-CN" alt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1176810"/>
            <a:ext cx="10440000" cy="1368000"/>
          </a:xfrm>
        </p:spPr>
        <p:txBody>
          <a:bodyPr>
            <a:normAutofit fontScale="90000"/>
          </a:bodyPr>
          <a:lstStyle/>
          <a:p>
            <a:r>
              <a:rPr lang="en-US" altLang="zh-CN" dirty="0"/>
              <a:t>6.4.2 </a:t>
            </a:r>
            <a:r>
              <a:rPr lang="zh-CN" altLang="en-US" dirty="0"/>
              <a:t>流水线中的冲突</a:t>
            </a:r>
            <a:br>
              <a:rPr lang="zh-CN" altLang="en-US" dirty="0"/>
            </a:br>
            <a:endParaRPr lang="zh-CN" altLang="en-US" dirty="0"/>
          </a:p>
        </p:txBody>
      </p:sp>
      <p:sp>
        <p:nvSpPr>
          <p:cNvPr id="3" name="内容占位符 2"/>
          <p:cNvSpPr>
            <a:spLocks noGrp="1"/>
          </p:cNvSpPr>
          <p:nvPr>
            <p:ph idx="1"/>
          </p:nvPr>
        </p:nvSpPr>
        <p:spPr>
          <a:xfrm>
            <a:off x="875365" y="2673985"/>
            <a:ext cx="10440000" cy="4320000"/>
          </a:xfrm>
        </p:spPr>
        <p:txBody>
          <a:bodyPr/>
          <a:lstStyle/>
          <a:p>
            <a:r>
              <a:rPr lang="zh-CN" altLang="en-US" dirty="0"/>
              <a:t>蜂鸟 </a:t>
            </a:r>
            <a:r>
              <a:rPr lang="en-US" altLang="zh-CN" dirty="0"/>
              <a:t>E200 </a:t>
            </a:r>
            <a:r>
              <a:rPr lang="zh-CN" altLang="en-US" dirty="0"/>
              <a:t>处理器核流水线中的冲突处理（包括资源冲突和数据冲突）主要在 </a:t>
            </a:r>
            <a:r>
              <a:rPr lang="en-US" altLang="zh-CN" dirty="0"/>
              <a:t>EXU</a:t>
            </a:r>
            <a:r>
              <a:rPr lang="zh-CN" altLang="en-US" dirty="0"/>
              <a:t>单元中解决</a:t>
            </a:r>
            <a:endParaRPr lang="zh-CN" alt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总结</a:t>
            </a:r>
            <a:endParaRPr lang="zh-CN" altLang="en-US" dirty="0"/>
          </a:p>
        </p:txBody>
      </p:sp>
      <p:sp>
        <p:nvSpPr>
          <p:cNvPr id="3" name="内容占位符 2"/>
          <p:cNvSpPr>
            <a:spLocks noGrp="1"/>
          </p:cNvSpPr>
          <p:nvPr>
            <p:ph idx="1"/>
          </p:nvPr>
        </p:nvSpPr>
        <p:spPr>
          <a:xfrm>
            <a:off x="875365" y="1702435"/>
            <a:ext cx="10440000" cy="4320000"/>
          </a:xfrm>
        </p:spPr>
        <p:txBody>
          <a:bodyPr/>
          <a:lstStyle/>
          <a:p>
            <a:pPr marL="0" indent="0">
              <a:buNone/>
            </a:pPr>
            <a:r>
              <a:rPr lang="en-US" altLang="zh-CN" dirty="0"/>
              <a:t>     </a:t>
            </a:r>
            <a:endParaRPr lang="en-US" altLang="zh-CN" dirty="0"/>
          </a:p>
          <a:p>
            <a:r>
              <a:rPr lang="en-US" altLang="zh-CN" dirty="0"/>
              <a:t>       </a:t>
            </a:r>
            <a:r>
              <a:rPr lang="zh-CN" altLang="en-US" dirty="0"/>
              <a:t>蜂鸟 </a:t>
            </a:r>
            <a:r>
              <a:rPr lang="en-US" altLang="zh-CN" dirty="0"/>
              <a:t>E200 </a:t>
            </a:r>
            <a:r>
              <a:rPr lang="zh-CN" altLang="en-US" dirty="0"/>
              <a:t>处理器核的设计目标是超低功耗嵌入式处理器核，因此为了兼顾功耗和性能的目标，采用了以两级按序流水线为主体，辅以其他组件流水线长度可变的一套小巧而有特点的流水线结构，既实现了低功耗的目标，又达到了一定的性能。 本章在此仅对蜂鸟 </a:t>
            </a:r>
            <a:r>
              <a:rPr lang="en-US" altLang="zh-CN" dirty="0"/>
              <a:t>E200 </a:t>
            </a:r>
            <a:r>
              <a:rPr lang="zh-CN" altLang="en-US" dirty="0"/>
              <a:t>处理器的流水线总体结构加以概述， 读者可以通过阅读后续章 节中对各个单元部分的更多介绍来进一步理解蜂鸟 </a:t>
            </a:r>
            <a:r>
              <a:rPr lang="en-US" altLang="zh-CN" dirty="0"/>
              <a:t>E200 </a:t>
            </a:r>
            <a:r>
              <a:rPr lang="zh-CN" altLang="en-US" dirty="0"/>
              <a:t>设计的精髓。</a:t>
            </a:r>
            <a:endParaRPr lang="zh-CN" altLang="en-US" dirty="0"/>
          </a:p>
          <a:p>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000" y="837085"/>
            <a:ext cx="10440000" cy="1368000"/>
          </a:xfrm>
        </p:spPr>
        <p:txBody>
          <a:bodyPr/>
          <a:lstStyle/>
          <a:p>
            <a:r>
              <a:rPr lang="en-US" altLang="zh-CN" dirty="0"/>
              <a:t>6.1.1 </a:t>
            </a:r>
            <a:r>
              <a:rPr lang="zh-CN" altLang="en-US" dirty="0"/>
              <a:t>从经典的五级流水线说起</a:t>
            </a:r>
            <a:br>
              <a:rPr lang="zh-CN" altLang="en-US" dirty="0"/>
            </a:br>
            <a:endParaRPr lang="zh-CN" altLang="en-US" dirty="0"/>
          </a:p>
        </p:txBody>
      </p:sp>
      <p:sp>
        <p:nvSpPr>
          <p:cNvPr id="3" name="内容占位符 2"/>
          <p:cNvSpPr>
            <a:spLocks noGrp="1"/>
          </p:cNvSpPr>
          <p:nvPr>
            <p:ph idx="1"/>
          </p:nvPr>
        </p:nvSpPr>
        <p:spPr>
          <a:xfrm>
            <a:off x="876000" y="2138680"/>
            <a:ext cx="10440000" cy="4320000"/>
          </a:xfrm>
        </p:spPr>
        <p:txBody>
          <a:bodyPr/>
          <a:lstStyle/>
          <a:p>
            <a:pPr marL="0" indent="0">
              <a:buNone/>
            </a:pPr>
            <a:r>
              <a:rPr lang="zh-CN" altLang="en-US" dirty="0"/>
              <a:t>流水线的概念来源于工业制造领域，以汽车装配为例来解释流水线的工作方式，假设装 配一辆汽车需要 </a:t>
            </a:r>
            <a:r>
              <a:rPr lang="en-US" altLang="zh-CN" dirty="0"/>
              <a:t>4 </a:t>
            </a:r>
            <a:r>
              <a:rPr lang="zh-CN" altLang="en-US" dirty="0"/>
              <a:t>个步骤。 </a:t>
            </a:r>
            <a:endParaRPr lang="en-US" altLang="zh-CN" dirty="0"/>
          </a:p>
          <a:p>
            <a:pPr marL="0" indent="0">
              <a:buNone/>
            </a:pPr>
            <a:r>
              <a:rPr lang="zh-CN" altLang="en-US" dirty="0"/>
              <a:t>第 </a:t>
            </a:r>
            <a:r>
              <a:rPr lang="en-US" altLang="zh-CN" dirty="0"/>
              <a:t>1 </a:t>
            </a:r>
            <a:r>
              <a:rPr lang="zh-CN" altLang="en-US" dirty="0"/>
              <a:t>步：冲压，制作车身外壳和底盘等部件。 </a:t>
            </a:r>
            <a:endParaRPr lang="en-US" altLang="zh-CN" dirty="0"/>
          </a:p>
          <a:p>
            <a:pPr marL="0" indent="0">
              <a:buNone/>
            </a:pPr>
            <a:r>
              <a:rPr lang="zh-CN" altLang="en-US" dirty="0"/>
              <a:t>第 </a:t>
            </a:r>
            <a:r>
              <a:rPr lang="en-US" altLang="zh-CN" dirty="0"/>
              <a:t>2 </a:t>
            </a:r>
            <a:r>
              <a:rPr lang="zh-CN" altLang="en-US" dirty="0"/>
              <a:t>步：焊接，将冲压成形后的各部件焊接成车身。 </a:t>
            </a:r>
            <a:endParaRPr lang="en-US" altLang="zh-CN" dirty="0"/>
          </a:p>
          <a:p>
            <a:pPr marL="0" indent="0">
              <a:buNone/>
            </a:pPr>
            <a:r>
              <a:rPr lang="zh-CN" altLang="en-US" dirty="0"/>
              <a:t>第 </a:t>
            </a:r>
            <a:r>
              <a:rPr lang="en-US" altLang="zh-CN" dirty="0"/>
              <a:t>3 </a:t>
            </a:r>
            <a:r>
              <a:rPr lang="zh-CN" altLang="en-US" dirty="0"/>
              <a:t>步：涂装，将车身等主要部件清洗、化学处理、打磨、喷漆和烘干。 </a:t>
            </a:r>
            <a:endParaRPr lang="en-US" altLang="zh-CN" dirty="0"/>
          </a:p>
          <a:p>
            <a:pPr marL="0" indent="0">
              <a:buNone/>
            </a:pPr>
            <a:r>
              <a:rPr lang="zh-CN" altLang="en-US" dirty="0"/>
              <a:t>第 </a:t>
            </a:r>
            <a:r>
              <a:rPr lang="en-US" altLang="zh-CN" dirty="0"/>
              <a:t>4 </a:t>
            </a:r>
            <a:r>
              <a:rPr lang="zh-CN" altLang="en-US" dirty="0"/>
              <a:t>步：总装，将各部件（包括发动机和向外采购的零部件）组装成车。 </a:t>
            </a:r>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862455"/>
            <a:ext cx="10440000" cy="4320000"/>
          </a:xfrm>
        </p:spPr>
        <p:txBody>
          <a:bodyPr>
            <a:normAutofit lnSpcReduction="10000"/>
          </a:bodyPr>
          <a:lstStyle/>
          <a:p>
            <a:r>
              <a:rPr lang="zh-CN" altLang="en-US" dirty="0"/>
              <a:t>同时需要对应冲压、焊接、涂装和总装 </a:t>
            </a:r>
            <a:r>
              <a:rPr lang="en-US" altLang="zh-CN" dirty="0"/>
              <a:t>4 </a:t>
            </a:r>
            <a:r>
              <a:rPr lang="zh-CN" altLang="en-US" dirty="0"/>
              <a:t>项工作的工人。最简单的方法是一辆汽车依次经过上述 </a:t>
            </a:r>
            <a:r>
              <a:rPr lang="en-US" altLang="zh-CN" dirty="0"/>
              <a:t>4 </a:t>
            </a:r>
            <a:r>
              <a:rPr lang="zh-CN" altLang="en-US" dirty="0"/>
              <a:t>个步骤装配完成之后，下一辆汽车才开始进行装配，最早期的工业制造就是采用的这种原始的方式，即同一时刻只有一辆汽车在装配。</a:t>
            </a:r>
            <a:endParaRPr lang="zh-CN" altLang="en-US" dirty="0"/>
          </a:p>
          <a:p>
            <a:r>
              <a:rPr lang="zh-CN" altLang="en-US" dirty="0"/>
              <a:t>不久之后人们发现，一辆汽车在某个时段中进行装配时，其他 </a:t>
            </a:r>
            <a:r>
              <a:rPr lang="en-US" altLang="zh-CN" dirty="0"/>
              <a:t>3 </a:t>
            </a:r>
            <a:r>
              <a:rPr lang="zh-CN" altLang="en-US" dirty="0"/>
              <a:t>个工人都处于闲置状态，显然这是对资源的极大浪费，于是思考出能有效利用资源的新方法。即在第一辆汽车经过冲压进入焊接工序时， 立刻开始进行第二辆汽车的冲压，而不是等到第一辆汽车经过全部 </a:t>
            </a:r>
            <a:r>
              <a:rPr lang="en-US" altLang="zh-CN" dirty="0"/>
              <a:t>4 </a:t>
            </a:r>
            <a:r>
              <a:rPr lang="zh-CN" altLang="en-US" dirty="0"/>
              <a:t>个工序后才开始。这样在后续生产中就能够保证</a:t>
            </a:r>
            <a:r>
              <a:rPr lang="en-US" altLang="zh-CN" dirty="0"/>
              <a:t>4 </a:t>
            </a:r>
            <a:r>
              <a:rPr lang="zh-CN" altLang="en-US" dirty="0"/>
              <a:t>个工人一直处于运行状态，不会造成人员的闲置。这样的生产方式就好似流水川流不息，因此被称为流水线。 </a:t>
            </a:r>
            <a:endParaRPr lang="zh-CN" altLang="en-US" dirty="0"/>
          </a:p>
        </p:txBody>
      </p:sp>
      <p:sp>
        <p:nvSpPr>
          <p:cNvPr id="6" name="标题 1"/>
          <p:cNvSpPr>
            <a:spLocks noGrp="1"/>
          </p:cNvSpPr>
          <p:nvPr/>
        </p:nvSpPr>
        <p:spPr>
          <a:xfrm>
            <a:off x="876000" y="837085"/>
            <a:ext cx="10440000" cy="1368000"/>
          </a:xfrm>
          <a:prstGeom prst="rect">
            <a:avLst/>
          </a:prstGeom>
        </p:spPr>
        <p:txBody>
          <a:bodyPr vert="horz" lIns="91440" tIns="45720" rIns="91440" bIns="46800" rtlCol="0" anchor="b">
            <a:normAutofit lnSpcReduction="20000"/>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en-US" altLang="zh-CN" dirty="0"/>
              <a:t>6.1.1 </a:t>
            </a:r>
            <a:r>
              <a:rPr lang="zh-CN" altLang="en-US" dirty="0"/>
              <a:t>从经典的五级流水线说起</a:t>
            </a:r>
            <a:br>
              <a:rPr lang="zh-CN" altLang="en-US" dirty="0"/>
            </a:b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1943735"/>
            <a:ext cx="10440000" cy="4320000"/>
          </a:xfrm>
        </p:spPr>
        <p:txBody>
          <a:bodyPr>
            <a:normAutofit lnSpcReduction="10000"/>
          </a:bodyPr>
          <a:lstStyle/>
          <a:p>
            <a:pPr marL="0" indent="0">
              <a:buNone/>
            </a:pPr>
            <a:r>
              <a:rPr lang="zh-CN" altLang="en-US" dirty="0"/>
              <a:t>计算机体系结构教材中被提及最多的经典五级流水线如图 </a:t>
            </a:r>
            <a:r>
              <a:rPr lang="en-US" altLang="zh-CN" dirty="0"/>
              <a:t>6-1 </a:t>
            </a:r>
            <a:r>
              <a:rPr lang="zh-CN" altLang="en-US" dirty="0"/>
              <a:t>所示。在此流水线 中一条指令的生命周期分为如下步骤。 </a:t>
            </a:r>
            <a:endParaRPr lang="en-US" altLang="zh-CN" dirty="0"/>
          </a:p>
          <a:p>
            <a:pPr marL="0" indent="0">
              <a:buNone/>
            </a:pPr>
            <a:r>
              <a:rPr lang="zh-CN" altLang="en-US" dirty="0"/>
              <a:t>（</a:t>
            </a:r>
            <a:r>
              <a:rPr lang="en-US" altLang="zh-CN" dirty="0"/>
              <a:t>1</a:t>
            </a:r>
            <a:r>
              <a:rPr lang="zh-CN" altLang="en-US" dirty="0"/>
              <a:t>）取指</a:t>
            </a:r>
            <a:endParaRPr lang="en-US" altLang="zh-CN" dirty="0"/>
          </a:p>
          <a:p>
            <a:pPr marL="0" indent="0">
              <a:buNone/>
            </a:pPr>
            <a:r>
              <a:rPr lang="en-US" altLang="zh-CN" dirty="0"/>
              <a:t>• </a:t>
            </a:r>
            <a:r>
              <a:rPr lang="zh-CN" altLang="en-US" dirty="0"/>
              <a:t>指令取指 </a:t>
            </a:r>
            <a:r>
              <a:rPr lang="en-US" altLang="zh-CN" dirty="0" err="1"/>
              <a:t>Cinstruction</a:t>
            </a:r>
            <a:r>
              <a:rPr lang="en-US" altLang="zh-CN" dirty="0"/>
              <a:t> Fetch</a:t>
            </a:r>
            <a:r>
              <a:rPr lang="zh-CN" altLang="en-US" dirty="0"/>
              <a:t>）是指将指令从存储器中读取出来的过程。</a:t>
            </a:r>
            <a:endParaRPr lang="en-US" altLang="zh-CN" dirty="0"/>
          </a:p>
          <a:p>
            <a:pPr marL="0" indent="0">
              <a:buNone/>
            </a:pPr>
            <a:r>
              <a:rPr lang="zh-CN" altLang="en-US" dirty="0"/>
              <a:t> </a:t>
            </a:r>
            <a:r>
              <a:rPr lang="en-US" altLang="zh-CN" dirty="0"/>
              <a:t>(2</a:t>
            </a:r>
            <a:r>
              <a:rPr lang="zh-CN" altLang="en-US" dirty="0"/>
              <a:t>）译码 </a:t>
            </a:r>
            <a:endParaRPr lang="en-US" altLang="zh-CN" dirty="0"/>
          </a:p>
          <a:p>
            <a:pPr marL="0" indent="0">
              <a:buNone/>
            </a:pPr>
            <a:r>
              <a:rPr lang="en-US" altLang="zh-CN" dirty="0"/>
              <a:t>• </a:t>
            </a:r>
            <a:r>
              <a:rPr lang="zh-CN" altLang="en-US" dirty="0"/>
              <a:t>指令译码（</a:t>
            </a:r>
            <a:r>
              <a:rPr lang="en-US" altLang="zh-CN" dirty="0"/>
              <a:t>Instruction Decode</a:t>
            </a:r>
            <a:r>
              <a:rPr lang="zh-CN" altLang="en-US" dirty="0"/>
              <a:t>）是指将从存储器中取出的指令进行翻译的过程。经过 译码之后得到指令需要的操作数寄存器索引，可以使用此索引从通用寄存器组 </a:t>
            </a:r>
            <a:r>
              <a:rPr lang="en-US" altLang="zh-CN" dirty="0"/>
              <a:t>(Register File, </a:t>
            </a:r>
            <a:r>
              <a:rPr lang="en-US" altLang="zh-CN" dirty="0" err="1"/>
              <a:t>Regfile</a:t>
            </a:r>
            <a:r>
              <a:rPr lang="zh-CN" altLang="en-US" dirty="0"/>
              <a:t>）中将操作数读出。</a:t>
            </a:r>
            <a:endParaRPr lang="zh-CN" altLang="en-US" dirty="0"/>
          </a:p>
        </p:txBody>
      </p:sp>
      <p:sp>
        <p:nvSpPr>
          <p:cNvPr id="8" name="标题 1"/>
          <p:cNvSpPr>
            <a:spLocks noGrp="1"/>
          </p:cNvSpPr>
          <p:nvPr/>
        </p:nvSpPr>
        <p:spPr>
          <a:xfrm>
            <a:off x="876000" y="837085"/>
            <a:ext cx="10440000" cy="1368000"/>
          </a:xfrm>
          <a:prstGeom prst="rect">
            <a:avLst/>
          </a:prstGeom>
        </p:spPr>
        <p:txBody>
          <a:bodyPr vert="horz" lIns="91440" tIns="45720" rIns="91440" bIns="46800" rtlCol="0" anchor="b">
            <a:normAutofit lnSpcReduction="20000"/>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en-US" altLang="zh-CN" dirty="0"/>
              <a:t>6.1.1 </a:t>
            </a:r>
            <a:r>
              <a:rPr lang="zh-CN" altLang="en-US" dirty="0"/>
              <a:t>从经典的五级流水线说起</a:t>
            </a:r>
            <a:br>
              <a:rPr lang="zh-CN" altLang="en-US" dirty="0"/>
            </a:b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stretch>
            <a:fillRect/>
          </a:stretch>
        </p:blipFill>
        <p:spPr>
          <a:xfrm>
            <a:off x="1072327" y="634351"/>
            <a:ext cx="9340635" cy="5858524"/>
          </a:xfr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365" y="1633855"/>
            <a:ext cx="10440000" cy="4320000"/>
          </a:xfrm>
        </p:spPr>
        <p:txBody>
          <a:bodyPr/>
          <a:lstStyle/>
          <a:p>
            <a:pPr marL="0" indent="0">
              <a:buNone/>
            </a:pPr>
            <a:r>
              <a:rPr lang="en-US" altLang="zh-CN" dirty="0"/>
              <a:t>(3 </a:t>
            </a:r>
            <a:r>
              <a:rPr lang="zh-CN" altLang="en-US" dirty="0"/>
              <a:t>）执行 </a:t>
            </a:r>
            <a:endParaRPr lang="en-US" altLang="zh-CN" dirty="0"/>
          </a:p>
          <a:p>
            <a:pPr marL="0" indent="0">
              <a:buNone/>
            </a:pPr>
            <a:r>
              <a:rPr lang="zh-CN" altLang="en-US" dirty="0"/>
              <a:t>指令译码之后所需要进行的计算类型都己得知，并且己经从通用寄存器组中读取出了所需的操作数，那么接下来便进行指令执行（</a:t>
            </a:r>
            <a:r>
              <a:rPr lang="en-US" altLang="zh-CN" dirty="0"/>
              <a:t>Instruction Execute</a:t>
            </a:r>
            <a:r>
              <a:rPr lang="zh-CN" altLang="en-US" dirty="0"/>
              <a:t>）。指令执行是指 对指令进行真正运算的过程。譬如，如果指令是一条加法运算指令，则对操作数进 行加法操作；如果是减法运算指令，则进行减法操作。</a:t>
            </a:r>
            <a:endParaRPr lang="en-US" altLang="zh-CN" dirty="0"/>
          </a:p>
          <a:p>
            <a:pPr marL="0" indent="0">
              <a:buNone/>
            </a:pPr>
            <a:r>
              <a:rPr lang="zh-CN" altLang="en-US" dirty="0"/>
              <a:t> </a:t>
            </a:r>
            <a:r>
              <a:rPr lang="en-US" altLang="zh-CN" dirty="0"/>
              <a:t>• </a:t>
            </a:r>
            <a:r>
              <a:rPr lang="zh-CN" altLang="en-US" dirty="0"/>
              <a:t>在“执行”阶段的最常见部件为算术逻辑部件运算器（</a:t>
            </a:r>
            <a:r>
              <a:rPr lang="en-US" altLang="zh-CN" dirty="0"/>
              <a:t>Arithmetic Logical Unit, ALU), </a:t>
            </a:r>
            <a:r>
              <a:rPr lang="zh-CN" altLang="en-US" dirty="0"/>
              <a:t>作为实施具体运算的硬件功能单元。 </a:t>
            </a:r>
            <a:endParaRPr lang="zh-CN" altLang="en-US" dirty="0"/>
          </a:p>
        </p:txBody>
      </p:sp>
      <p:sp>
        <p:nvSpPr>
          <p:cNvPr id="4" name="标题 3"/>
          <p:cNvSpPr>
            <a:spLocks noGrp="1"/>
          </p:cNvSpPr>
          <p:nvPr>
            <p:ph type="title"/>
          </p:nvPr>
        </p:nvSpPr>
        <p:spPr>
          <a:xfrm>
            <a:off x="876000" y="669445"/>
            <a:ext cx="10440000" cy="1368000"/>
          </a:xfrm>
        </p:spPr>
        <p:txBody>
          <a:bodyPr>
            <a:normAutofit fontScale="90000"/>
          </a:bodyPr>
          <a:lstStyle/>
          <a:p>
            <a:r>
              <a:rPr lang="en-US" altLang="zh-CN" dirty="0"/>
              <a:t>6.1.1 </a:t>
            </a:r>
            <a:r>
              <a:rPr lang="zh-CN" altLang="en-US" dirty="0"/>
              <a:t>从经典的五级流水线说起</a:t>
            </a:r>
            <a:br>
              <a:rPr lang="zh-CN" altLang="en-US" dirty="0"/>
            </a:br>
            <a:endParaRPr lang="zh-CN" alt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5365" y="1908175"/>
            <a:ext cx="10440000" cy="4320000"/>
          </a:xfrm>
        </p:spPr>
        <p:txBody>
          <a:bodyPr/>
          <a:lstStyle/>
          <a:p>
            <a:r>
              <a:rPr lang="en-US" altLang="zh-CN" dirty="0"/>
              <a:t>(4</a:t>
            </a:r>
            <a:r>
              <a:rPr lang="zh-CN" altLang="en-US" dirty="0"/>
              <a:t>）访存 </a:t>
            </a:r>
            <a:endParaRPr lang="en-US" altLang="zh-CN" dirty="0"/>
          </a:p>
          <a:p>
            <a:pPr marL="0" indent="0">
              <a:buNone/>
            </a:pPr>
            <a:r>
              <a:rPr lang="zh-CN" altLang="en-US" dirty="0"/>
              <a:t>存储器访问指令往往是指令集中最重要的指令类型之一， 访存是 指存储器访问指令将数据从存储器中读出，或者写入存储器的过程。</a:t>
            </a:r>
            <a:endParaRPr lang="en-US" altLang="zh-CN" dirty="0"/>
          </a:p>
          <a:p>
            <a:r>
              <a:rPr lang="zh-CN" altLang="en-US" dirty="0"/>
              <a:t> </a:t>
            </a:r>
            <a:r>
              <a:rPr lang="en-US" altLang="zh-CN" dirty="0"/>
              <a:t>(5 </a:t>
            </a:r>
            <a:r>
              <a:rPr lang="zh-CN" altLang="en-US" dirty="0"/>
              <a:t>）写回 </a:t>
            </a:r>
            <a:endParaRPr lang="en-US" altLang="zh-CN" dirty="0"/>
          </a:p>
          <a:p>
            <a:pPr marL="0" indent="0">
              <a:buNone/>
            </a:pPr>
            <a:r>
              <a:rPr lang="zh-CN" altLang="en-US" dirty="0"/>
              <a:t>写回是指将指令执行的结果写回通用寄存器组的过程。 如果是普通运 算指令，该结果值来自于“执行”阶段计算的结果：如果是存储器读指令，该结果 来自于“访存”阶段从存储器中读取出来的数据。 </a:t>
            </a:r>
            <a:endParaRPr lang="zh-CN" altLang="en-US" dirty="0"/>
          </a:p>
        </p:txBody>
      </p:sp>
      <p:sp>
        <p:nvSpPr>
          <p:cNvPr id="6" name="标题 1"/>
          <p:cNvSpPr>
            <a:spLocks noGrp="1"/>
          </p:cNvSpPr>
          <p:nvPr/>
        </p:nvSpPr>
        <p:spPr>
          <a:xfrm>
            <a:off x="876000" y="837085"/>
            <a:ext cx="10440000" cy="1368000"/>
          </a:xfrm>
          <a:prstGeom prst="rect">
            <a:avLst/>
          </a:prstGeom>
        </p:spPr>
        <p:txBody>
          <a:bodyPr vert="horz" lIns="91440" tIns="45720" rIns="91440" bIns="46800" rtlCol="0" anchor="b">
            <a:normAutofit lnSpcReduction="20000"/>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en-US" altLang="zh-CN" dirty="0"/>
              <a:t>6.1.1 </a:t>
            </a:r>
            <a:r>
              <a:rPr lang="zh-CN" altLang="en-US" dirty="0"/>
              <a:t>从经典的五级流水线说起</a:t>
            </a:r>
            <a:br>
              <a:rPr lang="zh-CN" altLang="en-US" dirty="0"/>
            </a:br>
            <a:endParaRPr lang="zh-CN" altLang="en-US" dirty="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86549"/>
</p:tagLst>
</file>

<file path=ppt/tags/tag101.xml><?xml version="1.0" encoding="utf-8"?>
<p:tagLst xmlns:p="http://schemas.openxmlformats.org/presentationml/2006/main">
  <p:tag name="KSO_WM_TEMPLATE_CATEGORY" val="custom"/>
  <p:tag name="KSO_WM_TEMPLATE_INDEX" val="20186549"/>
</p:tagLst>
</file>

<file path=ppt/tags/tag102.xml><?xml version="1.0" encoding="utf-8"?>
<p:tagLst xmlns:p="http://schemas.openxmlformats.org/presentationml/2006/main">
  <p:tag name="KSO_WM_TEMPLATE_CATEGORY" val="custom"/>
  <p:tag name="KSO_WM_TEMPLATE_INDEX" val="20186549"/>
</p:tagLst>
</file>

<file path=ppt/tags/tag103.xml><?xml version="1.0" encoding="utf-8"?>
<p:tagLst xmlns:p="http://schemas.openxmlformats.org/presentationml/2006/main">
  <p:tag name="KSO_WM_TEMPLATE_CATEGORY" val="custom"/>
  <p:tag name="KSO_WM_TEMPLATE_INDEX" val="20186549"/>
</p:tagLst>
</file>

<file path=ppt/tags/tag104.xml><?xml version="1.0" encoding="utf-8"?>
<p:tagLst xmlns:p="http://schemas.openxmlformats.org/presentationml/2006/main">
  <p:tag name="KSO_WM_TEMPLATE_CATEGORY" val="custom"/>
  <p:tag name="KSO_WM_TEMPLATE_INDEX" val="20186549"/>
</p:tagLst>
</file>

<file path=ppt/tags/tag105.xml><?xml version="1.0" encoding="utf-8"?>
<p:tagLst xmlns:p="http://schemas.openxmlformats.org/presentationml/2006/main">
  <p:tag name="KSO_WM_TEMPLATE_CATEGORY" val="custom"/>
  <p:tag name="KSO_WM_TEMPLATE_INDEX" val="20186549"/>
</p:tagLst>
</file>

<file path=ppt/tags/tag106.xml><?xml version="1.0" encoding="utf-8"?>
<p:tagLst xmlns:p="http://schemas.openxmlformats.org/presentationml/2006/main">
  <p:tag name="KSO_WM_TEMPLATE_CATEGORY" val="custom"/>
  <p:tag name="KSO_WM_TEMPLATE_INDEX" val="20186549"/>
</p:tagLst>
</file>

<file path=ppt/tags/tag107.xml><?xml version="1.0" encoding="utf-8"?>
<p:tagLst xmlns:p="http://schemas.openxmlformats.org/presentationml/2006/main">
  <p:tag name="KSO_WM_TEMPLATE_CATEGORY" val="custom"/>
  <p:tag name="KSO_WM_TEMPLATE_INDEX" val="20186549"/>
</p:tagLst>
</file>

<file path=ppt/tags/tag108.xml><?xml version="1.0" encoding="utf-8"?>
<p:tagLst xmlns:p="http://schemas.openxmlformats.org/presentationml/2006/main">
  <p:tag name="KSO_WM_TEMPLATE_CATEGORY" val="custom"/>
  <p:tag name="KSO_WM_TEMPLATE_INDEX" val="20186549"/>
</p:tagLst>
</file>

<file path=ppt/tags/tag109.xml><?xml version="1.0" encoding="utf-8"?>
<p:tagLst xmlns:p="http://schemas.openxmlformats.org/presentationml/2006/main">
  <p:tag name="KSO_WM_TEMPLATE_CATEGORY" val="custom"/>
  <p:tag name="KSO_WM_TEMPLATE_INDEX" val="2018654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TEMPLATE_CATEGORY" val="custom"/>
  <p:tag name="KSO_WM_TEMPLATE_INDEX" val="20186549"/>
</p:tagLst>
</file>

<file path=ppt/tags/tag111.xml><?xml version="1.0" encoding="utf-8"?>
<p:tagLst xmlns:p="http://schemas.openxmlformats.org/presentationml/2006/main">
  <p:tag name="KSO_WM_TEMPLATE_CATEGORY" val="custom"/>
  <p:tag name="KSO_WM_TEMPLATE_INDEX" val="20186549"/>
</p:tagLst>
</file>

<file path=ppt/tags/tag112.xml><?xml version="1.0" encoding="utf-8"?>
<p:tagLst xmlns:p="http://schemas.openxmlformats.org/presentationml/2006/main">
  <p:tag name="KSO_WM_TEMPLATE_CATEGORY" val="custom"/>
  <p:tag name="KSO_WM_TEMPLATE_INDEX" val="20186549"/>
</p:tagLst>
</file>

<file path=ppt/tags/tag113.xml><?xml version="1.0" encoding="utf-8"?>
<p:tagLst xmlns:p="http://schemas.openxmlformats.org/presentationml/2006/main">
  <p:tag name="KSO_WM_TEMPLATE_CATEGORY" val="custom"/>
  <p:tag name="KSO_WM_TEMPLATE_INDEX" val="20186549"/>
</p:tagLst>
</file>

<file path=ppt/tags/tag114.xml><?xml version="1.0" encoding="utf-8"?>
<p:tagLst xmlns:p="http://schemas.openxmlformats.org/presentationml/2006/main">
  <p:tag name="KSO_WM_TEMPLATE_CATEGORY" val="custom"/>
  <p:tag name="KSO_WM_TEMPLATE_INDEX" val="20186549"/>
</p:tagLst>
</file>

<file path=ppt/tags/tag115.xml><?xml version="1.0" encoding="utf-8"?>
<p:tagLst xmlns:p="http://schemas.openxmlformats.org/presentationml/2006/main">
  <p:tag name="KSO_WM_TEMPLATE_CATEGORY" val="custom"/>
  <p:tag name="KSO_WM_TEMPLATE_INDEX" val="20186549"/>
</p:tagLst>
</file>

<file path=ppt/tags/tag116.xml><?xml version="1.0" encoding="utf-8"?>
<p:tagLst xmlns:p="http://schemas.openxmlformats.org/presentationml/2006/main">
  <p:tag name="KSO_WM_TEMPLATE_CATEGORY" val="custom"/>
  <p:tag name="KSO_WM_TEMPLATE_INDEX" val="20186549"/>
</p:tagLst>
</file>

<file path=ppt/tags/tag117.xml><?xml version="1.0" encoding="utf-8"?>
<p:tagLst xmlns:p="http://schemas.openxmlformats.org/presentationml/2006/main">
  <p:tag name="KSO_WM_TEMPLATE_CATEGORY" val="custom"/>
  <p:tag name="KSO_WM_TEMPLATE_INDEX" val="20186549"/>
</p:tagLst>
</file>

<file path=ppt/tags/tag118.xml><?xml version="1.0" encoding="utf-8"?>
<p:tagLst xmlns:p="http://schemas.openxmlformats.org/presentationml/2006/main">
  <p:tag name="KSO_WM_TEMPLATE_CATEGORY" val="custom"/>
  <p:tag name="KSO_WM_TEMPLATE_INDEX" val="20186549"/>
</p:tagLst>
</file>

<file path=ppt/tags/tag119.xml><?xml version="1.0" encoding="utf-8"?>
<p:tagLst xmlns:p="http://schemas.openxmlformats.org/presentationml/2006/main">
  <p:tag name="KSO_WM_TEMPLATE_CATEGORY" val="custom"/>
  <p:tag name="KSO_WM_TEMPLATE_INDEX" val="2018654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86549"/>
</p:tagLst>
</file>

<file path=ppt/tags/tag121.xml><?xml version="1.0" encoding="utf-8"?>
<p:tagLst xmlns:p="http://schemas.openxmlformats.org/presentationml/2006/main">
  <p:tag name="KSO_WM_TEMPLATE_CATEGORY" val="custom"/>
  <p:tag name="KSO_WM_TEMPLATE_INDEX" val="20186549"/>
</p:tagLst>
</file>

<file path=ppt/tags/tag122.xml><?xml version="1.0" encoding="utf-8"?>
<p:tagLst xmlns:p="http://schemas.openxmlformats.org/presentationml/2006/main">
  <p:tag name="KSO_WM_TEMPLATE_CATEGORY" val="custom"/>
  <p:tag name="KSO_WM_TEMPLATE_INDEX" val="20186549"/>
</p:tagLst>
</file>

<file path=ppt/tags/tag123.xml><?xml version="1.0" encoding="utf-8"?>
<p:tagLst xmlns:p="http://schemas.openxmlformats.org/presentationml/2006/main">
  <p:tag name="KSO_WM_TEMPLATE_CATEGORY" val="custom"/>
  <p:tag name="KSO_WM_TEMPLATE_INDEX" val="20186549"/>
</p:tagLst>
</file>

<file path=ppt/tags/tag124.xml><?xml version="1.0" encoding="utf-8"?>
<p:tagLst xmlns:p="http://schemas.openxmlformats.org/presentationml/2006/main">
  <p:tag name="KSO_WM_TEMPLATE_CATEGORY" val="custom"/>
  <p:tag name="KSO_WM_TEMPLATE_INDEX" val="20186549"/>
</p:tagLst>
</file>

<file path=ppt/tags/tag125.xml><?xml version="1.0" encoding="utf-8"?>
<p:tagLst xmlns:p="http://schemas.openxmlformats.org/presentationml/2006/main">
  <p:tag name="KSO_WM_TEMPLATE_CATEGORY" val="custom"/>
  <p:tag name="KSO_WM_TEMPLATE_INDEX" val="20186549"/>
</p:tagLst>
</file>

<file path=ppt/tags/tag126.xml><?xml version="1.0" encoding="utf-8"?>
<p:tagLst xmlns:p="http://schemas.openxmlformats.org/presentationml/2006/main">
  <p:tag name="KSO_WM_TEMPLATE_CATEGORY" val="custom"/>
  <p:tag name="KSO_WM_TEMPLATE_INDEX" val="2018654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9"/>
</p:tagLst>
</file>

<file path=ppt/tags/tag8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9"/>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AG_VERSION" val="1.0"/>
  <p:tag name="KSO_WM_TEMPLATE_INDEX" val="20186549"/>
  <p:tag name="KSO_WM_TEMPLATE_CATEGORY" val="custom"/>
  <p:tag name="KSO_WM_TEMPLATE_THUMBS_INDEX" val="1、2、3、4、5、6、7、8、9、10、11、12、13、14、15"/>
</p:tagLst>
</file>

<file path=ppt/tags/tag86.xml><?xml version="1.0" encoding="utf-8"?>
<p:tagLst xmlns:p="http://schemas.openxmlformats.org/presentationml/2006/main">
  <p:tag name="KSO_WM_TEMPLATE_CATEGORY" val="custom"/>
  <p:tag name="KSO_WM_TEMPLATE_INDEX" val="20186549"/>
</p:tagLst>
</file>

<file path=ppt/tags/tag87.xml><?xml version="1.0" encoding="utf-8"?>
<p:tagLst xmlns:p="http://schemas.openxmlformats.org/presentationml/2006/main">
  <p:tag name="KSO_WM_UNIT_PLACING_PICTURE_USER_VIEWPORT" val="{&quot;height&quot;:10480,&quot;width&quot;:10707}"/>
</p:tagLst>
</file>

<file path=ppt/tags/tag88.xml><?xml version="1.0" encoding="utf-8"?>
<p:tagLst xmlns:p="http://schemas.openxmlformats.org/presentationml/2006/main">
  <p:tag name="KSO_WM_UNIT_PLACING_PICTURE_USER_VIEWPORT" val="{&quot;height&quot;:3600,&quot;width&quot;:3600}"/>
</p:tagLst>
</file>

<file path=ppt/tags/tag89.xml><?xml version="1.0" encoding="utf-8"?>
<p:tagLst xmlns:p="http://schemas.openxmlformats.org/presentationml/2006/main">
  <p:tag name="KSO_WM_TEMPLATE_CATEGORY" val="custom"/>
  <p:tag name="KSO_WM_TEMPLATE_INDEX" val="2018654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TEMPLATE_CATEGORY" val="custom"/>
  <p:tag name="KSO_WM_TEMPLATE_INDEX" val="20186549"/>
</p:tagLst>
</file>

<file path=ppt/tags/tag91.xml><?xml version="1.0" encoding="utf-8"?>
<p:tagLst xmlns:p="http://schemas.openxmlformats.org/presentationml/2006/main">
  <p:tag name="KSO_WM_TEMPLATE_CATEGORY" val="custom"/>
  <p:tag name="KSO_WM_TEMPLATE_INDEX" val="20186549"/>
</p:tagLst>
</file>

<file path=ppt/tags/tag92.xml><?xml version="1.0" encoding="utf-8"?>
<p:tagLst xmlns:p="http://schemas.openxmlformats.org/presentationml/2006/main">
  <p:tag name="KSO_WM_TEMPLATE_CATEGORY" val="custom"/>
  <p:tag name="KSO_WM_TEMPLATE_INDEX" val="20186549"/>
</p:tagLst>
</file>

<file path=ppt/tags/tag93.xml><?xml version="1.0" encoding="utf-8"?>
<p:tagLst xmlns:p="http://schemas.openxmlformats.org/presentationml/2006/main">
  <p:tag name="KSO_WM_TEMPLATE_CATEGORY" val="custom"/>
  <p:tag name="KSO_WM_TEMPLATE_INDEX" val="20186549"/>
</p:tagLst>
</file>

<file path=ppt/tags/tag94.xml><?xml version="1.0" encoding="utf-8"?>
<p:tagLst xmlns:p="http://schemas.openxmlformats.org/presentationml/2006/main">
  <p:tag name="KSO_WM_TEMPLATE_CATEGORY" val="custom"/>
  <p:tag name="KSO_WM_TEMPLATE_INDEX" val="20186549"/>
</p:tagLst>
</file>

<file path=ppt/tags/tag95.xml><?xml version="1.0" encoding="utf-8"?>
<p:tagLst xmlns:p="http://schemas.openxmlformats.org/presentationml/2006/main">
  <p:tag name="KSO_WM_TEMPLATE_CATEGORY" val="custom"/>
  <p:tag name="KSO_WM_TEMPLATE_INDEX" val="20186549"/>
</p:tagLst>
</file>

<file path=ppt/tags/tag96.xml><?xml version="1.0" encoding="utf-8"?>
<p:tagLst xmlns:p="http://schemas.openxmlformats.org/presentationml/2006/main">
  <p:tag name="KSO_WM_TEMPLATE_CATEGORY" val="custom"/>
  <p:tag name="KSO_WM_TEMPLATE_INDEX" val="20186549"/>
</p:tagLst>
</file>

<file path=ppt/tags/tag97.xml><?xml version="1.0" encoding="utf-8"?>
<p:tagLst xmlns:p="http://schemas.openxmlformats.org/presentationml/2006/main">
  <p:tag name="KSO_WM_TEMPLATE_CATEGORY" val="custom"/>
  <p:tag name="KSO_WM_TEMPLATE_INDEX" val="20186549"/>
</p:tagLst>
</file>

<file path=ppt/tags/tag98.xml><?xml version="1.0" encoding="utf-8"?>
<p:tagLst xmlns:p="http://schemas.openxmlformats.org/presentationml/2006/main">
  <p:tag name="KSO_WM_UNIT_PLACING_PICTURE_USER_VIEWPORT" val="{&quot;height&quot;:4200,&quot;width&quot;:4200}"/>
</p:tagLst>
</file>

<file path=ppt/tags/tag99.xml><?xml version="1.0" encoding="utf-8"?>
<p:tagLst xmlns:p="http://schemas.openxmlformats.org/presentationml/2006/main">
  <p:tag name="KSO_WM_TEMPLATE_CATEGORY" val="custom"/>
  <p:tag name="KSO_WM_TEMPLATE_INDEX" val="20186549"/>
</p:tagLst>
</file>

<file path=ppt/theme/theme1.xml><?xml version="1.0" encoding="utf-8"?>
<a:theme xmlns:a="http://schemas.openxmlformats.org/drawingml/2006/main" name="1_Office 主题​​">
  <a:themeElements>
    <a:clrScheme name="20186549">
      <a:dk1>
        <a:srgbClr val="000000"/>
      </a:dk1>
      <a:lt1>
        <a:srgbClr val="FFFFFF"/>
      </a:lt1>
      <a:dk2>
        <a:srgbClr val="465674"/>
      </a:dk2>
      <a:lt2>
        <a:srgbClr val="DCD8DC"/>
      </a:lt2>
      <a:accent1>
        <a:srgbClr val="455673"/>
      </a:accent1>
      <a:accent2>
        <a:srgbClr val="AEB5C2"/>
      </a:accent2>
      <a:accent3>
        <a:srgbClr val="455673"/>
      </a:accent3>
      <a:accent4>
        <a:srgbClr val="AEB5C2"/>
      </a:accent4>
      <a:accent5>
        <a:srgbClr val="455673"/>
      </a:accent5>
      <a:accent6>
        <a:srgbClr val="AEB5C2"/>
      </a:accent6>
      <a:hlink>
        <a:srgbClr val="5D739A"/>
      </a:hlink>
      <a:folHlink>
        <a:srgbClr val="8C8C8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7074</Words>
  <Application>WPS 演示</Application>
  <PresentationFormat>宽屏</PresentationFormat>
  <Paragraphs>174</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宋体</vt:lpstr>
      <vt:lpstr>Wingdings</vt:lpstr>
      <vt:lpstr>等线 Light</vt:lpstr>
      <vt:lpstr>等线</vt:lpstr>
      <vt:lpstr>微软雅黑</vt:lpstr>
      <vt:lpstr>Arial Unicode MS</vt:lpstr>
      <vt:lpstr>Calibri</vt:lpstr>
      <vt:lpstr>汉仪旗黑-85S</vt:lpstr>
      <vt:lpstr>黑体</vt:lpstr>
      <vt:lpstr>1_Office 主题​​</vt:lpstr>
      <vt:lpstr>第 6 章 流水线不是流水账 一一蜂与 E200 流水线介绍 </vt:lpstr>
      <vt:lpstr>PowerPoint 演示文稿</vt:lpstr>
      <vt:lpstr>PowerPoint 演示文稿</vt:lpstr>
      <vt:lpstr>6.1.1 从经典的五级流水线说起 </vt:lpstr>
      <vt:lpstr>6.1.1 从经典的五级流水线说起 </vt:lpstr>
      <vt:lpstr>6.1.1 从经典的五级流水线说起 </vt:lpstr>
      <vt:lpstr>PowerPoint 演示文稿</vt:lpstr>
      <vt:lpstr>6.1.1 从经典的五级流水线说起 </vt:lpstr>
      <vt:lpstr>PowerPoint 演示文稿</vt:lpstr>
      <vt:lpstr>PowerPoint 演示文稿</vt:lpstr>
      <vt:lpstr>6.1.2 可否不要流水线一一流水线和状态机的关系 </vt:lpstr>
      <vt:lpstr>6.1.2 可否不要流水线一一流水线和状态机的关系 </vt:lpstr>
      <vt:lpstr>6.1.2 可否不要流水线一一流水线和状态机的关系 </vt:lpstr>
      <vt:lpstr>6.1.2 可否不要流水线一一流水线和状态机的关系 </vt:lpstr>
      <vt:lpstr>6.1.3 深处种菱浅种稻，不深不浅种荷花一一流水线的深度 </vt:lpstr>
      <vt:lpstr>6.1.3 深处种菱浅种稻，不深不浅种荷花一一流水线的深度 </vt:lpstr>
      <vt:lpstr>6.1.3 流水线的深度 </vt:lpstr>
      <vt:lpstr>PowerPoint 演示文稿</vt:lpstr>
      <vt:lpstr>PowerPoint 演示文稿</vt:lpstr>
      <vt:lpstr>6.1.4 向上生长一一越来越深的流水线 </vt:lpstr>
      <vt:lpstr>6.1.5 向下生长一一越来越浅的流水线 </vt:lpstr>
      <vt:lpstr>6.1.6 总结 </vt:lpstr>
      <vt:lpstr>6.3 处理器流水线申的反压</vt:lpstr>
      <vt:lpstr>6.3 处理器流水线中的反压</vt:lpstr>
      <vt:lpstr>6.3 处理器流水线中的反压</vt:lpstr>
      <vt:lpstr>6.3 处理器流水线中的反压</vt:lpstr>
      <vt:lpstr>6.4 处理器流水线中的冲突</vt:lpstr>
      <vt:lpstr>6.4.1 流水线中的资源冲突 </vt:lpstr>
      <vt:lpstr>6.4.2 流水线中的数据冲突</vt:lpstr>
      <vt:lpstr>PowerPoint 演示文稿</vt:lpstr>
      <vt:lpstr>PowerPoint 演示文稿</vt:lpstr>
      <vt:lpstr>PowerPoint 演示文稿</vt:lpstr>
      <vt:lpstr>PowerPoint 演示文稿</vt:lpstr>
      <vt:lpstr>6.5 ｜蜂鸟 E200 处理器的流水线</vt:lpstr>
      <vt:lpstr>PowerPoint 演示文稿</vt:lpstr>
      <vt:lpstr>PowerPoint 演示文稿</vt:lpstr>
      <vt:lpstr>6.5.2 流水线中的冲突 </vt:lpstr>
      <vt:lpstr>6.6 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6 章 流水线不是流水账 一一蜂与 E200 流水线介绍 </dc:title>
  <dc:creator>757448538@qq.com</dc:creator>
  <cp:lastModifiedBy>～～★搁浅</cp:lastModifiedBy>
  <cp:revision>9</cp:revision>
  <dcterms:created xsi:type="dcterms:W3CDTF">2020-09-26T04:36:00Z</dcterms:created>
  <dcterms:modified xsi:type="dcterms:W3CDTF">2020-09-29T15:06:12Z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