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4" r:id="rId5"/>
    <p:sldId id="257" r:id="rId6"/>
    <p:sldId id="258" r:id="rId7"/>
    <p:sldId id="260" r:id="rId8"/>
    <p:sldId id="261" r:id="rId9"/>
    <p:sldId id="262" r:id="rId10"/>
    <p:sldId id="266" r:id="rId11"/>
    <p:sldId id="265" r:id="rId12"/>
    <p:sldId id="267" r:id="rId13"/>
    <p:sldId id="268" r:id="rId14"/>
    <p:sldId id="269" r:id="rId15"/>
    <p:sldId id="270" r:id="rId16"/>
    <p:sldId id="271" r:id="rId17"/>
    <p:sldId id="278" r:id="rId18"/>
    <p:sldId id="279" r:id="rId19"/>
    <p:sldId id="280" r:id="rId20"/>
    <p:sldId id="281" r:id="rId21"/>
    <p:sldId id="282" r:id="rId22"/>
    <p:sldId id="283" r:id="rId23"/>
    <p:sldId id="284" r:id="rId24"/>
    <p:sldId id="28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5.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1940311" y="3967163"/>
            <a:ext cx="7783550" cy="541973"/>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4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
        <p:nvSpPr>
          <p:cNvPr id="2" name="标题 1"/>
          <p:cNvSpPr>
            <a:spLocks noGrp="1"/>
          </p:cNvSpPr>
          <p:nvPr>
            <p:ph type="ctrTitle" idx="13" hasCustomPrompt="1"/>
            <p:custDataLst>
              <p:tags r:id="rId9"/>
            </p:custDataLst>
          </p:nvPr>
        </p:nvSpPr>
        <p:spPr>
          <a:xfrm>
            <a:off x="1940310" y="2507616"/>
            <a:ext cx="7783551" cy="139890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cxnSp>
        <p:nvCxnSpPr>
          <p:cNvPr id="8" name="直接连接符 7"/>
          <p:cNvCxnSpPr/>
          <p:nvPr>
            <p:custDataLst>
              <p:tags r:id="rId8"/>
            </p:custDataLst>
          </p:nvPr>
        </p:nvCxnSpPr>
        <p:spPr>
          <a:xfrm>
            <a:off x="3355975" y="3596322"/>
            <a:ext cx="5480050" cy="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idx="14" hasCustomPrompt="1"/>
            <p:custDataLst>
              <p:tags r:id="rId9"/>
            </p:custDataLst>
          </p:nvPr>
        </p:nvSpPr>
        <p:spPr>
          <a:xfrm>
            <a:off x="3413760" y="3638558"/>
            <a:ext cx="5365115" cy="522280"/>
          </a:xfrm>
        </p:spPr>
        <p:txBody>
          <a:bodyPr vert="horz" wrap="square" lIns="91440" tIns="45720" rIns="91440" bIns="4572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单击此处编辑文本</a:t>
            </a:r>
            <a:endParaRPr lang="zh-CN" altLang="en-US" dirty="0"/>
          </a:p>
        </p:txBody>
      </p:sp>
      <p:sp>
        <p:nvSpPr>
          <p:cNvPr id="2" name="标题 1"/>
          <p:cNvSpPr>
            <a:spLocks noGrp="1"/>
          </p:cNvSpPr>
          <p:nvPr>
            <p:ph type="title" idx="13" hasCustomPrompt="1"/>
            <p:custDataLst>
              <p:tags r:id="rId10"/>
            </p:custDataLst>
          </p:nvPr>
        </p:nvSpPr>
        <p:spPr>
          <a:xfrm>
            <a:off x="3413125" y="2062163"/>
            <a:ext cx="5365750" cy="1438269"/>
          </a:xfrm>
        </p:spPr>
        <p:txBody>
          <a:bodyPr vert="horz" wrap="square" lIns="91440" tIns="45720" rIns="91440" bIns="4572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3"/>
            </p:custDataLst>
          </p:nvPr>
        </p:nvPicPr>
        <p:blipFill>
          <a:blip r:embed="rId4" r:link="rId5" cstate="email"/>
          <a:stretch>
            <a:fillRect/>
          </a:stretch>
        </p:blipFill>
        <p:spPr>
          <a:xfrm>
            <a:off x="11471910" y="0"/>
            <a:ext cx="720090" cy="68735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3"/>
            </p:custDataLst>
          </p:nvPr>
        </p:nvPicPr>
        <p:blipFill>
          <a:blip r:embed="rId4" r:link="rId5" cstate="email"/>
          <a:stretch>
            <a:fillRect/>
          </a:stretch>
        </p:blipFill>
        <p:spPr>
          <a:xfrm>
            <a:off x="11471910" y="6170641"/>
            <a:ext cx="720090" cy="687359"/>
          </a:xfrm>
          <a:prstGeom prst="rect">
            <a:avLst/>
          </a:prstGeom>
        </p:spPr>
      </p:pic>
      <p:pic>
        <p:nvPicPr>
          <p:cNvPr id="10" name="图片 9"/>
          <p:cNvPicPr/>
          <p:nvPr>
            <p:custDataLst>
              <p:tags r:id="rId6"/>
            </p:custDataLst>
          </p:nvPr>
        </p:nvPicPr>
        <p:blipFill>
          <a:blip r:embed="rId7" r:link="rId8" cstate="email"/>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10571797" y="5311443"/>
            <a:ext cx="1620202" cy="1546557"/>
          </a:xfrm>
          <a:prstGeom prst="rect">
            <a:avLst/>
          </a:prstGeom>
        </p:spPr>
      </p:pic>
      <p:pic>
        <p:nvPicPr>
          <p:cNvPr id="8" name="图片 7"/>
          <p:cNvPicPr/>
          <p:nvPr>
            <p:custDataLst>
              <p:tags r:id="rId6"/>
            </p:custDataLst>
          </p:nvPr>
        </p:nvPicPr>
        <p:blipFill>
          <a:blip r:embed="rId7" r:link="rId8" cstate="email"/>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3212149" y="3410656"/>
            <a:ext cx="5767705" cy="985132"/>
          </a:xfrm>
        </p:spPr>
        <p:txBody>
          <a:bodyPr vert="horz" wrap="square" lIns="91440" tIns="45720" rIns="91440" bIns="45720" anchor="b"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2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3212149" y="4449517"/>
            <a:ext cx="5767705" cy="575945"/>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10" name="图片 9"/>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1397000"/>
            <a:ext cx="3612445" cy="4064000"/>
          </a:xfrm>
          <a:prstGeom prst="rect">
            <a:avLst/>
          </a:prstGeom>
        </p:spPr>
      </p:pic>
      <p:sp>
        <p:nvSpPr>
          <p:cNvPr id="2" name="标题 1"/>
          <p:cNvSpPr>
            <a:spLocks noGrp="1"/>
          </p:cNvSpPr>
          <p:nvPr>
            <p:ph type="title"/>
            <p:custDataLst>
              <p:tags r:id="rId5"/>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1.xml"/><Relationship Id="rId2" Type="http://schemas.openxmlformats.org/officeDocument/2006/relationships/image" Target="../media/image6.png"/><Relationship Id="rId1" Type="http://schemas.openxmlformats.org/officeDocument/2006/relationships/tags" Target="../tags/tag14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3.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45235" y="2025650"/>
            <a:ext cx="9084945" cy="2202180"/>
          </a:xfrm>
        </p:spPr>
        <p:txBody>
          <a:bodyPr>
            <a:normAutofit/>
          </a:bodyPr>
          <a:p>
            <a:r>
              <a:rPr lang="zh-CN" altLang="en-US"/>
              <a:t>一鼓作气执行力</a:t>
            </a:r>
            <a:endParaRPr lang="zh-CN" altLang="en-US"/>
          </a:p>
        </p:txBody>
      </p:sp>
      <p:sp>
        <p:nvSpPr>
          <p:cNvPr id="4" name="文本框 3"/>
          <p:cNvSpPr txBox="1"/>
          <p:nvPr/>
        </p:nvSpPr>
        <p:spPr>
          <a:xfrm>
            <a:off x="7788910" y="4161790"/>
            <a:ext cx="2140585" cy="1198880"/>
          </a:xfrm>
          <a:prstGeom prst="rect">
            <a:avLst/>
          </a:prstGeom>
          <a:noFill/>
        </p:spPr>
        <p:txBody>
          <a:bodyPr wrap="square" rtlCol="0">
            <a:spAutoFit/>
          </a:bodyPr>
          <a:p>
            <a:r>
              <a:rPr lang="zh-CN" altLang="en-US" sz="2400"/>
              <a:t>组员：吴佳昊</a:t>
            </a:r>
            <a:endParaRPr lang="zh-CN" altLang="en-US" sz="2400"/>
          </a:p>
          <a:p>
            <a:r>
              <a:rPr lang="zh-CN" altLang="en-US" sz="2400"/>
              <a:t>           张颂</a:t>
            </a:r>
            <a:endParaRPr lang="zh-CN" altLang="en-US" sz="2400"/>
          </a:p>
          <a:p>
            <a:r>
              <a:rPr lang="zh-CN" altLang="en-US" sz="2400"/>
              <a:t>           赵鸿至</a:t>
            </a:r>
            <a:endParaRPr lang="zh-CN" altLang="en-US" sz="24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sym typeface="+mn-ea"/>
              </a:rPr>
              <a:t>8.2 RISC-V</a:t>
            </a:r>
            <a:r>
              <a:rPr sz="3600">
                <a:sym typeface="+mn-ea"/>
              </a:rPr>
              <a:t>架构的哲学</a:t>
            </a:r>
            <a:endParaRPr sz="3600">
              <a:sym typeface="+mn-ea"/>
            </a:endParaRPr>
          </a:p>
        </p:txBody>
      </p:sp>
      <p:sp>
        <p:nvSpPr>
          <p:cNvPr id="4" name="矩形 3"/>
          <p:cNvSpPr/>
          <p:nvPr/>
        </p:nvSpPr>
        <p:spPr>
          <a:xfrm>
            <a:off x="899160" y="1220470"/>
            <a:ext cx="4893310" cy="223964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3200">
                <a:solidFill>
                  <a:schemeClr val="tx1"/>
                </a:solidFill>
              </a:rPr>
              <a:t>规整的指令编码格式</a:t>
            </a:r>
            <a:endParaRPr lang="zh-CN" altLang="en-US" sz="3200">
              <a:solidFill>
                <a:schemeClr val="tx1"/>
              </a:solidFill>
            </a:endParaRPr>
          </a:p>
          <a:p>
            <a:pPr algn="ctr"/>
            <a:endParaRPr lang="zh-CN" altLang="en-US" sz="2800">
              <a:solidFill>
                <a:schemeClr val="tx1"/>
              </a:solidFill>
            </a:endParaRPr>
          </a:p>
          <a:p>
            <a:pPr algn="ctr"/>
            <a:r>
              <a:rPr lang="zh-CN" altLang="en-US" sz="2800">
                <a:solidFill>
                  <a:schemeClr val="tx1"/>
                </a:solidFill>
              </a:rPr>
              <a:t>所有指令编码位置固定</a:t>
            </a:r>
            <a:endParaRPr lang="zh-CN" altLang="en-US" sz="2800">
              <a:solidFill>
                <a:schemeClr val="tx1"/>
              </a:solidFill>
            </a:endParaRPr>
          </a:p>
        </p:txBody>
      </p:sp>
      <p:sp>
        <p:nvSpPr>
          <p:cNvPr id="10" name="矩形 9"/>
          <p:cNvSpPr/>
          <p:nvPr/>
        </p:nvSpPr>
        <p:spPr>
          <a:xfrm>
            <a:off x="6543675" y="1220470"/>
            <a:ext cx="4893310" cy="223964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3200">
                <a:solidFill>
                  <a:schemeClr val="tx1"/>
                </a:solidFill>
              </a:rPr>
              <a:t>优雅的</a:t>
            </a:r>
            <a:r>
              <a:rPr lang="en-US" altLang="zh-CN" sz="3200">
                <a:solidFill>
                  <a:schemeClr val="tx1"/>
                </a:solidFill>
              </a:rPr>
              <a:t>16</a:t>
            </a:r>
            <a:r>
              <a:rPr lang="zh-CN" altLang="en-US" sz="3200">
                <a:solidFill>
                  <a:schemeClr val="tx1"/>
                </a:solidFill>
              </a:rPr>
              <a:t>位指令</a:t>
            </a:r>
            <a:endParaRPr lang="zh-CN" altLang="en-US" sz="3200">
              <a:solidFill>
                <a:schemeClr val="tx1"/>
              </a:solidFill>
            </a:endParaRPr>
          </a:p>
          <a:p>
            <a:pPr algn="ctr"/>
            <a:endParaRPr lang="zh-CN" altLang="en-US" sz="3200">
              <a:solidFill>
                <a:schemeClr val="tx1"/>
              </a:solidFill>
            </a:endParaRPr>
          </a:p>
          <a:p>
            <a:pPr algn="ctr"/>
            <a:r>
              <a:rPr lang="zh-CN" altLang="en-US" sz="2800">
                <a:solidFill>
                  <a:schemeClr val="tx1"/>
                </a:solidFill>
              </a:rPr>
              <a:t>提高代码密度，选择压缩指令子集，部分</a:t>
            </a:r>
            <a:r>
              <a:rPr lang="en-US" altLang="zh-CN" sz="2800">
                <a:solidFill>
                  <a:schemeClr val="tx1"/>
                </a:solidFill>
              </a:rPr>
              <a:t>32</a:t>
            </a:r>
            <a:r>
              <a:rPr lang="zh-CN" altLang="en-US" sz="2800">
                <a:solidFill>
                  <a:schemeClr val="tx1"/>
                </a:solidFill>
              </a:rPr>
              <a:t>位压缩到</a:t>
            </a:r>
            <a:r>
              <a:rPr lang="en-US" altLang="zh-CN" sz="2800">
                <a:solidFill>
                  <a:schemeClr val="tx1"/>
                </a:solidFill>
              </a:rPr>
              <a:t>16</a:t>
            </a:r>
            <a:r>
              <a:rPr lang="zh-CN" altLang="en-US" sz="2800">
                <a:solidFill>
                  <a:schemeClr val="tx1"/>
                </a:solidFill>
              </a:rPr>
              <a:t>位</a:t>
            </a:r>
            <a:endParaRPr lang="zh-CN" altLang="en-US" sz="2800">
              <a:solidFill>
                <a:schemeClr val="tx1"/>
              </a:solidFill>
            </a:endParaRPr>
          </a:p>
        </p:txBody>
      </p:sp>
      <p:sp>
        <p:nvSpPr>
          <p:cNvPr id="11" name="矩形 10"/>
          <p:cNvSpPr/>
          <p:nvPr/>
        </p:nvSpPr>
        <p:spPr>
          <a:xfrm>
            <a:off x="899160" y="3982085"/>
            <a:ext cx="4893310" cy="223964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3200">
                <a:solidFill>
                  <a:schemeClr val="tx1"/>
                </a:solidFill>
              </a:rPr>
              <a:t>精简的指令个数</a:t>
            </a:r>
            <a:endParaRPr lang="zh-CN" altLang="en-US" sz="3200">
              <a:solidFill>
                <a:schemeClr val="tx1"/>
              </a:solidFill>
            </a:endParaRPr>
          </a:p>
          <a:p>
            <a:pPr algn="ctr"/>
            <a:endParaRPr lang="zh-CN" altLang="en-US" sz="2800">
              <a:solidFill>
                <a:schemeClr val="tx1"/>
              </a:solidFill>
            </a:endParaRPr>
          </a:p>
          <a:p>
            <a:pPr algn="ctr"/>
            <a:r>
              <a:rPr lang="zh-CN" altLang="en-US" sz="2800">
                <a:solidFill>
                  <a:schemeClr val="tx1"/>
                </a:solidFill>
              </a:rPr>
              <a:t>只有</a:t>
            </a:r>
            <a:r>
              <a:rPr lang="en-US" altLang="zh-CN" sz="2800">
                <a:solidFill>
                  <a:schemeClr val="tx1"/>
                </a:solidFill>
              </a:rPr>
              <a:t>40</a:t>
            </a:r>
            <a:r>
              <a:rPr lang="zh-CN" altLang="en-US" sz="2800">
                <a:solidFill>
                  <a:schemeClr val="tx1"/>
                </a:solidFill>
              </a:rPr>
              <a:t>多条基本指令，可以模块化扩展出一共几十条</a:t>
            </a:r>
            <a:endParaRPr lang="zh-CN" altLang="en-US" sz="2800">
              <a:solidFill>
                <a:schemeClr val="tx1"/>
              </a:solidFill>
            </a:endParaRPr>
          </a:p>
        </p:txBody>
      </p:sp>
      <p:sp>
        <p:nvSpPr>
          <p:cNvPr id="12" name="矩形 11"/>
          <p:cNvSpPr/>
          <p:nvPr/>
        </p:nvSpPr>
        <p:spPr>
          <a:xfrm>
            <a:off x="6543675" y="3982085"/>
            <a:ext cx="4893310" cy="223964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zh-CN" altLang="en-US" sz="3200">
                <a:solidFill>
                  <a:schemeClr val="tx1"/>
                </a:solidFill>
              </a:rPr>
              <a:t>整数指令都是两操作数</a:t>
            </a:r>
            <a:endParaRPr lang="zh-CN" altLang="en-US" sz="3200">
              <a:solidFill>
                <a:schemeClr val="tx1"/>
              </a:solidFill>
            </a:endParaRPr>
          </a:p>
          <a:p>
            <a:pPr algn="ctr"/>
            <a:endParaRPr lang="zh-CN" altLang="en-US" sz="3200">
              <a:solidFill>
                <a:schemeClr val="tx1"/>
              </a:solidFill>
            </a:endParaRPr>
          </a:p>
          <a:p>
            <a:pPr algn="ctr"/>
            <a:r>
              <a:rPr lang="zh-CN" altLang="en-US" sz="2800">
                <a:solidFill>
                  <a:schemeClr val="tx1"/>
                </a:solidFill>
              </a:rPr>
              <a:t>只有</a:t>
            </a:r>
            <a:r>
              <a:rPr lang="en-US" altLang="zh-CN" sz="2800">
                <a:solidFill>
                  <a:schemeClr val="tx1"/>
                </a:solidFill>
              </a:rPr>
              <a:t>1</a:t>
            </a:r>
            <a:r>
              <a:rPr lang="zh-CN" altLang="en-US" sz="2800">
                <a:solidFill>
                  <a:schemeClr val="tx1"/>
                </a:solidFill>
              </a:rPr>
              <a:t>操作数和</a:t>
            </a:r>
            <a:r>
              <a:rPr lang="en-US" altLang="zh-CN" sz="2800">
                <a:solidFill>
                  <a:schemeClr val="tx1"/>
                </a:solidFill>
              </a:rPr>
              <a:t>2</a:t>
            </a:r>
            <a:r>
              <a:rPr lang="zh-CN" altLang="en-US" sz="2800">
                <a:solidFill>
                  <a:schemeClr val="tx1"/>
                </a:solidFill>
              </a:rPr>
              <a:t>操作数，没有</a:t>
            </a:r>
            <a:r>
              <a:rPr lang="en-US" altLang="zh-CN" sz="2800">
                <a:solidFill>
                  <a:schemeClr val="tx1"/>
                </a:solidFill>
              </a:rPr>
              <a:t>3</a:t>
            </a:r>
            <a:r>
              <a:rPr lang="zh-CN" altLang="en-US" sz="2800">
                <a:solidFill>
                  <a:schemeClr val="tx1"/>
                </a:solidFill>
              </a:rPr>
              <a:t>操作数，更加精简</a:t>
            </a:r>
            <a:endParaRPr lang="zh-CN" altLang="en-US" sz="280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0" grpId="0" animBg="1"/>
      <p:bldP spid="10" grpId="1" animBg="1"/>
      <p:bldP spid="11" grpId="0" animBg="1"/>
      <p:bldP spid="11" grpId="1" animBg="1"/>
      <p:bldP spid="12" grpId="0" animBg="1"/>
      <p:bldP spid="1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905" y="2494915"/>
            <a:ext cx="4445000" cy="43624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标题 1"/>
          <p:cNvSpPr>
            <a:spLocks noGrp="1"/>
          </p:cNvSpPr>
          <p:nvPr>
            <p:ph type="ctrTitle"/>
          </p:nvPr>
        </p:nvSpPr>
        <p:spPr>
          <a:xfrm>
            <a:off x="227330" y="2150110"/>
            <a:ext cx="11009630" cy="2219960"/>
          </a:xfrm>
        </p:spPr>
        <p:txBody>
          <a:bodyPr>
            <a:normAutofit/>
          </a:bodyPr>
          <a:p>
            <a:pPr algn="l"/>
            <a:r>
              <a:rPr lang="zh-CN" altLang="en-US"/>
              <a:t>蜂鸟</a:t>
            </a:r>
            <a:r>
              <a:rPr lang="en-US" altLang="zh-CN"/>
              <a:t>E200</a:t>
            </a:r>
            <a:r>
              <a:rPr lang="zh-CN" altLang="en-US"/>
              <a:t>处理器的执行</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sym typeface="+mn-ea"/>
              </a:rPr>
              <a:t>8.3 </a:t>
            </a:r>
            <a:r>
              <a:rPr sz="3600">
                <a:sym typeface="+mn-ea"/>
              </a:rPr>
              <a:t>蜂鸟</a:t>
            </a:r>
            <a:r>
              <a:rPr lang="en-US" altLang="zh-CN" sz="3600">
                <a:sym typeface="+mn-ea"/>
              </a:rPr>
              <a:t>E200</a:t>
            </a:r>
            <a:r>
              <a:rPr sz="3600">
                <a:sym typeface="+mn-ea"/>
              </a:rPr>
              <a:t>的执行实现</a:t>
            </a:r>
            <a:r>
              <a:rPr lang="en-US" altLang="zh-CN" sz="3600">
                <a:sym typeface="+mn-ea"/>
              </a:rPr>
              <a:t>--EXU</a:t>
            </a:r>
            <a:r>
              <a:rPr sz="3600">
                <a:sym typeface="+mn-ea"/>
              </a:rPr>
              <a:t>总体</a:t>
            </a:r>
            <a:r>
              <a:rPr sz="3600">
                <a:sym typeface="+mn-ea"/>
              </a:rPr>
              <a:t>设计思路</a:t>
            </a:r>
            <a:endParaRPr sz="3600">
              <a:sym typeface="+mn-ea"/>
            </a:endParaRPr>
          </a:p>
        </p:txBody>
      </p:sp>
      <p:pic>
        <p:nvPicPr>
          <p:cNvPr id="4" name="图片 3"/>
          <p:cNvPicPr>
            <a:picLocks noChangeAspect="1"/>
          </p:cNvPicPr>
          <p:nvPr/>
        </p:nvPicPr>
        <p:blipFill>
          <a:blip r:embed="rId1"/>
          <a:stretch>
            <a:fillRect/>
          </a:stretch>
        </p:blipFill>
        <p:spPr>
          <a:xfrm>
            <a:off x="669925" y="1002665"/>
            <a:ext cx="7287260" cy="5601970"/>
          </a:xfrm>
          <a:prstGeom prst="rect">
            <a:avLst/>
          </a:prstGeom>
        </p:spPr>
      </p:pic>
      <p:sp>
        <p:nvSpPr>
          <p:cNvPr id="5" name="文本框 4"/>
          <p:cNvSpPr txBox="1"/>
          <p:nvPr/>
        </p:nvSpPr>
        <p:spPr>
          <a:xfrm>
            <a:off x="7775575" y="885190"/>
            <a:ext cx="4011930" cy="6000750"/>
          </a:xfrm>
          <a:prstGeom prst="rect">
            <a:avLst/>
          </a:prstGeom>
          <a:noFill/>
        </p:spPr>
        <p:txBody>
          <a:bodyPr wrap="square" rtlCol="0">
            <a:spAutoFit/>
          </a:bodyPr>
          <a:p>
            <a:r>
              <a:rPr lang="en-US" altLang="zh-CN" sz="2400"/>
              <a:t>1.</a:t>
            </a:r>
            <a:r>
              <a:rPr lang="zh-CN" altLang="en-US" sz="2400"/>
              <a:t>将</a:t>
            </a:r>
            <a:r>
              <a:rPr lang="en-US" altLang="zh-CN" sz="2400"/>
              <a:t>IFU通过IR寄存器发送给 EXU 的指令进行译码和</a:t>
            </a:r>
            <a:r>
              <a:rPr lang="zh-CN" altLang="en-US" sz="2400"/>
              <a:t>发射</a:t>
            </a:r>
            <a:r>
              <a:rPr lang="zh-CN" altLang="en-US" sz="2400"/>
              <a:t>。</a:t>
            </a:r>
            <a:endParaRPr lang="zh-CN" altLang="en-US" sz="2400"/>
          </a:p>
          <a:p>
            <a:endParaRPr lang="zh-CN" altLang="en-US" sz="2400"/>
          </a:p>
          <a:p>
            <a:r>
              <a:rPr lang="en-US" altLang="zh-CN" sz="2400"/>
              <a:t>2.</a:t>
            </a:r>
            <a:r>
              <a:rPr lang="zh-CN" altLang="en-US" sz="2400"/>
              <a:t>通过译码出的源寄存器索引读取寄存器组。</a:t>
            </a:r>
            <a:endParaRPr lang="zh-CN" altLang="en-US" sz="2400"/>
          </a:p>
          <a:p>
            <a:endParaRPr lang="zh-CN" altLang="en-US" sz="2400"/>
          </a:p>
          <a:p>
            <a:r>
              <a:rPr lang="en-US" altLang="zh-CN" sz="2400"/>
              <a:t>3.</a:t>
            </a:r>
            <a:r>
              <a:rPr lang="zh-CN" altLang="en-US" sz="2400"/>
              <a:t>解决数据相关性。（outstanding instruction track fifo）</a:t>
            </a:r>
            <a:endParaRPr lang="zh-CN" altLang="en-US" sz="2400"/>
          </a:p>
          <a:p>
            <a:endParaRPr lang="zh-CN" altLang="en-US" sz="2400"/>
          </a:p>
          <a:p>
            <a:r>
              <a:rPr lang="en-US" altLang="zh-CN" sz="2400"/>
              <a:t>4.</a:t>
            </a:r>
            <a:r>
              <a:rPr lang="zh-CN" altLang="en-US" sz="2400"/>
              <a:t>将指令发射到不同运算单元执行。</a:t>
            </a:r>
            <a:endParaRPr lang="zh-CN" altLang="en-US" sz="2400"/>
          </a:p>
          <a:p>
            <a:endParaRPr lang="zh-CN" altLang="en-US" sz="2400"/>
          </a:p>
          <a:p>
            <a:r>
              <a:rPr lang="en-US" altLang="zh-CN" sz="2400"/>
              <a:t>5.</a:t>
            </a:r>
            <a:r>
              <a:rPr lang="zh-CN" altLang="en-US" sz="2400"/>
              <a:t>将指令交付。</a:t>
            </a:r>
            <a:endParaRPr lang="zh-CN" altLang="en-US" sz="2400"/>
          </a:p>
          <a:p>
            <a:endParaRPr lang="zh-CN" altLang="en-US" sz="2400"/>
          </a:p>
          <a:p>
            <a:r>
              <a:rPr lang="en-US" altLang="zh-CN" sz="2400"/>
              <a:t>6.</a:t>
            </a:r>
            <a:r>
              <a:rPr lang="zh-CN" altLang="en-US" sz="2400"/>
              <a:t>运算结果写回寄存器组。</a:t>
            </a:r>
            <a:endParaRPr lang="zh-CN" altLang="en-US" sz="2400"/>
          </a:p>
        </p:txBody>
      </p:sp>
      <p:sp>
        <p:nvSpPr>
          <p:cNvPr id="7" name="椭圆 6"/>
          <p:cNvSpPr/>
          <p:nvPr/>
        </p:nvSpPr>
        <p:spPr>
          <a:xfrm>
            <a:off x="1470660" y="2395220"/>
            <a:ext cx="1331595" cy="826135"/>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2858135" y="3708400"/>
            <a:ext cx="2910205" cy="2543175"/>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blinds(horizontal)">
                                      <p:cBhvr>
                                        <p:cTn id="14" dur="500"/>
                                        <p:tgtEl>
                                          <p:spTgt spid="5">
                                            <p:txEl>
                                              <p:pRg st="2" end="2"/>
                                            </p:txEl>
                                          </p:spTgt>
                                        </p:tgtEl>
                                      </p:cBhvr>
                                    </p:animEffect>
                                  </p:childTnLst>
                                </p:cTn>
                              </p:par>
                              <p:par>
                                <p:cTn id="15" presetID="0" presetClass="path" presetSubtype="0" accel="50000" decel="50000" fill="hold" grpId="1" nodeType="withEffect">
                                  <p:stCondLst>
                                    <p:cond delay="0"/>
                                  </p:stCondLst>
                                  <p:childTnLst>
                                    <p:animMotion origin="layout" path="M 0.000000 0.000000 L 0.014271 0.094722 " pathEditMode="relative" ptsTypes="">
                                      <p:cBhvr>
                                        <p:cTn id="16" dur="500" fill="hold"/>
                                        <p:tgtEl>
                                          <p:spTgt spid="7"/>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par>
                                <p:cTn id="22" presetID="0" presetClass="path" presetSubtype="0" accel="50000" decel="50000" fill="hold" grpId="2" nodeType="withEffect">
                                  <p:stCondLst>
                                    <p:cond delay="0"/>
                                  </p:stCondLst>
                                  <p:childTnLst>
                                    <p:animMotion origin="layout" path="M 0.014010 0.088519 L 0.024531 -0.136389 " pathEditMode="relative" ptsTypes="">
                                      <p:cBhvr>
                                        <p:cTn id="23" dur="500" fill="hold"/>
                                        <p:tgtEl>
                                          <p:spTgt spid="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par>
                                <p:cTn id="29" presetID="0" presetClass="path" presetSubtype="0" accel="50000" decel="50000" fill="hold" grpId="3" nodeType="withEffect">
                                  <p:stCondLst>
                                    <p:cond delay="0"/>
                                  </p:stCondLst>
                                  <p:childTnLst>
                                    <p:animMotion origin="layout" path="M 0.023438 -0.124352 L 0.119062 0.005556 " pathEditMode="relative" ptsTypes="">
                                      <p:cBhvr>
                                        <p:cTn id="30" dur="500" fill="hold"/>
                                        <p:tgtEl>
                                          <p:spTgt spid="7"/>
                                        </p:tgtEl>
                                        <p:attrNameLst>
                                          <p:attrName>ppt_x</p:attrName>
                                          <p:attrName>ppt_y</p:attrName>
                                        </p:attrNameLst>
                                      </p:cBhvr>
                                    </p:animMotion>
                                  </p:childTnLst>
                                </p:cTn>
                              </p:par>
                              <p:par>
                                <p:cTn id="31" presetID="3" presetClass="entr" presetSubtype="1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blinds(horizontal)">
                                      <p:cBhvr>
                                        <p:cTn id="38" dur="500"/>
                                        <p:tgtEl>
                                          <p:spTgt spid="5">
                                            <p:txEl>
                                              <p:pRg st="8" end="8"/>
                                            </p:txEl>
                                          </p:spTgt>
                                        </p:tgtEl>
                                      </p:cBhvr>
                                    </p:animEffect>
                                  </p:childTnLst>
                                </p:cTn>
                              </p:par>
                              <p:par>
                                <p:cTn id="39" presetID="0" presetClass="path" presetSubtype="0" accel="50000" decel="50000" fill="hold" grpId="4" nodeType="withEffect">
                                  <p:stCondLst>
                                    <p:cond delay="0"/>
                                  </p:stCondLst>
                                  <p:childTnLst>
                                    <p:animMotion origin="layout" path="M 0.118333 -0.001204 L 0.161250 -0.135093 " pathEditMode="relative" ptsTypes="">
                                      <p:cBhvr>
                                        <p:cTn id="40" dur="500" fill="hold"/>
                                        <p:tgtEl>
                                          <p:spTgt spid="7"/>
                                        </p:tgtEl>
                                        <p:attrNameLst>
                                          <p:attrName>ppt_x</p:attrName>
                                          <p:attrName>ppt_y</p:attrName>
                                        </p:attrNameLst>
                                      </p:cBhvr>
                                    </p:animMotion>
                                  </p:childTnLst>
                                </p:cTn>
                              </p:par>
                              <p:par>
                                <p:cTn id="41" presetID="3" presetClass="exit" presetSubtype="10" fill="hold" grpId="1" nodeType="withEffect">
                                  <p:stCondLst>
                                    <p:cond delay="0"/>
                                  </p:stCondLst>
                                  <p:childTnLst>
                                    <p:animEffect transition="out" filter="blinds(horizontal)">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blinds(horizontal)">
                                      <p:cBhvr>
                                        <p:cTn id="48" dur="500"/>
                                        <p:tgtEl>
                                          <p:spTgt spid="5">
                                            <p:txEl>
                                              <p:pRg st="10" end="10"/>
                                            </p:txEl>
                                          </p:spTgt>
                                        </p:tgtEl>
                                      </p:cBhvr>
                                    </p:animEffect>
                                  </p:childTnLst>
                                </p:cTn>
                              </p:par>
                              <p:par>
                                <p:cTn id="49" presetID="0" presetClass="path" presetSubtype="0" accel="50000" decel="50000" fill="hold" grpId="5" nodeType="withEffect">
                                  <p:stCondLst>
                                    <p:cond delay="0"/>
                                  </p:stCondLst>
                                  <p:childTnLst>
                                    <p:animMotion origin="layout" path="M 0.159740 -0.136389 L 0.386406 0.234444 " pathEditMode="relative" ptsTypes="">
                                      <p:cBhvr>
                                        <p:cTn id="50" dur="5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8" grpId="0" animBg="1"/>
      <p:bldP spid="7" grpId="4" animBg="1"/>
      <p:bldP spid="7" grpId="5"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sym typeface="+mn-ea"/>
              </a:rPr>
              <a:t>8.3 </a:t>
            </a:r>
            <a:r>
              <a:rPr sz="3600">
                <a:sym typeface="+mn-ea"/>
              </a:rPr>
              <a:t>蜂鸟</a:t>
            </a:r>
            <a:r>
              <a:rPr lang="en-US" altLang="zh-CN" sz="3600">
                <a:sym typeface="+mn-ea"/>
              </a:rPr>
              <a:t>E200</a:t>
            </a:r>
            <a:r>
              <a:rPr sz="3600">
                <a:sym typeface="+mn-ea"/>
              </a:rPr>
              <a:t>的执行实现</a:t>
            </a:r>
            <a:r>
              <a:rPr lang="en-US" altLang="zh-CN" sz="3600">
                <a:sym typeface="+mn-ea"/>
              </a:rPr>
              <a:t>--</a:t>
            </a:r>
            <a:r>
              <a:rPr sz="3600">
                <a:sym typeface="+mn-ea"/>
              </a:rPr>
              <a:t>整数通用寄存器组</a:t>
            </a:r>
            <a:endParaRPr sz="3600">
              <a:sym typeface="+mn-ea"/>
            </a:endParaRPr>
          </a:p>
        </p:txBody>
      </p:sp>
      <p:pic>
        <p:nvPicPr>
          <p:cNvPr id="4" name="图片 3"/>
          <p:cNvPicPr>
            <a:picLocks noChangeAspect="1"/>
          </p:cNvPicPr>
          <p:nvPr/>
        </p:nvPicPr>
        <p:blipFill>
          <a:blip r:embed="rId1"/>
          <a:srcRect b="2671"/>
          <a:stretch>
            <a:fillRect/>
          </a:stretch>
        </p:blipFill>
        <p:spPr>
          <a:xfrm>
            <a:off x="669925" y="1169670"/>
            <a:ext cx="5573395" cy="5130800"/>
          </a:xfrm>
          <a:prstGeom prst="rect">
            <a:avLst/>
          </a:prstGeom>
        </p:spPr>
      </p:pic>
      <p:sp>
        <p:nvSpPr>
          <p:cNvPr id="5" name="文本框 4"/>
          <p:cNvSpPr txBox="1"/>
          <p:nvPr/>
        </p:nvSpPr>
        <p:spPr>
          <a:xfrm>
            <a:off x="6371590" y="1169670"/>
            <a:ext cx="5150485" cy="5262245"/>
          </a:xfrm>
          <a:prstGeom prst="rect">
            <a:avLst/>
          </a:prstGeom>
          <a:noFill/>
        </p:spPr>
        <p:txBody>
          <a:bodyPr wrap="square" rtlCol="0">
            <a:spAutoFit/>
          </a:bodyPr>
          <a:p>
            <a:pPr marL="342900" indent="-342900">
              <a:buFont typeface="Arial" panose="020B0604020202020204" pitchFamily="34" charset="0"/>
              <a:buChar char="•"/>
            </a:pPr>
            <a:r>
              <a:rPr lang="zh-CN" altLang="en-US" sz="2400"/>
              <a:t>RISC-V的整数指令都是单操作数或者两操作数指令，且蜂鸟E200单发射，因此该模块两个读端口就够用。</a:t>
            </a:r>
            <a:endParaRPr lang="zh-CN" altLang="en-US" sz="2400"/>
          </a:p>
          <a:p>
            <a:endParaRPr lang="zh-CN" altLang="en-US" sz="2400"/>
          </a:p>
          <a:p>
            <a:pPr marL="342900" indent="-342900">
              <a:buFont typeface="Arial" panose="020B0604020202020204" pitchFamily="34" charset="0"/>
              <a:buChar char="•"/>
            </a:pPr>
            <a:r>
              <a:rPr lang="zh-CN" altLang="en-US" sz="2400"/>
              <a:t>蜂鸟E200写回策略是按顺序每次写回一条指令，因此该模块一个写端口就够用。</a:t>
            </a:r>
            <a:endParaRPr lang="zh-CN" altLang="en-US" sz="2400"/>
          </a:p>
          <a:p>
            <a:pPr marL="342900" indent="-342900">
              <a:buFont typeface="Arial" panose="020B0604020202020204" pitchFamily="34" charset="0"/>
              <a:buChar char="•"/>
            </a:pPr>
            <a:endParaRPr lang="zh-CN" altLang="en-US" sz="2400"/>
          </a:p>
          <a:p>
            <a:pPr marL="342900" indent="-342900">
              <a:buFont typeface="Arial" panose="020B0604020202020204" pitchFamily="34" charset="0"/>
              <a:buChar char="•"/>
            </a:pPr>
            <a:r>
              <a:rPr lang="zh-CN" altLang="en-US" sz="2400"/>
              <a:t>读端口就用两个多路选择器，选择信号则是读源寄存器索引。</a:t>
            </a:r>
            <a:endParaRPr lang="zh-CN" altLang="en-US" sz="2400"/>
          </a:p>
          <a:p>
            <a:pPr marL="342900" indent="-342900">
              <a:buFont typeface="Arial" panose="020B0604020202020204" pitchFamily="34" charset="0"/>
              <a:buChar char="•"/>
            </a:pPr>
            <a:endParaRPr lang="zh-CN" altLang="en-US" sz="2400"/>
          </a:p>
          <a:p>
            <a:pPr marL="342900" indent="-342900">
              <a:buFont typeface="Arial" panose="020B0604020202020204" pitchFamily="34" charset="0"/>
              <a:buChar char="•"/>
            </a:pPr>
            <a:r>
              <a:rPr lang="zh-CN" altLang="en-US" sz="2400"/>
              <a:t>写端口用输入目标寄存器索引和各自寄存器号比较，产生写使能信号。</a:t>
            </a:r>
            <a:endParaRPr lang="zh-CN" altLang="en-US" sz="2400"/>
          </a:p>
        </p:txBody>
      </p:sp>
      <p:sp>
        <p:nvSpPr>
          <p:cNvPr id="6" name="椭圆 5"/>
          <p:cNvSpPr/>
          <p:nvPr/>
        </p:nvSpPr>
        <p:spPr>
          <a:xfrm>
            <a:off x="4544060" y="2982595"/>
            <a:ext cx="1606550" cy="1257935"/>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1202690" y="1398905"/>
            <a:ext cx="1064895" cy="4424680"/>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500"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0" presetClass="path" presetSubtype="0" accel="50000" decel="50000" fill="hold" grpId="2" nodeType="withEffect">
                                  <p:stCondLst>
                                    <p:cond delay="0"/>
                                  </p:stCondLst>
                                  <p:childTnLst>
                                    <p:animMotion origin="layout" path="M 0.000000 0.000000 L -0.338125 -0.285185 " pathEditMode="relative" ptsTypes="">
                                      <p:cBhvr>
                                        <p:cTn id="17" dur="500" fill="hold"/>
                                        <p:tgtEl>
                                          <p:spTgt spid="6"/>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3"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3" presetClass="entr" presetSubtype="1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par>
                                <p:cTn id="34" presetID="0" presetClass="path" presetSubtype="0" accel="50000" decel="50000" fill="hold" grpId="1" nodeType="withEffect">
                                  <p:stCondLst>
                                    <p:cond delay="0"/>
                                  </p:stCondLst>
                                  <p:childTnLst>
                                    <p:animMotion origin="layout" path="M 0.000000 0.000000 L 0.204063 0.003981 " pathEditMode="relative" ptsTypes="">
                                      <p:cBhvr>
                                        <p:cTn id="35" dur="5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sym typeface="+mn-ea"/>
              </a:rPr>
              <a:t>8.3 </a:t>
            </a:r>
            <a:r>
              <a:rPr sz="3600">
                <a:sym typeface="+mn-ea"/>
              </a:rPr>
              <a:t>蜂鸟</a:t>
            </a:r>
            <a:r>
              <a:rPr lang="en-US" altLang="zh-CN" sz="3600">
                <a:sym typeface="+mn-ea"/>
              </a:rPr>
              <a:t>E200</a:t>
            </a:r>
            <a:r>
              <a:rPr sz="3600">
                <a:sym typeface="+mn-ea"/>
              </a:rPr>
              <a:t>的执行实现</a:t>
            </a:r>
            <a:r>
              <a:rPr lang="en-US" altLang="zh-CN" sz="3600">
                <a:sym typeface="+mn-ea"/>
              </a:rPr>
              <a:t>--CSR</a:t>
            </a:r>
            <a:r>
              <a:rPr sz="3600">
                <a:sym typeface="+mn-ea"/>
              </a:rPr>
              <a:t>寄存器</a:t>
            </a:r>
            <a:endParaRPr sz="3600">
              <a:sym typeface="+mn-ea"/>
            </a:endParaRPr>
          </a:p>
        </p:txBody>
      </p:sp>
      <p:sp>
        <p:nvSpPr>
          <p:cNvPr id="4" name="文本框 3"/>
          <p:cNvSpPr txBox="1"/>
          <p:nvPr/>
        </p:nvSpPr>
        <p:spPr>
          <a:xfrm>
            <a:off x="1390015" y="1256030"/>
            <a:ext cx="9411970" cy="4831080"/>
          </a:xfrm>
          <a:prstGeom prst="rect">
            <a:avLst/>
          </a:prstGeom>
          <a:noFill/>
        </p:spPr>
        <p:txBody>
          <a:bodyPr wrap="square" rtlCol="0">
            <a:spAutoFit/>
          </a:bodyPr>
          <a:p>
            <a:r>
              <a:rPr lang="en-US" altLang="zh-CN" sz="2800"/>
              <a:t>	RISC-V</a:t>
            </a:r>
            <a:r>
              <a:rPr lang="zh-CN" altLang="en-US" sz="2800"/>
              <a:t>架构定义的控制与状态寄存器（Contro and Status Register），用于配置或记录一些运行的状态 CSR 寄存器是处理器内部的存器，使用其自己的地址编码空间，与存储器址的地址区间完全无关系 ，其访问是通过使用专有的</a:t>
            </a:r>
            <a:r>
              <a:rPr lang="en-US" altLang="zh-CN" sz="2800"/>
              <a:t>CSR</a:t>
            </a:r>
            <a:r>
              <a:rPr lang="zh-CN" altLang="en-US" sz="2800"/>
              <a:t>读写指令。</a:t>
            </a:r>
            <a:endParaRPr lang="zh-CN" altLang="en-US" sz="2800"/>
          </a:p>
          <a:p>
            <a:endParaRPr lang="zh-CN" altLang="en-US" sz="2800"/>
          </a:p>
          <a:p>
            <a:r>
              <a:rPr lang="en-US" altLang="zh-CN" sz="2800"/>
              <a:t>	</a:t>
            </a:r>
            <a:r>
              <a:rPr lang="zh-CN" altLang="en-US" sz="2800"/>
              <a:t>蜂鸟E200的EXU单元中的CSR寄存器模块主要用于实现蜂鸟</a:t>
            </a:r>
            <a:r>
              <a:rPr lang="en-US" altLang="zh-CN" sz="2800"/>
              <a:t>E</a:t>
            </a:r>
            <a:r>
              <a:rPr lang="zh-CN" altLang="en-US" sz="2800"/>
              <a:t>200所支持的CSR存储器功能。</a:t>
            </a:r>
            <a:endParaRPr lang="zh-CN" altLang="en-US" sz="2800"/>
          </a:p>
          <a:p>
            <a:endParaRPr lang="zh-CN" altLang="en-US" sz="2800"/>
          </a:p>
          <a:p>
            <a:r>
              <a:rPr lang="en-US" altLang="zh-CN" sz="2800"/>
              <a:t>	</a:t>
            </a:r>
            <a:r>
              <a:rPr lang="zh-CN" altLang="en-US" sz="2800"/>
              <a:t>在</a:t>
            </a:r>
            <a:r>
              <a:rPr lang="en-US" altLang="zh-CN" sz="2800"/>
              <a:t>A</a:t>
            </a:r>
            <a:r>
              <a:rPr lang="zh-CN" altLang="en-US" sz="2800"/>
              <a:t>LU 模块中的CSR读写控制模块会产生CSR读写控制信号。</a:t>
            </a:r>
            <a:endParaRPr lang="zh-CN" altLang="en-US" sz="28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sym typeface="+mn-ea"/>
              </a:rPr>
              <a:t>8.3 </a:t>
            </a:r>
            <a:r>
              <a:rPr sz="3600">
                <a:sym typeface="+mn-ea"/>
              </a:rPr>
              <a:t>蜂鸟</a:t>
            </a:r>
            <a:r>
              <a:rPr lang="en-US" altLang="zh-CN" sz="3600">
                <a:sym typeface="+mn-ea"/>
              </a:rPr>
              <a:t>E200</a:t>
            </a:r>
            <a:r>
              <a:rPr sz="3600">
                <a:sym typeface="+mn-ea"/>
              </a:rPr>
              <a:t>的执行实现</a:t>
            </a:r>
            <a:r>
              <a:rPr lang="en-US" altLang="zh-CN" sz="3600">
                <a:sym typeface="+mn-ea"/>
              </a:rPr>
              <a:t>--</a:t>
            </a:r>
            <a:r>
              <a:rPr sz="3600">
                <a:sym typeface="+mn-ea"/>
              </a:rPr>
              <a:t>指令发射派遣</a:t>
            </a:r>
            <a:endParaRPr sz="3600">
              <a:sym typeface="+mn-ea"/>
            </a:endParaRPr>
          </a:p>
        </p:txBody>
      </p:sp>
      <p:sp>
        <p:nvSpPr>
          <p:cNvPr id="3" name="内容占位符 2"/>
          <p:cNvSpPr>
            <a:spLocks noGrp="1"/>
          </p:cNvSpPr>
          <p:nvPr>
            <p:ph idx="1"/>
          </p:nvPr>
        </p:nvSpPr>
        <p:spPr/>
        <p:txBody>
          <a:bodyPr/>
          <a:p>
            <a:endParaRPr lang="zh-CN" altLang="en-US" sz="2800"/>
          </a:p>
          <a:p>
            <a:endParaRPr lang="zh-CN" altLang="en-US" sz="2800"/>
          </a:p>
          <a:p>
            <a:r>
              <a:rPr lang="zh-CN" altLang="en-US" sz="2800"/>
              <a:t>峰鸟 E200 是简单的两级流水线微架构，发射发生在流水线的执行阶段表示指令经过译码且从寄存器组中读取了操作数之后被派发到不同的运算单元执行的过程。</a:t>
            </a:r>
            <a:endParaRPr lang="zh-CN" altLang="en-US" sz="2800"/>
          </a:p>
          <a:p>
            <a:endParaRPr lang="zh-CN" altLang="en-US" sz="2800"/>
          </a:p>
          <a:p>
            <a:pPr marL="0" indent="0">
              <a:buNone/>
            </a:pPr>
            <a:endParaRPr lang="zh-CN" altLang="en-US" sz="28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638814"/>
            <a:ext cx="10852237" cy="441964"/>
          </a:xfrm>
        </p:spPr>
        <p:txBody>
          <a:bodyPr>
            <a:normAutofit fontScale="90000"/>
          </a:bodyPr>
          <a:p>
            <a:r>
              <a:rPr lang="en-US" altLang="zh-CN" sz="4000">
                <a:sym typeface="+mn-ea"/>
              </a:rPr>
              <a:t>8.3 </a:t>
            </a:r>
            <a:r>
              <a:rPr sz="4000">
                <a:sym typeface="+mn-ea"/>
              </a:rPr>
              <a:t>蜂鸟</a:t>
            </a:r>
            <a:r>
              <a:rPr lang="en-US" altLang="zh-CN" sz="4000">
                <a:sym typeface="+mn-ea"/>
              </a:rPr>
              <a:t>E200</a:t>
            </a:r>
            <a:r>
              <a:rPr sz="4000">
                <a:sym typeface="+mn-ea"/>
              </a:rPr>
              <a:t>的执行实现</a:t>
            </a:r>
            <a:r>
              <a:rPr lang="en-US" altLang="zh-CN" sz="4000">
                <a:sym typeface="+mn-ea"/>
              </a:rPr>
              <a:t>--</a:t>
            </a:r>
            <a:r>
              <a:rPr sz="4000">
                <a:sym typeface="+mn-ea"/>
              </a:rPr>
              <a:t>指令发射派遣</a:t>
            </a:r>
            <a:br>
              <a:rPr sz="4000">
                <a:sym typeface="+mn-ea"/>
              </a:rPr>
            </a:br>
            <a:endParaRPr lang="zh-CN" altLang="en-US" sz="4000"/>
          </a:p>
        </p:txBody>
      </p:sp>
      <p:sp>
        <p:nvSpPr>
          <p:cNvPr id="3" name="内容占位符 2"/>
          <p:cNvSpPr>
            <a:spLocks noGrp="1"/>
          </p:cNvSpPr>
          <p:nvPr>
            <p:ph idx="1"/>
          </p:nvPr>
        </p:nvSpPr>
        <p:spPr/>
        <p:txBody>
          <a:bodyPr/>
          <a:p>
            <a:pPr marL="0" indent="0">
              <a:buNone/>
            </a:pPr>
            <a:endParaRPr lang="zh-CN" altLang="en-US" sz="2800"/>
          </a:p>
          <a:p>
            <a:pPr marL="0" indent="0">
              <a:buNone/>
            </a:pPr>
            <a:endParaRPr lang="zh-CN" altLang="en-US" sz="2800"/>
          </a:p>
          <a:p>
            <a:pPr marL="0" indent="0">
              <a:buNone/>
            </a:pPr>
            <a:r>
              <a:rPr lang="zh-CN" altLang="en-US" sz="2800"/>
              <a:t>• 蜂鸟E200 执行阶段的派遣机制特别之处：其所有指令都必须被给 ALU，并且通过 ALU 与交付模块的接口进行交付，如果是长指令， 也需通过 ALU 进一步将其发送至相应的长指令运算单元。由于所有的指令都需要通过 ALU ，因此实际的发射功能发生在 ALU 的内部。</a:t>
            </a:r>
            <a:endParaRPr lang="zh-CN" altLang="en-US" sz="2800"/>
          </a:p>
          <a:p>
            <a:pPr marL="0" indent="0">
              <a:buNone/>
            </a:pPr>
            <a:endParaRPr lang="zh-CN" altLang="en-US" sz="2800"/>
          </a:p>
          <a:p>
            <a:pPr marL="0" indent="0">
              <a:buNone/>
            </a:pPr>
            <a:endParaRPr lang="zh-CN" altLang="en-US" sz="28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751844"/>
            <a:ext cx="10852237" cy="441964"/>
          </a:xfrm>
        </p:spPr>
        <p:txBody>
          <a:bodyPr>
            <a:normAutofit fontScale="90000"/>
          </a:bodyPr>
          <a:p>
            <a:r>
              <a:rPr lang="en-US" altLang="zh-CN" sz="4000">
                <a:sym typeface="+mn-ea"/>
              </a:rPr>
              <a:t>8.3 </a:t>
            </a:r>
            <a:r>
              <a:rPr sz="4000">
                <a:sym typeface="+mn-ea"/>
              </a:rPr>
              <a:t>蜂鸟</a:t>
            </a:r>
            <a:r>
              <a:rPr lang="en-US" altLang="zh-CN" sz="4000">
                <a:sym typeface="+mn-ea"/>
              </a:rPr>
              <a:t>E200</a:t>
            </a:r>
            <a:r>
              <a:rPr sz="4000">
                <a:sym typeface="+mn-ea"/>
              </a:rPr>
              <a:t>的执行实现</a:t>
            </a:r>
            <a:r>
              <a:rPr lang="en-US" altLang="zh-CN" sz="4000">
                <a:sym typeface="+mn-ea"/>
              </a:rPr>
              <a:t>--流水线冲突、长指令和 OITF</a:t>
            </a:r>
            <a:br>
              <a:rPr sz="4000">
                <a:sym typeface="+mn-ea"/>
              </a:rPr>
            </a:br>
            <a:endParaRPr lang="zh-CN" altLang="en-US" sz="4000"/>
          </a:p>
        </p:txBody>
      </p:sp>
      <p:sp>
        <p:nvSpPr>
          <p:cNvPr id="3" name="内容占位符 2"/>
          <p:cNvSpPr>
            <a:spLocks noGrp="1"/>
          </p:cNvSpPr>
          <p:nvPr>
            <p:ph idx="1"/>
          </p:nvPr>
        </p:nvSpPr>
        <p:spPr/>
        <p:txBody>
          <a:bodyPr/>
          <a:p>
            <a:endParaRPr lang="zh-CN" altLang="en-US" sz="2800"/>
          </a:p>
          <a:p>
            <a:r>
              <a:rPr lang="zh-CN" altLang="en-US" sz="2800"/>
              <a:t>资源冲突通常发生在指令派遣给不同的执行单元进行执行的过程中。</a:t>
            </a:r>
            <a:endParaRPr lang="zh-CN" altLang="en-US" sz="2800"/>
          </a:p>
          <a:p>
            <a:endParaRPr lang="zh-CN" altLang="en-US" sz="2800"/>
          </a:p>
          <a:p>
            <a:r>
              <a:rPr lang="zh-CN" altLang="en-US" sz="2800"/>
              <a:t>对于数据相关性引起的数据冲突，蜂鸟 E20 在执行阶段的处理 较巧妙：首先，蜂乌 E200 将所有需要执行的指令被分为两类</a:t>
            </a:r>
            <a:r>
              <a:rPr lang="en-US" altLang="zh-CN" sz="2800"/>
              <a:t>——</a:t>
            </a:r>
            <a:r>
              <a:rPr sz="2800"/>
              <a:t>单周期执行指令和多周期执行的指令。</a:t>
            </a:r>
            <a:endParaRPr sz="28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824869"/>
            <a:ext cx="10852237" cy="441964"/>
          </a:xfrm>
        </p:spPr>
        <p:txBody>
          <a:bodyPr>
            <a:normAutofit fontScale="90000"/>
          </a:bodyPr>
          <a:p>
            <a:r>
              <a:rPr lang="en-US" altLang="zh-CN" sz="4000">
                <a:sym typeface="+mn-ea"/>
              </a:rPr>
              <a:t>8.3 </a:t>
            </a:r>
            <a:r>
              <a:rPr sz="4000">
                <a:sym typeface="+mn-ea"/>
              </a:rPr>
              <a:t>蜂鸟</a:t>
            </a:r>
            <a:r>
              <a:rPr lang="en-US" altLang="zh-CN" sz="4000">
                <a:sym typeface="+mn-ea"/>
              </a:rPr>
              <a:t>E200</a:t>
            </a:r>
            <a:r>
              <a:rPr sz="4000">
                <a:sym typeface="+mn-ea"/>
              </a:rPr>
              <a:t>的执行实现</a:t>
            </a:r>
            <a:r>
              <a:rPr lang="en-US" altLang="zh-CN" sz="4000">
                <a:sym typeface="+mn-ea"/>
              </a:rPr>
              <a:t>--流水线冲突、长指令和 OITF</a:t>
            </a:r>
            <a:br>
              <a:rPr sz="4000">
                <a:sym typeface="+mn-ea"/>
              </a:rPr>
            </a:br>
            <a:endParaRPr lang="zh-CN" altLang="en-US" sz="4000"/>
          </a:p>
        </p:txBody>
      </p:sp>
      <p:sp>
        <p:nvSpPr>
          <p:cNvPr id="3" name="内容占位符 2"/>
          <p:cNvSpPr>
            <a:spLocks noGrp="1"/>
          </p:cNvSpPr>
          <p:nvPr>
            <p:ph idx="1"/>
          </p:nvPr>
        </p:nvSpPr>
        <p:spPr/>
        <p:txBody>
          <a:bodyPr/>
          <a:p>
            <a:endParaRPr lang="zh-CN" altLang="en-US" sz="2800"/>
          </a:p>
          <a:p>
            <a:r>
              <a:rPr lang="zh-CN" altLang="en-US" sz="2800"/>
              <a:t>单周期执行指令：由于蜂鸟 E2</a:t>
            </a:r>
            <a:r>
              <a:rPr lang="en-US" altLang="zh-CN" sz="2800"/>
              <a:t>00</a:t>
            </a:r>
            <a:r>
              <a:rPr lang="zh-CN" altLang="en-US" sz="2800"/>
              <a:t> 的交付功能和写回功能均处于流水线的第二级，因此单周期执行指令在流 线的第二级便完成了交付，同时也将结果写回了寄存器组</a:t>
            </a:r>
            <a:r>
              <a:rPr sz="2800"/>
              <a:t>。</a:t>
            </a:r>
            <a:endParaRPr sz="2800"/>
          </a:p>
          <a:p>
            <a:endParaRPr sz="2800"/>
          </a:p>
          <a:p>
            <a:r>
              <a:rPr sz="2800"/>
              <a:t>多周期执行指令：需要多个周期才能够完成执行并写回。也称</a:t>
            </a:r>
            <a:r>
              <a:rPr lang="en-US" altLang="zh-CN" sz="2800"/>
              <a:t>“后交</a:t>
            </a:r>
            <a:r>
              <a:rPr sz="2800"/>
              <a:t>付</a:t>
            </a:r>
            <a:r>
              <a:rPr lang="en-US" altLang="zh-CN" sz="2800"/>
              <a:t>长流水线指令”</a:t>
            </a:r>
            <a:r>
              <a:rPr sz="2800"/>
              <a:t>。</a:t>
            </a:r>
            <a:endParaRPr sz="28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777879"/>
            <a:ext cx="10852237" cy="441964"/>
          </a:xfrm>
        </p:spPr>
        <p:txBody>
          <a:bodyPr>
            <a:normAutofit fontScale="90000"/>
          </a:bodyPr>
          <a:p>
            <a:r>
              <a:rPr lang="en-US" altLang="zh-CN" sz="4000">
                <a:sym typeface="+mn-ea"/>
              </a:rPr>
              <a:t>8.3 </a:t>
            </a:r>
            <a:r>
              <a:rPr sz="4000">
                <a:sym typeface="+mn-ea"/>
              </a:rPr>
              <a:t>蜂鸟</a:t>
            </a:r>
            <a:r>
              <a:rPr lang="en-US" altLang="zh-CN" sz="4000">
                <a:sym typeface="+mn-ea"/>
              </a:rPr>
              <a:t>E200</a:t>
            </a:r>
            <a:r>
              <a:rPr sz="4000">
                <a:sym typeface="+mn-ea"/>
              </a:rPr>
              <a:t>的执行实现</a:t>
            </a:r>
            <a:r>
              <a:rPr lang="en-US" altLang="zh-CN" sz="4000">
                <a:sym typeface="+mn-ea"/>
              </a:rPr>
              <a:t>--流水线冲突、长指令和 OITF</a:t>
            </a:r>
            <a:br>
              <a:rPr sz="4000">
                <a:sym typeface="+mn-ea"/>
              </a:rPr>
            </a:br>
            <a:br>
              <a:rPr lang="zh-CN" altLang="en-US"/>
            </a:br>
            <a:endParaRPr lang="zh-CN" altLang="en-US"/>
          </a:p>
        </p:txBody>
      </p:sp>
      <p:sp>
        <p:nvSpPr>
          <p:cNvPr id="3" name="内容占位符 2"/>
          <p:cNvSpPr>
            <a:spLocks noGrp="1"/>
          </p:cNvSpPr>
          <p:nvPr>
            <p:ph idx="1"/>
          </p:nvPr>
        </p:nvSpPr>
        <p:spPr/>
        <p:txBody>
          <a:bodyPr/>
          <a:p>
            <a:r>
              <a:rPr lang="en-US" altLang="zh-CN" sz="2800"/>
              <a:t>           </a:t>
            </a:r>
            <a:endParaRPr sz="2800"/>
          </a:p>
        </p:txBody>
      </p:sp>
      <p:pic>
        <p:nvPicPr>
          <p:cNvPr id="4" name="图片 3" descr="QQ截图20200929195744"/>
          <p:cNvPicPr>
            <a:picLocks noChangeAspect="1"/>
          </p:cNvPicPr>
          <p:nvPr/>
        </p:nvPicPr>
        <p:blipFill>
          <a:blip r:embed="rId1"/>
          <a:stretch>
            <a:fillRect/>
          </a:stretch>
        </p:blipFill>
        <p:spPr>
          <a:xfrm>
            <a:off x="215900" y="1219835"/>
            <a:ext cx="5977890" cy="5638165"/>
          </a:xfrm>
          <a:prstGeom prst="rect">
            <a:avLst/>
          </a:prstGeom>
        </p:spPr>
      </p:pic>
      <p:sp>
        <p:nvSpPr>
          <p:cNvPr id="6" name="文本框 5"/>
          <p:cNvSpPr txBox="1"/>
          <p:nvPr/>
        </p:nvSpPr>
        <p:spPr>
          <a:xfrm>
            <a:off x="6522720" y="1219835"/>
            <a:ext cx="5669280" cy="1383665"/>
          </a:xfrm>
          <a:prstGeom prst="rect">
            <a:avLst/>
          </a:prstGeom>
          <a:noFill/>
        </p:spPr>
        <p:txBody>
          <a:bodyPr wrap="square" rtlCol="0">
            <a:spAutoFit/>
          </a:bodyPr>
          <a:p>
            <a:r>
              <a:rPr lang="zh-CN" altLang="en-US" sz="2800"/>
              <a:t>峰鸟 E200 使用了（OITF ）模块来检测长指令的</a:t>
            </a:r>
            <a:r>
              <a:rPr lang="en-US" altLang="zh-CN" sz="2800"/>
              <a:t>RAW</a:t>
            </a:r>
            <a:r>
              <a:rPr lang="zh-CN" altLang="en-US" sz="2800"/>
              <a:t>和</a:t>
            </a:r>
            <a:r>
              <a:rPr lang="en-US" altLang="zh-CN" sz="2800"/>
              <a:t>WAW</a:t>
            </a:r>
            <a:r>
              <a:rPr lang="zh-CN" altLang="en-US" sz="2800"/>
              <a:t>相关性。</a:t>
            </a:r>
            <a:endParaRPr lang="zh-CN" altLang="en-US" sz="2800"/>
          </a:p>
        </p:txBody>
      </p:sp>
      <p:sp>
        <p:nvSpPr>
          <p:cNvPr id="7" name="文本框 6"/>
          <p:cNvSpPr txBox="1"/>
          <p:nvPr/>
        </p:nvSpPr>
        <p:spPr>
          <a:xfrm>
            <a:off x="6522720" y="2603500"/>
            <a:ext cx="5414645" cy="1383665"/>
          </a:xfrm>
          <a:prstGeom prst="rect">
            <a:avLst/>
          </a:prstGeom>
          <a:noFill/>
        </p:spPr>
        <p:txBody>
          <a:bodyPr wrap="square" rtlCol="0">
            <a:spAutoFit/>
          </a:bodyPr>
          <a:p>
            <a:r>
              <a:rPr lang="zh-CN" altLang="en-US" sz="2800"/>
              <a:t>OITF 本质上是一个先入先出的FIFO, FIFO 的深度默认为 </a:t>
            </a:r>
            <a:r>
              <a:rPr lang="en-US" altLang="zh-CN" sz="2800"/>
              <a:t>2</a:t>
            </a:r>
            <a:r>
              <a:rPr lang="zh-CN" altLang="en-US" sz="2800"/>
              <a:t>个表项。</a:t>
            </a:r>
            <a:endParaRPr lang="zh-CN" altLang="en-US" sz="2800"/>
          </a:p>
        </p:txBody>
      </p:sp>
      <p:sp>
        <p:nvSpPr>
          <p:cNvPr id="8" name="文本框 7"/>
          <p:cNvSpPr txBox="1"/>
          <p:nvPr/>
        </p:nvSpPr>
        <p:spPr>
          <a:xfrm>
            <a:off x="6459220" y="4181475"/>
            <a:ext cx="5541645" cy="2676525"/>
          </a:xfrm>
          <a:prstGeom prst="rect">
            <a:avLst/>
          </a:prstGeom>
          <a:noFill/>
        </p:spPr>
        <p:txBody>
          <a:bodyPr wrap="square" rtlCol="0">
            <a:spAutoFit/>
          </a:bodyPr>
          <a:p>
            <a:r>
              <a:rPr lang="zh-CN" altLang="en-US" sz="2800"/>
              <a:t>如图， 每条指令在派遣时，都会将本指令的源操作数寄存器索引和结果寄存器索引和 OITF 中的各个表项进行比对，从而判断本指令是否与己经被派遣出，且尚未写回长指令是否产生相关性。</a:t>
            </a:r>
            <a:endParaRPr lang="zh-CN" altLang="en-US" sz="28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9867" y="567059"/>
            <a:ext cx="10852237" cy="441964"/>
          </a:xfrm>
        </p:spPr>
        <p:txBody>
          <a:bodyPr>
            <a:noAutofit/>
          </a:bodyPr>
          <a:p>
            <a:r>
              <a:rPr lang="zh-CN" altLang="en-US" sz="3600"/>
              <a:t>蜂鸟</a:t>
            </a:r>
            <a:r>
              <a:rPr lang="en-US" altLang="zh-CN" sz="3600"/>
              <a:t>E200</a:t>
            </a:r>
            <a:r>
              <a:rPr sz="3600"/>
              <a:t>流水线中的执行阶段</a:t>
            </a:r>
            <a:endParaRPr sz="3600"/>
          </a:p>
        </p:txBody>
      </p:sp>
      <p:pic>
        <p:nvPicPr>
          <p:cNvPr id="4" name="内容占位符 3"/>
          <p:cNvPicPr>
            <a:picLocks noChangeAspect="1"/>
          </p:cNvPicPr>
          <p:nvPr>
            <p:ph idx="1"/>
            <p:custDataLst>
              <p:tags r:id="rId1"/>
            </p:custDataLst>
          </p:nvPr>
        </p:nvPicPr>
        <p:blipFill>
          <a:blip r:embed="rId2"/>
          <a:stretch>
            <a:fillRect/>
          </a:stretch>
        </p:blipFill>
        <p:spPr>
          <a:xfrm>
            <a:off x="1166495" y="1407795"/>
            <a:ext cx="5774690" cy="4558030"/>
          </a:xfrm>
          <a:prstGeom prst="rect">
            <a:avLst/>
          </a:prstGeom>
        </p:spPr>
      </p:pic>
      <p:sp>
        <p:nvSpPr>
          <p:cNvPr id="5" name="椭圆 4"/>
          <p:cNvSpPr/>
          <p:nvPr/>
        </p:nvSpPr>
        <p:spPr>
          <a:xfrm>
            <a:off x="2313940" y="2078990"/>
            <a:ext cx="3350895" cy="1074420"/>
          </a:xfrm>
          <a:prstGeom prst="ellipse">
            <a:avLst/>
          </a:prstGeom>
          <a:noFill/>
          <a:ln w="7620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左大括号 5"/>
          <p:cNvSpPr/>
          <p:nvPr/>
        </p:nvSpPr>
        <p:spPr>
          <a:xfrm>
            <a:off x="5865495" y="1031240"/>
            <a:ext cx="2213610" cy="3925570"/>
          </a:xfrm>
          <a:prstGeom prst="leftBrace">
            <a:avLst>
              <a:gd name="adj1" fmla="val 25056"/>
              <a:gd name="adj2" fmla="val 40714"/>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矩形 6"/>
          <p:cNvSpPr/>
          <p:nvPr/>
        </p:nvSpPr>
        <p:spPr>
          <a:xfrm>
            <a:off x="8079105" y="567055"/>
            <a:ext cx="1995805" cy="1056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DECODE</a:t>
            </a:r>
            <a:endParaRPr lang="en-US" altLang="zh-CN" sz="2800"/>
          </a:p>
        </p:txBody>
      </p:sp>
      <p:sp>
        <p:nvSpPr>
          <p:cNvPr id="8" name="矩形 7"/>
          <p:cNvSpPr/>
          <p:nvPr/>
        </p:nvSpPr>
        <p:spPr>
          <a:xfrm>
            <a:off x="8079105" y="1901825"/>
            <a:ext cx="1995805" cy="1056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EXECUTE</a:t>
            </a:r>
            <a:endParaRPr lang="en-US" altLang="zh-CN" sz="2400"/>
          </a:p>
        </p:txBody>
      </p:sp>
      <p:sp>
        <p:nvSpPr>
          <p:cNvPr id="10" name="椭圆 9"/>
          <p:cNvSpPr/>
          <p:nvPr/>
        </p:nvSpPr>
        <p:spPr>
          <a:xfrm>
            <a:off x="2378710" y="2078990"/>
            <a:ext cx="3350895" cy="1074420"/>
          </a:xfrm>
          <a:prstGeom prst="ellipse">
            <a:avLst/>
          </a:prstGeom>
          <a:solidFill>
            <a:schemeClr val="bg1"/>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EXECUTION</a:t>
            </a:r>
            <a:endParaRPr lang="en-US" altLang="zh-CN"/>
          </a:p>
          <a:p>
            <a:pPr algn="ctr"/>
            <a:r>
              <a:rPr lang="en-US" altLang="zh-CN"/>
              <a:t>UNIT</a:t>
            </a:r>
            <a:endParaRPr lang="en-US" altLang="zh-CN"/>
          </a:p>
        </p:txBody>
      </p:sp>
      <p:sp>
        <p:nvSpPr>
          <p:cNvPr id="11" name="矩形 10"/>
          <p:cNvSpPr/>
          <p:nvPr/>
        </p:nvSpPr>
        <p:spPr>
          <a:xfrm>
            <a:off x="8079105" y="3193415"/>
            <a:ext cx="1995805" cy="1056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COMMIT</a:t>
            </a:r>
            <a:endParaRPr lang="en-US" altLang="zh-CN" sz="2800"/>
          </a:p>
        </p:txBody>
      </p:sp>
      <p:sp>
        <p:nvSpPr>
          <p:cNvPr id="12" name="矩形 11"/>
          <p:cNvSpPr/>
          <p:nvPr/>
        </p:nvSpPr>
        <p:spPr>
          <a:xfrm>
            <a:off x="8079105" y="4528185"/>
            <a:ext cx="1995805" cy="1056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t>WRITE</a:t>
            </a:r>
            <a:endParaRPr lang="en-US" altLang="zh-CN" sz="2400"/>
          </a:p>
          <a:p>
            <a:pPr algn="ctr"/>
            <a:r>
              <a:rPr lang="en-US" altLang="zh-CN" sz="2400"/>
              <a:t>BACK</a:t>
            </a:r>
            <a:endParaRPr lang="en-US" altLang="zh-CN" sz="2400"/>
          </a:p>
        </p:txBody>
      </p:sp>
      <p:sp>
        <p:nvSpPr>
          <p:cNvPr id="14" name="圆角矩形 13"/>
          <p:cNvSpPr/>
          <p:nvPr/>
        </p:nvSpPr>
        <p:spPr>
          <a:xfrm>
            <a:off x="7515860" y="381635"/>
            <a:ext cx="3223895" cy="2759710"/>
          </a:xfrm>
          <a:prstGeom prst="round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10" grpId="0" bldLvl="0" animBg="1"/>
      <p:bldP spid="6" grpId="0" bldLvl="0" animBg="1"/>
      <p:bldP spid="10" grpId="1" animBg="1"/>
      <p:bldP spid="6" grpId="1" animBg="1"/>
      <p:bldP spid="7" grpId="0" bldLvl="0" animBg="1"/>
      <p:bldP spid="8" grpId="0" bldLvl="0" animBg="1"/>
      <p:bldP spid="11" grpId="0" bldLvl="0" animBg="1"/>
      <p:bldP spid="12" grpId="0" bldLvl="0" animBg="1"/>
      <p:bldP spid="14" grpId="0" animBg="1"/>
      <p:bldP spid="1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316234"/>
            <a:ext cx="10852237" cy="441964"/>
          </a:xfrm>
        </p:spPr>
        <p:txBody>
          <a:bodyPr>
            <a:normAutofit fontScale="90000"/>
          </a:bodyPr>
          <a:p>
            <a:r>
              <a:rPr lang="en-US" altLang="zh-CN" sz="4000">
                <a:sym typeface="+mn-ea"/>
              </a:rPr>
              <a:t>8.3 </a:t>
            </a:r>
            <a:r>
              <a:rPr sz="4000">
                <a:sym typeface="+mn-ea"/>
              </a:rPr>
              <a:t>蜂鸟</a:t>
            </a:r>
            <a:r>
              <a:rPr lang="en-US" altLang="zh-CN" sz="4000">
                <a:sym typeface="+mn-ea"/>
              </a:rPr>
              <a:t>E200</a:t>
            </a:r>
            <a:r>
              <a:rPr sz="4000">
                <a:sym typeface="+mn-ea"/>
              </a:rPr>
              <a:t>的执行实现</a:t>
            </a:r>
            <a:r>
              <a:rPr lang="en-US" altLang="zh-CN" sz="4000">
                <a:sym typeface="+mn-ea"/>
              </a:rPr>
              <a:t>--ALU</a:t>
            </a:r>
            <a:endParaRPr lang="zh-CN" altLang="en-US" sz="4000"/>
          </a:p>
        </p:txBody>
      </p:sp>
      <p:sp>
        <p:nvSpPr>
          <p:cNvPr id="3" name="内容占位符 2"/>
          <p:cNvSpPr>
            <a:spLocks noGrp="1"/>
          </p:cNvSpPr>
          <p:nvPr>
            <p:ph idx="1"/>
          </p:nvPr>
        </p:nvSpPr>
        <p:spPr/>
        <p:txBody>
          <a:bodyPr>
            <a:noAutofit/>
          </a:bodyPr>
          <a:p>
            <a:r>
              <a:rPr lang="zh-CN" altLang="en-US" sz="2800">
                <a:latin typeface="+mn-ea"/>
                <a:ea typeface="+mn-ea"/>
                <a:cs typeface="+mn-ea"/>
              </a:rPr>
              <a:t>蜂鸟 E200的 ALU 单元，包括</a:t>
            </a:r>
            <a:r>
              <a:rPr lang="en-US" altLang="zh-CN" sz="2800">
                <a:latin typeface="+mn-ea"/>
                <a:ea typeface="+mn-ea"/>
                <a:cs typeface="+mn-ea"/>
              </a:rPr>
              <a:t>5</a:t>
            </a:r>
            <a:r>
              <a:rPr sz="2800">
                <a:latin typeface="+mn-ea"/>
                <a:ea typeface="+mn-ea"/>
                <a:cs typeface="+mn-ea"/>
              </a:rPr>
              <a:t>个</a:t>
            </a:r>
            <a:r>
              <a:rPr lang="zh-CN" altLang="en-US" sz="2800">
                <a:latin typeface="+mn-ea"/>
                <a:ea typeface="+mn-ea"/>
                <a:cs typeface="+mn-ea"/>
              </a:rPr>
              <a:t>功能子单元：</a:t>
            </a:r>
            <a:endParaRPr lang="zh-CN" altLang="en-US" sz="2800">
              <a:latin typeface="+mn-ea"/>
              <a:ea typeface="+mn-ea"/>
              <a:cs typeface="+mn-ea"/>
            </a:endParaRPr>
          </a:p>
          <a:p>
            <a:r>
              <a:rPr lang="zh-CN" altLang="en-US" sz="2800">
                <a:latin typeface="+mn-ea"/>
                <a:ea typeface="+mn-ea"/>
                <a:cs typeface="+mn-ea"/>
              </a:rPr>
              <a:t>普通 ALU 运算</a:t>
            </a:r>
            <a:r>
              <a:rPr lang="en-US" altLang="zh-CN" sz="2800">
                <a:latin typeface="+mn-ea"/>
                <a:ea typeface="+mn-ea"/>
                <a:cs typeface="+mn-ea"/>
              </a:rPr>
              <a:t>;</a:t>
            </a:r>
            <a:r>
              <a:rPr lang="zh-CN" altLang="en-US" sz="2800">
                <a:latin typeface="+mn-ea"/>
                <a:ea typeface="+mn-ea"/>
                <a:cs typeface="+mn-ea"/>
              </a:rPr>
              <a:t>主要负责普通 ALU指令（ 逻辑运算，加减法，移位等指令）的执行。</a:t>
            </a:r>
            <a:endParaRPr lang="zh-CN" altLang="en-US" sz="2800">
              <a:latin typeface="+mn-ea"/>
              <a:ea typeface="+mn-ea"/>
              <a:cs typeface="+mn-ea"/>
            </a:endParaRPr>
          </a:p>
          <a:p>
            <a:r>
              <a:rPr lang="zh-CN" altLang="en-US" sz="2800">
                <a:latin typeface="+mn-ea"/>
                <a:ea typeface="+mn-ea"/>
                <a:cs typeface="+mn-ea"/>
              </a:rPr>
              <a:t>访存地址生成：主要负责 Load、Store 和“</a:t>
            </a:r>
            <a:r>
              <a:rPr lang="en-US" altLang="zh-CN" sz="2800">
                <a:latin typeface="+mn-ea"/>
                <a:ea typeface="+mn-ea"/>
                <a:cs typeface="+mn-ea"/>
              </a:rPr>
              <a:t>A</a:t>
            </a:r>
            <a:r>
              <a:rPr lang="zh-CN" altLang="en-US" sz="2800">
                <a:latin typeface="+mn-ea"/>
                <a:ea typeface="+mn-ea"/>
                <a:cs typeface="+mn-ea"/>
              </a:rPr>
              <a:t> ”扩展指令的地址生成。</a:t>
            </a:r>
            <a:endParaRPr lang="zh-CN" altLang="en-US" sz="2800">
              <a:latin typeface="+mn-ea"/>
              <a:ea typeface="+mn-ea"/>
              <a:cs typeface="+mn-ea"/>
            </a:endParaRPr>
          </a:p>
          <a:p>
            <a:r>
              <a:rPr lang="zh-CN" altLang="en-US" sz="2800">
                <a:latin typeface="+mn-ea"/>
                <a:ea typeface="+mn-ea"/>
                <a:cs typeface="+mn-ea"/>
              </a:rPr>
              <a:t>分支预测解析：主要负责 Branch和Jump指令的结果解析和执行。</a:t>
            </a:r>
            <a:endParaRPr lang="zh-CN" altLang="en-US" sz="2800">
              <a:latin typeface="+mn-ea"/>
              <a:ea typeface="+mn-ea"/>
              <a:cs typeface="+mn-ea"/>
            </a:endParaRPr>
          </a:p>
          <a:p>
            <a:r>
              <a:rPr lang="zh-CN" altLang="en-US" sz="2800">
                <a:latin typeface="+mn-ea"/>
                <a:ea typeface="+mn-ea"/>
                <a:cs typeface="+mn-ea"/>
              </a:rPr>
              <a:t>CSR 读写控制：主要负责 </a:t>
            </a:r>
            <a:r>
              <a:rPr lang="en-US" altLang="zh-CN" sz="2800">
                <a:latin typeface="+mn-ea"/>
                <a:ea typeface="+mn-ea"/>
                <a:cs typeface="+mn-ea"/>
              </a:rPr>
              <a:t>C</a:t>
            </a:r>
            <a:r>
              <a:rPr lang="zh-CN" altLang="en-US" sz="2800">
                <a:latin typeface="+mn-ea"/>
                <a:ea typeface="+mn-ea"/>
                <a:cs typeface="+mn-ea"/>
              </a:rPr>
              <a:t>SR 指令的执行。</a:t>
            </a:r>
            <a:endParaRPr lang="zh-CN" altLang="en-US" sz="2800">
              <a:latin typeface="+mn-ea"/>
              <a:ea typeface="+mn-ea"/>
              <a:cs typeface="+mn-ea"/>
            </a:endParaRPr>
          </a:p>
          <a:p>
            <a:r>
              <a:rPr lang="zh-CN" altLang="en-US" sz="2800">
                <a:latin typeface="+mn-ea"/>
                <a:ea typeface="+mn-ea"/>
                <a:cs typeface="+mn-ea"/>
              </a:rPr>
              <a:t>多周期乘除法器 ：主要负责乘法和除法指令的执行。</a:t>
            </a:r>
            <a:endParaRPr lang="zh-CN" altLang="en-US" sz="2800">
              <a:latin typeface="+mn-ea"/>
              <a:ea typeface="+mn-ea"/>
              <a:cs typeface="+mn-ea"/>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510544"/>
            <a:ext cx="10852237" cy="441964"/>
          </a:xfrm>
        </p:spPr>
        <p:txBody>
          <a:bodyPr>
            <a:normAutofit fontScale="90000"/>
          </a:bodyPr>
          <a:p>
            <a:r>
              <a:rPr lang="en-US" altLang="zh-CN" sz="4000">
                <a:sym typeface="+mn-ea"/>
              </a:rPr>
              <a:t>8.3 </a:t>
            </a:r>
            <a:r>
              <a:rPr sz="4000">
                <a:sym typeface="+mn-ea"/>
              </a:rPr>
              <a:t>蜂鸟</a:t>
            </a:r>
            <a:r>
              <a:rPr lang="en-US" altLang="zh-CN" sz="4000">
                <a:sym typeface="+mn-ea"/>
              </a:rPr>
              <a:t>E200</a:t>
            </a:r>
            <a:r>
              <a:rPr sz="4000">
                <a:sym typeface="+mn-ea"/>
              </a:rPr>
              <a:t>的执行实现</a:t>
            </a:r>
            <a:r>
              <a:rPr lang="en-US" altLang="zh-CN" sz="4000">
                <a:sym typeface="+mn-ea"/>
              </a:rPr>
              <a:t>--</a:t>
            </a:r>
            <a:r>
              <a:rPr sz="4000">
                <a:sym typeface="+mn-ea"/>
              </a:rPr>
              <a:t>高性能乘除法</a:t>
            </a:r>
            <a:br>
              <a:rPr lang="zh-CN" altLang="en-US" sz="4000"/>
            </a:br>
            <a:endParaRPr lang="zh-CN" altLang="en-US" sz="4000"/>
          </a:p>
        </p:txBody>
      </p:sp>
      <p:sp>
        <p:nvSpPr>
          <p:cNvPr id="3" name="内容占位符 2"/>
          <p:cNvSpPr>
            <a:spLocks noGrp="1"/>
          </p:cNvSpPr>
          <p:nvPr>
            <p:ph idx="1"/>
          </p:nvPr>
        </p:nvSpPr>
        <p:spPr/>
        <p:txBody>
          <a:bodyPr/>
          <a:p>
            <a:pPr marL="0" indent="0">
              <a:buNone/>
            </a:pPr>
            <a:endParaRPr lang="zh-CN" altLang="en-US"/>
          </a:p>
        </p:txBody>
      </p:sp>
      <p:pic>
        <p:nvPicPr>
          <p:cNvPr id="4" name="图片 3" descr="QQ截图20200929202607"/>
          <p:cNvPicPr>
            <a:picLocks noChangeAspect="1"/>
          </p:cNvPicPr>
          <p:nvPr/>
        </p:nvPicPr>
        <p:blipFill>
          <a:blip r:embed="rId1"/>
          <a:stretch>
            <a:fillRect/>
          </a:stretch>
        </p:blipFill>
        <p:spPr>
          <a:xfrm>
            <a:off x="179705" y="842010"/>
            <a:ext cx="7171055" cy="5871210"/>
          </a:xfrm>
          <a:prstGeom prst="rect">
            <a:avLst/>
          </a:prstGeom>
        </p:spPr>
      </p:pic>
      <p:sp>
        <p:nvSpPr>
          <p:cNvPr id="5" name="文本框 4"/>
          <p:cNvSpPr txBox="1"/>
          <p:nvPr/>
        </p:nvSpPr>
        <p:spPr>
          <a:xfrm>
            <a:off x="7176135" y="1865630"/>
            <a:ext cx="4361180" cy="3969385"/>
          </a:xfrm>
          <a:prstGeom prst="rect">
            <a:avLst/>
          </a:prstGeom>
          <a:noFill/>
        </p:spPr>
        <p:txBody>
          <a:bodyPr wrap="square" rtlCol="0">
            <a:spAutoFit/>
          </a:bodyPr>
          <a:p>
            <a:r>
              <a:rPr lang="zh-CN" altLang="en-US" sz="2800"/>
              <a:t>如果配置了高性能版本的乘除法器，则如图所示，乘法器将使用单周期的独立乘法器位于流水线的第二级；除法器仍然使用多周期除法器，但是不再与 </a:t>
            </a:r>
            <a:r>
              <a:rPr lang="en-US" altLang="zh-CN" sz="2800"/>
              <a:t>A</a:t>
            </a:r>
            <a:r>
              <a:rPr lang="zh-CN" altLang="en-US" sz="2800"/>
              <a:t>LU 复用共享运算数据通路，而是作为长指令具有单独的除法器单元。</a:t>
            </a:r>
            <a:endParaRPr lang="zh-CN" altLang="en-US" sz="28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000">
                <a:sym typeface="+mn-ea"/>
              </a:rPr>
              <a:t>8.3 </a:t>
            </a:r>
            <a:r>
              <a:rPr sz="4000">
                <a:sym typeface="+mn-ea"/>
              </a:rPr>
              <a:t>蜂鸟</a:t>
            </a:r>
            <a:r>
              <a:rPr lang="en-US" altLang="zh-CN" sz="4000">
                <a:sym typeface="+mn-ea"/>
              </a:rPr>
              <a:t>E200</a:t>
            </a:r>
            <a:r>
              <a:rPr sz="4000">
                <a:sym typeface="+mn-ea"/>
              </a:rPr>
              <a:t>的执行实现</a:t>
            </a:r>
            <a:r>
              <a:rPr lang="en-US" altLang="zh-CN" sz="4000">
                <a:sym typeface="+mn-ea"/>
              </a:rPr>
              <a:t>--</a:t>
            </a:r>
            <a:r>
              <a:rPr sz="4000">
                <a:sym typeface="+mn-ea"/>
              </a:rPr>
              <a:t>浮点单元</a:t>
            </a:r>
            <a:br>
              <a:rPr lang="zh-CN" altLang="en-US" sz="4000"/>
            </a:br>
            <a:endParaRPr lang="zh-CN" altLang="en-US" sz="4000"/>
          </a:p>
        </p:txBody>
      </p:sp>
      <p:pic>
        <p:nvPicPr>
          <p:cNvPr id="4" name="图片 3" descr="QQ截图20200929203901"/>
          <p:cNvPicPr>
            <a:picLocks noChangeAspect="1"/>
          </p:cNvPicPr>
          <p:nvPr/>
        </p:nvPicPr>
        <p:blipFill>
          <a:blip r:embed="rId1"/>
          <a:stretch>
            <a:fillRect/>
          </a:stretch>
        </p:blipFill>
        <p:spPr>
          <a:xfrm>
            <a:off x="-372110" y="1076325"/>
            <a:ext cx="6785610" cy="5559425"/>
          </a:xfrm>
          <a:prstGeom prst="rect">
            <a:avLst/>
          </a:prstGeom>
        </p:spPr>
      </p:pic>
      <p:sp>
        <p:nvSpPr>
          <p:cNvPr id="5" name="文本框 4"/>
          <p:cNvSpPr txBox="1"/>
          <p:nvPr/>
        </p:nvSpPr>
        <p:spPr>
          <a:xfrm>
            <a:off x="6158865" y="1009650"/>
            <a:ext cx="5857875" cy="5692775"/>
          </a:xfrm>
          <a:prstGeom prst="rect">
            <a:avLst/>
          </a:prstGeom>
          <a:noFill/>
        </p:spPr>
        <p:txBody>
          <a:bodyPr wrap="square" rtlCol="0">
            <a:spAutoFit/>
          </a:bodyPr>
          <a:p>
            <a:r>
              <a:rPr lang="zh-CN" altLang="en-US" sz="2800"/>
              <a:t>浮点指令由 FPU运算单元支持。如果配置了 FPU ，则如图 8-9所示。FPU 作为长指令具有单独的运算单元。另外， FPU 还有独立的通用浮点寄存器组。根据 RISC-V架构定义，如果支持“</a:t>
            </a:r>
            <a:r>
              <a:rPr lang="en-US" altLang="zh-CN" sz="2800"/>
              <a:t>F</a:t>
            </a:r>
            <a:r>
              <a:rPr lang="zh-CN" altLang="en-US" sz="2800"/>
              <a:t> ”和“</a:t>
            </a:r>
            <a:r>
              <a:rPr lang="en-US" altLang="zh-CN" sz="2800"/>
              <a:t>D”</a:t>
            </a:r>
            <a:r>
              <a:rPr lang="zh-CN" altLang="en-US" sz="2800"/>
              <a:t> 模块化扩展子集，则需要另外一个独立的浮点寄存器组，包含32 个通用浮点寄存器。如果仅使用</a:t>
            </a:r>
            <a:r>
              <a:rPr lang="en-US" altLang="zh-CN" sz="2800"/>
              <a:t>F</a:t>
            </a:r>
            <a:r>
              <a:rPr lang="zh-CN" altLang="en-US" sz="2800"/>
              <a:t>模块的浮点指令子集，则每个通用浮点寄存器的宽度为32位； 如果使用了</a:t>
            </a:r>
            <a:r>
              <a:rPr lang="en-US" altLang="zh-CN" sz="2800"/>
              <a:t>D</a:t>
            </a:r>
            <a:r>
              <a:rPr lang="zh-CN" altLang="en-US" sz="2800"/>
              <a:t>模块的浮点指令子集，则每个通用浮点寄存器的宽度为 64位。</a:t>
            </a:r>
            <a:endParaRPr lang="zh-CN" altLang="en-US" sz="28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lgn="ctr">
              <a:buNone/>
            </a:pPr>
            <a:r>
              <a:rPr lang="en-US" altLang="zh-CN" sz="19900"/>
              <a:t>END</a:t>
            </a:r>
            <a:endParaRPr lang="en-US" altLang="zh-CN" sz="199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905" y="2494915"/>
            <a:ext cx="4445000" cy="43624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标题 1"/>
          <p:cNvSpPr>
            <a:spLocks noGrp="1"/>
          </p:cNvSpPr>
          <p:nvPr>
            <p:ph type="ctrTitle"/>
          </p:nvPr>
        </p:nvSpPr>
        <p:spPr>
          <a:xfrm>
            <a:off x="2498725" y="2089150"/>
            <a:ext cx="4722495" cy="2219960"/>
          </a:xfrm>
        </p:spPr>
        <p:txBody>
          <a:bodyPr>
            <a:normAutofit/>
          </a:bodyPr>
          <a:p>
            <a:pPr algn="l"/>
            <a:r>
              <a:rPr lang="zh-CN" altLang="en-US"/>
              <a:t>执行概述</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t>8.1 </a:t>
            </a:r>
            <a:r>
              <a:rPr sz="3600"/>
              <a:t>执行概述</a:t>
            </a:r>
            <a:r>
              <a:rPr lang="en-US" altLang="zh-CN" sz="3600"/>
              <a:t>--</a:t>
            </a:r>
            <a:r>
              <a:rPr sz="3600"/>
              <a:t>指令译码</a:t>
            </a:r>
            <a:endParaRPr sz="3600"/>
          </a:p>
        </p:txBody>
      </p:sp>
      <p:pic>
        <p:nvPicPr>
          <p:cNvPr id="6" name="图片 5"/>
          <p:cNvPicPr>
            <a:picLocks noChangeAspect="1"/>
          </p:cNvPicPr>
          <p:nvPr/>
        </p:nvPicPr>
        <p:blipFill>
          <a:blip r:embed="rId1"/>
          <a:stretch>
            <a:fillRect/>
          </a:stretch>
        </p:blipFill>
        <p:spPr>
          <a:xfrm>
            <a:off x="669925" y="1210945"/>
            <a:ext cx="7626350" cy="3187065"/>
          </a:xfrm>
          <a:prstGeom prst="rect">
            <a:avLst/>
          </a:prstGeom>
        </p:spPr>
      </p:pic>
      <p:pic>
        <p:nvPicPr>
          <p:cNvPr id="4" name="内容占位符 3"/>
          <p:cNvPicPr>
            <a:picLocks noChangeAspect="1"/>
          </p:cNvPicPr>
          <p:nvPr>
            <p:ph idx="1"/>
          </p:nvPr>
        </p:nvPicPr>
        <p:blipFill>
          <a:blip r:embed="rId2"/>
          <a:srcRect b="15759"/>
          <a:stretch>
            <a:fillRect/>
          </a:stretch>
        </p:blipFill>
        <p:spPr>
          <a:xfrm>
            <a:off x="3813810" y="2165985"/>
            <a:ext cx="7973060" cy="3679190"/>
          </a:xfrm>
          <a:prstGeom prst="rect">
            <a:avLst/>
          </a:prstGeom>
        </p:spPr>
      </p:pic>
      <p:sp>
        <p:nvSpPr>
          <p:cNvPr id="7" name="矩形 6"/>
          <p:cNvSpPr/>
          <p:nvPr/>
        </p:nvSpPr>
        <p:spPr>
          <a:xfrm>
            <a:off x="5337175" y="1329055"/>
            <a:ext cx="593090" cy="719455"/>
          </a:xfrm>
          <a:prstGeom prst="rect">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7668895" y="1192530"/>
            <a:ext cx="3852545" cy="521970"/>
          </a:xfrm>
          <a:prstGeom prst="rect">
            <a:avLst/>
          </a:prstGeom>
          <a:noFill/>
        </p:spPr>
        <p:txBody>
          <a:bodyPr wrap="square" rtlCol="0">
            <a:spAutoFit/>
          </a:bodyPr>
          <a:p>
            <a:r>
              <a:rPr lang="zh-CN" altLang="en-US" sz="2800"/>
              <a:t>低</a:t>
            </a:r>
            <a:r>
              <a:rPr lang="en-US" altLang="zh-CN" sz="2800"/>
              <a:t>16</a:t>
            </a:r>
            <a:r>
              <a:rPr lang="zh-CN" altLang="en-US" sz="2800"/>
              <a:t>位获得立刻译码</a:t>
            </a:r>
            <a:endParaRPr lang="zh-CN" altLang="en-US" sz="2800"/>
          </a:p>
        </p:txBody>
      </p:sp>
      <p:sp>
        <p:nvSpPr>
          <p:cNvPr id="10" name="文本框 9"/>
          <p:cNvSpPr txBox="1"/>
          <p:nvPr/>
        </p:nvSpPr>
        <p:spPr>
          <a:xfrm>
            <a:off x="86360" y="4528820"/>
            <a:ext cx="3727450" cy="2306955"/>
          </a:xfrm>
          <a:prstGeom prst="rect">
            <a:avLst/>
          </a:prstGeom>
          <a:noFill/>
        </p:spPr>
        <p:txBody>
          <a:bodyPr wrap="square" rtlCol="0">
            <a:spAutoFit/>
          </a:bodyPr>
          <a:p>
            <a:r>
              <a:rPr lang="zh-CN" altLang="en-US" sz="2400"/>
              <a:t>获得</a:t>
            </a:r>
            <a:r>
              <a:rPr lang="en-US" altLang="zh-CN" sz="2400"/>
              <a:t>:</a:t>
            </a:r>
            <a:r>
              <a:rPr lang="zh-CN" altLang="en-US" sz="2400"/>
              <a:t>源寄存器索引</a:t>
            </a:r>
            <a:endParaRPr lang="zh-CN" altLang="en-US" sz="2400"/>
          </a:p>
          <a:p>
            <a:r>
              <a:rPr lang="zh-CN" altLang="en-US" sz="2400"/>
              <a:t>        目的寄存器索引</a:t>
            </a:r>
            <a:endParaRPr lang="zh-CN" altLang="en-US" sz="2400"/>
          </a:p>
          <a:p>
            <a:r>
              <a:rPr lang="zh-CN" altLang="en-US" sz="2400"/>
              <a:t>        指令类型</a:t>
            </a:r>
            <a:endParaRPr lang="zh-CN" altLang="en-US" sz="2400"/>
          </a:p>
          <a:p>
            <a:r>
              <a:rPr lang="zh-CN" altLang="en-US" sz="2400"/>
              <a:t>        操作码</a:t>
            </a:r>
            <a:endParaRPr lang="zh-CN" altLang="en-US" sz="2400"/>
          </a:p>
          <a:p>
            <a:r>
              <a:rPr lang="zh-CN" altLang="en-US" sz="2400"/>
              <a:t>        操作信息</a:t>
            </a:r>
            <a:r>
              <a:rPr lang="en-US" altLang="zh-CN" sz="2400"/>
              <a:t>(</a:t>
            </a:r>
            <a:r>
              <a:rPr lang="zh-CN" altLang="en-US" sz="2400"/>
              <a:t>状态，条件</a:t>
            </a:r>
            <a:r>
              <a:rPr lang="en-US" altLang="zh-CN" sz="2400"/>
              <a:t>)</a:t>
            </a:r>
            <a:endParaRPr lang="en-US" altLang="zh-CN" sz="2400"/>
          </a:p>
          <a:p>
            <a:r>
              <a:rPr lang="en-US" altLang="zh-CN" sz="2400"/>
              <a:t>        ……</a:t>
            </a:r>
            <a:endParaRPr lang="en-US" altLang="zh-CN" sz="24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9" grpId="0"/>
      <p:bldP spid="9" grpId="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sym typeface="+mn-ea"/>
              </a:rPr>
              <a:t>8.1 </a:t>
            </a:r>
            <a:r>
              <a:rPr sz="3600">
                <a:sym typeface="+mn-ea"/>
              </a:rPr>
              <a:t>执行概述</a:t>
            </a:r>
            <a:r>
              <a:rPr lang="en-US" altLang="zh-CN" sz="3600">
                <a:sym typeface="+mn-ea"/>
              </a:rPr>
              <a:t>--</a:t>
            </a:r>
            <a:r>
              <a:rPr sz="3600">
                <a:sym typeface="+mn-ea"/>
              </a:rPr>
              <a:t>指令执行</a:t>
            </a:r>
            <a:endParaRPr sz="3600">
              <a:sym typeface="+mn-ea"/>
            </a:endParaRPr>
          </a:p>
        </p:txBody>
      </p:sp>
      <p:pic>
        <p:nvPicPr>
          <p:cNvPr id="6" name="内容占位符 5"/>
          <p:cNvPicPr>
            <a:picLocks noChangeAspect="1"/>
          </p:cNvPicPr>
          <p:nvPr>
            <p:ph idx="1"/>
          </p:nvPr>
        </p:nvPicPr>
        <p:blipFill>
          <a:blip r:embed="rId1"/>
          <a:stretch>
            <a:fillRect/>
          </a:stretch>
        </p:blipFill>
        <p:spPr>
          <a:xfrm>
            <a:off x="2877820" y="1105535"/>
            <a:ext cx="6436995" cy="538099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sym typeface="+mn-ea"/>
              </a:rPr>
              <a:t>8.1 </a:t>
            </a:r>
            <a:r>
              <a:rPr sz="3600">
                <a:sym typeface="+mn-ea"/>
              </a:rPr>
              <a:t>执行概述</a:t>
            </a:r>
            <a:r>
              <a:rPr lang="en-US" altLang="zh-CN" sz="3600">
                <a:sym typeface="+mn-ea"/>
              </a:rPr>
              <a:t>--</a:t>
            </a:r>
            <a:r>
              <a:rPr sz="3600">
                <a:sym typeface="+mn-ea"/>
              </a:rPr>
              <a:t>流水线冲突与指令的交付</a:t>
            </a:r>
            <a:endParaRPr sz="3600">
              <a:sym typeface="+mn-ea"/>
            </a:endParaRPr>
          </a:p>
        </p:txBody>
      </p:sp>
      <p:pic>
        <p:nvPicPr>
          <p:cNvPr id="4" name="内容占位符 3"/>
          <p:cNvPicPr>
            <a:picLocks noChangeAspect="1"/>
          </p:cNvPicPr>
          <p:nvPr>
            <p:ph idx="1"/>
          </p:nvPr>
        </p:nvPicPr>
        <p:blipFill>
          <a:blip r:embed="rId1"/>
          <a:stretch>
            <a:fillRect/>
          </a:stretch>
        </p:blipFill>
        <p:spPr>
          <a:xfrm>
            <a:off x="787400" y="1782445"/>
            <a:ext cx="5040630" cy="3072130"/>
          </a:xfrm>
          <a:prstGeom prst="rect">
            <a:avLst/>
          </a:prstGeom>
        </p:spPr>
      </p:pic>
      <p:sp>
        <p:nvSpPr>
          <p:cNvPr id="5" name="文本框 4"/>
          <p:cNvSpPr txBox="1"/>
          <p:nvPr/>
        </p:nvSpPr>
        <p:spPr>
          <a:xfrm>
            <a:off x="6809740" y="2614930"/>
            <a:ext cx="4417695" cy="1076325"/>
          </a:xfrm>
          <a:prstGeom prst="rect">
            <a:avLst/>
          </a:prstGeom>
          <a:noFill/>
        </p:spPr>
        <p:txBody>
          <a:bodyPr wrap="square" rtlCol="0">
            <a:spAutoFit/>
          </a:bodyPr>
          <a:p>
            <a:r>
              <a:rPr lang="zh-CN" altLang="en-US" sz="3200">
                <a:solidFill>
                  <a:srgbClr val="FF0000"/>
                </a:solidFill>
              </a:rPr>
              <a:t>交付</a:t>
            </a:r>
            <a:r>
              <a:rPr lang="zh-CN" altLang="en-US" sz="3200"/>
              <a:t>是处理器微架构中非常重要的一个功能。</a:t>
            </a:r>
            <a:endParaRPr lang="zh-CN" altLang="en-US" sz="32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4340860" y="2537460"/>
            <a:ext cx="470535" cy="448310"/>
          </a:xfrm>
          <a:prstGeom prst="rect">
            <a:avLst/>
          </a:prstGeom>
        </p:spPr>
      </p:pic>
      <p:sp>
        <p:nvSpPr>
          <p:cNvPr id="2" name="标题 1"/>
          <p:cNvSpPr>
            <a:spLocks noGrp="1"/>
          </p:cNvSpPr>
          <p:nvPr>
            <p:ph type="title"/>
          </p:nvPr>
        </p:nvSpPr>
        <p:spPr/>
        <p:txBody>
          <a:bodyPr>
            <a:noAutofit/>
          </a:bodyPr>
          <a:p>
            <a:r>
              <a:rPr lang="en-US" altLang="zh-CN" sz="3200">
                <a:sym typeface="+mn-ea"/>
              </a:rPr>
              <a:t>8.1 </a:t>
            </a:r>
            <a:r>
              <a:rPr sz="3200">
                <a:sym typeface="+mn-ea"/>
              </a:rPr>
              <a:t>执行概述</a:t>
            </a:r>
            <a:r>
              <a:rPr lang="en-US" altLang="zh-CN" sz="3200">
                <a:sym typeface="+mn-ea"/>
              </a:rPr>
              <a:t>--</a:t>
            </a:r>
            <a:r>
              <a:rPr sz="3200">
                <a:sym typeface="+mn-ea"/>
              </a:rPr>
              <a:t>指令发射、派遣、执行、写回的顺序</a:t>
            </a:r>
            <a:endParaRPr sz="3200">
              <a:sym typeface="+mn-ea"/>
            </a:endParaRPr>
          </a:p>
        </p:txBody>
      </p:sp>
      <p:sp>
        <p:nvSpPr>
          <p:cNvPr id="4" name="矩形 3"/>
          <p:cNvSpPr/>
          <p:nvPr/>
        </p:nvSpPr>
        <p:spPr>
          <a:xfrm>
            <a:off x="320675" y="1183005"/>
            <a:ext cx="5535930" cy="171323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rPr>
              <a:t>发射 </a:t>
            </a:r>
            <a:r>
              <a:rPr lang="en-US" altLang="zh-CN" sz="2800">
                <a:solidFill>
                  <a:schemeClr val="tx1"/>
                </a:solidFill>
              </a:rPr>
              <a:t>= </a:t>
            </a:r>
            <a:r>
              <a:rPr lang="zh-CN" altLang="en-US" sz="2800">
                <a:solidFill>
                  <a:schemeClr val="tx1"/>
                </a:solidFill>
              </a:rPr>
              <a:t>派遣</a:t>
            </a:r>
            <a:endParaRPr lang="zh-CN" altLang="en-US" sz="2800">
              <a:solidFill>
                <a:schemeClr val="tx1"/>
              </a:solidFill>
            </a:endParaRPr>
          </a:p>
          <a:p>
            <a:pPr algn="ctr"/>
            <a:endParaRPr lang="zh-CN" altLang="en-US" sz="2800">
              <a:solidFill>
                <a:schemeClr val="tx1"/>
              </a:solidFill>
            </a:endParaRPr>
          </a:p>
          <a:p>
            <a:pPr algn="ctr"/>
            <a:r>
              <a:rPr lang="zh-CN" altLang="en-US" sz="2000">
                <a:solidFill>
                  <a:schemeClr val="tx1"/>
                </a:solidFill>
              </a:rPr>
              <a:t>执行阶段进行，译码后送到运算单元执行的过程</a:t>
            </a:r>
            <a:endParaRPr lang="zh-CN" altLang="en-US" sz="2000">
              <a:solidFill>
                <a:schemeClr val="tx1"/>
              </a:solidFill>
            </a:endParaRPr>
          </a:p>
          <a:p>
            <a:pPr algn="ctr"/>
            <a:r>
              <a:rPr lang="zh-CN" altLang="en-US" sz="2000">
                <a:solidFill>
                  <a:schemeClr val="tx1"/>
                </a:solidFill>
              </a:rPr>
              <a:t>蜂鸟</a:t>
            </a:r>
            <a:r>
              <a:rPr lang="en-US" altLang="zh-CN" sz="2000">
                <a:solidFill>
                  <a:schemeClr val="tx1"/>
                </a:solidFill>
              </a:rPr>
              <a:t>E200</a:t>
            </a:r>
            <a:r>
              <a:rPr lang="zh-CN" altLang="en-US" sz="2000">
                <a:solidFill>
                  <a:schemeClr val="tx1"/>
                </a:solidFill>
              </a:rPr>
              <a:t>选择</a:t>
            </a:r>
            <a:r>
              <a:rPr lang="zh-CN" altLang="en-US" sz="2000">
                <a:solidFill>
                  <a:srgbClr val="FF0000"/>
                </a:solidFill>
              </a:rPr>
              <a:t>派遣</a:t>
            </a:r>
            <a:r>
              <a:rPr lang="zh-CN" altLang="en-US" sz="2000">
                <a:solidFill>
                  <a:schemeClr val="tx1"/>
                </a:solidFill>
              </a:rPr>
              <a:t>作为此过程的名词定义</a:t>
            </a:r>
            <a:endParaRPr lang="zh-CN" altLang="en-US" sz="2000">
              <a:solidFill>
                <a:schemeClr val="tx1"/>
              </a:solidFill>
            </a:endParaRPr>
          </a:p>
          <a:p>
            <a:pPr algn="ctr"/>
            <a:r>
              <a:rPr lang="zh-CN" altLang="en-US" sz="2000">
                <a:solidFill>
                  <a:schemeClr val="tx1"/>
                </a:solidFill>
              </a:rPr>
              <a:t>（但是我喜欢用</a:t>
            </a:r>
            <a:r>
              <a:rPr lang="zh-CN" altLang="en-US" sz="2000">
                <a:solidFill>
                  <a:srgbClr val="FF0000"/>
                </a:solidFill>
              </a:rPr>
              <a:t>发射</a:t>
            </a:r>
            <a:r>
              <a:rPr lang="zh-CN" altLang="en-US" sz="2000">
                <a:solidFill>
                  <a:schemeClr val="tx1"/>
                </a:solidFill>
              </a:rPr>
              <a:t>）</a:t>
            </a:r>
            <a:endParaRPr lang="zh-CN" altLang="en-US" sz="2000">
              <a:solidFill>
                <a:schemeClr val="tx1"/>
              </a:solidFill>
            </a:endParaRPr>
          </a:p>
        </p:txBody>
      </p:sp>
      <p:sp>
        <p:nvSpPr>
          <p:cNvPr id="5" name="矩形 4"/>
          <p:cNvSpPr/>
          <p:nvPr/>
        </p:nvSpPr>
        <p:spPr>
          <a:xfrm>
            <a:off x="6058535" y="1183005"/>
            <a:ext cx="5755005" cy="171323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ClrTx/>
              <a:buSzTx/>
              <a:buFontTx/>
            </a:pPr>
            <a:r>
              <a:rPr lang="en-US" altLang="zh-CN" sz="2800">
                <a:solidFill>
                  <a:schemeClr val="tx1"/>
                </a:solidFill>
                <a:sym typeface="+mn-ea"/>
              </a:rPr>
              <a:t>发射 ≠ 派遣</a:t>
            </a:r>
            <a:endParaRPr lang="en-US" altLang="zh-CN" sz="2800">
              <a:solidFill>
                <a:schemeClr val="tx1"/>
              </a:solidFill>
            </a:endParaRPr>
          </a:p>
          <a:p>
            <a:pPr algn="ctr"/>
            <a:endParaRPr lang="zh-CN" altLang="en-US" sz="2000">
              <a:solidFill>
                <a:schemeClr val="tx1"/>
              </a:solidFill>
            </a:endParaRPr>
          </a:p>
          <a:p>
            <a:pPr algn="ctr">
              <a:buClrTx/>
              <a:buSzTx/>
              <a:buFontTx/>
            </a:pPr>
            <a:r>
              <a:rPr lang="zh-CN" altLang="en-US" sz="2000">
                <a:solidFill>
                  <a:schemeClr val="tx1"/>
                </a:solidFill>
                <a:sym typeface="+mn-ea"/>
              </a:rPr>
              <a:t>派遣：译码后送到运算单元的</a:t>
            </a:r>
            <a:r>
              <a:rPr lang="zh-CN" altLang="en-US" sz="2000">
                <a:solidFill>
                  <a:srgbClr val="FF0000"/>
                </a:solidFill>
                <a:sym typeface="+mn-ea"/>
              </a:rPr>
              <a:t>等待</a:t>
            </a:r>
            <a:r>
              <a:rPr lang="zh-CN" altLang="en-US" sz="2000">
                <a:solidFill>
                  <a:schemeClr val="tx1"/>
                </a:solidFill>
                <a:sym typeface="+mn-ea"/>
              </a:rPr>
              <a:t>队列的过程</a:t>
            </a:r>
            <a:endParaRPr lang="zh-CN" altLang="en-US" sz="2000">
              <a:solidFill>
                <a:schemeClr val="tx1"/>
              </a:solidFill>
              <a:sym typeface="+mn-ea"/>
            </a:endParaRPr>
          </a:p>
          <a:p>
            <a:pPr algn="ctr">
              <a:buClrTx/>
              <a:buSzTx/>
              <a:buFontTx/>
            </a:pPr>
            <a:r>
              <a:rPr lang="zh-CN" altLang="en-US" sz="2000">
                <a:solidFill>
                  <a:schemeClr val="tx1"/>
                </a:solidFill>
              </a:rPr>
              <a:t>发射：从等待队列弹出去运算单元</a:t>
            </a:r>
            <a:r>
              <a:rPr lang="zh-CN" altLang="en-US" sz="2000">
                <a:solidFill>
                  <a:srgbClr val="FF0000"/>
                </a:solidFill>
              </a:rPr>
              <a:t>执行</a:t>
            </a:r>
            <a:r>
              <a:rPr lang="zh-CN" altLang="en-US" sz="2000">
                <a:solidFill>
                  <a:schemeClr val="tx1"/>
                </a:solidFill>
              </a:rPr>
              <a:t>的过程</a:t>
            </a:r>
            <a:endParaRPr lang="zh-CN" altLang="en-US" sz="2000">
              <a:solidFill>
                <a:schemeClr val="tx1"/>
              </a:solidFill>
            </a:endParaRPr>
          </a:p>
          <a:p>
            <a:pPr algn="ctr">
              <a:buClrTx/>
              <a:buSzTx/>
              <a:buFontTx/>
            </a:pPr>
            <a:r>
              <a:rPr lang="zh-CN" altLang="en-US" sz="2000">
                <a:solidFill>
                  <a:schemeClr val="tx1"/>
                </a:solidFill>
              </a:rPr>
              <a:t>先派遣，后发射</a:t>
            </a:r>
            <a:endParaRPr lang="zh-CN" altLang="en-US" sz="2000">
              <a:solidFill>
                <a:schemeClr val="tx1"/>
              </a:solidFill>
            </a:endParaRPr>
          </a:p>
        </p:txBody>
      </p:sp>
      <p:sp>
        <p:nvSpPr>
          <p:cNvPr id="6" name="矩形 5"/>
          <p:cNvSpPr/>
          <p:nvPr/>
        </p:nvSpPr>
        <p:spPr>
          <a:xfrm>
            <a:off x="533400" y="885190"/>
            <a:ext cx="1457325" cy="528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FF0000"/>
                </a:solidFill>
              </a:rPr>
              <a:t>简单处理器</a:t>
            </a:r>
            <a:endParaRPr lang="zh-CN" altLang="en-US" sz="2000">
              <a:solidFill>
                <a:srgbClr val="FF0000"/>
              </a:solidFill>
            </a:endParaRPr>
          </a:p>
        </p:txBody>
      </p:sp>
      <p:sp>
        <p:nvSpPr>
          <p:cNvPr id="8" name="矩形 7"/>
          <p:cNvSpPr/>
          <p:nvPr/>
        </p:nvSpPr>
        <p:spPr>
          <a:xfrm>
            <a:off x="320675" y="3077210"/>
            <a:ext cx="11492865" cy="338899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a:solidFill>
                  <a:schemeClr val="tx2">
                    <a:lumMod val="50000"/>
                  </a:schemeClr>
                </a:solidFill>
              </a:rPr>
              <a:t>1</a:t>
            </a:r>
            <a:r>
              <a:rPr lang="zh-CN" altLang="en-US" sz="2400">
                <a:solidFill>
                  <a:schemeClr val="tx2">
                    <a:lumMod val="50000"/>
                  </a:schemeClr>
                </a:solidFill>
              </a:rPr>
              <a:t>、顺序发射，顺序执行，顺序写回</a:t>
            </a:r>
            <a:endParaRPr lang="zh-CN" altLang="en-US" sz="2400">
              <a:solidFill>
                <a:schemeClr val="tx2">
                  <a:lumMod val="50000"/>
                </a:schemeClr>
              </a:solidFill>
            </a:endParaRPr>
          </a:p>
          <a:p>
            <a:pPr algn="l"/>
            <a:r>
              <a:rPr lang="zh-CN" altLang="en-US" sz="2400">
                <a:solidFill>
                  <a:schemeClr val="tx2">
                    <a:lumMod val="50000"/>
                  </a:schemeClr>
                </a:solidFill>
              </a:rPr>
              <a:t>      </a:t>
            </a:r>
            <a:r>
              <a:rPr lang="zh-CN" altLang="en-US" sz="2000">
                <a:solidFill>
                  <a:schemeClr val="tx1"/>
                </a:solidFill>
              </a:rPr>
              <a:t>最简单流水线，实现简单，但</a:t>
            </a:r>
            <a:r>
              <a:rPr lang="zh-CN" altLang="en-US" sz="2000">
                <a:solidFill>
                  <a:schemeClr val="tx1"/>
                </a:solidFill>
                <a:sym typeface="+mn-ea"/>
              </a:rPr>
              <a:t>不同运算执行周期不同，</a:t>
            </a:r>
            <a:r>
              <a:rPr lang="zh-CN" altLang="en-US" sz="2000">
                <a:solidFill>
                  <a:schemeClr val="tx1"/>
                </a:solidFill>
              </a:rPr>
              <a:t>性能较低。</a:t>
            </a:r>
            <a:endParaRPr lang="en-US" altLang="zh-CN" sz="2400">
              <a:solidFill>
                <a:schemeClr val="tx1"/>
              </a:solidFill>
            </a:endParaRPr>
          </a:p>
          <a:p>
            <a:pPr algn="l"/>
            <a:r>
              <a:rPr lang="en-US" altLang="zh-CN" sz="2400">
                <a:solidFill>
                  <a:schemeClr val="tx2">
                    <a:lumMod val="50000"/>
                  </a:schemeClr>
                </a:solidFill>
              </a:rPr>
              <a:t>2</a:t>
            </a:r>
            <a:r>
              <a:rPr lang="zh-CN" altLang="en-US" sz="2400">
                <a:solidFill>
                  <a:schemeClr val="tx2">
                    <a:lumMod val="50000"/>
                  </a:schemeClr>
                </a:solidFill>
              </a:rPr>
              <a:t>、顺序发射，乱序执行，顺序写回</a:t>
            </a:r>
            <a:endParaRPr lang="zh-CN" altLang="en-US" sz="2400">
              <a:solidFill>
                <a:schemeClr val="tx2">
                  <a:lumMod val="50000"/>
                </a:schemeClr>
              </a:solidFill>
            </a:endParaRPr>
          </a:p>
          <a:p>
            <a:pPr algn="l">
              <a:buClrTx/>
              <a:buSzTx/>
              <a:buFontTx/>
            </a:pPr>
            <a:r>
              <a:rPr lang="zh-CN" altLang="en-US" sz="2400">
                <a:solidFill>
                  <a:schemeClr val="tx2">
                    <a:lumMod val="50000"/>
                  </a:schemeClr>
                </a:solidFill>
              </a:rPr>
              <a:t>      </a:t>
            </a:r>
            <a:r>
              <a:rPr lang="zh-CN" altLang="en-US" sz="2000">
                <a:solidFill>
                  <a:schemeClr val="tx1"/>
                </a:solidFill>
              </a:rPr>
              <a:t>解决1的问题，但存在运算单元需等待顺序写回的结果的情况。</a:t>
            </a:r>
            <a:endParaRPr lang="zh-CN" altLang="en-US" sz="2000">
              <a:solidFill>
                <a:schemeClr val="tx1"/>
              </a:solidFill>
            </a:endParaRPr>
          </a:p>
          <a:p>
            <a:pPr algn="l">
              <a:buClrTx/>
              <a:buSzTx/>
              <a:buFontTx/>
            </a:pPr>
            <a:r>
              <a:rPr lang="zh-CN" altLang="en-US" sz="2400">
                <a:solidFill>
                  <a:schemeClr val="tx2">
                    <a:lumMod val="50000"/>
                  </a:schemeClr>
                </a:solidFill>
              </a:rPr>
              <a:t>3、顺序发射，乱序执行，乱序写回</a:t>
            </a:r>
            <a:endParaRPr lang="zh-CN" altLang="en-US" sz="2400">
              <a:solidFill>
                <a:schemeClr val="tx2">
                  <a:lumMod val="50000"/>
                </a:schemeClr>
              </a:solidFill>
            </a:endParaRPr>
          </a:p>
          <a:p>
            <a:pPr algn="l">
              <a:buClrTx/>
              <a:buSzTx/>
              <a:buFontTx/>
            </a:pPr>
            <a:r>
              <a:rPr lang="zh-CN" altLang="en-US" sz="2400">
                <a:solidFill>
                  <a:schemeClr val="tx2">
                    <a:lumMod val="50000"/>
                  </a:schemeClr>
                </a:solidFill>
              </a:rPr>
              <a:t>      </a:t>
            </a:r>
            <a:r>
              <a:rPr lang="zh-CN" altLang="en-US" sz="2000">
                <a:solidFill>
                  <a:schemeClr val="tx1"/>
                </a:solidFill>
              </a:rPr>
              <a:t>解决2的问题，可使用ROB（重排序缓存）等方法，但增加实现难度，数据也要挪动两次。</a:t>
            </a:r>
            <a:endParaRPr lang="zh-CN" altLang="en-US" sz="2000">
              <a:solidFill>
                <a:schemeClr val="tx1"/>
              </a:solidFill>
            </a:endParaRPr>
          </a:p>
          <a:p>
            <a:pPr algn="l">
              <a:buClrTx/>
              <a:buSzTx/>
              <a:buFontTx/>
            </a:pPr>
            <a:r>
              <a:rPr lang="zh-CN" altLang="en-US" sz="2400">
                <a:solidFill>
                  <a:schemeClr val="tx2">
                    <a:lumMod val="50000"/>
                  </a:schemeClr>
                </a:solidFill>
              </a:rPr>
              <a:t>4、顺序派遣，乱序发射，乱序执行，乱序写回</a:t>
            </a:r>
            <a:endParaRPr lang="zh-CN" altLang="en-US" sz="2400">
              <a:solidFill>
                <a:schemeClr val="tx2">
                  <a:lumMod val="50000"/>
                </a:schemeClr>
              </a:solidFill>
            </a:endParaRPr>
          </a:p>
          <a:p>
            <a:pPr algn="l">
              <a:buClrTx/>
              <a:buSzTx/>
              <a:buFontTx/>
            </a:pPr>
            <a:r>
              <a:rPr lang="zh-CN" altLang="en-US" sz="2400">
                <a:solidFill>
                  <a:schemeClr val="tx2">
                    <a:lumMod val="50000"/>
                  </a:schemeClr>
                </a:solidFill>
              </a:rPr>
              <a:t>      </a:t>
            </a:r>
            <a:r>
              <a:rPr lang="zh-CN" altLang="en-US" sz="2000">
                <a:solidFill>
                  <a:schemeClr val="tx1"/>
                </a:solidFill>
              </a:rPr>
              <a:t>在高端（超标量）处理器中，只要解决了数据相关性便可以发射，写回也会具备ROB等方法。</a:t>
            </a:r>
            <a:endParaRPr lang="zh-CN" altLang="en-US" sz="2000">
              <a:solidFill>
                <a:schemeClr val="tx1"/>
              </a:solidFill>
            </a:endParaRPr>
          </a:p>
        </p:txBody>
      </p:sp>
      <p:sp>
        <p:nvSpPr>
          <p:cNvPr id="9" name="矩形 8"/>
          <p:cNvSpPr/>
          <p:nvPr/>
        </p:nvSpPr>
        <p:spPr>
          <a:xfrm>
            <a:off x="533400" y="2985770"/>
            <a:ext cx="1457325" cy="18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FF0000"/>
                </a:solidFill>
              </a:rPr>
              <a:t>顺序</a:t>
            </a:r>
            <a:endParaRPr lang="zh-CN" altLang="en-US" sz="2000">
              <a:solidFill>
                <a:srgbClr val="FF0000"/>
              </a:solidFill>
            </a:endParaRPr>
          </a:p>
        </p:txBody>
      </p:sp>
      <p:sp>
        <p:nvSpPr>
          <p:cNvPr id="7" name="矩形 6"/>
          <p:cNvSpPr/>
          <p:nvPr/>
        </p:nvSpPr>
        <p:spPr>
          <a:xfrm>
            <a:off x="6306185" y="885190"/>
            <a:ext cx="1671955" cy="528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FF0000"/>
                </a:solidFill>
              </a:rPr>
              <a:t>高端处理器</a:t>
            </a:r>
            <a:endParaRPr lang="zh-CN" altLang="en-US" sz="2000">
              <a:solidFill>
                <a:srgbClr val="FF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9" grpId="1" animBg="1"/>
      <p:bldP spid="8" grpId="1" animBg="1"/>
      <p:bldP spid="4" grpId="0" bldLvl="0" animBg="1"/>
      <p:bldP spid="6" grpId="0" animBg="1"/>
      <p:bldP spid="7" grpId="0" bldLvl="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sym typeface="+mn-ea"/>
              </a:rPr>
              <a:t>8.1 </a:t>
            </a:r>
            <a:r>
              <a:rPr sz="3600">
                <a:sym typeface="+mn-ea"/>
              </a:rPr>
              <a:t>执行概述</a:t>
            </a:r>
            <a:r>
              <a:rPr lang="en-US" altLang="zh-CN" sz="3600">
                <a:sym typeface="+mn-ea"/>
              </a:rPr>
              <a:t>--</a:t>
            </a:r>
            <a:r>
              <a:rPr sz="3600">
                <a:sym typeface="+mn-ea"/>
              </a:rPr>
              <a:t>分支解析（分支预测）</a:t>
            </a:r>
            <a:endParaRPr sz="3600">
              <a:sym typeface="+mn-ea"/>
            </a:endParaRPr>
          </a:p>
        </p:txBody>
      </p:sp>
      <p:sp>
        <p:nvSpPr>
          <p:cNvPr id="5" name="文本框 4"/>
          <p:cNvSpPr txBox="1"/>
          <p:nvPr/>
        </p:nvSpPr>
        <p:spPr>
          <a:xfrm>
            <a:off x="791845" y="4976495"/>
            <a:ext cx="10607675" cy="460375"/>
          </a:xfrm>
          <a:prstGeom prst="rect">
            <a:avLst/>
          </a:prstGeom>
          <a:noFill/>
        </p:spPr>
        <p:txBody>
          <a:bodyPr wrap="square" rtlCol="0">
            <a:spAutoFit/>
          </a:bodyPr>
          <a:p>
            <a:r>
              <a:rPr lang="zh-CN" altLang="en-US" sz="2400"/>
              <a:t>流水线冲刷性能损失巨大，为此分支解析应该尽早进行，比如在取指就进行。</a:t>
            </a:r>
            <a:endParaRPr lang="zh-CN" altLang="en-US" sz="2400"/>
          </a:p>
        </p:txBody>
      </p:sp>
      <p:pic>
        <p:nvPicPr>
          <p:cNvPr id="6" name="图片 5"/>
          <p:cNvPicPr>
            <a:picLocks noChangeAspect="1"/>
          </p:cNvPicPr>
          <p:nvPr/>
        </p:nvPicPr>
        <p:blipFill>
          <a:blip r:embed="rId1"/>
          <a:stretch>
            <a:fillRect/>
          </a:stretch>
        </p:blipFill>
        <p:spPr>
          <a:xfrm>
            <a:off x="2093595" y="1708785"/>
            <a:ext cx="8004175" cy="291084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905" y="2494915"/>
            <a:ext cx="4445000" cy="43624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标题 1"/>
          <p:cNvSpPr>
            <a:spLocks noGrp="1"/>
          </p:cNvSpPr>
          <p:nvPr>
            <p:ph type="ctrTitle"/>
          </p:nvPr>
        </p:nvSpPr>
        <p:spPr>
          <a:xfrm>
            <a:off x="227330" y="2150110"/>
            <a:ext cx="11009630" cy="2219960"/>
          </a:xfrm>
        </p:spPr>
        <p:txBody>
          <a:bodyPr>
            <a:normAutofit fontScale="90000"/>
          </a:bodyPr>
          <a:p>
            <a:pPr algn="l"/>
            <a:r>
              <a:rPr lang="en-US" altLang="zh-CN"/>
              <a:t>RISC-V</a:t>
            </a:r>
            <a:r>
              <a:rPr lang="zh-CN" altLang="en-US"/>
              <a:t>架构对执行的简化</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591"/>
  <p:tag name="KSO_WM_TEMPLATE_SUBCATEGORY" val="0"/>
  <p:tag name="KSO_WM_TEMPLATE_MASTER_TYPE" val="1"/>
  <p:tag name="KSO_WM_TEMPLATE_COLOR_TYPE" val="1"/>
  <p:tag name="KSO_WM_TEMPLATE_MASTER_THUMB_INDEX" val="12"/>
  <p:tag name="KSO_WM_TEMPLATE_THUMBS_INDEX" val="1、4、7、9、11、15、18、19、20、21、24、29、34、36、37、38"/>
</p:tagLst>
</file>

<file path=ppt/tags/tag139.xml><?xml version="1.0" encoding="utf-8"?>
<p:tagLst xmlns:p="http://schemas.openxmlformats.org/presentationml/2006/main">
  <p:tag name="KSO_WM_TEMPLATE_CATEGORY" val="custom"/>
  <p:tag name="KSO_WM_TEMPLATE_INDEX" val="2020459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PLACING_PICTURE_USER_VIEWPORT" val="{&quot;height&quot;:2832,&quot;width&quot;:3588}"/>
</p:tagLst>
</file>

<file path=ppt/tags/tag141.xml><?xml version="1.0" encoding="utf-8"?>
<p:tagLst xmlns:p="http://schemas.openxmlformats.org/presentationml/2006/main">
  <p:tag name="KSO_WM_BEAUTIFY_FLAG" val="#wm#"/>
  <p:tag name="KSO_WM_TEMPLATE_CATEGORY" val="custom"/>
  <p:tag name="KSO_WM_TEMPLATE_INDEX" val="20204591"/>
</p:tagLst>
</file>

<file path=ppt/tags/tag142.xml><?xml version="1.0" encoding="utf-8"?>
<p:tagLst xmlns:p="http://schemas.openxmlformats.org/presentationml/2006/main">
  <p:tag name="KSO_WM_TEMPLATE_CATEGORY" val="custom"/>
  <p:tag name="KSO_WM_TEMPLATE_INDEX" val="20204591"/>
</p:tagLst>
</file>

<file path=ppt/tags/tag143.xml><?xml version="1.0" encoding="utf-8"?>
<p:tagLst xmlns:p="http://schemas.openxmlformats.org/presentationml/2006/main">
  <p:tag name="KSO_WM_TEMPLATE_CATEGORY" val="custom"/>
  <p:tag name="KSO_WM_TEMPLATE_INDEX" val="20204591"/>
</p:tagLst>
</file>

<file path=ppt/tags/tag144.xml><?xml version="1.0" encoding="utf-8"?>
<p:tagLst xmlns:p="http://schemas.openxmlformats.org/presentationml/2006/main">
  <p:tag name="KSO_WM_BEAUTIFY_FLAG" val="#wm#"/>
  <p:tag name="KSO_WM_TEMPLATE_CATEGORY" val="custom"/>
  <p:tag name="KSO_WM_TEMPLATE_INDEX" val="20204591"/>
</p:tagLst>
</file>

<file path=ppt/tags/tag145.xml><?xml version="1.0" encoding="utf-8"?>
<p:tagLst xmlns:p="http://schemas.openxmlformats.org/presentationml/2006/main">
  <p:tag name="KSO_WM_BEAUTIFY_FLAG" val="#wm#"/>
  <p:tag name="KSO_WM_TEMPLATE_CATEGORY" val="custom"/>
  <p:tag name="KSO_WM_TEMPLATE_INDEX" val="20204591"/>
</p:tagLst>
</file>

<file path=ppt/tags/tag146.xml><?xml version="1.0" encoding="utf-8"?>
<p:tagLst xmlns:p="http://schemas.openxmlformats.org/presentationml/2006/main">
  <p:tag name="KSO_WM_BEAUTIFY_FLAG" val="#wm#"/>
  <p:tag name="KSO_WM_TEMPLATE_CATEGORY" val="custom"/>
  <p:tag name="KSO_WM_TEMPLATE_INDEX" val="20204591"/>
</p:tagLst>
</file>

<file path=ppt/tags/tag147.xml><?xml version="1.0" encoding="utf-8"?>
<p:tagLst xmlns:p="http://schemas.openxmlformats.org/presentationml/2006/main">
  <p:tag name="KSO_WM_BEAUTIFY_FLAG" val="#wm#"/>
  <p:tag name="KSO_WM_TEMPLATE_CATEGORY" val="custom"/>
  <p:tag name="KSO_WM_TEMPLATE_INDEX" val="20204591"/>
</p:tagLst>
</file>

<file path=ppt/tags/tag148.xml><?xml version="1.0" encoding="utf-8"?>
<p:tagLst xmlns:p="http://schemas.openxmlformats.org/presentationml/2006/main">
  <p:tag name="KSO_WM_TEMPLATE_CATEGORY" val="custom"/>
  <p:tag name="KSO_WM_TEMPLATE_INDEX" val="20204591"/>
</p:tagLst>
</file>

<file path=ppt/tags/tag149.xml><?xml version="1.0" encoding="utf-8"?>
<p:tagLst xmlns:p="http://schemas.openxmlformats.org/presentationml/2006/main">
  <p:tag name="KSO_WM_BEAUTIFY_FLAG" val="#wm#"/>
  <p:tag name="KSO_WM_TEMPLATE_CATEGORY" val="custom"/>
  <p:tag name="KSO_WM_TEMPLATE_INDEX" val="2020459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204591"/>
</p:tagLst>
</file>

<file path=ppt/tags/tag151.xml><?xml version="1.0" encoding="utf-8"?>
<p:tagLst xmlns:p="http://schemas.openxmlformats.org/presentationml/2006/main">
  <p:tag name="KSO_WM_BEAUTIFY_FLAG" val="#wm#"/>
  <p:tag name="KSO_WM_TEMPLATE_CATEGORY" val="custom"/>
  <p:tag name="KSO_WM_TEMPLATE_INDEX" val="20204591"/>
</p:tagLst>
</file>

<file path=ppt/tags/tag152.xml><?xml version="1.0" encoding="utf-8"?>
<p:tagLst xmlns:p="http://schemas.openxmlformats.org/presentationml/2006/main">
  <p:tag name="KSO_WM_BEAUTIFY_FLAG" val="#wm#"/>
  <p:tag name="KSO_WM_TEMPLATE_CATEGORY" val="custom"/>
  <p:tag name="KSO_WM_TEMPLATE_INDEX" val="20204591"/>
</p:tagLst>
</file>

<file path=ppt/tags/tag153.xml><?xml version="1.0" encoding="utf-8"?>
<p:tagLst xmlns:p="http://schemas.openxmlformats.org/presentationml/2006/main">
  <p:tag name="KSO_WM_BEAUTIFY_FLAG" val="#wm#"/>
  <p:tag name="KSO_WM_TEMPLATE_CATEGORY" val="custom"/>
  <p:tag name="KSO_WM_TEMPLATE_INDEX" val="20204591"/>
</p:tagLst>
</file>

<file path=ppt/tags/tag154.xml><?xml version="1.0" encoding="utf-8"?>
<p:tagLst xmlns:p="http://schemas.openxmlformats.org/presentationml/2006/main">
  <p:tag name="KSO_WM_BEAUTIFY_FLAG" val="#wm#"/>
  <p:tag name="KSO_WM_TEMPLATE_CATEGORY" val="custom"/>
  <p:tag name="KSO_WM_TEMPLATE_INDEX" val="20204591"/>
</p:tagLst>
</file>

<file path=ppt/tags/tag155.xml><?xml version="1.0" encoding="utf-8"?>
<p:tagLst xmlns:p="http://schemas.openxmlformats.org/presentationml/2006/main">
  <p:tag name="KSO_WM_BEAUTIFY_FLAG" val="#wm#"/>
  <p:tag name="KSO_WM_TEMPLATE_CATEGORY" val="custom"/>
  <p:tag name="KSO_WM_TEMPLATE_INDEX" val="20204591"/>
</p:tagLst>
</file>

<file path=ppt/tags/tag156.xml><?xml version="1.0" encoding="utf-8"?>
<p:tagLst xmlns:p="http://schemas.openxmlformats.org/presentationml/2006/main">
  <p:tag name="KSO_WM_BEAUTIFY_FLAG" val="#wm#"/>
  <p:tag name="KSO_WM_TEMPLATE_CATEGORY" val="custom"/>
  <p:tag name="KSO_WM_TEMPLATE_INDEX" val="20204591"/>
</p:tagLst>
</file>

<file path=ppt/tags/tag157.xml><?xml version="1.0" encoding="utf-8"?>
<p:tagLst xmlns:p="http://schemas.openxmlformats.org/presentationml/2006/main">
  <p:tag name="KSO_WM_BEAUTIFY_FLAG" val="#wm#"/>
  <p:tag name="KSO_WM_TEMPLATE_CATEGORY" val="custom"/>
  <p:tag name="KSO_WM_TEMPLATE_INDEX" val="20204591"/>
</p:tagLst>
</file>

<file path=ppt/tags/tag158.xml><?xml version="1.0" encoding="utf-8"?>
<p:tagLst xmlns:p="http://schemas.openxmlformats.org/presentationml/2006/main">
  <p:tag name="KSO_WM_BEAUTIFY_FLAG" val="#wm#"/>
  <p:tag name="KSO_WM_TEMPLATE_CATEGORY" val="custom"/>
  <p:tag name="KSO_WM_TEMPLATE_INDEX" val="20204591"/>
</p:tagLst>
</file>

<file path=ppt/tags/tag159.xml><?xml version="1.0" encoding="utf-8"?>
<p:tagLst xmlns:p="http://schemas.openxmlformats.org/presentationml/2006/main">
  <p:tag name="KSO_WM_BEAUTIFY_FLAG" val="#wm#"/>
  <p:tag name="KSO_WM_TEMPLATE_CATEGORY" val="custom"/>
  <p:tag name="KSO_WM_TEMPLATE_INDEX" val="2020459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4591"/>
</p:tagLst>
</file>

<file path=ppt/tags/tag161.xml><?xml version="1.0" encoding="utf-8"?>
<p:tagLst xmlns:p="http://schemas.openxmlformats.org/presentationml/2006/main">
  <p:tag name="KSO_WM_BEAUTIFY_FLAG" val="#wm#"/>
  <p:tag name="KSO_WM_TEMPLATE_CATEGORY" val="custom"/>
  <p:tag name="KSO_WM_TEMPLATE_INDEX" val="20204591"/>
</p:tagLst>
</file>

<file path=ppt/tags/tag162.xml><?xml version="1.0" encoding="utf-8"?>
<p:tagLst xmlns:p="http://schemas.openxmlformats.org/presentationml/2006/main">
  <p:tag name="KSO_WM_BEAUTIFY_FLAG" val="#wm#"/>
  <p:tag name="KSO_WM_TEMPLATE_CATEGORY" val="custom"/>
  <p:tag name="KSO_WM_TEMPLATE_INDEX" val="2020459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自定义 28">
      <a:dk1>
        <a:srgbClr val="000000"/>
      </a:dk1>
      <a:lt1>
        <a:srgbClr val="FFFFFF"/>
      </a:lt1>
      <a:dk2>
        <a:srgbClr val="F8FBFE"/>
      </a:dk2>
      <a:lt2>
        <a:srgbClr val="FBFCFC"/>
      </a:lt2>
      <a:accent1>
        <a:srgbClr val="51ABE0"/>
      </a:accent1>
      <a:accent2>
        <a:srgbClr val="59C3DA"/>
      </a:accent2>
      <a:accent3>
        <a:srgbClr val="6BD6D9"/>
      </a:accent3>
      <a:accent4>
        <a:srgbClr val="618DD1"/>
      </a:accent4>
      <a:accent5>
        <a:srgbClr val="9F8EC8"/>
      </a:accent5>
      <a:accent6>
        <a:srgbClr val="9E699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2752</Words>
  <Application>WPS 演示</Application>
  <PresentationFormat>宽屏</PresentationFormat>
  <Paragraphs>181</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微软雅黑</vt:lpstr>
      <vt:lpstr>汉仪旗黑-85S</vt:lpstr>
      <vt:lpstr>Arial Unicode MS</vt:lpstr>
      <vt:lpstr>Calibri</vt:lpstr>
      <vt:lpstr>Office 主题​​</vt:lpstr>
      <vt:lpstr>一鼓作气执行力</vt:lpstr>
      <vt:lpstr>蜂鸟E200流水线中的执行阶段</vt:lpstr>
      <vt:lpstr>执行概述</vt:lpstr>
      <vt:lpstr>8.1 执行概述--指令译码</vt:lpstr>
      <vt:lpstr>8.1 执行概述--指令执行</vt:lpstr>
      <vt:lpstr>8.1 执行概述--流水线冲突与指令的交付</vt:lpstr>
      <vt:lpstr>8.1 执行概述--指令发射、派遣、执行、写回的顺序</vt:lpstr>
      <vt:lpstr>8.1 执行概述--分支解析（分支预测）</vt:lpstr>
      <vt:lpstr>RISC-V架构对执行的简化</vt:lpstr>
      <vt:lpstr>8.2 RISC-V架构的哲学</vt:lpstr>
      <vt:lpstr>蜂鸟E200处理器的执行</vt:lpstr>
      <vt:lpstr>8.3 蜂鸟E200的执行实现--EXU总体设计思路</vt:lpstr>
      <vt:lpstr>8.3 蜂鸟E200的执行实现--整数通用寄存器组</vt:lpstr>
      <vt:lpstr>8.3 蜂鸟E200的执行实现--CSR寄存器</vt:lpstr>
      <vt:lpstr>8.3 蜂鸟E200的执行实现--指令发射派遣</vt:lpstr>
      <vt:lpstr>8.3 蜂鸟E200的执行实现--指令发射派遣 </vt:lpstr>
      <vt:lpstr>8.3 蜂鸟E200的执行实现--流水线冲突、长指令和 OITF </vt:lpstr>
      <vt:lpstr>8.3 蜂鸟E200的执行实现--流水线冲突、长指令和 OITF </vt:lpstr>
      <vt:lpstr>8.3 蜂鸟E200的执行实现--流水线冲突、长指令和 OITF  </vt:lpstr>
      <vt:lpstr>8.3 蜂鸟E200的执行实现--ALU</vt:lpstr>
      <vt:lpstr>8.3 蜂鸟E200的执行实现--高性能乘除法 </vt:lpstr>
      <vt:lpstr>8.3 蜂鸟E200的执行实现--浮点单元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cp:lastModifiedBy>
  <cp:revision>28</cp:revision>
  <dcterms:created xsi:type="dcterms:W3CDTF">2020-09-28T08:05:00Z</dcterms:created>
  <dcterms:modified xsi:type="dcterms:W3CDTF">2020-09-29T13:02:11Z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