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29"/>
  </p:notesMasterIdLst>
  <p:handoutMasterIdLst>
    <p:handoutMasterId r:id="rId30"/>
  </p:handoutMasterIdLst>
  <p:sldIdLst>
    <p:sldId id="1712" r:id="rId4"/>
    <p:sldId id="1715" r:id="rId5"/>
    <p:sldId id="1751" r:id="rId6"/>
    <p:sldId id="1752" r:id="rId7"/>
    <p:sldId id="1928" r:id="rId8"/>
    <p:sldId id="1790" r:id="rId9"/>
    <p:sldId id="1927" r:id="rId10"/>
    <p:sldId id="1929" r:id="rId11"/>
    <p:sldId id="1930" r:id="rId12"/>
    <p:sldId id="1931" r:id="rId13"/>
    <p:sldId id="1932" r:id="rId14"/>
    <p:sldId id="1933" r:id="rId15"/>
    <p:sldId id="1934" r:id="rId16"/>
    <p:sldId id="1935" r:id="rId17"/>
    <p:sldId id="1936" r:id="rId18"/>
    <p:sldId id="1777" r:id="rId19"/>
    <p:sldId id="1716" r:id="rId20"/>
    <p:sldId id="1943" r:id="rId21"/>
    <p:sldId id="1937" r:id="rId22"/>
    <p:sldId id="1938" r:id="rId23"/>
    <p:sldId id="1939" r:id="rId24"/>
    <p:sldId id="1940" r:id="rId25"/>
    <p:sldId id="1941" r:id="rId26"/>
    <p:sldId id="1942" r:id="rId27"/>
    <p:sldId id="1106" r:id="rId28"/>
  </p:sldIdLst>
  <p:sldSz cx="9144000" cy="6858000" type="screen4x3"/>
  <p:notesSz cx="6648450" cy="9782175"/>
  <p:defaultTextStyle>
    <a:defPPr>
      <a:defRPr lang="zh-CN"/>
    </a:defPPr>
    <a:lvl1pPr marL="0" lvl="0" indent="0" algn="ctr"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CC99"/>
    <a:srgbClr val="990000"/>
    <a:srgbClr val="CCFFCC"/>
    <a:srgbClr val="EAEAEA"/>
    <a:srgbClr val="FF0000"/>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1"/>
    <p:restoredTop sz="96057"/>
  </p:normalViewPr>
  <p:slideViewPr>
    <p:cSldViewPr snapToGrid="0" showGuides="1">
      <p:cViewPr varScale="1">
        <p:scale>
          <a:sx n="85" d="100"/>
          <a:sy n="85" d="100"/>
        </p:scale>
        <p:origin x="9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4514" name="Rectangle 2"/>
          <p:cNvSpPr>
            <a:spLocks noGrp="1" noChangeArrowheads="1"/>
          </p:cNvSpPr>
          <p:nvPr>
            <p:ph type="hdr" sz="quarter"/>
          </p:nvPr>
        </p:nvSpPr>
        <p:spPr bwMode="auto">
          <a:xfrm>
            <a:off x="0" y="0"/>
            <a:ext cx="2881313" cy="48895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44515" name="Rectangle 3"/>
          <p:cNvSpPr>
            <a:spLocks noGrp="1" noChangeArrowheads="1"/>
          </p:cNvSpPr>
          <p:nvPr>
            <p:ph type="dt" sz="quarter" idx="1"/>
          </p:nvPr>
        </p:nvSpPr>
        <p:spPr bwMode="auto">
          <a:xfrm>
            <a:off x="3767138" y="0"/>
            <a:ext cx="2881313" cy="4889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44516" name="Rectangle 4"/>
          <p:cNvSpPr>
            <a:spLocks noGrp="1" noChangeArrowheads="1"/>
          </p:cNvSpPr>
          <p:nvPr>
            <p:ph type="ftr" sz="quarter" idx="2"/>
          </p:nvPr>
        </p:nvSpPr>
        <p:spPr bwMode="auto">
          <a:xfrm>
            <a:off x="0" y="9293225"/>
            <a:ext cx="2881313" cy="48895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44517" name="Rectangle 5"/>
          <p:cNvSpPr>
            <a:spLocks noGrp="1" noChangeArrowheads="1"/>
          </p:cNvSpPr>
          <p:nvPr>
            <p:ph type="sldNum" sz="quarter" idx="3"/>
          </p:nvPr>
        </p:nvSpPr>
        <p:spPr bwMode="auto">
          <a:xfrm>
            <a:off x="3767138" y="9293225"/>
            <a:ext cx="2881313" cy="48895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881313" cy="48895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5" name="Rectangle 3"/>
          <p:cNvSpPr>
            <a:spLocks noGrp="1" noChangeArrowheads="1"/>
          </p:cNvSpPr>
          <p:nvPr>
            <p:ph type="dt" idx="1"/>
          </p:nvPr>
        </p:nvSpPr>
        <p:spPr bwMode="auto">
          <a:xfrm>
            <a:off x="3767138" y="0"/>
            <a:ext cx="2881313" cy="4889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6196" name="Rectangle 4"/>
          <p:cNvSpPr>
            <a:spLocks noGrp="1" noRot="1" noChangeAspect="1" noTextEdit="1"/>
          </p:cNvSpPr>
          <p:nvPr>
            <p:ph type="sldImg" idx="2"/>
          </p:nvPr>
        </p:nvSpPr>
        <p:spPr>
          <a:xfrm>
            <a:off x="879475" y="733425"/>
            <a:ext cx="4891088" cy="3668713"/>
          </a:xfrm>
          <a:prstGeom prst="rect">
            <a:avLst/>
          </a:prstGeom>
          <a:noFill/>
          <a:ln w="9525" cap="flat" cmpd="sng">
            <a:solidFill>
              <a:srgbClr val="000000"/>
            </a:solidFill>
            <a:prstDash val="solid"/>
            <a:miter/>
            <a:headEnd type="none" w="med" len="med"/>
            <a:tailEnd type="none" w="med" len="med"/>
          </a:ln>
        </p:spPr>
      </p:sp>
      <p:sp>
        <p:nvSpPr>
          <p:cNvPr id="33797" name="Rectangle 5"/>
          <p:cNvSpPr>
            <a:spLocks noGrp="1" noChangeArrowheads="1"/>
          </p:cNvSpPr>
          <p:nvPr>
            <p:ph type="body" sz="quarter" idx="3"/>
          </p:nvPr>
        </p:nvSpPr>
        <p:spPr bwMode="auto">
          <a:xfrm>
            <a:off x="885825" y="4646613"/>
            <a:ext cx="4876800" cy="4402138"/>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8" name="Rectangle 6"/>
          <p:cNvSpPr>
            <a:spLocks noGrp="1" noChangeArrowheads="1"/>
          </p:cNvSpPr>
          <p:nvPr>
            <p:ph type="ftr" sz="quarter" idx="4"/>
          </p:nvPr>
        </p:nvSpPr>
        <p:spPr bwMode="auto">
          <a:xfrm>
            <a:off x="0" y="9293225"/>
            <a:ext cx="2881313" cy="48895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9" name="Rectangle 7"/>
          <p:cNvSpPr>
            <a:spLocks noGrp="1" noChangeArrowheads="1"/>
          </p:cNvSpPr>
          <p:nvPr>
            <p:ph type="sldNum" sz="quarter" idx="5"/>
          </p:nvPr>
        </p:nvSpPr>
        <p:spPr bwMode="auto">
          <a:xfrm>
            <a:off x="3767138" y="9293225"/>
            <a:ext cx="2881313" cy="48895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943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676900" cy="5943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2057400"/>
            <a:ext cx="7772400" cy="4114800"/>
          </a:xfrm>
        </p:spPr>
        <p:txBody>
          <a:bodyPr vert="horz" wrap="square" lIns="82550" tIns="41275" rIns="82550" bIns="41275" numCol="1" anchor="t" anchorCtr="0" compatLnSpc="1"/>
          <a:lstStyle/>
          <a:p>
            <a:pPr marL="254000" marR="0" lvl="0" indent="-254000" algn="l" defTabSz="678180" rtl="0" eaLnBrk="0" fontAlgn="base" latinLnBrk="0" hangingPunct="0">
              <a:lnSpc>
                <a:spcPct val="100000"/>
              </a:lnSpc>
              <a:spcBef>
                <a:spcPct val="50000"/>
              </a:spcBef>
              <a:spcAft>
                <a:spcPct val="0"/>
              </a:spcAft>
              <a:buClrTx/>
              <a:buSzPct val="75000"/>
              <a:buFont typeface="Wingdings" panose="05000000000000000000" pitchFamily="2" charset="2"/>
              <a:buChar char="l"/>
              <a:defRPr/>
            </a:pPr>
            <a:endParaRPr kumimoji="1" lang="zh-CN" altLang="en-US" sz="2000" b="1" i="0" u="none" strike="noStrike" kern="0" cap="none" spc="0" normalizeH="0" baseline="0" noProof="0">
              <a:ln>
                <a:noFill/>
              </a:ln>
              <a:solidFill>
                <a:srgbClr val="000066"/>
              </a:solidFill>
              <a:effectLst/>
              <a:uLnTx/>
              <a:uFillTx/>
              <a:latin typeface="+mn-lt"/>
              <a:ea typeface="+mn-ea"/>
              <a:cs typeface="+mn-cs"/>
            </a:endParaRPr>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20574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20574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82550" tIns="41275" rIns="82550" bIns="4127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8180" rtl="0" eaLnBrk="0" fontAlgn="base" latinLnBrk="0" hangingPunct="0">
              <a:lnSpc>
                <a:spcPct val="100000"/>
              </a:lnSpc>
              <a:spcBef>
                <a:spcPct val="50000"/>
              </a:spcBef>
              <a:spcAft>
                <a:spcPct val="0"/>
              </a:spcAft>
              <a:buClrTx/>
              <a:buSzPct val="75000"/>
              <a:buFont typeface="Wingdings" panose="05000000000000000000" pitchFamily="2" charset="2"/>
              <a:buNone/>
              <a:defRPr/>
            </a:pPr>
            <a:endParaRPr kumimoji="1" lang="zh-CN" altLang="en-US" sz="3200" b="1" i="0" u="none" strike="noStrike" kern="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943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676900" cy="5943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2057400"/>
            <a:ext cx="7772400" cy="4114800"/>
          </a:xfrm>
        </p:spPr>
        <p:txBody>
          <a:bodyPr vert="horz" wrap="square" lIns="82550" tIns="41275" rIns="82550" bIns="41275" numCol="1" anchor="t" anchorCtr="0" compatLnSpc="1"/>
          <a:lstStyle/>
          <a:p>
            <a:pPr marL="254000" marR="0" lvl="0" indent="-254000" algn="l" defTabSz="678180" rtl="0" eaLnBrk="0" fontAlgn="base" latinLnBrk="0" hangingPunct="0">
              <a:lnSpc>
                <a:spcPct val="100000"/>
              </a:lnSpc>
              <a:spcBef>
                <a:spcPct val="50000"/>
              </a:spcBef>
              <a:spcAft>
                <a:spcPct val="0"/>
              </a:spcAft>
              <a:buClrTx/>
              <a:buSzPct val="75000"/>
              <a:buFont typeface="Wingdings" panose="05000000000000000000" pitchFamily="2" charset="2"/>
              <a:buChar char="l"/>
              <a:defRPr/>
            </a:pPr>
            <a:endParaRPr kumimoji="1" lang="zh-CN" altLang="en-US" sz="2000" b="1" i="0" u="none" strike="noStrike" kern="0" cap="none" spc="0" normalizeH="0" baseline="0" noProof="0">
              <a:ln>
                <a:noFill/>
              </a:ln>
              <a:solidFill>
                <a:srgbClr val="000066"/>
              </a:solidFill>
              <a:effectLst/>
              <a:uLnTx/>
              <a:uFillTx/>
              <a:latin typeface="+mn-lt"/>
              <a:ea typeface="+mn-ea"/>
              <a:cs typeface="+mn-cs"/>
            </a:endParaRPr>
          </a:p>
        </p:txBody>
      </p:sp>
    </p:spTree>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20574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20574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82550" tIns="41275" rIns="82550" bIns="4127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8180" rtl="0" eaLnBrk="0" fontAlgn="base" latinLnBrk="0" hangingPunct="0">
              <a:lnSpc>
                <a:spcPct val="100000"/>
              </a:lnSpc>
              <a:spcBef>
                <a:spcPct val="50000"/>
              </a:spcBef>
              <a:spcAft>
                <a:spcPct val="0"/>
              </a:spcAft>
              <a:buClrTx/>
              <a:buSzPct val="75000"/>
              <a:buFont typeface="Wingdings" panose="05000000000000000000" pitchFamily="2" charset="2"/>
              <a:buNone/>
              <a:defRPr/>
            </a:pPr>
            <a:endParaRPr kumimoji="1" lang="zh-CN" altLang="en-US" sz="3200" b="1" i="0" u="none" strike="noStrike" kern="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3"/>
          <p:cNvSpPr>
            <a:spLocks noGrp="1"/>
          </p:cNvSpPr>
          <p:nvPr>
            <p:ph type="body" idx="1"/>
          </p:nvPr>
        </p:nvSpPr>
        <p:spPr>
          <a:xfrm>
            <a:off x="685800" y="2057400"/>
            <a:ext cx="7772400" cy="4114800"/>
          </a:xfrm>
          <a:prstGeom prst="rect">
            <a:avLst/>
          </a:prstGeom>
          <a:noFill/>
          <a:ln w="9525">
            <a:noFill/>
          </a:ln>
        </p:spPr>
        <p:txBody>
          <a:bodyPr lIns="82550" tIns="41275" rIns="82550" bIns="41275"/>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8195" name="Picture 17" descr="TopNavBlank"/>
          <p:cNvPicPr>
            <a:picLocks noChangeAspect="1"/>
          </p:cNvPicPr>
          <p:nvPr userDrawn="1"/>
        </p:nvPicPr>
        <p:blipFill>
          <a:blip r:embed="rId14"/>
          <a:stretch>
            <a:fillRect/>
          </a:stretch>
        </p:blipFill>
        <p:spPr>
          <a:xfrm>
            <a:off x="0" y="0"/>
            <a:ext cx="9144000" cy="914400"/>
          </a:xfrm>
          <a:prstGeom prst="rect">
            <a:avLst/>
          </a:prstGeom>
          <a:noFill/>
          <a:ln w="9525">
            <a:noFill/>
          </a:ln>
        </p:spPr>
      </p:pic>
      <p:pic>
        <p:nvPicPr>
          <p:cNvPr id="8196" name="Picture 18" descr="TopNavBlank"/>
          <p:cNvPicPr>
            <a:picLocks noChangeAspect="1"/>
          </p:cNvPicPr>
          <p:nvPr userDrawn="1"/>
        </p:nvPicPr>
        <p:blipFill>
          <a:blip r:embed="rId14"/>
          <a:stretch>
            <a:fillRect/>
          </a:stretch>
        </p:blipFill>
        <p:spPr>
          <a:xfrm>
            <a:off x="0" y="6562725"/>
            <a:ext cx="9144000" cy="309563"/>
          </a:xfrm>
          <a:prstGeom prst="rect">
            <a:avLst/>
          </a:prstGeom>
          <a:gradFill rotWithShape="0">
            <a:gsLst>
              <a:gs pos="0">
                <a:srgbClr val="002F47"/>
              </a:gs>
              <a:gs pos="100000">
                <a:srgbClr val="006699"/>
              </a:gs>
            </a:gsLst>
            <a:lin ang="0" scaled="1"/>
            <a:tileRect/>
          </a:gradFill>
          <a:ln w="9525">
            <a:noFill/>
          </a:ln>
        </p:spPr>
      </p:pic>
      <p:sp>
        <p:nvSpPr>
          <p:cNvPr id="1032" name="Rectangle 8"/>
          <p:cNvSpPr>
            <a:spLocks noChangeArrowheads="1"/>
          </p:cNvSpPr>
          <p:nvPr/>
        </p:nvSpPr>
        <p:spPr bwMode="auto">
          <a:xfrm>
            <a:off x="8410575" y="6548438"/>
            <a:ext cx="692150" cy="309563"/>
          </a:xfrm>
          <a:prstGeom prst="rect">
            <a:avLst/>
          </a:prstGeom>
          <a:noFill/>
          <a:ln w="9525">
            <a:noFill/>
            <a:miter lim="800000"/>
          </a:ln>
          <a:effectLst/>
        </p:spPr>
        <p:txBody>
          <a:bodyPr lIns="92075" tIns="46038" rIns="92075" bIns="46038"/>
          <a:lstStyle/>
          <a:p>
            <a:pPr lvl="0" algn="r" eaLnBrk="1" hangingPunct="1"/>
            <a:fld id="{9A0DB2DC-4C9A-4742-B13C-FB6460FD3503}" type="slidenum">
              <a:rPr lang="en-US" altLang="zh-CN" sz="1400" dirty="0">
                <a:solidFill>
                  <a:srgbClr val="010000"/>
                </a:solidFill>
                <a:latin typeface="Times New Roman" panose="02020603050405020304" pitchFamily="18" charset="0"/>
              </a:rPr>
            </a:fld>
            <a:endParaRPr lang="en-US" altLang="zh-CN" sz="1400" dirty="0">
              <a:solidFill>
                <a:srgbClr val="010000"/>
              </a:solidFill>
              <a:latin typeface="Times New Roman" panose="02020603050405020304" pitchFamily="18" charset="0"/>
            </a:endParaRPr>
          </a:p>
        </p:txBody>
      </p:sp>
      <p:sp>
        <p:nvSpPr>
          <p:cNvPr id="8198" name="Rectangle 2"/>
          <p:cNvSpPr>
            <a:spLocks noGrp="1"/>
          </p:cNvSpPr>
          <p:nvPr>
            <p:ph type="title"/>
          </p:nvPr>
        </p:nvSpPr>
        <p:spPr>
          <a:xfrm>
            <a:off x="685800" y="228600"/>
            <a:ext cx="7772400" cy="1143000"/>
          </a:xfrm>
          <a:prstGeom prst="rect">
            <a:avLst/>
          </a:prstGeom>
          <a:noFill/>
          <a:ln w="9525">
            <a:noFill/>
          </a:ln>
        </p:spPr>
        <p:txBody>
          <a:bodyPr lIns="82550" tIns="41275" rIns="82550" bIns="41275"/>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random/>
  </p:transition>
  <p:hf sldNum="0" hdr="0" ftr="0" dt="0"/>
  <p:txStyles>
    <p:titleStyle>
      <a:lvl1pPr algn="ctr" defTabSz="678180" rtl="0" eaLnBrk="0" fontAlgn="base" hangingPunct="0">
        <a:lnSpc>
          <a:spcPct val="90000"/>
        </a:lnSpc>
        <a:spcBef>
          <a:spcPct val="0"/>
        </a:spcBef>
        <a:spcAft>
          <a:spcPct val="0"/>
        </a:spcAft>
        <a:defRPr kumimoji="1" sz="3200" b="1">
          <a:solidFill>
            <a:srgbClr val="000066"/>
          </a:solidFill>
          <a:latin typeface="+mj-lt"/>
          <a:ea typeface="+mj-ea"/>
          <a:cs typeface="+mj-cs"/>
        </a:defRPr>
      </a:lvl1pPr>
      <a:lvl2pPr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2pPr>
      <a:lvl3pPr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3pPr>
      <a:lvl4pPr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4pPr>
      <a:lvl5pPr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5pPr>
      <a:lvl6pPr marL="457200"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6pPr>
      <a:lvl7pPr marL="914400"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7pPr>
      <a:lvl8pPr marL="1371600"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8pPr>
      <a:lvl9pPr marL="1828800"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9pPr>
    </p:titleStyle>
    <p:bodyStyle>
      <a:lvl1pPr marL="254000" indent="-2540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cs typeface="+mn-cs"/>
        </a:defRPr>
      </a:lvl1pPr>
      <a:lvl2pPr marL="609600" indent="-2032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2pPr>
      <a:lvl3pPr marL="1017905" indent="-2032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3pPr>
      <a:lvl4pPr marL="16002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4pPr>
      <a:lvl5pPr marL="20574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5pPr>
      <a:lvl6pPr marL="25146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6pPr>
      <a:lvl7pPr marL="29718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7pPr>
      <a:lvl8pPr marL="34290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8pPr>
      <a:lvl9pPr marL="38862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3"/>
          <p:cNvSpPr>
            <a:spLocks noGrp="1"/>
          </p:cNvSpPr>
          <p:nvPr>
            <p:ph type="body" idx="1"/>
          </p:nvPr>
        </p:nvSpPr>
        <p:spPr>
          <a:xfrm>
            <a:off x="685800" y="2057400"/>
            <a:ext cx="7772400" cy="4114800"/>
          </a:xfrm>
          <a:prstGeom prst="rect">
            <a:avLst/>
          </a:prstGeom>
          <a:noFill/>
          <a:ln w="9525">
            <a:noFill/>
          </a:ln>
        </p:spPr>
        <p:txBody>
          <a:bodyPr lIns="82550" tIns="41275" rIns="82550" bIns="41275"/>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8195" name="Picture 17" descr="TopNavBlank"/>
          <p:cNvPicPr>
            <a:picLocks noChangeAspect="1"/>
          </p:cNvPicPr>
          <p:nvPr userDrawn="1"/>
        </p:nvPicPr>
        <p:blipFill>
          <a:blip r:embed="rId14"/>
          <a:stretch>
            <a:fillRect/>
          </a:stretch>
        </p:blipFill>
        <p:spPr>
          <a:xfrm>
            <a:off x="0" y="0"/>
            <a:ext cx="9144000" cy="914400"/>
          </a:xfrm>
          <a:prstGeom prst="rect">
            <a:avLst/>
          </a:prstGeom>
          <a:noFill/>
          <a:ln w="9525">
            <a:noFill/>
          </a:ln>
        </p:spPr>
      </p:pic>
      <p:pic>
        <p:nvPicPr>
          <p:cNvPr id="8196" name="Picture 18" descr="TopNavBlank"/>
          <p:cNvPicPr>
            <a:picLocks noChangeAspect="1"/>
          </p:cNvPicPr>
          <p:nvPr userDrawn="1"/>
        </p:nvPicPr>
        <p:blipFill>
          <a:blip r:embed="rId14"/>
          <a:stretch>
            <a:fillRect/>
          </a:stretch>
        </p:blipFill>
        <p:spPr>
          <a:xfrm>
            <a:off x="0" y="6562725"/>
            <a:ext cx="9144000" cy="309563"/>
          </a:xfrm>
          <a:prstGeom prst="rect">
            <a:avLst/>
          </a:prstGeom>
          <a:gradFill rotWithShape="0">
            <a:gsLst>
              <a:gs pos="0">
                <a:srgbClr val="002F47"/>
              </a:gs>
              <a:gs pos="100000">
                <a:srgbClr val="006699"/>
              </a:gs>
            </a:gsLst>
            <a:lin ang="0" scaled="1"/>
            <a:tileRect/>
          </a:gradFill>
          <a:ln w="9525">
            <a:noFill/>
          </a:ln>
        </p:spPr>
      </p:pic>
      <p:sp>
        <p:nvSpPr>
          <p:cNvPr id="1032" name="Rectangle 8"/>
          <p:cNvSpPr>
            <a:spLocks noChangeArrowheads="1"/>
          </p:cNvSpPr>
          <p:nvPr/>
        </p:nvSpPr>
        <p:spPr bwMode="auto">
          <a:xfrm>
            <a:off x="8410575" y="6548438"/>
            <a:ext cx="692150" cy="309563"/>
          </a:xfrm>
          <a:prstGeom prst="rect">
            <a:avLst/>
          </a:prstGeom>
          <a:noFill/>
          <a:ln w="9525">
            <a:noFill/>
            <a:miter lim="800000"/>
          </a:ln>
          <a:effectLst/>
        </p:spPr>
        <p:txBody>
          <a:bodyPr lIns="92075" tIns="46038" rIns="92075" bIns="46038"/>
          <a:lstStyle/>
          <a:p>
            <a:pPr lvl="0" algn="r" eaLnBrk="1" hangingPunct="1"/>
            <a:fld id="{9A0DB2DC-4C9A-4742-B13C-FB6460FD3503}" type="slidenum">
              <a:rPr lang="en-US" altLang="zh-CN" sz="1400" dirty="0">
                <a:solidFill>
                  <a:srgbClr val="010000"/>
                </a:solidFill>
                <a:latin typeface="Times New Roman" panose="02020603050405020304" pitchFamily="18" charset="0"/>
              </a:rPr>
            </a:fld>
            <a:endParaRPr lang="en-US" altLang="zh-CN" sz="1400" dirty="0">
              <a:solidFill>
                <a:srgbClr val="010000"/>
              </a:solidFill>
              <a:latin typeface="Times New Roman" panose="02020603050405020304" pitchFamily="18" charset="0"/>
            </a:endParaRPr>
          </a:p>
        </p:txBody>
      </p:sp>
      <p:sp>
        <p:nvSpPr>
          <p:cNvPr id="8198" name="Rectangle 2"/>
          <p:cNvSpPr>
            <a:spLocks noGrp="1"/>
          </p:cNvSpPr>
          <p:nvPr>
            <p:ph type="title"/>
          </p:nvPr>
        </p:nvSpPr>
        <p:spPr>
          <a:xfrm>
            <a:off x="685800" y="228600"/>
            <a:ext cx="7772400" cy="1143000"/>
          </a:xfrm>
          <a:prstGeom prst="rect">
            <a:avLst/>
          </a:prstGeom>
          <a:noFill/>
          <a:ln w="9525">
            <a:noFill/>
          </a:ln>
        </p:spPr>
        <p:txBody>
          <a:bodyPr lIns="82550" tIns="41275" rIns="82550" bIns="41275"/>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spd="med">
    <p:random/>
  </p:transition>
  <p:hf sldNum="0" hdr="0" ftr="0" dt="0"/>
  <p:txStyles>
    <p:titleStyle>
      <a:lvl1pPr algn="ctr" defTabSz="678180" rtl="0" eaLnBrk="0" fontAlgn="base" hangingPunct="0">
        <a:lnSpc>
          <a:spcPct val="90000"/>
        </a:lnSpc>
        <a:spcBef>
          <a:spcPct val="0"/>
        </a:spcBef>
        <a:spcAft>
          <a:spcPct val="0"/>
        </a:spcAft>
        <a:defRPr kumimoji="1" sz="3200" b="1">
          <a:solidFill>
            <a:srgbClr val="000066"/>
          </a:solidFill>
          <a:latin typeface="+mj-lt"/>
          <a:ea typeface="+mj-ea"/>
          <a:cs typeface="+mj-cs"/>
        </a:defRPr>
      </a:lvl1pPr>
      <a:lvl2pPr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2pPr>
      <a:lvl3pPr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3pPr>
      <a:lvl4pPr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4pPr>
      <a:lvl5pPr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5pPr>
      <a:lvl6pPr marL="457200"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6pPr>
      <a:lvl7pPr marL="914400"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7pPr>
      <a:lvl8pPr marL="1371600"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8pPr>
      <a:lvl9pPr marL="1828800" algn="ctr" defTabSz="678180" rtl="0" eaLnBrk="0" fontAlgn="base" hangingPunct="0">
        <a:lnSpc>
          <a:spcPct val="90000"/>
        </a:lnSpc>
        <a:spcBef>
          <a:spcPct val="0"/>
        </a:spcBef>
        <a:spcAft>
          <a:spcPct val="0"/>
        </a:spcAft>
        <a:defRPr kumimoji="1" sz="3200" b="1">
          <a:solidFill>
            <a:srgbClr val="000066"/>
          </a:solidFill>
          <a:latin typeface="Arial" panose="020B0604020202020204" pitchFamily="34" charset="0"/>
          <a:ea typeface="宋体" panose="02010600030101010101" pitchFamily="2" charset="-122"/>
        </a:defRPr>
      </a:lvl9pPr>
    </p:titleStyle>
    <p:bodyStyle>
      <a:lvl1pPr marL="254000" indent="-2540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cs typeface="+mn-cs"/>
        </a:defRPr>
      </a:lvl1pPr>
      <a:lvl2pPr marL="609600" indent="-2032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2pPr>
      <a:lvl3pPr marL="1017905" indent="-2032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3pPr>
      <a:lvl4pPr marL="16002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4pPr>
      <a:lvl5pPr marL="20574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5pPr>
      <a:lvl6pPr marL="25146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6pPr>
      <a:lvl7pPr marL="29718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7pPr>
      <a:lvl8pPr marL="34290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8pPr>
      <a:lvl9pPr marL="3886200" indent="-228600" algn="l" defTabSz="678180" rtl="0"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490" name="Text Box 2"/>
          <p:cNvSpPr txBox="1">
            <a:spLocks noChangeArrowheads="1"/>
          </p:cNvSpPr>
          <p:nvPr/>
        </p:nvSpPr>
        <p:spPr bwMode="auto">
          <a:xfrm>
            <a:off x="419100" y="1004888"/>
            <a:ext cx="8305800" cy="5605780"/>
          </a:xfrm>
          <a:prstGeom prst="rect">
            <a:avLst/>
          </a:prstGeom>
          <a:noFill/>
          <a:ln w="9525">
            <a:noFill/>
            <a:miter lim="800000"/>
          </a:ln>
          <a:effectLst/>
        </p:spPr>
        <p:txBody>
          <a:bodyPr wrap="square">
            <a:spAutoFit/>
          </a:bodyPr>
          <a:lstStyle/>
          <a:p>
            <a:pPr marR="0" defTabSz="914400">
              <a:buClrTx/>
              <a:buSzTx/>
              <a:buFontTx/>
              <a:defRPr/>
            </a:pPr>
            <a:r>
              <a:rPr kumimoji="0" lang="zh-CN" altLang="en-US" sz="4800" b="1" kern="1200" cap="none" spc="0" normalizeH="0" baseline="0" noProof="0" dirty="0">
                <a:solidFill>
                  <a:srgbClr val="000066"/>
                </a:solidFill>
                <a:latin typeface="华文新魏" panose="02010800040101010101" pitchFamily="2" charset="-122"/>
                <a:ea typeface="华文新魏" panose="02010800040101010101" pitchFamily="2" charset="-122"/>
                <a:cs typeface="+mn-cs"/>
              </a:rPr>
              <a:t>手把手教你设计</a:t>
            </a:r>
            <a:r>
              <a:rPr kumimoji="0" lang="en-US" altLang="zh-CN" sz="4800" b="1" kern="1200" cap="none" spc="0" normalizeH="0" baseline="0" noProof="0" dirty="0">
                <a:solidFill>
                  <a:srgbClr val="000066"/>
                </a:solidFill>
                <a:latin typeface="华文新魏" panose="02010800040101010101" pitchFamily="2" charset="-122"/>
                <a:ea typeface="华文新魏" panose="02010800040101010101" pitchFamily="2" charset="-122"/>
                <a:cs typeface="+mn-cs"/>
              </a:rPr>
              <a:t>CPU</a:t>
            </a:r>
            <a:endParaRPr kumimoji="0" lang="en-US" altLang="zh-CN" sz="4800" b="1" kern="1200" cap="none" spc="0" normalizeH="0" baseline="0" noProof="0" dirty="0">
              <a:solidFill>
                <a:srgbClr val="000066"/>
              </a:solidFill>
              <a:latin typeface="华文新魏" panose="02010800040101010101" pitchFamily="2" charset="-122"/>
              <a:ea typeface="华文新魏" panose="02010800040101010101" pitchFamily="2" charset="-122"/>
              <a:cs typeface="+mn-cs"/>
            </a:endParaRPr>
          </a:p>
          <a:p>
            <a:pPr marR="0" defTabSz="914400">
              <a:buClrTx/>
              <a:buSzTx/>
              <a:buFontTx/>
              <a:defRPr/>
            </a:pPr>
            <a:r>
              <a:rPr kumimoji="0" lang="en-US" altLang="zh-CN" sz="4800" b="1" kern="1200" cap="none" spc="0" normalizeH="0" baseline="0" noProof="0" dirty="0">
                <a:solidFill>
                  <a:srgbClr val="000066"/>
                </a:solidFill>
                <a:latin typeface="华文新魏" panose="02010800040101010101" pitchFamily="2" charset="-122"/>
                <a:ea typeface="华文新魏" panose="02010800040101010101" pitchFamily="2" charset="-122"/>
                <a:cs typeface="+mn-cs"/>
              </a:rPr>
              <a:t>——RISC-V</a:t>
            </a:r>
            <a:r>
              <a:rPr kumimoji="0" lang="zh-CN" altLang="en-US" sz="4800" b="1" kern="1200" cap="none" spc="0" normalizeH="0" baseline="0" noProof="0" dirty="0">
                <a:solidFill>
                  <a:srgbClr val="000066"/>
                </a:solidFill>
                <a:latin typeface="华文新魏" panose="02010800040101010101" pitchFamily="2" charset="-122"/>
                <a:ea typeface="华文新魏" panose="02010800040101010101" pitchFamily="2" charset="-122"/>
                <a:cs typeface="+mn-cs"/>
              </a:rPr>
              <a:t>处理器</a:t>
            </a:r>
            <a:endParaRPr kumimoji="0" lang="zh-CN" altLang="en-US" sz="4800" b="1" kern="1200" cap="none" spc="0" normalizeH="0" baseline="0" noProof="0" dirty="0">
              <a:solidFill>
                <a:srgbClr val="000066"/>
              </a:solidFill>
              <a:latin typeface="华文新魏" panose="02010800040101010101" pitchFamily="2" charset="-122"/>
              <a:ea typeface="华文新魏" panose="02010800040101010101" pitchFamily="2" charset="-122"/>
              <a:cs typeface="+mn-cs"/>
            </a:endParaRPr>
          </a:p>
          <a:p>
            <a:pPr marR="0" algn="ctr" defTabSz="914400">
              <a:spcBef>
                <a:spcPct val="100000"/>
              </a:spcBef>
              <a:buClrTx/>
              <a:buSzTx/>
              <a:buFontTx/>
              <a:defRPr/>
            </a:pPr>
            <a:r>
              <a:rPr kumimoji="0" lang="zh-CN" altLang="en-US" b="1" kern="120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      第</a:t>
            </a:r>
            <a:r>
              <a:rPr kumimoji="0" lang="en-US" altLang="zh-CN" b="1" kern="120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15</a:t>
            </a:r>
            <a:r>
              <a:rPr kumimoji="0" lang="zh-CN" altLang="en-US" b="1" kern="120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章 动如脱兔，静若处子 </a:t>
            </a:r>
            <a:endParaRPr kumimoji="0" lang="zh-CN" altLang="en-US" b="1" kern="120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endParaRPr>
          </a:p>
          <a:p>
            <a:pPr marR="0" defTabSz="914400">
              <a:lnSpc>
                <a:spcPct val="120000"/>
              </a:lnSpc>
              <a:buClrTx/>
              <a:buSzTx/>
              <a:buFontTx/>
              <a:defRPr/>
            </a:pPr>
            <a:r>
              <a:rPr kumimoji="1" lang="en-US" altLang="zh-CN" sz="2800" b="1" kern="1200" cap="none" spc="0" normalizeH="0" baseline="0" noProof="0" dirty="0">
                <a:solidFill>
                  <a:srgbClr val="000066"/>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a:t>
            </a:r>
            <a:r>
              <a:rPr kumimoji="1" lang="en-US" altLang="zh-CN" b="1" kern="1200" cap="none" spc="0" normalizeH="0" baseline="0" noProof="0" dirty="0">
                <a:solidFill>
                  <a:srgbClr val="000066"/>
                </a:solidFill>
                <a:effectLst/>
                <a:latin typeface="华文新魏" panose="02010800040101010101" pitchFamily="2" charset="-122"/>
                <a:ea typeface="华文新魏" panose="02010800040101010101" pitchFamily="2" charset="-122"/>
                <a:cs typeface="+mn-cs"/>
              </a:rPr>
              <a:t>——</a:t>
            </a:r>
            <a:r>
              <a:rPr kumimoji="1" lang="zh-CN" altLang="en-US" b="1" kern="1200" cap="none" spc="0" normalizeH="0" baseline="0" noProof="0" dirty="0">
                <a:solidFill>
                  <a:srgbClr val="000066"/>
                </a:solidFill>
                <a:effectLst/>
                <a:latin typeface="华文新魏" panose="02010800040101010101" pitchFamily="2" charset="-122"/>
                <a:ea typeface="华文新魏" panose="02010800040101010101" pitchFamily="2" charset="-122"/>
                <a:cs typeface="+mn-cs"/>
              </a:rPr>
              <a:t>低功耗的诀窍</a:t>
            </a:r>
            <a:endParaRPr kumimoji="1" lang="zh-CN" altLang="en-US" sz="2800" b="1" kern="1200" cap="none" spc="0" normalizeH="0" baseline="0" noProof="0" dirty="0">
              <a:solidFill>
                <a:srgbClr val="000066"/>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algn="l" defTabSz="914400">
              <a:spcBef>
                <a:spcPct val="50000"/>
              </a:spcBef>
              <a:buClrTx/>
              <a:buSzTx/>
              <a:buFontTx/>
              <a:defRPr/>
            </a:pPr>
            <a:r>
              <a:rPr kumimoji="1" lang="en-US" altLang="zh-CN" sz="3200" b="1" kern="1200" cap="none" spc="0" normalizeH="0" baseline="0" noProof="0" dirty="0">
                <a:solidFill>
                  <a:srgbClr val="000066"/>
                </a:solidFill>
                <a:effectLst/>
                <a:latin typeface="华文新魏" panose="02010800040101010101" pitchFamily="2" charset="-122"/>
                <a:ea typeface="华文新魏" panose="02010800040101010101" pitchFamily="2" charset="-122"/>
                <a:cs typeface="+mn-cs"/>
              </a:rPr>
              <a:t>	</a:t>
            </a:r>
            <a:endParaRPr kumimoji="1" lang="en-US" altLang="zh-CN" sz="3200" b="1" kern="1200" cap="none" spc="0" normalizeH="0" baseline="0" noProof="0" dirty="0">
              <a:solidFill>
                <a:srgbClr val="000066"/>
              </a:solidFill>
              <a:effectLst/>
              <a:latin typeface="华文新魏" panose="02010800040101010101" pitchFamily="2" charset="-122"/>
              <a:ea typeface="华文新魏" panose="02010800040101010101" pitchFamily="2" charset="-122"/>
              <a:cs typeface="+mn-cs"/>
            </a:endParaRPr>
          </a:p>
          <a:p>
            <a:pPr marR="0" algn="ctr" defTabSz="914400">
              <a:spcBef>
                <a:spcPct val="50000"/>
              </a:spcBef>
              <a:buClrTx/>
              <a:buSzTx/>
              <a:buFontTx/>
              <a:defRPr/>
            </a:pPr>
            <a:r>
              <a:rPr kumimoji="1" lang="en-US" altLang="zh-CN" sz="3200" b="1" kern="1200" cap="none" spc="0" normalizeH="0" baseline="0" noProof="0" dirty="0">
                <a:solidFill>
                  <a:srgbClr val="000066"/>
                </a:solidFill>
                <a:effectLst/>
                <a:latin typeface="华文新魏" panose="02010800040101010101" pitchFamily="2" charset="-122"/>
                <a:ea typeface="华文新魏" panose="02010800040101010101" pitchFamily="2" charset="-122"/>
                <a:cs typeface="+mn-cs"/>
              </a:rPr>
              <a:t>	</a:t>
            </a:r>
            <a:r>
              <a:rPr kumimoji="1" lang="zh-CN" altLang="en-US" sz="3200" b="1" kern="1200" cap="none" spc="0" normalizeH="0" baseline="0" noProof="0" dirty="0">
                <a:solidFill>
                  <a:srgbClr val="000066"/>
                </a:solidFill>
                <a:effectLst/>
                <a:latin typeface="华文新魏" panose="02010800040101010101" pitchFamily="2" charset="-122"/>
                <a:ea typeface="华文新魏" panose="02010800040101010101" pitchFamily="2" charset="-122"/>
                <a:cs typeface="+mn-cs"/>
              </a:rPr>
              <a:t>组员：方可乐、谷肖帆、黄熔平</a:t>
            </a:r>
            <a:endParaRPr kumimoji="1" lang="en-US" altLang="zh-CN" sz="3200" b="1" kern="1200" cap="none" spc="0" normalizeH="0" baseline="0" noProof="0" dirty="0">
              <a:solidFill>
                <a:srgbClr val="000066"/>
              </a:solidFill>
              <a:effectLst/>
              <a:latin typeface="华文新魏" panose="02010800040101010101" pitchFamily="2" charset="-122"/>
              <a:ea typeface="华文新魏" panose="02010800040101010101" pitchFamily="2" charset="-122"/>
              <a:cs typeface="+mn-cs"/>
            </a:endParaRPr>
          </a:p>
          <a:p>
            <a:pPr marR="0" defTabSz="914400">
              <a:lnSpc>
                <a:spcPct val="80000"/>
              </a:lnSpc>
              <a:buClrTx/>
              <a:buSzTx/>
              <a:buFontTx/>
              <a:defRPr/>
            </a:pPr>
            <a:endParaRPr kumimoji="1" lang="en-US" altLang="zh-CN" sz="3200" b="1" kern="1200" cap="none" spc="0" normalizeH="0" baseline="0" noProof="0" dirty="0">
              <a:solidFill>
                <a:srgbClr val="000066"/>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a:lnSpc>
                <a:spcPct val="80000"/>
              </a:lnSpc>
              <a:buClrTx/>
              <a:buSzTx/>
              <a:buFontTx/>
              <a:defRPr/>
            </a:pPr>
            <a:endParaRPr kumimoji="1" lang="en-US" sz="3200" b="1" kern="1200" cap="none" spc="0" normalizeH="0" baseline="0" noProof="0" dirty="0">
              <a:solidFill>
                <a:srgbClr val="000066"/>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0" indent="0" latinLnBrk="0">
              <a:lnSpc>
                <a:spcPct val="100000"/>
              </a:lnSpc>
              <a:spcBef>
                <a:spcPts val="0"/>
              </a:spcBef>
              <a:spcAft>
                <a:spcPts val="600"/>
              </a:spcAft>
              <a:buNone/>
            </a:pPr>
            <a:r>
              <a:rPr dirty="0">
                <a:ea typeface="楷体_GB2312" pitchFamily="49" charset="-122"/>
                <a:sym typeface="+mn-ea"/>
              </a:rPr>
              <a:t>（</a:t>
            </a:r>
            <a:r>
              <a:rPr lang="en-US" altLang="zh-CN" dirty="0">
                <a:ea typeface="楷体_GB2312" pitchFamily="49" charset="-122"/>
              </a:rPr>
              <a:t>2</a:t>
            </a:r>
            <a:r>
              <a:rPr dirty="0">
                <a:ea typeface="楷体_GB2312" pitchFamily="49" charset="-122"/>
              </a:rPr>
              <a:t>）减</a:t>
            </a:r>
            <a:r>
              <a:rPr lang="zh-CN" dirty="0">
                <a:ea typeface="楷体_GB2312" pitchFamily="49" charset="-122"/>
              </a:rPr>
              <a:t>少</a:t>
            </a:r>
            <a:r>
              <a:rPr dirty="0">
                <a:ea typeface="楷体_GB2312" pitchFamily="49" charset="-122"/>
              </a:rPr>
              <a:t>数据通路翻转。</a:t>
            </a:r>
            <a:endParaRPr dirty="0">
              <a:ea typeface="楷体_GB2312" pitchFamily="49" charset="-122"/>
            </a:endParaRPr>
          </a:p>
          <a:p>
            <a:pPr marL="0" indent="0" latinLnBrk="0">
              <a:lnSpc>
                <a:spcPct val="100000"/>
              </a:lnSpc>
              <a:spcBef>
                <a:spcPts val="0"/>
              </a:spcBef>
              <a:spcAft>
                <a:spcPts val="600"/>
              </a:spcAft>
              <a:buNone/>
            </a:pPr>
            <a:r>
              <a:rPr dirty="0">
                <a:ea typeface="楷体_GB2312" pitchFamily="49" charset="-122"/>
              </a:rPr>
              <a:t>为了减少不必要的动态功耗，应该尽量减少寄存器的翻转</a:t>
            </a:r>
            <a:r>
              <a:rPr lang="zh-CN" dirty="0">
                <a:ea typeface="楷体_GB2312" pitchFamily="49" charset="-122"/>
              </a:rPr>
              <a:t>。</a:t>
            </a:r>
            <a:endParaRPr dirty="0">
              <a:ea typeface="楷体_GB2312" pitchFamily="49" charset="-122"/>
            </a:endParaRPr>
          </a:p>
          <a:p>
            <a:pPr marL="342265" indent="-342265" latinLnBrk="0">
              <a:lnSpc>
                <a:spcPct val="100000"/>
              </a:lnSpc>
              <a:spcBef>
                <a:spcPts val="600"/>
              </a:spcBef>
              <a:spcAft>
                <a:spcPts val="600"/>
              </a:spcAft>
              <a:buFont typeface="Wingdings" panose="05000000000000000000" charset="0"/>
              <a:buChar char="l"/>
            </a:pPr>
            <a:r>
              <a:rPr dirty="0">
                <a:ea typeface="楷体_GB2312" pitchFamily="49" charset="-122"/>
              </a:rPr>
              <a:t>示例一：以处理器的流水线为例，每级流水线通常需要配置 位控制位（Valid</a:t>
            </a:r>
            <a:r>
              <a:rPr dirty="0">
                <a:ea typeface="楷体_GB2312" pitchFamily="49" charset="-122"/>
                <a:sym typeface="+mn-ea"/>
              </a:rPr>
              <a:t>）</a:t>
            </a:r>
            <a:r>
              <a:rPr dirty="0">
                <a:ea typeface="楷体_GB2312" pitchFamily="49" charset="-122"/>
              </a:rPr>
              <a:t>位表示该级流水线是否有有效指令。当指令加载至此级流水线时将 Valid 位设为高，离开此级流水线时将 Valid 位清零 。但是对于此级流水线的数据通路载体部分（Payload部分），只有在指令加载至此级流水线时，向载体（ Payload ）部分的寄存器加载指令信息（通常有数十位），而指令离开此级流水线时，载体部分的寄存器无须清零。</a:t>
            </a:r>
            <a:endParaRPr dirty="0">
              <a:ea typeface="楷体_GB2312" pitchFamily="49" charset="-122"/>
            </a:endParaRPr>
          </a:p>
          <a:p>
            <a:pPr marL="342265" indent="-342265" latinLnBrk="0">
              <a:lnSpc>
                <a:spcPct val="100000"/>
              </a:lnSpc>
              <a:spcBef>
                <a:spcPts val="600"/>
              </a:spcBef>
              <a:spcAft>
                <a:spcPts val="600"/>
              </a:spcAft>
              <a:buFont typeface="Wingdings" panose="05000000000000000000" charset="0"/>
              <a:buNone/>
            </a:pPr>
            <a:r>
              <a:rPr dirty="0">
                <a:ea typeface="楷体_GB2312" pitchFamily="49" charset="-122"/>
              </a:rPr>
              <a:t>通过此方法能够极大减少数据通路部分的寄存器翻转率</a:t>
            </a:r>
            <a:r>
              <a:rPr lang="zh-CN" dirty="0">
                <a:ea typeface="楷体_GB2312" pitchFamily="49" charset="-122"/>
              </a:rPr>
              <a:t>。</a:t>
            </a:r>
            <a:endParaRPr lang="zh-CN" dirty="0">
              <a:ea typeface="楷体_GB2312" pitchFamily="49" charset="-122"/>
            </a:endParaRPr>
          </a:p>
          <a:p>
            <a:pPr latinLnBrk="0">
              <a:lnSpc>
                <a:spcPct val="100000"/>
              </a:lnSpc>
              <a:spcBef>
                <a:spcPts val="600"/>
              </a:spcBef>
              <a:spcAft>
                <a:spcPts val="600"/>
              </a:spcAft>
              <a:buFont typeface="Wingdings" panose="05000000000000000000" charset="0"/>
              <a:buChar char="l"/>
            </a:pPr>
            <a:r>
              <a:rPr dirty="0">
                <a:ea typeface="楷体_GB2312" pitchFamily="49" charset="-122"/>
                <a:sym typeface="+mn-ea"/>
              </a:rPr>
              <a:t>示例</a:t>
            </a:r>
            <a:r>
              <a:rPr lang="zh-CN" dirty="0">
                <a:ea typeface="楷体_GB2312" pitchFamily="49" charset="-122"/>
              </a:rPr>
              <a:t>二</a:t>
            </a:r>
            <a:r>
              <a:rPr dirty="0">
                <a:ea typeface="楷体_GB2312" pitchFamily="49" charset="-122"/>
                <a:sym typeface="+mn-ea"/>
              </a:rPr>
              <a:t>：</a:t>
            </a:r>
            <a:r>
              <a:rPr lang="zh-CN" dirty="0">
                <a:ea typeface="楷体_GB2312" pitchFamily="49" charset="-122"/>
              </a:rPr>
              <a:t> 以</a:t>
            </a:r>
            <a:r>
              <a:rPr lang="zh-CN" dirty="0">
                <a:ea typeface="楷体_GB2312" pitchFamily="49" charset="-122"/>
              </a:rPr>
              <a:t>FIFO （当容量较小而使用寄存器作为存储部分）设计为例，虽然理论上可以使用比较简单的数据表项逐次移位的方式，实现 IFO 先入先出功能，但是却应该使 维护读写指针的方式（数据表项寄存器则不用移位）实现先入先出的功能。</a:t>
            </a:r>
            <a:endParaRPr lang="zh-CN" dirty="0">
              <a:ea typeface="楷体_GB2312" pitchFamily="49" charset="-122"/>
            </a:endParaRP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0" indent="0" latinLnBrk="0">
              <a:lnSpc>
                <a:spcPct val="100000"/>
              </a:lnSpc>
              <a:spcBef>
                <a:spcPts val="0"/>
              </a:spcBef>
              <a:spcAft>
                <a:spcPts val="600"/>
              </a:spcAft>
              <a:buNone/>
            </a:pPr>
            <a:r>
              <a:rPr lang="zh-CN" dirty="0">
                <a:ea typeface="楷体_GB2312" pitchFamily="49" charset="-122"/>
              </a:rPr>
              <a:t>（</a:t>
            </a:r>
            <a:r>
              <a:rPr lang="en-US" altLang="zh-CN" dirty="0">
                <a:ea typeface="楷体_GB2312" pitchFamily="49" charset="-122"/>
              </a:rPr>
              <a:t>3</a:t>
            </a:r>
            <a:r>
              <a:rPr lang="zh-CN" dirty="0">
                <a:ea typeface="楷体_GB2312" pitchFamily="49" charset="-122"/>
              </a:rPr>
              <a:t>）</a:t>
            </a:r>
            <a:r>
              <a:rPr dirty="0">
                <a:ea typeface="楷体_GB2312" pitchFamily="49" charset="-122"/>
              </a:rPr>
              <a:t>数据通路不复位。</a:t>
            </a:r>
            <a:endParaRPr dirty="0">
              <a:ea typeface="楷体_GB2312" pitchFamily="49" charset="-122"/>
            </a:endParaRPr>
          </a:p>
          <a:p>
            <a:pPr marL="342900" indent="-342900" latinLnBrk="0">
              <a:lnSpc>
                <a:spcPct val="100000"/>
              </a:lnSpc>
              <a:spcBef>
                <a:spcPts val="600"/>
              </a:spcBef>
              <a:spcAft>
                <a:spcPts val="600"/>
              </a:spcAft>
              <a:buFont typeface="Wingdings" panose="05000000000000000000" charset="0"/>
              <a:buChar char="l"/>
            </a:pPr>
            <a:r>
              <a:rPr dirty="0">
                <a:ea typeface="楷体_GB2312" pitchFamily="49" charset="-122"/>
              </a:rPr>
              <a:t>与上一点同理，对于数据通路部分的寄存器，甚至可以使用不带复位信号的寄存器</a:t>
            </a:r>
            <a:r>
              <a:rPr dirty="0">
                <a:ea typeface="楷体_GB2312" pitchFamily="49" charset="-122"/>
                <a:sym typeface="+mn-ea"/>
              </a:rPr>
              <a:t>。</a:t>
            </a:r>
            <a:r>
              <a:rPr dirty="0">
                <a:ea typeface="楷体_GB2312" pitchFamily="49" charset="-122"/>
              </a:rPr>
              <a:t>不带复位信号的寄存器面积更小，时序更优，功耗更低。 如对于某些缓冲器</a:t>
            </a:r>
            <a:r>
              <a:rPr lang="en-US" dirty="0">
                <a:ea typeface="楷体_GB2312" pitchFamily="49" charset="-122"/>
              </a:rPr>
              <a:t>(</a:t>
            </a:r>
            <a:r>
              <a:rPr dirty="0">
                <a:ea typeface="楷体_GB2312" pitchFamily="49" charset="-122"/>
              </a:rPr>
              <a:t>Buffe</a:t>
            </a:r>
            <a:r>
              <a:rPr lang="en-US" dirty="0">
                <a:ea typeface="楷体_GB2312" pitchFamily="49" charset="-122"/>
              </a:rPr>
              <a:t>r)</a:t>
            </a:r>
            <a:r>
              <a:rPr dirty="0">
                <a:ea typeface="楷体_GB2312" pitchFamily="49" charset="-122"/>
              </a:rPr>
              <a:t>、 FIFO </a:t>
            </a:r>
            <a:r>
              <a:rPr lang="zh-CN" altLang="en-US" dirty="0">
                <a:sym typeface="+mn-ea"/>
              </a:rPr>
              <a:t>通用寄存器组</a:t>
            </a:r>
            <a:r>
              <a:rPr dirty="0">
                <a:ea typeface="楷体_GB2312" pitchFamily="49" charset="-122"/>
              </a:rPr>
              <a:t>的寄存器部分，经常使用不带复位的寄存器。</a:t>
            </a:r>
            <a:endParaRPr dirty="0">
              <a:ea typeface="楷体_GB2312" pitchFamily="49" charset="-122"/>
            </a:endParaRPr>
          </a:p>
          <a:p>
            <a:pPr marL="342900" indent="-342900" latinLnBrk="0">
              <a:lnSpc>
                <a:spcPct val="100000"/>
              </a:lnSpc>
              <a:spcBef>
                <a:spcPts val="600"/>
              </a:spcBef>
              <a:spcAft>
                <a:spcPts val="600"/>
              </a:spcAft>
            </a:pPr>
            <a:r>
              <a:rPr dirty="0">
                <a:ea typeface="楷体_GB2312" pitchFamily="49" charset="-122"/>
              </a:rPr>
              <a:t>但使用不带复位的寄存器时必须小心谨慎，保证其没有作为任</a:t>
            </a:r>
            <a:r>
              <a:rPr lang="zh-CN" dirty="0">
                <a:ea typeface="楷体_GB2312" pitchFamily="49" charset="-122"/>
              </a:rPr>
              <a:t>何其</a:t>
            </a:r>
            <a:r>
              <a:rPr dirty="0">
                <a:ea typeface="楷体_GB2312" pitchFamily="49" charset="-122"/>
              </a:rPr>
              <a:t>他控制信号，</a:t>
            </a:r>
            <a:r>
              <a:rPr lang="zh-CN" dirty="0">
                <a:ea typeface="楷体_GB2312" pitchFamily="49" charset="-122"/>
              </a:rPr>
              <a:t>以</a:t>
            </a:r>
            <a:r>
              <a:rPr dirty="0">
                <a:ea typeface="楷体_GB2312" pitchFamily="49" charset="-122"/>
              </a:rPr>
              <a:t>免造成不定态的传播。在前仿真阶段，必须有完善的不定态捕捉机制发现这些问题，</a:t>
            </a:r>
            <a:r>
              <a:rPr lang="zh-CN" dirty="0">
                <a:ea typeface="楷体_GB2312" pitchFamily="49" charset="-122"/>
              </a:rPr>
              <a:t>否</a:t>
            </a:r>
            <a:r>
              <a:rPr dirty="0">
                <a:ea typeface="楷体_GB2312" pitchFamily="49" charset="-122"/>
              </a:rPr>
              <a:t>则可能造成芯片的严</a:t>
            </a:r>
            <a:r>
              <a:rPr lang="zh-CN" dirty="0">
                <a:ea typeface="楷体_GB2312" pitchFamily="49" charset="-122"/>
              </a:rPr>
              <a:t>重</a:t>
            </a:r>
            <a:r>
              <a:rPr dirty="0">
                <a:ea typeface="楷体_GB2312" pitchFamily="49" charset="-122"/>
              </a:rPr>
              <a:t> Bug</a:t>
            </a:r>
            <a:r>
              <a:rPr lang="zh-CN" dirty="0">
                <a:ea typeface="楷体_GB2312" pitchFamily="49" charset="-122"/>
              </a:rPr>
              <a:t>。蜂鸟</a:t>
            </a:r>
            <a:r>
              <a:rPr dirty="0">
                <a:ea typeface="楷体_GB2312" pitchFamily="49" charset="-122"/>
              </a:rPr>
              <a:t>E200 的设计编码风格便能够提供强大的不定态捕捉机制</a:t>
            </a:r>
            <a:r>
              <a:rPr dirty="0">
                <a:ea typeface="楷体_GB2312" pitchFamily="49" charset="-122"/>
                <a:sym typeface="+mn-ea"/>
              </a:rPr>
              <a:t>。</a:t>
            </a:r>
            <a:endParaRPr dirty="0">
              <a:ea typeface="楷体_GB2312" pitchFamily="49" charset="-122"/>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r>
              <a:rPr lang="en-US" altLang="zh-CN" dirty="0">
                <a:solidFill>
                  <a:srgbClr val="FFFF00"/>
                </a:solidFill>
                <a:latin typeface="Times New Roman" panose="02020603050405020304" pitchFamily="18" charset="0"/>
                <a:ea typeface="黑体" panose="02010609060101010101" pitchFamily="49" charset="-122"/>
                <a:sym typeface="+mn-ea"/>
              </a:rPr>
              <a:t>15.1.6 </a:t>
            </a:r>
            <a:r>
              <a:rPr lang="zh-CN" altLang="en-US" dirty="0">
                <a:solidFill>
                  <a:srgbClr val="FFFF00"/>
                </a:solidFill>
                <a:latin typeface="Times New Roman" panose="02020603050405020304" pitchFamily="18" charset="0"/>
                <a:ea typeface="黑体" panose="02010609060101010101" pitchFamily="49" charset="-122"/>
                <a:sym typeface="+mn-ea"/>
              </a:rPr>
              <a:t>锁存器层面低功耗</a:t>
            </a: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dirty="0">
                <a:ea typeface="楷体_GB2312" pitchFamily="49" charset="-122"/>
              </a:rPr>
              <a:t>锁存器相比寄存器面积更小，功耗更低。在某些特定的场合使用可以降低芯片功耗，但是锁存器会给数字 ASIC 流程带来极大困扰，因此应该谨慎使用</a:t>
            </a:r>
            <a:r>
              <a:rPr dirty="0">
                <a:ea typeface="楷体_GB2312" pitchFamily="49" charset="-122"/>
                <a:sym typeface="+mn-ea"/>
              </a:rPr>
              <a:t>。</a:t>
            </a:r>
            <a:endParaRPr dirty="0">
              <a:ea typeface="楷体_GB2312" pitchFamily="49" charset="-122"/>
            </a:endParaRP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r>
              <a:rPr lang="en-US" altLang="zh-CN" dirty="0">
                <a:solidFill>
                  <a:srgbClr val="FFFF00"/>
                </a:solidFill>
                <a:latin typeface="Times New Roman" panose="02020603050405020304" pitchFamily="18" charset="0"/>
                <a:ea typeface="黑体" panose="02010609060101010101" pitchFamily="49" charset="-122"/>
                <a:sym typeface="+mn-ea"/>
              </a:rPr>
              <a:t>15.1.7 SRAM</a:t>
            </a:r>
            <a:r>
              <a:rPr lang="zh-CN" altLang="en-US" dirty="0">
                <a:solidFill>
                  <a:srgbClr val="FFFF00"/>
                </a:solidFill>
                <a:latin typeface="Times New Roman" panose="02020603050405020304" pitchFamily="18" charset="0"/>
                <a:ea typeface="黑体" panose="02010609060101010101" pitchFamily="49" charset="-122"/>
                <a:sym typeface="+mn-ea"/>
              </a:rPr>
              <a:t>层面低功耗</a:t>
            </a: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dirty="0">
                <a:ea typeface="楷体_GB2312" pitchFamily="49" charset="-122"/>
              </a:rPr>
              <a:t>SRAM 在芯片设计中经常使用到，可以从以下 个方面减少 SRAM 的功耗</a:t>
            </a:r>
            <a:endParaRPr dirty="0">
              <a:ea typeface="楷体_GB2312" pitchFamily="49" charset="-122"/>
            </a:endParaRPr>
          </a:p>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dirty="0">
                <a:ea typeface="楷体_GB2312" pitchFamily="49" charset="-122"/>
              </a:rPr>
              <a:t>(1 </a:t>
            </a:r>
            <a:r>
              <a:rPr lang="en-US" dirty="0">
                <a:ea typeface="楷体_GB2312" pitchFamily="49" charset="-122"/>
              </a:rPr>
              <a:t>)</a:t>
            </a:r>
            <a:r>
              <a:rPr dirty="0">
                <a:ea typeface="楷体_GB2312" pitchFamily="49" charset="-122"/>
              </a:rPr>
              <a:t>选择合适的 SRAM</a:t>
            </a:r>
            <a:endParaRPr dirty="0">
              <a:ea typeface="楷体_GB2312" pitchFamily="49" charset="-122"/>
            </a:endParaRPr>
          </a:p>
          <a:p>
            <a:pPr marL="342900" indent="-342900" latinLnBrk="0">
              <a:lnSpc>
                <a:spcPct val="100000"/>
              </a:lnSpc>
              <a:spcBef>
                <a:spcPts val="0"/>
              </a:spcBef>
              <a:spcAft>
                <a:spcPts val="600"/>
              </a:spcAft>
            </a:pPr>
            <a:r>
              <a:rPr dirty="0">
                <a:ea typeface="楷体_GB2312" pitchFamily="49" charset="-122"/>
              </a:rPr>
              <a:t>常规 SRAM 通常分为“单口 SRAM </a:t>
            </a:r>
            <a:r>
              <a:rPr lang="zh-CN" dirty="0">
                <a:ea typeface="楷体_GB2312" pitchFamily="49" charset="-122"/>
              </a:rPr>
              <a:t>（</a:t>
            </a:r>
            <a:r>
              <a:rPr dirty="0">
                <a:ea typeface="楷体_GB2312" pitchFamily="49" charset="-122"/>
              </a:rPr>
              <a:t> Single Port SRAM ）＂“ </a:t>
            </a:r>
            <a:r>
              <a:rPr lang="zh-CN" dirty="0">
                <a:latin typeface="Arial" panose="020B0604020202020204" pitchFamily="34" charset="0"/>
                <a:ea typeface="楷体_GB2312" pitchFamily="49" charset="-122"/>
              </a:rPr>
              <a:t>一读一写</a:t>
            </a:r>
            <a:r>
              <a:rPr dirty="0">
                <a:ea typeface="楷体_GB2312" pitchFamily="49" charset="-122"/>
              </a:rPr>
              <a:t>SRAM (Two-Port Regfile ）＂“双口 SRAM (Dual-Port SRAM ）”。其他类型的 SRAM 需要特殊定制。</a:t>
            </a:r>
            <a:endParaRPr dirty="0">
              <a:ea typeface="楷体_GB2312" pitchFamily="49" charset="-122"/>
            </a:endParaRPr>
          </a:p>
          <a:p>
            <a:pPr marL="342900" indent="-342900" latinLnBrk="0">
              <a:lnSpc>
                <a:spcPct val="100000"/>
              </a:lnSpc>
              <a:spcBef>
                <a:spcPts val="0"/>
              </a:spcBef>
              <a:spcAft>
                <a:spcPts val="600"/>
              </a:spcAft>
            </a:pPr>
            <a:r>
              <a:rPr dirty="0">
                <a:ea typeface="楷体_GB2312" pitchFamily="49" charset="-122"/>
              </a:rPr>
              <a:t>从功耗与面积的角度来讲，单口 SRAM 最小， Regfile 其次，双口 SRAM最大。应该优先选择功耗与面积小者，尽量避免使用高功耗的 SRAM 类型</a:t>
            </a:r>
            <a:endParaRPr dirty="0">
              <a:ea typeface="楷体_GB2312" pitchFamily="49" charset="-122"/>
            </a:endParaRPr>
          </a:p>
          <a:p>
            <a:pPr marL="342900" indent="-342900" latinLnBrk="0">
              <a:lnSpc>
                <a:spcPct val="100000"/>
              </a:lnSpc>
              <a:spcBef>
                <a:spcPts val="0"/>
              </a:spcBef>
              <a:spcAft>
                <a:spcPts val="600"/>
              </a:spcAft>
            </a:pPr>
            <a:r>
              <a:rPr dirty="0">
                <a:ea typeface="楷体_GB2312" pitchFamily="49" charset="-122"/>
              </a:rPr>
              <a:t>SRAM 的数据宽度也会影响其面积。</a:t>
            </a:r>
            <a:endParaRPr dirty="0">
              <a:ea typeface="楷体_GB2312" pitchFamily="49" charset="-122"/>
            </a:endParaRP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lang="en-US" dirty="0">
                <a:ea typeface="楷体_GB2312" pitchFamily="49" charset="-122"/>
              </a:rPr>
              <a:t>(2)</a:t>
            </a:r>
            <a:r>
              <a:rPr dirty="0">
                <a:ea typeface="楷体_GB2312" pitchFamily="49" charset="-122"/>
              </a:rPr>
              <a:t>尽</a:t>
            </a:r>
            <a:r>
              <a:rPr lang="zh-CN" dirty="0">
                <a:ea typeface="楷体_GB2312" pitchFamily="49" charset="-122"/>
              </a:rPr>
              <a:t>量</a:t>
            </a:r>
            <a:r>
              <a:rPr dirty="0">
                <a:ea typeface="楷体_GB2312" pitchFamily="49" charset="-122"/>
              </a:rPr>
              <a:t>减少 SRAM 读写</a:t>
            </a:r>
            <a:endParaRPr dirty="0">
              <a:ea typeface="楷体_GB2312" pitchFamily="49" charset="-122"/>
            </a:endParaRPr>
          </a:p>
          <a:p>
            <a:pPr marL="342900" indent="-342900" latinLnBrk="0">
              <a:lnSpc>
                <a:spcPct val="100000"/>
              </a:lnSpc>
              <a:spcBef>
                <a:spcPts val="0"/>
              </a:spcBef>
              <a:spcAft>
                <a:spcPts val="600"/>
              </a:spcAft>
            </a:pPr>
            <a:r>
              <a:rPr dirty="0">
                <a:ea typeface="楷体_GB2312" pitchFamily="49" charset="-122"/>
              </a:rPr>
              <a:t> SRAM 的读写动态功耗相当可观，因此应该尽</a:t>
            </a:r>
            <a:r>
              <a:rPr lang="zh-CN" dirty="0">
                <a:ea typeface="楷体_GB2312" pitchFamily="49" charset="-122"/>
              </a:rPr>
              <a:t>量</a:t>
            </a:r>
            <a:r>
              <a:rPr dirty="0">
                <a:ea typeface="楷体_GB2312" pitchFamily="49" charset="-122"/>
              </a:rPr>
              <a:t>减少读写 SRAM</a:t>
            </a:r>
            <a:endParaRPr dirty="0">
              <a:ea typeface="楷体_GB2312" pitchFamily="49" charset="-122"/>
            </a:endParaRPr>
          </a:p>
          <a:p>
            <a:pPr marL="342900" indent="-342900" latinLnBrk="0">
              <a:lnSpc>
                <a:spcPct val="100000"/>
              </a:lnSpc>
              <a:spcBef>
                <a:spcPts val="0"/>
              </a:spcBef>
              <a:spcAft>
                <a:spcPts val="600"/>
              </a:spcAft>
            </a:pPr>
            <a:r>
              <a:rPr dirty="0">
                <a:ea typeface="楷体_GB2312" pitchFamily="49" charset="-122"/>
              </a:rPr>
              <a:t> 以处理器取指令为例，由于处理器多数按顺序取指，因此应该尽量一次从 SRAM</a:t>
            </a:r>
            <a:r>
              <a:rPr lang="zh-CN" dirty="0">
                <a:ea typeface="楷体_GB2312" pitchFamily="49" charset="-122"/>
              </a:rPr>
              <a:t>中</a:t>
            </a:r>
            <a:r>
              <a:rPr dirty="0">
                <a:ea typeface="楷体_GB2312" pitchFamily="49" charset="-122"/>
              </a:rPr>
              <a:t>多读回</a:t>
            </a:r>
            <a:r>
              <a:rPr dirty="0">
                <a:ea typeface="楷体_GB2312" pitchFamily="49" charset="-122"/>
                <a:sym typeface="+mn-ea"/>
              </a:rPr>
              <a:t>一</a:t>
            </a:r>
            <a:r>
              <a:rPr dirty="0">
                <a:ea typeface="楷体_GB2312" pitchFamily="49" charset="-122"/>
              </a:rPr>
              <a:t>些指令，而不是反复多次地读SRAM </a:t>
            </a:r>
            <a:r>
              <a:rPr lang="en-US" dirty="0">
                <a:ea typeface="楷体_GB2312" pitchFamily="49" charset="-122"/>
              </a:rPr>
              <a:t>(</a:t>
            </a:r>
            <a:r>
              <a:rPr dirty="0">
                <a:ea typeface="楷体_GB2312" pitchFamily="49" charset="-122"/>
              </a:rPr>
              <a:t>次读一点点指令</a:t>
            </a:r>
            <a:r>
              <a:rPr lang="en-US" dirty="0">
                <a:ea typeface="楷体_GB2312" pitchFamily="49" charset="-122"/>
              </a:rPr>
              <a:t>)</a:t>
            </a:r>
            <a:r>
              <a:rPr dirty="0">
                <a:ea typeface="楷体_GB2312" pitchFamily="49" charset="-122"/>
              </a:rPr>
              <a:t>，从而节省</a:t>
            </a:r>
            <a:r>
              <a:rPr dirty="0">
                <a:ea typeface="楷体_GB2312" pitchFamily="49" charset="-122"/>
                <a:sym typeface="+mn-ea"/>
              </a:rPr>
              <a:t>SRAM </a:t>
            </a:r>
            <a:r>
              <a:rPr dirty="0">
                <a:ea typeface="楷体_GB2312" pitchFamily="49" charset="-122"/>
              </a:rPr>
              <a:t>的动态功耗。</a:t>
            </a:r>
            <a:endParaRPr dirty="0">
              <a:ea typeface="楷体_GB2312" pitchFamily="49" charset="-122"/>
            </a:endParaRPr>
          </a:p>
          <a:p>
            <a:pPr marL="342900" indent="-342900" latinLnBrk="0">
              <a:lnSpc>
                <a:spcPct val="100000"/>
              </a:lnSpc>
              <a:spcBef>
                <a:spcPts val="0"/>
              </a:spcBef>
              <a:spcAft>
                <a:spcPts val="600"/>
              </a:spcAft>
            </a:pPr>
            <a:endParaRPr dirty="0">
              <a:ea typeface="楷体_GB2312" pitchFamily="49" charset="-122"/>
            </a:endParaRPr>
          </a:p>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lang="en-US" dirty="0">
                <a:ea typeface="楷体_GB2312" pitchFamily="49" charset="-122"/>
              </a:rPr>
              <a:t>(3)</a:t>
            </a:r>
            <a:r>
              <a:rPr dirty="0">
                <a:ea typeface="楷体_GB2312" pitchFamily="49" charset="-122"/>
              </a:rPr>
              <a:t>空闲时关闭 SRAM</a:t>
            </a:r>
            <a:endParaRPr dirty="0">
              <a:ea typeface="楷体_GB2312" pitchFamily="49" charset="-122"/>
            </a:endParaRPr>
          </a:p>
          <a:p>
            <a:pPr marL="342900" indent="-342900" latinLnBrk="0">
              <a:lnSpc>
                <a:spcPct val="100000"/>
              </a:lnSpc>
              <a:spcBef>
                <a:spcPts val="0"/>
              </a:spcBef>
              <a:spcAft>
                <a:spcPts val="600"/>
              </a:spcAft>
            </a:pPr>
            <a:r>
              <a:rPr dirty="0">
                <a:ea typeface="楷体_GB2312" pitchFamily="49" charset="-122"/>
              </a:rPr>
              <a:t>与单元门控时钟相同的原理，在空闲时应关闭 SRAM 的时钟，以节省动态功耗</a:t>
            </a:r>
            <a:endParaRPr dirty="0">
              <a:ea typeface="楷体_GB2312" pitchFamily="49" charset="-122"/>
            </a:endParaRPr>
          </a:p>
          <a:p>
            <a:pPr marL="342900" indent="-342900" latinLnBrk="0">
              <a:lnSpc>
                <a:spcPct val="100000"/>
              </a:lnSpc>
              <a:spcBef>
                <a:spcPts val="0"/>
              </a:spcBef>
              <a:spcAft>
                <a:spcPts val="600"/>
              </a:spcAft>
            </a:pPr>
            <a:r>
              <a:rPr dirty="0">
                <a:ea typeface="楷体_GB2312" pitchFamily="49" charset="-122"/>
              </a:rPr>
              <a:t>SRAM 的漏电功耗相当可观，因此在省电模式下，可以将 SRAM 的电源关闭，以防止漏电。</a:t>
            </a:r>
            <a:endParaRPr dirty="0">
              <a:ea typeface="楷体_GB2312" pitchFamily="49" charset="-122"/>
            </a:endParaRP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r>
              <a:rPr lang="en-US" altLang="zh-CN" dirty="0">
                <a:solidFill>
                  <a:srgbClr val="FFFF00"/>
                </a:solidFill>
                <a:latin typeface="Times New Roman" panose="02020603050405020304" pitchFamily="18" charset="0"/>
                <a:ea typeface="黑体" panose="02010609060101010101" pitchFamily="49" charset="-122"/>
                <a:sym typeface="+mn-ea"/>
              </a:rPr>
              <a:t>15.1.8 </a:t>
            </a:r>
            <a:r>
              <a:rPr lang="zh-CN" altLang="en-US" dirty="0">
                <a:solidFill>
                  <a:srgbClr val="FFFF00"/>
                </a:solidFill>
                <a:latin typeface="Times New Roman" panose="02020603050405020304" pitchFamily="18" charset="0"/>
                <a:ea typeface="黑体" panose="02010609060101010101" pitchFamily="49" charset="-122"/>
                <a:sym typeface="+mn-ea"/>
              </a:rPr>
              <a:t>组合逻辑层面低功耗</a:t>
            </a: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dirty="0">
                <a:ea typeface="楷体_GB2312" pitchFamily="49" charset="-122"/>
              </a:rPr>
              <a:t>组合逻辑是芯片中的基本逻辑，可以从以下两个方面减少组合逻辑的功耗</a:t>
            </a:r>
            <a:endParaRPr dirty="0">
              <a:ea typeface="楷体_GB2312" pitchFamily="49" charset="-122"/>
            </a:endParaRPr>
          </a:p>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dirty="0">
                <a:ea typeface="楷体_GB2312" pitchFamily="49" charset="-122"/>
              </a:rPr>
              <a:t> </a:t>
            </a:r>
            <a:r>
              <a:rPr lang="en-US" dirty="0">
                <a:ea typeface="楷体_GB2312" pitchFamily="49" charset="-122"/>
              </a:rPr>
              <a:t>(1)</a:t>
            </a:r>
            <a:r>
              <a:rPr dirty="0">
                <a:ea typeface="楷体_GB2312" pitchFamily="49" charset="-122"/>
              </a:rPr>
              <a:t>减少面积</a:t>
            </a:r>
            <a:endParaRPr dirty="0">
              <a:ea typeface="楷体_GB2312" pitchFamily="49" charset="-122"/>
            </a:endParaRPr>
          </a:p>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dirty="0">
                <a:ea typeface="楷体_GB2312" pitchFamily="49" charset="-122"/>
              </a:rPr>
              <a:t>通过使用尽</a:t>
            </a:r>
            <a:r>
              <a:rPr lang="zh-CN" dirty="0">
                <a:ea typeface="楷体_GB2312" pitchFamily="49" charset="-122"/>
              </a:rPr>
              <a:t>量</a:t>
            </a:r>
            <a:r>
              <a:rPr dirty="0">
                <a:ea typeface="楷体_GB2312" pitchFamily="49" charset="-122"/>
              </a:rPr>
              <a:t>少的组合逻辑面积减少静态功耗</a:t>
            </a:r>
            <a:r>
              <a:rPr dirty="0">
                <a:ea typeface="楷体_GB2312" pitchFamily="49" charset="-122"/>
                <a:sym typeface="+mn-ea"/>
              </a:rPr>
              <a:t>。</a:t>
            </a:r>
            <a:r>
              <a:rPr dirty="0">
                <a:ea typeface="楷体_GB2312" pitchFamily="49" charset="-122"/>
              </a:rPr>
              <a:t>因此从设计思路和代码风格上，应该尽量将大的数据通路（或者运算单元</a:t>
            </a:r>
            <a:r>
              <a:rPr lang="zh-CN" dirty="0">
                <a:ea typeface="楷体_GB2312" pitchFamily="49" charset="-122"/>
              </a:rPr>
              <a:t>）</a:t>
            </a:r>
            <a:r>
              <a:rPr dirty="0">
                <a:ea typeface="楷体_GB2312" pitchFamily="49" charset="-122"/>
              </a:rPr>
              <a:t>进行复用，从而减少面积。另外应该避免使用除法、乘法等大面积的运算单元，尽量将其转化为加减法运算。</a:t>
            </a:r>
            <a:endParaRPr dirty="0">
              <a:ea typeface="楷体_GB2312" pitchFamily="49" charset="-122"/>
            </a:endParaRPr>
          </a:p>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lang="en-US" dirty="0">
                <a:ea typeface="楷体_GB2312" pitchFamily="49" charset="-122"/>
              </a:rPr>
              <a:t>(2)</a:t>
            </a:r>
            <a:r>
              <a:rPr dirty="0">
                <a:ea typeface="楷体_GB2312" pitchFamily="49" charset="-122"/>
              </a:rPr>
              <a:t>减少翻转率</a:t>
            </a:r>
            <a:endParaRPr dirty="0">
              <a:ea typeface="楷体_GB2312" pitchFamily="49" charset="-122"/>
            </a:endParaRPr>
          </a:p>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dirty="0">
                <a:ea typeface="楷体_GB2312" pitchFamily="49" charset="-122"/>
              </a:rPr>
              <a:t>可以通过逻辑门控的方式，在数据通路上加入 级“与”门，使没有用到的组合逻辑在</a:t>
            </a:r>
            <a:r>
              <a:rPr lang="zh-CN" dirty="0">
                <a:ea typeface="楷体_GB2312" pitchFamily="49" charset="-122"/>
              </a:rPr>
              <a:t>空</a:t>
            </a:r>
            <a:r>
              <a:rPr dirty="0">
                <a:ea typeface="楷体_GB2312" pitchFamily="49" charset="-122"/>
              </a:rPr>
              <a:t>闲时不翻转，从而达到减少动态功耗</a:t>
            </a:r>
            <a:r>
              <a:rPr dirty="0">
                <a:ea typeface="楷体_GB2312" pitchFamily="49" charset="-122"/>
                <a:sym typeface="+mn-ea"/>
              </a:rPr>
              <a:t>的</a:t>
            </a:r>
            <a:r>
              <a:rPr dirty="0">
                <a:ea typeface="楷体_GB2312" pitchFamily="49" charset="-122"/>
              </a:rPr>
              <a:t>效果。额外加入一级与 门，在时序非常紧张的场合也许无法接</a:t>
            </a:r>
            <a:r>
              <a:rPr lang="zh-CN" dirty="0">
                <a:ea typeface="楷体_GB2312" pitchFamily="49" charset="-122"/>
              </a:rPr>
              <a:t>受</a:t>
            </a:r>
            <a:r>
              <a:rPr dirty="0">
                <a:ea typeface="楷体_GB2312" pitchFamily="49" charset="-122"/>
              </a:rPr>
              <a:t> ，需要谨慎使用</a:t>
            </a:r>
            <a:r>
              <a:rPr dirty="0">
                <a:ea typeface="楷体_GB2312" pitchFamily="49" charset="-122"/>
                <a:sym typeface="+mn-ea"/>
              </a:rPr>
              <a:t>。</a:t>
            </a:r>
            <a:endParaRPr dirty="0">
              <a:ea typeface="楷体_GB2312" pitchFamily="49" charset="-122"/>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p:nvPr/>
        </p:nvSpPr>
        <p:spPr>
          <a:xfrm>
            <a:off x="533400" y="228600"/>
            <a:ext cx="8077200" cy="1143000"/>
          </a:xfrm>
          <a:prstGeom prst="rect">
            <a:avLst/>
          </a:prstGeom>
          <a:noFill/>
          <a:ln w="9525">
            <a:noFill/>
          </a:ln>
        </p:spPr>
        <p:txBody>
          <a:bodyPr lIns="82550" tIns="41275" rIns="82550" bIns="41275"/>
          <a:lstStyle/>
          <a:p>
            <a:pPr marL="254000" indent="-254000" defTabSz="678180" eaLnBrk="0" hangingPunct="0">
              <a:lnSpc>
                <a:spcPct val="90000"/>
              </a:lnSpc>
              <a:spcBef>
                <a:spcPct val="50000"/>
              </a:spcBef>
              <a:buSzPct val="75000"/>
            </a:pPr>
            <a:r>
              <a:rPr lang="zh-CN" altLang="en-US" sz="3200" b="1" dirty="0">
                <a:solidFill>
                  <a:srgbClr val="FFFF00"/>
                </a:solidFill>
                <a:latin typeface="Times New Roman" panose="02020603050405020304" pitchFamily="18" charset="0"/>
                <a:ea typeface="黑体" panose="02010609060101010101" pitchFamily="49" charset="-122"/>
              </a:rPr>
              <a:t>本节提要</a:t>
            </a:r>
            <a:endParaRPr lang="zh-CN" altLang="en-US" b="1" dirty="0">
              <a:solidFill>
                <a:srgbClr val="FFFF00"/>
              </a:solidFill>
              <a:latin typeface="黑体" panose="02010609060101010101" pitchFamily="49" charset="-122"/>
              <a:ea typeface="黑体" panose="02010609060101010101" pitchFamily="49" charset="-122"/>
              <a:sym typeface="Symbol" panose="05050102010706020507" pitchFamily="18" charset="2"/>
            </a:endParaRPr>
          </a:p>
        </p:txBody>
      </p:sp>
      <p:sp>
        <p:nvSpPr>
          <p:cNvPr id="17411"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sp>
        <p:nvSpPr>
          <p:cNvPr id="17412"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pic>
        <p:nvPicPr>
          <p:cNvPr id="17413" name="Picture 5" descr="TurbineAgenda"/>
          <p:cNvPicPr>
            <a:picLocks noChangeAspect="1"/>
          </p:cNvPicPr>
          <p:nvPr/>
        </p:nvPicPr>
        <p:blipFill>
          <a:blip r:embed="rId1"/>
          <a:srcRect l="6398"/>
          <a:stretch>
            <a:fillRect/>
          </a:stretch>
        </p:blipFill>
        <p:spPr>
          <a:xfrm>
            <a:off x="38100" y="2066925"/>
            <a:ext cx="3238500" cy="3724275"/>
          </a:xfrm>
          <a:prstGeom prst="rect">
            <a:avLst/>
          </a:prstGeom>
          <a:noFill/>
          <a:ln w="9525">
            <a:noFill/>
          </a:ln>
        </p:spPr>
      </p:pic>
      <p:sp>
        <p:nvSpPr>
          <p:cNvPr id="17414" name="Arc 6"/>
          <p:cNvSpPr/>
          <p:nvPr/>
        </p:nvSpPr>
        <p:spPr>
          <a:xfrm>
            <a:off x="1633538" y="1687513"/>
            <a:ext cx="2251075" cy="4478337"/>
          </a:xfrm>
          <a:custGeom>
            <a:avLst/>
            <a:gdLst>
              <a:gd name="txL" fmla="*/ 0 w 21600"/>
              <a:gd name="txT" fmla="*/ 0 h 42956"/>
              <a:gd name="txR" fmla="*/ 21600 w 21600"/>
              <a:gd name="txB" fmla="*/ 42956 h 42956"/>
            </a:gdLst>
            <a:ahLst/>
            <a:cxnLst>
              <a:cxn ang="0">
                <a:pos x="172478" y="0"/>
              </a:cxn>
              <a:cxn ang="0">
                <a:pos x="289930" y="4478337"/>
              </a:cxn>
              <a:cxn ang="0">
                <a:pos x="0" y="2245215"/>
              </a:cxn>
            </a:cxnLst>
            <a:rect l="txL" t="txT" r="txR" b="txB"/>
            <a:pathLst>
              <a:path w="21600" h="42956" fill="none">
                <a:moveTo>
                  <a:pt x="1655" y="-1"/>
                </a:moveTo>
                <a:cubicBezTo>
                  <a:pt x="12909" y="864"/>
                  <a:pt x="21600" y="10248"/>
                  <a:pt x="21600" y="21536"/>
                </a:cubicBezTo>
                <a:cubicBezTo>
                  <a:pt x="21600" y="32389"/>
                  <a:pt x="13545" y="41558"/>
                  <a:pt x="2782" y="42956"/>
                </a:cubicBezTo>
              </a:path>
              <a:path w="21600" h="42956" stroke="0">
                <a:moveTo>
                  <a:pt x="1655" y="-1"/>
                </a:moveTo>
                <a:cubicBezTo>
                  <a:pt x="12909" y="864"/>
                  <a:pt x="21600" y="10248"/>
                  <a:pt x="21600" y="21536"/>
                </a:cubicBezTo>
                <a:cubicBezTo>
                  <a:pt x="21600" y="32389"/>
                  <a:pt x="13545" y="41558"/>
                  <a:pt x="2782" y="42956"/>
                </a:cubicBezTo>
                <a:lnTo>
                  <a:pt x="0" y="21536"/>
                </a:lnTo>
                <a:close/>
              </a:path>
            </a:pathLst>
          </a:custGeom>
          <a:noFill/>
          <a:ln w="28575"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2070535" name="Oval 7">
            <a:hlinkClick r:id="" action="ppaction://noaction"/>
          </p:cNvPr>
          <p:cNvSpPr>
            <a:spLocks noChangeAspect="1" noChangeArrowheads="1"/>
          </p:cNvSpPr>
          <p:nvPr/>
        </p:nvSpPr>
        <p:spPr bwMode="gray">
          <a:xfrm>
            <a:off x="2208213" y="1555750"/>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1</a:t>
            </a:r>
            <a:endParaRPr lang="en-US" altLang="zh-CN" sz="2400" b="1" dirty="0">
              <a:effectLst>
                <a:outerShdw blurRad="38100" dist="38100" dir="2700000">
                  <a:srgbClr val="C0C0C0"/>
                </a:outerShdw>
              </a:effectLst>
              <a:latin typeface="Arial" panose="020B0604020202020204" pitchFamily="34" charset="0"/>
            </a:endParaRPr>
          </a:p>
        </p:txBody>
      </p:sp>
      <p:sp>
        <p:nvSpPr>
          <p:cNvPr id="2070536" name="Oval 8">
            <a:hlinkClick r:id="" action="ppaction://noaction"/>
          </p:cNvPr>
          <p:cNvSpPr>
            <a:spLocks noChangeAspect="1" noChangeArrowheads="1"/>
          </p:cNvSpPr>
          <p:nvPr/>
        </p:nvSpPr>
        <p:spPr bwMode="gray">
          <a:xfrm>
            <a:off x="3622675" y="3127375"/>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3</a:t>
            </a:r>
            <a:endParaRPr lang="en-US" altLang="zh-CN" sz="2400" b="1" dirty="0">
              <a:effectLst>
                <a:outerShdw blurRad="38100" dist="38100" dir="2700000">
                  <a:srgbClr val="C0C0C0"/>
                </a:outerShdw>
              </a:effectLst>
              <a:latin typeface="Arial" panose="020B0604020202020204" pitchFamily="34" charset="0"/>
            </a:endParaRPr>
          </a:p>
        </p:txBody>
      </p:sp>
      <p:sp>
        <p:nvSpPr>
          <p:cNvPr id="2070537" name="Oval 9">
            <a:hlinkClick r:id="" action="ppaction://noaction"/>
          </p:cNvPr>
          <p:cNvSpPr>
            <a:spLocks noChangeAspect="1" noChangeArrowheads="1"/>
          </p:cNvSpPr>
          <p:nvPr/>
        </p:nvSpPr>
        <p:spPr bwMode="gray">
          <a:xfrm>
            <a:off x="3130550" y="2292350"/>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2</a:t>
            </a:r>
            <a:endParaRPr lang="en-US" altLang="zh-CN" sz="2400" b="1" dirty="0">
              <a:effectLst>
                <a:outerShdw blurRad="38100" dist="38100" dir="2700000">
                  <a:srgbClr val="C0C0C0"/>
                </a:outerShdw>
              </a:effectLst>
              <a:latin typeface="Arial" panose="020B0604020202020204" pitchFamily="34" charset="0"/>
            </a:endParaRPr>
          </a:p>
        </p:txBody>
      </p:sp>
      <p:sp>
        <p:nvSpPr>
          <p:cNvPr id="2070538" name="Oval 10">
            <a:hlinkClick r:id="" action="ppaction://noaction"/>
          </p:cNvPr>
          <p:cNvSpPr>
            <a:spLocks noChangeAspect="1" noChangeArrowheads="1"/>
          </p:cNvSpPr>
          <p:nvPr/>
        </p:nvSpPr>
        <p:spPr bwMode="gray">
          <a:xfrm>
            <a:off x="3662363" y="4037013"/>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4</a:t>
            </a:r>
            <a:endParaRPr lang="en-US" altLang="zh-CN" sz="2400" b="1" dirty="0">
              <a:effectLst>
                <a:outerShdw blurRad="38100" dist="38100" dir="2700000">
                  <a:srgbClr val="C0C0C0"/>
                </a:outerShdw>
              </a:effectLst>
              <a:latin typeface="Arial" panose="020B0604020202020204" pitchFamily="34" charset="0"/>
            </a:endParaRPr>
          </a:p>
        </p:txBody>
      </p:sp>
      <p:sp>
        <p:nvSpPr>
          <p:cNvPr id="17419" name="Rectangle 11"/>
          <p:cNvSpPr/>
          <p:nvPr/>
        </p:nvSpPr>
        <p:spPr>
          <a:xfrm>
            <a:off x="2943225" y="1593850"/>
            <a:ext cx="5373688" cy="450850"/>
          </a:xfrm>
          <a:prstGeom prst="rect">
            <a:avLst/>
          </a:prstGeom>
          <a:noFill/>
          <a:ln w="9525">
            <a:noFill/>
          </a:ln>
        </p:spPr>
        <p:txBody>
          <a:bodyPr lIns="82550" tIns="41275" rIns="82550" bIns="41275"/>
          <a:lstStyle/>
          <a:p>
            <a:pPr algn="l" eaLnBrk="0" hangingPunct="0">
              <a:lnSpc>
                <a:spcPct val="90000"/>
              </a:lnSpc>
            </a:pPr>
            <a:r>
              <a:rPr lang="zh-CN" altLang="en-US" sz="2400" b="1" dirty="0">
                <a:latin typeface="Arial" panose="020B0604020202020204" pitchFamily="34" charset="0"/>
                <a:ea typeface="华文楷体" panose="02010600040101010101" pitchFamily="2" charset="-122"/>
              </a:rPr>
              <a:t>处理器低功耗技术概述</a:t>
            </a:r>
            <a:endParaRPr lang="zh-CN" altLang="en-US" sz="2400" b="1" dirty="0">
              <a:latin typeface="Arial" panose="020B0604020202020204" pitchFamily="34" charset="0"/>
              <a:ea typeface="华文楷体" panose="02010600040101010101" pitchFamily="2" charset="-122"/>
            </a:endParaRPr>
          </a:p>
        </p:txBody>
      </p:sp>
      <p:sp>
        <p:nvSpPr>
          <p:cNvPr id="17420" name="Rectangle 12"/>
          <p:cNvSpPr/>
          <p:nvPr/>
        </p:nvSpPr>
        <p:spPr>
          <a:xfrm>
            <a:off x="3789363" y="2278063"/>
            <a:ext cx="5200650" cy="450850"/>
          </a:xfrm>
          <a:prstGeom prst="rect">
            <a:avLst/>
          </a:prstGeom>
          <a:noFill/>
          <a:ln w="9525">
            <a:noFill/>
          </a:ln>
        </p:spPr>
        <p:txBody>
          <a:bodyPr lIns="82550" tIns="41275" rIns="82550" bIns="41275"/>
          <a:lstStyle/>
          <a:p>
            <a:pPr algn="l" eaLnBrk="0" hangingPunct="0">
              <a:lnSpc>
                <a:spcPct val="90000"/>
              </a:lnSpc>
            </a:pPr>
            <a:r>
              <a:rPr lang="en-US" altLang="zh-CN" sz="2400" b="1" dirty="0">
                <a:solidFill>
                  <a:srgbClr val="FF0000"/>
                </a:solidFill>
                <a:latin typeface="Arial" panose="020B0604020202020204" pitchFamily="34" charset="0"/>
                <a:ea typeface="华文楷体" panose="02010600040101010101" pitchFamily="2" charset="-122"/>
              </a:rPr>
              <a:t>RISC-V</a:t>
            </a:r>
            <a:r>
              <a:rPr lang="zh-CN" altLang="en-US" sz="2400" b="1" dirty="0">
                <a:solidFill>
                  <a:srgbClr val="FF0000"/>
                </a:solidFill>
                <a:latin typeface="Arial" panose="020B0604020202020204" pitchFamily="34" charset="0"/>
                <a:ea typeface="华文楷体" panose="02010600040101010101" pitchFamily="2" charset="-122"/>
              </a:rPr>
              <a:t>架构的低功耗机制</a:t>
            </a:r>
            <a:endParaRPr lang="zh-CN" altLang="en-US" sz="2400" b="1" dirty="0">
              <a:solidFill>
                <a:srgbClr val="FF0000"/>
              </a:solidFill>
              <a:latin typeface="Arial" panose="020B0604020202020204" pitchFamily="34" charset="0"/>
              <a:ea typeface="华文楷体" panose="02010600040101010101" pitchFamily="2" charset="-122"/>
            </a:endParaRPr>
          </a:p>
        </p:txBody>
      </p:sp>
      <p:sp>
        <p:nvSpPr>
          <p:cNvPr id="17421" name="Rectangle 13"/>
          <p:cNvSpPr/>
          <p:nvPr/>
        </p:nvSpPr>
        <p:spPr>
          <a:xfrm>
            <a:off x="4337050" y="3146425"/>
            <a:ext cx="4589780" cy="450850"/>
          </a:xfrm>
          <a:prstGeom prst="rect">
            <a:avLst/>
          </a:prstGeom>
          <a:noFill/>
          <a:ln w="9525">
            <a:noFill/>
          </a:ln>
        </p:spPr>
        <p:txBody>
          <a:bodyPr lIns="82550" tIns="41275" rIns="82550" bIns="41275"/>
          <a:lstStyle/>
          <a:p>
            <a:pPr algn="l" eaLnBrk="0" hangingPunct="0">
              <a:lnSpc>
                <a:spcPct val="90000"/>
              </a:lnSpc>
            </a:pPr>
            <a:r>
              <a:rPr lang="zh-CN" sz="2400" b="1" dirty="0">
                <a:latin typeface="Arial" panose="020B0604020202020204" pitchFamily="34" charset="0"/>
                <a:ea typeface="华文楷体" panose="02010600040101010101" pitchFamily="2" charset="-122"/>
              </a:rPr>
              <a:t>蜂鸟</a:t>
            </a:r>
            <a:r>
              <a:rPr lang="en-US" altLang="zh-CN" sz="2400" b="1" dirty="0">
                <a:latin typeface="Arial" panose="020B0604020202020204" pitchFamily="34" charset="0"/>
                <a:ea typeface="华文楷体" panose="02010600040101010101" pitchFamily="2" charset="-122"/>
              </a:rPr>
              <a:t>E200</a:t>
            </a:r>
            <a:r>
              <a:rPr lang="zh-CN" altLang="en-US" sz="2400" b="1" dirty="0">
                <a:latin typeface="Arial" panose="020B0604020202020204" pitchFamily="34" charset="0"/>
                <a:ea typeface="华文楷体" panose="02010600040101010101" pitchFamily="2" charset="-122"/>
              </a:rPr>
              <a:t>低功耗机制的硬件实现</a:t>
            </a:r>
            <a:endParaRPr lang="zh-CN" altLang="en-US" sz="2400" b="1" dirty="0">
              <a:latin typeface="Arial" panose="020B0604020202020204" pitchFamily="34" charset="0"/>
              <a:ea typeface="华文楷体" panose="02010600040101010101" pitchFamily="2" charset="-122"/>
            </a:endParaRPr>
          </a:p>
        </p:txBody>
      </p:sp>
      <p:sp>
        <p:nvSpPr>
          <p:cNvPr id="17422" name="Rectangle 14"/>
          <p:cNvSpPr/>
          <p:nvPr/>
        </p:nvSpPr>
        <p:spPr>
          <a:xfrm>
            <a:off x="4308475" y="4006850"/>
            <a:ext cx="4298950" cy="450850"/>
          </a:xfrm>
          <a:prstGeom prst="rect">
            <a:avLst/>
          </a:prstGeom>
          <a:noFill/>
          <a:ln w="9525">
            <a:noFill/>
          </a:ln>
        </p:spPr>
        <p:txBody>
          <a:bodyPr lIns="82550" tIns="41275" rIns="82550" bIns="41275"/>
          <a:lstStyle/>
          <a:p>
            <a:pPr algn="l" eaLnBrk="0" hangingPunct="0">
              <a:lnSpc>
                <a:spcPct val="90000"/>
              </a:lnSpc>
            </a:pPr>
            <a:r>
              <a:rPr lang="zh-CN" altLang="en-US" sz="2400" b="1" dirty="0">
                <a:latin typeface="Arial" panose="020B0604020202020204" pitchFamily="34" charset="0"/>
                <a:ea typeface="华文楷体" panose="02010600040101010101" pitchFamily="2" charset="-122"/>
              </a:rPr>
              <a:t>总结</a:t>
            </a:r>
            <a:endParaRPr lang="zh-CN" altLang="en-US" sz="2400" b="1" dirty="0">
              <a:latin typeface="Arial" panose="020B0604020202020204" pitchFamily="34" charset="0"/>
              <a:ea typeface="华文楷体" panose="02010600040101010101" pitchFamily="2" charset="-122"/>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r>
              <a:rPr lang="en-US" altLang="zh-CN" dirty="0">
                <a:solidFill>
                  <a:srgbClr val="FFFF00"/>
                </a:solidFill>
                <a:latin typeface="Times New Roman" panose="02020603050405020304" pitchFamily="18" charset="0"/>
                <a:ea typeface="黑体" panose="02010609060101010101" pitchFamily="49" charset="-122"/>
              </a:rPr>
              <a:t>RISC-V</a:t>
            </a:r>
            <a:r>
              <a:rPr lang="zh-CN" altLang="en-US" dirty="0">
                <a:solidFill>
                  <a:srgbClr val="FFFF00"/>
                </a:solidFill>
                <a:latin typeface="Times New Roman" panose="02020603050405020304" pitchFamily="18" charset="0"/>
                <a:ea typeface="黑体" panose="02010609060101010101" pitchFamily="49" charset="-122"/>
              </a:rPr>
              <a:t>架构的低功耗机制</a:t>
            </a: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8435" name="Rectangle 3"/>
          <p:cNvSpPr>
            <a:spLocks noGrp="1"/>
          </p:cNvSpPr>
          <p:nvPr>
            <p:ph idx="1"/>
          </p:nvPr>
        </p:nvSpPr>
        <p:spPr>
          <a:xfrm>
            <a:off x="533400" y="1235075"/>
            <a:ext cx="7772400" cy="4114800"/>
          </a:xfrm>
        </p:spPr>
        <p:txBody>
          <a:bodyPr vert="horz" wrap="square" lIns="82550" tIns="41275" rIns="82550" bIns="41275" anchor="t"/>
          <a:lstStyle/>
          <a:p>
            <a:pPr marL="0" indent="0">
              <a:buNone/>
            </a:pPr>
            <a:r>
              <a:rPr lang="en-US" altLang="zh-CN" sz="2400" dirty="0">
                <a:ea typeface="楷体_GB2312" pitchFamily="49" charset="-122"/>
              </a:rPr>
              <a:t>WFI 指令</a:t>
            </a:r>
            <a:endParaRPr lang="en-US" altLang="zh-CN" sz="2400" dirty="0">
              <a:ea typeface="楷体_GB2312" pitchFamily="49" charset="-122"/>
            </a:endParaRPr>
          </a:p>
          <a:p>
            <a:pPr marL="0" indent="457200" latinLnBrk="0">
              <a:spcBef>
                <a:spcPts val="600"/>
              </a:spcBef>
              <a:spcAft>
                <a:spcPts val="600"/>
              </a:spcAft>
              <a:buNone/>
            </a:pPr>
            <a:r>
              <a:rPr lang="en-US" altLang="zh-CN" dirty="0">
                <a:ea typeface="楷体_GB2312" pitchFamily="49" charset="-122"/>
              </a:rPr>
              <a:t>WFI (Wait For Interrupt ）指令是 RISC-V 架构定义的专门用于休眠的指令。当处理器执行WFI 指令之后，将会停止执行当前的指令流，进入 空闲状态。这种空闲状态可以被称为“休眠”状态，直到处理器接收到中断（中断局部开关必须被打开，由 mie 寄存器控制</a:t>
            </a:r>
            <a:r>
              <a:rPr lang="zh-CN" altLang="en-US" dirty="0">
                <a:ea typeface="楷体_GB2312" pitchFamily="49" charset="-122"/>
              </a:rPr>
              <a:t>）</a:t>
            </a:r>
            <a:r>
              <a:rPr lang="en-US" altLang="zh-CN" dirty="0">
                <a:ea typeface="楷体_GB2312" pitchFamily="49" charset="-122"/>
              </a:rPr>
              <a:t>，处理器便被唤醒</a:t>
            </a:r>
            <a:r>
              <a:rPr lang="en-US" altLang="zh-CN" dirty="0">
                <a:ea typeface="楷体_GB2312" pitchFamily="49" charset="-122"/>
                <a:sym typeface="+mn-ea"/>
              </a:rPr>
              <a:t>。</a:t>
            </a:r>
            <a:r>
              <a:rPr lang="en-US" altLang="zh-CN" dirty="0">
                <a:ea typeface="楷体_GB2312" pitchFamily="49" charset="-122"/>
              </a:rPr>
              <a:t>处理器被唤醒后，如果中断被全局打开</a:t>
            </a:r>
            <a:r>
              <a:rPr lang="en-US" altLang="zh-CN" dirty="0">
                <a:ea typeface="楷体_GB2312" pitchFamily="49" charset="-122"/>
                <a:sym typeface="+mn-ea"/>
              </a:rPr>
              <a:t>（</a:t>
            </a:r>
            <a:r>
              <a:rPr lang="en-US" altLang="zh-CN" dirty="0">
                <a:ea typeface="楷体_GB2312" pitchFamily="49" charset="-122"/>
              </a:rPr>
              <a:t>mstatus 寄存器的MIE域控制），则进入中断异常服务程序开始执行；如果中断被全局关闭，则继续顺序执行之前停止的指令流。</a:t>
            </a:r>
            <a:endParaRPr lang="en-US" altLang="zh-CN" dirty="0">
              <a:ea typeface="楷体_GB2312" pitchFamily="49" charset="-122"/>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p:nvPr/>
        </p:nvSpPr>
        <p:spPr>
          <a:xfrm>
            <a:off x="533400" y="228600"/>
            <a:ext cx="8077200" cy="1143000"/>
          </a:xfrm>
          <a:prstGeom prst="rect">
            <a:avLst/>
          </a:prstGeom>
          <a:noFill/>
          <a:ln w="9525">
            <a:noFill/>
          </a:ln>
        </p:spPr>
        <p:txBody>
          <a:bodyPr lIns="82550" tIns="41275" rIns="82550" bIns="41275"/>
          <a:lstStyle/>
          <a:p>
            <a:pPr marL="254000" indent="-254000" defTabSz="678180" eaLnBrk="0" hangingPunct="0">
              <a:lnSpc>
                <a:spcPct val="90000"/>
              </a:lnSpc>
              <a:spcBef>
                <a:spcPct val="50000"/>
              </a:spcBef>
              <a:buSzPct val="75000"/>
            </a:pPr>
            <a:r>
              <a:rPr lang="zh-CN" altLang="en-US" sz="3200" b="1" dirty="0">
                <a:solidFill>
                  <a:srgbClr val="FFFF00"/>
                </a:solidFill>
                <a:latin typeface="Times New Roman" panose="02020603050405020304" pitchFamily="18" charset="0"/>
                <a:ea typeface="黑体" panose="02010609060101010101" pitchFamily="49" charset="-122"/>
              </a:rPr>
              <a:t>本节提要</a:t>
            </a:r>
            <a:endParaRPr lang="zh-CN" altLang="en-US" b="1" dirty="0">
              <a:solidFill>
                <a:srgbClr val="FFFF00"/>
              </a:solidFill>
              <a:latin typeface="黑体" panose="02010609060101010101" pitchFamily="49" charset="-122"/>
              <a:ea typeface="黑体" panose="02010609060101010101" pitchFamily="49" charset="-122"/>
              <a:sym typeface="Symbol" panose="05050102010706020507" pitchFamily="18" charset="2"/>
            </a:endParaRPr>
          </a:p>
        </p:txBody>
      </p:sp>
      <p:sp>
        <p:nvSpPr>
          <p:cNvPr id="17411"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sp>
        <p:nvSpPr>
          <p:cNvPr id="17412"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pic>
        <p:nvPicPr>
          <p:cNvPr id="17413" name="Picture 5" descr="TurbineAgenda"/>
          <p:cNvPicPr>
            <a:picLocks noChangeAspect="1"/>
          </p:cNvPicPr>
          <p:nvPr/>
        </p:nvPicPr>
        <p:blipFill>
          <a:blip r:embed="rId1"/>
          <a:srcRect l="6398"/>
          <a:stretch>
            <a:fillRect/>
          </a:stretch>
        </p:blipFill>
        <p:spPr>
          <a:xfrm>
            <a:off x="38100" y="2066925"/>
            <a:ext cx="3238500" cy="3724275"/>
          </a:xfrm>
          <a:prstGeom prst="rect">
            <a:avLst/>
          </a:prstGeom>
          <a:noFill/>
          <a:ln w="9525">
            <a:noFill/>
          </a:ln>
        </p:spPr>
      </p:pic>
      <p:sp>
        <p:nvSpPr>
          <p:cNvPr id="17414" name="Arc 6"/>
          <p:cNvSpPr/>
          <p:nvPr/>
        </p:nvSpPr>
        <p:spPr>
          <a:xfrm>
            <a:off x="1633538" y="1687513"/>
            <a:ext cx="2251075" cy="4478337"/>
          </a:xfrm>
          <a:custGeom>
            <a:avLst/>
            <a:gdLst>
              <a:gd name="txL" fmla="*/ 0 w 21600"/>
              <a:gd name="txT" fmla="*/ 0 h 42956"/>
              <a:gd name="txR" fmla="*/ 21600 w 21600"/>
              <a:gd name="txB" fmla="*/ 42956 h 42956"/>
            </a:gdLst>
            <a:ahLst/>
            <a:cxnLst>
              <a:cxn ang="0">
                <a:pos x="172478" y="0"/>
              </a:cxn>
              <a:cxn ang="0">
                <a:pos x="289930" y="4478337"/>
              </a:cxn>
              <a:cxn ang="0">
                <a:pos x="0" y="2245215"/>
              </a:cxn>
            </a:cxnLst>
            <a:rect l="txL" t="txT" r="txR" b="txB"/>
            <a:pathLst>
              <a:path w="21600" h="42956" fill="none">
                <a:moveTo>
                  <a:pt x="1655" y="-1"/>
                </a:moveTo>
                <a:cubicBezTo>
                  <a:pt x="12909" y="864"/>
                  <a:pt x="21600" y="10248"/>
                  <a:pt x="21600" y="21536"/>
                </a:cubicBezTo>
                <a:cubicBezTo>
                  <a:pt x="21600" y="32389"/>
                  <a:pt x="13545" y="41558"/>
                  <a:pt x="2782" y="42956"/>
                </a:cubicBezTo>
              </a:path>
              <a:path w="21600" h="42956" stroke="0">
                <a:moveTo>
                  <a:pt x="1655" y="-1"/>
                </a:moveTo>
                <a:cubicBezTo>
                  <a:pt x="12909" y="864"/>
                  <a:pt x="21600" y="10248"/>
                  <a:pt x="21600" y="21536"/>
                </a:cubicBezTo>
                <a:cubicBezTo>
                  <a:pt x="21600" y="32389"/>
                  <a:pt x="13545" y="41558"/>
                  <a:pt x="2782" y="42956"/>
                </a:cubicBezTo>
                <a:lnTo>
                  <a:pt x="0" y="21536"/>
                </a:lnTo>
                <a:close/>
              </a:path>
            </a:pathLst>
          </a:custGeom>
          <a:noFill/>
          <a:ln w="28575"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2070535" name="Oval 7">
            <a:hlinkClick r:id="" action="ppaction://noaction"/>
          </p:cNvPr>
          <p:cNvSpPr>
            <a:spLocks noChangeAspect="1" noChangeArrowheads="1"/>
          </p:cNvSpPr>
          <p:nvPr/>
        </p:nvSpPr>
        <p:spPr bwMode="gray">
          <a:xfrm>
            <a:off x="2208213" y="1555750"/>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1</a:t>
            </a:r>
            <a:endParaRPr lang="en-US" altLang="zh-CN" sz="2400" b="1" dirty="0">
              <a:effectLst>
                <a:outerShdw blurRad="38100" dist="38100" dir="2700000">
                  <a:srgbClr val="C0C0C0"/>
                </a:outerShdw>
              </a:effectLst>
              <a:latin typeface="Arial" panose="020B0604020202020204" pitchFamily="34" charset="0"/>
            </a:endParaRPr>
          </a:p>
        </p:txBody>
      </p:sp>
      <p:sp>
        <p:nvSpPr>
          <p:cNvPr id="2070536" name="Oval 8">
            <a:hlinkClick r:id="" action="ppaction://noaction"/>
          </p:cNvPr>
          <p:cNvSpPr>
            <a:spLocks noChangeAspect="1" noChangeArrowheads="1"/>
          </p:cNvSpPr>
          <p:nvPr/>
        </p:nvSpPr>
        <p:spPr bwMode="gray">
          <a:xfrm>
            <a:off x="3622675" y="3127375"/>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3</a:t>
            </a:r>
            <a:endParaRPr lang="en-US" altLang="zh-CN" sz="2400" b="1" dirty="0">
              <a:effectLst>
                <a:outerShdw blurRad="38100" dist="38100" dir="2700000">
                  <a:srgbClr val="C0C0C0"/>
                </a:outerShdw>
              </a:effectLst>
              <a:latin typeface="Arial" panose="020B0604020202020204" pitchFamily="34" charset="0"/>
            </a:endParaRPr>
          </a:p>
        </p:txBody>
      </p:sp>
      <p:sp>
        <p:nvSpPr>
          <p:cNvPr id="2070537" name="Oval 9">
            <a:hlinkClick r:id="" action="ppaction://noaction"/>
          </p:cNvPr>
          <p:cNvSpPr>
            <a:spLocks noChangeAspect="1" noChangeArrowheads="1"/>
          </p:cNvSpPr>
          <p:nvPr/>
        </p:nvSpPr>
        <p:spPr bwMode="gray">
          <a:xfrm>
            <a:off x="3130550" y="2292350"/>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2</a:t>
            </a:r>
            <a:endParaRPr lang="en-US" altLang="zh-CN" sz="2400" b="1" dirty="0">
              <a:effectLst>
                <a:outerShdw blurRad="38100" dist="38100" dir="2700000">
                  <a:srgbClr val="C0C0C0"/>
                </a:outerShdw>
              </a:effectLst>
              <a:latin typeface="Arial" panose="020B0604020202020204" pitchFamily="34" charset="0"/>
            </a:endParaRPr>
          </a:p>
        </p:txBody>
      </p:sp>
      <p:sp>
        <p:nvSpPr>
          <p:cNvPr id="2070538" name="Oval 10">
            <a:hlinkClick r:id="" action="ppaction://noaction"/>
          </p:cNvPr>
          <p:cNvSpPr>
            <a:spLocks noChangeAspect="1" noChangeArrowheads="1"/>
          </p:cNvSpPr>
          <p:nvPr/>
        </p:nvSpPr>
        <p:spPr bwMode="gray">
          <a:xfrm>
            <a:off x="3662363" y="4037013"/>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4</a:t>
            </a:r>
            <a:endParaRPr lang="en-US" altLang="zh-CN" sz="2400" b="1" dirty="0">
              <a:effectLst>
                <a:outerShdw blurRad="38100" dist="38100" dir="2700000">
                  <a:srgbClr val="C0C0C0"/>
                </a:outerShdw>
              </a:effectLst>
              <a:latin typeface="Arial" panose="020B0604020202020204" pitchFamily="34" charset="0"/>
            </a:endParaRPr>
          </a:p>
        </p:txBody>
      </p:sp>
      <p:sp>
        <p:nvSpPr>
          <p:cNvPr id="17419" name="Rectangle 11"/>
          <p:cNvSpPr/>
          <p:nvPr/>
        </p:nvSpPr>
        <p:spPr>
          <a:xfrm>
            <a:off x="2943225" y="1593850"/>
            <a:ext cx="5373688" cy="450850"/>
          </a:xfrm>
          <a:prstGeom prst="rect">
            <a:avLst/>
          </a:prstGeom>
          <a:noFill/>
          <a:ln w="9525">
            <a:noFill/>
          </a:ln>
        </p:spPr>
        <p:txBody>
          <a:bodyPr lIns="82550" tIns="41275" rIns="82550" bIns="41275"/>
          <a:lstStyle/>
          <a:p>
            <a:pPr algn="l" eaLnBrk="0" hangingPunct="0">
              <a:lnSpc>
                <a:spcPct val="90000"/>
              </a:lnSpc>
            </a:pPr>
            <a:r>
              <a:rPr lang="zh-CN" altLang="en-US" sz="2400" b="1" dirty="0">
                <a:latin typeface="Arial" panose="020B0604020202020204" pitchFamily="34" charset="0"/>
                <a:ea typeface="华文楷体" panose="02010600040101010101" pitchFamily="2" charset="-122"/>
              </a:rPr>
              <a:t>处理器低功耗技术概述</a:t>
            </a:r>
            <a:endParaRPr lang="zh-CN" altLang="en-US" sz="2400" b="1" dirty="0">
              <a:latin typeface="Arial" panose="020B0604020202020204" pitchFamily="34" charset="0"/>
              <a:ea typeface="华文楷体" panose="02010600040101010101" pitchFamily="2" charset="-122"/>
            </a:endParaRPr>
          </a:p>
        </p:txBody>
      </p:sp>
      <p:sp>
        <p:nvSpPr>
          <p:cNvPr id="17420" name="Rectangle 12"/>
          <p:cNvSpPr/>
          <p:nvPr/>
        </p:nvSpPr>
        <p:spPr>
          <a:xfrm>
            <a:off x="3789363" y="2278063"/>
            <a:ext cx="5200650" cy="450850"/>
          </a:xfrm>
          <a:prstGeom prst="rect">
            <a:avLst/>
          </a:prstGeom>
          <a:noFill/>
          <a:ln w="9525">
            <a:noFill/>
          </a:ln>
        </p:spPr>
        <p:txBody>
          <a:bodyPr lIns="82550" tIns="41275" rIns="82550" bIns="41275"/>
          <a:lstStyle/>
          <a:p>
            <a:pPr algn="l" eaLnBrk="0" hangingPunct="0">
              <a:lnSpc>
                <a:spcPct val="90000"/>
              </a:lnSpc>
            </a:pPr>
            <a:r>
              <a:rPr lang="en-US" altLang="zh-CN" sz="2400" b="1" dirty="0">
                <a:latin typeface="Arial" panose="020B0604020202020204" pitchFamily="34" charset="0"/>
                <a:ea typeface="华文楷体" panose="02010600040101010101" pitchFamily="2" charset="-122"/>
              </a:rPr>
              <a:t>RISC-V</a:t>
            </a:r>
            <a:r>
              <a:rPr lang="zh-CN" altLang="en-US" sz="2400" b="1" dirty="0">
                <a:latin typeface="Arial" panose="020B0604020202020204" pitchFamily="34" charset="0"/>
                <a:ea typeface="华文楷体" panose="02010600040101010101" pitchFamily="2" charset="-122"/>
              </a:rPr>
              <a:t>架构的低功耗机制</a:t>
            </a:r>
            <a:endParaRPr lang="zh-CN" altLang="en-US" sz="2400" b="1" dirty="0">
              <a:latin typeface="Arial" panose="020B0604020202020204" pitchFamily="34" charset="0"/>
              <a:ea typeface="华文楷体" panose="02010600040101010101" pitchFamily="2" charset="-122"/>
            </a:endParaRPr>
          </a:p>
        </p:txBody>
      </p:sp>
      <p:sp>
        <p:nvSpPr>
          <p:cNvPr id="17421" name="Rectangle 13"/>
          <p:cNvSpPr/>
          <p:nvPr/>
        </p:nvSpPr>
        <p:spPr>
          <a:xfrm>
            <a:off x="4337050" y="3146425"/>
            <a:ext cx="4589780" cy="450850"/>
          </a:xfrm>
          <a:prstGeom prst="rect">
            <a:avLst/>
          </a:prstGeom>
          <a:noFill/>
          <a:ln w="9525">
            <a:noFill/>
          </a:ln>
        </p:spPr>
        <p:txBody>
          <a:bodyPr lIns="82550" tIns="41275" rIns="82550" bIns="41275"/>
          <a:lstStyle/>
          <a:p>
            <a:pPr algn="l" eaLnBrk="0" hangingPunct="0">
              <a:lnSpc>
                <a:spcPct val="90000"/>
              </a:lnSpc>
            </a:pPr>
            <a:r>
              <a:rPr lang="zh-CN" sz="2400" b="1" dirty="0">
                <a:solidFill>
                  <a:srgbClr val="FF0000"/>
                </a:solidFill>
                <a:latin typeface="Arial" panose="020B0604020202020204" pitchFamily="34" charset="0"/>
                <a:ea typeface="华文楷体" panose="02010600040101010101" pitchFamily="2" charset="-122"/>
              </a:rPr>
              <a:t>蜂鸟</a:t>
            </a:r>
            <a:r>
              <a:rPr lang="en-US" altLang="zh-CN" sz="2400" b="1" dirty="0">
                <a:solidFill>
                  <a:srgbClr val="FF0000"/>
                </a:solidFill>
                <a:latin typeface="Arial" panose="020B0604020202020204" pitchFamily="34" charset="0"/>
                <a:ea typeface="华文楷体" panose="02010600040101010101" pitchFamily="2" charset="-122"/>
              </a:rPr>
              <a:t>E200</a:t>
            </a:r>
            <a:r>
              <a:rPr lang="zh-CN" altLang="en-US" sz="2400" b="1" dirty="0">
                <a:solidFill>
                  <a:srgbClr val="FF0000"/>
                </a:solidFill>
                <a:latin typeface="Arial" panose="020B0604020202020204" pitchFamily="34" charset="0"/>
                <a:ea typeface="华文楷体" panose="02010600040101010101" pitchFamily="2" charset="-122"/>
              </a:rPr>
              <a:t>低功耗机制的硬件实现</a:t>
            </a:r>
            <a:endParaRPr lang="zh-CN" altLang="en-US" sz="2400" b="1" dirty="0">
              <a:solidFill>
                <a:srgbClr val="FF0000"/>
              </a:solidFill>
              <a:latin typeface="Arial" panose="020B0604020202020204" pitchFamily="34" charset="0"/>
              <a:ea typeface="华文楷体" panose="02010600040101010101" pitchFamily="2" charset="-122"/>
            </a:endParaRPr>
          </a:p>
        </p:txBody>
      </p:sp>
      <p:sp>
        <p:nvSpPr>
          <p:cNvPr id="17422" name="Rectangle 14"/>
          <p:cNvSpPr/>
          <p:nvPr/>
        </p:nvSpPr>
        <p:spPr>
          <a:xfrm>
            <a:off x="4308475" y="4006850"/>
            <a:ext cx="4298950" cy="450850"/>
          </a:xfrm>
          <a:prstGeom prst="rect">
            <a:avLst/>
          </a:prstGeom>
          <a:noFill/>
          <a:ln w="9525">
            <a:noFill/>
          </a:ln>
        </p:spPr>
        <p:txBody>
          <a:bodyPr lIns="82550" tIns="41275" rIns="82550" bIns="41275"/>
          <a:lstStyle/>
          <a:p>
            <a:pPr algn="l" eaLnBrk="0" hangingPunct="0">
              <a:lnSpc>
                <a:spcPct val="90000"/>
              </a:lnSpc>
            </a:pPr>
            <a:r>
              <a:rPr lang="zh-CN" altLang="en-US" sz="2400" b="1" dirty="0">
                <a:latin typeface="Arial" panose="020B0604020202020204" pitchFamily="34" charset="0"/>
                <a:ea typeface="华文楷体" panose="02010600040101010101" pitchFamily="2" charset="-122"/>
              </a:rPr>
              <a:t>总结</a:t>
            </a:r>
            <a:endParaRPr lang="zh-CN" altLang="en-US" sz="2400" b="1" dirty="0">
              <a:latin typeface="Arial" panose="020B0604020202020204" pitchFamily="34" charset="0"/>
              <a:ea typeface="华文楷体" panose="02010600040101010101" pitchFamily="2" charset="-122"/>
            </a:endParaRP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200" b="1" dirty="0">
                <a:solidFill>
                  <a:srgbClr val="FFFF00"/>
                </a:solidFill>
                <a:latin typeface="Arial" panose="020B0604020202020204" pitchFamily="34" charset="0"/>
                <a:ea typeface="华文楷体" panose="02010600040101010101" pitchFamily="2" charset="-122"/>
              </a:rPr>
              <a:t>蜂鸟</a:t>
            </a:r>
            <a:r>
              <a:rPr lang="en-US" altLang="zh-CN" sz="3200" b="1" dirty="0">
                <a:solidFill>
                  <a:srgbClr val="FFFF00"/>
                </a:solidFill>
                <a:latin typeface="Arial" panose="020B0604020202020204" pitchFamily="34" charset="0"/>
                <a:ea typeface="华文楷体" panose="02010600040101010101" pitchFamily="2" charset="-122"/>
              </a:rPr>
              <a:t>E200</a:t>
            </a:r>
            <a:r>
              <a:rPr lang="zh-CN" altLang="en-US" sz="3200" b="1" dirty="0">
                <a:solidFill>
                  <a:srgbClr val="FFFF00"/>
                </a:solidFill>
                <a:latin typeface="Arial" panose="020B0604020202020204" pitchFamily="34" charset="0"/>
                <a:ea typeface="华文楷体" panose="02010600040101010101" pitchFamily="2" charset="-122"/>
              </a:rPr>
              <a:t>低功耗机制的硬件实现</a:t>
            </a:r>
            <a:br>
              <a:rPr lang="zh-CN" altLang="en-US" sz="3200" b="1" dirty="0">
                <a:latin typeface="Arial" panose="020B0604020202020204" pitchFamily="34" charset="0"/>
                <a:ea typeface="华文楷体" panose="02010600040101010101" pitchFamily="2" charset="-122"/>
              </a:rPr>
            </a:br>
            <a:endParaRPr lang="zh-CN" altLang="en-US" dirty="0"/>
          </a:p>
        </p:txBody>
      </p:sp>
      <p:sp>
        <p:nvSpPr>
          <p:cNvPr id="3" name="内容占位符 2"/>
          <p:cNvSpPr>
            <a:spLocks noGrp="1"/>
          </p:cNvSpPr>
          <p:nvPr>
            <p:ph idx="1"/>
          </p:nvPr>
        </p:nvSpPr>
        <p:spPr>
          <a:xfrm>
            <a:off x="561622" y="1041399"/>
            <a:ext cx="7772400" cy="4817533"/>
          </a:xfrm>
        </p:spPr>
        <p:txBody>
          <a:bodyPr/>
          <a:lstStyle/>
          <a:p>
            <a:pPr marL="0" indent="0">
              <a:buNone/>
            </a:pPr>
            <a:r>
              <a:rPr lang="en-US" altLang="zh-CN" sz="2800" dirty="0"/>
              <a:t>15.3.1</a:t>
            </a:r>
            <a:r>
              <a:rPr lang="zh-CN" altLang="en-US" sz="2800" dirty="0"/>
              <a:t>蜂鸟</a:t>
            </a:r>
            <a:r>
              <a:rPr lang="en-US" altLang="zh-CN" sz="2800" dirty="0"/>
              <a:t>E200</a:t>
            </a:r>
            <a:r>
              <a:rPr lang="zh-CN" altLang="en-US" sz="2800" dirty="0"/>
              <a:t>系统层面低功耗</a:t>
            </a:r>
            <a:endParaRPr lang="en-US" altLang="zh-CN" sz="2800" dirty="0"/>
          </a:p>
          <a:p>
            <a:pPr marL="0" indent="0">
              <a:buNone/>
            </a:pPr>
            <a:r>
              <a:rPr lang="zh-CN" altLang="en-US" dirty="0"/>
              <a:t>通过合理地关闭不同的电源域，便可以进入不同的低功耗模式。譬如，软件可以将整个主域和调试域电源关闭，仅保留常开域的电源。通过配置</a:t>
            </a:r>
            <a:r>
              <a:rPr lang="en-US" altLang="zh-CN" dirty="0"/>
              <a:t>PMU</a:t>
            </a:r>
            <a:r>
              <a:rPr lang="zh-CN" altLang="en-US" dirty="0"/>
              <a:t>使用实时计数器的中断作为唤醒条件，将整个系统重新唤醒。</a:t>
            </a:r>
            <a:endParaRPr lang="en-US" altLang="zh-CN" dirty="0"/>
          </a:p>
          <a:p>
            <a:pPr marL="0" indent="0">
              <a:buNone/>
            </a:pPr>
            <a:r>
              <a:rPr lang="en-US" altLang="zh-CN" sz="2800" dirty="0"/>
              <a:t>15.3.2</a:t>
            </a:r>
            <a:r>
              <a:rPr lang="zh-CN" altLang="en-US" sz="2800" dirty="0"/>
              <a:t>蜂鸟</a:t>
            </a:r>
            <a:r>
              <a:rPr lang="en-US" altLang="zh-CN" sz="2800" dirty="0"/>
              <a:t>E200</a:t>
            </a:r>
            <a:r>
              <a:rPr lang="zh-CN" altLang="en-US" sz="2800" dirty="0"/>
              <a:t>处理器层面低功耗</a:t>
            </a:r>
            <a:endParaRPr lang="en-US" altLang="zh-CN" sz="2800" dirty="0"/>
          </a:p>
          <a:p>
            <a:pPr marL="0" indent="0">
              <a:buNone/>
            </a:pPr>
            <a:r>
              <a:rPr lang="zh-CN" altLang="en-US" dirty="0"/>
              <a:t>蜂鸟</a:t>
            </a:r>
            <a:r>
              <a:rPr lang="en-US" altLang="zh-CN" dirty="0"/>
              <a:t>E200</a:t>
            </a:r>
            <a:r>
              <a:rPr lang="zh-CN" altLang="en-US" dirty="0"/>
              <a:t>处理器层面的低功耗主要在于对</a:t>
            </a:r>
            <a:r>
              <a:rPr lang="en-US" altLang="zh-CN" dirty="0"/>
              <a:t>WFI</a:t>
            </a:r>
            <a:r>
              <a:rPr lang="zh-CN" altLang="en-US" dirty="0"/>
              <a:t>指令的实现：</a:t>
            </a:r>
            <a:endParaRPr lang="en-US" altLang="zh-CN" dirty="0"/>
          </a:p>
          <a:p>
            <a:pPr marL="0" indent="0">
              <a:buNone/>
            </a:pPr>
            <a:r>
              <a:rPr lang="zh-CN" altLang="en-US" dirty="0"/>
              <a:t>蜂鸟</a:t>
            </a:r>
            <a:r>
              <a:rPr lang="en-US" altLang="zh-CN" dirty="0"/>
              <a:t>E200</a:t>
            </a:r>
            <a:r>
              <a:rPr lang="zh-CN" altLang="en-US" dirty="0"/>
              <a:t>处理器核在顶层配备了专门的时钟控制模块</a:t>
            </a:r>
            <a:r>
              <a:rPr lang="en-US" altLang="zh-CN" dirty="0"/>
              <a:t>,</a:t>
            </a:r>
            <a:r>
              <a:rPr lang="zh-CN" altLang="en-US" dirty="0"/>
              <a:t>用于控制处理器核的时钟关闭。</a:t>
            </a:r>
            <a:endParaRPr lang="en-US" altLang="zh-CN" dirty="0"/>
          </a:p>
          <a:p>
            <a:pPr marL="0" indent="0">
              <a:buNone/>
            </a:pPr>
            <a:r>
              <a:rPr lang="zh-CN" altLang="en-US" dirty="0"/>
              <a:t>当处理器核执行了</a:t>
            </a:r>
            <a:r>
              <a:rPr lang="en-US" altLang="zh-CN" dirty="0"/>
              <a:t>WFI </a:t>
            </a:r>
            <a:r>
              <a:rPr lang="zh-CN" altLang="en-US" dirty="0"/>
              <a:t>指令之后，时钟控制模块将处理器核中所有单元的时钟门控均关闭，从而进入休眠状态。</a:t>
            </a:r>
            <a:endParaRPr lang="zh-CN" altLang="en-US" dirty="0"/>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p:nvPr/>
        </p:nvSpPr>
        <p:spPr>
          <a:xfrm>
            <a:off x="533400" y="228600"/>
            <a:ext cx="8077200" cy="1143000"/>
          </a:xfrm>
          <a:prstGeom prst="rect">
            <a:avLst/>
          </a:prstGeom>
          <a:noFill/>
          <a:ln w="9525">
            <a:noFill/>
          </a:ln>
        </p:spPr>
        <p:txBody>
          <a:bodyPr lIns="82550" tIns="41275" rIns="82550" bIns="41275"/>
          <a:lstStyle/>
          <a:p>
            <a:pPr marL="254000" indent="-254000" defTabSz="678180" eaLnBrk="0" hangingPunct="0">
              <a:lnSpc>
                <a:spcPct val="90000"/>
              </a:lnSpc>
              <a:spcBef>
                <a:spcPct val="50000"/>
              </a:spcBef>
              <a:buSzPct val="75000"/>
            </a:pPr>
            <a:r>
              <a:rPr lang="zh-CN" altLang="en-US" sz="3200" b="1" dirty="0">
                <a:solidFill>
                  <a:srgbClr val="FFFF00"/>
                </a:solidFill>
                <a:latin typeface="Times New Roman" panose="02020603050405020304" pitchFamily="18" charset="0"/>
                <a:ea typeface="黑体" panose="02010609060101010101" pitchFamily="49" charset="-122"/>
              </a:rPr>
              <a:t>本节提要</a:t>
            </a:r>
            <a:endParaRPr lang="zh-CN" altLang="en-US" b="1" dirty="0">
              <a:solidFill>
                <a:srgbClr val="FFFF00"/>
              </a:solidFill>
              <a:latin typeface="黑体" panose="02010609060101010101" pitchFamily="49" charset="-122"/>
              <a:ea typeface="黑体" panose="02010609060101010101" pitchFamily="49" charset="-122"/>
              <a:sym typeface="Symbol" panose="05050102010706020507" pitchFamily="18" charset="2"/>
            </a:endParaRPr>
          </a:p>
        </p:txBody>
      </p:sp>
      <p:sp>
        <p:nvSpPr>
          <p:cNvPr id="10243"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sp>
        <p:nvSpPr>
          <p:cNvPr id="10244"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pic>
        <p:nvPicPr>
          <p:cNvPr id="10245" name="Picture 5" descr="TurbineAgenda"/>
          <p:cNvPicPr>
            <a:picLocks noChangeAspect="1"/>
          </p:cNvPicPr>
          <p:nvPr/>
        </p:nvPicPr>
        <p:blipFill>
          <a:blip r:embed="rId1"/>
          <a:srcRect l="6398"/>
          <a:stretch>
            <a:fillRect/>
          </a:stretch>
        </p:blipFill>
        <p:spPr>
          <a:xfrm>
            <a:off x="38100" y="2066925"/>
            <a:ext cx="3238500" cy="3724275"/>
          </a:xfrm>
          <a:prstGeom prst="rect">
            <a:avLst/>
          </a:prstGeom>
          <a:noFill/>
          <a:ln w="9525">
            <a:noFill/>
          </a:ln>
        </p:spPr>
      </p:pic>
      <p:sp>
        <p:nvSpPr>
          <p:cNvPr id="10246" name="Arc 6"/>
          <p:cNvSpPr/>
          <p:nvPr/>
        </p:nvSpPr>
        <p:spPr>
          <a:xfrm>
            <a:off x="1633538" y="1687513"/>
            <a:ext cx="2251075" cy="4478337"/>
          </a:xfrm>
          <a:custGeom>
            <a:avLst/>
            <a:gdLst>
              <a:gd name="txL" fmla="*/ 0 w 21600"/>
              <a:gd name="txT" fmla="*/ 0 h 42956"/>
              <a:gd name="txR" fmla="*/ 21600 w 21600"/>
              <a:gd name="txB" fmla="*/ 42956 h 42956"/>
            </a:gdLst>
            <a:ahLst/>
            <a:cxnLst>
              <a:cxn ang="0">
                <a:pos x="172478" y="0"/>
              </a:cxn>
              <a:cxn ang="0">
                <a:pos x="289930" y="4478337"/>
              </a:cxn>
              <a:cxn ang="0">
                <a:pos x="0" y="2245215"/>
              </a:cxn>
            </a:cxnLst>
            <a:rect l="txL" t="txT" r="txR" b="txB"/>
            <a:pathLst>
              <a:path w="21600" h="42956" fill="none">
                <a:moveTo>
                  <a:pt x="1655" y="-1"/>
                </a:moveTo>
                <a:cubicBezTo>
                  <a:pt x="12909" y="864"/>
                  <a:pt x="21600" y="10248"/>
                  <a:pt x="21600" y="21536"/>
                </a:cubicBezTo>
                <a:cubicBezTo>
                  <a:pt x="21600" y="32389"/>
                  <a:pt x="13545" y="41558"/>
                  <a:pt x="2782" y="42956"/>
                </a:cubicBezTo>
              </a:path>
              <a:path w="21600" h="42956" stroke="0">
                <a:moveTo>
                  <a:pt x="1655" y="-1"/>
                </a:moveTo>
                <a:cubicBezTo>
                  <a:pt x="12909" y="864"/>
                  <a:pt x="21600" y="10248"/>
                  <a:pt x="21600" y="21536"/>
                </a:cubicBezTo>
                <a:cubicBezTo>
                  <a:pt x="21600" y="32389"/>
                  <a:pt x="13545" y="41558"/>
                  <a:pt x="2782" y="42956"/>
                </a:cubicBezTo>
                <a:lnTo>
                  <a:pt x="0" y="21536"/>
                </a:lnTo>
                <a:close/>
              </a:path>
            </a:pathLst>
          </a:custGeom>
          <a:noFill/>
          <a:ln w="28575"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1986567" name="Oval 7">
            <a:hlinkClick r:id="" action="ppaction://noaction"/>
          </p:cNvPr>
          <p:cNvSpPr>
            <a:spLocks noChangeAspect="1" noChangeArrowheads="1"/>
          </p:cNvSpPr>
          <p:nvPr/>
        </p:nvSpPr>
        <p:spPr bwMode="gray">
          <a:xfrm>
            <a:off x="2208213" y="1555750"/>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1</a:t>
            </a:r>
            <a:endParaRPr lang="en-US" altLang="zh-CN" sz="2400" b="1" dirty="0">
              <a:effectLst>
                <a:outerShdw blurRad="38100" dist="38100" dir="2700000">
                  <a:srgbClr val="C0C0C0"/>
                </a:outerShdw>
              </a:effectLst>
              <a:latin typeface="Arial" panose="020B0604020202020204" pitchFamily="34" charset="0"/>
            </a:endParaRPr>
          </a:p>
        </p:txBody>
      </p:sp>
      <p:sp>
        <p:nvSpPr>
          <p:cNvPr id="1986568" name="Oval 8">
            <a:hlinkClick r:id="" action="ppaction://noaction"/>
          </p:cNvPr>
          <p:cNvSpPr>
            <a:spLocks noChangeAspect="1" noChangeArrowheads="1"/>
          </p:cNvSpPr>
          <p:nvPr/>
        </p:nvSpPr>
        <p:spPr bwMode="gray">
          <a:xfrm>
            <a:off x="3622675" y="3127375"/>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3</a:t>
            </a:r>
            <a:endParaRPr lang="en-US" altLang="zh-CN" sz="2400" b="1" dirty="0">
              <a:effectLst>
                <a:outerShdw blurRad="38100" dist="38100" dir="2700000">
                  <a:srgbClr val="C0C0C0"/>
                </a:outerShdw>
              </a:effectLst>
              <a:latin typeface="Arial" panose="020B0604020202020204" pitchFamily="34" charset="0"/>
            </a:endParaRPr>
          </a:p>
        </p:txBody>
      </p:sp>
      <p:sp>
        <p:nvSpPr>
          <p:cNvPr id="1986569" name="Oval 9">
            <a:hlinkClick r:id="" action="ppaction://noaction"/>
          </p:cNvPr>
          <p:cNvSpPr>
            <a:spLocks noChangeAspect="1" noChangeArrowheads="1"/>
          </p:cNvSpPr>
          <p:nvPr/>
        </p:nvSpPr>
        <p:spPr bwMode="gray">
          <a:xfrm>
            <a:off x="3130550" y="2292350"/>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2</a:t>
            </a:r>
            <a:endParaRPr lang="en-US" altLang="zh-CN" sz="2400" b="1" dirty="0">
              <a:effectLst>
                <a:outerShdw blurRad="38100" dist="38100" dir="2700000">
                  <a:srgbClr val="C0C0C0"/>
                </a:outerShdw>
              </a:effectLst>
              <a:latin typeface="Arial" panose="020B0604020202020204" pitchFamily="34" charset="0"/>
            </a:endParaRPr>
          </a:p>
        </p:txBody>
      </p:sp>
      <p:sp>
        <p:nvSpPr>
          <p:cNvPr id="1986571" name="Oval 11">
            <a:hlinkClick r:id="" action="ppaction://noaction"/>
          </p:cNvPr>
          <p:cNvSpPr>
            <a:spLocks noChangeAspect="1" noChangeArrowheads="1"/>
          </p:cNvSpPr>
          <p:nvPr/>
        </p:nvSpPr>
        <p:spPr bwMode="gray">
          <a:xfrm>
            <a:off x="3662363" y="4037013"/>
            <a:ext cx="444500" cy="444500"/>
          </a:xfrm>
          <a:prstGeom prst="ellipse">
            <a:avLst/>
          </a:prstGeom>
          <a:gradFill rotWithShape="0">
            <a:gsLst>
              <a:gs pos="0">
                <a:srgbClr val="000066">
                  <a:gamma/>
                  <a:tint val="0"/>
                  <a:invGamma/>
                </a:srgbClr>
              </a:gs>
              <a:gs pos="100000">
                <a:srgbClr val="000066"/>
              </a:gs>
            </a:gsLst>
            <a:path path="shape">
              <a:fillToRect l="50000" t="50000" r="50000" b="50000"/>
            </a:path>
          </a:gradFill>
          <a:ln w="12700">
            <a:solidFill>
              <a:srgbClr val="002D86"/>
            </a:solidFill>
            <a:round/>
          </a:ln>
          <a:effectLst>
            <a:outerShdw dist="35921" dir="2700000" algn="ctr" rotWithShape="0">
              <a:schemeClr val="tx2"/>
            </a:outerShdw>
          </a:effectLst>
        </p:spPr>
        <p:txBody>
          <a:bodyPr wrap="none" lIns="0" tIns="0" rIns="0" bIns="0" anchor="ctr"/>
          <a:lstStyle/>
          <a:p>
            <a:pPr eaLnBrk="0" hangingPunct="0"/>
            <a:r>
              <a:rPr lang="en-US" altLang="zh-CN" sz="2400" b="1" dirty="0">
                <a:effectLst>
                  <a:outerShdw blurRad="38100" dist="38100" dir="2700000">
                    <a:srgbClr val="C0C0C0"/>
                  </a:outerShdw>
                </a:effectLst>
                <a:latin typeface="Arial" panose="020B0604020202020204" pitchFamily="34" charset="0"/>
              </a:rPr>
              <a:t>4</a:t>
            </a:r>
            <a:endParaRPr lang="en-US" altLang="zh-CN" sz="2400" b="1" dirty="0">
              <a:effectLst>
                <a:outerShdw blurRad="38100" dist="38100" dir="2700000">
                  <a:srgbClr val="C0C0C0"/>
                </a:outerShdw>
              </a:effectLst>
              <a:latin typeface="Arial" panose="020B0604020202020204" pitchFamily="34" charset="0"/>
            </a:endParaRPr>
          </a:p>
        </p:txBody>
      </p:sp>
      <p:sp>
        <p:nvSpPr>
          <p:cNvPr id="10251" name="Rectangle 13"/>
          <p:cNvSpPr/>
          <p:nvPr/>
        </p:nvSpPr>
        <p:spPr>
          <a:xfrm>
            <a:off x="2943225" y="1593850"/>
            <a:ext cx="5373688" cy="450850"/>
          </a:xfrm>
          <a:prstGeom prst="rect">
            <a:avLst/>
          </a:prstGeom>
          <a:noFill/>
          <a:ln w="9525">
            <a:noFill/>
          </a:ln>
        </p:spPr>
        <p:txBody>
          <a:bodyPr lIns="82550" tIns="41275" rIns="82550" bIns="41275"/>
          <a:lstStyle/>
          <a:p>
            <a:pPr algn="l" eaLnBrk="0" hangingPunct="0">
              <a:lnSpc>
                <a:spcPct val="90000"/>
              </a:lnSpc>
            </a:pPr>
            <a:r>
              <a:rPr lang="zh-CN" altLang="en-US" sz="2400" b="1" dirty="0">
                <a:solidFill>
                  <a:srgbClr val="FF0000"/>
                </a:solidFill>
                <a:latin typeface="Arial" panose="020B0604020202020204" pitchFamily="34" charset="0"/>
                <a:ea typeface="华文楷体" panose="02010600040101010101" pitchFamily="2" charset="-122"/>
              </a:rPr>
              <a:t>处理器低功耗技术概述</a:t>
            </a:r>
            <a:endParaRPr lang="zh-CN" altLang="en-US" sz="2400" b="1" dirty="0">
              <a:solidFill>
                <a:srgbClr val="FF0000"/>
              </a:solidFill>
              <a:latin typeface="Arial" panose="020B0604020202020204" pitchFamily="34" charset="0"/>
              <a:ea typeface="华文楷体" panose="02010600040101010101" pitchFamily="2" charset="-122"/>
            </a:endParaRPr>
          </a:p>
        </p:txBody>
      </p:sp>
      <p:sp>
        <p:nvSpPr>
          <p:cNvPr id="10252" name="Rectangle 14"/>
          <p:cNvSpPr/>
          <p:nvPr/>
        </p:nvSpPr>
        <p:spPr>
          <a:xfrm>
            <a:off x="3789363" y="2278063"/>
            <a:ext cx="5200650" cy="450850"/>
          </a:xfrm>
          <a:prstGeom prst="rect">
            <a:avLst/>
          </a:prstGeom>
          <a:noFill/>
          <a:ln w="9525">
            <a:noFill/>
          </a:ln>
        </p:spPr>
        <p:txBody>
          <a:bodyPr lIns="82550" tIns="41275" rIns="82550" bIns="41275"/>
          <a:lstStyle/>
          <a:p>
            <a:pPr algn="l" eaLnBrk="0" hangingPunct="0">
              <a:lnSpc>
                <a:spcPct val="90000"/>
              </a:lnSpc>
            </a:pPr>
            <a:r>
              <a:rPr lang="en-US" altLang="zh-CN" sz="2400" b="1" dirty="0">
                <a:latin typeface="Arial" panose="020B0604020202020204" pitchFamily="34" charset="0"/>
                <a:ea typeface="华文楷体" panose="02010600040101010101" pitchFamily="2" charset="-122"/>
              </a:rPr>
              <a:t>RISC-V</a:t>
            </a:r>
            <a:r>
              <a:rPr lang="zh-CN" altLang="en-US" sz="2400" b="1" dirty="0">
                <a:latin typeface="Arial" panose="020B0604020202020204" pitchFamily="34" charset="0"/>
                <a:ea typeface="华文楷体" panose="02010600040101010101" pitchFamily="2" charset="-122"/>
              </a:rPr>
              <a:t>架构的低功耗机制</a:t>
            </a:r>
            <a:endParaRPr lang="zh-CN" altLang="en-US" sz="2400" b="1" dirty="0">
              <a:latin typeface="Arial" panose="020B0604020202020204" pitchFamily="34" charset="0"/>
              <a:ea typeface="华文楷体" panose="02010600040101010101" pitchFamily="2" charset="-122"/>
            </a:endParaRPr>
          </a:p>
        </p:txBody>
      </p:sp>
      <p:sp>
        <p:nvSpPr>
          <p:cNvPr id="10253" name="Rectangle 16"/>
          <p:cNvSpPr/>
          <p:nvPr/>
        </p:nvSpPr>
        <p:spPr>
          <a:xfrm>
            <a:off x="4337050" y="3146425"/>
            <a:ext cx="4592320" cy="450850"/>
          </a:xfrm>
          <a:prstGeom prst="rect">
            <a:avLst/>
          </a:prstGeom>
          <a:noFill/>
          <a:ln w="9525">
            <a:noFill/>
          </a:ln>
        </p:spPr>
        <p:txBody>
          <a:bodyPr lIns="82550" tIns="41275" rIns="82550" bIns="41275"/>
          <a:lstStyle/>
          <a:p>
            <a:pPr algn="l" eaLnBrk="0" hangingPunct="0">
              <a:lnSpc>
                <a:spcPct val="90000"/>
              </a:lnSpc>
            </a:pPr>
            <a:r>
              <a:rPr lang="zh-CN" altLang="en-US" sz="2400" b="1" dirty="0">
                <a:latin typeface="Arial" panose="020B0604020202020204" pitchFamily="34" charset="0"/>
                <a:ea typeface="华文楷体" panose="02010600040101010101" pitchFamily="2" charset="-122"/>
              </a:rPr>
              <a:t>蜂鸟</a:t>
            </a:r>
            <a:r>
              <a:rPr lang="en-US" altLang="zh-CN" sz="2400" b="1" dirty="0">
                <a:latin typeface="Arial" panose="020B0604020202020204" pitchFamily="34" charset="0"/>
                <a:ea typeface="华文楷体" panose="02010600040101010101" pitchFamily="2" charset="-122"/>
              </a:rPr>
              <a:t>E200</a:t>
            </a:r>
            <a:r>
              <a:rPr lang="zh-CN" altLang="en-US" sz="2400" b="1" dirty="0">
                <a:latin typeface="Arial" panose="020B0604020202020204" pitchFamily="34" charset="0"/>
                <a:ea typeface="华文楷体" panose="02010600040101010101" pitchFamily="2" charset="-122"/>
              </a:rPr>
              <a:t>低功耗机制的硬件实现</a:t>
            </a:r>
            <a:endParaRPr lang="zh-CN" altLang="en-US" sz="2400" b="1" dirty="0">
              <a:latin typeface="Arial" panose="020B0604020202020204" pitchFamily="34" charset="0"/>
              <a:ea typeface="华文楷体" panose="02010600040101010101" pitchFamily="2" charset="-122"/>
            </a:endParaRPr>
          </a:p>
        </p:txBody>
      </p:sp>
      <p:sp>
        <p:nvSpPr>
          <p:cNvPr id="10254" name="Rectangle 17"/>
          <p:cNvSpPr/>
          <p:nvPr/>
        </p:nvSpPr>
        <p:spPr>
          <a:xfrm>
            <a:off x="4308475" y="4006850"/>
            <a:ext cx="4298950" cy="474345"/>
          </a:xfrm>
          <a:prstGeom prst="rect">
            <a:avLst/>
          </a:prstGeom>
          <a:noFill/>
          <a:ln w="9525">
            <a:noFill/>
          </a:ln>
        </p:spPr>
        <p:txBody>
          <a:bodyPr lIns="82550" tIns="41275" rIns="82550" bIns="41275"/>
          <a:lstStyle/>
          <a:p>
            <a:pPr algn="l" eaLnBrk="0" hangingPunct="0">
              <a:lnSpc>
                <a:spcPct val="90000"/>
              </a:lnSpc>
            </a:pPr>
            <a:r>
              <a:rPr lang="zh-CN" altLang="en-US" sz="2400" b="1" dirty="0">
                <a:latin typeface="Arial" panose="020B0604020202020204" pitchFamily="34" charset="0"/>
                <a:ea typeface="华文楷体" panose="02010600040101010101" pitchFamily="2" charset="-122"/>
              </a:rPr>
              <a:t>总结</a:t>
            </a:r>
            <a:endParaRPr lang="zh-CN" altLang="en-US" sz="2400" b="1" dirty="0">
              <a:latin typeface="Arial" panose="020B0604020202020204" pitchFamily="34" charset="0"/>
              <a:ea typeface="华文楷体" panose="02010600040101010101" pitchFamily="2" charset="-122"/>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85800" y="1673578"/>
            <a:ext cx="7772400" cy="4114800"/>
          </a:xfrm>
        </p:spPr>
        <p:txBody>
          <a:bodyPr/>
          <a:lstStyle/>
          <a:p>
            <a:pPr marL="0" indent="0">
              <a:buNone/>
            </a:pPr>
            <a:r>
              <a:rPr lang="en-US" altLang="zh-CN" sz="2800" dirty="0"/>
              <a:t>15.3.3</a:t>
            </a:r>
            <a:r>
              <a:rPr lang="zh-CN" altLang="en-US" sz="2800" dirty="0"/>
              <a:t>蜂鸟</a:t>
            </a:r>
            <a:r>
              <a:rPr lang="en-US" altLang="zh-CN" sz="2800" dirty="0"/>
              <a:t>E200</a:t>
            </a:r>
            <a:r>
              <a:rPr lang="zh-CN" altLang="en-US" sz="2800" dirty="0"/>
              <a:t>单元层面低功耗</a:t>
            </a:r>
            <a:endParaRPr lang="en-US" altLang="zh-CN" sz="2800" dirty="0"/>
          </a:p>
          <a:p>
            <a:pPr marL="0" indent="0">
              <a:buNone/>
            </a:pPr>
            <a:r>
              <a:rPr lang="zh-CN" altLang="en-US" dirty="0"/>
              <a:t>蜂鸟</a:t>
            </a:r>
            <a:r>
              <a:rPr lang="en-US" altLang="zh-CN" dirty="0"/>
              <a:t>E200</a:t>
            </a:r>
            <a:r>
              <a:rPr lang="zh-CN" altLang="en-US" dirty="0"/>
              <a:t>处理器核的几个主要的功能单元均配备了独立的时钟门控，一旦单元处于空闲的周期，即自动地将时钟关闭，从而节省动态功耗。</a:t>
            </a:r>
            <a:endParaRPr lang="en-US" altLang="zh-CN" dirty="0"/>
          </a:p>
          <a:p>
            <a:pPr marL="0" indent="0">
              <a:buNone/>
            </a:pPr>
            <a:endParaRPr lang="en-US" altLang="zh-CN" dirty="0"/>
          </a:p>
          <a:p>
            <a:pPr marL="0" indent="0">
              <a:buNone/>
            </a:pPr>
            <a:r>
              <a:rPr lang="en-US" altLang="zh-CN" sz="2800" dirty="0"/>
              <a:t>15.3.4</a:t>
            </a:r>
            <a:r>
              <a:rPr lang="zh-CN" altLang="en-US" sz="2800" dirty="0"/>
              <a:t>蜂鸟</a:t>
            </a:r>
            <a:r>
              <a:rPr lang="en-US" altLang="zh-CN" sz="2800" dirty="0"/>
              <a:t>E200</a:t>
            </a:r>
            <a:r>
              <a:rPr lang="zh-CN" altLang="en-US" sz="2800" dirty="0"/>
              <a:t>寄存器层面低功耗</a:t>
            </a:r>
            <a:endParaRPr lang="en-US" altLang="zh-CN" sz="2800" dirty="0"/>
          </a:p>
          <a:p>
            <a:pPr marL="0" indent="0">
              <a:buNone/>
            </a:pPr>
            <a:r>
              <a:rPr lang="zh-CN" altLang="en-US" dirty="0"/>
              <a:t>如第</a:t>
            </a:r>
            <a:r>
              <a:rPr lang="en-US" altLang="zh-CN" dirty="0"/>
              <a:t>15.1.5</a:t>
            </a:r>
            <a:r>
              <a:rPr lang="zh-CN" altLang="en-US" dirty="0"/>
              <a:t>节所述，寄存器层面低功耗可以从“时钟门控”“减少数据通路翻转”“数据通路不复位”</a:t>
            </a:r>
            <a:r>
              <a:rPr lang="en-US" altLang="zh-CN" dirty="0"/>
              <a:t>3</a:t>
            </a:r>
            <a:r>
              <a:rPr lang="zh-CN" altLang="en-US" dirty="0"/>
              <a:t>个方面减少功耗。下面分类阐述。</a:t>
            </a:r>
            <a:endParaRPr lang="zh-CN" altLang="en-US" dirty="0"/>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1667" y="984955"/>
            <a:ext cx="7772400" cy="5528734"/>
          </a:xfrm>
        </p:spPr>
        <p:txBody>
          <a:bodyPr/>
          <a:lstStyle/>
          <a:p>
            <a:pPr marL="0" indent="0">
              <a:buNone/>
            </a:pPr>
            <a:r>
              <a:rPr lang="en-US" altLang="zh-CN" dirty="0"/>
              <a:t>1</a:t>
            </a:r>
            <a:r>
              <a:rPr lang="zh-CN" altLang="en-US" dirty="0"/>
              <a:t>．时钟门控</a:t>
            </a:r>
            <a:endParaRPr lang="en-US" altLang="zh-CN" dirty="0"/>
          </a:p>
          <a:p>
            <a:pPr marL="0" indent="0">
              <a:buNone/>
            </a:pPr>
            <a:r>
              <a:rPr lang="zh-CN" altLang="en-US" dirty="0"/>
              <a:t>蜂鸟</a:t>
            </a:r>
            <a:r>
              <a:rPr lang="en-US" altLang="zh-CN" dirty="0"/>
              <a:t>E200</a:t>
            </a:r>
            <a:r>
              <a:rPr lang="zh-CN" altLang="en-US" dirty="0"/>
              <a:t>遵循严格的代码风格，将所有的寄存器编码为模块化的</a:t>
            </a:r>
            <a:r>
              <a:rPr lang="en-US" altLang="zh-CN" dirty="0"/>
              <a:t>D</a:t>
            </a:r>
            <a:r>
              <a:rPr lang="zh-CN" altLang="en-US" dirty="0"/>
              <a:t>触发器模块</a:t>
            </a:r>
            <a:r>
              <a:rPr lang="en-US" altLang="zh-CN" dirty="0"/>
              <a:t>(DFF-Module)</a:t>
            </a:r>
            <a:r>
              <a:rPr lang="zh-CN" altLang="en-US" dirty="0"/>
              <a:t>，从而方便综合工具轻松地识别其</a:t>
            </a:r>
            <a:r>
              <a:rPr lang="en-US" altLang="zh-CN" dirty="0"/>
              <a:t>Load-Enable</a:t>
            </a:r>
            <a:r>
              <a:rPr lang="zh-CN" altLang="en-US" dirty="0"/>
              <a:t>信号，继而推断出</a:t>
            </a:r>
            <a:r>
              <a:rPr lang="en-US" altLang="zh-CN" dirty="0"/>
              <a:t>ICG</a:t>
            </a:r>
            <a:r>
              <a:rPr lang="zh-CN" altLang="en-US" dirty="0"/>
              <a:t>，取得很高的时钟门控率。</a:t>
            </a:r>
            <a:endParaRPr lang="en-US" altLang="zh-CN" dirty="0"/>
          </a:p>
          <a:p>
            <a:pPr marL="0" indent="0">
              <a:buNone/>
            </a:pPr>
            <a:endParaRPr lang="en-US" altLang="zh-CN" dirty="0"/>
          </a:p>
          <a:p>
            <a:pPr marL="0" indent="0">
              <a:buNone/>
            </a:pPr>
            <a:r>
              <a:rPr lang="en-US" altLang="zh-CN" dirty="0"/>
              <a:t>2</a:t>
            </a:r>
            <a:r>
              <a:rPr lang="zh-CN" altLang="en-US" dirty="0"/>
              <a:t>．减少数据通路翻转</a:t>
            </a:r>
            <a:endParaRPr lang="en-US" altLang="zh-CN" dirty="0"/>
          </a:p>
          <a:p>
            <a:pPr marL="0" indent="0">
              <a:buNone/>
            </a:pPr>
            <a:r>
              <a:rPr lang="zh-CN" altLang="en-US" dirty="0"/>
              <a:t>蜂鸟</a:t>
            </a:r>
            <a:r>
              <a:rPr lang="en-US" altLang="zh-CN" dirty="0"/>
              <a:t>E200</a:t>
            </a:r>
            <a:r>
              <a:rPr lang="zh-CN" altLang="en-US" dirty="0"/>
              <a:t>遵循如第</a:t>
            </a:r>
            <a:r>
              <a:rPr lang="en-US" altLang="zh-CN" dirty="0"/>
              <a:t>15.1.5</a:t>
            </a:r>
            <a:r>
              <a:rPr lang="zh-CN" altLang="en-US" dirty="0"/>
              <a:t>节中所述的原则，流水线或者数据通路的</a:t>
            </a:r>
            <a:r>
              <a:rPr lang="en-US" altLang="zh-CN" dirty="0"/>
              <a:t>Payload</a:t>
            </a:r>
            <a:r>
              <a:rPr lang="zh-CN" altLang="en-US" dirty="0"/>
              <a:t>部分只有在流水线加载时更新。在流水线清空之时，寄存器中的值并不会清除，从而减少数据通路的寄存器翻转。</a:t>
            </a:r>
            <a:endParaRPr lang="en-US" altLang="zh-CN" dirty="0"/>
          </a:p>
          <a:p>
            <a:pPr marL="0" indent="0">
              <a:buNone/>
            </a:pPr>
            <a:r>
              <a:rPr lang="en-US" altLang="zh-CN" dirty="0"/>
              <a:t>3</a:t>
            </a:r>
            <a:r>
              <a:rPr lang="zh-CN" altLang="en-US" dirty="0"/>
              <a:t>．数据通路不复位</a:t>
            </a:r>
            <a:endParaRPr lang="en-US" altLang="zh-CN" dirty="0"/>
          </a:p>
          <a:p>
            <a:pPr marL="0" indent="0">
              <a:buNone/>
            </a:pPr>
            <a:r>
              <a:rPr lang="zh-CN" altLang="en-US" dirty="0"/>
              <a:t>蜂鸟</a:t>
            </a:r>
            <a:r>
              <a:rPr lang="en-US" altLang="zh-CN" dirty="0"/>
              <a:t>E200</a:t>
            </a:r>
            <a:r>
              <a:rPr lang="zh-CN" altLang="en-US" dirty="0"/>
              <a:t>遵循如第</a:t>
            </a:r>
            <a:r>
              <a:rPr lang="en-US" altLang="zh-CN" dirty="0"/>
              <a:t>15.1.5</a:t>
            </a:r>
            <a:r>
              <a:rPr lang="zh-CN" altLang="en-US" dirty="0"/>
              <a:t>节所述的原则，对于大片的纯数据通路（非控制信号）寄存器不使用复位信号，从而减少面积与功耗。</a:t>
            </a:r>
            <a:endParaRPr lang="zh-CN" altLang="en-US" dirty="0"/>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334" y="1041400"/>
            <a:ext cx="7772400" cy="4114800"/>
          </a:xfrm>
        </p:spPr>
        <p:txBody>
          <a:bodyPr/>
          <a:lstStyle/>
          <a:p>
            <a:pPr marL="0" indent="0">
              <a:buNone/>
            </a:pPr>
            <a:r>
              <a:rPr lang="en-US" altLang="zh-CN" sz="2800" dirty="0"/>
              <a:t>15.3.5</a:t>
            </a:r>
            <a:r>
              <a:rPr lang="zh-CN" altLang="en-US" sz="2800" dirty="0"/>
              <a:t>蜂鸟</a:t>
            </a:r>
            <a:r>
              <a:rPr lang="en-US" altLang="zh-CN" sz="2800" dirty="0"/>
              <a:t>E200</a:t>
            </a:r>
            <a:r>
              <a:rPr lang="zh-CN" altLang="en-US" sz="2800" dirty="0"/>
              <a:t>锁存器层面低功耗</a:t>
            </a:r>
            <a:endParaRPr lang="en-US" altLang="zh-CN" sz="2800" dirty="0"/>
          </a:p>
          <a:p>
            <a:pPr marL="0" indent="0">
              <a:buNone/>
            </a:pPr>
            <a:r>
              <a:rPr lang="zh-CN" altLang="en-US" dirty="0"/>
              <a:t>如第</a:t>
            </a:r>
            <a:r>
              <a:rPr lang="en-US" altLang="zh-CN" dirty="0"/>
              <a:t>15.1.6</a:t>
            </a:r>
            <a:r>
              <a:rPr lang="zh-CN" altLang="en-US" dirty="0"/>
              <a:t>节所述，锁存器相比寄存器面积更小，功耗更低。在某些特定的场合使用可以降低芯片功耗。在蜂鸟</a:t>
            </a:r>
            <a:r>
              <a:rPr lang="en-US" altLang="zh-CN" dirty="0"/>
              <a:t>E200</a:t>
            </a:r>
            <a:r>
              <a:rPr lang="zh-CN" altLang="en-US" dirty="0"/>
              <a:t>的实现中，通用寄存器组</a:t>
            </a:r>
            <a:r>
              <a:rPr lang="en-US" altLang="zh-CN" dirty="0"/>
              <a:t>(</a:t>
            </a:r>
            <a:r>
              <a:rPr lang="en-US" altLang="zh-CN" dirty="0" err="1"/>
              <a:t>Regfile</a:t>
            </a:r>
            <a:r>
              <a:rPr lang="zh-CN" altLang="en-US" dirty="0"/>
              <a:t>）模块可以配置为基于锁存器的实现，从而大幅减少</a:t>
            </a:r>
            <a:r>
              <a:rPr lang="zh-CN" altLang="en-US" dirty="0">
                <a:sym typeface="+mn-ea"/>
              </a:rPr>
              <a:t>通用寄存器组</a:t>
            </a:r>
            <a:r>
              <a:rPr lang="zh-CN" altLang="en-US" dirty="0"/>
              <a:t>的面积。</a:t>
            </a:r>
            <a:endParaRPr lang="en-US" altLang="zh-CN" dirty="0"/>
          </a:p>
          <a:p>
            <a:pPr marL="0" indent="0">
              <a:buNone/>
            </a:pPr>
            <a:endParaRPr lang="en-US" altLang="zh-CN" dirty="0"/>
          </a:p>
          <a:p>
            <a:pPr marL="0" indent="0">
              <a:buNone/>
            </a:pPr>
            <a:r>
              <a:rPr lang="en-US" altLang="zh-CN" sz="2800" dirty="0"/>
              <a:t>15.3.6</a:t>
            </a:r>
            <a:r>
              <a:rPr lang="zh-CN" altLang="en-US" sz="2800" dirty="0"/>
              <a:t>蜂鸟</a:t>
            </a:r>
            <a:r>
              <a:rPr lang="en-US" altLang="zh-CN" sz="2800" dirty="0"/>
              <a:t>E200 SRAM</a:t>
            </a:r>
            <a:r>
              <a:rPr lang="zh-CN" altLang="en-US" sz="2800" dirty="0"/>
              <a:t>层面低功耗</a:t>
            </a:r>
            <a:endParaRPr lang="en-US" altLang="zh-CN" sz="2800" dirty="0"/>
          </a:p>
          <a:p>
            <a:pPr marL="0" indent="0">
              <a:buNone/>
            </a:pPr>
            <a:r>
              <a:rPr lang="zh-CN" altLang="en-US" dirty="0"/>
              <a:t>如第</a:t>
            </a:r>
            <a:r>
              <a:rPr lang="en-US" altLang="zh-CN" dirty="0"/>
              <a:t>15.1.7</a:t>
            </a:r>
            <a:r>
              <a:rPr lang="zh-CN" altLang="en-US" dirty="0"/>
              <a:t>节所述，</a:t>
            </a:r>
            <a:r>
              <a:rPr lang="en-US" altLang="zh-CN" dirty="0"/>
              <a:t>SRAM</a:t>
            </a:r>
            <a:r>
              <a:rPr lang="zh-CN" altLang="en-US" dirty="0"/>
              <a:t>层面低功耗可以从“选择合适的</a:t>
            </a:r>
            <a:r>
              <a:rPr lang="en-US" altLang="zh-CN" dirty="0"/>
              <a:t>SRAM”“</a:t>
            </a:r>
            <a:r>
              <a:rPr lang="zh-CN" altLang="en-US" dirty="0"/>
              <a:t>尽量减少</a:t>
            </a:r>
            <a:r>
              <a:rPr lang="en-US" altLang="zh-CN" dirty="0"/>
              <a:t>SRAM</a:t>
            </a:r>
            <a:r>
              <a:rPr lang="zh-CN" altLang="en-US" dirty="0"/>
              <a:t>读写”“空闲时关闭</a:t>
            </a:r>
            <a:r>
              <a:rPr lang="en-US" altLang="zh-CN" dirty="0"/>
              <a:t>SRAM”3</a:t>
            </a:r>
            <a:r>
              <a:rPr lang="zh-CN" altLang="en-US" dirty="0"/>
              <a:t>个方面减少功耗。 </a:t>
            </a:r>
            <a:endParaRPr lang="en-US" altLang="zh-CN" dirty="0"/>
          </a:p>
          <a:p>
            <a:pPr marL="0" indent="0">
              <a:buNone/>
            </a:pPr>
            <a:endParaRPr lang="zh-CN" altLang="en-US" dirty="0"/>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8733" y="1018822"/>
            <a:ext cx="7772400" cy="4114800"/>
          </a:xfrm>
        </p:spPr>
        <p:txBody>
          <a:bodyPr/>
          <a:lstStyle/>
          <a:p>
            <a:pPr marL="0" indent="0">
              <a:buNone/>
            </a:pPr>
            <a:r>
              <a:rPr lang="en-US" altLang="zh-CN" sz="2800" dirty="0"/>
              <a:t>15.3.7</a:t>
            </a:r>
            <a:r>
              <a:rPr lang="zh-CN" altLang="en-US" sz="2800" dirty="0"/>
              <a:t>蜂鸟</a:t>
            </a:r>
            <a:r>
              <a:rPr lang="en-US" altLang="zh-CN" sz="2800" dirty="0"/>
              <a:t>E200</a:t>
            </a:r>
            <a:r>
              <a:rPr lang="zh-CN" altLang="en-US" sz="2800" dirty="0"/>
              <a:t>组合逻辑层面低功耗</a:t>
            </a:r>
            <a:endParaRPr lang="en-US" altLang="zh-CN" sz="2800" dirty="0"/>
          </a:p>
          <a:p>
            <a:pPr marL="0" indent="0">
              <a:buNone/>
            </a:pPr>
            <a:r>
              <a:rPr lang="zh-CN" altLang="en-US" dirty="0"/>
              <a:t>如第</a:t>
            </a:r>
            <a:r>
              <a:rPr lang="en-US" altLang="zh-CN" dirty="0"/>
              <a:t>15.1.8</a:t>
            </a:r>
            <a:r>
              <a:rPr lang="zh-CN" altLang="en-US" dirty="0"/>
              <a:t>节所述，组合逻辑层面低功耗可以从“减少面积”和“减少翻转率”两个方面减少功耗。以下以蜂鸟</a:t>
            </a:r>
            <a:r>
              <a:rPr lang="en-US" altLang="zh-CN" dirty="0"/>
              <a:t>E200</a:t>
            </a:r>
            <a:r>
              <a:rPr lang="zh-CN" altLang="en-US" dirty="0"/>
              <a:t>源代码为例，分别予以阐述。</a:t>
            </a:r>
            <a:endParaRPr lang="en-US" altLang="zh-CN" dirty="0"/>
          </a:p>
          <a:p>
            <a:pPr marL="0" indent="0">
              <a:buNone/>
            </a:pPr>
            <a:r>
              <a:rPr lang="zh-CN" altLang="en-US" dirty="0"/>
              <a:t>（</a:t>
            </a:r>
            <a:r>
              <a:rPr lang="en-US" altLang="zh-CN" dirty="0"/>
              <a:t>1</a:t>
            </a:r>
            <a:r>
              <a:rPr lang="zh-CN" altLang="en-US" dirty="0"/>
              <a:t>）减少面积。蜂鸟</a:t>
            </a:r>
            <a:r>
              <a:rPr lang="en-US" altLang="zh-CN" dirty="0"/>
              <a:t>E200</a:t>
            </a:r>
            <a:r>
              <a:rPr lang="zh-CN" altLang="en-US" dirty="0"/>
              <a:t>设计的一个重要目标便是尽量减少面积实现超低功耗，因此从设计思路和代码风格上尽量将大的数据通路（或者运算单元）进行复用，从而减少面积。</a:t>
            </a:r>
            <a:endParaRPr lang="en-US" altLang="zh-CN" dirty="0"/>
          </a:p>
          <a:p>
            <a:pPr marL="0" indent="0">
              <a:buNone/>
            </a:pPr>
            <a:r>
              <a:rPr lang="zh-CN" altLang="en-US" dirty="0"/>
              <a:t>（</a:t>
            </a:r>
            <a:r>
              <a:rPr lang="en-US" altLang="zh-CN" dirty="0"/>
              <a:t>2</a:t>
            </a:r>
            <a:r>
              <a:rPr lang="zh-CN" altLang="en-US" dirty="0"/>
              <a:t>）减少动态功耗。蜂鸟</a:t>
            </a:r>
            <a:r>
              <a:rPr lang="en-US" altLang="zh-CN" dirty="0"/>
              <a:t>E200</a:t>
            </a:r>
            <a:r>
              <a:rPr lang="zh-CN" altLang="en-US" dirty="0"/>
              <a:t>设计的另外一个重要目标便是尽量降低翻转率，以实现超低功耗，因此从设计思路和代码风格上尽量减少了组合逻辑的翻转率，甚至在某些情况下牺牲了时序。</a:t>
            </a:r>
            <a:endParaRPr lang="en-US" altLang="zh-CN" dirty="0"/>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FF00"/>
                </a:solidFill>
              </a:rPr>
              <a:t>总结</a:t>
            </a:r>
            <a:endParaRPr lang="zh-CN" altLang="en-US" dirty="0">
              <a:solidFill>
                <a:srgbClr val="FFFF00"/>
              </a:solidFill>
            </a:endParaRPr>
          </a:p>
        </p:txBody>
      </p:sp>
      <p:sp>
        <p:nvSpPr>
          <p:cNvPr id="3" name="内容占位符 2"/>
          <p:cNvSpPr>
            <a:spLocks noGrp="1"/>
          </p:cNvSpPr>
          <p:nvPr>
            <p:ph idx="1"/>
          </p:nvPr>
        </p:nvSpPr>
        <p:spPr>
          <a:xfrm>
            <a:off x="606778" y="1492956"/>
            <a:ext cx="7772400" cy="4114800"/>
          </a:xfrm>
        </p:spPr>
        <p:txBody>
          <a:bodyPr/>
          <a:lstStyle/>
          <a:p>
            <a:pPr marL="0" indent="0">
              <a:buNone/>
            </a:pPr>
            <a:r>
              <a:rPr lang="zh-CN" altLang="en-US" sz="2400" dirty="0"/>
              <a:t>蜂鸟</a:t>
            </a:r>
            <a:r>
              <a:rPr lang="en-US" altLang="zh-CN" sz="2400" dirty="0"/>
              <a:t>E200</a:t>
            </a:r>
            <a:r>
              <a:rPr lang="zh-CN" altLang="en-US" sz="2400" dirty="0"/>
              <a:t>处理器核虽然是一款开源处理器核，但是蜂鸟</a:t>
            </a:r>
            <a:r>
              <a:rPr lang="en-US" altLang="zh-CN" sz="2400" dirty="0"/>
              <a:t>E200</a:t>
            </a:r>
            <a:r>
              <a:rPr lang="zh-CN" altLang="en-US" sz="2400" dirty="0"/>
              <a:t>系列处理器研发团队拥有多年在国际一流公司开发处理器的经验，使用严格的工业界标准进行设计和编码。如本章各节中所述，蜂鸟</a:t>
            </a:r>
            <a:r>
              <a:rPr lang="en-US" altLang="zh-CN" sz="2400" dirty="0"/>
              <a:t>E200</a:t>
            </a:r>
            <a:r>
              <a:rPr lang="zh-CN" altLang="en-US" sz="2400" dirty="0"/>
              <a:t>处理器核从各个层面使用严谨的方法进行低功耗设计，不逊色于任何其他商用的处理器核</a:t>
            </a:r>
            <a:r>
              <a:rPr lang="en-US" altLang="zh-CN" sz="2400" dirty="0"/>
              <a:t>IP</a:t>
            </a:r>
            <a:r>
              <a:rPr lang="zh-CN" altLang="en-US" sz="2400" dirty="0"/>
              <a:t>。</a:t>
            </a:r>
            <a:endParaRPr lang="zh-CN" altLang="en-US" sz="2400" dirty="0"/>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ctrTitle"/>
          </p:nvPr>
        </p:nvSpPr>
        <p:spPr>
          <a:xfrm>
            <a:off x="685800" y="2667000"/>
            <a:ext cx="7772400" cy="1143000"/>
          </a:xfrm>
        </p:spPr>
        <p:txBody>
          <a:bodyPr vert="horz" wrap="square" lIns="82550" tIns="41275" rIns="82550" bIns="41275" numCol="1" anchor="t" anchorCtr="0" compatLnSpc="1"/>
          <a:lstStyle/>
          <a:p>
            <a:pPr marL="0" marR="0" lvl="0" indent="0" algn="ctr" defTabSz="678180" rtl="0" eaLnBrk="0" fontAlgn="base" latinLnBrk="0" hangingPunct="0">
              <a:lnSpc>
                <a:spcPct val="90000"/>
              </a:lnSpc>
              <a:spcBef>
                <a:spcPct val="0"/>
              </a:spcBef>
              <a:spcAft>
                <a:spcPct val="0"/>
              </a:spcAft>
              <a:buClrTx/>
              <a:buSzTx/>
              <a:buFontTx/>
              <a:buNone/>
              <a:defRPr/>
            </a:pPr>
            <a:r>
              <a:rPr kumimoji="1" lang="zh-CN" altLang="en-US" sz="8800" b="1" i="0" u="none" strike="noStrike" kern="0" cap="none" spc="0" normalizeH="0" baseline="0" noProof="0">
                <a:ln>
                  <a:noFill/>
                </a:ln>
                <a:solidFill>
                  <a:srgbClr val="000066"/>
                </a:solidFill>
                <a:effectLst>
                  <a:outerShdw blurRad="38100" dist="38100" dir="2700000" algn="tl">
                    <a:srgbClr val="C0C0C0"/>
                  </a:outerShdw>
                </a:effectLst>
                <a:uLnTx/>
                <a:uFillTx/>
                <a:latin typeface="+mj-lt"/>
                <a:ea typeface="+mj-ea"/>
                <a:cs typeface="+mj-cs"/>
              </a:rPr>
              <a:t>谢 谢 各 位</a:t>
            </a:r>
            <a:br>
              <a:rPr kumimoji="1" lang="zh-CN" altLang="en-US" sz="8800" b="1" i="0" u="none" strike="noStrike" kern="0" cap="none" spc="0" normalizeH="0" baseline="0" noProof="0">
                <a:ln>
                  <a:noFill/>
                </a:ln>
                <a:solidFill>
                  <a:srgbClr val="000066"/>
                </a:solidFill>
                <a:effectLst>
                  <a:outerShdw blurRad="38100" dist="38100" dir="2700000" algn="tl">
                    <a:srgbClr val="C0C0C0"/>
                  </a:outerShdw>
                </a:effectLst>
                <a:uLnTx/>
                <a:uFillTx/>
                <a:latin typeface="+mj-lt"/>
                <a:ea typeface="+mj-ea"/>
                <a:cs typeface="+mj-cs"/>
              </a:rPr>
            </a:br>
            <a:br>
              <a:rPr kumimoji="1" lang="zh-CN" altLang="en-US" sz="4400" b="1" i="0" u="none" strike="noStrike" kern="0" cap="none" spc="0" normalizeH="0" baseline="0" noProof="0">
                <a:ln>
                  <a:noFill/>
                </a:ln>
                <a:solidFill>
                  <a:srgbClr val="000066"/>
                </a:solidFill>
                <a:effectLst>
                  <a:outerShdw blurRad="38100" dist="38100" dir="2700000" algn="tl">
                    <a:srgbClr val="C0C0C0"/>
                  </a:outerShdw>
                </a:effectLst>
                <a:uLnTx/>
                <a:uFillTx/>
                <a:latin typeface="+mj-lt"/>
                <a:ea typeface="+mj-ea"/>
                <a:cs typeface="+mj-cs"/>
              </a:rPr>
            </a:br>
            <a:br>
              <a:rPr kumimoji="1" lang="zh-CN" altLang="en-US" sz="4800" b="1" i="0" u="none" strike="noStrike" kern="0" cap="none" spc="0" normalizeH="0" baseline="0" noProof="0">
                <a:ln>
                  <a:noFill/>
                </a:ln>
                <a:solidFill>
                  <a:srgbClr val="000066"/>
                </a:solidFill>
                <a:effectLst>
                  <a:outerShdw blurRad="38100" dist="38100" dir="2700000" algn="tl">
                    <a:srgbClr val="C0C0C0"/>
                  </a:outerShdw>
                </a:effectLst>
                <a:uLnTx/>
                <a:uFillTx/>
                <a:latin typeface="+mj-lt"/>
                <a:ea typeface="+mj-ea"/>
                <a:cs typeface="+mj-cs"/>
              </a:rPr>
            </a:br>
            <a:endParaRPr kumimoji="1" lang="zh-CN" altLang="en-US" sz="4800" b="1" i="0" u="none" strike="noStrike" kern="0" cap="none" spc="0" normalizeH="0" baseline="0" noProof="0">
              <a:ln>
                <a:noFill/>
              </a:ln>
              <a:solidFill>
                <a:srgbClr val="000066"/>
              </a:solidFill>
              <a:effectLst>
                <a:outerShdw blurRad="38100" dist="38100" dir="2700000" algn="tl">
                  <a:srgbClr val="C0C0C0"/>
                </a:outerShdw>
              </a:effectLst>
              <a:uLnTx/>
              <a:uFillTx/>
              <a:latin typeface="+mj-lt"/>
              <a:ea typeface="+mj-ea"/>
              <a:cs typeface="+mj-cs"/>
            </a:endParaRPr>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r>
              <a:rPr lang="en-US" altLang="zh-CN" dirty="0">
                <a:solidFill>
                  <a:srgbClr val="FFFF00"/>
                </a:solidFill>
                <a:latin typeface="Times New Roman" panose="02020603050405020304" pitchFamily="18" charset="0"/>
                <a:ea typeface="黑体" panose="02010609060101010101" pitchFamily="49" charset="-122"/>
              </a:rPr>
              <a:t>15.1.1 </a:t>
            </a:r>
            <a:r>
              <a:rPr lang="zh-CN" altLang="en-US" dirty="0">
                <a:solidFill>
                  <a:srgbClr val="FFFF00"/>
                </a:solidFill>
                <a:latin typeface="Times New Roman" panose="02020603050405020304" pitchFamily="18" charset="0"/>
                <a:ea typeface="黑体" panose="02010609060101010101" pitchFamily="49" charset="-122"/>
              </a:rPr>
              <a:t>软件层面低功耗</a:t>
            </a: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1267" name="Rectangle 3"/>
          <p:cNvSpPr>
            <a:spLocks noGrp="1"/>
          </p:cNvSpPr>
          <p:nvPr>
            <p:ph idx="1"/>
          </p:nvPr>
        </p:nvSpPr>
        <p:spPr>
          <a:xfrm>
            <a:off x="685800" y="1322388"/>
            <a:ext cx="7772400" cy="4849812"/>
          </a:xfrm>
        </p:spPr>
        <p:txBody>
          <a:bodyPr vert="horz" wrap="square" lIns="82550" tIns="41275" rIns="82550" bIns="41275" anchor="t"/>
          <a:lstStyle/>
          <a:p>
            <a:pPr marL="0" indent="508000" latinLnBrk="0">
              <a:spcBef>
                <a:spcPts val="0"/>
              </a:spcBef>
              <a:buNone/>
              <a:extLst>
                <a:ext uri="{35155182-B16C-46BC-9424-99874614C6A1}">
                  <wpsdc:indentchars xmlns:wpsdc="http://www.wps.cn/officeDocument/2017/drawingmlCustomData" val="200" checksum="282533468"/>
                </a:ext>
              </a:extLst>
            </a:pPr>
            <a:r>
              <a:rPr dirty="0">
                <a:ea typeface="楷体_GB2312" pitchFamily="49" charset="-122"/>
              </a:rPr>
              <a:t>运行于处理器之上的是软件程序，是软件赋予了处理器灵魂</a:t>
            </a:r>
            <a:r>
              <a:rPr lang="zh-CN" dirty="0">
                <a:ea typeface="楷体_GB2312" pitchFamily="49" charset="-122"/>
              </a:rPr>
              <a:t>。</a:t>
            </a:r>
            <a:r>
              <a:rPr dirty="0">
                <a:ea typeface="楷体_GB2312" pitchFamily="49" charset="-122"/>
              </a:rPr>
              <a:t>软件层面的灵活性很</a:t>
            </a:r>
            <a:r>
              <a:rPr lang="zh-CN" dirty="0">
                <a:ea typeface="楷体_GB2312" pitchFamily="49" charset="-122"/>
              </a:rPr>
              <a:t>高，</a:t>
            </a:r>
            <a:r>
              <a:rPr dirty="0">
                <a:ea typeface="楷体_GB2312" pitchFamily="49" charset="-122"/>
              </a:rPr>
              <a:t>其发掘低功耗的效果比硬件低功耗本身的效果更加显著 </a:t>
            </a:r>
            <a:r>
              <a:rPr lang="zh-CN" dirty="0">
                <a:ea typeface="楷体_GB2312" pitchFamily="49" charset="-122"/>
              </a:rPr>
              <a:t>。</a:t>
            </a:r>
            <a:r>
              <a:rPr dirty="0">
                <a:ea typeface="楷体_GB2312" pitchFamily="49" charset="-122"/>
              </a:rPr>
              <a:t>通俗地讲，底层硬件辛辛苦苦地优化设计省的电，远远不如软件</a:t>
            </a:r>
            <a:r>
              <a:rPr lang="zh-CN" dirty="0">
                <a:ea typeface="楷体_GB2312" pitchFamily="49" charset="-122"/>
              </a:rPr>
              <a:t>多</a:t>
            </a:r>
            <a:r>
              <a:rPr dirty="0">
                <a:ea typeface="楷体_GB2312" pitchFamily="49" charset="-122"/>
              </a:rPr>
              <a:t>休眠省的电多。</a:t>
            </a:r>
            <a:endParaRPr dirty="0">
              <a:ea typeface="楷体_GB2312" pitchFamily="49" charset="-122"/>
            </a:endParaRPr>
          </a:p>
          <a:p>
            <a:pPr marL="0" indent="508000" latinLnBrk="0">
              <a:spcBef>
                <a:spcPts val="0"/>
              </a:spcBef>
              <a:buNone/>
              <a:extLst>
                <a:ext uri="{35155182-B16C-46BC-9424-99874614C6A1}">
                  <wpsdc:indentchars xmlns:wpsdc="http://www.wps.cn/officeDocument/2017/drawingmlCustomData" val="200" checksum="282533468"/>
                </a:ext>
              </a:extLst>
            </a:pPr>
            <a:r>
              <a:rPr dirty="0">
                <a:ea typeface="楷体_GB2312" pitchFamily="49" charset="-122"/>
              </a:rPr>
              <a:t>为了使处理器消耗尽可能少的功耗，一套好的软件程序应该尽可能合理地调用处理器的硬件资源，譬如以下情况</a:t>
            </a:r>
            <a:r>
              <a:rPr lang="zh-CN" dirty="0">
                <a:ea typeface="楷体_GB2312" pitchFamily="49" charset="-122"/>
              </a:rPr>
              <a:t>。</a:t>
            </a:r>
            <a:endParaRPr dirty="0">
              <a:ea typeface="楷体_GB2312" pitchFamily="49" charset="-122"/>
            </a:endParaRPr>
          </a:p>
          <a:p>
            <a:endParaRPr dirty="0">
              <a:ea typeface="楷体_GB2312" pitchFamily="49" charset="-122"/>
            </a:endParaRPr>
          </a:p>
          <a:p>
            <a:r>
              <a:rPr dirty="0">
                <a:ea typeface="楷体_GB2312" pitchFamily="49" charset="-122"/>
              </a:rPr>
              <a:t>仅在关键的场</a:t>
            </a:r>
            <a:r>
              <a:rPr lang="zh-CN" dirty="0">
                <a:ea typeface="楷体_GB2312" pitchFamily="49" charset="-122"/>
              </a:rPr>
              <a:t>景</a:t>
            </a:r>
            <a:r>
              <a:rPr dirty="0">
                <a:ea typeface="楷体_GB2312" pitchFamily="49" charset="-122"/>
              </a:rPr>
              <a:t>调用耗能</a:t>
            </a:r>
            <a:r>
              <a:rPr lang="zh-CN" dirty="0">
                <a:ea typeface="楷体_GB2312" pitchFamily="49" charset="-122"/>
              </a:rPr>
              <a:t>高</a:t>
            </a:r>
            <a:r>
              <a:rPr dirty="0">
                <a:ea typeface="楷体_GB2312" pitchFamily="49" charset="-122"/>
              </a:rPr>
              <a:t>的硬件，在一般的场</a:t>
            </a:r>
            <a:r>
              <a:rPr lang="zh-CN" dirty="0">
                <a:ea typeface="楷体_GB2312" pitchFamily="49" charset="-122"/>
              </a:rPr>
              <a:t>景</a:t>
            </a:r>
            <a:r>
              <a:rPr dirty="0">
                <a:ea typeface="楷体_GB2312" pitchFamily="49" charset="-122"/>
              </a:rPr>
              <a:t>尽可能使用耗能低的硬件</a:t>
            </a:r>
            <a:endParaRPr dirty="0">
              <a:ea typeface="楷体_GB2312" pitchFamily="49" charset="-122"/>
            </a:endParaRPr>
          </a:p>
          <a:p>
            <a:r>
              <a:rPr dirty="0">
                <a:ea typeface="楷体_GB2312" pitchFamily="49" charset="-122"/>
              </a:rPr>
              <a:t>在处理器空闲的时刻，尽可能进入低功耗休眠模式，以节省功耗</a:t>
            </a:r>
            <a:endParaRPr lang="zh-CN" dirty="0">
              <a:ea typeface="楷体_GB2312" pitchFamily="49" charset="-122"/>
            </a:endParaRP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r>
              <a:rPr lang="en-US" altLang="zh-CN" dirty="0">
                <a:solidFill>
                  <a:srgbClr val="FFFF00"/>
                </a:solidFill>
                <a:latin typeface="Times New Roman" panose="02020603050405020304" pitchFamily="18" charset="0"/>
                <a:ea typeface="黑体" panose="02010609060101010101" pitchFamily="49" charset="-122"/>
                <a:sym typeface="+mn-ea"/>
              </a:rPr>
              <a:t>15.1.2 </a:t>
            </a:r>
            <a:r>
              <a:rPr lang="zh-CN" altLang="en-US" dirty="0">
                <a:solidFill>
                  <a:srgbClr val="FFFF00"/>
                </a:solidFill>
                <a:latin typeface="Times New Roman" panose="02020603050405020304" pitchFamily="18" charset="0"/>
                <a:ea typeface="黑体" panose="02010609060101010101" pitchFamily="49" charset="-122"/>
                <a:sym typeface="+mn-ea"/>
              </a:rPr>
              <a:t>系统层面低功耗</a:t>
            </a: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0" indent="457200" latinLnBrk="0">
              <a:spcBef>
                <a:spcPts val="0"/>
              </a:spcBef>
              <a:buNone/>
            </a:pPr>
            <a:r>
              <a:rPr dirty="0">
                <a:ea typeface="楷体_GB2312" pitchFamily="49" charset="-122"/>
              </a:rPr>
              <a:t>系统层面的低功耗技术可以涉及板级硬件系统和芯片内的 soc 系统，其原理基本</a:t>
            </a:r>
            <a:r>
              <a:rPr lang="zh-CN" dirty="0">
                <a:ea typeface="楷体_GB2312" pitchFamily="49" charset="-122"/>
              </a:rPr>
              <a:t>一</a:t>
            </a:r>
            <a:r>
              <a:rPr dirty="0">
                <a:ea typeface="楷体_GB2312" pitchFamily="49" charset="-122"/>
              </a:rPr>
              <a:t>致。</a:t>
            </a:r>
            <a:r>
              <a:rPr lang="zh-CN" dirty="0">
                <a:ea typeface="楷体_GB2312" pitchFamily="49" charset="-122"/>
              </a:rPr>
              <a:t>以</a:t>
            </a:r>
            <a:r>
              <a:rPr dirty="0">
                <a:ea typeface="楷体_GB2312" pitchFamily="49" charset="-122"/>
              </a:rPr>
              <a:t>soc 系统为例，常见的低功耗技术如下</a:t>
            </a:r>
            <a:r>
              <a:rPr lang="zh-CN" dirty="0">
                <a:ea typeface="楷体_GB2312" pitchFamily="49" charset="-122"/>
              </a:rPr>
              <a:t>。</a:t>
            </a:r>
            <a:endParaRPr dirty="0">
              <a:ea typeface="楷体_GB2312" pitchFamily="49" charset="-122"/>
            </a:endParaRPr>
          </a:p>
          <a:p>
            <a:pPr marL="342900" indent="-342900"/>
            <a:r>
              <a:rPr dirty="0">
                <a:ea typeface="楷体_GB2312" pitchFamily="49" charset="-122"/>
              </a:rPr>
              <a:t>Soc 系统中划分不同的电源域，能够支持将 Soc 中的大部分硬件关闭电源</a:t>
            </a:r>
            <a:r>
              <a:rPr lang="zh-CN" dirty="0">
                <a:ea typeface="楷体_GB2312" pitchFamily="49" charset="-122"/>
              </a:rPr>
              <a:t>。</a:t>
            </a:r>
            <a:endParaRPr dirty="0">
              <a:ea typeface="楷体_GB2312" pitchFamily="49" charset="-122"/>
            </a:endParaRPr>
          </a:p>
          <a:p>
            <a:pPr marL="342900" indent="-342900"/>
            <a:r>
              <a:rPr dirty="0">
                <a:ea typeface="楷体_GB2312" pitchFamily="49" charset="-122"/>
              </a:rPr>
              <a:t>SoC 系统中划分不同的时钟域，能够支持小部分电路以低速低功耗的方式运行</a:t>
            </a:r>
            <a:r>
              <a:rPr lang="zh-CN" dirty="0">
                <a:ea typeface="楷体_GB2312" pitchFamily="49" charset="-122"/>
              </a:rPr>
              <a:t>。</a:t>
            </a:r>
            <a:endParaRPr dirty="0">
              <a:ea typeface="楷体_GB2312" pitchFamily="49" charset="-122"/>
            </a:endParaRPr>
          </a:p>
          <a:p>
            <a:pPr marL="342900" indent="-342900"/>
            <a:r>
              <a:rPr dirty="0">
                <a:ea typeface="楷体_GB2312" pitchFamily="49" charset="-122"/>
              </a:rPr>
              <a:t>通过不同的电源域与时钟域的组合，划分出不同的低功耗模式。 Soc 配备 PMU(Power Management Unit ）控制进入或者退出不同的低功耗模式</a:t>
            </a:r>
            <a:r>
              <a:rPr lang="zh-CN" dirty="0">
                <a:ea typeface="楷体_GB2312" pitchFamily="49" charset="-122"/>
              </a:rPr>
              <a:t>。</a:t>
            </a:r>
            <a:endParaRPr dirty="0">
              <a:ea typeface="楷体_GB2312" pitchFamily="49" charset="-122"/>
            </a:endParaRPr>
          </a:p>
          <a:p>
            <a:pPr marL="342900" indent="-342900"/>
            <a:r>
              <a:rPr dirty="0">
                <a:ea typeface="楷体_GB2312" pitchFamily="49" charset="-122"/>
              </a:rPr>
              <a:t>软件可以通过使用 PMU 的功能，在不同的场景下进入和退出不同的低功耗模式</a:t>
            </a:r>
            <a:r>
              <a:rPr lang="zh-CN" dirty="0">
                <a:ea typeface="楷体_GB2312" pitchFamily="49" charset="-122"/>
              </a:rPr>
              <a:t>。</a:t>
            </a:r>
            <a:endParaRPr lang="zh-CN" dirty="0">
              <a:ea typeface="楷体_GB2312" pitchFamily="49" charset="-122"/>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r>
              <a:rPr lang="en-US" altLang="zh-CN" dirty="0">
                <a:solidFill>
                  <a:srgbClr val="FFFF00"/>
                </a:solidFill>
                <a:latin typeface="Times New Roman" panose="02020603050405020304" pitchFamily="18" charset="0"/>
                <a:ea typeface="黑体" panose="02010609060101010101" pitchFamily="49" charset="-122"/>
                <a:sym typeface="+mn-ea"/>
              </a:rPr>
              <a:t>15.1.3 </a:t>
            </a:r>
            <a:r>
              <a:rPr lang="zh-CN" altLang="en-US" dirty="0">
                <a:solidFill>
                  <a:srgbClr val="FFFF00"/>
                </a:solidFill>
                <a:latin typeface="Times New Roman" panose="02020603050405020304" pitchFamily="18" charset="0"/>
                <a:ea typeface="黑体" panose="02010609060101010101" pitchFamily="49" charset="-122"/>
                <a:sym typeface="+mn-ea"/>
              </a:rPr>
              <a:t>处理器层面低功耗</a:t>
            </a: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342265" indent="-342265" latinLnBrk="0">
              <a:lnSpc>
                <a:spcPct val="100000"/>
              </a:lnSpc>
              <a:spcBef>
                <a:spcPts val="600"/>
              </a:spcBef>
              <a:spcAft>
                <a:spcPts val="600"/>
              </a:spcAft>
              <a:buNone/>
            </a:pPr>
            <a:r>
              <a:rPr lang="en-US" dirty="0">
                <a:ea typeface="楷体_GB2312" pitchFamily="49" charset="-122"/>
              </a:rPr>
              <a:t>  </a:t>
            </a:r>
            <a:r>
              <a:rPr dirty="0">
                <a:ea typeface="楷体_GB2312" pitchFamily="49" charset="-122"/>
              </a:rPr>
              <a:t>处理器层面的常见的低功耗技术如下。</a:t>
            </a:r>
            <a:endParaRPr dirty="0">
              <a:ea typeface="楷体_GB2312" pitchFamily="49" charset="-122"/>
            </a:endParaRPr>
          </a:p>
          <a:p>
            <a:pPr marL="342265" indent="-342265" latinLnBrk="0">
              <a:lnSpc>
                <a:spcPct val="100000"/>
              </a:lnSpc>
              <a:spcBef>
                <a:spcPts val="600"/>
              </a:spcBef>
              <a:spcAft>
                <a:spcPts val="600"/>
              </a:spcAft>
              <a:buNone/>
            </a:pPr>
            <a:r>
              <a:rPr lang="zh-CN" dirty="0">
                <a:ea typeface="楷体_GB2312" pitchFamily="49" charset="-122"/>
              </a:rPr>
              <a:t>（</a:t>
            </a:r>
            <a:r>
              <a:rPr lang="en-US" altLang="zh-CN" dirty="0">
                <a:ea typeface="楷体_GB2312" pitchFamily="49" charset="-122"/>
              </a:rPr>
              <a:t>1</a:t>
            </a:r>
            <a:r>
              <a:rPr lang="zh-CN" dirty="0">
                <a:ea typeface="楷体_GB2312" pitchFamily="49" charset="-122"/>
              </a:rPr>
              <a:t>）</a:t>
            </a:r>
            <a:r>
              <a:rPr dirty="0">
                <a:ea typeface="楷体_GB2312" pitchFamily="49" charset="-122"/>
              </a:rPr>
              <a:t>处理器指令集中定义</a:t>
            </a:r>
            <a:r>
              <a:rPr lang="zh-CN" dirty="0">
                <a:ea typeface="楷体_GB2312" pitchFamily="49" charset="-122"/>
              </a:rPr>
              <a:t>一</a:t>
            </a:r>
            <a:r>
              <a:rPr dirty="0">
                <a:ea typeface="楷体_GB2312" pitchFamily="49" charset="-122"/>
              </a:rPr>
              <a:t>种休眠指令，运行该指令后处理器核便进入休眠状态。</a:t>
            </a:r>
            <a:endParaRPr dirty="0">
              <a:ea typeface="楷体_GB2312" pitchFamily="49" charset="-122"/>
            </a:endParaRPr>
          </a:p>
          <a:p>
            <a:pPr marL="342265" indent="-342265" latinLnBrk="0">
              <a:lnSpc>
                <a:spcPct val="100000"/>
              </a:lnSpc>
              <a:spcBef>
                <a:spcPts val="600"/>
              </a:spcBef>
              <a:spcAft>
                <a:spcPts val="600"/>
              </a:spcAft>
              <a:buNone/>
            </a:pPr>
            <a:r>
              <a:rPr lang="zh-CN" dirty="0">
                <a:ea typeface="楷体_GB2312" pitchFamily="49" charset="-122"/>
              </a:rPr>
              <a:t>（</a:t>
            </a:r>
            <a:r>
              <a:rPr lang="en-US" altLang="zh-CN" dirty="0">
                <a:ea typeface="楷体_GB2312" pitchFamily="49" charset="-122"/>
              </a:rPr>
              <a:t>2</a:t>
            </a:r>
            <a:r>
              <a:rPr lang="zh-CN" dirty="0">
                <a:ea typeface="楷体_GB2312" pitchFamily="49" charset="-122"/>
              </a:rPr>
              <a:t>）</a:t>
            </a:r>
            <a:r>
              <a:rPr dirty="0">
                <a:ea typeface="楷体_GB2312" pitchFamily="49" charset="-122"/>
              </a:rPr>
              <a:t>休眠状态可分为浅度休眠和深度休眠。</a:t>
            </a:r>
            <a:endParaRPr dirty="0">
              <a:ea typeface="楷体_GB2312" pitchFamily="49" charset="-122"/>
            </a:endParaRPr>
          </a:p>
          <a:p>
            <a:pPr marL="342265" indent="-342265" latinLnBrk="0">
              <a:lnSpc>
                <a:spcPct val="100000"/>
              </a:lnSpc>
              <a:spcBef>
                <a:spcPts val="600"/>
              </a:spcBef>
              <a:spcAft>
                <a:spcPts val="600"/>
              </a:spcAft>
              <a:buFont typeface="Wingdings" panose="05000000000000000000" charset="0"/>
              <a:buChar char="l"/>
            </a:pPr>
            <a:r>
              <a:rPr dirty="0">
                <a:ea typeface="楷体_GB2312" pitchFamily="49" charset="-122"/>
              </a:rPr>
              <a:t>浅度休眠状态往往将处理器核的整个时钟关闭，但仍然保留电源供电，因此可以节省动态功耗，但是静态漏电功耗仍然有消耗。</a:t>
            </a:r>
            <a:endParaRPr dirty="0">
              <a:ea typeface="楷体_GB2312" pitchFamily="49" charset="-122"/>
            </a:endParaRPr>
          </a:p>
          <a:p>
            <a:pPr marL="342265" indent="-342265" latinLnBrk="0">
              <a:lnSpc>
                <a:spcPct val="100000"/>
              </a:lnSpc>
              <a:spcBef>
                <a:spcPts val="600"/>
              </a:spcBef>
              <a:spcAft>
                <a:spcPts val="600"/>
              </a:spcAft>
              <a:buFont typeface="Wingdings" panose="05000000000000000000" charset="0"/>
              <a:buChar char="l"/>
            </a:pPr>
            <a:r>
              <a:rPr dirty="0">
                <a:ea typeface="楷体_GB2312" pitchFamily="49" charset="-122"/>
              </a:rPr>
              <a:t>深度休眠状态不仅关闭处理器核的时钟，甚至将电源也关闭 ，因此可以同时省掉动态和静态功耗</a:t>
            </a:r>
            <a:r>
              <a:rPr lang="zh-CN" dirty="0">
                <a:ea typeface="楷体_GB2312" pitchFamily="49" charset="-122"/>
              </a:rPr>
              <a:t>。</a:t>
            </a:r>
            <a:endParaRPr lang="zh-CN" dirty="0">
              <a:ea typeface="楷体_GB2312" pitchFamily="49" charset="-122"/>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82550" tIns="41275" rIns="82550" bIns="41275" anchor="t"/>
          <a:lstStyle/>
          <a:p>
            <a:pPr marL="254000" indent="-254000">
              <a:spcBef>
                <a:spcPct val="50000"/>
              </a:spcBef>
              <a:buSzPct val="75000"/>
            </a:pP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5363" name="Rectangle 3"/>
          <p:cNvSpPr>
            <a:spLocks noGrp="1"/>
          </p:cNvSpPr>
          <p:nvPr>
            <p:ph idx="1"/>
          </p:nvPr>
        </p:nvSpPr>
        <p:spPr>
          <a:xfrm>
            <a:off x="685800" y="1322388"/>
            <a:ext cx="7772400" cy="4849812"/>
          </a:xfrm>
        </p:spPr>
        <p:txBody>
          <a:bodyPr vert="horz" wrap="square" lIns="82550" tIns="41275" rIns="82550" bIns="41275" anchor="t"/>
          <a:lstStyle/>
          <a:p>
            <a:pPr marL="0" indent="0">
              <a:buNone/>
            </a:pPr>
            <a:r>
              <a:rPr lang="zh-CN" dirty="0">
                <a:ea typeface="楷体_GB2312" pitchFamily="49" charset="-122"/>
              </a:rPr>
              <a:t>（</a:t>
            </a:r>
            <a:r>
              <a:rPr lang="en-US" altLang="zh-CN" dirty="0">
                <a:ea typeface="楷体_GB2312" pitchFamily="49" charset="-122"/>
              </a:rPr>
              <a:t>3</a:t>
            </a:r>
            <a:r>
              <a:rPr lang="zh-CN" dirty="0">
                <a:ea typeface="楷体_GB2312" pitchFamily="49" charset="-122"/>
              </a:rPr>
              <a:t>）</a:t>
            </a:r>
            <a:r>
              <a:rPr dirty="0">
                <a:ea typeface="楷体_GB2312" pitchFamily="49" charset="-122"/>
              </a:rPr>
              <a:t>处理器核深度休眠断电后，其内部上下文状态可以有两种策略进行保存和恢复。</a:t>
            </a:r>
            <a:endParaRPr dirty="0">
              <a:ea typeface="楷体_GB2312" pitchFamily="49" charset="-122"/>
            </a:endParaRPr>
          </a:p>
          <a:p>
            <a:pPr marL="342900" indent="-342900"/>
            <a:r>
              <a:rPr dirty="0">
                <a:ea typeface="楷体_GB2312" pitchFamily="49" charset="-122"/>
              </a:rPr>
              <a:t> 策略一：在处理器核内部使用具有低功耗维持（Retentio ）能力的寄存器或者 SRAM保存处理器状态，这种寄存器或者 SRAM 在主电源被关闭后可以使用极低的漏电消耗保存处理器的状态</a:t>
            </a:r>
            <a:r>
              <a:rPr lang="zh-CN" dirty="0">
                <a:ea typeface="楷体_GB2312" pitchFamily="49" charset="-122"/>
              </a:rPr>
              <a:t>。</a:t>
            </a:r>
            <a:endParaRPr dirty="0">
              <a:ea typeface="楷体_GB2312" pitchFamily="49" charset="-122"/>
            </a:endParaRPr>
          </a:p>
          <a:p>
            <a:pPr marL="342900" indent="-342900"/>
            <a:r>
              <a:rPr lang="zh-CN" dirty="0">
                <a:ea typeface="楷体_GB2312" pitchFamily="49" charset="-122"/>
              </a:rPr>
              <a:t>策</a:t>
            </a:r>
            <a:r>
              <a:rPr dirty="0">
                <a:ea typeface="楷体_GB2312" pitchFamily="49" charset="-122"/>
              </a:rPr>
              <a:t>略二 </a:t>
            </a:r>
            <a:r>
              <a:rPr lang="zh-CN" dirty="0">
                <a:ea typeface="楷体_GB2312" pitchFamily="49" charset="-122"/>
              </a:rPr>
              <a:t>：</a:t>
            </a:r>
            <a:r>
              <a:rPr dirty="0">
                <a:ea typeface="楷体_GB2312" pitchFamily="49" charset="-122"/>
              </a:rPr>
              <a:t>使用软件的保存恢复（ Save-and-Restore ）机制，即在断电前将处理器的上下文状态保存在 SoC 层面的电源常开域（Power Always-on Domain ）中，待到唤醒恢复供电后，使用软件从电源常开域中读取回来加以恢复。</a:t>
            </a:r>
            <a:endParaRPr dirty="0">
              <a:ea typeface="楷体_GB2312" pitchFamily="49" charset="-122"/>
            </a:endParaRPr>
          </a:p>
          <a:p>
            <a:pPr marL="0" indent="0">
              <a:buNone/>
            </a:pPr>
            <a:r>
              <a:rPr dirty="0">
                <a:ea typeface="楷体_GB2312" pitchFamily="49" charset="-122"/>
              </a:rPr>
              <a:t>策略</a:t>
            </a:r>
            <a:r>
              <a:rPr lang="zh-CN" dirty="0">
                <a:ea typeface="楷体_GB2312" pitchFamily="49" charset="-122"/>
              </a:rPr>
              <a:t>一</a:t>
            </a:r>
            <a:r>
              <a:rPr dirty="0">
                <a:ea typeface="楷体_GB2312" pitchFamily="49" charset="-122"/>
              </a:rPr>
              <a:t>的优点是休眠和唤醒的速度极快，但是 ASIC 设计的复杂度高</a:t>
            </a:r>
            <a:r>
              <a:rPr lang="zh-CN" dirty="0">
                <a:ea typeface="楷体_GB2312" pitchFamily="49" charset="-122"/>
              </a:rPr>
              <a:t>；</a:t>
            </a:r>
            <a:r>
              <a:rPr dirty="0">
                <a:ea typeface="楷体_GB2312" pitchFamily="49" charset="-122"/>
              </a:rPr>
              <a:t>策略二的优点是实现非常简单，但是休眠和唤醒的速度相对较慢。</a:t>
            </a:r>
            <a:endParaRPr dirty="0">
              <a:ea typeface="楷体_GB2312" pitchFamily="49" charset="-122"/>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82550" tIns="41275" rIns="82550" bIns="41275" anchor="t"/>
          <a:lstStyle/>
          <a:p>
            <a:pPr marL="254000" indent="-254000">
              <a:spcBef>
                <a:spcPct val="50000"/>
              </a:spcBef>
              <a:buSzPct val="75000"/>
            </a:pP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5363" name="Rectangle 3"/>
          <p:cNvSpPr>
            <a:spLocks noGrp="1"/>
          </p:cNvSpPr>
          <p:nvPr>
            <p:ph idx="1"/>
          </p:nvPr>
        </p:nvSpPr>
        <p:spPr>
          <a:xfrm>
            <a:off x="685800" y="1322388"/>
            <a:ext cx="7772400" cy="4849812"/>
          </a:xfrm>
        </p:spPr>
        <p:txBody>
          <a:bodyPr vert="horz" wrap="square" lIns="82550" tIns="41275" rIns="82550" bIns="41275" anchor="t"/>
          <a:lstStyle/>
          <a:p>
            <a:pPr marL="0" indent="0">
              <a:buNone/>
            </a:pPr>
            <a:r>
              <a:rPr lang="zh-CN" dirty="0">
                <a:ea typeface="楷体_GB2312" pitchFamily="49" charset="-122"/>
              </a:rPr>
              <a:t>（</a:t>
            </a:r>
            <a:r>
              <a:rPr lang="en-US" altLang="zh-CN" dirty="0">
                <a:ea typeface="楷体_GB2312" pitchFamily="49" charset="-122"/>
              </a:rPr>
              <a:t>4</a:t>
            </a:r>
            <a:r>
              <a:rPr lang="zh-CN" dirty="0">
                <a:ea typeface="楷体_GB2312" pitchFamily="49" charset="-122"/>
              </a:rPr>
              <a:t>）在</a:t>
            </a:r>
            <a:r>
              <a:rPr dirty="0">
                <a:ea typeface="楷体_GB2312" pitchFamily="49" charset="-122"/>
              </a:rPr>
              <a:t>处理器</a:t>
            </a:r>
            <a:r>
              <a:rPr lang="zh-CN" dirty="0">
                <a:ea typeface="楷体_GB2312" pitchFamily="49" charset="-122"/>
              </a:rPr>
              <a:t>的架构上</a:t>
            </a:r>
            <a:r>
              <a:rPr dirty="0">
                <a:ea typeface="楷体_GB2312" pitchFamily="49" charset="-122"/>
              </a:rPr>
              <a:t>，</a:t>
            </a:r>
            <a:r>
              <a:rPr lang="zh-CN" dirty="0">
                <a:ea typeface="楷体_GB2312" pitchFamily="49" charset="-122"/>
              </a:rPr>
              <a:t>可以采用异构的方式节省功耗</a:t>
            </a:r>
            <a:r>
              <a:rPr dirty="0">
                <a:ea typeface="楷体_GB2312" pitchFamily="49" charset="-122"/>
              </a:rPr>
              <a:t>。</a:t>
            </a:r>
            <a:endParaRPr dirty="0">
              <a:ea typeface="楷体_GB2312" pitchFamily="49" charset="-122"/>
            </a:endParaRPr>
          </a:p>
          <a:p>
            <a:pPr marL="342900" indent="-342900"/>
            <a:r>
              <a:rPr dirty="0">
                <a:ea typeface="楷体_GB2312" pitchFamily="49" charset="-122"/>
              </a:rPr>
              <a:t> </a:t>
            </a:r>
            <a:r>
              <a:rPr lang="zh-CN" dirty="0">
                <a:ea typeface="楷体_GB2312" pitchFamily="49" charset="-122"/>
              </a:rPr>
              <a:t>有关异构的典型示例，请参见第</a:t>
            </a:r>
            <a:r>
              <a:rPr lang="en-US" altLang="zh-CN" dirty="0">
                <a:ea typeface="楷体_GB2312" pitchFamily="49" charset="-122"/>
              </a:rPr>
              <a:t>16.1</a:t>
            </a:r>
            <a:r>
              <a:rPr lang="zh-CN" altLang="en-US" dirty="0">
                <a:ea typeface="楷体_GB2312" pitchFamily="49" charset="-122"/>
              </a:rPr>
              <a:t>节了解更多细节</a:t>
            </a:r>
            <a:r>
              <a:rPr lang="zh-CN" dirty="0">
                <a:ea typeface="楷体_GB2312" pitchFamily="49" charset="-122"/>
              </a:rPr>
              <a:t>。</a:t>
            </a:r>
            <a:endParaRPr dirty="0">
              <a:ea typeface="楷体_GB2312" pitchFamily="49" charset="-122"/>
            </a:endParaRPr>
          </a:p>
          <a:p>
            <a:pPr marL="342900" indent="-342900"/>
            <a:r>
              <a:rPr dirty="0">
                <a:ea typeface="楷体_GB2312" pitchFamily="49" charset="-122"/>
              </a:rPr>
              <a:t> </a:t>
            </a:r>
            <a:r>
              <a:rPr lang="zh-CN" dirty="0">
                <a:ea typeface="楷体_GB2312" pitchFamily="49" charset="-122"/>
              </a:rPr>
              <a:t>另一</a:t>
            </a:r>
            <a:r>
              <a:rPr dirty="0">
                <a:ea typeface="楷体_GB2312" pitchFamily="49" charset="-122"/>
              </a:rPr>
              <a:t>种知名度很高的示例便是 ARM big-LITTLE 架构，其使用能效比更高的小核运行于性能要求不高的场 ，只有在最关键的时刻才启用耗电较高的大核，从而节省动态功耗。</a:t>
            </a:r>
            <a:endParaRPr dirty="0">
              <a:ea typeface="楷体_GB2312" pitchFamily="49" charset="-122"/>
            </a:endParaRPr>
          </a:p>
          <a:p>
            <a:pPr marL="0" indent="0">
              <a:buNone/>
            </a:pPr>
            <a:endParaRPr dirty="0">
              <a:ea typeface="楷体_GB2312" pitchFamily="49" charset="-122"/>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r>
              <a:rPr lang="en-US" altLang="zh-CN" dirty="0">
                <a:solidFill>
                  <a:srgbClr val="FFFF00"/>
                </a:solidFill>
                <a:latin typeface="Times New Roman" panose="02020603050405020304" pitchFamily="18" charset="0"/>
                <a:ea typeface="黑体" panose="02010609060101010101" pitchFamily="49" charset="-122"/>
                <a:sym typeface="+mn-ea"/>
              </a:rPr>
              <a:t>15.1.4 </a:t>
            </a:r>
            <a:r>
              <a:rPr lang="zh-CN" altLang="en-US" dirty="0">
                <a:solidFill>
                  <a:srgbClr val="FFFF00"/>
                </a:solidFill>
                <a:latin typeface="Times New Roman" panose="02020603050405020304" pitchFamily="18" charset="0"/>
                <a:ea typeface="黑体" panose="02010609060101010101" pitchFamily="49" charset="-122"/>
                <a:sym typeface="+mn-ea"/>
              </a:rPr>
              <a:t>单元层面低功耗</a:t>
            </a: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lang="en-US" dirty="0">
                <a:ea typeface="楷体_GB2312" pitchFamily="49" charset="-122"/>
              </a:rPr>
              <a:t> </a:t>
            </a:r>
            <a:r>
              <a:rPr dirty="0">
                <a:ea typeface="楷体_GB2312" pitchFamily="49" charset="-122"/>
              </a:rPr>
              <a:t>模块和单元层面的低功耗技术己经进入了 IC 设计微架构的范</a:t>
            </a:r>
            <a:r>
              <a:rPr lang="zh-CN" dirty="0">
                <a:ea typeface="楷体_GB2312" pitchFamily="49" charset="-122"/>
              </a:rPr>
              <a:t>畴。其常</a:t>
            </a:r>
            <a:r>
              <a:rPr dirty="0">
                <a:ea typeface="楷体_GB2312" pitchFamily="49" charset="-122"/>
              </a:rPr>
              <a:t>见的技术与 Soc系统层面基本一致，只不过是规模更小的版本。</a:t>
            </a:r>
            <a:endParaRPr dirty="0">
              <a:ea typeface="楷体_GB2312" pitchFamily="49" charset="-122"/>
            </a:endParaRPr>
          </a:p>
          <a:p>
            <a:pPr latinLnBrk="0">
              <a:lnSpc>
                <a:spcPct val="100000"/>
              </a:lnSpc>
              <a:spcBef>
                <a:spcPts val="600"/>
              </a:spcBef>
              <a:spcAft>
                <a:spcPts val="600"/>
              </a:spcAft>
            </a:pPr>
            <a:r>
              <a:rPr dirty="0">
                <a:ea typeface="楷体_GB2312" pitchFamily="49" charset="-122"/>
              </a:rPr>
              <a:t> </a:t>
            </a:r>
            <a:r>
              <a:rPr dirty="0">
                <a:ea typeface="楷体_GB2312" pitchFamily="49" charset="-122"/>
                <a:sym typeface="+mn-ea"/>
              </a:rPr>
              <a:t>一</a:t>
            </a:r>
            <a:r>
              <a:rPr dirty="0">
                <a:ea typeface="楷体_GB2312" pitchFamily="49" charset="-122"/>
              </a:rPr>
              <a:t>个功能完整的单元往往需要单独配备独立的时钟门控（ lock Gate ），当该模块或者单元空闲时，可以使用时钟门控将其时钟关闭以节省动态功耗。</a:t>
            </a:r>
            <a:endParaRPr dirty="0">
              <a:ea typeface="楷体_GB2312" pitchFamily="49" charset="-122"/>
            </a:endParaRPr>
          </a:p>
          <a:p>
            <a:pPr latinLnBrk="0">
              <a:lnSpc>
                <a:spcPct val="100000"/>
              </a:lnSpc>
              <a:spcBef>
                <a:spcPts val="600"/>
              </a:spcBef>
              <a:spcAft>
                <a:spcPts val="600"/>
              </a:spcAft>
              <a:buFont typeface="Wingdings" panose="05000000000000000000" charset="0"/>
              <a:buChar char="l"/>
            </a:pPr>
            <a:r>
              <a:rPr dirty="0">
                <a:ea typeface="楷体_GB2312" pitchFamily="49" charset="-122"/>
              </a:rPr>
              <a:t>某些比较独立和规模较大的模块甚至可以划分独立的电源域来支持关闭电源，以进</a:t>
            </a:r>
            <a:r>
              <a:rPr dirty="0">
                <a:ea typeface="楷体_GB2312" pitchFamily="49" charset="-122"/>
                <a:sym typeface="+mn-ea"/>
              </a:rPr>
              <a:t>一</a:t>
            </a:r>
            <a:r>
              <a:rPr dirty="0">
                <a:ea typeface="楷体_GB2312" pitchFamily="49" charset="-122"/>
              </a:rPr>
              <a:t>步节省静态功耗</a:t>
            </a:r>
            <a:r>
              <a:rPr lang="zh-CN" dirty="0">
                <a:ea typeface="楷体_GB2312" pitchFamily="49" charset="-122"/>
              </a:rPr>
              <a:t>。</a:t>
            </a:r>
            <a:endParaRPr lang="zh-CN" dirty="0">
              <a:ea typeface="楷体_GB2312" pitchFamily="49" charset="-122"/>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82550" tIns="41275" rIns="82550" bIns="41275" anchor="t"/>
          <a:lstStyle/>
          <a:p>
            <a:pPr marL="254000" indent="-254000" algn="l">
              <a:spcBef>
                <a:spcPct val="50000"/>
              </a:spcBef>
              <a:buSzPct val="75000"/>
            </a:pPr>
            <a:r>
              <a:rPr lang="en-US" altLang="zh-CN" dirty="0">
                <a:solidFill>
                  <a:srgbClr val="FFFF00"/>
                </a:solidFill>
                <a:latin typeface="Times New Roman" panose="02020603050405020304" pitchFamily="18" charset="0"/>
                <a:ea typeface="黑体" panose="02010609060101010101" pitchFamily="49" charset="-122"/>
                <a:sym typeface="+mn-ea"/>
              </a:rPr>
              <a:t>15.1.5 </a:t>
            </a:r>
            <a:r>
              <a:rPr lang="zh-CN" altLang="en-US" dirty="0">
                <a:solidFill>
                  <a:srgbClr val="FFFF00"/>
                </a:solidFill>
                <a:latin typeface="Times New Roman" panose="02020603050405020304" pitchFamily="18" charset="0"/>
                <a:ea typeface="黑体" panose="02010609060101010101" pitchFamily="49" charset="-122"/>
                <a:sym typeface="+mn-ea"/>
              </a:rPr>
              <a:t>寄存器层面低功耗</a:t>
            </a:r>
            <a:endParaRPr lang="zh-CN" altLang="en-US" dirty="0">
              <a:solidFill>
                <a:srgbClr val="FFFF00"/>
              </a:solidFill>
              <a:latin typeface="Times New Roman" panose="02020603050405020304" pitchFamily="18" charset="0"/>
              <a:ea typeface="黑体" panose="02010609060101010101" pitchFamily="49" charset="-122"/>
            </a:endParaRPr>
          </a:p>
        </p:txBody>
      </p:sp>
      <p:sp>
        <p:nvSpPr>
          <p:cNvPr id="12291" name="Rectangle 3"/>
          <p:cNvSpPr>
            <a:spLocks noGrp="1"/>
          </p:cNvSpPr>
          <p:nvPr>
            <p:ph idx="1"/>
          </p:nvPr>
        </p:nvSpPr>
        <p:spPr>
          <a:xfrm>
            <a:off x="685800" y="1322388"/>
            <a:ext cx="7772400" cy="4849812"/>
          </a:xfrm>
        </p:spPr>
        <p:txBody>
          <a:bodyPr vert="horz" wrap="square" lIns="82550" tIns="41275" rIns="82550" bIns="41275" anchor="t"/>
          <a:lstStyle/>
          <a:p>
            <a:pPr marL="0" indent="508000" latinLnBrk="0">
              <a:lnSpc>
                <a:spcPct val="100000"/>
              </a:lnSpc>
              <a:spcBef>
                <a:spcPts val="0"/>
              </a:spcBef>
              <a:spcAft>
                <a:spcPts val="600"/>
              </a:spcAft>
              <a:buNone/>
              <a:extLst>
                <a:ext uri="{35155182-B16C-46BC-9424-99874614C6A1}">
                  <wpsdc:indentchars xmlns:wpsdc="http://www.wps.cn/officeDocument/2017/drawingmlCustomData" val="200" checksum="282533468"/>
                </a:ext>
              </a:extLst>
            </a:pPr>
            <a:r>
              <a:rPr dirty="0">
                <a:ea typeface="楷体_GB2312" pitchFamily="49" charset="-122"/>
              </a:rPr>
              <a:t>寄存器层面的低功耗技术己经进入了 IC 设计编码风格的范畴</a:t>
            </a:r>
            <a:r>
              <a:rPr lang="zh-CN" dirty="0">
                <a:ea typeface="楷体_GB2312" pitchFamily="49" charset="-122"/>
              </a:rPr>
              <a:t>，</a:t>
            </a:r>
            <a:r>
              <a:rPr dirty="0">
                <a:ea typeface="楷体_GB2312" pitchFamily="49" charset="-122"/>
              </a:rPr>
              <a:t>可以从以下 </a:t>
            </a:r>
            <a:r>
              <a:rPr lang="en-US" dirty="0">
                <a:ea typeface="楷体_GB2312" pitchFamily="49" charset="-122"/>
              </a:rPr>
              <a:t>3</a:t>
            </a:r>
            <a:r>
              <a:rPr dirty="0">
                <a:ea typeface="楷体_GB2312" pitchFamily="49" charset="-122"/>
              </a:rPr>
              <a:t>个方面减少寄存器层面的功耗。</a:t>
            </a:r>
            <a:endParaRPr dirty="0">
              <a:ea typeface="楷体_GB2312" pitchFamily="49" charset="-122"/>
            </a:endParaRPr>
          </a:p>
          <a:p>
            <a:pPr marL="342265" indent="-342265" latinLnBrk="0">
              <a:lnSpc>
                <a:spcPct val="100000"/>
              </a:lnSpc>
              <a:spcBef>
                <a:spcPts val="600"/>
              </a:spcBef>
              <a:spcAft>
                <a:spcPts val="600"/>
              </a:spcAft>
              <a:buNone/>
            </a:pPr>
            <a:r>
              <a:rPr lang="zh-CN" dirty="0">
                <a:ea typeface="楷体_GB2312" pitchFamily="49" charset="-122"/>
              </a:rPr>
              <a:t>（</a:t>
            </a:r>
            <a:r>
              <a:rPr lang="en-US" altLang="zh-CN" dirty="0">
                <a:ea typeface="楷体_GB2312" pitchFamily="49" charset="-122"/>
              </a:rPr>
              <a:t>1</a:t>
            </a:r>
            <a:r>
              <a:rPr lang="zh-CN" dirty="0">
                <a:ea typeface="楷体_GB2312" pitchFamily="49" charset="-122"/>
              </a:rPr>
              <a:t>）</a:t>
            </a:r>
            <a:r>
              <a:rPr dirty="0">
                <a:ea typeface="楷体_GB2312" pitchFamily="49" charset="-122"/>
              </a:rPr>
              <a:t>时钟门控</a:t>
            </a:r>
            <a:endParaRPr dirty="0">
              <a:ea typeface="楷体_GB2312" pitchFamily="49" charset="-122"/>
            </a:endParaRPr>
          </a:p>
          <a:p>
            <a:pPr latinLnBrk="0">
              <a:lnSpc>
                <a:spcPct val="100000"/>
              </a:lnSpc>
              <a:spcBef>
                <a:spcPts val="600"/>
              </a:spcBef>
              <a:spcAft>
                <a:spcPts val="600"/>
              </a:spcAft>
              <a:buFont typeface="Wingdings" panose="05000000000000000000" charset="0"/>
              <a:buChar char="l"/>
            </a:pPr>
            <a:r>
              <a:rPr dirty="0">
                <a:ea typeface="楷体_GB2312" pitchFamily="49" charset="-122"/>
              </a:rPr>
              <a:t>目前主流的逻辑综合工具均有从代码风格中直接推断出 ICG  </a:t>
            </a:r>
            <a:r>
              <a:rPr lang="zh-CN" dirty="0">
                <a:ea typeface="楷体_GB2312" pitchFamily="49" charset="-122"/>
              </a:rPr>
              <a:t>（</a:t>
            </a:r>
            <a:r>
              <a:rPr dirty="0">
                <a:ea typeface="楷体_GB2312" pitchFamily="49" charset="-122"/>
              </a:rPr>
              <a:t>Integrated Clock Gating ）的能力 。因此只要遵循一定的编码风格，够将一组寄存器的时钟自动推断出 ICG ，以节省动态功耗。</a:t>
            </a:r>
            <a:endParaRPr dirty="0">
              <a:ea typeface="楷体_GB2312" pitchFamily="49" charset="-122"/>
            </a:endParaRPr>
          </a:p>
          <a:p>
            <a:pPr latinLnBrk="0">
              <a:lnSpc>
                <a:spcPct val="100000"/>
              </a:lnSpc>
              <a:spcBef>
                <a:spcPts val="600"/>
              </a:spcBef>
              <a:spcAft>
                <a:spcPts val="600"/>
              </a:spcAft>
              <a:buFont typeface="Wingdings" panose="05000000000000000000" charset="0"/>
              <a:buChar char="l"/>
            </a:pPr>
            <a:r>
              <a:rPr dirty="0">
                <a:ea typeface="楷体_GB2312" pitchFamily="49" charset="-122"/>
              </a:rPr>
              <a:t> 在逻辑综合完成后，工具可以生成整个电路的“时钟门控率 </a:t>
            </a:r>
            <a:r>
              <a:rPr lang="en-US" dirty="0">
                <a:ea typeface="楷体_GB2312" pitchFamily="49" charset="-122"/>
              </a:rPr>
              <a:t>(</a:t>
            </a:r>
            <a:r>
              <a:rPr dirty="0">
                <a:ea typeface="楷体_GB2312" pitchFamily="49" charset="-122"/>
              </a:rPr>
              <a:t>Clock Gating Rate ）”</a:t>
            </a:r>
            <a:r>
              <a:rPr dirty="0">
                <a:ea typeface="楷体_GB2312" pitchFamily="49" charset="-122"/>
                <a:sym typeface="+mn-ea"/>
              </a:rPr>
              <a:t>。</a:t>
            </a:r>
            <a:r>
              <a:rPr dirty="0">
                <a:ea typeface="楷体_GB2312" pitchFamily="49" charset="-122"/>
              </a:rPr>
              <a:t>开发者可以通过此“时钟门控率”数据的高低， 来判断其设计的电路是否被自动推断出了足 ICG 。好的电路一般有超过 90% 的“时钟门控率”，否则可能是电路中数据通路较少 （ 主要以小位宽寄存器为基础的控制电路为主〉，或者编码风格有</a:t>
            </a:r>
            <a:r>
              <a:rPr lang="zh-CN" dirty="0">
                <a:ea typeface="楷体_GB2312" pitchFamily="49" charset="-122"/>
              </a:rPr>
              <a:t>问</a:t>
            </a:r>
            <a:r>
              <a:rPr dirty="0">
                <a:ea typeface="楷体_GB2312" pitchFamily="49" charset="-122"/>
              </a:rPr>
              <a:t>题。</a:t>
            </a:r>
            <a:endParaRPr dirty="0">
              <a:ea typeface="楷体_GB2312" pitchFamily="49" charset="-122"/>
            </a:endParaRPr>
          </a:p>
        </p:txBody>
      </p:sp>
    </p:spTree>
  </p:cSld>
  <p:clrMapOvr>
    <a:masterClrMapping/>
  </p:clrMapOvr>
  <p:transition spd="med">
    <p:random/>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4961</Words>
  <Application>WPS 演示</Application>
  <PresentationFormat>全屏显示(4:3)</PresentationFormat>
  <Paragraphs>194</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25</vt:i4>
      </vt:variant>
    </vt:vector>
  </HeadingPairs>
  <TitlesOfParts>
    <vt:vector size="40" baseType="lpstr">
      <vt:lpstr>Arial</vt:lpstr>
      <vt:lpstr>宋体</vt:lpstr>
      <vt:lpstr>Wingdings</vt:lpstr>
      <vt:lpstr>Times New Roman</vt:lpstr>
      <vt:lpstr>华文新魏</vt:lpstr>
      <vt:lpstr>Symbol</vt:lpstr>
      <vt:lpstr>黑体</vt:lpstr>
      <vt:lpstr>华文楷体</vt:lpstr>
      <vt:lpstr>楷体_GB2312</vt:lpstr>
      <vt:lpstr>新宋体</vt:lpstr>
      <vt:lpstr>Wingdings</vt:lpstr>
      <vt:lpstr>微软雅黑</vt:lpstr>
      <vt:lpstr>Arial Unicode MS</vt:lpstr>
      <vt:lpstr>默认设计模板</vt:lpstr>
      <vt:lpstr>1_默认设计模板</vt:lpstr>
      <vt:lpstr>PowerPoint 演示文稿</vt:lpstr>
      <vt:lpstr>PowerPoint 演示文稿</vt:lpstr>
      <vt:lpstr>15.1.1 软件层面低功耗</vt:lpstr>
      <vt:lpstr>15.1.2 系统层面低功耗</vt:lpstr>
      <vt:lpstr>15.1.3 处理器层面低功耗</vt:lpstr>
      <vt:lpstr>PowerPoint 演示文稿</vt:lpstr>
      <vt:lpstr>PowerPoint 演示文稿</vt:lpstr>
      <vt:lpstr>15.1.4 单元层面低功耗</vt:lpstr>
      <vt:lpstr>15.1.5 寄存器层面低功耗</vt:lpstr>
      <vt:lpstr>PowerPoint 演示文稿</vt:lpstr>
      <vt:lpstr>PowerPoint 演示文稿</vt:lpstr>
      <vt:lpstr>15.1.6 锁存器层面低功耗</vt:lpstr>
      <vt:lpstr>15.1.7 SRAM层面低功耗</vt:lpstr>
      <vt:lpstr>PowerPoint 演示文稿</vt:lpstr>
      <vt:lpstr>15.1.8 组合逻辑层面低功耗</vt:lpstr>
      <vt:lpstr>PowerPoint 演示文稿</vt:lpstr>
      <vt:lpstr>RISC-V架构的低功耗机制</vt:lpstr>
      <vt:lpstr>PowerPoint 演示文稿</vt:lpstr>
      <vt:lpstr>蜂鸟E200低功耗机制的硬件实现 </vt:lpstr>
      <vt:lpstr>PowerPoint 演示文稿</vt:lpstr>
      <vt:lpstr>PowerPoint 演示文稿</vt:lpstr>
      <vt:lpstr>PowerPoint 演示文稿</vt:lpstr>
      <vt:lpstr>PowerPoint 演示文稿</vt:lpstr>
      <vt:lpstr>总结</vt:lpstr>
      <vt:lpstr>谢 谢 各 位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482</cp:revision>
  <dcterms:created xsi:type="dcterms:W3CDTF">2001-06-18T05:13:00Z</dcterms:created>
  <dcterms:modified xsi:type="dcterms:W3CDTF">2020-10-05T06:33:32Z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