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6" r:id="rId2"/>
    <p:sldId id="309" r:id="rId3"/>
    <p:sldId id="318" r:id="rId4"/>
    <p:sldId id="314" r:id="rId5"/>
    <p:sldId id="258" r:id="rId6"/>
    <p:sldId id="311" r:id="rId7"/>
    <p:sldId id="315" r:id="rId8"/>
    <p:sldId id="319" r:id="rId9"/>
    <p:sldId id="260" r:id="rId10"/>
    <p:sldId id="261" r:id="rId11"/>
    <p:sldId id="292" r:id="rId12"/>
    <p:sldId id="293" r:id="rId13"/>
    <p:sldId id="264" r:id="rId14"/>
    <p:sldId id="294" r:id="rId15"/>
    <p:sldId id="295" r:id="rId16"/>
    <p:sldId id="276" r:id="rId17"/>
    <p:sldId id="279" r:id="rId18"/>
    <p:sldId id="313" r:id="rId19"/>
    <p:sldId id="305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FF33"/>
    <a:srgbClr val="33CC33"/>
    <a:srgbClr val="006600"/>
    <a:srgbClr val="008000"/>
    <a:srgbClr val="4D4D4D"/>
    <a:srgbClr val="00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5" autoAdjust="0"/>
    <p:restoredTop sz="90929"/>
  </p:normalViewPr>
  <p:slideViewPr>
    <p:cSldViewPr>
      <p:cViewPr varScale="1">
        <p:scale>
          <a:sx n="61" d="100"/>
          <a:sy n="61" d="100"/>
        </p:scale>
        <p:origin x="1128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18" Type="http://schemas.openxmlformats.org/officeDocument/2006/relationships/image" Target="../media/image4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" Type="http://schemas.openxmlformats.org/officeDocument/2006/relationships/image" Target="../media/image26.emf"/><Relationship Id="rId16" Type="http://schemas.openxmlformats.org/officeDocument/2006/relationships/image" Target="../media/image40.emf"/><Relationship Id="rId20" Type="http://schemas.openxmlformats.org/officeDocument/2006/relationships/image" Target="../media/image44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19" Type="http://schemas.openxmlformats.org/officeDocument/2006/relationships/image" Target="../media/image43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18" Type="http://schemas.openxmlformats.org/officeDocument/2006/relationships/image" Target="../media/image66.emf"/><Relationship Id="rId3" Type="http://schemas.openxmlformats.org/officeDocument/2006/relationships/image" Target="../media/image51.emf"/><Relationship Id="rId21" Type="http://schemas.openxmlformats.org/officeDocument/2006/relationships/image" Target="../media/image69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17" Type="http://schemas.openxmlformats.org/officeDocument/2006/relationships/image" Target="../media/image65.emf"/><Relationship Id="rId2" Type="http://schemas.openxmlformats.org/officeDocument/2006/relationships/image" Target="../media/image50.emf"/><Relationship Id="rId16" Type="http://schemas.openxmlformats.org/officeDocument/2006/relationships/image" Target="../media/image64.emf"/><Relationship Id="rId20" Type="http://schemas.openxmlformats.org/officeDocument/2006/relationships/image" Target="../media/image68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24" Type="http://schemas.openxmlformats.org/officeDocument/2006/relationships/image" Target="../media/image72.emf"/><Relationship Id="rId5" Type="http://schemas.openxmlformats.org/officeDocument/2006/relationships/image" Target="../media/image53.emf"/><Relationship Id="rId15" Type="http://schemas.openxmlformats.org/officeDocument/2006/relationships/image" Target="../media/image63.emf"/><Relationship Id="rId23" Type="http://schemas.openxmlformats.org/officeDocument/2006/relationships/image" Target="../media/image71.emf"/><Relationship Id="rId10" Type="http://schemas.openxmlformats.org/officeDocument/2006/relationships/image" Target="../media/image58.emf"/><Relationship Id="rId19" Type="http://schemas.openxmlformats.org/officeDocument/2006/relationships/image" Target="../media/image67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Relationship Id="rId14" Type="http://schemas.openxmlformats.org/officeDocument/2006/relationships/image" Target="../media/image62.emf"/><Relationship Id="rId22" Type="http://schemas.openxmlformats.org/officeDocument/2006/relationships/image" Target="../media/image7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57762C7-49E0-4780-9CDF-E62C371B9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58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973797A-0D0F-443E-BEA6-A38590221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51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A83F6C-11F4-4A23-96C4-5C0D0A636B00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3EBAF2-1E1D-4C47-B2AC-C2F68D1A0B1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E4A72D-63E4-4769-8895-7754A6E414F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/>
              <a:t>9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996F8A-1E92-4B67-92CD-AB2079C8FD4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/>
              <a:t>10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02309-674E-4499-92A4-50BE10605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63112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714F9-4C9D-465E-8129-1BDA79D8C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05205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10E85-8E6C-4A22-B5D3-98A35DEEF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97720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5A9C3-06C6-4340-8C32-0BD182BF59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61997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8D2-F392-46D0-947A-4EC0C2537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04727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05324-90C1-4A65-B2D9-040C9C618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59884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BA807-5C8B-4B79-A817-A27DB429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92682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3269-A821-4ADE-B819-9CD367828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96942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102-D6B7-4477-9ABB-D1DFFFB8F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984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F8B9F-FCEB-4EF3-B120-3711EBAFD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22074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7EFF6-CF83-41C1-914A-1A3ABA915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99659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6F1AC6-8710-4726-850E-3CB1AF2EA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solidFill>
                  <a:schemeClr val="tx1"/>
                </a:solidFill>
              </a:rPr>
              <a:t>目录   上页   下页   返回   结束 </a:t>
            </a:r>
          </a:p>
        </p:txBody>
      </p:sp>
      <p:pic>
        <p:nvPicPr>
          <p:cNvPr id="16392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9" descr="目录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21" descr="退出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22" descr="下一页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8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100.emf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16.e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13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9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40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42.e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7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eg"/><Relationship Id="rId2" Type="http://schemas.openxmlformats.org/officeDocument/2006/relationships/hyperlink" Target="D8_6&#31354;&#38388;&#30452;&#32447;.ppt#-1,1,&#31532;&#20845;&#3341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7.e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40.emf"/><Relationship Id="rId42" Type="http://schemas.openxmlformats.org/officeDocument/2006/relationships/image" Target="../media/image44.e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43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7.emf"/><Relationship Id="rId36" Type="http://schemas.openxmlformats.org/officeDocument/2006/relationships/image" Target="../media/image41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8.emf"/><Relationship Id="rId35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9" Type="http://schemas.openxmlformats.org/officeDocument/2006/relationships/oleObject" Target="../embeddings/oleObject61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64.emf"/><Relationship Id="rId42" Type="http://schemas.openxmlformats.org/officeDocument/2006/relationships/image" Target="../media/image68.emf"/><Relationship Id="rId47" Type="http://schemas.openxmlformats.org/officeDocument/2006/relationships/oleObject" Target="../embeddings/oleObject65.bin"/><Relationship Id="rId50" Type="http://schemas.openxmlformats.org/officeDocument/2006/relationships/image" Target="../media/image72.e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6.emf"/><Relationship Id="rId46" Type="http://schemas.openxmlformats.org/officeDocument/2006/relationships/image" Target="../media/image7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67.emf"/><Relationship Id="rId45" Type="http://schemas.openxmlformats.org/officeDocument/2006/relationships/oleObject" Target="../embeddings/oleObject64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49" Type="http://schemas.openxmlformats.org/officeDocument/2006/relationships/oleObject" Target="../embeddings/oleObject66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4" Type="http://schemas.openxmlformats.org/officeDocument/2006/relationships/image" Target="../media/image69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62.emf"/><Relationship Id="rId35" Type="http://schemas.openxmlformats.org/officeDocument/2006/relationships/oleObject" Target="../embeddings/oleObject59.bin"/><Relationship Id="rId43" Type="http://schemas.openxmlformats.org/officeDocument/2006/relationships/oleObject" Target="../embeddings/oleObject63.bin"/><Relationship Id="rId48" Type="http://schemas.openxmlformats.org/officeDocument/2006/relationships/image" Target="../media/image71.emf"/><Relationship Id="rId8" Type="http://schemas.openxmlformats.org/officeDocument/2006/relationships/image" Target="../media/image51.emf"/><Relationship Id="rId51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99" y="114763"/>
            <a:ext cx="4824536" cy="731168"/>
          </a:xfrm>
        </p:spPr>
        <p:txBody>
          <a:bodyPr/>
          <a:lstStyle/>
          <a:p>
            <a:pPr algn="l"/>
            <a:r>
              <a:rPr lang="zh-CN" altLang="en-US" sz="4000" dirty="0"/>
              <a:t>本章知识结构</a:t>
            </a:r>
          </a:p>
        </p:txBody>
      </p:sp>
      <p:sp>
        <p:nvSpPr>
          <p:cNvPr id="5" name="Text Box 1040"/>
          <p:cNvSpPr txBox="1">
            <a:spLocks noChangeArrowheads="1"/>
          </p:cNvSpPr>
          <p:nvPr/>
        </p:nvSpPr>
        <p:spPr bwMode="auto">
          <a:xfrm>
            <a:off x="728602" y="1512447"/>
            <a:ext cx="7083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线性运算，数量积，向量积，混合积，用坐标表示 </a:t>
            </a:r>
          </a:p>
        </p:txBody>
      </p:sp>
      <p:sp>
        <p:nvSpPr>
          <p:cNvPr id="6" name="Text Box 1040"/>
          <p:cNvSpPr txBox="1">
            <a:spLocks noChangeArrowheads="1"/>
          </p:cNvSpPr>
          <p:nvPr/>
        </p:nvSpPr>
        <p:spPr bwMode="auto">
          <a:xfrm>
            <a:off x="323673" y="2015042"/>
            <a:ext cx="89289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 空间中曲面、曲线及其方程（以向量为工具）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 Box 1040"/>
          <p:cNvSpPr txBox="1">
            <a:spLocks noChangeArrowheads="1"/>
          </p:cNvSpPr>
          <p:nvPr/>
        </p:nvSpPr>
        <p:spPr bwMode="auto">
          <a:xfrm>
            <a:off x="323673" y="879148"/>
            <a:ext cx="80468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第一、二节：向量的定义及运算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 Box 1040"/>
          <p:cNvSpPr txBox="1">
            <a:spLocks noChangeArrowheads="1"/>
          </p:cNvSpPr>
          <p:nvPr/>
        </p:nvSpPr>
        <p:spPr bwMode="auto">
          <a:xfrm>
            <a:off x="1006418" y="2681102"/>
            <a:ext cx="4023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第三节 ：平面及其方程</a:t>
            </a:r>
          </a:p>
        </p:txBody>
      </p:sp>
      <p:sp>
        <p:nvSpPr>
          <p:cNvPr id="9" name="Text Box 1040"/>
          <p:cNvSpPr txBox="1">
            <a:spLocks noChangeArrowheads="1"/>
          </p:cNvSpPr>
          <p:nvPr/>
        </p:nvSpPr>
        <p:spPr bwMode="auto">
          <a:xfrm>
            <a:off x="973100" y="3253569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第四节 ：空间直线及其方程</a:t>
            </a:r>
          </a:p>
        </p:txBody>
      </p:sp>
      <p:sp>
        <p:nvSpPr>
          <p:cNvPr id="10" name="Text Box 1040"/>
          <p:cNvSpPr txBox="1">
            <a:spLocks noChangeArrowheads="1"/>
          </p:cNvSpPr>
          <p:nvPr/>
        </p:nvSpPr>
        <p:spPr bwMode="auto">
          <a:xfrm>
            <a:off x="989868" y="3757242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第五节 ：曲面及其方程</a:t>
            </a:r>
          </a:p>
        </p:txBody>
      </p:sp>
      <p:sp>
        <p:nvSpPr>
          <p:cNvPr id="11" name="Text Box 1040"/>
          <p:cNvSpPr txBox="1">
            <a:spLocks noChangeArrowheads="1"/>
          </p:cNvSpPr>
          <p:nvPr/>
        </p:nvSpPr>
        <p:spPr bwMode="auto">
          <a:xfrm>
            <a:off x="1007168" y="4315242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第六节 ：空间曲线及其方程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680A6A-37DE-49E0-9451-485C86D34BFF}"/>
              </a:ext>
            </a:extLst>
          </p:cNvPr>
          <p:cNvSpPr/>
          <p:nvPr/>
        </p:nvSpPr>
        <p:spPr>
          <a:xfrm>
            <a:off x="677134" y="4861833"/>
            <a:ext cx="822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平面解析几何中，平面曲线当作动点轨迹一样。</a:t>
            </a:r>
          </a:p>
        </p:txBody>
      </p:sp>
      <p:sp>
        <p:nvSpPr>
          <p:cNvPr id="13" name="Text Box 1042">
            <a:hlinkClick r:id="rId2" action="ppaction://hlinksldjump"/>
            <a:extLst>
              <a:ext uri="{FF2B5EF4-FFF2-40B4-BE49-F238E27FC236}">
                <a16:creationId xmlns:a16="http://schemas.microsoft.com/office/drawing/2014/main" id="{F443B22B-CEC5-401C-ABD5-285D1227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" y="5484807"/>
            <a:ext cx="7366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空间解析几何中，任何曲面或曲线都可看作是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976FB1-7D00-4B14-84D9-B85006E30BDE}"/>
              </a:ext>
            </a:extLst>
          </p:cNvPr>
          <p:cNvSpPr/>
          <p:nvPr/>
        </p:nvSpPr>
        <p:spPr>
          <a:xfrm>
            <a:off x="3618617" y="5978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点的几何轨迹</a:t>
            </a:r>
          </a:p>
        </p:txBody>
      </p:sp>
    </p:spTree>
    <p:extLst>
      <p:ext uri="{BB962C8B-B14F-4D97-AF65-F5344CB8AC3E}">
        <p14:creationId xmlns:p14="http://schemas.microsoft.com/office/powerpoint/2010/main" val="16745495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3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1828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特殊情形</a:t>
            </a:r>
            <a:endParaRPr lang="zh-CN" altLang="en-US" sz="2800" b="1">
              <a:ea typeface="仿宋_GB2312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5613" y="1538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• </a:t>
            </a:r>
            <a:r>
              <a:rPr lang="zh-CN" altLang="en-US" sz="2800">
                <a:solidFill>
                  <a:schemeClr val="tx1"/>
                </a:solidFill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722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通过原点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5613" y="21336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•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132263" y="2743200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平面平行于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轴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55613" y="3367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x+C z+D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55613" y="3954463"/>
            <a:ext cx="375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x+B y+D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55613" y="4552950"/>
            <a:ext cx="332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55613" y="5172075"/>
            <a:ext cx="321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•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5613" y="578008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990600" y="228600"/>
            <a:ext cx="7086600" cy="6858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1147763" y="350838"/>
          <a:ext cx="3519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4" imgW="1346040" imgH="203040" progId="Equation.3">
                  <p:embed/>
                </p:oleObj>
              </mc:Choice>
              <mc:Fallback>
                <p:oleObj name="公式" r:id="rId4" imgW="134604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50838"/>
                        <a:ext cx="35194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4841875" y="304800"/>
          <a:ext cx="3159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公式" r:id="rId6" imgW="1257120" imgH="228600" progId="Equation.3">
                  <p:embed/>
                </p:oleObj>
              </mc:Choice>
              <mc:Fallback>
                <p:oleObj name="公式" r:id="rId6" imgW="12571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04800"/>
                        <a:ext cx="3159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779838" y="3355975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平行于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762375" y="3957638"/>
            <a:ext cx="317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平行于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143250" y="458311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xOy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048000" y="5181600"/>
            <a:ext cx="433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yOz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的平面；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201988" y="5797550"/>
            <a:ext cx="3808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zOx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384300" y="2798763"/>
            <a:ext cx="2501900" cy="425450"/>
            <a:chOff x="872" y="1763"/>
            <a:chExt cx="1576" cy="268"/>
          </a:xfrm>
        </p:grpSpPr>
        <p:graphicFrame>
          <p:nvGraphicFramePr>
            <p:cNvPr id="7172" name="Object 26"/>
            <p:cNvGraphicFramePr>
              <a:graphicFrameLocks noChangeAspect="1"/>
            </p:cNvGraphicFramePr>
            <p:nvPr/>
          </p:nvGraphicFramePr>
          <p:xfrm>
            <a:off x="878" y="1776"/>
            <a:ext cx="15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Equation" r:id="rId8" imgW="2489040" imgH="406080" progId="Equation.3">
                    <p:embed/>
                  </p:oleObj>
                </mc:Choice>
                <mc:Fallback>
                  <p:oleObj name="Equation" r:id="rId8" imgW="248904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1776"/>
                          <a:ext cx="15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Line 28"/>
            <p:cNvSpPr>
              <a:spLocks noChangeShapeType="1"/>
            </p:cNvSpPr>
            <p:nvPr/>
          </p:nvSpPr>
          <p:spPr bwMode="auto">
            <a:xfrm>
              <a:off x="872" y="1776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1" name="Line 29"/>
            <p:cNvSpPr>
              <a:spLocks noChangeShapeType="1"/>
            </p:cNvSpPr>
            <p:nvPr/>
          </p:nvSpPr>
          <p:spPr bwMode="auto">
            <a:xfrm>
              <a:off x="2289" y="1763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3" grpId="0" autoUpdateAnimBg="0"/>
      <p:bldP spid="12294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7" grpId="0" autoUpdateAnimBg="0"/>
      <p:bldP spid="12308" grpId="0" autoUpdateAnimBg="0"/>
      <p:bldP spid="12309" grpId="0" autoUpdateAnimBg="0"/>
      <p:bldP spid="12310" grpId="0" autoUpdateAnimBg="0"/>
      <p:bldP spid="123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求通过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轴和点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( 4, – 3, – 1)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的平面方程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en-US" altLang="zh-CN" sz="2800" b="1"/>
              <a:t>.</a:t>
            </a:r>
            <a:r>
              <a:rPr lang="zh-CN" altLang="en-US" sz="2800">
                <a:solidFill>
                  <a:schemeClr val="tx1"/>
                </a:solidFill>
              </a:rPr>
              <a:t>用平面的一般式方程导出平面的截距式方程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73088" y="1295400"/>
            <a:ext cx="798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1"/>
              <a:t>解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284288" y="1309688"/>
            <a:ext cx="2830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因平面通过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轴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</a:t>
            </a:r>
            <a:endParaRPr lang="en-US" altLang="zh-CN" sz="2800" i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4114800" y="13970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3" imgW="1942920" imgH="431640" progId="Equation.3">
                  <p:embed/>
                </p:oleObj>
              </mc:Choice>
              <mc:Fallback>
                <p:oleObj name="Equation" r:id="rId3" imgW="194292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970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295400" y="19050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设所求平面方程为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514600" y="25781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7810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09600" y="3048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代入已知点</a:t>
            </a: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2514600" y="3148013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7" imgW="1676160" imgH="406080" progId="Equation.3">
                  <p:embed/>
                </p:oleObj>
              </mc:Choice>
              <mc:Fallback>
                <p:oleObj name="Equation" r:id="rId7" imgW="167616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48013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4114800" y="30638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4648200" y="31877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9" imgW="1295280" imgH="317160" progId="Equation.3">
                  <p:embed/>
                </p:oleObj>
              </mc:Choice>
              <mc:Fallback>
                <p:oleObj name="Equation" r:id="rId9" imgW="12952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877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609600" y="364331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化简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得所求平面方程</a:t>
            </a:r>
          </a:p>
        </p:txBody>
      </p:sp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2493963" y="432911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11" imgW="1473120" imgH="393480" progId="Equation.3">
                  <p:embed/>
                </p:oleObj>
              </mc:Choice>
              <mc:Fallback>
                <p:oleObj name="Equation" r:id="rId11" imgW="147312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329113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334000" y="5410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(P27</a:t>
            </a:r>
            <a:r>
              <a:rPr lang="zh-CN" altLang="zh-CN" sz="2400" dirty="0">
                <a:solidFill>
                  <a:schemeClr val="accent2"/>
                </a:solidFill>
                <a:latin typeface="Times New Roman" pitchFamily="18" charset="0"/>
              </a:rPr>
              <a:t>例4 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自己练习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44" grpId="0" build="p" autoUpdateAnimBg="0"/>
      <p:bldP spid="56345" grpId="0" build="p" autoUpdateAnimBg="0" advAuto="0"/>
      <p:bldP spid="56347" grpId="0" build="p" autoUpdateAnimBg="0"/>
      <p:bldP spid="56349" grpId="0" build="p" autoUpdateAnimBg="0"/>
      <p:bldP spid="56351" grpId="0" build="p" autoUpdateAnimBg="0"/>
      <p:bldP spid="56353" grpId="0" build="p" autoUpdateAnimBg="0"/>
      <p:bldP spid="563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657600" cy="6858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三、两平面的夹角</a:t>
            </a:r>
            <a:endParaRPr lang="zh-CN" altLang="en-US" sz="28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396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设平面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3657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" y="2895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则两平面夹角</a:t>
            </a:r>
            <a:r>
              <a:rPr lang="zh-CN" altLang="en-US" sz="2800" i="1">
                <a:solidFill>
                  <a:schemeClr val="tx1"/>
                </a:solidFill>
                <a:sym typeface="Symbol" pitchFamily="18" charset="2"/>
              </a:rPr>
              <a:t></a:t>
            </a:r>
            <a:r>
              <a:rPr lang="zh-CN" altLang="en-US" sz="2800" i="1">
                <a:sym typeface="Symbol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的余弦为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5943600" y="3852863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5734050" y="2881313"/>
            <a:ext cx="1811338" cy="2008187"/>
          </a:xfrm>
          <a:prstGeom prst="diamond">
            <a:avLst/>
          </a:prstGeom>
          <a:solidFill>
            <a:srgbClr val="00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 flipV="1">
            <a:off x="6400800" y="3756025"/>
            <a:ext cx="6858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24600" y="4441825"/>
            <a:ext cx="1600200" cy="0"/>
            <a:chOff x="3888" y="3600"/>
            <a:chExt cx="1008" cy="0"/>
          </a:xfrm>
        </p:grpSpPr>
        <p:sp>
          <p:nvSpPr>
            <p:cNvPr id="9260" name="Line 14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15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6750050" y="2403475"/>
            <a:ext cx="1403350" cy="1647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662863" y="2273300"/>
            <a:ext cx="0" cy="2159000"/>
            <a:chOff x="4896" y="1824"/>
            <a:chExt cx="0" cy="1776"/>
          </a:xfrm>
        </p:grpSpPr>
        <p:sp>
          <p:nvSpPr>
            <p:cNvPr id="9258" name="Line 21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19050">
              <a:solidFill>
                <a:srgbClr val="FF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22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74688" y="4994275"/>
          <a:ext cx="648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Equation" r:id="rId3" imgW="6489360" imgH="927000" progId="Equation.3">
                  <p:embed/>
                </p:oleObj>
              </mc:Choice>
              <mc:Fallback>
                <p:oleObj name="Equation" r:id="rId3" imgW="648936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94275"/>
                        <a:ext cx="6488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04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2592388" y="4876800"/>
          <a:ext cx="30464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Equation" r:id="rId5" imgW="3047760" imgH="469800" progId="Equation.3">
                  <p:embed/>
                </p:oleObj>
              </mc:Choice>
              <mc:Fallback>
                <p:oleObj name="Equation" r:id="rId5" imgW="304776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876800"/>
                        <a:ext cx="30464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4408488" y="5565775"/>
          <a:ext cx="2678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" name="Equation" r:id="rId7" imgW="2679480" imgH="583920" progId="Equation.3">
                  <p:embed/>
                </p:oleObj>
              </mc:Choice>
              <mc:Fallback>
                <p:oleObj name="Equation" r:id="rId7" imgW="2679480" imgH="583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565775"/>
                        <a:ext cx="2678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1741488" y="5565775"/>
          <a:ext cx="2525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Equation" r:id="rId9" imgW="2527200" imgH="583920" progId="Equation.3">
                  <p:embed/>
                </p:oleObj>
              </mc:Choice>
              <mc:Fallback>
                <p:oleObj name="Equation" r:id="rId9" imgW="25272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65775"/>
                        <a:ext cx="2525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Arc 33"/>
          <p:cNvSpPr>
            <a:spLocks/>
          </p:cNvSpPr>
          <p:nvPr/>
        </p:nvSpPr>
        <p:spPr bwMode="auto">
          <a:xfrm>
            <a:off x="7454900" y="2551113"/>
            <a:ext cx="492125" cy="890587"/>
          </a:xfrm>
          <a:custGeom>
            <a:avLst/>
            <a:gdLst>
              <a:gd name="T0" fmla="*/ 2147483647 w 11600"/>
              <a:gd name="T1" fmla="*/ 0 h 21025"/>
              <a:gd name="T2" fmla="*/ 2147483647 w 11600"/>
              <a:gd name="T3" fmla="*/ 2147483647 h 21025"/>
              <a:gd name="T4" fmla="*/ 0 w 11600"/>
              <a:gd name="T5" fmla="*/ 2147483647 h 21025"/>
              <a:gd name="T6" fmla="*/ 0 60000 65536"/>
              <a:gd name="T7" fmla="*/ 0 60000 65536"/>
              <a:gd name="T8" fmla="*/ 0 60000 65536"/>
              <a:gd name="T9" fmla="*/ 0 w 11600"/>
              <a:gd name="T10" fmla="*/ 0 h 21025"/>
              <a:gd name="T11" fmla="*/ 11600 w 11600"/>
              <a:gd name="T12" fmla="*/ 21025 h 2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8" name="Arc 34"/>
          <p:cNvSpPr>
            <a:spLocks/>
          </p:cNvSpPr>
          <p:nvPr/>
        </p:nvSpPr>
        <p:spPr bwMode="auto">
          <a:xfrm>
            <a:off x="6707188" y="4130675"/>
            <a:ext cx="909637" cy="398463"/>
          </a:xfrm>
          <a:custGeom>
            <a:avLst/>
            <a:gdLst>
              <a:gd name="T0" fmla="*/ 0 w 21474"/>
              <a:gd name="T1" fmla="*/ 2147483647 h 9404"/>
              <a:gd name="T2" fmla="*/ 2147483647 w 21474"/>
              <a:gd name="T3" fmla="*/ 0 h 9404"/>
              <a:gd name="T4" fmla="*/ 2147483647 w 21474"/>
              <a:gd name="T5" fmla="*/ 2147483647 h 9404"/>
              <a:gd name="T6" fmla="*/ 0 60000 65536"/>
              <a:gd name="T7" fmla="*/ 0 60000 65536"/>
              <a:gd name="T8" fmla="*/ 0 60000 65536"/>
              <a:gd name="T9" fmla="*/ 0 w 21474"/>
              <a:gd name="T10" fmla="*/ 0 h 9404"/>
              <a:gd name="T11" fmla="*/ 21474 w 21474"/>
              <a:gd name="T12" fmla="*/ 9404 h 94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74" h="9404" fill="none" extrusionOk="0">
                <a:moveTo>
                  <a:pt x="0" y="7071"/>
                </a:moveTo>
                <a:cubicBezTo>
                  <a:pt x="267" y="4615"/>
                  <a:pt x="953" y="2223"/>
                  <a:pt x="2028" y="-1"/>
                </a:cubicBezTo>
              </a:path>
              <a:path w="21474" h="9404" stroke="0" extrusionOk="0">
                <a:moveTo>
                  <a:pt x="0" y="7071"/>
                </a:moveTo>
                <a:cubicBezTo>
                  <a:pt x="267" y="4615"/>
                  <a:pt x="953" y="2223"/>
                  <a:pt x="2028" y="-1"/>
                </a:cubicBezTo>
                <a:lnTo>
                  <a:pt x="21474" y="9404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50825" y="990600"/>
            <a:ext cx="88931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两平面法向量的夹角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常锐角或直角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称为</a:t>
            </a:r>
            <a:r>
              <a:rPr lang="zh-CN" altLang="en-US" sz="2800"/>
              <a:t>两平面的夹角</a:t>
            </a:r>
            <a:r>
              <a:rPr lang="en-US" altLang="zh-CN" sz="2800"/>
              <a:t>.</a:t>
            </a:r>
          </a:p>
        </p:txBody>
      </p:sp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8102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Equation" r:id="rId11" imgW="431640" imgH="444240" progId="Equation.3">
                  <p:embed/>
                </p:oleObj>
              </mc:Choice>
              <mc:Fallback>
                <p:oleObj name="Equation" r:id="rId11" imgW="43164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6477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7772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" name="Equation" r:id="rId15" imgW="241200" imgH="317160" progId="Equation.3">
                  <p:embed/>
                </p:oleObj>
              </mc:Choice>
              <mc:Fallback>
                <p:oleObj name="Equation" r:id="rId15" imgW="24120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181975" y="2073275"/>
            <a:ext cx="352425" cy="441325"/>
            <a:chOff x="5010" y="1834"/>
            <a:chExt cx="222" cy="278"/>
          </a:xfrm>
        </p:grpSpPr>
        <p:graphicFrame>
          <p:nvGraphicFramePr>
            <p:cNvPr id="9230" name="Object 1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" name="Equation" r:id="rId17" imgW="355320" imgH="444240" progId="Equation.3">
                    <p:embed/>
                  </p:oleObj>
                </mc:Choice>
                <mc:Fallback>
                  <p:oleObj name="Equation" r:id="rId17" imgW="35532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" name="Line 40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527925" y="1844675"/>
            <a:ext cx="320675" cy="441325"/>
            <a:chOff x="4852" y="1371"/>
            <a:chExt cx="202" cy="278"/>
          </a:xfrm>
        </p:grpSpPr>
        <p:graphicFrame>
          <p:nvGraphicFramePr>
            <p:cNvPr id="9229" name="Object 42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" name="Equation" r:id="rId19" imgW="304560" imgH="444240" progId="Equation.3">
                    <p:embed/>
                  </p:oleObj>
                </mc:Choice>
                <mc:Fallback>
                  <p:oleObj name="Equation" r:id="rId19" imgW="304560" imgH="4442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7389" name="Object 45"/>
          <p:cNvGraphicFramePr>
            <a:graphicFrameLocks noChangeAspect="1"/>
          </p:cNvGraphicFramePr>
          <p:nvPr/>
        </p:nvGraphicFramePr>
        <p:xfrm>
          <a:off x="6464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" name="Equation" r:id="rId21" imgW="241200" imgH="317160" progId="Equation.3">
                  <p:embed/>
                </p:oleObj>
              </mc:Choice>
              <mc:Fallback>
                <p:oleObj name="Equation" r:id="rId21" imgW="241200" imgH="317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114800" y="1670050"/>
            <a:ext cx="2413000" cy="444500"/>
            <a:chOff x="2592" y="1052"/>
            <a:chExt cx="1520" cy="280"/>
          </a:xfrm>
        </p:grpSpPr>
        <p:graphicFrame>
          <p:nvGraphicFramePr>
            <p:cNvPr id="9228" name="Object 28"/>
            <p:cNvGraphicFramePr>
              <a:graphicFrameLocks noChangeAspect="1"/>
            </p:cNvGraphicFramePr>
            <p:nvPr/>
          </p:nvGraphicFramePr>
          <p:xfrm>
            <a:off x="2592" y="1052"/>
            <a:ext cx="15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6" name="Equation" r:id="rId23" imgW="2412720" imgH="444240" progId="Equation.3">
                    <p:embed/>
                  </p:oleObj>
                </mc:Choice>
                <mc:Fallback>
                  <p:oleObj name="Equation" r:id="rId23" imgW="2412720" imgH="444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52"/>
                          <a:ext cx="15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Line 47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114800" y="2355850"/>
            <a:ext cx="2565400" cy="444500"/>
            <a:chOff x="2592" y="1484"/>
            <a:chExt cx="1616" cy="280"/>
          </a:xfrm>
        </p:grpSpPr>
        <p:graphicFrame>
          <p:nvGraphicFramePr>
            <p:cNvPr id="9227" name="Object 29"/>
            <p:cNvGraphicFramePr>
              <a:graphicFrameLocks noChangeAspect="1"/>
            </p:cNvGraphicFramePr>
            <p:nvPr/>
          </p:nvGraphicFramePr>
          <p:xfrm>
            <a:off x="2592" y="1484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" name="Equation" r:id="rId25" imgW="2565360" imgH="444240" progId="Equation.3">
                    <p:embed/>
                  </p:oleObj>
                </mc:Choice>
                <mc:Fallback>
                  <p:oleObj name="Equation" r:id="rId25" imgW="256536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84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4" name="Line 48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625600" y="3581400"/>
            <a:ext cx="2489200" cy="990600"/>
            <a:chOff x="832" y="2278"/>
            <a:chExt cx="1568" cy="624"/>
          </a:xfrm>
        </p:grpSpPr>
        <p:graphicFrame>
          <p:nvGraphicFramePr>
            <p:cNvPr id="9226" name="Object 26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" name="Equation" r:id="rId27" imgW="2489040" imgH="990360" progId="Equation.3">
                    <p:embed/>
                  </p:oleObj>
                </mc:Choice>
                <mc:Fallback>
                  <p:oleObj name="Equation" r:id="rId27" imgW="2489040" imgH="9903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5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51" name="Line 5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52" name="Line 5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53" name="Line 5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1" grpId="0" autoUpdateAnimBg="0"/>
      <p:bldP spid="57352" grpId="0" autoUpdateAnimBg="0"/>
      <p:bldP spid="57347" grpId="0" animBg="1"/>
      <p:bldP spid="57353" grpId="0" animBg="1"/>
      <p:bldP spid="57355" grpId="0" animBg="1"/>
      <p:bldP spid="57361" grpId="0" animBg="1"/>
      <p:bldP spid="57371" grpId="0" autoUpdateAnimBg="0"/>
      <p:bldP spid="57377" grpId="0" animBg="1"/>
      <p:bldP spid="57378" grpId="0" animBg="1"/>
      <p:bldP spid="573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962775" y="2652713"/>
            <a:ext cx="1800225" cy="1081087"/>
            <a:chOff x="4386" y="1645"/>
            <a:chExt cx="1134" cy="681"/>
          </a:xfrm>
        </p:grpSpPr>
        <p:sp>
          <p:nvSpPr>
            <p:cNvPr id="10305" name="AutoShape 22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0257" name="Object 33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" name="公式" r:id="rId3" imgW="228600" imgH="215640" progId="Equation.3">
                    <p:embed/>
                  </p:oleObj>
                </mc:Choice>
                <mc:Fallback>
                  <p:oleObj name="公式" r:id="rId3" imgW="22860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609600" y="304800"/>
            <a:ext cx="6705600" cy="12954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特别有下列结论：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5800" y="2449513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" name="Equation" r:id="rId5" imgW="1841400" imgH="444240" progId="Equation.3">
                  <p:embed/>
                </p:oleObj>
              </mc:Choice>
              <mc:Fallback>
                <p:oleObj name="Equation" r:id="rId5" imgW="1841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49513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175000" y="3124200"/>
          <a:ext cx="368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" name="Equation" r:id="rId7" imgW="3682800" imgH="444240" progId="Equation.3">
                  <p:embed/>
                </p:oleObj>
              </mc:Choice>
              <mc:Fallback>
                <p:oleObj name="Equation" r:id="rId7" imgW="3682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124200"/>
                        <a:ext cx="368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685800" y="38989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" name="Equation" r:id="rId9" imgW="1854000" imgH="444240" progId="Equation.3">
                  <p:embed/>
                </p:oleObj>
              </mc:Choice>
              <mc:Fallback>
                <p:oleObj name="Equation" r:id="rId9" imgW="18540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989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276600" y="44958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" name="Equation" r:id="rId11" imgW="2476440" imgH="952200" progId="Equation.3">
                  <p:embed/>
                </p:oleObj>
              </mc:Choice>
              <mc:Fallback>
                <p:oleObj name="Equation" r:id="rId11" imgW="2476440" imgH="952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247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7772400" y="22510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086600" y="1412875"/>
            <a:ext cx="452438" cy="2303463"/>
            <a:chOff x="4464" y="864"/>
            <a:chExt cx="285" cy="1451"/>
          </a:xfrm>
        </p:grpSpPr>
        <p:sp>
          <p:nvSpPr>
            <p:cNvPr id="10304" name="Freeform 26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961 h 1248"/>
                <a:gd name="T2" fmla="*/ 0 w 192"/>
                <a:gd name="T3" fmla="*/ 906 h 1248"/>
                <a:gd name="T4" fmla="*/ 628 w 192"/>
                <a:gd name="T5" fmla="*/ 0 h 1248"/>
                <a:gd name="T6" fmla="*/ 628 w 192"/>
                <a:gd name="T7" fmla="*/ 1056 h 1248"/>
                <a:gd name="T8" fmla="*/ 0 w 192"/>
                <a:gd name="T9" fmla="*/ 1961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248"/>
                <a:gd name="T17" fmla="*/ 192 w 19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6" name="Object 34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" name="公式" r:id="rId13" imgW="215640" imgH="215640" progId="Equation.3">
                    <p:embed/>
                  </p:oleObj>
                </mc:Choice>
                <mc:Fallback>
                  <p:oleObj name="公式" r:id="rId13" imgW="21564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239000" y="30892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7191375" y="5075238"/>
            <a:ext cx="1800225" cy="1081087"/>
            <a:chOff x="4434" y="3495"/>
            <a:chExt cx="1134" cy="681"/>
          </a:xfrm>
        </p:grpSpPr>
        <p:sp>
          <p:nvSpPr>
            <p:cNvPr id="10303" name="AutoShape 41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0255" name="Object 42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" name="公式" r:id="rId15" imgW="215640" imgH="215640" progId="Equation.3">
                    <p:embed/>
                  </p:oleObj>
                </mc:Choice>
                <mc:Fallback>
                  <p:oleObj name="公式" r:id="rId15" imgW="215640" imgH="215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04" name="Line 44"/>
          <p:cNvSpPr>
            <a:spLocks noChangeShapeType="1"/>
          </p:cNvSpPr>
          <p:nvPr/>
        </p:nvSpPr>
        <p:spPr bwMode="auto">
          <a:xfrm flipV="1">
            <a:off x="8624888" y="49371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705600" y="4405313"/>
            <a:ext cx="1800225" cy="1081087"/>
            <a:chOff x="4386" y="1645"/>
            <a:chExt cx="1134" cy="681"/>
          </a:xfrm>
        </p:grpSpPr>
        <p:sp>
          <p:nvSpPr>
            <p:cNvPr id="10302" name="AutoShape 47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0254" name="Object 48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1" name="公式" r:id="rId17" imgW="228600" imgH="215640" progId="Equation.3">
                    <p:embed/>
                  </p:oleObj>
                </mc:Choice>
                <mc:Fallback>
                  <p:oleObj name="公式" r:id="rId17" imgW="22860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0" name="Line 50"/>
          <p:cNvSpPr>
            <a:spLocks noChangeShapeType="1"/>
          </p:cNvSpPr>
          <p:nvPr/>
        </p:nvSpPr>
        <p:spPr bwMode="auto">
          <a:xfrm flipV="1">
            <a:off x="7534275" y="44862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8" name="Group 56"/>
          <p:cNvGrpSpPr>
            <a:grpSpLocks/>
          </p:cNvGrpSpPr>
          <p:nvPr/>
        </p:nvGrpSpPr>
        <p:grpSpPr bwMode="auto">
          <a:xfrm>
            <a:off x="4495800" y="533400"/>
            <a:ext cx="2489200" cy="990600"/>
            <a:chOff x="832" y="2278"/>
            <a:chExt cx="1568" cy="624"/>
          </a:xfrm>
        </p:grpSpPr>
        <p:graphicFrame>
          <p:nvGraphicFramePr>
            <p:cNvPr id="10253" name="Object 57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" name="Equation" r:id="rId19" imgW="2489040" imgH="990360" progId="Equation.3">
                    <p:embed/>
                  </p:oleObj>
                </mc:Choice>
                <mc:Fallback>
                  <p:oleObj name="Equation" r:id="rId19" imgW="2489040" imgH="9903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3962400" y="2409825"/>
            <a:ext cx="1028700" cy="444500"/>
            <a:chOff x="2496" y="1518"/>
            <a:chExt cx="648" cy="280"/>
          </a:xfrm>
        </p:grpSpPr>
        <p:graphicFrame>
          <p:nvGraphicFramePr>
            <p:cNvPr id="10252" name="Object 6"/>
            <p:cNvGraphicFramePr>
              <a:graphicFrameLocks noChangeAspect="1"/>
            </p:cNvGraphicFramePr>
            <p:nvPr/>
          </p:nvGraphicFramePr>
          <p:xfrm>
            <a:off x="2496" y="1518"/>
            <a:ext cx="6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" name="Equation" r:id="rId21" imgW="1028520" imgH="444240" progId="Equation.3">
                    <p:embed/>
                  </p:oleObj>
                </mc:Choice>
                <mc:Fallback>
                  <p:oleObj name="Equation" r:id="rId21" imgW="102852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18"/>
                          <a:ext cx="6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97" name="Line 63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886200" y="3898900"/>
            <a:ext cx="1031875" cy="444500"/>
            <a:chOff x="2566" y="2437"/>
            <a:chExt cx="650" cy="280"/>
          </a:xfrm>
        </p:grpSpPr>
        <p:graphicFrame>
          <p:nvGraphicFramePr>
            <p:cNvPr id="10251" name="Object 13"/>
            <p:cNvGraphicFramePr>
              <a:graphicFrameLocks noChangeAspect="1"/>
            </p:cNvGraphicFramePr>
            <p:nvPr/>
          </p:nvGraphicFramePr>
          <p:xfrm>
            <a:off x="2576" y="2437"/>
            <a:ext cx="6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4" name="Equation" r:id="rId23" imgW="1015920" imgH="444240" progId="Equation.3">
                    <p:embed/>
                  </p:oleObj>
                </mc:Choice>
                <mc:Fallback>
                  <p:oleObj name="Equation" r:id="rId23" imgW="1015920" imgH="444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2437"/>
                          <a:ext cx="6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64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95" name="Line 65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7648575" y="1828800"/>
            <a:ext cx="352425" cy="441325"/>
            <a:chOff x="5010" y="1834"/>
            <a:chExt cx="222" cy="278"/>
          </a:xfrm>
        </p:grpSpPr>
        <p:graphicFrame>
          <p:nvGraphicFramePr>
            <p:cNvPr id="10250" name="Object 70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5" name="Equation" r:id="rId25" imgW="355320" imgH="444240" progId="Equation.3">
                    <p:embed/>
                  </p:oleObj>
                </mc:Choice>
                <mc:Fallback>
                  <p:oleObj name="Equation" r:id="rId25" imgW="355320" imgH="44424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3" name="Line 7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7924800" y="2895600"/>
            <a:ext cx="320675" cy="441325"/>
            <a:chOff x="4852" y="1371"/>
            <a:chExt cx="202" cy="278"/>
          </a:xfrm>
        </p:grpSpPr>
        <p:graphicFrame>
          <p:nvGraphicFramePr>
            <p:cNvPr id="10249" name="Object 73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" name="Equation" r:id="rId27" imgW="304560" imgH="444240" progId="Equation.3">
                    <p:embed/>
                  </p:oleObj>
                </mc:Choice>
                <mc:Fallback>
                  <p:oleObj name="Equation" r:id="rId27" imgW="304560" imgH="4442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7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7343775" y="4054475"/>
            <a:ext cx="352425" cy="441325"/>
            <a:chOff x="5010" y="1834"/>
            <a:chExt cx="222" cy="278"/>
          </a:xfrm>
        </p:grpSpPr>
        <p:graphicFrame>
          <p:nvGraphicFramePr>
            <p:cNvPr id="10248" name="Object 76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" name="Equation" r:id="rId29" imgW="355320" imgH="444240" progId="Equation.3">
                    <p:embed/>
                  </p:oleObj>
                </mc:Choice>
                <mc:Fallback>
                  <p:oleObj name="Equation" r:id="rId29" imgW="355320" imgH="4442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1" name="Line 77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8518525" y="4572000"/>
            <a:ext cx="320675" cy="441325"/>
            <a:chOff x="4852" y="1371"/>
            <a:chExt cx="202" cy="278"/>
          </a:xfrm>
        </p:grpSpPr>
        <p:graphicFrame>
          <p:nvGraphicFramePr>
            <p:cNvPr id="10247" name="Object 79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" name="Equation" r:id="rId31" imgW="304560" imgH="444240" progId="Equation.3">
                    <p:embed/>
                  </p:oleObj>
                </mc:Choice>
                <mc:Fallback>
                  <p:oleObj name="Equation" r:id="rId31" imgW="304560" imgH="4442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Line 80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75" name="Group 88"/>
          <p:cNvGrpSpPr>
            <a:grpSpLocks/>
          </p:cNvGrpSpPr>
          <p:nvPr/>
        </p:nvGrpSpPr>
        <p:grpSpPr bwMode="auto">
          <a:xfrm>
            <a:off x="752475" y="458788"/>
            <a:ext cx="3590925" cy="989012"/>
            <a:chOff x="474" y="289"/>
            <a:chExt cx="2262" cy="623"/>
          </a:xfrm>
        </p:grpSpPr>
        <p:graphicFrame>
          <p:nvGraphicFramePr>
            <p:cNvPr id="10246" name="Object 89"/>
            <p:cNvGraphicFramePr>
              <a:graphicFrameLocks noChangeAspect="1"/>
            </p:cNvGraphicFramePr>
            <p:nvPr/>
          </p:nvGraphicFramePr>
          <p:xfrm>
            <a:off x="474" y="289"/>
            <a:ext cx="2262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9" name="Equation" r:id="rId33" imgW="3581280" imgH="990360" progId="Equation.3">
                    <p:embed/>
                  </p:oleObj>
                </mc:Choice>
                <mc:Fallback>
                  <p:oleObj name="Equation" r:id="rId33" imgW="3581280" imgH="99036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289"/>
                          <a:ext cx="2262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8000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008000"/>
                                  </a:gs>
                                  <a:gs pos="100000">
                                    <a:srgbClr val="008000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CC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8" name="Line 90"/>
            <p:cNvSpPr>
              <a:spLocks noChangeShapeType="1"/>
            </p:cNvSpPr>
            <p:nvPr/>
          </p:nvSpPr>
          <p:spPr bwMode="auto">
            <a:xfrm>
              <a:off x="1020" y="3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9" name="Line 91"/>
            <p:cNvSpPr>
              <a:spLocks noChangeShapeType="1"/>
            </p:cNvSpPr>
            <p:nvPr/>
          </p:nvSpPr>
          <p:spPr bwMode="auto">
            <a:xfrm>
              <a:off x="1056" y="6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2667000" y="2590800"/>
            <a:ext cx="1066800" cy="100013"/>
            <a:chOff x="1728" y="1632"/>
            <a:chExt cx="672" cy="63"/>
          </a:xfrm>
        </p:grpSpPr>
        <p:sp>
          <p:nvSpPr>
            <p:cNvPr id="10286" name="Line 92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7" name="Line 93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1981200" y="3276600"/>
            <a:ext cx="1066800" cy="100013"/>
            <a:chOff x="1728" y="1632"/>
            <a:chExt cx="672" cy="63"/>
          </a:xfrm>
        </p:grpSpPr>
        <p:sp>
          <p:nvSpPr>
            <p:cNvPr id="10284" name="Line 96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5" name="Line 97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2667000" y="4090988"/>
            <a:ext cx="1066800" cy="100012"/>
            <a:chOff x="1728" y="1632"/>
            <a:chExt cx="672" cy="63"/>
          </a:xfrm>
        </p:grpSpPr>
        <p:sp>
          <p:nvSpPr>
            <p:cNvPr id="10282" name="Line 99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3" name="Line 100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" name="Group 101"/>
          <p:cNvGrpSpPr>
            <a:grpSpLocks/>
          </p:cNvGrpSpPr>
          <p:nvPr/>
        </p:nvGrpSpPr>
        <p:grpSpPr bwMode="auto">
          <a:xfrm>
            <a:off x="1981200" y="4929188"/>
            <a:ext cx="1066800" cy="100012"/>
            <a:chOff x="1728" y="1632"/>
            <a:chExt cx="672" cy="63"/>
          </a:xfrm>
        </p:grpSpPr>
        <p:sp>
          <p:nvSpPr>
            <p:cNvPr id="10280" name="Line 102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1" name="Line 103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88" grpId="0" animBg="1"/>
      <p:bldP spid="15389" grpId="0" animBg="1"/>
      <p:bldP spid="15404" grpId="0" animBg="1"/>
      <p:bldP spid="154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73050" y="46243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因此有</a:t>
            </a:r>
          </a:p>
        </p:txBody>
      </p:sp>
      <p:sp>
        <p:nvSpPr>
          <p:cNvPr id="112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114800" cy="609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一平面通过两点</a:t>
            </a:r>
            <a:endParaRPr lang="zh-CN" altLang="en-US" sz="2800">
              <a:ea typeface="仿宋_GB2312" pitchFamily="49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垂直于平面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x + y +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= 0,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求其方程 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>
                <a:latin typeface="Times New Roman" pitchFamily="18" charset="0"/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>
                <a:solidFill>
                  <a:schemeClr val="tx1"/>
                </a:solidFill>
              </a:rPr>
              <a:t>设所求平面的法向量为</a:t>
            </a:r>
            <a:endParaRPr lang="zh-CN" altLang="en-US" sz="28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810000" y="295910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1" name="Equation" r:id="rId3" imgW="2958840" imgH="393480" progId="Equation.3">
                  <p:embed/>
                </p:oleObj>
              </mc:Choice>
              <mc:Fallback>
                <p:oleObj name="Equation" r:id="rId3" imgW="2958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910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769100" y="2833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302500" y="29591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2" name="Equation" r:id="rId5" imgW="1307880" imgH="317160" progId="Equation.3">
                  <p:embed/>
                </p:oleObj>
              </mc:Choice>
              <mc:Fallback>
                <p:oleObj name="Equation" r:id="rId5" imgW="130788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9591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230438" y="3409950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的法向量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533900" y="3568700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" name="Equation" r:id="rId7" imgW="2171520" imgH="393480" progId="Equation.3">
                  <p:embed/>
                </p:oleObj>
              </mc:Choice>
              <mc:Fallback>
                <p:oleObj name="Equation" r:id="rId7" imgW="2171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568700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2362200" y="4114800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name="Equation" r:id="rId9" imgW="2590560" imgH="406080" progId="Equation.3">
                  <p:embed/>
                </p:oleObj>
              </mc:Choice>
              <mc:Fallback>
                <p:oleObj name="Equation" r:id="rId9" imgW="2590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1717675" y="4732338"/>
          <a:ext cx="666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" name="Equation" r:id="rId11" imgW="6667200" imgH="406080" progId="Equation.3">
                  <p:embed/>
                </p:oleObj>
              </mc:Choice>
              <mc:Fallback>
                <p:oleObj name="Equation" r:id="rId11" imgW="66672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732338"/>
                        <a:ext cx="6664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04800" y="5257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约去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451100" y="5316538"/>
          <a:ext cx="440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" name="Equation" r:id="rId13" imgW="4406760" imgH="406080" progId="Equation.3">
                  <p:embed/>
                </p:oleObj>
              </mc:Choice>
              <mc:Fallback>
                <p:oleObj name="Equation" r:id="rId13" imgW="44067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16538"/>
                        <a:ext cx="440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04800" y="579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971550" y="5805488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name="Equation" r:id="rId15" imgW="2019240" imgH="393480" progId="Equation.3">
                  <p:embed/>
                </p:oleObj>
              </mc:Choice>
              <mc:Fallback>
                <p:oleObj name="Equation" r:id="rId15" imgW="20192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2959100" y="3019425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3810000" y="3630613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828800" y="2286000"/>
          <a:ext cx="4708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Equation" r:id="rId17" imgW="4711680" imgH="406080" progId="Equation.3">
                  <p:embed/>
                </p:oleObj>
              </mc:Choice>
              <mc:Fallback>
                <p:oleObj name="Equation" r:id="rId17" imgW="47116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4708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2"/>
          <p:cNvGraphicFramePr>
            <a:graphicFrameLocks noChangeAspect="1"/>
          </p:cNvGraphicFramePr>
          <p:nvPr/>
        </p:nvGraphicFramePr>
        <p:xfrm>
          <a:off x="3949700" y="469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" name="Equation" r:id="rId19" imgW="1688760" imgH="444240" progId="Equation.3">
                  <p:embed/>
                </p:oleObj>
              </mc:Choice>
              <mc:Fallback>
                <p:oleObj name="Equation" r:id="rId19" imgW="16887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99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23"/>
          <p:cNvGraphicFramePr>
            <a:graphicFrameLocks noChangeAspect="1"/>
          </p:cNvGraphicFramePr>
          <p:nvPr/>
        </p:nvGraphicFramePr>
        <p:xfrm>
          <a:off x="6121400" y="4699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Equation" r:id="rId21" imgW="2184120" imgH="444240" progId="Equation.3">
                  <p:embed/>
                </p:oleObj>
              </mc:Choice>
              <mc:Fallback>
                <p:oleObj name="Equation" r:id="rId21" imgW="21841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699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55626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和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73300" y="4678363"/>
            <a:ext cx="3124200" cy="457200"/>
            <a:chOff x="720" y="3072"/>
            <a:chExt cx="2208" cy="288"/>
          </a:xfrm>
        </p:grpSpPr>
        <p:sp>
          <p:nvSpPr>
            <p:cNvPr id="11304" name="Line 26"/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28"/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858000" y="16144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则所求平面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724650" y="33829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53000" y="1727200"/>
            <a:ext cx="2008188" cy="406400"/>
            <a:chOff x="3120" y="1088"/>
            <a:chExt cx="1265" cy="256"/>
          </a:xfrm>
        </p:grpSpPr>
        <p:graphicFrame>
          <p:nvGraphicFramePr>
            <p:cNvPr id="11278" name="Object 31"/>
            <p:cNvGraphicFramePr>
              <a:graphicFrameLocks noChangeAspect="1"/>
            </p:cNvGraphicFramePr>
            <p:nvPr/>
          </p:nvGraphicFramePr>
          <p:xfrm>
            <a:off x="3120" y="1088"/>
            <a:ext cx="12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" name="Equation" r:id="rId23" imgW="1993680" imgH="406080" progId="Equation.3">
                    <p:embed/>
                  </p:oleObj>
                </mc:Choice>
                <mc:Fallback>
                  <p:oleObj name="Equation" r:id="rId23" imgW="1993680" imgH="406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88"/>
                          <a:ext cx="12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Line 34"/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28600" y="21558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方程为 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371600" y="3522663"/>
            <a:ext cx="901700" cy="396875"/>
            <a:chOff x="632" y="2219"/>
            <a:chExt cx="568" cy="250"/>
          </a:xfrm>
        </p:grpSpPr>
        <p:graphicFrame>
          <p:nvGraphicFramePr>
            <p:cNvPr id="11277" name="Object 9"/>
            <p:cNvGraphicFramePr>
              <a:graphicFrameLocks noChangeAspect="1"/>
            </p:cNvGraphicFramePr>
            <p:nvPr/>
          </p:nvGraphicFramePr>
          <p:xfrm>
            <a:off x="632" y="222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" name="Equation" r:id="rId25" imgW="901440" imgH="393480" progId="Equation.3">
                    <p:embed/>
                  </p:oleObj>
                </mc:Choice>
                <mc:Fallback>
                  <p:oleObj name="Equation" r:id="rId25" imgW="90144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22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Line 39"/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358900" y="2882900"/>
            <a:ext cx="1511300" cy="457200"/>
            <a:chOff x="856" y="1759"/>
            <a:chExt cx="952" cy="288"/>
          </a:xfrm>
        </p:grpSpPr>
        <p:grpSp>
          <p:nvGrpSpPr>
            <p:cNvPr id="11299" name="Group 40"/>
            <p:cNvGrpSpPr>
              <a:grpSpLocks/>
            </p:cNvGrpSpPr>
            <p:nvPr/>
          </p:nvGrpSpPr>
          <p:grpSpPr bwMode="auto">
            <a:xfrm>
              <a:off x="856" y="1767"/>
              <a:ext cx="952" cy="280"/>
              <a:chOff x="672" y="1767"/>
              <a:chExt cx="952" cy="280"/>
            </a:xfrm>
          </p:grpSpPr>
          <p:graphicFrame>
            <p:nvGraphicFramePr>
              <p:cNvPr id="11276" name="Object 5"/>
              <p:cNvGraphicFramePr>
                <a:graphicFrameLocks noChangeAspect="1"/>
              </p:cNvGraphicFramePr>
              <p:nvPr/>
            </p:nvGraphicFramePr>
            <p:xfrm>
              <a:off x="672" y="1767"/>
              <a:ext cx="9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3" name="Equation" r:id="rId27" imgW="1511280" imgH="444240" progId="Equation.3">
                      <p:embed/>
                    </p:oleObj>
                  </mc:Choice>
                  <mc:Fallback>
                    <p:oleObj name="Equation" r:id="rId27" imgW="1511280" imgH="4442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67"/>
                            <a:ext cx="9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Line 38"/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1300" name="Line 42"/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97" name="Text Box 44"/>
          <p:cNvSpPr txBox="1">
            <a:spLocks noChangeArrowheads="1"/>
          </p:cNvSpPr>
          <p:nvPr/>
        </p:nvSpPr>
        <p:spPr bwMode="auto">
          <a:xfrm>
            <a:off x="8289925" y="4254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且</a:t>
            </a: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932363" y="5876925"/>
            <a:ext cx="3576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另方法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一般式方程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1" grpId="0" build="p" autoUpdateAnimBg="0"/>
      <p:bldP spid="58371" grpId="0" build="p" autoUpdateAnimBg="0"/>
      <p:bldP spid="58372" grpId="0" autoUpdateAnimBg="0"/>
      <p:bldP spid="58375" grpId="0" autoUpdateAnimBg="0"/>
      <p:bldP spid="58378" grpId="0" autoUpdateAnimBg="0"/>
      <p:bldP spid="58382" grpId="0" autoUpdateAnimBg="0"/>
      <p:bldP spid="58384" grpId="0" autoUpdateAnimBg="0"/>
      <p:bldP spid="58386" grpId="0" animBg="1"/>
      <p:bldP spid="58387" grpId="0" animBg="1"/>
      <p:bldP spid="58398" grpId="0" autoUpdateAnimBg="0"/>
      <p:bldP spid="58400" grpId="0" build="p" autoUpdateAnimBg="0"/>
      <p:bldP spid="58404" grpId="0" autoUpdateAnimBg="0"/>
      <p:bldP spid="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3"/>
          <p:cNvSpPr txBox="1">
            <a:spLocks noChangeArrowheads="1"/>
          </p:cNvSpPr>
          <p:nvPr/>
        </p:nvSpPr>
        <p:spPr bwMode="auto">
          <a:xfrm>
            <a:off x="304800" y="9890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外一点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求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828800" y="4699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3" imgW="1981080" imgH="444240" progId="Equation.3">
                  <p:embed/>
                </p:oleObj>
              </mc:Choice>
              <mc:Fallback>
                <p:oleObj name="Equation" r:id="rId3" imgW="1981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99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4953000" y="533400"/>
          <a:ext cx="3387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5" imgW="3390840" imgH="393480" progId="Equation.3">
                  <p:embed/>
                </p:oleObj>
              </mc:Choice>
              <mc:Fallback>
                <p:oleObj name="Equation" r:id="rId5" imgW="3390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"/>
                        <a:ext cx="3387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676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143000" y="3733800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7" imgW="5638680" imgH="965160" progId="Equation.3">
                  <p:embed/>
                </p:oleObj>
              </mc:Choice>
              <mc:Fallback>
                <p:oleObj name="Equation" r:id="rId7" imgW="563868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914400" y="5359400"/>
          <a:ext cx="417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9" imgW="4165560" imgH="965160" progId="Equation.3">
                  <p:embed/>
                </p:oleObj>
              </mc:Choice>
              <mc:Fallback>
                <p:oleObj name="Equation" r:id="rId9" imgW="416556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59400"/>
                        <a:ext cx="417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447800" y="4813300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" name="Equation" r:id="rId11" imgW="3708360" imgH="444240" progId="Equation.3">
                  <p:embed/>
                </p:oleObj>
              </mc:Choice>
              <mc:Fallback>
                <p:oleObj name="Equation" r:id="rId11" imgW="37083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13300"/>
                        <a:ext cx="3705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D4D4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09600" y="1538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altLang="en-US" sz="2800" dirty="0">
                <a:solidFill>
                  <a:schemeClr val="tx1"/>
                </a:solidFill>
              </a:rPr>
              <a:t>设平面法向量为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81000" y="2128838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" name="Equation" r:id="rId13" imgW="1803240" imgH="444240" progId="Equation.3">
                  <p:embed/>
                </p:oleObj>
              </mc:Choice>
              <mc:Fallback>
                <p:oleObj name="Equation" r:id="rId13" imgW="18032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28838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981700" y="1556545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在平面上取一点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1295400" y="4572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3733800" y="381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是平面</a:t>
            </a:r>
          </a:p>
        </p:txBody>
      </p:sp>
      <p:sp>
        <p:nvSpPr>
          <p:cNvPr id="12310" name="Text Box 24"/>
          <p:cNvSpPr txBox="1">
            <a:spLocks noChangeArrowheads="1"/>
          </p:cNvSpPr>
          <p:nvPr/>
        </p:nvSpPr>
        <p:spPr bwMode="auto">
          <a:xfrm>
            <a:off x="2362200" y="1004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到平面的距离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d .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2296" name="Object 25"/>
          <p:cNvGraphicFramePr>
            <a:graphicFrameLocks noChangeAspect="1"/>
          </p:cNvGraphicFramePr>
          <p:nvPr/>
        </p:nvGraphicFramePr>
        <p:xfrm>
          <a:off x="2019300" y="10779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" name="Equation" r:id="rId15" imgW="342720" imgH="444240" progId="Equation.3">
                  <p:embed/>
                </p:oleObj>
              </mc:Choice>
              <mc:Fallback>
                <p:oleObj name="Equation" r:id="rId15" imgW="34272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0779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133600" y="2062163"/>
            <a:ext cx="403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则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到平面的距离为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38200" y="2884488"/>
            <a:ext cx="2057400" cy="571500"/>
            <a:chOff x="528" y="1817"/>
            <a:chExt cx="1296" cy="360"/>
          </a:xfrm>
        </p:grpSpPr>
        <p:graphicFrame>
          <p:nvGraphicFramePr>
            <p:cNvPr id="12303" name="Object 13"/>
            <p:cNvGraphicFramePr>
              <a:graphicFrameLocks noChangeAspect="1"/>
            </p:cNvGraphicFramePr>
            <p:nvPr/>
          </p:nvGraphicFramePr>
          <p:xfrm>
            <a:off x="528" y="1817"/>
            <a:ext cx="1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9" name="Equation" r:id="rId17" imgW="2057400" imgH="571320" progId="Equation.3">
                    <p:embed/>
                  </p:oleObj>
                </mc:Choice>
                <mc:Fallback>
                  <p:oleObj name="Equation" r:id="rId17" imgW="2057400" imgH="571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17"/>
                          <a:ext cx="1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4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971800" y="2667000"/>
            <a:ext cx="1651000" cy="990600"/>
            <a:chOff x="1872" y="1680"/>
            <a:chExt cx="1040" cy="624"/>
          </a:xfrm>
        </p:grpSpPr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1872" y="1680"/>
            <a:ext cx="10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0" name="Equation" r:id="rId19" imgW="1650960" imgH="990360" progId="Equation.3">
                    <p:embed/>
                  </p:oleObj>
                </mc:Choice>
                <mc:Fallback>
                  <p:oleObj name="Equation" r:id="rId19" imgW="1650960" imgH="9903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80"/>
                          <a:ext cx="10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Line 41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27" name="Line 42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28" name="Line 45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166100" y="30670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1" name="Equation" r:id="rId21" imgW="342720" imgH="444240" progId="Equation.3">
                  <p:embed/>
                </p:oleObj>
              </mc:Choice>
              <mc:Fallback>
                <p:oleObj name="Equation" r:id="rId21" imgW="3427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30670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477000" y="3962400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7391400" y="4648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7391400" y="3276600"/>
            <a:ext cx="762000" cy="1371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7342188" y="4622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6964363" y="4279900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" name="Equation" r:id="rId23" imgW="304560" imgH="444240" progId="Equation.3">
                  <p:embed/>
                </p:oleObj>
              </mc:Choice>
              <mc:Fallback>
                <p:oleObj name="Equation" r:id="rId23" imgW="30456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4279900"/>
                        <a:ext cx="30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8229600" y="2590800"/>
            <a:ext cx="252413" cy="317500"/>
            <a:chOff x="5280" y="816"/>
            <a:chExt cx="159" cy="200"/>
          </a:xfrm>
        </p:grpSpPr>
        <p:graphicFrame>
          <p:nvGraphicFramePr>
            <p:cNvPr id="12301" name="Object 34"/>
            <p:cNvGraphicFramePr>
              <a:graphicFrameLocks noChangeAspect="1"/>
            </p:cNvGraphicFramePr>
            <p:nvPr/>
          </p:nvGraphicFramePr>
          <p:xfrm>
            <a:off x="5280" y="8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3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43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440" name="Object 48"/>
          <p:cNvGraphicFramePr>
            <a:graphicFrameLocks noChangeAspect="1"/>
          </p:cNvGraphicFramePr>
          <p:nvPr/>
        </p:nvGraphicFramePr>
        <p:xfrm>
          <a:off x="8197850" y="379095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" name="Equation" r:id="rId27" imgW="253800" imgH="330120" progId="Equation.3">
                  <p:embed/>
                </p:oleObj>
              </mc:Choice>
              <mc:Fallback>
                <p:oleObj name="Equation" r:id="rId27" imgW="253800" imgH="3301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3790950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97300" y="1643064"/>
            <a:ext cx="2133600" cy="406400"/>
            <a:chOff x="462" y="1379"/>
            <a:chExt cx="1344" cy="256"/>
          </a:xfrm>
        </p:grpSpPr>
        <p:graphicFrame>
          <p:nvGraphicFramePr>
            <p:cNvPr id="12300" name="Object 30"/>
            <p:cNvGraphicFramePr>
              <a:graphicFrameLocks noChangeAspect="1"/>
            </p:cNvGraphicFramePr>
            <p:nvPr/>
          </p:nvGraphicFramePr>
          <p:xfrm>
            <a:off x="462" y="1379"/>
            <a:ext cx="13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5" name="Equation" r:id="rId29" imgW="2133360" imgH="406080" progId="Equation.3">
                    <p:embed/>
                  </p:oleObj>
                </mc:Choice>
                <mc:Fallback>
                  <p:oleObj name="Equation" r:id="rId29" imgW="2133360" imgH="4060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379"/>
                          <a:ext cx="13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Line 49"/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54102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点到平面的距离公式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8153400" y="2722563"/>
            <a:ext cx="0" cy="192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8153400" y="3276600"/>
            <a:ext cx="0" cy="13716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8124825" y="32004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 build="p" autoUpdateAnimBg="0"/>
      <p:bldP spid="59413" grpId="0" autoUpdateAnimBg="0"/>
      <p:bldP spid="59414" grpId="0" animBg="1"/>
      <p:bldP spid="59424" grpId="0" build="p" autoUpdateAnimBg="0"/>
      <p:bldP spid="59399" grpId="0" animBg="1"/>
      <p:bldP spid="59401" grpId="0" animBg="1"/>
      <p:bldP spid="59402" grpId="0" animBg="1"/>
      <p:bldP spid="59420" grpId="0" animBg="1"/>
      <p:bldP spid="59445" grpId="0" build="p" autoUpdateAnimBg="0" advAuto="0"/>
      <p:bldP spid="59400" grpId="0" animBg="1"/>
      <p:bldP spid="59404" grpId="0" animBg="1"/>
      <p:bldP spid="594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286000" cy="6096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内容小结</a:t>
            </a:r>
            <a:endParaRPr lang="zh-CN" altLang="en-US" sz="3600">
              <a:ea typeface="仿宋_GB2312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1233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基本方程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3263" y="1828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一般式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66750" y="2590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点法式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66750" y="36417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截距式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287588" y="1974850"/>
          <a:ext cx="312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3" imgW="3124080" imgH="393480" progId="Equation.3">
                  <p:embed/>
                </p:oleObj>
              </mc:Choice>
              <mc:Fallback>
                <p:oleObj name="Equation" r:id="rId3" imgW="31240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974850"/>
                        <a:ext cx="312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5691188" y="1847850"/>
          <a:ext cx="29194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5" imgW="2920680" imgH="520560" progId="Equation.3">
                  <p:embed/>
                </p:oleObj>
              </mc:Choice>
              <mc:Fallback>
                <p:oleObj name="Equation" r:id="rId5" imgW="292068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47850"/>
                        <a:ext cx="29194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16150" y="3429000"/>
          <a:ext cx="2030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7" imgW="2031840" imgH="850680" progId="Equation.3">
                  <p:embed/>
                </p:oleObj>
              </mc:Choice>
              <mc:Fallback>
                <p:oleObj name="Equation" r:id="rId7" imgW="20318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429000"/>
                        <a:ext cx="2030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09600" y="4967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三点式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2260600" y="4648200"/>
          <a:ext cx="45196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9" imgW="4520880" imgH="1346040" progId="Equation.3">
                  <p:embed/>
                </p:oleObj>
              </mc:Choice>
              <mc:Fallback>
                <p:oleObj name="Equation" r:id="rId9" imgW="4520880" imgH="1346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648200"/>
                        <a:ext cx="451961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224088" y="2689225"/>
          <a:ext cx="5700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公式" r:id="rId11" imgW="5702040" imgH="444240" progId="Equation.3">
                  <p:embed/>
                </p:oleObj>
              </mc:Choice>
              <mc:Fallback>
                <p:oleObj name="公式" r:id="rId11" imgW="570204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689225"/>
                        <a:ext cx="5700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4648200" y="365442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13" imgW="1384200" imgH="406080" progId="Equation.3">
                  <p:embed/>
                </p:oleObj>
              </mc:Choice>
              <mc:Fallback>
                <p:oleObj name="Equation" r:id="rId13" imgW="138420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4425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3" grpId="0" autoUpdateAnimBg="0"/>
      <p:bldP spid="29704" grpId="0" autoUpdateAnimBg="0"/>
      <p:bldP spid="29706" grpId="0" autoUpdateAnimBg="0"/>
      <p:bldP spid="297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635500" y="2636838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3" imgW="3517560" imgH="444240" progId="Equation.3">
                  <p:embed/>
                </p:oleObj>
              </mc:Choice>
              <mc:Fallback>
                <p:oleObj name="Equation" r:id="rId3" imgW="3517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636838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699000" y="335280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5" imgW="2082600" imgH="952200" progId="Equation.3">
                  <p:embed/>
                </p:oleObj>
              </mc:Choice>
              <mc:Fallback>
                <p:oleObj name="Equation" r:id="rId5" imgW="208260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352800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8"/>
          <p:cNvSpPr>
            <a:spLocks noChangeArrowheads="1"/>
          </p:cNvSpPr>
          <p:nvPr/>
        </p:nvSpPr>
        <p:spPr bwMode="auto">
          <a:xfrm>
            <a:off x="609600" y="457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平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</a:t>
            </a:r>
            <a:r>
              <a:rPr lang="zh-CN" altLang="en-US" sz="2800">
                <a:solidFill>
                  <a:schemeClr val="tx1"/>
                </a:solidFill>
              </a:rPr>
              <a:t>与平面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之间的关系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1025" y="1066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81025" y="1752600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35000" y="2590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垂直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35000" y="3527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9600" y="4800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夹角公式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38400" y="4648200"/>
            <a:ext cx="2489200" cy="990600"/>
            <a:chOff x="832" y="2278"/>
            <a:chExt cx="1568" cy="624"/>
          </a:xfrm>
        </p:grpSpPr>
        <p:graphicFrame>
          <p:nvGraphicFramePr>
            <p:cNvPr id="14346" name="Object 21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9" name="Equation" r:id="rId7" imgW="2489040" imgH="990360" progId="Equation.3">
                    <p:embed/>
                  </p:oleObj>
                </mc:Choice>
                <mc:Fallback>
                  <p:oleObj name="Equation" r:id="rId7" imgW="2489040" imgH="990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2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3" name="Line 2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4" name="Line 2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52600" y="2649538"/>
            <a:ext cx="1473200" cy="444500"/>
            <a:chOff x="1136" y="2135"/>
            <a:chExt cx="928" cy="280"/>
          </a:xfrm>
        </p:grpSpPr>
        <p:graphicFrame>
          <p:nvGraphicFramePr>
            <p:cNvPr id="14345" name="Object 14"/>
            <p:cNvGraphicFramePr>
              <a:graphicFrameLocks noChangeAspect="1"/>
            </p:cNvGraphicFramePr>
            <p:nvPr/>
          </p:nvGraphicFramePr>
          <p:xfrm>
            <a:off x="1136" y="2135"/>
            <a:ext cx="9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0" name="Equation" r:id="rId9" imgW="1473120" imgH="444240" progId="Equation.3">
                    <p:embed/>
                  </p:oleObj>
                </mc:Choice>
                <mc:Fallback>
                  <p:oleObj name="Equation" r:id="rId9" imgW="147312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135"/>
                          <a:ext cx="9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28"/>
            <p:cNvSpPr>
              <a:spLocks noChangeShapeType="1"/>
            </p:cNvSpPr>
            <p:nvPr/>
          </p:nvSpPr>
          <p:spPr bwMode="auto">
            <a:xfrm>
              <a:off x="1152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0" name="Line 29"/>
            <p:cNvSpPr>
              <a:spLocks noChangeShapeType="1"/>
            </p:cNvSpPr>
            <p:nvPr/>
          </p:nvSpPr>
          <p:spPr bwMode="auto">
            <a:xfrm>
              <a:off x="1488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771650" y="3613150"/>
            <a:ext cx="1581150" cy="444500"/>
            <a:chOff x="1116" y="2684"/>
            <a:chExt cx="996" cy="280"/>
          </a:xfrm>
        </p:grpSpPr>
        <p:graphicFrame>
          <p:nvGraphicFramePr>
            <p:cNvPr id="14344" name="Object 16"/>
            <p:cNvGraphicFramePr>
              <a:graphicFrameLocks noChangeAspect="1"/>
            </p:cNvGraphicFramePr>
            <p:nvPr/>
          </p:nvGraphicFramePr>
          <p:xfrm>
            <a:off x="1116" y="2684"/>
            <a:ext cx="9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1" name="Equation" r:id="rId11" imgW="1562040" imgH="444240" progId="Equation.3">
                    <p:embed/>
                  </p:oleObj>
                </mc:Choice>
                <mc:Fallback>
                  <p:oleObj name="Equation" r:id="rId11" imgW="156204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684"/>
                          <a:ext cx="9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1126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1488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8" name="Line 33"/>
            <p:cNvSpPr>
              <a:spLocks noChangeShapeType="1"/>
            </p:cNvSpPr>
            <p:nvPr/>
          </p:nvSpPr>
          <p:spPr bwMode="auto">
            <a:xfrm>
              <a:off x="1942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47800" y="1841500"/>
          <a:ext cx="455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3" imgW="4559040" imgH="444240" progId="Equation.3">
                  <p:embed/>
                </p:oleObj>
              </mc:Choice>
              <mc:Fallback>
                <p:oleObj name="Equation" r:id="rId13" imgW="45590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1500"/>
                        <a:ext cx="4557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72200" y="1841500"/>
            <a:ext cx="2500313" cy="444500"/>
            <a:chOff x="3888" y="1201"/>
            <a:chExt cx="1575" cy="280"/>
          </a:xfrm>
        </p:grpSpPr>
        <p:graphicFrame>
          <p:nvGraphicFramePr>
            <p:cNvPr id="14343" name="Object 49"/>
            <p:cNvGraphicFramePr>
              <a:graphicFrameLocks noChangeAspect="1"/>
            </p:cNvGraphicFramePr>
            <p:nvPr/>
          </p:nvGraphicFramePr>
          <p:xfrm>
            <a:off x="3888" y="1201"/>
            <a:ext cx="157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3" name="Equation" r:id="rId15" imgW="2501640" imgH="444240" progId="Equation.3">
                    <p:embed/>
                  </p:oleObj>
                </mc:Choice>
                <mc:Fallback>
                  <p:oleObj name="Equation" r:id="rId15" imgW="2501640" imgH="4442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1"/>
                          <a:ext cx="157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36"/>
            <p:cNvSpPr>
              <a:spLocks noChangeShapeType="1"/>
            </p:cNvSpPr>
            <p:nvPr/>
          </p:nvSpPr>
          <p:spPr bwMode="auto">
            <a:xfrm>
              <a:off x="3888" y="121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47800" y="1181100"/>
          <a:ext cx="4467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4" name="Equation" r:id="rId17" imgW="4470120" imgH="495000" progId="Equation.3">
                  <p:embed/>
                </p:oleObj>
              </mc:Choice>
              <mc:Fallback>
                <p:oleObj name="Equation" r:id="rId17" imgW="447012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81100"/>
                        <a:ext cx="4467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130925" y="1187450"/>
            <a:ext cx="2479675" cy="495300"/>
            <a:chOff x="3862" y="748"/>
            <a:chExt cx="1562" cy="312"/>
          </a:xfrm>
        </p:grpSpPr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>
              <a:off x="3862" y="769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4342" name="Object 47"/>
            <p:cNvGraphicFramePr>
              <a:graphicFrameLocks noChangeAspect="1"/>
            </p:cNvGraphicFramePr>
            <p:nvPr/>
          </p:nvGraphicFramePr>
          <p:xfrm>
            <a:off x="3881" y="748"/>
            <a:ext cx="15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5" name="Equation" r:id="rId19" imgW="2450880" imgH="495000" progId="Equation.3">
                    <p:embed/>
                  </p:oleObj>
                </mc:Choice>
                <mc:Fallback>
                  <p:oleObj name="Equation" r:id="rId19" imgW="2450880" imgH="4950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748"/>
                          <a:ext cx="15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429000" y="2795588"/>
            <a:ext cx="1066800" cy="100012"/>
            <a:chOff x="1728" y="1632"/>
            <a:chExt cx="672" cy="63"/>
          </a:xfrm>
        </p:grpSpPr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3" name="Line 53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3505200" y="3733800"/>
            <a:ext cx="1066800" cy="100013"/>
            <a:chOff x="1728" y="1632"/>
            <a:chExt cx="672" cy="63"/>
          </a:xfrm>
        </p:grpSpPr>
        <p:sp>
          <p:nvSpPr>
            <p:cNvPr id="14360" name="Line 55"/>
            <p:cNvSpPr>
              <a:spLocks noChangeShapeType="1"/>
            </p:cNvSpPr>
            <p:nvPr/>
          </p:nvSpPr>
          <p:spPr bwMode="auto">
            <a:xfrm>
              <a:off x="1728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1" name="Line 56"/>
            <p:cNvSpPr>
              <a:spLocks noChangeShapeType="1"/>
            </p:cNvSpPr>
            <p:nvPr/>
          </p:nvSpPr>
          <p:spPr bwMode="auto">
            <a:xfrm>
              <a:off x="1728" y="169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4" descr="机动">
            <a:hlinkClick r:id="rId2" action="ppaction://hlinkpres?slideindex=1&amp;slidetitle=第六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5"/>
          <p:cNvSpPr txBox="1">
            <a:spLocks noChangeArrowheads="1"/>
          </p:cNvSpPr>
          <p:nvPr/>
        </p:nvSpPr>
        <p:spPr bwMode="auto">
          <a:xfrm>
            <a:off x="6000750" y="6600825"/>
            <a:ext cx="628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第六节 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1752600" y="3048000"/>
            <a:ext cx="51816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4000" b="1" dirty="0">
                <a:latin typeface="Times New Roman" pitchFamily="18" charset="0"/>
              </a:rPr>
              <a:t>作业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Times New Roman" pitchFamily="18" charset="0"/>
              </a:rPr>
              <a:t>P29    1 ,  2,  6 ,  7 ,  9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4" name="Object 0"/>
          <p:cNvGraphicFramePr>
            <a:graphicFrameLocks noChangeAspect="1"/>
          </p:cNvGraphicFramePr>
          <p:nvPr/>
        </p:nvGraphicFramePr>
        <p:xfrm>
          <a:off x="3390900" y="38862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0" name="Equation" r:id="rId3" imgW="1942920" imgH="406080" progId="Equation.3">
                  <p:embed/>
                </p:oleObj>
              </mc:Choice>
              <mc:Fallback>
                <p:oleObj name="Equation" r:id="rId3" imgW="194292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8862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1768475" y="5181600"/>
          <a:ext cx="4784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5" imgW="4787640" imgH="406080" progId="Equation.3">
                  <p:embed/>
                </p:oleObj>
              </mc:Choice>
              <mc:Fallback>
                <p:oleObj name="Equation" r:id="rId5" imgW="478764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181600"/>
                        <a:ext cx="4784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2454275" y="585470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7" imgW="2705040" imgH="393480" progId="Equation.3">
                  <p:embed/>
                </p:oleObj>
              </mc:Choice>
              <mc:Fallback>
                <p:oleObj name="Equation" r:id="rId7" imgW="27050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85470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676400" cy="4572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备用题</a:t>
            </a:r>
          </a:p>
        </p:txBody>
      </p:sp>
      <p:sp>
        <p:nvSpPr>
          <p:cNvPr id="15372" name="Rectangle 8"/>
          <p:cNvSpPr>
            <a:spLocks noChangeArrowheads="1"/>
          </p:cNvSpPr>
          <p:nvPr/>
        </p:nvSpPr>
        <p:spPr bwMode="auto">
          <a:xfrm>
            <a:off x="762000" y="914400"/>
            <a:ext cx="124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itchFamily="2" charset="-122"/>
              </a:rPr>
              <a:t>求过点 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373" name="Rectangle 9"/>
          <p:cNvSpPr>
            <a:spLocks noChangeArrowheads="1"/>
          </p:cNvSpPr>
          <p:nvPr/>
        </p:nvSpPr>
        <p:spPr bwMode="auto">
          <a:xfrm>
            <a:off x="2844800" y="914400"/>
            <a:ext cx="2667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itchFamily="2" charset="-122"/>
              </a:rPr>
              <a:t>且垂直于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</a:rPr>
              <a:t>二</a:t>
            </a:r>
            <a:r>
              <a:rPr lang="zh-CN" altLang="en-US" sz="2800">
                <a:solidFill>
                  <a:srgbClr val="FFFFFF"/>
                </a:solidFill>
                <a:latin typeface="宋体" pitchFamily="2" charset="-122"/>
              </a:rPr>
              <a:t>平面 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>
            <a:off x="7391400" y="914400"/>
            <a:ext cx="53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itchFamily="2" charset="-122"/>
              </a:rPr>
              <a:t>和 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3505200" y="151130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itchFamily="2" charset="-122"/>
              </a:rPr>
              <a:t>的平面方程</a:t>
            </a:r>
            <a:r>
              <a:rPr lang="en-US" altLang="zh-CN" sz="2800">
                <a:solidFill>
                  <a:srgbClr val="FFFFFF"/>
                </a:solidFill>
                <a:latin typeface="宋体" pitchFamily="2" charset="-122"/>
              </a:rPr>
              <a:t>.</a:t>
            </a:r>
            <a:endParaRPr lang="en-US" altLang="zh-CN" sz="280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879600" y="9652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9" imgW="965160" imgH="406080" progId="Equation.3">
                  <p:embed/>
                </p:oleObj>
              </mc:Choice>
              <mc:Fallback>
                <p:oleObj name="Equation" r:id="rId9" imgW="965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652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5486400" y="9779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11" imgW="1841400" imgH="393480" progId="Equation.3">
                  <p:embed/>
                </p:oleObj>
              </mc:Choice>
              <mc:Fallback>
                <p:oleObj name="Equation" r:id="rId11" imgW="1841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7790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457200" y="1587500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13" imgW="3035160" imgH="393480" progId="Equation.3">
                  <p:embed/>
                </p:oleObj>
              </mc:Choice>
              <mc:Fallback>
                <p:oleObj name="Equation" r:id="rId13" imgW="3035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7500"/>
                        <a:ext cx="303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23900" y="2071688"/>
            <a:ext cx="4305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解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</a:rPr>
              <a:t>已知二平面的法向量为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04800" y="3236913"/>
            <a:ext cx="347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</a:rPr>
              <a:t>取所求平面的法向量 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304800" y="44196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</a:rPr>
              <a:t>则所求平面方程为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304800" y="57150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</a:rPr>
              <a:t>化简得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87525" y="2708275"/>
            <a:ext cx="2081213" cy="444500"/>
            <a:chOff x="1126" y="1418"/>
            <a:chExt cx="1311" cy="280"/>
          </a:xfrm>
        </p:grpSpPr>
        <p:graphicFrame>
          <p:nvGraphicFramePr>
            <p:cNvPr id="15370" name="Object 8"/>
            <p:cNvGraphicFramePr>
              <a:graphicFrameLocks noChangeAspect="1"/>
            </p:cNvGraphicFramePr>
            <p:nvPr/>
          </p:nvGraphicFramePr>
          <p:xfrm>
            <a:off x="1133" y="1418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6" name="Equation" r:id="rId15" imgW="2070000" imgH="444240" progId="Equation.3">
                    <p:embed/>
                  </p:oleObj>
                </mc:Choice>
                <mc:Fallback>
                  <p:oleObj name="Equation" r:id="rId15" imgW="207000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418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>
              <a:off x="1126" y="144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378325" y="2716213"/>
            <a:ext cx="2373313" cy="444500"/>
            <a:chOff x="2758" y="1423"/>
            <a:chExt cx="1495" cy="280"/>
          </a:xfrm>
        </p:grpSpPr>
        <p:graphicFrame>
          <p:nvGraphicFramePr>
            <p:cNvPr id="15369" name="Object 7"/>
            <p:cNvGraphicFramePr>
              <a:graphicFrameLocks noChangeAspect="1"/>
            </p:cNvGraphicFramePr>
            <p:nvPr/>
          </p:nvGraphicFramePr>
          <p:xfrm>
            <a:off x="2765" y="1423"/>
            <a:ext cx="14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7" name="Equation" r:id="rId17" imgW="2361960" imgH="444240" progId="Equation.3">
                    <p:embed/>
                  </p:oleObj>
                </mc:Choice>
                <mc:Fallback>
                  <p:oleObj name="Equation" r:id="rId17" imgW="236196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423"/>
                          <a:ext cx="14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21"/>
            <p:cNvSpPr>
              <a:spLocks noChangeShapeType="1"/>
            </p:cNvSpPr>
            <p:nvPr/>
          </p:nvSpPr>
          <p:spPr bwMode="auto">
            <a:xfrm>
              <a:off x="2758" y="144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828800" y="3886200"/>
            <a:ext cx="1535113" cy="444500"/>
            <a:chOff x="1152" y="2448"/>
            <a:chExt cx="967" cy="280"/>
          </a:xfrm>
        </p:grpSpPr>
        <p:graphicFrame>
          <p:nvGraphicFramePr>
            <p:cNvPr id="15368" name="Object 6"/>
            <p:cNvGraphicFramePr>
              <a:graphicFrameLocks noChangeAspect="1"/>
            </p:cNvGraphicFramePr>
            <p:nvPr/>
          </p:nvGraphicFramePr>
          <p:xfrm>
            <a:off x="1159" y="2448"/>
            <a:ext cx="9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8" name="Equation" r:id="rId19" imgW="1523880" imgH="444240" progId="Equation.3">
                    <p:embed/>
                  </p:oleObj>
                </mc:Choice>
                <mc:Fallback>
                  <p:oleObj name="Equation" r:id="rId19" imgW="152388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448"/>
                          <a:ext cx="9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1152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>
              <a:off x="1488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>
              <a:off x="1887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utoUpdateAnimBg="0"/>
      <p:bldP spid="72721" grpId="0" build="p" autoUpdateAnimBg="0"/>
      <p:bldP spid="72722" grpId="0" autoUpdateAnimBg="0"/>
      <p:bldP spid="727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5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23622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1029" name="Text Box 1040"/>
          <p:cNvSpPr txBox="1">
            <a:spLocks noChangeArrowheads="1"/>
          </p:cNvSpPr>
          <p:nvPr/>
        </p:nvSpPr>
        <p:spPr bwMode="auto">
          <a:xfrm>
            <a:off x="2268538" y="2826640"/>
            <a:ext cx="4301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zh-CN" altLang="en-US" b="1" dirty="0">
                <a:solidFill>
                  <a:schemeClr val="tx1"/>
                </a:solidFill>
              </a:rPr>
              <a:t>平面的点法式方程</a:t>
            </a:r>
          </a:p>
        </p:txBody>
      </p:sp>
      <p:sp>
        <p:nvSpPr>
          <p:cNvPr id="1030" name="Text Box 104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96165" y="3688541"/>
            <a:ext cx="427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二、平面的一般方程</a:t>
            </a:r>
          </a:p>
        </p:txBody>
      </p:sp>
      <p:sp>
        <p:nvSpPr>
          <p:cNvPr id="1031" name="Text Box 104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354262" y="4653136"/>
            <a:ext cx="38940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三、两平面的夹角  </a:t>
            </a:r>
          </a:p>
        </p:txBody>
      </p:sp>
      <p:sp>
        <p:nvSpPr>
          <p:cNvPr id="1032" name="Text Box 1057"/>
          <p:cNvSpPr txBox="1">
            <a:spLocks noChangeArrowheads="1"/>
          </p:cNvSpPr>
          <p:nvPr/>
        </p:nvSpPr>
        <p:spPr bwMode="auto">
          <a:xfrm>
            <a:off x="2257425" y="1081088"/>
            <a:ext cx="39909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平面及其方程 </a:t>
            </a:r>
          </a:p>
        </p:txBody>
      </p:sp>
      <p:graphicFrame>
        <p:nvGraphicFramePr>
          <p:cNvPr id="1026" name="Object 105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060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latin typeface="Times New Roman" pitchFamily="18" charset="0"/>
              </a:rPr>
              <a:t>第</a:t>
            </a:r>
            <a:r>
              <a:rPr kumimoji="0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八</a:t>
            </a:r>
            <a:r>
              <a:rPr kumimoji="0" lang="zh-CN" altLang="en-US" sz="2800">
                <a:solidFill>
                  <a:schemeClr val="accent2"/>
                </a:solidFill>
                <a:latin typeface="Times New Roman" pitchFamily="18" charset="0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4320480" cy="731168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一、平面的点法式方程</a:t>
            </a:r>
            <a:endParaRPr lang="zh-CN" altLang="en-US" sz="3200" dirty="0"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833" y="908720"/>
            <a:ext cx="3518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平面的法线向量</a:t>
            </a:r>
          </a:p>
        </p:txBody>
      </p:sp>
      <p:sp>
        <p:nvSpPr>
          <p:cNvPr id="5" name="矩形 4"/>
          <p:cNvSpPr/>
          <p:nvPr/>
        </p:nvSpPr>
        <p:spPr>
          <a:xfrm>
            <a:off x="672833" y="1556792"/>
            <a:ext cx="8363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如果一个</a:t>
            </a:r>
            <a:r>
              <a:rPr lang="zh-CN" altLang="en-US" sz="2800" dirty="0"/>
              <a:t>非零向量</a:t>
            </a:r>
            <a:r>
              <a:rPr lang="zh-CN" altLang="en-US" sz="2800" dirty="0">
                <a:solidFill>
                  <a:schemeClr val="tx1"/>
                </a:solidFill>
              </a:rPr>
              <a:t>垂直于一平面，此向量称为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24129" y="2093841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该平面的法线向量。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43124" y="2708920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平面上的任一向量都与该平面的法线向量垂直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12628" y="3266937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建立平面方程</a:t>
            </a:r>
          </a:p>
        </p:txBody>
      </p:sp>
      <p:sp>
        <p:nvSpPr>
          <p:cNvPr id="9" name="矩形 8"/>
          <p:cNvSpPr/>
          <p:nvPr/>
        </p:nvSpPr>
        <p:spPr>
          <a:xfrm>
            <a:off x="655809" y="3965230"/>
            <a:ext cx="816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过空间中一个已知点作垂直于一条已知直线的平面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12628" y="458112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可以作且只能作一个。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43653" y="5109158"/>
            <a:ext cx="8800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因此，当平面上一点已知，且平面的一个法向量已知</a:t>
            </a:r>
            <a:r>
              <a:rPr lang="zh-CN" altLang="en-US" sz="2800" b="1" dirty="0">
                <a:solidFill>
                  <a:schemeClr val="tx1"/>
                </a:solidFill>
              </a:rPr>
              <a:t>， 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67544" y="5733256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则此平面的位置被唯一确定。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7745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05327" y="1881303"/>
            <a:ext cx="2508250" cy="1905000"/>
            <a:chOff x="3936" y="1189"/>
            <a:chExt cx="1580" cy="1200"/>
          </a:xfrm>
        </p:grpSpPr>
        <p:graphicFrame>
          <p:nvGraphicFramePr>
            <p:cNvPr id="2061" name="Object 3"/>
            <p:cNvGraphicFramePr>
              <a:graphicFrameLocks noChangeAspect="1"/>
            </p:cNvGraphicFramePr>
            <p:nvPr/>
          </p:nvGraphicFramePr>
          <p:xfrm>
            <a:off x="4300" y="1973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" name="Equation" r:id="rId4" imgW="304560" imgH="317160" progId="Equation.3">
                    <p:embed/>
                  </p:oleObj>
                </mc:Choice>
                <mc:Fallback>
                  <p:oleObj name="Equation" r:id="rId4" imgW="304560" imgH="3171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973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96" name="Group 4"/>
            <p:cNvGrpSpPr>
              <a:grpSpLocks/>
            </p:cNvGrpSpPr>
            <p:nvPr/>
          </p:nvGrpSpPr>
          <p:grpSpPr bwMode="auto">
            <a:xfrm>
              <a:off x="3936" y="1189"/>
              <a:ext cx="1580" cy="1200"/>
              <a:chOff x="3936" y="1189"/>
              <a:chExt cx="1580" cy="1200"/>
            </a:xfrm>
          </p:grpSpPr>
          <p:sp>
            <p:nvSpPr>
              <p:cNvPr id="2097" name="Line 5"/>
              <p:cNvSpPr>
                <a:spLocks noChangeShapeType="1"/>
              </p:cNvSpPr>
              <p:nvPr/>
            </p:nvSpPr>
            <p:spPr bwMode="auto">
              <a:xfrm>
                <a:off x="4512" y="2093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AutoShape 6"/>
              <p:cNvSpPr>
                <a:spLocks noChangeArrowheads="1"/>
              </p:cNvSpPr>
              <p:nvPr/>
            </p:nvSpPr>
            <p:spPr bwMode="auto">
              <a:xfrm rot="725100">
                <a:off x="3936" y="1503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9" name="Line 7"/>
              <p:cNvSpPr>
                <a:spLocks noChangeShapeType="1"/>
              </p:cNvSpPr>
              <p:nvPr/>
            </p:nvSpPr>
            <p:spPr bwMode="auto">
              <a:xfrm flipV="1">
                <a:off x="4512" y="1949"/>
                <a:ext cx="0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8"/>
              <p:cNvSpPr>
                <a:spLocks noChangeShapeType="1"/>
              </p:cNvSpPr>
              <p:nvPr/>
            </p:nvSpPr>
            <p:spPr bwMode="auto">
              <a:xfrm flipV="1">
                <a:off x="4512" y="1253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9"/>
              <p:cNvSpPr>
                <a:spLocks noChangeShapeType="1"/>
              </p:cNvSpPr>
              <p:nvPr/>
            </p:nvSpPr>
            <p:spPr bwMode="auto">
              <a:xfrm flipH="1">
                <a:off x="4239" y="2093"/>
                <a:ext cx="274" cy="2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2" name="Object 10"/>
              <p:cNvGraphicFramePr>
                <a:graphicFrameLocks noChangeAspect="1"/>
              </p:cNvGraphicFramePr>
              <p:nvPr/>
            </p:nvGraphicFramePr>
            <p:xfrm>
              <a:off x="4112" y="1613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" name="Equation" r:id="rId6" imgW="330120" imgH="304560" progId="Equation.3">
                      <p:embed/>
                    </p:oleObj>
                  </mc:Choice>
                  <mc:Fallback>
                    <p:oleObj name="Equation" r:id="rId6" imgW="330120" imgH="3045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13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3" name="Object 11"/>
              <p:cNvGraphicFramePr>
                <a:graphicFrameLocks noChangeAspect="1"/>
              </p:cNvGraphicFramePr>
              <p:nvPr/>
            </p:nvGraphicFramePr>
            <p:xfrm>
              <a:off x="4368" y="1189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9" name="Equation" r:id="rId8" imgW="215640" imgH="215640" progId="Equation.3">
                      <p:embed/>
                    </p:oleObj>
                  </mc:Choice>
                  <mc:Fallback>
                    <p:oleObj name="Equation" r:id="rId8" imgW="2156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89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4" name="Object 12"/>
              <p:cNvGraphicFramePr>
                <a:graphicFrameLocks noChangeAspect="1"/>
              </p:cNvGraphicFramePr>
              <p:nvPr/>
            </p:nvGraphicFramePr>
            <p:xfrm>
              <a:off x="5272" y="2181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0" name="Equation" r:id="rId10" imgW="241200" imgH="317160" progId="Equation.3">
                      <p:embed/>
                    </p:oleObj>
                  </mc:Choice>
                  <mc:Fallback>
                    <p:oleObj name="Equation" r:id="rId10" imgW="241200" imgH="3171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181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13"/>
              <p:cNvGraphicFramePr>
                <a:graphicFrameLocks noChangeAspect="1"/>
              </p:cNvGraphicFramePr>
              <p:nvPr/>
            </p:nvGraphicFramePr>
            <p:xfrm>
              <a:off x="4368" y="223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1" name="Equation" r:id="rId12" imgW="228600" imgH="241200" progId="Equation.3">
                      <p:embed/>
                    </p:oleObj>
                  </mc:Choice>
                  <mc:Fallback>
                    <p:oleObj name="Equation" r:id="rId12" imgW="22860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3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2" name="Line 14"/>
              <p:cNvSpPr>
                <a:spLocks noChangeShapeType="1"/>
              </p:cNvSpPr>
              <p:nvPr/>
            </p:nvSpPr>
            <p:spPr bwMode="auto">
              <a:xfrm flipV="1">
                <a:off x="4512" y="1657"/>
                <a:ext cx="0" cy="2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6" name="Object 15"/>
              <p:cNvGraphicFramePr>
                <a:graphicFrameLocks noChangeAspect="1"/>
              </p:cNvGraphicFramePr>
              <p:nvPr/>
            </p:nvGraphicFramePr>
            <p:xfrm>
              <a:off x="4944" y="1635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" name="Equation" r:id="rId14" imgW="520560" imgH="444240" progId="Equation.3">
                      <p:embed/>
                    </p:oleObj>
                  </mc:Choice>
                  <mc:Fallback>
                    <p:oleObj name="Equation" r:id="rId14" imgW="520560" imgH="4442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35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3" name="Oval 16"/>
              <p:cNvSpPr>
                <a:spLocks noChangeArrowheads="1"/>
              </p:cNvSpPr>
              <p:nvPr/>
            </p:nvSpPr>
            <p:spPr bwMode="auto">
              <a:xfrm>
                <a:off x="5054" y="1901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8016875" y="2103438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824788" y="2011363"/>
            <a:ext cx="252412" cy="320675"/>
            <a:chOff x="4929" y="1267"/>
            <a:chExt cx="159" cy="202"/>
          </a:xfrm>
        </p:grpSpPr>
        <p:graphicFrame>
          <p:nvGraphicFramePr>
            <p:cNvPr id="2060" name="Object 19"/>
            <p:cNvGraphicFramePr>
              <a:graphicFrameLocks noChangeAspect="1"/>
            </p:cNvGraphicFramePr>
            <p:nvPr/>
          </p:nvGraphicFramePr>
          <p:xfrm>
            <a:off x="4929" y="131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" name="Equation" r:id="rId16" imgW="228600" imgH="241200" progId="Equation.3">
                    <p:embed/>
                  </p:oleObj>
                </mc:Choice>
                <mc:Fallback>
                  <p:oleObj name="Equation" r:id="rId16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131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5" name="Line 20"/>
            <p:cNvSpPr>
              <a:spLocks noChangeShapeType="1"/>
            </p:cNvSpPr>
            <p:nvPr/>
          </p:nvSpPr>
          <p:spPr bwMode="auto">
            <a:xfrm>
              <a:off x="4929" y="1267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7775575" y="4746625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①</a:t>
            </a:r>
          </a:p>
        </p:txBody>
      </p:sp>
      <p:graphicFrame>
        <p:nvGraphicFramePr>
          <p:cNvPr id="891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24252"/>
              </p:ext>
            </p:extLst>
          </p:nvPr>
        </p:nvGraphicFramePr>
        <p:xfrm>
          <a:off x="3899788" y="827759"/>
          <a:ext cx="2309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" name="公式" r:id="rId18" imgW="927000" imgH="228600" progId="Equation.3">
                  <p:embed/>
                </p:oleObj>
              </mc:Choice>
              <mc:Fallback>
                <p:oleObj name="公式" r:id="rId18" imgW="927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788" y="827759"/>
                        <a:ext cx="2309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571500" y="793444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设一平面通过已知点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6172200" y="8478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且垂直于非零向</a:t>
            </a:r>
          </a:p>
        </p:txBody>
      </p:sp>
      <p:graphicFrame>
        <p:nvGraphicFramePr>
          <p:cNvPr id="89114" name="Object 26"/>
          <p:cNvGraphicFramePr>
            <a:graphicFrameLocks noChangeAspect="1"/>
          </p:cNvGraphicFramePr>
          <p:nvPr/>
        </p:nvGraphicFramePr>
        <p:xfrm>
          <a:off x="1474788" y="4859338"/>
          <a:ext cx="5459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Equation" r:id="rId20" imgW="5460840" imgH="444240" progId="Equation.3">
                  <p:embed/>
                </p:oleObj>
              </mc:Choice>
              <mc:Fallback>
                <p:oleObj name="Equation" r:id="rId20" imgW="546084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859338"/>
                        <a:ext cx="5459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5" name="Line 27"/>
          <p:cNvSpPr>
            <a:spLocks noChangeShapeType="1"/>
          </p:cNvSpPr>
          <p:nvPr/>
        </p:nvSpPr>
        <p:spPr bwMode="auto">
          <a:xfrm rot="-10726703">
            <a:off x="7356475" y="2670175"/>
            <a:ext cx="647700" cy="3603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9116" name="Object 28"/>
          <p:cNvGraphicFramePr>
            <a:graphicFrameLocks noChangeAspect="1"/>
          </p:cNvGraphicFramePr>
          <p:nvPr/>
        </p:nvGraphicFramePr>
        <p:xfrm>
          <a:off x="7219950" y="2346325"/>
          <a:ext cx="384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" name="Equation" r:id="rId22" imgW="406080" imgH="304560" progId="Equation.3">
                  <p:embed/>
                </p:oleObj>
              </mc:Choice>
              <mc:Fallback>
                <p:oleObj name="Equation" r:id="rId22" imgW="40608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346325"/>
                        <a:ext cx="3841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304800" y="545623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称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①式</a:t>
            </a:r>
            <a:r>
              <a:rPr lang="zh-CN" altLang="en-US" sz="2800">
                <a:solidFill>
                  <a:schemeClr val="tx1"/>
                </a:solidFill>
              </a:rPr>
              <a:t>为平面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zh-CN" altLang="en-US" sz="2800" b="1">
                <a:solidFill>
                  <a:srgbClr val="FFFF66"/>
                </a:solidFill>
              </a:rPr>
              <a:t>点法式方程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962275" y="1555751"/>
            <a:ext cx="3337917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求该平面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的</a:t>
            </a:r>
            <a:r>
              <a:rPr lang="zh-CN" altLang="en-US" sz="2800" dirty="0">
                <a:solidFill>
                  <a:schemeClr val="tx1"/>
                </a:solidFill>
              </a:rPr>
              <a:t>方程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9119" name="Object 31"/>
          <p:cNvGraphicFramePr>
            <a:graphicFrameLocks noChangeAspect="1"/>
          </p:cNvGraphicFramePr>
          <p:nvPr/>
        </p:nvGraphicFramePr>
        <p:xfrm>
          <a:off x="762000" y="2268538"/>
          <a:ext cx="3402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" name="Equation" r:id="rId24" imgW="3403440" imgH="444240" progId="Equation.3">
                  <p:embed/>
                </p:oleObj>
              </mc:Choice>
              <mc:Fallback>
                <p:oleObj name="Equation" r:id="rId24" imgW="340344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68538"/>
                        <a:ext cx="3402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0" name="Object 32"/>
          <p:cNvGraphicFramePr>
            <a:graphicFrameLocks noChangeAspect="1"/>
          </p:cNvGraphicFramePr>
          <p:nvPr/>
        </p:nvGraphicFramePr>
        <p:xfrm>
          <a:off x="3811588" y="4237038"/>
          <a:ext cx="327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" name="Equation" r:id="rId26" imgW="3276360" imgH="444240" progId="Equation.3">
                  <p:embed/>
                </p:oleObj>
              </mc:Choice>
              <mc:Fallback>
                <p:oleObj name="Equation" r:id="rId26" imgW="327636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237038"/>
                        <a:ext cx="327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7543800" y="54562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/>
              <a:t>法向量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298450" y="1492251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量</a:t>
            </a:r>
          </a:p>
        </p:txBody>
      </p:sp>
      <p:sp>
        <p:nvSpPr>
          <p:cNvPr id="89123" name="Oval 35"/>
          <p:cNvSpPr>
            <a:spLocks noChangeArrowheads="1"/>
          </p:cNvSpPr>
          <p:nvPr/>
        </p:nvSpPr>
        <p:spPr bwMode="auto">
          <a:xfrm>
            <a:off x="7337425" y="2659063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76288" y="1615978"/>
            <a:ext cx="2195512" cy="406400"/>
            <a:chOff x="489" y="1104"/>
            <a:chExt cx="1383" cy="256"/>
          </a:xfrm>
        </p:grpSpPr>
        <p:graphicFrame>
          <p:nvGraphicFramePr>
            <p:cNvPr id="2059" name="Object 37"/>
            <p:cNvGraphicFramePr>
              <a:graphicFrameLocks noChangeAspect="1"/>
            </p:cNvGraphicFramePr>
            <p:nvPr/>
          </p:nvGraphicFramePr>
          <p:xfrm>
            <a:off x="498" y="1104"/>
            <a:ext cx="13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" name="Equation" r:id="rId28" imgW="2171520" imgH="406080" progId="Equation.3">
                    <p:embed/>
                  </p:oleObj>
                </mc:Choice>
                <mc:Fallback>
                  <p:oleObj name="Equation" r:id="rId28" imgW="2171520" imgH="4060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04"/>
                          <a:ext cx="13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4" name="Line 38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085975" y="2865438"/>
            <a:ext cx="1471613" cy="466725"/>
            <a:chOff x="1314" y="1805"/>
            <a:chExt cx="927" cy="294"/>
          </a:xfrm>
        </p:grpSpPr>
        <p:graphicFrame>
          <p:nvGraphicFramePr>
            <p:cNvPr id="2058" name="Object 40"/>
            <p:cNvGraphicFramePr>
              <a:graphicFrameLocks noChangeAspect="1"/>
            </p:cNvGraphicFramePr>
            <p:nvPr/>
          </p:nvGraphicFramePr>
          <p:xfrm>
            <a:off x="1314" y="1821"/>
            <a:ext cx="9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" name="Equation" r:id="rId30" imgW="1473120" imgH="444240" progId="Equation.3">
                    <p:embed/>
                  </p:oleObj>
                </mc:Choice>
                <mc:Fallback>
                  <p:oleObj name="Equation" r:id="rId30" imgW="1473120" imgH="4442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1821"/>
                          <a:ext cx="9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2" name="Line 41"/>
            <p:cNvSpPr>
              <a:spLocks noChangeShapeType="1"/>
            </p:cNvSpPr>
            <p:nvPr/>
          </p:nvSpPr>
          <p:spPr bwMode="auto">
            <a:xfrm>
              <a:off x="1314" y="180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93" name="Line 42"/>
            <p:cNvSpPr>
              <a:spLocks noChangeShapeType="1"/>
            </p:cNvSpPr>
            <p:nvPr/>
          </p:nvSpPr>
          <p:spPr bwMode="auto">
            <a:xfrm>
              <a:off x="2082" y="182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085975" y="3538538"/>
            <a:ext cx="1803400" cy="469900"/>
            <a:chOff x="1314" y="2229"/>
            <a:chExt cx="1136" cy="296"/>
          </a:xfrm>
        </p:grpSpPr>
        <p:graphicFrame>
          <p:nvGraphicFramePr>
            <p:cNvPr id="2057" name="Object 44"/>
            <p:cNvGraphicFramePr>
              <a:graphicFrameLocks noChangeAspect="1"/>
            </p:cNvGraphicFramePr>
            <p:nvPr/>
          </p:nvGraphicFramePr>
          <p:xfrm>
            <a:off x="1314" y="2245"/>
            <a:ext cx="11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" name="Equation" r:id="rId32" imgW="1803240" imgH="444240" progId="Equation.3">
                    <p:embed/>
                  </p:oleObj>
                </mc:Choice>
                <mc:Fallback>
                  <p:oleObj name="Equation" r:id="rId32" imgW="1803240" imgH="4442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245"/>
                          <a:ext cx="11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0" name="Line 45"/>
            <p:cNvSpPr>
              <a:spLocks noChangeShapeType="1"/>
            </p:cNvSpPr>
            <p:nvPr/>
          </p:nvSpPr>
          <p:spPr bwMode="auto">
            <a:xfrm>
              <a:off x="1314" y="222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91" name="Line 46"/>
            <p:cNvSpPr>
              <a:spLocks noChangeShapeType="1"/>
            </p:cNvSpPr>
            <p:nvPr/>
          </p:nvSpPr>
          <p:spPr bwMode="auto">
            <a:xfrm>
              <a:off x="1971" y="224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514600" y="4237038"/>
            <a:ext cx="1200150" cy="457200"/>
            <a:chOff x="1584" y="2669"/>
            <a:chExt cx="756" cy="288"/>
          </a:xfrm>
        </p:grpSpPr>
        <p:graphicFrame>
          <p:nvGraphicFramePr>
            <p:cNvPr id="2056" name="Object 48"/>
            <p:cNvGraphicFramePr>
              <a:graphicFrameLocks noChangeAspect="1"/>
            </p:cNvGraphicFramePr>
            <p:nvPr/>
          </p:nvGraphicFramePr>
          <p:xfrm>
            <a:off x="1588" y="2677"/>
            <a:ext cx="7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" name="Equation" r:id="rId34" imgW="1193760" imgH="444240" progId="Equation.3">
                    <p:embed/>
                  </p:oleObj>
                </mc:Choice>
                <mc:Fallback>
                  <p:oleObj name="Equation" r:id="rId34" imgW="1193760" imgH="4442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677"/>
                          <a:ext cx="7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" name="Line 49"/>
            <p:cNvSpPr>
              <a:spLocks noChangeShapeType="1"/>
            </p:cNvSpPr>
            <p:nvPr/>
          </p:nvSpPr>
          <p:spPr bwMode="auto">
            <a:xfrm>
              <a:off x="1584" y="266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138" name="Text Box 50"/>
          <p:cNvSpPr txBox="1">
            <a:spLocks noChangeArrowheads="1"/>
          </p:cNvSpPr>
          <p:nvPr/>
        </p:nvSpPr>
        <p:spPr bwMode="auto">
          <a:xfrm>
            <a:off x="4114800" y="2133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则有 </a:t>
            </a:r>
          </a:p>
        </p:txBody>
      </p:sp>
      <p:sp>
        <p:nvSpPr>
          <p:cNvPr id="89139" name="Text Box 51"/>
          <p:cNvSpPr txBox="1">
            <a:spLocks noChangeArrowheads="1"/>
          </p:cNvSpPr>
          <p:nvPr/>
        </p:nvSpPr>
        <p:spPr bwMode="auto">
          <a:xfrm>
            <a:off x="288925" y="33988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105400" y="5548313"/>
            <a:ext cx="2524125" cy="441325"/>
            <a:chOff x="3216" y="3495"/>
            <a:chExt cx="1590" cy="278"/>
          </a:xfrm>
        </p:grpSpPr>
        <p:graphicFrame>
          <p:nvGraphicFramePr>
            <p:cNvPr id="2055" name="Object 53"/>
            <p:cNvGraphicFramePr>
              <a:graphicFrameLocks noChangeAspect="1"/>
            </p:cNvGraphicFramePr>
            <p:nvPr/>
          </p:nvGraphicFramePr>
          <p:xfrm>
            <a:off x="3216" y="3495"/>
            <a:ext cx="15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" name="Equation" r:id="rId36" imgW="2552400" imgH="444240" progId="Equation.3">
                    <p:embed/>
                  </p:oleObj>
                </mc:Choice>
                <mc:Fallback>
                  <p:oleObj name="Equation" r:id="rId36" imgW="2552400" imgH="4442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95"/>
                          <a:ext cx="15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Line 54"/>
            <p:cNvSpPr>
              <a:spLocks noChangeShapeType="1"/>
            </p:cNvSpPr>
            <p:nvPr/>
          </p:nvSpPr>
          <p:spPr bwMode="auto">
            <a:xfrm>
              <a:off x="3483" y="3523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143" name="Line 55"/>
          <p:cNvSpPr>
            <a:spLocks noChangeShapeType="1"/>
          </p:cNvSpPr>
          <p:nvPr/>
        </p:nvSpPr>
        <p:spPr bwMode="auto">
          <a:xfrm>
            <a:off x="2362200" y="40084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9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5" grpId="0" animBg="1"/>
      <p:bldP spid="89109" grpId="0" autoUpdateAnimBg="0"/>
      <p:bldP spid="89112" grpId="0" build="p" autoUpdateAnimBg="0"/>
      <p:bldP spid="89113" grpId="0" autoUpdateAnimBg="0"/>
      <p:bldP spid="89115" grpId="0" animBg="1"/>
      <p:bldP spid="89117" grpId="0" build="p" autoUpdateAnimBg="0"/>
      <p:bldP spid="89118" grpId="0" build="p" autoUpdateAnimBg="0"/>
      <p:bldP spid="89121" grpId="0" build="p" autoUpdateAnimBg="0" advAuto="0"/>
      <p:bldP spid="89122" grpId="0" build="p" autoUpdateAnimBg="0" advAuto="0"/>
      <p:bldP spid="89123" grpId="0" animBg="1"/>
      <p:bldP spid="89138" grpId="0" build="p" autoUpdateAnimBg="0"/>
      <p:bldP spid="89139" grpId="0" build="p" autoUpdateAnimBg="0"/>
      <p:bldP spid="891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993900" y="2743200"/>
            <a:ext cx="2451100" cy="1346200"/>
            <a:chOff x="1097" y="1728"/>
            <a:chExt cx="1544" cy="848"/>
          </a:xfrm>
        </p:grpSpPr>
        <p:graphicFrame>
          <p:nvGraphicFramePr>
            <p:cNvPr id="3093" name="Object 51"/>
            <p:cNvGraphicFramePr>
              <a:graphicFrameLocks noChangeAspect="1"/>
            </p:cNvGraphicFramePr>
            <p:nvPr/>
          </p:nvGraphicFramePr>
          <p:xfrm>
            <a:off x="1097" y="1728"/>
            <a:ext cx="1544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8" name="Equation" r:id="rId3" imgW="2450880" imgH="1346040" progId="Equation.3">
                    <p:embed/>
                  </p:oleObj>
                </mc:Choice>
                <mc:Fallback>
                  <p:oleObj name="Equation" r:id="rId3" imgW="2450880" imgH="1346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728"/>
                          <a:ext cx="1544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89"/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6" name="Line 90"/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7" name="Line 91"/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95" name="AutoShape 52"/>
          <p:cNvSpPr>
            <a:spLocks noChangeArrowheads="1"/>
          </p:cNvSpPr>
          <p:nvPr/>
        </p:nvSpPr>
        <p:spPr bwMode="auto">
          <a:xfrm rot="845057">
            <a:off x="5970588" y="2128838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33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0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2695575" cy="544513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求过三点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81000" y="4799013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Equation" r:id="rId5" imgW="1676160" imgH="444240" progId="Equation.3">
                  <p:embed/>
                </p:oleObj>
              </mc:Choice>
              <mc:Fallback>
                <p:oleObj name="Equation" r:id="rId5" imgW="16761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99013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005013" y="4241800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Equation" r:id="rId7" imgW="1879560" imgH="406080" progId="Equation.3">
                  <p:embed/>
                </p:oleObj>
              </mc:Choice>
              <mc:Fallback>
                <p:oleObj name="Equation" r:id="rId7" imgW="18795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241800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803400" y="5370513"/>
          <a:ext cx="459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Equation" r:id="rId9" imgW="4597200" imgH="406080" progId="Equation.3">
                  <p:embed/>
                </p:oleObj>
              </mc:Choice>
              <mc:Fallback>
                <p:oleObj name="Equation" r:id="rId9" imgW="459720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70513"/>
                        <a:ext cx="459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803400" y="5916613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Equation" r:id="rId11" imgW="2997000" imgH="393480" progId="Equation.3">
                  <p:embed/>
                </p:oleObj>
              </mc:Choice>
              <mc:Fallback>
                <p:oleObj name="Equation" r:id="rId11" imgW="29970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916613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04800" y="57737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即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3078" name="Object 23"/>
          <p:cNvGraphicFramePr>
            <a:graphicFrameLocks noChangeAspect="1"/>
          </p:cNvGraphicFramePr>
          <p:nvPr/>
        </p:nvGraphicFramePr>
        <p:xfrm>
          <a:off x="6072188" y="2298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98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4"/>
          <p:cNvGraphicFramePr>
            <a:graphicFrameLocks noChangeAspect="1"/>
          </p:cNvGraphicFramePr>
          <p:nvPr/>
        </p:nvGraphicFramePr>
        <p:xfrm>
          <a:off x="7937500" y="33528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Equation" r:id="rId15" imgW="520560" imgH="444240" progId="Equation.3">
                  <p:embed/>
                </p:oleObj>
              </mc:Choice>
              <mc:Fallback>
                <p:oleObj name="Equation" r:id="rId15" imgW="5205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3528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5"/>
          <p:cNvGraphicFramePr>
            <a:graphicFrameLocks noChangeAspect="1"/>
          </p:cNvGraphicFramePr>
          <p:nvPr/>
        </p:nvGraphicFramePr>
        <p:xfrm>
          <a:off x="7467600" y="23368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Equation" r:id="rId17" imgW="507960" imgH="444240" progId="Equation.3">
                  <p:embed/>
                </p:oleObj>
              </mc:Choice>
              <mc:Fallback>
                <p:oleObj name="Equation" r:id="rId17" imgW="50796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368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588125" y="2601913"/>
            <a:ext cx="1241425" cy="838200"/>
            <a:chOff x="4032" y="1296"/>
            <a:chExt cx="1008" cy="528"/>
          </a:xfrm>
        </p:grpSpPr>
        <p:sp>
          <p:nvSpPr>
            <p:cNvPr id="3113" name="Line 30"/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31"/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6567488" y="1600200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85800" y="152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解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取该平面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</a:p>
        </p:txBody>
      </p:sp>
      <p:graphicFrame>
        <p:nvGraphicFramePr>
          <p:cNvPr id="3081" name="Object 8"/>
          <p:cNvGraphicFramePr>
            <a:graphicFrameLocks noChangeAspect="1"/>
          </p:cNvGraphicFramePr>
          <p:nvPr/>
        </p:nvGraphicFramePr>
        <p:xfrm>
          <a:off x="2971800" y="46990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Equation" r:id="rId19" imgW="4152600" imgH="444240" progId="Equation.3">
                  <p:embed/>
                </p:oleObj>
              </mc:Choice>
              <mc:Fallback>
                <p:oleObj name="Equation" r:id="rId19" imgW="41526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9900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9"/>
          <p:cNvGraphicFramePr>
            <a:graphicFrameLocks noChangeAspect="1"/>
          </p:cNvGraphicFramePr>
          <p:nvPr/>
        </p:nvGraphicFramePr>
        <p:xfrm>
          <a:off x="7162800" y="4572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Equation" r:id="rId21" imgW="1752480" imgH="444240" progId="Equation.3">
                  <p:embed/>
                </p:oleObj>
              </mc:Choice>
              <mc:Fallback>
                <p:oleObj name="Equation" r:id="rId21" imgW="17524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4"/>
          <p:cNvSpPr txBox="1">
            <a:spLocks noChangeArrowheads="1"/>
          </p:cNvSpPr>
          <p:nvPr/>
        </p:nvSpPr>
        <p:spPr bwMode="auto">
          <a:xfrm>
            <a:off x="304800" y="928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的方程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2638" y="4724400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利用点法式得平面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的方程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3083" name="Object 53"/>
          <p:cNvGraphicFramePr>
            <a:graphicFrameLocks noChangeAspect="1"/>
          </p:cNvGraphicFramePr>
          <p:nvPr/>
        </p:nvGraphicFramePr>
        <p:xfrm>
          <a:off x="6116638" y="2832100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Equation" r:id="rId23" imgW="342720" imgH="368280" progId="Equation.3">
                  <p:embed/>
                </p:oleObj>
              </mc:Choice>
              <mc:Fallback>
                <p:oleObj name="Equation" r:id="rId23" imgW="34272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832100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" name="Oval 54"/>
          <p:cNvSpPr>
            <a:spLocks noChangeArrowheads="1"/>
          </p:cNvSpPr>
          <p:nvPr/>
        </p:nvSpPr>
        <p:spPr bwMode="auto">
          <a:xfrm>
            <a:off x="7799388" y="3451225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104" name="Oval 55"/>
          <p:cNvSpPr>
            <a:spLocks noChangeArrowheads="1"/>
          </p:cNvSpPr>
          <p:nvPr/>
        </p:nvSpPr>
        <p:spPr bwMode="auto">
          <a:xfrm>
            <a:off x="7516813" y="28194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105" name="Oval 56"/>
          <p:cNvSpPr>
            <a:spLocks noChangeArrowheads="1"/>
          </p:cNvSpPr>
          <p:nvPr/>
        </p:nvSpPr>
        <p:spPr bwMode="auto">
          <a:xfrm>
            <a:off x="6526213" y="25908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277" name="Object 61"/>
          <p:cNvGraphicFramePr>
            <a:graphicFrameLocks noChangeAspect="1"/>
          </p:cNvGraphicFramePr>
          <p:nvPr/>
        </p:nvGraphicFramePr>
        <p:xfrm>
          <a:off x="2468563" y="3201988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Equation" r:id="rId25" imgW="469800" imgH="317160" progId="Equation.3">
                  <p:embed/>
                </p:oleObj>
              </mc:Choice>
              <mc:Fallback>
                <p:oleObj name="Equation" r:id="rId25" imgW="469800" imgH="3171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201988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/>
        </p:nvGraphicFramePr>
        <p:xfrm>
          <a:off x="3197225" y="3200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200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3757613" y="318611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Equation" r:id="rId29" imgW="482400" imgH="317160" progId="Equation.3">
                  <p:embed/>
                </p:oleObj>
              </mc:Choice>
              <mc:Fallback>
                <p:oleObj name="Equation" r:id="rId29" imgW="482400" imgH="3171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186113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2438400" y="3733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Equation" r:id="rId31" imgW="482400" imgH="304560" progId="Equation.3">
                  <p:embed/>
                </p:oleObj>
              </mc:Choice>
              <mc:Fallback>
                <p:oleObj name="Equation" r:id="rId31" imgW="482400" imgH="3045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3235325" y="37338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33" imgW="190440" imgH="317160" progId="Equation.3">
                  <p:embed/>
                </p:oleObj>
              </mc:Choice>
              <mc:Fallback>
                <p:oleObj name="Equation" r:id="rId33" imgW="190440" imgH="3171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338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/>
        </p:nvGraphicFramePr>
        <p:xfrm>
          <a:off x="3814763" y="37338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35" imgW="419040" imgH="304560" progId="Equation.3">
                  <p:embed/>
                </p:oleObj>
              </mc:Choice>
              <mc:Fallback>
                <p:oleObj name="Equation" r:id="rId35" imgW="419040" imgH="3045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7338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6605588" y="1447800"/>
            <a:ext cx="252412" cy="304800"/>
            <a:chOff x="4512" y="912"/>
            <a:chExt cx="159" cy="192"/>
          </a:xfrm>
        </p:grpSpPr>
        <p:graphicFrame>
          <p:nvGraphicFramePr>
            <p:cNvPr id="3092" name="Object 33"/>
            <p:cNvGraphicFramePr>
              <a:graphicFrameLocks noChangeAspect="1"/>
            </p:cNvGraphicFramePr>
            <p:nvPr/>
          </p:nvGraphicFramePr>
          <p:xfrm>
            <a:off x="4512" y="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Line 82"/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676400" y="2173288"/>
            <a:ext cx="252413" cy="304800"/>
            <a:chOff x="912" y="1344"/>
            <a:chExt cx="159" cy="192"/>
          </a:xfrm>
        </p:grpSpPr>
        <p:graphicFrame>
          <p:nvGraphicFramePr>
            <p:cNvPr id="3091" name="Object 12"/>
            <p:cNvGraphicFramePr>
              <a:graphicFrameLocks noChangeAspect="1"/>
            </p:cNvGraphicFramePr>
            <p:nvPr/>
          </p:nvGraphicFramePr>
          <p:xfrm>
            <a:off x="912" y="13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1" name="Line 84"/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979613" y="2133600"/>
            <a:ext cx="2540000" cy="444500"/>
            <a:chOff x="1088" y="1344"/>
            <a:chExt cx="1600" cy="280"/>
          </a:xfrm>
        </p:grpSpPr>
        <p:graphicFrame>
          <p:nvGraphicFramePr>
            <p:cNvPr id="3090" name="Object 50"/>
            <p:cNvGraphicFramePr>
              <a:graphicFrameLocks noChangeAspect="1"/>
            </p:cNvGraphicFramePr>
            <p:nvPr/>
          </p:nvGraphicFramePr>
          <p:xfrm>
            <a:off x="1088" y="1344"/>
            <a:ext cx="1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" name="Equation" r:id="rId41" imgW="2539800" imgH="444240" progId="Equation.3">
                    <p:embed/>
                  </p:oleObj>
                </mc:Choice>
                <mc:Fallback>
                  <p:oleObj name="Equation" r:id="rId41" imgW="2539800" imgH="4442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344"/>
                          <a:ext cx="16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Line 86"/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0" name="Line 87"/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utoUpdateAnimBg="0"/>
      <p:bldP spid="9248" grpId="0" animBg="1"/>
      <p:bldP spid="9256" grpId="0" build="p" autoUpdateAnimBg="0"/>
      <p:bldP spid="92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676400" y="533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此平面的</a:t>
            </a:r>
            <a:r>
              <a:rPr lang="zh-CN" altLang="en-US" sz="2800" b="1"/>
              <a:t>三点式方程</a:t>
            </a:r>
            <a:r>
              <a:rPr lang="zh-CN" altLang="en-US" sz="2800">
                <a:solidFill>
                  <a:schemeClr val="tx1"/>
                </a:solidFill>
              </a:rPr>
              <a:t>也可写成            </a:t>
            </a: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2209800" y="1179513"/>
          <a:ext cx="362902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4" imgW="1396800" imgH="660240" progId="Equation.3">
                  <p:embed/>
                </p:oleObj>
              </mc:Choice>
              <mc:Fallback>
                <p:oleObj name="Equation" r:id="rId4" imgW="139680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79513"/>
                        <a:ext cx="3629025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2524125" y="1271588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6" imgW="2476440" imgH="393480" progId="Equation.3">
                  <p:embed/>
                </p:oleObj>
              </mc:Choice>
              <mc:Fallback>
                <p:oleObj name="Equation" r:id="rId6" imgW="24764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271588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1981200" y="4216400"/>
          <a:ext cx="4495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8" imgW="4495680" imgH="1498320" progId="Equation.3">
                  <p:embed/>
                </p:oleObj>
              </mc:Choice>
              <mc:Fallback>
                <p:oleObj name="Equation" r:id="rId8" imgW="4495680" imgH="1498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16400"/>
                        <a:ext cx="4495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685800" y="29797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一般情况 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514600" y="29718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过三点</a:t>
            </a:r>
          </a:p>
        </p:txBody>
      </p: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3854450" y="3038475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0" imgW="4025880" imgH="444240" progId="Equation.3">
                  <p:embed/>
                </p:oleObj>
              </mc:Choice>
              <mc:Fallback>
                <p:oleObj name="Equation" r:id="rId10" imgW="402588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038475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73050" y="3519488"/>
            <a:ext cx="898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的平面方程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用到三向量共面充要条件它们混合积为零</a:t>
            </a:r>
            <a:r>
              <a:rPr lang="en-US" altLang="zh-CN" sz="2800">
                <a:solidFill>
                  <a:schemeClr val="tx1"/>
                </a:solidFill>
              </a:rPr>
              <a:t>):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106" name="Rectangle 2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37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5" grpId="0" build="p" autoUpdateAnimBg="0" advAuto="0"/>
      <p:bldP spid="81939" grpId="0" autoUpdateAnimBg="0"/>
      <p:bldP spid="81941" grpId="0" build="p" autoUpdateAnimBg="0"/>
      <p:bldP spid="8194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248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当平面与三坐标轴的交点分别为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64753" y="2146512"/>
            <a:ext cx="452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此式称为平面的</a:t>
            </a:r>
            <a:r>
              <a:rPr lang="zh-CN" altLang="en-US" sz="2800" b="1" dirty="0"/>
              <a:t>截距式方程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727200" y="889000"/>
          <a:ext cx="452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3" imgW="4520880" imgH="406080" progId="Equation.3">
                  <p:embed/>
                </p:oleObj>
              </mc:Choice>
              <mc:Fallback>
                <p:oleObj name="Equation" r:id="rId3" imgW="45208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889000"/>
                        <a:ext cx="452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80084"/>
              </p:ext>
            </p:extLst>
          </p:nvPr>
        </p:nvGraphicFramePr>
        <p:xfrm>
          <a:off x="2868687" y="1282699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5" imgW="2031840" imgH="850680" progId="Equation.3">
                  <p:embed/>
                </p:oleObj>
              </mc:Choice>
              <mc:Fallback>
                <p:oleObj name="Equation" r:id="rId5" imgW="203184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87" y="1282699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04800" y="138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83536"/>
              </p:ext>
            </p:extLst>
          </p:nvPr>
        </p:nvGraphicFramePr>
        <p:xfrm>
          <a:off x="4955906" y="1584754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7" imgW="1714320" imgH="406080" progId="Equation.3">
                  <p:embed/>
                </p:oleObj>
              </mc:Choice>
              <mc:Fallback>
                <p:oleObj name="Equation" r:id="rId7" imgW="17143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906" y="1584754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3035300" y="52895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Equation" r:id="rId9" imgW="1422360" imgH="406080" progId="Equation.3">
                  <p:embed/>
                </p:oleObj>
              </mc:Choice>
              <mc:Fallback>
                <p:oleObj name="Equation" r:id="rId9" imgW="14223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2895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4406900" y="52768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" name="Equation" r:id="rId11" imgW="1422360" imgH="406080" progId="Equation.3">
                  <p:embed/>
                </p:oleObj>
              </mc:Choice>
              <mc:Fallback>
                <p:oleObj name="Equation" r:id="rId11" imgW="14223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2768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854700" y="527685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" name="Equation" r:id="rId13" imgW="1384200" imgH="406080" progId="Equation.3">
                  <p:embed/>
                </p:oleObj>
              </mc:Choice>
              <mc:Fallback>
                <p:oleObj name="Equation" r:id="rId13" imgW="13842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27685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3149600" y="5886450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" name="Equation" r:id="rId15" imgW="3098520" imgH="406080" progId="Equation.3">
                  <p:embed/>
                </p:oleObj>
              </mc:Choice>
              <mc:Fallback>
                <p:oleObj name="Equation" r:id="rId15" imgW="30985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886450"/>
                        <a:ext cx="309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457200" y="3524250"/>
            <a:ext cx="693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838200" y="13858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平面方程为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80175" y="415925"/>
            <a:ext cx="2230438" cy="2503488"/>
            <a:chOff x="4082" y="262"/>
            <a:chExt cx="1405" cy="1577"/>
          </a:xfrm>
        </p:grpSpPr>
        <p:grpSp>
          <p:nvGrpSpPr>
            <p:cNvPr id="5155" name="Group 15"/>
            <p:cNvGrpSpPr>
              <a:grpSpLocks/>
            </p:cNvGrpSpPr>
            <p:nvPr/>
          </p:nvGrpSpPr>
          <p:grpSpPr bwMode="auto">
            <a:xfrm>
              <a:off x="4082" y="262"/>
              <a:ext cx="1383" cy="1468"/>
              <a:chOff x="4128" y="192"/>
              <a:chExt cx="1536" cy="1632"/>
            </a:xfrm>
          </p:grpSpPr>
          <p:sp>
            <p:nvSpPr>
              <p:cNvPr id="5156" name="Line 16"/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17"/>
              <p:cNvSpPr>
                <a:spLocks noChangeShapeType="1"/>
              </p:cNvSpPr>
              <p:nvPr/>
            </p:nvSpPr>
            <p:spPr bwMode="auto">
              <a:xfrm>
                <a:off x="4800" y="1152"/>
                <a:ext cx="4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18"/>
              <p:cNvSpPr>
                <a:spLocks noChangeShapeType="1"/>
              </p:cNvSpPr>
              <p:nvPr/>
            </p:nvSpPr>
            <p:spPr bwMode="auto">
              <a:xfrm flipV="1">
                <a:off x="4368" y="1152"/>
                <a:ext cx="96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Line 19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20"/>
              <p:cNvSpPr>
                <a:spLocks noChangeShapeType="1"/>
              </p:cNvSpPr>
              <p:nvPr/>
            </p:nvSpPr>
            <p:spPr bwMode="auto">
              <a:xfrm flipH="1">
                <a:off x="4362" y="1152"/>
                <a:ext cx="438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Line 21"/>
              <p:cNvSpPr>
                <a:spLocks noChangeShapeType="1"/>
              </p:cNvSpPr>
              <p:nvPr/>
            </p:nvSpPr>
            <p:spPr bwMode="auto">
              <a:xfrm flipH="1">
                <a:off x="4368" y="528"/>
                <a:ext cx="432" cy="105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Line 22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52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Line 23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4" name="Line 24"/>
              <p:cNvSpPr>
                <a:spLocks noChangeShapeType="1"/>
              </p:cNvSpPr>
              <p:nvPr/>
            </p:nvSpPr>
            <p:spPr bwMode="auto">
              <a:xfrm flipV="1">
                <a:off x="4800" y="1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39" name="Object 25"/>
            <p:cNvGraphicFramePr>
              <a:graphicFrameLocks noChangeAspect="1"/>
            </p:cNvGraphicFramePr>
            <p:nvPr/>
          </p:nvGraphicFramePr>
          <p:xfrm>
            <a:off x="4255" y="151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" name="Equation" r:id="rId17" imgW="279360" imgH="304560" progId="Equation.3">
                    <p:embed/>
                  </p:oleObj>
                </mc:Choice>
                <mc:Fallback>
                  <p:oleObj name="Equation" r:id="rId17" imgW="27936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151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26"/>
            <p:cNvGraphicFramePr>
              <a:graphicFrameLocks noChangeAspect="1"/>
            </p:cNvGraphicFramePr>
            <p:nvPr/>
          </p:nvGraphicFramePr>
          <p:xfrm>
            <a:off x="4484" y="101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" name="Equation" r:id="rId19" imgW="304560" imgH="317160" progId="Equation.3">
                    <p:embed/>
                  </p:oleObj>
                </mc:Choice>
                <mc:Fallback>
                  <p:oleObj name="Equation" r:id="rId19" imgW="3045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01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27"/>
            <p:cNvGraphicFramePr>
              <a:graphicFrameLocks noChangeAspect="1"/>
            </p:cNvGraphicFramePr>
            <p:nvPr/>
          </p:nvGraphicFramePr>
          <p:xfrm>
            <a:off x="4748" y="287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" name="Equation" r:id="rId21" imgW="215640" imgH="215640" progId="Equation.3">
                    <p:embed/>
                  </p:oleObj>
                </mc:Choice>
                <mc:Fallback>
                  <p:oleObj name="Equation" r:id="rId21" imgW="21564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87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28"/>
            <p:cNvGraphicFramePr>
              <a:graphicFrameLocks noChangeAspect="1"/>
            </p:cNvGraphicFramePr>
            <p:nvPr/>
          </p:nvGraphicFramePr>
          <p:xfrm>
            <a:off x="5335" y="116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116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29"/>
            <p:cNvGraphicFramePr>
              <a:graphicFrameLocks noChangeAspect="1"/>
            </p:cNvGraphicFramePr>
            <p:nvPr/>
          </p:nvGraphicFramePr>
          <p:xfrm>
            <a:off x="4128" y="168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30"/>
            <p:cNvGraphicFramePr>
              <a:graphicFrameLocks noChangeAspect="1"/>
            </p:cNvGraphicFramePr>
            <p:nvPr/>
          </p:nvGraphicFramePr>
          <p:xfrm>
            <a:off x="4701" y="47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" name="Equation" r:id="rId27" imgW="279360" imgH="304560" progId="Equation.3">
                    <p:embed/>
                  </p:oleObj>
                </mc:Choice>
                <mc:Fallback>
                  <p:oleObj name="Equation" r:id="rId27" imgW="27936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47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31"/>
            <p:cNvGraphicFramePr>
              <a:graphicFrameLocks noChangeAspect="1"/>
            </p:cNvGraphicFramePr>
            <p:nvPr/>
          </p:nvGraphicFramePr>
          <p:xfrm>
            <a:off x="5112" y="1144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" name="Equation" r:id="rId29" imgW="304560" imgH="393480" progId="Equation.3">
                    <p:embed/>
                  </p:oleObj>
                </mc:Choice>
                <mc:Fallback>
                  <p:oleObj name="Equation" r:id="rId29" imgW="30456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2" y="1144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609600" y="3429000"/>
            <a:ext cx="2139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/>
              <a:t>分析</a:t>
            </a:r>
            <a:r>
              <a:rPr lang="en-US" altLang="zh-CN" sz="2800"/>
              <a:t>: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利用三点式 </a:t>
            </a: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273050" y="520065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按第一行展开得 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2000250" y="57642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91171" name="Object 35"/>
          <p:cNvGraphicFramePr>
            <a:graphicFrameLocks noChangeAspect="1"/>
          </p:cNvGraphicFramePr>
          <p:nvPr/>
        </p:nvGraphicFramePr>
        <p:xfrm>
          <a:off x="2667000" y="3613150"/>
          <a:ext cx="2819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" name="Equation" r:id="rId31" imgW="2819160" imgH="1523880" progId="Equation.3">
                  <p:embed/>
                </p:oleObj>
              </mc:Choice>
              <mc:Fallback>
                <p:oleObj name="Equation" r:id="rId31" imgW="2819160" imgH="1523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13150"/>
                        <a:ext cx="2819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2" name="Object 36"/>
          <p:cNvGraphicFramePr>
            <a:graphicFrameLocks noChangeAspect="1"/>
          </p:cNvGraphicFramePr>
          <p:nvPr/>
        </p:nvGraphicFramePr>
        <p:xfrm>
          <a:off x="2787650" y="374015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" name="Equation" r:id="rId33" imgW="749160" imgH="241200" progId="Equation.3">
                  <p:embed/>
                </p:oleObj>
              </mc:Choice>
              <mc:Fallback>
                <p:oleObj name="Equation" r:id="rId33" imgW="7491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740150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3" name="Object 37"/>
          <p:cNvGraphicFramePr>
            <a:graphicFrameLocks noChangeAspect="1"/>
          </p:cNvGraphicFramePr>
          <p:nvPr/>
        </p:nvGraphicFramePr>
        <p:xfrm>
          <a:off x="3917950" y="37401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" name="Equation" r:id="rId35" imgW="241200" imgH="317160" progId="Equation.3">
                  <p:embed/>
                </p:oleObj>
              </mc:Choice>
              <mc:Fallback>
                <p:oleObj name="Equation" r:id="rId35" imgW="241200" imgH="317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74015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4" name="Object 38"/>
          <p:cNvGraphicFramePr>
            <a:graphicFrameLocks noChangeAspect="1"/>
          </p:cNvGraphicFramePr>
          <p:nvPr/>
        </p:nvGraphicFramePr>
        <p:xfrm>
          <a:off x="4540250" y="375285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" name="Equation" r:id="rId37" imgW="215640" imgH="215640" progId="Equation.3">
                  <p:embed/>
                </p:oleObj>
              </mc:Choice>
              <mc:Fallback>
                <p:oleObj name="Equation" r:id="rId37" imgW="21564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75285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2914650" y="428625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" name="Equation" r:id="rId39" imgW="495000" imgH="241200" progId="Equation.3">
                  <p:embed/>
                </p:oleObj>
              </mc:Choice>
              <mc:Fallback>
                <p:oleObj name="Equation" r:id="rId39" imgW="495000" imgH="241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28625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6" name="Object 40"/>
          <p:cNvGraphicFramePr>
            <a:graphicFrameLocks noChangeAspect="1"/>
          </p:cNvGraphicFramePr>
          <p:nvPr/>
        </p:nvGraphicFramePr>
        <p:xfrm>
          <a:off x="3911600" y="42100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" name="Equation" r:id="rId41" imgW="215640" imgH="330120" progId="Equation.3">
                  <p:embed/>
                </p:oleObj>
              </mc:Choice>
              <mc:Fallback>
                <p:oleObj name="Equation" r:id="rId41" imgW="215640" imgH="3301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2100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7" name="Object 41"/>
          <p:cNvGraphicFramePr>
            <a:graphicFrameLocks noChangeAspect="1"/>
          </p:cNvGraphicFramePr>
          <p:nvPr/>
        </p:nvGraphicFramePr>
        <p:xfrm>
          <a:off x="4540250" y="42100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" name="Equation" r:id="rId43" imgW="215640" imgH="317160" progId="Equation.3">
                  <p:embed/>
                </p:oleObj>
              </mc:Choice>
              <mc:Fallback>
                <p:oleObj name="Equation" r:id="rId43" imgW="215640" imgH="3171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2100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2914650" y="487045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" name="Equation" r:id="rId45" imgW="495000" imgH="241200" progId="Equation.3">
                  <p:embed/>
                </p:oleObj>
              </mc:Choice>
              <mc:Fallback>
                <p:oleObj name="Equation" r:id="rId45" imgW="49500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87045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3911600" y="48069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" name="Equation" r:id="rId47" imgW="215640" imgH="317160" progId="Equation.3">
                  <p:embed/>
                </p:oleObj>
              </mc:Choice>
              <mc:Fallback>
                <p:oleObj name="Equation" r:id="rId47" imgW="215640" imgH="3171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8069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0" name="Object 44"/>
          <p:cNvGraphicFramePr>
            <a:graphicFrameLocks noChangeAspect="1"/>
          </p:cNvGraphicFramePr>
          <p:nvPr/>
        </p:nvGraphicFramePr>
        <p:xfrm>
          <a:off x="4565650" y="48831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" name="Equation" r:id="rId49" imgW="203040" imgH="241200" progId="Equation.3">
                  <p:embed/>
                </p:oleObj>
              </mc:Choice>
              <mc:Fallback>
                <p:oleObj name="Equation" r:id="rId49" imgW="20304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88315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1B8EC3-D2CA-48B6-9E71-CF0BF5106720}"/>
                  </a:ext>
                </a:extLst>
              </p:cNvPr>
              <p:cNvSpPr txBox="1"/>
              <p:nvPr/>
            </p:nvSpPr>
            <p:spPr>
              <a:xfrm>
                <a:off x="417230" y="2795788"/>
                <a:ext cx="7092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800" dirty="0"/>
                  <a:t>依次为平面在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轴上的截距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1B8EC3-D2CA-48B6-9E71-CF0BF510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0" y="2795788"/>
                <a:ext cx="7092092" cy="523220"/>
              </a:xfrm>
              <a:prstGeom prst="rect">
                <a:avLst/>
              </a:prstGeom>
              <a:blipFill>
                <a:blip r:embed="rId51"/>
                <a:stretch>
                  <a:fillRect l="-1718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  <p:bldP spid="91142" grpId="0" build="p" autoUpdateAnimBg="0" advAuto="0"/>
      <p:bldP spid="91148" grpId="0" animBg="1"/>
      <p:bldP spid="91149" grpId="0" build="p" autoUpdateAnimBg="0"/>
      <p:bldP spid="91168" grpId="0" build="p" autoUpdateAnimBg="0" advAuto="0"/>
      <p:bldP spid="91169" grpId="0" build="p" autoUpdateAnimBg="0"/>
      <p:bldP spid="91170" grpId="0" build="p" autoUpdateAnimBg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0866" y="1207840"/>
            <a:ext cx="8221614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分析：平面的点法式方程是一个三元一次方程，而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0"/>
            <a:ext cx="4524176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二、平面的一般式方程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899865"/>
            <a:ext cx="8424936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任何一个平面都可用它上面的点及它的法向量来确定</a:t>
            </a: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598115"/>
            <a:ext cx="8676456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因此，任何一个平面都可用三元一次方程来表示 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7584" y="3485093"/>
            <a:ext cx="1879177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另一方面： </a:t>
            </a:r>
          </a:p>
        </p:txBody>
      </p:sp>
    </p:spTree>
    <p:extLst>
      <p:ext uri="{BB962C8B-B14F-4D97-AF65-F5344CB8AC3E}">
        <p14:creationId xmlns:p14="http://schemas.microsoft.com/office/powerpoint/2010/main" val="23079573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6" grpId="0" build="p" autoUpdateAnimBg="0"/>
      <p:bldP spid="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3276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设有三元一次方程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以上两式相减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得平面的点法式方程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029200" y="5105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此方程称为</a:t>
            </a:r>
            <a:r>
              <a:rPr lang="zh-CN" altLang="en-US" sz="2800" b="1"/>
              <a:t>平面的一般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689100" y="1739900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4" imgW="3238200" imgH="393480" progId="Equation.3">
                  <p:embed/>
                </p:oleObj>
              </mc:Choice>
              <mc:Fallback>
                <p:oleObj name="Equation" r:id="rId4" imgW="3238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39900"/>
                        <a:ext cx="323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任取一组满足上述方程的数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029200" y="2300288"/>
          <a:ext cx="1439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6" imgW="1447560" imgH="444240" progId="Equation.3">
                  <p:embed/>
                </p:oleObj>
              </mc:Choice>
              <mc:Fallback>
                <p:oleObj name="Equation" r:id="rId6" imgW="14475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00288"/>
                        <a:ext cx="14398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77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则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28800" y="4037013"/>
          <a:ext cx="5418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8" imgW="5422680" imgH="444240" progId="Equation.3">
                  <p:embed/>
                </p:oleObj>
              </mc:Choice>
              <mc:Fallback>
                <p:oleObj name="Equation" r:id="rId8" imgW="54226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7013"/>
                        <a:ext cx="5418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828800" y="2832100"/>
          <a:ext cx="383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10" imgW="3835080" imgH="444240" progId="Equation.3">
                  <p:embed/>
                </p:oleObj>
              </mc:Choice>
              <mc:Fallback>
                <p:oleObj name="Equation" r:id="rId10" imgW="38350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32100"/>
                        <a:ext cx="383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显然方程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②与此点法式方程等价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003800" y="1612900"/>
          <a:ext cx="292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12" imgW="2920680" imgH="520560" progId="Equation.3">
                  <p:embed/>
                </p:oleObj>
              </mc:Choice>
              <mc:Fallback>
                <p:oleObj name="Equation" r:id="rId12" imgW="29206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12900"/>
                        <a:ext cx="292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277225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②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5243513"/>
            <a:ext cx="1909763" cy="406400"/>
            <a:chOff x="3249" y="2832"/>
            <a:chExt cx="1203" cy="256"/>
          </a:xfrm>
        </p:grpSpPr>
        <p:graphicFrame>
          <p:nvGraphicFramePr>
            <p:cNvPr id="6151" name="Object 19"/>
            <p:cNvGraphicFramePr>
              <a:graphicFrameLocks noChangeAspect="1"/>
            </p:cNvGraphicFramePr>
            <p:nvPr/>
          </p:nvGraphicFramePr>
          <p:xfrm>
            <a:off x="3264" y="2832"/>
            <a:ext cx="11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6" name="Equation" r:id="rId14" imgW="1866600" imgH="406080" progId="Equation.3">
                    <p:embed/>
                  </p:oleObj>
                </mc:Choice>
                <mc:Fallback>
                  <p:oleObj name="Equation" r:id="rId14" imgW="186660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32"/>
                          <a:ext cx="11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Line 25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3733800" y="51054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334000" y="4572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因此方程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②</a:t>
            </a:r>
            <a:r>
              <a:rPr lang="zh-CN" altLang="en-US" sz="2800">
                <a:solidFill>
                  <a:schemeClr val="tx1"/>
                </a:solidFill>
              </a:rPr>
              <a:t>的图形是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04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法向量为  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04800" y="5729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build="p" autoUpdateAnimBg="0"/>
      <p:bldP spid="11272" grpId="0" build="p" autoUpdateAnimBg="0"/>
      <p:bldP spid="11268" grpId="0" build="p" autoUpdateAnimBg="0"/>
      <p:bldP spid="11276" grpId="0" build="p" autoUpdateAnimBg="0"/>
      <p:bldP spid="11271" grpId="0" autoUpdateAnimBg="0"/>
      <p:bldP spid="11287" grpId="0" build="p" autoUpdateAnimBg="0" advAuto="0"/>
      <p:bldP spid="11291" grpId="0" build="p" autoUpdateAnimBg="0" advAuto="0"/>
      <p:bldP spid="11292" grpId="0" autoUpdateAnimBg="0"/>
      <p:bldP spid="11293" grpId="0" autoUpdateAnimBg="0"/>
      <p:bldP spid="11295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4400</TotalTime>
  <Words>938</Words>
  <Application>Microsoft Office PowerPoint</Application>
  <PresentationFormat>全屏显示(4:3)</PresentationFormat>
  <Paragraphs>153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仿宋_GB2312</vt:lpstr>
      <vt:lpstr>华文行楷</vt:lpstr>
      <vt:lpstr>楷体_GB2312</vt:lpstr>
      <vt:lpstr>宋体</vt:lpstr>
      <vt:lpstr>Cambria Math</vt:lpstr>
      <vt:lpstr>Times New Roman</vt:lpstr>
      <vt:lpstr>空演示文稿</vt:lpstr>
      <vt:lpstr>Equation</vt:lpstr>
      <vt:lpstr>BMP 图象</vt:lpstr>
      <vt:lpstr>公式</vt:lpstr>
      <vt:lpstr>本章知识结构</vt:lpstr>
      <vt:lpstr>第三节</vt:lpstr>
      <vt:lpstr>一、平面的点法式方程</vt:lpstr>
      <vt:lpstr>PowerPoint 演示文稿</vt:lpstr>
      <vt:lpstr>例1.求过三点</vt:lpstr>
      <vt:lpstr>说明:</vt:lpstr>
      <vt:lpstr>特别, 当平面与三坐标轴的交点分别为</vt:lpstr>
      <vt:lpstr>二、平面的一般式方程</vt:lpstr>
      <vt:lpstr>PowerPoint 演示文稿</vt:lpstr>
      <vt:lpstr>特殊情形</vt:lpstr>
      <vt:lpstr>例2.  求通过 x 轴和点( 4, – 3, – 1) 的平面方程.</vt:lpstr>
      <vt:lpstr>三、两平面的夹角</vt:lpstr>
      <vt:lpstr>特别有下列结论：</vt:lpstr>
      <vt:lpstr>例4. 一平面通过两点</vt:lpstr>
      <vt:lpstr>例5. 设</vt:lpstr>
      <vt:lpstr>内容小结</vt:lpstr>
      <vt:lpstr>PowerPoint 演示文稿</vt:lpstr>
      <vt:lpstr>PowerPoint 演示文稿</vt:lpstr>
      <vt:lpstr>备用题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平面及其方程</dc:title>
  <dc:creator>曹璎珞，李安昌</dc:creator>
  <cp:lastModifiedBy>王 爱平</cp:lastModifiedBy>
  <cp:revision>151</cp:revision>
  <dcterms:created xsi:type="dcterms:W3CDTF">2000-02-01T02:33:52Z</dcterms:created>
  <dcterms:modified xsi:type="dcterms:W3CDTF">2020-02-20T14:15:14Z</dcterms:modified>
</cp:coreProperties>
</file>