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95" r:id="rId2"/>
    <p:sldId id="352" r:id="rId3"/>
    <p:sldId id="363" r:id="rId4"/>
    <p:sldId id="354" r:id="rId5"/>
    <p:sldId id="361" r:id="rId6"/>
    <p:sldId id="298" r:id="rId7"/>
    <p:sldId id="364" r:id="rId8"/>
    <p:sldId id="360" r:id="rId9"/>
    <p:sldId id="357" r:id="rId10"/>
    <p:sldId id="355" r:id="rId11"/>
    <p:sldId id="365" r:id="rId12"/>
    <p:sldId id="301" r:id="rId13"/>
    <p:sldId id="358" r:id="rId14"/>
    <p:sldId id="356" r:id="rId15"/>
    <p:sldId id="359" r:id="rId16"/>
    <p:sldId id="366" r:id="rId17"/>
    <p:sldId id="305" r:id="rId18"/>
    <p:sldId id="319" r:id="rId19"/>
    <p:sldId id="339" r:id="rId20"/>
    <p:sldId id="321" r:id="rId21"/>
    <p:sldId id="367" r:id="rId22"/>
    <p:sldId id="322" r:id="rId23"/>
    <p:sldId id="368" r:id="rId24"/>
    <p:sldId id="344" r:id="rId25"/>
    <p:sldId id="324" r:id="rId26"/>
    <p:sldId id="325" r:id="rId27"/>
    <p:sldId id="348" r:id="rId28"/>
    <p:sldId id="349" r:id="rId29"/>
    <p:sldId id="345" r:id="rId30"/>
    <p:sldId id="338" r:id="rId31"/>
    <p:sldId id="369" r:id="rId32"/>
    <p:sldId id="327" r:id="rId33"/>
    <p:sldId id="353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8">
          <p15:clr>
            <a:srgbClr val="A4A3A4"/>
          </p15:clr>
        </p15:guide>
        <p15:guide id="2" pos="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C31"/>
    <a:srgbClr val="0099CC"/>
    <a:srgbClr val="0033CC"/>
    <a:srgbClr val="66FF99"/>
    <a:srgbClr val="008080"/>
    <a:srgbClr val="009999"/>
    <a:srgbClr val="333333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3924" autoAdjust="0"/>
  </p:normalViewPr>
  <p:slideViewPr>
    <p:cSldViewPr>
      <p:cViewPr varScale="1">
        <p:scale>
          <a:sx n="67" d="100"/>
          <a:sy n="67" d="100"/>
        </p:scale>
        <p:origin x="1287" y="54"/>
      </p:cViewPr>
      <p:guideLst>
        <p:guide orient="horz" pos="1248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image" Target="../media/image101.emf"/><Relationship Id="rId3" Type="http://schemas.openxmlformats.org/officeDocument/2006/relationships/image" Target="../media/image91.emf"/><Relationship Id="rId7" Type="http://schemas.openxmlformats.org/officeDocument/2006/relationships/image" Target="../media/image95.emf"/><Relationship Id="rId12" Type="http://schemas.openxmlformats.org/officeDocument/2006/relationships/image" Target="../media/image100.emf"/><Relationship Id="rId17" Type="http://schemas.openxmlformats.org/officeDocument/2006/relationships/image" Target="../media/image105.emf"/><Relationship Id="rId2" Type="http://schemas.openxmlformats.org/officeDocument/2006/relationships/image" Target="../media/image90.emf"/><Relationship Id="rId16" Type="http://schemas.openxmlformats.org/officeDocument/2006/relationships/image" Target="../media/image104.emf"/><Relationship Id="rId1" Type="http://schemas.openxmlformats.org/officeDocument/2006/relationships/image" Target="../media/image89.png"/><Relationship Id="rId6" Type="http://schemas.openxmlformats.org/officeDocument/2006/relationships/image" Target="../media/image94.png"/><Relationship Id="rId11" Type="http://schemas.openxmlformats.org/officeDocument/2006/relationships/image" Target="../media/image99.emf"/><Relationship Id="rId5" Type="http://schemas.openxmlformats.org/officeDocument/2006/relationships/image" Target="../media/image93.emf"/><Relationship Id="rId15" Type="http://schemas.openxmlformats.org/officeDocument/2006/relationships/image" Target="../media/image103.emf"/><Relationship Id="rId10" Type="http://schemas.openxmlformats.org/officeDocument/2006/relationships/image" Target="../media/image98.emf"/><Relationship Id="rId4" Type="http://schemas.openxmlformats.org/officeDocument/2006/relationships/image" Target="../media/image92.emf"/><Relationship Id="rId9" Type="http://schemas.openxmlformats.org/officeDocument/2006/relationships/image" Target="../media/image97.emf"/><Relationship Id="rId14" Type="http://schemas.openxmlformats.org/officeDocument/2006/relationships/image" Target="../media/image102.png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image" Target="../media/image119.emf"/><Relationship Id="rId3" Type="http://schemas.openxmlformats.org/officeDocument/2006/relationships/image" Target="../media/image109.emf"/><Relationship Id="rId7" Type="http://schemas.openxmlformats.org/officeDocument/2006/relationships/image" Target="../media/image113.emf"/><Relationship Id="rId12" Type="http://schemas.openxmlformats.org/officeDocument/2006/relationships/image" Target="../media/image118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6" Type="http://schemas.openxmlformats.org/officeDocument/2006/relationships/image" Target="../media/image112.emf"/><Relationship Id="rId11" Type="http://schemas.openxmlformats.org/officeDocument/2006/relationships/image" Target="../media/image117.emf"/><Relationship Id="rId5" Type="http://schemas.openxmlformats.org/officeDocument/2006/relationships/image" Target="../media/image111.emf"/><Relationship Id="rId10" Type="http://schemas.openxmlformats.org/officeDocument/2006/relationships/image" Target="../media/image116.emf"/><Relationship Id="rId4" Type="http://schemas.openxmlformats.org/officeDocument/2006/relationships/image" Target="../media/image110.emf"/><Relationship Id="rId9" Type="http://schemas.openxmlformats.org/officeDocument/2006/relationships/image" Target="../media/image115.emf"/><Relationship Id="rId14" Type="http://schemas.openxmlformats.org/officeDocument/2006/relationships/image" Target="../media/image120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13" Type="http://schemas.openxmlformats.org/officeDocument/2006/relationships/image" Target="../media/image133.emf"/><Relationship Id="rId3" Type="http://schemas.openxmlformats.org/officeDocument/2006/relationships/image" Target="../media/image123.emf"/><Relationship Id="rId7" Type="http://schemas.openxmlformats.org/officeDocument/2006/relationships/image" Target="../media/image127.emf"/><Relationship Id="rId12" Type="http://schemas.openxmlformats.org/officeDocument/2006/relationships/image" Target="../media/image132.emf"/><Relationship Id="rId2" Type="http://schemas.openxmlformats.org/officeDocument/2006/relationships/image" Target="../media/image122.emf"/><Relationship Id="rId16" Type="http://schemas.openxmlformats.org/officeDocument/2006/relationships/image" Target="../media/image136.emf"/><Relationship Id="rId1" Type="http://schemas.openxmlformats.org/officeDocument/2006/relationships/image" Target="../media/image121.emf"/><Relationship Id="rId6" Type="http://schemas.openxmlformats.org/officeDocument/2006/relationships/image" Target="../media/image126.emf"/><Relationship Id="rId11" Type="http://schemas.openxmlformats.org/officeDocument/2006/relationships/image" Target="../media/image131.emf"/><Relationship Id="rId5" Type="http://schemas.openxmlformats.org/officeDocument/2006/relationships/image" Target="../media/image125.emf"/><Relationship Id="rId15" Type="http://schemas.openxmlformats.org/officeDocument/2006/relationships/image" Target="../media/image135.emf"/><Relationship Id="rId10" Type="http://schemas.openxmlformats.org/officeDocument/2006/relationships/image" Target="../media/image130.emf"/><Relationship Id="rId4" Type="http://schemas.openxmlformats.org/officeDocument/2006/relationships/image" Target="../media/image124.emf"/><Relationship Id="rId9" Type="http://schemas.openxmlformats.org/officeDocument/2006/relationships/image" Target="../media/image129.emf"/><Relationship Id="rId14" Type="http://schemas.openxmlformats.org/officeDocument/2006/relationships/image" Target="../media/image134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13" Type="http://schemas.openxmlformats.org/officeDocument/2006/relationships/image" Target="../media/image150.emf"/><Relationship Id="rId18" Type="http://schemas.openxmlformats.org/officeDocument/2006/relationships/image" Target="../media/image155.png"/><Relationship Id="rId3" Type="http://schemas.openxmlformats.org/officeDocument/2006/relationships/image" Target="../media/image140.png"/><Relationship Id="rId21" Type="http://schemas.openxmlformats.org/officeDocument/2006/relationships/image" Target="../media/image158.emf"/><Relationship Id="rId7" Type="http://schemas.openxmlformats.org/officeDocument/2006/relationships/image" Target="../media/image144.emf"/><Relationship Id="rId12" Type="http://schemas.openxmlformats.org/officeDocument/2006/relationships/image" Target="../media/image149.emf"/><Relationship Id="rId17" Type="http://schemas.openxmlformats.org/officeDocument/2006/relationships/image" Target="../media/image154.emf"/><Relationship Id="rId2" Type="http://schemas.openxmlformats.org/officeDocument/2006/relationships/image" Target="../media/image138.emf"/><Relationship Id="rId16" Type="http://schemas.openxmlformats.org/officeDocument/2006/relationships/image" Target="../media/image153.emf"/><Relationship Id="rId20" Type="http://schemas.openxmlformats.org/officeDocument/2006/relationships/image" Target="../media/image157.emf"/><Relationship Id="rId1" Type="http://schemas.openxmlformats.org/officeDocument/2006/relationships/image" Target="../media/image137.emf"/><Relationship Id="rId6" Type="http://schemas.openxmlformats.org/officeDocument/2006/relationships/image" Target="../media/image143.emf"/><Relationship Id="rId11" Type="http://schemas.openxmlformats.org/officeDocument/2006/relationships/image" Target="../media/image148.emf"/><Relationship Id="rId5" Type="http://schemas.openxmlformats.org/officeDocument/2006/relationships/image" Target="../media/image142.emf"/><Relationship Id="rId15" Type="http://schemas.openxmlformats.org/officeDocument/2006/relationships/image" Target="../media/image152.emf"/><Relationship Id="rId10" Type="http://schemas.openxmlformats.org/officeDocument/2006/relationships/image" Target="../media/image147.emf"/><Relationship Id="rId19" Type="http://schemas.openxmlformats.org/officeDocument/2006/relationships/image" Target="../media/image156.emf"/><Relationship Id="rId4" Type="http://schemas.openxmlformats.org/officeDocument/2006/relationships/image" Target="../media/image141.emf"/><Relationship Id="rId9" Type="http://schemas.openxmlformats.org/officeDocument/2006/relationships/image" Target="../media/image146.png"/><Relationship Id="rId14" Type="http://schemas.openxmlformats.org/officeDocument/2006/relationships/image" Target="../media/image15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emf"/><Relationship Id="rId1" Type="http://schemas.openxmlformats.org/officeDocument/2006/relationships/image" Target="../media/image159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3" Type="http://schemas.openxmlformats.org/officeDocument/2006/relationships/image" Target="../media/image166.wmf"/><Relationship Id="rId7" Type="http://schemas.openxmlformats.org/officeDocument/2006/relationships/image" Target="../media/image170.emf"/><Relationship Id="rId2" Type="http://schemas.openxmlformats.org/officeDocument/2006/relationships/image" Target="../media/image165.wmf"/><Relationship Id="rId1" Type="http://schemas.openxmlformats.org/officeDocument/2006/relationships/image" Target="../media/image164.png"/><Relationship Id="rId6" Type="http://schemas.openxmlformats.org/officeDocument/2006/relationships/image" Target="../media/image169.emf"/><Relationship Id="rId5" Type="http://schemas.openxmlformats.org/officeDocument/2006/relationships/image" Target="../media/image168.emf"/><Relationship Id="rId4" Type="http://schemas.openxmlformats.org/officeDocument/2006/relationships/image" Target="../media/image167.wmf"/><Relationship Id="rId9" Type="http://schemas.openxmlformats.org/officeDocument/2006/relationships/image" Target="../media/image172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76.emf"/><Relationship Id="rId7" Type="http://schemas.openxmlformats.org/officeDocument/2006/relationships/image" Target="../media/image180.emf"/><Relationship Id="rId2" Type="http://schemas.openxmlformats.org/officeDocument/2006/relationships/image" Target="../media/image175.emf"/><Relationship Id="rId1" Type="http://schemas.openxmlformats.org/officeDocument/2006/relationships/image" Target="../media/image174.emf"/><Relationship Id="rId6" Type="http://schemas.openxmlformats.org/officeDocument/2006/relationships/image" Target="../media/image179.emf"/><Relationship Id="rId5" Type="http://schemas.openxmlformats.org/officeDocument/2006/relationships/image" Target="../media/image178.emf"/><Relationship Id="rId4" Type="http://schemas.openxmlformats.org/officeDocument/2006/relationships/image" Target="../media/image177.emf"/><Relationship Id="rId9" Type="http://schemas.openxmlformats.org/officeDocument/2006/relationships/image" Target="../media/image18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emf"/><Relationship Id="rId2" Type="http://schemas.openxmlformats.org/officeDocument/2006/relationships/image" Target="../media/image187.emf"/><Relationship Id="rId1" Type="http://schemas.openxmlformats.org/officeDocument/2006/relationships/image" Target="../media/image186.png"/><Relationship Id="rId5" Type="http://schemas.openxmlformats.org/officeDocument/2006/relationships/image" Target="../media/image190.emf"/><Relationship Id="rId4" Type="http://schemas.openxmlformats.org/officeDocument/2006/relationships/image" Target="../media/image18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emf"/><Relationship Id="rId2" Type="http://schemas.openxmlformats.org/officeDocument/2006/relationships/image" Target="../media/image195.emf"/><Relationship Id="rId1" Type="http://schemas.openxmlformats.org/officeDocument/2006/relationships/image" Target="../media/image194.png"/><Relationship Id="rId5" Type="http://schemas.openxmlformats.org/officeDocument/2006/relationships/image" Target="../media/image198.emf"/><Relationship Id="rId4" Type="http://schemas.openxmlformats.org/officeDocument/2006/relationships/image" Target="../media/image197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emf"/><Relationship Id="rId3" Type="http://schemas.openxmlformats.org/officeDocument/2006/relationships/image" Target="../media/image205.emf"/><Relationship Id="rId7" Type="http://schemas.openxmlformats.org/officeDocument/2006/relationships/image" Target="../media/image209.emf"/><Relationship Id="rId12" Type="http://schemas.openxmlformats.org/officeDocument/2006/relationships/image" Target="../media/image214.emf"/><Relationship Id="rId2" Type="http://schemas.openxmlformats.org/officeDocument/2006/relationships/image" Target="../media/image204.png"/><Relationship Id="rId1" Type="http://schemas.openxmlformats.org/officeDocument/2006/relationships/image" Target="../media/image200.png"/><Relationship Id="rId6" Type="http://schemas.openxmlformats.org/officeDocument/2006/relationships/image" Target="../media/image208.emf"/><Relationship Id="rId11" Type="http://schemas.openxmlformats.org/officeDocument/2006/relationships/image" Target="../media/image213.emf"/><Relationship Id="rId5" Type="http://schemas.openxmlformats.org/officeDocument/2006/relationships/image" Target="../media/image207.emf"/><Relationship Id="rId10" Type="http://schemas.openxmlformats.org/officeDocument/2006/relationships/image" Target="../media/image212.emf"/><Relationship Id="rId4" Type="http://schemas.openxmlformats.org/officeDocument/2006/relationships/image" Target="../media/image206.emf"/><Relationship Id="rId9" Type="http://schemas.openxmlformats.org/officeDocument/2006/relationships/image" Target="../media/image21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png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emf"/><Relationship Id="rId13" Type="http://schemas.openxmlformats.org/officeDocument/2006/relationships/image" Target="../media/image227.emf"/><Relationship Id="rId3" Type="http://schemas.openxmlformats.org/officeDocument/2006/relationships/image" Target="../media/image217.emf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2" Type="http://schemas.openxmlformats.org/officeDocument/2006/relationships/image" Target="../media/image216.emf"/><Relationship Id="rId16" Type="http://schemas.openxmlformats.org/officeDocument/2006/relationships/image" Target="../media/image230.emf"/><Relationship Id="rId1" Type="http://schemas.openxmlformats.org/officeDocument/2006/relationships/image" Target="../media/image215.emf"/><Relationship Id="rId6" Type="http://schemas.openxmlformats.org/officeDocument/2006/relationships/image" Target="../media/image220.emf"/><Relationship Id="rId11" Type="http://schemas.openxmlformats.org/officeDocument/2006/relationships/image" Target="../media/image225.emf"/><Relationship Id="rId5" Type="http://schemas.openxmlformats.org/officeDocument/2006/relationships/image" Target="../media/image219.emf"/><Relationship Id="rId15" Type="http://schemas.openxmlformats.org/officeDocument/2006/relationships/image" Target="../media/image229.emf"/><Relationship Id="rId10" Type="http://schemas.openxmlformats.org/officeDocument/2006/relationships/image" Target="../media/image224.emf"/><Relationship Id="rId4" Type="http://schemas.openxmlformats.org/officeDocument/2006/relationships/image" Target="../media/image218.emf"/><Relationship Id="rId9" Type="http://schemas.openxmlformats.org/officeDocument/2006/relationships/image" Target="../media/image223.emf"/><Relationship Id="rId14" Type="http://schemas.openxmlformats.org/officeDocument/2006/relationships/image" Target="../media/image228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emf"/><Relationship Id="rId3" Type="http://schemas.openxmlformats.org/officeDocument/2006/relationships/image" Target="../media/image235.emf"/><Relationship Id="rId7" Type="http://schemas.openxmlformats.org/officeDocument/2006/relationships/image" Target="../media/image239.emf"/><Relationship Id="rId2" Type="http://schemas.openxmlformats.org/officeDocument/2006/relationships/image" Target="../media/image234.emf"/><Relationship Id="rId1" Type="http://schemas.openxmlformats.org/officeDocument/2006/relationships/image" Target="../media/image233.emf"/><Relationship Id="rId6" Type="http://schemas.openxmlformats.org/officeDocument/2006/relationships/image" Target="../media/image238.emf"/><Relationship Id="rId11" Type="http://schemas.openxmlformats.org/officeDocument/2006/relationships/image" Target="../media/image243.emf"/><Relationship Id="rId5" Type="http://schemas.openxmlformats.org/officeDocument/2006/relationships/image" Target="../media/image237.emf"/><Relationship Id="rId10" Type="http://schemas.openxmlformats.org/officeDocument/2006/relationships/image" Target="../media/image242.emf"/><Relationship Id="rId4" Type="http://schemas.openxmlformats.org/officeDocument/2006/relationships/image" Target="../media/image236.emf"/><Relationship Id="rId9" Type="http://schemas.openxmlformats.org/officeDocument/2006/relationships/image" Target="../media/image241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png"/><Relationship Id="rId3" Type="http://schemas.openxmlformats.org/officeDocument/2006/relationships/image" Target="../media/image247.emf"/><Relationship Id="rId7" Type="http://schemas.openxmlformats.org/officeDocument/2006/relationships/image" Target="../media/image251.emf"/><Relationship Id="rId12" Type="http://schemas.openxmlformats.org/officeDocument/2006/relationships/image" Target="../media/image256.emf"/><Relationship Id="rId2" Type="http://schemas.openxmlformats.org/officeDocument/2006/relationships/image" Target="../media/image246.emf"/><Relationship Id="rId1" Type="http://schemas.openxmlformats.org/officeDocument/2006/relationships/image" Target="../media/image245.emf"/><Relationship Id="rId6" Type="http://schemas.openxmlformats.org/officeDocument/2006/relationships/image" Target="../media/image250.emf"/><Relationship Id="rId11" Type="http://schemas.openxmlformats.org/officeDocument/2006/relationships/image" Target="../media/image255.emf"/><Relationship Id="rId5" Type="http://schemas.openxmlformats.org/officeDocument/2006/relationships/image" Target="../media/image249.emf"/><Relationship Id="rId10" Type="http://schemas.openxmlformats.org/officeDocument/2006/relationships/image" Target="../media/image254.emf"/><Relationship Id="rId4" Type="http://schemas.openxmlformats.org/officeDocument/2006/relationships/image" Target="../media/image248.emf"/><Relationship Id="rId9" Type="http://schemas.openxmlformats.org/officeDocument/2006/relationships/image" Target="../media/image253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emf"/><Relationship Id="rId2" Type="http://schemas.openxmlformats.org/officeDocument/2006/relationships/image" Target="../media/image258.emf"/><Relationship Id="rId1" Type="http://schemas.openxmlformats.org/officeDocument/2006/relationships/image" Target="../media/image257.emf"/><Relationship Id="rId5" Type="http://schemas.openxmlformats.org/officeDocument/2006/relationships/image" Target="../media/image261.emf"/><Relationship Id="rId4" Type="http://schemas.openxmlformats.org/officeDocument/2006/relationships/image" Target="../media/image260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emf"/><Relationship Id="rId3" Type="http://schemas.openxmlformats.org/officeDocument/2006/relationships/image" Target="../media/image264.emf"/><Relationship Id="rId7" Type="http://schemas.openxmlformats.org/officeDocument/2006/relationships/image" Target="../media/image268.emf"/><Relationship Id="rId2" Type="http://schemas.openxmlformats.org/officeDocument/2006/relationships/image" Target="../media/image263.emf"/><Relationship Id="rId1" Type="http://schemas.openxmlformats.org/officeDocument/2006/relationships/image" Target="../media/image262.emf"/><Relationship Id="rId6" Type="http://schemas.openxmlformats.org/officeDocument/2006/relationships/image" Target="../media/image267.emf"/><Relationship Id="rId5" Type="http://schemas.openxmlformats.org/officeDocument/2006/relationships/image" Target="../media/image266.emf"/><Relationship Id="rId4" Type="http://schemas.openxmlformats.org/officeDocument/2006/relationships/image" Target="../media/image265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emf"/><Relationship Id="rId2" Type="http://schemas.openxmlformats.org/officeDocument/2006/relationships/image" Target="../media/image271.emf"/><Relationship Id="rId1" Type="http://schemas.openxmlformats.org/officeDocument/2006/relationships/image" Target="../media/image270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emf"/><Relationship Id="rId2" Type="http://schemas.openxmlformats.org/officeDocument/2006/relationships/image" Target="../media/image276.emf"/><Relationship Id="rId1" Type="http://schemas.openxmlformats.org/officeDocument/2006/relationships/image" Target="../media/image275.emf"/><Relationship Id="rId4" Type="http://schemas.openxmlformats.org/officeDocument/2006/relationships/image" Target="../media/image27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12" Type="http://schemas.openxmlformats.org/officeDocument/2006/relationships/image" Target="../media/image26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image" Target="../media/image40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12" Type="http://schemas.openxmlformats.org/officeDocument/2006/relationships/image" Target="../media/image39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11" Type="http://schemas.openxmlformats.org/officeDocument/2006/relationships/image" Target="../media/image38.emf"/><Relationship Id="rId5" Type="http://schemas.openxmlformats.org/officeDocument/2006/relationships/image" Target="../media/image32.emf"/><Relationship Id="rId10" Type="http://schemas.openxmlformats.org/officeDocument/2006/relationships/image" Target="../media/image37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Relationship Id="rId14" Type="http://schemas.openxmlformats.org/officeDocument/2006/relationships/image" Target="../media/image4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Relationship Id="rId4" Type="http://schemas.openxmlformats.org/officeDocument/2006/relationships/image" Target="../media/image51.png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4.e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12" Type="http://schemas.openxmlformats.org/officeDocument/2006/relationships/image" Target="../media/image63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5" Type="http://schemas.openxmlformats.org/officeDocument/2006/relationships/image" Target="../media/image56.emf"/><Relationship Id="rId10" Type="http://schemas.openxmlformats.org/officeDocument/2006/relationships/image" Target="../media/image61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image" Target="../media/image87.emf"/><Relationship Id="rId3" Type="http://schemas.openxmlformats.org/officeDocument/2006/relationships/image" Target="../media/image77.emf"/><Relationship Id="rId7" Type="http://schemas.openxmlformats.org/officeDocument/2006/relationships/image" Target="../media/image81.emf"/><Relationship Id="rId12" Type="http://schemas.openxmlformats.org/officeDocument/2006/relationships/image" Target="../media/image86.emf"/><Relationship Id="rId2" Type="http://schemas.openxmlformats.org/officeDocument/2006/relationships/image" Target="../media/image76.emf"/><Relationship Id="rId1" Type="http://schemas.openxmlformats.org/officeDocument/2006/relationships/image" Target="../media/image75.png"/><Relationship Id="rId6" Type="http://schemas.openxmlformats.org/officeDocument/2006/relationships/image" Target="../media/image80.emf"/><Relationship Id="rId11" Type="http://schemas.openxmlformats.org/officeDocument/2006/relationships/image" Target="../media/image85.emf"/><Relationship Id="rId5" Type="http://schemas.openxmlformats.org/officeDocument/2006/relationships/image" Target="../media/image79.emf"/><Relationship Id="rId10" Type="http://schemas.openxmlformats.org/officeDocument/2006/relationships/image" Target="../media/image84.emf"/><Relationship Id="rId4" Type="http://schemas.openxmlformats.org/officeDocument/2006/relationships/image" Target="../media/image78.emf"/><Relationship Id="rId9" Type="http://schemas.openxmlformats.org/officeDocument/2006/relationships/image" Target="../media/image8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C03DDEF-6AE6-4ADE-A542-A1AD7C5AE8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35B5232-3DDD-4020-AF0A-9824768A039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307FADC-EEA8-4886-8176-ECA667F2118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96159B2-09A0-4583-8E72-FF77B82252A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D7B62C0F-2ED8-4625-B730-F69BCFC198A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0AE3C78-F093-4731-BBE6-39E71EC610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AB259F4-E90C-4D2D-AD59-08E8EC0BA2B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9473098A-1D9A-4BEB-91FA-2195138C77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CDF9748-41B7-415C-B6F2-1D2DB7E7102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187A6B3-003F-47A6-8734-436763C1FE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42AAFD9-6494-4EDC-8CB7-60571981A0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1045BEBC-AC8C-4189-A95F-1152A469E2F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F7769E9-9EB2-45D3-9E1D-947BEB8B08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013B7A38-BA33-4E7E-85BC-DAD9EE33979D}" type="slidenum">
              <a:rPr lang="en-US" altLang="zh-CN" sz="1200">
                <a:ea typeface="宋体" panose="02010600030101010101" pitchFamily="2" charset="-122"/>
              </a:rPr>
              <a:pPr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B51B449-36A8-4DE7-9000-7F4432D22D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5A782BB-A56D-40CF-B7EB-35DF63C6F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/>
              <a:t>P403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1ADB1987-65AA-48AA-8A38-B4EFCB3734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95A29FCA-4015-4859-A9E2-A685D96096E6}" type="slidenum">
              <a:rPr lang="en-US" altLang="zh-CN" sz="1200">
                <a:ea typeface="宋体" panose="02010600030101010101" pitchFamily="2" charset="-122"/>
              </a:rPr>
              <a:pPr/>
              <a:t>13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65B4D80-50DA-42EA-92B8-53CC500480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0C61E37F-015B-4E19-860F-0A6F76BEB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83B0DC1-E356-4758-93BC-09AB8DD77C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3DA33F81-F4C9-4AA5-9527-4EDB5C372672}" type="slidenum">
              <a:rPr lang="en-US" altLang="zh-CN" sz="1200">
                <a:ea typeface="宋体" panose="02010600030101010101" pitchFamily="2" charset="-122"/>
              </a:rPr>
              <a:pPr/>
              <a:t>22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912A9FE-61FD-40A5-BE2E-AF53A0B1A2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5DC8CD2-1211-451A-8583-F22AD3D6F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E5FA8559-E7C3-4AB1-815C-9B4BA9550F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5C03AF47-DA3D-424D-B5C9-0A25FDEF939F}" type="slidenum">
              <a:rPr lang="en-US" altLang="zh-CN" sz="1200">
                <a:ea typeface="宋体" panose="02010600030101010101" pitchFamily="2" charset="-122"/>
              </a:rPr>
              <a:pPr/>
              <a:t>24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2157391-8567-41D2-8446-2B9541CD45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A0C1E17-2609-4C66-8C54-5E3929207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EEFFF08-602E-4D29-B079-092AE5691C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36157428-9D04-4C76-8C8D-205F7530A541}" type="slidenum">
              <a:rPr lang="en-US" altLang="zh-CN" sz="1200">
                <a:ea typeface="宋体" panose="02010600030101010101" pitchFamily="2" charset="-122"/>
              </a:rPr>
              <a:pPr/>
              <a:t>25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196DFD7-9AF6-4B93-9333-035FE02850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118409A-EC88-43D1-8540-9BC5EBE6D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B5580C4B-A413-445E-AEC1-B6C8A627F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D7C8E722-AEB2-4DE5-AFA5-44967851A5DC}" type="slidenum">
              <a:rPr lang="en-US" altLang="zh-CN" sz="1200">
                <a:ea typeface="宋体" panose="02010600030101010101" pitchFamily="2" charset="-122"/>
              </a:rPr>
              <a:pPr/>
              <a:t>29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4F474B4-94F3-4DCF-98A8-B8AC29829C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10F5EBA-A78D-434D-B647-C799E382F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点击“椭球面”</a:t>
            </a:r>
            <a:r>
              <a:rPr lang="en-US" altLang="zh-CN"/>
              <a:t>,“</a:t>
            </a:r>
            <a:r>
              <a:rPr lang="zh-CN" altLang="en-US"/>
              <a:t>抛物面”</a:t>
            </a:r>
            <a:r>
              <a:rPr lang="en-US" altLang="zh-CN"/>
              <a:t>, “</a:t>
            </a:r>
            <a:r>
              <a:rPr lang="zh-CN" altLang="en-US"/>
              <a:t>双曲面”</a:t>
            </a:r>
            <a:r>
              <a:rPr lang="en-US" altLang="zh-CN"/>
              <a:t>, “</a:t>
            </a:r>
            <a:r>
              <a:rPr lang="zh-CN" altLang="en-US"/>
              <a:t>椭圆锥面” 可显示有关内容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00F6DF-95F0-4082-9DA5-10527483C7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0ACAC8-5A25-46B7-85E8-79D607F6BB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088575-534B-4C0B-875C-62B8A16FC5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D38D-C6A7-420C-B7FF-9A6A1656A5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154908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70B9DB-AA38-446B-BE68-6981CE25FA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14D0D1-4414-4B37-BEC0-EC40BC6CEA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E9974E-3A4F-4F34-80A1-3817A108EC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4A533-A2A0-4415-98C9-EBD79D7BDE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54180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2250B2-3471-49A6-8076-207D8EDA94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37D6B5-B6E7-4AA5-8855-7FAD645868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0FC28E-DE51-498E-B848-3DDB9BD88D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7167B0-FAE8-4631-9B91-A4F470E409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50070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595721-1FE4-4CD0-8A39-21E3B61503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8D4CD0-8E37-4D82-A8A0-D42C061527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175815-2A42-4E6E-8052-ECA0F34C22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C588B6-E7E8-49B7-8C40-8526A0210E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91740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9EA82D-4601-489A-80F2-BDDF10DFB6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37BEBF-07B2-49EC-8906-DC5425344C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29EDCE-F24B-4D25-BB43-7C7E6022A9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36628-E5C0-4DCC-8592-F0968B8171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294078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97E94E-0749-4E39-9A16-9A61F3CCC3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2A977-5F49-4797-B8F5-0A2AE52C57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4E0EF4-DEC9-40F0-BFD9-FE944AB65C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18F46-A5F1-4C17-9E65-ABCE057936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56080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3B646F7-0596-4955-86C4-770BEAB13F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1A8E42E-9271-49E3-8FE5-4F911DE637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F424973-BEBF-4565-A9A2-1218FAF59D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F90BD-7610-42BE-9ADB-3BB6F7EDA0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09195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600A2F2-3588-4AE6-BF03-69566680C0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F9B8A7-9297-4442-80C5-D21AECD593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B35C34-950A-439E-80C4-1A80322CB8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F52C-B252-4C22-9221-D6852AE86A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64563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A5767C1-A3DA-4DD9-9841-3F03675406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18B9CA4-9E94-40B5-B0A7-C4752A38C2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DBE91D5-5F4B-4233-9A47-1884941F1D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1B81-36D9-4EBF-A340-22B288421D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466369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B06212-EF0F-4F5D-9B73-C71AF7EB77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B226E8-2C6C-4CC7-B122-6A77AF3D29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D123B6-E0A2-4EE4-84CE-12EC4495E3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C454A-B722-4D4F-ABD7-444CE6D36D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45614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26363-848D-46FC-8B64-A2A4C39F57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1F4EAC-1C41-4A8E-8DBB-7D5D342435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353A9-1542-4CEE-9761-D07D4257E9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FB539-CDAE-4BB6-AF8C-3875300898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525048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6CE7F02-9A8B-49F9-A08E-D82DF0E88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单击以编辑母版标题样式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58F6799-8F96-474C-B357-3948F5AA4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E47CC4-ED60-444F-970E-5065DB9CC36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847DCEF-9AAF-4ED7-8856-F63CB6F4A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F5675E1-18C7-488A-9A68-E831B312B5B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宋体" panose="02010600030101010101" pitchFamily="2" charset="-122"/>
              </a:defRPr>
            </a:lvl1pPr>
          </a:lstStyle>
          <a:p>
            <a:fld id="{FB77525D-EC9D-4C94-A70F-EF7E52AD597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41" name="Text Box 17">
            <a:extLst>
              <a:ext uri="{FF2B5EF4-FFF2-40B4-BE49-F238E27FC236}">
                <a16:creationId xmlns:a16="http://schemas.microsoft.com/office/drawing/2014/main" id="{36E11C50-546E-4B2B-8FC8-06144FA5FB8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1000">
                <a:latin typeface="楷体_GB2312" pitchFamily="49" charset="-122"/>
              </a:rPr>
              <a:t>目录   上页   下页   返回   结束 </a:t>
            </a:r>
          </a:p>
        </p:txBody>
      </p:sp>
      <p:pic>
        <p:nvPicPr>
          <p:cNvPr id="26632" name="Picture 18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7F561FFF-4475-4646-AE2F-5F365076F0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9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9E6C397-946F-4ED8-85FC-238787295A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20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1533CE5-01B0-4EFF-A579-32D519DC24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21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D708642-4752-4ECD-95E3-FE20035F1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22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DDEA2C-314E-4BA3-9831-6AA9EAFDDF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slide" Target="slide14.xml"/><Relationship Id="rId5" Type="http://schemas.openxmlformats.org/officeDocument/2006/relationships/slide" Target="slide6.xml"/><Relationship Id="rId4" Type="http://schemas.openxmlformats.org/officeDocument/2006/relationships/slide" Target="slide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image" Target="../media/image69.png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2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image" Target="../media/image71.png"/><Relationship Id="rId10" Type="http://schemas.openxmlformats.org/officeDocument/2006/relationships/image" Target="../media/image68.emf"/><Relationship Id="rId4" Type="http://schemas.openxmlformats.org/officeDocument/2006/relationships/image" Target="../media/image65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oleObject" Target="../embeddings/oleObject68.bin"/><Relationship Id="rId18" Type="http://schemas.openxmlformats.org/officeDocument/2006/relationships/oleObject" Target="../embeddings/oleObject70.bin"/><Relationship Id="rId26" Type="http://schemas.openxmlformats.org/officeDocument/2006/relationships/oleObject" Target="../embeddings/oleObject74.bin"/><Relationship Id="rId3" Type="http://schemas.openxmlformats.org/officeDocument/2006/relationships/oleObject" Target="../embeddings/oleObject63.bin"/><Relationship Id="rId21" Type="http://schemas.openxmlformats.org/officeDocument/2006/relationships/image" Target="../media/image83.emf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9.emf"/><Relationship Id="rId17" Type="http://schemas.openxmlformats.org/officeDocument/2006/relationships/image" Target="../media/image88.png"/><Relationship Id="rId25" Type="http://schemas.openxmlformats.org/officeDocument/2006/relationships/image" Target="../media/image8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emf"/><Relationship Id="rId20" Type="http://schemas.openxmlformats.org/officeDocument/2006/relationships/oleObject" Target="../embeddings/oleObject71.bin"/><Relationship Id="rId29" Type="http://schemas.openxmlformats.org/officeDocument/2006/relationships/image" Target="../media/image87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67.bin"/><Relationship Id="rId24" Type="http://schemas.openxmlformats.org/officeDocument/2006/relationships/oleObject" Target="../embeddings/oleObject73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image" Target="../media/image84.emf"/><Relationship Id="rId28" Type="http://schemas.openxmlformats.org/officeDocument/2006/relationships/oleObject" Target="../embeddings/oleObject75.bin"/><Relationship Id="rId10" Type="http://schemas.openxmlformats.org/officeDocument/2006/relationships/image" Target="../media/image78.emf"/><Relationship Id="rId19" Type="http://schemas.openxmlformats.org/officeDocument/2006/relationships/image" Target="../media/image82.emf"/><Relationship Id="rId4" Type="http://schemas.openxmlformats.org/officeDocument/2006/relationships/image" Target="../media/image75.png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80.emf"/><Relationship Id="rId22" Type="http://schemas.openxmlformats.org/officeDocument/2006/relationships/oleObject" Target="../embeddings/oleObject72.bin"/><Relationship Id="rId27" Type="http://schemas.openxmlformats.org/officeDocument/2006/relationships/image" Target="../media/image8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93.emf"/><Relationship Id="rId18" Type="http://schemas.openxmlformats.org/officeDocument/2006/relationships/oleObject" Target="../embeddings/oleObject83.bin"/><Relationship Id="rId26" Type="http://schemas.openxmlformats.org/officeDocument/2006/relationships/oleObject" Target="../embeddings/oleObject87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97.emf"/><Relationship Id="rId34" Type="http://schemas.openxmlformats.org/officeDocument/2006/relationships/oleObject" Target="../embeddings/oleObject91.bin"/><Relationship Id="rId7" Type="http://schemas.openxmlformats.org/officeDocument/2006/relationships/image" Target="../media/image90.e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95.emf"/><Relationship Id="rId25" Type="http://schemas.openxmlformats.org/officeDocument/2006/relationships/image" Target="../media/image99.emf"/><Relationship Id="rId33" Type="http://schemas.openxmlformats.org/officeDocument/2006/relationships/image" Target="../media/image103.emf"/><Relationship Id="rId38" Type="http://schemas.openxmlformats.org/officeDocument/2006/relationships/image" Target="../media/image10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4.bin"/><Relationship Id="rId29" Type="http://schemas.openxmlformats.org/officeDocument/2006/relationships/image" Target="../media/image101.e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92.emf"/><Relationship Id="rId24" Type="http://schemas.openxmlformats.org/officeDocument/2006/relationships/oleObject" Target="../embeddings/oleObject86.bin"/><Relationship Id="rId32" Type="http://schemas.openxmlformats.org/officeDocument/2006/relationships/oleObject" Target="../embeddings/oleObject90.bin"/><Relationship Id="rId37" Type="http://schemas.openxmlformats.org/officeDocument/2006/relationships/image" Target="../media/image105.emf"/><Relationship Id="rId5" Type="http://schemas.openxmlformats.org/officeDocument/2006/relationships/image" Target="../media/image89.png"/><Relationship Id="rId15" Type="http://schemas.openxmlformats.org/officeDocument/2006/relationships/image" Target="../media/image94.png"/><Relationship Id="rId23" Type="http://schemas.openxmlformats.org/officeDocument/2006/relationships/image" Target="../media/image98.emf"/><Relationship Id="rId28" Type="http://schemas.openxmlformats.org/officeDocument/2006/relationships/oleObject" Target="../embeddings/oleObject88.bin"/><Relationship Id="rId36" Type="http://schemas.openxmlformats.org/officeDocument/2006/relationships/oleObject" Target="../embeddings/oleObject92.bin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96.emf"/><Relationship Id="rId31" Type="http://schemas.openxmlformats.org/officeDocument/2006/relationships/image" Target="../media/image102.png"/><Relationship Id="rId4" Type="http://schemas.openxmlformats.org/officeDocument/2006/relationships/oleObject" Target="../embeddings/oleObject76.bin"/><Relationship Id="rId9" Type="http://schemas.openxmlformats.org/officeDocument/2006/relationships/image" Target="../media/image91.emf"/><Relationship Id="rId14" Type="http://schemas.openxmlformats.org/officeDocument/2006/relationships/oleObject" Target="../embeddings/oleObject81.bin"/><Relationship Id="rId22" Type="http://schemas.openxmlformats.org/officeDocument/2006/relationships/oleObject" Target="../embeddings/oleObject85.bin"/><Relationship Id="rId27" Type="http://schemas.openxmlformats.org/officeDocument/2006/relationships/image" Target="../media/image100.emf"/><Relationship Id="rId30" Type="http://schemas.openxmlformats.org/officeDocument/2006/relationships/oleObject" Target="../embeddings/oleObject89.bin"/><Relationship Id="rId35" Type="http://schemas.openxmlformats.org/officeDocument/2006/relationships/image" Target="../media/image10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114.emf"/><Relationship Id="rId26" Type="http://schemas.openxmlformats.org/officeDocument/2006/relationships/image" Target="../media/image118.e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11.e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emf"/><Relationship Id="rId20" Type="http://schemas.openxmlformats.org/officeDocument/2006/relationships/image" Target="../media/image115.emf"/><Relationship Id="rId29" Type="http://schemas.openxmlformats.org/officeDocument/2006/relationships/oleObject" Target="../embeddings/oleObject106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8.e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117.emf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28" Type="http://schemas.openxmlformats.org/officeDocument/2006/relationships/image" Target="../media/image119.emf"/><Relationship Id="rId10" Type="http://schemas.openxmlformats.org/officeDocument/2006/relationships/image" Target="../media/image110.e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12.emf"/><Relationship Id="rId22" Type="http://schemas.openxmlformats.org/officeDocument/2006/relationships/image" Target="../media/image116.emf"/><Relationship Id="rId27" Type="http://schemas.openxmlformats.org/officeDocument/2006/relationships/oleObject" Target="../embeddings/oleObject105.bin"/><Relationship Id="rId30" Type="http://schemas.openxmlformats.org/officeDocument/2006/relationships/image" Target="../media/image12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28.emf"/><Relationship Id="rId26" Type="http://schemas.openxmlformats.org/officeDocument/2006/relationships/image" Target="../media/image132.e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34" Type="http://schemas.openxmlformats.org/officeDocument/2006/relationships/oleObject" Target="../embeddings/oleObject122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25.e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18.bin"/><Relationship Id="rId33" Type="http://schemas.openxmlformats.org/officeDocument/2006/relationships/image" Target="../media/image13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emf"/><Relationship Id="rId20" Type="http://schemas.openxmlformats.org/officeDocument/2006/relationships/image" Target="../media/image129.emf"/><Relationship Id="rId29" Type="http://schemas.openxmlformats.org/officeDocument/2006/relationships/image" Target="../media/image137.pn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2.e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131.emf"/><Relationship Id="rId32" Type="http://schemas.openxmlformats.org/officeDocument/2006/relationships/oleObject" Target="../embeddings/oleObject12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28" Type="http://schemas.openxmlformats.org/officeDocument/2006/relationships/image" Target="../media/image133.emf"/><Relationship Id="rId10" Type="http://schemas.openxmlformats.org/officeDocument/2006/relationships/image" Target="../media/image124.emf"/><Relationship Id="rId19" Type="http://schemas.openxmlformats.org/officeDocument/2006/relationships/oleObject" Target="../embeddings/oleObject115.bin"/><Relationship Id="rId31" Type="http://schemas.openxmlformats.org/officeDocument/2006/relationships/image" Target="../media/image134.emf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26.emf"/><Relationship Id="rId22" Type="http://schemas.openxmlformats.org/officeDocument/2006/relationships/image" Target="../media/image130.emf"/><Relationship Id="rId27" Type="http://schemas.openxmlformats.org/officeDocument/2006/relationships/oleObject" Target="../embeddings/oleObject119.bin"/><Relationship Id="rId30" Type="http://schemas.openxmlformats.org/officeDocument/2006/relationships/oleObject" Target="../embeddings/oleObject120.bin"/><Relationship Id="rId35" Type="http://schemas.openxmlformats.org/officeDocument/2006/relationships/image" Target="../media/image13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61.png"/><Relationship Id="rId18" Type="http://schemas.openxmlformats.org/officeDocument/2006/relationships/oleObject" Target="../embeddings/oleObject129.bin"/><Relationship Id="rId26" Type="http://schemas.openxmlformats.org/officeDocument/2006/relationships/oleObject" Target="../embeddings/oleObject133.bin"/><Relationship Id="rId39" Type="http://schemas.openxmlformats.org/officeDocument/2006/relationships/image" Target="../media/image154.emf"/><Relationship Id="rId3" Type="http://schemas.openxmlformats.org/officeDocument/2006/relationships/oleObject" Target="../embeddings/oleObject123.bin"/><Relationship Id="rId21" Type="http://schemas.openxmlformats.org/officeDocument/2006/relationships/image" Target="../media/image145.emf"/><Relationship Id="rId34" Type="http://schemas.openxmlformats.org/officeDocument/2006/relationships/oleObject" Target="../embeddings/oleObject137.bin"/><Relationship Id="rId42" Type="http://schemas.openxmlformats.org/officeDocument/2006/relationships/oleObject" Target="../embeddings/oleObject141.bin"/><Relationship Id="rId47" Type="http://schemas.openxmlformats.org/officeDocument/2006/relationships/image" Target="../media/image158.emf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42.emf"/><Relationship Id="rId17" Type="http://schemas.openxmlformats.org/officeDocument/2006/relationships/image" Target="../media/image143.emf"/><Relationship Id="rId25" Type="http://schemas.openxmlformats.org/officeDocument/2006/relationships/image" Target="../media/image147.emf"/><Relationship Id="rId33" Type="http://schemas.openxmlformats.org/officeDocument/2006/relationships/image" Target="../media/image151.emf"/><Relationship Id="rId38" Type="http://schemas.openxmlformats.org/officeDocument/2006/relationships/oleObject" Target="../embeddings/oleObject139.bin"/><Relationship Id="rId46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8.bin"/><Relationship Id="rId20" Type="http://schemas.openxmlformats.org/officeDocument/2006/relationships/oleObject" Target="../embeddings/oleObject130.bin"/><Relationship Id="rId29" Type="http://schemas.openxmlformats.org/officeDocument/2006/relationships/image" Target="../media/image149.emf"/><Relationship Id="rId41" Type="http://schemas.openxmlformats.org/officeDocument/2006/relationships/image" Target="../media/image155.pn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8.emf"/><Relationship Id="rId11" Type="http://schemas.openxmlformats.org/officeDocument/2006/relationships/oleObject" Target="../embeddings/oleObject127.bin"/><Relationship Id="rId24" Type="http://schemas.openxmlformats.org/officeDocument/2006/relationships/oleObject" Target="../embeddings/oleObject132.bin"/><Relationship Id="rId32" Type="http://schemas.openxmlformats.org/officeDocument/2006/relationships/oleObject" Target="../embeddings/oleObject136.bin"/><Relationship Id="rId37" Type="http://schemas.openxmlformats.org/officeDocument/2006/relationships/image" Target="../media/image153.emf"/><Relationship Id="rId40" Type="http://schemas.openxmlformats.org/officeDocument/2006/relationships/oleObject" Target="../embeddings/oleObject140.bin"/><Relationship Id="rId45" Type="http://schemas.openxmlformats.org/officeDocument/2006/relationships/image" Target="../media/image157.emf"/><Relationship Id="rId5" Type="http://schemas.openxmlformats.org/officeDocument/2006/relationships/oleObject" Target="../embeddings/oleObject124.bin"/><Relationship Id="rId15" Type="http://schemas.openxmlformats.org/officeDocument/2006/relationships/image" Target="../media/image163.png"/><Relationship Id="rId23" Type="http://schemas.openxmlformats.org/officeDocument/2006/relationships/image" Target="../media/image146.png"/><Relationship Id="rId28" Type="http://schemas.openxmlformats.org/officeDocument/2006/relationships/oleObject" Target="../embeddings/oleObject134.bin"/><Relationship Id="rId36" Type="http://schemas.openxmlformats.org/officeDocument/2006/relationships/oleObject" Target="../embeddings/oleObject138.bin"/><Relationship Id="rId10" Type="http://schemas.openxmlformats.org/officeDocument/2006/relationships/image" Target="../media/image141.emf"/><Relationship Id="rId19" Type="http://schemas.openxmlformats.org/officeDocument/2006/relationships/image" Target="../media/image144.emf"/><Relationship Id="rId31" Type="http://schemas.openxmlformats.org/officeDocument/2006/relationships/image" Target="../media/image150.emf"/><Relationship Id="rId44" Type="http://schemas.openxmlformats.org/officeDocument/2006/relationships/oleObject" Target="../embeddings/oleObject142.bin"/><Relationship Id="rId4" Type="http://schemas.openxmlformats.org/officeDocument/2006/relationships/image" Target="../media/image137.e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62.png"/><Relationship Id="rId22" Type="http://schemas.openxmlformats.org/officeDocument/2006/relationships/oleObject" Target="../embeddings/oleObject131.bin"/><Relationship Id="rId27" Type="http://schemas.openxmlformats.org/officeDocument/2006/relationships/image" Target="../media/image148.emf"/><Relationship Id="rId30" Type="http://schemas.openxmlformats.org/officeDocument/2006/relationships/oleObject" Target="../embeddings/oleObject135.bin"/><Relationship Id="rId35" Type="http://schemas.openxmlformats.org/officeDocument/2006/relationships/image" Target="../media/image152.emf"/><Relationship Id="rId43" Type="http://schemas.openxmlformats.org/officeDocument/2006/relationships/image" Target="../media/image15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0.e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5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image" Target="../media/image168.emf"/><Relationship Id="rId18" Type="http://schemas.openxmlformats.org/officeDocument/2006/relationships/oleObject" Target="../embeddings/oleObject153.bin"/><Relationship Id="rId3" Type="http://schemas.openxmlformats.org/officeDocument/2006/relationships/oleObject" Target="../embeddings/oleObject146.bin"/><Relationship Id="rId21" Type="http://schemas.openxmlformats.org/officeDocument/2006/relationships/image" Target="../media/image172.emf"/><Relationship Id="rId7" Type="http://schemas.openxmlformats.org/officeDocument/2006/relationships/oleObject" Target="../embeddings/oleObject148.bin"/><Relationship Id="rId12" Type="http://schemas.openxmlformats.org/officeDocument/2006/relationships/oleObject" Target="../embeddings/oleObject150.bin"/><Relationship Id="rId17" Type="http://schemas.openxmlformats.org/officeDocument/2006/relationships/image" Target="../media/image17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2.bin"/><Relationship Id="rId20" Type="http://schemas.openxmlformats.org/officeDocument/2006/relationships/oleObject" Target="../embeddings/oleObject154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5.wmf"/><Relationship Id="rId11" Type="http://schemas.openxmlformats.org/officeDocument/2006/relationships/image" Target="../media/image173.emf"/><Relationship Id="rId5" Type="http://schemas.openxmlformats.org/officeDocument/2006/relationships/oleObject" Target="../embeddings/oleObject147.bin"/><Relationship Id="rId15" Type="http://schemas.openxmlformats.org/officeDocument/2006/relationships/image" Target="../media/image169.emf"/><Relationship Id="rId10" Type="http://schemas.openxmlformats.org/officeDocument/2006/relationships/image" Target="../media/image167.wmf"/><Relationship Id="rId19" Type="http://schemas.openxmlformats.org/officeDocument/2006/relationships/image" Target="../media/image171.emf"/><Relationship Id="rId4" Type="http://schemas.openxmlformats.org/officeDocument/2006/relationships/image" Target="../media/image164.png"/><Relationship Id="rId9" Type="http://schemas.openxmlformats.org/officeDocument/2006/relationships/oleObject" Target="../embeddings/oleObject149.bin"/><Relationship Id="rId14" Type="http://schemas.openxmlformats.org/officeDocument/2006/relationships/oleObject" Target="../embeddings/oleObject15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81.png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78.emf"/><Relationship Id="rId17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0.emf"/><Relationship Id="rId20" Type="http://schemas.openxmlformats.org/officeDocument/2006/relationships/image" Target="../media/image182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5.e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77.emf"/><Relationship Id="rId19" Type="http://schemas.openxmlformats.org/officeDocument/2006/relationships/oleObject" Target="../embeddings/oleObject163.bin"/><Relationship Id="rId4" Type="http://schemas.openxmlformats.org/officeDocument/2006/relationships/image" Target="../media/image174.e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7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83.png"/><Relationship Id="rId7" Type="http://schemas.openxmlformats.org/officeDocument/2006/relationships/image" Target="../media/image184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13" Type="http://schemas.openxmlformats.org/officeDocument/2006/relationships/image" Target="../media/image190.emf"/><Relationship Id="rId18" Type="http://schemas.openxmlformats.org/officeDocument/2006/relationships/image" Target="../media/image20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87.emf"/><Relationship Id="rId12" Type="http://schemas.openxmlformats.org/officeDocument/2006/relationships/oleObject" Target="../embeddings/oleObject168.bin"/><Relationship Id="rId17" Type="http://schemas.openxmlformats.org/officeDocument/2006/relationships/image" Target="../media/image19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9.png"/><Relationship Id="rId20" Type="http://schemas.openxmlformats.org/officeDocument/2006/relationships/image" Target="../media/image203.png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65.bin"/><Relationship Id="rId11" Type="http://schemas.openxmlformats.org/officeDocument/2006/relationships/image" Target="../media/image189.emf"/><Relationship Id="rId5" Type="http://schemas.openxmlformats.org/officeDocument/2006/relationships/image" Target="../media/image186.png"/><Relationship Id="rId15" Type="http://schemas.openxmlformats.org/officeDocument/2006/relationships/image" Target="../media/image198.png"/><Relationship Id="rId10" Type="http://schemas.openxmlformats.org/officeDocument/2006/relationships/oleObject" Target="../embeddings/oleObject167.bin"/><Relationship Id="rId19" Type="http://schemas.openxmlformats.org/officeDocument/2006/relationships/image" Target="../media/image202.png"/><Relationship Id="rId4" Type="http://schemas.openxmlformats.org/officeDocument/2006/relationships/oleObject" Target="../embeddings/oleObject164.bin"/><Relationship Id="rId9" Type="http://schemas.openxmlformats.org/officeDocument/2006/relationships/image" Target="../media/image188.emf"/><Relationship Id="rId14" Type="http://schemas.openxmlformats.org/officeDocument/2006/relationships/image" Target="../media/image19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emf"/><Relationship Id="rId13" Type="http://schemas.openxmlformats.org/officeDocument/2006/relationships/image" Target="../media/image209.png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9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5.e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0" Type="http://schemas.openxmlformats.org/officeDocument/2006/relationships/image" Target="../media/image197.emf"/><Relationship Id="rId4" Type="http://schemas.openxmlformats.org/officeDocument/2006/relationships/image" Target="../media/image194.png"/><Relationship Id="rId9" Type="http://schemas.openxmlformats.org/officeDocument/2006/relationships/oleObject" Target="../embeddings/oleObject17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13" Type="http://schemas.openxmlformats.org/officeDocument/2006/relationships/image" Target="../media/image207.emf"/><Relationship Id="rId18" Type="http://schemas.openxmlformats.org/officeDocument/2006/relationships/oleObject" Target="../embeddings/oleObject181.bin"/><Relationship Id="rId26" Type="http://schemas.openxmlformats.org/officeDocument/2006/relationships/oleObject" Target="../embeddings/oleObject185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211.emf"/><Relationship Id="rId7" Type="http://schemas.openxmlformats.org/officeDocument/2006/relationships/image" Target="../media/image204.png"/><Relationship Id="rId12" Type="http://schemas.openxmlformats.org/officeDocument/2006/relationships/oleObject" Target="../embeddings/oleObject178.bin"/><Relationship Id="rId17" Type="http://schemas.openxmlformats.org/officeDocument/2006/relationships/image" Target="../media/image209.emf"/><Relationship Id="rId25" Type="http://schemas.openxmlformats.org/officeDocument/2006/relationships/image" Target="../media/image21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0.bin"/><Relationship Id="rId20" Type="http://schemas.openxmlformats.org/officeDocument/2006/relationships/oleObject" Target="../embeddings/oleObject182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75.bin"/><Relationship Id="rId11" Type="http://schemas.openxmlformats.org/officeDocument/2006/relationships/image" Target="../media/image206.emf"/><Relationship Id="rId24" Type="http://schemas.openxmlformats.org/officeDocument/2006/relationships/oleObject" Target="../embeddings/oleObject184.bin"/><Relationship Id="rId5" Type="http://schemas.openxmlformats.org/officeDocument/2006/relationships/image" Target="../media/image200.png"/><Relationship Id="rId15" Type="http://schemas.openxmlformats.org/officeDocument/2006/relationships/image" Target="../media/image208.emf"/><Relationship Id="rId23" Type="http://schemas.openxmlformats.org/officeDocument/2006/relationships/image" Target="../media/image212.emf"/><Relationship Id="rId10" Type="http://schemas.openxmlformats.org/officeDocument/2006/relationships/oleObject" Target="../embeddings/oleObject177.bin"/><Relationship Id="rId19" Type="http://schemas.openxmlformats.org/officeDocument/2006/relationships/image" Target="../media/image210.emf"/><Relationship Id="rId4" Type="http://schemas.openxmlformats.org/officeDocument/2006/relationships/oleObject" Target="../embeddings/oleObject174.bin"/><Relationship Id="rId9" Type="http://schemas.openxmlformats.org/officeDocument/2006/relationships/image" Target="../media/image205.emf"/><Relationship Id="rId14" Type="http://schemas.openxmlformats.org/officeDocument/2006/relationships/oleObject" Target="../embeddings/oleObject179.bin"/><Relationship Id="rId22" Type="http://schemas.openxmlformats.org/officeDocument/2006/relationships/oleObject" Target="../embeddings/oleObject183.bin"/><Relationship Id="rId27" Type="http://schemas.openxmlformats.org/officeDocument/2006/relationships/image" Target="../media/image21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221.png"/><Relationship Id="rId26" Type="http://schemas.openxmlformats.org/officeDocument/2006/relationships/image" Target="../media/image225.emf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194.bin"/><Relationship Id="rId34" Type="http://schemas.openxmlformats.org/officeDocument/2006/relationships/image" Target="../media/image229.emf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218.emf"/><Relationship Id="rId17" Type="http://schemas.openxmlformats.org/officeDocument/2006/relationships/oleObject" Target="../embeddings/oleObject192.bin"/><Relationship Id="rId25" Type="http://schemas.openxmlformats.org/officeDocument/2006/relationships/oleObject" Target="../embeddings/oleObject196.bin"/><Relationship Id="rId33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0.emf"/><Relationship Id="rId20" Type="http://schemas.openxmlformats.org/officeDocument/2006/relationships/image" Target="../media/image222.emf"/><Relationship Id="rId29" Type="http://schemas.openxmlformats.org/officeDocument/2006/relationships/oleObject" Target="../embeddings/oleObject198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31.png"/><Relationship Id="rId11" Type="http://schemas.openxmlformats.org/officeDocument/2006/relationships/oleObject" Target="../embeddings/oleObject189.bin"/><Relationship Id="rId24" Type="http://schemas.openxmlformats.org/officeDocument/2006/relationships/image" Target="../media/image224.emf"/><Relationship Id="rId32" Type="http://schemas.openxmlformats.org/officeDocument/2006/relationships/image" Target="../media/image228.emf"/><Relationship Id="rId37" Type="http://schemas.openxmlformats.org/officeDocument/2006/relationships/image" Target="../media/image232.png"/><Relationship Id="rId5" Type="http://schemas.openxmlformats.org/officeDocument/2006/relationships/image" Target="../media/image215.emf"/><Relationship Id="rId15" Type="http://schemas.openxmlformats.org/officeDocument/2006/relationships/oleObject" Target="../embeddings/oleObject191.bin"/><Relationship Id="rId23" Type="http://schemas.openxmlformats.org/officeDocument/2006/relationships/oleObject" Target="../embeddings/oleObject195.bin"/><Relationship Id="rId28" Type="http://schemas.openxmlformats.org/officeDocument/2006/relationships/image" Target="../media/image226.png"/><Relationship Id="rId36" Type="http://schemas.openxmlformats.org/officeDocument/2006/relationships/image" Target="../media/image230.emf"/><Relationship Id="rId10" Type="http://schemas.openxmlformats.org/officeDocument/2006/relationships/image" Target="../media/image217.emf"/><Relationship Id="rId19" Type="http://schemas.openxmlformats.org/officeDocument/2006/relationships/oleObject" Target="../embeddings/oleObject193.bin"/><Relationship Id="rId31" Type="http://schemas.openxmlformats.org/officeDocument/2006/relationships/oleObject" Target="../embeddings/oleObject199.bin"/><Relationship Id="rId4" Type="http://schemas.openxmlformats.org/officeDocument/2006/relationships/oleObject" Target="../embeddings/oleObject186.bin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219.emf"/><Relationship Id="rId22" Type="http://schemas.openxmlformats.org/officeDocument/2006/relationships/image" Target="../media/image223.emf"/><Relationship Id="rId27" Type="http://schemas.openxmlformats.org/officeDocument/2006/relationships/oleObject" Target="../embeddings/oleObject197.bin"/><Relationship Id="rId30" Type="http://schemas.openxmlformats.org/officeDocument/2006/relationships/image" Target="../media/image227.emf"/><Relationship Id="rId35" Type="http://schemas.openxmlformats.org/officeDocument/2006/relationships/oleObject" Target="../embeddings/oleObject20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emf"/><Relationship Id="rId13" Type="http://schemas.openxmlformats.org/officeDocument/2006/relationships/oleObject" Target="../embeddings/oleObject207.bin"/><Relationship Id="rId18" Type="http://schemas.openxmlformats.org/officeDocument/2006/relationships/image" Target="../media/image244.jpeg"/><Relationship Id="rId26" Type="http://schemas.openxmlformats.org/officeDocument/2006/relationships/image" Target="../media/image243.emf"/><Relationship Id="rId3" Type="http://schemas.openxmlformats.org/officeDocument/2006/relationships/oleObject" Target="../embeddings/oleObject202.bin"/><Relationship Id="rId21" Type="http://schemas.openxmlformats.org/officeDocument/2006/relationships/oleObject" Target="../embeddings/oleObject210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237.emf"/><Relationship Id="rId17" Type="http://schemas.openxmlformats.org/officeDocument/2006/relationships/slide" Target="slide24.xml"/><Relationship Id="rId25" Type="http://schemas.openxmlformats.org/officeDocument/2006/relationships/oleObject" Target="../embeddings/oleObject2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9.emf"/><Relationship Id="rId20" Type="http://schemas.openxmlformats.org/officeDocument/2006/relationships/image" Target="../media/image240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34.emf"/><Relationship Id="rId11" Type="http://schemas.openxmlformats.org/officeDocument/2006/relationships/oleObject" Target="../embeddings/oleObject206.bin"/><Relationship Id="rId24" Type="http://schemas.openxmlformats.org/officeDocument/2006/relationships/image" Target="../media/image242.emf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08.bin"/><Relationship Id="rId23" Type="http://schemas.openxmlformats.org/officeDocument/2006/relationships/oleObject" Target="../embeddings/oleObject211.bin"/><Relationship Id="rId10" Type="http://schemas.openxmlformats.org/officeDocument/2006/relationships/image" Target="../media/image236.emf"/><Relationship Id="rId19" Type="http://schemas.openxmlformats.org/officeDocument/2006/relationships/oleObject" Target="../embeddings/oleObject209.bin"/><Relationship Id="rId4" Type="http://schemas.openxmlformats.org/officeDocument/2006/relationships/image" Target="../media/image233.e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238.emf"/><Relationship Id="rId22" Type="http://schemas.openxmlformats.org/officeDocument/2006/relationships/image" Target="../media/image241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e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252.png"/><Relationship Id="rId26" Type="http://schemas.openxmlformats.org/officeDocument/2006/relationships/image" Target="../media/image256.emf"/><Relationship Id="rId3" Type="http://schemas.openxmlformats.org/officeDocument/2006/relationships/oleObject" Target="../embeddings/oleObject213.bin"/><Relationship Id="rId21" Type="http://schemas.openxmlformats.org/officeDocument/2006/relationships/oleObject" Target="../embeddings/oleObject222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49.emf"/><Relationship Id="rId17" Type="http://schemas.openxmlformats.org/officeDocument/2006/relationships/oleObject" Target="../embeddings/oleObject220.bin"/><Relationship Id="rId25" Type="http://schemas.openxmlformats.org/officeDocument/2006/relationships/oleObject" Target="../embeddings/oleObject2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1.emf"/><Relationship Id="rId20" Type="http://schemas.openxmlformats.org/officeDocument/2006/relationships/image" Target="../media/image253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46.emf"/><Relationship Id="rId11" Type="http://schemas.openxmlformats.org/officeDocument/2006/relationships/oleObject" Target="../embeddings/oleObject217.bin"/><Relationship Id="rId24" Type="http://schemas.openxmlformats.org/officeDocument/2006/relationships/image" Target="../media/image255.emf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23" Type="http://schemas.openxmlformats.org/officeDocument/2006/relationships/oleObject" Target="../embeddings/oleObject223.bin"/><Relationship Id="rId10" Type="http://schemas.openxmlformats.org/officeDocument/2006/relationships/image" Target="../media/image248.emf"/><Relationship Id="rId19" Type="http://schemas.openxmlformats.org/officeDocument/2006/relationships/oleObject" Target="../embeddings/oleObject221.bin"/><Relationship Id="rId4" Type="http://schemas.openxmlformats.org/officeDocument/2006/relationships/image" Target="../media/image245.e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50.emf"/><Relationship Id="rId22" Type="http://schemas.openxmlformats.org/officeDocument/2006/relationships/image" Target="../media/image254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emf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26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58.emf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6.bin"/><Relationship Id="rId10" Type="http://schemas.openxmlformats.org/officeDocument/2006/relationships/image" Target="../media/image260.emf"/><Relationship Id="rId4" Type="http://schemas.openxmlformats.org/officeDocument/2006/relationships/image" Target="../media/image257.emf"/><Relationship Id="rId9" Type="http://schemas.openxmlformats.org/officeDocument/2006/relationships/oleObject" Target="../embeddings/oleObject22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oleObject" Target="../embeddings/oleObject233.bin"/><Relationship Id="rId18" Type="http://schemas.openxmlformats.org/officeDocument/2006/relationships/oleObject" Target="../embeddings/oleObject235.bin"/><Relationship Id="rId26" Type="http://schemas.openxmlformats.org/officeDocument/2006/relationships/image" Target="../media/image278.png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268.emf"/><Relationship Id="rId7" Type="http://schemas.openxmlformats.org/officeDocument/2006/relationships/slide" Target="slide22.xml"/><Relationship Id="rId12" Type="http://schemas.openxmlformats.org/officeDocument/2006/relationships/image" Target="../media/image264.emf"/><Relationship Id="rId17" Type="http://schemas.openxmlformats.org/officeDocument/2006/relationships/image" Target="../media/image266.emf"/><Relationship Id="rId25" Type="http://schemas.openxmlformats.org/officeDocument/2006/relationships/image" Target="../media/image277.png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34.bin"/><Relationship Id="rId20" Type="http://schemas.openxmlformats.org/officeDocument/2006/relationships/oleObject" Target="../embeddings/oleObject236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62.emf"/><Relationship Id="rId11" Type="http://schemas.openxmlformats.org/officeDocument/2006/relationships/oleObject" Target="../embeddings/oleObject232.bin"/><Relationship Id="rId24" Type="http://schemas.openxmlformats.org/officeDocument/2006/relationships/image" Target="../media/image269.emf"/><Relationship Id="rId5" Type="http://schemas.openxmlformats.org/officeDocument/2006/relationships/oleObject" Target="../embeddings/oleObject230.bin"/><Relationship Id="rId15" Type="http://schemas.openxmlformats.org/officeDocument/2006/relationships/slide" Target="slide26.xml"/><Relationship Id="rId23" Type="http://schemas.openxmlformats.org/officeDocument/2006/relationships/oleObject" Target="../embeddings/oleObject237.bin"/><Relationship Id="rId10" Type="http://schemas.openxmlformats.org/officeDocument/2006/relationships/image" Target="../media/image263.emf"/><Relationship Id="rId19" Type="http://schemas.openxmlformats.org/officeDocument/2006/relationships/image" Target="../media/image267.emf"/><Relationship Id="rId4" Type="http://schemas.openxmlformats.org/officeDocument/2006/relationships/slide" Target="slide19.xml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65.emf"/><Relationship Id="rId22" Type="http://schemas.openxmlformats.org/officeDocument/2006/relationships/slide" Target="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emf"/><Relationship Id="rId3" Type="http://schemas.openxmlformats.org/officeDocument/2006/relationships/oleObject" Target="../embeddings/oleObject238.bin"/><Relationship Id="rId7" Type="http://schemas.openxmlformats.org/officeDocument/2006/relationships/oleObject" Target="../embeddings/oleObject2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71.emf"/><Relationship Id="rId5" Type="http://schemas.openxmlformats.org/officeDocument/2006/relationships/oleObject" Target="../embeddings/oleObject239.bin"/><Relationship Id="rId4" Type="http://schemas.openxmlformats.org/officeDocument/2006/relationships/image" Target="../media/image27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6.png"/><Relationship Id="rId5" Type="http://schemas.openxmlformats.org/officeDocument/2006/relationships/image" Target="../media/image274.png"/><Relationship Id="rId4" Type="http://schemas.openxmlformats.org/officeDocument/2006/relationships/image" Target="../media/image28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emf"/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76.emf"/><Relationship Id="rId11" Type="http://schemas.openxmlformats.org/officeDocument/2006/relationships/image" Target="../media/image291.png"/><Relationship Id="rId5" Type="http://schemas.openxmlformats.org/officeDocument/2006/relationships/oleObject" Target="../embeddings/oleObject242.bin"/><Relationship Id="rId10" Type="http://schemas.openxmlformats.org/officeDocument/2006/relationships/image" Target="../media/image278.emf"/><Relationship Id="rId4" Type="http://schemas.openxmlformats.org/officeDocument/2006/relationships/image" Target="../media/image275.emf"/><Relationship Id="rId9" Type="http://schemas.openxmlformats.org/officeDocument/2006/relationships/oleObject" Target="../embeddings/oleObject24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jpeg"/><Relationship Id="rId2" Type="http://schemas.openxmlformats.org/officeDocument/2006/relationships/hyperlink" Target="D8_4&#31354;&#38388;&#26354;&#32447;.ppt#-1,1,&#31532;&#22235;&#33410;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2.emf"/><Relationship Id="rId26" Type="http://schemas.openxmlformats.org/officeDocument/2006/relationships/image" Target="../media/image26.e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5.e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7.emf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0.emf"/><Relationship Id="rId22" Type="http://schemas.openxmlformats.org/officeDocument/2006/relationships/image" Target="../media/image24.emf"/><Relationship Id="rId27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5.emf"/><Relationship Id="rId26" Type="http://schemas.openxmlformats.org/officeDocument/2006/relationships/image" Target="../media/image39.e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2.e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emf"/><Relationship Id="rId20" Type="http://schemas.openxmlformats.org/officeDocument/2006/relationships/image" Target="../media/image36.emf"/><Relationship Id="rId29" Type="http://schemas.openxmlformats.org/officeDocument/2006/relationships/oleObject" Target="../embeddings/oleObject3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8.e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40.emf"/><Relationship Id="rId10" Type="http://schemas.openxmlformats.org/officeDocument/2006/relationships/image" Target="../media/image31.e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3.emf"/><Relationship Id="rId22" Type="http://schemas.openxmlformats.org/officeDocument/2006/relationships/image" Target="../media/image37.e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4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6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3.emf"/><Relationship Id="rId11" Type="http://schemas.openxmlformats.org/officeDocument/2006/relationships/image" Target="../media/image45.emf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42.emf"/><Relationship Id="rId9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png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oleObject" Target="../embeddings/oleObject4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9.emf"/><Relationship Id="rId26" Type="http://schemas.openxmlformats.org/officeDocument/2006/relationships/image" Target="../media/image63.e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6.e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8.emf"/><Relationship Id="rId20" Type="http://schemas.openxmlformats.org/officeDocument/2006/relationships/image" Target="../media/image60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62.e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28" Type="http://schemas.openxmlformats.org/officeDocument/2006/relationships/image" Target="../media/image64.emf"/><Relationship Id="rId10" Type="http://schemas.openxmlformats.org/officeDocument/2006/relationships/image" Target="../media/image55.e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52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7.emf"/><Relationship Id="rId22" Type="http://schemas.openxmlformats.org/officeDocument/2006/relationships/image" Target="../media/image61.emf"/><Relationship Id="rId27" Type="http://schemas.openxmlformats.org/officeDocument/2006/relationships/oleObject" Target="../embeddings/oleObject5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6">
            <a:extLst>
              <a:ext uri="{FF2B5EF4-FFF2-40B4-BE49-F238E27FC236}">
                <a16:creationId xmlns:a16="http://schemas.microsoft.com/office/drawing/2014/main" id="{7F72A784-19B2-4F93-943A-C681D5388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028" name="Text Box 28">
            <a:hlinkClick r:id="rId4" action="ppaction://hlinksldjump"/>
            <a:extLst>
              <a:ext uri="{FF2B5EF4-FFF2-40B4-BE49-F238E27FC236}">
                <a16:creationId xmlns:a16="http://schemas.microsoft.com/office/drawing/2014/main" id="{65CE1E2C-346A-4DD9-88E2-A806B2018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8006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1">
                <a:latin typeface="楷体_GB2312" pitchFamily="49" charset="-122"/>
              </a:rPr>
              <a:t>四、二次曲面</a:t>
            </a:r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82781742-46DF-4665-9039-09E227272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025" y="304800"/>
            <a:ext cx="2286000" cy="762000"/>
          </a:xfrm>
          <a:noFill/>
        </p:spPr>
        <p:txBody>
          <a:bodyPr/>
          <a:lstStyle/>
          <a:p>
            <a:pPr algn="l" eaLnBrk="1" hangingPunct="1"/>
            <a:r>
              <a:rPr lang="zh-CN" altLang="en-US" sz="480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第五节</a:t>
            </a:r>
          </a:p>
        </p:txBody>
      </p:sp>
      <p:sp>
        <p:nvSpPr>
          <p:cNvPr id="1030" name="Text Box 11">
            <a:extLst>
              <a:ext uri="{FF2B5EF4-FFF2-40B4-BE49-F238E27FC236}">
                <a16:creationId xmlns:a16="http://schemas.microsoft.com/office/drawing/2014/main" id="{0EA661F1-D415-448F-8BA0-C7C9CA013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590800"/>
            <a:ext cx="411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</a:rPr>
              <a:t>一、曲面方程问题</a:t>
            </a:r>
          </a:p>
        </p:txBody>
      </p:sp>
      <p:sp>
        <p:nvSpPr>
          <p:cNvPr id="1031" name="Text Box 26">
            <a:hlinkClick r:id="rId5" action="ppaction://hlinksldjump"/>
            <a:extLst>
              <a:ext uri="{FF2B5EF4-FFF2-40B4-BE49-F238E27FC236}">
                <a16:creationId xmlns:a16="http://schemas.microsoft.com/office/drawing/2014/main" id="{66667D25-F31D-4CFB-BAC1-8EE7F7054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34327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1">
                <a:latin typeface="楷体_GB2312" pitchFamily="49" charset="-122"/>
              </a:rPr>
              <a:t>二、旋转曲面</a:t>
            </a:r>
            <a:r>
              <a:rPr lang="zh-CN" altLang="en-US" b="1">
                <a:ea typeface="仿宋_GB2312" pitchFamily="49" charset="-122"/>
              </a:rPr>
              <a:t> </a:t>
            </a:r>
          </a:p>
        </p:txBody>
      </p:sp>
      <p:sp>
        <p:nvSpPr>
          <p:cNvPr id="1032" name="Text Box 27">
            <a:hlinkClick r:id="rId6" action="ppaction://hlinksldjump"/>
            <a:extLst>
              <a:ext uri="{FF2B5EF4-FFF2-40B4-BE49-F238E27FC236}">
                <a16:creationId xmlns:a16="http://schemas.microsoft.com/office/drawing/2014/main" id="{11880F62-D540-43E4-9FA2-5067A6336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0386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1">
                <a:latin typeface="楷体_GB2312" pitchFamily="49" charset="-122"/>
              </a:rPr>
              <a:t>三、柱面</a:t>
            </a:r>
          </a:p>
        </p:txBody>
      </p:sp>
      <p:sp>
        <p:nvSpPr>
          <p:cNvPr id="1033" name="Text Box 44">
            <a:extLst>
              <a:ext uri="{FF2B5EF4-FFF2-40B4-BE49-F238E27FC236}">
                <a16:creationId xmlns:a16="http://schemas.microsoft.com/office/drawing/2014/main" id="{913C3511-C81C-42FE-A4CB-8A3932F21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25" y="1066800"/>
            <a:ext cx="39909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480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曲面及其方程 </a:t>
            </a:r>
          </a:p>
        </p:txBody>
      </p:sp>
      <p:graphicFrame>
        <p:nvGraphicFramePr>
          <p:cNvPr id="1026" name="Object 45">
            <a:extLst>
              <a:ext uri="{FF2B5EF4-FFF2-40B4-BE49-F238E27FC236}">
                <a16:creationId xmlns:a16="http://schemas.microsoft.com/office/drawing/2014/main" id="{A6A06F8F-217A-4045-82A5-D12EB021D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BMP 图象" r:id="rId7" imgW="3390476" imgH="3409524" progId="Paint.Picture">
                  <p:embed/>
                </p:oleObj>
              </mc:Choice>
              <mc:Fallback>
                <p:oleObj name="BMP 图象" r:id="rId7" imgW="3390476" imgH="3409524" progId="Paint.Picture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Text Box 47">
            <a:extLst>
              <a:ext uri="{FF2B5EF4-FFF2-40B4-BE49-F238E27FC236}">
                <a16:creationId xmlns:a16="http://schemas.microsoft.com/office/drawing/2014/main" id="{5EC2AEA7-FE7E-4F57-931D-B44C8C7B7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</a:t>
            </a:r>
            <a:r>
              <a:rPr kumimoji="0" lang="zh-CN" altLang="en-US" b="1">
                <a:solidFill>
                  <a:schemeClr val="accent2"/>
                </a:solidFill>
              </a:rPr>
              <a:t>八</a:t>
            </a:r>
            <a:r>
              <a:rPr kumimoji="0" lang="zh-CN" altLang="en-US">
                <a:solidFill>
                  <a:schemeClr val="accent2"/>
                </a:solidFill>
              </a:rPr>
              <a:t>章 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682E3E4E-1A3B-4935-9197-01EEE333733D}"/>
              </a:ext>
            </a:extLst>
          </p:cNvPr>
          <p:cNvGrpSpPr>
            <a:grpSpLocks/>
          </p:cNvGrpSpPr>
          <p:nvPr/>
        </p:nvGrpSpPr>
        <p:grpSpPr bwMode="auto">
          <a:xfrm>
            <a:off x="6520608" y="2276872"/>
            <a:ext cx="1905000" cy="2509838"/>
            <a:chOff x="1872" y="806"/>
            <a:chExt cx="1200" cy="1581"/>
          </a:xfrm>
        </p:grpSpPr>
        <p:graphicFrame>
          <p:nvGraphicFramePr>
            <p:cNvPr id="8196" name="Object 5">
              <a:extLst>
                <a:ext uri="{FF2B5EF4-FFF2-40B4-BE49-F238E27FC236}">
                  <a16:creationId xmlns:a16="http://schemas.microsoft.com/office/drawing/2014/main" id="{850FC42E-A2B0-4A28-AA68-360DEF14CE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0" y="1529"/>
            <a:ext cx="19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7" name="Equation" r:id="rId3" imgW="304560" imgH="317160" progId="Equation.3">
                    <p:embed/>
                  </p:oleObj>
                </mc:Choice>
                <mc:Fallback>
                  <p:oleObj name="Equation" r:id="rId3" imgW="304560" imgH="3171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0" y="1529"/>
                          <a:ext cx="19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07" name="Group 6">
              <a:extLst>
                <a:ext uri="{FF2B5EF4-FFF2-40B4-BE49-F238E27FC236}">
                  <a16:creationId xmlns:a16="http://schemas.microsoft.com/office/drawing/2014/main" id="{91F157C4-9C54-4B37-809E-40B4206E3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806"/>
              <a:ext cx="1200" cy="1581"/>
              <a:chOff x="1872" y="806"/>
              <a:chExt cx="1200" cy="1581"/>
            </a:xfrm>
          </p:grpSpPr>
          <p:sp>
            <p:nvSpPr>
              <p:cNvPr id="8208" name="Line 7">
                <a:extLst>
                  <a:ext uri="{FF2B5EF4-FFF2-40B4-BE49-F238E27FC236}">
                    <a16:creationId xmlns:a16="http://schemas.microsoft.com/office/drawing/2014/main" id="{6CBDE9F2-7A3D-4E73-9473-536394C2B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619"/>
                <a:ext cx="9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9" name="Line 8">
                <a:extLst>
                  <a:ext uri="{FF2B5EF4-FFF2-40B4-BE49-F238E27FC236}">
                    <a16:creationId xmlns:a16="http://schemas.microsoft.com/office/drawing/2014/main" id="{987F3295-31F8-4C39-8F44-613921117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854"/>
                <a:ext cx="0" cy="7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0" name="Line 9">
                <a:extLst>
                  <a:ext uri="{FF2B5EF4-FFF2-40B4-BE49-F238E27FC236}">
                    <a16:creationId xmlns:a16="http://schemas.microsoft.com/office/drawing/2014/main" id="{5CFAFE17-DD91-4034-A12A-8141D19E4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1619"/>
                <a:ext cx="288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197" name="Object 10">
                <a:extLst>
                  <a:ext uri="{FF2B5EF4-FFF2-40B4-BE49-F238E27FC236}">
                    <a16:creationId xmlns:a16="http://schemas.microsoft.com/office/drawing/2014/main" id="{84239913-3A4E-4ADA-8285-20B632D8779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32" y="1622"/>
              <a:ext cx="239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38" name="公式" r:id="rId5" imgW="139680" imgH="164880" progId="Equation.3">
                      <p:embed/>
                    </p:oleObj>
                  </mc:Choice>
                  <mc:Fallback>
                    <p:oleObj name="公式" r:id="rId5" imgW="139680" imgH="16488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1622"/>
                            <a:ext cx="239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98" name="Object 11">
                <a:extLst>
                  <a:ext uri="{FF2B5EF4-FFF2-40B4-BE49-F238E27FC236}">
                    <a16:creationId xmlns:a16="http://schemas.microsoft.com/office/drawing/2014/main" id="{AC6E4D38-951F-4864-9F83-9EC4754CDAA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20" y="2150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39" name="公式" r:id="rId7" imgW="126720" imgH="139680" progId="Equation.3">
                      <p:embed/>
                    </p:oleObj>
                  </mc:Choice>
                  <mc:Fallback>
                    <p:oleObj name="公式" r:id="rId7" imgW="126720" imgH="13968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2150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99" name="Object 12">
                <a:extLst>
                  <a:ext uri="{FF2B5EF4-FFF2-40B4-BE49-F238E27FC236}">
                    <a16:creationId xmlns:a16="http://schemas.microsoft.com/office/drawing/2014/main" id="{6C97036C-6D2A-4AC0-927B-3A159AB77B3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46" y="806"/>
              <a:ext cx="214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40" name="公式" r:id="rId9" imgW="126720" imgH="126720" progId="Equation.3">
                      <p:embed/>
                    </p:oleObj>
                  </mc:Choice>
                  <mc:Fallback>
                    <p:oleObj name="公式" r:id="rId9" imgW="126720" imgH="12672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6" y="806"/>
                            <a:ext cx="214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11" name="Line 13">
                <a:extLst>
                  <a:ext uri="{FF2B5EF4-FFF2-40B4-BE49-F238E27FC236}">
                    <a16:creationId xmlns:a16="http://schemas.microsoft.com/office/drawing/2014/main" id="{140DEDB7-DC9F-410E-B9E6-1A408C977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60" y="947"/>
                <a:ext cx="288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2" name="Line 14">
                <a:extLst>
                  <a:ext uri="{FF2B5EF4-FFF2-40B4-BE49-F238E27FC236}">
                    <a16:creationId xmlns:a16="http://schemas.microsoft.com/office/drawing/2014/main" id="{474E08EE-CFBD-4D0D-ABC1-9298AA7F4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1622"/>
                <a:ext cx="0" cy="6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11983" name="Freeform 15">
            <a:extLst>
              <a:ext uri="{FF2B5EF4-FFF2-40B4-BE49-F238E27FC236}">
                <a16:creationId xmlns:a16="http://schemas.microsoft.com/office/drawing/2014/main" id="{4BAEF9BF-12E6-47FB-A1AF-7DF08262D168}"/>
              </a:ext>
            </a:extLst>
          </p:cNvPr>
          <p:cNvSpPr>
            <a:spLocks/>
          </p:cNvSpPr>
          <p:nvPr/>
        </p:nvSpPr>
        <p:spPr bwMode="auto">
          <a:xfrm>
            <a:off x="7330184" y="2744391"/>
            <a:ext cx="457200" cy="1676400"/>
          </a:xfrm>
          <a:custGeom>
            <a:avLst/>
            <a:gdLst>
              <a:gd name="T0" fmla="*/ 2147483647 w 288"/>
              <a:gd name="T1" fmla="*/ 0 h 1056"/>
              <a:gd name="T2" fmla="*/ 0 w 288"/>
              <a:gd name="T3" fmla="*/ 2147483647 h 1056"/>
              <a:gd name="T4" fmla="*/ 2147483647 w 288"/>
              <a:gd name="T5" fmla="*/ 2147483647 h 1056"/>
              <a:gd name="T6" fmla="*/ 0 60000 65536"/>
              <a:gd name="T7" fmla="*/ 0 60000 65536"/>
              <a:gd name="T8" fmla="*/ 0 60000 65536"/>
              <a:gd name="T9" fmla="*/ 0 w 288"/>
              <a:gd name="T10" fmla="*/ 0 h 1056"/>
              <a:gd name="T11" fmla="*/ 288 w 288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056">
                <a:moveTo>
                  <a:pt x="288" y="0"/>
                </a:moveTo>
                <a:cubicBezTo>
                  <a:pt x="144" y="176"/>
                  <a:pt x="0" y="352"/>
                  <a:pt x="0" y="528"/>
                </a:cubicBezTo>
                <a:cubicBezTo>
                  <a:pt x="0" y="704"/>
                  <a:pt x="144" y="880"/>
                  <a:pt x="288" y="1056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1984" name="Object 16">
            <a:extLst>
              <a:ext uri="{FF2B5EF4-FFF2-40B4-BE49-F238E27FC236}">
                <a16:creationId xmlns:a16="http://schemas.microsoft.com/office/drawing/2014/main" id="{E87CA907-E5F6-4FBB-9F4A-9A7B189B6D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523844"/>
              </p:ext>
            </p:extLst>
          </p:nvPr>
        </p:nvGraphicFramePr>
        <p:xfrm>
          <a:off x="1784326" y="3837385"/>
          <a:ext cx="36845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1" name="公式" r:id="rId11" imgW="1384200" imgH="266400" progId="Equation.3">
                  <p:embed/>
                </p:oleObj>
              </mc:Choice>
              <mc:Fallback>
                <p:oleObj name="公式" r:id="rId11" imgW="1384200" imgH="266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26" y="3837385"/>
                        <a:ext cx="3684588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7">
            <a:extLst>
              <a:ext uri="{FF2B5EF4-FFF2-40B4-BE49-F238E27FC236}">
                <a16:creationId xmlns:a16="http://schemas.microsoft.com/office/drawing/2014/main" id="{94892228-5D2D-4C74-B1B4-EC11F062C5F1}"/>
              </a:ext>
            </a:extLst>
          </p:cNvPr>
          <p:cNvGrpSpPr>
            <a:grpSpLocks/>
          </p:cNvGrpSpPr>
          <p:nvPr/>
        </p:nvGrpSpPr>
        <p:grpSpPr bwMode="auto">
          <a:xfrm>
            <a:off x="7317533" y="2725343"/>
            <a:ext cx="685800" cy="1676400"/>
            <a:chOff x="4032" y="2736"/>
            <a:chExt cx="432" cy="1056"/>
          </a:xfrm>
        </p:grpSpPr>
        <p:sp>
          <p:nvSpPr>
            <p:cNvPr id="8204" name="Freeform 18">
              <a:extLst>
                <a:ext uri="{FF2B5EF4-FFF2-40B4-BE49-F238E27FC236}">
                  <a16:creationId xmlns:a16="http://schemas.microsoft.com/office/drawing/2014/main" id="{332C5128-3709-499A-96B8-2B82FB18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2736"/>
              <a:ext cx="288" cy="1056"/>
            </a:xfrm>
            <a:custGeom>
              <a:avLst/>
              <a:gdLst>
                <a:gd name="T0" fmla="*/ 288 w 288"/>
                <a:gd name="T1" fmla="*/ 0 h 1056"/>
                <a:gd name="T2" fmla="*/ 0 w 288"/>
                <a:gd name="T3" fmla="*/ 528 h 1056"/>
                <a:gd name="T4" fmla="*/ 288 w 288"/>
                <a:gd name="T5" fmla="*/ 1056 h 1056"/>
                <a:gd name="T6" fmla="*/ 0 60000 65536"/>
                <a:gd name="T7" fmla="*/ 0 60000 65536"/>
                <a:gd name="T8" fmla="*/ 0 60000 65536"/>
                <a:gd name="T9" fmla="*/ 0 w 288"/>
                <a:gd name="T10" fmla="*/ 0 h 1056"/>
                <a:gd name="T11" fmla="*/ 288 w 288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056">
                  <a:moveTo>
                    <a:pt x="288" y="0"/>
                  </a:moveTo>
                  <a:cubicBezTo>
                    <a:pt x="144" y="176"/>
                    <a:pt x="0" y="352"/>
                    <a:pt x="0" y="528"/>
                  </a:cubicBezTo>
                  <a:cubicBezTo>
                    <a:pt x="0" y="704"/>
                    <a:pt x="144" y="880"/>
                    <a:pt x="288" y="1056"/>
                  </a:cubicBezTo>
                </a:path>
              </a:pathLst>
            </a:custGeom>
            <a:gradFill rotWithShape="0">
              <a:gsLst>
                <a:gs pos="0">
                  <a:srgbClr val="2F4700"/>
                </a:gs>
                <a:gs pos="100000">
                  <a:srgbClr val="669900"/>
                </a:gs>
              </a:gsLst>
              <a:lin ang="0" scaled="1"/>
            </a:gradFill>
            <a:ln w="19050" cmpd="sng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Oval 19">
              <a:extLst>
                <a:ext uri="{FF2B5EF4-FFF2-40B4-BE49-F238E27FC236}">
                  <a16:creationId xmlns:a16="http://schemas.microsoft.com/office/drawing/2014/main" id="{B64F929C-BF67-43D5-B959-F54B8E6D7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2736"/>
              <a:ext cx="192" cy="1056"/>
            </a:xfrm>
            <a:prstGeom prst="ellipse">
              <a:avLst/>
            </a:prstGeom>
            <a:gradFill rotWithShape="0">
              <a:gsLst>
                <a:gs pos="0">
                  <a:srgbClr val="002F47"/>
                </a:gs>
                <a:gs pos="50000">
                  <a:srgbClr val="006699"/>
                </a:gs>
                <a:gs pos="100000">
                  <a:srgbClr val="002F47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06" name="Line 20">
              <a:extLst>
                <a:ext uri="{FF2B5EF4-FFF2-40B4-BE49-F238E27FC236}">
                  <a16:creationId xmlns:a16="http://schemas.microsoft.com/office/drawing/2014/main" id="{318B001C-E988-491D-8EFD-3548A21CB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AFD90A0-5652-4CBD-8971-AA679FE10391}"/>
                  </a:ext>
                </a:extLst>
              </p:cNvPr>
              <p:cNvSpPr txBox="1"/>
              <p:nvPr/>
            </p:nvSpPr>
            <p:spPr>
              <a:xfrm>
                <a:off x="263699" y="563195"/>
                <a:ext cx="9204842" cy="523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FF00"/>
                    </a:solidFill>
                  </a:rPr>
                  <a:t>注：</a:t>
                </a:r>
                <a:r>
                  <a:rPr lang="en-US" altLang="zh-CN" dirty="0">
                    <a:solidFill>
                      <a:srgbClr val="FFFF00"/>
                    </a:solidFill>
                  </a:rPr>
                  <a:t>1.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曲线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dirty="0" err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dirty="0" err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绕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轴旋转一周所得曲面方程，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AFD90A0-5652-4CBD-8971-AA679FE10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99" y="563195"/>
                <a:ext cx="9204842" cy="523990"/>
              </a:xfrm>
              <a:prstGeom prst="rect">
                <a:avLst/>
              </a:prstGeom>
              <a:blipFill>
                <a:blip r:embed="rId13"/>
                <a:stretch>
                  <a:fillRect l="-1325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058EAA3-136B-4F94-B9AE-FE0334EE85F2}"/>
                  </a:ext>
                </a:extLst>
              </p:cNvPr>
              <p:cNvSpPr/>
              <p:nvPr/>
            </p:nvSpPr>
            <p:spPr>
              <a:xfrm>
                <a:off x="1315868" y="1140154"/>
                <a:ext cx="3989425" cy="6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只需将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换成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058EAA3-136B-4F94-B9AE-FE0334EE8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868" y="1140154"/>
                <a:ext cx="3989425" cy="614142"/>
              </a:xfrm>
              <a:prstGeom prst="rect">
                <a:avLst/>
              </a:prstGeom>
              <a:blipFill>
                <a:blip r:embed="rId14"/>
                <a:stretch>
                  <a:fillRect l="-3211" b="-23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F8B271B-11D6-4B1E-8E36-3707DAF56A45}"/>
                  </a:ext>
                </a:extLst>
              </p:cNvPr>
              <p:cNvSpPr/>
              <p:nvPr/>
            </p:nvSpPr>
            <p:spPr>
              <a:xfrm>
                <a:off x="984795" y="1833903"/>
                <a:ext cx="5987729" cy="523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2. </a:t>
                </a:r>
                <a:r>
                  <a:rPr lang="zh-CN" altLang="en-US" dirty="0"/>
                  <a:t>曲线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dirty="0" err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dirty="0" err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绕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i="1" dirty="0"/>
                  <a:t>y </a:t>
                </a:r>
                <a:r>
                  <a:rPr lang="zh-CN" altLang="en-US" dirty="0"/>
                  <a:t>轴旋转时，</a:t>
                </a: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F8B271B-11D6-4B1E-8E36-3707DAF56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95" y="1833903"/>
                <a:ext cx="5987729" cy="523990"/>
              </a:xfrm>
              <a:prstGeom prst="rect">
                <a:avLst/>
              </a:prstGeom>
              <a:blipFill>
                <a:blip r:embed="rId15"/>
                <a:stretch>
                  <a:fillRect l="-2138" t="-12791" r="-91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7CBCCFB-B280-47C6-9419-98CF74E330FA}"/>
                  </a:ext>
                </a:extLst>
              </p:cNvPr>
              <p:cNvSpPr/>
              <p:nvPr/>
            </p:nvSpPr>
            <p:spPr>
              <a:xfrm>
                <a:off x="1369267" y="2537036"/>
                <a:ext cx="4072397" cy="575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只需将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 换成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7CBCCFB-B280-47C6-9419-98CF74E33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267" y="2537036"/>
                <a:ext cx="4072397" cy="575927"/>
              </a:xfrm>
              <a:prstGeom prst="rect">
                <a:avLst/>
              </a:prstGeom>
              <a:blipFill>
                <a:blip r:embed="rId16"/>
                <a:stretch>
                  <a:fillRect l="-3144" t="-1053" b="-2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CC13EEAC-B4FA-48BA-8F0D-A2032B0D93CE}"/>
              </a:ext>
            </a:extLst>
          </p:cNvPr>
          <p:cNvSpPr/>
          <p:nvPr/>
        </p:nvSpPr>
        <p:spPr>
          <a:xfrm>
            <a:off x="1316761" y="3233788"/>
            <a:ext cx="3147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所得曲面方程为：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980FC1-3B86-4D3D-81B0-0660DA49EECB}"/>
              </a:ext>
            </a:extLst>
          </p:cNvPr>
          <p:cNvSpPr txBox="1"/>
          <p:nvPr/>
        </p:nvSpPr>
        <p:spPr>
          <a:xfrm>
            <a:off x="1131913" y="5126165"/>
            <a:ext cx="6696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C000"/>
                </a:solidFill>
              </a:rPr>
              <a:t>“</a:t>
            </a:r>
            <a:r>
              <a:rPr lang="zh-CN" altLang="en-US" sz="3200" dirty="0">
                <a:solidFill>
                  <a:srgbClr val="FFC000"/>
                </a:solidFill>
              </a:rPr>
              <a:t>绕谁，谁不变，其余作变换</a:t>
            </a:r>
            <a:r>
              <a:rPr lang="en-US" altLang="zh-CN" sz="3200" dirty="0">
                <a:solidFill>
                  <a:srgbClr val="FFC000"/>
                </a:solidFill>
              </a:rPr>
              <a:t>”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F2C6172-D6C7-40D4-A8B2-5E8AB04B7A0B}"/>
              </a:ext>
            </a:extLst>
          </p:cNvPr>
          <p:cNvSpPr/>
          <p:nvPr/>
        </p:nvSpPr>
        <p:spPr>
          <a:xfrm>
            <a:off x="663425" y="691878"/>
            <a:ext cx="20728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楷体_GB2312" pitchFamily="49" charset="-122"/>
              </a:rPr>
              <a:t>3.  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</a:rPr>
              <a:t>圆锥面</a:t>
            </a:r>
            <a:endParaRPr lang="zh-CN" altLang="en-US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74CA38C-13B1-4531-AEEA-C9B43B8D3F1A}"/>
                  </a:ext>
                </a:extLst>
              </p:cNvPr>
              <p:cNvSpPr/>
              <p:nvPr/>
            </p:nvSpPr>
            <p:spPr>
              <a:xfrm>
                <a:off x="1187624" y="1412776"/>
                <a:ext cx="78361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楷体_GB2312" pitchFamily="49" charset="-122"/>
                  </a:rPr>
                  <a:t>定义：直线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>
                    <a:latin typeface="楷体_GB2312" pitchFamily="49" charset="-122"/>
                  </a:rPr>
                  <a:t>绕另一条与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>
                    <a:latin typeface="楷体_GB2312" pitchFamily="49" charset="-122"/>
                  </a:rPr>
                  <a:t>相交的直线旋转一周，</a:t>
                </a:r>
                <a:endParaRPr lang="en-US" altLang="zh-CN" dirty="0">
                  <a:latin typeface="楷体_GB2312" pitchFamily="49" charset="-122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74CA38C-13B1-4531-AEEA-C9B43B8D3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412776"/>
                <a:ext cx="7836120" cy="523220"/>
              </a:xfrm>
              <a:prstGeom prst="rect">
                <a:avLst/>
              </a:prstGeom>
              <a:blipFill>
                <a:blip r:embed="rId2"/>
                <a:stretch>
                  <a:fillRect l="-1634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68598136-06BA-46FD-9510-D4EDE5D09EA8}"/>
              </a:ext>
            </a:extLst>
          </p:cNvPr>
          <p:cNvSpPr/>
          <p:nvPr/>
        </p:nvSpPr>
        <p:spPr>
          <a:xfrm>
            <a:off x="625766" y="2060848"/>
            <a:ext cx="4221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_GB2312" pitchFamily="49" charset="-122"/>
              </a:rPr>
              <a:t>所得旋转曲面叫做圆锥面</a:t>
            </a:r>
            <a:r>
              <a:rPr lang="en-US" altLang="zh-CN" dirty="0">
                <a:latin typeface="楷体_GB2312" pitchFamily="49" charset="-122"/>
              </a:rPr>
              <a:t>.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5F5C0D-F0A1-4165-8AB8-26A81CDE345C}"/>
              </a:ext>
            </a:extLst>
          </p:cNvPr>
          <p:cNvSpPr/>
          <p:nvPr/>
        </p:nvSpPr>
        <p:spPr>
          <a:xfrm>
            <a:off x="1009422" y="2708920"/>
            <a:ext cx="52982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_GB2312" pitchFamily="49" charset="-122"/>
              </a:rPr>
              <a:t>两直线的交点叫做圆锥面的顶点</a:t>
            </a:r>
            <a:r>
              <a:rPr lang="en-US" altLang="zh-CN" dirty="0">
                <a:latin typeface="楷体_GB2312" pitchFamily="49" charset="-122"/>
              </a:rPr>
              <a:t>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CCFD007-2412-403D-BE05-A38AC709EBE0}"/>
                  </a:ext>
                </a:extLst>
              </p:cNvPr>
              <p:cNvSpPr/>
              <p:nvPr/>
            </p:nvSpPr>
            <p:spPr>
              <a:xfrm>
                <a:off x="971600" y="3501008"/>
                <a:ext cx="8095486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楷体_GB2312" pitchFamily="49" charset="-122"/>
                  </a:rPr>
                  <a:t>两直线的夹角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>
                    <a:latin typeface="楷体_GB2312" pitchFamily="49" charset="-122"/>
                  </a:rPr>
                  <a:t>叫做圆锥面的半顶角</a:t>
                </a:r>
                <a:r>
                  <a:rPr lang="en-US" altLang="zh-CN" dirty="0">
                    <a:latin typeface="楷体_GB2312" pitchFamily="49" charset="-122"/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CCFD007-2412-403D-BE05-A38AC709E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501008"/>
                <a:ext cx="8095486" cy="737189"/>
              </a:xfrm>
              <a:prstGeom prst="rect">
                <a:avLst/>
              </a:prstGeom>
              <a:blipFill>
                <a:blip r:embed="rId3"/>
                <a:stretch>
                  <a:fillRect l="-1506" b="-7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505805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2">
            <a:extLst>
              <a:ext uri="{FF2B5EF4-FFF2-40B4-BE49-F238E27FC236}">
                <a16:creationId xmlns:a16="http://schemas.microsoft.com/office/drawing/2014/main" id="{5A186003-D8DA-42D5-BDFC-84E573B5C67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295400"/>
            <a:ext cx="2128838" cy="4367213"/>
            <a:chOff x="3648" y="816"/>
            <a:chExt cx="1341" cy="2751"/>
          </a:xfrm>
        </p:grpSpPr>
        <p:graphicFrame>
          <p:nvGraphicFramePr>
            <p:cNvPr id="9226" name="Object 54">
              <a:extLst>
                <a:ext uri="{FF2B5EF4-FFF2-40B4-BE49-F238E27FC236}">
                  <a16:creationId xmlns:a16="http://schemas.microsoft.com/office/drawing/2014/main" id="{CC9BE614-36AC-453F-8341-99B1EBD843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4" y="1128"/>
            <a:ext cx="1195" cy="2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9" name="BMP 图象" r:id="rId3" imgW="1181265" imgH="2409524" progId="Paint.Picture">
                    <p:embed/>
                  </p:oleObj>
                </mc:Choice>
                <mc:Fallback>
                  <p:oleObj name="BMP 图象" r:id="rId3" imgW="1181265" imgH="2409524" progId="Paint.Picture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1128"/>
                          <a:ext cx="1195" cy="2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Object 23">
              <a:extLst>
                <a:ext uri="{FF2B5EF4-FFF2-40B4-BE49-F238E27FC236}">
                  <a16:creationId xmlns:a16="http://schemas.microsoft.com/office/drawing/2014/main" id="{7A131D60-4763-4770-AF7D-0320A2F961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301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0" name="Equation" r:id="rId5" imgW="228600" imgH="241200" progId="Equation.3">
                    <p:embed/>
                  </p:oleObj>
                </mc:Choice>
                <mc:Fallback>
                  <p:oleObj name="Equation" r:id="rId5" imgW="228600" imgH="241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01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8" name="Object 24">
              <a:extLst>
                <a:ext uri="{FF2B5EF4-FFF2-40B4-BE49-F238E27FC236}">
                  <a16:creationId xmlns:a16="http://schemas.microsoft.com/office/drawing/2014/main" id="{FF6B25D8-3BBE-4564-9578-32D3465A69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244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1" name="Equation" r:id="rId7" imgW="241200" imgH="317160" progId="Equation.3">
                    <p:embed/>
                  </p:oleObj>
                </mc:Choice>
                <mc:Fallback>
                  <p:oleObj name="Equation" r:id="rId7" imgW="241200" imgH="3171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44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9" name="Object 25">
              <a:extLst>
                <a:ext uri="{FF2B5EF4-FFF2-40B4-BE49-F238E27FC236}">
                  <a16:creationId xmlns:a16="http://schemas.microsoft.com/office/drawing/2014/main" id="{5CF0B0CA-787F-42E6-B922-63F0757BAC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4" y="81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2" name="Equation" r:id="rId9" imgW="215640" imgH="215640" progId="Equation.3">
                    <p:embed/>
                  </p:oleObj>
                </mc:Choice>
                <mc:Fallback>
                  <p:oleObj name="Equation" r:id="rId9" imgW="215640" imgH="2156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" y="816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2" name="Line 27">
              <a:extLst>
                <a:ext uri="{FF2B5EF4-FFF2-40B4-BE49-F238E27FC236}">
                  <a16:creationId xmlns:a16="http://schemas.microsoft.com/office/drawing/2014/main" id="{BAC7F4A1-A157-44A9-ACE4-63A2556EED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4" y="2404"/>
              <a:ext cx="576" cy="57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3" name="Line 21">
              <a:extLst>
                <a:ext uri="{FF2B5EF4-FFF2-40B4-BE49-F238E27FC236}">
                  <a16:creationId xmlns:a16="http://schemas.microsoft.com/office/drawing/2014/main" id="{4E717E50-E725-4EAA-ADF6-894EC17FFC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728"/>
              <a:ext cx="0" cy="67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4" name="Line 26">
              <a:extLst>
                <a:ext uri="{FF2B5EF4-FFF2-40B4-BE49-F238E27FC236}">
                  <a16:creationId xmlns:a16="http://schemas.microsoft.com/office/drawing/2014/main" id="{0D70DDB5-83DA-471A-924C-64392490E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2404"/>
              <a:ext cx="57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5" name="Line 28">
              <a:extLst>
                <a:ext uri="{FF2B5EF4-FFF2-40B4-BE49-F238E27FC236}">
                  <a16:creationId xmlns:a16="http://schemas.microsoft.com/office/drawing/2014/main" id="{2A9365E1-A140-4FD7-8A71-95B26F9E2A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816"/>
              <a:ext cx="0" cy="91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30" name="Object 71">
              <a:extLst>
                <a:ext uri="{FF2B5EF4-FFF2-40B4-BE49-F238E27FC236}">
                  <a16:creationId xmlns:a16="http://schemas.microsoft.com/office/drawing/2014/main" id="{62811990-A155-4CCA-BB89-D0669F219C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229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3" name="Equation" r:id="rId11" imgW="304560" imgH="317160" progId="Equation.3">
                    <p:embed/>
                  </p:oleObj>
                </mc:Choice>
                <mc:Fallback>
                  <p:oleObj name="Equation" r:id="rId11" imgW="304560" imgH="31716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29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2" name="Rectangle 2">
            <a:extLst>
              <a:ext uri="{FF2B5EF4-FFF2-40B4-BE49-F238E27FC236}">
                <a16:creationId xmlns:a16="http://schemas.microsoft.com/office/drawing/2014/main" id="{10370476-4324-4306-A083-4E926416B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22275"/>
            <a:ext cx="7848600" cy="644525"/>
          </a:xfrm>
        </p:spPr>
        <p:txBody>
          <a:bodyPr/>
          <a:lstStyle/>
          <a:p>
            <a:pPr algn="just" eaLnBrk="1" hangingPunct="1"/>
            <a:r>
              <a:rPr lang="zh-CN" altLang="en-US" sz="2800" b="1" dirty="0">
                <a:ea typeface="楷体_GB2312" pitchFamily="49" charset="-122"/>
              </a:rPr>
              <a:t>例：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建立顶点在原点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旋转轴为</a:t>
            </a:r>
            <a:r>
              <a:rPr lang="en-US" altLang="zh-CN" sz="2800" i="1" dirty="0">
                <a:solidFill>
                  <a:schemeClr val="tx1"/>
                </a:solidFill>
                <a:ea typeface="楷体_GB2312" pitchFamily="49" charset="-122"/>
              </a:rPr>
              <a:t>z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轴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半顶角为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218" name="Object 3">
            <a:extLst>
              <a:ext uri="{FF2B5EF4-FFF2-40B4-BE49-F238E27FC236}">
                <a16:creationId xmlns:a16="http://schemas.microsoft.com/office/drawing/2014/main" id="{AF8DDCD2-8DB1-425F-82E7-E2685F1BFD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70116"/>
              </p:ext>
            </p:extLst>
          </p:nvPr>
        </p:nvGraphicFramePr>
        <p:xfrm>
          <a:off x="7861300" y="623887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4" name="Equation" r:id="rId13" imgW="266400" imgH="241200" progId="Equation.3">
                  <p:embed/>
                </p:oleObj>
              </mc:Choice>
              <mc:Fallback>
                <p:oleObj name="Equation" r:id="rId13" imgW="26640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0" y="623887"/>
                        <a:ext cx="266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Text Box 4">
            <a:extLst>
              <a:ext uri="{FF2B5EF4-FFF2-40B4-BE49-F238E27FC236}">
                <a16:creationId xmlns:a16="http://schemas.microsoft.com/office/drawing/2014/main" id="{0A3099F3-9409-4111-9029-C4E60C4DD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的圆锥面方程</a:t>
            </a:r>
            <a:r>
              <a:rPr lang="en-US" altLang="zh-CN">
                <a:ea typeface="仿宋_GB2312" pitchFamily="49" charset="-122"/>
              </a:rPr>
              <a:t>.  </a:t>
            </a:r>
            <a:endParaRPr lang="en-US" altLang="zh-CN" sz="240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118789" name="Text Box 5">
            <a:extLst>
              <a:ext uri="{FF2B5EF4-FFF2-40B4-BE49-F238E27FC236}">
                <a16:creationId xmlns:a16="http://schemas.microsoft.com/office/drawing/2014/main" id="{5DFEB356-AD73-4D48-81DF-9ADABC4E0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144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zh-CN" altLang="en-US">
                <a:latin typeface="楷体_GB2312" pitchFamily="49" charset="-122"/>
              </a:rPr>
              <a:t>在</a:t>
            </a:r>
            <a:r>
              <a:rPr lang="en-US" altLang="zh-CN" i="1">
                <a:ea typeface="仿宋_GB2312" pitchFamily="49" charset="-122"/>
              </a:rPr>
              <a:t>yOz</a:t>
            </a:r>
            <a:r>
              <a:rPr lang="zh-CN" altLang="en-US">
                <a:latin typeface="楷体_GB2312" pitchFamily="49" charset="-122"/>
              </a:rPr>
              <a:t>面上直线</a:t>
            </a:r>
            <a:r>
              <a:rPr lang="en-US" altLang="zh-CN" i="1">
                <a:ea typeface="仿宋_GB2312" pitchFamily="49" charset="-122"/>
              </a:rPr>
              <a:t>L </a:t>
            </a:r>
            <a:r>
              <a:rPr lang="zh-CN" altLang="en-US"/>
              <a:t>的方程为</a:t>
            </a:r>
            <a:endParaRPr lang="zh-CN" altLang="en-US">
              <a:ea typeface="仿宋_GB2312" pitchFamily="49" charset="-122"/>
            </a:endParaRPr>
          </a:p>
        </p:txBody>
      </p:sp>
      <p:graphicFrame>
        <p:nvGraphicFramePr>
          <p:cNvPr id="118790" name="Object 6">
            <a:extLst>
              <a:ext uri="{FF2B5EF4-FFF2-40B4-BE49-F238E27FC236}">
                <a16:creationId xmlns:a16="http://schemas.microsoft.com/office/drawing/2014/main" id="{6340EF8B-4374-4199-AFB4-603E41CA30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286000"/>
          <a:ext cx="1587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5" name="Equation" r:id="rId15" imgW="1587240" imgH="368280" progId="Equation.3">
                  <p:embed/>
                </p:oleObj>
              </mc:Choice>
              <mc:Fallback>
                <p:oleObj name="Equation" r:id="rId15" imgW="1587240" imgH="368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0"/>
                        <a:ext cx="1587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8791" name="Text Box 7">
                <a:extLst>
                  <a:ext uri="{FF2B5EF4-FFF2-40B4-BE49-F238E27FC236}">
                    <a16:creationId xmlns:a16="http://schemas.microsoft.com/office/drawing/2014/main" id="{1E75B299-F809-4BBB-A8A1-83AFA59ADD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2697163"/>
                <a:ext cx="5257800" cy="579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楷体_GB2312" pitchFamily="49" charset="-122"/>
                  </a:rPr>
                  <a:t>绕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楷体_GB2312" pitchFamily="49" charset="-122"/>
                  </a:rPr>
                  <a:t>轴旋转时</a:t>
                </a:r>
                <a:r>
                  <a:rPr lang="en-US" altLang="zh-CN" dirty="0">
                    <a:latin typeface="楷体_GB2312" pitchFamily="49" charset="-122"/>
                  </a:rPr>
                  <a:t>,</a:t>
                </a:r>
                <a:r>
                  <a:rPr lang="zh-CN" altLang="en-US" dirty="0">
                    <a:latin typeface="楷体_GB2312" pitchFamily="49" charset="-122"/>
                  </a:rPr>
                  <a:t>圆锥面的方程为</a:t>
                </a:r>
              </a:p>
            </p:txBody>
          </p:sp>
        </mc:Choice>
        <mc:Fallback xmlns="">
          <p:sp>
            <p:nvSpPr>
              <p:cNvPr id="118791" name="Text Box 7">
                <a:extLst>
                  <a:ext uri="{FF2B5EF4-FFF2-40B4-BE49-F238E27FC236}">
                    <a16:creationId xmlns:a16="http://schemas.microsoft.com/office/drawing/2014/main" id="{1E75B299-F809-4BBB-A8A1-83AFA59AD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697163"/>
                <a:ext cx="5257800" cy="579437"/>
              </a:xfrm>
              <a:prstGeom prst="rect">
                <a:avLst/>
              </a:prstGeom>
              <a:blipFill>
                <a:blip r:embed="rId17"/>
                <a:stretch>
                  <a:fillRect l="-2436" t="-3125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8792" name="Object 8">
            <a:extLst>
              <a:ext uri="{FF2B5EF4-FFF2-40B4-BE49-F238E27FC236}">
                <a16:creationId xmlns:a16="http://schemas.microsoft.com/office/drawing/2014/main" id="{1B89BC8F-4DFC-49CD-9A8B-720D63947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9088" y="3379788"/>
          <a:ext cx="29829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6" name="Equation" r:id="rId18" imgW="2984400" imgH="558720" progId="Equation.3">
                  <p:embed/>
                </p:oleObj>
              </mc:Choice>
              <mc:Fallback>
                <p:oleObj name="Equation" r:id="rId18" imgW="2984400" imgH="558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3379788"/>
                        <a:ext cx="29829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3" name="Object 9">
            <a:extLst>
              <a:ext uri="{FF2B5EF4-FFF2-40B4-BE49-F238E27FC236}">
                <a16:creationId xmlns:a16="http://schemas.microsoft.com/office/drawing/2014/main" id="{721BF5BA-5984-4501-BACC-5318CB1E6E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233988"/>
          <a:ext cx="2627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7" name="Equation" r:id="rId20" imgW="2628720" imgH="520560" progId="Equation.3">
                  <p:embed/>
                </p:oleObj>
              </mc:Choice>
              <mc:Fallback>
                <p:oleObj name="Equation" r:id="rId20" imgW="2628720" imgH="520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33988"/>
                        <a:ext cx="26273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4" name="Line 10">
            <a:extLst>
              <a:ext uri="{FF2B5EF4-FFF2-40B4-BE49-F238E27FC236}">
                <a16:creationId xmlns:a16="http://schemas.microsoft.com/office/drawing/2014/main" id="{5D345803-3D0B-4642-85D9-04EE977B3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3125" y="4090988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8796" name="Object 12">
            <a:extLst>
              <a:ext uri="{FF2B5EF4-FFF2-40B4-BE49-F238E27FC236}">
                <a16:creationId xmlns:a16="http://schemas.microsoft.com/office/drawing/2014/main" id="{E2E28996-B66E-48F7-BB1D-C21A7A330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127500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8" name="Equation" r:id="rId22" imgW="1803240" imgH="444240" progId="Equation.3">
                  <p:embed/>
                </p:oleObj>
              </mc:Choice>
              <mc:Fallback>
                <p:oleObj name="Equation" r:id="rId22" imgW="180324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27500"/>
                        <a:ext cx="1803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3" name="Object 29">
            <a:extLst>
              <a:ext uri="{FF2B5EF4-FFF2-40B4-BE49-F238E27FC236}">
                <a16:creationId xmlns:a16="http://schemas.microsoft.com/office/drawing/2014/main" id="{65BB21B2-063F-4AAF-AEE4-4CD7F6388E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72300" y="31877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9" name="Equation" r:id="rId24" imgW="266400" imgH="241200" progId="Equation.3">
                  <p:embed/>
                </p:oleObj>
              </mc:Choice>
              <mc:Fallback>
                <p:oleObj name="Equation" r:id="rId24" imgW="266400" imgH="241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3187700"/>
                        <a:ext cx="266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28" name="Rectangle 44">
            <a:extLst>
              <a:ext uri="{FF2B5EF4-FFF2-40B4-BE49-F238E27FC236}">
                <a16:creationId xmlns:a16="http://schemas.microsoft.com/office/drawing/2014/main" id="{4B4CB387-9293-4DB6-8720-613A93AD8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62475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两边平方</a:t>
            </a:r>
          </a:p>
        </p:txBody>
      </p:sp>
      <p:grpSp>
        <p:nvGrpSpPr>
          <p:cNvPr id="3" name="Group 73">
            <a:extLst>
              <a:ext uri="{FF2B5EF4-FFF2-40B4-BE49-F238E27FC236}">
                <a16:creationId xmlns:a16="http://schemas.microsoft.com/office/drawing/2014/main" id="{F155881D-620F-478F-B30C-FDB41E129B8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981200"/>
            <a:ext cx="2235200" cy="3048000"/>
            <a:chOff x="3840" y="1248"/>
            <a:chExt cx="1408" cy="1920"/>
          </a:xfrm>
        </p:grpSpPr>
        <p:sp>
          <p:nvSpPr>
            <p:cNvPr id="9241" name="Line 31">
              <a:extLst>
                <a:ext uri="{FF2B5EF4-FFF2-40B4-BE49-F238E27FC236}">
                  <a16:creationId xmlns:a16="http://schemas.microsoft.com/office/drawing/2014/main" id="{DFCE9569-2668-420D-921F-A0B97FA80D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392"/>
              <a:ext cx="1200" cy="177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5" name="Object 56">
              <a:extLst>
                <a:ext uri="{FF2B5EF4-FFF2-40B4-BE49-F238E27FC236}">
                  <a16:creationId xmlns:a16="http://schemas.microsoft.com/office/drawing/2014/main" id="{13843CD4-032B-4819-9C2E-1992CFD69C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1248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90" name="Equation" r:id="rId26" imgW="253800" imgH="304560" progId="Equation.3">
                    <p:embed/>
                  </p:oleObj>
                </mc:Choice>
                <mc:Fallback>
                  <p:oleObj name="Equation" r:id="rId26" imgW="253800" imgH="30456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248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1">
            <a:extLst>
              <a:ext uri="{FF2B5EF4-FFF2-40B4-BE49-F238E27FC236}">
                <a16:creationId xmlns:a16="http://schemas.microsoft.com/office/drawing/2014/main" id="{C161BD78-F613-4FB7-BA7B-5CF2A49B5312}"/>
              </a:ext>
            </a:extLst>
          </p:cNvPr>
          <p:cNvGrpSpPr>
            <a:grpSpLocks/>
          </p:cNvGrpSpPr>
          <p:nvPr/>
        </p:nvGrpSpPr>
        <p:grpSpPr bwMode="auto">
          <a:xfrm>
            <a:off x="7456488" y="2832100"/>
            <a:ext cx="1460500" cy="368300"/>
            <a:chOff x="4697" y="1784"/>
            <a:chExt cx="920" cy="232"/>
          </a:xfrm>
        </p:grpSpPr>
        <p:graphicFrame>
          <p:nvGraphicFramePr>
            <p:cNvPr id="9224" name="Object 35">
              <a:extLst>
                <a:ext uri="{FF2B5EF4-FFF2-40B4-BE49-F238E27FC236}">
                  <a16:creationId xmlns:a16="http://schemas.microsoft.com/office/drawing/2014/main" id="{819171E6-4738-48A7-A1ED-BA17F77CF5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1784"/>
            <a:ext cx="86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91" name="Equation" r:id="rId28" imgW="1498320" imgH="406080" progId="Equation.3">
                    <p:embed/>
                  </p:oleObj>
                </mc:Choice>
                <mc:Fallback>
                  <p:oleObj name="Equation" r:id="rId28" imgW="1498320" imgH="40608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784"/>
                          <a:ext cx="865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0" name="Oval 36">
              <a:extLst>
                <a:ext uri="{FF2B5EF4-FFF2-40B4-BE49-F238E27FC236}">
                  <a16:creationId xmlns:a16="http://schemas.microsoft.com/office/drawing/2014/main" id="{F3B911B6-0A01-4E76-AF25-649286596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7" y="187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8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 autoUpdateAnimBg="0"/>
      <p:bldP spid="118791" grpId="0" autoUpdateAnimBg="0"/>
      <p:bldP spid="11882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58">
            <a:extLst>
              <a:ext uri="{FF2B5EF4-FFF2-40B4-BE49-F238E27FC236}">
                <a16:creationId xmlns:a16="http://schemas.microsoft.com/office/drawing/2014/main" id="{2BB9C77A-2C9B-4265-B0A3-56295C0E2305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362200"/>
            <a:ext cx="2528888" cy="1881188"/>
            <a:chOff x="2832" y="1488"/>
            <a:chExt cx="1593" cy="1185"/>
          </a:xfrm>
        </p:grpSpPr>
        <p:graphicFrame>
          <p:nvGraphicFramePr>
            <p:cNvPr id="10254" name="Object 1057">
              <a:extLst>
                <a:ext uri="{FF2B5EF4-FFF2-40B4-BE49-F238E27FC236}">
                  <a16:creationId xmlns:a16="http://schemas.microsoft.com/office/drawing/2014/main" id="{D6B76978-95B0-4ED1-8D87-EE329518B3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47" y="1488"/>
            <a:ext cx="1478" cy="1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2" name="位图图像" r:id="rId4" imgW="1533739" imgH="1228571" progId="Paint.Picture">
                    <p:embed/>
                  </p:oleObj>
                </mc:Choice>
                <mc:Fallback>
                  <p:oleObj name="位图图像" r:id="rId4" imgW="1533739" imgH="1228571" progId="Paint.Picture">
                    <p:embed/>
                    <p:pic>
                      <p:nvPicPr>
                        <p:cNvPr id="0" name="Object 10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7" y="1488"/>
                          <a:ext cx="1478" cy="1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Object 1028">
              <a:extLst>
                <a:ext uri="{FF2B5EF4-FFF2-40B4-BE49-F238E27FC236}">
                  <a16:creationId xmlns:a16="http://schemas.microsoft.com/office/drawing/2014/main" id="{FABA800A-7A72-40CE-9376-2CF61D6F8E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2263"/>
            <a:ext cx="13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3" name="Equation" r:id="rId6" imgW="228600" imgH="241200" progId="Equation.3">
                    <p:embed/>
                  </p:oleObj>
                </mc:Choice>
                <mc:Fallback>
                  <p:oleObj name="Equation" r:id="rId6" imgW="228600" imgH="241200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263"/>
                          <a:ext cx="130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6" name="Object 1029">
              <a:extLst>
                <a:ext uri="{FF2B5EF4-FFF2-40B4-BE49-F238E27FC236}">
                  <a16:creationId xmlns:a16="http://schemas.microsoft.com/office/drawing/2014/main" id="{8C4DA243-E68D-4686-ADA3-3888FFD906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2" y="2309"/>
            <a:ext cx="13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4" name="Equation" r:id="rId8" imgW="241200" imgH="317160" progId="Equation.3">
                    <p:embed/>
                  </p:oleObj>
                </mc:Choice>
                <mc:Fallback>
                  <p:oleObj name="Equation" r:id="rId8" imgW="241200" imgH="317160" progId="Equation.3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2309"/>
                          <a:ext cx="13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7" name="Object 1030">
              <a:extLst>
                <a:ext uri="{FF2B5EF4-FFF2-40B4-BE49-F238E27FC236}">
                  <a16:creationId xmlns:a16="http://schemas.microsoft.com/office/drawing/2014/main" id="{6CE2A0FE-7C4C-4E96-B793-127C575E11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536"/>
            <a:ext cx="115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5" name="Equation" r:id="rId10" imgW="203040" imgH="215640" progId="Equation.3">
                    <p:embed/>
                  </p:oleObj>
                </mc:Choice>
                <mc:Fallback>
                  <p:oleObj name="Equation" r:id="rId10" imgW="203040" imgH="21564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536"/>
                          <a:ext cx="115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8" name="Object 1031">
              <a:extLst>
                <a:ext uri="{FF2B5EF4-FFF2-40B4-BE49-F238E27FC236}">
                  <a16:creationId xmlns:a16="http://schemas.microsoft.com/office/drawing/2014/main" id="{B3D667AB-59BE-49BE-9912-0E31ED8447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9" y="2134"/>
            <a:ext cx="173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6" name="Equation" r:id="rId12" imgW="304560" imgH="317160" progId="Equation.3">
                    <p:embed/>
                  </p:oleObj>
                </mc:Choice>
                <mc:Fallback>
                  <p:oleObj name="Equation" r:id="rId12" imgW="304560" imgH="317160" progId="Equation.3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9" y="2134"/>
                          <a:ext cx="173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56">
            <a:extLst>
              <a:ext uri="{FF2B5EF4-FFF2-40B4-BE49-F238E27FC236}">
                <a16:creationId xmlns:a16="http://schemas.microsoft.com/office/drawing/2014/main" id="{6A3E230D-89C5-4940-B20F-1428592BE472}"/>
              </a:ext>
            </a:extLst>
          </p:cNvPr>
          <p:cNvGrpSpPr>
            <a:grpSpLocks/>
          </p:cNvGrpSpPr>
          <p:nvPr/>
        </p:nvGrpSpPr>
        <p:grpSpPr bwMode="auto">
          <a:xfrm>
            <a:off x="7083425" y="1143000"/>
            <a:ext cx="1831975" cy="1676400"/>
            <a:chOff x="4462" y="720"/>
            <a:chExt cx="1154" cy="1056"/>
          </a:xfrm>
        </p:grpSpPr>
        <p:graphicFrame>
          <p:nvGraphicFramePr>
            <p:cNvPr id="10249" name="Object 1055">
              <a:extLst>
                <a:ext uri="{FF2B5EF4-FFF2-40B4-BE49-F238E27FC236}">
                  <a16:creationId xmlns:a16="http://schemas.microsoft.com/office/drawing/2014/main" id="{452FEC93-2BED-44BB-BFCE-2A7C0A63D6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2" y="720"/>
            <a:ext cx="1154" cy="1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7" name="位图图像" r:id="rId14" imgW="1200318" imgH="1095528" progId="Paint.Picture">
                    <p:embed/>
                  </p:oleObj>
                </mc:Choice>
                <mc:Fallback>
                  <p:oleObj name="位图图像" r:id="rId14" imgW="1200318" imgH="1095528" progId="Paint.Picture">
                    <p:embed/>
                    <p:pic>
                      <p:nvPicPr>
                        <p:cNvPr id="0" name="Object 1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2" y="720"/>
                          <a:ext cx="1154" cy="10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0" name="Object 1034">
              <a:extLst>
                <a:ext uri="{FF2B5EF4-FFF2-40B4-BE49-F238E27FC236}">
                  <a16:creationId xmlns:a16="http://schemas.microsoft.com/office/drawing/2014/main" id="{413FF226-DD95-40B8-B2CC-1C937A18C8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147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8" name="Equation" r:id="rId16" imgW="228600" imgH="241200" progId="Equation.3">
                    <p:embed/>
                  </p:oleObj>
                </mc:Choice>
                <mc:Fallback>
                  <p:oleObj name="Equation" r:id="rId16" imgW="228600" imgH="241200" progId="Equation.3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47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1" name="Object 1035">
              <a:extLst>
                <a:ext uri="{FF2B5EF4-FFF2-40B4-BE49-F238E27FC236}">
                  <a16:creationId xmlns:a16="http://schemas.microsoft.com/office/drawing/2014/main" id="{2D46F966-AFD9-41F5-917C-BD002F783D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20" y="157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9" name="Equation" r:id="rId18" imgW="241200" imgH="317160" progId="Equation.3">
                    <p:embed/>
                  </p:oleObj>
                </mc:Choice>
                <mc:Fallback>
                  <p:oleObj name="Equation" r:id="rId18" imgW="241200" imgH="317160" progId="Equation.3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0" y="157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2" name="Object 1036">
              <a:extLst>
                <a:ext uri="{FF2B5EF4-FFF2-40B4-BE49-F238E27FC236}">
                  <a16:creationId xmlns:a16="http://schemas.microsoft.com/office/drawing/2014/main" id="{A9451B9F-8CDB-4835-88C7-2FB3ED840F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760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0" name="Equation" r:id="rId20" imgW="203040" imgH="215640" progId="Equation.3">
                    <p:embed/>
                  </p:oleObj>
                </mc:Choice>
                <mc:Fallback>
                  <p:oleObj name="Equation" r:id="rId20" imgW="203040" imgH="215640" progId="Equation.3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760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1037">
              <a:extLst>
                <a:ext uri="{FF2B5EF4-FFF2-40B4-BE49-F238E27FC236}">
                  <a16:creationId xmlns:a16="http://schemas.microsoft.com/office/drawing/2014/main" id="{D045A141-B734-4682-AD0D-1C6CEAEDBD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8" y="1338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1" name="Equation" r:id="rId22" imgW="304560" imgH="317160" progId="Equation.3">
                    <p:embed/>
                  </p:oleObj>
                </mc:Choice>
                <mc:Fallback>
                  <p:oleObj name="Equation" r:id="rId22" imgW="304560" imgH="317160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338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61" name="Rectangle 1038">
            <a:extLst>
              <a:ext uri="{FF2B5EF4-FFF2-40B4-BE49-F238E27FC236}">
                <a16:creationId xmlns:a16="http://schemas.microsoft.com/office/drawing/2014/main" id="{68CAA3A7-416D-4971-8DAB-65A94209E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533400"/>
            <a:ext cx="5105400" cy="533400"/>
          </a:xfrm>
        </p:spPr>
        <p:txBody>
          <a:bodyPr/>
          <a:lstStyle/>
          <a:p>
            <a:pPr algn="just" eaLnBrk="1" hangingPunct="1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仿宋_GB2312" pitchFamily="49" charset="-122"/>
              </a:rPr>
              <a:t>4.</a:t>
            </a:r>
            <a:r>
              <a:rPr lang="en-US" altLang="zh-CN" sz="2800">
                <a:ea typeface="仿宋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求坐标面 </a:t>
            </a:r>
            <a:r>
              <a:rPr lang="en-US" altLang="zh-CN" sz="2800" i="1">
                <a:solidFill>
                  <a:schemeClr val="tx1"/>
                </a:solidFill>
                <a:ea typeface="仿宋_GB2312" pitchFamily="49" charset="-122"/>
              </a:rPr>
              <a:t>xOz</a:t>
            </a:r>
            <a:r>
              <a:rPr lang="en-US" altLang="zh-CN" sz="2800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上的双曲线</a:t>
            </a:r>
            <a:endParaRPr lang="zh-CN" altLang="en-US" sz="2800">
              <a:ea typeface="仿宋_GB2312" pitchFamily="49" charset="-122"/>
            </a:endParaRPr>
          </a:p>
        </p:txBody>
      </p:sp>
      <p:graphicFrame>
        <p:nvGraphicFramePr>
          <p:cNvPr id="10242" name="Object 1039">
            <a:extLst>
              <a:ext uri="{FF2B5EF4-FFF2-40B4-BE49-F238E27FC236}">
                <a16:creationId xmlns:a16="http://schemas.microsoft.com/office/drawing/2014/main" id="{A90AE537-1588-44B9-B796-BB399AD1DC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5300" y="304800"/>
          <a:ext cx="1663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2" name="Equation" r:id="rId24" imgW="1663560" imgH="977760" progId="Equation.3">
                  <p:embed/>
                </p:oleObj>
              </mc:Choice>
              <mc:Fallback>
                <p:oleObj name="Equation" r:id="rId24" imgW="1663560" imgH="97776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304800"/>
                        <a:ext cx="1663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Text Box 1040">
            <a:extLst>
              <a:ext uri="{FF2B5EF4-FFF2-40B4-BE49-F238E27FC236}">
                <a16:creationId xmlns:a16="http://schemas.microsoft.com/office/drawing/2014/main" id="{2BB9AD91-B2A4-49A2-A498-7A314A292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0" y="5334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分别绕</a:t>
            </a:r>
            <a:r>
              <a:rPr lang="zh-CN" altLang="en-US" i="1">
                <a:ea typeface="仿宋_GB2312" pitchFamily="49" charset="-122"/>
              </a:rPr>
              <a:t> </a:t>
            </a:r>
            <a:r>
              <a:rPr lang="en-US" altLang="zh-CN" i="1">
                <a:solidFill>
                  <a:schemeClr val="tx2"/>
                </a:solidFill>
                <a:ea typeface="仿宋_GB2312" pitchFamily="49" charset="-122"/>
              </a:rPr>
              <a:t>x</a:t>
            </a:r>
            <a:endParaRPr lang="en-US" altLang="zh-CN"/>
          </a:p>
        </p:txBody>
      </p:sp>
      <p:sp>
        <p:nvSpPr>
          <p:cNvPr id="10263" name="Text Box 1041">
            <a:extLst>
              <a:ext uri="{FF2B5EF4-FFF2-40B4-BE49-F238E27FC236}">
                <a16:creationId xmlns:a16="http://schemas.microsoft.com/office/drawing/2014/main" id="{B7B6BBEF-E4F6-4BF9-A69A-D9224CA5B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1309688"/>
            <a:ext cx="6859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轴和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solidFill>
                  <a:schemeClr val="tx2"/>
                </a:solidFill>
                <a:ea typeface="仿宋_GB2312" pitchFamily="49" charset="-122"/>
              </a:rPr>
              <a:t>z</a:t>
            </a:r>
            <a:r>
              <a:rPr lang="en-US" altLang="zh-CN" i="1">
                <a:ea typeface="仿宋_GB2312" pitchFamily="49" charset="-122"/>
              </a:rPr>
              <a:t> </a:t>
            </a:r>
            <a:r>
              <a:rPr lang="zh-CN" altLang="en-US"/>
              <a:t>轴旋转一周所生成的旋转曲面方程</a:t>
            </a:r>
            <a:r>
              <a:rPr lang="en-US" altLang="zh-CN">
                <a:ea typeface="仿宋_GB2312" pitchFamily="49" charset="-122"/>
              </a:rPr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227346" name="Text Box 1042">
            <a:extLst>
              <a:ext uri="{FF2B5EF4-FFF2-40B4-BE49-F238E27FC236}">
                <a16:creationId xmlns:a16="http://schemas.microsoft.com/office/drawing/2014/main" id="{F9CB70C8-BF04-44BA-A4F6-876833F9B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19050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 </a:t>
            </a:r>
            <a:r>
              <a:rPr lang="zh-CN" altLang="en-US">
                <a:latin typeface="楷体_GB2312" pitchFamily="49" charset="-122"/>
              </a:rPr>
              <a:t>绕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solidFill>
                  <a:schemeClr val="tx2"/>
                </a:solidFill>
                <a:ea typeface="仿宋_GB2312" pitchFamily="49" charset="-122"/>
              </a:rPr>
              <a:t>x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/>
              <a:t>轴旋转</a:t>
            </a:r>
            <a:endParaRPr lang="zh-CN" altLang="en-US">
              <a:ea typeface="仿宋_GB2312" pitchFamily="49" charset="-122"/>
            </a:endParaRPr>
          </a:p>
        </p:txBody>
      </p:sp>
      <p:graphicFrame>
        <p:nvGraphicFramePr>
          <p:cNvPr id="227347" name="Object 1043">
            <a:extLst>
              <a:ext uri="{FF2B5EF4-FFF2-40B4-BE49-F238E27FC236}">
                <a16:creationId xmlns:a16="http://schemas.microsoft.com/office/drawing/2014/main" id="{A1D041E4-50F1-42FB-B7A4-F895F93157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821748"/>
              </p:ext>
            </p:extLst>
          </p:nvPr>
        </p:nvGraphicFramePr>
        <p:xfrm>
          <a:off x="588386" y="2452291"/>
          <a:ext cx="2413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3" name="Equation" r:id="rId26" imgW="2412720" imgH="977760" progId="Equation.3">
                  <p:embed/>
                </p:oleObj>
              </mc:Choice>
              <mc:Fallback>
                <p:oleObj name="Equation" r:id="rId26" imgW="2412720" imgH="97776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86" y="2452291"/>
                        <a:ext cx="2413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48" name="Text Box 1044">
            <a:extLst>
              <a:ext uri="{FF2B5EF4-FFF2-40B4-BE49-F238E27FC236}">
                <a16:creationId xmlns:a16="http://schemas.microsoft.com/office/drawing/2014/main" id="{16866B57-303A-4031-87C0-E3141028F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38862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绕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solidFill>
                  <a:schemeClr val="tx2"/>
                </a:solidFill>
                <a:ea typeface="仿宋_GB2312" pitchFamily="49" charset="-122"/>
              </a:rPr>
              <a:t>z</a:t>
            </a:r>
            <a:r>
              <a:rPr lang="en-US" altLang="zh-CN" i="1">
                <a:solidFill>
                  <a:schemeClr val="accent1"/>
                </a:solidFill>
                <a:ea typeface="仿宋_GB2312" pitchFamily="49" charset="-122"/>
              </a:rPr>
              <a:t> </a:t>
            </a:r>
            <a:r>
              <a:rPr lang="zh-CN" altLang="en-US"/>
              <a:t>轴旋转</a:t>
            </a:r>
            <a:endParaRPr lang="zh-CN" altLang="en-US">
              <a:ea typeface="仿宋_GB2312" pitchFamily="49" charset="-122"/>
            </a:endParaRPr>
          </a:p>
        </p:txBody>
      </p:sp>
      <p:graphicFrame>
        <p:nvGraphicFramePr>
          <p:cNvPr id="227349" name="Object 1045">
            <a:extLst>
              <a:ext uri="{FF2B5EF4-FFF2-40B4-BE49-F238E27FC236}">
                <a16:creationId xmlns:a16="http://schemas.microsoft.com/office/drawing/2014/main" id="{44345F47-52A5-46A7-9339-4F4F370D14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4950" y="4495800"/>
          <a:ext cx="2400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4" name="Equation" r:id="rId28" imgW="2400120" imgH="977760" progId="Equation.3">
                  <p:embed/>
                </p:oleObj>
              </mc:Choice>
              <mc:Fallback>
                <p:oleObj name="Equation" r:id="rId28" imgW="2400120" imgH="97776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4495800"/>
                        <a:ext cx="2400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50" name="Text Box 1046">
            <a:extLst>
              <a:ext uri="{FF2B5EF4-FFF2-40B4-BE49-F238E27FC236}">
                <a16:creationId xmlns:a16="http://schemas.microsoft.com/office/drawing/2014/main" id="{E9037516-C6C4-488D-BCCE-F77EA7245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5561805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这两种曲面都叫做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</a:rPr>
              <a:t>旋转双曲面</a:t>
            </a:r>
            <a:r>
              <a:rPr lang="en-US" altLang="zh-CN" dirty="0">
                <a:latin typeface="楷体_GB2312" pitchFamily="49" charset="-122"/>
              </a:rPr>
              <a:t>.</a:t>
            </a:r>
          </a:p>
        </p:txBody>
      </p:sp>
      <p:sp>
        <p:nvSpPr>
          <p:cNvPr id="227351" name="Text Box 1047">
            <a:extLst>
              <a:ext uri="{FF2B5EF4-FFF2-40B4-BE49-F238E27FC236}">
                <a16:creationId xmlns:a16="http://schemas.microsoft.com/office/drawing/2014/main" id="{7A5570B1-E835-4BA2-97C8-A0BFC3A2D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19050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所成曲面方程为</a:t>
            </a:r>
            <a:endParaRPr lang="zh-CN" altLang="en-US">
              <a:ea typeface="仿宋_GB2312" pitchFamily="49" charset="-122"/>
            </a:endParaRPr>
          </a:p>
        </p:txBody>
      </p:sp>
      <p:sp>
        <p:nvSpPr>
          <p:cNvPr id="227352" name="Text Box 1048">
            <a:extLst>
              <a:ext uri="{FF2B5EF4-FFF2-40B4-BE49-F238E27FC236}">
                <a16:creationId xmlns:a16="http://schemas.microsoft.com/office/drawing/2014/main" id="{805AD3C9-6F82-4778-8E8C-7FEECBF9D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088" y="3886200"/>
            <a:ext cx="2913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所成曲面方程为</a:t>
            </a:r>
            <a:endParaRPr lang="zh-CN" altLang="en-US">
              <a:ea typeface="仿宋_GB2312" pitchFamily="49" charset="-122"/>
            </a:endParaRPr>
          </a:p>
        </p:txBody>
      </p:sp>
      <p:grpSp>
        <p:nvGrpSpPr>
          <p:cNvPr id="4" name="Group 1062">
            <a:extLst>
              <a:ext uri="{FF2B5EF4-FFF2-40B4-BE49-F238E27FC236}">
                <a16:creationId xmlns:a16="http://schemas.microsoft.com/office/drawing/2014/main" id="{6D0F5CFD-4885-44DE-87AA-25EEEE659AAE}"/>
              </a:ext>
            </a:extLst>
          </p:cNvPr>
          <p:cNvGrpSpPr>
            <a:grpSpLocks/>
          </p:cNvGrpSpPr>
          <p:nvPr/>
        </p:nvGrpSpPr>
        <p:grpSpPr bwMode="auto">
          <a:xfrm>
            <a:off x="6343650" y="4038600"/>
            <a:ext cx="2343150" cy="1531938"/>
            <a:chOff x="3996" y="2544"/>
            <a:chExt cx="1476" cy="965"/>
          </a:xfrm>
        </p:grpSpPr>
        <p:graphicFrame>
          <p:nvGraphicFramePr>
            <p:cNvPr id="10245" name="Object 1059">
              <a:extLst>
                <a:ext uri="{FF2B5EF4-FFF2-40B4-BE49-F238E27FC236}">
                  <a16:creationId xmlns:a16="http://schemas.microsoft.com/office/drawing/2014/main" id="{831ACF2F-22B2-482E-A8E6-73632E5C8A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2544"/>
            <a:ext cx="1258" cy="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5" name="位图图像" r:id="rId30" imgW="1305107" imgH="1000000" progId="Paint.Picture">
                    <p:embed/>
                  </p:oleObj>
                </mc:Choice>
                <mc:Fallback>
                  <p:oleObj name="位图图像" r:id="rId30" imgW="1305107" imgH="1000000" progId="Paint.Picture">
                    <p:embed/>
                    <p:pic>
                      <p:nvPicPr>
                        <p:cNvPr id="0" name="Object 10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544"/>
                          <a:ext cx="1258" cy="9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6" name="Object 1051">
              <a:extLst>
                <a:ext uri="{FF2B5EF4-FFF2-40B4-BE49-F238E27FC236}">
                  <a16:creationId xmlns:a16="http://schemas.microsoft.com/office/drawing/2014/main" id="{986CEE38-E1A9-4340-A5FD-70926BD222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6" y="3221"/>
            <a:ext cx="13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6" name="Equation" r:id="rId32" imgW="228600" imgH="241200" progId="Equation.3">
                    <p:embed/>
                  </p:oleObj>
                </mc:Choice>
                <mc:Fallback>
                  <p:oleObj name="Equation" r:id="rId32" imgW="228600" imgH="241200" progId="Equation.3">
                    <p:embed/>
                    <p:pic>
                      <p:nvPicPr>
                        <p:cNvPr id="0" name="Object 1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6" y="3221"/>
                          <a:ext cx="130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Object 1052">
              <a:extLst>
                <a:ext uri="{FF2B5EF4-FFF2-40B4-BE49-F238E27FC236}">
                  <a16:creationId xmlns:a16="http://schemas.microsoft.com/office/drawing/2014/main" id="{C63EE77E-B1A0-42EE-8864-69F11CE281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35" y="3185"/>
            <a:ext cx="13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7" name="Equation" r:id="rId34" imgW="241200" imgH="317160" progId="Equation.3">
                    <p:embed/>
                  </p:oleObj>
                </mc:Choice>
                <mc:Fallback>
                  <p:oleObj name="Equation" r:id="rId34" imgW="241200" imgH="317160" progId="Equation.3">
                    <p:embed/>
                    <p:pic>
                      <p:nvPicPr>
                        <p:cNvPr id="0" name="Object 1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5" y="3185"/>
                          <a:ext cx="13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Object 1053">
              <a:extLst>
                <a:ext uri="{FF2B5EF4-FFF2-40B4-BE49-F238E27FC236}">
                  <a16:creationId xmlns:a16="http://schemas.microsoft.com/office/drawing/2014/main" id="{3A26DAA9-B037-4499-B7CB-CA113498CC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1" y="2544"/>
            <a:ext cx="115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8" name="Equation" r:id="rId36" imgW="203040" imgH="215640" progId="Equation.3">
                    <p:embed/>
                  </p:oleObj>
                </mc:Choice>
                <mc:Fallback>
                  <p:oleObj name="Equation" r:id="rId36" imgW="203040" imgH="215640" progId="Equation.3">
                    <p:embed/>
                    <p:pic>
                      <p:nvPicPr>
                        <p:cNvPr id="0" name="Object 10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1" y="2544"/>
                          <a:ext cx="115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0270" name="Picture 1054">
              <a:extLst>
                <a:ext uri="{FF2B5EF4-FFF2-40B4-BE49-F238E27FC236}">
                  <a16:creationId xmlns:a16="http://schemas.microsoft.com/office/drawing/2014/main" id="{19AFB8DC-C9E8-4E1B-AE6A-BECD7A3840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" y="3104"/>
              <a:ext cx="17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64E5A24C-016E-499F-9D37-5CA28141C4FC}"/>
              </a:ext>
            </a:extLst>
          </p:cNvPr>
          <p:cNvSpPr/>
          <p:nvPr/>
        </p:nvSpPr>
        <p:spPr>
          <a:xfrm>
            <a:off x="4057867" y="4757600"/>
            <a:ext cx="2220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楷体_GB2312" pitchFamily="49" charset="-122"/>
              </a:rPr>
              <a:t>(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</a:rPr>
              <a:t>单叶双曲面</a:t>
            </a:r>
            <a:r>
              <a:rPr lang="en-US" altLang="zh-CN" dirty="0">
                <a:solidFill>
                  <a:schemeClr val="tx2"/>
                </a:solidFill>
                <a:latin typeface="楷体_GB2312" pitchFamily="49" charset="-122"/>
              </a:rPr>
              <a:t>)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91A71D0-715B-4F11-8395-607B6DF9DCE5}"/>
              </a:ext>
            </a:extLst>
          </p:cNvPr>
          <p:cNvSpPr/>
          <p:nvPr/>
        </p:nvSpPr>
        <p:spPr>
          <a:xfrm>
            <a:off x="3006148" y="2660650"/>
            <a:ext cx="2220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楷体_GB2312" pitchFamily="49" charset="-122"/>
              </a:rPr>
              <a:t>(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</a:rPr>
              <a:t>双叶双曲面</a:t>
            </a:r>
            <a:r>
              <a:rPr lang="en-US" altLang="zh-CN" dirty="0">
                <a:solidFill>
                  <a:schemeClr val="tx2"/>
                </a:solidFill>
                <a:latin typeface="楷体_GB2312" pitchFamily="49" charset="-122"/>
              </a:rPr>
              <a:t>)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46" grpId="0" autoUpdateAnimBg="0"/>
      <p:bldP spid="227348" grpId="0" autoUpdateAnimBg="0"/>
      <p:bldP spid="227350" grpId="0" autoUpdateAnimBg="0"/>
      <p:bldP spid="227351" grpId="0" autoUpdateAnimBg="0"/>
      <p:bldP spid="227352" grpId="0" autoUpdateAnimBg="0"/>
      <p:bldP spid="5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AC814DD-4786-4F42-B0B0-65F66A7C8130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422275"/>
            <a:ext cx="1981200" cy="2746375"/>
            <a:chOff x="4416" y="266"/>
            <a:chExt cx="1248" cy="1730"/>
          </a:xfrm>
        </p:grpSpPr>
        <p:sp>
          <p:nvSpPr>
            <p:cNvPr id="11316" name="Line 3">
              <a:extLst>
                <a:ext uri="{FF2B5EF4-FFF2-40B4-BE49-F238E27FC236}">
                  <a16:creationId xmlns:a16="http://schemas.microsoft.com/office/drawing/2014/main" id="{B80408E6-4CEC-45B1-B9B4-7E1E6C4AA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2" y="1354"/>
              <a:ext cx="6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7" name="Line 4">
              <a:extLst>
                <a:ext uri="{FF2B5EF4-FFF2-40B4-BE49-F238E27FC236}">
                  <a16:creationId xmlns:a16="http://schemas.microsoft.com/office/drawing/2014/main" id="{CAC56865-C91A-4D44-8F7C-59044C6DF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2" y="266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8" name="Line 5">
              <a:extLst>
                <a:ext uri="{FF2B5EF4-FFF2-40B4-BE49-F238E27FC236}">
                  <a16:creationId xmlns:a16="http://schemas.microsoft.com/office/drawing/2014/main" id="{051260D1-28AB-4D33-B421-17D97DC1B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1" y="1354"/>
              <a:ext cx="431" cy="4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7" name="Object 6">
              <a:extLst>
                <a:ext uri="{FF2B5EF4-FFF2-40B4-BE49-F238E27FC236}">
                  <a16:creationId xmlns:a16="http://schemas.microsoft.com/office/drawing/2014/main" id="{1DCB82B2-93F8-4B53-9B03-45BF880344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1787"/>
            <a:ext cx="18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7" name="公式" r:id="rId3" imgW="126720" imgH="139680" progId="Equation.3">
                    <p:embed/>
                  </p:oleObj>
                </mc:Choice>
                <mc:Fallback>
                  <p:oleObj name="公式" r:id="rId3" imgW="126720" imgH="1396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787"/>
                          <a:ext cx="187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8" name="Object 7">
              <a:extLst>
                <a:ext uri="{FF2B5EF4-FFF2-40B4-BE49-F238E27FC236}">
                  <a16:creationId xmlns:a16="http://schemas.microsoft.com/office/drawing/2014/main" id="{587011F9-63FF-492C-A484-364817DB20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56" y="1387"/>
            <a:ext cx="20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8" name="公式" r:id="rId5" imgW="139680" imgH="164880" progId="Equation.3">
                    <p:embed/>
                  </p:oleObj>
                </mc:Choice>
                <mc:Fallback>
                  <p:oleObj name="公式" r:id="rId5" imgW="139680" imgH="1648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6" y="1387"/>
                          <a:ext cx="208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9" name="Object 8">
              <a:extLst>
                <a:ext uri="{FF2B5EF4-FFF2-40B4-BE49-F238E27FC236}">
                  <a16:creationId xmlns:a16="http://schemas.microsoft.com/office/drawing/2014/main" id="{5B52A845-A70B-4D49-B897-C98A67A704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5" y="288"/>
            <a:ext cx="168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9" name="公式" r:id="rId7" imgW="114120" imgH="126720" progId="Equation.3">
                    <p:embed/>
                  </p:oleObj>
                </mc:Choice>
                <mc:Fallback>
                  <p:oleObj name="公式" r:id="rId7" imgW="114120" imgH="12672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5" y="288"/>
                          <a:ext cx="168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D7D4410C-DA85-4495-BAC6-07B175F39D18}"/>
              </a:ext>
            </a:extLst>
          </p:cNvPr>
          <p:cNvGrpSpPr>
            <a:grpSpLocks/>
          </p:cNvGrpSpPr>
          <p:nvPr/>
        </p:nvGrpSpPr>
        <p:grpSpPr bwMode="auto">
          <a:xfrm>
            <a:off x="7300913" y="762000"/>
            <a:ext cx="1162050" cy="2500313"/>
            <a:chOff x="4551" y="576"/>
            <a:chExt cx="732" cy="1575"/>
          </a:xfrm>
        </p:grpSpPr>
        <p:grpSp>
          <p:nvGrpSpPr>
            <p:cNvPr id="11306" name="Group 10">
              <a:extLst>
                <a:ext uri="{FF2B5EF4-FFF2-40B4-BE49-F238E27FC236}">
                  <a16:creationId xmlns:a16="http://schemas.microsoft.com/office/drawing/2014/main" id="{E7213CC7-AA5A-4BF7-BA5F-D0BA39F235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3" y="625"/>
              <a:ext cx="720" cy="1526"/>
              <a:chOff x="4563" y="625"/>
              <a:chExt cx="720" cy="1526"/>
            </a:xfrm>
          </p:grpSpPr>
          <p:sp>
            <p:nvSpPr>
              <p:cNvPr id="11312" name="Freeform 11">
                <a:extLst>
                  <a:ext uri="{FF2B5EF4-FFF2-40B4-BE49-F238E27FC236}">
                    <a16:creationId xmlns:a16="http://schemas.microsoft.com/office/drawing/2014/main" id="{B8C52B6E-F734-4389-97FA-031F24A7F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5" y="720"/>
                <a:ext cx="704" cy="1328"/>
              </a:xfrm>
              <a:custGeom>
                <a:avLst/>
                <a:gdLst>
                  <a:gd name="T0" fmla="*/ 497 w 768"/>
                  <a:gd name="T1" fmla="*/ 0 h 1536"/>
                  <a:gd name="T2" fmla="*/ 497 w 768"/>
                  <a:gd name="T3" fmla="*/ 743 h 1536"/>
                  <a:gd name="T4" fmla="*/ 0 w 768"/>
                  <a:gd name="T5" fmla="*/ 743 h 1536"/>
                  <a:gd name="T6" fmla="*/ 0 w 768"/>
                  <a:gd name="T7" fmla="*/ 0 h 1536"/>
                  <a:gd name="T8" fmla="*/ 497 w 768"/>
                  <a:gd name="T9" fmla="*/ 0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1536"/>
                  <a:gd name="T17" fmla="*/ 768 w 768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1536">
                    <a:moveTo>
                      <a:pt x="768" y="0"/>
                    </a:moveTo>
                    <a:lnTo>
                      <a:pt x="768" y="1536"/>
                    </a:lnTo>
                    <a:lnTo>
                      <a:pt x="0" y="1536"/>
                    </a:lnTo>
                    <a:lnTo>
                      <a:pt x="0" y="0"/>
                    </a:lnTo>
                    <a:lnTo>
                      <a:pt x="768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6350" cmpd="sng">
                <a:solidFill>
                  <a:srgbClr val="0099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3" name="Oval 12">
                <a:extLst>
                  <a:ext uri="{FF2B5EF4-FFF2-40B4-BE49-F238E27FC236}">
                    <a16:creationId xmlns:a16="http://schemas.microsoft.com/office/drawing/2014/main" id="{8D5AF3C2-04DE-4432-ABB2-DAF259ECD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8" y="625"/>
                <a:ext cx="705" cy="177"/>
              </a:xfrm>
              <a:prstGeom prst="ellipse">
                <a:avLst/>
              </a:pr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9525">
                <a:solidFill>
                  <a:srgbClr val="0099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314" name="Arc 13">
                <a:extLst>
                  <a:ext uri="{FF2B5EF4-FFF2-40B4-BE49-F238E27FC236}">
                    <a16:creationId xmlns:a16="http://schemas.microsoft.com/office/drawing/2014/main" id="{C52877C5-8111-40CA-BB69-551A61170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9" y="1969"/>
                <a:ext cx="691" cy="109"/>
              </a:xfrm>
              <a:custGeom>
                <a:avLst/>
                <a:gdLst>
                  <a:gd name="T0" fmla="*/ 0 w 43199"/>
                  <a:gd name="T1" fmla="*/ 0 h 27406"/>
                  <a:gd name="T2" fmla="*/ 0 w 43199"/>
                  <a:gd name="T3" fmla="*/ 0 h 27406"/>
                  <a:gd name="T4" fmla="*/ 0 w 43199"/>
                  <a:gd name="T5" fmla="*/ 0 h 27406"/>
                  <a:gd name="T6" fmla="*/ 0 60000 65536"/>
                  <a:gd name="T7" fmla="*/ 0 60000 65536"/>
                  <a:gd name="T8" fmla="*/ 0 60000 65536"/>
                  <a:gd name="T9" fmla="*/ 0 w 43199"/>
                  <a:gd name="T10" fmla="*/ 0 h 27406"/>
                  <a:gd name="T11" fmla="*/ 43199 w 43199"/>
                  <a:gd name="T12" fmla="*/ 27406 h 27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9" h="27406" fill="none" extrusionOk="0">
                    <a:moveTo>
                      <a:pt x="-1" y="21449"/>
                    </a:moveTo>
                    <a:cubicBezTo>
                      <a:pt x="81" y="9579"/>
                      <a:pt x="9728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3562"/>
                      <a:pt x="42931" y="25515"/>
                      <a:pt x="42404" y="27406"/>
                    </a:cubicBezTo>
                  </a:path>
                  <a:path w="43199" h="27406" stroke="0" extrusionOk="0">
                    <a:moveTo>
                      <a:pt x="-1" y="21449"/>
                    </a:moveTo>
                    <a:cubicBezTo>
                      <a:pt x="81" y="9579"/>
                      <a:pt x="9728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3562"/>
                      <a:pt x="42931" y="25515"/>
                      <a:pt x="42404" y="27406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9525">
                <a:solidFill>
                  <a:srgbClr val="009999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5" name="Arc 14">
                <a:extLst>
                  <a:ext uri="{FF2B5EF4-FFF2-40B4-BE49-F238E27FC236}">
                    <a16:creationId xmlns:a16="http://schemas.microsoft.com/office/drawing/2014/main" id="{3FBED8FD-0D9C-4C2A-94C4-49A9C8B6DD3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563" y="2016"/>
                <a:ext cx="720" cy="135"/>
              </a:xfrm>
              <a:custGeom>
                <a:avLst/>
                <a:gdLst>
                  <a:gd name="T0" fmla="*/ 0 w 43200"/>
                  <a:gd name="T1" fmla="*/ 0 h 27039"/>
                  <a:gd name="T2" fmla="*/ 0 w 43200"/>
                  <a:gd name="T3" fmla="*/ 0 h 27039"/>
                  <a:gd name="T4" fmla="*/ 0 w 43200"/>
                  <a:gd name="T5" fmla="*/ 0 h 2703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7039"/>
                  <a:gd name="T11" fmla="*/ 43200 w 43200"/>
                  <a:gd name="T12" fmla="*/ 27039 h 270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7039" fill="none" extrusionOk="0">
                    <a:moveTo>
                      <a:pt x="695" y="27039"/>
                    </a:moveTo>
                    <a:cubicBezTo>
                      <a:pt x="233" y="25262"/>
                      <a:pt x="0" y="2343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7039" stroke="0" extrusionOk="0">
                    <a:moveTo>
                      <a:pt x="695" y="27039"/>
                    </a:moveTo>
                    <a:cubicBezTo>
                      <a:pt x="233" y="25262"/>
                      <a:pt x="0" y="2343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9525">
                <a:solidFill>
                  <a:srgbClr val="0099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07" name="Line 15">
              <a:extLst>
                <a:ext uri="{FF2B5EF4-FFF2-40B4-BE49-F238E27FC236}">
                  <a16:creationId xmlns:a16="http://schemas.microsoft.com/office/drawing/2014/main" id="{D257AF3A-7364-4FE8-9D15-068F9A4D7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6" y="1440"/>
              <a:ext cx="129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8" name="Line 16">
              <a:extLst>
                <a:ext uri="{FF2B5EF4-FFF2-40B4-BE49-F238E27FC236}">
                  <a16:creationId xmlns:a16="http://schemas.microsoft.com/office/drawing/2014/main" id="{763F9051-FB8B-4A8A-AC05-BB6CB5133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4" y="791"/>
              <a:ext cx="0" cy="6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9" name="Line 17">
              <a:extLst>
                <a:ext uri="{FF2B5EF4-FFF2-40B4-BE49-F238E27FC236}">
                  <a16:creationId xmlns:a16="http://schemas.microsoft.com/office/drawing/2014/main" id="{C3FD91A5-17A9-4166-84B3-3D0AF2F4A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3" y="1450"/>
              <a:ext cx="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0" name="Line 18">
              <a:extLst>
                <a:ext uri="{FF2B5EF4-FFF2-40B4-BE49-F238E27FC236}">
                  <a16:creationId xmlns:a16="http://schemas.microsoft.com/office/drawing/2014/main" id="{0EBF6759-2E0F-4EC5-9BDF-F14F7D9293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1" y="1547"/>
              <a:ext cx="277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1" name="Line 19">
              <a:extLst>
                <a:ext uri="{FF2B5EF4-FFF2-40B4-BE49-F238E27FC236}">
                  <a16:creationId xmlns:a16="http://schemas.microsoft.com/office/drawing/2014/main" id="{51FD8409-E2CD-48EF-A078-710067C49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8" y="5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2" name="Rectangle 20">
            <a:extLst>
              <a:ext uri="{FF2B5EF4-FFF2-40B4-BE49-F238E27FC236}">
                <a16:creationId xmlns:a16="http://schemas.microsoft.com/office/drawing/2014/main" id="{2073399B-2438-4E7A-9650-6624C94AE3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2057400" cy="533400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三、柱面</a:t>
            </a:r>
          </a:p>
        </p:txBody>
      </p:sp>
      <p:sp>
        <p:nvSpPr>
          <p:cNvPr id="216085" name="Text Box 21">
            <a:extLst>
              <a:ext uri="{FF2B5EF4-FFF2-40B4-BE49-F238E27FC236}">
                <a16:creationId xmlns:a16="http://schemas.microsoft.com/office/drawing/2014/main" id="{10AE085A-537D-4E8B-AA62-170DF3B26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引例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.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分析方程</a:t>
            </a:r>
          </a:p>
        </p:txBody>
      </p:sp>
      <p:sp>
        <p:nvSpPr>
          <p:cNvPr id="216086" name="Text Box 22">
            <a:extLst>
              <a:ext uri="{FF2B5EF4-FFF2-40B4-BE49-F238E27FC236}">
                <a16:creationId xmlns:a16="http://schemas.microsoft.com/office/drawing/2014/main" id="{7D24D261-61F1-445C-B2DB-6C0DB0533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478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表示怎样的曲面 </a:t>
            </a:r>
            <a:r>
              <a:rPr lang="en-US" altLang="zh-CN" sz="2400">
                <a:ea typeface="仿宋_GB2312" pitchFamily="49" charset="-122"/>
              </a:rPr>
              <a:t>.</a:t>
            </a:r>
          </a:p>
        </p:txBody>
      </p:sp>
      <p:sp>
        <p:nvSpPr>
          <p:cNvPr id="216087" name="Text Box 23">
            <a:extLst>
              <a:ext uri="{FF2B5EF4-FFF2-40B4-BE49-F238E27FC236}">
                <a16:creationId xmlns:a16="http://schemas.microsoft.com/office/drawing/2014/main" id="{220518FB-5086-439C-914F-6FEBABB51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242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的坐标也满足方程</a:t>
            </a:r>
          </a:p>
        </p:txBody>
      </p:sp>
      <p:graphicFrame>
        <p:nvGraphicFramePr>
          <p:cNvPr id="216088" name="Object 24">
            <a:extLst>
              <a:ext uri="{FF2B5EF4-FFF2-40B4-BE49-F238E27FC236}">
                <a16:creationId xmlns:a16="http://schemas.microsoft.com/office/drawing/2014/main" id="{C832012A-B644-4D5A-9861-8202B8CE8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838200"/>
          <a:ext cx="191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0" name="Equation" r:id="rId9" imgW="1917360" imgH="507960" progId="Equation.3">
                  <p:embed/>
                </p:oleObj>
              </mc:Choice>
              <mc:Fallback>
                <p:oleObj name="Equation" r:id="rId9" imgW="1917360" imgH="5079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838200"/>
                        <a:ext cx="1917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89" name="Text Box 25">
            <a:extLst>
              <a:ext uri="{FF2B5EF4-FFF2-40B4-BE49-F238E27FC236}">
                <a16:creationId xmlns:a16="http://schemas.microsoft.com/office/drawing/2014/main" id="{13FE352F-5D50-4871-882E-C7D289EB8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954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</a:rPr>
              <a:t>解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</a:rPr>
              <a:t>: </a:t>
            </a:r>
            <a:r>
              <a:rPr lang="zh-CN" altLang="en-US" dirty="0">
                <a:latin typeface="楷体_GB2312" pitchFamily="49" charset="-122"/>
              </a:rPr>
              <a:t>在</a:t>
            </a:r>
            <a:r>
              <a:rPr lang="zh-CN" altLang="en-US" dirty="0"/>
              <a:t> </a:t>
            </a:r>
            <a:r>
              <a:rPr lang="en-US" altLang="zh-CN" i="1" dirty="0" err="1">
                <a:ea typeface="仿宋_GB2312" pitchFamily="49" charset="-122"/>
              </a:rPr>
              <a:t>xOy</a:t>
            </a:r>
            <a:r>
              <a:rPr lang="en-US" altLang="zh-CN" i="1" dirty="0">
                <a:ea typeface="仿宋_GB2312" pitchFamily="49" charset="-122"/>
              </a:rPr>
              <a:t> </a:t>
            </a:r>
            <a:r>
              <a:rPr lang="zh-CN" altLang="en-US" dirty="0"/>
              <a:t>面上</a:t>
            </a:r>
            <a:r>
              <a:rPr lang="zh-CN" altLang="en-US" dirty="0">
                <a:ea typeface="仿宋_GB2312" pitchFamily="49" charset="-122"/>
              </a:rPr>
              <a:t>，</a:t>
            </a:r>
          </a:p>
        </p:txBody>
      </p:sp>
      <p:sp>
        <p:nvSpPr>
          <p:cNvPr id="216090" name="Text Box 26">
            <a:extLst>
              <a:ext uri="{FF2B5EF4-FFF2-40B4-BE49-F238E27FC236}">
                <a16:creationId xmlns:a16="http://schemas.microsoft.com/office/drawing/2014/main" id="{9E7C41A7-A5F0-4D81-99F4-D63E9E0CB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9954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表示圆</a:t>
            </a:r>
            <a:r>
              <a:rPr lang="en-US" altLang="zh-CN" i="1">
                <a:ea typeface="仿宋_GB2312" pitchFamily="49" charset="-122"/>
              </a:rPr>
              <a:t>C</a:t>
            </a:r>
            <a:r>
              <a:rPr lang="en-US" altLang="zh-CN">
                <a:ea typeface="仿宋_GB2312" pitchFamily="49" charset="-122"/>
              </a:rPr>
              <a:t>,  </a:t>
            </a:r>
          </a:p>
        </p:txBody>
      </p:sp>
      <p:graphicFrame>
        <p:nvGraphicFramePr>
          <p:cNvPr id="216091" name="Object 27">
            <a:extLst>
              <a:ext uri="{FF2B5EF4-FFF2-40B4-BE49-F238E27FC236}">
                <a16:creationId xmlns:a16="http://schemas.microsoft.com/office/drawing/2014/main" id="{511C373B-C206-4461-880E-8FEC47BDBB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6300" y="2006600"/>
          <a:ext cx="191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1" name="Equation" r:id="rId11" imgW="1917360" imgH="507960" progId="Equation.3">
                  <p:embed/>
                </p:oleObj>
              </mc:Choice>
              <mc:Fallback>
                <p:oleObj name="Equation" r:id="rId11" imgW="1917360" imgH="5079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2006600"/>
                        <a:ext cx="1917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92" name="Object 28">
            <a:extLst>
              <a:ext uri="{FF2B5EF4-FFF2-40B4-BE49-F238E27FC236}">
                <a16:creationId xmlns:a16="http://schemas.microsoft.com/office/drawing/2014/main" id="{183EC3FD-5DFF-4C7D-9A2F-6CC498B5E3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6300" y="3835400"/>
          <a:ext cx="191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2" name="Equation" r:id="rId13" imgW="1917360" imgH="507960" progId="Equation.3">
                  <p:embed/>
                </p:oleObj>
              </mc:Choice>
              <mc:Fallback>
                <p:oleObj name="Equation" r:id="rId13" imgW="1917360" imgH="5079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3835400"/>
                        <a:ext cx="1917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93" name="Text Box 29">
            <a:extLst>
              <a:ext uri="{FF2B5EF4-FFF2-40B4-BE49-F238E27FC236}">
                <a16:creationId xmlns:a16="http://schemas.microsoft.com/office/drawing/2014/main" id="{A724EB35-92AF-4A6F-BA96-0C64D3329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33888"/>
            <a:ext cx="822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沿圆周</a:t>
            </a:r>
            <a:r>
              <a:rPr lang="en-US" altLang="zh-CN" i="1">
                <a:ea typeface="仿宋_GB2312" pitchFamily="49" charset="-122"/>
              </a:rPr>
              <a:t>C</a:t>
            </a:r>
            <a:r>
              <a:rPr lang="zh-CN" altLang="en-US"/>
              <a:t>平行于</a:t>
            </a:r>
            <a:r>
              <a:rPr lang="zh-CN" altLang="en-US" i="1">
                <a:ea typeface="仿宋_GB2312" pitchFamily="49" charset="-122"/>
              </a:rPr>
              <a:t> </a:t>
            </a:r>
            <a:r>
              <a:rPr lang="en-US" altLang="zh-CN" i="1">
                <a:ea typeface="仿宋_GB2312" pitchFamily="49" charset="-122"/>
              </a:rPr>
              <a:t>z </a:t>
            </a:r>
            <a:r>
              <a:rPr lang="zh-CN" altLang="en-US"/>
              <a:t>轴的一切直线所形成的曲面</a:t>
            </a:r>
            <a:r>
              <a:rPr lang="zh-CN" altLang="en-US">
                <a:latin typeface="楷体_GB2312" pitchFamily="49" charset="-122"/>
              </a:rPr>
              <a:t>称为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圆</a:t>
            </a:r>
          </a:p>
        </p:txBody>
      </p:sp>
      <p:sp>
        <p:nvSpPr>
          <p:cNvPr id="216094" name="Text Box 30">
            <a:extLst>
              <a:ext uri="{FF2B5EF4-FFF2-40B4-BE49-F238E27FC236}">
                <a16:creationId xmlns:a16="http://schemas.microsoft.com/office/drawing/2014/main" id="{74F344FA-CCC8-4F96-A742-EA2B37873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0434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故在空间</a:t>
            </a:r>
          </a:p>
        </p:txBody>
      </p:sp>
      <p:graphicFrame>
        <p:nvGraphicFramePr>
          <p:cNvPr id="216095" name="Object 31">
            <a:extLst>
              <a:ext uri="{FF2B5EF4-FFF2-40B4-BE49-F238E27FC236}">
                <a16:creationId xmlns:a16="http://schemas.microsoft.com/office/drawing/2014/main" id="{83B07EE8-3D6F-489E-A11D-AE90F723E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588000"/>
          <a:ext cx="191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3" name="Equation" r:id="rId15" imgW="1917360" imgH="507960" progId="Equation.3">
                  <p:embed/>
                </p:oleObj>
              </mc:Choice>
              <mc:Fallback>
                <p:oleObj name="Equation" r:id="rId15" imgW="1917360" imgH="5079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588000"/>
                        <a:ext cx="1917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96" name="Text Box 32">
            <a:extLst>
              <a:ext uri="{FF2B5EF4-FFF2-40B4-BE49-F238E27FC236}">
                <a16:creationId xmlns:a16="http://schemas.microsoft.com/office/drawing/2014/main" id="{F9818D72-B94D-470B-970F-AD492150D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908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/>
              <a:t>过此点作</a:t>
            </a:r>
            <a:endParaRPr lang="zh-CN" altLang="en-US"/>
          </a:p>
        </p:txBody>
      </p:sp>
      <p:sp>
        <p:nvSpPr>
          <p:cNvPr id="216097" name="Text Box 33">
            <a:extLst>
              <a:ext uri="{FF2B5EF4-FFF2-40B4-BE49-F238E27FC236}">
                <a16:creationId xmlns:a16="http://schemas.microsoft.com/office/drawing/2014/main" id="{6DAC6377-36DD-4CDC-A1F8-D58BC3DEA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434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柱面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216098" name="Text Box 34">
            <a:extLst>
              <a:ext uri="{FF2B5EF4-FFF2-40B4-BE49-F238E27FC236}">
                <a16:creationId xmlns:a16="http://schemas.microsoft.com/office/drawing/2014/main" id="{3A8AE53E-01B9-4FA6-8D20-DCA862EF7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200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对任意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sz="3200" i="1">
                <a:ea typeface="仿宋_GB2312" pitchFamily="49" charset="-122"/>
              </a:rPr>
              <a:t>z</a:t>
            </a:r>
            <a:r>
              <a:rPr lang="en-US" altLang="zh-CN">
                <a:ea typeface="仿宋_GB2312" pitchFamily="49" charset="-122"/>
              </a:rPr>
              <a:t> ,</a:t>
            </a:r>
          </a:p>
        </p:txBody>
      </p:sp>
      <p:sp>
        <p:nvSpPr>
          <p:cNvPr id="216099" name="Text Box 35">
            <a:extLst>
              <a:ext uri="{FF2B5EF4-FFF2-40B4-BE49-F238E27FC236}">
                <a16:creationId xmlns:a16="http://schemas.microsoft.com/office/drawing/2014/main" id="{2851F4D3-602C-44D4-BD5D-E0725C92F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平行</a:t>
            </a:r>
            <a:r>
              <a:rPr lang="zh-CN" altLang="en-US" sz="3200" i="1">
                <a:ea typeface="仿宋_GB2312" pitchFamily="49" charset="-122"/>
              </a:rPr>
              <a:t> </a:t>
            </a:r>
            <a:r>
              <a:rPr lang="en-US" altLang="zh-CN" sz="3200" i="1">
                <a:ea typeface="仿宋_GB2312" pitchFamily="49" charset="-122"/>
              </a:rPr>
              <a:t>z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/>
              <a:t>轴的直线</a:t>
            </a:r>
            <a:r>
              <a:rPr lang="zh-CN" altLang="en-US" sz="3200"/>
              <a:t> </a:t>
            </a:r>
            <a:r>
              <a:rPr lang="en-US" altLang="zh-CN" sz="3200" i="1"/>
              <a:t>l ,</a:t>
            </a:r>
            <a:endParaRPr lang="en-US" altLang="zh-CN" i="1">
              <a:ea typeface="仿宋_GB2312" pitchFamily="49" charset="-122"/>
            </a:endParaRPr>
          </a:p>
        </p:txBody>
      </p:sp>
      <p:sp>
        <p:nvSpPr>
          <p:cNvPr id="216100" name="Text Box 36">
            <a:extLst>
              <a:ext uri="{FF2B5EF4-FFF2-40B4-BE49-F238E27FC236}">
                <a16:creationId xmlns:a16="http://schemas.microsoft.com/office/drawing/2014/main" id="{11B10BDF-1DEC-4EAF-831C-F455D5468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5626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表示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圆柱面</a:t>
            </a:r>
            <a:endParaRPr lang="zh-CN" altLang="en-US">
              <a:latin typeface="楷体_GB2312" pitchFamily="49" charset="-122"/>
            </a:endParaRPr>
          </a:p>
        </p:txBody>
      </p:sp>
      <p:sp>
        <p:nvSpPr>
          <p:cNvPr id="11295" name="Text Box 37">
            <a:extLst>
              <a:ext uri="{FF2B5EF4-FFF2-40B4-BE49-F238E27FC236}">
                <a16:creationId xmlns:a16="http://schemas.microsoft.com/office/drawing/2014/main" id="{2A38BA20-1A72-4B7D-BCAB-461ADC734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1944688"/>
            <a:ext cx="754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b="1">
              <a:ea typeface="仿宋_GB2312" pitchFamily="49" charset="-122"/>
            </a:endParaRPr>
          </a:p>
        </p:txBody>
      </p:sp>
      <p:graphicFrame>
        <p:nvGraphicFramePr>
          <p:cNvPr id="216102" name="Object 38">
            <a:extLst>
              <a:ext uri="{FF2B5EF4-FFF2-40B4-BE49-F238E27FC236}">
                <a16:creationId xmlns:a16="http://schemas.microsoft.com/office/drawing/2014/main" id="{F37176B1-EEE4-479C-81A9-355AF61327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1944688"/>
          <a:ext cx="35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4" name="公式" r:id="rId17" imgW="152280" imgH="177480" progId="Equation.3">
                  <p:embed/>
                </p:oleObj>
              </mc:Choice>
              <mc:Fallback>
                <p:oleObj name="公式" r:id="rId17" imgW="152280" imgH="1774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944688"/>
                        <a:ext cx="35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03" name="Text Box 39">
            <a:extLst>
              <a:ext uri="{FF2B5EF4-FFF2-40B4-BE49-F238E27FC236}">
                <a16:creationId xmlns:a16="http://schemas.microsoft.com/office/drawing/2014/main" id="{39661508-EC68-42D9-86B5-0E366F0FF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908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在圆</a:t>
            </a:r>
            <a:r>
              <a:rPr lang="en-US" altLang="zh-CN" i="1">
                <a:ea typeface="仿宋_GB2312" pitchFamily="49" charset="-122"/>
              </a:rPr>
              <a:t>C</a:t>
            </a:r>
            <a:r>
              <a:rPr lang="zh-CN" altLang="en-US">
                <a:ea typeface="仿宋_GB2312" pitchFamily="49" charset="-122"/>
              </a:rPr>
              <a:t>上任取一点 </a:t>
            </a:r>
          </a:p>
        </p:txBody>
      </p:sp>
      <p:graphicFrame>
        <p:nvGraphicFramePr>
          <p:cNvPr id="216104" name="Object 40">
            <a:extLst>
              <a:ext uri="{FF2B5EF4-FFF2-40B4-BE49-F238E27FC236}">
                <a16:creationId xmlns:a16="http://schemas.microsoft.com/office/drawing/2014/main" id="{5BB3AB97-1EAE-42AC-819D-72DEC5139D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2667000"/>
          <a:ext cx="17065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5" name="Equation" r:id="rId19" imgW="1701720" imgH="444240" progId="Equation.3">
                  <p:embed/>
                </p:oleObj>
              </mc:Choice>
              <mc:Fallback>
                <p:oleObj name="Equation" r:id="rId19" imgW="1701720" imgH="4442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667000"/>
                        <a:ext cx="17065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1">
            <a:extLst>
              <a:ext uri="{FF2B5EF4-FFF2-40B4-BE49-F238E27FC236}">
                <a16:creationId xmlns:a16="http://schemas.microsoft.com/office/drawing/2014/main" id="{58C2A9A8-35DB-41AE-8886-8C894810C1DA}"/>
              </a:ext>
            </a:extLst>
          </p:cNvPr>
          <p:cNvGrpSpPr>
            <a:grpSpLocks/>
          </p:cNvGrpSpPr>
          <p:nvPr/>
        </p:nvGrpSpPr>
        <p:grpSpPr bwMode="auto">
          <a:xfrm>
            <a:off x="7359650" y="1997075"/>
            <a:ext cx="1098550" cy="288925"/>
            <a:chOff x="3168" y="2842"/>
            <a:chExt cx="692" cy="182"/>
          </a:xfrm>
        </p:grpSpPr>
        <p:sp>
          <p:nvSpPr>
            <p:cNvPr id="11304" name="Arc 42">
              <a:extLst>
                <a:ext uri="{FF2B5EF4-FFF2-40B4-BE49-F238E27FC236}">
                  <a16:creationId xmlns:a16="http://schemas.microsoft.com/office/drawing/2014/main" id="{69A9CEAE-3A55-4566-85CD-DCFFB21B7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9" y="2842"/>
              <a:ext cx="691" cy="86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5" name="Arc 43">
              <a:extLst>
                <a:ext uri="{FF2B5EF4-FFF2-40B4-BE49-F238E27FC236}">
                  <a16:creationId xmlns:a16="http://schemas.microsoft.com/office/drawing/2014/main" id="{B7B757E4-F64D-471C-925D-4E13AF22A35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168" y="2938"/>
              <a:ext cx="691" cy="86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44">
            <a:extLst>
              <a:ext uri="{FF2B5EF4-FFF2-40B4-BE49-F238E27FC236}">
                <a16:creationId xmlns:a16="http://schemas.microsoft.com/office/drawing/2014/main" id="{1A5B2EFC-CECF-4B5D-9608-279106B1B72B}"/>
              </a:ext>
            </a:extLst>
          </p:cNvPr>
          <p:cNvGrpSpPr>
            <a:grpSpLocks/>
          </p:cNvGrpSpPr>
          <p:nvPr/>
        </p:nvGrpSpPr>
        <p:grpSpPr bwMode="auto">
          <a:xfrm>
            <a:off x="8074025" y="1106488"/>
            <a:ext cx="155575" cy="2503487"/>
            <a:chOff x="5038" y="793"/>
            <a:chExt cx="98" cy="1577"/>
          </a:xfrm>
        </p:grpSpPr>
        <p:sp>
          <p:nvSpPr>
            <p:cNvPr id="11303" name="Line 45">
              <a:extLst>
                <a:ext uri="{FF2B5EF4-FFF2-40B4-BE49-F238E27FC236}">
                  <a16:creationId xmlns:a16="http://schemas.microsoft.com/office/drawing/2014/main" id="{FD0D8756-ECE0-4888-864A-F14D55D5E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9" y="793"/>
              <a:ext cx="0" cy="1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6" name="Object 46">
              <a:extLst>
                <a:ext uri="{FF2B5EF4-FFF2-40B4-BE49-F238E27FC236}">
                  <a16:creationId xmlns:a16="http://schemas.microsoft.com/office/drawing/2014/main" id="{96DBAFFC-73E9-4517-8622-DF1200FE04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38" y="2160"/>
            <a:ext cx="9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6" name="Equation" r:id="rId21" imgW="152280" imgH="330120" progId="Equation.3">
                    <p:embed/>
                  </p:oleObj>
                </mc:Choice>
                <mc:Fallback>
                  <p:oleObj name="Equation" r:id="rId21" imgW="152280" imgH="33012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8" y="2160"/>
                          <a:ext cx="98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7">
            <a:extLst>
              <a:ext uri="{FF2B5EF4-FFF2-40B4-BE49-F238E27FC236}">
                <a16:creationId xmlns:a16="http://schemas.microsoft.com/office/drawing/2014/main" id="{3B389FDB-D450-481F-87D0-2540D5A87ADC}"/>
              </a:ext>
            </a:extLst>
          </p:cNvPr>
          <p:cNvGrpSpPr>
            <a:grpSpLocks/>
          </p:cNvGrpSpPr>
          <p:nvPr/>
        </p:nvGrpSpPr>
        <p:grpSpPr bwMode="auto">
          <a:xfrm>
            <a:off x="7707313" y="1447800"/>
            <a:ext cx="436562" cy="334963"/>
            <a:chOff x="4799" y="1008"/>
            <a:chExt cx="275" cy="211"/>
          </a:xfrm>
        </p:grpSpPr>
        <p:graphicFrame>
          <p:nvGraphicFramePr>
            <p:cNvPr id="11275" name="Object 48">
              <a:extLst>
                <a:ext uri="{FF2B5EF4-FFF2-40B4-BE49-F238E27FC236}">
                  <a16:creationId xmlns:a16="http://schemas.microsoft.com/office/drawing/2014/main" id="{B7EA7DBF-B885-4442-8930-3993A2F1F1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99" y="1008"/>
            <a:ext cx="259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7" name="公式" r:id="rId23" imgW="203040" imgH="164880" progId="Equation.3">
                    <p:embed/>
                  </p:oleObj>
                </mc:Choice>
                <mc:Fallback>
                  <p:oleObj name="公式" r:id="rId23" imgW="203040" imgH="16488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9" y="1008"/>
                          <a:ext cx="259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2" name="Oval 49">
              <a:extLst>
                <a:ext uri="{FF2B5EF4-FFF2-40B4-BE49-F238E27FC236}">
                  <a16:creationId xmlns:a16="http://schemas.microsoft.com/office/drawing/2014/main" id="{BE3D376D-45B0-48E6-A0F1-1EF58F26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104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graphicFrame>
        <p:nvGraphicFramePr>
          <p:cNvPr id="216114" name="Object 50">
            <a:extLst>
              <a:ext uri="{FF2B5EF4-FFF2-40B4-BE49-F238E27FC236}">
                <a16:creationId xmlns:a16="http://schemas.microsoft.com/office/drawing/2014/main" id="{AFCEF93E-4565-4FD8-BA0B-40C43C9212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00963" y="2247900"/>
          <a:ext cx="4460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8" name="Equation" r:id="rId25" imgW="482400" imgH="444240" progId="Equation.3">
                  <p:embed/>
                </p:oleObj>
              </mc:Choice>
              <mc:Fallback>
                <p:oleObj name="Equation" r:id="rId25" imgW="482400" imgH="4442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0963" y="2247900"/>
                        <a:ext cx="4460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15" name="Oval 51">
            <a:extLst>
              <a:ext uri="{FF2B5EF4-FFF2-40B4-BE49-F238E27FC236}">
                <a16:creationId xmlns:a16="http://schemas.microsoft.com/office/drawing/2014/main" id="{FBAC77AB-C9F8-455A-8164-39288D890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425" y="2236788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16116" name="Object 52">
            <a:extLst>
              <a:ext uri="{FF2B5EF4-FFF2-40B4-BE49-F238E27FC236}">
                <a16:creationId xmlns:a16="http://schemas.microsoft.com/office/drawing/2014/main" id="{FE1B93E2-C425-4195-AFBE-5F1E9A29CD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290888"/>
          <a:ext cx="18843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9" name="Equation" r:id="rId27" imgW="1879560" imgH="444240" progId="Equation.3">
                  <p:embed/>
                </p:oleObj>
              </mc:Choice>
              <mc:Fallback>
                <p:oleObj name="Equation" r:id="rId27" imgW="1879560" imgH="4442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90888"/>
                        <a:ext cx="188436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17" name="Text Box 53">
            <a:extLst>
              <a:ext uri="{FF2B5EF4-FFF2-40B4-BE49-F238E27FC236}">
                <a16:creationId xmlns:a16="http://schemas.microsoft.com/office/drawing/2014/main" id="{E4C7922D-9100-4CEB-BEB8-CD50A6798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0434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其上所有点的坐标都满足此方程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graphicFrame>
        <p:nvGraphicFramePr>
          <p:cNvPr id="216118" name="Object 54">
            <a:extLst>
              <a:ext uri="{FF2B5EF4-FFF2-40B4-BE49-F238E27FC236}">
                <a16:creationId xmlns:a16="http://schemas.microsoft.com/office/drawing/2014/main" id="{B594DDE5-9B1F-45BE-A5A3-61A9F36447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1900" y="2003425"/>
          <a:ext cx="2667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0" name="Equation" r:id="rId29" imgW="304560" imgH="317160" progId="Equation.3">
                  <p:embed/>
                </p:oleObj>
              </mc:Choice>
              <mc:Fallback>
                <p:oleObj name="Equation" r:id="rId29" imgW="304560" imgH="31716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900" y="2003425"/>
                        <a:ext cx="2667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1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1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1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85" grpId="0" autoUpdateAnimBg="0"/>
      <p:bldP spid="216086" grpId="0" autoUpdateAnimBg="0"/>
      <p:bldP spid="216087" grpId="0" autoUpdateAnimBg="0"/>
      <p:bldP spid="216089" grpId="0" autoUpdateAnimBg="0"/>
      <p:bldP spid="216090" grpId="0" autoUpdateAnimBg="0"/>
      <p:bldP spid="216093" grpId="0" autoUpdateAnimBg="0"/>
      <p:bldP spid="216094" grpId="0" autoUpdateAnimBg="0"/>
      <p:bldP spid="216096" grpId="0" autoUpdateAnimBg="0"/>
      <p:bldP spid="216097" grpId="0" autoUpdateAnimBg="0"/>
      <p:bldP spid="216098" grpId="0" autoUpdateAnimBg="0"/>
      <p:bldP spid="216099" grpId="0" autoUpdateAnimBg="0"/>
      <p:bldP spid="216100" grpId="0" autoUpdateAnimBg="0"/>
      <p:bldP spid="216103" grpId="0" autoUpdateAnimBg="0"/>
      <p:bldP spid="216115" grpId="0" animBg="1"/>
      <p:bldP spid="21611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76">
            <a:extLst>
              <a:ext uri="{FF2B5EF4-FFF2-40B4-BE49-F238E27FC236}">
                <a16:creationId xmlns:a16="http://schemas.microsoft.com/office/drawing/2014/main" id="{5B887873-0542-4030-B6B6-1ABD90D99F75}"/>
              </a:ext>
            </a:extLst>
          </p:cNvPr>
          <p:cNvGrpSpPr>
            <a:grpSpLocks/>
          </p:cNvGrpSpPr>
          <p:nvPr/>
        </p:nvGrpSpPr>
        <p:grpSpPr bwMode="auto">
          <a:xfrm>
            <a:off x="7823201" y="1090710"/>
            <a:ext cx="900113" cy="2144713"/>
            <a:chOff x="4464" y="912"/>
            <a:chExt cx="942" cy="1689"/>
          </a:xfrm>
        </p:grpSpPr>
        <p:grpSp>
          <p:nvGrpSpPr>
            <p:cNvPr id="12364" name="Group 4177">
              <a:extLst>
                <a:ext uri="{FF2B5EF4-FFF2-40B4-BE49-F238E27FC236}">
                  <a16:creationId xmlns:a16="http://schemas.microsoft.com/office/drawing/2014/main" id="{2DFFE3FB-6CFB-4D32-9DF0-D3E37C7DF3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912"/>
              <a:ext cx="846" cy="1689"/>
              <a:chOff x="3408" y="804"/>
              <a:chExt cx="1056" cy="2412"/>
            </a:xfrm>
          </p:grpSpPr>
          <p:sp>
            <p:nvSpPr>
              <p:cNvPr id="12366" name="Freeform 4178" descr="深色竖线">
                <a:extLst>
                  <a:ext uri="{FF2B5EF4-FFF2-40B4-BE49-F238E27FC236}">
                    <a16:creationId xmlns:a16="http://schemas.microsoft.com/office/drawing/2014/main" id="{876A46EE-871D-4BEA-9122-623308C1E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816"/>
                <a:ext cx="1056" cy="2400"/>
              </a:xfrm>
              <a:custGeom>
                <a:avLst/>
                <a:gdLst>
                  <a:gd name="T0" fmla="*/ 0 w 1056"/>
                  <a:gd name="T1" fmla="*/ 720 h 2400"/>
                  <a:gd name="T2" fmla="*/ 0 w 1056"/>
                  <a:gd name="T3" fmla="*/ 2400 h 2400"/>
                  <a:gd name="T4" fmla="*/ 1056 w 1056"/>
                  <a:gd name="T5" fmla="*/ 1680 h 2400"/>
                  <a:gd name="T6" fmla="*/ 1056 w 1056"/>
                  <a:gd name="T7" fmla="*/ 0 h 2400"/>
                  <a:gd name="T8" fmla="*/ 48 w 1056"/>
                  <a:gd name="T9" fmla="*/ 672 h 2400"/>
                  <a:gd name="T10" fmla="*/ 0 w 1056"/>
                  <a:gd name="T11" fmla="*/ 720 h 24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56"/>
                  <a:gd name="T19" fmla="*/ 0 h 2400"/>
                  <a:gd name="T20" fmla="*/ 1056 w 1056"/>
                  <a:gd name="T21" fmla="*/ 2400 h 24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56" h="2400">
                    <a:moveTo>
                      <a:pt x="0" y="720"/>
                    </a:moveTo>
                    <a:lnTo>
                      <a:pt x="0" y="2400"/>
                    </a:lnTo>
                    <a:lnTo>
                      <a:pt x="1056" y="1680"/>
                    </a:lnTo>
                    <a:lnTo>
                      <a:pt x="1056" y="0"/>
                    </a:lnTo>
                    <a:lnTo>
                      <a:pt x="48" y="672"/>
                    </a:lnTo>
                    <a:lnTo>
                      <a:pt x="0" y="720"/>
                    </a:lnTo>
                    <a:close/>
                  </a:path>
                </a:pathLst>
              </a:custGeom>
              <a:pattFill prst="dkVert">
                <a:fgClr>
                  <a:srgbClr val="008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67" name="Freeform 4179">
                <a:extLst>
                  <a:ext uri="{FF2B5EF4-FFF2-40B4-BE49-F238E27FC236}">
                    <a16:creationId xmlns:a16="http://schemas.microsoft.com/office/drawing/2014/main" id="{C9149B85-96C3-4BA9-8A5A-9EED71884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804"/>
                <a:ext cx="1056" cy="720"/>
              </a:xfrm>
              <a:custGeom>
                <a:avLst/>
                <a:gdLst>
                  <a:gd name="T0" fmla="*/ 0 w 1056"/>
                  <a:gd name="T1" fmla="*/ 720 h 720"/>
                  <a:gd name="T2" fmla="*/ 816 w 1056"/>
                  <a:gd name="T3" fmla="*/ 576 h 720"/>
                  <a:gd name="T4" fmla="*/ 1056 w 1056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1056"/>
                  <a:gd name="T10" fmla="*/ 0 h 720"/>
                  <a:gd name="T11" fmla="*/ 1056 w 105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6" h="720">
                    <a:moveTo>
                      <a:pt x="0" y="720"/>
                    </a:moveTo>
                    <a:cubicBezTo>
                      <a:pt x="320" y="708"/>
                      <a:pt x="640" y="696"/>
                      <a:pt x="816" y="576"/>
                    </a:cubicBezTo>
                    <a:cubicBezTo>
                      <a:pt x="992" y="456"/>
                      <a:pt x="1016" y="96"/>
                      <a:pt x="1056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68" name="Freeform 4180" descr="深色竖线">
                <a:extLst>
                  <a:ext uri="{FF2B5EF4-FFF2-40B4-BE49-F238E27FC236}">
                    <a16:creationId xmlns:a16="http://schemas.microsoft.com/office/drawing/2014/main" id="{171F5288-E9A1-4E21-9DC9-7458A57C4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2496"/>
                <a:ext cx="1056" cy="720"/>
              </a:xfrm>
              <a:custGeom>
                <a:avLst/>
                <a:gdLst>
                  <a:gd name="T0" fmla="*/ 0 w 1056"/>
                  <a:gd name="T1" fmla="*/ 720 h 720"/>
                  <a:gd name="T2" fmla="*/ 816 w 1056"/>
                  <a:gd name="T3" fmla="*/ 576 h 720"/>
                  <a:gd name="T4" fmla="*/ 1056 w 1056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1056"/>
                  <a:gd name="T10" fmla="*/ 0 h 720"/>
                  <a:gd name="T11" fmla="*/ 1056 w 105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6" h="720">
                    <a:moveTo>
                      <a:pt x="0" y="720"/>
                    </a:moveTo>
                    <a:cubicBezTo>
                      <a:pt x="320" y="708"/>
                      <a:pt x="640" y="696"/>
                      <a:pt x="816" y="576"/>
                    </a:cubicBezTo>
                    <a:cubicBezTo>
                      <a:pt x="992" y="456"/>
                      <a:pt x="1016" y="96"/>
                      <a:pt x="1056" y="0"/>
                    </a:cubicBezTo>
                  </a:path>
                </a:pathLst>
              </a:custGeom>
              <a:pattFill prst="dkVert">
                <a:fgClr>
                  <a:srgbClr val="008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65" name="Rectangle 4181">
              <a:extLst>
                <a:ext uri="{FF2B5EF4-FFF2-40B4-BE49-F238E27FC236}">
                  <a16:creationId xmlns:a16="http://schemas.microsoft.com/office/drawing/2014/main" id="{8B61CA0E-1DF9-419A-9E35-BAE1B2555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008"/>
              <a:ext cx="384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graphicFrame>
        <p:nvGraphicFramePr>
          <p:cNvPr id="232448" name="Object 4096">
            <a:extLst>
              <a:ext uri="{FF2B5EF4-FFF2-40B4-BE49-F238E27FC236}">
                <a16:creationId xmlns:a16="http://schemas.microsoft.com/office/drawing/2014/main" id="{6F91F91D-5AF6-4E39-B222-8F67AAC3BB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9925" y="4745038"/>
          <a:ext cx="2698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3" name="Equation" r:id="rId3" imgW="304560" imgH="317160" progId="Equation.3">
                  <p:embed/>
                </p:oleObj>
              </mc:Choice>
              <mc:Fallback>
                <p:oleObj name="Equation" r:id="rId3" imgW="304560" imgH="317160" progId="Equation.3">
                  <p:embed/>
                  <p:pic>
                    <p:nvPicPr>
                      <p:cNvPr id="0" name="Object 4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4745038"/>
                        <a:ext cx="2698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099">
            <a:extLst>
              <a:ext uri="{FF2B5EF4-FFF2-40B4-BE49-F238E27FC236}">
                <a16:creationId xmlns:a16="http://schemas.microsoft.com/office/drawing/2014/main" id="{B58F0CE0-10D7-4CA0-B12A-61F9B7B9E83D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3810000"/>
            <a:ext cx="1562100" cy="2070100"/>
            <a:chOff x="3288" y="2499"/>
            <a:chExt cx="984" cy="1304"/>
          </a:xfrm>
        </p:grpSpPr>
        <p:sp>
          <p:nvSpPr>
            <p:cNvPr id="12361" name="Line 4100">
              <a:extLst>
                <a:ext uri="{FF2B5EF4-FFF2-40B4-BE49-F238E27FC236}">
                  <a16:creationId xmlns:a16="http://schemas.microsoft.com/office/drawing/2014/main" id="{CCBBB44C-07DE-43A8-9996-E542C0C2D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5" y="3279"/>
              <a:ext cx="656" cy="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2" name="Line 4101">
              <a:extLst>
                <a:ext uri="{FF2B5EF4-FFF2-40B4-BE49-F238E27FC236}">
                  <a16:creationId xmlns:a16="http://schemas.microsoft.com/office/drawing/2014/main" id="{085119FB-3F5F-4EC4-8CEA-9D707FB846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5" y="2499"/>
              <a:ext cx="0" cy="1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3" name="Line 4102">
              <a:extLst>
                <a:ext uri="{FF2B5EF4-FFF2-40B4-BE49-F238E27FC236}">
                  <a16:creationId xmlns:a16="http://schemas.microsoft.com/office/drawing/2014/main" id="{61D8F2A1-1DB9-486C-907F-1FD2810D08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2" y="3279"/>
              <a:ext cx="143" cy="4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4" name="Object 4110">
              <a:extLst>
                <a:ext uri="{FF2B5EF4-FFF2-40B4-BE49-F238E27FC236}">
                  <a16:creationId xmlns:a16="http://schemas.microsoft.com/office/drawing/2014/main" id="{9D1D531F-F1B7-4777-8133-02473EA622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8" y="3607"/>
            <a:ext cx="17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64" name="公式" r:id="rId5" imgW="126720" imgH="139680" progId="Equation.3">
                    <p:embed/>
                  </p:oleObj>
                </mc:Choice>
                <mc:Fallback>
                  <p:oleObj name="公式" r:id="rId5" imgW="126720" imgH="139680" progId="Equation.3">
                    <p:embed/>
                    <p:pic>
                      <p:nvPicPr>
                        <p:cNvPr id="0" name="Object 4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3607"/>
                          <a:ext cx="175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5" name="Object 4111">
              <a:extLst>
                <a:ext uri="{FF2B5EF4-FFF2-40B4-BE49-F238E27FC236}">
                  <a16:creationId xmlns:a16="http://schemas.microsoft.com/office/drawing/2014/main" id="{562F589E-1BD3-4705-8988-89A8540BEB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77" y="3361"/>
            <a:ext cx="19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65" name="公式" r:id="rId7" imgW="139680" imgH="164880" progId="Equation.3">
                    <p:embed/>
                  </p:oleObj>
                </mc:Choice>
                <mc:Fallback>
                  <p:oleObj name="公式" r:id="rId7" imgW="139680" imgH="164880" progId="Equation.3">
                    <p:embed/>
                    <p:pic>
                      <p:nvPicPr>
                        <p:cNvPr id="0" name="Object 4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7" y="3361"/>
                          <a:ext cx="195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6" name="Object 4112">
              <a:extLst>
                <a:ext uri="{FF2B5EF4-FFF2-40B4-BE49-F238E27FC236}">
                  <a16:creationId xmlns:a16="http://schemas.microsoft.com/office/drawing/2014/main" id="{78299C42-950B-45DF-BE67-A840FABEA6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5" y="2499"/>
            <a:ext cx="17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66" name="公式" r:id="rId9" imgW="126720" imgH="126720" progId="Equation.3">
                    <p:embed/>
                  </p:oleObj>
                </mc:Choice>
                <mc:Fallback>
                  <p:oleObj name="公式" r:id="rId9" imgW="126720" imgH="126720" progId="Equation.3">
                    <p:embed/>
                    <p:pic>
                      <p:nvPicPr>
                        <p:cNvPr id="0" name="Object 4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5" y="2499"/>
                          <a:ext cx="175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9386" name="Freeform 4106">
            <a:extLst>
              <a:ext uri="{FF2B5EF4-FFF2-40B4-BE49-F238E27FC236}">
                <a16:creationId xmlns:a16="http://schemas.microsoft.com/office/drawing/2014/main" id="{51B5EA43-E891-49B0-A028-662394BC6DAD}"/>
              </a:ext>
            </a:extLst>
          </p:cNvPr>
          <p:cNvSpPr>
            <a:spLocks/>
          </p:cNvSpPr>
          <p:nvPr/>
        </p:nvSpPr>
        <p:spPr bwMode="auto">
          <a:xfrm>
            <a:off x="5349875" y="3940175"/>
            <a:ext cx="781050" cy="2151063"/>
          </a:xfrm>
          <a:custGeom>
            <a:avLst/>
            <a:gdLst>
              <a:gd name="T0" fmla="*/ 0 w 576"/>
              <a:gd name="T1" fmla="*/ 0 h 1584"/>
              <a:gd name="T2" fmla="*/ 2147483647 w 576"/>
              <a:gd name="T3" fmla="*/ 2147483647 h 1584"/>
              <a:gd name="T4" fmla="*/ 2147483647 w 576"/>
              <a:gd name="T5" fmla="*/ 2147483647 h 1584"/>
              <a:gd name="T6" fmla="*/ 0 w 576"/>
              <a:gd name="T7" fmla="*/ 2147483647 h 1584"/>
              <a:gd name="T8" fmla="*/ 0 w 576"/>
              <a:gd name="T9" fmla="*/ 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1584"/>
              <a:gd name="T17" fmla="*/ 576 w 57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1584">
                <a:moveTo>
                  <a:pt x="0" y="0"/>
                </a:moveTo>
                <a:lnTo>
                  <a:pt x="576" y="528"/>
                </a:lnTo>
                <a:lnTo>
                  <a:pt x="576" y="1584"/>
                </a:lnTo>
                <a:lnTo>
                  <a:pt x="0" y="1056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4107">
            <a:extLst>
              <a:ext uri="{FF2B5EF4-FFF2-40B4-BE49-F238E27FC236}">
                <a16:creationId xmlns:a16="http://schemas.microsoft.com/office/drawing/2014/main" id="{8A3B6B9B-120E-4587-A46C-C5DF2ACF2CAD}"/>
              </a:ext>
            </a:extLst>
          </p:cNvPr>
          <p:cNvGrpSpPr>
            <a:grpSpLocks/>
          </p:cNvGrpSpPr>
          <p:nvPr/>
        </p:nvGrpSpPr>
        <p:grpSpPr bwMode="auto">
          <a:xfrm>
            <a:off x="5313363" y="1503363"/>
            <a:ext cx="2154237" cy="2046287"/>
            <a:chOff x="3347" y="947"/>
            <a:chExt cx="1357" cy="1289"/>
          </a:xfrm>
        </p:grpSpPr>
        <p:grpSp>
          <p:nvGrpSpPr>
            <p:cNvPr id="12356" name="Group 4108">
              <a:extLst>
                <a:ext uri="{FF2B5EF4-FFF2-40B4-BE49-F238E27FC236}">
                  <a16:creationId xmlns:a16="http://schemas.microsoft.com/office/drawing/2014/main" id="{D3FCF201-46F2-4E45-B69A-EEDED05E22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960"/>
              <a:ext cx="1152" cy="1152"/>
              <a:chOff x="4320" y="1056"/>
              <a:chExt cx="1152" cy="1152"/>
            </a:xfrm>
          </p:grpSpPr>
          <p:sp>
            <p:nvSpPr>
              <p:cNvPr id="12358" name="Line 4109">
                <a:extLst>
                  <a:ext uri="{FF2B5EF4-FFF2-40B4-BE49-F238E27FC236}">
                    <a16:creationId xmlns:a16="http://schemas.microsoft.com/office/drawing/2014/main" id="{0F6820EF-B00C-4196-9433-181F063AD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0" y="1056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9" name="Line 4110">
                <a:extLst>
                  <a:ext uri="{FF2B5EF4-FFF2-40B4-BE49-F238E27FC236}">
                    <a16:creationId xmlns:a16="http://schemas.microsoft.com/office/drawing/2014/main" id="{09011731-FFAF-4BBE-8F4D-C67B168AD9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1776"/>
                <a:ext cx="4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60" name="Line 4111">
                <a:extLst>
                  <a:ext uri="{FF2B5EF4-FFF2-40B4-BE49-F238E27FC236}">
                    <a16:creationId xmlns:a16="http://schemas.microsoft.com/office/drawing/2014/main" id="{98A6B5ED-ECA1-4F7C-A180-78EEC45C9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0" y="1776"/>
                <a:ext cx="72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57" name="Freeform 4112">
              <a:extLst>
                <a:ext uri="{FF2B5EF4-FFF2-40B4-BE49-F238E27FC236}">
                  <a16:creationId xmlns:a16="http://schemas.microsoft.com/office/drawing/2014/main" id="{E7E57C6A-4415-4EDB-93AB-F26587AC7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632"/>
              <a:ext cx="568" cy="336"/>
            </a:xfrm>
            <a:custGeom>
              <a:avLst/>
              <a:gdLst>
                <a:gd name="T0" fmla="*/ 0 w 568"/>
                <a:gd name="T1" fmla="*/ 48 h 336"/>
                <a:gd name="T2" fmla="*/ 528 w 568"/>
                <a:gd name="T3" fmla="*/ 48 h 336"/>
                <a:gd name="T4" fmla="*/ 240 w 568"/>
                <a:gd name="T5" fmla="*/ 336 h 336"/>
                <a:gd name="T6" fmla="*/ 0 60000 65536"/>
                <a:gd name="T7" fmla="*/ 0 60000 65536"/>
                <a:gd name="T8" fmla="*/ 0 60000 65536"/>
                <a:gd name="T9" fmla="*/ 0 w 568"/>
                <a:gd name="T10" fmla="*/ 0 h 336"/>
                <a:gd name="T11" fmla="*/ 568 w 56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8" h="336">
                  <a:moveTo>
                    <a:pt x="0" y="48"/>
                  </a:moveTo>
                  <a:cubicBezTo>
                    <a:pt x="244" y="24"/>
                    <a:pt x="488" y="0"/>
                    <a:pt x="528" y="48"/>
                  </a:cubicBezTo>
                  <a:cubicBezTo>
                    <a:pt x="568" y="96"/>
                    <a:pt x="288" y="288"/>
                    <a:pt x="240" y="336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1" name="Object 4107">
              <a:extLst>
                <a:ext uri="{FF2B5EF4-FFF2-40B4-BE49-F238E27FC236}">
                  <a16:creationId xmlns:a16="http://schemas.microsoft.com/office/drawing/2014/main" id="{C96D0B36-E405-4542-B2D0-1C6D7A9570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7" y="1896"/>
            <a:ext cx="20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67" name="公式" r:id="rId11" imgW="126720" imgH="139680" progId="Equation.3">
                    <p:embed/>
                  </p:oleObj>
                </mc:Choice>
                <mc:Fallback>
                  <p:oleObj name="公式" r:id="rId11" imgW="126720" imgH="139680" progId="Equation.3">
                    <p:embed/>
                    <p:pic>
                      <p:nvPicPr>
                        <p:cNvPr id="0" name="Object 4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" y="1896"/>
                          <a:ext cx="205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2" name="Object 4108">
              <a:extLst>
                <a:ext uri="{FF2B5EF4-FFF2-40B4-BE49-F238E27FC236}">
                  <a16:creationId xmlns:a16="http://schemas.microsoft.com/office/drawing/2014/main" id="{8FCC0906-CB42-484D-A5F6-7534797940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1968"/>
            <a:ext cx="22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68" name="公式" r:id="rId13" imgW="139680" imgH="164880" progId="Equation.3">
                    <p:embed/>
                  </p:oleObj>
                </mc:Choice>
                <mc:Fallback>
                  <p:oleObj name="公式" r:id="rId13" imgW="139680" imgH="164880" progId="Equation.3">
                    <p:embed/>
                    <p:pic>
                      <p:nvPicPr>
                        <p:cNvPr id="0" name="Object 4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968"/>
                          <a:ext cx="229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3" name="Object 4109">
              <a:extLst>
                <a:ext uri="{FF2B5EF4-FFF2-40B4-BE49-F238E27FC236}">
                  <a16:creationId xmlns:a16="http://schemas.microsoft.com/office/drawing/2014/main" id="{B446BBA4-9131-4D6D-9CBE-6AD23D8E48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07" y="947"/>
            <a:ext cx="205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69" name="公式" r:id="rId15" imgW="126720" imgH="126720" progId="Equation.3">
                    <p:embed/>
                  </p:oleObj>
                </mc:Choice>
                <mc:Fallback>
                  <p:oleObj name="公式" r:id="rId15" imgW="126720" imgH="126720" progId="Equation.3">
                    <p:embed/>
                    <p:pic>
                      <p:nvPicPr>
                        <p:cNvPr id="0" name="Object 4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7" y="947"/>
                          <a:ext cx="205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2449" name="Object 4097">
            <a:extLst>
              <a:ext uri="{FF2B5EF4-FFF2-40B4-BE49-F238E27FC236}">
                <a16:creationId xmlns:a16="http://schemas.microsoft.com/office/drawing/2014/main" id="{5A448D1A-B671-4AE1-9B4C-0AFBB80D10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3075" y="2427288"/>
          <a:ext cx="29845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0" name="Equation" r:id="rId17" imgW="304560" imgH="317160" progId="Equation.3">
                  <p:embed/>
                </p:oleObj>
              </mc:Choice>
              <mc:Fallback>
                <p:oleObj name="Equation" r:id="rId17" imgW="304560" imgH="317160" progId="Equation.3">
                  <p:embed/>
                  <p:pic>
                    <p:nvPicPr>
                      <p:cNvPr id="0" name="Object 4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075" y="2427288"/>
                        <a:ext cx="29845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17">
            <a:extLst>
              <a:ext uri="{FF2B5EF4-FFF2-40B4-BE49-F238E27FC236}">
                <a16:creationId xmlns:a16="http://schemas.microsoft.com/office/drawing/2014/main" id="{4DFA6420-922E-4BF9-AF1D-2AE359C91554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3810000"/>
            <a:ext cx="1878013" cy="2130425"/>
            <a:chOff x="4464" y="2400"/>
            <a:chExt cx="1183" cy="1342"/>
          </a:xfrm>
        </p:grpSpPr>
        <p:sp>
          <p:nvSpPr>
            <p:cNvPr id="12353" name="Line 4118">
              <a:extLst>
                <a:ext uri="{FF2B5EF4-FFF2-40B4-BE49-F238E27FC236}">
                  <a16:creationId xmlns:a16="http://schemas.microsoft.com/office/drawing/2014/main" id="{FCF5CCB6-84D6-460C-A634-BDA795536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7" y="3024"/>
              <a:ext cx="676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4" name="Line 4119">
              <a:extLst>
                <a:ext uri="{FF2B5EF4-FFF2-40B4-BE49-F238E27FC236}">
                  <a16:creationId xmlns:a16="http://schemas.microsoft.com/office/drawing/2014/main" id="{9703F065-6E65-4AFA-A791-D774912662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1" y="3024"/>
              <a:ext cx="296" cy="5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5" name="Line 4120">
              <a:extLst>
                <a:ext uri="{FF2B5EF4-FFF2-40B4-BE49-F238E27FC236}">
                  <a16:creationId xmlns:a16="http://schemas.microsoft.com/office/drawing/2014/main" id="{E829111E-CA4B-4B9D-B85D-49483F9215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7" y="2433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8" name="Object 4104">
              <a:extLst>
                <a:ext uri="{FF2B5EF4-FFF2-40B4-BE49-F238E27FC236}">
                  <a16:creationId xmlns:a16="http://schemas.microsoft.com/office/drawing/2014/main" id="{E712934F-ABE1-467B-9F58-9E0F5AD14E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3547"/>
            <a:ext cx="175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71" name="公式" r:id="rId19" imgW="126720" imgH="139680" progId="Equation.3">
                    <p:embed/>
                  </p:oleObj>
                </mc:Choice>
                <mc:Fallback>
                  <p:oleObj name="公式" r:id="rId19" imgW="126720" imgH="139680" progId="Equation.3">
                    <p:embed/>
                    <p:pic>
                      <p:nvPicPr>
                        <p:cNvPr id="0" name="Object 4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547"/>
                          <a:ext cx="175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4105">
              <a:extLst>
                <a:ext uri="{FF2B5EF4-FFF2-40B4-BE49-F238E27FC236}">
                  <a16:creationId xmlns:a16="http://schemas.microsoft.com/office/drawing/2014/main" id="{58EDC5B2-AEAE-4175-BF74-3B186050C5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52" y="3235"/>
            <a:ext cx="195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72" name="公式" r:id="rId21" imgW="139680" imgH="164880" progId="Equation.3">
                    <p:embed/>
                  </p:oleObj>
                </mc:Choice>
                <mc:Fallback>
                  <p:oleObj name="公式" r:id="rId21" imgW="139680" imgH="164880" progId="Equation.3">
                    <p:embed/>
                    <p:pic>
                      <p:nvPicPr>
                        <p:cNvPr id="0" name="Object 4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2" y="3235"/>
                          <a:ext cx="195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0" name="Object 4106">
              <a:extLst>
                <a:ext uri="{FF2B5EF4-FFF2-40B4-BE49-F238E27FC236}">
                  <a16:creationId xmlns:a16="http://schemas.microsoft.com/office/drawing/2014/main" id="{88443256-F496-4F16-A7C5-3C7C2558B6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9" y="2400"/>
            <a:ext cx="17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73" name="公式" r:id="rId23" imgW="126720" imgH="126720" progId="Equation.3">
                    <p:embed/>
                  </p:oleObj>
                </mc:Choice>
                <mc:Fallback>
                  <p:oleObj name="公式" r:id="rId23" imgW="126720" imgH="126720" progId="Equation.3">
                    <p:embed/>
                    <p:pic>
                      <p:nvPicPr>
                        <p:cNvPr id="0" name="Object 4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9" y="2400"/>
                          <a:ext cx="175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9404" name="Oval 4124">
            <a:extLst>
              <a:ext uri="{FF2B5EF4-FFF2-40B4-BE49-F238E27FC236}">
                <a16:creationId xmlns:a16="http://schemas.microsoft.com/office/drawing/2014/main" id="{DED8AE24-345A-4448-80EF-46AFA0613203}"/>
              </a:ext>
            </a:extLst>
          </p:cNvPr>
          <p:cNvSpPr>
            <a:spLocks noChangeArrowheads="1"/>
          </p:cNvSpPr>
          <p:nvPr/>
        </p:nvSpPr>
        <p:spPr bwMode="auto">
          <a:xfrm rot="804873">
            <a:off x="7131050" y="4541838"/>
            <a:ext cx="1327150" cy="547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8" name="Group 4125">
            <a:extLst>
              <a:ext uri="{FF2B5EF4-FFF2-40B4-BE49-F238E27FC236}">
                <a16:creationId xmlns:a16="http://schemas.microsoft.com/office/drawing/2014/main" id="{7849F76A-C73B-4CF9-9B0E-5CDA0CF5579E}"/>
              </a:ext>
            </a:extLst>
          </p:cNvPr>
          <p:cNvGrpSpPr>
            <a:grpSpLocks/>
          </p:cNvGrpSpPr>
          <p:nvPr/>
        </p:nvGrpSpPr>
        <p:grpSpPr bwMode="auto">
          <a:xfrm>
            <a:off x="5937250" y="1905000"/>
            <a:ext cx="901700" cy="1905000"/>
            <a:chOff x="3752" y="1200"/>
            <a:chExt cx="568" cy="1200"/>
          </a:xfrm>
        </p:grpSpPr>
        <p:grpSp>
          <p:nvGrpSpPr>
            <p:cNvPr id="12346" name="Group 4126">
              <a:extLst>
                <a:ext uri="{FF2B5EF4-FFF2-40B4-BE49-F238E27FC236}">
                  <a16:creationId xmlns:a16="http://schemas.microsoft.com/office/drawing/2014/main" id="{DA5E7AB3-1A0D-483C-8E88-75A71A5756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2" y="1200"/>
              <a:ext cx="568" cy="1200"/>
              <a:chOff x="3752" y="1200"/>
              <a:chExt cx="568" cy="1200"/>
            </a:xfrm>
          </p:grpSpPr>
          <p:sp>
            <p:nvSpPr>
              <p:cNvPr id="12349" name="Freeform 4127">
                <a:extLst>
                  <a:ext uri="{FF2B5EF4-FFF2-40B4-BE49-F238E27FC236}">
                    <a16:creationId xmlns:a16="http://schemas.microsoft.com/office/drawing/2014/main" id="{220AB1BA-F8B9-41DF-93C9-AEF590643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2" y="1248"/>
                <a:ext cx="544" cy="900"/>
              </a:xfrm>
              <a:custGeom>
                <a:avLst/>
                <a:gdLst>
                  <a:gd name="T0" fmla="*/ 0 w 544"/>
                  <a:gd name="T1" fmla="*/ 0 h 900"/>
                  <a:gd name="T2" fmla="*/ 0 w 544"/>
                  <a:gd name="T3" fmla="*/ 864 h 900"/>
                  <a:gd name="T4" fmla="*/ 33 w 544"/>
                  <a:gd name="T5" fmla="*/ 856 h 900"/>
                  <a:gd name="T6" fmla="*/ 100 w 544"/>
                  <a:gd name="T7" fmla="*/ 834 h 900"/>
                  <a:gd name="T8" fmla="*/ 278 w 544"/>
                  <a:gd name="T9" fmla="*/ 845 h 900"/>
                  <a:gd name="T10" fmla="*/ 544 w 544"/>
                  <a:gd name="T11" fmla="*/ 900 h 900"/>
                  <a:gd name="T12" fmla="*/ 528 w 544"/>
                  <a:gd name="T13" fmla="*/ 0 h 900"/>
                  <a:gd name="T14" fmla="*/ 288 w 544"/>
                  <a:gd name="T15" fmla="*/ 0 h 900"/>
                  <a:gd name="T16" fmla="*/ 144 w 544"/>
                  <a:gd name="T17" fmla="*/ 0 h 900"/>
                  <a:gd name="T18" fmla="*/ 0 w 544"/>
                  <a:gd name="T19" fmla="*/ 0 h 9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4"/>
                  <a:gd name="T31" fmla="*/ 0 h 900"/>
                  <a:gd name="T32" fmla="*/ 544 w 544"/>
                  <a:gd name="T33" fmla="*/ 900 h 9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4" h="900">
                    <a:moveTo>
                      <a:pt x="0" y="0"/>
                    </a:moveTo>
                    <a:lnTo>
                      <a:pt x="0" y="864"/>
                    </a:lnTo>
                    <a:cubicBezTo>
                      <a:pt x="11" y="861"/>
                      <a:pt x="22" y="859"/>
                      <a:pt x="33" y="856"/>
                    </a:cubicBezTo>
                    <a:cubicBezTo>
                      <a:pt x="56" y="849"/>
                      <a:pt x="100" y="834"/>
                      <a:pt x="100" y="834"/>
                    </a:cubicBezTo>
                    <a:cubicBezTo>
                      <a:pt x="159" y="838"/>
                      <a:pt x="219" y="842"/>
                      <a:pt x="278" y="845"/>
                    </a:cubicBezTo>
                    <a:cubicBezTo>
                      <a:pt x="434" y="854"/>
                      <a:pt x="462" y="818"/>
                      <a:pt x="544" y="900"/>
                    </a:cubicBezTo>
                    <a:lnTo>
                      <a:pt x="528" y="0"/>
                    </a:lnTo>
                    <a:lnTo>
                      <a:pt x="288" y="0"/>
                    </a:lnTo>
                    <a:lnTo>
                      <a:pt x="14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9966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0" name="Freeform 4128">
                <a:extLst>
                  <a:ext uri="{FF2B5EF4-FFF2-40B4-BE49-F238E27FC236}">
                    <a16:creationId xmlns:a16="http://schemas.microsoft.com/office/drawing/2014/main" id="{47594462-661F-4952-A074-573E4713A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2" y="2064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568"/>
                  <a:gd name="T10" fmla="*/ 0 h 336"/>
                  <a:gd name="T11" fmla="*/ 568 w 568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1" name="Freeform 4129">
                <a:extLst>
                  <a:ext uri="{FF2B5EF4-FFF2-40B4-BE49-F238E27FC236}">
                    <a16:creationId xmlns:a16="http://schemas.microsoft.com/office/drawing/2014/main" id="{BD04E1FE-F2D2-4DE9-8C10-0EB8364BD1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2" y="1248"/>
                <a:ext cx="288" cy="1152"/>
              </a:xfrm>
              <a:custGeom>
                <a:avLst/>
                <a:gdLst>
                  <a:gd name="T0" fmla="*/ 288 w 288"/>
                  <a:gd name="T1" fmla="*/ 0 h 1152"/>
                  <a:gd name="T2" fmla="*/ 288 w 288"/>
                  <a:gd name="T3" fmla="*/ 912 h 1152"/>
                  <a:gd name="T4" fmla="*/ 0 w 288"/>
                  <a:gd name="T5" fmla="*/ 1152 h 1152"/>
                  <a:gd name="T6" fmla="*/ 0 w 288"/>
                  <a:gd name="T7" fmla="*/ 288 h 1152"/>
                  <a:gd name="T8" fmla="*/ 240 w 288"/>
                  <a:gd name="T9" fmla="*/ 96 h 1152"/>
                  <a:gd name="T10" fmla="*/ 288 w 288"/>
                  <a:gd name="T11" fmla="*/ 0 h 11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8"/>
                  <a:gd name="T19" fmla="*/ 0 h 1152"/>
                  <a:gd name="T20" fmla="*/ 288 w 288"/>
                  <a:gd name="T21" fmla="*/ 1152 h 11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8" h="1152">
                    <a:moveTo>
                      <a:pt x="288" y="0"/>
                    </a:moveTo>
                    <a:lnTo>
                      <a:pt x="288" y="912"/>
                    </a:lnTo>
                    <a:lnTo>
                      <a:pt x="0" y="1152"/>
                    </a:lnTo>
                    <a:lnTo>
                      <a:pt x="0" y="288"/>
                    </a:lnTo>
                    <a:lnTo>
                      <a:pt x="240" y="96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0080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2" name="Freeform 4130">
                <a:extLst>
                  <a:ext uri="{FF2B5EF4-FFF2-40B4-BE49-F238E27FC236}">
                    <a16:creationId xmlns:a16="http://schemas.microsoft.com/office/drawing/2014/main" id="{193E639B-CC67-445C-99BF-36DFF0E9A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2" y="1200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568"/>
                  <a:gd name="T10" fmla="*/ 0 h 336"/>
                  <a:gd name="T11" fmla="*/ 568 w 568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solidFill>
                <a:srgbClr val="339966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47" name="Line 4131">
              <a:extLst>
                <a:ext uri="{FF2B5EF4-FFF2-40B4-BE49-F238E27FC236}">
                  <a16:creationId xmlns:a16="http://schemas.microsoft.com/office/drawing/2014/main" id="{EC0F8021-1B07-45EE-AAFF-5E69563D1C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53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8" name="Line 4132">
              <a:extLst>
                <a:ext uri="{FF2B5EF4-FFF2-40B4-BE49-F238E27FC236}">
                  <a16:creationId xmlns:a16="http://schemas.microsoft.com/office/drawing/2014/main" id="{E6CE8EC9-12BC-4727-B4D0-67013703A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" y="124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14" name="Rectangle 4133">
            <a:extLst>
              <a:ext uri="{FF2B5EF4-FFF2-40B4-BE49-F238E27FC236}">
                <a16:creationId xmlns:a16="http://schemas.microsoft.com/office/drawing/2014/main" id="{4CBB8B94-971E-4109-B5DF-7336E962A1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9935" y="214313"/>
            <a:ext cx="944333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定义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sp>
        <p:nvSpPr>
          <p:cNvPr id="229414" name="Text Box 4134">
            <a:extLst>
              <a:ext uri="{FF2B5EF4-FFF2-40B4-BE49-F238E27FC236}">
                <a16:creationId xmlns:a16="http://schemas.microsoft.com/office/drawing/2014/main" id="{9CF7B2F3-360C-4D31-86DF-DB8E040DF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264" y="275217"/>
            <a:ext cx="818527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直线 </a:t>
            </a:r>
            <a:r>
              <a:rPr lang="en-US" altLang="zh-CN" i="1" dirty="0"/>
              <a:t>l </a:t>
            </a:r>
            <a:r>
              <a:rPr lang="zh-CN" altLang="en-US" dirty="0"/>
              <a:t>沿定曲线 </a:t>
            </a:r>
            <a:r>
              <a:rPr lang="en-US" altLang="zh-CN" i="1" dirty="0"/>
              <a:t>C</a:t>
            </a:r>
            <a:r>
              <a:rPr lang="en-US" altLang="zh-CN" dirty="0"/>
              <a:t> </a:t>
            </a:r>
            <a:r>
              <a:rPr lang="zh-CN" altLang="en-US" dirty="0"/>
              <a:t>平行移动形成的轨迹叫做</a:t>
            </a:r>
            <a:r>
              <a:rPr lang="zh-CN" altLang="en-US" b="1" dirty="0">
                <a:solidFill>
                  <a:schemeClr val="tx2"/>
                </a:solidFill>
              </a:rPr>
              <a:t>柱面</a:t>
            </a:r>
            <a:r>
              <a:rPr lang="en-US" altLang="zh-CN" dirty="0"/>
              <a:t>.</a:t>
            </a:r>
          </a:p>
          <a:p>
            <a:pPr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229416" name="Text Box 4136">
            <a:extLst>
              <a:ext uri="{FF2B5EF4-FFF2-40B4-BE49-F238E27FC236}">
                <a16:creationId xmlns:a16="http://schemas.microsoft.com/office/drawing/2014/main" id="{2E8E6F8F-2583-4F5C-8AB2-FF75251B8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6367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 </a:t>
            </a:r>
            <a:endParaRPr lang="en-US" altLang="zh-CN" dirty="0"/>
          </a:p>
        </p:txBody>
      </p:sp>
      <p:sp>
        <p:nvSpPr>
          <p:cNvPr id="229417" name="Text Box 4137">
            <a:extLst>
              <a:ext uri="{FF2B5EF4-FFF2-40B4-BE49-F238E27FC236}">
                <a16:creationId xmlns:a16="http://schemas.microsoft.com/office/drawing/2014/main" id="{BD12C820-96F3-4EBF-A16D-6CCE508A1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1463675"/>
            <a:ext cx="2476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表示</a:t>
            </a:r>
            <a:r>
              <a:rPr lang="zh-CN" altLang="en-US" b="1" dirty="0">
                <a:solidFill>
                  <a:schemeClr val="tx2"/>
                </a:solidFill>
              </a:rPr>
              <a:t>抛物柱面</a:t>
            </a:r>
            <a:r>
              <a:rPr lang="en-US" altLang="zh-CN" dirty="0"/>
              <a:t>,</a:t>
            </a:r>
          </a:p>
        </p:txBody>
      </p:sp>
      <p:sp>
        <p:nvSpPr>
          <p:cNvPr id="229418" name="Text Box 4138">
            <a:extLst>
              <a:ext uri="{FF2B5EF4-FFF2-40B4-BE49-F238E27FC236}">
                <a16:creationId xmlns:a16="http://schemas.microsoft.com/office/drawing/2014/main" id="{C1946A82-39D3-43D4-8A9C-B1B7B2E8B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574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母线平行于</a:t>
            </a:r>
            <a:r>
              <a:rPr lang="zh-CN" altLang="en-US" i="1"/>
              <a:t> 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轴</a:t>
            </a:r>
            <a:r>
              <a:rPr lang="en-US" altLang="zh-CN"/>
              <a:t>;</a:t>
            </a:r>
          </a:p>
        </p:txBody>
      </p:sp>
      <p:sp>
        <p:nvSpPr>
          <p:cNvPr id="229419" name="Text Box 4139">
            <a:extLst>
              <a:ext uri="{FF2B5EF4-FFF2-40B4-BE49-F238E27FC236}">
                <a16:creationId xmlns:a16="http://schemas.microsoft.com/office/drawing/2014/main" id="{11E9AE56-13AF-400D-A651-3F5465A90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60508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准线为</a:t>
            </a:r>
            <a:r>
              <a:rPr lang="en-US" altLang="zh-CN" i="1"/>
              <a:t>xOy</a:t>
            </a:r>
            <a:r>
              <a:rPr lang="en-US" altLang="zh-CN"/>
              <a:t> </a:t>
            </a:r>
            <a:r>
              <a:rPr lang="zh-CN" altLang="en-US"/>
              <a:t>面上的抛物线</a:t>
            </a:r>
            <a:r>
              <a:rPr lang="en-US" altLang="zh-CN"/>
              <a:t>.</a:t>
            </a:r>
          </a:p>
        </p:txBody>
      </p:sp>
      <p:sp>
        <p:nvSpPr>
          <p:cNvPr id="229420" name="Text Box 4140">
            <a:extLst>
              <a:ext uri="{FF2B5EF4-FFF2-40B4-BE49-F238E27FC236}">
                <a16:creationId xmlns:a16="http://schemas.microsoft.com/office/drawing/2014/main" id="{E485BDBD-3A56-4AC1-BDD4-8DBF0737B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9624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轴的</a:t>
            </a:r>
            <a:r>
              <a:rPr lang="zh-CN" altLang="en-US" b="1">
                <a:solidFill>
                  <a:schemeClr val="tx2"/>
                </a:solidFill>
              </a:rPr>
              <a:t>椭圆柱面</a:t>
            </a:r>
            <a:r>
              <a:rPr lang="en-US" altLang="zh-CN"/>
              <a:t>.</a:t>
            </a:r>
          </a:p>
        </p:txBody>
      </p:sp>
      <p:graphicFrame>
        <p:nvGraphicFramePr>
          <p:cNvPr id="232450" name="Object 4098">
            <a:extLst>
              <a:ext uri="{FF2B5EF4-FFF2-40B4-BE49-F238E27FC236}">
                <a16:creationId xmlns:a16="http://schemas.microsoft.com/office/drawing/2014/main" id="{7479888F-FDEA-4BFF-91D0-47D8D6085B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3450" y="1447800"/>
          <a:ext cx="1143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4" name="Equation" r:id="rId25" imgW="1143000" imgH="520560" progId="Equation.3">
                  <p:embed/>
                </p:oleObj>
              </mc:Choice>
              <mc:Fallback>
                <p:oleObj name="Equation" r:id="rId25" imgW="1143000" imgH="520560" progId="Equation.3">
                  <p:embed/>
                  <p:pic>
                    <p:nvPicPr>
                      <p:cNvPr id="0" name="Object 4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447800"/>
                        <a:ext cx="1143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1" name="Object 4099">
            <a:extLst>
              <a:ext uri="{FF2B5EF4-FFF2-40B4-BE49-F238E27FC236}">
                <a16:creationId xmlns:a16="http://schemas.microsoft.com/office/drawing/2014/main" id="{FDAFC60C-48C4-4753-81E0-7B544AC791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8213" y="3117850"/>
          <a:ext cx="1697037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5" name="Equation" r:id="rId27" imgW="1688760" imgH="977760" progId="Equation.3">
                  <p:embed/>
                </p:oleObj>
              </mc:Choice>
              <mc:Fallback>
                <p:oleObj name="Equation" r:id="rId27" imgW="1688760" imgH="977760" progId="Equation.3">
                  <p:embed/>
                  <p:pic>
                    <p:nvPicPr>
                      <p:cNvPr id="0" name="Object 4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3117850"/>
                        <a:ext cx="1697037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23" name="Text Box 4143">
            <a:extLst>
              <a:ext uri="{FF2B5EF4-FFF2-40B4-BE49-F238E27FC236}">
                <a16:creationId xmlns:a16="http://schemas.microsoft.com/office/drawing/2014/main" id="{A4666829-CC0C-47DD-8F3F-C0E67FCDF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845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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229424" name="Text Box 4144">
            <a:extLst>
              <a:ext uri="{FF2B5EF4-FFF2-40B4-BE49-F238E27FC236}">
                <a16:creationId xmlns:a16="http://schemas.microsoft.com/office/drawing/2014/main" id="{F5D45556-1348-4F0A-8F8F-41D9CA712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1816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轴的</a:t>
            </a:r>
            <a:r>
              <a:rPr lang="zh-CN" altLang="en-US" b="1">
                <a:solidFill>
                  <a:schemeClr val="tx2"/>
                </a:solidFill>
              </a:rPr>
              <a:t>平面</a:t>
            </a:r>
            <a:r>
              <a:rPr lang="en-US" altLang="zh-CN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452" name="Object 4100">
                <a:extLst>
                  <a:ext uri="{FF2B5EF4-FFF2-40B4-BE49-F238E27FC236}">
                    <a16:creationId xmlns:a16="http://schemas.microsoft.com/office/drawing/2014/main" id="{42F849F7-6F75-4394-BAAF-B5B31AF1235E}"/>
                  </a:ext>
                </a:extLst>
              </p:cNvPr>
              <p:cNvSpPr txBox="1"/>
              <p:nvPr/>
            </p:nvSpPr>
            <p:spPr bwMode="auto">
              <a:xfrm>
                <a:off x="805656" y="4660106"/>
                <a:ext cx="1612900" cy="393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452" name="Object 4100">
                <a:extLst>
                  <a:ext uri="{FF2B5EF4-FFF2-40B4-BE49-F238E27FC236}">
                    <a16:creationId xmlns:a16="http://schemas.microsoft.com/office/drawing/2014/main" id="{42F849F7-6F75-4394-BAAF-B5B31AF12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5656" y="4660106"/>
                <a:ext cx="1612900" cy="393700"/>
              </a:xfrm>
              <a:prstGeom prst="rect">
                <a:avLst/>
              </a:prstGeom>
              <a:blipFill>
                <a:blip r:embed="rId29"/>
                <a:stretch>
                  <a:fillRect b="-3076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426" name="Text Box 4146">
            <a:extLst>
              <a:ext uri="{FF2B5EF4-FFF2-40B4-BE49-F238E27FC236}">
                <a16:creationId xmlns:a16="http://schemas.microsoft.com/office/drawing/2014/main" id="{780523FD-DAB7-4A72-BF96-5B2FB7D00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482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仿宋_GB2312" pitchFamily="49" charset="-122"/>
                <a:sym typeface="Symbol" panose="05050102010706020507" pitchFamily="18" charset="2"/>
              </a:rPr>
              <a:t></a:t>
            </a:r>
            <a:endParaRPr lang="en-US" altLang="zh-CN" b="1" dirty="0">
              <a:solidFill>
                <a:schemeClr val="tx2"/>
              </a:solidFill>
              <a:ea typeface="仿宋_GB2312" pitchFamily="49" charset="-122"/>
            </a:endParaRPr>
          </a:p>
        </p:txBody>
      </p:sp>
      <p:sp>
        <p:nvSpPr>
          <p:cNvPr id="229427" name="Text Box 4147">
            <a:extLst>
              <a:ext uri="{FF2B5EF4-FFF2-40B4-BE49-F238E27FC236}">
                <a16:creationId xmlns:a16="http://schemas.microsoft.com/office/drawing/2014/main" id="{D66C1F03-F211-4775-97A2-9EDC0E76B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6482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表示母线平行于 </a:t>
            </a:r>
          </a:p>
        </p:txBody>
      </p:sp>
      <p:sp>
        <p:nvSpPr>
          <p:cNvPr id="229428" name="Line 4148">
            <a:extLst>
              <a:ext uri="{FF2B5EF4-FFF2-40B4-BE49-F238E27FC236}">
                <a16:creationId xmlns:a16="http://schemas.microsoft.com/office/drawing/2014/main" id="{468B3056-8BF6-45CA-B832-F340C8639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0814" y="1540341"/>
            <a:ext cx="0" cy="1439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434" name="Freeform 4154">
            <a:extLst>
              <a:ext uri="{FF2B5EF4-FFF2-40B4-BE49-F238E27FC236}">
                <a16:creationId xmlns:a16="http://schemas.microsoft.com/office/drawing/2014/main" id="{3DF6789E-D3B3-41C3-9E5B-2E7AC5E8ED0F}"/>
              </a:ext>
            </a:extLst>
          </p:cNvPr>
          <p:cNvSpPr>
            <a:spLocks/>
          </p:cNvSpPr>
          <p:nvPr/>
        </p:nvSpPr>
        <p:spPr bwMode="auto">
          <a:xfrm>
            <a:off x="7910513" y="1762125"/>
            <a:ext cx="808037" cy="639763"/>
          </a:xfrm>
          <a:custGeom>
            <a:avLst/>
            <a:gdLst>
              <a:gd name="T0" fmla="*/ 0 w 1056"/>
              <a:gd name="T1" fmla="*/ 2147483647 h 720"/>
              <a:gd name="T2" fmla="*/ 2147483647 w 1056"/>
              <a:gd name="T3" fmla="*/ 2147483647 h 720"/>
              <a:gd name="T4" fmla="*/ 2147483647 w 1056"/>
              <a:gd name="T5" fmla="*/ 0 h 720"/>
              <a:gd name="T6" fmla="*/ 0 60000 65536"/>
              <a:gd name="T7" fmla="*/ 0 60000 65536"/>
              <a:gd name="T8" fmla="*/ 0 60000 65536"/>
              <a:gd name="T9" fmla="*/ 0 w 1056"/>
              <a:gd name="T10" fmla="*/ 0 h 720"/>
              <a:gd name="T11" fmla="*/ 1056 w 1056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720">
                <a:moveTo>
                  <a:pt x="0" y="720"/>
                </a:moveTo>
                <a:cubicBezTo>
                  <a:pt x="320" y="708"/>
                  <a:pt x="640" y="696"/>
                  <a:pt x="816" y="576"/>
                </a:cubicBezTo>
                <a:cubicBezTo>
                  <a:pt x="992" y="456"/>
                  <a:pt x="1016" y="96"/>
                  <a:pt x="1056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2453" name="Object 4101">
            <a:extLst>
              <a:ext uri="{FF2B5EF4-FFF2-40B4-BE49-F238E27FC236}">
                <a16:creationId xmlns:a16="http://schemas.microsoft.com/office/drawing/2014/main" id="{B9F4FB56-C361-4DC6-914C-7080E7502B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32775" y="1812925"/>
          <a:ext cx="288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6" name="Equation" r:id="rId30" imgW="291960" imgH="317160" progId="Equation.3">
                  <p:embed/>
                </p:oleObj>
              </mc:Choice>
              <mc:Fallback>
                <p:oleObj name="Equation" r:id="rId30" imgW="291960" imgH="317160" progId="Equation.3">
                  <p:embed/>
                  <p:pic>
                    <p:nvPicPr>
                      <p:cNvPr id="0" name="Object 4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2775" y="1812925"/>
                        <a:ext cx="288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36" name="Text Box 4156">
            <a:extLst>
              <a:ext uri="{FF2B5EF4-FFF2-40B4-BE49-F238E27FC236}">
                <a16:creationId xmlns:a16="http://schemas.microsoft.com/office/drawing/2014/main" id="{3BEEC8D4-B287-4F23-8A9C-0D3C9B464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6388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且 </a:t>
            </a:r>
            <a:r>
              <a:rPr lang="en-US" altLang="zh-CN" i="1">
                <a:ea typeface="仿宋_GB2312" pitchFamily="49" charset="-122"/>
              </a:rPr>
              <a:t>z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/>
              <a:t>轴在平面上</a:t>
            </a:r>
            <a:r>
              <a:rPr lang="en-US" altLang="zh-CN">
                <a:ea typeface="仿宋_GB2312" pitchFamily="49" charset="-122"/>
              </a:rPr>
              <a:t>)</a:t>
            </a:r>
            <a:endParaRPr lang="en-US" altLang="zh-CN">
              <a:solidFill>
                <a:schemeClr val="accent1"/>
              </a:solidFill>
              <a:ea typeface="仿宋_GB2312" pitchFamily="49" charset="-122"/>
            </a:endParaRPr>
          </a:p>
        </p:txBody>
      </p:sp>
      <p:sp>
        <p:nvSpPr>
          <p:cNvPr id="229437" name="Text Box 4157">
            <a:extLst>
              <a:ext uri="{FF2B5EF4-FFF2-40B4-BE49-F238E27FC236}">
                <a16:creationId xmlns:a16="http://schemas.microsoft.com/office/drawing/2014/main" id="{D1421BB5-CCAD-454E-8E0A-09AFF2412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338513"/>
            <a:ext cx="267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表示母线平行于</a:t>
            </a:r>
          </a:p>
        </p:txBody>
      </p:sp>
      <p:sp>
        <p:nvSpPr>
          <p:cNvPr id="229438" name="Text Box 4158">
            <a:extLst>
              <a:ext uri="{FF2B5EF4-FFF2-40B4-BE49-F238E27FC236}">
                <a16:creationId xmlns:a16="http://schemas.microsoft.com/office/drawing/2014/main" id="{BE9D94D1-8220-4C5B-93B4-32E2AC63C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35" y="868690"/>
            <a:ext cx="82681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定曲线 </a:t>
            </a:r>
            <a:r>
              <a:rPr lang="en-US" altLang="zh-CN" i="1" dirty="0">
                <a:solidFill>
                  <a:schemeClr val="tx2"/>
                </a:solidFill>
              </a:rPr>
              <a:t>C</a:t>
            </a:r>
            <a:r>
              <a:rPr lang="en-US" altLang="zh-CN" dirty="0"/>
              <a:t> </a:t>
            </a:r>
            <a:r>
              <a:rPr lang="zh-CN" altLang="en-US" dirty="0"/>
              <a:t>叫做柱面的</a:t>
            </a:r>
            <a:r>
              <a:rPr lang="zh-CN" altLang="en-US" b="1" dirty="0">
                <a:solidFill>
                  <a:schemeClr val="tx2"/>
                </a:solidFill>
              </a:rPr>
              <a:t>准线</a:t>
            </a:r>
            <a:r>
              <a:rPr lang="en-US" altLang="zh-CN" dirty="0"/>
              <a:t>, </a:t>
            </a:r>
            <a:r>
              <a:rPr lang="zh-CN" altLang="en-US" dirty="0"/>
              <a:t>动直线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tx2"/>
                </a:solidFill>
              </a:rPr>
              <a:t>l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zh-CN" altLang="en-US" dirty="0"/>
              <a:t>叫做柱面的</a:t>
            </a:r>
            <a:r>
              <a:rPr lang="zh-CN" altLang="en-US" b="1" dirty="0">
                <a:solidFill>
                  <a:schemeClr val="tx2"/>
                </a:solidFill>
              </a:rPr>
              <a:t>母线</a:t>
            </a:r>
            <a:r>
              <a:rPr lang="en-US" altLang="zh-CN" dirty="0"/>
              <a:t>.</a:t>
            </a:r>
          </a:p>
        </p:txBody>
      </p:sp>
      <p:sp>
        <p:nvSpPr>
          <p:cNvPr id="229439" name="Line 4159">
            <a:extLst>
              <a:ext uri="{FF2B5EF4-FFF2-40B4-BE49-F238E27FC236}">
                <a16:creationId xmlns:a16="http://schemas.microsoft.com/office/drawing/2014/main" id="{1D37AAC5-3054-4007-B479-01CF15D78B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9875" y="4724400"/>
            <a:ext cx="781050" cy="7064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4160">
            <a:extLst>
              <a:ext uri="{FF2B5EF4-FFF2-40B4-BE49-F238E27FC236}">
                <a16:creationId xmlns:a16="http://schemas.microsoft.com/office/drawing/2014/main" id="{0A6A8ECD-0EA5-4283-B52D-FEBBB223188C}"/>
              </a:ext>
            </a:extLst>
          </p:cNvPr>
          <p:cNvGrpSpPr>
            <a:grpSpLocks/>
          </p:cNvGrpSpPr>
          <p:nvPr/>
        </p:nvGrpSpPr>
        <p:grpSpPr bwMode="auto">
          <a:xfrm>
            <a:off x="7110413" y="3862388"/>
            <a:ext cx="1397000" cy="1706562"/>
            <a:chOff x="4479" y="2433"/>
            <a:chExt cx="880" cy="1075"/>
          </a:xfrm>
        </p:grpSpPr>
        <p:sp>
          <p:nvSpPr>
            <p:cNvPr id="12334" name="Line 4161">
              <a:extLst>
                <a:ext uri="{FF2B5EF4-FFF2-40B4-BE49-F238E27FC236}">
                  <a16:creationId xmlns:a16="http://schemas.microsoft.com/office/drawing/2014/main" id="{32128325-35EA-4515-A4FE-EDF1493AE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9" y="2688"/>
              <a:ext cx="0" cy="614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5" name="Line 4162">
              <a:extLst>
                <a:ext uri="{FF2B5EF4-FFF2-40B4-BE49-F238E27FC236}">
                  <a16:creationId xmlns:a16="http://schemas.microsoft.com/office/drawing/2014/main" id="{368F3731-32FE-4C67-86D2-C3FEEE92F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2841"/>
              <a:ext cx="0" cy="614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6" name="Freeform 4163">
              <a:extLst>
                <a:ext uri="{FF2B5EF4-FFF2-40B4-BE49-F238E27FC236}">
                  <a16:creationId xmlns:a16="http://schemas.microsoft.com/office/drawing/2014/main" id="{DAF332C5-1C2B-4EDC-927E-20FA5B1C6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7" y="2640"/>
              <a:ext cx="816" cy="793"/>
            </a:xfrm>
            <a:custGeom>
              <a:avLst/>
              <a:gdLst>
                <a:gd name="T0" fmla="*/ 0 w 864"/>
                <a:gd name="T1" fmla="*/ 0 h 816"/>
                <a:gd name="T2" fmla="*/ 0 w 864"/>
                <a:gd name="T3" fmla="*/ 624 h 816"/>
                <a:gd name="T4" fmla="*/ 650 w 864"/>
                <a:gd name="T5" fmla="*/ 707 h 816"/>
                <a:gd name="T6" fmla="*/ 650 w 864"/>
                <a:gd name="T7" fmla="*/ 124 h 816"/>
                <a:gd name="T8" fmla="*/ 0 w 864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816"/>
                <a:gd name="T17" fmla="*/ 864 w 864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816">
                  <a:moveTo>
                    <a:pt x="0" y="0"/>
                  </a:moveTo>
                  <a:lnTo>
                    <a:pt x="0" y="720"/>
                  </a:lnTo>
                  <a:lnTo>
                    <a:pt x="864" y="816"/>
                  </a:lnTo>
                  <a:lnTo>
                    <a:pt x="864" y="144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37" name="Group 4164">
              <a:extLst>
                <a:ext uri="{FF2B5EF4-FFF2-40B4-BE49-F238E27FC236}">
                  <a16:creationId xmlns:a16="http://schemas.microsoft.com/office/drawing/2014/main" id="{83259520-A676-4CFD-A185-6F01BBE728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9" y="2559"/>
              <a:ext cx="880" cy="949"/>
              <a:chOff x="4479" y="2559"/>
              <a:chExt cx="880" cy="949"/>
            </a:xfrm>
          </p:grpSpPr>
          <p:sp>
            <p:nvSpPr>
              <p:cNvPr id="12341" name="Arc 4165">
                <a:extLst>
                  <a:ext uri="{FF2B5EF4-FFF2-40B4-BE49-F238E27FC236}">
                    <a16:creationId xmlns:a16="http://schemas.microsoft.com/office/drawing/2014/main" id="{BD7640E3-3B52-4872-871A-3FBAA3EC5957}"/>
                  </a:ext>
                </a:extLst>
              </p:cNvPr>
              <p:cNvSpPr>
                <a:spLocks/>
              </p:cNvSpPr>
              <p:nvPr/>
            </p:nvSpPr>
            <p:spPr bwMode="auto">
              <a:xfrm rot="780000">
                <a:off x="4522" y="3168"/>
                <a:ext cx="837" cy="172"/>
              </a:xfrm>
              <a:custGeom>
                <a:avLst/>
                <a:gdLst>
                  <a:gd name="T0" fmla="*/ 0 w 43156"/>
                  <a:gd name="T1" fmla="*/ 0 h 21600"/>
                  <a:gd name="T2" fmla="*/ 0 w 43156"/>
                  <a:gd name="T3" fmla="*/ 0 h 21600"/>
                  <a:gd name="T4" fmla="*/ 0 w 4315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56"/>
                  <a:gd name="T10" fmla="*/ 0 h 21600"/>
                  <a:gd name="T11" fmla="*/ 43156 w 4315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56" h="21600" fill="none" extrusionOk="0">
                    <a:moveTo>
                      <a:pt x="-1" y="20223"/>
                    </a:moveTo>
                    <a:cubicBezTo>
                      <a:pt x="725" y="8852"/>
                      <a:pt x="10160" y="-1"/>
                      <a:pt x="21556" y="0"/>
                    </a:cubicBezTo>
                    <a:cubicBezTo>
                      <a:pt x="33485" y="0"/>
                      <a:pt x="43156" y="9670"/>
                      <a:pt x="43156" y="21600"/>
                    </a:cubicBezTo>
                  </a:path>
                  <a:path w="43156" h="21600" stroke="0" extrusionOk="0">
                    <a:moveTo>
                      <a:pt x="-1" y="20223"/>
                    </a:moveTo>
                    <a:cubicBezTo>
                      <a:pt x="725" y="8852"/>
                      <a:pt x="10160" y="-1"/>
                      <a:pt x="21556" y="0"/>
                    </a:cubicBezTo>
                    <a:cubicBezTo>
                      <a:pt x="33485" y="0"/>
                      <a:pt x="43156" y="9670"/>
                      <a:pt x="43156" y="21600"/>
                    </a:cubicBezTo>
                    <a:lnTo>
                      <a:pt x="21556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2" name="Oval 4166">
                <a:extLst>
                  <a:ext uri="{FF2B5EF4-FFF2-40B4-BE49-F238E27FC236}">
                    <a16:creationId xmlns:a16="http://schemas.microsoft.com/office/drawing/2014/main" id="{EC5370AA-C823-4BA0-8284-EF699A933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04873">
                <a:off x="4500" y="2559"/>
                <a:ext cx="836" cy="34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343" name="Arc 4167">
                <a:extLst>
                  <a:ext uri="{FF2B5EF4-FFF2-40B4-BE49-F238E27FC236}">
                    <a16:creationId xmlns:a16="http://schemas.microsoft.com/office/drawing/2014/main" id="{337B7FDA-57E9-4751-9EC8-66D05481791E}"/>
                  </a:ext>
                </a:extLst>
              </p:cNvPr>
              <p:cNvSpPr>
                <a:spLocks/>
              </p:cNvSpPr>
              <p:nvPr/>
            </p:nvSpPr>
            <p:spPr bwMode="auto">
              <a:xfrm rot="780000" flipH="1" flipV="1">
                <a:off x="4479" y="3304"/>
                <a:ext cx="838" cy="204"/>
              </a:xfrm>
              <a:custGeom>
                <a:avLst/>
                <a:gdLst>
                  <a:gd name="T0" fmla="*/ 0 w 43200"/>
                  <a:gd name="T1" fmla="*/ 0 h 25678"/>
                  <a:gd name="T2" fmla="*/ 0 w 43200"/>
                  <a:gd name="T3" fmla="*/ 0 h 25678"/>
                  <a:gd name="T4" fmla="*/ 0 w 43200"/>
                  <a:gd name="T5" fmla="*/ 0 h 2567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678"/>
                  <a:gd name="T11" fmla="*/ 43200 w 43200"/>
                  <a:gd name="T12" fmla="*/ 25678 h 256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678" fill="none" extrusionOk="0">
                    <a:moveTo>
                      <a:pt x="388" y="25678"/>
                    </a:moveTo>
                    <a:cubicBezTo>
                      <a:pt x="130" y="24334"/>
                      <a:pt x="0" y="229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5678" stroke="0" extrusionOk="0">
                    <a:moveTo>
                      <a:pt x="388" y="25678"/>
                    </a:moveTo>
                    <a:cubicBezTo>
                      <a:pt x="130" y="24334"/>
                      <a:pt x="0" y="229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185E5E"/>
                  </a:gs>
                  <a:gs pos="50000">
                    <a:srgbClr val="33CCCC"/>
                  </a:gs>
                  <a:gs pos="100000">
                    <a:srgbClr val="185E5E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4" name="Arc 4168">
                <a:extLst>
                  <a:ext uri="{FF2B5EF4-FFF2-40B4-BE49-F238E27FC236}">
                    <a16:creationId xmlns:a16="http://schemas.microsoft.com/office/drawing/2014/main" id="{8E2EBAFB-9726-457C-B489-BC928E41A047}"/>
                  </a:ext>
                </a:extLst>
              </p:cNvPr>
              <p:cNvSpPr>
                <a:spLocks/>
              </p:cNvSpPr>
              <p:nvPr/>
            </p:nvSpPr>
            <p:spPr bwMode="auto">
              <a:xfrm rot="780000">
                <a:off x="4522" y="2880"/>
                <a:ext cx="837" cy="172"/>
              </a:xfrm>
              <a:custGeom>
                <a:avLst/>
                <a:gdLst>
                  <a:gd name="T0" fmla="*/ 0 w 43156"/>
                  <a:gd name="T1" fmla="*/ 0 h 21600"/>
                  <a:gd name="T2" fmla="*/ 0 w 43156"/>
                  <a:gd name="T3" fmla="*/ 0 h 21600"/>
                  <a:gd name="T4" fmla="*/ 0 w 4315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56"/>
                  <a:gd name="T10" fmla="*/ 0 h 21600"/>
                  <a:gd name="T11" fmla="*/ 43156 w 4315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56" h="21600" fill="none" extrusionOk="0">
                    <a:moveTo>
                      <a:pt x="-1" y="20223"/>
                    </a:moveTo>
                    <a:cubicBezTo>
                      <a:pt x="725" y="8852"/>
                      <a:pt x="10160" y="-1"/>
                      <a:pt x="21556" y="0"/>
                    </a:cubicBezTo>
                    <a:cubicBezTo>
                      <a:pt x="33485" y="0"/>
                      <a:pt x="43156" y="9670"/>
                      <a:pt x="43156" y="21600"/>
                    </a:cubicBezTo>
                  </a:path>
                  <a:path w="43156" h="21600" stroke="0" extrusionOk="0">
                    <a:moveTo>
                      <a:pt x="-1" y="20223"/>
                    </a:moveTo>
                    <a:cubicBezTo>
                      <a:pt x="725" y="8852"/>
                      <a:pt x="10160" y="-1"/>
                      <a:pt x="21556" y="0"/>
                    </a:cubicBezTo>
                    <a:cubicBezTo>
                      <a:pt x="33485" y="0"/>
                      <a:pt x="43156" y="9670"/>
                      <a:pt x="43156" y="21600"/>
                    </a:cubicBezTo>
                    <a:lnTo>
                      <a:pt x="21556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5" name="Arc 4169">
                <a:extLst>
                  <a:ext uri="{FF2B5EF4-FFF2-40B4-BE49-F238E27FC236}">
                    <a16:creationId xmlns:a16="http://schemas.microsoft.com/office/drawing/2014/main" id="{BAA32AAD-F546-46B9-929E-4BEC4E6C9458}"/>
                  </a:ext>
                </a:extLst>
              </p:cNvPr>
              <p:cNvSpPr>
                <a:spLocks/>
              </p:cNvSpPr>
              <p:nvPr/>
            </p:nvSpPr>
            <p:spPr bwMode="auto">
              <a:xfrm rot="780000" flipH="1" flipV="1">
                <a:off x="4479" y="3016"/>
                <a:ext cx="838" cy="204"/>
              </a:xfrm>
              <a:custGeom>
                <a:avLst/>
                <a:gdLst>
                  <a:gd name="T0" fmla="*/ 0 w 43200"/>
                  <a:gd name="T1" fmla="*/ 0 h 25678"/>
                  <a:gd name="T2" fmla="*/ 0 w 43200"/>
                  <a:gd name="T3" fmla="*/ 0 h 25678"/>
                  <a:gd name="T4" fmla="*/ 0 w 43200"/>
                  <a:gd name="T5" fmla="*/ 0 h 2567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678"/>
                  <a:gd name="T11" fmla="*/ 43200 w 43200"/>
                  <a:gd name="T12" fmla="*/ 25678 h 256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678" fill="none" extrusionOk="0">
                    <a:moveTo>
                      <a:pt x="388" y="25678"/>
                    </a:moveTo>
                    <a:cubicBezTo>
                      <a:pt x="130" y="24334"/>
                      <a:pt x="0" y="229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5678" stroke="0" extrusionOk="0">
                    <a:moveTo>
                      <a:pt x="388" y="25678"/>
                    </a:moveTo>
                    <a:cubicBezTo>
                      <a:pt x="130" y="24334"/>
                      <a:pt x="0" y="229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38" name="Line 4170">
              <a:extLst>
                <a:ext uri="{FF2B5EF4-FFF2-40B4-BE49-F238E27FC236}">
                  <a16:creationId xmlns:a16="http://schemas.microsoft.com/office/drawing/2014/main" id="{15A0C868-0212-4533-BF52-C44CF1FDE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7" y="3024"/>
              <a:ext cx="44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9" name="Line 4171">
              <a:extLst>
                <a:ext uri="{FF2B5EF4-FFF2-40B4-BE49-F238E27FC236}">
                  <a16:creationId xmlns:a16="http://schemas.microsoft.com/office/drawing/2014/main" id="{2E5F31B0-884F-4C3A-9AF0-B73EF7CE34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64" y="3024"/>
              <a:ext cx="231" cy="4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0" name="Line 4172">
              <a:extLst>
                <a:ext uri="{FF2B5EF4-FFF2-40B4-BE49-F238E27FC236}">
                  <a16:creationId xmlns:a16="http://schemas.microsoft.com/office/drawing/2014/main" id="{A9E08BEB-886E-457E-AFC1-11BEBB89F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7" y="2433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32454" name="Object 4102">
            <a:extLst>
              <a:ext uri="{FF2B5EF4-FFF2-40B4-BE49-F238E27FC236}">
                <a16:creationId xmlns:a16="http://schemas.microsoft.com/office/drawing/2014/main" id="{5D199B4B-16CC-4791-8D90-4DF0BD9CD7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4835525"/>
          <a:ext cx="26987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7" name="Equation" r:id="rId32" imgW="304560" imgH="317160" progId="Equation.3">
                  <p:embed/>
                </p:oleObj>
              </mc:Choice>
              <mc:Fallback>
                <p:oleObj name="Equation" r:id="rId32" imgW="304560" imgH="317160" progId="Equation.3">
                  <p:embed/>
                  <p:pic>
                    <p:nvPicPr>
                      <p:cNvPr id="0" name="Object 4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835525"/>
                        <a:ext cx="269875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5" name="Object 4103">
            <a:extLst>
              <a:ext uri="{FF2B5EF4-FFF2-40B4-BE49-F238E27FC236}">
                <a16:creationId xmlns:a16="http://schemas.microsoft.com/office/drawing/2014/main" id="{768E23BE-DC9B-471F-B317-B38E896DBA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39200" y="1600200"/>
          <a:ext cx="15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8" name="Equation" r:id="rId34" imgW="152280" imgH="330120" progId="Equation.3">
                  <p:embed/>
                </p:oleObj>
              </mc:Choice>
              <mc:Fallback>
                <p:oleObj name="Equation" r:id="rId34" imgW="152280" imgH="330120" progId="Equation.3">
                  <p:embed/>
                  <p:pic>
                    <p:nvPicPr>
                      <p:cNvPr id="0" name="Object 4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1600200"/>
                        <a:ext cx="152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55" name="Line 4175">
            <a:extLst>
              <a:ext uri="{FF2B5EF4-FFF2-40B4-BE49-F238E27FC236}">
                <a16:creationId xmlns:a16="http://schemas.microsoft.com/office/drawing/2014/main" id="{5F986F52-DB29-49E4-B619-6545080A6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8550" y="1174750"/>
            <a:ext cx="0" cy="1511300"/>
          </a:xfrm>
          <a:prstGeom prst="line">
            <a:avLst/>
          </a:prstGeom>
          <a:noFill/>
          <a:ln w="28575">
            <a:solidFill>
              <a:srgbClr val="66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9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9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2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2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2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2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2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22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04" grpId="0" animBg="1"/>
      <p:bldP spid="229414" grpId="0" autoUpdateAnimBg="0"/>
      <p:bldP spid="229416" grpId="0" autoUpdateAnimBg="0"/>
      <p:bldP spid="229417" grpId="0" autoUpdateAnimBg="0"/>
      <p:bldP spid="229418" grpId="0" autoUpdateAnimBg="0"/>
      <p:bldP spid="229419" grpId="0" autoUpdateAnimBg="0"/>
      <p:bldP spid="229420" grpId="0" autoUpdateAnimBg="0"/>
      <p:bldP spid="229423" grpId="0" build="p" autoUpdateAnimBg="0"/>
      <p:bldP spid="229424" grpId="0" autoUpdateAnimBg="0"/>
      <p:bldP spid="232452" grpId="0"/>
      <p:bldP spid="229426" grpId="0" autoUpdateAnimBg="0"/>
      <p:bldP spid="229427" grpId="0" autoUpdateAnimBg="0"/>
      <p:bldP spid="229436" grpId="0" autoUpdateAnimBg="0"/>
      <p:bldP spid="229437" grpId="0" build="p" autoUpdateAnimBg="0"/>
      <p:bldP spid="22943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146">
            <a:extLst>
              <a:ext uri="{FF2B5EF4-FFF2-40B4-BE49-F238E27FC236}">
                <a16:creationId xmlns:a16="http://schemas.microsoft.com/office/drawing/2014/main" id="{18FBDC14-F17D-4491-AD9E-57B3CB5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76672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仿宋_GB2312" pitchFamily="49" charset="-122"/>
                <a:sym typeface="Symbol" panose="05050102010706020507" pitchFamily="18" charset="2"/>
              </a:rPr>
              <a:t></a:t>
            </a:r>
            <a:endParaRPr lang="en-US" altLang="zh-CN" b="1" dirty="0">
              <a:solidFill>
                <a:schemeClr val="tx2"/>
              </a:solidFill>
              <a:ea typeface="仿宋_GB2312" pitchFamily="49" charset="-122"/>
            </a:endParaRPr>
          </a:p>
        </p:txBody>
      </p:sp>
      <p:sp>
        <p:nvSpPr>
          <p:cNvPr id="3" name="Text Box 4143">
            <a:extLst>
              <a:ext uri="{FF2B5EF4-FFF2-40B4-BE49-F238E27FC236}">
                <a16:creationId xmlns:a16="http://schemas.microsoft.com/office/drawing/2014/main" id="{59376206-82AF-47BB-BFA5-1C0D5B9F8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77" y="1484784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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7DF3F98-2499-414F-9C5B-58654E001870}"/>
                  </a:ext>
                </a:extLst>
              </p:cNvPr>
              <p:cNvSpPr txBox="1"/>
              <p:nvPr/>
            </p:nvSpPr>
            <p:spPr>
              <a:xfrm>
                <a:off x="1304404" y="303930"/>
                <a:ext cx="1945725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7DF3F98-2499-414F-9C5B-58654E001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404" y="303930"/>
                <a:ext cx="1945725" cy="8645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F058379-66C5-4FD5-AA5F-7E70E4154659}"/>
                  </a:ext>
                </a:extLst>
              </p:cNvPr>
              <p:cNvSpPr txBox="1"/>
              <p:nvPr/>
            </p:nvSpPr>
            <p:spPr>
              <a:xfrm>
                <a:off x="1259632" y="1500580"/>
                <a:ext cx="15121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altLang="zh-CN" i="1" dirty="0" smtClean="0">
                          <a:latin typeface="Cambria Math" panose="02040503050406030204" pitchFamily="18" charset="0"/>
                        </a:rPr>
                        <m:t>𝑎𝑦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F058379-66C5-4FD5-AA5F-7E70E4154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500580"/>
                <a:ext cx="151216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BEB7EDD9-806F-4D61-9503-38ADC5AFB820}"/>
              </a:ext>
            </a:extLst>
          </p:cNvPr>
          <p:cNvSpPr txBox="1"/>
          <p:nvPr/>
        </p:nvSpPr>
        <p:spPr>
          <a:xfrm>
            <a:off x="3779912" y="547764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/>
              <a:t>(</a:t>
            </a:r>
            <a:r>
              <a:rPr lang="zh-CN" altLang="en-US" dirty="0"/>
              <a:t>双曲柱面</a:t>
            </a:r>
            <a:r>
              <a:rPr lang="en-CA" altLang="zh-CN" dirty="0"/>
              <a:t>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EC7B48-E6DD-4C60-874B-8F8E2EE5EB2F}"/>
              </a:ext>
            </a:extLst>
          </p:cNvPr>
          <p:cNvSpPr txBox="1"/>
          <p:nvPr/>
        </p:nvSpPr>
        <p:spPr>
          <a:xfrm>
            <a:off x="3707904" y="141277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/>
              <a:t>(</a:t>
            </a:r>
            <a:r>
              <a:rPr lang="zh-CN" altLang="en-US" dirty="0"/>
              <a:t>抛物柱面</a:t>
            </a:r>
            <a:r>
              <a:rPr lang="en-CA" altLang="zh-CN" dirty="0"/>
              <a:t>)</a:t>
            </a:r>
            <a:endParaRPr lang="zh-CN" altLang="en-US" dirty="0"/>
          </a:p>
        </p:txBody>
      </p:sp>
      <p:sp>
        <p:nvSpPr>
          <p:cNvPr id="10" name="Rectangle 24">
            <a:extLst>
              <a:ext uri="{FF2B5EF4-FFF2-40B4-BE49-F238E27FC236}">
                <a16:creationId xmlns:a16="http://schemas.microsoft.com/office/drawing/2014/main" id="{9FD78D3C-33EA-4D2B-A65D-0C13B1690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023" y="2456897"/>
            <a:ext cx="8136904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1" kern="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结论</a:t>
            </a:r>
            <a:r>
              <a:rPr lang="zh-CN" altLang="en-US" sz="2800" kern="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kern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一般地</a:t>
            </a:r>
            <a:r>
              <a:rPr lang="en-US" altLang="zh-CN" sz="2800" kern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kern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在空间直角坐标系中，任何一个二元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D2CFDE-0B05-4FBC-81C3-1D0001460BEF}"/>
              </a:ext>
            </a:extLst>
          </p:cNvPr>
          <p:cNvSpPr/>
          <p:nvPr/>
        </p:nvSpPr>
        <p:spPr>
          <a:xfrm>
            <a:off x="297916" y="3285344"/>
            <a:ext cx="9052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0" dirty="0">
                <a:latin typeface="楷体_GB2312" pitchFamily="49" charset="-122"/>
              </a:rPr>
              <a:t>方程都表示一个柱面，并且母线一定平行于某一坐标轴</a:t>
            </a:r>
            <a:r>
              <a:rPr lang="en-US" altLang="zh-CN" kern="0" dirty="0">
                <a:latin typeface="楷体_GB2312" pitchFamily="49" charset="-122"/>
              </a:rPr>
              <a:t>.</a:t>
            </a:r>
            <a:r>
              <a:rPr lang="zh-CN" altLang="en-US" kern="0" dirty="0">
                <a:latin typeface="楷体_GB2312" pitchFamily="49" charset="-122"/>
              </a:rPr>
              <a:t>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170FC9-D565-46A0-937E-023F24B9C49C}"/>
              </a:ext>
            </a:extLst>
          </p:cNvPr>
          <p:cNvSpPr txBox="1"/>
          <p:nvPr/>
        </p:nvSpPr>
        <p:spPr>
          <a:xfrm>
            <a:off x="2015716" y="4315948"/>
            <a:ext cx="6696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C000"/>
                </a:solidFill>
              </a:rPr>
              <a:t>“</a:t>
            </a:r>
            <a:r>
              <a:rPr lang="zh-CN" altLang="en-US" sz="3200" dirty="0">
                <a:solidFill>
                  <a:srgbClr val="FFC000"/>
                </a:solidFill>
              </a:rPr>
              <a:t>缺谁，母线平行于谁</a:t>
            </a:r>
            <a:r>
              <a:rPr lang="en-US" altLang="zh-CN" sz="3200" dirty="0">
                <a:solidFill>
                  <a:srgbClr val="FFC000"/>
                </a:solidFill>
              </a:rPr>
              <a:t>”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88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4" grpId="0"/>
      <p:bldP spid="5" grpId="0"/>
      <p:bldP spid="7" grpId="0"/>
      <p:bldP spid="8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8">
            <a:extLst>
              <a:ext uri="{FF2B5EF4-FFF2-40B4-BE49-F238E27FC236}">
                <a16:creationId xmlns:a16="http://schemas.microsoft.com/office/drawing/2014/main" id="{1BF6A4FC-68D1-4D59-8D13-4725A3FFF963}"/>
              </a:ext>
            </a:extLst>
          </p:cNvPr>
          <p:cNvGrpSpPr>
            <a:grpSpLocks/>
          </p:cNvGrpSpPr>
          <p:nvPr/>
        </p:nvGrpSpPr>
        <p:grpSpPr bwMode="auto">
          <a:xfrm>
            <a:off x="6362700" y="2247900"/>
            <a:ext cx="2070100" cy="1830388"/>
            <a:chOff x="4008" y="1416"/>
            <a:chExt cx="1304" cy="1153"/>
          </a:xfrm>
        </p:grpSpPr>
        <p:graphicFrame>
          <p:nvGraphicFramePr>
            <p:cNvPr id="13330" name="Object 16">
              <a:extLst>
                <a:ext uri="{FF2B5EF4-FFF2-40B4-BE49-F238E27FC236}">
                  <a16:creationId xmlns:a16="http://schemas.microsoft.com/office/drawing/2014/main" id="{928B0151-8FDD-475B-A0A8-FA5394521F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2424"/>
            <a:ext cx="13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73" name="Equation" r:id="rId3" imgW="228600" imgH="241200" progId="Equation.3">
                    <p:embed/>
                  </p:oleObj>
                </mc:Choice>
                <mc:Fallback>
                  <p:oleObj name="Equation" r:id="rId3" imgW="228600" imgH="24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424"/>
                          <a:ext cx="137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1" name="Object 17">
              <a:extLst>
                <a:ext uri="{FF2B5EF4-FFF2-40B4-BE49-F238E27FC236}">
                  <a16:creationId xmlns:a16="http://schemas.microsoft.com/office/drawing/2014/main" id="{61E0DE20-798A-4A04-A0CA-8B6BC1F1CE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416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74" name="Equation" r:id="rId5" imgW="215640" imgH="215640" progId="Equation.3">
                    <p:embed/>
                  </p:oleObj>
                </mc:Choice>
                <mc:Fallback>
                  <p:oleObj name="Equation" r:id="rId5" imgW="215640" imgH="215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416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2" name="Object 18">
              <a:extLst>
                <a:ext uri="{FF2B5EF4-FFF2-40B4-BE49-F238E27FC236}">
                  <a16:creationId xmlns:a16="http://schemas.microsoft.com/office/drawing/2014/main" id="{066A17F1-C8E3-4D0E-BE9D-F3EA937209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8" y="1608"/>
            <a:ext cx="1272" cy="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75" name="BMP 图象" r:id="rId7" imgW="2247619" imgH="1371429" progId="Paint.Picture">
                    <p:embed/>
                  </p:oleObj>
                </mc:Choice>
                <mc:Fallback>
                  <p:oleObj name="BMP 图象" r:id="rId7" imgW="2247619" imgH="1371429" progId="Paint.Picture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1608"/>
                          <a:ext cx="1272" cy="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4" name="Line 77">
              <a:extLst>
                <a:ext uri="{FF2B5EF4-FFF2-40B4-BE49-F238E27FC236}">
                  <a16:creationId xmlns:a16="http://schemas.microsoft.com/office/drawing/2014/main" id="{5BBE9A67-4FC5-4F5E-A4F3-120715274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99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5" name="Line 78">
              <a:extLst>
                <a:ext uri="{FF2B5EF4-FFF2-40B4-BE49-F238E27FC236}">
                  <a16:creationId xmlns:a16="http://schemas.microsoft.com/office/drawing/2014/main" id="{77E94EC9-1D1B-4707-BA3F-1FB7AB513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760"/>
              <a:ext cx="0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6" name="Line 137">
              <a:extLst>
                <a:ext uri="{FF2B5EF4-FFF2-40B4-BE49-F238E27FC236}">
                  <a16:creationId xmlns:a16="http://schemas.microsoft.com/office/drawing/2014/main" id="{0E2A1FEC-89D2-476E-92F4-E2D8E1D81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51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7" name="Line 142">
              <a:extLst>
                <a:ext uri="{FF2B5EF4-FFF2-40B4-BE49-F238E27FC236}">
                  <a16:creationId xmlns:a16="http://schemas.microsoft.com/office/drawing/2014/main" id="{5CEFAC27-BC9C-44CE-8BB6-C4F1F59BB5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0" y="2004"/>
              <a:ext cx="279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8" name="Line 143">
              <a:extLst>
                <a:ext uri="{FF2B5EF4-FFF2-40B4-BE49-F238E27FC236}">
                  <a16:creationId xmlns:a16="http://schemas.microsoft.com/office/drawing/2014/main" id="{0C6E9EF2-8E74-4A44-A19B-4FCC163EA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99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33" name="Object 19">
              <a:extLst>
                <a:ext uri="{FF2B5EF4-FFF2-40B4-BE49-F238E27FC236}">
                  <a16:creationId xmlns:a16="http://schemas.microsoft.com/office/drawing/2014/main" id="{19D4710D-55EB-4AB1-9C0C-A4E1CF0779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6" y="2040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76" name="Equation" r:id="rId9" imgW="241200" imgH="317160" progId="Equation.3">
                    <p:embed/>
                  </p:oleObj>
                </mc:Choice>
                <mc:Fallback>
                  <p:oleObj name="Equation" r:id="rId9" imgW="241200" imgH="3171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040"/>
                          <a:ext cx="14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4" name="Object 20">
              <a:extLst>
                <a:ext uri="{FF2B5EF4-FFF2-40B4-BE49-F238E27FC236}">
                  <a16:creationId xmlns:a16="http://schemas.microsoft.com/office/drawing/2014/main" id="{55FF564F-1AA6-4B3D-8CF7-141C97162D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1438"/>
            <a:ext cx="16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77" name="Equation" r:id="rId11" imgW="279360" imgH="444240" progId="Equation.3">
                    <p:embed/>
                  </p:oleObj>
                </mc:Choice>
                <mc:Fallback>
                  <p:oleObj name="Equation" r:id="rId11" imgW="279360" imgH="4442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438"/>
                          <a:ext cx="168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9" name="Line 12">
              <a:extLst>
                <a:ext uri="{FF2B5EF4-FFF2-40B4-BE49-F238E27FC236}">
                  <a16:creationId xmlns:a16="http://schemas.microsoft.com/office/drawing/2014/main" id="{BA776170-5963-445D-BFF9-42CBC96C0F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5" y="2362"/>
              <a:ext cx="136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36" name="Rectangle 24">
            <a:extLst>
              <a:ext uri="{FF2B5EF4-FFF2-40B4-BE49-F238E27FC236}">
                <a16:creationId xmlns:a16="http://schemas.microsoft.com/office/drawing/2014/main" id="{328CBEFF-4016-4005-A9B9-AE51D20ED2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3962400" cy="533400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一般地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在三维空间</a:t>
            </a:r>
          </a:p>
        </p:txBody>
      </p:sp>
      <p:sp>
        <p:nvSpPr>
          <p:cNvPr id="123929" name="Text Box 25">
            <a:extLst>
              <a:ext uri="{FF2B5EF4-FFF2-40B4-BE49-F238E27FC236}">
                <a16:creationId xmlns:a16="http://schemas.microsoft.com/office/drawing/2014/main" id="{33F13D5E-5889-470A-BE0F-37FC08943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574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柱面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sp>
        <p:nvSpPr>
          <p:cNvPr id="123930" name="Text Box 26">
            <a:extLst>
              <a:ext uri="{FF2B5EF4-FFF2-40B4-BE49-F238E27FC236}">
                <a16:creationId xmlns:a16="http://schemas.microsoft.com/office/drawing/2014/main" id="{897F42A8-FD63-4443-93CE-0FFD5444C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63391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柱面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sp>
        <p:nvSpPr>
          <p:cNvPr id="123931" name="Text Box 27">
            <a:extLst>
              <a:ext uri="{FF2B5EF4-FFF2-40B4-BE49-F238E27FC236}">
                <a16:creationId xmlns:a16="http://schemas.microsoft.com/office/drawing/2014/main" id="{C1EA7331-B5E9-46DA-BAC4-657905526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2" y="3412332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平行于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>
                <a:latin typeface="楷体_GB2312" pitchFamily="49" charset="-122"/>
              </a:rPr>
              <a:t>轴</a:t>
            </a:r>
            <a:r>
              <a:rPr lang="en-US" altLang="zh-CN" dirty="0">
                <a:latin typeface="楷体_GB2312" pitchFamily="49" charset="-122"/>
              </a:rPr>
              <a:t>;</a:t>
            </a:r>
          </a:p>
        </p:txBody>
      </p:sp>
      <p:sp>
        <p:nvSpPr>
          <p:cNvPr id="123932" name="Text Box 28">
            <a:extLst>
              <a:ext uri="{FF2B5EF4-FFF2-40B4-BE49-F238E27FC236}">
                <a16:creationId xmlns:a16="http://schemas.microsoft.com/office/drawing/2014/main" id="{A6AC8A8C-E508-4396-B201-8E5C55401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5720" y="51831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平行于</a:t>
            </a:r>
            <a:r>
              <a:rPr lang="zh-CN" altLang="en-US" dirty="0">
                <a:ea typeface="仿宋_GB2312" pitchFamily="49" charset="-122"/>
              </a:rPr>
              <a:t> </a:t>
            </a:r>
            <a:r>
              <a:rPr lang="en-US" altLang="zh-CN" i="1" dirty="0">
                <a:ea typeface="仿宋_GB2312" pitchFamily="49" charset="-122"/>
              </a:rPr>
              <a:t>y</a:t>
            </a:r>
            <a:r>
              <a:rPr lang="en-US" altLang="zh-CN" dirty="0">
                <a:ea typeface="仿宋_GB2312" pitchFamily="49" charset="-122"/>
              </a:rPr>
              <a:t> </a:t>
            </a:r>
            <a:r>
              <a:rPr lang="zh-CN" altLang="en-US" dirty="0"/>
              <a:t>轴</a:t>
            </a:r>
            <a:r>
              <a:rPr lang="en-US" altLang="zh-CN" dirty="0"/>
              <a:t>;</a:t>
            </a:r>
            <a:endParaRPr lang="en-US" altLang="zh-CN" dirty="0">
              <a:ea typeface="仿宋_GB2312" pitchFamily="49" charset="-122"/>
            </a:endParaRPr>
          </a:p>
        </p:txBody>
      </p:sp>
      <p:sp>
        <p:nvSpPr>
          <p:cNvPr id="123933" name="Text Box 29">
            <a:extLst>
              <a:ext uri="{FF2B5EF4-FFF2-40B4-BE49-F238E27FC236}">
                <a16:creationId xmlns:a16="http://schemas.microsoft.com/office/drawing/2014/main" id="{D5143CF6-3DBF-4510-A23C-F0FC89520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470" y="1531145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平行于</a:t>
            </a:r>
            <a:r>
              <a:rPr lang="zh-CN" altLang="en-US" dirty="0">
                <a:ea typeface="仿宋_GB2312" pitchFamily="49" charset="-122"/>
              </a:rPr>
              <a:t> </a:t>
            </a:r>
            <a:r>
              <a:rPr lang="en-US" altLang="zh-CN" i="1" dirty="0">
                <a:ea typeface="仿宋_GB2312" pitchFamily="49" charset="-122"/>
              </a:rPr>
              <a:t>z</a:t>
            </a:r>
            <a:r>
              <a:rPr lang="en-US" altLang="zh-CN" dirty="0">
                <a:ea typeface="仿宋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</a:rPr>
              <a:t>轴</a:t>
            </a:r>
            <a:r>
              <a:rPr lang="en-US" altLang="zh-CN" dirty="0">
                <a:latin typeface="楷体_GB2312" pitchFamily="49" charset="-122"/>
              </a:rPr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934" name="Text Box 30">
                <a:extLst>
                  <a:ext uri="{FF2B5EF4-FFF2-40B4-BE49-F238E27FC236}">
                    <a16:creationId xmlns:a16="http://schemas.microsoft.com/office/drawing/2014/main" id="{A79D8003-F705-4389-B5DD-421727D2A0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333" y="5730875"/>
                <a:ext cx="522341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楷体_GB2312" pitchFamily="49" charset="-122"/>
                  </a:rPr>
                  <a:t>准线 </a:t>
                </a:r>
                <a:r>
                  <a:rPr lang="en-US" altLang="zh-CN" i="1" dirty="0" err="1">
                    <a:ea typeface="仿宋_GB2312" pitchFamily="49" charset="-122"/>
                  </a:rPr>
                  <a:t>xOz</a:t>
                </a:r>
                <a:r>
                  <a:rPr lang="en-US" altLang="zh-CN" dirty="0">
                    <a:ea typeface="仿宋_GB2312" pitchFamily="49" charset="-122"/>
                  </a:rPr>
                  <a:t> </a:t>
                </a:r>
                <a:r>
                  <a:rPr lang="zh-CN" altLang="en-US" dirty="0"/>
                  <a:t>面上的曲线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i="1" baseline="-25000" dirty="0"/>
                  <a:t>.</a:t>
                </a:r>
              </a:p>
            </p:txBody>
          </p:sp>
        </mc:Choice>
        <mc:Fallback xmlns="">
          <p:sp>
            <p:nvSpPr>
              <p:cNvPr id="123934" name="Text Box 30">
                <a:extLst>
                  <a:ext uri="{FF2B5EF4-FFF2-40B4-BE49-F238E27FC236}">
                    <a16:creationId xmlns:a16="http://schemas.microsoft.com/office/drawing/2014/main" id="{A79D8003-F705-4389-B5DD-421727D2A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333" y="5730875"/>
                <a:ext cx="5223419" cy="523220"/>
              </a:xfrm>
              <a:prstGeom prst="rect">
                <a:avLst/>
              </a:prstGeom>
              <a:blipFill>
                <a:blip r:embed="rId13"/>
                <a:stretch>
                  <a:fillRect l="-2453" t="-11628" r="-70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935" name="Text Box 31">
            <a:extLst>
              <a:ext uri="{FF2B5EF4-FFF2-40B4-BE49-F238E27FC236}">
                <a16:creationId xmlns:a16="http://schemas.microsoft.com/office/drawing/2014/main" id="{BE50CA3F-B4F6-4E2C-BB49-632CD379E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37" y="5183187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母线</a:t>
            </a:r>
          </a:p>
        </p:txBody>
      </p:sp>
      <p:sp>
        <p:nvSpPr>
          <p:cNvPr id="123936" name="Text Box 32">
            <a:extLst>
              <a:ext uri="{FF2B5EF4-FFF2-40B4-BE49-F238E27FC236}">
                <a16:creationId xmlns:a16="http://schemas.microsoft.com/office/drawing/2014/main" id="{D1468D03-CC5D-4563-9B78-0C414B2BF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0048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柱面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937" name="Text Box 33">
                <a:extLst>
                  <a:ext uri="{FF2B5EF4-FFF2-40B4-BE49-F238E27FC236}">
                    <a16:creationId xmlns:a16="http://schemas.microsoft.com/office/drawing/2014/main" id="{FEC72CD0-2AD0-49E1-97D3-05D14070CB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5896" y="2163624"/>
                <a:ext cx="572679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楷体_GB2312" pitchFamily="49" charset="-122"/>
                  </a:rPr>
                  <a:t>准线</a:t>
                </a:r>
                <a:r>
                  <a:rPr lang="zh-CN" altLang="en-US" b="1" dirty="0">
                    <a:latin typeface="楷体_GB2312" pitchFamily="49" charset="-122"/>
                  </a:rPr>
                  <a:t> </a:t>
                </a:r>
                <a:r>
                  <a:rPr lang="en-US" altLang="zh-CN" i="1" dirty="0" err="1"/>
                  <a:t>xOy</a:t>
                </a:r>
                <a:r>
                  <a:rPr lang="en-US" altLang="zh-CN" dirty="0"/>
                  <a:t> </a:t>
                </a:r>
                <a:r>
                  <a:rPr lang="zh-CN" altLang="en-US" dirty="0">
                    <a:latin typeface="楷体_GB2312" pitchFamily="49" charset="-122"/>
                  </a:rPr>
                  <a:t>面上的曲线</a:t>
                </a:r>
                <a:r>
                  <a:rPr lang="en-US" altLang="zh-CN" dirty="0">
                    <a:latin typeface="楷体_GB2312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)=0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1" i="1" dirty="0"/>
              </a:p>
            </p:txBody>
          </p:sp>
        </mc:Choice>
        <mc:Fallback xmlns="">
          <p:sp>
            <p:nvSpPr>
              <p:cNvPr id="123937" name="Text Box 33">
                <a:extLst>
                  <a:ext uri="{FF2B5EF4-FFF2-40B4-BE49-F238E27FC236}">
                    <a16:creationId xmlns:a16="http://schemas.microsoft.com/office/drawing/2014/main" id="{FEC72CD0-2AD0-49E1-97D3-05D14070C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896" y="2163624"/>
                <a:ext cx="5726798" cy="523220"/>
              </a:xfrm>
              <a:prstGeom prst="rect">
                <a:avLst/>
              </a:prstGeom>
              <a:blipFill>
                <a:blip r:embed="rId14"/>
                <a:stretch>
                  <a:fillRect l="-2128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938" name="Text Box 34">
            <a:extLst>
              <a:ext uri="{FF2B5EF4-FFF2-40B4-BE49-F238E27FC236}">
                <a16:creationId xmlns:a16="http://schemas.microsoft.com/office/drawing/2014/main" id="{364B34F8-5C11-4C21-8499-411AE50DD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16" y="15240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母线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939" name="Text Box 35">
                <a:extLst>
                  <a:ext uri="{FF2B5EF4-FFF2-40B4-BE49-F238E27FC236}">
                    <a16:creationId xmlns:a16="http://schemas.microsoft.com/office/drawing/2014/main" id="{33DBB1A3-CF2A-46EA-95FE-F2AFD9248E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464" y="3998119"/>
                <a:ext cx="526404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楷体_GB2312" pitchFamily="49" charset="-122"/>
                  </a:rPr>
                  <a:t>准线</a:t>
                </a:r>
                <a:r>
                  <a:rPr lang="zh-CN" altLang="en-US" b="1" dirty="0">
                    <a:latin typeface="楷体_GB2312" pitchFamily="49" charset="-122"/>
                  </a:rPr>
                  <a:t> </a:t>
                </a:r>
                <a:r>
                  <a:rPr lang="en-US" altLang="zh-CN" i="1" dirty="0" err="1"/>
                  <a:t>yOz</a:t>
                </a:r>
                <a:r>
                  <a:rPr lang="en-US" altLang="zh-CN" i="1" dirty="0"/>
                  <a:t> </a:t>
                </a:r>
                <a:r>
                  <a:rPr lang="zh-CN" altLang="en-US" dirty="0">
                    <a:latin typeface="楷体_GB2312" pitchFamily="49" charset="-122"/>
                  </a:rPr>
                  <a:t>面上的曲线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i="1" baseline="-25000" dirty="0"/>
                  <a:t>.</a:t>
                </a:r>
              </a:p>
            </p:txBody>
          </p:sp>
        </mc:Choice>
        <mc:Fallback xmlns="">
          <p:sp>
            <p:nvSpPr>
              <p:cNvPr id="123939" name="Text Box 35">
                <a:extLst>
                  <a:ext uri="{FF2B5EF4-FFF2-40B4-BE49-F238E27FC236}">
                    <a16:creationId xmlns:a16="http://schemas.microsoft.com/office/drawing/2014/main" id="{33DBB1A3-CF2A-46EA-95FE-F2AFD9248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464" y="3998119"/>
                <a:ext cx="5264049" cy="523220"/>
              </a:xfrm>
              <a:prstGeom prst="rect">
                <a:avLst/>
              </a:prstGeom>
              <a:blipFill>
                <a:blip r:embed="rId15"/>
                <a:stretch>
                  <a:fillRect l="-2433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940" name="Text Box 36">
            <a:extLst>
              <a:ext uri="{FF2B5EF4-FFF2-40B4-BE49-F238E27FC236}">
                <a16:creationId xmlns:a16="http://schemas.microsoft.com/office/drawing/2014/main" id="{6E030D08-5645-4F27-9146-5255714E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3389312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母线</a:t>
            </a:r>
          </a:p>
        </p:txBody>
      </p:sp>
      <p:graphicFrame>
        <p:nvGraphicFramePr>
          <p:cNvPr id="233472" name="Object 0">
            <a:extLst>
              <a:ext uri="{FF2B5EF4-FFF2-40B4-BE49-F238E27FC236}">
                <a16:creationId xmlns:a16="http://schemas.microsoft.com/office/drawing/2014/main" id="{7F805D51-B940-4F8C-9E3F-E1662578F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343216"/>
              </p:ext>
            </p:extLst>
          </p:nvPr>
        </p:nvGraphicFramePr>
        <p:xfrm>
          <a:off x="638175" y="1090613"/>
          <a:ext cx="31369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78" name="Equation" r:id="rId16" imgW="3136680" imgH="444240" progId="Equation.3">
                  <p:embed/>
                </p:oleObj>
              </mc:Choice>
              <mc:Fallback>
                <p:oleObj name="Equation" r:id="rId16" imgW="3136680" imgH="4442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090613"/>
                        <a:ext cx="31369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3" name="Object 1">
            <a:extLst>
              <a:ext uri="{FF2B5EF4-FFF2-40B4-BE49-F238E27FC236}">
                <a16:creationId xmlns:a16="http://schemas.microsoft.com/office/drawing/2014/main" id="{5D6B1851-7393-44DC-B5BE-BA7A58B44B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850" y="2825750"/>
          <a:ext cx="3124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79" name="Equation" r:id="rId18" imgW="3124080" imgH="444240" progId="Equation.3">
                  <p:embed/>
                </p:oleObj>
              </mc:Choice>
              <mc:Fallback>
                <p:oleObj name="Equation" r:id="rId18" imgW="3124080" imgH="4442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2825750"/>
                        <a:ext cx="31242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4" name="Object 2">
            <a:extLst>
              <a:ext uri="{FF2B5EF4-FFF2-40B4-BE49-F238E27FC236}">
                <a16:creationId xmlns:a16="http://schemas.microsoft.com/office/drawing/2014/main" id="{CCC484C2-5383-45C3-B5CC-1C14762260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300" y="4687888"/>
          <a:ext cx="3149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0" name="Equation" r:id="rId20" imgW="3149280" imgH="444240" progId="Equation.3">
                  <p:embed/>
                </p:oleObj>
              </mc:Choice>
              <mc:Fallback>
                <p:oleObj name="Equation" r:id="rId20" imgW="314928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4687888"/>
                        <a:ext cx="31496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3">
            <a:extLst>
              <a:ext uri="{FF2B5EF4-FFF2-40B4-BE49-F238E27FC236}">
                <a16:creationId xmlns:a16="http://schemas.microsoft.com/office/drawing/2014/main" id="{50224AE0-996E-4350-9FE5-3097F94AF571}"/>
              </a:ext>
            </a:extLst>
          </p:cNvPr>
          <p:cNvGrpSpPr>
            <a:grpSpLocks/>
          </p:cNvGrpSpPr>
          <p:nvPr/>
        </p:nvGrpSpPr>
        <p:grpSpPr bwMode="auto">
          <a:xfrm>
            <a:off x="6143936" y="4448967"/>
            <a:ext cx="2260600" cy="1579563"/>
            <a:chOff x="3552" y="2688"/>
            <a:chExt cx="1424" cy="995"/>
          </a:xfrm>
        </p:grpSpPr>
        <p:grpSp>
          <p:nvGrpSpPr>
            <p:cNvPr id="13357" name="Group 192">
              <a:extLst>
                <a:ext uri="{FF2B5EF4-FFF2-40B4-BE49-F238E27FC236}">
                  <a16:creationId xmlns:a16="http://schemas.microsoft.com/office/drawing/2014/main" id="{EF98F2F6-0EB6-487C-8C9A-145BB45065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2" y="2688"/>
              <a:ext cx="1354" cy="968"/>
              <a:chOff x="3622" y="2688"/>
              <a:chExt cx="1354" cy="968"/>
            </a:xfrm>
          </p:grpSpPr>
          <p:graphicFrame>
            <p:nvGraphicFramePr>
              <p:cNvPr id="13329" name="Object 15">
                <a:extLst>
                  <a:ext uri="{FF2B5EF4-FFF2-40B4-BE49-F238E27FC236}">
                    <a16:creationId xmlns:a16="http://schemas.microsoft.com/office/drawing/2014/main" id="{5DA15D9F-FB97-4AD2-A662-AF3D633B4F0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48" y="2880"/>
              <a:ext cx="1200" cy="7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81" name="BMP 图象" r:id="rId22" imgW="1514686" imgH="923810" progId="Paint.Picture">
                      <p:embed/>
                    </p:oleObj>
                  </mc:Choice>
                  <mc:Fallback>
                    <p:oleObj name="BMP 图象" r:id="rId22" imgW="1514686" imgH="923810" progId="Paint.Picture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880"/>
                            <a:ext cx="1200" cy="7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58" name="Line 60">
                <a:extLst>
                  <a:ext uri="{FF2B5EF4-FFF2-40B4-BE49-F238E27FC236}">
                    <a16:creationId xmlns:a16="http://schemas.microsoft.com/office/drawing/2014/main" id="{C7C93B0F-DE9D-4AEC-B24B-692582517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9" y="2891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9" name="Line 152">
                <a:extLst>
                  <a:ext uri="{FF2B5EF4-FFF2-40B4-BE49-F238E27FC236}">
                    <a16:creationId xmlns:a16="http://schemas.microsoft.com/office/drawing/2014/main" id="{06381FED-83F6-47C6-AE71-954CA2B1B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184"/>
                <a:ext cx="762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0" name="Line 153">
                <a:extLst>
                  <a:ext uri="{FF2B5EF4-FFF2-40B4-BE49-F238E27FC236}">
                    <a16:creationId xmlns:a16="http://schemas.microsoft.com/office/drawing/2014/main" id="{FAE5F5C4-795E-4720-8002-A3F239E17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3320"/>
                <a:ext cx="32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1" name="Line 150">
                <a:extLst>
                  <a:ext uri="{FF2B5EF4-FFF2-40B4-BE49-F238E27FC236}">
                    <a16:creationId xmlns:a16="http://schemas.microsoft.com/office/drawing/2014/main" id="{DEFCDF6B-1BC1-4900-99C7-412E228E5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01385" flipH="1">
                <a:off x="3766" y="3178"/>
                <a:ext cx="95" cy="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2" name="Line 171">
                <a:extLst>
                  <a:ext uri="{FF2B5EF4-FFF2-40B4-BE49-F238E27FC236}">
                    <a16:creationId xmlns:a16="http://schemas.microsoft.com/office/drawing/2014/main" id="{7FFE953B-10C1-4567-9054-37CAC9466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01385" flipH="1">
                <a:off x="3622" y="3418"/>
                <a:ext cx="86" cy="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3" name="Line 172">
                <a:extLst>
                  <a:ext uri="{FF2B5EF4-FFF2-40B4-BE49-F238E27FC236}">
                    <a16:creationId xmlns:a16="http://schemas.microsoft.com/office/drawing/2014/main" id="{E7916F32-A22D-4A76-A1D2-DA75A5FE44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9" y="2688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3325" name="Object 11">
              <a:extLst>
                <a:ext uri="{FF2B5EF4-FFF2-40B4-BE49-F238E27FC236}">
                  <a16:creationId xmlns:a16="http://schemas.microsoft.com/office/drawing/2014/main" id="{50864B20-084F-48B1-B42C-63952932FC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3" y="3538"/>
            <a:ext cx="13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82" name="Equation" r:id="rId24" imgW="228600" imgH="241200" progId="Equation.3">
                    <p:embed/>
                  </p:oleObj>
                </mc:Choice>
                <mc:Fallback>
                  <p:oleObj name="Equation" r:id="rId24" imgW="228600" imgH="241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3" y="3538"/>
                          <a:ext cx="137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6" name="Object 12">
              <a:extLst>
                <a:ext uri="{FF2B5EF4-FFF2-40B4-BE49-F238E27FC236}">
                  <a16:creationId xmlns:a16="http://schemas.microsoft.com/office/drawing/2014/main" id="{4FB626A8-B494-4323-A715-E0F97CFA26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3445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83" name="Equation" r:id="rId26" imgW="241200" imgH="317160" progId="Equation.3">
                    <p:embed/>
                  </p:oleObj>
                </mc:Choice>
                <mc:Fallback>
                  <p:oleObj name="Equation" r:id="rId26" imgW="241200" imgH="3171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445"/>
                          <a:ext cx="14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Object 13">
              <a:extLst>
                <a:ext uri="{FF2B5EF4-FFF2-40B4-BE49-F238E27FC236}">
                  <a16:creationId xmlns:a16="http://schemas.microsoft.com/office/drawing/2014/main" id="{F04664B8-6D9E-48D1-A432-DC2C096D7E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51" y="2690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84" name="Equation" r:id="rId28" imgW="215640" imgH="215640" progId="Equation.3">
                    <p:embed/>
                  </p:oleObj>
                </mc:Choice>
                <mc:Fallback>
                  <p:oleObj name="Equation" r:id="rId28" imgW="215640" imgH="2156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1" y="2690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8" name="Object 14">
              <a:extLst>
                <a:ext uri="{FF2B5EF4-FFF2-40B4-BE49-F238E27FC236}">
                  <a16:creationId xmlns:a16="http://schemas.microsoft.com/office/drawing/2014/main" id="{86599F67-04EF-4676-B36B-22021A0B35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889"/>
            <a:ext cx="16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85" name="Equation" r:id="rId30" imgW="266400" imgH="444240" progId="Equation.3">
                    <p:embed/>
                  </p:oleObj>
                </mc:Choice>
                <mc:Fallback>
                  <p:oleObj name="Equation" r:id="rId30" imgW="266400" imgH="4442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889"/>
                          <a:ext cx="160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86">
            <a:extLst>
              <a:ext uri="{FF2B5EF4-FFF2-40B4-BE49-F238E27FC236}">
                <a16:creationId xmlns:a16="http://schemas.microsoft.com/office/drawing/2014/main" id="{73864B5C-7FB8-4338-8CDC-7DCC0780E043}"/>
              </a:ext>
            </a:extLst>
          </p:cNvPr>
          <p:cNvGrpSpPr>
            <a:grpSpLocks/>
          </p:cNvGrpSpPr>
          <p:nvPr/>
        </p:nvGrpSpPr>
        <p:grpSpPr bwMode="auto">
          <a:xfrm>
            <a:off x="5987257" y="434976"/>
            <a:ext cx="1762125" cy="1860550"/>
            <a:chOff x="3312" y="336"/>
            <a:chExt cx="1110" cy="1172"/>
          </a:xfrm>
        </p:grpSpPr>
        <p:graphicFrame>
          <p:nvGraphicFramePr>
            <p:cNvPr id="13320" name="Object 6">
              <a:extLst>
                <a:ext uri="{FF2B5EF4-FFF2-40B4-BE49-F238E27FC236}">
                  <a16:creationId xmlns:a16="http://schemas.microsoft.com/office/drawing/2014/main" id="{AE278379-FC56-46E3-BF81-1756914C82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6" y="1250"/>
            <a:ext cx="13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86" name="Equation" r:id="rId32" imgW="228600" imgH="241200" progId="Equation.3">
                    <p:embed/>
                  </p:oleObj>
                </mc:Choice>
                <mc:Fallback>
                  <p:oleObj name="Equation" r:id="rId32" imgW="228600" imgH="241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6" y="1250"/>
                          <a:ext cx="137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7">
              <a:extLst>
                <a:ext uri="{FF2B5EF4-FFF2-40B4-BE49-F238E27FC236}">
                  <a16:creationId xmlns:a16="http://schemas.microsoft.com/office/drawing/2014/main" id="{A35DAD4A-418D-44E6-AF2D-5FCBCD3E7F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1082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87" name="Equation" r:id="rId34" imgW="241200" imgH="317160" progId="Equation.3">
                    <p:embed/>
                  </p:oleObj>
                </mc:Choice>
                <mc:Fallback>
                  <p:oleObj name="Equation" r:id="rId34" imgW="241200" imgH="3171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082"/>
                          <a:ext cx="14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8">
              <a:extLst>
                <a:ext uri="{FF2B5EF4-FFF2-40B4-BE49-F238E27FC236}">
                  <a16:creationId xmlns:a16="http://schemas.microsoft.com/office/drawing/2014/main" id="{07E879A3-BEC3-47A7-9C5F-A2644EED21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6" y="339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88" name="Equation" r:id="rId36" imgW="215640" imgH="215640" progId="Equation.3">
                    <p:embed/>
                  </p:oleObj>
                </mc:Choice>
                <mc:Fallback>
                  <p:oleObj name="Equation" r:id="rId36" imgW="21564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6" y="339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9">
              <a:extLst>
                <a:ext uri="{FF2B5EF4-FFF2-40B4-BE49-F238E27FC236}">
                  <a16:creationId xmlns:a16="http://schemas.microsoft.com/office/drawing/2014/main" id="{E387FA14-2336-490A-A1E1-D0FA3FCC8A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203"/>
            <a:ext cx="17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89" name="公式" r:id="rId38" imgW="126720" imgH="215640" progId="Equation.3">
                    <p:embed/>
                  </p:oleObj>
                </mc:Choice>
                <mc:Fallback>
                  <p:oleObj name="公式" r:id="rId38" imgW="126720" imgH="215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203"/>
                          <a:ext cx="17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10">
              <a:extLst>
                <a:ext uri="{FF2B5EF4-FFF2-40B4-BE49-F238E27FC236}">
                  <a16:creationId xmlns:a16="http://schemas.microsoft.com/office/drawing/2014/main" id="{D2822360-BF9A-4EB2-8989-B5566DE059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5" y="483"/>
            <a:ext cx="721" cy="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90" name="BMP 图象" r:id="rId40" imgW="2419048" imgH="2742857" progId="Paint.Picture">
                    <p:embed/>
                  </p:oleObj>
                </mc:Choice>
                <mc:Fallback>
                  <p:oleObj name="BMP 图象" r:id="rId40" imgW="2419048" imgH="2742857" progId="Paint.Picture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5" y="483"/>
                          <a:ext cx="721" cy="7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1" name="Line 48">
              <a:extLst>
                <a:ext uri="{FF2B5EF4-FFF2-40B4-BE49-F238E27FC236}">
                  <a16:creationId xmlns:a16="http://schemas.microsoft.com/office/drawing/2014/main" id="{C57765B8-D89E-425E-AA0A-2832168B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02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2" name="Line 49">
              <a:extLst>
                <a:ext uri="{FF2B5EF4-FFF2-40B4-BE49-F238E27FC236}">
                  <a16:creationId xmlns:a16="http://schemas.microsoft.com/office/drawing/2014/main" id="{DAFD2214-E0C3-46D7-A81F-2E08FD105E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576"/>
              <a:ext cx="0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3" name="Line 51">
              <a:extLst>
                <a:ext uri="{FF2B5EF4-FFF2-40B4-BE49-F238E27FC236}">
                  <a16:creationId xmlns:a16="http://schemas.microsoft.com/office/drawing/2014/main" id="{450C5F4F-BDD3-41A5-8A30-0F79D6615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3" y="336"/>
              <a:ext cx="1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4" name="Line 131">
              <a:extLst>
                <a:ext uri="{FF2B5EF4-FFF2-40B4-BE49-F238E27FC236}">
                  <a16:creationId xmlns:a16="http://schemas.microsoft.com/office/drawing/2014/main" id="{4A8951F4-D86F-4898-8C2B-AE6D19656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32" y="1030"/>
              <a:ext cx="212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5" name="Line 132">
              <a:extLst>
                <a:ext uri="{FF2B5EF4-FFF2-40B4-BE49-F238E27FC236}">
                  <a16:creationId xmlns:a16="http://schemas.microsoft.com/office/drawing/2014/main" id="{8AEC6F5F-63FE-45D9-9067-856E941444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1144"/>
              <a:ext cx="204" cy="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6" name="Line 18">
              <a:extLst>
                <a:ext uri="{FF2B5EF4-FFF2-40B4-BE49-F238E27FC236}">
                  <a16:creationId xmlns:a16="http://schemas.microsoft.com/office/drawing/2014/main" id="{BD37F6FE-DE2D-4792-A5E8-9CFAA14DB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029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33475" name="Object 3">
            <a:extLst>
              <a:ext uri="{FF2B5EF4-FFF2-40B4-BE49-F238E27FC236}">
                <a16:creationId xmlns:a16="http://schemas.microsoft.com/office/drawing/2014/main" id="{86590B98-AC67-4FE5-8CFE-27993C37EC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65950" y="2986088"/>
          <a:ext cx="27305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1" name="Equation" r:id="rId42" imgW="304560" imgH="317160" progId="Equation.3">
                  <p:embed/>
                </p:oleObj>
              </mc:Choice>
              <mc:Fallback>
                <p:oleObj name="Equation" r:id="rId42" imgW="304560" imgH="317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2986088"/>
                        <a:ext cx="273050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6" name="Object 4">
            <a:extLst>
              <a:ext uri="{FF2B5EF4-FFF2-40B4-BE49-F238E27FC236}">
                <a16:creationId xmlns:a16="http://schemas.microsoft.com/office/drawing/2014/main" id="{411B613E-2F24-4836-B561-9320057826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045418"/>
              </p:ext>
            </p:extLst>
          </p:nvPr>
        </p:nvGraphicFramePr>
        <p:xfrm>
          <a:off x="6723857" y="1227138"/>
          <a:ext cx="27305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2" name="Equation" r:id="rId44" imgW="304560" imgH="317160" progId="Equation.3">
                  <p:embed/>
                </p:oleObj>
              </mc:Choice>
              <mc:Fallback>
                <p:oleObj name="Equation" r:id="rId44" imgW="304560" imgH="317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857" y="1227138"/>
                        <a:ext cx="27305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7" name="Object 5">
            <a:extLst>
              <a:ext uri="{FF2B5EF4-FFF2-40B4-BE49-F238E27FC236}">
                <a16:creationId xmlns:a16="http://schemas.microsoft.com/office/drawing/2014/main" id="{EE2B1279-B447-4E3A-8716-BFC3B2BB19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533932"/>
              </p:ext>
            </p:extLst>
          </p:nvPr>
        </p:nvGraphicFramePr>
        <p:xfrm>
          <a:off x="6748952" y="5297487"/>
          <a:ext cx="27305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3" name="Equation" r:id="rId46" imgW="304560" imgH="317160" progId="Equation.3">
                  <p:embed/>
                </p:oleObj>
              </mc:Choice>
              <mc:Fallback>
                <p:oleObj name="Equation" r:id="rId46" imgW="30456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952" y="5297487"/>
                        <a:ext cx="273050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4143">
            <a:extLst>
              <a:ext uri="{FF2B5EF4-FFF2-40B4-BE49-F238E27FC236}">
                <a16:creationId xmlns:a16="http://schemas.microsoft.com/office/drawing/2014/main" id="{257EF0D8-84D9-4860-94FB-456D9297A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54" y="1036358"/>
            <a:ext cx="6467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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59" name="Text Box 4143">
            <a:extLst>
              <a:ext uri="{FF2B5EF4-FFF2-40B4-BE49-F238E27FC236}">
                <a16:creationId xmlns:a16="http://schemas.microsoft.com/office/drawing/2014/main" id="{89B7856C-1180-48BA-BE02-FB0B5019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221" y="2774810"/>
            <a:ext cx="6467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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60" name="Text Box 4143">
            <a:extLst>
              <a:ext uri="{FF2B5EF4-FFF2-40B4-BE49-F238E27FC236}">
                <a16:creationId xmlns:a16="http://schemas.microsoft.com/office/drawing/2014/main" id="{263D5D03-9F71-4C6D-96A3-BC860A9AB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839" y="4588014"/>
            <a:ext cx="6467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</a:t>
            </a:r>
            <a:endParaRPr lang="en-US" altLang="zh-CN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9" grpId="0" autoUpdateAnimBg="0"/>
      <p:bldP spid="123930" grpId="0" autoUpdateAnimBg="0"/>
      <p:bldP spid="123931" grpId="0" autoUpdateAnimBg="0"/>
      <p:bldP spid="123932" grpId="0" autoUpdateAnimBg="0"/>
      <p:bldP spid="123933" grpId="0" autoUpdateAnimBg="0"/>
      <p:bldP spid="123934" grpId="0" autoUpdateAnimBg="0"/>
      <p:bldP spid="123935" grpId="0" autoUpdateAnimBg="0"/>
      <p:bldP spid="123936" grpId="0" autoUpdateAnimBg="0"/>
      <p:bldP spid="123937" grpId="0" autoUpdateAnimBg="0"/>
      <p:bldP spid="123938" grpId="0" autoUpdateAnimBg="0"/>
      <p:bldP spid="123939" grpId="0" autoUpdateAnimBg="0"/>
      <p:bldP spid="123940" grpId="0" autoUpdateAnimBg="0"/>
      <p:bldP spid="58" grpId="0" build="p" autoUpdateAnimBg="0"/>
      <p:bldP spid="59" grpId="0" build="p" autoUpdateAnimBg="0"/>
      <p:bldP spid="60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0">
            <a:extLst>
              <a:ext uri="{FF2B5EF4-FFF2-40B4-BE49-F238E27FC236}">
                <a16:creationId xmlns:a16="http://schemas.microsoft.com/office/drawing/2014/main" id="{81386796-A46A-4049-AE39-2D3755778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5975" y="457200"/>
            <a:ext cx="2743200" cy="609600"/>
          </a:xfrm>
        </p:spPr>
        <p:txBody>
          <a:bodyPr/>
          <a:lstStyle/>
          <a:p>
            <a:pPr eaLnBrk="1" hangingPunct="1"/>
            <a:r>
              <a:rPr lang="zh-CN" altLang="en-US" sz="3200" b="1">
                <a:ea typeface="楷体_GB2312" pitchFamily="49" charset="-122"/>
              </a:rPr>
              <a:t>四、二次曲面</a:t>
            </a:r>
          </a:p>
        </p:txBody>
      </p:sp>
      <p:sp>
        <p:nvSpPr>
          <p:cNvPr id="143385" name="Text Box 25">
            <a:extLst>
              <a:ext uri="{FF2B5EF4-FFF2-40B4-BE49-F238E27FC236}">
                <a16:creationId xmlns:a16="http://schemas.microsoft.com/office/drawing/2014/main" id="{B2F1A672-7B27-4A88-8751-015783616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1081088"/>
            <a:ext cx="2406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三元二次方程 </a:t>
            </a:r>
          </a:p>
        </p:txBody>
      </p:sp>
      <p:sp>
        <p:nvSpPr>
          <p:cNvPr id="143386" name="Text Box 26">
            <a:extLst>
              <a:ext uri="{FF2B5EF4-FFF2-40B4-BE49-F238E27FC236}">
                <a16:creationId xmlns:a16="http://schemas.microsoft.com/office/drawing/2014/main" id="{ECFCA0DA-D05B-4050-81C9-A916E9906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4433888"/>
            <a:ext cx="6673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适当选取直角坐标系可得它们的标准方程</a:t>
            </a:r>
            <a:r>
              <a:rPr lang="en-US" altLang="zh-CN"/>
              <a:t>,</a:t>
            </a:r>
          </a:p>
        </p:txBody>
      </p:sp>
      <p:sp>
        <p:nvSpPr>
          <p:cNvPr id="143387" name="Text Box 27">
            <a:extLst>
              <a:ext uri="{FF2B5EF4-FFF2-40B4-BE49-F238E27FC236}">
                <a16:creationId xmlns:a16="http://schemas.microsoft.com/office/drawing/2014/main" id="{1B0E709C-3D5C-4FC5-94F3-2455F760A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4441825"/>
            <a:ext cx="1339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下面仅 </a:t>
            </a:r>
          </a:p>
        </p:txBody>
      </p:sp>
      <p:sp>
        <p:nvSpPr>
          <p:cNvPr id="143388" name="Text Box 28">
            <a:extLst>
              <a:ext uri="{FF2B5EF4-FFF2-40B4-BE49-F238E27FC236}">
                <a16:creationId xmlns:a16="http://schemas.microsoft.com/office/drawing/2014/main" id="{6828D7B3-9AE3-49FA-9F5F-868CB3969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5051425"/>
            <a:ext cx="5695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就几种常见标准型的特点进行介绍 </a:t>
            </a:r>
            <a:r>
              <a:rPr lang="en-US" altLang="zh-CN"/>
              <a:t>.</a:t>
            </a:r>
          </a:p>
        </p:txBody>
      </p:sp>
      <p:sp>
        <p:nvSpPr>
          <p:cNvPr id="143389" name="Text Box 29">
            <a:extLst>
              <a:ext uri="{FF2B5EF4-FFF2-40B4-BE49-F238E27FC236}">
                <a16:creationId xmlns:a16="http://schemas.microsoft.com/office/drawing/2014/main" id="{72899AB3-2C7A-498A-AA8A-F10F2EA3D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5653088"/>
            <a:ext cx="6159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研究二次曲面特性的基本方法</a:t>
            </a:r>
            <a:r>
              <a:rPr lang="en-US" altLang="zh-CN"/>
              <a:t>: </a:t>
            </a:r>
            <a:r>
              <a:rPr lang="zh-CN" altLang="en-US" b="1">
                <a:solidFill>
                  <a:schemeClr val="tx2"/>
                </a:solidFill>
              </a:rPr>
              <a:t>截痕法 </a:t>
            </a:r>
            <a:endParaRPr lang="zh-CN" altLang="en-US"/>
          </a:p>
        </p:txBody>
      </p:sp>
      <p:sp>
        <p:nvSpPr>
          <p:cNvPr id="143390" name="Text Box 30">
            <a:extLst>
              <a:ext uri="{FF2B5EF4-FFF2-40B4-BE49-F238E27FC236}">
                <a16:creationId xmlns:a16="http://schemas.microsoft.com/office/drawing/2014/main" id="{0408F3A7-835D-4200-8A62-7E7589D1A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2505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其基本类型有</a:t>
            </a:r>
            <a:r>
              <a:rPr lang="en-US" altLang="zh-CN"/>
              <a:t>: </a:t>
            </a:r>
          </a:p>
        </p:txBody>
      </p:sp>
      <p:sp>
        <p:nvSpPr>
          <p:cNvPr id="143392" name="Text Box 32">
            <a:extLst>
              <a:ext uri="{FF2B5EF4-FFF2-40B4-BE49-F238E27FC236}">
                <a16:creationId xmlns:a16="http://schemas.microsoft.com/office/drawing/2014/main" id="{1BDA6433-2B00-41BE-B7E8-5BB86D6E5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49688"/>
            <a:ext cx="5162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椭球面、抛物面、双曲面、锥面</a:t>
            </a:r>
          </a:p>
        </p:txBody>
      </p:sp>
      <p:sp>
        <p:nvSpPr>
          <p:cNvPr id="143395" name="Text Box 35">
            <a:extLst>
              <a:ext uri="{FF2B5EF4-FFF2-40B4-BE49-F238E27FC236}">
                <a16:creationId xmlns:a16="http://schemas.microsoft.com/office/drawing/2014/main" id="{B9813257-C8F0-42F8-AC25-33FA536FF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3276600"/>
            <a:ext cx="401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的图形统称为</a:t>
            </a:r>
            <a:r>
              <a:rPr lang="zh-CN" altLang="en-US" b="1">
                <a:solidFill>
                  <a:schemeClr val="tx2"/>
                </a:solidFill>
              </a:rPr>
              <a:t>二次曲面</a:t>
            </a:r>
            <a:r>
              <a:rPr lang="en-US" altLang="zh-CN"/>
              <a:t>.  </a:t>
            </a:r>
          </a:p>
        </p:txBody>
      </p:sp>
      <p:graphicFrame>
        <p:nvGraphicFramePr>
          <p:cNvPr id="143396" name="Object 36">
            <a:extLst>
              <a:ext uri="{FF2B5EF4-FFF2-40B4-BE49-F238E27FC236}">
                <a16:creationId xmlns:a16="http://schemas.microsoft.com/office/drawing/2014/main" id="{D1BDAEA1-107B-4527-86F8-134F5149DF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593850"/>
          <a:ext cx="52578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Equation" r:id="rId3" imgW="2145960" imgH="228600" progId="Equation.DSMT4">
                  <p:embed/>
                </p:oleObj>
              </mc:Choice>
              <mc:Fallback>
                <p:oleObj name="Equation" r:id="rId3" imgW="2145960" imgH="2286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593850"/>
                        <a:ext cx="52578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7" name="Object 37">
            <a:extLst>
              <a:ext uri="{FF2B5EF4-FFF2-40B4-BE49-F238E27FC236}">
                <a16:creationId xmlns:a16="http://schemas.microsoft.com/office/drawing/2014/main" id="{B0DC7BAE-E3E3-4660-B395-0915E0FEB3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273300"/>
          <a:ext cx="327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Equation" r:id="rId5" imgW="3276360" imgH="393480" progId="Equation.3">
                  <p:embed/>
                </p:oleObj>
              </mc:Choice>
              <mc:Fallback>
                <p:oleObj name="Equation" r:id="rId5" imgW="3276360" imgH="393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273300"/>
                        <a:ext cx="327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8" name="Text Box 38">
            <a:extLst>
              <a:ext uri="{FF2B5EF4-FFF2-40B4-BE49-F238E27FC236}">
                <a16:creationId xmlns:a16="http://schemas.microsoft.com/office/drawing/2014/main" id="{E1B06D00-DE45-4492-9495-B1998396F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5" y="2681288"/>
            <a:ext cx="3622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/>
              <a:t>(</a:t>
            </a:r>
            <a:r>
              <a:rPr lang="zh-CN" altLang="en-US"/>
              <a:t>二次项系数不全为 </a:t>
            </a:r>
            <a:r>
              <a:rPr lang="en-US" altLang="zh-CN"/>
              <a:t>0 )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3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3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3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5" grpId="0" build="p" autoUpdateAnimBg="0"/>
      <p:bldP spid="143386" grpId="0" build="p" autoUpdateAnimBg="0"/>
      <p:bldP spid="143387" grpId="0" build="p" autoUpdateAnimBg="0"/>
      <p:bldP spid="143388" grpId="0" build="p" autoUpdateAnimBg="0" advAuto="0"/>
      <p:bldP spid="143389" grpId="0" build="p" autoUpdateAnimBg="0"/>
      <p:bldP spid="143390" grpId="0" build="p" autoUpdateAnimBg="0"/>
      <p:bldP spid="143392" grpId="0" build="p" autoUpdateAnimBg="0"/>
      <p:bldP spid="143395" grpId="0" build="p" autoUpdateAnimBg="0"/>
      <p:bldP spid="143398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79">
            <a:extLst>
              <a:ext uri="{FF2B5EF4-FFF2-40B4-BE49-F238E27FC236}">
                <a16:creationId xmlns:a16="http://schemas.microsoft.com/office/drawing/2014/main" id="{FB1A547A-5230-4D12-A2BE-12FB3B530525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663700"/>
            <a:ext cx="3108325" cy="1841500"/>
            <a:chOff x="3648" y="768"/>
            <a:chExt cx="1958" cy="1160"/>
          </a:xfrm>
        </p:grpSpPr>
        <p:graphicFrame>
          <p:nvGraphicFramePr>
            <p:cNvPr id="15367" name="Object 1075">
              <a:extLst>
                <a:ext uri="{FF2B5EF4-FFF2-40B4-BE49-F238E27FC236}">
                  <a16:creationId xmlns:a16="http://schemas.microsoft.com/office/drawing/2014/main" id="{BFC5450C-56C9-46DC-961A-4050D13B9F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0" y="977"/>
            <a:ext cx="1791" cy="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8" name="位图图像" r:id="rId3" imgW="1857143" imgH="980952" progId="Paint.Picture">
                    <p:embed/>
                  </p:oleObj>
                </mc:Choice>
                <mc:Fallback>
                  <p:oleObj name="位图图像" r:id="rId3" imgW="1857143" imgH="980952" progId="Paint.Picture">
                    <p:embed/>
                    <p:pic>
                      <p:nvPicPr>
                        <p:cNvPr id="0" name="Object 1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0" y="977"/>
                          <a:ext cx="1791" cy="9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75" name="Group 1074">
              <a:extLst>
                <a:ext uri="{FF2B5EF4-FFF2-40B4-BE49-F238E27FC236}">
                  <a16:creationId xmlns:a16="http://schemas.microsoft.com/office/drawing/2014/main" id="{DBF7DC35-E71D-4585-9D8F-FA2708A0AE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768"/>
              <a:ext cx="1958" cy="1160"/>
              <a:chOff x="3648" y="768"/>
              <a:chExt cx="1958" cy="1160"/>
            </a:xfrm>
          </p:grpSpPr>
          <p:sp>
            <p:nvSpPr>
              <p:cNvPr id="15377" name="Line 1059">
                <a:extLst>
                  <a:ext uri="{FF2B5EF4-FFF2-40B4-BE49-F238E27FC236}">
                    <a16:creationId xmlns:a16="http://schemas.microsoft.com/office/drawing/2014/main" id="{3E8BA595-F5C3-4905-A498-526665F52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1536"/>
                <a:ext cx="374" cy="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8" name="Line 1060">
                <a:extLst>
                  <a:ext uri="{FF2B5EF4-FFF2-40B4-BE49-F238E27FC236}">
                    <a16:creationId xmlns:a16="http://schemas.microsoft.com/office/drawing/2014/main" id="{25DB0E13-560B-4120-A07E-4700A5CD52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6" y="16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9" name="Line 1061">
                <a:extLst>
                  <a:ext uri="{FF2B5EF4-FFF2-40B4-BE49-F238E27FC236}">
                    <a16:creationId xmlns:a16="http://schemas.microsoft.com/office/drawing/2014/main" id="{66975A42-CAC2-49AC-A5A8-52D812A3B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9" y="7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5368" name="Object 1062">
                <a:extLst>
                  <a:ext uri="{FF2B5EF4-FFF2-40B4-BE49-F238E27FC236}">
                    <a16:creationId xmlns:a16="http://schemas.microsoft.com/office/drawing/2014/main" id="{9B7998C8-B634-447E-8E81-F4A3CA73165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64" y="776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59" name="Equation" r:id="rId5" imgW="215640" imgH="215640" progId="Equation.3">
                      <p:embed/>
                    </p:oleObj>
                  </mc:Choice>
                  <mc:Fallback>
                    <p:oleObj name="Equation" r:id="rId5" imgW="215640" imgH="215640" progId="Equation.3">
                      <p:embed/>
                      <p:pic>
                        <p:nvPicPr>
                          <p:cNvPr id="0" name="Object 10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776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9" name="Object 1063">
                <a:extLst>
                  <a:ext uri="{FF2B5EF4-FFF2-40B4-BE49-F238E27FC236}">
                    <a16:creationId xmlns:a16="http://schemas.microsoft.com/office/drawing/2014/main" id="{4761D44D-B0C8-46CF-A9F3-CB25E6065AA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24" y="163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60" name="Equation" r:id="rId7" imgW="241200" imgH="317160" progId="Equation.3">
                      <p:embed/>
                    </p:oleObj>
                  </mc:Choice>
                  <mc:Fallback>
                    <p:oleObj name="Equation" r:id="rId7" imgW="241200" imgH="317160" progId="Equation.3">
                      <p:embed/>
                      <p:pic>
                        <p:nvPicPr>
                          <p:cNvPr id="0" name="Object 10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163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0" name="Object 1064">
                <a:extLst>
                  <a:ext uri="{FF2B5EF4-FFF2-40B4-BE49-F238E27FC236}">
                    <a16:creationId xmlns:a16="http://schemas.microsoft.com/office/drawing/2014/main" id="{C6EE4AF5-8ED4-40FE-90A7-9DA7B32C55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48" y="177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61" name="Equation" r:id="rId9" imgW="228600" imgH="241200" progId="Equation.3">
                      <p:embed/>
                    </p:oleObj>
                  </mc:Choice>
                  <mc:Fallback>
                    <p:oleObj name="Equation" r:id="rId9" imgW="228600" imgH="241200" progId="Equation.3">
                      <p:embed/>
                      <p:pic>
                        <p:nvPicPr>
                          <p:cNvPr id="0" name="Object 10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77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15376" name="Picture 1078">
              <a:extLst>
                <a:ext uri="{FF2B5EF4-FFF2-40B4-BE49-F238E27FC236}">
                  <a16:creationId xmlns:a16="http://schemas.microsoft.com/office/drawing/2014/main" id="{5BAC33E3-D166-4FFA-9223-5E3D13DF7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4" y="1450"/>
              <a:ext cx="195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72" name="Rectangle 1026">
            <a:extLst>
              <a:ext uri="{FF2B5EF4-FFF2-40B4-BE49-F238E27FC236}">
                <a16:creationId xmlns:a16="http://schemas.microsoft.com/office/drawing/2014/main" id="{9C2D4136-7CC2-401B-A9D3-3F95446BD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2133600" cy="533400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ea typeface="楷体_GB2312" pitchFamily="49" charset="-122"/>
              </a:rPr>
              <a:t>.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椭球面</a:t>
            </a:r>
            <a:endParaRPr lang="zh-CN" altLang="en-US" sz="2800">
              <a:ea typeface="仿宋_GB2312" pitchFamily="49" charset="-122"/>
            </a:endParaRPr>
          </a:p>
        </p:txBody>
      </p:sp>
      <p:graphicFrame>
        <p:nvGraphicFramePr>
          <p:cNvPr id="172035" name="Object 1027">
            <a:extLst>
              <a:ext uri="{FF2B5EF4-FFF2-40B4-BE49-F238E27FC236}">
                <a16:creationId xmlns:a16="http://schemas.microsoft.com/office/drawing/2014/main" id="{040C080B-946E-4754-AB40-F52BA6D86149}"/>
              </a:ext>
            </a:extLst>
          </p:cNvPr>
          <p:cNvGraphicFramePr>
            <a:graphicFrameLocks/>
          </p:cNvGraphicFramePr>
          <p:nvPr/>
        </p:nvGraphicFramePr>
        <p:xfrm>
          <a:off x="1473200" y="1079500"/>
          <a:ext cx="500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2" name="Equation" r:id="rId12" imgW="5003640" imgH="965160" progId="Equation.3">
                  <p:embed/>
                </p:oleObj>
              </mc:Choice>
              <mc:Fallback>
                <p:oleObj name="Equation" r:id="rId12" imgW="5003640" imgH="965160" progId="Equation.3">
                  <p:embed/>
                  <p:pic>
                    <p:nvPicPr>
                      <p:cNvPr id="0" name="Object 1027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079500"/>
                        <a:ext cx="5003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6" name="Text Box 1028">
            <a:extLst>
              <a:ext uri="{FF2B5EF4-FFF2-40B4-BE49-F238E27FC236}">
                <a16:creationId xmlns:a16="http://schemas.microsoft.com/office/drawing/2014/main" id="{8A37CA5E-C4A1-4C7D-967F-C0C0911E2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018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(1) </a:t>
            </a:r>
            <a:r>
              <a:rPr lang="zh-CN" altLang="en-US" dirty="0">
                <a:latin typeface="楷体_GB2312" pitchFamily="49" charset="-122"/>
              </a:rPr>
              <a:t>范围：</a:t>
            </a:r>
          </a:p>
        </p:txBody>
      </p:sp>
      <p:graphicFrame>
        <p:nvGraphicFramePr>
          <p:cNvPr id="172037" name="Object 1029">
            <a:extLst>
              <a:ext uri="{FF2B5EF4-FFF2-40B4-BE49-F238E27FC236}">
                <a16:creationId xmlns:a16="http://schemas.microsoft.com/office/drawing/2014/main" id="{434CE1EF-9208-4E0E-AE8A-09423C4970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819400"/>
          <a:ext cx="331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3" name="Equation" r:id="rId14" imgW="3314520" imgH="469800" progId="Equation.3">
                  <p:embed/>
                </p:oleObj>
              </mc:Choice>
              <mc:Fallback>
                <p:oleObj name="Equation" r:id="rId14" imgW="3314520" imgH="4698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331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8" name="Text Box 1030">
            <a:extLst>
              <a:ext uri="{FF2B5EF4-FFF2-40B4-BE49-F238E27FC236}">
                <a16:creationId xmlns:a16="http://schemas.microsoft.com/office/drawing/2014/main" id="{4CB8B193-CDA0-4926-9975-971D73C41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290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(2) </a:t>
            </a:r>
            <a:r>
              <a:rPr lang="zh-CN" altLang="en-US" dirty="0">
                <a:latin typeface="楷体_GB2312" pitchFamily="49" charset="-122"/>
              </a:rPr>
              <a:t>与坐标面的交线：椭圆</a:t>
            </a:r>
          </a:p>
        </p:txBody>
      </p:sp>
      <p:graphicFrame>
        <p:nvGraphicFramePr>
          <p:cNvPr id="172039" name="Object 1031">
            <a:extLst>
              <a:ext uri="{FF2B5EF4-FFF2-40B4-BE49-F238E27FC236}">
                <a16:creationId xmlns:a16="http://schemas.microsoft.com/office/drawing/2014/main" id="{93BD73CC-EA6C-4AA6-8D1F-C6CD2D151C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7000" y="4044950"/>
          <a:ext cx="20447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4" name="Equation" r:id="rId16" imgW="2044440" imgH="1422360" progId="Equation.3">
                  <p:embed/>
                </p:oleObj>
              </mc:Choice>
              <mc:Fallback>
                <p:oleObj name="Equation" r:id="rId16" imgW="2044440" imgH="142236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4044950"/>
                        <a:ext cx="20447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0" name="Object 1032">
            <a:extLst>
              <a:ext uri="{FF2B5EF4-FFF2-40B4-BE49-F238E27FC236}">
                <a16:creationId xmlns:a16="http://schemas.microsoft.com/office/drawing/2014/main" id="{71177A82-0638-4D12-BB92-96F40C4E6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7300" y="4064000"/>
          <a:ext cx="20193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5" name="Equation" r:id="rId18" imgW="2019240" imgH="1422360" progId="Equation.3">
                  <p:embed/>
                </p:oleObj>
              </mc:Choice>
              <mc:Fallback>
                <p:oleObj name="Equation" r:id="rId18" imgW="2019240" imgH="142236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4064000"/>
                        <a:ext cx="20193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1" name="Object 1033">
            <a:extLst>
              <a:ext uri="{FF2B5EF4-FFF2-40B4-BE49-F238E27FC236}">
                <a16:creationId xmlns:a16="http://schemas.microsoft.com/office/drawing/2014/main" id="{23B0AD0E-FAD7-4E09-82F2-C24E37A67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0" y="4064000"/>
          <a:ext cx="1841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6" name="Equation" r:id="rId20" imgW="1841400" imgH="1422360" progId="Equation.3">
                  <p:embed/>
                </p:oleObj>
              </mc:Choice>
              <mc:Fallback>
                <p:oleObj name="Equation" r:id="rId20" imgW="1841400" imgH="142236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4064000"/>
                        <a:ext cx="18415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utoUpdateAnimBg="0"/>
      <p:bldP spid="17203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>
            <a:extLst>
              <a:ext uri="{FF2B5EF4-FFF2-40B4-BE49-F238E27FC236}">
                <a16:creationId xmlns:a16="http://schemas.microsoft.com/office/drawing/2014/main" id="{F1028793-0ED1-4168-8523-5183A43BB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1524000" cy="533400"/>
          </a:xfrm>
        </p:spPr>
        <p:txBody>
          <a:bodyPr/>
          <a:lstStyle/>
          <a:p>
            <a:pPr algn="just" eaLnBrk="1" hangingPunct="1">
              <a:lnSpc>
                <a:spcPct val="75000"/>
              </a:lnSpc>
            </a:pPr>
            <a:r>
              <a:rPr lang="zh-CN" altLang="en-US" sz="2800" b="1">
                <a:ea typeface="楷体_GB2312" pitchFamily="49" charset="-122"/>
              </a:rPr>
              <a:t>定义</a:t>
            </a:r>
            <a:r>
              <a:rPr lang="en-US" altLang="zh-CN" sz="2800" b="1">
                <a:ea typeface="仿宋_GB2312" pitchFamily="49" charset="-122"/>
              </a:rPr>
              <a:t>1. </a:t>
            </a:r>
          </a:p>
        </p:txBody>
      </p:sp>
      <p:graphicFrame>
        <p:nvGraphicFramePr>
          <p:cNvPr id="205839" name="Object 15">
            <a:extLst>
              <a:ext uri="{FF2B5EF4-FFF2-40B4-BE49-F238E27FC236}">
                <a16:creationId xmlns:a16="http://schemas.microsoft.com/office/drawing/2014/main" id="{0FBE9E2F-FB07-4C81-99FD-56690EDCB1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2590800"/>
          <a:ext cx="16716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" name="Equation" r:id="rId3" imgW="1955520" imgH="406080" progId="Equation.3">
                  <p:embed/>
                </p:oleObj>
              </mc:Choice>
              <mc:Fallback>
                <p:oleObj name="Equation" r:id="rId3" imgW="195552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590800"/>
                        <a:ext cx="16716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41" name="Text Box 17">
            <a:extLst>
              <a:ext uri="{FF2B5EF4-FFF2-40B4-BE49-F238E27FC236}">
                <a16:creationId xmlns:a16="http://schemas.microsoft.com/office/drawing/2014/main" id="{F5179F60-8B86-4FCB-8261-171FF1462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57200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如果曲面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ea typeface="仿宋_GB2312" pitchFamily="49" charset="-122"/>
              </a:rPr>
              <a:t>S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/>
              <a:t>与方程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ea typeface="仿宋_GB2312" pitchFamily="49" charset="-122"/>
              </a:rPr>
              <a:t>F</a:t>
            </a:r>
            <a:r>
              <a:rPr lang="en-US" altLang="zh-CN">
                <a:ea typeface="仿宋_GB2312" pitchFamily="49" charset="-122"/>
              </a:rPr>
              <a:t>( </a:t>
            </a:r>
            <a:r>
              <a:rPr lang="en-US" altLang="zh-CN" i="1">
                <a:ea typeface="仿宋_GB2312" pitchFamily="49" charset="-122"/>
              </a:rPr>
              <a:t>x, y, z </a:t>
            </a:r>
            <a:r>
              <a:rPr lang="en-US" altLang="zh-CN">
                <a:ea typeface="仿宋_GB2312" pitchFamily="49" charset="-122"/>
              </a:rPr>
              <a:t>) = 0 </a:t>
            </a:r>
            <a:r>
              <a:rPr lang="zh-CN" altLang="en-US"/>
              <a:t>有下述关系</a:t>
            </a:r>
            <a:r>
              <a:rPr lang="en-US" altLang="zh-CN"/>
              <a:t>:</a:t>
            </a:r>
            <a:endParaRPr lang="en-US" altLang="zh-CN">
              <a:ea typeface="仿宋_GB2312" pitchFamily="49" charset="-122"/>
            </a:endParaRPr>
          </a:p>
        </p:txBody>
      </p:sp>
      <p:sp>
        <p:nvSpPr>
          <p:cNvPr id="205842" name="Text Box 18">
            <a:extLst>
              <a:ext uri="{FF2B5EF4-FFF2-40B4-BE49-F238E27FC236}">
                <a16:creationId xmlns:a16="http://schemas.microsoft.com/office/drawing/2014/main" id="{33963779-9D1F-401B-9A7D-27EAF9CF1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1066800"/>
            <a:ext cx="6823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(1) </a:t>
            </a:r>
            <a:r>
              <a:rPr lang="zh-CN" altLang="en-US"/>
              <a:t>曲面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ea typeface="仿宋_GB2312" pitchFamily="49" charset="-122"/>
              </a:rPr>
              <a:t>S </a:t>
            </a:r>
            <a:r>
              <a:rPr lang="zh-CN" altLang="en-US"/>
              <a:t>上的任意点的坐标都满足此方程 </a:t>
            </a:r>
          </a:p>
        </p:txBody>
      </p:sp>
      <p:sp>
        <p:nvSpPr>
          <p:cNvPr id="205843" name="Text Box 19">
            <a:extLst>
              <a:ext uri="{FF2B5EF4-FFF2-40B4-BE49-F238E27FC236}">
                <a16:creationId xmlns:a16="http://schemas.microsoft.com/office/drawing/2014/main" id="{A3D0FB75-2E61-4E1E-9A3B-A7DF7E6AE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2825"/>
            <a:ext cx="584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则 </a:t>
            </a:r>
            <a:r>
              <a:rPr lang="en-US" altLang="zh-CN" i="1">
                <a:solidFill>
                  <a:schemeClr val="tx2"/>
                </a:solidFill>
                <a:ea typeface="仿宋_GB2312" pitchFamily="49" charset="-122"/>
              </a:rPr>
              <a:t>F</a:t>
            </a:r>
            <a:r>
              <a:rPr lang="en-US" altLang="zh-CN">
                <a:solidFill>
                  <a:schemeClr val="tx2"/>
                </a:solidFill>
                <a:ea typeface="仿宋_GB2312" pitchFamily="49" charset="-122"/>
              </a:rPr>
              <a:t>( </a:t>
            </a:r>
            <a:r>
              <a:rPr lang="en-US" altLang="zh-CN" i="1">
                <a:solidFill>
                  <a:schemeClr val="tx2"/>
                </a:solidFill>
                <a:ea typeface="仿宋_GB2312" pitchFamily="49" charset="-122"/>
              </a:rPr>
              <a:t>x, y, z </a:t>
            </a:r>
            <a:r>
              <a:rPr lang="en-US" altLang="zh-CN">
                <a:solidFill>
                  <a:schemeClr val="tx2"/>
                </a:solidFill>
                <a:ea typeface="仿宋_GB2312" pitchFamily="49" charset="-122"/>
              </a:rPr>
              <a:t>) = 0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叫做</a:t>
            </a:r>
            <a:r>
              <a:rPr lang="zh-CN" altLang="en-US" b="1">
                <a:latin typeface="楷体_GB2312" pitchFamily="49" charset="-122"/>
              </a:rPr>
              <a:t>曲面</a:t>
            </a:r>
            <a:r>
              <a:rPr lang="zh-CN" altLang="en-US"/>
              <a:t> </a:t>
            </a:r>
            <a:r>
              <a:rPr lang="en-US" altLang="zh-CN" i="1"/>
              <a:t>S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</a:rPr>
              <a:t>的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方程</a:t>
            </a:r>
            <a:r>
              <a:rPr lang="en-US" altLang="zh-CN">
                <a:ea typeface="仿宋_GB2312" pitchFamily="49" charset="-122"/>
              </a:rPr>
              <a:t>, </a:t>
            </a:r>
          </a:p>
        </p:txBody>
      </p:sp>
      <p:sp>
        <p:nvSpPr>
          <p:cNvPr id="205844" name="Text Box 20">
            <a:extLst>
              <a:ext uri="{FF2B5EF4-FFF2-40B4-BE49-F238E27FC236}">
                <a16:creationId xmlns:a16="http://schemas.microsoft.com/office/drawing/2014/main" id="{BB4AC996-3443-4689-845F-57C3F7FDB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95600"/>
            <a:ext cx="601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曲面 </a:t>
            </a:r>
            <a:r>
              <a:rPr lang="en-US" altLang="zh-CN" i="1">
                <a:ea typeface="仿宋_GB2312" pitchFamily="49" charset="-122"/>
              </a:rPr>
              <a:t>S </a:t>
            </a:r>
            <a:r>
              <a:rPr lang="zh-CN" altLang="en-US"/>
              <a:t>叫做方程 </a:t>
            </a:r>
            <a:r>
              <a:rPr lang="en-US" altLang="zh-CN" i="1">
                <a:ea typeface="仿宋_GB2312" pitchFamily="49" charset="-122"/>
              </a:rPr>
              <a:t>F</a:t>
            </a:r>
            <a:r>
              <a:rPr lang="en-US" altLang="zh-CN">
                <a:ea typeface="仿宋_GB2312" pitchFamily="49" charset="-122"/>
              </a:rPr>
              <a:t>( </a:t>
            </a:r>
            <a:r>
              <a:rPr lang="en-US" altLang="zh-CN" i="1">
                <a:ea typeface="仿宋_GB2312" pitchFamily="49" charset="-122"/>
              </a:rPr>
              <a:t>x, y, z </a:t>
            </a:r>
            <a:r>
              <a:rPr lang="en-US" altLang="zh-CN">
                <a:ea typeface="仿宋_GB2312" pitchFamily="49" charset="-122"/>
              </a:rPr>
              <a:t>) = 0 </a:t>
            </a:r>
            <a:r>
              <a:rPr lang="zh-CN" altLang="en-US"/>
              <a:t>的</a:t>
            </a:r>
            <a:r>
              <a:rPr lang="zh-CN" altLang="en-US" b="1">
                <a:solidFill>
                  <a:schemeClr val="tx2"/>
                </a:solidFill>
              </a:rPr>
              <a:t>图形</a:t>
            </a:r>
            <a:r>
              <a:rPr lang="en-US" altLang="zh-CN">
                <a:solidFill>
                  <a:schemeClr val="tx2"/>
                </a:solidFill>
                <a:ea typeface="仿宋_GB2312" pitchFamily="49" charset="-122"/>
              </a:rPr>
              <a:t>.</a:t>
            </a:r>
          </a:p>
        </p:txBody>
      </p:sp>
      <p:sp>
        <p:nvSpPr>
          <p:cNvPr id="205847" name="Text Box 23">
            <a:extLst>
              <a:ext uri="{FF2B5EF4-FFF2-40B4-BE49-F238E27FC236}">
                <a16:creationId xmlns:a16="http://schemas.microsoft.com/office/drawing/2014/main" id="{15C2D5C8-62D9-4A77-B2A5-C901FAE5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1674813"/>
            <a:ext cx="6823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/>
              <a:t>(2) </a:t>
            </a:r>
            <a:r>
              <a:rPr lang="zh-CN" altLang="en-US" dirty="0"/>
              <a:t>不在曲面 </a:t>
            </a:r>
            <a:r>
              <a:rPr lang="en-US" altLang="zh-CN" i="1" dirty="0"/>
              <a:t>S </a:t>
            </a:r>
            <a:r>
              <a:rPr lang="zh-CN" altLang="en-US" dirty="0"/>
              <a:t>上的点的坐标不满足此方程 </a:t>
            </a:r>
          </a:p>
        </p:txBody>
      </p:sp>
      <p:grpSp>
        <p:nvGrpSpPr>
          <p:cNvPr id="2" name="Group 52">
            <a:extLst>
              <a:ext uri="{FF2B5EF4-FFF2-40B4-BE49-F238E27FC236}">
                <a16:creationId xmlns:a16="http://schemas.microsoft.com/office/drawing/2014/main" id="{ED333DF9-B903-4919-8050-CBE142C3813E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038475"/>
            <a:ext cx="1781175" cy="1838325"/>
            <a:chOff x="4416" y="1914"/>
            <a:chExt cx="1122" cy="1158"/>
          </a:xfrm>
        </p:grpSpPr>
        <p:graphicFrame>
          <p:nvGraphicFramePr>
            <p:cNvPr id="2051" name="Object 50">
              <a:extLst>
                <a:ext uri="{FF2B5EF4-FFF2-40B4-BE49-F238E27FC236}">
                  <a16:creationId xmlns:a16="http://schemas.microsoft.com/office/drawing/2014/main" id="{8AC89454-92D7-46B4-8FB9-21B3EBF46C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1914"/>
            <a:ext cx="1074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" name="BMP 图象" r:id="rId5" imgW="1704762" imgH="1228571" progId="Paint.Picture">
                    <p:embed/>
                  </p:oleObj>
                </mc:Choice>
                <mc:Fallback>
                  <p:oleObj name="BMP 图象" r:id="rId5" imgW="1704762" imgH="1228571" progId="Paint.Picture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914"/>
                          <a:ext cx="1074" cy="7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4" name="Line 40">
              <a:extLst>
                <a:ext uri="{FF2B5EF4-FFF2-40B4-BE49-F238E27FC236}">
                  <a16:creationId xmlns:a16="http://schemas.microsoft.com/office/drawing/2014/main" id="{2766B759-64D3-4145-A208-0DEB9F7ECF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252"/>
              <a:ext cx="0" cy="363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Line 41">
              <a:extLst>
                <a:ext uri="{FF2B5EF4-FFF2-40B4-BE49-F238E27FC236}">
                  <a16:creationId xmlns:a16="http://schemas.microsoft.com/office/drawing/2014/main" id="{4446AD30-83BC-4821-815B-D50D6FF53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690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" name="Line 42">
              <a:extLst>
                <a:ext uri="{FF2B5EF4-FFF2-40B4-BE49-F238E27FC236}">
                  <a16:creationId xmlns:a16="http://schemas.microsoft.com/office/drawing/2014/main" id="{F45283BB-987F-4042-B76F-1017C3DBE6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2690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" name="Line 43">
              <a:extLst>
                <a:ext uri="{FF2B5EF4-FFF2-40B4-BE49-F238E27FC236}">
                  <a16:creationId xmlns:a16="http://schemas.microsoft.com/office/drawing/2014/main" id="{3FB0483C-66E4-4C12-BAA1-62B071B02B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564"/>
              <a:ext cx="0" cy="1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" name="Line 44">
              <a:extLst>
                <a:ext uri="{FF2B5EF4-FFF2-40B4-BE49-F238E27FC236}">
                  <a16:creationId xmlns:a16="http://schemas.microsoft.com/office/drawing/2014/main" id="{51764EB0-E615-46E9-A5B8-2B13530159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1937"/>
              <a:ext cx="0" cy="4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2" name="Object 45">
              <a:extLst>
                <a:ext uri="{FF2B5EF4-FFF2-40B4-BE49-F238E27FC236}">
                  <a16:creationId xmlns:a16="http://schemas.microsoft.com/office/drawing/2014/main" id="{61DE5BB7-0A38-43CE-9A00-36998BD1CF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1" y="2236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" name="Equation" r:id="rId7" imgW="253800" imgH="317160" progId="Equation.3">
                    <p:embed/>
                  </p:oleObj>
                </mc:Choice>
                <mc:Fallback>
                  <p:oleObj name="Equation" r:id="rId7" imgW="253800" imgH="31716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" y="2236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46">
              <a:extLst>
                <a:ext uri="{FF2B5EF4-FFF2-40B4-BE49-F238E27FC236}">
                  <a16:creationId xmlns:a16="http://schemas.microsoft.com/office/drawing/2014/main" id="{E4ACBDB6-D4E0-48CD-9822-7F792576CD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8" y="1972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" name="Equation" r:id="rId9" imgW="215640" imgH="215640" progId="Equation.3">
                    <p:embed/>
                  </p:oleObj>
                </mc:Choice>
                <mc:Fallback>
                  <p:oleObj name="Equation" r:id="rId9" imgW="215640" imgH="2156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" y="1972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47">
              <a:extLst>
                <a:ext uri="{FF2B5EF4-FFF2-40B4-BE49-F238E27FC236}">
                  <a16:creationId xmlns:a16="http://schemas.microsoft.com/office/drawing/2014/main" id="{CF2C521F-F370-4822-94C4-056CB0D3A3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24" y="2721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" name="Equation" r:id="rId11" imgW="241200" imgH="317160" progId="Equation.3">
                    <p:embed/>
                  </p:oleObj>
                </mc:Choice>
                <mc:Fallback>
                  <p:oleObj name="Equation" r:id="rId11" imgW="241200" imgH="31716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4" y="2721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48">
              <a:extLst>
                <a:ext uri="{FF2B5EF4-FFF2-40B4-BE49-F238E27FC236}">
                  <a16:creationId xmlns:a16="http://schemas.microsoft.com/office/drawing/2014/main" id="{3F740929-00F4-4DC1-8FAD-6EF22DE6A9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6" y="292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" name="Equation" r:id="rId13" imgW="228600" imgH="241200" progId="Equation.3">
                    <p:embed/>
                  </p:oleObj>
                </mc:Choice>
                <mc:Fallback>
                  <p:oleObj name="Equation" r:id="rId13" imgW="228600" imgH="2412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" y="292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49">
              <a:extLst>
                <a:ext uri="{FF2B5EF4-FFF2-40B4-BE49-F238E27FC236}">
                  <a16:creationId xmlns:a16="http://schemas.microsoft.com/office/drawing/2014/main" id="{3DEDFFE0-762D-422A-8B7D-A981D70687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2" y="270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" name="Equation" r:id="rId15" imgW="304560" imgH="317160" progId="Equation.3">
                    <p:embed/>
                  </p:oleObj>
                </mc:Choice>
                <mc:Fallback>
                  <p:oleObj name="Equation" r:id="rId15" imgW="304560" imgH="31716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2" y="270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23">
            <a:extLst>
              <a:ext uri="{FF2B5EF4-FFF2-40B4-BE49-F238E27FC236}">
                <a16:creationId xmlns:a16="http://schemas.microsoft.com/office/drawing/2014/main" id="{1DE9DDF2-03C1-48FF-8154-2902F58DB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16" y="5183187"/>
            <a:ext cx="88024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前面讨论的平面方程问题就是曲面的一种最简单情形。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1" grpId="0" autoUpdateAnimBg="0"/>
      <p:bldP spid="205842" grpId="0" autoUpdateAnimBg="0"/>
      <p:bldP spid="205843" grpId="0" autoUpdateAnimBg="0"/>
      <p:bldP spid="205844" grpId="0" autoUpdateAnimBg="0"/>
      <p:bldP spid="205847" grpId="0" autoUpdateAnimBg="0"/>
      <p:bldP spid="2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0">
            <a:extLst>
              <a:ext uri="{FF2B5EF4-FFF2-40B4-BE49-F238E27FC236}">
                <a16:creationId xmlns:a16="http://schemas.microsoft.com/office/drawing/2014/main" id="{12C1F4C1-174C-4E45-849E-A24DF5BC6308}"/>
              </a:ext>
            </a:extLst>
          </p:cNvPr>
          <p:cNvGraphicFramePr>
            <a:graphicFrameLocks/>
          </p:cNvGraphicFramePr>
          <p:nvPr/>
        </p:nvGraphicFramePr>
        <p:xfrm>
          <a:off x="1454150" y="622300"/>
          <a:ext cx="2425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0" name="Equation" r:id="rId3" imgW="2425680" imgH="965160" progId="Equation.3">
                  <p:embed/>
                </p:oleObj>
              </mc:Choice>
              <mc:Fallback>
                <p:oleObj name="Equation" r:id="rId3" imgW="2425680" imgH="96516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622300"/>
                        <a:ext cx="2425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3" name="Text Box 5">
            <a:extLst>
              <a:ext uri="{FF2B5EF4-FFF2-40B4-BE49-F238E27FC236}">
                <a16:creationId xmlns:a16="http://schemas.microsoft.com/office/drawing/2014/main" id="{D904A310-7D47-4C6D-A5E5-6303F2E66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8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与</a:t>
            </a:r>
          </a:p>
        </p:txBody>
      </p:sp>
      <p:graphicFrame>
        <p:nvGraphicFramePr>
          <p:cNvPr id="234497" name="Object 1">
            <a:extLst>
              <a:ext uri="{FF2B5EF4-FFF2-40B4-BE49-F238E27FC236}">
                <a16:creationId xmlns:a16="http://schemas.microsoft.com/office/drawing/2014/main" id="{E9D54B1B-C673-4221-8F7B-D25F72D89E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892300"/>
          <a:ext cx="217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1" name="Equation" r:id="rId5" imgW="2171520" imgH="469800" progId="Equation.3">
                  <p:embed/>
                </p:oleObj>
              </mc:Choice>
              <mc:Fallback>
                <p:oleObj name="Equation" r:id="rId5" imgW="2171520" imgH="469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892300"/>
                        <a:ext cx="2171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5" name="Text Box 7">
            <a:extLst>
              <a:ext uri="{FF2B5EF4-FFF2-40B4-BE49-F238E27FC236}">
                <a16:creationId xmlns:a16="http://schemas.microsoft.com/office/drawing/2014/main" id="{D3EB1712-B353-41E3-81CE-9C4E70E40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8288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的交线为椭圆：</a:t>
            </a:r>
          </a:p>
        </p:txBody>
      </p:sp>
      <p:graphicFrame>
        <p:nvGraphicFramePr>
          <p:cNvPr id="234498" name="Object 2">
            <a:extLst>
              <a:ext uri="{FF2B5EF4-FFF2-40B4-BE49-F238E27FC236}">
                <a16:creationId xmlns:a16="http://schemas.microsoft.com/office/drawing/2014/main" id="{53B0BD3C-E52C-4850-9B4E-08D257084B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6100" y="3746500"/>
          <a:ext cx="850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2" name="Equation" r:id="rId7" imgW="850680" imgH="444240" progId="Equation.3">
                  <p:embed/>
                </p:oleObj>
              </mc:Choice>
              <mc:Fallback>
                <p:oleObj name="Equation" r:id="rId7" imgW="85068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3746500"/>
                        <a:ext cx="850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40" name="Text Box 32">
            <a:extLst>
              <a:ext uri="{FF2B5EF4-FFF2-40B4-BE49-F238E27FC236}">
                <a16:creationId xmlns:a16="http://schemas.microsoft.com/office/drawing/2014/main" id="{C6B8B300-B243-4B50-B88B-42225CC5F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626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(4) </a:t>
            </a:r>
            <a:r>
              <a:rPr lang="zh-CN" altLang="en-US"/>
              <a:t>当 </a:t>
            </a:r>
            <a:r>
              <a:rPr lang="en-US" altLang="zh-CN" i="1"/>
              <a:t>a</a:t>
            </a:r>
            <a:r>
              <a:rPr lang="zh-CN" altLang="en-US"/>
              <a:t>＝</a:t>
            </a:r>
            <a:r>
              <a:rPr lang="en-US" altLang="zh-CN" i="1"/>
              <a:t>b</a:t>
            </a:r>
            <a:r>
              <a:rPr lang="en-US" altLang="zh-CN"/>
              <a:t> </a:t>
            </a:r>
            <a:r>
              <a:rPr lang="zh-CN" altLang="en-US"/>
              <a:t>时为</a:t>
            </a:r>
            <a:r>
              <a:rPr lang="zh-CN" altLang="en-US">
                <a:solidFill>
                  <a:schemeClr val="tx2"/>
                </a:solidFill>
              </a:rPr>
              <a:t>旋转椭球面</a:t>
            </a:r>
            <a:r>
              <a:rPr lang="en-US" altLang="zh-CN"/>
              <a:t>;</a:t>
            </a:r>
          </a:p>
        </p:txBody>
      </p:sp>
      <p:sp>
        <p:nvSpPr>
          <p:cNvPr id="145441" name="Text Box 33">
            <a:extLst>
              <a:ext uri="{FF2B5EF4-FFF2-40B4-BE49-F238E27FC236}">
                <a16:creationId xmlns:a16="http://schemas.microsoft.com/office/drawing/2014/main" id="{D240791B-2223-4EAF-A06C-E0819E13F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430847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同样</a:t>
            </a:r>
          </a:p>
        </p:txBody>
      </p:sp>
      <p:graphicFrame>
        <p:nvGraphicFramePr>
          <p:cNvPr id="234499" name="Object 3">
            <a:extLst>
              <a:ext uri="{FF2B5EF4-FFF2-40B4-BE49-F238E27FC236}">
                <a16:creationId xmlns:a16="http://schemas.microsoft.com/office/drawing/2014/main" id="{73F36B82-EA81-4EF4-A4E2-5D42C25D8C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330700"/>
          <a:ext cx="237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3" name="Equation" r:id="rId9" imgW="2374560" imgH="469800" progId="Equation.3">
                  <p:embed/>
                </p:oleObj>
              </mc:Choice>
              <mc:Fallback>
                <p:oleObj name="Equation" r:id="rId9" imgW="237456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30700"/>
                        <a:ext cx="2374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43" name="Text Box 35">
            <a:extLst>
              <a:ext uri="{FF2B5EF4-FFF2-40B4-BE49-F238E27FC236}">
                <a16:creationId xmlns:a16="http://schemas.microsoft.com/office/drawing/2014/main" id="{A9D7DC3C-0297-4CF6-A6C5-C455F7D73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的截痕</a:t>
            </a:r>
          </a:p>
        </p:txBody>
      </p:sp>
      <p:graphicFrame>
        <p:nvGraphicFramePr>
          <p:cNvPr id="234500" name="Object 4">
            <a:extLst>
              <a:ext uri="{FF2B5EF4-FFF2-40B4-BE49-F238E27FC236}">
                <a16:creationId xmlns:a16="http://schemas.microsoft.com/office/drawing/2014/main" id="{0F95037B-EE78-4E3C-ABAC-91493C53E1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0900" y="4330700"/>
          <a:ext cx="227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4" name="Equation" r:id="rId11" imgW="2273040" imgH="469800" progId="Equation.3">
                  <p:embed/>
                </p:oleObj>
              </mc:Choice>
              <mc:Fallback>
                <p:oleObj name="Equation" r:id="rId11" imgW="227304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4330700"/>
                        <a:ext cx="227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45" name="Text Box 37">
            <a:extLst>
              <a:ext uri="{FF2B5EF4-FFF2-40B4-BE49-F238E27FC236}">
                <a16:creationId xmlns:a16="http://schemas.microsoft.com/office/drawing/2014/main" id="{E2BCE2DC-7913-4867-9CDC-AA6B4AEC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8" y="42846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及</a:t>
            </a:r>
          </a:p>
        </p:txBody>
      </p:sp>
      <p:sp>
        <p:nvSpPr>
          <p:cNvPr id="145446" name="Text Box 38">
            <a:extLst>
              <a:ext uri="{FF2B5EF4-FFF2-40B4-BE49-F238E27FC236}">
                <a16:creationId xmlns:a16="http://schemas.microsoft.com/office/drawing/2014/main" id="{181C6E80-7624-4A64-8FB0-FA8C71EB9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910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也为椭圆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145447" name="Text Box 39">
            <a:extLst>
              <a:ext uri="{FF2B5EF4-FFF2-40B4-BE49-F238E27FC236}">
                <a16:creationId xmlns:a16="http://schemas.microsoft.com/office/drawing/2014/main" id="{61012B5A-00C4-442E-945E-AD6EE1B2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5626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当</a:t>
            </a:r>
            <a:r>
              <a:rPr lang="en-US" altLang="zh-CN" i="1"/>
              <a:t>a</a:t>
            </a:r>
            <a:r>
              <a:rPr lang="zh-CN" altLang="en-US"/>
              <a:t>＝</a:t>
            </a:r>
            <a:r>
              <a:rPr lang="en-US" altLang="zh-CN" i="1"/>
              <a:t>b</a:t>
            </a:r>
            <a:r>
              <a:rPr lang="zh-CN" altLang="en-US"/>
              <a:t>＝</a:t>
            </a:r>
            <a:r>
              <a:rPr lang="en-US" altLang="zh-CN" i="1"/>
              <a:t>c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时为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球面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16403" name="Text Box 40">
            <a:extLst>
              <a:ext uri="{FF2B5EF4-FFF2-40B4-BE49-F238E27FC236}">
                <a16:creationId xmlns:a16="http://schemas.microsoft.com/office/drawing/2014/main" id="{5318D0DB-0AAF-4D2E-8E9C-728B89820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5896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(3) </a:t>
            </a:r>
            <a:r>
              <a:rPr lang="zh-CN" altLang="en-US">
                <a:latin typeface="楷体_GB2312" pitchFamily="49" charset="-122"/>
              </a:rPr>
              <a:t>截痕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234501" name="Object 5">
            <a:extLst>
              <a:ext uri="{FF2B5EF4-FFF2-40B4-BE49-F238E27FC236}">
                <a16:creationId xmlns:a16="http://schemas.microsoft.com/office/drawing/2014/main" id="{E1A2221B-D789-421B-B2A8-47B221EF04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6875" y="2420938"/>
          <a:ext cx="442912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5" name="Equation" r:id="rId13" imgW="4431960" imgH="1231560" progId="Equation.3">
                  <p:embed/>
                </p:oleObj>
              </mc:Choice>
              <mc:Fallback>
                <p:oleObj name="Equation" r:id="rId13" imgW="4431960" imgH="1231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2420938"/>
                        <a:ext cx="4429125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6">
            <a:extLst>
              <a:ext uri="{FF2B5EF4-FFF2-40B4-BE49-F238E27FC236}">
                <a16:creationId xmlns:a16="http://schemas.microsoft.com/office/drawing/2014/main" id="{C023AC31-9C06-4138-AA03-1099AD5824AB}"/>
              </a:ext>
            </a:extLst>
          </p:cNvPr>
          <p:cNvGraphicFramePr>
            <a:graphicFrameLocks/>
          </p:cNvGraphicFramePr>
          <p:nvPr/>
        </p:nvGraphicFramePr>
        <p:xfrm>
          <a:off x="4191000" y="965200"/>
          <a:ext cx="106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6" name="Equation" r:id="rId15" imgW="1066680" imgH="406080" progId="Equation.3">
                  <p:embed/>
                </p:oleObj>
              </mc:Choice>
              <mc:Fallback>
                <p:oleObj name="Equation" r:id="rId15" imgW="1066680" imgH="40608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965200"/>
                        <a:ext cx="106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Text Box 43">
            <a:extLst>
              <a:ext uri="{FF2B5EF4-FFF2-40B4-BE49-F238E27FC236}">
                <a16:creationId xmlns:a16="http://schemas.microsoft.com/office/drawing/2014/main" id="{F6C8E506-F7BE-46DE-8A40-F6BC79DF0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879475"/>
            <a:ext cx="1538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为正数</a:t>
            </a:r>
            <a:r>
              <a:rPr lang="en-US" altLang="zh-CN"/>
              <a:t>)</a:t>
            </a:r>
          </a:p>
        </p:txBody>
      </p:sp>
      <p:sp>
        <p:nvSpPr>
          <p:cNvPr id="145471" name="AutoShape 63">
            <a:extLst>
              <a:ext uri="{FF2B5EF4-FFF2-40B4-BE49-F238E27FC236}">
                <a16:creationId xmlns:a16="http://schemas.microsoft.com/office/drawing/2014/main" id="{73C4974C-967B-4DAC-B24A-82470BC31928}"/>
              </a:ext>
            </a:extLst>
          </p:cNvPr>
          <p:cNvSpPr>
            <a:spLocks/>
          </p:cNvSpPr>
          <p:nvPr/>
        </p:nvSpPr>
        <p:spPr bwMode="auto">
          <a:xfrm>
            <a:off x="1447800" y="2667000"/>
            <a:ext cx="179388" cy="1524000"/>
          </a:xfrm>
          <a:prstGeom prst="leftBrace">
            <a:avLst>
              <a:gd name="adj1" fmla="val 7079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" name="Group 74">
            <a:extLst>
              <a:ext uri="{FF2B5EF4-FFF2-40B4-BE49-F238E27FC236}">
                <a16:creationId xmlns:a16="http://schemas.microsoft.com/office/drawing/2014/main" id="{A4C00D3C-7436-4055-801D-0A54559D5C36}"/>
              </a:ext>
            </a:extLst>
          </p:cNvPr>
          <p:cNvGrpSpPr>
            <a:grpSpLocks/>
          </p:cNvGrpSpPr>
          <p:nvPr/>
        </p:nvGrpSpPr>
        <p:grpSpPr bwMode="auto">
          <a:xfrm>
            <a:off x="6621463" y="2268538"/>
            <a:ext cx="1741487" cy="1922462"/>
            <a:chOff x="4171" y="1314"/>
            <a:chExt cx="1097" cy="1211"/>
          </a:xfrm>
        </p:grpSpPr>
        <p:graphicFrame>
          <p:nvGraphicFramePr>
            <p:cNvPr id="16393" name="Object 7">
              <a:extLst>
                <a:ext uri="{FF2B5EF4-FFF2-40B4-BE49-F238E27FC236}">
                  <a16:creationId xmlns:a16="http://schemas.microsoft.com/office/drawing/2014/main" id="{A4543660-DF25-47E0-9B8C-C9BE9F81EF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1" y="1595"/>
            <a:ext cx="1097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87" name="BMP 图象" r:id="rId17" imgW="2486372" imgH="1561905" progId="Paint.Picture">
                    <p:embed/>
                  </p:oleObj>
                </mc:Choice>
                <mc:Fallback>
                  <p:oleObj name="BMP 图象" r:id="rId17" imgW="2486372" imgH="1561905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" y="1595"/>
                          <a:ext cx="1097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Object 8">
              <a:extLst>
                <a:ext uri="{FF2B5EF4-FFF2-40B4-BE49-F238E27FC236}">
                  <a16:creationId xmlns:a16="http://schemas.microsoft.com/office/drawing/2014/main" id="{8E739A56-5A2D-4523-B7FC-E4763EBCBB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134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88" name="Equation" r:id="rId19" imgW="215640" imgH="215640" progId="Equation.3">
                    <p:embed/>
                  </p:oleObj>
                </mc:Choice>
                <mc:Fallback>
                  <p:oleObj name="Equation" r:id="rId19" imgW="21564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34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08" name="Group 73">
              <a:extLst>
                <a:ext uri="{FF2B5EF4-FFF2-40B4-BE49-F238E27FC236}">
                  <a16:creationId xmlns:a16="http://schemas.microsoft.com/office/drawing/2014/main" id="{AA8F8F8E-A070-4F07-9E11-97283F8D0A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7" y="1314"/>
              <a:ext cx="197" cy="1211"/>
              <a:chOff x="4597" y="1314"/>
              <a:chExt cx="208" cy="1275"/>
            </a:xfrm>
          </p:grpSpPr>
          <p:sp>
            <p:nvSpPr>
              <p:cNvPr id="16409" name="Line 60">
                <a:extLst>
                  <a:ext uri="{FF2B5EF4-FFF2-40B4-BE49-F238E27FC236}">
                    <a16:creationId xmlns:a16="http://schemas.microsoft.com/office/drawing/2014/main" id="{D6E38EB0-ECF8-45CD-9EBC-A2084D0D0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28" y="1314"/>
                <a:ext cx="77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0" name="Line 72">
                <a:extLst>
                  <a:ext uri="{FF2B5EF4-FFF2-40B4-BE49-F238E27FC236}">
                    <a16:creationId xmlns:a16="http://schemas.microsoft.com/office/drawing/2014/main" id="{4AEA7F99-9EF7-460C-BC1D-F09C387856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97" y="2267"/>
                <a:ext cx="54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6407" name="Line 75">
            <a:extLst>
              <a:ext uri="{FF2B5EF4-FFF2-40B4-BE49-F238E27FC236}">
                <a16:creationId xmlns:a16="http://schemas.microsoft.com/office/drawing/2014/main" id="{082974AA-8828-4607-B3A8-FB93C4BBC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676400"/>
            <a:ext cx="830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3" grpId="0" autoUpdateAnimBg="0"/>
      <p:bldP spid="145415" grpId="0" autoUpdateAnimBg="0"/>
      <p:bldP spid="145440" grpId="0" autoUpdateAnimBg="0"/>
      <p:bldP spid="145441" grpId="0" autoUpdateAnimBg="0"/>
      <p:bldP spid="145443" grpId="0" autoUpdateAnimBg="0"/>
      <p:bldP spid="145445" grpId="0" build="p" autoUpdateAnimBg="0"/>
      <p:bldP spid="145446" grpId="0" autoUpdateAnimBg="0"/>
      <p:bldP spid="145447" grpId="0" autoUpdateAnimBg="0"/>
      <p:bldP spid="1454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1F96B2-D3A0-48FB-95FE-B142F9610B3C}"/>
                  </a:ext>
                </a:extLst>
              </p:cNvPr>
              <p:cNvSpPr txBox="1"/>
              <p:nvPr/>
            </p:nvSpPr>
            <p:spPr>
              <a:xfrm>
                <a:off x="827584" y="372128"/>
                <a:ext cx="7488832" cy="764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例： 判定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表示怎样的曲面</a:t>
                </a:r>
                <a:r>
                  <a:rPr lang="en-US" altLang="zh-CN" dirty="0"/>
                  <a:t>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1F96B2-D3A0-48FB-95FE-B142F9610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72128"/>
                <a:ext cx="7488832" cy="764184"/>
              </a:xfrm>
              <a:prstGeom prst="rect">
                <a:avLst/>
              </a:prstGeom>
              <a:blipFill>
                <a:blip r:embed="rId2"/>
                <a:stretch>
                  <a:fillRect l="-1710" b="-8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2BE1D4-218C-416E-B244-FC13F68E65EB}"/>
                  </a:ext>
                </a:extLst>
              </p:cNvPr>
              <p:cNvSpPr txBox="1"/>
              <p:nvPr/>
            </p:nvSpPr>
            <p:spPr>
              <a:xfrm>
                <a:off x="827584" y="1229164"/>
                <a:ext cx="7488832" cy="764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分析： 可看成是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面内的曲线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绕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2BE1D4-218C-416E-B244-FC13F68E6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229164"/>
                <a:ext cx="7488832" cy="764184"/>
              </a:xfrm>
              <a:prstGeom prst="rect">
                <a:avLst/>
              </a:prstGeom>
              <a:blipFill>
                <a:blip r:embed="rId3"/>
                <a:stretch>
                  <a:fillRect l="-1710" b="-8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2D2F106-AA6C-4C5C-B59C-F37449F452DC}"/>
                  </a:ext>
                </a:extLst>
              </p:cNvPr>
              <p:cNvSpPr txBox="1"/>
              <p:nvPr/>
            </p:nvSpPr>
            <p:spPr>
              <a:xfrm>
                <a:off x="1187624" y="2019588"/>
                <a:ext cx="56886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轴旋转一周所得旋转椭球面。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2D2F106-AA6C-4C5C-B59C-F37449F45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019588"/>
                <a:ext cx="5688632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C08D56C-A726-43C1-983A-0881A3191DD6}"/>
                  </a:ext>
                </a:extLst>
              </p:cNvPr>
              <p:cNvSpPr txBox="1"/>
              <p:nvPr/>
            </p:nvSpPr>
            <p:spPr>
              <a:xfrm>
                <a:off x="2555776" y="2542808"/>
                <a:ext cx="4608512" cy="1225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zh-CN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zh-CN" altLang="en-US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C08D56C-A726-43C1-983A-0881A3191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542808"/>
                <a:ext cx="4608512" cy="1225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7437D5F-7395-4005-9BE5-5C4780311081}"/>
                  </a:ext>
                </a:extLst>
              </p:cNvPr>
              <p:cNvSpPr txBox="1"/>
              <p:nvPr/>
            </p:nvSpPr>
            <p:spPr>
              <a:xfrm>
                <a:off x="1691680" y="3767952"/>
                <a:ext cx="4104456" cy="860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即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7437D5F-7395-4005-9BE5-5C4780311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767952"/>
                <a:ext cx="4104456" cy="860428"/>
              </a:xfrm>
              <a:prstGeom prst="rect">
                <a:avLst/>
              </a:prstGeom>
              <a:blipFill>
                <a:blip r:embed="rId6"/>
                <a:stretch>
                  <a:fillRect l="-3120" b="-4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287CB76-5CA5-41EC-9D01-7086BEAD879C}"/>
                  </a:ext>
                </a:extLst>
              </p:cNvPr>
              <p:cNvSpPr/>
              <p:nvPr/>
            </p:nvSpPr>
            <p:spPr>
              <a:xfrm>
                <a:off x="1079612" y="4646572"/>
                <a:ext cx="6984776" cy="764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也可看成是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𝑥𝑂𝑦</m:t>
                    </m:r>
                  </m:oMath>
                </a14:m>
                <a:r>
                  <a:rPr lang="zh-CN" altLang="en-US" dirty="0"/>
                  <a:t>面内的曲线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绕</a:t>
                </a: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287CB76-5CA5-41EC-9D01-7086BEAD8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4646572"/>
                <a:ext cx="6984776" cy="764184"/>
              </a:xfrm>
              <a:prstGeom prst="rect">
                <a:avLst/>
              </a:prstGeom>
              <a:blipFill>
                <a:blip r:embed="rId7"/>
                <a:stretch>
                  <a:fillRect l="-1745" b="-7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A09CFA3-9443-429D-BA4D-4D66A68F19BB}"/>
                  </a:ext>
                </a:extLst>
              </p:cNvPr>
              <p:cNvSpPr txBox="1"/>
              <p:nvPr/>
            </p:nvSpPr>
            <p:spPr>
              <a:xfrm>
                <a:off x="1187624" y="5428948"/>
                <a:ext cx="56886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轴旋转一周所得旋转椭球面。 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A09CFA3-9443-429D-BA4D-4D66A68F1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428948"/>
                <a:ext cx="5688632" cy="523220"/>
              </a:xfrm>
              <a:prstGeom prst="rect">
                <a:avLst/>
              </a:prstGeom>
              <a:blipFill>
                <a:blip r:embed="rId8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6480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2" name="Rectangle 2">
            <a:extLst>
              <a:ext uri="{FF2B5EF4-FFF2-40B4-BE49-F238E27FC236}">
                <a16:creationId xmlns:a16="http://schemas.microsoft.com/office/drawing/2014/main" id="{80CC210A-A28D-4E9A-886D-5E5FC3963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22860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ea typeface="楷体_GB2312" pitchFamily="49" charset="-122"/>
              </a:rPr>
              <a:t>2. </a:t>
            </a:r>
            <a:r>
              <a:rPr lang="zh-CN" altLang="en-US" sz="2800" b="1" dirty="0">
                <a:ea typeface="楷体_GB2312" pitchFamily="49" charset="-122"/>
              </a:rPr>
              <a:t>抛物面</a:t>
            </a:r>
          </a:p>
        </p:txBody>
      </p:sp>
      <p:sp>
        <p:nvSpPr>
          <p:cNvPr id="146436" name="Text Box 4">
            <a:extLst>
              <a:ext uri="{FF2B5EF4-FFF2-40B4-BE49-F238E27FC236}">
                <a16:creationId xmlns:a16="http://schemas.microsoft.com/office/drawing/2014/main" id="{865C6DBA-8D46-439B-9B1D-802CE32E6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121568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(1) 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</a:rPr>
              <a:t>椭圆抛物面</a:t>
            </a:r>
          </a:p>
        </p:txBody>
      </p:sp>
      <p:grpSp>
        <p:nvGrpSpPr>
          <p:cNvPr id="2" name="Group 44">
            <a:extLst>
              <a:ext uri="{FF2B5EF4-FFF2-40B4-BE49-F238E27FC236}">
                <a16:creationId xmlns:a16="http://schemas.microsoft.com/office/drawing/2014/main" id="{6BBBE79F-E846-4494-B31B-A9C9A3EDC1E5}"/>
              </a:ext>
            </a:extLst>
          </p:cNvPr>
          <p:cNvGrpSpPr>
            <a:grpSpLocks/>
          </p:cNvGrpSpPr>
          <p:nvPr/>
        </p:nvGrpSpPr>
        <p:grpSpPr bwMode="auto">
          <a:xfrm>
            <a:off x="6377235" y="380004"/>
            <a:ext cx="2579687" cy="2571750"/>
            <a:chOff x="3991" y="488"/>
            <a:chExt cx="1625" cy="1620"/>
          </a:xfrm>
        </p:grpSpPr>
        <p:graphicFrame>
          <p:nvGraphicFramePr>
            <p:cNvPr id="17417" name="Object 43">
              <a:extLst>
                <a:ext uri="{FF2B5EF4-FFF2-40B4-BE49-F238E27FC236}">
                  <a16:creationId xmlns:a16="http://schemas.microsoft.com/office/drawing/2014/main" id="{CB2974EC-9350-4393-9DF0-4F54121E29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1" y="528"/>
            <a:ext cx="1625" cy="1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62" name="位图图像" r:id="rId4" imgW="1685714" imgH="1619476" progId="Paint.Picture">
                    <p:embed/>
                  </p:oleObj>
                </mc:Choice>
                <mc:Fallback>
                  <p:oleObj name="位图图像" r:id="rId4" imgW="1685714" imgH="1619476" progId="Paint.Picture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1" y="528"/>
                          <a:ext cx="1625" cy="1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8" name="Object 10">
              <a:extLst>
                <a:ext uri="{FF2B5EF4-FFF2-40B4-BE49-F238E27FC236}">
                  <a16:creationId xmlns:a16="http://schemas.microsoft.com/office/drawing/2014/main" id="{D9175015-D200-44B4-9376-41994ACBD9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16" y="48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63" name="Equation" r:id="rId6" imgW="215640" imgH="215640" progId="Equation.3">
                    <p:embed/>
                  </p:oleObj>
                </mc:Choice>
                <mc:Fallback>
                  <p:oleObj name="Equation" r:id="rId6" imgW="215640" imgH="215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48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9" name="Object 11">
              <a:extLst>
                <a:ext uri="{FF2B5EF4-FFF2-40B4-BE49-F238E27FC236}">
                  <a16:creationId xmlns:a16="http://schemas.microsoft.com/office/drawing/2014/main" id="{0941601C-96C7-4432-B5B2-6867A30BD1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16" y="176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64" name="Equation" r:id="rId8" imgW="241200" imgH="317160" progId="Equation.3">
                    <p:embed/>
                  </p:oleObj>
                </mc:Choice>
                <mc:Fallback>
                  <p:oleObj name="Equation" r:id="rId8" imgW="241200" imgH="3171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6" y="176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0" name="Object 12">
              <a:extLst>
                <a:ext uri="{FF2B5EF4-FFF2-40B4-BE49-F238E27FC236}">
                  <a16:creationId xmlns:a16="http://schemas.microsoft.com/office/drawing/2014/main" id="{CCB60990-B989-4843-84B6-87FE7BD4FC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8" y="195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65" name="Equation" r:id="rId10" imgW="228600" imgH="241200" progId="Equation.3">
                    <p:embed/>
                  </p:oleObj>
                </mc:Choice>
                <mc:Fallback>
                  <p:oleObj name="Equation" r:id="rId10" imgW="228600" imgH="241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8" y="195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1" name="Object 39">
              <a:extLst>
                <a:ext uri="{FF2B5EF4-FFF2-40B4-BE49-F238E27FC236}">
                  <a16:creationId xmlns:a16="http://schemas.microsoft.com/office/drawing/2014/main" id="{9D0CA7E2-B1E7-497B-BFBD-36C21599D1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1728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66" name="Equation" r:id="rId12" imgW="304560" imgH="317160" progId="Equation.3">
                    <p:embed/>
                  </p:oleObj>
                </mc:Choice>
                <mc:Fallback>
                  <p:oleObj name="Equation" r:id="rId12" imgW="304560" imgH="31716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728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6446" name="Text Box 14">
                <a:extLst>
                  <a:ext uri="{FF2B5EF4-FFF2-40B4-BE49-F238E27FC236}">
                    <a16:creationId xmlns:a16="http://schemas.microsoft.com/office/drawing/2014/main" id="{2B42899C-2ABA-4410-A4AC-1A8DA870A3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5401" y="5568913"/>
                <a:ext cx="655320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楷体_GB2312" pitchFamily="49" charset="-122"/>
                  </a:rPr>
                  <a:t>特别</a:t>
                </a:r>
                <a:r>
                  <a:rPr lang="en-US" altLang="zh-CN" dirty="0">
                    <a:latin typeface="楷体_GB2312" pitchFamily="49" charset="-122"/>
                  </a:rPr>
                  <a:t>,</a:t>
                </a:r>
                <a:r>
                  <a:rPr lang="zh-CN" altLang="en-US" dirty="0">
                    <a:latin typeface="楷体_GB2312" pitchFamily="49" charset="-122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楷体_GB2312" pitchFamily="49" charset="-122"/>
                  </a:rPr>
                  <a:t>时为绕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z </a:t>
                </a:r>
                <a:r>
                  <a:rPr lang="zh-CN" altLang="en-US" dirty="0">
                    <a:latin typeface="楷体_GB2312" pitchFamily="49" charset="-122"/>
                  </a:rPr>
                  <a:t>轴的旋转抛物面</a:t>
                </a:r>
                <a:r>
                  <a:rPr lang="en-US" altLang="zh-CN" dirty="0">
                    <a:latin typeface="楷体_GB2312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146446" name="Text Box 14">
                <a:extLst>
                  <a:ext uri="{FF2B5EF4-FFF2-40B4-BE49-F238E27FC236}">
                    <a16:creationId xmlns:a16="http://schemas.microsoft.com/office/drawing/2014/main" id="{2B42899C-2ABA-4410-A4AC-1A8DA870A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5401" y="5568913"/>
                <a:ext cx="6553200" cy="519112"/>
              </a:xfrm>
              <a:prstGeom prst="rect">
                <a:avLst/>
              </a:prstGeom>
              <a:blipFill>
                <a:blip r:embed="rId14"/>
                <a:stretch>
                  <a:fillRect l="-1953" t="-12941" r="-837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BB2694-A9D9-46C1-B718-18585C29E66E}"/>
                  </a:ext>
                </a:extLst>
              </p:cNvPr>
              <p:cNvSpPr txBox="1"/>
              <p:nvPr/>
            </p:nvSpPr>
            <p:spPr>
              <a:xfrm>
                <a:off x="3608883" y="834527"/>
                <a:ext cx="1926233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BB2694-A9D9-46C1-B718-18585C29E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883" y="834527"/>
                <a:ext cx="1926233" cy="86459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4">
                <a:extLst>
                  <a:ext uri="{FF2B5EF4-FFF2-40B4-BE49-F238E27FC236}">
                    <a16:creationId xmlns:a16="http://schemas.microsoft.com/office/drawing/2014/main" id="{5788ACCA-92D3-499F-8AC8-C057102516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6076" y="1789093"/>
                <a:ext cx="583092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/>
                  <a:t>分析：显然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dirty="0">
                    <a:latin typeface="楷体_GB2312" pitchFamily="49" charset="-122"/>
                  </a:rPr>
                  <a:t>,</a:t>
                </a:r>
                <a:r>
                  <a:rPr lang="zh-CN" altLang="en-US" dirty="0">
                    <a:latin typeface="楷体_GB2312" pitchFamily="49" charset="-122"/>
                  </a:rPr>
                  <a:t>图像在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𝑥𝑜𝑦</m:t>
                    </m:r>
                  </m:oMath>
                </a14:m>
                <a:r>
                  <a:rPr lang="zh-CN" altLang="en-US" dirty="0">
                    <a:latin typeface="楷体_GB2312" pitchFamily="49" charset="-122"/>
                  </a:rPr>
                  <a:t>面上方</a:t>
                </a:r>
              </a:p>
            </p:txBody>
          </p:sp>
        </mc:Choice>
        <mc:Fallback xmlns="">
          <p:sp>
            <p:nvSpPr>
              <p:cNvPr id="24" name="Text Box 4">
                <a:extLst>
                  <a:ext uri="{FF2B5EF4-FFF2-40B4-BE49-F238E27FC236}">
                    <a16:creationId xmlns:a16="http://schemas.microsoft.com/office/drawing/2014/main" id="{5788ACCA-92D3-499F-8AC8-C05710251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076" y="1789093"/>
                <a:ext cx="5830924" cy="523220"/>
              </a:xfrm>
              <a:prstGeom prst="rect">
                <a:avLst/>
              </a:prstGeom>
              <a:blipFill>
                <a:blip r:embed="rId16"/>
                <a:stretch>
                  <a:fillRect l="-2194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Box 4">
                <a:extLst>
                  <a:ext uri="{FF2B5EF4-FFF2-40B4-BE49-F238E27FC236}">
                    <a16:creationId xmlns:a16="http://schemas.microsoft.com/office/drawing/2014/main" id="{0C56DB57-4477-4486-B4E5-1F1D2FE38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033" y="2474508"/>
                <a:ext cx="4068936" cy="5236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截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此曲</m:t>
                    </m:r>
                  </m:oMath>
                </a14:m>
                <a:r>
                  <a:rPr lang="zh-CN" altLang="en-US" dirty="0">
                    <a:latin typeface="楷体_GB2312" pitchFamily="49" charset="-122"/>
                  </a:rPr>
                  <a:t>面，得到</a:t>
                </a:r>
              </a:p>
            </p:txBody>
          </p:sp>
        </mc:Choice>
        <mc:Fallback>
          <p:sp>
            <p:nvSpPr>
              <p:cNvPr id="25" name="Text Box 4">
                <a:extLst>
                  <a:ext uri="{FF2B5EF4-FFF2-40B4-BE49-F238E27FC236}">
                    <a16:creationId xmlns:a16="http://schemas.microsoft.com/office/drawing/2014/main" id="{0C56DB57-4477-4486-B4E5-1F1D2FE38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033" y="2474508"/>
                <a:ext cx="4068936" cy="523605"/>
              </a:xfrm>
              <a:prstGeom prst="rect">
                <a:avLst/>
              </a:prstGeom>
              <a:blipFill>
                <a:blip r:embed="rId17"/>
                <a:stretch>
                  <a:fillRect l="-2994" t="-12791" r="-1347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12EF3A4-0A14-4850-A38F-B7E0864D6CA9}"/>
                  </a:ext>
                </a:extLst>
              </p:cNvPr>
              <p:cNvSpPr txBox="1"/>
              <p:nvPr/>
            </p:nvSpPr>
            <p:spPr>
              <a:xfrm>
                <a:off x="2137271" y="3042610"/>
                <a:ext cx="3708323" cy="1095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zh-CN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zh-CN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12EF3A4-0A14-4850-A38F-B7E0864D6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271" y="3042610"/>
                <a:ext cx="3708323" cy="109510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4">
                <a:extLst>
                  <a:ext uri="{FF2B5EF4-FFF2-40B4-BE49-F238E27FC236}">
                    <a16:creationId xmlns:a16="http://schemas.microsoft.com/office/drawing/2014/main" id="{C50E8E8C-A6F3-4B9C-8185-AAC505C26D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584" y="4072757"/>
                <a:ext cx="7257331" cy="7738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/>
                  <a:t>用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截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此曲</m:t>
                    </m:r>
                  </m:oMath>
                </a14:m>
                <a:r>
                  <a:rPr lang="zh-CN" altLang="en-US" dirty="0">
                    <a:latin typeface="楷体_GB2312" pitchFamily="49" charset="-122"/>
                  </a:rPr>
                  <a:t>面，得到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抛物线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>
                  <a:latin typeface="楷体_GB2312" pitchFamily="49" charset="-122"/>
                </a:endParaRPr>
              </a:p>
            </p:txBody>
          </p:sp>
        </mc:Choice>
        <mc:Fallback xmlns="">
          <p:sp>
            <p:nvSpPr>
              <p:cNvPr id="27" name="Text Box 4">
                <a:extLst>
                  <a:ext uri="{FF2B5EF4-FFF2-40B4-BE49-F238E27FC236}">
                    <a16:creationId xmlns:a16="http://schemas.microsoft.com/office/drawing/2014/main" id="{C50E8E8C-A6F3-4B9C-8185-AAC505C26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4072757"/>
                <a:ext cx="7257331" cy="773866"/>
              </a:xfrm>
              <a:prstGeom prst="rect">
                <a:avLst/>
              </a:prstGeom>
              <a:blipFill>
                <a:blip r:embed="rId19"/>
                <a:stretch>
                  <a:fillRect l="-1765" b="-86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EC15AF2-44D6-4765-AB67-5B46F2D749AA}"/>
                  </a:ext>
                </a:extLst>
              </p:cNvPr>
              <p:cNvSpPr/>
              <p:nvPr/>
            </p:nvSpPr>
            <p:spPr>
              <a:xfrm>
                <a:off x="899592" y="4842640"/>
                <a:ext cx="4499501" cy="523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同理，用 </a:t>
                </a:r>
                <a:r>
                  <a:rPr lang="en-US" altLang="zh-CN" dirty="0"/>
                  <a:t>y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截得</m:t>
                    </m:r>
                  </m:oMath>
                </a14:m>
                <a:r>
                  <a:rPr lang="zh-CN" altLang="en-US" dirty="0"/>
                  <a:t>抛物线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EC15AF2-44D6-4765-AB67-5B46F2D74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842640"/>
                <a:ext cx="4499501" cy="523990"/>
              </a:xfrm>
              <a:prstGeom prst="rect">
                <a:avLst/>
              </a:prstGeom>
              <a:blipFill>
                <a:blip r:embed="rId20"/>
                <a:stretch>
                  <a:fillRect l="-2846" t="-11628" r="-14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3D812578-DD1E-4348-87AC-674F7BAE89F6}"/>
              </a:ext>
            </a:extLst>
          </p:cNvPr>
          <p:cNvSpPr/>
          <p:nvPr/>
        </p:nvSpPr>
        <p:spPr>
          <a:xfrm>
            <a:off x="4107015" y="2451253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_GB2312" pitchFamily="49" charset="-122"/>
              </a:rPr>
              <a:t>此平面上一个椭圆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/>
      <p:bldP spid="146436" grpId="0" autoUpdateAnimBg="0"/>
      <p:bldP spid="146446" grpId="0" autoUpdateAnimBg="0"/>
      <p:bldP spid="4" grpId="0"/>
      <p:bldP spid="24" grpId="0" autoUpdateAnimBg="0"/>
      <p:bldP spid="25" grpId="0" autoUpdateAnimBg="0"/>
      <p:bldP spid="6" grpId="0"/>
      <p:bldP spid="27" grpId="0" autoUpdateAnimBg="0"/>
      <p:bldP spid="7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6">
            <a:extLst>
              <a:ext uri="{FF2B5EF4-FFF2-40B4-BE49-F238E27FC236}">
                <a16:creationId xmlns:a16="http://schemas.microsoft.com/office/drawing/2014/main" id="{66B61215-CBE5-427D-BE85-13B1E3E79442}"/>
              </a:ext>
            </a:extLst>
          </p:cNvPr>
          <p:cNvGrpSpPr>
            <a:grpSpLocks/>
          </p:cNvGrpSpPr>
          <p:nvPr/>
        </p:nvGrpSpPr>
        <p:grpSpPr bwMode="auto">
          <a:xfrm>
            <a:off x="5724128" y="1763497"/>
            <a:ext cx="2954338" cy="2357437"/>
            <a:chOff x="3648" y="2355"/>
            <a:chExt cx="1861" cy="1485"/>
          </a:xfrm>
        </p:grpSpPr>
        <p:graphicFrame>
          <p:nvGraphicFramePr>
            <p:cNvPr id="5" name="Object 45">
              <a:extLst>
                <a:ext uri="{FF2B5EF4-FFF2-40B4-BE49-F238E27FC236}">
                  <a16:creationId xmlns:a16="http://schemas.microsoft.com/office/drawing/2014/main" id="{B3BD48D0-74F2-40FF-A364-43B66D7740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2355"/>
            <a:ext cx="1861" cy="1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3" name="位图图像" r:id="rId3" imgW="1933333" imgH="1542857" progId="Paint.Picture">
                    <p:embed/>
                  </p:oleObj>
                </mc:Choice>
                <mc:Fallback>
                  <p:oleObj name="位图图像" r:id="rId3" imgW="1933333" imgH="1542857" progId="Paint.Picture">
                    <p:embed/>
                    <p:pic>
                      <p:nvPicPr>
                        <p:cNvPr id="17412" name="Object 45">
                          <a:extLst>
                            <a:ext uri="{FF2B5EF4-FFF2-40B4-BE49-F238E27FC236}">
                              <a16:creationId xmlns:a16="http://schemas.microsoft.com/office/drawing/2014/main" id="{2091B955-8229-44CE-BC14-46768F7CC0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355"/>
                          <a:ext cx="1861" cy="1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21">
              <a:extLst>
                <a:ext uri="{FF2B5EF4-FFF2-40B4-BE49-F238E27FC236}">
                  <a16:creationId xmlns:a16="http://schemas.microsoft.com/office/drawing/2014/main" id="{5405FDC3-8236-44E6-8A48-0E8044B385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6" y="236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4" name="Equation" r:id="rId5" imgW="215640" imgH="215640" progId="Equation.3">
                    <p:embed/>
                  </p:oleObj>
                </mc:Choice>
                <mc:Fallback>
                  <p:oleObj name="Equation" r:id="rId5" imgW="215640" imgH="215640" progId="Equation.3">
                    <p:embed/>
                    <p:pic>
                      <p:nvPicPr>
                        <p:cNvPr id="17413" name="Object 21">
                          <a:extLst>
                            <a:ext uri="{FF2B5EF4-FFF2-40B4-BE49-F238E27FC236}">
                              <a16:creationId xmlns:a16="http://schemas.microsoft.com/office/drawing/2014/main" id="{2D9D3EDA-DA0E-4FAE-B963-EADF07FC35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6" y="236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2">
              <a:extLst>
                <a:ext uri="{FF2B5EF4-FFF2-40B4-BE49-F238E27FC236}">
                  <a16:creationId xmlns:a16="http://schemas.microsoft.com/office/drawing/2014/main" id="{12D783C1-237D-4151-A8EF-633CB90055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50" y="354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5" name="Equation" r:id="rId7" imgW="241200" imgH="317160" progId="Equation.3">
                    <p:embed/>
                  </p:oleObj>
                </mc:Choice>
                <mc:Fallback>
                  <p:oleObj name="Equation" r:id="rId7" imgW="241200" imgH="317160" progId="Equation.3">
                    <p:embed/>
                    <p:pic>
                      <p:nvPicPr>
                        <p:cNvPr id="17414" name="Object 22">
                          <a:extLst>
                            <a:ext uri="{FF2B5EF4-FFF2-40B4-BE49-F238E27FC236}">
                              <a16:creationId xmlns:a16="http://schemas.microsoft.com/office/drawing/2014/main" id="{80C47076-6B1B-46BB-9666-CF1887B0B3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0" y="354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23">
              <a:extLst>
                <a:ext uri="{FF2B5EF4-FFF2-40B4-BE49-F238E27FC236}">
                  <a16:creationId xmlns:a16="http://schemas.microsoft.com/office/drawing/2014/main" id="{7CCEEE6C-8539-4AF9-9375-74F4C06151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359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6" name="Equation" r:id="rId9" imgW="228600" imgH="241200" progId="Equation.3">
                    <p:embed/>
                  </p:oleObj>
                </mc:Choice>
                <mc:Fallback>
                  <p:oleObj name="Equation" r:id="rId9" imgW="228600" imgH="241200" progId="Equation.3">
                    <p:embed/>
                    <p:pic>
                      <p:nvPicPr>
                        <p:cNvPr id="17415" name="Object 23">
                          <a:extLst>
                            <a:ext uri="{FF2B5EF4-FFF2-40B4-BE49-F238E27FC236}">
                              <a16:creationId xmlns:a16="http://schemas.microsoft.com/office/drawing/2014/main" id="{C72451C2-CDB7-4282-AAE9-BD5D0AF41D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59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40">
              <a:extLst>
                <a:ext uri="{FF2B5EF4-FFF2-40B4-BE49-F238E27FC236}">
                  <a16:creationId xmlns:a16="http://schemas.microsoft.com/office/drawing/2014/main" id="{27D47024-F90C-44F5-9B1C-F2CA2C45F3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330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7" name="Equation" r:id="rId11" imgW="304560" imgH="317160" progId="Equation.3">
                    <p:embed/>
                  </p:oleObj>
                </mc:Choice>
                <mc:Fallback>
                  <p:oleObj name="Equation" r:id="rId11" imgW="304560" imgH="317160" progId="Equation.3">
                    <p:embed/>
                    <p:pic>
                      <p:nvPicPr>
                        <p:cNvPr id="17416" name="Object 40">
                          <a:extLst>
                            <a:ext uri="{FF2B5EF4-FFF2-40B4-BE49-F238E27FC236}">
                              <a16:creationId xmlns:a16="http://schemas.microsoft.com/office/drawing/2014/main" id="{59FC33C7-5487-4F6D-807B-3E72E27C45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304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6">
            <a:extLst>
              <a:ext uri="{FF2B5EF4-FFF2-40B4-BE49-F238E27FC236}">
                <a16:creationId xmlns:a16="http://schemas.microsoft.com/office/drawing/2014/main" id="{24B20B50-30C5-48DE-911A-B7959D494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980728"/>
            <a:ext cx="48965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</a:rPr>
              <a:t>(2) 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</a:rPr>
              <a:t>双曲抛物面（又称马鞍面</a:t>
            </a:r>
            <a:r>
              <a:rPr lang="zh-CN" altLang="en-US" dirty="0">
                <a:latin typeface="楷体_GB2312" pitchFamily="49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4CDE66-E254-41B2-8BA9-614C0FE499FF}"/>
                  </a:ext>
                </a:extLst>
              </p:cNvPr>
              <p:cNvSpPr txBox="1"/>
              <p:nvPr/>
            </p:nvSpPr>
            <p:spPr>
              <a:xfrm>
                <a:off x="2101453" y="1944634"/>
                <a:ext cx="2758579" cy="864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4CDE66-E254-41B2-8BA9-614C0FE49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453" y="1944634"/>
                <a:ext cx="2758579" cy="8645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EBE8857D-6BF3-49A9-81A5-5200122E8DC7}"/>
              </a:ext>
            </a:extLst>
          </p:cNvPr>
          <p:cNvSpPr txBox="1"/>
          <p:nvPr/>
        </p:nvSpPr>
        <p:spPr>
          <a:xfrm>
            <a:off x="1339424" y="3443642"/>
            <a:ext cx="4160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用截痕法讨论其形状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8524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500" name="Object 36">
            <a:extLst>
              <a:ext uri="{FF2B5EF4-FFF2-40B4-BE49-F238E27FC236}">
                <a16:creationId xmlns:a16="http://schemas.microsoft.com/office/drawing/2014/main" id="{F2731C12-D00B-4BFF-8DC6-278AAC5D44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762000"/>
          <a:ext cx="1849438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1" name="位图图像" r:id="rId4" imgW="1209524" imgH="1533739" progId="Paint.Picture">
                  <p:embed/>
                </p:oleObj>
              </mc:Choice>
              <mc:Fallback>
                <p:oleObj name="位图图像" r:id="rId4" imgW="1209524" imgH="1533739" progId="Paint.Picture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762000"/>
                        <a:ext cx="1849438" cy="234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98" name="Object 34">
            <a:extLst>
              <a:ext uri="{FF2B5EF4-FFF2-40B4-BE49-F238E27FC236}">
                <a16:creationId xmlns:a16="http://schemas.microsoft.com/office/drawing/2014/main" id="{D89B4C33-0E83-4C00-86B2-EFF788EB3D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9713" y="762000"/>
          <a:ext cx="1868487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2" name="位图图像" r:id="rId6" imgW="1219370" imgH="1561905" progId="Paint.Picture">
                  <p:embed/>
                </p:oleObj>
              </mc:Choice>
              <mc:Fallback>
                <p:oleObj name="位图图像" r:id="rId6" imgW="1219370" imgH="1561905" progId="Paint.Picture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762000"/>
                        <a:ext cx="1868487" cy="239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Rectangle 4">
            <a:extLst>
              <a:ext uri="{FF2B5EF4-FFF2-40B4-BE49-F238E27FC236}">
                <a16:creationId xmlns:a16="http://schemas.microsoft.com/office/drawing/2014/main" id="{DFEADEE1-A0F0-4953-8CDE-F801BE6BA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15925"/>
            <a:ext cx="2286000" cy="650875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ea typeface="楷体_GB2312" pitchFamily="49" charset="-122"/>
              </a:rPr>
              <a:t>3.  </a:t>
            </a:r>
            <a:r>
              <a:rPr lang="zh-CN" altLang="en-US" sz="2800" b="1">
                <a:ea typeface="楷体_GB2312" pitchFamily="49" charset="-122"/>
              </a:rPr>
              <a:t>双曲面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190469" name="Text Box 5">
            <a:extLst>
              <a:ext uri="{FF2B5EF4-FFF2-40B4-BE49-F238E27FC236}">
                <a16:creationId xmlns:a16="http://schemas.microsoft.com/office/drawing/2014/main" id="{95D4D565-4045-4991-BA0A-F6E60513B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048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楷体_GB2312" pitchFamily="49" charset="-122"/>
              </a:rPr>
              <a:t>(1)</a:t>
            </a:r>
            <a:r>
              <a:rPr lang="zh-CN" altLang="en-US" b="1">
                <a:latin typeface="楷体_GB2312" pitchFamily="49" charset="-122"/>
              </a:rPr>
              <a:t>单叶双曲面</a:t>
            </a:r>
          </a:p>
        </p:txBody>
      </p:sp>
      <p:graphicFrame>
        <p:nvGraphicFramePr>
          <p:cNvPr id="190470" name="Object 6">
            <a:extLst>
              <a:ext uri="{FF2B5EF4-FFF2-40B4-BE49-F238E27FC236}">
                <a16:creationId xmlns:a16="http://schemas.microsoft.com/office/drawing/2014/main" id="{C094CC09-7357-47BD-BAD3-08C25C193D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005263"/>
          <a:ext cx="1422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3" name="Equation" r:id="rId8" imgW="1422360" imgH="469800" progId="Equation.3">
                  <p:embed/>
                </p:oleObj>
              </mc:Choice>
              <mc:Fallback>
                <p:oleObj name="Equation" r:id="rId8" imgW="142236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05263"/>
                        <a:ext cx="1422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1" name="Object 7">
            <a:extLst>
              <a:ext uri="{FF2B5EF4-FFF2-40B4-BE49-F238E27FC236}">
                <a16:creationId xmlns:a16="http://schemas.microsoft.com/office/drawing/2014/main" id="{91F2FF63-1900-48B4-8BC4-DAE1F2ED3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834408"/>
              </p:ext>
            </p:extLst>
          </p:nvPr>
        </p:nvGraphicFramePr>
        <p:xfrm>
          <a:off x="739775" y="2759869"/>
          <a:ext cx="3594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4" name="Equation" r:id="rId10" imgW="3593880" imgH="469800" progId="Equation.3">
                  <p:embed/>
                </p:oleObj>
              </mc:Choice>
              <mc:Fallback>
                <p:oleObj name="Equation" r:id="rId10" imgW="359388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2759869"/>
                        <a:ext cx="3594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3" name="Text Box 9">
            <a:extLst>
              <a:ext uri="{FF2B5EF4-FFF2-40B4-BE49-F238E27FC236}">
                <a16:creationId xmlns:a16="http://schemas.microsoft.com/office/drawing/2014/main" id="{291E071F-F9A6-42D0-BA50-57DCBD30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2704307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椭圆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90474" name="Text Box 10">
            <a:extLst>
              <a:ext uri="{FF2B5EF4-FFF2-40B4-BE49-F238E27FC236}">
                <a16:creationId xmlns:a16="http://schemas.microsoft.com/office/drawing/2014/main" id="{7206ED7D-9FFE-41DA-B0B7-303CCD131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9766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截痕为</a:t>
            </a:r>
          </a:p>
        </p:txBody>
      </p:sp>
      <p:graphicFrame>
        <p:nvGraphicFramePr>
          <p:cNvPr id="190475" name="Object 11">
            <a:extLst>
              <a:ext uri="{FF2B5EF4-FFF2-40B4-BE49-F238E27FC236}">
                <a16:creationId xmlns:a16="http://schemas.microsoft.com/office/drawing/2014/main" id="{05A727D7-E126-41EE-863C-E77687D528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584700"/>
          <a:ext cx="2514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5" name="Equation" r:id="rId12" imgW="2514600" imgH="990360" progId="Equation.3">
                  <p:embed/>
                </p:oleObj>
              </mc:Choice>
              <mc:Fallback>
                <p:oleObj name="Equation" r:id="rId12" imgW="2514600" imgH="990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84700"/>
                        <a:ext cx="2514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8" name="AutoShape 14">
            <a:extLst>
              <a:ext uri="{FF2B5EF4-FFF2-40B4-BE49-F238E27FC236}">
                <a16:creationId xmlns:a16="http://schemas.microsoft.com/office/drawing/2014/main" id="{443B1562-622E-4928-A1F9-2EE3C23EACDE}"/>
              </a:ext>
            </a:extLst>
          </p:cNvPr>
          <p:cNvSpPr>
            <a:spLocks/>
          </p:cNvSpPr>
          <p:nvPr/>
        </p:nvSpPr>
        <p:spPr bwMode="auto">
          <a:xfrm>
            <a:off x="1295400" y="47371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90479" name="Object 15">
            <a:extLst>
              <a:ext uri="{FF2B5EF4-FFF2-40B4-BE49-F238E27FC236}">
                <a16:creationId xmlns:a16="http://schemas.microsoft.com/office/drawing/2014/main" id="{10AEC70A-3E7A-4CDE-A014-847496C66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651500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6" name="Equation" r:id="rId14" imgW="914400" imgH="444240" progId="Equation.3">
                  <p:embed/>
                </p:oleObj>
              </mc:Choice>
              <mc:Fallback>
                <p:oleObj name="Equation" r:id="rId14" imgW="91440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651500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5" name="Object 21">
            <a:extLst>
              <a:ext uri="{FF2B5EF4-FFF2-40B4-BE49-F238E27FC236}">
                <a16:creationId xmlns:a16="http://schemas.microsoft.com/office/drawing/2014/main" id="{C5302C4E-0978-4385-B72D-89217744A1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600200"/>
          <a:ext cx="48768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7" name="Equation" r:id="rId16" imgW="4876560" imgH="965160" progId="Equation.3">
                  <p:embed/>
                </p:oleObj>
              </mc:Choice>
              <mc:Fallback>
                <p:oleObj name="Equation" r:id="rId16" imgW="4876560" imgH="9651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48768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6" name="Object 22">
            <a:extLst>
              <a:ext uri="{FF2B5EF4-FFF2-40B4-BE49-F238E27FC236}">
                <a16:creationId xmlns:a16="http://schemas.microsoft.com/office/drawing/2014/main" id="{41FA9C55-71F6-4479-848A-8DC29ACD64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351213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8" name="Equation" r:id="rId18" imgW="914400" imgH="444240" progId="Equation.3">
                  <p:embed/>
                </p:oleObj>
              </mc:Choice>
              <mc:Fallback>
                <p:oleObj name="Equation" r:id="rId18" imgW="914400" imgH="444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51213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87" name="Text Box 23">
            <a:extLst>
              <a:ext uri="{FF2B5EF4-FFF2-40B4-BE49-F238E27FC236}">
                <a16:creationId xmlns:a16="http://schemas.microsoft.com/office/drawing/2014/main" id="{1CC2D25E-FDF3-41A1-8691-751561F1D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平面  </a:t>
            </a:r>
          </a:p>
        </p:txBody>
      </p:sp>
      <p:sp>
        <p:nvSpPr>
          <p:cNvPr id="190488" name="Text Box 24">
            <a:extLst>
              <a:ext uri="{FF2B5EF4-FFF2-40B4-BE49-F238E27FC236}">
                <a16:creationId xmlns:a16="http://schemas.microsoft.com/office/drawing/2014/main" id="{B6400BAA-9C8D-43B6-99DF-B26605618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2766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上的截痕情况</a:t>
            </a:r>
            <a:r>
              <a:rPr lang="en-US" altLang="zh-CN" dirty="0"/>
              <a:t>:</a:t>
            </a:r>
          </a:p>
        </p:txBody>
      </p:sp>
      <p:sp>
        <p:nvSpPr>
          <p:cNvPr id="190496" name="Text Box 32">
            <a:extLst>
              <a:ext uri="{FF2B5EF4-FFF2-40B4-BE49-F238E27FC236}">
                <a16:creationId xmlns:a16="http://schemas.microsoft.com/office/drawing/2014/main" id="{B8092DD2-4BBF-4612-9457-3E3CA7677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976688"/>
            <a:ext cx="1438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solidFill>
                  <a:schemeClr val="tx2"/>
                </a:solidFill>
              </a:rPr>
              <a:t>双曲线</a:t>
            </a:r>
            <a:r>
              <a:rPr lang="en-US" altLang="zh-CN"/>
              <a:t>: </a:t>
            </a:r>
          </a:p>
        </p:txBody>
      </p:sp>
      <p:grpSp>
        <p:nvGrpSpPr>
          <p:cNvPr id="2" name="Group 37">
            <a:extLst>
              <a:ext uri="{FF2B5EF4-FFF2-40B4-BE49-F238E27FC236}">
                <a16:creationId xmlns:a16="http://schemas.microsoft.com/office/drawing/2014/main" id="{3E240D45-ED12-4B68-8054-37616BA958F8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698500"/>
            <a:ext cx="1841500" cy="1905000"/>
            <a:chOff x="4176" y="440"/>
            <a:chExt cx="1160" cy="1200"/>
          </a:xfrm>
        </p:grpSpPr>
        <p:graphicFrame>
          <p:nvGraphicFramePr>
            <p:cNvPr id="18442" name="Object 18">
              <a:extLst>
                <a:ext uri="{FF2B5EF4-FFF2-40B4-BE49-F238E27FC236}">
                  <a16:creationId xmlns:a16="http://schemas.microsoft.com/office/drawing/2014/main" id="{C8A10582-B11C-463B-A0A2-9E7F71B81C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0" y="44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9" name="Equation" r:id="rId20" imgW="215640" imgH="215640" progId="Equation.3">
                    <p:embed/>
                  </p:oleObj>
                </mc:Choice>
                <mc:Fallback>
                  <p:oleObj name="Equation" r:id="rId20" imgW="21564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0" y="44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19">
              <a:extLst>
                <a:ext uri="{FF2B5EF4-FFF2-40B4-BE49-F238E27FC236}">
                  <a16:creationId xmlns:a16="http://schemas.microsoft.com/office/drawing/2014/main" id="{5A435CD5-B76A-4C34-9D11-A3E40895C2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148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0" name="Equation" r:id="rId22" imgW="228600" imgH="241200" progId="Equation.3">
                    <p:embed/>
                  </p:oleObj>
                </mc:Choice>
                <mc:Fallback>
                  <p:oleObj name="Equation" r:id="rId22" imgW="228600" imgH="241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48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4" name="Object 20">
              <a:extLst>
                <a:ext uri="{FF2B5EF4-FFF2-40B4-BE49-F238E27FC236}">
                  <a16:creationId xmlns:a16="http://schemas.microsoft.com/office/drawing/2014/main" id="{FFE0184D-67DD-408B-A627-C19A571AF3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4" y="143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1" name="Equation" r:id="rId24" imgW="241200" imgH="317160" progId="Equation.3">
                    <p:embed/>
                  </p:oleObj>
                </mc:Choice>
                <mc:Fallback>
                  <p:oleObj name="Equation" r:id="rId24" imgW="241200" imgH="3171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43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33">
              <a:extLst>
                <a:ext uri="{FF2B5EF4-FFF2-40B4-BE49-F238E27FC236}">
                  <a16:creationId xmlns:a16="http://schemas.microsoft.com/office/drawing/2014/main" id="{02E92EB7-B4FA-4516-AB8E-FBCC127458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133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2" name="Equation" r:id="rId26" imgW="304560" imgH="317160" progId="Equation.3">
                    <p:embed/>
                  </p:oleObj>
                </mc:Choice>
                <mc:Fallback>
                  <p:oleObj name="Equation" r:id="rId26" imgW="304560" imgH="31716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33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0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0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9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9" grpId="0" build="p" autoUpdateAnimBg="0"/>
      <p:bldP spid="190473" grpId="0" autoUpdateAnimBg="0"/>
      <p:bldP spid="190474" grpId="0" build="p" autoUpdateAnimBg="0"/>
      <p:bldP spid="190478" grpId="0" animBg="1"/>
      <p:bldP spid="190487" grpId="0" autoUpdateAnimBg="0"/>
      <p:bldP spid="190488" grpId="0" autoUpdateAnimBg="0"/>
      <p:bldP spid="19049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0">
            <a:extLst>
              <a:ext uri="{FF2B5EF4-FFF2-40B4-BE49-F238E27FC236}">
                <a16:creationId xmlns:a16="http://schemas.microsoft.com/office/drawing/2014/main" id="{DD05D422-8F84-4527-A31E-E90B721381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68338"/>
          <a:ext cx="149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21" name="Equation" r:id="rId4" imgW="1498320" imgH="469800" progId="Equation.3">
                  <p:embed/>
                </p:oleObj>
              </mc:Choice>
              <mc:Fallback>
                <p:oleObj name="Equation" r:id="rId4" imgW="1498320" imgH="4698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68338"/>
                        <a:ext cx="149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6" name="Text Box 11">
            <a:extLst>
              <a:ext uri="{FF2B5EF4-FFF2-40B4-BE49-F238E27FC236}">
                <a16:creationId xmlns:a16="http://schemas.microsoft.com/office/drawing/2014/main" id="{8DB876C1-34CF-462C-B147-D1C6F83EA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09600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截痕为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21" name="Object 1">
                <a:extLst>
                  <a:ext uri="{FF2B5EF4-FFF2-40B4-BE49-F238E27FC236}">
                    <a16:creationId xmlns:a16="http://schemas.microsoft.com/office/drawing/2014/main" id="{00206A84-7698-487F-B649-5AF94548EB12}"/>
                  </a:ext>
                </a:extLst>
              </p:cNvPr>
              <p:cNvSpPr txBox="1"/>
              <p:nvPr/>
            </p:nvSpPr>
            <p:spPr bwMode="auto">
              <a:xfrm>
                <a:off x="1197768" y="1183730"/>
                <a:ext cx="2420938" cy="9858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5521" name="Object 1">
                <a:extLst>
                  <a:ext uri="{FF2B5EF4-FFF2-40B4-BE49-F238E27FC236}">
                    <a16:creationId xmlns:a16="http://schemas.microsoft.com/office/drawing/2014/main" id="{00206A84-7698-487F-B649-5AF94548E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7768" y="1183730"/>
                <a:ext cx="2420938" cy="9858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5522" name="Object 2">
            <a:extLst>
              <a:ext uri="{FF2B5EF4-FFF2-40B4-BE49-F238E27FC236}">
                <a16:creationId xmlns:a16="http://schemas.microsoft.com/office/drawing/2014/main" id="{52468D2B-D80B-48F6-A8F9-2715AF9C87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38031"/>
              </p:ext>
            </p:extLst>
          </p:nvPr>
        </p:nvGraphicFramePr>
        <p:xfrm>
          <a:off x="1200150" y="2246313"/>
          <a:ext cx="200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22" name="Equation" r:id="rId7" imgW="2006280" imgH="444240" progId="Equation.3">
                  <p:embed/>
                </p:oleObj>
              </mc:Choice>
              <mc:Fallback>
                <p:oleObj name="Equation" r:id="rId7" imgW="200628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2246313"/>
                        <a:ext cx="200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3" name="Object 3">
            <a:extLst>
              <a:ext uri="{FF2B5EF4-FFF2-40B4-BE49-F238E27FC236}">
                <a16:creationId xmlns:a16="http://schemas.microsoft.com/office/drawing/2014/main" id="{DEE59A5D-4275-4733-A1C4-D7291D9A12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004554"/>
              </p:ext>
            </p:extLst>
          </p:nvPr>
        </p:nvGraphicFramePr>
        <p:xfrm>
          <a:off x="761999" y="3123406"/>
          <a:ext cx="1473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23" name="Equation" r:id="rId9" imgW="1473120" imgH="469800" progId="Equation.3">
                  <p:embed/>
                </p:oleObj>
              </mc:Choice>
              <mc:Fallback>
                <p:oleObj name="Equation" r:id="rId9" imgW="147312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99" y="3123406"/>
                        <a:ext cx="1473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5" name="Text Box 17">
            <a:extLst>
              <a:ext uri="{FF2B5EF4-FFF2-40B4-BE49-F238E27FC236}">
                <a16:creationId xmlns:a16="http://schemas.microsoft.com/office/drawing/2014/main" id="{F5D4DE9E-0D07-472B-8AD8-D5D8C1638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3098799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截痕为</a:t>
            </a:r>
          </a:p>
        </p:txBody>
      </p:sp>
      <p:graphicFrame>
        <p:nvGraphicFramePr>
          <p:cNvPr id="235524" name="Object 4">
            <a:extLst>
              <a:ext uri="{FF2B5EF4-FFF2-40B4-BE49-F238E27FC236}">
                <a16:creationId xmlns:a16="http://schemas.microsoft.com/office/drawing/2014/main" id="{5E6099AA-0D67-46A7-8147-8379F8295B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572351"/>
              </p:ext>
            </p:extLst>
          </p:nvPr>
        </p:nvGraphicFramePr>
        <p:xfrm>
          <a:off x="1774030" y="3803650"/>
          <a:ext cx="2514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24" name="Equation" r:id="rId11" imgW="2514600" imgH="990360" progId="Equation.3">
                  <p:embed/>
                </p:oleObj>
              </mc:Choice>
              <mc:Fallback>
                <p:oleObj name="Equation" r:id="rId11" imgW="2514600" imgH="990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030" y="3803650"/>
                        <a:ext cx="2514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3" name="AutoShape 25">
            <a:extLst>
              <a:ext uri="{FF2B5EF4-FFF2-40B4-BE49-F238E27FC236}">
                <a16:creationId xmlns:a16="http://schemas.microsoft.com/office/drawing/2014/main" id="{7568DD61-1CDF-42EC-8095-CAF127A9B199}"/>
              </a:ext>
            </a:extLst>
          </p:cNvPr>
          <p:cNvSpPr>
            <a:spLocks/>
          </p:cNvSpPr>
          <p:nvPr/>
        </p:nvSpPr>
        <p:spPr bwMode="auto">
          <a:xfrm>
            <a:off x="929482" y="1497013"/>
            <a:ext cx="152400" cy="1128712"/>
          </a:xfrm>
          <a:prstGeom prst="leftBrace">
            <a:avLst>
              <a:gd name="adj1" fmla="val 6171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50554" name="AutoShape 26">
            <a:extLst>
              <a:ext uri="{FF2B5EF4-FFF2-40B4-BE49-F238E27FC236}">
                <a16:creationId xmlns:a16="http://schemas.microsoft.com/office/drawing/2014/main" id="{142781B0-1439-4A07-9C2E-636BADA56C76}"/>
              </a:ext>
            </a:extLst>
          </p:cNvPr>
          <p:cNvSpPr>
            <a:spLocks/>
          </p:cNvSpPr>
          <p:nvPr/>
        </p:nvSpPr>
        <p:spPr bwMode="auto">
          <a:xfrm>
            <a:off x="1524000" y="41402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35525" name="Object 5">
            <a:extLst>
              <a:ext uri="{FF2B5EF4-FFF2-40B4-BE49-F238E27FC236}">
                <a16:creationId xmlns:a16="http://schemas.microsoft.com/office/drawing/2014/main" id="{5D577D15-C09C-4417-91A1-E14E1F7150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973083"/>
              </p:ext>
            </p:extLst>
          </p:nvPr>
        </p:nvGraphicFramePr>
        <p:xfrm>
          <a:off x="1907704" y="5157192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25" name="Equation" r:id="rId13" imgW="914400" imgH="444240" progId="Equation.3">
                  <p:embed/>
                </p:oleObj>
              </mc:Choice>
              <mc:Fallback>
                <p:oleObj name="Equation" r:id="rId13" imgW="91440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157192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79" name="Text Box 51">
            <a:extLst>
              <a:ext uri="{FF2B5EF4-FFF2-40B4-BE49-F238E27FC236}">
                <a16:creationId xmlns:a16="http://schemas.microsoft.com/office/drawing/2014/main" id="{5B3A3DB5-19D7-4D49-B419-6576F0C7A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031" y="609496"/>
            <a:ext cx="25282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两条</a:t>
            </a:r>
            <a:r>
              <a:rPr lang="zh-CN" altLang="en-US" dirty="0">
                <a:solidFill>
                  <a:schemeClr val="tx2"/>
                </a:solidFill>
              </a:rPr>
              <a:t>相交直线</a:t>
            </a:r>
            <a:r>
              <a:rPr lang="en-US" altLang="zh-CN" dirty="0"/>
              <a:t>: </a:t>
            </a:r>
          </a:p>
        </p:txBody>
      </p:sp>
      <p:sp>
        <p:nvSpPr>
          <p:cNvPr id="150580" name="Text Box 52">
            <a:extLst>
              <a:ext uri="{FF2B5EF4-FFF2-40B4-BE49-F238E27FC236}">
                <a16:creationId xmlns:a16="http://schemas.microsoft.com/office/drawing/2014/main" id="{054B9CD1-2AC7-4971-868E-E2F3142F9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518" y="3131045"/>
            <a:ext cx="1438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</a:rPr>
              <a:t>双曲线</a:t>
            </a:r>
            <a:r>
              <a:rPr lang="en-US" altLang="zh-CN" dirty="0"/>
              <a:t>: 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B7BB69D4-8C3C-4020-931C-A968417A6B38}"/>
              </a:ext>
            </a:extLst>
          </p:cNvPr>
          <p:cNvGrpSpPr>
            <a:grpSpLocks/>
          </p:cNvGrpSpPr>
          <p:nvPr/>
        </p:nvGrpSpPr>
        <p:grpSpPr bwMode="auto">
          <a:xfrm>
            <a:off x="3267073" y="4693642"/>
            <a:ext cx="1792288" cy="317500"/>
            <a:chOff x="2112" y="2536"/>
            <a:chExt cx="1129" cy="200"/>
          </a:xfrm>
        </p:grpSpPr>
        <p:graphicFrame>
          <p:nvGraphicFramePr>
            <p:cNvPr id="19474" name="Object 16">
              <a:extLst>
                <a:ext uri="{FF2B5EF4-FFF2-40B4-BE49-F238E27FC236}">
                  <a16:creationId xmlns:a16="http://schemas.microsoft.com/office/drawing/2014/main" id="{572CAFB0-3A02-4DEE-B922-B81451B369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2536"/>
            <a:ext cx="31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26" name="Equation" r:id="rId15" imgW="495000" imgH="317160" progId="Equation.3">
                    <p:embed/>
                  </p:oleObj>
                </mc:Choice>
                <mc:Fallback>
                  <p:oleObj name="Equation" r:id="rId15" imgW="495000" imgH="3171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536"/>
                          <a:ext cx="313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99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6" name="Line 53">
              <a:extLst>
                <a:ext uri="{FF2B5EF4-FFF2-40B4-BE49-F238E27FC236}">
                  <a16:creationId xmlns:a16="http://schemas.microsoft.com/office/drawing/2014/main" id="{F20FF697-E218-4C2B-A73B-048C99214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640"/>
              <a:ext cx="67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9">
            <a:extLst>
              <a:ext uri="{FF2B5EF4-FFF2-40B4-BE49-F238E27FC236}">
                <a16:creationId xmlns:a16="http://schemas.microsoft.com/office/drawing/2014/main" id="{03A6B34B-D619-4C0B-BD71-965660C5E7C3}"/>
              </a:ext>
            </a:extLst>
          </p:cNvPr>
          <p:cNvGrpSpPr>
            <a:grpSpLocks/>
          </p:cNvGrpSpPr>
          <p:nvPr/>
        </p:nvGrpSpPr>
        <p:grpSpPr bwMode="auto">
          <a:xfrm>
            <a:off x="6484938" y="685800"/>
            <a:ext cx="1833562" cy="2330450"/>
            <a:chOff x="4085" y="432"/>
            <a:chExt cx="1155" cy="1468"/>
          </a:xfrm>
        </p:grpSpPr>
        <p:graphicFrame>
          <p:nvGraphicFramePr>
            <p:cNvPr id="19469" name="Object 11">
              <a:extLst>
                <a:ext uri="{FF2B5EF4-FFF2-40B4-BE49-F238E27FC236}">
                  <a16:creationId xmlns:a16="http://schemas.microsoft.com/office/drawing/2014/main" id="{8FEA183B-7F42-4209-AED9-1EA07DC489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5" y="432"/>
            <a:ext cx="1147" cy="1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27" name="位图图像" r:id="rId17" imgW="1190476" imgH="1523810" progId="Paint.Picture">
                    <p:embed/>
                  </p:oleObj>
                </mc:Choice>
                <mc:Fallback>
                  <p:oleObj name="位图图像" r:id="rId17" imgW="1190476" imgH="1523810" progId="Paint.Picture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5" y="432"/>
                          <a:ext cx="1147" cy="1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12">
              <a:extLst>
                <a:ext uri="{FF2B5EF4-FFF2-40B4-BE49-F238E27FC236}">
                  <a16:creationId xmlns:a16="http://schemas.microsoft.com/office/drawing/2014/main" id="{E439F107-FFAE-4C7D-8A98-1E537E62CF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64" y="432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28" name="Equation" r:id="rId19" imgW="215640" imgH="215640" progId="Equation.3">
                    <p:embed/>
                  </p:oleObj>
                </mc:Choice>
                <mc:Fallback>
                  <p:oleObj name="Equation" r:id="rId19" imgW="21564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4" y="432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1" name="Object 13">
              <a:extLst>
                <a:ext uri="{FF2B5EF4-FFF2-40B4-BE49-F238E27FC236}">
                  <a16:creationId xmlns:a16="http://schemas.microsoft.com/office/drawing/2014/main" id="{99BDF3AF-5B10-43A5-9E91-DA959BA369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144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29" name="Equation" r:id="rId21" imgW="228600" imgH="241200" progId="Equation.3">
                    <p:embed/>
                  </p:oleObj>
                </mc:Choice>
                <mc:Fallback>
                  <p:oleObj name="Equation" r:id="rId21" imgW="228600" imgH="241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44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14">
              <a:extLst>
                <a:ext uri="{FF2B5EF4-FFF2-40B4-BE49-F238E27FC236}">
                  <a16:creationId xmlns:a16="http://schemas.microsoft.com/office/drawing/2014/main" id="{41F5578B-35C3-4E9C-826D-3C984EFDB6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134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30" name="Equation" r:id="rId23" imgW="241200" imgH="317160" progId="Equation.3">
                    <p:embed/>
                  </p:oleObj>
                </mc:Choice>
                <mc:Fallback>
                  <p:oleObj name="Equation" r:id="rId23" imgW="241200" imgH="317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34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15">
              <a:extLst>
                <a:ext uri="{FF2B5EF4-FFF2-40B4-BE49-F238E27FC236}">
                  <a16:creationId xmlns:a16="http://schemas.microsoft.com/office/drawing/2014/main" id="{85C4E826-4B14-4A0E-8942-D5D393C264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43" y="129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31" name="Equation" r:id="rId25" imgW="304560" imgH="317160" progId="Equation.3">
                    <p:embed/>
                  </p:oleObj>
                </mc:Choice>
                <mc:Fallback>
                  <p:oleObj name="Equation" r:id="rId25" imgW="304560" imgH="3171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3" y="129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1">
            <a:extLst>
              <a:ext uri="{FF2B5EF4-FFF2-40B4-BE49-F238E27FC236}">
                <a16:creationId xmlns:a16="http://schemas.microsoft.com/office/drawing/2014/main" id="{9C333BF2-C321-4E3E-BB93-FBA894167680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200400"/>
            <a:ext cx="1841500" cy="2243138"/>
            <a:chOff x="4128" y="2016"/>
            <a:chExt cx="1160" cy="1413"/>
          </a:xfrm>
        </p:grpSpPr>
        <p:graphicFrame>
          <p:nvGraphicFramePr>
            <p:cNvPr id="19464" name="Object 6">
              <a:extLst>
                <a:ext uri="{FF2B5EF4-FFF2-40B4-BE49-F238E27FC236}">
                  <a16:creationId xmlns:a16="http://schemas.microsoft.com/office/drawing/2014/main" id="{5140214A-6864-4201-B5C8-EB6CBAA7CD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3" y="2016"/>
            <a:ext cx="1147" cy="1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32" name="位图图像" r:id="rId27" imgW="1190476" imgH="1467055" progId="Paint.Picture">
                    <p:embed/>
                  </p:oleObj>
                </mc:Choice>
                <mc:Fallback>
                  <p:oleObj name="位图图像" r:id="rId27" imgW="1190476" imgH="1467055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3" y="2016"/>
                          <a:ext cx="1147" cy="1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5" name="Object 7">
              <a:extLst>
                <a:ext uri="{FF2B5EF4-FFF2-40B4-BE49-F238E27FC236}">
                  <a16:creationId xmlns:a16="http://schemas.microsoft.com/office/drawing/2014/main" id="{D592DC7F-63ED-47AA-BD97-8287738916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0" y="202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33" name="Equation" r:id="rId29" imgW="215640" imgH="215640" progId="Equation.3">
                    <p:embed/>
                  </p:oleObj>
                </mc:Choice>
                <mc:Fallback>
                  <p:oleObj name="Equation" r:id="rId29" imgW="21564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0" y="202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8">
              <a:extLst>
                <a:ext uri="{FF2B5EF4-FFF2-40B4-BE49-F238E27FC236}">
                  <a16:creationId xmlns:a16="http://schemas.microsoft.com/office/drawing/2014/main" id="{0E91B3F8-8509-4878-B114-19668F9B03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301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34" name="Equation" r:id="rId31" imgW="228600" imgH="241200" progId="Equation.3">
                    <p:embed/>
                  </p:oleObj>
                </mc:Choice>
                <mc:Fallback>
                  <p:oleObj name="Equation" r:id="rId31" imgW="228600" imgH="241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01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Object 9">
              <a:extLst>
                <a:ext uri="{FF2B5EF4-FFF2-40B4-BE49-F238E27FC236}">
                  <a16:creationId xmlns:a16="http://schemas.microsoft.com/office/drawing/2014/main" id="{F022A43D-4E04-480E-A766-D77AEA129E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6" y="292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35" name="Equation" r:id="rId33" imgW="241200" imgH="317160" progId="Equation.3">
                    <p:embed/>
                  </p:oleObj>
                </mc:Choice>
                <mc:Fallback>
                  <p:oleObj name="Equation" r:id="rId33" imgW="241200" imgH="3171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92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10">
              <a:extLst>
                <a:ext uri="{FF2B5EF4-FFF2-40B4-BE49-F238E27FC236}">
                  <a16:creationId xmlns:a16="http://schemas.microsoft.com/office/drawing/2014/main" id="{1973DB4F-6445-4664-9A6E-5FECA4028E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2811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36" name="Equation" r:id="rId35" imgW="304560" imgH="317160" progId="Equation.3">
                    <p:embed/>
                  </p:oleObj>
                </mc:Choice>
                <mc:Fallback>
                  <p:oleObj name="Equation" r:id="rId35" imgW="304560" imgH="3171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811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1DEE40-368E-4CFB-9006-1EF356F84689}"/>
                  </a:ext>
                </a:extLst>
              </p:cNvPr>
              <p:cNvSpPr txBox="1"/>
              <p:nvPr/>
            </p:nvSpPr>
            <p:spPr>
              <a:xfrm>
                <a:off x="3400163" y="1365215"/>
                <a:ext cx="1945213" cy="737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1DEE40-368E-4CFB-9006-1EF356F84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163" y="1365215"/>
                <a:ext cx="1945213" cy="73770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23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6" grpId="0"/>
      <p:bldP spid="235521" grpId="0"/>
      <p:bldP spid="150545" grpId="0" autoUpdateAnimBg="0"/>
      <p:bldP spid="150553" grpId="0" animBg="1"/>
      <p:bldP spid="150554" grpId="0" animBg="1"/>
      <p:bldP spid="150579" grpId="0"/>
      <p:bldP spid="150580" grpId="0" build="p" autoUpdateAnimBg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Rectangle 3">
            <a:extLst>
              <a:ext uri="{FF2B5EF4-FFF2-40B4-BE49-F238E27FC236}">
                <a16:creationId xmlns:a16="http://schemas.microsoft.com/office/drawing/2014/main" id="{13B86AAA-BEB3-4966-9EEF-4E96689C7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2667000" cy="533400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</a:rPr>
              <a:t>(2) 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双叶双曲面</a:t>
            </a:r>
          </a:p>
        </p:txBody>
      </p:sp>
      <p:graphicFrame>
        <p:nvGraphicFramePr>
          <p:cNvPr id="152592" name="Object 16">
            <a:extLst>
              <a:ext uri="{FF2B5EF4-FFF2-40B4-BE49-F238E27FC236}">
                <a16:creationId xmlns:a16="http://schemas.microsoft.com/office/drawing/2014/main" id="{C2549DFD-A0B3-4826-BF8B-8F69542203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954186"/>
              </p:ext>
            </p:extLst>
          </p:nvPr>
        </p:nvGraphicFramePr>
        <p:xfrm>
          <a:off x="1247775" y="1168400"/>
          <a:ext cx="53054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0" name="Equation" r:id="rId3" imgW="5308560" imgH="965160" progId="Equation.3">
                  <p:embed/>
                </p:oleObj>
              </mc:Choice>
              <mc:Fallback>
                <p:oleObj name="Equation" r:id="rId3" imgW="5308560" imgH="965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1168400"/>
                        <a:ext cx="53054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62" name="Object 86">
            <a:extLst>
              <a:ext uri="{FF2B5EF4-FFF2-40B4-BE49-F238E27FC236}">
                <a16:creationId xmlns:a16="http://schemas.microsoft.com/office/drawing/2014/main" id="{69918E23-68D9-40CA-8ECC-B12A3E43DD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3650" y="2286000"/>
          <a:ext cx="3670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1" name="Equation" r:id="rId5" imgW="3670200" imgH="469800" progId="Equation.3">
                  <p:embed/>
                </p:oleObj>
              </mc:Choice>
              <mc:Fallback>
                <p:oleObj name="Equation" r:id="rId5" imgW="3670200" imgH="4698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2286000"/>
                        <a:ext cx="3670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63" name="Text Box 87">
            <a:extLst>
              <a:ext uri="{FF2B5EF4-FFF2-40B4-BE49-F238E27FC236}">
                <a16:creationId xmlns:a16="http://schemas.microsoft.com/office/drawing/2014/main" id="{86C4DCD9-4D29-4CD2-92DE-9D6021E60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209800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solidFill>
                  <a:schemeClr val="tx2"/>
                </a:solidFill>
              </a:rPr>
              <a:t>双曲线</a:t>
            </a:r>
          </a:p>
        </p:txBody>
      </p:sp>
      <p:graphicFrame>
        <p:nvGraphicFramePr>
          <p:cNvPr id="152664" name="Object 88">
            <a:extLst>
              <a:ext uri="{FF2B5EF4-FFF2-40B4-BE49-F238E27FC236}">
                <a16:creationId xmlns:a16="http://schemas.microsoft.com/office/drawing/2014/main" id="{A5E383FC-3F2A-4E15-9D76-C06D9441DB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557553"/>
              </p:ext>
            </p:extLst>
          </p:nvPr>
        </p:nvGraphicFramePr>
        <p:xfrm>
          <a:off x="1333500" y="2882900"/>
          <a:ext cx="3619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2" name="Equation" r:id="rId7" imgW="3619440" imgH="469800" progId="Equation.3">
                  <p:embed/>
                </p:oleObj>
              </mc:Choice>
              <mc:Fallback>
                <p:oleObj name="Equation" r:id="rId7" imgW="3619440" imgH="46980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882900"/>
                        <a:ext cx="3619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68" name="Object 92">
            <a:extLst>
              <a:ext uri="{FF2B5EF4-FFF2-40B4-BE49-F238E27FC236}">
                <a16:creationId xmlns:a16="http://schemas.microsoft.com/office/drawing/2014/main" id="{CCE5712D-9377-4912-8672-215C9DD034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670702"/>
              </p:ext>
            </p:extLst>
          </p:nvPr>
        </p:nvGraphicFramePr>
        <p:xfrm>
          <a:off x="1244600" y="3505200"/>
          <a:ext cx="477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3" name="Equation" r:id="rId9" imgW="4775040" imgH="482400" progId="Equation.3">
                  <p:embed/>
                </p:oleObj>
              </mc:Choice>
              <mc:Fallback>
                <p:oleObj name="Equation" r:id="rId9" imgW="4775040" imgH="4824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505200"/>
                        <a:ext cx="4775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70" name="Text Box 94">
            <a:extLst>
              <a:ext uri="{FF2B5EF4-FFF2-40B4-BE49-F238E27FC236}">
                <a16:creationId xmlns:a16="http://schemas.microsoft.com/office/drawing/2014/main" id="{4578C605-F29C-4576-B83E-F352C24F9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4290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solidFill>
                  <a:schemeClr val="tx2"/>
                </a:solidFill>
              </a:rPr>
              <a:t>椭圆</a:t>
            </a:r>
          </a:p>
        </p:txBody>
      </p:sp>
      <p:sp>
        <p:nvSpPr>
          <p:cNvPr id="152671" name="Text Box 95">
            <a:extLst>
              <a:ext uri="{FF2B5EF4-FFF2-40B4-BE49-F238E27FC236}">
                <a16:creationId xmlns:a16="http://schemas.microsoft.com/office/drawing/2014/main" id="{8603E93E-0F97-49F1-8678-7D4027F48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4191000"/>
            <a:ext cx="6061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注意单叶双曲面与双叶双曲面的区别</a:t>
            </a:r>
            <a:r>
              <a:rPr lang="en-US" altLang="zh-CN"/>
              <a:t>: </a:t>
            </a:r>
          </a:p>
        </p:txBody>
      </p:sp>
      <p:sp>
        <p:nvSpPr>
          <p:cNvPr id="152672" name="Text Box 96">
            <a:extLst>
              <a:ext uri="{FF2B5EF4-FFF2-40B4-BE49-F238E27FC236}">
                <a16:creationId xmlns:a16="http://schemas.microsoft.com/office/drawing/2014/main" id="{E1F201FF-387B-400E-970A-30A8BFAA6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solidFill>
                  <a:schemeClr val="tx2"/>
                </a:solidFill>
              </a:rPr>
              <a:t>双曲线</a:t>
            </a:r>
          </a:p>
        </p:txBody>
      </p:sp>
      <p:graphicFrame>
        <p:nvGraphicFramePr>
          <p:cNvPr id="152726" name="Object 150">
            <a:extLst>
              <a:ext uri="{FF2B5EF4-FFF2-40B4-BE49-F238E27FC236}">
                <a16:creationId xmlns:a16="http://schemas.microsoft.com/office/drawing/2014/main" id="{00E96B54-43F7-4778-8585-41C4CDA812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876800"/>
          <a:ext cx="22733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4" name="Equation" r:id="rId11" imgW="2273040" imgH="1028520" progId="Equation.3">
                  <p:embed/>
                </p:oleObj>
              </mc:Choice>
              <mc:Fallback>
                <p:oleObj name="Equation" r:id="rId11" imgW="2273040" imgH="1028520" progId="Equation.3">
                  <p:embed/>
                  <p:pic>
                    <p:nvPicPr>
                      <p:cNvPr id="0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76800"/>
                        <a:ext cx="22733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727" name="Text Box 151">
            <a:extLst>
              <a:ext uri="{FF2B5EF4-FFF2-40B4-BE49-F238E27FC236}">
                <a16:creationId xmlns:a16="http://schemas.microsoft.com/office/drawing/2014/main" id="{9DF59889-3BAB-4854-B092-7EBCF14C0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481488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单叶双曲面</a:t>
            </a:r>
          </a:p>
        </p:txBody>
      </p:sp>
      <p:graphicFrame>
        <p:nvGraphicFramePr>
          <p:cNvPr id="152728" name="Object 152">
            <a:extLst>
              <a:ext uri="{FF2B5EF4-FFF2-40B4-BE49-F238E27FC236}">
                <a16:creationId xmlns:a16="http://schemas.microsoft.com/office/drawing/2014/main" id="{A842683B-B519-41D8-88CD-E949F4BC2E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495300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5" name="Equation" r:id="rId13" imgW="152280" imgH="304560" progId="Equation.3">
                  <p:embed/>
                </p:oleObj>
              </mc:Choice>
              <mc:Fallback>
                <p:oleObj name="Equation" r:id="rId13" imgW="152280" imgH="304560" progId="Equation.3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95300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729" name="Object 153">
            <a:extLst>
              <a:ext uri="{FF2B5EF4-FFF2-40B4-BE49-F238E27FC236}">
                <a16:creationId xmlns:a16="http://schemas.microsoft.com/office/drawing/2014/main" id="{C946B8C8-29EC-4132-BAF9-2C95012298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1500" y="5562600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6" name="Equation" r:id="rId15" imgW="419040" imgH="304560" progId="Equation.3">
                  <p:embed/>
                </p:oleObj>
              </mc:Choice>
              <mc:Fallback>
                <p:oleObj name="Equation" r:id="rId15" imgW="419040" imgH="304560" progId="Equation.3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5562600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730" name="Text Box 154">
            <a:extLst>
              <a:ext uri="{FF2B5EF4-FFF2-40B4-BE49-F238E27FC236}">
                <a16:creationId xmlns:a16="http://schemas.microsoft.com/office/drawing/2014/main" id="{8ED3F597-EBB3-46B6-9231-2204D944F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542448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双叶双曲面</a:t>
            </a:r>
          </a:p>
        </p:txBody>
      </p:sp>
      <p:sp>
        <p:nvSpPr>
          <p:cNvPr id="152731" name="AutoShape 155">
            <a:extLst>
              <a:ext uri="{FF2B5EF4-FFF2-40B4-BE49-F238E27FC236}">
                <a16:creationId xmlns:a16="http://schemas.microsoft.com/office/drawing/2014/main" id="{E44722C2-8B5E-4FCD-99C7-8066373D1F3B}"/>
              </a:ext>
            </a:extLst>
          </p:cNvPr>
          <p:cNvSpPr>
            <a:spLocks/>
          </p:cNvSpPr>
          <p:nvPr/>
        </p:nvSpPr>
        <p:spPr bwMode="auto">
          <a:xfrm>
            <a:off x="4191000" y="4953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pic>
        <p:nvPicPr>
          <p:cNvPr id="20501" name="Picture 156" descr="机动">
            <a:hlinkClick r:id="rId17" action="ppaction://hlinksldjump"/>
            <a:extLst>
              <a:ext uri="{FF2B5EF4-FFF2-40B4-BE49-F238E27FC236}">
                <a16:creationId xmlns:a16="http://schemas.microsoft.com/office/drawing/2014/main" id="{CC7C910E-CDFF-493D-A837-F7826FD12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2" name="Text Box 157">
            <a:extLst>
              <a:ext uri="{FF2B5EF4-FFF2-40B4-BE49-F238E27FC236}">
                <a16:creationId xmlns:a16="http://schemas.microsoft.com/office/drawing/2014/main" id="{CE32450F-BB1F-42F5-94FF-7B4D0B291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600825"/>
            <a:ext cx="56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kumimoji="0" lang="en-US" altLang="zh-CN" sz="1000">
                <a:latin typeface="楷体_GB2312" pitchFamily="49" charset="-122"/>
              </a:rPr>
              <a:t>P18   </a:t>
            </a:r>
          </a:p>
        </p:txBody>
      </p:sp>
      <p:sp>
        <p:nvSpPr>
          <p:cNvPr id="152739" name="AutoShape 163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9329E155-210D-45EE-AAC0-11CD82249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76800"/>
            <a:ext cx="762000" cy="457200"/>
          </a:xfrm>
          <a:prstGeom prst="actionButtonBlank">
            <a:avLst/>
          </a:prstGeom>
          <a:solidFill>
            <a:srgbClr val="0066FF"/>
          </a:solidFill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000" b="1" dirty="0"/>
              <a:t>图形</a:t>
            </a:r>
          </a:p>
        </p:txBody>
      </p:sp>
      <p:grpSp>
        <p:nvGrpSpPr>
          <p:cNvPr id="2" name="Group 164">
            <a:extLst>
              <a:ext uri="{FF2B5EF4-FFF2-40B4-BE49-F238E27FC236}">
                <a16:creationId xmlns:a16="http://schemas.microsoft.com/office/drawing/2014/main" id="{38AE9470-3C97-483C-999A-F9AE001ADEAE}"/>
              </a:ext>
            </a:extLst>
          </p:cNvPr>
          <p:cNvGrpSpPr>
            <a:grpSpLocks/>
          </p:cNvGrpSpPr>
          <p:nvPr/>
        </p:nvGrpSpPr>
        <p:grpSpPr bwMode="auto">
          <a:xfrm>
            <a:off x="7318375" y="2952750"/>
            <a:ext cx="760413" cy="180975"/>
            <a:chOff x="1440" y="2736"/>
            <a:chExt cx="1912" cy="454"/>
          </a:xfrm>
        </p:grpSpPr>
        <p:sp>
          <p:nvSpPr>
            <p:cNvPr id="20526" name="Arc 165">
              <a:extLst>
                <a:ext uri="{FF2B5EF4-FFF2-40B4-BE49-F238E27FC236}">
                  <a16:creationId xmlns:a16="http://schemas.microsoft.com/office/drawing/2014/main" id="{43A65B4E-5E38-42CF-9C31-57248C470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T0" fmla="*/ 0 w 43138"/>
                <a:gd name="T1" fmla="*/ 0 h 24006"/>
                <a:gd name="T2" fmla="*/ 0 w 43138"/>
                <a:gd name="T3" fmla="*/ 0 h 24006"/>
                <a:gd name="T4" fmla="*/ 0 w 43138"/>
                <a:gd name="T5" fmla="*/ 0 h 24006"/>
                <a:gd name="T6" fmla="*/ 0 60000 65536"/>
                <a:gd name="T7" fmla="*/ 0 60000 65536"/>
                <a:gd name="T8" fmla="*/ 0 60000 65536"/>
                <a:gd name="T9" fmla="*/ 0 w 43138"/>
                <a:gd name="T10" fmla="*/ 0 h 24006"/>
                <a:gd name="T11" fmla="*/ 43138 w 43138"/>
                <a:gd name="T12" fmla="*/ 24006 h 240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7" name="Arc 166">
              <a:extLst>
                <a:ext uri="{FF2B5EF4-FFF2-40B4-BE49-F238E27FC236}">
                  <a16:creationId xmlns:a16="http://schemas.microsoft.com/office/drawing/2014/main" id="{76CDDF7B-16F2-4A2F-8D89-1430F09E7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T0" fmla="*/ 0 w 43018"/>
                <a:gd name="T1" fmla="*/ 0 h 23106"/>
                <a:gd name="T2" fmla="*/ 0 w 43018"/>
                <a:gd name="T3" fmla="*/ 0 h 23106"/>
                <a:gd name="T4" fmla="*/ 0 w 43018"/>
                <a:gd name="T5" fmla="*/ 0 h 23106"/>
                <a:gd name="T6" fmla="*/ 0 60000 65536"/>
                <a:gd name="T7" fmla="*/ 0 60000 65536"/>
                <a:gd name="T8" fmla="*/ 0 60000 65536"/>
                <a:gd name="T9" fmla="*/ 0 w 43018"/>
                <a:gd name="T10" fmla="*/ 0 h 23106"/>
                <a:gd name="T11" fmla="*/ 43018 w 43018"/>
                <a:gd name="T12" fmla="*/ 23106 h 23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67">
            <a:extLst>
              <a:ext uri="{FF2B5EF4-FFF2-40B4-BE49-F238E27FC236}">
                <a16:creationId xmlns:a16="http://schemas.microsoft.com/office/drawing/2014/main" id="{07767CA9-0DED-466B-AD60-82AB46015EB5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546100"/>
            <a:ext cx="1905000" cy="3568700"/>
            <a:chOff x="4272" y="344"/>
            <a:chExt cx="1200" cy="2248"/>
          </a:xfrm>
        </p:grpSpPr>
        <p:graphicFrame>
          <p:nvGraphicFramePr>
            <p:cNvPr id="20489" name="Object 168">
              <a:extLst>
                <a:ext uri="{FF2B5EF4-FFF2-40B4-BE49-F238E27FC236}">
                  <a16:creationId xmlns:a16="http://schemas.microsoft.com/office/drawing/2014/main" id="{75A8DCAF-EF78-45D1-94CA-A14098737C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69" y="155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7" name="Equation" r:id="rId19" imgW="304560" imgH="317160" progId="Equation.3">
                    <p:embed/>
                  </p:oleObj>
                </mc:Choice>
                <mc:Fallback>
                  <p:oleObj name="Equation" r:id="rId19" imgW="304560" imgH="317160" progId="Equation.3">
                    <p:embed/>
                    <p:pic>
                      <p:nvPicPr>
                        <p:cNvPr id="0" name="Object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9" y="1550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12" name="Group 169">
              <a:extLst>
                <a:ext uri="{FF2B5EF4-FFF2-40B4-BE49-F238E27FC236}">
                  <a16:creationId xmlns:a16="http://schemas.microsoft.com/office/drawing/2014/main" id="{9E1FBB23-29A9-4CEF-AD78-10D6EC297D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44"/>
              <a:ext cx="1200" cy="2248"/>
              <a:chOff x="4272" y="344"/>
              <a:chExt cx="1200" cy="2248"/>
            </a:xfrm>
          </p:grpSpPr>
          <p:sp>
            <p:nvSpPr>
              <p:cNvPr id="20513" name="Line 170">
                <a:extLst>
                  <a:ext uri="{FF2B5EF4-FFF2-40B4-BE49-F238E27FC236}">
                    <a16:creationId xmlns:a16="http://schemas.microsoft.com/office/drawing/2014/main" id="{93C9BC33-8387-4958-8811-8B2FE9913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1546"/>
                <a:ext cx="11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4" name="Line 171">
                <a:extLst>
                  <a:ext uri="{FF2B5EF4-FFF2-40B4-BE49-F238E27FC236}">
                    <a16:creationId xmlns:a16="http://schemas.microsoft.com/office/drawing/2014/main" id="{79A0997F-16A0-4677-8A02-D073F6FB95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6" y="1193"/>
                <a:ext cx="775" cy="7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5" name="Line 172">
                <a:extLst>
                  <a:ext uri="{FF2B5EF4-FFF2-40B4-BE49-F238E27FC236}">
                    <a16:creationId xmlns:a16="http://schemas.microsoft.com/office/drawing/2014/main" id="{D47D432A-6DAE-49E8-A8F7-391A2AF8D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7" y="1701"/>
                <a:ext cx="0" cy="7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6" name="Line 173">
                <a:extLst>
                  <a:ext uri="{FF2B5EF4-FFF2-40B4-BE49-F238E27FC236}">
                    <a16:creationId xmlns:a16="http://schemas.microsoft.com/office/drawing/2014/main" id="{998D63E0-63FB-4A4F-B471-AD8F8CA72D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7" y="2476"/>
                <a:ext cx="0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7" name="Line 174">
                <a:extLst>
                  <a:ext uri="{FF2B5EF4-FFF2-40B4-BE49-F238E27FC236}">
                    <a16:creationId xmlns:a16="http://schemas.microsoft.com/office/drawing/2014/main" id="{F3BFEFF5-1041-4DAD-A17D-D6B4D7EC91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7" y="771"/>
                <a:ext cx="0" cy="6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8" name="Line 175">
                <a:extLst>
                  <a:ext uri="{FF2B5EF4-FFF2-40B4-BE49-F238E27FC236}">
                    <a16:creationId xmlns:a16="http://schemas.microsoft.com/office/drawing/2014/main" id="{3064BA57-A8A6-486F-9168-DF4EAAF055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7" y="1391"/>
                <a:ext cx="0" cy="3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9" name="Line 176">
                <a:extLst>
                  <a:ext uri="{FF2B5EF4-FFF2-40B4-BE49-F238E27FC236}">
                    <a16:creationId xmlns:a16="http://schemas.microsoft.com/office/drawing/2014/main" id="{471384C5-CAD0-40A1-B214-B9CDC5EC5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7" y="384"/>
                <a:ext cx="0" cy="3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490" name="Object 177">
                <a:extLst>
                  <a:ext uri="{FF2B5EF4-FFF2-40B4-BE49-F238E27FC236}">
                    <a16:creationId xmlns:a16="http://schemas.microsoft.com/office/drawing/2014/main" id="{F5745DFE-2B79-49D0-BDE9-B22D832617E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96" y="344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08" name="Equation" r:id="rId21" imgW="215640" imgH="215640" progId="Equation.3">
                      <p:embed/>
                    </p:oleObj>
                  </mc:Choice>
                  <mc:Fallback>
                    <p:oleObj name="Equation" r:id="rId21" imgW="215640" imgH="215640" progId="Equation.3">
                      <p:embed/>
                      <p:pic>
                        <p:nvPicPr>
                          <p:cNvPr id="0" name="Object 1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344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99FF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1" name="Object 178">
                <a:extLst>
                  <a:ext uri="{FF2B5EF4-FFF2-40B4-BE49-F238E27FC236}">
                    <a16:creationId xmlns:a16="http://schemas.microsoft.com/office/drawing/2014/main" id="{795A15F2-E629-4C03-8D0C-77275178F72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72" y="192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09" name="Equation" r:id="rId23" imgW="228600" imgH="241200" progId="Equation.3">
                      <p:embed/>
                    </p:oleObj>
                  </mc:Choice>
                  <mc:Fallback>
                    <p:oleObj name="Equation" r:id="rId23" imgW="228600" imgH="241200" progId="Equation.3">
                      <p:embed/>
                      <p:pic>
                        <p:nvPicPr>
                          <p:cNvPr id="0" name="Object 1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192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99FF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2" name="Object 179">
                <a:extLst>
                  <a:ext uri="{FF2B5EF4-FFF2-40B4-BE49-F238E27FC236}">
                    <a16:creationId xmlns:a16="http://schemas.microsoft.com/office/drawing/2014/main" id="{FE0D3A0F-00CA-494A-86D1-53CE2087EA6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" y="162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10" name="Equation" r:id="rId25" imgW="241200" imgH="317160" progId="Equation.3">
                      <p:embed/>
                    </p:oleObj>
                  </mc:Choice>
                  <mc:Fallback>
                    <p:oleObj name="Equation" r:id="rId25" imgW="241200" imgH="317160" progId="Equation.3">
                      <p:embed/>
                      <p:pic>
                        <p:nvPicPr>
                          <p:cNvPr id="0" name="Object 1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0" y="162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99FF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20" name="Oval 180">
                <a:extLst>
                  <a:ext uri="{FF2B5EF4-FFF2-40B4-BE49-F238E27FC236}">
                    <a16:creationId xmlns:a16="http://schemas.microsoft.com/office/drawing/2014/main" id="{392C7057-9708-418A-970B-A9FB02A68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636"/>
                <a:ext cx="959" cy="227"/>
              </a:xfrm>
              <a:prstGeom prst="ellips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20521" name="Group 181">
                <a:extLst>
                  <a:ext uri="{FF2B5EF4-FFF2-40B4-BE49-F238E27FC236}">
                    <a16:creationId xmlns:a16="http://schemas.microsoft.com/office/drawing/2014/main" id="{964BB2D5-5D59-4243-98EB-9F7A74775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2208"/>
                <a:ext cx="960" cy="227"/>
                <a:chOff x="4391" y="2231"/>
                <a:chExt cx="904" cy="325"/>
              </a:xfrm>
            </p:grpSpPr>
            <p:sp>
              <p:nvSpPr>
                <p:cNvPr id="20524" name="Arc 182">
                  <a:extLst>
                    <a:ext uri="{FF2B5EF4-FFF2-40B4-BE49-F238E27FC236}">
                      <a16:creationId xmlns:a16="http://schemas.microsoft.com/office/drawing/2014/main" id="{FD6E0FDD-AFFC-4685-A463-438CF32D75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1" y="2231"/>
                  <a:ext cx="901" cy="194"/>
                </a:xfrm>
                <a:custGeom>
                  <a:avLst/>
                  <a:gdLst>
                    <a:gd name="T0" fmla="*/ 0 w 43138"/>
                    <a:gd name="T1" fmla="*/ 0 h 24006"/>
                    <a:gd name="T2" fmla="*/ 0 w 43138"/>
                    <a:gd name="T3" fmla="*/ 0 h 24006"/>
                    <a:gd name="T4" fmla="*/ 0 w 43138"/>
                    <a:gd name="T5" fmla="*/ 0 h 24006"/>
                    <a:gd name="T6" fmla="*/ 0 60000 65536"/>
                    <a:gd name="T7" fmla="*/ 0 60000 65536"/>
                    <a:gd name="T8" fmla="*/ 0 60000 65536"/>
                    <a:gd name="T9" fmla="*/ 0 w 43138"/>
                    <a:gd name="T10" fmla="*/ 0 h 24006"/>
                    <a:gd name="T11" fmla="*/ 43138 w 43138"/>
                    <a:gd name="T12" fmla="*/ 24006 h 240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38" h="24006" fill="none" extrusionOk="0">
                      <a:moveTo>
                        <a:pt x="-1" y="19964"/>
                      </a:moveTo>
                      <a:cubicBezTo>
                        <a:pt x="854" y="8702"/>
                        <a:pt x="10242" y="-1"/>
                        <a:pt x="21538" y="0"/>
                      </a:cubicBezTo>
                      <a:cubicBezTo>
                        <a:pt x="33467" y="0"/>
                        <a:pt x="43138" y="9670"/>
                        <a:pt x="43138" y="21600"/>
                      </a:cubicBezTo>
                      <a:cubicBezTo>
                        <a:pt x="43138" y="22403"/>
                        <a:pt x="43093" y="23207"/>
                        <a:pt x="43003" y="24005"/>
                      </a:cubicBezTo>
                    </a:path>
                    <a:path w="43138" h="24006" stroke="0" extrusionOk="0">
                      <a:moveTo>
                        <a:pt x="-1" y="19964"/>
                      </a:moveTo>
                      <a:cubicBezTo>
                        <a:pt x="854" y="8702"/>
                        <a:pt x="10242" y="-1"/>
                        <a:pt x="21538" y="0"/>
                      </a:cubicBezTo>
                      <a:cubicBezTo>
                        <a:pt x="33467" y="0"/>
                        <a:pt x="43138" y="9670"/>
                        <a:pt x="43138" y="21600"/>
                      </a:cubicBezTo>
                      <a:cubicBezTo>
                        <a:pt x="43138" y="22403"/>
                        <a:pt x="43093" y="23207"/>
                        <a:pt x="43003" y="24005"/>
                      </a:cubicBezTo>
                      <a:lnTo>
                        <a:pt x="21538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25" name="Arc 183">
                  <a:extLst>
                    <a:ext uri="{FF2B5EF4-FFF2-40B4-BE49-F238E27FC236}">
                      <a16:creationId xmlns:a16="http://schemas.microsoft.com/office/drawing/2014/main" id="{4CD69C27-7734-4A12-AED3-96948127A2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4" y="2352"/>
                  <a:ext cx="901" cy="204"/>
                </a:xfrm>
                <a:custGeom>
                  <a:avLst/>
                  <a:gdLst>
                    <a:gd name="T0" fmla="*/ 0 w 43200"/>
                    <a:gd name="T1" fmla="*/ 0 h 25177"/>
                    <a:gd name="T2" fmla="*/ 0 w 43200"/>
                    <a:gd name="T3" fmla="*/ 0 h 25177"/>
                    <a:gd name="T4" fmla="*/ 0 w 43200"/>
                    <a:gd name="T5" fmla="*/ 0 h 25177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5177"/>
                    <a:gd name="T11" fmla="*/ 43200 w 43200"/>
                    <a:gd name="T12" fmla="*/ 25177 h 2517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5177" fill="none" extrusionOk="0">
                      <a:moveTo>
                        <a:pt x="42901" y="0"/>
                      </a:moveTo>
                      <a:cubicBezTo>
                        <a:pt x="43100" y="1182"/>
                        <a:pt x="43200" y="2378"/>
                        <a:pt x="43200" y="3577"/>
                      </a:cubicBezTo>
                      <a:cubicBezTo>
                        <a:pt x="43200" y="15506"/>
                        <a:pt x="33529" y="25177"/>
                        <a:pt x="21600" y="25177"/>
                      </a:cubicBezTo>
                      <a:cubicBezTo>
                        <a:pt x="9670" y="25177"/>
                        <a:pt x="0" y="15506"/>
                        <a:pt x="0" y="3577"/>
                      </a:cubicBezTo>
                      <a:cubicBezTo>
                        <a:pt x="-1" y="3074"/>
                        <a:pt x="17" y="2572"/>
                        <a:pt x="52" y="2070"/>
                      </a:cubicBezTo>
                    </a:path>
                    <a:path w="43200" h="25177" stroke="0" extrusionOk="0">
                      <a:moveTo>
                        <a:pt x="42901" y="0"/>
                      </a:moveTo>
                      <a:cubicBezTo>
                        <a:pt x="43100" y="1182"/>
                        <a:pt x="43200" y="2378"/>
                        <a:pt x="43200" y="3577"/>
                      </a:cubicBezTo>
                      <a:cubicBezTo>
                        <a:pt x="43200" y="15506"/>
                        <a:pt x="33529" y="25177"/>
                        <a:pt x="21600" y="25177"/>
                      </a:cubicBezTo>
                      <a:cubicBezTo>
                        <a:pt x="9670" y="25177"/>
                        <a:pt x="0" y="15506"/>
                        <a:pt x="0" y="3577"/>
                      </a:cubicBezTo>
                      <a:cubicBezTo>
                        <a:pt x="-1" y="3074"/>
                        <a:pt x="17" y="2572"/>
                        <a:pt x="52" y="2070"/>
                      </a:cubicBezTo>
                      <a:lnTo>
                        <a:pt x="21600" y="3577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522" name="Freeform 184">
                <a:extLst>
                  <a:ext uri="{FF2B5EF4-FFF2-40B4-BE49-F238E27FC236}">
                    <a16:creationId xmlns:a16="http://schemas.microsoft.com/office/drawing/2014/main" id="{FD3A61C2-2863-416E-B840-BF78F097E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1728"/>
                <a:ext cx="961" cy="576"/>
              </a:xfrm>
              <a:custGeom>
                <a:avLst/>
                <a:gdLst>
                  <a:gd name="T0" fmla="*/ 0 w 960"/>
                  <a:gd name="T1" fmla="*/ 576 h 576"/>
                  <a:gd name="T2" fmla="*/ 485 w 960"/>
                  <a:gd name="T3" fmla="*/ 0 h 576"/>
                  <a:gd name="T4" fmla="*/ 965 w 960"/>
                  <a:gd name="T5" fmla="*/ 576 h 576"/>
                  <a:gd name="T6" fmla="*/ 0 60000 65536"/>
                  <a:gd name="T7" fmla="*/ 0 60000 65536"/>
                  <a:gd name="T8" fmla="*/ 0 60000 65536"/>
                  <a:gd name="T9" fmla="*/ 0 w 960"/>
                  <a:gd name="T10" fmla="*/ 0 h 576"/>
                  <a:gd name="T11" fmla="*/ 960 w 960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0" h="576">
                    <a:moveTo>
                      <a:pt x="0" y="576"/>
                    </a:moveTo>
                    <a:cubicBezTo>
                      <a:pt x="160" y="288"/>
                      <a:pt x="320" y="0"/>
                      <a:pt x="480" y="0"/>
                    </a:cubicBezTo>
                    <a:cubicBezTo>
                      <a:pt x="640" y="0"/>
                      <a:pt x="800" y="288"/>
                      <a:pt x="960" y="576"/>
                    </a:cubicBezTo>
                  </a:path>
                </a:pathLst>
              </a:custGeom>
              <a:noFill/>
              <a:ln w="12700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Freeform 185">
                <a:extLst>
                  <a:ext uri="{FF2B5EF4-FFF2-40B4-BE49-F238E27FC236}">
                    <a16:creationId xmlns:a16="http://schemas.microsoft.com/office/drawing/2014/main" id="{5ACD189C-2A93-4116-A4F5-366B7D7F6C2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4368" y="768"/>
                <a:ext cx="961" cy="576"/>
              </a:xfrm>
              <a:custGeom>
                <a:avLst/>
                <a:gdLst>
                  <a:gd name="T0" fmla="*/ 0 w 960"/>
                  <a:gd name="T1" fmla="*/ 576 h 576"/>
                  <a:gd name="T2" fmla="*/ 485 w 960"/>
                  <a:gd name="T3" fmla="*/ 0 h 576"/>
                  <a:gd name="T4" fmla="*/ 965 w 960"/>
                  <a:gd name="T5" fmla="*/ 576 h 576"/>
                  <a:gd name="T6" fmla="*/ 0 60000 65536"/>
                  <a:gd name="T7" fmla="*/ 0 60000 65536"/>
                  <a:gd name="T8" fmla="*/ 0 60000 65536"/>
                  <a:gd name="T9" fmla="*/ 0 w 960"/>
                  <a:gd name="T10" fmla="*/ 0 h 576"/>
                  <a:gd name="T11" fmla="*/ 960 w 960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0" h="576">
                    <a:moveTo>
                      <a:pt x="0" y="576"/>
                    </a:moveTo>
                    <a:cubicBezTo>
                      <a:pt x="160" y="288"/>
                      <a:pt x="320" y="0"/>
                      <a:pt x="480" y="0"/>
                    </a:cubicBezTo>
                    <a:cubicBezTo>
                      <a:pt x="640" y="0"/>
                      <a:pt x="800" y="288"/>
                      <a:pt x="960" y="576"/>
                    </a:cubicBezTo>
                  </a:path>
                </a:pathLst>
              </a:custGeom>
              <a:noFill/>
              <a:ln w="12700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186">
            <a:extLst>
              <a:ext uri="{FF2B5EF4-FFF2-40B4-BE49-F238E27FC236}">
                <a16:creationId xmlns:a16="http://schemas.microsoft.com/office/drawing/2014/main" id="{6F21F167-BE0E-4655-8504-4DA091081574}"/>
              </a:ext>
            </a:extLst>
          </p:cNvPr>
          <p:cNvGrpSpPr>
            <a:grpSpLocks/>
          </p:cNvGrpSpPr>
          <p:nvPr/>
        </p:nvGrpSpPr>
        <p:grpSpPr bwMode="auto">
          <a:xfrm>
            <a:off x="8002588" y="1069975"/>
            <a:ext cx="303212" cy="2767013"/>
            <a:chOff x="5041" y="770"/>
            <a:chExt cx="191" cy="1743"/>
          </a:xfrm>
        </p:grpSpPr>
        <p:sp>
          <p:nvSpPr>
            <p:cNvPr id="20510" name="Freeform 187">
              <a:extLst>
                <a:ext uri="{FF2B5EF4-FFF2-40B4-BE49-F238E27FC236}">
                  <a16:creationId xmlns:a16="http://schemas.microsoft.com/office/drawing/2014/main" id="{EBED1868-5E33-4923-806E-16D5D512D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" y="2077"/>
              <a:ext cx="168" cy="436"/>
            </a:xfrm>
            <a:custGeom>
              <a:avLst/>
              <a:gdLst>
                <a:gd name="T0" fmla="*/ 0 w 336"/>
                <a:gd name="T1" fmla="*/ 27 h 872"/>
                <a:gd name="T2" fmla="*/ 6 w 336"/>
                <a:gd name="T3" fmla="*/ 2 h 872"/>
                <a:gd name="T4" fmla="*/ 11 w 336"/>
                <a:gd name="T5" fmla="*/ 17 h 872"/>
                <a:gd name="T6" fmla="*/ 0 60000 65536"/>
                <a:gd name="T7" fmla="*/ 0 60000 65536"/>
                <a:gd name="T8" fmla="*/ 0 60000 65536"/>
                <a:gd name="T9" fmla="*/ 0 w 336"/>
                <a:gd name="T10" fmla="*/ 0 h 872"/>
                <a:gd name="T11" fmla="*/ 336 w 336"/>
                <a:gd name="T12" fmla="*/ 872 h 8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872">
                  <a:moveTo>
                    <a:pt x="0" y="872"/>
                  </a:moveTo>
                  <a:cubicBezTo>
                    <a:pt x="68" y="492"/>
                    <a:pt x="136" y="112"/>
                    <a:pt x="192" y="56"/>
                  </a:cubicBezTo>
                  <a:cubicBezTo>
                    <a:pt x="248" y="0"/>
                    <a:pt x="292" y="268"/>
                    <a:pt x="336" y="536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Freeform 188">
              <a:extLst>
                <a:ext uri="{FF2B5EF4-FFF2-40B4-BE49-F238E27FC236}">
                  <a16:creationId xmlns:a16="http://schemas.microsoft.com/office/drawing/2014/main" id="{6F4808CB-E6C9-40E5-93B6-1E9E4AC25A3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064" y="770"/>
              <a:ext cx="168" cy="436"/>
            </a:xfrm>
            <a:custGeom>
              <a:avLst/>
              <a:gdLst>
                <a:gd name="T0" fmla="*/ 0 w 336"/>
                <a:gd name="T1" fmla="*/ 27 h 872"/>
                <a:gd name="T2" fmla="*/ 6 w 336"/>
                <a:gd name="T3" fmla="*/ 2 h 872"/>
                <a:gd name="T4" fmla="*/ 11 w 336"/>
                <a:gd name="T5" fmla="*/ 17 h 872"/>
                <a:gd name="T6" fmla="*/ 0 60000 65536"/>
                <a:gd name="T7" fmla="*/ 0 60000 65536"/>
                <a:gd name="T8" fmla="*/ 0 60000 65536"/>
                <a:gd name="T9" fmla="*/ 0 w 336"/>
                <a:gd name="T10" fmla="*/ 0 h 872"/>
                <a:gd name="T11" fmla="*/ 336 w 336"/>
                <a:gd name="T12" fmla="*/ 872 h 8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872">
                  <a:moveTo>
                    <a:pt x="0" y="872"/>
                  </a:moveTo>
                  <a:cubicBezTo>
                    <a:pt x="68" y="492"/>
                    <a:pt x="136" y="112"/>
                    <a:pt x="192" y="56"/>
                  </a:cubicBezTo>
                  <a:cubicBezTo>
                    <a:pt x="248" y="0"/>
                    <a:pt x="292" y="268"/>
                    <a:pt x="336" y="536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89">
            <a:extLst>
              <a:ext uri="{FF2B5EF4-FFF2-40B4-BE49-F238E27FC236}">
                <a16:creationId xmlns:a16="http://schemas.microsoft.com/office/drawing/2014/main" id="{2FAB838A-32CD-4508-B4BA-957D6731B850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752600"/>
            <a:ext cx="760413" cy="180975"/>
            <a:chOff x="1440" y="2736"/>
            <a:chExt cx="1912" cy="454"/>
          </a:xfrm>
        </p:grpSpPr>
        <p:sp>
          <p:nvSpPr>
            <p:cNvPr id="20508" name="Arc 190">
              <a:extLst>
                <a:ext uri="{FF2B5EF4-FFF2-40B4-BE49-F238E27FC236}">
                  <a16:creationId xmlns:a16="http://schemas.microsoft.com/office/drawing/2014/main" id="{9E7EB09B-351D-44EE-8943-86838560B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T0" fmla="*/ 0 w 43138"/>
                <a:gd name="T1" fmla="*/ 0 h 24006"/>
                <a:gd name="T2" fmla="*/ 0 w 43138"/>
                <a:gd name="T3" fmla="*/ 0 h 24006"/>
                <a:gd name="T4" fmla="*/ 0 w 43138"/>
                <a:gd name="T5" fmla="*/ 0 h 24006"/>
                <a:gd name="T6" fmla="*/ 0 60000 65536"/>
                <a:gd name="T7" fmla="*/ 0 60000 65536"/>
                <a:gd name="T8" fmla="*/ 0 60000 65536"/>
                <a:gd name="T9" fmla="*/ 0 w 43138"/>
                <a:gd name="T10" fmla="*/ 0 h 24006"/>
                <a:gd name="T11" fmla="*/ 43138 w 43138"/>
                <a:gd name="T12" fmla="*/ 24006 h 240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Arc 191">
              <a:extLst>
                <a:ext uri="{FF2B5EF4-FFF2-40B4-BE49-F238E27FC236}">
                  <a16:creationId xmlns:a16="http://schemas.microsoft.com/office/drawing/2014/main" id="{17EA0A7A-8FA5-4640-B183-1DDE823A5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T0" fmla="*/ 0 w 43018"/>
                <a:gd name="T1" fmla="*/ 0 h 23106"/>
                <a:gd name="T2" fmla="*/ 0 w 43018"/>
                <a:gd name="T3" fmla="*/ 0 h 23106"/>
                <a:gd name="T4" fmla="*/ 0 w 43018"/>
                <a:gd name="T5" fmla="*/ 0 h 23106"/>
                <a:gd name="T6" fmla="*/ 0 60000 65536"/>
                <a:gd name="T7" fmla="*/ 0 60000 65536"/>
                <a:gd name="T8" fmla="*/ 0 60000 65536"/>
                <a:gd name="T9" fmla="*/ 0 w 43018"/>
                <a:gd name="T10" fmla="*/ 0 h 23106"/>
                <a:gd name="T11" fmla="*/ 43018 w 43018"/>
                <a:gd name="T12" fmla="*/ 23106 h 23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2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2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2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5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2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2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63" grpId="0" build="p" autoUpdateAnimBg="0"/>
      <p:bldP spid="152670" grpId="0" build="p" autoUpdateAnimBg="0"/>
      <p:bldP spid="152671" grpId="0" build="p" autoUpdateAnimBg="0"/>
      <p:bldP spid="152672" grpId="0" build="p" autoUpdateAnimBg="0" advAuto="0"/>
      <p:bldP spid="152727" grpId="0" build="p" autoUpdateAnimBg="0" advAuto="0"/>
      <p:bldP spid="152730" grpId="0" build="p" autoUpdateAnimBg="0" advAuto="0"/>
      <p:bldP spid="152731" grpId="0" animBg="1"/>
      <p:bldP spid="152739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5">
            <a:extLst>
              <a:ext uri="{FF2B5EF4-FFF2-40B4-BE49-F238E27FC236}">
                <a16:creationId xmlns:a16="http://schemas.microsoft.com/office/drawing/2014/main" id="{073E4E29-B922-4F61-AD4E-B9ED49998089}"/>
              </a:ext>
            </a:extLst>
          </p:cNvPr>
          <p:cNvGrpSpPr>
            <a:grpSpLocks/>
          </p:cNvGrpSpPr>
          <p:nvPr/>
        </p:nvGrpSpPr>
        <p:grpSpPr bwMode="auto">
          <a:xfrm>
            <a:off x="6875463" y="2554288"/>
            <a:ext cx="617537" cy="147637"/>
            <a:chOff x="1440" y="2736"/>
            <a:chExt cx="1912" cy="454"/>
          </a:xfrm>
        </p:grpSpPr>
        <p:sp>
          <p:nvSpPr>
            <p:cNvPr id="21548" name="Arc 1036">
              <a:extLst>
                <a:ext uri="{FF2B5EF4-FFF2-40B4-BE49-F238E27FC236}">
                  <a16:creationId xmlns:a16="http://schemas.microsoft.com/office/drawing/2014/main" id="{A2178B10-865C-462B-BA05-2C62C7DB9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T0" fmla="*/ 0 w 43138"/>
                <a:gd name="T1" fmla="*/ 0 h 24006"/>
                <a:gd name="T2" fmla="*/ 0 w 43138"/>
                <a:gd name="T3" fmla="*/ 0 h 24006"/>
                <a:gd name="T4" fmla="*/ 0 w 43138"/>
                <a:gd name="T5" fmla="*/ 0 h 24006"/>
                <a:gd name="T6" fmla="*/ 0 60000 65536"/>
                <a:gd name="T7" fmla="*/ 0 60000 65536"/>
                <a:gd name="T8" fmla="*/ 0 60000 65536"/>
                <a:gd name="T9" fmla="*/ 0 w 43138"/>
                <a:gd name="T10" fmla="*/ 0 h 24006"/>
                <a:gd name="T11" fmla="*/ 43138 w 43138"/>
                <a:gd name="T12" fmla="*/ 24006 h 240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9" name="Arc 1037">
              <a:extLst>
                <a:ext uri="{FF2B5EF4-FFF2-40B4-BE49-F238E27FC236}">
                  <a16:creationId xmlns:a16="http://schemas.microsoft.com/office/drawing/2014/main" id="{4C0F74D3-13B7-40D6-848A-9C7287C7C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T0" fmla="*/ 0 w 43018"/>
                <a:gd name="T1" fmla="*/ 0 h 23106"/>
                <a:gd name="T2" fmla="*/ 0 w 43018"/>
                <a:gd name="T3" fmla="*/ 0 h 23106"/>
                <a:gd name="T4" fmla="*/ 0 w 43018"/>
                <a:gd name="T5" fmla="*/ 0 h 23106"/>
                <a:gd name="T6" fmla="*/ 0 60000 65536"/>
                <a:gd name="T7" fmla="*/ 0 60000 65536"/>
                <a:gd name="T8" fmla="*/ 0 60000 65536"/>
                <a:gd name="T9" fmla="*/ 0 w 43018"/>
                <a:gd name="T10" fmla="*/ 0 h 23106"/>
                <a:gd name="T11" fmla="*/ 43018 w 43018"/>
                <a:gd name="T12" fmla="*/ 23106 h 23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61">
            <a:extLst>
              <a:ext uri="{FF2B5EF4-FFF2-40B4-BE49-F238E27FC236}">
                <a16:creationId xmlns:a16="http://schemas.microsoft.com/office/drawing/2014/main" id="{2D4DCB3E-4492-43B9-BECA-042A2E5F4DCA}"/>
              </a:ext>
            </a:extLst>
          </p:cNvPr>
          <p:cNvGrpSpPr>
            <a:grpSpLocks/>
          </p:cNvGrpSpPr>
          <p:nvPr/>
        </p:nvGrpSpPr>
        <p:grpSpPr bwMode="auto">
          <a:xfrm>
            <a:off x="6872288" y="1558925"/>
            <a:ext cx="617537" cy="147638"/>
            <a:chOff x="1440" y="2736"/>
            <a:chExt cx="1912" cy="454"/>
          </a:xfrm>
        </p:grpSpPr>
        <p:sp>
          <p:nvSpPr>
            <p:cNvPr id="21546" name="Arc 1062">
              <a:extLst>
                <a:ext uri="{FF2B5EF4-FFF2-40B4-BE49-F238E27FC236}">
                  <a16:creationId xmlns:a16="http://schemas.microsoft.com/office/drawing/2014/main" id="{E13C9494-8EEA-4757-B6F5-20C46558E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T0" fmla="*/ 0 w 43138"/>
                <a:gd name="T1" fmla="*/ 0 h 24006"/>
                <a:gd name="T2" fmla="*/ 0 w 43138"/>
                <a:gd name="T3" fmla="*/ 0 h 24006"/>
                <a:gd name="T4" fmla="*/ 0 w 43138"/>
                <a:gd name="T5" fmla="*/ 0 h 24006"/>
                <a:gd name="T6" fmla="*/ 0 60000 65536"/>
                <a:gd name="T7" fmla="*/ 0 60000 65536"/>
                <a:gd name="T8" fmla="*/ 0 60000 65536"/>
                <a:gd name="T9" fmla="*/ 0 w 43138"/>
                <a:gd name="T10" fmla="*/ 0 h 24006"/>
                <a:gd name="T11" fmla="*/ 43138 w 43138"/>
                <a:gd name="T12" fmla="*/ 24006 h 240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7" name="Arc 1063">
              <a:extLst>
                <a:ext uri="{FF2B5EF4-FFF2-40B4-BE49-F238E27FC236}">
                  <a16:creationId xmlns:a16="http://schemas.microsoft.com/office/drawing/2014/main" id="{3E7F2BD7-D958-4C12-B205-8DFBA172D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T0" fmla="*/ 0 w 43018"/>
                <a:gd name="T1" fmla="*/ 0 h 23106"/>
                <a:gd name="T2" fmla="*/ 0 w 43018"/>
                <a:gd name="T3" fmla="*/ 0 h 23106"/>
                <a:gd name="T4" fmla="*/ 0 w 43018"/>
                <a:gd name="T5" fmla="*/ 0 h 23106"/>
                <a:gd name="T6" fmla="*/ 0 60000 65536"/>
                <a:gd name="T7" fmla="*/ 0 60000 65536"/>
                <a:gd name="T8" fmla="*/ 0 60000 65536"/>
                <a:gd name="T9" fmla="*/ 0 w 43018"/>
                <a:gd name="T10" fmla="*/ 0 h 23106"/>
                <a:gd name="T11" fmla="*/ 43018 w 43018"/>
                <a:gd name="T12" fmla="*/ 23106 h 23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101">
            <a:extLst>
              <a:ext uri="{FF2B5EF4-FFF2-40B4-BE49-F238E27FC236}">
                <a16:creationId xmlns:a16="http://schemas.microsoft.com/office/drawing/2014/main" id="{BF720979-0CD5-46A3-B39B-250CE13366BF}"/>
              </a:ext>
            </a:extLst>
          </p:cNvPr>
          <p:cNvGrpSpPr>
            <a:grpSpLocks/>
          </p:cNvGrpSpPr>
          <p:nvPr/>
        </p:nvGrpSpPr>
        <p:grpSpPr bwMode="auto">
          <a:xfrm>
            <a:off x="6440488" y="609600"/>
            <a:ext cx="1544637" cy="2900363"/>
            <a:chOff x="4057" y="384"/>
            <a:chExt cx="973" cy="1827"/>
          </a:xfrm>
        </p:grpSpPr>
        <p:sp>
          <p:nvSpPr>
            <p:cNvPr id="21535" name="Line 1046">
              <a:extLst>
                <a:ext uri="{FF2B5EF4-FFF2-40B4-BE49-F238E27FC236}">
                  <a16:creationId xmlns:a16="http://schemas.microsoft.com/office/drawing/2014/main" id="{E2D43FC2-E23F-4783-9D39-D4CBB05E98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3" y="416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15" name="Object 1047">
              <a:extLst>
                <a:ext uri="{FF2B5EF4-FFF2-40B4-BE49-F238E27FC236}">
                  <a16:creationId xmlns:a16="http://schemas.microsoft.com/office/drawing/2014/main" id="{1056BC1F-7913-48CC-ACB1-10B3D75B0D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3" y="384"/>
            <a:ext cx="110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4" name="Equation" r:id="rId3" imgW="215640" imgH="215640" progId="Equation.3">
                    <p:embed/>
                  </p:oleObj>
                </mc:Choice>
                <mc:Fallback>
                  <p:oleObj name="Equation" r:id="rId3" imgW="215640" imgH="215640" progId="Equation.3">
                    <p:embed/>
                    <p:pic>
                      <p:nvPicPr>
                        <p:cNvPr id="0" name="Object 10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3" y="384"/>
                          <a:ext cx="110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6" name="Line 1040">
              <a:extLst>
                <a:ext uri="{FF2B5EF4-FFF2-40B4-BE49-F238E27FC236}">
                  <a16:creationId xmlns:a16="http://schemas.microsoft.com/office/drawing/2014/main" id="{C0FC66D9-3258-49C5-A30E-676522476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361"/>
              <a:ext cx="9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7" name="Line 1041">
              <a:extLst>
                <a:ext uri="{FF2B5EF4-FFF2-40B4-BE49-F238E27FC236}">
                  <a16:creationId xmlns:a16="http://schemas.microsoft.com/office/drawing/2014/main" id="{315CD46A-A6D8-44F1-9A49-BD8E47DC2F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3" y="1074"/>
              <a:ext cx="629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8" name="Line 1043">
              <a:extLst>
                <a:ext uri="{FF2B5EF4-FFF2-40B4-BE49-F238E27FC236}">
                  <a16:creationId xmlns:a16="http://schemas.microsoft.com/office/drawing/2014/main" id="{E1FADE3F-2459-4A82-B2D3-520F8DC98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3" y="2117"/>
              <a:ext cx="0" cy="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9" name="Line 1044">
              <a:extLst>
                <a:ext uri="{FF2B5EF4-FFF2-40B4-BE49-F238E27FC236}">
                  <a16:creationId xmlns:a16="http://schemas.microsoft.com/office/drawing/2014/main" id="{4DE6089D-42F0-4FC1-B8EF-F13759295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3" y="817"/>
              <a:ext cx="0" cy="1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16" name="Object 1048">
              <a:extLst>
                <a:ext uri="{FF2B5EF4-FFF2-40B4-BE49-F238E27FC236}">
                  <a16:creationId xmlns:a16="http://schemas.microsoft.com/office/drawing/2014/main" id="{F0793D93-C2EB-42DA-8C3D-DBA11DEE1C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7" y="1665"/>
            <a:ext cx="116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5" name="Equation" r:id="rId5" imgW="228600" imgH="241200" progId="Equation.3">
                    <p:embed/>
                  </p:oleObj>
                </mc:Choice>
                <mc:Fallback>
                  <p:oleObj name="Equation" r:id="rId5" imgW="228600" imgH="241200" progId="Equation.3">
                    <p:embed/>
                    <p:pic>
                      <p:nvPicPr>
                        <p:cNvPr id="0" name="Object 1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7" y="1665"/>
                          <a:ext cx="116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7" name="Object 1049">
              <a:extLst>
                <a:ext uri="{FF2B5EF4-FFF2-40B4-BE49-F238E27FC236}">
                  <a16:creationId xmlns:a16="http://schemas.microsoft.com/office/drawing/2014/main" id="{F80F286E-BD25-4536-922A-64B92A5CD3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06" y="1424"/>
            <a:ext cx="124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6" name="Equation" r:id="rId7" imgW="241200" imgH="317160" progId="Equation.3">
                    <p:embed/>
                  </p:oleObj>
                </mc:Choice>
                <mc:Fallback>
                  <p:oleObj name="Equation" r:id="rId7" imgW="241200" imgH="317160" progId="Equation.3">
                    <p:embed/>
                    <p:pic>
                      <p:nvPicPr>
                        <p:cNvPr id="0" name="Object 1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6" y="1424"/>
                          <a:ext cx="124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0" name="Oval 1052">
              <a:extLst>
                <a:ext uri="{FF2B5EF4-FFF2-40B4-BE49-F238E27FC236}">
                  <a16:creationId xmlns:a16="http://schemas.microsoft.com/office/drawing/2014/main" id="{D975F29C-0538-40C6-BC2A-5A7EB9C64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" y="621"/>
              <a:ext cx="778" cy="185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1541" name="Group 1053">
              <a:extLst>
                <a:ext uri="{FF2B5EF4-FFF2-40B4-BE49-F238E27FC236}">
                  <a16:creationId xmlns:a16="http://schemas.microsoft.com/office/drawing/2014/main" id="{2FE6F386-284C-4962-B10D-B8B17FB4BB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5" y="1899"/>
              <a:ext cx="779" cy="185"/>
              <a:chOff x="4391" y="2231"/>
              <a:chExt cx="904" cy="325"/>
            </a:xfrm>
          </p:grpSpPr>
          <p:sp>
            <p:nvSpPr>
              <p:cNvPr id="21544" name="Arc 1054">
                <a:extLst>
                  <a:ext uri="{FF2B5EF4-FFF2-40B4-BE49-F238E27FC236}">
                    <a16:creationId xmlns:a16="http://schemas.microsoft.com/office/drawing/2014/main" id="{BAC75201-1421-48D2-A1E7-574EFE003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" y="2231"/>
                <a:ext cx="901" cy="194"/>
              </a:xfrm>
              <a:custGeom>
                <a:avLst/>
                <a:gdLst>
                  <a:gd name="T0" fmla="*/ 0 w 43138"/>
                  <a:gd name="T1" fmla="*/ 0 h 24006"/>
                  <a:gd name="T2" fmla="*/ 0 w 43138"/>
                  <a:gd name="T3" fmla="*/ 0 h 24006"/>
                  <a:gd name="T4" fmla="*/ 0 w 43138"/>
                  <a:gd name="T5" fmla="*/ 0 h 24006"/>
                  <a:gd name="T6" fmla="*/ 0 60000 65536"/>
                  <a:gd name="T7" fmla="*/ 0 60000 65536"/>
                  <a:gd name="T8" fmla="*/ 0 60000 65536"/>
                  <a:gd name="T9" fmla="*/ 0 w 43138"/>
                  <a:gd name="T10" fmla="*/ 0 h 24006"/>
                  <a:gd name="T11" fmla="*/ 43138 w 43138"/>
                  <a:gd name="T12" fmla="*/ 24006 h 240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38" h="24006" fill="none" extrusionOk="0">
                    <a:moveTo>
                      <a:pt x="-1" y="19964"/>
                    </a:moveTo>
                    <a:cubicBezTo>
                      <a:pt x="854" y="8702"/>
                      <a:pt x="10242" y="-1"/>
                      <a:pt x="21538" y="0"/>
                    </a:cubicBezTo>
                    <a:cubicBezTo>
                      <a:pt x="33467" y="0"/>
                      <a:pt x="43138" y="9670"/>
                      <a:pt x="43138" y="21600"/>
                    </a:cubicBezTo>
                    <a:cubicBezTo>
                      <a:pt x="43138" y="22403"/>
                      <a:pt x="43093" y="23207"/>
                      <a:pt x="43003" y="24005"/>
                    </a:cubicBezTo>
                  </a:path>
                  <a:path w="43138" h="24006" stroke="0" extrusionOk="0">
                    <a:moveTo>
                      <a:pt x="-1" y="19964"/>
                    </a:moveTo>
                    <a:cubicBezTo>
                      <a:pt x="854" y="8702"/>
                      <a:pt x="10242" y="-1"/>
                      <a:pt x="21538" y="0"/>
                    </a:cubicBezTo>
                    <a:cubicBezTo>
                      <a:pt x="33467" y="0"/>
                      <a:pt x="43138" y="9670"/>
                      <a:pt x="43138" y="21600"/>
                    </a:cubicBezTo>
                    <a:cubicBezTo>
                      <a:pt x="43138" y="22403"/>
                      <a:pt x="43093" y="23207"/>
                      <a:pt x="43003" y="24005"/>
                    </a:cubicBezTo>
                    <a:lnTo>
                      <a:pt x="21538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5" name="Arc 1055">
                <a:extLst>
                  <a:ext uri="{FF2B5EF4-FFF2-40B4-BE49-F238E27FC236}">
                    <a16:creationId xmlns:a16="http://schemas.microsoft.com/office/drawing/2014/main" id="{C071A6B8-639D-480E-99C1-4E4AC6451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2352"/>
                <a:ext cx="901" cy="204"/>
              </a:xfrm>
              <a:custGeom>
                <a:avLst/>
                <a:gdLst>
                  <a:gd name="T0" fmla="*/ 0 w 43200"/>
                  <a:gd name="T1" fmla="*/ 0 h 25177"/>
                  <a:gd name="T2" fmla="*/ 0 w 43200"/>
                  <a:gd name="T3" fmla="*/ 0 h 25177"/>
                  <a:gd name="T4" fmla="*/ 0 w 43200"/>
                  <a:gd name="T5" fmla="*/ 0 h 2517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177"/>
                  <a:gd name="T11" fmla="*/ 43200 w 43200"/>
                  <a:gd name="T12" fmla="*/ 25177 h 251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177" fill="none" extrusionOk="0">
                    <a:moveTo>
                      <a:pt x="42901" y="0"/>
                    </a:moveTo>
                    <a:cubicBezTo>
                      <a:pt x="43100" y="1182"/>
                      <a:pt x="43200" y="2378"/>
                      <a:pt x="43200" y="3577"/>
                    </a:cubicBezTo>
                    <a:cubicBezTo>
                      <a:pt x="43200" y="15506"/>
                      <a:pt x="33529" y="25177"/>
                      <a:pt x="21600" y="25177"/>
                    </a:cubicBezTo>
                    <a:cubicBezTo>
                      <a:pt x="9670" y="25177"/>
                      <a:pt x="0" y="15506"/>
                      <a:pt x="0" y="3577"/>
                    </a:cubicBezTo>
                    <a:cubicBezTo>
                      <a:pt x="-1" y="3074"/>
                      <a:pt x="17" y="2572"/>
                      <a:pt x="52" y="2070"/>
                    </a:cubicBezTo>
                  </a:path>
                  <a:path w="43200" h="25177" stroke="0" extrusionOk="0">
                    <a:moveTo>
                      <a:pt x="42901" y="0"/>
                    </a:moveTo>
                    <a:cubicBezTo>
                      <a:pt x="43100" y="1182"/>
                      <a:pt x="43200" y="2378"/>
                      <a:pt x="43200" y="3577"/>
                    </a:cubicBezTo>
                    <a:cubicBezTo>
                      <a:pt x="43200" y="15506"/>
                      <a:pt x="33529" y="25177"/>
                      <a:pt x="21600" y="25177"/>
                    </a:cubicBezTo>
                    <a:cubicBezTo>
                      <a:pt x="9670" y="25177"/>
                      <a:pt x="0" y="15506"/>
                      <a:pt x="0" y="3577"/>
                    </a:cubicBezTo>
                    <a:cubicBezTo>
                      <a:pt x="-1" y="3074"/>
                      <a:pt x="17" y="2572"/>
                      <a:pt x="52" y="2070"/>
                    </a:cubicBezTo>
                    <a:lnTo>
                      <a:pt x="21600" y="3577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42" name="Line 1066">
              <a:extLst>
                <a:ext uri="{FF2B5EF4-FFF2-40B4-BE49-F238E27FC236}">
                  <a16:creationId xmlns:a16="http://schemas.microsoft.com/office/drawing/2014/main" id="{9E56424A-C854-4C17-86ED-AE365D5FC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5" y="729"/>
              <a:ext cx="779" cy="124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3" name="Line 1067">
              <a:extLst>
                <a:ext uri="{FF2B5EF4-FFF2-40B4-BE49-F238E27FC236}">
                  <a16:creationId xmlns:a16="http://schemas.microsoft.com/office/drawing/2014/main" id="{96D851FF-6C63-4E90-8EEF-1F6F724A7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5" y="729"/>
              <a:ext cx="779" cy="124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21" name="Rectangle 1026">
            <a:extLst>
              <a:ext uri="{FF2B5EF4-FFF2-40B4-BE49-F238E27FC236}">
                <a16:creationId xmlns:a16="http://schemas.microsoft.com/office/drawing/2014/main" id="{2FBF98CD-0FC9-4E89-A514-6AD312239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2667000" cy="533400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ea typeface="楷体_GB2312" pitchFamily="49" charset="-122"/>
              </a:rPr>
              <a:t>4.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椭圆锥面</a:t>
            </a:r>
          </a:p>
        </p:txBody>
      </p:sp>
      <p:graphicFrame>
        <p:nvGraphicFramePr>
          <p:cNvPr id="198659" name="Object 1027">
            <a:extLst>
              <a:ext uri="{FF2B5EF4-FFF2-40B4-BE49-F238E27FC236}">
                <a16:creationId xmlns:a16="http://schemas.microsoft.com/office/drawing/2014/main" id="{C62F87FC-D140-410C-9412-0C2D2808A7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092200"/>
          <a:ext cx="43037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7" name="Equation" r:id="rId9" imgW="4305240" imgH="965160" progId="Equation.3">
                  <p:embed/>
                </p:oleObj>
              </mc:Choice>
              <mc:Fallback>
                <p:oleObj name="Equation" r:id="rId9" imgW="4305240" imgH="96516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092200"/>
                        <a:ext cx="43037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0" name="Object 1028">
            <a:extLst>
              <a:ext uri="{FF2B5EF4-FFF2-40B4-BE49-F238E27FC236}">
                <a16:creationId xmlns:a16="http://schemas.microsoft.com/office/drawing/2014/main" id="{00126CD4-45BE-4CA9-8E6B-06F316F1B2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2209800"/>
          <a:ext cx="378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8" name="Equation" r:id="rId11" imgW="3784320" imgH="457200" progId="Equation.3">
                  <p:embed/>
                </p:oleObj>
              </mc:Choice>
              <mc:Fallback>
                <p:oleObj name="Equation" r:id="rId11" imgW="3784320" imgH="4572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209800"/>
                        <a:ext cx="378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1" name="Text Box 1029">
            <a:extLst>
              <a:ext uri="{FF2B5EF4-FFF2-40B4-BE49-F238E27FC236}">
                <a16:creationId xmlns:a16="http://schemas.microsoft.com/office/drawing/2014/main" id="{014BFE85-51CE-4102-9381-047A4A43B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21478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solidFill>
                  <a:schemeClr val="tx2"/>
                </a:solidFill>
              </a:rPr>
              <a:t>椭圆</a:t>
            </a:r>
          </a:p>
        </p:txBody>
      </p:sp>
      <p:sp>
        <p:nvSpPr>
          <p:cNvPr id="198696" name="Text Box 1064">
            <a:extLst>
              <a:ext uri="{FF2B5EF4-FFF2-40B4-BE49-F238E27FC236}">
                <a16:creationId xmlns:a16="http://schemas.microsoft.com/office/drawing/2014/main" id="{5BB6E262-DAA4-47C2-9F11-65A6C1806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0"/>
            <a:ext cx="7788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在平面 </a:t>
            </a:r>
            <a:r>
              <a:rPr lang="en-US" altLang="zh-CN" i="1"/>
              <a:t>x</a:t>
            </a:r>
            <a:r>
              <a:rPr lang="zh-CN" altLang="en-US"/>
              <a:t>＝</a:t>
            </a:r>
            <a:r>
              <a:rPr lang="en-US" altLang="zh-CN"/>
              <a:t>0 </a:t>
            </a:r>
            <a:r>
              <a:rPr lang="zh-CN" altLang="en-US"/>
              <a:t>或 </a:t>
            </a:r>
            <a:r>
              <a:rPr lang="en-US" altLang="zh-CN" i="1"/>
              <a:t>y</a:t>
            </a:r>
            <a:r>
              <a:rPr lang="zh-CN" altLang="en-US"/>
              <a:t>＝</a:t>
            </a:r>
            <a:r>
              <a:rPr lang="en-US" altLang="zh-CN"/>
              <a:t>0 </a:t>
            </a:r>
            <a:r>
              <a:rPr lang="zh-CN" altLang="en-US"/>
              <a:t>上的截痕为过原点的两直线 </a:t>
            </a:r>
            <a:r>
              <a:rPr lang="en-US" altLang="zh-CN"/>
              <a:t>.</a:t>
            </a:r>
          </a:p>
        </p:txBody>
      </p:sp>
      <p:graphicFrame>
        <p:nvGraphicFramePr>
          <p:cNvPr id="198701" name="Object 1069">
            <a:extLst>
              <a:ext uri="{FF2B5EF4-FFF2-40B4-BE49-F238E27FC236}">
                <a16:creationId xmlns:a16="http://schemas.microsoft.com/office/drawing/2014/main" id="{4CA03EEB-46FD-4ED9-A99A-62C57705CB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9875" y="2667000"/>
          <a:ext cx="24114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9" name="Equation" r:id="rId13" imgW="2412720" imgH="1054080" progId="Equation.3">
                  <p:embed/>
                </p:oleObj>
              </mc:Choice>
              <mc:Fallback>
                <p:oleObj name="Equation" r:id="rId13" imgW="2412720" imgH="1054080" progId="Equation.3">
                  <p:embed/>
                  <p:pic>
                    <p:nvPicPr>
                      <p:cNvPr id="0" name="Object 1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2667000"/>
                        <a:ext cx="24114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702" name="Object 1070">
            <a:extLst>
              <a:ext uri="{FF2B5EF4-FFF2-40B4-BE49-F238E27FC236}">
                <a16:creationId xmlns:a16="http://schemas.microsoft.com/office/drawing/2014/main" id="{2232AAF3-57A4-485D-91FC-592CCDF393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78275" y="3016250"/>
          <a:ext cx="9636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0" name="Equation" r:id="rId15" imgW="965160" imgH="355320" progId="Equation.3">
                  <p:embed/>
                </p:oleObj>
              </mc:Choice>
              <mc:Fallback>
                <p:oleObj name="Equation" r:id="rId15" imgW="965160" imgH="355320" progId="Equation.3">
                  <p:embed/>
                  <p:pic>
                    <p:nvPicPr>
                      <p:cNvPr id="0" name="Object 1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3016250"/>
                        <a:ext cx="9636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703" name="Text Box 1071">
            <a:extLst>
              <a:ext uri="{FF2B5EF4-FFF2-40B4-BE49-F238E27FC236}">
                <a16:creationId xmlns:a16="http://schemas.microsoft.com/office/drawing/2014/main" id="{49AAA3C5-C794-4F05-951A-FACB96FAB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196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可以证明</a:t>
            </a:r>
            <a:r>
              <a:rPr lang="en-US" altLang="zh-CN"/>
              <a:t>, </a:t>
            </a:r>
            <a:r>
              <a:rPr lang="zh-CN" altLang="en-US"/>
              <a:t>椭圆①上任一点与原点的连线均在曲面上</a:t>
            </a:r>
            <a:r>
              <a:rPr lang="en-US" altLang="zh-CN"/>
              <a:t>.</a:t>
            </a:r>
          </a:p>
        </p:txBody>
      </p:sp>
      <p:sp>
        <p:nvSpPr>
          <p:cNvPr id="198705" name="Text Box 1073">
            <a:extLst>
              <a:ext uri="{FF2B5EF4-FFF2-40B4-BE49-F238E27FC236}">
                <a16:creationId xmlns:a16="http://schemas.microsoft.com/office/drawing/2014/main" id="{D154320D-071D-4798-874A-BBBC2A007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28638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/>
              <a:t>①</a:t>
            </a:r>
          </a:p>
        </p:txBody>
      </p:sp>
      <p:sp>
        <p:nvSpPr>
          <p:cNvPr id="198708" name="Text Box 1076">
            <a:extLst>
              <a:ext uri="{FF2B5EF4-FFF2-40B4-BE49-F238E27FC236}">
                <a16:creationId xmlns:a16="http://schemas.microsoft.com/office/drawing/2014/main" id="{DF15C93B-D3DB-4E93-A8C3-BD8A50BED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953000"/>
            <a:ext cx="7729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/>
              <a:t>(</a:t>
            </a:r>
            <a:r>
              <a:rPr lang="zh-CN" altLang="en-US"/>
              <a:t>椭圆锥面也可由圆锥面经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或 </a:t>
            </a:r>
            <a:r>
              <a:rPr lang="en-US" altLang="zh-CN" i="1"/>
              <a:t>y </a:t>
            </a:r>
            <a:r>
              <a:rPr lang="zh-CN" altLang="en-US"/>
              <a:t>方向的伸缩变换</a:t>
            </a:r>
            <a:endParaRPr lang="zh-CN" altLang="en-US" i="1"/>
          </a:p>
        </p:txBody>
      </p:sp>
      <p:sp>
        <p:nvSpPr>
          <p:cNvPr id="198709" name="Text Box 1077">
            <a:extLst>
              <a:ext uri="{FF2B5EF4-FFF2-40B4-BE49-F238E27FC236}">
                <a16:creationId xmlns:a16="http://schemas.microsoft.com/office/drawing/2014/main" id="{10AC2505-5B33-473D-A753-72DC2410F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5562600"/>
            <a:ext cx="23006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得到</a:t>
            </a:r>
            <a:r>
              <a:rPr lang="en-US" altLang="zh-CN" dirty="0"/>
              <a:t>, </a:t>
            </a:r>
            <a:r>
              <a:rPr lang="zh-CN" altLang="en-US" dirty="0"/>
              <a:t>见 </a:t>
            </a:r>
            <a:r>
              <a:rPr lang="en-US" altLang="zh-CN" dirty="0"/>
              <a:t>P42 )</a:t>
            </a:r>
          </a:p>
        </p:txBody>
      </p:sp>
      <p:grpSp>
        <p:nvGrpSpPr>
          <p:cNvPr id="6" name="Group 1105">
            <a:extLst>
              <a:ext uri="{FF2B5EF4-FFF2-40B4-BE49-F238E27FC236}">
                <a16:creationId xmlns:a16="http://schemas.microsoft.com/office/drawing/2014/main" id="{4B15F148-EC79-41B1-8376-6CF0EEE06116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04800"/>
            <a:ext cx="1738313" cy="3478213"/>
            <a:chOff x="3984" y="192"/>
            <a:chExt cx="1095" cy="2191"/>
          </a:xfrm>
        </p:grpSpPr>
        <p:graphicFrame>
          <p:nvGraphicFramePr>
            <p:cNvPr id="21510" name="Object 1080">
              <a:extLst>
                <a:ext uri="{FF2B5EF4-FFF2-40B4-BE49-F238E27FC236}">
                  <a16:creationId xmlns:a16="http://schemas.microsoft.com/office/drawing/2014/main" id="{456FD8F3-2124-4691-AE6F-3911BE7BD8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7" y="288"/>
            <a:ext cx="1072" cy="20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61" name="BMP 图象" r:id="rId17" imgW="1219370" imgH="2381582" progId="Paint.Picture">
                    <p:embed/>
                  </p:oleObj>
                </mc:Choice>
                <mc:Fallback>
                  <p:oleObj name="BMP 图象" r:id="rId17" imgW="1219370" imgH="2381582" progId="Paint.Picture">
                    <p:embed/>
                    <p:pic>
                      <p:nvPicPr>
                        <p:cNvPr id="0" name="Object 10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7" y="288"/>
                          <a:ext cx="1072" cy="20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29" name="Group 1104">
              <a:extLst>
                <a:ext uri="{FF2B5EF4-FFF2-40B4-BE49-F238E27FC236}">
                  <a16:creationId xmlns:a16="http://schemas.microsoft.com/office/drawing/2014/main" id="{B62ABDF4-53B4-4F25-BBEE-B0C9EFCD8C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192"/>
              <a:ext cx="1016" cy="1623"/>
              <a:chOff x="3984" y="192"/>
              <a:chExt cx="1016" cy="1623"/>
            </a:xfrm>
          </p:grpSpPr>
          <p:sp>
            <p:nvSpPr>
              <p:cNvPr id="21530" name="Line 1081">
                <a:extLst>
                  <a:ext uri="{FF2B5EF4-FFF2-40B4-BE49-F238E27FC236}">
                    <a16:creationId xmlns:a16="http://schemas.microsoft.com/office/drawing/2014/main" id="{AB8465D1-D62B-4B69-9983-391139721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76" y="1355"/>
                <a:ext cx="461" cy="4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1" name="Line 1083">
                <a:extLst>
                  <a:ext uri="{FF2B5EF4-FFF2-40B4-BE49-F238E27FC236}">
                    <a16:creationId xmlns:a16="http://schemas.microsoft.com/office/drawing/2014/main" id="{2048C9BE-2503-4441-9D52-64EE3928C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5" y="1357"/>
                <a:ext cx="4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532" name="Group 1103">
                <a:extLst>
                  <a:ext uri="{FF2B5EF4-FFF2-40B4-BE49-F238E27FC236}">
                    <a16:creationId xmlns:a16="http://schemas.microsoft.com/office/drawing/2014/main" id="{B0CA3BA0-4A2B-4361-BD98-C744222250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43" y="241"/>
                <a:ext cx="0" cy="1117"/>
                <a:chOff x="4532" y="241"/>
                <a:chExt cx="0" cy="1117"/>
              </a:xfrm>
            </p:grpSpPr>
            <p:sp>
              <p:nvSpPr>
                <p:cNvPr id="21533" name="Line 1082">
                  <a:extLst>
                    <a:ext uri="{FF2B5EF4-FFF2-40B4-BE49-F238E27FC236}">
                      <a16:creationId xmlns:a16="http://schemas.microsoft.com/office/drawing/2014/main" id="{750D72BD-C4F2-47A5-9C30-C8F72F0EBD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2" y="821"/>
                  <a:ext cx="0" cy="53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34" name="Line 1084">
                  <a:extLst>
                    <a:ext uri="{FF2B5EF4-FFF2-40B4-BE49-F238E27FC236}">
                      <a16:creationId xmlns:a16="http://schemas.microsoft.com/office/drawing/2014/main" id="{DB87FE35-1568-46CA-BFD2-4400047523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2" y="241"/>
                  <a:ext cx="0" cy="5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1511" name="Object 1085">
                <a:extLst>
                  <a:ext uri="{FF2B5EF4-FFF2-40B4-BE49-F238E27FC236}">
                    <a16:creationId xmlns:a16="http://schemas.microsoft.com/office/drawing/2014/main" id="{8AEA12EE-5989-4CC3-BC2D-888B8C4F855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84" y="159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62" name="Equation" r:id="rId19" imgW="228600" imgH="241200" progId="Equation.3">
                      <p:embed/>
                    </p:oleObj>
                  </mc:Choice>
                  <mc:Fallback>
                    <p:oleObj name="Equation" r:id="rId19" imgW="228600" imgH="241200" progId="Equation.3">
                      <p:embed/>
                      <p:pic>
                        <p:nvPicPr>
                          <p:cNvPr id="0" name="Object 10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59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2" name="Object 1087">
                <a:extLst>
                  <a:ext uri="{FF2B5EF4-FFF2-40B4-BE49-F238E27FC236}">
                    <a16:creationId xmlns:a16="http://schemas.microsoft.com/office/drawing/2014/main" id="{036CDA41-3C34-4043-85CD-77DD38AB65D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48" y="1398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63" name="Equation" r:id="rId21" imgW="241091" imgH="317225" progId="Equation.3">
                      <p:embed/>
                    </p:oleObj>
                  </mc:Choice>
                  <mc:Fallback>
                    <p:oleObj name="Equation" r:id="rId21" imgW="241091" imgH="317225" progId="Equation.3">
                      <p:embed/>
                      <p:pic>
                        <p:nvPicPr>
                          <p:cNvPr id="0" name="Object 10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398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3" name="Object 1086">
                <a:extLst>
                  <a:ext uri="{FF2B5EF4-FFF2-40B4-BE49-F238E27FC236}">
                    <a16:creationId xmlns:a16="http://schemas.microsoft.com/office/drawing/2014/main" id="{DD7850C6-76C6-4CEB-87FC-BE11147650A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08" y="192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64" name="Equation" r:id="rId23" imgW="215619" imgH="215619" progId="Equation.3">
                      <p:embed/>
                    </p:oleObj>
                  </mc:Choice>
                  <mc:Fallback>
                    <p:oleObj name="Equation" r:id="rId23" imgW="215619" imgH="215619" progId="Equation.3">
                      <p:embed/>
                      <p:pic>
                        <p:nvPicPr>
                          <p:cNvPr id="0" name="Object 10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92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4" name="Object 1102">
                <a:extLst>
                  <a:ext uri="{FF2B5EF4-FFF2-40B4-BE49-F238E27FC236}">
                    <a16:creationId xmlns:a16="http://schemas.microsoft.com/office/drawing/2014/main" id="{28471840-186F-438F-9A8C-A3324BC1317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0" y="1240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65" name="Equation" r:id="rId25" imgW="304560" imgH="317160" progId="Equation.3">
                      <p:embed/>
                    </p:oleObj>
                  </mc:Choice>
                  <mc:Fallback>
                    <p:oleObj name="Equation" r:id="rId25" imgW="304560" imgH="317160" progId="Equation.3">
                      <p:embed/>
                      <p:pic>
                        <p:nvPicPr>
                          <p:cNvPr id="0" name="Object 1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240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8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8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8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1" grpId="0" build="p" autoUpdateAnimBg="0"/>
      <p:bldP spid="198696" grpId="0" build="p" autoUpdateAnimBg="0"/>
      <p:bldP spid="198703" grpId="0" build="p" autoUpdateAnimBg="0"/>
      <p:bldP spid="198705" grpId="0" build="p" autoUpdateAnimBg="0"/>
      <p:bldP spid="198708" grpId="0" build="p" autoUpdateAnimBg="0"/>
      <p:bldP spid="198709" grpId="0" build="p" autoUpdateAnimBg="0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2">
            <a:extLst>
              <a:ext uri="{FF2B5EF4-FFF2-40B4-BE49-F238E27FC236}">
                <a16:creationId xmlns:a16="http://schemas.microsoft.com/office/drawing/2014/main" id="{3148E18E-0CAD-48D9-8C46-E40C25EA9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1813"/>
            <a:ext cx="2286000" cy="6096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内容小结</a:t>
            </a:r>
          </a:p>
        </p:txBody>
      </p:sp>
      <p:sp>
        <p:nvSpPr>
          <p:cNvPr id="199683" name="Text Box 3">
            <a:extLst>
              <a:ext uri="{FF2B5EF4-FFF2-40B4-BE49-F238E27FC236}">
                <a16:creationId xmlns:a16="http://schemas.microsoft.com/office/drawing/2014/main" id="{0D7EF861-C499-4380-8E4E-C48A3D149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319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1.</a:t>
            </a:r>
            <a:r>
              <a:rPr lang="en-US" altLang="zh-CN"/>
              <a:t> </a:t>
            </a:r>
            <a:r>
              <a:rPr lang="zh-CN" altLang="en-US"/>
              <a:t>空间曲面</a:t>
            </a:r>
          </a:p>
        </p:txBody>
      </p:sp>
      <p:sp>
        <p:nvSpPr>
          <p:cNvPr id="199684" name="Line 4">
            <a:extLst>
              <a:ext uri="{FF2B5EF4-FFF2-40B4-BE49-F238E27FC236}">
                <a16:creationId xmlns:a16="http://schemas.microsoft.com/office/drawing/2014/main" id="{EF939644-E6EC-4A4D-8F05-204151B862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611313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5" name="Text Box 5">
            <a:extLst>
              <a:ext uri="{FF2B5EF4-FFF2-40B4-BE49-F238E27FC236}">
                <a16:creationId xmlns:a16="http://schemas.microsoft.com/office/drawing/2014/main" id="{6132F78F-A8BA-466E-9192-40B572166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954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三元方程</a:t>
            </a:r>
          </a:p>
        </p:txBody>
      </p:sp>
      <p:graphicFrame>
        <p:nvGraphicFramePr>
          <p:cNvPr id="199686" name="Object 6">
            <a:extLst>
              <a:ext uri="{FF2B5EF4-FFF2-40B4-BE49-F238E27FC236}">
                <a16:creationId xmlns:a16="http://schemas.microsoft.com/office/drawing/2014/main" id="{9962EB05-B00D-4B2D-9D27-914FB78FDD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433513"/>
          <a:ext cx="2144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2" name="Equation" r:id="rId3" imgW="2145960" imgH="406080" progId="Equation.3">
                  <p:embed/>
                </p:oleObj>
              </mc:Choice>
              <mc:Fallback>
                <p:oleObj name="Equation" r:id="rId3" imgW="21459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433513"/>
                        <a:ext cx="21447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7" name="Text Box 7">
            <a:extLst>
              <a:ext uri="{FF2B5EF4-FFF2-40B4-BE49-F238E27FC236}">
                <a16:creationId xmlns:a16="http://schemas.microsoft.com/office/drawing/2014/main" id="{3271D2EC-8744-4A37-B367-11100C87C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891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球面</a:t>
            </a:r>
          </a:p>
        </p:txBody>
      </p:sp>
      <p:graphicFrame>
        <p:nvGraphicFramePr>
          <p:cNvPr id="199688" name="Object 8">
            <a:extLst>
              <a:ext uri="{FF2B5EF4-FFF2-40B4-BE49-F238E27FC236}">
                <a16:creationId xmlns:a16="http://schemas.microsoft.com/office/drawing/2014/main" id="{DBFE4969-EC4C-45E8-9692-6165CD8552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839913"/>
          <a:ext cx="5484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3" name="Equation" r:id="rId5" imgW="5486400" imgH="533160" progId="Equation.3">
                  <p:embed/>
                </p:oleObj>
              </mc:Choice>
              <mc:Fallback>
                <p:oleObj name="Equation" r:id="rId5" imgW="5486400" imgH="533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39913"/>
                        <a:ext cx="54848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9" name="Text Box 9">
            <a:extLst>
              <a:ext uri="{FF2B5EF4-FFF2-40B4-BE49-F238E27FC236}">
                <a16:creationId xmlns:a16="http://schemas.microsoft.com/office/drawing/2014/main" id="{7BD5FB8C-A311-410F-8B83-9959602C2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780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旋转曲面</a:t>
            </a:r>
          </a:p>
        </p:txBody>
      </p:sp>
      <p:sp>
        <p:nvSpPr>
          <p:cNvPr id="199690" name="Text Box 10">
            <a:extLst>
              <a:ext uri="{FF2B5EF4-FFF2-40B4-BE49-F238E27FC236}">
                <a16:creationId xmlns:a16="http://schemas.microsoft.com/office/drawing/2014/main" id="{14221838-8BD2-46E0-8722-964F9BCB7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7975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如</a:t>
            </a:r>
            <a:r>
              <a:rPr lang="en-US" altLang="zh-CN"/>
              <a:t>, </a:t>
            </a:r>
            <a:r>
              <a:rPr lang="zh-CN" altLang="en-US"/>
              <a:t>曲线</a:t>
            </a:r>
          </a:p>
        </p:txBody>
      </p:sp>
      <p:graphicFrame>
        <p:nvGraphicFramePr>
          <p:cNvPr id="199691" name="Object 11">
            <a:extLst>
              <a:ext uri="{FF2B5EF4-FFF2-40B4-BE49-F238E27FC236}">
                <a16:creationId xmlns:a16="http://schemas.microsoft.com/office/drawing/2014/main" id="{E96B5FAB-03CE-4BDD-94A5-6313B9480B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908300"/>
          <a:ext cx="1803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4" name="Equation" r:id="rId7" imgW="1803240" imgH="901440" progId="Equation.3">
                  <p:embed/>
                </p:oleObj>
              </mc:Choice>
              <mc:Fallback>
                <p:oleObj name="Equation" r:id="rId7" imgW="1803240" imgH="9014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908300"/>
                        <a:ext cx="1803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2" name="Text Box 12">
            <a:extLst>
              <a:ext uri="{FF2B5EF4-FFF2-40B4-BE49-F238E27FC236}">
                <a16:creationId xmlns:a16="http://schemas.microsoft.com/office/drawing/2014/main" id="{47FA8342-0BA0-4F7D-9E20-E715C0B60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0749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绕 </a:t>
            </a:r>
            <a:r>
              <a:rPr lang="en-US" altLang="zh-CN" i="1">
                <a:solidFill>
                  <a:schemeClr val="tx2"/>
                </a:solidFill>
              </a:rPr>
              <a:t>z</a:t>
            </a:r>
            <a:r>
              <a:rPr lang="en-US" altLang="zh-CN"/>
              <a:t> </a:t>
            </a:r>
            <a:r>
              <a:rPr lang="zh-CN" altLang="en-US"/>
              <a:t>轴的旋转曲面</a:t>
            </a:r>
            <a:r>
              <a:rPr lang="en-US" altLang="zh-CN"/>
              <a:t>:</a:t>
            </a:r>
          </a:p>
        </p:txBody>
      </p:sp>
      <p:graphicFrame>
        <p:nvGraphicFramePr>
          <p:cNvPr id="199693" name="Object 13">
            <a:extLst>
              <a:ext uri="{FF2B5EF4-FFF2-40B4-BE49-F238E27FC236}">
                <a16:creationId xmlns:a16="http://schemas.microsoft.com/office/drawing/2014/main" id="{689AE68D-11FE-4E78-B87E-CD9940DDBF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5288" y="3886200"/>
          <a:ext cx="31607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5" name="Equation" r:id="rId9" imgW="3162240" imgH="558720" progId="Equation.3">
                  <p:embed/>
                </p:oleObj>
              </mc:Choice>
              <mc:Fallback>
                <p:oleObj name="Equation" r:id="rId9" imgW="3162240" imgH="5587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3886200"/>
                        <a:ext cx="31607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4" name="Text Box 14">
            <a:extLst>
              <a:ext uri="{FF2B5EF4-FFF2-40B4-BE49-F238E27FC236}">
                <a16:creationId xmlns:a16="http://schemas.microsoft.com/office/drawing/2014/main" id="{082C4AA6-220F-42DB-A937-14A1CC6A7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3576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 </a:t>
            </a:r>
            <a:r>
              <a:rPr lang="zh-CN" altLang="en-US"/>
              <a:t>柱面</a:t>
            </a:r>
          </a:p>
        </p:txBody>
      </p:sp>
      <p:sp>
        <p:nvSpPr>
          <p:cNvPr id="199695" name="Text Box 15">
            <a:extLst>
              <a:ext uri="{FF2B5EF4-FFF2-40B4-BE49-F238E27FC236}">
                <a16:creationId xmlns:a16="http://schemas.microsoft.com/office/drawing/2014/main" id="{3D1FDB6D-1B0E-4E4B-A379-C5F65C401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8910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如</a:t>
            </a:r>
            <a:r>
              <a:rPr lang="en-US" altLang="zh-CN"/>
              <a:t>,</a:t>
            </a:r>
            <a:r>
              <a:rPr lang="zh-CN" altLang="en-US"/>
              <a:t>曲面</a:t>
            </a:r>
          </a:p>
        </p:txBody>
      </p:sp>
      <p:graphicFrame>
        <p:nvGraphicFramePr>
          <p:cNvPr id="199696" name="Object 16">
            <a:extLst>
              <a:ext uri="{FF2B5EF4-FFF2-40B4-BE49-F238E27FC236}">
                <a16:creationId xmlns:a16="http://schemas.microsoft.com/office/drawing/2014/main" id="{4EC37EE8-1E0B-4788-A1C5-589DA620C0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003800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6" name="Equation" r:id="rId11" imgW="1752480" imgH="406080" progId="Equation.3">
                  <p:embed/>
                </p:oleObj>
              </mc:Choice>
              <mc:Fallback>
                <p:oleObj name="Equation" r:id="rId11" imgW="175248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003800"/>
                        <a:ext cx="1752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7" name="Text Box 17">
            <a:extLst>
              <a:ext uri="{FF2B5EF4-FFF2-40B4-BE49-F238E27FC236}">
                <a16:creationId xmlns:a16="http://schemas.microsoft.com/office/drawing/2014/main" id="{89CA66CF-6B83-4E75-A3FF-9D6DC9E4F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89108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表示母线平行 </a:t>
            </a:r>
            <a:r>
              <a:rPr lang="en-US" altLang="zh-CN" i="1">
                <a:solidFill>
                  <a:schemeClr val="tx2"/>
                </a:solidFill>
              </a:rPr>
              <a:t>z</a:t>
            </a:r>
            <a:r>
              <a:rPr lang="en-US" altLang="zh-CN"/>
              <a:t> </a:t>
            </a:r>
            <a:r>
              <a:rPr lang="zh-CN" altLang="en-US"/>
              <a:t>轴的柱面</a:t>
            </a:r>
            <a:r>
              <a:rPr lang="en-US" altLang="zh-CN"/>
              <a:t>.</a:t>
            </a:r>
          </a:p>
        </p:txBody>
      </p:sp>
      <p:sp>
        <p:nvSpPr>
          <p:cNvPr id="199706" name="Text Box 26">
            <a:extLst>
              <a:ext uri="{FF2B5EF4-FFF2-40B4-BE49-F238E27FC236}">
                <a16:creationId xmlns:a16="http://schemas.microsoft.com/office/drawing/2014/main" id="{9BEA4794-B5C9-4492-9D89-FF43959BC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476875"/>
            <a:ext cx="614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又如</a:t>
            </a:r>
            <a:r>
              <a:rPr lang="en-US" altLang="zh-CN"/>
              <a:t>,</a:t>
            </a:r>
            <a:r>
              <a:rPr lang="zh-CN" altLang="en-US"/>
              <a:t>椭圆柱面</a:t>
            </a:r>
            <a:r>
              <a:rPr lang="en-US" altLang="zh-CN"/>
              <a:t>, </a:t>
            </a:r>
            <a:r>
              <a:rPr lang="zh-CN" altLang="en-US"/>
              <a:t>双曲柱面</a:t>
            </a:r>
            <a:r>
              <a:rPr lang="en-US" altLang="zh-CN"/>
              <a:t>, </a:t>
            </a:r>
            <a:r>
              <a:rPr lang="zh-CN" altLang="en-US"/>
              <a:t>抛物柱面等 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autoUpdateAnimBg="0"/>
      <p:bldP spid="199685" grpId="0" autoUpdateAnimBg="0"/>
      <p:bldP spid="199687" grpId="0" autoUpdateAnimBg="0"/>
      <p:bldP spid="199689" grpId="0" autoUpdateAnimBg="0"/>
      <p:bldP spid="199690" grpId="0" autoUpdateAnimBg="0"/>
      <p:bldP spid="199692" grpId="0" autoUpdateAnimBg="0"/>
      <p:bldP spid="199694" grpId="0" autoUpdateAnimBg="0"/>
      <p:bldP spid="199695" grpId="0" autoUpdateAnimBg="0"/>
      <p:bldP spid="199697" grpId="0" autoUpdateAnimBg="0"/>
      <p:bldP spid="19970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5" name="Rectangle 5">
            <a:extLst>
              <a:ext uri="{FF2B5EF4-FFF2-40B4-BE49-F238E27FC236}">
                <a16:creationId xmlns:a16="http://schemas.microsoft.com/office/drawing/2014/main" id="{85846E27-F3A6-41AC-BBE9-524BDA6482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1813"/>
            <a:ext cx="2286000" cy="533400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2.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二次曲面</a:t>
            </a:r>
          </a:p>
        </p:txBody>
      </p:sp>
      <p:sp>
        <p:nvSpPr>
          <p:cNvPr id="23566" name="Line 7">
            <a:extLst>
              <a:ext uri="{FF2B5EF4-FFF2-40B4-BE49-F238E27FC236}">
                <a16:creationId xmlns:a16="http://schemas.microsoft.com/office/drawing/2014/main" id="{D480AA67-E6ED-4FFA-94F6-CC028BA7E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9375" y="8382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7" name="Text Box 8">
            <a:extLst>
              <a:ext uri="{FF2B5EF4-FFF2-40B4-BE49-F238E27FC236}">
                <a16:creationId xmlns:a16="http://schemas.microsoft.com/office/drawing/2014/main" id="{9AA660A3-126A-43BC-AE10-C9AD73E65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9975" y="533400"/>
            <a:ext cx="248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三元二次方程</a:t>
            </a:r>
          </a:p>
        </p:txBody>
      </p:sp>
      <p:sp>
        <p:nvSpPr>
          <p:cNvPr id="192523" name="Text Box 11">
            <a:hlinkClick r:id="rId4" action="ppaction://hlinksldjump"/>
            <a:extLst>
              <a:ext uri="{FF2B5EF4-FFF2-40B4-BE49-F238E27FC236}">
                <a16:creationId xmlns:a16="http://schemas.microsoft.com/office/drawing/2014/main" id="{75DBD0B0-ED32-49D7-A212-AB9C41886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13303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椭球面</a:t>
            </a:r>
          </a:p>
        </p:txBody>
      </p:sp>
      <p:graphicFrame>
        <p:nvGraphicFramePr>
          <p:cNvPr id="192524" name="Object 12">
            <a:extLst>
              <a:ext uri="{FF2B5EF4-FFF2-40B4-BE49-F238E27FC236}">
                <a16:creationId xmlns:a16="http://schemas.microsoft.com/office/drawing/2014/main" id="{8A8DF550-D79B-4C21-8AEA-CF5F036EA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143000"/>
          <a:ext cx="2425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1" name="Equation" r:id="rId5" imgW="2425680" imgH="965160" progId="Equation.3">
                  <p:embed/>
                </p:oleObj>
              </mc:Choice>
              <mc:Fallback>
                <p:oleObj name="Equation" r:id="rId5" imgW="2425680" imgH="965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143000"/>
                        <a:ext cx="2425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5" name="Text Box 13">
            <a:hlinkClick r:id="rId7" action="ppaction://hlinksldjump"/>
            <a:extLst>
              <a:ext uri="{FF2B5EF4-FFF2-40B4-BE49-F238E27FC236}">
                <a16:creationId xmlns:a16="http://schemas.microsoft.com/office/drawing/2014/main" id="{243131C5-5E20-4994-9DA7-6D18A16D5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336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抛物面</a:t>
            </a:r>
            <a:r>
              <a:rPr lang="en-US" altLang="zh-CN"/>
              <a:t>:</a:t>
            </a:r>
          </a:p>
        </p:txBody>
      </p:sp>
      <p:sp>
        <p:nvSpPr>
          <p:cNvPr id="192527" name="Text Box 15">
            <a:hlinkClick r:id="rId7" action="ppaction://hlinksldjump"/>
            <a:extLst>
              <a:ext uri="{FF2B5EF4-FFF2-40B4-BE49-F238E27FC236}">
                <a16:creationId xmlns:a16="http://schemas.microsoft.com/office/drawing/2014/main" id="{9F9F5DF0-13B0-4AA0-B5F0-691506F96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1336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椭圆抛物面</a:t>
            </a:r>
          </a:p>
        </p:txBody>
      </p:sp>
      <p:sp>
        <p:nvSpPr>
          <p:cNvPr id="192528" name="Text Box 16">
            <a:hlinkClick r:id="rId7" action="ppaction://hlinksldjump"/>
            <a:extLst>
              <a:ext uri="{FF2B5EF4-FFF2-40B4-BE49-F238E27FC236}">
                <a16:creationId xmlns:a16="http://schemas.microsoft.com/office/drawing/2014/main" id="{9F65ACD0-6F48-466E-9F8F-9233DE30B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133600"/>
            <a:ext cx="2119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双曲抛物面</a:t>
            </a:r>
          </a:p>
        </p:txBody>
      </p:sp>
      <p:sp>
        <p:nvSpPr>
          <p:cNvPr id="192531" name="Text Box 19">
            <a:hlinkClick r:id="rId8" action="ppaction://hlinksldjump"/>
            <a:extLst>
              <a:ext uri="{FF2B5EF4-FFF2-40B4-BE49-F238E27FC236}">
                <a16:creationId xmlns:a16="http://schemas.microsoft.com/office/drawing/2014/main" id="{EE59A0F7-66D6-468E-86C6-90A293E0E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双曲面</a:t>
            </a:r>
            <a:r>
              <a:rPr lang="en-US" altLang="zh-CN"/>
              <a:t>:</a:t>
            </a:r>
          </a:p>
        </p:txBody>
      </p:sp>
      <p:sp>
        <p:nvSpPr>
          <p:cNvPr id="192533" name="Text Box 21">
            <a:hlinkClick r:id="rId8" action="ppaction://hlinksldjump"/>
            <a:extLst>
              <a:ext uri="{FF2B5EF4-FFF2-40B4-BE49-F238E27FC236}">
                <a16:creationId xmlns:a16="http://schemas.microsoft.com/office/drawing/2014/main" id="{72DEA90E-4D67-4068-B3C0-E0DA79078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7338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单叶双曲面</a:t>
            </a:r>
          </a:p>
        </p:txBody>
      </p:sp>
      <p:graphicFrame>
        <p:nvGraphicFramePr>
          <p:cNvPr id="192534" name="Object 22">
            <a:extLst>
              <a:ext uri="{FF2B5EF4-FFF2-40B4-BE49-F238E27FC236}">
                <a16:creationId xmlns:a16="http://schemas.microsoft.com/office/drawing/2014/main" id="{9A28B737-27BE-47C5-8E0B-D60EA40116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252913"/>
          <a:ext cx="1206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2" name="Equation" r:id="rId9" imgW="1206360" imgH="965160" progId="Equation.3">
                  <p:embed/>
                </p:oleObj>
              </mc:Choice>
              <mc:Fallback>
                <p:oleObj name="Equation" r:id="rId9" imgW="1206360" imgH="9651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52913"/>
                        <a:ext cx="1206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5" name="Object 23">
            <a:extLst>
              <a:ext uri="{FF2B5EF4-FFF2-40B4-BE49-F238E27FC236}">
                <a16:creationId xmlns:a16="http://schemas.microsoft.com/office/drawing/2014/main" id="{EE289239-87AA-4B29-A850-C823897BE0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252913"/>
          <a:ext cx="698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3" name="Equation" r:id="rId11" imgW="698400" imgH="965160" progId="Equation.3">
                  <p:embed/>
                </p:oleObj>
              </mc:Choice>
              <mc:Fallback>
                <p:oleObj name="Equation" r:id="rId11" imgW="698400" imgH="9651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252913"/>
                        <a:ext cx="698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6" name="Object 24">
            <a:extLst>
              <a:ext uri="{FF2B5EF4-FFF2-40B4-BE49-F238E27FC236}">
                <a16:creationId xmlns:a16="http://schemas.microsoft.com/office/drawing/2014/main" id="{132B5AE8-77BC-4ACB-B910-8EBA96CD1C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633913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4" name="Equation" r:id="rId13" imgW="431640" imgH="304560" progId="Equation.3">
                  <p:embed/>
                </p:oleObj>
              </mc:Choice>
              <mc:Fallback>
                <p:oleObj name="Equation" r:id="rId13" imgW="431640" imgH="3045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633913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37" name="Text Box 25">
            <a:hlinkClick r:id="rId15" action="ppaction://hlinksldjump"/>
            <a:extLst>
              <a:ext uri="{FF2B5EF4-FFF2-40B4-BE49-F238E27FC236}">
                <a16:creationId xmlns:a16="http://schemas.microsoft.com/office/drawing/2014/main" id="{8BEFDB98-1B7D-416D-BCFC-64A2960DA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7338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双叶双曲面</a:t>
            </a:r>
          </a:p>
        </p:txBody>
      </p:sp>
      <p:graphicFrame>
        <p:nvGraphicFramePr>
          <p:cNvPr id="192538" name="Object 26">
            <a:extLst>
              <a:ext uri="{FF2B5EF4-FFF2-40B4-BE49-F238E27FC236}">
                <a16:creationId xmlns:a16="http://schemas.microsoft.com/office/drawing/2014/main" id="{5E5C9B0C-A90B-432E-BCCA-FEAF9D3DF5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4278313"/>
          <a:ext cx="1206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5" name="Equation" r:id="rId16" imgW="1206360" imgH="965160" progId="Equation.3">
                  <p:embed/>
                </p:oleObj>
              </mc:Choice>
              <mc:Fallback>
                <p:oleObj name="Equation" r:id="rId16" imgW="1206360" imgH="96516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278313"/>
                        <a:ext cx="1206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9" name="Object 27">
            <a:extLst>
              <a:ext uri="{FF2B5EF4-FFF2-40B4-BE49-F238E27FC236}">
                <a16:creationId xmlns:a16="http://schemas.microsoft.com/office/drawing/2014/main" id="{D8A644FE-4F08-48BA-B763-1F5CDA2F50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4278313"/>
          <a:ext cx="698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6" name="Equation" r:id="rId18" imgW="698400" imgH="965160" progId="Equation.3">
                  <p:embed/>
                </p:oleObj>
              </mc:Choice>
              <mc:Fallback>
                <p:oleObj name="Equation" r:id="rId18" imgW="698400" imgH="9651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278313"/>
                        <a:ext cx="698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40" name="Object 28">
            <a:extLst>
              <a:ext uri="{FF2B5EF4-FFF2-40B4-BE49-F238E27FC236}">
                <a16:creationId xmlns:a16="http://schemas.microsoft.com/office/drawing/2014/main" id="{18574575-3394-4E44-9957-0385FFFBF7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4633913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7" name="Equation" r:id="rId20" imgW="685800" imgH="304560" progId="Equation.3">
                  <p:embed/>
                </p:oleObj>
              </mc:Choice>
              <mc:Fallback>
                <p:oleObj name="Equation" r:id="rId20" imgW="685800" imgH="304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633913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43" name="Text Box 31">
            <a:hlinkClick r:id="rId22" action="ppaction://hlinksldjump"/>
            <a:extLst>
              <a:ext uri="{FF2B5EF4-FFF2-40B4-BE49-F238E27FC236}">
                <a16:creationId xmlns:a16="http://schemas.microsoft.com/office/drawing/2014/main" id="{C873799E-BE35-45E6-A6FC-4304EA6A3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76888"/>
            <a:ext cx="200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椭圆锥面</a:t>
            </a:r>
            <a:r>
              <a:rPr lang="en-US" altLang="zh-CN"/>
              <a:t>: </a:t>
            </a:r>
          </a:p>
        </p:txBody>
      </p:sp>
      <p:graphicFrame>
        <p:nvGraphicFramePr>
          <p:cNvPr id="192544" name="Object 32">
            <a:extLst>
              <a:ext uri="{FF2B5EF4-FFF2-40B4-BE49-F238E27FC236}">
                <a16:creationId xmlns:a16="http://schemas.microsoft.com/office/drawing/2014/main" id="{9FF8C688-43E4-4337-A160-935F1B0084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334000"/>
          <a:ext cx="1955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8" name="Equation" r:id="rId23" imgW="1955520" imgH="1028520" progId="Equation.3">
                  <p:embed/>
                </p:oleObj>
              </mc:Choice>
              <mc:Fallback>
                <p:oleObj name="Equation" r:id="rId23" imgW="1955520" imgH="10285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34000"/>
                        <a:ext cx="1955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F1CE611-B452-4DFC-8E8A-7C13BC58B191}"/>
                  </a:ext>
                </a:extLst>
              </p:cNvPr>
              <p:cNvSpPr txBox="1"/>
              <p:nvPr/>
            </p:nvSpPr>
            <p:spPr>
              <a:xfrm>
                <a:off x="3602533" y="2753317"/>
                <a:ext cx="1926233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F1CE611-B452-4DFC-8E8A-7C13BC58B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533" y="2753317"/>
                <a:ext cx="1926233" cy="86459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9F1CE8A-2929-412E-95D6-FBF3A57C3E9F}"/>
                  </a:ext>
                </a:extLst>
              </p:cNvPr>
              <p:cNvSpPr txBox="1"/>
              <p:nvPr/>
            </p:nvSpPr>
            <p:spPr>
              <a:xfrm>
                <a:off x="5715000" y="2760958"/>
                <a:ext cx="2758579" cy="864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9F1CE8A-2929-412E-95D6-FBF3A57C3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760958"/>
                <a:ext cx="2758579" cy="86459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3" grpId="0" autoUpdateAnimBg="0"/>
      <p:bldP spid="192525" grpId="0" autoUpdateAnimBg="0"/>
      <p:bldP spid="192527" grpId="0" autoUpdateAnimBg="0"/>
      <p:bldP spid="192528" grpId="0" autoUpdateAnimBg="0"/>
      <p:bldP spid="192531" grpId="0" autoUpdateAnimBg="0"/>
      <p:bldP spid="192533" grpId="0" autoUpdateAnimBg="0"/>
      <p:bldP spid="192537" grpId="0" autoUpdateAnimBg="0"/>
      <p:bldP spid="192543" grpId="0" build="p" autoUpdateAnimBg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1">
            <a:extLst>
              <a:ext uri="{FF2B5EF4-FFF2-40B4-BE49-F238E27FC236}">
                <a16:creationId xmlns:a16="http://schemas.microsoft.com/office/drawing/2014/main" id="{158DF90A-7108-4FAF-B584-D4CA1A89C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268413"/>
            <a:ext cx="2692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两个基本问题 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</a:rPr>
              <a:t>:</a:t>
            </a:r>
            <a:endParaRPr lang="en-US" altLang="zh-CN"/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9B81F570-2FD8-4DE2-8EC9-62ADB1DAD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989138"/>
            <a:ext cx="5845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(1)  </a:t>
            </a:r>
            <a:r>
              <a:rPr lang="zh-CN" altLang="en-US"/>
              <a:t>已知一曲面作为点的几何轨迹时</a:t>
            </a:r>
            <a:r>
              <a:rPr lang="en-US" altLang="zh-CN"/>
              <a:t>,</a:t>
            </a:r>
          </a:p>
        </p:txBody>
      </p:sp>
      <p:sp>
        <p:nvSpPr>
          <p:cNvPr id="6" name="Text Box 24">
            <a:extLst>
              <a:ext uri="{FF2B5EF4-FFF2-40B4-BE49-F238E27FC236}">
                <a16:creationId xmlns:a16="http://schemas.microsoft.com/office/drawing/2014/main" id="{78992F1E-FEA6-4F1B-89B1-A582306A0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636838"/>
            <a:ext cx="2051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求曲面方程</a:t>
            </a:r>
            <a:r>
              <a:rPr lang="en-US" altLang="zh-CN" dirty="0"/>
              <a:t>.</a:t>
            </a:r>
          </a:p>
        </p:txBody>
      </p:sp>
      <p:sp>
        <p:nvSpPr>
          <p:cNvPr id="7" name="Text Box 25">
            <a:extLst>
              <a:ext uri="{FF2B5EF4-FFF2-40B4-BE49-F238E27FC236}">
                <a16:creationId xmlns:a16="http://schemas.microsoft.com/office/drawing/2014/main" id="{10BE3AE4-8C00-4FA7-956D-1317FD34A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284538"/>
            <a:ext cx="6823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(2)  </a:t>
            </a:r>
            <a:r>
              <a:rPr lang="zh-CN" altLang="en-US"/>
              <a:t>已知方程时 </a:t>
            </a:r>
            <a:r>
              <a:rPr lang="en-US" altLang="zh-CN"/>
              <a:t>,  </a:t>
            </a:r>
            <a:r>
              <a:rPr lang="zh-CN" altLang="en-US"/>
              <a:t>研究它所表示的几何形状</a:t>
            </a:r>
          </a:p>
        </p:txBody>
      </p:sp>
      <p:sp>
        <p:nvSpPr>
          <p:cNvPr id="8" name="Text Box 26">
            <a:extLst>
              <a:ext uri="{FF2B5EF4-FFF2-40B4-BE49-F238E27FC236}">
                <a16:creationId xmlns:a16="http://schemas.microsoft.com/office/drawing/2014/main" id="{C8B0B814-0C63-4780-9468-EEC94D339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076700"/>
            <a:ext cx="2911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 </a:t>
            </a:r>
            <a:r>
              <a:rPr lang="zh-CN" altLang="en-US"/>
              <a:t>必要时需作图 </a:t>
            </a:r>
            <a:r>
              <a:rPr lang="en-US" altLang="zh-CN"/>
              <a:t>). </a:t>
            </a:r>
          </a:p>
        </p:txBody>
      </p:sp>
      <p:sp>
        <p:nvSpPr>
          <p:cNvPr id="27655" name="Rectangle 2">
            <a:extLst>
              <a:ext uri="{FF2B5EF4-FFF2-40B4-BE49-F238E27FC236}">
                <a16:creationId xmlns:a16="http://schemas.microsoft.com/office/drawing/2014/main" id="{61853E34-5F76-42C4-81B2-D6A875EFD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5681663" cy="644525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一、曲面方程基本问题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4">
            <a:extLst>
              <a:ext uri="{FF2B5EF4-FFF2-40B4-BE49-F238E27FC236}">
                <a16:creationId xmlns:a16="http://schemas.microsoft.com/office/drawing/2014/main" id="{FE65F37E-AE09-48EB-9B01-9D00A4FD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068513"/>
            <a:ext cx="3352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4582" name="Rectangle 5">
            <a:extLst>
              <a:ext uri="{FF2B5EF4-FFF2-40B4-BE49-F238E27FC236}">
                <a16:creationId xmlns:a16="http://schemas.microsoft.com/office/drawing/2014/main" id="{447536E6-D799-4405-9A71-CE7A9753D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063750"/>
            <a:ext cx="2681288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4578" name="Object 8">
            <a:extLst>
              <a:ext uri="{FF2B5EF4-FFF2-40B4-BE49-F238E27FC236}">
                <a16:creationId xmlns:a16="http://schemas.microsoft.com/office/drawing/2014/main" id="{36E1605A-930F-4D88-BA1B-4EA73EB678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5063" y="2905125"/>
          <a:ext cx="6937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8" name="Equation" r:id="rId3" imgW="761760" imgH="317160" progId="Equation.3">
                  <p:embed/>
                </p:oleObj>
              </mc:Choice>
              <mc:Fallback>
                <p:oleObj name="Equation" r:id="rId3" imgW="761760" imgH="317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2905125"/>
                        <a:ext cx="69373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9">
            <a:extLst>
              <a:ext uri="{FF2B5EF4-FFF2-40B4-BE49-F238E27FC236}">
                <a16:creationId xmlns:a16="http://schemas.microsoft.com/office/drawing/2014/main" id="{590C553D-7355-49EC-B14F-FD7D238B2F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962400"/>
          <a:ext cx="15430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9" name="Equation" r:id="rId5" imgW="1688760" imgH="507960" progId="Equation.3">
                  <p:embed/>
                </p:oleObj>
              </mc:Choice>
              <mc:Fallback>
                <p:oleObj name="Equation" r:id="rId5" imgW="1688760" imgH="507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962400"/>
                        <a:ext cx="15430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10">
            <a:extLst>
              <a:ext uri="{FF2B5EF4-FFF2-40B4-BE49-F238E27FC236}">
                <a16:creationId xmlns:a16="http://schemas.microsoft.com/office/drawing/2014/main" id="{E7B4C9BD-37AF-4F01-9DF1-18C119B2EC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291138"/>
          <a:ext cx="1096963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0" name="Equation" r:id="rId7" imgW="1257120" imgH="393480" progId="Equation.3">
                  <p:embed/>
                </p:oleObj>
              </mc:Choice>
              <mc:Fallback>
                <p:oleObj name="Equation" r:id="rId7" imgW="12571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91138"/>
                        <a:ext cx="1096963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6" name="Text Box 16">
            <a:extLst>
              <a:ext uri="{FF2B5EF4-FFF2-40B4-BE49-F238E27FC236}">
                <a16:creationId xmlns:a16="http://schemas.microsoft.com/office/drawing/2014/main" id="{127C69F8-6F2B-4728-99AE-649C0C207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958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斜率为</a:t>
            </a:r>
            <a:r>
              <a:rPr lang="en-US" altLang="zh-CN"/>
              <a:t>1</a:t>
            </a:r>
            <a:r>
              <a:rPr lang="zh-CN" altLang="en-US"/>
              <a:t>的直线</a:t>
            </a:r>
          </a:p>
        </p:txBody>
      </p:sp>
      <p:sp>
        <p:nvSpPr>
          <p:cNvPr id="24584" name="Text Box 6">
            <a:extLst>
              <a:ext uri="{FF2B5EF4-FFF2-40B4-BE49-F238E27FC236}">
                <a16:creationId xmlns:a16="http://schemas.microsoft.com/office/drawing/2014/main" id="{FCD66686-070D-44F2-A115-18A9F3808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0716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平面解析几何中</a:t>
            </a:r>
          </a:p>
        </p:txBody>
      </p:sp>
      <p:sp>
        <p:nvSpPr>
          <p:cNvPr id="24585" name="Text Box 7">
            <a:extLst>
              <a:ext uri="{FF2B5EF4-FFF2-40B4-BE49-F238E27FC236}">
                <a16:creationId xmlns:a16="http://schemas.microsoft.com/office/drawing/2014/main" id="{7E1F67F8-F5EF-4791-90F9-511516724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0716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空间解析几何中</a:t>
            </a:r>
          </a:p>
        </p:txBody>
      </p:sp>
      <p:grpSp>
        <p:nvGrpSpPr>
          <p:cNvPr id="24586" name="Group 46">
            <a:extLst>
              <a:ext uri="{FF2B5EF4-FFF2-40B4-BE49-F238E27FC236}">
                <a16:creationId xmlns:a16="http://schemas.microsoft.com/office/drawing/2014/main" id="{E8D7189A-2DA4-47A1-95CB-667F0403E1B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981200"/>
            <a:ext cx="8132763" cy="3962400"/>
            <a:chOff x="384" y="1248"/>
            <a:chExt cx="5123" cy="2496"/>
          </a:xfrm>
        </p:grpSpPr>
        <p:sp>
          <p:nvSpPr>
            <p:cNvPr id="24596" name="Rectangle 20">
              <a:extLst>
                <a:ext uri="{FF2B5EF4-FFF2-40B4-BE49-F238E27FC236}">
                  <a16:creationId xmlns:a16="http://schemas.microsoft.com/office/drawing/2014/main" id="{72CE30F7-3037-473C-89B8-DFD81AA91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48"/>
              <a:ext cx="5123" cy="249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597" name="Line 21">
              <a:extLst>
                <a:ext uri="{FF2B5EF4-FFF2-40B4-BE49-F238E27FC236}">
                  <a16:creationId xmlns:a16="http://schemas.microsoft.com/office/drawing/2014/main" id="{2A8D3041-1DAD-4309-A6DB-79AB0D628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" y="1248"/>
              <a:ext cx="0" cy="24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8" name="Line 22">
              <a:extLst>
                <a:ext uri="{FF2B5EF4-FFF2-40B4-BE49-F238E27FC236}">
                  <a16:creationId xmlns:a16="http://schemas.microsoft.com/office/drawing/2014/main" id="{E44F6282-7562-4EC6-9E53-70E376190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248"/>
              <a:ext cx="0" cy="24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9" name="Line 23">
              <a:extLst>
                <a:ext uri="{FF2B5EF4-FFF2-40B4-BE49-F238E27FC236}">
                  <a16:creationId xmlns:a16="http://schemas.microsoft.com/office/drawing/2014/main" id="{F6785074-0CBA-4963-A0CA-D37CD9669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688"/>
              <a:ext cx="5123" cy="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Line 24">
              <a:extLst>
                <a:ext uri="{FF2B5EF4-FFF2-40B4-BE49-F238E27FC236}">
                  <a16:creationId xmlns:a16="http://schemas.microsoft.com/office/drawing/2014/main" id="{86D77F8B-82A6-4650-8311-4BBD6846E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191"/>
              <a:ext cx="5123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Line 25">
              <a:extLst>
                <a:ext uri="{FF2B5EF4-FFF2-40B4-BE49-F238E27FC236}">
                  <a16:creationId xmlns:a16="http://schemas.microsoft.com/office/drawing/2014/main" id="{AEFD63F6-E24E-43C4-85FA-FEE04AD59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133"/>
              <a:ext cx="5123" cy="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7" name="Text Box 26">
            <a:extLst>
              <a:ext uri="{FF2B5EF4-FFF2-40B4-BE49-F238E27FC236}">
                <a16:creationId xmlns:a16="http://schemas.microsoft.com/office/drawing/2014/main" id="{00F0A10E-9CD3-4F30-8BAF-E87D11887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716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方   程</a:t>
            </a:r>
          </a:p>
        </p:txBody>
      </p:sp>
      <p:sp>
        <p:nvSpPr>
          <p:cNvPr id="168988" name="Rectangle 28">
            <a:extLst>
              <a:ext uri="{FF2B5EF4-FFF2-40B4-BE49-F238E27FC236}">
                <a16:creationId xmlns:a16="http://schemas.microsoft.com/office/drawing/2014/main" id="{1FF50F1D-6C52-4DFA-B3F5-2C2AAC8A3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8194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平行于 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zh-CN" altLang="en-US"/>
              <a:t>轴的直线 </a:t>
            </a:r>
          </a:p>
        </p:txBody>
      </p:sp>
      <p:sp>
        <p:nvSpPr>
          <p:cNvPr id="168989" name="Text Box 29">
            <a:extLst>
              <a:ext uri="{FF2B5EF4-FFF2-40B4-BE49-F238E27FC236}">
                <a16:creationId xmlns:a16="http://schemas.microsoft.com/office/drawing/2014/main" id="{5E57C7D3-AB9C-4558-BDBC-7B8298D84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757488"/>
            <a:ext cx="349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平行于 </a:t>
            </a:r>
            <a:r>
              <a:rPr lang="en-US" altLang="zh-CN" i="1"/>
              <a:t>yOz </a:t>
            </a:r>
            <a:r>
              <a:rPr lang="zh-CN" altLang="en-US"/>
              <a:t>面的平面 </a:t>
            </a:r>
          </a:p>
        </p:txBody>
      </p:sp>
      <p:sp>
        <p:nvSpPr>
          <p:cNvPr id="168990" name="Text Box 30">
            <a:extLst>
              <a:ext uri="{FF2B5EF4-FFF2-40B4-BE49-F238E27FC236}">
                <a16:creationId xmlns:a16="http://schemas.microsoft.com/office/drawing/2014/main" id="{27ACC18C-7B42-488F-9F22-4F586AFB8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3648075"/>
            <a:ext cx="1933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圆心在</a:t>
            </a:r>
            <a:r>
              <a:rPr lang="en-US" altLang="zh-CN"/>
              <a:t>(0,0)</a:t>
            </a:r>
          </a:p>
        </p:txBody>
      </p:sp>
      <p:sp>
        <p:nvSpPr>
          <p:cNvPr id="168991" name="Text Box 31">
            <a:extLst>
              <a:ext uri="{FF2B5EF4-FFF2-40B4-BE49-F238E27FC236}">
                <a16:creationId xmlns:a16="http://schemas.microsoft.com/office/drawing/2014/main" id="{AF7BDFC6-8D13-4C59-89B1-9EC76FD96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257675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半径为 </a:t>
            </a:r>
            <a:r>
              <a:rPr lang="en-US" altLang="zh-CN"/>
              <a:t>3 </a:t>
            </a:r>
            <a:r>
              <a:rPr lang="zh-CN" altLang="en-US"/>
              <a:t>的圆</a:t>
            </a:r>
          </a:p>
        </p:txBody>
      </p:sp>
      <p:sp>
        <p:nvSpPr>
          <p:cNvPr id="168992" name="Text Box 32">
            <a:extLst>
              <a:ext uri="{FF2B5EF4-FFF2-40B4-BE49-F238E27FC236}">
                <a16:creationId xmlns:a16="http://schemas.microsoft.com/office/drawing/2014/main" id="{9E067F51-7CAB-4AFC-B393-D5295AC4F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657600"/>
            <a:ext cx="29892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以 </a:t>
            </a:r>
            <a:r>
              <a:rPr lang="en-US" altLang="zh-CN" i="1"/>
              <a:t>z </a:t>
            </a:r>
            <a:r>
              <a:rPr lang="zh-CN" altLang="en-US"/>
              <a:t>轴为中心轴的</a:t>
            </a:r>
          </a:p>
          <a:p>
            <a:r>
              <a:rPr lang="zh-CN" altLang="en-US"/>
              <a:t>圆柱面</a:t>
            </a:r>
          </a:p>
        </p:txBody>
      </p:sp>
      <p:sp>
        <p:nvSpPr>
          <p:cNvPr id="168993" name="Text Box 33">
            <a:extLst>
              <a:ext uri="{FF2B5EF4-FFF2-40B4-BE49-F238E27FC236}">
                <a16:creationId xmlns:a16="http://schemas.microsoft.com/office/drawing/2014/main" id="{7A8E6E4D-4526-4365-B0DC-91CB15C2F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088" y="5172075"/>
            <a:ext cx="2989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平行于 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轴的平面</a:t>
            </a:r>
          </a:p>
        </p:txBody>
      </p:sp>
      <p:sp>
        <p:nvSpPr>
          <p:cNvPr id="24594" name="Rectangle 36">
            <a:extLst>
              <a:ext uri="{FF2B5EF4-FFF2-40B4-BE49-F238E27FC236}">
                <a16:creationId xmlns:a16="http://schemas.microsoft.com/office/drawing/2014/main" id="{5BE66D0B-FA0C-4DC7-A0D7-F3CAD0D47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1813"/>
            <a:ext cx="2438400" cy="609600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>
                <a:ea typeface="楷体_GB2312" pitchFamily="49" charset="-122"/>
              </a:rPr>
              <a:t>思考与练习</a:t>
            </a:r>
          </a:p>
        </p:txBody>
      </p:sp>
      <p:sp>
        <p:nvSpPr>
          <p:cNvPr id="24595" name="Rectangle 37">
            <a:extLst>
              <a:ext uri="{FF2B5EF4-FFF2-40B4-BE49-F238E27FC236}">
                <a16:creationId xmlns:a16="http://schemas.microsoft.com/office/drawing/2014/main" id="{86ADE295-A0F5-4C19-A881-0BEC2B712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954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</a:rPr>
              <a:t>1. </a:t>
            </a:r>
            <a:r>
              <a:rPr lang="zh-CN" altLang="en-US"/>
              <a:t>指出下列方程的图形</a:t>
            </a:r>
            <a:r>
              <a:rPr lang="en-US" altLang="zh-CN"/>
              <a:t>: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8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8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6" grpId="0" build="p" autoUpdateAnimBg="0"/>
      <p:bldP spid="168988" grpId="0" build="p" autoUpdateAnimBg="0"/>
      <p:bldP spid="168989" grpId="0" build="p" autoUpdateAnimBg="0"/>
      <p:bldP spid="168990" grpId="0" build="p" autoUpdateAnimBg="0"/>
      <p:bldP spid="168991" grpId="0" build="p" autoUpdateAnimBg="0" advAuto="0"/>
      <p:bldP spid="168992" grpId="0" autoUpdateAnimBg="0"/>
      <p:bldP spid="16899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7">
                <a:extLst>
                  <a:ext uri="{FF2B5EF4-FFF2-40B4-BE49-F238E27FC236}">
                    <a16:creationId xmlns:a16="http://schemas.microsoft.com/office/drawing/2014/main" id="{F78531A5-1C51-4415-A198-89BE178C6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52" y="548680"/>
                <a:ext cx="8230368" cy="779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zh-CN" altLang="en-US" b="1" dirty="0"/>
                  <a:t>例题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𝑥𝑂𝑧</m:t>
                    </m:r>
                  </m:oMath>
                </a14:m>
                <a:r>
                  <a:rPr lang="zh-CN" altLang="en-US" dirty="0"/>
                  <a:t>面上双曲线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分别</m:t>
                    </m:r>
                  </m:oMath>
                </a14:m>
                <a:r>
                  <a:rPr lang="zh-CN" altLang="en-US" dirty="0"/>
                  <a:t>绕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轴，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轴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Rectangle 37">
                <a:extLst>
                  <a:ext uri="{FF2B5EF4-FFF2-40B4-BE49-F238E27FC236}">
                    <a16:creationId xmlns:a16="http://schemas.microsoft.com/office/drawing/2014/main" id="{F78531A5-1C51-4415-A198-89BE178C60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548680"/>
                <a:ext cx="8230368" cy="779124"/>
              </a:xfrm>
              <a:prstGeom prst="rect">
                <a:avLst/>
              </a:prstGeom>
              <a:blipFill>
                <a:blip r:embed="rId2"/>
                <a:stretch>
                  <a:fillRect l="-1556" b="-85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EF987718-C6DF-41D0-B4B0-9D0B3EC83262}"/>
              </a:ext>
            </a:extLst>
          </p:cNvPr>
          <p:cNvSpPr/>
          <p:nvPr/>
        </p:nvSpPr>
        <p:spPr>
          <a:xfrm>
            <a:off x="1475656" y="1484784"/>
            <a:ext cx="4583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旋转一周所生成的曲面方程</a:t>
            </a:r>
            <a:r>
              <a:rPr lang="en-US" altLang="zh-CN" dirty="0"/>
              <a:t>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6A1E42D-A412-4F22-9A0B-6081727A60EA}"/>
                  </a:ext>
                </a:extLst>
              </p:cNvPr>
              <p:cNvSpPr/>
              <p:nvPr/>
            </p:nvSpPr>
            <p:spPr>
              <a:xfrm>
                <a:off x="611560" y="2204864"/>
                <a:ext cx="6612708" cy="6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解： 绕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轴，将</a:t>
                </a:r>
                <a:r>
                  <a:rPr lang="en-US" altLang="zh-CN" i="0" dirty="0">
                    <a:latin typeface="+mj-lt"/>
                  </a:rPr>
                  <a:t>z</a:t>
                </a:r>
                <a:r>
                  <a:rPr lang="zh-CN" altLang="en-US" dirty="0"/>
                  <a:t>换成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dirty="0"/>
                  <a:t> ，于是</a:t>
                </a: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6A1E42D-A412-4F22-9A0B-6081727A6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04864"/>
                <a:ext cx="6612708" cy="614142"/>
              </a:xfrm>
              <a:prstGeom prst="rect">
                <a:avLst/>
              </a:prstGeom>
              <a:blipFill>
                <a:blip r:embed="rId3"/>
                <a:stretch>
                  <a:fillRect l="-184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7C4A3A5-3885-46F0-88D2-E89DD1C96CDC}"/>
                  </a:ext>
                </a:extLst>
              </p:cNvPr>
              <p:cNvSpPr txBox="1"/>
              <p:nvPr/>
            </p:nvSpPr>
            <p:spPr>
              <a:xfrm>
                <a:off x="2051720" y="3038501"/>
                <a:ext cx="2804550" cy="864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7C4A3A5-3885-46F0-88D2-E89DD1C96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038501"/>
                <a:ext cx="2804550" cy="864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00B5AC97-FEF7-46DB-9B3A-D02C14A5356C}"/>
              </a:ext>
            </a:extLst>
          </p:cNvPr>
          <p:cNvSpPr/>
          <p:nvPr/>
        </p:nvSpPr>
        <p:spPr>
          <a:xfrm>
            <a:off x="5220072" y="3186618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（旋转双叶双曲面）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DEE00C2-854A-42B1-B1EA-2236BE2D1174}"/>
                  </a:ext>
                </a:extLst>
              </p:cNvPr>
              <p:cNvSpPr/>
              <p:nvPr/>
            </p:nvSpPr>
            <p:spPr>
              <a:xfrm>
                <a:off x="1403648" y="4077450"/>
                <a:ext cx="6480720" cy="614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绕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轴，将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换成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dirty="0"/>
                  <a:t> ，于是</a:t>
                </a: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DEE00C2-854A-42B1-B1EA-2236BE2D1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077450"/>
                <a:ext cx="6480720" cy="614142"/>
              </a:xfrm>
              <a:prstGeom prst="rect">
                <a:avLst/>
              </a:prstGeom>
              <a:blipFill>
                <a:blip r:embed="rId5"/>
                <a:stretch>
                  <a:fillRect l="-1881" b="-23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134705D7-F4EB-47FA-A2FB-835ED6CB8C5B}"/>
              </a:ext>
            </a:extLst>
          </p:cNvPr>
          <p:cNvSpPr/>
          <p:nvPr/>
        </p:nvSpPr>
        <p:spPr>
          <a:xfrm>
            <a:off x="5436096" y="4989143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（旋转单叶双曲面）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6D85789-34C7-4D73-AAF6-4ECB4787E723}"/>
                  </a:ext>
                </a:extLst>
              </p:cNvPr>
              <p:cNvSpPr txBox="1"/>
              <p:nvPr/>
            </p:nvSpPr>
            <p:spPr>
              <a:xfrm>
                <a:off x="2195736" y="4901535"/>
                <a:ext cx="2804550" cy="864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6D85789-34C7-4D73-AAF6-4ECB4787E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901535"/>
                <a:ext cx="2804550" cy="864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1726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12">
            <a:extLst>
              <a:ext uri="{FF2B5EF4-FFF2-40B4-BE49-F238E27FC236}">
                <a16:creationId xmlns:a16="http://schemas.microsoft.com/office/drawing/2014/main" id="{45B13917-A7CD-4692-8F56-FE3F94FC7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6412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  <a:ea typeface="仿宋_GB2312" pitchFamily="49" charset="-122"/>
              </a:rPr>
              <a:t> </a:t>
            </a:r>
            <a:endParaRPr lang="en-US" altLang="zh-CN" dirty="0">
              <a:ea typeface="仿宋_GB2312" pitchFamily="49" charset="-122"/>
            </a:endParaRPr>
          </a:p>
        </p:txBody>
      </p:sp>
      <p:sp>
        <p:nvSpPr>
          <p:cNvPr id="154652" name="Text Box 28">
            <a:extLst>
              <a:ext uri="{FF2B5EF4-FFF2-40B4-BE49-F238E27FC236}">
                <a16:creationId xmlns:a16="http://schemas.microsoft.com/office/drawing/2014/main" id="{694A5641-84FA-4A48-AC44-64FF9D4DC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91" y="865842"/>
            <a:ext cx="30380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b="1" dirty="0">
                <a:ea typeface="仿宋_GB2312" pitchFamily="49" charset="-122"/>
              </a:rPr>
              <a:t>P</a:t>
            </a:r>
            <a:r>
              <a:rPr lang="en-US" altLang="zh-CN" dirty="0">
                <a:ea typeface="仿宋_GB2312" pitchFamily="49" charset="-122"/>
              </a:rPr>
              <a:t>45</a:t>
            </a:r>
            <a:r>
              <a:rPr lang="zh-CN" altLang="en-US" dirty="0">
                <a:ea typeface="仿宋_GB2312" pitchFamily="49" charset="-122"/>
              </a:rPr>
              <a:t>： </a:t>
            </a:r>
            <a:r>
              <a:rPr lang="en-US" altLang="zh-CN" dirty="0">
                <a:ea typeface="仿宋_GB2312" pitchFamily="49" charset="-122"/>
              </a:rPr>
              <a:t> </a:t>
            </a:r>
            <a:r>
              <a:rPr lang="zh-CN" altLang="en-US" b="1" dirty="0">
                <a:solidFill>
                  <a:schemeClr val="tx2"/>
                </a:solidFill>
              </a:rPr>
              <a:t>题</a:t>
            </a:r>
            <a:r>
              <a:rPr lang="en-US" altLang="zh-CN" b="1" dirty="0">
                <a:solidFill>
                  <a:schemeClr val="tx2"/>
                </a:solidFill>
              </a:rPr>
              <a:t>10 </a:t>
            </a:r>
            <a:r>
              <a:rPr lang="zh-CN" altLang="en-US" b="1" dirty="0">
                <a:solidFill>
                  <a:schemeClr val="tx2"/>
                </a:solidFill>
              </a:rPr>
              <a:t>答案</a:t>
            </a:r>
            <a:r>
              <a:rPr lang="en-US" altLang="zh-CN" b="1" dirty="0">
                <a:solidFill>
                  <a:schemeClr val="tx2"/>
                </a:solidFill>
              </a:rPr>
              <a:t>: </a:t>
            </a:r>
          </a:p>
        </p:txBody>
      </p:sp>
      <p:sp>
        <p:nvSpPr>
          <p:cNvPr id="154653" name="Text Box 29">
            <a:extLst>
              <a:ext uri="{FF2B5EF4-FFF2-40B4-BE49-F238E27FC236}">
                <a16:creationId xmlns:a16="http://schemas.microsoft.com/office/drawing/2014/main" id="{4C98695E-3878-46FB-95AF-064DE27E6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1600200"/>
            <a:ext cx="208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在 </a:t>
            </a:r>
            <a:r>
              <a:rPr lang="en-US" altLang="zh-CN" i="1" dirty="0" err="1"/>
              <a:t>xOy</a:t>
            </a:r>
            <a:r>
              <a:rPr lang="en-US" altLang="zh-CN" dirty="0"/>
              <a:t> </a:t>
            </a:r>
            <a:r>
              <a:rPr lang="zh-CN" altLang="en-US" dirty="0"/>
              <a:t>面上 </a:t>
            </a:r>
          </a:p>
        </p:txBody>
      </p:sp>
      <p:graphicFrame>
        <p:nvGraphicFramePr>
          <p:cNvPr id="154654" name="Object 30">
            <a:extLst>
              <a:ext uri="{FF2B5EF4-FFF2-40B4-BE49-F238E27FC236}">
                <a16:creationId xmlns:a16="http://schemas.microsoft.com/office/drawing/2014/main" id="{B5F1CBD1-0BC0-4069-BDC0-3363101939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866148"/>
              </p:ext>
            </p:extLst>
          </p:nvPr>
        </p:nvGraphicFramePr>
        <p:xfrm>
          <a:off x="827584" y="2265363"/>
          <a:ext cx="5778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8" name="Equation" r:id="rId3" imgW="5778360" imgH="965160" progId="Equation.3">
                  <p:embed/>
                </p:oleObj>
              </mc:Choice>
              <mc:Fallback>
                <p:oleObj name="Equation" r:id="rId3" imgW="5778360" imgH="9651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65363"/>
                        <a:ext cx="5778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5" name="Object 31">
            <a:extLst>
              <a:ext uri="{FF2B5EF4-FFF2-40B4-BE49-F238E27FC236}">
                <a16:creationId xmlns:a16="http://schemas.microsoft.com/office/drawing/2014/main" id="{BB4C670D-56FF-4E44-A455-B52BF5838C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117014"/>
              </p:ext>
            </p:extLst>
          </p:nvPr>
        </p:nvGraphicFramePr>
        <p:xfrm>
          <a:off x="827584" y="3139281"/>
          <a:ext cx="5918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9" name="Equation" r:id="rId5" imgW="5918040" imgH="876240" progId="Equation.3">
                  <p:embed/>
                </p:oleObj>
              </mc:Choice>
              <mc:Fallback>
                <p:oleObj name="Equation" r:id="rId5" imgW="5918040" imgH="8762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139281"/>
                        <a:ext cx="5918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6" name="Object 32">
            <a:extLst>
              <a:ext uri="{FF2B5EF4-FFF2-40B4-BE49-F238E27FC236}">
                <a16:creationId xmlns:a16="http://schemas.microsoft.com/office/drawing/2014/main" id="{6BDB0E0A-066B-4A02-B174-A3DF17E10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480275"/>
              </p:ext>
            </p:extLst>
          </p:nvPr>
        </p:nvGraphicFramePr>
        <p:xfrm>
          <a:off x="876300" y="4104481"/>
          <a:ext cx="6172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0" name="Equation" r:id="rId7" imgW="6172200" imgH="533160" progId="Equation.3">
                  <p:embed/>
                </p:oleObj>
              </mc:Choice>
              <mc:Fallback>
                <p:oleObj name="Equation" r:id="rId7" imgW="6172200" imgH="5331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104481"/>
                        <a:ext cx="6172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7" name="Object 33">
            <a:extLst>
              <a:ext uri="{FF2B5EF4-FFF2-40B4-BE49-F238E27FC236}">
                <a16:creationId xmlns:a16="http://schemas.microsoft.com/office/drawing/2014/main" id="{17C5A604-FDE9-45BE-89CE-2FCF198F64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472564"/>
              </p:ext>
            </p:extLst>
          </p:nvPr>
        </p:nvGraphicFramePr>
        <p:xfrm>
          <a:off x="897186" y="4889499"/>
          <a:ext cx="741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1" name="Equation" r:id="rId9" imgW="7416720" imgH="457200" progId="Equation.3">
                  <p:embed/>
                </p:oleObj>
              </mc:Choice>
              <mc:Fallback>
                <p:oleObj name="Equation" r:id="rId9" imgW="7416720" imgH="457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186" y="4889499"/>
                        <a:ext cx="741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33">
                <a:extLst>
                  <a:ext uri="{FF2B5EF4-FFF2-40B4-BE49-F238E27FC236}">
                    <a16:creationId xmlns:a16="http://schemas.microsoft.com/office/drawing/2014/main" id="{0974A6E9-30D1-48B9-B4B2-EDFBB99297C1}"/>
                  </a:ext>
                </a:extLst>
              </p:cNvPr>
              <p:cNvSpPr txBox="1"/>
              <p:nvPr/>
            </p:nvSpPr>
            <p:spPr bwMode="auto">
              <a:xfrm>
                <a:off x="1115616" y="5565536"/>
                <a:ext cx="7416800" cy="6717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𝑥𝑂𝑧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面上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直线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绕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轴旋转一周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 . 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bject 33">
                <a:extLst>
                  <a:ext uri="{FF2B5EF4-FFF2-40B4-BE49-F238E27FC236}">
                    <a16:creationId xmlns:a16="http://schemas.microsoft.com/office/drawing/2014/main" id="{0974A6E9-30D1-48B9-B4B2-EDFBB9929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5565536"/>
                <a:ext cx="7416800" cy="6717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2" grpId="0" build="p" autoUpdateAnimBg="0"/>
      <p:bldP spid="154653" grpId="0" build="p" autoUpdateAnimBg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>
            <a:extLst>
              <a:ext uri="{FF2B5EF4-FFF2-40B4-BE49-F238E27FC236}">
                <a16:creationId xmlns:a16="http://schemas.microsoft.com/office/drawing/2014/main" id="{CD810089-45C5-4734-ACB5-3C4C5ED5F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600200"/>
            <a:ext cx="14509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4400" b="1">
                <a:solidFill>
                  <a:schemeClr val="tx2"/>
                </a:solidFill>
              </a:rPr>
              <a:t>作业 </a:t>
            </a:r>
          </a:p>
        </p:txBody>
      </p:sp>
      <p:sp>
        <p:nvSpPr>
          <p:cNvPr id="28675" name="Text Box 4">
            <a:extLst>
              <a:ext uri="{FF2B5EF4-FFF2-40B4-BE49-F238E27FC236}">
                <a16:creationId xmlns:a16="http://schemas.microsoft.com/office/drawing/2014/main" id="{1057EF15-5845-47E5-ACC9-A1904176A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636" y="2729696"/>
            <a:ext cx="40607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4000" dirty="0"/>
              <a:t>P44    2 ,  4,  7,  10</a:t>
            </a:r>
          </a:p>
        </p:txBody>
      </p:sp>
      <p:pic>
        <p:nvPicPr>
          <p:cNvPr id="28676" name="Picture 5" descr="机动">
            <a:hlinkClick r:id="rId2" action="ppaction://hlinkpres?slideindex=1&amp;slidetitle=第四节"/>
            <a:extLst>
              <a:ext uri="{FF2B5EF4-FFF2-40B4-BE49-F238E27FC236}">
                <a16:creationId xmlns:a16="http://schemas.microsoft.com/office/drawing/2014/main" id="{5E254995-90F1-40D0-A124-1DB7867EA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6">
            <a:extLst>
              <a:ext uri="{FF2B5EF4-FFF2-40B4-BE49-F238E27FC236}">
                <a16:creationId xmlns:a16="http://schemas.microsoft.com/office/drawing/2014/main" id="{628C5656-2DB3-4003-A7C9-E2F82F382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6600825"/>
            <a:ext cx="692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第四节  </a:t>
            </a: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08CB5DA-9E0D-4586-8581-668E31E60499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3848100"/>
            <a:ext cx="1295400" cy="1414463"/>
            <a:chOff x="4656" y="2544"/>
            <a:chExt cx="960" cy="1048"/>
          </a:xfrm>
        </p:grpSpPr>
        <p:grpSp>
          <p:nvGrpSpPr>
            <p:cNvPr id="3106" name="Group 3">
              <a:extLst>
                <a:ext uri="{FF2B5EF4-FFF2-40B4-BE49-F238E27FC236}">
                  <a16:creationId xmlns:a16="http://schemas.microsoft.com/office/drawing/2014/main" id="{9169BE8A-768A-4236-AF66-6E97897B6B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2544"/>
              <a:ext cx="960" cy="1048"/>
              <a:chOff x="4608" y="2584"/>
              <a:chExt cx="968" cy="1056"/>
            </a:xfrm>
          </p:grpSpPr>
          <p:sp>
            <p:nvSpPr>
              <p:cNvPr id="208900" name="Oval 4">
                <a:extLst>
                  <a:ext uri="{FF2B5EF4-FFF2-40B4-BE49-F238E27FC236}">
                    <a16:creationId xmlns:a16="http://schemas.microsoft.com/office/drawing/2014/main" id="{826D4FA8-ABD5-47D4-9756-FD62E7978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584"/>
                <a:ext cx="960" cy="105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path path="rect">
                  <a:fillToRect l="100000" b="100000"/>
                </a:path>
              </a:gradFill>
              <a:ln w="28575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10" name="Arc 5">
                <a:extLst>
                  <a:ext uri="{FF2B5EF4-FFF2-40B4-BE49-F238E27FC236}">
                    <a16:creationId xmlns:a16="http://schemas.microsoft.com/office/drawing/2014/main" id="{2071394B-3DDC-4CDA-B6F0-EEC6E2642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" y="3105"/>
                <a:ext cx="968" cy="57"/>
              </a:xfrm>
              <a:custGeom>
                <a:avLst/>
                <a:gdLst>
                  <a:gd name="T0" fmla="*/ 0 w 41885"/>
                  <a:gd name="T1" fmla="*/ 0 h 21600"/>
                  <a:gd name="T2" fmla="*/ 0 w 41885"/>
                  <a:gd name="T3" fmla="*/ 0 h 21600"/>
                  <a:gd name="T4" fmla="*/ 0 w 418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1885"/>
                  <a:gd name="T10" fmla="*/ 0 h 21600"/>
                  <a:gd name="T11" fmla="*/ 41885 w 418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885" h="21600" fill="none" extrusionOk="0">
                    <a:moveTo>
                      <a:pt x="-1" y="19201"/>
                    </a:moveTo>
                    <a:cubicBezTo>
                      <a:pt x="1220" y="8268"/>
                      <a:pt x="10464" y="-1"/>
                      <a:pt x="21466" y="0"/>
                    </a:cubicBezTo>
                    <a:cubicBezTo>
                      <a:pt x="30680" y="0"/>
                      <a:pt x="38879" y="5844"/>
                      <a:pt x="41884" y="14555"/>
                    </a:cubicBezTo>
                  </a:path>
                  <a:path w="41885" h="21600" stroke="0" extrusionOk="0">
                    <a:moveTo>
                      <a:pt x="-1" y="19201"/>
                    </a:moveTo>
                    <a:cubicBezTo>
                      <a:pt x="1220" y="8268"/>
                      <a:pt x="10464" y="-1"/>
                      <a:pt x="21466" y="0"/>
                    </a:cubicBezTo>
                    <a:cubicBezTo>
                      <a:pt x="30680" y="0"/>
                      <a:pt x="38879" y="5844"/>
                      <a:pt x="41884" y="14555"/>
                    </a:cubicBezTo>
                    <a:lnTo>
                      <a:pt x="21466" y="21600"/>
                    </a:lnTo>
                    <a:close/>
                  </a:path>
                </a:pathLst>
              </a:custGeom>
              <a:noFill/>
              <a:ln w="6350">
                <a:solidFill>
                  <a:srgbClr val="4D4D4D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07" name="Arc 6">
              <a:extLst>
                <a:ext uri="{FF2B5EF4-FFF2-40B4-BE49-F238E27FC236}">
                  <a16:creationId xmlns:a16="http://schemas.microsoft.com/office/drawing/2014/main" id="{FA7922AF-B76B-44CE-AAB1-5836A97CE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3060"/>
              <a:ext cx="952" cy="71"/>
            </a:xfrm>
            <a:custGeom>
              <a:avLst/>
              <a:gdLst>
                <a:gd name="T0" fmla="*/ 0 w 43200"/>
                <a:gd name="T1" fmla="*/ 0 h 30589"/>
                <a:gd name="T2" fmla="*/ 0 w 43200"/>
                <a:gd name="T3" fmla="*/ 0 h 30589"/>
                <a:gd name="T4" fmla="*/ 0 w 43200"/>
                <a:gd name="T5" fmla="*/ 0 h 30589"/>
                <a:gd name="T6" fmla="*/ 0 60000 65536"/>
                <a:gd name="T7" fmla="*/ 0 60000 65536"/>
                <a:gd name="T8" fmla="*/ 0 60000 65536"/>
                <a:gd name="T9" fmla="*/ 0 w 43200"/>
                <a:gd name="T10" fmla="*/ 0 h 30589"/>
                <a:gd name="T11" fmla="*/ 43200 w 43200"/>
                <a:gd name="T12" fmla="*/ 30589 h 30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0589" fill="none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</a:path>
                <a:path w="43200" h="30589" stroke="0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777777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8" name="Arc 7">
              <a:extLst>
                <a:ext uri="{FF2B5EF4-FFF2-40B4-BE49-F238E27FC236}">
                  <a16:creationId xmlns:a16="http://schemas.microsoft.com/office/drawing/2014/main" id="{64484494-6176-4B95-85F1-DBA92BF35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656" y="3097"/>
              <a:ext cx="952" cy="71"/>
            </a:xfrm>
            <a:custGeom>
              <a:avLst/>
              <a:gdLst>
                <a:gd name="T0" fmla="*/ 0 w 43200"/>
                <a:gd name="T1" fmla="*/ 0 h 30589"/>
                <a:gd name="T2" fmla="*/ 0 w 43200"/>
                <a:gd name="T3" fmla="*/ 0 h 30589"/>
                <a:gd name="T4" fmla="*/ 0 w 43200"/>
                <a:gd name="T5" fmla="*/ 0 h 30589"/>
                <a:gd name="T6" fmla="*/ 0 60000 65536"/>
                <a:gd name="T7" fmla="*/ 0 60000 65536"/>
                <a:gd name="T8" fmla="*/ 0 60000 65536"/>
                <a:gd name="T9" fmla="*/ 0 w 43200"/>
                <a:gd name="T10" fmla="*/ 0 h 30589"/>
                <a:gd name="T11" fmla="*/ 43200 w 43200"/>
                <a:gd name="T12" fmla="*/ 30589 h 30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0589" fill="none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</a:path>
                <a:path w="43200" h="30589" stroke="0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8904" name="Text Box 8">
            <a:extLst>
              <a:ext uri="{FF2B5EF4-FFF2-40B4-BE49-F238E27FC236}">
                <a16:creationId xmlns:a16="http://schemas.microsoft.com/office/drawing/2014/main" id="{5C292C5C-FEC8-449D-B27D-B5E3BA88D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2849563"/>
            <a:ext cx="2593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故所求方程为</a:t>
            </a:r>
            <a:endParaRPr lang="zh-CN" altLang="en-US">
              <a:ea typeface="仿宋_GB2312" pitchFamily="49" charset="-122"/>
            </a:endParaRPr>
          </a:p>
        </p:txBody>
      </p:sp>
      <p:sp>
        <p:nvSpPr>
          <p:cNvPr id="3089" name="Rectangle 9">
            <a:extLst>
              <a:ext uri="{FF2B5EF4-FFF2-40B4-BE49-F238E27FC236}">
                <a16:creationId xmlns:a16="http://schemas.microsoft.com/office/drawing/2014/main" id="{00855912-6B29-4D2A-B1EB-D7C6FB367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0250" y="381000"/>
            <a:ext cx="3657600" cy="685800"/>
          </a:xfrm>
        </p:spPr>
        <p:txBody>
          <a:bodyPr/>
          <a:lstStyle/>
          <a:p>
            <a:pPr algn="just" eaLnBrk="1" hangingPunct="1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仿宋_GB2312" pitchFamily="49" charset="-122"/>
              </a:rPr>
              <a:t>1.</a:t>
            </a:r>
            <a:r>
              <a:rPr lang="en-US" altLang="zh-CN" sz="2800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求动点到定点</a:t>
            </a:r>
            <a:endParaRPr lang="zh-CN" altLang="en-US" sz="2800">
              <a:solidFill>
                <a:schemeClr val="tx1"/>
              </a:solidFill>
              <a:ea typeface="仿宋_GB2312" pitchFamily="49" charset="-122"/>
            </a:endParaRPr>
          </a:p>
        </p:txBody>
      </p:sp>
      <p:graphicFrame>
        <p:nvGraphicFramePr>
          <p:cNvPr id="208906" name="Object 10">
            <a:extLst>
              <a:ext uri="{FF2B5EF4-FFF2-40B4-BE49-F238E27FC236}">
                <a16:creationId xmlns:a16="http://schemas.microsoft.com/office/drawing/2014/main" id="{84671D2B-4495-4443-9E3B-7AC0897EB0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0975" y="1677988"/>
          <a:ext cx="160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" name="Equation" r:id="rId3" imgW="1600200" imgH="406080" progId="Equation.3">
                  <p:embed/>
                </p:oleObj>
              </mc:Choice>
              <mc:Fallback>
                <p:oleObj name="Equation" r:id="rId3" imgW="160020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1677988"/>
                        <a:ext cx="160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1">
            <a:extLst>
              <a:ext uri="{FF2B5EF4-FFF2-40B4-BE49-F238E27FC236}">
                <a16:creationId xmlns:a16="http://schemas.microsoft.com/office/drawing/2014/main" id="{2C34E2EE-C1D3-45AD-BBBA-FD1509510F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1900" y="546100"/>
          <a:ext cx="217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" name="Equation" r:id="rId5" imgW="2171520" imgH="444240" progId="Equation.3">
                  <p:embed/>
                </p:oleObj>
              </mc:Choice>
              <mc:Fallback>
                <p:oleObj name="Equation" r:id="rId5" imgW="217152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546100"/>
                        <a:ext cx="217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Text Box 12">
            <a:extLst>
              <a:ext uri="{FF2B5EF4-FFF2-40B4-BE49-F238E27FC236}">
                <a16:creationId xmlns:a16="http://schemas.microsoft.com/office/drawing/2014/main" id="{AF51465C-3E64-4A2E-ADAC-77DD7B708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3663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方程</a:t>
            </a:r>
            <a:r>
              <a:rPr lang="en-US" altLang="zh-CN">
                <a:ea typeface="仿宋_GB2312" pitchFamily="49" charset="-122"/>
              </a:rPr>
              <a:t>.  </a:t>
            </a:r>
            <a:endParaRPr lang="en-US" altLang="zh-CN" sz="240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208909" name="Text Box 13">
            <a:extLst>
              <a:ext uri="{FF2B5EF4-FFF2-40B4-BE49-F238E27FC236}">
                <a16:creationId xmlns:a16="http://schemas.microsoft.com/office/drawing/2014/main" id="{16C9A6F4-351B-4AD4-8D93-BFDDE6038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0386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特别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当</a:t>
            </a:r>
            <a:r>
              <a:rPr lang="en-US" altLang="zh-CN" i="1"/>
              <a:t>M</a:t>
            </a:r>
            <a:r>
              <a:rPr lang="en-US" altLang="zh-CN" baseline="-25000"/>
              <a:t>0</a:t>
            </a:r>
            <a:r>
              <a:rPr lang="zh-CN" altLang="en-US">
                <a:latin typeface="楷体_GB2312" pitchFamily="49" charset="-122"/>
              </a:rPr>
              <a:t>在原点时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球面方程为</a:t>
            </a:r>
          </a:p>
        </p:txBody>
      </p:sp>
      <p:sp>
        <p:nvSpPr>
          <p:cNvPr id="208910" name="Text Box 14">
            <a:extLst>
              <a:ext uri="{FF2B5EF4-FFF2-40B4-BE49-F238E27FC236}">
                <a16:creationId xmlns:a16="http://schemas.microsoft.com/office/drawing/2014/main" id="{0C87989A-6423-416B-A473-DA2C78442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1788"/>
            <a:ext cx="3381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 b="1">
                <a:solidFill>
                  <a:schemeClr val="accent1"/>
                </a:solidFill>
              </a:rPr>
              <a:t> </a:t>
            </a:r>
            <a:r>
              <a:rPr lang="zh-CN" altLang="en-US"/>
              <a:t>设轨迹上动点为</a:t>
            </a:r>
          </a:p>
        </p:txBody>
      </p:sp>
      <p:graphicFrame>
        <p:nvGraphicFramePr>
          <p:cNvPr id="208911" name="Object 15">
            <a:extLst>
              <a:ext uri="{FF2B5EF4-FFF2-40B4-BE49-F238E27FC236}">
                <a16:creationId xmlns:a16="http://schemas.microsoft.com/office/drawing/2014/main" id="{9AFAD3B9-8809-4033-B8A8-06FE7CE93D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16764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" name="Equation" r:id="rId7" imgW="1600200" imgH="469800" progId="Equation.3">
                  <p:embed/>
                </p:oleObj>
              </mc:Choice>
              <mc:Fallback>
                <p:oleObj name="Equation" r:id="rId7" imgW="1600200" imgH="46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676400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2" name="Text Box 16">
            <a:extLst>
              <a:ext uri="{FF2B5EF4-FFF2-40B4-BE49-F238E27FC236}">
                <a16:creationId xmlns:a16="http://schemas.microsoft.com/office/drawing/2014/main" id="{B48618B4-0429-4400-A286-02208811B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09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8913" name="Text Box 17">
            <a:extLst>
              <a:ext uri="{FF2B5EF4-FFF2-40B4-BE49-F238E27FC236}">
                <a16:creationId xmlns:a16="http://schemas.microsoft.com/office/drawing/2014/main" id="{A75EA67A-78FA-43D7-A57C-F7ABDA386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5748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依题意</a:t>
            </a:r>
          </a:p>
        </p:txBody>
      </p:sp>
      <p:sp>
        <p:nvSpPr>
          <p:cNvPr id="3095" name="Text Box 18">
            <a:extLst>
              <a:ext uri="{FF2B5EF4-FFF2-40B4-BE49-F238E27FC236}">
                <a16:creationId xmlns:a16="http://schemas.microsoft.com/office/drawing/2014/main" id="{9D82E2CE-E2CE-45EB-AFD0-9D4782319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714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距离为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ea typeface="仿宋_GB2312" pitchFamily="49" charset="-122"/>
              </a:rPr>
              <a:t>R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/>
              <a:t>的轨迹</a:t>
            </a:r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id="{46BC4CDA-8C19-443F-83AF-8E8BA91EED8A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3733800"/>
            <a:ext cx="1828800" cy="2324100"/>
            <a:chOff x="4272" y="2352"/>
            <a:chExt cx="1152" cy="1464"/>
          </a:xfrm>
        </p:grpSpPr>
        <p:graphicFrame>
          <p:nvGraphicFramePr>
            <p:cNvPr id="3081" name="Object 20">
              <a:extLst>
                <a:ext uri="{FF2B5EF4-FFF2-40B4-BE49-F238E27FC236}">
                  <a16:creationId xmlns:a16="http://schemas.microsoft.com/office/drawing/2014/main" id="{E2ED0147-3946-4029-8A60-05CCDA9DE7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4" y="3120"/>
            <a:ext cx="25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7" name="Equation" r:id="rId9" imgW="406080" imgH="304560" progId="Equation.3">
                    <p:embed/>
                  </p:oleObj>
                </mc:Choice>
                <mc:Fallback>
                  <p:oleObj name="Equation" r:id="rId9" imgW="406080" imgH="3045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4" y="3120"/>
                          <a:ext cx="25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98" name="Group 21">
              <a:extLst>
                <a:ext uri="{FF2B5EF4-FFF2-40B4-BE49-F238E27FC236}">
                  <a16:creationId xmlns:a16="http://schemas.microsoft.com/office/drawing/2014/main" id="{A82D9E3B-4E78-4AB7-9477-6EDA26E17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352"/>
              <a:ext cx="1152" cy="1464"/>
              <a:chOff x="4272" y="2352"/>
              <a:chExt cx="1152" cy="1464"/>
            </a:xfrm>
          </p:grpSpPr>
          <p:grpSp>
            <p:nvGrpSpPr>
              <p:cNvPr id="3099" name="Group 22">
                <a:extLst>
                  <a:ext uri="{FF2B5EF4-FFF2-40B4-BE49-F238E27FC236}">
                    <a16:creationId xmlns:a16="http://schemas.microsoft.com/office/drawing/2014/main" id="{9412106B-BF38-478E-9BE5-DE51348C13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2352"/>
                <a:ext cx="1152" cy="1464"/>
                <a:chOff x="4272" y="2352"/>
                <a:chExt cx="1152" cy="1464"/>
              </a:xfrm>
            </p:grpSpPr>
            <p:graphicFrame>
              <p:nvGraphicFramePr>
                <p:cNvPr id="3082" name="Object 23">
                  <a:extLst>
                    <a:ext uri="{FF2B5EF4-FFF2-40B4-BE49-F238E27FC236}">
                      <a16:creationId xmlns:a16="http://schemas.microsoft.com/office/drawing/2014/main" id="{FFDB0C66-280B-4E98-9E23-BC1D2E3A325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564" y="3408"/>
                <a:ext cx="188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48" name="Equation" r:id="rId11" imgW="304560" imgH="317160" progId="Equation.3">
                        <p:embed/>
                      </p:oleObj>
                    </mc:Choice>
                    <mc:Fallback>
                      <p:oleObj name="Equation" r:id="rId11" imgW="304560" imgH="317160" progId="Equation.3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64" y="3408"/>
                              <a:ext cx="188" cy="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101" name="Line 24">
                  <a:extLst>
                    <a:ext uri="{FF2B5EF4-FFF2-40B4-BE49-F238E27FC236}">
                      <a16:creationId xmlns:a16="http://schemas.microsoft.com/office/drawing/2014/main" id="{DE7AAF6A-4561-4115-A1CC-0A689EF09B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47" y="2922"/>
                  <a:ext cx="129" cy="1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02" name="Line 25">
                  <a:extLst>
                    <a:ext uri="{FF2B5EF4-FFF2-40B4-BE49-F238E27FC236}">
                      <a16:creationId xmlns:a16="http://schemas.microsoft.com/office/drawing/2014/main" id="{222EEC81-987D-47EB-885B-5BE936BB02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3408"/>
                  <a:ext cx="8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03" name="Line 26">
                  <a:extLst>
                    <a:ext uri="{FF2B5EF4-FFF2-40B4-BE49-F238E27FC236}">
                      <a16:creationId xmlns:a16="http://schemas.microsoft.com/office/drawing/2014/main" id="{B9ACE485-5F1F-4187-9E44-B53285EAA4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2" y="3408"/>
                  <a:ext cx="336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04" name="Line 27">
                  <a:extLst>
                    <a:ext uri="{FF2B5EF4-FFF2-40B4-BE49-F238E27FC236}">
                      <a16:creationId xmlns:a16="http://schemas.microsoft.com/office/drawing/2014/main" id="{39106C64-379B-4E2F-9A3D-141CBAB515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08" y="2352"/>
                  <a:ext cx="0" cy="105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083" name="Object 28">
                  <a:extLst>
                    <a:ext uri="{FF2B5EF4-FFF2-40B4-BE49-F238E27FC236}">
                      <a16:creationId xmlns:a16="http://schemas.microsoft.com/office/drawing/2014/main" id="{989799D1-1D7A-4C61-A74A-D73A45D38C3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368" y="3664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49" name="Equation" r:id="rId13" imgW="228600" imgH="241200" progId="Equation.3">
                        <p:embed/>
                      </p:oleObj>
                    </mc:Choice>
                    <mc:Fallback>
                      <p:oleObj name="Equation" r:id="rId13" imgW="228600" imgH="241200" progId="Equation.3">
                        <p:embed/>
                        <p:pic>
                          <p:nvPicPr>
                            <p:cNvPr id="0" name="Object 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8" y="3664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84" name="Object 29">
                  <a:extLst>
                    <a:ext uri="{FF2B5EF4-FFF2-40B4-BE49-F238E27FC236}">
                      <a16:creationId xmlns:a16="http://schemas.microsoft.com/office/drawing/2014/main" id="{FA212058-8590-4879-BECA-2E38FD80D7F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232" y="3456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50" name="Equation" r:id="rId15" imgW="241200" imgH="317160" progId="Equation.3">
                        <p:embed/>
                      </p:oleObj>
                    </mc:Choice>
                    <mc:Fallback>
                      <p:oleObj name="Equation" r:id="rId15" imgW="241200" imgH="317160" progId="Equation.3">
                        <p:embed/>
                        <p:pic>
                          <p:nvPicPr>
                            <p:cNvPr id="0" name="Object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32" y="3456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85" name="Object 30">
                  <a:extLst>
                    <a:ext uri="{FF2B5EF4-FFF2-40B4-BE49-F238E27FC236}">
                      <a16:creationId xmlns:a16="http://schemas.microsoft.com/office/drawing/2014/main" id="{80AB71D9-7D83-44F4-9110-DB486955BE2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424" y="2360"/>
                <a:ext cx="136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51" name="Equation" r:id="rId17" imgW="215640" imgH="215640" progId="Equation.3">
                        <p:embed/>
                      </p:oleObj>
                    </mc:Choice>
                    <mc:Fallback>
                      <p:oleObj name="Equation" r:id="rId17" imgW="215640" imgH="215640" progId="Equation.3">
                        <p:embed/>
                        <p:pic>
                          <p:nvPicPr>
                            <p:cNvPr id="0" name="Object 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24" y="2360"/>
                              <a:ext cx="136" cy="1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86" name="Object 31">
                  <a:extLst>
                    <a:ext uri="{FF2B5EF4-FFF2-40B4-BE49-F238E27FC236}">
                      <a16:creationId xmlns:a16="http://schemas.microsoft.com/office/drawing/2014/main" id="{C0BA533D-E648-4BB4-B0A8-C342CD24EF9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48" y="2648"/>
                <a:ext cx="336" cy="2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52" name="Equation" r:id="rId19" imgW="533160" imgH="444240" progId="Equation.3">
                        <p:embed/>
                      </p:oleObj>
                    </mc:Choice>
                    <mc:Fallback>
                      <p:oleObj name="Equation" r:id="rId19" imgW="533160" imgH="444240" progId="Equation.3">
                        <p:embed/>
                        <p:pic>
                          <p:nvPicPr>
                            <p:cNvPr id="0" name="Object 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48" y="2648"/>
                              <a:ext cx="336" cy="2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105" name="Oval 32">
                  <a:extLst>
                    <a:ext uri="{FF2B5EF4-FFF2-40B4-BE49-F238E27FC236}">
                      <a16:creationId xmlns:a16="http://schemas.microsoft.com/office/drawing/2014/main" id="{9629EC8F-1BAD-40EF-AD8E-93FD283DC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0" y="3089"/>
                  <a:ext cx="34" cy="3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100" name="Oval 33">
                <a:extLst>
                  <a:ext uri="{FF2B5EF4-FFF2-40B4-BE49-F238E27FC236}">
                    <a16:creationId xmlns:a16="http://schemas.microsoft.com/office/drawing/2014/main" id="{3EEC6E3D-F5AC-4451-B6CA-B6CA5A994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9" y="2888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aphicFrame>
        <p:nvGraphicFramePr>
          <p:cNvPr id="208930" name="Object 34">
            <a:extLst>
              <a:ext uri="{FF2B5EF4-FFF2-40B4-BE49-F238E27FC236}">
                <a16:creationId xmlns:a16="http://schemas.microsoft.com/office/drawing/2014/main" id="{0D5B928B-00DA-44A8-9298-E29AA69E84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3300" y="5270500"/>
          <a:ext cx="2959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" name="Equation" r:id="rId21" imgW="2958840" imgH="558720" progId="Equation.3">
                  <p:embed/>
                </p:oleObj>
              </mc:Choice>
              <mc:Fallback>
                <p:oleObj name="Equation" r:id="rId21" imgW="2958840" imgH="55872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5270500"/>
                        <a:ext cx="2959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31" name="Text Box 35">
            <a:extLst>
              <a:ext uri="{FF2B5EF4-FFF2-40B4-BE49-F238E27FC236}">
                <a16:creationId xmlns:a16="http://schemas.microsoft.com/office/drawing/2014/main" id="{95CEB9A3-978E-477A-8145-6B88FE08E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334000"/>
            <a:ext cx="273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表示上</a:t>
            </a:r>
            <a:r>
              <a:rPr lang="en-US" altLang="zh-CN"/>
              <a:t>(</a:t>
            </a:r>
            <a:r>
              <a:rPr lang="zh-CN" altLang="en-US"/>
              <a:t>下</a:t>
            </a:r>
            <a:r>
              <a:rPr lang="en-US" altLang="zh-CN"/>
              <a:t>)</a:t>
            </a:r>
            <a:r>
              <a:rPr lang="zh-CN" altLang="en-US"/>
              <a:t>球面 </a:t>
            </a:r>
            <a:r>
              <a:rPr lang="en-US" altLang="zh-CN"/>
              <a:t>.</a:t>
            </a:r>
          </a:p>
        </p:txBody>
      </p:sp>
      <p:graphicFrame>
        <p:nvGraphicFramePr>
          <p:cNvPr id="208932" name="Object 36">
            <a:extLst>
              <a:ext uri="{FF2B5EF4-FFF2-40B4-BE49-F238E27FC236}">
                <a16:creationId xmlns:a16="http://schemas.microsoft.com/office/drawing/2014/main" id="{35BCF82D-8A40-4F70-A99D-8C0FAFCE66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209800"/>
          <a:ext cx="5562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" name="Equation" r:id="rId23" imgW="5562360" imgH="558720" progId="Equation.3">
                  <p:embed/>
                </p:oleObj>
              </mc:Choice>
              <mc:Fallback>
                <p:oleObj name="Equation" r:id="rId23" imgW="5562360" imgH="55872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09800"/>
                        <a:ext cx="5562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33" name="Object 37">
            <a:extLst>
              <a:ext uri="{FF2B5EF4-FFF2-40B4-BE49-F238E27FC236}">
                <a16:creationId xmlns:a16="http://schemas.microsoft.com/office/drawing/2014/main" id="{AB1B6D55-2ABC-4C1D-AD80-3534F161A6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346450"/>
          <a:ext cx="552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" name="Equation" r:id="rId25" imgW="5524200" imgH="533160" progId="Equation.3">
                  <p:embed/>
                </p:oleObj>
              </mc:Choice>
              <mc:Fallback>
                <p:oleObj name="Equation" r:id="rId25" imgW="5524200" imgH="5331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46450"/>
                        <a:ext cx="552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34" name="Object 38">
            <a:extLst>
              <a:ext uri="{FF2B5EF4-FFF2-40B4-BE49-F238E27FC236}">
                <a16:creationId xmlns:a16="http://schemas.microsoft.com/office/drawing/2014/main" id="{0EB9F6F5-DCF3-47B0-B946-E30364887E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660900"/>
          <a:ext cx="2616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" name="Equation" r:id="rId27" imgW="2616120" imgH="507960" progId="Equation.3">
                  <p:embed/>
                </p:oleObj>
              </mc:Choice>
              <mc:Fallback>
                <p:oleObj name="Equation" r:id="rId27" imgW="2616120" imgH="5079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660900"/>
                        <a:ext cx="2616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8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4" grpId="0" autoUpdateAnimBg="0"/>
      <p:bldP spid="208909" grpId="0" build="p" autoUpdateAnimBg="0"/>
      <p:bldP spid="208910" grpId="0" autoUpdateAnimBg="0"/>
      <p:bldP spid="208912" grpId="0" autoUpdateAnimBg="0"/>
      <p:bldP spid="208913" grpId="0" autoUpdateAnimBg="0"/>
      <p:bldP spid="20893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>
            <a:extLst>
              <a:ext uri="{FF2B5EF4-FFF2-40B4-BE49-F238E27FC236}">
                <a16:creationId xmlns:a16="http://schemas.microsoft.com/office/drawing/2014/main" id="{05B10D20-822D-4B40-A519-874B586D2862}"/>
              </a:ext>
            </a:extLst>
          </p:cNvPr>
          <p:cNvGrpSpPr>
            <a:grpSpLocks/>
          </p:cNvGrpSpPr>
          <p:nvPr/>
        </p:nvGrpSpPr>
        <p:grpSpPr bwMode="auto">
          <a:xfrm>
            <a:off x="6765925" y="2517775"/>
            <a:ext cx="2073275" cy="2633663"/>
            <a:chOff x="4262" y="1586"/>
            <a:chExt cx="1306" cy="1659"/>
          </a:xfrm>
        </p:grpSpPr>
        <p:graphicFrame>
          <p:nvGraphicFramePr>
            <p:cNvPr id="4108" name="Object 3">
              <a:extLst>
                <a:ext uri="{FF2B5EF4-FFF2-40B4-BE49-F238E27FC236}">
                  <a16:creationId xmlns:a16="http://schemas.microsoft.com/office/drawing/2014/main" id="{C9CB03B0-3759-4216-ADB3-8E71EAACB7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32" y="2752"/>
            <a:ext cx="136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8" name="Equation" r:id="rId3" imgW="241200" imgH="317160" progId="Equation.3">
                    <p:embed/>
                  </p:oleObj>
                </mc:Choice>
                <mc:Fallback>
                  <p:oleObj name="Equation" r:id="rId3" imgW="241200" imgH="31716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2" y="2752"/>
                          <a:ext cx="136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9" name="Object 5">
              <a:extLst>
                <a:ext uri="{FF2B5EF4-FFF2-40B4-BE49-F238E27FC236}">
                  <a16:creationId xmlns:a16="http://schemas.microsoft.com/office/drawing/2014/main" id="{B2BC61C1-7CF5-430D-9499-912568E797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3108"/>
            <a:ext cx="129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9" name="Equation" r:id="rId5" imgW="228600" imgH="241200" progId="Equation.3">
                    <p:embed/>
                  </p:oleObj>
                </mc:Choice>
                <mc:Fallback>
                  <p:oleObj name="Equation" r:id="rId5" imgW="228600" imgH="241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108"/>
                          <a:ext cx="129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6">
              <a:extLst>
                <a:ext uri="{FF2B5EF4-FFF2-40B4-BE49-F238E27FC236}">
                  <a16:creationId xmlns:a16="http://schemas.microsoft.com/office/drawing/2014/main" id="{754CC136-23C3-49EC-AD35-A362B8B5E6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82" y="1595"/>
            <a:ext cx="122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0" name="Equation" r:id="rId7" imgW="215640" imgH="215640" progId="Equation.3">
                    <p:embed/>
                  </p:oleObj>
                </mc:Choice>
                <mc:Fallback>
                  <p:oleObj name="Equation" r:id="rId7" imgW="21564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2" y="1595"/>
                          <a:ext cx="122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4" name="Line 7">
              <a:extLst>
                <a:ext uri="{FF2B5EF4-FFF2-40B4-BE49-F238E27FC236}">
                  <a16:creationId xmlns:a16="http://schemas.microsoft.com/office/drawing/2014/main" id="{D022775B-ADE7-49E8-A18F-710667ED83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3" y="1742"/>
              <a:ext cx="0" cy="9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Line 8">
              <a:extLst>
                <a:ext uri="{FF2B5EF4-FFF2-40B4-BE49-F238E27FC236}">
                  <a16:creationId xmlns:a16="http://schemas.microsoft.com/office/drawing/2014/main" id="{6D32A7BA-1AE6-4D3E-A855-2D075DDE3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3" y="270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Line 9">
              <a:extLst>
                <a:ext uri="{FF2B5EF4-FFF2-40B4-BE49-F238E27FC236}">
                  <a16:creationId xmlns:a16="http://schemas.microsoft.com/office/drawing/2014/main" id="{C010925F-B502-411F-959D-03DFF31FFF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6" y="2706"/>
              <a:ext cx="467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Line 10">
              <a:extLst>
                <a:ext uri="{FF2B5EF4-FFF2-40B4-BE49-F238E27FC236}">
                  <a16:creationId xmlns:a16="http://schemas.microsoft.com/office/drawing/2014/main" id="{62E3E331-7F7C-4362-9D0C-742A6C92C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0" y="2706"/>
              <a:ext cx="2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Line 11">
              <a:extLst>
                <a:ext uri="{FF2B5EF4-FFF2-40B4-BE49-F238E27FC236}">
                  <a16:creationId xmlns:a16="http://schemas.microsoft.com/office/drawing/2014/main" id="{D6BBE36B-FBD0-49C2-A08B-FA5407393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2" y="3048"/>
              <a:ext cx="124" cy="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Line 12">
              <a:extLst>
                <a:ext uri="{FF2B5EF4-FFF2-40B4-BE49-F238E27FC236}">
                  <a16:creationId xmlns:a16="http://schemas.microsoft.com/office/drawing/2014/main" id="{272AC704-3ED0-4FED-BE02-2066ABB002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3" y="1586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30" name="Group 13">
              <a:extLst>
                <a:ext uri="{FF2B5EF4-FFF2-40B4-BE49-F238E27FC236}">
                  <a16:creationId xmlns:a16="http://schemas.microsoft.com/office/drawing/2014/main" id="{FE7F387A-8BEC-4F24-8B01-127398CC1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6" y="1710"/>
              <a:ext cx="964" cy="1338"/>
              <a:chOff x="3936" y="1728"/>
              <a:chExt cx="1488" cy="2064"/>
            </a:xfrm>
          </p:grpSpPr>
          <p:sp>
            <p:nvSpPr>
              <p:cNvPr id="4131" name="Line 14">
                <a:extLst>
                  <a:ext uri="{FF2B5EF4-FFF2-40B4-BE49-F238E27FC236}">
                    <a16:creationId xmlns:a16="http://schemas.microsoft.com/office/drawing/2014/main" id="{52B8A6FC-657A-49BC-9A25-A7BFA2385D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6" y="1728"/>
                <a:ext cx="720" cy="2064"/>
              </a:xfrm>
              <a:prstGeom prst="line">
                <a:avLst/>
              </a:prstGeom>
              <a:noFill/>
              <a:ln w="19050">
                <a:solidFill>
                  <a:srgbClr val="FF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2" name="Line 15">
                <a:extLst>
                  <a:ext uri="{FF2B5EF4-FFF2-40B4-BE49-F238E27FC236}">
                    <a16:creationId xmlns:a16="http://schemas.microsoft.com/office/drawing/2014/main" id="{9B6ABA62-E89A-4CD0-A0F1-AB56A9D22E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6" y="3264"/>
                <a:ext cx="1488" cy="528"/>
              </a:xfrm>
              <a:prstGeom prst="line">
                <a:avLst/>
              </a:prstGeom>
              <a:noFill/>
              <a:ln w="19050">
                <a:solidFill>
                  <a:srgbClr val="FF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3" name="Line 16">
                <a:extLst>
                  <a:ext uri="{FF2B5EF4-FFF2-40B4-BE49-F238E27FC236}">
                    <a16:creationId xmlns:a16="http://schemas.microsoft.com/office/drawing/2014/main" id="{A93C7E39-3F75-488E-8C4C-0881EE592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56" y="1776"/>
                <a:ext cx="768" cy="1488"/>
              </a:xfrm>
              <a:prstGeom prst="line">
                <a:avLst/>
              </a:prstGeom>
              <a:noFill/>
              <a:ln w="19050">
                <a:solidFill>
                  <a:srgbClr val="FF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111" name="Object 17">
              <a:extLst>
                <a:ext uri="{FF2B5EF4-FFF2-40B4-BE49-F238E27FC236}">
                  <a16:creationId xmlns:a16="http://schemas.microsoft.com/office/drawing/2014/main" id="{B88AEF06-0652-485E-8505-A6BD820FBE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3" y="2571"/>
            <a:ext cx="172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" name="Equation" r:id="rId9" imgW="304560" imgH="317160" progId="Equation.3">
                    <p:embed/>
                  </p:oleObj>
                </mc:Choice>
                <mc:Fallback>
                  <p:oleObj name="Equation" r:id="rId9" imgW="304560" imgH="3171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3" y="2571"/>
                          <a:ext cx="172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13" name="Rectangle 23">
            <a:extLst>
              <a:ext uri="{FF2B5EF4-FFF2-40B4-BE49-F238E27FC236}">
                <a16:creationId xmlns:a16="http://schemas.microsoft.com/office/drawing/2014/main" id="{4D96EA01-06AC-4813-B80E-81C847CFB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990600" cy="685800"/>
          </a:xfrm>
        </p:spPr>
        <p:txBody>
          <a:bodyPr/>
          <a:lstStyle/>
          <a:p>
            <a:pPr eaLnBrk="1" hangingPunct="1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2</a:t>
            </a:r>
            <a:r>
              <a:rPr lang="en-US" altLang="zh-CN" sz="2800" b="1">
                <a:ea typeface="仿宋_GB2312" pitchFamily="49" charset="-122"/>
              </a:rPr>
              <a:t>.</a:t>
            </a:r>
            <a:endParaRPr lang="en-US" altLang="zh-CN" sz="280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92184" name="Rectangle 24">
            <a:extLst>
              <a:ext uri="{FF2B5EF4-FFF2-40B4-BE49-F238E27FC236}">
                <a16:creationId xmlns:a16="http://schemas.microsoft.com/office/drawing/2014/main" id="{01FA642D-7245-4C02-A475-3B78695D8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25908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>
                <a:ea typeface="楷体_GB2312" pitchFamily="49" charset="-122"/>
              </a:rPr>
              <a:t> 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设球心为</a:t>
            </a:r>
          </a:p>
        </p:txBody>
      </p:sp>
      <p:sp>
        <p:nvSpPr>
          <p:cNvPr id="4115" name="Text Box 25">
            <a:extLst>
              <a:ext uri="{FF2B5EF4-FFF2-40B4-BE49-F238E27FC236}">
                <a16:creationId xmlns:a16="http://schemas.microsoft.com/office/drawing/2014/main" id="{B9601856-D0AF-43CC-82F1-494D599FF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10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求内切于平面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ea typeface="仿宋_GB2312" pitchFamily="49" charset="-122"/>
              </a:rPr>
              <a:t>x + y + z </a:t>
            </a:r>
            <a:r>
              <a:rPr lang="en-US" altLang="zh-CN">
                <a:ea typeface="仿宋_GB2312" pitchFamily="49" charset="-122"/>
              </a:rPr>
              <a:t>= 1</a:t>
            </a:r>
            <a:r>
              <a:rPr lang="en-US" altLang="zh-CN" b="1">
                <a:ea typeface="仿宋_GB2312" pitchFamily="49" charset="-122"/>
              </a:rPr>
              <a:t> </a:t>
            </a:r>
            <a:r>
              <a:rPr lang="zh-CN" altLang="en-US"/>
              <a:t>与三个坐标面所构成</a:t>
            </a:r>
            <a:endParaRPr lang="zh-CN" altLang="en-US">
              <a:ea typeface="仿宋_GB2312" pitchFamily="49" charset="-122"/>
            </a:endParaRPr>
          </a:p>
        </p:txBody>
      </p:sp>
      <p:sp>
        <p:nvSpPr>
          <p:cNvPr id="92186" name="Text Box 26">
            <a:extLst>
              <a:ext uri="{FF2B5EF4-FFF2-40B4-BE49-F238E27FC236}">
                <a16:creationId xmlns:a16="http://schemas.microsoft.com/office/drawing/2014/main" id="{2B567544-3D9A-4FBD-8FB3-EAF442EAB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4620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则它位于第一卦限</a:t>
            </a:r>
            <a:r>
              <a:rPr lang="en-US" altLang="zh-CN"/>
              <a:t>,</a:t>
            </a:r>
            <a:r>
              <a:rPr lang="zh-CN" altLang="en-US"/>
              <a:t>且</a:t>
            </a:r>
          </a:p>
        </p:txBody>
      </p:sp>
      <p:graphicFrame>
        <p:nvGraphicFramePr>
          <p:cNvPr id="92187" name="Object 27">
            <a:extLst>
              <a:ext uri="{FF2B5EF4-FFF2-40B4-BE49-F238E27FC236}">
                <a16:creationId xmlns:a16="http://schemas.microsoft.com/office/drawing/2014/main" id="{9D69F655-EF9A-4686-AF1C-D19D95A7EA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006600"/>
          <a:ext cx="2679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" name="Equation" r:id="rId11" imgW="2679480" imgH="1041120" progId="Equation.3">
                  <p:embed/>
                </p:oleObj>
              </mc:Choice>
              <mc:Fallback>
                <p:oleObj name="Equation" r:id="rId11" imgW="2679480" imgH="104112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06600"/>
                        <a:ext cx="26797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8" name="Object 28">
            <a:extLst>
              <a:ext uri="{FF2B5EF4-FFF2-40B4-BE49-F238E27FC236}">
                <a16:creationId xmlns:a16="http://schemas.microsoft.com/office/drawing/2014/main" id="{9583D66F-3672-45D8-9828-7662D153B4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3124200"/>
          <a:ext cx="254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" name="Equation" r:id="rId13" imgW="2539800" imgH="469800" progId="Equation.3">
                  <p:embed/>
                </p:oleObj>
              </mc:Choice>
              <mc:Fallback>
                <p:oleObj name="Equation" r:id="rId13" imgW="2539800" imgH="469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124200"/>
                        <a:ext cx="2540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9" name="Object 29">
            <a:extLst>
              <a:ext uri="{FF2B5EF4-FFF2-40B4-BE49-F238E27FC236}">
                <a16:creationId xmlns:a16="http://schemas.microsoft.com/office/drawing/2014/main" id="{0C90E4EB-440A-4760-A1DA-07A15CDEA7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136900"/>
          <a:ext cx="267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" name="Equation" r:id="rId15" imgW="2679480" imgH="444240" progId="Equation.3">
                  <p:embed/>
                </p:oleObj>
              </mc:Choice>
              <mc:Fallback>
                <p:oleObj name="Equation" r:id="rId15" imgW="2679480" imgH="4442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36900"/>
                        <a:ext cx="267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0" name="Object 30">
            <a:extLst>
              <a:ext uri="{FF2B5EF4-FFF2-40B4-BE49-F238E27FC236}">
                <a16:creationId xmlns:a16="http://schemas.microsoft.com/office/drawing/2014/main" id="{860A425B-245E-45A1-B062-2EF9F766D9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981450"/>
          <a:ext cx="189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" name="Equation" r:id="rId17" imgW="1892160" imgH="431640" progId="Equation.3">
                  <p:embed/>
                </p:oleObj>
              </mc:Choice>
              <mc:Fallback>
                <p:oleObj name="Equation" r:id="rId17" imgW="1892160" imgH="431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81450"/>
                        <a:ext cx="189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1" name="Text Box 31">
            <a:extLst>
              <a:ext uri="{FF2B5EF4-FFF2-40B4-BE49-F238E27FC236}">
                <a16:creationId xmlns:a16="http://schemas.microsoft.com/office/drawing/2014/main" id="{F1D3BBB3-DB81-463C-8648-CA646B30F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624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因此所求球面方程为</a:t>
            </a:r>
          </a:p>
        </p:txBody>
      </p:sp>
      <p:graphicFrame>
        <p:nvGraphicFramePr>
          <p:cNvPr id="92192" name="Object 32">
            <a:extLst>
              <a:ext uri="{FF2B5EF4-FFF2-40B4-BE49-F238E27FC236}">
                <a16:creationId xmlns:a16="http://schemas.microsoft.com/office/drawing/2014/main" id="{2F80FA66-3CD5-4A68-AD40-107F913229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0850" y="2266950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" name="Equation" r:id="rId19" imgW="1803240" imgH="444240" progId="Equation.3">
                  <p:embed/>
                </p:oleObj>
              </mc:Choice>
              <mc:Fallback>
                <p:oleObj name="Equation" r:id="rId19" imgW="1803240" imgH="4442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266950"/>
                        <a:ext cx="1803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3" name="Object 33">
            <a:extLst>
              <a:ext uri="{FF2B5EF4-FFF2-40B4-BE49-F238E27FC236}">
                <a16:creationId xmlns:a16="http://schemas.microsoft.com/office/drawing/2014/main" id="{BCDC3CCD-8490-4634-9732-0D2C153B09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719513"/>
          <a:ext cx="2882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" name="Equation" r:id="rId21" imgW="2882880" imgH="876240" progId="Equation.3">
                  <p:embed/>
                </p:oleObj>
              </mc:Choice>
              <mc:Fallback>
                <p:oleObj name="Equation" r:id="rId21" imgW="2882880" imgH="8762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719513"/>
                        <a:ext cx="28829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4" name="Object 34">
            <a:extLst>
              <a:ext uri="{FF2B5EF4-FFF2-40B4-BE49-F238E27FC236}">
                <a16:creationId xmlns:a16="http://schemas.microsoft.com/office/drawing/2014/main" id="{4A3A30FA-B5AE-4B89-BBD5-5166EB6C1A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543050"/>
          <a:ext cx="205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" name="Equation" r:id="rId23" imgW="2057400" imgH="431640" progId="Equation.3">
                  <p:embed/>
                </p:oleObj>
              </mc:Choice>
              <mc:Fallback>
                <p:oleObj name="Equation" r:id="rId23" imgW="2057400" imgH="4316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543050"/>
                        <a:ext cx="2057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8" name="Text Box 35">
            <a:extLst>
              <a:ext uri="{FF2B5EF4-FFF2-40B4-BE49-F238E27FC236}">
                <a16:creationId xmlns:a16="http://schemas.microsoft.com/office/drawing/2014/main" id="{8ADEF875-BA86-41C2-BBB5-9A24A47A5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904875"/>
            <a:ext cx="3117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四面体的球面方程</a:t>
            </a:r>
            <a:r>
              <a:rPr lang="en-US" altLang="zh-CN">
                <a:ea typeface="仿宋_GB2312" pitchFamily="49" charset="-122"/>
              </a:rPr>
              <a:t>.</a:t>
            </a:r>
            <a:endParaRPr lang="en-US" altLang="zh-CN"/>
          </a:p>
        </p:txBody>
      </p:sp>
      <p:sp>
        <p:nvSpPr>
          <p:cNvPr id="92196" name="Text Box 36">
            <a:extLst>
              <a:ext uri="{FF2B5EF4-FFF2-40B4-BE49-F238E27FC236}">
                <a16:creationId xmlns:a16="http://schemas.microsoft.com/office/drawing/2014/main" id="{8F9DC114-FD1D-4D84-9633-AE04B1CD3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38862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故</a:t>
            </a:r>
          </a:p>
        </p:txBody>
      </p:sp>
      <p:graphicFrame>
        <p:nvGraphicFramePr>
          <p:cNvPr id="92197" name="Object 37">
            <a:extLst>
              <a:ext uri="{FF2B5EF4-FFF2-40B4-BE49-F238E27FC236}">
                <a16:creationId xmlns:a16="http://schemas.microsoft.com/office/drawing/2014/main" id="{1827DEF0-1BD4-4D64-A099-1FFCBD8F26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0600" y="222885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" name="Equation" r:id="rId25" imgW="1549080" imgH="457200" progId="Equation.3">
                  <p:embed/>
                </p:oleObj>
              </mc:Choice>
              <mc:Fallback>
                <p:oleObj name="Equation" r:id="rId25" imgW="1549080" imgH="457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22885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8" name="Object 38">
            <a:extLst>
              <a:ext uri="{FF2B5EF4-FFF2-40B4-BE49-F238E27FC236}">
                <a16:creationId xmlns:a16="http://schemas.microsoft.com/office/drawing/2014/main" id="{3E16FD20-8CAA-4AB9-A3E7-946D1486A7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575" y="5283200"/>
          <a:ext cx="83280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" name="Equation" r:id="rId27" imgW="8331120" imgH="888840" progId="Equation.3">
                  <p:embed/>
                </p:oleObj>
              </mc:Choice>
              <mc:Fallback>
                <p:oleObj name="Equation" r:id="rId27" imgW="8331120" imgH="8888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5283200"/>
                        <a:ext cx="83280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0">
            <a:extLst>
              <a:ext uri="{FF2B5EF4-FFF2-40B4-BE49-F238E27FC236}">
                <a16:creationId xmlns:a16="http://schemas.microsoft.com/office/drawing/2014/main" id="{2671B493-9FBE-4D8D-A5D0-D21282936EA4}"/>
              </a:ext>
            </a:extLst>
          </p:cNvPr>
          <p:cNvGrpSpPr>
            <a:grpSpLocks/>
          </p:cNvGrpSpPr>
          <p:nvPr/>
        </p:nvGrpSpPr>
        <p:grpSpPr bwMode="auto">
          <a:xfrm>
            <a:off x="7358063" y="3733800"/>
            <a:ext cx="741362" cy="741363"/>
            <a:chOff x="4635" y="2332"/>
            <a:chExt cx="467" cy="467"/>
          </a:xfrm>
        </p:grpSpPr>
        <p:sp>
          <p:nvSpPr>
            <p:cNvPr id="4121" name="Oval 41">
              <a:extLst>
                <a:ext uri="{FF2B5EF4-FFF2-40B4-BE49-F238E27FC236}">
                  <a16:creationId xmlns:a16="http://schemas.microsoft.com/office/drawing/2014/main" id="{5F6AD7F8-7CD6-48A4-90DF-39E1E3852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" y="2332"/>
              <a:ext cx="467" cy="467"/>
            </a:xfrm>
            <a:prstGeom prst="ellipse">
              <a:avLst/>
            </a:prstGeom>
            <a:gradFill rotWithShape="0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9525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22" name="Oval 42">
              <a:extLst>
                <a:ext uri="{FF2B5EF4-FFF2-40B4-BE49-F238E27FC236}">
                  <a16:creationId xmlns:a16="http://schemas.microsoft.com/office/drawing/2014/main" id="{8DD1B8F6-6CB1-4121-B72B-1ACFCDC11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" y="2519"/>
              <a:ext cx="467" cy="93"/>
            </a:xfrm>
            <a:prstGeom prst="ellipse">
              <a:avLst/>
            </a:prstGeom>
            <a:solidFill>
              <a:srgbClr val="808080">
                <a:alpha val="50195"/>
              </a:srgbClr>
            </a:solidFill>
            <a:ln w="9525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23" name="Oval 43">
              <a:extLst>
                <a:ext uri="{FF2B5EF4-FFF2-40B4-BE49-F238E27FC236}">
                  <a16:creationId xmlns:a16="http://schemas.microsoft.com/office/drawing/2014/main" id="{F76BE595-B9C1-4267-8CB9-578A00D26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550"/>
              <a:ext cx="22" cy="2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4107" name="Object 44">
              <a:extLst>
                <a:ext uri="{FF2B5EF4-FFF2-40B4-BE49-F238E27FC236}">
                  <a16:creationId xmlns:a16="http://schemas.microsoft.com/office/drawing/2014/main" id="{83C75788-277D-4963-8194-2732B62C2F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6" y="2457"/>
            <a:ext cx="22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" name="Equation" r:id="rId29" imgW="241200" imgH="228600" progId="Equation.3">
                    <p:embed/>
                  </p:oleObj>
                </mc:Choice>
                <mc:Fallback>
                  <p:oleObj name="Equation" r:id="rId29" imgW="241200" imgH="2286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2457"/>
                          <a:ext cx="22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2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4" grpId="0" build="p" autoUpdateAnimBg="0"/>
      <p:bldP spid="92186" grpId="0" autoUpdateAnimBg="0"/>
      <p:bldP spid="92191" grpId="0" autoUpdateAnimBg="0"/>
      <p:bldP spid="9219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>
            <a:extLst>
              <a:ext uri="{FF2B5EF4-FFF2-40B4-BE49-F238E27FC236}">
                <a16:creationId xmlns:a16="http://schemas.microsoft.com/office/drawing/2014/main" id="{1851442D-42BE-4151-9997-DE3567C83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4700" y="457200"/>
            <a:ext cx="2882900" cy="609600"/>
          </a:xfrm>
        </p:spPr>
        <p:txBody>
          <a:bodyPr/>
          <a:lstStyle/>
          <a:p>
            <a:pPr algn="l" eaLnBrk="1" hangingPunct="1">
              <a:lnSpc>
                <a:spcPct val="13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3.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研究方程</a:t>
            </a:r>
          </a:p>
        </p:txBody>
      </p:sp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B0DF070C-E0DD-4F44-8EE6-DD6708164B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33400"/>
          <a:ext cx="3871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" name="Equation" r:id="rId3" imgW="3873240" imgH="520560" progId="Equation.3">
                  <p:embed/>
                </p:oleObj>
              </mc:Choice>
              <mc:Fallback>
                <p:oleObj name="Equation" r:id="rId3" imgW="3873240" imgH="520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33400"/>
                        <a:ext cx="3871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7" name="Text Box 5">
            <a:extLst>
              <a:ext uri="{FF2B5EF4-FFF2-40B4-BE49-F238E27FC236}">
                <a16:creationId xmlns:a16="http://schemas.microsoft.com/office/drawing/2014/main" id="{58276A73-DFAF-4740-93C8-AAC49288B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144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解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</a:rPr>
              <a:t>: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配方得</a:t>
            </a:r>
            <a:endParaRPr lang="zh-CN" altLang="en-US">
              <a:ea typeface="仿宋_GB2312" pitchFamily="49" charset="-122"/>
            </a:endParaRPr>
          </a:p>
        </p:txBody>
      </p:sp>
      <p:graphicFrame>
        <p:nvGraphicFramePr>
          <p:cNvPr id="115718" name="Object 6">
            <a:extLst>
              <a:ext uri="{FF2B5EF4-FFF2-40B4-BE49-F238E27FC236}">
                <a16:creationId xmlns:a16="http://schemas.microsoft.com/office/drawing/2014/main" id="{6A9253EC-9848-47F3-AF58-6C6FB20B9C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2895600"/>
          <a:ext cx="46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" name="Equation" r:id="rId5" imgW="469800" imgH="393480" progId="Equation.3">
                  <p:embed/>
                </p:oleObj>
              </mc:Choice>
              <mc:Fallback>
                <p:oleObj name="Equation" r:id="rId5" imgW="4698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895600"/>
                        <a:ext cx="469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>
            <a:extLst>
              <a:ext uri="{FF2B5EF4-FFF2-40B4-BE49-F238E27FC236}">
                <a16:creationId xmlns:a16="http://schemas.microsoft.com/office/drawing/2014/main" id="{119CAB60-926B-41D5-B2E2-513DF2ADBB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895600"/>
          <a:ext cx="20304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" name="Equation" r:id="rId7" imgW="2031840" imgH="444240" progId="Equation.3">
                  <p:embed/>
                </p:oleObj>
              </mc:Choice>
              <mc:Fallback>
                <p:oleObj name="Equation" r:id="rId7" imgW="203184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95600"/>
                        <a:ext cx="20304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0" name="Text Box 8">
            <a:extLst>
              <a:ext uri="{FF2B5EF4-FFF2-40B4-BE49-F238E27FC236}">
                <a16:creationId xmlns:a16="http://schemas.microsoft.com/office/drawing/2014/main" id="{414AC2B3-950F-46C6-9662-F5B4A0593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可见此方程表示一个球面</a:t>
            </a:r>
          </a:p>
        </p:txBody>
      </p:sp>
      <p:sp>
        <p:nvSpPr>
          <p:cNvPr id="115721" name="Text Box 9">
            <a:extLst>
              <a:ext uri="{FF2B5EF4-FFF2-40B4-BE49-F238E27FC236}">
                <a16:creationId xmlns:a16="http://schemas.microsoft.com/office/drawing/2014/main" id="{654D9F60-AEEF-4A8F-B8BE-C12E96108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29001"/>
            <a:ext cx="76264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</a:rPr>
              <a:t>说明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</a:rPr>
              <a:t>:  </a:t>
            </a:r>
            <a:r>
              <a:rPr lang="zh-CN" altLang="en-US" dirty="0"/>
              <a:t>一般地，如下形式的三元二次方程</a:t>
            </a:r>
            <a:r>
              <a:rPr lang="zh-CN" altLang="en-US" dirty="0">
                <a:ea typeface="仿宋_GB2312" pitchFamily="49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ea typeface="仿宋_GB2312" pitchFamily="49" charset="-122"/>
              </a:rPr>
              <a:t>( </a:t>
            </a:r>
            <a:r>
              <a:rPr lang="en-US" altLang="zh-CN" i="1" dirty="0">
                <a:solidFill>
                  <a:schemeClr val="tx2"/>
                </a:solidFill>
                <a:ea typeface="仿宋_GB2312" pitchFamily="49" charset="-122"/>
              </a:rPr>
              <a:t>A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≠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0 )</a:t>
            </a:r>
            <a:endParaRPr lang="en-US" altLang="zh-CN" b="1" dirty="0">
              <a:solidFill>
                <a:schemeClr val="tx2"/>
              </a:solidFill>
              <a:latin typeface="楷体_GB2312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723" name="Text Box 11">
                <a:extLst>
                  <a:ext uri="{FF2B5EF4-FFF2-40B4-BE49-F238E27FC236}">
                    <a16:creationId xmlns:a16="http://schemas.microsoft.com/office/drawing/2014/main" id="{BD2591BE-6616-4A46-B40D-10F316005C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4" y="4839484"/>
                <a:ext cx="8844457" cy="5257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latin typeface="楷体_GB2312" pitchFamily="49" charset="-122"/>
                  </a:rPr>
                  <a:t>方程特点：缺少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𝑧𝑥</m:t>
                    </m:r>
                    <m:r>
                      <a:rPr lang="zh-CN" altLang="en-US" i="1" dirty="0" err="1">
                        <a:latin typeface="Cambria Math" panose="02040503050406030204" pitchFamily="18" charset="0"/>
                      </a:rPr>
                      <m:t>各项</m:t>
                    </m:r>
                  </m:oMath>
                </a14:m>
                <a:r>
                  <a:rPr lang="zh-CN" altLang="en-US" dirty="0">
                    <a:latin typeface="楷体_GB2312" pitchFamily="49" charset="-122"/>
                  </a:rPr>
                  <a:t>，且平方项系数相同可</a:t>
                </a:r>
                <a:endParaRPr lang="en-US" altLang="zh-CN" dirty="0">
                  <a:latin typeface="楷体_GB2312" pitchFamily="49" charset="-122"/>
                </a:endParaRPr>
              </a:p>
            </p:txBody>
          </p:sp>
        </mc:Choice>
        <mc:Fallback>
          <p:sp>
            <p:nvSpPr>
              <p:cNvPr id="115723" name="Text Box 11">
                <a:extLst>
                  <a:ext uri="{FF2B5EF4-FFF2-40B4-BE49-F238E27FC236}">
                    <a16:creationId xmlns:a16="http://schemas.microsoft.com/office/drawing/2014/main" id="{BD2591BE-6616-4A46-B40D-10F316005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4839484"/>
                <a:ext cx="8844457" cy="525721"/>
              </a:xfrm>
              <a:prstGeom prst="rect">
                <a:avLst/>
              </a:prstGeom>
              <a:blipFill>
                <a:blip r:embed="rId9"/>
                <a:stretch>
                  <a:fillRect l="-1447" t="-11628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3" name="Text Box 13">
            <a:extLst>
              <a:ext uri="{FF2B5EF4-FFF2-40B4-BE49-F238E27FC236}">
                <a16:creationId xmlns:a16="http://schemas.microsoft.com/office/drawing/2014/main" id="{0083CAF1-79CE-4714-BEC3-5DDFAD0D5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的曲面</a:t>
            </a:r>
            <a:r>
              <a:rPr lang="en-US" altLang="zh-CN" b="1">
                <a:latin typeface="楷体_GB2312" pitchFamily="49" charset="-122"/>
              </a:rPr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5134" name="Text Box 14">
            <a:extLst>
              <a:ext uri="{FF2B5EF4-FFF2-40B4-BE49-F238E27FC236}">
                <a16:creationId xmlns:a16="http://schemas.microsoft.com/office/drawing/2014/main" id="{4D43594C-D1FF-47A5-814F-EF91E5E7D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334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表示</a:t>
            </a:r>
            <a:r>
              <a:rPr lang="zh-CN" altLang="en-US">
                <a:latin typeface="楷体_GB2312" pitchFamily="49" charset="-122"/>
              </a:rPr>
              <a:t>怎样</a:t>
            </a:r>
          </a:p>
        </p:txBody>
      </p:sp>
      <p:sp>
        <p:nvSpPr>
          <p:cNvPr id="115727" name="Text Box 15">
            <a:extLst>
              <a:ext uri="{FF2B5EF4-FFF2-40B4-BE49-F238E27FC236}">
                <a16:creationId xmlns:a16="http://schemas.microsoft.com/office/drawing/2014/main" id="{99F1C936-22C5-4724-AF72-905ECB6C3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8194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半径为</a:t>
            </a:r>
          </a:p>
        </p:txBody>
      </p:sp>
      <p:graphicFrame>
        <p:nvGraphicFramePr>
          <p:cNvPr id="115729" name="Object 17">
            <a:extLst>
              <a:ext uri="{FF2B5EF4-FFF2-40B4-BE49-F238E27FC236}">
                <a16:creationId xmlns:a16="http://schemas.microsoft.com/office/drawing/2014/main" id="{7E677B9D-8741-4EB2-BB81-17F7931004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038600"/>
          <a:ext cx="58150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" name="Equation" r:id="rId10" imgW="5816520" imgH="520560" progId="Equation.3">
                  <p:embed/>
                </p:oleObj>
              </mc:Choice>
              <mc:Fallback>
                <p:oleObj name="Equation" r:id="rId10" imgW="5816520" imgH="5205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38600"/>
                        <a:ext cx="58150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30" name="Text Box 18">
            <a:extLst>
              <a:ext uri="{FF2B5EF4-FFF2-40B4-BE49-F238E27FC236}">
                <a16:creationId xmlns:a16="http://schemas.microsoft.com/office/drawing/2014/main" id="{5BEF4C3F-DD88-4F63-ADC9-5974CF335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013" y="2828925"/>
            <a:ext cx="1339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球心为 </a:t>
            </a:r>
          </a:p>
        </p:txBody>
      </p:sp>
      <p:graphicFrame>
        <p:nvGraphicFramePr>
          <p:cNvPr id="115735" name="Object 23">
            <a:extLst>
              <a:ext uri="{FF2B5EF4-FFF2-40B4-BE49-F238E27FC236}">
                <a16:creationId xmlns:a16="http://schemas.microsoft.com/office/drawing/2014/main" id="{57A4C6C0-9962-4830-A33A-C1D25A93D6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625600"/>
          <a:ext cx="3871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" name="Equation" r:id="rId12" imgW="3873240" imgH="507960" progId="Equation.3">
                  <p:embed/>
                </p:oleObj>
              </mc:Choice>
              <mc:Fallback>
                <p:oleObj name="Equation" r:id="rId12" imgW="3873240" imgH="5079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25600"/>
                        <a:ext cx="3871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5DB7092-A18D-4001-9EF9-B638A6051626}"/>
              </a:ext>
            </a:extLst>
          </p:cNvPr>
          <p:cNvSpPr/>
          <p:nvPr/>
        </p:nvSpPr>
        <p:spPr>
          <a:xfrm>
            <a:off x="1601366" y="5536396"/>
            <a:ext cx="7285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_GB2312" pitchFamily="49" charset="-122"/>
              </a:rPr>
              <a:t>通过配方化成球面方程形式</a:t>
            </a:r>
            <a:r>
              <a:rPr lang="en-US" altLang="zh-CN" dirty="0">
                <a:latin typeface="楷体_GB2312" pitchFamily="49" charset="-122"/>
              </a:rPr>
              <a:t>, </a:t>
            </a:r>
            <a:r>
              <a:rPr lang="zh-CN" altLang="en-US" dirty="0">
                <a:latin typeface="楷体_GB2312" pitchFamily="49" charset="-122"/>
              </a:rPr>
              <a:t>图形是一个球面</a:t>
            </a:r>
            <a:r>
              <a:rPr lang="en-US" altLang="zh-CN" dirty="0">
                <a:latin typeface="楷体_GB2312" pitchFamily="49" charset="-122"/>
              </a:rPr>
              <a:t>.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autoUpdateAnimBg="0"/>
      <p:bldP spid="115720" grpId="0" autoUpdateAnimBg="0"/>
      <p:bldP spid="115721" grpId="0" autoUpdateAnimBg="0"/>
      <p:bldP spid="115723" grpId="0" autoUpdateAnimBg="0"/>
      <p:bldP spid="115727" grpId="0" autoUpdateAnimBg="0"/>
      <p:bldP spid="115730" grpId="0" autoUpdateAnimBg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673643-ADAB-4029-AD2F-E627AF74BFB1}"/>
              </a:ext>
            </a:extLst>
          </p:cNvPr>
          <p:cNvSpPr txBox="1"/>
          <p:nvPr/>
        </p:nvSpPr>
        <p:spPr>
          <a:xfrm>
            <a:off x="683568" y="895946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 </a:t>
            </a:r>
            <a:r>
              <a:rPr lang="zh-CN" altLang="en-US" dirty="0"/>
              <a:t>和 例</a:t>
            </a:r>
            <a:r>
              <a:rPr lang="en-US" altLang="zh-CN" dirty="0"/>
              <a:t>2 </a:t>
            </a:r>
            <a:r>
              <a:rPr lang="zh-CN" altLang="en-US" dirty="0"/>
              <a:t>属于基本问题 </a:t>
            </a:r>
            <a:r>
              <a:rPr lang="en-US" altLang="zh-CN" dirty="0"/>
              <a:t>(1), </a:t>
            </a:r>
            <a:r>
              <a:rPr lang="zh-CN" altLang="en-US" dirty="0"/>
              <a:t>已知曲面作为点的轨迹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D0AA25-9ED7-4DA3-9E39-3AF93BD9F026}"/>
              </a:ext>
            </a:extLst>
          </p:cNvPr>
          <p:cNvSpPr/>
          <p:nvPr/>
        </p:nvSpPr>
        <p:spPr>
          <a:xfrm>
            <a:off x="611560" y="1627410"/>
            <a:ext cx="2159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求曲面方程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D45101-42D8-42A4-995C-831FAE2C29AB}"/>
              </a:ext>
            </a:extLst>
          </p:cNvPr>
          <p:cNvSpPr/>
          <p:nvPr/>
        </p:nvSpPr>
        <p:spPr>
          <a:xfrm>
            <a:off x="755576" y="2330251"/>
            <a:ext cx="3656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例 </a:t>
            </a:r>
            <a:r>
              <a:rPr lang="en-US" altLang="zh-CN" dirty="0"/>
              <a:t>3 </a:t>
            </a:r>
            <a:r>
              <a:rPr lang="zh-CN" altLang="en-US" dirty="0"/>
              <a:t>属于基本问题 </a:t>
            </a:r>
            <a:r>
              <a:rPr lang="en-US" altLang="zh-CN" dirty="0"/>
              <a:t>(2).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2BBA2C-B57A-43B8-80A5-A208B71C3AF5}"/>
              </a:ext>
            </a:extLst>
          </p:cNvPr>
          <p:cNvSpPr/>
          <p:nvPr/>
        </p:nvSpPr>
        <p:spPr>
          <a:xfrm>
            <a:off x="774180" y="3247339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下面介绍几种常见曲面。</a:t>
            </a:r>
          </a:p>
        </p:txBody>
      </p:sp>
    </p:spTree>
    <p:extLst>
      <p:ext uri="{BB962C8B-B14F-4D97-AF65-F5344CB8AC3E}">
        <p14:creationId xmlns:p14="http://schemas.microsoft.com/office/powerpoint/2010/main" val="2221133071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Line 2">
            <a:extLst>
              <a:ext uri="{FF2B5EF4-FFF2-40B4-BE49-F238E27FC236}">
                <a16:creationId xmlns:a16="http://schemas.microsoft.com/office/drawing/2014/main" id="{462673E9-7CF2-4158-80B7-9082F36EAD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29302" y="3180556"/>
            <a:ext cx="0" cy="290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03" name="Text Box 3">
            <a:extLst>
              <a:ext uri="{FF2B5EF4-FFF2-40B4-BE49-F238E27FC236}">
                <a16:creationId xmlns:a16="http://schemas.microsoft.com/office/drawing/2014/main" id="{61DC43E0-0DD8-4225-B8C4-9648710CE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7623"/>
            <a:ext cx="42023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</a:rPr>
              <a:t>1. 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</a:rPr>
              <a:t>定义：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</a:rPr>
              <a:t>一条平面曲线</a:t>
            </a:r>
          </a:p>
        </p:txBody>
      </p:sp>
      <p:sp>
        <p:nvSpPr>
          <p:cNvPr id="6152" name="Rectangle 4">
            <a:extLst>
              <a:ext uri="{FF2B5EF4-FFF2-40B4-BE49-F238E27FC236}">
                <a16:creationId xmlns:a16="http://schemas.microsoft.com/office/drawing/2014/main" id="{E3A7129D-BF2E-48C7-B592-7BA257F82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3581400" cy="6858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二、旋转曲面</a:t>
            </a:r>
            <a:r>
              <a:rPr lang="zh-CN" altLang="en-US" sz="4800" b="1" dirty="0">
                <a:solidFill>
                  <a:schemeClr val="accent1"/>
                </a:solidFill>
                <a:ea typeface="仿宋_GB2312" pitchFamily="49" charset="-122"/>
              </a:rPr>
              <a:t>   </a:t>
            </a:r>
            <a:endParaRPr lang="zh-CN" altLang="en-US" b="1" dirty="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230405" name="Text Box 5">
            <a:extLst>
              <a:ext uri="{FF2B5EF4-FFF2-40B4-BE49-F238E27FC236}">
                <a16:creationId xmlns:a16="http://schemas.microsoft.com/office/drawing/2014/main" id="{8716318F-CA06-442F-A68D-1A3FCC3CC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151731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1"/>
                </a:solidFill>
                <a:latin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</a:rPr>
              <a:t>绕其平面上一条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</a:rPr>
              <a:t>定直线</a:t>
            </a:r>
            <a:r>
              <a:rPr lang="zh-CN" altLang="en-US" dirty="0">
                <a:latin typeface="楷体_GB2312" pitchFamily="49" charset="-122"/>
              </a:rPr>
              <a:t>旋转</a:t>
            </a:r>
          </a:p>
        </p:txBody>
      </p:sp>
      <p:sp>
        <p:nvSpPr>
          <p:cNvPr id="230406" name="Text Box 6">
            <a:extLst>
              <a:ext uri="{FF2B5EF4-FFF2-40B4-BE49-F238E27FC236}">
                <a16:creationId xmlns:a16="http://schemas.microsoft.com/office/drawing/2014/main" id="{B9DCE5C3-4CF2-4594-B730-87F1D5984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66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49" charset="-122"/>
              </a:rPr>
              <a:t>一周</a:t>
            </a:r>
            <a:endParaRPr lang="zh-CN" altLang="en-US" b="1" dirty="0">
              <a:solidFill>
                <a:schemeClr val="accent1"/>
              </a:solidFill>
              <a:latin typeface="楷体_GB2312" pitchFamily="49" charset="-122"/>
            </a:endParaRPr>
          </a:p>
        </p:txBody>
      </p:sp>
      <p:sp>
        <p:nvSpPr>
          <p:cNvPr id="230407" name="Text Box 7">
            <a:extLst>
              <a:ext uri="{FF2B5EF4-FFF2-40B4-BE49-F238E27FC236}">
                <a16:creationId xmlns:a16="http://schemas.microsoft.com/office/drawing/2014/main" id="{A175C0B3-4692-463C-9016-F5A686068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7668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所形成的曲面叫做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旋转曲面</a:t>
            </a:r>
            <a:r>
              <a:rPr lang="en-US" altLang="zh-CN">
                <a:latin typeface="楷体_GB2312" pitchFamily="49" charset="-122"/>
              </a:rPr>
              <a:t>.</a:t>
            </a:r>
            <a:endParaRPr lang="en-US" altLang="zh-CN" b="1">
              <a:solidFill>
                <a:schemeClr val="accent1"/>
              </a:solidFill>
              <a:latin typeface="楷体_GB2312" pitchFamily="49" charset="-122"/>
            </a:endParaRPr>
          </a:p>
        </p:txBody>
      </p:sp>
      <p:sp>
        <p:nvSpPr>
          <p:cNvPr id="230408" name="Text Box 8">
            <a:extLst>
              <a:ext uri="{FF2B5EF4-FFF2-40B4-BE49-F238E27FC236}">
                <a16:creationId xmlns:a16="http://schemas.microsoft.com/office/drawing/2014/main" id="{2CD1B062-F06C-4062-8F3A-054384F54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799" y="1766888"/>
            <a:ext cx="33256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49" charset="-122"/>
              </a:rPr>
              <a:t>该定直线称为旋转</a:t>
            </a:r>
            <a:endParaRPr lang="zh-CN" altLang="en-US" b="1" dirty="0">
              <a:solidFill>
                <a:schemeClr val="tx2"/>
              </a:solidFill>
              <a:latin typeface="楷体_GB2312" pitchFamily="49" charset="-122"/>
            </a:endParaRPr>
          </a:p>
        </p:txBody>
      </p:sp>
      <p:sp>
        <p:nvSpPr>
          <p:cNvPr id="230410" name="Text Box 10">
            <a:extLst>
              <a:ext uri="{FF2B5EF4-FFF2-40B4-BE49-F238E27FC236}">
                <a16:creationId xmlns:a16="http://schemas.microsoft.com/office/drawing/2014/main" id="{346A0728-835D-4CA6-934D-F878525CB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4" y="3109120"/>
            <a:ext cx="1106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tx2"/>
                </a:solidFill>
              </a:rPr>
              <a:t>例如 </a:t>
            </a:r>
            <a:r>
              <a:rPr lang="en-US" altLang="zh-CN" b="1" dirty="0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230411" name="Object 11">
            <a:extLst>
              <a:ext uri="{FF2B5EF4-FFF2-40B4-BE49-F238E27FC236}">
                <a16:creationId xmlns:a16="http://schemas.microsoft.com/office/drawing/2014/main" id="{B6E071C1-7719-41F0-8579-07B6911236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264792"/>
              </p:ext>
            </p:extLst>
          </p:nvPr>
        </p:nvGraphicFramePr>
        <p:xfrm>
          <a:off x="3605213" y="3113087"/>
          <a:ext cx="14001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" name="BMP 图象" r:id="rId3" imgW="1400000" imgH="1000000" progId="Paint.Picture">
                  <p:embed/>
                </p:oleObj>
              </mc:Choice>
              <mc:Fallback>
                <p:oleObj name="BMP 图象" r:id="rId3" imgW="1400000" imgH="1000000" progId="Paint.Picture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3" y="3113087"/>
                        <a:ext cx="14001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2" name="Object 12">
            <a:extLst>
              <a:ext uri="{FF2B5EF4-FFF2-40B4-BE49-F238E27FC236}">
                <a16:creationId xmlns:a16="http://schemas.microsoft.com/office/drawing/2014/main" id="{B76E0329-B454-4B02-AC1A-77E9BBBC26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689653"/>
              </p:ext>
            </p:extLst>
          </p:nvPr>
        </p:nvGraphicFramePr>
        <p:xfrm>
          <a:off x="1971675" y="3062872"/>
          <a:ext cx="10953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" name="BMP 图象" r:id="rId5" imgW="1095528" imgH="1152381" progId="Paint.Picture">
                  <p:embed/>
                </p:oleObj>
              </mc:Choice>
              <mc:Fallback>
                <p:oleObj name="BMP 图象" r:id="rId5" imgW="1095528" imgH="1152381" progId="Paint.Picture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3062872"/>
                        <a:ext cx="10953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3" name="Object 13">
            <a:extLst>
              <a:ext uri="{FF2B5EF4-FFF2-40B4-BE49-F238E27FC236}">
                <a16:creationId xmlns:a16="http://schemas.microsoft.com/office/drawing/2014/main" id="{DCD18871-07D0-4518-9C9F-9E71D3BF49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755435"/>
              </p:ext>
            </p:extLst>
          </p:nvPr>
        </p:nvGraphicFramePr>
        <p:xfrm>
          <a:off x="3738563" y="4356893"/>
          <a:ext cx="12668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0" name="BMP 图象" r:id="rId7" imgW="1267002" imgH="1724266" progId="Paint.Picture">
                  <p:embed/>
                </p:oleObj>
              </mc:Choice>
              <mc:Fallback>
                <p:oleObj name="BMP 图象" r:id="rId7" imgW="1267002" imgH="1724266" progId="Paint.Picture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3" y="4356893"/>
                        <a:ext cx="1266825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4" name="Object 14">
            <a:extLst>
              <a:ext uri="{FF2B5EF4-FFF2-40B4-BE49-F238E27FC236}">
                <a16:creationId xmlns:a16="http://schemas.microsoft.com/office/drawing/2014/main" id="{1C4DDFFB-26DA-452D-9DA9-2CFAFFE01C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338329"/>
              </p:ext>
            </p:extLst>
          </p:nvPr>
        </p:nvGraphicFramePr>
        <p:xfrm>
          <a:off x="1900237" y="4542511"/>
          <a:ext cx="130492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" name="BMP 图象" r:id="rId9" imgW="1305107" imgH="1514686" progId="Paint.Picture">
                  <p:embed/>
                </p:oleObj>
              </mc:Choice>
              <mc:Fallback>
                <p:oleObj name="BMP 图象" r:id="rId9" imgW="1305107" imgH="1514686" progId="Paint.Picture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7" y="4542511"/>
                        <a:ext cx="1304925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15" name="Freeform 15">
            <a:extLst>
              <a:ext uri="{FF2B5EF4-FFF2-40B4-BE49-F238E27FC236}">
                <a16:creationId xmlns:a16="http://schemas.microsoft.com/office/drawing/2014/main" id="{886A9DFB-663D-4E4F-B0DC-9AC74823FEA1}"/>
              </a:ext>
            </a:extLst>
          </p:cNvPr>
          <p:cNvSpPr>
            <a:spLocks/>
          </p:cNvSpPr>
          <p:nvPr/>
        </p:nvSpPr>
        <p:spPr bwMode="auto">
          <a:xfrm>
            <a:off x="7833321" y="3804274"/>
            <a:ext cx="508000" cy="1828800"/>
          </a:xfrm>
          <a:custGeom>
            <a:avLst/>
            <a:gdLst>
              <a:gd name="T0" fmla="*/ 2147483647 w 320"/>
              <a:gd name="T1" fmla="*/ 0 h 1152"/>
              <a:gd name="T2" fmla="*/ 2147483647 w 320"/>
              <a:gd name="T3" fmla="*/ 2147483647 h 1152"/>
              <a:gd name="T4" fmla="*/ 2147483647 w 320"/>
              <a:gd name="T5" fmla="*/ 2147483647 h 1152"/>
              <a:gd name="T6" fmla="*/ 0 60000 65536"/>
              <a:gd name="T7" fmla="*/ 0 60000 65536"/>
              <a:gd name="T8" fmla="*/ 0 60000 65536"/>
              <a:gd name="T9" fmla="*/ 0 w 320"/>
              <a:gd name="T10" fmla="*/ 0 h 1152"/>
              <a:gd name="T11" fmla="*/ 320 w 320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E81514C4-54FE-44E6-831A-6B7CA75CDF9D}"/>
              </a:ext>
            </a:extLst>
          </p:cNvPr>
          <p:cNvGrpSpPr>
            <a:grpSpLocks/>
          </p:cNvGrpSpPr>
          <p:nvPr/>
        </p:nvGrpSpPr>
        <p:grpSpPr bwMode="auto">
          <a:xfrm>
            <a:off x="6514902" y="3653461"/>
            <a:ext cx="1828800" cy="1979613"/>
            <a:chOff x="4081" y="1970"/>
            <a:chExt cx="1152" cy="1247"/>
          </a:xfrm>
        </p:grpSpPr>
        <p:sp>
          <p:nvSpPr>
            <p:cNvPr id="6167" name="Arc 17">
              <a:extLst>
                <a:ext uri="{FF2B5EF4-FFF2-40B4-BE49-F238E27FC236}">
                  <a16:creationId xmlns:a16="http://schemas.microsoft.com/office/drawing/2014/main" id="{454A1E02-A359-42AA-9133-0F6712F02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1" y="3072"/>
              <a:ext cx="1152" cy="145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8" name="Arc 18">
              <a:extLst>
                <a:ext uri="{FF2B5EF4-FFF2-40B4-BE49-F238E27FC236}">
                  <a16:creationId xmlns:a16="http://schemas.microsoft.com/office/drawing/2014/main" id="{6CDB36D6-4E21-4398-80C2-70454C8E5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" y="1970"/>
              <a:ext cx="761" cy="96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9" name="Arc 19">
              <a:extLst>
                <a:ext uri="{FF2B5EF4-FFF2-40B4-BE49-F238E27FC236}">
                  <a16:creationId xmlns:a16="http://schemas.microsoft.com/office/drawing/2014/main" id="{807CDEC3-3A0B-4159-A7F4-D2EB2BDFC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" y="2543"/>
              <a:ext cx="577" cy="73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E0F3F975-CEAA-4F30-9027-26DD90E910B3}"/>
              </a:ext>
            </a:extLst>
          </p:cNvPr>
          <p:cNvGrpSpPr>
            <a:grpSpLocks/>
          </p:cNvGrpSpPr>
          <p:nvPr/>
        </p:nvGrpSpPr>
        <p:grpSpPr bwMode="auto">
          <a:xfrm>
            <a:off x="6502401" y="3809393"/>
            <a:ext cx="1828800" cy="2062162"/>
            <a:chOff x="4080" y="2061"/>
            <a:chExt cx="1152" cy="1299"/>
          </a:xfrm>
        </p:grpSpPr>
        <p:sp>
          <p:nvSpPr>
            <p:cNvPr id="6162" name="Freeform 21">
              <a:extLst>
                <a:ext uri="{FF2B5EF4-FFF2-40B4-BE49-F238E27FC236}">
                  <a16:creationId xmlns:a16="http://schemas.microsoft.com/office/drawing/2014/main" id="{5D12289E-9C2D-4F75-8099-CB9DC4830B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80" y="2064"/>
              <a:ext cx="320" cy="1152"/>
            </a:xfrm>
            <a:custGeom>
              <a:avLst/>
              <a:gdLst>
                <a:gd name="T0" fmla="*/ 128 w 320"/>
                <a:gd name="T1" fmla="*/ 0 h 1152"/>
                <a:gd name="T2" fmla="*/ 32 w 320"/>
                <a:gd name="T3" fmla="*/ 576 h 1152"/>
                <a:gd name="T4" fmla="*/ 320 w 320"/>
                <a:gd name="T5" fmla="*/ 1152 h 1152"/>
                <a:gd name="T6" fmla="*/ 0 60000 65536"/>
                <a:gd name="T7" fmla="*/ 0 60000 65536"/>
                <a:gd name="T8" fmla="*/ 0 60000 65536"/>
                <a:gd name="T9" fmla="*/ 0 w 320"/>
                <a:gd name="T10" fmla="*/ 0 h 1152"/>
                <a:gd name="T11" fmla="*/ 320 w 320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" h="1152">
                  <a:moveTo>
                    <a:pt x="128" y="0"/>
                  </a:moveTo>
                  <a:cubicBezTo>
                    <a:pt x="64" y="192"/>
                    <a:pt x="0" y="384"/>
                    <a:pt x="32" y="576"/>
                  </a:cubicBezTo>
                  <a:cubicBezTo>
                    <a:pt x="64" y="768"/>
                    <a:pt x="192" y="960"/>
                    <a:pt x="320" y="1152"/>
                  </a:cubicBez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Arc 22">
              <a:extLst>
                <a:ext uri="{FF2B5EF4-FFF2-40B4-BE49-F238E27FC236}">
                  <a16:creationId xmlns:a16="http://schemas.microsoft.com/office/drawing/2014/main" id="{1E945573-9D3B-4160-8B85-55928075DE7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080" y="3215"/>
              <a:ext cx="1152" cy="145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Arc 23">
              <a:extLst>
                <a:ext uri="{FF2B5EF4-FFF2-40B4-BE49-F238E27FC236}">
                  <a16:creationId xmlns:a16="http://schemas.microsoft.com/office/drawing/2014/main" id="{7385742A-E676-4D47-B820-D6A2B55348C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366" y="2615"/>
              <a:ext cx="577" cy="73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Arc 24">
              <a:extLst>
                <a:ext uri="{FF2B5EF4-FFF2-40B4-BE49-F238E27FC236}">
                  <a16:creationId xmlns:a16="http://schemas.microsoft.com/office/drawing/2014/main" id="{0C31FE6F-D0F9-43BE-A5B6-AF238E5D8E5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78" y="2064"/>
              <a:ext cx="761" cy="96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Line 25">
              <a:extLst>
                <a:ext uri="{FF2B5EF4-FFF2-40B4-BE49-F238E27FC236}">
                  <a16:creationId xmlns:a16="http://schemas.microsoft.com/office/drawing/2014/main" id="{184F42A3-9310-4605-BD4E-88D265486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6" y="2061"/>
              <a:ext cx="0" cy="1299"/>
            </a:xfrm>
            <a:prstGeom prst="line">
              <a:avLst/>
            </a:prstGeom>
            <a:noFill/>
            <a:ln w="28575">
              <a:solidFill>
                <a:srgbClr val="14005A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61201346-97B5-486B-952B-3CB8EBFAF7C0}"/>
              </a:ext>
            </a:extLst>
          </p:cNvPr>
          <p:cNvSpPr/>
          <p:nvPr/>
        </p:nvSpPr>
        <p:spPr>
          <a:xfrm>
            <a:off x="381585" y="2317937"/>
            <a:ext cx="7468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_GB2312" pitchFamily="49" charset="-122"/>
              </a:rPr>
              <a:t>曲面的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</a:rPr>
              <a:t>旋转轴</a:t>
            </a:r>
            <a:r>
              <a:rPr lang="zh-CN" altLang="en-US" b="1" dirty="0">
                <a:latin typeface="楷体_GB2312" pitchFamily="49" charset="-122"/>
              </a:rPr>
              <a:t>，</a:t>
            </a:r>
            <a:r>
              <a:rPr lang="zh-CN" altLang="en-US" dirty="0">
                <a:latin typeface="楷体_GB2312" pitchFamily="49" charset="-122"/>
              </a:rPr>
              <a:t>旋转曲线叫做旋转曲面的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</a:rPr>
              <a:t>母线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</a:rPr>
              <a:t>.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0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autoUpdateAnimBg="0"/>
      <p:bldP spid="6152" grpId="0"/>
      <p:bldP spid="230405" grpId="0" autoUpdateAnimBg="0"/>
      <p:bldP spid="230406" grpId="0" autoUpdateAnimBg="0"/>
      <p:bldP spid="230407" grpId="0" autoUpdateAnimBg="0"/>
      <p:bldP spid="230408" grpId="0" autoUpdateAnimBg="0"/>
      <p:bldP spid="230410" grpId="0" build="p" autoUpdateAnimBg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B829154-1BC6-438C-82A7-208D252D2B36}"/>
              </a:ext>
            </a:extLst>
          </p:cNvPr>
          <p:cNvGrpSpPr>
            <a:grpSpLocks/>
          </p:cNvGrpSpPr>
          <p:nvPr/>
        </p:nvGrpSpPr>
        <p:grpSpPr bwMode="auto">
          <a:xfrm>
            <a:off x="6021388" y="2128838"/>
            <a:ext cx="1828800" cy="1979612"/>
            <a:chOff x="3793" y="1341"/>
            <a:chExt cx="1152" cy="1247"/>
          </a:xfrm>
        </p:grpSpPr>
        <p:sp>
          <p:nvSpPr>
            <p:cNvPr id="7214" name="Arc 3">
              <a:extLst>
                <a:ext uri="{FF2B5EF4-FFF2-40B4-BE49-F238E27FC236}">
                  <a16:creationId xmlns:a16="http://schemas.microsoft.com/office/drawing/2014/main" id="{7FAFBF06-8F0C-434B-B95E-C904EB537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" y="2443"/>
              <a:ext cx="1152" cy="145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5" name="Arc 4">
              <a:extLst>
                <a:ext uri="{FF2B5EF4-FFF2-40B4-BE49-F238E27FC236}">
                  <a16:creationId xmlns:a16="http://schemas.microsoft.com/office/drawing/2014/main" id="{64E9E573-BA57-4D59-A815-BB54E42B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" y="1341"/>
              <a:ext cx="761" cy="96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6" name="Arc 5">
              <a:extLst>
                <a:ext uri="{FF2B5EF4-FFF2-40B4-BE49-F238E27FC236}">
                  <a16:creationId xmlns:a16="http://schemas.microsoft.com/office/drawing/2014/main" id="{9AF2A1F2-08CF-4822-8E0F-1C700130C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" y="1914"/>
              <a:ext cx="577" cy="73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84" name="Rectangle 6">
            <a:extLst>
              <a:ext uri="{FF2B5EF4-FFF2-40B4-BE49-F238E27FC236}">
                <a16:creationId xmlns:a16="http://schemas.microsoft.com/office/drawing/2014/main" id="{8BFC782D-A5BE-486A-BF9B-530B71432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299" y="257175"/>
            <a:ext cx="8109143" cy="685800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建立</a:t>
            </a:r>
            <a:r>
              <a:rPr lang="en-US" altLang="zh-CN" sz="2800" i="1" dirty="0" err="1">
                <a:ea typeface="仿宋_GB2312" pitchFamily="49" charset="-122"/>
              </a:rPr>
              <a:t>yOz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面上曲线</a:t>
            </a:r>
            <a:r>
              <a:rPr lang="en-US" altLang="zh-CN" sz="2800" i="1" dirty="0">
                <a:ea typeface="仿宋_GB2312" pitchFamily="49" charset="-122"/>
              </a:rPr>
              <a:t>C</a:t>
            </a:r>
            <a:r>
              <a:rPr lang="en-US" altLang="zh-CN" sz="2800" dirty="0">
                <a:ea typeface="仿宋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绕</a:t>
            </a:r>
            <a:r>
              <a:rPr lang="zh-CN" altLang="en-US" sz="2800" dirty="0">
                <a:ea typeface="仿宋_GB2312" pitchFamily="49" charset="-122"/>
              </a:rPr>
              <a:t> </a:t>
            </a:r>
            <a:r>
              <a:rPr lang="en-US" altLang="zh-CN" sz="2800" i="1" dirty="0">
                <a:ea typeface="仿宋_GB2312" pitchFamily="49" charset="-122"/>
              </a:rPr>
              <a:t>z</a:t>
            </a:r>
            <a:r>
              <a:rPr lang="en-US" altLang="zh-CN" sz="2800" dirty="0">
                <a:ea typeface="仿宋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轴旋转所成曲面</a:t>
            </a:r>
            <a:r>
              <a:rPr lang="zh-CN" altLang="zh-CN" sz="2800" dirty="0">
                <a:ea typeface="楷体_GB2312" pitchFamily="49" charset="-122"/>
              </a:rPr>
              <a:t>的</a:t>
            </a:r>
            <a:r>
              <a:rPr lang="zh-CN" altLang="en-US" sz="2800" dirty="0">
                <a:ea typeface="楷体_GB2312" pitchFamily="49" charset="-122"/>
              </a:rPr>
              <a:t>方程</a:t>
            </a:r>
            <a:r>
              <a:rPr lang="en-US" altLang="zh-CN" sz="2800" dirty="0">
                <a:ea typeface="楷体_GB2312" pitchFamily="49" charset="-122"/>
              </a:rPr>
              <a:t>:</a:t>
            </a:r>
          </a:p>
        </p:txBody>
      </p:sp>
      <p:sp>
        <p:nvSpPr>
          <p:cNvPr id="226311" name="Text Box 7">
            <a:extLst>
              <a:ext uri="{FF2B5EF4-FFF2-40B4-BE49-F238E27FC236}">
                <a16:creationId xmlns:a16="http://schemas.microsoft.com/office/drawing/2014/main" id="{518DBDAC-C0A5-4D34-9396-DAD1CE2FE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624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故旋转曲面方程为</a:t>
            </a:r>
          </a:p>
        </p:txBody>
      </p:sp>
      <p:graphicFrame>
        <p:nvGraphicFramePr>
          <p:cNvPr id="226312" name="Object 8">
            <a:extLst>
              <a:ext uri="{FF2B5EF4-FFF2-40B4-BE49-F238E27FC236}">
                <a16:creationId xmlns:a16="http://schemas.microsoft.com/office/drawing/2014/main" id="{CA3F184E-3FE4-46EE-9E83-8360FDDC50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505200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0" name="Equation" r:id="rId3" imgW="1676160" imgH="406080" progId="Equation.3">
                  <p:embed/>
                </p:oleObj>
              </mc:Choice>
              <mc:Fallback>
                <p:oleObj name="Equation" r:id="rId3" imgW="167616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5200"/>
                        <a:ext cx="167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3" name="Text Box 9">
            <a:extLst>
              <a:ext uri="{FF2B5EF4-FFF2-40B4-BE49-F238E27FC236}">
                <a16:creationId xmlns:a16="http://schemas.microsoft.com/office/drawing/2014/main" id="{4E0D77BC-91EA-4941-BB82-74DD62F4A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82902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当绕</a:t>
            </a:r>
            <a:r>
              <a:rPr lang="zh-CN" altLang="en-US" dirty="0">
                <a:ea typeface="仿宋_GB2312" pitchFamily="49" charset="-122"/>
              </a:rPr>
              <a:t> </a:t>
            </a:r>
            <a:r>
              <a:rPr lang="en-US" altLang="zh-CN" i="1" dirty="0">
                <a:solidFill>
                  <a:schemeClr val="tx2"/>
                </a:solidFill>
                <a:ea typeface="仿宋_GB2312" pitchFamily="49" charset="-122"/>
              </a:rPr>
              <a:t>z </a:t>
            </a:r>
            <a:r>
              <a:rPr lang="zh-CN" altLang="en-US" dirty="0">
                <a:latin typeface="楷体_GB2312" pitchFamily="49" charset="-122"/>
              </a:rPr>
              <a:t>轴旋转时</a:t>
            </a:r>
            <a:r>
              <a:rPr lang="en-US" altLang="zh-CN" dirty="0">
                <a:latin typeface="楷体_GB2312" pitchFamily="49" charset="-122"/>
              </a:rPr>
              <a:t>,</a:t>
            </a:r>
            <a:endParaRPr lang="en-US" altLang="zh-CN" dirty="0">
              <a:ea typeface="仿宋_GB2312" pitchFamily="49" charset="-122"/>
            </a:endParaRPr>
          </a:p>
        </p:txBody>
      </p:sp>
      <p:graphicFrame>
        <p:nvGraphicFramePr>
          <p:cNvPr id="226314" name="Object 10">
            <a:extLst>
              <a:ext uri="{FF2B5EF4-FFF2-40B4-BE49-F238E27FC236}">
                <a16:creationId xmlns:a16="http://schemas.microsoft.com/office/drawing/2014/main" id="{E4D50537-ACD5-4466-B04D-DD577519E7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3100" y="2298700"/>
          <a:ext cx="186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1" name="Equation" r:id="rId5" imgW="1866600" imgH="444240" progId="Equation.3">
                  <p:embed/>
                </p:oleObj>
              </mc:Choice>
              <mc:Fallback>
                <p:oleObj name="Equation" r:id="rId5" imgW="186660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298700"/>
                        <a:ext cx="186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5" name="Object 11">
            <a:extLst>
              <a:ext uri="{FF2B5EF4-FFF2-40B4-BE49-F238E27FC236}">
                <a16:creationId xmlns:a16="http://schemas.microsoft.com/office/drawing/2014/main" id="{B38D87DA-B5BD-4112-A05A-025D75CD53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765300"/>
          <a:ext cx="255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2" name="Equation" r:id="rId7" imgW="2552400" imgH="444240" progId="Equation.3">
                  <p:embed/>
                </p:oleObj>
              </mc:Choice>
              <mc:Fallback>
                <p:oleObj name="Equation" r:id="rId7" imgW="255240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65300"/>
                        <a:ext cx="255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6" name="Text Box 12">
            <a:extLst>
              <a:ext uri="{FF2B5EF4-FFF2-40B4-BE49-F238E27FC236}">
                <a16:creationId xmlns:a16="http://schemas.microsoft.com/office/drawing/2014/main" id="{24AC7E51-A893-427A-A292-E0A7F0CC1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764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若点</a:t>
            </a:r>
            <a:endParaRPr lang="zh-CN" altLang="en-US">
              <a:ea typeface="仿宋_GB2312" pitchFamily="49" charset="-122"/>
            </a:endParaRPr>
          </a:p>
        </p:txBody>
      </p:sp>
      <p:sp>
        <p:nvSpPr>
          <p:cNvPr id="226317" name="Text Box 13">
            <a:extLst>
              <a:ext uri="{FF2B5EF4-FFF2-40B4-BE49-F238E27FC236}">
                <a16:creationId xmlns:a16="http://schemas.microsoft.com/office/drawing/2014/main" id="{93B88DE5-045A-4687-8198-43783A66E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97948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49" charset="-122"/>
              </a:rPr>
              <a:t>给定 </a:t>
            </a:r>
            <a:r>
              <a:rPr lang="en-US" altLang="zh-CN" i="1" dirty="0" err="1">
                <a:ea typeface="仿宋_GB2312" pitchFamily="49" charset="-122"/>
              </a:rPr>
              <a:t>yOz</a:t>
            </a:r>
            <a:r>
              <a:rPr lang="en-US" altLang="zh-CN" dirty="0">
                <a:ea typeface="仿宋_GB2312" pitchFamily="49" charset="-122"/>
              </a:rPr>
              <a:t> </a:t>
            </a:r>
            <a:r>
              <a:rPr lang="zh-CN" altLang="en-US" dirty="0"/>
              <a:t>面上曲线</a:t>
            </a:r>
            <a:r>
              <a:rPr lang="zh-CN" altLang="en-US" dirty="0">
                <a:ea typeface="仿宋_GB2312" pitchFamily="49" charset="-122"/>
              </a:rPr>
              <a:t> </a:t>
            </a:r>
            <a:r>
              <a:rPr lang="en-US" altLang="zh-CN" i="1" dirty="0">
                <a:ea typeface="仿宋_GB2312" pitchFamily="49" charset="-122"/>
              </a:rPr>
              <a:t>C</a:t>
            </a:r>
            <a:r>
              <a:rPr lang="en-US" altLang="zh-CN" dirty="0">
                <a:ea typeface="仿宋_GB2312" pitchFamily="49" charset="-122"/>
              </a:rPr>
              <a:t>: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74A87AF5-0BDB-4729-BD57-E4AA1EA3B319}"/>
              </a:ext>
            </a:extLst>
          </p:cNvPr>
          <p:cNvGrpSpPr>
            <a:grpSpLocks/>
          </p:cNvGrpSpPr>
          <p:nvPr/>
        </p:nvGrpSpPr>
        <p:grpSpPr bwMode="auto">
          <a:xfrm>
            <a:off x="6924675" y="2946400"/>
            <a:ext cx="1990725" cy="393700"/>
            <a:chOff x="4362" y="1856"/>
            <a:chExt cx="1254" cy="248"/>
          </a:xfrm>
        </p:grpSpPr>
        <p:sp>
          <p:nvSpPr>
            <p:cNvPr id="7213" name="Line 15">
              <a:extLst>
                <a:ext uri="{FF2B5EF4-FFF2-40B4-BE49-F238E27FC236}">
                  <a16:creationId xmlns:a16="http://schemas.microsoft.com/office/drawing/2014/main" id="{82955E81-8D3D-423F-8FD5-7426E7AA65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2" y="1985"/>
              <a:ext cx="2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2" name="Object 16">
              <a:extLst>
                <a:ext uri="{FF2B5EF4-FFF2-40B4-BE49-F238E27FC236}">
                  <a16:creationId xmlns:a16="http://schemas.microsoft.com/office/drawing/2014/main" id="{588B8C8C-D40D-4153-B814-95CBB616CF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2" y="1856"/>
            <a:ext cx="9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3" name="公式" r:id="rId9" imgW="799920" imgH="215640" progId="Equation.3">
                    <p:embed/>
                  </p:oleObj>
                </mc:Choice>
                <mc:Fallback>
                  <p:oleObj name="公式" r:id="rId9" imgW="79992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2" y="1856"/>
                          <a:ext cx="92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6321" name="Object 17">
            <a:extLst>
              <a:ext uri="{FF2B5EF4-FFF2-40B4-BE49-F238E27FC236}">
                <a16:creationId xmlns:a16="http://schemas.microsoft.com/office/drawing/2014/main" id="{1B6A4EBF-3B65-41C0-AE7C-66346C4F26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0000" y="4038600"/>
          <a:ext cx="3543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4" name="Equation" r:id="rId11" imgW="3543120" imgH="558720" progId="Equation.3">
                  <p:embed/>
                </p:oleObj>
              </mc:Choice>
              <mc:Fallback>
                <p:oleObj name="Equation" r:id="rId11" imgW="3543120" imgH="5587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4038600"/>
                        <a:ext cx="3543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2" name="Text Box 18">
            <a:extLst>
              <a:ext uri="{FF2B5EF4-FFF2-40B4-BE49-F238E27FC236}">
                <a16:creationId xmlns:a16="http://schemas.microsoft.com/office/drawing/2014/main" id="{B185B4C1-3B2D-4EFB-ABC6-2F6E0F891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429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graphicFrame>
        <p:nvGraphicFramePr>
          <p:cNvPr id="226323" name="Object 19">
            <a:extLst>
              <a:ext uri="{FF2B5EF4-FFF2-40B4-BE49-F238E27FC236}">
                <a16:creationId xmlns:a16="http://schemas.microsoft.com/office/drawing/2014/main" id="{BE19BEBB-4FD9-4C11-87D5-E29D79537B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0" y="5384800"/>
          <a:ext cx="3149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5" name="Equation" r:id="rId13" imgW="3149280" imgH="558720" progId="Equation.3">
                  <p:embed/>
                </p:oleObj>
              </mc:Choice>
              <mc:Fallback>
                <p:oleObj name="Equation" r:id="rId13" imgW="3149280" imgH="5587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384800"/>
                        <a:ext cx="3149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4" name="Text Box 20">
            <a:extLst>
              <a:ext uri="{FF2B5EF4-FFF2-40B4-BE49-F238E27FC236}">
                <a16:creationId xmlns:a16="http://schemas.microsoft.com/office/drawing/2014/main" id="{D5CA4F30-7BD7-4F03-A36C-604D35408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764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sp>
        <p:nvSpPr>
          <p:cNvPr id="226325" name="Text Box 21">
            <a:extLst>
              <a:ext uri="{FF2B5EF4-FFF2-40B4-BE49-F238E27FC236}">
                <a16:creationId xmlns:a16="http://schemas.microsoft.com/office/drawing/2014/main" id="{FDEF3342-4B08-43E4-BEAD-75EAB7D8F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2" y="2860537"/>
            <a:ext cx="28336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该点转到另一点</a:t>
            </a:r>
            <a:endParaRPr lang="zh-CN" altLang="en-US" dirty="0">
              <a:ea typeface="仿宋_GB2312" pitchFamily="49" charset="-122"/>
            </a:endParaRPr>
          </a:p>
        </p:txBody>
      </p:sp>
      <p:sp>
        <p:nvSpPr>
          <p:cNvPr id="226326" name="Line 22">
            <a:extLst>
              <a:ext uri="{FF2B5EF4-FFF2-40B4-BE49-F238E27FC236}">
                <a16:creationId xmlns:a16="http://schemas.microsoft.com/office/drawing/2014/main" id="{A8ADFEAB-8A91-4346-8A88-94AD5E378A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2667000"/>
            <a:ext cx="914400" cy="1600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27" name="Line 23">
            <a:extLst>
              <a:ext uri="{FF2B5EF4-FFF2-40B4-BE49-F238E27FC236}">
                <a16:creationId xmlns:a16="http://schemas.microsoft.com/office/drawing/2014/main" id="{3F778B2A-90C2-41B1-B77B-DA63AAFA242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2743200"/>
            <a:ext cx="2133600" cy="1447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6328" name="Object 24">
            <a:extLst>
              <a:ext uri="{FF2B5EF4-FFF2-40B4-BE49-F238E27FC236}">
                <a16:creationId xmlns:a16="http://schemas.microsoft.com/office/drawing/2014/main" id="{FBC28EF8-1DCE-41E3-A499-D952D8B649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227343"/>
              </p:ext>
            </p:extLst>
          </p:nvPr>
        </p:nvGraphicFramePr>
        <p:xfrm>
          <a:off x="4025900" y="1045425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" name="Equation" r:id="rId15" imgW="1625400" imgH="406080" progId="Equation.3">
                  <p:embed/>
                </p:oleObj>
              </mc:Choice>
              <mc:Fallback>
                <p:oleObj name="Equation" r:id="rId15" imgW="1625400" imgH="4060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1045425"/>
                        <a:ext cx="162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9" name="Freeform 25">
            <a:extLst>
              <a:ext uri="{FF2B5EF4-FFF2-40B4-BE49-F238E27FC236}">
                <a16:creationId xmlns:a16="http://schemas.microsoft.com/office/drawing/2014/main" id="{0FF404C3-09A9-4A9A-9E7E-FF5F5966A068}"/>
              </a:ext>
            </a:extLst>
          </p:cNvPr>
          <p:cNvSpPr>
            <a:spLocks/>
          </p:cNvSpPr>
          <p:nvPr/>
        </p:nvSpPr>
        <p:spPr bwMode="auto">
          <a:xfrm flipH="1">
            <a:off x="6019800" y="2278063"/>
            <a:ext cx="508000" cy="1828800"/>
          </a:xfrm>
          <a:custGeom>
            <a:avLst/>
            <a:gdLst>
              <a:gd name="T0" fmla="*/ 2147483647 w 320"/>
              <a:gd name="T1" fmla="*/ 0 h 1152"/>
              <a:gd name="T2" fmla="*/ 2147483647 w 320"/>
              <a:gd name="T3" fmla="*/ 2147483647 h 1152"/>
              <a:gd name="T4" fmla="*/ 2147483647 w 320"/>
              <a:gd name="T5" fmla="*/ 2147483647 h 1152"/>
              <a:gd name="T6" fmla="*/ 0 60000 65536"/>
              <a:gd name="T7" fmla="*/ 0 60000 65536"/>
              <a:gd name="T8" fmla="*/ 0 60000 65536"/>
              <a:gd name="T9" fmla="*/ 0 w 320"/>
              <a:gd name="T10" fmla="*/ 0 h 1152"/>
              <a:gd name="T11" fmla="*/ 320 w 320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6">
            <a:extLst>
              <a:ext uri="{FF2B5EF4-FFF2-40B4-BE49-F238E27FC236}">
                <a16:creationId xmlns:a16="http://schemas.microsoft.com/office/drawing/2014/main" id="{6BCC7FFB-E55F-4E66-A23D-EDE702FB88E8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582738"/>
            <a:ext cx="1689100" cy="3370262"/>
            <a:chOff x="4176" y="997"/>
            <a:chExt cx="1064" cy="2123"/>
          </a:xfrm>
        </p:grpSpPr>
        <p:graphicFrame>
          <p:nvGraphicFramePr>
            <p:cNvPr id="7177" name="Object 27">
              <a:extLst>
                <a:ext uri="{FF2B5EF4-FFF2-40B4-BE49-F238E27FC236}">
                  <a16:creationId xmlns:a16="http://schemas.microsoft.com/office/drawing/2014/main" id="{BE1B3BAF-6E88-4D8E-9C51-AAC4E0F1B6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0" y="2471"/>
            <a:ext cx="189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7" name="Equation" r:id="rId17" imgW="304560" imgH="317160" progId="Equation.3">
                    <p:embed/>
                  </p:oleObj>
                </mc:Choice>
                <mc:Fallback>
                  <p:oleObj name="Equation" r:id="rId17" imgW="304560" imgH="31716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0" y="2471"/>
                          <a:ext cx="189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07" name="Group 28">
              <a:extLst>
                <a:ext uri="{FF2B5EF4-FFF2-40B4-BE49-F238E27FC236}">
                  <a16:creationId xmlns:a16="http://schemas.microsoft.com/office/drawing/2014/main" id="{69741982-7580-4B18-A74D-88F6BC9DD1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997"/>
              <a:ext cx="1064" cy="2123"/>
              <a:chOff x="4176" y="997"/>
              <a:chExt cx="1064" cy="2123"/>
            </a:xfrm>
          </p:grpSpPr>
          <p:sp>
            <p:nvSpPr>
              <p:cNvPr id="7208" name="Freeform 29">
                <a:extLst>
                  <a:ext uri="{FF2B5EF4-FFF2-40B4-BE49-F238E27FC236}">
                    <a16:creationId xmlns:a16="http://schemas.microsoft.com/office/drawing/2014/main" id="{AA2BAA63-E155-48BB-8F3F-A0E64F561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4" y="1435"/>
                <a:ext cx="320" cy="1152"/>
              </a:xfrm>
              <a:custGeom>
                <a:avLst/>
                <a:gdLst>
                  <a:gd name="T0" fmla="*/ 128 w 320"/>
                  <a:gd name="T1" fmla="*/ 0 h 1152"/>
                  <a:gd name="T2" fmla="*/ 32 w 320"/>
                  <a:gd name="T3" fmla="*/ 576 h 1152"/>
                  <a:gd name="T4" fmla="*/ 320 w 320"/>
                  <a:gd name="T5" fmla="*/ 1152 h 1152"/>
                  <a:gd name="T6" fmla="*/ 0 60000 65536"/>
                  <a:gd name="T7" fmla="*/ 0 60000 65536"/>
                  <a:gd name="T8" fmla="*/ 0 60000 65536"/>
                  <a:gd name="T9" fmla="*/ 0 w 320"/>
                  <a:gd name="T10" fmla="*/ 0 h 1152"/>
                  <a:gd name="T11" fmla="*/ 320 w 320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" h="1152">
                    <a:moveTo>
                      <a:pt x="128" y="0"/>
                    </a:moveTo>
                    <a:cubicBezTo>
                      <a:pt x="64" y="192"/>
                      <a:pt x="0" y="384"/>
                      <a:pt x="32" y="576"/>
                    </a:cubicBezTo>
                    <a:cubicBezTo>
                      <a:pt x="64" y="768"/>
                      <a:pt x="192" y="960"/>
                      <a:pt x="320" y="1152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209" name="Group 30">
                <a:extLst>
                  <a:ext uri="{FF2B5EF4-FFF2-40B4-BE49-F238E27FC236}">
                    <a16:creationId xmlns:a16="http://schemas.microsoft.com/office/drawing/2014/main" id="{EBB4E792-096D-4939-84B3-8E6B615B27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997"/>
                <a:ext cx="1064" cy="2123"/>
                <a:chOff x="4176" y="997"/>
                <a:chExt cx="1064" cy="2123"/>
              </a:xfrm>
            </p:grpSpPr>
            <p:graphicFrame>
              <p:nvGraphicFramePr>
                <p:cNvPr id="7179" name="Object 31">
                  <a:extLst>
                    <a:ext uri="{FF2B5EF4-FFF2-40B4-BE49-F238E27FC236}">
                      <a16:creationId xmlns:a16="http://schemas.microsoft.com/office/drawing/2014/main" id="{EE8F5A01-BF4D-479B-BAF5-580E19FB90A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472" y="1016"/>
                <a:ext cx="136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58" name="Equation" r:id="rId19" imgW="215640" imgH="215640" progId="Equation.3">
                        <p:embed/>
                      </p:oleObj>
                    </mc:Choice>
                    <mc:Fallback>
                      <p:oleObj name="Equation" r:id="rId19" imgW="215640" imgH="215640" progId="Equation.3">
                        <p:embed/>
                        <p:pic>
                          <p:nvPicPr>
                            <p:cNvPr id="0" name="Object 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72" y="1016"/>
                              <a:ext cx="136" cy="1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180" name="Object 32">
                  <a:extLst>
                    <a:ext uri="{FF2B5EF4-FFF2-40B4-BE49-F238E27FC236}">
                      <a16:creationId xmlns:a16="http://schemas.microsoft.com/office/drawing/2014/main" id="{C55C49CA-CF45-43FD-BE01-D94EAAFD8CF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088" y="2640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59" name="Equation" r:id="rId21" imgW="241200" imgH="317160" progId="Equation.3">
                        <p:embed/>
                      </p:oleObj>
                    </mc:Choice>
                    <mc:Fallback>
                      <p:oleObj name="Equation" r:id="rId21" imgW="241200" imgH="317160" progId="Equation.3">
                        <p:embed/>
                        <p:pic>
                          <p:nvPicPr>
                            <p:cNvPr id="0" name="Object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88" y="2640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181" name="Object 33">
                  <a:extLst>
                    <a:ext uri="{FF2B5EF4-FFF2-40B4-BE49-F238E27FC236}">
                      <a16:creationId xmlns:a16="http://schemas.microsoft.com/office/drawing/2014/main" id="{807BD9E5-7B74-4106-93DF-29308FA03C0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272" y="2968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60" name="Equation" r:id="rId23" imgW="228600" imgH="241200" progId="Equation.3">
                        <p:embed/>
                      </p:oleObj>
                    </mc:Choice>
                    <mc:Fallback>
                      <p:oleObj name="Equation" r:id="rId23" imgW="228600" imgH="241200" progId="Equation.3">
                        <p:embed/>
                        <p:pic>
                          <p:nvPicPr>
                            <p:cNvPr id="0" name="Object 3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2" y="2968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210" name="Line 34">
                  <a:extLst>
                    <a:ext uri="{FF2B5EF4-FFF2-40B4-BE49-F238E27FC236}">
                      <a16:creationId xmlns:a16="http://schemas.microsoft.com/office/drawing/2014/main" id="{B6EC56BB-48AC-47EF-968C-A7A9AD35E0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176" y="2587"/>
                  <a:ext cx="190" cy="5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11" name="Line 35">
                  <a:extLst>
                    <a:ext uri="{FF2B5EF4-FFF2-40B4-BE49-F238E27FC236}">
                      <a16:creationId xmlns:a16="http://schemas.microsoft.com/office/drawing/2014/main" id="{7275AA77-672B-4B46-82B3-4A22D31603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66" y="997"/>
                  <a:ext cx="0" cy="158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12" name="Line 36">
                  <a:extLst>
                    <a:ext uri="{FF2B5EF4-FFF2-40B4-BE49-F238E27FC236}">
                      <a16:creationId xmlns:a16="http://schemas.microsoft.com/office/drawing/2014/main" id="{8538776B-0835-49DE-B7DB-8F78D12DBC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8" y="2584"/>
                  <a:ext cx="86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7178" name="Object 37">
                <a:extLst>
                  <a:ext uri="{FF2B5EF4-FFF2-40B4-BE49-F238E27FC236}">
                    <a16:creationId xmlns:a16="http://schemas.microsoft.com/office/drawing/2014/main" id="{54D6C52D-E172-4658-931E-B798441A77F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52" y="1544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61" name="Equation" r:id="rId25" imgW="291960" imgH="317160" progId="Equation.3">
                      <p:embed/>
                    </p:oleObj>
                  </mc:Choice>
                  <mc:Fallback>
                    <p:oleObj name="Equation" r:id="rId25" imgW="291960" imgH="317160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544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oup 49">
            <a:extLst>
              <a:ext uri="{FF2B5EF4-FFF2-40B4-BE49-F238E27FC236}">
                <a16:creationId xmlns:a16="http://schemas.microsoft.com/office/drawing/2014/main" id="{ECF470FA-5CF5-4BA3-A101-AEB4CC5F0C8B}"/>
              </a:ext>
            </a:extLst>
          </p:cNvPr>
          <p:cNvGrpSpPr>
            <a:grpSpLocks/>
          </p:cNvGrpSpPr>
          <p:nvPr/>
        </p:nvGrpSpPr>
        <p:grpSpPr bwMode="auto">
          <a:xfrm>
            <a:off x="6016625" y="2209800"/>
            <a:ext cx="1828800" cy="2125663"/>
            <a:chOff x="2784" y="2640"/>
            <a:chExt cx="1152" cy="1339"/>
          </a:xfrm>
        </p:grpSpPr>
        <p:grpSp>
          <p:nvGrpSpPr>
            <p:cNvPr id="7200" name="Group 39">
              <a:extLst>
                <a:ext uri="{FF2B5EF4-FFF2-40B4-BE49-F238E27FC236}">
                  <a16:creationId xmlns:a16="http://schemas.microsoft.com/office/drawing/2014/main" id="{73B8FAF7-6DE1-4B91-92A5-9A5FEE0AC2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683"/>
              <a:ext cx="1152" cy="1296"/>
              <a:chOff x="3984" y="2064"/>
              <a:chExt cx="1152" cy="1296"/>
            </a:xfrm>
          </p:grpSpPr>
          <p:sp>
            <p:nvSpPr>
              <p:cNvPr id="7204" name="Arc 40">
                <a:extLst>
                  <a:ext uri="{FF2B5EF4-FFF2-40B4-BE49-F238E27FC236}">
                    <a16:creationId xmlns:a16="http://schemas.microsoft.com/office/drawing/2014/main" id="{ADAC8796-5A5A-48F0-91F2-D265D96280E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984" y="3215"/>
                <a:ext cx="1152" cy="145"/>
              </a:xfrm>
              <a:custGeom>
                <a:avLst/>
                <a:gdLst>
                  <a:gd name="T0" fmla="*/ 0 w 43193"/>
                  <a:gd name="T1" fmla="*/ 0 h 21600"/>
                  <a:gd name="T2" fmla="*/ 0 w 43193"/>
                  <a:gd name="T3" fmla="*/ 0 h 21600"/>
                  <a:gd name="T4" fmla="*/ 0 w 4319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3"/>
                  <a:gd name="T10" fmla="*/ 0 h 21600"/>
                  <a:gd name="T11" fmla="*/ 43193 w 431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5" name="Arc 41">
                <a:extLst>
                  <a:ext uri="{FF2B5EF4-FFF2-40B4-BE49-F238E27FC236}">
                    <a16:creationId xmlns:a16="http://schemas.microsoft.com/office/drawing/2014/main" id="{6D1C147E-E2BA-4907-99E5-6B13916492E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270" y="2615"/>
                <a:ext cx="577" cy="73"/>
              </a:xfrm>
              <a:custGeom>
                <a:avLst/>
                <a:gdLst>
                  <a:gd name="T0" fmla="*/ 0 w 43193"/>
                  <a:gd name="T1" fmla="*/ 0 h 21600"/>
                  <a:gd name="T2" fmla="*/ 0 w 43193"/>
                  <a:gd name="T3" fmla="*/ 0 h 21600"/>
                  <a:gd name="T4" fmla="*/ 0 w 4319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3"/>
                  <a:gd name="T10" fmla="*/ 0 h 21600"/>
                  <a:gd name="T11" fmla="*/ 43193 w 431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6" name="Arc 42">
                <a:extLst>
                  <a:ext uri="{FF2B5EF4-FFF2-40B4-BE49-F238E27FC236}">
                    <a16:creationId xmlns:a16="http://schemas.microsoft.com/office/drawing/2014/main" id="{348A62C4-957D-4843-91D2-2C91425A90B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82" y="2064"/>
                <a:ext cx="761" cy="96"/>
              </a:xfrm>
              <a:custGeom>
                <a:avLst/>
                <a:gdLst>
                  <a:gd name="T0" fmla="*/ 0 w 43193"/>
                  <a:gd name="T1" fmla="*/ 0 h 21600"/>
                  <a:gd name="T2" fmla="*/ 0 w 43193"/>
                  <a:gd name="T3" fmla="*/ 0 h 21600"/>
                  <a:gd name="T4" fmla="*/ 0 w 4319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3"/>
                  <a:gd name="T10" fmla="*/ 0 h 21600"/>
                  <a:gd name="T11" fmla="*/ 43193 w 431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01" name="Line 43">
              <a:extLst>
                <a:ext uri="{FF2B5EF4-FFF2-40B4-BE49-F238E27FC236}">
                  <a16:creationId xmlns:a16="http://schemas.microsoft.com/office/drawing/2014/main" id="{7E2FA11A-D790-44D8-8425-7C75ED2DF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2640"/>
              <a:ext cx="0" cy="111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Line 44">
              <a:extLst>
                <a:ext uri="{FF2B5EF4-FFF2-40B4-BE49-F238E27FC236}">
                  <a16:creationId xmlns:a16="http://schemas.microsoft.com/office/drawing/2014/main" id="{18A1A137-48E3-431A-9157-A4E192E37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832"/>
              <a:ext cx="57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Line 45">
              <a:extLst>
                <a:ext uri="{FF2B5EF4-FFF2-40B4-BE49-F238E27FC236}">
                  <a16:creationId xmlns:a16="http://schemas.microsoft.com/office/drawing/2014/main" id="{082F00FD-7FD1-49D7-878B-2AE29E484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3900"/>
              <a:ext cx="113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46">
            <a:extLst>
              <a:ext uri="{FF2B5EF4-FFF2-40B4-BE49-F238E27FC236}">
                <a16:creationId xmlns:a16="http://schemas.microsoft.com/office/drawing/2014/main" id="{C6B37DDD-E51A-4534-8DEC-4A5782AD4C42}"/>
              </a:ext>
            </a:extLst>
          </p:cNvPr>
          <p:cNvGrpSpPr>
            <a:grpSpLocks/>
          </p:cNvGrpSpPr>
          <p:nvPr/>
        </p:nvGrpSpPr>
        <p:grpSpPr bwMode="auto">
          <a:xfrm>
            <a:off x="5383213" y="3151188"/>
            <a:ext cx="1546225" cy="506412"/>
            <a:chOff x="3394" y="2033"/>
            <a:chExt cx="974" cy="319"/>
          </a:xfrm>
        </p:grpSpPr>
        <p:sp>
          <p:nvSpPr>
            <p:cNvPr id="7199" name="Line 47">
              <a:extLst>
                <a:ext uri="{FF2B5EF4-FFF2-40B4-BE49-F238E27FC236}">
                  <a16:creationId xmlns:a16="http://schemas.microsoft.com/office/drawing/2014/main" id="{B510097B-D045-47D5-8676-1E33091BF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2033"/>
              <a:ext cx="192" cy="5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6" name="Object 48">
              <a:extLst>
                <a:ext uri="{FF2B5EF4-FFF2-40B4-BE49-F238E27FC236}">
                  <a16:creationId xmlns:a16="http://schemas.microsoft.com/office/drawing/2014/main" id="{7A879B4B-1F8F-4336-973A-F3E7547528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4" y="2104"/>
            <a:ext cx="92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62" name="Equation" r:id="rId27" imgW="1460160" imgH="393480" progId="Equation.3">
                    <p:embed/>
                  </p:oleObj>
                </mc:Choice>
                <mc:Fallback>
                  <p:oleObj name="Equation" r:id="rId27" imgW="1460160" imgH="39348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4" y="2104"/>
                          <a:ext cx="92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6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2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2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1" grpId="0" autoUpdateAnimBg="0"/>
      <p:bldP spid="226313" grpId="0" autoUpdateAnimBg="0"/>
      <p:bldP spid="226316" grpId="0" autoUpdateAnimBg="0"/>
      <p:bldP spid="226317" grpId="0" build="p" autoUpdateAnimBg="0"/>
      <p:bldP spid="226322" grpId="0" autoUpdateAnimBg="0"/>
      <p:bldP spid="226324" grpId="0" autoUpdateAnimBg="0"/>
      <p:bldP spid="226325" grpId="0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D:\Templates\空演示文稿.pot</Template>
  <TotalTime>5190</TotalTime>
  <Words>1793</Words>
  <Application>Microsoft Office PowerPoint</Application>
  <PresentationFormat>全屏显示(4:3)</PresentationFormat>
  <Paragraphs>278</Paragraphs>
  <Slides>33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华文行楷</vt:lpstr>
      <vt:lpstr>楷体_GB2312</vt:lpstr>
      <vt:lpstr>Cambria Math</vt:lpstr>
      <vt:lpstr>Times New Roman</vt:lpstr>
      <vt:lpstr>空演示文稿</vt:lpstr>
      <vt:lpstr>BMP 图象</vt:lpstr>
      <vt:lpstr>Equation</vt:lpstr>
      <vt:lpstr>公式</vt:lpstr>
      <vt:lpstr>位图图像</vt:lpstr>
      <vt:lpstr>第五节</vt:lpstr>
      <vt:lpstr>定义1. </vt:lpstr>
      <vt:lpstr>一、曲面方程基本问题</vt:lpstr>
      <vt:lpstr>例1. 求动点到定点</vt:lpstr>
      <vt:lpstr>例2.</vt:lpstr>
      <vt:lpstr>例3. 研究方程</vt:lpstr>
      <vt:lpstr>PowerPoint 演示文稿</vt:lpstr>
      <vt:lpstr>二、旋转曲面   </vt:lpstr>
      <vt:lpstr>2. 建立yOz面上曲线C 绕 z 轴旋转所成曲面的方程:</vt:lpstr>
      <vt:lpstr>PowerPoint 演示文稿</vt:lpstr>
      <vt:lpstr>PowerPoint 演示文稿</vt:lpstr>
      <vt:lpstr>例：建立顶点在原点, 旋转轴为z 轴, 半顶角为</vt:lpstr>
      <vt:lpstr>例4. 求坐标面 xOz 上的双曲线</vt:lpstr>
      <vt:lpstr>三、柱面</vt:lpstr>
      <vt:lpstr>定义.</vt:lpstr>
      <vt:lpstr>PowerPoint 演示文稿</vt:lpstr>
      <vt:lpstr>一般地,在三维空间</vt:lpstr>
      <vt:lpstr>四、二次曲面</vt:lpstr>
      <vt:lpstr>1. 椭球面</vt:lpstr>
      <vt:lpstr>PowerPoint 演示文稿</vt:lpstr>
      <vt:lpstr>PowerPoint 演示文稿</vt:lpstr>
      <vt:lpstr>2. 抛物面</vt:lpstr>
      <vt:lpstr>PowerPoint 演示文稿</vt:lpstr>
      <vt:lpstr>3.  双曲面</vt:lpstr>
      <vt:lpstr>PowerPoint 演示文稿</vt:lpstr>
      <vt:lpstr>(2) 双叶双曲面</vt:lpstr>
      <vt:lpstr>4.  椭圆锥面</vt:lpstr>
      <vt:lpstr>内容小结</vt:lpstr>
      <vt:lpstr>2. 二次曲面</vt:lpstr>
      <vt:lpstr>思考与练习</vt:lpstr>
      <vt:lpstr>PowerPoint 演示文稿</vt:lpstr>
      <vt:lpstr>PowerPoint 演示文稿</vt:lpstr>
      <vt:lpstr>PowerPoint 演示文稿</vt:lpstr>
    </vt:vector>
  </TitlesOfParts>
  <Company>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第三节  曲面及其方程</dc:title>
  <dc:creator>曹璎珞，李安昌</dc:creator>
  <cp:lastModifiedBy>王 爱平</cp:lastModifiedBy>
  <cp:revision>240</cp:revision>
  <dcterms:created xsi:type="dcterms:W3CDTF">2000-12-02T01:28:42Z</dcterms:created>
  <dcterms:modified xsi:type="dcterms:W3CDTF">2020-02-25T16:52:33Z</dcterms:modified>
</cp:coreProperties>
</file>