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84" r:id="rId1"/>
  </p:sldMasterIdLst>
  <p:sldIdLst>
    <p:sldId id="317" r:id="rId2"/>
    <p:sldId id="318" r:id="rId3"/>
    <p:sldId id="319" r:id="rId4"/>
    <p:sldId id="320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4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zh-CN" altLang="en-US" sz="2800" b="1" dirty="0" smtClean="0"/>
              <a:t>        正反</a:t>
            </a:r>
            <a:r>
              <a:rPr lang="zh-CN" altLang="en-US" sz="2800" b="1" dirty="0" smtClean="0"/>
              <a:t>互译</a:t>
            </a:r>
            <a:endParaRPr lang="en-US" altLang="zh-CN" sz="2800" b="1" dirty="0" smtClean="0"/>
          </a:p>
          <a:p>
            <a:r>
              <a:rPr lang="zh-CN" altLang="en-US" dirty="0" smtClean="0"/>
              <a:t>英语的否定词和表达方式有以下几种：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全部否定：</a:t>
            </a:r>
            <a:r>
              <a:rPr lang="en-US" altLang="zh-CN" dirty="0" smtClean="0"/>
              <a:t>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nobody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nowhere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neither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部分否定：</a:t>
            </a:r>
            <a:r>
              <a:rPr lang="en-US" altLang="zh-CN" dirty="0" smtClean="0"/>
              <a:t>not every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both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much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always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半否定：</a:t>
            </a:r>
            <a:r>
              <a:rPr lang="en-US" altLang="zh-CN" dirty="0" smtClean="0"/>
              <a:t>hardly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scarcely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barely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little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隐含否定含义的词汇：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beyond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unless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ignorant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refrain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refuse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neglect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absence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instead of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other than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rather than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74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 </a:t>
            </a:r>
            <a:r>
              <a:rPr lang="zh-CN" altLang="en-US" b="1" dirty="0" smtClean="0"/>
              <a:t>正说反译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One </a:t>
            </a:r>
            <a:r>
              <a:rPr lang="en-US" altLang="zh-CN" u="sng" dirty="0" smtClean="0"/>
              <a:t>wonders</a:t>
            </a:r>
            <a:r>
              <a:rPr lang="en-US" altLang="zh-CN" dirty="0" smtClean="0"/>
              <a:t> also why Nature with some snakes concocted poison of such extreme potency.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人们也</a:t>
            </a:r>
            <a:r>
              <a:rPr lang="zh-CN" altLang="en-US" u="sng" dirty="0" smtClean="0"/>
              <a:t>不明白</a:t>
            </a:r>
            <a:r>
              <a:rPr lang="zh-CN" altLang="en-US" dirty="0" smtClean="0"/>
              <a:t>，为什么大自然在某些蛇身上配制如此剧烈的毒液。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The performance of the machine is </a:t>
            </a:r>
            <a:r>
              <a:rPr lang="en-US" altLang="zh-CN" u="sng" dirty="0" smtClean="0"/>
              <a:t>short of </a:t>
            </a:r>
            <a:r>
              <a:rPr lang="en-US" altLang="zh-CN" dirty="0" smtClean="0"/>
              <a:t>the requirements.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这台机器的性能</a:t>
            </a:r>
            <a:r>
              <a:rPr lang="zh-CN" altLang="en-US" u="sng" dirty="0" smtClean="0"/>
              <a:t>没有达到</a:t>
            </a:r>
            <a:r>
              <a:rPr lang="zh-CN" altLang="en-US" dirty="0" smtClean="0"/>
              <a:t>要求。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 Indirect evidence suggests that Neptune's rings exist, but as arcs </a:t>
            </a:r>
            <a:r>
              <a:rPr lang="en-US" altLang="zh-CN" u="sng" dirty="0" smtClean="0"/>
              <a:t>rather than </a:t>
            </a:r>
            <a:r>
              <a:rPr lang="en-US" altLang="zh-CN" dirty="0" smtClean="0"/>
              <a:t>true rings.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间接的证据表明海王星的光环是存在的，但它是弧形，</a:t>
            </a:r>
            <a:r>
              <a:rPr lang="zh-CN" altLang="en-US" u="sng" dirty="0" smtClean="0"/>
              <a:t>而不是</a:t>
            </a:r>
            <a:r>
              <a:rPr lang="zh-CN" altLang="en-US" dirty="0" smtClean="0"/>
              <a:t>真正的环形。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471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 Worm gear drives are </a:t>
            </a:r>
            <a:r>
              <a:rPr lang="en-US" altLang="zh-CN" u="sng" dirty="0" smtClean="0"/>
              <a:t>quiet, vibration free</a:t>
            </a:r>
            <a:r>
              <a:rPr lang="en-US" altLang="zh-CN" dirty="0" smtClean="0"/>
              <a:t>, and extremely compact.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涡轮传动</a:t>
            </a:r>
            <a:r>
              <a:rPr lang="zh-CN" altLang="en-US" u="sng" dirty="0" smtClean="0"/>
              <a:t>没有噪音，没有振动</a:t>
            </a:r>
            <a:r>
              <a:rPr lang="zh-CN" altLang="en-US" dirty="0" smtClean="0"/>
              <a:t>，而且非常紧凑。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5 Pure water </a:t>
            </a:r>
            <a:r>
              <a:rPr lang="en-US" altLang="zh-CN" u="sng" dirty="0" smtClean="0"/>
              <a:t>hardly</a:t>
            </a:r>
            <a:r>
              <a:rPr lang="en-US" altLang="zh-CN" dirty="0" smtClean="0"/>
              <a:t> conducts an electric current at all, but it becomes a good conductor if salt is dissolved in it.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纯水几乎是</a:t>
            </a:r>
            <a:r>
              <a:rPr lang="zh-CN" altLang="en-US" u="sng" dirty="0" smtClean="0"/>
              <a:t>不</a:t>
            </a:r>
            <a:r>
              <a:rPr lang="zh-CN" altLang="en-US" dirty="0" smtClean="0"/>
              <a:t>导电的，但是，如果其中溶解了盐就成了良导体。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6 We tried </a:t>
            </a:r>
            <a:r>
              <a:rPr lang="en-US" altLang="zh-CN" u="sng" dirty="0" smtClean="0"/>
              <a:t>in vain </a:t>
            </a:r>
            <a:r>
              <a:rPr lang="en-US" altLang="zh-CN" dirty="0" smtClean="0"/>
              <a:t>to measure the voltage.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我们原想测量电压，但</a:t>
            </a:r>
            <a:r>
              <a:rPr lang="zh-CN" altLang="en-US" u="sng" dirty="0" smtClean="0"/>
              <a:t>没</a:t>
            </a:r>
            <a:r>
              <a:rPr lang="zh-CN" altLang="en-US" dirty="0" smtClean="0"/>
              <a:t>测成。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233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 The Theory of Relativity worked out by Einstein is </a:t>
            </a:r>
            <a:r>
              <a:rPr lang="en-US" altLang="zh-CN" u="sng" dirty="0" smtClean="0"/>
              <a:t>above</a:t>
            </a:r>
            <a:r>
              <a:rPr lang="en-US" altLang="zh-CN" dirty="0" smtClean="0"/>
              <a:t> many people's comprehension.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现在还有不少人</a:t>
            </a:r>
            <a:r>
              <a:rPr lang="zh-CN" altLang="en-US" u="sng" dirty="0" smtClean="0"/>
              <a:t>不</a:t>
            </a:r>
            <a:r>
              <a:rPr lang="zh-CN" altLang="en-US" dirty="0" smtClean="0"/>
              <a:t>理解爱因斯坦提出的“相对论”。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8 The specification </a:t>
            </a:r>
            <a:r>
              <a:rPr lang="en-US" altLang="zh-CN" u="sng" dirty="0" smtClean="0"/>
              <a:t>lacks</a:t>
            </a:r>
            <a:r>
              <a:rPr lang="en-US" altLang="zh-CN" dirty="0" smtClean="0"/>
              <a:t> detail.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这份说明书</a:t>
            </a:r>
            <a:r>
              <a:rPr lang="zh-CN" altLang="en-US" u="sng" dirty="0" smtClean="0"/>
              <a:t>不够</a:t>
            </a:r>
            <a:r>
              <a:rPr lang="zh-CN" altLang="en-US" dirty="0" smtClean="0"/>
              <a:t>详尽。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9 </a:t>
            </a:r>
            <a:r>
              <a:rPr lang="en-US" altLang="zh-CN" u="sng" dirty="0" smtClean="0"/>
              <a:t>Better</a:t>
            </a:r>
            <a:r>
              <a:rPr lang="en-US" altLang="zh-CN" dirty="0" smtClean="0"/>
              <a:t> to do well </a:t>
            </a:r>
            <a:r>
              <a:rPr lang="en-US" altLang="zh-CN" u="sng" dirty="0" smtClean="0"/>
              <a:t>than</a:t>
            </a:r>
            <a:r>
              <a:rPr lang="en-US" altLang="zh-CN" dirty="0" smtClean="0"/>
              <a:t> to say well.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u="sng" dirty="0" smtClean="0"/>
              <a:t>与其</a:t>
            </a:r>
            <a:r>
              <a:rPr lang="zh-CN" altLang="en-US" dirty="0" smtClean="0"/>
              <a:t>说得好，</a:t>
            </a:r>
            <a:r>
              <a:rPr lang="zh-CN" altLang="en-US" u="sng" dirty="0" smtClean="0"/>
              <a:t>不如</a:t>
            </a:r>
            <a:r>
              <a:rPr lang="zh-CN" altLang="en-US" dirty="0" smtClean="0"/>
              <a:t>做得好。</a:t>
            </a:r>
          </a:p>
          <a:p>
            <a:r>
              <a:rPr lang="en-US" altLang="zh-CN" dirty="0" smtClean="0"/>
              <a:t>better…than </a:t>
            </a:r>
            <a:r>
              <a:rPr lang="zh-CN" altLang="en-US" dirty="0" smtClean="0"/>
              <a:t>这个结构是 </a:t>
            </a:r>
            <a:r>
              <a:rPr lang="en-US" altLang="zh-CN" dirty="0" smtClean="0"/>
              <a:t>it is better … than to </a:t>
            </a:r>
            <a:r>
              <a:rPr lang="zh-CN" altLang="en-US" dirty="0" smtClean="0"/>
              <a:t>简化而来，</a:t>
            </a:r>
            <a:r>
              <a:rPr lang="en-US" altLang="zh-CN" dirty="0" smtClean="0"/>
              <a:t>than </a:t>
            </a:r>
            <a:r>
              <a:rPr lang="zh-CN" altLang="en-US" dirty="0" smtClean="0"/>
              <a:t>后面所接的不定式，表示被否定的对象，可译成“与其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不如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17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反说正译</a:t>
            </a:r>
            <a:endParaRPr lang="en-US" altLang="zh-CN" b="1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In this case we </a:t>
            </a:r>
            <a:r>
              <a:rPr lang="en-US" altLang="zh-CN" u="sng" dirty="0" smtClean="0"/>
              <a:t>cannot but </a:t>
            </a:r>
            <a:r>
              <a:rPr lang="en-US" altLang="zh-CN" dirty="0" smtClean="0"/>
              <a:t>determine K first.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在这种情况下，我们</a:t>
            </a:r>
            <a:r>
              <a:rPr lang="zh-CN" altLang="en-US" u="sng" dirty="0" smtClean="0"/>
              <a:t>只好</a:t>
            </a:r>
            <a:r>
              <a:rPr lang="zh-CN" altLang="en-US" dirty="0" smtClean="0"/>
              <a:t>先确定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的数值。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It's </a:t>
            </a:r>
            <a:r>
              <a:rPr lang="en-US" altLang="zh-CN" u="sng" dirty="0" smtClean="0"/>
              <a:t>not easy </a:t>
            </a:r>
            <a:r>
              <a:rPr lang="en-US" altLang="zh-CN" dirty="0" smtClean="0"/>
              <a:t>to talk about Dolly in a world that doesn't share a uniform set of ethical values.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世界各地的伦理观念不同，因此就“多利”克隆羊的讨论</a:t>
            </a:r>
            <a:r>
              <a:rPr lang="zh-CN" altLang="en-US" u="sng" dirty="0" smtClean="0"/>
              <a:t>难以</a:t>
            </a:r>
            <a:r>
              <a:rPr lang="zh-CN" altLang="en-US" dirty="0" smtClean="0"/>
              <a:t>达成一致意见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355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 Such flight </a:t>
            </a:r>
            <a:r>
              <a:rPr lang="en-US" altLang="zh-CN" u="sng" dirty="0" smtClean="0"/>
              <a:t>couldn't</a:t>
            </a:r>
            <a:r>
              <a:rPr lang="en-US" altLang="zh-CN" dirty="0" smtClean="0"/>
              <a:t> long </a:t>
            </a:r>
            <a:r>
              <a:rPr lang="en-US" altLang="zh-CN" u="sng" dirty="0" smtClean="0"/>
              <a:t>escap</a:t>
            </a:r>
            <a:r>
              <a:rPr lang="en-US" altLang="zh-CN" dirty="0" smtClean="0"/>
              <a:t>e notice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这类飞行迟早</a:t>
            </a:r>
            <a:r>
              <a:rPr lang="zh-CN" altLang="en-US" u="sng" dirty="0" smtClean="0"/>
              <a:t>会</a:t>
            </a:r>
            <a:r>
              <a:rPr lang="zh-CN" altLang="en-US" dirty="0" smtClean="0"/>
              <a:t>被人发觉的。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 Crystals do </a:t>
            </a:r>
            <a:r>
              <a:rPr lang="en-US" altLang="zh-CN" u="sng" dirty="0" smtClean="0"/>
              <a:t>not</a:t>
            </a:r>
            <a:r>
              <a:rPr lang="en-US" altLang="zh-CN" dirty="0" smtClean="0"/>
              <a:t> melt </a:t>
            </a:r>
            <a:r>
              <a:rPr lang="en-US" altLang="zh-CN" u="sng" dirty="0" smtClean="0"/>
              <a:t>until</a:t>
            </a:r>
            <a:r>
              <a:rPr lang="en-US" altLang="zh-CN" dirty="0" smtClean="0"/>
              <a:t> heated to a definite temperature.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晶体要加热到一定温度</a:t>
            </a:r>
            <a:r>
              <a:rPr lang="zh-CN" altLang="en-US" u="sng" dirty="0" smtClean="0"/>
              <a:t>才会</a:t>
            </a:r>
            <a:r>
              <a:rPr lang="zh-CN" altLang="en-US" dirty="0" smtClean="0"/>
              <a:t>熔化。</a:t>
            </a:r>
          </a:p>
          <a:p>
            <a:r>
              <a:rPr lang="en-US" altLang="zh-CN" dirty="0" smtClean="0"/>
              <a:t>not + </a:t>
            </a:r>
            <a:r>
              <a:rPr lang="zh-CN" altLang="en-US" dirty="0" smtClean="0"/>
              <a:t>终止性动词（如：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等）</a:t>
            </a:r>
            <a:r>
              <a:rPr lang="en-US" altLang="zh-CN" dirty="0" smtClean="0"/>
              <a:t>+ until</a:t>
            </a:r>
            <a:r>
              <a:rPr lang="zh-CN" altLang="en-US" dirty="0" smtClean="0"/>
              <a:t>，意为“直到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才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249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5 If houses are at rest relative to the earth surface, the earth itself is </a:t>
            </a:r>
            <a:r>
              <a:rPr lang="en-US" altLang="zh-CN" u="sng" dirty="0" smtClean="0"/>
              <a:t>not motionless.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如果房子相对于地球表面来说是静止的，地球本身却是</a:t>
            </a:r>
            <a:r>
              <a:rPr lang="zh-CN" altLang="en-US" u="sng" dirty="0" smtClean="0"/>
              <a:t>运动的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6 There is </a:t>
            </a:r>
            <a:r>
              <a:rPr lang="en-US" altLang="zh-CN" u="sng" dirty="0" smtClean="0"/>
              <a:t>nothing</a:t>
            </a:r>
            <a:r>
              <a:rPr lang="en-US" altLang="zh-CN" dirty="0" smtClean="0"/>
              <a:t> like mineral water to quench one’s thirst.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矿泉水是解渴的</a:t>
            </a:r>
            <a:r>
              <a:rPr lang="zh-CN" altLang="en-US" u="sng" dirty="0" smtClean="0"/>
              <a:t>最好</a:t>
            </a:r>
            <a:r>
              <a:rPr lang="zh-CN" altLang="en-US" dirty="0" smtClean="0"/>
              <a:t>饮料。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9213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38 For practical reasons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it is </a:t>
            </a:r>
            <a:r>
              <a:rPr lang="en-US" altLang="zh-CN" u="sng" dirty="0" smtClean="0"/>
              <a:t>impossible</a:t>
            </a:r>
            <a:r>
              <a:rPr lang="en-US" altLang="zh-CN" dirty="0" smtClean="0"/>
              <a:t> to maintain this figure in manufacturing </a:t>
            </a:r>
            <a:r>
              <a:rPr lang="en-US" altLang="zh-CN" u="sng" dirty="0" smtClean="0"/>
              <a:t>without</a:t>
            </a:r>
            <a:r>
              <a:rPr lang="en-US" altLang="zh-CN" dirty="0" smtClean="0"/>
              <a:t> great cost.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由于实际原因，要保持这一生产数字，费用</a:t>
            </a:r>
            <a:r>
              <a:rPr lang="zh-CN" altLang="en-US" u="sng" dirty="0" smtClean="0"/>
              <a:t>必然</a:t>
            </a:r>
            <a:r>
              <a:rPr lang="zh-CN" altLang="en-US" dirty="0" smtClean="0"/>
              <a:t>很高。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39 </a:t>
            </a:r>
            <a:r>
              <a:rPr lang="en-US" altLang="zh-CN" u="sng" dirty="0" smtClean="0"/>
              <a:t>Hardly</a:t>
            </a:r>
            <a:r>
              <a:rPr lang="en-US" altLang="zh-CN" dirty="0" smtClean="0"/>
              <a:t> a month goes by </a:t>
            </a:r>
            <a:r>
              <a:rPr lang="en-US" altLang="zh-CN" u="sng" dirty="0" smtClean="0"/>
              <a:t>without</a:t>
            </a:r>
            <a:r>
              <a:rPr lang="en-US" altLang="zh-CN" dirty="0" smtClean="0"/>
              <a:t> word of another survey revealing new depths of scientific illiteracy among U.S. citizens.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美国公民科学知识匮乏的现象日益严重，这种调查报告几乎月月都有。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497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18937"/>
            <a:ext cx="9652000" cy="5336799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40 The importance of proper lubrication </a:t>
            </a:r>
            <a:r>
              <a:rPr lang="en-US" altLang="zh-CN" u="sng" dirty="0" smtClean="0"/>
              <a:t>cannot</a:t>
            </a:r>
            <a:r>
              <a:rPr lang="en-US" altLang="zh-CN" dirty="0" smtClean="0"/>
              <a:t> be </a:t>
            </a:r>
            <a:r>
              <a:rPr lang="en-US" altLang="zh-CN" u="sng" dirty="0" smtClean="0"/>
              <a:t>overemphasized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应</a:t>
            </a:r>
            <a:r>
              <a:rPr lang="zh-CN" altLang="en-US" u="sng" dirty="0" smtClean="0"/>
              <a:t>特别强调</a:t>
            </a:r>
            <a:r>
              <a:rPr lang="zh-CN" altLang="en-US" dirty="0" smtClean="0"/>
              <a:t>适当进行润滑的重要性。</a:t>
            </a:r>
          </a:p>
          <a:p>
            <a:r>
              <a:rPr lang="zh-CN" altLang="en-US" dirty="0" smtClean="0"/>
              <a:t>例</a:t>
            </a:r>
            <a:r>
              <a:rPr lang="en-US" altLang="zh-CN" u="sng" dirty="0" smtClean="0"/>
              <a:t>41 In the absence of </a:t>
            </a:r>
            <a:r>
              <a:rPr lang="en-US" altLang="zh-CN" dirty="0" smtClean="0"/>
              <a:t>electricity, large scale production </a:t>
            </a:r>
            <a:r>
              <a:rPr lang="en-US" altLang="zh-CN" u="sng" dirty="0" smtClean="0"/>
              <a:t>is impossible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大规模的生产</a:t>
            </a:r>
            <a:r>
              <a:rPr lang="zh-CN" altLang="en-US" u="sng" dirty="0" smtClean="0"/>
              <a:t>必须靠</a:t>
            </a:r>
            <a:r>
              <a:rPr lang="zh-CN" altLang="en-US" dirty="0" smtClean="0"/>
              <a:t>电能。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114</TotalTime>
  <Words>772</Words>
  <Application>Microsoft Office PowerPoint</Application>
  <PresentationFormat>自定义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华丽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第三部分翻译方法</dc:title>
  <dc:creator>86159</dc:creator>
  <cp:lastModifiedBy>lenovo</cp:lastModifiedBy>
  <cp:revision>20</cp:revision>
  <dcterms:created xsi:type="dcterms:W3CDTF">2020-09-13T12:32:36Z</dcterms:created>
  <dcterms:modified xsi:type="dcterms:W3CDTF">2020-09-19T07:39:48Z</dcterms:modified>
</cp:coreProperties>
</file>