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784" r:id="rId1"/>
  </p:sldMasterIdLst>
  <p:sldIdLst>
    <p:sldId id="297" r:id="rId2"/>
    <p:sldId id="298" r:id="rId3"/>
    <p:sldId id="299" r:id="rId4"/>
    <p:sldId id="327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749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5" name="副标题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1" name="日期占位符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E84CD3E-C291-4324-AD15-6A93144E446E}" type="datetimeFigureOut">
              <a:rPr lang="zh-CN" altLang="en-US" smtClean="0"/>
              <a:pPr/>
              <a:t>2020/9/19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01F0371-A711-4C1C-89FB-11BCABDAD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7255"/>
            <a:ext cx="10515600" cy="5629708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                                 省略</a:t>
            </a:r>
          </a:p>
          <a:p>
            <a:r>
              <a:rPr lang="en-US" altLang="zh-CN" sz="2800" b="1" dirty="0" smtClean="0"/>
              <a:t>1 </a:t>
            </a:r>
            <a:r>
              <a:rPr lang="zh-CN" altLang="en-US" sz="2800" b="1" dirty="0" smtClean="0"/>
              <a:t>冠词的省略</a:t>
            </a:r>
          </a:p>
          <a:p>
            <a:r>
              <a:rPr lang="en-US" altLang="zh-CN" sz="2800" b="1" dirty="0" smtClean="0"/>
              <a:t>1.1 </a:t>
            </a:r>
            <a:r>
              <a:rPr lang="zh-CN" altLang="en-US" sz="2800" b="1" dirty="0" smtClean="0"/>
              <a:t>不定冠词的省略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1 He is expected to be </a:t>
            </a:r>
            <a:r>
              <a:rPr lang="en-US" altLang="zh-CN" sz="2800" u="sng" dirty="0" smtClean="0"/>
              <a:t>an</a:t>
            </a:r>
            <a:r>
              <a:rPr lang="en-US" altLang="zh-CN" sz="2800" dirty="0" smtClean="0"/>
              <a:t> electrical engineer.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他有望成为电气工程师。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2 What is the best time to introduce </a:t>
            </a:r>
            <a:r>
              <a:rPr lang="en-US" altLang="zh-CN" sz="2800" u="sng" dirty="0" smtClean="0"/>
              <a:t>a</a:t>
            </a:r>
            <a:r>
              <a:rPr lang="en-US" altLang="zh-CN" sz="2800" dirty="0" smtClean="0"/>
              <a:t> new generator set?</a:t>
            </a:r>
          </a:p>
          <a:p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什么时候是引进新发电机组的最佳时机？</a:t>
            </a:r>
          </a:p>
          <a:p>
            <a:r>
              <a:rPr lang="en-US" altLang="zh-CN" sz="2800" dirty="0" smtClean="0"/>
              <a:t>a number of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a lot of</a:t>
            </a:r>
            <a:r>
              <a:rPr lang="zh-CN" altLang="en-US" sz="2800" dirty="0" smtClean="0"/>
              <a:t>、 </a:t>
            </a:r>
            <a:r>
              <a:rPr lang="en-US" altLang="zh-CN" sz="2800" dirty="0" smtClean="0"/>
              <a:t>a great deal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a few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a little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as a rule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on a large scale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as a matter of fact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have a mind to</a:t>
            </a:r>
            <a:r>
              <a:rPr lang="zh-CN" altLang="en-US" sz="2800" dirty="0" smtClean="0"/>
              <a:t>等等。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29325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4 </a:t>
            </a:r>
            <a:r>
              <a:rPr lang="zh-CN" altLang="en-US" sz="3200" b="1" dirty="0" smtClean="0"/>
              <a:t>连接词的省略</a:t>
            </a:r>
          </a:p>
          <a:p>
            <a:r>
              <a:rPr lang="en-US" altLang="zh-CN" sz="3200" b="1" dirty="0" smtClean="0"/>
              <a:t>4.1 </a:t>
            </a:r>
            <a:r>
              <a:rPr lang="zh-CN" altLang="en-US" sz="3200" b="1" dirty="0" smtClean="0"/>
              <a:t>省略并列连词</a:t>
            </a:r>
          </a:p>
          <a:p>
            <a:r>
              <a:rPr lang="zh-CN" altLang="en-US" sz="3200" dirty="0" smtClean="0"/>
              <a:t>例</a:t>
            </a:r>
            <a:r>
              <a:rPr lang="en-US" altLang="zh-CN" sz="3200" dirty="0" smtClean="0"/>
              <a:t>1 This method is simpler </a:t>
            </a:r>
            <a:r>
              <a:rPr lang="en-US" altLang="zh-CN" sz="3200" u="sng" dirty="0" smtClean="0"/>
              <a:t>and</a:t>
            </a:r>
            <a:r>
              <a:rPr lang="en-US" altLang="zh-CN" sz="3200" dirty="0" smtClean="0"/>
              <a:t> more direct than the previous one.</a:t>
            </a:r>
          </a:p>
          <a:p>
            <a:r>
              <a:rPr lang="en-US" altLang="zh-CN" sz="3200" dirty="0" smtClean="0"/>
              <a:t>【</a:t>
            </a:r>
            <a:r>
              <a:rPr lang="zh-CN" altLang="en-US" sz="3200" dirty="0" smtClean="0"/>
              <a:t>译文</a:t>
            </a:r>
            <a:r>
              <a:rPr lang="en-US" altLang="zh-CN" sz="3200" dirty="0" smtClean="0"/>
              <a:t>】</a:t>
            </a:r>
            <a:r>
              <a:rPr lang="zh-CN" altLang="en-US" sz="3200" dirty="0" smtClean="0"/>
              <a:t>这种方法比前一种更简单直接。</a:t>
            </a:r>
          </a:p>
          <a:p>
            <a:r>
              <a:rPr lang="zh-CN" altLang="en-US" sz="3200" dirty="0" smtClean="0"/>
              <a:t>例</a:t>
            </a:r>
            <a:r>
              <a:rPr lang="en-US" altLang="zh-CN" sz="3200" dirty="0" smtClean="0"/>
              <a:t>2 Practically all substances expand when heated </a:t>
            </a:r>
            <a:r>
              <a:rPr lang="en-US" altLang="zh-CN" sz="3200" u="sng" dirty="0" smtClean="0"/>
              <a:t>and</a:t>
            </a:r>
            <a:r>
              <a:rPr lang="en-US" altLang="zh-CN" sz="3200" dirty="0" smtClean="0"/>
              <a:t> contract when cooled.</a:t>
            </a:r>
          </a:p>
          <a:p>
            <a:r>
              <a:rPr lang="en-US" altLang="zh-CN" sz="3200" dirty="0" smtClean="0"/>
              <a:t>【</a:t>
            </a:r>
            <a:r>
              <a:rPr lang="zh-CN" altLang="en-US" sz="3200" dirty="0" smtClean="0"/>
              <a:t>译文</a:t>
            </a:r>
            <a:r>
              <a:rPr lang="en-US" altLang="zh-CN" sz="3200" dirty="0" smtClean="0"/>
              <a:t>】</a:t>
            </a:r>
            <a:r>
              <a:rPr lang="zh-CN" altLang="en-US" sz="3200" dirty="0" smtClean="0"/>
              <a:t>几乎所有的物质都热胀冷缩。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523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281546"/>
            <a:ext cx="10515600" cy="5137872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4.2 </a:t>
            </a:r>
            <a:r>
              <a:rPr lang="zh-CN" altLang="en-US" sz="3200" b="1" dirty="0" smtClean="0"/>
              <a:t>省略从属连词</a:t>
            </a:r>
          </a:p>
          <a:p>
            <a:r>
              <a:rPr lang="zh-CN" altLang="en-US" sz="3200" dirty="0" smtClean="0"/>
              <a:t>例</a:t>
            </a:r>
            <a:r>
              <a:rPr lang="en-US" altLang="zh-CN" sz="3200" dirty="0" smtClean="0"/>
              <a:t>1 Ductility of a metal is usually much less </a:t>
            </a:r>
            <a:r>
              <a:rPr lang="en-US" altLang="zh-CN" sz="3200" u="sng" dirty="0" smtClean="0"/>
              <a:t>when</a:t>
            </a:r>
            <a:r>
              <a:rPr lang="en-US" altLang="zh-CN" sz="3200" dirty="0" smtClean="0"/>
              <a:t> hot than </a:t>
            </a:r>
            <a:r>
              <a:rPr lang="en-US" altLang="zh-CN" sz="3200" u="sng" dirty="0" smtClean="0"/>
              <a:t>when</a:t>
            </a:r>
            <a:r>
              <a:rPr lang="en-US" altLang="zh-CN" sz="3200" dirty="0" smtClean="0"/>
              <a:t> cold. </a:t>
            </a:r>
          </a:p>
          <a:p>
            <a:r>
              <a:rPr lang="en-US" altLang="zh-CN" sz="3200" dirty="0" smtClean="0"/>
              <a:t>【</a:t>
            </a:r>
            <a:r>
              <a:rPr lang="zh-CN" altLang="en-US" sz="3200" dirty="0" smtClean="0"/>
              <a:t>译文</a:t>
            </a:r>
            <a:r>
              <a:rPr lang="en-US" altLang="zh-CN" sz="3200" dirty="0" smtClean="0"/>
              <a:t>】</a:t>
            </a:r>
            <a:r>
              <a:rPr lang="zh-CN" altLang="en-US" sz="3200" dirty="0" smtClean="0"/>
              <a:t>热状态的金属韧性一般要比冷状态的金属低得多。</a:t>
            </a:r>
          </a:p>
          <a:p>
            <a:r>
              <a:rPr lang="zh-CN" altLang="en-US" sz="3200" dirty="0" smtClean="0"/>
              <a:t>例</a:t>
            </a:r>
            <a:r>
              <a:rPr lang="en-US" altLang="zh-CN" sz="3200" dirty="0" smtClean="0"/>
              <a:t>2 </a:t>
            </a:r>
            <a:r>
              <a:rPr lang="en-US" altLang="zh-CN" sz="3200" u="sng" dirty="0" smtClean="0"/>
              <a:t>As</a:t>
            </a:r>
            <a:r>
              <a:rPr lang="en-US" altLang="zh-CN" sz="3200" dirty="0" smtClean="0"/>
              <a:t> the temperature increases, the volume of water becomes greater.</a:t>
            </a:r>
          </a:p>
          <a:p>
            <a:r>
              <a:rPr lang="en-US" altLang="zh-CN" sz="3200" dirty="0" smtClean="0"/>
              <a:t>【</a:t>
            </a:r>
            <a:r>
              <a:rPr lang="zh-CN" altLang="en-US" sz="3200" dirty="0" smtClean="0"/>
              <a:t>译文</a:t>
            </a:r>
            <a:r>
              <a:rPr lang="en-US" altLang="zh-CN" sz="3200" dirty="0" smtClean="0"/>
              <a:t>】</a:t>
            </a:r>
            <a:r>
              <a:rPr lang="zh-CN" altLang="en-US" sz="3200" dirty="0" smtClean="0"/>
              <a:t>温度增高，水的体积就增大。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9513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5 </a:t>
            </a:r>
            <a:r>
              <a:rPr lang="zh-CN" altLang="en-US" sz="2800" b="1" dirty="0" smtClean="0"/>
              <a:t>动词的省略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1 This laser beam </a:t>
            </a:r>
            <a:r>
              <a:rPr lang="en-US" altLang="zh-CN" sz="2800" u="sng" dirty="0" smtClean="0"/>
              <a:t>covers</a:t>
            </a:r>
            <a:r>
              <a:rPr lang="en-US" altLang="zh-CN" sz="2800" dirty="0" smtClean="0"/>
              <a:t> a very narrow range of frequencies.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这种激光束的频率范围很窄。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2 Some substances, such as glass, rubber, and the like, </a:t>
            </a:r>
            <a:r>
              <a:rPr lang="en-US" altLang="zh-CN" sz="2800" u="sng" dirty="0" smtClean="0"/>
              <a:t>offer</a:t>
            </a:r>
            <a:r>
              <a:rPr lang="en-US" altLang="zh-CN" sz="2800" dirty="0" smtClean="0"/>
              <a:t> a very high resistance.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某些物质（如玻璃、橡胶等）的电阻极高。</a:t>
            </a:r>
          </a:p>
          <a:p>
            <a:r>
              <a:rPr lang="zh-CN" altLang="en-US" sz="2800" dirty="0" smtClean="0"/>
              <a:t>除行为动词可以省略以外，系动词</a:t>
            </a:r>
            <a:r>
              <a:rPr lang="en-US" altLang="zh-CN" sz="2800" dirty="0" smtClean="0"/>
              <a:t>be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become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get</a:t>
            </a:r>
            <a:r>
              <a:rPr lang="zh-CN" altLang="en-US" sz="2800" dirty="0" smtClean="0"/>
              <a:t>等也可以省略。如：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3 The result of the experiment </a:t>
            </a:r>
            <a:r>
              <a:rPr lang="en-US" altLang="zh-CN" sz="2800" u="sng" dirty="0" smtClean="0"/>
              <a:t>is</a:t>
            </a:r>
            <a:r>
              <a:rPr lang="en-US" altLang="zh-CN" sz="2800" dirty="0" smtClean="0"/>
              <a:t> rather satisfactory.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实验结果相当令人满意。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5737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>
            <a:normAutofit/>
          </a:bodyPr>
          <a:lstStyle/>
          <a:p>
            <a:r>
              <a:rPr lang="en-US" altLang="zh-CN" sz="3200" b="1" dirty="0" smtClean="0"/>
              <a:t>6 </a:t>
            </a:r>
            <a:r>
              <a:rPr lang="zh-CN" altLang="en-US" sz="3200" b="1" dirty="0" smtClean="0"/>
              <a:t>同义词或近义词的省略</a:t>
            </a:r>
          </a:p>
          <a:p>
            <a:r>
              <a:rPr lang="zh-CN" altLang="en-US" sz="3200" dirty="0" smtClean="0"/>
              <a:t>例</a:t>
            </a:r>
            <a:r>
              <a:rPr lang="en-US" altLang="zh-CN" sz="3200" dirty="0" smtClean="0"/>
              <a:t>1 The bonds in this crystal are of </a:t>
            </a:r>
            <a:r>
              <a:rPr lang="en-US" altLang="zh-CN" sz="3200" u="sng" dirty="0" smtClean="0"/>
              <a:t>shared electron </a:t>
            </a:r>
            <a:r>
              <a:rPr lang="en-US" altLang="zh-CN" sz="3200" dirty="0" smtClean="0"/>
              <a:t>or </a:t>
            </a:r>
            <a:r>
              <a:rPr lang="en-US" altLang="zh-CN" sz="3200" u="sng" dirty="0" smtClean="0"/>
              <a:t>covalent  type</a:t>
            </a:r>
            <a:r>
              <a:rPr lang="en-US" altLang="zh-CN" sz="3200" dirty="0" smtClean="0"/>
              <a:t>.</a:t>
            </a:r>
          </a:p>
          <a:p>
            <a:r>
              <a:rPr lang="en-US" altLang="zh-CN" sz="3200" dirty="0" smtClean="0"/>
              <a:t>【</a:t>
            </a:r>
            <a:r>
              <a:rPr lang="zh-CN" altLang="en-US" sz="3200" dirty="0" smtClean="0"/>
              <a:t>译文</a:t>
            </a:r>
            <a:r>
              <a:rPr lang="en-US" altLang="zh-CN" sz="3200" dirty="0" smtClean="0"/>
              <a:t>】</a:t>
            </a:r>
            <a:r>
              <a:rPr lang="zh-CN" altLang="en-US" sz="3200" dirty="0" smtClean="0"/>
              <a:t>这种晶体的化学键是共价键。</a:t>
            </a:r>
          </a:p>
          <a:p>
            <a:r>
              <a:rPr lang="zh-CN" altLang="en-US" sz="3200" dirty="0" smtClean="0"/>
              <a:t>例</a:t>
            </a:r>
            <a:r>
              <a:rPr lang="en-US" altLang="zh-CN" sz="3200" dirty="0" smtClean="0"/>
              <a:t>2 To be sure, the change of the earth is slow, </a:t>
            </a:r>
            <a:r>
              <a:rPr lang="en-US" altLang="zh-CN" sz="3200" u="sng" dirty="0" smtClean="0"/>
              <a:t>but</a:t>
            </a:r>
            <a:r>
              <a:rPr lang="en-US" altLang="zh-CN" sz="3200" dirty="0" smtClean="0"/>
              <a:t>, </a:t>
            </a:r>
            <a:r>
              <a:rPr lang="en-US" altLang="zh-CN" sz="3200" u="sng" dirty="0" smtClean="0"/>
              <a:t>nevertheless</a:t>
            </a:r>
            <a:r>
              <a:rPr lang="en-US" altLang="zh-CN" sz="3200" dirty="0" smtClean="0"/>
              <a:t>, it is continuous.</a:t>
            </a:r>
          </a:p>
          <a:p>
            <a:r>
              <a:rPr lang="en-US" altLang="zh-CN" sz="3200" dirty="0" smtClean="0"/>
              <a:t>【</a:t>
            </a:r>
            <a:r>
              <a:rPr lang="zh-CN" altLang="en-US" sz="3200" dirty="0" smtClean="0"/>
              <a:t>译文</a:t>
            </a:r>
            <a:r>
              <a:rPr lang="en-US" altLang="zh-CN" sz="3200" dirty="0" smtClean="0"/>
              <a:t>】</a:t>
            </a:r>
            <a:r>
              <a:rPr lang="zh-CN" altLang="en-US" sz="3200" dirty="0" smtClean="0"/>
              <a:t>地球的确变化很慢，但它确实是在不断地变化。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69792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1.2 </a:t>
            </a:r>
            <a:r>
              <a:rPr lang="zh-CN" altLang="en-US" sz="2800" b="1" dirty="0" smtClean="0"/>
              <a:t>定冠词的省略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1 </a:t>
            </a:r>
            <a:r>
              <a:rPr lang="en-US" altLang="zh-CN" sz="2800" u="sng" dirty="0" smtClean="0"/>
              <a:t>The</a:t>
            </a:r>
            <a:r>
              <a:rPr lang="en-US" altLang="zh-CN" sz="2800" dirty="0" smtClean="0"/>
              <a:t> crocodile belongs to the reptile.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鳄鱼属于爬行动物。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2 </a:t>
            </a:r>
            <a:r>
              <a:rPr lang="en-US" altLang="zh-CN" sz="2800" u="sng" dirty="0" smtClean="0"/>
              <a:t>The</a:t>
            </a:r>
            <a:r>
              <a:rPr lang="en-US" altLang="zh-CN" sz="2800" dirty="0" smtClean="0"/>
              <a:t> water in Qinghai Lake contains a considerable amount of salt.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青海湖的水含有大量盐分。</a:t>
            </a:r>
          </a:p>
          <a:p>
            <a:r>
              <a:rPr lang="zh-CN" altLang="en-US" sz="2800" dirty="0" smtClean="0"/>
              <a:t>“</a:t>
            </a:r>
            <a:r>
              <a:rPr lang="en-US" altLang="zh-CN" sz="2800" dirty="0" smtClean="0"/>
              <a:t>the more…,the more…”</a:t>
            </a:r>
            <a:r>
              <a:rPr lang="zh-CN" altLang="en-US" sz="2800" dirty="0" smtClean="0"/>
              <a:t>句式中的定冠词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也应省略不译。某些固定词组中的定冠词也可省略不译。如</a:t>
            </a:r>
            <a:r>
              <a:rPr lang="en-US" altLang="zh-CN" sz="2800" dirty="0" smtClean="0"/>
              <a:t>for the time being(</a:t>
            </a:r>
            <a:r>
              <a:rPr lang="zh-CN" altLang="en-US" sz="2800" dirty="0" smtClean="0"/>
              <a:t>目前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by the way(</a:t>
            </a:r>
            <a:r>
              <a:rPr lang="zh-CN" altLang="en-US" sz="2800" dirty="0" smtClean="0"/>
              <a:t>顺便说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on the whole(</a:t>
            </a:r>
            <a:r>
              <a:rPr lang="zh-CN" altLang="en-US" sz="2800" dirty="0" smtClean="0"/>
              <a:t>总之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等等。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8841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06582"/>
            <a:ext cx="10515600" cy="5470381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2 </a:t>
            </a:r>
            <a:r>
              <a:rPr lang="zh-CN" altLang="en-US" b="1" dirty="0" smtClean="0"/>
              <a:t>代词的省略</a:t>
            </a:r>
          </a:p>
          <a:p>
            <a:r>
              <a:rPr lang="en-US" altLang="zh-CN" b="1" dirty="0" smtClean="0"/>
              <a:t>2.1</a:t>
            </a:r>
            <a:r>
              <a:rPr lang="zh-CN" altLang="en-US" b="1" dirty="0" smtClean="0"/>
              <a:t>人称代词的省略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we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you</a:t>
            </a:r>
            <a:r>
              <a:rPr lang="zh-CN" altLang="en-US" dirty="0" smtClean="0"/>
              <a:t>等及不定代词</a:t>
            </a:r>
            <a:r>
              <a:rPr lang="en-US" altLang="zh-CN" dirty="0" smtClean="0"/>
              <a:t>one</a:t>
            </a:r>
            <a:r>
              <a:rPr lang="zh-CN" altLang="en-US" dirty="0" smtClean="0"/>
              <a:t>在译成汉语时可以省略。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 Since the airplane’s mass id not given</a:t>
            </a:r>
            <a:r>
              <a:rPr lang="en-US" altLang="zh-CN" u="sng" dirty="0" smtClean="0"/>
              <a:t>, we </a:t>
            </a:r>
            <a:r>
              <a:rPr lang="en-US" altLang="zh-CN" dirty="0" smtClean="0"/>
              <a:t>can find it by using this formula.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既然飞机的质量没有给出，那么可以用这个公式求出来。</a:t>
            </a:r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2 If </a:t>
            </a:r>
            <a:r>
              <a:rPr lang="en-US" altLang="zh-CN" u="sng" dirty="0" smtClean="0"/>
              <a:t>you</a:t>
            </a:r>
            <a:r>
              <a:rPr lang="en-US" altLang="zh-CN" dirty="0" smtClean="0"/>
              <a:t> know the wave length, you can find the frequency.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如果知道波长，就可求出频率。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2220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22684"/>
            <a:ext cx="9652000" cy="5433052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）英语中有些作宾语的人称代词，不管前面是否已经提到过，翻译成汉语时都可以省略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1 A battery has within </a:t>
            </a:r>
            <a:r>
              <a:rPr lang="en-US" altLang="zh-CN" u="sng" dirty="0" smtClean="0"/>
              <a:t>it</a:t>
            </a:r>
            <a:r>
              <a:rPr lang="en-US" altLang="zh-CN" dirty="0" smtClean="0"/>
              <a:t> some resistance called internal resistance.</a:t>
            </a:r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译文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电池内的电阻称为内阻。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2.2</a:t>
            </a:r>
            <a:r>
              <a:rPr lang="zh-CN" altLang="en-US" sz="2800" b="1" dirty="0" smtClean="0"/>
              <a:t>物主代词的省略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1 The diameter and the length of wire are not the only factors to influence </a:t>
            </a:r>
            <a:r>
              <a:rPr lang="en-US" altLang="zh-CN" sz="2800" u="sng" dirty="0" smtClean="0"/>
              <a:t>its</a:t>
            </a:r>
            <a:r>
              <a:rPr lang="en-US" altLang="zh-CN" sz="2800" dirty="0" smtClean="0"/>
              <a:t> resistance.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导线的直径和长度不是影响电阻的唯一因素。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2 Different electronic instruments differ in </a:t>
            </a:r>
            <a:r>
              <a:rPr lang="en-US" altLang="zh-CN" sz="2800" u="sng" dirty="0" smtClean="0"/>
              <a:t>their</a:t>
            </a:r>
            <a:r>
              <a:rPr lang="en-US" altLang="zh-CN" sz="2800" dirty="0" smtClean="0"/>
              <a:t> property.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不同的电子仪器具有不同的性能。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822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2.3 </a:t>
            </a:r>
            <a:r>
              <a:rPr lang="zh-CN" altLang="en-US" sz="2800" b="1" dirty="0" smtClean="0"/>
              <a:t>代词</a:t>
            </a:r>
            <a:r>
              <a:rPr lang="en-US" altLang="zh-CN" sz="2800" b="1" dirty="0" smtClean="0"/>
              <a:t>it</a:t>
            </a:r>
            <a:r>
              <a:rPr lang="zh-CN" altLang="en-US" sz="2800" b="1" dirty="0" smtClean="0"/>
              <a:t>的省略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1 </a:t>
            </a:r>
            <a:r>
              <a:rPr lang="en-US" altLang="zh-CN" sz="2800" u="sng" dirty="0" smtClean="0"/>
              <a:t>It</a:t>
            </a:r>
            <a:r>
              <a:rPr lang="en-US" altLang="zh-CN" sz="2800" dirty="0" smtClean="0"/>
              <a:t> was not until the 20th century that man realized the importance of the solar energy.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直到</a:t>
            </a:r>
            <a:r>
              <a:rPr lang="en-US" altLang="zh-CN" sz="2800" dirty="0" smtClean="0"/>
              <a:t>20</a:t>
            </a:r>
            <a:r>
              <a:rPr lang="zh-CN" altLang="en-US" sz="2800" dirty="0" smtClean="0"/>
              <a:t>世纪人类才认识到太阳能的重要性。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u="sng" dirty="0" smtClean="0"/>
              <a:t>2 It </a:t>
            </a:r>
            <a:r>
              <a:rPr lang="en-US" altLang="zh-CN" sz="2800" dirty="0" smtClean="0"/>
              <a:t>is assumed that the load is uniformly distributed between the welds. </a:t>
            </a:r>
            <a:endParaRPr lang="en-US" altLang="zh-CN" sz="2800" dirty="0" smtClean="0"/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假设两焊缝间的载荷为均匀的。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5826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/>
          <a:lstStyle/>
          <a:p>
            <a:r>
              <a:rPr lang="en-US" altLang="zh-CN" sz="2800" b="1" dirty="0" smtClean="0"/>
              <a:t>2.4 </a:t>
            </a:r>
            <a:r>
              <a:rPr lang="zh-CN" altLang="en-US" sz="2800" b="1" dirty="0" smtClean="0"/>
              <a:t>反身代词的省略</a:t>
            </a:r>
          </a:p>
          <a:p>
            <a:r>
              <a:rPr lang="zh-CN" altLang="en-US" sz="2800" dirty="0" smtClean="0"/>
              <a:t>反身代词在英语中被用作宾语或同位语居多，在汉译时可根据汉语的语言习惯省略不译。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1 Finally, this condensate is pumped back into the boiler and the cycle repeats </a:t>
            </a:r>
            <a:r>
              <a:rPr lang="en-US" altLang="zh-CN" sz="2800" u="sng" dirty="0" smtClean="0"/>
              <a:t>itself.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最后，冷凝水被泵回锅炉，这种循环重复进行。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2 We should concern </a:t>
            </a:r>
            <a:r>
              <a:rPr lang="en-US" altLang="zh-CN" sz="2800" u="sng" dirty="0" smtClean="0"/>
              <a:t>ourselves </a:t>
            </a:r>
            <a:r>
              <a:rPr lang="en-US" altLang="zh-CN" sz="2800" dirty="0" smtClean="0"/>
              <a:t>here only with the stability of the new system.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在此，我们只讨论新系统的稳定性。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5221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3 </a:t>
            </a:r>
            <a:r>
              <a:rPr lang="zh-CN" altLang="en-US" sz="2800" b="1" dirty="0" smtClean="0"/>
              <a:t>介词的省略</a:t>
            </a:r>
          </a:p>
          <a:p>
            <a:r>
              <a:rPr lang="en-US" altLang="zh-CN" sz="2800" b="1" dirty="0" smtClean="0"/>
              <a:t>3.1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省略表示时间或地点的介词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1 The first electronic computer was produced </a:t>
            </a:r>
            <a:r>
              <a:rPr lang="en-US" altLang="zh-CN" sz="2800" u="sng" dirty="0" smtClean="0"/>
              <a:t>in</a:t>
            </a:r>
            <a:r>
              <a:rPr lang="en-US" altLang="zh-CN" sz="2800" dirty="0" smtClean="0"/>
              <a:t> our country </a:t>
            </a:r>
            <a:r>
              <a:rPr lang="en-US" altLang="zh-CN" sz="2800" u="sng" dirty="0" smtClean="0"/>
              <a:t>in</a:t>
            </a:r>
            <a:r>
              <a:rPr lang="en-US" altLang="zh-CN" sz="2800" dirty="0" smtClean="0"/>
              <a:t> 1958.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我国第一台电子计算机是</a:t>
            </a:r>
            <a:r>
              <a:rPr lang="en-US" altLang="zh-CN" sz="2800" dirty="0" smtClean="0"/>
              <a:t>1958</a:t>
            </a:r>
            <a:r>
              <a:rPr lang="zh-CN" altLang="en-US" sz="2800" dirty="0" smtClean="0"/>
              <a:t>年生产的。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2 Smoking is not allowed </a:t>
            </a:r>
            <a:r>
              <a:rPr lang="en-US" altLang="zh-CN" sz="2800" u="sng" dirty="0" smtClean="0"/>
              <a:t>in</a:t>
            </a:r>
            <a:r>
              <a:rPr lang="en-US" altLang="zh-CN" sz="2800" dirty="0" smtClean="0"/>
              <a:t> the store-house.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仓库重地，不准吸烟。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3808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3.2 </a:t>
            </a:r>
            <a:r>
              <a:rPr lang="zh-CN" altLang="en-US" sz="2800" b="1" dirty="0" smtClean="0"/>
              <a:t>省略某些搭配中的介词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1 Hydrogen is the lightest element </a:t>
            </a:r>
            <a:r>
              <a:rPr lang="en-US" altLang="zh-CN" sz="2800" u="sng" dirty="0" smtClean="0"/>
              <a:t>with</a:t>
            </a:r>
            <a:r>
              <a:rPr lang="en-US" altLang="zh-CN" sz="2800" dirty="0" smtClean="0"/>
              <a:t> an atomic weight of 1.008.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氢是最轻的元素，原子量为</a:t>
            </a:r>
            <a:r>
              <a:rPr lang="en-US" altLang="zh-CN" sz="2800" dirty="0" smtClean="0"/>
              <a:t>1.008</a:t>
            </a:r>
            <a:r>
              <a:rPr lang="zh-CN" altLang="en-US" sz="2800" dirty="0" smtClean="0"/>
              <a:t>。	</a:t>
            </a:r>
          </a:p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2 It is necessary to develop electric power industry </a:t>
            </a:r>
            <a:r>
              <a:rPr lang="en-US" altLang="zh-CN" sz="2800" u="sng" dirty="0" smtClean="0"/>
              <a:t>at</a:t>
            </a:r>
            <a:r>
              <a:rPr lang="en-US" altLang="zh-CN" sz="2800" dirty="0" smtClean="0"/>
              <a:t> a high speed.</a:t>
            </a:r>
          </a:p>
          <a:p>
            <a:r>
              <a:rPr lang="en-US" altLang="zh-CN" sz="2800" dirty="0" smtClean="0"/>
              <a:t>【</a:t>
            </a:r>
            <a:r>
              <a:rPr lang="zh-CN" altLang="en-US" sz="2800" dirty="0" smtClean="0"/>
              <a:t>译文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必须加速发展电力工业。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66995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华丽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华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127</TotalTime>
  <Words>952</Words>
  <Application>Microsoft Office PowerPoint</Application>
  <PresentationFormat>自定义</PresentationFormat>
  <Paragraphs>76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华丽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第三部分翻译方法</dc:title>
  <dc:creator>86159</dc:creator>
  <cp:lastModifiedBy>lenovo</cp:lastModifiedBy>
  <cp:revision>22</cp:revision>
  <dcterms:created xsi:type="dcterms:W3CDTF">2020-09-13T12:32:36Z</dcterms:created>
  <dcterms:modified xsi:type="dcterms:W3CDTF">2020-09-19T07:37:23Z</dcterms:modified>
</cp:coreProperties>
</file>