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2"/>
  </p:notesMasterIdLst>
  <p:sldIdLst>
    <p:sldId id="257" r:id="rId2"/>
    <p:sldId id="258" r:id="rId3"/>
    <p:sldId id="317" r:id="rId4"/>
    <p:sldId id="259" r:id="rId5"/>
    <p:sldId id="260" r:id="rId6"/>
    <p:sldId id="261" r:id="rId7"/>
    <p:sldId id="262" r:id="rId8"/>
    <p:sldId id="320" r:id="rId9"/>
    <p:sldId id="319" r:id="rId10"/>
    <p:sldId id="318" r:id="rId1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68C74-B897-40D4-84BE-1996B3E16AF1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8881D-0C09-4FB2-8193-95442721D9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920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2"/>
          <p:cNvPicPr>
            <a:picLocks noChangeAspect="1" noChangeArrowheads="1"/>
          </p:cNvPicPr>
          <p:nvPr/>
        </p:nvPicPr>
        <p:blipFill>
          <a:blip r:embed="rId2">
            <a:lum brigh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44000" cy="558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中文校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88913"/>
            <a:ext cx="3186113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F474E5-ABB5-45B9-AC91-39BD93C1A4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676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4E29F-5829-4B14-8A2D-F6442DFAAC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722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60350"/>
            <a:ext cx="2058988" cy="5865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29325" cy="5865813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F2C06-619F-42B3-990C-2C44941304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762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5F602A-ECC0-47C3-AB67-CCED69ECF8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817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C533F-6590-4E47-A6DE-9001DEBE32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440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C6FCE-DE13-4757-BA9F-AE8769679C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553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C39A9-9015-49D9-AD4F-09CD69F54B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822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344B9-4C11-4553-83C7-490392CABA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68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F6561-A825-4CFA-A97C-F400DA324F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8589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F3CCF-7EA1-4564-BE0D-A5C49890AB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9202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304EB-D84D-48C5-AA5E-06E8B153BA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930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中文校名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19363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0" y="1412875"/>
            <a:ext cx="9144000" cy="431800"/>
            <a:chOff x="0" y="436"/>
            <a:chExt cx="5760" cy="318"/>
          </a:xfrm>
        </p:grpSpPr>
        <p:sp>
          <p:nvSpPr>
            <p:cNvPr id="1036" name="Rectangle 4"/>
            <p:cNvSpPr>
              <a:spLocks noChangeArrowheads="1"/>
            </p:cNvSpPr>
            <p:nvPr/>
          </p:nvSpPr>
          <p:spPr bwMode="auto">
            <a:xfrm>
              <a:off x="0" y="436"/>
              <a:ext cx="5760" cy="18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7" name="Oval 5"/>
            <p:cNvSpPr>
              <a:spLocks noChangeArrowheads="1"/>
            </p:cNvSpPr>
            <p:nvPr/>
          </p:nvSpPr>
          <p:spPr bwMode="auto">
            <a:xfrm>
              <a:off x="0" y="482"/>
              <a:ext cx="5760" cy="2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grpSp>
        <p:nvGrpSpPr>
          <p:cNvPr id="1028" name="Group 6"/>
          <p:cNvGrpSpPr>
            <a:grpSpLocks/>
          </p:cNvGrpSpPr>
          <p:nvPr/>
        </p:nvGrpSpPr>
        <p:grpSpPr bwMode="auto">
          <a:xfrm>
            <a:off x="0" y="6092825"/>
            <a:ext cx="9144000" cy="765175"/>
            <a:chOff x="0" y="3748"/>
            <a:chExt cx="5760" cy="572"/>
          </a:xfrm>
        </p:grpSpPr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0" y="3973"/>
              <a:ext cx="5760" cy="347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5" name="Oval 8"/>
            <p:cNvSpPr>
              <a:spLocks noChangeArrowheads="1"/>
            </p:cNvSpPr>
            <p:nvPr/>
          </p:nvSpPr>
          <p:spPr bwMode="auto">
            <a:xfrm>
              <a:off x="0" y="3748"/>
              <a:ext cx="5760" cy="4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102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1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1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1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CF1BBECD-67CB-4205-9F80-310D748BC9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722313" y="2492896"/>
            <a:ext cx="7772400" cy="1470025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第二章 文法和语言</a:t>
            </a:r>
            <a:r>
              <a:rPr lang="en-US" altLang="zh-CN" b="1" dirty="0" smtClean="0">
                <a:solidFill>
                  <a:srgbClr val="C00000"/>
                </a:solidFill>
              </a:rPr>
              <a:t/>
            </a:r>
            <a:br>
              <a:rPr lang="en-US" altLang="zh-CN" b="1" dirty="0" smtClean="0">
                <a:solidFill>
                  <a:srgbClr val="C00000"/>
                </a:solidFill>
              </a:rPr>
            </a:br>
            <a:r>
              <a:rPr lang="zh-CN" altLang="en-US" b="1" dirty="0" smtClean="0">
                <a:solidFill>
                  <a:srgbClr val="C00000"/>
                </a:solidFill>
              </a:rPr>
              <a:t>作业习题</a:t>
            </a:r>
          </a:p>
        </p:txBody>
      </p:sp>
      <p:sp>
        <p:nvSpPr>
          <p:cNvPr id="3075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2700338" y="4797425"/>
            <a:ext cx="3816350" cy="5762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4000" b="1" dirty="0" smtClean="0">
                <a:solidFill>
                  <a:srgbClr val="C00000"/>
                </a:solidFill>
              </a:rPr>
              <a:t>2020</a:t>
            </a:r>
            <a:r>
              <a:rPr lang="zh-CN" altLang="en-US" sz="4000" b="1" dirty="0" smtClean="0">
                <a:solidFill>
                  <a:srgbClr val="C00000"/>
                </a:solidFill>
              </a:rPr>
              <a:t>年</a:t>
            </a:r>
            <a:r>
              <a:rPr lang="en-US" altLang="zh-CN" sz="4000" b="1" dirty="0">
                <a:solidFill>
                  <a:srgbClr val="C00000"/>
                </a:solidFill>
              </a:rPr>
              <a:t>9</a:t>
            </a:r>
            <a:r>
              <a:rPr lang="zh-CN" altLang="en-US" sz="4000" b="1" dirty="0" smtClean="0">
                <a:solidFill>
                  <a:srgbClr val="C00000"/>
                </a:solidFill>
              </a:rPr>
              <a:t>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0" name="Group 2"/>
          <p:cNvGrpSpPr>
            <a:grpSpLocks/>
          </p:cNvGrpSpPr>
          <p:nvPr/>
        </p:nvGrpSpPr>
        <p:grpSpPr bwMode="auto">
          <a:xfrm>
            <a:off x="2571750" y="1643063"/>
            <a:ext cx="3657600" cy="2674937"/>
            <a:chOff x="0" y="4560"/>
            <a:chExt cx="11905" cy="8365"/>
          </a:xfrm>
        </p:grpSpPr>
        <p:pic>
          <p:nvPicPr>
            <p:cNvPr id="63493" name="Picture 3" descr="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588"/>
              <a:ext cx="11880" cy="6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494" name="Picture 4" descr="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560"/>
              <a:ext cx="7560" cy="4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495" name="Picture 5" descr="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0" y="4560"/>
              <a:ext cx="6865" cy="4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矩形 5"/>
          <p:cNvSpPr/>
          <p:nvPr/>
        </p:nvSpPr>
        <p:spPr>
          <a:xfrm>
            <a:off x="2357422" y="4714884"/>
            <a:ext cx="43396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sz="3600" dirty="0">
                <a:solidFill>
                  <a:srgbClr val="C00000"/>
                </a:solidFill>
                <a:latin typeface="方正舒体" pitchFamily="2" charset="-122"/>
                <a:ea typeface="方正舒体" pitchFamily="2" charset="-122"/>
              </a:rPr>
              <a:t>自强不息、团结奋进</a:t>
            </a:r>
            <a:endParaRPr lang="en-US" altLang="zh-CN" sz="3600" dirty="0">
              <a:solidFill>
                <a:srgbClr val="C00000"/>
              </a:solidFill>
              <a:latin typeface="方正舒体" pitchFamily="2" charset="-122"/>
              <a:ea typeface="方正舒体" pitchFamily="2" charset="-122"/>
            </a:endParaRPr>
          </a:p>
          <a:p>
            <a:pPr algn="ctr" eaLnBrk="1" hangingPunct="1">
              <a:defRPr/>
            </a:pPr>
            <a:r>
              <a:rPr lang="zh-CN" altLang="en-US" sz="3600" dirty="0">
                <a:solidFill>
                  <a:srgbClr val="C00000"/>
                </a:solidFill>
                <a:latin typeface="方正舒体" pitchFamily="2" charset="-122"/>
                <a:ea typeface="方正舒体" pitchFamily="2" charset="-122"/>
              </a:rPr>
              <a:t>爱校敬业、追求卓越</a:t>
            </a:r>
            <a:endParaRPr lang="zh-CN" altLang="en-US" sz="36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C0000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63492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8A80EE-D27A-4BC6-8C09-8DDF3712759D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00113" y="659160"/>
            <a:ext cx="7776343" cy="609600"/>
          </a:xfrm>
        </p:spPr>
        <p:txBody>
          <a:bodyPr/>
          <a:lstStyle/>
          <a:p>
            <a:r>
              <a:rPr lang="zh-CN" altLang="en-US" sz="3600" b="1" dirty="0" smtClean="0"/>
              <a:t>第二章 文法和语言</a:t>
            </a:r>
            <a:r>
              <a:rPr lang="en-US" altLang="zh-CN" sz="3600" b="1" dirty="0" smtClean="0"/>
              <a:t>——</a:t>
            </a:r>
            <a:r>
              <a:rPr lang="zh-CN" altLang="en-US" sz="3600" b="1" dirty="0" smtClean="0"/>
              <a:t>作业习题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13032" y="1700808"/>
            <a:ext cx="4319959" cy="3096344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altLang="zh-CN" sz="2000" dirty="0" smtClean="0"/>
              <a:t>1.</a:t>
            </a:r>
            <a:r>
              <a:rPr lang="zh-CN" altLang="en-US" sz="2000" dirty="0" smtClean="0"/>
              <a:t>文法</a:t>
            </a:r>
            <a:r>
              <a:rPr lang="en-US" altLang="zh-CN" sz="2000" dirty="0" smtClean="0"/>
              <a:t>G=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{</a:t>
            </a:r>
            <a:r>
              <a:rPr lang="en-US" altLang="zh-CN" sz="2000" i="1" dirty="0" smtClean="0"/>
              <a:t>A,B,S</a:t>
            </a:r>
            <a:r>
              <a:rPr lang="en-US" altLang="zh-CN" sz="2000" dirty="0" smtClean="0"/>
              <a:t>}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{</a:t>
            </a:r>
            <a:r>
              <a:rPr lang="en-US" altLang="zh-CN" sz="2000" i="1" dirty="0" err="1" smtClean="0"/>
              <a:t>a,b,c</a:t>
            </a:r>
            <a:r>
              <a:rPr lang="en-US" altLang="zh-CN" sz="2000" dirty="0" smtClean="0"/>
              <a:t>}</a:t>
            </a:r>
            <a:r>
              <a:rPr lang="zh-CN" altLang="en-US" sz="2000" dirty="0" smtClean="0"/>
              <a:t>，</a:t>
            </a:r>
            <a:r>
              <a:rPr lang="en-US" altLang="zh-CN" sz="2000" i="1" dirty="0" smtClean="0"/>
              <a:t>P</a:t>
            </a:r>
            <a:r>
              <a:rPr lang="zh-CN" altLang="en-US" sz="2000" i="1" dirty="0" smtClean="0"/>
              <a:t>，</a:t>
            </a:r>
            <a:r>
              <a:rPr lang="en-US" altLang="zh-CN" sz="2000" i="1" dirty="0" smtClean="0"/>
              <a:t>S</a:t>
            </a:r>
            <a:r>
              <a:rPr lang="zh-CN" altLang="en-US" sz="2000" dirty="0" smtClean="0"/>
              <a:t>）</a:t>
            </a:r>
          </a:p>
          <a:p>
            <a:pPr marL="0" indent="265113"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zh-CN" altLang="en-US" sz="2000" dirty="0" smtClean="0"/>
              <a:t>其中，</a:t>
            </a:r>
            <a:r>
              <a:rPr lang="en-US" altLang="zh-CN" sz="2000" i="1" dirty="0" smtClean="0"/>
              <a:t>P</a:t>
            </a:r>
            <a:r>
              <a:rPr lang="zh-CN" altLang="en-US" sz="2000" dirty="0" smtClean="0"/>
              <a:t>为：</a:t>
            </a:r>
          </a:p>
          <a:p>
            <a:pPr marL="0" indent="265113"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altLang="zh-CN" sz="2000" i="1" dirty="0" smtClean="0"/>
              <a:t>S</a:t>
            </a:r>
            <a:r>
              <a:rPr lang="en-US" altLang="zh-CN" sz="2000" dirty="0" smtClean="0"/>
              <a:t> → </a:t>
            </a:r>
            <a:r>
              <a:rPr lang="en-US" altLang="zh-CN" sz="2000" i="1" dirty="0" smtClean="0"/>
              <a:t>Ac</a:t>
            </a:r>
            <a:r>
              <a:rPr lang="en-US" altLang="zh-CN" sz="2000" dirty="0" smtClean="0"/>
              <a:t> │ </a:t>
            </a:r>
            <a:r>
              <a:rPr lang="en-US" altLang="zh-CN" sz="2000" i="1" dirty="0" err="1" smtClean="0"/>
              <a:t>aB</a:t>
            </a:r>
            <a:endParaRPr lang="zh-CN" altLang="en-US" sz="2000" i="1" dirty="0" smtClean="0"/>
          </a:p>
          <a:p>
            <a:pPr marL="0" indent="265113"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altLang="zh-CN" sz="2000" i="1" dirty="0" smtClean="0"/>
              <a:t>A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→ </a:t>
            </a:r>
            <a:r>
              <a:rPr lang="en-US" altLang="zh-CN" sz="2000" i="1" dirty="0" smtClean="0"/>
              <a:t>ab</a:t>
            </a:r>
          </a:p>
          <a:p>
            <a:pPr marL="0" indent="265113"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altLang="zh-CN" sz="2000" i="1" dirty="0"/>
              <a:t>B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→ </a:t>
            </a:r>
            <a:r>
              <a:rPr lang="en-US" altLang="zh-CN" sz="2000" i="1" dirty="0" err="1" smtClean="0"/>
              <a:t>bc</a:t>
            </a:r>
            <a:endParaRPr lang="en-US" altLang="zh-CN" sz="2000" i="1" dirty="0" smtClean="0"/>
          </a:p>
          <a:p>
            <a:pPr marL="0" indent="265113"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zh-CN" altLang="en-US" sz="2000" dirty="0" smtClean="0"/>
              <a:t>写出</a:t>
            </a:r>
            <a:r>
              <a:rPr lang="en-US" altLang="zh-CN" sz="2000" dirty="0" smtClean="0"/>
              <a:t>L(G[S])</a:t>
            </a:r>
            <a:r>
              <a:rPr lang="zh-CN" altLang="en-US" sz="2000" dirty="0" smtClean="0"/>
              <a:t>的全部元素</a:t>
            </a:r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 bwMode="auto">
          <a:xfrm>
            <a:off x="4283968" y="5373216"/>
            <a:ext cx="2808312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265113" eaLnBrk="1" hangingPunct="1"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altLang="zh-CN" sz="2400" b="1" kern="0" dirty="0" smtClean="0"/>
              <a:t>L(G[S])={</a:t>
            </a:r>
            <a:r>
              <a:rPr lang="en-US" altLang="zh-CN" sz="2400" b="1" kern="0" dirty="0" err="1" smtClean="0"/>
              <a:t>abc</a:t>
            </a:r>
            <a:r>
              <a:rPr lang="en-US" altLang="zh-CN" sz="2400" b="1" kern="0" dirty="0" smtClean="0"/>
              <a:t>}</a:t>
            </a:r>
            <a:endParaRPr lang="zh-CN" altLang="en-US" sz="2400" b="1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95536" y="1676400"/>
            <a:ext cx="4824536" cy="18246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/>
              <a:t>2.</a:t>
            </a:r>
            <a:r>
              <a:rPr lang="zh-CN" altLang="en-US" sz="2000" dirty="0" smtClean="0"/>
              <a:t>文法</a:t>
            </a:r>
            <a:r>
              <a:rPr lang="en-US" altLang="zh-CN" sz="2000" dirty="0" smtClean="0"/>
              <a:t>G[N]</a:t>
            </a:r>
            <a:r>
              <a:rPr lang="zh-CN" altLang="en-US" sz="2000" dirty="0" smtClean="0"/>
              <a:t>为：</a:t>
            </a:r>
          </a:p>
          <a:p>
            <a:pPr marL="0" indent="176213">
              <a:buNone/>
            </a:pPr>
            <a:r>
              <a:rPr lang="en-US" altLang="zh-CN" sz="2000" dirty="0"/>
              <a:t>N → </a:t>
            </a:r>
            <a:r>
              <a:rPr lang="en-US" altLang="zh-CN" sz="2000" dirty="0" smtClean="0"/>
              <a:t> D │ND</a:t>
            </a:r>
            <a:r>
              <a:rPr lang="zh-CN" altLang="en-US" sz="2000" dirty="0" smtClean="0"/>
              <a:t>。</a:t>
            </a:r>
          </a:p>
          <a:p>
            <a:pPr marL="0" indent="176213">
              <a:buNone/>
            </a:pPr>
            <a:r>
              <a:rPr lang="en-US" altLang="zh-CN" sz="2000" dirty="0"/>
              <a:t>D → </a:t>
            </a:r>
            <a:r>
              <a:rPr lang="en-US" altLang="zh-CN" sz="2000" dirty="0" smtClean="0"/>
              <a:t> 0 │ 1 │ 2 │ 3 │ 4 ….. │ 8 │ 9</a:t>
            </a:r>
            <a:r>
              <a:rPr lang="en-US" altLang="zh-CN" sz="2000" dirty="0"/>
              <a:t> │</a:t>
            </a:r>
            <a:endParaRPr lang="zh-CN" altLang="en-US" sz="2000" dirty="0" smtClean="0"/>
          </a:p>
          <a:p>
            <a:pPr marL="0" indent="176213">
              <a:buNone/>
            </a:pPr>
            <a:r>
              <a:rPr lang="en-US" altLang="zh-CN" sz="2000" dirty="0" smtClean="0"/>
              <a:t>G[N]</a:t>
            </a:r>
            <a:r>
              <a:rPr lang="zh-CN" altLang="en-US" sz="2000" dirty="0" smtClean="0"/>
              <a:t>的语言是什么？</a:t>
            </a:r>
          </a:p>
        </p:txBody>
      </p:sp>
      <p:sp>
        <p:nvSpPr>
          <p:cNvPr id="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00113" y="659160"/>
            <a:ext cx="7776343" cy="609600"/>
          </a:xfrm>
        </p:spPr>
        <p:txBody>
          <a:bodyPr/>
          <a:lstStyle/>
          <a:p>
            <a:r>
              <a:rPr lang="zh-CN" altLang="en-US" sz="3600" b="1" dirty="0" smtClean="0"/>
              <a:t>第二章 文法和语言</a:t>
            </a:r>
            <a:r>
              <a:rPr lang="en-US" altLang="zh-CN" sz="3600" b="1" dirty="0" smtClean="0"/>
              <a:t>——</a:t>
            </a:r>
            <a:r>
              <a:rPr lang="zh-CN" altLang="en-US" sz="3600" b="1" dirty="0" smtClean="0"/>
              <a:t>作业习题</a:t>
            </a:r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 bwMode="auto">
          <a:xfrm>
            <a:off x="2699792" y="4293096"/>
            <a:ext cx="3672408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265113" eaLnBrk="1" hangingPunct="1"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zh-CN" altLang="en-US" sz="2400" b="1" kern="0" dirty="0" smtClean="0"/>
              <a:t>包含</a:t>
            </a:r>
            <a:r>
              <a:rPr lang="en-US" altLang="zh-CN" sz="2400" b="1" kern="0" dirty="0" smtClean="0"/>
              <a:t>0</a:t>
            </a:r>
            <a:r>
              <a:rPr lang="zh-CN" altLang="en-US" sz="2400" b="1" kern="0" dirty="0" smtClean="0"/>
              <a:t>开头的非负整数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95536" y="1772816"/>
            <a:ext cx="8280920" cy="792088"/>
          </a:xfrm>
        </p:spPr>
        <p:txBody>
          <a:bodyPr/>
          <a:lstStyle/>
          <a:p>
            <a:pPr marL="176213" indent="-176213">
              <a:buNone/>
            </a:pPr>
            <a:r>
              <a:rPr lang="en-US" altLang="zh-CN" sz="2000" dirty="0" smtClean="0"/>
              <a:t>3.</a:t>
            </a:r>
            <a:r>
              <a:rPr lang="zh-CN" altLang="en-US" sz="2000" dirty="0" smtClean="0"/>
              <a:t>为只包含数字、加号和减号的表达式，例如</a:t>
            </a:r>
            <a:r>
              <a:rPr lang="en-US" altLang="zh-CN" sz="2000" dirty="0" smtClean="0"/>
              <a:t>9-2+5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3-7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7</a:t>
            </a:r>
            <a:r>
              <a:rPr lang="zh-CN" altLang="en-US" sz="2000" dirty="0" smtClean="0"/>
              <a:t>等构造一个文法。</a:t>
            </a:r>
          </a:p>
        </p:txBody>
      </p:sp>
      <p:sp>
        <p:nvSpPr>
          <p:cNvPr id="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00113" y="659160"/>
            <a:ext cx="7776343" cy="609600"/>
          </a:xfrm>
        </p:spPr>
        <p:txBody>
          <a:bodyPr/>
          <a:lstStyle/>
          <a:p>
            <a:r>
              <a:rPr lang="zh-CN" altLang="en-US" sz="3600" b="1" dirty="0" smtClean="0"/>
              <a:t>第二章 文法和语言</a:t>
            </a:r>
            <a:r>
              <a:rPr lang="en-US" altLang="zh-CN" sz="3600" b="1" dirty="0" smtClean="0"/>
              <a:t>——</a:t>
            </a:r>
            <a:r>
              <a:rPr lang="zh-CN" altLang="en-US" sz="3600" b="1" dirty="0" smtClean="0"/>
              <a:t>作业习题</a:t>
            </a:r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 bwMode="auto">
          <a:xfrm>
            <a:off x="251520" y="2492896"/>
            <a:ext cx="4104456" cy="20882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265113" eaLnBrk="1" hangingPunct="1"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zh-CN" sz="2000" b="1" kern="0" dirty="0" smtClean="0"/>
              <a:t>G[S]</a:t>
            </a:r>
            <a:r>
              <a:rPr lang="zh-CN" altLang="en-US" sz="2000" b="1" kern="0" dirty="0" smtClean="0"/>
              <a:t>：</a:t>
            </a:r>
            <a:endParaRPr lang="en-US" altLang="zh-CN" sz="2000" b="1" kern="0" dirty="0" smtClean="0"/>
          </a:p>
          <a:p>
            <a:pPr marL="0" indent="265113" eaLnBrk="1" hangingPunct="1"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zh-CN" sz="2000" b="1" kern="0" dirty="0" smtClean="0"/>
              <a:t>S→S+D</a:t>
            </a:r>
          </a:p>
          <a:p>
            <a:pPr marL="0" indent="265113" eaLnBrk="1" hangingPunct="1"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zh-CN" sz="2000" b="1" kern="0" dirty="0" smtClean="0"/>
              <a:t>S</a:t>
            </a:r>
            <a:r>
              <a:rPr lang="en-US" altLang="zh-CN" sz="2000" b="1" kern="0" dirty="0"/>
              <a:t> </a:t>
            </a:r>
            <a:r>
              <a:rPr lang="en-US" altLang="zh-CN" sz="2000" b="1" kern="0" dirty="0" smtClean="0"/>
              <a:t>→S-D</a:t>
            </a:r>
          </a:p>
          <a:p>
            <a:pPr marL="0" indent="265113" eaLnBrk="1" hangingPunct="1"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zh-CN" sz="2000" b="1" kern="0" dirty="0" smtClean="0"/>
              <a:t>S</a:t>
            </a:r>
            <a:r>
              <a:rPr lang="en-US" altLang="zh-CN" sz="2000" b="1" kern="0" dirty="0"/>
              <a:t> </a:t>
            </a:r>
            <a:r>
              <a:rPr lang="en-US" altLang="zh-CN" sz="2000" b="1" kern="0" dirty="0" smtClean="0"/>
              <a:t>→D</a:t>
            </a:r>
          </a:p>
          <a:p>
            <a:pPr marL="0" indent="265113" eaLnBrk="1" hangingPunct="1"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zh-CN" sz="2000" b="1" kern="0" dirty="0" smtClean="0"/>
              <a:t>D →0│1│2│3│4│5│6│7│8│9</a:t>
            </a:r>
            <a:endParaRPr lang="zh-CN" altLang="en-US" sz="2000" b="1" kern="0" dirty="0" smtClean="0"/>
          </a:p>
        </p:txBody>
      </p:sp>
      <p:sp>
        <p:nvSpPr>
          <p:cNvPr id="7" name="Rectangle 3"/>
          <p:cNvSpPr txBox="1">
            <a:spLocks noRot="1" noChangeArrowheads="1"/>
          </p:cNvSpPr>
          <p:nvPr/>
        </p:nvSpPr>
        <p:spPr bwMode="auto">
          <a:xfrm>
            <a:off x="4344676" y="4581128"/>
            <a:ext cx="4104456" cy="20882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265113" eaLnBrk="1" hangingPunct="1"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zh-CN" sz="2000" b="1" kern="0" dirty="0" smtClean="0"/>
              <a:t>G[S]</a:t>
            </a:r>
            <a:r>
              <a:rPr lang="zh-CN" altLang="en-US" sz="2000" b="1" kern="0" dirty="0" smtClean="0"/>
              <a:t>：</a:t>
            </a:r>
            <a:endParaRPr lang="en-US" altLang="zh-CN" sz="2000" b="1" kern="0" dirty="0" smtClean="0"/>
          </a:p>
          <a:p>
            <a:pPr marL="0" indent="265113" eaLnBrk="1" hangingPunct="1"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zh-CN" sz="2000" b="1" kern="0" dirty="0" smtClean="0"/>
              <a:t>S→SDS</a:t>
            </a:r>
          </a:p>
          <a:p>
            <a:pPr marL="0" indent="265113" eaLnBrk="1" hangingPunct="1"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zh-CN" sz="2000" b="1" kern="0" dirty="0" smtClean="0"/>
              <a:t>S</a:t>
            </a:r>
            <a:r>
              <a:rPr lang="en-US" altLang="zh-CN" sz="2000" b="1" kern="0" dirty="0"/>
              <a:t> </a:t>
            </a:r>
            <a:r>
              <a:rPr lang="en-US" altLang="zh-CN" sz="2000" b="1" kern="0" dirty="0" smtClean="0"/>
              <a:t>→SS</a:t>
            </a:r>
          </a:p>
          <a:p>
            <a:pPr marL="0" indent="265113" eaLnBrk="1" hangingPunct="1"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zh-CN" sz="2000" b="1" kern="0" dirty="0" smtClean="0"/>
              <a:t>D→+</a:t>
            </a:r>
            <a:r>
              <a:rPr lang="en-US" altLang="zh-CN" sz="2000" b="1" kern="0" dirty="0"/>
              <a:t> </a:t>
            </a:r>
            <a:r>
              <a:rPr lang="en-US" altLang="zh-CN" sz="2000" b="1" kern="0" dirty="0" smtClean="0"/>
              <a:t>│-</a:t>
            </a:r>
          </a:p>
          <a:p>
            <a:pPr marL="0" indent="265113" eaLnBrk="1" hangingPunct="1"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zh-CN" sz="2000" b="1" kern="0" dirty="0" smtClean="0"/>
              <a:t>S→0│1│2│3│4│5│6│7│8│9</a:t>
            </a:r>
            <a:endParaRPr lang="zh-CN" altLang="en-US" sz="2000" b="1" kern="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5888782" y="306896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方案一</a:t>
            </a:r>
            <a:endParaRPr lang="zh-CN" altLang="en-US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684662" y="536411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方案二</a:t>
            </a:r>
            <a:endParaRPr lang="zh-CN" altLang="en-US" sz="2800" b="1" dirty="0"/>
          </a:p>
        </p:txBody>
      </p:sp>
      <p:sp>
        <p:nvSpPr>
          <p:cNvPr id="3" name="右箭头 2"/>
          <p:cNvSpPr/>
          <p:nvPr/>
        </p:nvSpPr>
        <p:spPr>
          <a:xfrm>
            <a:off x="3131840" y="5517232"/>
            <a:ext cx="792088" cy="37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箭头 5"/>
          <p:cNvSpPr/>
          <p:nvPr/>
        </p:nvSpPr>
        <p:spPr>
          <a:xfrm>
            <a:off x="5004048" y="3140968"/>
            <a:ext cx="720080" cy="3960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467544" y="1700808"/>
            <a:ext cx="7848600" cy="1384052"/>
          </a:xfrm>
        </p:spPr>
        <p:txBody>
          <a:bodyPr/>
          <a:lstStyle/>
          <a:p>
            <a:pPr marL="265113" indent="-265113">
              <a:buNone/>
            </a:pPr>
            <a:r>
              <a:rPr lang="en-US" altLang="zh-CN" sz="2000" dirty="0" smtClean="0">
                <a:latin typeface="宋体" panose="02010600030101010101" pitchFamily="2" charset="-122"/>
              </a:rPr>
              <a:t>8.</a:t>
            </a:r>
            <a:r>
              <a:rPr lang="zh-CN" altLang="en-US" sz="2000" dirty="0" smtClean="0">
                <a:latin typeface="宋体" panose="02010600030101010101" pitchFamily="2" charset="-122"/>
              </a:rPr>
              <a:t>考虑下面的上下文无关文法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marL="265113" indent="0">
              <a:buNone/>
            </a:pPr>
            <a:r>
              <a:rPr lang="en-US" altLang="zh-CN" sz="2000" dirty="0" smtClean="0">
                <a:latin typeface="宋体" panose="02010600030101010101" pitchFamily="2" charset="-122"/>
              </a:rPr>
              <a:t>S </a:t>
            </a:r>
            <a:r>
              <a:rPr lang="en-US" altLang="zh-CN" sz="2000" dirty="0" smtClean="0"/>
              <a:t>→ SS* │ SS+ │ a</a:t>
            </a:r>
          </a:p>
          <a:p>
            <a:pPr marL="265113" indent="0"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）表明通过此文法如何生成串 </a:t>
            </a:r>
            <a:r>
              <a:rPr lang="en-US" altLang="zh-CN" sz="2000" dirty="0" err="1" smtClean="0"/>
              <a:t>aa+a</a:t>
            </a:r>
            <a:r>
              <a:rPr lang="en-US" altLang="zh-CN" sz="2000" dirty="0" smtClean="0"/>
              <a:t>*</a:t>
            </a:r>
            <a:r>
              <a:rPr lang="zh-CN" altLang="en-US" sz="2000" dirty="0" smtClean="0"/>
              <a:t>，并且为该串构造语法树</a:t>
            </a:r>
            <a:endParaRPr lang="en-US" altLang="zh-CN" sz="2000" dirty="0" smtClean="0"/>
          </a:p>
          <a:p>
            <a:pPr marL="265113" indent="0"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）该文法生成的语言是什么</a:t>
            </a:r>
            <a:r>
              <a:rPr lang="zh-CN" altLang="en-US" sz="2000" dirty="0" smtClean="0"/>
              <a:t>？</a:t>
            </a:r>
            <a:endParaRPr lang="zh-CN" altLang="en-US" sz="2000" dirty="0" smtClean="0"/>
          </a:p>
        </p:txBody>
      </p:sp>
      <p:sp>
        <p:nvSpPr>
          <p:cNvPr id="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00113" y="659160"/>
            <a:ext cx="7776343" cy="609600"/>
          </a:xfrm>
        </p:spPr>
        <p:txBody>
          <a:bodyPr/>
          <a:lstStyle/>
          <a:p>
            <a:r>
              <a:rPr lang="zh-CN" altLang="en-US" sz="3600" b="1" dirty="0" smtClean="0"/>
              <a:t>第二章 文法和语言</a:t>
            </a:r>
            <a:r>
              <a:rPr lang="en-US" altLang="zh-CN" sz="3600" b="1" dirty="0" smtClean="0"/>
              <a:t>——</a:t>
            </a:r>
            <a:r>
              <a:rPr lang="zh-CN" altLang="en-US" sz="3600" b="1" dirty="0" smtClean="0"/>
              <a:t>作业习题</a:t>
            </a:r>
          </a:p>
        </p:txBody>
      </p:sp>
      <p:sp>
        <p:nvSpPr>
          <p:cNvPr id="2" name="椭圆 1"/>
          <p:cNvSpPr/>
          <p:nvPr/>
        </p:nvSpPr>
        <p:spPr>
          <a:xfrm>
            <a:off x="2555776" y="3284984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87624" y="4005064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2555776" y="4005064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3563888" y="4005064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539552" y="4925268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187624" y="4925268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835696" y="4925268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+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39552" y="5877272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187624" y="5877272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555776" y="4941168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" name="直接箭头连接符 3"/>
          <p:cNvCxnSpPr>
            <a:stCxn id="2" idx="4"/>
            <a:endCxn id="7" idx="0"/>
          </p:cNvCxnSpPr>
          <p:nvPr/>
        </p:nvCxnSpPr>
        <p:spPr>
          <a:xfrm>
            <a:off x="2771800" y="3717032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2" idx="6"/>
            <a:endCxn id="8" idx="1"/>
          </p:cNvCxnSpPr>
          <p:nvPr/>
        </p:nvCxnSpPr>
        <p:spPr>
          <a:xfrm>
            <a:off x="2987824" y="3501008"/>
            <a:ext cx="639336" cy="56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" idx="2"/>
            <a:endCxn id="6" idx="7"/>
          </p:cNvCxnSpPr>
          <p:nvPr/>
        </p:nvCxnSpPr>
        <p:spPr>
          <a:xfrm flipH="1">
            <a:off x="1556400" y="3501008"/>
            <a:ext cx="999376" cy="56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4"/>
            <a:endCxn id="14" idx="0"/>
          </p:cNvCxnSpPr>
          <p:nvPr/>
        </p:nvCxnSpPr>
        <p:spPr>
          <a:xfrm>
            <a:off x="2771800" y="4437112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3"/>
            <a:endCxn id="9" idx="0"/>
          </p:cNvCxnSpPr>
          <p:nvPr/>
        </p:nvCxnSpPr>
        <p:spPr>
          <a:xfrm flipH="1">
            <a:off x="755576" y="4373840"/>
            <a:ext cx="495320" cy="551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4"/>
            <a:endCxn id="10" idx="0"/>
          </p:cNvCxnSpPr>
          <p:nvPr/>
        </p:nvCxnSpPr>
        <p:spPr>
          <a:xfrm>
            <a:off x="1403648" y="4437112"/>
            <a:ext cx="0" cy="488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6" idx="5"/>
            <a:endCxn id="11" idx="0"/>
          </p:cNvCxnSpPr>
          <p:nvPr/>
        </p:nvCxnSpPr>
        <p:spPr>
          <a:xfrm>
            <a:off x="1556400" y="4373840"/>
            <a:ext cx="495320" cy="551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9" idx="4"/>
            <a:endCxn id="12" idx="0"/>
          </p:cNvCxnSpPr>
          <p:nvPr/>
        </p:nvCxnSpPr>
        <p:spPr>
          <a:xfrm>
            <a:off x="755576" y="5357316"/>
            <a:ext cx="0" cy="51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0" idx="4"/>
            <a:endCxn id="13" idx="0"/>
          </p:cNvCxnSpPr>
          <p:nvPr/>
        </p:nvCxnSpPr>
        <p:spPr>
          <a:xfrm>
            <a:off x="1403648" y="5357316"/>
            <a:ext cx="0" cy="51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"/>
          <p:cNvSpPr txBox="1">
            <a:spLocks noRot="1" noChangeArrowheads="1"/>
          </p:cNvSpPr>
          <p:nvPr/>
        </p:nvSpPr>
        <p:spPr bwMode="auto">
          <a:xfrm>
            <a:off x="4219521" y="4649554"/>
            <a:ext cx="4104456" cy="120823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b="1" kern="0" dirty="0" smtClean="0"/>
              <a:t>文法生成的语言是一种表达式</a:t>
            </a:r>
            <a:endParaRPr lang="en-US" altLang="zh-CN" sz="2000" b="1" kern="0" dirty="0" smtClean="0"/>
          </a:p>
          <a:p>
            <a:pPr eaLnBrk="1" hangingPunct="1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b="1" kern="0" dirty="0" smtClean="0"/>
              <a:t>表达式的特征是：运算符后缀式</a:t>
            </a:r>
            <a:endParaRPr lang="en-US" altLang="zh-CN" sz="2000" b="1" kern="0" dirty="0" smtClean="0"/>
          </a:p>
          <a:p>
            <a:pPr eaLnBrk="1" hangingPunct="1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b="1" kern="0" dirty="0" smtClean="0"/>
              <a:t>表达式中运算符在运算量之后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772816"/>
            <a:ext cx="3754760" cy="2664296"/>
          </a:xfrm>
        </p:spPr>
        <p:txBody>
          <a:bodyPr/>
          <a:lstStyle/>
          <a:p>
            <a:pPr marL="354013" indent="-354013" fontAlgn="ctr" latinLnBrk="1">
              <a:buNone/>
            </a:pPr>
            <a:r>
              <a:rPr lang="en-US" altLang="zh-CN" sz="2000" dirty="0" smtClean="0">
                <a:latin typeface="宋体" panose="02010600030101010101" pitchFamily="2" charset="-122"/>
              </a:rPr>
              <a:t>10.</a:t>
            </a:r>
            <a:r>
              <a:rPr lang="zh-CN" altLang="en-US" sz="2000" dirty="0" smtClean="0">
                <a:latin typeface="宋体" panose="02010600030101010101" pitchFamily="2" charset="-122"/>
              </a:rPr>
              <a:t>令文法</a:t>
            </a:r>
            <a:r>
              <a:rPr lang="en-US" altLang="zh-CN" sz="2000" dirty="0" smtClean="0">
                <a:latin typeface="宋体" panose="02010600030101010101" pitchFamily="2" charset="-122"/>
              </a:rPr>
              <a:t>G[E]</a:t>
            </a:r>
            <a:r>
              <a:rPr lang="zh-CN" altLang="en-US" sz="2000" dirty="0" smtClean="0">
                <a:latin typeface="宋体" panose="02010600030101010101" pitchFamily="2" charset="-122"/>
              </a:rPr>
              <a:t>为：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marL="354013" indent="0" fontAlgn="ctr" latinLnBrk="1">
              <a:buNone/>
            </a:pPr>
            <a:r>
              <a:rPr lang="en-US" altLang="zh-CN" sz="2000" dirty="0" smtClean="0">
                <a:latin typeface="宋体" panose="02010600030101010101" pitchFamily="2" charset="-122"/>
              </a:rPr>
              <a:t>E </a:t>
            </a:r>
            <a:r>
              <a:rPr lang="en-US" altLang="zh-CN" sz="2000" dirty="0"/>
              <a:t>→ </a:t>
            </a:r>
            <a:r>
              <a:rPr lang="en-US" altLang="zh-CN" sz="2000" dirty="0" smtClean="0"/>
              <a:t>T </a:t>
            </a:r>
            <a:r>
              <a:rPr lang="en-US" altLang="zh-CN" sz="2000" dirty="0"/>
              <a:t>│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E+T</a:t>
            </a:r>
            <a:r>
              <a:rPr lang="en-US" altLang="zh-CN" sz="2000" dirty="0"/>
              <a:t> │ </a:t>
            </a:r>
            <a:r>
              <a:rPr lang="en-US" altLang="zh-CN" sz="2000" dirty="0" smtClean="0"/>
              <a:t>E-T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354013" indent="0" fontAlgn="ctr" latinLnBrk="1"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T </a:t>
            </a:r>
            <a:r>
              <a:rPr lang="en-US" altLang="zh-CN" sz="2000" dirty="0"/>
              <a:t>→ </a:t>
            </a:r>
            <a:r>
              <a:rPr lang="en-US" altLang="zh-CN" sz="2000" dirty="0" smtClean="0"/>
              <a:t>F</a:t>
            </a:r>
            <a:r>
              <a:rPr lang="en-US" altLang="zh-CN" sz="2000" dirty="0"/>
              <a:t> │ </a:t>
            </a:r>
            <a:r>
              <a:rPr lang="en-US" altLang="zh-CN" sz="2000" dirty="0" smtClean="0">
                <a:solidFill>
                  <a:srgbClr val="FF0000"/>
                </a:solidFill>
              </a:rPr>
              <a:t>T*F</a:t>
            </a:r>
            <a:r>
              <a:rPr lang="en-US" altLang="zh-CN" sz="2000" dirty="0"/>
              <a:t> │ </a:t>
            </a:r>
            <a:r>
              <a:rPr lang="en-US" altLang="zh-CN" sz="2000" dirty="0" smtClean="0"/>
              <a:t>T/F</a:t>
            </a:r>
          </a:p>
          <a:p>
            <a:pPr marL="354013" indent="0" fontAlgn="ctr" latinLnBrk="1"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F </a:t>
            </a:r>
            <a:r>
              <a:rPr lang="en-US" altLang="zh-CN" sz="2000" dirty="0"/>
              <a:t>→ </a:t>
            </a:r>
            <a:r>
              <a:rPr lang="en-US" altLang="zh-CN" sz="2000" dirty="0" smtClean="0"/>
              <a:t>(E)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│I</a:t>
            </a:r>
          </a:p>
          <a:p>
            <a:pPr marL="0" indent="0" fontAlgn="ctr" latinLnBrk="1">
              <a:buNone/>
            </a:pPr>
            <a:r>
              <a:rPr lang="zh-CN" altLang="en-US" sz="2000" dirty="0" smtClean="0">
                <a:latin typeface="宋体" panose="02010600030101010101" pitchFamily="2" charset="-122"/>
              </a:rPr>
              <a:t>证明</a:t>
            </a:r>
            <a:r>
              <a:rPr lang="en-US" altLang="zh-CN" sz="2000" dirty="0" smtClean="0">
                <a:latin typeface="宋体" panose="02010600030101010101" pitchFamily="2" charset="-122"/>
              </a:rPr>
              <a:t>E+T*F</a:t>
            </a:r>
            <a:r>
              <a:rPr lang="zh-CN" altLang="en-US" sz="2000" dirty="0" smtClean="0">
                <a:latin typeface="宋体" panose="02010600030101010101" pitchFamily="2" charset="-122"/>
              </a:rPr>
              <a:t>是它的一个右句型，指出这个句型的所有短语、直接短语和句柄。</a:t>
            </a:r>
          </a:p>
        </p:txBody>
      </p:sp>
      <p:sp>
        <p:nvSpPr>
          <p:cNvPr id="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00113" y="659160"/>
            <a:ext cx="7776343" cy="609600"/>
          </a:xfrm>
        </p:spPr>
        <p:txBody>
          <a:bodyPr/>
          <a:lstStyle/>
          <a:p>
            <a:r>
              <a:rPr lang="zh-CN" altLang="en-US" sz="3600" b="1" dirty="0" smtClean="0"/>
              <a:t>第二章 文法和语言</a:t>
            </a:r>
            <a:r>
              <a:rPr lang="en-US" altLang="zh-CN" sz="3600" b="1" dirty="0" smtClean="0"/>
              <a:t>——</a:t>
            </a:r>
            <a:r>
              <a:rPr lang="zh-CN" altLang="en-US" sz="3600" b="1" dirty="0" smtClean="0"/>
              <a:t>作业习题</a:t>
            </a:r>
          </a:p>
        </p:txBody>
      </p:sp>
      <p:sp>
        <p:nvSpPr>
          <p:cNvPr id="2" name="椭圆 1"/>
          <p:cNvSpPr/>
          <p:nvPr/>
        </p:nvSpPr>
        <p:spPr>
          <a:xfrm>
            <a:off x="5868144" y="1916832"/>
            <a:ext cx="648072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5868144" y="2996952"/>
            <a:ext cx="648072" cy="57606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+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4716016" y="3046389"/>
            <a:ext cx="648072" cy="57606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7020272" y="3046389"/>
            <a:ext cx="648072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7020272" y="4270525"/>
            <a:ext cx="648072" cy="57606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868144" y="4319962"/>
            <a:ext cx="648072" cy="57606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172400" y="4319962"/>
            <a:ext cx="648072" cy="57606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F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4" name="直接箭头连接符 3"/>
          <p:cNvCxnSpPr>
            <a:stCxn id="2" idx="4"/>
            <a:endCxn id="6" idx="0"/>
          </p:cNvCxnSpPr>
          <p:nvPr/>
        </p:nvCxnSpPr>
        <p:spPr>
          <a:xfrm>
            <a:off x="6192180" y="2492896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4"/>
            <a:endCxn id="9" idx="0"/>
          </p:cNvCxnSpPr>
          <p:nvPr/>
        </p:nvCxnSpPr>
        <p:spPr>
          <a:xfrm>
            <a:off x="7344308" y="3622453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2" idx="3"/>
            <a:endCxn id="7" idx="7"/>
          </p:cNvCxnSpPr>
          <p:nvPr/>
        </p:nvCxnSpPr>
        <p:spPr>
          <a:xfrm flipH="1">
            <a:off x="5269180" y="2408533"/>
            <a:ext cx="693872" cy="72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2" idx="5"/>
            <a:endCxn id="8" idx="1"/>
          </p:cNvCxnSpPr>
          <p:nvPr/>
        </p:nvCxnSpPr>
        <p:spPr>
          <a:xfrm>
            <a:off x="6421308" y="2408533"/>
            <a:ext cx="693872" cy="72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3"/>
            <a:endCxn id="10" idx="7"/>
          </p:cNvCxnSpPr>
          <p:nvPr/>
        </p:nvCxnSpPr>
        <p:spPr>
          <a:xfrm flipH="1">
            <a:off x="6421308" y="3538090"/>
            <a:ext cx="693872" cy="866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5"/>
            <a:endCxn id="11" idx="1"/>
          </p:cNvCxnSpPr>
          <p:nvPr/>
        </p:nvCxnSpPr>
        <p:spPr>
          <a:xfrm>
            <a:off x="7573436" y="3538090"/>
            <a:ext cx="693872" cy="866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3"/>
          <p:cNvSpPr txBox="1">
            <a:spLocks noRot="1" noChangeArrowheads="1"/>
          </p:cNvSpPr>
          <p:nvPr/>
        </p:nvSpPr>
        <p:spPr bwMode="auto">
          <a:xfrm>
            <a:off x="691122" y="4795964"/>
            <a:ext cx="4104456" cy="120823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b="1" kern="0" dirty="0" smtClean="0"/>
              <a:t>短语：</a:t>
            </a:r>
            <a:r>
              <a:rPr lang="en-US" altLang="zh-CN" sz="2000" dirty="0">
                <a:latin typeface="宋体" panose="02010600030101010101" pitchFamily="2" charset="-122"/>
              </a:rPr>
              <a:t> </a:t>
            </a:r>
            <a:r>
              <a:rPr lang="en-US" altLang="zh-CN" sz="2000" dirty="0" smtClean="0">
                <a:latin typeface="宋体" panose="02010600030101010101" pitchFamily="2" charset="-122"/>
              </a:rPr>
              <a:t>E+T*F</a:t>
            </a:r>
            <a:r>
              <a:rPr lang="zh-CN" altLang="en-US" sz="2000" dirty="0" smtClean="0">
                <a:latin typeface="宋体" panose="02010600030101010101" pitchFamily="2" charset="-122"/>
              </a:rPr>
              <a:t>；</a:t>
            </a:r>
            <a:r>
              <a:rPr lang="en-US" altLang="zh-CN" sz="2000" dirty="0">
                <a:latin typeface="宋体" panose="02010600030101010101" pitchFamily="2" charset="-122"/>
              </a:rPr>
              <a:t> </a:t>
            </a:r>
            <a:r>
              <a:rPr lang="en-US" altLang="zh-CN" sz="2000" dirty="0" smtClean="0">
                <a:latin typeface="宋体" panose="02010600030101010101" pitchFamily="2" charset="-122"/>
              </a:rPr>
              <a:t>T*F</a:t>
            </a:r>
            <a:endParaRPr lang="en-US" altLang="zh-CN" sz="2000" b="1" kern="0" dirty="0" smtClean="0"/>
          </a:p>
          <a:p>
            <a:pPr eaLnBrk="1" hangingPunct="1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b="1" kern="0" dirty="0" smtClean="0"/>
              <a:t>直接短语：</a:t>
            </a:r>
            <a:r>
              <a:rPr lang="en-US" altLang="zh-CN" sz="2000" dirty="0">
                <a:latin typeface="宋体" panose="02010600030101010101" pitchFamily="2" charset="-122"/>
              </a:rPr>
              <a:t> </a:t>
            </a:r>
            <a:r>
              <a:rPr lang="en-US" altLang="zh-CN" sz="2000" dirty="0" smtClean="0">
                <a:latin typeface="宋体" panose="02010600030101010101" pitchFamily="2" charset="-122"/>
              </a:rPr>
              <a:t>T*F</a:t>
            </a:r>
            <a:endParaRPr lang="en-US" altLang="zh-CN" sz="2000" b="1" kern="0" dirty="0" smtClean="0"/>
          </a:p>
          <a:p>
            <a:pPr eaLnBrk="1" hangingPunct="1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b="1" kern="0" dirty="0" smtClean="0"/>
              <a:t>句柄：</a:t>
            </a:r>
            <a:r>
              <a:rPr lang="en-US" altLang="zh-CN" sz="2000" dirty="0">
                <a:latin typeface="宋体" panose="02010600030101010101" pitchFamily="2" charset="-122"/>
              </a:rPr>
              <a:t> </a:t>
            </a:r>
            <a:r>
              <a:rPr lang="en-US" altLang="zh-CN" sz="2000" dirty="0" smtClean="0">
                <a:latin typeface="宋体" panose="02010600030101010101" pitchFamily="2" charset="-122"/>
              </a:rPr>
              <a:t>T*F</a:t>
            </a:r>
            <a:endParaRPr lang="zh-CN" altLang="en-US" sz="2000" b="1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95536" y="1628800"/>
            <a:ext cx="8280920" cy="1479996"/>
          </a:xfrm>
        </p:spPr>
        <p:txBody>
          <a:bodyPr/>
          <a:lstStyle/>
          <a:p>
            <a:pPr marL="354013" indent="-354013">
              <a:lnSpc>
                <a:spcPct val="90000"/>
              </a:lnSpc>
              <a:buNone/>
            </a:pPr>
            <a:r>
              <a:rPr lang="en-US" altLang="zh-CN" sz="2000" dirty="0" smtClean="0"/>
              <a:t>11.</a:t>
            </a:r>
            <a:r>
              <a:rPr lang="zh-CN" altLang="en-US" sz="2000" dirty="0" smtClean="0"/>
              <a:t>一个上下文无关文法生成语句</a:t>
            </a:r>
            <a:r>
              <a:rPr lang="en-US" altLang="zh-CN" sz="2000" dirty="0" err="1" smtClean="0"/>
              <a:t>abbaa</a:t>
            </a:r>
            <a:r>
              <a:rPr lang="zh-CN" altLang="en-US" sz="2000" dirty="0" smtClean="0"/>
              <a:t>的唯一语法树如下：</a:t>
            </a:r>
            <a:endParaRPr lang="en-US" altLang="zh-CN" sz="2000" dirty="0" smtClean="0"/>
          </a:p>
          <a:p>
            <a:pPr marL="354013" indent="0">
              <a:lnSpc>
                <a:spcPct val="9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）给出该句子相应的最左推导和最右推导</a:t>
            </a:r>
            <a:endParaRPr lang="en-US" altLang="zh-CN" sz="2000" dirty="0" smtClean="0"/>
          </a:p>
          <a:p>
            <a:pPr marL="354013" indent="0">
              <a:lnSpc>
                <a:spcPct val="9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）该文法的产生式集合</a:t>
            </a:r>
            <a:r>
              <a:rPr lang="en-US" altLang="zh-CN" sz="2000" dirty="0" smtClean="0"/>
              <a:t>P</a:t>
            </a:r>
            <a:r>
              <a:rPr lang="zh-CN" altLang="en-US" sz="2000" dirty="0" smtClean="0"/>
              <a:t>可能有哪些元素</a:t>
            </a:r>
            <a:endParaRPr lang="en-US" altLang="zh-CN" sz="2000" dirty="0" smtClean="0"/>
          </a:p>
          <a:p>
            <a:pPr marL="354013" indent="0">
              <a:lnSpc>
                <a:spcPct val="9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）找出该句子的所有短语、直接短语和句柄</a:t>
            </a:r>
          </a:p>
        </p:txBody>
      </p:sp>
      <p:sp>
        <p:nvSpPr>
          <p:cNvPr id="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00113" y="659160"/>
            <a:ext cx="7776343" cy="609600"/>
          </a:xfrm>
        </p:spPr>
        <p:txBody>
          <a:bodyPr/>
          <a:lstStyle/>
          <a:p>
            <a:r>
              <a:rPr lang="zh-CN" altLang="en-US" sz="3600" b="1" dirty="0" smtClean="0"/>
              <a:t>第二章 文法和语言</a:t>
            </a:r>
            <a:r>
              <a:rPr lang="en-US" altLang="zh-CN" sz="3600" b="1" dirty="0" smtClean="0"/>
              <a:t>——</a:t>
            </a:r>
            <a:r>
              <a:rPr lang="zh-CN" altLang="en-US" sz="3600" b="1" dirty="0" smtClean="0"/>
              <a:t>作业习题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251580" y="3212976"/>
            <a:ext cx="3240300" cy="3112029"/>
            <a:chOff x="468065" y="3284984"/>
            <a:chExt cx="3240300" cy="3112029"/>
          </a:xfrm>
        </p:grpSpPr>
        <p:sp>
          <p:nvSpPr>
            <p:cNvPr id="2" name="椭圆 1"/>
            <p:cNvSpPr/>
            <p:nvPr/>
          </p:nvSpPr>
          <p:spPr>
            <a:xfrm>
              <a:off x="1619672" y="3284984"/>
              <a:ext cx="432048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</a:rPr>
                <a:t>S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68065" y="4077072"/>
              <a:ext cx="432048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</a:rPr>
                <a:t>A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642193" y="4077072"/>
              <a:ext cx="432048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</a:rPr>
                <a:t>B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987824" y="4120022"/>
              <a:ext cx="432048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</a:rPr>
                <a:t>S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68065" y="5013176"/>
              <a:ext cx="432048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</a:rPr>
                <a:t>a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115616" y="5004088"/>
              <a:ext cx="432048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</a:rPr>
                <a:t>S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642193" y="5004088"/>
              <a:ext cx="432048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</a:rPr>
                <a:t>B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195736" y="5013176"/>
              <a:ext cx="432048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</a:rPr>
                <a:t>B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771800" y="5022304"/>
              <a:ext cx="432048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</a:rPr>
                <a:t>A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276317" y="5022304"/>
              <a:ext cx="432048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</a:rPr>
                <a:t>a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771800" y="5892957"/>
              <a:ext cx="432048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</a:rPr>
                <a:t>a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195736" y="5892957"/>
              <a:ext cx="432048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b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619672" y="5892957"/>
              <a:ext cx="432048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b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119881" y="5892957"/>
              <a:ext cx="432048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  <a:sym typeface="Symbol" panose="05050102010706020507" pitchFamily="18" charset="2"/>
                </a:rPr>
                <a:t>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直接箭头连接符 3"/>
            <p:cNvCxnSpPr>
              <a:stCxn id="2" idx="4"/>
              <a:endCxn id="7" idx="0"/>
            </p:cNvCxnSpPr>
            <p:nvPr/>
          </p:nvCxnSpPr>
          <p:spPr>
            <a:xfrm>
              <a:off x="1835696" y="3789040"/>
              <a:ext cx="22521" cy="288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2" idx="2"/>
              <a:endCxn id="6" idx="7"/>
            </p:cNvCxnSpPr>
            <p:nvPr/>
          </p:nvCxnSpPr>
          <p:spPr>
            <a:xfrm flipH="1">
              <a:off x="836841" y="3537012"/>
              <a:ext cx="782831" cy="6138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2" idx="6"/>
              <a:endCxn id="8" idx="1"/>
            </p:cNvCxnSpPr>
            <p:nvPr/>
          </p:nvCxnSpPr>
          <p:spPr>
            <a:xfrm>
              <a:off x="2051720" y="3537012"/>
              <a:ext cx="999376" cy="656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6" idx="4"/>
              <a:endCxn id="9" idx="0"/>
            </p:cNvCxnSpPr>
            <p:nvPr/>
          </p:nvCxnSpPr>
          <p:spPr>
            <a:xfrm>
              <a:off x="684089" y="4581128"/>
              <a:ext cx="0" cy="432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7" idx="4"/>
              <a:endCxn id="11" idx="0"/>
            </p:cNvCxnSpPr>
            <p:nvPr/>
          </p:nvCxnSpPr>
          <p:spPr>
            <a:xfrm>
              <a:off x="1858217" y="4581128"/>
              <a:ext cx="0" cy="4229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7" idx="3"/>
              <a:endCxn id="10" idx="0"/>
            </p:cNvCxnSpPr>
            <p:nvPr/>
          </p:nvCxnSpPr>
          <p:spPr>
            <a:xfrm flipH="1">
              <a:off x="1331640" y="4507311"/>
              <a:ext cx="373825" cy="496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7" idx="5"/>
              <a:endCxn id="12" idx="0"/>
            </p:cNvCxnSpPr>
            <p:nvPr/>
          </p:nvCxnSpPr>
          <p:spPr>
            <a:xfrm>
              <a:off x="2010969" y="4507311"/>
              <a:ext cx="400791" cy="505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8" idx="4"/>
              <a:endCxn id="13" idx="0"/>
            </p:cNvCxnSpPr>
            <p:nvPr/>
          </p:nvCxnSpPr>
          <p:spPr>
            <a:xfrm flipH="1">
              <a:off x="2987824" y="4624078"/>
              <a:ext cx="216024" cy="398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8" idx="4"/>
              <a:endCxn id="14" idx="0"/>
            </p:cNvCxnSpPr>
            <p:nvPr/>
          </p:nvCxnSpPr>
          <p:spPr>
            <a:xfrm>
              <a:off x="3203848" y="4624078"/>
              <a:ext cx="288493" cy="398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10" idx="4"/>
              <a:endCxn id="18" idx="0"/>
            </p:cNvCxnSpPr>
            <p:nvPr/>
          </p:nvCxnSpPr>
          <p:spPr>
            <a:xfrm>
              <a:off x="1331640" y="5508144"/>
              <a:ext cx="4265" cy="3848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11" idx="4"/>
              <a:endCxn id="17" idx="0"/>
            </p:cNvCxnSpPr>
            <p:nvPr/>
          </p:nvCxnSpPr>
          <p:spPr>
            <a:xfrm flipH="1">
              <a:off x="1835696" y="5508144"/>
              <a:ext cx="22521" cy="3848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12" idx="4"/>
              <a:endCxn id="16" idx="0"/>
            </p:cNvCxnSpPr>
            <p:nvPr/>
          </p:nvCxnSpPr>
          <p:spPr>
            <a:xfrm>
              <a:off x="2411760" y="5517232"/>
              <a:ext cx="0" cy="375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13" idx="4"/>
              <a:endCxn id="15" idx="0"/>
            </p:cNvCxnSpPr>
            <p:nvPr/>
          </p:nvCxnSpPr>
          <p:spPr>
            <a:xfrm>
              <a:off x="2987824" y="5526360"/>
              <a:ext cx="0" cy="3665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Rectangle 3"/>
          <p:cNvSpPr txBox="1">
            <a:spLocks noRot="1" noChangeArrowheads="1"/>
          </p:cNvSpPr>
          <p:nvPr/>
        </p:nvSpPr>
        <p:spPr bwMode="auto">
          <a:xfrm>
            <a:off x="2740022" y="3009505"/>
            <a:ext cx="6152458" cy="8659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000" b="1" kern="0" dirty="0" err="1" smtClean="0"/>
              <a:t>S→ABS→aBS→aSBBS→a</a:t>
            </a:r>
            <a:r>
              <a:rPr lang="en-US" altLang="zh-CN" sz="2000" b="1" kern="0" dirty="0" err="1" smtClean="0">
                <a:sym typeface="Symbol" panose="05050102010706020507" pitchFamily="18" charset="2"/>
              </a:rPr>
              <a:t>BBS→abBS→abbS</a:t>
            </a:r>
            <a:endParaRPr lang="en-US" altLang="zh-CN" sz="2000" b="1" kern="0" dirty="0" smtClean="0"/>
          </a:p>
          <a:p>
            <a:pPr marL="0" indent="176213" eaLnBrk="1" hangingPunct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000" b="1" kern="0" dirty="0" smtClean="0"/>
              <a:t>→</a:t>
            </a:r>
            <a:r>
              <a:rPr lang="en-US" altLang="zh-CN" sz="2000" b="1" kern="0" dirty="0" err="1" smtClean="0"/>
              <a:t>a</a:t>
            </a:r>
            <a:r>
              <a:rPr lang="en-US" altLang="zh-CN" sz="2000" b="1" kern="0" dirty="0" err="1" smtClean="0">
                <a:sym typeface="Symbol" panose="05050102010706020507" pitchFamily="18" charset="2"/>
              </a:rPr>
              <a:t>bbAa→abbaa</a:t>
            </a:r>
            <a:r>
              <a:rPr lang="en-US" altLang="zh-CN" sz="2000" b="1" kern="0" dirty="0" smtClean="0">
                <a:sym typeface="Symbol" panose="05050102010706020507" pitchFamily="18" charset="2"/>
              </a:rPr>
              <a:t>     </a:t>
            </a:r>
            <a:r>
              <a:rPr lang="zh-CN" altLang="en-US" sz="2000" b="1" kern="0" dirty="0" smtClean="0">
                <a:sym typeface="Symbol" panose="05050102010706020507" pitchFamily="18" charset="2"/>
              </a:rPr>
              <a:t>（最左推导）</a:t>
            </a:r>
            <a:endParaRPr lang="en-US" altLang="zh-CN" sz="2000" b="1" kern="0" dirty="0" smtClean="0"/>
          </a:p>
        </p:txBody>
      </p:sp>
      <p:sp>
        <p:nvSpPr>
          <p:cNvPr id="46" name="Rectangle 3"/>
          <p:cNvSpPr txBox="1">
            <a:spLocks noRot="1" noChangeArrowheads="1"/>
          </p:cNvSpPr>
          <p:nvPr/>
        </p:nvSpPr>
        <p:spPr bwMode="auto">
          <a:xfrm>
            <a:off x="3126117" y="5653626"/>
            <a:ext cx="5924270" cy="8563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000" b="1" kern="0" dirty="0" err="1" smtClean="0"/>
              <a:t>S→ABS→ABAa→ABaa→AS</a:t>
            </a:r>
            <a:r>
              <a:rPr lang="en-US" altLang="zh-CN" sz="2000" b="1" kern="0" dirty="0" err="1" smtClean="0">
                <a:sym typeface="Symbol" panose="05050102010706020507" pitchFamily="18" charset="2"/>
              </a:rPr>
              <a:t>BBaa</a:t>
            </a:r>
            <a:r>
              <a:rPr lang="en-US" altLang="zh-CN" sz="2000" b="1" kern="0" dirty="0" smtClean="0">
                <a:sym typeface="Symbol" panose="05050102010706020507" pitchFamily="18" charset="2"/>
              </a:rPr>
              <a:t>→</a:t>
            </a:r>
            <a:r>
              <a:rPr lang="en-US" altLang="zh-CN" sz="2000" b="1" kern="0" dirty="0"/>
              <a:t> </a:t>
            </a:r>
            <a:r>
              <a:rPr lang="en-US" altLang="zh-CN" sz="2000" b="1" kern="0" dirty="0" err="1" smtClean="0"/>
              <a:t>AS</a:t>
            </a:r>
            <a:r>
              <a:rPr lang="en-US" altLang="zh-CN" sz="2000" b="1" kern="0" dirty="0" err="1" smtClean="0">
                <a:sym typeface="Symbol" panose="05050102010706020507" pitchFamily="18" charset="2"/>
              </a:rPr>
              <a:t>Bbaa→</a:t>
            </a:r>
            <a:r>
              <a:rPr lang="en-US" altLang="zh-CN" sz="2000" b="1" kern="0" dirty="0" err="1" smtClean="0"/>
              <a:t>AS</a:t>
            </a:r>
            <a:r>
              <a:rPr lang="en-US" altLang="zh-CN" sz="2000" b="1" kern="0" dirty="0" err="1" smtClean="0">
                <a:sym typeface="Symbol" panose="05050102010706020507" pitchFamily="18" charset="2"/>
              </a:rPr>
              <a:t>bbaa</a:t>
            </a:r>
            <a:r>
              <a:rPr lang="en-US" altLang="zh-CN" sz="2000" b="1" kern="0" dirty="0" err="1" smtClean="0"/>
              <a:t>→A</a:t>
            </a:r>
            <a:r>
              <a:rPr lang="en-US" altLang="zh-CN" sz="2000" b="1" kern="0" dirty="0" err="1" smtClean="0">
                <a:sym typeface="Symbol" panose="05050102010706020507" pitchFamily="18" charset="2"/>
              </a:rPr>
              <a:t>bbaa→abbaa</a:t>
            </a:r>
            <a:r>
              <a:rPr lang="zh-CN" altLang="en-US" sz="2000" b="1" kern="0" dirty="0" smtClean="0">
                <a:sym typeface="Symbol" panose="05050102010706020507" pitchFamily="18" charset="2"/>
              </a:rPr>
              <a:t>（最右推导）</a:t>
            </a:r>
            <a:endParaRPr lang="en-US" altLang="zh-CN" sz="2000" b="1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95536" y="1628800"/>
            <a:ext cx="8280920" cy="1479996"/>
          </a:xfrm>
        </p:spPr>
        <p:txBody>
          <a:bodyPr/>
          <a:lstStyle/>
          <a:p>
            <a:pPr marL="354013" indent="-354013">
              <a:lnSpc>
                <a:spcPct val="90000"/>
              </a:lnSpc>
              <a:buNone/>
            </a:pPr>
            <a:r>
              <a:rPr lang="en-US" altLang="zh-CN" sz="2000" dirty="0" smtClean="0"/>
              <a:t>11.</a:t>
            </a:r>
            <a:r>
              <a:rPr lang="zh-CN" altLang="en-US" sz="2000" dirty="0" smtClean="0"/>
              <a:t>一个上下文无关文法生成语句</a:t>
            </a:r>
            <a:r>
              <a:rPr lang="en-US" altLang="zh-CN" sz="2000" dirty="0" err="1" smtClean="0"/>
              <a:t>abbaa</a:t>
            </a:r>
            <a:r>
              <a:rPr lang="zh-CN" altLang="en-US" sz="2000" dirty="0" smtClean="0"/>
              <a:t>的唯一语法树如下：</a:t>
            </a:r>
            <a:endParaRPr lang="en-US" altLang="zh-CN" sz="2000" dirty="0" smtClean="0"/>
          </a:p>
          <a:p>
            <a:pPr marL="354013" indent="0">
              <a:lnSpc>
                <a:spcPct val="9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）给出该句子相应的最左推导和最右推导</a:t>
            </a:r>
            <a:endParaRPr lang="en-US" altLang="zh-CN" sz="2000" dirty="0" smtClean="0"/>
          </a:p>
          <a:p>
            <a:pPr marL="354013" indent="0">
              <a:lnSpc>
                <a:spcPct val="9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）该文法的产生式集合</a:t>
            </a:r>
            <a:r>
              <a:rPr lang="en-US" altLang="zh-CN" sz="2000" dirty="0" smtClean="0"/>
              <a:t>P</a:t>
            </a:r>
            <a:r>
              <a:rPr lang="zh-CN" altLang="en-US" sz="2000" dirty="0" smtClean="0"/>
              <a:t>可能有哪些元素</a:t>
            </a:r>
            <a:endParaRPr lang="en-US" altLang="zh-CN" sz="2000" dirty="0" smtClean="0"/>
          </a:p>
          <a:p>
            <a:pPr marL="354013" indent="0">
              <a:lnSpc>
                <a:spcPct val="9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）找出该句子的所有短语、直接短语和句柄</a:t>
            </a:r>
          </a:p>
        </p:txBody>
      </p:sp>
      <p:sp>
        <p:nvSpPr>
          <p:cNvPr id="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00113" y="659160"/>
            <a:ext cx="7776343" cy="609600"/>
          </a:xfrm>
        </p:spPr>
        <p:txBody>
          <a:bodyPr/>
          <a:lstStyle/>
          <a:p>
            <a:r>
              <a:rPr lang="zh-CN" altLang="en-US" sz="3600" b="1" dirty="0" smtClean="0"/>
              <a:t>第二章 文法和语言</a:t>
            </a:r>
            <a:r>
              <a:rPr lang="en-US" altLang="zh-CN" sz="3600" b="1" dirty="0" smtClean="0"/>
              <a:t>——</a:t>
            </a:r>
            <a:r>
              <a:rPr lang="zh-CN" altLang="en-US" sz="3600" b="1" dirty="0" smtClean="0"/>
              <a:t>作业习题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395596" y="3284984"/>
            <a:ext cx="3240300" cy="3112029"/>
            <a:chOff x="468065" y="3284984"/>
            <a:chExt cx="3240300" cy="3112029"/>
          </a:xfrm>
        </p:grpSpPr>
        <p:sp>
          <p:nvSpPr>
            <p:cNvPr id="2" name="椭圆 1"/>
            <p:cNvSpPr/>
            <p:nvPr/>
          </p:nvSpPr>
          <p:spPr>
            <a:xfrm>
              <a:off x="1619672" y="3284984"/>
              <a:ext cx="432048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</a:rPr>
                <a:t>S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68065" y="4077072"/>
              <a:ext cx="432048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</a:rPr>
                <a:t>A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642193" y="4077072"/>
              <a:ext cx="432048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</a:rPr>
                <a:t>B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987824" y="4120022"/>
              <a:ext cx="432048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</a:rPr>
                <a:t>S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68065" y="5013176"/>
              <a:ext cx="432048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</a:rPr>
                <a:t>a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115616" y="5004088"/>
              <a:ext cx="432048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</a:rPr>
                <a:t>S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642193" y="5004088"/>
              <a:ext cx="432048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</a:rPr>
                <a:t>B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195736" y="5013176"/>
              <a:ext cx="432048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</a:rPr>
                <a:t>B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771800" y="5022304"/>
              <a:ext cx="432048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</a:rPr>
                <a:t>A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276317" y="5022304"/>
              <a:ext cx="432048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</a:rPr>
                <a:t>a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771800" y="5892957"/>
              <a:ext cx="432048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</a:rPr>
                <a:t>a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195736" y="5892957"/>
              <a:ext cx="432048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b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619672" y="5892957"/>
              <a:ext cx="432048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b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119881" y="5892957"/>
              <a:ext cx="432048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  <a:sym typeface="Symbol" panose="05050102010706020507" pitchFamily="18" charset="2"/>
                </a:rPr>
                <a:t>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直接箭头连接符 3"/>
            <p:cNvCxnSpPr>
              <a:stCxn id="2" idx="4"/>
              <a:endCxn id="7" idx="0"/>
            </p:cNvCxnSpPr>
            <p:nvPr/>
          </p:nvCxnSpPr>
          <p:spPr>
            <a:xfrm>
              <a:off x="1835696" y="3789040"/>
              <a:ext cx="22521" cy="288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2" idx="2"/>
              <a:endCxn id="6" idx="7"/>
            </p:cNvCxnSpPr>
            <p:nvPr/>
          </p:nvCxnSpPr>
          <p:spPr>
            <a:xfrm flipH="1">
              <a:off x="836841" y="3537012"/>
              <a:ext cx="782831" cy="6138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2" idx="6"/>
              <a:endCxn id="8" idx="1"/>
            </p:cNvCxnSpPr>
            <p:nvPr/>
          </p:nvCxnSpPr>
          <p:spPr>
            <a:xfrm>
              <a:off x="2051720" y="3537012"/>
              <a:ext cx="999376" cy="656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6" idx="4"/>
              <a:endCxn id="9" idx="0"/>
            </p:cNvCxnSpPr>
            <p:nvPr/>
          </p:nvCxnSpPr>
          <p:spPr>
            <a:xfrm>
              <a:off x="684089" y="4581128"/>
              <a:ext cx="0" cy="432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7" idx="4"/>
              <a:endCxn id="11" idx="0"/>
            </p:cNvCxnSpPr>
            <p:nvPr/>
          </p:nvCxnSpPr>
          <p:spPr>
            <a:xfrm>
              <a:off x="1858217" y="4581128"/>
              <a:ext cx="0" cy="4229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7" idx="3"/>
              <a:endCxn id="10" idx="0"/>
            </p:cNvCxnSpPr>
            <p:nvPr/>
          </p:nvCxnSpPr>
          <p:spPr>
            <a:xfrm flipH="1">
              <a:off x="1331640" y="4507311"/>
              <a:ext cx="373825" cy="496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7" idx="5"/>
              <a:endCxn id="12" idx="0"/>
            </p:cNvCxnSpPr>
            <p:nvPr/>
          </p:nvCxnSpPr>
          <p:spPr>
            <a:xfrm>
              <a:off x="2010969" y="4507311"/>
              <a:ext cx="400791" cy="505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8" idx="4"/>
              <a:endCxn id="13" idx="0"/>
            </p:cNvCxnSpPr>
            <p:nvPr/>
          </p:nvCxnSpPr>
          <p:spPr>
            <a:xfrm flipH="1">
              <a:off x="2987824" y="4624078"/>
              <a:ext cx="216024" cy="398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8" idx="4"/>
              <a:endCxn id="14" idx="0"/>
            </p:cNvCxnSpPr>
            <p:nvPr/>
          </p:nvCxnSpPr>
          <p:spPr>
            <a:xfrm>
              <a:off x="3203848" y="4624078"/>
              <a:ext cx="288493" cy="398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10" idx="4"/>
              <a:endCxn id="18" idx="0"/>
            </p:cNvCxnSpPr>
            <p:nvPr/>
          </p:nvCxnSpPr>
          <p:spPr>
            <a:xfrm>
              <a:off x="1331640" y="5508144"/>
              <a:ext cx="4265" cy="3848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11" idx="4"/>
              <a:endCxn id="17" idx="0"/>
            </p:cNvCxnSpPr>
            <p:nvPr/>
          </p:nvCxnSpPr>
          <p:spPr>
            <a:xfrm flipH="1">
              <a:off x="1835696" y="5508144"/>
              <a:ext cx="22521" cy="3848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12" idx="4"/>
              <a:endCxn id="16" idx="0"/>
            </p:cNvCxnSpPr>
            <p:nvPr/>
          </p:nvCxnSpPr>
          <p:spPr>
            <a:xfrm>
              <a:off x="2411760" y="5517232"/>
              <a:ext cx="0" cy="375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13" idx="4"/>
              <a:endCxn id="15" idx="0"/>
            </p:cNvCxnSpPr>
            <p:nvPr/>
          </p:nvCxnSpPr>
          <p:spPr>
            <a:xfrm>
              <a:off x="2987824" y="5526360"/>
              <a:ext cx="0" cy="3665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ctangle 3"/>
          <p:cNvSpPr txBox="1">
            <a:spLocks noRot="1" noChangeArrowheads="1"/>
          </p:cNvSpPr>
          <p:nvPr/>
        </p:nvSpPr>
        <p:spPr bwMode="auto">
          <a:xfrm>
            <a:off x="3918245" y="4089083"/>
            <a:ext cx="4968552" cy="120823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b="1" kern="0" dirty="0" smtClean="0"/>
              <a:t>短语：</a:t>
            </a:r>
            <a:r>
              <a:rPr lang="en-US" altLang="zh-CN" sz="2000" b="1" kern="0" dirty="0" err="1" smtClean="0"/>
              <a:t>abbaa</a:t>
            </a:r>
            <a:r>
              <a:rPr lang="zh-CN" altLang="en-US" sz="2000" b="1" kern="0" dirty="0" smtClean="0"/>
              <a:t>；</a:t>
            </a:r>
            <a:r>
              <a:rPr lang="en-US" altLang="zh-CN" sz="2000" b="1" kern="0" dirty="0" smtClean="0"/>
              <a:t>a</a:t>
            </a:r>
            <a:r>
              <a:rPr lang="zh-CN" altLang="en-US" sz="2000" b="1" kern="0" dirty="0" smtClean="0"/>
              <a:t>；</a:t>
            </a:r>
            <a:r>
              <a:rPr lang="en-US" altLang="zh-CN" sz="2000" b="1" kern="0" dirty="0" smtClean="0">
                <a:solidFill>
                  <a:srgbClr val="FF0000"/>
                </a:solidFill>
              </a:rPr>
              <a:t>b</a:t>
            </a:r>
            <a:r>
              <a:rPr lang="zh-CN" altLang="en-US" sz="2000" b="1" kern="0" dirty="0" smtClean="0"/>
              <a:t>；</a:t>
            </a:r>
            <a:r>
              <a:rPr lang="en-US" altLang="zh-CN" sz="2000" b="1" kern="0" dirty="0" smtClean="0"/>
              <a:t>b</a:t>
            </a:r>
            <a:r>
              <a:rPr lang="zh-CN" altLang="en-US" sz="2000" b="1" kern="0" dirty="0" smtClean="0"/>
              <a:t>；</a:t>
            </a:r>
            <a:r>
              <a:rPr lang="en-US" altLang="zh-CN" sz="2000" b="1" kern="0" dirty="0" smtClean="0"/>
              <a:t>bb</a:t>
            </a:r>
            <a:r>
              <a:rPr lang="zh-CN" altLang="en-US" sz="2000" b="1" kern="0" dirty="0" smtClean="0"/>
              <a:t>；</a:t>
            </a:r>
            <a:r>
              <a:rPr lang="en-US" altLang="zh-CN" sz="2000" b="1" kern="0" dirty="0" smtClean="0">
                <a:solidFill>
                  <a:srgbClr val="FF0000"/>
                </a:solidFill>
              </a:rPr>
              <a:t>a</a:t>
            </a:r>
            <a:r>
              <a:rPr lang="zh-CN" altLang="en-US" sz="2000" b="1" kern="0" dirty="0" smtClean="0"/>
              <a:t>；</a:t>
            </a:r>
            <a:r>
              <a:rPr lang="en-US" altLang="zh-CN" sz="2000" b="1" kern="0" dirty="0" smtClean="0"/>
              <a:t>aa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b="1" kern="0" dirty="0" smtClean="0"/>
              <a:t>直接短语：</a:t>
            </a:r>
            <a:r>
              <a:rPr lang="en-US" altLang="zh-CN" sz="2000" b="1" kern="0" dirty="0" smtClean="0"/>
              <a:t>a</a:t>
            </a:r>
            <a:r>
              <a:rPr lang="zh-CN" altLang="en-US" sz="2000" b="1" kern="0" dirty="0" smtClean="0"/>
              <a:t>；</a:t>
            </a:r>
            <a:r>
              <a:rPr lang="en-US" altLang="zh-CN" sz="2000" b="1" kern="0" dirty="0" smtClean="0"/>
              <a:t>b</a:t>
            </a:r>
            <a:r>
              <a:rPr lang="zh-CN" altLang="en-US" sz="2000" b="1" kern="0" dirty="0" smtClean="0"/>
              <a:t>；</a:t>
            </a:r>
            <a:r>
              <a:rPr lang="en-US" altLang="zh-CN" sz="2000" b="1" kern="0" dirty="0" smtClean="0"/>
              <a:t>b</a:t>
            </a:r>
            <a:r>
              <a:rPr lang="zh-CN" altLang="en-US" sz="2000" b="1" kern="0" dirty="0" smtClean="0"/>
              <a:t>；</a:t>
            </a:r>
            <a:r>
              <a:rPr lang="en-US" altLang="zh-CN" sz="2000" b="1" kern="0" dirty="0" smtClean="0">
                <a:solidFill>
                  <a:srgbClr val="FF0000"/>
                </a:solidFill>
              </a:rPr>
              <a:t>a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b="1" kern="0" dirty="0" smtClean="0"/>
              <a:t>句柄：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a</a:t>
            </a:r>
            <a:endParaRPr lang="zh-CN" altLang="en-US" sz="2000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51435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95536" y="1628800"/>
            <a:ext cx="8280920" cy="1479996"/>
          </a:xfrm>
        </p:spPr>
        <p:txBody>
          <a:bodyPr/>
          <a:lstStyle/>
          <a:p>
            <a:pPr marL="354013" indent="-354013">
              <a:lnSpc>
                <a:spcPct val="90000"/>
              </a:lnSpc>
              <a:buNone/>
            </a:pPr>
            <a:r>
              <a:rPr lang="en-US" altLang="zh-CN" sz="2000" dirty="0" smtClean="0"/>
              <a:t>11.</a:t>
            </a:r>
            <a:r>
              <a:rPr lang="zh-CN" altLang="en-US" sz="2000" dirty="0" smtClean="0"/>
              <a:t>一个上下文无关文法生成语句</a:t>
            </a:r>
            <a:r>
              <a:rPr lang="en-US" altLang="zh-CN" sz="2000" dirty="0" err="1" smtClean="0"/>
              <a:t>abbaa</a:t>
            </a:r>
            <a:r>
              <a:rPr lang="zh-CN" altLang="en-US" sz="2000" dirty="0" smtClean="0"/>
              <a:t>的唯一语法树如下：</a:t>
            </a:r>
            <a:endParaRPr lang="en-US" altLang="zh-CN" sz="2000" dirty="0" smtClean="0"/>
          </a:p>
          <a:p>
            <a:pPr marL="354013" indent="0">
              <a:lnSpc>
                <a:spcPct val="9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）给出该句子相应的最左推导和最右推导</a:t>
            </a:r>
            <a:endParaRPr lang="en-US" altLang="zh-CN" sz="2000" dirty="0" smtClean="0"/>
          </a:p>
          <a:p>
            <a:pPr marL="354013" indent="0">
              <a:lnSpc>
                <a:spcPct val="9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）该文法的产生式集合</a:t>
            </a:r>
            <a:r>
              <a:rPr lang="en-US" altLang="zh-CN" sz="2000" dirty="0" smtClean="0"/>
              <a:t>P</a:t>
            </a:r>
            <a:r>
              <a:rPr lang="zh-CN" altLang="en-US" sz="2000" dirty="0" smtClean="0"/>
              <a:t>可能有哪些元素</a:t>
            </a:r>
            <a:endParaRPr lang="en-US" altLang="zh-CN" sz="2000" dirty="0" smtClean="0"/>
          </a:p>
          <a:p>
            <a:pPr marL="354013" indent="0">
              <a:lnSpc>
                <a:spcPct val="9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）找出该句子的所有短语、直接短语和句柄</a:t>
            </a:r>
          </a:p>
        </p:txBody>
      </p:sp>
      <p:sp>
        <p:nvSpPr>
          <p:cNvPr id="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00113" y="659160"/>
            <a:ext cx="7776343" cy="609600"/>
          </a:xfrm>
        </p:spPr>
        <p:txBody>
          <a:bodyPr/>
          <a:lstStyle/>
          <a:p>
            <a:r>
              <a:rPr lang="zh-CN" altLang="en-US" sz="3600" b="1" dirty="0" smtClean="0"/>
              <a:t>第二章 文法和语言</a:t>
            </a:r>
            <a:r>
              <a:rPr lang="en-US" altLang="zh-CN" sz="3600" b="1" dirty="0" smtClean="0"/>
              <a:t>——</a:t>
            </a:r>
            <a:r>
              <a:rPr lang="zh-CN" altLang="en-US" sz="3600" b="1" dirty="0" smtClean="0"/>
              <a:t>作业习题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683628" y="3284984"/>
            <a:ext cx="3240300" cy="3112029"/>
            <a:chOff x="468065" y="3284984"/>
            <a:chExt cx="3240300" cy="3112029"/>
          </a:xfrm>
        </p:grpSpPr>
        <p:sp>
          <p:nvSpPr>
            <p:cNvPr id="2" name="椭圆 1"/>
            <p:cNvSpPr/>
            <p:nvPr/>
          </p:nvSpPr>
          <p:spPr>
            <a:xfrm>
              <a:off x="1619672" y="3284984"/>
              <a:ext cx="432048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</a:rPr>
                <a:t>S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68065" y="4077072"/>
              <a:ext cx="432048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</a:rPr>
                <a:t>A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642193" y="4077072"/>
              <a:ext cx="432048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</a:rPr>
                <a:t>B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987824" y="4120022"/>
              <a:ext cx="432048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</a:rPr>
                <a:t>S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68065" y="5013176"/>
              <a:ext cx="432048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</a:rPr>
                <a:t>a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115616" y="5004088"/>
              <a:ext cx="432048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</a:rPr>
                <a:t>S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642193" y="5004088"/>
              <a:ext cx="432048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</a:rPr>
                <a:t>B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195736" y="5013176"/>
              <a:ext cx="432048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</a:rPr>
                <a:t>B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771800" y="5022304"/>
              <a:ext cx="432048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</a:rPr>
                <a:t>A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276317" y="5022304"/>
              <a:ext cx="432048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</a:rPr>
                <a:t>a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771800" y="5892957"/>
              <a:ext cx="432048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</a:rPr>
                <a:t>a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195736" y="5892957"/>
              <a:ext cx="432048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b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619672" y="5892957"/>
              <a:ext cx="432048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b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119881" y="5892957"/>
              <a:ext cx="432048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  <a:sym typeface="Symbol" panose="05050102010706020507" pitchFamily="18" charset="2"/>
                </a:rPr>
                <a:t>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直接箭头连接符 3"/>
            <p:cNvCxnSpPr>
              <a:stCxn id="2" idx="4"/>
              <a:endCxn id="7" idx="0"/>
            </p:cNvCxnSpPr>
            <p:nvPr/>
          </p:nvCxnSpPr>
          <p:spPr>
            <a:xfrm>
              <a:off x="1835696" y="3789040"/>
              <a:ext cx="22521" cy="288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2" idx="2"/>
              <a:endCxn id="6" idx="7"/>
            </p:cNvCxnSpPr>
            <p:nvPr/>
          </p:nvCxnSpPr>
          <p:spPr>
            <a:xfrm flipH="1">
              <a:off x="836841" y="3537012"/>
              <a:ext cx="782831" cy="6138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2" idx="6"/>
              <a:endCxn id="8" idx="1"/>
            </p:cNvCxnSpPr>
            <p:nvPr/>
          </p:nvCxnSpPr>
          <p:spPr>
            <a:xfrm>
              <a:off x="2051720" y="3537012"/>
              <a:ext cx="999376" cy="656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6" idx="4"/>
              <a:endCxn id="9" idx="0"/>
            </p:cNvCxnSpPr>
            <p:nvPr/>
          </p:nvCxnSpPr>
          <p:spPr>
            <a:xfrm>
              <a:off x="684089" y="4581128"/>
              <a:ext cx="0" cy="432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7" idx="4"/>
              <a:endCxn id="11" idx="0"/>
            </p:cNvCxnSpPr>
            <p:nvPr/>
          </p:nvCxnSpPr>
          <p:spPr>
            <a:xfrm>
              <a:off x="1858217" y="4581128"/>
              <a:ext cx="0" cy="4229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7" idx="3"/>
              <a:endCxn id="10" idx="0"/>
            </p:cNvCxnSpPr>
            <p:nvPr/>
          </p:nvCxnSpPr>
          <p:spPr>
            <a:xfrm flipH="1">
              <a:off x="1331640" y="4507311"/>
              <a:ext cx="373825" cy="496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7" idx="5"/>
              <a:endCxn id="12" idx="0"/>
            </p:cNvCxnSpPr>
            <p:nvPr/>
          </p:nvCxnSpPr>
          <p:spPr>
            <a:xfrm>
              <a:off x="2010969" y="4507311"/>
              <a:ext cx="400791" cy="505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8" idx="4"/>
              <a:endCxn id="13" idx="0"/>
            </p:cNvCxnSpPr>
            <p:nvPr/>
          </p:nvCxnSpPr>
          <p:spPr>
            <a:xfrm flipH="1">
              <a:off x="2987824" y="4624078"/>
              <a:ext cx="216024" cy="398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8" idx="4"/>
              <a:endCxn id="14" idx="0"/>
            </p:cNvCxnSpPr>
            <p:nvPr/>
          </p:nvCxnSpPr>
          <p:spPr>
            <a:xfrm>
              <a:off x="3203848" y="4624078"/>
              <a:ext cx="288493" cy="398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10" idx="4"/>
              <a:endCxn id="18" idx="0"/>
            </p:cNvCxnSpPr>
            <p:nvPr/>
          </p:nvCxnSpPr>
          <p:spPr>
            <a:xfrm>
              <a:off x="1331640" y="5508144"/>
              <a:ext cx="4265" cy="3848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11" idx="4"/>
              <a:endCxn id="17" idx="0"/>
            </p:cNvCxnSpPr>
            <p:nvPr/>
          </p:nvCxnSpPr>
          <p:spPr>
            <a:xfrm flipH="1">
              <a:off x="1835696" y="5508144"/>
              <a:ext cx="22521" cy="3848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12" idx="4"/>
              <a:endCxn id="16" idx="0"/>
            </p:cNvCxnSpPr>
            <p:nvPr/>
          </p:nvCxnSpPr>
          <p:spPr>
            <a:xfrm>
              <a:off x="2411760" y="5517232"/>
              <a:ext cx="0" cy="375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13" idx="4"/>
              <a:endCxn id="15" idx="0"/>
            </p:cNvCxnSpPr>
            <p:nvPr/>
          </p:nvCxnSpPr>
          <p:spPr>
            <a:xfrm>
              <a:off x="2987824" y="5526360"/>
              <a:ext cx="0" cy="3665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ectangle 3"/>
          <p:cNvSpPr txBox="1">
            <a:spLocks noRot="1" noChangeArrowheads="1"/>
          </p:cNvSpPr>
          <p:nvPr/>
        </p:nvSpPr>
        <p:spPr bwMode="auto">
          <a:xfrm>
            <a:off x="5004048" y="3789040"/>
            <a:ext cx="1944216" cy="24461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000" b="1" kern="0" dirty="0" smtClean="0"/>
              <a:t>S→ABS</a:t>
            </a:r>
          </a:p>
          <a:p>
            <a:pPr marL="0" indent="0" eaLnBrk="1" hangingPunct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000" b="1" kern="0" dirty="0" err="1"/>
              <a:t>A</a:t>
            </a:r>
            <a:r>
              <a:rPr lang="en-US" altLang="zh-CN" sz="2000" b="1" kern="0" dirty="0" err="1" smtClean="0"/>
              <a:t>→a</a:t>
            </a:r>
            <a:endParaRPr lang="en-US" altLang="zh-CN" sz="2000" b="1" kern="0" dirty="0" smtClean="0"/>
          </a:p>
          <a:p>
            <a:pPr marL="0" indent="0" eaLnBrk="1" hangingPunct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000" b="1" kern="0" dirty="0" smtClean="0"/>
              <a:t>B→S</a:t>
            </a:r>
            <a:r>
              <a:rPr lang="en-US" altLang="zh-CN" sz="2000" b="1" kern="0" dirty="0" smtClean="0">
                <a:sym typeface="Symbol" panose="05050102010706020507" pitchFamily="18" charset="2"/>
              </a:rPr>
              <a:t>BB</a:t>
            </a:r>
          </a:p>
          <a:p>
            <a:pPr marL="0" indent="0" eaLnBrk="1" hangingPunct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000" b="1" kern="0" dirty="0" smtClean="0">
                <a:sym typeface="Symbol" panose="05050102010706020507" pitchFamily="18" charset="2"/>
              </a:rPr>
              <a:t>S→</a:t>
            </a:r>
            <a:r>
              <a:rPr lang="en-US" altLang="zh-CN" sz="2000" b="1" kern="0" dirty="0" smtClean="0"/>
              <a:t> </a:t>
            </a:r>
          </a:p>
          <a:p>
            <a:pPr marL="0" indent="0" eaLnBrk="1" hangingPunct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000" b="1" kern="0" dirty="0" err="1" smtClean="0">
                <a:sym typeface="Symbol" panose="05050102010706020507" pitchFamily="18" charset="2"/>
              </a:rPr>
              <a:t>B→b</a:t>
            </a:r>
            <a:endParaRPr lang="en-US" altLang="zh-CN" sz="2000" b="1" kern="0" dirty="0" smtClean="0"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000" b="1" kern="0" dirty="0" err="1">
                <a:sym typeface="Symbol" panose="05050102010706020507" pitchFamily="18" charset="2"/>
              </a:rPr>
              <a:t>S</a:t>
            </a:r>
            <a:r>
              <a:rPr lang="en-US" altLang="zh-CN" sz="2000" b="1" kern="0" dirty="0" err="1" smtClean="0"/>
              <a:t>→</a:t>
            </a:r>
            <a:r>
              <a:rPr lang="en-US" altLang="zh-CN" sz="2000" b="1" kern="0" dirty="0" err="1" smtClean="0"/>
              <a:t>A</a:t>
            </a:r>
            <a:r>
              <a:rPr lang="en-US" altLang="zh-CN" sz="2000" b="1" kern="0" dirty="0" err="1" smtClean="0">
                <a:sym typeface="Symbol" panose="05050102010706020507" pitchFamily="18" charset="2"/>
              </a:rPr>
              <a:t>a</a:t>
            </a:r>
            <a:endParaRPr lang="en-US" altLang="zh-CN" sz="2000" b="1" kern="0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1308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华电课件">
  <a:themeElements>
    <a:clrScheme name="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1讲 数据概述.ppt [兼容模式]" id="{2EED74CB-CA1A-4992-8A98-915FA2ECF02E}" vid="{E89A2BA7-D518-4D39-A51A-34234F73D1C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华电讲义模板</Template>
  <TotalTime>1475</TotalTime>
  <Words>738</Words>
  <Application>Microsoft Office PowerPoint</Application>
  <PresentationFormat>全屏显示(4:3)</PresentationFormat>
  <Paragraphs>136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方正舒体</vt:lpstr>
      <vt:lpstr>宋体</vt:lpstr>
      <vt:lpstr>Arial</vt:lpstr>
      <vt:lpstr>Symbol</vt:lpstr>
      <vt:lpstr>Wingdings</vt:lpstr>
      <vt:lpstr>华电课件</vt:lpstr>
      <vt:lpstr>第二章 文法和语言 作业习题</vt:lpstr>
      <vt:lpstr>第二章 文法和语言——作业习题</vt:lpstr>
      <vt:lpstr>第二章 文法和语言——作业习题</vt:lpstr>
      <vt:lpstr>第二章 文法和语言——作业习题</vt:lpstr>
      <vt:lpstr>第二章 文法和语言——作业习题</vt:lpstr>
      <vt:lpstr>第二章 文法和语言——作业习题</vt:lpstr>
      <vt:lpstr>第二章 文法和语言——作业习题</vt:lpstr>
      <vt:lpstr>第二章 文法和语言——作业习题</vt:lpstr>
      <vt:lpstr>第二章 文法和语言——作业习题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文法和语言</dc:title>
  <dc:creator>qlh</dc:creator>
  <cp:lastModifiedBy>qlh</cp:lastModifiedBy>
  <cp:revision>90</cp:revision>
  <dcterms:created xsi:type="dcterms:W3CDTF">2005-04-17T12:01:37Z</dcterms:created>
  <dcterms:modified xsi:type="dcterms:W3CDTF">2020-10-02T07:36:52Z</dcterms:modified>
</cp:coreProperties>
</file>