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9"/>
  </p:notesMasterIdLst>
  <p:sldIdLst>
    <p:sldId id="257" r:id="rId2"/>
    <p:sldId id="258" r:id="rId3"/>
    <p:sldId id="319" r:id="rId4"/>
    <p:sldId id="320" r:id="rId5"/>
    <p:sldId id="321" r:id="rId6"/>
    <p:sldId id="322" r:id="rId7"/>
    <p:sldId id="317" r:id="rId8"/>
    <p:sldId id="323" r:id="rId9"/>
    <p:sldId id="324" r:id="rId10"/>
    <p:sldId id="259" r:id="rId11"/>
    <p:sldId id="325" r:id="rId12"/>
    <p:sldId id="326" r:id="rId13"/>
    <p:sldId id="260" r:id="rId14"/>
    <p:sldId id="327" r:id="rId15"/>
    <p:sldId id="328" r:id="rId16"/>
    <p:sldId id="261" r:id="rId17"/>
    <p:sldId id="318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68C74-B897-40D4-84BE-1996B3E16AF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8881D-0C09-4FB2-8193-95442721D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2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44000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中文校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318611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F474E5-ABB5-45B9-AC91-39BD93C1A4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76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4E29F-5829-4B14-8A2D-F6442DFAAC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22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F2C06-619F-42B3-990C-2C4494130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62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F602A-ECC0-47C3-AB67-CCED69ECF8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17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C533F-6590-4E47-A6DE-9001DEBE32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40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C6FCE-DE13-4757-BA9F-AE8769679C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53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C39A9-9015-49D9-AD4F-09CD69F54B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22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344B9-4C11-4553-83C7-490392CAB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8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F6561-A825-4CFA-A97C-F400DA324F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58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F3CCF-7EA1-4564-BE0D-A5C49890AB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20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304EB-D84D-48C5-AA5E-06E8B153BA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30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中文校名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93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1412875"/>
            <a:ext cx="9144000" cy="431800"/>
            <a:chOff x="0" y="436"/>
            <a:chExt cx="5760" cy="318"/>
          </a:xfrm>
        </p:grpSpPr>
        <p:sp>
          <p:nvSpPr>
            <p:cNvPr id="1036" name="Rectangle 4"/>
            <p:cNvSpPr>
              <a:spLocks noChangeArrowheads="1"/>
            </p:cNvSpPr>
            <p:nvPr/>
          </p:nvSpPr>
          <p:spPr bwMode="auto">
            <a:xfrm>
              <a:off x="0" y="436"/>
              <a:ext cx="5760" cy="18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Oval 5"/>
            <p:cNvSpPr>
              <a:spLocks noChangeArrowheads="1"/>
            </p:cNvSpPr>
            <p:nvPr/>
          </p:nvSpPr>
          <p:spPr bwMode="auto">
            <a:xfrm>
              <a:off x="0" y="482"/>
              <a:ext cx="5760" cy="2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grpSp>
        <p:nvGrpSpPr>
          <p:cNvPr id="1028" name="Group 6"/>
          <p:cNvGrpSpPr>
            <a:grpSpLocks/>
          </p:cNvGrpSpPr>
          <p:nvPr/>
        </p:nvGrpSpPr>
        <p:grpSpPr bwMode="auto">
          <a:xfrm>
            <a:off x="0" y="6092825"/>
            <a:ext cx="9144000" cy="765175"/>
            <a:chOff x="0" y="3748"/>
            <a:chExt cx="5760" cy="572"/>
          </a:xfrm>
        </p:grpSpPr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0" y="3973"/>
              <a:ext cx="5760" cy="347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Oval 8"/>
            <p:cNvSpPr>
              <a:spLocks noChangeArrowheads="1"/>
            </p:cNvSpPr>
            <p:nvPr/>
          </p:nvSpPr>
          <p:spPr bwMode="auto">
            <a:xfrm>
              <a:off x="0" y="3748"/>
              <a:ext cx="5760" cy="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1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F1BBECD-67CB-4205-9F80-310D748BC9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722313" y="2492896"/>
            <a:ext cx="7772400" cy="147002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第三章 词法分析</a:t>
            </a:r>
            <a:r>
              <a:rPr lang="en-US" altLang="zh-CN" b="1" dirty="0" smtClean="0">
                <a:solidFill>
                  <a:srgbClr val="C00000"/>
                </a:solidFill>
              </a:rPr>
              <a:t/>
            </a:r>
            <a:br>
              <a:rPr lang="en-US" altLang="zh-CN" b="1" dirty="0" smtClean="0">
                <a:solidFill>
                  <a:srgbClr val="C00000"/>
                </a:solidFill>
              </a:rPr>
            </a:br>
            <a:r>
              <a:rPr lang="zh-CN" altLang="en-US" b="1" dirty="0" smtClean="0">
                <a:solidFill>
                  <a:srgbClr val="C00000"/>
                </a:solidFill>
              </a:rPr>
              <a:t>作业习题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700338" y="4797425"/>
            <a:ext cx="3816350" cy="576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4000" b="1" dirty="0" smtClean="0">
                <a:solidFill>
                  <a:srgbClr val="C00000"/>
                </a:solidFill>
              </a:rPr>
              <a:t>2020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年</a:t>
            </a:r>
            <a:r>
              <a:rPr lang="en-US" altLang="zh-CN" sz="4000" b="1" dirty="0">
                <a:solidFill>
                  <a:srgbClr val="C00000"/>
                </a:solidFill>
              </a:rPr>
              <a:t>9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772816"/>
            <a:ext cx="8280920" cy="792088"/>
          </a:xfrm>
        </p:spPr>
        <p:txBody>
          <a:bodyPr/>
          <a:lstStyle/>
          <a:p>
            <a:pPr marL="176213" indent="-176213"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将图中的</a:t>
            </a:r>
            <a:r>
              <a:rPr lang="en-US" altLang="zh-CN" sz="2000" dirty="0" smtClean="0"/>
              <a:t>NFA</a:t>
            </a:r>
            <a:r>
              <a:rPr lang="zh-CN" altLang="en-US" sz="2000" dirty="0" smtClean="0"/>
              <a:t>确定化。</a:t>
            </a: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第三章 词法分析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sp>
        <p:nvSpPr>
          <p:cNvPr id="9" name="椭圆 8"/>
          <p:cNvSpPr/>
          <p:nvPr/>
        </p:nvSpPr>
        <p:spPr>
          <a:xfrm>
            <a:off x="3887924" y="2600908"/>
            <a:ext cx="648072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23728" y="3717032"/>
            <a:ext cx="648072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887924" y="4941168"/>
            <a:ext cx="648072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887924" y="3700111"/>
            <a:ext cx="648072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300192" y="3717032"/>
            <a:ext cx="648072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156176" y="3573016"/>
            <a:ext cx="936104" cy="864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1331640" y="3717032"/>
            <a:ext cx="648072" cy="559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0" idx="6"/>
            <a:endCxn id="12" idx="2"/>
          </p:cNvCxnSpPr>
          <p:nvPr/>
        </p:nvCxnSpPr>
        <p:spPr>
          <a:xfrm flipV="1">
            <a:off x="2771800" y="3988143"/>
            <a:ext cx="1116124" cy="1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7"/>
            <a:endCxn id="9" idx="3"/>
          </p:cNvCxnSpPr>
          <p:nvPr/>
        </p:nvCxnSpPr>
        <p:spPr>
          <a:xfrm flipV="1">
            <a:off x="2676892" y="3092609"/>
            <a:ext cx="1305940" cy="70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5"/>
            <a:endCxn id="11" idx="1"/>
          </p:cNvCxnSpPr>
          <p:nvPr/>
        </p:nvCxnSpPr>
        <p:spPr>
          <a:xfrm>
            <a:off x="2676892" y="4208733"/>
            <a:ext cx="1305940" cy="81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0"/>
            <a:endCxn id="9" idx="4"/>
          </p:cNvCxnSpPr>
          <p:nvPr/>
        </p:nvCxnSpPr>
        <p:spPr>
          <a:xfrm flipV="1">
            <a:off x="4211960" y="3176972"/>
            <a:ext cx="0" cy="52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4"/>
            <a:endCxn id="11" idx="0"/>
          </p:cNvCxnSpPr>
          <p:nvPr/>
        </p:nvCxnSpPr>
        <p:spPr>
          <a:xfrm>
            <a:off x="4211960" y="4276175"/>
            <a:ext cx="0" cy="66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6"/>
            <a:endCxn id="14" idx="1"/>
          </p:cNvCxnSpPr>
          <p:nvPr/>
        </p:nvCxnSpPr>
        <p:spPr>
          <a:xfrm>
            <a:off x="4535996" y="2888940"/>
            <a:ext cx="1757269" cy="81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4" idx="3"/>
          </p:cNvCxnSpPr>
          <p:nvPr/>
        </p:nvCxnSpPr>
        <p:spPr>
          <a:xfrm flipV="1">
            <a:off x="4535996" y="4310567"/>
            <a:ext cx="1757269" cy="79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4380271" y="3538889"/>
            <a:ext cx="541011" cy="832086"/>
          </a:xfrm>
          <a:custGeom>
            <a:avLst/>
            <a:gdLst>
              <a:gd name="connsiteX0" fmla="*/ 0 w 541011"/>
              <a:gd name="connsiteY0" fmla="*/ 708646 h 832086"/>
              <a:gd name="connsiteX1" fmla="*/ 427703 w 541011"/>
              <a:gd name="connsiteY1" fmla="*/ 811885 h 832086"/>
              <a:gd name="connsiteX2" fmla="*/ 530942 w 541011"/>
              <a:gd name="connsiteY2" fmla="*/ 354685 h 832086"/>
              <a:gd name="connsiteX3" fmla="*/ 235974 w 541011"/>
              <a:gd name="connsiteY3" fmla="*/ 724 h 832086"/>
              <a:gd name="connsiteX4" fmla="*/ 103239 w 541011"/>
              <a:gd name="connsiteY4" fmla="*/ 280943 h 83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011" h="832086">
                <a:moveTo>
                  <a:pt x="0" y="708646"/>
                </a:moveTo>
                <a:cubicBezTo>
                  <a:pt x="169606" y="789762"/>
                  <a:pt x="339213" y="870878"/>
                  <a:pt x="427703" y="811885"/>
                </a:cubicBezTo>
                <a:cubicBezTo>
                  <a:pt x="516193" y="752892"/>
                  <a:pt x="562897" y="489878"/>
                  <a:pt x="530942" y="354685"/>
                </a:cubicBezTo>
                <a:cubicBezTo>
                  <a:pt x="498987" y="219492"/>
                  <a:pt x="307258" y="13014"/>
                  <a:pt x="235974" y="724"/>
                </a:cubicBezTo>
                <a:cubicBezTo>
                  <a:pt x="164690" y="-11566"/>
                  <a:pt x="133964" y="134688"/>
                  <a:pt x="103239" y="2809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6946490" y="3481536"/>
            <a:ext cx="709946" cy="1079116"/>
          </a:xfrm>
          <a:custGeom>
            <a:avLst/>
            <a:gdLst>
              <a:gd name="connsiteX0" fmla="*/ 0 w 709946"/>
              <a:gd name="connsiteY0" fmla="*/ 824993 h 1079116"/>
              <a:gd name="connsiteX1" fmla="*/ 516194 w 709946"/>
              <a:gd name="connsiteY1" fmla="*/ 1075716 h 1079116"/>
              <a:gd name="connsiteX2" fmla="*/ 707923 w 709946"/>
              <a:gd name="connsiteY2" fmla="*/ 662761 h 1079116"/>
              <a:gd name="connsiteX3" fmla="*/ 589936 w 709946"/>
              <a:gd name="connsiteY3" fmla="*/ 87574 h 1079116"/>
              <a:gd name="connsiteX4" fmla="*/ 191729 w 709946"/>
              <a:gd name="connsiteY4" fmla="*/ 13832 h 1079116"/>
              <a:gd name="connsiteX5" fmla="*/ 73742 w 709946"/>
              <a:gd name="connsiteY5" fmla="*/ 205561 h 107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946" h="1079116">
                <a:moveTo>
                  <a:pt x="0" y="824993"/>
                </a:moveTo>
                <a:cubicBezTo>
                  <a:pt x="199103" y="963874"/>
                  <a:pt x="398207" y="1102755"/>
                  <a:pt x="516194" y="1075716"/>
                </a:cubicBezTo>
                <a:cubicBezTo>
                  <a:pt x="634181" y="1048677"/>
                  <a:pt x="695633" y="827451"/>
                  <a:pt x="707923" y="662761"/>
                </a:cubicBezTo>
                <a:cubicBezTo>
                  <a:pt x="720213" y="498071"/>
                  <a:pt x="675968" y="195729"/>
                  <a:pt x="589936" y="87574"/>
                </a:cubicBezTo>
                <a:cubicBezTo>
                  <a:pt x="503904" y="-20581"/>
                  <a:pt x="277761" y="-5832"/>
                  <a:pt x="191729" y="13832"/>
                </a:cubicBezTo>
                <a:cubicBezTo>
                  <a:pt x="105697" y="33496"/>
                  <a:pt x="89719" y="119528"/>
                  <a:pt x="73742" y="205561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008288" y="3169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434122" y="29431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48475" y="32481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130629" y="370781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0,1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656436" y="369768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0,1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494394" y="4706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861009" y="37207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987824" y="46438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259128" y="4402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772816"/>
            <a:ext cx="8280920" cy="792088"/>
          </a:xfrm>
        </p:spPr>
        <p:txBody>
          <a:bodyPr/>
          <a:lstStyle/>
          <a:p>
            <a:pPr marL="176213" indent="-176213"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将图中的</a:t>
            </a:r>
            <a:r>
              <a:rPr lang="en-US" altLang="zh-CN" sz="2000" dirty="0" smtClean="0"/>
              <a:t>NFA</a:t>
            </a:r>
            <a:r>
              <a:rPr lang="zh-CN" altLang="en-US" sz="2000" dirty="0" smtClean="0"/>
              <a:t>确定化。</a:t>
            </a: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第三章 词法分析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graphicFrame>
        <p:nvGraphicFramePr>
          <p:cNvPr id="32" name="Group 1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6921"/>
              </p:ext>
            </p:extLst>
          </p:nvPr>
        </p:nvGraphicFramePr>
        <p:xfrm>
          <a:off x="395536" y="2420888"/>
          <a:ext cx="8280400" cy="393948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6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= ε-closure(</a:t>
                      </a: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MoveTo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(I,0))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= ε-closure(MoveTo(I,1))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4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[S]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[Q,V]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[Q,U]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6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[Q,V]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[V,Z]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[Q,U]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6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[Q,U]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[V]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[Q,U,Z]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6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[V,Z]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[Z]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[Z]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[V]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[Z]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94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[Q,U,Z]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[V,Z]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[Q,U,Z]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6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[Z]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[Z]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[Z]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6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772816"/>
            <a:ext cx="8280920" cy="792088"/>
          </a:xfrm>
        </p:spPr>
        <p:txBody>
          <a:bodyPr/>
          <a:lstStyle/>
          <a:p>
            <a:pPr marL="176213" indent="-176213"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将图中的</a:t>
            </a:r>
            <a:r>
              <a:rPr lang="en-US" altLang="zh-CN" sz="2000" dirty="0" smtClean="0"/>
              <a:t>NFA</a:t>
            </a:r>
            <a:r>
              <a:rPr lang="zh-CN" altLang="en-US" sz="2000" dirty="0" smtClean="0"/>
              <a:t>确定化。</a:t>
            </a: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第三章 词法分析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grpSp>
        <p:nvGrpSpPr>
          <p:cNvPr id="33" name="Group 4"/>
          <p:cNvGrpSpPr>
            <a:grpSpLocks/>
          </p:cNvGrpSpPr>
          <p:nvPr/>
        </p:nvGrpSpPr>
        <p:grpSpPr bwMode="auto">
          <a:xfrm>
            <a:off x="683133" y="2348880"/>
            <a:ext cx="7705725" cy="3600450"/>
            <a:chOff x="2574" y="12678"/>
            <a:chExt cx="6480" cy="2076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3114" y="13614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43" name="Line 6"/>
            <p:cNvSpPr>
              <a:spLocks noChangeShapeType="1"/>
            </p:cNvSpPr>
            <p:nvPr/>
          </p:nvSpPr>
          <p:spPr bwMode="auto">
            <a:xfrm>
              <a:off x="3474" y="13770"/>
              <a:ext cx="108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7794" y="13665"/>
              <a:ext cx="360" cy="360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>
                  <a:latin typeface="宋体" panose="02010600030101010101" pitchFamily="2" charset="-122"/>
                </a:rPr>
                <a:t>G</a:t>
              </a:r>
            </a:p>
          </p:txBody>
        </p:sp>
        <p:sp>
          <p:nvSpPr>
            <p:cNvPr id="45" name="AutoShape 8"/>
            <p:cNvSpPr>
              <a:spLocks noChangeArrowheads="1"/>
            </p:cNvSpPr>
            <p:nvPr/>
          </p:nvSpPr>
          <p:spPr bwMode="auto">
            <a:xfrm>
              <a:off x="2574" y="13614"/>
              <a:ext cx="360" cy="312"/>
            </a:xfrm>
            <a:prstGeom prst="rightArrow">
              <a:avLst>
                <a:gd name="adj1" fmla="val 50000"/>
                <a:gd name="adj2" fmla="val 2884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6174" y="14394"/>
              <a:ext cx="360" cy="360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>
                  <a:latin typeface="宋体" panose="02010600030101010101" pitchFamily="2" charset="-122"/>
                </a:rPr>
                <a:t>D</a:t>
              </a:r>
            </a:p>
          </p:txBody>
        </p:sp>
        <p:sp>
          <p:nvSpPr>
            <p:cNvPr id="47" name="Oval 10"/>
            <p:cNvSpPr>
              <a:spLocks noChangeArrowheads="1"/>
            </p:cNvSpPr>
            <p:nvPr/>
          </p:nvSpPr>
          <p:spPr bwMode="auto">
            <a:xfrm>
              <a:off x="4554" y="14394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48" name="Arc 11"/>
            <p:cNvSpPr>
              <a:spLocks/>
            </p:cNvSpPr>
            <p:nvPr/>
          </p:nvSpPr>
          <p:spPr bwMode="auto">
            <a:xfrm rot="-5488163">
              <a:off x="8106" y="13692"/>
              <a:ext cx="360" cy="312"/>
            </a:xfrm>
            <a:custGeom>
              <a:avLst/>
              <a:gdLst>
                <a:gd name="T0" fmla="*/ 3 w 43200"/>
                <a:gd name="T1" fmla="*/ 0 h 36570"/>
                <a:gd name="T2" fmla="*/ 0 w 43200"/>
                <a:gd name="T3" fmla="*/ 0 h 36570"/>
                <a:gd name="T4" fmla="*/ 1 w 43200"/>
                <a:gd name="T5" fmla="*/ 1 h 3657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6570"/>
                <a:gd name="T11" fmla="*/ 43200 w 43200"/>
                <a:gd name="T12" fmla="*/ 36570 h 36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6570" fill="none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</a:path>
                <a:path w="43200" h="36570" stroke="0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  <a:lnTo>
                    <a:pt x="21600" y="1497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Text Box 12"/>
            <p:cNvSpPr txBox="1">
              <a:spLocks noChangeArrowheads="1"/>
            </p:cNvSpPr>
            <p:nvPr/>
          </p:nvSpPr>
          <p:spPr bwMode="auto">
            <a:xfrm>
              <a:off x="7074" y="14238"/>
              <a:ext cx="5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>
                  <a:latin typeface="宋体" panose="02010600030101010101" pitchFamily="2" charset="-122"/>
                </a:rPr>
                <a:t>0</a:t>
              </a:r>
              <a:r>
                <a:rPr lang="zh-CN" altLang="en-US">
                  <a:latin typeface="宋体" panose="02010600030101010101" pitchFamily="2" charset="-122"/>
                </a:rPr>
                <a:t>，</a:t>
              </a:r>
              <a:r>
                <a:rPr lang="en-US" altLang="zh-CN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auto">
            <a:xfrm>
              <a:off x="3834" y="14238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51" name="Oval 14"/>
            <p:cNvSpPr>
              <a:spLocks noChangeArrowheads="1"/>
            </p:cNvSpPr>
            <p:nvPr/>
          </p:nvSpPr>
          <p:spPr bwMode="auto">
            <a:xfrm>
              <a:off x="4554" y="12834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 flipV="1">
              <a:off x="3474" y="13146"/>
              <a:ext cx="10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3834" y="13146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>
              <a:off x="4914" y="14550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8"/>
            <p:cNvSpPr>
              <a:spLocks noChangeShapeType="1"/>
            </p:cNvSpPr>
            <p:nvPr/>
          </p:nvSpPr>
          <p:spPr bwMode="auto">
            <a:xfrm flipV="1">
              <a:off x="4734" y="1314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 Box 19"/>
            <p:cNvSpPr txBox="1">
              <a:spLocks noChangeArrowheads="1"/>
            </p:cNvSpPr>
            <p:nvPr/>
          </p:nvSpPr>
          <p:spPr bwMode="auto">
            <a:xfrm>
              <a:off x="4734" y="13614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57" name="Text Box 20"/>
            <p:cNvSpPr txBox="1">
              <a:spLocks noChangeArrowheads="1"/>
            </p:cNvSpPr>
            <p:nvPr/>
          </p:nvSpPr>
          <p:spPr bwMode="auto">
            <a:xfrm>
              <a:off x="5274" y="14238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58" name="Oval 21"/>
            <p:cNvSpPr>
              <a:spLocks noChangeArrowheads="1"/>
            </p:cNvSpPr>
            <p:nvPr/>
          </p:nvSpPr>
          <p:spPr bwMode="auto">
            <a:xfrm>
              <a:off x="6174" y="12834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>
                  <a:latin typeface="宋体" panose="02010600030101010101" pitchFamily="2" charset="-122"/>
                </a:rPr>
                <a:t>E</a:t>
              </a:r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>
              <a:off x="4914" y="12990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23"/>
            <p:cNvSpPr txBox="1">
              <a:spLocks noChangeArrowheads="1"/>
            </p:cNvSpPr>
            <p:nvPr/>
          </p:nvSpPr>
          <p:spPr bwMode="auto">
            <a:xfrm>
              <a:off x="5274" y="12678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>
              <a:off x="4914" y="12990"/>
              <a:ext cx="126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5454" y="13146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 flipV="1">
              <a:off x="6534" y="13926"/>
              <a:ext cx="126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>
              <a:off x="6534" y="12990"/>
              <a:ext cx="126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Text Box 28"/>
            <p:cNvSpPr txBox="1">
              <a:spLocks noChangeArrowheads="1"/>
            </p:cNvSpPr>
            <p:nvPr/>
          </p:nvSpPr>
          <p:spPr bwMode="auto">
            <a:xfrm>
              <a:off x="6894" y="12990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>
              <a:off x="6354" y="1392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Oval 30"/>
            <p:cNvSpPr>
              <a:spLocks noChangeArrowheads="1"/>
            </p:cNvSpPr>
            <p:nvPr/>
          </p:nvSpPr>
          <p:spPr bwMode="auto">
            <a:xfrm>
              <a:off x="6174" y="13614"/>
              <a:ext cx="360" cy="360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>
                  <a:latin typeface="宋体" panose="02010600030101010101" pitchFamily="2" charset="-122"/>
                </a:rPr>
                <a:t>F</a:t>
              </a:r>
            </a:p>
          </p:txBody>
        </p:sp>
        <p:sp>
          <p:nvSpPr>
            <p:cNvPr id="68" name="Text Box 31"/>
            <p:cNvSpPr txBox="1">
              <a:spLocks noChangeArrowheads="1"/>
            </p:cNvSpPr>
            <p:nvPr/>
          </p:nvSpPr>
          <p:spPr bwMode="auto">
            <a:xfrm>
              <a:off x="5994" y="14082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69" name="Arc 32"/>
            <p:cNvSpPr>
              <a:spLocks/>
            </p:cNvSpPr>
            <p:nvPr/>
          </p:nvSpPr>
          <p:spPr bwMode="auto">
            <a:xfrm rot="-5488163">
              <a:off x="6510" y="13638"/>
              <a:ext cx="360" cy="312"/>
            </a:xfrm>
            <a:custGeom>
              <a:avLst/>
              <a:gdLst>
                <a:gd name="T0" fmla="*/ 3 w 43200"/>
                <a:gd name="T1" fmla="*/ 0 h 36570"/>
                <a:gd name="T2" fmla="*/ 0 w 43200"/>
                <a:gd name="T3" fmla="*/ 0 h 36570"/>
                <a:gd name="T4" fmla="*/ 1 w 43200"/>
                <a:gd name="T5" fmla="*/ 1 h 3657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6570"/>
                <a:gd name="T11" fmla="*/ 43200 w 43200"/>
                <a:gd name="T12" fmla="*/ 36570 h 36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6570" fill="none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</a:path>
                <a:path w="43200" h="36570" stroke="0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  <a:lnTo>
                    <a:pt x="21600" y="1497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Text Box 33"/>
            <p:cNvSpPr txBox="1">
              <a:spLocks noChangeArrowheads="1"/>
            </p:cNvSpPr>
            <p:nvPr/>
          </p:nvSpPr>
          <p:spPr bwMode="auto">
            <a:xfrm>
              <a:off x="6714" y="13614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71" name="Text Box 34"/>
            <p:cNvSpPr txBox="1">
              <a:spLocks noChangeArrowheads="1"/>
            </p:cNvSpPr>
            <p:nvPr/>
          </p:nvSpPr>
          <p:spPr bwMode="auto">
            <a:xfrm>
              <a:off x="8514" y="13614"/>
              <a:ext cx="5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>
                  <a:latin typeface="宋体" panose="02010600030101010101" pitchFamily="2" charset="-122"/>
                </a:rPr>
                <a:t>0</a:t>
              </a:r>
              <a:r>
                <a:rPr lang="zh-CN" altLang="en-US">
                  <a:latin typeface="宋体" panose="02010600030101010101" pitchFamily="2" charset="-122"/>
                </a:rPr>
                <a:t>，</a:t>
              </a:r>
              <a:r>
                <a:rPr lang="en-US" altLang="zh-CN">
                  <a:latin typeface="宋体" panose="02010600030101010101" pitchFamily="2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7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467544" y="1700808"/>
            <a:ext cx="3528392" cy="3672408"/>
          </a:xfrm>
        </p:spPr>
        <p:txBody>
          <a:bodyPr/>
          <a:lstStyle/>
          <a:p>
            <a:pPr marL="265113" indent="-265113"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7.</a:t>
            </a:r>
            <a:r>
              <a:rPr lang="zh-CN" altLang="en-US" sz="2000" dirty="0" smtClean="0">
                <a:latin typeface="宋体" panose="02010600030101010101" pitchFamily="2" charset="-122"/>
              </a:rPr>
              <a:t>为正规文法</a:t>
            </a:r>
            <a:r>
              <a:rPr lang="en-US" altLang="zh-CN" sz="2000" dirty="0" smtClean="0">
                <a:latin typeface="宋体" panose="02010600030101010101" pitchFamily="2" charset="-122"/>
              </a:rPr>
              <a:t>G[S]</a:t>
            </a:r>
          </a:p>
          <a:p>
            <a:pPr marL="265113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S </a:t>
            </a:r>
            <a:r>
              <a:rPr lang="en-US" altLang="zh-CN" sz="2000" dirty="0" smtClean="0"/>
              <a:t>→ </a:t>
            </a:r>
            <a:r>
              <a:rPr lang="en-US" altLang="zh-CN" sz="2000" dirty="0" err="1" smtClean="0"/>
              <a:t>aA</a:t>
            </a:r>
            <a:r>
              <a:rPr lang="en-US" altLang="zh-CN" sz="2000" dirty="0" smtClean="0"/>
              <a:t> │ </a:t>
            </a:r>
            <a:r>
              <a:rPr lang="en-US" altLang="zh-CN" sz="2000" dirty="0" err="1" smtClean="0"/>
              <a:t>bQ</a:t>
            </a:r>
            <a:endParaRPr lang="en-US" altLang="zh-CN" sz="2000" dirty="0" smtClean="0"/>
          </a:p>
          <a:p>
            <a:pPr marL="265113" indent="0">
              <a:buNone/>
            </a:pPr>
            <a:r>
              <a:rPr lang="en-US" altLang="zh-CN" sz="2000" dirty="0" smtClean="0"/>
              <a:t>A</a:t>
            </a:r>
            <a:r>
              <a:rPr lang="en-US" altLang="zh-CN" sz="2000" dirty="0" smtClean="0">
                <a:latin typeface="宋体" panose="02010600030101010101" pitchFamily="2" charset="-122"/>
              </a:rPr>
              <a:t> </a:t>
            </a:r>
            <a:r>
              <a:rPr lang="en-US" altLang="zh-CN" sz="2000" dirty="0" smtClean="0"/>
              <a:t>→ </a:t>
            </a:r>
            <a:r>
              <a:rPr lang="en-US" altLang="zh-CN" sz="2000" dirty="0" err="1"/>
              <a:t>aA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│</a:t>
            </a:r>
            <a:r>
              <a:rPr lang="en-US" altLang="zh-CN" sz="2000" dirty="0" err="1" smtClean="0"/>
              <a:t>bB</a:t>
            </a:r>
            <a:r>
              <a:rPr lang="en-US" altLang="zh-CN" sz="2000" dirty="0" smtClean="0"/>
              <a:t> │b</a:t>
            </a:r>
          </a:p>
          <a:p>
            <a:pPr marL="265113" indent="0">
              <a:buNone/>
            </a:pPr>
            <a:r>
              <a:rPr lang="en-US" altLang="zh-CN" sz="2000" dirty="0" smtClean="0"/>
              <a:t>B</a:t>
            </a:r>
            <a:r>
              <a:rPr lang="en-US" altLang="zh-CN" sz="2000" dirty="0" smtClean="0">
                <a:latin typeface="宋体" panose="02010600030101010101" pitchFamily="2" charset="-122"/>
              </a:rPr>
              <a:t> </a:t>
            </a:r>
            <a:r>
              <a:rPr lang="en-US" altLang="zh-CN" sz="2000" dirty="0"/>
              <a:t>→ </a:t>
            </a:r>
            <a:r>
              <a:rPr lang="en-US" altLang="zh-CN" sz="2000" dirty="0" err="1" smtClean="0"/>
              <a:t>bD</a:t>
            </a:r>
            <a:r>
              <a:rPr lang="en-US" altLang="zh-CN" sz="2000" dirty="0" smtClean="0"/>
              <a:t> │</a:t>
            </a:r>
            <a:r>
              <a:rPr lang="en-US" altLang="zh-CN" sz="2000" dirty="0" err="1" smtClean="0"/>
              <a:t>aQ</a:t>
            </a:r>
            <a:endParaRPr lang="en-US" altLang="zh-CN" sz="2000" dirty="0"/>
          </a:p>
          <a:p>
            <a:pPr marL="265113" indent="0">
              <a:buNone/>
            </a:pPr>
            <a:r>
              <a:rPr lang="en-US" altLang="zh-CN" sz="2000" dirty="0" smtClean="0"/>
              <a:t>Q</a:t>
            </a:r>
            <a:r>
              <a:rPr lang="en-US" altLang="zh-CN" sz="2000" dirty="0" smtClean="0">
                <a:latin typeface="宋体" panose="02010600030101010101" pitchFamily="2" charset="-122"/>
              </a:rPr>
              <a:t> </a:t>
            </a:r>
            <a:r>
              <a:rPr lang="en-US" altLang="zh-CN" sz="2000" dirty="0"/>
              <a:t>→ </a:t>
            </a:r>
            <a:r>
              <a:rPr lang="en-US" altLang="zh-CN" sz="2000" dirty="0" err="1" smtClean="0"/>
              <a:t>aQ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│</a:t>
            </a:r>
            <a:r>
              <a:rPr lang="en-US" altLang="zh-CN" sz="2000" dirty="0" err="1" smtClean="0"/>
              <a:t>bD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│b</a:t>
            </a:r>
          </a:p>
          <a:p>
            <a:pPr marL="265113" indent="0">
              <a:buNone/>
            </a:pPr>
            <a:r>
              <a:rPr lang="en-US" altLang="zh-CN" sz="2000" dirty="0" smtClean="0"/>
              <a:t>D</a:t>
            </a:r>
            <a:r>
              <a:rPr lang="en-US" altLang="zh-CN" sz="2000" dirty="0" smtClean="0">
                <a:latin typeface="宋体" panose="02010600030101010101" pitchFamily="2" charset="-122"/>
              </a:rPr>
              <a:t> </a:t>
            </a:r>
            <a:r>
              <a:rPr lang="en-US" altLang="zh-CN" sz="2000" dirty="0"/>
              <a:t>→ </a:t>
            </a:r>
            <a:r>
              <a:rPr lang="en-US" altLang="zh-CN" sz="2000" dirty="0" err="1" smtClean="0"/>
              <a:t>bB</a:t>
            </a:r>
            <a:r>
              <a:rPr lang="en-US" altLang="zh-CN" sz="2000" dirty="0" smtClean="0"/>
              <a:t> │</a:t>
            </a:r>
            <a:r>
              <a:rPr lang="en-US" altLang="zh-CN" sz="2000" dirty="0" err="1" smtClean="0"/>
              <a:t>aA</a:t>
            </a:r>
            <a:endParaRPr lang="en-US" altLang="zh-CN" sz="2000" dirty="0" smtClean="0"/>
          </a:p>
          <a:p>
            <a:pPr marL="265113" indent="0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E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→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aB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│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bF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265113" indent="0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F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→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bD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│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aE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│b</a:t>
            </a:r>
          </a:p>
          <a:p>
            <a:pPr marL="265113" indent="0">
              <a:buNone/>
            </a:pPr>
            <a:r>
              <a:rPr lang="zh-CN" altLang="en-US" sz="2000" dirty="0" smtClean="0"/>
              <a:t>构造相应的最小</a:t>
            </a:r>
            <a:r>
              <a:rPr lang="en-US" altLang="zh-CN" sz="2000" dirty="0" smtClean="0"/>
              <a:t>DFA</a:t>
            </a:r>
            <a:endParaRPr lang="zh-CN" altLang="en-US" sz="2000" dirty="0" smtClean="0"/>
          </a:p>
        </p:txBody>
      </p:sp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第三章 词法分析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3419872" y="1700808"/>
            <a:ext cx="5508104" cy="83938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kern="0" smtClean="0">
                <a:latin typeface="宋体" panose="02010600030101010101" pitchFamily="2" charset="-122"/>
              </a:rPr>
              <a:t>由于从</a:t>
            </a:r>
            <a:r>
              <a:rPr lang="en-US" altLang="zh-CN" sz="2000" b="1" kern="0" smtClean="0">
                <a:latin typeface="宋体" panose="02010600030101010101" pitchFamily="2" charset="-122"/>
              </a:rPr>
              <a:t>S</a:t>
            </a:r>
            <a:r>
              <a:rPr lang="zh-CN" altLang="en-US" sz="2000" b="1" kern="0" smtClean="0">
                <a:latin typeface="宋体" panose="02010600030101010101" pitchFamily="2" charset="-122"/>
              </a:rPr>
              <a:t>出发任何输入串都不能到达状态</a:t>
            </a:r>
            <a:r>
              <a:rPr lang="en-US" altLang="zh-CN" sz="2000" b="1" kern="0" smtClean="0">
                <a:latin typeface="宋体" panose="02010600030101010101" pitchFamily="2" charset="-122"/>
              </a:rPr>
              <a:t>E</a:t>
            </a:r>
            <a:r>
              <a:rPr lang="zh-CN" altLang="en-US" sz="2000" b="1" kern="0" smtClean="0">
                <a:latin typeface="宋体" panose="02010600030101010101" pitchFamily="2" charset="-122"/>
              </a:rPr>
              <a:t>和</a:t>
            </a:r>
            <a:r>
              <a:rPr lang="en-US" altLang="zh-CN" sz="2000" b="1" kern="0" smtClean="0">
                <a:latin typeface="宋体" panose="02010600030101010101" pitchFamily="2" charset="-122"/>
              </a:rPr>
              <a:t>F</a:t>
            </a:r>
            <a:r>
              <a:rPr lang="zh-CN" altLang="en-US" sz="2000" b="1" kern="0" smtClean="0">
                <a:latin typeface="宋体" panose="02010600030101010101" pitchFamily="2" charset="-122"/>
              </a:rPr>
              <a:t>，所以，状态</a:t>
            </a:r>
            <a:r>
              <a:rPr lang="en-US" altLang="zh-CN" sz="2000" b="1" kern="0" smtClean="0">
                <a:latin typeface="宋体" panose="02010600030101010101" pitchFamily="2" charset="-122"/>
              </a:rPr>
              <a:t>E</a:t>
            </a:r>
            <a:r>
              <a:rPr lang="zh-CN" altLang="en-US" sz="2000" b="1" kern="0" smtClean="0">
                <a:latin typeface="宋体" panose="02010600030101010101" pitchFamily="2" charset="-122"/>
              </a:rPr>
              <a:t>，</a:t>
            </a:r>
            <a:r>
              <a:rPr lang="en-US" altLang="zh-CN" sz="2000" b="1" kern="0" smtClean="0">
                <a:latin typeface="宋体" panose="02010600030101010101" pitchFamily="2" charset="-122"/>
              </a:rPr>
              <a:t>F</a:t>
            </a:r>
            <a:r>
              <a:rPr lang="zh-CN" altLang="en-US" sz="2000" b="1" kern="0" smtClean="0">
                <a:latin typeface="宋体" panose="02010600030101010101" pitchFamily="2" charset="-122"/>
              </a:rPr>
              <a:t>为多余的状态，不予考虑。 </a:t>
            </a:r>
            <a:endParaRPr lang="zh-CN" altLang="en-US" sz="2000" b="1" kern="0" dirty="0" smtClean="0">
              <a:latin typeface="宋体" panose="02010600030101010101" pitchFamily="2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915816" y="2540189"/>
            <a:ext cx="5905500" cy="3887788"/>
            <a:chOff x="2214" y="11586"/>
            <a:chExt cx="6120" cy="2964"/>
          </a:xfrm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214" y="12366"/>
              <a:ext cx="360" cy="312"/>
            </a:xfrm>
            <a:prstGeom prst="rightArrow">
              <a:avLst>
                <a:gd name="adj1" fmla="val 50000"/>
                <a:gd name="adj2" fmla="val 2884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3544" y="12284"/>
              <a:ext cx="18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200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914" y="12990"/>
              <a:ext cx="360" cy="360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2000">
                  <a:latin typeface="宋体" panose="02010600030101010101" pitchFamily="2" charset="-122"/>
                </a:rPr>
                <a:t>Z</a:t>
              </a:r>
            </a:p>
          </p:txBody>
        </p:sp>
        <p:sp>
          <p:nvSpPr>
            <p:cNvPr id="10" name="Arc 10"/>
            <p:cNvSpPr>
              <a:spLocks/>
            </p:cNvSpPr>
            <p:nvPr/>
          </p:nvSpPr>
          <p:spPr bwMode="auto">
            <a:xfrm rot="76893">
              <a:off x="5634" y="14238"/>
              <a:ext cx="360" cy="312"/>
            </a:xfrm>
            <a:custGeom>
              <a:avLst/>
              <a:gdLst>
                <a:gd name="T0" fmla="*/ 3 w 43200"/>
                <a:gd name="T1" fmla="*/ 0 h 36570"/>
                <a:gd name="T2" fmla="*/ 0 w 43200"/>
                <a:gd name="T3" fmla="*/ 0 h 36570"/>
                <a:gd name="T4" fmla="*/ 1 w 43200"/>
                <a:gd name="T5" fmla="*/ 1 h 3657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6570"/>
                <a:gd name="T11" fmla="*/ 43200 w 43200"/>
                <a:gd name="T12" fmla="*/ 36570 h 36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6570" fill="none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</a:path>
                <a:path w="43200" h="36570" stroke="0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  <a:lnTo>
                    <a:pt x="21600" y="1497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754" y="1236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2000">
                  <a:latin typeface="宋体" panose="02010600030101010101" pitchFamily="2" charset="-122"/>
                </a:rPr>
                <a:t>S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4014" y="1236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200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7974" y="1236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2000">
                  <a:latin typeface="宋体" panose="02010600030101010101" pitchFamily="2" charset="-122"/>
                </a:rPr>
                <a:t>D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5634" y="1392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2000">
                  <a:latin typeface="宋体" panose="02010600030101010101" pitchFamily="2" charset="-122"/>
                </a:rPr>
                <a:t>Q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114" y="12522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374" y="12522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6174" y="12522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114" y="12678"/>
              <a:ext cx="2520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374" y="12678"/>
              <a:ext cx="54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 flipV="1">
              <a:off x="5274" y="13302"/>
              <a:ext cx="54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5814" y="12678"/>
              <a:ext cx="18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5994" y="12678"/>
              <a:ext cx="198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5994" y="12184"/>
              <a:ext cx="2160" cy="182"/>
            </a:xfrm>
            <a:custGeom>
              <a:avLst/>
              <a:gdLst>
                <a:gd name="T0" fmla="*/ 2160 w 2160"/>
                <a:gd name="T1" fmla="*/ 182 h 182"/>
                <a:gd name="T2" fmla="*/ 1440 w 2160"/>
                <a:gd name="T3" fmla="*/ 26 h 182"/>
                <a:gd name="T4" fmla="*/ 720 w 2160"/>
                <a:gd name="T5" fmla="*/ 26 h 182"/>
                <a:gd name="T6" fmla="*/ 0 w 2160"/>
                <a:gd name="T7" fmla="*/ 182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"/>
                <a:gd name="T13" fmla="*/ 0 h 182"/>
                <a:gd name="T14" fmla="*/ 2160 w 2160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" h="182">
                  <a:moveTo>
                    <a:pt x="2160" y="182"/>
                  </a:moveTo>
                  <a:cubicBezTo>
                    <a:pt x="1920" y="117"/>
                    <a:pt x="1680" y="52"/>
                    <a:pt x="1440" y="26"/>
                  </a:cubicBezTo>
                  <a:cubicBezTo>
                    <a:pt x="1200" y="0"/>
                    <a:pt x="960" y="0"/>
                    <a:pt x="720" y="26"/>
                  </a:cubicBezTo>
                  <a:cubicBezTo>
                    <a:pt x="480" y="52"/>
                    <a:pt x="240" y="117"/>
                    <a:pt x="0" y="18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333" y="11900"/>
              <a:ext cx="3869" cy="509"/>
            </a:xfrm>
            <a:custGeom>
              <a:avLst/>
              <a:gdLst>
                <a:gd name="T0" fmla="*/ 3869 w 3869"/>
                <a:gd name="T1" fmla="*/ 459 h 509"/>
                <a:gd name="T2" fmla="*/ 2980 w 3869"/>
                <a:gd name="T3" fmla="*/ 71 h 509"/>
                <a:gd name="T4" fmla="*/ 1627 w 3869"/>
                <a:gd name="T5" fmla="*/ 33 h 509"/>
                <a:gd name="T6" fmla="*/ 663 w 3869"/>
                <a:gd name="T7" fmla="*/ 221 h 509"/>
                <a:gd name="T8" fmla="*/ 0 w 3869"/>
                <a:gd name="T9" fmla="*/ 509 h 5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69"/>
                <a:gd name="T16" fmla="*/ 0 h 509"/>
                <a:gd name="T17" fmla="*/ 3869 w 3869"/>
                <a:gd name="T18" fmla="*/ 509 h 5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69" h="509">
                  <a:moveTo>
                    <a:pt x="3869" y="459"/>
                  </a:moveTo>
                  <a:cubicBezTo>
                    <a:pt x="3719" y="394"/>
                    <a:pt x="3354" y="142"/>
                    <a:pt x="2980" y="71"/>
                  </a:cubicBezTo>
                  <a:cubicBezTo>
                    <a:pt x="2606" y="0"/>
                    <a:pt x="2013" y="8"/>
                    <a:pt x="1627" y="33"/>
                  </a:cubicBezTo>
                  <a:cubicBezTo>
                    <a:pt x="1241" y="58"/>
                    <a:pt x="934" y="142"/>
                    <a:pt x="663" y="221"/>
                  </a:cubicBezTo>
                  <a:cubicBezTo>
                    <a:pt x="392" y="300"/>
                    <a:pt x="138" y="449"/>
                    <a:pt x="0" y="50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5814" y="1236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200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5194" y="12283"/>
              <a:ext cx="18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200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7003" y="12312"/>
              <a:ext cx="18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200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6174" y="12054"/>
              <a:ext cx="18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200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5994" y="11586"/>
              <a:ext cx="18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200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6714" y="13146"/>
              <a:ext cx="18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200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5994" y="14238"/>
              <a:ext cx="18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200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3654" y="12990"/>
              <a:ext cx="18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200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4554" y="12678"/>
              <a:ext cx="18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200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5274" y="13458"/>
              <a:ext cx="18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200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5994" y="12990"/>
              <a:ext cx="18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200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36" name="Arc 36"/>
            <p:cNvSpPr>
              <a:spLocks/>
            </p:cNvSpPr>
            <p:nvPr/>
          </p:nvSpPr>
          <p:spPr bwMode="auto">
            <a:xfrm rot="76893" flipV="1">
              <a:off x="4014" y="12054"/>
              <a:ext cx="360" cy="312"/>
            </a:xfrm>
            <a:custGeom>
              <a:avLst/>
              <a:gdLst>
                <a:gd name="T0" fmla="*/ 3 w 43200"/>
                <a:gd name="T1" fmla="*/ 0 h 36570"/>
                <a:gd name="T2" fmla="*/ 0 w 43200"/>
                <a:gd name="T3" fmla="*/ 0 h 36570"/>
                <a:gd name="T4" fmla="*/ 1 w 43200"/>
                <a:gd name="T5" fmla="*/ 1 h 3657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6570"/>
                <a:gd name="T11" fmla="*/ 43200 w 43200"/>
                <a:gd name="T12" fmla="*/ 36570 h 36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6570" fill="none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</a:path>
                <a:path w="43200" h="36570" stroke="0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  <a:lnTo>
                    <a:pt x="21600" y="1497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4127" y="11821"/>
              <a:ext cx="18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2000">
                  <a:latin typeface="宋体" panose="02010600030101010101" pitchFamily="2" charset="-122"/>
                </a:rPr>
                <a:t>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第三章 词法分析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graphicFrame>
        <p:nvGraphicFramePr>
          <p:cNvPr id="38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38805"/>
              </p:ext>
            </p:extLst>
          </p:nvPr>
        </p:nvGraphicFramePr>
        <p:xfrm>
          <a:off x="324866" y="1844824"/>
          <a:ext cx="8351590" cy="2926000"/>
        </p:xfrm>
        <a:graphic>
          <a:graphicData uri="http://schemas.openxmlformats.org/drawingml/2006/table">
            <a:tbl>
              <a:tblPr/>
              <a:tblGrid>
                <a:gridCol w="1061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3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 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= ε-closure(MoveTo(I,a))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 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= ε-closure(MoveTo(I,b))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[S]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[A]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3[Q]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[A]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[A]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4[B,Z]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3[Q]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3[Q]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5[D,Z]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4[B,Z]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3[Q]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6[D]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5[D,Z]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2[A]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7[B]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[D]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[A]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7[B]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7[B]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3[Q]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6[D]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" name="Text Box 161"/>
          <p:cNvSpPr txBox="1">
            <a:spLocks noChangeArrowheads="1"/>
          </p:cNvSpPr>
          <p:nvPr/>
        </p:nvSpPr>
        <p:spPr bwMode="auto">
          <a:xfrm>
            <a:off x="324866" y="5085184"/>
            <a:ext cx="86407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</a:rPr>
              <a:t>因为</a:t>
            </a:r>
            <a:r>
              <a:rPr lang="en-US" altLang="zh-CN">
                <a:latin typeface="宋体" panose="02010600030101010101" pitchFamily="2" charset="-122"/>
              </a:rPr>
              <a:t>4,5</a:t>
            </a:r>
            <a:r>
              <a:rPr lang="zh-CN" altLang="en-US">
                <a:latin typeface="宋体" panose="02010600030101010101" pitchFamily="2" charset="-122"/>
              </a:rPr>
              <a:t>状态包含</a:t>
            </a:r>
            <a:r>
              <a:rPr lang="en-US" altLang="zh-CN">
                <a:latin typeface="宋体" panose="02010600030101010101" pitchFamily="2" charset="-122"/>
              </a:rPr>
              <a:t>Z,</a:t>
            </a:r>
            <a:r>
              <a:rPr lang="zh-CN" altLang="en-US">
                <a:latin typeface="宋体" panose="02010600030101010101" pitchFamily="2" charset="-122"/>
              </a:rPr>
              <a:t>所以都是终态</a:t>
            </a:r>
            <a:r>
              <a:rPr lang="en-US" altLang="zh-CN">
                <a:latin typeface="宋体" panose="02010600030101010101" pitchFamily="2" charset="-122"/>
              </a:rPr>
              <a:t>,1,2,3,6,7</a:t>
            </a:r>
            <a:r>
              <a:rPr lang="zh-CN" altLang="en-US">
                <a:latin typeface="宋体" panose="02010600030101010101" pitchFamily="2" charset="-122"/>
              </a:rPr>
              <a:t>都是非终态</a:t>
            </a:r>
            <a:r>
              <a:rPr lang="en-US" altLang="zh-CN">
                <a:latin typeface="宋体" panose="02010600030101010101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态输入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后为</a:t>
            </a:r>
            <a:r>
              <a:rPr lang="en-US" altLang="zh-CN">
                <a:latin typeface="宋体" panose="02010600030101010101" pitchFamily="2" charset="-122"/>
              </a:rPr>
              <a:t>3,</a:t>
            </a:r>
            <a:r>
              <a:rPr lang="zh-CN" altLang="en-US">
                <a:latin typeface="宋体" panose="02010600030101010101" pitchFamily="2" charset="-122"/>
              </a:rPr>
              <a:t>是非终态</a:t>
            </a:r>
            <a:r>
              <a:rPr lang="en-US" altLang="zh-CN">
                <a:latin typeface="宋体" panose="02010600030101010101" pitchFamily="2" charset="-122"/>
              </a:rPr>
              <a:t>;2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</a:rPr>
              <a:t>输入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后为</a:t>
            </a:r>
            <a:r>
              <a:rPr lang="en-US" altLang="zh-CN">
                <a:latin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</a:rPr>
              <a:t>5</a:t>
            </a:r>
            <a:r>
              <a:rPr lang="zh-CN" altLang="en-US">
                <a:latin typeface="宋体" panose="02010600030101010101" pitchFamily="2" charset="-122"/>
              </a:rPr>
              <a:t>是终态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</a:rPr>
              <a:t>所以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</a:rPr>
              <a:t>2,3</a:t>
            </a:r>
            <a:r>
              <a:rPr lang="zh-CN" altLang="en-US">
                <a:latin typeface="宋体" panose="02010600030101010101" pitchFamily="2" charset="-122"/>
              </a:rPr>
              <a:t>是不同的状态</a:t>
            </a:r>
            <a:r>
              <a:rPr lang="en-US" altLang="zh-CN">
                <a:latin typeface="宋体" panose="02010600030101010101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</a:rPr>
              <a:t>是相同等价状态</a:t>
            </a:r>
            <a:r>
              <a:rPr lang="en-US" altLang="zh-CN">
                <a:latin typeface="宋体" panose="02010600030101010101" pitchFamily="2" charset="-122"/>
              </a:rPr>
              <a:t>;4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</a:rPr>
              <a:t>5</a:t>
            </a:r>
            <a:r>
              <a:rPr lang="zh-CN" altLang="en-US">
                <a:latin typeface="宋体" panose="02010600030101010101" pitchFamily="2" charset="-122"/>
              </a:rPr>
              <a:t>是等价状态</a:t>
            </a:r>
            <a:r>
              <a:rPr lang="en-US" altLang="zh-CN">
                <a:latin typeface="宋体" panose="02010600030101010101" pitchFamily="2" charset="-122"/>
              </a:rPr>
              <a:t>;6</a:t>
            </a:r>
            <a:r>
              <a:rPr lang="zh-CN" altLang="en-US">
                <a:latin typeface="宋体" panose="02010600030101010101" pitchFamily="2" charset="-122"/>
              </a:rPr>
              <a:t>何是等价状态</a:t>
            </a:r>
            <a:r>
              <a:rPr lang="en-US" altLang="zh-CN">
                <a:latin typeface="宋体" panose="02010600030101010101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</a:rPr>
              <a:t>所以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</a:rPr>
              <a:t>最后剩下</a:t>
            </a:r>
            <a:r>
              <a:rPr lang="en-US" altLang="zh-CN">
                <a:latin typeface="宋体" panose="02010600030101010101" pitchFamily="2" charset="-122"/>
              </a:rPr>
              <a:t>:1,2,4,6</a:t>
            </a:r>
            <a:r>
              <a:rPr lang="zh-CN" altLang="en-US">
                <a:latin typeface="宋体" panose="02010600030101010101" pitchFamily="2" charset="-122"/>
              </a:rPr>
              <a:t>四个状态</a:t>
            </a:r>
            <a:r>
              <a:rPr lang="en-US" altLang="zh-CN">
                <a:latin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1322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第三章 词法分析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grpSp>
        <p:nvGrpSpPr>
          <p:cNvPr id="5" name="Group 197"/>
          <p:cNvGrpSpPr>
            <a:grpSpLocks/>
          </p:cNvGrpSpPr>
          <p:nvPr/>
        </p:nvGrpSpPr>
        <p:grpSpPr bwMode="auto">
          <a:xfrm>
            <a:off x="2339752" y="4365104"/>
            <a:ext cx="4141788" cy="2341562"/>
            <a:chOff x="3633" y="3199"/>
            <a:chExt cx="1584" cy="799"/>
          </a:xfrm>
        </p:grpSpPr>
        <p:sp>
          <p:nvSpPr>
            <p:cNvPr id="6" name="AutoShape 182"/>
            <p:cNvSpPr>
              <a:spLocks noChangeArrowheads="1"/>
            </p:cNvSpPr>
            <p:nvPr/>
          </p:nvSpPr>
          <p:spPr bwMode="auto">
            <a:xfrm>
              <a:off x="3633" y="3396"/>
              <a:ext cx="144" cy="125"/>
            </a:xfrm>
            <a:prstGeom prst="rightArrow">
              <a:avLst>
                <a:gd name="adj1" fmla="val 50000"/>
                <a:gd name="adj2" fmla="val 288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181"/>
            <p:cNvSpPr txBox="1">
              <a:spLocks noChangeArrowheads="1"/>
            </p:cNvSpPr>
            <p:nvPr/>
          </p:nvSpPr>
          <p:spPr bwMode="auto">
            <a:xfrm>
              <a:off x="4165" y="3363"/>
              <a:ext cx="72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9" name="Oval 180"/>
            <p:cNvSpPr>
              <a:spLocks noChangeArrowheads="1"/>
            </p:cNvSpPr>
            <p:nvPr/>
          </p:nvSpPr>
          <p:spPr bwMode="auto">
            <a:xfrm>
              <a:off x="4353" y="3765"/>
              <a:ext cx="144" cy="144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10" name="Oval 179"/>
            <p:cNvSpPr>
              <a:spLocks noChangeArrowheads="1"/>
            </p:cNvSpPr>
            <p:nvPr/>
          </p:nvSpPr>
          <p:spPr bwMode="auto">
            <a:xfrm>
              <a:off x="4353" y="3396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11" name="Line 178"/>
            <p:cNvSpPr>
              <a:spLocks noChangeShapeType="1"/>
            </p:cNvSpPr>
            <p:nvPr/>
          </p:nvSpPr>
          <p:spPr bwMode="auto">
            <a:xfrm>
              <a:off x="3993" y="3441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77"/>
            <p:cNvSpPr>
              <a:spLocks noChangeShapeType="1"/>
            </p:cNvSpPr>
            <p:nvPr/>
          </p:nvSpPr>
          <p:spPr bwMode="auto">
            <a:xfrm>
              <a:off x="4497" y="3441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76"/>
            <p:cNvSpPr txBox="1">
              <a:spLocks noChangeArrowheads="1"/>
            </p:cNvSpPr>
            <p:nvPr/>
          </p:nvSpPr>
          <p:spPr bwMode="auto">
            <a:xfrm>
              <a:off x="4825" y="3363"/>
              <a:ext cx="72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14" name="Text Box 175"/>
            <p:cNvSpPr txBox="1">
              <a:spLocks noChangeArrowheads="1"/>
            </p:cNvSpPr>
            <p:nvPr/>
          </p:nvSpPr>
          <p:spPr bwMode="auto">
            <a:xfrm>
              <a:off x="4641" y="3504"/>
              <a:ext cx="72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15" name="Arc 174"/>
            <p:cNvSpPr>
              <a:spLocks/>
            </p:cNvSpPr>
            <p:nvPr/>
          </p:nvSpPr>
          <p:spPr bwMode="auto">
            <a:xfrm rot="76893" flipV="1">
              <a:off x="4353" y="3288"/>
              <a:ext cx="144" cy="125"/>
            </a:xfrm>
            <a:custGeom>
              <a:avLst/>
              <a:gdLst>
                <a:gd name="T0" fmla="*/ 0 w 43200"/>
                <a:gd name="T1" fmla="*/ 0 h 36570"/>
                <a:gd name="T2" fmla="*/ 0 w 43200"/>
                <a:gd name="T3" fmla="*/ 0 h 36570"/>
                <a:gd name="T4" fmla="*/ 0 w 43200"/>
                <a:gd name="T5" fmla="*/ 0 h 3657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6570"/>
                <a:gd name="T11" fmla="*/ 43200 w 43200"/>
                <a:gd name="T12" fmla="*/ 36570 h 36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6570" fill="none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</a:path>
                <a:path w="43200" h="36570" stroke="0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  <a:lnTo>
                    <a:pt x="21600" y="1497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Text Box 173"/>
            <p:cNvSpPr txBox="1">
              <a:spLocks noChangeArrowheads="1"/>
            </p:cNvSpPr>
            <p:nvPr/>
          </p:nvSpPr>
          <p:spPr bwMode="auto">
            <a:xfrm>
              <a:off x="4398" y="3199"/>
              <a:ext cx="72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17" name="Freeform 172"/>
            <p:cNvSpPr>
              <a:spLocks/>
            </p:cNvSpPr>
            <p:nvPr/>
          </p:nvSpPr>
          <p:spPr bwMode="auto">
            <a:xfrm>
              <a:off x="3921" y="3504"/>
              <a:ext cx="432" cy="73"/>
            </a:xfrm>
            <a:custGeom>
              <a:avLst/>
              <a:gdLst>
                <a:gd name="T0" fmla="*/ 0 w 1080"/>
                <a:gd name="T1" fmla="*/ 0 h 182"/>
                <a:gd name="T2" fmla="*/ 144 w 1080"/>
                <a:gd name="T3" fmla="*/ 63 h 182"/>
                <a:gd name="T4" fmla="*/ 288 w 1080"/>
                <a:gd name="T5" fmla="*/ 63 h 182"/>
                <a:gd name="T6" fmla="*/ 432 w 1080"/>
                <a:gd name="T7" fmla="*/ 0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0"/>
                <a:gd name="T13" fmla="*/ 0 h 182"/>
                <a:gd name="T14" fmla="*/ 1080 w 1080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0" h="182">
                  <a:moveTo>
                    <a:pt x="0" y="0"/>
                  </a:moveTo>
                  <a:cubicBezTo>
                    <a:pt x="120" y="65"/>
                    <a:pt x="240" y="130"/>
                    <a:pt x="360" y="156"/>
                  </a:cubicBezTo>
                  <a:cubicBezTo>
                    <a:pt x="480" y="182"/>
                    <a:pt x="600" y="182"/>
                    <a:pt x="720" y="156"/>
                  </a:cubicBezTo>
                  <a:cubicBezTo>
                    <a:pt x="840" y="130"/>
                    <a:pt x="960" y="65"/>
                    <a:pt x="10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Oval 171"/>
            <p:cNvSpPr>
              <a:spLocks noChangeArrowheads="1"/>
            </p:cNvSpPr>
            <p:nvPr/>
          </p:nvSpPr>
          <p:spPr bwMode="auto">
            <a:xfrm>
              <a:off x="3849" y="3396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19" name="Text Box 170"/>
            <p:cNvSpPr txBox="1">
              <a:spLocks noChangeArrowheads="1"/>
            </p:cNvSpPr>
            <p:nvPr/>
          </p:nvSpPr>
          <p:spPr bwMode="auto">
            <a:xfrm>
              <a:off x="4137" y="3549"/>
              <a:ext cx="72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20" name="Freeform 169"/>
            <p:cNvSpPr>
              <a:spLocks/>
            </p:cNvSpPr>
            <p:nvPr/>
          </p:nvSpPr>
          <p:spPr bwMode="auto">
            <a:xfrm>
              <a:off x="4497" y="3479"/>
              <a:ext cx="591" cy="70"/>
            </a:xfrm>
            <a:custGeom>
              <a:avLst/>
              <a:gdLst>
                <a:gd name="T0" fmla="*/ 591 w 1478"/>
                <a:gd name="T1" fmla="*/ 0 h 174"/>
                <a:gd name="T2" fmla="*/ 426 w 1478"/>
                <a:gd name="T3" fmla="*/ 50 h 174"/>
                <a:gd name="T4" fmla="*/ 216 w 1478"/>
                <a:gd name="T5" fmla="*/ 66 h 174"/>
                <a:gd name="T6" fmla="*/ 0 w 1478"/>
                <a:gd name="T7" fmla="*/ 25 h 1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8"/>
                <a:gd name="T13" fmla="*/ 0 h 174"/>
                <a:gd name="T14" fmla="*/ 1478 w 1478"/>
                <a:gd name="T15" fmla="*/ 174 h 1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8" h="174">
                  <a:moveTo>
                    <a:pt x="1478" y="0"/>
                  </a:moveTo>
                  <a:cubicBezTo>
                    <a:pt x="1409" y="21"/>
                    <a:pt x="1221" y="98"/>
                    <a:pt x="1065" y="125"/>
                  </a:cubicBezTo>
                  <a:cubicBezTo>
                    <a:pt x="909" y="152"/>
                    <a:pt x="716" y="174"/>
                    <a:pt x="539" y="163"/>
                  </a:cubicBezTo>
                  <a:cubicBezTo>
                    <a:pt x="362" y="152"/>
                    <a:pt x="112" y="82"/>
                    <a:pt x="0" y="6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Line 168"/>
            <p:cNvSpPr>
              <a:spLocks noChangeShapeType="1"/>
            </p:cNvSpPr>
            <p:nvPr/>
          </p:nvSpPr>
          <p:spPr bwMode="auto">
            <a:xfrm flipV="1">
              <a:off x="4425" y="350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167"/>
            <p:cNvSpPr txBox="1">
              <a:spLocks noChangeArrowheads="1"/>
            </p:cNvSpPr>
            <p:nvPr/>
          </p:nvSpPr>
          <p:spPr bwMode="auto">
            <a:xfrm>
              <a:off x="4425" y="3612"/>
              <a:ext cx="72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23" name="Arc 166"/>
            <p:cNvSpPr>
              <a:spLocks/>
            </p:cNvSpPr>
            <p:nvPr/>
          </p:nvSpPr>
          <p:spPr bwMode="auto">
            <a:xfrm rot="76893">
              <a:off x="4353" y="3873"/>
              <a:ext cx="144" cy="125"/>
            </a:xfrm>
            <a:custGeom>
              <a:avLst/>
              <a:gdLst>
                <a:gd name="T0" fmla="*/ 0 w 43200"/>
                <a:gd name="T1" fmla="*/ 0 h 36570"/>
                <a:gd name="T2" fmla="*/ 0 w 43200"/>
                <a:gd name="T3" fmla="*/ 0 h 36570"/>
                <a:gd name="T4" fmla="*/ 0 w 43200"/>
                <a:gd name="T5" fmla="*/ 0 h 3657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6570"/>
                <a:gd name="T11" fmla="*/ 43200 w 43200"/>
                <a:gd name="T12" fmla="*/ 36570 h 36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6570" fill="none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</a:path>
                <a:path w="43200" h="36570" stroke="0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  <a:lnTo>
                    <a:pt x="21600" y="1497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Text Box 165"/>
            <p:cNvSpPr txBox="1">
              <a:spLocks noChangeArrowheads="1"/>
            </p:cNvSpPr>
            <p:nvPr/>
          </p:nvSpPr>
          <p:spPr bwMode="auto">
            <a:xfrm>
              <a:off x="4497" y="3873"/>
              <a:ext cx="72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25" name="Line 164"/>
            <p:cNvSpPr>
              <a:spLocks noChangeShapeType="1"/>
            </p:cNvSpPr>
            <p:nvPr/>
          </p:nvSpPr>
          <p:spPr bwMode="auto">
            <a:xfrm flipH="1">
              <a:off x="4497" y="3504"/>
              <a:ext cx="648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163"/>
            <p:cNvSpPr txBox="1">
              <a:spLocks noChangeArrowheads="1"/>
            </p:cNvSpPr>
            <p:nvPr/>
          </p:nvSpPr>
          <p:spPr bwMode="auto">
            <a:xfrm>
              <a:off x="4785" y="3657"/>
              <a:ext cx="72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27" name="Oval 162"/>
            <p:cNvSpPr>
              <a:spLocks noChangeArrowheads="1"/>
            </p:cNvSpPr>
            <p:nvPr/>
          </p:nvSpPr>
          <p:spPr bwMode="auto">
            <a:xfrm>
              <a:off x="5073" y="3396"/>
              <a:ext cx="144" cy="144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62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45074"/>
              </p:ext>
            </p:extLst>
          </p:nvPr>
        </p:nvGraphicFramePr>
        <p:xfrm>
          <a:off x="396874" y="1556792"/>
          <a:ext cx="8351590" cy="2926000"/>
        </p:xfrm>
        <a:graphic>
          <a:graphicData uri="http://schemas.openxmlformats.org/drawingml/2006/table">
            <a:tbl>
              <a:tblPr/>
              <a:tblGrid>
                <a:gridCol w="1061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3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 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= ε-closure(MoveTo(I,a))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 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= ε-closure(MoveTo(I,b))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[S]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[A]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3[Q]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[A]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[A]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4[B,Z]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3[Q]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3[Q]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5[D,Z]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4[B,Z]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3[Q]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6[D]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5[D,Z]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2[A]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7[B]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[D]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[A]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7[B]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7[B]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3[Q]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6[D]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563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772816"/>
            <a:ext cx="7787208" cy="2160240"/>
          </a:xfrm>
        </p:spPr>
        <p:txBody>
          <a:bodyPr/>
          <a:lstStyle/>
          <a:p>
            <a:pPr marL="354013" indent="-354013" fontAlgn="ctr" latinLnBrk="1"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8.</a:t>
            </a:r>
            <a:r>
              <a:rPr lang="zh-CN" altLang="en-US" sz="2000" dirty="0" smtClean="0">
                <a:latin typeface="宋体" panose="02010600030101010101" pitchFamily="2" charset="-122"/>
              </a:rPr>
              <a:t>给出下述正规文法所对应的正规式：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marL="354013" indent="0" fontAlgn="ctr" latinLnBrk="1"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S </a:t>
            </a:r>
            <a:r>
              <a:rPr lang="en-US" altLang="zh-CN" sz="2000" dirty="0" smtClean="0"/>
              <a:t>→0A </a:t>
            </a:r>
            <a:r>
              <a:rPr lang="en-US" altLang="zh-CN" sz="2000" dirty="0"/>
              <a:t>│ </a:t>
            </a:r>
            <a:r>
              <a:rPr lang="en-US" altLang="zh-CN" sz="2000" dirty="0" smtClean="0"/>
              <a:t>1B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354013" indent="0" fontAlgn="ctr" latinLnBrk="1"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A </a:t>
            </a:r>
            <a:r>
              <a:rPr lang="en-US" altLang="zh-CN" sz="2000" dirty="0"/>
              <a:t>→ </a:t>
            </a:r>
            <a:r>
              <a:rPr lang="en-US" altLang="zh-CN" sz="2000" dirty="0" smtClean="0"/>
              <a:t>1S </a:t>
            </a:r>
            <a:r>
              <a:rPr lang="en-US" altLang="zh-CN" sz="2000" dirty="0"/>
              <a:t>│ </a:t>
            </a:r>
            <a:r>
              <a:rPr lang="en-US" altLang="zh-CN" sz="2000" dirty="0" smtClean="0"/>
              <a:t>1</a:t>
            </a:r>
          </a:p>
          <a:p>
            <a:pPr marL="354013" indent="0" fontAlgn="ctr" latinLnBrk="1"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B </a:t>
            </a:r>
            <a:r>
              <a:rPr lang="en-US" altLang="zh-CN" sz="2000" dirty="0"/>
              <a:t>→ </a:t>
            </a:r>
            <a:r>
              <a:rPr lang="en-US" altLang="zh-CN" sz="2000" dirty="0" smtClean="0"/>
              <a:t>0S │0</a:t>
            </a: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第三章 词法分析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44894" y="2636967"/>
            <a:ext cx="5904656" cy="360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400" kern="0" dirty="0" smtClean="0"/>
              <a:t>将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A</a:t>
            </a:r>
            <a:r>
              <a:rPr lang="en-US" altLang="zh-CN" sz="2400" kern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1S|1</a:t>
            </a:r>
            <a:r>
              <a:rPr lang="en-US" altLang="zh-CN" sz="2400" kern="0" dirty="0" smtClean="0"/>
              <a:t> </a:t>
            </a:r>
            <a:r>
              <a:rPr lang="zh-CN" altLang="en-US" sz="2400" kern="0" dirty="0" smtClean="0"/>
              <a:t>和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B</a:t>
            </a:r>
            <a:r>
              <a:rPr lang="en-US" altLang="zh-CN" sz="2400" kern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0S|0</a:t>
            </a:r>
            <a:r>
              <a:rPr lang="en-US" altLang="zh-CN" sz="2400" kern="0" dirty="0" smtClean="0"/>
              <a:t> </a:t>
            </a:r>
            <a:r>
              <a:rPr lang="zh-CN" altLang="en-US" sz="2400" kern="0" dirty="0" smtClean="0"/>
              <a:t>分别代入 </a:t>
            </a:r>
            <a:r>
              <a:rPr lang="en-US" altLang="zh-CN" sz="2400" kern="0" dirty="0" smtClean="0"/>
              <a:t>S</a:t>
            </a:r>
            <a:r>
              <a:rPr lang="en-US" altLang="zh-CN" sz="2400" kern="0" dirty="0" smtClean="0">
                <a:sym typeface="Wingdings" panose="05000000000000000000" pitchFamily="2" charset="2"/>
              </a:rPr>
              <a:t></a:t>
            </a:r>
            <a:r>
              <a:rPr lang="en-US" altLang="zh-CN" sz="2400" kern="0" dirty="0" smtClean="0"/>
              <a:t>0A|1B </a:t>
            </a:r>
            <a:r>
              <a:rPr lang="zh-CN" altLang="en-US" sz="2400" kern="0" dirty="0" smtClean="0"/>
              <a:t>得</a:t>
            </a:r>
            <a:r>
              <a:rPr lang="en-US" altLang="zh-CN" sz="2400" kern="0" dirty="0" smtClean="0"/>
              <a:t>: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2400" kern="0" dirty="0" smtClean="0"/>
              <a:t>S=01S|01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2400" kern="0" dirty="0" smtClean="0"/>
              <a:t>S=10S|10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400" kern="0" dirty="0" smtClean="0"/>
              <a:t>得产生式</a:t>
            </a:r>
            <a:r>
              <a:rPr lang="en-US" altLang="zh-CN" sz="2400" kern="0" dirty="0" smtClean="0"/>
              <a:t>:S=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01S|10S</a:t>
            </a:r>
            <a:r>
              <a:rPr lang="en-US" altLang="zh-CN" sz="2400" kern="0" dirty="0" smtClean="0"/>
              <a:t>|01|10 </a:t>
            </a:r>
            <a:r>
              <a:rPr lang="zh-CN" altLang="en-US" sz="2400" kern="0" dirty="0" smtClean="0"/>
              <a:t>化简得</a:t>
            </a:r>
            <a:r>
              <a:rPr lang="en-US" altLang="zh-CN" sz="2400" kern="0" dirty="0" smtClean="0"/>
              <a:t>: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2400" kern="0" dirty="0" smtClean="0"/>
              <a:t>S=(01|10)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S</a:t>
            </a:r>
            <a:r>
              <a:rPr lang="en-US" altLang="zh-CN" sz="2400" kern="0" dirty="0" smtClean="0"/>
              <a:t>  |  (01|10)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2400" kern="0" dirty="0" smtClean="0"/>
              <a:t>S=(01|10)*(01|10) </a:t>
            </a:r>
            <a:r>
              <a:rPr lang="zh-CN" altLang="en-US" sz="2400" kern="0" dirty="0" smtClean="0"/>
              <a:t>得正规式</a:t>
            </a:r>
            <a:r>
              <a:rPr lang="en-US" altLang="zh-CN" sz="2400" kern="0" dirty="0" smtClean="0"/>
              <a:t>: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2400" kern="0" dirty="0" smtClean="0"/>
              <a:t>(01|10)*(01|10)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"/>
          <p:cNvGrpSpPr>
            <a:grpSpLocks/>
          </p:cNvGrpSpPr>
          <p:nvPr/>
        </p:nvGrpSpPr>
        <p:grpSpPr bwMode="auto">
          <a:xfrm>
            <a:off x="2571750" y="1643063"/>
            <a:ext cx="3657600" cy="2674937"/>
            <a:chOff x="0" y="4560"/>
            <a:chExt cx="11905" cy="8365"/>
          </a:xfrm>
        </p:grpSpPr>
        <p:pic>
          <p:nvPicPr>
            <p:cNvPr id="63493" name="Picture 3" descr="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588"/>
              <a:ext cx="11880" cy="6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4" name="Picture 4" descr="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60"/>
              <a:ext cx="7560" cy="4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5" name="Picture 5" descr="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" y="4560"/>
              <a:ext cx="6865" cy="4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2357422" y="4714884"/>
            <a:ext cx="43396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rgbClr val="C00000"/>
                </a:solidFill>
                <a:latin typeface="方正舒体" pitchFamily="2" charset="-122"/>
                <a:ea typeface="方正舒体" pitchFamily="2" charset="-122"/>
              </a:rPr>
              <a:t>自强不息、团结奋进</a:t>
            </a:r>
            <a:endParaRPr lang="en-US" altLang="zh-CN" sz="3600" dirty="0">
              <a:solidFill>
                <a:srgbClr val="C00000"/>
              </a:solidFill>
              <a:latin typeface="方正舒体" pitchFamily="2" charset="-122"/>
              <a:ea typeface="方正舒体" pitchFamily="2" charset="-122"/>
            </a:endParaRPr>
          </a:p>
          <a:p>
            <a:pPr algn="ctr" eaLnBrk="1" hangingPunct="1">
              <a:defRPr/>
            </a:pPr>
            <a:r>
              <a:rPr lang="zh-CN" altLang="en-US" sz="3600" dirty="0">
                <a:solidFill>
                  <a:srgbClr val="C00000"/>
                </a:solidFill>
                <a:latin typeface="方正舒体" pitchFamily="2" charset="-122"/>
                <a:ea typeface="方正舒体" pitchFamily="2" charset="-122"/>
              </a:rPr>
              <a:t>爱校敬业、追求卓越</a:t>
            </a:r>
            <a:endParaRPr lang="zh-CN" altLang="en-US" sz="3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C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6349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8A80EE-D27A-4BC6-8C09-8DDF3712759D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第三章 词法分析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9552" y="2132856"/>
            <a:ext cx="4707040" cy="273630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构造下列正规式相应的</a:t>
            </a:r>
            <a:r>
              <a:rPr lang="en-US" altLang="zh-CN" sz="2000" dirty="0" smtClean="0"/>
              <a:t>DFA</a:t>
            </a:r>
            <a:endParaRPr lang="zh-CN" altLang="en-US" sz="2000" dirty="0" smtClean="0"/>
          </a:p>
          <a:p>
            <a:pPr marL="0" indent="265113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1 </a:t>
            </a:r>
            <a:r>
              <a:rPr lang="en-US" altLang="zh-CN" sz="2000" dirty="0" smtClean="0"/>
              <a:t>│0</a:t>
            </a:r>
            <a:r>
              <a:rPr lang="zh-CN" altLang="en-US" sz="2000" dirty="0" smtClean="0"/>
              <a:t>）</a:t>
            </a:r>
            <a:r>
              <a:rPr lang="zh-CN" altLang="en-US" sz="2000" baseline="30000" dirty="0" smtClean="0"/>
              <a:t>*</a:t>
            </a:r>
            <a:r>
              <a:rPr lang="en-US" altLang="zh-CN" sz="2000" dirty="0" smtClean="0"/>
              <a:t>101</a:t>
            </a:r>
            <a:endParaRPr lang="zh-CN" altLang="en-US" sz="2000" dirty="0" smtClean="0"/>
          </a:p>
          <a:p>
            <a:pPr marL="0" indent="265113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1010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* </a:t>
            </a:r>
            <a:r>
              <a:rPr lang="en-US" altLang="zh-CN" sz="2000" b="1" dirty="0">
                <a:solidFill>
                  <a:srgbClr val="FF0000"/>
                </a:solidFill>
              </a:rPr>
              <a:t>│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010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）*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）*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 </a:t>
            </a:r>
          </a:p>
          <a:p>
            <a:pPr marL="0" indent="265113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（（</a:t>
            </a:r>
            <a:r>
              <a:rPr lang="en-US" altLang="zh-CN" sz="2000" dirty="0" smtClean="0"/>
              <a:t>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│b</a:t>
            </a:r>
            <a:r>
              <a:rPr lang="zh-CN" altLang="en-US" sz="2000" dirty="0" smtClean="0"/>
              <a:t>）*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│ab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）*</a:t>
            </a:r>
            <a:r>
              <a:rPr lang="en-US" altLang="zh-CN" sz="2000" dirty="0" smtClean="0"/>
              <a:t>b</a:t>
            </a:r>
          </a:p>
          <a:p>
            <a:pPr marL="0" indent="265113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ab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）*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│bb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*ab</a:t>
            </a:r>
          </a:p>
          <a:p>
            <a:pPr marL="0" indent="265113">
              <a:spcBef>
                <a:spcPts val="1200"/>
              </a:spcBef>
              <a:spcAft>
                <a:spcPts val="600"/>
              </a:spcAft>
              <a:buFontTx/>
              <a:buNone/>
            </a:pPr>
            <a:endParaRPr lang="en-US" altLang="zh-CN" sz="2000" dirty="0" smtClean="0"/>
          </a:p>
          <a:p>
            <a:pPr marL="0" indent="265113">
              <a:spcBef>
                <a:spcPts val="1200"/>
              </a:spcBef>
              <a:spcAft>
                <a:spcPts val="600"/>
              </a:spcAft>
              <a:buFontTx/>
              <a:buNone/>
            </a:pP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第三章 词法分析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67187" y="1650073"/>
            <a:ext cx="1988879" cy="504056"/>
          </a:xfrm>
          <a:ln>
            <a:noFill/>
          </a:ln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</a:rPr>
              <a:t>1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│0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b="1" baseline="30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101</a:t>
            </a:r>
          </a:p>
          <a:p>
            <a:pPr marL="0" indent="265113">
              <a:spcBef>
                <a:spcPts val="1200"/>
              </a:spcBef>
              <a:spcAft>
                <a:spcPts val="600"/>
              </a:spcAft>
              <a:buFontTx/>
              <a:buNone/>
            </a:pPr>
            <a:endParaRPr lang="zh-CN" altLang="en-US" sz="2000" b="1" dirty="0" smtClean="0">
              <a:solidFill>
                <a:srgbClr val="FF0000"/>
              </a:solidFill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068211" y="1497683"/>
            <a:ext cx="5847555" cy="1313674"/>
            <a:chOff x="2214" y="4098"/>
            <a:chExt cx="6660" cy="156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754" y="4722"/>
              <a:ext cx="360" cy="3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194" y="4722"/>
              <a:ext cx="360" cy="36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634" y="4722"/>
              <a:ext cx="360" cy="36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7074" y="4722"/>
              <a:ext cx="360" cy="36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114" y="4878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554" y="4878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5994" y="4878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474" y="4566"/>
              <a:ext cx="1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914" y="4566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6354" y="4566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8514" y="4722"/>
              <a:ext cx="360" cy="360"/>
            </a:xfrm>
            <a:prstGeom prst="ellipse">
              <a:avLst/>
            </a:prstGeom>
            <a:solidFill>
              <a:srgbClr val="FFFFFF"/>
            </a:solidFill>
            <a:ln w="38100" cmpd="dbl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794" y="4566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7434" y="4878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9" name="Arc 19"/>
            <p:cNvSpPr>
              <a:spLocks/>
            </p:cNvSpPr>
            <p:nvPr/>
          </p:nvSpPr>
          <p:spPr bwMode="auto">
            <a:xfrm>
              <a:off x="4194" y="5034"/>
              <a:ext cx="360" cy="312"/>
            </a:xfrm>
            <a:custGeom>
              <a:avLst/>
              <a:gdLst>
                <a:gd name="T0" fmla="*/ 3 w 43200"/>
                <a:gd name="T1" fmla="*/ 0 h 36570"/>
                <a:gd name="T2" fmla="*/ 0 w 43200"/>
                <a:gd name="T3" fmla="*/ 0 h 36570"/>
                <a:gd name="T4" fmla="*/ 1 w 43200"/>
                <a:gd name="T5" fmla="*/ 1 h 3657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6570"/>
                <a:gd name="T11" fmla="*/ 43200 w 43200"/>
                <a:gd name="T12" fmla="*/ 36570 h 36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6570" fill="none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</a:path>
                <a:path w="43200" h="36570" stroke="0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  <a:lnTo>
                    <a:pt x="21600" y="1497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194" y="5346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" name="Arc 21"/>
            <p:cNvSpPr>
              <a:spLocks/>
            </p:cNvSpPr>
            <p:nvPr/>
          </p:nvSpPr>
          <p:spPr bwMode="auto">
            <a:xfrm flipV="1">
              <a:off x="4194" y="4410"/>
              <a:ext cx="360" cy="312"/>
            </a:xfrm>
            <a:custGeom>
              <a:avLst/>
              <a:gdLst>
                <a:gd name="T0" fmla="*/ 3 w 43200"/>
                <a:gd name="T1" fmla="*/ 0 h 36570"/>
                <a:gd name="T2" fmla="*/ 0 w 43200"/>
                <a:gd name="T3" fmla="*/ 0 h 36570"/>
                <a:gd name="T4" fmla="*/ 1 w 43200"/>
                <a:gd name="T5" fmla="*/ 1 h 3657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6570"/>
                <a:gd name="T11" fmla="*/ 43200 w 43200"/>
                <a:gd name="T12" fmla="*/ 36570 h 36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6570" fill="none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</a:path>
                <a:path w="43200" h="36570" stroke="0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  <a:lnTo>
                    <a:pt x="21600" y="1497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4194" y="4098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2214" y="4722"/>
              <a:ext cx="360" cy="312"/>
            </a:xfrm>
            <a:prstGeom prst="rightArrow">
              <a:avLst>
                <a:gd name="adj1" fmla="val 50000"/>
                <a:gd name="adj2" fmla="val 2884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4" name="Group 1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155121"/>
              </p:ext>
            </p:extLst>
          </p:nvPr>
        </p:nvGraphicFramePr>
        <p:xfrm>
          <a:off x="719931" y="2916699"/>
          <a:ext cx="7704138" cy="2027278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0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=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ε-closure(MoveTo(I,0))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=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ε-closure(MoveTo(I,1))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[0]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[1,2]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0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[1,2]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[1,3]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[1,2]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[1,3]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[1,4]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0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[1,4]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[1]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5" name="Group 150"/>
          <p:cNvGrpSpPr>
            <a:grpSpLocks/>
          </p:cNvGrpSpPr>
          <p:nvPr/>
        </p:nvGrpSpPr>
        <p:grpSpPr bwMode="auto">
          <a:xfrm>
            <a:off x="1331640" y="5122253"/>
            <a:ext cx="6767537" cy="1474826"/>
            <a:chOff x="2214" y="8622"/>
            <a:chExt cx="6660" cy="2184"/>
          </a:xfrm>
        </p:grpSpPr>
        <p:sp>
          <p:nvSpPr>
            <p:cNvPr id="26" name="Oval 151"/>
            <p:cNvSpPr>
              <a:spLocks noChangeArrowheads="1"/>
            </p:cNvSpPr>
            <p:nvPr/>
          </p:nvSpPr>
          <p:spPr bwMode="auto">
            <a:xfrm>
              <a:off x="2754" y="9246"/>
              <a:ext cx="360" cy="3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27" name="Oval 152"/>
            <p:cNvSpPr>
              <a:spLocks noChangeArrowheads="1"/>
            </p:cNvSpPr>
            <p:nvPr/>
          </p:nvSpPr>
          <p:spPr bwMode="auto">
            <a:xfrm>
              <a:off x="4194" y="9246"/>
              <a:ext cx="360" cy="36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28" name="Oval 153"/>
            <p:cNvSpPr>
              <a:spLocks noChangeArrowheads="1"/>
            </p:cNvSpPr>
            <p:nvPr/>
          </p:nvSpPr>
          <p:spPr bwMode="auto">
            <a:xfrm>
              <a:off x="5634" y="9246"/>
              <a:ext cx="360" cy="36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29" name="Oval 154"/>
            <p:cNvSpPr>
              <a:spLocks noChangeArrowheads="1"/>
            </p:cNvSpPr>
            <p:nvPr/>
          </p:nvSpPr>
          <p:spPr bwMode="auto">
            <a:xfrm>
              <a:off x="7074" y="9246"/>
              <a:ext cx="360" cy="36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宋体" panose="02010600030101010101" pitchFamily="2" charset="-122"/>
                </a:rPr>
                <a:t>D</a:t>
              </a:r>
            </a:p>
          </p:txBody>
        </p:sp>
        <p:sp>
          <p:nvSpPr>
            <p:cNvPr id="30" name="Line 155"/>
            <p:cNvSpPr>
              <a:spLocks noChangeShapeType="1"/>
            </p:cNvSpPr>
            <p:nvPr/>
          </p:nvSpPr>
          <p:spPr bwMode="auto">
            <a:xfrm>
              <a:off x="3114" y="9402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56"/>
            <p:cNvSpPr>
              <a:spLocks noChangeShapeType="1"/>
            </p:cNvSpPr>
            <p:nvPr/>
          </p:nvSpPr>
          <p:spPr bwMode="auto">
            <a:xfrm>
              <a:off x="4554" y="9402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57"/>
            <p:cNvSpPr>
              <a:spLocks noChangeShapeType="1"/>
            </p:cNvSpPr>
            <p:nvPr/>
          </p:nvSpPr>
          <p:spPr bwMode="auto">
            <a:xfrm>
              <a:off x="5994" y="9402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158"/>
            <p:cNvSpPr txBox="1">
              <a:spLocks noChangeArrowheads="1"/>
            </p:cNvSpPr>
            <p:nvPr/>
          </p:nvSpPr>
          <p:spPr bwMode="auto">
            <a:xfrm>
              <a:off x="3474" y="9090"/>
              <a:ext cx="1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1400">
                  <a:latin typeface="Times New Roman" panose="02020603050405020304" pitchFamily="18" charset="0"/>
                </a:rPr>
                <a:t>1</a:t>
              </a:r>
              <a:endParaRPr lang="en-US" altLang="zh-CN" sz="1400"/>
            </a:p>
          </p:txBody>
        </p:sp>
        <p:sp>
          <p:nvSpPr>
            <p:cNvPr id="34" name="Text Box 159"/>
            <p:cNvSpPr txBox="1">
              <a:spLocks noChangeArrowheads="1"/>
            </p:cNvSpPr>
            <p:nvPr/>
          </p:nvSpPr>
          <p:spPr bwMode="auto">
            <a:xfrm>
              <a:off x="5094" y="9090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" name="Text Box 160"/>
            <p:cNvSpPr txBox="1">
              <a:spLocks noChangeArrowheads="1"/>
            </p:cNvSpPr>
            <p:nvPr/>
          </p:nvSpPr>
          <p:spPr bwMode="auto">
            <a:xfrm>
              <a:off x="6354" y="9090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1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6" name="Oval 161"/>
            <p:cNvSpPr>
              <a:spLocks noChangeArrowheads="1"/>
            </p:cNvSpPr>
            <p:nvPr/>
          </p:nvSpPr>
          <p:spPr bwMode="auto">
            <a:xfrm>
              <a:off x="8514" y="9246"/>
              <a:ext cx="360" cy="360"/>
            </a:xfrm>
            <a:prstGeom prst="ellipse">
              <a:avLst/>
            </a:prstGeom>
            <a:solidFill>
              <a:srgbClr val="FFFFFF"/>
            </a:solidFill>
            <a:ln w="57150" cmpd="thinThick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宋体" panose="02010600030101010101" pitchFamily="2" charset="-122"/>
                </a:rPr>
                <a:t>E</a:t>
              </a:r>
            </a:p>
          </p:txBody>
        </p:sp>
        <p:sp>
          <p:nvSpPr>
            <p:cNvPr id="37" name="Text Box 162"/>
            <p:cNvSpPr txBox="1">
              <a:spLocks noChangeArrowheads="1"/>
            </p:cNvSpPr>
            <p:nvPr/>
          </p:nvSpPr>
          <p:spPr bwMode="auto">
            <a:xfrm>
              <a:off x="7794" y="9090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" name="Line 163"/>
            <p:cNvSpPr>
              <a:spLocks noChangeShapeType="1"/>
            </p:cNvSpPr>
            <p:nvPr/>
          </p:nvSpPr>
          <p:spPr bwMode="auto">
            <a:xfrm>
              <a:off x="7434" y="9402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164"/>
            <p:cNvSpPr txBox="1">
              <a:spLocks noChangeArrowheads="1"/>
            </p:cNvSpPr>
            <p:nvPr/>
          </p:nvSpPr>
          <p:spPr bwMode="auto">
            <a:xfrm>
              <a:off x="6894" y="9870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Arc 165"/>
            <p:cNvSpPr>
              <a:spLocks/>
            </p:cNvSpPr>
            <p:nvPr/>
          </p:nvSpPr>
          <p:spPr bwMode="auto">
            <a:xfrm flipV="1">
              <a:off x="4194" y="8934"/>
              <a:ext cx="360" cy="312"/>
            </a:xfrm>
            <a:custGeom>
              <a:avLst/>
              <a:gdLst>
                <a:gd name="T0" fmla="*/ 3 w 43200"/>
                <a:gd name="T1" fmla="*/ 0 h 36570"/>
                <a:gd name="T2" fmla="*/ 0 w 43200"/>
                <a:gd name="T3" fmla="*/ 0 h 36570"/>
                <a:gd name="T4" fmla="*/ 1 w 43200"/>
                <a:gd name="T5" fmla="*/ 1 h 3657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6570"/>
                <a:gd name="T11" fmla="*/ 43200 w 43200"/>
                <a:gd name="T12" fmla="*/ 36570 h 36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6570" fill="none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</a:path>
                <a:path w="43200" h="36570" stroke="0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  <a:lnTo>
                    <a:pt x="21600" y="1497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Text Box 166"/>
            <p:cNvSpPr txBox="1">
              <a:spLocks noChangeArrowheads="1"/>
            </p:cNvSpPr>
            <p:nvPr/>
          </p:nvSpPr>
          <p:spPr bwMode="auto">
            <a:xfrm>
              <a:off x="4194" y="8622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1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" name="AutoShape 167"/>
            <p:cNvSpPr>
              <a:spLocks noChangeArrowheads="1"/>
            </p:cNvSpPr>
            <p:nvPr/>
          </p:nvSpPr>
          <p:spPr bwMode="auto">
            <a:xfrm>
              <a:off x="2214" y="9246"/>
              <a:ext cx="360" cy="312"/>
            </a:xfrm>
            <a:prstGeom prst="rightArrow">
              <a:avLst>
                <a:gd name="adj1" fmla="val 50000"/>
                <a:gd name="adj2" fmla="val 2884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Freeform 168"/>
            <p:cNvSpPr>
              <a:spLocks/>
            </p:cNvSpPr>
            <p:nvPr/>
          </p:nvSpPr>
          <p:spPr bwMode="auto">
            <a:xfrm>
              <a:off x="4527" y="8934"/>
              <a:ext cx="2638" cy="351"/>
            </a:xfrm>
            <a:custGeom>
              <a:avLst/>
              <a:gdLst>
                <a:gd name="T0" fmla="*/ 2638 w 2638"/>
                <a:gd name="T1" fmla="*/ 299 h 313"/>
                <a:gd name="T2" fmla="*/ 1821 w 2638"/>
                <a:gd name="T3" fmla="*/ 41 h 313"/>
                <a:gd name="T4" fmla="*/ 692 w 2638"/>
                <a:gd name="T5" fmla="*/ 54 h 313"/>
                <a:gd name="T6" fmla="*/ 0 w 2638"/>
                <a:gd name="T7" fmla="*/ 351 h 3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38"/>
                <a:gd name="T13" fmla="*/ 0 h 313"/>
                <a:gd name="T14" fmla="*/ 2638 w 2638"/>
                <a:gd name="T15" fmla="*/ 313 h 3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38" h="313">
                  <a:moveTo>
                    <a:pt x="2638" y="267"/>
                  </a:moveTo>
                  <a:cubicBezTo>
                    <a:pt x="2502" y="229"/>
                    <a:pt x="2145" y="74"/>
                    <a:pt x="1821" y="37"/>
                  </a:cubicBezTo>
                  <a:cubicBezTo>
                    <a:pt x="1497" y="0"/>
                    <a:pt x="995" y="2"/>
                    <a:pt x="692" y="48"/>
                  </a:cubicBezTo>
                  <a:cubicBezTo>
                    <a:pt x="389" y="94"/>
                    <a:pt x="144" y="258"/>
                    <a:pt x="0" y="31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Freeform 169"/>
            <p:cNvSpPr>
              <a:spLocks/>
            </p:cNvSpPr>
            <p:nvPr/>
          </p:nvSpPr>
          <p:spPr bwMode="auto">
            <a:xfrm>
              <a:off x="4435" y="9631"/>
              <a:ext cx="2765" cy="487"/>
            </a:xfrm>
            <a:custGeom>
              <a:avLst/>
              <a:gdLst>
                <a:gd name="T0" fmla="*/ 2765 w 2765"/>
                <a:gd name="T1" fmla="*/ 34 h 487"/>
                <a:gd name="T2" fmla="*/ 1970 w 2765"/>
                <a:gd name="T3" fmla="*/ 426 h 487"/>
                <a:gd name="T4" fmla="*/ 588 w 2765"/>
                <a:gd name="T5" fmla="*/ 403 h 487"/>
                <a:gd name="T6" fmla="*/ 0 w 2765"/>
                <a:gd name="T7" fmla="*/ 0 h 4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65"/>
                <a:gd name="T13" fmla="*/ 0 h 487"/>
                <a:gd name="T14" fmla="*/ 2765 w 2765"/>
                <a:gd name="T15" fmla="*/ 487 h 4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65" h="487">
                  <a:moveTo>
                    <a:pt x="2765" y="34"/>
                  </a:moveTo>
                  <a:cubicBezTo>
                    <a:pt x="2633" y="99"/>
                    <a:pt x="2333" y="365"/>
                    <a:pt x="1970" y="426"/>
                  </a:cubicBezTo>
                  <a:cubicBezTo>
                    <a:pt x="1607" y="487"/>
                    <a:pt x="916" y="474"/>
                    <a:pt x="588" y="403"/>
                  </a:cubicBezTo>
                  <a:cubicBezTo>
                    <a:pt x="260" y="332"/>
                    <a:pt x="123" y="84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Text Box 170"/>
            <p:cNvSpPr txBox="1">
              <a:spLocks noChangeArrowheads="1"/>
            </p:cNvSpPr>
            <p:nvPr/>
          </p:nvSpPr>
          <p:spPr bwMode="auto">
            <a:xfrm>
              <a:off x="5634" y="8622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1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" name="Freeform 171"/>
            <p:cNvSpPr>
              <a:spLocks/>
            </p:cNvSpPr>
            <p:nvPr/>
          </p:nvSpPr>
          <p:spPr bwMode="auto">
            <a:xfrm>
              <a:off x="4320" y="9585"/>
              <a:ext cx="4239" cy="909"/>
            </a:xfrm>
            <a:custGeom>
              <a:avLst/>
              <a:gdLst>
                <a:gd name="T0" fmla="*/ 4239 w 4239"/>
                <a:gd name="T1" fmla="*/ 0 h 696"/>
                <a:gd name="T2" fmla="*/ 2903 w 4239"/>
                <a:gd name="T3" fmla="*/ 722 h 696"/>
                <a:gd name="T4" fmla="*/ 944 w 4239"/>
                <a:gd name="T5" fmla="*/ 803 h 696"/>
                <a:gd name="T6" fmla="*/ 0 w 4239"/>
                <a:gd name="T7" fmla="*/ 90 h 6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39"/>
                <a:gd name="T13" fmla="*/ 0 h 696"/>
                <a:gd name="T14" fmla="*/ 4239 w 4239"/>
                <a:gd name="T15" fmla="*/ 696 h 6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39" h="696">
                  <a:moveTo>
                    <a:pt x="4239" y="0"/>
                  </a:moveTo>
                  <a:cubicBezTo>
                    <a:pt x="4014" y="92"/>
                    <a:pt x="3452" y="451"/>
                    <a:pt x="2903" y="553"/>
                  </a:cubicBezTo>
                  <a:cubicBezTo>
                    <a:pt x="2354" y="655"/>
                    <a:pt x="1428" y="696"/>
                    <a:pt x="944" y="615"/>
                  </a:cubicBezTo>
                  <a:cubicBezTo>
                    <a:pt x="460" y="534"/>
                    <a:pt x="197" y="183"/>
                    <a:pt x="0" y="6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Text Box 172"/>
            <p:cNvSpPr txBox="1">
              <a:spLocks noChangeArrowheads="1"/>
            </p:cNvSpPr>
            <p:nvPr/>
          </p:nvSpPr>
          <p:spPr bwMode="auto">
            <a:xfrm>
              <a:off x="6354" y="10494"/>
              <a:ext cx="5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000">
                  <a:latin typeface="Times New Roman" panose="02020603050405020304" pitchFamily="18" charset="0"/>
                </a:rPr>
                <a:t>0,1</a:t>
              </a:r>
              <a:endParaRPr lang="en-US" altLang="zh-CN"/>
            </a:p>
          </p:txBody>
        </p:sp>
        <p:sp>
          <p:nvSpPr>
            <p:cNvPr id="48" name="Text Box 173"/>
            <p:cNvSpPr txBox="1">
              <a:spLocks noChangeArrowheads="1"/>
            </p:cNvSpPr>
            <p:nvPr/>
          </p:nvSpPr>
          <p:spPr bwMode="auto">
            <a:xfrm>
              <a:off x="5994" y="9558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" name="Arc 174"/>
            <p:cNvSpPr>
              <a:spLocks/>
            </p:cNvSpPr>
            <p:nvPr/>
          </p:nvSpPr>
          <p:spPr bwMode="auto">
            <a:xfrm>
              <a:off x="5634" y="9558"/>
              <a:ext cx="360" cy="312"/>
            </a:xfrm>
            <a:custGeom>
              <a:avLst/>
              <a:gdLst>
                <a:gd name="T0" fmla="*/ 3 w 43200"/>
                <a:gd name="T1" fmla="*/ 0 h 36570"/>
                <a:gd name="T2" fmla="*/ 0 w 43200"/>
                <a:gd name="T3" fmla="*/ 0 h 36570"/>
                <a:gd name="T4" fmla="*/ 1 w 43200"/>
                <a:gd name="T5" fmla="*/ 1 h 3657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6570"/>
                <a:gd name="T11" fmla="*/ 43200 w 43200"/>
                <a:gd name="T12" fmla="*/ 36570 h 36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6570" fill="none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</a:path>
                <a:path w="43200" h="36570" stroke="0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  <a:lnTo>
                    <a:pt x="21600" y="1497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88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第三章 词法分析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272175" y="1427342"/>
            <a:ext cx="577712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3200" b="1" kern="0" dirty="0" smtClean="0">
                <a:solidFill>
                  <a:srgbClr val="FF0000"/>
                </a:solidFill>
              </a:rPr>
              <a:t>1(1010* | 1(010)* 1)* 0 </a:t>
            </a:r>
          </a:p>
        </p:txBody>
      </p:sp>
      <p:grpSp>
        <p:nvGrpSpPr>
          <p:cNvPr id="51" name="Group 4"/>
          <p:cNvGrpSpPr>
            <a:grpSpLocks/>
          </p:cNvGrpSpPr>
          <p:nvPr/>
        </p:nvGrpSpPr>
        <p:grpSpPr bwMode="auto">
          <a:xfrm>
            <a:off x="323528" y="2204864"/>
            <a:ext cx="8496300" cy="4465637"/>
            <a:chOff x="1314" y="11370"/>
            <a:chExt cx="8280" cy="3492"/>
          </a:xfrm>
        </p:grpSpPr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1674" y="12366"/>
              <a:ext cx="360" cy="3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3834" y="1236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2</a:t>
              </a:r>
              <a:endParaRPr lang="en-US" altLang="zh-CN" sz="1600"/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5994" y="1236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4</a:t>
              </a:r>
              <a:endParaRPr lang="en-US" altLang="zh-CN" sz="1600"/>
            </a:p>
          </p:txBody>
        </p:sp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7074" y="1236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  <a:endParaRPr lang="en-US" altLang="zh-CN" sz="1600"/>
            </a:p>
          </p:txBody>
        </p:sp>
        <p:sp>
          <p:nvSpPr>
            <p:cNvPr id="56" name="Line 9"/>
            <p:cNvSpPr>
              <a:spLocks noChangeShapeType="1"/>
            </p:cNvSpPr>
            <p:nvPr/>
          </p:nvSpPr>
          <p:spPr bwMode="auto">
            <a:xfrm>
              <a:off x="3114" y="1252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2214" y="12210"/>
              <a:ext cx="1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58" name="Text Box 11"/>
            <p:cNvSpPr txBox="1">
              <a:spLocks noChangeArrowheads="1"/>
            </p:cNvSpPr>
            <p:nvPr/>
          </p:nvSpPr>
          <p:spPr bwMode="auto">
            <a:xfrm>
              <a:off x="5454" y="12210"/>
              <a:ext cx="1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59" name="Text Box 12"/>
            <p:cNvSpPr txBox="1">
              <a:spLocks noChangeArrowheads="1"/>
            </p:cNvSpPr>
            <p:nvPr/>
          </p:nvSpPr>
          <p:spPr bwMode="auto">
            <a:xfrm>
              <a:off x="6534" y="12210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60" name="Oval 13"/>
            <p:cNvSpPr>
              <a:spLocks noChangeArrowheads="1"/>
            </p:cNvSpPr>
            <p:nvPr/>
          </p:nvSpPr>
          <p:spPr bwMode="auto">
            <a:xfrm>
              <a:off x="9234" y="12366"/>
              <a:ext cx="360" cy="360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10</a:t>
              </a:r>
              <a:endParaRPr lang="en-US" altLang="zh-CN" sz="1600"/>
            </a:p>
          </p:txBody>
        </p:sp>
        <p:sp>
          <p:nvSpPr>
            <p:cNvPr id="61" name="Text Box 14"/>
            <p:cNvSpPr txBox="1">
              <a:spLocks noChangeArrowheads="1"/>
            </p:cNvSpPr>
            <p:nvPr/>
          </p:nvSpPr>
          <p:spPr bwMode="auto">
            <a:xfrm>
              <a:off x="7794" y="12210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62" name="Arc 15"/>
            <p:cNvSpPr>
              <a:spLocks/>
            </p:cNvSpPr>
            <p:nvPr/>
          </p:nvSpPr>
          <p:spPr bwMode="auto">
            <a:xfrm flipV="1">
              <a:off x="5994" y="13614"/>
              <a:ext cx="360" cy="312"/>
            </a:xfrm>
            <a:custGeom>
              <a:avLst/>
              <a:gdLst>
                <a:gd name="T0" fmla="*/ 3 w 43200"/>
                <a:gd name="T1" fmla="*/ 0 h 36570"/>
                <a:gd name="T2" fmla="*/ 0 w 43200"/>
                <a:gd name="T3" fmla="*/ 0 h 36570"/>
                <a:gd name="T4" fmla="*/ 1 w 43200"/>
                <a:gd name="T5" fmla="*/ 1 h 3657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6570"/>
                <a:gd name="T11" fmla="*/ 43200 w 43200"/>
                <a:gd name="T12" fmla="*/ 36570 h 36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6570" fill="none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</a:path>
                <a:path w="43200" h="36570" stroke="0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  <a:lnTo>
                    <a:pt x="21600" y="1497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AutoShape 16"/>
            <p:cNvSpPr>
              <a:spLocks noChangeArrowheads="1"/>
            </p:cNvSpPr>
            <p:nvPr/>
          </p:nvSpPr>
          <p:spPr bwMode="auto">
            <a:xfrm>
              <a:off x="1314" y="12366"/>
              <a:ext cx="360" cy="312"/>
            </a:xfrm>
            <a:prstGeom prst="rightArrow">
              <a:avLst>
                <a:gd name="adj1" fmla="val 50000"/>
                <a:gd name="adj2" fmla="val 2884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Text Box 17"/>
            <p:cNvSpPr txBox="1">
              <a:spLocks noChangeArrowheads="1"/>
            </p:cNvSpPr>
            <p:nvPr/>
          </p:nvSpPr>
          <p:spPr bwMode="auto">
            <a:xfrm>
              <a:off x="4374" y="12210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2892" y="11558"/>
              <a:ext cx="5442" cy="814"/>
            </a:xfrm>
            <a:custGeom>
              <a:avLst/>
              <a:gdLst>
                <a:gd name="T0" fmla="*/ 5442 w 5442"/>
                <a:gd name="T1" fmla="*/ 809 h 814"/>
                <a:gd name="T2" fmla="*/ 3421 w 5442"/>
                <a:gd name="T3" fmla="*/ 112 h 814"/>
                <a:gd name="T4" fmla="*/ 1624 w 5442"/>
                <a:gd name="T5" fmla="*/ 135 h 814"/>
                <a:gd name="T6" fmla="*/ 0 w 5442"/>
                <a:gd name="T7" fmla="*/ 814 h 8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42"/>
                <a:gd name="T13" fmla="*/ 0 h 814"/>
                <a:gd name="T14" fmla="*/ 5442 w 5442"/>
                <a:gd name="T15" fmla="*/ 814 h 8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42" h="814">
                  <a:moveTo>
                    <a:pt x="5442" y="809"/>
                  </a:moveTo>
                  <a:cubicBezTo>
                    <a:pt x="5105" y="693"/>
                    <a:pt x="4057" y="224"/>
                    <a:pt x="3421" y="112"/>
                  </a:cubicBezTo>
                  <a:cubicBezTo>
                    <a:pt x="2785" y="0"/>
                    <a:pt x="2194" y="18"/>
                    <a:pt x="1624" y="135"/>
                  </a:cubicBezTo>
                  <a:cubicBezTo>
                    <a:pt x="1054" y="252"/>
                    <a:pt x="338" y="673"/>
                    <a:pt x="0" y="81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>
              <a:off x="2034" y="1252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0"/>
            <p:cNvSpPr>
              <a:spLocks noChangeShapeType="1"/>
            </p:cNvSpPr>
            <p:nvPr/>
          </p:nvSpPr>
          <p:spPr bwMode="auto">
            <a:xfrm>
              <a:off x="4194" y="1252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Oval 21"/>
            <p:cNvSpPr>
              <a:spLocks noChangeArrowheads="1"/>
            </p:cNvSpPr>
            <p:nvPr/>
          </p:nvSpPr>
          <p:spPr bwMode="auto">
            <a:xfrm>
              <a:off x="4914" y="1236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3</a:t>
              </a:r>
              <a:endParaRPr lang="en-US" altLang="zh-CN" sz="1600"/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5274" y="1252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3"/>
            <p:cNvSpPr>
              <a:spLocks noChangeShapeType="1"/>
            </p:cNvSpPr>
            <p:nvPr/>
          </p:nvSpPr>
          <p:spPr bwMode="auto">
            <a:xfrm>
              <a:off x="6354" y="1252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4"/>
            <p:cNvSpPr>
              <a:spLocks noChangeShapeType="1"/>
            </p:cNvSpPr>
            <p:nvPr/>
          </p:nvSpPr>
          <p:spPr bwMode="auto">
            <a:xfrm>
              <a:off x="7434" y="1252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Oval 25"/>
            <p:cNvSpPr>
              <a:spLocks noChangeArrowheads="1"/>
            </p:cNvSpPr>
            <p:nvPr/>
          </p:nvSpPr>
          <p:spPr bwMode="auto">
            <a:xfrm>
              <a:off x="8154" y="1236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6</a:t>
              </a:r>
              <a:endParaRPr lang="en-US" altLang="zh-CN" sz="1600"/>
            </a:p>
          </p:txBody>
        </p:sp>
        <p:sp>
          <p:nvSpPr>
            <p:cNvPr id="73" name="Line 26"/>
            <p:cNvSpPr>
              <a:spLocks noChangeShapeType="1"/>
            </p:cNvSpPr>
            <p:nvPr/>
          </p:nvSpPr>
          <p:spPr bwMode="auto">
            <a:xfrm>
              <a:off x="8514" y="1252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 Box 27"/>
            <p:cNvSpPr txBox="1">
              <a:spLocks noChangeArrowheads="1"/>
            </p:cNvSpPr>
            <p:nvPr/>
          </p:nvSpPr>
          <p:spPr bwMode="auto">
            <a:xfrm>
              <a:off x="3294" y="12210"/>
              <a:ext cx="1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75" name="Text Box 28"/>
            <p:cNvSpPr txBox="1">
              <a:spLocks noChangeArrowheads="1"/>
            </p:cNvSpPr>
            <p:nvPr/>
          </p:nvSpPr>
          <p:spPr bwMode="auto">
            <a:xfrm>
              <a:off x="8694" y="12210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4014" y="12046"/>
              <a:ext cx="3240" cy="321"/>
            </a:xfrm>
            <a:custGeom>
              <a:avLst/>
              <a:gdLst>
                <a:gd name="T0" fmla="*/ 3240 w 3240"/>
                <a:gd name="T1" fmla="*/ 290 h 321"/>
                <a:gd name="T2" fmla="*/ 2322 w 3240"/>
                <a:gd name="T3" fmla="*/ 38 h 321"/>
                <a:gd name="T4" fmla="*/ 686 w 3240"/>
                <a:gd name="T5" fmla="*/ 62 h 321"/>
                <a:gd name="T6" fmla="*/ 0 w 3240"/>
                <a:gd name="T7" fmla="*/ 321 h 3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40"/>
                <a:gd name="T13" fmla="*/ 0 h 321"/>
                <a:gd name="T14" fmla="*/ 3240 w 3240"/>
                <a:gd name="T15" fmla="*/ 321 h 3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40" h="321">
                  <a:moveTo>
                    <a:pt x="3240" y="290"/>
                  </a:moveTo>
                  <a:cubicBezTo>
                    <a:pt x="3087" y="248"/>
                    <a:pt x="2748" y="76"/>
                    <a:pt x="2322" y="38"/>
                  </a:cubicBezTo>
                  <a:cubicBezTo>
                    <a:pt x="1896" y="0"/>
                    <a:pt x="1073" y="15"/>
                    <a:pt x="686" y="62"/>
                  </a:cubicBezTo>
                  <a:cubicBezTo>
                    <a:pt x="299" y="109"/>
                    <a:pt x="143" y="267"/>
                    <a:pt x="0" y="32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Text Box 30"/>
            <p:cNvSpPr txBox="1">
              <a:spLocks noChangeArrowheads="1"/>
            </p:cNvSpPr>
            <p:nvPr/>
          </p:nvSpPr>
          <p:spPr bwMode="auto">
            <a:xfrm>
              <a:off x="5454" y="11742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ε</a:t>
              </a:r>
              <a:endParaRPr lang="en-US" altLang="zh-CN" sz="1600"/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 flipV="1">
              <a:off x="3999" y="12752"/>
              <a:ext cx="3240" cy="304"/>
            </a:xfrm>
            <a:custGeom>
              <a:avLst/>
              <a:gdLst>
                <a:gd name="T0" fmla="*/ 3240 w 3240"/>
                <a:gd name="T1" fmla="*/ 275 h 321"/>
                <a:gd name="T2" fmla="*/ 2322 w 3240"/>
                <a:gd name="T3" fmla="*/ 36 h 321"/>
                <a:gd name="T4" fmla="*/ 686 w 3240"/>
                <a:gd name="T5" fmla="*/ 59 h 321"/>
                <a:gd name="T6" fmla="*/ 0 w 3240"/>
                <a:gd name="T7" fmla="*/ 304 h 3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40"/>
                <a:gd name="T13" fmla="*/ 0 h 321"/>
                <a:gd name="T14" fmla="*/ 3240 w 3240"/>
                <a:gd name="T15" fmla="*/ 321 h 3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40" h="321">
                  <a:moveTo>
                    <a:pt x="3240" y="290"/>
                  </a:moveTo>
                  <a:cubicBezTo>
                    <a:pt x="3087" y="248"/>
                    <a:pt x="2748" y="76"/>
                    <a:pt x="2322" y="38"/>
                  </a:cubicBezTo>
                  <a:cubicBezTo>
                    <a:pt x="1896" y="0"/>
                    <a:pt x="1073" y="15"/>
                    <a:pt x="686" y="62"/>
                  </a:cubicBezTo>
                  <a:cubicBezTo>
                    <a:pt x="299" y="109"/>
                    <a:pt x="143" y="267"/>
                    <a:pt x="0" y="32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Text Box 32"/>
            <p:cNvSpPr txBox="1">
              <a:spLocks noChangeArrowheads="1"/>
            </p:cNvSpPr>
            <p:nvPr/>
          </p:nvSpPr>
          <p:spPr bwMode="auto">
            <a:xfrm>
              <a:off x="5454" y="12990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ε</a:t>
              </a:r>
              <a:endParaRPr lang="en-US" altLang="zh-CN" sz="1600"/>
            </a:p>
          </p:txBody>
        </p:sp>
        <p:sp>
          <p:nvSpPr>
            <p:cNvPr id="80" name="Oval 33"/>
            <p:cNvSpPr>
              <a:spLocks noChangeArrowheads="1"/>
            </p:cNvSpPr>
            <p:nvPr/>
          </p:nvSpPr>
          <p:spPr bwMode="auto">
            <a:xfrm>
              <a:off x="3834" y="1392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7</a:t>
              </a:r>
              <a:endParaRPr lang="en-US" altLang="zh-CN" sz="1600"/>
            </a:p>
          </p:txBody>
        </p:sp>
        <p:sp>
          <p:nvSpPr>
            <p:cNvPr id="81" name="Oval 34"/>
            <p:cNvSpPr>
              <a:spLocks noChangeArrowheads="1"/>
            </p:cNvSpPr>
            <p:nvPr/>
          </p:nvSpPr>
          <p:spPr bwMode="auto">
            <a:xfrm>
              <a:off x="5994" y="1392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9</a:t>
              </a:r>
              <a:endParaRPr lang="en-US" altLang="zh-CN" sz="1600"/>
            </a:p>
          </p:txBody>
        </p:sp>
        <p:sp>
          <p:nvSpPr>
            <p:cNvPr id="82" name="Line 35"/>
            <p:cNvSpPr>
              <a:spLocks noChangeShapeType="1"/>
            </p:cNvSpPr>
            <p:nvPr/>
          </p:nvSpPr>
          <p:spPr bwMode="auto">
            <a:xfrm>
              <a:off x="4194" y="1408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Oval 36"/>
            <p:cNvSpPr>
              <a:spLocks noChangeArrowheads="1"/>
            </p:cNvSpPr>
            <p:nvPr/>
          </p:nvSpPr>
          <p:spPr bwMode="auto">
            <a:xfrm>
              <a:off x="4914" y="1392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8</a:t>
              </a:r>
              <a:endParaRPr lang="en-US" altLang="zh-CN" sz="1600"/>
            </a:p>
          </p:txBody>
        </p:sp>
        <p:sp>
          <p:nvSpPr>
            <p:cNvPr id="84" name="Line 37"/>
            <p:cNvSpPr>
              <a:spLocks noChangeShapeType="1"/>
            </p:cNvSpPr>
            <p:nvPr/>
          </p:nvSpPr>
          <p:spPr bwMode="auto">
            <a:xfrm>
              <a:off x="5274" y="1408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Text Box 38"/>
            <p:cNvSpPr txBox="1">
              <a:spLocks noChangeArrowheads="1"/>
            </p:cNvSpPr>
            <p:nvPr/>
          </p:nvSpPr>
          <p:spPr bwMode="auto">
            <a:xfrm>
              <a:off x="5454" y="13770"/>
              <a:ext cx="1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86" name="Text Box 39"/>
            <p:cNvSpPr txBox="1">
              <a:spLocks noChangeArrowheads="1"/>
            </p:cNvSpPr>
            <p:nvPr/>
          </p:nvSpPr>
          <p:spPr bwMode="auto">
            <a:xfrm>
              <a:off x="4374" y="13770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87" name="Text Box 40"/>
            <p:cNvSpPr txBox="1">
              <a:spLocks noChangeArrowheads="1"/>
            </p:cNvSpPr>
            <p:nvPr/>
          </p:nvSpPr>
          <p:spPr bwMode="auto">
            <a:xfrm>
              <a:off x="6023" y="13436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88" name="Line 41"/>
            <p:cNvSpPr>
              <a:spLocks noChangeShapeType="1"/>
            </p:cNvSpPr>
            <p:nvPr/>
          </p:nvSpPr>
          <p:spPr bwMode="auto">
            <a:xfrm>
              <a:off x="2934" y="12678"/>
              <a:ext cx="925" cy="13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Text Box 42"/>
            <p:cNvSpPr txBox="1">
              <a:spLocks noChangeArrowheads="1"/>
            </p:cNvSpPr>
            <p:nvPr/>
          </p:nvSpPr>
          <p:spPr bwMode="auto">
            <a:xfrm>
              <a:off x="3474" y="13146"/>
              <a:ext cx="1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90" name="Line 43"/>
            <p:cNvSpPr>
              <a:spLocks noChangeShapeType="1"/>
            </p:cNvSpPr>
            <p:nvPr/>
          </p:nvSpPr>
          <p:spPr bwMode="auto">
            <a:xfrm flipV="1">
              <a:off x="6354" y="12690"/>
              <a:ext cx="1885" cy="1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Text Box 44"/>
            <p:cNvSpPr txBox="1">
              <a:spLocks noChangeArrowheads="1"/>
            </p:cNvSpPr>
            <p:nvPr/>
          </p:nvSpPr>
          <p:spPr bwMode="auto">
            <a:xfrm>
              <a:off x="7254" y="12990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ε</a:t>
              </a:r>
              <a:endParaRPr lang="en-US" altLang="zh-CN" sz="1600"/>
            </a:p>
          </p:txBody>
        </p:sp>
        <p:sp>
          <p:nvSpPr>
            <p:cNvPr id="92" name="Text Box 45"/>
            <p:cNvSpPr txBox="1">
              <a:spLocks noChangeArrowheads="1"/>
            </p:cNvSpPr>
            <p:nvPr/>
          </p:nvSpPr>
          <p:spPr bwMode="auto">
            <a:xfrm>
              <a:off x="5534" y="11370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ε</a:t>
              </a:r>
              <a:endParaRPr lang="en-US" altLang="zh-CN" sz="1600"/>
            </a:p>
          </p:txBody>
        </p:sp>
        <p:sp>
          <p:nvSpPr>
            <p:cNvPr id="93" name="Freeform 46"/>
            <p:cNvSpPr>
              <a:spLocks/>
            </p:cNvSpPr>
            <p:nvPr/>
          </p:nvSpPr>
          <p:spPr bwMode="auto">
            <a:xfrm>
              <a:off x="2892" y="12684"/>
              <a:ext cx="5460" cy="2109"/>
            </a:xfrm>
            <a:custGeom>
              <a:avLst/>
              <a:gdLst>
                <a:gd name="T0" fmla="*/ 5460 w 5460"/>
                <a:gd name="T1" fmla="*/ 46 h 2109"/>
                <a:gd name="T2" fmla="*/ 4308 w 5460"/>
                <a:gd name="T3" fmla="*/ 1670 h 2109"/>
                <a:gd name="T4" fmla="*/ 967 w 5460"/>
                <a:gd name="T5" fmla="*/ 1831 h 2109"/>
                <a:gd name="T6" fmla="*/ 0 w 5460"/>
                <a:gd name="T7" fmla="*/ 0 h 21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60"/>
                <a:gd name="T13" fmla="*/ 0 h 2109"/>
                <a:gd name="T14" fmla="*/ 5460 w 5460"/>
                <a:gd name="T15" fmla="*/ 2109 h 21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60" h="2109">
                  <a:moveTo>
                    <a:pt x="5460" y="46"/>
                  </a:moveTo>
                  <a:cubicBezTo>
                    <a:pt x="5268" y="317"/>
                    <a:pt x="5057" y="1372"/>
                    <a:pt x="4308" y="1670"/>
                  </a:cubicBezTo>
                  <a:cubicBezTo>
                    <a:pt x="3559" y="1968"/>
                    <a:pt x="1685" y="2109"/>
                    <a:pt x="967" y="1831"/>
                  </a:cubicBezTo>
                  <a:cubicBezTo>
                    <a:pt x="249" y="1553"/>
                    <a:pt x="201" y="381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Text Box 47"/>
            <p:cNvSpPr txBox="1">
              <a:spLocks noChangeArrowheads="1"/>
            </p:cNvSpPr>
            <p:nvPr/>
          </p:nvSpPr>
          <p:spPr bwMode="auto">
            <a:xfrm>
              <a:off x="5634" y="14550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ε</a:t>
              </a:r>
              <a:endParaRPr lang="en-US" altLang="zh-CN" sz="1600"/>
            </a:p>
          </p:txBody>
        </p:sp>
        <p:sp>
          <p:nvSpPr>
            <p:cNvPr id="95" name="Oval 48"/>
            <p:cNvSpPr>
              <a:spLocks noChangeArrowheads="1"/>
            </p:cNvSpPr>
            <p:nvPr/>
          </p:nvSpPr>
          <p:spPr bwMode="auto">
            <a:xfrm>
              <a:off x="2754" y="1236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</p:grpSp>
    </p:spTree>
    <p:extLst>
      <p:ext uri="{BB962C8B-B14F-4D97-AF65-F5344CB8AC3E}">
        <p14:creationId xmlns:p14="http://schemas.microsoft.com/office/powerpoint/2010/main" val="15135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第三章 词法分析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3203848" y="-84590"/>
            <a:ext cx="577712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3200" b="1" kern="0" dirty="0" smtClean="0">
                <a:solidFill>
                  <a:srgbClr val="FF0000"/>
                </a:solidFill>
              </a:rPr>
              <a:t>1(1010* | 1(010)* 1)* 0 </a:t>
            </a:r>
          </a:p>
        </p:txBody>
      </p:sp>
      <p:graphicFrame>
        <p:nvGraphicFramePr>
          <p:cNvPr id="49" name="Group 1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280536"/>
              </p:ext>
            </p:extLst>
          </p:nvPr>
        </p:nvGraphicFramePr>
        <p:xfrm>
          <a:off x="471968" y="1556792"/>
          <a:ext cx="8229600" cy="518143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79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= ε-closure(MoveTo(I,0))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= ε-closure(MoveTo(I,1))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[0]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[1,6]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[1,6]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[10]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[2,5,7]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[10]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7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[2,5,7]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[3,8]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[1,6]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7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[3,8]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[1,4,6,9]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7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[1,4,6,9]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[1,2,5,6,9,10]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[2,5,7]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7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[1,2,5,6,9,10]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[1,3,6,9,10]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[1,2,5,6,7]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7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[1,3,6,9,10]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[1,6,9,10]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[2,4,5,7]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7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[1,2,5,6,7]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[3,8,10]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[1,2,5,6,7]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7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[1,6,9,10]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[1,6,9,10]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[2,5,7]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7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[2,4,5,7]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[2,3,5,8]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[1,6]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7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[3,8,10]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[1,4,6,9]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7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[2,3,5,8]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[3]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[1,4,6,9]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7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[3]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[4]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7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[4]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[2,5]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7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[2,5]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[3]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[1,6]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7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第三章 词法分析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272175" y="1427342"/>
            <a:ext cx="577712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3200" b="1" kern="0" dirty="0" smtClean="0">
                <a:solidFill>
                  <a:srgbClr val="FF0000"/>
                </a:solidFill>
              </a:rPr>
              <a:t>1(1010* | 1(010)* 1)* 0 </a:t>
            </a:r>
          </a:p>
        </p:txBody>
      </p:sp>
      <p:grpSp>
        <p:nvGrpSpPr>
          <p:cNvPr id="49" name="Group 78"/>
          <p:cNvGrpSpPr>
            <a:grpSpLocks/>
          </p:cNvGrpSpPr>
          <p:nvPr/>
        </p:nvGrpSpPr>
        <p:grpSpPr bwMode="auto">
          <a:xfrm>
            <a:off x="1475656" y="1700807"/>
            <a:ext cx="6719019" cy="4804767"/>
            <a:chOff x="1674" y="7068"/>
            <a:chExt cx="8460" cy="4596"/>
          </a:xfrm>
        </p:grpSpPr>
        <p:sp>
          <p:nvSpPr>
            <p:cNvPr id="96" name="Oval 79"/>
            <p:cNvSpPr>
              <a:spLocks noChangeArrowheads="1"/>
            </p:cNvSpPr>
            <p:nvPr/>
          </p:nvSpPr>
          <p:spPr bwMode="auto">
            <a:xfrm>
              <a:off x="2034" y="831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A</a:t>
              </a:r>
              <a:endParaRPr lang="en-US" altLang="zh-CN" sz="1600"/>
            </a:p>
          </p:txBody>
        </p:sp>
        <p:sp>
          <p:nvSpPr>
            <p:cNvPr id="97" name="Oval 80"/>
            <p:cNvSpPr>
              <a:spLocks noChangeArrowheads="1"/>
            </p:cNvSpPr>
            <p:nvPr/>
          </p:nvSpPr>
          <p:spPr bwMode="auto">
            <a:xfrm>
              <a:off x="3114" y="831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B</a:t>
              </a:r>
              <a:endParaRPr lang="en-US" altLang="zh-CN" sz="1600"/>
            </a:p>
          </p:txBody>
        </p:sp>
        <p:sp>
          <p:nvSpPr>
            <p:cNvPr id="98" name="Arc 81"/>
            <p:cNvSpPr>
              <a:spLocks/>
            </p:cNvSpPr>
            <p:nvPr/>
          </p:nvSpPr>
          <p:spPr bwMode="auto">
            <a:xfrm flipV="1">
              <a:off x="7434" y="7998"/>
              <a:ext cx="360" cy="312"/>
            </a:xfrm>
            <a:custGeom>
              <a:avLst/>
              <a:gdLst>
                <a:gd name="T0" fmla="*/ 3 w 43200"/>
                <a:gd name="T1" fmla="*/ 0 h 36570"/>
                <a:gd name="T2" fmla="*/ 0 w 43200"/>
                <a:gd name="T3" fmla="*/ 0 h 36570"/>
                <a:gd name="T4" fmla="*/ 1 w 43200"/>
                <a:gd name="T5" fmla="*/ 1 h 3657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6570"/>
                <a:gd name="T11" fmla="*/ 43200 w 43200"/>
                <a:gd name="T12" fmla="*/ 36570 h 36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6570" fill="none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</a:path>
                <a:path w="43200" h="36570" stroke="0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  <a:lnTo>
                    <a:pt x="21600" y="1497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AutoShape 82"/>
            <p:cNvSpPr>
              <a:spLocks noChangeArrowheads="1"/>
            </p:cNvSpPr>
            <p:nvPr/>
          </p:nvSpPr>
          <p:spPr bwMode="auto">
            <a:xfrm>
              <a:off x="1674" y="8310"/>
              <a:ext cx="360" cy="312"/>
            </a:xfrm>
            <a:prstGeom prst="rightArrow">
              <a:avLst>
                <a:gd name="adj1" fmla="val 50000"/>
                <a:gd name="adj2" fmla="val 2884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Freeform 83"/>
            <p:cNvSpPr>
              <a:spLocks/>
            </p:cNvSpPr>
            <p:nvPr/>
          </p:nvSpPr>
          <p:spPr bwMode="auto">
            <a:xfrm>
              <a:off x="3270" y="8037"/>
              <a:ext cx="1110" cy="243"/>
            </a:xfrm>
            <a:custGeom>
              <a:avLst/>
              <a:gdLst>
                <a:gd name="T0" fmla="*/ 1110 w 1110"/>
                <a:gd name="T1" fmla="*/ 243 h 243"/>
                <a:gd name="T2" fmla="*/ 840 w 1110"/>
                <a:gd name="T3" fmla="*/ 33 h 243"/>
                <a:gd name="T4" fmla="*/ 300 w 1110"/>
                <a:gd name="T5" fmla="*/ 48 h 243"/>
                <a:gd name="T6" fmla="*/ 0 w 1110"/>
                <a:gd name="T7" fmla="*/ 228 h 2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0"/>
                <a:gd name="T13" fmla="*/ 0 h 243"/>
                <a:gd name="T14" fmla="*/ 1110 w 1110"/>
                <a:gd name="T15" fmla="*/ 243 h 2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0" h="243">
                  <a:moveTo>
                    <a:pt x="1110" y="243"/>
                  </a:moveTo>
                  <a:cubicBezTo>
                    <a:pt x="1065" y="208"/>
                    <a:pt x="975" y="66"/>
                    <a:pt x="840" y="33"/>
                  </a:cubicBezTo>
                  <a:cubicBezTo>
                    <a:pt x="705" y="0"/>
                    <a:pt x="440" y="15"/>
                    <a:pt x="300" y="48"/>
                  </a:cubicBezTo>
                  <a:cubicBezTo>
                    <a:pt x="160" y="81"/>
                    <a:pt x="62" y="191"/>
                    <a:pt x="0" y="22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Line 84"/>
            <p:cNvSpPr>
              <a:spLocks noChangeShapeType="1"/>
            </p:cNvSpPr>
            <p:nvPr/>
          </p:nvSpPr>
          <p:spPr bwMode="auto">
            <a:xfrm>
              <a:off x="2394" y="846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85"/>
            <p:cNvSpPr txBox="1">
              <a:spLocks noChangeArrowheads="1"/>
            </p:cNvSpPr>
            <p:nvPr/>
          </p:nvSpPr>
          <p:spPr bwMode="auto">
            <a:xfrm>
              <a:off x="2574" y="8154"/>
              <a:ext cx="1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103" name="Freeform 86"/>
            <p:cNvSpPr>
              <a:spLocks/>
            </p:cNvSpPr>
            <p:nvPr/>
          </p:nvSpPr>
          <p:spPr bwMode="auto">
            <a:xfrm>
              <a:off x="2754" y="8655"/>
              <a:ext cx="471" cy="903"/>
            </a:xfrm>
            <a:custGeom>
              <a:avLst/>
              <a:gdLst>
                <a:gd name="T0" fmla="*/ 471 w 471"/>
                <a:gd name="T1" fmla="*/ 0 h 903"/>
                <a:gd name="T2" fmla="*/ 0 w 471"/>
                <a:gd name="T3" fmla="*/ 903 h 903"/>
                <a:gd name="T4" fmla="*/ 0 60000 65536"/>
                <a:gd name="T5" fmla="*/ 0 60000 65536"/>
                <a:gd name="T6" fmla="*/ 0 w 471"/>
                <a:gd name="T7" fmla="*/ 0 h 903"/>
                <a:gd name="T8" fmla="*/ 471 w 471"/>
                <a:gd name="T9" fmla="*/ 903 h 9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1" h="903">
                  <a:moveTo>
                    <a:pt x="471" y="0"/>
                  </a:moveTo>
                  <a:lnTo>
                    <a:pt x="0" y="90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Oval 87"/>
            <p:cNvSpPr>
              <a:spLocks noChangeArrowheads="1"/>
            </p:cNvSpPr>
            <p:nvPr/>
          </p:nvSpPr>
          <p:spPr bwMode="auto">
            <a:xfrm>
              <a:off x="2574" y="9558"/>
              <a:ext cx="360" cy="360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C</a:t>
              </a:r>
              <a:endParaRPr lang="en-US" altLang="zh-CN" sz="1600"/>
            </a:p>
          </p:txBody>
        </p:sp>
        <p:sp>
          <p:nvSpPr>
            <p:cNvPr id="105" name="Text Box 88"/>
            <p:cNvSpPr txBox="1">
              <a:spLocks noChangeArrowheads="1"/>
            </p:cNvSpPr>
            <p:nvPr/>
          </p:nvSpPr>
          <p:spPr bwMode="auto">
            <a:xfrm>
              <a:off x="2754" y="8934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106" name="Oval 89"/>
            <p:cNvSpPr>
              <a:spLocks noChangeArrowheads="1"/>
            </p:cNvSpPr>
            <p:nvPr/>
          </p:nvSpPr>
          <p:spPr bwMode="auto">
            <a:xfrm>
              <a:off x="4194" y="831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D</a:t>
              </a:r>
              <a:endParaRPr lang="en-US" altLang="zh-CN" sz="1600"/>
            </a:p>
          </p:txBody>
        </p:sp>
        <p:sp>
          <p:nvSpPr>
            <p:cNvPr id="107" name="Line 90"/>
            <p:cNvSpPr>
              <a:spLocks noChangeShapeType="1"/>
            </p:cNvSpPr>
            <p:nvPr/>
          </p:nvSpPr>
          <p:spPr bwMode="auto">
            <a:xfrm>
              <a:off x="3474" y="846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91"/>
            <p:cNvSpPr txBox="1">
              <a:spLocks noChangeArrowheads="1"/>
            </p:cNvSpPr>
            <p:nvPr/>
          </p:nvSpPr>
          <p:spPr bwMode="auto">
            <a:xfrm>
              <a:off x="3654" y="8154"/>
              <a:ext cx="1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109" name="Oval 92"/>
            <p:cNvSpPr>
              <a:spLocks noChangeArrowheads="1"/>
            </p:cNvSpPr>
            <p:nvPr/>
          </p:nvSpPr>
          <p:spPr bwMode="auto">
            <a:xfrm>
              <a:off x="5274" y="831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E</a:t>
              </a:r>
              <a:endParaRPr lang="en-US" altLang="zh-CN" sz="1600"/>
            </a:p>
          </p:txBody>
        </p:sp>
        <p:sp>
          <p:nvSpPr>
            <p:cNvPr id="110" name="Line 93"/>
            <p:cNvSpPr>
              <a:spLocks noChangeShapeType="1"/>
            </p:cNvSpPr>
            <p:nvPr/>
          </p:nvSpPr>
          <p:spPr bwMode="auto">
            <a:xfrm>
              <a:off x="4554" y="846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Text Box 94"/>
            <p:cNvSpPr txBox="1">
              <a:spLocks noChangeArrowheads="1"/>
            </p:cNvSpPr>
            <p:nvPr/>
          </p:nvSpPr>
          <p:spPr bwMode="auto">
            <a:xfrm>
              <a:off x="4734" y="8154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112" name="Text Box 95"/>
            <p:cNvSpPr txBox="1">
              <a:spLocks noChangeArrowheads="1"/>
            </p:cNvSpPr>
            <p:nvPr/>
          </p:nvSpPr>
          <p:spPr bwMode="auto">
            <a:xfrm>
              <a:off x="3654" y="7842"/>
              <a:ext cx="1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113" name="Oval 96"/>
            <p:cNvSpPr>
              <a:spLocks noChangeArrowheads="1"/>
            </p:cNvSpPr>
            <p:nvPr/>
          </p:nvSpPr>
          <p:spPr bwMode="auto">
            <a:xfrm>
              <a:off x="6354" y="831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F</a:t>
              </a:r>
              <a:endParaRPr lang="en-US" altLang="zh-CN" sz="1600"/>
            </a:p>
          </p:txBody>
        </p:sp>
        <p:sp>
          <p:nvSpPr>
            <p:cNvPr id="114" name="Line 97"/>
            <p:cNvSpPr>
              <a:spLocks noChangeShapeType="1"/>
            </p:cNvSpPr>
            <p:nvPr/>
          </p:nvSpPr>
          <p:spPr bwMode="auto">
            <a:xfrm>
              <a:off x="5634" y="846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98"/>
            <p:cNvSpPr txBox="1">
              <a:spLocks noChangeArrowheads="1"/>
            </p:cNvSpPr>
            <p:nvPr/>
          </p:nvSpPr>
          <p:spPr bwMode="auto">
            <a:xfrm>
              <a:off x="5814" y="8154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116" name="Line 99"/>
            <p:cNvSpPr>
              <a:spLocks noChangeShapeType="1"/>
            </p:cNvSpPr>
            <p:nvPr/>
          </p:nvSpPr>
          <p:spPr bwMode="auto">
            <a:xfrm flipH="1">
              <a:off x="6534" y="8622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100"/>
            <p:cNvSpPr txBox="1">
              <a:spLocks noChangeArrowheads="1"/>
            </p:cNvSpPr>
            <p:nvPr/>
          </p:nvSpPr>
          <p:spPr bwMode="auto">
            <a:xfrm>
              <a:off x="6534" y="8934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118" name="Freeform 101"/>
            <p:cNvSpPr>
              <a:spLocks/>
            </p:cNvSpPr>
            <p:nvPr/>
          </p:nvSpPr>
          <p:spPr bwMode="auto">
            <a:xfrm>
              <a:off x="4455" y="7998"/>
              <a:ext cx="2115" cy="297"/>
            </a:xfrm>
            <a:custGeom>
              <a:avLst/>
              <a:gdLst>
                <a:gd name="T0" fmla="*/ 2115 w 2115"/>
                <a:gd name="T1" fmla="*/ 282 h 297"/>
                <a:gd name="T2" fmla="*/ 1380 w 2115"/>
                <a:gd name="T3" fmla="*/ 42 h 297"/>
                <a:gd name="T4" fmla="*/ 735 w 2115"/>
                <a:gd name="T5" fmla="*/ 42 h 297"/>
                <a:gd name="T6" fmla="*/ 0 w 2115"/>
                <a:gd name="T7" fmla="*/ 297 h 2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5"/>
                <a:gd name="T13" fmla="*/ 0 h 297"/>
                <a:gd name="T14" fmla="*/ 2115 w 2115"/>
                <a:gd name="T15" fmla="*/ 297 h 2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5" h="297">
                  <a:moveTo>
                    <a:pt x="2115" y="282"/>
                  </a:moveTo>
                  <a:cubicBezTo>
                    <a:pt x="1992" y="239"/>
                    <a:pt x="1610" y="82"/>
                    <a:pt x="1380" y="42"/>
                  </a:cubicBezTo>
                  <a:cubicBezTo>
                    <a:pt x="1150" y="2"/>
                    <a:pt x="965" y="0"/>
                    <a:pt x="735" y="42"/>
                  </a:cubicBezTo>
                  <a:cubicBezTo>
                    <a:pt x="505" y="84"/>
                    <a:pt x="153" y="244"/>
                    <a:pt x="0" y="29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Text Box 102"/>
            <p:cNvSpPr txBox="1">
              <a:spLocks noChangeArrowheads="1"/>
            </p:cNvSpPr>
            <p:nvPr/>
          </p:nvSpPr>
          <p:spPr bwMode="auto">
            <a:xfrm>
              <a:off x="5094" y="7749"/>
              <a:ext cx="36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120" name="Oval 103"/>
            <p:cNvSpPr>
              <a:spLocks noChangeArrowheads="1"/>
            </p:cNvSpPr>
            <p:nvPr/>
          </p:nvSpPr>
          <p:spPr bwMode="auto">
            <a:xfrm>
              <a:off x="7434" y="9558"/>
              <a:ext cx="360" cy="360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H</a:t>
              </a:r>
              <a:endParaRPr lang="en-US" altLang="zh-CN" sz="1600"/>
            </a:p>
          </p:txBody>
        </p:sp>
        <p:sp>
          <p:nvSpPr>
            <p:cNvPr id="121" name="Line 104"/>
            <p:cNvSpPr>
              <a:spLocks noChangeShapeType="1"/>
            </p:cNvSpPr>
            <p:nvPr/>
          </p:nvSpPr>
          <p:spPr bwMode="auto">
            <a:xfrm flipV="1">
              <a:off x="6534" y="8622"/>
              <a:ext cx="108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Text Box 105"/>
            <p:cNvSpPr txBox="1">
              <a:spLocks noChangeArrowheads="1"/>
            </p:cNvSpPr>
            <p:nvPr/>
          </p:nvSpPr>
          <p:spPr bwMode="auto">
            <a:xfrm>
              <a:off x="6894" y="9402"/>
              <a:ext cx="36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123" name="Oval 106"/>
            <p:cNvSpPr>
              <a:spLocks noChangeArrowheads="1"/>
            </p:cNvSpPr>
            <p:nvPr/>
          </p:nvSpPr>
          <p:spPr bwMode="auto">
            <a:xfrm>
              <a:off x="6354" y="9558"/>
              <a:ext cx="360" cy="360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G</a:t>
              </a:r>
              <a:endParaRPr lang="en-US" altLang="zh-CN" sz="1600"/>
            </a:p>
          </p:txBody>
        </p:sp>
        <p:sp>
          <p:nvSpPr>
            <p:cNvPr id="124" name="Line 107"/>
            <p:cNvSpPr>
              <a:spLocks noChangeShapeType="1"/>
            </p:cNvSpPr>
            <p:nvPr/>
          </p:nvSpPr>
          <p:spPr bwMode="auto">
            <a:xfrm>
              <a:off x="4554" y="846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Text Box 108"/>
            <p:cNvSpPr txBox="1">
              <a:spLocks noChangeArrowheads="1"/>
            </p:cNvSpPr>
            <p:nvPr/>
          </p:nvSpPr>
          <p:spPr bwMode="auto">
            <a:xfrm>
              <a:off x="7074" y="8778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126" name="Line 109"/>
            <p:cNvSpPr>
              <a:spLocks noChangeShapeType="1"/>
            </p:cNvSpPr>
            <p:nvPr/>
          </p:nvSpPr>
          <p:spPr bwMode="auto">
            <a:xfrm>
              <a:off x="6714" y="971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Oval 110"/>
            <p:cNvSpPr>
              <a:spLocks noChangeArrowheads="1"/>
            </p:cNvSpPr>
            <p:nvPr/>
          </p:nvSpPr>
          <p:spPr bwMode="auto">
            <a:xfrm>
              <a:off x="7434" y="831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I</a:t>
              </a:r>
              <a:endParaRPr lang="en-US" altLang="zh-CN" sz="1600"/>
            </a:p>
          </p:txBody>
        </p:sp>
        <p:sp>
          <p:nvSpPr>
            <p:cNvPr id="128" name="Text Box 111"/>
            <p:cNvSpPr txBox="1">
              <a:spLocks noChangeArrowheads="1"/>
            </p:cNvSpPr>
            <p:nvPr/>
          </p:nvSpPr>
          <p:spPr bwMode="auto">
            <a:xfrm>
              <a:off x="7974" y="9402"/>
              <a:ext cx="36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129" name="Line 112"/>
            <p:cNvSpPr>
              <a:spLocks noChangeShapeType="1"/>
            </p:cNvSpPr>
            <p:nvPr/>
          </p:nvSpPr>
          <p:spPr bwMode="auto">
            <a:xfrm>
              <a:off x="7794" y="971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Oval 113"/>
            <p:cNvSpPr>
              <a:spLocks noChangeArrowheads="1"/>
            </p:cNvSpPr>
            <p:nvPr/>
          </p:nvSpPr>
          <p:spPr bwMode="auto">
            <a:xfrm>
              <a:off x="8514" y="831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K</a:t>
              </a:r>
              <a:endParaRPr lang="en-US" altLang="zh-CN" sz="1600"/>
            </a:p>
          </p:txBody>
        </p:sp>
        <p:sp>
          <p:nvSpPr>
            <p:cNvPr id="131" name="Line 114"/>
            <p:cNvSpPr>
              <a:spLocks noChangeShapeType="1"/>
            </p:cNvSpPr>
            <p:nvPr/>
          </p:nvSpPr>
          <p:spPr bwMode="auto">
            <a:xfrm flipV="1">
              <a:off x="7794" y="8622"/>
              <a:ext cx="90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Text Box 115"/>
            <p:cNvSpPr txBox="1">
              <a:spLocks noChangeArrowheads="1"/>
            </p:cNvSpPr>
            <p:nvPr/>
          </p:nvSpPr>
          <p:spPr bwMode="auto">
            <a:xfrm>
              <a:off x="7974" y="8934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133" name="Oval 116"/>
            <p:cNvSpPr>
              <a:spLocks noChangeArrowheads="1"/>
            </p:cNvSpPr>
            <p:nvPr/>
          </p:nvSpPr>
          <p:spPr bwMode="auto">
            <a:xfrm>
              <a:off x="8514" y="9558"/>
              <a:ext cx="360" cy="360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J</a:t>
              </a:r>
              <a:endParaRPr lang="en-US" altLang="zh-CN" sz="1600"/>
            </a:p>
          </p:txBody>
        </p:sp>
        <p:sp>
          <p:nvSpPr>
            <p:cNvPr id="134" name="Text Box 117"/>
            <p:cNvSpPr txBox="1">
              <a:spLocks noChangeArrowheads="1"/>
            </p:cNvSpPr>
            <p:nvPr/>
          </p:nvSpPr>
          <p:spPr bwMode="auto">
            <a:xfrm>
              <a:off x="7434" y="7764"/>
              <a:ext cx="3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135" name="Text Box 118"/>
            <p:cNvSpPr txBox="1">
              <a:spLocks noChangeArrowheads="1"/>
            </p:cNvSpPr>
            <p:nvPr/>
          </p:nvSpPr>
          <p:spPr bwMode="auto">
            <a:xfrm>
              <a:off x="8490" y="7920"/>
              <a:ext cx="36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136" name="Oval 119"/>
            <p:cNvSpPr>
              <a:spLocks noChangeArrowheads="1"/>
            </p:cNvSpPr>
            <p:nvPr/>
          </p:nvSpPr>
          <p:spPr bwMode="auto">
            <a:xfrm>
              <a:off x="8154" y="7374"/>
              <a:ext cx="360" cy="360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L</a:t>
              </a:r>
              <a:endParaRPr lang="en-US" altLang="zh-CN" sz="1600"/>
            </a:p>
          </p:txBody>
        </p:sp>
        <p:sp>
          <p:nvSpPr>
            <p:cNvPr id="137" name="Arc 120"/>
            <p:cNvSpPr>
              <a:spLocks/>
            </p:cNvSpPr>
            <p:nvPr/>
          </p:nvSpPr>
          <p:spPr bwMode="auto">
            <a:xfrm flipV="1">
              <a:off x="8514" y="9246"/>
              <a:ext cx="360" cy="312"/>
            </a:xfrm>
            <a:custGeom>
              <a:avLst/>
              <a:gdLst>
                <a:gd name="T0" fmla="*/ 3 w 43200"/>
                <a:gd name="T1" fmla="*/ 0 h 36570"/>
                <a:gd name="T2" fmla="*/ 0 w 43200"/>
                <a:gd name="T3" fmla="*/ 0 h 36570"/>
                <a:gd name="T4" fmla="*/ 1 w 43200"/>
                <a:gd name="T5" fmla="*/ 1 h 3657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6570"/>
                <a:gd name="T11" fmla="*/ 43200 w 43200"/>
                <a:gd name="T12" fmla="*/ 36570 h 36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6570" fill="none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</a:path>
                <a:path w="43200" h="36570" stroke="0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  <a:lnTo>
                    <a:pt x="21600" y="1497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8" name="Text Box 121"/>
            <p:cNvSpPr txBox="1">
              <a:spLocks noChangeArrowheads="1"/>
            </p:cNvSpPr>
            <p:nvPr/>
          </p:nvSpPr>
          <p:spPr bwMode="auto">
            <a:xfrm>
              <a:off x="8565" y="9018"/>
              <a:ext cx="3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139" name="Freeform 122"/>
            <p:cNvSpPr>
              <a:spLocks/>
            </p:cNvSpPr>
            <p:nvPr/>
          </p:nvSpPr>
          <p:spPr bwMode="auto">
            <a:xfrm>
              <a:off x="4395" y="8730"/>
              <a:ext cx="4200" cy="1530"/>
            </a:xfrm>
            <a:custGeom>
              <a:avLst/>
              <a:gdLst>
                <a:gd name="T0" fmla="*/ 4200 w 4200"/>
                <a:gd name="T1" fmla="*/ 1170 h 1530"/>
                <a:gd name="T2" fmla="*/ 2805 w 4200"/>
                <a:gd name="T3" fmla="*/ 1500 h 1530"/>
                <a:gd name="T4" fmla="*/ 1185 w 4200"/>
                <a:gd name="T5" fmla="*/ 990 h 1530"/>
                <a:gd name="T6" fmla="*/ 0 w 4200"/>
                <a:gd name="T7" fmla="*/ 0 h 15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00"/>
                <a:gd name="T13" fmla="*/ 0 h 1530"/>
                <a:gd name="T14" fmla="*/ 4200 w 4200"/>
                <a:gd name="T15" fmla="*/ 1530 h 15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00" h="1530">
                  <a:moveTo>
                    <a:pt x="4200" y="1170"/>
                  </a:moveTo>
                  <a:cubicBezTo>
                    <a:pt x="3968" y="1225"/>
                    <a:pt x="3307" y="1530"/>
                    <a:pt x="2805" y="1500"/>
                  </a:cubicBezTo>
                  <a:cubicBezTo>
                    <a:pt x="2303" y="1470"/>
                    <a:pt x="1652" y="1240"/>
                    <a:pt x="1185" y="990"/>
                  </a:cubicBezTo>
                  <a:cubicBezTo>
                    <a:pt x="718" y="740"/>
                    <a:pt x="247" y="206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0" name="Text Box 123"/>
            <p:cNvSpPr txBox="1">
              <a:spLocks noChangeArrowheads="1"/>
            </p:cNvSpPr>
            <p:nvPr/>
          </p:nvSpPr>
          <p:spPr bwMode="auto">
            <a:xfrm>
              <a:off x="5274" y="9714"/>
              <a:ext cx="3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141" name="Oval 124"/>
            <p:cNvSpPr>
              <a:spLocks noChangeArrowheads="1"/>
            </p:cNvSpPr>
            <p:nvPr/>
          </p:nvSpPr>
          <p:spPr bwMode="auto">
            <a:xfrm>
              <a:off x="9594" y="831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M</a:t>
              </a:r>
              <a:endParaRPr lang="en-US" altLang="zh-CN" sz="1600"/>
            </a:p>
          </p:txBody>
        </p:sp>
        <p:sp>
          <p:nvSpPr>
            <p:cNvPr id="142" name="Line 125"/>
            <p:cNvSpPr>
              <a:spLocks noChangeShapeType="1"/>
            </p:cNvSpPr>
            <p:nvPr/>
          </p:nvSpPr>
          <p:spPr bwMode="auto">
            <a:xfrm flipV="1">
              <a:off x="7794" y="7710"/>
              <a:ext cx="486" cy="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Text Box 126"/>
            <p:cNvSpPr txBox="1">
              <a:spLocks noChangeArrowheads="1"/>
            </p:cNvSpPr>
            <p:nvPr/>
          </p:nvSpPr>
          <p:spPr bwMode="auto">
            <a:xfrm>
              <a:off x="7974" y="7998"/>
              <a:ext cx="36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144" name="Text Box 127"/>
            <p:cNvSpPr txBox="1">
              <a:spLocks noChangeArrowheads="1"/>
            </p:cNvSpPr>
            <p:nvPr/>
          </p:nvSpPr>
          <p:spPr bwMode="auto">
            <a:xfrm>
              <a:off x="9054" y="8154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145" name="Line 128"/>
            <p:cNvSpPr>
              <a:spLocks noChangeShapeType="1"/>
            </p:cNvSpPr>
            <p:nvPr/>
          </p:nvSpPr>
          <p:spPr bwMode="auto">
            <a:xfrm>
              <a:off x="8874" y="846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29"/>
            <p:cNvSpPr>
              <a:spLocks/>
            </p:cNvSpPr>
            <p:nvPr/>
          </p:nvSpPr>
          <p:spPr bwMode="auto">
            <a:xfrm>
              <a:off x="3465" y="8640"/>
              <a:ext cx="5967" cy="1938"/>
            </a:xfrm>
            <a:custGeom>
              <a:avLst/>
              <a:gdLst>
                <a:gd name="T0" fmla="*/ 5355 w 5967"/>
                <a:gd name="T1" fmla="*/ 0 h 1938"/>
                <a:gd name="T2" fmla="*/ 5430 w 5967"/>
                <a:gd name="T3" fmla="*/ 1545 h 1938"/>
                <a:gd name="T4" fmla="*/ 2130 w 5967"/>
                <a:gd name="T5" fmla="*/ 1680 h 1938"/>
                <a:gd name="T6" fmla="*/ 0 w 5967"/>
                <a:gd name="T7" fmla="*/ 0 h 19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67"/>
                <a:gd name="T13" fmla="*/ 0 h 1938"/>
                <a:gd name="T14" fmla="*/ 5967 w 5967"/>
                <a:gd name="T15" fmla="*/ 1938 h 19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67" h="1938">
                  <a:moveTo>
                    <a:pt x="5355" y="0"/>
                  </a:moveTo>
                  <a:cubicBezTo>
                    <a:pt x="5367" y="258"/>
                    <a:pt x="5967" y="1265"/>
                    <a:pt x="5430" y="1545"/>
                  </a:cubicBezTo>
                  <a:cubicBezTo>
                    <a:pt x="4893" y="1825"/>
                    <a:pt x="3035" y="1938"/>
                    <a:pt x="2130" y="1680"/>
                  </a:cubicBezTo>
                  <a:cubicBezTo>
                    <a:pt x="1225" y="1422"/>
                    <a:pt x="444" y="350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7" name="Text Box 130"/>
            <p:cNvSpPr txBox="1">
              <a:spLocks noChangeArrowheads="1"/>
            </p:cNvSpPr>
            <p:nvPr/>
          </p:nvSpPr>
          <p:spPr bwMode="auto">
            <a:xfrm>
              <a:off x="4194" y="9714"/>
              <a:ext cx="3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148" name="Freeform 131"/>
            <p:cNvSpPr>
              <a:spLocks/>
            </p:cNvSpPr>
            <p:nvPr/>
          </p:nvSpPr>
          <p:spPr bwMode="auto">
            <a:xfrm>
              <a:off x="6570" y="7485"/>
              <a:ext cx="1539" cy="825"/>
            </a:xfrm>
            <a:custGeom>
              <a:avLst/>
              <a:gdLst>
                <a:gd name="T0" fmla="*/ 1539 w 1539"/>
                <a:gd name="T1" fmla="*/ 15 h 825"/>
                <a:gd name="T2" fmla="*/ 885 w 1539"/>
                <a:gd name="T3" fmla="*/ 60 h 825"/>
                <a:gd name="T4" fmla="*/ 315 w 1539"/>
                <a:gd name="T5" fmla="*/ 375 h 825"/>
                <a:gd name="T6" fmla="*/ 0 w 1539"/>
                <a:gd name="T7" fmla="*/ 825 h 8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9"/>
                <a:gd name="T13" fmla="*/ 0 h 825"/>
                <a:gd name="T14" fmla="*/ 1539 w 1539"/>
                <a:gd name="T15" fmla="*/ 825 h 8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9" h="825">
                  <a:moveTo>
                    <a:pt x="1539" y="15"/>
                  </a:moveTo>
                  <a:cubicBezTo>
                    <a:pt x="1430" y="22"/>
                    <a:pt x="1089" y="0"/>
                    <a:pt x="885" y="60"/>
                  </a:cubicBezTo>
                  <a:cubicBezTo>
                    <a:pt x="681" y="120"/>
                    <a:pt x="462" y="247"/>
                    <a:pt x="315" y="375"/>
                  </a:cubicBezTo>
                  <a:cubicBezTo>
                    <a:pt x="168" y="503"/>
                    <a:pt x="66" y="731"/>
                    <a:pt x="0" y="82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9" name="Text Box 132"/>
            <p:cNvSpPr txBox="1">
              <a:spLocks noChangeArrowheads="1"/>
            </p:cNvSpPr>
            <p:nvPr/>
          </p:nvSpPr>
          <p:spPr bwMode="auto">
            <a:xfrm>
              <a:off x="6894" y="7530"/>
              <a:ext cx="3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150" name="Oval 133"/>
            <p:cNvSpPr>
              <a:spLocks noChangeArrowheads="1"/>
            </p:cNvSpPr>
            <p:nvPr/>
          </p:nvSpPr>
          <p:spPr bwMode="auto">
            <a:xfrm>
              <a:off x="9594" y="1080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N</a:t>
              </a:r>
              <a:endParaRPr lang="en-US" altLang="zh-CN" sz="1600"/>
            </a:p>
          </p:txBody>
        </p:sp>
        <p:sp>
          <p:nvSpPr>
            <p:cNvPr id="151" name="Oval 134"/>
            <p:cNvSpPr>
              <a:spLocks noChangeArrowheads="1"/>
            </p:cNvSpPr>
            <p:nvPr/>
          </p:nvSpPr>
          <p:spPr bwMode="auto">
            <a:xfrm>
              <a:off x="8514" y="1080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O</a:t>
              </a:r>
              <a:endParaRPr lang="en-US" altLang="zh-CN" sz="1600"/>
            </a:p>
          </p:txBody>
        </p:sp>
        <p:sp>
          <p:nvSpPr>
            <p:cNvPr id="152" name="Oval 135"/>
            <p:cNvSpPr>
              <a:spLocks noChangeArrowheads="1"/>
            </p:cNvSpPr>
            <p:nvPr/>
          </p:nvSpPr>
          <p:spPr bwMode="auto">
            <a:xfrm>
              <a:off x="7434" y="1080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P</a:t>
              </a:r>
              <a:endParaRPr lang="en-US" altLang="zh-CN" sz="1600"/>
            </a:p>
          </p:txBody>
        </p:sp>
        <p:sp>
          <p:nvSpPr>
            <p:cNvPr id="153" name="Line 136"/>
            <p:cNvSpPr>
              <a:spLocks noChangeShapeType="1"/>
            </p:cNvSpPr>
            <p:nvPr/>
          </p:nvSpPr>
          <p:spPr bwMode="auto">
            <a:xfrm>
              <a:off x="9774" y="8622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37"/>
            <p:cNvSpPr>
              <a:spLocks noChangeShapeType="1"/>
            </p:cNvSpPr>
            <p:nvPr/>
          </p:nvSpPr>
          <p:spPr bwMode="auto">
            <a:xfrm flipH="1">
              <a:off x="8874" y="1096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38"/>
            <p:cNvSpPr>
              <a:spLocks noChangeShapeType="1"/>
            </p:cNvSpPr>
            <p:nvPr/>
          </p:nvSpPr>
          <p:spPr bwMode="auto">
            <a:xfrm flipH="1">
              <a:off x="7794" y="1096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Text Box 139"/>
            <p:cNvSpPr txBox="1">
              <a:spLocks noChangeArrowheads="1"/>
            </p:cNvSpPr>
            <p:nvPr/>
          </p:nvSpPr>
          <p:spPr bwMode="auto">
            <a:xfrm>
              <a:off x="9774" y="9870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157" name="Freeform 140"/>
            <p:cNvSpPr>
              <a:spLocks/>
            </p:cNvSpPr>
            <p:nvPr/>
          </p:nvSpPr>
          <p:spPr bwMode="auto">
            <a:xfrm>
              <a:off x="6534" y="7068"/>
              <a:ext cx="3276" cy="1242"/>
            </a:xfrm>
            <a:custGeom>
              <a:avLst/>
              <a:gdLst>
                <a:gd name="T0" fmla="*/ 3276 w 3276"/>
                <a:gd name="T1" fmla="*/ 1242 h 1242"/>
                <a:gd name="T2" fmla="*/ 2331 w 3276"/>
                <a:gd name="T3" fmla="*/ 342 h 1242"/>
                <a:gd name="T4" fmla="*/ 681 w 3276"/>
                <a:gd name="T5" fmla="*/ 132 h 1242"/>
                <a:gd name="T6" fmla="*/ 0 w 3276"/>
                <a:gd name="T7" fmla="*/ 1131 h 1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76"/>
                <a:gd name="T13" fmla="*/ 0 h 1242"/>
                <a:gd name="T14" fmla="*/ 3276 w 3276"/>
                <a:gd name="T15" fmla="*/ 1242 h 1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76" h="1242">
                  <a:moveTo>
                    <a:pt x="3276" y="1242"/>
                  </a:moveTo>
                  <a:cubicBezTo>
                    <a:pt x="3118" y="1092"/>
                    <a:pt x="2763" y="527"/>
                    <a:pt x="2331" y="342"/>
                  </a:cubicBezTo>
                  <a:cubicBezTo>
                    <a:pt x="1899" y="157"/>
                    <a:pt x="1070" y="0"/>
                    <a:pt x="681" y="132"/>
                  </a:cubicBezTo>
                  <a:cubicBezTo>
                    <a:pt x="292" y="264"/>
                    <a:pt x="142" y="923"/>
                    <a:pt x="0" y="113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8" name="Text Box 141"/>
            <p:cNvSpPr txBox="1">
              <a:spLocks noChangeArrowheads="1"/>
            </p:cNvSpPr>
            <p:nvPr/>
          </p:nvSpPr>
          <p:spPr bwMode="auto">
            <a:xfrm>
              <a:off x="6534" y="7374"/>
              <a:ext cx="3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159" name="Text Box 142"/>
            <p:cNvSpPr txBox="1">
              <a:spLocks noChangeArrowheads="1"/>
            </p:cNvSpPr>
            <p:nvPr/>
          </p:nvSpPr>
          <p:spPr bwMode="auto">
            <a:xfrm>
              <a:off x="9054" y="10650"/>
              <a:ext cx="3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160" name="Text Box 143"/>
            <p:cNvSpPr txBox="1">
              <a:spLocks noChangeArrowheads="1"/>
            </p:cNvSpPr>
            <p:nvPr/>
          </p:nvSpPr>
          <p:spPr bwMode="auto">
            <a:xfrm>
              <a:off x="7974" y="10650"/>
              <a:ext cx="3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161" name="Freeform 144"/>
            <p:cNvSpPr>
              <a:spLocks/>
            </p:cNvSpPr>
            <p:nvPr/>
          </p:nvSpPr>
          <p:spPr bwMode="auto">
            <a:xfrm>
              <a:off x="7725" y="11160"/>
              <a:ext cx="2145" cy="310"/>
            </a:xfrm>
            <a:custGeom>
              <a:avLst/>
              <a:gdLst>
                <a:gd name="T0" fmla="*/ 0 w 2145"/>
                <a:gd name="T1" fmla="*/ 15 h 310"/>
                <a:gd name="T2" fmla="*/ 690 w 2145"/>
                <a:gd name="T3" fmla="*/ 240 h 310"/>
                <a:gd name="T4" fmla="*/ 1575 w 2145"/>
                <a:gd name="T5" fmla="*/ 270 h 310"/>
                <a:gd name="T6" fmla="*/ 2145 w 2145"/>
                <a:gd name="T7" fmla="*/ 0 h 3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45"/>
                <a:gd name="T13" fmla="*/ 0 h 310"/>
                <a:gd name="T14" fmla="*/ 2145 w 2145"/>
                <a:gd name="T15" fmla="*/ 310 h 3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45" h="310">
                  <a:moveTo>
                    <a:pt x="0" y="15"/>
                  </a:moveTo>
                  <a:cubicBezTo>
                    <a:pt x="115" y="53"/>
                    <a:pt x="428" y="198"/>
                    <a:pt x="690" y="240"/>
                  </a:cubicBezTo>
                  <a:cubicBezTo>
                    <a:pt x="952" y="282"/>
                    <a:pt x="1333" y="310"/>
                    <a:pt x="1575" y="270"/>
                  </a:cubicBezTo>
                  <a:cubicBezTo>
                    <a:pt x="1817" y="230"/>
                    <a:pt x="2026" y="56"/>
                    <a:pt x="214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2" name="Text Box 145"/>
            <p:cNvSpPr txBox="1">
              <a:spLocks noChangeArrowheads="1"/>
            </p:cNvSpPr>
            <p:nvPr/>
          </p:nvSpPr>
          <p:spPr bwMode="auto">
            <a:xfrm>
              <a:off x="8334" y="11430"/>
              <a:ext cx="3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163" name="Freeform 146"/>
            <p:cNvSpPr>
              <a:spLocks/>
            </p:cNvSpPr>
            <p:nvPr/>
          </p:nvSpPr>
          <p:spPr bwMode="auto">
            <a:xfrm>
              <a:off x="3330" y="8685"/>
              <a:ext cx="4080" cy="2325"/>
            </a:xfrm>
            <a:custGeom>
              <a:avLst/>
              <a:gdLst>
                <a:gd name="T0" fmla="*/ 4080 w 4080"/>
                <a:gd name="T1" fmla="*/ 2325 h 2325"/>
                <a:gd name="T2" fmla="*/ 2115 w 4080"/>
                <a:gd name="T3" fmla="*/ 2160 h 2325"/>
                <a:gd name="T4" fmla="*/ 810 w 4080"/>
                <a:gd name="T5" fmla="*/ 1440 h 2325"/>
                <a:gd name="T6" fmla="*/ 0 w 4080"/>
                <a:gd name="T7" fmla="*/ 0 h 23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80"/>
                <a:gd name="T13" fmla="*/ 0 h 2325"/>
                <a:gd name="T14" fmla="*/ 4080 w 4080"/>
                <a:gd name="T15" fmla="*/ 2325 h 23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80" h="2325">
                  <a:moveTo>
                    <a:pt x="4080" y="2325"/>
                  </a:moveTo>
                  <a:cubicBezTo>
                    <a:pt x="3753" y="2298"/>
                    <a:pt x="2660" y="2307"/>
                    <a:pt x="2115" y="2160"/>
                  </a:cubicBezTo>
                  <a:cubicBezTo>
                    <a:pt x="1570" y="2013"/>
                    <a:pt x="1162" y="1800"/>
                    <a:pt x="810" y="1440"/>
                  </a:cubicBezTo>
                  <a:cubicBezTo>
                    <a:pt x="458" y="1080"/>
                    <a:pt x="169" y="300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" name="Text Box 147"/>
            <p:cNvSpPr txBox="1">
              <a:spLocks noChangeArrowheads="1"/>
            </p:cNvSpPr>
            <p:nvPr/>
          </p:nvSpPr>
          <p:spPr bwMode="auto">
            <a:xfrm>
              <a:off x="3834" y="10182"/>
              <a:ext cx="3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</p:grpSp>
    </p:spTree>
    <p:extLst>
      <p:ext uri="{BB962C8B-B14F-4D97-AF65-F5344CB8AC3E}">
        <p14:creationId xmlns:p14="http://schemas.microsoft.com/office/powerpoint/2010/main" val="5226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676400"/>
            <a:ext cx="8280920" cy="16085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已知</a:t>
            </a:r>
            <a:r>
              <a:rPr lang="en-US" altLang="zh-CN" sz="2000" dirty="0" smtClean="0"/>
              <a:t>NFA=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{x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z}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{0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1}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{x}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{z}</a:t>
            </a:r>
            <a:r>
              <a:rPr lang="zh-CN" altLang="en-US" sz="2000" dirty="0" smtClean="0"/>
              <a:t>），其中：</a:t>
            </a:r>
          </a:p>
          <a:p>
            <a:pPr marL="0" indent="176213">
              <a:buNone/>
            </a:pPr>
            <a:r>
              <a:rPr lang="en-US" altLang="zh-CN" sz="2000" dirty="0" smtClean="0"/>
              <a:t>M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={z}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={x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y}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={x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z}</a:t>
            </a:r>
            <a:endParaRPr lang="zh-CN" altLang="en-US" sz="2000" dirty="0" smtClean="0"/>
          </a:p>
          <a:p>
            <a:pPr marL="0" indent="176213">
              <a:buNone/>
            </a:pPr>
            <a:r>
              <a:rPr lang="en-US" altLang="zh-CN" sz="2000" dirty="0" smtClean="0"/>
              <a:t>M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={x}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=ᴓ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={y}</a:t>
            </a:r>
            <a:endParaRPr lang="zh-CN" altLang="en-US" sz="2000" dirty="0" smtClean="0"/>
          </a:p>
          <a:p>
            <a:pPr marL="0" indent="176213">
              <a:buNone/>
            </a:pPr>
            <a:r>
              <a:rPr lang="zh-CN" altLang="en-US" sz="2000" dirty="0" smtClean="0"/>
              <a:t>构造相应的</a:t>
            </a:r>
            <a:r>
              <a:rPr lang="en-US" altLang="zh-CN" sz="2000" dirty="0" smtClean="0"/>
              <a:t>DFA</a:t>
            </a:r>
            <a:endParaRPr lang="zh-CN" altLang="en-US" sz="2000" dirty="0" smtClean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第三章 词法分析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419475" y="2636838"/>
            <a:ext cx="5040313" cy="3887787"/>
            <a:chOff x="2214" y="13146"/>
            <a:chExt cx="2700" cy="234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54" y="1377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>
                  <a:latin typeface="Times New Roman" panose="02020603050405020304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54" y="1377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>
                  <a:latin typeface="Times New Roman" panose="02020603050405020304" pitchFamily="18" charset="0"/>
                </a:rPr>
                <a:t>y</a:t>
              </a:r>
              <a:endParaRPr lang="en-US" altLang="zh-CN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3114" y="13926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294" y="14082"/>
              <a:ext cx="1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654" y="14550"/>
              <a:ext cx="360" cy="360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8000"/>
                </a:lnSpc>
              </a:pPr>
              <a:r>
                <a:rPr lang="en-US" altLang="zh-CN"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11" name="Arc 10"/>
            <p:cNvSpPr>
              <a:spLocks/>
            </p:cNvSpPr>
            <p:nvPr/>
          </p:nvSpPr>
          <p:spPr bwMode="auto">
            <a:xfrm flipV="1">
              <a:off x="4554" y="13458"/>
              <a:ext cx="360" cy="312"/>
            </a:xfrm>
            <a:custGeom>
              <a:avLst/>
              <a:gdLst>
                <a:gd name="T0" fmla="*/ 3 w 43200"/>
                <a:gd name="T1" fmla="*/ 0 h 36570"/>
                <a:gd name="T2" fmla="*/ 0 w 43200"/>
                <a:gd name="T3" fmla="*/ 0 h 36570"/>
                <a:gd name="T4" fmla="*/ 1 w 43200"/>
                <a:gd name="T5" fmla="*/ 1 h 3657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6570"/>
                <a:gd name="T11" fmla="*/ 43200 w 43200"/>
                <a:gd name="T12" fmla="*/ 36570 h 36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6570" fill="none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</a:path>
                <a:path w="43200" h="36570" stroke="0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  <a:lnTo>
                    <a:pt x="21600" y="1497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554" y="13146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2214" y="13770"/>
              <a:ext cx="360" cy="312"/>
            </a:xfrm>
            <a:prstGeom prst="rightArrow">
              <a:avLst>
                <a:gd name="adj1" fmla="val 50000"/>
                <a:gd name="adj2" fmla="val 2884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934" y="14082"/>
              <a:ext cx="711" cy="758"/>
            </a:xfrm>
            <a:custGeom>
              <a:avLst/>
              <a:gdLst>
                <a:gd name="T0" fmla="*/ 711 w 735"/>
                <a:gd name="T1" fmla="*/ 752 h 665"/>
                <a:gd name="T2" fmla="*/ 406 w 735"/>
                <a:gd name="T3" fmla="*/ 701 h 665"/>
                <a:gd name="T4" fmla="*/ 87 w 735"/>
                <a:gd name="T5" fmla="*/ 410 h 665"/>
                <a:gd name="T6" fmla="*/ 0 w 735"/>
                <a:gd name="T7" fmla="*/ 0 h 6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5"/>
                <a:gd name="T13" fmla="*/ 0 h 665"/>
                <a:gd name="T14" fmla="*/ 735 w 735"/>
                <a:gd name="T15" fmla="*/ 665 h 6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5" h="665">
                  <a:moveTo>
                    <a:pt x="735" y="660"/>
                  </a:moveTo>
                  <a:cubicBezTo>
                    <a:pt x="683" y="653"/>
                    <a:pt x="528" y="665"/>
                    <a:pt x="420" y="615"/>
                  </a:cubicBezTo>
                  <a:cubicBezTo>
                    <a:pt x="312" y="565"/>
                    <a:pt x="160" y="463"/>
                    <a:pt x="90" y="360"/>
                  </a:cubicBezTo>
                  <a:cubicBezTo>
                    <a:pt x="20" y="257"/>
                    <a:pt x="19" y="75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Arc 14"/>
            <p:cNvSpPr>
              <a:spLocks/>
            </p:cNvSpPr>
            <p:nvPr/>
          </p:nvSpPr>
          <p:spPr bwMode="auto">
            <a:xfrm flipV="1">
              <a:off x="2754" y="13458"/>
              <a:ext cx="360" cy="312"/>
            </a:xfrm>
            <a:custGeom>
              <a:avLst/>
              <a:gdLst>
                <a:gd name="T0" fmla="*/ 3 w 43200"/>
                <a:gd name="T1" fmla="*/ 0 h 36570"/>
                <a:gd name="T2" fmla="*/ 0 w 43200"/>
                <a:gd name="T3" fmla="*/ 0 h 36570"/>
                <a:gd name="T4" fmla="*/ 1 w 43200"/>
                <a:gd name="T5" fmla="*/ 1 h 3657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6570"/>
                <a:gd name="T11" fmla="*/ 43200 w 43200"/>
                <a:gd name="T12" fmla="*/ 36570 h 36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6570" fill="none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</a:path>
                <a:path w="43200" h="36570" stroke="0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  <a:lnTo>
                    <a:pt x="21600" y="1497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114" y="13302"/>
              <a:ext cx="1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114" y="14082"/>
              <a:ext cx="54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934" y="14550"/>
              <a:ext cx="1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3960" y="14100"/>
              <a:ext cx="645" cy="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654" y="13614"/>
              <a:ext cx="1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4014" y="14238"/>
              <a:ext cx="1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22" name="Arc 21"/>
            <p:cNvSpPr>
              <a:spLocks/>
            </p:cNvSpPr>
            <p:nvPr/>
          </p:nvSpPr>
          <p:spPr bwMode="auto">
            <a:xfrm>
              <a:off x="3654" y="14862"/>
              <a:ext cx="360" cy="312"/>
            </a:xfrm>
            <a:custGeom>
              <a:avLst/>
              <a:gdLst>
                <a:gd name="T0" fmla="*/ 3 w 43200"/>
                <a:gd name="T1" fmla="*/ 0 h 36570"/>
                <a:gd name="T2" fmla="*/ 0 w 43200"/>
                <a:gd name="T3" fmla="*/ 0 h 36570"/>
                <a:gd name="T4" fmla="*/ 1 w 43200"/>
                <a:gd name="T5" fmla="*/ 1 h 3657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6570"/>
                <a:gd name="T11" fmla="*/ 43200 w 43200"/>
                <a:gd name="T12" fmla="*/ 36570 h 36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6570" fill="none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</a:path>
                <a:path w="43200" h="36570" stroke="0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  <a:lnTo>
                    <a:pt x="21600" y="1497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654" y="15174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</p:grp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71739" y="5094119"/>
            <a:ext cx="38877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宋体" panose="02010600030101010101" pitchFamily="2" charset="-122"/>
              </a:rPr>
              <a:t>根据题目画出状态转换图</a:t>
            </a:r>
          </a:p>
          <a:p>
            <a:pPr eaLnBrk="1" hangingPunct="1"/>
            <a:r>
              <a:rPr lang="zh-CN" altLang="en-US" sz="2400" b="1" dirty="0">
                <a:latin typeface="宋体" panose="02010600030101010101" pitchFamily="2" charset="-122"/>
              </a:rPr>
              <a:t>此有穷自动机为不确定</a:t>
            </a:r>
            <a:r>
              <a:rPr lang="en-US" altLang="zh-CN" sz="2400" b="1" dirty="0">
                <a:latin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676400"/>
            <a:ext cx="8280920" cy="16085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已知</a:t>
            </a:r>
            <a:r>
              <a:rPr lang="en-US" altLang="zh-CN" sz="2000" dirty="0" smtClean="0"/>
              <a:t>NFA=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{x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z}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{0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1}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{x}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{z}</a:t>
            </a:r>
            <a:r>
              <a:rPr lang="zh-CN" altLang="en-US" sz="2000" dirty="0" smtClean="0"/>
              <a:t>），其中：</a:t>
            </a:r>
          </a:p>
          <a:p>
            <a:pPr marL="0" indent="176213">
              <a:buNone/>
            </a:pPr>
            <a:r>
              <a:rPr lang="en-US" altLang="zh-CN" sz="2000" dirty="0" smtClean="0"/>
              <a:t>M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={z}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={x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y}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={x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z}</a:t>
            </a:r>
            <a:endParaRPr lang="zh-CN" altLang="en-US" sz="2000" dirty="0" smtClean="0"/>
          </a:p>
          <a:p>
            <a:pPr marL="0" indent="176213">
              <a:buNone/>
            </a:pPr>
            <a:r>
              <a:rPr lang="en-US" altLang="zh-CN" sz="2000" dirty="0" smtClean="0"/>
              <a:t>M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={x}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=ᴓ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={y}</a:t>
            </a:r>
            <a:endParaRPr lang="zh-CN" altLang="en-US" sz="2000" dirty="0" smtClean="0"/>
          </a:p>
          <a:p>
            <a:pPr marL="0" indent="176213">
              <a:buNone/>
            </a:pPr>
            <a:r>
              <a:rPr lang="zh-CN" altLang="en-US" sz="2000" dirty="0" smtClean="0"/>
              <a:t>构造相应的</a:t>
            </a:r>
            <a:r>
              <a:rPr lang="en-US" altLang="zh-CN" sz="2000" dirty="0" smtClean="0"/>
              <a:t>DFA</a:t>
            </a:r>
            <a:endParaRPr lang="zh-CN" altLang="en-US" sz="2000" dirty="0" smtClean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第三章 词法分析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graphicFrame>
        <p:nvGraphicFramePr>
          <p:cNvPr id="25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59594"/>
              </p:ext>
            </p:extLst>
          </p:nvPr>
        </p:nvGraphicFramePr>
        <p:xfrm>
          <a:off x="393782" y="3658344"/>
          <a:ext cx="8280400" cy="2560635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= ε-closure(MoveTo(I,0))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= ε-closure(MoveTo(I,1))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[x]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[z]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[x]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[z]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[x,z]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[y]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[x,z]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[x,z]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[x,y]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[y]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[x,y]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[x,y]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[x,y,z]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[x]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[x,y,z]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[x,y,z]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x,y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]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676400"/>
            <a:ext cx="8280920" cy="16085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已知</a:t>
            </a:r>
            <a:r>
              <a:rPr lang="en-US" altLang="zh-CN" sz="2000" dirty="0" smtClean="0"/>
              <a:t>NFA=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{x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z}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{0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1}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{x}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{z}</a:t>
            </a:r>
            <a:r>
              <a:rPr lang="zh-CN" altLang="en-US" sz="2000" dirty="0" smtClean="0"/>
              <a:t>），其中：</a:t>
            </a:r>
          </a:p>
          <a:p>
            <a:pPr marL="0" indent="176213">
              <a:buNone/>
            </a:pPr>
            <a:r>
              <a:rPr lang="en-US" altLang="zh-CN" sz="2000" dirty="0" smtClean="0"/>
              <a:t>M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={z}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={x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y}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={x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z}</a:t>
            </a:r>
            <a:endParaRPr lang="zh-CN" altLang="en-US" sz="2000" dirty="0" smtClean="0"/>
          </a:p>
          <a:p>
            <a:pPr marL="0" indent="176213">
              <a:buNone/>
            </a:pPr>
            <a:r>
              <a:rPr lang="en-US" altLang="zh-CN" sz="2000" dirty="0" smtClean="0"/>
              <a:t>M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={x}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=ᴓ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={y}</a:t>
            </a:r>
            <a:endParaRPr lang="zh-CN" altLang="en-US" sz="2000" dirty="0" smtClean="0"/>
          </a:p>
          <a:p>
            <a:pPr marL="0" indent="176213">
              <a:buNone/>
            </a:pPr>
            <a:r>
              <a:rPr lang="zh-CN" altLang="en-US" sz="2000" dirty="0" smtClean="0"/>
              <a:t>构造相应的</a:t>
            </a:r>
            <a:r>
              <a:rPr lang="en-US" altLang="zh-CN" sz="2000" dirty="0" smtClean="0"/>
              <a:t>DFA</a:t>
            </a:r>
            <a:endParaRPr lang="zh-CN" altLang="en-US" sz="2000" dirty="0" smtClean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第三章 词法分析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11560" y="3429000"/>
            <a:ext cx="7637462" cy="2216150"/>
            <a:chOff x="611188" y="2924175"/>
            <a:chExt cx="7637462" cy="2216150"/>
          </a:xfrm>
        </p:grpSpPr>
        <p:sp>
          <p:nvSpPr>
            <p:cNvPr id="6" name="Oval 171"/>
            <p:cNvSpPr>
              <a:spLocks noChangeArrowheads="1"/>
            </p:cNvSpPr>
            <p:nvPr/>
          </p:nvSpPr>
          <p:spPr bwMode="auto">
            <a:xfrm>
              <a:off x="1619250" y="3933825"/>
              <a:ext cx="504825" cy="5032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8" name="Oval 170"/>
            <p:cNvSpPr>
              <a:spLocks noChangeArrowheads="1"/>
            </p:cNvSpPr>
            <p:nvPr/>
          </p:nvSpPr>
          <p:spPr bwMode="auto">
            <a:xfrm>
              <a:off x="5364163" y="4005263"/>
              <a:ext cx="503237" cy="5762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/>
            </a:p>
          </p:txBody>
        </p:sp>
        <p:sp>
          <p:nvSpPr>
            <p:cNvPr id="9" name="Line 169"/>
            <p:cNvSpPr>
              <a:spLocks noChangeShapeType="1"/>
            </p:cNvSpPr>
            <p:nvPr/>
          </p:nvSpPr>
          <p:spPr bwMode="auto">
            <a:xfrm>
              <a:off x="2124075" y="4149725"/>
              <a:ext cx="7191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68"/>
            <p:cNvSpPr>
              <a:spLocks noChangeShapeType="1"/>
            </p:cNvSpPr>
            <p:nvPr/>
          </p:nvSpPr>
          <p:spPr bwMode="auto">
            <a:xfrm>
              <a:off x="3419475" y="4149725"/>
              <a:ext cx="5762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67"/>
            <p:cNvSpPr txBox="1">
              <a:spLocks noChangeArrowheads="1"/>
            </p:cNvSpPr>
            <p:nvPr/>
          </p:nvSpPr>
          <p:spPr bwMode="auto">
            <a:xfrm>
              <a:off x="2339975" y="3789363"/>
              <a:ext cx="11430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2" name="Text Box 166"/>
            <p:cNvSpPr txBox="1">
              <a:spLocks noChangeArrowheads="1"/>
            </p:cNvSpPr>
            <p:nvPr/>
          </p:nvSpPr>
          <p:spPr bwMode="auto">
            <a:xfrm>
              <a:off x="3924300" y="4652963"/>
              <a:ext cx="22860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3" name="Oval 165"/>
            <p:cNvSpPr>
              <a:spLocks noChangeArrowheads="1"/>
            </p:cNvSpPr>
            <p:nvPr/>
          </p:nvSpPr>
          <p:spPr bwMode="auto">
            <a:xfrm>
              <a:off x="7308850" y="4149725"/>
              <a:ext cx="647700" cy="503238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4" name="Line 164"/>
            <p:cNvSpPr>
              <a:spLocks noChangeShapeType="1"/>
            </p:cNvSpPr>
            <p:nvPr/>
          </p:nvSpPr>
          <p:spPr bwMode="auto">
            <a:xfrm>
              <a:off x="5867400" y="4292600"/>
              <a:ext cx="45720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AutoShape 172"/>
            <p:cNvSpPr>
              <a:spLocks noChangeArrowheads="1"/>
            </p:cNvSpPr>
            <p:nvPr/>
          </p:nvSpPr>
          <p:spPr bwMode="auto">
            <a:xfrm>
              <a:off x="611188" y="3860800"/>
              <a:ext cx="792162" cy="647700"/>
            </a:xfrm>
            <a:prstGeom prst="rightArrow">
              <a:avLst>
                <a:gd name="adj1" fmla="val 50000"/>
                <a:gd name="adj2" fmla="val 3057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Freeform 163"/>
            <p:cNvSpPr>
              <a:spLocks/>
            </p:cNvSpPr>
            <p:nvPr/>
          </p:nvSpPr>
          <p:spPr bwMode="auto">
            <a:xfrm>
              <a:off x="3132138" y="3644900"/>
              <a:ext cx="2376487" cy="360363"/>
            </a:xfrm>
            <a:custGeom>
              <a:avLst/>
              <a:gdLst>
                <a:gd name="T0" fmla="*/ 0 w 2361"/>
                <a:gd name="T1" fmla="*/ 344435 h 362"/>
                <a:gd name="T2" fmla="*/ 670369 w 2361"/>
                <a:gd name="T3" fmla="*/ 76652 h 362"/>
                <a:gd name="T4" fmla="*/ 1500780 w 2361"/>
                <a:gd name="T5" fmla="*/ 46787 h 362"/>
                <a:gd name="T6" fmla="*/ 2376487 w 2361"/>
                <a:gd name="T7" fmla="*/ 360363 h 3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1"/>
                <a:gd name="T13" fmla="*/ 0 h 362"/>
                <a:gd name="T14" fmla="*/ 2361 w 2361"/>
                <a:gd name="T15" fmla="*/ 362 h 3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1" h="362">
                  <a:moveTo>
                    <a:pt x="0" y="346"/>
                  </a:moveTo>
                  <a:cubicBezTo>
                    <a:pt x="111" y="301"/>
                    <a:pt x="418" y="127"/>
                    <a:pt x="666" y="77"/>
                  </a:cubicBezTo>
                  <a:cubicBezTo>
                    <a:pt x="914" y="27"/>
                    <a:pt x="1209" y="0"/>
                    <a:pt x="1491" y="47"/>
                  </a:cubicBezTo>
                  <a:cubicBezTo>
                    <a:pt x="1773" y="94"/>
                    <a:pt x="2180" y="297"/>
                    <a:pt x="2361" y="36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Text Box 173"/>
            <p:cNvSpPr txBox="1">
              <a:spLocks noChangeArrowheads="1"/>
            </p:cNvSpPr>
            <p:nvPr/>
          </p:nvSpPr>
          <p:spPr bwMode="auto">
            <a:xfrm>
              <a:off x="4140200" y="3068638"/>
              <a:ext cx="22860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8" name="Arc 162"/>
            <p:cNvSpPr>
              <a:spLocks/>
            </p:cNvSpPr>
            <p:nvPr/>
          </p:nvSpPr>
          <p:spPr bwMode="auto">
            <a:xfrm flipV="1">
              <a:off x="1403350" y="3429000"/>
              <a:ext cx="792163" cy="504825"/>
            </a:xfrm>
            <a:custGeom>
              <a:avLst/>
              <a:gdLst>
                <a:gd name="T0" fmla="*/ 10564283 w 43200"/>
                <a:gd name="T1" fmla="*/ 94938 h 41481"/>
                <a:gd name="T2" fmla="*/ 4424028 w 43200"/>
                <a:gd name="T3" fmla="*/ 0 h 41481"/>
                <a:gd name="T4" fmla="*/ 7262997 w 43200"/>
                <a:gd name="T5" fmla="*/ 2944563 h 41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481"/>
                <a:gd name="T11" fmla="*/ 43200 w 43200"/>
                <a:gd name="T12" fmla="*/ 41481 h 41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481" fill="none" extrusionOk="0">
                  <a:moveTo>
                    <a:pt x="31417" y="641"/>
                  </a:moveTo>
                  <a:cubicBezTo>
                    <a:pt x="38648" y="4330"/>
                    <a:pt x="43200" y="11763"/>
                    <a:pt x="43200" y="19881"/>
                  </a:cubicBezTo>
                  <a:cubicBezTo>
                    <a:pt x="43200" y="31810"/>
                    <a:pt x="33529" y="41481"/>
                    <a:pt x="21600" y="41481"/>
                  </a:cubicBezTo>
                  <a:cubicBezTo>
                    <a:pt x="9670" y="41481"/>
                    <a:pt x="0" y="31810"/>
                    <a:pt x="0" y="19881"/>
                  </a:cubicBezTo>
                  <a:cubicBezTo>
                    <a:pt x="-1" y="11214"/>
                    <a:pt x="5179" y="3387"/>
                    <a:pt x="13156" y="-1"/>
                  </a:cubicBezTo>
                </a:path>
                <a:path w="43200" h="41481" stroke="0" extrusionOk="0">
                  <a:moveTo>
                    <a:pt x="31417" y="641"/>
                  </a:moveTo>
                  <a:cubicBezTo>
                    <a:pt x="38648" y="4330"/>
                    <a:pt x="43200" y="11763"/>
                    <a:pt x="43200" y="19881"/>
                  </a:cubicBezTo>
                  <a:cubicBezTo>
                    <a:pt x="43200" y="31810"/>
                    <a:pt x="33529" y="41481"/>
                    <a:pt x="21600" y="41481"/>
                  </a:cubicBezTo>
                  <a:cubicBezTo>
                    <a:pt x="9670" y="41481"/>
                    <a:pt x="0" y="31810"/>
                    <a:pt x="0" y="19881"/>
                  </a:cubicBezTo>
                  <a:cubicBezTo>
                    <a:pt x="-1" y="11214"/>
                    <a:pt x="5179" y="3387"/>
                    <a:pt x="13156" y="-1"/>
                  </a:cubicBezTo>
                  <a:lnTo>
                    <a:pt x="21600" y="1988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Text Box 174"/>
            <p:cNvSpPr txBox="1">
              <a:spLocks noChangeArrowheads="1"/>
            </p:cNvSpPr>
            <p:nvPr/>
          </p:nvSpPr>
          <p:spPr bwMode="auto">
            <a:xfrm>
              <a:off x="1331913" y="2924175"/>
              <a:ext cx="588962" cy="57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20" name="Arc 161"/>
            <p:cNvSpPr>
              <a:spLocks/>
            </p:cNvSpPr>
            <p:nvPr/>
          </p:nvSpPr>
          <p:spPr bwMode="auto">
            <a:xfrm>
              <a:off x="4067175" y="4365625"/>
              <a:ext cx="433388" cy="431800"/>
            </a:xfrm>
            <a:custGeom>
              <a:avLst/>
              <a:gdLst>
                <a:gd name="T0" fmla="*/ 3950763 w 43200"/>
                <a:gd name="T1" fmla="*/ 352029 h 36570"/>
                <a:gd name="T2" fmla="*/ 606783 w 43200"/>
                <a:gd name="T3" fmla="*/ 0 h 36570"/>
                <a:gd name="T4" fmla="*/ 2173902 w 43200"/>
                <a:gd name="T5" fmla="*/ 2087069 h 3657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6570"/>
                <a:gd name="T11" fmla="*/ 43200 w 43200"/>
                <a:gd name="T12" fmla="*/ 36570 h 36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6570" fill="none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</a:path>
                <a:path w="43200" h="36570" stroke="0" extrusionOk="0">
                  <a:moveTo>
                    <a:pt x="39254" y="2525"/>
                  </a:moveTo>
                  <a:cubicBezTo>
                    <a:pt x="41821" y="6167"/>
                    <a:pt x="43200" y="10514"/>
                    <a:pt x="43200" y="14970"/>
                  </a:cubicBezTo>
                  <a:cubicBezTo>
                    <a:pt x="43200" y="26899"/>
                    <a:pt x="33529" y="36570"/>
                    <a:pt x="21600" y="36570"/>
                  </a:cubicBezTo>
                  <a:cubicBezTo>
                    <a:pt x="9670" y="36570"/>
                    <a:pt x="0" y="26899"/>
                    <a:pt x="0" y="14970"/>
                  </a:cubicBezTo>
                  <a:cubicBezTo>
                    <a:pt x="-1" y="9388"/>
                    <a:pt x="2160" y="4023"/>
                    <a:pt x="6028" y="-1"/>
                  </a:cubicBezTo>
                  <a:lnTo>
                    <a:pt x="21600" y="1497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Text Box 160"/>
            <p:cNvSpPr txBox="1">
              <a:spLocks noChangeArrowheads="1"/>
            </p:cNvSpPr>
            <p:nvPr/>
          </p:nvSpPr>
          <p:spPr bwMode="auto">
            <a:xfrm>
              <a:off x="3995738" y="4365625"/>
              <a:ext cx="22860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22" name="Oval 159"/>
            <p:cNvSpPr>
              <a:spLocks noChangeArrowheads="1"/>
            </p:cNvSpPr>
            <p:nvPr/>
          </p:nvSpPr>
          <p:spPr bwMode="auto">
            <a:xfrm>
              <a:off x="6300788" y="4076700"/>
              <a:ext cx="576262" cy="5048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/>
            </a:p>
          </p:txBody>
        </p:sp>
        <p:sp>
          <p:nvSpPr>
            <p:cNvPr id="23" name="Oval 158"/>
            <p:cNvSpPr>
              <a:spLocks noChangeArrowheads="1"/>
            </p:cNvSpPr>
            <p:nvPr/>
          </p:nvSpPr>
          <p:spPr bwMode="auto">
            <a:xfrm>
              <a:off x="3995738" y="3933825"/>
              <a:ext cx="431800" cy="431800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/>
            </a:p>
          </p:txBody>
        </p:sp>
        <p:sp>
          <p:nvSpPr>
            <p:cNvPr id="24" name="Oval 157"/>
            <p:cNvSpPr>
              <a:spLocks noChangeArrowheads="1"/>
            </p:cNvSpPr>
            <p:nvPr/>
          </p:nvSpPr>
          <p:spPr bwMode="auto">
            <a:xfrm>
              <a:off x="2843213" y="3933825"/>
              <a:ext cx="504825" cy="503238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/>
            </a:p>
          </p:txBody>
        </p:sp>
        <p:sp>
          <p:nvSpPr>
            <p:cNvPr id="26" name="Line 156"/>
            <p:cNvSpPr>
              <a:spLocks noChangeShapeType="1"/>
            </p:cNvSpPr>
            <p:nvPr/>
          </p:nvSpPr>
          <p:spPr bwMode="auto">
            <a:xfrm>
              <a:off x="6877050" y="4365625"/>
              <a:ext cx="45720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55"/>
            <p:cNvSpPr>
              <a:spLocks/>
            </p:cNvSpPr>
            <p:nvPr/>
          </p:nvSpPr>
          <p:spPr bwMode="auto">
            <a:xfrm>
              <a:off x="4427538" y="4149725"/>
              <a:ext cx="1930400" cy="647700"/>
            </a:xfrm>
            <a:custGeom>
              <a:avLst/>
              <a:gdLst>
                <a:gd name="T0" fmla="*/ 0 w 1875"/>
                <a:gd name="T1" fmla="*/ 0 h 269"/>
                <a:gd name="T2" fmla="*/ 648619 w 1875"/>
                <a:gd name="T3" fmla="*/ 556203 h 269"/>
                <a:gd name="T4" fmla="*/ 1312680 w 1875"/>
                <a:gd name="T5" fmla="*/ 556203 h 269"/>
                <a:gd name="T6" fmla="*/ 1930412 w 1875"/>
                <a:gd name="T7" fmla="*/ 86681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5"/>
                <a:gd name="T13" fmla="*/ 0 h 269"/>
                <a:gd name="T14" fmla="*/ 1875 w 1875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5" h="269">
                  <a:moveTo>
                    <a:pt x="0" y="0"/>
                  </a:moveTo>
                  <a:cubicBezTo>
                    <a:pt x="105" y="38"/>
                    <a:pt x="418" y="193"/>
                    <a:pt x="630" y="231"/>
                  </a:cubicBezTo>
                  <a:cubicBezTo>
                    <a:pt x="842" y="269"/>
                    <a:pt x="1068" y="263"/>
                    <a:pt x="1275" y="231"/>
                  </a:cubicBezTo>
                  <a:cubicBezTo>
                    <a:pt x="1482" y="199"/>
                    <a:pt x="1750" y="77"/>
                    <a:pt x="1875" y="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Text Box 154"/>
            <p:cNvSpPr txBox="1">
              <a:spLocks noChangeArrowheads="1"/>
            </p:cNvSpPr>
            <p:nvPr/>
          </p:nvSpPr>
          <p:spPr bwMode="auto">
            <a:xfrm>
              <a:off x="5076825" y="4724400"/>
              <a:ext cx="22860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29" name="Text Box 153"/>
            <p:cNvSpPr txBox="1">
              <a:spLocks noChangeArrowheads="1"/>
            </p:cNvSpPr>
            <p:nvPr/>
          </p:nvSpPr>
          <p:spPr bwMode="auto">
            <a:xfrm>
              <a:off x="6011863" y="4005263"/>
              <a:ext cx="11430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30" name="Text Box 152"/>
            <p:cNvSpPr txBox="1">
              <a:spLocks noChangeArrowheads="1"/>
            </p:cNvSpPr>
            <p:nvPr/>
          </p:nvSpPr>
          <p:spPr bwMode="auto">
            <a:xfrm>
              <a:off x="6877050" y="3860800"/>
              <a:ext cx="287338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31" name="Freeform 151"/>
            <p:cNvSpPr>
              <a:spLocks/>
            </p:cNvSpPr>
            <p:nvPr/>
          </p:nvSpPr>
          <p:spPr bwMode="auto">
            <a:xfrm>
              <a:off x="1763713" y="4581525"/>
              <a:ext cx="4752975" cy="473075"/>
            </a:xfrm>
            <a:custGeom>
              <a:avLst/>
              <a:gdLst>
                <a:gd name="T0" fmla="*/ 4752975 w 4290"/>
                <a:gd name="T1" fmla="*/ 9788 h 725"/>
                <a:gd name="T2" fmla="*/ 3672753 w 4290"/>
                <a:gd name="T3" fmla="*/ 420874 h 725"/>
                <a:gd name="T4" fmla="*/ 1163316 w 4290"/>
                <a:gd name="T5" fmla="*/ 322996 h 725"/>
                <a:gd name="T6" fmla="*/ 0 w 4290"/>
                <a:gd name="T7" fmla="*/ 0 h 7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90"/>
                <a:gd name="T13" fmla="*/ 0 h 725"/>
                <a:gd name="T14" fmla="*/ 4290 w 4290"/>
                <a:gd name="T15" fmla="*/ 725 h 7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90" h="725">
                  <a:moveTo>
                    <a:pt x="4290" y="15"/>
                  </a:moveTo>
                  <a:cubicBezTo>
                    <a:pt x="4127" y="118"/>
                    <a:pt x="3855" y="565"/>
                    <a:pt x="3315" y="645"/>
                  </a:cubicBezTo>
                  <a:cubicBezTo>
                    <a:pt x="2775" y="725"/>
                    <a:pt x="1602" y="602"/>
                    <a:pt x="1050" y="495"/>
                  </a:cubicBezTo>
                  <a:cubicBezTo>
                    <a:pt x="498" y="388"/>
                    <a:pt x="219" y="103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Text Box 150"/>
            <p:cNvSpPr txBox="1">
              <a:spLocks noChangeArrowheads="1"/>
            </p:cNvSpPr>
            <p:nvPr/>
          </p:nvSpPr>
          <p:spPr bwMode="auto">
            <a:xfrm>
              <a:off x="2987675" y="4941888"/>
              <a:ext cx="22860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33" name="Arc 149"/>
            <p:cNvSpPr>
              <a:spLocks/>
            </p:cNvSpPr>
            <p:nvPr/>
          </p:nvSpPr>
          <p:spPr bwMode="auto">
            <a:xfrm rot="1412238" flipV="1">
              <a:off x="7456488" y="3487738"/>
              <a:ext cx="792162" cy="720725"/>
            </a:xfrm>
            <a:custGeom>
              <a:avLst/>
              <a:gdLst>
                <a:gd name="T0" fmla="*/ 11129162 w 43200"/>
                <a:gd name="T1" fmla="*/ 865917 h 42963"/>
                <a:gd name="T2" fmla="*/ 6189664 w 43200"/>
                <a:gd name="T3" fmla="*/ 0 h 42963"/>
                <a:gd name="T4" fmla="*/ 7262970 w 43200"/>
                <a:gd name="T5" fmla="*/ 6011913 h 42963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963"/>
                <a:gd name="T11" fmla="*/ 43200 w 43200"/>
                <a:gd name="T12" fmla="*/ 42963 h 429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963" fill="none" extrusionOk="0">
                  <a:moveTo>
                    <a:pt x="33097" y="3077"/>
                  </a:moveTo>
                  <a:cubicBezTo>
                    <a:pt x="39384" y="7030"/>
                    <a:pt x="43200" y="13936"/>
                    <a:pt x="43200" y="21363"/>
                  </a:cubicBezTo>
                  <a:cubicBezTo>
                    <a:pt x="43200" y="33292"/>
                    <a:pt x="33529" y="42963"/>
                    <a:pt x="21600" y="42963"/>
                  </a:cubicBezTo>
                  <a:cubicBezTo>
                    <a:pt x="9670" y="42963"/>
                    <a:pt x="0" y="33292"/>
                    <a:pt x="0" y="21363"/>
                  </a:cubicBezTo>
                  <a:cubicBezTo>
                    <a:pt x="-1" y="10666"/>
                    <a:pt x="7828" y="1580"/>
                    <a:pt x="18408" y="0"/>
                  </a:cubicBezTo>
                </a:path>
                <a:path w="43200" h="42963" stroke="0" extrusionOk="0">
                  <a:moveTo>
                    <a:pt x="33097" y="3077"/>
                  </a:moveTo>
                  <a:cubicBezTo>
                    <a:pt x="39384" y="7030"/>
                    <a:pt x="43200" y="13936"/>
                    <a:pt x="43200" y="21363"/>
                  </a:cubicBezTo>
                  <a:cubicBezTo>
                    <a:pt x="43200" y="33292"/>
                    <a:pt x="33529" y="42963"/>
                    <a:pt x="21600" y="42963"/>
                  </a:cubicBezTo>
                  <a:cubicBezTo>
                    <a:pt x="9670" y="42963"/>
                    <a:pt x="0" y="33292"/>
                    <a:pt x="0" y="21363"/>
                  </a:cubicBezTo>
                  <a:cubicBezTo>
                    <a:pt x="-1" y="10666"/>
                    <a:pt x="7828" y="1580"/>
                    <a:pt x="18408" y="0"/>
                  </a:cubicBezTo>
                  <a:lnTo>
                    <a:pt x="21600" y="2136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Text Box 175"/>
            <p:cNvSpPr txBox="1">
              <a:spLocks noChangeArrowheads="1"/>
            </p:cNvSpPr>
            <p:nvPr/>
          </p:nvSpPr>
          <p:spPr bwMode="auto">
            <a:xfrm>
              <a:off x="7596188" y="3213100"/>
              <a:ext cx="22860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35" name="Freeform 148"/>
            <p:cNvSpPr>
              <a:spLocks/>
            </p:cNvSpPr>
            <p:nvPr/>
          </p:nvSpPr>
          <p:spPr bwMode="auto">
            <a:xfrm>
              <a:off x="6659563" y="4581525"/>
              <a:ext cx="619125" cy="66675"/>
            </a:xfrm>
            <a:custGeom>
              <a:avLst/>
              <a:gdLst>
                <a:gd name="T0" fmla="*/ 619125 w 975"/>
                <a:gd name="T1" fmla="*/ 19050 h 105"/>
                <a:gd name="T2" fmla="*/ 447675 w 975"/>
                <a:gd name="T3" fmla="*/ 57150 h 105"/>
                <a:gd name="T4" fmla="*/ 161925 w 975"/>
                <a:gd name="T5" fmla="*/ 57150 h 105"/>
                <a:gd name="T6" fmla="*/ 0 w 975"/>
                <a:gd name="T7" fmla="*/ 0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5"/>
                <a:gd name="T13" fmla="*/ 0 h 105"/>
                <a:gd name="T14" fmla="*/ 975 w 975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5" h="105">
                  <a:moveTo>
                    <a:pt x="975" y="30"/>
                  </a:moveTo>
                  <a:cubicBezTo>
                    <a:pt x="930" y="40"/>
                    <a:pt x="825" y="80"/>
                    <a:pt x="705" y="90"/>
                  </a:cubicBezTo>
                  <a:cubicBezTo>
                    <a:pt x="585" y="100"/>
                    <a:pt x="372" y="105"/>
                    <a:pt x="255" y="90"/>
                  </a:cubicBezTo>
                  <a:cubicBezTo>
                    <a:pt x="138" y="75"/>
                    <a:pt x="53" y="19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Text Box 147"/>
            <p:cNvSpPr txBox="1">
              <a:spLocks noChangeArrowheads="1"/>
            </p:cNvSpPr>
            <p:nvPr/>
          </p:nvSpPr>
          <p:spPr bwMode="auto">
            <a:xfrm>
              <a:off x="6948488" y="4797425"/>
              <a:ext cx="22860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37" name="Text Box 193"/>
            <p:cNvSpPr txBox="1">
              <a:spLocks noChangeArrowheads="1"/>
            </p:cNvSpPr>
            <p:nvPr/>
          </p:nvSpPr>
          <p:spPr bwMode="auto">
            <a:xfrm>
              <a:off x="3708400" y="3860800"/>
              <a:ext cx="22860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10708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电课件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讲 数据概述.ppt [兼容模式]" id="{2EED74CB-CA1A-4992-8A98-915FA2ECF02E}" vid="{E89A2BA7-D518-4D39-A51A-34234F73D1C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华电讲义模板</Template>
  <TotalTime>1254</TotalTime>
  <Words>1294</Words>
  <Application>Microsoft Office PowerPoint</Application>
  <PresentationFormat>全屏显示(4:3)</PresentationFormat>
  <Paragraphs>409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方正舒体</vt:lpstr>
      <vt:lpstr>宋体</vt:lpstr>
      <vt:lpstr>Arial</vt:lpstr>
      <vt:lpstr>Times New Roman</vt:lpstr>
      <vt:lpstr>Wingdings</vt:lpstr>
      <vt:lpstr>华电课件</vt:lpstr>
      <vt:lpstr>第三章 词法分析 作业习题</vt:lpstr>
      <vt:lpstr>第三章 词法分析——作业习题</vt:lpstr>
      <vt:lpstr>第三章 词法分析——作业习题</vt:lpstr>
      <vt:lpstr>第三章 词法分析——作业习题</vt:lpstr>
      <vt:lpstr>第三章 词法分析——作业习题</vt:lpstr>
      <vt:lpstr>第三章 词法分析——作业习题</vt:lpstr>
      <vt:lpstr>第三章 词法分析——作业习题</vt:lpstr>
      <vt:lpstr>第三章 词法分析——作业习题</vt:lpstr>
      <vt:lpstr>第三章 词法分析——作业习题</vt:lpstr>
      <vt:lpstr>第三章 词法分析——作业习题</vt:lpstr>
      <vt:lpstr>第三章 词法分析——作业习题</vt:lpstr>
      <vt:lpstr>第三章 词法分析——作业习题</vt:lpstr>
      <vt:lpstr>第三章 词法分析——作业习题</vt:lpstr>
      <vt:lpstr>第三章 词法分析——作业习题</vt:lpstr>
      <vt:lpstr>第三章 词法分析——作业习题</vt:lpstr>
      <vt:lpstr>第三章 词法分析——作业习题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文法和语言</dc:title>
  <dc:creator>qlh</dc:creator>
  <cp:lastModifiedBy>qlh</cp:lastModifiedBy>
  <cp:revision>88</cp:revision>
  <dcterms:created xsi:type="dcterms:W3CDTF">2005-04-17T12:01:37Z</dcterms:created>
  <dcterms:modified xsi:type="dcterms:W3CDTF">2020-10-03T13:30:52Z</dcterms:modified>
</cp:coreProperties>
</file>