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sldIdLst>
    <p:sldId id="257" r:id="rId2"/>
    <p:sldId id="258" r:id="rId3"/>
    <p:sldId id="319" r:id="rId4"/>
    <p:sldId id="320" r:id="rId5"/>
    <p:sldId id="321" r:id="rId6"/>
    <p:sldId id="317" r:id="rId7"/>
    <p:sldId id="322" r:id="rId8"/>
    <p:sldId id="323" r:id="rId9"/>
    <p:sldId id="324" r:id="rId10"/>
    <p:sldId id="325" r:id="rId11"/>
    <p:sldId id="318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8C74-B897-40D4-84BE-1996B3E16AF1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81D-0C09-4FB2-8193-95442721D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2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474E5-ABB5-45B9-AC91-39BD93C1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7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E29F-5829-4B14-8A2D-F6442DFAA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2C06-619F-42B3-990C-2C4494130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602A-ECC0-47C3-AB67-CCED69ECF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533F-6590-4E47-A6DE-9001DEBE3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6FCE-DE13-4757-BA9F-AE876967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39A9-9015-49D9-AD4F-09CD69F54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44B9-4C11-4553-83C7-490392CAB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561-A825-4CFA-A97C-F400DA324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F3CCF-7EA1-4564-BE0D-A5C49890A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04EB-D84D-48C5-AA5E-06E8B153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1BBECD-67CB-4205-9F80-310D748BC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22313" y="2492896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第四章 自顶向下语法分析方法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zh-CN" altLang="en-US" b="1" dirty="0" smtClean="0">
                <a:solidFill>
                  <a:srgbClr val="C00000"/>
                </a:solidFill>
              </a:rPr>
              <a:t>作业习题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700338" y="4797425"/>
            <a:ext cx="381635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</a:rPr>
              <a:t>2020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年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10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0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预测分析表</a:t>
            </a:r>
          </a:p>
        </p:txBody>
      </p:sp>
      <p:graphicFrame>
        <p:nvGraphicFramePr>
          <p:cNvPr id="8" name="Group 3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7350"/>
              </p:ext>
            </p:extLst>
          </p:nvPr>
        </p:nvGraphicFramePr>
        <p:xfrm>
          <a:off x="507425" y="1772816"/>
          <a:ext cx="8229600" cy="4525964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LSo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dML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eHf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bLM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K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2571750" y="1643063"/>
            <a:ext cx="3657600" cy="2674937"/>
            <a:chOff x="0" y="4560"/>
            <a:chExt cx="11905" cy="8365"/>
          </a:xfrm>
        </p:grpSpPr>
        <p:pic>
          <p:nvPicPr>
            <p:cNvPr id="63493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88"/>
              <a:ext cx="11880" cy="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"/>
              <a:ext cx="7560" cy="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5" descr="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4560"/>
              <a:ext cx="6865" cy="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357422" y="4714884"/>
            <a:ext cx="433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自强不息、团结奋进</a:t>
            </a:r>
            <a:endParaRPr lang="en-US" altLang="zh-CN" sz="3600" dirty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爱校敬业、追求卓越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A80EE-D27A-4BC6-8C09-8DDF371275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2656"/>
            <a:ext cx="7776343" cy="936104"/>
          </a:xfrm>
        </p:spPr>
        <p:txBody>
          <a:bodyPr/>
          <a:lstStyle/>
          <a:p>
            <a:pPr algn="r"/>
            <a:r>
              <a:rPr lang="zh-CN" altLang="en-US" sz="3200" b="1" dirty="0" smtClean="0"/>
              <a:t>第四章 自顶向下语法分析方法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作业习题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13032" y="1700808"/>
            <a:ext cx="8163424" cy="475252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对下面的文法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：</a:t>
            </a:r>
          </a:p>
          <a:p>
            <a:pPr marL="265113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E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TE’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/>
              <a:t>E</a:t>
            </a:r>
            <a:r>
              <a:rPr lang="en-US" altLang="zh-CN" sz="2000" dirty="0" smtClean="0"/>
              <a:t>’→ +E │</a:t>
            </a:r>
            <a:r>
              <a:rPr lang="en-US" altLang="zh-CN" sz="2000" dirty="0" smtClean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T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/>
              <a:t>→ FT’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’→ T │</a:t>
            </a:r>
            <a:r>
              <a:rPr lang="en-US" altLang="zh-CN" sz="2000" dirty="0" smtClean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F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PF’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F’→ *F’ │</a:t>
            </a:r>
            <a:r>
              <a:rPr lang="en-US" altLang="zh-CN" sz="2000" dirty="0" smtClean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P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(E) </a:t>
            </a:r>
            <a:r>
              <a:rPr lang="en-US" altLang="zh-CN" sz="2000" dirty="0"/>
              <a:t>│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│</a:t>
            </a:r>
            <a:r>
              <a:rPr lang="en-US" altLang="zh-CN" sz="2000" dirty="0" smtClean="0"/>
              <a:t>b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│</a:t>
            </a:r>
            <a:r>
              <a:rPr lang="en-US" altLang="zh-CN" sz="2000" dirty="0" smtClean="0">
                <a:sym typeface="Symbol" panose="05050102010706020507" pitchFamily="18" charset="2"/>
              </a:rPr>
              <a:t></a:t>
            </a:r>
            <a:endParaRPr lang="en-US" altLang="zh-CN" sz="2000" dirty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(1)</a:t>
            </a:r>
            <a:r>
              <a:rPr lang="zh-CN" altLang="en-US" sz="2000" dirty="0" smtClean="0"/>
              <a:t>计算这个文法的每个非终结符的</a:t>
            </a:r>
            <a:r>
              <a:rPr lang="en-US" altLang="zh-CN" sz="2000" dirty="0" smtClean="0"/>
              <a:t>FIRST</a:t>
            </a:r>
            <a:r>
              <a:rPr lang="zh-CN" altLang="en-US" sz="2000" dirty="0" smtClean="0"/>
              <a:t>集和</a:t>
            </a:r>
            <a:r>
              <a:rPr lang="en-US" altLang="zh-CN" sz="2000" dirty="0" smtClean="0"/>
              <a:t>FOLLOW</a:t>
            </a:r>
            <a:r>
              <a:rPr lang="zh-CN" altLang="en-US" sz="2000" dirty="0" smtClean="0"/>
              <a:t>集</a:t>
            </a:r>
            <a:endParaRPr lang="en-US" altLang="zh-CN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(2)</a:t>
            </a:r>
            <a:r>
              <a:rPr lang="zh-CN" altLang="en-US" sz="2000" dirty="0" smtClean="0"/>
              <a:t>证明这个文法是</a:t>
            </a:r>
            <a:r>
              <a:rPr lang="en-US" altLang="zh-CN" sz="2000" dirty="0" smtClean="0"/>
              <a:t>LL(1)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(3)</a:t>
            </a:r>
            <a:r>
              <a:rPr lang="zh-CN" altLang="en-US" sz="2000" dirty="0" smtClean="0"/>
              <a:t>构造它的预测分析表</a:t>
            </a:r>
            <a:endParaRPr lang="en-US" altLang="zh-CN" sz="2000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宋体" panose="02010600030101010101" pitchFamily="2" charset="-122"/>
              </a:rPr>
              <a:t>计算每个非终结符的</a:t>
            </a:r>
            <a:r>
              <a:rPr lang="en-US" altLang="zh-CN" sz="3200" b="1" smtClean="0">
                <a:latin typeface="宋体" panose="02010600030101010101" pitchFamily="2" charset="-122"/>
              </a:rPr>
              <a:t>FIRST</a:t>
            </a:r>
            <a:r>
              <a:rPr lang="zh-CN" altLang="en-US" sz="3200" b="1" smtClean="0">
                <a:latin typeface="宋体" panose="02010600030101010101" pitchFamily="2" charset="-122"/>
              </a:rPr>
              <a:t>和</a:t>
            </a:r>
            <a:r>
              <a:rPr lang="en-US" altLang="zh-CN" sz="3200" b="1" smtClean="0">
                <a:latin typeface="宋体" panose="02010600030101010101" pitchFamily="2" charset="-122"/>
              </a:rPr>
              <a:t>FOLLOW</a:t>
            </a:r>
            <a:r>
              <a:rPr lang="zh-CN" altLang="en-US" sz="3200" b="1" smtClean="0">
                <a:latin typeface="宋体" panose="02010600030101010101" pitchFamily="2" charset="-122"/>
              </a:rPr>
              <a:t>集合</a:t>
            </a:r>
          </a:p>
        </p:txBody>
      </p:sp>
      <p:graphicFrame>
        <p:nvGraphicFramePr>
          <p:cNvPr id="7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652395"/>
              </p:ext>
            </p:extLst>
          </p:nvPr>
        </p:nvGraphicFramePr>
        <p:xfrm>
          <a:off x="457200" y="1783356"/>
          <a:ext cx="8229600" cy="4525964"/>
        </p:xfrm>
        <a:graphic>
          <a:graphicData uri="http://schemas.openxmlformats.org/drawingml/2006/table">
            <a:tbl>
              <a:tblPr/>
              <a:tblGrid>
                <a:gridCol w="1954213">
                  <a:extLst>
                    <a:ext uri="{9D8B030D-6E8A-4147-A177-3AD203B41FA5}">
                      <a16:colId xmlns:a16="http://schemas.microsoft.com/office/drawing/2014/main" val="126049845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3833876281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4254652687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非终结符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FIRST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FOLLOW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958700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(,a,b,^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),#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428797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+,ε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464973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(,a,b,^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+,),#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19716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(,a,b,^,ε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+,),#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93761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(,a,b,^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(,a,b,^,+,),#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77819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*,ε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(,a,b,^,+,),#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897827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(,a,b,^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*,(,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a,b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,^,+,),#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15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</a:rPr>
              <a:t>计算每个产生式的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SELECT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集合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56792"/>
            <a:ext cx="8229600" cy="504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SELECT(E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TE/)=FIRST(T)={(,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,^};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SELECT(E’</a:t>
            </a:r>
            <a:r>
              <a:rPr lang="en-US" altLang="zh-CN" sz="2400" kern="0" dirty="0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+E)={+};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E’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ε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)=FOLLOW(E/)={),#}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SELECT(T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FT‘)=FIRST(F)={(,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,^};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SELECT(T’</a:t>
            </a:r>
            <a:r>
              <a:rPr lang="en-US" altLang="zh-CN" sz="2400" kern="0" dirty="0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T)=FIRST(T)={(,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a,b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,^};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T’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ε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)=FOLLOW(T/)={+,),#};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SELECT(F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PF’)=FIRST(P)={(,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,^};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SELECT(F‘</a:t>
            </a:r>
            <a:r>
              <a:rPr lang="en-US" altLang="zh-CN" sz="2400" kern="0" dirty="0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*F‘)={*};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F’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ε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)=FOLLOW(F/)={(,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a,b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,^,+,),#};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SELECT(P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(E))={(}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)={a}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)={b}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SELECT(P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^)={^}</a:t>
            </a:r>
          </a:p>
        </p:txBody>
      </p:sp>
      <p:sp>
        <p:nvSpPr>
          <p:cNvPr id="2" name="七角星 1"/>
          <p:cNvSpPr/>
          <p:nvPr/>
        </p:nvSpPr>
        <p:spPr>
          <a:xfrm>
            <a:off x="4139952" y="4941168"/>
            <a:ext cx="4752528" cy="179563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所有左部相同的产生式的</a:t>
            </a:r>
            <a:r>
              <a:rPr lang="en-US" altLang="zh-CN" b="1" dirty="0" smtClean="0">
                <a:solidFill>
                  <a:srgbClr val="FF0000"/>
                </a:solidFill>
              </a:rPr>
              <a:t>SELECT</a:t>
            </a:r>
            <a:r>
              <a:rPr lang="zh-CN" altLang="en-US" b="1" dirty="0" smtClean="0">
                <a:solidFill>
                  <a:srgbClr val="FF0000"/>
                </a:solidFill>
              </a:rPr>
              <a:t>都不相交！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所以文法是</a:t>
            </a:r>
            <a:r>
              <a:rPr lang="en-US" altLang="zh-CN" b="1" dirty="0" smtClean="0">
                <a:solidFill>
                  <a:srgbClr val="FF0000"/>
                </a:solidFill>
              </a:rPr>
              <a:t>LL(1)</a:t>
            </a:r>
            <a:r>
              <a:rPr lang="zh-CN" altLang="en-US" b="1" dirty="0" smtClean="0">
                <a:solidFill>
                  <a:srgbClr val="FF0000"/>
                </a:solidFill>
              </a:rPr>
              <a:t>文法！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宋体" panose="02010600030101010101" pitchFamily="2" charset="-122"/>
              </a:rPr>
              <a:t>LL(1)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预测分析表</a:t>
            </a:r>
          </a:p>
        </p:txBody>
      </p:sp>
      <p:graphicFrame>
        <p:nvGraphicFramePr>
          <p:cNvPr id="6" name="Group 4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17325"/>
              </p:ext>
            </p:extLst>
          </p:nvPr>
        </p:nvGraphicFramePr>
        <p:xfrm>
          <a:off x="395536" y="1700808"/>
          <a:ext cx="8435975" cy="488401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8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TE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TE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TE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TE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’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+E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FT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FT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FT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FT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‘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PF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PF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PF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PF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’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’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*F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‘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(E)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76400"/>
            <a:ext cx="8280920" cy="33367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已知文法</a:t>
            </a:r>
            <a:r>
              <a:rPr lang="en-US" altLang="zh-CN" sz="2000" dirty="0" smtClean="0"/>
              <a:t>G[S]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265113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S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MH │a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H → </a:t>
            </a:r>
            <a:r>
              <a:rPr lang="en-US" altLang="zh-CN" sz="2000" dirty="0" err="1" smtClean="0"/>
              <a:t>LSo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│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K → </a:t>
            </a:r>
            <a:r>
              <a:rPr lang="en-US" altLang="zh-CN" sz="2000" dirty="0" err="1" smtClean="0"/>
              <a:t>dML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│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L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/>
              <a:t>→ </a:t>
            </a:r>
            <a:r>
              <a:rPr lang="en-US" altLang="zh-CN" sz="2000" dirty="0" err="1" smtClean="0"/>
              <a:t>eHf</a:t>
            </a:r>
            <a:endParaRPr lang="en-US" altLang="zh-CN" sz="2000" dirty="0"/>
          </a:p>
          <a:p>
            <a:pPr marL="265113" indent="0">
              <a:buNone/>
            </a:pPr>
            <a:r>
              <a:rPr lang="en-US" altLang="zh-CN" sz="2000" dirty="0" smtClean="0"/>
              <a:t>M → K │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bLM</a:t>
            </a:r>
            <a:endParaRPr lang="en-US" altLang="zh-CN" sz="2000" dirty="0"/>
          </a:p>
          <a:p>
            <a:pPr marL="0" indent="176213">
              <a:buNone/>
            </a:pPr>
            <a:r>
              <a:rPr lang="zh-CN" altLang="en-US" sz="2000" dirty="0" smtClean="0"/>
              <a:t>判断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是否是</a:t>
            </a:r>
            <a:r>
              <a:rPr lang="en-US" altLang="zh-CN" sz="2000" dirty="0" smtClean="0"/>
              <a:t>LL(1)</a:t>
            </a:r>
            <a:r>
              <a:rPr lang="zh-CN" altLang="en-US" sz="2000" dirty="0" smtClean="0"/>
              <a:t>文法，如果是，构造它的</a:t>
            </a:r>
            <a:r>
              <a:rPr lang="en-US" altLang="zh-CN" sz="2000" dirty="0" smtClean="0"/>
              <a:t>LL(1)</a:t>
            </a:r>
            <a:r>
              <a:rPr lang="zh-CN" altLang="en-US" sz="2000" dirty="0" smtClean="0"/>
              <a:t>预测分析表</a:t>
            </a: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2656"/>
            <a:ext cx="7776343" cy="936104"/>
          </a:xfrm>
        </p:spPr>
        <p:txBody>
          <a:bodyPr/>
          <a:lstStyle/>
          <a:p>
            <a:pPr algn="r"/>
            <a:r>
              <a:rPr lang="zh-CN" altLang="en-US" sz="3200" b="1" dirty="0" smtClean="0"/>
              <a:t>第四章 自顶向下语法分析方法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作业习题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</a:rPr>
              <a:t>首先求各非终结符的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FIRST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集合：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2132856"/>
            <a:ext cx="82296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kern="0" smtClean="0">
                <a:latin typeface="宋体" panose="02010600030101010101" pitchFamily="2" charset="-122"/>
              </a:rPr>
              <a:t>FIRST(S)={a}∪FIRST(M)∪FIRST(H)={a}∪{b,d,ε}∪{e,ε}={a,b,d,e,ε};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kern="0" smtClean="0">
                <a:latin typeface="宋体" panose="02010600030101010101" pitchFamily="2" charset="-122"/>
              </a:rPr>
              <a:t>FIRST(H)=FIRST(L)∪{ε}={e,ε};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kern="0" smtClean="0">
                <a:latin typeface="宋体" panose="02010600030101010101" pitchFamily="2" charset="-122"/>
              </a:rPr>
              <a:t>FIRST(K)={d,ε};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kern="0" smtClean="0">
                <a:latin typeface="宋体" panose="02010600030101010101" pitchFamily="2" charset="-122"/>
              </a:rPr>
              <a:t>FIRST(L)={e};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kern="0" smtClean="0">
                <a:latin typeface="宋体" panose="02010600030101010101" pitchFamily="2" charset="-122"/>
              </a:rPr>
              <a:t>FIRST(M)=FIRST(K)∪{b}={b,d,ε}; </a:t>
            </a:r>
            <a:endParaRPr lang="en-US" altLang="zh-CN" sz="2400" kern="0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5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</a:rPr>
              <a:t>求非终结符的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FOLLOW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集合：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6274" y="1772816"/>
            <a:ext cx="82296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FOLLOW(S)={o,#}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FOLLOW(H)=FOLLOW(S)∪{f}={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f,o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FOLLOW(K)=FOLLOW(M)=FIRST(H)∪FOLLOW(S)={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e,o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FOLLOW(L)=FIRST(S)∪{o}∪FOLLOW(K)∪FIRST(M)∪FOLLOW(M)={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a,b,d,e,o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,#}∪FOLLOW(M)={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a,b,d,e,o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FOLLOW(M)=FIRST(L)∪FIRST(H)∪FOLLOW(S)={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e,o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</a:t>
            </a:r>
          </a:p>
        </p:txBody>
      </p:sp>
    </p:spTree>
    <p:extLst>
      <p:ext uri="{BB962C8B-B14F-4D97-AF65-F5344CB8AC3E}">
        <p14:creationId xmlns:p14="http://schemas.microsoft.com/office/powerpoint/2010/main" val="4159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850106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宋体" panose="02010600030101010101" pitchFamily="2" charset="-122"/>
              </a:rPr>
              <a:t>求各产生式的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SELECT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集合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4356" y="1700808"/>
            <a:ext cx="843597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SELECT(S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MH)=(FIRST(MH)-{ε})∪FOLLOW(S)={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b,d,e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}∪{o,#}={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b,d,e,o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,#};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)={a}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H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LSo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)={e}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H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ε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)=FOLLOW(H)={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f,o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,#}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dML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)={d}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ε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)=FOLLOW(K)={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e,o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,#}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L</a:t>
            </a:r>
            <a:r>
              <a:rPr lang="en-US" altLang="zh-CN" sz="2400" kern="0" dirty="0" err="1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latin typeface="宋体" panose="02010600030101010101" pitchFamily="2" charset="-122"/>
              </a:rPr>
              <a:t>eHf</a:t>
            </a:r>
            <a:r>
              <a:rPr lang="en-US" altLang="zh-CN" sz="2400" kern="0" dirty="0" smtClean="0">
                <a:latin typeface="宋体" panose="02010600030101010101" pitchFamily="2" charset="-122"/>
              </a:rPr>
              <a:t>)={e}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SELECT(M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K)=(FIRST(K)-{ε})∪FOLLOW(M)={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d,e,o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,#}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SELECT(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bLM</a:t>
            </a:r>
            <a:r>
              <a:rPr lang="en-US" altLang="zh-CN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)={b} </a:t>
            </a:r>
          </a:p>
        </p:txBody>
      </p:sp>
    </p:spTree>
    <p:extLst>
      <p:ext uri="{BB962C8B-B14F-4D97-AF65-F5344CB8AC3E}">
        <p14:creationId xmlns:p14="http://schemas.microsoft.com/office/powerpoint/2010/main" val="17989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1530</TotalTime>
  <Words>713</Words>
  <Application>Microsoft Office PowerPoint</Application>
  <PresentationFormat>全屏显示(4:3)</PresentationFormat>
  <Paragraphs>171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方正舒体</vt:lpstr>
      <vt:lpstr>宋体</vt:lpstr>
      <vt:lpstr>Arial</vt:lpstr>
      <vt:lpstr>Courier New</vt:lpstr>
      <vt:lpstr>Symbol</vt:lpstr>
      <vt:lpstr>Times New Roman</vt:lpstr>
      <vt:lpstr>Wingdings</vt:lpstr>
      <vt:lpstr>华电课件</vt:lpstr>
      <vt:lpstr>第四章 自顶向下语法分析方法 作业习题</vt:lpstr>
      <vt:lpstr>第四章 自顶向下语法分析方法 ——作业习题</vt:lpstr>
      <vt:lpstr>计算每个非终结符的FIRST和FOLLOW集合</vt:lpstr>
      <vt:lpstr>计算每个产生式的SELECT集合</vt:lpstr>
      <vt:lpstr>LL(1)预测分析表</vt:lpstr>
      <vt:lpstr>第四章 自顶向下语法分析方法 ——作业习题</vt:lpstr>
      <vt:lpstr>首先求各非终结符的FIRST集合： </vt:lpstr>
      <vt:lpstr>求非终结符的FOLLOW集合： </vt:lpstr>
      <vt:lpstr>求各产生式的SELECT集合 </vt:lpstr>
      <vt:lpstr>预测分析表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文法和语言</dc:title>
  <dc:creator>qlh</dc:creator>
  <cp:lastModifiedBy>qlh</cp:lastModifiedBy>
  <cp:revision>89</cp:revision>
  <dcterms:created xsi:type="dcterms:W3CDTF">2005-04-17T12:01:37Z</dcterms:created>
  <dcterms:modified xsi:type="dcterms:W3CDTF">2020-10-17T12:12:05Z</dcterms:modified>
</cp:coreProperties>
</file>