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7" r:id="rId2"/>
    <p:sldId id="258" r:id="rId3"/>
    <p:sldId id="319" r:id="rId4"/>
    <p:sldId id="320" r:id="rId5"/>
    <p:sldId id="321" r:id="rId6"/>
    <p:sldId id="326" r:id="rId7"/>
    <p:sldId id="327" r:id="rId8"/>
    <p:sldId id="328" r:id="rId9"/>
    <p:sldId id="317" r:id="rId10"/>
    <p:sldId id="329" r:id="rId11"/>
    <p:sldId id="322" r:id="rId12"/>
    <p:sldId id="323" r:id="rId13"/>
    <p:sldId id="324" r:id="rId14"/>
    <p:sldId id="325" r:id="rId15"/>
    <p:sldId id="330" r:id="rId16"/>
    <p:sldId id="331" r:id="rId17"/>
    <p:sldId id="318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8C74-B897-40D4-84BE-1996B3E16AF1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81D-0C09-4FB2-8193-95442721D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2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440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中文校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1861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F474E5-ABB5-45B9-AC91-39BD93C1A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7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E29F-5829-4B14-8A2D-F6442DFAA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2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2C06-619F-42B3-990C-2C4494130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F602A-ECC0-47C3-AB67-CCED69ECF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1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C533F-6590-4E47-A6DE-9001DEBE3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0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6FCE-DE13-4757-BA9F-AE8769679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5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C39A9-9015-49D9-AD4F-09CD69F54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344B9-4C11-4553-83C7-490392CAB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8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561-A825-4CFA-A97C-F400DA324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5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F3CCF-7EA1-4564-BE0D-A5C49890A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0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04EB-D84D-48C5-AA5E-06E8B153B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3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文校名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9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0" y="1412875"/>
            <a:ext cx="9144000" cy="431800"/>
            <a:chOff x="0" y="436"/>
            <a:chExt cx="5760" cy="318"/>
          </a:xfrm>
        </p:grpSpPr>
        <p:sp>
          <p:nvSpPr>
            <p:cNvPr id="1036" name="Rectangle 4"/>
            <p:cNvSpPr>
              <a:spLocks noChangeArrowheads="1"/>
            </p:cNvSpPr>
            <p:nvPr/>
          </p:nvSpPr>
          <p:spPr bwMode="auto">
            <a:xfrm>
              <a:off x="0" y="436"/>
              <a:ext cx="5760" cy="18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5"/>
            <p:cNvSpPr>
              <a:spLocks noChangeArrowheads="1"/>
            </p:cNvSpPr>
            <p:nvPr/>
          </p:nvSpPr>
          <p:spPr bwMode="auto">
            <a:xfrm>
              <a:off x="0" y="482"/>
              <a:ext cx="5760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92825"/>
            <a:ext cx="9144000" cy="765175"/>
            <a:chOff x="0" y="3748"/>
            <a:chExt cx="5760" cy="572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3973"/>
              <a:ext cx="5760" cy="34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8"/>
            <p:cNvSpPr>
              <a:spLocks noChangeArrowheads="1"/>
            </p:cNvSpPr>
            <p:nvPr/>
          </p:nvSpPr>
          <p:spPr bwMode="auto">
            <a:xfrm>
              <a:off x="0" y="3748"/>
              <a:ext cx="5760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F1BBECD-67CB-4205-9F80-310D748BC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22313" y="2492896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第五章 自底向上优先分析</a:t>
            </a:r>
            <a:r>
              <a:rPr lang="en-US" altLang="zh-CN" b="1" dirty="0" smtClean="0">
                <a:solidFill>
                  <a:srgbClr val="C00000"/>
                </a:solidFill>
              </a:rPr>
              <a:t/>
            </a:r>
            <a:br>
              <a:rPr lang="en-US" altLang="zh-CN" b="1" dirty="0" smtClean="0">
                <a:solidFill>
                  <a:srgbClr val="C00000"/>
                </a:solidFill>
              </a:rPr>
            </a:br>
            <a:r>
              <a:rPr lang="zh-CN" altLang="en-US" b="1" dirty="0" smtClean="0">
                <a:solidFill>
                  <a:srgbClr val="C00000"/>
                </a:solidFill>
              </a:rPr>
              <a:t>作业习题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700338" y="4797425"/>
            <a:ext cx="3816350" cy="576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</a:rPr>
              <a:t>2020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年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10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556792"/>
            <a:ext cx="8280920" cy="30243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文法</a:t>
            </a:r>
            <a:r>
              <a:rPr lang="en-US" altLang="zh-CN" sz="2800" b="1" dirty="0"/>
              <a:t>G[S]</a:t>
            </a:r>
            <a:r>
              <a:rPr lang="zh-CN" altLang="en-US" sz="2800" b="1" dirty="0"/>
              <a:t>：</a:t>
            </a:r>
            <a:endParaRPr lang="zh-CN" altLang="en-US" sz="2800" dirty="0"/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</a:rPr>
              <a:t>S’ </a:t>
            </a:r>
            <a:r>
              <a:rPr lang="en-US" altLang="zh-CN" sz="2400" b="1" dirty="0">
                <a:solidFill>
                  <a:srgbClr val="CC3300"/>
                </a:solidFill>
                <a:sym typeface="Wingdings" panose="05000000000000000000" pitchFamily="2" charset="2"/>
              </a:rPr>
              <a:t>#S#</a:t>
            </a:r>
            <a:endParaRPr lang="en-US" altLang="zh-CN" sz="2400" b="1" dirty="0">
              <a:solidFill>
                <a:srgbClr val="CC3300"/>
              </a:solidFill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S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V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V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T </a:t>
            </a:r>
            <a:r>
              <a:rPr lang="en-US" altLang="zh-CN" sz="2400" b="1" dirty="0">
                <a:solidFill>
                  <a:srgbClr val="CC3300"/>
                </a:solidFill>
              </a:rPr>
              <a:t>|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ViT</a:t>
            </a:r>
            <a:r>
              <a:rPr lang="en-US" altLang="zh-CN" sz="2400" b="1" dirty="0"/>
              <a:t>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T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F </a:t>
            </a:r>
            <a:r>
              <a:rPr lang="en-US" altLang="zh-CN" sz="2400" b="1" dirty="0">
                <a:solidFill>
                  <a:srgbClr val="CC3300"/>
                </a:solidFill>
              </a:rPr>
              <a:t>|</a:t>
            </a:r>
            <a:r>
              <a:rPr lang="en-US" altLang="zh-CN" sz="2400" b="1" dirty="0"/>
              <a:t> T+F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F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)V* </a:t>
            </a:r>
            <a:r>
              <a:rPr lang="en-US" altLang="zh-CN" sz="2400" b="1" dirty="0">
                <a:solidFill>
                  <a:srgbClr val="CC3300"/>
                </a:solidFill>
              </a:rPr>
              <a:t>|</a:t>
            </a:r>
            <a:r>
              <a:rPr lang="en-US" altLang="zh-CN" sz="2400" b="1" dirty="0"/>
              <a:t> (</a:t>
            </a:r>
            <a:r>
              <a:rPr lang="en-US" altLang="zh-CN" sz="2400" dirty="0"/>
              <a:t> </a:t>
            </a:r>
          </a:p>
        </p:txBody>
      </p: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332656"/>
            <a:ext cx="7776343" cy="936104"/>
          </a:xfrm>
        </p:spPr>
        <p:txBody>
          <a:bodyPr/>
          <a:lstStyle/>
          <a:p>
            <a:r>
              <a:rPr lang="zh-CN" altLang="en-US" sz="3200" b="1" dirty="0" smtClean="0"/>
              <a:t>文法等价扩展</a:t>
            </a:r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084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给出</a:t>
            </a:r>
            <a:r>
              <a:rPr lang="en-US" altLang="zh-CN" sz="3200" b="1" dirty="0">
                <a:latin typeface="宋体" panose="02010600030101010101" pitchFamily="2" charset="-122"/>
              </a:rPr>
              <a:t>(+(</a:t>
            </a:r>
            <a:r>
              <a:rPr lang="en-US" altLang="zh-CN" sz="3200" b="1" dirty="0" err="1">
                <a:latin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的规范推导</a:t>
            </a:r>
            <a:r>
              <a:rPr lang="en-US" altLang="zh-CN" sz="3200" b="1" dirty="0">
                <a:latin typeface="宋体" panose="02010600030101010101" pitchFamily="2" charset="-122"/>
              </a:rPr>
              <a:t>——</a:t>
            </a:r>
            <a:r>
              <a:rPr lang="zh-CN" altLang="en-US" sz="3200" b="1" dirty="0">
                <a:latin typeface="宋体" panose="02010600030101010101" pitchFamily="2" charset="-122"/>
              </a:rPr>
              <a:t>最右推导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628800"/>
            <a:ext cx="82296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 smtClean="0"/>
              <a:t>   S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V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   </a:t>
            </a:r>
            <a:r>
              <a:rPr lang="zh-CN" altLang="en-US" sz="2400" b="1" dirty="0"/>
              <a:t> </a:t>
            </a:r>
            <a:r>
              <a:rPr lang="en-US" altLang="zh-CN" sz="2400" b="1" dirty="0" err="1" smtClean="0"/>
              <a:t>Vi</a:t>
            </a:r>
            <a:r>
              <a:rPr lang="en-US" altLang="zh-CN" sz="2400" b="1" dirty="0" err="1" smtClean="0">
                <a:solidFill>
                  <a:srgbClr val="CC3300"/>
                </a:solidFill>
              </a:rPr>
              <a:t>T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   </a:t>
            </a:r>
            <a:r>
              <a:rPr lang="zh-CN" altLang="en-US" sz="2400" b="1" dirty="0"/>
              <a:t> </a:t>
            </a:r>
            <a:r>
              <a:rPr lang="en-US" altLang="zh-CN" sz="2400" b="1" dirty="0" err="1" smtClean="0"/>
              <a:t>Vi</a:t>
            </a:r>
            <a:r>
              <a:rPr lang="en-US" altLang="zh-CN" sz="2400" b="1" dirty="0" err="1" smtClean="0">
                <a:solidFill>
                  <a:srgbClr val="CC3300"/>
                </a:solidFill>
              </a:rPr>
              <a:t>F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   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b="1" dirty="0" smtClean="0"/>
              <a:t>Vi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(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   </a:t>
            </a:r>
            <a:r>
              <a:rPr lang="zh-CN" altLang="en-US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b="1" dirty="0" err="1" smtClean="0">
                <a:solidFill>
                  <a:srgbClr val="CC3300"/>
                </a:solidFill>
              </a:rPr>
              <a:t>T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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>
                <a:solidFill>
                  <a:srgbClr val="CC3300"/>
                </a:solidFill>
              </a:rPr>
              <a:t>T+F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</a:t>
            </a:r>
            <a:r>
              <a:rPr lang="en-US" altLang="zh-CN" sz="2400" b="1" dirty="0"/>
              <a:t> T</a:t>
            </a:r>
            <a:r>
              <a:rPr lang="en-US" altLang="zh-CN" sz="2400" b="1" dirty="0" smtClean="0"/>
              <a:t>+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(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F</a:t>
            </a:r>
            <a:r>
              <a:rPr lang="en-US" altLang="zh-CN" sz="2400" b="1" dirty="0" smtClean="0"/>
              <a:t>+(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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(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+(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(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5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指出句型</a:t>
            </a:r>
            <a:r>
              <a:rPr lang="en-US" altLang="zh-CN" sz="3200" b="1" dirty="0" err="1">
                <a:latin typeface="宋体" panose="02010600030101010101" pitchFamily="2" charset="-122"/>
              </a:rPr>
              <a:t>F+Fi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的短语，句柄，素短语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1644060"/>
            <a:ext cx="5184775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/>
              <a:t>短语：</a:t>
            </a:r>
          </a:p>
          <a:p>
            <a:pPr marL="457200" lvl="1" indent="0" eaLnBrk="1" hangingPunct="1">
              <a:buNone/>
            </a:pPr>
            <a:r>
              <a:rPr lang="en-US" altLang="zh-CN" sz="2400" b="1" kern="0" dirty="0" err="1" smtClean="0"/>
              <a:t>F+Fi</a:t>
            </a:r>
            <a:r>
              <a:rPr lang="en-US" altLang="zh-CN" sz="2400" b="1" kern="0" dirty="0" smtClean="0"/>
              <a:t>(</a:t>
            </a:r>
            <a:r>
              <a:rPr lang="zh-CN" altLang="en-US" sz="2400" b="1" kern="0" dirty="0" smtClean="0"/>
              <a:t>，</a:t>
            </a:r>
            <a:r>
              <a:rPr lang="zh-CN" altLang="en-US" sz="2400" kern="0" dirty="0" smtClean="0"/>
              <a:t> </a:t>
            </a:r>
            <a:r>
              <a:rPr lang="en-US" altLang="zh-CN" sz="2400" b="1" kern="0" dirty="0" smtClean="0"/>
              <a:t>F</a:t>
            </a:r>
            <a:r>
              <a:rPr lang="zh-CN" altLang="en-US" sz="2400" b="1" kern="0" dirty="0" smtClean="0"/>
              <a:t>，</a:t>
            </a:r>
            <a:r>
              <a:rPr lang="en-US" altLang="zh-CN" sz="2400" b="1" kern="0" dirty="0" smtClean="0"/>
              <a:t>F+F</a:t>
            </a:r>
            <a:r>
              <a:rPr lang="zh-CN" altLang="en-US" sz="2400" b="1" kern="0" dirty="0" smtClean="0"/>
              <a:t>，</a:t>
            </a:r>
            <a:r>
              <a:rPr lang="en-US" altLang="zh-CN" sz="2400" b="1" kern="0" dirty="0" smtClean="0"/>
              <a:t>(</a:t>
            </a:r>
            <a:endParaRPr lang="en-US" altLang="zh-CN" sz="2400" kern="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/>
              <a:t>直接短语</a:t>
            </a:r>
          </a:p>
          <a:p>
            <a:pPr marL="457200" lvl="1" indent="0" eaLnBrk="1" hangingPunct="1">
              <a:buNone/>
            </a:pPr>
            <a:r>
              <a:rPr lang="zh-CN" altLang="en-US" sz="2400" b="1" kern="0" dirty="0" smtClean="0"/>
              <a:t>Ｆ，</a:t>
            </a:r>
            <a:r>
              <a:rPr lang="en-US" altLang="zh-CN" sz="2400" b="1" kern="0" dirty="0" smtClean="0"/>
              <a:t>(</a:t>
            </a:r>
            <a:endParaRPr lang="en-US" altLang="zh-CN" sz="2400" kern="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/>
              <a:t>最左的直接短语为句柄</a:t>
            </a:r>
            <a:r>
              <a:rPr lang="en-US" altLang="zh-CN" sz="2800" kern="0" dirty="0" smtClean="0"/>
              <a:t>(</a:t>
            </a:r>
            <a:r>
              <a:rPr lang="zh-CN" altLang="en-US" sz="2800" kern="0" dirty="0" smtClean="0"/>
              <a:t>普通</a:t>
            </a:r>
            <a:r>
              <a:rPr lang="en-US" altLang="zh-CN" sz="2800" kern="0" dirty="0" smtClean="0"/>
              <a:t>)</a:t>
            </a:r>
          </a:p>
          <a:p>
            <a:pPr marL="457200" lvl="1" indent="0" eaLnBrk="1" hangingPunct="1">
              <a:buNone/>
            </a:pPr>
            <a:r>
              <a:rPr lang="zh-CN" altLang="en-US" sz="2400" kern="0" dirty="0" smtClean="0"/>
              <a:t>Ｆ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/>
              <a:t>素短语：</a:t>
            </a:r>
          </a:p>
          <a:p>
            <a:pPr marL="457200" lvl="1" indent="0" eaLnBrk="1" hangingPunct="1">
              <a:buNone/>
            </a:pPr>
            <a:r>
              <a:rPr lang="en-US" altLang="zh-CN" sz="2400" kern="0" dirty="0" smtClean="0"/>
              <a:t>(, </a:t>
            </a:r>
            <a:r>
              <a:rPr lang="en-US" altLang="zh-CN" sz="2400" b="1" kern="0" dirty="0" smtClean="0"/>
              <a:t>F+F</a:t>
            </a:r>
            <a:endParaRPr lang="en-US" altLang="zh-CN" sz="2400" kern="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/>
              <a:t>算符优先意义的句柄：</a:t>
            </a:r>
          </a:p>
          <a:p>
            <a:pPr marL="457200" lvl="1" indent="0" eaLnBrk="1" hangingPunct="1">
              <a:buNone/>
            </a:pPr>
            <a:r>
              <a:rPr lang="en-US" altLang="zh-CN" sz="2400" kern="0" dirty="0" smtClean="0"/>
              <a:t>(</a:t>
            </a:r>
          </a:p>
        </p:txBody>
      </p: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19700" y="1773238"/>
            <a:ext cx="3673475" cy="4464050"/>
            <a:chOff x="3288" y="1117"/>
            <a:chExt cx="2314" cy="2812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4377" y="1117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Ｓ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377" y="1616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Ｖ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4377" y="2070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787" y="207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Ｖ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876" y="2115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</a:t>
              </a: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5284" y="2523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(</a:t>
              </a: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3787" y="2614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T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286" y="3113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</a:t>
              </a: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3288" y="3113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T</a:t>
              </a: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787" y="3113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3288" y="3612"/>
              <a:ext cx="318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558" y="143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558" y="19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3969" y="1798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695" y="1798"/>
              <a:ext cx="3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5148" y="2387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923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923" y="293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3424" y="2795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10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424" y="343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850106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G[S]</a:t>
            </a:r>
            <a:r>
              <a:rPr lang="zh-CN" altLang="en-US" sz="3200" b="1" dirty="0">
                <a:latin typeface="宋体" panose="02010600030101010101" pitchFamily="2" charset="-122"/>
              </a:rPr>
              <a:t>是否为</a:t>
            </a:r>
            <a:r>
              <a:rPr lang="en-US" altLang="zh-CN" sz="3200" b="1" dirty="0">
                <a:latin typeface="宋体" panose="02010600030101010101" pitchFamily="2" charset="-122"/>
              </a:rPr>
              <a:t>OPG</a:t>
            </a:r>
            <a:r>
              <a:rPr lang="zh-CN" altLang="en-US" sz="3200" b="1" dirty="0">
                <a:latin typeface="宋体" panose="02010600030101010101" pitchFamily="2" charset="-122"/>
              </a:rPr>
              <a:t>？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3629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kern="0" dirty="0" smtClean="0"/>
              <a:t>求所有非终结符的</a:t>
            </a:r>
            <a:r>
              <a:rPr lang="en-US" altLang="zh-CN" b="1" kern="0" dirty="0" smtClean="0"/>
              <a:t>FIRSTVT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kern="0" dirty="0" smtClean="0"/>
              <a:t>求所有非终结符的</a:t>
            </a:r>
            <a:r>
              <a:rPr lang="en-US" altLang="zh-CN" b="1" kern="0" dirty="0" smtClean="0"/>
              <a:t>LASTVT</a:t>
            </a:r>
            <a:endParaRPr lang="en-US" altLang="zh-CN" kern="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kern="0" dirty="0" smtClean="0"/>
              <a:t>根据产生式求出所有优先关系：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相等关系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小于关系：终结符在前，非终结符在后，利用非终结符的</a:t>
            </a:r>
            <a:r>
              <a:rPr lang="en-US" altLang="zh-CN" b="1" kern="0" dirty="0" smtClean="0"/>
              <a:t>FIRSTVT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；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kern="0" dirty="0" smtClean="0"/>
              <a:t>大于关系：非终结符在前，终结符在后，利用非终结符的</a:t>
            </a:r>
            <a:r>
              <a:rPr lang="en-US" altLang="zh-CN" b="1" kern="0" dirty="0" smtClean="0"/>
              <a:t>LASTVT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；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7989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0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FIRSTVT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LASTVT</a:t>
            </a:r>
            <a:r>
              <a:rPr lang="en-US" altLang="zh-CN" sz="3200" dirty="0"/>
              <a:t> </a:t>
            </a:r>
            <a:endParaRPr lang="zh-CN" altLang="en-US" sz="3200" b="1" dirty="0" smtClean="0"/>
          </a:p>
        </p:txBody>
      </p:sp>
      <p:graphicFrame>
        <p:nvGraphicFramePr>
          <p:cNvPr id="9" name="Group 1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486985"/>
              </p:ext>
            </p:extLst>
          </p:nvPr>
        </p:nvGraphicFramePr>
        <p:xfrm>
          <a:off x="457200" y="1855365"/>
          <a:ext cx="8075613" cy="4525963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FIRSTVT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终结符在前，非终结符在后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LASTVT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非终结符在前，终结符在后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i,+,),(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#S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i,+,*,(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S’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#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S#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i,+,),(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)V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i,+,*,(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+,),(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+,(,*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Vi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),(,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*,(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T+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7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0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算符优先关系</a:t>
            </a:r>
            <a:r>
              <a:rPr lang="zh-CN" altLang="en-US" sz="3200" dirty="0"/>
              <a:t> </a:t>
            </a:r>
            <a:endParaRPr lang="zh-CN" altLang="en-US" sz="3200" b="1" dirty="0" smtClean="0"/>
          </a:p>
        </p:txBody>
      </p:sp>
      <p:graphicFrame>
        <p:nvGraphicFramePr>
          <p:cNvPr id="6" name="Group 3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61986"/>
              </p:ext>
            </p:extLst>
          </p:nvPr>
        </p:nvGraphicFramePr>
        <p:xfrm>
          <a:off x="457200" y="1628800"/>
          <a:ext cx="8229600" cy="4525965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≡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≡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329"/>
          <p:cNvSpPr txBox="1">
            <a:spLocks noChangeArrowheads="1"/>
          </p:cNvSpPr>
          <p:nvPr/>
        </p:nvSpPr>
        <p:spPr bwMode="auto">
          <a:xfrm>
            <a:off x="3568625" y="6237288"/>
            <a:ext cx="1795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C3300"/>
                </a:solidFill>
              </a:rPr>
              <a:t>是算符优先文法</a:t>
            </a:r>
          </a:p>
        </p:txBody>
      </p:sp>
    </p:spTree>
    <p:extLst>
      <p:ext uri="{BB962C8B-B14F-4D97-AF65-F5344CB8AC3E}">
        <p14:creationId xmlns:p14="http://schemas.microsoft.com/office/powerpoint/2010/main" val="20089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0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8229600" cy="7064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(+(</a:t>
            </a:r>
            <a:r>
              <a:rPr lang="en-US" altLang="zh-CN" sz="3200" b="1" dirty="0" err="1">
                <a:latin typeface="宋体" panose="02010600030101010101" pitchFamily="2" charset="-122"/>
              </a:rPr>
              <a:t>i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的分析过程</a:t>
            </a: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endParaRPr lang="zh-CN" altLang="en-US" sz="3200" b="1" dirty="0" smtClean="0"/>
          </a:p>
        </p:txBody>
      </p:sp>
      <p:graphicFrame>
        <p:nvGraphicFramePr>
          <p:cNvPr id="8" name="Group 4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836920"/>
              </p:ext>
            </p:extLst>
          </p:nvPr>
        </p:nvGraphicFramePr>
        <p:xfrm>
          <a:off x="457200" y="1052513"/>
          <a:ext cx="8383959" cy="5472117"/>
        </p:xfrm>
        <a:graphic>
          <a:graphicData uri="http://schemas.openxmlformats.org/drawingml/2006/table">
            <a:tbl>
              <a:tblPr/>
              <a:tblGrid>
                <a:gridCol w="99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8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栈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优先关系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当前符号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剩余输入串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移进或归约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#≮(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(+(i(#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(≯+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#≮+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#F+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+≮(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#F+(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(≯i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#F+F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+≯i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#≮i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#Fi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i≮(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#Fi(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(≯#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#FiF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i≯#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#≡#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接受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2571750" y="1643063"/>
            <a:ext cx="3657600" cy="2674937"/>
            <a:chOff x="0" y="4560"/>
            <a:chExt cx="11905" cy="8365"/>
          </a:xfrm>
        </p:grpSpPr>
        <p:pic>
          <p:nvPicPr>
            <p:cNvPr id="63493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588"/>
              <a:ext cx="11880" cy="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4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0"/>
              <a:ext cx="7560" cy="4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5" descr="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4560"/>
              <a:ext cx="6865" cy="4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2357422" y="4714884"/>
            <a:ext cx="4339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自强不息、团结奋进</a:t>
            </a:r>
            <a:endParaRPr lang="en-US" altLang="zh-CN" sz="3600" dirty="0">
              <a:solidFill>
                <a:srgbClr val="C00000"/>
              </a:solidFill>
              <a:latin typeface="方正舒体" pitchFamily="2" charset="-122"/>
              <a:ea typeface="方正舒体" pitchFamily="2" charset="-122"/>
            </a:endParaRPr>
          </a:p>
          <a:p>
            <a:pPr algn="ctr" eaLnBrk="1" hangingPunct="1">
              <a:defRPr/>
            </a:pPr>
            <a:r>
              <a:rPr lang="zh-CN" altLang="en-US" sz="3600" dirty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爱校敬业、追求卓越</a:t>
            </a:r>
            <a:endParaRPr lang="zh-CN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34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A80EE-D27A-4BC6-8C09-8DDF3712759D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332656"/>
            <a:ext cx="7776343" cy="936104"/>
          </a:xfrm>
        </p:spPr>
        <p:txBody>
          <a:bodyPr/>
          <a:lstStyle/>
          <a:p>
            <a:pPr algn="r"/>
            <a:r>
              <a:rPr lang="zh-CN" altLang="en-US" sz="3200" b="1" dirty="0" smtClean="0"/>
              <a:t>第五章 自底向上优先分析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作业习题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13032" y="1700808"/>
            <a:ext cx="8163424" cy="475252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题：</a:t>
            </a:r>
            <a:endParaRPr lang="zh-CN" altLang="en-US" sz="2400" dirty="0" smtClean="0"/>
          </a:p>
          <a:p>
            <a:pPr marL="0" indent="0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已知文法</a:t>
            </a:r>
            <a:r>
              <a:rPr lang="en-US" altLang="zh-CN" sz="2400" dirty="0">
                <a:latin typeface="宋体" panose="02010600030101010101" pitchFamily="2" charset="-122"/>
              </a:rPr>
              <a:t>G[S]</a:t>
            </a:r>
            <a:r>
              <a:rPr lang="zh-CN" altLang="en-US" sz="2400" dirty="0">
                <a:latin typeface="宋体" panose="02010600030101010101" pitchFamily="2" charset="-122"/>
              </a:rPr>
              <a:t>为：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S</a:t>
            </a:r>
            <a:r>
              <a:rPr lang="en-US" altLang="zh-CN" sz="2400" dirty="0" err="1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latin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|^|(T) 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T</a:t>
            </a:r>
            <a:r>
              <a:rPr lang="en-US" altLang="zh-CN" sz="2400" dirty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宋体" panose="02010600030101010101" pitchFamily="2" charset="-122"/>
              </a:rPr>
              <a:t>T,S|S</a:t>
            </a:r>
          </a:p>
          <a:p>
            <a:pPr marL="590550" indent="-533400">
              <a:buFontTx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</a:rPr>
              <a:t>计算</a:t>
            </a:r>
            <a:r>
              <a:rPr lang="en-US" altLang="zh-CN" sz="2400" dirty="0">
                <a:latin typeface="宋体" panose="02010600030101010101" pitchFamily="2" charset="-122"/>
              </a:rPr>
              <a:t>G[S]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</a:rPr>
              <a:t>FIRSTVT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LASTVT</a:t>
            </a:r>
            <a:r>
              <a:rPr lang="zh-CN" altLang="en-US" sz="2400" dirty="0">
                <a:latin typeface="宋体" panose="02010600030101010101" pitchFamily="2" charset="-122"/>
              </a:rPr>
              <a:t>。 </a:t>
            </a:r>
          </a:p>
          <a:p>
            <a:pPr marL="590550" indent="-533400">
              <a:buFontTx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</a:rPr>
              <a:t>构造</a:t>
            </a:r>
            <a:r>
              <a:rPr lang="en-US" altLang="zh-CN" sz="2400" dirty="0">
                <a:latin typeface="宋体" panose="02010600030101010101" pitchFamily="2" charset="-122"/>
              </a:rPr>
              <a:t>G[S]</a:t>
            </a:r>
            <a:r>
              <a:rPr lang="zh-CN" altLang="en-US" sz="2400" dirty="0">
                <a:latin typeface="宋体" panose="02010600030101010101" pitchFamily="2" charset="-122"/>
              </a:rPr>
              <a:t>的算符优先关系表并说明</a:t>
            </a:r>
            <a:r>
              <a:rPr lang="en-US" altLang="zh-CN" sz="2400" dirty="0">
                <a:latin typeface="宋体" panose="02010600030101010101" pitchFamily="2" charset="-122"/>
              </a:rPr>
              <a:t>G[S]</a:t>
            </a:r>
            <a:r>
              <a:rPr lang="zh-CN" altLang="en-US" sz="2400" dirty="0">
                <a:latin typeface="宋体" panose="02010600030101010101" pitchFamily="2" charset="-122"/>
              </a:rPr>
              <a:t>是否为算符优先文法。 </a:t>
            </a:r>
          </a:p>
          <a:p>
            <a:pPr marL="590550" indent="-533400">
              <a:buFontTx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</a:rPr>
              <a:t>计算</a:t>
            </a:r>
            <a:r>
              <a:rPr lang="en-US" altLang="zh-CN" sz="2400" dirty="0">
                <a:latin typeface="宋体" panose="02010600030101010101" pitchFamily="2" charset="-122"/>
              </a:rPr>
              <a:t>G[S]</a:t>
            </a:r>
            <a:r>
              <a:rPr lang="zh-CN" altLang="en-US" sz="2400" dirty="0">
                <a:latin typeface="宋体" panose="02010600030101010101" pitchFamily="2" charset="-122"/>
              </a:rPr>
              <a:t>的优先函数。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90550" indent="-533400">
              <a:buFontTx/>
              <a:buAutoNum type="circleNumDbPlain"/>
            </a:pPr>
            <a:r>
              <a:rPr lang="zh-CN" altLang="en-US" sz="2400" dirty="0">
                <a:latin typeface="宋体" panose="02010600030101010101" pitchFamily="2" charset="-122"/>
              </a:rPr>
              <a:t>给出输入串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</a:rPr>
              <a:t>a,a</a:t>
            </a:r>
            <a:r>
              <a:rPr lang="en-US" altLang="zh-CN" sz="2400" dirty="0">
                <a:latin typeface="宋体" panose="02010600030101010101" pitchFamily="2" charset="-122"/>
              </a:rPr>
              <a:t>)#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(a,(</a:t>
            </a:r>
            <a:r>
              <a:rPr lang="en-US" altLang="zh-CN" sz="2400" dirty="0" err="1">
                <a:latin typeface="宋体" panose="02010600030101010101" pitchFamily="2" charset="-122"/>
              </a:rPr>
              <a:t>a,a</a:t>
            </a:r>
            <a:r>
              <a:rPr lang="en-US" altLang="zh-CN" sz="2400" dirty="0">
                <a:latin typeface="宋体" panose="02010600030101010101" pitchFamily="2" charset="-122"/>
              </a:rPr>
              <a:t>))#</a:t>
            </a:r>
            <a:r>
              <a:rPr lang="zh-CN" altLang="en-US" sz="2400" dirty="0">
                <a:latin typeface="宋体" panose="02010600030101010101" pitchFamily="2" charset="-122"/>
              </a:rPr>
              <a:t>的算符优先分析过程。 </a:t>
            </a:r>
          </a:p>
          <a:p>
            <a:pPr marL="0" indent="265113">
              <a:spcBef>
                <a:spcPts val="1200"/>
              </a:spcBef>
              <a:spcAft>
                <a:spcPts val="600"/>
              </a:spcAft>
              <a:buFontTx/>
              <a:buNone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FIRSTVT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LASTVT</a:t>
            </a:r>
            <a:r>
              <a:rPr lang="en-US" altLang="zh-CN" sz="3200" dirty="0"/>
              <a:t> 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8" name="Group 60"/>
          <p:cNvGraphicFramePr>
            <a:graphicFrameLocks noGrp="1"/>
          </p:cNvGraphicFramePr>
          <p:nvPr>
            <p:ph idx="1"/>
          </p:nvPr>
        </p:nvGraphicFramePr>
        <p:xfrm>
          <a:off x="457200" y="2205038"/>
          <a:ext cx="8229600" cy="2952750"/>
        </p:xfrm>
        <a:graphic>
          <a:graphicData uri="http://schemas.openxmlformats.org/drawingml/2006/table">
            <a:tbl>
              <a:tblPr/>
              <a:tblGrid>
                <a:gridCol w="235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FIRSTVT 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LASTVT 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 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；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、（ 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、） 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 </a:t>
                      </a:r>
                      <a:endParaRPr kumimoji="0" lang="en-US" alt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，、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、（ 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，、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</a:t>
                      </a: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优先关系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1683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/>
              <a:t>相等关系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kern="0" smtClean="0">
                <a:latin typeface="宋体" panose="02010600030101010101" pitchFamily="2" charset="-122"/>
              </a:rPr>
              <a:t>由产生式</a:t>
            </a:r>
            <a:r>
              <a:rPr lang="en-US" altLang="zh-CN" sz="2400" kern="0" smtClean="0">
                <a:latin typeface="宋体" panose="02010600030101010101" pitchFamily="2" charset="-122"/>
              </a:rPr>
              <a:t>S</a:t>
            </a:r>
            <a:r>
              <a:rPr lang="en-US" altLang="zh-CN" sz="2400" kern="0" smtClean="0"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kern="0" smtClean="0">
                <a:solidFill>
                  <a:srgbClr val="CC3300"/>
                </a:solidFill>
                <a:latin typeface="宋体" panose="02010600030101010101" pitchFamily="2" charset="-122"/>
              </a:rPr>
              <a:t>(T)</a:t>
            </a:r>
            <a:r>
              <a:rPr lang="zh-CN" altLang="en-US" sz="2400" kern="0" smtClean="0">
                <a:latin typeface="宋体" panose="02010600030101010101" pitchFamily="2" charset="-122"/>
              </a:rPr>
              <a:t>得： </a:t>
            </a:r>
            <a:r>
              <a:rPr lang="en-US" altLang="zh-CN" sz="2400" kern="0" smtClean="0">
                <a:latin typeface="宋体" panose="02010600030101010101" pitchFamily="2" charset="-122"/>
              </a:rPr>
              <a:t>(=)</a:t>
            </a:r>
            <a:endParaRPr lang="en-US" altLang="zh-CN" sz="2400" kern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/>
              <a:t>小于关系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kern="0" smtClean="0"/>
              <a:t>终结符在前，非终结符在后：</a:t>
            </a:r>
            <a:r>
              <a:rPr lang="en-US" altLang="zh-CN" sz="2400" kern="0" smtClean="0">
                <a:solidFill>
                  <a:srgbClr val="CC3300"/>
                </a:solidFill>
                <a:latin typeface="宋体" panose="02010600030101010101" pitchFamily="2" charset="-122"/>
              </a:rPr>
              <a:t>(T  ,S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kern="0" smtClean="0"/>
              <a:t>根据非终结符的</a:t>
            </a:r>
            <a:r>
              <a:rPr lang="en-US" altLang="zh-CN" sz="2400" kern="0" smtClean="0"/>
              <a:t>FISRTVT</a:t>
            </a:r>
            <a:r>
              <a:rPr lang="zh-CN" altLang="en-US" sz="2400" kern="0" smtClean="0"/>
              <a:t>得： </a:t>
            </a:r>
            <a:r>
              <a:rPr lang="en-US" altLang="zh-CN" sz="2400" kern="0" smtClean="0">
                <a:latin typeface="宋体" panose="02010600030101010101" pitchFamily="2" charset="-122"/>
              </a:rPr>
              <a:t>(&lt;, (&lt;a (&lt;</a:t>
            </a:r>
            <a:r>
              <a:rPr lang="en-US" altLang="zh-CN" sz="32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^ </a:t>
            </a:r>
            <a:r>
              <a:rPr lang="en-US" altLang="zh-CN" sz="2400" kern="0" smtClean="0">
                <a:latin typeface="宋体" panose="02010600030101010101" pitchFamily="2" charset="-122"/>
              </a:rPr>
              <a:t>(&lt;(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kern="0" smtClean="0">
                <a:latin typeface="宋体" panose="02010600030101010101" pitchFamily="2" charset="-122"/>
              </a:rPr>
              <a:t>                           ,&lt;a  ,&lt;</a:t>
            </a:r>
            <a:r>
              <a:rPr lang="en-US" altLang="zh-CN" sz="32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^ </a:t>
            </a:r>
            <a:r>
              <a:rPr lang="en-US" altLang="zh-CN" sz="2400" kern="0" smtClean="0">
                <a:latin typeface="宋体" panose="02010600030101010101" pitchFamily="2" charset="-122"/>
              </a:rPr>
              <a:t>,&lt;(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/>
              <a:t>大于关系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kern="0" smtClean="0"/>
              <a:t>非终结符在前，终结符在后： </a:t>
            </a:r>
            <a:r>
              <a:rPr lang="en-US" altLang="zh-CN" sz="2400" kern="0" smtClean="0">
                <a:solidFill>
                  <a:srgbClr val="CC3300"/>
                </a:solidFill>
                <a:latin typeface="宋体" panose="02010600030101010101" pitchFamily="2" charset="-122"/>
              </a:rPr>
              <a:t>T)</a:t>
            </a:r>
            <a:r>
              <a:rPr lang="en-US" altLang="zh-CN" sz="2400" kern="0" smtClean="0">
                <a:latin typeface="宋体" panose="02010600030101010101" pitchFamily="2" charset="-122"/>
              </a:rPr>
              <a:t>  </a:t>
            </a:r>
            <a:r>
              <a:rPr lang="en-US" altLang="zh-CN" sz="2400" kern="0" smtClean="0">
                <a:solidFill>
                  <a:srgbClr val="CC3300"/>
                </a:solidFill>
                <a:latin typeface="宋体" panose="02010600030101010101" pitchFamily="2" charset="-122"/>
              </a:rPr>
              <a:t>T,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kern="0" smtClean="0">
                <a:latin typeface="宋体" panose="02010600030101010101" pitchFamily="2" charset="-122"/>
              </a:rPr>
              <a:t>根据非终结符的</a:t>
            </a:r>
            <a:r>
              <a:rPr lang="en-US" altLang="zh-CN" sz="2400" kern="0" smtClean="0">
                <a:latin typeface="宋体" panose="02010600030101010101" pitchFamily="2" charset="-122"/>
              </a:rPr>
              <a:t>LASTVT</a:t>
            </a:r>
            <a:r>
              <a:rPr lang="zh-CN" altLang="en-US" sz="2400" kern="0" smtClean="0">
                <a:latin typeface="宋体" panose="02010600030101010101" pitchFamily="2" charset="-122"/>
              </a:rPr>
              <a:t>得：  </a:t>
            </a:r>
            <a:r>
              <a:rPr lang="en-US" altLang="zh-CN" sz="32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,&gt;)  a&gt;)  ^&gt;)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kern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          ,&gt;,  a&gt;, ^&gt;,</a:t>
            </a:r>
            <a:endParaRPr lang="en-US" altLang="zh-CN" sz="3200" b="1" kern="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0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算符优先关系表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7" name="Group 3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64475"/>
              </p:ext>
            </p:extLst>
          </p:nvPr>
        </p:nvGraphicFramePr>
        <p:xfrm>
          <a:off x="457200" y="1855363"/>
          <a:ext cx="8229600" cy="452596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≡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^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≯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≮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99591" y="1556792"/>
            <a:ext cx="3383483" cy="5113883"/>
            <a:chOff x="250825" y="909638"/>
            <a:chExt cx="4032250" cy="5761037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50825" y="1341438"/>
              <a:ext cx="43021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f</a:t>
              </a:r>
              <a:r>
                <a:rPr lang="en-US" altLang="zh-CN" sz="1600" baseline="-25000"/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0825" y="2205038"/>
              <a:ext cx="43021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f</a:t>
              </a:r>
              <a:r>
                <a:rPr lang="en-US" altLang="zh-CN" sz="1600" baseline="-25000"/>
                <a:t>(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50825" y="3070225"/>
              <a:ext cx="43021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f</a:t>
              </a:r>
              <a:r>
                <a:rPr lang="en-US" altLang="zh-CN" sz="1600" baseline="-25000"/>
                <a:t>)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50825" y="3933825"/>
              <a:ext cx="43021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f</a:t>
              </a:r>
              <a:r>
                <a:rPr lang="en-US" altLang="zh-CN" sz="1600" baseline="-25000"/>
                <a:t>,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50825" y="4870450"/>
              <a:ext cx="43021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f</a:t>
              </a:r>
              <a:r>
                <a:rPr lang="en-US" altLang="zh-CN" sz="1600" baseline="-25000"/>
                <a:t>^</a:t>
              </a: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50825" y="5734050"/>
              <a:ext cx="430213" cy="431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f</a:t>
              </a:r>
              <a:r>
                <a:rPr lang="en-US" altLang="zh-CN" sz="1600" baseline="-25000"/>
                <a:t>#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2987675" y="1414463"/>
              <a:ext cx="430213" cy="431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</a:t>
              </a:r>
              <a:r>
                <a:rPr lang="en-US" altLang="zh-CN" sz="1600" baseline="-25000"/>
                <a:t>a</a:t>
              </a: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2987675" y="2278063"/>
              <a:ext cx="430213" cy="431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</a:t>
              </a:r>
              <a:r>
                <a:rPr lang="en-US" altLang="zh-CN" sz="1600" baseline="-25000"/>
                <a:t>(</a:t>
              </a: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2987675" y="3143250"/>
              <a:ext cx="430213" cy="431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</a:t>
              </a:r>
              <a:r>
                <a:rPr lang="en-US" altLang="zh-CN" sz="1600" baseline="-25000"/>
                <a:t>)</a:t>
              </a: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2987675" y="4006850"/>
              <a:ext cx="430213" cy="431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</a:t>
              </a:r>
              <a:r>
                <a:rPr lang="en-US" altLang="zh-CN" sz="1600" baseline="-25000"/>
                <a:t>,</a:t>
              </a:r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2987675" y="4943475"/>
              <a:ext cx="430213" cy="431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</a:t>
              </a:r>
              <a:r>
                <a:rPr lang="en-US" altLang="zh-CN" sz="1600" baseline="-25000"/>
                <a:t>^</a:t>
              </a:r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2987675" y="5807075"/>
              <a:ext cx="430213" cy="4318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g</a:t>
              </a:r>
              <a:r>
                <a:rPr lang="en-US" altLang="zh-CN" sz="1600" baseline="-25000"/>
                <a:t>#</a:t>
              </a: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682625" y="1557338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1906588" y="1557338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1906588" y="3357563"/>
              <a:ext cx="1081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682625" y="1414463"/>
              <a:ext cx="1441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2124075" y="1414463"/>
              <a:ext cx="0" cy="2808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2124075" y="4222750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611188" y="1701800"/>
              <a:ext cx="1655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2266950" y="1701800"/>
              <a:ext cx="0" cy="4392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>
              <a:off x="2266950" y="6094413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682625" y="2422525"/>
              <a:ext cx="1728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>
              <a:off x="2411413" y="2422525"/>
              <a:ext cx="0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2411413" y="350202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 flipV="1">
              <a:off x="3203575" y="909638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 flipH="1">
              <a:off x="898525" y="909638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6"/>
            <p:cNvSpPr>
              <a:spLocks noChangeShapeType="1"/>
            </p:cNvSpPr>
            <p:nvPr/>
          </p:nvSpPr>
          <p:spPr bwMode="auto">
            <a:xfrm>
              <a:off x="898525" y="909638"/>
              <a:ext cx="0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611188" y="2062163"/>
              <a:ext cx="28733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 flipV="1">
              <a:off x="3132138" y="19907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 flipH="1">
              <a:off x="1116013" y="1990725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70"/>
            <p:cNvSpPr>
              <a:spLocks noChangeShapeType="1"/>
            </p:cNvSpPr>
            <p:nvPr/>
          </p:nvSpPr>
          <p:spPr bwMode="auto">
            <a:xfrm flipH="1">
              <a:off x="682625" y="1990725"/>
              <a:ext cx="433388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71"/>
            <p:cNvSpPr>
              <a:spLocks noChangeShapeType="1"/>
            </p:cNvSpPr>
            <p:nvPr/>
          </p:nvSpPr>
          <p:spPr bwMode="auto">
            <a:xfrm flipH="1">
              <a:off x="827088" y="5157788"/>
              <a:ext cx="2160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2"/>
            <p:cNvSpPr>
              <a:spLocks noChangeShapeType="1"/>
            </p:cNvSpPr>
            <p:nvPr/>
          </p:nvSpPr>
          <p:spPr bwMode="auto">
            <a:xfrm flipV="1">
              <a:off x="827088" y="2638425"/>
              <a:ext cx="0" cy="2519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73"/>
            <p:cNvSpPr>
              <a:spLocks noChangeShapeType="1"/>
            </p:cNvSpPr>
            <p:nvPr/>
          </p:nvSpPr>
          <p:spPr bwMode="auto">
            <a:xfrm flipH="1" flipV="1">
              <a:off x="611188" y="2493963"/>
              <a:ext cx="21590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4"/>
            <p:cNvSpPr>
              <a:spLocks noChangeShapeType="1"/>
            </p:cNvSpPr>
            <p:nvPr/>
          </p:nvSpPr>
          <p:spPr bwMode="auto">
            <a:xfrm>
              <a:off x="611188" y="3141663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75"/>
            <p:cNvSpPr>
              <a:spLocks noChangeShapeType="1"/>
            </p:cNvSpPr>
            <p:nvPr/>
          </p:nvSpPr>
          <p:spPr bwMode="auto">
            <a:xfrm>
              <a:off x="682625" y="3286125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6"/>
            <p:cNvSpPr>
              <a:spLocks noChangeShapeType="1"/>
            </p:cNvSpPr>
            <p:nvPr/>
          </p:nvSpPr>
          <p:spPr bwMode="auto">
            <a:xfrm>
              <a:off x="1835150" y="3286125"/>
              <a:ext cx="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77"/>
            <p:cNvSpPr>
              <a:spLocks noChangeShapeType="1"/>
            </p:cNvSpPr>
            <p:nvPr/>
          </p:nvSpPr>
          <p:spPr bwMode="auto">
            <a:xfrm>
              <a:off x="1835150" y="4078288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78"/>
            <p:cNvSpPr>
              <a:spLocks noChangeShapeType="1"/>
            </p:cNvSpPr>
            <p:nvPr/>
          </p:nvSpPr>
          <p:spPr bwMode="auto">
            <a:xfrm>
              <a:off x="611188" y="3430588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9"/>
            <p:cNvSpPr>
              <a:spLocks noChangeShapeType="1"/>
            </p:cNvSpPr>
            <p:nvPr/>
          </p:nvSpPr>
          <p:spPr bwMode="auto">
            <a:xfrm>
              <a:off x="1763713" y="3430588"/>
              <a:ext cx="0" cy="2519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80"/>
            <p:cNvSpPr>
              <a:spLocks noChangeShapeType="1"/>
            </p:cNvSpPr>
            <p:nvPr/>
          </p:nvSpPr>
          <p:spPr bwMode="auto">
            <a:xfrm>
              <a:off x="1763713" y="594995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1"/>
            <p:cNvSpPr>
              <a:spLocks noChangeShapeType="1"/>
            </p:cNvSpPr>
            <p:nvPr/>
          </p:nvSpPr>
          <p:spPr bwMode="auto">
            <a:xfrm>
              <a:off x="611188" y="4294188"/>
              <a:ext cx="2160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82"/>
            <p:cNvSpPr>
              <a:spLocks noChangeShapeType="1"/>
            </p:cNvSpPr>
            <p:nvPr/>
          </p:nvSpPr>
          <p:spPr bwMode="auto">
            <a:xfrm flipV="1">
              <a:off x="2771775" y="371792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83"/>
            <p:cNvSpPr>
              <a:spLocks noChangeShapeType="1"/>
            </p:cNvSpPr>
            <p:nvPr/>
          </p:nvSpPr>
          <p:spPr bwMode="auto">
            <a:xfrm flipV="1">
              <a:off x="2771775" y="3573463"/>
              <a:ext cx="360363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4"/>
            <p:cNvSpPr>
              <a:spLocks noChangeShapeType="1"/>
            </p:cNvSpPr>
            <p:nvPr/>
          </p:nvSpPr>
          <p:spPr bwMode="auto">
            <a:xfrm>
              <a:off x="682625" y="4149725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85"/>
            <p:cNvSpPr>
              <a:spLocks noChangeShapeType="1"/>
            </p:cNvSpPr>
            <p:nvPr/>
          </p:nvSpPr>
          <p:spPr bwMode="auto">
            <a:xfrm flipH="1">
              <a:off x="971550" y="5014913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86"/>
            <p:cNvSpPr>
              <a:spLocks noChangeShapeType="1"/>
            </p:cNvSpPr>
            <p:nvPr/>
          </p:nvSpPr>
          <p:spPr bwMode="auto">
            <a:xfrm flipV="1">
              <a:off x="971550" y="4510088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8"/>
            <p:cNvSpPr>
              <a:spLocks noChangeShapeType="1"/>
            </p:cNvSpPr>
            <p:nvPr/>
          </p:nvSpPr>
          <p:spPr bwMode="auto">
            <a:xfrm flipH="1">
              <a:off x="466725" y="45100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9"/>
            <p:cNvSpPr>
              <a:spLocks noChangeShapeType="1"/>
            </p:cNvSpPr>
            <p:nvPr/>
          </p:nvSpPr>
          <p:spPr bwMode="auto">
            <a:xfrm flipV="1">
              <a:off x="466725" y="436562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90"/>
            <p:cNvSpPr>
              <a:spLocks noChangeShapeType="1"/>
            </p:cNvSpPr>
            <p:nvPr/>
          </p:nvSpPr>
          <p:spPr bwMode="auto">
            <a:xfrm flipH="1">
              <a:off x="1187450" y="2565400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92"/>
            <p:cNvSpPr>
              <a:spLocks noChangeShapeType="1"/>
            </p:cNvSpPr>
            <p:nvPr/>
          </p:nvSpPr>
          <p:spPr bwMode="auto">
            <a:xfrm>
              <a:off x="1187450" y="2565400"/>
              <a:ext cx="0" cy="1225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93"/>
            <p:cNvSpPr>
              <a:spLocks noChangeShapeType="1"/>
            </p:cNvSpPr>
            <p:nvPr/>
          </p:nvSpPr>
          <p:spPr bwMode="auto">
            <a:xfrm flipH="1">
              <a:off x="611188" y="3790950"/>
              <a:ext cx="576262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4"/>
            <p:cNvSpPr>
              <a:spLocks noChangeShapeType="1"/>
            </p:cNvSpPr>
            <p:nvPr/>
          </p:nvSpPr>
          <p:spPr bwMode="auto">
            <a:xfrm flipV="1">
              <a:off x="2987675" y="982663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95"/>
            <p:cNvSpPr>
              <a:spLocks noChangeShapeType="1"/>
            </p:cNvSpPr>
            <p:nvPr/>
          </p:nvSpPr>
          <p:spPr bwMode="auto">
            <a:xfrm flipH="1">
              <a:off x="971550" y="982663"/>
              <a:ext cx="201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96"/>
            <p:cNvSpPr>
              <a:spLocks noChangeShapeType="1"/>
            </p:cNvSpPr>
            <p:nvPr/>
          </p:nvSpPr>
          <p:spPr bwMode="auto">
            <a:xfrm>
              <a:off x="971550" y="982663"/>
              <a:ext cx="0" cy="2735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97"/>
            <p:cNvSpPr>
              <a:spLocks noChangeShapeType="1"/>
            </p:cNvSpPr>
            <p:nvPr/>
          </p:nvSpPr>
          <p:spPr bwMode="auto">
            <a:xfrm flipH="1">
              <a:off x="539750" y="3717925"/>
              <a:ext cx="4318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611188" y="4654550"/>
              <a:ext cx="576262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99"/>
            <p:cNvSpPr>
              <a:spLocks noChangeShapeType="1"/>
            </p:cNvSpPr>
            <p:nvPr/>
          </p:nvSpPr>
          <p:spPr bwMode="auto">
            <a:xfrm>
              <a:off x="1187450" y="465455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0"/>
            <p:cNvSpPr>
              <a:spLocks noChangeShapeType="1"/>
            </p:cNvSpPr>
            <p:nvPr/>
          </p:nvSpPr>
          <p:spPr bwMode="auto">
            <a:xfrm flipV="1">
              <a:off x="2482850" y="3717925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1"/>
            <p:cNvSpPr>
              <a:spLocks noChangeShapeType="1"/>
            </p:cNvSpPr>
            <p:nvPr/>
          </p:nvSpPr>
          <p:spPr bwMode="auto">
            <a:xfrm flipV="1">
              <a:off x="2482850" y="3502025"/>
              <a:ext cx="576263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"/>
            <p:cNvSpPr>
              <a:spLocks noChangeShapeType="1"/>
            </p:cNvSpPr>
            <p:nvPr/>
          </p:nvSpPr>
          <p:spPr bwMode="auto">
            <a:xfrm>
              <a:off x="611188" y="5230813"/>
              <a:ext cx="144462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3"/>
            <p:cNvSpPr>
              <a:spLocks noChangeShapeType="1"/>
            </p:cNvSpPr>
            <p:nvPr/>
          </p:nvSpPr>
          <p:spPr bwMode="auto">
            <a:xfrm>
              <a:off x="755650" y="5373688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4"/>
            <p:cNvSpPr>
              <a:spLocks noChangeShapeType="1"/>
            </p:cNvSpPr>
            <p:nvPr/>
          </p:nvSpPr>
          <p:spPr bwMode="auto">
            <a:xfrm>
              <a:off x="2555875" y="5373688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5"/>
            <p:cNvSpPr>
              <a:spLocks noChangeShapeType="1"/>
            </p:cNvSpPr>
            <p:nvPr/>
          </p:nvSpPr>
          <p:spPr bwMode="auto">
            <a:xfrm>
              <a:off x="2555875" y="5734050"/>
              <a:ext cx="503238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6"/>
            <p:cNvSpPr>
              <a:spLocks noChangeShapeType="1"/>
            </p:cNvSpPr>
            <p:nvPr/>
          </p:nvSpPr>
          <p:spPr bwMode="auto">
            <a:xfrm flipV="1">
              <a:off x="682625" y="4870450"/>
              <a:ext cx="7207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07"/>
            <p:cNvSpPr>
              <a:spLocks noChangeShapeType="1"/>
            </p:cNvSpPr>
            <p:nvPr/>
          </p:nvSpPr>
          <p:spPr bwMode="auto">
            <a:xfrm>
              <a:off x="1403350" y="4870450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08"/>
            <p:cNvSpPr>
              <a:spLocks noChangeShapeType="1"/>
            </p:cNvSpPr>
            <p:nvPr/>
          </p:nvSpPr>
          <p:spPr bwMode="auto">
            <a:xfrm flipV="1">
              <a:off x="2771775" y="4438650"/>
              <a:ext cx="3603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09"/>
            <p:cNvSpPr>
              <a:spLocks noChangeShapeType="1"/>
            </p:cNvSpPr>
            <p:nvPr/>
          </p:nvSpPr>
          <p:spPr bwMode="auto">
            <a:xfrm>
              <a:off x="3419475" y="16303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10"/>
            <p:cNvSpPr>
              <a:spLocks noChangeShapeType="1"/>
            </p:cNvSpPr>
            <p:nvPr/>
          </p:nvSpPr>
          <p:spPr bwMode="auto">
            <a:xfrm>
              <a:off x="4283075" y="1630363"/>
              <a:ext cx="0" cy="5040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11"/>
            <p:cNvSpPr>
              <a:spLocks noChangeShapeType="1"/>
            </p:cNvSpPr>
            <p:nvPr/>
          </p:nvSpPr>
          <p:spPr bwMode="auto">
            <a:xfrm flipH="1">
              <a:off x="682625" y="6665913"/>
              <a:ext cx="3600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12"/>
            <p:cNvSpPr>
              <a:spLocks noChangeShapeType="1"/>
            </p:cNvSpPr>
            <p:nvPr/>
          </p:nvSpPr>
          <p:spPr bwMode="auto">
            <a:xfrm>
              <a:off x="3419475" y="2493963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13"/>
            <p:cNvSpPr>
              <a:spLocks noChangeShapeType="1"/>
            </p:cNvSpPr>
            <p:nvPr/>
          </p:nvSpPr>
          <p:spPr bwMode="auto">
            <a:xfrm>
              <a:off x="4140200" y="2493963"/>
              <a:ext cx="0" cy="4032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14"/>
            <p:cNvSpPr>
              <a:spLocks noChangeShapeType="1"/>
            </p:cNvSpPr>
            <p:nvPr/>
          </p:nvSpPr>
          <p:spPr bwMode="auto">
            <a:xfrm flipH="1">
              <a:off x="898525" y="6526213"/>
              <a:ext cx="3241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3419475" y="515937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16"/>
            <p:cNvSpPr>
              <a:spLocks noChangeShapeType="1"/>
            </p:cNvSpPr>
            <p:nvPr/>
          </p:nvSpPr>
          <p:spPr bwMode="auto">
            <a:xfrm>
              <a:off x="4067175" y="5159375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17"/>
            <p:cNvSpPr>
              <a:spLocks noChangeShapeType="1"/>
            </p:cNvSpPr>
            <p:nvPr/>
          </p:nvSpPr>
          <p:spPr bwMode="auto">
            <a:xfrm flipH="1">
              <a:off x="1116013" y="6383338"/>
              <a:ext cx="2951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18"/>
            <p:cNvSpPr>
              <a:spLocks noChangeShapeType="1"/>
            </p:cNvSpPr>
            <p:nvPr/>
          </p:nvSpPr>
          <p:spPr bwMode="auto">
            <a:xfrm flipH="1" flipV="1">
              <a:off x="682625" y="5951538"/>
              <a:ext cx="433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19"/>
            <p:cNvSpPr>
              <a:spLocks noChangeShapeType="1"/>
            </p:cNvSpPr>
            <p:nvPr/>
          </p:nvSpPr>
          <p:spPr bwMode="auto">
            <a:xfrm flipH="1" flipV="1">
              <a:off x="539750" y="6094413"/>
              <a:ext cx="3587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20"/>
            <p:cNvSpPr>
              <a:spLocks noChangeShapeType="1"/>
            </p:cNvSpPr>
            <p:nvPr/>
          </p:nvSpPr>
          <p:spPr bwMode="auto">
            <a:xfrm flipH="1" flipV="1">
              <a:off x="395288" y="6094413"/>
              <a:ext cx="287337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31176" y="675421"/>
            <a:ext cx="2808287" cy="720725"/>
          </a:xfrm>
        </p:spPr>
        <p:txBody>
          <a:bodyPr/>
          <a:lstStyle/>
          <a:p>
            <a:pPr algn="l"/>
            <a:r>
              <a:rPr lang="zh-CN" altLang="en-US" sz="2800" b="1" dirty="0" smtClean="0"/>
              <a:t>优先函数关系图</a:t>
            </a:r>
          </a:p>
        </p:txBody>
      </p:sp>
      <p:sp>
        <p:nvSpPr>
          <p:cNvPr id="89" name="Rectangle 166"/>
          <p:cNvSpPr>
            <a:spLocks noChangeArrowheads="1"/>
          </p:cNvSpPr>
          <p:nvPr/>
        </p:nvSpPr>
        <p:spPr bwMode="auto">
          <a:xfrm>
            <a:off x="5854927" y="2766546"/>
            <a:ext cx="2808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tx2"/>
                </a:solidFill>
              </a:rPr>
              <a:t>优先函数</a:t>
            </a:r>
          </a:p>
        </p:txBody>
      </p:sp>
      <p:graphicFrame>
        <p:nvGraphicFramePr>
          <p:cNvPr id="90" name="Group 1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485967"/>
              </p:ext>
            </p:extLst>
          </p:nvPr>
        </p:nvGraphicFramePr>
        <p:xfrm>
          <a:off x="4464235" y="3655670"/>
          <a:ext cx="4608513" cy="1554480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36744596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6788520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111501191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806836105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92261891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765711762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1985038411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72807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32615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62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句子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a,a</a:t>
            </a:r>
            <a:r>
              <a:rPr lang="en-US" altLang="zh-CN" b="1" dirty="0" smtClean="0"/>
              <a:t>)#</a:t>
            </a:r>
            <a:r>
              <a:rPr lang="zh-CN" altLang="en-US" b="1" dirty="0" smtClean="0"/>
              <a:t>分析</a:t>
            </a:r>
            <a:r>
              <a:rPr lang="zh-CN" altLang="en-US" b="1" dirty="0" smtClean="0"/>
              <a:t>过程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  <p:graphicFrame>
        <p:nvGraphicFramePr>
          <p:cNvPr id="92" name="Group 4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305952"/>
              </p:ext>
            </p:extLst>
          </p:nvPr>
        </p:nvGraphicFramePr>
        <p:xfrm>
          <a:off x="518864" y="1772816"/>
          <a:ext cx="8229600" cy="4664075"/>
        </p:xfrm>
        <a:graphic>
          <a:graphicData uri="http://schemas.openxmlformats.org/drawingml/2006/table">
            <a:tbl>
              <a:tblPr/>
              <a:tblGrid>
                <a:gridCol w="97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1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栈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优先关系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当前符号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剩余输入串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移进或归约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#≮(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a,a)#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(≮a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,a)#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#(a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a≯,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a)#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(≮,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a)#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,≮a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#(F,a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A≯)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,≯)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(≡)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#(F)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)≯#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#≡#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接受 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2656"/>
            <a:ext cx="8229600" cy="56197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句子</a:t>
            </a:r>
            <a:r>
              <a:rPr lang="en-US" altLang="zh-CN" sz="4000" b="1" dirty="0" smtClean="0"/>
              <a:t>(a, (a, a))</a:t>
            </a:r>
            <a:r>
              <a:rPr lang="zh-CN" altLang="en-US" sz="4000" b="1" dirty="0" smtClean="0"/>
              <a:t>分析</a:t>
            </a:r>
            <a:r>
              <a:rPr lang="zh-CN" altLang="en-US" sz="4000" b="1" dirty="0" smtClean="0"/>
              <a:t>过程</a:t>
            </a:r>
            <a:r>
              <a:rPr lang="zh-CN" altLang="en-US" sz="4000" dirty="0" smtClean="0"/>
              <a:t> </a:t>
            </a:r>
            <a:endParaRPr lang="zh-CN" altLang="en-US" sz="4000" dirty="0" smtClean="0"/>
          </a:p>
        </p:txBody>
      </p:sp>
      <p:graphicFrame>
        <p:nvGraphicFramePr>
          <p:cNvPr id="7" name="Group 7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65555"/>
              </p:ext>
            </p:extLst>
          </p:nvPr>
        </p:nvGraphicFramePr>
        <p:xfrm>
          <a:off x="518864" y="1125538"/>
          <a:ext cx="8229600" cy="5540375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步骤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栈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优先关系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当前符号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剩余输入串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移进或归约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#≮(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a,(a,a))#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(≮a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(a,a))#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a≯,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(a,a))#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(≮,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(a,a))#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,≮(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(≮a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a≯,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(≮,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#(F,(F,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,≮a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#(F,(F,a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a≯)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#(F,(F,F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,≯)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(≡)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#(F,(F)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)≯)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#(F,F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,≯)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(≡)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移进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#(F)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)≯#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归约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17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#F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#≡#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#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 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接受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8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556792"/>
            <a:ext cx="8280920" cy="4776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题：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zh-CN" altLang="en-US" sz="2800" b="1" dirty="0"/>
              <a:t>有文法</a:t>
            </a:r>
            <a:r>
              <a:rPr lang="en-US" altLang="zh-CN" sz="2800" b="1" dirty="0"/>
              <a:t>G[S]</a:t>
            </a:r>
            <a:r>
              <a:rPr lang="zh-CN" altLang="en-US" sz="2800" b="1" dirty="0"/>
              <a:t>：</a:t>
            </a:r>
            <a:endParaRPr lang="zh-CN" altLang="en-US" sz="2800" dirty="0"/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</a:rPr>
              <a:t>S’ </a:t>
            </a:r>
            <a:r>
              <a:rPr lang="en-US" altLang="zh-CN" sz="2400" b="1" dirty="0">
                <a:solidFill>
                  <a:srgbClr val="CC3300"/>
                </a:solidFill>
                <a:sym typeface="Wingdings" panose="05000000000000000000" pitchFamily="2" charset="2"/>
              </a:rPr>
              <a:t>#S#</a:t>
            </a:r>
            <a:endParaRPr lang="en-US" altLang="zh-CN" sz="2400" b="1" dirty="0">
              <a:solidFill>
                <a:srgbClr val="CC3300"/>
              </a:solidFill>
            </a:endParaRP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S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V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V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T </a:t>
            </a:r>
            <a:r>
              <a:rPr lang="en-US" altLang="zh-CN" sz="2400" b="1" dirty="0">
                <a:solidFill>
                  <a:srgbClr val="CC3300"/>
                </a:solidFill>
              </a:rPr>
              <a:t>|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ViT</a:t>
            </a:r>
            <a:r>
              <a:rPr lang="en-US" altLang="zh-CN" sz="2400" b="1" dirty="0"/>
              <a:t>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T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F </a:t>
            </a:r>
            <a:r>
              <a:rPr lang="en-US" altLang="zh-CN" sz="2400" b="1" dirty="0">
                <a:solidFill>
                  <a:srgbClr val="CC3300"/>
                </a:solidFill>
              </a:rPr>
              <a:t>|</a:t>
            </a:r>
            <a:r>
              <a:rPr lang="en-US" altLang="zh-CN" sz="2400" b="1" dirty="0"/>
              <a:t> T+F 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zh-CN" sz="2400" b="1" dirty="0"/>
              <a:t>F</a:t>
            </a:r>
            <a:r>
              <a:rPr lang="en-US" altLang="zh-CN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)V* </a:t>
            </a:r>
            <a:r>
              <a:rPr lang="en-US" altLang="zh-CN" sz="2400" b="1" dirty="0">
                <a:solidFill>
                  <a:srgbClr val="CC3300"/>
                </a:solidFill>
              </a:rPr>
              <a:t>|</a:t>
            </a:r>
            <a:r>
              <a:rPr lang="en-US" altLang="zh-CN" sz="2400" b="1" dirty="0"/>
              <a:t> (</a:t>
            </a:r>
            <a:r>
              <a:rPr lang="en-US" altLang="zh-CN" sz="2400" dirty="0"/>
              <a:t> </a:t>
            </a:r>
          </a:p>
          <a:p>
            <a:pPr marL="514350" indent="-457200">
              <a:buFontTx/>
              <a:buAutoNum type="arabicPeriod"/>
            </a:pPr>
            <a:r>
              <a:rPr lang="zh-CN" altLang="en-US" sz="2800" b="1" dirty="0"/>
              <a:t>给出</a:t>
            </a:r>
            <a:r>
              <a:rPr lang="en-US" altLang="zh-CN" sz="2800" b="1" dirty="0"/>
              <a:t>(+(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的规范推导。 </a:t>
            </a:r>
          </a:p>
          <a:p>
            <a:pPr marL="514350" indent="-457200">
              <a:buFontTx/>
              <a:buAutoNum type="arabicPeriod"/>
            </a:pPr>
            <a:r>
              <a:rPr lang="zh-CN" altLang="en-US" sz="2800" b="1" dirty="0"/>
              <a:t>指出句型</a:t>
            </a:r>
            <a:r>
              <a:rPr lang="en-US" altLang="zh-CN" sz="2800" b="1" dirty="0" err="1"/>
              <a:t>F+Fi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的短语，句柄，素短语。 </a:t>
            </a:r>
          </a:p>
          <a:p>
            <a:pPr marL="514350" indent="-457200">
              <a:buFontTx/>
              <a:buAutoNum type="arabicPeriod"/>
            </a:pPr>
            <a:r>
              <a:rPr lang="en-US" altLang="zh-CN" sz="2800" b="1" dirty="0"/>
              <a:t>G[S]</a:t>
            </a:r>
            <a:r>
              <a:rPr lang="zh-CN" altLang="en-US" sz="2800" b="1" dirty="0"/>
              <a:t>是否为</a:t>
            </a:r>
            <a:r>
              <a:rPr lang="en-US" altLang="zh-CN" sz="2800" b="1" dirty="0"/>
              <a:t>OPG</a:t>
            </a:r>
            <a:r>
              <a:rPr lang="zh-CN" altLang="en-US" sz="2800" b="1" dirty="0"/>
              <a:t>？若是，给出</a:t>
            </a:r>
            <a:r>
              <a:rPr lang="en-US" altLang="zh-CN" sz="2800" b="1" dirty="0"/>
              <a:t>(1)</a:t>
            </a:r>
            <a:r>
              <a:rPr lang="zh-CN" altLang="en-US" sz="2800" b="1" dirty="0"/>
              <a:t>中句子的分析过程。</a:t>
            </a:r>
            <a:r>
              <a:rPr lang="zh-CN" altLang="en-US" sz="2800" dirty="0"/>
              <a:t> </a:t>
            </a:r>
          </a:p>
        </p:txBody>
      </p: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332656"/>
            <a:ext cx="7776343" cy="936104"/>
          </a:xfrm>
        </p:spPr>
        <p:txBody>
          <a:bodyPr/>
          <a:lstStyle/>
          <a:p>
            <a:pPr algn="r"/>
            <a:r>
              <a:rPr lang="zh-CN" altLang="en-US" sz="3200" b="1" dirty="0" smtClean="0"/>
              <a:t>第五章 自底向上优先分析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作业习题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电课件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讲 数据概述.ppt [兼容模式]" id="{2EED74CB-CA1A-4992-8A98-915FA2ECF02E}" vid="{E89A2BA7-D518-4D39-A51A-34234F73D1C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华电讲义模板</Template>
  <TotalTime>1657</TotalTime>
  <Words>1226</Words>
  <Application>Microsoft Office PowerPoint</Application>
  <PresentationFormat>全屏显示(4:3)</PresentationFormat>
  <Paragraphs>502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方正舒体</vt:lpstr>
      <vt:lpstr>宋体</vt:lpstr>
      <vt:lpstr>Arial</vt:lpstr>
      <vt:lpstr>Symbol</vt:lpstr>
      <vt:lpstr>Wingdings</vt:lpstr>
      <vt:lpstr>华电课件</vt:lpstr>
      <vt:lpstr>第五章 自底向上优先分析 作业习题</vt:lpstr>
      <vt:lpstr>第五章 自底向上优先分析 ——作业习题</vt:lpstr>
      <vt:lpstr>FIRSTVT和LASTVT </vt:lpstr>
      <vt:lpstr>优先关系</vt:lpstr>
      <vt:lpstr>算符优先关系表</vt:lpstr>
      <vt:lpstr>优先函数关系图</vt:lpstr>
      <vt:lpstr>句子(a,a)#分析过程 </vt:lpstr>
      <vt:lpstr>句子(a, (a, a))分析过程 </vt:lpstr>
      <vt:lpstr>第五章 自底向上优先分析 ——作业习题</vt:lpstr>
      <vt:lpstr>文法等价扩展</vt:lpstr>
      <vt:lpstr>给出(+(i(的规范推导——最右推导</vt:lpstr>
      <vt:lpstr>指出句型F+Fi(的短语，句柄，素短语</vt:lpstr>
      <vt:lpstr>G[S]是否为OPG？</vt:lpstr>
      <vt:lpstr>FIRSTVT和LASTVT </vt:lpstr>
      <vt:lpstr>算符优先关系 </vt:lpstr>
      <vt:lpstr>(+(i(的分析过程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文法和语言</dc:title>
  <dc:creator>qlh</dc:creator>
  <cp:lastModifiedBy>qlh</cp:lastModifiedBy>
  <cp:revision>94</cp:revision>
  <dcterms:created xsi:type="dcterms:W3CDTF">2005-04-17T12:01:37Z</dcterms:created>
  <dcterms:modified xsi:type="dcterms:W3CDTF">2020-10-17T13:46:45Z</dcterms:modified>
</cp:coreProperties>
</file>