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7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D8D2A-7E02-4F5C-A70F-10FDBFDD5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50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B17FD-B7D4-45A2-BC9E-6CDCBB991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63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C450F-80B0-4EA2-B702-97054101CC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16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3781-C1B3-4B07-93AE-635AADCD19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2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6139D-8D1C-450E-A209-670E7CD3E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56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92DBC-2B19-4971-9B0C-6063C8B2E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3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6F85-3ABC-41AE-83E3-C31BFE652D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10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64337-9CE6-4E0C-8AD5-40AA80FD2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27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54CE0-3B99-4C0D-9184-0141906E3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0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3559E-0A34-4D06-A03B-F82B2BF77E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79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054DD-FAF3-47CF-A525-01953797C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0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D264737-471B-400B-823E-367A3B557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</a:p>
        </p:txBody>
      </p:sp>
      <p:sp>
        <p:nvSpPr>
          <p:cNvPr id="205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编译六个阶段：</a:t>
            </a:r>
            <a:endParaRPr lang="en-US" altLang="zh-CN" sz="24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smtClean="0"/>
              <a:t>词法分析、语法分析、语义分析、中间代码生成、代码优化、目标代码生成；</a:t>
            </a:r>
            <a:endParaRPr lang="en-US" altLang="zh-CN" sz="2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smtClean="0"/>
              <a:t>对于编译程序而言，输入的是高级程序设计语言的源程序，输出的目标代码；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必须的阶段：</a:t>
            </a:r>
            <a:endParaRPr lang="en-US" altLang="zh-CN" sz="24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smtClean="0"/>
              <a:t>词法分析、语法分析、语义分析目标代码生成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可选阶段：</a:t>
            </a:r>
            <a:endParaRPr lang="en-US" altLang="zh-CN" sz="24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smtClean="0"/>
              <a:t>中间代码生成、代码优化；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编译过程</a:t>
            </a:r>
            <a:endParaRPr lang="en-US" altLang="zh-CN" sz="24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smtClean="0"/>
              <a:t>遍或者趟；</a:t>
            </a:r>
            <a:endParaRPr lang="en-US" altLang="zh-CN" sz="2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smtClean="0"/>
              <a:t>前端和后端；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16200000" flipH="1">
            <a:off x="1481932" y="1267619"/>
            <a:ext cx="285750" cy="46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5750" y="1428750"/>
            <a:ext cx="5715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语言</a:t>
            </a:r>
          </a:p>
        </p:txBody>
      </p:sp>
      <p:sp>
        <p:nvSpPr>
          <p:cNvPr id="14" name="右箭头 13"/>
          <p:cNvSpPr/>
          <p:nvPr/>
        </p:nvSpPr>
        <p:spPr>
          <a:xfrm>
            <a:off x="857250" y="17145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14438" y="107156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语义</a:t>
            </a:r>
          </a:p>
        </p:txBody>
      </p:sp>
      <p:sp>
        <p:nvSpPr>
          <p:cNvPr id="16" name="矩形 15"/>
          <p:cNvSpPr/>
          <p:nvPr/>
        </p:nvSpPr>
        <p:spPr>
          <a:xfrm>
            <a:off x="1214438" y="2000250"/>
            <a:ext cx="5715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语法</a:t>
            </a:r>
          </a:p>
        </p:txBody>
      </p:sp>
      <p:sp>
        <p:nvSpPr>
          <p:cNvPr id="17" name="右箭头 16"/>
          <p:cNvSpPr/>
          <p:nvPr/>
        </p:nvSpPr>
        <p:spPr>
          <a:xfrm>
            <a:off x="1785938" y="22860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71688" y="2000250"/>
            <a:ext cx="5715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规则</a:t>
            </a:r>
          </a:p>
        </p:txBody>
      </p:sp>
      <p:sp>
        <p:nvSpPr>
          <p:cNvPr id="19" name="矩形 18"/>
          <p:cNvSpPr/>
          <p:nvPr/>
        </p:nvSpPr>
        <p:spPr>
          <a:xfrm>
            <a:off x="3000375" y="2000250"/>
            <a:ext cx="5715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文法</a:t>
            </a:r>
          </a:p>
        </p:txBody>
      </p:sp>
      <p:sp>
        <p:nvSpPr>
          <p:cNvPr id="20" name="右箭头 19"/>
          <p:cNvSpPr/>
          <p:nvPr/>
        </p:nvSpPr>
        <p:spPr>
          <a:xfrm>
            <a:off x="2643188" y="22860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3571875" y="22860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29063" y="1714500"/>
            <a:ext cx="571500" cy="135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四个</a:t>
            </a:r>
            <a:endParaRPr lang="en-US" altLang="zh-CN" dirty="0">
              <a:solidFill>
                <a:srgbClr val="002060"/>
              </a:solidFill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元组</a:t>
            </a:r>
          </a:p>
        </p:txBody>
      </p:sp>
      <p:sp>
        <p:nvSpPr>
          <p:cNvPr id="23" name="右箭头 22"/>
          <p:cNvSpPr/>
          <p:nvPr/>
        </p:nvSpPr>
        <p:spPr>
          <a:xfrm>
            <a:off x="4500563" y="2286000"/>
            <a:ext cx="285750" cy="21431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57750" y="1714500"/>
            <a:ext cx="571500" cy="135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四个类型</a:t>
            </a:r>
          </a:p>
        </p:txBody>
      </p:sp>
      <p:sp>
        <p:nvSpPr>
          <p:cNvPr id="25" name="右箭头 24"/>
          <p:cNvSpPr/>
          <p:nvPr/>
        </p:nvSpPr>
        <p:spPr>
          <a:xfrm>
            <a:off x="5429250" y="2236788"/>
            <a:ext cx="285750" cy="31273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86438" y="1500188"/>
            <a:ext cx="571500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文法描述语言</a:t>
            </a:r>
          </a:p>
        </p:txBody>
      </p:sp>
      <p:sp>
        <p:nvSpPr>
          <p:cNvPr id="29" name="线形标注 1(带边框和强调线) 28"/>
          <p:cNvSpPr/>
          <p:nvPr/>
        </p:nvSpPr>
        <p:spPr>
          <a:xfrm>
            <a:off x="1928813" y="214313"/>
            <a:ext cx="1714500" cy="1000125"/>
          </a:xfrm>
          <a:prstGeom prst="accentBorderCallout1">
            <a:avLst>
              <a:gd name="adj1" fmla="val 101289"/>
              <a:gd name="adj2" fmla="val 101031"/>
              <a:gd name="adj3" fmla="val 150740"/>
              <a:gd name="adj4" fmla="val 116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solidFill>
                  <a:srgbClr val="002060"/>
                </a:solidFill>
              </a:rPr>
              <a:t>终结符集合；非终结符集合；产生式集合；开始符号。其中产生式集合是核心，对应规则。</a:t>
            </a:r>
          </a:p>
        </p:txBody>
      </p:sp>
      <p:sp>
        <p:nvSpPr>
          <p:cNvPr id="30" name="线形标注 1(带边框和强调线) 29"/>
          <p:cNvSpPr/>
          <p:nvPr/>
        </p:nvSpPr>
        <p:spPr>
          <a:xfrm>
            <a:off x="3857625" y="214313"/>
            <a:ext cx="1714500" cy="1000125"/>
          </a:xfrm>
          <a:prstGeom prst="accentBorderCallout1">
            <a:avLst>
              <a:gd name="adj1" fmla="val 100337"/>
              <a:gd name="adj2" fmla="val 101031"/>
              <a:gd name="adj3" fmla="val 146931"/>
              <a:gd name="adj4" fmla="val 92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200" dirty="0">
                <a:solidFill>
                  <a:srgbClr val="002060"/>
                </a:solidFill>
              </a:rPr>
              <a:t>0</a:t>
            </a:r>
            <a:r>
              <a:rPr lang="zh-CN" altLang="en-US" sz="1200" dirty="0">
                <a:solidFill>
                  <a:srgbClr val="002060"/>
                </a:solidFill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</a:rPr>
              <a:t>1</a:t>
            </a:r>
            <a:r>
              <a:rPr lang="zh-CN" altLang="en-US" sz="1200" dirty="0">
                <a:solidFill>
                  <a:srgbClr val="002060"/>
                </a:solidFill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</a:rPr>
              <a:t>2</a:t>
            </a:r>
            <a:r>
              <a:rPr lang="zh-CN" altLang="en-US" sz="1200" dirty="0">
                <a:solidFill>
                  <a:srgbClr val="002060"/>
                </a:solidFill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</a:rPr>
              <a:t>3</a:t>
            </a:r>
            <a:r>
              <a:rPr lang="zh-CN" altLang="en-US" sz="1200" dirty="0">
                <a:solidFill>
                  <a:srgbClr val="002060"/>
                </a:solidFill>
              </a:rPr>
              <a:t>类型；对产生式限制不同决定了文法类型的不同；上下文无关文法。</a:t>
            </a:r>
          </a:p>
        </p:txBody>
      </p:sp>
      <p:sp>
        <p:nvSpPr>
          <p:cNvPr id="31" name="线形标注 1(带边框和强调线) 30"/>
          <p:cNvSpPr/>
          <p:nvPr/>
        </p:nvSpPr>
        <p:spPr>
          <a:xfrm>
            <a:off x="6072188" y="357188"/>
            <a:ext cx="1714500" cy="642937"/>
          </a:xfrm>
          <a:prstGeom prst="accentBorderCallout1">
            <a:avLst>
              <a:gd name="adj1" fmla="val 102241"/>
              <a:gd name="adj2" fmla="val -79"/>
              <a:gd name="adj3" fmla="val 173809"/>
              <a:gd name="adj4" fmla="val -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solidFill>
                  <a:srgbClr val="002060"/>
                </a:solidFill>
              </a:rPr>
              <a:t>有穷集合（产生式）刻画无穷集合（语句）。</a:t>
            </a:r>
          </a:p>
        </p:txBody>
      </p:sp>
      <p:sp>
        <p:nvSpPr>
          <p:cNvPr id="32" name="下箭头 31"/>
          <p:cNvSpPr/>
          <p:nvPr/>
        </p:nvSpPr>
        <p:spPr>
          <a:xfrm>
            <a:off x="6000750" y="3286125"/>
            <a:ext cx="214313" cy="2857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500063" y="3643313"/>
            <a:ext cx="7929562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1500" y="392906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推导</a:t>
            </a:r>
          </a:p>
        </p:txBody>
      </p:sp>
      <p:sp>
        <p:nvSpPr>
          <p:cNvPr id="38" name="矩形 37"/>
          <p:cNvSpPr/>
          <p:nvPr/>
        </p:nvSpPr>
        <p:spPr>
          <a:xfrm>
            <a:off x="1285875" y="3929063"/>
            <a:ext cx="5715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直接推导</a:t>
            </a:r>
          </a:p>
        </p:txBody>
      </p:sp>
      <p:sp>
        <p:nvSpPr>
          <p:cNvPr id="39" name="矩形 38"/>
          <p:cNvSpPr/>
          <p:nvPr/>
        </p:nvSpPr>
        <p:spPr>
          <a:xfrm>
            <a:off x="2071688" y="392906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规约</a:t>
            </a:r>
          </a:p>
        </p:txBody>
      </p:sp>
      <p:sp>
        <p:nvSpPr>
          <p:cNvPr id="40" name="下箭头 39"/>
          <p:cNvSpPr/>
          <p:nvPr/>
        </p:nvSpPr>
        <p:spPr>
          <a:xfrm>
            <a:off x="714375" y="3643313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1428750" y="3643313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2214563" y="364331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857250" y="5500688"/>
            <a:ext cx="1500188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1071563" y="5500688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214813" y="364331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1857375" y="5500688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9" name="直接连接符 48"/>
          <p:cNvCxnSpPr>
            <a:stCxn id="37" idx="2"/>
          </p:cNvCxnSpPr>
          <p:nvPr/>
        </p:nvCxnSpPr>
        <p:spPr>
          <a:xfrm rot="5400000">
            <a:off x="463551" y="5108575"/>
            <a:ext cx="785812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1429544" y="5357019"/>
            <a:ext cx="285750" cy="158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1965325" y="5106988"/>
            <a:ext cx="785813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28688" y="5786438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句型</a:t>
            </a:r>
          </a:p>
        </p:txBody>
      </p:sp>
      <p:sp>
        <p:nvSpPr>
          <p:cNvPr id="57" name="矩形 56"/>
          <p:cNvSpPr/>
          <p:nvPr/>
        </p:nvSpPr>
        <p:spPr>
          <a:xfrm>
            <a:off x="1714500" y="5786438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句子</a:t>
            </a:r>
          </a:p>
        </p:txBody>
      </p:sp>
      <p:sp>
        <p:nvSpPr>
          <p:cNvPr id="58" name="矩形 57"/>
          <p:cNvSpPr/>
          <p:nvPr/>
        </p:nvSpPr>
        <p:spPr>
          <a:xfrm>
            <a:off x="4071938" y="3929063"/>
            <a:ext cx="57150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语法树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3214688" y="5214938"/>
            <a:ext cx="2143125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下箭头 59"/>
          <p:cNvSpPr/>
          <p:nvPr/>
        </p:nvSpPr>
        <p:spPr>
          <a:xfrm>
            <a:off x="3429000" y="5214938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4214813" y="5214938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rot="5400000">
            <a:off x="4215607" y="5071269"/>
            <a:ext cx="285750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286125" y="5500688"/>
            <a:ext cx="5715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短语</a:t>
            </a:r>
          </a:p>
        </p:txBody>
      </p:sp>
      <p:sp>
        <p:nvSpPr>
          <p:cNvPr id="64" name="矩形 63"/>
          <p:cNvSpPr/>
          <p:nvPr/>
        </p:nvSpPr>
        <p:spPr>
          <a:xfrm>
            <a:off x="4071938" y="5500688"/>
            <a:ext cx="5715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直接短语</a:t>
            </a:r>
          </a:p>
        </p:txBody>
      </p:sp>
      <p:sp>
        <p:nvSpPr>
          <p:cNvPr id="67" name="下箭头 66"/>
          <p:cNvSpPr/>
          <p:nvPr/>
        </p:nvSpPr>
        <p:spPr>
          <a:xfrm>
            <a:off x="4929188" y="5214938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786313" y="5500688"/>
            <a:ext cx="5715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句柄</a:t>
            </a:r>
          </a:p>
        </p:txBody>
      </p:sp>
      <p:sp>
        <p:nvSpPr>
          <p:cNvPr id="72" name="下箭头 71"/>
          <p:cNvSpPr/>
          <p:nvPr/>
        </p:nvSpPr>
        <p:spPr>
          <a:xfrm>
            <a:off x="7072313" y="364331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429375" y="4000500"/>
            <a:ext cx="15621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句型分析</a:t>
            </a:r>
          </a:p>
        </p:txBody>
      </p:sp>
      <p:cxnSp>
        <p:nvCxnSpPr>
          <p:cNvPr id="76" name="直接连接符 75"/>
          <p:cNvCxnSpPr/>
          <p:nvPr/>
        </p:nvCxnSpPr>
        <p:spPr>
          <a:xfrm rot="5400000">
            <a:off x="7073107" y="4571206"/>
            <a:ext cx="285750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143625" y="4714875"/>
            <a:ext cx="2143125" cy="1588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下箭头 77"/>
          <p:cNvSpPr/>
          <p:nvPr/>
        </p:nvSpPr>
        <p:spPr>
          <a:xfrm>
            <a:off x="6357938" y="4714875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9" name="下箭头 78"/>
          <p:cNvSpPr/>
          <p:nvPr/>
        </p:nvSpPr>
        <p:spPr>
          <a:xfrm>
            <a:off x="7929563" y="4714875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857875" y="5000625"/>
            <a:ext cx="1214438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自上而下</a:t>
            </a:r>
          </a:p>
        </p:txBody>
      </p:sp>
      <p:sp>
        <p:nvSpPr>
          <p:cNvPr id="81" name="矩形 80"/>
          <p:cNvSpPr/>
          <p:nvPr/>
        </p:nvSpPr>
        <p:spPr>
          <a:xfrm>
            <a:off x="7429500" y="5000625"/>
            <a:ext cx="1214438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自下而上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5715000" y="5643563"/>
            <a:ext cx="1500188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下箭头 82"/>
          <p:cNvSpPr/>
          <p:nvPr/>
        </p:nvSpPr>
        <p:spPr>
          <a:xfrm>
            <a:off x="5929313" y="564356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6715125" y="5643563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786438" y="592931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推导</a:t>
            </a:r>
          </a:p>
        </p:txBody>
      </p:sp>
      <p:sp>
        <p:nvSpPr>
          <p:cNvPr id="86" name="矩形 85"/>
          <p:cNvSpPr/>
          <p:nvPr/>
        </p:nvSpPr>
        <p:spPr>
          <a:xfrm>
            <a:off x="6572250" y="592931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回溯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358063" y="5643563"/>
            <a:ext cx="1500187" cy="1587"/>
          </a:xfrm>
          <a:prstGeom prst="line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下箭头 87"/>
          <p:cNvSpPr/>
          <p:nvPr/>
        </p:nvSpPr>
        <p:spPr>
          <a:xfrm>
            <a:off x="7572375" y="5643563"/>
            <a:ext cx="214313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9" name="下箭头 88"/>
          <p:cNvSpPr/>
          <p:nvPr/>
        </p:nvSpPr>
        <p:spPr>
          <a:xfrm>
            <a:off x="8358188" y="5643563"/>
            <a:ext cx="214312" cy="28575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429500" y="592931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规约</a:t>
            </a:r>
          </a:p>
        </p:txBody>
      </p:sp>
      <p:sp>
        <p:nvSpPr>
          <p:cNvPr id="91" name="矩形 90"/>
          <p:cNvSpPr/>
          <p:nvPr/>
        </p:nvSpPr>
        <p:spPr>
          <a:xfrm>
            <a:off x="8215313" y="5929313"/>
            <a:ext cx="571500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2060"/>
                </a:solidFill>
              </a:rPr>
              <a:t>规约串</a:t>
            </a:r>
          </a:p>
        </p:txBody>
      </p:sp>
      <p:cxnSp>
        <p:nvCxnSpPr>
          <p:cNvPr id="92" name="直接连接符 91"/>
          <p:cNvCxnSpPr/>
          <p:nvPr/>
        </p:nvCxnSpPr>
        <p:spPr>
          <a:xfrm rot="5400000">
            <a:off x="6323012" y="5535613"/>
            <a:ext cx="214313" cy="158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7966075" y="5535613"/>
            <a:ext cx="214313" cy="158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7" grpId="0" animBg="1"/>
      <p:bldP spid="68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给定一个文法，要能判断该文法属于哪种类型文法。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一个文法所描述的语句的全体是语言；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给定一个文法，能够描述出该文法所描述的语句的全体；</a:t>
            </a:r>
            <a:endParaRPr lang="en-US" altLang="zh-CN" sz="240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zh-CN" sz="2400" smtClean="0"/>
              <a:t>文法</a:t>
            </a:r>
            <a:r>
              <a:rPr lang="en-US" altLang="zh-CN" sz="2400" smtClean="0"/>
              <a:t>S</a:t>
            </a:r>
            <a:r>
              <a:rPr lang="zh-CN" altLang="zh-CN" sz="2400" smtClean="0"/>
              <a:t>→</a:t>
            </a:r>
            <a:r>
              <a:rPr lang="en-US" altLang="zh-CN" sz="2400" smtClean="0"/>
              <a:t>aaS|abc</a:t>
            </a:r>
            <a:r>
              <a:rPr lang="zh-CN" altLang="en-US" sz="2400" smtClean="0"/>
              <a:t>；</a:t>
            </a:r>
            <a:endParaRPr lang="en-US" altLang="zh-CN" sz="240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smtClean="0"/>
              <a:t>对应的语句全体：</a:t>
            </a:r>
            <a:r>
              <a:rPr lang="fr-FR" altLang="zh-CN" sz="2000" smtClean="0"/>
              <a:t> L(S) = {a</a:t>
            </a:r>
            <a:r>
              <a:rPr lang="fr-FR" altLang="zh-CN" sz="2000" baseline="30000" smtClean="0"/>
              <a:t>2n+1</a:t>
            </a:r>
            <a:r>
              <a:rPr lang="fr-FR" altLang="zh-CN" sz="2000" smtClean="0"/>
              <a:t>bc,n&gt;=0}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zh-CN" sz="2400" smtClean="0"/>
              <a:t>文法：</a:t>
            </a:r>
            <a:r>
              <a:rPr lang="en-US" altLang="zh-CN" sz="2400" smtClean="0"/>
              <a:t>A→aA | aB | a    B →bB | 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smtClean="0"/>
              <a:t>对应的语句全体：</a:t>
            </a:r>
            <a:r>
              <a:rPr lang="fr-FR" altLang="zh-CN" sz="2000" smtClean="0"/>
              <a:t> </a:t>
            </a:r>
            <a:r>
              <a:rPr lang="zh-CN" altLang="en-US" sz="2000" smtClean="0"/>
              <a:t>？</a:t>
            </a:r>
            <a:endParaRPr lang="fr-FR" altLang="zh-CN" sz="200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smtClean="0"/>
              <a:t>给定一个文法，要能识别出哪些是属于该文法的语句</a:t>
            </a:r>
            <a:r>
              <a:rPr lang="en-US" altLang="zh-CN" sz="2400" smtClean="0"/>
              <a:t>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zh-CN" sz="2400" smtClean="0"/>
              <a:t>给定文法</a:t>
            </a:r>
            <a:r>
              <a:rPr lang="en-US" altLang="zh-CN" sz="2400" smtClean="0"/>
              <a:t>A</a:t>
            </a:r>
            <a:r>
              <a:rPr lang="zh-CN" altLang="zh-CN" sz="2400" smtClean="0"/>
              <a:t>→</a:t>
            </a:r>
            <a:r>
              <a:rPr lang="en-US" altLang="zh-CN" sz="2400" smtClean="0"/>
              <a:t>bA|cc;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zh-CN" sz="2400" smtClean="0">
                <a:solidFill>
                  <a:srgbClr val="FF0000"/>
                </a:solidFill>
              </a:rPr>
              <a:t>①</a:t>
            </a:r>
            <a:r>
              <a:rPr lang="en-US" altLang="zh-CN" sz="2400" smtClean="0">
                <a:solidFill>
                  <a:srgbClr val="FF0000"/>
                </a:solidFill>
              </a:rPr>
              <a:t>cc </a:t>
            </a:r>
            <a:r>
              <a:rPr lang="zh-CN" altLang="zh-CN" sz="2400" smtClean="0"/>
              <a:t>②</a:t>
            </a:r>
            <a:r>
              <a:rPr lang="en-US" altLang="zh-CN" sz="2400" smtClean="0"/>
              <a:t>bcbc </a:t>
            </a:r>
            <a:r>
              <a:rPr lang="zh-CN" altLang="zh-CN" sz="2400" smtClean="0"/>
              <a:t>③</a:t>
            </a:r>
            <a:r>
              <a:rPr lang="en-US" altLang="zh-CN" sz="2400" smtClean="0"/>
              <a:t>bcbcc </a:t>
            </a:r>
            <a:r>
              <a:rPr lang="zh-CN" altLang="zh-CN" sz="2400" smtClean="0"/>
              <a:t>④</a:t>
            </a:r>
            <a:r>
              <a:rPr lang="en-US" altLang="zh-CN" sz="2400" smtClean="0"/>
              <a:t>bccbcc </a:t>
            </a:r>
            <a:r>
              <a:rPr lang="zh-CN" altLang="zh-CN" sz="2400" smtClean="0"/>
              <a:t>⑤</a:t>
            </a:r>
            <a:r>
              <a:rPr lang="en-US" altLang="zh-CN" sz="2400" smtClean="0">
                <a:solidFill>
                  <a:srgbClr val="FF0000"/>
                </a:solidFill>
              </a:rPr>
              <a:t>bbbcc</a:t>
            </a:r>
            <a:r>
              <a:rPr lang="zh-CN" altLang="en-US" sz="2400" smtClean="0"/>
              <a:t>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2420938"/>
          </a:xfrm>
        </p:spPr>
        <p:txBody>
          <a:bodyPr/>
          <a:lstStyle/>
          <a:p>
            <a:pPr algn="l" eaLnBrk="1" hangingPunct="1"/>
            <a:r>
              <a:rPr lang="zh-CN" altLang="en-US" sz="2400" smtClean="0"/>
              <a:t>令文法</a:t>
            </a:r>
            <a:r>
              <a:rPr lang="en-US" altLang="zh-CN" sz="2400" smtClean="0"/>
              <a:t>G[E]</a:t>
            </a:r>
            <a:r>
              <a:rPr lang="zh-CN" altLang="en-US" sz="2400" smtClean="0"/>
              <a:t>为</a:t>
            </a:r>
            <a:r>
              <a:rPr lang="en-US" altLang="zh-CN" sz="2400" smtClean="0"/>
              <a:t>:</a:t>
            </a:r>
            <a:br>
              <a:rPr lang="en-US" altLang="zh-CN" sz="2400" smtClean="0"/>
            </a:br>
            <a:r>
              <a:rPr lang="en-US" altLang="zh-CN" sz="2400" smtClean="0"/>
              <a:t>    E</a:t>
            </a:r>
            <a:r>
              <a:rPr lang="en-US" altLang="zh-CN" sz="2400" smtClean="0">
                <a:latin typeface="宋体" panose="02010600030101010101" pitchFamily="2" charset="-122"/>
              </a:rPr>
              <a:t>→T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E+TE-T</a:t>
            </a:r>
            <a:b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smtClean="0">
                <a:sym typeface="Symbol" panose="05050102010706020507" pitchFamily="18" charset="2"/>
              </a:rPr>
              <a:t>T</a:t>
            </a:r>
            <a:r>
              <a:rPr lang="en-US" altLang="zh-CN" sz="2400" smtClean="0">
                <a:latin typeface="宋体" panose="02010600030101010101" pitchFamily="2" charset="-122"/>
              </a:rPr>
              <a:t>→F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T*FT/F</a:t>
            </a:r>
            <a:b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smtClean="0">
                <a:sym typeface="Symbol" panose="05050102010706020507" pitchFamily="18" charset="2"/>
              </a:rPr>
              <a:t>F</a:t>
            </a:r>
            <a:r>
              <a:rPr lang="en-US" altLang="zh-CN" sz="2400" smtClean="0">
                <a:latin typeface="宋体" panose="02010600030101010101" pitchFamily="2" charset="-122"/>
              </a:rPr>
              <a:t>→(E)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i</a:t>
            </a:r>
            <a:b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证明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E+T*F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是它的句型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指出这个句型的所有短语、直接短语和句柄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E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E+</a:t>
            </a:r>
            <a:r>
              <a:rPr lang="en-US" altLang="zh-CN" sz="240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E+</a:t>
            </a:r>
            <a:r>
              <a:rPr lang="en-US" altLang="zh-CN" sz="240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T*F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短语： </a:t>
            </a:r>
            <a:r>
              <a:rPr lang="en-US" altLang="zh-CN" sz="2400" smtClean="0">
                <a:latin typeface="宋体" panose="02010600030101010101" pitchFamily="2" charset="-122"/>
                <a:sym typeface="Symbol" panose="05050102010706020507" pitchFamily="18" charset="2"/>
              </a:rPr>
              <a:t>E+T*F</a:t>
            </a:r>
            <a:r>
              <a:rPr lang="zh-CN" altLang="en-US" sz="2400" smtClean="0">
                <a:latin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40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T*F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直接短语： </a:t>
            </a:r>
            <a:r>
              <a:rPr lang="en-US" altLang="zh-CN" sz="240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T*F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句柄： </a:t>
            </a:r>
            <a:r>
              <a:rPr lang="en-US" altLang="zh-CN" sz="2400" smtClean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T*F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932363" y="2420938"/>
            <a:ext cx="865187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924300" y="3429000"/>
            <a:ext cx="865188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5003800" y="3429000"/>
            <a:ext cx="865188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+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084888" y="3429000"/>
            <a:ext cx="865187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T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005388" y="4724400"/>
            <a:ext cx="865187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T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084888" y="4724400"/>
            <a:ext cx="865187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*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165975" y="4724400"/>
            <a:ext cx="865188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F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4427538" y="2997200"/>
            <a:ext cx="6492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536416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5651500" y="2997200"/>
            <a:ext cx="6492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516688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5435600" y="4005263"/>
            <a:ext cx="792163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804025" y="4005263"/>
            <a:ext cx="576263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25575"/>
          </a:xfrm>
        </p:spPr>
        <p:txBody>
          <a:bodyPr/>
          <a:lstStyle/>
          <a:p>
            <a:pPr algn="l" eaLnBrk="1" hangingPunct="1"/>
            <a:r>
              <a:rPr lang="zh-CN" altLang="en-US" sz="2000" smtClean="0"/>
              <a:t>一个上下文无关文法生成的句子</a:t>
            </a:r>
            <a:r>
              <a:rPr lang="en-US" altLang="zh-CN" sz="2000" smtClean="0"/>
              <a:t>abbaa</a:t>
            </a:r>
            <a:r>
              <a:rPr lang="zh-CN" altLang="en-US" sz="2000" smtClean="0"/>
              <a:t>的推导树如图。</a:t>
            </a:r>
            <a:br>
              <a:rPr lang="zh-CN" altLang="en-US" sz="2000" smtClean="0"/>
            </a:br>
            <a:r>
              <a:rPr lang="zh-CN" altLang="en-US" sz="2000" smtClean="0"/>
              <a:t>（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）给出该句子的相应的最左推导和最右推导</a:t>
            </a:r>
            <a:br>
              <a:rPr lang="zh-CN" altLang="en-US" sz="2000" smtClean="0"/>
            </a:br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）该文法的产生式集合</a:t>
            </a:r>
            <a:r>
              <a:rPr lang="en-US" altLang="zh-CN" sz="2000" smtClean="0"/>
              <a:t>P</a:t>
            </a:r>
            <a:r>
              <a:rPr lang="zh-CN" altLang="en-US" sz="2000" smtClean="0"/>
              <a:t>可能有哪些元素？</a:t>
            </a:r>
            <a:br>
              <a:rPr lang="zh-CN" altLang="en-US" sz="2000" smtClean="0"/>
            </a:br>
            <a:r>
              <a:rPr lang="zh-CN" altLang="en-US" sz="2000" smtClean="0"/>
              <a:t>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）找出该句子的所有的短语、简单短语、句柄。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46405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S</a:t>
            </a:r>
            <a:r>
              <a:rPr lang="en-US" altLang="zh-CN" sz="2000" smtClean="0">
                <a:sym typeface="Symbol" panose="05050102010706020507" pitchFamily="18" charset="2"/>
              </a:rPr>
              <a:t></a:t>
            </a:r>
            <a:r>
              <a:rPr lang="en-US" altLang="zh-CN" sz="200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ym typeface="Symbol" panose="05050102010706020507" pitchFamily="18" charset="2"/>
              </a:rPr>
              <a:t>BSa</a:t>
            </a:r>
            <a:r>
              <a:rPr lang="en-US" altLang="zh-CN" sz="200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000" smtClean="0">
                <a:sym typeface="Symbol" panose="05050102010706020507" pitchFamily="18" charset="2"/>
              </a:rPr>
              <a:t>Sa</a:t>
            </a:r>
            <a:r>
              <a:rPr lang="en-US" altLang="zh-CN" sz="2000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000" smtClean="0">
                <a:sym typeface="Symbol" panose="05050102010706020507" pitchFamily="18" charset="2"/>
              </a:rPr>
              <a:t>BBS a</a:t>
            </a:r>
            <a:r>
              <a:rPr lang="en-US" altLang="zh-CN" sz="2000" smtClean="0">
                <a:solidFill>
                  <a:srgbClr val="FF0000"/>
                </a:solidFill>
                <a:sym typeface="Symbol" panose="05050102010706020507" pitchFamily="18" charset="2"/>
              </a:rPr>
              <a:t>B</a:t>
            </a:r>
            <a:r>
              <a:rPr lang="en-US" altLang="zh-CN" sz="2000" smtClean="0">
                <a:sym typeface="Symbol" panose="05050102010706020507" pitchFamily="18" charset="2"/>
              </a:rPr>
              <a:t>BS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ym typeface="Symbol" panose="05050102010706020507" pitchFamily="18" charset="2"/>
              </a:rPr>
              <a:t>       ab</a:t>
            </a:r>
            <a:r>
              <a:rPr lang="en-US" altLang="zh-CN" sz="200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000" smtClean="0">
                <a:sym typeface="Symbol" panose="05050102010706020507" pitchFamily="18" charset="2"/>
              </a:rPr>
              <a:t>Sabb</a:t>
            </a:r>
            <a:r>
              <a:rPr lang="en-US" altLang="zh-CN" sz="2000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000" smtClean="0">
                <a:sym typeface="Symbol" panose="05050102010706020507" pitchFamily="18" charset="2"/>
              </a:rPr>
              <a:t>abb</a:t>
            </a:r>
            <a:r>
              <a:rPr lang="en-US" altLang="zh-CN" sz="200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ym typeface="Symbol" panose="05050102010706020507" pitchFamily="18" charset="2"/>
              </a:rPr>
              <a:t>aabbaa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sym typeface="Symbol" panose="05050102010706020507" pitchFamily="18" charset="2"/>
              </a:rPr>
              <a:t>最左推导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sym typeface="Symbol" panose="05050102010706020507" pitchFamily="18" charset="2"/>
              </a:rPr>
              <a:t>最右推导略</a:t>
            </a:r>
          </a:p>
          <a:p>
            <a:pPr eaLnBrk="1" hangingPunct="1"/>
            <a:r>
              <a:rPr lang="zh-CN" altLang="en-US" sz="2000" smtClean="0">
                <a:sym typeface="Symbol" panose="05050102010706020507" pitchFamily="18" charset="2"/>
              </a:rPr>
              <a:t>产生式集合：</a:t>
            </a:r>
          </a:p>
          <a:p>
            <a:pPr lvl="1" eaLnBrk="1" hangingPunct="1">
              <a:buFontTx/>
              <a:buNone/>
            </a:pPr>
            <a:r>
              <a:rPr lang="en-US" altLang="zh-CN" sz="1800" smtClean="0">
                <a:sym typeface="Symbol" panose="05050102010706020507" pitchFamily="18" charset="2"/>
              </a:rPr>
              <a:t>S</a:t>
            </a:r>
            <a:r>
              <a:rPr lang="en-US" altLang="zh-CN" sz="1800" smtClean="0">
                <a:latin typeface="宋体" panose="02010600030101010101" pitchFamily="2" charset="-122"/>
                <a:sym typeface="Symbol" panose="05050102010706020507" pitchFamily="18" charset="2"/>
              </a:rPr>
              <a:t>→ABS</a:t>
            </a:r>
          </a:p>
          <a:p>
            <a:pPr lvl="1" eaLnBrk="1" hangingPunct="1">
              <a:buFontTx/>
              <a:buNone/>
            </a:pPr>
            <a:r>
              <a:rPr lang="en-US" altLang="zh-CN" sz="1800" smtClean="0">
                <a:sym typeface="Symbol" panose="05050102010706020507" pitchFamily="18" charset="2"/>
              </a:rPr>
              <a:t>B</a:t>
            </a:r>
            <a:r>
              <a:rPr lang="en-US" altLang="zh-CN" sz="1800" smtClean="0">
                <a:latin typeface="宋体" panose="02010600030101010101" pitchFamily="2" charset="-122"/>
                <a:sym typeface="Symbol" panose="05050102010706020507" pitchFamily="18" charset="2"/>
              </a:rPr>
              <a:t>→SBB</a:t>
            </a:r>
          </a:p>
          <a:p>
            <a:pPr lvl="1" eaLnBrk="1" hangingPunct="1">
              <a:buFontTx/>
              <a:buNone/>
            </a:pPr>
            <a:r>
              <a:rPr lang="en-US" altLang="zh-CN" sz="1800" smtClean="0">
                <a:sym typeface="Symbol" panose="05050102010706020507" pitchFamily="18" charset="2"/>
              </a:rPr>
              <a:t>S</a:t>
            </a:r>
            <a:r>
              <a:rPr lang="en-US" altLang="zh-CN" sz="1800" smtClean="0">
                <a:latin typeface="宋体" panose="02010600030101010101" pitchFamily="2" charset="-122"/>
                <a:sym typeface="Symbol" panose="05050102010706020507" pitchFamily="18" charset="2"/>
              </a:rPr>
              <a:t>→Aa</a:t>
            </a:r>
          </a:p>
          <a:p>
            <a:pPr lvl="1" eaLnBrk="1" hangingPunct="1">
              <a:buFontTx/>
              <a:buNone/>
            </a:pPr>
            <a:r>
              <a:rPr lang="en-US" altLang="zh-CN" sz="1800" smtClean="0">
                <a:sym typeface="Symbol" panose="05050102010706020507" pitchFamily="18" charset="2"/>
              </a:rPr>
              <a:t>S</a:t>
            </a:r>
            <a:r>
              <a:rPr lang="en-US" altLang="zh-CN" sz="1800" smtClean="0">
                <a:latin typeface="宋体" panose="02010600030101010101" pitchFamily="2" charset="-122"/>
                <a:sym typeface="Symbol" panose="05050102010706020507" pitchFamily="18" charset="2"/>
              </a:rPr>
              <a:t>→</a:t>
            </a:r>
          </a:p>
          <a:p>
            <a:pPr lvl="1" eaLnBrk="1" hangingPunct="1">
              <a:buFontTx/>
              <a:buNone/>
            </a:pPr>
            <a:r>
              <a:rPr lang="en-US" altLang="zh-CN" sz="1800" smtClean="0">
                <a:sym typeface="Symbol" panose="05050102010706020507" pitchFamily="18" charset="2"/>
              </a:rPr>
              <a:t>B</a:t>
            </a:r>
            <a:r>
              <a:rPr lang="en-US" altLang="zh-CN" sz="1800" smtClean="0">
                <a:latin typeface="宋体" panose="02010600030101010101" pitchFamily="2" charset="-122"/>
                <a:sym typeface="Symbol" panose="05050102010706020507" pitchFamily="18" charset="2"/>
              </a:rPr>
              <a:t>→b</a:t>
            </a:r>
          </a:p>
          <a:p>
            <a:pPr lvl="1" eaLnBrk="1" hangingPunct="1">
              <a:buFontTx/>
              <a:buNone/>
            </a:pPr>
            <a:r>
              <a:rPr lang="en-US" altLang="zh-CN" sz="1800" smtClean="0">
                <a:sym typeface="Symbol" panose="05050102010706020507" pitchFamily="18" charset="2"/>
              </a:rPr>
              <a:t>A</a:t>
            </a:r>
            <a:r>
              <a:rPr lang="en-US" altLang="zh-CN" sz="1800" smtClean="0">
                <a:latin typeface="宋体" panose="02010600030101010101" pitchFamily="2" charset="-122"/>
                <a:sym typeface="Symbol" panose="05050102010706020507" pitchFamily="18" charset="2"/>
              </a:rPr>
              <a:t>→a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latin typeface="宋体" panose="02010600030101010101" pitchFamily="2" charset="-122"/>
                <a:sym typeface="Symbol" panose="05050102010706020507" pitchFamily="18" charset="2"/>
              </a:rPr>
              <a:t>短语、句柄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6804025" y="836613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5580063" y="17732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6877050" y="17732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8172450" y="1700213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5580063" y="27082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6300788" y="27082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6877050" y="27082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7451725" y="27082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8027988" y="27082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8639175" y="270827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6300788" y="37163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231" name="Oval 16"/>
          <p:cNvSpPr>
            <a:spLocks noChangeArrowheads="1"/>
          </p:cNvSpPr>
          <p:nvPr/>
        </p:nvSpPr>
        <p:spPr bwMode="auto">
          <a:xfrm>
            <a:off x="6877050" y="37163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9232" name="Oval 17"/>
          <p:cNvSpPr>
            <a:spLocks noChangeArrowheads="1"/>
          </p:cNvSpPr>
          <p:nvPr/>
        </p:nvSpPr>
        <p:spPr bwMode="auto">
          <a:xfrm>
            <a:off x="7451725" y="37163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9233" name="Oval 18"/>
          <p:cNvSpPr>
            <a:spLocks noChangeArrowheads="1"/>
          </p:cNvSpPr>
          <p:nvPr/>
        </p:nvSpPr>
        <p:spPr bwMode="auto">
          <a:xfrm>
            <a:off x="8027988" y="3716338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7092950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 flipH="1">
            <a:off x="6011863" y="1268413"/>
            <a:ext cx="8651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7235825" y="1268413"/>
            <a:ext cx="9366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>
            <a:off x="5795963" y="2276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7092950" y="2276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24"/>
          <p:cNvSpPr>
            <a:spLocks noChangeShapeType="1"/>
          </p:cNvSpPr>
          <p:nvPr/>
        </p:nvSpPr>
        <p:spPr bwMode="auto">
          <a:xfrm flipH="1">
            <a:off x="6588125" y="2205038"/>
            <a:ext cx="3603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Line 25"/>
          <p:cNvSpPr>
            <a:spLocks noChangeShapeType="1"/>
          </p:cNvSpPr>
          <p:nvPr/>
        </p:nvSpPr>
        <p:spPr bwMode="auto">
          <a:xfrm>
            <a:off x="7308850" y="2205038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Line 26"/>
          <p:cNvSpPr>
            <a:spLocks noChangeShapeType="1"/>
          </p:cNvSpPr>
          <p:nvPr/>
        </p:nvSpPr>
        <p:spPr bwMode="auto">
          <a:xfrm flipH="1">
            <a:off x="8243888" y="2205038"/>
            <a:ext cx="1444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27"/>
          <p:cNvSpPr>
            <a:spLocks noChangeShapeType="1"/>
          </p:cNvSpPr>
          <p:nvPr/>
        </p:nvSpPr>
        <p:spPr bwMode="auto">
          <a:xfrm>
            <a:off x="8604250" y="2133600"/>
            <a:ext cx="14446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3" name="Line 28"/>
          <p:cNvSpPr>
            <a:spLocks noChangeShapeType="1"/>
          </p:cNvSpPr>
          <p:nvPr/>
        </p:nvSpPr>
        <p:spPr bwMode="auto">
          <a:xfrm>
            <a:off x="6588125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4" name="Line 29"/>
          <p:cNvSpPr>
            <a:spLocks noChangeShapeType="1"/>
          </p:cNvSpPr>
          <p:nvPr/>
        </p:nvSpPr>
        <p:spPr bwMode="auto">
          <a:xfrm>
            <a:off x="7164388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5" name="Line 30"/>
          <p:cNvSpPr>
            <a:spLocks noChangeShapeType="1"/>
          </p:cNvSpPr>
          <p:nvPr/>
        </p:nvSpPr>
        <p:spPr bwMode="auto">
          <a:xfrm>
            <a:off x="7667625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6" name="Line 31"/>
          <p:cNvSpPr>
            <a:spLocks noChangeShapeType="1"/>
          </p:cNvSpPr>
          <p:nvPr/>
        </p:nvSpPr>
        <p:spPr bwMode="auto">
          <a:xfrm>
            <a:off x="8243888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493</Words>
  <Application>Microsoft Office PowerPoint</Application>
  <PresentationFormat>全屏显示(4:3)</PresentationFormat>
  <Paragraphs>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等线</vt:lpstr>
      <vt:lpstr>Wingdings</vt:lpstr>
      <vt:lpstr>Symbol</vt:lpstr>
      <vt:lpstr>默认设计模板</vt:lpstr>
      <vt:lpstr>基本概念</vt:lpstr>
      <vt:lpstr>PowerPoint 演示文稿</vt:lpstr>
      <vt:lpstr>基本概念</vt:lpstr>
      <vt:lpstr>令文法G[E]为:     E→TE+TE-T   T→FT*FT/F   F→(E)i 证明E+T*F是它的句型,指出这个句型的所有短语、直接短语和句柄</vt:lpstr>
      <vt:lpstr>一个上下文无关文法生成的句子abbaa的推导树如图。 （1）给出该句子的相应的最左推导和最右推导 （2）该文法的产生式集合P可能有哪些元素？ （3）找出该句子的所有的短语、简单短语、句柄。</vt:lpstr>
    </vt:vector>
  </TitlesOfParts>
  <Company>qlh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写一文法,使其语言是偶正整数的集合 要求: (1)允许0打头 (2)不允许0打头</dc:title>
  <dc:creator>qlh</dc:creator>
  <cp:lastModifiedBy>qlh</cp:lastModifiedBy>
  <cp:revision>30</cp:revision>
  <dcterms:created xsi:type="dcterms:W3CDTF">2009-10-27T15:12:34Z</dcterms:created>
  <dcterms:modified xsi:type="dcterms:W3CDTF">2020-11-05T01:36:19Z</dcterms:modified>
</cp:coreProperties>
</file>