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6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44000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中文校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318611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FF0F63-1015-4CC5-987B-5512B47253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34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87E05-ADB1-4947-9B8A-F344839D25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17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3EB2D-D808-410C-8AEC-7D4036B7A4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15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10888-9375-4AD4-9E93-19963A5D55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6090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3C0FC-6526-4051-B3B0-D93051ABFB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37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0488E-5184-4384-82CC-42DB9E6A96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74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10DEE-FFEC-408D-80DE-1922FCE656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8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7D6BB-742B-4541-847D-E1005AB96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48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83E9F-8252-4C4F-B00E-B0DD6937F6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23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F4DC3-6F44-4991-9549-DBC0FC361B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98DC7-0935-4CCF-AF0F-DB826E45AD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59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2B13B-1743-4C65-90DB-228ED47B8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8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EAA36-E802-407C-84B3-4CE2A78F27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42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中文校名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93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1412875"/>
            <a:ext cx="9144000" cy="431800"/>
            <a:chOff x="0" y="436"/>
            <a:chExt cx="5760" cy="318"/>
          </a:xfrm>
        </p:grpSpPr>
        <p:sp>
          <p:nvSpPr>
            <p:cNvPr id="1036" name="Rectangle 4"/>
            <p:cNvSpPr>
              <a:spLocks noChangeArrowheads="1"/>
            </p:cNvSpPr>
            <p:nvPr/>
          </p:nvSpPr>
          <p:spPr bwMode="auto">
            <a:xfrm>
              <a:off x="0" y="436"/>
              <a:ext cx="5760" cy="18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Oval 5"/>
            <p:cNvSpPr>
              <a:spLocks noChangeArrowheads="1"/>
            </p:cNvSpPr>
            <p:nvPr/>
          </p:nvSpPr>
          <p:spPr bwMode="auto">
            <a:xfrm>
              <a:off x="0" y="482"/>
              <a:ext cx="5760" cy="2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grpSp>
        <p:nvGrpSpPr>
          <p:cNvPr id="1028" name="Group 6"/>
          <p:cNvGrpSpPr>
            <a:grpSpLocks/>
          </p:cNvGrpSpPr>
          <p:nvPr/>
        </p:nvGrpSpPr>
        <p:grpSpPr bwMode="auto">
          <a:xfrm>
            <a:off x="0" y="6092825"/>
            <a:ext cx="9144000" cy="765175"/>
            <a:chOff x="0" y="3748"/>
            <a:chExt cx="5760" cy="572"/>
          </a:xfrm>
        </p:grpSpPr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0" y="3973"/>
              <a:ext cx="5760" cy="347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Oval 8"/>
            <p:cNvSpPr>
              <a:spLocks noChangeArrowheads="1"/>
            </p:cNvSpPr>
            <p:nvPr/>
          </p:nvSpPr>
          <p:spPr bwMode="auto">
            <a:xfrm>
              <a:off x="0" y="3748"/>
              <a:ext cx="5760" cy="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1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5440300-71CA-414A-9752-0515C253D7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代码优化习题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2020</a:t>
            </a:r>
            <a:r>
              <a:rPr lang="zh-CN" altLang="en-US" b="1" dirty="0" smtClean="0">
                <a:solidFill>
                  <a:srgbClr val="C00000"/>
                </a:solidFill>
              </a:rPr>
              <a:t>年</a:t>
            </a:r>
            <a:r>
              <a:rPr lang="en-US" altLang="zh-CN" b="1" dirty="0" smtClean="0">
                <a:solidFill>
                  <a:srgbClr val="C00000"/>
                </a:solidFill>
              </a:rPr>
              <a:t>11</a:t>
            </a:r>
            <a:r>
              <a:rPr lang="zh-CN" altLang="en-US" b="1" dirty="0" smtClean="0">
                <a:solidFill>
                  <a:srgbClr val="C00000"/>
                </a:solidFill>
              </a:rPr>
              <a:t>月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65163"/>
            <a:ext cx="8229600" cy="631825"/>
          </a:xfrm>
        </p:spPr>
        <p:txBody>
          <a:bodyPr/>
          <a:lstStyle/>
          <a:p>
            <a:pPr algn="l"/>
            <a:r>
              <a:rPr lang="zh-CN" altLang="en-US" sz="2000" smtClean="0"/>
              <a:t>如下程序流图中，</a:t>
            </a:r>
            <a:r>
              <a:rPr lang="en-US" altLang="zh-CN" sz="2000" smtClean="0"/>
              <a:t>B3</a:t>
            </a:r>
            <a:r>
              <a:rPr lang="zh-CN" altLang="en-US" sz="2000" smtClean="0"/>
              <a:t>中的</a:t>
            </a:r>
            <a:r>
              <a:rPr lang="en-US" altLang="zh-CN" sz="2000" smtClean="0"/>
              <a:t>i∶=2</a:t>
            </a:r>
            <a:r>
              <a:rPr lang="zh-CN" altLang="en-US" sz="2000" smtClean="0"/>
              <a:t>是循环不变量，可以将其提到前置结点吗</a:t>
            </a:r>
            <a:r>
              <a:rPr lang="en-US" altLang="zh-CN" sz="2000" smtClean="0"/>
              <a:t>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060575"/>
            <a:ext cx="2016125" cy="2016125"/>
          </a:xfrm>
        </p:spPr>
        <p:txBody>
          <a:bodyPr/>
          <a:lstStyle/>
          <a:p>
            <a:r>
              <a:rPr lang="zh-CN" altLang="en-US" sz="2400" smtClean="0"/>
              <a:t>不能。因为</a:t>
            </a:r>
            <a:r>
              <a:rPr lang="en-US" altLang="zh-CN" sz="2400" smtClean="0"/>
              <a:t>B3</a:t>
            </a:r>
            <a:r>
              <a:rPr lang="zh-CN" altLang="en-US" sz="2400" smtClean="0"/>
              <a:t>不是循环出口</a:t>
            </a:r>
            <a:r>
              <a:rPr lang="en-US" altLang="zh-CN" sz="2400" smtClean="0"/>
              <a:t>B4</a:t>
            </a:r>
            <a:r>
              <a:rPr lang="zh-CN" altLang="en-US" sz="2400" smtClean="0"/>
              <a:t>的必经结点。 </a:t>
            </a:r>
          </a:p>
        </p:txBody>
      </p:sp>
      <p:pic>
        <p:nvPicPr>
          <p:cNvPr id="12292" name="Picture 7" descr="pic11_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1341438"/>
            <a:ext cx="54419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" y="620713"/>
            <a:ext cx="8218488" cy="1641475"/>
          </a:xfrm>
        </p:spPr>
        <p:txBody>
          <a:bodyPr/>
          <a:lstStyle/>
          <a:p>
            <a:pPr algn="l"/>
            <a:r>
              <a:rPr lang="zh-CN" altLang="en-US" sz="2400" smtClean="0">
                <a:solidFill>
                  <a:schemeClr val="tx1"/>
                </a:solidFill>
              </a:rPr>
              <a:t>对如下图的流图：</a:t>
            </a:r>
            <a:br>
              <a:rPr lang="zh-CN" altLang="en-US" sz="2400" smtClean="0">
                <a:solidFill>
                  <a:schemeClr val="tx1"/>
                </a:solidFill>
              </a:rPr>
            </a:br>
            <a:r>
              <a:rPr lang="zh-CN" altLang="en-US" sz="2400" smtClean="0">
                <a:solidFill>
                  <a:schemeClr val="tx1"/>
                </a:solidFill>
              </a:rPr>
              <a:t>　　</a:t>
            </a:r>
            <a:r>
              <a:rPr lang="en-US" altLang="zh-CN" sz="2400" smtClean="0">
                <a:solidFill>
                  <a:schemeClr val="tx1"/>
                </a:solidFill>
              </a:rPr>
              <a:t>(1) </a:t>
            </a:r>
            <a:r>
              <a:rPr lang="zh-CN" altLang="en-US" sz="2400" smtClean="0">
                <a:solidFill>
                  <a:schemeClr val="tx1"/>
                </a:solidFill>
              </a:rPr>
              <a:t>求出流图中各结点</a:t>
            </a:r>
            <a:r>
              <a:rPr lang="en-US" altLang="zh-CN" sz="2400" smtClean="0">
                <a:solidFill>
                  <a:schemeClr val="tx1"/>
                </a:solidFill>
              </a:rPr>
              <a:t>n</a:t>
            </a:r>
            <a:r>
              <a:rPr lang="zh-CN" altLang="en-US" sz="2400" smtClean="0">
                <a:solidFill>
                  <a:schemeClr val="tx1"/>
                </a:solidFill>
              </a:rPr>
              <a:t>的必经结点集</a:t>
            </a:r>
            <a:r>
              <a:rPr lang="en-US" altLang="zh-CN" sz="2400" smtClean="0">
                <a:solidFill>
                  <a:schemeClr val="tx1"/>
                </a:solidFill>
              </a:rPr>
              <a:t>D(n)</a:t>
            </a:r>
            <a:r>
              <a:rPr lang="zh-CN" altLang="en-US" sz="2400" smtClean="0">
                <a:solidFill>
                  <a:schemeClr val="tx1"/>
                </a:solidFill>
              </a:rPr>
              <a:t>； </a:t>
            </a:r>
            <a:br>
              <a:rPr lang="zh-CN" altLang="en-US" sz="2400" smtClean="0">
                <a:solidFill>
                  <a:schemeClr val="tx1"/>
                </a:solidFill>
              </a:rPr>
            </a:br>
            <a:r>
              <a:rPr lang="zh-CN" altLang="en-US" sz="2400" smtClean="0">
                <a:solidFill>
                  <a:schemeClr val="tx1"/>
                </a:solidFill>
              </a:rPr>
              <a:t>　　</a:t>
            </a:r>
            <a:r>
              <a:rPr lang="en-US" altLang="zh-CN" sz="2400" smtClean="0">
                <a:solidFill>
                  <a:schemeClr val="tx1"/>
                </a:solidFill>
              </a:rPr>
              <a:t>(2) </a:t>
            </a:r>
            <a:r>
              <a:rPr lang="zh-CN" altLang="en-US" sz="2400" smtClean="0">
                <a:solidFill>
                  <a:schemeClr val="tx1"/>
                </a:solidFill>
              </a:rPr>
              <a:t>求出流图中的回边；</a:t>
            </a:r>
            <a:br>
              <a:rPr lang="zh-CN" altLang="en-US" sz="2400" smtClean="0">
                <a:solidFill>
                  <a:schemeClr val="tx1"/>
                </a:solidFill>
              </a:rPr>
            </a:br>
            <a:r>
              <a:rPr lang="zh-CN" altLang="en-US" sz="2400" smtClean="0">
                <a:solidFill>
                  <a:schemeClr val="tx1"/>
                </a:solidFill>
              </a:rPr>
              <a:t>　　</a:t>
            </a:r>
            <a:r>
              <a:rPr lang="en-US" altLang="zh-CN" sz="2400" smtClean="0">
                <a:solidFill>
                  <a:schemeClr val="tx1"/>
                </a:solidFill>
              </a:rPr>
              <a:t>(3) </a:t>
            </a:r>
            <a:r>
              <a:rPr lang="zh-CN" altLang="en-US" sz="2400" smtClean="0">
                <a:solidFill>
                  <a:schemeClr val="tx1"/>
                </a:solidFill>
              </a:rPr>
              <a:t>求出流图中的循环。</a:t>
            </a:r>
          </a:p>
        </p:txBody>
      </p:sp>
      <p:sp>
        <p:nvSpPr>
          <p:cNvPr id="13315" name="Rectangle 8"/>
          <p:cNvSpPr>
            <a:spLocks noGrp="1" noChangeArrowheads="1"/>
          </p:cNvSpPr>
          <p:nvPr>
            <p:ph idx="1"/>
          </p:nvPr>
        </p:nvSpPr>
        <p:spPr>
          <a:xfrm>
            <a:off x="323850" y="2551113"/>
            <a:ext cx="5903913" cy="3960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各节点必经节点集合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D(1)={1}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D(2)={1,2}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D(3)={1,2,3}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D(4)={1,2,3,4}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D(5)={1,2,3,5}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D(6)={1,2,3,6}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D(7)={1,2,7}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D(8)={1,2,7,8}</a:t>
            </a:r>
          </a:p>
          <a:p>
            <a:pPr>
              <a:lnSpc>
                <a:spcPct val="90000"/>
              </a:lnSpc>
            </a:pPr>
            <a:r>
              <a:rPr lang="zh-CN" altLang="en-US" sz="2400" smtClean="0"/>
              <a:t>回边 </a:t>
            </a:r>
            <a:r>
              <a:rPr lang="en-US" altLang="zh-CN" sz="2400" smtClean="0"/>
              <a:t>7</a:t>
            </a:r>
            <a:r>
              <a:rPr lang="en-US" altLang="zh-CN" sz="2400" smtClean="0">
                <a:cs typeface="Arial" panose="020B0604020202020204" pitchFamily="34" charset="0"/>
              </a:rPr>
              <a:t>→</a:t>
            </a:r>
            <a:r>
              <a:rPr lang="en-US" altLang="zh-CN" sz="2400" smtClean="0"/>
              <a:t>2</a:t>
            </a:r>
            <a:r>
              <a:rPr lang="en-US" altLang="zh-CN" sz="2400" smtClean="0">
                <a:solidFill>
                  <a:srgbClr val="FF3300"/>
                </a:solidFill>
              </a:rPr>
              <a:t>(</a:t>
            </a:r>
            <a:r>
              <a:rPr lang="zh-CN" altLang="en-US" sz="2400" smtClean="0">
                <a:solidFill>
                  <a:srgbClr val="FF3300"/>
                </a:solidFill>
              </a:rPr>
              <a:t>注意</a:t>
            </a:r>
            <a:r>
              <a:rPr lang="en-US" altLang="zh-CN" sz="2400" smtClean="0">
                <a:solidFill>
                  <a:srgbClr val="FF3300"/>
                </a:solidFill>
              </a:rPr>
              <a:t>:2</a:t>
            </a:r>
            <a:r>
              <a:rPr lang="zh-CN" altLang="en-US" sz="2400" smtClean="0">
                <a:solidFill>
                  <a:srgbClr val="FF3300"/>
                </a:solidFill>
              </a:rPr>
              <a:t>是</a:t>
            </a:r>
            <a:r>
              <a:rPr lang="en-US" altLang="zh-CN" sz="2400" smtClean="0">
                <a:solidFill>
                  <a:srgbClr val="FF3300"/>
                </a:solidFill>
              </a:rPr>
              <a:t>7</a:t>
            </a:r>
            <a:r>
              <a:rPr lang="zh-CN" altLang="en-US" sz="2400" smtClean="0">
                <a:solidFill>
                  <a:srgbClr val="FF3300"/>
                </a:solidFill>
              </a:rPr>
              <a:t>的必经节点</a:t>
            </a:r>
            <a:r>
              <a:rPr lang="en-US" altLang="zh-CN" sz="2400" smtClean="0">
                <a:solidFill>
                  <a:srgbClr val="FF330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400" smtClean="0"/>
              <a:t>循环 </a:t>
            </a:r>
            <a:r>
              <a:rPr lang="en-US" altLang="zh-CN" sz="2400" smtClean="0"/>
              <a:t>{2</a:t>
            </a:r>
            <a:r>
              <a:rPr lang="zh-CN" altLang="en-US" sz="2400" smtClean="0"/>
              <a:t>，</a:t>
            </a:r>
            <a:r>
              <a:rPr lang="en-US" altLang="zh-CN" sz="2400" smtClean="0"/>
              <a:t>3</a:t>
            </a:r>
            <a:r>
              <a:rPr lang="zh-CN" altLang="en-US" sz="2400" smtClean="0"/>
              <a:t>，</a:t>
            </a:r>
            <a:r>
              <a:rPr lang="en-US" altLang="zh-CN" sz="2400" smtClean="0"/>
              <a:t>4</a:t>
            </a:r>
            <a:r>
              <a:rPr lang="zh-CN" altLang="en-US" sz="2400" smtClean="0"/>
              <a:t>，</a:t>
            </a:r>
            <a:r>
              <a:rPr lang="en-US" altLang="zh-CN" sz="2400" smtClean="0"/>
              <a:t>5</a:t>
            </a:r>
            <a:r>
              <a:rPr lang="zh-CN" altLang="en-US" sz="2400" smtClean="0"/>
              <a:t>，</a:t>
            </a:r>
            <a:r>
              <a:rPr lang="en-US" altLang="zh-CN" sz="2400" smtClean="0"/>
              <a:t>6</a:t>
            </a:r>
            <a:r>
              <a:rPr lang="zh-CN" altLang="en-US" sz="2400" smtClean="0"/>
              <a:t>，</a:t>
            </a:r>
            <a:r>
              <a:rPr lang="en-US" altLang="zh-CN" sz="2400" smtClean="0"/>
              <a:t>7}</a:t>
            </a:r>
            <a:br>
              <a:rPr lang="en-US" altLang="zh-CN" sz="2400" smtClean="0"/>
            </a:br>
            <a:endParaRPr lang="en-US" altLang="zh-CN" sz="2400" smtClean="0"/>
          </a:p>
          <a:p>
            <a:pPr>
              <a:lnSpc>
                <a:spcPct val="90000"/>
              </a:lnSpc>
            </a:pPr>
            <a:endParaRPr lang="en-US" altLang="zh-CN" sz="2400" smtClean="0"/>
          </a:p>
        </p:txBody>
      </p:sp>
      <p:pic>
        <p:nvPicPr>
          <p:cNvPr id="13316" name="Picture 5" descr="p11_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700213"/>
            <a:ext cx="2312988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9525" y="2881313"/>
            <a:ext cx="5040313" cy="2808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smtClean="0">
                <a:latin typeface="宋体" panose="02010600030101010101" pitchFamily="2" charset="-122"/>
              </a:rPr>
              <a:t>各节点必经节点集合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latin typeface="宋体" panose="02010600030101010101" pitchFamily="2" charset="-122"/>
              </a:rPr>
              <a:t>D(B1)={1}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latin typeface="宋体" panose="02010600030101010101" pitchFamily="2" charset="-122"/>
              </a:rPr>
              <a:t>D(B2)={1,2}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latin typeface="宋体" panose="02010600030101010101" pitchFamily="2" charset="-122"/>
              </a:rPr>
              <a:t>D(B3)={1,2,3}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latin typeface="宋体" panose="02010600030101010101" pitchFamily="2" charset="-122"/>
              </a:rPr>
              <a:t>D(B4)={1,2,3,4}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latin typeface="宋体" panose="02010600030101010101" pitchFamily="2" charset="-122"/>
              </a:rPr>
              <a:t>D(B5)={1,2,5}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latin typeface="宋体" panose="02010600030101010101" pitchFamily="2" charset="-122"/>
              </a:rPr>
              <a:t>D(B6)={1,2,5,6}</a:t>
            </a:r>
          </a:p>
          <a:p>
            <a:pPr>
              <a:lnSpc>
                <a:spcPct val="80000"/>
              </a:lnSpc>
            </a:pPr>
            <a:r>
              <a:rPr lang="zh-CN" altLang="en-US" sz="2000" smtClean="0">
                <a:latin typeface="宋体" panose="02010600030101010101" pitchFamily="2" charset="-122"/>
              </a:rPr>
              <a:t>回边 </a:t>
            </a:r>
            <a:r>
              <a:rPr lang="en-US" altLang="zh-CN" sz="2000" smtClean="0">
                <a:latin typeface="宋体" panose="02010600030101010101" pitchFamily="2" charset="-122"/>
              </a:rPr>
              <a:t>B4</a:t>
            </a:r>
            <a:r>
              <a:rPr lang="en-US" altLang="zh-CN" sz="2000" smtClean="0">
                <a:latin typeface="宋体" panose="02010600030101010101" pitchFamily="2" charset="-122"/>
                <a:cs typeface="Arial" panose="020B0604020202020204" pitchFamily="34" charset="0"/>
              </a:rPr>
              <a:t>→B3</a:t>
            </a:r>
            <a:r>
              <a:rPr lang="zh-CN" altLang="en-US" sz="2000" smtClean="0">
                <a:latin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000" smtClean="0">
                <a:latin typeface="宋体" panose="02010600030101010101" pitchFamily="2" charset="-122"/>
              </a:rPr>
              <a:t>B5</a:t>
            </a:r>
            <a:r>
              <a:rPr lang="en-US" altLang="zh-CN" sz="2000" smtClean="0">
                <a:latin typeface="宋体" panose="02010600030101010101" pitchFamily="2" charset="-122"/>
                <a:cs typeface="Arial" panose="020B0604020202020204" pitchFamily="34" charset="0"/>
              </a:rPr>
              <a:t>→B2</a:t>
            </a:r>
            <a:endParaRPr lang="en-US" altLang="zh-CN" sz="2000" smtClean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smtClean="0">
                <a:latin typeface="宋体" panose="02010600030101010101" pitchFamily="2" charset="-122"/>
              </a:rPr>
              <a:t>循环 </a:t>
            </a:r>
            <a:r>
              <a:rPr lang="en-US" altLang="zh-CN" sz="2000" smtClean="0">
                <a:latin typeface="宋体" panose="02010600030101010101" pitchFamily="2" charset="-122"/>
              </a:rPr>
              <a:t>{3</a:t>
            </a:r>
            <a:r>
              <a:rPr lang="zh-CN" altLang="en-US" sz="2000" smtClean="0">
                <a:latin typeface="宋体" panose="02010600030101010101" pitchFamily="2" charset="-122"/>
              </a:rPr>
              <a:t>，</a:t>
            </a:r>
            <a:r>
              <a:rPr lang="en-US" altLang="zh-CN" sz="2000" smtClean="0">
                <a:latin typeface="宋体" panose="02010600030101010101" pitchFamily="2" charset="-122"/>
              </a:rPr>
              <a:t>4}</a:t>
            </a:r>
            <a:r>
              <a:rPr lang="zh-CN" altLang="en-US" sz="2000" smtClean="0">
                <a:latin typeface="宋体" panose="02010600030101010101" pitchFamily="2" charset="-122"/>
              </a:rPr>
              <a:t>和</a:t>
            </a:r>
            <a:r>
              <a:rPr lang="en-US" altLang="zh-CN" sz="2000" smtClean="0">
                <a:latin typeface="宋体" panose="02010600030101010101" pitchFamily="2" charset="-122"/>
              </a:rPr>
              <a:t>{2 </a:t>
            </a:r>
            <a:r>
              <a:rPr lang="zh-CN" altLang="en-US" sz="2000" smtClean="0">
                <a:latin typeface="宋体" panose="02010600030101010101" pitchFamily="2" charset="-122"/>
              </a:rPr>
              <a:t>，</a:t>
            </a:r>
            <a:r>
              <a:rPr lang="en-US" altLang="zh-CN" sz="2000" smtClean="0">
                <a:latin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</a:rPr>
              <a:t>，</a:t>
            </a:r>
            <a:r>
              <a:rPr lang="en-US" altLang="zh-CN" sz="2000" smtClean="0">
                <a:latin typeface="宋体" panose="02010600030101010101" pitchFamily="2" charset="-122"/>
              </a:rPr>
              <a:t>4 </a:t>
            </a:r>
            <a:r>
              <a:rPr lang="zh-CN" altLang="en-US" sz="2000" smtClean="0">
                <a:latin typeface="宋体" panose="02010600030101010101" pitchFamily="2" charset="-122"/>
              </a:rPr>
              <a:t>，</a:t>
            </a:r>
            <a:r>
              <a:rPr lang="en-US" altLang="zh-CN" sz="2000" smtClean="0">
                <a:latin typeface="宋体" panose="02010600030101010101" pitchFamily="2" charset="-122"/>
              </a:rPr>
              <a:t>5}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6227763" y="619125"/>
            <a:ext cx="20161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(1)  a:=1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(2)  b:=2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6227763" y="1627188"/>
            <a:ext cx="20161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(3)  c:=a+b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(4)  d:=c-a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3059113" y="2708275"/>
            <a:ext cx="259238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(5)  d:=b*d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3346450" y="3716338"/>
            <a:ext cx="20161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(6)  d:=a+b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(7)  e:=e+1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6299200" y="3427413"/>
            <a:ext cx="20161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(8)  b:=a+b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(9)  e:=c-a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6299200" y="4795838"/>
            <a:ext cx="20161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(10)  a:=b*d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(11)  b:=a-d</a:t>
            </a: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5507038" y="835025"/>
            <a:ext cx="431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B1</a:t>
            </a:r>
          </a:p>
        </p:txBody>
      </p:sp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5507038" y="1771650"/>
            <a:ext cx="431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B2</a:t>
            </a:r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2987675" y="2274888"/>
            <a:ext cx="431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B3</a:t>
            </a:r>
          </a:p>
        </p:txBody>
      </p:sp>
      <p:sp>
        <p:nvSpPr>
          <p:cNvPr id="14348" name="Rectangle 13"/>
          <p:cNvSpPr>
            <a:spLocks noChangeArrowheads="1"/>
          </p:cNvSpPr>
          <p:nvPr/>
        </p:nvSpPr>
        <p:spPr bwMode="auto">
          <a:xfrm>
            <a:off x="2987675" y="4651375"/>
            <a:ext cx="431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B4</a:t>
            </a:r>
          </a:p>
        </p:txBody>
      </p:sp>
      <p:sp>
        <p:nvSpPr>
          <p:cNvPr id="14349" name="Rectangle 14"/>
          <p:cNvSpPr>
            <a:spLocks noChangeArrowheads="1"/>
          </p:cNvSpPr>
          <p:nvPr/>
        </p:nvSpPr>
        <p:spPr bwMode="auto">
          <a:xfrm>
            <a:off x="8459788" y="2995613"/>
            <a:ext cx="431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B5</a:t>
            </a:r>
          </a:p>
        </p:txBody>
      </p:sp>
      <p:sp>
        <p:nvSpPr>
          <p:cNvPr id="14350" name="Rectangle 15"/>
          <p:cNvSpPr>
            <a:spLocks noChangeArrowheads="1"/>
          </p:cNvSpPr>
          <p:nvPr/>
        </p:nvSpPr>
        <p:spPr bwMode="auto">
          <a:xfrm>
            <a:off x="8459788" y="5227638"/>
            <a:ext cx="431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B6</a:t>
            </a:r>
          </a:p>
        </p:txBody>
      </p:sp>
      <p:sp>
        <p:nvSpPr>
          <p:cNvPr id="14351" name="Line 16"/>
          <p:cNvSpPr>
            <a:spLocks noChangeShapeType="1"/>
          </p:cNvSpPr>
          <p:nvPr/>
        </p:nvSpPr>
        <p:spPr bwMode="auto">
          <a:xfrm>
            <a:off x="7162800" y="12668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Line 17"/>
          <p:cNvSpPr>
            <a:spLocks noChangeShapeType="1"/>
          </p:cNvSpPr>
          <p:nvPr/>
        </p:nvSpPr>
        <p:spPr bwMode="auto">
          <a:xfrm>
            <a:off x="7162800" y="2274888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Line 18"/>
          <p:cNvSpPr>
            <a:spLocks noChangeShapeType="1"/>
          </p:cNvSpPr>
          <p:nvPr/>
        </p:nvSpPr>
        <p:spPr bwMode="auto">
          <a:xfrm>
            <a:off x="7162800" y="407511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4" name="Line 19"/>
          <p:cNvSpPr>
            <a:spLocks noChangeShapeType="1"/>
          </p:cNvSpPr>
          <p:nvPr/>
        </p:nvSpPr>
        <p:spPr bwMode="auto">
          <a:xfrm>
            <a:off x="4283075" y="31400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5" name="Line 20"/>
          <p:cNvSpPr>
            <a:spLocks noChangeShapeType="1"/>
          </p:cNvSpPr>
          <p:nvPr/>
        </p:nvSpPr>
        <p:spPr bwMode="auto">
          <a:xfrm flipH="1">
            <a:off x="5651500" y="2274888"/>
            <a:ext cx="576263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6" name="Line 21"/>
          <p:cNvSpPr>
            <a:spLocks noChangeShapeType="1"/>
          </p:cNvSpPr>
          <p:nvPr/>
        </p:nvSpPr>
        <p:spPr bwMode="auto">
          <a:xfrm>
            <a:off x="5651500" y="3140075"/>
            <a:ext cx="6477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7" name="Line 22"/>
          <p:cNvSpPr>
            <a:spLocks noChangeShapeType="1"/>
          </p:cNvSpPr>
          <p:nvPr/>
        </p:nvSpPr>
        <p:spPr bwMode="auto">
          <a:xfrm flipH="1">
            <a:off x="8243888" y="191611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Line 23"/>
          <p:cNvSpPr>
            <a:spLocks noChangeShapeType="1"/>
          </p:cNvSpPr>
          <p:nvPr/>
        </p:nvSpPr>
        <p:spPr bwMode="auto">
          <a:xfrm>
            <a:off x="4283075" y="205898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9" name="Line 24"/>
          <p:cNvSpPr>
            <a:spLocks noChangeShapeType="1"/>
          </p:cNvSpPr>
          <p:nvPr/>
        </p:nvSpPr>
        <p:spPr bwMode="auto">
          <a:xfrm flipH="1">
            <a:off x="2914650" y="205898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0" name="Line 25"/>
          <p:cNvSpPr>
            <a:spLocks noChangeShapeType="1"/>
          </p:cNvSpPr>
          <p:nvPr/>
        </p:nvSpPr>
        <p:spPr bwMode="auto">
          <a:xfrm>
            <a:off x="2914650" y="2058988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1" name="Line 26"/>
          <p:cNvSpPr>
            <a:spLocks noChangeShapeType="1"/>
          </p:cNvSpPr>
          <p:nvPr/>
        </p:nvSpPr>
        <p:spPr bwMode="auto">
          <a:xfrm>
            <a:off x="2914650" y="40036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2" name="Line 27"/>
          <p:cNvSpPr>
            <a:spLocks noChangeShapeType="1"/>
          </p:cNvSpPr>
          <p:nvPr/>
        </p:nvSpPr>
        <p:spPr bwMode="auto">
          <a:xfrm>
            <a:off x="8963025" y="1916113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3" name="Line 28"/>
          <p:cNvSpPr>
            <a:spLocks noChangeShapeType="1"/>
          </p:cNvSpPr>
          <p:nvPr/>
        </p:nvSpPr>
        <p:spPr bwMode="auto">
          <a:xfrm flipH="1">
            <a:off x="8315325" y="36433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557338"/>
            <a:ext cx="8218488" cy="47529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sz="2400" dirty="0" smtClean="0"/>
              <a:t>优化</a:t>
            </a:r>
            <a:r>
              <a:rPr lang="zh-CN" altLang="en-US" sz="2400" dirty="0" smtClean="0"/>
              <a:t>目的：</a:t>
            </a:r>
            <a:endParaRPr lang="en-US" altLang="zh-CN" sz="24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cs typeface="+mn-cs"/>
              </a:rPr>
              <a:t>减少空间</a:t>
            </a:r>
            <a:endParaRPr lang="en-US" altLang="zh-CN" sz="2400" dirty="0" smtClean="0">
              <a:cs typeface="+mn-cs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cs typeface="+mn-cs"/>
              </a:rPr>
              <a:t>压缩时间；</a:t>
            </a:r>
            <a:endParaRPr lang="en-US" altLang="zh-CN" sz="2400" dirty="0" smtClean="0">
              <a:cs typeface="+mn-cs"/>
            </a:endParaRPr>
          </a:p>
          <a:p>
            <a:pPr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优化时机：</a:t>
            </a:r>
            <a:endParaRPr lang="en-US" altLang="zh-CN" sz="24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cs typeface="+mn-cs"/>
              </a:rPr>
              <a:t>中间代码生成以后；</a:t>
            </a:r>
            <a:endParaRPr lang="en-US" altLang="zh-CN" sz="2400" dirty="0" smtClean="0">
              <a:cs typeface="+mn-cs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cs typeface="+mn-cs"/>
              </a:rPr>
              <a:t>目标代码生成以后；</a:t>
            </a:r>
            <a:endParaRPr lang="en-US" altLang="zh-CN" sz="2400" dirty="0" smtClean="0">
              <a:cs typeface="+mn-cs"/>
            </a:endParaRPr>
          </a:p>
          <a:p>
            <a:pPr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优化范围：</a:t>
            </a:r>
            <a:endParaRPr lang="en-US" altLang="zh-CN" sz="24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cs typeface="+mn-cs"/>
              </a:rPr>
              <a:t>局部优化；</a:t>
            </a:r>
            <a:endParaRPr lang="en-US" altLang="zh-CN" sz="2400" dirty="0" smtClean="0">
              <a:cs typeface="+mn-cs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cs typeface="+mn-cs"/>
              </a:rPr>
              <a:t>循环优化；</a:t>
            </a:r>
            <a:endParaRPr lang="en-US" altLang="zh-CN" sz="2400" dirty="0" smtClean="0">
              <a:cs typeface="+mn-cs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cs typeface="+mn-cs"/>
              </a:rPr>
              <a:t>全局优化；</a:t>
            </a:r>
            <a:endParaRPr lang="en-US" altLang="zh-CN" sz="2400" dirty="0" smtClean="0">
              <a:cs typeface="+mn-cs"/>
            </a:endParaRPr>
          </a:p>
          <a:p>
            <a:pPr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优化策略方法：</a:t>
            </a:r>
            <a:endParaRPr lang="en-US" altLang="zh-CN" sz="24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局部优化依据基本快；</a:t>
            </a:r>
            <a:endParaRPr lang="en-US" altLang="zh-CN" sz="24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循环优化依据控制流；</a:t>
            </a:r>
            <a:endParaRPr lang="en-US" altLang="zh-CN" sz="24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全局优化依据数据流；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基本方法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916113"/>
            <a:ext cx="8218488" cy="4394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基本快划分：</a:t>
            </a:r>
            <a:endParaRPr lang="en-US" altLang="zh-CN" sz="24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cs typeface="+mn-cs"/>
              </a:rPr>
              <a:t>入口语句；</a:t>
            </a:r>
            <a:endParaRPr lang="en-US" altLang="zh-CN" sz="2400" dirty="0" smtClean="0">
              <a:cs typeface="+mn-cs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cs typeface="+mn-cs"/>
              </a:rPr>
              <a:t>划分基本快；</a:t>
            </a:r>
            <a:endParaRPr lang="en-US" altLang="zh-CN" sz="2400" dirty="0" smtClean="0">
              <a:cs typeface="+mn-cs"/>
            </a:endParaRPr>
          </a:p>
          <a:p>
            <a:pPr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局部优化：</a:t>
            </a:r>
            <a:endParaRPr lang="en-US" altLang="zh-CN" sz="24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cs typeface="+mn-cs"/>
              </a:rPr>
              <a:t>DAG</a:t>
            </a:r>
            <a:r>
              <a:rPr lang="zh-CN" altLang="en-US" sz="2400" dirty="0" smtClean="0">
                <a:cs typeface="+mn-cs"/>
              </a:rPr>
              <a:t>图；</a:t>
            </a:r>
            <a:endParaRPr lang="en-US" altLang="zh-CN" sz="2400" dirty="0" smtClean="0">
              <a:cs typeface="+mn-cs"/>
            </a:endParaRPr>
          </a:p>
          <a:p>
            <a:pPr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循环优化：</a:t>
            </a:r>
            <a:endParaRPr lang="en-US" altLang="zh-CN" sz="24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cs typeface="+mn-cs"/>
              </a:rPr>
              <a:t>控制流图</a:t>
            </a:r>
            <a:r>
              <a:rPr lang="en-US" altLang="zh-CN" sz="2400" dirty="0" smtClean="0">
                <a:cs typeface="+mn-cs"/>
              </a:rPr>
              <a:t>——</a:t>
            </a:r>
            <a:r>
              <a:rPr lang="zh-CN" altLang="en-US" sz="2400" dirty="0" smtClean="0">
                <a:cs typeface="+mn-cs"/>
              </a:rPr>
              <a:t>三元组（节点集合、有向边集合、首节点）；</a:t>
            </a:r>
            <a:endParaRPr lang="en-US" altLang="zh-CN" sz="2400" dirty="0" smtClean="0">
              <a:cs typeface="+mn-cs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cs typeface="+mn-cs"/>
              </a:rPr>
              <a:t>必经节点集合；</a:t>
            </a:r>
            <a:endParaRPr lang="en-US" altLang="zh-CN" sz="2400" dirty="0" smtClean="0">
              <a:cs typeface="+mn-cs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cs typeface="+mn-cs"/>
              </a:rPr>
              <a:t>回边；</a:t>
            </a:r>
            <a:endParaRPr lang="en-US" altLang="zh-CN" sz="2400" dirty="0" smtClean="0">
              <a:cs typeface="+mn-cs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cs typeface="+mn-cs"/>
              </a:rPr>
              <a:t>循环</a:t>
            </a:r>
            <a:endParaRPr lang="en-US" altLang="zh-CN" sz="2400" dirty="0" smtClean="0">
              <a:cs typeface="+mn-cs"/>
            </a:endParaRPr>
          </a:p>
          <a:p>
            <a:pPr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数据流方程：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pPr algn="l"/>
            <a:r>
              <a:rPr lang="zh-CN" altLang="en-US" sz="2000" b="1" smtClean="0"/>
              <a:t>习题一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692150"/>
            <a:ext cx="8218488" cy="58324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smtClean="0">
                <a:latin typeface="宋体" panose="02010600030101010101" pitchFamily="2" charset="-122"/>
              </a:rPr>
              <a:t>void quicksort(m,n)</a:t>
            </a:r>
            <a:br>
              <a:rPr lang="en-US" altLang="zh-CN" sz="2000" smtClean="0">
                <a:latin typeface="宋体" panose="02010600030101010101" pitchFamily="2" charset="-122"/>
              </a:rPr>
            </a:br>
            <a:r>
              <a:rPr lang="zh-CN" altLang="en-US" sz="2000" smtClean="0">
                <a:latin typeface="宋体" panose="02010600030101010101" pitchFamily="2" charset="-122"/>
              </a:rPr>
              <a:t>　　</a:t>
            </a:r>
            <a:r>
              <a:rPr lang="en-US" altLang="zh-CN" sz="2000" smtClean="0">
                <a:latin typeface="宋体" panose="02010600030101010101" pitchFamily="2" charset="-122"/>
              </a:rPr>
              <a:t>int m,n; </a:t>
            </a:r>
            <a:br>
              <a:rPr lang="en-US" altLang="zh-CN" sz="2000" smtClean="0">
                <a:latin typeface="宋体" panose="02010600030101010101" pitchFamily="2" charset="-122"/>
              </a:rPr>
            </a:br>
            <a:r>
              <a:rPr lang="zh-CN" altLang="en-US" sz="2000" smtClean="0">
                <a:latin typeface="宋体" panose="02010600030101010101" pitchFamily="2" charset="-122"/>
              </a:rPr>
              <a:t>　　</a:t>
            </a:r>
            <a:r>
              <a:rPr lang="en-US" altLang="zh-CN" sz="2000" smtClean="0">
                <a:latin typeface="宋体" panose="02010600030101010101" pitchFamily="2" charset="-122"/>
              </a:rPr>
              <a:t>{ int i,j; </a:t>
            </a:r>
            <a:br>
              <a:rPr lang="en-US" altLang="zh-CN" sz="2000" smtClean="0">
                <a:latin typeface="宋体" panose="02010600030101010101" pitchFamily="2" charset="-122"/>
              </a:rPr>
            </a:br>
            <a:r>
              <a:rPr lang="zh-CN" altLang="en-US" sz="2000" smtClean="0">
                <a:latin typeface="宋体" panose="02010600030101010101" pitchFamily="2" charset="-122"/>
              </a:rPr>
              <a:t>　　　</a:t>
            </a:r>
            <a:r>
              <a:rPr lang="en-US" altLang="zh-CN" sz="2000" smtClean="0">
                <a:latin typeface="宋体" panose="02010600030101010101" pitchFamily="2" charset="-122"/>
              </a:rPr>
              <a:t>int v,x; if (n&lt;=m) return; </a:t>
            </a:r>
            <a:br>
              <a:rPr lang="en-US" altLang="zh-CN" sz="2000" smtClean="0">
                <a:latin typeface="宋体" panose="02010600030101010101" pitchFamily="2" charset="-122"/>
              </a:rPr>
            </a:br>
            <a:r>
              <a:rPr lang="zh-CN" altLang="en-US" sz="2000" smtClean="0">
                <a:latin typeface="宋体" panose="02010600030101010101" pitchFamily="2" charset="-122"/>
              </a:rPr>
              <a:t>　　　</a:t>
            </a:r>
            <a:r>
              <a:rPr lang="en-US" altLang="zh-CN" sz="2000" smtClean="0">
                <a:latin typeface="宋体" panose="02010600030101010101" pitchFamily="2" charset="-122"/>
              </a:rPr>
              <a:t>/* fragment begins here */ </a:t>
            </a:r>
            <a:br>
              <a:rPr lang="en-US" altLang="zh-CN" sz="2000" smtClean="0">
                <a:latin typeface="宋体" panose="02010600030101010101" pitchFamily="2" charset="-122"/>
              </a:rPr>
            </a:br>
            <a:r>
              <a:rPr lang="zh-CN" altLang="en-US" sz="2000" smtClean="0">
                <a:latin typeface="宋体" panose="02010600030101010101" pitchFamily="2" charset="-122"/>
              </a:rPr>
              <a:t>　　　</a:t>
            </a:r>
            <a:r>
              <a:rPr lang="en-US" altLang="zh-CN" sz="2000" smtClean="0">
                <a:latin typeface="宋体" panose="02010600030101010101" pitchFamily="2" charset="-122"/>
              </a:rPr>
              <a:t>i = m-1;</a:t>
            </a:r>
            <a:br>
              <a:rPr lang="en-US" altLang="zh-CN" sz="2000" smtClean="0">
                <a:latin typeface="宋体" panose="02010600030101010101" pitchFamily="2" charset="-122"/>
              </a:rPr>
            </a:br>
            <a:r>
              <a:rPr lang="zh-CN" altLang="en-US" sz="2000" smtClean="0">
                <a:latin typeface="宋体" panose="02010600030101010101" pitchFamily="2" charset="-122"/>
              </a:rPr>
              <a:t>　　　</a:t>
            </a:r>
            <a:r>
              <a:rPr lang="en-US" altLang="zh-CN" sz="2000" smtClean="0">
                <a:latin typeface="宋体" panose="02010600030101010101" pitchFamily="2" charset="-122"/>
              </a:rPr>
              <a:t>j = n;</a:t>
            </a:r>
            <a:br>
              <a:rPr lang="en-US" altLang="zh-CN" sz="2000" smtClean="0">
                <a:latin typeface="宋体" panose="02010600030101010101" pitchFamily="2" charset="-122"/>
              </a:rPr>
            </a:br>
            <a:r>
              <a:rPr lang="zh-CN" altLang="en-US" sz="2000" smtClean="0">
                <a:latin typeface="宋体" panose="02010600030101010101" pitchFamily="2" charset="-122"/>
              </a:rPr>
              <a:t>　　　</a:t>
            </a:r>
            <a:r>
              <a:rPr lang="en-US" altLang="zh-CN" sz="2000" smtClean="0">
                <a:latin typeface="宋体" panose="02010600030101010101" pitchFamily="2" charset="-122"/>
              </a:rPr>
              <a:t>v = a[n];</a:t>
            </a:r>
            <a:br>
              <a:rPr lang="en-US" altLang="zh-CN" sz="2000" smtClean="0">
                <a:latin typeface="宋体" panose="02010600030101010101" pitchFamily="2" charset="-122"/>
              </a:rPr>
            </a:br>
            <a:r>
              <a:rPr lang="zh-CN" altLang="en-US" sz="2000" smtClean="0">
                <a:latin typeface="宋体" panose="02010600030101010101" pitchFamily="2" charset="-122"/>
              </a:rPr>
              <a:t>　　　</a:t>
            </a:r>
            <a:r>
              <a:rPr lang="en-US" altLang="zh-CN" sz="2000" smtClean="0">
                <a:latin typeface="宋体" panose="02010600030101010101" pitchFamily="2" charset="-122"/>
              </a:rPr>
              <a:t>while(1) { </a:t>
            </a:r>
            <a:br>
              <a:rPr lang="en-US" altLang="zh-CN" sz="2000" smtClean="0">
                <a:latin typeface="宋体" panose="02010600030101010101" pitchFamily="2" charset="-122"/>
              </a:rPr>
            </a:br>
            <a:r>
              <a:rPr lang="zh-CN" altLang="en-US" sz="2000" smtClean="0">
                <a:latin typeface="宋体" panose="02010600030101010101" pitchFamily="2" charset="-122"/>
              </a:rPr>
              <a:t>　　　　</a:t>
            </a:r>
            <a:r>
              <a:rPr lang="en-US" altLang="zh-CN" sz="2000" smtClean="0">
                <a:latin typeface="宋体" panose="02010600030101010101" pitchFamily="2" charset="-122"/>
              </a:rPr>
              <a:t>do i = i+1;while (a[i]&lt;v);</a:t>
            </a:r>
            <a:br>
              <a:rPr lang="en-US" altLang="zh-CN" sz="2000" smtClean="0">
                <a:latin typeface="宋体" panose="02010600030101010101" pitchFamily="2" charset="-122"/>
              </a:rPr>
            </a:br>
            <a:r>
              <a:rPr lang="zh-CN" altLang="en-US" sz="2000" smtClean="0">
                <a:latin typeface="宋体" panose="02010600030101010101" pitchFamily="2" charset="-122"/>
              </a:rPr>
              <a:t>　　　　</a:t>
            </a:r>
            <a:r>
              <a:rPr lang="en-US" altLang="zh-CN" sz="2000" smtClean="0">
                <a:latin typeface="宋体" panose="02010600030101010101" pitchFamily="2" charset="-122"/>
              </a:rPr>
              <a:t>do j = j-1; while (a[j]&gt;v);</a:t>
            </a:r>
            <a:br>
              <a:rPr lang="en-US" altLang="zh-CN" sz="2000" smtClean="0">
                <a:latin typeface="宋体" panose="02010600030101010101" pitchFamily="2" charset="-122"/>
              </a:rPr>
            </a:br>
            <a:r>
              <a:rPr lang="zh-CN" altLang="en-US" sz="2000" smtClean="0">
                <a:latin typeface="宋体" panose="02010600030101010101" pitchFamily="2" charset="-122"/>
              </a:rPr>
              <a:t>　　　　</a:t>
            </a:r>
            <a:r>
              <a:rPr lang="en-US" altLang="zh-CN" sz="2000" smtClean="0">
                <a:latin typeface="宋体" panose="02010600030101010101" pitchFamily="2" charset="-122"/>
              </a:rPr>
              <a:t>if (i&gt;=j) break;</a:t>
            </a:r>
            <a:br>
              <a:rPr lang="en-US" altLang="zh-CN" sz="2000" smtClean="0">
                <a:latin typeface="宋体" panose="02010600030101010101" pitchFamily="2" charset="-122"/>
              </a:rPr>
            </a:br>
            <a:r>
              <a:rPr lang="zh-CN" altLang="en-US" sz="2000" smtClean="0">
                <a:latin typeface="宋体" panose="02010600030101010101" pitchFamily="2" charset="-122"/>
              </a:rPr>
              <a:t>　　　　　</a:t>
            </a:r>
            <a:r>
              <a:rPr lang="en-US" altLang="zh-CN" sz="2000" smtClean="0">
                <a:latin typeface="宋体" panose="02010600030101010101" pitchFamily="2" charset="-122"/>
              </a:rPr>
              <a:t>x = a[i]; </a:t>
            </a:r>
            <a:br>
              <a:rPr lang="en-US" altLang="zh-CN" sz="2000" smtClean="0">
                <a:latin typeface="宋体" panose="02010600030101010101" pitchFamily="2" charset="-122"/>
              </a:rPr>
            </a:br>
            <a:r>
              <a:rPr lang="zh-CN" altLang="en-US" sz="2000" smtClean="0">
                <a:latin typeface="宋体" panose="02010600030101010101" pitchFamily="2" charset="-122"/>
              </a:rPr>
              <a:t>　　　　　</a:t>
            </a:r>
            <a:r>
              <a:rPr lang="en-US" altLang="zh-CN" sz="2000" smtClean="0">
                <a:latin typeface="宋体" panose="02010600030101010101" pitchFamily="2" charset="-122"/>
              </a:rPr>
              <a:t>a[i] = a[j];</a:t>
            </a:r>
            <a:br>
              <a:rPr lang="en-US" altLang="zh-CN" sz="2000" smtClean="0">
                <a:latin typeface="宋体" panose="02010600030101010101" pitchFamily="2" charset="-122"/>
              </a:rPr>
            </a:br>
            <a:r>
              <a:rPr lang="zh-CN" altLang="en-US" sz="2000" smtClean="0">
                <a:latin typeface="宋体" panose="02010600030101010101" pitchFamily="2" charset="-122"/>
              </a:rPr>
              <a:t>　　　　　</a:t>
            </a:r>
            <a:r>
              <a:rPr lang="en-US" altLang="zh-CN" sz="2000" smtClean="0">
                <a:latin typeface="宋体" panose="02010600030101010101" pitchFamily="2" charset="-122"/>
              </a:rPr>
              <a:t>a[j] = x; </a:t>
            </a:r>
            <a:br>
              <a:rPr lang="en-US" altLang="zh-CN" sz="2000" smtClean="0">
                <a:latin typeface="宋体" panose="02010600030101010101" pitchFamily="2" charset="-122"/>
              </a:rPr>
            </a:br>
            <a:r>
              <a:rPr lang="zh-CN" altLang="en-US" sz="2000" smtClean="0">
                <a:latin typeface="宋体" panose="02010600030101010101" pitchFamily="2" charset="-122"/>
              </a:rPr>
              <a:t>　　　</a:t>
            </a:r>
            <a:r>
              <a:rPr lang="en-US" altLang="zh-CN" sz="2000" smtClean="0">
                <a:latin typeface="宋体" panose="02010600030101010101" pitchFamily="2" charset="-122"/>
              </a:rPr>
              <a:t>} </a:t>
            </a:r>
            <a:br>
              <a:rPr lang="en-US" altLang="zh-CN" sz="2000" smtClean="0">
                <a:latin typeface="宋体" panose="02010600030101010101" pitchFamily="2" charset="-122"/>
              </a:rPr>
            </a:br>
            <a:r>
              <a:rPr lang="zh-CN" altLang="en-US" sz="2000" smtClean="0">
                <a:latin typeface="宋体" panose="02010600030101010101" pitchFamily="2" charset="-122"/>
              </a:rPr>
              <a:t>　　　</a:t>
            </a:r>
            <a:r>
              <a:rPr lang="en-US" altLang="zh-CN" sz="2000" smtClean="0">
                <a:latin typeface="宋体" panose="02010600030101010101" pitchFamily="2" charset="-122"/>
              </a:rPr>
              <a:t>x = a[i]; </a:t>
            </a:r>
            <a:br>
              <a:rPr lang="en-US" altLang="zh-CN" sz="2000" smtClean="0">
                <a:latin typeface="宋体" panose="02010600030101010101" pitchFamily="2" charset="-122"/>
              </a:rPr>
            </a:br>
            <a:r>
              <a:rPr lang="zh-CN" altLang="en-US" sz="2000" smtClean="0">
                <a:latin typeface="宋体" panose="02010600030101010101" pitchFamily="2" charset="-122"/>
              </a:rPr>
              <a:t>　　　</a:t>
            </a:r>
            <a:r>
              <a:rPr lang="en-US" altLang="zh-CN" sz="2000" smtClean="0">
                <a:latin typeface="宋体" panose="02010600030101010101" pitchFamily="2" charset="-122"/>
              </a:rPr>
              <a:t>a[i] = a[n]; </a:t>
            </a:r>
            <a:br>
              <a:rPr lang="en-US" altLang="zh-CN" sz="2000" smtClean="0">
                <a:latin typeface="宋体" panose="02010600030101010101" pitchFamily="2" charset="-122"/>
              </a:rPr>
            </a:br>
            <a:r>
              <a:rPr lang="zh-CN" altLang="en-US" sz="2000" smtClean="0">
                <a:latin typeface="宋体" panose="02010600030101010101" pitchFamily="2" charset="-122"/>
              </a:rPr>
              <a:t>　　　</a:t>
            </a:r>
            <a:r>
              <a:rPr lang="en-US" altLang="zh-CN" sz="2000" smtClean="0">
                <a:latin typeface="宋体" panose="02010600030101010101" pitchFamily="2" charset="-122"/>
              </a:rPr>
              <a:t>a[n] = x; </a:t>
            </a:r>
            <a:br>
              <a:rPr lang="en-US" altLang="zh-CN" sz="2000" smtClean="0">
                <a:latin typeface="宋体" panose="02010600030101010101" pitchFamily="2" charset="-122"/>
              </a:rPr>
            </a:br>
            <a:r>
              <a:rPr lang="zh-CN" altLang="en-US" sz="2000" smtClean="0">
                <a:latin typeface="宋体" panose="02010600030101010101" pitchFamily="2" charset="-122"/>
              </a:rPr>
              <a:t>　　　</a:t>
            </a:r>
            <a:r>
              <a:rPr lang="en-US" altLang="zh-CN" sz="2000" smtClean="0">
                <a:latin typeface="宋体" panose="02010600030101010101" pitchFamily="2" charset="-122"/>
              </a:rPr>
              <a:t>/* fragment ends here */ </a:t>
            </a:r>
            <a:br>
              <a:rPr lang="en-US" altLang="zh-CN" sz="2000" smtClean="0">
                <a:latin typeface="宋体" panose="02010600030101010101" pitchFamily="2" charset="-122"/>
              </a:rPr>
            </a:br>
            <a:r>
              <a:rPr lang="zh-CN" altLang="en-US" sz="2000" smtClean="0">
                <a:latin typeface="宋体" panose="02010600030101010101" pitchFamily="2" charset="-122"/>
              </a:rPr>
              <a:t>　　　</a:t>
            </a:r>
            <a:r>
              <a:rPr lang="en-US" altLang="zh-CN" sz="2000" smtClean="0">
                <a:latin typeface="宋体" panose="02010600030101010101" pitchFamily="2" charset="-122"/>
              </a:rPr>
              <a:t>quicksort (m,j);</a:t>
            </a:r>
            <a:br>
              <a:rPr lang="en-US" altLang="zh-CN" sz="2000" smtClean="0">
                <a:latin typeface="宋体" panose="02010600030101010101" pitchFamily="2" charset="-122"/>
              </a:rPr>
            </a:br>
            <a:r>
              <a:rPr lang="zh-CN" altLang="en-US" sz="2000" smtClean="0">
                <a:latin typeface="宋体" panose="02010600030101010101" pitchFamily="2" charset="-122"/>
              </a:rPr>
              <a:t>　　　</a:t>
            </a:r>
            <a:r>
              <a:rPr lang="en-US" altLang="zh-CN" sz="2000" smtClean="0">
                <a:latin typeface="宋体" panose="02010600030101010101" pitchFamily="2" charset="-122"/>
              </a:rPr>
              <a:t>quicksort(i+1,n); </a:t>
            </a:r>
            <a:br>
              <a:rPr lang="en-US" altLang="zh-CN" sz="2000" smtClean="0">
                <a:latin typeface="宋体" panose="02010600030101010101" pitchFamily="2" charset="-122"/>
              </a:rPr>
            </a:br>
            <a:r>
              <a:rPr lang="zh-CN" altLang="en-US" sz="2000" smtClean="0">
                <a:latin typeface="宋体" panose="02010600030101010101" pitchFamily="2" charset="-122"/>
              </a:rPr>
              <a:t>　　</a:t>
            </a:r>
            <a:r>
              <a:rPr lang="en-US" altLang="zh-CN" sz="2000" smtClean="0">
                <a:latin typeface="宋体" panose="02010600030101010101" pitchFamily="2" charset="-122"/>
              </a:rPr>
              <a:t>}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algn="l"/>
            <a:r>
              <a:rPr lang="zh-CN" altLang="en-US" sz="2000" b="1" smtClean="0"/>
              <a:t>将上述代码转换成四元式</a:t>
            </a:r>
          </a:p>
        </p:txBody>
      </p:sp>
      <p:graphicFrame>
        <p:nvGraphicFramePr>
          <p:cNvPr id="5124" name="Group 4"/>
          <p:cNvGraphicFramePr>
            <a:graphicFrameLocks noGrp="1"/>
          </p:cNvGraphicFramePr>
          <p:nvPr>
            <p:ph type="tbl" idx="1"/>
          </p:nvPr>
        </p:nvGraphicFramePr>
        <p:xfrm>
          <a:off x="457200" y="908050"/>
          <a:ext cx="8229600" cy="5689600"/>
        </p:xfrm>
        <a:graphic>
          <a:graphicData uri="http://schemas.openxmlformats.org/drawingml/2006/table">
            <a:tbl>
              <a:tblPr/>
              <a:tblGrid>
                <a:gridCol w="5091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(1)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i:=m-1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(2)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j:=n</a:t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(3)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:=4*n</a:t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(4)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v:=a[t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]</a:t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(5)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i:=i+1</a:t>
                      </a:r>
                      <a:b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(6)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:=4*i</a:t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(7)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:=a[t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]</a:t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(8)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if t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 v goto (5)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(9)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j:=j-1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(10)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:=4*j</a:t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(11)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:=a[t4]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(12)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if t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&gt; v goto (9)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(13)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if i &gt;= j goto (23)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(14)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:=4*i</a:t>
                      </a:r>
                      <a:b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(15)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x:=a[t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(16)   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:=4*i</a:t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(17)   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:=4*j</a:t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(18)   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:=a[t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]</a:t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(19) a[t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]:=t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(20)   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:=4*j</a:t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(21) a[t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]:=x</a:t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(22)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goto (5)</a:t>
                      </a:r>
                      <a:b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(23)   t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:=4*i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(24)   x:=a[t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]</a:t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(25)   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:=4*i</a:t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(26)   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:=4*n</a:t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(27)   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:=a[t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]</a:t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(28) a[t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]:=t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(29)   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:=4*n</a:t>
                      </a:r>
                      <a:b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(30) a[t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]:=x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4038" y="692696"/>
            <a:ext cx="8229600" cy="633412"/>
          </a:xfrm>
        </p:spPr>
        <p:txBody>
          <a:bodyPr/>
          <a:lstStyle/>
          <a:p>
            <a:pPr algn="l"/>
            <a:r>
              <a:rPr lang="zh-CN" altLang="en-US" sz="2400" dirty="0" smtClean="0"/>
              <a:t>　</a:t>
            </a:r>
            <a:r>
              <a:rPr lang="en-US" altLang="zh-CN" sz="2400" dirty="0" smtClean="0"/>
              <a:t>(1) </a:t>
            </a:r>
            <a:r>
              <a:rPr lang="zh-CN" altLang="en-US" sz="2400" dirty="0" smtClean="0"/>
              <a:t>请将四元式代码序列划分为基本块并做出其流图 </a:t>
            </a:r>
          </a:p>
        </p:txBody>
      </p:sp>
      <p:pic>
        <p:nvPicPr>
          <p:cNvPr id="8195" name="Picture 7" descr="10_1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3938" y="1557338"/>
            <a:ext cx="2090737" cy="3509962"/>
          </a:xfrm>
          <a:noFill/>
        </p:spPr>
      </p:pic>
      <p:pic>
        <p:nvPicPr>
          <p:cNvPr id="8196" name="Picture 5" descr="10_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57325"/>
            <a:ext cx="21304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6084888" y="1614488"/>
            <a:ext cx="2698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首先，求出四元式的入口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语句；然后，根据算法，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求出</a:t>
            </a:r>
            <a:r>
              <a:rPr lang="en-US" altLang="zh-CN" sz="1800"/>
              <a:t>6</a:t>
            </a:r>
            <a:r>
              <a:rPr lang="zh-CN" altLang="en-US" sz="1800"/>
              <a:t>个基本块。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250825" y="981075"/>
            <a:ext cx="2962275" cy="2506663"/>
          </a:xfrm>
        </p:spPr>
        <p:txBody>
          <a:bodyPr/>
          <a:lstStyle/>
          <a:p>
            <a:pPr algn="l"/>
            <a:r>
              <a:rPr lang="zh-CN" altLang="en-US" sz="2800" b="1" smtClean="0"/>
              <a:t>基本块流图</a:t>
            </a:r>
            <a:br>
              <a:rPr lang="zh-CN" altLang="en-US" sz="2800" b="1" smtClean="0"/>
            </a:br>
            <a:r>
              <a:rPr lang="zh-CN" altLang="en-US" sz="2800" b="1" smtClean="0"/>
              <a:t>注意三元组：</a:t>
            </a:r>
            <a:br>
              <a:rPr lang="zh-CN" altLang="en-US" sz="2800" b="1" smtClean="0"/>
            </a:br>
            <a:r>
              <a:rPr lang="en-US" altLang="zh-CN" sz="2800" b="1" smtClean="0"/>
              <a:t>1</a:t>
            </a:r>
            <a:r>
              <a:rPr lang="zh-CN" altLang="en-US" sz="2800" b="1" smtClean="0"/>
              <a:t>、首节点</a:t>
            </a:r>
            <a:br>
              <a:rPr lang="zh-CN" altLang="en-US" sz="2800" b="1" smtClean="0"/>
            </a:br>
            <a:r>
              <a:rPr lang="en-US" altLang="zh-CN" sz="2800" b="1" smtClean="0"/>
              <a:t>2</a:t>
            </a:r>
            <a:r>
              <a:rPr lang="zh-CN" altLang="en-US" sz="2800" b="1" smtClean="0"/>
              <a:t>、节点集合</a:t>
            </a:r>
            <a:br>
              <a:rPr lang="zh-CN" altLang="en-US" sz="2800" b="1" smtClean="0"/>
            </a:br>
            <a:r>
              <a:rPr lang="en-US" altLang="zh-CN" sz="2800" b="1" smtClean="0"/>
              <a:t>3</a:t>
            </a:r>
            <a:r>
              <a:rPr lang="zh-CN" altLang="en-US" sz="2800" b="1" smtClean="0"/>
              <a:t>、有向边</a:t>
            </a:r>
          </a:p>
        </p:txBody>
      </p:sp>
      <p:pic>
        <p:nvPicPr>
          <p:cNvPr id="9219" name="Picture 5" descr="10_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79838" y="333375"/>
            <a:ext cx="3236912" cy="6191250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8229600" cy="633413"/>
          </a:xfrm>
        </p:spPr>
        <p:txBody>
          <a:bodyPr/>
          <a:lstStyle/>
          <a:p>
            <a:pPr algn="l"/>
            <a:r>
              <a:rPr lang="en-US" altLang="zh-CN" sz="2400" b="1" smtClean="0"/>
              <a:t>(2) </a:t>
            </a:r>
            <a:r>
              <a:rPr lang="zh-CN" altLang="en-US" sz="2400" b="1" smtClean="0"/>
              <a:t>将每个基本块的公共子表达式删除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213"/>
            <a:ext cx="8229600" cy="48974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b="1" smtClean="0">
                <a:latin typeface="宋体" panose="02010600030101010101" pitchFamily="2" charset="-122"/>
              </a:rPr>
              <a:t>B5</a:t>
            </a:r>
            <a:r>
              <a:rPr lang="zh-CN" altLang="en-US" sz="1800" b="1" smtClean="0">
                <a:latin typeface="宋体" panose="02010600030101010101" pitchFamily="2" charset="-122"/>
              </a:rPr>
              <a:t>中（</a:t>
            </a:r>
            <a:r>
              <a:rPr lang="en-US" altLang="zh-CN" sz="1800" b="1" smtClean="0">
                <a:latin typeface="宋体" panose="02010600030101010101" pitchFamily="2" charset="-122"/>
              </a:rPr>
              <a:t>14</a:t>
            </a:r>
            <a:r>
              <a:rPr lang="zh-CN" altLang="en-US" sz="1800" b="1" smtClean="0">
                <a:latin typeface="宋体" panose="02010600030101010101" pitchFamily="2" charset="-122"/>
              </a:rPr>
              <a:t>）和（</a:t>
            </a:r>
            <a:r>
              <a:rPr lang="en-US" altLang="zh-CN" sz="1800" b="1" smtClean="0">
                <a:latin typeface="宋体" panose="02010600030101010101" pitchFamily="2" charset="-122"/>
              </a:rPr>
              <a:t>16</a:t>
            </a:r>
            <a:r>
              <a:rPr lang="zh-CN" altLang="en-US" sz="1800" b="1" smtClean="0">
                <a:latin typeface="宋体" panose="02010600030101010101" pitchFamily="2" charset="-122"/>
              </a:rPr>
              <a:t>）是公共子表达式、（</a:t>
            </a:r>
            <a:r>
              <a:rPr lang="en-US" altLang="zh-CN" sz="1800" b="1" smtClean="0">
                <a:latin typeface="宋体" panose="02010600030101010101" pitchFamily="2" charset="-122"/>
              </a:rPr>
              <a:t>17</a:t>
            </a:r>
            <a:r>
              <a:rPr lang="zh-CN" altLang="en-US" sz="1800" b="1" smtClean="0">
                <a:latin typeface="宋体" panose="02010600030101010101" pitchFamily="2" charset="-122"/>
              </a:rPr>
              <a:t>）和（</a:t>
            </a:r>
            <a:r>
              <a:rPr lang="en-US" altLang="zh-CN" sz="1800" b="1" smtClean="0">
                <a:latin typeface="宋体" panose="02010600030101010101" pitchFamily="2" charset="-122"/>
              </a:rPr>
              <a:t>20</a:t>
            </a:r>
            <a:r>
              <a:rPr lang="zh-CN" altLang="en-US" sz="1800" b="1" smtClean="0">
                <a:latin typeface="宋体" panose="02010600030101010101" pitchFamily="2" charset="-122"/>
              </a:rPr>
              <a:t>）是公共子表达式，</a:t>
            </a:r>
            <a:r>
              <a:rPr lang="en-US" altLang="zh-CN" sz="1800" b="1" smtClean="0">
                <a:latin typeface="宋体" panose="02010600030101010101" pitchFamily="2" charset="-122"/>
              </a:rPr>
              <a:t>B5</a:t>
            </a:r>
            <a:r>
              <a:rPr lang="zh-CN" altLang="en-US" sz="1800" b="1" smtClean="0">
                <a:latin typeface="宋体" panose="02010600030101010101" pitchFamily="2" charset="-122"/>
              </a:rPr>
              <a:t>变为</a:t>
            </a:r>
          </a:p>
          <a:p>
            <a:pPr lvl="1">
              <a:lnSpc>
                <a:spcPct val="80000"/>
              </a:lnSpc>
            </a:pPr>
            <a:r>
              <a:rPr lang="zh-CN" altLang="en-US" sz="1600" smtClean="0">
                <a:latin typeface="宋体" panose="02010600030101010101" pitchFamily="2" charset="-122"/>
              </a:rPr>
              <a:t>（</a:t>
            </a:r>
            <a:r>
              <a:rPr lang="en-US" altLang="zh-CN" sz="1600" smtClean="0">
                <a:latin typeface="宋体" panose="02010600030101010101" pitchFamily="2" charset="-122"/>
              </a:rPr>
              <a:t>14</a:t>
            </a:r>
            <a:r>
              <a:rPr lang="zh-CN" altLang="en-US" sz="1600" smtClean="0">
                <a:latin typeface="宋体" panose="02010600030101010101" pitchFamily="2" charset="-122"/>
              </a:rPr>
              <a:t>） </a:t>
            </a:r>
            <a:r>
              <a:rPr lang="en-US" altLang="zh-CN" sz="1600" smtClean="0">
                <a:latin typeface="宋体" panose="02010600030101010101" pitchFamily="2" charset="-122"/>
              </a:rPr>
              <a:t>t6:=4*i</a:t>
            </a:r>
          </a:p>
          <a:p>
            <a:pPr lvl="1">
              <a:lnSpc>
                <a:spcPct val="80000"/>
              </a:lnSpc>
            </a:pPr>
            <a:r>
              <a:rPr lang="zh-CN" altLang="en-US" sz="1600" smtClean="0">
                <a:latin typeface="宋体" panose="02010600030101010101" pitchFamily="2" charset="-122"/>
              </a:rPr>
              <a:t>（</a:t>
            </a:r>
            <a:r>
              <a:rPr lang="en-US" altLang="zh-CN" sz="1600" smtClean="0">
                <a:latin typeface="宋体" panose="02010600030101010101" pitchFamily="2" charset="-122"/>
              </a:rPr>
              <a:t>15</a:t>
            </a:r>
            <a:r>
              <a:rPr lang="zh-CN" altLang="en-US" sz="1600" smtClean="0">
                <a:latin typeface="宋体" panose="02010600030101010101" pitchFamily="2" charset="-122"/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sz="1600" smtClean="0">
                <a:latin typeface="宋体" panose="02010600030101010101" pitchFamily="2" charset="-122"/>
              </a:rPr>
              <a:t>（</a:t>
            </a:r>
            <a:r>
              <a:rPr lang="en-US" altLang="zh-CN" sz="1600" smtClean="0">
                <a:latin typeface="宋体" panose="02010600030101010101" pitchFamily="2" charset="-122"/>
              </a:rPr>
              <a:t>16</a:t>
            </a:r>
            <a:r>
              <a:rPr lang="zh-CN" altLang="en-US" sz="1600" smtClean="0">
                <a:latin typeface="宋体" panose="02010600030101010101" pitchFamily="2" charset="-122"/>
              </a:rPr>
              <a:t>） </a:t>
            </a:r>
            <a:r>
              <a:rPr lang="en-US" altLang="zh-CN" sz="1600" smtClean="0">
                <a:latin typeface="宋体" panose="02010600030101010101" pitchFamily="2" charset="-122"/>
              </a:rPr>
              <a:t>t7:=t6</a:t>
            </a:r>
          </a:p>
          <a:p>
            <a:pPr lvl="1">
              <a:lnSpc>
                <a:spcPct val="80000"/>
              </a:lnSpc>
            </a:pPr>
            <a:r>
              <a:rPr lang="zh-CN" altLang="en-US" sz="1600" smtClean="0">
                <a:latin typeface="宋体" panose="02010600030101010101" pitchFamily="2" charset="-122"/>
              </a:rPr>
              <a:t>（</a:t>
            </a:r>
            <a:r>
              <a:rPr lang="en-US" altLang="zh-CN" sz="1600" smtClean="0">
                <a:latin typeface="宋体" panose="02010600030101010101" pitchFamily="2" charset="-122"/>
              </a:rPr>
              <a:t>17</a:t>
            </a:r>
            <a:r>
              <a:rPr lang="zh-CN" altLang="en-US" sz="1600" smtClean="0">
                <a:latin typeface="宋体" panose="02010600030101010101" pitchFamily="2" charset="-122"/>
              </a:rPr>
              <a:t>） </a:t>
            </a:r>
            <a:r>
              <a:rPr lang="en-US" altLang="zh-CN" sz="1600" smtClean="0">
                <a:latin typeface="宋体" panose="02010600030101010101" pitchFamily="2" charset="-122"/>
              </a:rPr>
              <a:t>t8:=4*j</a:t>
            </a:r>
          </a:p>
          <a:p>
            <a:pPr lvl="1">
              <a:lnSpc>
                <a:spcPct val="80000"/>
              </a:lnSpc>
            </a:pPr>
            <a:r>
              <a:rPr lang="en-US" altLang="zh-CN" sz="1600" smtClean="0">
                <a:latin typeface="宋体" panose="02010600030101010101" pitchFamily="2" charset="-122"/>
              </a:rPr>
              <a:t>…</a:t>
            </a:r>
            <a:br>
              <a:rPr lang="en-US" altLang="zh-CN" sz="1600" smtClean="0">
                <a:latin typeface="宋体" panose="02010600030101010101" pitchFamily="2" charset="-122"/>
              </a:rPr>
            </a:br>
            <a:endParaRPr lang="en-US" altLang="zh-CN" sz="1600" smtClean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600" smtClean="0">
                <a:latin typeface="宋体" panose="02010600030101010101" pitchFamily="2" charset="-122"/>
              </a:rPr>
              <a:t>（</a:t>
            </a:r>
            <a:r>
              <a:rPr lang="en-US" altLang="zh-CN" sz="1600" smtClean="0">
                <a:latin typeface="宋体" panose="02010600030101010101" pitchFamily="2" charset="-122"/>
              </a:rPr>
              <a:t>20</a:t>
            </a:r>
            <a:r>
              <a:rPr lang="zh-CN" altLang="en-US" sz="1600" smtClean="0">
                <a:latin typeface="宋体" panose="02010600030101010101" pitchFamily="2" charset="-122"/>
              </a:rPr>
              <a:t>） </a:t>
            </a:r>
            <a:r>
              <a:rPr lang="en-US" altLang="zh-CN" sz="1600" smtClean="0">
                <a:latin typeface="宋体" panose="02010600030101010101" pitchFamily="2" charset="-122"/>
              </a:rPr>
              <a:t>t10:=t8</a:t>
            </a:r>
          </a:p>
          <a:p>
            <a:pPr lvl="1">
              <a:lnSpc>
                <a:spcPct val="80000"/>
              </a:lnSpc>
            </a:pPr>
            <a:r>
              <a:rPr lang="zh-CN" altLang="en-US" sz="1600" smtClean="0">
                <a:latin typeface="宋体" panose="02010600030101010101" pitchFamily="2" charset="-122"/>
              </a:rPr>
              <a:t>（</a:t>
            </a:r>
            <a:r>
              <a:rPr lang="en-US" altLang="zh-CN" sz="1600" smtClean="0">
                <a:latin typeface="宋体" panose="02010600030101010101" pitchFamily="2" charset="-122"/>
              </a:rPr>
              <a:t>21</a:t>
            </a:r>
            <a:r>
              <a:rPr lang="zh-CN" altLang="en-US" sz="1600" smtClean="0">
                <a:latin typeface="宋体" panose="02010600030101010101" pitchFamily="2" charset="-122"/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sz="1600" smtClean="0">
                <a:latin typeface="宋体" panose="02010600030101010101" pitchFamily="2" charset="-122"/>
              </a:rPr>
              <a:t>（</a:t>
            </a:r>
            <a:r>
              <a:rPr lang="en-US" altLang="zh-CN" sz="1600" smtClean="0">
                <a:latin typeface="宋体" panose="02010600030101010101" pitchFamily="2" charset="-122"/>
              </a:rPr>
              <a:t>22</a:t>
            </a:r>
            <a:r>
              <a:rPr lang="zh-CN" altLang="en-US" sz="1600" smtClean="0">
                <a:latin typeface="宋体" panose="02010600030101010101" pitchFamily="2" charset="-122"/>
              </a:rPr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1800" b="1" smtClean="0">
                <a:latin typeface="宋体" panose="02010600030101010101" pitchFamily="2" charset="-122"/>
              </a:rPr>
              <a:t>B6</a:t>
            </a:r>
            <a:r>
              <a:rPr lang="zh-CN" altLang="en-US" sz="1800" b="1" smtClean="0">
                <a:latin typeface="宋体" panose="02010600030101010101" pitchFamily="2" charset="-122"/>
              </a:rPr>
              <a:t>中（</a:t>
            </a:r>
            <a:r>
              <a:rPr lang="en-US" altLang="zh-CN" sz="1800" b="1" smtClean="0">
                <a:latin typeface="宋体" panose="02010600030101010101" pitchFamily="2" charset="-122"/>
              </a:rPr>
              <a:t>23</a:t>
            </a:r>
            <a:r>
              <a:rPr lang="zh-CN" altLang="en-US" sz="1800" b="1" smtClean="0">
                <a:latin typeface="宋体" panose="02010600030101010101" pitchFamily="2" charset="-122"/>
              </a:rPr>
              <a:t>）和（</a:t>
            </a:r>
            <a:r>
              <a:rPr lang="en-US" altLang="zh-CN" sz="1800" b="1" smtClean="0">
                <a:latin typeface="宋体" panose="02010600030101010101" pitchFamily="2" charset="-122"/>
              </a:rPr>
              <a:t>25</a:t>
            </a:r>
            <a:r>
              <a:rPr lang="zh-CN" altLang="en-US" sz="1800" b="1" smtClean="0">
                <a:latin typeface="宋体" panose="02010600030101010101" pitchFamily="2" charset="-122"/>
              </a:rPr>
              <a:t>）是公共子表达式、（</a:t>
            </a:r>
            <a:r>
              <a:rPr lang="en-US" altLang="zh-CN" sz="1800" b="1" smtClean="0">
                <a:latin typeface="宋体" panose="02010600030101010101" pitchFamily="2" charset="-122"/>
              </a:rPr>
              <a:t>26</a:t>
            </a:r>
            <a:r>
              <a:rPr lang="zh-CN" altLang="en-US" sz="1800" b="1" smtClean="0">
                <a:latin typeface="宋体" panose="02010600030101010101" pitchFamily="2" charset="-122"/>
              </a:rPr>
              <a:t>）和（</a:t>
            </a:r>
            <a:r>
              <a:rPr lang="en-US" altLang="zh-CN" sz="1800" b="1" smtClean="0">
                <a:latin typeface="宋体" panose="02010600030101010101" pitchFamily="2" charset="-122"/>
              </a:rPr>
              <a:t>29</a:t>
            </a:r>
            <a:r>
              <a:rPr lang="zh-CN" altLang="en-US" sz="1800" b="1" smtClean="0">
                <a:latin typeface="宋体" panose="02010600030101010101" pitchFamily="2" charset="-122"/>
              </a:rPr>
              <a:t>）是公共子表达式，</a:t>
            </a:r>
            <a:r>
              <a:rPr lang="en-US" altLang="zh-CN" sz="1800" b="1" smtClean="0">
                <a:latin typeface="宋体" panose="02010600030101010101" pitchFamily="2" charset="-122"/>
              </a:rPr>
              <a:t>B6</a:t>
            </a:r>
            <a:r>
              <a:rPr lang="zh-CN" altLang="en-US" sz="1800" b="1" smtClean="0">
                <a:latin typeface="宋体" panose="02010600030101010101" pitchFamily="2" charset="-122"/>
              </a:rPr>
              <a:t>变为</a:t>
            </a:r>
          </a:p>
          <a:p>
            <a:pPr lvl="1">
              <a:lnSpc>
                <a:spcPct val="80000"/>
              </a:lnSpc>
            </a:pPr>
            <a:r>
              <a:rPr lang="zh-CN" altLang="en-US" sz="1600" smtClean="0">
                <a:latin typeface="宋体" panose="02010600030101010101" pitchFamily="2" charset="-122"/>
              </a:rPr>
              <a:t>（</a:t>
            </a:r>
            <a:r>
              <a:rPr lang="en-US" altLang="zh-CN" sz="1600" smtClean="0">
                <a:latin typeface="宋体" panose="02010600030101010101" pitchFamily="2" charset="-122"/>
              </a:rPr>
              <a:t>23</a:t>
            </a:r>
            <a:r>
              <a:rPr lang="zh-CN" altLang="en-US" sz="1600" smtClean="0">
                <a:latin typeface="宋体" panose="02010600030101010101" pitchFamily="2" charset="-122"/>
              </a:rPr>
              <a:t>） </a:t>
            </a:r>
            <a:r>
              <a:rPr lang="en-US" altLang="zh-CN" sz="1600" smtClean="0">
                <a:latin typeface="宋体" panose="02010600030101010101" pitchFamily="2" charset="-122"/>
              </a:rPr>
              <a:t>t11:=4*i</a:t>
            </a:r>
          </a:p>
          <a:p>
            <a:pPr lvl="1">
              <a:lnSpc>
                <a:spcPct val="80000"/>
              </a:lnSpc>
            </a:pPr>
            <a:r>
              <a:rPr lang="zh-CN" altLang="en-US" sz="1600" smtClean="0">
                <a:latin typeface="宋体" panose="02010600030101010101" pitchFamily="2" charset="-122"/>
              </a:rPr>
              <a:t>（</a:t>
            </a:r>
            <a:r>
              <a:rPr lang="en-US" altLang="zh-CN" sz="1600" smtClean="0">
                <a:latin typeface="宋体" panose="02010600030101010101" pitchFamily="2" charset="-122"/>
              </a:rPr>
              <a:t>24</a:t>
            </a:r>
            <a:r>
              <a:rPr lang="zh-CN" altLang="en-US" sz="1600" smtClean="0">
                <a:latin typeface="宋体" panose="02010600030101010101" pitchFamily="2" charset="-122"/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sz="1600" smtClean="0">
                <a:latin typeface="宋体" panose="02010600030101010101" pitchFamily="2" charset="-122"/>
              </a:rPr>
              <a:t>（</a:t>
            </a:r>
            <a:r>
              <a:rPr lang="en-US" altLang="zh-CN" sz="1600" smtClean="0">
                <a:latin typeface="宋体" panose="02010600030101010101" pitchFamily="2" charset="-122"/>
              </a:rPr>
              <a:t>25</a:t>
            </a:r>
            <a:r>
              <a:rPr lang="zh-CN" altLang="en-US" sz="1600" smtClean="0">
                <a:latin typeface="宋体" panose="02010600030101010101" pitchFamily="2" charset="-122"/>
              </a:rPr>
              <a:t>） </a:t>
            </a:r>
            <a:r>
              <a:rPr lang="en-US" altLang="zh-CN" sz="1600" smtClean="0">
                <a:latin typeface="宋体" panose="02010600030101010101" pitchFamily="2" charset="-122"/>
              </a:rPr>
              <a:t>t12:=t11</a:t>
            </a:r>
          </a:p>
          <a:p>
            <a:pPr lvl="1">
              <a:lnSpc>
                <a:spcPct val="80000"/>
              </a:lnSpc>
            </a:pPr>
            <a:r>
              <a:rPr lang="zh-CN" altLang="en-US" sz="1600" smtClean="0">
                <a:latin typeface="宋体" panose="02010600030101010101" pitchFamily="2" charset="-122"/>
              </a:rPr>
              <a:t>（</a:t>
            </a:r>
            <a:r>
              <a:rPr lang="en-US" altLang="zh-CN" sz="1600" smtClean="0">
                <a:latin typeface="宋体" panose="02010600030101010101" pitchFamily="2" charset="-122"/>
              </a:rPr>
              <a:t>26</a:t>
            </a:r>
            <a:r>
              <a:rPr lang="zh-CN" altLang="en-US" sz="1600" smtClean="0">
                <a:latin typeface="宋体" panose="02010600030101010101" pitchFamily="2" charset="-122"/>
              </a:rPr>
              <a:t>） </a:t>
            </a:r>
            <a:r>
              <a:rPr lang="en-US" altLang="zh-CN" sz="1600" smtClean="0">
                <a:latin typeface="宋体" panose="02010600030101010101" pitchFamily="2" charset="-122"/>
              </a:rPr>
              <a:t>t13:=4*n</a:t>
            </a:r>
          </a:p>
          <a:p>
            <a:pPr lvl="1">
              <a:lnSpc>
                <a:spcPct val="80000"/>
              </a:lnSpc>
            </a:pPr>
            <a:r>
              <a:rPr lang="zh-CN" altLang="en-US" sz="1600" smtClean="0">
                <a:latin typeface="宋体" panose="02010600030101010101" pitchFamily="2" charset="-122"/>
              </a:rPr>
              <a:t>　</a:t>
            </a:r>
            <a:r>
              <a:rPr lang="en-US" altLang="zh-CN" sz="1600" smtClean="0">
                <a:latin typeface="宋体" panose="02010600030101010101" pitchFamily="2" charset="-122"/>
              </a:rPr>
              <a:t>…</a:t>
            </a:r>
            <a:br>
              <a:rPr lang="en-US" altLang="zh-CN" sz="1600" smtClean="0">
                <a:latin typeface="宋体" panose="02010600030101010101" pitchFamily="2" charset="-122"/>
              </a:rPr>
            </a:br>
            <a:endParaRPr lang="en-US" altLang="zh-CN" sz="1600" smtClean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600" smtClean="0">
                <a:latin typeface="宋体" panose="02010600030101010101" pitchFamily="2" charset="-122"/>
              </a:rPr>
              <a:t>（</a:t>
            </a:r>
            <a:r>
              <a:rPr lang="en-US" altLang="zh-CN" sz="1600" smtClean="0">
                <a:latin typeface="宋体" panose="02010600030101010101" pitchFamily="2" charset="-122"/>
              </a:rPr>
              <a:t>29</a:t>
            </a:r>
            <a:r>
              <a:rPr lang="zh-CN" altLang="en-US" sz="1600" smtClean="0">
                <a:latin typeface="宋体" panose="02010600030101010101" pitchFamily="2" charset="-122"/>
              </a:rPr>
              <a:t>） </a:t>
            </a:r>
            <a:r>
              <a:rPr lang="en-US" altLang="zh-CN" sz="1600" smtClean="0">
                <a:latin typeface="宋体" panose="02010600030101010101" pitchFamily="2" charset="-122"/>
              </a:rPr>
              <a:t>t15:=t13</a:t>
            </a:r>
            <a:br>
              <a:rPr lang="en-US" altLang="zh-CN" sz="1600" smtClean="0">
                <a:latin typeface="宋体" panose="02010600030101010101" pitchFamily="2" charset="-122"/>
              </a:rPr>
            </a:br>
            <a:endParaRPr lang="en-US" altLang="zh-CN" sz="16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8229600" cy="561975"/>
          </a:xfrm>
        </p:spPr>
        <p:txBody>
          <a:bodyPr/>
          <a:lstStyle/>
          <a:p>
            <a:pPr algn="l"/>
            <a:r>
              <a:rPr lang="en-US" altLang="zh-CN" sz="2400" b="1" smtClean="0">
                <a:latin typeface="宋体" panose="02010600030101010101" pitchFamily="2" charset="-122"/>
              </a:rPr>
              <a:t>(3) </a:t>
            </a:r>
            <a:r>
              <a:rPr lang="zh-CN" altLang="en-US" sz="2400" b="1" smtClean="0">
                <a:latin typeface="宋体" panose="02010600030101010101" pitchFamily="2" charset="-122"/>
              </a:rPr>
              <a:t>找出流图中的循环</a:t>
            </a:r>
            <a:r>
              <a:rPr lang="en-US" altLang="zh-CN" sz="2400" b="1" smtClean="0">
                <a:latin typeface="宋体" panose="02010600030101010101" pitchFamily="2" charset="-122"/>
              </a:rPr>
              <a:t>,</a:t>
            </a:r>
            <a:r>
              <a:rPr lang="zh-CN" altLang="en-US" sz="2400" b="1" smtClean="0">
                <a:latin typeface="宋体" panose="02010600030101010101" pitchFamily="2" charset="-122"/>
              </a:rPr>
              <a:t>将循环不变量计算移出循环外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36563" y="1989138"/>
            <a:ext cx="8229600" cy="3124200"/>
          </a:xfrm>
        </p:spPr>
        <p:txBody>
          <a:bodyPr/>
          <a:lstStyle/>
          <a:p>
            <a:pPr marL="609600" indent="-609600"/>
            <a:r>
              <a:rPr lang="zh-CN" altLang="en-US" smtClean="0"/>
              <a:t>循环有三</a:t>
            </a:r>
            <a:r>
              <a:rPr lang="en-US" altLang="zh-CN" smtClean="0"/>
              <a:t>: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/>
              <a:t> {B2}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/>
              <a:t> {B3}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/>
              <a:t> {B2</a:t>
            </a:r>
            <a:r>
              <a:rPr lang="zh-CN" altLang="en-US" smtClean="0"/>
              <a:t>，</a:t>
            </a:r>
            <a:r>
              <a:rPr lang="en-US" altLang="zh-CN" smtClean="0"/>
              <a:t>B3</a:t>
            </a:r>
            <a:r>
              <a:rPr lang="zh-CN" altLang="en-US" smtClean="0"/>
              <a:t>，</a:t>
            </a:r>
            <a:r>
              <a:rPr lang="en-US" altLang="zh-CN" smtClean="0"/>
              <a:t>B4</a:t>
            </a:r>
            <a:r>
              <a:rPr lang="zh-CN" altLang="en-US" smtClean="0"/>
              <a:t>，</a:t>
            </a:r>
            <a:r>
              <a:rPr lang="en-US" altLang="zh-CN" smtClean="0"/>
              <a:t>B5}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华电课件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讲 数据概述.ppt [兼容模式]" id="{2EED74CB-CA1A-4992-8A98-915FA2ECF02E}" vid="{E89A2BA7-D518-4D39-A51A-34234F73D1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华电讲义模板</Template>
  <TotalTime>110</TotalTime>
  <Words>1095</Words>
  <Application>Microsoft Office PowerPoint</Application>
  <PresentationFormat>全屏显示(4:3)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宋体</vt:lpstr>
      <vt:lpstr>等线</vt:lpstr>
      <vt:lpstr>Wingdings</vt:lpstr>
      <vt:lpstr>华电课件</vt:lpstr>
      <vt:lpstr>代码优化习题</vt:lpstr>
      <vt:lpstr>基本概念</vt:lpstr>
      <vt:lpstr>基本方法</vt:lpstr>
      <vt:lpstr>习题一</vt:lpstr>
      <vt:lpstr>将上述代码转换成四元式</vt:lpstr>
      <vt:lpstr>　(1) 请将四元式代码序列划分为基本块并做出其流图 </vt:lpstr>
      <vt:lpstr>基本块流图 注意三元组： 1、首节点 2、节点集合 3、有向边</vt:lpstr>
      <vt:lpstr>(2) 将每个基本块的公共子表达式删除</vt:lpstr>
      <vt:lpstr>(3) 找出流图中的循环,将循环不变量计算移出循环外</vt:lpstr>
      <vt:lpstr>如下程序流图中，B3中的i∶=2是循环不变量，可以将其提到前置结点吗?</vt:lpstr>
      <vt:lpstr>对如下图的流图： 　　(1) 求出流图中各结点n的必经结点集D(n)；  　　(2) 求出流图中的回边； 　　(3) 求出流图中的循环。</vt:lpstr>
      <vt:lpstr>PowerPoint 演示文稿</vt:lpstr>
    </vt:vector>
  </TitlesOfParts>
  <Company>qlh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代码优化习题</dc:title>
  <dc:creator>qlh</dc:creator>
  <cp:lastModifiedBy>qlh</cp:lastModifiedBy>
  <cp:revision>17</cp:revision>
  <dcterms:created xsi:type="dcterms:W3CDTF">2006-04-28T15:06:28Z</dcterms:created>
  <dcterms:modified xsi:type="dcterms:W3CDTF">2020-11-05T01:13:32Z</dcterms:modified>
</cp:coreProperties>
</file>