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42"/>
  </p:notesMasterIdLst>
  <p:sldIdLst>
    <p:sldId id="257" r:id="rId2"/>
    <p:sldId id="258" r:id="rId3"/>
    <p:sldId id="259" r:id="rId4"/>
    <p:sldId id="306" r:id="rId5"/>
    <p:sldId id="261" r:id="rId6"/>
    <p:sldId id="289" r:id="rId7"/>
    <p:sldId id="290" r:id="rId8"/>
    <p:sldId id="262" r:id="rId9"/>
    <p:sldId id="263" r:id="rId10"/>
    <p:sldId id="264" r:id="rId11"/>
    <p:sldId id="282" r:id="rId12"/>
    <p:sldId id="265" r:id="rId13"/>
    <p:sldId id="266" r:id="rId14"/>
    <p:sldId id="267" r:id="rId15"/>
    <p:sldId id="268" r:id="rId16"/>
    <p:sldId id="269" r:id="rId17"/>
    <p:sldId id="270" r:id="rId18"/>
    <p:sldId id="283" r:id="rId19"/>
    <p:sldId id="271" r:id="rId20"/>
    <p:sldId id="272" r:id="rId21"/>
    <p:sldId id="273" r:id="rId22"/>
    <p:sldId id="274" r:id="rId23"/>
    <p:sldId id="284" r:id="rId24"/>
    <p:sldId id="285" r:id="rId25"/>
    <p:sldId id="275" r:id="rId26"/>
    <p:sldId id="277" r:id="rId27"/>
    <p:sldId id="278" r:id="rId28"/>
    <p:sldId id="279" r:id="rId29"/>
    <p:sldId id="300" r:id="rId30"/>
    <p:sldId id="299" r:id="rId31"/>
    <p:sldId id="302" r:id="rId32"/>
    <p:sldId id="303" r:id="rId33"/>
    <p:sldId id="286" r:id="rId34"/>
    <p:sldId id="292" r:id="rId35"/>
    <p:sldId id="293" r:id="rId36"/>
    <p:sldId id="294" r:id="rId37"/>
    <p:sldId id="295" r:id="rId38"/>
    <p:sldId id="296" r:id="rId39"/>
    <p:sldId id="297" r:id="rId40"/>
    <p:sldId id="301" r:id="rId4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6"/>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501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01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FB3ACDAB-8FC1-4849-BDB5-B6EDB6CA62A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237D77C-C24B-49AD-BC31-8A3932364ADE}" type="slidenum">
              <a:rPr lang="en-US" altLang="zh-CN" smtClean="0"/>
              <a:pPr>
                <a:spcBef>
                  <a:spcPct val="0"/>
                </a:spcBef>
              </a:pPr>
              <a:t>4</a:t>
            </a:fld>
            <a:endParaRPr lang="en-US" altLang="zh-CN"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0892814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2"/>
          <p:cNvPicPr>
            <a:picLocks noChangeAspect="1" noChangeArrowheads="1"/>
          </p:cNvPicPr>
          <p:nvPr/>
        </p:nvPicPr>
        <p:blipFill>
          <a:blip r:embed="rId2">
            <a:lum bright="40000"/>
            <a:extLst>
              <a:ext uri="{28A0092B-C50C-407E-A947-70E740481C1C}">
                <a14:useLocalDpi xmlns:a14="http://schemas.microsoft.com/office/drawing/2010/main" val="0"/>
              </a:ext>
            </a:extLst>
          </a:blip>
          <a:srcRect/>
          <a:stretch>
            <a:fillRect/>
          </a:stretch>
        </p:blipFill>
        <p:spPr bwMode="auto">
          <a:xfrm>
            <a:off x="0" y="1268413"/>
            <a:ext cx="9144000"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中文校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88913"/>
            <a:ext cx="318611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3"/>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52228"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单击以编辑母版副标题样式</a:t>
            </a:r>
            <a:endParaRPr lang="zh-CN" altLang="en-US"/>
          </a:p>
        </p:txBody>
      </p:sp>
      <p:sp>
        <p:nvSpPr>
          <p:cNvPr id="6" name="Rectangle 5"/>
          <p:cNvSpPr>
            <a:spLocks noGrp="1" noChangeArrowheads="1"/>
          </p:cNvSpPr>
          <p:nvPr>
            <p:ph type="dt" sz="half" idx="10"/>
          </p:nvPr>
        </p:nvSpPr>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a:defRPr/>
            </a:lvl1pPr>
          </a:lstStyle>
          <a:p>
            <a:pPr>
              <a:defRPr/>
            </a:pPr>
            <a:fld id="{9C1EDC06-5528-4CD0-B57A-B3AAC1210A09}" type="slidenum">
              <a:rPr lang="en-US" altLang="zh-CN"/>
              <a:pPr>
                <a:defRPr/>
              </a:pPr>
              <a:t>‹#›</a:t>
            </a:fld>
            <a:endParaRPr lang="en-US" altLang="zh-CN"/>
          </a:p>
        </p:txBody>
      </p:sp>
    </p:spTree>
    <p:extLst>
      <p:ext uri="{BB962C8B-B14F-4D97-AF65-F5344CB8AC3E}">
        <p14:creationId xmlns:p14="http://schemas.microsoft.com/office/powerpoint/2010/main" val="738127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D0CD06B7-1A6C-4853-95E7-E0F72B36437C}" type="slidenum">
              <a:rPr lang="en-US" altLang="zh-CN"/>
              <a:pPr>
                <a:defRPr/>
              </a:pPr>
              <a:t>‹#›</a:t>
            </a:fld>
            <a:endParaRPr lang="en-US" altLang="zh-CN"/>
          </a:p>
        </p:txBody>
      </p:sp>
    </p:spTree>
    <p:extLst>
      <p:ext uri="{BB962C8B-B14F-4D97-AF65-F5344CB8AC3E}">
        <p14:creationId xmlns:p14="http://schemas.microsoft.com/office/powerpoint/2010/main" val="287423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0"/>
            <a:ext cx="2058988"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0350"/>
            <a:ext cx="6029325" cy="586581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C6609C23-FBCB-4A3B-9BB3-52766FEF5D3F}" type="slidenum">
              <a:rPr lang="en-US" altLang="zh-CN"/>
              <a:pPr>
                <a:defRPr/>
              </a:pPr>
              <a:t>‹#›</a:t>
            </a:fld>
            <a:endParaRPr lang="en-US" altLang="zh-CN"/>
          </a:p>
        </p:txBody>
      </p:sp>
    </p:spTree>
    <p:extLst>
      <p:ext uri="{BB962C8B-B14F-4D97-AF65-F5344CB8AC3E}">
        <p14:creationId xmlns:p14="http://schemas.microsoft.com/office/powerpoint/2010/main" val="148202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692A34D7-49C7-4AD2-B1E2-4386D99AED25}" type="slidenum">
              <a:rPr lang="en-US" altLang="zh-CN"/>
              <a:pPr>
                <a:defRPr/>
              </a:pPr>
              <a:t>‹#›</a:t>
            </a:fld>
            <a:endParaRPr lang="en-US" altLang="zh-CN"/>
          </a:p>
        </p:txBody>
      </p:sp>
    </p:spTree>
    <p:extLst>
      <p:ext uri="{BB962C8B-B14F-4D97-AF65-F5344CB8AC3E}">
        <p14:creationId xmlns:p14="http://schemas.microsoft.com/office/powerpoint/2010/main" val="1406441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BE0123E-C223-4115-83C5-0AEA6428A756}" type="slidenum">
              <a:rPr lang="en-US" altLang="zh-CN"/>
              <a:pPr>
                <a:defRPr/>
              </a:pPr>
              <a:t>‹#›</a:t>
            </a:fld>
            <a:endParaRPr lang="en-US" altLang="zh-CN"/>
          </a:p>
        </p:txBody>
      </p:sp>
    </p:spTree>
    <p:extLst>
      <p:ext uri="{BB962C8B-B14F-4D97-AF65-F5344CB8AC3E}">
        <p14:creationId xmlns:p14="http://schemas.microsoft.com/office/powerpoint/2010/main" val="360879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B9A5BD8-D5AB-4457-A32D-A672ABDB8DAC}" type="slidenum">
              <a:rPr lang="en-US" altLang="zh-CN"/>
              <a:pPr>
                <a:defRPr/>
              </a:pPr>
              <a:t>‹#›</a:t>
            </a:fld>
            <a:endParaRPr lang="en-US" altLang="zh-CN"/>
          </a:p>
        </p:txBody>
      </p:sp>
    </p:spTree>
    <p:extLst>
      <p:ext uri="{BB962C8B-B14F-4D97-AF65-F5344CB8AC3E}">
        <p14:creationId xmlns:p14="http://schemas.microsoft.com/office/powerpoint/2010/main" val="2611934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334CD069-AA98-4983-8EB9-73F84D4C1184}" type="slidenum">
              <a:rPr lang="en-US" altLang="zh-CN"/>
              <a:pPr>
                <a:defRPr/>
              </a:pPr>
              <a:t>‹#›</a:t>
            </a:fld>
            <a:endParaRPr lang="en-US" altLang="zh-CN"/>
          </a:p>
        </p:txBody>
      </p:sp>
    </p:spTree>
    <p:extLst>
      <p:ext uri="{BB962C8B-B14F-4D97-AF65-F5344CB8AC3E}">
        <p14:creationId xmlns:p14="http://schemas.microsoft.com/office/powerpoint/2010/main" val="2628476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4AFA5EDD-52A1-4CBA-8832-5DB36402423D}" type="slidenum">
              <a:rPr lang="en-US" altLang="zh-CN"/>
              <a:pPr>
                <a:defRPr/>
              </a:pPr>
              <a:t>‹#›</a:t>
            </a:fld>
            <a:endParaRPr lang="en-US" altLang="zh-CN"/>
          </a:p>
        </p:txBody>
      </p:sp>
    </p:spTree>
    <p:extLst>
      <p:ext uri="{BB962C8B-B14F-4D97-AF65-F5344CB8AC3E}">
        <p14:creationId xmlns:p14="http://schemas.microsoft.com/office/powerpoint/2010/main" val="4011700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4413D26E-9C5D-4EE6-AA0D-CA2D36F134FB}" type="slidenum">
              <a:rPr lang="en-US" altLang="zh-CN"/>
              <a:pPr>
                <a:defRPr/>
              </a:pPr>
              <a:t>‹#›</a:t>
            </a:fld>
            <a:endParaRPr lang="en-US" altLang="zh-CN"/>
          </a:p>
        </p:txBody>
      </p:sp>
    </p:spTree>
    <p:extLst>
      <p:ext uri="{BB962C8B-B14F-4D97-AF65-F5344CB8AC3E}">
        <p14:creationId xmlns:p14="http://schemas.microsoft.com/office/powerpoint/2010/main" val="84423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EEA874C-8AA8-47B0-A981-487276151B44}" type="slidenum">
              <a:rPr lang="en-US" altLang="zh-CN"/>
              <a:pPr>
                <a:defRPr/>
              </a:pPr>
              <a:t>‹#›</a:t>
            </a:fld>
            <a:endParaRPr lang="en-US" altLang="zh-CN"/>
          </a:p>
        </p:txBody>
      </p:sp>
    </p:spTree>
    <p:extLst>
      <p:ext uri="{BB962C8B-B14F-4D97-AF65-F5344CB8AC3E}">
        <p14:creationId xmlns:p14="http://schemas.microsoft.com/office/powerpoint/2010/main" val="309191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1F0A0BFF-9DB9-4D12-8FF1-1AE810761296}" type="slidenum">
              <a:rPr lang="en-US" altLang="zh-CN"/>
              <a:pPr>
                <a:defRPr/>
              </a:pPr>
              <a:t>‹#›</a:t>
            </a:fld>
            <a:endParaRPr lang="en-US" altLang="zh-CN"/>
          </a:p>
        </p:txBody>
      </p:sp>
    </p:spTree>
    <p:extLst>
      <p:ext uri="{BB962C8B-B14F-4D97-AF65-F5344CB8AC3E}">
        <p14:creationId xmlns:p14="http://schemas.microsoft.com/office/powerpoint/2010/main" val="105168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中文校名"/>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25193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3"/>
          <p:cNvGrpSpPr>
            <a:grpSpLocks/>
          </p:cNvGrpSpPr>
          <p:nvPr/>
        </p:nvGrpSpPr>
        <p:grpSpPr bwMode="auto">
          <a:xfrm>
            <a:off x="0" y="1412875"/>
            <a:ext cx="9144000" cy="431800"/>
            <a:chOff x="0" y="436"/>
            <a:chExt cx="5760" cy="318"/>
          </a:xfrm>
        </p:grpSpPr>
        <p:sp>
          <p:nvSpPr>
            <p:cNvPr id="1036" name="Rectangle 4"/>
            <p:cNvSpPr>
              <a:spLocks noChangeArrowheads="1"/>
            </p:cNvSpPr>
            <p:nvPr/>
          </p:nvSpPr>
          <p:spPr bwMode="auto">
            <a:xfrm>
              <a:off x="0" y="436"/>
              <a:ext cx="5760" cy="182"/>
            </a:xfrm>
            <a:prstGeom prst="rect">
              <a:avLst/>
            </a:prstGeom>
            <a:solidFill>
              <a:srgbClr val="3366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7" name="Oval 5"/>
            <p:cNvSpPr>
              <a:spLocks noChangeArrowheads="1"/>
            </p:cNvSpPr>
            <p:nvPr/>
          </p:nvSpPr>
          <p:spPr bwMode="auto">
            <a:xfrm>
              <a:off x="0" y="482"/>
              <a:ext cx="5760" cy="27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grpSp>
        <p:nvGrpSpPr>
          <p:cNvPr id="1028" name="Group 6"/>
          <p:cNvGrpSpPr>
            <a:grpSpLocks/>
          </p:cNvGrpSpPr>
          <p:nvPr/>
        </p:nvGrpSpPr>
        <p:grpSpPr bwMode="auto">
          <a:xfrm>
            <a:off x="0" y="6092825"/>
            <a:ext cx="9144000" cy="765175"/>
            <a:chOff x="0" y="3748"/>
            <a:chExt cx="5760" cy="572"/>
          </a:xfrm>
        </p:grpSpPr>
        <p:sp>
          <p:nvSpPr>
            <p:cNvPr id="1034" name="Rectangle 7"/>
            <p:cNvSpPr>
              <a:spLocks noChangeArrowheads="1"/>
            </p:cNvSpPr>
            <p:nvPr/>
          </p:nvSpPr>
          <p:spPr bwMode="auto">
            <a:xfrm>
              <a:off x="0" y="3973"/>
              <a:ext cx="5760" cy="347"/>
            </a:xfrm>
            <a:prstGeom prst="rect">
              <a:avLst/>
            </a:prstGeom>
            <a:solidFill>
              <a:srgbClr val="3366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5" name="Oval 8"/>
            <p:cNvSpPr>
              <a:spLocks noChangeArrowheads="1"/>
            </p:cNvSpPr>
            <p:nvPr/>
          </p:nvSpPr>
          <p:spPr bwMode="auto">
            <a:xfrm>
              <a:off x="0" y="3748"/>
              <a:ext cx="5760" cy="4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1029" name="Rectangle 9"/>
          <p:cNvSpPr>
            <a:spLocks noGrp="1" noChangeArrowheads="1"/>
          </p:cNvSpPr>
          <p:nvPr>
            <p:ph type="title"/>
          </p:nvPr>
        </p:nvSpPr>
        <p:spPr bwMode="auto">
          <a:xfrm>
            <a:off x="468313" y="2603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0"/>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11" name="Rectangle 1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51212" name="Rectangle 1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51213" name="Rectangle 1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F89A54CA-F7D1-498B-B487-57D9A479126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52"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827088" y="2636838"/>
            <a:ext cx="7340600" cy="877887"/>
          </a:xfrm>
        </p:spPr>
        <p:txBody>
          <a:bodyPr/>
          <a:lstStyle/>
          <a:p>
            <a:pPr eaLnBrk="1" hangingPunct="1"/>
            <a:r>
              <a:rPr lang="zh-CN" altLang="en-US" sz="5400" b="1" smtClean="0">
                <a:solidFill>
                  <a:srgbClr val="C00000"/>
                </a:solidFill>
              </a:rPr>
              <a:t>第一章 引论</a:t>
            </a:r>
          </a:p>
        </p:txBody>
      </p:sp>
      <p:sp>
        <p:nvSpPr>
          <p:cNvPr id="4099" name="副标题 3"/>
          <p:cNvSpPr>
            <a:spLocks noGrp="1"/>
          </p:cNvSpPr>
          <p:nvPr>
            <p:ph type="subTitle" idx="1"/>
          </p:nvPr>
        </p:nvSpPr>
        <p:spPr>
          <a:xfrm>
            <a:off x="3492500" y="5013325"/>
            <a:ext cx="2663825" cy="625475"/>
          </a:xfrm>
        </p:spPr>
        <p:txBody>
          <a:bodyPr/>
          <a:lstStyle/>
          <a:p>
            <a:pPr eaLnBrk="1" hangingPunct="1"/>
            <a:r>
              <a:rPr lang="en-US" altLang="zh-CN" b="1" dirty="0" smtClean="0">
                <a:solidFill>
                  <a:srgbClr val="C00000"/>
                </a:solidFill>
              </a:rPr>
              <a:t>2020</a:t>
            </a:r>
            <a:r>
              <a:rPr lang="zh-CN" altLang="en-US" b="1" dirty="0" smtClean="0">
                <a:solidFill>
                  <a:srgbClr val="C00000"/>
                </a:solidFill>
              </a:rPr>
              <a:t>年</a:t>
            </a:r>
            <a:r>
              <a:rPr lang="en-US" altLang="zh-CN" b="1" dirty="0" smtClean="0">
                <a:solidFill>
                  <a:srgbClr val="C00000"/>
                </a:solidFill>
              </a:rPr>
              <a:t>8</a:t>
            </a:r>
            <a:r>
              <a:rPr lang="zh-CN" altLang="en-US" b="1" dirty="0" smtClean="0">
                <a:solidFill>
                  <a:srgbClr val="C00000"/>
                </a:solidFill>
              </a:rPr>
              <a:t>月</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a:xfrm>
            <a:off x="468313" y="1844675"/>
            <a:ext cx="8229600" cy="4602163"/>
          </a:xfrm>
        </p:spPr>
        <p:txBody>
          <a:bodyPr/>
          <a:lstStyle/>
          <a:p>
            <a:pPr marL="0" indent="0" eaLnBrk="1" hangingPunct="1">
              <a:lnSpc>
                <a:spcPct val="90000"/>
              </a:lnSpc>
              <a:buFont typeface="Wingdings" panose="05000000000000000000" pitchFamily="2" charset="2"/>
              <a:buNone/>
            </a:pPr>
            <a:r>
              <a:rPr lang="en-US" altLang="zh-CN" smtClean="0">
                <a:latin typeface="宋体" panose="02010600030101010101" pitchFamily="2" charset="-122"/>
              </a:rPr>
              <a:t> </a:t>
            </a:r>
          </a:p>
          <a:p>
            <a:pPr marL="0" indent="0" eaLnBrk="1" hangingPunct="1">
              <a:lnSpc>
                <a:spcPct val="90000"/>
              </a:lnSpc>
              <a:buFont typeface="Wingdings" panose="05000000000000000000" pitchFamily="2" charset="2"/>
              <a:buNone/>
            </a:pPr>
            <a:r>
              <a:rPr lang="en-US" altLang="zh-CN" smtClean="0">
                <a:latin typeface="宋体" panose="02010600030101010101" pitchFamily="2" charset="-122"/>
              </a:rPr>
              <a:t>begin var  sum , first , count:real;</a:t>
            </a:r>
          </a:p>
          <a:p>
            <a:pPr marL="0" indent="0" eaLnBrk="1" hangingPunct="1">
              <a:lnSpc>
                <a:spcPct val="90000"/>
              </a:lnSpc>
              <a:buFont typeface="Wingdings" panose="05000000000000000000" pitchFamily="2" charset="2"/>
              <a:buNone/>
            </a:pPr>
            <a:r>
              <a:rPr lang="en-US" altLang="zh-CN" smtClean="0">
                <a:latin typeface="宋体" panose="02010600030101010101" pitchFamily="2" charset="-122"/>
              </a:rPr>
              <a:t>     sum:=first+count*10</a:t>
            </a:r>
          </a:p>
          <a:p>
            <a:pPr marL="0" indent="0" eaLnBrk="1" hangingPunct="1">
              <a:lnSpc>
                <a:spcPct val="90000"/>
              </a:lnSpc>
              <a:buFont typeface="Wingdings" panose="05000000000000000000" pitchFamily="2" charset="2"/>
              <a:buNone/>
            </a:pPr>
            <a:r>
              <a:rPr lang="en-US" altLang="zh-CN" smtClean="0">
                <a:latin typeface="宋体" panose="02010600030101010101" pitchFamily="2" charset="-122"/>
              </a:rPr>
              <a:t>end.</a:t>
            </a:r>
          </a:p>
          <a:p>
            <a:pPr marL="0" indent="0" eaLnBrk="1" hangingPunct="1">
              <a:lnSpc>
                <a:spcPct val="90000"/>
              </a:lnSpc>
              <a:buFont typeface="Wingdings" panose="05000000000000000000" pitchFamily="2" charset="2"/>
              <a:buNone/>
            </a:pPr>
            <a:endParaRPr lang="en-US" altLang="zh-CN" smtClean="0">
              <a:latin typeface="宋体" panose="02010600030101010101" pitchFamily="2" charset="-122"/>
            </a:endParaRPr>
          </a:p>
          <a:p>
            <a:pPr marL="0" indent="0" eaLnBrk="1" hangingPunct="1">
              <a:lnSpc>
                <a:spcPct val="90000"/>
              </a:lnSpc>
              <a:buFont typeface="Wingdings" panose="05000000000000000000" pitchFamily="2" charset="2"/>
              <a:buNone/>
            </a:pPr>
            <a:endParaRPr lang="en-US" altLang="zh-CN" smtClean="0">
              <a:latin typeface="宋体" panose="02010600030101010101" pitchFamily="2" charset="-122"/>
            </a:endParaRPr>
          </a:p>
          <a:p>
            <a:pPr marL="0" indent="0" eaLnBrk="1" hangingPunct="1">
              <a:lnSpc>
                <a:spcPct val="90000"/>
              </a:lnSpc>
              <a:buFont typeface="Wingdings" panose="05000000000000000000" pitchFamily="2" charset="2"/>
              <a:buNone/>
            </a:pPr>
            <a:r>
              <a:rPr lang="zh-CN" altLang="en-US" sz="2800" smtClean="0">
                <a:latin typeface="宋体" panose="02010600030101010101" pitchFamily="2" charset="-122"/>
              </a:rPr>
              <a:t>用</a:t>
            </a:r>
            <a:r>
              <a:rPr lang="en-US" altLang="zh-CN" sz="2800" smtClean="0">
                <a:latin typeface="宋体" panose="02010600030101010101" pitchFamily="2" charset="-122"/>
              </a:rPr>
              <a:t>id1,id2</a:t>
            </a:r>
            <a:r>
              <a:rPr lang="zh-CN" altLang="en-US" sz="2800" smtClean="0">
                <a:latin typeface="宋体" panose="02010600030101010101" pitchFamily="2" charset="-122"/>
              </a:rPr>
              <a:t>和</a:t>
            </a:r>
            <a:r>
              <a:rPr lang="en-US" altLang="zh-CN" sz="2800" smtClean="0">
                <a:latin typeface="宋体" panose="02010600030101010101" pitchFamily="2" charset="-122"/>
              </a:rPr>
              <a:t>id3</a:t>
            </a:r>
            <a:r>
              <a:rPr lang="zh-CN" altLang="en-US" sz="2800" smtClean="0">
                <a:latin typeface="宋体" panose="02010600030101010101" pitchFamily="2" charset="-122"/>
              </a:rPr>
              <a:t>分别表示</a:t>
            </a:r>
            <a:r>
              <a:rPr lang="en-US" altLang="zh-CN" sz="2800" smtClean="0">
                <a:latin typeface="宋体" panose="02010600030101010101" pitchFamily="2" charset="-122"/>
              </a:rPr>
              <a:t>sum</a:t>
            </a:r>
            <a:r>
              <a:rPr lang="zh-CN" altLang="en-US" sz="2800" smtClean="0">
                <a:latin typeface="宋体" panose="02010600030101010101" pitchFamily="2" charset="-122"/>
              </a:rPr>
              <a:t>， </a:t>
            </a:r>
            <a:r>
              <a:rPr lang="en-US" altLang="zh-CN" sz="2800" smtClean="0">
                <a:latin typeface="宋体" panose="02010600030101010101" pitchFamily="2" charset="-122"/>
              </a:rPr>
              <a:t>first</a:t>
            </a:r>
            <a:r>
              <a:rPr lang="zh-CN" altLang="en-US" sz="2800" smtClean="0">
                <a:latin typeface="宋体" panose="02010600030101010101" pitchFamily="2" charset="-122"/>
              </a:rPr>
              <a:t>和</a:t>
            </a:r>
            <a:r>
              <a:rPr lang="en-US" altLang="zh-CN" sz="2800" smtClean="0">
                <a:latin typeface="宋体" panose="02010600030101010101" pitchFamily="2" charset="-122"/>
              </a:rPr>
              <a:t>count</a:t>
            </a:r>
            <a:r>
              <a:rPr lang="zh-CN" altLang="en-US" sz="2800" smtClean="0">
                <a:latin typeface="宋体" panose="02010600030101010101" pitchFamily="2" charset="-122"/>
              </a:rPr>
              <a:t>三个标识符的内部形式，经过词法分析，上述赋值语句变为：</a:t>
            </a:r>
            <a:r>
              <a:rPr lang="en-US" altLang="zh-CN" sz="2800" smtClean="0">
                <a:latin typeface="宋体" panose="02010600030101010101" pitchFamily="2" charset="-122"/>
              </a:rPr>
              <a:t>id1:=id2+id3*10</a:t>
            </a:r>
          </a:p>
        </p:txBody>
      </p:sp>
      <p:sp>
        <p:nvSpPr>
          <p:cNvPr id="10243" name="Line 3"/>
          <p:cNvSpPr>
            <a:spLocks noChangeShapeType="1"/>
          </p:cNvSpPr>
          <p:nvPr/>
        </p:nvSpPr>
        <p:spPr bwMode="auto">
          <a:xfrm flipV="1">
            <a:off x="1217613" y="1844675"/>
            <a:ext cx="720725" cy="588963"/>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44" name="Line 4"/>
          <p:cNvSpPr>
            <a:spLocks noChangeShapeType="1"/>
          </p:cNvSpPr>
          <p:nvPr/>
        </p:nvSpPr>
        <p:spPr bwMode="auto">
          <a:xfrm flipV="1">
            <a:off x="2173288" y="1844675"/>
            <a:ext cx="0" cy="588963"/>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45" name="Line 5"/>
          <p:cNvSpPr>
            <a:spLocks noChangeShapeType="1"/>
          </p:cNvSpPr>
          <p:nvPr/>
        </p:nvSpPr>
        <p:spPr bwMode="auto">
          <a:xfrm flipH="1" flipV="1">
            <a:off x="2408238" y="1844675"/>
            <a:ext cx="4697412" cy="576263"/>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46" name="Text Box 6"/>
          <p:cNvSpPr txBox="1">
            <a:spLocks noChangeArrowheads="1"/>
          </p:cNvSpPr>
          <p:nvPr/>
        </p:nvSpPr>
        <p:spPr bwMode="auto">
          <a:xfrm>
            <a:off x="1528763" y="1436688"/>
            <a:ext cx="1382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CC0066"/>
                </a:solidFill>
                <a:latin typeface="Times New Roman" panose="02020603050405020304" pitchFamily="18" charset="0"/>
              </a:rPr>
              <a:t>保留字</a:t>
            </a:r>
          </a:p>
        </p:txBody>
      </p:sp>
      <p:sp>
        <p:nvSpPr>
          <p:cNvPr id="10247" name="Line 7"/>
          <p:cNvSpPr>
            <a:spLocks noChangeShapeType="1"/>
          </p:cNvSpPr>
          <p:nvPr/>
        </p:nvSpPr>
        <p:spPr bwMode="auto">
          <a:xfrm>
            <a:off x="3346450" y="2855913"/>
            <a:ext cx="3170238" cy="1030287"/>
          </a:xfrm>
          <a:prstGeom prst="line">
            <a:avLst/>
          </a:prstGeom>
          <a:noFill/>
          <a:ln w="38100" cmpd="dbl">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48" name="Line 8"/>
          <p:cNvSpPr>
            <a:spLocks noChangeShapeType="1"/>
          </p:cNvSpPr>
          <p:nvPr/>
        </p:nvSpPr>
        <p:spPr bwMode="auto">
          <a:xfrm>
            <a:off x="4941888" y="2743200"/>
            <a:ext cx="1839912" cy="1143000"/>
          </a:xfrm>
          <a:prstGeom prst="line">
            <a:avLst/>
          </a:prstGeom>
          <a:noFill/>
          <a:ln w="38100" cmpd="dbl">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49" name="Line 9"/>
          <p:cNvSpPr>
            <a:spLocks noChangeShapeType="1"/>
          </p:cNvSpPr>
          <p:nvPr/>
        </p:nvSpPr>
        <p:spPr bwMode="auto">
          <a:xfrm>
            <a:off x="6337300" y="2924175"/>
            <a:ext cx="596900" cy="962025"/>
          </a:xfrm>
          <a:prstGeom prst="line">
            <a:avLst/>
          </a:prstGeom>
          <a:noFill/>
          <a:ln w="38100" cmpd="dbl">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50" name="Text Box 10"/>
          <p:cNvSpPr txBox="1">
            <a:spLocks noChangeArrowheads="1"/>
          </p:cNvSpPr>
          <p:nvPr/>
        </p:nvSpPr>
        <p:spPr bwMode="auto">
          <a:xfrm>
            <a:off x="6200775" y="3859213"/>
            <a:ext cx="110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CC0066"/>
                </a:solidFill>
                <a:latin typeface="Times New Roman" panose="02020603050405020304" pitchFamily="18" charset="0"/>
              </a:rPr>
              <a:t>标识符</a:t>
            </a:r>
          </a:p>
        </p:txBody>
      </p:sp>
      <p:sp>
        <p:nvSpPr>
          <p:cNvPr id="10251" name="Line 11"/>
          <p:cNvSpPr>
            <a:spLocks noChangeShapeType="1"/>
          </p:cNvSpPr>
          <p:nvPr/>
        </p:nvSpPr>
        <p:spPr bwMode="auto">
          <a:xfrm>
            <a:off x="2444750" y="3325813"/>
            <a:ext cx="1274763" cy="1109662"/>
          </a:xfrm>
          <a:prstGeom prst="line">
            <a:avLst/>
          </a:prstGeom>
          <a:noFill/>
          <a:ln w="38100" cmpd="dbl">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52" name="Line 12"/>
          <p:cNvSpPr>
            <a:spLocks noChangeShapeType="1"/>
          </p:cNvSpPr>
          <p:nvPr/>
        </p:nvSpPr>
        <p:spPr bwMode="auto">
          <a:xfrm>
            <a:off x="3741738" y="3325813"/>
            <a:ext cx="334962" cy="1136650"/>
          </a:xfrm>
          <a:prstGeom prst="line">
            <a:avLst/>
          </a:prstGeom>
          <a:noFill/>
          <a:ln w="38100" cmpd="dbl">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53" name="Line 13"/>
          <p:cNvSpPr>
            <a:spLocks noChangeShapeType="1"/>
          </p:cNvSpPr>
          <p:nvPr/>
        </p:nvSpPr>
        <p:spPr bwMode="auto">
          <a:xfrm flipH="1">
            <a:off x="4357688" y="3325813"/>
            <a:ext cx="538162" cy="1122362"/>
          </a:xfrm>
          <a:prstGeom prst="line">
            <a:avLst/>
          </a:prstGeom>
          <a:noFill/>
          <a:ln w="38100" cmpd="dbl">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54" name="Text Box 14"/>
          <p:cNvSpPr txBox="1">
            <a:spLocks noChangeArrowheads="1"/>
          </p:cNvSpPr>
          <p:nvPr/>
        </p:nvSpPr>
        <p:spPr bwMode="auto">
          <a:xfrm>
            <a:off x="3589338" y="4435475"/>
            <a:ext cx="110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CC0066"/>
                </a:solidFill>
                <a:latin typeface="Times New Roman" panose="02020603050405020304" pitchFamily="18" charset="0"/>
              </a:rPr>
              <a:t>运算符</a:t>
            </a:r>
          </a:p>
        </p:txBody>
      </p:sp>
      <p:sp>
        <p:nvSpPr>
          <p:cNvPr id="10255" name="Line 15"/>
          <p:cNvSpPr>
            <a:spLocks noChangeShapeType="1"/>
          </p:cNvSpPr>
          <p:nvPr/>
        </p:nvSpPr>
        <p:spPr bwMode="auto">
          <a:xfrm>
            <a:off x="1290638" y="3886200"/>
            <a:ext cx="473075" cy="604838"/>
          </a:xfrm>
          <a:prstGeom prst="line">
            <a:avLst/>
          </a:prstGeom>
          <a:noFill/>
          <a:ln w="38100" cmpd="dbl">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56" name="Text Box 16"/>
          <p:cNvSpPr txBox="1">
            <a:spLocks noChangeArrowheads="1"/>
          </p:cNvSpPr>
          <p:nvPr/>
        </p:nvSpPr>
        <p:spPr bwMode="auto">
          <a:xfrm>
            <a:off x="1519238" y="4478338"/>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CC0066"/>
                </a:solidFill>
                <a:latin typeface="Times New Roman" panose="02020603050405020304" pitchFamily="18" charset="0"/>
              </a:rPr>
              <a:t>界符</a:t>
            </a:r>
          </a:p>
        </p:txBody>
      </p:sp>
      <p:sp>
        <p:nvSpPr>
          <p:cNvPr id="17" name="Line 3"/>
          <p:cNvSpPr>
            <a:spLocks noChangeShapeType="1"/>
          </p:cNvSpPr>
          <p:nvPr/>
        </p:nvSpPr>
        <p:spPr bwMode="auto">
          <a:xfrm flipV="1">
            <a:off x="868363" y="1938338"/>
            <a:ext cx="1171575" cy="1635125"/>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15"/>
          <p:cNvSpPr>
            <a:spLocks noChangeShapeType="1"/>
          </p:cNvSpPr>
          <p:nvPr/>
        </p:nvSpPr>
        <p:spPr bwMode="auto">
          <a:xfrm>
            <a:off x="1673225" y="2800350"/>
            <a:ext cx="265113" cy="1662113"/>
          </a:xfrm>
          <a:prstGeom prst="line">
            <a:avLst/>
          </a:prstGeom>
          <a:noFill/>
          <a:ln w="38100" cmpd="dbl">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15"/>
          <p:cNvSpPr>
            <a:spLocks noChangeShapeType="1"/>
          </p:cNvSpPr>
          <p:nvPr/>
        </p:nvSpPr>
        <p:spPr bwMode="auto">
          <a:xfrm flipH="1">
            <a:off x="2090738" y="2743200"/>
            <a:ext cx="455612" cy="1700213"/>
          </a:xfrm>
          <a:prstGeom prst="line">
            <a:avLst/>
          </a:prstGeom>
          <a:noFill/>
          <a:ln w="38100" cmpd="dbl">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15"/>
          <p:cNvSpPr>
            <a:spLocks noChangeShapeType="1"/>
          </p:cNvSpPr>
          <p:nvPr/>
        </p:nvSpPr>
        <p:spPr bwMode="auto">
          <a:xfrm flipH="1">
            <a:off x="2266950" y="2743200"/>
            <a:ext cx="1322388" cy="1700213"/>
          </a:xfrm>
          <a:prstGeom prst="line">
            <a:avLst/>
          </a:prstGeom>
          <a:noFill/>
          <a:ln w="38100" cmpd="dbl">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 name="Line 15"/>
          <p:cNvSpPr>
            <a:spLocks noChangeShapeType="1"/>
          </p:cNvSpPr>
          <p:nvPr/>
        </p:nvSpPr>
        <p:spPr bwMode="auto">
          <a:xfrm flipH="1">
            <a:off x="2405063" y="2828925"/>
            <a:ext cx="2887662" cy="1662113"/>
          </a:xfrm>
          <a:prstGeom prst="line">
            <a:avLst/>
          </a:prstGeom>
          <a:noFill/>
          <a:ln w="38100" cmpd="dbl">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 name="Line 15"/>
          <p:cNvSpPr>
            <a:spLocks noChangeShapeType="1"/>
          </p:cNvSpPr>
          <p:nvPr/>
        </p:nvSpPr>
        <p:spPr bwMode="auto">
          <a:xfrm flipH="1">
            <a:off x="2595563" y="2828925"/>
            <a:ext cx="5216525" cy="1689100"/>
          </a:xfrm>
          <a:prstGeom prst="line">
            <a:avLst/>
          </a:prstGeom>
          <a:noFill/>
          <a:ln w="38100" cmpd="dbl">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500" fill="hold"/>
                                        <p:tgtEl>
                                          <p:spTgt spid="10243"/>
                                        </p:tgtEl>
                                        <p:attrNameLst>
                                          <p:attrName>ppt_x</p:attrName>
                                        </p:attrNameLst>
                                      </p:cBhvr>
                                      <p:tavLst>
                                        <p:tav tm="0">
                                          <p:val>
                                            <p:strVal val="0-#ppt_w/2"/>
                                          </p:val>
                                        </p:tav>
                                        <p:tav tm="100000">
                                          <p:val>
                                            <p:strVal val="#ppt_x"/>
                                          </p:val>
                                        </p:tav>
                                      </p:tavLst>
                                    </p:anim>
                                    <p:anim calcmode="lin" valueType="num">
                                      <p:cBhvr additive="base">
                                        <p:cTn id="8" dur="500" fill="hold"/>
                                        <p:tgtEl>
                                          <p:spTgt spid="102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244"/>
                                        </p:tgtEl>
                                        <p:attrNameLst>
                                          <p:attrName>style.visibility</p:attrName>
                                        </p:attrNameLst>
                                      </p:cBhvr>
                                      <p:to>
                                        <p:strVal val="visible"/>
                                      </p:to>
                                    </p:set>
                                    <p:anim calcmode="lin" valueType="num">
                                      <p:cBhvr additive="base">
                                        <p:cTn id="13" dur="500" fill="hold"/>
                                        <p:tgtEl>
                                          <p:spTgt spid="10244"/>
                                        </p:tgtEl>
                                        <p:attrNameLst>
                                          <p:attrName>ppt_x</p:attrName>
                                        </p:attrNameLst>
                                      </p:cBhvr>
                                      <p:tavLst>
                                        <p:tav tm="0">
                                          <p:val>
                                            <p:strVal val="0-#ppt_w/2"/>
                                          </p:val>
                                        </p:tav>
                                        <p:tav tm="100000">
                                          <p:val>
                                            <p:strVal val="#ppt_x"/>
                                          </p:val>
                                        </p:tav>
                                      </p:tavLst>
                                    </p:anim>
                                    <p:anim calcmode="lin" valueType="num">
                                      <p:cBhvr additive="base">
                                        <p:cTn id="14" dur="500" fill="hold"/>
                                        <p:tgtEl>
                                          <p:spTgt spid="1024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245"/>
                                        </p:tgtEl>
                                        <p:attrNameLst>
                                          <p:attrName>style.visibility</p:attrName>
                                        </p:attrNameLst>
                                      </p:cBhvr>
                                      <p:to>
                                        <p:strVal val="visible"/>
                                      </p:to>
                                    </p:set>
                                    <p:anim calcmode="lin" valueType="num">
                                      <p:cBhvr additive="base">
                                        <p:cTn id="19" dur="500" fill="hold"/>
                                        <p:tgtEl>
                                          <p:spTgt spid="10245"/>
                                        </p:tgtEl>
                                        <p:attrNameLst>
                                          <p:attrName>ppt_x</p:attrName>
                                        </p:attrNameLst>
                                      </p:cBhvr>
                                      <p:tavLst>
                                        <p:tav tm="0">
                                          <p:val>
                                            <p:strVal val="0-#ppt_w/2"/>
                                          </p:val>
                                        </p:tav>
                                        <p:tav tm="100000">
                                          <p:val>
                                            <p:strVal val="#ppt_x"/>
                                          </p:val>
                                        </p:tav>
                                      </p:tavLst>
                                    </p:anim>
                                    <p:anim calcmode="lin" valueType="num">
                                      <p:cBhvr additive="base">
                                        <p:cTn id="20" dur="500" fill="hold"/>
                                        <p:tgtEl>
                                          <p:spTgt spid="1024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6"/>
                                        </p:tgtEl>
                                        <p:attrNameLst>
                                          <p:attrName>style.visibility</p:attrName>
                                        </p:attrNameLst>
                                      </p:cBhvr>
                                      <p:to>
                                        <p:strVal val="visible"/>
                                      </p:to>
                                    </p:set>
                                    <p:anim calcmode="lin" valueType="num">
                                      <p:cBhvr additive="base">
                                        <p:cTn id="25" dur="500" fill="hold"/>
                                        <p:tgtEl>
                                          <p:spTgt spid="10246"/>
                                        </p:tgtEl>
                                        <p:attrNameLst>
                                          <p:attrName>ppt_x</p:attrName>
                                        </p:attrNameLst>
                                      </p:cBhvr>
                                      <p:tavLst>
                                        <p:tav tm="0">
                                          <p:val>
                                            <p:strVal val="0-#ppt_w/2"/>
                                          </p:val>
                                        </p:tav>
                                        <p:tav tm="100000">
                                          <p:val>
                                            <p:strVal val="#ppt_x"/>
                                          </p:val>
                                        </p:tav>
                                      </p:tavLst>
                                    </p:anim>
                                    <p:anim calcmode="lin" valueType="num">
                                      <p:cBhvr additive="base">
                                        <p:cTn id="26" dur="500" fill="hold"/>
                                        <p:tgtEl>
                                          <p:spTgt spid="1024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247"/>
                                        </p:tgtEl>
                                        <p:attrNameLst>
                                          <p:attrName>style.visibility</p:attrName>
                                        </p:attrNameLst>
                                      </p:cBhvr>
                                      <p:to>
                                        <p:strVal val="visible"/>
                                      </p:to>
                                    </p:set>
                                    <p:anim calcmode="lin" valueType="num">
                                      <p:cBhvr additive="base">
                                        <p:cTn id="31" dur="500" fill="hold"/>
                                        <p:tgtEl>
                                          <p:spTgt spid="10247"/>
                                        </p:tgtEl>
                                        <p:attrNameLst>
                                          <p:attrName>ppt_x</p:attrName>
                                        </p:attrNameLst>
                                      </p:cBhvr>
                                      <p:tavLst>
                                        <p:tav tm="0">
                                          <p:val>
                                            <p:strVal val="0-#ppt_w/2"/>
                                          </p:val>
                                        </p:tav>
                                        <p:tav tm="100000">
                                          <p:val>
                                            <p:strVal val="#ppt_x"/>
                                          </p:val>
                                        </p:tav>
                                      </p:tavLst>
                                    </p:anim>
                                    <p:anim calcmode="lin" valueType="num">
                                      <p:cBhvr additive="base">
                                        <p:cTn id="32" dur="500" fill="hold"/>
                                        <p:tgtEl>
                                          <p:spTgt spid="1024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0248"/>
                                        </p:tgtEl>
                                        <p:attrNameLst>
                                          <p:attrName>style.visibility</p:attrName>
                                        </p:attrNameLst>
                                      </p:cBhvr>
                                      <p:to>
                                        <p:strVal val="visible"/>
                                      </p:to>
                                    </p:set>
                                    <p:anim calcmode="lin" valueType="num">
                                      <p:cBhvr additive="base">
                                        <p:cTn id="37" dur="500" fill="hold"/>
                                        <p:tgtEl>
                                          <p:spTgt spid="10248"/>
                                        </p:tgtEl>
                                        <p:attrNameLst>
                                          <p:attrName>ppt_x</p:attrName>
                                        </p:attrNameLst>
                                      </p:cBhvr>
                                      <p:tavLst>
                                        <p:tav tm="0">
                                          <p:val>
                                            <p:strVal val="0-#ppt_w/2"/>
                                          </p:val>
                                        </p:tav>
                                        <p:tav tm="100000">
                                          <p:val>
                                            <p:strVal val="#ppt_x"/>
                                          </p:val>
                                        </p:tav>
                                      </p:tavLst>
                                    </p:anim>
                                    <p:anim calcmode="lin" valueType="num">
                                      <p:cBhvr additive="base">
                                        <p:cTn id="38" dur="500" fill="hold"/>
                                        <p:tgtEl>
                                          <p:spTgt spid="1024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0249"/>
                                        </p:tgtEl>
                                        <p:attrNameLst>
                                          <p:attrName>style.visibility</p:attrName>
                                        </p:attrNameLst>
                                      </p:cBhvr>
                                      <p:to>
                                        <p:strVal val="visible"/>
                                      </p:to>
                                    </p:set>
                                    <p:anim calcmode="lin" valueType="num">
                                      <p:cBhvr additive="base">
                                        <p:cTn id="43" dur="500" fill="hold"/>
                                        <p:tgtEl>
                                          <p:spTgt spid="10249"/>
                                        </p:tgtEl>
                                        <p:attrNameLst>
                                          <p:attrName>ppt_x</p:attrName>
                                        </p:attrNameLst>
                                      </p:cBhvr>
                                      <p:tavLst>
                                        <p:tav tm="0">
                                          <p:val>
                                            <p:strVal val="0-#ppt_w/2"/>
                                          </p:val>
                                        </p:tav>
                                        <p:tav tm="100000">
                                          <p:val>
                                            <p:strVal val="#ppt_x"/>
                                          </p:val>
                                        </p:tav>
                                      </p:tavLst>
                                    </p:anim>
                                    <p:anim calcmode="lin" valueType="num">
                                      <p:cBhvr additive="base">
                                        <p:cTn id="44" dur="500" fill="hold"/>
                                        <p:tgtEl>
                                          <p:spTgt spid="1024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250"/>
                                        </p:tgtEl>
                                        <p:attrNameLst>
                                          <p:attrName>style.visibility</p:attrName>
                                        </p:attrNameLst>
                                      </p:cBhvr>
                                      <p:to>
                                        <p:strVal val="visible"/>
                                      </p:to>
                                    </p:set>
                                    <p:anim calcmode="lin" valueType="num">
                                      <p:cBhvr additive="base">
                                        <p:cTn id="49" dur="500" fill="hold"/>
                                        <p:tgtEl>
                                          <p:spTgt spid="10250"/>
                                        </p:tgtEl>
                                        <p:attrNameLst>
                                          <p:attrName>ppt_x</p:attrName>
                                        </p:attrNameLst>
                                      </p:cBhvr>
                                      <p:tavLst>
                                        <p:tav tm="0">
                                          <p:val>
                                            <p:strVal val="0-#ppt_w/2"/>
                                          </p:val>
                                        </p:tav>
                                        <p:tav tm="100000">
                                          <p:val>
                                            <p:strVal val="#ppt_x"/>
                                          </p:val>
                                        </p:tav>
                                      </p:tavLst>
                                    </p:anim>
                                    <p:anim calcmode="lin" valueType="num">
                                      <p:cBhvr additive="base">
                                        <p:cTn id="50" dur="500" fill="hold"/>
                                        <p:tgtEl>
                                          <p:spTgt spid="10250"/>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0251"/>
                                        </p:tgtEl>
                                        <p:attrNameLst>
                                          <p:attrName>style.visibility</p:attrName>
                                        </p:attrNameLst>
                                      </p:cBhvr>
                                      <p:to>
                                        <p:strVal val="visible"/>
                                      </p:to>
                                    </p:set>
                                    <p:anim calcmode="lin" valueType="num">
                                      <p:cBhvr additive="base">
                                        <p:cTn id="55" dur="500" fill="hold"/>
                                        <p:tgtEl>
                                          <p:spTgt spid="10251"/>
                                        </p:tgtEl>
                                        <p:attrNameLst>
                                          <p:attrName>ppt_x</p:attrName>
                                        </p:attrNameLst>
                                      </p:cBhvr>
                                      <p:tavLst>
                                        <p:tav tm="0">
                                          <p:val>
                                            <p:strVal val="0-#ppt_w/2"/>
                                          </p:val>
                                        </p:tav>
                                        <p:tav tm="100000">
                                          <p:val>
                                            <p:strVal val="#ppt_x"/>
                                          </p:val>
                                        </p:tav>
                                      </p:tavLst>
                                    </p:anim>
                                    <p:anim calcmode="lin" valueType="num">
                                      <p:cBhvr additive="base">
                                        <p:cTn id="56" dur="500" fill="hold"/>
                                        <p:tgtEl>
                                          <p:spTgt spid="10251"/>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10252"/>
                                        </p:tgtEl>
                                        <p:attrNameLst>
                                          <p:attrName>style.visibility</p:attrName>
                                        </p:attrNameLst>
                                      </p:cBhvr>
                                      <p:to>
                                        <p:strVal val="visible"/>
                                      </p:to>
                                    </p:set>
                                    <p:anim calcmode="lin" valueType="num">
                                      <p:cBhvr additive="base">
                                        <p:cTn id="61" dur="500" fill="hold"/>
                                        <p:tgtEl>
                                          <p:spTgt spid="10252"/>
                                        </p:tgtEl>
                                        <p:attrNameLst>
                                          <p:attrName>ppt_x</p:attrName>
                                        </p:attrNameLst>
                                      </p:cBhvr>
                                      <p:tavLst>
                                        <p:tav tm="0">
                                          <p:val>
                                            <p:strVal val="0-#ppt_w/2"/>
                                          </p:val>
                                        </p:tav>
                                        <p:tav tm="100000">
                                          <p:val>
                                            <p:strVal val="#ppt_x"/>
                                          </p:val>
                                        </p:tav>
                                      </p:tavLst>
                                    </p:anim>
                                    <p:anim calcmode="lin" valueType="num">
                                      <p:cBhvr additive="base">
                                        <p:cTn id="62" dur="500" fill="hold"/>
                                        <p:tgtEl>
                                          <p:spTgt spid="10252"/>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10253"/>
                                        </p:tgtEl>
                                        <p:attrNameLst>
                                          <p:attrName>style.visibility</p:attrName>
                                        </p:attrNameLst>
                                      </p:cBhvr>
                                      <p:to>
                                        <p:strVal val="visible"/>
                                      </p:to>
                                    </p:set>
                                    <p:anim calcmode="lin" valueType="num">
                                      <p:cBhvr additive="base">
                                        <p:cTn id="67" dur="500" fill="hold"/>
                                        <p:tgtEl>
                                          <p:spTgt spid="10253"/>
                                        </p:tgtEl>
                                        <p:attrNameLst>
                                          <p:attrName>ppt_x</p:attrName>
                                        </p:attrNameLst>
                                      </p:cBhvr>
                                      <p:tavLst>
                                        <p:tav tm="0">
                                          <p:val>
                                            <p:strVal val="0-#ppt_w/2"/>
                                          </p:val>
                                        </p:tav>
                                        <p:tav tm="100000">
                                          <p:val>
                                            <p:strVal val="#ppt_x"/>
                                          </p:val>
                                        </p:tav>
                                      </p:tavLst>
                                    </p:anim>
                                    <p:anim calcmode="lin" valueType="num">
                                      <p:cBhvr additive="base">
                                        <p:cTn id="68" dur="500" fill="hold"/>
                                        <p:tgtEl>
                                          <p:spTgt spid="10253"/>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0254"/>
                                        </p:tgtEl>
                                        <p:attrNameLst>
                                          <p:attrName>style.visibility</p:attrName>
                                        </p:attrNameLst>
                                      </p:cBhvr>
                                      <p:to>
                                        <p:strVal val="visible"/>
                                      </p:to>
                                    </p:set>
                                    <p:anim calcmode="lin" valueType="num">
                                      <p:cBhvr additive="base">
                                        <p:cTn id="73" dur="500" fill="hold"/>
                                        <p:tgtEl>
                                          <p:spTgt spid="10254"/>
                                        </p:tgtEl>
                                        <p:attrNameLst>
                                          <p:attrName>ppt_x</p:attrName>
                                        </p:attrNameLst>
                                      </p:cBhvr>
                                      <p:tavLst>
                                        <p:tav tm="0">
                                          <p:val>
                                            <p:strVal val="0-#ppt_w/2"/>
                                          </p:val>
                                        </p:tav>
                                        <p:tav tm="100000">
                                          <p:val>
                                            <p:strVal val="#ppt_x"/>
                                          </p:val>
                                        </p:tav>
                                      </p:tavLst>
                                    </p:anim>
                                    <p:anim calcmode="lin" valueType="num">
                                      <p:cBhvr additive="base">
                                        <p:cTn id="74" dur="500" fill="hold"/>
                                        <p:tgtEl>
                                          <p:spTgt spid="10254"/>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10255"/>
                                        </p:tgtEl>
                                        <p:attrNameLst>
                                          <p:attrName>style.visibility</p:attrName>
                                        </p:attrNameLst>
                                      </p:cBhvr>
                                      <p:to>
                                        <p:strVal val="visible"/>
                                      </p:to>
                                    </p:set>
                                    <p:anim calcmode="lin" valueType="num">
                                      <p:cBhvr additive="base">
                                        <p:cTn id="79" dur="500" fill="hold"/>
                                        <p:tgtEl>
                                          <p:spTgt spid="10255"/>
                                        </p:tgtEl>
                                        <p:attrNameLst>
                                          <p:attrName>ppt_x</p:attrName>
                                        </p:attrNameLst>
                                      </p:cBhvr>
                                      <p:tavLst>
                                        <p:tav tm="0">
                                          <p:val>
                                            <p:strVal val="0-#ppt_w/2"/>
                                          </p:val>
                                        </p:tav>
                                        <p:tav tm="100000">
                                          <p:val>
                                            <p:strVal val="#ppt_x"/>
                                          </p:val>
                                        </p:tav>
                                      </p:tavLst>
                                    </p:anim>
                                    <p:anim calcmode="lin" valueType="num">
                                      <p:cBhvr additive="base">
                                        <p:cTn id="80" dur="500" fill="hold"/>
                                        <p:tgtEl>
                                          <p:spTgt spid="10255"/>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0256"/>
                                        </p:tgtEl>
                                        <p:attrNameLst>
                                          <p:attrName>style.visibility</p:attrName>
                                        </p:attrNameLst>
                                      </p:cBhvr>
                                      <p:to>
                                        <p:strVal val="visible"/>
                                      </p:to>
                                    </p:set>
                                    <p:anim calcmode="lin" valueType="num">
                                      <p:cBhvr additive="base">
                                        <p:cTn id="85" dur="500" fill="hold"/>
                                        <p:tgtEl>
                                          <p:spTgt spid="10256"/>
                                        </p:tgtEl>
                                        <p:attrNameLst>
                                          <p:attrName>ppt_x</p:attrName>
                                        </p:attrNameLst>
                                      </p:cBhvr>
                                      <p:tavLst>
                                        <p:tav tm="0">
                                          <p:val>
                                            <p:strVal val="0-#ppt_w/2"/>
                                          </p:val>
                                        </p:tav>
                                        <p:tav tm="100000">
                                          <p:val>
                                            <p:strVal val="#ppt_x"/>
                                          </p:val>
                                        </p:tav>
                                      </p:tavLst>
                                    </p:anim>
                                    <p:anim calcmode="lin" valueType="num">
                                      <p:cBhvr additive="base">
                                        <p:cTn id="86" dur="500" fill="hold"/>
                                        <p:tgtEl>
                                          <p:spTgt spid="10256"/>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nodeType="click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additive="base">
                                        <p:cTn id="91" dur="500" fill="hold"/>
                                        <p:tgtEl>
                                          <p:spTgt spid="17"/>
                                        </p:tgtEl>
                                        <p:attrNameLst>
                                          <p:attrName>ppt_x</p:attrName>
                                        </p:attrNameLst>
                                      </p:cBhvr>
                                      <p:tavLst>
                                        <p:tav tm="0">
                                          <p:val>
                                            <p:strVal val="0-#ppt_w/2"/>
                                          </p:val>
                                        </p:tav>
                                        <p:tav tm="100000">
                                          <p:val>
                                            <p:strVal val="#ppt_x"/>
                                          </p:val>
                                        </p:tav>
                                      </p:tavLst>
                                    </p:anim>
                                    <p:anim calcmode="lin" valueType="num">
                                      <p:cBhvr additive="base">
                                        <p:cTn id="9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nodeType="clickEffect">
                                  <p:stCondLst>
                                    <p:cond delay="0"/>
                                  </p:stCondLst>
                                  <p:childTnLst>
                                    <p:set>
                                      <p:cBhvr>
                                        <p:cTn id="96" dur="1" fill="hold">
                                          <p:stCondLst>
                                            <p:cond delay="0"/>
                                          </p:stCondLst>
                                        </p:cTn>
                                        <p:tgtEl>
                                          <p:spTgt spid="18"/>
                                        </p:tgtEl>
                                        <p:attrNameLst>
                                          <p:attrName>style.visibility</p:attrName>
                                        </p:attrNameLst>
                                      </p:cBhvr>
                                      <p:to>
                                        <p:strVal val="visible"/>
                                      </p:to>
                                    </p:set>
                                    <p:anim calcmode="lin" valueType="num">
                                      <p:cBhvr additive="base">
                                        <p:cTn id="97" dur="500" fill="hold"/>
                                        <p:tgtEl>
                                          <p:spTgt spid="18"/>
                                        </p:tgtEl>
                                        <p:attrNameLst>
                                          <p:attrName>ppt_x</p:attrName>
                                        </p:attrNameLst>
                                      </p:cBhvr>
                                      <p:tavLst>
                                        <p:tav tm="0">
                                          <p:val>
                                            <p:strVal val="0-#ppt_w/2"/>
                                          </p:val>
                                        </p:tav>
                                        <p:tav tm="100000">
                                          <p:val>
                                            <p:strVal val="#ppt_x"/>
                                          </p:val>
                                        </p:tav>
                                      </p:tavLst>
                                    </p:anim>
                                    <p:anim calcmode="lin" valueType="num">
                                      <p:cBhvr additive="base">
                                        <p:cTn id="9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nodeType="clickEffect">
                                  <p:stCondLst>
                                    <p:cond delay="0"/>
                                  </p:stCondLst>
                                  <p:childTnLst>
                                    <p:set>
                                      <p:cBhvr>
                                        <p:cTn id="102" dur="1" fill="hold">
                                          <p:stCondLst>
                                            <p:cond delay="0"/>
                                          </p:stCondLst>
                                        </p:cTn>
                                        <p:tgtEl>
                                          <p:spTgt spid="19"/>
                                        </p:tgtEl>
                                        <p:attrNameLst>
                                          <p:attrName>style.visibility</p:attrName>
                                        </p:attrNameLst>
                                      </p:cBhvr>
                                      <p:to>
                                        <p:strVal val="visible"/>
                                      </p:to>
                                    </p:set>
                                    <p:anim calcmode="lin" valueType="num">
                                      <p:cBhvr additive="base">
                                        <p:cTn id="103" dur="500" fill="hold"/>
                                        <p:tgtEl>
                                          <p:spTgt spid="19"/>
                                        </p:tgtEl>
                                        <p:attrNameLst>
                                          <p:attrName>ppt_x</p:attrName>
                                        </p:attrNameLst>
                                      </p:cBhvr>
                                      <p:tavLst>
                                        <p:tav tm="0">
                                          <p:val>
                                            <p:strVal val="0-#ppt_w/2"/>
                                          </p:val>
                                        </p:tav>
                                        <p:tav tm="100000">
                                          <p:val>
                                            <p:strVal val="#ppt_x"/>
                                          </p:val>
                                        </p:tav>
                                      </p:tavLst>
                                    </p:anim>
                                    <p:anim calcmode="lin" valueType="num">
                                      <p:cBhvr additive="base">
                                        <p:cTn id="10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nodeType="clickEffect">
                                  <p:stCondLst>
                                    <p:cond delay="0"/>
                                  </p:stCondLst>
                                  <p:childTnLst>
                                    <p:set>
                                      <p:cBhvr>
                                        <p:cTn id="108" dur="1" fill="hold">
                                          <p:stCondLst>
                                            <p:cond delay="0"/>
                                          </p:stCondLst>
                                        </p:cTn>
                                        <p:tgtEl>
                                          <p:spTgt spid="20"/>
                                        </p:tgtEl>
                                        <p:attrNameLst>
                                          <p:attrName>style.visibility</p:attrName>
                                        </p:attrNameLst>
                                      </p:cBhvr>
                                      <p:to>
                                        <p:strVal val="visible"/>
                                      </p:to>
                                    </p:set>
                                    <p:anim calcmode="lin" valueType="num">
                                      <p:cBhvr additive="base">
                                        <p:cTn id="109" dur="500" fill="hold"/>
                                        <p:tgtEl>
                                          <p:spTgt spid="20"/>
                                        </p:tgtEl>
                                        <p:attrNameLst>
                                          <p:attrName>ppt_x</p:attrName>
                                        </p:attrNameLst>
                                      </p:cBhvr>
                                      <p:tavLst>
                                        <p:tav tm="0">
                                          <p:val>
                                            <p:strVal val="0-#ppt_w/2"/>
                                          </p:val>
                                        </p:tav>
                                        <p:tav tm="100000">
                                          <p:val>
                                            <p:strVal val="#ppt_x"/>
                                          </p:val>
                                        </p:tav>
                                      </p:tavLst>
                                    </p:anim>
                                    <p:anim calcmode="lin" valueType="num">
                                      <p:cBhvr additive="base">
                                        <p:cTn id="11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nodeType="clickEffect">
                                  <p:stCondLst>
                                    <p:cond delay="0"/>
                                  </p:stCondLst>
                                  <p:childTnLst>
                                    <p:set>
                                      <p:cBhvr>
                                        <p:cTn id="114" dur="1" fill="hold">
                                          <p:stCondLst>
                                            <p:cond delay="0"/>
                                          </p:stCondLst>
                                        </p:cTn>
                                        <p:tgtEl>
                                          <p:spTgt spid="21"/>
                                        </p:tgtEl>
                                        <p:attrNameLst>
                                          <p:attrName>style.visibility</p:attrName>
                                        </p:attrNameLst>
                                      </p:cBhvr>
                                      <p:to>
                                        <p:strVal val="visible"/>
                                      </p:to>
                                    </p:set>
                                    <p:anim calcmode="lin" valueType="num">
                                      <p:cBhvr additive="base">
                                        <p:cTn id="115" dur="500" fill="hold"/>
                                        <p:tgtEl>
                                          <p:spTgt spid="21"/>
                                        </p:tgtEl>
                                        <p:attrNameLst>
                                          <p:attrName>ppt_x</p:attrName>
                                        </p:attrNameLst>
                                      </p:cBhvr>
                                      <p:tavLst>
                                        <p:tav tm="0">
                                          <p:val>
                                            <p:strVal val="0-#ppt_w/2"/>
                                          </p:val>
                                        </p:tav>
                                        <p:tav tm="100000">
                                          <p:val>
                                            <p:strVal val="#ppt_x"/>
                                          </p:val>
                                        </p:tav>
                                      </p:tavLst>
                                    </p:anim>
                                    <p:anim calcmode="lin" valueType="num">
                                      <p:cBhvr additive="base">
                                        <p:cTn id="1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nodeType="clickEffect">
                                  <p:stCondLst>
                                    <p:cond delay="0"/>
                                  </p:stCondLst>
                                  <p:childTnLst>
                                    <p:set>
                                      <p:cBhvr>
                                        <p:cTn id="120" dur="1" fill="hold">
                                          <p:stCondLst>
                                            <p:cond delay="0"/>
                                          </p:stCondLst>
                                        </p:cTn>
                                        <p:tgtEl>
                                          <p:spTgt spid="22"/>
                                        </p:tgtEl>
                                        <p:attrNameLst>
                                          <p:attrName>style.visibility</p:attrName>
                                        </p:attrNameLst>
                                      </p:cBhvr>
                                      <p:to>
                                        <p:strVal val="visible"/>
                                      </p:to>
                                    </p:set>
                                    <p:anim calcmode="lin" valueType="num">
                                      <p:cBhvr additive="base">
                                        <p:cTn id="121" dur="500" fill="hold"/>
                                        <p:tgtEl>
                                          <p:spTgt spid="22"/>
                                        </p:tgtEl>
                                        <p:attrNameLst>
                                          <p:attrName>ppt_x</p:attrName>
                                        </p:attrNameLst>
                                      </p:cBhvr>
                                      <p:tavLst>
                                        <p:tav tm="0">
                                          <p:val>
                                            <p:strVal val="0-#ppt_w/2"/>
                                          </p:val>
                                        </p:tav>
                                        <p:tav tm="100000">
                                          <p:val>
                                            <p:strVal val="#ppt_x"/>
                                          </p:val>
                                        </p:tav>
                                      </p:tavLst>
                                    </p:anim>
                                    <p:anim calcmode="lin" valueType="num">
                                      <p:cBhvr additive="base">
                                        <p:cTn id="12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autoUpdateAnimBg="0"/>
      <p:bldP spid="10250" grpId="0" autoUpdateAnimBg="0"/>
      <p:bldP spid="10254" grpId="0" autoUpdateAnimBg="0"/>
      <p:bldP spid="1025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2268538" y="590550"/>
            <a:ext cx="3384550"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latin typeface="宋体" panose="02010600030101010101" pitchFamily="2" charset="-122"/>
              </a:rPr>
              <a:t>一个</a:t>
            </a:r>
            <a:r>
              <a:rPr lang="en-US" altLang="zh-CN" sz="2400" b="1">
                <a:latin typeface="宋体" panose="02010600030101010101" pitchFamily="2" charset="-122"/>
              </a:rPr>
              <a:t>C</a:t>
            </a:r>
            <a:r>
              <a:rPr lang="zh-CN" altLang="en-US" sz="2400" b="1">
                <a:latin typeface="宋体" panose="02010600030101010101" pitchFamily="2" charset="-122"/>
              </a:rPr>
              <a:t>源程序片断：</a:t>
            </a:r>
            <a:br>
              <a:rPr lang="zh-CN" altLang="en-US" sz="2400" b="1">
                <a:latin typeface="宋体" panose="02010600030101010101" pitchFamily="2" charset="-122"/>
              </a:rPr>
            </a:br>
            <a:r>
              <a:rPr lang="zh-CN" altLang="en-US" sz="2400" b="1">
                <a:latin typeface="宋体" panose="02010600030101010101" pitchFamily="2" charset="-122"/>
              </a:rPr>
              <a:t>　　</a:t>
            </a:r>
            <a:r>
              <a:rPr lang="en-US" altLang="zh-CN" sz="2400">
                <a:solidFill>
                  <a:schemeClr val="hlink"/>
                </a:solidFill>
                <a:latin typeface="宋体" panose="02010600030101010101" pitchFamily="2" charset="-122"/>
              </a:rPr>
              <a:t>int a;</a:t>
            </a:r>
            <a:br>
              <a:rPr lang="en-US" altLang="zh-CN" sz="2400">
                <a:solidFill>
                  <a:schemeClr val="hlink"/>
                </a:solidFill>
                <a:latin typeface="宋体" panose="02010600030101010101" pitchFamily="2" charset="-122"/>
              </a:rPr>
            </a:br>
            <a:r>
              <a:rPr lang="zh-CN" altLang="en-US" sz="2400">
                <a:solidFill>
                  <a:schemeClr val="hlink"/>
                </a:solidFill>
                <a:latin typeface="宋体" panose="02010600030101010101" pitchFamily="2" charset="-122"/>
              </a:rPr>
              <a:t>　　</a:t>
            </a:r>
            <a:r>
              <a:rPr lang="en-US" altLang="zh-CN" sz="2400">
                <a:solidFill>
                  <a:schemeClr val="hlink"/>
                </a:solidFill>
                <a:latin typeface="宋体" panose="02010600030101010101" pitchFamily="2" charset="-122"/>
              </a:rPr>
              <a:t>a = a + 2;</a:t>
            </a:r>
            <a:br>
              <a:rPr lang="en-US" altLang="zh-CN" sz="2400">
                <a:solidFill>
                  <a:schemeClr val="hlink"/>
                </a:solidFill>
                <a:latin typeface="宋体" panose="02010600030101010101" pitchFamily="2" charset="-122"/>
              </a:rPr>
            </a:br>
            <a:r>
              <a:rPr lang="zh-CN" altLang="en-US" sz="2400">
                <a:latin typeface="宋体" panose="02010600030101010101" pitchFamily="2" charset="-122"/>
              </a:rPr>
              <a:t>　　</a:t>
            </a:r>
          </a:p>
          <a:p>
            <a:pPr eaLnBrk="1" hangingPunct="1">
              <a:spcBef>
                <a:spcPct val="0"/>
              </a:spcBef>
              <a:buFontTx/>
              <a:buNone/>
            </a:pPr>
            <a:r>
              <a:rPr lang="zh-CN" altLang="en-US" sz="2400">
                <a:latin typeface="宋体" panose="02010600030101010101" pitchFamily="2" charset="-122"/>
              </a:rPr>
              <a:t>词法分析后可能返回</a:t>
            </a:r>
            <a:r>
              <a:rPr lang="en-US" altLang="zh-CN" sz="2400">
                <a:latin typeface="宋体" panose="02010600030101010101" pitchFamily="2" charset="-122"/>
              </a:rPr>
              <a:t>:</a:t>
            </a:r>
            <a:br>
              <a:rPr lang="en-US" altLang="zh-CN" sz="2400">
                <a:latin typeface="宋体" panose="02010600030101010101" pitchFamily="2" charset="-122"/>
              </a:rPr>
            </a:br>
            <a:r>
              <a:rPr lang="zh-CN" altLang="en-US" sz="2400">
                <a:latin typeface="宋体" panose="02010600030101010101" pitchFamily="2" charset="-122"/>
              </a:rPr>
              <a:t>　　单词类型 单词值</a:t>
            </a:r>
            <a:br>
              <a:rPr lang="zh-CN" altLang="en-US" sz="2400">
                <a:latin typeface="宋体" panose="02010600030101010101" pitchFamily="2" charset="-122"/>
              </a:rPr>
            </a:br>
            <a:r>
              <a:rPr lang="zh-CN" altLang="en-US" sz="2400">
                <a:latin typeface="宋体" panose="02010600030101010101" pitchFamily="2" charset="-122"/>
              </a:rPr>
              <a:t>　　保留字   </a:t>
            </a:r>
            <a:r>
              <a:rPr lang="en-US" altLang="zh-CN" sz="2400">
                <a:latin typeface="宋体" panose="02010600030101010101" pitchFamily="2" charset="-122"/>
              </a:rPr>
              <a:t>int</a:t>
            </a:r>
            <a:br>
              <a:rPr lang="en-US" altLang="zh-CN" sz="2400">
                <a:latin typeface="宋体" panose="02010600030101010101" pitchFamily="2" charset="-122"/>
              </a:rPr>
            </a:br>
            <a:r>
              <a:rPr lang="zh-CN" altLang="en-US" sz="2400">
                <a:latin typeface="宋体" panose="02010600030101010101" pitchFamily="2" charset="-122"/>
              </a:rPr>
              <a:t>　　标识符   </a:t>
            </a:r>
            <a:r>
              <a:rPr lang="en-US" altLang="zh-CN" sz="2400">
                <a:latin typeface="宋体" panose="02010600030101010101" pitchFamily="2" charset="-122"/>
              </a:rPr>
              <a:t>a</a:t>
            </a:r>
            <a:br>
              <a:rPr lang="en-US" altLang="zh-CN" sz="2400">
                <a:latin typeface="宋体" panose="02010600030101010101" pitchFamily="2" charset="-122"/>
              </a:rPr>
            </a:br>
            <a:r>
              <a:rPr lang="zh-CN" altLang="en-US" sz="2400">
                <a:latin typeface="宋体" panose="02010600030101010101" pitchFamily="2" charset="-122"/>
              </a:rPr>
              <a:t>　　界符     </a:t>
            </a:r>
            <a:r>
              <a:rPr lang="en-US" altLang="zh-CN" sz="2400">
                <a:latin typeface="宋体" panose="02010600030101010101" pitchFamily="2" charset="-122"/>
              </a:rPr>
              <a:t>;</a:t>
            </a:r>
            <a:br>
              <a:rPr lang="en-US" altLang="zh-CN" sz="2400">
                <a:latin typeface="宋体" panose="02010600030101010101" pitchFamily="2" charset="-122"/>
              </a:rPr>
            </a:br>
            <a:r>
              <a:rPr lang="zh-CN" altLang="en-US" sz="2400">
                <a:latin typeface="宋体" panose="02010600030101010101" pitchFamily="2" charset="-122"/>
              </a:rPr>
              <a:t>　　标识符   </a:t>
            </a:r>
            <a:r>
              <a:rPr lang="en-US" altLang="zh-CN" sz="2400">
                <a:latin typeface="宋体" panose="02010600030101010101" pitchFamily="2" charset="-122"/>
              </a:rPr>
              <a:t>a </a:t>
            </a:r>
            <a:br>
              <a:rPr lang="en-US" altLang="zh-CN" sz="2400">
                <a:latin typeface="宋体" panose="02010600030101010101" pitchFamily="2" charset="-122"/>
              </a:rPr>
            </a:br>
            <a:r>
              <a:rPr lang="zh-CN" altLang="en-US" sz="2400">
                <a:latin typeface="宋体" panose="02010600030101010101" pitchFamily="2" charset="-122"/>
              </a:rPr>
              <a:t>　　算符     </a:t>
            </a:r>
            <a:r>
              <a:rPr lang="en-US" altLang="zh-CN" sz="2400">
                <a:latin typeface="宋体" panose="02010600030101010101" pitchFamily="2" charset="-122"/>
              </a:rPr>
              <a:t>(</a:t>
            </a:r>
            <a:r>
              <a:rPr lang="zh-CN" altLang="en-US" sz="2400">
                <a:latin typeface="宋体" panose="02010600030101010101" pitchFamily="2" charset="-122"/>
              </a:rPr>
              <a:t>赋值</a:t>
            </a:r>
            <a:r>
              <a:rPr lang="en-US" altLang="zh-CN" sz="2400">
                <a:latin typeface="宋体" panose="02010600030101010101" pitchFamily="2" charset="-122"/>
              </a:rPr>
              <a:t>) =</a:t>
            </a:r>
            <a:br>
              <a:rPr lang="en-US" altLang="zh-CN" sz="2400">
                <a:latin typeface="宋体" panose="02010600030101010101" pitchFamily="2" charset="-122"/>
              </a:rPr>
            </a:br>
            <a:r>
              <a:rPr lang="zh-CN" altLang="en-US" sz="2400">
                <a:latin typeface="宋体" panose="02010600030101010101" pitchFamily="2" charset="-122"/>
              </a:rPr>
              <a:t>　　标识符   </a:t>
            </a:r>
            <a:r>
              <a:rPr lang="en-US" altLang="zh-CN" sz="2400">
                <a:latin typeface="宋体" panose="02010600030101010101" pitchFamily="2" charset="-122"/>
              </a:rPr>
              <a:t>a</a:t>
            </a:r>
            <a:br>
              <a:rPr lang="en-US" altLang="zh-CN" sz="2400">
                <a:latin typeface="宋体" panose="02010600030101010101" pitchFamily="2" charset="-122"/>
              </a:rPr>
            </a:br>
            <a:r>
              <a:rPr lang="zh-CN" altLang="en-US" sz="2400">
                <a:latin typeface="宋体" panose="02010600030101010101" pitchFamily="2" charset="-122"/>
              </a:rPr>
              <a:t>　　算符     </a:t>
            </a:r>
            <a:r>
              <a:rPr lang="en-US" altLang="zh-CN" sz="2400">
                <a:latin typeface="宋体" panose="02010600030101010101" pitchFamily="2" charset="-122"/>
              </a:rPr>
              <a:t>(</a:t>
            </a:r>
            <a:r>
              <a:rPr lang="zh-CN" altLang="en-US" sz="2400">
                <a:latin typeface="宋体" panose="02010600030101010101" pitchFamily="2" charset="-122"/>
              </a:rPr>
              <a:t>加</a:t>
            </a:r>
            <a:r>
              <a:rPr lang="en-US" altLang="zh-CN" sz="2400">
                <a:latin typeface="宋体" panose="02010600030101010101" pitchFamily="2" charset="-122"/>
              </a:rPr>
              <a:t>) +</a:t>
            </a:r>
            <a:br>
              <a:rPr lang="en-US" altLang="zh-CN" sz="2400">
                <a:latin typeface="宋体" panose="02010600030101010101" pitchFamily="2" charset="-122"/>
              </a:rPr>
            </a:br>
            <a:r>
              <a:rPr lang="zh-CN" altLang="en-US" sz="2400">
                <a:latin typeface="宋体" panose="02010600030101010101" pitchFamily="2" charset="-122"/>
              </a:rPr>
              <a:t>　　整数     </a:t>
            </a:r>
            <a:r>
              <a:rPr lang="en-US" altLang="zh-CN" sz="2400">
                <a:latin typeface="宋体" panose="02010600030101010101" pitchFamily="2" charset="-122"/>
              </a:rPr>
              <a:t>2</a:t>
            </a:r>
            <a:br>
              <a:rPr lang="en-US" altLang="zh-CN" sz="2400">
                <a:latin typeface="宋体" panose="02010600030101010101" pitchFamily="2" charset="-122"/>
              </a:rPr>
            </a:br>
            <a:r>
              <a:rPr lang="zh-CN" altLang="en-US" sz="2400">
                <a:latin typeface="宋体" panose="02010600030101010101" pitchFamily="2" charset="-122"/>
              </a:rPr>
              <a:t>　　界符     ；</a:t>
            </a:r>
            <a:br>
              <a:rPr lang="zh-CN" altLang="en-US" sz="2400">
                <a:latin typeface="宋体" panose="02010600030101010101" pitchFamily="2" charset="-122"/>
              </a:rPr>
            </a:br>
            <a:endParaRPr lang="zh-CN" altLang="en-US" sz="24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0600" y="838200"/>
            <a:ext cx="7772400" cy="609600"/>
          </a:xfrm>
        </p:spPr>
        <p:txBody>
          <a:bodyPr/>
          <a:lstStyle/>
          <a:p>
            <a:pPr eaLnBrk="1" hangingPunct="1"/>
            <a:r>
              <a:rPr lang="en-US" altLang="zh-CN" sz="3500" smtClean="0"/>
              <a:t>1.2  </a:t>
            </a:r>
            <a:r>
              <a:rPr lang="zh-CN" altLang="en-US" sz="3500" smtClean="0"/>
              <a:t>编译过程概述（三）</a:t>
            </a:r>
          </a:p>
        </p:txBody>
      </p:sp>
      <p:sp>
        <p:nvSpPr>
          <p:cNvPr id="11267" name="Rectangle 3"/>
          <p:cNvSpPr>
            <a:spLocks noGrp="1" noChangeArrowheads="1"/>
          </p:cNvSpPr>
          <p:nvPr>
            <p:ph idx="1"/>
          </p:nvPr>
        </p:nvSpPr>
        <p:spPr>
          <a:xfrm>
            <a:off x="468313" y="1628775"/>
            <a:ext cx="8229600" cy="5040313"/>
          </a:xfrm>
        </p:spPr>
        <p:txBody>
          <a:bodyPr/>
          <a:lstStyle/>
          <a:p>
            <a:pPr eaLnBrk="1" hangingPunct="1">
              <a:spcBef>
                <a:spcPts val="600"/>
              </a:spcBef>
              <a:spcAft>
                <a:spcPts val="600"/>
              </a:spcAft>
              <a:buFont typeface="Wingdings" panose="05000000000000000000" pitchFamily="2" charset="2"/>
              <a:buChar char="l"/>
            </a:pPr>
            <a:r>
              <a:rPr lang="zh-CN" altLang="en-US" sz="2800" b="1" smtClean="0">
                <a:solidFill>
                  <a:schemeClr val="hlink"/>
                </a:solidFill>
              </a:rPr>
              <a:t>语法分析</a:t>
            </a:r>
            <a:r>
              <a:rPr lang="zh-CN" altLang="en-US" sz="2800" smtClean="0"/>
              <a:t>：编译过程的第二个阶段。语法分析的任务是在词法分析的基础上将单词序列分解成各类</a:t>
            </a:r>
            <a:r>
              <a:rPr lang="zh-CN" altLang="en-US" sz="2800" b="1" smtClean="0">
                <a:solidFill>
                  <a:srgbClr val="990033"/>
                </a:solidFill>
              </a:rPr>
              <a:t>语法成分</a:t>
            </a:r>
            <a:r>
              <a:rPr lang="zh-CN" altLang="en-US" sz="2800" smtClean="0"/>
              <a:t>，如：“程序”、“语句”、“表达式”等等。</a:t>
            </a:r>
          </a:p>
          <a:p>
            <a:pPr eaLnBrk="1" hangingPunct="1">
              <a:spcBef>
                <a:spcPts val="600"/>
              </a:spcBef>
              <a:spcAft>
                <a:spcPts val="600"/>
              </a:spcAft>
              <a:buFont typeface="Wingdings" panose="05000000000000000000" pitchFamily="2" charset="2"/>
              <a:buChar char="l"/>
            </a:pPr>
            <a:r>
              <a:rPr lang="zh-CN" altLang="en-US" sz="2800" smtClean="0"/>
              <a:t>语法分析所依据的是语言的语法规则，即描述程序结构的规则。通过语法分析确定整个输入串是否构成一个语法上正确的程序。</a:t>
            </a:r>
          </a:p>
          <a:p>
            <a:pPr eaLnBrk="1" hangingPunct="1">
              <a:spcBef>
                <a:spcPts val="600"/>
              </a:spcBef>
              <a:spcAft>
                <a:spcPts val="600"/>
              </a:spcAft>
              <a:buFont typeface="Wingdings" panose="05000000000000000000" pitchFamily="2" charset="2"/>
              <a:buChar char="l"/>
            </a:pPr>
            <a:r>
              <a:rPr lang="zh-CN" altLang="en-US" sz="2800" smtClean="0"/>
              <a:t>程序的结构通常是由</a:t>
            </a:r>
            <a:r>
              <a:rPr lang="zh-CN" altLang="en-US" sz="2800" smtClean="0">
                <a:solidFill>
                  <a:srgbClr val="A50021"/>
                </a:solidFill>
              </a:rPr>
              <a:t>递规规则</a:t>
            </a:r>
            <a:r>
              <a:rPr lang="zh-CN" altLang="en-US" sz="2800" smtClean="0"/>
              <a:t>表示的。</a:t>
            </a:r>
          </a:p>
          <a:p>
            <a:pPr eaLnBrk="1" hangingPunct="1">
              <a:spcBef>
                <a:spcPts val="600"/>
              </a:spcBef>
              <a:spcAft>
                <a:spcPts val="600"/>
              </a:spcAft>
              <a:buFont typeface="Wingdings" panose="05000000000000000000" pitchFamily="2" charset="2"/>
              <a:buChar char="l"/>
            </a:pPr>
            <a:r>
              <a:rPr lang="zh-CN" altLang="en-US" sz="2800" smtClean="0">
                <a:solidFill>
                  <a:srgbClr val="A50021"/>
                </a:solidFill>
              </a:rPr>
              <a:t>递规规则反映出语法单位的层次结构。</a:t>
            </a:r>
            <a:endParaRPr lang="zh-CN" altLang="en-US" sz="2800" smtClean="0"/>
          </a:p>
          <a:p>
            <a:pPr eaLnBrk="1" hangingPunct="1">
              <a:spcBef>
                <a:spcPts val="600"/>
              </a:spcBef>
              <a:spcAft>
                <a:spcPts val="600"/>
              </a:spcAft>
              <a:buFont typeface="Wingdings" panose="05000000000000000000" pitchFamily="2" charset="2"/>
              <a:buChar char="l"/>
            </a:pPr>
            <a:r>
              <a:rPr lang="zh-CN" altLang="en-US" sz="2800" smtClean="0"/>
              <a:t>语法规则通常用</a:t>
            </a:r>
            <a:r>
              <a:rPr lang="zh-CN" altLang="en-US" sz="2800" smtClean="0">
                <a:solidFill>
                  <a:srgbClr val="A50021"/>
                </a:solidFill>
              </a:rPr>
              <a:t>上下文无关文法</a:t>
            </a:r>
            <a:r>
              <a:rPr lang="zh-CN" altLang="en-US" sz="2800" smtClean="0"/>
              <a:t>描述。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dissolve">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dissolve">
                                      <p:cBhvr>
                                        <p:cTn id="12" dur="500"/>
                                        <p:tgtEl>
                                          <p:spTgt spid="11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dissolve">
                                      <p:cBhvr>
                                        <p:cTn id="17" dur="500"/>
                                        <p:tgtEl>
                                          <p:spTgt spid="11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dissolve">
                                      <p:cBhvr>
                                        <p:cTn id="22" dur="500"/>
                                        <p:tgtEl>
                                          <p:spTgt spid="112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dissolve">
                                      <p:cBhvr>
                                        <p:cTn id="27"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idx="1"/>
          </p:nvPr>
        </p:nvSpPr>
        <p:spPr>
          <a:xfrm>
            <a:off x="1187450" y="836613"/>
            <a:ext cx="7646988" cy="5761037"/>
          </a:xfrm>
          <a:ln>
            <a:solidFill>
              <a:schemeClr val="bg1"/>
            </a:solidFill>
            <a:miter lim="800000"/>
            <a:headEnd/>
            <a:tailEnd/>
          </a:ln>
        </p:spPr>
        <p:txBody>
          <a:bodyPr/>
          <a:lstStyle/>
          <a:p>
            <a:pPr lvl="1" eaLnBrk="1" hangingPunct="1">
              <a:spcBef>
                <a:spcPct val="50000"/>
              </a:spcBef>
              <a:buFont typeface="Wingdings" panose="05000000000000000000" pitchFamily="2" charset="2"/>
              <a:buNone/>
            </a:pPr>
            <a:r>
              <a:rPr lang="zh-CN" altLang="en-US" sz="2400" smtClean="0">
                <a:latin typeface="宋体" panose="02010600030101010101" pitchFamily="2" charset="-122"/>
              </a:rPr>
              <a:t>例：</a:t>
            </a:r>
          </a:p>
          <a:p>
            <a:pPr lvl="1" eaLnBrk="1" hangingPunct="1">
              <a:spcBef>
                <a:spcPct val="50000"/>
              </a:spcBef>
              <a:buFont typeface="Wingdings" panose="05000000000000000000" pitchFamily="2" charset="2"/>
              <a:buNone/>
            </a:pPr>
            <a:r>
              <a:rPr lang="en-US" altLang="en-US" sz="2400" smtClean="0">
                <a:latin typeface="宋体" panose="02010600030101010101" pitchFamily="2" charset="-122"/>
              </a:rPr>
              <a:t>sum:=first+count*10 ;</a:t>
            </a:r>
            <a:endParaRPr lang="en-US" altLang="zh-CN" sz="2400" smtClean="0">
              <a:latin typeface="宋体" panose="02010600030101010101" pitchFamily="2" charset="-122"/>
            </a:endParaRPr>
          </a:p>
          <a:p>
            <a:pPr lvl="1" eaLnBrk="1" hangingPunct="1">
              <a:buFont typeface="Wingdings" panose="05000000000000000000" pitchFamily="2" charset="2"/>
              <a:buNone/>
            </a:pPr>
            <a:r>
              <a:rPr lang="zh-CN" altLang="en-US" sz="2400" smtClean="0">
                <a:latin typeface="宋体" panose="02010600030101010101" pitchFamily="2" charset="-122"/>
              </a:rPr>
              <a:t>规则</a:t>
            </a:r>
          </a:p>
          <a:p>
            <a:pPr lvl="1" eaLnBrk="1" hangingPunct="1">
              <a:buFont typeface="Wingdings" panose="05000000000000000000" pitchFamily="2" charset="2"/>
              <a:buNone/>
            </a:pPr>
            <a:r>
              <a:rPr lang="zh-CN" altLang="zh-CN" sz="2400" smtClean="0">
                <a:latin typeface="宋体" panose="02010600030101010101" pitchFamily="2" charset="-122"/>
              </a:rPr>
              <a:t> &lt;</a:t>
            </a:r>
            <a:r>
              <a:rPr lang="zh-CN" altLang="en-US" sz="2400" smtClean="0">
                <a:latin typeface="宋体" panose="02010600030101010101" pitchFamily="2" charset="-122"/>
              </a:rPr>
              <a:t>赋值语句</a:t>
            </a:r>
            <a:r>
              <a:rPr lang="en-US" altLang="zh-CN" sz="2400" smtClean="0">
                <a:latin typeface="宋体" panose="02010600030101010101" pitchFamily="2" charset="-122"/>
              </a:rPr>
              <a:t>&gt;::=&lt;</a:t>
            </a:r>
            <a:r>
              <a:rPr lang="zh-CN" altLang="en-US" sz="2400" smtClean="0">
                <a:latin typeface="宋体" panose="02010600030101010101" pitchFamily="2" charset="-122"/>
              </a:rPr>
              <a:t>标识符</a:t>
            </a:r>
            <a:r>
              <a:rPr lang="en-US" altLang="zh-CN" sz="2400" smtClean="0">
                <a:latin typeface="宋体" panose="02010600030101010101" pitchFamily="2" charset="-122"/>
              </a:rPr>
              <a:t>&gt;“:=”&lt;</a:t>
            </a:r>
            <a:r>
              <a:rPr lang="zh-CN" altLang="en-US" sz="2400" smtClean="0">
                <a:latin typeface="宋体" panose="02010600030101010101" pitchFamily="2" charset="-122"/>
              </a:rPr>
              <a:t>表达式</a:t>
            </a:r>
            <a:r>
              <a:rPr lang="en-US" altLang="zh-CN" sz="2400" smtClean="0">
                <a:latin typeface="宋体" panose="02010600030101010101" pitchFamily="2" charset="-122"/>
              </a:rPr>
              <a:t>&gt;</a:t>
            </a:r>
          </a:p>
          <a:p>
            <a:pPr lvl="1" eaLnBrk="1" hangingPunct="1">
              <a:buFont typeface="Wingdings" panose="05000000000000000000" pitchFamily="2" charset="2"/>
              <a:buNone/>
            </a:pPr>
            <a:r>
              <a:rPr lang="en-US" altLang="zh-CN" sz="2400" smtClean="0">
                <a:latin typeface="宋体" panose="02010600030101010101" pitchFamily="2" charset="-122"/>
              </a:rPr>
              <a:t>      &lt;</a:t>
            </a:r>
            <a:r>
              <a:rPr lang="zh-CN" altLang="en-US" sz="2400" smtClean="0">
                <a:latin typeface="宋体" panose="02010600030101010101" pitchFamily="2" charset="-122"/>
              </a:rPr>
              <a:t>表达式</a:t>
            </a:r>
            <a:r>
              <a:rPr lang="en-US" altLang="zh-CN" sz="2400" smtClean="0">
                <a:latin typeface="宋体" panose="02010600030101010101" pitchFamily="2" charset="-122"/>
              </a:rPr>
              <a:t>&gt;::=&lt;</a:t>
            </a:r>
            <a:r>
              <a:rPr lang="zh-CN" altLang="en-US" sz="2400" smtClean="0">
                <a:latin typeface="宋体" panose="02010600030101010101" pitchFamily="2" charset="-122"/>
              </a:rPr>
              <a:t>表达式</a:t>
            </a:r>
            <a:r>
              <a:rPr lang="en-US" altLang="zh-CN" sz="2400" smtClean="0">
                <a:latin typeface="宋体" panose="02010600030101010101" pitchFamily="2" charset="-122"/>
              </a:rPr>
              <a:t>&gt;“+”&lt;</a:t>
            </a:r>
            <a:r>
              <a:rPr lang="zh-CN" altLang="en-US" sz="2400" smtClean="0">
                <a:latin typeface="宋体" panose="02010600030101010101" pitchFamily="2" charset="-122"/>
              </a:rPr>
              <a:t>表达式</a:t>
            </a:r>
            <a:r>
              <a:rPr lang="en-US" altLang="zh-CN" sz="2400" smtClean="0">
                <a:latin typeface="宋体" panose="02010600030101010101" pitchFamily="2" charset="-122"/>
              </a:rPr>
              <a:t>&gt;</a:t>
            </a:r>
          </a:p>
          <a:p>
            <a:pPr lvl="1" eaLnBrk="1" hangingPunct="1">
              <a:buFont typeface="Wingdings" panose="05000000000000000000" pitchFamily="2" charset="2"/>
              <a:buNone/>
            </a:pPr>
            <a:r>
              <a:rPr lang="en-US" altLang="zh-CN" sz="2400" smtClean="0">
                <a:latin typeface="宋体" panose="02010600030101010101" pitchFamily="2" charset="-122"/>
              </a:rPr>
              <a:t>      &lt;</a:t>
            </a:r>
            <a:r>
              <a:rPr lang="zh-CN" altLang="en-US" sz="2400" smtClean="0">
                <a:latin typeface="宋体" panose="02010600030101010101" pitchFamily="2" charset="-122"/>
              </a:rPr>
              <a:t>表达式</a:t>
            </a:r>
            <a:r>
              <a:rPr lang="en-US" altLang="zh-CN" sz="2400" smtClean="0">
                <a:latin typeface="宋体" panose="02010600030101010101" pitchFamily="2" charset="-122"/>
              </a:rPr>
              <a:t>&gt;::=&lt;</a:t>
            </a:r>
            <a:r>
              <a:rPr lang="zh-CN" altLang="en-US" sz="2400" smtClean="0">
                <a:latin typeface="宋体" panose="02010600030101010101" pitchFamily="2" charset="-122"/>
              </a:rPr>
              <a:t>表达式</a:t>
            </a:r>
            <a:r>
              <a:rPr lang="en-US" altLang="zh-CN" sz="2400" smtClean="0">
                <a:latin typeface="宋体" panose="02010600030101010101" pitchFamily="2" charset="-122"/>
              </a:rPr>
              <a:t>&gt;“*”&lt;</a:t>
            </a:r>
            <a:r>
              <a:rPr lang="zh-CN" altLang="en-US" sz="2400" smtClean="0">
                <a:latin typeface="宋体" panose="02010600030101010101" pitchFamily="2" charset="-122"/>
              </a:rPr>
              <a:t>表达式</a:t>
            </a:r>
            <a:r>
              <a:rPr lang="en-US" altLang="zh-CN" sz="2400" smtClean="0">
                <a:latin typeface="宋体" panose="02010600030101010101" pitchFamily="2" charset="-122"/>
              </a:rPr>
              <a:t>&gt;</a:t>
            </a:r>
          </a:p>
          <a:p>
            <a:pPr lvl="1" eaLnBrk="1" hangingPunct="1">
              <a:buFont typeface="Wingdings" panose="05000000000000000000" pitchFamily="2" charset="2"/>
              <a:buNone/>
            </a:pPr>
            <a:r>
              <a:rPr lang="en-US" altLang="zh-CN" sz="2400" smtClean="0">
                <a:latin typeface="宋体" panose="02010600030101010101" pitchFamily="2" charset="-122"/>
              </a:rPr>
              <a:t>      &lt;</a:t>
            </a:r>
            <a:r>
              <a:rPr lang="zh-CN" altLang="en-US" sz="2400" smtClean="0">
                <a:latin typeface="宋体" panose="02010600030101010101" pitchFamily="2" charset="-122"/>
              </a:rPr>
              <a:t>表达式</a:t>
            </a:r>
            <a:r>
              <a:rPr lang="en-US" altLang="zh-CN" sz="2400" smtClean="0">
                <a:latin typeface="宋体" panose="02010600030101010101" pitchFamily="2" charset="-122"/>
              </a:rPr>
              <a:t>&gt;::=“(”&lt;</a:t>
            </a:r>
            <a:r>
              <a:rPr lang="zh-CN" altLang="en-US" sz="2400" smtClean="0">
                <a:latin typeface="宋体" panose="02010600030101010101" pitchFamily="2" charset="-122"/>
              </a:rPr>
              <a:t>表达式</a:t>
            </a:r>
            <a:r>
              <a:rPr lang="en-US" altLang="zh-CN" sz="2400" smtClean="0">
                <a:latin typeface="宋体" panose="02010600030101010101" pitchFamily="2" charset="-122"/>
              </a:rPr>
              <a:t>&gt;“)”</a:t>
            </a:r>
          </a:p>
          <a:p>
            <a:pPr lvl="1" eaLnBrk="1" hangingPunct="1">
              <a:buFont typeface="Wingdings" panose="05000000000000000000" pitchFamily="2" charset="2"/>
              <a:buNone/>
            </a:pPr>
            <a:r>
              <a:rPr lang="en-US" altLang="zh-CN" sz="2400" smtClean="0">
                <a:latin typeface="宋体" panose="02010600030101010101" pitchFamily="2" charset="-122"/>
              </a:rPr>
              <a:t>      &lt;</a:t>
            </a:r>
            <a:r>
              <a:rPr lang="zh-CN" altLang="en-US" sz="2400" smtClean="0">
                <a:latin typeface="宋体" panose="02010600030101010101" pitchFamily="2" charset="-122"/>
              </a:rPr>
              <a:t>表达式</a:t>
            </a:r>
            <a:r>
              <a:rPr lang="en-US" altLang="zh-CN" sz="2400" smtClean="0">
                <a:latin typeface="宋体" panose="02010600030101010101" pitchFamily="2" charset="-122"/>
              </a:rPr>
              <a:t>&gt;::=&lt;</a:t>
            </a:r>
            <a:r>
              <a:rPr lang="zh-CN" altLang="en-US" sz="2400" smtClean="0">
                <a:latin typeface="宋体" panose="02010600030101010101" pitchFamily="2" charset="-122"/>
              </a:rPr>
              <a:t>标识符</a:t>
            </a:r>
            <a:r>
              <a:rPr lang="en-US" altLang="zh-CN" sz="2400" smtClean="0">
                <a:latin typeface="宋体" panose="02010600030101010101" pitchFamily="2" charset="-122"/>
              </a:rPr>
              <a:t>&gt;</a:t>
            </a:r>
          </a:p>
          <a:p>
            <a:pPr lvl="1" eaLnBrk="1" hangingPunct="1">
              <a:buFont typeface="Wingdings" panose="05000000000000000000" pitchFamily="2" charset="2"/>
              <a:buNone/>
            </a:pPr>
            <a:r>
              <a:rPr lang="en-US" altLang="zh-CN" sz="2400" smtClean="0">
                <a:latin typeface="宋体" panose="02010600030101010101" pitchFamily="2" charset="-122"/>
              </a:rPr>
              <a:t>      &lt;</a:t>
            </a:r>
            <a:r>
              <a:rPr lang="zh-CN" altLang="en-US" sz="2400" smtClean="0">
                <a:latin typeface="宋体" panose="02010600030101010101" pitchFamily="2" charset="-122"/>
              </a:rPr>
              <a:t>表达式</a:t>
            </a:r>
            <a:r>
              <a:rPr lang="en-US" altLang="zh-CN" sz="2400" smtClean="0">
                <a:latin typeface="宋体" panose="02010600030101010101" pitchFamily="2" charset="-122"/>
              </a:rPr>
              <a:t>&gt;::=&lt;</a:t>
            </a:r>
            <a:r>
              <a:rPr lang="zh-CN" altLang="en-US" sz="2400" smtClean="0">
                <a:latin typeface="宋体" panose="02010600030101010101" pitchFamily="2" charset="-122"/>
              </a:rPr>
              <a:t>整数</a:t>
            </a:r>
            <a:r>
              <a:rPr lang="en-US" altLang="zh-CN" sz="2400" smtClean="0">
                <a:latin typeface="宋体" panose="02010600030101010101" pitchFamily="2" charset="-122"/>
              </a:rPr>
              <a:t>&gt;</a:t>
            </a:r>
          </a:p>
          <a:p>
            <a:pPr lvl="1" eaLnBrk="1" hangingPunct="1">
              <a:buFont typeface="Wingdings" panose="05000000000000000000" pitchFamily="2" charset="2"/>
              <a:buNone/>
            </a:pPr>
            <a:r>
              <a:rPr lang="en-US" altLang="zh-CN" sz="2400" smtClean="0">
                <a:latin typeface="宋体" panose="02010600030101010101" pitchFamily="2" charset="-122"/>
              </a:rPr>
              <a:t>      &lt;</a:t>
            </a:r>
            <a:r>
              <a:rPr lang="zh-CN" altLang="en-US" sz="2400" smtClean="0">
                <a:latin typeface="宋体" panose="02010600030101010101" pitchFamily="2" charset="-122"/>
              </a:rPr>
              <a:t>表达式</a:t>
            </a:r>
            <a:r>
              <a:rPr lang="en-US" altLang="zh-CN" sz="2400" smtClean="0">
                <a:latin typeface="宋体" panose="02010600030101010101" pitchFamily="2" charset="-122"/>
              </a:rPr>
              <a:t>&gt;::=&lt;</a:t>
            </a:r>
            <a:r>
              <a:rPr lang="zh-CN" altLang="en-US" sz="2400" smtClean="0">
                <a:latin typeface="宋体" panose="02010600030101010101" pitchFamily="2" charset="-122"/>
              </a:rPr>
              <a:t>实数</a:t>
            </a:r>
            <a:r>
              <a:rPr lang="en-US" altLang="zh-CN" sz="2400" smtClean="0">
                <a:latin typeface="宋体" panose="02010600030101010101" pitchFamily="2" charset="-122"/>
              </a:rPr>
              <a:t>&gt;</a:t>
            </a:r>
          </a:p>
          <a:p>
            <a:pPr algn="ctr" eaLnBrk="1" hangingPunct="1">
              <a:buFont typeface="Wingdings" panose="05000000000000000000" pitchFamily="2" charset="2"/>
              <a:buNone/>
            </a:pPr>
            <a:endParaRPr lang="en-US" altLang="zh-CN" sz="2500" smtClean="0">
              <a:latin typeface="宋体" panose="02010600030101010101" pitchFamily="2" charset="-122"/>
            </a:endParaRPr>
          </a:p>
          <a:p>
            <a:pPr algn="ctr" eaLnBrk="1" hangingPunct="1">
              <a:buFont typeface="Wingdings" panose="05000000000000000000" pitchFamily="2" charset="2"/>
              <a:buNone/>
            </a:pPr>
            <a:r>
              <a:rPr lang="zh-CN" altLang="en-US" sz="2500" smtClean="0">
                <a:solidFill>
                  <a:srgbClr val="990033"/>
                </a:solidFill>
                <a:latin typeface="隶书" panose="02010509060101010101" pitchFamily="49" charset="-122"/>
                <a:ea typeface="隶书" panose="02010509060101010101" pitchFamily="49" charset="-122"/>
              </a:rPr>
              <a:t>语法分析的一种表示方法</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8"/>
          <p:cNvSpPr txBox="1">
            <a:spLocks noChangeArrowheads="1"/>
          </p:cNvSpPr>
          <p:nvPr/>
        </p:nvSpPr>
        <p:spPr bwMode="auto">
          <a:xfrm>
            <a:off x="7086600" y="487680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CC0066"/>
                </a:solidFill>
                <a:latin typeface="Times New Roman" panose="02020603050405020304" pitchFamily="18" charset="0"/>
              </a:rPr>
              <a:t>整数（</a:t>
            </a:r>
            <a:r>
              <a:rPr kumimoji="1" lang="en-US" altLang="zh-CN" sz="2400" b="1">
                <a:solidFill>
                  <a:srgbClr val="CC0066"/>
                </a:solidFill>
                <a:latin typeface="Times New Roman" panose="02020603050405020304" pitchFamily="18" charset="0"/>
              </a:rPr>
              <a:t>10</a:t>
            </a:r>
            <a:r>
              <a:rPr kumimoji="1" lang="zh-CN" altLang="en-US" sz="2400" b="1">
                <a:solidFill>
                  <a:srgbClr val="CC0066"/>
                </a:solidFill>
                <a:latin typeface="Times New Roman" panose="02020603050405020304" pitchFamily="18" charset="0"/>
              </a:rPr>
              <a:t>）</a:t>
            </a:r>
          </a:p>
        </p:txBody>
      </p:sp>
      <p:grpSp>
        <p:nvGrpSpPr>
          <p:cNvPr id="16387" name="Group 31"/>
          <p:cNvGrpSpPr>
            <a:grpSpLocks/>
          </p:cNvGrpSpPr>
          <p:nvPr/>
        </p:nvGrpSpPr>
        <p:grpSpPr bwMode="auto">
          <a:xfrm>
            <a:off x="1835150" y="260350"/>
            <a:ext cx="7058025" cy="5257800"/>
            <a:chOff x="950" y="672"/>
            <a:chExt cx="4446" cy="3312"/>
          </a:xfrm>
        </p:grpSpPr>
        <p:sp>
          <p:nvSpPr>
            <p:cNvPr id="16391" name="Text Box 2"/>
            <p:cNvSpPr txBox="1">
              <a:spLocks noChangeArrowheads="1"/>
            </p:cNvSpPr>
            <p:nvPr/>
          </p:nvSpPr>
          <p:spPr bwMode="auto">
            <a:xfrm>
              <a:off x="2064" y="672"/>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CC0066"/>
                  </a:solidFill>
                  <a:latin typeface="Times New Roman" panose="02020603050405020304" pitchFamily="18" charset="0"/>
                </a:rPr>
                <a:t>赋值语句</a:t>
              </a:r>
            </a:p>
          </p:txBody>
        </p:sp>
        <p:sp>
          <p:nvSpPr>
            <p:cNvPr id="16392" name="Text Box 3"/>
            <p:cNvSpPr txBox="1">
              <a:spLocks noChangeArrowheads="1"/>
            </p:cNvSpPr>
            <p:nvPr/>
          </p:nvSpPr>
          <p:spPr bwMode="auto">
            <a:xfrm>
              <a:off x="950" y="1370"/>
              <a:ext cx="28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CC0066"/>
                  </a:solidFill>
                  <a:latin typeface="Times New Roman" panose="02020603050405020304" pitchFamily="18" charset="0"/>
                </a:rPr>
                <a:t>标识符           ：</a:t>
              </a:r>
              <a:r>
                <a:rPr kumimoji="1" lang="en-US" altLang="zh-CN" sz="2400" b="1">
                  <a:solidFill>
                    <a:srgbClr val="CC0066"/>
                  </a:solidFill>
                  <a:latin typeface="Times New Roman" panose="02020603050405020304" pitchFamily="18" charset="0"/>
                </a:rPr>
                <a:t>=                </a:t>
              </a:r>
              <a:r>
                <a:rPr kumimoji="1" lang="zh-CN" altLang="en-US" sz="2400" b="1">
                  <a:solidFill>
                    <a:srgbClr val="CC0066"/>
                  </a:solidFill>
                  <a:latin typeface="Times New Roman" panose="02020603050405020304" pitchFamily="18" charset="0"/>
                </a:rPr>
                <a:t>表达式</a:t>
              </a:r>
            </a:p>
          </p:txBody>
        </p:sp>
        <p:sp>
          <p:nvSpPr>
            <p:cNvPr id="16393" name="Line 4"/>
            <p:cNvSpPr>
              <a:spLocks noChangeShapeType="1"/>
            </p:cNvSpPr>
            <p:nvPr/>
          </p:nvSpPr>
          <p:spPr bwMode="auto">
            <a:xfrm flipH="1">
              <a:off x="1536" y="960"/>
              <a:ext cx="576" cy="432"/>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394" name="Line 5"/>
            <p:cNvSpPr>
              <a:spLocks noChangeShapeType="1"/>
            </p:cNvSpPr>
            <p:nvPr/>
          </p:nvSpPr>
          <p:spPr bwMode="auto">
            <a:xfrm flipH="1">
              <a:off x="2352" y="1008"/>
              <a:ext cx="48" cy="432"/>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395" name="Line 6"/>
            <p:cNvSpPr>
              <a:spLocks noChangeShapeType="1"/>
            </p:cNvSpPr>
            <p:nvPr/>
          </p:nvSpPr>
          <p:spPr bwMode="auto">
            <a:xfrm>
              <a:off x="2688" y="960"/>
              <a:ext cx="624" cy="432"/>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396" name="Text Box 7"/>
            <p:cNvSpPr txBox="1">
              <a:spLocks noChangeArrowheads="1"/>
            </p:cNvSpPr>
            <p:nvPr/>
          </p:nvSpPr>
          <p:spPr bwMode="auto">
            <a:xfrm>
              <a:off x="2352" y="192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sp>
          <p:nvSpPr>
            <p:cNvPr id="16397" name="Text Box 8"/>
            <p:cNvSpPr txBox="1">
              <a:spLocks noChangeArrowheads="1"/>
            </p:cNvSpPr>
            <p:nvPr/>
          </p:nvSpPr>
          <p:spPr bwMode="auto">
            <a:xfrm>
              <a:off x="2390" y="183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sp>
          <p:nvSpPr>
            <p:cNvPr id="16398" name="Text Box 9"/>
            <p:cNvSpPr txBox="1">
              <a:spLocks noChangeArrowheads="1"/>
            </p:cNvSpPr>
            <p:nvPr/>
          </p:nvSpPr>
          <p:spPr bwMode="auto">
            <a:xfrm>
              <a:off x="2496" y="192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sp>
          <p:nvSpPr>
            <p:cNvPr id="16399" name="Text Box 10"/>
            <p:cNvSpPr txBox="1">
              <a:spLocks noChangeArrowheads="1"/>
            </p:cNvSpPr>
            <p:nvPr/>
          </p:nvSpPr>
          <p:spPr bwMode="auto">
            <a:xfrm>
              <a:off x="2246" y="1898"/>
              <a:ext cx="23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CC0066"/>
                  </a:solidFill>
                  <a:latin typeface="Times New Roman" panose="02020603050405020304" pitchFamily="18" charset="0"/>
                </a:rPr>
                <a:t>表达式           </a:t>
              </a:r>
              <a:r>
                <a:rPr kumimoji="1" lang="en-US" altLang="zh-CN" sz="2400" b="1">
                  <a:solidFill>
                    <a:srgbClr val="CC0066"/>
                  </a:solidFill>
                  <a:latin typeface="Times New Roman" panose="02020603050405020304" pitchFamily="18" charset="0"/>
                </a:rPr>
                <a:t>+          </a:t>
              </a:r>
              <a:r>
                <a:rPr kumimoji="1" lang="zh-CN" altLang="en-US" sz="2400" b="1">
                  <a:solidFill>
                    <a:srgbClr val="CC0066"/>
                  </a:solidFill>
                  <a:latin typeface="Times New Roman" panose="02020603050405020304" pitchFamily="18" charset="0"/>
                </a:rPr>
                <a:t>表达式</a:t>
              </a:r>
            </a:p>
          </p:txBody>
        </p:sp>
        <p:sp>
          <p:nvSpPr>
            <p:cNvPr id="16400" name="Text Box 11"/>
            <p:cNvSpPr txBox="1">
              <a:spLocks noChangeArrowheads="1"/>
            </p:cNvSpPr>
            <p:nvPr/>
          </p:nvSpPr>
          <p:spPr bwMode="auto">
            <a:xfrm>
              <a:off x="3494" y="2461"/>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sp>
          <p:nvSpPr>
            <p:cNvPr id="16401" name="Text Box 12"/>
            <p:cNvSpPr txBox="1">
              <a:spLocks noChangeArrowheads="1"/>
            </p:cNvSpPr>
            <p:nvPr/>
          </p:nvSpPr>
          <p:spPr bwMode="auto">
            <a:xfrm>
              <a:off x="3216" y="2496"/>
              <a:ext cx="2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CC0066"/>
                  </a:solidFill>
                  <a:latin typeface="Times New Roman" panose="02020603050405020304" pitchFamily="18" charset="0"/>
                </a:rPr>
                <a:t>表达式         *        表达式</a:t>
              </a:r>
            </a:p>
          </p:txBody>
        </p:sp>
        <p:sp>
          <p:nvSpPr>
            <p:cNvPr id="16402" name="Line 13"/>
            <p:cNvSpPr>
              <a:spLocks noChangeShapeType="1"/>
            </p:cNvSpPr>
            <p:nvPr/>
          </p:nvSpPr>
          <p:spPr bwMode="auto">
            <a:xfrm flipH="1">
              <a:off x="2880" y="1632"/>
              <a:ext cx="432" cy="288"/>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3" name="Line 14"/>
            <p:cNvSpPr>
              <a:spLocks noChangeShapeType="1"/>
            </p:cNvSpPr>
            <p:nvPr/>
          </p:nvSpPr>
          <p:spPr bwMode="auto">
            <a:xfrm>
              <a:off x="3504" y="1632"/>
              <a:ext cx="0" cy="336"/>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4" name="Line 15"/>
            <p:cNvSpPr>
              <a:spLocks noChangeShapeType="1"/>
            </p:cNvSpPr>
            <p:nvPr/>
          </p:nvSpPr>
          <p:spPr bwMode="auto">
            <a:xfrm>
              <a:off x="3744" y="1632"/>
              <a:ext cx="480" cy="288"/>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5" name="Line 16"/>
            <p:cNvSpPr>
              <a:spLocks noChangeShapeType="1"/>
            </p:cNvSpPr>
            <p:nvPr/>
          </p:nvSpPr>
          <p:spPr bwMode="auto">
            <a:xfrm flipH="1">
              <a:off x="3744" y="2160"/>
              <a:ext cx="384" cy="336"/>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6" name="Line 17"/>
            <p:cNvSpPr>
              <a:spLocks noChangeShapeType="1"/>
            </p:cNvSpPr>
            <p:nvPr/>
          </p:nvSpPr>
          <p:spPr bwMode="auto">
            <a:xfrm>
              <a:off x="4320" y="2160"/>
              <a:ext cx="48" cy="336"/>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7" name="Line 18"/>
            <p:cNvSpPr>
              <a:spLocks noChangeShapeType="1"/>
            </p:cNvSpPr>
            <p:nvPr/>
          </p:nvSpPr>
          <p:spPr bwMode="auto">
            <a:xfrm>
              <a:off x="4560" y="2112"/>
              <a:ext cx="432" cy="432"/>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8" name="Text Box 19"/>
            <p:cNvSpPr txBox="1">
              <a:spLocks noChangeArrowheads="1"/>
            </p:cNvSpPr>
            <p:nvPr/>
          </p:nvSpPr>
          <p:spPr bwMode="auto">
            <a:xfrm>
              <a:off x="2208" y="240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CC0066"/>
                  </a:solidFill>
                  <a:latin typeface="Times New Roman" panose="02020603050405020304" pitchFamily="18" charset="0"/>
                </a:rPr>
                <a:t>标识符</a:t>
              </a:r>
            </a:p>
          </p:txBody>
        </p:sp>
        <p:sp>
          <p:nvSpPr>
            <p:cNvPr id="16409" name="Line 20"/>
            <p:cNvSpPr>
              <a:spLocks noChangeShapeType="1"/>
            </p:cNvSpPr>
            <p:nvPr/>
          </p:nvSpPr>
          <p:spPr bwMode="auto">
            <a:xfrm>
              <a:off x="2592" y="2160"/>
              <a:ext cx="0" cy="288"/>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0" name="Line 21"/>
            <p:cNvSpPr>
              <a:spLocks noChangeShapeType="1"/>
            </p:cNvSpPr>
            <p:nvPr/>
          </p:nvSpPr>
          <p:spPr bwMode="auto">
            <a:xfrm>
              <a:off x="2592" y="2688"/>
              <a:ext cx="0" cy="288"/>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1" name="Text Box 22"/>
            <p:cNvSpPr txBox="1">
              <a:spLocks noChangeArrowheads="1"/>
            </p:cNvSpPr>
            <p:nvPr/>
          </p:nvSpPr>
          <p:spPr bwMode="auto">
            <a:xfrm>
              <a:off x="2246" y="3002"/>
              <a:ext cx="7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rgbClr val="CC0066"/>
                  </a:solidFill>
                  <a:latin typeface="Times New Roman" panose="02020603050405020304" pitchFamily="18" charset="0"/>
                </a:rPr>
                <a:t>id2(first)</a:t>
              </a:r>
            </a:p>
          </p:txBody>
        </p:sp>
        <p:sp>
          <p:nvSpPr>
            <p:cNvPr id="16412" name="Line 23"/>
            <p:cNvSpPr>
              <a:spLocks noChangeShapeType="1"/>
            </p:cNvSpPr>
            <p:nvPr/>
          </p:nvSpPr>
          <p:spPr bwMode="auto">
            <a:xfrm>
              <a:off x="3552" y="2784"/>
              <a:ext cx="0" cy="288"/>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3" name="Text Box 24"/>
            <p:cNvSpPr txBox="1">
              <a:spLocks noChangeArrowheads="1"/>
            </p:cNvSpPr>
            <p:nvPr/>
          </p:nvSpPr>
          <p:spPr bwMode="auto">
            <a:xfrm>
              <a:off x="3168" y="3072"/>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CC0066"/>
                  </a:solidFill>
                  <a:latin typeface="Times New Roman" panose="02020603050405020304" pitchFamily="18" charset="0"/>
                </a:rPr>
                <a:t>标识符</a:t>
              </a:r>
            </a:p>
          </p:txBody>
        </p:sp>
        <p:sp>
          <p:nvSpPr>
            <p:cNvPr id="16414" name="Line 25"/>
            <p:cNvSpPr>
              <a:spLocks noChangeShapeType="1"/>
            </p:cNvSpPr>
            <p:nvPr/>
          </p:nvSpPr>
          <p:spPr bwMode="auto">
            <a:xfrm>
              <a:off x="3552" y="3360"/>
              <a:ext cx="0" cy="288"/>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5" name="Text Box 26"/>
            <p:cNvSpPr txBox="1">
              <a:spLocks noChangeArrowheads="1"/>
            </p:cNvSpPr>
            <p:nvPr/>
          </p:nvSpPr>
          <p:spPr bwMode="auto">
            <a:xfrm>
              <a:off x="3024" y="3696"/>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rgbClr val="CC0066"/>
                  </a:solidFill>
                  <a:latin typeface="Times New Roman" panose="02020603050405020304" pitchFamily="18" charset="0"/>
                </a:rPr>
                <a:t>id3(count)</a:t>
              </a:r>
            </a:p>
          </p:txBody>
        </p:sp>
        <p:sp>
          <p:nvSpPr>
            <p:cNvPr id="16416" name="Line 27"/>
            <p:cNvSpPr>
              <a:spLocks noChangeShapeType="1"/>
            </p:cNvSpPr>
            <p:nvPr/>
          </p:nvSpPr>
          <p:spPr bwMode="auto">
            <a:xfrm>
              <a:off x="4992" y="2736"/>
              <a:ext cx="0" cy="288"/>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7" name="Line 29"/>
            <p:cNvSpPr>
              <a:spLocks noChangeShapeType="1"/>
            </p:cNvSpPr>
            <p:nvPr/>
          </p:nvSpPr>
          <p:spPr bwMode="auto">
            <a:xfrm>
              <a:off x="1296" y="1680"/>
              <a:ext cx="0" cy="288"/>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8" name="Text Box 30"/>
            <p:cNvSpPr txBox="1">
              <a:spLocks noChangeArrowheads="1"/>
            </p:cNvSpPr>
            <p:nvPr/>
          </p:nvSpPr>
          <p:spPr bwMode="auto">
            <a:xfrm>
              <a:off x="1008" y="201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rgbClr val="CC0066"/>
                  </a:solidFill>
                  <a:latin typeface="Times New Roman" panose="02020603050405020304" pitchFamily="18" charset="0"/>
                </a:rPr>
                <a:t>id1(sum)</a:t>
              </a:r>
            </a:p>
          </p:txBody>
        </p:sp>
      </p:grpSp>
      <p:sp>
        <p:nvSpPr>
          <p:cNvPr id="16388" name="Text Box 32"/>
          <p:cNvSpPr txBox="1">
            <a:spLocks noChangeArrowheads="1"/>
          </p:cNvSpPr>
          <p:nvPr/>
        </p:nvSpPr>
        <p:spPr bwMode="auto">
          <a:xfrm>
            <a:off x="3851275" y="6165850"/>
            <a:ext cx="178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990033"/>
                </a:solidFill>
                <a:ea typeface="隶书" panose="02010509060101010101" pitchFamily="49" charset="-122"/>
              </a:rPr>
              <a:t>语法树表示方法</a:t>
            </a:r>
          </a:p>
        </p:txBody>
      </p:sp>
      <p:pic>
        <p:nvPicPr>
          <p:cNvPr id="16389" name="Picture 34" descr="p1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076700"/>
            <a:ext cx="381000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Rectangle 35"/>
          <p:cNvSpPr>
            <a:spLocks noChangeArrowheads="1"/>
          </p:cNvSpPr>
          <p:nvPr/>
        </p:nvSpPr>
        <p:spPr bwMode="auto">
          <a:xfrm>
            <a:off x="6516688" y="476250"/>
            <a:ext cx="2303462"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b="1">
                <a:latin typeface="Tahoma" panose="020B0604030504040204" pitchFamily="34" charset="0"/>
              </a:rPr>
              <a:t>从上向下的分析方法。</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90600" y="838200"/>
            <a:ext cx="7772400" cy="609600"/>
          </a:xfrm>
        </p:spPr>
        <p:txBody>
          <a:bodyPr/>
          <a:lstStyle/>
          <a:p>
            <a:pPr eaLnBrk="1" hangingPunct="1"/>
            <a:r>
              <a:rPr lang="en-US" altLang="zh-CN" sz="3500" smtClean="0"/>
              <a:t>1.2  </a:t>
            </a:r>
            <a:r>
              <a:rPr lang="zh-CN" altLang="en-US" sz="3500" smtClean="0"/>
              <a:t>编译过程概述（四）</a:t>
            </a:r>
          </a:p>
        </p:txBody>
      </p:sp>
      <p:sp>
        <p:nvSpPr>
          <p:cNvPr id="14339" name="Rectangle 3"/>
          <p:cNvSpPr>
            <a:spLocks noGrp="1" noChangeArrowheads="1"/>
          </p:cNvSpPr>
          <p:nvPr>
            <p:ph idx="1"/>
          </p:nvPr>
        </p:nvSpPr>
        <p:spPr>
          <a:xfrm>
            <a:off x="611188" y="1700213"/>
            <a:ext cx="7869237" cy="4681537"/>
          </a:xfrm>
        </p:spPr>
        <p:txBody>
          <a:bodyPr/>
          <a:lstStyle/>
          <a:p>
            <a:pPr eaLnBrk="1" hangingPunct="1">
              <a:spcBef>
                <a:spcPts val="600"/>
              </a:spcBef>
              <a:spcAft>
                <a:spcPts val="600"/>
              </a:spcAft>
              <a:buFont typeface="Wingdings" panose="05000000000000000000" pitchFamily="2" charset="2"/>
              <a:buChar char="l"/>
            </a:pPr>
            <a:r>
              <a:rPr lang="zh-CN" altLang="en-US" sz="2800" smtClean="0"/>
              <a:t>词法分析和语法分析本质上都对源程序的结构进行分析。</a:t>
            </a:r>
          </a:p>
          <a:p>
            <a:pPr eaLnBrk="1" hangingPunct="1">
              <a:spcBef>
                <a:spcPts val="600"/>
              </a:spcBef>
              <a:spcAft>
                <a:spcPts val="600"/>
              </a:spcAft>
              <a:buFont typeface="Wingdings" panose="05000000000000000000" pitchFamily="2" charset="2"/>
              <a:buChar char="l"/>
            </a:pPr>
            <a:r>
              <a:rPr lang="zh-CN" altLang="en-US" sz="2800" smtClean="0"/>
              <a:t>词法分析的任务仅对源程序进行</a:t>
            </a:r>
            <a:r>
              <a:rPr lang="zh-CN" altLang="en-US" sz="2800" smtClean="0">
                <a:solidFill>
                  <a:srgbClr val="990033"/>
                </a:solidFill>
              </a:rPr>
              <a:t>线性扫描</a:t>
            </a:r>
            <a:r>
              <a:rPr lang="zh-CN" altLang="en-US" sz="2800" smtClean="0"/>
              <a:t>即可完成，比如识别标识符，因为标识符的结构是字母打头的字母和数字串，这只要顺序扫描输入流，遇到既不是字母又不是数字字符时，将前面所发现的所有字母和数字组合在一起而构成单词标识符。</a:t>
            </a:r>
          </a:p>
          <a:p>
            <a:pPr eaLnBrk="1" hangingPunct="1">
              <a:spcBef>
                <a:spcPts val="600"/>
              </a:spcBef>
              <a:spcAft>
                <a:spcPts val="600"/>
              </a:spcAft>
              <a:buFont typeface="Wingdings" panose="05000000000000000000" pitchFamily="2" charset="2"/>
              <a:buChar char="l"/>
            </a:pPr>
            <a:r>
              <a:rPr lang="zh-CN" altLang="en-US" sz="2800" smtClean="0"/>
              <a:t>语法分析识别</a:t>
            </a:r>
            <a:r>
              <a:rPr lang="zh-CN" altLang="en-US" sz="2800" smtClean="0">
                <a:solidFill>
                  <a:srgbClr val="990033"/>
                </a:solidFill>
              </a:rPr>
              <a:t>递归定义的语法成分（单元）</a:t>
            </a:r>
            <a:r>
              <a:rPr lang="zh-CN" altLang="en-US" sz="280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dissolve">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dissolve">
                                      <p:cBhvr>
                                        <p:cTn id="12" dur="500"/>
                                        <p:tgtEl>
                                          <p:spTgt spid="14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dissolve">
                                      <p:cBhvr>
                                        <p:cTn id="17" dur="5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90600" y="838200"/>
            <a:ext cx="7772400" cy="609600"/>
          </a:xfrm>
        </p:spPr>
        <p:txBody>
          <a:bodyPr/>
          <a:lstStyle/>
          <a:p>
            <a:pPr eaLnBrk="1" hangingPunct="1"/>
            <a:r>
              <a:rPr lang="en-US" altLang="zh-CN" sz="3500" smtClean="0"/>
              <a:t>1.2  </a:t>
            </a:r>
            <a:r>
              <a:rPr lang="zh-CN" altLang="en-US" sz="3500" smtClean="0"/>
              <a:t>编译过程概述（五）</a:t>
            </a:r>
          </a:p>
        </p:txBody>
      </p:sp>
      <p:sp>
        <p:nvSpPr>
          <p:cNvPr id="18435" name="Rectangle 3"/>
          <p:cNvSpPr>
            <a:spLocks noGrp="1" noChangeArrowheads="1"/>
          </p:cNvSpPr>
          <p:nvPr>
            <p:ph idx="1"/>
          </p:nvPr>
        </p:nvSpPr>
        <p:spPr>
          <a:xfrm>
            <a:off x="611188" y="1773238"/>
            <a:ext cx="7940675" cy="4608512"/>
          </a:xfrm>
        </p:spPr>
        <p:txBody>
          <a:bodyPr/>
          <a:lstStyle/>
          <a:p>
            <a:pPr eaLnBrk="1" hangingPunct="1">
              <a:spcBef>
                <a:spcPts val="600"/>
              </a:spcBef>
              <a:spcAft>
                <a:spcPts val="600"/>
              </a:spcAft>
              <a:buFont typeface="Wingdings" panose="05000000000000000000" pitchFamily="2" charset="2"/>
              <a:buChar char="l"/>
            </a:pPr>
            <a:r>
              <a:rPr lang="zh-CN" altLang="en-US" sz="2800" b="1" smtClean="0">
                <a:solidFill>
                  <a:srgbClr val="A50021"/>
                </a:solidFill>
              </a:rPr>
              <a:t>语义分析阶段</a:t>
            </a:r>
            <a:r>
              <a:rPr lang="zh-CN" altLang="en-US" sz="2800" smtClean="0"/>
              <a:t>：使用语法树和符号表中的信息来检查源程序是否和语言定义一致；审查源程序有无语义错误，为代码生成阶段收集</a:t>
            </a:r>
            <a:r>
              <a:rPr lang="zh-CN" altLang="en-US" sz="2800" smtClean="0">
                <a:solidFill>
                  <a:srgbClr val="A50021"/>
                </a:solidFill>
              </a:rPr>
              <a:t>类型信息</a:t>
            </a:r>
            <a:r>
              <a:rPr lang="zh-CN" altLang="en-US" sz="2800" smtClean="0"/>
              <a:t>。</a:t>
            </a:r>
          </a:p>
          <a:p>
            <a:pPr eaLnBrk="1" hangingPunct="1">
              <a:spcBef>
                <a:spcPts val="600"/>
              </a:spcBef>
              <a:spcAft>
                <a:spcPts val="600"/>
              </a:spcAft>
              <a:buFont typeface="Wingdings" panose="05000000000000000000" pitchFamily="2" charset="2"/>
              <a:buChar char="l"/>
            </a:pPr>
            <a:r>
              <a:rPr lang="zh-CN" altLang="en-US" sz="2800" smtClean="0"/>
              <a:t>语义分析的一个工作是进行类型审查，审查每个算符是否具有语言规范允许的运算对象，当不符合语言规范时，编译程序应报告错误。</a:t>
            </a:r>
          </a:p>
          <a:p>
            <a:pPr eaLnBrk="1" hangingPunct="1">
              <a:spcBef>
                <a:spcPts val="600"/>
              </a:spcBef>
              <a:spcAft>
                <a:spcPts val="600"/>
              </a:spcAft>
              <a:buFont typeface="Wingdings" panose="05000000000000000000" pitchFamily="2" charset="2"/>
              <a:buChar char="l"/>
            </a:pPr>
            <a:r>
              <a:rPr lang="zh-CN" altLang="en-US" sz="2800" smtClean="0">
                <a:solidFill>
                  <a:srgbClr val="990033"/>
                </a:solidFill>
                <a:latin typeface="隶书" panose="02010509060101010101" pitchFamily="49" charset="-122"/>
                <a:ea typeface="隶书" panose="02010509060101010101" pitchFamily="49" charset="-122"/>
              </a:rPr>
              <a:t>比如使用了没有声明的变量；或者给一个过程名赋值；或者调用函数时参数类型不合适或者参加运算的两个变量类型不匹配等等。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19"/>
          <p:cNvGrpSpPr>
            <a:grpSpLocks/>
          </p:cNvGrpSpPr>
          <p:nvPr/>
        </p:nvGrpSpPr>
        <p:grpSpPr bwMode="auto">
          <a:xfrm>
            <a:off x="755650" y="3044825"/>
            <a:ext cx="7705725" cy="3768725"/>
            <a:chOff x="474" y="1434"/>
            <a:chExt cx="4854" cy="2374"/>
          </a:xfrm>
        </p:grpSpPr>
        <p:sp>
          <p:nvSpPr>
            <p:cNvPr id="19461" name="Text Box 2"/>
            <p:cNvSpPr txBox="1">
              <a:spLocks noChangeArrowheads="1"/>
            </p:cNvSpPr>
            <p:nvPr/>
          </p:nvSpPr>
          <p:spPr bwMode="auto">
            <a:xfrm>
              <a:off x="1247" y="1434"/>
              <a:ext cx="4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CC0066"/>
                  </a:solidFill>
                  <a:latin typeface="Times New Roman" panose="02020603050405020304" pitchFamily="18" charset="0"/>
                </a:rPr>
                <a:t>：</a:t>
              </a:r>
              <a:r>
                <a:rPr kumimoji="1" lang="en-US" altLang="zh-CN" sz="2400" b="1">
                  <a:solidFill>
                    <a:srgbClr val="CC0066"/>
                  </a:solidFill>
                  <a:latin typeface="Times New Roman" panose="02020603050405020304" pitchFamily="18" charset="0"/>
                </a:rPr>
                <a:t>=</a:t>
              </a:r>
            </a:p>
          </p:txBody>
        </p:sp>
        <p:sp>
          <p:nvSpPr>
            <p:cNvPr id="19462" name="Text Box 3"/>
            <p:cNvSpPr txBox="1">
              <a:spLocks noChangeArrowheads="1"/>
            </p:cNvSpPr>
            <p:nvPr/>
          </p:nvSpPr>
          <p:spPr bwMode="auto">
            <a:xfrm>
              <a:off x="474" y="2002"/>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rgbClr val="CC0066"/>
                  </a:solidFill>
                  <a:latin typeface="Times New Roman" panose="02020603050405020304" pitchFamily="18" charset="0"/>
                </a:rPr>
                <a:t>Id1(sum)</a:t>
              </a:r>
            </a:p>
          </p:txBody>
        </p:sp>
        <p:sp>
          <p:nvSpPr>
            <p:cNvPr id="19463" name="Text Box 4"/>
            <p:cNvSpPr txBox="1">
              <a:spLocks noChangeArrowheads="1"/>
            </p:cNvSpPr>
            <p:nvPr/>
          </p:nvSpPr>
          <p:spPr bwMode="auto">
            <a:xfrm>
              <a:off x="1689" y="2464"/>
              <a:ext cx="8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rgbClr val="CC0066"/>
                  </a:solidFill>
                  <a:latin typeface="Times New Roman" panose="02020603050405020304" pitchFamily="18" charset="0"/>
                </a:rPr>
                <a:t>Id2(first)</a:t>
              </a:r>
            </a:p>
          </p:txBody>
        </p:sp>
        <p:sp>
          <p:nvSpPr>
            <p:cNvPr id="19464" name="Text Box 5"/>
            <p:cNvSpPr txBox="1">
              <a:spLocks noChangeArrowheads="1"/>
            </p:cNvSpPr>
            <p:nvPr/>
          </p:nvSpPr>
          <p:spPr bwMode="auto">
            <a:xfrm>
              <a:off x="2334" y="2864"/>
              <a:ext cx="9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rgbClr val="CC0066"/>
                  </a:solidFill>
                  <a:latin typeface="Times New Roman" panose="02020603050405020304" pitchFamily="18" charset="0"/>
                </a:rPr>
                <a:t>Id3(count)</a:t>
              </a:r>
            </a:p>
          </p:txBody>
        </p:sp>
        <p:sp>
          <p:nvSpPr>
            <p:cNvPr id="19465" name="Text Box 6"/>
            <p:cNvSpPr txBox="1">
              <a:spLocks noChangeArrowheads="1"/>
            </p:cNvSpPr>
            <p:nvPr/>
          </p:nvSpPr>
          <p:spPr bwMode="auto">
            <a:xfrm>
              <a:off x="2159" y="2045"/>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sp>
          <p:nvSpPr>
            <p:cNvPr id="19466" name="Text Box 7"/>
            <p:cNvSpPr txBox="1">
              <a:spLocks noChangeArrowheads="1"/>
            </p:cNvSpPr>
            <p:nvPr/>
          </p:nvSpPr>
          <p:spPr bwMode="auto">
            <a:xfrm>
              <a:off x="2441" y="2080"/>
              <a:ext cx="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rgbClr val="CC0066"/>
                  </a:solidFill>
                  <a:latin typeface="Times New Roman" panose="02020603050405020304" pitchFamily="18" charset="0"/>
                </a:rPr>
                <a:t>+</a:t>
              </a:r>
            </a:p>
          </p:txBody>
        </p:sp>
        <p:sp>
          <p:nvSpPr>
            <p:cNvPr id="19467" name="Text Box 8"/>
            <p:cNvSpPr txBox="1">
              <a:spLocks noChangeArrowheads="1"/>
            </p:cNvSpPr>
            <p:nvPr/>
          </p:nvSpPr>
          <p:spPr bwMode="auto">
            <a:xfrm>
              <a:off x="2841" y="2464"/>
              <a:ext cx="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rgbClr val="CC0066"/>
                  </a:solidFill>
                  <a:latin typeface="Times New Roman" panose="02020603050405020304" pitchFamily="18" charset="0"/>
                </a:rPr>
                <a:t>*</a:t>
              </a:r>
            </a:p>
          </p:txBody>
        </p:sp>
        <p:sp>
          <p:nvSpPr>
            <p:cNvPr id="19468" name="Line 9"/>
            <p:cNvSpPr>
              <a:spLocks noChangeShapeType="1"/>
            </p:cNvSpPr>
            <p:nvPr/>
          </p:nvSpPr>
          <p:spPr bwMode="auto">
            <a:xfrm flipH="1">
              <a:off x="921" y="1696"/>
              <a:ext cx="384" cy="336"/>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69" name="Line 10"/>
            <p:cNvSpPr>
              <a:spLocks noChangeShapeType="1"/>
            </p:cNvSpPr>
            <p:nvPr/>
          </p:nvSpPr>
          <p:spPr bwMode="auto">
            <a:xfrm>
              <a:off x="1593" y="1696"/>
              <a:ext cx="912" cy="480"/>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0" name="Line 11"/>
            <p:cNvSpPr>
              <a:spLocks noChangeShapeType="1"/>
            </p:cNvSpPr>
            <p:nvPr/>
          </p:nvSpPr>
          <p:spPr bwMode="auto">
            <a:xfrm flipH="1">
              <a:off x="2073" y="2320"/>
              <a:ext cx="384" cy="192"/>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1" name="Line 12"/>
            <p:cNvSpPr>
              <a:spLocks noChangeShapeType="1"/>
            </p:cNvSpPr>
            <p:nvPr/>
          </p:nvSpPr>
          <p:spPr bwMode="auto">
            <a:xfrm>
              <a:off x="2601" y="2320"/>
              <a:ext cx="288" cy="144"/>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2" name="Line 13"/>
            <p:cNvSpPr>
              <a:spLocks noChangeShapeType="1"/>
            </p:cNvSpPr>
            <p:nvPr/>
          </p:nvSpPr>
          <p:spPr bwMode="auto">
            <a:xfrm flipH="1">
              <a:off x="2793" y="2656"/>
              <a:ext cx="96" cy="240"/>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3" name="Line 14"/>
            <p:cNvSpPr>
              <a:spLocks noChangeShapeType="1"/>
            </p:cNvSpPr>
            <p:nvPr/>
          </p:nvSpPr>
          <p:spPr bwMode="auto">
            <a:xfrm>
              <a:off x="3033" y="2656"/>
              <a:ext cx="288" cy="240"/>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4" name="Text Box 15"/>
            <p:cNvSpPr txBox="1">
              <a:spLocks noChangeArrowheads="1"/>
            </p:cNvSpPr>
            <p:nvPr/>
          </p:nvSpPr>
          <p:spPr bwMode="auto">
            <a:xfrm>
              <a:off x="3273" y="2800"/>
              <a:ext cx="20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CC0066"/>
                  </a:solidFill>
                  <a:latin typeface="Times New Roman" panose="02020603050405020304" pitchFamily="18" charset="0"/>
                </a:rPr>
                <a:t>Inttoreal</a:t>
              </a:r>
              <a:r>
                <a:rPr kumimoji="1" lang="zh-CN" altLang="en-US" sz="2000" b="1">
                  <a:solidFill>
                    <a:srgbClr val="CC0066"/>
                  </a:solidFill>
                  <a:latin typeface="Times New Roman" panose="02020603050405020304" pitchFamily="18" charset="0"/>
                </a:rPr>
                <a:t>（整型转实型）</a:t>
              </a:r>
            </a:p>
          </p:txBody>
        </p:sp>
        <p:sp>
          <p:nvSpPr>
            <p:cNvPr id="19475" name="Text Box 16"/>
            <p:cNvSpPr txBox="1">
              <a:spLocks noChangeArrowheads="1"/>
            </p:cNvSpPr>
            <p:nvPr/>
          </p:nvSpPr>
          <p:spPr bwMode="auto">
            <a:xfrm>
              <a:off x="3273" y="352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rgbClr val="CC0066"/>
                  </a:solidFill>
                  <a:latin typeface="Times New Roman" panose="02020603050405020304" pitchFamily="18" charset="0"/>
                </a:rPr>
                <a:t>10</a:t>
              </a:r>
            </a:p>
          </p:txBody>
        </p:sp>
        <p:sp>
          <p:nvSpPr>
            <p:cNvPr id="19476" name="Line 17"/>
            <p:cNvSpPr>
              <a:spLocks noChangeShapeType="1"/>
            </p:cNvSpPr>
            <p:nvPr/>
          </p:nvSpPr>
          <p:spPr bwMode="auto">
            <a:xfrm>
              <a:off x="3465" y="3040"/>
              <a:ext cx="0" cy="576"/>
            </a:xfrm>
            <a:prstGeom prst="line">
              <a:avLst/>
            </a:prstGeom>
            <a:noFill/>
            <a:ln w="38100" cmpd="dbl">
              <a:solidFill>
                <a:srgbClr val="CC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9459" name="Rectangle 18"/>
          <p:cNvSpPr>
            <a:spLocks noChangeArrowheads="1"/>
          </p:cNvSpPr>
          <p:nvPr/>
        </p:nvSpPr>
        <p:spPr bwMode="auto">
          <a:xfrm>
            <a:off x="900113" y="1525588"/>
            <a:ext cx="75501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solidFill>
                  <a:srgbClr val="990033"/>
                </a:solidFill>
                <a:latin typeface="宋体" panose="02010600030101010101" pitchFamily="2" charset="-122"/>
              </a:rPr>
              <a:t>比如下边的程序片段：</a:t>
            </a:r>
            <a:br>
              <a:rPr lang="zh-CN" altLang="en-US" sz="2000">
                <a:solidFill>
                  <a:srgbClr val="990033"/>
                </a:solidFill>
                <a:latin typeface="宋体" panose="02010600030101010101" pitchFamily="2" charset="-122"/>
              </a:rPr>
            </a:br>
            <a:r>
              <a:rPr lang="zh-CN" altLang="en-US" sz="2000">
                <a:solidFill>
                  <a:srgbClr val="990033"/>
                </a:solidFill>
                <a:latin typeface="宋体" panose="02010600030101010101" pitchFamily="2" charset="-122"/>
              </a:rPr>
              <a:t>　　</a:t>
            </a:r>
            <a:r>
              <a:rPr lang="en-US" altLang="zh-CN" sz="2000">
                <a:solidFill>
                  <a:srgbClr val="990033"/>
                </a:solidFill>
                <a:latin typeface="宋体" panose="02010600030101010101" pitchFamily="2" charset="-122"/>
              </a:rPr>
              <a:t>int arr[2],c;</a:t>
            </a:r>
            <a:br>
              <a:rPr lang="en-US" altLang="zh-CN" sz="2000">
                <a:solidFill>
                  <a:srgbClr val="990033"/>
                </a:solidFill>
                <a:latin typeface="宋体" panose="02010600030101010101" pitchFamily="2" charset="-122"/>
              </a:rPr>
            </a:br>
            <a:r>
              <a:rPr lang="zh-CN" altLang="en-US" sz="2000">
                <a:solidFill>
                  <a:srgbClr val="990033"/>
                </a:solidFill>
                <a:latin typeface="宋体" panose="02010600030101010101" pitchFamily="2" charset="-122"/>
              </a:rPr>
              <a:t>　　</a:t>
            </a:r>
            <a:r>
              <a:rPr lang="en-US" altLang="zh-CN" sz="2000">
                <a:solidFill>
                  <a:srgbClr val="990033"/>
                </a:solidFill>
                <a:latin typeface="宋体" panose="02010600030101010101" pitchFamily="2" charset="-122"/>
              </a:rPr>
              <a:t>c = arr1 * 10 ;</a:t>
            </a:r>
            <a:br>
              <a:rPr lang="en-US" altLang="zh-CN" sz="2000">
                <a:solidFill>
                  <a:srgbClr val="990033"/>
                </a:solidFill>
                <a:latin typeface="宋体" panose="02010600030101010101" pitchFamily="2" charset="-122"/>
              </a:rPr>
            </a:br>
            <a:r>
              <a:rPr lang="zh-CN" altLang="en-US" sz="2000">
                <a:solidFill>
                  <a:srgbClr val="990033"/>
                </a:solidFill>
                <a:latin typeface="宋体" panose="02010600030101010101" pitchFamily="2" charset="-122"/>
              </a:rPr>
              <a:t>其中的赋值语句是符合语法规则的，但是因为没有声明变量</a:t>
            </a:r>
            <a:r>
              <a:rPr lang="en-US" altLang="zh-CN" sz="2000">
                <a:solidFill>
                  <a:srgbClr val="990033"/>
                </a:solidFill>
                <a:latin typeface="宋体" panose="02010600030101010101" pitchFamily="2" charset="-122"/>
              </a:rPr>
              <a:t>arr1</a:t>
            </a:r>
            <a:r>
              <a:rPr lang="zh-CN" altLang="en-US" sz="2000">
                <a:solidFill>
                  <a:srgbClr val="990033"/>
                </a:solidFill>
                <a:latin typeface="宋体" panose="02010600030101010101" pitchFamily="2" charset="-122"/>
              </a:rPr>
              <a:t>，</a:t>
            </a:r>
          </a:p>
          <a:p>
            <a:pPr eaLnBrk="1" hangingPunct="1">
              <a:spcBef>
                <a:spcPct val="0"/>
              </a:spcBef>
              <a:buFontTx/>
              <a:buNone/>
            </a:pPr>
            <a:r>
              <a:rPr lang="zh-CN" altLang="en-US" sz="2000">
                <a:solidFill>
                  <a:srgbClr val="990033"/>
                </a:solidFill>
                <a:latin typeface="宋体" panose="02010600030101010101" pitchFamily="2" charset="-122"/>
              </a:rPr>
              <a:t>而存在语义错。 </a:t>
            </a:r>
          </a:p>
        </p:txBody>
      </p:sp>
      <p:sp>
        <p:nvSpPr>
          <p:cNvPr id="19460" name="文本框 1"/>
          <p:cNvSpPr txBox="1">
            <a:spLocks noChangeArrowheads="1"/>
          </p:cNvSpPr>
          <p:nvPr/>
        </p:nvSpPr>
        <p:spPr bwMode="auto">
          <a:xfrm>
            <a:off x="5503863" y="3946525"/>
            <a:ext cx="2701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solidFill>
                  <a:srgbClr val="C00000"/>
                </a:solidFill>
                <a:latin typeface="Tahoma" panose="020B0604030504040204" pitchFamily="34" charset="0"/>
              </a:rPr>
              <a:t>sum:=first+count</a:t>
            </a:r>
            <a:r>
              <a:rPr lang="zh-CN" altLang="en-US" sz="1800" b="1">
                <a:solidFill>
                  <a:srgbClr val="C00000"/>
                </a:solidFill>
                <a:latin typeface="Tahoma" panose="020B0604030504040204" pitchFamily="34" charset="0"/>
              </a:rPr>
              <a:t>*</a:t>
            </a:r>
            <a:r>
              <a:rPr lang="en-US" altLang="zh-CN" sz="1800" b="1">
                <a:solidFill>
                  <a:srgbClr val="C00000"/>
                </a:solidFill>
                <a:latin typeface="Tahoma" panose="020B0604030504040204" pitchFamily="34" charset="0"/>
              </a:rPr>
              <a:t>10</a:t>
            </a:r>
            <a:endParaRPr lang="zh-CN" altLang="en-US" sz="1800" b="1">
              <a:solidFill>
                <a:srgbClr val="C00000"/>
              </a:solidFill>
              <a:latin typeface="Tahoma" panose="020B0604030504040204"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195513" y="468313"/>
            <a:ext cx="5329237" cy="944562"/>
          </a:xfrm>
        </p:spPr>
        <p:txBody>
          <a:bodyPr/>
          <a:lstStyle/>
          <a:p>
            <a:pPr eaLnBrk="1" hangingPunct="1"/>
            <a:r>
              <a:rPr lang="zh-CN" altLang="en-US" b="1" smtClean="0"/>
              <a:t>语义分析主要的任务</a:t>
            </a:r>
            <a:endParaRPr lang="zh-CN" altLang="en-US" smtClean="0"/>
          </a:p>
        </p:txBody>
      </p:sp>
      <p:sp>
        <p:nvSpPr>
          <p:cNvPr id="20483" name="Rectangle 3"/>
          <p:cNvSpPr>
            <a:spLocks noGrp="1" noChangeArrowheads="1"/>
          </p:cNvSpPr>
          <p:nvPr>
            <p:ph idx="1"/>
          </p:nvPr>
        </p:nvSpPr>
        <p:spPr>
          <a:xfrm>
            <a:off x="1331913" y="2239963"/>
            <a:ext cx="4960937" cy="2628900"/>
          </a:xfrm>
        </p:spPr>
        <p:txBody>
          <a:bodyPr/>
          <a:lstStyle/>
          <a:p>
            <a:pPr eaLnBrk="1" hangingPunct="1">
              <a:spcBef>
                <a:spcPts val="600"/>
              </a:spcBef>
              <a:spcAft>
                <a:spcPts val="600"/>
              </a:spcAft>
              <a:buFont typeface="Wingdings" panose="05000000000000000000" pitchFamily="2" charset="2"/>
              <a:buChar char="l"/>
            </a:pPr>
            <a:r>
              <a:rPr lang="zh-CN" altLang="en-US" sz="2800" dirty="0" smtClean="0"/>
              <a:t>完成静态语义审查和处理</a:t>
            </a:r>
          </a:p>
          <a:p>
            <a:pPr eaLnBrk="1" hangingPunct="1">
              <a:spcBef>
                <a:spcPts val="600"/>
              </a:spcBef>
              <a:spcAft>
                <a:spcPts val="600"/>
              </a:spcAft>
              <a:buFont typeface="Wingdings" panose="05000000000000000000" pitchFamily="2" charset="2"/>
              <a:buChar char="l"/>
            </a:pPr>
            <a:r>
              <a:rPr lang="zh-CN" altLang="en-US" sz="2800" dirty="0" smtClean="0"/>
              <a:t>上下文相关性审查</a:t>
            </a:r>
          </a:p>
          <a:p>
            <a:pPr eaLnBrk="1" hangingPunct="1">
              <a:spcBef>
                <a:spcPts val="600"/>
              </a:spcBef>
              <a:spcAft>
                <a:spcPts val="600"/>
              </a:spcAft>
              <a:buFont typeface="Wingdings" panose="05000000000000000000" pitchFamily="2" charset="2"/>
              <a:buChar char="l"/>
            </a:pPr>
            <a:r>
              <a:rPr lang="zh-CN" altLang="en-US" sz="2800" dirty="0" smtClean="0"/>
              <a:t>类型匹配审查</a:t>
            </a:r>
          </a:p>
          <a:p>
            <a:pPr eaLnBrk="1" hangingPunct="1">
              <a:spcBef>
                <a:spcPts val="600"/>
              </a:spcBef>
              <a:spcAft>
                <a:spcPts val="600"/>
              </a:spcAft>
              <a:buFont typeface="Wingdings" panose="05000000000000000000" pitchFamily="2" charset="2"/>
              <a:buChar char="l"/>
            </a:pPr>
            <a:r>
              <a:rPr lang="zh-CN" altLang="en-US" sz="2800" dirty="0" smtClean="0"/>
              <a:t>类型</a:t>
            </a:r>
            <a:r>
              <a:rPr lang="zh-CN" altLang="en-US" sz="2800" dirty="0" smtClean="0"/>
              <a:t>转换</a:t>
            </a:r>
            <a:endParaRPr lang="en-US" altLang="zh-CN" sz="2800" dirty="0" smtClean="0"/>
          </a:p>
          <a:p>
            <a:pPr eaLnBrk="1" hangingPunct="1">
              <a:spcBef>
                <a:spcPts val="600"/>
              </a:spcBef>
              <a:spcAft>
                <a:spcPts val="600"/>
              </a:spcAft>
              <a:buFont typeface="Wingdings" panose="05000000000000000000" pitchFamily="2" charset="2"/>
              <a:buChar char="l"/>
            </a:pPr>
            <a:endParaRPr lang="en-US" altLang="zh-CN" sz="2800" dirty="0"/>
          </a:p>
          <a:p>
            <a:pPr eaLnBrk="1" hangingPunct="1">
              <a:spcBef>
                <a:spcPts val="600"/>
              </a:spcBef>
              <a:spcAft>
                <a:spcPts val="600"/>
              </a:spcAft>
              <a:buFont typeface="Wingdings" panose="05000000000000000000" pitchFamily="2" charset="2"/>
              <a:buChar char="l"/>
            </a:pPr>
            <a:r>
              <a:rPr lang="zh-CN" altLang="en-US" sz="2800" dirty="0" smtClean="0">
                <a:solidFill>
                  <a:srgbClr val="C00000"/>
                </a:solidFill>
              </a:rPr>
              <a:t>动态语义通过语义子程序进行翻译处理，主要解决语句的执行！ </a:t>
            </a:r>
            <a:endParaRPr lang="zh-CN" altLang="en-US" sz="2800" dirty="0" smtClean="0">
              <a:solidFill>
                <a:srgbClr val="C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90600" y="838200"/>
            <a:ext cx="7772400" cy="609600"/>
          </a:xfrm>
        </p:spPr>
        <p:txBody>
          <a:bodyPr/>
          <a:lstStyle/>
          <a:p>
            <a:pPr eaLnBrk="1" hangingPunct="1"/>
            <a:r>
              <a:rPr lang="en-US" altLang="zh-CN" sz="3500" smtClean="0"/>
              <a:t>1.2  </a:t>
            </a:r>
            <a:r>
              <a:rPr lang="zh-CN" altLang="en-US" sz="3500" smtClean="0"/>
              <a:t>编译过程概述（六）</a:t>
            </a:r>
          </a:p>
        </p:txBody>
      </p:sp>
      <p:sp>
        <p:nvSpPr>
          <p:cNvPr id="21507" name="Rectangle 3"/>
          <p:cNvSpPr>
            <a:spLocks noGrp="1" noChangeArrowheads="1"/>
          </p:cNvSpPr>
          <p:nvPr>
            <p:ph idx="1"/>
          </p:nvPr>
        </p:nvSpPr>
        <p:spPr>
          <a:xfrm>
            <a:off x="539750" y="1628775"/>
            <a:ext cx="8053388" cy="4968875"/>
          </a:xfrm>
        </p:spPr>
        <p:txBody>
          <a:bodyPr/>
          <a:lstStyle/>
          <a:p>
            <a:pPr eaLnBrk="1" hangingPunct="1">
              <a:spcBef>
                <a:spcPts val="600"/>
              </a:spcBef>
              <a:spcAft>
                <a:spcPts val="600"/>
              </a:spcAft>
              <a:buFont typeface="Wingdings" panose="05000000000000000000" pitchFamily="2" charset="2"/>
              <a:buChar char="l"/>
            </a:pPr>
            <a:r>
              <a:rPr lang="zh-CN" altLang="en-US" sz="2000" smtClean="0"/>
              <a:t>将一个源程序翻译为目标代码的过程中，可能会构造出一个或者多个中间表示形式。语法树就是其中的一种，它在语法分析和语义分析中使用；</a:t>
            </a:r>
          </a:p>
          <a:p>
            <a:pPr eaLnBrk="1" hangingPunct="1">
              <a:spcBef>
                <a:spcPts val="600"/>
              </a:spcBef>
              <a:spcAft>
                <a:spcPts val="600"/>
              </a:spcAft>
              <a:buFont typeface="Wingdings" panose="05000000000000000000" pitchFamily="2" charset="2"/>
              <a:buChar char="l"/>
            </a:pPr>
            <a:r>
              <a:rPr lang="zh-CN" altLang="en-US" sz="2000" b="1" smtClean="0">
                <a:solidFill>
                  <a:srgbClr val="A50021"/>
                </a:solidFill>
              </a:rPr>
              <a:t>中间代码生成</a:t>
            </a:r>
            <a:r>
              <a:rPr lang="zh-CN" altLang="en-US" sz="2000" smtClean="0"/>
              <a:t>：在进行了上述的语法分析和语义分析阶段的工作以后，有的编译程序将源程序变成一种内部表示形式，这种内部表示形式叫做中间语言或中间代码。</a:t>
            </a:r>
          </a:p>
          <a:p>
            <a:pPr eaLnBrk="1" hangingPunct="1">
              <a:spcBef>
                <a:spcPts val="600"/>
              </a:spcBef>
              <a:spcAft>
                <a:spcPts val="600"/>
              </a:spcAft>
              <a:buFont typeface="Wingdings" panose="05000000000000000000" pitchFamily="2" charset="2"/>
              <a:buChar char="l"/>
            </a:pPr>
            <a:r>
              <a:rPr lang="zh-CN" altLang="en-US" sz="2000" smtClean="0"/>
              <a:t>这种中间代码是一种明确的低级的或者类机器语言的中间表示。可以看作是</a:t>
            </a:r>
            <a:r>
              <a:rPr lang="zh-CN" altLang="en-US" sz="2000" b="1" smtClean="0">
                <a:solidFill>
                  <a:schemeClr val="hlink"/>
                </a:solidFill>
              </a:rPr>
              <a:t>某种抽象机器的程序</a:t>
            </a:r>
            <a:r>
              <a:rPr lang="zh-CN" altLang="en-US" sz="2000" smtClean="0"/>
              <a:t>；</a:t>
            </a:r>
          </a:p>
          <a:p>
            <a:pPr eaLnBrk="1" hangingPunct="1">
              <a:spcBef>
                <a:spcPts val="600"/>
              </a:spcBef>
              <a:spcAft>
                <a:spcPts val="600"/>
              </a:spcAft>
              <a:buFont typeface="Wingdings" panose="05000000000000000000" pitchFamily="2" charset="2"/>
              <a:buChar char="l"/>
            </a:pPr>
            <a:r>
              <a:rPr lang="zh-CN" altLang="en-US" sz="2000" smtClean="0"/>
              <a:t>所谓</a:t>
            </a:r>
            <a:r>
              <a:rPr lang="zh-CN" altLang="en-US" sz="2000" smtClean="0">
                <a:latin typeface="宋体" panose="02010600030101010101" pitchFamily="2" charset="-122"/>
              </a:rPr>
              <a:t>“</a:t>
            </a:r>
            <a:r>
              <a:rPr lang="zh-CN" altLang="en-US" sz="2000" smtClean="0"/>
              <a:t>中间代码</a:t>
            </a:r>
            <a:r>
              <a:rPr lang="zh-CN" altLang="en-US" sz="2000" smtClean="0">
                <a:latin typeface="宋体" panose="02010600030101010101" pitchFamily="2" charset="-122"/>
              </a:rPr>
              <a:t>”</a:t>
            </a:r>
            <a:r>
              <a:rPr lang="zh-CN" altLang="en-US" sz="2000" smtClean="0"/>
              <a:t>是一种结构简单、含义明确的记号系统，这种记号系统可以设计为多种多样形式，重要的设计原则是两点：一是容易生成，二是容易将它翻译成目标代码。</a:t>
            </a:r>
          </a:p>
          <a:p>
            <a:pPr eaLnBrk="1" hangingPunct="1">
              <a:spcBef>
                <a:spcPts val="600"/>
              </a:spcBef>
              <a:spcAft>
                <a:spcPts val="600"/>
              </a:spcAft>
              <a:buFont typeface="Wingdings" panose="05000000000000000000" pitchFamily="2" charset="2"/>
              <a:buChar char="l"/>
            </a:pPr>
            <a:r>
              <a:rPr lang="zh-CN" altLang="en-US" sz="2000" smtClean="0"/>
              <a:t>中间代码的形式很多。主要有四元式、三元式、间接三元式、逆波兰式、树等形式。</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68313" y="620713"/>
            <a:ext cx="8229600" cy="782637"/>
          </a:xfrm>
        </p:spPr>
        <p:txBody>
          <a:bodyPr/>
          <a:lstStyle/>
          <a:p>
            <a:pPr eaLnBrk="1" hangingPunct="1"/>
            <a:r>
              <a:rPr lang="zh-CN" altLang="en-US" b="1" dirty="0" smtClean="0"/>
              <a:t>第一章 引论</a:t>
            </a:r>
          </a:p>
        </p:txBody>
      </p:sp>
      <p:sp>
        <p:nvSpPr>
          <p:cNvPr id="5123" name="Rectangle 3"/>
          <p:cNvSpPr>
            <a:spLocks noGrp="1" noChangeArrowheads="1"/>
          </p:cNvSpPr>
          <p:nvPr>
            <p:ph idx="1"/>
          </p:nvPr>
        </p:nvSpPr>
        <p:spPr>
          <a:xfrm>
            <a:off x="1331913" y="1989138"/>
            <a:ext cx="4464223" cy="4375150"/>
          </a:xfrm>
        </p:spPr>
        <p:txBody>
          <a:bodyPr/>
          <a:lstStyle/>
          <a:p>
            <a:pPr marL="0" indent="0" eaLnBrk="1" hangingPunct="1">
              <a:lnSpc>
                <a:spcPct val="150000"/>
              </a:lnSpc>
              <a:spcBef>
                <a:spcPts val="1200"/>
              </a:spcBef>
              <a:spcAft>
                <a:spcPts val="600"/>
              </a:spcAft>
              <a:buFontTx/>
              <a:buNone/>
            </a:pPr>
            <a:r>
              <a:rPr lang="en-US" altLang="zh-CN" sz="2800" dirty="0" smtClean="0"/>
              <a:t>1.1  </a:t>
            </a:r>
            <a:r>
              <a:rPr lang="zh-CN" altLang="en-US" sz="2800" dirty="0" smtClean="0"/>
              <a:t>什么是编译程序</a:t>
            </a:r>
            <a:r>
              <a:rPr lang="en-US" altLang="zh-CN" sz="2800" dirty="0" smtClean="0"/>
              <a:t>?</a:t>
            </a:r>
          </a:p>
          <a:p>
            <a:pPr marL="0" indent="0" eaLnBrk="1" hangingPunct="1">
              <a:lnSpc>
                <a:spcPct val="150000"/>
              </a:lnSpc>
              <a:spcBef>
                <a:spcPts val="1200"/>
              </a:spcBef>
              <a:spcAft>
                <a:spcPts val="600"/>
              </a:spcAft>
              <a:buFontTx/>
              <a:buNone/>
            </a:pPr>
            <a:r>
              <a:rPr lang="en-US" altLang="zh-CN" sz="2800" dirty="0" smtClean="0"/>
              <a:t>1.2  </a:t>
            </a:r>
            <a:r>
              <a:rPr lang="zh-CN" altLang="en-US" sz="2800" dirty="0" smtClean="0"/>
              <a:t>编译过程概述</a:t>
            </a:r>
          </a:p>
          <a:p>
            <a:pPr marL="0" indent="0" eaLnBrk="1" hangingPunct="1">
              <a:lnSpc>
                <a:spcPct val="150000"/>
              </a:lnSpc>
              <a:spcBef>
                <a:spcPts val="1200"/>
              </a:spcBef>
              <a:spcAft>
                <a:spcPts val="600"/>
              </a:spcAft>
              <a:buFontTx/>
              <a:buNone/>
            </a:pPr>
            <a:r>
              <a:rPr lang="en-US" altLang="zh-CN" sz="2800" dirty="0" smtClean="0"/>
              <a:t>1.3  </a:t>
            </a:r>
            <a:r>
              <a:rPr lang="zh-CN" altLang="en-US" sz="2800" dirty="0" smtClean="0"/>
              <a:t>编译程序的结构</a:t>
            </a:r>
          </a:p>
          <a:p>
            <a:pPr marL="0" indent="0" eaLnBrk="1" hangingPunct="1">
              <a:lnSpc>
                <a:spcPct val="150000"/>
              </a:lnSpc>
              <a:spcBef>
                <a:spcPts val="1200"/>
              </a:spcBef>
              <a:spcAft>
                <a:spcPts val="600"/>
              </a:spcAft>
              <a:buFontTx/>
              <a:buNone/>
            </a:pPr>
            <a:r>
              <a:rPr lang="en-US" altLang="zh-CN" sz="2800" dirty="0" smtClean="0"/>
              <a:t>1.4  </a:t>
            </a:r>
            <a:r>
              <a:rPr lang="zh-CN" altLang="en-US" sz="2800" dirty="0" smtClean="0"/>
              <a:t>编译阶段的组合</a:t>
            </a:r>
          </a:p>
          <a:p>
            <a:pPr marL="0" indent="0" eaLnBrk="1" hangingPunct="1">
              <a:lnSpc>
                <a:spcPct val="150000"/>
              </a:lnSpc>
              <a:spcBef>
                <a:spcPts val="1200"/>
              </a:spcBef>
              <a:spcAft>
                <a:spcPts val="600"/>
              </a:spcAft>
              <a:buFontTx/>
              <a:buNone/>
            </a:pPr>
            <a:r>
              <a:rPr lang="en-US" altLang="zh-CN" sz="2800" dirty="0" smtClean="0"/>
              <a:t>1.5  </a:t>
            </a:r>
            <a:r>
              <a:rPr lang="zh-CN" altLang="en-US" sz="2800" dirty="0" smtClean="0"/>
              <a:t>编译技术和软件工具</a:t>
            </a:r>
          </a:p>
        </p:txBody>
      </p:sp>
      <p:pic>
        <p:nvPicPr>
          <p:cNvPr id="5124" name="Picture 4" descr="BS00554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4070350"/>
            <a:ext cx="2627312"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b="1" smtClean="0"/>
              <a:t>sum:=first+count*10</a:t>
            </a:r>
          </a:p>
        </p:txBody>
      </p:sp>
      <p:sp>
        <p:nvSpPr>
          <p:cNvPr id="22531" name="Rectangle 3"/>
          <p:cNvSpPr>
            <a:spLocks noGrp="1" noChangeArrowheads="1"/>
          </p:cNvSpPr>
          <p:nvPr>
            <p:ph idx="1"/>
          </p:nvPr>
        </p:nvSpPr>
        <p:spPr/>
        <p:txBody>
          <a:bodyPr/>
          <a:lstStyle/>
          <a:p>
            <a:pPr eaLnBrk="1" hangingPunct="1">
              <a:buFont typeface="Wingdings" panose="05000000000000000000" pitchFamily="2" charset="2"/>
              <a:buNone/>
            </a:pPr>
            <a:r>
              <a:rPr lang="zh-CN" altLang="en-US" sz="3600" b="1" smtClean="0"/>
              <a:t>中间代码的形式：</a:t>
            </a:r>
          </a:p>
          <a:p>
            <a:pPr eaLnBrk="1" hangingPunct="1">
              <a:buFont typeface="Wingdings" panose="05000000000000000000" pitchFamily="2" charset="2"/>
              <a:buNone/>
            </a:pPr>
            <a:r>
              <a:rPr lang="en-US" altLang="zh-CN" sz="3600" b="1" smtClean="0"/>
              <a:t>(intoreal           10         -         t1 )</a:t>
            </a:r>
          </a:p>
          <a:p>
            <a:pPr eaLnBrk="1" hangingPunct="1">
              <a:buFont typeface="Wingdings" panose="05000000000000000000" pitchFamily="2" charset="2"/>
              <a:buNone/>
            </a:pPr>
            <a:r>
              <a:rPr lang="en-US" altLang="zh-CN" sz="3600" b="1" smtClean="0"/>
              <a:t>(*                      id3        t1       t2 )</a:t>
            </a:r>
          </a:p>
          <a:p>
            <a:pPr eaLnBrk="1" hangingPunct="1">
              <a:buFont typeface="Wingdings" panose="05000000000000000000" pitchFamily="2" charset="2"/>
              <a:buNone/>
            </a:pPr>
            <a:r>
              <a:rPr lang="en-US" altLang="zh-CN" sz="3600" b="1" smtClean="0"/>
              <a:t>(+                     id2        t2       t3 )</a:t>
            </a:r>
          </a:p>
          <a:p>
            <a:pPr eaLnBrk="1" hangingPunct="1">
              <a:buFont typeface="Wingdings" panose="05000000000000000000" pitchFamily="2" charset="2"/>
              <a:buNone/>
            </a:pPr>
            <a:r>
              <a:rPr lang="en-US" altLang="zh-CN" sz="3600" b="1" smtClean="0"/>
              <a:t>(:=                    t3         -          id1)</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90600" y="838200"/>
            <a:ext cx="7772400" cy="609600"/>
          </a:xfrm>
        </p:spPr>
        <p:txBody>
          <a:bodyPr/>
          <a:lstStyle/>
          <a:p>
            <a:pPr eaLnBrk="1" hangingPunct="1"/>
            <a:r>
              <a:rPr lang="en-US" altLang="zh-CN" sz="3500" smtClean="0"/>
              <a:t>1.2  </a:t>
            </a:r>
            <a:r>
              <a:rPr lang="zh-CN" altLang="en-US" sz="3500" smtClean="0"/>
              <a:t>编译过程概述（七）</a:t>
            </a:r>
          </a:p>
        </p:txBody>
      </p:sp>
      <p:sp>
        <p:nvSpPr>
          <p:cNvPr id="23555" name="Rectangle 3"/>
          <p:cNvSpPr>
            <a:spLocks noGrp="1" noChangeArrowheads="1"/>
          </p:cNvSpPr>
          <p:nvPr>
            <p:ph idx="1"/>
          </p:nvPr>
        </p:nvSpPr>
        <p:spPr>
          <a:xfrm>
            <a:off x="827088" y="1773238"/>
            <a:ext cx="7559675" cy="3887787"/>
          </a:xfrm>
        </p:spPr>
        <p:txBody>
          <a:bodyPr/>
          <a:lstStyle/>
          <a:p>
            <a:pPr eaLnBrk="1" hangingPunct="1">
              <a:spcBef>
                <a:spcPts val="600"/>
              </a:spcBef>
              <a:spcAft>
                <a:spcPts val="600"/>
              </a:spcAft>
              <a:buFont typeface="Wingdings" panose="05000000000000000000" pitchFamily="2" charset="2"/>
              <a:buChar char="l"/>
            </a:pPr>
            <a:r>
              <a:rPr lang="zh-CN" altLang="en-US" sz="2400" b="1" smtClean="0">
                <a:solidFill>
                  <a:srgbClr val="A50021"/>
                </a:solidFill>
              </a:rPr>
              <a:t>代码优化</a:t>
            </a:r>
            <a:r>
              <a:rPr lang="zh-CN" altLang="en-US" sz="2400" smtClean="0"/>
              <a:t>：此阶段的任务是对前阶段产生的中间代码进行变换或进行改造，目的是使生成的目标代码更为高效，即省时间和省空间。</a:t>
            </a:r>
          </a:p>
          <a:p>
            <a:pPr eaLnBrk="1" hangingPunct="1">
              <a:spcBef>
                <a:spcPts val="600"/>
              </a:spcBef>
              <a:spcAft>
                <a:spcPts val="600"/>
              </a:spcAft>
              <a:buFont typeface="Wingdings" panose="05000000000000000000" pitchFamily="2" charset="2"/>
              <a:buChar char="l"/>
            </a:pPr>
            <a:r>
              <a:rPr lang="zh-CN" altLang="en-US" sz="2400" smtClean="0"/>
              <a:t>优化分与机器相关和机器无关。</a:t>
            </a:r>
          </a:p>
          <a:p>
            <a:pPr eaLnBrk="1" hangingPunct="1">
              <a:spcBef>
                <a:spcPts val="600"/>
              </a:spcBef>
              <a:spcAft>
                <a:spcPts val="600"/>
              </a:spcAft>
              <a:buFont typeface="Wingdings" panose="05000000000000000000" pitchFamily="2" charset="2"/>
              <a:buChar char="l"/>
            </a:pPr>
            <a:r>
              <a:rPr lang="zh-CN" altLang="en-US" sz="2400" smtClean="0"/>
              <a:t>编译所产生的目标程序，其执行的次数和编译次数无关。可以多次运行，编译产生的代码质量越高，运行时间和占用空间越少。</a:t>
            </a:r>
          </a:p>
          <a:p>
            <a:pPr eaLnBrk="1" hangingPunct="1">
              <a:spcBef>
                <a:spcPts val="600"/>
              </a:spcBef>
              <a:spcAft>
                <a:spcPts val="600"/>
              </a:spcAft>
              <a:buFont typeface="Wingdings" panose="05000000000000000000" pitchFamily="2" charset="2"/>
              <a:buChar char="l"/>
            </a:pPr>
            <a:r>
              <a:rPr lang="zh-CN" altLang="en-US" sz="2400" smtClean="0"/>
              <a:t>删除公共因子、强度消弱、循环优化等。</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90600" y="838200"/>
            <a:ext cx="7772400" cy="609600"/>
          </a:xfrm>
        </p:spPr>
        <p:txBody>
          <a:bodyPr/>
          <a:lstStyle/>
          <a:p>
            <a:pPr eaLnBrk="1" hangingPunct="1"/>
            <a:r>
              <a:rPr lang="en-US" altLang="zh-CN" sz="3500" smtClean="0"/>
              <a:t>1.2  </a:t>
            </a:r>
            <a:r>
              <a:rPr lang="zh-CN" altLang="en-US" sz="3500" smtClean="0"/>
              <a:t>编译过程概述（八）</a:t>
            </a:r>
          </a:p>
        </p:txBody>
      </p:sp>
      <p:sp>
        <p:nvSpPr>
          <p:cNvPr id="24579" name="Rectangle 3"/>
          <p:cNvSpPr>
            <a:spLocks noGrp="1" noChangeArrowheads="1"/>
          </p:cNvSpPr>
          <p:nvPr>
            <p:ph idx="1"/>
          </p:nvPr>
        </p:nvSpPr>
        <p:spPr>
          <a:xfrm>
            <a:off x="900113" y="2276475"/>
            <a:ext cx="7775575" cy="3673475"/>
          </a:xfrm>
        </p:spPr>
        <p:txBody>
          <a:bodyPr/>
          <a:lstStyle/>
          <a:p>
            <a:pPr eaLnBrk="1" hangingPunct="1">
              <a:spcBef>
                <a:spcPts val="600"/>
              </a:spcBef>
              <a:spcAft>
                <a:spcPts val="600"/>
              </a:spcAft>
              <a:buFont typeface="Wingdings" panose="05000000000000000000" pitchFamily="2" charset="2"/>
              <a:buChar char="l"/>
            </a:pPr>
            <a:r>
              <a:rPr lang="zh-CN" altLang="en-US" sz="2400" b="1" smtClean="0">
                <a:solidFill>
                  <a:srgbClr val="A50021"/>
                </a:solidFill>
              </a:rPr>
              <a:t>目标代码生成</a:t>
            </a:r>
            <a:r>
              <a:rPr lang="zh-CN" altLang="en-US" sz="2400" smtClean="0"/>
              <a:t>：这一阶段的任务是把中间代码变换成特定机器上的绝对指令代码或可重定位的指令代码或汇编指令代码</a:t>
            </a:r>
            <a:r>
              <a:rPr lang="en-US" altLang="zh-CN" sz="2400" smtClean="0"/>
              <a:t>;</a:t>
            </a:r>
          </a:p>
          <a:p>
            <a:pPr eaLnBrk="1" hangingPunct="1">
              <a:spcBef>
                <a:spcPts val="600"/>
              </a:spcBef>
              <a:spcAft>
                <a:spcPts val="600"/>
              </a:spcAft>
              <a:buFont typeface="Wingdings" panose="05000000000000000000" pitchFamily="2" charset="2"/>
              <a:buChar char="l"/>
            </a:pPr>
            <a:r>
              <a:rPr lang="zh-CN" altLang="en-US" sz="2400" smtClean="0"/>
              <a:t>这是编译的最后阶段，它的工作与硬件系统结构和指令含义有关</a:t>
            </a:r>
            <a:r>
              <a:rPr lang="en-US" altLang="zh-CN" sz="2400" smtClean="0"/>
              <a:t>;</a:t>
            </a:r>
          </a:p>
          <a:p>
            <a:pPr eaLnBrk="1" hangingPunct="1">
              <a:spcBef>
                <a:spcPts val="600"/>
              </a:spcBef>
              <a:spcAft>
                <a:spcPts val="600"/>
              </a:spcAft>
              <a:buFont typeface="Wingdings" panose="05000000000000000000" pitchFamily="2" charset="2"/>
              <a:buChar char="l"/>
            </a:pPr>
            <a:r>
              <a:rPr lang="zh-CN" altLang="en-US" sz="2400" smtClean="0"/>
              <a:t>这个阶段的工作很复杂，涉及到硬件系统功能部件的运用、机器指令的选择、各种数据类型变量的存贮空间分配以及寄存器和后缓冲器的调度等。</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838200"/>
            <a:ext cx="7772400" cy="609600"/>
          </a:xfrm>
        </p:spPr>
        <p:txBody>
          <a:bodyPr/>
          <a:lstStyle/>
          <a:p>
            <a:pPr eaLnBrk="1" hangingPunct="1"/>
            <a:r>
              <a:rPr lang="en-US" altLang="zh-CN" sz="3500" smtClean="0"/>
              <a:t>1.2  </a:t>
            </a:r>
            <a:r>
              <a:rPr lang="zh-CN" altLang="en-US" sz="3500" smtClean="0"/>
              <a:t>编译过程概述（九）</a:t>
            </a:r>
          </a:p>
        </p:txBody>
      </p:sp>
      <p:sp>
        <p:nvSpPr>
          <p:cNvPr id="25603" name="Rectangle 3"/>
          <p:cNvSpPr>
            <a:spLocks noGrp="1" noChangeArrowheads="1"/>
          </p:cNvSpPr>
          <p:nvPr>
            <p:ph idx="1"/>
          </p:nvPr>
        </p:nvSpPr>
        <p:spPr>
          <a:xfrm>
            <a:off x="900113" y="2133600"/>
            <a:ext cx="7920037" cy="3382963"/>
          </a:xfrm>
        </p:spPr>
        <p:txBody>
          <a:bodyPr/>
          <a:lstStyle/>
          <a:p>
            <a:pPr eaLnBrk="1" hangingPunct="1">
              <a:spcBef>
                <a:spcPts val="600"/>
              </a:spcBef>
              <a:spcAft>
                <a:spcPts val="600"/>
              </a:spcAft>
              <a:buFont typeface="Wingdings" panose="05000000000000000000" pitchFamily="2" charset="2"/>
              <a:buChar char="l"/>
            </a:pPr>
            <a:r>
              <a:rPr lang="zh-CN" altLang="en-US" sz="2800" smtClean="0"/>
              <a:t>上述编译过程的阶段划分是一种典型的处理模式，事实上并非所有的编译程序都包括这样几个阶段。</a:t>
            </a:r>
          </a:p>
          <a:p>
            <a:pPr eaLnBrk="1" hangingPunct="1">
              <a:spcBef>
                <a:spcPts val="600"/>
              </a:spcBef>
              <a:spcAft>
                <a:spcPts val="600"/>
              </a:spcAft>
              <a:buFont typeface="Wingdings" panose="05000000000000000000" pitchFamily="2" charset="2"/>
              <a:buChar char="l"/>
            </a:pPr>
            <a:r>
              <a:rPr lang="zh-CN" altLang="en-US" sz="2800" smtClean="0"/>
              <a:t>有些编译程序并不要中间代码，即不存在中间代码生成阶段；有些编译程序不进行优化，优化阶段即可省去</a:t>
            </a:r>
            <a:r>
              <a:rPr lang="en-US" altLang="zh-CN" sz="2800" smtClean="0"/>
              <a:t>;</a:t>
            </a:r>
            <a:r>
              <a:rPr lang="zh-CN" altLang="en-US" sz="2800" smtClean="0"/>
              <a:t>有些最简单的编译程序只有词法分析，语法分析；语义分析和目标代码生成。</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31913" y="765175"/>
            <a:ext cx="7361237" cy="781050"/>
          </a:xfrm>
        </p:spPr>
        <p:txBody>
          <a:bodyPr/>
          <a:lstStyle/>
          <a:p>
            <a:pPr eaLnBrk="1" hangingPunct="1"/>
            <a:r>
              <a:rPr lang="en-US" altLang="zh-CN" sz="3500" smtClean="0"/>
              <a:t>1.2  </a:t>
            </a:r>
            <a:r>
              <a:rPr lang="zh-CN" altLang="en-US" sz="3500" smtClean="0"/>
              <a:t>编译过程概述（十）</a:t>
            </a:r>
          </a:p>
        </p:txBody>
      </p:sp>
      <p:sp>
        <p:nvSpPr>
          <p:cNvPr id="26627" name="Rectangle 3"/>
          <p:cNvSpPr>
            <a:spLocks noGrp="1" noChangeArrowheads="1"/>
          </p:cNvSpPr>
          <p:nvPr>
            <p:ph idx="1"/>
          </p:nvPr>
        </p:nvSpPr>
        <p:spPr>
          <a:xfrm>
            <a:off x="684213" y="1628775"/>
            <a:ext cx="7848600" cy="4465638"/>
          </a:xfrm>
        </p:spPr>
        <p:txBody>
          <a:bodyPr/>
          <a:lstStyle/>
          <a:p>
            <a:pPr eaLnBrk="1" hangingPunct="1">
              <a:spcBef>
                <a:spcPts val="600"/>
              </a:spcBef>
              <a:buFont typeface="Wingdings" panose="05000000000000000000" pitchFamily="2" charset="2"/>
              <a:buChar char="l"/>
            </a:pPr>
            <a:r>
              <a:rPr lang="zh-CN" altLang="en-US" sz="2000" dirty="0" smtClean="0">
                <a:latin typeface="宋体" panose="02010600030101010101" pitchFamily="2" charset="-122"/>
              </a:rPr>
              <a:t>编译程序的另外两个重要的工作是</a:t>
            </a:r>
            <a:r>
              <a:rPr lang="zh-CN" altLang="en-US" sz="2000" b="1" dirty="0" smtClean="0">
                <a:latin typeface="宋体" panose="02010600030101010101" pitchFamily="2" charset="-122"/>
              </a:rPr>
              <a:t>表格管理</a:t>
            </a:r>
            <a:r>
              <a:rPr lang="zh-CN" altLang="en-US" sz="2000" dirty="0" smtClean="0">
                <a:latin typeface="宋体" panose="02010600030101010101" pitchFamily="2" charset="-122"/>
              </a:rPr>
              <a:t>和</a:t>
            </a:r>
            <a:r>
              <a:rPr lang="zh-CN" altLang="en-US" sz="2000" b="1" dirty="0" smtClean="0">
                <a:latin typeface="宋体" panose="02010600030101010101" pitchFamily="2" charset="-122"/>
              </a:rPr>
              <a:t>出错处理</a:t>
            </a:r>
            <a:r>
              <a:rPr lang="en-US" altLang="zh-CN" sz="2000" dirty="0" smtClean="0">
                <a:latin typeface="宋体" panose="02010600030101010101" pitchFamily="2" charset="-122"/>
              </a:rPr>
              <a:t>.</a:t>
            </a:r>
            <a:r>
              <a:rPr lang="zh-CN" altLang="en-US" sz="2000" dirty="0" smtClean="0">
                <a:latin typeface="宋体" panose="02010600030101010101" pitchFamily="2" charset="-122"/>
              </a:rPr>
              <a:t>他们与上述六个阶段都有联系。</a:t>
            </a:r>
          </a:p>
          <a:p>
            <a:pPr eaLnBrk="1" hangingPunct="1">
              <a:spcBef>
                <a:spcPts val="600"/>
              </a:spcBef>
              <a:buFont typeface="Wingdings" panose="05000000000000000000" pitchFamily="2" charset="2"/>
              <a:buChar char="l"/>
            </a:pPr>
            <a:r>
              <a:rPr lang="zh-CN" altLang="en-US" sz="2000" dirty="0" smtClean="0">
                <a:latin typeface="宋体" panose="02010600030101010101" pitchFamily="2" charset="-122"/>
              </a:rPr>
              <a:t>编译过程中源程序的各种信息被保留在种种不同的表格里，编译各阶段的工作都涉及到构造、查找或更新有关的表格，因此需要有表格管理的工作；</a:t>
            </a:r>
          </a:p>
          <a:p>
            <a:pPr eaLnBrk="1" hangingPunct="1">
              <a:spcBef>
                <a:spcPts val="600"/>
              </a:spcBef>
              <a:buFont typeface="Wingdings" panose="05000000000000000000" pitchFamily="2" charset="2"/>
              <a:buChar char="l"/>
            </a:pPr>
            <a:r>
              <a:rPr lang="zh-CN" altLang="en-US" sz="2000" dirty="0" smtClean="0">
                <a:latin typeface="宋体" panose="02010600030101010101" pitchFamily="2" charset="-122"/>
              </a:rPr>
              <a:t>如果编译过程中发现源程序有错误，编译程序应报告错误的性质和错误发生的地点，并且将错误所造成的影响限制在尽可能小的范围内，使得源程序的其余部分能继续被编译下去，有些编译程序还能自动校正错误，这些工作称之为出错处理。</a:t>
            </a:r>
          </a:p>
          <a:p>
            <a:pPr eaLnBrk="1" hangingPunct="1">
              <a:spcBef>
                <a:spcPts val="600"/>
              </a:spcBef>
              <a:buFont typeface="Wingdings" panose="05000000000000000000" pitchFamily="2" charset="2"/>
              <a:buChar char="l"/>
            </a:pPr>
            <a:r>
              <a:rPr lang="zh-CN" altLang="en-US" sz="2000" dirty="0" smtClean="0">
                <a:latin typeface="宋体" panose="02010600030101010101" pitchFamily="2" charset="-122"/>
              </a:rPr>
              <a:t>最重要的一种表格是符号表。符号表中记录源程序中使用的名字和收集到的每个名字的各种属性信息，诸如类型、作用域、分配存储信息</a:t>
            </a:r>
            <a:r>
              <a:rPr lang="zh-CN" altLang="en-US" sz="2000" dirty="0" smtClean="0">
                <a:latin typeface="宋体" panose="02010600030101010101" pitchFamily="2" charset="-122"/>
              </a:rPr>
              <a:t>。</a:t>
            </a:r>
            <a:endParaRPr lang="zh-CN" altLang="en-US" sz="2000" dirty="0" smtClean="0">
              <a:latin typeface="宋体" panose="02010600030101010101" pitchFamily="2" charset="-122"/>
            </a:endParaRPr>
          </a:p>
          <a:p>
            <a:pPr eaLnBrk="1" hangingPunct="1">
              <a:spcBef>
                <a:spcPts val="600"/>
              </a:spcBef>
              <a:buFont typeface="Wingdings" panose="05000000000000000000" pitchFamily="2" charset="2"/>
              <a:buChar char="l"/>
            </a:pPr>
            <a:r>
              <a:rPr lang="zh-CN" altLang="en-US" sz="2000" dirty="0" smtClean="0">
                <a:latin typeface="宋体" panose="02010600030101010101" pitchFamily="2" charset="-122"/>
              </a:rPr>
              <a:t>出错处理程序的任务包括检查错误、报告出错信息、排错、恢复编译工作。</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90600" y="762000"/>
            <a:ext cx="7772400" cy="762000"/>
          </a:xfrm>
        </p:spPr>
        <p:txBody>
          <a:bodyPr/>
          <a:lstStyle/>
          <a:p>
            <a:pPr eaLnBrk="1" hangingPunct="1"/>
            <a:r>
              <a:rPr lang="en-US" altLang="zh-CN" smtClean="0"/>
              <a:t>1.3 </a:t>
            </a:r>
            <a:r>
              <a:rPr lang="zh-CN" altLang="en-US" smtClean="0"/>
              <a:t>编译程序的结构</a:t>
            </a:r>
          </a:p>
        </p:txBody>
      </p:sp>
      <p:grpSp>
        <p:nvGrpSpPr>
          <p:cNvPr id="27651" name="Group 32"/>
          <p:cNvGrpSpPr>
            <a:grpSpLocks/>
          </p:cNvGrpSpPr>
          <p:nvPr/>
        </p:nvGrpSpPr>
        <p:grpSpPr bwMode="auto">
          <a:xfrm>
            <a:off x="1692275" y="1916113"/>
            <a:ext cx="6253163" cy="4724400"/>
            <a:chOff x="912" y="960"/>
            <a:chExt cx="3939" cy="2976"/>
          </a:xfrm>
        </p:grpSpPr>
        <p:sp>
          <p:nvSpPr>
            <p:cNvPr id="27652" name="Text Box 3"/>
            <p:cNvSpPr txBox="1">
              <a:spLocks noChangeArrowheads="1"/>
            </p:cNvSpPr>
            <p:nvPr/>
          </p:nvSpPr>
          <p:spPr bwMode="auto">
            <a:xfrm>
              <a:off x="2448" y="96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源程序</a:t>
              </a:r>
            </a:p>
          </p:txBody>
        </p:sp>
        <p:sp>
          <p:nvSpPr>
            <p:cNvPr id="27653" name="Text Box 4"/>
            <p:cNvSpPr txBox="1">
              <a:spLocks noChangeArrowheads="1"/>
            </p:cNvSpPr>
            <p:nvPr/>
          </p:nvSpPr>
          <p:spPr bwMode="auto">
            <a:xfrm>
              <a:off x="2208" y="1344"/>
              <a:ext cx="1274" cy="29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词法分析程序</a:t>
              </a:r>
            </a:p>
          </p:txBody>
        </p:sp>
        <p:sp>
          <p:nvSpPr>
            <p:cNvPr id="27654" name="Text Box 5"/>
            <p:cNvSpPr txBox="1">
              <a:spLocks noChangeArrowheads="1"/>
            </p:cNvSpPr>
            <p:nvPr/>
          </p:nvSpPr>
          <p:spPr bwMode="auto">
            <a:xfrm>
              <a:off x="2208" y="1728"/>
              <a:ext cx="1274" cy="29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语法分析程序</a:t>
              </a:r>
            </a:p>
          </p:txBody>
        </p:sp>
        <p:sp>
          <p:nvSpPr>
            <p:cNvPr id="27655" name="Text Box 6"/>
            <p:cNvSpPr txBox="1">
              <a:spLocks noChangeArrowheads="1"/>
            </p:cNvSpPr>
            <p:nvPr/>
          </p:nvSpPr>
          <p:spPr bwMode="auto">
            <a:xfrm>
              <a:off x="2208" y="2112"/>
              <a:ext cx="1274" cy="29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语义分析程序</a:t>
              </a:r>
            </a:p>
          </p:txBody>
        </p:sp>
        <p:sp>
          <p:nvSpPr>
            <p:cNvPr id="27656" name="Text Box 7"/>
            <p:cNvSpPr txBox="1">
              <a:spLocks noChangeArrowheads="1"/>
            </p:cNvSpPr>
            <p:nvPr/>
          </p:nvSpPr>
          <p:spPr bwMode="auto">
            <a:xfrm>
              <a:off x="2016" y="2496"/>
              <a:ext cx="1658" cy="29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中间代码生成程序</a:t>
              </a:r>
            </a:p>
          </p:txBody>
        </p:sp>
        <p:sp>
          <p:nvSpPr>
            <p:cNvPr id="27657" name="Text Box 8"/>
            <p:cNvSpPr txBox="1">
              <a:spLocks noChangeArrowheads="1"/>
            </p:cNvSpPr>
            <p:nvPr/>
          </p:nvSpPr>
          <p:spPr bwMode="auto">
            <a:xfrm>
              <a:off x="2208" y="2880"/>
              <a:ext cx="1274" cy="29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代码优化程序</a:t>
              </a:r>
            </a:p>
          </p:txBody>
        </p:sp>
        <p:sp>
          <p:nvSpPr>
            <p:cNvPr id="27658" name="Text Box 9"/>
            <p:cNvSpPr txBox="1">
              <a:spLocks noChangeArrowheads="1"/>
            </p:cNvSpPr>
            <p:nvPr/>
          </p:nvSpPr>
          <p:spPr bwMode="auto">
            <a:xfrm>
              <a:off x="2016" y="3264"/>
              <a:ext cx="1658" cy="29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目标代码生成程序</a:t>
              </a:r>
            </a:p>
          </p:txBody>
        </p:sp>
        <p:sp>
          <p:nvSpPr>
            <p:cNvPr id="27659" name="Text Box 10"/>
            <p:cNvSpPr txBox="1">
              <a:spLocks noChangeArrowheads="1"/>
            </p:cNvSpPr>
            <p:nvPr/>
          </p:nvSpPr>
          <p:spPr bwMode="auto">
            <a:xfrm>
              <a:off x="2352" y="3648"/>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目标程序</a:t>
              </a:r>
            </a:p>
          </p:txBody>
        </p:sp>
        <p:sp>
          <p:nvSpPr>
            <p:cNvPr id="27660" name="Text Box 11"/>
            <p:cNvSpPr txBox="1">
              <a:spLocks noChangeArrowheads="1"/>
            </p:cNvSpPr>
            <p:nvPr/>
          </p:nvSpPr>
          <p:spPr bwMode="auto">
            <a:xfrm>
              <a:off x="4499" y="1699"/>
              <a:ext cx="352" cy="14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出 错 处 理 程 序</a:t>
              </a:r>
            </a:p>
          </p:txBody>
        </p:sp>
        <p:sp>
          <p:nvSpPr>
            <p:cNvPr id="27661" name="Text Box 12"/>
            <p:cNvSpPr txBox="1">
              <a:spLocks noChangeArrowheads="1"/>
            </p:cNvSpPr>
            <p:nvPr/>
          </p:nvSpPr>
          <p:spPr bwMode="auto">
            <a:xfrm>
              <a:off x="912" y="1776"/>
              <a:ext cx="352" cy="15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表 格 管 理  程 序</a:t>
              </a:r>
            </a:p>
          </p:txBody>
        </p:sp>
        <p:sp>
          <p:nvSpPr>
            <p:cNvPr id="27662" name="Line 13"/>
            <p:cNvSpPr>
              <a:spLocks noChangeShapeType="1"/>
            </p:cNvSpPr>
            <p:nvPr/>
          </p:nvSpPr>
          <p:spPr bwMode="auto">
            <a:xfrm>
              <a:off x="2784" y="1200"/>
              <a:ext cx="0"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3" name="Line 14"/>
            <p:cNvSpPr>
              <a:spLocks noChangeShapeType="1"/>
            </p:cNvSpPr>
            <p:nvPr/>
          </p:nvSpPr>
          <p:spPr bwMode="auto">
            <a:xfrm>
              <a:off x="2784" y="1632"/>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4" name="Line 15"/>
            <p:cNvSpPr>
              <a:spLocks noChangeShapeType="1"/>
            </p:cNvSpPr>
            <p:nvPr/>
          </p:nvSpPr>
          <p:spPr bwMode="auto">
            <a:xfrm>
              <a:off x="2784" y="2016"/>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5" name="Line 16"/>
            <p:cNvSpPr>
              <a:spLocks noChangeShapeType="1"/>
            </p:cNvSpPr>
            <p:nvPr/>
          </p:nvSpPr>
          <p:spPr bwMode="auto">
            <a:xfrm>
              <a:off x="2832" y="2400"/>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6" name="Line 17"/>
            <p:cNvSpPr>
              <a:spLocks noChangeShapeType="1"/>
            </p:cNvSpPr>
            <p:nvPr/>
          </p:nvSpPr>
          <p:spPr bwMode="auto">
            <a:xfrm>
              <a:off x="2832" y="2784"/>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7" name="Line 18"/>
            <p:cNvSpPr>
              <a:spLocks noChangeShapeType="1"/>
            </p:cNvSpPr>
            <p:nvPr/>
          </p:nvSpPr>
          <p:spPr bwMode="auto">
            <a:xfrm>
              <a:off x="2784" y="3168"/>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8" name="Line 19"/>
            <p:cNvSpPr>
              <a:spLocks noChangeShapeType="1"/>
            </p:cNvSpPr>
            <p:nvPr/>
          </p:nvSpPr>
          <p:spPr bwMode="auto">
            <a:xfrm>
              <a:off x="2784" y="3552"/>
              <a:ext cx="0"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9" name="Line 20"/>
            <p:cNvSpPr>
              <a:spLocks noChangeShapeType="1"/>
            </p:cNvSpPr>
            <p:nvPr/>
          </p:nvSpPr>
          <p:spPr bwMode="auto">
            <a:xfrm flipV="1">
              <a:off x="1292" y="1525"/>
              <a:ext cx="912"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0" name="Line 21"/>
            <p:cNvSpPr>
              <a:spLocks noChangeShapeType="1"/>
            </p:cNvSpPr>
            <p:nvPr/>
          </p:nvSpPr>
          <p:spPr bwMode="auto">
            <a:xfrm flipV="1">
              <a:off x="1248" y="1920"/>
              <a:ext cx="96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1" name="Line 22"/>
            <p:cNvSpPr>
              <a:spLocks noChangeShapeType="1"/>
            </p:cNvSpPr>
            <p:nvPr/>
          </p:nvSpPr>
          <p:spPr bwMode="auto">
            <a:xfrm>
              <a:off x="1248" y="2256"/>
              <a:ext cx="96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2" name="Line 23"/>
            <p:cNvSpPr>
              <a:spLocks noChangeShapeType="1"/>
            </p:cNvSpPr>
            <p:nvPr/>
          </p:nvSpPr>
          <p:spPr bwMode="auto">
            <a:xfrm>
              <a:off x="1248" y="2640"/>
              <a:ext cx="76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3" name="Line 24"/>
            <p:cNvSpPr>
              <a:spLocks noChangeShapeType="1"/>
            </p:cNvSpPr>
            <p:nvPr/>
          </p:nvSpPr>
          <p:spPr bwMode="auto">
            <a:xfrm>
              <a:off x="1248" y="2880"/>
              <a:ext cx="960"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4" name="Line 25"/>
            <p:cNvSpPr>
              <a:spLocks noChangeShapeType="1"/>
            </p:cNvSpPr>
            <p:nvPr/>
          </p:nvSpPr>
          <p:spPr bwMode="auto">
            <a:xfrm>
              <a:off x="1248" y="3168"/>
              <a:ext cx="768"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5" name="Line 26"/>
            <p:cNvSpPr>
              <a:spLocks noChangeShapeType="1"/>
            </p:cNvSpPr>
            <p:nvPr/>
          </p:nvSpPr>
          <p:spPr bwMode="auto">
            <a:xfrm flipH="1" flipV="1">
              <a:off x="3456" y="1536"/>
              <a:ext cx="1056"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6" name="Line 27"/>
            <p:cNvSpPr>
              <a:spLocks noChangeShapeType="1"/>
            </p:cNvSpPr>
            <p:nvPr/>
          </p:nvSpPr>
          <p:spPr bwMode="auto">
            <a:xfrm flipH="1">
              <a:off x="3456" y="1920"/>
              <a:ext cx="100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7" name="Line 28"/>
            <p:cNvSpPr>
              <a:spLocks noChangeShapeType="1"/>
            </p:cNvSpPr>
            <p:nvPr/>
          </p:nvSpPr>
          <p:spPr bwMode="auto">
            <a:xfrm flipH="1">
              <a:off x="3456" y="2304"/>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8" name="Line 29"/>
            <p:cNvSpPr>
              <a:spLocks noChangeShapeType="1"/>
            </p:cNvSpPr>
            <p:nvPr/>
          </p:nvSpPr>
          <p:spPr bwMode="auto">
            <a:xfrm flipH="1">
              <a:off x="3648" y="2640"/>
              <a:ext cx="86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79" name="Line 30"/>
            <p:cNvSpPr>
              <a:spLocks noChangeShapeType="1"/>
            </p:cNvSpPr>
            <p:nvPr/>
          </p:nvSpPr>
          <p:spPr bwMode="auto">
            <a:xfrm flipH="1">
              <a:off x="3456" y="2928"/>
              <a:ext cx="1056"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80" name="Line 31"/>
            <p:cNvSpPr>
              <a:spLocks noChangeShapeType="1"/>
            </p:cNvSpPr>
            <p:nvPr/>
          </p:nvSpPr>
          <p:spPr bwMode="auto">
            <a:xfrm flipH="1">
              <a:off x="3696" y="3072"/>
              <a:ext cx="816"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90550" y="557213"/>
            <a:ext cx="8229600" cy="927100"/>
          </a:xfrm>
        </p:spPr>
        <p:txBody>
          <a:bodyPr/>
          <a:lstStyle/>
          <a:p>
            <a:pPr eaLnBrk="1" hangingPunct="1"/>
            <a:r>
              <a:rPr lang="en-US" altLang="zh-CN" smtClean="0"/>
              <a:t>1.4 </a:t>
            </a:r>
            <a:r>
              <a:rPr lang="zh-CN" altLang="en-US" smtClean="0"/>
              <a:t>编译阶段的组合（一）</a:t>
            </a:r>
          </a:p>
        </p:txBody>
      </p:sp>
      <p:sp>
        <p:nvSpPr>
          <p:cNvPr id="28675" name="Rectangle 3"/>
          <p:cNvSpPr>
            <a:spLocks noGrp="1" noChangeArrowheads="1"/>
          </p:cNvSpPr>
          <p:nvPr>
            <p:ph idx="1"/>
          </p:nvPr>
        </p:nvSpPr>
        <p:spPr>
          <a:xfrm>
            <a:off x="611188" y="1700213"/>
            <a:ext cx="7993062" cy="4824412"/>
          </a:xfrm>
        </p:spPr>
        <p:txBody>
          <a:bodyPr/>
          <a:lstStyle/>
          <a:p>
            <a:pPr eaLnBrk="1" hangingPunct="1">
              <a:spcBef>
                <a:spcPts val="600"/>
              </a:spcBef>
              <a:spcAft>
                <a:spcPts val="600"/>
              </a:spcAft>
              <a:buFont typeface="Wingdings" panose="05000000000000000000" pitchFamily="2" charset="2"/>
              <a:buChar char="l"/>
            </a:pPr>
            <a:r>
              <a:rPr lang="zh-CN" altLang="en-US" sz="2000" smtClean="0"/>
              <a:t>编译过程除了用六个阶段划分</a:t>
            </a:r>
            <a:r>
              <a:rPr lang="en-US" altLang="zh-CN" sz="2000" smtClean="0"/>
              <a:t>,</a:t>
            </a:r>
            <a:r>
              <a:rPr lang="zh-CN" altLang="en-US" sz="2000" smtClean="0"/>
              <a:t>也可以用其他的角度描述编译过程。</a:t>
            </a:r>
          </a:p>
          <a:p>
            <a:pPr eaLnBrk="1" hangingPunct="1">
              <a:spcBef>
                <a:spcPts val="600"/>
              </a:spcBef>
              <a:spcAft>
                <a:spcPts val="600"/>
              </a:spcAft>
              <a:buFont typeface="Wingdings" panose="05000000000000000000" pitchFamily="2" charset="2"/>
              <a:buChar char="l"/>
            </a:pPr>
            <a:r>
              <a:rPr lang="zh-CN" altLang="en-US" sz="2000" b="1" smtClean="0">
                <a:solidFill>
                  <a:srgbClr val="A50021"/>
                </a:solidFill>
              </a:rPr>
              <a:t>编译过程分成前端和后端；编译过程也可以看成是分成一遍、两遍或多遍。</a:t>
            </a:r>
          </a:p>
          <a:p>
            <a:pPr eaLnBrk="1" hangingPunct="1">
              <a:spcBef>
                <a:spcPts val="600"/>
              </a:spcBef>
              <a:spcAft>
                <a:spcPts val="600"/>
              </a:spcAft>
              <a:buFont typeface="Wingdings" panose="05000000000000000000" pitchFamily="2" charset="2"/>
              <a:buChar char="l"/>
            </a:pPr>
            <a:r>
              <a:rPr lang="zh-CN" altLang="en-US" sz="2000" b="1" smtClean="0">
                <a:solidFill>
                  <a:srgbClr val="A50021"/>
                </a:solidFill>
              </a:rPr>
              <a:t>前端</a:t>
            </a:r>
            <a:r>
              <a:rPr lang="zh-CN" altLang="en-US" sz="2000" smtClean="0"/>
              <a:t>的主要工作依赖于源语言而与目标机无关。包括词法分析、语法分析、语义分析和中间代码生成，以及一些优化代码生成的工作，同时包括与每个工作相关的出错管理和表格管理的工作。</a:t>
            </a:r>
          </a:p>
          <a:p>
            <a:pPr eaLnBrk="1" hangingPunct="1">
              <a:spcBef>
                <a:spcPts val="600"/>
              </a:spcBef>
              <a:spcAft>
                <a:spcPts val="600"/>
              </a:spcAft>
              <a:buFont typeface="Wingdings" panose="05000000000000000000" pitchFamily="2" charset="2"/>
              <a:buChar char="l"/>
            </a:pPr>
            <a:r>
              <a:rPr lang="zh-CN" altLang="en-US" sz="2000" b="1" smtClean="0">
                <a:solidFill>
                  <a:srgbClr val="A50021"/>
                </a:solidFill>
              </a:rPr>
              <a:t>后端</a:t>
            </a:r>
            <a:r>
              <a:rPr lang="zh-CN" altLang="en-US" sz="2000" smtClean="0"/>
              <a:t>工作指那些依赖于目标机而一般不依赖于源语言，只与中间代码有关的那些阶段，即目标代码生成，以及相关出错处理和符号表管理。</a:t>
            </a:r>
          </a:p>
          <a:p>
            <a:pPr eaLnBrk="1" hangingPunct="1">
              <a:spcBef>
                <a:spcPts val="600"/>
              </a:spcBef>
              <a:spcAft>
                <a:spcPts val="600"/>
              </a:spcAft>
              <a:buFont typeface="Wingdings" panose="05000000000000000000" pitchFamily="2" charset="2"/>
              <a:buChar char="l"/>
            </a:pPr>
            <a:r>
              <a:rPr lang="zh-CN" altLang="en-US" sz="2000" smtClean="0"/>
              <a:t>某一编译程序的前端加上相应不同的后端则可以为不同的机器构成同一个源语言的编译程序；不同语言编译的前端生成同一种中间语言</a:t>
            </a:r>
            <a:r>
              <a:rPr lang="en-US" altLang="zh-CN" sz="2000" smtClean="0"/>
              <a:t>,</a:t>
            </a:r>
            <a:r>
              <a:rPr lang="zh-CN" altLang="en-US" sz="2000" smtClean="0"/>
              <a:t>再使用一个共同的后端，则可为同一机器生成几个语言的编译程序。</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68313" y="692150"/>
            <a:ext cx="8229600" cy="711200"/>
          </a:xfrm>
        </p:spPr>
        <p:txBody>
          <a:bodyPr/>
          <a:lstStyle/>
          <a:p>
            <a:pPr eaLnBrk="1" hangingPunct="1"/>
            <a:r>
              <a:rPr lang="en-US" altLang="zh-CN" smtClean="0"/>
              <a:t>1.4 </a:t>
            </a:r>
            <a:r>
              <a:rPr lang="zh-CN" altLang="en-US" smtClean="0"/>
              <a:t>编译阶段的组合（二）</a:t>
            </a:r>
          </a:p>
        </p:txBody>
      </p:sp>
      <p:sp>
        <p:nvSpPr>
          <p:cNvPr id="29699" name="Rectangle 3"/>
          <p:cNvSpPr>
            <a:spLocks noGrp="1" noChangeArrowheads="1"/>
          </p:cNvSpPr>
          <p:nvPr>
            <p:ph idx="1"/>
          </p:nvPr>
        </p:nvSpPr>
        <p:spPr/>
        <p:txBody>
          <a:bodyPr/>
          <a:lstStyle/>
          <a:p>
            <a:pPr eaLnBrk="1" hangingPunct="1">
              <a:spcBef>
                <a:spcPts val="600"/>
              </a:spcBef>
              <a:spcAft>
                <a:spcPts val="600"/>
              </a:spcAft>
              <a:buFont typeface="Wingdings" panose="05000000000000000000" pitchFamily="2" charset="2"/>
              <a:buChar char="l"/>
            </a:pPr>
            <a:r>
              <a:rPr lang="zh-CN" altLang="en-US" sz="2400" smtClean="0"/>
              <a:t>编译过程中所谓的“遍”，也称作“趟”，是对源程序或其等价的中间语言程序从头到尾扫视并完成规定任务的过程。</a:t>
            </a:r>
          </a:p>
          <a:p>
            <a:pPr eaLnBrk="1" hangingPunct="1">
              <a:spcBef>
                <a:spcPts val="600"/>
              </a:spcBef>
              <a:spcAft>
                <a:spcPts val="600"/>
              </a:spcAft>
              <a:buFont typeface="Wingdings" panose="05000000000000000000" pitchFamily="2" charset="2"/>
              <a:buChar char="l"/>
            </a:pPr>
            <a:r>
              <a:rPr lang="zh-CN" altLang="en-US" sz="2400" smtClean="0"/>
              <a:t>每一遍扫视可完成上述一个阶段或多个阶段的工作。</a:t>
            </a:r>
          </a:p>
          <a:p>
            <a:pPr eaLnBrk="1" hangingPunct="1">
              <a:spcBef>
                <a:spcPts val="600"/>
              </a:spcBef>
              <a:spcAft>
                <a:spcPts val="600"/>
              </a:spcAft>
              <a:buFont typeface="Wingdings" panose="05000000000000000000" pitchFamily="2" charset="2"/>
              <a:buChar char="l"/>
            </a:pPr>
            <a:r>
              <a:rPr lang="zh-CN" altLang="en-US" sz="2400" smtClean="0"/>
              <a:t>编译程序究竟分成几遍，参考的因素主要是源语言和机器（目标机）的特征。即源语言的结构直接影响编译的遍的划分；机器的情况，即编译程序工作的环境也影响编译程序的遍数的划分。</a:t>
            </a:r>
          </a:p>
          <a:p>
            <a:pPr eaLnBrk="1" hangingPunct="1">
              <a:spcBef>
                <a:spcPts val="600"/>
              </a:spcBef>
              <a:spcAft>
                <a:spcPts val="600"/>
              </a:spcAft>
              <a:buFont typeface="Wingdings" panose="05000000000000000000" pitchFamily="2" charset="2"/>
              <a:buChar char="l"/>
            </a:pPr>
            <a:r>
              <a:rPr lang="zh-CN" altLang="en-US" sz="2400" smtClean="0"/>
              <a:t>一个多遍的编译程序可以较之一遍的编译程序少占内存，遍数多一点，整个编译程序的逻辑结构可能清晰一些，但是遍数多读取次数增加，编译速度慢。</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68313" y="620713"/>
            <a:ext cx="8229600" cy="782637"/>
          </a:xfrm>
        </p:spPr>
        <p:txBody>
          <a:bodyPr/>
          <a:lstStyle/>
          <a:p>
            <a:pPr eaLnBrk="1" hangingPunct="1"/>
            <a:r>
              <a:rPr lang="en-US" altLang="zh-CN" smtClean="0"/>
              <a:t>1.5</a:t>
            </a:r>
            <a:r>
              <a:rPr lang="zh-CN" altLang="en-US" smtClean="0"/>
              <a:t>高级语言编译与解释 </a:t>
            </a:r>
          </a:p>
        </p:txBody>
      </p:sp>
      <p:sp>
        <p:nvSpPr>
          <p:cNvPr id="30723" name="Rectangle 3"/>
          <p:cNvSpPr>
            <a:spLocks noGrp="1" noChangeArrowheads="1"/>
          </p:cNvSpPr>
          <p:nvPr>
            <p:ph idx="1"/>
          </p:nvPr>
        </p:nvSpPr>
        <p:spPr>
          <a:xfrm>
            <a:off x="539750" y="1773238"/>
            <a:ext cx="8172450" cy="4608512"/>
          </a:xfrm>
        </p:spPr>
        <p:txBody>
          <a:bodyPr/>
          <a:lstStyle/>
          <a:p>
            <a:pPr eaLnBrk="1" hangingPunct="1">
              <a:lnSpc>
                <a:spcPct val="80000"/>
              </a:lnSpc>
              <a:spcBef>
                <a:spcPct val="35000"/>
              </a:spcBef>
              <a:spcAft>
                <a:spcPct val="20000"/>
              </a:spcAft>
              <a:buFont typeface="Wingdings" panose="05000000000000000000" pitchFamily="2" charset="2"/>
              <a:buChar char="l"/>
            </a:pPr>
            <a:r>
              <a:rPr lang="zh-CN" altLang="en-US" sz="2400" smtClean="0"/>
              <a:t>运行高级语言的程序</a:t>
            </a:r>
            <a:r>
              <a:rPr lang="en-US" altLang="zh-CN" sz="2400" smtClean="0"/>
              <a:t>,</a:t>
            </a:r>
            <a:r>
              <a:rPr lang="zh-CN" altLang="en-US" sz="2400" smtClean="0"/>
              <a:t>主要有两个途径：第一个途径是把该程序翻译为这个计算机的指令代码序列，这就是我们已经描述的编译过程。第二个途径是编写一个程序，它解释所遇到的高级语言程序中的语句并且完成这些语句的动作，这样的程序就叫解释程序。</a:t>
            </a:r>
          </a:p>
          <a:p>
            <a:pPr eaLnBrk="1" hangingPunct="1">
              <a:lnSpc>
                <a:spcPct val="80000"/>
              </a:lnSpc>
              <a:spcAft>
                <a:spcPct val="20000"/>
              </a:spcAft>
              <a:buFont typeface="Wingdings" panose="05000000000000000000" pitchFamily="2" charset="2"/>
              <a:buChar char="l"/>
            </a:pPr>
            <a:r>
              <a:rPr lang="zh-CN" altLang="en-US" sz="2400" smtClean="0"/>
              <a:t>从功能上说，一个解释程序能让计算机执行高级语言。它与编译程序的主要不同是它不生成目标代码，它每遇到一个语句，就要对这个语句进行分析以决定语句的含义，执行相应的动作。</a:t>
            </a:r>
          </a:p>
          <a:p>
            <a:pPr eaLnBrk="1" hangingPunct="1">
              <a:lnSpc>
                <a:spcPct val="80000"/>
              </a:lnSpc>
              <a:spcAft>
                <a:spcPct val="20000"/>
              </a:spcAft>
              <a:buFont typeface="Wingdings" panose="05000000000000000000" pitchFamily="2" charset="2"/>
              <a:buChar char="l"/>
            </a:pPr>
            <a:r>
              <a:rPr lang="zh-CN" altLang="en-US" sz="2400" smtClean="0"/>
              <a:t>编译系统生成的目标代码由计算机执行才能生成结果。使用编译系统时会区分编译阶段和运行阶段，编译阶段对源程序进行编译，运行阶段是指目标程序的运行</a:t>
            </a:r>
            <a:r>
              <a:rPr lang="en-US" altLang="zh-CN" sz="2400" smtClean="0"/>
              <a:t>(</a:t>
            </a:r>
            <a:r>
              <a:rPr lang="zh-CN" altLang="en-US" sz="2400" smtClean="0">
                <a:solidFill>
                  <a:srgbClr val="990033"/>
                </a:solidFill>
              </a:rPr>
              <a:t>类似于英语的笔译</a:t>
            </a:r>
            <a:r>
              <a:rPr lang="en-US" altLang="zh-CN" sz="2400" smtClean="0"/>
              <a:t>)</a:t>
            </a:r>
            <a:r>
              <a:rPr lang="zh-CN" altLang="en-US" sz="2400" smtClean="0"/>
              <a:t>。</a:t>
            </a:r>
          </a:p>
          <a:p>
            <a:pPr eaLnBrk="1" hangingPunct="1">
              <a:lnSpc>
                <a:spcPct val="80000"/>
              </a:lnSpc>
              <a:spcAft>
                <a:spcPct val="20000"/>
              </a:spcAft>
              <a:buFont typeface="Wingdings" panose="05000000000000000000" pitchFamily="2" charset="2"/>
              <a:buChar char="l"/>
            </a:pPr>
            <a:r>
              <a:rPr lang="zh-CN" altLang="en-US" sz="2400" smtClean="0"/>
              <a:t>而解释系统则是边解释边执行</a:t>
            </a:r>
            <a:r>
              <a:rPr lang="en-US" altLang="zh-CN" sz="2400" smtClean="0"/>
              <a:t>(</a:t>
            </a:r>
            <a:r>
              <a:rPr lang="zh-CN" altLang="en-US" sz="2400" smtClean="0">
                <a:solidFill>
                  <a:srgbClr val="990033"/>
                </a:solidFill>
              </a:rPr>
              <a:t>类似于英语的口译</a:t>
            </a:r>
            <a:r>
              <a:rPr lang="en-US" altLang="zh-CN" sz="2400" smtClean="0"/>
              <a:t>)</a:t>
            </a:r>
            <a:r>
              <a:rPr lang="zh-CN" altLang="en-US" sz="240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8313" y="765175"/>
            <a:ext cx="8229600" cy="638175"/>
          </a:xfrm>
        </p:spPr>
        <p:txBody>
          <a:bodyPr/>
          <a:lstStyle/>
          <a:p>
            <a:pPr eaLnBrk="1" hangingPunct="1"/>
            <a:r>
              <a:rPr lang="en-US" altLang="zh-CN" smtClean="0"/>
              <a:t>1.5</a:t>
            </a:r>
            <a:r>
              <a:rPr lang="zh-CN" altLang="en-US" smtClean="0"/>
              <a:t>高级语言编译与解释 </a:t>
            </a:r>
          </a:p>
        </p:txBody>
      </p:sp>
      <p:sp>
        <p:nvSpPr>
          <p:cNvPr id="31747" name="Rectangle 3"/>
          <p:cNvSpPr>
            <a:spLocks noGrp="1" noChangeArrowheads="1"/>
          </p:cNvSpPr>
          <p:nvPr>
            <p:ph idx="1"/>
          </p:nvPr>
        </p:nvSpPr>
        <p:spPr>
          <a:xfrm>
            <a:off x="792163" y="1989138"/>
            <a:ext cx="8172450" cy="4608512"/>
          </a:xfrm>
        </p:spPr>
        <p:txBody>
          <a:bodyPr/>
          <a:lstStyle/>
          <a:p>
            <a:pPr eaLnBrk="1" hangingPunct="1">
              <a:spcAft>
                <a:spcPct val="20000"/>
              </a:spcAft>
              <a:buFont typeface="Wingdings" panose="05000000000000000000" pitchFamily="2" charset="2"/>
              <a:buChar char="l"/>
            </a:pPr>
            <a:r>
              <a:rPr lang="zh-CN" altLang="en-US" sz="2800" smtClean="0"/>
              <a:t>从存储组织来看，在编译阶段，存储区一般要有源程序缓冲区，目标代码缓冲区，名字表以及编译程序使用的源程序中间表示和各种表格等等。</a:t>
            </a:r>
            <a:endParaRPr lang="en-US" altLang="zh-CN" sz="2800" smtClean="0"/>
          </a:p>
          <a:p>
            <a:pPr eaLnBrk="1" hangingPunct="1">
              <a:spcAft>
                <a:spcPct val="20000"/>
              </a:spcAft>
              <a:buFont typeface="Wingdings" panose="05000000000000000000" pitchFamily="2" charset="2"/>
              <a:buChar char="l"/>
            </a:pPr>
            <a:r>
              <a:rPr lang="zh-CN" altLang="en-US" sz="2800" smtClean="0"/>
              <a:t>在运行阶段，存储区只有目标代码和数据区了。</a:t>
            </a:r>
            <a:endParaRPr lang="en-US" altLang="zh-CN" sz="2800" smtClean="0"/>
          </a:p>
          <a:p>
            <a:pPr eaLnBrk="1" hangingPunct="1">
              <a:spcAft>
                <a:spcPct val="20000"/>
              </a:spcAft>
              <a:buFont typeface="Wingdings" panose="05000000000000000000" pitchFamily="2" charset="2"/>
              <a:buChar char="l"/>
            </a:pPr>
            <a:r>
              <a:rPr lang="zh-CN" altLang="en-US" sz="2800" smtClean="0"/>
              <a:t>对解释系统来说，在它工作的自始至终，存储区中要有源程序，名字表，标号表等表格，输入输出缓冲区以及数据区等等</a:t>
            </a:r>
            <a:r>
              <a:rPr lang="en-US" altLang="zh-CN" sz="280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11300" y="622300"/>
            <a:ext cx="6229350" cy="728663"/>
          </a:xfrm>
        </p:spPr>
        <p:txBody>
          <a:bodyPr/>
          <a:lstStyle/>
          <a:p>
            <a:pPr eaLnBrk="1" hangingPunct="1"/>
            <a:r>
              <a:rPr lang="en-US" altLang="zh-CN" sz="4000" b="1" dirty="0" smtClean="0"/>
              <a:t>1.1  </a:t>
            </a:r>
            <a:r>
              <a:rPr lang="zh-CN" altLang="en-US" sz="4000" b="1" dirty="0" smtClean="0"/>
              <a:t>什么是编译程序</a:t>
            </a:r>
            <a:r>
              <a:rPr lang="en-US" altLang="zh-CN" sz="4000" b="1" dirty="0" smtClean="0"/>
              <a:t>?</a:t>
            </a:r>
          </a:p>
        </p:txBody>
      </p:sp>
      <p:sp>
        <p:nvSpPr>
          <p:cNvPr id="5123" name="Rectangle 3"/>
          <p:cNvSpPr>
            <a:spLocks noGrp="1" noChangeArrowheads="1"/>
          </p:cNvSpPr>
          <p:nvPr>
            <p:ph idx="1"/>
          </p:nvPr>
        </p:nvSpPr>
        <p:spPr>
          <a:xfrm>
            <a:off x="468313" y="1628775"/>
            <a:ext cx="8458200" cy="4752975"/>
          </a:xfrm>
        </p:spPr>
        <p:txBody>
          <a:bodyPr/>
          <a:lstStyle/>
          <a:p>
            <a:pPr eaLnBrk="1" hangingPunct="1">
              <a:spcBef>
                <a:spcPts val="600"/>
              </a:spcBef>
              <a:spcAft>
                <a:spcPts val="600"/>
              </a:spcAft>
              <a:buFont typeface="Wingdings" panose="05000000000000000000" pitchFamily="2" charset="2"/>
              <a:buChar char="l"/>
            </a:pPr>
            <a:r>
              <a:rPr lang="zh-CN" altLang="en-US" sz="2400" smtClean="0"/>
              <a:t>一个编译程序就是一个语言翻译程序。它把一种语言（称作源语言）书写的程序翻译成另一种语言（称作目标语言）的等价程序。</a:t>
            </a:r>
          </a:p>
          <a:p>
            <a:pPr eaLnBrk="1" hangingPunct="1">
              <a:lnSpc>
                <a:spcPct val="80000"/>
              </a:lnSpc>
              <a:buFont typeface="Wingdings" panose="05000000000000000000" pitchFamily="2" charset="2"/>
              <a:buChar char="l"/>
            </a:pPr>
            <a:endParaRPr lang="zh-CN" altLang="en-US" sz="2400" smtClean="0"/>
          </a:p>
          <a:p>
            <a:pPr eaLnBrk="1" hangingPunct="1">
              <a:lnSpc>
                <a:spcPct val="80000"/>
              </a:lnSpc>
              <a:buFont typeface="Wingdings" panose="05000000000000000000" pitchFamily="2" charset="2"/>
              <a:buChar char="l"/>
            </a:pPr>
            <a:endParaRPr lang="zh-CN" altLang="en-US" sz="2400" smtClean="0"/>
          </a:p>
          <a:p>
            <a:pPr eaLnBrk="1" hangingPunct="1">
              <a:lnSpc>
                <a:spcPct val="80000"/>
              </a:lnSpc>
              <a:buFont typeface="Wingdings" panose="05000000000000000000" pitchFamily="2" charset="2"/>
              <a:buChar char="l"/>
            </a:pPr>
            <a:endParaRPr lang="zh-CN" altLang="en-US" sz="2400" smtClean="0"/>
          </a:p>
          <a:p>
            <a:pPr eaLnBrk="1" hangingPunct="1">
              <a:spcBef>
                <a:spcPts val="600"/>
              </a:spcBef>
              <a:spcAft>
                <a:spcPts val="600"/>
              </a:spcAft>
              <a:buFont typeface="Wingdings" panose="05000000000000000000" pitchFamily="2" charset="2"/>
              <a:buChar char="l"/>
            </a:pPr>
            <a:r>
              <a:rPr lang="zh-CN" altLang="en-US" sz="2400" smtClean="0"/>
              <a:t>编译程序是计算机系统的基本组成部分之一，一个计算机系统可以有多个高级语言的编译程序。有的高级程序设计语言甚至配置了几个不同性能的编译程序</a:t>
            </a:r>
          </a:p>
          <a:p>
            <a:pPr eaLnBrk="1" hangingPunct="1">
              <a:spcBef>
                <a:spcPts val="600"/>
              </a:spcBef>
              <a:spcAft>
                <a:spcPts val="600"/>
              </a:spcAft>
              <a:buFont typeface="Wingdings" panose="05000000000000000000" pitchFamily="2" charset="2"/>
              <a:buChar char="l"/>
            </a:pPr>
            <a:r>
              <a:rPr lang="zh-CN" altLang="en-US" sz="2400" b="1" smtClean="0">
                <a:solidFill>
                  <a:srgbClr val="990033"/>
                </a:solidFill>
              </a:rPr>
              <a:t>编译程序的重要性体现在它使得多数计算机用户不必考虑与机器有关的繁琐细节，使程序员和程序设计者独立于机器。适合机器种类和数量的增长</a:t>
            </a:r>
            <a:r>
              <a:rPr lang="en-US" altLang="zh-CN" sz="2400" b="1" smtClean="0">
                <a:solidFill>
                  <a:srgbClr val="990033"/>
                </a:solidFill>
              </a:rPr>
              <a:t>.</a:t>
            </a:r>
          </a:p>
        </p:txBody>
      </p:sp>
      <p:grpSp>
        <p:nvGrpSpPr>
          <p:cNvPr id="6148" name="Group 9"/>
          <p:cNvGrpSpPr>
            <a:grpSpLocks/>
          </p:cNvGrpSpPr>
          <p:nvPr/>
        </p:nvGrpSpPr>
        <p:grpSpPr bwMode="auto">
          <a:xfrm>
            <a:off x="1187450" y="2928938"/>
            <a:ext cx="6931025" cy="860425"/>
            <a:chOff x="748" y="1824"/>
            <a:chExt cx="4366" cy="542"/>
          </a:xfrm>
        </p:grpSpPr>
        <p:sp>
          <p:nvSpPr>
            <p:cNvPr id="6149" name="Line 4"/>
            <p:cNvSpPr>
              <a:spLocks noChangeShapeType="1"/>
            </p:cNvSpPr>
            <p:nvPr/>
          </p:nvSpPr>
          <p:spPr bwMode="auto">
            <a:xfrm>
              <a:off x="2064" y="2064"/>
              <a:ext cx="48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50" name="Text Box 5"/>
            <p:cNvSpPr txBox="1">
              <a:spLocks noChangeArrowheads="1"/>
            </p:cNvSpPr>
            <p:nvPr/>
          </p:nvSpPr>
          <p:spPr bwMode="auto">
            <a:xfrm>
              <a:off x="2544" y="1920"/>
              <a:ext cx="890" cy="29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solidFill>
                    <a:srgbClr val="A50021"/>
                  </a:solidFill>
                  <a:latin typeface="Times New Roman" panose="02020603050405020304" pitchFamily="18" charset="0"/>
                </a:rPr>
                <a:t>编译程序</a:t>
              </a:r>
            </a:p>
          </p:txBody>
        </p:sp>
        <p:sp>
          <p:nvSpPr>
            <p:cNvPr id="6151" name="Line 6"/>
            <p:cNvSpPr>
              <a:spLocks noChangeShapeType="1"/>
            </p:cNvSpPr>
            <p:nvPr/>
          </p:nvSpPr>
          <p:spPr bwMode="auto">
            <a:xfrm>
              <a:off x="3456" y="2064"/>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52" name="Text Box 7"/>
            <p:cNvSpPr txBox="1">
              <a:spLocks noChangeArrowheads="1"/>
            </p:cNvSpPr>
            <p:nvPr/>
          </p:nvSpPr>
          <p:spPr bwMode="auto">
            <a:xfrm>
              <a:off x="748" y="1842"/>
              <a:ext cx="1274" cy="5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solidFill>
                    <a:srgbClr val="A50021"/>
                  </a:solidFill>
                  <a:latin typeface="Times New Roman" panose="02020603050405020304" pitchFamily="18" charset="0"/>
                </a:rPr>
                <a:t>高级语言程序</a:t>
              </a:r>
            </a:p>
            <a:p>
              <a:pPr algn="ctr" eaLnBrk="1" hangingPunct="1">
                <a:spcBef>
                  <a:spcPct val="0"/>
                </a:spcBef>
                <a:buFontTx/>
                <a:buNone/>
              </a:pPr>
              <a:r>
                <a:rPr kumimoji="1" lang="zh-CN" altLang="en-US" sz="2400">
                  <a:solidFill>
                    <a:srgbClr val="A50021"/>
                  </a:solidFill>
                  <a:latin typeface="Times New Roman" panose="02020603050405020304" pitchFamily="18" charset="0"/>
                </a:rPr>
                <a:t>（源程序）</a:t>
              </a:r>
            </a:p>
          </p:txBody>
        </p:sp>
        <p:sp>
          <p:nvSpPr>
            <p:cNvPr id="6153" name="Text Box 8"/>
            <p:cNvSpPr txBox="1">
              <a:spLocks noChangeArrowheads="1"/>
            </p:cNvSpPr>
            <p:nvPr/>
          </p:nvSpPr>
          <p:spPr bwMode="auto">
            <a:xfrm>
              <a:off x="3840" y="1824"/>
              <a:ext cx="1274" cy="5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solidFill>
                    <a:srgbClr val="A50021"/>
                  </a:solidFill>
                  <a:latin typeface="Times New Roman" panose="02020603050405020304" pitchFamily="18" charset="0"/>
                </a:rPr>
                <a:t>低级语言程序</a:t>
              </a:r>
            </a:p>
            <a:p>
              <a:pPr algn="ctr" eaLnBrk="1" hangingPunct="1">
                <a:spcBef>
                  <a:spcPct val="0"/>
                </a:spcBef>
                <a:buFontTx/>
                <a:buNone/>
              </a:pPr>
              <a:r>
                <a:rPr kumimoji="1" lang="zh-CN" altLang="en-US" sz="2400">
                  <a:solidFill>
                    <a:srgbClr val="A50021"/>
                  </a:solidFill>
                  <a:latin typeface="Times New Roman" panose="02020603050405020304" pitchFamily="18" charset="0"/>
                </a:rPr>
                <a:t>（目标程序）</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arn(outVertical)">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123">
                                            <p:txEl>
                                              <p:pRg st="4" end="4"/>
                                            </p:txEl>
                                          </p:spTgt>
                                        </p:tgtEl>
                                        <p:attrNameLst>
                                          <p:attrName>style.visibility</p:attrName>
                                        </p:attrNameLst>
                                      </p:cBhvr>
                                      <p:to>
                                        <p:strVal val="visible"/>
                                      </p:to>
                                    </p:set>
                                    <p:animEffect transition="in" filter="barn(outVertical)">
                                      <p:cBhvr>
                                        <p:cTn id="12" dur="500"/>
                                        <p:tgtEl>
                                          <p:spTgt spid="512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123">
                                            <p:txEl>
                                              <p:pRg st="5" end="5"/>
                                            </p:txEl>
                                          </p:spTgt>
                                        </p:tgtEl>
                                        <p:attrNameLst>
                                          <p:attrName>style.visibility</p:attrName>
                                        </p:attrNameLst>
                                      </p:cBhvr>
                                      <p:to>
                                        <p:strVal val="visible"/>
                                      </p:to>
                                    </p:set>
                                    <p:animEffect transition="in" filter="barn(outVertical)">
                                      <p:cBhvr>
                                        <p:cTn id="17" dur="5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a:xfrm>
            <a:off x="468313" y="620713"/>
            <a:ext cx="8229600" cy="782637"/>
          </a:xfrm>
        </p:spPr>
        <p:txBody>
          <a:bodyPr/>
          <a:lstStyle/>
          <a:p>
            <a:pPr eaLnBrk="1" hangingPunct="1"/>
            <a:r>
              <a:rPr lang="en-US" altLang="zh-CN" smtClean="0"/>
              <a:t>1.5</a:t>
            </a:r>
            <a:r>
              <a:rPr lang="zh-CN" altLang="en-US" smtClean="0"/>
              <a:t>高级语言编译与解释</a:t>
            </a:r>
          </a:p>
        </p:txBody>
      </p:sp>
      <p:sp>
        <p:nvSpPr>
          <p:cNvPr id="32771" name="Rectangle 5"/>
          <p:cNvSpPr>
            <a:spLocks noChangeArrowheads="1"/>
          </p:cNvSpPr>
          <p:nvPr/>
        </p:nvSpPr>
        <p:spPr bwMode="auto">
          <a:xfrm>
            <a:off x="539750" y="2420938"/>
            <a:ext cx="1943100" cy="50482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源程序缓冲区</a:t>
            </a:r>
          </a:p>
        </p:txBody>
      </p:sp>
      <p:sp>
        <p:nvSpPr>
          <p:cNvPr id="32772" name="Rectangle 6"/>
          <p:cNvSpPr>
            <a:spLocks noChangeArrowheads="1"/>
          </p:cNvSpPr>
          <p:nvPr/>
        </p:nvSpPr>
        <p:spPr bwMode="auto">
          <a:xfrm>
            <a:off x="539750" y="2924175"/>
            <a:ext cx="1943100" cy="50482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名字表</a:t>
            </a:r>
          </a:p>
        </p:txBody>
      </p:sp>
      <p:sp>
        <p:nvSpPr>
          <p:cNvPr id="32773" name="Rectangle 7"/>
          <p:cNvSpPr>
            <a:spLocks noChangeArrowheads="1"/>
          </p:cNvSpPr>
          <p:nvPr/>
        </p:nvSpPr>
        <p:spPr bwMode="auto">
          <a:xfrm>
            <a:off x="539750" y="3429000"/>
            <a:ext cx="1943100" cy="50482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目标代码缓冲区</a:t>
            </a:r>
          </a:p>
        </p:txBody>
      </p:sp>
      <p:sp>
        <p:nvSpPr>
          <p:cNvPr id="32774" name="Rectangle 8"/>
          <p:cNvSpPr>
            <a:spLocks noChangeArrowheads="1"/>
          </p:cNvSpPr>
          <p:nvPr/>
        </p:nvSpPr>
        <p:spPr bwMode="auto">
          <a:xfrm>
            <a:off x="539750" y="3933825"/>
            <a:ext cx="1943100" cy="1150938"/>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编译程序用中间表示及各种表格</a:t>
            </a:r>
          </a:p>
        </p:txBody>
      </p:sp>
      <p:sp>
        <p:nvSpPr>
          <p:cNvPr id="32775" name="Rectangle 9"/>
          <p:cNvSpPr>
            <a:spLocks noChangeArrowheads="1"/>
          </p:cNvSpPr>
          <p:nvPr/>
        </p:nvSpPr>
        <p:spPr bwMode="auto">
          <a:xfrm>
            <a:off x="2627313" y="2419350"/>
            <a:ext cx="1943100" cy="50482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目标代码区</a:t>
            </a:r>
          </a:p>
        </p:txBody>
      </p:sp>
      <p:sp>
        <p:nvSpPr>
          <p:cNvPr id="32776" name="Rectangle 10"/>
          <p:cNvSpPr>
            <a:spLocks noChangeArrowheads="1"/>
          </p:cNvSpPr>
          <p:nvPr/>
        </p:nvSpPr>
        <p:spPr bwMode="auto">
          <a:xfrm>
            <a:off x="2627313" y="2924175"/>
            <a:ext cx="1943100" cy="115093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数据区</a:t>
            </a:r>
          </a:p>
        </p:txBody>
      </p:sp>
      <p:sp>
        <p:nvSpPr>
          <p:cNvPr id="32777" name="Rectangle 11"/>
          <p:cNvSpPr>
            <a:spLocks noChangeArrowheads="1"/>
          </p:cNvSpPr>
          <p:nvPr/>
        </p:nvSpPr>
        <p:spPr bwMode="auto">
          <a:xfrm>
            <a:off x="5867400" y="2420938"/>
            <a:ext cx="2160588" cy="50482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解释系统</a:t>
            </a:r>
          </a:p>
        </p:txBody>
      </p:sp>
      <p:sp>
        <p:nvSpPr>
          <p:cNvPr id="32778" name="Rectangle 12"/>
          <p:cNvSpPr>
            <a:spLocks noChangeArrowheads="1"/>
          </p:cNvSpPr>
          <p:nvPr/>
        </p:nvSpPr>
        <p:spPr bwMode="auto">
          <a:xfrm>
            <a:off x="5867400" y="2924175"/>
            <a:ext cx="2160588" cy="50482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源程序</a:t>
            </a:r>
          </a:p>
        </p:txBody>
      </p:sp>
      <p:sp>
        <p:nvSpPr>
          <p:cNvPr id="32779" name="Rectangle 13"/>
          <p:cNvSpPr>
            <a:spLocks noChangeArrowheads="1"/>
          </p:cNvSpPr>
          <p:nvPr/>
        </p:nvSpPr>
        <p:spPr bwMode="auto">
          <a:xfrm>
            <a:off x="5867400" y="3429000"/>
            <a:ext cx="2160588" cy="50482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工作单元及名字表</a:t>
            </a:r>
          </a:p>
        </p:txBody>
      </p:sp>
      <p:sp>
        <p:nvSpPr>
          <p:cNvPr id="32780" name="Rectangle 14"/>
          <p:cNvSpPr>
            <a:spLocks noChangeArrowheads="1"/>
          </p:cNvSpPr>
          <p:nvPr/>
        </p:nvSpPr>
        <p:spPr bwMode="auto">
          <a:xfrm>
            <a:off x="5867400" y="3933825"/>
            <a:ext cx="2160588" cy="57467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标号表</a:t>
            </a:r>
          </a:p>
        </p:txBody>
      </p:sp>
      <p:sp>
        <p:nvSpPr>
          <p:cNvPr id="32781" name="Rectangle 15"/>
          <p:cNvSpPr>
            <a:spLocks noChangeArrowheads="1"/>
          </p:cNvSpPr>
          <p:nvPr/>
        </p:nvSpPr>
        <p:spPr bwMode="auto">
          <a:xfrm>
            <a:off x="5867400" y="4508500"/>
            <a:ext cx="2160588" cy="57467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缓冲区（输入输出）</a:t>
            </a:r>
          </a:p>
        </p:txBody>
      </p:sp>
      <p:sp>
        <p:nvSpPr>
          <p:cNvPr id="32782" name="Rectangle 16"/>
          <p:cNvSpPr>
            <a:spLocks noChangeArrowheads="1"/>
          </p:cNvSpPr>
          <p:nvPr/>
        </p:nvSpPr>
        <p:spPr bwMode="auto">
          <a:xfrm>
            <a:off x="5867400" y="5084763"/>
            <a:ext cx="2160588" cy="57467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栈区</a:t>
            </a:r>
          </a:p>
        </p:txBody>
      </p:sp>
      <p:sp>
        <p:nvSpPr>
          <p:cNvPr id="32783" name="Rectangle 17"/>
          <p:cNvSpPr>
            <a:spLocks noChangeArrowheads="1"/>
          </p:cNvSpPr>
          <p:nvPr/>
        </p:nvSpPr>
        <p:spPr bwMode="auto">
          <a:xfrm>
            <a:off x="1692275" y="6165850"/>
            <a:ext cx="18716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编译阶段和运行阶段的存贮区内容</a:t>
            </a:r>
          </a:p>
        </p:txBody>
      </p:sp>
      <p:sp>
        <p:nvSpPr>
          <p:cNvPr id="32784" name="Rectangle 18"/>
          <p:cNvSpPr>
            <a:spLocks noChangeArrowheads="1"/>
          </p:cNvSpPr>
          <p:nvPr/>
        </p:nvSpPr>
        <p:spPr bwMode="auto">
          <a:xfrm>
            <a:off x="684213" y="5229225"/>
            <a:ext cx="1871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编译阶段</a:t>
            </a:r>
          </a:p>
        </p:txBody>
      </p:sp>
      <p:sp>
        <p:nvSpPr>
          <p:cNvPr id="32785" name="Rectangle 19"/>
          <p:cNvSpPr>
            <a:spLocks noChangeArrowheads="1"/>
          </p:cNvSpPr>
          <p:nvPr/>
        </p:nvSpPr>
        <p:spPr bwMode="auto">
          <a:xfrm>
            <a:off x="2700338" y="4221163"/>
            <a:ext cx="1871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运行阶段</a:t>
            </a:r>
          </a:p>
        </p:txBody>
      </p:sp>
      <p:sp>
        <p:nvSpPr>
          <p:cNvPr id="32786" name="Rectangle 20"/>
          <p:cNvSpPr>
            <a:spLocks noChangeArrowheads="1"/>
          </p:cNvSpPr>
          <p:nvPr/>
        </p:nvSpPr>
        <p:spPr bwMode="auto">
          <a:xfrm>
            <a:off x="5940425" y="6165850"/>
            <a:ext cx="18716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解释程序的存贮区内容</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t>1.5</a:t>
            </a:r>
            <a:r>
              <a:rPr lang="zh-CN" altLang="en-US" smtClean="0"/>
              <a:t>高级语言编译与解释</a:t>
            </a:r>
          </a:p>
        </p:txBody>
      </p:sp>
      <p:sp>
        <p:nvSpPr>
          <p:cNvPr id="33795" name="Rectangle 3"/>
          <p:cNvSpPr>
            <a:spLocks noGrp="1" noChangeArrowheads="1"/>
          </p:cNvSpPr>
          <p:nvPr>
            <p:ph idx="1"/>
          </p:nvPr>
        </p:nvSpPr>
        <p:spPr>
          <a:xfrm>
            <a:off x="571500" y="1668463"/>
            <a:ext cx="6269038" cy="3859212"/>
          </a:xfrm>
        </p:spPr>
        <p:txBody>
          <a:bodyPr/>
          <a:lstStyle/>
          <a:p>
            <a:pPr eaLnBrk="1" hangingPunct="1">
              <a:lnSpc>
                <a:spcPct val="90000"/>
              </a:lnSpc>
            </a:pPr>
            <a:r>
              <a:rPr lang="zh-CN" altLang="en-US" sz="2400" b="1" smtClean="0"/>
              <a:t>编译器</a:t>
            </a:r>
          </a:p>
          <a:p>
            <a:pPr lvl="1" eaLnBrk="1" hangingPunct="1">
              <a:lnSpc>
                <a:spcPct val="90000"/>
              </a:lnSpc>
            </a:pPr>
            <a:r>
              <a:rPr lang="zh-CN" altLang="en-US" sz="2000" smtClean="0"/>
              <a:t>编译器就是一个程序；</a:t>
            </a:r>
          </a:p>
          <a:p>
            <a:pPr lvl="1" eaLnBrk="1" hangingPunct="1">
              <a:lnSpc>
                <a:spcPct val="90000"/>
              </a:lnSpc>
            </a:pPr>
            <a:r>
              <a:rPr lang="zh-CN" altLang="en-US" sz="2000" smtClean="0"/>
              <a:t>编译器可以阅读某种语言（源语言）编写的程序，并且把这个程序翻译为一个等价的、用另外一种语言（目标语言）描述的程序；</a:t>
            </a:r>
          </a:p>
          <a:p>
            <a:pPr lvl="1" eaLnBrk="1" hangingPunct="1">
              <a:lnSpc>
                <a:spcPct val="90000"/>
              </a:lnSpc>
            </a:pPr>
            <a:r>
              <a:rPr lang="zh-CN" altLang="en-US" sz="2000" smtClean="0"/>
              <a:t>编译器还有另外一个重要任务就是报告编译过程中出现的错误。</a:t>
            </a:r>
          </a:p>
          <a:p>
            <a:pPr eaLnBrk="1" hangingPunct="1">
              <a:lnSpc>
                <a:spcPct val="90000"/>
              </a:lnSpc>
            </a:pPr>
            <a:r>
              <a:rPr lang="zh-CN" altLang="en-US" sz="2400" b="1" smtClean="0"/>
              <a:t>解释器</a:t>
            </a:r>
          </a:p>
          <a:p>
            <a:pPr lvl="1" eaLnBrk="1" hangingPunct="1">
              <a:lnSpc>
                <a:spcPct val="90000"/>
              </a:lnSpc>
            </a:pPr>
            <a:r>
              <a:rPr lang="zh-CN" altLang="en-US" sz="2000" smtClean="0"/>
              <a:t>解释器不通过翻译的方式生成目标程序。</a:t>
            </a:r>
          </a:p>
          <a:p>
            <a:pPr lvl="1" eaLnBrk="1" hangingPunct="1">
              <a:lnSpc>
                <a:spcPct val="90000"/>
              </a:lnSpc>
            </a:pPr>
            <a:r>
              <a:rPr lang="zh-CN" altLang="en-US" sz="2000" smtClean="0"/>
              <a:t>直接利用输入信息，执行源程序中指定的操作，输入一句，执行一句，不保存中间结果。</a:t>
            </a:r>
          </a:p>
        </p:txBody>
      </p:sp>
      <p:grpSp>
        <p:nvGrpSpPr>
          <p:cNvPr id="33796" name="组合 3"/>
          <p:cNvGrpSpPr>
            <a:grpSpLocks/>
          </p:cNvGrpSpPr>
          <p:nvPr/>
        </p:nvGrpSpPr>
        <p:grpSpPr bwMode="auto">
          <a:xfrm>
            <a:off x="5529263" y="5357813"/>
            <a:ext cx="3168650" cy="504825"/>
            <a:chOff x="5795963" y="260350"/>
            <a:chExt cx="3168650" cy="504825"/>
          </a:xfrm>
        </p:grpSpPr>
        <p:sp>
          <p:nvSpPr>
            <p:cNvPr id="33811" name="Rectangle 4"/>
            <p:cNvSpPr>
              <a:spLocks noChangeArrowheads="1"/>
            </p:cNvSpPr>
            <p:nvPr/>
          </p:nvSpPr>
          <p:spPr bwMode="auto">
            <a:xfrm>
              <a:off x="5795963" y="260350"/>
              <a:ext cx="1511300"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编译器</a:t>
              </a:r>
            </a:p>
          </p:txBody>
        </p:sp>
        <p:sp>
          <p:nvSpPr>
            <p:cNvPr id="33812" name="Rectangle 9"/>
            <p:cNvSpPr>
              <a:spLocks noChangeArrowheads="1"/>
            </p:cNvSpPr>
            <p:nvPr/>
          </p:nvSpPr>
          <p:spPr bwMode="auto">
            <a:xfrm>
              <a:off x="7812088" y="260350"/>
              <a:ext cx="11525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目标程序</a:t>
              </a:r>
            </a:p>
          </p:txBody>
        </p:sp>
        <p:sp>
          <p:nvSpPr>
            <p:cNvPr id="33813" name="Line 10"/>
            <p:cNvSpPr>
              <a:spLocks noChangeShapeType="1"/>
            </p:cNvSpPr>
            <p:nvPr/>
          </p:nvSpPr>
          <p:spPr bwMode="auto">
            <a:xfrm>
              <a:off x="7308850" y="549275"/>
              <a:ext cx="5762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3797" name="组合 2"/>
          <p:cNvGrpSpPr>
            <a:grpSpLocks/>
          </p:cNvGrpSpPr>
          <p:nvPr/>
        </p:nvGrpSpPr>
        <p:grpSpPr bwMode="auto">
          <a:xfrm>
            <a:off x="4833938" y="6065838"/>
            <a:ext cx="3887787" cy="504825"/>
            <a:chOff x="5076825" y="1125538"/>
            <a:chExt cx="3887788" cy="504825"/>
          </a:xfrm>
        </p:grpSpPr>
        <p:sp>
          <p:nvSpPr>
            <p:cNvPr id="33806" name="Rectangle 5"/>
            <p:cNvSpPr>
              <a:spLocks noChangeArrowheads="1"/>
            </p:cNvSpPr>
            <p:nvPr/>
          </p:nvSpPr>
          <p:spPr bwMode="auto">
            <a:xfrm>
              <a:off x="6227763" y="1125538"/>
              <a:ext cx="1511300"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目标程序</a:t>
              </a:r>
            </a:p>
          </p:txBody>
        </p:sp>
        <p:sp>
          <p:nvSpPr>
            <p:cNvPr id="33807" name="Line 11"/>
            <p:cNvSpPr>
              <a:spLocks noChangeShapeType="1"/>
            </p:cNvSpPr>
            <p:nvPr/>
          </p:nvSpPr>
          <p:spPr bwMode="auto">
            <a:xfrm>
              <a:off x="7740650" y="1341438"/>
              <a:ext cx="5762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8" name="Rectangle 12"/>
            <p:cNvSpPr>
              <a:spLocks noChangeArrowheads="1"/>
            </p:cNvSpPr>
            <p:nvPr/>
          </p:nvSpPr>
          <p:spPr bwMode="auto">
            <a:xfrm>
              <a:off x="8172450" y="1125538"/>
              <a:ext cx="7921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输出</a:t>
              </a:r>
            </a:p>
          </p:txBody>
        </p:sp>
        <p:sp>
          <p:nvSpPr>
            <p:cNvPr id="33809" name="Line 13"/>
            <p:cNvSpPr>
              <a:spLocks noChangeShapeType="1"/>
            </p:cNvSpPr>
            <p:nvPr/>
          </p:nvSpPr>
          <p:spPr bwMode="auto">
            <a:xfrm>
              <a:off x="5651500" y="1341438"/>
              <a:ext cx="5762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0" name="Rectangle 14"/>
            <p:cNvSpPr>
              <a:spLocks noChangeArrowheads="1"/>
            </p:cNvSpPr>
            <p:nvPr/>
          </p:nvSpPr>
          <p:spPr bwMode="auto">
            <a:xfrm>
              <a:off x="5076825" y="1125538"/>
              <a:ext cx="7921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输入</a:t>
              </a:r>
            </a:p>
          </p:txBody>
        </p:sp>
      </p:grpSp>
      <p:grpSp>
        <p:nvGrpSpPr>
          <p:cNvPr id="33798" name="组合 1"/>
          <p:cNvGrpSpPr>
            <a:grpSpLocks/>
          </p:cNvGrpSpPr>
          <p:nvPr/>
        </p:nvGrpSpPr>
        <p:grpSpPr bwMode="auto">
          <a:xfrm>
            <a:off x="334963" y="5502275"/>
            <a:ext cx="4248150" cy="865188"/>
            <a:chOff x="4572000" y="5805488"/>
            <a:chExt cx="4248150" cy="865187"/>
          </a:xfrm>
        </p:grpSpPr>
        <p:sp>
          <p:nvSpPr>
            <p:cNvPr id="33799" name="Rectangle 6"/>
            <p:cNvSpPr>
              <a:spLocks noChangeArrowheads="1"/>
            </p:cNvSpPr>
            <p:nvPr/>
          </p:nvSpPr>
          <p:spPr bwMode="auto">
            <a:xfrm>
              <a:off x="6084888" y="6021388"/>
              <a:ext cx="1511300"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解释器</a:t>
              </a:r>
            </a:p>
          </p:txBody>
        </p:sp>
        <p:sp>
          <p:nvSpPr>
            <p:cNvPr id="33800" name="Line 7"/>
            <p:cNvSpPr>
              <a:spLocks noChangeShapeType="1"/>
            </p:cNvSpPr>
            <p:nvPr/>
          </p:nvSpPr>
          <p:spPr bwMode="auto">
            <a:xfrm>
              <a:off x="7596188" y="6237288"/>
              <a:ext cx="576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1" name="Rectangle 8"/>
            <p:cNvSpPr>
              <a:spLocks noChangeArrowheads="1"/>
            </p:cNvSpPr>
            <p:nvPr/>
          </p:nvSpPr>
          <p:spPr bwMode="auto">
            <a:xfrm>
              <a:off x="8027988" y="6021388"/>
              <a:ext cx="7921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输出</a:t>
              </a:r>
            </a:p>
          </p:txBody>
        </p:sp>
        <p:sp>
          <p:nvSpPr>
            <p:cNvPr id="33802" name="Line 15"/>
            <p:cNvSpPr>
              <a:spLocks noChangeShapeType="1"/>
            </p:cNvSpPr>
            <p:nvPr/>
          </p:nvSpPr>
          <p:spPr bwMode="auto">
            <a:xfrm>
              <a:off x="5508625" y="6453188"/>
              <a:ext cx="5762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3" name="Rectangle 16"/>
            <p:cNvSpPr>
              <a:spLocks noChangeArrowheads="1"/>
            </p:cNvSpPr>
            <p:nvPr/>
          </p:nvSpPr>
          <p:spPr bwMode="auto">
            <a:xfrm>
              <a:off x="4643438" y="6165850"/>
              <a:ext cx="7921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输入</a:t>
              </a:r>
            </a:p>
          </p:txBody>
        </p:sp>
        <p:sp>
          <p:nvSpPr>
            <p:cNvPr id="33804" name="Rectangle 17"/>
            <p:cNvSpPr>
              <a:spLocks noChangeArrowheads="1"/>
            </p:cNvSpPr>
            <p:nvPr/>
          </p:nvSpPr>
          <p:spPr bwMode="auto">
            <a:xfrm>
              <a:off x="4572000" y="5805488"/>
              <a:ext cx="7921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源程序</a:t>
              </a:r>
            </a:p>
          </p:txBody>
        </p:sp>
        <p:sp>
          <p:nvSpPr>
            <p:cNvPr id="33805" name="Line 18"/>
            <p:cNvSpPr>
              <a:spLocks noChangeShapeType="1"/>
            </p:cNvSpPr>
            <p:nvPr/>
          </p:nvSpPr>
          <p:spPr bwMode="auto">
            <a:xfrm>
              <a:off x="5508625" y="6165850"/>
              <a:ext cx="5762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t>1.5</a:t>
            </a:r>
            <a:r>
              <a:rPr lang="zh-CN" altLang="en-US" smtClean="0"/>
              <a:t>高级语言编译与解释</a:t>
            </a:r>
          </a:p>
        </p:txBody>
      </p:sp>
      <p:sp>
        <p:nvSpPr>
          <p:cNvPr id="34819" name="Rectangle 3"/>
          <p:cNvSpPr>
            <a:spLocks noGrp="1" noChangeArrowheads="1"/>
          </p:cNvSpPr>
          <p:nvPr>
            <p:ph idx="1"/>
          </p:nvPr>
        </p:nvSpPr>
        <p:spPr>
          <a:xfrm>
            <a:off x="827088" y="2060575"/>
            <a:ext cx="5910262" cy="4114800"/>
          </a:xfrm>
        </p:spPr>
        <p:txBody>
          <a:bodyPr/>
          <a:lstStyle/>
          <a:p>
            <a:pPr eaLnBrk="1" hangingPunct="1">
              <a:lnSpc>
                <a:spcPct val="90000"/>
              </a:lnSpc>
            </a:pPr>
            <a:r>
              <a:rPr lang="zh-CN" altLang="en-US" sz="2400" b="1" smtClean="0"/>
              <a:t>编译器与解释器</a:t>
            </a:r>
          </a:p>
          <a:p>
            <a:pPr lvl="1" eaLnBrk="1" hangingPunct="1">
              <a:lnSpc>
                <a:spcPct val="90000"/>
              </a:lnSpc>
            </a:pPr>
            <a:r>
              <a:rPr lang="zh-CN" altLang="en-US" sz="2000" smtClean="0"/>
              <a:t>编译器产生的机器语言目标程序通常比一个解释器快得多；</a:t>
            </a:r>
          </a:p>
          <a:p>
            <a:pPr lvl="1" eaLnBrk="1" hangingPunct="1">
              <a:lnSpc>
                <a:spcPct val="90000"/>
              </a:lnSpc>
            </a:pPr>
            <a:r>
              <a:rPr lang="zh-CN" altLang="en-US" sz="2000" smtClean="0"/>
              <a:t>解释器的错误诊断效果要比编译器更好。</a:t>
            </a:r>
          </a:p>
          <a:p>
            <a:pPr eaLnBrk="1" hangingPunct="1">
              <a:lnSpc>
                <a:spcPct val="90000"/>
              </a:lnSpc>
            </a:pPr>
            <a:r>
              <a:rPr lang="en-US" altLang="zh-CN" sz="2400" smtClean="0"/>
              <a:t>JAVA</a:t>
            </a:r>
            <a:r>
              <a:rPr lang="zh-CN" altLang="en-US" sz="2400" smtClean="0"/>
              <a:t>语言处理过程</a:t>
            </a:r>
            <a:r>
              <a:rPr lang="en-US" altLang="zh-CN" sz="2400" smtClean="0"/>
              <a:t>——</a:t>
            </a:r>
            <a:r>
              <a:rPr lang="zh-CN" altLang="en-US" sz="2400" smtClean="0"/>
              <a:t>编译与解释的结合</a:t>
            </a:r>
          </a:p>
          <a:p>
            <a:pPr lvl="1" eaLnBrk="1" hangingPunct="1">
              <a:lnSpc>
                <a:spcPct val="90000"/>
              </a:lnSpc>
            </a:pPr>
            <a:r>
              <a:rPr lang="zh-CN" altLang="en-US" sz="2000" smtClean="0"/>
              <a:t>首先，</a:t>
            </a:r>
            <a:r>
              <a:rPr lang="en-US" altLang="zh-CN" sz="2000" smtClean="0"/>
              <a:t>JAVA</a:t>
            </a:r>
            <a:r>
              <a:rPr lang="zh-CN" altLang="en-US" sz="2000" smtClean="0"/>
              <a:t>源程序被编译为一个称为字节码的（</a:t>
            </a:r>
            <a:r>
              <a:rPr lang="en-US" altLang="zh-CN" sz="2000" smtClean="0"/>
              <a:t>bytecode</a:t>
            </a:r>
            <a:r>
              <a:rPr lang="zh-CN" altLang="en-US" sz="2000" smtClean="0"/>
              <a:t>）中间表示形式；</a:t>
            </a:r>
          </a:p>
          <a:p>
            <a:pPr lvl="1" eaLnBrk="1" hangingPunct="1">
              <a:lnSpc>
                <a:spcPct val="90000"/>
              </a:lnSpc>
            </a:pPr>
            <a:r>
              <a:rPr lang="zh-CN" altLang="en-US" sz="2000" smtClean="0"/>
              <a:t>然后，虚拟机对字节码进行解释执行。</a:t>
            </a:r>
          </a:p>
          <a:p>
            <a:pPr lvl="1" eaLnBrk="1" hangingPunct="1">
              <a:lnSpc>
                <a:spcPct val="90000"/>
              </a:lnSpc>
            </a:pPr>
            <a:r>
              <a:rPr lang="zh-CN" altLang="en-US" sz="2000" smtClean="0"/>
              <a:t>编译和解释可以在不同的机器上进行，有利于网络应用和跨平台运行。</a:t>
            </a:r>
          </a:p>
        </p:txBody>
      </p:sp>
      <p:sp>
        <p:nvSpPr>
          <p:cNvPr id="34820" name="Rectangle 4"/>
          <p:cNvSpPr>
            <a:spLocks noChangeArrowheads="1"/>
          </p:cNvSpPr>
          <p:nvPr/>
        </p:nvSpPr>
        <p:spPr bwMode="auto">
          <a:xfrm>
            <a:off x="2339975" y="5949950"/>
            <a:ext cx="1511300"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翻译器</a:t>
            </a:r>
          </a:p>
        </p:txBody>
      </p:sp>
      <p:sp>
        <p:nvSpPr>
          <p:cNvPr id="34821" name="Rectangle 5"/>
          <p:cNvSpPr>
            <a:spLocks noChangeArrowheads="1"/>
          </p:cNvSpPr>
          <p:nvPr/>
        </p:nvSpPr>
        <p:spPr bwMode="auto">
          <a:xfrm>
            <a:off x="6659563" y="5949950"/>
            <a:ext cx="1152525"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虚拟机</a:t>
            </a:r>
          </a:p>
        </p:txBody>
      </p:sp>
      <p:sp>
        <p:nvSpPr>
          <p:cNvPr id="34822" name="Rectangle 9"/>
          <p:cNvSpPr>
            <a:spLocks noChangeArrowheads="1"/>
          </p:cNvSpPr>
          <p:nvPr/>
        </p:nvSpPr>
        <p:spPr bwMode="auto">
          <a:xfrm>
            <a:off x="827088" y="5949950"/>
            <a:ext cx="11525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源程序</a:t>
            </a:r>
          </a:p>
        </p:txBody>
      </p:sp>
      <p:sp>
        <p:nvSpPr>
          <p:cNvPr id="34823" name="Line 10"/>
          <p:cNvSpPr>
            <a:spLocks noChangeShapeType="1"/>
          </p:cNvSpPr>
          <p:nvPr/>
        </p:nvSpPr>
        <p:spPr bwMode="auto">
          <a:xfrm>
            <a:off x="1763713" y="6237288"/>
            <a:ext cx="576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4" name="Line 11"/>
          <p:cNvSpPr>
            <a:spLocks noChangeShapeType="1"/>
          </p:cNvSpPr>
          <p:nvPr/>
        </p:nvSpPr>
        <p:spPr bwMode="auto">
          <a:xfrm>
            <a:off x="7812088" y="6165850"/>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5" name="Rectangle 12"/>
          <p:cNvSpPr>
            <a:spLocks noChangeArrowheads="1"/>
          </p:cNvSpPr>
          <p:nvPr/>
        </p:nvSpPr>
        <p:spPr bwMode="auto">
          <a:xfrm>
            <a:off x="8351838" y="5876925"/>
            <a:ext cx="7921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输出</a:t>
            </a:r>
          </a:p>
        </p:txBody>
      </p:sp>
      <p:sp>
        <p:nvSpPr>
          <p:cNvPr id="34826" name="Line 13"/>
          <p:cNvSpPr>
            <a:spLocks noChangeShapeType="1"/>
          </p:cNvSpPr>
          <p:nvPr/>
        </p:nvSpPr>
        <p:spPr bwMode="auto">
          <a:xfrm>
            <a:off x="6084888" y="6308725"/>
            <a:ext cx="576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7" name="Rectangle 14"/>
          <p:cNvSpPr>
            <a:spLocks noChangeArrowheads="1"/>
          </p:cNvSpPr>
          <p:nvPr/>
        </p:nvSpPr>
        <p:spPr bwMode="auto">
          <a:xfrm>
            <a:off x="5292725" y="6092825"/>
            <a:ext cx="7921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输入</a:t>
            </a:r>
          </a:p>
        </p:txBody>
      </p:sp>
      <p:sp>
        <p:nvSpPr>
          <p:cNvPr id="34828" name="Rectangle 19"/>
          <p:cNvSpPr>
            <a:spLocks noChangeArrowheads="1"/>
          </p:cNvSpPr>
          <p:nvPr/>
        </p:nvSpPr>
        <p:spPr bwMode="auto">
          <a:xfrm>
            <a:off x="4859338" y="5661025"/>
            <a:ext cx="1152525"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Tahoma" panose="020B0604030504040204" pitchFamily="34" charset="0"/>
              </a:rPr>
              <a:t>字节码</a:t>
            </a:r>
          </a:p>
        </p:txBody>
      </p:sp>
      <p:sp>
        <p:nvSpPr>
          <p:cNvPr id="34829" name="Line 20"/>
          <p:cNvSpPr>
            <a:spLocks noChangeShapeType="1"/>
          </p:cNvSpPr>
          <p:nvPr/>
        </p:nvSpPr>
        <p:spPr bwMode="auto">
          <a:xfrm>
            <a:off x="3851275" y="6021388"/>
            <a:ext cx="10080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0" name="Line 21"/>
          <p:cNvSpPr>
            <a:spLocks noChangeShapeType="1"/>
          </p:cNvSpPr>
          <p:nvPr/>
        </p:nvSpPr>
        <p:spPr bwMode="auto">
          <a:xfrm>
            <a:off x="6011863" y="6021388"/>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68313" y="620713"/>
            <a:ext cx="8229600" cy="782637"/>
          </a:xfrm>
        </p:spPr>
        <p:txBody>
          <a:bodyPr/>
          <a:lstStyle/>
          <a:p>
            <a:pPr eaLnBrk="1" hangingPunct="1"/>
            <a:r>
              <a:rPr lang="en-US" altLang="zh-CN" smtClean="0"/>
              <a:t>1.6 </a:t>
            </a:r>
            <a:r>
              <a:rPr lang="zh-CN" altLang="en-US" smtClean="0"/>
              <a:t>程序设计语言的发展</a:t>
            </a:r>
          </a:p>
        </p:txBody>
      </p:sp>
      <p:sp>
        <p:nvSpPr>
          <p:cNvPr id="37891" name="Rectangle 5"/>
          <p:cNvSpPr>
            <a:spLocks noGrp="1" noChangeArrowheads="1"/>
          </p:cNvSpPr>
          <p:nvPr>
            <p:ph idx="1"/>
          </p:nvPr>
        </p:nvSpPr>
        <p:spPr>
          <a:xfrm>
            <a:off x="827088" y="1916113"/>
            <a:ext cx="7772400" cy="4114800"/>
          </a:xfrm>
        </p:spPr>
        <p:txBody>
          <a:bodyPr/>
          <a:lstStyle/>
          <a:p>
            <a:pPr eaLnBrk="1" hangingPunct="1">
              <a:lnSpc>
                <a:spcPct val="80000"/>
              </a:lnSpc>
              <a:buFont typeface="Wingdings" panose="05000000000000000000" pitchFamily="2" charset="2"/>
              <a:buChar char="l"/>
            </a:pPr>
            <a:r>
              <a:rPr lang="zh-CN" altLang="en-US" sz="2800" smtClean="0"/>
              <a:t>发展过程</a:t>
            </a:r>
          </a:p>
          <a:p>
            <a:pPr lvl="1" eaLnBrk="1" hangingPunct="1">
              <a:spcBef>
                <a:spcPct val="0"/>
              </a:spcBef>
            </a:pPr>
            <a:r>
              <a:rPr lang="zh-CN" altLang="en-US" sz="2400" b="1" smtClean="0"/>
              <a:t>第一代语言</a:t>
            </a:r>
            <a:r>
              <a:rPr lang="zh-CN" altLang="en-US" sz="2400" smtClean="0"/>
              <a:t>：机器语言。基于计算机的，属于低级语言。</a:t>
            </a:r>
          </a:p>
          <a:p>
            <a:pPr lvl="1" eaLnBrk="1" hangingPunct="1">
              <a:spcBef>
                <a:spcPct val="0"/>
              </a:spcBef>
            </a:pPr>
            <a:r>
              <a:rPr lang="zh-CN" altLang="en-US" sz="2400" b="1" smtClean="0"/>
              <a:t>第二代语言</a:t>
            </a:r>
            <a:r>
              <a:rPr lang="zh-CN" altLang="en-US" sz="2400" smtClean="0"/>
              <a:t>：汇编语言。它也是依赖于不同计算机的，如</a:t>
            </a:r>
            <a:r>
              <a:rPr lang="en-US" altLang="zh-CN" sz="2400" smtClean="0"/>
              <a:t>Intel80x86</a:t>
            </a:r>
            <a:r>
              <a:rPr lang="zh-CN" altLang="en-US" sz="2400" smtClean="0"/>
              <a:t>、基于各种单片机的，也是低级语言。</a:t>
            </a:r>
          </a:p>
          <a:p>
            <a:pPr lvl="1" eaLnBrk="1" hangingPunct="1">
              <a:spcBef>
                <a:spcPct val="0"/>
              </a:spcBef>
            </a:pPr>
            <a:r>
              <a:rPr lang="zh-CN" altLang="en-US" sz="2400" b="1" smtClean="0"/>
              <a:t>第三代语言</a:t>
            </a:r>
            <a:r>
              <a:rPr lang="zh-CN" altLang="en-US" sz="2400" smtClean="0"/>
              <a:t>：高级程序设计语言。与计算机无关（不是绝对，需要编译的后端调整），如</a:t>
            </a:r>
            <a:r>
              <a:rPr lang="en-US" altLang="zh-CN" sz="2400" smtClean="0"/>
              <a:t>FORTRAN</a:t>
            </a:r>
            <a:r>
              <a:rPr lang="zh-CN" altLang="en-US" sz="2400" smtClean="0"/>
              <a:t>、</a:t>
            </a:r>
            <a:r>
              <a:rPr lang="en-US" altLang="zh-CN" sz="2400" smtClean="0"/>
              <a:t>COBOL</a:t>
            </a:r>
            <a:r>
              <a:rPr lang="zh-CN" altLang="en-US" sz="2400" smtClean="0"/>
              <a:t>、</a:t>
            </a:r>
            <a:r>
              <a:rPr lang="en-US" altLang="zh-CN" sz="2400" smtClean="0"/>
              <a:t>C</a:t>
            </a:r>
            <a:r>
              <a:rPr lang="zh-CN" altLang="en-US" sz="2400" smtClean="0"/>
              <a:t>、</a:t>
            </a:r>
            <a:r>
              <a:rPr lang="en-US" altLang="zh-CN" sz="2400" smtClean="0"/>
              <a:t>C++</a:t>
            </a:r>
            <a:r>
              <a:rPr lang="zh-CN" altLang="en-US" sz="2400" smtClean="0"/>
              <a:t>、</a:t>
            </a:r>
            <a:r>
              <a:rPr lang="en-US" altLang="zh-CN" sz="2400" smtClean="0"/>
              <a:t>C#</a:t>
            </a:r>
            <a:r>
              <a:rPr lang="zh-CN" altLang="en-US" sz="2400" smtClean="0"/>
              <a:t>及</a:t>
            </a:r>
            <a:r>
              <a:rPr lang="en-US" altLang="zh-CN" sz="2400" smtClean="0"/>
              <a:t>JAVA</a:t>
            </a:r>
            <a:r>
              <a:rPr lang="zh-CN" altLang="en-US" sz="2400" smtClean="0"/>
              <a:t>等等。</a:t>
            </a:r>
          </a:p>
          <a:p>
            <a:pPr lvl="1" eaLnBrk="1" hangingPunct="1">
              <a:spcBef>
                <a:spcPct val="0"/>
              </a:spcBef>
            </a:pPr>
            <a:r>
              <a:rPr lang="zh-CN" altLang="en-US" sz="2400" b="1" smtClean="0"/>
              <a:t>第四代语言</a:t>
            </a:r>
            <a:r>
              <a:rPr lang="zh-CN" altLang="en-US" sz="2400" smtClean="0"/>
              <a:t>：特定应用设计的语言。如数据库查询语言</a:t>
            </a:r>
            <a:r>
              <a:rPr lang="en-US" altLang="zh-CN" sz="2400" smtClean="0"/>
              <a:t>SQL</a:t>
            </a:r>
            <a:r>
              <a:rPr lang="zh-CN" altLang="en-US" sz="2400" smtClean="0"/>
              <a:t>等。</a:t>
            </a:r>
          </a:p>
          <a:p>
            <a:pPr lvl="1" eaLnBrk="1" hangingPunct="1">
              <a:spcBef>
                <a:spcPct val="0"/>
              </a:spcBef>
            </a:pPr>
            <a:r>
              <a:rPr lang="zh-CN" altLang="en-US" sz="2400" b="1" smtClean="0"/>
              <a:t>第五代语言：</a:t>
            </a:r>
            <a:r>
              <a:rPr lang="zh-CN" altLang="en-US" sz="2400" smtClean="0"/>
              <a:t>基于逻辑和约束的语言。如</a:t>
            </a:r>
            <a:r>
              <a:rPr lang="en-US" altLang="zh-CN" sz="2400" smtClean="0"/>
              <a:t>Prolog</a:t>
            </a:r>
            <a:r>
              <a:rPr lang="zh-CN" altLang="en-US" sz="2400" smtClean="0"/>
              <a:t>等</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68313" y="692150"/>
            <a:ext cx="8229600" cy="711200"/>
          </a:xfrm>
        </p:spPr>
        <p:txBody>
          <a:bodyPr/>
          <a:lstStyle/>
          <a:p>
            <a:pPr eaLnBrk="1" hangingPunct="1"/>
            <a:r>
              <a:rPr lang="en-US" altLang="zh-CN" smtClean="0"/>
              <a:t>1.6 </a:t>
            </a:r>
            <a:r>
              <a:rPr lang="zh-CN" altLang="en-US" smtClean="0"/>
              <a:t>程序设计语言的发展</a:t>
            </a:r>
          </a:p>
        </p:txBody>
      </p:sp>
      <p:sp>
        <p:nvSpPr>
          <p:cNvPr id="38915" name="Rectangle 3"/>
          <p:cNvSpPr>
            <a:spLocks noGrp="1" noChangeArrowheads="1"/>
          </p:cNvSpPr>
          <p:nvPr>
            <p:ph idx="1"/>
          </p:nvPr>
        </p:nvSpPr>
        <p:spPr>
          <a:xfrm>
            <a:off x="827088" y="1916113"/>
            <a:ext cx="7772400" cy="4114800"/>
          </a:xfrm>
        </p:spPr>
        <p:txBody>
          <a:bodyPr/>
          <a:lstStyle/>
          <a:p>
            <a:pPr eaLnBrk="1" hangingPunct="1">
              <a:spcBef>
                <a:spcPts val="600"/>
              </a:spcBef>
              <a:spcAft>
                <a:spcPts val="600"/>
              </a:spcAft>
              <a:buFont typeface="Wingdings" panose="05000000000000000000" pitchFamily="2" charset="2"/>
              <a:buChar char="l"/>
            </a:pPr>
            <a:r>
              <a:rPr lang="zh-CN" altLang="en-US" sz="2400" smtClean="0"/>
              <a:t>程序设计语言另外一种分类方式</a:t>
            </a:r>
          </a:p>
          <a:p>
            <a:pPr lvl="1" eaLnBrk="1" hangingPunct="1">
              <a:spcBef>
                <a:spcPts val="600"/>
              </a:spcBef>
              <a:spcAft>
                <a:spcPts val="600"/>
              </a:spcAft>
            </a:pPr>
            <a:r>
              <a:rPr lang="zh-CN" altLang="en-US" sz="2000" b="1" smtClean="0"/>
              <a:t>强制式语言</a:t>
            </a:r>
            <a:r>
              <a:rPr lang="zh-CN" altLang="en-US" sz="2000" smtClean="0"/>
              <a:t>：描述</a:t>
            </a:r>
            <a:r>
              <a:rPr lang="zh-CN" altLang="en-US" sz="2000" b="1" smtClean="0">
                <a:solidFill>
                  <a:schemeClr val="hlink"/>
                </a:solidFill>
              </a:rPr>
              <a:t>如何完成</a:t>
            </a:r>
            <a:r>
              <a:rPr lang="zh-CN" altLang="en-US" sz="2000" smtClean="0"/>
              <a:t>一个计算任务的语言。如</a:t>
            </a:r>
            <a:r>
              <a:rPr lang="en-US" altLang="zh-CN" sz="2000" smtClean="0"/>
              <a:t>C</a:t>
            </a:r>
            <a:r>
              <a:rPr lang="zh-CN" altLang="en-US" sz="2000" smtClean="0"/>
              <a:t>、</a:t>
            </a:r>
            <a:r>
              <a:rPr lang="en-US" altLang="zh-CN" sz="2000" smtClean="0"/>
              <a:t>C++</a:t>
            </a:r>
            <a:r>
              <a:rPr lang="zh-CN" altLang="en-US" sz="2000" smtClean="0"/>
              <a:t>、</a:t>
            </a:r>
            <a:r>
              <a:rPr lang="en-US" altLang="zh-CN" sz="2000" smtClean="0"/>
              <a:t>C#</a:t>
            </a:r>
            <a:r>
              <a:rPr lang="zh-CN" altLang="en-US" sz="2000" smtClean="0"/>
              <a:t>、</a:t>
            </a:r>
            <a:r>
              <a:rPr lang="en-US" altLang="zh-CN" sz="2000" smtClean="0"/>
              <a:t>JAVA</a:t>
            </a:r>
            <a:r>
              <a:rPr lang="zh-CN" altLang="en-US" sz="2000" smtClean="0"/>
              <a:t>等语言都是强制式语言。</a:t>
            </a:r>
          </a:p>
          <a:p>
            <a:pPr lvl="1" eaLnBrk="1" hangingPunct="1">
              <a:spcBef>
                <a:spcPts val="600"/>
              </a:spcBef>
              <a:spcAft>
                <a:spcPts val="600"/>
              </a:spcAft>
            </a:pPr>
            <a:r>
              <a:rPr lang="zh-CN" altLang="en-US" sz="2000" b="1" smtClean="0"/>
              <a:t>声明式语言</a:t>
            </a:r>
            <a:r>
              <a:rPr lang="zh-CN" altLang="en-US" sz="2000" smtClean="0"/>
              <a:t>：只是描述要</a:t>
            </a:r>
            <a:r>
              <a:rPr lang="zh-CN" altLang="en-US" sz="2000" b="1" smtClean="0">
                <a:solidFill>
                  <a:schemeClr val="hlink"/>
                </a:solidFill>
              </a:rPr>
              <a:t>进行哪些</a:t>
            </a:r>
            <a:r>
              <a:rPr lang="zh-CN" altLang="en-US" sz="2000" smtClean="0"/>
              <a:t>计算任务。约束逻辑语言通常是声明式语言。</a:t>
            </a:r>
          </a:p>
          <a:p>
            <a:pPr lvl="1" eaLnBrk="1" hangingPunct="1">
              <a:spcBef>
                <a:spcPts val="600"/>
              </a:spcBef>
              <a:spcAft>
                <a:spcPts val="600"/>
              </a:spcAft>
            </a:pPr>
            <a:r>
              <a:rPr lang="zh-CN" altLang="en-US" sz="2000" b="1" smtClean="0"/>
              <a:t>冯</a:t>
            </a:r>
            <a:r>
              <a:rPr lang="en-US" altLang="zh-CN" sz="2000" b="1" smtClean="0"/>
              <a:t>.</a:t>
            </a:r>
            <a:r>
              <a:rPr lang="zh-CN" altLang="en-US" sz="2000" b="1" smtClean="0"/>
              <a:t>诺依曼语言</a:t>
            </a:r>
            <a:r>
              <a:rPr lang="zh-CN" altLang="en-US" sz="2000" smtClean="0"/>
              <a:t>：指按照冯</a:t>
            </a:r>
            <a:r>
              <a:rPr lang="en-US" altLang="zh-CN" sz="2000" smtClean="0"/>
              <a:t>.</a:t>
            </a:r>
            <a:r>
              <a:rPr lang="zh-CN" altLang="en-US" sz="2000" smtClean="0"/>
              <a:t>诺依曼计算机体系结构为计算模型的程序设计语言。如</a:t>
            </a:r>
            <a:r>
              <a:rPr lang="en-US" altLang="zh-CN" sz="2000" smtClean="0"/>
              <a:t>FORTRAN</a:t>
            </a:r>
            <a:r>
              <a:rPr lang="zh-CN" altLang="en-US" sz="2000" smtClean="0"/>
              <a:t>、</a:t>
            </a:r>
            <a:r>
              <a:rPr lang="en-US" altLang="zh-CN" sz="2000" smtClean="0"/>
              <a:t>COBOL</a:t>
            </a:r>
            <a:r>
              <a:rPr lang="zh-CN" altLang="en-US" sz="2000" smtClean="0"/>
              <a:t>、</a:t>
            </a:r>
            <a:r>
              <a:rPr lang="en-US" altLang="zh-CN" sz="2000" smtClean="0"/>
              <a:t>C</a:t>
            </a:r>
            <a:r>
              <a:rPr lang="zh-CN" altLang="en-US" sz="2000" smtClean="0"/>
              <a:t>等。</a:t>
            </a:r>
          </a:p>
          <a:p>
            <a:pPr lvl="1" eaLnBrk="1" hangingPunct="1">
              <a:spcBef>
                <a:spcPts val="600"/>
              </a:spcBef>
              <a:spcAft>
                <a:spcPts val="600"/>
              </a:spcAft>
            </a:pPr>
            <a:r>
              <a:rPr lang="zh-CN" altLang="en-US" sz="2000" b="1" smtClean="0"/>
              <a:t>面向对象语言</a:t>
            </a:r>
            <a:r>
              <a:rPr lang="zh-CN" altLang="en-US" sz="2000" smtClean="0"/>
              <a:t>：支持面向对象编程的语言。用一组相互作用的对象组成程序的编程风格。如</a:t>
            </a:r>
            <a:r>
              <a:rPr lang="en-US" altLang="zh-CN" sz="2000" smtClean="0"/>
              <a:t>C++</a:t>
            </a:r>
            <a:r>
              <a:rPr lang="zh-CN" altLang="en-US" sz="2000" smtClean="0"/>
              <a:t>、</a:t>
            </a:r>
            <a:r>
              <a:rPr lang="en-US" altLang="zh-CN" sz="2000" smtClean="0"/>
              <a:t>C#</a:t>
            </a:r>
            <a:r>
              <a:rPr lang="zh-CN" altLang="en-US" sz="2000" smtClean="0"/>
              <a:t>、</a:t>
            </a:r>
            <a:r>
              <a:rPr lang="en-US" altLang="zh-CN" sz="2000" smtClean="0"/>
              <a:t>JAVA</a:t>
            </a:r>
            <a:r>
              <a:rPr lang="zh-CN" altLang="en-US" sz="2000" smtClean="0"/>
              <a:t>等语言。</a:t>
            </a:r>
          </a:p>
          <a:p>
            <a:pPr lvl="1" eaLnBrk="1" hangingPunct="1">
              <a:spcBef>
                <a:spcPts val="600"/>
              </a:spcBef>
              <a:spcAft>
                <a:spcPts val="600"/>
              </a:spcAft>
            </a:pPr>
            <a:r>
              <a:rPr lang="zh-CN" altLang="en-US" sz="2000" b="1" smtClean="0"/>
              <a:t>脚本语言</a:t>
            </a:r>
            <a:r>
              <a:rPr lang="zh-CN" altLang="en-US" sz="2000" smtClean="0"/>
              <a:t>：具有高层次运算符的解释型语言，它通常被用于把多个计算过程“粘合”在一起。这些计算过程叫做脚本。如</a:t>
            </a:r>
            <a:r>
              <a:rPr lang="en-US" altLang="zh-CN" sz="2000" smtClean="0"/>
              <a:t>JavaScript</a:t>
            </a:r>
            <a:r>
              <a:rPr lang="zh-CN" altLang="en-US" sz="2000" smtClean="0"/>
              <a:t>等。</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68313" y="692150"/>
            <a:ext cx="8229600" cy="711200"/>
          </a:xfrm>
        </p:spPr>
        <p:txBody>
          <a:bodyPr/>
          <a:lstStyle/>
          <a:p>
            <a:pPr eaLnBrk="1" hangingPunct="1"/>
            <a:r>
              <a:rPr lang="en-US" altLang="zh-CN" smtClean="0"/>
              <a:t>1.6 </a:t>
            </a:r>
            <a:r>
              <a:rPr lang="zh-CN" altLang="en-US" smtClean="0"/>
              <a:t>程序设计语言的发展</a:t>
            </a:r>
          </a:p>
        </p:txBody>
      </p:sp>
      <p:sp>
        <p:nvSpPr>
          <p:cNvPr id="39939" name="Rectangle 3"/>
          <p:cNvSpPr>
            <a:spLocks noGrp="1" noChangeArrowheads="1"/>
          </p:cNvSpPr>
          <p:nvPr>
            <p:ph idx="1"/>
          </p:nvPr>
        </p:nvSpPr>
        <p:spPr>
          <a:xfrm>
            <a:off x="827088" y="1916113"/>
            <a:ext cx="7772400" cy="4114800"/>
          </a:xfrm>
        </p:spPr>
        <p:txBody>
          <a:bodyPr/>
          <a:lstStyle/>
          <a:p>
            <a:pPr eaLnBrk="1" hangingPunct="1">
              <a:lnSpc>
                <a:spcPct val="90000"/>
              </a:lnSpc>
              <a:buFont typeface="Wingdings" panose="05000000000000000000" pitchFamily="2" charset="2"/>
              <a:buChar char="l"/>
            </a:pPr>
            <a:r>
              <a:rPr lang="zh-CN" altLang="en-US" sz="2800" smtClean="0"/>
              <a:t>程序设计语言的发展对编译的影响</a:t>
            </a:r>
          </a:p>
          <a:p>
            <a:pPr lvl="1" eaLnBrk="1" hangingPunct="1">
              <a:spcBef>
                <a:spcPts val="600"/>
              </a:spcBef>
            </a:pPr>
            <a:r>
              <a:rPr lang="zh-CN" altLang="en-US" sz="2400" smtClean="0"/>
              <a:t>程序设计语言的设计与编译器有密切的关系。编译器需要设计相应的算法和表示方式来翻译和支持新的语言特性，并且尽可能地利用新硬件的能力；</a:t>
            </a:r>
          </a:p>
          <a:p>
            <a:pPr lvl="1" eaLnBrk="1" hangingPunct="1">
              <a:spcBef>
                <a:spcPts val="600"/>
              </a:spcBef>
            </a:pPr>
            <a:r>
              <a:rPr lang="zh-CN" altLang="en-US" sz="2400" smtClean="0"/>
              <a:t>通过降低高级程序语言执行的开销，编译器可以推动程序设计语言的使用，甚至要使得高性能计算机体系结构能够高效运行用户的应用程序，编译器也发挥着重要作用；</a:t>
            </a:r>
          </a:p>
          <a:p>
            <a:pPr lvl="1" eaLnBrk="1" hangingPunct="1">
              <a:spcBef>
                <a:spcPts val="600"/>
              </a:spcBef>
            </a:pPr>
            <a:r>
              <a:rPr lang="zh-CN" altLang="en-US" sz="2400" smtClean="0"/>
              <a:t>编译器本身就是一个程序。现代语言处理系统中，在同一个框架内处理多种源语言和目标机，这样的系统就是一组编译器。</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8313" y="620713"/>
            <a:ext cx="8229600" cy="782637"/>
          </a:xfrm>
        </p:spPr>
        <p:txBody>
          <a:bodyPr/>
          <a:lstStyle/>
          <a:p>
            <a:pPr eaLnBrk="1" hangingPunct="1"/>
            <a:r>
              <a:rPr lang="en-US" altLang="zh-CN" smtClean="0"/>
              <a:t>1.7 </a:t>
            </a:r>
            <a:r>
              <a:rPr lang="zh-CN" altLang="en-US" smtClean="0"/>
              <a:t>编译的相关学科</a:t>
            </a:r>
          </a:p>
        </p:txBody>
      </p:sp>
      <p:sp>
        <p:nvSpPr>
          <p:cNvPr id="40963" name="Rectangle 3"/>
          <p:cNvSpPr>
            <a:spLocks noGrp="1" noChangeArrowheads="1"/>
          </p:cNvSpPr>
          <p:nvPr>
            <p:ph idx="1"/>
          </p:nvPr>
        </p:nvSpPr>
        <p:spPr>
          <a:xfrm>
            <a:off x="827088" y="1916113"/>
            <a:ext cx="7772400" cy="4465637"/>
          </a:xfrm>
        </p:spPr>
        <p:txBody>
          <a:bodyPr/>
          <a:lstStyle/>
          <a:p>
            <a:pPr eaLnBrk="1" hangingPunct="1">
              <a:lnSpc>
                <a:spcPct val="90000"/>
              </a:lnSpc>
              <a:buFont typeface="Wingdings" panose="05000000000000000000" pitchFamily="2" charset="2"/>
              <a:buChar char="l"/>
            </a:pPr>
            <a:r>
              <a:rPr lang="zh-CN" altLang="en-US" smtClean="0"/>
              <a:t>用数学方法抽象出问题的本质从而解决现实世界中复杂问题</a:t>
            </a:r>
            <a:r>
              <a:rPr lang="en-US" altLang="zh-CN" smtClean="0"/>
              <a:t>——</a:t>
            </a:r>
            <a:r>
              <a:rPr lang="zh-CN" altLang="en-US" b="1" smtClean="0">
                <a:solidFill>
                  <a:schemeClr val="hlink"/>
                </a:solidFill>
              </a:rPr>
              <a:t>科学研究方法</a:t>
            </a:r>
            <a:r>
              <a:rPr lang="zh-CN" altLang="en-US" smtClean="0"/>
              <a:t>；</a:t>
            </a:r>
          </a:p>
          <a:p>
            <a:pPr lvl="1" eaLnBrk="1" hangingPunct="1">
              <a:lnSpc>
                <a:spcPct val="90000"/>
              </a:lnSpc>
            </a:pPr>
            <a:r>
              <a:rPr lang="zh-CN" altLang="en-US" smtClean="0"/>
              <a:t>接受（提出）一个问题，分析问题本质，给出问题本质（关键特性）的数学抽象表示，并用数学技术来解决问题；</a:t>
            </a:r>
          </a:p>
          <a:p>
            <a:pPr lvl="1" eaLnBrk="1" hangingPunct="1">
              <a:lnSpc>
                <a:spcPct val="90000"/>
              </a:lnSpc>
            </a:pPr>
            <a:r>
              <a:rPr lang="zh-CN" altLang="en-US" smtClean="0"/>
              <a:t>对提出问题进行分析，找出问题的本质，建立数学模型，给出恰当的数据结构和解决问题的算法，用计算机程序（编译器）解决问题。</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68313" y="620713"/>
            <a:ext cx="8229600" cy="782637"/>
          </a:xfrm>
        </p:spPr>
        <p:txBody>
          <a:bodyPr/>
          <a:lstStyle/>
          <a:p>
            <a:pPr eaLnBrk="1" hangingPunct="1"/>
            <a:r>
              <a:rPr lang="en-US" altLang="zh-CN" smtClean="0"/>
              <a:t>1.7 </a:t>
            </a:r>
            <a:r>
              <a:rPr lang="zh-CN" altLang="en-US" smtClean="0"/>
              <a:t>编译的相关学科</a:t>
            </a:r>
          </a:p>
        </p:txBody>
      </p:sp>
      <p:sp>
        <p:nvSpPr>
          <p:cNvPr id="41987" name="Rectangle 3"/>
          <p:cNvSpPr>
            <a:spLocks noGrp="1" noChangeArrowheads="1"/>
          </p:cNvSpPr>
          <p:nvPr>
            <p:ph idx="1"/>
          </p:nvPr>
        </p:nvSpPr>
        <p:spPr>
          <a:xfrm>
            <a:off x="696913" y="1773238"/>
            <a:ext cx="7772400" cy="4465637"/>
          </a:xfrm>
        </p:spPr>
        <p:txBody>
          <a:bodyPr/>
          <a:lstStyle/>
          <a:p>
            <a:pPr eaLnBrk="1" hangingPunct="1">
              <a:lnSpc>
                <a:spcPct val="90000"/>
              </a:lnSpc>
              <a:buFont typeface="Wingdings" panose="05000000000000000000" pitchFamily="2" charset="2"/>
              <a:buChar char="l"/>
            </a:pPr>
            <a:r>
              <a:rPr lang="zh-CN" altLang="en-US" b="1" smtClean="0"/>
              <a:t>编译器设计和实现中的建模</a:t>
            </a:r>
          </a:p>
          <a:p>
            <a:pPr lvl="1" eaLnBrk="1" hangingPunct="1">
              <a:lnSpc>
                <a:spcPct val="90000"/>
              </a:lnSpc>
            </a:pPr>
            <a:r>
              <a:rPr lang="zh-CN" altLang="en-US" smtClean="0"/>
              <a:t>对编译器的研究主要是有关如何设计正确的数学模型和选择正确的算法的研究；</a:t>
            </a:r>
          </a:p>
          <a:p>
            <a:pPr lvl="1" eaLnBrk="1" hangingPunct="1">
              <a:lnSpc>
                <a:spcPct val="90000"/>
              </a:lnSpc>
            </a:pPr>
            <a:r>
              <a:rPr lang="zh-CN" altLang="en-US" smtClean="0"/>
              <a:t>设计过程要解决好两个关系：通用性与功能的要求；简单性和有效性之间的平衡；</a:t>
            </a:r>
          </a:p>
          <a:p>
            <a:pPr lvl="1" eaLnBrk="1" hangingPunct="1">
              <a:lnSpc>
                <a:spcPct val="90000"/>
              </a:lnSpc>
            </a:pPr>
            <a:r>
              <a:rPr lang="zh-CN" altLang="en-US" smtClean="0"/>
              <a:t>设计的主要模型：</a:t>
            </a:r>
          </a:p>
          <a:p>
            <a:pPr lvl="2" eaLnBrk="1" hangingPunct="1">
              <a:lnSpc>
                <a:spcPct val="90000"/>
              </a:lnSpc>
            </a:pPr>
            <a:r>
              <a:rPr lang="zh-CN" altLang="en-US" b="1" smtClean="0"/>
              <a:t>有穷自动机</a:t>
            </a:r>
          </a:p>
          <a:p>
            <a:pPr lvl="2" eaLnBrk="1" hangingPunct="1">
              <a:lnSpc>
                <a:spcPct val="90000"/>
              </a:lnSpc>
            </a:pPr>
            <a:r>
              <a:rPr lang="zh-CN" altLang="en-US" b="1" smtClean="0"/>
              <a:t>正规式</a:t>
            </a:r>
          </a:p>
          <a:p>
            <a:pPr lvl="2" eaLnBrk="1" hangingPunct="1">
              <a:lnSpc>
                <a:spcPct val="90000"/>
              </a:lnSpc>
            </a:pPr>
            <a:r>
              <a:rPr lang="zh-CN" altLang="en-US" b="1" smtClean="0"/>
              <a:t>预测分析</a:t>
            </a:r>
          </a:p>
          <a:p>
            <a:pPr lvl="2" eaLnBrk="1" hangingPunct="1">
              <a:lnSpc>
                <a:spcPct val="90000"/>
              </a:lnSpc>
            </a:pPr>
            <a:r>
              <a:rPr lang="zh-CN" altLang="en-US" b="1" smtClean="0"/>
              <a:t>优先分析</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692275" y="549275"/>
            <a:ext cx="5292725" cy="839788"/>
          </a:xfrm>
        </p:spPr>
        <p:txBody>
          <a:bodyPr/>
          <a:lstStyle/>
          <a:p>
            <a:pPr eaLnBrk="1" hangingPunct="1"/>
            <a:r>
              <a:rPr lang="en-US" altLang="zh-CN" smtClean="0"/>
              <a:t>1.7 </a:t>
            </a:r>
            <a:r>
              <a:rPr lang="zh-CN" altLang="en-US" smtClean="0"/>
              <a:t>编译的相关学科</a:t>
            </a:r>
          </a:p>
        </p:txBody>
      </p:sp>
      <p:sp>
        <p:nvSpPr>
          <p:cNvPr id="43011" name="Rectangle 3"/>
          <p:cNvSpPr>
            <a:spLocks noGrp="1" noChangeArrowheads="1"/>
          </p:cNvSpPr>
          <p:nvPr>
            <p:ph idx="1"/>
          </p:nvPr>
        </p:nvSpPr>
        <p:spPr>
          <a:xfrm>
            <a:off x="827088" y="1916113"/>
            <a:ext cx="7772400" cy="4465637"/>
          </a:xfrm>
        </p:spPr>
        <p:txBody>
          <a:bodyPr/>
          <a:lstStyle/>
          <a:p>
            <a:pPr eaLnBrk="1" hangingPunct="1">
              <a:lnSpc>
                <a:spcPct val="90000"/>
              </a:lnSpc>
              <a:buFont typeface="Wingdings" panose="05000000000000000000" pitchFamily="2" charset="2"/>
              <a:buChar char="l"/>
            </a:pPr>
            <a:r>
              <a:rPr lang="zh-CN" altLang="en-US" sz="2400" b="1" smtClean="0"/>
              <a:t>代码优化的科学</a:t>
            </a:r>
          </a:p>
          <a:p>
            <a:pPr lvl="1" eaLnBrk="1" hangingPunct="1">
              <a:lnSpc>
                <a:spcPct val="90000"/>
              </a:lnSpc>
            </a:pPr>
            <a:r>
              <a:rPr lang="zh-CN" altLang="en-US" sz="2000" smtClean="0"/>
              <a:t>优化就是高效、直观；</a:t>
            </a:r>
          </a:p>
          <a:p>
            <a:pPr lvl="1" eaLnBrk="1" hangingPunct="1">
              <a:lnSpc>
                <a:spcPct val="90000"/>
              </a:lnSpc>
            </a:pPr>
            <a:r>
              <a:rPr lang="zh-CN" altLang="en-US" sz="2000" smtClean="0"/>
              <a:t>代码优化变得更加复杂：处理器体系结构变得更加复杂，提供了更多改进代码执行方式的机会；</a:t>
            </a:r>
          </a:p>
          <a:p>
            <a:pPr lvl="1" eaLnBrk="1" hangingPunct="1">
              <a:lnSpc>
                <a:spcPct val="90000"/>
              </a:lnSpc>
            </a:pPr>
            <a:r>
              <a:rPr lang="zh-CN" altLang="en-US" sz="2000" smtClean="0"/>
              <a:t>代码优化变得更加重要：巨型并发计算机要求实质性的优化，否则计算机性能会显著下降。尤其是多核计算机日益流行，编译器面临充分利用多处理器计算机的优势问题，代码优化是解决之道；</a:t>
            </a:r>
          </a:p>
          <a:p>
            <a:pPr lvl="1" eaLnBrk="1" hangingPunct="1">
              <a:lnSpc>
                <a:spcPct val="90000"/>
              </a:lnSpc>
            </a:pPr>
            <a:r>
              <a:rPr lang="zh-CN" altLang="en-US" sz="2000" smtClean="0"/>
              <a:t>代码优化经常用到：图、矩阵、线性规划等模型；</a:t>
            </a:r>
          </a:p>
          <a:p>
            <a:pPr lvl="1" eaLnBrk="1" hangingPunct="1">
              <a:lnSpc>
                <a:spcPct val="90000"/>
              </a:lnSpc>
            </a:pPr>
            <a:r>
              <a:rPr lang="zh-CN" altLang="en-US" sz="2000" smtClean="0"/>
              <a:t>代码优化目标：</a:t>
            </a:r>
          </a:p>
          <a:p>
            <a:pPr lvl="2" eaLnBrk="1" hangingPunct="1">
              <a:lnSpc>
                <a:spcPct val="90000"/>
              </a:lnSpc>
            </a:pPr>
            <a:r>
              <a:rPr lang="zh-CN" altLang="en-US" sz="1800" smtClean="0"/>
              <a:t>正确性</a:t>
            </a:r>
            <a:r>
              <a:rPr lang="en-US" altLang="zh-CN" sz="1800" smtClean="0"/>
              <a:t>——</a:t>
            </a:r>
            <a:r>
              <a:rPr lang="zh-CN" altLang="en-US" sz="1800" smtClean="0"/>
              <a:t>编译工作的原则和基础</a:t>
            </a:r>
          </a:p>
          <a:p>
            <a:pPr lvl="2" eaLnBrk="1" hangingPunct="1">
              <a:lnSpc>
                <a:spcPct val="90000"/>
              </a:lnSpc>
            </a:pPr>
            <a:r>
              <a:rPr lang="zh-CN" altLang="en-US" sz="1800" smtClean="0"/>
              <a:t>改善性能</a:t>
            </a:r>
            <a:r>
              <a:rPr lang="en-US" altLang="zh-CN" sz="1800" smtClean="0"/>
              <a:t>——</a:t>
            </a:r>
            <a:r>
              <a:rPr lang="zh-CN" altLang="en-US" sz="1800" smtClean="0"/>
              <a:t>时间和空间</a:t>
            </a:r>
          </a:p>
          <a:p>
            <a:pPr lvl="2" eaLnBrk="1" hangingPunct="1">
              <a:lnSpc>
                <a:spcPct val="90000"/>
              </a:lnSpc>
            </a:pPr>
            <a:r>
              <a:rPr lang="zh-CN" altLang="en-US" sz="1800" smtClean="0"/>
              <a:t>优化本身的资源消耗是可以接受范围</a:t>
            </a:r>
          </a:p>
          <a:p>
            <a:pPr lvl="2" eaLnBrk="1" hangingPunct="1">
              <a:lnSpc>
                <a:spcPct val="90000"/>
              </a:lnSpc>
            </a:pPr>
            <a:r>
              <a:rPr lang="zh-CN" altLang="en-US" sz="1800" smtClean="0"/>
              <a:t>优化工作是可管理的</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444500"/>
            <a:ext cx="8229600" cy="968375"/>
          </a:xfrm>
        </p:spPr>
        <p:txBody>
          <a:bodyPr/>
          <a:lstStyle/>
          <a:p>
            <a:pPr eaLnBrk="1" hangingPunct="1"/>
            <a:r>
              <a:rPr lang="en-US" altLang="zh-CN" smtClean="0"/>
              <a:t>1.8 </a:t>
            </a:r>
            <a:r>
              <a:rPr lang="zh-CN" altLang="en-US" smtClean="0"/>
              <a:t>编译技术的应用</a:t>
            </a:r>
          </a:p>
        </p:txBody>
      </p:sp>
      <p:sp>
        <p:nvSpPr>
          <p:cNvPr id="44035" name="Rectangle 3"/>
          <p:cNvSpPr>
            <a:spLocks noGrp="1" noChangeArrowheads="1"/>
          </p:cNvSpPr>
          <p:nvPr>
            <p:ph idx="1"/>
          </p:nvPr>
        </p:nvSpPr>
        <p:spPr>
          <a:xfrm>
            <a:off x="611188" y="1989138"/>
            <a:ext cx="8229600" cy="3629025"/>
          </a:xfrm>
        </p:spPr>
        <p:txBody>
          <a:bodyPr/>
          <a:lstStyle/>
          <a:p>
            <a:pPr eaLnBrk="1" hangingPunct="1">
              <a:lnSpc>
                <a:spcPct val="90000"/>
              </a:lnSpc>
              <a:buFont typeface="Wingdings" panose="05000000000000000000" pitchFamily="2" charset="2"/>
              <a:buChar char="l"/>
            </a:pPr>
            <a:r>
              <a:rPr lang="zh-CN" altLang="en-US" b="1" smtClean="0"/>
              <a:t>编译</a:t>
            </a:r>
            <a:r>
              <a:rPr lang="zh-CN" altLang="en-US" b="1" smtClean="0">
                <a:solidFill>
                  <a:schemeClr val="hlink"/>
                </a:solidFill>
              </a:rPr>
              <a:t>技术</a:t>
            </a:r>
            <a:r>
              <a:rPr lang="zh-CN" altLang="en-US" smtClean="0"/>
              <a:t>不仅仅应用于设计和开发编译器。</a:t>
            </a:r>
          </a:p>
          <a:p>
            <a:pPr eaLnBrk="1" hangingPunct="1">
              <a:lnSpc>
                <a:spcPct val="90000"/>
              </a:lnSpc>
              <a:buFont typeface="Wingdings" panose="05000000000000000000" pitchFamily="2" charset="2"/>
              <a:buChar char="l"/>
            </a:pPr>
            <a:r>
              <a:rPr lang="zh-CN" altLang="en-US" smtClean="0"/>
              <a:t>编译技术还有很多其他重用用途，影响着计算机科学的其他领域。</a:t>
            </a:r>
          </a:p>
          <a:p>
            <a:pPr lvl="1" eaLnBrk="1" hangingPunct="1">
              <a:lnSpc>
                <a:spcPct val="90000"/>
              </a:lnSpc>
            </a:pPr>
            <a:r>
              <a:rPr lang="zh-CN" altLang="en-US" smtClean="0"/>
              <a:t>程序设计语言的实现</a:t>
            </a:r>
          </a:p>
          <a:p>
            <a:pPr lvl="1" eaLnBrk="1" hangingPunct="1">
              <a:lnSpc>
                <a:spcPct val="90000"/>
              </a:lnSpc>
            </a:pPr>
            <a:r>
              <a:rPr lang="zh-CN" altLang="en-US" smtClean="0"/>
              <a:t>计算机体系结构的设计和优化</a:t>
            </a:r>
          </a:p>
          <a:p>
            <a:pPr lvl="1" eaLnBrk="1" hangingPunct="1">
              <a:lnSpc>
                <a:spcPct val="90000"/>
              </a:lnSpc>
            </a:pPr>
            <a:r>
              <a:rPr lang="zh-CN" altLang="en-US" smtClean="0"/>
              <a:t>程序翻译</a:t>
            </a:r>
          </a:p>
          <a:p>
            <a:pPr lvl="1" eaLnBrk="1" hangingPunct="1">
              <a:lnSpc>
                <a:spcPct val="90000"/>
              </a:lnSpc>
            </a:pPr>
            <a:r>
              <a:rPr lang="zh-CN" altLang="en-US" smtClean="0"/>
              <a:t>软件工具</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717550" y="884238"/>
            <a:ext cx="221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a:solidFill>
                  <a:srgbClr val="A50021"/>
                </a:solidFill>
                <a:latin typeface="Times New Roman" panose="02020603050405020304" pitchFamily="18" charset="0"/>
              </a:rPr>
              <a:t>需要处理的源程序</a:t>
            </a:r>
          </a:p>
        </p:txBody>
      </p:sp>
      <p:sp>
        <p:nvSpPr>
          <p:cNvPr id="35843" name="Text Box 4"/>
          <p:cNvSpPr txBox="1">
            <a:spLocks noChangeArrowheads="1"/>
          </p:cNvSpPr>
          <p:nvPr/>
        </p:nvSpPr>
        <p:spPr bwMode="auto">
          <a:xfrm>
            <a:off x="914400" y="1522413"/>
            <a:ext cx="1717675"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预处理程序</a:t>
            </a:r>
          </a:p>
        </p:txBody>
      </p:sp>
      <p:sp>
        <p:nvSpPr>
          <p:cNvPr id="35844" name="Line 5"/>
          <p:cNvSpPr>
            <a:spLocks noChangeShapeType="1"/>
          </p:cNvSpPr>
          <p:nvPr/>
        </p:nvSpPr>
        <p:spPr bwMode="auto">
          <a:xfrm>
            <a:off x="1752600" y="1971675"/>
            <a:ext cx="0" cy="304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845" name="Text Box 6"/>
          <p:cNvSpPr txBox="1">
            <a:spLocks noChangeArrowheads="1"/>
          </p:cNvSpPr>
          <p:nvPr/>
        </p:nvSpPr>
        <p:spPr bwMode="auto">
          <a:xfrm>
            <a:off x="1258888" y="223996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a:solidFill>
                  <a:srgbClr val="A50021"/>
                </a:solidFill>
                <a:latin typeface="Times New Roman" panose="02020603050405020304" pitchFamily="18" charset="0"/>
              </a:rPr>
              <a:t>源程序</a:t>
            </a:r>
          </a:p>
        </p:txBody>
      </p:sp>
      <p:sp>
        <p:nvSpPr>
          <p:cNvPr id="35846" name="Line 7"/>
          <p:cNvSpPr>
            <a:spLocks noChangeShapeType="1"/>
          </p:cNvSpPr>
          <p:nvPr/>
        </p:nvSpPr>
        <p:spPr bwMode="auto">
          <a:xfrm>
            <a:off x="1763713" y="2624138"/>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847" name="Text Box 8"/>
          <p:cNvSpPr txBox="1">
            <a:spLocks noChangeArrowheads="1"/>
          </p:cNvSpPr>
          <p:nvPr/>
        </p:nvSpPr>
        <p:spPr bwMode="auto">
          <a:xfrm>
            <a:off x="1116013" y="2890838"/>
            <a:ext cx="1344612"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Times New Roman" panose="02020603050405020304" pitchFamily="18" charset="0"/>
              </a:rPr>
              <a:t>编译器</a:t>
            </a:r>
          </a:p>
        </p:txBody>
      </p:sp>
      <p:sp>
        <p:nvSpPr>
          <p:cNvPr id="35848" name="Line 9"/>
          <p:cNvSpPr>
            <a:spLocks noChangeShapeType="1"/>
          </p:cNvSpPr>
          <p:nvPr/>
        </p:nvSpPr>
        <p:spPr bwMode="auto">
          <a:xfrm>
            <a:off x="1763713" y="34290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849" name="Text Box 10"/>
          <p:cNvSpPr txBox="1">
            <a:spLocks noChangeArrowheads="1"/>
          </p:cNvSpPr>
          <p:nvPr/>
        </p:nvSpPr>
        <p:spPr bwMode="auto">
          <a:xfrm>
            <a:off x="971550" y="3608388"/>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a:solidFill>
                  <a:srgbClr val="A50021"/>
                </a:solidFill>
                <a:latin typeface="Times New Roman" panose="02020603050405020304" pitchFamily="18" charset="0"/>
              </a:rPr>
              <a:t>目标汇编程序</a:t>
            </a:r>
          </a:p>
        </p:txBody>
      </p:sp>
      <p:sp>
        <p:nvSpPr>
          <p:cNvPr id="35850" name="Line 11"/>
          <p:cNvSpPr>
            <a:spLocks noChangeShapeType="1"/>
          </p:cNvSpPr>
          <p:nvPr/>
        </p:nvSpPr>
        <p:spPr bwMode="auto">
          <a:xfrm>
            <a:off x="1763713" y="3992563"/>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851" name="Text Box 12"/>
          <p:cNvSpPr txBox="1">
            <a:spLocks noChangeArrowheads="1"/>
          </p:cNvSpPr>
          <p:nvPr/>
        </p:nvSpPr>
        <p:spPr bwMode="auto">
          <a:xfrm>
            <a:off x="1138238" y="4257675"/>
            <a:ext cx="1273175"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Times New Roman" panose="02020603050405020304" pitchFamily="18" charset="0"/>
              </a:rPr>
              <a:t>汇编器</a:t>
            </a:r>
          </a:p>
        </p:txBody>
      </p:sp>
      <p:sp>
        <p:nvSpPr>
          <p:cNvPr id="35852" name="Line 13"/>
          <p:cNvSpPr>
            <a:spLocks noChangeShapeType="1"/>
          </p:cNvSpPr>
          <p:nvPr/>
        </p:nvSpPr>
        <p:spPr bwMode="auto">
          <a:xfrm>
            <a:off x="1752600" y="4784725"/>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853" name="Text Box 14"/>
          <p:cNvSpPr txBox="1">
            <a:spLocks noChangeArrowheads="1"/>
          </p:cNvSpPr>
          <p:nvPr/>
        </p:nvSpPr>
        <p:spPr bwMode="auto">
          <a:xfrm>
            <a:off x="539750" y="4976813"/>
            <a:ext cx="247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a:solidFill>
                  <a:srgbClr val="A50021"/>
                </a:solidFill>
                <a:latin typeface="Times New Roman" panose="02020603050405020304" pitchFamily="18" charset="0"/>
              </a:rPr>
              <a:t>可重定位的机器代码</a:t>
            </a:r>
          </a:p>
        </p:txBody>
      </p:sp>
      <p:sp>
        <p:nvSpPr>
          <p:cNvPr id="35854" name="Line 15"/>
          <p:cNvSpPr>
            <a:spLocks noChangeShapeType="1"/>
          </p:cNvSpPr>
          <p:nvPr/>
        </p:nvSpPr>
        <p:spPr bwMode="auto">
          <a:xfrm>
            <a:off x="1752600" y="5373688"/>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855" name="Text Box 16"/>
          <p:cNvSpPr txBox="1">
            <a:spLocks noChangeArrowheads="1"/>
          </p:cNvSpPr>
          <p:nvPr/>
        </p:nvSpPr>
        <p:spPr bwMode="auto">
          <a:xfrm>
            <a:off x="611188" y="5626100"/>
            <a:ext cx="2327275"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链接器</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加载器</a:t>
            </a:r>
          </a:p>
        </p:txBody>
      </p:sp>
      <p:sp>
        <p:nvSpPr>
          <p:cNvPr id="35856" name="Line 17"/>
          <p:cNvSpPr>
            <a:spLocks noChangeShapeType="1"/>
          </p:cNvSpPr>
          <p:nvPr/>
        </p:nvSpPr>
        <p:spPr bwMode="auto">
          <a:xfrm>
            <a:off x="1752600" y="615315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857" name="Text Box 18"/>
          <p:cNvSpPr txBox="1">
            <a:spLocks noChangeArrowheads="1"/>
          </p:cNvSpPr>
          <p:nvPr/>
        </p:nvSpPr>
        <p:spPr bwMode="auto">
          <a:xfrm>
            <a:off x="539750" y="6272213"/>
            <a:ext cx="272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a:solidFill>
                  <a:srgbClr val="A50021"/>
                </a:solidFill>
                <a:latin typeface="Times New Roman" panose="02020603050405020304" pitchFamily="18" charset="0"/>
              </a:rPr>
              <a:t>目标（绝对）机器代码</a:t>
            </a:r>
          </a:p>
        </p:txBody>
      </p:sp>
      <p:sp>
        <p:nvSpPr>
          <p:cNvPr id="35858" name="Text Box 19"/>
          <p:cNvSpPr txBox="1">
            <a:spLocks noChangeArrowheads="1"/>
          </p:cNvSpPr>
          <p:nvPr/>
        </p:nvSpPr>
        <p:spPr bwMode="auto">
          <a:xfrm>
            <a:off x="3635375" y="1785938"/>
            <a:ext cx="5329238" cy="922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a:latin typeface="Times New Roman" panose="02020603050405020304" pitchFamily="18" charset="0"/>
              </a:rPr>
              <a:t>一个源程序可能被分割成多个模块，并且存放在独立的文件中；预处理程序完成这些文件的合并、宏展开等工作，将需要处理的源程序汇集在一起。</a:t>
            </a:r>
          </a:p>
        </p:txBody>
      </p:sp>
      <p:sp>
        <p:nvSpPr>
          <p:cNvPr id="35859" name="Text Box 20"/>
          <p:cNvSpPr txBox="1">
            <a:spLocks noChangeArrowheads="1"/>
          </p:cNvSpPr>
          <p:nvPr/>
        </p:nvSpPr>
        <p:spPr bwMode="auto">
          <a:xfrm>
            <a:off x="3636963" y="2849563"/>
            <a:ext cx="5327650" cy="6508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a:latin typeface="Times New Roman" panose="02020603050405020304" pitchFamily="18" charset="0"/>
              </a:rPr>
              <a:t>经过预处理的源程序作为输入传递给编译程序，并且产生一个汇编程序作为输出。</a:t>
            </a:r>
          </a:p>
        </p:txBody>
      </p:sp>
      <p:sp>
        <p:nvSpPr>
          <p:cNvPr id="35860" name="Text Box 21"/>
          <p:cNvSpPr txBox="1">
            <a:spLocks noChangeArrowheads="1"/>
          </p:cNvSpPr>
          <p:nvPr/>
        </p:nvSpPr>
        <p:spPr bwMode="auto">
          <a:xfrm>
            <a:off x="3635375" y="4449763"/>
            <a:ext cx="5329238" cy="9239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a:latin typeface="Times New Roman" panose="02020603050405020304" pitchFamily="18" charset="0"/>
              </a:rPr>
              <a:t>大型程序经常被分成多个部分进行编译，因此，可重定位的机器代码有必要和其他可重定位的目标文件以及库文件连接在一起，形成最终的机器代码。</a:t>
            </a:r>
          </a:p>
        </p:txBody>
      </p:sp>
      <p:sp>
        <p:nvSpPr>
          <p:cNvPr id="35861" name="Text Box 22"/>
          <p:cNvSpPr txBox="1">
            <a:spLocks noChangeArrowheads="1"/>
          </p:cNvSpPr>
          <p:nvPr/>
        </p:nvSpPr>
        <p:spPr bwMode="auto">
          <a:xfrm>
            <a:off x="4989513" y="884238"/>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A50021"/>
                </a:solidFill>
                <a:latin typeface="Times New Roman" panose="02020603050405020304" pitchFamily="18" charset="0"/>
              </a:rPr>
              <a:t>语言处理过程系统</a:t>
            </a:r>
          </a:p>
        </p:txBody>
      </p:sp>
      <p:sp>
        <p:nvSpPr>
          <p:cNvPr id="35862" name="Text Box 26"/>
          <p:cNvSpPr txBox="1">
            <a:spLocks noChangeArrowheads="1"/>
          </p:cNvSpPr>
          <p:nvPr/>
        </p:nvSpPr>
        <p:spPr bwMode="auto">
          <a:xfrm>
            <a:off x="3635375" y="3641725"/>
            <a:ext cx="5329238" cy="6508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a:latin typeface="Times New Roman" panose="02020603050405020304" pitchFamily="18" charset="0"/>
              </a:rPr>
              <a:t>汇编语言程序由汇编器进行处理，并生成可重定位的机器代码。</a:t>
            </a:r>
          </a:p>
        </p:txBody>
      </p:sp>
      <p:sp>
        <p:nvSpPr>
          <p:cNvPr id="35863" name="Text Box 28"/>
          <p:cNvSpPr txBox="1">
            <a:spLocks noChangeArrowheads="1"/>
          </p:cNvSpPr>
          <p:nvPr/>
        </p:nvSpPr>
        <p:spPr bwMode="auto">
          <a:xfrm>
            <a:off x="3708400" y="5408613"/>
            <a:ext cx="3600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a:solidFill>
                  <a:srgbClr val="A50021"/>
                </a:solidFill>
                <a:latin typeface="Times New Roman" panose="02020603050405020304" pitchFamily="18" charset="0"/>
              </a:rPr>
              <a:t>库文件</a:t>
            </a:r>
            <a:r>
              <a:rPr kumimoji="1" lang="en-US" altLang="zh-CN" sz="2000">
                <a:solidFill>
                  <a:srgbClr val="A50021"/>
                </a:solidFill>
                <a:latin typeface="Times New Roman" panose="02020603050405020304" pitchFamily="18" charset="0"/>
              </a:rPr>
              <a:t>/</a:t>
            </a:r>
            <a:r>
              <a:rPr kumimoji="1" lang="zh-CN" altLang="en-US" sz="2000">
                <a:solidFill>
                  <a:srgbClr val="A50021"/>
                </a:solidFill>
                <a:latin typeface="Times New Roman" panose="02020603050405020304" pitchFamily="18" charset="0"/>
              </a:rPr>
              <a:t>可重定位的对象文件</a:t>
            </a:r>
          </a:p>
        </p:txBody>
      </p:sp>
      <p:sp>
        <p:nvSpPr>
          <p:cNvPr id="35864" name="Line 29"/>
          <p:cNvSpPr>
            <a:spLocks noChangeShapeType="1"/>
          </p:cNvSpPr>
          <p:nvPr/>
        </p:nvSpPr>
        <p:spPr bwMode="auto">
          <a:xfrm flipH="1">
            <a:off x="2938463" y="5584825"/>
            <a:ext cx="769937" cy="231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5" name="Text Box 31"/>
          <p:cNvSpPr txBox="1">
            <a:spLocks noChangeArrowheads="1"/>
          </p:cNvSpPr>
          <p:nvPr/>
        </p:nvSpPr>
        <p:spPr bwMode="auto">
          <a:xfrm>
            <a:off x="3635375" y="5816600"/>
            <a:ext cx="5329238" cy="92551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a:latin typeface="Times New Roman" panose="02020603050405020304" pitchFamily="18" charset="0"/>
              </a:rPr>
              <a:t>链接器能够解决外部内存地址的问题，因为，有时一个文件代码可能指向另一个文件中的位置；加载器把所有的可执行目标文件放在内存中执行。</a:t>
            </a:r>
          </a:p>
        </p:txBody>
      </p:sp>
      <p:sp>
        <p:nvSpPr>
          <p:cNvPr id="35866" name="Line 33"/>
          <p:cNvSpPr>
            <a:spLocks noChangeShapeType="1"/>
          </p:cNvSpPr>
          <p:nvPr/>
        </p:nvSpPr>
        <p:spPr bwMode="auto">
          <a:xfrm flipV="1">
            <a:off x="2425700" y="3990975"/>
            <a:ext cx="1209675" cy="522288"/>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7" name="Line 34"/>
          <p:cNvSpPr>
            <a:spLocks noChangeShapeType="1"/>
          </p:cNvSpPr>
          <p:nvPr/>
        </p:nvSpPr>
        <p:spPr bwMode="auto">
          <a:xfrm>
            <a:off x="2482850" y="3068638"/>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8" name="Line 35"/>
          <p:cNvSpPr>
            <a:spLocks noChangeShapeType="1"/>
          </p:cNvSpPr>
          <p:nvPr/>
        </p:nvSpPr>
        <p:spPr bwMode="auto">
          <a:xfrm>
            <a:off x="2632075" y="1751013"/>
            <a:ext cx="10033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9" name="Line 36"/>
          <p:cNvSpPr>
            <a:spLocks noChangeShapeType="1"/>
          </p:cNvSpPr>
          <p:nvPr/>
        </p:nvSpPr>
        <p:spPr bwMode="auto">
          <a:xfrm flipV="1">
            <a:off x="2938463" y="4916488"/>
            <a:ext cx="696912" cy="69215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70" name="Line 37"/>
          <p:cNvSpPr>
            <a:spLocks noChangeShapeType="1"/>
          </p:cNvSpPr>
          <p:nvPr/>
        </p:nvSpPr>
        <p:spPr bwMode="auto">
          <a:xfrm>
            <a:off x="2965450" y="6111875"/>
            <a:ext cx="669925" cy="160338"/>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4794459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2"/>
          <p:cNvGrpSpPr>
            <a:grpSpLocks/>
          </p:cNvGrpSpPr>
          <p:nvPr/>
        </p:nvGrpSpPr>
        <p:grpSpPr bwMode="auto">
          <a:xfrm>
            <a:off x="2571750" y="1643063"/>
            <a:ext cx="3657600" cy="2674937"/>
            <a:chOff x="0" y="4560"/>
            <a:chExt cx="11905" cy="8365"/>
          </a:xfrm>
        </p:grpSpPr>
        <p:pic>
          <p:nvPicPr>
            <p:cNvPr id="45061" name="Picture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88"/>
              <a:ext cx="11880" cy="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60"/>
              <a:ext cx="7560" cy="4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5"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 y="4560"/>
              <a:ext cx="6865" cy="4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矩形 5"/>
          <p:cNvSpPr/>
          <p:nvPr/>
        </p:nvSpPr>
        <p:spPr>
          <a:xfrm>
            <a:off x="2357422" y="4714884"/>
            <a:ext cx="4339650" cy="1200329"/>
          </a:xfrm>
          <a:prstGeom prst="rect">
            <a:avLst/>
          </a:prstGeom>
          <a:noFill/>
        </p:spPr>
        <p:txBody>
          <a:bodyPr wrap="none">
            <a:spAutoFit/>
          </a:bodyPr>
          <a:lstStyle/>
          <a:p>
            <a:pPr algn="ctr" eaLnBrk="1" hangingPunct="1">
              <a:defRPr/>
            </a:pPr>
            <a:r>
              <a:rPr lang="zh-CN" altLang="en-US" sz="3600" dirty="0">
                <a:solidFill>
                  <a:srgbClr val="C00000"/>
                </a:solidFill>
                <a:latin typeface="方正舒体" pitchFamily="2" charset="-122"/>
                <a:ea typeface="方正舒体" pitchFamily="2" charset="-122"/>
              </a:rPr>
              <a:t>自强不息、团结奋进</a:t>
            </a:r>
            <a:endParaRPr lang="en-US" altLang="zh-CN" sz="3600" dirty="0">
              <a:solidFill>
                <a:srgbClr val="C00000"/>
              </a:solidFill>
              <a:latin typeface="方正舒体" pitchFamily="2" charset="-122"/>
              <a:ea typeface="方正舒体" pitchFamily="2" charset="-122"/>
            </a:endParaRPr>
          </a:p>
          <a:p>
            <a:pPr algn="ctr" eaLnBrk="1" hangingPunct="1">
              <a:defRPr/>
            </a:pPr>
            <a:r>
              <a:rPr lang="zh-CN" altLang="en-US" sz="3600" dirty="0">
                <a:solidFill>
                  <a:srgbClr val="C00000"/>
                </a:solidFill>
                <a:latin typeface="方正舒体" pitchFamily="2" charset="-122"/>
                <a:ea typeface="方正舒体" pitchFamily="2" charset="-122"/>
              </a:rPr>
              <a:t>爱校敬业、追求卓越</a:t>
            </a:r>
            <a:endParaRPr lang="zh-CN" altLang="en-US"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C00000"/>
              </a:solidFill>
              <a:effectLst>
                <a:outerShdw blurRad="50800" dist="40000" dir="5400000" algn="tl" rotWithShape="0">
                  <a:srgbClr val="000000">
                    <a:shade val="5000"/>
                    <a:satMod val="120000"/>
                    <a:alpha val="33000"/>
                  </a:srgbClr>
                </a:outerShdw>
              </a:effectLst>
              <a:latin typeface="方正舒体" pitchFamily="2" charset="-122"/>
              <a:ea typeface="方正舒体" pitchFamily="2" charset="-122"/>
            </a:endParaRPr>
          </a:p>
        </p:txBody>
      </p:sp>
      <p:sp>
        <p:nvSpPr>
          <p:cNvPr id="4506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D24FED8-B9CF-4382-9D34-A48C1635DA88}" type="slidenum">
              <a:rPr lang="zh-CN" altLang="en-US" sz="1400" smtClean="0"/>
              <a:pPr>
                <a:spcBef>
                  <a:spcPct val="0"/>
                </a:spcBef>
                <a:buFontTx/>
                <a:buNone/>
              </a:pPr>
              <a:t>40</a:t>
            </a:fld>
            <a:endParaRPr lang="en-US" altLang="zh-CN" sz="14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84213" y="56610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sp>
        <p:nvSpPr>
          <p:cNvPr id="7171" name="Rectangle 6"/>
          <p:cNvSpPr>
            <a:spLocks noGrp="1" noChangeArrowheads="1"/>
          </p:cNvSpPr>
          <p:nvPr>
            <p:ph type="title"/>
          </p:nvPr>
        </p:nvSpPr>
        <p:spPr>
          <a:xfrm>
            <a:off x="1511300" y="622300"/>
            <a:ext cx="6516688" cy="728663"/>
          </a:xfrm>
          <a:noFill/>
        </p:spPr>
        <p:txBody>
          <a:bodyPr/>
          <a:lstStyle/>
          <a:p>
            <a:pPr eaLnBrk="1" hangingPunct="1"/>
            <a:r>
              <a:rPr lang="zh-CN" altLang="en-US" b="1" smtClean="0"/>
              <a:t>编译程序有规律可循</a:t>
            </a:r>
          </a:p>
        </p:txBody>
      </p:sp>
      <p:sp>
        <p:nvSpPr>
          <p:cNvPr id="7172" name="Rectangle 5"/>
          <p:cNvSpPr>
            <a:spLocks noGrp="1" noChangeArrowheads="1"/>
          </p:cNvSpPr>
          <p:nvPr>
            <p:ph idx="1"/>
          </p:nvPr>
        </p:nvSpPr>
        <p:spPr>
          <a:xfrm>
            <a:off x="468313" y="1785938"/>
            <a:ext cx="8229600" cy="4738687"/>
          </a:xfrm>
        </p:spPr>
        <p:txBody>
          <a:bodyPr/>
          <a:lstStyle/>
          <a:p>
            <a:pPr marL="571500" indent="-571500" eaLnBrk="1" hangingPunct="1">
              <a:spcBef>
                <a:spcPts val="600"/>
              </a:spcBef>
              <a:spcAft>
                <a:spcPts val="600"/>
              </a:spcAft>
              <a:buFont typeface="Wingdings" panose="05000000000000000000" pitchFamily="2" charset="2"/>
              <a:buAutoNum type="arabicPeriod"/>
            </a:pPr>
            <a:r>
              <a:rPr kumimoji="1" lang="zh-CN" altLang="en-US" sz="2800" smtClean="0"/>
              <a:t>源语言种类成千上万，目标语言也是成千上万，编译程序根据它们的构造不同，所执行的具体功能的差异又分成了各种类型。</a:t>
            </a:r>
          </a:p>
          <a:p>
            <a:pPr marL="571500" indent="-571500" eaLnBrk="1" hangingPunct="1">
              <a:spcBef>
                <a:spcPts val="600"/>
              </a:spcBef>
              <a:spcAft>
                <a:spcPts val="600"/>
              </a:spcAft>
              <a:buFont typeface="Wingdings" panose="05000000000000000000" pitchFamily="2" charset="2"/>
              <a:buAutoNum type="arabicPeriod"/>
            </a:pPr>
            <a:r>
              <a:rPr kumimoji="1" lang="zh-CN" altLang="en-US" sz="2800" smtClean="0"/>
              <a:t>尽管存在各种类型的编译程序，但是各种编译程序所必须执行的主要任务基本是一样的，通过理解这些任务，使用同样的基本技术，我们可以为各种各样的源语言和目标语言设计和构造编译程序。</a:t>
            </a:r>
          </a:p>
          <a:p>
            <a:pPr marL="571500" indent="-571500" eaLnBrk="1" hangingPunct="1">
              <a:spcBef>
                <a:spcPts val="600"/>
              </a:spcBef>
              <a:spcAft>
                <a:spcPts val="600"/>
              </a:spcAft>
              <a:buFont typeface="Wingdings" panose="05000000000000000000" pitchFamily="2" charset="2"/>
              <a:buAutoNum type="arabicPeriod"/>
            </a:pPr>
            <a:r>
              <a:rPr kumimoji="1" lang="zh-CN" altLang="en-US" sz="2800" smtClean="0">
                <a:solidFill>
                  <a:srgbClr val="A50021"/>
                </a:solidFill>
              </a:rPr>
              <a:t>也就是说编译程序的构成是有规律可循的，是值得分析和总结的</a:t>
            </a:r>
            <a:r>
              <a:rPr kumimoji="1" lang="zh-CN" altLang="en-US" sz="2800" smtClean="0"/>
              <a:t>。</a:t>
            </a:r>
            <a:endParaRPr lang="zh-CN"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nodePh="1">
                                  <p:stCondLst>
                                    <p:cond delay="0"/>
                                  </p:stCondLst>
                                  <p:endCondLst>
                                    <p:cond evt="begin" delay="0">
                                      <p:tn val="5"/>
                                    </p:cond>
                                  </p:end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barn(outVertical)">
                                      <p:cBhvr>
                                        <p:cTn id="7" dur="500"/>
                                        <p:tgtEl>
                                          <p:spTgt spid="71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8313" y="620713"/>
            <a:ext cx="8229600" cy="782637"/>
          </a:xfrm>
        </p:spPr>
        <p:txBody>
          <a:bodyPr/>
          <a:lstStyle/>
          <a:p>
            <a:pPr eaLnBrk="1" hangingPunct="1"/>
            <a:r>
              <a:rPr lang="zh-CN" altLang="en-US" smtClean="0"/>
              <a:t>全局角度认识编译程序</a:t>
            </a:r>
          </a:p>
        </p:txBody>
      </p:sp>
      <p:sp>
        <p:nvSpPr>
          <p:cNvPr id="8195" name="Rectangle 3"/>
          <p:cNvSpPr>
            <a:spLocks noGrp="1" noChangeArrowheads="1"/>
          </p:cNvSpPr>
          <p:nvPr>
            <p:ph idx="1"/>
          </p:nvPr>
        </p:nvSpPr>
        <p:spPr>
          <a:xfrm>
            <a:off x="468313" y="1773238"/>
            <a:ext cx="8131175" cy="4651375"/>
          </a:xfrm>
        </p:spPr>
        <p:txBody>
          <a:bodyPr/>
          <a:lstStyle/>
          <a:p>
            <a:pPr eaLnBrk="1" hangingPunct="1">
              <a:spcBef>
                <a:spcPts val="600"/>
              </a:spcBef>
              <a:buFont typeface="Wingdings" panose="05000000000000000000" pitchFamily="2" charset="2"/>
              <a:buChar char="l"/>
            </a:pPr>
            <a:r>
              <a:rPr lang="zh-CN" altLang="en-US" sz="2400" dirty="0" smtClean="0"/>
              <a:t>编译过程就是将源程序映射到语义上等价的目标程序；</a:t>
            </a:r>
          </a:p>
          <a:p>
            <a:pPr eaLnBrk="1" hangingPunct="1">
              <a:spcBef>
                <a:spcPts val="600"/>
              </a:spcBef>
              <a:buFont typeface="Wingdings" panose="05000000000000000000" pitchFamily="2" charset="2"/>
              <a:buChar char="l"/>
            </a:pPr>
            <a:r>
              <a:rPr lang="zh-CN" altLang="en-US" sz="2400" dirty="0" smtClean="0"/>
              <a:t>映射过程分为两个部分：</a:t>
            </a:r>
          </a:p>
          <a:p>
            <a:pPr lvl="1" eaLnBrk="1" hangingPunct="1">
              <a:spcBef>
                <a:spcPts val="600"/>
              </a:spcBef>
              <a:buFont typeface="Wingdings" panose="05000000000000000000" pitchFamily="2" charset="2"/>
              <a:buChar char="l"/>
            </a:pPr>
            <a:r>
              <a:rPr lang="zh-CN" altLang="en-US" sz="2000" b="1" dirty="0" smtClean="0">
                <a:solidFill>
                  <a:schemeClr val="hlink"/>
                </a:solidFill>
              </a:rPr>
              <a:t>分析</a:t>
            </a:r>
          </a:p>
          <a:p>
            <a:pPr lvl="2" eaLnBrk="1" hangingPunct="1">
              <a:spcBef>
                <a:spcPts val="600"/>
              </a:spcBef>
              <a:buFont typeface="Wingdings" panose="05000000000000000000" pitchFamily="2" charset="2"/>
              <a:buChar char="l"/>
            </a:pPr>
            <a:r>
              <a:rPr lang="zh-CN" altLang="en-US" sz="1800" dirty="0" smtClean="0"/>
              <a:t>把源程序分解成为多个组成要素，并在这些要素上加语法结构；</a:t>
            </a:r>
          </a:p>
          <a:p>
            <a:pPr lvl="2" eaLnBrk="1" hangingPunct="1">
              <a:spcBef>
                <a:spcPts val="600"/>
              </a:spcBef>
              <a:buFont typeface="Wingdings" panose="05000000000000000000" pitchFamily="2" charset="2"/>
              <a:buChar char="l"/>
            </a:pPr>
            <a:r>
              <a:rPr lang="zh-CN" altLang="en-US" sz="1800" dirty="0" smtClean="0"/>
              <a:t>利用这个语法结构创建该源程序的一个中间表示；</a:t>
            </a:r>
          </a:p>
          <a:p>
            <a:pPr lvl="2" eaLnBrk="1" hangingPunct="1">
              <a:spcBef>
                <a:spcPts val="600"/>
              </a:spcBef>
              <a:buFont typeface="Wingdings" panose="05000000000000000000" pitchFamily="2" charset="2"/>
              <a:buChar char="l"/>
            </a:pPr>
            <a:r>
              <a:rPr lang="zh-CN" altLang="en-US" sz="1800" dirty="0" smtClean="0"/>
              <a:t>分析源程序是否按照语法构成，或者语义是否一致，并且提供相关信息；</a:t>
            </a:r>
          </a:p>
          <a:p>
            <a:pPr lvl="2" eaLnBrk="1" hangingPunct="1">
              <a:spcBef>
                <a:spcPts val="600"/>
              </a:spcBef>
              <a:buFont typeface="Wingdings" panose="05000000000000000000" pitchFamily="2" charset="2"/>
              <a:buChar char="l"/>
            </a:pPr>
            <a:r>
              <a:rPr lang="zh-CN" altLang="en-US" sz="1800" dirty="0" smtClean="0"/>
              <a:t>将分析过程产生的相关信息存贮在一个符号表数据结构中。</a:t>
            </a:r>
          </a:p>
          <a:p>
            <a:pPr lvl="2" eaLnBrk="1" hangingPunct="1">
              <a:spcBef>
                <a:spcPts val="600"/>
              </a:spcBef>
              <a:buFont typeface="Wingdings" panose="05000000000000000000" pitchFamily="2" charset="2"/>
              <a:buChar char="l"/>
            </a:pPr>
            <a:r>
              <a:rPr lang="zh-CN" altLang="en-US" sz="1800" dirty="0" smtClean="0"/>
              <a:t>将符号表和中间表示形式一同传递给综合部分。</a:t>
            </a:r>
          </a:p>
          <a:p>
            <a:pPr lvl="1" eaLnBrk="1" hangingPunct="1">
              <a:spcBef>
                <a:spcPts val="600"/>
              </a:spcBef>
              <a:buFont typeface="Wingdings" panose="05000000000000000000" pitchFamily="2" charset="2"/>
              <a:buChar char="l"/>
            </a:pPr>
            <a:r>
              <a:rPr lang="zh-CN" altLang="en-US" sz="2000" b="1" dirty="0" smtClean="0">
                <a:solidFill>
                  <a:schemeClr val="hlink"/>
                </a:solidFill>
              </a:rPr>
              <a:t>综合</a:t>
            </a:r>
          </a:p>
          <a:p>
            <a:pPr lvl="2" eaLnBrk="1" hangingPunct="1">
              <a:spcBef>
                <a:spcPts val="600"/>
              </a:spcBef>
              <a:buFont typeface="Wingdings" panose="05000000000000000000" pitchFamily="2" charset="2"/>
              <a:buChar char="l"/>
            </a:pPr>
            <a:r>
              <a:rPr lang="zh-CN" altLang="en-US" sz="1800" dirty="0" smtClean="0"/>
              <a:t>根据符号表和中间表示形式的信息来构造目标程序。</a:t>
            </a:r>
          </a:p>
          <a:p>
            <a:pPr lvl="1" eaLnBrk="1" hangingPunct="1">
              <a:spcBef>
                <a:spcPts val="600"/>
              </a:spcBef>
              <a:buFont typeface="Wingdings" panose="05000000000000000000" pitchFamily="2" charset="2"/>
              <a:buChar char="l"/>
            </a:pPr>
            <a:r>
              <a:rPr lang="zh-CN" altLang="en-US" sz="2000" b="1" dirty="0">
                <a:solidFill>
                  <a:srgbClr val="C00000"/>
                </a:solidFill>
              </a:rPr>
              <a:t>分析部分</a:t>
            </a:r>
            <a:r>
              <a:rPr lang="zh-CN" altLang="en-US" sz="2000" dirty="0" smtClean="0"/>
              <a:t>通常被称为编译器</a:t>
            </a:r>
            <a:r>
              <a:rPr lang="zh-CN" altLang="en-US" sz="2000" b="1" dirty="0" smtClean="0">
                <a:solidFill>
                  <a:schemeClr val="hlink"/>
                </a:solidFill>
              </a:rPr>
              <a:t>前端</a:t>
            </a:r>
            <a:r>
              <a:rPr lang="zh-CN" altLang="en-US" sz="2000" dirty="0" smtClean="0"/>
              <a:t>；</a:t>
            </a:r>
            <a:r>
              <a:rPr lang="zh-CN" altLang="en-US" sz="2000" b="1" dirty="0" smtClean="0">
                <a:solidFill>
                  <a:srgbClr val="C00000"/>
                </a:solidFill>
              </a:rPr>
              <a:t>综合部分</a:t>
            </a:r>
            <a:r>
              <a:rPr lang="zh-CN" altLang="en-US" sz="2000" dirty="0" smtClean="0"/>
              <a:t>通常被称为编译器的</a:t>
            </a:r>
            <a:r>
              <a:rPr lang="zh-CN" altLang="en-US" sz="2000" b="1" dirty="0" smtClean="0">
                <a:solidFill>
                  <a:schemeClr val="hlink"/>
                </a:solidFill>
              </a:rPr>
              <a:t>后端</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50938" y="214313"/>
            <a:ext cx="4933950" cy="1462087"/>
          </a:xfrm>
        </p:spPr>
        <p:txBody>
          <a:bodyPr/>
          <a:lstStyle/>
          <a:p>
            <a:pPr eaLnBrk="1" hangingPunct="1"/>
            <a:r>
              <a:rPr lang="zh-CN" altLang="en-US" sz="3600" smtClean="0"/>
              <a:t>细节角度认识编译程序</a:t>
            </a:r>
          </a:p>
        </p:txBody>
      </p:sp>
      <p:sp>
        <p:nvSpPr>
          <p:cNvPr id="9219" name="Rectangle 3"/>
          <p:cNvSpPr>
            <a:spLocks noGrp="1" noChangeArrowheads="1"/>
          </p:cNvSpPr>
          <p:nvPr>
            <p:ph idx="1"/>
          </p:nvPr>
        </p:nvSpPr>
        <p:spPr>
          <a:xfrm>
            <a:off x="611188" y="2049463"/>
            <a:ext cx="5688012" cy="3716337"/>
          </a:xfrm>
        </p:spPr>
        <p:txBody>
          <a:bodyPr/>
          <a:lstStyle/>
          <a:p>
            <a:pPr eaLnBrk="1" hangingPunct="1">
              <a:spcBef>
                <a:spcPts val="600"/>
              </a:spcBef>
              <a:spcAft>
                <a:spcPts val="600"/>
              </a:spcAft>
              <a:buFont typeface="Wingdings" panose="05000000000000000000" pitchFamily="2" charset="2"/>
              <a:buChar char="l"/>
            </a:pPr>
            <a:r>
              <a:rPr lang="zh-CN" altLang="en-US" sz="2000" smtClean="0"/>
              <a:t>实际上，编译过程是一组顺序执行的步骤；</a:t>
            </a:r>
          </a:p>
          <a:p>
            <a:pPr eaLnBrk="1" hangingPunct="1">
              <a:spcBef>
                <a:spcPts val="600"/>
              </a:spcBef>
              <a:spcAft>
                <a:spcPts val="600"/>
              </a:spcAft>
              <a:buFont typeface="Wingdings" panose="05000000000000000000" pitchFamily="2" charset="2"/>
              <a:buChar char="l"/>
            </a:pPr>
            <a:r>
              <a:rPr lang="zh-CN" altLang="en-US" sz="2000" smtClean="0"/>
              <a:t>每个步骤把源程序的一种表示方式转换成另一种表示方式，一步一步接近最终的目标程序；</a:t>
            </a:r>
          </a:p>
          <a:p>
            <a:pPr eaLnBrk="1" hangingPunct="1">
              <a:spcBef>
                <a:spcPts val="600"/>
              </a:spcBef>
              <a:spcAft>
                <a:spcPts val="600"/>
              </a:spcAft>
              <a:buFont typeface="Wingdings" panose="05000000000000000000" pitchFamily="2" charset="2"/>
              <a:buChar char="l"/>
            </a:pPr>
            <a:r>
              <a:rPr lang="zh-CN" altLang="en-US" sz="2000" smtClean="0"/>
              <a:t>实践过程中，往往将多个步骤组合在一起，构成一个阶段，在这个阶段过程中，不需要将每个步骤中间结果表示出来，只需要将这个阶段的中间结果表示出来，传递给下一阶段；</a:t>
            </a:r>
          </a:p>
          <a:p>
            <a:pPr eaLnBrk="1" hangingPunct="1">
              <a:spcBef>
                <a:spcPts val="600"/>
              </a:spcBef>
              <a:spcAft>
                <a:spcPts val="600"/>
              </a:spcAft>
              <a:buFont typeface="Wingdings" panose="05000000000000000000" pitchFamily="2" charset="2"/>
              <a:buChar char="l"/>
            </a:pPr>
            <a:r>
              <a:rPr lang="zh-CN" altLang="en-US" sz="2000" smtClean="0"/>
              <a:t>机器无关代码往往作为编译过程前端和后端的分水岭，只是将前一阶段中间代码表示转换为另外一种形式。</a:t>
            </a:r>
          </a:p>
        </p:txBody>
      </p:sp>
      <p:grpSp>
        <p:nvGrpSpPr>
          <p:cNvPr id="9220" name="Group 27"/>
          <p:cNvGrpSpPr>
            <a:grpSpLocks/>
          </p:cNvGrpSpPr>
          <p:nvPr/>
        </p:nvGrpSpPr>
        <p:grpSpPr bwMode="auto">
          <a:xfrm>
            <a:off x="6659563" y="260350"/>
            <a:ext cx="2305050" cy="6337300"/>
            <a:chOff x="4195" y="164"/>
            <a:chExt cx="1452" cy="3992"/>
          </a:xfrm>
        </p:grpSpPr>
        <p:sp>
          <p:nvSpPr>
            <p:cNvPr id="9221" name="Line 20"/>
            <p:cNvSpPr>
              <a:spLocks noChangeShapeType="1"/>
            </p:cNvSpPr>
            <p:nvPr/>
          </p:nvSpPr>
          <p:spPr bwMode="auto">
            <a:xfrm>
              <a:off x="4921" y="709"/>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2" name="Rectangle 4"/>
            <p:cNvSpPr>
              <a:spLocks noChangeArrowheads="1"/>
            </p:cNvSpPr>
            <p:nvPr/>
          </p:nvSpPr>
          <p:spPr bwMode="auto">
            <a:xfrm>
              <a:off x="4558" y="164"/>
              <a:ext cx="72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a:latin typeface="Tahoma" panose="020B0604030504040204" pitchFamily="34" charset="0"/>
                </a:rPr>
                <a:t>字符流</a:t>
              </a:r>
            </a:p>
          </p:txBody>
        </p:sp>
        <p:sp>
          <p:nvSpPr>
            <p:cNvPr id="9223" name="Rectangle 5"/>
            <p:cNvSpPr>
              <a:spLocks noChangeArrowheads="1"/>
            </p:cNvSpPr>
            <p:nvPr/>
          </p:nvSpPr>
          <p:spPr bwMode="auto">
            <a:xfrm>
              <a:off x="4377" y="482"/>
              <a:ext cx="1134"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b="1" dirty="0">
                  <a:latin typeface="Tahoma" panose="020B0604030504040204" pitchFamily="34" charset="0"/>
                </a:rPr>
                <a:t>词法分析器</a:t>
              </a:r>
            </a:p>
          </p:txBody>
        </p:sp>
        <p:sp>
          <p:nvSpPr>
            <p:cNvPr id="9224" name="Rectangle 7"/>
            <p:cNvSpPr>
              <a:spLocks noChangeArrowheads="1"/>
            </p:cNvSpPr>
            <p:nvPr/>
          </p:nvSpPr>
          <p:spPr bwMode="auto">
            <a:xfrm>
              <a:off x="4377" y="981"/>
              <a:ext cx="1134"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b="1" dirty="0">
                  <a:latin typeface="Tahoma" panose="020B0604030504040204" pitchFamily="34" charset="0"/>
                </a:rPr>
                <a:t>语法分析</a:t>
              </a:r>
            </a:p>
          </p:txBody>
        </p:sp>
        <p:sp>
          <p:nvSpPr>
            <p:cNvPr id="9225" name="Rectangle 9"/>
            <p:cNvSpPr>
              <a:spLocks noChangeArrowheads="1"/>
            </p:cNvSpPr>
            <p:nvPr/>
          </p:nvSpPr>
          <p:spPr bwMode="auto">
            <a:xfrm>
              <a:off x="4377" y="1480"/>
              <a:ext cx="1134"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b="1" dirty="0">
                  <a:latin typeface="Tahoma" panose="020B0604030504040204" pitchFamily="34" charset="0"/>
                </a:rPr>
                <a:t>语义分析</a:t>
              </a:r>
            </a:p>
          </p:txBody>
        </p:sp>
        <p:sp>
          <p:nvSpPr>
            <p:cNvPr id="9226" name="Rectangle 11"/>
            <p:cNvSpPr>
              <a:spLocks noChangeArrowheads="1"/>
            </p:cNvSpPr>
            <p:nvPr/>
          </p:nvSpPr>
          <p:spPr bwMode="auto">
            <a:xfrm>
              <a:off x="4377" y="2024"/>
              <a:ext cx="1134"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b="1" dirty="0">
                  <a:latin typeface="Tahoma" panose="020B0604030504040204" pitchFamily="34" charset="0"/>
                </a:rPr>
                <a:t>中间代码生成器</a:t>
              </a:r>
            </a:p>
          </p:txBody>
        </p:sp>
        <p:sp>
          <p:nvSpPr>
            <p:cNvPr id="9227" name="Rectangle 12"/>
            <p:cNvSpPr>
              <a:spLocks noChangeArrowheads="1"/>
            </p:cNvSpPr>
            <p:nvPr/>
          </p:nvSpPr>
          <p:spPr bwMode="auto">
            <a:xfrm>
              <a:off x="4195" y="2568"/>
              <a:ext cx="1452"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b="1" dirty="0">
                  <a:latin typeface="Tahoma" panose="020B0604030504040204" pitchFamily="34" charset="0"/>
                </a:rPr>
                <a:t>机器无关代码优化器</a:t>
              </a:r>
            </a:p>
          </p:txBody>
        </p:sp>
        <p:sp>
          <p:nvSpPr>
            <p:cNvPr id="9228" name="Rectangle 13"/>
            <p:cNvSpPr>
              <a:spLocks noChangeArrowheads="1"/>
            </p:cNvSpPr>
            <p:nvPr/>
          </p:nvSpPr>
          <p:spPr bwMode="auto">
            <a:xfrm>
              <a:off x="4332" y="3113"/>
              <a:ext cx="1134"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b="1" dirty="0">
                  <a:latin typeface="Tahoma" panose="020B0604030504040204" pitchFamily="34" charset="0"/>
                </a:rPr>
                <a:t>代码生成器</a:t>
              </a:r>
            </a:p>
          </p:txBody>
        </p:sp>
        <p:sp>
          <p:nvSpPr>
            <p:cNvPr id="9229" name="Rectangle 14"/>
            <p:cNvSpPr>
              <a:spLocks noChangeArrowheads="1"/>
            </p:cNvSpPr>
            <p:nvPr/>
          </p:nvSpPr>
          <p:spPr bwMode="auto">
            <a:xfrm>
              <a:off x="4332" y="3657"/>
              <a:ext cx="127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a:latin typeface="Tahoma" panose="020B0604030504040204" pitchFamily="34" charset="0"/>
                </a:rPr>
                <a:t>机器相关代码优化器</a:t>
              </a:r>
            </a:p>
          </p:txBody>
        </p:sp>
        <p:sp>
          <p:nvSpPr>
            <p:cNvPr id="9230" name="Rectangle 18"/>
            <p:cNvSpPr>
              <a:spLocks noChangeArrowheads="1"/>
            </p:cNvSpPr>
            <p:nvPr/>
          </p:nvSpPr>
          <p:spPr bwMode="auto">
            <a:xfrm>
              <a:off x="4468" y="3974"/>
              <a:ext cx="9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a:latin typeface="Tahoma" panose="020B0604030504040204" pitchFamily="34" charset="0"/>
                </a:rPr>
                <a:t>目标机器语言</a:t>
              </a:r>
            </a:p>
          </p:txBody>
        </p:sp>
        <p:sp>
          <p:nvSpPr>
            <p:cNvPr id="9231" name="Line 19"/>
            <p:cNvSpPr>
              <a:spLocks noChangeShapeType="1"/>
            </p:cNvSpPr>
            <p:nvPr/>
          </p:nvSpPr>
          <p:spPr bwMode="auto">
            <a:xfrm>
              <a:off x="4921" y="346"/>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2" name="Rectangle 6"/>
            <p:cNvSpPr>
              <a:spLocks noChangeArrowheads="1"/>
            </p:cNvSpPr>
            <p:nvPr/>
          </p:nvSpPr>
          <p:spPr bwMode="auto">
            <a:xfrm>
              <a:off x="4558" y="754"/>
              <a:ext cx="726"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a:latin typeface="Tahoma" panose="020B0604030504040204" pitchFamily="34" charset="0"/>
                </a:rPr>
                <a:t>符号流</a:t>
              </a:r>
            </a:p>
          </p:txBody>
        </p:sp>
        <p:sp>
          <p:nvSpPr>
            <p:cNvPr id="9233" name="Line 21"/>
            <p:cNvSpPr>
              <a:spLocks noChangeShapeType="1"/>
            </p:cNvSpPr>
            <p:nvPr/>
          </p:nvSpPr>
          <p:spPr bwMode="auto">
            <a:xfrm>
              <a:off x="4921" y="1207"/>
              <a:ext cx="0"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4" name="Rectangle 8"/>
            <p:cNvSpPr>
              <a:spLocks noChangeArrowheads="1"/>
            </p:cNvSpPr>
            <p:nvPr/>
          </p:nvSpPr>
          <p:spPr bwMode="auto">
            <a:xfrm>
              <a:off x="4558" y="1253"/>
              <a:ext cx="726"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a:latin typeface="Tahoma" panose="020B0604030504040204" pitchFamily="34" charset="0"/>
                </a:rPr>
                <a:t>语法树</a:t>
              </a:r>
            </a:p>
          </p:txBody>
        </p:sp>
        <p:sp>
          <p:nvSpPr>
            <p:cNvPr id="9235" name="Line 22"/>
            <p:cNvSpPr>
              <a:spLocks noChangeShapeType="1"/>
            </p:cNvSpPr>
            <p:nvPr/>
          </p:nvSpPr>
          <p:spPr bwMode="auto">
            <a:xfrm>
              <a:off x="4921" y="1706"/>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6" name="Rectangle 10"/>
            <p:cNvSpPr>
              <a:spLocks noChangeArrowheads="1"/>
            </p:cNvSpPr>
            <p:nvPr/>
          </p:nvSpPr>
          <p:spPr bwMode="auto">
            <a:xfrm>
              <a:off x="4558" y="1752"/>
              <a:ext cx="726" cy="18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a:latin typeface="Tahoma" panose="020B0604030504040204" pitchFamily="34" charset="0"/>
                </a:rPr>
                <a:t>语法树</a:t>
              </a:r>
            </a:p>
          </p:txBody>
        </p:sp>
        <p:sp>
          <p:nvSpPr>
            <p:cNvPr id="9237" name="Line 23"/>
            <p:cNvSpPr>
              <a:spLocks noChangeShapeType="1"/>
            </p:cNvSpPr>
            <p:nvPr/>
          </p:nvSpPr>
          <p:spPr bwMode="auto">
            <a:xfrm>
              <a:off x="4921" y="2251"/>
              <a:ext cx="0"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8" name="Rectangle 15"/>
            <p:cNvSpPr>
              <a:spLocks noChangeArrowheads="1"/>
            </p:cNvSpPr>
            <p:nvPr/>
          </p:nvSpPr>
          <p:spPr bwMode="auto">
            <a:xfrm>
              <a:off x="4468" y="2296"/>
              <a:ext cx="952" cy="1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a:latin typeface="Tahoma" panose="020B0604030504040204" pitchFamily="34" charset="0"/>
                </a:rPr>
                <a:t>中间表示形式</a:t>
              </a:r>
            </a:p>
          </p:txBody>
        </p:sp>
        <p:sp>
          <p:nvSpPr>
            <p:cNvPr id="9239" name="Line 24"/>
            <p:cNvSpPr>
              <a:spLocks noChangeShapeType="1"/>
            </p:cNvSpPr>
            <p:nvPr/>
          </p:nvSpPr>
          <p:spPr bwMode="auto">
            <a:xfrm>
              <a:off x="4921" y="2795"/>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0" name="Rectangle 16"/>
            <p:cNvSpPr>
              <a:spLocks noChangeArrowheads="1"/>
            </p:cNvSpPr>
            <p:nvPr/>
          </p:nvSpPr>
          <p:spPr bwMode="auto">
            <a:xfrm>
              <a:off x="4468" y="2840"/>
              <a:ext cx="952" cy="1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a:latin typeface="Tahoma" panose="020B0604030504040204" pitchFamily="34" charset="0"/>
                </a:rPr>
                <a:t>中间表示形式</a:t>
              </a:r>
            </a:p>
          </p:txBody>
        </p:sp>
        <p:sp>
          <p:nvSpPr>
            <p:cNvPr id="9241" name="Line 25"/>
            <p:cNvSpPr>
              <a:spLocks noChangeShapeType="1"/>
            </p:cNvSpPr>
            <p:nvPr/>
          </p:nvSpPr>
          <p:spPr bwMode="auto">
            <a:xfrm>
              <a:off x="4921" y="3884"/>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2" name="Line 26"/>
            <p:cNvSpPr>
              <a:spLocks noChangeShapeType="1"/>
            </p:cNvSpPr>
            <p:nvPr/>
          </p:nvSpPr>
          <p:spPr bwMode="auto">
            <a:xfrm>
              <a:off x="4921" y="3339"/>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3" name="Rectangle 17"/>
            <p:cNvSpPr>
              <a:spLocks noChangeArrowheads="1"/>
            </p:cNvSpPr>
            <p:nvPr/>
          </p:nvSpPr>
          <p:spPr bwMode="auto">
            <a:xfrm>
              <a:off x="4422" y="3385"/>
              <a:ext cx="952" cy="18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a:latin typeface="Tahoma" panose="020B0604030504040204" pitchFamily="34" charset="0"/>
                </a:rPr>
                <a:t>目标机器语言</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58888" y="692150"/>
            <a:ext cx="5689600" cy="781050"/>
          </a:xfrm>
        </p:spPr>
        <p:txBody>
          <a:bodyPr/>
          <a:lstStyle/>
          <a:p>
            <a:pPr eaLnBrk="1" hangingPunct="1"/>
            <a:r>
              <a:rPr lang="en-US" altLang="zh-CN" sz="3500" smtClean="0"/>
              <a:t>1.2  </a:t>
            </a:r>
            <a:r>
              <a:rPr lang="zh-CN" altLang="en-US" sz="3500" smtClean="0"/>
              <a:t>编译过程概述（一）</a:t>
            </a:r>
          </a:p>
        </p:txBody>
      </p:sp>
      <p:sp>
        <p:nvSpPr>
          <p:cNvPr id="8195" name="Rectangle 3"/>
          <p:cNvSpPr>
            <a:spLocks noGrp="1" noChangeArrowheads="1"/>
          </p:cNvSpPr>
          <p:nvPr>
            <p:ph idx="1"/>
          </p:nvPr>
        </p:nvSpPr>
        <p:spPr>
          <a:xfrm>
            <a:off x="611188" y="1773238"/>
            <a:ext cx="7993062" cy="4714875"/>
          </a:xfrm>
        </p:spPr>
        <p:txBody>
          <a:bodyPr/>
          <a:lstStyle/>
          <a:p>
            <a:pPr eaLnBrk="1" hangingPunct="1">
              <a:spcBef>
                <a:spcPts val="600"/>
              </a:spcBef>
              <a:buFont typeface="Wingdings" panose="05000000000000000000" pitchFamily="2" charset="2"/>
              <a:buChar char="l"/>
            </a:pPr>
            <a:r>
              <a:rPr lang="zh-CN" altLang="en-US" sz="2000" dirty="0" smtClean="0"/>
              <a:t>编译程序完成从源程序到目标程序的翻译工作，是一个复杂的整体的过程。</a:t>
            </a:r>
          </a:p>
          <a:p>
            <a:pPr eaLnBrk="1" hangingPunct="1">
              <a:spcBef>
                <a:spcPts val="600"/>
              </a:spcBef>
              <a:buFont typeface="Wingdings" panose="05000000000000000000" pitchFamily="2" charset="2"/>
              <a:buChar char="l"/>
            </a:pPr>
            <a:r>
              <a:rPr lang="zh-CN" altLang="en-US" sz="2000" dirty="0" smtClean="0"/>
              <a:t>一个编译程序的整个工作过程是划分成阶段进行的，每个阶段将源程序的一种表示形式转换成另一种表示形式，各个阶段进行的操作在逻辑上是紧密连接在一起的。</a:t>
            </a:r>
          </a:p>
          <a:p>
            <a:pPr eaLnBrk="1" hangingPunct="1">
              <a:spcBef>
                <a:spcPts val="600"/>
              </a:spcBef>
              <a:buFont typeface="Wingdings" panose="05000000000000000000" pitchFamily="2" charset="2"/>
              <a:buChar char="l"/>
            </a:pPr>
            <a:r>
              <a:rPr lang="zh-CN" altLang="en-US" sz="2000" dirty="0" smtClean="0">
                <a:solidFill>
                  <a:srgbClr val="A50021"/>
                </a:solidFill>
              </a:rPr>
              <a:t>编译过程通常划分成</a:t>
            </a:r>
            <a:r>
              <a:rPr lang="zh-CN" altLang="en-US" sz="2000" b="1" dirty="0" smtClean="0">
                <a:solidFill>
                  <a:schemeClr val="hlink"/>
                </a:solidFill>
              </a:rPr>
              <a:t>词法分析</a:t>
            </a:r>
            <a:r>
              <a:rPr lang="zh-CN" altLang="en-US" sz="2000" dirty="0" smtClean="0">
                <a:solidFill>
                  <a:srgbClr val="A50021"/>
                </a:solidFill>
              </a:rPr>
              <a:t>、</a:t>
            </a:r>
            <a:r>
              <a:rPr lang="zh-CN" altLang="en-US" sz="2000" b="1" dirty="0" smtClean="0">
                <a:solidFill>
                  <a:schemeClr val="hlink"/>
                </a:solidFill>
              </a:rPr>
              <a:t>语法分析</a:t>
            </a:r>
            <a:r>
              <a:rPr lang="zh-CN" altLang="en-US" sz="2000" dirty="0" smtClean="0">
                <a:solidFill>
                  <a:srgbClr val="A50021"/>
                </a:solidFill>
              </a:rPr>
              <a:t>、</a:t>
            </a:r>
            <a:r>
              <a:rPr lang="zh-CN" altLang="en-US" sz="2000" b="1" dirty="0" smtClean="0">
                <a:solidFill>
                  <a:schemeClr val="hlink"/>
                </a:solidFill>
              </a:rPr>
              <a:t>语义分析</a:t>
            </a:r>
            <a:r>
              <a:rPr lang="zh-CN" altLang="en-US" sz="2000" dirty="0" smtClean="0">
                <a:solidFill>
                  <a:srgbClr val="A50021"/>
                </a:solidFill>
              </a:rPr>
              <a:t>、</a:t>
            </a:r>
            <a:r>
              <a:rPr lang="zh-CN" altLang="en-US" sz="2000" b="1" dirty="0" smtClean="0">
                <a:solidFill>
                  <a:schemeClr val="hlink"/>
                </a:solidFill>
              </a:rPr>
              <a:t>中间代码生成</a:t>
            </a:r>
            <a:r>
              <a:rPr lang="zh-CN" altLang="en-US" sz="2000" dirty="0" smtClean="0">
                <a:solidFill>
                  <a:srgbClr val="A50021"/>
                </a:solidFill>
              </a:rPr>
              <a:t>、</a:t>
            </a:r>
            <a:r>
              <a:rPr lang="zh-CN" altLang="en-US" sz="2000" b="1" dirty="0" smtClean="0">
                <a:solidFill>
                  <a:schemeClr val="hlink"/>
                </a:solidFill>
              </a:rPr>
              <a:t>代码优化</a:t>
            </a:r>
            <a:r>
              <a:rPr lang="zh-CN" altLang="en-US" sz="2000" dirty="0" smtClean="0">
                <a:solidFill>
                  <a:srgbClr val="A50021"/>
                </a:solidFill>
              </a:rPr>
              <a:t>和</a:t>
            </a:r>
            <a:r>
              <a:rPr lang="zh-CN" altLang="en-US" sz="2000" b="1" dirty="0" smtClean="0">
                <a:solidFill>
                  <a:schemeClr val="hlink"/>
                </a:solidFill>
              </a:rPr>
              <a:t>目标代码生成</a:t>
            </a:r>
            <a:r>
              <a:rPr lang="zh-CN" altLang="en-US" sz="2000" dirty="0" smtClean="0">
                <a:solidFill>
                  <a:srgbClr val="A50021"/>
                </a:solidFill>
              </a:rPr>
              <a:t>六个阶段。另外有两个重要工作：</a:t>
            </a:r>
            <a:r>
              <a:rPr lang="zh-CN" altLang="en-US" sz="2000" b="1" dirty="0">
                <a:solidFill>
                  <a:schemeClr val="hlink"/>
                </a:solidFill>
              </a:rPr>
              <a:t>表格管理</a:t>
            </a:r>
            <a:r>
              <a:rPr lang="zh-CN" altLang="en-US" sz="2000" dirty="0" smtClean="0">
                <a:solidFill>
                  <a:srgbClr val="A50021"/>
                </a:solidFill>
              </a:rPr>
              <a:t>和</a:t>
            </a:r>
            <a:r>
              <a:rPr lang="zh-CN" altLang="en-US" sz="2000" b="1" dirty="0">
                <a:solidFill>
                  <a:schemeClr val="hlink"/>
                </a:solidFill>
              </a:rPr>
              <a:t>出错处理</a:t>
            </a:r>
            <a:r>
              <a:rPr lang="zh-CN" altLang="en-US" sz="2000" dirty="0" smtClean="0">
                <a:solidFill>
                  <a:srgbClr val="A50021"/>
                </a:solidFill>
              </a:rPr>
              <a:t>与上述六项阶段都有联系。</a:t>
            </a:r>
          </a:p>
          <a:p>
            <a:pPr eaLnBrk="1" hangingPunct="1">
              <a:spcBef>
                <a:spcPts val="600"/>
              </a:spcBef>
              <a:buFont typeface="Wingdings" panose="05000000000000000000" pitchFamily="2" charset="2"/>
              <a:buChar char="l"/>
            </a:pPr>
            <a:r>
              <a:rPr lang="zh-CN" altLang="en-US" sz="2000" dirty="0" smtClean="0"/>
              <a:t>编译过程中源程序的各种信息被保留在种种不同的表格中，编译各阶段的工作都涉及到构造、查找和更新有关表格，因此，需要表格的管理工作。</a:t>
            </a:r>
          </a:p>
          <a:p>
            <a:pPr eaLnBrk="1" hangingPunct="1">
              <a:spcBef>
                <a:spcPts val="600"/>
              </a:spcBef>
              <a:buFont typeface="Wingdings" panose="05000000000000000000" pitchFamily="2" charset="2"/>
              <a:buChar char="l"/>
            </a:pPr>
            <a:r>
              <a:rPr lang="zh-CN" altLang="en-US" sz="2000" dirty="0" smtClean="0"/>
              <a:t>如果编译过程中发现源程序有错误，编译程序应报告错误的性质和错误发生的地点，并且将错误所造成的影响限制到最小的范围内。使得编译工作得以继续。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dissolve">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dissolve">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dissolve">
                                      <p:cBhvr>
                                        <p:cTn id="17" dur="500"/>
                                        <p:tgtEl>
                                          <p:spTgt spid="8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dissolve">
                                      <p:cBhvr>
                                        <p:cTn id="22" dur="500"/>
                                        <p:tgtEl>
                                          <p:spTgt spid="8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dissolve">
                                      <p:cBhvr>
                                        <p:cTn id="27"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90600" y="838200"/>
            <a:ext cx="7772400" cy="609600"/>
          </a:xfrm>
        </p:spPr>
        <p:txBody>
          <a:bodyPr/>
          <a:lstStyle/>
          <a:p>
            <a:pPr eaLnBrk="1" hangingPunct="1"/>
            <a:r>
              <a:rPr lang="en-US" altLang="zh-CN" sz="3500" smtClean="0"/>
              <a:t>1.2  </a:t>
            </a:r>
            <a:r>
              <a:rPr lang="zh-CN" altLang="en-US" sz="3500" smtClean="0"/>
              <a:t>编译过程概述（二）</a:t>
            </a:r>
          </a:p>
        </p:txBody>
      </p:sp>
      <p:sp>
        <p:nvSpPr>
          <p:cNvPr id="9219" name="Rectangle 3"/>
          <p:cNvSpPr>
            <a:spLocks noGrp="1" noChangeArrowheads="1"/>
          </p:cNvSpPr>
          <p:nvPr>
            <p:ph idx="1"/>
          </p:nvPr>
        </p:nvSpPr>
        <p:spPr>
          <a:xfrm>
            <a:off x="468313" y="1773238"/>
            <a:ext cx="8229600" cy="4608512"/>
          </a:xfrm>
        </p:spPr>
        <p:txBody>
          <a:bodyPr/>
          <a:lstStyle/>
          <a:p>
            <a:pPr eaLnBrk="1" hangingPunct="1">
              <a:spcBef>
                <a:spcPts val="600"/>
              </a:spcBef>
              <a:spcAft>
                <a:spcPts val="600"/>
              </a:spcAft>
              <a:buFont typeface="Wingdings" panose="05000000000000000000" pitchFamily="2" charset="2"/>
              <a:buChar char="l"/>
            </a:pPr>
            <a:r>
              <a:rPr lang="zh-CN" altLang="en-US" sz="2400" b="1" dirty="0" smtClean="0">
                <a:solidFill>
                  <a:schemeClr val="hlink"/>
                </a:solidFill>
              </a:rPr>
              <a:t>词法分析阶段</a:t>
            </a:r>
            <a:r>
              <a:rPr lang="zh-CN" altLang="en-US" sz="2400" dirty="0" smtClean="0"/>
              <a:t>：编译过程的第一个阶段。这个阶段的任务是从左到右一个字符一个字符地读入源程序，对构成源程序的字符流进行扫描和分解，从而识别出一个个单词。</a:t>
            </a:r>
          </a:p>
          <a:p>
            <a:pPr eaLnBrk="1" hangingPunct="1">
              <a:spcBef>
                <a:spcPts val="600"/>
              </a:spcBef>
              <a:spcAft>
                <a:spcPts val="600"/>
              </a:spcAft>
              <a:buFont typeface="Wingdings" panose="05000000000000000000" pitchFamily="2" charset="2"/>
              <a:buChar char="l"/>
            </a:pPr>
            <a:r>
              <a:rPr lang="zh-CN" altLang="en-US" sz="2400" dirty="0" smtClean="0">
                <a:solidFill>
                  <a:srgbClr val="CC0066"/>
                </a:solidFill>
              </a:rPr>
              <a:t>逻辑上紧密相连的一组字符，这些字符</a:t>
            </a:r>
            <a:r>
              <a:rPr lang="zh-CN" altLang="en-US" sz="2400" dirty="0" smtClean="0">
                <a:solidFill>
                  <a:srgbClr val="CC0066"/>
                </a:solidFill>
              </a:rPr>
              <a:t>具有具体含义</a:t>
            </a:r>
            <a:r>
              <a:rPr lang="zh-CN" altLang="en-US" sz="2400" dirty="0" smtClean="0">
                <a:solidFill>
                  <a:srgbClr val="CC0066"/>
                </a:solidFill>
              </a:rPr>
              <a:t>。</a:t>
            </a:r>
          </a:p>
          <a:p>
            <a:pPr eaLnBrk="1" hangingPunct="1">
              <a:spcBef>
                <a:spcPts val="600"/>
              </a:spcBef>
              <a:spcAft>
                <a:spcPts val="600"/>
              </a:spcAft>
              <a:buFont typeface="Wingdings" panose="05000000000000000000" pitchFamily="2" charset="2"/>
              <a:buChar char="l"/>
            </a:pPr>
            <a:r>
              <a:rPr lang="zh-CN" altLang="en-US" sz="2400" dirty="0" smtClean="0">
                <a:solidFill>
                  <a:srgbClr val="A50021"/>
                </a:solidFill>
              </a:rPr>
              <a:t>单词</a:t>
            </a:r>
            <a:r>
              <a:rPr lang="zh-CN" altLang="en-US" sz="2400" dirty="0" smtClean="0"/>
              <a:t>：标识符，保留字，算符，界符等。</a:t>
            </a:r>
          </a:p>
          <a:p>
            <a:pPr eaLnBrk="1" hangingPunct="1">
              <a:spcBef>
                <a:spcPts val="600"/>
              </a:spcBef>
              <a:spcAft>
                <a:spcPts val="600"/>
              </a:spcAft>
              <a:buFont typeface="Wingdings" panose="05000000000000000000" pitchFamily="2" charset="2"/>
              <a:buChar char="l"/>
            </a:pPr>
            <a:r>
              <a:rPr lang="zh-CN" altLang="en-US" sz="2400" dirty="0" smtClean="0"/>
              <a:t>对于每个单词要素，词法分析产生（输出）如下的表示形式：（</a:t>
            </a:r>
            <a:r>
              <a:rPr lang="zh-CN" altLang="en-US" sz="2400" dirty="0" smtClean="0">
                <a:ea typeface="楷体_GB2312" pitchFamily="49" charset="-122"/>
              </a:rPr>
              <a:t>单词类型，单词有效值</a:t>
            </a:r>
            <a:r>
              <a:rPr lang="zh-CN" altLang="en-US" sz="2400" dirty="0" smtClean="0"/>
              <a:t>）；包括两个分量。</a:t>
            </a:r>
          </a:p>
          <a:p>
            <a:pPr eaLnBrk="1" hangingPunct="1">
              <a:spcBef>
                <a:spcPts val="600"/>
              </a:spcBef>
              <a:spcAft>
                <a:spcPts val="600"/>
              </a:spcAft>
              <a:buFont typeface="Wingdings" panose="05000000000000000000" pitchFamily="2" charset="2"/>
              <a:buChar char="l"/>
            </a:pPr>
            <a:r>
              <a:rPr lang="zh-CN" altLang="en-US" sz="2400" dirty="0" smtClean="0"/>
              <a:t>也就是说经过词法分析，输出中间表示代码形式将传递给下一阶段，语法分析。</a:t>
            </a:r>
          </a:p>
          <a:p>
            <a:pPr eaLnBrk="1" hangingPunct="1">
              <a:spcBef>
                <a:spcPts val="600"/>
              </a:spcBef>
              <a:spcAft>
                <a:spcPts val="600"/>
              </a:spcAft>
              <a:buFont typeface="Wingdings" panose="05000000000000000000" pitchFamily="2" charset="2"/>
              <a:buChar char="l"/>
            </a:pPr>
            <a:r>
              <a:rPr lang="zh-CN" altLang="en-US" sz="2400" dirty="0" smtClean="0"/>
              <a:t>描述词法规则的有效工具是</a:t>
            </a:r>
            <a:r>
              <a:rPr lang="zh-CN" altLang="en-US" sz="2400" dirty="0" smtClean="0">
                <a:solidFill>
                  <a:srgbClr val="A50021"/>
                </a:solidFill>
              </a:rPr>
              <a:t>正规式</a:t>
            </a:r>
            <a:r>
              <a:rPr lang="zh-CN" altLang="en-US" sz="2400" dirty="0" smtClean="0"/>
              <a:t>和</a:t>
            </a:r>
            <a:r>
              <a:rPr lang="zh-CN" altLang="en-US" sz="2400" dirty="0" smtClean="0">
                <a:solidFill>
                  <a:srgbClr val="A50021"/>
                </a:solidFill>
              </a:rPr>
              <a:t>有限自动机</a:t>
            </a:r>
            <a:r>
              <a:rPr lang="zh-CN" altLang="en-US" sz="24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dissolve">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dissolve">
                                      <p:cBhvr>
                                        <p:cTn id="12" dur="500"/>
                                        <p:tgtEl>
                                          <p:spTgt spid="9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dissolve">
                                      <p:cBhvr>
                                        <p:cTn id="17" dur="500"/>
                                        <p:tgtEl>
                                          <p:spTgt spid="92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dissolve">
                                      <p:cBhvr>
                                        <p:cTn id="22" dur="500"/>
                                        <p:tgtEl>
                                          <p:spTgt spid="92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dissolve">
                                      <p:cBhvr>
                                        <p:cTn id="27" dur="500"/>
                                        <p:tgtEl>
                                          <p:spTgt spid="92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dissolve">
                                      <p:cBhvr>
                                        <p:cTn id="32"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theme/theme1.xml><?xml version="1.0" encoding="utf-8"?>
<a:theme xmlns:a="http://schemas.openxmlformats.org/drawingml/2006/main" name="华电课件">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讲 数据概述.ppt [兼容模式]" id="{2EED74CB-CA1A-4992-8A98-915FA2ECF02E}" vid="{E89A2BA7-D518-4D39-A51A-34234F73D1C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华电讲义模板</Template>
  <TotalTime>1509</TotalTime>
  <Words>3946</Words>
  <Application>Microsoft Office PowerPoint</Application>
  <PresentationFormat>全屏显示(4:3)</PresentationFormat>
  <Paragraphs>317</Paragraphs>
  <Slides>40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方正舒体</vt:lpstr>
      <vt:lpstr>楷体_GB2312</vt:lpstr>
      <vt:lpstr>隶书</vt:lpstr>
      <vt:lpstr>宋体</vt:lpstr>
      <vt:lpstr>Arial</vt:lpstr>
      <vt:lpstr>Tahoma</vt:lpstr>
      <vt:lpstr>Times New Roman</vt:lpstr>
      <vt:lpstr>Wingdings</vt:lpstr>
      <vt:lpstr>华电课件</vt:lpstr>
      <vt:lpstr>第一章 引论</vt:lpstr>
      <vt:lpstr>第一章 引论</vt:lpstr>
      <vt:lpstr>1.1  什么是编译程序?</vt:lpstr>
      <vt:lpstr>PowerPoint 演示文稿</vt:lpstr>
      <vt:lpstr>编译程序有规律可循</vt:lpstr>
      <vt:lpstr>全局角度认识编译程序</vt:lpstr>
      <vt:lpstr>细节角度认识编译程序</vt:lpstr>
      <vt:lpstr>1.2  编译过程概述（一）</vt:lpstr>
      <vt:lpstr>1.2  编译过程概述（二）</vt:lpstr>
      <vt:lpstr>PowerPoint 演示文稿</vt:lpstr>
      <vt:lpstr>PowerPoint 演示文稿</vt:lpstr>
      <vt:lpstr>1.2  编译过程概述（三）</vt:lpstr>
      <vt:lpstr>PowerPoint 演示文稿</vt:lpstr>
      <vt:lpstr>PowerPoint 演示文稿</vt:lpstr>
      <vt:lpstr>1.2  编译过程概述（四）</vt:lpstr>
      <vt:lpstr>1.2  编译过程概述（五）</vt:lpstr>
      <vt:lpstr>PowerPoint 演示文稿</vt:lpstr>
      <vt:lpstr>语义分析主要的任务</vt:lpstr>
      <vt:lpstr>1.2  编译过程概述（六）</vt:lpstr>
      <vt:lpstr>sum:=first+count*10</vt:lpstr>
      <vt:lpstr>1.2  编译过程概述（七）</vt:lpstr>
      <vt:lpstr>1.2  编译过程概述（八）</vt:lpstr>
      <vt:lpstr>1.2  编译过程概述（九）</vt:lpstr>
      <vt:lpstr>1.2  编译过程概述（十）</vt:lpstr>
      <vt:lpstr>1.3 编译程序的结构</vt:lpstr>
      <vt:lpstr>1.4 编译阶段的组合（一）</vt:lpstr>
      <vt:lpstr>1.4 编译阶段的组合（二）</vt:lpstr>
      <vt:lpstr>1.5高级语言编译与解释 </vt:lpstr>
      <vt:lpstr>1.5高级语言编译与解释 </vt:lpstr>
      <vt:lpstr>1.5高级语言编译与解释</vt:lpstr>
      <vt:lpstr>1.5高级语言编译与解释</vt:lpstr>
      <vt:lpstr>1.5高级语言编译与解释</vt:lpstr>
      <vt:lpstr>1.6 程序设计语言的发展</vt:lpstr>
      <vt:lpstr>1.6 程序设计语言的发展</vt:lpstr>
      <vt:lpstr>1.6 程序设计语言的发展</vt:lpstr>
      <vt:lpstr>1.7 编译的相关学科</vt:lpstr>
      <vt:lpstr>1.7 编译的相关学科</vt:lpstr>
      <vt:lpstr>1.7 编译的相关学科</vt:lpstr>
      <vt:lpstr>1.8 编译技术的应用</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编译原理讲义</dc:title>
  <dc:creator>qlh</dc:creator>
  <cp:lastModifiedBy>qlh</cp:lastModifiedBy>
  <cp:revision>110</cp:revision>
  <dcterms:created xsi:type="dcterms:W3CDTF">2005-04-17T11:57:04Z</dcterms:created>
  <dcterms:modified xsi:type="dcterms:W3CDTF">2020-09-02T13:49:05Z</dcterms:modified>
</cp:coreProperties>
</file>