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64"/>
  </p:notesMasterIdLst>
  <p:sldIdLst>
    <p:sldId id="256" r:id="rId2"/>
    <p:sldId id="305" r:id="rId3"/>
    <p:sldId id="257" r:id="rId4"/>
    <p:sldId id="258" r:id="rId5"/>
    <p:sldId id="259" r:id="rId6"/>
    <p:sldId id="260" r:id="rId7"/>
    <p:sldId id="261" r:id="rId8"/>
    <p:sldId id="262" r:id="rId9"/>
    <p:sldId id="263" r:id="rId10"/>
    <p:sldId id="306" r:id="rId11"/>
    <p:sldId id="307" r:id="rId12"/>
    <p:sldId id="308" r:id="rId13"/>
    <p:sldId id="265" r:id="rId14"/>
    <p:sldId id="309" r:id="rId15"/>
    <p:sldId id="269" r:id="rId16"/>
    <p:sldId id="267" r:id="rId17"/>
    <p:sldId id="311" r:id="rId18"/>
    <p:sldId id="270" r:id="rId19"/>
    <p:sldId id="313" r:id="rId20"/>
    <p:sldId id="271" r:id="rId21"/>
    <p:sldId id="272" r:id="rId22"/>
    <p:sldId id="273" r:id="rId23"/>
    <p:sldId id="274" r:id="rId24"/>
    <p:sldId id="275" r:id="rId25"/>
    <p:sldId id="276" r:id="rId26"/>
    <p:sldId id="277" r:id="rId27"/>
    <p:sldId id="278" r:id="rId28"/>
    <p:sldId id="279" r:id="rId29"/>
    <p:sldId id="280" r:id="rId30"/>
    <p:sldId id="314" r:id="rId31"/>
    <p:sldId id="315" r:id="rId32"/>
    <p:sldId id="281" r:id="rId33"/>
    <p:sldId id="282" r:id="rId34"/>
    <p:sldId id="316" r:id="rId35"/>
    <p:sldId id="283" r:id="rId36"/>
    <p:sldId id="284" r:id="rId37"/>
    <p:sldId id="288" r:id="rId38"/>
    <p:sldId id="317" r:id="rId39"/>
    <p:sldId id="285" r:id="rId40"/>
    <p:sldId id="318" r:id="rId41"/>
    <p:sldId id="289" r:id="rId42"/>
    <p:sldId id="287" r:id="rId43"/>
    <p:sldId id="319" r:id="rId44"/>
    <p:sldId id="320" r:id="rId45"/>
    <p:sldId id="321" r:id="rId46"/>
    <p:sldId id="290" r:id="rId47"/>
    <p:sldId id="323" r:id="rId48"/>
    <p:sldId id="324" r:id="rId49"/>
    <p:sldId id="322" r:id="rId50"/>
    <p:sldId id="326" r:id="rId51"/>
    <p:sldId id="291" r:id="rId52"/>
    <p:sldId id="292" r:id="rId53"/>
    <p:sldId id="293" r:id="rId54"/>
    <p:sldId id="294" r:id="rId55"/>
    <p:sldId id="325" r:id="rId56"/>
    <p:sldId id="295" r:id="rId57"/>
    <p:sldId id="296" r:id="rId58"/>
    <p:sldId id="301" r:id="rId59"/>
    <p:sldId id="302" r:id="rId60"/>
    <p:sldId id="303" r:id="rId61"/>
    <p:sldId id="304" r:id="rId62"/>
    <p:sldId id="327"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8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1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2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2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82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7C9901D-0305-4158-B3FA-7A5209218F2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2"/>
          <p:cNvPicPr>
            <a:picLocks noChangeAspect="1" noChangeArrowheads="1"/>
          </p:cNvPicPr>
          <p:nvPr/>
        </p:nvPicPr>
        <p:blipFill>
          <a:blip r:embed="rId2">
            <a:lum bright="40000"/>
            <a:extLst>
              <a:ext uri="{28A0092B-C50C-407E-A947-70E740481C1C}">
                <a14:useLocalDpi xmlns:a14="http://schemas.microsoft.com/office/drawing/2010/main" val="0"/>
              </a:ext>
            </a:extLst>
          </a:blip>
          <a:srcRect/>
          <a:stretch>
            <a:fillRect/>
          </a:stretch>
        </p:blipFill>
        <p:spPr bwMode="auto">
          <a:xfrm>
            <a:off x="0" y="1268413"/>
            <a:ext cx="9144000"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中文校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8913"/>
            <a:ext cx="3186113"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p:cNvSpPr>
            <a:spLocks noGrp="1" noChangeArrowheads="1"/>
          </p:cNvSpPr>
          <p:nvPr>
            <p:ph type="ctrTitle"/>
          </p:nvPr>
        </p:nvSpPr>
        <p:spPr>
          <a:xfrm>
            <a:off x="685800" y="2130425"/>
            <a:ext cx="7772400" cy="1470025"/>
          </a:xfrm>
        </p:spPr>
        <p:txBody>
          <a:bodyPr/>
          <a:lstStyle>
            <a:lvl1pPr>
              <a:defRPr/>
            </a:lvl1pPr>
          </a:lstStyle>
          <a:p>
            <a:r>
              <a:rPr lang="zh-CN" altLang="en-US" smtClean="0"/>
              <a:t>单击此处编辑母版标题样式</a:t>
            </a:r>
            <a:endParaRPr lang="zh-CN" altLang="en-US"/>
          </a:p>
        </p:txBody>
      </p:sp>
      <p:sp>
        <p:nvSpPr>
          <p:cNvPr id="52228"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smtClean="0"/>
              <a:t>单击以编辑母版副标题样式</a:t>
            </a:r>
            <a:endParaRPr lang="zh-CN" altLang="en-US"/>
          </a:p>
        </p:txBody>
      </p:sp>
      <p:sp>
        <p:nvSpPr>
          <p:cNvPr id="6" name="Rectangle 5"/>
          <p:cNvSpPr>
            <a:spLocks noGrp="1" noChangeArrowheads="1"/>
          </p:cNvSpPr>
          <p:nvPr>
            <p:ph type="dt" sz="half" idx="10"/>
          </p:nvPr>
        </p:nvSpPr>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p:txBody>
          <a:bodyPr/>
          <a:lstStyle>
            <a:lvl1pPr>
              <a:defRPr/>
            </a:lvl1pPr>
          </a:lstStyle>
          <a:p>
            <a:pPr>
              <a:defRPr/>
            </a:pPr>
            <a:fld id="{3AA0B891-E07A-4096-A068-C54D416C44FA}" type="slidenum">
              <a:rPr lang="en-US" altLang="zh-CN"/>
              <a:pPr>
                <a:defRPr/>
              </a:pPr>
              <a:t>‹#›</a:t>
            </a:fld>
            <a:endParaRPr lang="en-US" altLang="zh-CN"/>
          </a:p>
        </p:txBody>
      </p:sp>
    </p:spTree>
    <p:extLst>
      <p:ext uri="{BB962C8B-B14F-4D97-AF65-F5344CB8AC3E}">
        <p14:creationId xmlns:p14="http://schemas.microsoft.com/office/powerpoint/2010/main" val="277907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4AE9B61-C217-419A-863F-129C56421F86}" type="slidenum">
              <a:rPr lang="en-US" altLang="zh-CN"/>
              <a:pPr>
                <a:defRPr/>
              </a:pPr>
              <a:t>‹#›</a:t>
            </a:fld>
            <a:endParaRPr lang="en-US" altLang="zh-CN"/>
          </a:p>
        </p:txBody>
      </p:sp>
    </p:spTree>
    <p:extLst>
      <p:ext uri="{BB962C8B-B14F-4D97-AF65-F5344CB8AC3E}">
        <p14:creationId xmlns:p14="http://schemas.microsoft.com/office/powerpoint/2010/main" val="358779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58988"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29325" cy="586581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39B75FD-0AF6-46FF-BE47-FC0F64E64AD6}" type="slidenum">
              <a:rPr lang="en-US" altLang="zh-CN"/>
              <a:pPr>
                <a:defRPr/>
              </a:pPr>
              <a:t>‹#›</a:t>
            </a:fld>
            <a:endParaRPr lang="en-US" altLang="zh-CN"/>
          </a:p>
        </p:txBody>
      </p:sp>
    </p:spTree>
    <p:extLst>
      <p:ext uri="{BB962C8B-B14F-4D97-AF65-F5344CB8AC3E}">
        <p14:creationId xmlns:p14="http://schemas.microsoft.com/office/powerpoint/2010/main" val="2865717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1E67ABA-C13C-46FA-AA52-CCA6DB8674F6}" type="slidenum">
              <a:rPr lang="en-US" altLang="zh-CN"/>
              <a:pPr>
                <a:defRPr/>
              </a:pPr>
              <a:t>‹#›</a:t>
            </a:fld>
            <a:endParaRPr lang="en-US" altLang="zh-CN"/>
          </a:p>
        </p:txBody>
      </p:sp>
    </p:spTree>
    <p:extLst>
      <p:ext uri="{BB962C8B-B14F-4D97-AF65-F5344CB8AC3E}">
        <p14:creationId xmlns:p14="http://schemas.microsoft.com/office/powerpoint/2010/main" val="235935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86CDBDE-45A7-46E0-A4C5-0AB689F65F10}" type="slidenum">
              <a:rPr lang="en-US" altLang="zh-CN"/>
              <a:pPr>
                <a:defRPr/>
              </a:pPr>
              <a:t>‹#›</a:t>
            </a:fld>
            <a:endParaRPr lang="en-US" altLang="zh-CN"/>
          </a:p>
        </p:txBody>
      </p:sp>
    </p:spTree>
    <p:extLst>
      <p:ext uri="{BB962C8B-B14F-4D97-AF65-F5344CB8AC3E}">
        <p14:creationId xmlns:p14="http://schemas.microsoft.com/office/powerpoint/2010/main" val="200451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6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C07AE5DD-11E9-4211-A26B-F10616E16159}" type="slidenum">
              <a:rPr lang="en-US" altLang="zh-CN"/>
              <a:pPr>
                <a:defRPr/>
              </a:pPr>
              <a:t>‹#›</a:t>
            </a:fld>
            <a:endParaRPr lang="en-US" altLang="zh-CN"/>
          </a:p>
        </p:txBody>
      </p:sp>
    </p:spTree>
    <p:extLst>
      <p:ext uri="{BB962C8B-B14F-4D97-AF65-F5344CB8AC3E}">
        <p14:creationId xmlns:p14="http://schemas.microsoft.com/office/powerpoint/2010/main" val="3667819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1B39D9A-4A33-4C37-AEBF-F3A8AD31ECE2}" type="slidenum">
              <a:rPr lang="en-US" altLang="zh-CN"/>
              <a:pPr>
                <a:defRPr/>
              </a:pPr>
              <a:t>‹#›</a:t>
            </a:fld>
            <a:endParaRPr lang="en-US" altLang="zh-CN"/>
          </a:p>
        </p:txBody>
      </p:sp>
    </p:spTree>
    <p:extLst>
      <p:ext uri="{BB962C8B-B14F-4D97-AF65-F5344CB8AC3E}">
        <p14:creationId xmlns:p14="http://schemas.microsoft.com/office/powerpoint/2010/main" val="967838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F4468ACE-E67D-476E-A2B2-D67BC35C1B47}" type="slidenum">
              <a:rPr lang="en-US" altLang="zh-CN"/>
              <a:pPr>
                <a:defRPr/>
              </a:pPr>
              <a:t>‹#›</a:t>
            </a:fld>
            <a:endParaRPr lang="en-US" altLang="zh-CN"/>
          </a:p>
        </p:txBody>
      </p:sp>
    </p:spTree>
    <p:extLst>
      <p:ext uri="{BB962C8B-B14F-4D97-AF65-F5344CB8AC3E}">
        <p14:creationId xmlns:p14="http://schemas.microsoft.com/office/powerpoint/2010/main" val="247814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D7AA861-8DC8-4858-9A4D-8A1860729756}" type="slidenum">
              <a:rPr lang="en-US" altLang="zh-CN"/>
              <a:pPr>
                <a:defRPr/>
              </a:pPr>
              <a:t>‹#›</a:t>
            </a:fld>
            <a:endParaRPr lang="en-US" altLang="zh-CN"/>
          </a:p>
        </p:txBody>
      </p:sp>
    </p:spTree>
    <p:extLst>
      <p:ext uri="{BB962C8B-B14F-4D97-AF65-F5344CB8AC3E}">
        <p14:creationId xmlns:p14="http://schemas.microsoft.com/office/powerpoint/2010/main" val="368129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44929A8-983F-417A-BD33-7A033F426B94}" type="slidenum">
              <a:rPr lang="en-US" altLang="zh-CN"/>
              <a:pPr>
                <a:defRPr/>
              </a:pPr>
              <a:t>‹#›</a:t>
            </a:fld>
            <a:endParaRPr lang="en-US" altLang="zh-CN"/>
          </a:p>
        </p:txBody>
      </p:sp>
    </p:spTree>
    <p:extLst>
      <p:ext uri="{BB962C8B-B14F-4D97-AF65-F5344CB8AC3E}">
        <p14:creationId xmlns:p14="http://schemas.microsoft.com/office/powerpoint/2010/main" val="47534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FAA5454-51F7-4FED-AA02-7108EA838FB2}" type="slidenum">
              <a:rPr lang="en-US" altLang="zh-CN"/>
              <a:pPr>
                <a:defRPr/>
              </a:pPr>
              <a:t>‹#›</a:t>
            </a:fld>
            <a:endParaRPr lang="en-US" altLang="zh-CN"/>
          </a:p>
        </p:txBody>
      </p:sp>
    </p:spTree>
    <p:extLst>
      <p:ext uri="{BB962C8B-B14F-4D97-AF65-F5344CB8AC3E}">
        <p14:creationId xmlns:p14="http://schemas.microsoft.com/office/powerpoint/2010/main" val="219227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BEF390AC-F8A8-4EED-996B-6F2E8DB69542}" type="slidenum">
              <a:rPr lang="en-US" altLang="zh-CN"/>
              <a:pPr>
                <a:defRPr/>
              </a:pPr>
              <a:t>‹#›</a:t>
            </a:fld>
            <a:endParaRPr lang="en-US" altLang="zh-CN"/>
          </a:p>
        </p:txBody>
      </p:sp>
    </p:spTree>
    <p:extLst>
      <p:ext uri="{BB962C8B-B14F-4D97-AF65-F5344CB8AC3E}">
        <p14:creationId xmlns:p14="http://schemas.microsoft.com/office/powerpoint/2010/main" val="174597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BCC1459-1A46-400A-B92A-67070C8CE7FD}" type="slidenum">
              <a:rPr lang="en-US" altLang="zh-CN"/>
              <a:pPr>
                <a:defRPr/>
              </a:pPr>
              <a:t>‹#›</a:t>
            </a:fld>
            <a:endParaRPr lang="en-US" altLang="zh-CN"/>
          </a:p>
        </p:txBody>
      </p:sp>
    </p:spTree>
    <p:extLst>
      <p:ext uri="{BB962C8B-B14F-4D97-AF65-F5344CB8AC3E}">
        <p14:creationId xmlns:p14="http://schemas.microsoft.com/office/powerpoint/2010/main" val="318923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4D76B135-0BCC-4F12-87B5-1996A63DF105}" type="slidenum">
              <a:rPr lang="en-US" altLang="zh-CN"/>
              <a:pPr>
                <a:defRPr/>
              </a:pPr>
              <a:t>‹#›</a:t>
            </a:fld>
            <a:endParaRPr lang="en-US" altLang="zh-CN"/>
          </a:p>
        </p:txBody>
      </p:sp>
    </p:spTree>
    <p:extLst>
      <p:ext uri="{BB962C8B-B14F-4D97-AF65-F5344CB8AC3E}">
        <p14:creationId xmlns:p14="http://schemas.microsoft.com/office/powerpoint/2010/main" val="94975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15BCD5E-6765-48C4-A527-E54355EC34F1}" type="slidenum">
              <a:rPr lang="en-US" altLang="zh-CN"/>
              <a:pPr>
                <a:defRPr/>
              </a:pPr>
              <a:t>‹#›</a:t>
            </a:fld>
            <a:endParaRPr lang="en-US" altLang="zh-CN"/>
          </a:p>
        </p:txBody>
      </p:sp>
    </p:spTree>
    <p:extLst>
      <p:ext uri="{BB962C8B-B14F-4D97-AF65-F5344CB8AC3E}">
        <p14:creationId xmlns:p14="http://schemas.microsoft.com/office/powerpoint/2010/main" val="245021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9E9FFF9-6930-4466-971F-69E518176000}" type="slidenum">
              <a:rPr lang="en-US" altLang="zh-CN"/>
              <a:pPr>
                <a:defRPr/>
              </a:pPr>
              <a:t>‹#›</a:t>
            </a:fld>
            <a:endParaRPr lang="en-US" altLang="zh-CN"/>
          </a:p>
        </p:txBody>
      </p:sp>
    </p:spTree>
    <p:extLst>
      <p:ext uri="{BB962C8B-B14F-4D97-AF65-F5344CB8AC3E}">
        <p14:creationId xmlns:p14="http://schemas.microsoft.com/office/powerpoint/2010/main" val="33319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中文校名"/>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25193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1412875"/>
            <a:ext cx="9144000" cy="431800"/>
            <a:chOff x="0" y="436"/>
            <a:chExt cx="5760" cy="318"/>
          </a:xfrm>
        </p:grpSpPr>
        <p:sp>
          <p:nvSpPr>
            <p:cNvPr id="1036" name="Rectangle 4"/>
            <p:cNvSpPr>
              <a:spLocks noChangeArrowheads="1"/>
            </p:cNvSpPr>
            <p:nvPr/>
          </p:nvSpPr>
          <p:spPr bwMode="auto">
            <a:xfrm>
              <a:off x="0" y="436"/>
              <a:ext cx="5760" cy="182"/>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7" name="Oval 5"/>
            <p:cNvSpPr>
              <a:spLocks noChangeArrowheads="1"/>
            </p:cNvSpPr>
            <p:nvPr/>
          </p:nvSpPr>
          <p:spPr bwMode="auto">
            <a:xfrm>
              <a:off x="0" y="482"/>
              <a:ext cx="5760" cy="27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1028" name="Group 6"/>
          <p:cNvGrpSpPr>
            <a:grpSpLocks/>
          </p:cNvGrpSpPr>
          <p:nvPr/>
        </p:nvGrpSpPr>
        <p:grpSpPr bwMode="auto">
          <a:xfrm>
            <a:off x="0" y="6092825"/>
            <a:ext cx="9144000" cy="765175"/>
            <a:chOff x="0" y="3748"/>
            <a:chExt cx="5760" cy="572"/>
          </a:xfrm>
        </p:grpSpPr>
        <p:sp>
          <p:nvSpPr>
            <p:cNvPr id="1034" name="Rectangle 7"/>
            <p:cNvSpPr>
              <a:spLocks noChangeArrowheads="1"/>
            </p:cNvSpPr>
            <p:nvPr/>
          </p:nvSpPr>
          <p:spPr bwMode="auto">
            <a:xfrm>
              <a:off x="0" y="3973"/>
              <a:ext cx="5760" cy="347"/>
            </a:xfrm>
            <a:prstGeom prst="rect">
              <a:avLst/>
            </a:prstGeom>
            <a:solidFill>
              <a:srgbClr val="3366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5" name="Oval 8"/>
            <p:cNvSpPr>
              <a:spLocks noChangeArrowheads="1"/>
            </p:cNvSpPr>
            <p:nvPr/>
          </p:nvSpPr>
          <p:spPr bwMode="auto">
            <a:xfrm>
              <a:off x="0" y="3748"/>
              <a:ext cx="5760" cy="45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
        <p:nvSpPr>
          <p:cNvPr id="1029" name="Rectangle 9"/>
          <p:cNvSpPr>
            <a:spLocks noGrp="1" noChangeArrowheads="1"/>
          </p:cNvSpPr>
          <p:nvPr>
            <p:ph type="title"/>
          </p:nvPr>
        </p:nvSpPr>
        <p:spPr bwMode="auto">
          <a:xfrm>
            <a:off x="468313" y="260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0"/>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11" name="Rectangle 1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51212" name="Rectangle 1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51213" name="Rectangle 1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D8BCC3E-406F-4E6C-90E9-79C2F36C8E4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18"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zh-CN" altLang="en-US" b="1" dirty="0" smtClean="0">
                <a:solidFill>
                  <a:srgbClr val="C00000"/>
                </a:solidFill>
              </a:rPr>
              <a:t>第十章 代码优化技术</a:t>
            </a:r>
            <a:endParaRPr lang="zh-CN" altLang="en-US" b="1" dirty="0" smtClean="0">
              <a:solidFill>
                <a:srgbClr val="C00000"/>
              </a:solidFill>
            </a:endParaRPr>
          </a:p>
        </p:txBody>
      </p:sp>
      <p:sp>
        <p:nvSpPr>
          <p:cNvPr id="4099" name="Rectangle 3"/>
          <p:cNvSpPr>
            <a:spLocks noGrp="1" noChangeArrowheads="1"/>
          </p:cNvSpPr>
          <p:nvPr>
            <p:ph type="subTitle" idx="1"/>
          </p:nvPr>
        </p:nvSpPr>
        <p:spPr>
          <a:xfrm>
            <a:off x="1371600" y="3886200"/>
            <a:ext cx="6400800" cy="694928"/>
          </a:xfrm>
        </p:spPr>
        <p:txBody>
          <a:bodyPr/>
          <a:lstStyle/>
          <a:p>
            <a:pPr eaLnBrk="1" hangingPunct="1"/>
            <a:r>
              <a:rPr lang="en-US" altLang="zh-CN" b="1" dirty="0" smtClean="0">
                <a:solidFill>
                  <a:srgbClr val="C00000"/>
                </a:solidFill>
              </a:rPr>
              <a:t>2020</a:t>
            </a:r>
            <a:r>
              <a:rPr lang="zh-CN" altLang="en-US" b="1" dirty="0" smtClean="0">
                <a:solidFill>
                  <a:srgbClr val="C00000"/>
                </a:solidFill>
              </a:rPr>
              <a:t>年</a:t>
            </a:r>
            <a:r>
              <a:rPr lang="en-US" altLang="zh-CN" b="1" dirty="0" smtClean="0">
                <a:solidFill>
                  <a:srgbClr val="C00000"/>
                </a:solidFill>
              </a:rPr>
              <a:t>10</a:t>
            </a:r>
            <a:r>
              <a:rPr lang="zh-CN" altLang="en-US" b="1" dirty="0" smtClean="0">
                <a:solidFill>
                  <a:srgbClr val="C00000"/>
                </a:solidFill>
              </a:rPr>
              <a:t>月</a:t>
            </a:r>
            <a:endParaRPr lang="zh-CN" altLang="en-US" b="1" dirty="0" smtClean="0">
              <a:solidFill>
                <a:srgbClr val="C00000"/>
              </a:solidFill>
            </a:endParaRPr>
          </a:p>
        </p:txBody>
      </p:sp>
      <p:sp>
        <p:nvSpPr>
          <p:cNvPr id="4100" name="Rectangle 1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2FADFA-1C26-4939-97F6-C9C033C0D4A6}" type="slidenum">
              <a:rPr lang="en-US" altLang="zh-CN" sz="1400" smtClean="0"/>
              <a:pPr>
                <a:spcBef>
                  <a:spcPct val="0"/>
                </a:spcBef>
                <a:buFontTx/>
                <a:buNone/>
              </a:pPr>
              <a:t>1</a:t>
            </a:fld>
            <a:endParaRPr lang="en-US" altLang="zh-CN" sz="14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idx="1"/>
          </p:nvPr>
        </p:nvSpPr>
        <p:spPr>
          <a:xfrm>
            <a:off x="354013" y="1844675"/>
            <a:ext cx="8435975" cy="3887788"/>
          </a:xfrm>
        </p:spPr>
        <p:txBody>
          <a:bodyPr/>
          <a:lstStyle/>
          <a:p>
            <a:pPr eaLnBrk="1" hangingPunct="1">
              <a:lnSpc>
                <a:spcPct val="110000"/>
              </a:lnSpc>
              <a:spcAft>
                <a:spcPct val="20000"/>
              </a:spcAft>
            </a:pPr>
            <a:r>
              <a:rPr lang="zh-CN" altLang="en-US" sz="2400" smtClean="0">
                <a:latin typeface="宋体" panose="02010600030101010101" pitchFamily="2" charset="-122"/>
              </a:rPr>
              <a:t>四元式（</a:t>
            </a:r>
            <a:r>
              <a:rPr lang="en-US" altLang="zh-CN" sz="2400" smtClean="0">
                <a:latin typeface="宋体" panose="02010600030101010101" pitchFamily="2" charset="-122"/>
              </a:rPr>
              <a:t>3</a:t>
            </a:r>
            <a:r>
              <a:rPr lang="zh-CN" altLang="en-US" sz="2400" smtClean="0">
                <a:latin typeface="宋体" panose="02010600030101010101" pitchFamily="2" charset="-122"/>
              </a:rPr>
              <a:t>）计算</a:t>
            </a:r>
            <a:r>
              <a:rPr lang="en-US" altLang="zh-CN" sz="2400" smtClean="0">
                <a:latin typeface="宋体" panose="02010600030101010101" pitchFamily="2" charset="-122"/>
              </a:rPr>
              <a:t>4*I</a:t>
            </a:r>
            <a:r>
              <a:rPr lang="zh-CN" altLang="en-US" sz="2400" smtClean="0">
                <a:latin typeface="宋体" panose="02010600030101010101" pitchFamily="2" charset="-122"/>
              </a:rPr>
              <a:t>时，</a:t>
            </a:r>
            <a:r>
              <a:rPr lang="en-US" altLang="zh-CN" sz="2400" smtClean="0">
                <a:latin typeface="宋体" panose="02010600030101010101" pitchFamily="2" charset="-122"/>
              </a:rPr>
              <a:t>I</a:t>
            </a:r>
            <a:r>
              <a:rPr lang="zh-CN" altLang="en-US" sz="2400" smtClean="0">
                <a:latin typeface="宋体" panose="02010600030101010101" pitchFamily="2" charset="-122"/>
              </a:rPr>
              <a:t>必为</a:t>
            </a:r>
            <a:r>
              <a:rPr lang="en-US" altLang="zh-CN" sz="2400" smtClean="0">
                <a:latin typeface="宋体" panose="02010600030101010101" pitchFamily="2" charset="-122"/>
              </a:rPr>
              <a:t>1</a:t>
            </a:r>
            <a:r>
              <a:rPr lang="zh-CN" altLang="en-US" sz="2400" smtClean="0">
                <a:latin typeface="宋体" panose="02010600030101010101" pitchFamily="2" charset="-122"/>
              </a:rPr>
              <a:t>。</a:t>
            </a:r>
          </a:p>
          <a:p>
            <a:pPr eaLnBrk="1" hangingPunct="1">
              <a:lnSpc>
                <a:spcPct val="110000"/>
              </a:lnSpc>
              <a:spcAft>
                <a:spcPct val="20000"/>
              </a:spcAft>
            </a:pPr>
            <a:r>
              <a:rPr lang="en-US" altLang="zh-CN" sz="2400" smtClean="0">
                <a:latin typeface="宋体" panose="02010600030101010101" pitchFamily="2" charset="-122"/>
              </a:rPr>
              <a:t>4*I</a:t>
            </a:r>
            <a:r>
              <a:rPr lang="zh-CN" altLang="en-US" sz="2400" smtClean="0">
                <a:latin typeface="宋体" panose="02010600030101010101" pitchFamily="2" charset="-122"/>
              </a:rPr>
              <a:t>的两个运算对象都是编码时的已知量，可在编译时计算出它的值，即四元式（</a:t>
            </a:r>
            <a:r>
              <a:rPr lang="en-US" altLang="zh-CN" sz="2400" smtClean="0">
                <a:latin typeface="宋体" panose="02010600030101010101" pitchFamily="2" charset="-122"/>
              </a:rPr>
              <a:t>3</a:t>
            </a:r>
            <a:r>
              <a:rPr lang="zh-CN" altLang="en-US" sz="2400" smtClean="0">
                <a:latin typeface="宋体" panose="02010600030101010101" pitchFamily="2" charset="-122"/>
              </a:rPr>
              <a:t>）可变为</a:t>
            </a:r>
            <a:r>
              <a:rPr lang="en-US" altLang="zh-CN" sz="2400" smtClean="0">
                <a:latin typeface="宋体" panose="02010600030101010101" pitchFamily="2" charset="-122"/>
              </a:rPr>
              <a:t>T1</a:t>
            </a:r>
            <a:r>
              <a:rPr lang="zh-CN" altLang="en-US" sz="2400" smtClean="0">
                <a:latin typeface="宋体" panose="02010600030101010101" pitchFamily="2" charset="-122"/>
              </a:rPr>
              <a:t>＝</a:t>
            </a:r>
            <a:r>
              <a:rPr lang="en-US" altLang="zh-CN" sz="2400" smtClean="0">
                <a:latin typeface="宋体" panose="02010600030101010101" pitchFamily="2" charset="-122"/>
              </a:rPr>
              <a:t>4</a:t>
            </a:r>
            <a:r>
              <a:rPr lang="zh-CN" altLang="en-US" sz="2400" smtClean="0">
                <a:latin typeface="宋体" panose="02010600030101010101" pitchFamily="2" charset="-122"/>
              </a:rPr>
              <a:t>，这种变换称为合并已知量。</a:t>
            </a:r>
          </a:p>
          <a:p>
            <a:pPr eaLnBrk="1" hangingPunct="1">
              <a:lnSpc>
                <a:spcPct val="110000"/>
              </a:lnSpc>
              <a:spcAft>
                <a:spcPct val="20000"/>
              </a:spcAft>
            </a:pPr>
            <a:r>
              <a:rPr lang="zh-CN" altLang="en-US" sz="2400" smtClean="0">
                <a:latin typeface="宋体" panose="02010600030101010101" pitchFamily="2" charset="-122"/>
              </a:rPr>
              <a:t>四元式</a:t>
            </a:r>
            <a:r>
              <a:rPr lang="en-US" altLang="zh-CN" sz="2400" smtClean="0">
                <a:latin typeface="宋体" panose="02010600030101010101" pitchFamily="2" charset="-122"/>
              </a:rPr>
              <a:t>(6)</a:t>
            </a:r>
            <a:r>
              <a:rPr lang="zh-CN" altLang="en-US" sz="2400" smtClean="0">
                <a:latin typeface="宋体" panose="02010600030101010101" pitchFamily="2" charset="-122"/>
              </a:rPr>
              <a:t>把</a:t>
            </a:r>
            <a:r>
              <a:rPr lang="en-US" altLang="zh-CN" sz="2400" smtClean="0">
                <a:latin typeface="宋体" panose="02010600030101010101" pitchFamily="2" charset="-122"/>
              </a:rPr>
              <a:t>T1</a:t>
            </a:r>
            <a:r>
              <a:rPr lang="zh-CN" altLang="en-US" sz="2400" smtClean="0">
                <a:latin typeface="宋体" panose="02010600030101010101" pitchFamily="2" charset="-122"/>
              </a:rPr>
              <a:t>的值复写到</a:t>
            </a:r>
            <a:r>
              <a:rPr lang="en-US" altLang="zh-CN" sz="2400" smtClean="0">
                <a:latin typeface="宋体" panose="02010600030101010101" pitchFamily="2" charset="-122"/>
              </a:rPr>
              <a:t>T4</a:t>
            </a:r>
            <a:r>
              <a:rPr lang="zh-CN" altLang="en-US" sz="2400" smtClean="0">
                <a:latin typeface="宋体" panose="02010600030101010101" pitchFamily="2" charset="-122"/>
              </a:rPr>
              <a:t>中，四元式（</a:t>
            </a:r>
            <a:r>
              <a:rPr lang="en-US" altLang="zh-CN" sz="2400" smtClean="0">
                <a:latin typeface="宋体" panose="02010600030101010101" pitchFamily="2" charset="-122"/>
              </a:rPr>
              <a:t>8</a:t>
            </a:r>
            <a:r>
              <a:rPr lang="zh-CN" altLang="en-US" sz="2400" smtClean="0">
                <a:latin typeface="宋体" panose="02010600030101010101" pitchFamily="2" charset="-122"/>
              </a:rPr>
              <a:t>）要引用</a:t>
            </a:r>
            <a:r>
              <a:rPr lang="en-US" altLang="zh-CN" sz="2400" smtClean="0">
                <a:latin typeface="宋体" panose="02010600030101010101" pitchFamily="2" charset="-122"/>
              </a:rPr>
              <a:t>T4</a:t>
            </a:r>
            <a:r>
              <a:rPr lang="zh-CN" altLang="en-US" sz="2400" smtClean="0">
                <a:latin typeface="宋体" panose="02010600030101010101" pitchFamily="2" charset="-122"/>
              </a:rPr>
              <a:t>的值，而从四元式（</a:t>
            </a:r>
            <a:r>
              <a:rPr lang="en-US" altLang="zh-CN" sz="2400" smtClean="0">
                <a:latin typeface="宋体" panose="02010600030101010101" pitchFamily="2" charset="-122"/>
              </a:rPr>
              <a:t>6</a:t>
            </a:r>
            <a:r>
              <a:rPr lang="zh-CN" altLang="en-US" sz="2400" smtClean="0">
                <a:latin typeface="宋体" panose="02010600030101010101" pitchFamily="2" charset="-122"/>
              </a:rPr>
              <a:t>）到四元式（</a:t>
            </a:r>
            <a:r>
              <a:rPr lang="en-US" altLang="zh-CN" sz="2400" smtClean="0">
                <a:latin typeface="宋体" panose="02010600030101010101" pitchFamily="2" charset="-122"/>
              </a:rPr>
              <a:t>8</a:t>
            </a:r>
            <a:r>
              <a:rPr lang="zh-CN" altLang="en-US" sz="2400" smtClean="0">
                <a:latin typeface="宋体" panose="02010600030101010101" pitchFamily="2" charset="-122"/>
              </a:rPr>
              <a:t>）之间未改变</a:t>
            </a:r>
            <a:r>
              <a:rPr lang="en-US" altLang="zh-CN" sz="2400" smtClean="0">
                <a:latin typeface="宋体" panose="02010600030101010101" pitchFamily="2" charset="-122"/>
              </a:rPr>
              <a:t>T4</a:t>
            </a:r>
            <a:r>
              <a:rPr lang="zh-CN" altLang="en-US" sz="2400" smtClean="0">
                <a:latin typeface="宋体" panose="02010600030101010101" pitchFamily="2" charset="-122"/>
              </a:rPr>
              <a:t>和</a:t>
            </a:r>
            <a:r>
              <a:rPr lang="en-US" altLang="zh-CN" sz="2400" smtClean="0">
                <a:latin typeface="宋体" panose="02010600030101010101" pitchFamily="2" charset="-122"/>
              </a:rPr>
              <a:t>T1</a:t>
            </a:r>
            <a:r>
              <a:rPr lang="zh-CN" altLang="en-US" sz="2400" smtClean="0">
                <a:latin typeface="宋体" panose="02010600030101010101" pitchFamily="2" charset="-122"/>
              </a:rPr>
              <a:t>的值，则将四元式（</a:t>
            </a:r>
            <a:r>
              <a:rPr lang="en-US" altLang="zh-CN" sz="2400" smtClean="0">
                <a:latin typeface="宋体" panose="02010600030101010101" pitchFamily="2" charset="-122"/>
              </a:rPr>
              <a:t>8</a:t>
            </a:r>
            <a:r>
              <a:rPr lang="zh-CN" altLang="en-US" sz="2400" smtClean="0">
                <a:latin typeface="宋体" panose="02010600030101010101" pitchFamily="2" charset="-122"/>
              </a:rPr>
              <a:t>）改为</a:t>
            </a:r>
            <a:r>
              <a:rPr lang="en-US" altLang="zh-CN" sz="2400" smtClean="0">
                <a:latin typeface="宋体" panose="02010600030101010101" pitchFamily="2" charset="-122"/>
              </a:rPr>
              <a:t>T6∶=T5[T1]</a:t>
            </a:r>
            <a:r>
              <a:rPr lang="zh-CN" altLang="en-US" sz="2400" smtClean="0">
                <a:latin typeface="宋体" panose="02010600030101010101" pitchFamily="2" charset="-122"/>
              </a:rPr>
              <a:t>，</a:t>
            </a:r>
          </a:p>
          <a:p>
            <a:pPr eaLnBrk="1" hangingPunct="1">
              <a:lnSpc>
                <a:spcPct val="110000"/>
              </a:lnSpc>
              <a:spcAft>
                <a:spcPct val="20000"/>
              </a:spcAft>
            </a:pPr>
            <a:r>
              <a:rPr lang="zh-CN" altLang="en-US" sz="2400" smtClean="0">
                <a:latin typeface="宋体" panose="02010600030101010101" pitchFamily="2" charset="-122"/>
              </a:rPr>
              <a:t>这种变换称为复写传播</a:t>
            </a:r>
            <a:r>
              <a:rPr lang="en-US" altLang="zh-CN" sz="2400" smtClean="0">
                <a:latin typeface="宋体" panose="02010600030101010101" pitchFamily="2" charset="-122"/>
              </a:rPr>
              <a:t>.</a:t>
            </a:r>
            <a:r>
              <a:rPr lang="zh-CN" altLang="en-US" sz="2400" smtClean="0">
                <a:latin typeface="宋体" panose="02010600030101010101" pitchFamily="2" charset="-122"/>
              </a:rPr>
              <a:t>复写传播之后运算结果保持不变。 </a:t>
            </a:r>
          </a:p>
        </p:txBody>
      </p:sp>
      <p:sp>
        <p:nvSpPr>
          <p:cNvPr id="133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CFBFDCE-5409-4744-8643-F7A5F5630B13}" type="slidenum">
              <a:rPr lang="en-US" altLang="zh-CN" sz="1400" smtClean="0"/>
              <a:pPr>
                <a:spcBef>
                  <a:spcPct val="0"/>
                </a:spcBef>
                <a:buFontTx/>
                <a:buNone/>
              </a:pPr>
              <a:t>10</a:t>
            </a:fld>
            <a:endParaRPr lang="en-US" altLang="zh-CN" sz="1400" smtClean="0"/>
          </a:p>
        </p:txBody>
      </p:sp>
      <p:sp>
        <p:nvSpPr>
          <p:cNvPr id="13316" name="Rectangle 3"/>
          <p:cNvSpPr>
            <a:spLocks noChangeArrowheads="1"/>
          </p:cNvSpPr>
          <p:nvPr/>
        </p:nvSpPr>
        <p:spPr bwMode="auto">
          <a:xfrm>
            <a:off x="1042988" y="750888"/>
            <a:ext cx="40322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723900" indent="-723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startAt="5"/>
            </a:pPr>
            <a:r>
              <a:rPr lang="zh-CN" altLang="en-US" sz="2400" b="1">
                <a:solidFill>
                  <a:srgbClr val="FF0000"/>
                </a:solidFill>
              </a:rPr>
              <a:t>合并已知量和复写传播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8"/>
          <p:cNvSpPr>
            <a:spLocks noGrp="1" noChangeArrowheads="1"/>
          </p:cNvSpPr>
          <p:nvPr>
            <p:ph idx="1"/>
          </p:nvPr>
        </p:nvSpPr>
        <p:spPr>
          <a:xfrm>
            <a:off x="555625" y="1989138"/>
            <a:ext cx="8229600" cy="2447925"/>
          </a:xfrm>
        </p:spPr>
        <p:txBody>
          <a:bodyPr/>
          <a:lstStyle/>
          <a:p>
            <a:pPr eaLnBrk="1" hangingPunct="1">
              <a:lnSpc>
                <a:spcPct val="110000"/>
              </a:lnSpc>
              <a:spcBef>
                <a:spcPct val="30000"/>
              </a:spcBef>
              <a:spcAft>
                <a:spcPct val="30000"/>
              </a:spcAft>
              <a:buFont typeface="Wingdings" panose="05000000000000000000" pitchFamily="2" charset="2"/>
              <a:buChar char="l"/>
            </a:pPr>
            <a:r>
              <a:rPr lang="zh-CN" altLang="en-US" sz="2400" smtClean="0"/>
              <a:t>（</a:t>
            </a:r>
            <a:r>
              <a:rPr lang="en-US" altLang="zh-CN" sz="2400" smtClean="0"/>
              <a:t>6</a:t>
            </a:r>
            <a:r>
              <a:rPr lang="zh-CN" altLang="en-US" sz="2400" smtClean="0"/>
              <a:t>）对</a:t>
            </a:r>
            <a:r>
              <a:rPr lang="en-US" altLang="zh-CN" sz="2400" smtClean="0"/>
              <a:t>T4</a:t>
            </a:r>
            <a:r>
              <a:rPr lang="zh-CN" altLang="en-US" sz="2400" smtClean="0"/>
              <a:t>赋值，但</a:t>
            </a:r>
            <a:r>
              <a:rPr lang="en-US" altLang="zh-CN" sz="2400" smtClean="0"/>
              <a:t>T4</a:t>
            </a:r>
            <a:r>
              <a:rPr lang="zh-CN" altLang="en-US" sz="2400" smtClean="0"/>
              <a:t>未被引用；</a:t>
            </a:r>
          </a:p>
          <a:p>
            <a:pPr eaLnBrk="1" hangingPunct="1">
              <a:lnSpc>
                <a:spcPct val="110000"/>
              </a:lnSpc>
              <a:spcBef>
                <a:spcPct val="30000"/>
              </a:spcBef>
              <a:spcAft>
                <a:spcPct val="30000"/>
              </a:spcAft>
              <a:buFont typeface="Wingdings" panose="05000000000000000000" pitchFamily="2" charset="2"/>
              <a:buChar char="l"/>
            </a:pPr>
            <a:r>
              <a:rPr lang="zh-CN" altLang="en-US" sz="2400" smtClean="0"/>
              <a:t>（</a:t>
            </a:r>
            <a:r>
              <a:rPr lang="en-US" altLang="zh-CN" sz="2400" smtClean="0"/>
              <a:t>2</a:t>
            </a:r>
            <a:r>
              <a:rPr lang="zh-CN" altLang="en-US" sz="2400" smtClean="0"/>
              <a:t>）和（</a:t>
            </a:r>
            <a:r>
              <a:rPr lang="en-US" altLang="zh-CN" sz="2400" smtClean="0"/>
              <a:t>11</a:t>
            </a:r>
            <a:r>
              <a:rPr lang="zh-CN" altLang="en-US" sz="2400" smtClean="0"/>
              <a:t>）对</a:t>
            </a:r>
            <a:r>
              <a:rPr lang="en-US" altLang="zh-CN" sz="2400" smtClean="0"/>
              <a:t>I</a:t>
            </a:r>
            <a:r>
              <a:rPr lang="zh-CN" altLang="en-US" sz="2400" smtClean="0"/>
              <a:t>赋值，但只有（</a:t>
            </a:r>
            <a:r>
              <a:rPr lang="en-US" altLang="zh-CN" sz="2400" smtClean="0"/>
              <a:t>11</a:t>
            </a:r>
            <a:r>
              <a:rPr lang="zh-CN" altLang="en-US" sz="2400" smtClean="0"/>
              <a:t>）引用</a:t>
            </a:r>
            <a:r>
              <a:rPr lang="en-US" altLang="zh-CN" sz="2400" smtClean="0"/>
              <a:t>I</a:t>
            </a:r>
            <a:r>
              <a:rPr lang="zh-CN" altLang="en-US" sz="2400" smtClean="0"/>
              <a:t>。</a:t>
            </a:r>
          </a:p>
          <a:p>
            <a:pPr eaLnBrk="1" hangingPunct="1">
              <a:lnSpc>
                <a:spcPct val="110000"/>
              </a:lnSpc>
              <a:spcBef>
                <a:spcPct val="30000"/>
              </a:spcBef>
              <a:spcAft>
                <a:spcPct val="30000"/>
              </a:spcAft>
              <a:buFont typeface="Wingdings" panose="05000000000000000000" pitchFamily="2" charset="2"/>
              <a:buChar char="l"/>
            </a:pPr>
            <a:r>
              <a:rPr lang="zh-CN" altLang="en-US" sz="2400" smtClean="0"/>
              <a:t>（</a:t>
            </a:r>
            <a:r>
              <a:rPr lang="en-US" altLang="zh-CN" sz="2400" smtClean="0"/>
              <a:t>6</a:t>
            </a:r>
            <a:r>
              <a:rPr lang="zh-CN" altLang="en-US" sz="2400" smtClean="0"/>
              <a:t>），（</a:t>
            </a:r>
            <a:r>
              <a:rPr lang="en-US" altLang="zh-CN" sz="2400" smtClean="0"/>
              <a:t>2</a:t>
            </a:r>
            <a:r>
              <a:rPr lang="zh-CN" altLang="en-US" sz="2400" smtClean="0"/>
              <a:t>）和（</a:t>
            </a:r>
            <a:r>
              <a:rPr lang="en-US" altLang="zh-CN" sz="2400" smtClean="0"/>
              <a:t>11</a:t>
            </a:r>
            <a:r>
              <a:rPr lang="zh-CN" altLang="en-US" sz="2400" smtClean="0"/>
              <a:t>）对程序的运行结果无任何作用。</a:t>
            </a:r>
          </a:p>
          <a:p>
            <a:pPr eaLnBrk="1" hangingPunct="1">
              <a:lnSpc>
                <a:spcPct val="110000"/>
              </a:lnSpc>
              <a:spcBef>
                <a:spcPct val="30000"/>
              </a:spcBef>
              <a:spcAft>
                <a:spcPct val="30000"/>
              </a:spcAft>
              <a:buFont typeface="Wingdings" panose="05000000000000000000" pitchFamily="2" charset="2"/>
              <a:buChar char="l"/>
            </a:pPr>
            <a:r>
              <a:rPr lang="zh-CN" altLang="en-US" sz="2400" smtClean="0"/>
              <a:t>我们称之为无用赋值，无用赋值可以从程序中删除。</a:t>
            </a:r>
            <a:br>
              <a:rPr lang="zh-CN" altLang="en-US" sz="2400" smtClean="0"/>
            </a:br>
            <a:endParaRPr lang="zh-CN" altLang="en-US" sz="2400" smtClean="0"/>
          </a:p>
          <a:p>
            <a:pPr eaLnBrk="1" hangingPunct="1">
              <a:lnSpc>
                <a:spcPct val="110000"/>
              </a:lnSpc>
              <a:spcBef>
                <a:spcPct val="30000"/>
              </a:spcBef>
              <a:spcAft>
                <a:spcPct val="30000"/>
              </a:spcAft>
              <a:buFont typeface="Wingdings" panose="05000000000000000000" pitchFamily="2" charset="2"/>
              <a:buChar char="l"/>
            </a:pPr>
            <a:endParaRPr lang="en-US" altLang="zh-CN" sz="2400" smtClean="0"/>
          </a:p>
        </p:txBody>
      </p:sp>
      <p:sp>
        <p:nvSpPr>
          <p:cNvPr id="143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ED60B2E-45AA-463A-A0F7-958D5EA6ABB8}" type="slidenum">
              <a:rPr lang="en-US" altLang="zh-CN" sz="1400" smtClean="0"/>
              <a:pPr>
                <a:spcBef>
                  <a:spcPct val="0"/>
                </a:spcBef>
                <a:buFontTx/>
                <a:buNone/>
              </a:pPr>
              <a:t>11</a:t>
            </a:fld>
            <a:endParaRPr lang="en-US" altLang="zh-CN" sz="1400" smtClean="0"/>
          </a:p>
        </p:txBody>
      </p:sp>
      <p:sp>
        <p:nvSpPr>
          <p:cNvPr id="14340" name="Rectangle 4"/>
          <p:cNvSpPr>
            <a:spLocks noChangeArrowheads="1"/>
          </p:cNvSpPr>
          <p:nvPr/>
        </p:nvSpPr>
        <p:spPr bwMode="auto">
          <a:xfrm>
            <a:off x="468313" y="404813"/>
            <a:ext cx="367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723900" indent="-723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startAt="6"/>
            </a:pPr>
            <a:r>
              <a:rPr lang="zh-CN" altLang="en-US" b="1">
                <a:solidFill>
                  <a:srgbClr val="FF0000"/>
                </a:solidFill>
              </a:rPr>
              <a:t>删除无用赋值</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DD9240-C48B-4463-8850-A8AD12411D80}" type="slidenum">
              <a:rPr lang="en-US" altLang="zh-CN" sz="1400" smtClean="0"/>
              <a:pPr>
                <a:spcBef>
                  <a:spcPct val="0"/>
                </a:spcBef>
                <a:buFontTx/>
                <a:buNone/>
              </a:pPr>
              <a:t>12</a:t>
            </a:fld>
            <a:endParaRPr lang="en-US" altLang="zh-CN" sz="1400" smtClean="0"/>
          </a:p>
        </p:txBody>
      </p:sp>
      <p:graphicFrame>
        <p:nvGraphicFramePr>
          <p:cNvPr id="86019" name="Group 3"/>
          <p:cNvGraphicFramePr>
            <a:graphicFrameLocks noGrp="1"/>
          </p:cNvGraphicFramePr>
          <p:nvPr/>
        </p:nvGraphicFramePr>
        <p:xfrm>
          <a:off x="5580063" y="547688"/>
          <a:ext cx="2735262" cy="1584496"/>
        </p:xfrm>
        <a:graphic>
          <a:graphicData uri="http://schemas.openxmlformats.org/drawingml/2006/table">
            <a:tbl>
              <a:tblPr/>
              <a:tblGrid>
                <a:gridCol w="554037">
                  <a:extLst>
                    <a:ext uri="{9D8B030D-6E8A-4147-A177-3AD203B41FA5}">
                      <a16:colId xmlns:a16="http://schemas.microsoft.com/office/drawing/2014/main" val="4019624901"/>
                    </a:ext>
                  </a:extLst>
                </a:gridCol>
                <a:gridCol w="2181225">
                  <a:extLst>
                    <a:ext uri="{9D8B030D-6E8A-4147-A177-3AD203B41FA5}">
                      <a16:colId xmlns:a16="http://schemas.microsoft.com/office/drawing/2014/main" val="2028824865"/>
                    </a:ext>
                  </a:extLst>
                </a:gridCol>
              </a:tblGrid>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2435201"/>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T2:=addr(A)-4</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21124076"/>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T5:=addr(B)-4</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0304851"/>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0615014"/>
                  </a:ext>
                </a:extLst>
              </a:tr>
            </a:tbl>
          </a:graphicData>
        </a:graphic>
      </p:graphicFrame>
      <p:sp>
        <p:nvSpPr>
          <p:cNvPr id="15380" name="Line 20"/>
          <p:cNvSpPr>
            <a:spLocks noChangeShapeType="1"/>
          </p:cNvSpPr>
          <p:nvPr/>
        </p:nvSpPr>
        <p:spPr bwMode="auto">
          <a:xfrm flipV="1">
            <a:off x="5076825" y="2420938"/>
            <a:ext cx="0" cy="3095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6037" name="Group 21"/>
          <p:cNvGraphicFramePr>
            <a:graphicFrameLocks noGrp="1"/>
          </p:cNvGraphicFramePr>
          <p:nvPr/>
        </p:nvGraphicFramePr>
        <p:xfrm>
          <a:off x="5580063" y="2636838"/>
          <a:ext cx="2735262" cy="2417763"/>
        </p:xfrm>
        <a:graphic>
          <a:graphicData uri="http://schemas.openxmlformats.org/drawingml/2006/table">
            <a:tbl>
              <a:tblPr/>
              <a:tblGrid>
                <a:gridCol w="473075">
                  <a:extLst>
                    <a:ext uri="{9D8B030D-6E8A-4147-A177-3AD203B41FA5}">
                      <a16:colId xmlns:a16="http://schemas.microsoft.com/office/drawing/2014/main" val="4172828146"/>
                    </a:ext>
                  </a:extLst>
                </a:gridCol>
                <a:gridCol w="2262187">
                  <a:extLst>
                    <a:ext uri="{9D8B030D-6E8A-4147-A177-3AD203B41FA5}">
                      <a16:colId xmlns:a16="http://schemas.microsoft.com/office/drawing/2014/main" val="781466491"/>
                    </a:ext>
                  </a:extLst>
                </a:gridCol>
              </a:tblGrid>
              <a:tr h="39624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T3:=T2[T1]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2352406"/>
                  </a:ext>
                </a:extLst>
              </a:tr>
              <a:tr h="39624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T6:=T5[T1]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15795401"/>
                  </a:ext>
                </a:extLst>
              </a:tr>
              <a:tr h="39624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T7:=T3*T6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7504350"/>
                  </a:ext>
                </a:extLst>
              </a:tr>
              <a:tr h="39624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P:=P+T7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9538456"/>
                  </a:ext>
                </a:extLst>
              </a:tr>
              <a:tr h="436563">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9375644"/>
                  </a:ext>
                </a:extLst>
              </a:tr>
              <a:tr h="39624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T1&lt;=80 goto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7727995"/>
                  </a:ext>
                </a:extLst>
              </a:tr>
            </a:tbl>
          </a:graphicData>
        </a:graphic>
      </p:graphicFrame>
      <p:sp>
        <p:nvSpPr>
          <p:cNvPr id="15404" name="Rectangle 47"/>
          <p:cNvSpPr>
            <a:spLocks noChangeArrowheads="1"/>
          </p:cNvSpPr>
          <p:nvPr/>
        </p:nvSpPr>
        <p:spPr bwMode="auto">
          <a:xfrm>
            <a:off x="8532813" y="1339850"/>
            <a:ext cx="431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15405" name="Rectangle 48"/>
          <p:cNvSpPr>
            <a:spLocks noChangeArrowheads="1"/>
          </p:cNvSpPr>
          <p:nvPr/>
        </p:nvSpPr>
        <p:spPr bwMode="auto">
          <a:xfrm>
            <a:off x="8459788" y="4221163"/>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15406" name="Line 49"/>
          <p:cNvSpPr>
            <a:spLocks noChangeShapeType="1"/>
          </p:cNvSpPr>
          <p:nvPr/>
        </p:nvSpPr>
        <p:spPr bwMode="auto">
          <a:xfrm>
            <a:off x="5076825" y="2420938"/>
            <a:ext cx="18716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7" name="Line 50"/>
          <p:cNvSpPr>
            <a:spLocks noChangeShapeType="1"/>
          </p:cNvSpPr>
          <p:nvPr/>
        </p:nvSpPr>
        <p:spPr bwMode="auto">
          <a:xfrm flipH="1">
            <a:off x="6948488" y="5084763"/>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08" name="Line 51"/>
          <p:cNvSpPr>
            <a:spLocks noChangeShapeType="1"/>
          </p:cNvSpPr>
          <p:nvPr/>
        </p:nvSpPr>
        <p:spPr bwMode="auto">
          <a:xfrm flipH="1">
            <a:off x="5076825" y="5516563"/>
            <a:ext cx="1871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9" name="Line 52"/>
          <p:cNvSpPr>
            <a:spLocks noChangeShapeType="1"/>
          </p:cNvSpPr>
          <p:nvPr/>
        </p:nvSpPr>
        <p:spPr bwMode="auto">
          <a:xfrm>
            <a:off x="6948488" y="213360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6125" name="Group 109"/>
          <p:cNvGraphicFramePr>
            <a:graphicFrameLocks noGrp="1"/>
          </p:cNvGraphicFramePr>
          <p:nvPr/>
        </p:nvGraphicFramePr>
        <p:xfrm>
          <a:off x="827088" y="981075"/>
          <a:ext cx="2952750" cy="731839"/>
        </p:xfrm>
        <a:graphic>
          <a:graphicData uri="http://schemas.openxmlformats.org/drawingml/2006/table">
            <a:tbl>
              <a:tblPr/>
              <a:tblGrid>
                <a:gridCol w="596900">
                  <a:extLst>
                    <a:ext uri="{9D8B030D-6E8A-4147-A177-3AD203B41FA5}">
                      <a16:colId xmlns:a16="http://schemas.microsoft.com/office/drawing/2014/main" val="3268800264"/>
                    </a:ext>
                  </a:extLst>
                </a:gridCol>
                <a:gridCol w="2355850">
                  <a:extLst>
                    <a:ext uri="{9D8B030D-6E8A-4147-A177-3AD203B41FA5}">
                      <a16:colId xmlns:a16="http://schemas.microsoft.com/office/drawing/2014/main" val="3910806874"/>
                    </a:ext>
                  </a:extLst>
                </a:gridCol>
              </a:tblGrid>
              <a:tr h="335219">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9255885"/>
                  </a:ext>
                </a:extLst>
              </a:tr>
              <a:tr h="396619">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I</a:t>
                      </a:r>
                      <a:r>
                        <a:rPr kumimoji="0" lang="zh-CN" altLang="en-US"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6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7311444"/>
                  </a:ext>
                </a:extLst>
              </a:tr>
            </a:tbl>
          </a:graphicData>
        </a:graphic>
      </p:graphicFrame>
      <p:sp>
        <p:nvSpPr>
          <p:cNvPr id="15421" name="Rectangle 65"/>
          <p:cNvSpPr>
            <a:spLocks noChangeArrowheads="1"/>
          </p:cNvSpPr>
          <p:nvPr/>
        </p:nvSpPr>
        <p:spPr bwMode="auto">
          <a:xfrm>
            <a:off x="2195513" y="301625"/>
            <a:ext cx="15843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中间代码</a:t>
            </a:r>
          </a:p>
        </p:txBody>
      </p:sp>
      <p:sp>
        <p:nvSpPr>
          <p:cNvPr id="15422" name="Line 66"/>
          <p:cNvSpPr>
            <a:spLocks noChangeShapeType="1"/>
          </p:cNvSpPr>
          <p:nvPr/>
        </p:nvSpPr>
        <p:spPr bwMode="auto">
          <a:xfrm>
            <a:off x="2266950" y="1700213"/>
            <a:ext cx="1588"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23" name="Line 67"/>
          <p:cNvSpPr>
            <a:spLocks noChangeShapeType="1"/>
          </p:cNvSpPr>
          <p:nvPr/>
        </p:nvSpPr>
        <p:spPr bwMode="auto">
          <a:xfrm flipH="1">
            <a:off x="754063" y="5949950"/>
            <a:ext cx="15843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69"/>
          <p:cNvSpPr>
            <a:spLocks noChangeShapeType="1"/>
          </p:cNvSpPr>
          <p:nvPr/>
        </p:nvSpPr>
        <p:spPr bwMode="auto">
          <a:xfrm flipV="1">
            <a:off x="754063" y="1916113"/>
            <a:ext cx="15128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6126" name="Group 110"/>
          <p:cNvGraphicFramePr>
            <a:graphicFrameLocks noGrp="1"/>
          </p:cNvGraphicFramePr>
          <p:nvPr/>
        </p:nvGraphicFramePr>
        <p:xfrm>
          <a:off x="900113" y="2205038"/>
          <a:ext cx="2879725" cy="3352800"/>
        </p:xfrm>
        <a:graphic>
          <a:graphicData uri="http://schemas.openxmlformats.org/drawingml/2006/table">
            <a:tbl>
              <a:tblPr/>
              <a:tblGrid>
                <a:gridCol w="536575">
                  <a:extLst>
                    <a:ext uri="{9D8B030D-6E8A-4147-A177-3AD203B41FA5}">
                      <a16:colId xmlns:a16="http://schemas.microsoft.com/office/drawing/2014/main" val="2517135068"/>
                    </a:ext>
                  </a:extLst>
                </a:gridCol>
                <a:gridCol w="2343150">
                  <a:extLst>
                    <a:ext uri="{9D8B030D-6E8A-4147-A177-3AD203B41FA5}">
                      <a16:colId xmlns:a16="http://schemas.microsoft.com/office/drawing/2014/main" val="836291412"/>
                    </a:ext>
                  </a:extLst>
                </a:gridCol>
              </a:tblGrid>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T1:=4*I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605472"/>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T2:=addr(A)-4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3169286"/>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T3:=T2[T1]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4800256"/>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T4:=4*I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4001504"/>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T5:=addr(B)-4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0591124"/>
                  </a:ext>
                </a:extLst>
              </a:tr>
              <a:tr h="217488">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T6:=T5[T4]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7017572"/>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T7:=T3*T6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6286604"/>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P:=P+T7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1362121"/>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6464051"/>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I&lt;=20 goto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1835169"/>
                  </a:ext>
                </a:extLst>
              </a:tr>
            </a:tbl>
          </a:graphicData>
        </a:graphic>
      </p:graphicFrame>
      <p:sp>
        <p:nvSpPr>
          <p:cNvPr id="15460" name="Rectangle 105"/>
          <p:cNvSpPr>
            <a:spLocks noChangeArrowheads="1"/>
          </p:cNvSpPr>
          <p:nvPr/>
        </p:nvSpPr>
        <p:spPr bwMode="auto">
          <a:xfrm>
            <a:off x="3922713" y="1052513"/>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15461" name="Rectangle 106"/>
          <p:cNvSpPr>
            <a:spLocks noChangeArrowheads="1"/>
          </p:cNvSpPr>
          <p:nvPr/>
        </p:nvSpPr>
        <p:spPr bwMode="auto">
          <a:xfrm>
            <a:off x="3922713" y="3716338"/>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15462" name="Line 111"/>
          <p:cNvSpPr>
            <a:spLocks noChangeShapeType="1"/>
          </p:cNvSpPr>
          <p:nvPr/>
        </p:nvSpPr>
        <p:spPr bwMode="auto">
          <a:xfrm>
            <a:off x="754063" y="1916113"/>
            <a:ext cx="0" cy="4033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 name="Line 112"/>
          <p:cNvSpPr>
            <a:spLocks noChangeShapeType="1"/>
          </p:cNvSpPr>
          <p:nvPr/>
        </p:nvSpPr>
        <p:spPr bwMode="auto">
          <a:xfrm>
            <a:off x="2338388" y="5589588"/>
            <a:ext cx="1587"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464" name="Text Box 113"/>
          <p:cNvSpPr txBox="1">
            <a:spLocks noChangeArrowheads="1"/>
          </p:cNvSpPr>
          <p:nvPr/>
        </p:nvSpPr>
        <p:spPr bwMode="auto">
          <a:xfrm>
            <a:off x="3203575" y="6092825"/>
            <a:ext cx="3406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经过优化以后执行效率大大提高</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8313" y="765175"/>
            <a:ext cx="8229600" cy="561975"/>
          </a:xfrm>
        </p:spPr>
        <p:txBody>
          <a:bodyPr/>
          <a:lstStyle/>
          <a:p>
            <a:pPr eaLnBrk="1" hangingPunct="1"/>
            <a:r>
              <a:rPr lang="en-US" altLang="zh-CN" sz="2800" b="1" dirty="0" smtClean="0"/>
              <a:t>10.2 </a:t>
            </a:r>
            <a:r>
              <a:rPr lang="zh-CN" altLang="en-US" sz="2800" b="1" dirty="0" smtClean="0"/>
              <a:t>局部优化</a:t>
            </a:r>
          </a:p>
        </p:txBody>
      </p:sp>
      <p:sp>
        <p:nvSpPr>
          <p:cNvPr id="15364" name="Rectangle 3"/>
          <p:cNvSpPr>
            <a:spLocks noGrp="1" noChangeArrowheads="1"/>
          </p:cNvSpPr>
          <p:nvPr>
            <p:ph idx="1"/>
          </p:nvPr>
        </p:nvSpPr>
        <p:spPr>
          <a:xfrm>
            <a:off x="684213" y="1773238"/>
            <a:ext cx="7704137" cy="4032250"/>
          </a:xfrm>
        </p:spPr>
        <p:txBody>
          <a:bodyPr/>
          <a:lstStyle/>
          <a:p>
            <a:pPr eaLnBrk="1" hangingPunct="1">
              <a:lnSpc>
                <a:spcPct val="110000"/>
              </a:lnSpc>
              <a:spcAft>
                <a:spcPct val="20000"/>
              </a:spcAft>
              <a:buFont typeface="Wingdings" panose="05000000000000000000" pitchFamily="2" charset="2"/>
              <a:buChar char="l"/>
              <a:defRPr/>
            </a:pPr>
            <a:r>
              <a:rPr lang="zh-CN" altLang="en-US" sz="2400" b="1" dirty="0" smtClean="0"/>
              <a:t>局部优化是指基本块内的优化</a:t>
            </a:r>
            <a:r>
              <a:rPr lang="zh-CN" altLang="en-US" sz="2400" dirty="0" smtClean="0"/>
              <a:t>。</a:t>
            </a:r>
          </a:p>
          <a:p>
            <a:pPr eaLnBrk="1" hangingPunct="1">
              <a:lnSpc>
                <a:spcPct val="110000"/>
              </a:lnSpc>
              <a:spcAft>
                <a:spcPct val="20000"/>
              </a:spcAft>
              <a:buFont typeface="Wingdings" panose="05000000000000000000" pitchFamily="2" charset="2"/>
              <a:buChar char="l"/>
              <a:defRPr/>
            </a:pPr>
            <a:r>
              <a:rPr lang="zh-CN" altLang="en-US" sz="2400" b="1" dirty="0" smtClean="0">
                <a:solidFill>
                  <a:srgbClr val="FF0000"/>
                </a:solidFill>
              </a:rPr>
              <a:t>基本块定义</a:t>
            </a:r>
            <a:r>
              <a:rPr lang="zh-CN" altLang="en-US" sz="2400" b="1" dirty="0" smtClean="0"/>
              <a:t>：</a:t>
            </a:r>
          </a:p>
          <a:p>
            <a:pPr marL="971550" lvl="1" indent="-514350" eaLnBrk="1" hangingPunct="1">
              <a:lnSpc>
                <a:spcPct val="110000"/>
              </a:lnSpc>
              <a:spcAft>
                <a:spcPct val="20000"/>
              </a:spcAft>
              <a:buFont typeface="Wingdings" panose="05000000000000000000" pitchFamily="2" charset="2"/>
              <a:buAutoNum type="arabicPeriod"/>
              <a:defRPr/>
            </a:pPr>
            <a:r>
              <a:rPr lang="zh-CN" altLang="en-US" sz="2000" dirty="0" smtClean="0"/>
              <a:t>指程序中一顺序执行的语句序列</a:t>
            </a:r>
            <a:r>
              <a:rPr lang="en-US" altLang="zh-CN" sz="2000" dirty="0" smtClean="0"/>
              <a:t>;</a:t>
            </a:r>
          </a:p>
          <a:p>
            <a:pPr marL="971550" lvl="1" indent="-514350" eaLnBrk="1" hangingPunct="1">
              <a:lnSpc>
                <a:spcPct val="110000"/>
              </a:lnSpc>
              <a:spcAft>
                <a:spcPct val="20000"/>
              </a:spcAft>
              <a:buFont typeface="Wingdings" panose="05000000000000000000" pitchFamily="2" charset="2"/>
              <a:buAutoNum type="arabicPeriod"/>
              <a:defRPr/>
            </a:pPr>
            <a:r>
              <a:rPr lang="zh-CN" altLang="en-US" sz="2000" dirty="0" smtClean="0"/>
              <a:t>只有一个入口语句和一个出口语句。</a:t>
            </a:r>
          </a:p>
          <a:p>
            <a:pPr marL="971550" lvl="1" indent="-514350" eaLnBrk="1" hangingPunct="1">
              <a:lnSpc>
                <a:spcPct val="110000"/>
              </a:lnSpc>
              <a:spcAft>
                <a:spcPct val="20000"/>
              </a:spcAft>
              <a:buFont typeface="Wingdings" panose="05000000000000000000" pitchFamily="2" charset="2"/>
              <a:buAutoNum type="arabicPeriod"/>
              <a:defRPr/>
            </a:pPr>
            <a:r>
              <a:rPr lang="zh-CN" altLang="en-US" sz="2000" dirty="0" smtClean="0"/>
              <a:t>执行时只能从入口语句进入，从出口语句退出。</a:t>
            </a:r>
          </a:p>
          <a:p>
            <a:pPr marL="609600" indent="-609600" eaLnBrk="1" hangingPunct="1">
              <a:lnSpc>
                <a:spcPct val="110000"/>
              </a:lnSpc>
              <a:spcAft>
                <a:spcPct val="20000"/>
              </a:spcAft>
              <a:buFont typeface="Wingdings" panose="05000000000000000000" pitchFamily="2" charset="2"/>
              <a:buChar char="¡"/>
              <a:defRPr/>
            </a:pPr>
            <a:r>
              <a:rPr lang="zh-CN" altLang="en-US" sz="2400" b="1" dirty="0" smtClean="0"/>
              <a:t>对于一个给定程序，可以划分出一系列基本块。</a:t>
            </a: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420D8DB-D391-4D59-837D-7FC16A6F96F0}" type="slidenum">
              <a:rPr lang="en-US" altLang="zh-CN" sz="1400" smtClean="0"/>
              <a:pPr>
                <a:spcBef>
                  <a:spcPct val="0"/>
                </a:spcBef>
                <a:buFontTx/>
                <a:buNone/>
              </a:pPr>
              <a:t>13</a:t>
            </a:fld>
            <a:endParaRPr lang="en-US" altLang="zh-CN"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836613"/>
            <a:ext cx="8229600" cy="561975"/>
          </a:xfrm>
        </p:spPr>
        <p:txBody>
          <a:bodyPr/>
          <a:lstStyle/>
          <a:p>
            <a:pPr eaLnBrk="1" hangingPunct="1"/>
            <a:r>
              <a:rPr lang="en-US" altLang="zh-CN" sz="2800" dirty="0" smtClean="0"/>
              <a:t>10.2 </a:t>
            </a:r>
            <a:r>
              <a:rPr lang="zh-CN" altLang="en-US" sz="2800" dirty="0" smtClean="0"/>
              <a:t>局部优化</a:t>
            </a:r>
          </a:p>
        </p:txBody>
      </p:sp>
      <p:sp>
        <p:nvSpPr>
          <p:cNvPr id="17411" name="Rectangle 3"/>
          <p:cNvSpPr>
            <a:spLocks noGrp="1" noChangeArrowheads="1"/>
          </p:cNvSpPr>
          <p:nvPr>
            <p:ph idx="1"/>
          </p:nvPr>
        </p:nvSpPr>
        <p:spPr>
          <a:xfrm>
            <a:off x="755650" y="1622425"/>
            <a:ext cx="7632700" cy="5119688"/>
          </a:xfrm>
        </p:spPr>
        <p:txBody>
          <a:bodyPr/>
          <a:lstStyle/>
          <a:p>
            <a:pPr marL="609600" indent="-609600" eaLnBrk="1" hangingPunct="1"/>
            <a:r>
              <a:rPr lang="zh-CN" altLang="en-US" sz="2400" b="1" smtClean="0">
                <a:solidFill>
                  <a:srgbClr val="FF0000"/>
                </a:solidFill>
              </a:rPr>
              <a:t>基本块划分</a:t>
            </a:r>
            <a:r>
              <a:rPr lang="zh-CN" altLang="en-US" sz="2400" smtClean="0"/>
              <a:t>：</a:t>
            </a:r>
          </a:p>
          <a:p>
            <a:pPr marL="609600" indent="-609600" eaLnBrk="1" hangingPunct="1"/>
            <a:r>
              <a:rPr lang="zh-CN" altLang="en-US" sz="2400" b="1" smtClean="0"/>
              <a:t>入口语句：</a:t>
            </a:r>
          </a:p>
          <a:p>
            <a:pPr marL="971550" lvl="1" indent="-514350" eaLnBrk="1" hangingPunct="1">
              <a:buFont typeface="Wingdings" panose="05000000000000000000" pitchFamily="2" charset="2"/>
              <a:buAutoNum type="arabicPeriod"/>
            </a:pPr>
            <a:r>
              <a:rPr lang="zh-CN" altLang="en-US" sz="2000" smtClean="0"/>
              <a:t>程序的第一个语句；</a:t>
            </a:r>
          </a:p>
          <a:p>
            <a:pPr marL="971550" lvl="1" indent="-514350" eaLnBrk="1" hangingPunct="1">
              <a:buFont typeface="Wingdings" panose="05000000000000000000" pitchFamily="2" charset="2"/>
              <a:buAutoNum type="arabicPeriod"/>
            </a:pPr>
            <a:r>
              <a:rPr lang="zh-CN" altLang="en-US" sz="2000" smtClean="0"/>
              <a:t>或者，条件转移语句或无条件转移语句的转移目标语句；</a:t>
            </a:r>
          </a:p>
          <a:p>
            <a:pPr marL="971550" lvl="1" indent="-514350" eaLnBrk="1" hangingPunct="1">
              <a:buFont typeface="Wingdings" panose="05000000000000000000" pitchFamily="2" charset="2"/>
              <a:buAutoNum type="arabicPeriod"/>
            </a:pPr>
            <a:r>
              <a:rPr lang="zh-CN" altLang="en-US" sz="2000" smtClean="0"/>
              <a:t>或者，紧跟在条件转移语句后面的语句。</a:t>
            </a:r>
          </a:p>
          <a:p>
            <a:pPr marL="609600" indent="-609600" eaLnBrk="1" hangingPunct="1"/>
            <a:r>
              <a:rPr lang="zh-CN" altLang="en-US" sz="2400" b="1" smtClean="0"/>
              <a:t>基本块划分算法：</a:t>
            </a:r>
          </a:p>
          <a:p>
            <a:pPr marL="971550" lvl="1" indent="-514350" eaLnBrk="1" hangingPunct="1">
              <a:buFont typeface="Wingdings" panose="05000000000000000000" pitchFamily="2" charset="2"/>
              <a:buAutoNum type="arabicPeriod"/>
            </a:pPr>
            <a:r>
              <a:rPr lang="zh-CN" altLang="en-US" sz="2000" smtClean="0"/>
              <a:t>求出各个入口语句；</a:t>
            </a:r>
          </a:p>
          <a:p>
            <a:pPr marL="971550" lvl="1" indent="-514350" eaLnBrk="1" hangingPunct="1">
              <a:buFont typeface="Wingdings" panose="05000000000000000000" pitchFamily="2" charset="2"/>
              <a:buAutoNum type="arabicPeriod"/>
            </a:pPr>
            <a:r>
              <a:rPr lang="zh-CN" altLang="en-US" sz="2000" smtClean="0"/>
              <a:t>对每个入口语句，构造其所属的基本块。即由该入口语句到下一个入口语句（不包含该语句），或到一转移语句（包含该语句），或到一停语句（包含该语句）之间的语句序列组成。</a:t>
            </a:r>
          </a:p>
          <a:p>
            <a:pPr marL="971550" lvl="1" indent="-514350" eaLnBrk="1" hangingPunct="1">
              <a:buFont typeface="Wingdings" panose="05000000000000000000" pitchFamily="2" charset="2"/>
              <a:buAutoNum type="arabicPeriod"/>
            </a:pPr>
            <a:r>
              <a:rPr lang="zh-CN" altLang="en-US" sz="2000" smtClean="0"/>
              <a:t>凡是未被纳入某个基本块中的语句，都是程序控制流程中无法到达的语句，也是不会被执行的语句，因此，可以删除掉。</a:t>
            </a:r>
          </a:p>
        </p:txBody>
      </p:sp>
      <p:sp>
        <p:nvSpPr>
          <p:cNvPr id="174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16EAC63-9878-49B5-8981-D65D2AC511F5}" type="slidenum">
              <a:rPr lang="en-US" altLang="zh-CN" sz="1400" smtClean="0"/>
              <a:pPr>
                <a:spcBef>
                  <a:spcPct val="0"/>
                </a:spcBef>
                <a:buFontTx/>
                <a:buNone/>
              </a:pPr>
              <a:t>14</a:t>
            </a:fld>
            <a:endParaRPr lang="en-US" altLang="zh-CN"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468313" y="666750"/>
            <a:ext cx="2663825" cy="736600"/>
          </a:xfrm>
        </p:spPr>
        <p:txBody>
          <a:bodyPr/>
          <a:lstStyle/>
          <a:p>
            <a:pPr algn="l" eaLnBrk="1" hangingPunct="1"/>
            <a:r>
              <a:rPr lang="zh-CN" altLang="en-US" sz="3200" smtClean="0"/>
              <a:t>例题：</a:t>
            </a:r>
          </a:p>
        </p:txBody>
      </p:sp>
      <p:graphicFrame>
        <p:nvGraphicFramePr>
          <p:cNvPr id="24738" name="Group 162"/>
          <p:cNvGraphicFramePr>
            <a:graphicFrameLocks noGrp="1"/>
          </p:cNvGraphicFramePr>
          <p:nvPr>
            <p:ph idx="1"/>
          </p:nvPr>
        </p:nvGraphicFramePr>
        <p:xfrm>
          <a:off x="266700" y="2401888"/>
          <a:ext cx="2962275" cy="3687816"/>
        </p:xfrm>
        <a:graphic>
          <a:graphicData uri="http://schemas.openxmlformats.org/drawingml/2006/table">
            <a:tbl>
              <a:tblPr/>
              <a:tblGrid>
                <a:gridCol w="569913">
                  <a:extLst>
                    <a:ext uri="{9D8B030D-6E8A-4147-A177-3AD203B41FA5}">
                      <a16:colId xmlns:a16="http://schemas.microsoft.com/office/drawing/2014/main" val="20000"/>
                    </a:ext>
                  </a:extLst>
                </a:gridCol>
                <a:gridCol w="2392362">
                  <a:extLst>
                    <a:ext uri="{9D8B030D-6E8A-4147-A177-3AD203B41FA5}">
                      <a16:colId xmlns:a16="http://schemas.microsoft.com/office/drawing/2014/main" val="20001"/>
                    </a:ext>
                  </a:extLst>
                </a:gridCol>
              </a:tblGrid>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Read(limit)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If I&gt;limit goto(11)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Read(j)</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If I=1 goto(8)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Sum:=sum+j</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Goto(9)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Sum:=j</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I:=I+1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Goto(3)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5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Write(sum)</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marT="45708" marB="457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
        <p:nvSpPr>
          <p:cNvPr id="184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FFA69C-5225-4759-823F-243F263AC51D}" type="slidenum">
              <a:rPr lang="en-US" altLang="zh-CN" sz="1400" smtClean="0"/>
              <a:pPr>
                <a:spcBef>
                  <a:spcPct val="0"/>
                </a:spcBef>
                <a:buFontTx/>
                <a:buNone/>
              </a:pPr>
              <a:t>15</a:t>
            </a:fld>
            <a:endParaRPr lang="en-US" altLang="zh-CN" sz="1400" smtClean="0"/>
          </a:p>
        </p:txBody>
      </p:sp>
      <p:sp>
        <p:nvSpPr>
          <p:cNvPr id="18474" name="Rectangle 142"/>
          <p:cNvSpPr>
            <a:spLocks noGrp="1" noChangeArrowheads="1"/>
          </p:cNvSpPr>
          <p:nvPr>
            <p:ph type="body" idx="4294967295"/>
          </p:nvPr>
        </p:nvSpPr>
        <p:spPr>
          <a:xfrm>
            <a:off x="3611563" y="765175"/>
            <a:ext cx="5327650" cy="4103688"/>
          </a:xfrm>
        </p:spPr>
        <p:txBody>
          <a:bodyPr/>
          <a:lstStyle/>
          <a:p>
            <a:pPr eaLnBrk="1" hangingPunct="1"/>
            <a:r>
              <a:rPr lang="zh-CN" altLang="en-US" sz="2000" smtClean="0"/>
              <a:t>上述程序中，入口语句分别为</a:t>
            </a:r>
            <a:r>
              <a:rPr lang="en-US" altLang="zh-CN" sz="2000" smtClean="0"/>
              <a:t>1</a:t>
            </a:r>
            <a:r>
              <a:rPr lang="zh-CN" altLang="en-US" sz="2000" smtClean="0"/>
              <a:t>、</a:t>
            </a:r>
            <a:r>
              <a:rPr lang="en-US" altLang="zh-CN" sz="2000" smtClean="0"/>
              <a:t>3</a:t>
            </a:r>
            <a:r>
              <a:rPr lang="zh-CN" altLang="en-US" sz="2000" smtClean="0"/>
              <a:t>、</a:t>
            </a:r>
            <a:r>
              <a:rPr lang="en-US" altLang="zh-CN" sz="2000" smtClean="0"/>
              <a:t>4</a:t>
            </a:r>
            <a:r>
              <a:rPr lang="zh-CN" altLang="en-US" sz="2000" smtClean="0"/>
              <a:t>、</a:t>
            </a:r>
            <a:r>
              <a:rPr lang="en-US" altLang="zh-CN" sz="2000" smtClean="0"/>
              <a:t>6</a:t>
            </a:r>
            <a:r>
              <a:rPr lang="zh-CN" altLang="en-US" sz="2000" smtClean="0"/>
              <a:t>、</a:t>
            </a:r>
            <a:r>
              <a:rPr lang="en-US" altLang="zh-CN" sz="2000" smtClean="0"/>
              <a:t>8</a:t>
            </a:r>
            <a:r>
              <a:rPr lang="zh-CN" altLang="en-US" sz="2000" smtClean="0"/>
              <a:t>、</a:t>
            </a:r>
            <a:r>
              <a:rPr lang="en-US" altLang="zh-CN" sz="2000" smtClean="0"/>
              <a:t>9</a:t>
            </a:r>
            <a:r>
              <a:rPr lang="zh-CN" altLang="en-US" sz="2000" smtClean="0"/>
              <a:t>、</a:t>
            </a:r>
            <a:r>
              <a:rPr lang="en-US" altLang="zh-CN" sz="2000" smtClean="0"/>
              <a:t>11</a:t>
            </a:r>
            <a:r>
              <a:rPr lang="zh-CN" altLang="en-US" sz="2000" smtClean="0"/>
              <a:t>。 </a:t>
            </a:r>
          </a:p>
          <a:p>
            <a:pPr eaLnBrk="1" hangingPunct="1"/>
            <a:r>
              <a:rPr lang="zh-CN" altLang="en-US" sz="2000" smtClean="0"/>
              <a:t>该程序共有</a:t>
            </a:r>
            <a:r>
              <a:rPr lang="en-US" altLang="zh-CN" sz="2000" smtClean="0"/>
              <a:t>7</a:t>
            </a:r>
            <a:r>
              <a:rPr lang="zh-CN" altLang="en-US" sz="2000" smtClean="0"/>
              <a:t>个基本块。 </a:t>
            </a:r>
          </a:p>
          <a:p>
            <a:pPr eaLnBrk="1" hangingPunct="1"/>
            <a:r>
              <a:rPr lang="zh-CN" altLang="en-US" sz="2000" smtClean="0"/>
              <a:t>其中语句</a:t>
            </a:r>
            <a:r>
              <a:rPr lang="en-US" altLang="zh-CN" sz="2000" smtClean="0"/>
              <a:t>1</a:t>
            </a:r>
            <a:r>
              <a:rPr lang="zh-CN" altLang="en-US" sz="2000" smtClean="0"/>
              <a:t>、</a:t>
            </a:r>
            <a:r>
              <a:rPr lang="en-US" altLang="zh-CN" sz="2000" smtClean="0"/>
              <a:t>2</a:t>
            </a:r>
            <a:r>
              <a:rPr lang="zh-CN" altLang="en-US" sz="2000" smtClean="0"/>
              <a:t>为</a:t>
            </a:r>
            <a:r>
              <a:rPr lang="en-US" altLang="zh-CN" sz="2000" smtClean="0">
                <a:solidFill>
                  <a:srgbClr val="FF0000"/>
                </a:solidFill>
              </a:rPr>
              <a:t>1</a:t>
            </a:r>
            <a:r>
              <a:rPr lang="zh-CN" altLang="en-US" sz="2000" smtClean="0">
                <a:solidFill>
                  <a:srgbClr val="FF0000"/>
                </a:solidFill>
              </a:rPr>
              <a:t>块</a:t>
            </a:r>
            <a:r>
              <a:rPr lang="zh-CN" altLang="en-US" sz="2000" smtClean="0"/>
              <a:t>；</a:t>
            </a:r>
          </a:p>
          <a:p>
            <a:pPr eaLnBrk="1" hangingPunct="1"/>
            <a:r>
              <a:rPr lang="zh-CN" altLang="en-US" sz="2000" smtClean="0"/>
              <a:t> </a:t>
            </a:r>
            <a:r>
              <a:rPr lang="en-US" altLang="zh-CN" sz="2000" smtClean="0"/>
              <a:t>3</a:t>
            </a:r>
            <a:r>
              <a:rPr lang="zh-CN" altLang="en-US" sz="2000" smtClean="0"/>
              <a:t>语句为</a:t>
            </a:r>
            <a:r>
              <a:rPr lang="en-US" altLang="zh-CN" sz="2000" smtClean="0">
                <a:solidFill>
                  <a:srgbClr val="FF0000"/>
                </a:solidFill>
              </a:rPr>
              <a:t>2</a:t>
            </a:r>
            <a:r>
              <a:rPr lang="zh-CN" altLang="en-US" sz="2000" smtClean="0">
                <a:solidFill>
                  <a:srgbClr val="FF0000"/>
                </a:solidFill>
              </a:rPr>
              <a:t>块</a:t>
            </a:r>
            <a:r>
              <a:rPr lang="zh-CN" altLang="en-US" sz="2000" smtClean="0"/>
              <a:t>； </a:t>
            </a:r>
          </a:p>
          <a:p>
            <a:pPr eaLnBrk="1" hangingPunct="1"/>
            <a:r>
              <a:rPr lang="en-US" altLang="zh-CN" sz="2000" smtClean="0"/>
              <a:t>4</a:t>
            </a:r>
            <a:r>
              <a:rPr lang="zh-CN" altLang="en-US" sz="2000" smtClean="0"/>
              <a:t>、</a:t>
            </a:r>
            <a:r>
              <a:rPr lang="en-US" altLang="zh-CN" sz="2000" smtClean="0"/>
              <a:t>5</a:t>
            </a:r>
            <a:r>
              <a:rPr lang="zh-CN" altLang="en-US" sz="2000" smtClean="0"/>
              <a:t>语句为</a:t>
            </a:r>
            <a:r>
              <a:rPr lang="en-US" altLang="zh-CN" sz="2000" smtClean="0">
                <a:solidFill>
                  <a:srgbClr val="FF0000"/>
                </a:solidFill>
              </a:rPr>
              <a:t>3</a:t>
            </a:r>
            <a:r>
              <a:rPr lang="zh-CN" altLang="en-US" sz="2000" smtClean="0">
                <a:solidFill>
                  <a:srgbClr val="FF0000"/>
                </a:solidFill>
              </a:rPr>
              <a:t>块</a:t>
            </a:r>
            <a:r>
              <a:rPr lang="zh-CN" altLang="en-US" sz="2000" smtClean="0"/>
              <a:t>； </a:t>
            </a:r>
          </a:p>
          <a:p>
            <a:pPr eaLnBrk="1" hangingPunct="1"/>
            <a:r>
              <a:rPr lang="en-US" altLang="zh-CN" sz="2000" smtClean="0"/>
              <a:t>6</a:t>
            </a:r>
            <a:r>
              <a:rPr lang="zh-CN" altLang="en-US" sz="2000" smtClean="0"/>
              <a:t>、</a:t>
            </a:r>
            <a:r>
              <a:rPr lang="en-US" altLang="zh-CN" sz="2000" smtClean="0"/>
              <a:t>7</a:t>
            </a:r>
            <a:r>
              <a:rPr lang="zh-CN" altLang="en-US" sz="2000" smtClean="0"/>
              <a:t>语句为</a:t>
            </a:r>
            <a:r>
              <a:rPr lang="en-US" altLang="zh-CN" sz="2000" smtClean="0">
                <a:solidFill>
                  <a:srgbClr val="FF0000"/>
                </a:solidFill>
              </a:rPr>
              <a:t>4</a:t>
            </a:r>
            <a:r>
              <a:rPr lang="zh-CN" altLang="en-US" sz="2000" smtClean="0">
                <a:solidFill>
                  <a:srgbClr val="FF0000"/>
                </a:solidFill>
              </a:rPr>
              <a:t>块</a:t>
            </a:r>
            <a:r>
              <a:rPr lang="zh-CN" altLang="en-US" sz="2000" smtClean="0"/>
              <a:t>； </a:t>
            </a:r>
          </a:p>
          <a:p>
            <a:pPr eaLnBrk="1" hangingPunct="1"/>
            <a:r>
              <a:rPr lang="en-US" altLang="zh-CN" sz="2000" smtClean="0"/>
              <a:t>8</a:t>
            </a:r>
            <a:r>
              <a:rPr lang="zh-CN" altLang="en-US" sz="2000" smtClean="0"/>
              <a:t>语句为</a:t>
            </a:r>
            <a:r>
              <a:rPr lang="en-US" altLang="zh-CN" sz="2000" smtClean="0">
                <a:solidFill>
                  <a:srgbClr val="FF0000"/>
                </a:solidFill>
              </a:rPr>
              <a:t>5</a:t>
            </a:r>
            <a:r>
              <a:rPr lang="zh-CN" altLang="en-US" sz="2000" smtClean="0">
                <a:solidFill>
                  <a:srgbClr val="FF0000"/>
                </a:solidFill>
              </a:rPr>
              <a:t>块</a:t>
            </a:r>
            <a:r>
              <a:rPr lang="zh-CN" altLang="en-US" sz="2000" smtClean="0"/>
              <a:t>； </a:t>
            </a:r>
          </a:p>
          <a:p>
            <a:pPr eaLnBrk="1" hangingPunct="1"/>
            <a:r>
              <a:rPr lang="en-US" altLang="zh-CN" sz="2000" smtClean="0"/>
              <a:t>9</a:t>
            </a:r>
            <a:r>
              <a:rPr lang="zh-CN" altLang="en-US" sz="2000" smtClean="0"/>
              <a:t>、</a:t>
            </a:r>
            <a:r>
              <a:rPr lang="en-US" altLang="zh-CN" sz="2000" smtClean="0"/>
              <a:t>10</a:t>
            </a:r>
            <a:r>
              <a:rPr lang="zh-CN" altLang="en-US" sz="2000" smtClean="0"/>
              <a:t>语句为</a:t>
            </a:r>
            <a:r>
              <a:rPr lang="en-US" altLang="zh-CN" sz="2000" smtClean="0">
                <a:solidFill>
                  <a:srgbClr val="FF0000"/>
                </a:solidFill>
              </a:rPr>
              <a:t>6</a:t>
            </a:r>
            <a:r>
              <a:rPr lang="zh-CN" altLang="en-US" sz="2000" smtClean="0">
                <a:solidFill>
                  <a:srgbClr val="FF0000"/>
                </a:solidFill>
              </a:rPr>
              <a:t>块</a:t>
            </a:r>
            <a:r>
              <a:rPr lang="zh-CN" altLang="en-US" sz="2000" smtClean="0"/>
              <a:t>； </a:t>
            </a:r>
          </a:p>
          <a:p>
            <a:pPr eaLnBrk="1" hangingPunct="1"/>
            <a:r>
              <a:rPr lang="en-US" altLang="zh-CN" sz="2000" smtClean="0"/>
              <a:t>11</a:t>
            </a:r>
            <a:r>
              <a:rPr lang="zh-CN" altLang="en-US" sz="2000" smtClean="0"/>
              <a:t>语句为</a:t>
            </a:r>
            <a:r>
              <a:rPr lang="en-US" altLang="zh-CN" sz="2000" smtClean="0">
                <a:solidFill>
                  <a:srgbClr val="FF0000"/>
                </a:solidFill>
              </a:rPr>
              <a:t>7</a:t>
            </a:r>
            <a:r>
              <a:rPr lang="zh-CN" altLang="en-US" sz="2000" smtClean="0">
                <a:solidFill>
                  <a:srgbClr val="FF0000"/>
                </a:solidFill>
              </a:rPr>
              <a:t>块</a:t>
            </a:r>
            <a:r>
              <a:rPr lang="zh-CN" altLang="en-US" sz="2000" smtClean="0"/>
              <a:t>。 </a:t>
            </a:r>
          </a:p>
          <a:p>
            <a:pPr eaLnBrk="1" hangingPunct="1"/>
            <a:r>
              <a:rPr lang="zh-CN" altLang="en-US" sz="2000" smtClean="0"/>
              <a:t>根据执行过程可以构成控制流图如下：</a:t>
            </a:r>
          </a:p>
        </p:txBody>
      </p:sp>
      <p:grpSp>
        <p:nvGrpSpPr>
          <p:cNvPr id="18475" name="组合 1"/>
          <p:cNvGrpSpPr>
            <a:grpSpLocks/>
          </p:cNvGrpSpPr>
          <p:nvPr/>
        </p:nvGrpSpPr>
        <p:grpSpPr bwMode="auto">
          <a:xfrm>
            <a:off x="4103688" y="4722813"/>
            <a:ext cx="3516312" cy="1998662"/>
            <a:chOff x="3419475" y="4489450"/>
            <a:chExt cx="3516313" cy="1998663"/>
          </a:xfrm>
        </p:grpSpPr>
        <p:sp>
          <p:nvSpPr>
            <p:cNvPr id="18476" name="Oval 143"/>
            <p:cNvSpPr>
              <a:spLocks noChangeArrowheads="1"/>
            </p:cNvSpPr>
            <p:nvPr/>
          </p:nvSpPr>
          <p:spPr bwMode="auto">
            <a:xfrm>
              <a:off x="4562475" y="4489450"/>
              <a:ext cx="342900" cy="2984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1</a:t>
              </a:r>
              <a:endParaRPr lang="en-US" altLang="zh-CN" sz="1400"/>
            </a:p>
          </p:txBody>
        </p:sp>
        <p:sp>
          <p:nvSpPr>
            <p:cNvPr id="18477" name="Oval 144"/>
            <p:cNvSpPr>
              <a:spLocks noChangeArrowheads="1"/>
            </p:cNvSpPr>
            <p:nvPr/>
          </p:nvSpPr>
          <p:spPr bwMode="auto">
            <a:xfrm>
              <a:off x="4562475" y="4984750"/>
              <a:ext cx="342900" cy="2984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2</a:t>
              </a:r>
              <a:endParaRPr lang="en-US" altLang="zh-CN" sz="1400"/>
            </a:p>
          </p:txBody>
        </p:sp>
        <p:sp>
          <p:nvSpPr>
            <p:cNvPr id="18478" name="Oval 145"/>
            <p:cNvSpPr>
              <a:spLocks noChangeArrowheads="1"/>
            </p:cNvSpPr>
            <p:nvPr/>
          </p:nvSpPr>
          <p:spPr bwMode="auto">
            <a:xfrm>
              <a:off x="4562475" y="5480050"/>
              <a:ext cx="342900" cy="29845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3</a:t>
              </a:r>
              <a:endParaRPr lang="en-US" altLang="zh-CN" sz="1400"/>
            </a:p>
          </p:txBody>
        </p:sp>
        <p:sp>
          <p:nvSpPr>
            <p:cNvPr id="18479" name="Oval 146"/>
            <p:cNvSpPr>
              <a:spLocks noChangeArrowheads="1"/>
            </p:cNvSpPr>
            <p:nvPr/>
          </p:nvSpPr>
          <p:spPr bwMode="auto">
            <a:xfrm>
              <a:off x="4562475" y="6075363"/>
              <a:ext cx="342900" cy="296862"/>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4</a:t>
              </a:r>
              <a:endParaRPr lang="en-US" altLang="zh-CN" sz="1400"/>
            </a:p>
          </p:txBody>
        </p:sp>
        <p:sp>
          <p:nvSpPr>
            <p:cNvPr id="18480" name="Oval 147"/>
            <p:cNvSpPr>
              <a:spLocks noChangeArrowheads="1"/>
            </p:cNvSpPr>
            <p:nvPr/>
          </p:nvSpPr>
          <p:spPr bwMode="auto">
            <a:xfrm>
              <a:off x="5591175" y="5778500"/>
              <a:ext cx="342900" cy="29686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5</a:t>
              </a:r>
              <a:endParaRPr lang="en-US" altLang="zh-CN" sz="1400"/>
            </a:p>
          </p:txBody>
        </p:sp>
        <p:sp>
          <p:nvSpPr>
            <p:cNvPr id="18481" name="Oval 148"/>
            <p:cNvSpPr>
              <a:spLocks noChangeArrowheads="1"/>
            </p:cNvSpPr>
            <p:nvPr/>
          </p:nvSpPr>
          <p:spPr bwMode="auto">
            <a:xfrm>
              <a:off x="6276975" y="5778500"/>
              <a:ext cx="342900" cy="29686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6</a:t>
              </a:r>
              <a:endParaRPr lang="en-US" altLang="zh-CN" sz="1400"/>
            </a:p>
          </p:txBody>
        </p:sp>
        <p:sp>
          <p:nvSpPr>
            <p:cNvPr id="18482" name="Oval 149"/>
            <p:cNvSpPr>
              <a:spLocks noChangeArrowheads="1"/>
            </p:cNvSpPr>
            <p:nvPr/>
          </p:nvSpPr>
          <p:spPr bwMode="auto">
            <a:xfrm>
              <a:off x="3419475" y="5876925"/>
              <a:ext cx="342900" cy="296863"/>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a:latin typeface="Times New Roman" panose="02020603050405020304" pitchFamily="18" charset="0"/>
                </a:rPr>
                <a:t>7</a:t>
              </a:r>
              <a:endParaRPr lang="en-US" altLang="zh-CN" sz="1400"/>
            </a:p>
          </p:txBody>
        </p:sp>
        <p:sp>
          <p:nvSpPr>
            <p:cNvPr id="18483" name="Line 150"/>
            <p:cNvSpPr>
              <a:spLocks noChangeShapeType="1"/>
            </p:cNvSpPr>
            <p:nvPr/>
          </p:nvSpPr>
          <p:spPr bwMode="auto">
            <a:xfrm>
              <a:off x="4676775" y="4787900"/>
              <a:ext cx="0"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4" name="Line 151"/>
            <p:cNvSpPr>
              <a:spLocks noChangeShapeType="1"/>
            </p:cNvSpPr>
            <p:nvPr/>
          </p:nvSpPr>
          <p:spPr bwMode="auto">
            <a:xfrm>
              <a:off x="4676775" y="5283200"/>
              <a:ext cx="0" cy="1968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5" name="Line 152"/>
            <p:cNvSpPr>
              <a:spLocks noChangeShapeType="1"/>
            </p:cNvSpPr>
            <p:nvPr/>
          </p:nvSpPr>
          <p:spPr bwMode="auto">
            <a:xfrm>
              <a:off x="4676775" y="5778500"/>
              <a:ext cx="0" cy="296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6" name="Line 153"/>
            <p:cNvSpPr>
              <a:spLocks noChangeShapeType="1"/>
            </p:cNvSpPr>
            <p:nvPr/>
          </p:nvSpPr>
          <p:spPr bwMode="auto">
            <a:xfrm flipH="1">
              <a:off x="3648075" y="5084763"/>
              <a:ext cx="914400" cy="7921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7" name="Line 154"/>
            <p:cNvSpPr>
              <a:spLocks noChangeShapeType="1"/>
            </p:cNvSpPr>
            <p:nvPr/>
          </p:nvSpPr>
          <p:spPr bwMode="auto">
            <a:xfrm>
              <a:off x="4905375" y="5678488"/>
              <a:ext cx="685800" cy="1984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8" name="Line 155"/>
            <p:cNvSpPr>
              <a:spLocks noChangeShapeType="1"/>
            </p:cNvSpPr>
            <p:nvPr/>
          </p:nvSpPr>
          <p:spPr bwMode="auto">
            <a:xfrm>
              <a:off x="5934075" y="5975350"/>
              <a:ext cx="3429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89" name="Freeform 156"/>
            <p:cNvSpPr>
              <a:spLocks/>
            </p:cNvSpPr>
            <p:nvPr/>
          </p:nvSpPr>
          <p:spPr bwMode="auto">
            <a:xfrm>
              <a:off x="4905375" y="6075363"/>
              <a:ext cx="1485900" cy="412750"/>
            </a:xfrm>
            <a:custGeom>
              <a:avLst/>
              <a:gdLst>
                <a:gd name="T0" fmla="*/ 0 w 2340"/>
                <a:gd name="T1" fmla="*/ 2147483646 h 650"/>
                <a:gd name="T2" fmla="*/ 2147483646 w 2340"/>
                <a:gd name="T3" fmla="*/ 2147483646 h 650"/>
                <a:gd name="T4" fmla="*/ 2147483646 w 2340"/>
                <a:gd name="T5" fmla="*/ 2147483646 h 650"/>
                <a:gd name="T6" fmla="*/ 2147483646 w 2340"/>
                <a:gd name="T7" fmla="*/ 0 h 650"/>
                <a:gd name="T8" fmla="*/ 0 60000 65536"/>
                <a:gd name="T9" fmla="*/ 0 60000 65536"/>
                <a:gd name="T10" fmla="*/ 0 60000 65536"/>
                <a:gd name="T11" fmla="*/ 0 60000 65536"/>
                <a:gd name="T12" fmla="*/ 0 w 2340"/>
                <a:gd name="T13" fmla="*/ 0 h 650"/>
                <a:gd name="T14" fmla="*/ 2340 w 2340"/>
                <a:gd name="T15" fmla="*/ 650 h 650"/>
              </a:gdLst>
              <a:ahLst/>
              <a:cxnLst>
                <a:cxn ang="T8">
                  <a:pos x="T0" y="T1"/>
                </a:cxn>
                <a:cxn ang="T9">
                  <a:pos x="T2" y="T3"/>
                </a:cxn>
                <a:cxn ang="T10">
                  <a:pos x="T4" y="T5"/>
                </a:cxn>
                <a:cxn ang="T11">
                  <a:pos x="T6" y="T7"/>
                </a:cxn>
              </a:cxnLst>
              <a:rect l="T12" t="T13" r="T14" b="T15"/>
              <a:pathLst>
                <a:path w="2340" h="650">
                  <a:moveTo>
                    <a:pt x="0" y="468"/>
                  </a:moveTo>
                  <a:cubicBezTo>
                    <a:pt x="465" y="559"/>
                    <a:pt x="930" y="650"/>
                    <a:pt x="1260" y="624"/>
                  </a:cubicBezTo>
                  <a:cubicBezTo>
                    <a:pt x="1590" y="598"/>
                    <a:pt x="1800" y="416"/>
                    <a:pt x="1980" y="312"/>
                  </a:cubicBezTo>
                  <a:cubicBezTo>
                    <a:pt x="2160" y="208"/>
                    <a:pt x="2250" y="104"/>
                    <a:pt x="2340" y="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90" name="Freeform 163"/>
            <p:cNvSpPr>
              <a:spLocks/>
            </p:cNvSpPr>
            <p:nvPr/>
          </p:nvSpPr>
          <p:spPr bwMode="auto">
            <a:xfrm>
              <a:off x="4932363" y="5084763"/>
              <a:ext cx="2003425" cy="720725"/>
            </a:xfrm>
            <a:custGeom>
              <a:avLst/>
              <a:gdLst>
                <a:gd name="T0" fmla="*/ 2147483646 w 1262"/>
                <a:gd name="T1" fmla="*/ 2147483646 h 454"/>
                <a:gd name="T2" fmla="*/ 2147483646 w 1262"/>
                <a:gd name="T3" fmla="*/ 2147483646 h 454"/>
                <a:gd name="T4" fmla="*/ 0 w 1262"/>
                <a:gd name="T5" fmla="*/ 0 h 454"/>
                <a:gd name="T6" fmla="*/ 0 60000 65536"/>
                <a:gd name="T7" fmla="*/ 0 60000 65536"/>
                <a:gd name="T8" fmla="*/ 0 60000 65536"/>
                <a:gd name="T9" fmla="*/ 0 w 1262"/>
                <a:gd name="T10" fmla="*/ 0 h 454"/>
                <a:gd name="T11" fmla="*/ 1262 w 1262"/>
                <a:gd name="T12" fmla="*/ 454 h 454"/>
              </a:gdLst>
              <a:ahLst/>
              <a:cxnLst>
                <a:cxn ang="T6">
                  <a:pos x="T0" y="T1"/>
                </a:cxn>
                <a:cxn ang="T7">
                  <a:pos x="T2" y="T3"/>
                </a:cxn>
                <a:cxn ang="T8">
                  <a:pos x="T4" y="T5"/>
                </a:cxn>
              </a:cxnLst>
              <a:rect l="T9" t="T10" r="T11" b="T12"/>
              <a:pathLst>
                <a:path w="1262" h="454">
                  <a:moveTo>
                    <a:pt x="1043" y="454"/>
                  </a:moveTo>
                  <a:cubicBezTo>
                    <a:pt x="1152" y="356"/>
                    <a:pt x="1262" y="258"/>
                    <a:pt x="1088" y="182"/>
                  </a:cubicBezTo>
                  <a:cubicBezTo>
                    <a:pt x="914" y="106"/>
                    <a:pt x="457" y="53"/>
                    <a:pt x="0"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835025"/>
            <a:ext cx="8229600" cy="561975"/>
          </a:xfrm>
        </p:spPr>
        <p:txBody>
          <a:bodyPr/>
          <a:lstStyle/>
          <a:p>
            <a:pPr eaLnBrk="1" hangingPunct="1"/>
            <a:r>
              <a:rPr lang="zh-CN" altLang="en-US" sz="2800" smtClean="0"/>
              <a:t>基本块的</a:t>
            </a:r>
            <a:r>
              <a:rPr lang="en-US" altLang="zh-CN" sz="2800" smtClean="0"/>
              <a:t>DAG</a:t>
            </a:r>
            <a:r>
              <a:rPr lang="zh-CN" altLang="en-US" sz="2800" smtClean="0"/>
              <a:t>表示</a:t>
            </a:r>
          </a:p>
        </p:txBody>
      </p:sp>
      <p:sp>
        <p:nvSpPr>
          <p:cNvPr id="19459" name="Rectangle 3"/>
          <p:cNvSpPr>
            <a:spLocks noGrp="1" noChangeArrowheads="1"/>
          </p:cNvSpPr>
          <p:nvPr>
            <p:ph idx="1"/>
          </p:nvPr>
        </p:nvSpPr>
        <p:spPr>
          <a:xfrm>
            <a:off x="250825" y="1844675"/>
            <a:ext cx="8569325" cy="3671888"/>
          </a:xfrm>
        </p:spPr>
        <p:txBody>
          <a:bodyPr/>
          <a:lstStyle/>
          <a:p>
            <a:pPr eaLnBrk="1" hangingPunct="1">
              <a:lnSpc>
                <a:spcPct val="120000"/>
              </a:lnSpc>
              <a:spcAft>
                <a:spcPct val="20000"/>
              </a:spcAft>
              <a:buFont typeface="Wingdings" panose="05000000000000000000" pitchFamily="2" charset="2"/>
              <a:buChar char="l"/>
            </a:pPr>
            <a:r>
              <a:rPr lang="zh-CN" altLang="en-US" sz="2400" smtClean="0">
                <a:latin typeface="宋体" panose="02010600030101010101" pitchFamily="2" charset="-122"/>
              </a:rPr>
              <a:t>一个有向图中有</a:t>
            </a:r>
            <a:r>
              <a:rPr lang="en-US" altLang="zh-CN" sz="2400" smtClean="0">
                <a:latin typeface="宋体" panose="02010600030101010101" pitchFamily="2" charset="-122"/>
              </a:rPr>
              <a:t>n</a:t>
            </a:r>
            <a:r>
              <a:rPr lang="zh-CN" altLang="en-US" sz="2400" smtClean="0">
                <a:latin typeface="宋体" panose="02010600030101010101" pitchFamily="2" charset="-122"/>
              </a:rPr>
              <a:t>个节点。对于任意一个</a:t>
            </a:r>
            <a:r>
              <a:rPr lang="zh-CN" altLang="en-US" sz="2400" b="1" smtClean="0">
                <a:solidFill>
                  <a:srgbClr val="FF0000"/>
                </a:solidFill>
                <a:latin typeface="宋体" panose="02010600030101010101" pitchFamily="2" charset="-122"/>
              </a:rPr>
              <a:t>有向边</a:t>
            </a:r>
            <a:r>
              <a:rPr lang="en-US" altLang="zh-CN" sz="2400" smtClean="0">
                <a:latin typeface="宋体" panose="02010600030101010101" pitchFamily="2" charset="-122"/>
              </a:rPr>
              <a:t>n</a:t>
            </a:r>
            <a:r>
              <a:rPr lang="en-US" altLang="zh-CN" sz="2400" baseline="-25000" smtClean="0">
                <a:latin typeface="宋体" panose="02010600030101010101" pitchFamily="2" charset="-122"/>
              </a:rPr>
              <a:t>i</a:t>
            </a:r>
            <a:r>
              <a:rPr lang="en-US" altLang="zh-CN" sz="2400" smtClean="0">
                <a:latin typeface="宋体" panose="02010600030101010101" pitchFamily="2" charset="-122"/>
                <a:cs typeface="Arial" panose="020B0604020202020204" pitchFamily="34" charset="0"/>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j</a:t>
            </a:r>
            <a:r>
              <a:rPr lang="zh-CN" altLang="en-US" sz="2400" smtClean="0">
                <a:latin typeface="宋体" panose="02010600030101010101" pitchFamily="2" charset="-122"/>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i</a:t>
            </a:r>
            <a:r>
              <a:rPr lang="zh-CN" altLang="en-US" sz="2400" smtClean="0">
                <a:latin typeface="宋体" panose="02010600030101010101" pitchFamily="2" charset="-122"/>
              </a:rPr>
              <a:t>为前驱（父节点），</a:t>
            </a:r>
            <a:r>
              <a:rPr lang="en-US" altLang="zh-CN" sz="2400" smtClean="0">
                <a:latin typeface="宋体" panose="02010600030101010101" pitchFamily="2" charset="-122"/>
              </a:rPr>
              <a:t>n</a:t>
            </a:r>
            <a:r>
              <a:rPr lang="en-US" altLang="zh-CN" sz="2400" baseline="-25000" smtClean="0">
                <a:latin typeface="宋体" panose="02010600030101010101" pitchFamily="2" charset="-122"/>
              </a:rPr>
              <a:t>j</a:t>
            </a:r>
            <a:r>
              <a:rPr lang="zh-CN" altLang="en-US" sz="2400" smtClean="0">
                <a:latin typeface="宋体" panose="02010600030101010101" pitchFamily="2" charset="-122"/>
              </a:rPr>
              <a:t>为后继（子节点）。</a:t>
            </a:r>
          </a:p>
          <a:p>
            <a:pPr eaLnBrk="1" hangingPunct="1">
              <a:lnSpc>
                <a:spcPct val="120000"/>
              </a:lnSpc>
              <a:spcAft>
                <a:spcPct val="20000"/>
              </a:spcAft>
              <a:buFont typeface="Wingdings" panose="05000000000000000000" pitchFamily="2" charset="2"/>
              <a:buChar char="l"/>
            </a:pPr>
            <a:r>
              <a:rPr lang="zh-CN" altLang="en-US" sz="2400" smtClean="0">
                <a:latin typeface="宋体" panose="02010600030101010101" pitchFamily="2" charset="-122"/>
              </a:rPr>
              <a:t>对于任意一个有向边序列，</a:t>
            </a:r>
            <a:r>
              <a:rPr lang="en-US" altLang="zh-CN" sz="2400" smtClean="0">
                <a:latin typeface="宋体" panose="02010600030101010101" pitchFamily="2" charset="-122"/>
              </a:rPr>
              <a:t>n</a:t>
            </a:r>
            <a:r>
              <a:rPr lang="en-US" altLang="zh-CN" sz="2400" baseline="-25000" smtClean="0">
                <a:latin typeface="宋体" panose="02010600030101010101" pitchFamily="2" charset="-122"/>
              </a:rPr>
              <a:t>1</a:t>
            </a:r>
            <a:r>
              <a:rPr lang="en-US" altLang="zh-CN" sz="2400" smtClean="0">
                <a:latin typeface="宋体" panose="02010600030101010101" pitchFamily="2" charset="-122"/>
                <a:cs typeface="Arial" panose="020B0604020202020204" pitchFamily="34" charset="0"/>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2</a:t>
            </a:r>
            <a:r>
              <a:rPr lang="zh-CN" altLang="en-US" sz="2400" smtClean="0">
                <a:latin typeface="宋体" panose="02010600030101010101" pitchFamily="2" charset="-122"/>
              </a:rPr>
              <a:t>、 </a:t>
            </a:r>
            <a:r>
              <a:rPr lang="en-US" altLang="zh-CN" sz="2400" smtClean="0">
                <a:latin typeface="宋体" panose="02010600030101010101" pitchFamily="2" charset="-122"/>
              </a:rPr>
              <a:t>n</a:t>
            </a:r>
            <a:r>
              <a:rPr lang="en-US" altLang="zh-CN" sz="2400" baseline="-25000" smtClean="0">
                <a:latin typeface="宋体" panose="02010600030101010101" pitchFamily="2" charset="-122"/>
              </a:rPr>
              <a:t>2</a:t>
            </a:r>
            <a:r>
              <a:rPr lang="en-US" altLang="zh-CN" sz="2400" smtClean="0">
                <a:latin typeface="宋体" panose="02010600030101010101" pitchFamily="2" charset="-122"/>
                <a:cs typeface="Arial" panose="020B0604020202020204" pitchFamily="34" charset="0"/>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3</a:t>
            </a:r>
            <a:r>
              <a:rPr lang="zh-CN" altLang="en-US" sz="2400" smtClean="0">
                <a:latin typeface="宋体" panose="02010600030101010101" pitchFamily="2" charset="-122"/>
              </a:rPr>
              <a:t>、</a:t>
            </a:r>
            <a:r>
              <a:rPr lang="en-US" altLang="zh-CN" sz="2400" smtClean="0">
                <a:latin typeface="宋体" panose="02010600030101010101" pitchFamily="2" charset="-122"/>
              </a:rPr>
              <a:t>…..</a:t>
            </a:r>
            <a:r>
              <a:rPr lang="zh-CN" altLang="en-US" sz="2400" smtClean="0">
                <a:latin typeface="宋体" panose="02010600030101010101" pitchFamily="2" charset="-122"/>
              </a:rPr>
              <a:t>、 </a:t>
            </a:r>
            <a:r>
              <a:rPr lang="en-US" altLang="zh-CN" sz="2400" smtClean="0">
                <a:latin typeface="宋体" panose="02010600030101010101" pitchFamily="2" charset="-122"/>
              </a:rPr>
              <a:t>n</a:t>
            </a:r>
            <a:r>
              <a:rPr lang="en-US" altLang="zh-CN" sz="2400" baseline="-25000" smtClean="0">
                <a:latin typeface="宋体" panose="02010600030101010101" pitchFamily="2" charset="-122"/>
              </a:rPr>
              <a:t>k-1</a:t>
            </a:r>
            <a:r>
              <a:rPr lang="en-US" altLang="zh-CN" sz="2400" smtClean="0">
                <a:latin typeface="宋体" panose="02010600030101010101" pitchFamily="2" charset="-122"/>
                <a:cs typeface="Arial" panose="020B0604020202020204" pitchFamily="34" charset="0"/>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k </a:t>
            </a:r>
            <a:r>
              <a:rPr lang="zh-CN" altLang="en-US" sz="2400" smtClean="0">
                <a:latin typeface="宋体" panose="02010600030101010101" pitchFamily="2" charset="-122"/>
              </a:rPr>
              <a:t>，称为从节点</a:t>
            </a:r>
            <a:r>
              <a:rPr lang="en-US" altLang="zh-CN" sz="2400" smtClean="0">
                <a:latin typeface="宋体" panose="02010600030101010101" pitchFamily="2" charset="-122"/>
              </a:rPr>
              <a:t>n</a:t>
            </a:r>
            <a:r>
              <a:rPr lang="en-US" altLang="zh-CN" sz="2400" baseline="-25000" smtClean="0">
                <a:latin typeface="宋体" panose="02010600030101010101" pitchFamily="2" charset="-122"/>
              </a:rPr>
              <a:t>1</a:t>
            </a:r>
            <a:r>
              <a:rPr lang="zh-CN" altLang="en-US" sz="2400" smtClean="0">
                <a:latin typeface="宋体" panose="02010600030101010101" pitchFamily="2" charset="-122"/>
              </a:rPr>
              <a:t>到</a:t>
            </a:r>
            <a:r>
              <a:rPr lang="en-US" altLang="zh-CN" sz="2400" smtClean="0">
                <a:latin typeface="宋体" panose="02010600030101010101" pitchFamily="2" charset="-122"/>
              </a:rPr>
              <a:t>n</a:t>
            </a:r>
            <a:r>
              <a:rPr lang="en-US" altLang="zh-CN" sz="2400" baseline="-25000" smtClean="0">
                <a:latin typeface="宋体" panose="02010600030101010101" pitchFamily="2" charset="-122"/>
              </a:rPr>
              <a:t>k</a:t>
            </a:r>
            <a:r>
              <a:rPr lang="zh-CN" altLang="en-US" sz="2400" smtClean="0">
                <a:latin typeface="宋体" panose="02010600030101010101" pitchFamily="2" charset="-122"/>
              </a:rPr>
              <a:t>的的一条通路。如果</a:t>
            </a:r>
            <a:r>
              <a:rPr lang="en-US" altLang="zh-CN" sz="2400" smtClean="0">
                <a:latin typeface="宋体" panose="02010600030101010101" pitchFamily="2" charset="-122"/>
              </a:rPr>
              <a:t>n</a:t>
            </a:r>
            <a:r>
              <a:rPr lang="en-US" altLang="zh-CN" sz="2400" baseline="-25000" smtClean="0">
                <a:latin typeface="宋体" panose="02010600030101010101" pitchFamily="2" charset="-122"/>
              </a:rPr>
              <a:t>1</a:t>
            </a:r>
            <a:r>
              <a:rPr lang="en-US" altLang="zh-CN" sz="2400" smtClean="0">
                <a:latin typeface="宋体" panose="02010600030101010101" pitchFamily="2" charset="-122"/>
                <a:cs typeface="Arial" panose="020B0604020202020204" pitchFamily="34" charset="0"/>
              </a:rPr>
              <a:t>=</a:t>
            </a:r>
            <a:r>
              <a:rPr lang="en-US" altLang="zh-CN" sz="2400" smtClean="0">
                <a:latin typeface="宋体" panose="02010600030101010101" pitchFamily="2" charset="-122"/>
              </a:rPr>
              <a:t>n</a:t>
            </a:r>
            <a:r>
              <a:rPr lang="en-US" altLang="zh-CN" sz="2400" baseline="-25000" smtClean="0">
                <a:latin typeface="宋体" panose="02010600030101010101" pitchFamily="2" charset="-122"/>
              </a:rPr>
              <a:t>k </a:t>
            </a:r>
            <a:r>
              <a:rPr lang="zh-CN" altLang="en-US" sz="2400" smtClean="0">
                <a:latin typeface="宋体" panose="02010600030101010101" pitchFamily="2" charset="-122"/>
              </a:rPr>
              <a:t>，则称该通路为环路。</a:t>
            </a:r>
          </a:p>
          <a:p>
            <a:pPr eaLnBrk="1" hangingPunct="1">
              <a:lnSpc>
                <a:spcPct val="120000"/>
              </a:lnSpc>
              <a:spcAft>
                <a:spcPct val="20000"/>
              </a:spcAft>
              <a:buFont typeface="Wingdings" panose="05000000000000000000" pitchFamily="2" charset="2"/>
              <a:buChar char="l"/>
            </a:pPr>
            <a:r>
              <a:rPr lang="zh-CN" altLang="en-US" sz="2400" smtClean="0">
                <a:latin typeface="宋体" panose="02010600030101010101" pitchFamily="2" charset="-122"/>
              </a:rPr>
              <a:t>如果有向图中任一个通路都不是环路，则称该有向图为无环路有向图。</a:t>
            </a:r>
            <a:r>
              <a:rPr lang="zh-CN" altLang="en-US" sz="2400" b="1" smtClean="0">
                <a:solidFill>
                  <a:srgbClr val="FF0000"/>
                </a:solidFill>
                <a:latin typeface="宋体" panose="02010600030101010101" pitchFamily="2" charset="-122"/>
              </a:rPr>
              <a:t>简称</a:t>
            </a:r>
            <a:r>
              <a:rPr lang="en-US" altLang="zh-CN" sz="2400" b="1" smtClean="0">
                <a:solidFill>
                  <a:srgbClr val="FF0000"/>
                </a:solidFill>
                <a:latin typeface="宋体" panose="02010600030101010101" pitchFamily="2" charset="-122"/>
              </a:rPr>
              <a:t>DAG</a:t>
            </a:r>
            <a:r>
              <a:rPr lang="zh-CN" altLang="en-US" sz="2400" smtClean="0">
                <a:latin typeface="宋体" panose="02010600030101010101" pitchFamily="2" charset="-122"/>
              </a:rPr>
              <a:t>。</a:t>
            </a:r>
          </a:p>
        </p:txBody>
      </p:sp>
      <p:sp>
        <p:nvSpPr>
          <p:cNvPr id="194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B9DCEDD-3B93-433D-BA1C-A4528972CAF3}" type="slidenum">
              <a:rPr lang="en-US" altLang="zh-CN" sz="1400" smtClean="0"/>
              <a:pPr>
                <a:spcBef>
                  <a:spcPct val="0"/>
                </a:spcBef>
                <a:buFontTx/>
                <a:buNone/>
              </a:pPr>
              <a:t>16</a:t>
            </a:fld>
            <a:endParaRPr lang="en-US" altLang="zh-CN"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82600" y="827088"/>
            <a:ext cx="8229600" cy="561975"/>
          </a:xfrm>
        </p:spPr>
        <p:txBody>
          <a:bodyPr/>
          <a:lstStyle/>
          <a:p>
            <a:pPr algn="l" eaLnBrk="1" hangingPunct="1"/>
            <a:r>
              <a:rPr lang="zh-CN" altLang="en-US" sz="2800" smtClean="0"/>
              <a:t>基本块的</a:t>
            </a:r>
            <a:r>
              <a:rPr lang="en-US" altLang="zh-CN" sz="2800" smtClean="0"/>
              <a:t>DAG</a:t>
            </a:r>
            <a:r>
              <a:rPr lang="zh-CN" altLang="en-US" sz="2800" smtClean="0"/>
              <a:t>表示</a:t>
            </a:r>
          </a:p>
        </p:txBody>
      </p:sp>
      <p:sp>
        <p:nvSpPr>
          <p:cNvPr id="20483" name="Rectangle 3"/>
          <p:cNvSpPr>
            <a:spLocks noGrp="1" noChangeArrowheads="1"/>
          </p:cNvSpPr>
          <p:nvPr>
            <p:ph idx="1"/>
          </p:nvPr>
        </p:nvSpPr>
        <p:spPr>
          <a:xfrm>
            <a:off x="395288" y="1628775"/>
            <a:ext cx="8424862" cy="4392613"/>
          </a:xfrm>
        </p:spPr>
        <p:txBody>
          <a:bodyPr/>
          <a:lstStyle/>
          <a:p>
            <a:pPr eaLnBrk="1" hangingPunct="1">
              <a:lnSpc>
                <a:spcPct val="120000"/>
              </a:lnSpc>
              <a:spcAft>
                <a:spcPct val="20000"/>
              </a:spcAft>
              <a:buFont typeface="Wingdings" panose="05000000000000000000" pitchFamily="2" charset="2"/>
              <a:buChar char="l"/>
            </a:pPr>
            <a:r>
              <a:rPr lang="en-US" altLang="zh-CN" sz="2000" smtClean="0">
                <a:latin typeface="宋体" panose="02010600030101010101" pitchFamily="2" charset="-122"/>
              </a:rPr>
              <a:t>DAG</a:t>
            </a:r>
            <a:r>
              <a:rPr lang="zh-CN" altLang="en-US" sz="2000" smtClean="0">
                <a:latin typeface="宋体" panose="02010600030101010101" pitchFamily="2" charset="-122"/>
              </a:rPr>
              <a:t>图中的结点带有标记或者附加信息。</a:t>
            </a:r>
          </a:p>
          <a:p>
            <a:pPr eaLnBrk="1" hangingPunct="1">
              <a:lnSpc>
                <a:spcPct val="120000"/>
              </a:lnSpc>
              <a:spcAft>
                <a:spcPct val="20000"/>
              </a:spcAft>
              <a:buFont typeface="Wingdings" panose="05000000000000000000" pitchFamily="2" charset="2"/>
              <a:buChar char="l"/>
            </a:pPr>
            <a:r>
              <a:rPr lang="zh-CN" altLang="en-US" sz="2000" b="1" smtClean="0">
                <a:solidFill>
                  <a:srgbClr val="FF0000"/>
                </a:solidFill>
                <a:latin typeface="宋体" panose="02010600030101010101" pitchFamily="2" charset="-122"/>
              </a:rPr>
              <a:t>图的叶节点</a:t>
            </a:r>
            <a:r>
              <a:rPr lang="zh-CN" altLang="en-US" sz="2000" smtClean="0">
                <a:latin typeface="宋体" panose="02010600030101010101" pitchFamily="2" charset="-122"/>
              </a:rPr>
              <a:t>：即无后继的节点，以一标识符（变量名）或常数作为标记，表示该节点代表该变量或常数。</a:t>
            </a:r>
          </a:p>
          <a:p>
            <a:pPr eaLnBrk="1" hangingPunct="1">
              <a:lnSpc>
                <a:spcPct val="120000"/>
              </a:lnSpc>
              <a:spcAft>
                <a:spcPct val="20000"/>
              </a:spcAft>
              <a:buFont typeface="Wingdings" panose="05000000000000000000" pitchFamily="2" charset="2"/>
              <a:buChar char="l"/>
            </a:pPr>
            <a:r>
              <a:rPr lang="zh-CN" altLang="en-US" sz="2000" b="1" smtClean="0">
                <a:solidFill>
                  <a:srgbClr val="FF0000"/>
                </a:solidFill>
                <a:latin typeface="宋体" panose="02010600030101010101" pitchFamily="2" charset="-122"/>
              </a:rPr>
              <a:t>图的内部节点</a:t>
            </a:r>
            <a:r>
              <a:rPr lang="zh-CN" altLang="en-US" sz="2000" smtClean="0">
                <a:latin typeface="宋体" panose="02010600030101010101" pitchFamily="2" charset="-122"/>
              </a:rPr>
              <a:t>：即有后继的节点，以一运算符作为标记，表示该节点代表应用该运算符对其后继节点所代表的值进行运算的结果。</a:t>
            </a:r>
          </a:p>
          <a:p>
            <a:pPr eaLnBrk="1" hangingPunct="1">
              <a:lnSpc>
                <a:spcPct val="120000"/>
              </a:lnSpc>
              <a:spcAft>
                <a:spcPct val="20000"/>
              </a:spcAft>
              <a:buFont typeface="Wingdings" panose="05000000000000000000" pitchFamily="2" charset="2"/>
              <a:buChar char="l"/>
            </a:pPr>
            <a:r>
              <a:rPr lang="zh-CN" altLang="en-US" sz="2000" smtClean="0">
                <a:latin typeface="宋体" panose="02010600030101010101" pitchFamily="2" charset="-122"/>
              </a:rPr>
              <a:t>图中</a:t>
            </a:r>
            <a:r>
              <a:rPr lang="zh-CN" altLang="en-US" sz="2000" b="1" smtClean="0">
                <a:solidFill>
                  <a:srgbClr val="FF0000"/>
                </a:solidFill>
                <a:latin typeface="宋体" panose="02010600030101010101" pitchFamily="2" charset="-122"/>
              </a:rPr>
              <a:t>各个节点上可能附加一个或多个标识符</a:t>
            </a:r>
            <a:r>
              <a:rPr lang="zh-CN" altLang="en-US" sz="2000" smtClean="0">
                <a:latin typeface="宋体" panose="02010600030101010101" pitchFamily="2" charset="-122"/>
              </a:rPr>
              <a:t>，表示这些变量具有该节点所代表的值。</a:t>
            </a:r>
          </a:p>
          <a:p>
            <a:pPr eaLnBrk="1" hangingPunct="1">
              <a:lnSpc>
                <a:spcPct val="120000"/>
              </a:lnSpc>
              <a:spcAft>
                <a:spcPct val="20000"/>
              </a:spcAft>
              <a:buFont typeface="Wingdings" panose="05000000000000000000" pitchFamily="2" charset="2"/>
              <a:buChar char="l"/>
            </a:pPr>
            <a:r>
              <a:rPr lang="en-US" altLang="zh-CN" sz="2000" smtClean="0">
                <a:latin typeface="宋体" panose="02010600030101010101" pitchFamily="2" charset="-122"/>
              </a:rPr>
              <a:t>DAG</a:t>
            </a:r>
            <a:r>
              <a:rPr lang="zh-CN" altLang="en-US" sz="2000" smtClean="0">
                <a:latin typeface="宋体" panose="02010600030101010101" pitchFamily="2" charset="-122"/>
              </a:rPr>
              <a:t>可以用来描述计算过程。</a:t>
            </a:r>
          </a:p>
          <a:p>
            <a:pPr eaLnBrk="1" hangingPunct="1">
              <a:lnSpc>
                <a:spcPct val="120000"/>
              </a:lnSpc>
              <a:spcAft>
                <a:spcPct val="20000"/>
              </a:spcAft>
              <a:buFont typeface="Wingdings" panose="05000000000000000000" pitchFamily="2" charset="2"/>
              <a:buChar char="l"/>
            </a:pPr>
            <a:r>
              <a:rPr lang="zh-CN" altLang="en-US" sz="2000" b="1" smtClean="0">
                <a:solidFill>
                  <a:srgbClr val="FF0000"/>
                </a:solidFill>
                <a:latin typeface="宋体" panose="02010600030101010101" pitchFamily="2" charset="-122"/>
              </a:rPr>
              <a:t>一个基本块，可用一个</a:t>
            </a:r>
            <a:r>
              <a:rPr lang="en-US" altLang="zh-CN" sz="2000" b="1" smtClean="0">
                <a:solidFill>
                  <a:srgbClr val="FF0000"/>
                </a:solidFill>
                <a:latin typeface="宋体" panose="02010600030101010101" pitchFamily="2" charset="-122"/>
              </a:rPr>
              <a:t>DAG</a:t>
            </a:r>
            <a:r>
              <a:rPr lang="zh-CN" altLang="en-US" sz="2000" b="1" smtClean="0">
                <a:solidFill>
                  <a:srgbClr val="FF0000"/>
                </a:solidFill>
                <a:latin typeface="宋体" panose="02010600030101010101" pitchFamily="2" charset="-122"/>
              </a:rPr>
              <a:t>来表示</a:t>
            </a:r>
          </a:p>
        </p:txBody>
      </p:sp>
      <p:sp>
        <p:nvSpPr>
          <p:cNvPr id="204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171E28-A396-4714-A82B-B5686010672B}" type="slidenum">
              <a:rPr lang="en-US" altLang="zh-CN" sz="1400" smtClean="0"/>
              <a:pPr>
                <a:spcBef>
                  <a:spcPct val="0"/>
                </a:spcBef>
                <a:buFontTx/>
                <a:buNone/>
              </a:pPr>
              <a:t>17</a:t>
            </a:fld>
            <a:endParaRPr lang="en-US" altLang="zh-CN" sz="1400" smtClean="0"/>
          </a:p>
        </p:txBody>
      </p:sp>
      <p:pic>
        <p:nvPicPr>
          <p:cNvPr id="20485" name="Picture 5" descr="pic11_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303213"/>
            <a:ext cx="1905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7" descr="pic1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508500"/>
            <a:ext cx="38100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2514BF9-6760-426B-8F2C-F41075CF564E}" type="slidenum">
              <a:rPr lang="en-US" altLang="zh-CN" sz="1400" smtClean="0"/>
              <a:pPr>
                <a:spcBef>
                  <a:spcPct val="0"/>
                </a:spcBef>
                <a:buFontTx/>
                <a:buNone/>
              </a:pPr>
              <a:t>18</a:t>
            </a:fld>
            <a:endParaRPr lang="en-US" altLang="zh-CN" sz="1400" smtClean="0"/>
          </a:p>
        </p:txBody>
      </p:sp>
      <p:sp>
        <p:nvSpPr>
          <p:cNvPr id="21507" name="Rectangle 6"/>
          <p:cNvSpPr>
            <a:spLocks noChangeArrowheads="1"/>
          </p:cNvSpPr>
          <p:nvPr/>
        </p:nvSpPr>
        <p:spPr bwMode="auto">
          <a:xfrm>
            <a:off x="2411413" y="833438"/>
            <a:ext cx="3167062"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用</a:t>
            </a:r>
            <a:r>
              <a:rPr kumimoji="1" lang="en-US" altLang="zh-CN" sz="2300" b="1">
                <a:solidFill>
                  <a:srgbClr val="000000"/>
                </a:solidFill>
                <a:latin typeface="宋体" panose="02010600030101010101" pitchFamily="2" charset="-122"/>
              </a:rPr>
              <a:t>DAG</a:t>
            </a:r>
            <a:r>
              <a:rPr kumimoji="1" lang="zh-CN" altLang="en-US" sz="2300" b="1">
                <a:solidFill>
                  <a:srgbClr val="000000"/>
                </a:solidFill>
                <a:latin typeface="宋体" panose="02010600030101010101" pitchFamily="2" charset="-122"/>
              </a:rPr>
              <a:t>进行基本块的优化</a:t>
            </a:r>
            <a:endParaRPr kumimoji="1" lang="zh-CN" altLang="en-US" sz="2400">
              <a:latin typeface="Times New Roman" panose="02020603050405020304" pitchFamily="18" charset="0"/>
            </a:endParaRPr>
          </a:p>
        </p:txBody>
      </p:sp>
      <p:sp>
        <p:nvSpPr>
          <p:cNvPr id="21508" name="Rectangle 7"/>
          <p:cNvSpPr>
            <a:spLocks noChangeArrowheads="1"/>
          </p:cNvSpPr>
          <p:nvPr/>
        </p:nvSpPr>
        <p:spPr bwMode="auto">
          <a:xfrm>
            <a:off x="1592263" y="1593850"/>
            <a:ext cx="17557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四元式</a:t>
            </a:r>
            <a:endParaRPr kumimoji="1" lang="zh-CN" altLang="en-US" sz="2400">
              <a:latin typeface="Times New Roman" panose="02020603050405020304" pitchFamily="18" charset="0"/>
            </a:endParaRPr>
          </a:p>
        </p:txBody>
      </p:sp>
      <p:sp>
        <p:nvSpPr>
          <p:cNvPr id="21509" name="Rectangle 8"/>
          <p:cNvSpPr>
            <a:spLocks noChangeArrowheads="1"/>
          </p:cNvSpPr>
          <p:nvPr/>
        </p:nvSpPr>
        <p:spPr bwMode="auto">
          <a:xfrm>
            <a:off x="5867400" y="1671638"/>
            <a:ext cx="201771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DAG</a:t>
            </a:r>
            <a:endParaRPr kumimoji="1" lang="en-US" altLang="zh-CN" sz="2400">
              <a:latin typeface="Times New Roman" panose="02020603050405020304" pitchFamily="18" charset="0"/>
            </a:endParaRPr>
          </a:p>
        </p:txBody>
      </p:sp>
      <p:sp>
        <p:nvSpPr>
          <p:cNvPr id="21510" name="Rectangle 9"/>
          <p:cNvSpPr>
            <a:spLocks noChangeArrowheads="1"/>
          </p:cNvSpPr>
          <p:nvPr/>
        </p:nvSpPr>
        <p:spPr bwMode="auto">
          <a:xfrm>
            <a:off x="6515100" y="1671638"/>
            <a:ext cx="129698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结点</a:t>
            </a:r>
            <a:endParaRPr kumimoji="1" lang="zh-CN" altLang="en-US" sz="2400">
              <a:latin typeface="Times New Roman" panose="02020603050405020304" pitchFamily="18" charset="0"/>
            </a:endParaRPr>
          </a:p>
        </p:txBody>
      </p:sp>
      <p:sp>
        <p:nvSpPr>
          <p:cNvPr id="21511" name="Rectangle 12"/>
          <p:cNvSpPr>
            <a:spLocks noChangeArrowheads="1"/>
          </p:cNvSpPr>
          <p:nvPr/>
        </p:nvSpPr>
        <p:spPr bwMode="auto">
          <a:xfrm>
            <a:off x="755650" y="2319338"/>
            <a:ext cx="26924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000000"/>
                </a:solidFill>
              </a:rPr>
              <a:t>0</a:t>
            </a:r>
            <a:r>
              <a:rPr kumimoji="1" lang="zh-CN" altLang="en-US" sz="1800" b="1">
                <a:solidFill>
                  <a:srgbClr val="000000"/>
                </a:solidFill>
              </a:rPr>
              <a:t>型：</a:t>
            </a:r>
            <a:r>
              <a:rPr kumimoji="1" lang="zh-CN" altLang="en-US" sz="1800"/>
              <a:t> </a:t>
            </a:r>
            <a:r>
              <a:rPr kumimoji="1" lang="en-US" altLang="zh-CN" sz="2300" b="1">
                <a:solidFill>
                  <a:srgbClr val="000000"/>
                </a:solidFill>
                <a:latin typeface="Times New Roman" panose="02020603050405020304" pitchFamily="18" charset="0"/>
              </a:rPr>
              <a:t>A:=B(:=,B, </a:t>
            </a:r>
            <a:r>
              <a:rPr kumimoji="1" lang="en-US" altLang="zh-CN" sz="1800" b="1">
                <a:solidFill>
                  <a:srgbClr val="000000"/>
                </a:solidFill>
              </a:rPr>
              <a:t>—,A)</a:t>
            </a:r>
            <a:r>
              <a:rPr kumimoji="1" lang="en-US" altLang="zh-CN" sz="1800"/>
              <a:t> </a:t>
            </a:r>
          </a:p>
        </p:txBody>
      </p:sp>
      <p:sp>
        <p:nvSpPr>
          <p:cNvPr id="21512" name="Rectangle 21"/>
          <p:cNvSpPr>
            <a:spLocks noChangeArrowheads="1"/>
          </p:cNvSpPr>
          <p:nvPr/>
        </p:nvSpPr>
        <p:spPr bwMode="auto">
          <a:xfrm>
            <a:off x="755650" y="3975100"/>
            <a:ext cx="29527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000000"/>
                </a:solidFill>
              </a:rPr>
              <a:t>1</a:t>
            </a:r>
            <a:r>
              <a:rPr kumimoji="1" lang="zh-CN" altLang="en-US" sz="1800" b="1">
                <a:solidFill>
                  <a:srgbClr val="000000"/>
                </a:solidFill>
              </a:rPr>
              <a:t>型</a:t>
            </a:r>
            <a:r>
              <a:rPr kumimoji="1" lang="en-US" altLang="zh-CN" sz="2300" b="1">
                <a:solidFill>
                  <a:srgbClr val="000000"/>
                </a:solidFill>
                <a:latin typeface="Times New Roman" panose="02020603050405020304" pitchFamily="18" charset="0"/>
              </a:rPr>
              <a:t>:  A:=op B(op,B, </a:t>
            </a:r>
            <a:r>
              <a:rPr kumimoji="1" lang="en-US" altLang="zh-CN" sz="1800" b="1">
                <a:solidFill>
                  <a:srgbClr val="000000"/>
                </a:solidFill>
              </a:rPr>
              <a:t>—,A)</a:t>
            </a:r>
          </a:p>
        </p:txBody>
      </p:sp>
      <p:sp>
        <p:nvSpPr>
          <p:cNvPr id="21513" name="Rectangle 22"/>
          <p:cNvSpPr>
            <a:spLocks noChangeArrowheads="1"/>
          </p:cNvSpPr>
          <p:nvPr/>
        </p:nvSpPr>
        <p:spPr bwMode="auto">
          <a:xfrm>
            <a:off x="2986088" y="3327400"/>
            <a:ext cx="730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1514" name="Rectangle 32"/>
          <p:cNvSpPr>
            <a:spLocks noChangeArrowheads="1"/>
          </p:cNvSpPr>
          <p:nvPr/>
        </p:nvSpPr>
        <p:spPr bwMode="auto">
          <a:xfrm>
            <a:off x="684213" y="5703888"/>
            <a:ext cx="345757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000000"/>
                </a:solidFill>
              </a:rPr>
              <a:t>2</a:t>
            </a:r>
            <a:r>
              <a:rPr kumimoji="1" lang="zh-CN" altLang="en-US" sz="1800" b="1">
                <a:solidFill>
                  <a:srgbClr val="000000"/>
                </a:solidFill>
              </a:rPr>
              <a:t>型</a:t>
            </a:r>
            <a:r>
              <a:rPr kumimoji="1" lang="en-US" altLang="zh-CN" sz="2300" b="1">
                <a:solidFill>
                  <a:srgbClr val="000000"/>
                </a:solidFill>
                <a:latin typeface="Times New Roman" panose="02020603050405020304" pitchFamily="18" charset="0"/>
              </a:rPr>
              <a:t>: A:=B op C(op, B, C</a:t>
            </a:r>
            <a:r>
              <a:rPr kumimoji="1" lang="en-US" altLang="zh-CN" sz="1800" b="1">
                <a:solidFill>
                  <a:srgbClr val="000000"/>
                </a:solidFill>
              </a:rPr>
              <a:t>,A)</a:t>
            </a:r>
          </a:p>
        </p:txBody>
      </p:sp>
      <p:sp>
        <p:nvSpPr>
          <p:cNvPr id="21515" name="Rectangle 34"/>
          <p:cNvSpPr>
            <a:spLocks noChangeArrowheads="1"/>
          </p:cNvSpPr>
          <p:nvPr/>
        </p:nvSpPr>
        <p:spPr bwMode="auto">
          <a:xfrm>
            <a:off x="8172450" y="4479925"/>
            <a:ext cx="360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a:t>
            </a:r>
            <a:endParaRPr kumimoji="1" lang="en-US" altLang="zh-CN" sz="2400">
              <a:latin typeface="Times New Roman" panose="02020603050405020304" pitchFamily="18" charset="0"/>
            </a:endParaRPr>
          </a:p>
        </p:txBody>
      </p:sp>
      <p:grpSp>
        <p:nvGrpSpPr>
          <p:cNvPr id="21516" name="Group 57"/>
          <p:cNvGrpSpPr>
            <a:grpSpLocks/>
          </p:cNvGrpSpPr>
          <p:nvPr/>
        </p:nvGrpSpPr>
        <p:grpSpPr bwMode="auto">
          <a:xfrm>
            <a:off x="5003800" y="2174875"/>
            <a:ext cx="1074738" cy="877888"/>
            <a:chOff x="2880" y="1102"/>
            <a:chExt cx="677" cy="553"/>
          </a:xfrm>
        </p:grpSpPr>
        <p:sp>
          <p:nvSpPr>
            <p:cNvPr id="21543" name="Rectangle 15"/>
            <p:cNvSpPr>
              <a:spLocks noChangeArrowheads="1"/>
            </p:cNvSpPr>
            <p:nvPr/>
          </p:nvSpPr>
          <p:spPr bwMode="auto">
            <a:xfrm>
              <a:off x="3051" y="1162"/>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1544" name="Rectangle 16"/>
            <p:cNvSpPr>
              <a:spLocks noChangeArrowheads="1"/>
            </p:cNvSpPr>
            <p:nvPr/>
          </p:nvSpPr>
          <p:spPr bwMode="auto">
            <a:xfrm>
              <a:off x="3242" y="1162"/>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1545" name="Rectangle 17"/>
            <p:cNvSpPr>
              <a:spLocks noChangeArrowheads="1"/>
            </p:cNvSpPr>
            <p:nvPr/>
          </p:nvSpPr>
          <p:spPr bwMode="auto">
            <a:xfrm>
              <a:off x="3424" y="1162"/>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1546" name="Rectangle 18"/>
            <p:cNvSpPr>
              <a:spLocks noChangeArrowheads="1"/>
            </p:cNvSpPr>
            <p:nvPr/>
          </p:nvSpPr>
          <p:spPr bwMode="auto">
            <a:xfrm>
              <a:off x="2880" y="1434"/>
              <a:ext cx="39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B</a:t>
              </a:r>
              <a:endParaRPr kumimoji="1" lang="en-US" altLang="zh-CN" sz="2400">
                <a:latin typeface="Times New Roman" panose="02020603050405020304" pitchFamily="18" charset="0"/>
              </a:endParaRPr>
            </a:p>
          </p:txBody>
        </p:sp>
        <p:sp>
          <p:nvSpPr>
            <p:cNvPr id="21547" name="Oval 44"/>
            <p:cNvSpPr>
              <a:spLocks noChangeArrowheads="1"/>
            </p:cNvSpPr>
            <p:nvPr/>
          </p:nvSpPr>
          <p:spPr bwMode="auto">
            <a:xfrm>
              <a:off x="2936" y="1102"/>
              <a:ext cx="415" cy="314"/>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8" name="Rectangle 45"/>
            <p:cNvSpPr>
              <a:spLocks noChangeArrowheads="1"/>
            </p:cNvSpPr>
            <p:nvPr/>
          </p:nvSpPr>
          <p:spPr bwMode="auto">
            <a:xfrm>
              <a:off x="3035" y="1159"/>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grpSp>
      <p:grpSp>
        <p:nvGrpSpPr>
          <p:cNvPr id="21517" name="Group 59"/>
          <p:cNvGrpSpPr>
            <a:grpSpLocks/>
          </p:cNvGrpSpPr>
          <p:nvPr/>
        </p:nvGrpSpPr>
        <p:grpSpPr bwMode="auto">
          <a:xfrm>
            <a:off x="6443663" y="5127625"/>
            <a:ext cx="2417762" cy="1614488"/>
            <a:chOff x="3552" y="2816"/>
            <a:chExt cx="1523" cy="1017"/>
          </a:xfrm>
        </p:grpSpPr>
        <p:sp>
          <p:nvSpPr>
            <p:cNvPr id="21529" name="Rectangle 35"/>
            <p:cNvSpPr>
              <a:spLocks noChangeArrowheads="1"/>
            </p:cNvSpPr>
            <p:nvPr/>
          </p:nvSpPr>
          <p:spPr bwMode="auto">
            <a:xfrm>
              <a:off x="4378" y="3083"/>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op</a:t>
              </a:r>
              <a:endParaRPr kumimoji="1" lang="en-US" altLang="zh-CN" sz="2400">
                <a:latin typeface="Times New Roman" panose="02020603050405020304" pitchFamily="18" charset="0"/>
              </a:endParaRPr>
            </a:p>
          </p:txBody>
        </p:sp>
        <p:sp>
          <p:nvSpPr>
            <p:cNvPr id="21530" name="Rectangle 36"/>
            <p:cNvSpPr>
              <a:spLocks noChangeArrowheads="1"/>
            </p:cNvSpPr>
            <p:nvPr/>
          </p:nvSpPr>
          <p:spPr bwMode="auto">
            <a:xfrm>
              <a:off x="3552" y="2994"/>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1531" name="Rectangle 37"/>
            <p:cNvSpPr>
              <a:spLocks noChangeArrowheads="1"/>
            </p:cNvSpPr>
            <p:nvPr/>
          </p:nvSpPr>
          <p:spPr bwMode="auto">
            <a:xfrm>
              <a:off x="3970" y="3311"/>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n1  </a:t>
              </a:r>
              <a:endParaRPr kumimoji="1" lang="en-US" altLang="zh-CN" sz="2400">
                <a:latin typeface="Times New Roman" panose="02020603050405020304" pitchFamily="18" charset="0"/>
              </a:endParaRPr>
            </a:p>
          </p:txBody>
        </p:sp>
        <p:sp>
          <p:nvSpPr>
            <p:cNvPr id="21532" name="Rectangle 38"/>
            <p:cNvSpPr>
              <a:spLocks noChangeArrowheads="1"/>
            </p:cNvSpPr>
            <p:nvPr/>
          </p:nvSpPr>
          <p:spPr bwMode="auto">
            <a:xfrm>
              <a:off x="4786" y="3311"/>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sp>
          <p:nvSpPr>
            <p:cNvPr id="21533" name="Rectangle 39"/>
            <p:cNvSpPr>
              <a:spLocks noChangeArrowheads="1"/>
            </p:cNvSpPr>
            <p:nvPr/>
          </p:nvSpPr>
          <p:spPr bwMode="auto">
            <a:xfrm>
              <a:off x="3969" y="3612"/>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1534" name="Rectangle 40"/>
            <p:cNvSpPr>
              <a:spLocks noChangeArrowheads="1"/>
            </p:cNvSpPr>
            <p:nvPr/>
          </p:nvSpPr>
          <p:spPr bwMode="auto">
            <a:xfrm>
              <a:off x="4377" y="3521"/>
              <a:ext cx="59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C</a:t>
              </a:r>
              <a:endParaRPr kumimoji="1" lang="en-US" altLang="zh-CN" sz="2400">
                <a:latin typeface="Times New Roman" panose="02020603050405020304" pitchFamily="18" charset="0"/>
              </a:endParaRPr>
            </a:p>
          </p:txBody>
        </p:sp>
        <p:sp>
          <p:nvSpPr>
            <p:cNvPr id="21535" name="Line 42"/>
            <p:cNvSpPr>
              <a:spLocks noChangeShapeType="1"/>
            </p:cNvSpPr>
            <p:nvPr/>
          </p:nvSpPr>
          <p:spPr bwMode="auto">
            <a:xfrm flipH="1">
              <a:off x="4117" y="3050"/>
              <a:ext cx="341"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6" name="Line 43"/>
            <p:cNvSpPr>
              <a:spLocks noChangeShapeType="1"/>
            </p:cNvSpPr>
            <p:nvPr/>
          </p:nvSpPr>
          <p:spPr bwMode="auto">
            <a:xfrm>
              <a:off x="4525" y="3050"/>
              <a:ext cx="273"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7" name="Oval 46"/>
            <p:cNvSpPr>
              <a:spLocks noChangeArrowheads="1"/>
            </p:cNvSpPr>
            <p:nvPr/>
          </p:nvSpPr>
          <p:spPr bwMode="auto">
            <a:xfrm>
              <a:off x="4660" y="3230"/>
              <a:ext cx="415" cy="311"/>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8" name="Rectangle 47"/>
            <p:cNvSpPr>
              <a:spLocks noChangeArrowheads="1"/>
            </p:cNvSpPr>
            <p:nvPr/>
          </p:nvSpPr>
          <p:spPr bwMode="auto">
            <a:xfrm>
              <a:off x="4759" y="3284"/>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sp>
          <p:nvSpPr>
            <p:cNvPr id="21539" name="Oval 48"/>
            <p:cNvSpPr>
              <a:spLocks noChangeArrowheads="1"/>
            </p:cNvSpPr>
            <p:nvPr/>
          </p:nvSpPr>
          <p:spPr bwMode="auto">
            <a:xfrm>
              <a:off x="3844" y="3287"/>
              <a:ext cx="415" cy="314"/>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0" name="Rectangle 49"/>
            <p:cNvSpPr>
              <a:spLocks noChangeArrowheads="1"/>
            </p:cNvSpPr>
            <p:nvPr/>
          </p:nvSpPr>
          <p:spPr bwMode="auto">
            <a:xfrm>
              <a:off x="3943" y="3344"/>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1541" name="Oval 50"/>
            <p:cNvSpPr>
              <a:spLocks noChangeArrowheads="1"/>
            </p:cNvSpPr>
            <p:nvPr/>
          </p:nvSpPr>
          <p:spPr bwMode="auto">
            <a:xfrm>
              <a:off x="4252" y="2816"/>
              <a:ext cx="415" cy="312"/>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42" name="Rectangle 51"/>
            <p:cNvSpPr>
              <a:spLocks noChangeArrowheads="1"/>
            </p:cNvSpPr>
            <p:nvPr/>
          </p:nvSpPr>
          <p:spPr bwMode="auto">
            <a:xfrm>
              <a:off x="4351" y="2871"/>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n3</a:t>
              </a:r>
              <a:endParaRPr kumimoji="1" lang="en-US" altLang="zh-CN" sz="2400">
                <a:latin typeface="Times New Roman" panose="02020603050405020304" pitchFamily="18" charset="0"/>
              </a:endParaRPr>
            </a:p>
          </p:txBody>
        </p:sp>
      </p:grpSp>
      <p:grpSp>
        <p:nvGrpSpPr>
          <p:cNvPr id="21518" name="Group 58"/>
          <p:cNvGrpSpPr>
            <a:grpSpLocks/>
          </p:cNvGrpSpPr>
          <p:nvPr/>
        </p:nvGrpSpPr>
        <p:grpSpPr bwMode="auto">
          <a:xfrm>
            <a:off x="6011863" y="3398838"/>
            <a:ext cx="1319212" cy="1704975"/>
            <a:chOff x="3470" y="1443"/>
            <a:chExt cx="831" cy="1074"/>
          </a:xfrm>
        </p:grpSpPr>
        <p:sp>
          <p:nvSpPr>
            <p:cNvPr id="21519" name="Rectangle 25"/>
            <p:cNvSpPr>
              <a:spLocks noChangeArrowheads="1"/>
            </p:cNvSpPr>
            <p:nvPr/>
          </p:nvSpPr>
          <p:spPr bwMode="auto">
            <a:xfrm>
              <a:off x="3552" y="1574"/>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1520" name="Rectangle 26"/>
            <p:cNvSpPr>
              <a:spLocks noChangeArrowheads="1"/>
            </p:cNvSpPr>
            <p:nvPr/>
          </p:nvSpPr>
          <p:spPr bwMode="auto">
            <a:xfrm>
              <a:off x="3606" y="1525"/>
              <a:ext cx="69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n2   A</a:t>
              </a:r>
              <a:endParaRPr kumimoji="1" lang="en-US" altLang="zh-CN" sz="2400">
                <a:latin typeface="Times New Roman" panose="02020603050405020304" pitchFamily="18" charset="0"/>
              </a:endParaRPr>
            </a:p>
          </p:txBody>
        </p:sp>
        <p:sp>
          <p:nvSpPr>
            <p:cNvPr id="21521" name="Rectangle 27"/>
            <p:cNvSpPr>
              <a:spLocks noChangeArrowheads="1"/>
            </p:cNvSpPr>
            <p:nvPr/>
          </p:nvSpPr>
          <p:spPr bwMode="auto">
            <a:xfrm>
              <a:off x="3470" y="1702"/>
              <a:ext cx="5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op</a:t>
              </a:r>
              <a:endParaRPr kumimoji="1" lang="en-US" altLang="zh-CN" sz="2400">
                <a:latin typeface="Times New Roman" panose="02020603050405020304" pitchFamily="18" charset="0"/>
              </a:endParaRPr>
            </a:p>
          </p:txBody>
        </p:sp>
        <p:sp>
          <p:nvSpPr>
            <p:cNvPr id="21522" name="Rectangle 28"/>
            <p:cNvSpPr>
              <a:spLocks noChangeArrowheads="1"/>
            </p:cNvSpPr>
            <p:nvPr/>
          </p:nvSpPr>
          <p:spPr bwMode="auto">
            <a:xfrm>
              <a:off x="3470" y="1933"/>
              <a:ext cx="4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n1</a:t>
              </a:r>
              <a:endParaRPr kumimoji="1" lang="en-US" altLang="zh-CN" sz="2400">
                <a:latin typeface="Times New Roman" panose="02020603050405020304" pitchFamily="18" charset="0"/>
              </a:endParaRPr>
            </a:p>
          </p:txBody>
        </p:sp>
        <p:sp>
          <p:nvSpPr>
            <p:cNvPr id="21523" name="Rectangle 29"/>
            <p:cNvSpPr>
              <a:spLocks noChangeArrowheads="1"/>
            </p:cNvSpPr>
            <p:nvPr/>
          </p:nvSpPr>
          <p:spPr bwMode="auto">
            <a:xfrm>
              <a:off x="3560" y="2296"/>
              <a:ext cx="39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B</a:t>
              </a:r>
              <a:endParaRPr kumimoji="1" lang="en-US" altLang="zh-CN" sz="2400">
                <a:latin typeface="Times New Roman" panose="02020603050405020304" pitchFamily="18" charset="0"/>
              </a:endParaRPr>
            </a:p>
          </p:txBody>
        </p:sp>
        <p:sp>
          <p:nvSpPr>
            <p:cNvPr id="21524" name="Line 41"/>
            <p:cNvSpPr>
              <a:spLocks noChangeShapeType="1"/>
            </p:cNvSpPr>
            <p:nvPr/>
          </p:nvSpPr>
          <p:spPr bwMode="auto">
            <a:xfrm>
              <a:off x="3755" y="1680"/>
              <a:ext cx="1" cy="2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Oval 52"/>
            <p:cNvSpPr>
              <a:spLocks noChangeArrowheads="1"/>
            </p:cNvSpPr>
            <p:nvPr/>
          </p:nvSpPr>
          <p:spPr bwMode="auto">
            <a:xfrm>
              <a:off x="3617" y="1917"/>
              <a:ext cx="415" cy="311"/>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6" name="Rectangle 53"/>
            <p:cNvSpPr>
              <a:spLocks noChangeArrowheads="1"/>
            </p:cNvSpPr>
            <p:nvPr/>
          </p:nvSpPr>
          <p:spPr bwMode="auto">
            <a:xfrm>
              <a:off x="3716" y="1971"/>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1527" name="Oval 54"/>
            <p:cNvSpPr>
              <a:spLocks noChangeArrowheads="1"/>
            </p:cNvSpPr>
            <p:nvPr/>
          </p:nvSpPr>
          <p:spPr bwMode="auto">
            <a:xfrm>
              <a:off x="3617" y="1443"/>
              <a:ext cx="415" cy="315"/>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8" name="Rectangle 55"/>
            <p:cNvSpPr>
              <a:spLocks noChangeArrowheads="1"/>
            </p:cNvSpPr>
            <p:nvPr/>
          </p:nvSpPr>
          <p:spPr bwMode="auto">
            <a:xfrm>
              <a:off x="3716" y="1500"/>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EEE8263-670E-4D85-9F95-C63171CB9E16}" type="slidenum">
              <a:rPr lang="en-US" altLang="zh-CN" sz="1400" smtClean="0"/>
              <a:pPr>
                <a:spcBef>
                  <a:spcPct val="0"/>
                </a:spcBef>
                <a:buFontTx/>
                <a:buNone/>
              </a:pPr>
              <a:t>19</a:t>
            </a:fld>
            <a:endParaRPr lang="en-US" altLang="zh-CN" sz="1400" smtClean="0"/>
          </a:p>
        </p:txBody>
      </p:sp>
      <p:sp>
        <p:nvSpPr>
          <p:cNvPr id="22531" name="Rectangle 5"/>
          <p:cNvSpPr>
            <a:spLocks noChangeArrowheads="1"/>
          </p:cNvSpPr>
          <p:nvPr/>
        </p:nvSpPr>
        <p:spPr bwMode="auto">
          <a:xfrm>
            <a:off x="430213" y="2036763"/>
            <a:ext cx="55451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9263" indent="-449263">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Char char="l"/>
            </a:pPr>
            <a:r>
              <a:rPr kumimoji="1" lang="zh-CN" altLang="en-US" sz="1800"/>
              <a:t>一个基本块，可用一个</a:t>
            </a:r>
            <a:r>
              <a:rPr kumimoji="1" lang="en-US" altLang="zh-CN" sz="1800"/>
              <a:t>DAG</a:t>
            </a:r>
            <a:r>
              <a:rPr kumimoji="1" lang="zh-CN" altLang="en-US" sz="1800"/>
              <a:t>来表示。</a:t>
            </a:r>
          </a:p>
          <a:p>
            <a:pPr eaLnBrk="1" hangingPunct="1">
              <a:lnSpc>
                <a:spcPct val="110000"/>
              </a:lnSpc>
              <a:buFont typeface="Wingdings" panose="05000000000000000000" pitchFamily="2" charset="2"/>
              <a:buChar char="l"/>
            </a:pPr>
            <a:r>
              <a:rPr kumimoji="1" lang="zh-CN" altLang="en-US" sz="1800"/>
              <a:t>各种四元式及相对应的</a:t>
            </a:r>
            <a:r>
              <a:rPr kumimoji="1" lang="en-US" altLang="zh-CN" sz="1800"/>
              <a:t>DAG</a:t>
            </a:r>
            <a:r>
              <a:rPr kumimoji="1" lang="zh-CN" altLang="en-US" sz="1800"/>
              <a:t>的结点形式。</a:t>
            </a:r>
          </a:p>
          <a:p>
            <a:pPr eaLnBrk="1" hangingPunct="1">
              <a:lnSpc>
                <a:spcPct val="110000"/>
              </a:lnSpc>
              <a:spcAft>
                <a:spcPct val="10000"/>
              </a:spcAft>
              <a:buFont typeface="Wingdings" panose="05000000000000000000" pitchFamily="2" charset="2"/>
              <a:buChar char="l"/>
            </a:pPr>
            <a:r>
              <a:rPr kumimoji="1" lang="zh-CN" altLang="en-US" sz="1800"/>
              <a:t>图中</a:t>
            </a:r>
            <a:r>
              <a:rPr kumimoji="1" lang="en-US" altLang="zh-CN" sz="1800"/>
              <a:t>ni</a:t>
            </a:r>
            <a:r>
              <a:rPr kumimoji="1" lang="zh-CN" altLang="en-US" sz="1800"/>
              <a:t>为结点编号，结点下面的符号（运算符、标识符或常数）是各结点的标记</a:t>
            </a:r>
            <a:r>
              <a:rPr kumimoji="1" lang="en-US" altLang="zh-CN" sz="1800"/>
              <a:t>;</a:t>
            </a:r>
          </a:p>
          <a:p>
            <a:pPr eaLnBrk="1" hangingPunct="1">
              <a:lnSpc>
                <a:spcPct val="110000"/>
              </a:lnSpc>
              <a:buFont typeface="Wingdings" panose="05000000000000000000" pitchFamily="2" charset="2"/>
              <a:buChar char="l"/>
            </a:pPr>
            <a:r>
              <a:rPr kumimoji="1" lang="zh-CN" altLang="en-US" sz="1800"/>
              <a:t>各结点右边的标识符是结点的附加标识符。 </a:t>
            </a:r>
          </a:p>
        </p:txBody>
      </p:sp>
      <p:sp>
        <p:nvSpPr>
          <p:cNvPr id="22532" name="Rectangle 10"/>
          <p:cNvSpPr>
            <a:spLocks noChangeArrowheads="1"/>
          </p:cNvSpPr>
          <p:nvPr/>
        </p:nvSpPr>
        <p:spPr bwMode="auto">
          <a:xfrm>
            <a:off x="2986088" y="2852738"/>
            <a:ext cx="730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2533" name="Rectangle 12"/>
          <p:cNvSpPr>
            <a:spLocks noChangeArrowheads="1"/>
          </p:cNvSpPr>
          <p:nvPr/>
        </p:nvSpPr>
        <p:spPr bwMode="auto">
          <a:xfrm>
            <a:off x="8172450" y="4005263"/>
            <a:ext cx="360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a:t>
            </a:r>
            <a:endParaRPr kumimoji="1" lang="en-US" altLang="zh-CN" sz="2400">
              <a:latin typeface="Times New Roman" panose="02020603050405020304" pitchFamily="18" charset="0"/>
            </a:endParaRPr>
          </a:p>
        </p:txBody>
      </p:sp>
      <p:grpSp>
        <p:nvGrpSpPr>
          <p:cNvPr id="22534" name="Group 13"/>
          <p:cNvGrpSpPr>
            <a:grpSpLocks/>
          </p:cNvGrpSpPr>
          <p:nvPr/>
        </p:nvGrpSpPr>
        <p:grpSpPr bwMode="auto">
          <a:xfrm>
            <a:off x="7451725" y="1268413"/>
            <a:ext cx="1074738" cy="877887"/>
            <a:chOff x="2880" y="1102"/>
            <a:chExt cx="677" cy="553"/>
          </a:xfrm>
        </p:grpSpPr>
        <p:sp>
          <p:nvSpPr>
            <p:cNvPr id="22563" name="Rectangle 14"/>
            <p:cNvSpPr>
              <a:spLocks noChangeArrowheads="1"/>
            </p:cNvSpPr>
            <p:nvPr/>
          </p:nvSpPr>
          <p:spPr bwMode="auto">
            <a:xfrm>
              <a:off x="3051" y="1162"/>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2564" name="Rectangle 15"/>
            <p:cNvSpPr>
              <a:spLocks noChangeArrowheads="1"/>
            </p:cNvSpPr>
            <p:nvPr/>
          </p:nvSpPr>
          <p:spPr bwMode="auto">
            <a:xfrm>
              <a:off x="3242" y="1162"/>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2565" name="Rectangle 16"/>
            <p:cNvSpPr>
              <a:spLocks noChangeArrowheads="1"/>
            </p:cNvSpPr>
            <p:nvPr/>
          </p:nvSpPr>
          <p:spPr bwMode="auto">
            <a:xfrm>
              <a:off x="3424" y="1162"/>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A</a:t>
              </a:r>
              <a:endParaRPr kumimoji="1" lang="en-US" altLang="zh-CN" sz="2400">
                <a:latin typeface="Times New Roman" panose="02020603050405020304" pitchFamily="18" charset="0"/>
              </a:endParaRPr>
            </a:p>
          </p:txBody>
        </p:sp>
        <p:sp>
          <p:nvSpPr>
            <p:cNvPr id="22566" name="Rectangle 17"/>
            <p:cNvSpPr>
              <a:spLocks noChangeArrowheads="1"/>
            </p:cNvSpPr>
            <p:nvPr/>
          </p:nvSpPr>
          <p:spPr bwMode="auto">
            <a:xfrm>
              <a:off x="2880" y="1434"/>
              <a:ext cx="39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B</a:t>
              </a:r>
              <a:endParaRPr kumimoji="1" lang="en-US" altLang="zh-CN" sz="2400">
                <a:latin typeface="Times New Roman" panose="02020603050405020304" pitchFamily="18" charset="0"/>
              </a:endParaRPr>
            </a:p>
          </p:txBody>
        </p:sp>
        <p:sp>
          <p:nvSpPr>
            <p:cNvPr id="22567" name="Oval 18"/>
            <p:cNvSpPr>
              <a:spLocks noChangeArrowheads="1"/>
            </p:cNvSpPr>
            <p:nvPr/>
          </p:nvSpPr>
          <p:spPr bwMode="auto">
            <a:xfrm>
              <a:off x="2936" y="1102"/>
              <a:ext cx="415" cy="314"/>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8" name="Rectangle 19"/>
            <p:cNvSpPr>
              <a:spLocks noChangeArrowheads="1"/>
            </p:cNvSpPr>
            <p:nvPr/>
          </p:nvSpPr>
          <p:spPr bwMode="auto">
            <a:xfrm>
              <a:off x="3035" y="1159"/>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grpSp>
      <p:grpSp>
        <p:nvGrpSpPr>
          <p:cNvPr id="22535" name="Group 20"/>
          <p:cNvGrpSpPr>
            <a:grpSpLocks/>
          </p:cNvGrpSpPr>
          <p:nvPr/>
        </p:nvGrpSpPr>
        <p:grpSpPr bwMode="auto">
          <a:xfrm>
            <a:off x="6443663" y="4652963"/>
            <a:ext cx="2417762" cy="1614487"/>
            <a:chOff x="3552" y="2816"/>
            <a:chExt cx="1523" cy="1017"/>
          </a:xfrm>
        </p:grpSpPr>
        <p:sp>
          <p:nvSpPr>
            <p:cNvPr id="22549" name="Rectangle 21"/>
            <p:cNvSpPr>
              <a:spLocks noChangeArrowheads="1"/>
            </p:cNvSpPr>
            <p:nvPr/>
          </p:nvSpPr>
          <p:spPr bwMode="auto">
            <a:xfrm>
              <a:off x="4378" y="3083"/>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op</a:t>
              </a:r>
              <a:endParaRPr kumimoji="1" lang="en-US" altLang="zh-CN" sz="2400">
                <a:latin typeface="Times New Roman" panose="02020603050405020304" pitchFamily="18" charset="0"/>
              </a:endParaRPr>
            </a:p>
          </p:txBody>
        </p:sp>
        <p:sp>
          <p:nvSpPr>
            <p:cNvPr id="22550" name="Rectangle 22"/>
            <p:cNvSpPr>
              <a:spLocks noChangeArrowheads="1"/>
            </p:cNvSpPr>
            <p:nvPr/>
          </p:nvSpPr>
          <p:spPr bwMode="auto">
            <a:xfrm>
              <a:off x="3552" y="2994"/>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2551" name="Rectangle 23"/>
            <p:cNvSpPr>
              <a:spLocks noChangeArrowheads="1"/>
            </p:cNvSpPr>
            <p:nvPr/>
          </p:nvSpPr>
          <p:spPr bwMode="auto">
            <a:xfrm>
              <a:off x="3970" y="3311"/>
              <a:ext cx="28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n1  </a:t>
              </a:r>
              <a:endParaRPr kumimoji="1" lang="en-US" altLang="zh-CN" sz="2400">
                <a:latin typeface="Times New Roman" panose="02020603050405020304" pitchFamily="18" charset="0"/>
              </a:endParaRPr>
            </a:p>
          </p:txBody>
        </p:sp>
        <p:sp>
          <p:nvSpPr>
            <p:cNvPr id="22552" name="Rectangle 24"/>
            <p:cNvSpPr>
              <a:spLocks noChangeArrowheads="1"/>
            </p:cNvSpPr>
            <p:nvPr/>
          </p:nvSpPr>
          <p:spPr bwMode="auto">
            <a:xfrm>
              <a:off x="4786" y="3311"/>
              <a:ext cx="19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sp>
          <p:nvSpPr>
            <p:cNvPr id="22553" name="Rectangle 25"/>
            <p:cNvSpPr>
              <a:spLocks noChangeArrowheads="1"/>
            </p:cNvSpPr>
            <p:nvPr/>
          </p:nvSpPr>
          <p:spPr bwMode="auto">
            <a:xfrm>
              <a:off x="3969" y="3612"/>
              <a:ext cx="12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B</a:t>
              </a:r>
              <a:endParaRPr kumimoji="1" lang="en-US" altLang="zh-CN" sz="2400">
                <a:latin typeface="Times New Roman" panose="02020603050405020304" pitchFamily="18" charset="0"/>
              </a:endParaRPr>
            </a:p>
          </p:txBody>
        </p:sp>
        <p:sp>
          <p:nvSpPr>
            <p:cNvPr id="22554" name="Rectangle 26"/>
            <p:cNvSpPr>
              <a:spLocks noChangeArrowheads="1"/>
            </p:cNvSpPr>
            <p:nvPr/>
          </p:nvSpPr>
          <p:spPr bwMode="auto">
            <a:xfrm>
              <a:off x="4377" y="3521"/>
              <a:ext cx="59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C</a:t>
              </a:r>
              <a:endParaRPr kumimoji="1" lang="en-US" altLang="zh-CN" sz="2400">
                <a:latin typeface="Times New Roman" panose="02020603050405020304" pitchFamily="18" charset="0"/>
              </a:endParaRPr>
            </a:p>
          </p:txBody>
        </p:sp>
        <p:sp>
          <p:nvSpPr>
            <p:cNvPr id="22555" name="Line 27"/>
            <p:cNvSpPr>
              <a:spLocks noChangeShapeType="1"/>
            </p:cNvSpPr>
            <p:nvPr/>
          </p:nvSpPr>
          <p:spPr bwMode="auto">
            <a:xfrm flipH="1">
              <a:off x="4117" y="3050"/>
              <a:ext cx="341"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28"/>
            <p:cNvSpPr>
              <a:spLocks noChangeShapeType="1"/>
            </p:cNvSpPr>
            <p:nvPr/>
          </p:nvSpPr>
          <p:spPr bwMode="auto">
            <a:xfrm>
              <a:off x="4525" y="3050"/>
              <a:ext cx="273" cy="3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Oval 29"/>
            <p:cNvSpPr>
              <a:spLocks noChangeArrowheads="1"/>
            </p:cNvSpPr>
            <p:nvPr/>
          </p:nvSpPr>
          <p:spPr bwMode="auto">
            <a:xfrm>
              <a:off x="4660" y="3230"/>
              <a:ext cx="415" cy="311"/>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58" name="Rectangle 30"/>
            <p:cNvSpPr>
              <a:spLocks noChangeArrowheads="1"/>
            </p:cNvSpPr>
            <p:nvPr/>
          </p:nvSpPr>
          <p:spPr bwMode="auto">
            <a:xfrm>
              <a:off x="4759" y="3284"/>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sp>
          <p:nvSpPr>
            <p:cNvPr id="22559" name="Oval 31"/>
            <p:cNvSpPr>
              <a:spLocks noChangeArrowheads="1"/>
            </p:cNvSpPr>
            <p:nvPr/>
          </p:nvSpPr>
          <p:spPr bwMode="auto">
            <a:xfrm>
              <a:off x="3844" y="3287"/>
              <a:ext cx="415" cy="314"/>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0" name="Rectangle 32"/>
            <p:cNvSpPr>
              <a:spLocks noChangeArrowheads="1"/>
            </p:cNvSpPr>
            <p:nvPr/>
          </p:nvSpPr>
          <p:spPr bwMode="auto">
            <a:xfrm>
              <a:off x="3943" y="3344"/>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2561" name="Oval 33"/>
            <p:cNvSpPr>
              <a:spLocks noChangeArrowheads="1"/>
            </p:cNvSpPr>
            <p:nvPr/>
          </p:nvSpPr>
          <p:spPr bwMode="auto">
            <a:xfrm>
              <a:off x="4252" y="2816"/>
              <a:ext cx="415" cy="312"/>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62" name="Rectangle 34"/>
            <p:cNvSpPr>
              <a:spLocks noChangeArrowheads="1"/>
            </p:cNvSpPr>
            <p:nvPr/>
          </p:nvSpPr>
          <p:spPr bwMode="auto">
            <a:xfrm>
              <a:off x="4351" y="2871"/>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n3</a:t>
              </a:r>
              <a:endParaRPr kumimoji="1" lang="en-US" altLang="zh-CN" sz="2400">
                <a:latin typeface="Times New Roman" panose="02020603050405020304" pitchFamily="18" charset="0"/>
              </a:endParaRPr>
            </a:p>
          </p:txBody>
        </p:sp>
      </p:grpSp>
      <p:grpSp>
        <p:nvGrpSpPr>
          <p:cNvPr id="22536" name="Group 35"/>
          <p:cNvGrpSpPr>
            <a:grpSpLocks/>
          </p:cNvGrpSpPr>
          <p:nvPr/>
        </p:nvGrpSpPr>
        <p:grpSpPr bwMode="auto">
          <a:xfrm>
            <a:off x="7308850" y="2492375"/>
            <a:ext cx="1319213" cy="1704975"/>
            <a:chOff x="3470" y="1443"/>
            <a:chExt cx="831" cy="1074"/>
          </a:xfrm>
        </p:grpSpPr>
        <p:sp>
          <p:nvSpPr>
            <p:cNvPr id="22539" name="Rectangle 36"/>
            <p:cNvSpPr>
              <a:spLocks noChangeArrowheads="1"/>
            </p:cNvSpPr>
            <p:nvPr/>
          </p:nvSpPr>
          <p:spPr bwMode="auto">
            <a:xfrm>
              <a:off x="3552" y="1574"/>
              <a:ext cx="23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22540" name="Rectangle 37"/>
            <p:cNvSpPr>
              <a:spLocks noChangeArrowheads="1"/>
            </p:cNvSpPr>
            <p:nvPr/>
          </p:nvSpPr>
          <p:spPr bwMode="auto">
            <a:xfrm>
              <a:off x="3606" y="1525"/>
              <a:ext cx="69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n2   A</a:t>
              </a:r>
              <a:endParaRPr kumimoji="1" lang="en-US" altLang="zh-CN" sz="2400">
                <a:latin typeface="Times New Roman" panose="02020603050405020304" pitchFamily="18" charset="0"/>
              </a:endParaRPr>
            </a:p>
          </p:txBody>
        </p:sp>
        <p:sp>
          <p:nvSpPr>
            <p:cNvPr id="22541" name="Rectangle 38"/>
            <p:cNvSpPr>
              <a:spLocks noChangeArrowheads="1"/>
            </p:cNvSpPr>
            <p:nvPr/>
          </p:nvSpPr>
          <p:spPr bwMode="auto">
            <a:xfrm>
              <a:off x="3470" y="1702"/>
              <a:ext cx="5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op</a:t>
              </a:r>
              <a:endParaRPr kumimoji="1" lang="en-US" altLang="zh-CN" sz="2400">
                <a:latin typeface="Times New Roman" panose="02020603050405020304" pitchFamily="18" charset="0"/>
              </a:endParaRPr>
            </a:p>
          </p:txBody>
        </p:sp>
        <p:sp>
          <p:nvSpPr>
            <p:cNvPr id="22542" name="Rectangle 39"/>
            <p:cNvSpPr>
              <a:spLocks noChangeArrowheads="1"/>
            </p:cNvSpPr>
            <p:nvPr/>
          </p:nvSpPr>
          <p:spPr bwMode="auto">
            <a:xfrm>
              <a:off x="3470" y="1933"/>
              <a:ext cx="47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n1</a:t>
              </a:r>
              <a:endParaRPr kumimoji="1" lang="en-US" altLang="zh-CN" sz="2400">
                <a:latin typeface="Times New Roman" panose="02020603050405020304" pitchFamily="18" charset="0"/>
              </a:endParaRPr>
            </a:p>
          </p:txBody>
        </p:sp>
        <p:sp>
          <p:nvSpPr>
            <p:cNvPr id="22543" name="Rectangle 40"/>
            <p:cNvSpPr>
              <a:spLocks noChangeArrowheads="1"/>
            </p:cNvSpPr>
            <p:nvPr/>
          </p:nvSpPr>
          <p:spPr bwMode="auto">
            <a:xfrm>
              <a:off x="3560" y="2296"/>
              <a:ext cx="399"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B</a:t>
              </a:r>
              <a:endParaRPr kumimoji="1" lang="en-US" altLang="zh-CN" sz="2400">
                <a:latin typeface="Times New Roman" panose="02020603050405020304" pitchFamily="18" charset="0"/>
              </a:endParaRPr>
            </a:p>
          </p:txBody>
        </p:sp>
        <p:sp>
          <p:nvSpPr>
            <p:cNvPr id="22544" name="Line 41"/>
            <p:cNvSpPr>
              <a:spLocks noChangeShapeType="1"/>
            </p:cNvSpPr>
            <p:nvPr/>
          </p:nvSpPr>
          <p:spPr bwMode="auto">
            <a:xfrm>
              <a:off x="3755" y="1680"/>
              <a:ext cx="1" cy="24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Oval 42"/>
            <p:cNvSpPr>
              <a:spLocks noChangeArrowheads="1"/>
            </p:cNvSpPr>
            <p:nvPr/>
          </p:nvSpPr>
          <p:spPr bwMode="auto">
            <a:xfrm>
              <a:off x="3617" y="1917"/>
              <a:ext cx="415" cy="311"/>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46" name="Rectangle 43"/>
            <p:cNvSpPr>
              <a:spLocks noChangeArrowheads="1"/>
            </p:cNvSpPr>
            <p:nvPr/>
          </p:nvSpPr>
          <p:spPr bwMode="auto">
            <a:xfrm>
              <a:off x="3716" y="1971"/>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n1</a:t>
              </a:r>
              <a:endParaRPr kumimoji="1" lang="en-US" altLang="zh-CN" sz="2400">
                <a:latin typeface="Times New Roman" panose="02020603050405020304" pitchFamily="18" charset="0"/>
              </a:endParaRPr>
            </a:p>
          </p:txBody>
        </p:sp>
        <p:sp>
          <p:nvSpPr>
            <p:cNvPr id="22547" name="Oval 44"/>
            <p:cNvSpPr>
              <a:spLocks noChangeArrowheads="1"/>
            </p:cNvSpPr>
            <p:nvPr/>
          </p:nvSpPr>
          <p:spPr bwMode="auto">
            <a:xfrm>
              <a:off x="3617" y="1443"/>
              <a:ext cx="415" cy="315"/>
            </a:xfrm>
            <a:prstGeom prst="ellipse">
              <a:avLst/>
            </a:prstGeom>
            <a:solidFill>
              <a:srgbClr val="FFFFFF"/>
            </a:solidFill>
            <a:ln w="12700">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48" name="Rectangle 45"/>
            <p:cNvSpPr>
              <a:spLocks noChangeArrowheads="1"/>
            </p:cNvSpPr>
            <p:nvPr/>
          </p:nvSpPr>
          <p:spPr bwMode="auto">
            <a:xfrm>
              <a:off x="3716" y="1500"/>
              <a:ext cx="16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n2</a:t>
              </a:r>
              <a:endParaRPr kumimoji="1" lang="en-US" altLang="zh-CN" sz="2400">
                <a:latin typeface="Times New Roman" panose="02020603050405020304" pitchFamily="18" charset="0"/>
              </a:endParaRPr>
            </a:p>
          </p:txBody>
        </p:sp>
      </p:grpSp>
      <p:sp>
        <p:nvSpPr>
          <p:cNvPr id="22537" name="Rectangle 46"/>
          <p:cNvSpPr>
            <a:spLocks noChangeArrowheads="1"/>
          </p:cNvSpPr>
          <p:nvPr/>
        </p:nvSpPr>
        <p:spPr bwMode="auto">
          <a:xfrm>
            <a:off x="433388" y="4029075"/>
            <a:ext cx="5903912"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800100" indent="-3429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20000"/>
              </a:spcAft>
              <a:buFont typeface="Wingdings" panose="05000000000000000000" pitchFamily="2" charset="2"/>
              <a:buChar char="l"/>
            </a:pPr>
            <a:r>
              <a:rPr kumimoji="1" lang="zh-CN" altLang="en-US" sz="1800"/>
              <a:t>各种形式的四元式按其对应结点的后继个数分为四类。</a:t>
            </a:r>
          </a:p>
          <a:p>
            <a:pPr lvl="1" eaLnBrk="1" hangingPunct="1">
              <a:lnSpc>
                <a:spcPct val="120000"/>
              </a:lnSpc>
              <a:spcAft>
                <a:spcPct val="20000"/>
              </a:spcAft>
              <a:buFont typeface="Wingdings" panose="05000000000000000000" pitchFamily="2" charset="2"/>
              <a:buAutoNum type="alphaLcPeriod"/>
            </a:pPr>
            <a:r>
              <a:rPr kumimoji="1" lang="en-US" altLang="zh-CN" sz="1800"/>
              <a:t>0</a:t>
            </a:r>
            <a:r>
              <a:rPr kumimoji="1" lang="zh-CN" altLang="en-US" sz="1800"/>
              <a:t>个后继结点的四元式称为</a:t>
            </a:r>
            <a:r>
              <a:rPr kumimoji="1" lang="en-US" altLang="zh-CN" sz="1800"/>
              <a:t>0</a:t>
            </a:r>
            <a:r>
              <a:rPr kumimoji="1" lang="zh-CN" altLang="en-US" sz="1800"/>
              <a:t>型</a:t>
            </a:r>
            <a:r>
              <a:rPr kumimoji="1" lang="en-US" altLang="zh-CN" sz="1800"/>
              <a:t>;</a:t>
            </a:r>
          </a:p>
          <a:p>
            <a:pPr lvl="1" eaLnBrk="1" hangingPunct="1">
              <a:lnSpc>
                <a:spcPct val="120000"/>
              </a:lnSpc>
              <a:spcAft>
                <a:spcPct val="20000"/>
              </a:spcAft>
              <a:buFont typeface="Wingdings" panose="05000000000000000000" pitchFamily="2" charset="2"/>
              <a:buAutoNum type="alphaLcPeriod"/>
            </a:pPr>
            <a:r>
              <a:rPr kumimoji="1" lang="en-US" altLang="zh-CN" sz="1800"/>
              <a:t>1</a:t>
            </a:r>
            <a:r>
              <a:rPr kumimoji="1" lang="zh-CN" altLang="en-US" sz="1800"/>
              <a:t>个后继结点的四元式称为</a:t>
            </a:r>
            <a:r>
              <a:rPr kumimoji="1" lang="en-US" altLang="zh-CN" sz="1800"/>
              <a:t>1</a:t>
            </a:r>
            <a:r>
              <a:rPr kumimoji="1" lang="zh-CN" altLang="en-US" sz="1800"/>
              <a:t>型；</a:t>
            </a:r>
          </a:p>
          <a:p>
            <a:pPr lvl="1" eaLnBrk="1" hangingPunct="1">
              <a:lnSpc>
                <a:spcPct val="120000"/>
              </a:lnSpc>
              <a:spcAft>
                <a:spcPct val="20000"/>
              </a:spcAft>
              <a:buFont typeface="Wingdings" panose="05000000000000000000" pitchFamily="2" charset="2"/>
              <a:buAutoNum type="alphaLcPeriod"/>
            </a:pPr>
            <a:r>
              <a:rPr kumimoji="1" lang="en-US" altLang="zh-CN" sz="1800"/>
              <a:t>2</a:t>
            </a:r>
            <a:r>
              <a:rPr kumimoji="1" lang="zh-CN" altLang="en-US" sz="1800"/>
              <a:t>个后继结点的四元式称为</a:t>
            </a:r>
            <a:r>
              <a:rPr kumimoji="1" lang="en-US" altLang="zh-CN" sz="1800"/>
              <a:t>2</a:t>
            </a:r>
            <a:r>
              <a:rPr kumimoji="1" lang="zh-CN" altLang="en-US" sz="1800"/>
              <a:t>型；</a:t>
            </a:r>
          </a:p>
          <a:p>
            <a:pPr lvl="1" eaLnBrk="1" hangingPunct="1">
              <a:lnSpc>
                <a:spcPct val="120000"/>
              </a:lnSpc>
              <a:spcAft>
                <a:spcPct val="20000"/>
              </a:spcAft>
              <a:buFont typeface="Wingdings" panose="05000000000000000000" pitchFamily="2" charset="2"/>
              <a:buAutoNum type="alphaLcPeriod"/>
            </a:pPr>
            <a:r>
              <a:rPr kumimoji="1" lang="en-US" altLang="zh-CN" sz="1800"/>
              <a:t>3</a:t>
            </a:r>
            <a:r>
              <a:rPr kumimoji="1" lang="zh-CN" altLang="en-US" sz="1800"/>
              <a:t>个后继结点的四元式称为</a:t>
            </a:r>
            <a:r>
              <a:rPr kumimoji="1" lang="en-US" altLang="zh-CN" sz="1800"/>
              <a:t>3</a:t>
            </a:r>
            <a:r>
              <a:rPr kumimoji="1" lang="zh-CN" altLang="en-US" sz="1800"/>
              <a:t>型。 </a:t>
            </a:r>
          </a:p>
        </p:txBody>
      </p:sp>
      <p:sp>
        <p:nvSpPr>
          <p:cNvPr id="22538" name="Rectangle 6"/>
          <p:cNvSpPr>
            <a:spLocks noChangeArrowheads="1"/>
          </p:cNvSpPr>
          <p:nvPr/>
        </p:nvSpPr>
        <p:spPr bwMode="auto">
          <a:xfrm>
            <a:off x="1187450" y="914400"/>
            <a:ext cx="31670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用</a:t>
            </a:r>
            <a:r>
              <a:rPr kumimoji="1" lang="en-US" altLang="zh-CN" sz="2300" b="1">
                <a:solidFill>
                  <a:srgbClr val="000000"/>
                </a:solidFill>
                <a:latin typeface="宋体" panose="02010600030101010101" pitchFamily="2" charset="-122"/>
              </a:rPr>
              <a:t>DAG</a:t>
            </a:r>
            <a:r>
              <a:rPr kumimoji="1" lang="zh-CN" altLang="en-US" sz="2300" b="1">
                <a:solidFill>
                  <a:srgbClr val="000000"/>
                </a:solidFill>
                <a:latin typeface="宋体" panose="02010600030101010101" pitchFamily="2" charset="-122"/>
              </a:rPr>
              <a:t>进行基本块的优化</a:t>
            </a:r>
            <a:endParaRPr kumimoji="1" lang="zh-CN"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title"/>
          </p:nvPr>
        </p:nvSpPr>
        <p:spPr/>
        <p:txBody>
          <a:bodyPr/>
          <a:lstStyle/>
          <a:p>
            <a:pPr eaLnBrk="1" hangingPunct="1"/>
            <a:r>
              <a:rPr lang="en-US" altLang="zh-CN" dirty="0" smtClean="0"/>
              <a:t>10.0 </a:t>
            </a:r>
            <a:r>
              <a:rPr lang="zh-CN" altLang="en-US" dirty="0" smtClean="0"/>
              <a:t>本章要点</a:t>
            </a:r>
          </a:p>
        </p:txBody>
      </p:sp>
      <p:sp>
        <p:nvSpPr>
          <p:cNvPr id="5123" name="Rectangle 6"/>
          <p:cNvSpPr>
            <a:spLocks noGrp="1" noChangeArrowheads="1"/>
          </p:cNvSpPr>
          <p:nvPr>
            <p:ph idx="1"/>
          </p:nvPr>
        </p:nvSpPr>
        <p:spPr/>
        <p:txBody>
          <a:bodyPr/>
          <a:lstStyle/>
          <a:p>
            <a:pPr marL="609600" indent="-609600" eaLnBrk="1" hangingPunct="1">
              <a:lnSpc>
                <a:spcPct val="90000"/>
              </a:lnSpc>
              <a:buFont typeface="Wingdings" panose="05000000000000000000" pitchFamily="2" charset="2"/>
              <a:buAutoNum type="arabicPeriod"/>
            </a:pPr>
            <a:r>
              <a:rPr lang="zh-CN" altLang="en-US" sz="2800" smtClean="0"/>
              <a:t>学习目标</a:t>
            </a:r>
          </a:p>
          <a:p>
            <a:pPr marL="971550" lvl="1" indent="-514350" eaLnBrk="1" hangingPunct="1">
              <a:lnSpc>
                <a:spcPct val="90000"/>
              </a:lnSpc>
              <a:buFont typeface="Wingdings" panose="05000000000000000000" pitchFamily="2" charset="2"/>
              <a:buChar char="l"/>
            </a:pPr>
            <a:r>
              <a:rPr lang="zh-CN" altLang="en-US" sz="2300" smtClean="0"/>
              <a:t>什么是代码优化</a:t>
            </a:r>
          </a:p>
          <a:p>
            <a:pPr marL="971550" lvl="1" indent="-514350" eaLnBrk="1" hangingPunct="1">
              <a:lnSpc>
                <a:spcPct val="90000"/>
              </a:lnSpc>
              <a:buFont typeface="Wingdings" panose="05000000000000000000" pitchFamily="2" charset="2"/>
              <a:buChar char="l"/>
            </a:pPr>
            <a:r>
              <a:rPr lang="zh-CN" altLang="en-US" sz="2300" smtClean="0"/>
              <a:t>什么时候进行代码优化</a:t>
            </a:r>
          </a:p>
          <a:p>
            <a:pPr marL="971550" lvl="1" indent="-514350" eaLnBrk="1" hangingPunct="1">
              <a:lnSpc>
                <a:spcPct val="90000"/>
              </a:lnSpc>
              <a:buFont typeface="Wingdings" panose="05000000000000000000" pitchFamily="2" charset="2"/>
              <a:buChar char="l"/>
            </a:pPr>
            <a:r>
              <a:rPr lang="zh-CN" altLang="en-US" sz="2300" smtClean="0"/>
              <a:t>代码优化常用的技术是什么</a:t>
            </a:r>
          </a:p>
          <a:p>
            <a:pPr marL="971550" lvl="1" indent="-514350" eaLnBrk="1" hangingPunct="1">
              <a:lnSpc>
                <a:spcPct val="90000"/>
              </a:lnSpc>
              <a:buFont typeface="Wingdings" panose="05000000000000000000" pitchFamily="2" charset="2"/>
              <a:buChar char="l"/>
            </a:pPr>
            <a:r>
              <a:rPr lang="zh-CN" altLang="en-US" sz="2300" smtClean="0"/>
              <a:t>如何进行代码优化</a:t>
            </a:r>
          </a:p>
          <a:p>
            <a:pPr marL="609600" indent="-609600" eaLnBrk="1" hangingPunct="1">
              <a:lnSpc>
                <a:spcPct val="90000"/>
              </a:lnSpc>
              <a:buFont typeface="Wingdings" panose="05000000000000000000" pitchFamily="2" charset="2"/>
              <a:buAutoNum type="arabicPeriod"/>
            </a:pPr>
            <a:r>
              <a:rPr lang="zh-CN" altLang="en-US" sz="2800" smtClean="0"/>
              <a:t>知识要点</a:t>
            </a:r>
          </a:p>
          <a:p>
            <a:pPr marL="971550" lvl="1" indent="-514350" eaLnBrk="1" hangingPunct="1">
              <a:lnSpc>
                <a:spcPct val="90000"/>
              </a:lnSpc>
              <a:buFont typeface="Wingdings" panose="05000000000000000000" pitchFamily="2" charset="2"/>
              <a:buChar char="l"/>
            </a:pPr>
            <a:r>
              <a:rPr lang="zh-CN" altLang="en-US" sz="2300" smtClean="0"/>
              <a:t>代码优化</a:t>
            </a:r>
            <a:r>
              <a:rPr lang="en-US" altLang="zh-CN" sz="2300" smtClean="0"/>
              <a:t>——</a:t>
            </a:r>
            <a:r>
              <a:rPr lang="zh-CN" altLang="en-US" sz="2300" smtClean="0"/>
              <a:t>提高资源利用（时间和空间）</a:t>
            </a:r>
          </a:p>
          <a:p>
            <a:pPr marL="971550" lvl="1" indent="-514350" eaLnBrk="1" hangingPunct="1">
              <a:lnSpc>
                <a:spcPct val="90000"/>
              </a:lnSpc>
              <a:buFont typeface="Wingdings" panose="05000000000000000000" pitchFamily="2" charset="2"/>
              <a:buChar char="l"/>
            </a:pPr>
            <a:r>
              <a:rPr lang="zh-CN" altLang="en-US" sz="2300" smtClean="0"/>
              <a:t>代码优化时机</a:t>
            </a:r>
            <a:r>
              <a:rPr lang="en-US" altLang="zh-CN" sz="2300" smtClean="0"/>
              <a:t>——</a:t>
            </a:r>
            <a:r>
              <a:rPr lang="zh-CN" altLang="en-US" sz="2300" smtClean="0"/>
              <a:t>中间代码生成后和目标代码生成后</a:t>
            </a:r>
          </a:p>
          <a:p>
            <a:pPr marL="971550" lvl="1" indent="-514350" eaLnBrk="1" hangingPunct="1">
              <a:lnSpc>
                <a:spcPct val="90000"/>
              </a:lnSpc>
              <a:buFont typeface="Wingdings" panose="05000000000000000000" pitchFamily="2" charset="2"/>
              <a:buChar char="l"/>
            </a:pPr>
            <a:r>
              <a:rPr lang="zh-CN" altLang="en-US" sz="2300" smtClean="0"/>
              <a:t>优化技术：删除多余运算；代码外提；强度消弱；变化循环控制条件；合并已知量；删除无用赋值等</a:t>
            </a:r>
          </a:p>
          <a:p>
            <a:pPr marL="971550" lvl="1" indent="-514350" eaLnBrk="1" hangingPunct="1">
              <a:lnSpc>
                <a:spcPct val="90000"/>
              </a:lnSpc>
              <a:buFont typeface="Wingdings" panose="05000000000000000000" pitchFamily="2" charset="2"/>
              <a:buChar char="l"/>
            </a:pPr>
            <a:r>
              <a:rPr lang="zh-CN" altLang="en-US" sz="2300" smtClean="0"/>
              <a:t>优化方法：局部优化、循环优化和全局优化。</a:t>
            </a:r>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18EC3B3-D8B0-4663-865E-EFA3AA8D2958}" type="slidenum">
              <a:rPr lang="en-US" altLang="zh-CN" sz="1400" smtClean="0"/>
              <a:pPr>
                <a:spcBef>
                  <a:spcPct val="0"/>
                </a:spcBef>
                <a:buFontTx/>
                <a:buNone/>
              </a:pPr>
              <a:t>2</a:t>
            </a:fld>
            <a:endParaRPr lang="en-US" altLang="zh-CN" sz="1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2"/>
          <p:cNvSpPr>
            <a:spLocks noGrp="1" noChangeArrowheads="1"/>
          </p:cNvSpPr>
          <p:nvPr>
            <p:ph type="title"/>
          </p:nvPr>
        </p:nvSpPr>
        <p:spPr>
          <a:xfrm>
            <a:off x="684213" y="754063"/>
            <a:ext cx="7283450" cy="490537"/>
          </a:xfrm>
        </p:spPr>
        <p:txBody>
          <a:bodyPr/>
          <a:lstStyle/>
          <a:p>
            <a:pPr eaLnBrk="1" hangingPunct="1"/>
            <a:r>
              <a:rPr lang="zh-CN" altLang="en-US" sz="2400" b="1" smtClean="0">
                <a:solidFill>
                  <a:srgbClr val="FF0000"/>
                </a:solidFill>
              </a:rPr>
              <a:t>基本块的</a:t>
            </a:r>
            <a:r>
              <a:rPr lang="en-US" altLang="zh-CN" sz="2400" b="1" smtClean="0">
                <a:solidFill>
                  <a:srgbClr val="FF0000"/>
                </a:solidFill>
              </a:rPr>
              <a:t>DAG</a:t>
            </a:r>
            <a:r>
              <a:rPr lang="zh-CN" altLang="en-US" sz="2400" b="1" smtClean="0">
                <a:solidFill>
                  <a:srgbClr val="FF0000"/>
                </a:solidFill>
              </a:rPr>
              <a:t>构造算法</a:t>
            </a:r>
            <a:r>
              <a:rPr lang="en-US" altLang="zh-CN" sz="2400" b="1" smtClean="0">
                <a:solidFill>
                  <a:srgbClr val="FF0000"/>
                </a:solidFill>
              </a:rPr>
              <a:t>:</a:t>
            </a:r>
            <a:r>
              <a:rPr lang="zh-CN" altLang="en-US" sz="2400" b="1" smtClean="0">
                <a:solidFill>
                  <a:srgbClr val="FF0000"/>
                </a:solidFill>
              </a:rPr>
              <a:t>只考虑</a:t>
            </a:r>
            <a:r>
              <a:rPr lang="en-US" altLang="zh-CN" sz="2400" b="1" smtClean="0">
                <a:solidFill>
                  <a:srgbClr val="FF0000"/>
                </a:solidFill>
              </a:rPr>
              <a:t>0</a:t>
            </a:r>
            <a:r>
              <a:rPr lang="zh-CN" altLang="en-US" sz="2400" b="1" smtClean="0">
                <a:solidFill>
                  <a:srgbClr val="FF0000"/>
                </a:solidFill>
              </a:rPr>
              <a:t>、</a:t>
            </a:r>
            <a:r>
              <a:rPr lang="en-US" altLang="zh-CN" sz="2400" b="1" smtClean="0">
                <a:solidFill>
                  <a:srgbClr val="FF0000"/>
                </a:solidFill>
              </a:rPr>
              <a:t>1</a:t>
            </a:r>
            <a:r>
              <a:rPr lang="zh-CN" altLang="en-US" sz="2400" b="1" smtClean="0">
                <a:solidFill>
                  <a:srgbClr val="FF0000"/>
                </a:solidFill>
              </a:rPr>
              <a:t>、</a:t>
            </a:r>
            <a:r>
              <a:rPr lang="en-US" altLang="zh-CN" sz="2400" b="1" smtClean="0">
                <a:solidFill>
                  <a:srgbClr val="FF0000"/>
                </a:solidFill>
              </a:rPr>
              <a:t>2</a:t>
            </a:r>
            <a:r>
              <a:rPr lang="zh-CN" altLang="en-US" sz="2400" b="1" smtClean="0">
                <a:solidFill>
                  <a:srgbClr val="FF0000"/>
                </a:solidFill>
              </a:rPr>
              <a:t>型四元式</a:t>
            </a:r>
          </a:p>
        </p:txBody>
      </p:sp>
      <p:sp>
        <p:nvSpPr>
          <p:cNvPr id="23555" name="Rectangle 83"/>
          <p:cNvSpPr>
            <a:spLocks noGrp="1" noChangeArrowheads="1"/>
          </p:cNvSpPr>
          <p:nvPr>
            <p:ph idx="1"/>
          </p:nvPr>
        </p:nvSpPr>
        <p:spPr>
          <a:xfrm>
            <a:off x="422275" y="1677988"/>
            <a:ext cx="8435975" cy="3887787"/>
          </a:xfrm>
        </p:spPr>
        <p:txBody>
          <a:bodyPr/>
          <a:lstStyle/>
          <a:p>
            <a:pPr marL="812800" indent="-812800" eaLnBrk="1" hangingPunct="1">
              <a:lnSpc>
                <a:spcPct val="120000"/>
              </a:lnSpc>
              <a:spcAft>
                <a:spcPct val="20000"/>
              </a:spcAft>
            </a:pPr>
            <a:r>
              <a:rPr lang="zh-CN" altLang="en-US" sz="2400" smtClean="0">
                <a:latin typeface="宋体" panose="02010600030101010101" pitchFamily="2" charset="-122"/>
              </a:rPr>
              <a:t>首先，</a:t>
            </a:r>
            <a:r>
              <a:rPr lang="en-US" altLang="zh-CN" sz="2400" smtClean="0">
                <a:latin typeface="宋体" panose="02010600030101010101" pitchFamily="2" charset="-122"/>
              </a:rPr>
              <a:t>DAG</a:t>
            </a:r>
            <a:r>
              <a:rPr lang="zh-CN" altLang="en-US" sz="2400" smtClean="0">
                <a:latin typeface="宋体" panose="02010600030101010101" pitchFamily="2" charset="-122"/>
              </a:rPr>
              <a:t>为空。对基本块的每个四元式，依次执行：</a:t>
            </a:r>
          </a:p>
          <a:p>
            <a:pPr marL="812800" indent="-812800" eaLnBrk="1" hangingPunct="1">
              <a:lnSpc>
                <a:spcPct val="120000"/>
              </a:lnSpc>
              <a:spcAft>
                <a:spcPct val="20000"/>
              </a:spcAft>
            </a:pPr>
            <a:r>
              <a:rPr lang="zh-CN" altLang="en-US" sz="2400" smtClean="0">
                <a:solidFill>
                  <a:srgbClr val="FF0000"/>
                </a:solidFill>
                <a:latin typeface="宋体" panose="02010600030101010101" pitchFamily="2" charset="-122"/>
              </a:rPr>
              <a:t>第一步骤，</a:t>
            </a:r>
          </a:p>
          <a:p>
            <a:pPr marL="1143000" lvl="1" indent="-685800" eaLnBrk="1" hangingPunct="1">
              <a:lnSpc>
                <a:spcPct val="120000"/>
              </a:lnSpc>
              <a:spcAft>
                <a:spcPct val="20000"/>
              </a:spcAft>
              <a:buFont typeface="Wingdings" panose="05000000000000000000" pitchFamily="2" charset="2"/>
              <a:buAutoNum type="arabicPeriod"/>
            </a:pPr>
            <a:r>
              <a:rPr lang="zh-CN" altLang="en-US" sz="2000" b="1" smtClean="0">
                <a:latin typeface="宋体" panose="02010600030101010101" pitchFamily="2" charset="-122"/>
              </a:rPr>
              <a:t>如果</a:t>
            </a:r>
            <a:r>
              <a:rPr lang="en-US" altLang="zh-CN" sz="2000" b="1" smtClean="0">
                <a:latin typeface="宋体" panose="02010600030101010101" pitchFamily="2" charset="-122"/>
              </a:rPr>
              <a:t>NODE</a:t>
            </a:r>
            <a:r>
              <a:rPr lang="zh-CN" altLang="en-US" sz="2000" b="1" smtClean="0">
                <a:latin typeface="宋体" panose="02010600030101010101" pitchFamily="2" charset="-122"/>
              </a:rPr>
              <a:t>（</a:t>
            </a:r>
            <a:r>
              <a:rPr lang="en-US" altLang="zh-CN" sz="2000" b="1" smtClean="0">
                <a:latin typeface="宋体" panose="02010600030101010101" pitchFamily="2" charset="-122"/>
              </a:rPr>
              <a:t>B</a:t>
            </a:r>
            <a:r>
              <a:rPr lang="zh-CN" altLang="en-US" sz="2000" b="1" smtClean="0">
                <a:latin typeface="宋体" panose="02010600030101010101" pitchFamily="2" charset="-122"/>
              </a:rPr>
              <a:t>）无定义，则构造一标记为</a:t>
            </a:r>
            <a:r>
              <a:rPr lang="en-US" altLang="zh-CN" sz="2000" b="1" smtClean="0">
                <a:latin typeface="宋体" panose="02010600030101010101" pitchFamily="2" charset="-122"/>
              </a:rPr>
              <a:t>B</a:t>
            </a:r>
            <a:r>
              <a:rPr lang="zh-CN" altLang="en-US" sz="2000" b="1" smtClean="0">
                <a:latin typeface="宋体" panose="02010600030101010101" pitchFamily="2" charset="-122"/>
              </a:rPr>
              <a:t>的叶结点并定义</a:t>
            </a:r>
            <a:r>
              <a:rPr lang="en-US" altLang="zh-CN" sz="2000" b="1" smtClean="0">
                <a:latin typeface="宋体" panose="02010600030101010101" pitchFamily="2" charset="-122"/>
              </a:rPr>
              <a:t>NODE</a:t>
            </a:r>
            <a:r>
              <a:rPr lang="zh-CN" altLang="en-US" sz="2000" b="1" smtClean="0">
                <a:latin typeface="宋体" panose="02010600030101010101" pitchFamily="2" charset="-122"/>
              </a:rPr>
              <a:t>（</a:t>
            </a:r>
            <a:r>
              <a:rPr lang="en-US" altLang="zh-CN" sz="2000" b="1" smtClean="0">
                <a:latin typeface="宋体" panose="02010600030101010101" pitchFamily="2" charset="-122"/>
              </a:rPr>
              <a:t>B</a:t>
            </a:r>
            <a:r>
              <a:rPr lang="zh-CN" altLang="en-US" sz="2000" b="1" smtClean="0">
                <a:latin typeface="宋体" panose="02010600030101010101" pitchFamily="2" charset="-122"/>
              </a:rPr>
              <a:t>）为这个结点；</a:t>
            </a:r>
          </a:p>
          <a:p>
            <a:pPr marL="1143000" lvl="1" indent="-685800" eaLnBrk="1" hangingPunct="1">
              <a:lnSpc>
                <a:spcPct val="120000"/>
              </a:lnSpc>
              <a:spcAft>
                <a:spcPct val="20000"/>
              </a:spcAft>
              <a:buFont typeface="Wingdings" panose="05000000000000000000" pitchFamily="2" charset="2"/>
              <a:buAutoNum type="arabicPeriod"/>
            </a:pPr>
            <a:r>
              <a:rPr lang="zh-CN" altLang="en-US" sz="2000" b="1" smtClean="0">
                <a:latin typeface="宋体" panose="02010600030101010101" pitchFamily="2" charset="-122"/>
              </a:rPr>
              <a:t>如果当前四元式是</a:t>
            </a:r>
            <a:r>
              <a:rPr lang="en-US" altLang="zh-CN" sz="2000" b="1" smtClean="0">
                <a:latin typeface="宋体" panose="02010600030101010101" pitchFamily="2" charset="-122"/>
              </a:rPr>
              <a:t>0</a:t>
            </a:r>
            <a:r>
              <a:rPr lang="zh-CN" altLang="en-US" sz="2000" b="1" smtClean="0">
                <a:latin typeface="宋体" panose="02010600030101010101" pitchFamily="2" charset="-122"/>
              </a:rPr>
              <a:t>型，则记</a:t>
            </a:r>
            <a:r>
              <a:rPr lang="en-US" altLang="zh-CN" sz="2000" b="1" smtClean="0">
                <a:latin typeface="宋体" panose="02010600030101010101" pitchFamily="2" charset="-122"/>
              </a:rPr>
              <a:t>NODE(B)</a:t>
            </a:r>
            <a:r>
              <a:rPr lang="zh-CN" altLang="en-US" sz="2000" b="1" smtClean="0">
                <a:latin typeface="宋体" panose="02010600030101010101" pitchFamily="2" charset="-122"/>
              </a:rPr>
              <a:t>的值为</a:t>
            </a:r>
            <a:r>
              <a:rPr lang="en-US" altLang="zh-CN" sz="2000" b="1" smtClean="0">
                <a:latin typeface="宋体" panose="02010600030101010101" pitchFamily="2" charset="-122"/>
              </a:rPr>
              <a:t>n</a:t>
            </a:r>
            <a:r>
              <a:rPr lang="zh-CN" altLang="en-US" sz="2000" b="1" smtClean="0">
                <a:latin typeface="宋体" panose="02010600030101010101" pitchFamily="2" charset="-122"/>
              </a:rPr>
              <a:t>，转</a:t>
            </a:r>
            <a:r>
              <a:rPr lang="en-US" altLang="zh-CN" sz="2000" b="1" smtClean="0">
                <a:latin typeface="宋体" panose="02010600030101010101" pitchFamily="2" charset="-122"/>
              </a:rPr>
              <a:t>4</a:t>
            </a:r>
            <a:r>
              <a:rPr lang="zh-CN" altLang="en-US" sz="2000" b="1" smtClean="0">
                <a:latin typeface="宋体" panose="02010600030101010101" pitchFamily="2" charset="-122"/>
              </a:rPr>
              <a:t>。</a:t>
            </a:r>
          </a:p>
          <a:p>
            <a:pPr marL="1143000" lvl="1" indent="-685800" eaLnBrk="1" hangingPunct="1">
              <a:lnSpc>
                <a:spcPct val="120000"/>
              </a:lnSpc>
              <a:spcAft>
                <a:spcPct val="20000"/>
              </a:spcAft>
              <a:buFont typeface="Wingdings" panose="05000000000000000000" pitchFamily="2" charset="2"/>
              <a:buAutoNum type="arabicPeriod"/>
            </a:pPr>
            <a:r>
              <a:rPr lang="zh-CN" altLang="en-US" sz="2000" b="1" smtClean="0">
                <a:latin typeface="宋体" panose="02010600030101010101" pitchFamily="2" charset="-122"/>
              </a:rPr>
              <a:t>如果当前四元式是</a:t>
            </a:r>
            <a:r>
              <a:rPr lang="en-US" altLang="zh-CN" sz="2000" b="1" smtClean="0">
                <a:latin typeface="宋体" panose="02010600030101010101" pitchFamily="2" charset="-122"/>
              </a:rPr>
              <a:t>1</a:t>
            </a:r>
            <a:r>
              <a:rPr lang="zh-CN" altLang="en-US" sz="2000" b="1" smtClean="0">
                <a:latin typeface="宋体" panose="02010600030101010101" pitchFamily="2" charset="-122"/>
              </a:rPr>
              <a:t>型，则转</a:t>
            </a:r>
            <a:r>
              <a:rPr lang="en-US" altLang="zh-CN" sz="2000" b="1" smtClean="0">
                <a:latin typeface="宋体" panose="02010600030101010101" pitchFamily="2" charset="-122"/>
              </a:rPr>
              <a:t>2(1</a:t>
            </a:r>
            <a:r>
              <a:rPr lang="zh-CN" altLang="en-US" sz="2000" b="1" smtClean="0">
                <a:latin typeface="宋体" panose="02010600030101010101" pitchFamily="2" charset="-122"/>
              </a:rPr>
              <a:t>）。</a:t>
            </a:r>
          </a:p>
          <a:p>
            <a:pPr marL="1143000" lvl="1" indent="-685800" eaLnBrk="1" hangingPunct="1">
              <a:lnSpc>
                <a:spcPct val="120000"/>
              </a:lnSpc>
              <a:spcAft>
                <a:spcPct val="20000"/>
              </a:spcAft>
              <a:buFont typeface="Wingdings" panose="05000000000000000000" pitchFamily="2" charset="2"/>
              <a:buAutoNum type="arabicPeriod"/>
            </a:pPr>
            <a:r>
              <a:rPr lang="zh-CN" altLang="en-US" sz="2000" b="1" smtClean="0">
                <a:latin typeface="宋体" panose="02010600030101010101" pitchFamily="2" charset="-122"/>
              </a:rPr>
              <a:t>如果当前四元式是</a:t>
            </a:r>
            <a:r>
              <a:rPr lang="en-US" altLang="zh-CN" sz="2000" b="1" smtClean="0">
                <a:latin typeface="宋体" panose="02010600030101010101" pitchFamily="2" charset="-122"/>
              </a:rPr>
              <a:t>2</a:t>
            </a:r>
            <a:r>
              <a:rPr lang="zh-CN" altLang="en-US" sz="2000" b="1" smtClean="0">
                <a:latin typeface="宋体" panose="02010600030101010101" pitchFamily="2" charset="-122"/>
              </a:rPr>
              <a:t>型，则：如果</a:t>
            </a:r>
            <a:r>
              <a:rPr lang="en-US" altLang="zh-CN" sz="2000" b="1" smtClean="0">
                <a:latin typeface="宋体" panose="02010600030101010101" pitchFamily="2" charset="-122"/>
              </a:rPr>
              <a:t>NODE(1)</a:t>
            </a:r>
            <a:r>
              <a:rPr lang="zh-CN" altLang="en-US" sz="2000" b="1" smtClean="0">
                <a:latin typeface="宋体" panose="02010600030101010101" pitchFamily="2" charset="-122"/>
              </a:rPr>
              <a:t>无定义，则构造一标记为</a:t>
            </a:r>
            <a:r>
              <a:rPr lang="en-US" altLang="zh-CN" sz="2000" b="1" smtClean="0">
                <a:latin typeface="宋体" panose="02010600030101010101" pitchFamily="2" charset="-122"/>
              </a:rPr>
              <a:t>C</a:t>
            </a:r>
            <a:r>
              <a:rPr lang="zh-CN" altLang="en-US" sz="2000" b="1" smtClean="0">
                <a:latin typeface="宋体" panose="02010600030101010101" pitchFamily="2" charset="-122"/>
              </a:rPr>
              <a:t>的叶结点并定义</a:t>
            </a:r>
            <a:r>
              <a:rPr lang="en-US" altLang="zh-CN" sz="2000" b="1" smtClean="0">
                <a:latin typeface="宋体" panose="02010600030101010101" pitchFamily="2" charset="-122"/>
              </a:rPr>
              <a:t>NODE(1) </a:t>
            </a:r>
            <a:r>
              <a:rPr lang="zh-CN" altLang="en-US" sz="2000" b="1" smtClean="0">
                <a:latin typeface="宋体" panose="02010600030101010101" pitchFamily="2" charset="-122"/>
              </a:rPr>
              <a:t>为这个结点；转</a:t>
            </a:r>
            <a:r>
              <a:rPr lang="en-US" altLang="zh-CN" sz="2000" b="1" smtClean="0">
                <a:latin typeface="宋体" panose="02010600030101010101" pitchFamily="2" charset="-122"/>
              </a:rPr>
              <a:t>2 (2)</a:t>
            </a: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92D489-F393-4A3D-A561-EE4FD2E5EB2A}" type="slidenum">
              <a:rPr lang="en-US" altLang="zh-CN" sz="1400" smtClean="0"/>
              <a:pPr>
                <a:spcBef>
                  <a:spcPct val="0"/>
                </a:spcBef>
                <a:buFontTx/>
                <a:buNone/>
              </a:pPr>
              <a:t>20</a:t>
            </a:fld>
            <a:endParaRPr lang="en-US" altLang="zh-CN" sz="1400" smtClean="0"/>
          </a:p>
        </p:txBody>
      </p:sp>
      <p:sp>
        <p:nvSpPr>
          <p:cNvPr id="23557" name="Text Box 84"/>
          <p:cNvSpPr txBox="1">
            <a:spLocks noChangeArrowheads="1"/>
          </p:cNvSpPr>
          <p:nvPr/>
        </p:nvSpPr>
        <p:spPr bwMode="auto">
          <a:xfrm>
            <a:off x="835025" y="5565775"/>
            <a:ext cx="75565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5000"/>
              </a:spcBef>
              <a:spcAft>
                <a:spcPct val="20000"/>
              </a:spcAft>
              <a:buFontTx/>
              <a:buNone/>
            </a:pPr>
            <a:r>
              <a:rPr lang="zh-CN" altLang="en-US" sz="1800" b="1">
                <a:solidFill>
                  <a:srgbClr val="FF0000"/>
                </a:solidFill>
                <a:latin typeface="宋体" panose="02010600030101010101" pitchFamily="2" charset="-122"/>
              </a:rPr>
              <a:t>将</a:t>
            </a:r>
            <a:r>
              <a:rPr lang="en-US" altLang="zh-CN" sz="1800" b="1">
                <a:solidFill>
                  <a:srgbClr val="FF0000"/>
                </a:solidFill>
                <a:latin typeface="宋体" panose="02010600030101010101" pitchFamily="2" charset="-122"/>
              </a:rPr>
              <a:t>DAG</a:t>
            </a:r>
            <a:r>
              <a:rPr lang="zh-CN" altLang="en-US" sz="1800" b="1">
                <a:solidFill>
                  <a:srgbClr val="FF0000"/>
                </a:solidFill>
                <a:latin typeface="宋体" panose="02010600030101010101" pitchFamily="2" charset="-122"/>
              </a:rPr>
              <a:t>定义为一个特殊的数据结构</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在其中存放着</a:t>
            </a:r>
            <a:r>
              <a:rPr lang="en-US" altLang="zh-CN" sz="1800" b="1">
                <a:solidFill>
                  <a:srgbClr val="FF0000"/>
                </a:solidFill>
                <a:latin typeface="宋体" panose="02010600030101010101" pitchFamily="2" charset="-122"/>
              </a:rPr>
              <a:t>DAG</a:t>
            </a:r>
            <a:r>
              <a:rPr lang="zh-CN" altLang="en-US" sz="1800" b="1">
                <a:solidFill>
                  <a:srgbClr val="FF0000"/>
                </a:solidFill>
                <a:latin typeface="宋体" panose="02010600030101010101" pitchFamily="2" charset="-122"/>
              </a:rPr>
              <a:t>的各个结点信息</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包括</a:t>
            </a:r>
          </a:p>
          <a:p>
            <a:pPr eaLnBrk="1" hangingPunct="1">
              <a:lnSpc>
                <a:spcPct val="120000"/>
              </a:lnSpc>
              <a:spcBef>
                <a:spcPct val="25000"/>
              </a:spcBef>
              <a:spcAft>
                <a:spcPct val="20000"/>
              </a:spcAft>
              <a:buFontTx/>
              <a:buNone/>
            </a:pPr>
            <a:r>
              <a:rPr lang="zh-CN" altLang="en-US" sz="1800" b="1">
                <a:solidFill>
                  <a:srgbClr val="FF0000"/>
                </a:solidFill>
                <a:latin typeface="宋体" panose="02010600030101010101" pitchFamily="2" charset="-122"/>
              </a:rPr>
              <a:t>每个结点的标注信息</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常数或者运算符</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和附加信息</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变量名称</a:t>
            </a:r>
            <a:r>
              <a:rPr lang="en-US" altLang="zh-CN" sz="1800" b="1">
                <a:solidFill>
                  <a:srgbClr val="FF0000"/>
                </a:solidFill>
                <a:latin typeface="宋体" panose="02010600030101010101" pitchFamily="2" charset="-122"/>
              </a:rPr>
              <a:t>)</a:t>
            </a:r>
            <a:r>
              <a:rPr lang="zh-CN" altLang="en-US" sz="1800" b="1">
                <a:solidFill>
                  <a:srgbClr val="FF0000"/>
                </a:solidFill>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55650" y="765175"/>
            <a:ext cx="4186238" cy="490538"/>
          </a:xfrm>
        </p:spPr>
        <p:txBody>
          <a:bodyPr/>
          <a:lstStyle/>
          <a:p>
            <a:pPr eaLnBrk="1" hangingPunct="1"/>
            <a:r>
              <a:rPr lang="zh-CN" altLang="en-US" sz="2400" smtClean="0"/>
              <a:t>基本块的</a:t>
            </a:r>
            <a:r>
              <a:rPr lang="en-US" altLang="zh-CN" sz="2400" smtClean="0"/>
              <a:t>DAG</a:t>
            </a:r>
            <a:r>
              <a:rPr lang="zh-CN" altLang="en-US" sz="2400" smtClean="0"/>
              <a:t>构造算法</a:t>
            </a:r>
          </a:p>
        </p:txBody>
      </p:sp>
      <p:sp>
        <p:nvSpPr>
          <p:cNvPr id="24579" name="Rectangle 3"/>
          <p:cNvSpPr>
            <a:spLocks noGrp="1" noChangeArrowheads="1"/>
          </p:cNvSpPr>
          <p:nvPr>
            <p:ph idx="1"/>
          </p:nvPr>
        </p:nvSpPr>
        <p:spPr>
          <a:xfrm>
            <a:off x="250825" y="1527175"/>
            <a:ext cx="8435975" cy="5184775"/>
          </a:xfrm>
        </p:spPr>
        <p:txBody>
          <a:bodyPr/>
          <a:lstStyle/>
          <a:p>
            <a:pPr marL="812800" indent="-812800" eaLnBrk="1" hangingPunct="1"/>
            <a:r>
              <a:rPr lang="zh-CN" altLang="en-US" sz="2400" smtClean="0">
                <a:solidFill>
                  <a:srgbClr val="FF0000"/>
                </a:solidFill>
                <a:latin typeface="宋体" panose="02010600030101010101" pitchFamily="2" charset="-122"/>
              </a:rPr>
              <a:t>第二步骤，</a:t>
            </a:r>
          </a:p>
          <a:p>
            <a:pPr marL="1143000" lvl="1" indent="-685800" eaLnBrk="1" hangingPunct="1">
              <a:buFont typeface="Wingdings" panose="05000000000000000000" pitchFamily="2" charset="2"/>
              <a:buAutoNum type="arabicPeriod"/>
            </a:pPr>
            <a:r>
              <a:rPr lang="zh-CN" altLang="en-US" sz="2400" b="1" smtClean="0">
                <a:latin typeface="宋体" panose="02010600030101010101" pitchFamily="2" charset="-122"/>
              </a:rPr>
              <a:t>如果</a:t>
            </a:r>
            <a:r>
              <a:rPr lang="en-US" altLang="zh-CN" sz="2400" b="1" smtClean="0">
                <a:latin typeface="宋体" panose="02010600030101010101" pitchFamily="2" charset="-122"/>
              </a:rPr>
              <a:t>NODE(B)</a:t>
            </a:r>
            <a:r>
              <a:rPr lang="zh-CN" altLang="en-US" sz="2400" b="1" smtClean="0">
                <a:latin typeface="宋体" panose="02010600030101010101" pitchFamily="2" charset="-122"/>
              </a:rPr>
              <a:t>是标记为常数的叶结点 ，则转</a:t>
            </a:r>
            <a:r>
              <a:rPr lang="en-US" altLang="zh-CN" sz="2400" b="1" smtClean="0">
                <a:latin typeface="宋体" panose="02010600030101010101" pitchFamily="2" charset="-122"/>
              </a:rPr>
              <a:t>2(3)</a:t>
            </a:r>
            <a:r>
              <a:rPr lang="zh-CN" altLang="en-US" sz="2400" b="1" smtClean="0">
                <a:latin typeface="宋体" panose="02010600030101010101" pitchFamily="2" charset="-122"/>
              </a:rPr>
              <a:t>，否则转</a:t>
            </a:r>
            <a:r>
              <a:rPr lang="en-US" altLang="zh-CN" sz="2400" b="1" smtClean="0">
                <a:latin typeface="宋体" panose="02010600030101010101" pitchFamily="2" charset="-122"/>
              </a:rPr>
              <a:t>3</a:t>
            </a:r>
            <a:r>
              <a:rPr lang="zh-CN" altLang="en-US" sz="2400" b="1" smtClean="0">
                <a:latin typeface="宋体" panose="02010600030101010101" pitchFamily="2" charset="-122"/>
              </a:rPr>
              <a:t>（</a:t>
            </a:r>
            <a:r>
              <a:rPr lang="en-US" altLang="zh-CN" sz="2400" b="1" smtClean="0">
                <a:latin typeface="宋体" panose="02010600030101010101" pitchFamily="2" charset="-122"/>
              </a:rPr>
              <a:t>1</a:t>
            </a:r>
            <a:r>
              <a:rPr lang="zh-CN" altLang="en-US" sz="2400" b="1" smtClean="0">
                <a:latin typeface="宋体" panose="02010600030101010101" pitchFamily="2" charset="-122"/>
              </a:rPr>
              <a:t>）。</a:t>
            </a:r>
          </a:p>
          <a:p>
            <a:pPr marL="1143000" lvl="1" indent="-685800" eaLnBrk="1" hangingPunct="1">
              <a:buFont typeface="Wingdings" panose="05000000000000000000" pitchFamily="2" charset="2"/>
              <a:buAutoNum type="arabicPeriod"/>
            </a:pPr>
            <a:r>
              <a:rPr lang="zh-CN" altLang="en-US" sz="2400" b="1" smtClean="0">
                <a:latin typeface="宋体" panose="02010600030101010101" pitchFamily="2" charset="-122"/>
              </a:rPr>
              <a:t>如果</a:t>
            </a:r>
            <a:r>
              <a:rPr lang="en-US" altLang="zh-CN" sz="2400" b="1" smtClean="0">
                <a:latin typeface="宋体" panose="02010600030101010101" pitchFamily="2" charset="-122"/>
              </a:rPr>
              <a:t>NODE(B)</a:t>
            </a:r>
            <a:r>
              <a:rPr lang="zh-CN" altLang="en-US" sz="2400" b="1" smtClean="0">
                <a:latin typeface="宋体" panose="02010600030101010101" pitchFamily="2" charset="-122"/>
              </a:rPr>
              <a:t>和</a:t>
            </a:r>
            <a:r>
              <a:rPr lang="en-US" altLang="zh-CN" sz="2400" b="1" smtClean="0">
                <a:latin typeface="宋体" panose="02010600030101010101" pitchFamily="2" charset="-122"/>
              </a:rPr>
              <a:t>NODE(C)</a:t>
            </a:r>
            <a:r>
              <a:rPr lang="zh-CN" altLang="en-US" sz="2400" b="1" smtClean="0">
                <a:latin typeface="宋体" panose="02010600030101010101" pitchFamily="2" charset="-122"/>
              </a:rPr>
              <a:t>都是标记为常数的叶结点，则转</a:t>
            </a:r>
            <a:r>
              <a:rPr lang="en-US" altLang="zh-CN" sz="2400" b="1" smtClean="0">
                <a:latin typeface="宋体" panose="02010600030101010101" pitchFamily="2" charset="-122"/>
              </a:rPr>
              <a:t>2</a:t>
            </a:r>
            <a:r>
              <a:rPr lang="zh-CN" altLang="en-US" sz="2400" b="1" smtClean="0">
                <a:latin typeface="宋体" panose="02010600030101010101" pitchFamily="2" charset="-122"/>
              </a:rPr>
              <a:t>（</a:t>
            </a:r>
            <a:r>
              <a:rPr lang="en-US" altLang="zh-CN" sz="2400" b="1" smtClean="0">
                <a:latin typeface="宋体" panose="02010600030101010101" pitchFamily="2" charset="-122"/>
              </a:rPr>
              <a:t>4</a:t>
            </a:r>
            <a:r>
              <a:rPr lang="zh-CN" altLang="en-US" sz="2400" b="1" smtClean="0">
                <a:latin typeface="宋体" panose="02010600030101010101" pitchFamily="2" charset="-122"/>
              </a:rPr>
              <a:t>），否则转</a:t>
            </a:r>
            <a:r>
              <a:rPr lang="en-US" altLang="zh-CN" sz="2400" b="1" smtClean="0">
                <a:latin typeface="宋体" panose="02010600030101010101" pitchFamily="2" charset="-122"/>
              </a:rPr>
              <a:t>3</a:t>
            </a:r>
            <a:r>
              <a:rPr lang="zh-CN" altLang="en-US" sz="2400" b="1" smtClean="0">
                <a:latin typeface="宋体" panose="02010600030101010101" pitchFamily="2" charset="-122"/>
              </a:rPr>
              <a:t>（</a:t>
            </a:r>
            <a:r>
              <a:rPr lang="en-US" altLang="zh-CN" sz="2400" b="1" smtClean="0">
                <a:latin typeface="宋体" panose="02010600030101010101" pitchFamily="2" charset="-122"/>
              </a:rPr>
              <a:t>2</a:t>
            </a:r>
            <a:r>
              <a:rPr lang="zh-CN" altLang="en-US" sz="2400" b="1" smtClean="0">
                <a:latin typeface="宋体" panose="02010600030101010101" pitchFamily="2" charset="-122"/>
              </a:rPr>
              <a:t>）。</a:t>
            </a:r>
          </a:p>
          <a:p>
            <a:pPr marL="1143000" lvl="1" indent="-685800" eaLnBrk="1" hangingPunct="1">
              <a:buFont typeface="Wingdings" panose="05000000000000000000" pitchFamily="2" charset="2"/>
              <a:buAutoNum type="arabicPeriod"/>
            </a:pPr>
            <a:r>
              <a:rPr lang="zh-CN" altLang="en-US" sz="2400" b="1" smtClean="0">
                <a:latin typeface="宋体" panose="02010600030101010101" pitchFamily="2" charset="-122"/>
              </a:rPr>
              <a:t>执行</a:t>
            </a:r>
            <a:r>
              <a:rPr lang="en-US" altLang="zh-CN" sz="2400" b="1" smtClean="0">
                <a:latin typeface="宋体" panose="02010600030101010101" pitchFamily="2" charset="-122"/>
              </a:rPr>
              <a:t>op B</a:t>
            </a:r>
            <a:r>
              <a:rPr lang="zh-CN" altLang="en-US" sz="2400" b="1" smtClean="0">
                <a:latin typeface="宋体" panose="02010600030101010101" pitchFamily="2" charset="-122"/>
              </a:rPr>
              <a:t>（</a:t>
            </a:r>
            <a:r>
              <a:rPr lang="zh-CN" altLang="en-US" sz="2400" b="1" smtClean="0">
                <a:solidFill>
                  <a:srgbClr val="FF0000"/>
                </a:solidFill>
                <a:latin typeface="宋体" panose="02010600030101010101" pitchFamily="2" charset="-122"/>
              </a:rPr>
              <a:t>即合并已知量</a:t>
            </a:r>
            <a:r>
              <a:rPr lang="zh-CN" altLang="en-US" sz="2400" b="1" smtClean="0">
                <a:latin typeface="宋体" panose="02010600030101010101" pitchFamily="2" charset="-122"/>
              </a:rPr>
              <a:t>），令得到的新常数为</a:t>
            </a:r>
            <a:r>
              <a:rPr lang="en-US" altLang="zh-CN" sz="2400" b="1" smtClean="0">
                <a:latin typeface="宋体" panose="02010600030101010101" pitchFamily="2" charset="-122"/>
              </a:rPr>
              <a:t>P</a:t>
            </a:r>
            <a:r>
              <a:rPr lang="zh-CN" altLang="en-US" sz="2400" b="1" smtClean="0">
                <a:latin typeface="宋体" panose="02010600030101010101" pitchFamily="2" charset="-122"/>
              </a:rPr>
              <a:t>。如果</a:t>
            </a:r>
            <a:r>
              <a:rPr lang="en-US" altLang="zh-CN" sz="2400" b="1" smtClean="0">
                <a:latin typeface="宋体" panose="02010600030101010101" pitchFamily="2" charset="-122"/>
              </a:rPr>
              <a:t>NODE(B)</a:t>
            </a:r>
            <a:r>
              <a:rPr lang="zh-CN" altLang="en-US" sz="2400" b="1" smtClean="0">
                <a:latin typeface="宋体" panose="02010600030101010101" pitchFamily="2" charset="-122"/>
              </a:rPr>
              <a:t>是处理当前四元式时新构造出来的结点，则删除它。如果</a:t>
            </a:r>
            <a:r>
              <a:rPr lang="en-US" altLang="zh-CN" sz="2400" b="1" smtClean="0">
                <a:latin typeface="宋体" panose="02010600030101010101" pitchFamily="2" charset="-122"/>
              </a:rPr>
              <a:t>NODE(P)</a:t>
            </a:r>
            <a:r>
              <a:rPr lang="zh-CN" altLang="en-US" sz="2400" b="1" smtClean="0">
                <a:latin typeface="宋体" panose="02010600030101010101" pitchFamily="2" charset="-122"/>
              </a:rPr>
              <a:t>无定义，则构造一用</a:t>
            </a:r>
            <a:r>
              <a:rPr lang="en-US" altLang="zh-CN" sz="2400" b="1" smtClean="0">
                <a:latin typeface="宋体" panose="02010600030101010101" pitchFamily="2" charset="-122"/>
              </a:rPr>
              <a:t>P</a:t>
            </a:r>
            <a:r>
              <a:rPr lang="zh-CN" altLang="en-US" sz="2400" b="1" smtClean="0">
                <a:latin typeface="宋体" panose="02010600030101010101" pitchFamily="2" charset="-122"/>
              </a:rPr>
              <a:t>做标记的叶结点</a:t>
            </a:r>
            <a:r>
              <a:rPr lang="en-US" altLang="zh-CN" sz="2400" b="1" smtClean="0">
                <a:latin typeface="宋体" panose="02010600030101010101" pitchFamily="2" charset="-122"/>
              </a:rPr>
              <a:t>n</a:t>
            </a:r>
            <a:r>
              <a:rPr lang="zh-CN" altLang="en-US" sz="2400" b="1" smtClean="0">
                <a:latin typeface="宋体" panose="02010600030101010101" pitchFamily="2" charset="-122"/>
              </a:rPr>
              <a:t>。置</a:t>
            </a:r>
            <a:r>
              <a:rPr lang="en-US" altLang="zh-CN" sz="2400" b="1" smtClean="0">
                <a:latin typeface="宋体" panose="02010600030101010101" pitchFamily="2" charset="-122"/>
              </a:rPr>
              <a:t>NODE(P)=n</a:t>
            </a:r>
            <a:r>
              <a:rPr lang="zh-CN" altLang="en-US" sz="2400" b="1" smtClean="0">
                <a:latin typeface="宋体" panose="02010600030101010101" pitchFamily="2" charset="-122"/>
              </a:rPr>
              <a:t>，转</a:t>
            </a:r>
            <a:r>
              <a:rPr lang="en-US" altLang="zh-CN" sz="2400" b="1" smtClean="0">
                <a:latin typeface="宋体" panose="02010600030101010101" pitchFamily="2" charset="-122"/>
              </a:rPr>
              <a:t>4</a:t>
            </a:r>
            <a:r>
              <a:rPr lang="zh-CN" altLang="en-US" sz="2400" b="1" smtClean="0">
                <a:latin typeface="宋体" panose="02010600030101010101" pitchFamily="2" charset="-122"/>
              </a:rPr>
              <a:t>。</a:t>
            </a:r>
          </a:p>
          <a:p>
            <a:pPr marL="1143000" lvl="1" indent="-685800" eaLnBrk="1" hangingPunct="1">
              <a:buFont typeface="Wingdings" panose="05000000000000000000" pitchFamily="2" charset="2"/>
              <a:buAutoNum type="arabicPeriod"/>
            </a:pPr>
            <a:r>
              <a:rPr lang="zh-CN" altLang="en-US" sz="2400" b="1" smtClean="0">
                <a:latin typeface="宋体" panose="02010600030101010101" pitchFamily="2" charset="-122"/>
              </a:rPr>
              <a:t>执行</a:t>
            </a:r>
            <a:r>
              <a:rPr lang="en-US" altLang="zh-CN" sz="2400" b="1" smtClean="0">
                <a:latin typeface="宋体" panose="02010600030101010101" pitchFamily="2" charset="-122"/>
              </a:rPr>
              <a:t>B op C</a:t>
            </a:r>
            <a:r>
              <a:rPr lang="zh-CN" altLang="en-US" sz="2400" b="1" smtClean="0">
                <a:latin typeface="宋体" panose="02010600030101010101" pitchFamily="2" charset="-122"/>
              </a:rPr>
              <a:t>（</a:t>
            </a:r>
            <a:r>
              <a:rPr lang="zh-CN" altLang="en-US" sz="2400" b="1" smtClean="0">
                <a:solidFill>
                  <a:srgbClr val="FF0000"/>
                </a:solidFill>
                <a:latin typeface="宋体" panose="02010600030101010101" pitchFamily="2" charset="-122"/>
              </a:rPr>
              <a:t>即合并已知量</a:t>
            </a:r>
            <a:r>
              <a:rPr lang="zh-CN" altLang="en-US" sz="2400" b="1" smtClean="0">
                <a:latin typeface="宋体" panose="02010600030101010101" pitchFamily="2" charset="-122"/>
              </a:rPr>
              <a:t>），令得到的新常数为</a:t>
            </a:r>
            <a:r>
              <a:rPr lang="en-US" altLang="zh-CN" sz="2400" b="1" smtClean="0">
                <a:latin typeface="宋体" panose="02010600030101010101" pitchFamily="2" charset="-122"/>
              </a:rPr>
              <a:t>P</a:t>
            </a:r>
            <a:r>
              <a:rPr lang="zh-CN" altLang="en-US" sz="2400" b="1" smtClean="0">
                <a:latin typeface="宋体" panose="02010600030101010101" pitchFamily="2" charset="-122"/>
              </a:rPr>
              <a:t>。如果</a:t>
            </a:r>
            <a:r>
              <a:rPr lang="en-US" altLang="zh-CN" sz="2400" b="1" smtClean="0">
                <a:latin typeface="宋体" panose="02010600030101010101" pitchFamily="2" charset="-122"/>
              </a:rPr>
              <a:t>NODE(B)</a:t>
            </a:r>
            <a:r>
              <a:rPr lang="zh-CN" altLang="en-US" sz="2400" b="1" smtClean="0">
                <a:latin typeface="宋体" panose="02010600030101010101" pitchFamily="2" charset="-122"/>
              </a:rPr>
              <a:t>或</a:t>
            </a:r>
            <a:r>
              <a:rPr lang="en-US" altLang="zh-CN" sz="2400" b="1" smtClean="0">
                <a:latin typeface="宋体" panose="02010600030101010101" pitchFamily="2" charset="-122"/>
              </a:rPr>
              <a:t>NODE(C)</a:t>
            </a:r>
            <a:r>
              <a:rPr lang="zh-CN" altLang="en-US" sz="2400" b="1" smtClean="0">
                <a:latin typeface="宋体" panose="02010600030101010101" pitchFamily="2" charset="-122"/>
              </a:rPr>
              <a:t>是处理当前四元式时新构造出来的结点，则删除它。如果</a:t>
            </a:r>
            <a:r>
              <a:rPr lang="en-US" altLang="zh-CN" sz="2400" b="1" smtClean="0">
                <a:latin typeface="宋体" panose="02010600030101010101" pitchFamily="2" charset="-122"/>
              </a:rPr>
              <a:t>NODE(P)</a:t>
            </a:r>
            <a:r>
              <a:rPr lang="zh-CN" altLang="en-US" sz="2400" b="1" smtClean="0">
                <a:latin typeface="宋体" panose="02010600030101010101" pitchFamily="2" charset="-122"/>
              </a:rPr>
              <a:t>无定义，则构造一用</a:t>
            </a:r>
            <a:r>
              <a:rPr lang="en-US" altLang="zh-CN" sz="2400" b="1" smtClean="0">
                <a:latin typeface="宋体" panose="02010600030101010101" pitchFamily="2" charset="-122"/>
              </a:rPr>
              <a:t>P</a:t>
            </a:r>
            <a:r>
              <a:rPr lang="zh-CN" altLang="en-US" sz="2400" b="1" smtClean="0">
                <a:latin typeface="宋体" panose="02010600030101010101" pitchFamily="2" charset="-122"/>
              </a:rPr>
              <a:t>做标记的叶结点</a:t>
            </a:r>
            <a:r>
              <a:rPr lang="en-US" altLang="zh-CN" sz="2400" b="1" smtClean="0">
                <a:latin typeface="宋体" panose="02010600030101010101" pitchFamily="2" charset="-122"/>
              </a:rPr>
              <a:t>n</a:t>
            </a:r>
            <a:r>
              <a:rPr lang="zh-CN" altLang="en-US" sz="2400" b="1" smtClean="0">
                <a:latin typeface="宋体" panose="02010600030101010101" pitchFamily="2" charset="-122"/>
              </a:rPr>
              <a:t>。置</a:t>
            </a:r>
            <a:r>
              <a:rPr lang="en-US" altLang="zh-CN" sz="2400" b="1" smtClean="0">
                <a:latin typeface="宋体" panose="02010600030101010101" pitchFamily="2" charset="-122"/>
              </a:rPr>
              <a:t>NODE(P)=n</a:t>
            </a:r>
            <a:r>
              <a:rPr lang="zh-CN" altLang="en-US" sz="2400" b="1" smtClean="0">
                <a:latin typeface="宋体" panose="02010600030101010101" pitchFamily="2" charset="-122"/>
              </a:rPr>
              <a:t>，转</a:t>
            </a:r>
            <a:r>
              <a:rPr lang="en-US" altLang="zh-CN" sz="2400" b="1" smtClean="0">
                <a:latin typeface="宋体" panose="02010600030101010101" pitchFamily="2" charset="-122"/>
              </a:rPr>
              <a:t>4</a:t>
            </a:r>
            <a:r>
              <a:rPr lang="zh-CN" altLang="en-US" sz="2400" b="1" smtClean="0">
                <a:latin typeface="宋体" panose="02010600030101010101" pitchFamily="2" charset="-122"/>
              </a:rPr>
              <a:t>。</a:t>
            </a:r>
          </a:p>
        </p:txBody>
      </p:sp>
      <p:sp>
        <p:nvSpPr>
          <p:cNvPr id="245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AE24BF-D8D5-4DC2-B0CB-7322D28DB7FA}" type="slidenum">
              <a:rPr lang="en-US" altLang="zh-CN" sz="1400" smtClean="0"/>
              <a:pPr>
                <a:spcBef>
                  <a:spcPct val="0"/>
                </a:spcBef>
                <a:buFontTx/>
                <a:buNone/>
              </a:pPr>
              <a:t>21</a:t>
            </a:fld>
            <a:endParaRPr lang="en-US" altLang="zh-CN" sz="1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8" y="836613"/>
            <a:ext cx="4186237" cy="490537"/>
          </a:xfrm>
        </p:spPr>
        <p:txBody>
          <a:bodyPr/>
          <a:lstStyle/>
          <a:p>
            <a:pPr eaLnBrk="1" hangingPunct="1"/>
            <a:r>
              <a:rPr lang="zh-CN" altLang="en-US" sz="2400" smtClean="0"/>
              <a:t>基本块的</a:t>
            </a:r>
            <a:r>
              <a:rPr lang="en-US" altLang="zh-CN" sz="2400" smtClean="0"/>
              <a:t>DAG</a:t>
            </a:r>
            <a:r>
              <a:rPr lang="zh-CN" altLang="en-US" sz="2400" smtClean="0"/>
              <a:t>构造算法</a:t>
            </a:r>
          </a:p>
        </p:txBody>
      </p:sp>
      <p:sp>
        <p:nvSpPr>
          <p:cNvPr id="25603" name="Rectangle 3"/>
          <p:cNvSpPr>
            <a:spLocks noGrp="1" noChangeArrowheads="1"/>
          </p:cNvSpPr>
          <p:nvPr>
            <p:ph idx="1"/>
          </p:nvPr>
        </p:nvSpPr>
        <p:spPr>
          <a:xfrm>
            <a:off x="250825" y="1758950"/>
            <a:ext cx="8435975" cy="4465638"/>
          </a:xfrm>
        </p:spPr>
        <p:txBody>
          <a:bodyPr/>
          <a:lstStyle/>
          <a:p>
            <a:pPr marL="812800" indent="-812800" eaLnBrk="1" hangingPunct="1">
              <a:lnSpc>
                <a:spcPct val="120000"/>
              </a:lnSpc>
              <a:spcAft>
                <a:spcPct val="20000"/>
              </a:spcAft>
            </a:pPr>
            <a:r>
              <a:rPr lang="zh-CN" altLang="en-US" sz="2400" smtClean="0">
                <a:solidFill>
                  <a:srgbClr val="FF0000"/>
                </a:solidFill>
                <a:latin typeface="宋体" panose="02010600030101010101" pitchFamily="2" charset="-122"/>
              </a:rPr>
              <a:t>第三步骤，</a:t>
            </a:r>
          </a:p>
          <a:p>
            <a:pPr marL="1143000" lvl="1" indent="-685800" eaLnBrk="1" hangingPunct="1">
              <a:lnSpc>
                <a:spcPct val="120000"/>
              </a:lnSpc>
              <a:spcAft>
                <a:spcPct val="20000"/>
              </a:spcAft>
              <a:buFont typeface="Wingdings" panose="05000000000000000000" pitchFamily="2" charset="2"/>
              <a:buAutoNum type="arabicPeriod"/>
            </a:pPr>
            <a:r>
              <a:rPr lang="zh-CN" altLang="en-US" sz="2400" b="1" smtClean="0">
                <a:latin typeface="宋体" panose="02010600030101010101" pitchFamily="2" charset="-122"/>
              </a:rPr>
              <a:t>检查</a:t>
            </a:r>
            <a:r>
              <a:rPr lang="en-US" altLang="zh-CN" sz="2400" b="1" smtClean="0">
                <a:latin typeface="宋体" panose="02010600030101010101" pitchFamily="2" charset="-122"/>
              </a:rPr>
              <a:t>DAG</a:t>
            </a:r>
            <a:r>
              <a:rPr lang="zh-CN" altLang="en-US" sz="2400" b="1" smtClean="0">
                <a:latin typeface="宋体" panose="02010600030101010101" pitchFamily="2" charset="-122"/>
              </a:rPr>
              <a:t>中是否已有一结点，其唯一后继为</a:t>
            </a:r>
            <a:r>
              <a:rPr lang="en-US" altLang="zh-CN" sz="2400" b="1" smtClean="0">
                <a:latin typeface="宋体" panose="02010600030101010101" pitchFamily="2" charset="-122"/>
              </a:rPr>
              <a:t>NODE(B)</a:t>
            </a:r>
            <a:r>
              <a:rPr lang="zh-CN" altLang="en-US" sz="2400" b="1" smtClean="0">
                <a:latin typeface="宋体" panose="02010600030101010101" pitchFamily="2" charset="-122"/>
              </a:rPr>
              <a:t>，且标记为</a:t>
            </a:r>
            <a:r>
              <a:rPr lang="en-US" altLang="zh-CN" sz="2400" b="1" smtClean="0">
                <a:latin typeface="宋体" panose="02010600030101010101" pitchFamily="2" charset="-122"/>
              </a:rPr>
              <a:t>op</a:t>
            </a:r>
            <a:r>
              <a:rPr lang="zh-CN" altLang="en-US" sz="2400" b="1" smtClean="0">
                <a:latin typeface="宋体" panose="02010600030101010101" pitchFamily="2" charset="-122"/>
              </a:rPr>
              <a:t>（</a:t>
            </a:r>
            <a:r>
              <a:rPr lang="zh-CN" altLang="en-US" sz="2400" b="1" smtClean="0">
                <a:solidFill>
                  <a:srgbClr val="FF0000"/>
                </a:solidFill>
                <a:latin typeface="宋体" panose="02010600030101010101" pitchFamily="2" charset="-122"/>
              </a:rPr>
              <a:t>即找公共子表达式</a:t>
            </a:r>
            <a:r>
              <a:rPr lang="zh-CN" altLang="en-US" sz="2400" b="1" smtClean="0">
                <a:latin typeface="宋体" panose="02010600030101010101" pitchFamily="2" charset="-122"/>
              </a:rPr>
              <a:t>）。如果没有，则构造该结点</a:t>
            </a:r>
            <a:r>
              <a:rPr lang="en-US" altLang="zh-CN" sz="2400" b="1" smtClean="0">
                <a:latin typeface="宋体" panose="02010600030101010101" pitchFamily="2" charset="-122"/>
              </a:rPr>
              <a:t>n</a:t>
            </a:r>
            <a:r>
              <a:rPr lang="zh-CN" altLang="en-US" sz="2400" b="1" smtClean="0">
                <a:latin typeface="宋体" panose="02010600030101010101" pitchFamily="2" charset="-122"/>
              </a:rPr>
              <a:t>，否则就把已有的结点作为它的结点并设该结点为</a:t>
            </a:r>
            <a:r>
              <a:rPr lang="en-US" altLang="zh-CN" sz="2400" b="1" smtClean="0">
                <a:latin typeface="宋体" panose="02010600030101010101" pitchFamily="2" charset="-122"/>
              </a:rPr>
              <a:t>n</a:t>
            </a:r>
            <a:r>
              <a:rPr lang="zh-CN" altLang="en-US" sz="2400" b="1" smtClean="0">
                <a:latin typeface="宋体" panose="02010600030101010101" pitchFamily="2" charset="-122"/>
              </a:rPr>
              <a:t>，转</a:t>
            </a:r>
            <a:r>
              <a:rPr lang="en-US" altLang="zh-CN" sz="2400" b="1" smtClean="0">
                <a:latin typeface="宋体" panose="02010600030101010101" pitchFamily="2" charset="-122"/>
              </a:rPr>
              <a:t>4</a:t>
            </a:r>
            <a:r>
              <a:rPr lang="zh-CN" altLang="en-US" sz="2400" b="1" smtClean="0">
                <a:latin typeface="宋体" panose="02010600030101010101" pitchFamily="2" charset="-122"/>
              </a:rPr>
              <a:t>。</a:t>
            </a:r>
          </a:p>
          <a:p>
            <a:pPr marL="1143000" lvl="1" indent="-685800" eaLnBrk="1" hangingPunct="1">
              <a:lnSpc>
                <a:spcPct val="120000"/>
              </a:lnSpc>
              <a:spcAft>
                <a:spcPct val="20000"/>
              </a:spcAft>
              <a:buFont typeface="Wingdings" panose="05000000000000000000" pitchFamily="2" charset="2"/>
              <a:buAutoNum type="arabicPeriod"/>
            </a:pPr>
            <a:r>
              <a:rPr lang="zh-CN" altLang="en-US" sz="2400" b="1" smtClean="0">
                <a:latin typeface="宋体" panose="02010600030101010101" pitchFamily="2" charset="-122"/>
              </a:rPr>
              <a:t>检查中</a:t>
            </a:r>
            <a:r>
              <a:rPr lang="en-US" altLang="zh-CN" sz="2400" b="1" smtClean="0">
                <a:latin typeface="宋体" panose="02010600030101010101" pitchFamily="2" charset="-122"/>
              </a:rPr>
              <a:t>DAG</a:t>
            </a:r>
            <a:r>
              <a:rPr lang="zh-CN" altLang="en-US" sz="2400" b="1" smtClean="0">
                <a:latin typeface="宋体" panose="02010600030101010101" pitchFamily="2" charset="-122"/>
              </a:rPr>
              <a:t>中是否已有一结点，其左后继为</a:t>
            </a:r>
            <a:r>
              <a:rPr lang="en-US" altLang="zh-CN" sz="2400" b="1" smtClean="0">
                <a:latin typeface="宋体" panose="02010600030101010101" pitchFamily="2" charset="-122"/>
              </a:rPr>
              <a:t>NODE(B)</a:t>
            </a:r>
            <a:r>
              <a:rPr lang="zh-CN" altLang="en-US" sz="2400" b="1" smtClean="0">
                <a:latin typeface="宋体" panose="02010600030101010101" pitchFamily="2" charset="-122"/>
              </a:rPr>
              <a:t>，其右后继为</a:t>
            </a:r>
            <a:r>
              <a:rPr lang="en-US" altLang="zh-CN" sz="2400" b="1" smtClean="0">
                <a:latin typeface="宋体" panose="02010600030101010101" pitchFamily="2" charset="-122"/>
              </a:rPr>
              <a:t>NODE(C)</a:t>
            </a:r>
            <a:r>
              <a:rPr lang="zh-CN" altLang="en-US" sz="2400" b="1" smtClean="0">
                <a:latin typeface="宋体" panose="02010600030101010101" pitchFamily="2" charset="-122"/>
              </a:rPr>
              <a:t>，且标记为</a:t>
            </a:r>
            <a:r>
              <a:rPr lang="en-US" altLang="zh-CN" sz="2400" b="1" smtClean="0">
                <a:latin typeface="宋体" panose="02010600030101010101" pitchFamily="2" charset="-122"/>
              </a:rPr>
              <a:t>op</a:t>
            </a:r>
            <a:r>
              <a:rPr lang="zh-CN" altLang="en-US" sz="2400" b="1" smtClean="0">
                <a:latin typeface="宋体" panose="02010600030101010101" pitchFamily="2" charset="-122"/>
              </a:rPr>
              <a:t>（</a:t>
            </a:r>
            <a:r>
              <a:rPr lang="zh-CN" altLang="en-US" sz="2400" b="1" smtClean="0">
                <a:solidFill>
                  <a:srgbClr val="FF0000"/>
                </a:solidFill>
                <a:latin typeface="宋体" panose="02010600030101010101" pitchFamily="2" charset="-122"/>
              </a:rPr>
              <a:t>即找公共子表达式</a:t>
            </a:r>
            <a:r>
              <a:rPr lang="zh-CN" altLang="en-US" sz="2400" b="1" smtClean="0">
                <a:latin typeface="宋体" panose="02010600030101010101" pitchFamily="2" charset="-122"/>
              </a:rPr>
              <a:t>）。如果没有，则构造该结点</a:t>
            </a:r>
            <a:r>
              <a:rPr lang="en-US" altLang="zh-CN" sz="2400" b="1" smtClean="0">
                <a:latin typeface="宋体" panose="02010600030101010101" pitchFamily="2" charset="-122"/>
              </a:rPr>
              <a:t>n</a:t>
            </a:r>
            <a:r>
              <a:rPr lang="zh-CN" altLang="en-US" sz="2400" b="1" smtClean="0">
                <a:latin typeface="宋体" panose="02010600030101010101" pitchFamily="2" charset="-122"/>
              </a:rPr>
              <a:t>，否则就把已有的结点作为它的结点并设该结点为</a:t>
            </a:r>
            <a:r>
              <a:rPr lang="en-US" altLang="zh-CN" sz="2400" b="1" smtClean="0">
                <a:latin typeface="宋体" panose="02010600030101010101" pitchFamily="2" charset="-122"/>
              </a:rPr>
              <a:t>n</a:t>
            </a:r>
            <a:r>
              <a:rPr lang="zh-CN" altLang="en-US" sz="2400" b="1" smtClean="0">
                <a:latin typeface="宋体" panose="02010600030101010101" pitchFamily="2" charset="-122"/>
              </a:rPr>
              <a:t>，转</a:t>
            </a:r>
            <a:r>
              <a:rPr lang="en-US" altLang="zh-CN" sz="2400" b="1" smtClean="0">
                <a:latin typeface="宋体" panose="02010600030101010101" pitchFamily="2" charset="-122"/>
              </a:rPr>
              <a:t>4</a:t>
            </a:r>
            <a:r>
              <a:rPr lang="zh-CN" altLang="en-US" sz="2400" b="1" smtClean="0">
                <a:latin typeface="宋体" panose="02010600030101010101" pitchFamily="2" charset="-122"/>
              </a:rPr>
              <a:t>。</a:t>
            </a:r>
          </a:p>
        </p:txBody>
      </p:sp>
      <p:sp>
        <p:nvSpPr>
          <p:cNvPr id="256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C946348-29B7-45E4-AD53-C3734DF94369}" type="slidenum">
              <a:rPr lang="en-US" altLang="zh-CN" sz="1400" smtClean="0"/>
              <a:pPr>
                <a:spcBef>
                  <a:spcPct val="0"/>
                </a:spcBef>
                <a:buFontTx/>
                <a:buNone/>
              </a:pPr>
              <a:t>22</a:t>
            </a:fld>
            <a:endParaRPr lang="en-US" altLang="zh-CN" sz="140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9913" y="836613"/>
            <a:ext cx="5543550" cy="490537"/>
          </a:xfrm>
        </p:spPr>
        <p:txBody>
          <a:bodyPr/>
          <a:lstStyle/>
          <a:p>
            <a:pPr eaLnBrk="1" hangingPunct="1"/>
            <a:r>
              <a:rPr lang="zh-CN" altLang="en-US" sz="3200" smtClean="0"/>
              <a:t>基本块的</a:t>
            </a:r>
            <a:r>
              <a:rPr lang="en-US" altLang="zh-CN" sz="3200" smtClean="0"/>
              <a:t>DAG</a:t>
            </a:r>
            <a:r>
              <a:rPr lang="zh-CN" altLang="en-US" sz="3200" smtClean="0"/>
              <a:t>构造算法</a:t>
            </a:r>
          </a:p>
        </p:txBody>
      </p:sp>
      <p:sp>
        <p:nvSpPr>
          <p:cNvPr id="27652" name="Rectangle 3"/>
          <p:cNvSpPr>
            <a:spLocks noGrp="1" noChangeArrowheads="1"/>
          </p:cNvSpPr>
          <p:nvPr>
            <p:ph idx="1"/>
          </p:nvPr>
        </p:nvSpPr>
        <p:spPr>
          <a:xfrm>
            <a:off x="569913" y="1700213"/>
            <a:ext cx="8147050" cy="4319587"/>
          </a:xfrm>
        </p:spPr>
        <p:txBody>
          <a:bodyPr/>
          <a:lstStyle/>
          <a:p>
            <a:pPr eaLnBrk="1" hangingPunct="1">
              <a:lnSpc>
                <a:spcPct val="120000"/>
              </a:lnSpc>
              <a:spcAft>
                <a:spcPct val="20000"/>
              </a:spcAft>
              <a:buFont typeface="Wingdings" panose="05000000000000000000" pitchFamily="2" charset="2"/>
              <a:buChar char="l"/>
              <a:defRPr/>
            </a:pPr>
            <a:r>
              <a:rPr lang="zh-CN" altLang="en-US" sz="2800" dirty="0" smtClean="0">
                <a:solidFill>
                  <a:srgbClr val="FF0000"/>
                </a:solidFill>
                <a:latin typeface="宋体" panose="02010600030101010101" pitchFamily="2" charset="-122"/>
              </a:rPr>
              <a:t>第四步骤，</a:t>
            </a:r>
          </a:p>
          <a:p>
            <a:pPr marL="1143000" lvl="1" indent="-685800" eaLnBrk="1" hangingPunct="1">
              <a:lnSpc>
                <a:spcPct val="120000"/>
              </a:lnSpc>
              <a:spcAft>
                <a:spcPct val="20000"/>
              </a:spcAft>
              <a:buFont typeface="Wingdings" panose="05000000000000000000" pitchFamily="2" charset="2"/>
              <a:buAutoNum type="arabicPeriod"/>
              <a:defRPr/>
            </a:pPr>
            <a:r>
              <a:rPr lang="zh-CN" altLang="en-US" sz="2000" b="1" dirty="0" smtClean="0">
                <a:latin typeface="宋体" panose="02010600030101010101" pitchFamily="2" charset="-122"/>
              </a:rPr>
              <a:t>如果</a:t>
            </a:r>
            <a:r>
              <a:rPr lang="en-US" altLang="zh-CN" sz="2000" b="1" dirty="0" smtClean="0">
                <a:latin typeface="宋体" panose="02010600030101010101" pitchFamily="2" charset="-122"/>
              </a:rPr>
              <a:t>NODE(A)</a:t>
            </a:r>
            <a:r>
              <a:rPr lang="zh-CN" altLang="en-US" sz="2000" b="1" dirty="0" smtClean="0">
                <a:latin typeface="宋体" panose="02010600030101010101" pitchFamily="2" charset="-122"/>
              </a:rPr>
              <a:t>无定义，则把</a:t>
            </a:r>
            <a:r>
              <a:rPr lang="en-US" altLang="zh-CN" sz="2000" b="1" dirty="0" smtClean="0">
                <a:latin typeface="宋体" panose="02010600030101010101" pitchFamily="2" charset="-122"/>
              </a:rPr>
              <a:t>A</a:t>
            </a:r>
            <a:r>
              <a:rPr lang="zh-CN" altLang="en-US" sz="2000" b="1" dirty="0" smtClean="0">
                <a:latin typeface="宋体" panose="02010600030101010101" pitchFamily="2" charset="-122"/>
              </a:rPr>
              <a:t>附加在结点</a:t>
            </a:r>
            <a:r>
              <a:rPr lang="en-US" altLang="zh-CN" sz="2000" b="1" dirty="0" smtClean="0">
                <a:latin typeface="宋体" panose="02010600030101010101" pitchFamily="2" charset="-122"/>
              </a:rPr>
              <a:t>n</a:t>
            </a:r>
            <a:r>
              <a:rPr lang="zh-CN" altLang="en-US" sz="2000" b="1" dirty="0" smtClean="0">
                <a:latin typeface="宋体" panose="02010600030101010101" pitchFamily="2" charset="-122"/>
              </a:rPr>
              <a:t>上并令</a:t>
            </a:r>
            <a:r>
              <a:rPr lang="en-US" altLang="zh-CN" sz="2000" b="1" dirty="0" smtClean="0">
                <a:latin typeface="宋体" panose="02010600030101010101" pitchFamily="2" charset="-122"/>
              </a:rPr>
              <a:t>NODE(A)=n</a:t>
            </a:r>
            <a:r>
              <a:rPr lang="zh-CN" altLang="en-US" sz="2000" b="1" dirty="0" smtClean="0">
                <a:latin typeface="宋体" panose="02010600030101010101" pitchFamily="2" charset="-122"/>
              </a:rPr>
              <a:t>；否则先把</a:t>
            </a:r>
            <a:r>
              <a:rPr lang="en-US" altLang="zh-CN" sz="2000" b="1" dirty="0" smtClean="0">
                <a:latin typeface="宋体" panose="02010600030101010101" pitchFamily="2" charset="-122"/>
              </a:rPr>
              <a:t>A</a:t>
            </a:r>
            <a:r>
              <a:rPr lang="zh-CN" altLang="en-US" sz="2000" b="1" dirty="0" smtClean="0">
                <a:latin typeface="宋体" panose="02010600030101010101" pitchFamily="2" charset="-122"/>
              </a:rPr>
              <a:t>从</a:t>
            </a:r>
            <a:r>
              <a:rPr lang="en-US" altLang="zh-CN" sz="2000" b="1" dirty="0" smtClean="0">
                <a:latin typeface="宋体" panose="02010600030101010101" pitchFamily="2" charset="-122"/>
              </a:rPr>
              <a:t>NODE(A)</a:t>
            </a:r>
            <a:r>
              <a:rPr lang="zh-CN" altLang="en-US" sz="2000" b="1" dirty="0" smtClean="0">
                <a:latin typeface="宋体" panose="02010600030101010101" pitchFamily="2" charset="-122"/>
              </a:rPr>
              <a:t>结点上附加标识符集中删除（注意，如果</a:t>
            </a:r>
            <a:r>
              <a:rPr lang="en-US" altLang="zh-CN" sz="2000" b="1" dirty="0" smtClean="0">
                <a:latin typeface="宋体" panose="02010600030101010101" pitchFamily="2" charset="-122"/>
              </a:rPr>
              <a:t>NODE(A)</a:t>
            </a:r>
            <a:r>
              <a:rPr lang="zh-CN" altLang="en-US" sz="2000" b="1" dirty="0" smtClean="0">
                <a:latin typeface="宋体" panose="02010600030101010101" pitchFamily="2" charset="-122"/>
              </a:rPr>
              <a:t>是叶结点，则其标记</a:t>
            </a:r>
            <a:r>
              <a:rPr lang="en-US" altLang="zh-CN" sz="2000" b="1" dirty="0" smtClean="0">
                <a:latin typeface="宋体" panose="02010600030101010101" pitchFamily="2" charset="-122"/>
              </a:rPr>
              <a:t>A</a:t>
            </a:r>
            <a:r>
              <a:rPr lang="zh-CN" altLang="en-US" sz="2000" b="1" dirty="0" smtClean="0">
                <a:latin typeface="宋体" panose="02010600030101010101" pitchFamily="2" charset="-122"/>
              </a:rPr>
              <a:t>不删除，</a:t>
            </a:r>
            <a:r>
              <a:rPr lang="zh-CN" altLang="en-US" sz="2000" b="1" dirty="0" smtClean="0">
                <a:solidFill>
                  <a:srgbClr val="FF0000"/>
                </a:solidFill>
                <a:latin typeface="宋体" panose="02010600030101010101" pitchFamily="2" charset="-122"/>
              </a:rPr>
              <a:t>删除无用赋值</a:t>
            </a:r>
            <a:r>
              <a:rPr lang="zh-CN" altLang="en-US" sz="2000" b="1" dirty="0" smtClean="0">
                <a:latin typeface="宋体" panose="02010600030101010101" pitchFamily="2" charset="-122"/>
              </a:rPr>
              <a:t>），把</a:t>
            </a:r>
            <a:r>
              <a:rPr lang="en-US" altLang="zh-CN" sz="2000" b="1" dirty="0" smtClean="0">
                <a:latin typeface="宋体" panose="02010600030101010101" pitchFamily="2" charset="-122"/>
              </a:rPr>
              <a:t>A</a:t>
            </a:r>
            <a:r>
              <a:rPr lang="zh-CN" altLang="en-US" sz="2000" b="1" dirty="0" smtClean="0">
                <a:latin typeface="宋体" panose="02010600030101010101" pitchFamily="2" charset="-122"/>
              </a:rPr>
              <a:t>附加到新结点</a:t>
            </a:r>
            <a:r>
              <a:rPr lang="en-US" altLang="zh-CN" sz="2000" b="1" dirty="0" smtClean="0">
                <a:latin typeface="宋体" panose="02010600030101010101" pitchFamily="2" charset="-122"/>
              </a:rPr>
              <a:t>n</a:t>
            </a:r>
            <a:r>
              <a:rPr lang="zh-CN" altLang="en-US" sz="2000" b="1" dirty="0" smtClean="0">
                <a:latin typeface="宋体" panose="02010600030101010101" pitchFamily="2" charset="-122"/>
              </a:rPr>
              <a:t>上并令</a:t>
            </a:r>
            <a:r>
              <a:rPr lang="en-US" altLang="zh-CN" sz="2000" b="1" dirty="0" smtClean="0">
                <a:latin typeface="宋体" panose="02010600030101010101" pitchFamily="2" charset="-122"/>
              </a:rPr>
              <a:t>NODE(A)=n</a:t>
            </a:r>
            <a:r>
              <a:rPr lang="zh-CN" altLang="en-US" sz="2000" b="1" dirty="0" smtClean="0">
                <a:latin typeface="宋体" panose="02010600030101010101" pitchFamily="2" charset="-122"/>
              </a:rPr>
              <a:t>。转处理下一四元式。</a:t>
            </a:r>
          </a:p>
          <a:p>
            <a:pPr marL="812800" indent="-812800" eaLnBrk="1" hangingPunct="1">
              <a:lnSpc>
                <a:spcPct val="120000"/>
              </a:lnSpc>
              <a:spcAft>
                <a:spcPct val="20000"/>
              </a:spcAft>
              <a:buFont typeface="Wingdings" panose="05000000000000000000" pitchFamily="2" charset="2"/>
              <a:buChar char="¡"/>
              <a:defRPr/>
            </a:pPr>
            <a:r>
              <a:rPr lang="zh-CN" altLang="en-US" sz="2500" b="1" dirty="0" smtClean="0">
                <a:solidFill>
                  <a:srgbClr val="FF0000"/>
                </a:solidFill>
                <a:latin typeface="宋体" panose="02010600030101010101" pitchFamily="2" charset="-122"/>
              </a:rPr>
              <a:t>按照上述步骤构造基本块的</a:t>
            </a:r>
            <a:r>
              <a:rPr lang="en-US" altLang="zh-CN" sz="2500" b="1" dirty="0" smtClean="0">
                <a:solidFill>
                  <a:srgbClr val="FF0000"/>
                </a:solidFill>
                <a:latin typeface="宋体" panose="02010600030101010101" pitchFamily="2" charset="-122"/>
              </a:rPr>
              <a:t>DAG</a:t>
            </a:r>
            <a:r>
              <a:rPr lang="zh-CN" altLang="en-US" sz="2500" b="1" dirty="0" smtClean="0">
                <a:solidFill>
                  <a:srgbClr val="FF0000"/>
                </a:solidFill>
                <a:latin typeface="宋体" panose="02010600030101010101" pitchFamily="2" charset="-122"/>
              </a:rPr>
              <a:t>的过程，就是优化的过程。</a:t>
            </a:r>
          </a:p>
          <a:p>
            <a:pPr marL="812800" indent="-812800" eaLnBrk="1" hangingPunct="1">
              <a:lnSpc>
                <a:spcPct val="120000"/>
              </a:lnSpc>
              <a:spcAft>
                <a:spcPct val="20000"/>
              </a:spcAft>
              <a:buFont typeface="Wingdings" panose="05000000000000000000" pitchFamily="2" charset="2"/>
              <a:buChar char="¡"/>
              <a:defRPr/>
            </a:pPr>
            <a:r>
              <a:rPr lang="zh-CN" altLang="en-US" sz="2500" b="1" dirty="0" smtClean="0">
                <a:solidFill>
                  <a:srgbClr val="FF0000"/>
                </a:solidFill>
                <a:latin typeface="宋体" panose="02010600030101010101" pitchFamily="2" charset="-122"/>
              </a:rPr>
              <a:t>我们可由</a:t>
            </a:r>
            <a:r>
              <a:rPr lang="en-US" altLang="zh-CN" sz="2500" b="1" dirty="0" smtClean="0">
                <a:solidFill>
                  <a:srgbClr val="FF0000"/>
                </a:solidFill>
                <a:latin typeface="宋体" panose="02010600030101010101" pitchFamily="2" charset="-122"/>
              </a:rPr>
              <a:t>DAG</a:t>
            </a:r>
            <a:r>
              <a:rPr lang="zh-CN" altLang="en-US" sz="2500" b="1" dirty="0" smtClean="0">
                <a:solidFill>
                  <a:srgbClr val="FF0000"/>
                </a:solidFill>
                <a:latin typeface="宋体" panose="02010600030101010101" pitchFamily="2" charset="-122"/>
              </a:rPr>
              <a:t>重新生成原基本块的一个优化的代码序列。</a:t>
            </a:r>
          </a:p>
        </p:txBody>
      </p:sp>
      <p:sp>
        <p:nvSpPr>
          <p:cNvPr id="2662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9969B3-96C8-48E9-A9C2-51E5DF676169}" type="slidenum">
              <a:rPr lang="en-US" altLang="zh-CN" sz="1400" smtClean="0"/>
              <a:pPr>
                <a:spcBef>
                  <a:spcPct val="0"/>
                </a:spcBef>
                <a:buFontTx/>
                <a:buNone/>
              </a:pPr>
              <a:t>23</a:t>
            </a:fld>
            <a:endParaRPr lang="en-US" altLang="zh-CN" sz="14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r>
              <a:rPr lang="zh-CN" altLang="en-US" sz="2800" smtClean="0"/>
              <a:t>举例 由四元式构造</a:t>
            </a:r>
            <a:r>
              <a:rPr lang="en-US" altLang="zh-CN" sz="2800" smtClean="0"/>
              <a:t>DAG</a:t>
            </a:r>
          </a:p>
        </p:txBody>
      </p:sp>
      <p:graphicFrame>
        <p:nvGraphicFramePr>
          <p:cNvPr id="34996" name="Group 180"/>
          <p:cNvGraphicFramePr>
            <a:graphicFrameLocks noGrp="1"/>
          </p:cNvGraphicFramePr>
          <p:nvPr>
            <p:ph type="tbl" idx="1"/>
          </p:nvPr>
        </p:nvGraphicFramePr>
        <p:xfrm>
          <a:off x="457200" y="1628775"/>
          <a:ext cx="2674938" cy="4510090"/>
        </p:xfrm>
        <a:graphic>
          <a:graphicData uri="http://schemas.openxmlformats.org/drawingml/2006/table">
            <a:tbl>
              <a:tblPr/>
              <a:tblGrid>
                <a:gridCol w="419100">
                  <a:extLst>
                    <a:ext uri="{9D8B030D-6E8A-4147-A177-3AD203B41FA5}">
                      <a16:colId xmlns:a16="http://schemas.microsoft.com/office/drawing/2014/main" val="20000"/>
                    </a:ext>
                  </a:extLst>
                </a:gridCol>
                <a:gridCol w="2255838">
                  <a:extLst>
                    <a:ext uri="{9D8B030D-6E8A-4147-A177-3AD203B41FA5}">
                      <a16:colId xmlns:a16="http://schemas.microsoft.com/office/drawing/2014/main" val="20001"/>
                    </a:ext>
                  </a:extLst>
                </a:gridCol>
              </a:tblGrid>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1"/>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40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2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76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52462D-99B6-4E85-A455-C7E031ADCEF1}" type="slidenum">
              <a:rPr lang="en-US" altLang="zh-CN" sz="1400" smtClean="0"/>
              <a:pPr>
                <a:spcBef>
                  <a:spcPct val="0"/>
                </a:spcBef>
                <a:buFontTx/>
                <a:buNone/>
              </a:pPr>
              <a:t>24</a:t>
            </a:fld>
            <a:endParaRPr lang="en-US" altLang="zh-CN" sz="1400" smtClean="0"/>
          </a:p>
        </p:txBody>
      </p:sp>
      <p:sp>
        <p:nvSpPr>
          <p:cNvPr id="27687" name="Oval 134"/>
          <p:cNvSpPr>
            <a:spLocks noChangeArrowheads="1"/>
          </p:cNvSpPr>
          <p:nvPr/>
        </p:nvSpPr>
        <p:spPr bwMode="auto">
          <a:xfrm>
            <a:off x="3851275" y="2133600"/>
            <a:ext cx="576263" cy="504825"/>
          </a:xfrm>
          <a:prstGeom prst="ellipse">
            <a:avLst/>
          </a:prstGeom>
          <a:solidFill>
            <a:schemeClr val="hlink"/>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7688" name="Rectangle 135"/>
          <p:cNvSpPr>
            <a:spLocks noChangeArrowheads="1"/>
          </p:cNvSpPr>
          <p:nvPr/>
        </p:nvSpPr>
        <p:spPr bwMode="auto">
          <a:xfrm>
            <a:off x="3851275" y="27813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7689" name="Rectangle 136"/>
          <p:cNvSpPr>
            <a:spLocks noChangeArrowheads="1"/>
          </p:cNvSpPr>
          <p:nvPr/>
        </p:nvSpPr>
        <p:spPr bwMode="auto">
          <a:xfrm>
            <a:off x="4500563" y="22050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27690" name="Oval 139"/>
          <p:cNvSpPr>
            <a:spLocks noChangeArrowheads="1"/>
          </p:cNvSpPr>
          <p:nvPr/>
        </p:nvSpPr>
        <p:spPr bwMode="auto">
          <a:xfrm>
            <a:off x="3708400" y="5156200"/>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7691" name="Rectangle 140"/>
          <p:cNvSpPr>
            <a:spLocks noChangeArrowheads="1"/>
          </p:cNvSpPr>
          <p:nvPr/>
        </p:nvSpPr>
        <p:spPr bwMode="auto">
          <a:xfrm>
            <a:off x="3708400" y="580548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7692" name="Rectangle 141"/>
          <p:cNvSpPr>
            <a:spLocks noChangeArrowheads="1"/>
          </p:cNvSpPr>
          <p:nvPr/>
        </p:nvSpPr>
        <p:spPr bwMode="auto">
          <a:xfrm>
            <a:off x="4357688" y="522922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27693" name="Oval 143"/>
          <p:cNvSpPr>
            <a:spLocks noChangeArrowheads="1"/>
          </p:cNvSpPr>
          <p:nvPr/>
        </p:nvSpPr>
        <p:spPr bwMode="auto">
          <a:xfrm>
            <a:off x="4932363" y="5156200"/>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7694" name="Rectangle 144"/>
          <p:cNvSpPr>
            <a:spLocks noChangeArrowheads="1"/>
          </p:cNvSpPr>
          <p:nvPr/>
        </p:nvSpPr>
        <p:spPr bwMode="auto">
          <a:xfrm>
            <a:off x="4932363" y="580548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7695" name="Rectangle 145"/>
          <p:cNvSpPr>
            <a:spLocks noChangeArrowheads="1"/>
          </p:cNvSpPr>
          <p:nvPr/>
        </p:nvSpPr>
        <p:spPr bwMode="auto">
          <a:xfrm>
            <a:off x="5581650" y="52292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a:t>
            </a:r>
          </a:p>
        </p:txBody>
      </p:sp>
      <p:sp>
        <p:nvSpPr>
          <p:cNvPr id="27696" name="Oval 149"/>
          <p:cNvSpPr>
            <a:spLocks noChangeArrowheads="1"/>
          </p:cNvSpPr>
          <p:nvPr/>
        </p:nvSpPr>
        <p:spPr bwMode="auto">
          <a:xfrm>
            <a:off x="6011863" y="2205038"/>
            <a:ext cx="576262"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7697" name="Rectangle 150"/>
          <p:cNvSpPr>
            <a:spLocks noChangeArrowheads="1"/>
          </p:cNvSpPr>
          <p:nvPr/>
        </p:nvSpPr>
        <p:spPr bwMode="auto">
          <a:xfrm>
            <a:off x="6011863" y="28527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7698" name="Rectangle 151"/>
          <p:cNvSpPr>
            <a:spLocks noChangeArrowheads="1"/>
          </p:cNvSpPr>
          <p:nvPr/>
        </p:nvSpPr>
        <p:spPr bwMode="auto">
          <a:xfrm>
            <a:off x="6661150" y="22764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27699" name="Oval 153"/>
          <p:cNvSpPr>
            <a:spLocks noChangeArrowheads="1"/>
          </p:cNvSpPr>
          <p:nvPr/>
        </p:nvSpPr>
        <p:spPr bwMode="auto">
          <a:xfrm>
            <a:off x="7235825" y="2205038"/>
            <a:ext cx="576263"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7700" name="Rectangle 154"/>
          <p:cNvSpPr>
            <a:spLocks noChangeArrowheads="1"/>
          </p:cNvSpPr>
          <p:nvPr/>
        </p:nvSpPr>
        <p:spPr bwMode="auto">
          <a:xfrm>
            <a:off x="7235825" y="28527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7701" name="Rectangle 155"/>
          <p:cNvSpPr>
            <a:spLocks noChangeArrowheads="1"/>
          </p:cNvSpPr>
          <p:nvPr/>
        </p:nvSpPr>
        <p:spPr bwMode="auto">
          <a:xfrm>
            <a:off x="7885113" y="22764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a:t>
            </a:r>
          </a:p>
        </p:txBody>
      </p:sp>
      <p:sp>
        <p:nvSpPr>
          <p:cNvPr id="27702" name="Oval 158"/>
          <p:cNvSpPr>
            <a:spLocks noChangeArrowheads="1"/>
          </p:cNvSpPr>
          <p:nvPr/>
        </p:nvSpPr>
        <p:spPr bwMode="auto">
          <a:xfrm>
            <a:off x="6300788" y="5156200"/>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27703" name="Rectangle 159"/>
          <p:cNvSpPr>
            <a:spLocks noChangeArrowheads="1"/>
          </p:cNvSpPr>
          <p:nvPr/>
        </p:nvSpPr>
        <p:spPr bwMode="auto">
          <a:xfrm>
            <a:off x="6300788" y="580548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7704" name="Rectangle 160"/>
          <p:cNvSpPr>
            <a:spLocks noChangeArrowheads="1"/>
          </p:cNvSpPr>
          <p:nvPr/>
        </p:nvSpPr>
        <p:spPr bwMode="auto">
          <a:xfrm>
            <a:off x="6877050" y="465455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7705" name="Oval 162"/>
          <p:cNvSpPr>
            <a:spLocks noChangeArrowheads="1"/>
          </p:cNvSpPr>
          <p:nvPr/>
        </p:nvSpPr>
        <p:spPr bwMode="auto">
          <a:xfrm>
            <a:off x="7524750" y="5157788"/>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27706" name="Rectangle 163"/>
          <p:cNvSpPr>
            <a:spLocks noChangeArrowheads="1"/>
          </p:cNvSpPr>
          <p:nvPr/>
        </p:nvSpPr>
        <p:spPr bwMode="auto">
          <a:xfrm>
            <a:off x="7524750" y="580548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7707" name="Rectangle 164"/>
          <p:cNvSpPr>
            <a:spLocks noChangeArrowheads="1"/>
          </p:cNvSpPr>
          <p:nvPr/>
        </p:nvSpPr>
        <p:spPr bwMode="auto">
          <a:xfrm>
            <a:off x="7740650" y="4149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a:t>
            </a:r>
          </a:p>
        </p:txBody>
      </p:sp>
      <p:sp>
        <p:nvSpPr>
          <p:cNvPr id="27708" name="Oval 165"/>
          <p:cNvSpPr>
            <a:spLocks noChangeArrowheads="1"/>
          </p:cNvSpPr>
          <p:nvPr/>
        </p:nvSpPr>
        <p:spPr bwMode="auto">
          <a:xfrm>
            <a:off x="7019925" y="4005263"/>
            <a:ext cx="431800"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27709" name="Line 166"/>
          <p:cNvSpPr>
            <a:spLocks noChangeShapeType="1"/>
          </p:cNvSpPr>
          <p:nvPr/>
        </p:nvSpPr>
        <p:spPr bwMode="auto">
          <a:xfrm flipH="1">
            <a:off x="6659563" y="4438650"/>
            <a:ext cx="433387"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167"/>
          <p:cNvSpPr>
            <a:spLocks noChangeShapeType="1"/>
          </p:cNvSpPr>
          <p:nvPr/>
        </p:nvSpPr>
        <p:spPr bwMode="auto">
          <a:xfrm>
            <a:off x="7380288" y="4510088"/>
            <a:ext cx="4318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Rectangle 168"/>
          <p:cNvSpPr>
            <a:spLocks noChangeArrowheads="1"/>
          </p:cNvSpPr>
          <p:nvPr/>
        </p:nvSpPr>
        <p:spPr bwMode="auto">
          <a:xfrm>
            <a:off x="3419475" y="1557338"/>
            <a:ext cx="1676400" cy="1905000"/>
          </a:xfrm>
          <a:prstGeom prst="rect">
            <a:avLst/>
          </a:prstGeom>
          <a:noFill/>
          <a:ln w="9525">
            <a:solidFill>
              <a:srgbClr val="FFCC9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712" name="Rectangle 169"/>
          <p:cNvSpPr>
            <a:spLocks noChangeArrowheads="1"/>
          </p:cNvSpPr>
          <p:nvPr/>
        </p:nvSpPr>
        <p:spPr bwMode="auto">
          <a:xfrm>
            <a:off x="5791200" y="1524000"/>
            <a:ext cx="2819400" cy="1905000"/>
          </a:xfrm>
          <a:prstGeom prst="rect">
            <a:avLst/>
          </a:prstGeom>
          <a:noFill/>
          <a:ln w="9525">
            <a:solidFill>
              <a:srgbClr val="FFCC9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713" name="Rectangle 170"/>
          <p:cNvSpPr>
            <a:spLocks noChangeArrowheads="1"/>
          </p:cNvSpPr>
          <p:nvPr/>
        </p:nvSpPr>
        <p:spPr bwMode="auto">
          <a:xfrm>
            <a:off x="3419475" y="3860800"/>
            <a:ext cx="5410200" cy="2587625"/>
          </a:xfrm>
          <a:prstGeom prst="rect">
            <a:avLst/>
          </a:prstGeom>
          <a:noFill/>
          <a:ln w="9525">
            <a:solidFill>
              <a:srgbClr val="FFCC99"/>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714" name="Line 178"/>
          <p:cNvSpPr>
            <a:spLocks noChangeShapeType="1"/>
          </p:cNvSpPr>
          <p:nvPr/>
        </p:nvSpPr>
        <p:spPr bwMode="auto">
          <a:xfrm>
            <a:off x="5148263" y="24209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15" name="Line 179"/>
          <p:cNvSpPr>
            <a:spLocks noChangeShapeType="1"/>
          </p:cNvSpPr>
          <p:nvPr/>
        </p:nvSpPr>
        <p:spPr bwMode="auto">
          <a:xfrm>
            <a:off x="6659563" y="34290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827" name="Group 83"/>
          <p:cNvGraphicFramePr>
            <a:graphicFrameLocks noGrp="1"/>
          </p:cNvGraphicFramePr>
          <p:nvPr>
            <p:ph/>
          </p:nvPr>
        </p:nvGraphicFramePr>
        <p:xfrm>
          <a:off x="395288" y="1700213"/>
          <a:ext cx="2819400" cy="4718052"/>
        </p:xfrm>
        <a:graphic>
          <a:graphicData uri="http://schemas.openxmlformats.org/drawingml/2006/table">
            <a:tbl>
              <a:tblPr/>
              <a:tblGrid>
                <a:gridCol w="441325">
                  <a:extLst>
                    <a:ext uri="{9D8B030D-6E8A-4147-A177-3AD203B41FA5}">
                      <a16:colId xmlns:a16="http://schemas.microsoft.com/office/drawing/2014/main" val="20000"/>
                    </a:ext>
                  </a:extLst>
                </a:gridCol>
                <a:gridCol w="2378075">
                  <a:extLst>
                    <a:ext uri="{9D8B030D-6E8A-4147-A177-3AD203B41FA5}">
                      <a16:colId xmlns:a16="http://schemas.microsoft.com/office/drawing/2014/main" val="20001"/>
                    </a:ext>
                  </a:extLst>
                </a:gridCol>
              </a:tblGrid>
              <a:tr h="4445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76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3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76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3"/>
                  </a:ext>
                </a:extLst>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73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6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870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DD47FF8-69C2-4BCB-A4ED-694A73279632}" type="slidenum">
              <a:rPr lang="en-US" altLang="zh-CN" sz="1400" smtClean="0"/>
              <a:pPr>
                <a:spcBef>
                  <a:spcPct val="0"/>
                </a:spcBef>
                <a:buFontTx/>
                <a:buNone/>
              </a:pPr>
              <a:t>25</a:t>
            </a:fld>
            <a:endParaRPr lang="en-US" altLang="zh-CN" sz="1400" smtClean="0"/>
          </a:p>
        </p:txBody>
      </p:sp>
      <p:sp>
        <p:nvSpPr>
          <p:cNvPr id="28710" name="Rectangle 5"/>
          <p:cNvSpPr>
            <a:spLocks noChangeArrowheads="1"/>
          </p:cNvSpPr>
          <p:nvPr/>
        </p:nvSpPr>
        <p:spPr bwMode="auto">
          <a:xfrm>
            <a:off x="946150" y="725488"/>
            <a:ext cx="4451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rPr>
              <a:t>举例 由四元式构造</a:t>
            </a:r>
            <a:r>
              <a:rPr lang="en-US" altLang="zh-CN" b="1">
                <a:solidFill>
                  <a:schemeClr val="tx2"/>
                </a:solidFill>
              </a:rPr>
              <a:t>DAG</a:t>
            </a:r>
          </a:p>
        </p:txBody>
      </p:sp>
      <p:sp>
        <p:nvSpPr>
          <p:cNvPr id="28711" name="Oval 8"/>
          <p:cNvSpPr>
            <a:spLocks noChangeArrowheads="1"/>
          </p:cNvSpPr>
          <p:nvPr/>
        </p:nvSpPr>
        <p:spPr bwMode="auto">
          <a:xfrm>
            <a:off x="4216400" y="2276475"/>
            <a:ext cx="576263"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8712" name="Rectangle 9"/>
          <p:cNvSpPr>
            <a:spLocks noChangeArrowheads="1"/>
          </p:cNvSpPr>
          <p:nvPr/>
        </p:nvSpPr>
        <p:spPr bwMode="auto">
          <a:xfrm>
            <a:off x="4211638" y="29241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8713" name="Rectangle 10"/>
          <p:cNvSpPr>
            <a:spLocks noChangeArrowheads="1"/>
          </p:cNvSpPr>
          <p:nvPr/>
        </p:nvSpPr>
        <p:spPr bwMode="auto">
          <a:xfrm>
            <a:off x="4716463" y="23495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28714" name="Oval 12"/>
          <p:cNvSpPr>
            <a:spLocks noChangeArrowheads="1"/>
          </p:cNvSpPr>
          <p:nvPr/>
        </p:nvSpPr>
        <p:spPr bwMode="auto">
          <a:xfrm>
            <a:off x="5440363" y="2276475"/>
            <a:ext cx="576262"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8715" name="Rectangle 13"/>
          <p:cNvSpPr>
            <a:spLocks noChangeArrowheads="1"/>
          </p:cNvSpPr>
          <p:nvPr/>
        </p:nvSpPr>
        <p:spPr bwMode="auto">
          <a:xfrm>
            <a:off x="5435600" y="29241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8716" name="Rectangle 14"/>
          <p:cNvSpPr>
            <a:spLocks noChangeArrowheads="1"/>
          </p:cNvSpPr>
          <p:nvPr/>
        </p:nvSpPr>
        <p:spPr bwMode="auto">
          <a:xfrm>
            <a:off x="5940425" y="23495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a:t>
            </a:r>
          </a:p>
        </p:txBody>
      </p:sp>
      <p:sp>
        <p:nvSpPr>
          <p:cNvPr id="28717" name="Oval 15"/>
          <p:cNvSpPr>
            <a:spLocks noChangeArrowheads="1"/>
          </p:cNvSpPr>
          <p:nvPr/>
        </p:nvSpPr>
        <p:spPr bwMode="auto">
          <a:xfrm>
            <a:off x="6804025" y="2276475"/>
            <a:ext cx="576263"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28718" name="Rectangle 16"/>
          <p:cNvSpPr>
            <a:spLocks noChangeArrowheads="1"/>
          </p:cNvSpPr>
          <p:nvPr/>
        </p:nvSpPr>
        <p:spPr bwMode="auto">
          <a:xfrm>
            <a:off x="6804025" y="29241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8719" name="Rectangle 17"/>
          <p:cNvSpPr>
            <a:spLocks noChangeArrowheads="1"/>
          </p:cNvSpPr>
          <p:nvPr/>
        </p:nvSpPr>
        <p:spPr bwMode="auto">
          <a:xfrm>
            <a:off x="7380288" y="17732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8720" name="Oval 18"/>
          <p:cNvSpPr>
            <a:spLocks noChangeArrowheads="1"/>
          </p:cNvSpPr>
          <p:nvPr/>
        </p:nvSpPr>
        <p:spPr bwMode="auto">
          <a:xfrm>
            <a:off x="8027988" y="2276475"/>
            <a:ext cx="576262"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28721" name="Rectangle 19"/>
          <p:cNvSpPr>
            <a:spLocks noChangeArrowheads="1"/>
          </p:cNvSpPr>
          <p:nvPr/>
        </p:nvSpPr>
        <p:spPr bwMode="auto">
          <a:xfrm>
            <a:off x="8027988" y="29241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8722" name="Rectangle 20"/>
          <p:cNvSpPr>
            <a:spLocks noChangeArrowheads="1"/>
          </p:cNvSpPr>
          <p:nvPr/>
        </p:nvSpPr>
        <p:spPr bwMode="auto">
          <a:xfrm>
            <a:off x="7956550" y="11969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a:t>
            </a:r>
          </a:p>
        </p:txBody>
      </p:sp>
      <p:sp>
        <p:nvSpPr>
          <p:cNvPr id="28723" name="Oval 21"/>
          <p:cNvSpPr>
            <a:spLocks noChangeArrowheads="1"/>
          </p:cNvSpPr>
          <p:nvPr/>
        </p:nvSpPr>
        <p:spPr bwMode="auto">
          <a:xfrm>
            <a:off x="7524750" y="1125538"/>
            <a:ext cx="431800" cy="50482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28724" name="Line 22"/>
          <p:cNvSpPr>
            <a:spLocks noChangeShapeType="1"/>
          </p:cNvSpPr>
          <p:nvPr/>
        </p:nvSpPr>
        <p:spPr bwMode="auto">
          <a:xfrm flipH="1">
            <a:off x="7162800" y="1557338"/>
            <a:ext cx="433388"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5" name="Line 23"/>
          <p:cNvSpPr>
            <a:spLocks noChangeShapeType="1"/>
          </p:cNvSpPr>
          <p:nvPr/>
        </p:nvSpPr>
        <p:spPr bwMode="auto">
          <a:xfrm>
            <a:off x="7883525" y="1628775"/>
            <a:ext cx="4318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6" name="Oval 24"/>
          <p:cNvSpPr>
            <a:spLocks noChangeArrowheads="1"/>
          </p:cNvSpPr>
          <p:nvPr/>
        </p:nvSpPr>
        <p:spPr bwMode="auto">
          <a:xfrm>
            <a:off x="6373813" y="692150"/>
            <a:ext cx="431800" cy="574675"/>
          </a:xfrm>
          <a:prstGeom prst="ellipse">
            <a:avLst/>
          </a:prstGeom>
          <a:solidFill>
            <a:srgbClr val="FF9966"/>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28727" name="Line 25"/>
          <p:cNvSpPr>
            <a:spLocks noChangeShapeType="1"/>
          </p:cNvSpPr>
          <p:nvPr/>
        </p:nvSpPr>
        <p:spPr bwMode="auto">
          <a:xfrm flipH="1">
            <a:off x="5722938" y="1196975"/>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8" name="Line 26"/>
          <p:cNvSpPr>
            <a:spLocks noChangeShapeType="1"/>
          </p:cNvSpPr>
          <p:nvPr/>
        </p:nvSpPr>
        <p:spPr bwMode="auto">
          <a:xfrm>
            <a:off x="6802438" y="1052513"/>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Rectangle 27"/>
          <p:cNvSpPr>
            <a:spLocks noChangeArrowheads="1"/>
          </p:cNvSpPr>
          <p:nvPr/>
        </p:nvSpPr>
        <p:spPr bwMode="auto">
          <a:xfrm>
            <a:off x="6875463" y="4778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a:t>
            </a:r>
          </a:p>
        </p:txBody>
      </p:sp>
      <p:sp>
        <p:nvSpPr>
          <p:cNvPr id="28730" name="Rectangle 28"/>
          <p:cNvSpPr>
            <a:spLocks noChangeArrowheads="1"/>
          </p:cNvSpPr>
          <p:nvPr/>
        </p:nvSpPr>
        <p:spPr bwMode="auto">
          <a:xfrm>
            <a:off x="6372225" y="13414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8731" name="Oval 29"/>
          <p:cNvSpPr>
            <a:spLocks noChangeArrowheads="1"/>
          </p:cNvSpPr>
          <p:nvPr/>
        </p:nvSpPr>
        <p:spPr bwMode="auto">
          <a:xfrm>
            <a:off x="6804025" y="5300663"/>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28732" name="Rectangle 30"/>
          <p:cNvSpPr>
            <a:spLocks noChangeArrowheads="1"/>
          </p:cNvSpPr>
          <p:nvPr/>
        </p:nvSpPr>
        <p:spPr bwMode="auto">
          <a:xfrm>
            <a:off x="7380288" y="479742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8733" name="Oval 31"/>
          <p:cNvSpPr>
            <a:spLocks noChangeArrowheads="1"/>
          </p:cNvSpPr>
          <p:nvPr/>
        </p:nvSpPr>
        <p:spPr bwMode="auto">
          <a:xfrm>
            <a:off x="8027988" y="5300663"/>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28734" name="Rectangle 32"/>
          <p:cNvSpPr>
            <a:spLocks noChangeArrowheads="1"/>
          </p:cNvSpPr>
          <p:nvPr/>
        </p:nvSpPr>
        <p:spPr bwMode="auto">
          <a:xfrm>
            <a:off x="8243888" y="42926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a:t>
            </a:r>
          </a:p>
        </p:txBody>
      </p:sp>
      <p:sp>
        <p:nvSpPr>
          <p:cNvPr id="28735" name="Oval 33"/>
          <p:cNvSpPr>
            <a:spLocks noChangeArrowheads="1"/>
          </p:cNvSpPr>
          <p:nvPr/>
        </p:nvSpPr>
        <p:spPr bwMode="auto">
          <a:xfrm>
            <a:off x="7523163" y="4149725"/>
            <a:ext cx="431800"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28736" name="Line 34"/>
          <p:cNvSpPr>
            <a:spLocks noChangeShapeType="1"/>
          </p:cNvSpPr>
          <p:nvPr/>
        </p:nvSpPr>
        <p:spPr bwMode="auto">
          <a:xfrm flipH="1">
            <a:off x="7162800" y="4581525"/>
            <a:ext cx="4333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7" name="Line 35"/>
          <p:cNvSpPr>
            <a:spLocks noChangeShapeType="1"/>
          </p:cNvSpPr>
          <p:nvPr/>
        </p:nvSpPr>
        <p:spPr bwMode="auto">
          <a:xfrm>
            <a:off x="7883525" y="4652963"/>
            <a:ext cx="4318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8" name="Oval 36"/>
          <p:cNvSpPr>
            <a:spLocks noChangeArrowheads="1"/>
          </p:cNvSpPr>
          <p:nvPr/>
        </p:nvSpPr>
        <p:spPr bwMode="auto">
          <a:xfrm>
            <a:off x="6370638" y="3717925"/>
            <a:ext cx="431800" cy="5746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28739" name="Line 37"/>
          <p:cNvSpPr>
            <a:spLocks noChangeShapeType="1"/>
          </p:cNvSpPr>
          <p:nvPr/>
        </p:nvSpPr>
        <p:spPr bwMode="auto">
          <a:xfrm flipH="1">
            <a:off x="5722938" y="4221163"/>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0" name="Line 38"/>
          <p:cNvSpPr>
            <a:spLocks noChangeShapeType="1"/>
          </p:cNvSpPr>
          <p:nvPr/>
        </p:nvSpPr>
        <p:spPr bwMode="auto">
          <a:xfrm>
            <a:off x="6802438" y="4076700"/>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1" name="Rectangle 39"/>
          <p:cNvSpPr>
            <a:spLocks noChangeArrowheads="1"/>
          </p:cNvSpPr>
          <p:nvPr/>
        </p:nvSpPr>
        <p:spPr bwMode="auto">
          <a:xfrm>
            <a:off x="6370638" y="436562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grpSp>
        <p:nvGrpSpPr>
          <p:cNvPr id="28742" name="Group 40"/>
          <p:cNvGrpSpPr>
            <a:grpSpLocks/>
          </p:cNvGrpSpPr>
          <p:nvPr/>
        </p:nvGrpSpPr>
        <p:grpSpPr bwMode="auto">
          <a:xfrm>
            <a:off x="3995738" y="5227638"/>
            <a:ext cx="2449512" cy="1008062"/>
            <a:chOff x="3651" y="1253"/>
            <a:chExt cx="1543" cy="635"/>
          </a:xfrm>
        </p:grpSpPr>
        <p:grpSp>
          <p:nvGrpSpPr>
            <p:cNvPr id="28746" name="Group 41"/>
            <p:cNvGrpSpPr>
              <a:grpSpLocks/>
            </p:cNvGrpSpPr>
            <p:nvPr/>
          </p:nvGrpSpPr>
          <p:grpSpPr bwMode="auto">
            <a:xfrm>
              <a:off x="3651" y="1253"/>
              <a:ext cx="772" cy="635"/>
              <a:chOff x="2290" y="1253"/>
              <a:chExt cx="772" cy="635"/>
            </a:xfrm>
          </p:grpSpPr>
          <p:sp>
            <p:nvSpPr>
              <p:cNvPr id="28751" name="Oval 42"/>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8752" name="Rectangle 43"/>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8753" name="Rectangle 44"/>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grpSp>
        <p:grpSp>
          <p:nvGrpSpPr>
            <p:cNvPr id="28747" name="Group 45"/>
            <p:cNvGrpSpPr>
              <a:grpSpLocks/>
            </p:cNvGrpSpPr>
            <p:nvPr/>
          </p:nvGrpSpPr>
          <p:grpSpPr bwMode="auto">
            <a:xfrm>
              <a:off x="4422" y="1253"/>
              <a:ext cx="772" cy="635"/>
              <a:chOff x="2290" y="1253"/>
              <a:chExt cx="772" cy="635"/>
            </a:xfrm>
          </p:grpSpPr>
          <p:sp>
            <p:nvSpPr>
              <p:cNvPr id="28748" name="Oval 46"/>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8749" name="Rectangle 47"/>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8750" name="Rectangle 48"/>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a:t>
                </a:r>
              </a:p>
            </p:txBody>
          </p:sp>
        </p:grpSp>
      </p:grpSp>
      <p:sp>
        <p:nvSpPr>
          <p:cNvPr id="28743" name="Rectangle 49"/>
          <p:cNvSpPr>
            <a:spLocks noChangeArrowheads="1"/>
          </p:cNvSpPr>
          <p:nvPr/>
        </p:nvSpPr>
        <p:spPr bwMode="auto">
          <a:xfrm>
            <a:off x="6875463" y="35718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p>
        </p:txBody>
      </p:sp>
      <p:sp>
        <p:nvSpPr>
          <p:cNvPr id="28744" name="Rectangle 51"/>
          <p:cNvSpPr>
            <a:spLocks noChangeArrowheads="1"/>
          </p:cNvSpPr>
          <p:nvPr/>
        </p:nvSpPr>
        <p:spPr bwMode="auto">
          <a:xfrm>
            <a:off x="6875463" y="5948363"/>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8745" name="Rectangle 52"/>
          <p:cNvSpPr>
            <a:spLocks noChangeArrowheads="1"/>
          </p:cNvSpPr>
          <p:nvPr/>
        </p:nvSpPr>
        <p:spPr bwMode="auto">
          <a:xfrm>
            <a:off x="8027988" y="5948363"/>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851" name="Group 83"/>
          <p:cNvGraphicFramePr>
            <a:graphicFrameLocks noGrp="1"/>
          </p:cNvGraphicFramePr>
          <p:nvPr>
            <p:ph/>
          </p:nvPr>
        </p:nvGraphicFramePr>
        <p:xfrm>
          <a:off x="755650" y="1916113"/>
          <a:ext cx="2736850" cy="4214815"/>
        </p:xfrm>
        <a:graphic>
          <a:graphicData uri="http://schemas.openxmlformats.org/drawingml/2006/table">
            <a:tbl>
              <a:tblPr/>
              <a:tblGrid>
                <a:gridCol w="428625">
                  <a:extLst>
                    <a:ext uri="{9D8B030D-6E8A-4147-A177-3AD203B41FA5}">
                      <a16:colId xmlns:a16="http://schemas.microsoft.com/office/drawing/2014/main" val="20000"/>
                    </a:ext>
                  </a:extLst>
                </a:gridCol>
                <a:gridCol w="2308225">
                  <a:extLst>
                    <a:ext uri="{9D8B030D-6E8A-4147-A177-3AD203B41FA5}">
                      <a16:colId xmlns:a16="http://schemas.microsoft.com/office/drawing/2014/main" val="20001"/>
                    </a:ext>
                  </a:extLst>
                </a:gridCol>
              </a:tblGrid>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5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5"/>
                  </a:ext>
                </a:extLst>
              </a:tr>
              <a:tr h="425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r h="4222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5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3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973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C7AADCE-FEDB-408E-9E8C-76D375E0D24F}" type="slidenum">
              <a:rPr lang="en-US" altLang="zh-CN" sz="1400" smtClean="0"/>
              <a:pPr>
                <a:spcBef>
                  <a:spcPct val="0"/>
                </a:spcBef>
                <a:buFontTx/>
                <a:buNone/>
              </a:pPr>
              <a:t>26</a:t>
            </a:fld>
            <a:endParaRPr lang="en-US" altLang="zh-CN" sz="1400" smtClean="0"/>
          </a:p>
        </p:txBody>
      </p:sp>
      <p:sp>
        <p:nvSpPr>
          <p:cNvPr id="29734" name="Rectangle 2"/>
          <p:cNvSpPr>
            <a:spLocks noChangeArrowheads="1"/>
          </p:cNvSpPr>
          <p:nvPr/>
        </p:nvSpPr>
        <p:spPr bwMode="auto">
          <a:xfrm>
            <a:off x="839788" y="727075"/>
            <a:ext cx="4451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rPr>
              <a:t>举例 由四元式构造</a:t>
            </a:r>
            <a:r>
              <a:rPr lang="en-US" altLang="zh-CN" b="1">
                <a:solidFill>
                  <a:schemeClr val="tx2"/>
                </a:solidFill>
              </a:rPr>
              <a:t>DAG</a:t>
            </a:r>
          </a:p>
        </p:txBody>
      </p:sp>
      <p:sp>
        <p:nvSpPr>
          <p:cNvPr id="29735" name="Oval 5"/>
          <p:cNvSpPr>
            <a:spLocks noChangeArrowheads="1"/>
          </p:cNvSpPr>
          <p:nvPr/>
        </p:nvSpPr>
        <p:spPr bwMode="auto">
          <a:xfrm>
            <a:off x="4140200" y="2205038"/>
            <a:ext cx="576263"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9736" name="Rectangle 6"/>
          <p:cNvSpPr>
            <a:spLocks noChangeArrowheads="1"/>
          </p:cNvSpPr>
          <p:nvPr/>
        </p:nvSpPr>
        <p:spPr bwMode="auto">
          <a:xfrm>
            <a:off x="4140200" y="28527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9737" name="Rectangle 7"/>
          <p:cNvSpPr>
            <a:spLocks noChangeArrowheads="1"/>
          </p:cNvSpPr>
          <p:nvPr/>
        </p:nvSpPr>
        <p:spPr bwMode="auto">
          <a:xfrm>
            <a:off x="4643438" y="22764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29738" name="Oval 9"/>
          <p:cNvSpPr>
            <a:spLocks noChangeArrowheads="1"/>
          </p:cNvSpPr>
          <p:nvPr/>
        </p:nvSpPr>
        <p:spPr bwMode="auto">
          <a:xfrm>
            <a:off x="5364163" y="2205038"/>
            <a:ext cx="576262"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9739" name="Rectangle 10"/>
          <p:cNvSpPr>
            <a:spLocks noChangeArrowheads="1"/>
          </p:cNvSpPr>
          <p:nvPr/>
        </p:nvSpPr>
        <p:spPr bwMode="auto">
          <a:xfrm>
            <a:off x="5364163" y="28527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9740" name="Rectangle 11"/>
          <p:cNvSpPr>
            <a:spLocks noChangeArrowheads="1"/>
          </p:cNvSpPr>
          <p:nvPr/>
        </p:nvSpPr>
        <p:spPr bwMode="auto">
          <a:xfrm>
            <a:off x="5867400" y="19891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T1,T3</a:t>
            </a:r>
          </a:p>
        </p:txBody>
      </p:sp>
      <p:sp>
        <p:nvSpPr>
          <p:cNvPr id="29741" name="Oval 12"/>
          <p:cNvSpPr>
            <a:spLocks noChangeArrowheads="1"/>
          </p:cNvSpPr>
          <p:nvPr/>
        </p:nvSpPr>
        <p:spPr bwMode="auto">
          <a:xfrm>
            <a:off x="6732588" y="2205038"/>
            <a:ext cx="576262"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29742" name="Rectangle 13"/>
          <p:cNvSpPr>
            <a:spLocks noChangeArrowheads="1"/>
          </p:cNvSpPr>
          <p:nvPr/>
        </p:nvSpPr>
        <p:spPr bwMode="auto">
          <a:xfrm>
            <a:off x="6732588" y="28527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9743" name="Rectangle 14"/>
          <p:cNvSpPr>
            <a:spLocks noChangeArrowheads="1"/>
          </p:cNvSpPr>
          <p:nvPr/>
        </p:nvSpPr>
        <p:spPr bwMode="auto">
          <a:xfrm>
            <a:off x="7308850" y="17018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9744" name="Oval 15"/>
          <p:cNvSpPr>
            <a:spLocks noChangeArrowheads="1"/>
          </p:cNvSpPr>
          <p:nvPr/>
        </p:nvSpPr>
        <p:spPr bwMode="auto">
          <a:xfrm>
            <a:off x="7956550" y="2205038"/>
            <a:ext cx="576263"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29745" name="Rectangle 16"/>
          <p:cNvSpPr>
            <a:spLocks noChangeArrowheads="1"/>
          </p:cNvSpPr>
          <p:nvPr/>
        </p:nvSpPr>
        <p:spPr bwMode="auto">
          <a:xfrm>
            <a:off x="7956550" y="28527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9746" name="Rectangle 17"/>
          <p:cNvSpPr>
            <a:spLocks noChangeArrowheads="1"/>
          </p:cNvSpPr>
          <p:nvPr/>
        </p:nvSpPr>
        <p:spPr bwMode="auto">
          <a:xfrm>
            <a:off x="8172450" y="11969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a:t>
            </a:r>
          </a:p>
        </p:txBody>
      </p:sp>
      <p:sp>
        <p:nvSpPr>
          <p:cNvPr id="29747" name="Oval 18"/>
          <p:cNvSpPr>
            <a:spLocks noChangeArrowheads="1"/>
          </p:cNvSpPr>
          <p:nvPr/>
        </p:nvSpPr>
        <p:spPr bwMode="auto">
          <a:xfrm>
            <a:off x="7451725" y="1054100"/>
            <a:ext cx="431800"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29748" name="Line 19"/>
          <p:cNvSpPr>
            <a:spLocks noChangeShapeType="1"/>
          </p:cNvSpPr>
          <p:nvPr/>
        </p:nvSpPr>
        <p:spPr bwMode="auto">
          <a:xfrm flipH="1">
            <a:off x="7091363" y="1485900"/>
            <a:ext cx="433387"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9" name="Line 20"/>
          <p:cNvSpPr>
            <a:spLocks noChangeShapeType="1"/>
          </p:cNvSpPr>
          <p:nvPr/>
        </p:nvSpPr>
        <p:spPr bwMode="auto">
          <a:xfrm>
            <a:off x="7812088" y="1557338"/>
            <a:ext cx="4318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0" name="Oval 21"/>
          <p:cNvSpPr>
            <a:spLocks noChangeArrowheads="1"/>
          </p:cNvSpPr>
          <p:nvPr/>
        </p:nvSpPr>
        <p:spPr bwMode="auto">
          <a:xfrm>
            <a:off x="6299200" y="622300"/>
            <a:ext cx="431800" cy="57467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29751" name="Line 22"/>
          <p:cNvSpPr>
            <a:spLocks noChangeShapeType="1"/>
          </p:cNvSpPr>
          <p:nvPr/>
        </p:nvSpPr>
        <p:spPr bwMode="auto">
          <a:xfrm flipH="1">
            <a:off x="5651500" y="1125538"/>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2" name="Line 23"/>
          <p:cNvSpPr>
            <a:spLocks noChangeShapeType="1"/>
          </p:cNvSpPr>
          <p:nvPr/>
        </p:nvSpPr>
        <p:spPr bwMode="auto">
          <a:xfrm>
            <a:off x="6731000" y="981075"/>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3" name="Rectangle 24"/>
          <p:cNvSpPr>
            <a:spLocks noChangeArrowheads="1"/>
          </p:cNvSpPr>
          <p:nvPr/>
        </p:nvSpPr>
        <p:spPr bwMode="auto">
          <a:xfrm>
            <a:off x="6804025" y="4064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p>
        </p:txBody>
      </p:sp>
      <p:sp>
        <p:nvSpPr>
          <p:cNvPr id="29754" name="Rectangle 25"/>
          <p:cNvSpPr>
            <a:spLocks noChangeArrowheads="1"/>
          </p:cNvSpPr>
          <p:nvPr/>
        </p:nvSpPr>
        <p:spPr bwMode="auto">
          <a:xfrm>
            <a:off x="6299200" y="12700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9755" name="Oval 26"/>
          <p:cNvSpPr>
            <a:spLocks noChangeArrowheads="1"/>
          </p:cNvSpPr>
          <p:nvPr/>
        </p:nvSpPr>
        <p:spPr bwMode="auto">
          <a:xfrm>
            <a:off x="6804025" y="5084763"/>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29756" name="Rectangle 27"/>
          <p:cNvSpPr>
            <a:spLocks noChangeArrowheads="1"/>
          </p:cNvSpPr>
          <p:nvPr/>
        </p:nvSpPr>
        <p:spPr bwMode="auto">
          <a:xfrm>
            <a:off x="7380288" y="458152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29757" name="Oval 28"/>
          <p:cNvSpPr>
            <a:spLocks noChangeArrowheads="1"/>
          </p:cNvSpPr>
          <p:nvPr/>
        </p:nvSpPr>
        <p:spPr bwMode="auto">
          <a:xfrm>
            <a:off x="8027988" y="5084763"/>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29758" name="Rectangle 29"/>
          <p:cNvSpPr>
            <a:spLocks noChangeArrowheads="1"/>
          </p:cNvSpPr>
          <p:nvPr/>
        </p:nvSpPr>
        <p:spPr bwMode="auto">
          <a:xfrm>
            <a:off x="8243888" y="40767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T2,T4</a:t>
            </a:r>
          </a:p>
        </p:txBody>
      </p:sp>
      <p:sp>
        <p:nvSpPr>
          <p:cNvPr id="29759" name="Oval 30"/>
          <p:cNvSpPr>
            <a:spLocks noChangeArrowheads="1"/>
          </p:cNvSpPr>
          <p:nvPr/>
        </p:nvSpPr>
        <p:spPr bwMode="auto">
          <a:xfrm>
            <a:off x="7523163" y="3933825"/>
            <a:ext cx="431800"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29760" name="Line 31"/>
          <p:cNvSpPr>
            <a:spLocks noChangeShapeType="1"/>
          </p:cNvSpPr>
          <p:nvPr/>
        </p:nvSpPr>
        <p:spPr bwMode="auto">
          <a:xfrm flipH="1">
            <a:off x="7162800" y="4365625"/>
            <a:ext cx="4333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1" name="Line 32"/>
          <p:cNvSpPr>
            <a:spLocks noChangeShapeType="1"/>
          </p:cNvSpPr>
          <p:nvPr/>
        </p:nvSpPr>
        <p:spPr bwMode="auto">
          <a:xfrm>
            <a:off x="7883525" y="4437063"/>
            <a:ext cx="4318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2" name="Oval 33"/>
          <p:cNvSpPr>
            <a:spLocks noChangeArrowheads="1"/>
          </p:cNvSpPr>
          <p:nvPr/>
        </p:nvSpPr>
        <p:spPr bwMode="auto">
          <a:xfrm>
            <a:off x="6370638" y="3502025"/>
            <a:ext cx="431800" cy="5746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29763" name="Line 34"/>
          <p:cNvSpPr>
            <a:spLocks noChangeShapeType="1"/>
          </p:cNvSpPr>
          <p:nvPr/>
        </p:nvSpPr>
        <p:spPr bwMode="auto">
          <a:xfrm flipH="1">
            <a:off x="5722938" y="4005263"/>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4" name="Line 35"/>
          <p:cNvSpPr>
            <a:spLocks noChangeShapeType="1"/>
          </p:cNvSpPr>
          <p:nvPr/>
        </p:nvSpPr>
        <p:spPr bwMode="auto">
          <a:xfrm>
            <a:off x="6802438" y="3860800"/>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65" name="Rectangle 36"/>
          <p:cNvSpPr>
            <a:spLocks noChangeArrowheads="1"/>
          </p:cNvSpPr>
          <p:nvPr/>
        </p:nvSpPr>
        <p:spPr bwMode="auto">
          <a:xfrm>
            <a:off x="6370638" y="414972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grpSp>
        <p:nvGrpSpPr>
          <p:cNvPr id="29766" name="Group 37"/>
          <p:cNvGrpSpPr>
            <a:grpSpLocks/>
          </p:cNvGrpSpPr>
          <p:nvPr/>
        </p:nvGrpSpPr>
        <p:grpSpPr bwMode="auto">
          <a:xfrm>
            <a:off x="3995738" y="5011738"/>
            <a:ext cx="2449512" cy="1008062"/>
            <a:chOff x="3651" y="1253"/>
            <a:chExt cx="1543" cy="635"/>
          </a:xfrm>
        </p:grpSpPr>
        <p:grpSp>
          <p:nvGrpSpPr>
            <p:cNvPr id="29770" name="Group 38"/>
            <p:cNvGrpSpPr>
              <a:grpSpLocks/>
            </p:cNvGrpSpPr>
            <p:nvPr/>
          </p:nvGrpSpPr>
          <p:grpSpPr bwMode="auto">
            <a:xfrm>
              <a:off x="3651" y="1253"/>
              <a:ext cx="772" cy="635"/>
              <a:chOff x="2290" y="1253"/>
              <a:chExt cx="772" cy="635"/>
            </a:xfrm>
          </p:grpSpPr>
          <p:sp>
            <p:nvSpPr>
              <p:cNvPr id="29775" name="Oval 39"/>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29776" name="Rectangle 40"/>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29777" name="Rectangle 41"/>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grpSp>
        <p:grpSp>
          <p:nvGrpSpPr>
            <p:cNvPr id="29771" name="Group 42"/>
            <p:cNvGrpSpPr>
              <a:grpSpLocks/>
            </p:cNvGrpSpPr>
            <p:nvPr/>
          </p:nvGrpSpPr>
          <p:grpSpPr bwMode="auto">
            <a:xfrm>
              <a:off x="4422" y="1253"/>
              <a:ext cx="772" cy="635"/>
              <a:chOff x="2290" y="1253"/>
              <a:chExt cx="772" cy="635"/>
            </a:xfrm>
          </p:grpSpPr>
          <p:sp>
            <p:nvSpPr>
              <p:cNvPr id="29772" name="Oval 43"/>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29773" name="Rectangle 44"/>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29774" name="Rectangle 45"/>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T1,T3</a:t>
                </a:r>
              </a:p>
            </p:txBody>
          </p:sp>
        </p:grpSp>
      </p:grpSp>
      <p:sp>
        <p:nvSpPr>
          <p:cNvPr id="29767" name="Rectangle 46"/>
          <p:cNvSpPr>
            <a:spLocks noChangeArrowheads="1"/>
          </p:cNvSpPr>
          <p:nvPr/>
        </p:nvSpPr>
        <p:spPr bwMode="auto">
          <a:xfrm>
            <a:off x="6875463" y="33559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a:t>
            </a:r>
          </a:p>
        </p:txBody>
      </p:sp>
      <p:sp>
        <p:nvSpPr>
          <p:cNvPr id="29768" name="Rectangle 47"/>
          <p:cNvSpPr>
            <a:spLocks noChangeArrowheads="1"/>
          </p:cNvSpPr>
          <p:nvPr/>
        </p:nvSpPr>
        <p:spPr bwMode="auto">
          <a:xfrm>
            <a:off x="6875463" y="5732463"/>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29769" name="Rectangle 48"/>
          <p:cNvSpPr>
            <a:spLocks noChangeArrowheads="1"/>
          </p:cNvSpPr>
          <p:nvPr/>
        </p:nvSpPr>
        <p:spPr bwMode="auto">
          <a:xfrm>
            <a:off x="8027988" y="5732463"/>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880" name="Group 88"/>
          <p:cNvGraphicFramePr>
            <a:graphicFrameLocks noGrp="1"/>
          </p:cNvGraphicFramePr>
          <p:nvPr>
            <p:ph/>
          </p:nvPr>
        </p:nvGraphicFramePr>
        <p:xfrm>
          <a:off x="250825" y="2133600"/>
          <a:ext cx="2592388" cy="3997328"/>
        </p:xfrm>
        <a:graphic>
          <a:graphicData uri="http://schemas.openxmlformats.org/drawingml/2006/table">
            <a:tbl>
              <a:tblPr/>
              <a:tblGrid>
                <a:gridCol w="406400">
                  <a:extLst>
                    <a:ext uri="{9D8B030D-6E8A-4147-A177-3AD203B41FA5}">
                      <a16:colId xmlns:a16="http://schemas.microsoft.com/office/drawing/2014/main" val="20000"/>
                    </a:ext>
                  </a:extLst>
                </a:gridCol>
                <a:gridCol w="2185988">
                  <a:extLst>
                    <a:ext uri="{9D8B030D-6E8A-4147-A177-3AD203B41FA5}">
                      <a16:colId xmlns:a16="http://schemas.microsoft.com/office/drawing/2014/main" val="20001"/>
                    </a:ext>
                  </a:extLst>
                </a:gridCol>
              </a:tblGrid>
              <a:tr h="3762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7"/>
                  </a:ext>
                </a:extLst>
              </a:tr>
              <a:tr h="4032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8"/>
                  </a:ext>
                </a:extLst>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075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75AB235-206F-4767-891E-348E327A2B5E}" type="slidenum">
              <a:rPr lang="en-US" altLang="zh-CN" sz="1400" smtClean="0"/>
              <a:pPr>
                <a:spcBef>
                  <a:spcPct val="0"/>
                </a:spcBef>
                <a:buFontTx/>
                <a:buNone/>
              </a:pPr>
              <a:t>27</a:t>
            </a:fld>
            <a:endParaRPr lang="en-US" altLang="zh-CN" sz="1400" smtClean="0"/>
          </a:p>
        </p:txBody>
      </p:sp>
      <p:sp>
        <p:nvSpPr>
          <p:cNvPr id="30758" name="Rectangle 2"/>
          <p:cNvSpPr>
            <a:spLocks noChangeArrowheads="1"/>
          </p:cNvSpPr>
          <p:nvPr/>
        </p:nvSpPr>
        <p:spPr bwMode="auto">
          <a:xfrm>
            <a:off x="877888" y="693738"/>
            <a:ext cx="4451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rPr>
              <a:t>举例 由四元式构造</a:t>
            </a:r>
            <a:r>
              <a:rPr lang="en-US" altLang="zh-CN" b="1">
                <a:solidFill>
                  <a:schemeClr val="tx2"/>
                </a:solidFill>
              </a:rPr>
              <a:t>DAG</a:t>
            </a:r>
          </a:p>
        </p:txBody>
      </p:sp>
      <p:sp>
        <p:nvSpPr>
          <p:cNvPr id="30759" name="Oval 4"/>
          <p:cNvSpPr>
            <a:spLocks noChangeArrowheads="1"/>
          </p:cNvSpPr>
          <p:nvPr/>
        </p:nvSpPr>
        <p:spPr bwMode="auto">
          <a:xfrm>
            <a:off x="4211638" y="1989138"/>
            <a:ext cx="576262"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30760" name="Rectangle 5"/>
          <p:cNvSpPr>
            <a:spLocks noChangeArrowheads="1"/>
          </p:cNvSpPr>
          <p:nvPr/>
        </p:nvSpPr>
        <p:spPr bwMode="auto">
          <a:xfrm>
            <a:off x="4211638" y="26368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30761" name="Rectangle 6"/>
          <p:cNvSpPr>
            <a:spLocks noChangeArrowheads="1"/>
          </p:cNvSpPr>
          <p:nvPr/>
        </p:nvSpPr>
        <p:spPr bwMode="auto">
          <a:xfrm>
            <a:off x="4860925" y="20605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sp>
        <p:nvSpPr>
          <p:cNvPr id="30762" name="Oval 7"/>
          <p:cNvSpPr>
            <a:spLocks noChangeArrowheads="1"/>
          </p:cNvSpPr>
          <p:nvPr/>
        </p:nvSpPr>
        <p:spPr bwMode="auto">
          <a:xfrm>
            <a:off x="5435600" y="1989138"/>
            <a:ext cx="576263"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30763" name="Rectangle 8"/>
          <p:cNvSpPr>
            <a:spLocks noChangeArrowheads="1"/>
          </p:cNvSpPr>
          <p:nvPr/>
        </p:nvSpPr>
        <p:spPr bwMode="auto">
          <a:xfrm>
            <a:off x="5435600" y="26368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30764" name="Rectangle 9"/>
          <p:cNvSpPr>
            <a:spLocks noChangeArrowheads="1"/>
          </p:cNvSpPr>
          <p:nvPr/>
        </p:nvSpPr>
        <p:spPr bwMode="auto">
          <a:xfrm>
            <a:off x="5938838" y="17732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T1,T3</a:t>
            </a:r>
          </a:p>
        </p:txBody>
      </p:sp>
      <p:sp>
        <p:nvSpPr>
          <p:cNvPr id="30765" name="Oval 10"/>
          <p:cNvSpPr>
            <a:spLocks noChangeArrowheads="1"/>
          </p:cNvSpPr>
          <p:nvPr/>
        </p:nvSpPr>
        <p:spPr bwMode="auto">
          <a:xfrm>
            <a:off x="6804025" y="1989138"/>
            <a:ext cx="576263"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30766" name="Rectangle 11"/>
          <p:cNvSpPr>
            <a:spLocks noChangeArrowheads="1"/>
          </p:cNvSpPr>
          <p:nvPr/>
        </p:nvSpPr>
        <p:spPr bwMode="auto">
          <a:xfrm>
            <a:off x="6804025" y="263683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30767" name="Rectangle 12"/>
          <p:cNvSpPr>
            <a:spLocks noChangeArrowheads="1"/>
          </p:cNvSpPr>
          <p:nvPr/>
        </p:nvSpPr>
        <p:spPr bwMode="auto">
          <a:xfrm>
            <a:off x="7380288" y="14859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68" name="Oval 13"/>
          <p:cNvSpPr>
            <a:spLocks noChangeArrowheads="1"/>
          </p:cNvSpPr>
          <p:nvPr/>
        </p:nvSpPr>
        <p:spPr bwMode="auto">
          <a:xfrm>
            <a:off x="8027988" y="1989138"/>
            <a:ext cx="576262"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30769" name="Rectangle 14"/>
          <p:cNvSpPr>
            <a:spLocks noChangeArrowheads="1"/>
          </p:cNvSpPr>
          <p:nvPr/>
        </p:nvSpPr>
        <p:spPr bwMode="auto">
          <a:xfrm>
            <a:off x="8027988" y="263683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30770" name="Rectangle 15"/>
          <p:cNvSpPr>
            <a:spLocks noChangeArrowheads="1"/>
          </p:cNvSpPr>
          <p:nvPr/>
        </p:nvSpPr>
        <p:spPr bwMode="auto">
          <a:xfrm>
            <a:off x="8243888" y="9810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T2,T4</a:t>
            </a:r>
          </a:p>
        </p:txBody>
      </p:sp>
      <p:sp>
        <p:nvSpPr>
          <p:cNvPr id="30771" name="Oval 16"/>
          <p:cNvSpPr>
            <a:spLocks noChangeArrowheads="1"/>
          </p:cNvSpPr>
          <p:nvPr/>
        </p:nvSpPr>
        <p:spPr bwMode="auto">
          <a:xfrm>
            <a:off x="7523163" y="838200"/>
            <a:ext cx="431800" cy="50482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30772" name="Line 17"/>
          <p:cNvSpPr>
            <a:spLocks noChangeShapeType="1"/>
          </p:cNvSpPr>
          <p:nvPr/>
        </p:nvSpPr>
        <p:spPr bwMode="auto">
          <a:xfrm flipH="1">
            <a:off x="7162800" y="1270000"/>
            <a:ext cx="4333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3" name="Line 18"/>
          <p:cNvSpPr>
            <a:spLocks noChangeShapeType="1"/>
          </p:cNvSpPr>
          <p:nvPr/>
        </p:nvSpPr>
        <p:spPr bwMode="auto">
          <a:xfrm>
            <a:off x="7883525" y="1341438"/>
            <a:ext cx="431800"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4" name="Oval 19"/>
          <p:cNvSpPr>
            <a:spLocks noChangeArrowheads="1"/>
          </p:cNvSpPr>
          <p:nvPr/>
        </p:nvSpPr>
        <p:spPr bwMode="auto">
          <a:xfrm>
            <a:off x="6370638" y="406400"/>
            <a:ext cx="431800" cy="574675"/>
          </a:xfrm>
          <a:prstGeom prst="ellipse">
            <a:avLst/>
          </a:prstGeom>
          <a:solidFill>
            <a:srgbClr val="FFCC99"/>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30775" name="Line 20"/>
          <p:cNvSpPr>
            <a:spLocks noChangeShapeType="1"/>
          </p:cNvSpPr>
          <p:nvPr/>
        </p:nvSpPr>
        <p:spPr bwMode="auto">
          <a:xfrm flipH="1">
            <a:off x="5722938" y="909638"/>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21"/>
          <p:cNvSpPr>
            <a:spLocks noChangeShapeType="1"/>
          </p:cNvSpPr>
          <p:nvPr/>
        </p:nvSpPr>
        <p:spPr bwMode="auto">
          <a:xfrm>
            <a:off x="6802438" y="765175"/>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Rectangle 22"/>
          <p:cNvSpPr>
            <a:spLocks noChangeArrowheads="1"/>
          </p:cNvSpPr>
          <p:nvPr/>
        </p:nvSpPr>
        <p:spPr bwMode="auto">
          <a:xfrm>
            <a:off x="6875463" y="1905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A,B,T5</a:t>
            </a:r>
          </a:p>
        </p:txBody>
      </p:sp>
      <p:sp>
        <p:nvSpPr>
          <p:cNvPr id="30778" name="Rectangle 23"/>
          <p:cNvSpPr>
            <a:spLocks noChangeArrowheads="1"/>
          </p:cNvSpPr>
          <p:nvPr/>
        </p:nvSpPr>
        <p:spPr bwMode="auto">
          <a:xfrm>
            <a:off x="6370638" y="10541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79" name="Oval 24"/>
          <p:cNvSpPr>
            <a:spLocks noChangeArrowheads="1"/>
          </p:cNvSpPr>
          <p:nvPr/>
        </p:nvSpPr>
        <p:spPr bwMode="auto">
          <a:xfrm>
            <a:off x="5975350" y="4941888"/>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30780" name="Rectangle 25"/>
          <p:cNvSpPr>
            <a:spLocks noChangeArrowheads="1"/>
          </p:cNvSpPr>
          <p:nvPr/>
        </p:nvSpPr>
        <p:spPr bwMode="auto">
          <a:xfrm>
            <a:off x="6551613" y="443865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81" name="Oval 26"/>
          <p:cNvSpPr>
            <a:spLocks noChangeArrowheads="1"/>
          </p:cNvSpPr>
          <p:nvPr/>
        </p:nvSpPr>
        <p:spPr bwMode="auto">
          <a:xfrm>
            <a:off x="7199313" y="4941888"/>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30782" name="Rectangle 27"/>
          <p:cNvSpPr>
            <a:spLocks noChangeArrowheads="1"/>
          </p:cNvSpPr>
          <p:nvPr/>
        </p:nvSpPr>
        <p:spPr bwMode="auto">
          <a:xfrm>
            <a:off x="6983413" y="3357563"/>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T2,T4</a:t>
            </a:r>
          </a:p>
        </p:txBody>
      </p:sp>
      <p:sp>
        <p:nvSpPr>
          <p:cNvPr id="30783" name="Oval 28"/>
          <p:cNvSpPr>
            <a:spLocks noChangeArrowheads="1"/>
          </p:cNvSpPr>
          <p:nvPr/>
        </p:nvSpPr>
        <p:spPr bwMode="auto">
          <a:xfrm>
            <a:off x="6694488" y="3790950"/>
            <a:ext cx="431800"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30784" name="Line 29"/>
          <p:cNvSpPr>
            <a:spLocks noChangeShapeType="1"/>
          </p:cNvSpPr>
          <p:nvPr/>
        </p:nvSpPr>
        <p:spPr bwMode="auto">
          <a:xfrm flipH="1">
            <a:off x="6334125" y="4222750"/>
            <a:ext cx="433388"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5" name="Line 30"/>
          <p:cNvSpPr>
            <a:spLocks noChangeShapeType="1"/>
          </p:cNvSpPr>
          <p:nvPr/>
        </p:nvSpPr>
        <p:spPr bwMode="auto">
          <a:xfrm>
            <a:off x="7054850" y="4221163"/>
            <a:ext cx="5048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6" name="Oval 31"/>
          <p:cNvSpPr>
            <a:spLocks noChangeArrowheads="1"/>
          </p:cNvSpPr>
          <p:nvPr/>
        </p:nvSpPr>
        <p:spPr bwMode="auto">
          <a:xfrm>
            <a:off x="5541963" y="3359150"/>
            <a:ext cx="431800" cy="5746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30787" name="Line 32"/>
          <p:cNvSpPr>
            <a:spLocks noChangeShapeType="1"/>
          </p:cNvSpPr>
          <p:nvPr/>
        </p:nvSpPr>
        <p:spPr bwMode="auto">
          <a:xfrm flipH="1">
            <a:off x="4894263" y="3862388"/>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8" name="Line 33"/>
          <p:cNvSpPr>
            <a:spLocks noChangeShapeType="1"/>
          </p:cNvSpPr>
          <p:nvPr/>
        </p:nvSpPr>
        <p:spPr bwMode="auto">
          <a:xfrm>
            <a:off x="5973763" y="3717925"/>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9" name="Rectangle 34"/>
          <p:cNvSpPr>
            <a:spLocks noChangeArrowheads="1"/>
          </p:cNvSpPr>
          <p:nvPr/>
        </p:nvSpPr>
        <p:spPr bwMode="auto">
          <a:xfrm>
            <a:off x="5541963" y="400685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grpSp>
        <p:nvGrpSpPr>
          <p:cNvPr id="30790" name="Group 35"/>
          <p:cNvGrpSpPr>
            <a:grpSpLocks/>
          </p:cNvGrpSpPr>
          <p:nvPr/>
        </p:nvGrpSpPr>
        <p:grpSpPr bwMode="auto">
          <a:xfrm>
            <a:off x="3167063" y="4868863"/>
            <a:ext cx="2449512" cy="1008062"/>
            <a:chOff x="3651" y="1253"/>
            <a:chExt cx="1543" cy="635"/>
          </a:xfrm>
        </p:grpSpPr>
        <p:grpSp>
          <p:nvGrpSpPr>
            <p:cNvPr id="30799" name="Group 36"/>
            <p:cNvGrpSpPr>
              <a:grpSpLocks/>
            </p:cNvGrpSpPr>
            <p:nvPr/>
          </p:nvGrpSpPr>
          <p:grpSpPr bwMode="auto">
            <a:xfrm>
              <a:off x="3651" y="1253"/>
              <a:ext cx="772" cy="635"/>
              <a:chOff x="2290" y="1253"/>
              <a:chExt cx="772" cy="635"/>
            </a:xfrm>
          </p:grpSpPr>
          <p:sp>
            <p:nvSpPr>
              <p:cNvPr id="30804" name="Oval 37"/>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30805" name="Rectangle 38"/>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30806" name="Rectangle 39"/>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grpSp>
        <p:grpSp>
          <p:nvGrpSpPr>
            <p:cNvPr id="30800" name="Group 40"/>
            <p:cNvGrpSpPr>
              <a:grpSpLocks/>
            </p:cNvGrpSpPr>
            <p:nvPr/>
          </p:nvGrpSpPr>
          <p:grpSpPr bwMode="auto">
            <a:xfrm>
              <a:off x="4422" y="1253"/>
              <a:ext cx="772" cy="635"/>
              <a:chOff x="2290" y="1253"/>
              <a:chExt cx="772" cy="635"/>
            </a:xfrm>
          </p:grpSpPr>
          <p:sp>
            <p:nvSpPr>
              <p:cNvPr id="30801" name="Oval 41"/>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30802" name="Rectangle 42"/>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30803" name="Rectangle 43"/>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T1,T3</a:t>
                </a:r>
              </a:p>
            </p:txBody>
          </p:sp>
        </p:grpSp>
      </p:grpSp>
      <p:sp>
        <p:nvSpPr>
          <p:cNvPr id="30791" name="Rectangle 44"/>
          <p:cNvSpPr>
            <a:spLocks noChangeArrowheads="1"/>
          </p:cNvSpPr>
          <p:nvPr/>
        </p:nvSpPr>
        <p:spPr bwMode="auto">
          <a:xfrm>
            <a:off x="6046788" y="32131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A,B,T5</a:t>
            </a:r>
          </a:p>
        </p:txBody>
      </p:sp>
      <p:sp>
        <p:nvSpPr>
          <p:cNvPr id="30792" name="Oval 45"/>
          <p:cNvSpPr>
            <a:spLocks noChangeArrowheads="1"/>
          </p:cNvSpPr>
          <p:nvPr/>
        </p:nvSpPr>
        <p:spPr bwMode="auto">
          <a:xfrm>
            <a:off x="7918450" y="3789363"/>
            <a:ext cx="504825"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n7</a:t>
            </a:r>
          </a:p>
        </p:txBody>
      </p:sp>
      <p:sp>
        <p:nvSpPr>
          <p:cNvPr id="30793" name="Line 46"/>
          <p:cNvSpPr>
            <a:spLocks noChangeShapeType="1"/>
          </p:cNvSpPr>
          <p:nvPr/>
        </p:nvSpPr>
        <p:spPr bwMode="auto">
          <a:xfrm flipH="1">
            <a:off x="6407150" y="4221163"/>
            <a:ext cx="15843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4" name="Line 47"/>
          <p:cNvSpPr>
            <a:spLocks noChangeShapeType="1"/>
          </p:cNvSpPr>
          <p:nvPr/>
        </p:nvSpPr>
        <p:spPr bwMode="auto">
          <a:xfrm flipH="1">
            <a:off x="7775575" y="4292600"/>
            <a:ext cx="43180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95" name="Rectangle 48"/>
          <p:cNvSpPr>
            <a:spLocks noChangeArrowheads="1"/>
          </p:cNvSpPr>
          <p:nvPr/>
        </p:nvSpPr>
        <p:spPr bwMode="auto">
          <a:xfrm>
            <a:off x="7631113" y="42926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0796" name="Rectangle 49"/>
          <p:cNvSpPr>
            <a:spLocks noChangeArrowheads="1"/>
          </p:cNvSpPr>
          <p:nvPr/>
        </p:nvSpPr>
        <p:spPr bwMode="auto">
          <a:xfrm>
            <a:off x="8567738" y="38608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T6</a:t>
            </a:r>
          </a:p>
        </p:txBody>
      </p:sp>
      <p:sp>
        <p:nvSpPr>
          <p:cNvPr id="30797" name="Rectangle 50"/>
          <p:cNvSpPr>
            <a:spLocks noChangeArrowheads="1"/>
          </p:cNvSpPr>
          <p:nvPr/>
        </p:nvSpPr>
        <p:spPr bwMode="auto">
          <a:xfrm>
            <a:off x="6046788" y="558958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30798" name="Rectangle 51"/>
          <p:cNvSpPr>
            <a:spLocks noChangeArrowheads="1"/>
          </p:cNvSpPr>
          <p:nvPr/>
        </p:nvSpPr>
        <p:spPr bwMode="auto">
          <a:xfrm>
            <a:off x="7199313" y="5589588"/>
            <a:ext cx="5762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078" name="Group 94"/>
          <p:cNvGraphicFramePr>
            <a:graphicFrameLocks noGrp="1"/>
          </p:cNvGraphicFramePr>
          <p:nvPr>
            <p:ph/>
          </p:nvPr>
        </p:nvGraphicFramePr>
        <p:xfrm>
          <a:off x="323850" y="1557338"/>
          <a:ext cx="2519363" cy="3816352"/>
        </p:xfrm>
        <a:graphic>
          <a:graphicData uri="http://schemas.openxmlformats.org/drawingml/2006/table">
            <a:tbl>
              <a:tblPr/>
              <a:tblGrid>
                <a:gridCol w="395288">
                  <a:extLst>
                    <a:ext uri="{9D8B030D-6E8A-4147-A177-3AD203B41FA5}">
                      <a16:colId xmlns:a16="http://schemas.microsoft.com/office/drawing/2014/main" val="20000"/>
                    </a:ext>
                  </a:extLst>
                </a:gridCol>
                <a:gridCol w="2124075">
                  <a:extLst>
                    <a:ext uri="{9D8B030D-6E8A-4147-A177-3AD203B41FA5}">
                      <a16:colId xmlns:a16="http://schemas.microsoft.com/office/drawing/2014/main" val="20001"/>
                    </a:ext>
                  </a:extLst>
                </a:gridCol>
              </a:tblGrid>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25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9"/>
                  </a:ext>
                </a:extLst>
              </a:tr>
            </a:tbl>
          </a:graphicData>
        </a:graphic>
      </p:graphicFrame>
      <p:sp>
        <p:nvSpPr>
          <p:cNvPr id="3178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9C7434-6528-4CC6-A28C-62A40A0C6323}" type="slidenum">
              <a:rPr lang="en-US" altLang="zh-CN" sz="1400" smtClean="0"/>
              <a:pPr>
                <a:spcBef>
                  <a:spcPct val="0"/>
                </a:spcBef>
                <a:buFontTx/>
                <a:buNone/>
              </a:pPr>
              <a:t>28</a:t>
            </a:fld>
            <a:endParaRPr lang="en-US" altLang="zh-CN" sz="1400" smtClean="0"/>
          </a:p>
        </p:txBody>
      </p:sp>
      <p:sp>
        <p:nvSpPr>
          <p:cNvPr id="31782" name="Rectangle 2"/>
          <p:cNvSpPr>
            <a:spLocks noChangeArrowheads="1"/>
          </p:cNvSpPr>
          <p:nvPr/>
        </p:nvSpPr>
        <p:spPr bwMode="auto">
          <a:xfrm>
            <a:off x="911225" y="720725"/>
            <a:ext cx="4451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chemeClr val="tx2"/>
                </a:solidFill>
              </a:rPr>
              <a:t>举例 由四元式构造</a:t>
            </a:r>
            <a:r>
              <a:rPr lang="en-US" altLang="zh-CN" b="1">
                <a:solidFill>
                  <a:schemeClr val="tx2"/>
                </a:solidFill>
              </a:rPr>
              <a:t>DAG</a:t>
            </a:r>
          </a:p>
        </p:txBody>
      </p:sp>
      <p:sp>
        <p:nvSpPr>
          <p:cNvPr id="31783" name="Oval 24"/>
          <p:cNvSpPr>
            <a:spLocks noChangeArrowheads="1"/>
          </p:cNvSpPr>
          <p:nvPr/>
        </p:nvSpPr>
        <p:spPr bwMode="auto">
          <a:xfrm>
            <a:off x="5580063" y="5589588"/>
            <a:ext cx="576262"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31784" name="Rectangle 25"/>
          <p:cNvSpPr>
            <a:spLocks noChangeArrowheads="1"/>
          </p:cNvSpPr>
          <p:nvPr/>
        </p:nvSpPr>
        <p:spPr bwMode="auto">
          <a:xfrm>
            <a:off x="6156325" y="508635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1785" name="Oval 26"/>
          <p:cNvSpPr>
            <a:spLocks noChangeArrowheads="1"/>
          </p:cNvSpPr>
          <p:nvPr/>
        </p:nvSpPr>
        <p:spPr bwMode="auto">
          <a:xfrm>
            <a:off x="6804025" y="5589588"/>
            <a:ext cx="576263"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31786" name="Rectangle 27"/>
          <p:cNvSpPr>
            <a:spLocks noChangeArrowheads="1"/>
          </p:cNvSpPr>
          <p:nvPr/>
        </p:nvSpPr>
        <p:spPr bwMode="auto">
          <a:xfrm>
            <a:off x="6588125" y="4005263"/>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T2,T4</a:t>
            </a:r>
          </a:p>
        </p:txBody>
      </p:sp>
      <p:sp>
        <p:nvSpPr>
          <p:cNvPr id="31787" name="Oval 28"/>
          <p:cNvSpPr>
            <a:spLocks noChangeArrowheads="1"/>
          </p:cNvSpPr>
          <p:nvPr/>
        </p:nvSpPr>
        <p:spPr bwMode="auto">
          <a:xfrm>
            <a:off x="6299200" y="4438650"/>
            <a:ext cx="431800" cy="50482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31788" name="Line 29"/>
          <p:cNvSpPr>
            <a:spLocks noChangeShapeType="1"/>
          </p:cNvSpPr>
          <p:nvPr/>
        </p:nvSpPr>
        <p:spPr bwMode="auto">
          <a:xfrm flipH="1">
            <a:off x="5938838" y="4870450"/>
            <a:ext cx="433387"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9" name="Line 30"/>
          <p:cNvSpPr>
            <a:spLocks noChangeShapeType="1"/>
          </p:cNvSpPr>
          <p:nvPr/>
        </p:nvSpPr>
        <p:spPr bwMode="auto">
          <a:xfrm>
            <a:off x="6659563" y="4868863"/>
            <a:ext cx="5048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Oval 31"/>
          <p:cNvSpPr>
            <a:spLocks noChangeArrowheads="1"/>
          </p:cNvSpPr>
          <p:nvPr/>
        </p:nvSpPr>
        <p:spPr bwMode="auto">
          <a:xfrm>
            <a:off x="5146675" y="4006850"/>
            <a:ext cx="431800" cy="5746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31791" name="Line 32"/>
          <p:cNvSpPr>
            <a:spLocks noChangeShapeType="1"/>
          </p:cNvSpPr>
          <p:nvPr/>
        </p:nvSpPr>
        <p:spPr bwMode="auto">
          <a:xfrm flipH="1">
            <a:off x="4498975" y="4510088"/>
            <a:ext cx="720725"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2" name="Line 33"/>
          <p:cNvSpPr>
            <a:spLocks noChangeShapeType="1"/>
          </p:cNvSpPr>
          <p:nvPr/>
        </p:nvSpPr>
        <p:spPr bwMode="auto">
          <a:xfrm>
            <a:off x="5578475" y="4365625"/>
            <a:ext cx="7207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3" name="Rectangle 34"/>
          <p:cNvSpPr>
            <a:spLocks noChangeArrowheads="1"/>
          </p:cNvSpPr>
          <p:nvPr/>
        </p:nvSpPr>
        <p:spPr bwMode="auto">
          <a:xfrm>
            <a:off x="5146675" y="465455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grpSp>
        <p:nvGrpSpPr>
          <p:cNvPr id="31794" name="Group 35"/>
          <p:cNvGrpSpPr>
            <a:grpSpLocks/>
          </p:cNvGrpSpPr>
          <p:nvPr/>
        </p:nvGrpSpPr>
        <p:grpSpPr bwMode="auto">
          <a:xfrm>
            <a:off x="2771775" y="5516563"/>
            <a:ext cx="2449513" cy="1008062"/>
            <a:chOff x="3651" y="1253"/>
            <a:chExt cx="1543" cy="635"/>
          </a:xfrm>
        </p:grpSpPr>
        <p:grpSp>
          <p:nvGrpSpPr>
            <p:cNvPr id="31808" name="Group 36"/>
            <p:cNvGrpSpPr>
              <a:grpSpLocks/>
            </p:cNvGrpSpPr>
            <p:nvPr/>
          </p:nvGrpSpPr>
          <p:grpSpPr bwMode="auto">
            <a:xfrm>
              <a:off x="3651" y="1253"/>
              <a:ext cx="772" cy="635"/>
              <a:chOff x="2290" y="1253"/>
              <a:chExt cx="772" cy="635"/>
            </a:xfrm>
          </p:grpSpPr>
          <p:sp>
            <p:nvSpPr>
              <p:cNvPr id="31813" name="Oval 37"/>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31814" name="Rectangle 38"/>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3.14</a:t>
                </a:r>
              </a:p>
            </p:txBody>
          </p:sp>
          <p:sp>
            <p:nvSpPr>
              <p:cNvPr id="31815" name="Rectangle 39"/>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T0</a:t>
                </a:r>
              </a:p>
            </p:txBody>
          </p:sp>
        </p:grpSp>
        <p:grpSp>
          <p:nvGrpSpPr>
            <p:cNvPr id="31809" name="Group 40"/>
            <p:cNvGrpSpPr>
              <a:grpSpLocks/>
            </p:cNvGrpSpPr>
            <p:nvPr/>
          </p:nvGrpSpPr>
          <p:grpSpPr bwMode="auto">
            <a:xfrm>
              <a:off x="4422" y="1253"/>
              <a:ext cx="772" cy="635"/>
              <a:chOff x="2290" y="1253"/>
              <a:chExt cx="772" cy="635"/>
            </a:xfrm>
          </p:grpSpPr>
          <p:sp>
            <p:nvSpPr>
              <p:cNvPr id="31810" name="Oval 41"/>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31811" name="Rectangle 42"/>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6.28</a:t>
                </a:r>
              </a:p>
            </p:txBody>
          </p:sp>
          <p:sp>
            <p:nvSpPr>
              <p:cNvPr id="31812" name="Rectangle 43"/>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T1,T3</a:t>
                </a:r>
              </a:p>
            </p:txBody>
          </p:sp>
        </p:grpSp>
      </p:grpSp>
      <p:sp>
        <p:nvSpPr>
          <p:cNvPr id="31795" name="Rectangle 44"/>
          <p:cNvSpPr>
            <a:spLocks noChangeArrowheads="1"/>
          </p:cNvSpPr>
          <p:nvPr/>
        </p:nvSpPr>
        <p:spPr bwMode="auto">
          <a:xfrm>
            <a:off x="5651500" y="38608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A,T5</a:t>
            </a:r>
          </a:p>
        </p:txBody>
      </p:sp>
      <p:sp>
        <p:nvSpPr>
          <p:cNvPr id="31796" name="Oval 45"/>
          <p:cNvSpPr>
            <a:spLocks noChangeArrowheads="1"/>
          </p:cNvSpPr>
          <p:nvPr/>
        </p:nvSpPr>
        <p:spPr bwMode="auto">
          <a:xfrm>
            <a:off x="7523163" y="4437063"/>
            <a:ext cx="504825" cy="50323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n7</a:t>
            </a:r>
          </a:p>
        </p:txBody>
      </p:sp>
      <p:sp>
        <p:nvSpPr>
          <p:cNvPr id="31797" name="Line 46"/>
          <p:cNvSpPr>
            <a:spLocks noChangeShapeType="1"/>
          </p:cNvSpPr>
          <p:nvPr/>
        </p:nvSpPr>
        <p:spPr bwMode="auto">
          <a:xfrm flipH="1">
            <a:off x="6011863" y="4868863"/>
            <a:ext cx="15843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8" name="Line 47"/>
          <p:cNvSpPr>
            <a:spLocks noChangeShapeType="1"/>
          </p:cNvSpPr>
          <p:nvPr/>
        </p:nvSpPr>
        <p:spPr bwMode="auto">
          <a:xfrm flipH="1">
            <a:off x="7380288" y="4940300"/>
            <a:ext cx="43180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9" name="Rectangle 48"/>
          <p:cNvSpPr>
            <a:spLocks noChangeArrowheads="1"/>
          </p:cNvSpPr>
          <p:nvPr/>
        </p:nvSpPr>
        <p:spPr bwMode="auto">
          <a:xfrm>
            <a:off x="7235825" y="4940300"/>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1800" name="Rectangle 49"/>
          <p:cNvSpPr>
            <a:spLocks noChangeArrowheads="1"/>
          </p:cNvSpPr>
          <p:nvPr/>
        </p:nvSpPr>
        <p:spPr bwMode="auto">
          <a:xfrm>
            <a:off x="8170863" y="4508500"/>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T6</a:t>
            </a:r>
          </a:p>
        </p:txBody>
      </p:sp>
      <p:sp>
        <p:nvSpPr>
          <p:cNvPr id="31801" name="Oval 50"/>
          <p:cNvSpPr>
            <a:spLocks noChangeArrowheads="1"/>
          </p:cNvSpPr>
          <p:nvPr/>
        </p:nvSpPr>
        <p:spPr bwMode="auto">
          <a:xfrm>
            <a:off x="5651500" y="2708275"/>
            <a:ext cx="576263" cy="5762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n8</a:t>
            </a:r>
          </a:p>
        </p:txBody>
      </p:sp>
      <p:sp>
        <p:nvSpPr>
          <p:cNvPr id="31802" name="Line 51"/>
          <p:cNvSpPr>
            <a:spLocks noChangeShapeType="1"/>
          </p:cNvSpPr>
          <p:nvPr/>
        </p:nvSpPr>
        <p:spPr bwMode="auto">
          <a:xfrm flipH="1">
            <a:off x="5435600" y="3284538"/>
            <a:ext cx="358775"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3" name="Line 52"/>
          <p:cNvSpPr>
            <a:spLocks noChangeShapeType="1"/>
          </p:cNvSpPr>
          <p:nvPr/>
        </p:nvSpPr>
        <p:spPr bwMode="auto">
          <a:xfrm>
            <a:off x="6154738" y="3211513"/>
            <a:ext cx="1584325" cy="1225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4" name="Rectangle 53"/>
          <p:cNvSpPr>
            <a:spLocks noChangeArrowheads="1"/>
          </p:cNvSpPr>
          <p:nvPr/>
        </p:nvSpPr>
        <p:spPr bwMode="auto">
          <a:xfrm>
            <a:off x="6370638" y="2708275"/>
            <a:ext cx="5762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a:t>
            </a:r>
          </a:p>
        </p:txBody>
      </p:sp>
      <p:sp>
        <p:nvSpPr>
          <p:cNvPr id="31805" name="Rectangle 54"/>
          <p:cNvSpPr>
            <a:spLocks noChangeArrowheads="1"/>
          </p:cNvSpPr>
          <p:nvPr/>
        </p:nvSpPr>
        <p:spPr bwMode="auto">
          <a:xfrm>
            <a:off x="5794375" y="335597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1806" name="Rectangle 55"/>
          <p:cNvSpPr>
            <a:spLocks noChangeArrowheads="1"/>
          </p:cNvSpPr>
          <p:nvPr/>
        </p:nvSpPr>
        <p:spPr bwMode="auto">
          <a:xfrm>
            <a:off x="5578475" y="623728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
        <p:nvSpPr>
          <p:cNvPr id="31807" name="Rectangle 56"/>
          <p:cNvSpPr>
            <a:spLocks noChangeArrowheads="1"/>
          </p:cNvSpPr>
          <p:nvPr/>
        </p:nvSpPr>
        <p:spPr bwMode="auto">
          <a:xfrm>
            <a:off x="6731000" y="6237288"/>
            <a:ext cx="5762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765175"/>
            <a:ext cx="3024187" cy="490538"/>
          </a:xfrm>
        </p:spPr>
        <p:txBody>
          <a:bodyPr/>
          <a:lstStyle/>
          <a:p>
            <a:pPr eaLnBrk="1" hangingPunct="1"/>
            <a:r>
              <a:rPr lang="en-US" altLang="zh-CN" sz="3200" b="1" smtClean="0">
                <a:latin typeface="宋体" panose="02010600030101010101" pitchFamily="2" charset="-122"/>
              </a:rPr>
              <a:t>DAG</a:t>
            </a:r>
            <a:r>
              <a:rPr lang="zh-CN" altLang="en-US" sz="3200" b="1" smtClean="0">
                <a:latin typeface="宋体" panose="02010600030101010101" pitchFamily="2" charset="-122"/>
              </a:rPr>
              <a:t>的应用</a:t>
            </a:r>
          </a:p>
        </p:txBody>
      </p:sp>
      <p:sp>
        <p:nvSpPr>
          <p:cNvPr id="32771" name="Rectangle 3"/>
          <p:cNvSpPr>
            <a:spLocks noGrp="1" noChangeArrowheads="1"/>
          </p:cNvSpPr>
          <p:nvPr>
            <p:ph type="body" sz="half" idx="1"/>
          </p:nvPr>
        </p:nvSpPr>
        <p:spPr>
          <a:xfrm>
            <a:off x="179388" y="1773238"/>
            <a:ext cx="8353425" cy="4679950"/>
          </a:xfrm>
        </p:spPr>
        <p:txBody>
          <a:bodyPr/>
          <a:lstStyle/>
          <a:p>
            <a:pPr marL="533400" indent="-533400" eaLnBrk="1" hangingPunct="1">
              <a:lnSpc>
                <a:spcPct val="110000"/>
              </a:lnSpc>
              <a:spcAft>
                <a:spcPct val="20000"/>
              </a:spcAft>
              <a:buFont typeface="Wingdings" panose="05000000000000000000" pitchFamily="2" charset="2"/>
              <a:buAutoNum type="arabicPeriod"/>
            </a:pPr>
            <a:r>
              <a:rPr lang="zh-CN" altLang="en-US" sz="2400" smtClean="0">
                <a:solidFill>
                  <a:srgbClr val="FF0000"/>
                </a:solidFill>
                <a:latin typeface="宋体" panose="02010600030101010101" pitchFamily="2" charset="-122"/>
              </a:rPr>
              <a:t>利用中间代码四元式构造</a:t>
            </a:r>
            <a:r>
              <a:rPr lang="en-US" altLang="zh-CN" sz="2400" smtClean="0">
                <a:solidFill>
                  <a:srgbClr val="FF0000"/>
                </a:solidFill>
                <a:latin typeface="宋体" panose="02010600030101010101" pitchFamily="2" charset="-122"/>
              </a:rPr>
              <a:t>DAG</a:t>
            </a:r>
            <a:r>
              <a:rPr lang="zh-CN" altLang="en-US" sz="2400" smtClean="0">
                <a:solidFill>
                  <a:srgbClr val="FF0000"/>
                </a:solidFill>
                <a:latin typeface="宋体" panose="02010600030101010101" pitchFamily="2" charset="-122"/>
              </a:rPr>
              <a:t>的过程已经进行了优化。</a:t>
            </a:r>
          </a:p>
          <a:p>
            <a:pPr marL="895350" lvl="1" indent="-438150" eaLnBrk="1" hangingPunct="1">
              <a:lnSpc>
                <a:spcPct val="110000"/>
              </a:lnSpc>
              <a:spcAft>
                <a:spcPct val="20000"/>
              </a:spcAft>
            </a:pPr>
            <a:r>
              <a:rPr lang="zh-CN" altLang="en-US" sz="2400" smtClean="0">
                <a:latin typeface="宋体" panose="02010600030101010101" pitchFamily="2" charset="-122"/>
              </a:rPr>
              <a:t>第二步（</a:t>
            </a:r>
            <a:r>
              <a:rPr lang="en-US" altLang="zh-CN" sz="2400" smtClean="0">
                <a:latin typeface="宋体" panose="02010600030101010101" pitchFamily="2" charset="-122"/>
              </a:rPr>
              <a:t>b</a:t>
            </a:r>
            <a:r>
              <a:rPr lang="zh-CN" altLang="en-US" sz="2400" smtClean="0">
                <a:latin typeface="宋体" panose="02010600030101010101" pitchFamily="2" charset="-122"/>
              </a:rPr>
              <a:t>）骤起到了合并已知量的作用。</a:t>
            </a:r>
          </a:p>
          <a:p>
            <a:pPr marL="895350" lvl="1" indent="-438150" eaLnBrk="1" hangingPunct="1">
              <a:lnSpc>
                <a:spcPct val="110000"/>
              </a:lnSpc>
              <a:spcAft>
                <a:spcPct val="20000"/>
              </a:spcAft>
            </a:pPr>
            <a:r>
              <a:rPr lang="zh-CN" altLang="en-US" sz="2400" smtClean="0">
                <a:latin typeface="宋体" panose="02010600030101010101" pitchFamily="2" charset="-122"/>
              </a:rPr>
              <a:t>第三步骤的作用检查公共子表达式，对具有公共子表达式的所有四元式，它只产生一个计算该表达式值的内部结点。实际上删除了多余运算。</a:t>
            </a:r>
          </a:p>
          <a:p>
            <a:pPr marL="895350" lvl="1" indent="-438150" eaLnBrk="1" hangingPunct="1">
              <a:lnSpc>
                <a:spcPct val="110000"/>
              </a:lnSpc>
              <a:spcAft>
                <a:spcPct val="20000"/>
              </a:spcAft>
            </a:pPr>
            <a:r>
              <a:rPr lang="zh-CN" altLang="en-US" sz="2400" smtClean="0">
                <a:latin typeface="宋体" panose="02010600030101010101" pitchFamily="2" charset="-122"/>
              </a:rPr>
              <a:t>第四步骤具有删除无用赋值的作用。</a:t>
            </a:r>
          </a:p>
        </p:txBody>
      </p:sp>
      <p:sp>
        <p:nvSpPr>
          <p:cNvPr id="3277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3EC905D-DCAB-47B7-AF12-7A9DDEC6D8ED}" type="slidenum">
              <a:rPr lang="en-US" altLang="zh-CN" sz="1400" smtClean="0"/>
              <a:pPr>
                <a:spcBef>
                  <a:spcPct val="0"/>
                </a:spcBef>
                <a:buFontTx/>
                <a:buNone/>
              </a:pPr>
              <a:t>29</a:t>
            </a:fld>
            <a:endParaRPr lang="en-US" altLang="zh-CN" sz="14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692150"/>
            <a:ext cx="8229600" cy="635000"/>
          </a:xfrm>
        </p:spPr>
        <p:txBody>
          <a:bodyPr/>
          <a:lstStyle/>
          <a:p>
            <a:pPr eaLnBrk="1" hangingPunct="1"/>
            <a:r>
              <a:rPr lang="en-US" altLang="zh-CN" sz="3600" b="1" dirty="0" smtClean="0"/>
              <a:t>10.1 </a:t>
            </a:r>
            <a:r>
              <a:rPr lang="zh-CN" altLang="en-US" sz="3600" b="1" dirty="0" smtClean="0"/>
              <a:t>优化技术简介</a:t>
            </a:r>
          </a:p>
        </p:txBody>
      </p:sp>
      <p:sp>
        <p:nvSpPr>
          <p:cNvPr id="6147" name="Rectangle 3"/>
          <p:cNvSpPr>
            <a:spLocks noGrp="1" noChangeArrowheads="1"/>
          </p:cNvSpPr>
          <p:nvPr>
            <p:ph idx="1"/>
          </p:nvPr>
        </p:nvSpPr>
        <p:spPr>
          <a:xfrm>
            <a:off x="322263" y="1730375"/>
            <a:ext cx="8497887" cy="4752975"/>
          </a:xfrm>
        </p:spPr>
        <p:txBody>
          <a:bodyPr/>
          <a:lstStyle/>
          <a:p>
            <a:pPr eaLnBrk="1" hangingPunct="1"/>
            <a:r>
              <a:rPr lang="zh-CN" altLang="en-US" sz="2400" b="1" smtClean="0">
                <a:solidFill>
                  <a:srgbClr val="FF0000"/>
                </a:solidFill>
              </a:rPr>
              <a:t>定义</a:t>
            </a:r>
          </a:p>
          <a:p>
            <a:pPr marL="827088" lvl="1" eaLnBrk="1" hangingPunct="1"/>
            <a:r>
              <a:rPr lang="zh-CN" altLang="en-US" sz="2000" smtClean="0"/>
              <a:t>所谓优化，实质上是对代码进行等价变换，使得变换后的代码运行结果与变换前代码运行结果相同，而运行速度加大或占用存贮空间减少。 </a:t>
            </a:r>
          </a:p>
          <a:p>
            <a:pPr marL="827088" lvl="1" eaLnBrk="1" hangingPunct="1"/>
            <a:r>
              <a:rPr lang="zh-CN" altLang="en-US" sz="2000" smtClean="0"/>
              <a:t>优化可在编译的不同阶段进行，对同一阶段，涉及的程序范围也有所不同，在同一范围内，可进行多种优化。</a:t>
            </a:r>
          </a:p>
          <a:p>
            <a:pPr eaLnBrk="1" hangingPunct="1"/>
            <a:r>
              <a:rPr lang="zh-CN" altLang="en-US" sz="2400" b="1" smtClean="0">
                <a:solidFill>
                  <a:srgbClr val="FF0000"/>
                </a:solidFill>
              </a:rPr>
              <a:t>阶段</a:t>
            </a:r>
            <a:r>
              <a:rPr lang="zh-CN" altLang="en-US" sz="2400" smtClean="0"/>
              <a:t> </a:t>
            </a:r>
          </a:p>
          <a:p>
            <a:pPr marL="827088" lvl="1" eaLnBrk="1" hangingPunct="1"/>
            <a:r>
              <a:rPr lang="zh-CN" altLang="en-US" sz="2000" smtClean="0"/>
              <a:t>优化工作阶段可在中间代码生成后或目标代码生成后进行。对中间代码优化相对要简单（与机器无关的优化）；对目标代码优化相对要复杂，因为目标代码是针对具体计算机的（依赖计算机的优化）。</a:t>
            </a:r>
          </a:p>
          <a:p>
            <a:pPr eaLnBrk="1" hangingPunct="1"/>
            <a:r>
              <a:rPr lang="zh-CN" altLang="en-US" sz="2400" b="1" smtClean="0">
                <a:solidFill>
                  <a:srgbClr val="FF0000"/>
                </a:solidFill>
              </a:rPr>
              <a:t>范围</a:t>
            </a:r>
            <a:r>
              <a:rPr lang="zh-CN" altLang="en-US" sz="2400" smtClean="0"/>
              <a:t> </a:t>
            </a:r>
          </a:p>
          <a:p>
            <a:pPr marL="827088" lvl="1" eaLnBrk="1" hangingPunct="1"/>
            <a:r>
              <a:rPr lang="zh-CN" altLang="en-US" sz="2000" smtClean="0"/>
              <a:t>依据优化所涉及的程序范围，优化可分为</a:t>
            </a:r>
            <a:r>
              <a:rPr lang="zh-CN" altLang="en-US" sz="2000" b="1" smtClean="0">
                <a:solidFill>
                  <a:srgbClr val="800000"/>
                </a:solidFill>
              </a:rPr>
              <a:t>局部优化</a:t>
            </a:r>
            <a:r>
              <a:rPr lang="zh-CN" altLang="en-US" sz="2000" smtClean="0"/>
              <a:t>、</a:t>
            </a:r>
            <a:r>
              <a:rPr lang="zh-CN" altLang="en-US" sz="2000" b="1" smtClean="0">
                <a:solidFill>
                  <a:srgbClr val="800000"/>
                </a:solidFill>
              </a:rPr>
              <a:t>循环优化</a:t>
            </a:r>
            <a:r>
              <a:rPr lang="zh-CN" altLang="en-US" sz="2000" smtClean="0"/>
              <a:t>和</a:t>
            </a:r>
            <a:r>
              <a:rPr lang="zh-CN" altLang="en-US" sz="2000" b="1" smtClean="0">
                <a:solidFill>
                  <a:srgbClr val="800000"/>
                </a:solidFill>
              </a:rPr>
              <a:t>全局优化</a:t>
            </a:r>
            <a:r>
              <a:rPr lang="zh-CN" altLang="en-US" sz="2000" smtClean="0"/>
              <a:t>。 </a:t>
            </a:r>
          </a:p>
        </p:txBody>
      </p:sp>
      <p:sp>
        <p:nvSpPr>
          <p:cNvPr id="61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05F3C85-6F11-42C5-8ED6-C946FCE397A6}" type="slidenum">
              <a:rPr lang="en-US" altLang="zh-CN" sz="1400" smtClean="0"/>
              <a:pPr>
                <a:spcBef>
                  <a:spcPct val="0"/>
                </a:spcBef>
                <a:buFontTx/>
                <a:buNone/>
              </a:pPr>
              <a:t>3</a:t>
            </a:fld>
            <a:endParaRPr lang="en-US" altLang="zh-CN"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2738" y="549275"/>
            <a:ext cx="2027237" cy="836613"/>
          </a:xfrm>
        </p:spPr>
        <p:txBody>
          <a:bodyPr/>
          <a:lstStyle/>
          <a:p>
            <a:pPr eaLnBrk="1" hangingPunct="1"/>
            <a:r>
              <a:rPr lang="en-US" altLang="zh-CN" sz="3200" b="1" smtClean="0">
                <a:latin typeface="宋体" panose="02010600030101010101" pitchFamily="2" charset="-122"/>
              </a:rPr>
              <a:t>DAG</a:t>
            </a:r>
            <a:r>
              <a:rPr lang="zh-CN" altLang="en-US" sz="3200" b="1" smtClean="0">
                <a:latin typeface="宋体" panose="02010600030101010101" pitchFamily="2" charset="-122"/>
              </a:rPr>
              <a:t>的应用</a:t>
            </a:r>
          </a:p>
        </p:txBody>
      </p:sp>
      <p:sp>
        <p:nvSpPr>
          <p:cNvPr id="33795" name="Rectangle 3"/>
          <p:cNvSpPr>
            <a:spLocks noGrp="1" noChangeArrowheads="1"/>
          </p:cNvSpPr>
          <p:nvPr>
            <p:ph type="body" sz="half" idx="1"/>
          </p:nvPr>
        </p:nvSpPr>
        <p:spPr>
          <a:xfrm>
            <a:off x="179388" y="4292600"/>
            <a:ext cx="8497887" cy="2160588"/>
          </a:xfrm>
        </p:spPr>
        <p:txBody>
          <a:bodyPr/>
          <a:lstStyle/>
          <a:p>
            <a:pPr marL="533400" indent="-533400" eaLnBrk="1" hangingPunct="1">
              <a:lnSpc>
                <a:spcPct val="110000"/>
              </a:lnSpc>
              <a:spcAft>
                <a:spcPct val="20000"/>
              </a:spcAft>
              <a:buFont typeface="Wingdings" panose="05000000000000000000" pitchFamily="2" charset="2"/>
              <a:buAutoNum type="arabicPeriod" startAt="2"/>
            </a:pPr>
            <a:r>
              <a:rPr lang="zh-CN" altLang="en-US" sz="2000" b="1" smtClean="0">
                <a:solidFill>
                  <a:srgbClr val="FF0000"/>
                </a:solidFill>
                <a:latin typeface="宋体" panose="02010600030101010101" pitchFamily="2" charset="-122"/>
              </a:rPr>
              <a:t>根据构造的</a:t>
            </a:r>
            <a:r>
              <a:rPr lang="en-US" altLang="zh-CN" sz="2000" b="1" smtClean="0">
                <a:solidFill>
                  <a:srgbClr val="FF0000"/>
                </a:solidFill>
                <a:latin typeface="宋体" panose="02010600030101010101" pitchFamily="2" charset="-122"/>
              </a:rPr>
              <a:t>DAG</a:t>
            </a:r>
            <a:r>
              <a:rPr lang="zh-CN" altLang="en-US" sz="2000" b="1" smtClean="0">
                <a:solidFill>
                  <a:srgbClr val="FF0000"/>
                </a:solidFill>
                <a:latin typeface="宋体" panose="02010600030101010101" pitchFamily="2" charset="-122"/>
              </a:rPr>
              <a:t>重新生成基本块的一个优化的代码序列</a:t>
            </a:r>
            <a:r>
              <a:rPr lang="zh-CN" altLang="en-US" sz="2000" smtClean="0">
                <a:solidFill>
                  <a:srgbClr val="FF0000"/>
                </a:solidFill>
                <a:latin typeface="宋体" panose="02010600030101010101" pitchFamily="2" charset="-122"/>
              </a:rPr>
              <a:t>。</a:t>
            </a:r>
          </a:p>
          <a:p>
            <a:pPr marL="895350" lvl="1" indent="-438150" eaLnBrk="1" hangingPunct="1">
              <a:lnSpc>
                <a:spcPct val="110000"/>
              </a:lnSpc>
              <a:spcAft>
                <a:spcPct val="20000"/>
              </a:spcAft>
            </a:pPr>
            <a:r>
              <a:rPr lang="zh-CN" altLang="en-US" sz="2000" smtClean="0">
                <a:latin typeface="宋体" panose="02010600030101010101" pitchFamily="2" charset="-122"/>
              </a:rPr>
              <a:t>原来的代码（</a:t>
            </a:r>
            <a:r>
              <a:rPr lang="en-US" altLang="zh-CN" sz="2000" smtClean="0">
                <a:latin typeface="宋体" panose="02010600030101010101" pitchFamily="2" charset="-122"/>
              </a:rPr>
              <a:t>2</a:t>
            </a:r>
            <a:r>
              <a:rPr lang="zh-CN" altLang="en-US" sz="2000" smtClean="0">
                <a:latin typeface="宋体" panose="02010600030101010101" pitchFamily="2" charset="-122"/>
              </a:rPr>
              <a:t>）和（</a:t>
            </a:r>
            <a:r>
              <a:rPr lang="en-US" altLang="zh-CN" sz="2000" smtClean="0">
                <a:latin typeface="宋体" panose="02010600030101010101" pitchFamily="2" charset="-122"/>
              </a:rPr>
              <a:t>6</a:t>
            </a:r>
            <a:r>
              <a:rPr lang="zh-CN" altLang="en-US" sz="2000" smtClean="0">
                <a:latin typeface="宋体" panose="02010600030101010101" pitchFamily="2" charset="-122"/>
              </a:rPr>
              <a:t>）的已知量都合并</a:t>
            </a:r>
          </a:p>
          <a:p>
            <a:pPr marL="895350" lvl="1" indent="-438150" eaLnBrk="1" hangingPunct="1">
              <a:lnSpc>
                <a:spcPct val="110000"/>
              </a:lnSpc>
              <a:spcAft>
                <a:spcPct val="20000"/>
              </a:spcAft>
            </a:pPr>
            <a:r>
              <a:rPr lang="zh-CN" altLang="en-US" sz="2000" smtClean="0">
                <a:latin typeface="宋体" panose="02010600030101010101" pitchFamily="2" charset="-122"/>
              </a:rPr>
              <a:t>原来的（</a:t>
            </a:r>
            <a:r>
              <a:rPr lang="en-US" altLang="zh-CN" sz="2000" smtClean="0">
                <a:latin typeface="宋体" panose="02010600030101010101" pitchFamily="2" charset="-122"/>
              </a:rPr>
              <a:t>5</a:t>
            </a:r>
            <a:r>
              <a:rPr lang="zh-CN" altLang="en-US" sz="2000" smtClean="0">
                <a:latin typeface="宋体" panose="02010600030101010101" pitchFamily="2" charset="-122"/>
              </a:rPr>
              <a:t>）的无用赋值已经被删除</a:t>
            </a:r>
          </a:p>
          <a:p>
            <a:pPr marL="895350" lvl="1" indent="-438150" eaLnBrk="1" hangingPunct="1">
              <a:lnSpc>
                <a:spcPct val="110000"/>
              </a:lnSpc>
              <a:spcAft>
                <a:spcPct val="20000"/>
              </a:spcAft>
            </a:pPr>
            <a:r>
              <a:rPr lang="zh-CN" altLang="en-US" sz="2000" smtClean="0">
                <a:latin typeface="宋体" panose="02010600030101010101" pitchFamily="2" charset="-122"/>
              </a:rPr>
              <a:t>原来的（</a:t>
            </a:r>
            <a:r>
              <a:rPr lang="en-US" altLang="zh-CN" sz="2000" smtClean="0">
                <a:latin typeface="宋体" panose="02010600030101010101" pitchFamily="2" charset="-122"/>
              </a:rPr>
              <a:t>3</a:t>
            </a:r>
            <a:r>
              <a:rPr lang="zh-CN" altLang="en-US" sz="2000" smtClean="0">
                <a:latin typeface="宋体" panose="02010600030101010101" pitchFamily="2" charset="-122"/>
              </a:rPr>
              <a:t>）和（</a:t>
            </a:r>
            <a:r>
              <a:rPr lang="en-US" altLang="zh-CN" sz="2000" smtClean="0">
                <a:latin typeface="宋体" panose="02010600030101010101" pitchFamily="2" charset="-122"/>
              </a:rPr>
              <a:t>7</a:t>
            </a:r>
            <a:r>
              <a:rPr lang="zh-CN" altLang="en-US" sz="2000" smtClean="0">
                <a:latin typeface="宋体" panose="02010600030101010101" pitchFamily="2" charset="-122"/>
              </a:rPr>
              <a:t>）的公共子表达式</a:t>
            </a:r>
            <a:r>
              <a:rPr lang="en-US" altLang="zh-CN" sz="2000" smtClean="0">
                <a:latin typeface="宋体" panose="02010600030101010101" pitchFamily="2" charset="-122"/>
              </a:rPr>
              <a:t>R+r</a:t>
            </a:r>
            <a:r>
              <a:rPr lang="zh-CN" altLang="en-US" sz="2000" smtClean="0">
                <a:latin typeface="宋体" panose="02010600030101010101" pitchFamily="2" charset="-122"/>
              </a:rPr>
              <a:t>只被计算一次，删除了多余运算。</a:t>
            </a:r>
          </a:p>
        </p:txBody>
      </p:sp>
      <p:graphicFrame>
        <p:nvGraphicFramePr>
          <p:cNvPr id="96328" name="Group 72"/>
          <p:cNvGraphicFramePr>
            <a:graphicFrameLocks noGrp="1"/>
          </p:cNvGraphicFramePr>
          <p:nvPr>
            <p:ph sz="quarter" idx="2"/>
          </p:nvPr>
        </p:nvGraphicFramePr>
        <p:xfrm>
          <a:off x="6011863" y="333375"/>
          <a:ext cx="2779712" cy="3292479"/>
        </p:xfrm>
        <a:graphic>
          <a:graphicData uri="http://schemas.openxmlformats.org/drawingml/2006/table">
            <a:tbl>
              <a:tblPr/>
              <a:tblGrid>
                <a:gridCol w="822325">
                  <a:extLst>
                    <a:ext uri="{9D8B030D-6E8A-4147-A177-3AD203B41FA5}">
                      <a16:colId xmlns:a16="http://schemas.microsoft.com/office/drawing/2014/main" val="1258510311"/>
                    </a:ext>
                  </a:extLst>
                </a:gridCol>
                <a:gridCol w="1957387">
                  <a:extLst>
                    <a:ext uri="{9D8B030D-6E8A-4147-A177-3AD203B41FA5}">
                      <a16:colId xmlns:a16="http://schemas.microsoft.com/office/drawing/2014/main" val="738736123"/>
                    </a:ext>
                  </a:extLst>
                </a:gridCol>
              </a:tblGrid>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T0:=3.14</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2466499"/>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T1:=6.28</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7926915"/>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T3:=6.28</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0940995"/>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T2:=R+r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6994362"/>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T4:=T2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6708435"/>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A:=6.28*T2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76470880"/>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5040999"/>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T6:=R-r</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254663"/>
                  </a:ext>
                </a:extLst>
              </a:tr>
              <a:tr h="36583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B:=A*T6</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5538561"/>
                  </a:ext>
                </a:extLst>
              </a:tr>
            </a:tbl>
          </a:graphicData>
        </a:graphic>
      </p:graphicFrame>
      <p:graphicFrame>
        <p:nvGraphicFramePr>
          <p:cNvPr id="36937" name="Group 73"/>
          <p:cNvGraphicFramePr>
            <a:graphicFrameLocks noGrp="1"/>
          </p:cNvGraphicFramePr>
          <p:nvPr>
            <p:ph sz="quarter" idx="3"/>
          </p:nvPr>
        </p:nvGraphicFramePr>
        <p:xfrm>
          <a:off x="2627313" y="260350"/>
          <a:ext cx="2808287" cy="3352800"/>
        </p:xfrm>
        <a:graphic>
          <a:graphicData uri="http://schemas.openxmlformats.org/drawingml/2006/table">
            <a:tbl>
              <a:tblPr/>
              <a:tblGrid>
                <a:gridCol w="439737">
                  <a:extLst>
                    <a:ext uri="{9D8B030D-6E8A-4147-A177-3AD203B41FA5}">
                      <a16:colId xmlns:a16="http://schemas.microsoft.com/office/drawing/2014/main" val="20000"/>
                    </a:ext>
                  </a:extLst>
                </a:gridCol>
                <a:gridCol w="2368550">
                  <a:extLst>
                    <a:ext uri="{9D8B030D-6E8A-4147-A177-3AD203B41FA5}">
                      <a16:colId xmlns:a16="http://schemas.microsoft.com/office/drawing/2014/main" val="20001"/>
                    </a:ext>
                  </a:extLst>
                </a:gridCol>
              </a:tblGrid>
              <a:tr h="2095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T0:=3.14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220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T1:=2*T0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66"/>
                    </a:solidFill>
                  </a:tcPr>
                </a:tc>
                <a:extLst>
                  <a:ext uri="{0D108BD9-81ED-4DB2-BD59-A6C34878D82A}">
                    <a16:rowId xmlns:a16="http://schemas.microsoft.com/office/drawing/2014/main" val="10001"/>
                  </a:ext>
                </a:extLst>
              </a:tr>
              <a:tr h="219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T2:=R+r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220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A:=T1*T2</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9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T3:=2*T0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T4:=R+r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T5:=T3*T4</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T6:=R-r</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9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B:=T5*T6</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3863"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CBF842-B94B-4402-BD6D-A00C592819B1}" type="slidenum">
              <a:rPr lang="en-US" altLang="zh-CN" sz="1400" smtClean="0"/>
              <a:pPr>
                <a:spcBef>
                  <a:spcPct val="0"/>
                </a:spcBef>
                <a:buFontTx/>
                <a:buNone/>
              </a:pPr>
              <a:t>30</a:t>
            </a:fld>
            <a:endParaRPr lang="en-US" altLang="zh-CN" sz="14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836863" y="136525"/>
            <a:ext cx="3024187" cy="490538"/>
          </a:xfrm>
        </p:spPr>
        <p:txBody>
          <a:bodyPr/>
          <a:lstStyle/>
          <a:p>
            <a:pPr eaLnBrk="1" hangingPunct="1"/>
            <a:r>
              <a:rPr lang="en-US" altLang="zh-CN" sz="3200" b="1" smtClean="0">
                <a:latin typeface="宋体" panose="02010600030101010101" pitchFamily="2" charset="-122"/>
              </a:rPr>
              <a:t>DAG</a:t>
            </a:r>
            <a:r>
              <a:rPr lang="zh-CN" altLang="en-US" sz="3200" b="1" smtClean="0">
                <a:latin typeface="宋体" panose="02010600030101010101" pitchFamily="2" charset="-122"/>
              </a:rPr>
              <a:t>的应用</a:t>
            </a:r>
          </a:p>
        </p:txBody>
      </p:sp>
      <p:sp>
        <p:nvSpPr>
          <p:cNvPr id="34819" name="Rectangle 3"/>
          <p:cNvSpPr>
            <a:spLocks noGrp="1" noChangeArrowheads="1"/>
          </p:cNvSpPr>
          <p:nvPr>
            <p:ph type="body" sz="half" idx="1"/>
          </p:nvPr>
        </p:nvSpPr>
        <p:spPr>
          <a:xfrm>
            <a:off x="176213" y="954088"/>
            <a:ext cx="8713787" cy="4752975"/>
          </a:xfrm>
        </p:spPr>
        <p:txBody>
          <a:bodyPr/>
          <a:lstStyle/>
          <a:p>
            <a:pPr marL="533400" indent="-533400" eaLnBrk="1" hangingPunct="1">
              <a:lnSpc>
                <a:spcPct val="110000"/>
              </a:lnSpc>
              <a:spcAft>
                <a:spcPct val="20000"/>
              </a:spcAft>
              <a:buFont typeface="Wingdings" panose="05000000000000000000" pitchFamily="2" charset="2"/>
              <a:buAutoNum type="arabicPeriod" startAt="3"/>
            </a:pPr>
            <a:r>
              <a:rPr lang="zh-CN" altLang="en-US" sz="2000" smtClean="0">
                <a:solidFill>
                  <a:srgbClr val="FF0000"/>
                </a:solidFill>
                <a:latin typeface="宋体" panose="02010600030101010101" pitchFamily="2" charset="-122"/>
              </a:rPr>
              <a:t>在基本块外被定值并在基本块内被引用的所有标识符，就是作为叶子结点上标记的那些标识符。</a:t>
            </a:r>
          </a:p>
          <a:p>
            <a:pPr marL="533400" indent="-533400" eaLnBrk="1" hangingPunct="1">
              <a:lnSpc>
                <a:spcPct val="110000"/>
              </a:lnSpc>
              <a:spcAft>
                <a:spcPct val="20000"/>
              </a:spcAft>
              <a:buFont typeface="Wingdings" panose="05000000000000000000" pitchFamily="2" charset="2"/>
              <a:buAutoNum type="arabicPeriod" startAt="3"/>
            </a:pPr>
            <a:r>
              <a:rPr lang="zh-CN" altLang="en-US" sz="2000" smtClean="0">
                <a:solidFill>
                  <a:srgbClr val="FF0000"/>
                </a:solidFill>
                <a:latin typeface="宋体" panose="02010600030101010101" pitchFamily="2" charset="-122"/>
              </a:rPr>
              <a:t>在基本块内被定值且该值能在基本块后被引用的所有标识符，就是</a:t>
            </a:r>
            <a:r>
              <a:rPr lang="en-US" altLang="zh-CN" sz="2000" smtClean="0">
                <a:solidFill>
                  <a:srgbClr val="FF0000"/>
                </a:solidFill>
                <a:latin typeface="宋体" panose="02010600030101010101" pitchFamily="2" charset="-122"/>
              </a:rPr>
              <a:t>DAG</a:t>
            </a:r>
            <a:r>
              <a:rPr lang="zh-CN" altLang="en-US" sz="2000" smtClean="0">
                <a:solidFill>
                  <a:srgbClr val="FF0000"/>
                </a:solidFill>
                <a:latin typeface="宋体" panose="02010600030101010101" pitchFamily="2" charset="-122"/>
              </a:rPr>
              <a:t>各结点上的那些附加标识符。</a:t>
            </a:r>
          </a:p>
          <a:p>
            <a:pPr marL="895350" lvl="1" indent="-438150" eaLnBrk="1" hangingPunct="1">
              <a:lnSpc>
                <a:spcPct val="110000"/>
              </a:lnSpc>
              <a:spcAft>
                <a:spcPct val="20000"/>
              </a:spcAft>
              <a:buFont typeface="Wingdings" panose="05000000000000000000" pitchFamily="2" charset="2"/>
              <a:buChar char="l"/>
            </a:pPr>
            <a:r>
              <a:rPr lang="zh-CN" altLang="en-US" sz="1900" smtClean="0">
                <a:solidFill>
                  <a:srgbClr val="FF0000"/>
                </a:solidFill>
                <a:latin typeface="宋体" panose="02010600030101010101" pitchFamily="2" charset="-122"/>
              </a:rPr>
              <a:t>如果在此基本块后</a:t>
            </a:r>
            <a:r>
              <a:rPr lang="en-US" altLang="zh-CN" sz="1900" smtClean="0">
                <a:solidFill>
                  <a:srgbClr val="FF0000"/>
                </a:solidFill>
                <a:latin typeface="宋体" panose="02010600030101010101" pitchFamily="2" charset="-122"/>
              </a:rPr>
              <a:t>T0</a:t>
            </a:r>
            <a:r>
              <a:rPr lang="zh-CN" altLang="en-US" sz="1900" smtClean="0">
                <a:solidFill>
                  <a:srgbClr val="FF0000"/>
                </a:solidFill>
                <a:latin typeface="宋体" panose="02010600030101010101" pitchFamily="2" charset="-122"/>
              </a:rPr>
              <a:t>，</a:t>
            </a:r>
            <a:r>
              <a:rPr lang="en-US" altLang="zh-CN" sz="1900" smtClean="0">
                <a:solidFill>
                  <a:srgbClr val="FF0000"/>
                </a:solidFill>
                <a:latin typeface="宋体" panose="02010600030101010101" pitchFamily="2" charset="-122"/>
              </a:rPr>
              <a:t>T1</a:t>
            </a:r>
            <a:r>
              <a:rPr lang="zh-CN" altLang="en-US" sz="1900" smtClean="0">
                <a:solidFill>
                  <a:srgbClr val="FF0000"/>
                </a:solidFill>
                <a:latin typeface="宋体" panose="02010600030101010101" pitchFamily="2" charset="-122"/>
              </a:rPr>
              <a:t>，</a:t>
            </a:r>
            <a:r>
              <a:rPr lang="en-US" altLang="zh-CN" sz="1900" smtClean="0">
                <a:solidFill>
                  <a:srgbClr val="FF0000"/>
                </a:solidFill>
                <a:latin typeface="宋体" panose="02010600030101010101" pitchFamily="2" charset="-122"/>
              </a:rPr>
              <a:t>…T6</a:t>
            </a:r>
            <a:r>
              <a:rPr lang="zh-CN" altLang="en-US" sz="1900" smtClean="0">
                <a:solidFill>
                  <a:srgbClr val="FF0000"/>
                </a:solidFill>
                <a:latin typeface="宋体" panose="02010600030101010101" pitchFamily="2" charset="-122"/>
              </a:rPr>
              <a:t>都没有被引用，则可以删除相应赋值。则中间代码改写为：</a:t>
            </a:r>
          </a:p>
          <a:p>
            <a:pPr marL="1314450" lvl="2" indent="-400050" eaLnBrk="1" hangingPunct="1">
              <a:lnSpc>
                <a:spcPct val="110000"/>
              </a:lnSpc>
              <a:spcAft>
                <a:spcPct val="20000"/>
              </a:spcAft>
              <a:buFont typeface="Wingdings" panose="05000000000000000000" pitchFamily="2" charset="2"/>
              <a:buAutoNum type="circleNumDbPlain"/>
            </a:pPr>
            <a:r>
              <a:rPr lang="en-US" altLang="zh-CN" sz="1900" smtClean="0"/>
              <a:t>S1∶=R+r</a:t>
            </a:r>
          </a:p>
          <a:p>
            <a:pPr marL="1314450" lvl="2" indent="-400050" eaLnBrk="1" hangingPunct="1">
              <a:lnSpc>
                <a:spcPct val="110000"/>
              </a:lnSpc>
              <a:spcAft>
                <a:spcPct val="20000"/>
              </a:spcAft>
              <a:buFont typeface="Wingdings" panose="05000000000000000000" pitchFamily="2" charset="2"/>
              <a:buAutoNum type="circleNumDbPlain"/>
            </a:pPr>
            <a:r>
              <a:rPr lang="en-US" altLang="zh-CN" sz="1900" smtClean="0"/>
              <a:t>A∶=6.28*S1</a:t>
            </a:r>
          </a:p>
          <a:p>
            <a:pPr marL="1314450" lvl="2" indent="-400050" eaLnBrk="1" hangingPunct="1">
              <a:lnSpc>
                <a:spcPct val="110000"/>
              </a:lnSpc>
              <a:spcAft>
                <a:spcPct val="20000"/>
              </a:spcAft>
              <a:buFont typeface="Wingdings" panose="05000000000000000000" pitchFamily="2" charset="2"/>
              <a:buAutoNum type="circleNumDbPlain"/>
            </a:pPr>
            <a:r>
              <a:rPr lang="en-US" altLang="zh-CN" sz="1900" smtClean="0"/>
              <a:t>S2∶=R-r</a:t>
            </a:r>
          </a:p>
          <a:p>
            <a:pPr marL="1314450" lvl="2" indent="-400050" eaLnBrk="1" hangingPunct="1">
              <a:lnSpc>
                <a:spcPct val="110000"/>
              </a:lnSpc>
              <a:spcAft>
                <a:spcPct val="20000"/>
              </a:spcAft>
              <a:buFont typeface="Wingdings" panose="05000000000000000000" pitchFamily="2" charset="2"/>
              <a:buAutoNum type="circleNumDbPlain"/>
            </a:pPr>
            <a:r>
              <a:rPr lang="en-US" altLang="zh-CN" sz="1900" smtClean="0"/>
              <a:t>B∶=A *S2</a:t>
            </a:r>
          </a:p>
          <a:p>
            <a:pPr marL="895350" lvl="1" indent="-438150" eaLnBrk="1" hangingPunct="1">
              <a:lnSpc>
                <a:spcPct val="110000"/>
              </a:lnSpc>
              <a:spcAft>
                <a:spcPct val="20000"/>
              </a:spcAft>
              <a:buFont typeface="Wingdings" panose="05000000000000000000" pitchFamily="2" charset="2"/>
              <a:buChar char="l"/>
            </a:pPr>
            <a:r>
              <a:rPr lang="zh-CN" altLang="en-US" sz="2100" smtClean="0"/>
              <a:t>其中</a:t>
            </a:r>
            <a:r>
              <a:rPr lang="en-US" altLang="zh-CN" sz="2100" smtClean="0"/>
              <a:t>S1</a:t>
            </a:r>
            <a:r>
              <a:rPr lang="zh-CN" altLang="en-US" sz="2100" smtClean="0"/>
              <a:t>和</a:t>
            </a:r>
            <a:r>
              <a:rPr lang="en-US" altLang="zh-CN" sz="2100" smtClean="0"/>
              <a:t>S2</a:t>
            </a:r>
            <a:r>
              <a:rPr lang="zh-CN" altLang="en-US" sz="2100" smtClean="0"/>
              <a:t>用于存放中间临时变量。 </a:t>
            </a:r>
          </a:p>
        </p:txBody>
      </p:sp>
      <p:sp>
        <p:nvSpPr>
          <p:cNvPr id="3482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D02DE9-B547-4CF6-905C-F30A8FF4DAFB}" type="slidenum">
              <a:rPr lang="en-US" altLang="zh-CN" sz="1400" smtClean="0"/>
              <a:pPr>
                <a:spcBef>
                  <a:spcPct val="0"/>
                </a:spcBef>
                <a:buFontTx/>
                <a:buNone/>
              </a:pPr>
              <a:t>31</a:t>
            </a:fld>
            <a:endParaRPr lang="en-US" altLang="zh-CN" sz="1400" smtClean="0"/>
          </a:p>
        </p:txBody>
      </p:sp>
      <p:grpSp>
        <p:nvGrpSpPr>
          <p:cNvPr id="34821" name="Group 72"/>
          <p:cNvGrpSpPr>
            <a:grpSpLocks/>
          </p:cNvGrpSpPr>
          <p:nvPr/>
        </p:nvGrpSpPr>
        <p:grpSpPr bwMode="auto">
          <a:xfrm>
            <a:off x="3708400" y="3429000"/>
            <a:ext cx="5256213" cy="3240088"/>
            <a:chOff x="1746" y="1706"/>
            <a:chExt cx="3764" cy="2450"/>
          </a:xfrm>
        </p:grpSpPr>
        <p:sp>
          <p:nvSpPr>
            <p:cNvPr id="34822" name="Oval 38"/>
            <p:cNvSpPr>
              <a:spLocks noChangeArrowheads="1"/>
            </p:cNvSpPr>
            <p:nvPr/>
          </p:nvSpPr>
          <p:spPr bwMode="auto">
            <a:xfrm>
              <a:off x="3515" y="3521"/>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n3</a:t>
              </a:r>
            </a:p>
          </p:txBody>
        </p:sp>
        <p:sp>
          <p:nvSpPr>
            <p:cNvPr id="34823" name="Rectangle 39"/>
            <p:cNvSpPr>
              <a:spLocks noChangeArrowheads="1"/>
            </p:cNvSpPr>
            <p:nvPr/>
          </p:nvSpPr>
          <p:spPr bwMode="auto">
            <a:xfrm>
              <a:off x="3878" y="3204"/>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24" name="Oval 40"/>
            <p:cNvSpPr>
              <a:spLocks noChangeArrowheads="1"/>
            </p:cNvSpPr>
            <p:nvPr/>
          </p:nvSpPr>
          <p:spPr bwMode="auto">
            <a:xfrm>
              <a:off x="4286" y="3521"/>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n4</a:t>
              </a:r>
            </a:p>
          </p:txBody>
        </p:sp>
        <p:sp>
          <p:nvSpPr>
            <p:cNvPr id="34825" name="Rectangle 41"/>
            <p:cNvSpPr>
              <a:spLocks noChangeArrowheads="1"/>
            </p:cNvSpPr>
            <p:nvPr/>
          </p:nvSpPr>
          <p:spPr bwMode="auto">
            <a:xfrm>
              <a:off x="4150" y="2523"/>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T2,T4</a:t>
              </a:r>
            </a:p>
          </p:txBody>
        </p:sp>
        <p:sp>
          <p:nvSpPr>
            <p:cNvPr id="34826" name="Oval 42"/>
            <p:cNvSpPr>
              <a:spLocks noChangeArrowheads="1"/>
            </p:cNvSpPr>
            <p:nvPr/>
          </p:nvSpPr>
          <p:spPr bwMode="auto">
            <a:xfrm>
              <a:off x="3968" y="2796"/>
              <a:ext cx="272"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n5</a:t>
              </a:r>
            </a:p>
          </p:txBody>
        </p:sp>
        <p:sp>
          <p:nvSpPr>
            <p:cNvPr id="34827" name="Line 43"/>
            <p:cNvSpPr>
              <a:spLocks noChangeShapeType="1"/>
            </p:cNvSpPr>
            <p:nvPr/>
          </p:nvSpPr>
          <p:spPr bwMode="auto">
            <a:xfrm flipH="1">
              <a:off x="3741" y="3068"/>
              <a:ext cx="273"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44"/>
            <p:cNvSpPr>
              <a:spLocks noChangeShapeType="1"/>
            </p:cNvSpPr>
            <p:nvPr/>
          </p:nvSpPr>
          <p:spPr bwMode="auto">
            <a:xfrm>
              <a:off x="4195" y="3067"/>
              <a:ext cx="318"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Oval 45"/>
            <p:cNvSpPr>
              <a:spLocks noChangeArrowheads="1"/>
            </p:cNvSpPr>
            <p:nvPr/>
          </p:nvSpPr>
          <p:spPr bwMode="auto">
            <a:xfrm>
              <a:off x="3242" y="2524"/>
              <a:ext cx="272" cy="362"/>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n6</a:t>
              </a:r>
            </a:p>
          </p:txBody>
        </p:sp>
        <p:sp>
          <p:nvSpPr>
            <p:cNvPr id="34830" name="Line 46"/>
            <p:cNvSpPr>
              <a:spLocks noChangeShapeType="1"/>
            </p:cNvSpPr>
            <p:nvPr/>
          </p:nvSpPr>
          <p:spPr bwMode="auto">
            <a:xfrm flipH="1">
              <a:off x="2834" y="2841"/>
              <a:ext cx="454" cy="6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47"/>
            <p:cNvSpPr>
              <a:spLocks noChangeShapeType="1"/>
            </p:cNvSpPr>
            <p:nvPr/>
          </p:nvSpPr>
          <p:spPr bwMode="auto">
            <a:xfrm>
              <a:off x="3514" y="2750"/>
              <a:ext cx="454"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Rectangle 48"/>
            <p:cNvSpPr>
              <a:spLocks noChangeArrowheads="1"/>
            </p:cNvSpPr>
            <p:nvPr/>
          </p:nvSpPr>
          <p:spPr bwMode="auto">
            <a:xfrm>
              <a:off x="3242" y="2932"/>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grpSp>
          <p:nvGrpSpPr>
            <p:cNvPr id="34833" name="Group 49"/>
            <p:cNvGrpSpPr>
              <a:grpSpLocks/>
            </p:cNvGrpSpPr>
            <p:nvPr/>
          </p:nvGrpSpPr>
          <p:grpSpPr bwMode="auto">
            <a:xfrm>
              <a:off x="1746" y="3475"/>
              <a:ext cx="1543" cy="635"/>
              <a:chOff x="3651" y="1253"/>
              <a:chExt cx="1543" cy="635"/>
            </a:xfrm>
          </p:grpSpPr>
          <p:grpSp>
            <p:nvGrpSpPr>
              <p:cNvPr id="34847" name="Group 50"/>
              <p:cNvGrpSpPr>
                <a:grpSpLocks/>
              </p:cNvGrpSpPr>
              <p:nvPr/>
            </p:nvGrpSpPr>
            <p:grpSpPr bwMode="auto">
              <a:xfrm>
                <a:off x="3651" y="1253"/>
                <a:ext cx="772" cy="635"/>
                <a:chOff x="2290" y="1253"/>
                <a:chExt cx="772" cy="635"/>
              </a:xfrm>
            </p:grpSpPr>
            <p:sp>
              <p:nvSpPr>
                <p:cNvPr id="34852" name="Oval 51"/>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n1</a:t>
                  </a:r>
                </a:p>
              </p:txBody>
            </p:sp>
            <p:sp>
              <p:nvSpPr>
                <p:cNvPr id="34853" name="Rectangle 52"/>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rgbClr val="FF0000"/>
                      </a:solidFill>
                    </a:rPr>
                    <a:t>3.14</a:t>
                  </a:r>
                </a:p>
              </p:txBody>
            </p:sp>
            <p:sp>
              <p:nvSpPr>
                <p:cNvPr id="34854" name="Rectangle 53"/>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T0</a:t>
                  </a:r>
                </a:p>
              </p:txBody>
            </p:sp>
          </p:grpSp>
          <p:grpSp>
            <p:nvGrpSpPr>
              <p:cNvPr id="34848" name="Group 54"/>
              <p:cNvGrpSpPr>
                <a:grpSpLocks/>
              </p:cNvGrpSpPr>
              <p:nvPr/>
            </p:nvGrpSpPr>
            <p:grpSpPr bwMode="auto">
              <a:xfrm>
                <a:off x="4422" y="1253"/>
                <a:ext cx="772" cy="635"/>
                <a:chOff x="2290" y="1253"/>
                <a:chExt cx="772" cy="635"/>
              </a:xfrm>
            </p:grpSpPr>
            <p:sp>
              <p:nvSpPr>
                <p:cNvPr id="34849" name="Oval 55"/>
                <p:cNvSpPr>
                  <a:spLocks noChangeArrowheads="1"/>
                </p:cNvSpPr>
                <p:nvPr/>
              </p:nvSpPr>
              <p:spPr bwMode="auto">
                <a:xfrm>
                  <a:off x="2290" y="1253"/>
                  <a:ext cx="363" cy="31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n2</a:t>
                  </a:r>
                </a:p>
              </p:txBody>
            </p:sp>
            <p:sp>
              <p:nvSpPr>
                <p:cNvPr id="34850" name="Rectangle 56"/>
                <p:cNvSpPr>
                  <a:spLocks noChangeArrowheads="1"/>
                </p:cNvSpPr>
                <p:nvPr/>
              </p:nvSpPr>
              <p:spPr bwMode="auto">
                <a:xfrm>
                  <a:off x="2290" y="1661"/>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rgbClr val="FF0000"/>
                      </a:solidFill>
                    </a:rPr>
                    <a:t>6.28</a:t>
                  </a:r>
                </a:p>
              </p:txBody>
            </p:sp>
            <p:sp>
              <p:nvSpPr>
                <p:cNvPr id="34851" name="Rectangle 57"/>
                <p:cNvSpPr>
                  <a:spLocks noChangeArrowheads="1"/>
                </p:cNvSpPr>
                <p:nvPr/>
              </p:nvSpPr>
              <p:spPr bwMode="auto">
                <a:xfrm>
                  <a:off x="2699" y="1298"/>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T1,T3</a:t>
                  </a:r>
                </a:p>
              </p:txBody>
            </p:sp>
          </p:grpSp>
        </p:grpSp>
        <p:sp>
          <p:nvSpPr>
            <p:cNvPr id="34834" name="Rectangle 58"/>
            <p:cNvSpPr>
              <a:spLocks noChangeArrowheads="1"/>
            </p:cNvSpPr>
            <p:nvPr/>
          </p:nvSpPr>
          <p:spPr bwMode="auto">
            <a:xfrm>
              <a:off x="3560" y="2432"/>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A,T5</a:t>
              </a:r>
            </a:p>
          </p:txBody>
        </p:sp>
        <p:sp>
          <p:nvSpPr>
            <p:cNvPr id="34835" name="Oval 59"/>
            <p:cNvSpPr>
              <a:spLocks noChangeArrowheads="1"/>
            </p:cNvSpPr>
            <p:nvPr/>
          </p:nvSpPr>
          <p:spPr bwMode="auto">
            <a:xfrm>
              <a:off x="4739" y="2795"/>
              <a:ext cx="318" cy="317"/>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n7</a:t>
              </a:r>
            </a:p>
          </p:txBody>
        </p:sp>
        <p:sp>
          <p:nvSpPr>
            <p:cNvPr id="34836" name="Line 60"/>
            <p:cNvSpPr>
              <a:spLocks noChangeShapeType="1"/>
            </p:cNvSpPr>
            <p:nvPr/>
          </p:nvSpPr>
          <p:spPr bwMode="auto">
            <a:xfrm flipH="1">
              <a:off x="3787" y="3067"/>
              <a:ext cx="998"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61"/>
            <p:cNvSpPr>
              <a:spLocks noChangeShapeType="1"/>
            </p:cNvSpPr>
            <p:nvPr/>
          </p:nvSpPr>
          <p:spPr bwMode="auto">
            <a:xfrm flipH="1">
              <a:off x="4649" y="3112"/>
              <a:ext cx="272"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Rectangle 62"/>
            <p:cNvSpPr>
              <a:spLocks noChangeArrowheads="1"/>
            </p:cNvSpPr>
            <p:nvPr/>
          </p:nvSpPr>
          <p:spPr bwMode="auto">
            <a:xfrm>
              <a:off x="4558" y="3112"/>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39" name="Rectangle 63"/>
            <p:cNvSpPr>
              <a:spLocks noChangeArrowheads="1"/>
            </p:cNvSpPr>
            <p:nvPr/>
          </p:nvSpPr>
          <p:spPr bwMode="auto">
            <a:xfrm>
              <a:off x="5147" y="2840"/>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T6</a:t>
              </a:r>
            </a:p>
          </p:txBody>
        </p:sp>
        <p:sp>
          <p:nvSpPr>
            <p:cNvPr id="34840" name="Oval 64"/>
            <p:cNvSpPr>
              <a:spLocks noChangeArrowheads="1"/>
            </p:cNvSpPr>
            <p:nvPr/>
          </p:nvSpPr>
          <p:spPr bwMode="auto">
            <a:xfrm>
              <a:off x="3560" y="1706"/>
              <a:ext cx="363" cy="36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n8</a:t>
              </a:r>
            </a:p>
          </p:txBody>
        </p:sp>
        <p:sp>
          <p:nvSpPr>
            <p:cNvPr id="34841" name="Line 65"/>
            <p:cNvSpPr>
              <a:spLocks noChangeShapeType="1"/>
            </p:cNvSpPr>
            <p:nvPr/>
          </p:nvSpPr>
          <p:spPr bwMode="auto">
            <a:xfrm flipH="1">
              <a:off x="3424" y="2069"/>
              <a:ext cx="226"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66"/>
            <p:cNvSpPr>
              <a:spLocks noChangeShapeType="1"/>
            </p:cNvSpPr>
            <p:nvPr/>
          </p:nvSpPr>
          <p:spPr bwMode="auto">
            <a:xfrm>
              <a:off x="3877" y="2023"/>
              <a:ext cx="998" cy="7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Rectangle 67"/>
            <p:cNvSpPr>
              <a:spLocks noChangeArrowheads="1"/>
            </p:cNvSpPr>
            <p:nvPr/>
          </p:nvSpPr>
          <p:spPr bwMode="auto">
            <a:xfrm>
              <a:off x="4013" y="1706"/>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chemeClr val="hlink"/>
                  </a:solidFill>
                </a:rPr>
                <a:t>B</a:t>
              </a:r>
            </a:p>
          </p:txBody>
        </p:sp>
        <p:sp>
          <p:nvSpPr>
            <p:cNvPr id="34844" name="Rectangle 68"/>
            <p:cNvSpPr>
              <a:spLocks noChangeArrowheads="1"/>
            </p:cNvSpPr>
            <p:nvPr/>
          </p:nvSpPr>
          <p:spPr bwMode="auto">
            <a:xfrm>
              <a:off x="3650" y="2114"/>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t>
              </a:r>
            </a:p>
          </p:txBody>
        </p:sp>
        <p:sp>
          <p:nvSpPr>
            <p:cNvPr id="34845" name="Rectangle 69"/>
            <p:cNvSpPr>
              <a:spLocks noChangeArrowheads="1"/>
            </p:cNvSpPr>
            <p:nvPr/>
          </p:nvSpPr>
          <p:spPr bwMode="auto">
            <a:xfrm>
              <a:off x="3514" y="3929"/>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rgbClr val="FF0000"/>
                  </a:solidFill>
                </a:rPr>
                <a:t>R</a:t>
              </a:r>
            </a:p>
          </p:txBody>
        </p:sp>
        <p:sp>
          <p:nvSpPr>
            <p:cNvPr id="34846" name="Rectangle 70"/>
            <p:cNvSpPr>
              <a:spLocks noChangeArrowheads="1"/>
            </p:cNvSpPr>
            <p:nvPr/>
          </p:nvSpPr>
          <p:spPr bwMode="auto">
            <a:xfrm>
              <a:off x="4240" y="3929"/>
              <a:ext cx="36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solidFill>
                    <a:srgbClr val="FF0000"/>
                  </a:solidFill>
                </a:rPr>
                <a:t>r</a:t>
              </a: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8313" y="620713"/>
            <a:ext cx="8229600" cy="782637"/>
          </a:xfrm>
        </p:spPr>
        <p:txBody>
          <a:bodyPr/>
          <a:lstStyle/>
          <a:p>
            <a:pPr eaLnBrk="1" hangingPunct="1"/>
            <a:r>
              <a:rPr lang="en-US" altLang="zh-CN" sz="4000" dirty="0" smtClean="0"/>
              <a:t>10.3 </a:t>
            </a:r>
            <a:r>
              <a:rPr lang="zh-CN" altLang="en-US" sz="4000" dirty="0" smtClean="0"/>
              <a:t>控制流分析和循环优化</a:t>
            </a:r>
          </a:p>
        </p:txBody>
      </p:sp>
      <p:sp>
        <p:nvSpPr>
          <p:cNvPr id="35843" name="Rectangle 3"/>
          <p:cNvSpPr>
            <a:spLocks noGrp="1" noChangeArrowheads="1"/>
          </p:cNvSpPr>
          <p:nvPr>
            <p:ph idx="1"/>
          </p:nvPr>
        </p:nvSpPr>
        <p:spPr>
          <a:xfrm>
            <a:off x="468313" y="2060575"/>
            <a:ext cx="8229600" cy="3844925"/>
          </a:xfrm>
        </p:spPr>
        <p:txBody>
          <a:bodyPr/>
          <a:lstStyle/>
          <a:p>
            <a:pPr eaLnBrk="1" hangingPunct="1">
              <a:lnSpc>
                <a:spcPct val="120000"/>
              </a:lnSpc>
              <a:spcAft>
                <a:spcPct val="20000"/>
              </a:spcAft>
              <a:buFont typeface="Wingdings" panose="05000000000000000000" pitchFamily="2" charset="2"/>
              <a:buChar char="l"/>
            </a:pPr>
            <a:r>
              <a:rPr lang="zh-CN" altLang="en-US" sz="2400" smtClean="0"/>
              <a:t>在一个程序流程中，循环是必不可少的一种控制结构。</a:t>
            </a:r>
          </a:p>
          <a:p>
            <a:pPr eaLnBrk="1" hangingPunct="1">
              <a:lnSpc>
                <a:spcPct val="120000"/>
              </a:lnSpc>
              <a:spcAft>
                <a:spcPct val="20000"/>
              </a:spcAft>
              <a:buFont typeface="Wingdings" panose="05000000000000000000" pitchFamily="2" charset="2"/>
              <a:buChar char="l"/>
            </a:pPr>
            <a:r>
              <a:rPr lang="zh-CN" altLang="en-US" sz="2400" smtClean="0"/>
              <a:t>所谓循环，就是程序中那些可能反复执行的代码序列。</a:t>
            </a:r>
          </a:p>
          <a:p>
            <a:pPr eaLnBrk="1" hangingPunct="1">
              <a:lnSpc>
                <a:spcPct val="120000"/>
              </a:lnSpc>
              <a:spcAft>
                <a:spcPct val="20000"/>
              </a:spcAft>
              <a:buFont typeface="Wingdings" panose="05000000000000000000" pitchFamily="2" charset="2"/>
              <a:buChar char="l"/>
            </a:pPr>
            <a:r>
              <a:rPr lang="zh-CN" altLang="en-US" sz="2400" smtClean="0"/>
              <a:t>因为要反复执行，所以优化它们意义更大。</a:t>
            </a:r>
          </a:p>
          <a:p>
            <a:pPr eaLnBrk="1" hangingPunct="1">
              <a:lnSpc>
                <a:spcPct val="120000"/>
              </a:lnSpc>
              <a:spcAft>
                <a:spcPct val="20000"/>
              </a:spcAft>
              <a:buFont typeface="Wingdings" panose="05000000000000000000" pitchFamily="2" charset="2"/>
              <a:buChar char="l"/>
            </a:pPr>
            <a:r>
              <a:rPr lang="zh-CN" altLang="en-US" sz="2400" smtClean="0"/>
              <a:t>要进行循环优化，就必须找出程序中的循环。</a:t>
            </a:r>
          </a:p>
          <a:p>
            <a:pPr eaLnBrk="1" hangingPunct="1">
              <a:lnSpc>
                <a:spcPct val="120000"/>
              </a:lnSpc>
              <a:spcAft>
                <a:spcPct val="20000"/>
              </a:spcAft>
              <a:buFont typeface="Wingdings" panose="05000000000000000000" pitchFamily="2" charset="2"/>
              <a:buChar char="l"/>
            </a:pPr>
            <a:r>
              <a:rPr lang="zh-CN" altLang="en-US" sz="2400" smtClean="0"/>
              <a:t>为了找出程序中的循环，就必须对程序的流程进行分析。</a:t>
            </a:r>
          </a:p>
          <a:p>
            <a:pPr eaLnBrk="1" hangingPunct="1">
              <a:lnSpc>
                <a:spcPct val="120000"/>
              </a:lnSpc>
              <a:spcAft>
                <a:spcPct val="20000"/>
              </a:spcAft>
              <a:buFont typeface="Wingdings" panose="05000000000000000000" pitchFamily="2" charset="2"/>
              <a:buChar char="l"/>
            </a:pPr>
            <a:r>
              <a:rPr lang="zh-CN" altLang="en-US" sz="2400" smtClean="0"/>
              <a:t>程序流图是一个很重要的工具。</a:t>
            </a:r>
          </a:p>
        </p:txBody>
      </p:sp>
      <p:sp>
        <p:nvSpPr>
          <p:cNvPr id="3584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70F21F5-DCA6-425D-BC44-1E87320DC086}" type="slidenum">
              <a:rPr lang="en-US" altLang="zh-CN" sz="1400" smtClean="0"/>
              <a:pPr>
                <a:spcBef>
                  <a:spcPct val="0"/>
                </a:spcBef>
                <a:buFontTx/>
                <a:buNone/>
              </a:pPr>
              <a:t>32</a:t>
            </a:fld>
            <a:endParaRPr lang="en-US" altLang="zh-CN" sz="140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5175"/>
            <a:ext cx="8229600" cy="561975"/>
          </a:xfrm>
        </p:spPr>
        <p:txBody>
          <a:bodyPr/>
          <a:lstStyle/>
          <a:p>
            <a:pPr eaLnBrk="1" hangingPunct="1"/>
            <a:r>
              <a:rPr lang="zh-CN" altLang="en-US" sz="2800" smtClean="0"/>
              <a:t>程序流图与循环</a:t>
            </a:r>
          </a:p>
        </p:txBody>
      </p:sp>
      <p:sp>
        <p:nvSpPr>
          <p:cNvPr id="36867" name="Rectangle 3"/>
          <p:cNvSpPr>
            <a:spLocks noGrp="1" noChangeArrowheads="1"/>
          </p:cNvSpPr>
          <p:nvPr>
            <p:ph idx="1"/>
          </p:nvPr>
        </p:nvSpPr>
        <p:spPr>
          <a:xfrm>
            <a:off x="457200" y="1577975"/>
            <a:ext cx="8229600" cy="4681538"/>
          </a:xfrm>
        </p:spPr>
        <p:txBody>
          <a:bodyPr/>
          <a:lstStyle/>
          <a:p>
            <a:pPr marL="609600" indent="-609600" eaLnBrk="1" hangingPunct="1">
              <a:lnSpc>
                <a:spcPct val="120000"/>
              </a:lnSpc>
              <a:spcAft>
                <a:spcPct val="20000"/>
              </a:spcAft>
            </a:pPr>
            <a:r>
              <a:rPr lang="zh-CN" altLang="en-US" sz="2800" smtClean="0">
                <a:latin typeface="宋体" panose="02010600030101010101" pitchFamily="2" charset="-122"/>
              </a:rPr>
              <a:t>控制流程图就是具有唯一首结点的有向图。</a:t>
            </a:r>
          </a:p>
          <a:p>
            <a:pPr marL="609600" indent="-609600" eaLnBrk="1" hangingPunct="1">
              <a:lnSpc>
                <a:spcPct val="120000"/>
              </a:lnSpc>
              <a:spcAft>
                <a:spcPct val="20000"/>
              </a:spcAft>
            </a:pPr>
            <a:r>
              <a:rPr lang="zh-CN" altLang="en-US" sz="2800" smtClean="0">
                <a:latin typeface="宋体" panose="02010600030101010101" pitchFamily="2" charset="-122"/>
              </a:rPr>
              <a:t>首结点就是从它开始到控制流程图中任何结点都有一条通路的结点。</a:t>
            </a:r>
          </a:p>
          <a:p>
            <a:pPr marL="609600" indent="-609600" eaLnBrk="1" hangingPunct="1">
              <a:lnSpc>
                <a:spcPct val="120000"/>
              </a:lnSpc>
              <a:spcAft>
                <a:spcPct val="20000"/>
              </a:spcAft>
            </a:pPr>
            <a:r>
              <a:rPr lang="zh-CN" altLang="en-US" sz="2800" smtClean="0">
                <a:latin typeface="宋体" panose="02010600030101010101" pitchFamily="2" charset="-122"/>
              </a:rPr>
              <a:t>控制流程图表示成一个三元组</a:t>
            </a:r>
            <a:r>
              <a:rPr lang="en-US" altLang="zh-CN" sz="2800" smtClean="0">
                <a:latin typeface="宋体" panose="02010600030101010101" pitchFamily="2" charset="-122"/>
              </a:rPr>
              <a:t>G=</a:t>
            </a:r>
            <a:r>
              <a:rPr lang="zh-CN" altLang="en-US" sz="2800" smtClean="0">
                <a:latin typeface="宋体" panose="02010600030101010101" pitchFamily="2" charset="-122"/>
              </a:rPr>
              <a:t>（</a:t>
            </a:r>
            <a:r>
              <a:rPr lang="en-US" altLang="zh-CN" sz="2800" smtClean="0">
                <a:latin typeface="宋体" panose="02010600030101010101" pitchFamily="2" charset="-122"/>
              </a:rPr>
              <a:t>N</a:t>
            </a:r>
            <a:r>
              <a:rPr lang="zh-CN" altLang="en-US" sz="2800" smtClean="0">
                <a:latin typeface="宋体" panose="02010600030101010101" pitchFamily="2" charset="-122"/>
              </a:rPr>
              <a:t>，</a:t>
            </a:r>
            <a:r>
              <a:rPr lang="en-US" altLang="zh-CN" sz="2800" smtClean="0">
                <a:latin typeface="宋体" panose="02010600030101010101" pitchFamily="2" charset="-122"/>
              </a:rPr>
              <a:t>E</a:t>
            </a:r>
            <a:r>
              <a:rPr lang="zh-CN" altLang="en-US" sz="2800" smtClean="0">
                <a:latin typeface="宋体" panose="02010600030101010101" pitchFamily="2" charset="-122"/>
              </a:rPr>
              <a:t>，</a:t>
            </a:r>
            <a:r>
              <a:rPr lang="en-US" altLang="zh-CN" sz="2800" smtClean="0">
                <a:latin typeface="宋体" panose="02010600030101010101" pitchFamily="2" charset="-122"/>
              </a:rPr>
              <a:t>n</a:t>
            </a:r>
            <a:r>
              <a:rPr lang="en-US" altLang="zh-CN" sz="2800" baseline="-25000" smtClean="0">
                <a:latin typeface="宋体" panose="02010600030101010101" pitchFamily="2" charset="-122"/>
              </a:rPr>
              <a:t>0</a:t>
            </a:r>
            <a:r>
              <a:rPr lang="zh-CN" altLang="en-US" sz="2800" smtClean="0">
                <a:latin typeface="宋体" panose="02010600030101010101" pitchFamily="2" charset="-122"/>
              </a:rPr>
              <a:t>），</a:t>
            </a:r>
          </a:p>
          <a:p>
            <a:pPr marL="971550" lvl="1" indent="-514350" eaLnBrk="1" hangingPunct="1">
              <a:lnSpc>
                <a:spcPct val="120000"/>
              </a:lnSpc>
              <a:spcAft>
                <a:spcPct val="20000"/>
              </a:spcAft>
              <a:buFont typeface="Wingdings" panose="05000000000000000000" pitchFamily="2" charset="2"/>
              <a:buAutoNum type="arabicPeriod"/>
            </a:pPr>
            <a:r>
              <a:rPr lang="zh-CN" altLang="en-US" smtClean="0"/>
              <a:t>其中</a:t>
            </a:r>
            <a:r>
              <a:rPr lang="en-US" altLang="zh-CN" smtClean="0"/>
              <a:t>N</a:t>
            </a:r>
            <a:r>
              <a:rPr lang="zh-CN" altLang="en-US" smtClean="0"/>
              <a:t>代表图中所有结点集，</a:t>
            </a:r>
          </a:p>
          <a:p>
            <a:pPr marL="971550" lvl="1" indent="-514350" eaLnBrk="1" hangingPunct="1">
              <a:lnSpc>
                <a:spcPct val="120000"/>
              </a:lnSpc>
              <a:spcAft>
                <a:spcPct val="20000"/>
              </a:spcAft>
              <a:buFont typeface="Wingdings" panose="05000000000000000000" pitchFamily="2" charset="2"/>
              <a:buAutoNum type="arabicPeriod"/>
            </a:pPr>
            <a:r>
              <a:rPr lang="en-US" altLang="zh-CN" smtClean="0"/>
              <a:t>E</a:t>
            </a:r>
            <a:r>
              <a:rPr lang="zh-CN" altLang="en-US" smtClean="0"/>
              <a:t>代表图中所有有向边集，</a:t>
            </a:r>
          </a:p>
          <a:p>
            <a:pPr marL="971550" lvl="1" indent="-514350" eaLnBrk="1" hangingPunct="1">
              <a:lnSpc>
                <a:spcPct val="120000"/>
              </a:lnSpc>
              <a:spcAft>
                <a:spcPct val="20000"/>
              </a:spcAft>
              <a:buFont typeface="Wingdings" panose="05000000000000000000" pitchFamily="2" charset="2"/>
              <a:buAutoNum type="arabicPeriod"/>
            </a:pPr>
            <a:r>
              <a:rPr lang="en-US" altLang="zh-CN" smtClean="0"/>
              <a:t>n</a:t>
            </a:r>
            <a:r>
              <a:rPr lang="en-US" altLang="zh-CN" baseline="-25000" smtClean="0"/>
              <a:t>0</a:t>
            </a:r>
            <a:r>
              <a:rPr lang="zh-CN" altLang="en-US" smtClean="0"/>
              <a:t>代表首结点。</a:t>
            </a:r>
          </a:p>
        </p:txBody>
      </p:sp>
      <p:sp>
        <p:nvSpPr>
          <p:cNvPr id="368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C7321E-447D-40A0-B6C5-D97B8082BF78}" type="slidenum">
              <a:rPr lang="en-US" altLang="zh-CN" sz="1400" smtClean="0"/>
              <a:pPr>
                <a:spcBef>
                  <a:spcPct val="0"/>
                </a:spcBef>
                <a:buFontTx/>
                <a:buNone/>
              </a:pPr>
              <a:t>33</a:t>
            </a:fld>
            <a:endParaRPr lang="en-US" altLang="zh-CN" sz="1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736600"/>
            <a:ext cx="8229600" cy="561975"/>
          </a:xfrm>
        </p:spPr>
        <p:txBody>
          <a:bodyPr/>
          <a:lstStyle/>
          <a:p>
            <a:pPr eaLnBrk="1" hangingPunct="1"/>
            <a:r>
              <a:rPr lang="zh-CN" altLang="en-US" sz="2800" smtClean="0"/>
              <a:t>程序流图与循环</a:t>
            </a:r>
          </a:p>
        </p:txBody>
      </p:sp>
      <p:sp>
        <p:nvSpPr>
          <p:cNvPr id="37891" name="Rectangle 3"/>
          <p:cNvSpPr>
            <a:spLocks noGrp="1" noChangeArrowheads="1"/>
          </p:cNvSpPr>
          <p:nvPr>
            <p:ph idx="1"/>
          </p:nvPr>
        </p:nvSpPr>
        <p:spPr>
          <a:xfrm>
            <a:off x="455613" y="1535113"/>
            <a:ext cx="8229600" cy="4968875"/>
          </a:xfrm>
        </p:spPr>
        <p:txBody>
          <a:bodyPr/>
          <a:lstStyle/>
          <a:p>
            <a:pPr eaLnBrk="1" hangingPunct="1">
              <a:buFont typeface="Wingdings" panose="05000000000000000000" pitchFamily="2" charset="2"/>
              <a:buChar char="l"/>
            </a:pPr>
            <a:r>
              <a:rPr lang="zh-CN" altLang="en-US" sz="2800" smtClean="0"/>
              <a:t>一个程序可用一个流图来表示。流图中的有限结点集</a:t>
            </a:r>
            <a:r>
              <a:rPr lang="en-US" altLang="zh-CN" sz="2800" smtClean="0"/>
              <a:t>N</a:t>
            </a:r>
            <a:r>
              <a:rPr lang="zh-CN" altLang="en-US" sz="2800" smtClean="0"/>
              <a:t>就是程序的基本块集，流图中的结点就是程序中的基本块。流图的首结点就是包含程序第一个语句的基本块。</a:t>
            </a:r>
          </a:p>
          <a:p>
            <a:pPr eaLnBrk="1" hangingPunct="1">
              <a:buFont typeface="Wingdings" panose="05000000000000000000" pitchFamily="2" charset="2"/>
              <a:buChar char="l"/>
            </a:pPr>
            <a:r>
              <a:rPr lang="zh-CN" altLang="en-US" sz="2800" smtClean="0"/>
              <a:t>程序流图中的有向边集</a:t>
            </a:r>
            <a:r>
              <a:rPr lang="en-US" altLang="zh-CN" sz="2800" smtClean="0"/>
              <a:t>E</a:t>
            </a:r>
            <a:r>
              <a:rPr lang="zh-CN" altLang="en-US" sz="2800" smtClean="0"/>
              <a:t>是这样构成的：</a:t>
            </a:r>
          </a:p>
          <a:p>
            <a:pPr marL="895350" lvl="1" indent="-438150" eaLnBrk="1" hangingPunct="1"/>
            <a:r>
              <a:rPr lang="zh-CN" altLang="en-US" sz="2400" smtClean="0"/>
              <a:t>流图中结点</a:t>
            </a:r>
            <a:r>
              <a:rPr lang="en-US" altLang="zh-CN" sz="2400" smtClean="0"/>
              <a:t>i</a:t>
            </a:r>
            <a:r>
              <a:rPr lang="zh-CN" altLang="en-US" sz="2400" smtClean="0"/>
              <a:t>和结点</a:t>
            </a:r>
            <a:r>
              <a:rPr lang="en-US" altLang="zh-CN" sz="2400" smtClean="0"/>
              <a:t>j</a:t>
            </a:r>
            <a:r>
              <a:rPr lang="zh-CN" altLang="en-US" sz="2400" smtClean="0"/>
              <a:t>分别对应于程序基本块</a:t>
            </a:r>
            <a:r>
              <a:rPr lang="en-US" altLang="zh-CN" sz="2400" smtClean="0"/>
              <a:t>i</a:t>
            </a:r>
            <a:r>
              <a:rPr lang="zh-CN" altLang="en-US" sz="2400" smtClean="0"/>
              <a:t>和</a:t>
            </a:r>
            <a:r>
              <a:rPr lang="en-US" altLang="zh-CN" sz="2400" smtClean="0"/>
              <a:t>j</a:t>
            </a:r>
            <a:r>
              <a:rPr lang="zh-CN" altLang="en-US" sz="2400" smtClean="0"/>
              <a:t>，则当下述条件有一个成立时，从结点</a:t>
            </a:r>
            <a:r>
              <a:rPr lang="en-US" altLang="zh-CN" sz="2400" smtClean="0"/>
              <a:t>i</a:t>
            </a:r>
            <a:r>
              <a:rPr lang="zh-CN" altLang="en-US" sz="2400" smtClean="0"/>
              <a:t>有一个有向边引向结点</a:t>
            </a:r>
            <a:r>
              <a:rPr lang="en-US" altLang="zh-CN" sz="2400" smtClean="0"/>
              <a:t>j</a:t>
            </a:r>
            <a:r>
              <a:rPr lang="zh-CN" altLang="en-US" sz="2400" smtClean="0"/>
              <a:t>。</a:t>
            </a:r>
          </a:p>
          <a:p>
            <a:pPr lvl="2" eaLnBrk="1" hangingPunct="1">
              <a:buFont typeface="Wingdings" panose="05000000000000000000" pitchFamily="2" charset="2"/>
              <a:buAutoNum type="arabicPeriod"/>
            </a:pPr>
            <a:r>
              <a:rPr lang="zh-CN" altLang="en-US" sz="2000" smtClean="0"/>
              <a:t>基本块</a:t>
            </a:r>
            <a:r>
              <a:rPr lang="en-US" altLang="zh-CN" sz="2000" smtClean="0"/>
              <a:t>j</a:t>
            </a:r>
            <a:r>
              <a:rPr lang="zh-CN" altLang="en-US" sz="2000" smtClean="0"/>
              <a:t>在程序中的位置紧跟在基本块</a:t>
            </a:r>
            <a:r>
              <a:rPr lang="en-US" altLang="zh-CN" sz="2000" smtClean="0"/>
              <a:t>i</a:t>
            </a:r>
            <a:r>
              <a:rPr lang="zh-CN" altLang="en-US" sz="2000" smtClean="0"/>
              <a:t>后面，并且基本块</a:t>
            </a:r>
            <a:r>
              <a:rPr lang="en-US" altLang="zh-CN" sz="2000" smtClean="0"/>
              <a:t>i</a:t>
            </a:r>
            <a:r>
              <a:rPr lang="zh-CN" altLang="en-US" sz="2000" smtClean="0"/>
              <a:t>的出口语句不是无条件转移语句或停语句。</a:t>
            </a:r>
          </a:p>
          <a:p>
            <a:pPr lvl="2" eaLnBrk="1" hangingPunct="1">
              <a:buFont typeface="Wingdings" panose="05000000000000000000" pitchFamily="2" charset="2"/>
              <a:buAutoNum type="arabicPeriod"/>
            </a:pPr>
            <a:r>
              <a:rPr lang="zh-CN" altLang="en-US" sz="2000" smtClean="0"/>
              <a:t>基本块</a:t>
            </a:r>
            <a:r>
              <a:rPr lang="en-US" altLang="zh-CN" sz="2000" smtClean="0"/>
              <a:t>i</a:t>
            </a:r>
            <a:r>
              <a:rPr lang="zh-CN" altLang="en-US" sz="2000" smtClean="0"/>
              <a:t>的出口语句是</a:t>
            </a:r>
            <a:r>
              <a:rPr lang="en-US" altLang="zh-CN" sz="2000" smtClean="0"/>
              <a:t>goto(s)</a:t>
            </a:r>
            <a:r>
              <a:rPr lang="zh-CN" altLang="en-US" sz="2000" smtClean="0"/>
              <a:t>或</a:t>
            </a:r>
            <a:r>
              <a:rPr lang="en-US" altLang="zh-CN" sz="2000" smtClean="0"/>
              <a:t>if….goto(s)</a:t>
            </a:r>
            <a:r>
              <a:rPr lang="zh-CN" altLang="en-US" sz="2000" smtClean="0"/>
              <a:t>，并且（</a:t>
            </a:r>
            <a:r>
              <a:rPr lang="en-US" altLang="zh-CN" sz="2000" smtClean="0"/>
              <a:t>s</a:t>
            </a:r>
            <a:r>
              <a:rPr lang="zh-CN" altLang="en-US" sz="2000" smtClean="0"/>
              <a:t>）是基本块</a:t>
            </a:r>
            <a:r>
              <a:rPr lang="en-US" altLang="zh-CN" sz="2000" smtClean="0"/>
              <a:t>j</a:t>
            </a:r>
            <a:r>
              <a:rPr lang="zh-CN" altLang="en-US" sz="2000" smtClean="0"/>
              <a:t>的入口语句。</a:t>
            </a:r>
          </a:p>
        </p:txBody>
      </p:sp>
      <p:sp>
        <p:nvSpPr>
          <p:cNvPr id="378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968A1C0-CBFE-4204-8641-F50B3E220B57}" type="slidenum">
              <a:rPr lang="en-US" altLang="zh-CN" sz="1400" smtClean="0"/>
              <a:pPr>
                <a:spcBef>
                  <a:spcPct val="0"/>
                </a:spcBef>
                <a:buFontTx/>
                <a:buNone/>
              </a:pPr>
              <a:t>34</a:t>
            </a:fld>
            <a:endParaRPr lang="en-US" altLang="zh-CN" sz="1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5450" y="692150"/>
            <a:ext cx="8229600" cy="561975"/>
          </a:xfrm>
        </p:spPr>
        <p:txBody>
          <a:bodyPr/>
          <a:lstStyle/>
          <a:p>
            <a:pPr eaLnBrk="1" hangingPunct="1"/>
            <a:r>
              <a:rPr lang="zh-CN" altLang="en-US" sz="2800" smtClean="0"/>
              <a:t>程序流图与循环</a:t>
            </a:r>
          </a:p>
        </p:txBody>
      </p:sp>
      <p:sp>
        <p:nvSpPr>
          <p:cNvPr id="38915" name="Rectangle 3"/>
          <p:cNvSpPr>
            <a:spLocks noGrp="1" noChangeArrowheads="1"/>
          </p:cNvSpPr>
          <p:nvPr>
            <p:ph idx="1"/>
          </p:nvPr>
        </p:nvSpPr>
        <p:spPr>
          <a:xfrm>
            <a:off x="425450" y="1655763"/>
            <a:ext cx="8229600" cy="5041900"/>
          </a:xfrm>
        </p:spPr>
        <p:txBody>
          <a:bodyPr/>
          <a:lstStyle/>
          <a:p>
            <a:pPr marL="609600" indent="-609600" eaLnBrk="1" hangingPunct="1">
              <a:lnSpc>
                <a:spcPct val="120000"/>
              </a:lnSpc>
              <a:spcBef>
                <a:spcPct val="30000"/>
              </a:spcBef>
              <a:spcAft>
                <a:spcPct val="15000"/>
              </a:spcAft>
            </a:pPr>
            <a:r>
              <a:rPr lang="zh-CN" altLang="en-US" sz="2400" smtClean="0">
                <a:solidFill>
                  <a:srgbClr val="FF0000"/>
                </a:solidFill>
              </a:rPr>
              <a:t>具有循环性质的结点序列</a:t>
            </a:r>
          </a:p>
          <a:p>
            <a:pPr marL="971550" lvl="1" indent="-514350" eaLnBrk="1" hangingPunct="1">
              <a:lnSpc>
                <a:spcPct val="120000"/>
              </a:lnSpc>
              <a:spcBef>
                <a:spcPct val="30000"/>
              </a:spcBef>
              <a:spcAft>
                <a:spcPct val="15000"/>
              </a:spcAft>
              <a:buFont typeface="Wingdings" panose="05000000000000000000" pitchFamily="2" charset="2"/>
              <a:buAutoNum type="arabicPeriod"/>
            </a:pPr>
            <a:r>
              <a:rPr lang="zh-CN" altLang="en-US" sz="2400" smtClean="0"/>
              <a:t>它们是</a:t>
            </a:r>
            <a:r>
              <a:rPr lang="zh-CN" altLang="en-US" sz="2400" smtClean="0">
                <a:solidFill>
                  <a:srgbClr val="FF0000"/>
                </a:solidFill>
              </a:rPr>
              <a:t>强连通</a:t>
            </a:r>
            <a:r>
              <a:rPr lang="zh-CN" altLang="en-US" sz="2400" smtClean="0"/>
              <a:t>的。即其中任意两个结点之间，必有一条通路，而且该通路上各结点都属于该结点序列。如果序列只包含一个结点，则必有一有向边从该结点引到其自身。</a:t>
            </a:r>
          </a:p>
          <a:p>
            <a:pPr marL="971550" lvl="1" indent="-514350" eaLnBrk="1" hangingPunct="1">
              <a:lnSpc>
                <a:spcPct val="120000"/>
              </a:lnSpc>
              <a:spcBef>
                <a:spcPct val="30000"/>
              </a:spcBef>
              <a:spcAft>
                <a:spcPct val="15000"/>
              </a:spcAft>
              <a:buFont typeface="Wingdings" panose="05000000000000000000" pitchFamily="2" charset="2"/>
              <a:buAutoNum type="arabicPeriod"/>
            </a:pPr>
            <a:r>
              <a:rPr lang="zh-CN" altLang="en-US" sz="2400" smtClean="0">
                <a:solidFill>
                  <a:srgbClr val="FF0000"/>
                </a:solidFill>
              </a:rPr>
              <a:t>它们之中有且仅有一个是入口结点。</a:t>
            </a:r>
            <a:r>
              <a:rPr lang="zh-CN" altLang="en-US" sz="2400" smtClean="0"/>
              <a:t>所谓入口结点是指序列中具有下列性质的结点：从序列外某结点，有一有向边引到它，或者它就是程序流图的首结点。</a:t>
            </a:r>
          </a:p>
          <a:p>
            <a:pPr marL="971550" lvl="1" indent="-514350" eaLnBrk="1" hangingPunct="1">
              <a:lnSpc>
                <a:spcPct val="120000"/>
              </a:lnSpc>
              <a:spcBef>
                <a:spcPct val="30000"/>
              </a:spcBef>
              <a:spcAft>
                <a:spcPct val="15000"/>
              </a:spcAft>
              <a:buFont typeface="Wingdings" panose="05000000000000000000" pitchFamily="2" charset="2"/>
              <a:buAutoNum type="arabicPeriod"/>
            </a:pPr>
            <a:r>
              <a:rPr lang="zh-CN" altLang="en-US" sz="2400" smtClean="0">
                <a:solidFill>
                  <a:srgbClr val="FF0000"/>
                </a:solidFill>
              </a:rPr>
              <a:t>循环就是程序流图中具有唯一入口结点的强连通子图，从循环外要进入循环，必须首先经过循环的入口结点</a:t>
            </a:r>
            <a:r>
              <a:rPr lang="zh-CN" altLang="en-US" sz="2400" smtClean="0"/>
              <a:t>。</a:t>
            </a:r>
          </a:p>
        </p:txBody>
      </p:sp>
      <p:sp>
        <p:nvSpPr>
          <p:cNvPr id="389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7466D0E-4D9F-4103-9DA5-42736DDA7DD8}" type="slidenum">
              <a:rPr lang="en-US" altLang="zh-CN" sz="1400" smtClean="0"/>
              <a:pPr>
                <a:spcBef>
                  <a:spcPct val="0"/>
                </a:spcBef>
                <a:buFontTx/>
                <a:buNone/>
              </a:pPr>
              <a:t>35</a:t>
            </a:fld>
            <a:endParaRPr lang="en-US" altLang="zh-CN" sz="14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90550" y="642938"/>
            <a:ext cx="8229600" cy="561975"/>
          </a:xfrm>
        </p:spPr>
        <p:txBody>
          <a:bodyPr/>
          <a:lstStyle/>
          <a:p>
            <a:pPr eaLnBrk="1" hangingPunct="1"/>
            <a:r>
              <a:rPr lang="zh-CN" altLang="en-US" sz="2800" smtClean="0"/>
              <a:t>循环的查找</a:t>
            </a:r>
          </a:p>
        </p:txBody>
      </p:sp>
      <p:sp>
        <p:nvSpPr>
          <p:cNvPr id="39939" name="Rectangle 3"/>
          <p:cNvSpPr>
            <a:spLocks noGrp="1" noChangeArrowheads="1"/>
          </p:cNvSpPr>
          <p:nvPr>
            <p:ph idx="1"/>
          </p:nvPr>
        </p:nvSpPr>
        <p:spPr>
          <a:xfrm>
            <a:off x="457200" y="1443038"/>
            <a:ext cx="8362950" cy="5040312"/>
          </a:xfrm>
        </p:spPr>
        <p:txBody>
          <a:bodyPr/>
          <a:lstStyle/>
          <a:p>
            <a:pPr marL="609600" indent="-609600" eaLnBrk="1" hangingPunct="1"/>
            <a:r>
              <a:rPr lang="zh-CN" altLang="en-US" smtClean="0"/>
              <a:t>为了找出程序流图中的循环，需要分析流图中结点的控制关系。</a:t>
            </a:r>
          </a:p>
          <a:p>
            <a:pPr marL="971550" lvl="1" indent="-514350" eaLnBrk="1" hangingPunct="1">
              <a:buFont typeface="Wingdings" panose="05000000000000000000" pitchFamily="2" charset="2"/>
              <a:buAutoNum type="arabicPeriod"/>
            </a:pPr>
            <a:r>
              <a:rPr lang="zh-CN" altLang="en-US" sz="2300" smtClean="0">
                <a:solidFill>
                  <a:srgbClr val="FF0000"/>
                </a:solidFill>
              </a:rPr>
              <a:t>必经结点</a:t>
            </a:r>
            <a:r>
              <a:rPr lang="zh-CN" altLang="en-US" sz="2300" smtClean="0"/>
              <a:t>：在程序流图中，对任意两个结点</a:t>
            </a:r>
            <a:r>
              <a:rPr lang="en-US" altLang="zh-CN" sz="2300" smtClean="0"/>
              <a:t>m</a:t>
            </a:r>
            <a:r>
              <a:rPr lang="zh-CN" altLang="en-US" sz="2300" smtClean="0"/>
              <a:t>和</a:t>
            </a:r>
            <a:r>
              <a:rPr lang="en-US" altLang="zh-CN" sz="2300" smtClean="0"/>
              <a:t>n</a:t>
            </a:r>
            <a:r>
              <a:rPr lang="zh-CN" altLang="en-US" sz="2300" smtClean="0"/>
              <a:t>，如果从流图的首结点出发，到达</a:t>
            </a:r>
            <a:r>
              <a:rPr lang="en-US" altLang="zh-CN" sz="2300" smtClean="0"/>
              <a:t>n</a:t>
            </a:r>
            <a:r>
              <a:rPr lang="zh-CN" altLang="en-US" sz="2300" smtClean="0"/>
              <a:t>的任意一条通路都要经过</a:t>
            </a:r>
            <a:r>
              <a:rPr lang="en-US" altLang="zh-CN" sz="2300" smtClean="0"/>
              <a:t>m</a:t>
            </a:r>
            <a:r>
              <a:rPr lang="zh-CN" altLang="en-US" sz="2300" smtClean="0"/>
              <a:t>，则称</a:t>
            </a:r>
            <a:r>
              <a:rPr lang="en-US" altLang="zh-CN" sz="2300" smtClean="0"/>
              <a:t>m</a:t>
            </a:r>
            <a:r>
              <a:rPr lang="zh-CN" altLang="en-US" sz="2300" smtClean="0"/>
              <a:t>是</a:t>
            </a:r>
            <a:r>
              <a:rPr lang="en-US" altLang="zh-CN" sz="2300" smtClean="0"/>
              <a:t>n</a:t>
            </a:r>
            <a:r>
              <a:rPr lang="zh-CN" altLang="en-US" sz="2300" smtClean="0"/>
              <a:t>的必经结点，记为</a:t>
            </a:r>
            <a:r>
              <a:rPr lang="en-US" altLang="zh-CN" sz="2300" smtClean="0"/>
              <a:t>m  DOM  n</a:t>
            </a:r>
            <a:r>
              <a:rPr lang="zh-CN" altLang="en-US" sz="2300" smtClean="0"/>
              <a:t>。</a:t>
            </a:r>
          </a:p>
          <a:p>
            <a:pPr marL="971550" lvl="1" indent="-514350" eaLnBrk="1" hangingPunct="1">
              <a:buFont typeface="Wingdings" panose="05000000000000000000" pitchFamily="2" charset="2"/>
              <a:buAutoNum type="arabicPeriod"/>
            </a:pPr>
            <a:r>
              <a:rPr lang="zh-CN" altLang="en-US" sz="2300" smtClean="0">
                <a:solidFill>
                  <a:srgbClr val="FF0000"/>
                </a:solidFill>
              </a:rPr>
              <a:t>必经结点集</a:t>
            </a:r>
            <a:r>
              <a:rPr lang="zh-CN" altLang="en-US" sz="2300" smtClean="0"/>
              <a:t>：流图中结点</a:t>
            </a:r>
            <a:r>
              <a:rPr lang="en-US" altLang="zh-CN" sz="2300" smtClean="0"/>
              <a:t>n</a:t>
            </a:r>
            <a:r>
              <a:rPr lang="zh-CN" altLang="en-US" sz="2300" smtClean="0"/>
              <a:t>的所有必经结点的集合，称为结点</a:t>
            </a:r>
            <a:r>
              <a:rPr lang="en-US" altLang="zh-CN" sz="2300" smtClean="0"/>
              <a:t>n</a:t>
            </a:r>
            <a:r>
              <a:rPr lang="zh-CN" altLang="en-US" sz="2300" smtClean="0"/>
              <a:t>必经结点集合，记为</a:t>
            </a:r>
            <a:r>
              <a:rPr lang="en-US" altLang="zh-CN" sz="2300" smtClean="0"/>
              <a:t>D</a:t>
            </a:r>
            <a:r>
              <a:rPr lang="zh-CN" altLang="en-US" sz="2300" smtClean="0"/>
              <a:t>（</a:t>
            </a:r>
            <a:r>
              <a:rPr lang="en-US" altLang="zh-CN" sz="2300" smtClean="0"/>
              <a:t>n</a:t>
            </a:r>
            <a:r>
              <a:rPr lang="zh-CN" altLang="en-US" sz="2300" smtClean="0"/>
              <a:t>）。</a:t>
            </a:r>
          </a:p>
          <a:p>
            <a:pPr marL="609600" indent="-609600" eaLnBrk="1" hangingPunct="1"/>
            <a:r>
              <a:rPr lang="en-US" altLang="zh-CN" smtClean="0"/>
              <a:t>DOM</a:t>
            </a:r>
            <a:r>
              <a:rPr lang="zh-CN" altLang="en-US" smtClean="0"/>
              <a:t>的性质：</a:t>
            </a:r>
          </a:p>
          <a:p>
            <a:pPr marL="971550" lvl="1" indent="-514350" eaLnBrk="1" hangingPunct="1">
              <a:buFont typeface="Wingdings" panose="05000000000000000000" pitchFamily="2" charset="2"/>
              <a:buAutoNum type="arabicPeriod"/>
            </a:pPr>
            <a:r>
              <a:rPr lang="zh-CN" altLang="en-US" sz="2000" smtClean="0"/>
              <a:t>自反性：对流图中任意结点</a:t>
            </a:r>
            <a:r>
              <a:rPr lang="en-US" altLang="zh-CN" sz="2000" smtClean="0"/>
              <a:t>a</a:t>
            </a:r>
            <a:r>
              <a:rPr lang="zh-CN" altLang="en-US" sz="2000" smtClean="0"/>
              <a:t>，有</a:t>
            </a:r>
            <a:r>
              <a:rPr lang="en-US" altLang="zh-CN" sz="2000" smtClean="0"/>
              <a:t>a DOM a</a:t>
            </a:r>
            <a:r>
              <a:rPr lang="zh-CN" altLang="en-US" sz="2000" smtClean="0"/>
              <a:t>。</a:t>
            </a:r>
          </a:p>
          <a:p>
            <a:pPr marL="971550" lvl="1" indent="-514350" eaLnBrk="1" hangingPunct="1">
              <a:buFont typeface="Wingdings" panose="05000000000000000000" pitchFamily="2" charset="2"/>
              <a:buAutoNum type="arabicPeriod"/>
            </a:pPr>
            <a:r>
              <a:rPr lang="zh-CN" altLang="en-US" sz="2000" smtClean="0"/>
              <a:t>传递性：对流图中任意结点</a:t>
            </a:r>
            <a:r>
              <a:rPr lang="en-US" altLang="zh-CN" sz="2000" smtClean="0"/>
              <a:t>a</a:t>
            </a:r>
            <a:r>
              <a:rPr lang="zh-CN" altLang="en-US" sz="2000" smtClean="0"/>
              <a:t>、</a:t>
            </a:r>
            <a:r>
              <a:rPr lang="en-US" altLang="zh-CN" sz="2000" smtClean="0"/>
              <a:t>b</a:t>
            </a:r>
            <a:r>
              <a:rPr lang="zh-CN" altLang="en-US" sz="2000" smtClean="0"/>
              <a:t>、</a:t>
            </a:r>
            <a:r>
              <a:rPr lang="en-US" altLang="zh-CN" sz="2000" smtClean="0"/>
              <a:t>c</a:t>
            </a:r>
            <a:r>
              <a:rPr lang="zh-CN" altLang="en-US" sz="2000" smtClean="0"/>
              <a:t>。若</a:t>
            </a:r>
            <a:r>
              <a:rPr lang="en-US" altLang="zh-CN" sz="2000" smtClean="0"/>
              <a:t>a DOM b</a:t>
            </a:r>
            <a:r>
              <a:rPr lang="zh-CN" altLang="en-US" sz="2000" smtClean="0"/>
              <a:t>，</a:t>
            </a:r>
            <a:r>
              <a:rPr lang="en-US" altLang="zh-CN" sz="2000" smtClean="0"/>
              <a:t>b DOM c</a:t>
            </a:r>
            <a:r>
              <a:rPr lang="zh-CN" altLang="en-US" sz="2000" smtClean="0"/>
              <a:t>，则有</a:t>
            </a:r>
            <a:r>
              <a:rPr lang="en-US" altLang="zh-CN" sz="2000" smtClean="0"/>
              <a:t>a DOM c</a:t>
            </a:r>
            <a:r>
              <a:rPr lang="zh-CN" altLang="en-US" sz="2000" smtClean="0"/>
              <a:t>。</a:t>
            </a:r>
          </a:p>
          <a:p>
            <a:pPr marL="971550" lvl="1" indent="-514350" eaLnBrk="1" hangingPunct="1">
              <a:buFont typeface="Wingdings" panose="05000000000000000000" pitchFamily="2" charset="2"/>
              <a:buAutoNum type="arabicPeriod"/>
            </a:pPr>
            <a:r>
              <a:rPr lang="zh-CN" altLang="en-US" sz="2000" smtClean="0"/>
              <a:t>反对称性：若</a:t>
            </a:r>
            <a:r>
              <a:rPr lang="en-US" altLang="zh-CN" sz="2000" smtClean="0"/>
              <a:t>a DOM b </a:t>
            </a:r>
            <a:r>
              <a:rPr lang="zh-CN" altLang="en-US" sz="2000" smtClean="0"/>
              <a:t>且 </a:t>
            </a:r>
            <a:r>
              <a:rPr lang="en-US" altLang="zh-CN" sz="2000" smtClean="0"/>
              <a:t>b DOM a </a:t>
            </a:r>
            <a:r>
              <a:rPr lang="zh-CN" altLang="en-US" sz="2000" smtClean="0"/>
              <a:t>，则必有</a:t>
            </a:r>
            <a:r>
              <a:rPr lang="en-US" altLang="zh-CN" sz="2000" smtClean="0"/>
              <a:t>a=b</a:t>
            </a:r>
            <a:r>
              <a:rPr lang="zh-CN" altLang="en-US" sz="2000" smtClean="0"/>
              <a:t>。</a:t>
            </a:r>
          </a:p>
        </p:txBody>
      </p:sp>
      <p:sp>
        <p:nvSpPr>
          <p:cNvPr id="399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AF3F801-07A8-4C66-AB3D-5F32A2FE8188}" type="slidenum">
              <a:rPr lang="en-US" altLang="zh-CN" sz="1400" smtClean="0"/>
              <a:pPr>
                <a:spcBef>
                  <a:spcPct val="0"/>
                </a:spcBef>
                <a:buFontTx/>
                <a:buNone/>
              </a:pPr>
              <a:t>36</a:t>
            </a:fld>
            <a:endParaRPr lang="en-US" altLang="zh-CN" sz="14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9"/>
          <p:cNvSpPr>
            <a:spLocks noGrp="1" noChangeArrowheads="1"/>
          </p:cNvSpPr>
          <p:nvPr>
            <p:ph sz="half" idx="1"/>
          </p:nvPr>
        </p:nvSpPr>
        <p:spPr>
          <a:xfrm>
            <a:off x="4648200" y="990600"/>
            <a:ext cx="4191000" cy="5486400"/>
          </a:xfrm>
        </p:spPr>
        <p:txBody>
          <a:bodyPr/>
          <a:lstStyle/>
          <a:p>
            <a:pPr eaLnBrk="1" hangingPunct="1">
              <a:spcBef>
                <a:spcPct val="0"/>
              </a:spcBef>
              <a:buFont typeface="Wingdings" panose="05000000000000000000" pitchFamily="2" charset="2"/>
              <a:buNone/>
            </a:pPr>
            <a:r>
              <a:rPr lang="en-US" altLang="zh-CN" sz="2000" b="1" smtClean="0">
                <a:solidFill>
                  <a:srgbClr val="000000"/>
                </a:solidFill>
              </a:rPr>
              <a:t> </a:t>
            </a:r>
            <a:endParaRPr lang="en-US" altLang="zh-CN" sz="2400" smtClean="0"/>
          </a:p>
        </p:txBody>
      </p:sp>
      <p:sp>
        <p:nvSpPr>
          <p:cNvPr id="4096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2950557-2643-4D74-80B3-715180C86E0D}" type="slidenum">
              <a:rPr lang="en-US" altLang="zh-CN" sz="1400" smtClean="0"/>
              <a:pPr>
                <a:spcBef>
                  <a:spcPct val="0"/>
                </a:spcBef>
                <a:buFontTx/>
                <a:buNone/>
              </a:pPr>
              <a:t>37</a:t>
            </a:fld>
            <a:endParaRPr lang="en-US" altLang="zh-CN" sz="1400" smtClean="0"/>
          </a:p>
        </p:txBody>
      </p:sp>
      <p:sp>
        <p:nvSpPr>
          <p:cNvPr id="40964" name="Oval 10"/>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5" name="Oval 59"/>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6" name="Oval 70"/>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7" name="Oval 81"/>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68" name="Oval 92"/>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0969" name="Group 94"/>
          <p:cNvGrpSpPr>
            <a:grpSpLocks/>
          </p:cNvGrpSpPr>
          <p:nvPr/>
        </p:nvGrpSpPr>
        <p:grpSpPr bwMode="auto">
          <a:xfrm>
            <a:off x="449263" y="1824038"/>
            <a:ext cx="4805362" cy="4278312"/>
            <a:chOff x="432" y="1152"/>
            <a:chExt cx="3027" cy="2695"/>
          </a:xfrm>
        </p:grpSpPr>
        <p:sp>
          <p:nvSpPr>
            <p:cNvPr id="41057" name="Rectangle 95"/>
            <p:cNvSpPr>
              <a:spLocks noChangeArrowheads="1"/>
            </p:cNvSpPr>
            <p:nvPr/>
          </p:nvSpPr>
          <p:spPr bwMode="auto">
            <a:xfrm>
              <a:off x="432" y="1165"/>
              <a:ext cx="115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rgbClr val="000000"/>
                  </a:solidFill>
                  <a:latin typeface="宋体" panose="02010600030101010101" pitchFamily="2" charset="-122"/>
                </a:rPr>
                <a:t>必经结点</a:t>
              </a:r>
              <a:endParaRPr kumimoji="1" lang="zh-CN" altLang="en-US" sz="2400">
                <a:latin typeface="Times New Roman" panose="02020603050405020304" pitchFamily="18" charset="0"/>
              </a:endParaRPr>
            </a:p>
          </p:txBody>
        </p:sp>
        <p:sp>
          <p:nvSpPr>
            <p:cNvPr id="41058" name="Rectangle 96"/>
            <p:cNvSpPr>
              <a:spLocks noChangeArrowheads="1"/>
            </p:cNvSpPr>
            <p:nvPr/>
          </p:nvSpPr>
          <p:spPr bwMode="auto">
            <a:xfrm>
              <a:off x="1638" y="1152"/>
              <a:ext cx="3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1059" name="Rectangle 97"/>
            <p:cNvSpPr>
              <a:spLocks noChangeArrowheads="1"/>
            </p:cNvSpPr>
            <p:nvPr/>
          </p:nvSpPr>
          <p:spPr bwMode="auto">
            <a:xfrm>
              <a:off x="2014" y="1165"/>
              <a:ext cx="1445"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b="1">
                  <a:solidFill>
                    <a:srgbClr val="000000"/>
                  </a:solidFill>
                  <a:latin typeface="宋体" panose="02010600030101010101" pitchFamily="2" charset="-122"/>
                </a:rPr>
                <a:t>必经结点集</a:t>
              </a:r>
              <a:endParaRPr kumimoji="1" lang="zh-CN" altLang="en-US" sz="2400">
                <a:latin typeface="Times New Roman" panose="02020603050405020304" pitchFamily="18" charset="0"/>
              </a:endParaRPr>
            </a:p>
          </p:txBody>
        </p:sp>
        <p:sp>
          <p:nvSpPr>
            <p:cNvPr id="41060" name="Rectangle 98"/>
            <p:cNvSpPr>
              <a:spLocks noChangeArrowheads="1"/>
            </p:cNvSpPr>
            <p:nvPr/>
          </p:nvSpPr>
          <p:spPr bwMode="auto">
            <a:xfrm>
              <a:off x="432" y="1515"/>
              <a:ext cx="107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D(1)={1}</a:t>
              </a:r>
              <a:endParaRPr kumimoji="1" lang="en-US" altLang="zh-CN" sz="2400">
                <a:latin typeface="Times New Roman" panose="02020603050405020304" pitchFamily="18" charset="0"/>
              </a:endParaRPr>
            </a:p>
          </p:txBody>
        </p:sp>
        <p:sp>
          <p:nvSpPr>
            <p:cNvPr id="41061" name="Rectangle 99"/>
            <p:cNvSpPr>
              <a:spLocks noChangeArrowheads="1"/>
            </p:cNvSpPr>
            <p:nvPr/>
          </p:nvSpPr>
          <p:spPr bwMode="auto">
            <a:xfrm>
              <a:off x="432" y="1844"/>
              <a:ext cx="129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D(2)={1,2}</a:t>
              </a:r>
              <a:endParaRPr kumimoji="1" lang="en-US" altLang="zh-CN" sz="2400">
                <a:latin typeface="Times New Roman" panose="02020603050405020304" pitchFamily="18" charset="0"/>
              </a:endParaRPr>
            </a:p>
          </p:txBody>
        </p:sp>
        <p:sp>
          <p:nvSpPr>
            <p:cNvPr id="41062" name="Rectangle 100"/>
            <p:cNvSpPr>
              <a:spLocks noChangeArrowheads="1"/>
            </p:cNvSpPr>
            <p:nvPr/>
          </p:nvSpPr>
          <p:spPr bwMode="auto">
            <a:xfrm>
              <a:off x="432" y="2177"/>
              <a:ext cx="15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D(3)={1,2,3}</a:t>
              </a:r>
              <a:endParaRPr kumimoji="1" lang="en-US" altLang="zh-CN" sz="2400">
                <a:latin typeface="Times New Roman" panose="02020603050405020304" pitchFamily="18" charset="0"/>
              </a:endParaRPr>
            </a:p>
          </p:txBody>
        </p:sp>
        <p:sp>
          <p:nvSpPr>
            <p:cNvPr id="41063" name="Rectangle 101"/>
            <p:cNvSpPr>
              <a:spLocks noChangeArrowheads="1"/>
            </p:cNvSpPr>
            <p:nvPr/>
          </p:nvSpPr>
          <p:spPr bwMode="auto">
            <a:xfrm>
              <a:off x="432" y="2506"/>
              <a:ext cx="151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D(4)={1,2,4}</a:t>
              </a:r>
              <a:endParaRPr kumimoji="1" lang="en-US" altLang="zh-CN" sz="2400">
                <a:latin typeface="Times New Roman" panose="02020603050405020304" pitchFamily="18" charset="0"/>
              </a:endParaRPr>
            </a:p>
          </p:txBody>
        </p:sp>
        <p:sp>
          <p:nvSpPr>
            <p:cNvPr id="41064" name="Rectangle 102"/>
            <p:cNvSpPr>
              <a:spLocks noChangeArrowheads="1"/>
            </p:cNvSpPr>
            <p:nvPr/>
          </p:nvSpPr>
          <p:spPr bwMode="auto">
            <a:xfrm>
              <a:off x="432" y="2839"/>
              <a:ext cx="17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D(5)={1,2,4,5}</a:t>
              </a:r>
              <a:endParaRPr kumimoji="1" lang="en-US" altLang="zh-CN" sz="2400">
                <a:latin typeface="Times New Roman" panose="02020603050405020304" pitchFamily="18" charset="0"/>
              </a:endParaRPr>
            </a:p>
          </p:txBody>
        </p:sp>
        <p:sp>
          <p:nvSpPr>
            <p:cNvPr id="41065" name="Rectangle 103"/>
            <p:cNvSpPr>
              <a:spLocks noChangeArrowheads="1"/>
            </p:cNvSpPr>
            <p:nvPr/>
          </p:nvSpPr>
          <p:spPr bwMode="auto">
            <a:xfrm>
              <a:off x="432" y="3172"/>
              <a:ext cx="17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D(6)={1,2,4,6}</a:t>
              </a:r>
              <a:endParaRPr kumimoji="1" lang="en-US" altLang="zh-CN" sz="2400">
                <a:latin typeface="Times New Roman" panose="02020603050405020304" pitchFamily="18" charset="0"/>
              </a:endParaRPr>
            </a:p>
          </p:txBody>
        </p:sp>
        <p:sp>
          <p:nvSpPr>
            <p:cNvPr id="41066" name="Rectangle 104"/>
            <p:cNvSpPr>
              <a:spLocks noChangeArrowheads="1"/>
            </p:cNvSpPr>
            <p:nvPr/>
          </p:nvSpPr>
          <p:spPr bwMode="auto">
            <a:xfrm>
              <a:off x="432" y="3501"/>
              <a:ext cx="172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3600" b="1">
                  <a:solidFill>
                    <a:srgbClr val="000000"/>
                  </a:solidFill>
                  <a:latin typeface="Times New Roman" panose="02020603050405020304" pitchFamily="18" charset="0"/>
                </a:rPr>
                <a:t>D(7)={1,2,4,7}</a:t>
              </a:r>
              <a:endParaRPr kumimoji="1" lang="en-US" altLang="zh-CN" sz="2400">
                <a:latin typeface="Times New Roman" panose="02020603050405020304" pitchFamily="18" charset="0"/>
              </a:endParaRPr>
            </a:p>
          </p:txBody>
        </p:sp>
      </p:grpSp>
      <p:grpSp>
        <p:nvGrpSpPr>
          <p:cNvPr id="40970" name="Group 107"/>
          <p:cNvGrpSpPr>
            <a:grpSpLocks/>
          </p:cNvGrpSpPr>
          <p:nvPr/>
        </p:nvGrpSpPr>
        <p:grpSpPr bwMode="auto">
          <a:xfrm>
            <a:off x="5486400" y="1731963"/>
            <a:ext cx="2276475" cy="4549775"/>
            <a:chOff x="3456" y="1091"/>
            <a:chExt cx="1434" cy="2866"/>
          </a:xfrm>
        </p:grpSpPr>
        <p:sp>
          <p:nvSpPr>
            <p:cNvPr id="40971" name="Rectangle 4"/>
            <p:cNvSpPr>
              <a:spLocks noChangeArrowheads="1"/>
            </p:cNvSpPr>
            <p:nvPr/>
          </p:nvSpPr>
          <p:spPr bwMode="auto">
            <a:xfrm>
              <a:off x="3463" y="1099"/>
              <a:ext cx="18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例</a:t>
              </a:r>
              <a:endParaRPr kumimoji="1" lang="zh-CN" altLang="en-US" sz="2400">
                <a:latin typeface="Times New Roman" panose="02020603050405020304" pitchFamily="18" charset="0"/>
              </a:endParaRPr>
            </a:p>
          </p:txBody>
        </p:sp>
        <p:sp>
          <p:nvSpPr>
            <p:cNvPr id="40972" name="Rectangle 5"/>
            <p:cNvSpPr>
              <a:spLocks noChangeArrowheads="1"/>
            </p:cNvSpPr>
            <p:nvPr/>
          </p:nvSpPr>
          <p:spPr bwMode="auto">
            <a:xfrm>
              <a:off x="3565" y="109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0973" name="Rectangle 6"/>
            <p:cNvSpPr>
              <a:spLocks noChangeArrowheads="1"/>
            </p:cNvSpPr>
            <p:nvPr/>
          </p:nvSpPr>
          <p:spPr bwMode="auto">
            <a:xfrm>
              <a:off x="3463" y="1328"/>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0974" name="Rectangle 7"/>
            <p:cNvSpPr>
              <a:spLocks noChangeArrowheads="1"/>
            </p:cNvSpPr>
            <p:nvPr/>
          </p:nvSpPr>
          <p:spPr bwMode="auto">
            <a:xfrm>
              <a:off x="3463" y="293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0975" name="Oval 8"/>
            <p:cNvSpPr>
              <a:spLocks noChangeArrowheads="1"/>
            </p:cNvSpPr>
            <p:nvPr/>
          </p:nvSpPr>
          <p:spPr bwMode="auto">
            <a:xfrm>
              <a:off x="4159" y="1725"/>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6" name="Rectangle 9"/>
            <p:cNvSpPr>
              <a:spLocks noChangeArrowheads="1"/>
            </p:cNvSpPr>
            <p:nvPr/>
          </p:nvSpPr>
          <p:spPr bwMode="auto">
            <a:xfrm>
              <a:off x="3639" y="312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sp>
          <p:nvSpPr>
            <p:cNvPr id="40977" name="Oval 11"/>
            <p:cNvSpPr>
              <a:spLocks noChangeArrowheads="1"/>
            </p:cNvSpPr>
            <p:nvPr/>
          </p:nvSpPr>
          <p:spPr bwMode="auto">
            <a:xfrm>
              <a:off x="4657" y="3011"/>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78" name="Rectangle 12"/>
            <p:cNvSpPr>
              <a:spLocks noChangeArrowheads="1"/>
            </p:cNvSpPr>
            <p:nvPr/>
          </p:nvSpPr>
          <p:spPr bwMode="auto">
            <a:xfrm>
              <a:off x="4214" y="365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0979" name="Rectangle 13"/>
            <p:cNvSpPr>
              <a:spLocks noChangeArrowheads="1"/>
            </p:cNvSpPr>
            <p:nvPr/>
          </p:nvSpPr>
          <p:spPr bwMode="auto">
            <a:xfrm>
              <a:off x="4697" y="207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0980" name="Oval 14"/>
            <p:cNvSpPr>
              <a:spLocks noChangeArrowheads="1"/>
            </p:cNvSpPr>
            <p:nvPr/>
          </p:nvSpPr>
          <p:spPr bwMode="auto">
            <a:xfrm>
              <a:off x="4159" y="2426"/>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81" name="Rectangle 15"/>
            <p:cNvSpPr>
              <a:spLocks noChangeArrowheads="1"/>
            </p:cNvSpPr>
            <p:nvPr/>
          </p:nvSpPr>
          <p:spPr bwMode="auto">
            <a:xfrm>
              <a:off x="4214" y="248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4</a:t>
              </a:r>
              <a:endParaRPr kumimoji="1" lang="en-US" altLang="zh-CN" sz="2400">
                <a:latin typeface="Times New Roman" panose="02020603050405020304" pitchFamily="18" charset="0"/>
              </a:endParaRPr>
            </a:p>
          </p:txBody>
        </p:sp>
        <p:grpSp>
          <p:nvGrpSpPr>
            <p:cNvPr id="40982" name="Group 16"/>
            <p:cNvGrpSpPr>
              <a:grpSpLocks/>
            </p:cNvGrpSpPr>
            <p:nvPr/>
          </p:nvGrpSpPr>
          <p:grpSpPr bwMode="auto">
            <a:xfrm>
              <a:off x="4247" y="1374"/>
              <a:ext cx="51" cy="351"/>
              <a:chOff x="1241" y="1022"/>
              <a:chExt cx="51" cy="351"/>
            </a:xfrm>
          </p:grpSpPr>
          <p:sp>
            <p:nvSpPr>
              <p:cNvPr id="41055" name="Line 17"/>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6" name="Freeform 18"/>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983" name="Group 19"/>
            <p:cNvGrpSpPr>
              <a:grpSpLocks/>
            </p:cNvGrpSpPr>
            <p:nvPr/>
          </p:nvGrpSpPr>
          <p:grpSpPr bwMode="auto">
            <a:xfrm>
              <a:off x="4388" y="2657"/>
              <a:ext cx="307" cy="410"/>
              <a:chOff x="1382" y="2305"/>
              <a:chExt cx="307" cy="410"/>
            </a:xfrm>
          </p:grpSpPr>
          <p:sp>
            <p:nvSpPr>
              <p:cNvPr id="41053" name="Line 20"/>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4" name="Freeform 21"/>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984" name="Group 22"/>
            <p:cNvGrpSpPr>
              <a:grpSpLocks/>
            </p:cNvGrpSpPr>
            <p:nvPr/>
          </p:nvGrpSpPr>
          <p:grpSpPr bwMode="auto">
            <a:xfrm>
              <a:off x="4350" y="3243"/>
              <a:ext cx="345" cy="409"/>
              <a:chOff x="1344" y="2891"/>
              <a:chExt cx="345" cy="409"/>
            </a:xfrm>
          </p:grpSpPr>
          <p:sp>
            <p:nvSpPr>
              <p:cNvPr id="41051" name="Line 23"/>
              <p:cNvSpPr>
                <a:spLocks noChangeShapeType="1"/>
              </p:cNvSpPr>
              <p:nvPr/>
            </p:nvSpPr>
            <p:spPr bwMode="auto">
              <a:xfrm flipH="1">
                <a:off x="1382" y="2891"/>
                <a:ext cx="307" cy="3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2" name="Freeform 24"/>
              <p:cNvSpPr>
                <a:spLocks/>
              </p:cNvSpPr>
              <p:nvPr/>
            </p:nvSpPr>
            <p:spPr bwMode="auto">
              <a:xfrm>
                <a:off x="1344" y="3214"/>
                <a:ext cx="55" cy="86"/>
              </a:xfrm>
              <a:custGeom>
                <a:avLst/>
                <a:gdLst>
                  <a:gd name="T0" fmla="*/ 26 w 55"/>
                  <a:gd name="T1" fmla="*/ 0 h 86"/>
                  <a:gd name="T2" fmla="*/ 0 w 55"/>
                  <a:gd name="T3" fmla="*/ 86 h 86"/>
                  <a:gd name="T4" fmla="*/ 55 w 55"/>
                  <a:gd name="T5" fmla="*/ 76 h 86"/>
                  <a:gd name="T6" fmla="*/ 26 w 55"/>
                  <a:gd name="T7" fmla="*/ 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26" y="0"/>
                    </a:moveTo>
                    <a:lnTo>
                      <a:pt x="0" y="86"/>
                    </a:lnTo>
                    <a:lnTo>
                      <a:pt x="55" y="7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985" name="Group 25"/>
            <p:cNvGrpSpPr>
              <a:grpSpLocks/>
            </p:cNvGrpSpPr>
            <p:nvPr/>
          </p:nvGrpSpPr>
          <p:grpSpPr bwMode="auto">
            <a:xfrm flipH="1" flipV="1">
              <a:off x="3718" y="3350"/>
              <a:ext cx="480" cy="288"/>
              <a:chOff x="808" y="2950"/>
              <a:chExt cx="345" cy="407"/>
            </a:xfrm>
          </p:grpSpPr>
          <p:sp>
            <p:nvSpPr>
              <p:cNvPr id="41049" name="Line 26"/>
              <p:cNvSpPr>
                <a:spLocks noChangeShapeType="1"/>
              </p:cNvSpPr>
              <p:nvPr/>
            </p:nvSpPr>
            <p:spPr bwMode="auto">
              <a:xfrm flipH="1" flipV="1">
                <a:off x="846" y="2993"/>
                <a:ext cx="307"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50" name="Freeform 27"/>
              <p:cNvSpPr>
                <a:spLocks/>
              </p:cNvSpPr>
              <p:nvPr/>
            </p:nvSpPr>
            <p:spPr bwMode="auto">
              <a:xfrm>
                <a:off x="808" y="2950"/>
                <a:ext cx="55" cy="84"/>
              </a:xfrm>
              <a:custGeom>
                <a:avLst/>
                <a:gdLst>
                  <a:gd name="T0" fmla="*/ 55 w 55"/>
                  <a:gd name="T1" fmla="*/ 11 h 84"/>
                  <a:gd name="T2" fmla="*/ 0 w 55"/>
                  <a:gd name="T3" fmla="*/ 0 h 84"/>
                  <a:gd name="T4" fmla="*/ 27 w 55"/>
                  <a:gd name="T5" fmla="*/ 84 h 84"/>
                  <a:gd name="T6" fmla="*/ 55 w 55"/>
                  <a:gd name="T7" fmla="*/ 11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55" y="11"/>
                    </a:moveTo>
                    <a:lnTo>
                      <a:pt x="0" y="0"/>
                    </a:lnTo>
                    <a:lnTo>
                      <a:pt x="27" y="84"/>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86" name="Freeform 28"/>
            <p:cNvSpPr>
              <a:spLocks/>
            </p:cNvSpPr>
            <p:nvPr/>
          </p:nvSpPr>
          <p:spPr bwMode="auto">
            <a:xfrm>
              <a:off x="3456" y="2601"/>
              <a:ext cx="741" cy="1356"/>
            </a:xfrm>
            <a:custGeom>
              <a:avLst/>
              <a:gdLst>
                <a:gd name="T0" fmla="*/ 741 w 741"/>
                <a:gd name="T1" fmla="*/ 1227 h 1356"/>
                <a:gd name="T2" fmla="*/ 718 w 741"/>
                <a:gd name="T3" fmla="*/ 1262 h 1356"/>
                <a:gd name="T4" fmla="*/ 692 w 741"/>
                <a:gd name="T5" fmla="*/ 1297 h 1356"/>
                <a:gd name="T6" fmla="*/ 661 w 741"/>
                <a:gd name="T7" fmla="*/ 1324 h 1356"/>
                <a:gd name="T8" fmla="*/ 644 w 741"/>
                <a:gd name="T9" fmla="*/ 1335 h 1356"/>
                <a:gd name="T10" fmla="*/ 626 w 741"/>
                <a:gd name="T11" fmla="*/ 1343 h 1356"/>
                <a:gd name="T12" fmla="*/ 606 w 741"/>
                <a:gd name="T13" fmla="*/ 1348 h 1356"/>
                <a:gd name="T14" fmla="*/ 583 w 741"/>
                <a:gd name="T15" fmla="*/ 1353 h 1356"/>
                <a:gd name="T16" fmla="*/ 560 w 741"/>
                <a:gd name="T17" fmla="*/ 1356 h 1356"/>
                <a:gd name="T18" fmla="*/ 535 w 741"/>
                <a:gd name="T19" fmla="*/ 1356 h 1356"/>
                <a:gd name="T20" fmla="*/ 485 w 741"/>
                <a:gd name="T21" fmla="*/ 1353 h 1356"/>
                <a:gd name="T22" fmla="*/ 434 w 741"/>
                <a:gd name="T23" fmla="*/ 1343 h 1356"/>
                <a:gd name="T24" fmla="*/ 387 w 741"/>
                <a:gd name="T25" fmla="*/ 1324 h 1356"/>
                <a:gd name="T26" fmla="*/ 339 w 741"/>
                <a:gd name="T27" fmla="*/ 1300 h 1356"/>
                <a:gd name="T28" fmla="*/ 292 w 741"/>
                <a:gd name="T29" fmla="*/ 1267 h 1356"/>
                <a:gd name="T30" fmla="*/ 243 w 741"/>
                <a:gd name="T31" fmla="*/ 1227 h 1356"/>
                <a:gd name="T32" fmla="*/ 218 w 741"/>
                <a:gd name="T33" fmla="*/ 1205 h 1356"/>
                <a:gd name="T34" fmla="*/ 192 w 741"/>
                <a:gd name="T35" fmla="*/ 1181 h 1356"/>
                <a:gd name="T36" fmla="*/ 138 w 741"/>
                <a:gd name="T37" fmla="*/ 1127 h 1356"/>
                <a:gd name="T38" fmla="*/ 112 w 741"/>
                <a:gd name="T39" fmla="*/ 1097 h 1356"/>
                <a:gd name="T40" fmla="*/ 88 w 741"/>
                <a:gd name="T41" fmla="*/ 1065 h 1356"/>
                <a:gd name="T42" fmla="*/ 68 w 741"/>
                <a:gd name="T43" fmla="*/ 1030 h 1356"/>
                <a:gd name="T44" fmla="*/ 51 w 741"/>
                <a:gd name="T45" fmla="*/ 992 h 1356"/>
                <a:gd name="T46" fmla="*/ 37 w 741"/>
                <a:gd name="T47" fmla="*/ 949 h 1356"/>
                <a:gd name="T48" fmla="*/ 25 w 741"/>
                <a:gd name="T49" fmla="*/ 903 h 1356"/>
                <a:gd name="T50" fmla="*/ 14 w 741"/>
                <a:gd name="T51" fmla="*/ 855 h 1356"/>
                <a:gd name="T52" fmla="*/ 7 w 741"/>
                <a:gd name="T53" fmla="*/ 803 h 1356"/>
                <a:gd name="T54" fmla="*/ 2 w 741"/>
                <a:gd name="T55" fmla="*/ 749 h 1356"/>
                <a:gd name="T56" fmla="*/ 0 w 741"/>
                <a:gd name="T57" fmla="*/ 693 h 1356"/>
                <a:gd name="T58" fmla="*/ 3 w 741"/>
                <a:gd name="T59" fmla="*/ 639 h 1356"/>
                <a:gd name="T60" fmla="*/ 13 w 741"/>
                <a:gd name="T61" fmla="*/ 582 h 1356"/>
                <a:gd name="T62" fmla="*/ 26 w 741"/>
                <a:gd name="T63" fmla="*/ 526 h 1356"/>
                <a:gd name="T64" fmla="*/ 46 w 741"/>
                <a:gd name="T65" fmla="*/ 461 h 1356"/>
                <a:gd name="T66" fmla="*/ 69 w 741"/>
                <a:gd name="T67" fmla="*/ 396 h 1356"/>
                <a:gd name="T68" fmla="*/ 97 w 741"/>
                <a:gd name="T69" fmla="*/ 332 h 1356"/>
                <a:gd name="T70" fmla="*/ 128 w 741"/>
                <a:gd name="T71" fmla="*/ 267 h 1356"/>
                <a:gd name="T72" fmla="*/ 163 w 741"/>
                <a:gd name="T73" fmla="*/ 210 h 1356"/>
                <a:gd name="T74" fmla="*/ 201 w 741"/>
                <a:gd name="T75" fmla="*/ 159 h 1356"/>
                <a:gd name="T76" fmla="*/ 221 w 741"/>
                <a:gd name="T77" fmla="*/ 135 h 1356"/>
                <a:gd name="T78" fmla="*/ 243 w 741"/>
                <a:gd name="T79" fmla="*/ 116 h 1356"/>
                <a:gd name="T80" fmla="*/ 266 w 741"/>
                <a:gd name="T81" fmla="*/ 100 h 1356"/>
                <a:gd name="T82" fmla="*/ 292 w 741"/>
                <a:gd name="T83" fmla="*/ 83 h 1356"/>
                <a:gd name="T84" fmla="*/ 321 w 741"/>
                <a:gd name="T85" fmla="*/ 70 h 1356"/>
                <a:gd name="T86" fmla="*/ 353 w 741"/>
                <a:gd name="T87" fmla="*/ 59 h 1356"/>
                <a:gd name="T88" fmla="*/ 385 w 741"/>
                <a:gd name="T89" fmla="*/ 51 h 1356"/>
                <a:gd name="T90" fmla="*/ 419 w 741"/>
                <a:gd name="T91" fmla="*/ 40 h 1356"/>
                <a:gd name="T92" fmla="*/ 486 w 741"/>
                <a:gd name="T93" fmla="*/ 30 h 1356"/>
                <a:gd name="T94" fmla="*/ 554 w 741"/>
                <a:gd name="T95" fmla="*/ 19 h 1356"/>
                <a:gd name="T96" fmla="*/ 584 w 741"/>
                <a:gd name="T97" fmla="*/ 16 h 1356"/>
                <a:gd name="T98" fmla="*/ 615 w 741"/>
                <a:gd name="T99" fmla="*/ 13 h 1356"/>
                <a:gd name="T100" fmla="*/ 641 w 741"/>
                <a:gd name="T101" fmla="*/ 11 h 1356"/>
                <a:gd name="T102" fmla="*/ 666 w 741"/>
                <a:gd name="T103" fmla="*/ 5 h 1356"/>
                <a:gd name="T104" fmla="*/ 686 w 741"/>
                <a:gd name="T105" fmla="*/ 3 h 1356"/>
                <a:gd name="T106" fmla="*/ 703 w 74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1"/>
                <a:gd name="T163" fmla="*/ 0 h 1356"/>
                <a:gd name="T164" fmla="*/ 741 w 74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1" h="1356">
                  <a:moveTo>
                    <a:pt x="741" y="1227"/>
                  </a:moveTo>
                  <a:lnTo>
                    <a:pt x="718" y="1262"/>
                  </a:lnTo>
                  <a:lnTo>
                    <a:pt x="692" y="1297"/>
                  </a:lnTo>
                  <a:lnTo>
                    <a:pt x="661" y="1324"/>
                  </a:lnTo>
                  <a:lnTo>
                    <a:pt x="644" y="1335"/>
                  </a:lnTo>
                  <a:lnTo>
                    <a:pt x="626" y="1343"/>
                  </a:lnTo>
                  <a:lnTo>
                    <a:pt x="606" y="1348"/>
                  </a:lnTo>
                  <a:lnTo>
                    <a:pt x="583" y="1353"/>
                  </a:lnTo>
                  <a:lnTo>
                    <a:pt x="560" y="1356"/>
                  </a:lnTo>
                  <a:lnTo>
                    <a:pt x="535" y="1356"/>
                  </a:lnTo>
                  <a:lnTo>
                    <a:pt x="485" y="1353"/>
                  </a:lnTo>
                  <a:lnTo>
                    <a:pt x="434" y="1343"/>
                  </a:lnTo>
                  <a:lnTo>
                    <a:pt x="387" y="1324"/>
                  </a:lnTo>
                  <a:lnTo>
                    <a:pt x="339" y="1300"/>
                  </a:lnTo>
                  <a:lnTo>
                    <a:pt x="292" y="1267"/>
                  </a:lnTo>
                  <a:lnTo>
                    <a:pt x="243" y="1227"/>
                  </a:lnTo>
                  <a:lnTo>
                    <a:pt x="218" y="1205"/>
                  </a:lnTo>
                  <a:lnTo>
                    <a:pt x="192" y="1181"/>
                  </a:lnTo>
                  <a:lnTo>
                    <a:pt x="138" y="1127"/>
                  </a:lnTo>
                  <a:lnTo>
                    <a:pt x="112" y="1097"/>
                  </a:lnTo>
                  <a:lnTo>
                    <a:pt x="88" y="1065"/>
                  </a:lnTo>
                  <a:lnTo>
                    <a:pt x="68" y="1030"/>
                  </a:lnTo>
                  <a:lnTo>
                    <a:pt x="51" y="992"/>
                  </a:lnTo>
                  <a:lnTo>
                    <a:pt x="37" y="949"/>
                  </a:lnTo>
                  <a:lnTo>
                    <a:pt x="25" y="903"/>
                  </a:lnTo>
                  <a:lnTo>
                    <a:pt x="14" y="855"/>
                  </a:lnTo>
                  <a:lnTo>
                    <a:pt x="7" y="803"/>
                  </a:lnTo>
                  <a:lnTo>
                    <a:pt x="2" y="749"/>
                  </a:lnTo>
                  <a:lnTo>
                    <a:pt x="0" y="693"/>
                  </a:lnTo>
                  <a:lnTo>
                    <a:pt x="3" y="639"/>
                  </a:lnTo>
                  <a:lnTo>
                    <a:pt x="13" y="582"/>
                  </a:lnTo>
                  <a:lnTo>
                    <a:pt x="26" y="526"/>
                  </a:lnTo>
                  <a:lnTo>
                    <a:pt x="46" y="461"/>
                  </a:lnTo>
                  <a:lnTo>
                    <a:pt x="69" y="396"/>
                  </a:lnTo>
                  <a:lnTo>
                    <a:pt x="97" y="332"/>
                  </a:lnTo>
                  <a:lnTo>
                    <a:pt x="128" y="267"/>
                  </a:lnTo>
                  <a:lnTo>
                    <a:pt x="163" y="210"/>
                  </a:lnTo>
                  <a:lnTo>
                    <a:pt x="201" y="159"/>
                  </a:lnTo>
                  <a:lnTo>
                    <a:pt x="221" y="135"/>
                  </a:lnTo>
                  <a:lnTo>
                    <a:pt x="243" y="116"/>
                  </a:lnTo>
                  <a:lnTo>
                    <a:pt x="266" y="100"/>
                  </a:lnTo>
                  <a:lnTo>
                    <a:pt x="292" y="83"/>
                  </a:lnTo>
                  <a:lnTo>
                    <a:pt x="321" y="70"/>
                  </a:lnTo>
                  <a:lnTo>
                    <a:pt x="353" y="59"/>
                  </a:lnTo>
                  <a:lnTo>
                    <a:pt x="385" y="51"/>
                  </a:lnTo>
                  <a:lnTo>
                    <a:pt x="419" y="40"/>
                  </a:lnTo>
                  <a:lnTo>
                    <a:pt x="486" y="30"/>
                  </a:lnTo>
                  <a:lnTo>
                    <a:pt x="554" y="19"/>
                  </a:lnTo>
                  <a:lnTo>
                    <a:pt x="584" y="16"/>
                  </a:lnTo>
                  <a:lnTo>
                    <a:pt x="615" y="13"/>
                  </a:lnTo>
                  <a:lnTo>
                    <a:pt x="641" y="11"/>
                  </a:lnTo>
                  <a:lnTo>
                    <a:pt x="666" y="5"/>
                  </a:lnTo>
                  <a:lnTo>
                    <a:pt x="686" y="3"/>
                  </a:lnTo>
                  <a:lnTo>
                    <a:pt x="70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0987" name="Group 29"/>
            <p:cNvGrpSpPr>
              <a:grpSpLocks/>
            </p:cNvGrpSpPr>
            <p:nvPr/>
          </p:nvGrpSpPr>
          <p:grpSpPr bwMode="auto">
            <a:xfrm>
              <a:off x="4044" y="2558"/>
              <a:ext cx="115" cy="89"/>
              <a:chOff x="1038" y="2206"/>
              <a:chExt cx="115" cy="89"/>
            </a:xfrm>
          </p:grpSpPr>
          <p:sp>
            <p:nvSpPr>
              <p:cNvPr id="41047" name="Line 30"/>
              <p:cNvSpPr>
                <a:spLocks noChangeShapeType="1"/>
              </p:cNvSpPr>
              <p:nvPr/>
            </p:nvSpPr>
            <p:spPr bwMode="auto">
              <a:xfrm>
                <a:off x="1038" y="2249"/>
                <a:ext cx="6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8" name="Freeform 31"/>
              <p:cNvSpPr>
                <a:spLocks/>
              </p:cNvSpPr>
              <p:nvPr/>
            </p:nvSpPr>
            <p:spPr bwMode="auto">
              <a:xfrm>
                <a:off x="1103" y="2206"/>
                <a:ext cx="50" cy="89"/>
              </a:xfrm>
              <a:custGeom>
                <a:avLst/>
                <a:gdLst>
                  <a:gd name="T0" fmla="*/ 0 w 50"/>
                  <a:gd name="T1" fmla="*/ 89 h 89"/>
                  <a:gd name="T2" fmla="*/ 50 w 50"/>
                  <a:gd name="T3" fmla="*/ 43 h 89"/>
                  <a:gd name="T4" fmla="*/ 0 w 50"/>
                  <a:gd name="T5" fmla="*/ 0 h 89"/>
                  <a:gd name="T6" fmla="*/ 0 w 50"/>
                  <a:gd name="T7" fmla="*/ 89 h 89"/>
                  <a:gd name="T8" fmla="*/ 0 60000 65536"/>
                  <a:gd name="T9" fmla="*/ 0 60000 65536"/>
                  <a:gd name="T10" fmla="*/ 0 60000 65536"/>
                  <a:gd name="T11" fmla="*/ 0 60000 65536"/>
                  <a:gd name="T12" fmla="*/ 0 w 50"/>
                  <a:gd name="T13" fmla="*/ 0 h 89"/>
                  <a:gd name="T14" fmla="*/ 50 w 50"/>
                  <a:gd name="T15" fmla="*/ 89 h 89"/>
                </a:gdLst>
                <a:ahLst/>
                <a:cxnLst>
                  <a:cxn ang="T8">
                    <a:pos x="T0" y="T1"/>
                  </a:cxn>
                  <a:cxn ang="T9">
                    <a:pos x="T2" y="T3"/>
                  </a:cxn>
                  <a:cxn ang="T10">
                    <a:pos x="T4" y="T5"/>
                  </a:cxn>
                  <a:cxn ang="T11">
                    <a:pos x="T6" y="T7"/>
                  </a:cxn>
                </a:cxnLst>
                <a:rect l="T12" t="T13" r="T14" b="T15"/>
                <a:pathLst>
                  <a:path w="50" h="89">
                    <a:moveTo>
                      <a:pt x="0" y="89"/>
                    </a:moveTo>
                    <a:lnTo>
                      <a:pt x="50" y="43"/>
                    </a:lnTo>
                    <a:lnTo>
                      <a:pt x="0" y="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88" name="Freeform 32"/>
            <p:cNvSpPr>
              <a:spLocks/>
            </p:cNvSpPr>
            <p:nvPr/>
          </p:nvSpPr>
          <p:spPr bwMode="auto">
            <a:xfrm>
              <a:off x="3814" y="3008"/>
              <a:ext cx="274" cy="351"/>
            </a:xfrm>
            <a:custGeom>
              <a:avLst/>
              <a:gdLst>
                <a:gd name="T0" fmla="*/ 0 w 274"/>
                <a:gd name="T1" fmla="*/ 235 h 351"/>
                <a:gd name="T2" fmla="*/ 26 w 274"/>
                <a:gd name="T3" fmla="*/ 278 h 351"/>
                <a:gd name="T4" fmla="*/ 39 w 274"/>
                <a:gd name="T5" fmla="*/ 297 h 351"/>
                <a:gd name="T6" fmla="*/ 53 w 274"/>
                <a:gd name="T7" fmla="*/ 315 h 351"/>
                <a:gd name="T8" fmla="*/ 69 w 274"/>
                <a:gd name="T9" fmla="*/ 329 h 351"/>
                <a:gd name="T10" fmla="*/ 82 w 274"/>
                <a:gd name="T11" fmla="*/ 340 h 351"/>
                <a:gd name="T12" fmla="*/ 98 w 274"/>
                <a:gd name="T13" fmla="*/ 348 h 351"/>
                <a:gd name="T14" fmla="*/ 115 w 274"/>
                <a:gd name="T15" fmla="*/ 351 h 351"/>
                <a:gd name="T16" fmla="*/ 133 w 274"/>
                <a:gd name="T17" fmla="*/ 348 h 351"/>
                <a:gd name="T18" fmla="*/ 156 w 274"/>
                <a:gd name="T19" fmla="*/ 340 h 351"/>
                <a:gd name="T20" fmla="*/ 179 w 274"/>
                <a:gd name="T21" fmla="*/ 326 h 351"/>
                <a:gd name="T22" fmla="*/ 202 w 274"/>
                <a:gd name="T23" fmla="*/ 310 h 351"/>
                <a:gd name="T24" fmla="*/ 223 w 274"/>
                <a:gd name="T25" fmla="*/ 294 h 351"/>
                <a:gd name="T26" fmla="*/ 243 w 274"/>
                <a:gd name="T27" fmla="*/ 272 h 351"/>
                <a:gd name="T28" fmla="*/ 259 w 274"/>
                <a:gd name="T29" fmla="*/ 253 h 351"/>
                <a:gd name="T30" fmla="*/ 263 w 274"/>
                <a:gd name="T31" fmla="*/ 243 h 351"/>
                <a:gd name="T32" fmla="*/ 268 w 274"/>
                <a:gd name="T33" fmla="*/ 235 h 351"/>
                <a:gd name="T34" fmla="*/ 272 w 274"/>
                <a:gd name="T35" fmla="*/ 216 h 351"/>
                <a:gd name="T36" fmla="*/ 274 w 274"/>
                <a:gd name="T37" fmla="*/ 191 h 351"/>
                <a:gd name="T38" fmla="*/ 271 w 274"/>
                <a:gd name="T39" fmla="*/ 170 h 351"/>
                <a:gd name="T40" fmla="*/ 266 w 274"/>
                <a:gd name="T41" fmla="*/ 143 h 351"/>
                <a:gd name="T42" fmla="*/ 259 w 274"/>
                <a:gd name="T43" fmla="*/ 119 h 351"/>
                <a:gd name="T44" fmla="*/ 249 w 274"/>
                <a:gd name="T45" fmla="*/ 97 h 351"/>
                <a:gd name="T46" fmla="*/ 240 w 274"/>
                <a:gd name="T47" fmla="*/ 76 h 351"/>
                <a:gd name="T48" fmla="*/ 230 w 274"/>
                <a:gd name="T49" fmla="*/ 59 h 351"/>
                <a:gd name="T50" fmla="*/ 219 w 274"/>
                <a:gd name="T51" fmla="*/ 46 h 351"/>
                <a:gd name="T52" fmla="*/ 207 w 274"/>
                <a:gd name="T53" fmla="*/ 32 h 351"/>
                <a:gd name="T54" fmla="*/ 193 w 274"/>
                <a:gd name="T55" fmla="*/ 22 h 351"/>
                <a:gd name="T56" fmla="*/ 177 w 274"/>
                <a:gd name="T57" fmla="*/ 13 h 351"/>
                <a:gd name="T58" fmla="*/ 162 w 274"/>
                <a:gd name="T59" fmla="*/ 5 h 351"/>
                <a:gd name="T60" fmla="*/ 145 w 274"/>
                <a:gd name="T61" fmla="*/ 0 h 351"/>
                <a:gd name="T62" fmla="*/ 130 w 274"/>
                <a:gd name="T63" fmla="*/ 0 h 351"/>
                <a:gd name="T64" fmla="*/ 115 w 274"/>
                <a:gd name="T65" fmla="*/ 0 h 351"/>
                <a:gd name="T66" fmla="*/ 99 w 274"/>
                <a:gd name="T67" fmla="*/ 8 h 351"/>
                <a:gd name="T68" fmla="*/ 84 w 274"/>
                <a:gd name="T69" fmla="*/ 22 h 351"/>
                <a:gd name="T70" fmla="*/ 67 w 274"/>
                <a:gd name="T71" fmla="*/ 38 h 351"/>
                <a:gd name="T72" fmla="*/ 50 w 274"/>
                <a:gd name="T73" fmla="*/ 57 h 351"/>
                <a:gd name="T74" fmla="*/ 35 w 274"/>
                <a:gd name="T75" fmla="*/ 76 h 351"/>
                <a:gd name="T76" fmla="*/ 21 w 274"/>
                <a:gd name="T77" fmla="*/ 94 h 351"/>
                <a:gd name="T78" fmla="*/ 9 w 274"/>
                <a:gd name="T79" fmla="*/ 108 h 351"/>
                <a:gd name="T80" fmla="*/ 0 w 274"/>
                <a:gd name="T81" fmla="*/ 119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4"/>
                <a:gd name="T124" fmla="*/ 0 h 351"/>
                <a:gd name="T125" fmla="*/ 274 w 274"/>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4" h="351">
                  <a:moveTo>
                    <a:pt x="0" y="235"/>
                  </a:moveTo>
                  <a:lnTo>
                    <a:pt x="26" y="278"/>
                  </a:lnTo>
                  <a:lnTo>
                    <a:pt x="39" y="297"/>
                  </a:lnTo>
                  <a:lnTo>
                    <a:pt x="53" y="315"/>
                  </a:lnTo>
                  <a:lnTo>
                    <a:pt x="69" y="329"/>
                  </a:lnTo>
                  <a:lnTo>
                    <a:pt x="82" y="340"/>
                  </a:lnTo>
                  <a:lnTo>
                    <a:pt x="98" y="348"/>
                  </a:lnTo>
                  <a:lnTo>
                    <a:pt x="115" y="351"/>
                  </a:lnTo>
                  <a:lnTo>
                    <a:pt x="133" y="348"/>
                  </a:lnTo>
                  <a:lnTo>
                    <a:pt x="156" y="340"/>
                  </a:lnTo>
                  <a:lnTo>
                    <a:pt x="179" y="326"/>
                  </a:lnTo>
                  <a:lnTo>
                    <a:pt x="202" y="310"/>
                  </a:lnTo>
                  <a:lnTo>
                    <a:pt x="223" y="294"/>
                  </a:lnTo>
                  <a:lnTo>
                    <a:pt x="243" y="272"/>
                  </a:lnTo>
                  <a:lnTo>
                    <a:pt x="259" y="253"/>
                  </a:lnTo>
                  <a:lnTo>
                    <a:pt x="263" y="243"/>
                  </a:lnTo>
                  <a:lnTo>
                    <a:pt x="268" y="235"/>
                  </a:lnTo>
                  <a:lnTo>
                    <a:pt x="272" y="216"/>
                  </a:lnTo>
                  <a:lnTo>
                    <a:pt x="274" y="191"/>
                  </a:lnTo>
                  <a:lnTo>
                    <a:pt x="271" y="170"/>
                  </a:lnTo>
                  <a:lnTo>
                    <a:pt x="266" y="143"/>
                  </a:lnTo>
                  <a:lnTo>
                    <a:pt x="259" y="119"/>
                  </a:lnTo>
                  <a:lnTo>
                    <a:pt x="249" y="97"/>
                  </a:lnTo>
                  <a:lnTo>
                    <a:pt x="240" y="76"/>
                  </a:lnTo>
                  <a:lnTo>
                    <a:pt x="230" y="59"/>
                  </a:lnTo>
                  <a:lnTo>
                    <a:pt x="219" y="46"/>
                  </a:lnTo>
                  <a:lnTo>
                    <a:pt x="207" y="32"/>
                  </a:lnTo>
                  <a:lnTo>
                    <a:pt x="193" y="22"/>
                  </a:lnTo>
                  <a:lnTo>
                    <a:pt x="177" y="13"/>
                  </a:lnTo>
                  <a:lnTo>
                    <a:pt x="162" y="5"/>
                  </a:lnTo>
                  <a:lnTo>
                    <a:pt x="145" y="0"/>
                  </a:lnTo>
                  <a:lnTo>
                    <a:pt x="130" y="0"/>
                  </a:lnTo>
                  <a:lnTo>
                    <a:pt x="115" y="0"/>
                  </a:lnTo>
                  <a:lnTo>
                    <a:pt x="99" y="8"/>
                  </a:lnTo>
                  <a:lnTo>
                    <a:pt x="84" y="22"/>
                  </a:lnTo>
                  <a:lnTo>
                    <a:pt x="67" y="38"/>
                  </a:lnTo>
                  <a:lnTo>
                    <a:pt x="50" y="57"/>
                  </a:lnTo>
                  <a:lnTo>
                    <a:pt x="35" y="76"/>
                  </a:lnTo>
                  <a:lnTo>
                    <a:pt x="21" y="94"/>
                  </a:lnTo>
                  <a:lnTo>
                    <a:pt x="9" y="108"/>
                  </a:lnTo>
                  <a:lnTo>
                    <a:pt x="0" y="11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0989" name="Group 33"/>
            <p:cNvGrpSpPr>
              <a:grpSpLocks/>
            </p:cNvGrpSpPr>
            <p:nvPr/>
          </p:nvGrpSpPr>
          <p:grpSpPr bwMode="auto">
            <a:xfrm>
              <a:off x="3814" y="3048"/>
              <a:ext cx="76" cy="84"/>
              <a:chOff x="808" y="2696"/>
              <a:chExt cx="76" cy="84"/>
            </a:xfrm>
          </p:grpSpPr>
          <p:sp>
            <p:nvSpPr>
              <p:cNvPr id="41045" name="Line 34"/>
              <p:cNvSpPr>
                <a:spLocks noChangeShapeType="1"/>
              </p:cNvSpPr>
              <p:nvPr/>
            </p:nvSpPr>
            <p:spPr bwMode="auto">
              <a:xfrm flipH="1">
                <a:off x="849" y="2715"/>
                <a:ext cx="35" cy="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6" name="Freeform 35"/>
              <p:cNvSpPr>
                <a:spLocks/>
              </p:cNvSpPr>
              <p:nvPr/>
            </p:nvSpPr>
            <p:spPr bwMode="auto">
              <a:xfrm>
                <a:off x="808" y="2696"/>
                <a:ext cx="55" cy="84"/>
              </a:xfrm>
              <a:custGeom>
                <a:avLst/>
                <a:gdLst>
                  <a:gd name="T0" fmla="*/ 33 w 55"/>
                  <a:gd name="T1" fmla="*/ 0 h 84"/>
                  <a:gd name="T2" fmla="*/ 0 w 55"/>
                  <a:gd name="T3" fmla="*/ 79 h 84"/>
                  <a:gd name="T4" fmla="*/ 55 w 55"/>
                  <a:gd name="T5" fmla="*/ 84 h 84"/>
                  <a:gd name="T6" fmla="*/ 33 w 55"/>
                  <a:gd name="T7" fmla="*/ 0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33" y="0"/>
                    </a:moveTo>
                    <a:lnTo>
                      <a:pt x="0" y="79"/>
                    </a:lnTo>
                    <a:lnTo>
                      <a:pt x="55" y="8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990" name="Group 36"/>
            <p:cNvGrpSpPr>
              <a:grpSpLocks/>
            </p:cNvGrpSpPr>
            <p:nvPr/>
          </p:nvGrpSpPr>
          <p:grpSpPr bwMode="auto">
            <a:xfrm>
              <a:off x="4388" y="1840"/>
              <a:ext cx="269" cy="238"/>
              <a:chOff x="1382" y="1488"/>
              <a:chExt cx="269" cy="238"/>
            </a:xfrm>
          </p:grpSpPr>
          <p:sp>
            <p:nvSpPr>
              <p:cNvPr id="41043" name="Line 3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4" name="Freeform 3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0991" name="Group 39"/>
            <p:cNvGrpSpPr>
              <a:grpSpLocks/>
            </p:cNvGrpSpPr>
            <p:nvPr/>
          </p:nvGrpSpPr>
          <p:grpSpPr bwMode="auto">
            <a:xfrm>
              <a:off x="4390" y="2246"/>
              <a:ext cx="269" cy="292"/>
              <a:chOff x="1382" y="1898"/>
              <a:chExt cx="269" cy="292"/>
            </a:xfrm>
          </p:grpSpPr>
          <p:sp>
            <p:nvSpPr>
              <p:cNvPr id="41041" name="Line 40"/>
              <p:cNvSpPr>
                <a:spLocks noChangeShapeType="1"/>
              </p:cNvSpPr>
              <p:nvPr/>
            </p:nvSpPr>
            <p:spPr bwMode="auto">
              <a:xfrm flipH="1">
                <a:off x="1421" y="1898"/>
                <a:ext cx="230"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2" name="Freeform 41"/>
              <p:cNvSpPr>
                <a:spLocks/>
              </p:cNvSpPr>
              <p:nvPr/>
            </p:nvSpPr>
            <p:spPr bwMode="auto">
              <a:xfrm>
                <a:off x="1382" y="2106"/>
                <a:ext cx="56" cy="84"/>
              </a:xfrm>
              <a:custGeom>
                <a:avLst/>
                <a:gdLst>
                  <a:gd name="T0" fmla="*/ 28 w 56"/>
                  <a:gd name="T1" fmla="*/ 0 h 84"/>
                  <a:gd name="T2" fmla="*/ 0 w 56"/>
                  <a:gd name="T3" fmla="*/ 84 h 84"/>
                  <a:gd name="T4" fmla="*/ 56 w 56"/>
                  <a:gd name="T5" fmla="*/ 73 h 84"/>
                  <a:gd name="T6" fmla="*/ 28 w 56"/>
                  <a:gd name="T7" fmla="*/ 0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8" y="0"/>
                    </a:moveTo>
                    <a:lnTo>
                      <a:pt x="0" y="84"/>
                    </a:lnTo>
                    <a:lnTo>
                      <a:pt x="56" y="73"/>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92" name="Freeform 42"/>
            <p:cNvSpPr>
              <a:spLocks/>
            </p:cNvSpPr>
            <p:nvPr/>
          </p:nvSpPr>
          <p:spPr bwMode="auto">
            <a:xfrm>
              <a:off x="3929" y="1840"/>
              <a:ext cx="230" cy="702"/>
            </a:xfrm>
            <a:custGeom>
              <a:avLst/>
              <a:gdLst>
                <a:gd name="T0" fmla="*/ 230 w 230"/>
                <a:gd name="T1" fmla="*/ 702 h 702"/>
                <a:gd name="T2" fmla="*/ 200 w 230"/>
                <a:gd name="T3" fmla="*/ 696 h 702"/>
                <a:gd name="T4" fmla="*/ 173 w 230"/>
                <a:gd name="T5" fmla="*/ 688 h 702"/>
                <a:gd name="T6" fmla="*/ 157 w 230"/>
                <a:gd name="T7" fmla="*/ 683 h 702"/>
                <a:gd name="T8" fmla="*/ 144 w 230"/>
                <a:gd name="T9" fmla="*/ 672 h 702"/>
                <a:gd name="T10" fmla="*/ 128 w 230"/>
                <a:gd name="T11" fmla="*/ 658 h 702"/>
                <a:gd name="T12" fmla="*/ 115 w 230"/>
                <a:gd name="T13" fmla="*/ 642 h 702"/>
                <a:gd name="T14" fmla="*/ 99 w 230"/>
                <a:gd name="T15" fmla="*/ 621 h 702"/>
                <a:gd name="T16" fmla="*/ 81 w 230"/>
                <a:gd name="T17" fmla="*/ 599 h 702"/>
                <a:gd name="T18" fmla="*/ 61 w 230"/>
                <a:gd name="T19" fmla="*/ 569 h 702"/>
                <a:gd name="T20" fmla="*/ 42 w 230"/>
                <a:gd name="T21" fmla="*/ 540 h 702"/>
                <a:gd name="T22" fmla="*/ 26 w 230"/>
                <a:gd name="T23" fmla="*/ 510 h 702"/>
                <a:gd name="T24" fmla="*/ 12 w 230"/>
                <a:gd name="T25" fmla="*/ 475 h 702"/>
                <a:gd name="T26" fmla="*/ 3 w 230"/>
                <a:gd name="T27" fmla="*/ 443 h 702"/>
                <a:gd name="T28" fmla="*/ 1 w 230"/>
                <a:gd name="T29" fmla="*/ 426 h 702"/>
                <a:gd name="T30" fmla="*/ 0 w 230"/>
                <a:gd name="T31" fmla="*/ 410 h 702"/>
                <a:gd name="T32" fmla="*/ 1 w 230"/>
                <a:gd name="T33" fmla="*/ 394 h 702"/>
                <a:gd name="T34" fmla="*/ 3 w 230"/>
                <a:gd name="T35" fmla="*/ 375 h 702"/>
                <a:gd name="T36" fmla="*/ 12 w 230"/>
                <a:gd name="T37" fmla="*/ 338 h 702"/>
                <a:gd name="T38" fmla="*/ 26 w 230"/>
                <a:gd name="T39" fmla="*/ 297 h 702"/>
                <a:gd name="T40" fmla="*/ 42 w 230"/>
                <a:gd name="T41" fmla="*/ 257 h 702"/>
                <a:gd name="T42" fmla="*/ 61 w 230"/>
                <a:gd name="T43" fmla="*/ 216 h 702"/>
                <a:gd name="T44" fmla="*/ 81 w 230"/>
                <a:gd name="T45" fmla="*/ 178 h 702"/>
                <a:gd name="T46" fmla="*/ 99 w 230"/>
                <a:gd name="T47" fmla="*/ 146 h 702"/>
                <a:gd name="T48" fmla="*/ 115 w 230"/>
                <a:gd name="T49" fmla="*/ 116 h 702"/>
                <a:gd name="T50" fmla="*/ 130 w 230"/>
                <a:gd name="T51" fmla="*/ 92 h 702"/>
                <a:gd name="T52" fmla="*/ 147 w 230"/>
                <a:gd name="T53" fmla="*/ 73 h 702"/>
                <a:gd name="T54" fmla="*/ 164 w 230"/>
                <a:gd name="T55" fmla="*/ 54 h 702"/>
                <a:gd name="T56" fmla="*/ 179 w 230"/>
                <a:gd name="T57" fmla="*/ 41 h 702"/>
                <a:gd name="T58" fmla="*/ 196 w 230"/>
                <a:gd name="T59" fmla="*/ 27 h 702"/>
                <a:gd name="T60" fmla="*/ 210 w 230"/>
                <a:gd name="T61" fmla="*/ 17 h 702"/>
                <a:gd name="T62" fmla="*/ 220 w 230"/>
                <a:gd name="T63" fmla="*/ 9 h 702"/>
                <a:gd name="T64" fmla="*/ 230 w 230"/>
                <a:gd name="T65" fmla="*/ 0 h 7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0"/>
                <a:gd name="T100" fmla="*/ 0 h 702"/>
                <a:gd name="T101" fmla="*/ 230 w 230"/>
                <a:gd name="T102" fmla="*/ 702 h 7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0" h="702">
                  <a:moveTo>
                    <a:pt x="230" y="702"/>
                  </a:moveTo>
                  <a:lnTo>
                    <a:pt x="200" y="696"/>
                  </a:lnTo>
                  <a:lnTo>
                    <a:pt x="173" y="688"/>
                  </a:lnTo>
                  <a:lnTo>
                    <a:pt x="157" y="683"/>
                  </a:lnTo>
                  <a:lnTo>
                    <a:pt x="144" y="672"/>
                  </a:lnTo>
                  <a:lnTo>
                    <a:pt x="128" y="658"/>
                  </a:lnTo>
                  <a:lnTo>
                    <a:pt x="115" y="642"/>
                  </a:lnTo>
                  <a:lnTo>
                    <a:pt x="99" y="621"/>
                  </a:lnTo>
                  <a:lnTo>
                    <a:pt x="81" y="599"/>
                  </a:lnTo>
                  <a:lnTo>
                    <a:pt x="61" y="569"/>
                  </a:lnTo>
                  <a:lnTo>
                    <a:pt x="42" y="540"/>
                  </a:lnTo>
                  <a:lnTo>
                    <a:pt x="26" y="510"/>
                  </a:lnTo>
                  <a:lnTo>
                    <a:pt x="12" y="475"/>
                  </a:lnTo>
                  <a:lnTo>
                    <a:pt x="3" y="443"/>
                  </a:lnTo>
                  <a:lnTo>
                    <a:pt x="1" y="426"/>
                  </a:lnTo>
                  <a:lnTo>
                    <a:pt x="0" y="410"/>
                  </a:lnTo>
                  <a:lnTo>
                    <a:pt x="1" y="394"/>
                  </a:lnTo>
                  <a:lnTo>
                    <a:pt x="3" y="375"/>
                  </a:lnTo>
                  <a:lnTo>
                    <a:pt x="12" y="338"/>
                  </a:lnTo>
                  <a:lnTo>
                    <a:pt x="26" y="297"/>
                  </a:lnTo>
                  <a:lnTo>
                    <a:pt x="42" y="257"/>
                  </a:lnTo>
                  <a:lnTo>
                    <a:pt x="61" y="216"/>
                  </a:lnTo>
                  <a:lnTo>
                    <a:pt x="81" y="178"/>
                  </a:lnTo>
                  <a:lnTo>
                    <a:pt x="99" y="146"/>
                  </a:lnTo>
                  <a:lnTo>
                    <a:pt x="115" y="116"/>
                  </a:lnTo>
                  <a:lnTo>
                    <a:pt x="130" y="92"/>
                  </a:lnTo>
                  <a:lnTo>
                    <a:pt x="147" y="73"/>
                  </a:lnTo>
                  <a:lnTo>
                    <a:pt x="164" y="54"/>
                  </a:lnTo>
                  <a:lnTo>
                    <a:pt x="179" y="41"/>
                  </a:lnTo>
                  <a:lnTo>
                    <a:pt x="196" y="27"/>
                  </a:lnTo>
                  <a:lnTo>
                    <a:pt x="210" y="17"/>
                  </a:lnTo>
                  <a:lnTo>
                    <a:pt x="220" y="9"/>
                  </a:lnTo>
                  <a:lnTo>
                    <a:pt x="23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0993" name="Group 43"/>
            <p:cNvGrpSpPr>
              <a:grpSpLocks/>
            </p:cNvGrpSpPr>
            <p:nvPr/>
          </p:nvGrpSpPr>
          <p:grpSpPr bwMode="auto">
            <a:xfrm>
              <a:off x="4044" y="1840"/>
              <a:ext cx="115" cy="116"/>
              <a:chOff x="1038" y="1488"/>
              <a:chExt cx="115" cy="116"/>
            </a:xfrm>
          </p:grpSpPr>
          <p:sp>
            <p:nvSpPr>
              <p:cNvPr id="41039" name="Line 44"/>
              <p:cNvSpPr>
                <a:spLocks noChangeShapeType="1"/>
              </p:cNvSpPr>
              <p:nvPr/>
            </p:nvSpPr>
            <p:spPr bwMode="auto">
              <a:xfrm flipV="1">
                <a:off x="1038" y="1526"/>
                <a:ext cx="75" cy="7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40" name="Freeform 45"/>
              <p:cNvSpPr>
                <a:spLocks/>
              </p:cNvSpPr>
              <p:nvPr/>
            </p:nvSpPr>
            <p:spPr bwMode="auto">
              <a:xfrm>
                <a:off x="1097" y="1488"/>
                <a:ext cx="56" cy="84"/>
              </a:xfrm>
              <a:custGeom>
                <a:avLst/>
                <a:gdLst>
                  <a:gd name="T0" fmla="*/ 26 w 56"/>
                  <a:gd name="T1" fmla="*/ 84 h 84"/>
                  <a:gd name="T2" fmla="*/ 56 w 56"/>
                  <a:gd name="T3" fmla="*/ 0 h 84"/>
                  <a:gd name="T4" fmla="*/ 0 w 56"/>
                  <a:gd name="T5" fmla="*/ 6 h 84"/>
                  <a:gd name="T6" fmla="*/ 26 w 56"/>
                  <a:gd name="T7" fmla="*/ 84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6" y="84"/>
                    </a:moveTo>
                    <a:lnTo>
                      <a:pt x="56" y="0"/>
                    </a:lnTo>
                    <a:lnTo>
                      <a:pt x="0" y="6"/>
                    </a:lnTo>
                    <a:lnTo>
                      <a:pt x="2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0994" name="Oval 46"/>
            <p:cNvSpPr>
              <a:spLocks noChangeArrowheads="1"/>
            </p:cNvSpPr>
            <p:nvPr/>
          </p:nvSpPr>
          <p:spPr bwMode="auto">
            <a:xfrm>
              <a:off x="4656" y="2016"/>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95" name="Oval 47"/>
            <p:cNvSpPr>
              <a:spLocks noChangeArrowheads="1"/>
            </p:cNvSpPr>
            <p:nvPr/>
          </p:nvSpPr>
          <p:spPr bwMode="auto">
            <a:xfrm>
              <a:off x="4128" y="3600"/>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96" name="Oval 48"/>
            <p:cNvSpPr>
              <a:spLocks noChangeArrowheads="1"/>
            </p:cNvSpPr>
            <p:nvPr/>
          </p:nvSpPr>
          <p:spPr bwMode="auto">
            <a:xfrm>
              <a:off x="3600" y="3072"/>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997" name="Rectangle 50"/>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0998" name="Rectangle 51"/>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0999" name="Rectangle 52"/>
            <p:cNvSpPr>
              <a:spLocks noChangeArrowheads="1"/>
            </p:cNvSpPr>
            <p:nvPr/>
          </p:nvSpPr>
          <p:spPr bwMode="auto">
            <a:xfrm>
              <a:off x="4704" y="206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1000" name="Rectangle 53"/>
            <p:cNvSpPr>
              <a:spLocks noChangeArrowheads="1"/>
            </p:cNvSpPr>
            <p:nvPr/>
          </p:nvSpPr>
          <p:spPr bwMode="auto">
            <a:xfrm>
              <a:off x="4704" y="307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41001" name="Rectangle 54"/>
            <p:cNvSpPr>
              <a:spLocks noChangeArrowheads="1"/>
            </p:cNvSpPr>
            <p:nvPr/>
          </p:nvSpPr>
          <p:spPr bwMode="auto">
            <a:xfrm>
              <a:off x="4176" y="3648"/>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1002" name="Rectangle 55"/>
            <p:cNvSpPr>
              <a:spLocks noChangeArrowheads="1"/>
            </p:cNvSpPr>
            <p:nvPr/>
          </p:nvSpPr>
          <p:spPr bwMode="auto">
            <a:xfrm>
              <a:off x="3648" y="312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grpSp>
          <p:nvGrpSpPr>
            <p:cNvPr id="41003" name="Group 56"/>
            <p:cNvGrpSpPr>
              <a:grpSpLocks/>
            </p:cNvGrpSpPr>
            <p:nvPr/>
          </p:nvGrpSpPr>
          <p:grpSpPr bwMode="auto">
            <a:xfrm flipH="1">
              <a:off x="3792" y="2688"/>
              <a:ext cx="384" cy="432"/>
              <a:chOff x="1382" y="2305"/>
              <a:chExt cx="307" cy="410"/>
            </a:xfrm>
          </p:grpSpPr>
          <p:sp>
            <p:nvSpPr>
              <p:cNvPr id="41037" name="Line 57"/>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8" name="Freeform 58"/>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04" name="Rectangle 60"/>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1005" name="Oval 61"/>
            <p:cNvSpPr>
              <a:spLocks noChangeArrowheads="1"/>
            </p:cNvSpPr>
            <p:nvPr/>
          </p:nvSpPr>
          <p:spPr bwMode="auto">
            <a:xfrm>
              <a:off x="4159" y="1725"/>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1006" name="Group 62"/>
            <p:cNvGrpSpPr>
              <a:grpSpLocks/>
            </p:cNvGrpSpPr>
            <p:nvPr/>
          </p:nvGrpSpPr>
          <p:grpSpPr bwMode="auto">
            <a:xfrm>
              <a:off x="4247" y="1374"/>
              <a:ext cx="51" cy="351"/>
              <a:chOff x="1241" y="1022"/>
              <a:chExt cx="51" cy="351"/>
            </a:xfrm>
          </p:grpSpPr>
          <p:sp>
            <p:nvSpPr>
              <p:cNvPr id="41035" name="Line 63"/>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6" name="Freeform 64"/>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007" name="Group 65"/>
            <p:cNvGrpSpPr>
              <a:grpSpLocks/>
            </p:cNvGrpSpPr>
            <p:nvPr/>
          </p:nvGrpSpPr>
          <p:grpSpPr bwMode="auto">
            <a:xfrm>
              <a:off x="4388" y="1840"/>
              <a:ext cx="269" cy="238"/>
              <a:chOff x="1382" y="1488"/>
              <a:chExt cx="269" cy="238"/>
            </a:xfrm>
          </p:grpSpPr>
          <p:sp>
            <p:nvSpPr>
              <p:cNvPr id="41033" name="Line 66"/>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4" name="Freeform 67"/>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08" name="Oval 68"/>
            <p:cNvSpPr>
              <a:spLocks noChangeArrowheads="1"/>
            </p:cNvSpPr>
            <p:nvPr/>
          </p:nvSpPr>
          <p:spPr bwMode="auto">
            <a:xfrm>
              <a:off x="4656" y="2016"/>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09" name="Rectangle 69"/>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1010" name="Rectangle 71"/>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1011" name="Oval 72"/>
            <p:cNvSpPr>
              <a:spLocks noChangeArrowheads="1"/>
            </p:cNvSpPr>
            <p:nvPr/>
          </p:nvSpPr>
          <p:spPr bwMode="auto">
            <a:xfrm>
              <a:off x="4159" y="1725"/>
              <a:ext cx="232"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1012" name="Group 73"/>
            <p:cNvGrpSpPr>
              <a:grpSpLocks/>
            </p:cNvGrpSpPr>
            <p:nvPr/>
          </p:nvGrpSpPr>
          <p:grpSpPr bwMode="auto">
            <a:xfrm>
              <a:off x="4247" y="1374"/>
              <a:ext cx="50" cy="351"/>
              <a:chOff x="1241" y="1022"/>
              <a:chExt cx="51" cy="351"/>
            </a:xfrm>
          </p:grpSpPr>
          <p:sp>
            <p:nvSpPr>
              <p:cNvPr id="41031" name="Line 74"/>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2" name="Freeform 75"/>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013" name="Group 76"/>
            <p:cNvGrpSpPr>
              <a:grpSpLocks/>
            </p:cNvGrpSpPr>
            <p:nvPr/>
          </p:nvGrpSpPr>
          <p:grpSpPr bwMode="auto">
            <a:xfrm>
              <a:off x="4388" y="1840"/>
              <a:ext cx="268" cy="238"/>
              <a:chOff x="1382" y="1488"/>
              <a:chExt cx="269" cy="238"/>
            </a:xfrm>
          </p:grpSpPr>
          <p:sp>
            <p:nvSpPr>
              <p:cNvPr id="41029" name="Line 7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30" name="Freeform 7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14" name="Oval 79"/>
            <p:cNvSpPr>
              <a:spLocks noChangeArrowheads="1"/>
            </p:cNvSpPr>
            <p:nvPr/>
          </p:nvSpPr>
          <p:spPr bwMode="auto">
            <a:xfrm>
              <a:off x="4656" y="2016"/>
              <a:ext cx="232"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15" name="Rectangle 80"/>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1016" name="Rectangle 82"/>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1017" name="Oval 83"/>
            <p:cNvSpPr>
              <a:spLocks noChangeArrowheads="1"/>
            </p:cNvSpPr>
            <p:nvPr/>
          </p:nvSpPr>
          <p:spPr bwMode="auto">
            <a:xfrm>
              <a:off x="4159" y="1725"/>
              <a:ext cx="232"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1018" name="Group 84"/>
            <p:cNvGrpSpPr>
              <a:grpSpLocks/>
            </p:cNvGrpSpPr>
            <p:nvPr/>
          </p:nvGrpSpPr>
          <p:grpSpPr bwMode="auto">
            <a:xfrm>
              <a:off x="4247" y="1374"/>
              <a:ext cx="50" cy="351"/>
              <a:chOff x="1241" y="1022"/>
              <a:chExt cx="51" cy="351"/>
            </a:xfrm>
          </p:grpSpPr>
          <p:sp>
            <p:nvSpPr>
              <p:cNvPr id="41027" name="Line 85"/>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8" name="Freeform 86"/>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1019" name="Group 87"/>
            <p:cNvGrpSpPr>
              <a:grpSpLocks/>
            </p:cNvGrpSpPr>
            <p:nvPr/>
          </p:nvGrpSpPr>
          <p:grpSpPr bwMode="auto">
            <a:xfrm>
              <a:off x="4388" y="1840"/>
              <a:ext cx="268" cy="238"/>
              <a:chOff x="1382" y="1488"/>
              <a:chExt cx="269" cy="238"/>
            </a:xfrm>
          </p:grpSpPr>
          <p:sp>
            <p:nvSpPr>
              <p:cNvPr id="41025" name="Line 88"/>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6" name="Freeform 89"/>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20" name="Oval 90"/>
            <p:cNvSpPr>
              <a:spLocks noChangeArrowheads="1"/>
            </p:cNvSpPr>
            <p:nvPr/>
          </p:nvSpPr>
          <p:spPr bwMode="auto">
            <a:xfrm>
              <a:off x="4656" y="2016"/>
              <a:ext cx="232"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021" name="Rectangle 91"/>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1022" name="Rectangle 93"/>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1023" name="Rectangle 105"/>
            <p:cNvSpPr>
              <a:spLocks noChangeArrowheads="1"/>
            </p:cNvSpPr>
            <p:nvPr/>
          </p:nvSpPr>
          <p:spPr bwMode="auto">
            <a:xfrm>
              <a:off x="4704" y="206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1024" name="Line 106"/>
            <p:cNvSpPr>
              <a:spLocks noChangeShapeType="1"/>
            </p:cNvSpPr>
            <p:nvPr/>
          </p:nvSpPr>
          <p:spPr bwMode="auto">
            <a:xfrm>
              <a:off x="4286" y="202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6"/>
          <p:cNvSpPr>
            <a:spLocks noGrp="1" noChangeArrowheads="1"/>
          </p:cNvSpPr>
          <p:nvPr>
            <p:ph type="title"/>
          </p:nvPr>
        </p:nvSpPr>
        <p:spPr>
          <a:xfrm>
            <a:off x="395288" y="563563"/>
            <a:ext cx="8229600" cy="768350"/>
          </a:xfrm>
        </p:spPr>
        <p:txBody>
          <a:bodyPr/>
          <a:lstStyle/>
          <a:p>
            <a:pPr eaLnBrk="1" hangingPunct="1"/>
            <a:r>
              <a:rPr lang="zh-CN" altLang="en-US" smtClean="0"/>
              <a:t>求必经结点集算法要点</a:t>
            </a:r>
          </a:p>
        </p:txBody>
      </p:sp>
      <p:sp>
        <p:nvSpPr>
          <p:cNvPr id="41987" name="Rectangle 3"/>
          <p:cNvSpPr>
            <a:spLocks noGrp="1" noChangeArrowheads="1"/>
          </p:cNvSpPr>
          <p:nvPr>
            <p:ph idx="1"/>
          </p:nvPr>
        </p:nvSpPr>
        <p:spPr>
          <a:xfrm>
            <a:off x="234950" y="2325688"/>
            <a:ext cx="6408738" cy="3487737"/>
          </a:xfrm>
        </p:spPr>
        <p:txBody>
          <a:bodyPr/>
          <a:lstStyle/>
          <a:p>
            <a:pPr marL="609600" indent="-609600" eaLnBrk="1" hangingPunct="1">
              <a:spcBef>
                <a:spcPct val="0"/>
              </a:spcBef>
              <a:buFont typeface="Wingdings" panose="05000000000000000000" pitchFamily="2" charset="2"/>
              <a:buAutoNum type="arabicPeriod"/>
            </a:pPr>
            <a:r>
              <a:rPr lang="zh-CN" altLang="en-US" sz="2400" b="1" smtClean="0">
                <a:solidFill>
                  <a:srgbClr val="000000"/>
                </a:solidFill>
              </a:rPr>
              <a:t>首结点的必经结点集就是自己</a:t>
            </a:r>
            <a:r>
              <a:rPr lang="en-US" altLang="zh-CN" sz="2400" b="1" smtClean="0">
                <a:solidFill>
                  <a:srgbClr val="000000"/>
                </a:solidFill>
              </a:rPr>
              <a:t>;</a:t>
            </a:r>
          </a:p>
          <a:p>
            <a:pPr marL="609600" indent="-609600" eaLnBrk="1" hangingPunct="1">
              <a:spcBef>
                <a:spcPct val="0"/>
              </a:spcBef>
              <a:buFont typeface="Wingdings" panose="05000000000000000000" pitchFamily="2" charset="2"/>
              <a:buAutoNum type="arabicPeriod"/>
            </a:pPr>
            <a:r>
              <a:rPr lang="zh-CN" altLang="en-US" sz="2400" b="1" smtClean="0">
                <a:solidFill>
                  <a:srgbClr val="000000"/>
                </a:solidFill>
              </a:rPr>
              <a:t>将其他结点的必经结点集假设为所有结点</a:t>
            </a:r>
            <a:r>
              <a:rPr lang="en-US" altLang="zh-CN" sz="2400" b="1" smtClean="0">
                <a:solidFill>
                  <a:srgbClr val="000000"/>
                </a:solidFill>
              </a:rPr>
              <a:t>;</a:t>
            </a:r>
          </a:p>
          <a:p>
            <a:pPr marL="609600" indent="-609600" eaLnBrk="1" hangingPunct="1">
              <a:spcBef>
                <a:spcPct val="0"/>
              </a:spcBef>
              <a:buFont typeface="Wingdings" panose="05000000000000000000" pitchFamily="2" charset="2"/>
              <a:buAutoNum type="arabicPeriod"/>
            </a:pPr>
            <a:r>
              <a:rPr lang="zh-CN" altLang="en-US" sz="2400" b="1" smtClean="0">
                <a:solidFill>
                  <a:srgbClr val="000000"/>
                </a:solidFill>
              </a:rPr>
              <a:t>针对每个结点</a:t>
            </a:r>
            <a:r>
              <a:rPr lang="en-US" altLang="zh-CN" sz="2400" b="1" smtClean="0">
                <a:solidFill>
                  <a:srgbClr val="000000"/>
                </a:solidFill>
              </a:rPr>
              <a:t>,</a:t>
            </a:r>
            <a:r>
              <a:rPr lang="zh-CN" altLang="en-US" sz="2400" b="1" smtClean="0">
                <a:solidFill>
                  <a:srgbClr val="000000"/>
                </a:solidFill>
              </a:rPr>
              <a:t>逐个排除不是必经结点的结点</a:t>
            </a:r>
            <a:r>
              <a:rPr lang="en-US" altLang="zh-CN" sz="2400" b="1" smtClean="0">
                <a:solidFill>
                  <a:srgbClr val="000000"/>
                </a:solidFill>
              </a:rPr>
              <a:t>:</a:t>
            </a:r>
          </a:p>
          <a:p>
            <a:pPr marL="971550" lvl="1" indent="-514350" eaLnBrk="1" hangingPunct="1">
              <a:spcBef>
                <a:spcPct val="0"/>
              </a:spcBef>
              <a:buFont typeface="Wingdings" panose="05000000000000000000" pitchFamily="2" charset="2"/>
              <a:buChar char="l"/>
            </a:pPr>
            <a:r>
              <a:rPr lang="zh-CN" altLang="en-US" sz="2000" b="1" smtClean="0">
                <a:solidFill>
                  <a:srgbClr val="000000"/>
                </a:solidFill>
              </a:rPr>
              <a:t>每个结点的必经结点肯定包括自己</a:t>
            </a:r>
            <a:r>
              <a:rPr lang="en-US" altLang="zh-CN" sz="2000" b="1" smtClean="0">
                <a:solidFill>
                  <a:srgbClr val="000000"/>
                </a:solidFill>
              </a:rPr>
              <a:t>;</a:t>
            </a:r>
          </a:p>
          <a:p>
            <a:pPr marL="971550" lvl="1" indent="-514350" eaLnBrk="1" hangingPunct="1">
              <a:spcBef>
                <a:spcPct val="0"/>
              </a:spcBef>
              <a:buFont typeface="Wingdings" panose="05000000000000000000" pitchFamily="2" charset="2"/>
              <a:buChar char="l"/>
            </a:pPr>
            <a:r>
              <a:rPr lang="zh-CN" altLang="en-US" sz="2000" b="1" smtClean="0">
                <a:solidFill>
                  <a:srgbClr val="000000"/>
                </a:solidFill>
              </a:rPr>
              <a:t>除了自己再加上它的所有前驱结点的必经结点集的交集</a:t>
            </a:r>
            <a:r>
              <a:rPr lang="en-US" altLang="zh-CN" sz="2000" b="1" smtClean="0">
                <a:solidFill>
                  <a:srgbClr val="000000"/>
                </a:solidFill>
              </a:rPr>
              <a:t>;</a:t>
            </a:r>
          </a:p>
          <a:p>
            <a:pPr marL="609600" indent="-609600" eaLnBrk="1" hangingPunct="1">
              <a:spcBef>
                <a:spcPct val="0"/>
              </a:spcBef>
              <a:buFont typeface="Wingdings" panose="05000000000000000000" pitchFamily="2" charset="2"/>
              <a:buAutoNum type="arabicPeriod"/>
            </a:pPr>
            <a:r>
              <a:rPr lang="zh-CN" altLang="en-US" sz="2500" b="1" smtClean="0">
                <a:solidFill>
                  <a:srgbClr val="000000"/>
                </a:solidFill>
              </a:rPr>
              <a:t>经过多次迭代</a:t>
            </a:r>
            <a:r>
              <a:rPr lang="en-US" altLang="zh-CN" sz="2500" b="1" smtClean="0">
                <a:solidFill>
                  <a:srgbClr val="000000"/>
                </a:solidFill>
              </a:rPr>
              <a:t>,</a:t>
            </a:r>
            <a:r>
              <a:rPr lang="zh-CN" altLang="en-US" sz="2500" b="1" smtClean="0">
                <a:solidFill>
                  <a:srgbClr val="000000"/>
                </a:solidFill>
              </a:rPr>
              <a:t>结果稳定后</a:t>
            </a:r>
            <a:r>
              <a:rPr lang="en-US" altLang="zh-CN" sz="2500" b="1" smtClean="0">
                <a:solidFill>
                  <a:srgbClr val="000000"/>
                </a:solidFill>
              </a:rPr>
              <a:t>,</a:t>
            </a:r>
            <a:r>
              <a:rPr lang="zh-CN" altLang="en-US" sz="2500" b="1" smtClean="0">
                <a:solidFill>
                  <a:srgbClr val="000000"/>
                </a:solidFill>
              </a:rPr>
              <a:t>就可形成每个结点的必经结点集合</a:t>
            </a:r>
            <a:r>
              <a:rPr lang="en-US" altLang="zh-CN" sz="2500" b="1" smtClean="0">
                <a:solidFill>
                  <a:srgbClr val="000000"/>
                </a:solidFill>
              </a:rPr>
              <a:t>. </a:t>
            </a:r>
            <a:endParaRPr lang="en-US" altLang="zh-CN" sz="2900" smtClean="0"/>
          </a:p>
        </p:txBody>
      </p:sp>
      <p:sp>
        <p:nvSpPr>
          <p:cNvPr id="419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F79DBD-A7E9-4ABC-98B7-569EA5F7E693}" type="slidenum">
              <a:rPr lang="en-US" altLang="zh-CN" sz="1400" smtClean="0"/>
              <a:pPr>
                <a:spcBef>
                  <a:spcPct val="0"/>
                </a:spcBef>
                <a:buFontTx/>
                <a:buNone/>
              </a:pPr>
              <a:t>38</a:t>
            </a:fld>
            <a:endParaRPr lang="en-US" altLang="zh-CN" sz="1400" smtClean="0"/>
          </a:p>
        </p:txBody>
      </p:sp>
      <p:sp>
        <p:nvSpPr>
          <p:cNvPr id="41989" name="Oval 7"/>
          <p:cNvSpPr>
            <a:spLocks noChangeArrowheads="1"/>
          </p:cNvSpPr>
          <p:nvPr/>
        </p:nvSpPr>
        <p:spPr bwMode="auto">
          <a:xfrm>
            <a:off x="7858125" y="1571625"/>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1990" name="Group 19"/>
          <p:cNvGrpSpPr>
            <a:grpSpLocks/>
          </p:cNvGrpSpPr>
          <p:nvPr/>
        </p:nvGrpSpPr>
        <p:grpSpPr bwMode="auto">
          <a:xfrm>
            <a:off x="6659563" y="1628775"/>
            <a:ext cx="2276475" cy="4549775"/>
            <a:chOff x="3456" y="1091"/>
            <a:chExt cx="1434" cy="2866"/>
          </a:xfrm>
        </p:grpSpPr>
        <p:sp>
          <p:nvSpPr>
            <p:cNvPr id="41991" name="Rectangle 20"/>
            <p:cNvSpPr>
              <a:spLocks noChangeArrowheads="1"/>
            </p:cNvSpPr>
            <p:nvPr/>
          </p:nvSpPr>
          <p:spPr bwMode="auto">
            <a:xfrm>
              <a:off x="3463" y="1099"/>
              <a:ext cx="18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例</a:t>
              </a:r>
              <a:endParaRPr kumimoji="1" lang="zh-CN" altLang="en-US" sz="2400">
                <a:latin typeface="Times New Roman" panose="02020603050405020304" pitchFamily="18" charset="0"/>
              </a:endParaRPr>
            </a:p>
          </p:txBody>
        </p:sp>
        <p:sp>
          <p:nvSpPr>
            <p:cNvPr id="41992" name="Rectangle 21"/>
            <p:cNvSpPr>
              <a:spLocks noChangeArrowheads="1"/>
            </p:cNvSpPr>
            <p:nvPr/>
          </p:nvSpPr>
          <p:spPr bwMode="auto">
            <a:xfrm>
              <a:off x="3565" y="1091"/>
              <a:ext cx="61"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1993" name="Rectangle 22"/>
            <p:cNvSpPr>
              <a:spLocks noChangeArrowheads="1"/>
            </p:cNvSpPr>
            <p:nvPr/>
          </p:nvSpPr>
          <p:spPr bwMode="auto">
            <a:xfrm>
              <a:off x="3463" y="1328"/>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1994" name="Rectangle 23"/>
            <p:cNvSpPr>
              <a:spLocks noChangeArrowheads="1"/>
            </p:cNvSpPr>
            <p:nvPr/>
          </p:nvSpPr>
          <p:spPr bwMode="auto">
            <a:xfrm>
              <a:off x="3463" y="2930"/>
              <a:ext cx="9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1995" name="Oval 24"/>
            <p:cNvSpPr>
              <a:spLocks noChangeArrowheads="1"/>
            </p:cNvSpPr>
            <p:nvPr/>
          </p:nvSpPr>
          <p:spPr bwMode="auto">
            <a:xfrm>
              <a:off x="4159" y="1725"/>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6" name="Rectangle 25"/>
            <p:cNvSpPr>
              <a:spLocks noChangeArrowheads="1"/>
            </p:cNvSpPr>
            <p:nvPr/>
          </p:nvSpPr>
          <p:spPr bwMode="auto">
            <a:xfrm>
              <a:off x="3639" y="312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sp>
          <p:nvSpPr>
            <p:cNvPr id="41997" name="Oval 26"/>
            <p:cNvSpPr>
              <a:spLocks noChangeArrowheads="1"/>
            </p:cNvSpPr>
            <p:nvPr/>
          </p:nvSpPr>
          <p:spPr bwMode="auto">
            <a:xfrm>
              <a:off x="4657" y="3011"/>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998" name="Rectangle 27"/>
            <p:cNvSpPr>
              <a:spLocks noChangeArrowheads="1"/>
            </p:cNvSpPr>
            <p:nvPr/>
          </p:nvSpPr>
          <p:spPr bwMode="auto">
            <a:xfrm>
              <a:off x="4214" y="365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1999" name="Rectangle 28"/>
            <p:cNvSpPr>
              <a:spLocks noChangeArrowheads="1"/>
            </p:cNvSpPr>
            <p:nvPr/>
          </p:nvSpPr>
          <p:spPr bwMode="auto">
            <a:xfrm>
              <a:off x="4697" y="207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2000" name="Oval 29"/>
            <p:cNvSpPr>
              <a:spLocks noChangeArrowheads="1"/>
            </p:cNvSpPr>
            <p:nvPr/>
          </p:nvSpPr>
          <p:spPr bwMode="auto">
            <a:xfrm>
              <a:off x="4159" y="2426"/>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01" name="Rectangle 30"/>
            <p:cNvSpPr>
              <a:spLocks noChangeArrowheads="1"/>
            </p:cNvSpPr>
            <p:nvPr/>
          </p:nvSpPr>
          <p:spPr bwMode="auto">
            <a:xfrm>
              <a:off x="4214" y="248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4</a:t>
              </a:r>
              <a:endParaRPr kumimoji="1" lang="en-US" altLang="zh-CN" sz="2400">
                <a:latin typeface="Times New Roman" panose="02020603050405020304" pitchFamily="18" charset="0"/>
              </a:endParaRPr>
            </a:p>
          </p:txBody>
        </p:sp>
        <p:grpSp>
          <p:nvGrpSpPr>
            <p:cNvPr id="42002" name="Group 31"/>
            <p:cNvGrpSpPr>
              <a:grpSpLocks/>
            </p:cNvGrpSpPr>
            <p:nvPr/>
          </p:nvGrpSpPr>
          <p:grpSpPr bwMode="auto">
            <a:xfrm>
              <a:off x="4247" y="1374"/>
              <a:ext cx="51" cy="351"/>
              <a:chOff x="1241" y="1022"/>
              <a:chExt cx="51" cy="351"/>
            </a:xfrm>
          </p:grpSpPr>
          <p:sp>
            <p:nvSpPr>
              <p:cNvPr id="42075" name="Line 32"/>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6" name="Freeform 33"/>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03" name="Group 34"/>
            <p:cNvGrpSpPr>
              <a:grpSpLocks/>
            </p:cNvGrpSpPr>
            <p:nvPr/>
          </p:nvGrpSpPr>
          <p:grpSpPr bwMode="auto">
            <a:xfrm>
              <a:off x="4388" y="2657"/>
              <a:ext cx="307" cy="410"/>
              <a:chOff x="1382" y="2305"/>
              <a:chExt cx="307" cy="410"/>
            </a:xfrm>
          </p:grpSpPr>
          <p:sp>
            <p:nvSpPr>
              <p:cNvPr id="42073" name="Line 35"/>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4" name="Freeform 36"/>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04" name="Group 37"/>
            <p:cNvGrpSpPr>
              <a:grpSpLocks/>
            </p:cNvGrpSpPr>
            <p:nvPr/>
          </p:nvGrpSpPr>
          <p:grpSpPr bwMode="auto">
            <a:xfrm>
              <a:off x="4350" y="3243"/>
              <a:ext cx="345" cy="409"/>
              <a:chOff x="1344" y="2891"/>
              <a:chExt cx="345" cy="409"/>
            </a:xfrm>
          </p:grpSpPr>
          <p:sp>
            <p:nvSpPr>
              <p:cNvPr id="42071" name="Line 38"/>
              <p:cNvSpPr>
                <a:spLocks noChangeShapeType="1"/>
              </p:cNvSpPr>
              <p:nvPr/>
            </p:nvSpPr>
            <p:spPr bwMode="auto">
              <a:xfrm flipH="1">
                <a:off x="1382" y="2891"/>
                <a:ext cx="307" cy="3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2" name="Freeform 39"/>
              <p:cNvSpPr>
                <a:spLocks/>
              </p:cNvSpPr>
              <p:nvPr/>
            </p:nvSpPr>
            <p:spPr bwMode="auto">
              <a:xfrm>
                <a:off x="1344" y="3214"/>
                <a:ext cx="55" cy="86"/>
              </a:xfrm>
              <a:custGeom>
                <a:avLst/>
                <a:gdLst>
                  <a:gd name="T0" fmla="*/ 26 w 55"/>
                  <a:gd name="T1" fmla="*/ 0 h 86"/>
                  <a:gd name="T2" fmla="*/ 0 w 55"/>
                  <a:gd name="T3" fmla="*/ 86 h 86"/>
                  <a:gd name="T4" fmla="*/ 55 w 55"/>
                  <a:gd name="T5" fmla="*/ 76 h 86"/>
                  <a:gd name="T6" fmla="*/ 26 w 55"/>
                  <a:gd name="T7" fmla="*/ 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26" y="0"/>
                    </a:moveTo>
                    <a:lnTo>
                      <a:pt x="0" y="86"/>
                    </a:lnTo>
                    <a:lnTo>
                      <a:pt x="55" y="7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05" name="Group 40"/>
            <p:cNvGrpSpPr>
              <a:grpSpLocks/>
            </p:cNvGrpSpPr>
            <p:nvPr/>
          </p:nvGrpSpPr>
          <p:grpSpPr bwMode="auto">
            <a:xfrm flipH="1" flipV="1">
              <a:off x="3718" y="3350"/>
              <a:ext cx="480" cy="288"/>
              <a:chOff x="808" y="2950"/>
              <a:chExt cx="345" cy="407"/>
            </a:xfrm>
          </p:grpSpPr>
          <p:sp>
            <p:nvSpPr>
              <p:cNvPr id="42069" name="Line 41"/>
              <p:cNvSpPr>
                <a:spLocks noChangeShapeType="1"/>
              </p:cNvSpPr>
              <p:nvPr/>
            </p:nvSpPr>
            <p:spPr bwMode="auto">
              <a:xfrm flipH="1" flipV="1">
                <a:off x="846" y="2993"/>
                <a:ext cx="307"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70" name="Freeform 42"/>
              <p:cNvSpPr>
                <a:spLocks/>
              </p:cNvSpPr>
              <p:nvPr/>
            </p:nvSpPr>
            <p:spPr bwMode="auto">
              <a:xfrm>
                <a:off x="808" y="2950"/>
                <a:ext cx="55" cy="84"/>
              </a:xfrm>
              <a:custGeom>
                <a:avLst/>
                <a:gdLst>
                  <a:gd name="T0" fmla="*/ 55 w 55"/>
                  <a:gd name="T1" fmla="*/ 11 h 84"/>
                  <a:gd name="T2" fmla="*/ 0 w 55"/>
                  <a:gd name="T3" fmla="*/ 0 h 84"/>
                  <a:gd name="T4" fmla="*/ 27 w 55"/>
                  <a:gd name="T5" fmla="*/ 84 h 84"/>
                  <a:gd name="T6" fmla="*/ 55 w 55"/>
                  <a:gd name="T7" fmla="*/ 11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55" y="11"/>
                    </a:moveTo>
                    <a:lnTo>
                      <a:pt x="0" y="0"/>
                    </a:lnTo>
                    <a:lnTo>
                      <a:pt x="27" y="84"/>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06" name="Freeform 43"/>
            <p:cNvSpPr>
              <a:spLocks/>
            </p:cNvSpPr>
            <p:nvPr/>
          </p:nvSpPr>
          <p:spPr bwMode="auto">
            <a:xfrm>
              <a:off x="3456" y="2601"/>
              <a:ext cx="741" cy="1356"/>
            </a:xfrm>
            <a:custGeom>
              <a:avLst/>
              <a:gdLst>
                <a:gd name="T0" fmla="*/ 741 w 741"/>
                <a:gd name="T1" fmla="*/ 1227 h 1356"/>
                <a:gd name="T2" fmla="*/ 718 w 741"/>
                <a:gd name="T3" fmla="*/ 1262 h 1356"/>
                <a:gd name="T4" fmla="*/ 692 w 741"/>
                <a:gd name="T5" fmla="*/ 1297 h 1356"/>
                <a:gd name="T6" fmla="*/ 661 w 741"/>
                <a:gd name="T7" fmla="*/ 1324 h 1356"/>
                <a:gd name="T8" fmla="*/ 644 w 741"/>
                <a:gd name="T9" fmla="*/ 1335 h 1356"/>
                <a:gd name="T10" fmla="*/ 626 w 741"/>
                <a:gd name="T11" fmla="*/ 1343 h 1356"/>
                <a:gd name="T12" fmla="*/ 606 w 741"/>
                <a:gd name="T13" fmla="*/ 1348 h 1356"/>
                <a:gd name="T14" fmla="*/ 583 w 741"/>
                <a:gd name="T15" fmla="*/ 1353 h 1356"/>
                <a:gd name="T16" fmla="*/ 560 w 741"/>
                <a:gd name="T17" fmla="*/ 1356 h 1356"/>
                <a:gd name="T18" fmla="*/ 535 w 741"/>
                <a:gd name="T19" fmla="*/ 1356 h 1356"/>
                <a:gd name="T20" fmla="*/ 485 w 741"/>
                <a:gd name="T21" fmla="*/ 1353 h 1356"/>
                <a:gd name="T22" fmla="*/ 434 w 741"/>
                <a:gd name="T23" fmla="*/ 1343 h 1356"/>
                <a:gd name="T24" fmla="*/ 387 w 741"/>
                <a:gd name="T25" fmla="*/ 1324 h 1356"/>
                <a:gd name="T26" fmla="*/ 339 w 741"/>
                <a:gd name="T27" fmla="*/ 1300 h 1356"/>
                <a:gd name="T28" fmla="*/ 292 w 741"/>
                <a:gd name="T29" fmla="*/ 1267 h 1356"/>
                <a:gd name="T30" fmla="*/ 243 w 741"/>
                <a:gd name="T31" fmla="*/ 1227 h 1356"/>
                <a:gd name="T32" fmla="*/ 218 w 741"/>
                <a:gd name="T33" fmla="*/ 1205 h 1356"/>
                <a:gd name="T34" fmla="*/ 192 w 741"/>
                <a:gd name="T35" fmla="*/ 1181 h 1356"/>
                <a:gd name="T36" fmla="*/ 138 w 741"/>
                <a:gd name="T37" fmla="*/ 1127 h 1356"/>
                <a:gd name="T38" fmla="*/ 112 w 741"/>
                <a:gd name="T39" fmla="*/ 1097 h 1356"/>
                <a:gd name="T40" fmla="*/ 88 w 741"/>
                <a:gd name="T41" fmla="*/ 1065 h 1356"/>
                <a:gd name="T42" fmla="*/ 68 w 741"/>
                <a:gd name="T43" fmla="*/ 1030 h 1356"/>
                <a:gd name="T44" fmla="*/ 51 w 741"/>
                <a:gd name="T45" fmla="*/ 992 h 1356"/>
                <a:gd name="T46" fmla="*/ 37 w 741"/>
                <a:gd name="T47" fmla="*/ 949 h 1356"/>
                <a:gd name="T48" fmla="*/ 25 w 741"/>
                <a:gd name="T49" fmla="*/ 903 h 1356"/>
                <a:gd name="T50" fmla="*/ 14 w 741"/>
                <a:gd name="T51" fmla="*/ 855 h 1356"/>
                <a:gd name="T52" fmla="*/ 7 w 741"/>
                <a:gd name="T53" fmla="*/ 803 h 1356"/>
                <a:gd name="T54" fmla="*/ 2 w 741"/>
                <a:gd name="T55" fmla="*/ 749 h 1356"/>
                <a:gd name="T56" fmla="*/ 0 w 741"/>
                <a:gd name="T57" fmla="*/ 693 h 1356"/>
                <a:gd name="T58" fmla="*/ 3 w 741"/>
                <a:gd name="T59" fmla="*/ 639 h 1356"/>
                <a:gd name="T60" fmla="*/ 13 w 741"/>
                <a:gd name="T61" fmla="*/ 582 h 1356"/>
                <a:gd name="T62" fmla="*/ 26 w 741"/>
                <a:gd name="T63" fmla="*/ 526 h 1356"/>
                <a:gd name="T64" fmla="*/ 46 w 741"/>
                <a:gd name="T65" fmla="*/ 461 h 1356"/>
                <a:gd name="T66" fmla="*/ 69 w 741"/>
                <a:gd name="T67" fmla="*/ 396 h 1356"/>
                <a:gd name="T68" fmla="*/ 97 w 741"/>
                <a:gd name="T69" fmla="*/ 332 h 1356"/>
                <a:gd name="T70" fmla="*/ 128 w 741"/>
                <a:gd name="T71" fmla="*/ 267 h 1356"/>
                <a:gd name="T72" fmla="*/ 163 w 741"/>
                <a:gd name="T73" fmla="*/ 210 h 1356"/>
                <a:gd name="T74" fmla="*/ 201 w 741"/>
                <a:gd name="T75" fmla="*/ 159 h 1356"/>
                <a:gd name="T76" fmla="*/ 221 w 741"/>
                <a:gd name="T77" fmla="*/ 135 h 1356"/>
                <a:gd name="T78" fmla="*/ 243 w 741"/>
                <a:gd name="T79" fmla="*/ 116 h 1356"/>
                <a:gd name="T80" fmla="*/ 266 w 741"/>
                <a:gd name="T81" fmla="*/ 100 h 1356"/>
                <a:gd name="T82" fmla="*/ 292 w 741"/>
                <a:gd name="T83" fmla="*/ 83 h 1356"/>
                <a:gd name="T84" fmla="*/ 321 w 741"/>
                <a:gd name="T85" fmla="*/ 70 h 1356"/>
                <a:gd name="T86" fmla="*/ 353 w 741"/>
                <a:gd name="T87" fmla="*/ 59 h 1356"/>
                <a:gd name="T88" fmla="*/ 385 w 741"/>
                <a:gd name="T89" fmla="*/ 51 h 1356"/>
                <a:gd name="T90" fmla="*/ 419 w 741"/>
                <a:gd name="T91" fmla="*/ 40 h 1356"/>
                <a:gd name="T92" fmla="*/ 486 w 741"/>
                <a:gd name="T93" fmla="*/ 30 h 1356"/>
                <a:gd name="T94" fmla="*/ 554 w 741"/>
                <a:gd name="T95" fmla="*/ 19 h 1356"/>
                <a:gd name="T96" fmla="*/ 584 w 741"/>
                <a:gd name="T97" fmla="*/ 16 h 1356"/>
                <a:gd name="T98" fmla="*/ 615 w 741"/>
                <a:gd name="T99" fmla="*/ 13 h 1356"/>
                <a:gd name="T100" fmla="*/ 641 w 741"/>
                <a:gd name="T101" fmla="*/ 11 h 1356"/>
                <a:gd name="T102" fmla="*/ 666 w 741"/>
                <a:gd name="T103" fmla="*/ 5 h 1356"/>
                <a:gd name="T104" fmla="*/ 686 w 741"/>
                <a:gd name="T105" fmla="*/ 3 h 1356"/>
                <a:gd name="T106" fmla="*/ 703 w 74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1"/>
                <a:gd name="T163" fmla="*/ 0 h 1356"/>
                <a:gd name="T164" fmla="*/ 741 w 74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1" h="1356">
                  <a:moveTo>
                    <a:pt x="741" y="1227"/>
                  </a:moveTo>
                  <a:lnTo>
                    <a:pt x="718" y="1262"/>
                  </a:lnTo>
                  <a:lnTo>
                    <a:pt x="692" y="1297"/>
                  </a:lnTo>
                  <a:lnTo>
                    <a:pt x="661" y="1324"/>
                  </a:lnTo>
                  <a:lnTo>
                    <a:pt x="644" y="1335"/>
                  </a:lnTo>
                  <a:lnTo>
                    <a:pt x="626" y="1343"/>
                  </a:lnTo>
                  <a:lnTo>
                    <a:pt x="606" y="1348"/>
                  </a:lnTo>
                  <a:lnTo>
                    <a:pt x="583" y="1353"/>
                  </a:lnTo>
                  <a:lnTo>
                    <a:pt x="560" y="1356"/>
                  </a:lnTo>
                  <a:lnTo>
                    <a:pt x="535" y="1356"/>
                  </a:lnTo>
                  <a:lnTo>
                    <a:pt x="485" y="1353"/>
                  </a:lnTo>
                  <a:lnTo>
                    <a:pt x="434" y="1343"/>
                  </a:lnTo>
                  <a:lnTo>
                    <a:pt x="387" y="1324"/>
                  </a:lnTo>
                  <a:lnTo>
                    <a:pt x="339" y="1300"/>
                  </a:lnTo>
                  <a:lnTo>
                    <a:pt x="292" y="1267"/>
                  </a:lnTo>
                  <a:lnTo>
                    <a:pt x="243" y="1227"/>
                  </a:lnTo>
                  <a:lnTo>
                    <a:pt x="218" y="1205"/>
                  </a:lnTo>
                  <a:lnTo>
                    <a:pt x="192" y="1181"/>
                  </a:lnTo>
                  <a:lnTo>
                    <a:pt x="138" y="1127"/>
                  </a:lnTo>
                  <a:lnTo>
                    <a:pt x="112" y="1097"/>
                  </a:lnTo>
                  <a:lnTo>
                    <a:pt x="88" y="1065"/>
                  </a:lnTo>
                  <a:lnTo>
                    <a:pt x="68" y="1030"/>
                  </a:lnTo>
                  <a:lnTo>
                    <a:pt x="51" y="992"/>
                  </a:lnTo>
                  <a:lnTo>
                    <a:pt x="37" y="949"/>
                  </a:lnTo>
                  <a:lnTo>
                    <a:pt x="25" y="903"/>
                  </a:lnTo>
                  <a:lnTo>
                    <a:pt x="14" y="855"/>
                  </a:lnTo>
                  <a:lnTo>
                    <a:pt x="7" y="803"/>
                  </a:lnTo>
                  <a:lnTo>
                    <a:pt x="2" y="749"/>
                  </a:lnTo>
                  <a:lnTo>
                    <a:pt x="0" y="693"/>
                  </a:lnTo>
                  <a:lnTo>
                    <a:pt x="3" y="639"/>
                  </a:lnTo>
                  <a:lnTo>
                    <a:pt x="13" y="582"/>
                  </a:lnTo>
                  <a:lnTo>
                    <a:pt x="26" y="526"/>
                  </a:lnTo>
                  <a:lnTo>
                    <a:pt x="46" y="461"/>
                  </a:lnTo>
                  <a:lnTo>
                    <a:pt x="69" y="396"/>
                  </a:lnTo>
                  <a:lnTo>
                    <a:pt x="97" y="332"/>
                  </a:lnTo>
                  <a:lnTo>
                    <a:pt x="128" y="267"/>
                  </a:lnTo>
                  <a:lnTo>
                    <a:pt x="163" y="210"/>
                  </a:lnTo>
                  <a:lnTo>
                    <a:pt x="201" y="159"/>
                  </a:lnTo>
                  <a:lnTo>
                    <a:pt x="221" y="135"/>
                  </a:lnTo>
                  <a:lnTo>
                    <a:pt x="243" y="116"/>
                  </a:lnTo>
                  <a:lnTo>
                    <a:pt x="266" y="100"/>
                  </a:lnTo>
                  <a:lnTo>
                    <a:pt x="292" y="83"/>
                  </a:lnTo>
                  <a:lnTo>
                    <a:pt x="321" y="70"/>
                  </a:lnTo>
                  <a:lnTo>
                    <a:pt x="353" y="59"/>
                  </a:lnTo>
                  <a:lnTo>
                    <a:pt x="385" y="51"/>
                  </a:lnTo>
                  <a:lnTo>
                    <a:pt x="419" y="40"/>
                  </a:lnTo>
                  <a:lnTo>
                    <a:pt x="486" y="30"/>
                  </a:lnTo>
                  <a:lnTo>
                    <a:pt x="554" y="19"/>
                  </a:lnTo>
                  <a:lnTo>
                    <a:pt x="584" y="16"/>
                  </a:lnTo>
                  <a:lnTo>
                    <a:pt x="615" y="13"/>
                  </a:lnTo>
                  <a:lnTo>
                    <a:pt x="641" y="11"/>
                  </a:lnTo>
                  <a:lnTo>
                    <a:pt x="666" y="5"/>
                  </a:lnTo>
                  <a:lnTo>
                    <a:pt x="686" y="3"/>
                  </a:lnTo>
                  <a:lnTo>
                    <a:pt x="70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07" name="Group 44"/>
            <p:cNvGrpSpPr>
              <a:grpSpLocks/>
            </p:cNvGrpSpPr>
            <p:nvPr/>
          </p:nvGrpSpPr>
          <p:grpSpPr bwMode="auto">
            <a:xfrm>
              <a:off x="4044" y="2558"/>
              <a:ext cx="115" cy="89"/>
              <a:chOff x="1038" y="2206"/>
              <a:chExt cx="115" cy="89"/>
            </a:xfrm>
          </p:grpSpPr>
          <p:sp>
            <p:nvSpPr>
              <p:cNvPr id="42067" name="Line 45"/>
              <p:cNvSpPr>
                <a:spLocks noChangeShapeType="1"/>
              </p:cNvSpPr>
              <p:nvPr/>
            </p:nvSpPr>
            <p:spPr bwMode="auto">
              <a:xfrm>
                <a:off x="1038" y="2249"/>
                <a:ext cx="6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8" name="Freeform 46"/>
              <p:cNvSpPr>
                <a:spLocks/>
              </p:cNvSpPr>
              <p:nvPr/>
            </p:nvSpPr>
            <p:spPr bwMode="auto">
              <a:xfrm>
                <a:off x="1103" y="2206"/>
                <a:ext cx="50" cy="89"/>
              </a:xfrm>
              <a:custGeom>
                <a:avLst/>
                <a:gdLst>
                  <a:gd name="T0" fmla="*/ 0 w 50"/>
                  <a:gd name="T1" fmla="*/ 89 h 89"/>
                  <a:gd name="T2" fmla="*/ 50 w 50"/>
                  <a:gd name="T3" fmla="*/ 43 h 89"/>
                  <a:gd name="T4" fmla="*/ 0 w 50"/>
                  <a:gd name="T5" fmla="*/ 0 h 89"/>
                  <a:gd name="T6" fmla="*/ 0 w 50"/>
                  <a:gd name="T7" fmla="*/ 89 h 89"/>
                  <a:gd name="T8" fmla="*/ 0 60000 65536"/>
                  <a:gd name="T9" fmla="*/ 0 60000 65536"/>
                  <a:gd name="T10" fmla="*/ 0 60000 65536"/>
                  <a:gd name="T11" fmla="*/ 0 60000 65536"/>
                  <a:gd name="T12" fmla="*/ 0 w 50"/>
                  <a:gd name="T13" fmla="*/ 0 h 89"/>
                  <a:gd name="T14" fmla="*/ 50 w 50"/>
                  <a:gd name="T15" fmla="*/ 89 h 89"/>
                </a:gdLst>
                <a:ahLst/>
                <a:cxnLst>
                  <a:cxn ang="T8">
                    <a:pos x="T0" y="T1"/>
                  </a:cxn>
                  <a:cxn ang="T9">
                    <a:pos x="T2" y="T3"/>
                  </a:cxn>
                  <a:cxn ang="T10">
                    <a:pos x="T4" y="T5"/>
                  </a:cxn>
                  <a:cxn ang="T11">
                    <a:pos x="T6" y="T7"/>
                  </a:cxn>
                </a:cxnLst>
                <a:rect l="T12" t="T13" r="T14" b="T15"/>
                <a:pathLst>
                  <a:path w="50" h="89">
                    <a:moveTo>
                      <a:pt x="0" y="89"/>
                    </a:moveTo>
                    <a:lnTo>
                      <a:pt x="50" y="43"/>
                    </a:lnTo>
                    <a:lnTo>
                      <a:pt x="0" y="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08" name="Freeform 47"/>
            <p:cNvSpPr>
              <a:spLocks/>
            </p:cNvSpPr>
            <p:nvPr/>
          </p:nvSpPr>
          <p:spPr bwMode="auto">
            <a:xfrm>
              <a:off x="3814" y="3008"/>
              <a:ext cx="274" cy="351"/>
            </a:xfrm>
            <a:custGeom>
              <a:avLst/>
              <a:gdLst>
                <a:gd name="T0" fmla="*/ 0 w 274"/>
                <a:gd name="T1" fmla="*/ 235 h 351"/>
                <a:gd name="T2" fmla="*/ 26 w 274"/>
                <a:gd name="T3" fmla="*/ 278 h 351"/>
                <a:gd name="T4" fmla="*/ 39 w 274"/>
                <a:gd name="T5" fmla="*/ 297 h 351"/>
                <a:gd name="T6" fmla="*/ 53 w 274"/>
                <a:gd name="T7" fmla="*/ 315 h 351"/>
                <a:gd name="T8" fmla="*/ 69 w 274"/>
                <a:gd name="T9" fmla="*/ 329 h 351"/>
                <a:gd name="T10" fmla="*/ 82 w 274"/>
                <a:gd name="T11" fmla="*/ 340 h 351"/>
                <a:gd name="T12" fmla="*/ 98 w 274"/>
                <a:gd name="T13" fmla="*/ 348 h 351"/>
                <a:gd name="T14" fmla="*/ 115 w 274"/>
                <a:gd name="T15" fmla="*/ 351 h 351"/>
                <a:gd name="T16" fmla="*/ 133 w 274"/>
                <a:gd name="T17" fmla="*/ 348 h 351"/>
                <a:gd name="T18" fmla="*/ 156 w 274"/>
                <a:gd name="T19" fmla="*/ 340 h 351"/>
                <a:gd name="T20" fmla="*/ 179 w 274"/>
                <a:gd name="T21" fmla="*/ 326 h 351"/>
                <a:gd name="T22" fmla="*/ 202 w 274"/>
                <a:gd name="T23" fmla="*/ 310 h 351"/>
                <a:gd name="T24" fmla="*/ 223 w 274"/>
                <a:gd name="T25" fmla="*/ 294 h 351"/>
                <a:gd name="T26" fmla="*/ 243 w 274"/>
                <a:gd name="T27" fmla="*/ 272 h 351"/>
                <a:gd name="T28" fmla="*/ 259 w 274"/>
                <a:gd name="T29" fmla="*/ 253 h 351"/>
                <a:gd name="T30" fmla="*/ 263 w 274"/>
                <a:gd name="T31" fmla="*/ 243 h 351"/>
                <a:gd name="T32" fmla="*/ 268 w 274"/>
                <a:gd name="T33" fmla="*/ 235 h 351"/>
                <a:gd name="T34" fmla="*/ 272 w 274"/>
                <a:gd name="T35" fmla="*/ 216 h 351"/>
                <a:gd name="T36" fmla="*/ 274 w 274"/>
                <a:gd name="T37" fmla="*/ 191 h 351"/>
                <a:gd name="T38" fmla="*/ 271 w 274"/>
                <a:gd name="T39" fmla="*/ 170 h 351"/>
                <a:gd name="T40" fmla="*/ 266 w 274"/>
                <a:gd name="T41" fmla="*/ 143 h 351"/>
                <a:gd name="T42" fmla="*/ 259 w 274"/>
                <a:gd name="T43" fmla="*/ 119 h 351"/>
                <a:gd name="T44" fmla="*/ 249 w 274"/>
                <a:gd name="T45" fmla="*/ 97 h 351"/>
                <a:gd name="T46" fmla="*/ 240 w 274"/>
                <a:gd name="T47" fmla="*/ 76 h 351"/>
                <a:gd name="T48" fmla="*/ 230 w 274"/>
                <a:gd name="T49" fmla="*/ 59 h 351"/>
                <a:gd name="T50" fmla="*/ 219 w 274"/>
                <a:gd name="T51" fmla="*/ 46 h 351"/>
                <a:gd name="T52" fmla="*/ 207 w 274"/>
                <a:gd name="T53" fmla="*/ 32 h 351"/>
                <a:gd name="T54" fmla="*/ 193 w 274"/>
                <a:gd name="T55" fmla="*/ 22 h 351"/>
                <a:gd name="T56" fmla="*/ 177 w 274"/>
                <a:gd name="T57" fmla="*/ 13 h 351"/>
                <a:gd name="T58" fmla="*/ 162 w 274"/>
                <a:gd name="T59" fmla="*/ 5 h 351"/>
                <a:gd name="T60" fmla="*/ 145 w 274"/>
                <a:gd name="T61" fmla="*/ 0 h 351"/>
                <a:gd name="T62" fmla="*/ 130 w 274"/>
                <a:gd name="T63" fmla="*/ 0 h 351"/>
                <a:gd name="T64" fmla="*/ 115 w 274"/>
                <a:gd name="T65" fmla="*/ 0 h 351"/>
                <a:gd name="T66" fmla="*/ 99 w 274"/>
                <a:gd name="T67" fmla="*/ 8 h 351"/>
                <a:gd name="T68" fmla="*/ 84 w 274"/>
                <a:gd name="T69" fmla="*/ 22 h 351"/>
                <a:gd name="T70" fmla="*/ 67 w 274"/>
                <a:gd name="T71" fmla="*/ 38 h 351"/>
                <a:gd name="T72" fmla="*/ 50 w 274"/>
                <a:gd name="T73" fmla="*/ 57 h 351"/>
                <a:gd name="T74" fmla="*/ 35 w 274"/>
                <a:gd name="T75" fmla="*/ 76 h 351"/>
                <a:gd name="T76" fmla="*/ 21 w 274"/>
                <a:gd name="T77" fmla="*/ 94 h 351"/>
                <a:gd name="T78" fmla="*/ 9 w 274"/>
                <a:gd name="T79" fmla="*/ 108 h 351"/>
                <a:gd name="T80" fmla="*/ 0 w 274"/>
                <a:gd name="T81" fmla="*/ 119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4"/>
                <a:gd name="T124" fmla="*/ 0 h 351"/>
                <a:gd name="T125" fmla="*/ 274 w 274"/>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4" h="351">
                  <a:moveTo>
                    <a:pt x="0" y="235"/>
                  </a:moveTo>
                  <a:lnTo>
                    <a:pt x="26" y="278"/>
                  </a:lnTo>
                  <a:lnTo>
                    <a:pt x="39" y="297"/>
                  </a:lnTo>
                  <a:lnTo>
                    <a:pt x="53" y="315"/>
                  </a:lnTo>
                  <a:lnTo>
                    <a:pt x="69" y="329"/>
                  </a:lnTo>
                  <a:lnTo>
                    <a:pt x="82" y="340"/>
                  </a:lnTo>
                  <a:lnTo>
                    <a:pt x="98" y="348"/>
                  </a:lnTo>
                  <a:lnTo>
                    <a:pt x="115" y="351"/>
                  </a:lnTo>
                  <a:lnTo>
                    <a:pt x="133" y="348"/>
                  </a:lnTo>
                  <a:lnTo>
                    <a:pt x="156" y="340"/>
                  </a:lnTo>
                  <a:lnTo>
                    <a:pt x="179" y="326"/>
                  </a:lnTo>
                  <a:lnTo>
                    <a:pt x="202" y="310"/>
                  </a:lnTo>
                  <a:lnTo>
                    <a:pt x="223" y="294"/>
                  </a:lnTo>
                  <a:lnTo>
                    <a:pt x="243" y="272"/>
                  </a:lnTo>
                  <a:lnTo>
                    <a:pt x="259" y="253"/>
                  </a:lnTo>
                  <a:lnTo>
                    <a:pt x="263" y="243"/>
                  </a:lnTo>
                  <a:lnTo>
                    <a:pt x="268" y="235"/>
                  </a:lnTo>
                  <a:lnTo>
                    <a:pt x="272" y="216"/>
                  </a:lnTo>
                  <a:lnTo>
                    <a:pt x="274" y="191"/>
                  </a:lnTo>
                  <a:lnTo>
                    <a:pt x="271" y="170"/>
                  </a:lnTo>
                  <a:lnTo>
                    <a:pt x="266" y="143"/>
                  </a:lnTo>
                  <a:lnTo>
                    <a:pt x="259" y="119"/>
                  </a:lnTo>
                  <a:lnTo>
                    <a:pt x="249" y="97"/>
                  </a:lnTo>
                  <a:lnTo>
                    <a:pt x="240" y="76"/>
                  </a:lnTo>
                  <a:lnTo>
                    <a:pt x="230" y="59"/>
                  </a:lnTo>
                  <a:lnTo>
                    <a:pt x="219" y="46"/>
                  </a:lnTo>
                  <a:lnTo>
                    <a:pt x="207" y="32"/>
                  </a:lnTo>
                  <a:lnTo>
                    <a:pt x="193" y="22"/>
                  </a:lnTo>
                  <a:lnTo>
                    <a:pt x="177" y="13"/>
                  </a:lnTo>
                  <a:lnTo>
                    <a:pt x="162" y="5"/>
                  </a:lnTo>
                  <a:lnTo>
                    <a:pt x="145" y="0"/>
                  </a:lnTo>
                  <a:lnTo>
                    <a:pt x="130" y="0"/>
                  </a:lnTo>
                  <a:lnTo>
                    <a:pt x="115" y="0"/>
                  </a:lnTo>
                  <a:lnTo>
                    <a:pt x="99" y="8"/>
                  </a:lnTo>
                  <a:lnTo>
                    <a:pt x="84" y="22"/>
                  </a:lnTo>
                  <a:lnTo>
                    <a:pt x="67" y="38"/>
                  </a:lnTo>
                  <a:lnTo>
                    <a:pt x="50" y="57"/>
                  </a:lnTo>
                  <a:lnTo>
                    <a:pt x="35" y="76"/>
                  </a:lnTo>
                  <a:lnTo>
                    <a:pt x="21" y="94"/>
                  </a:lnTo>
                  <a:lnTo>
                    <a:pt x="9" y="108"/>
                  </a:lnTo>
                  <a:lnTo>
                    <a:pt x="0" y="11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09" name="Group 48"/>
            <p:cNvGrpSpPr>
              <a:grpSpLocks/>
            </p:cNvGrpSpPr>
            <p:nvPr/>
          </p:nvGrpSpPr>
          <p:grpSpPr bwMode="auto">
            <a:xfrm>
              <a:off x="3814" y="3048"/>
              <a:ext cx="76" cy="84"/>
              <a:chOff x="808" y="2696"/>
              <a:chExt cx="76" cy="84"/>
            </a:xfrm>
          </p:grpSpPr>
          <p:sp>
            <p:nvSpPr>
              <p:cNvPr id="42065" name="Line 49"/>
              <p:cNvSpPr>
                <a:spLocks noChangeShapeType="1"/>
              </p:cNvSpPr>
              <p:nvPr/>
            </p:nvSpPr>
            <p:spPr bwMode="auto">
              <a:xfrm flipH="1">
                <a:off x="849" y="2715"/>
                <a:ext cx="35" cy="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6" name="Freeform 50"/>
              <p:cNvSpPr>
                <a:spLocks/>
              </p:cNvSpPr>
              <p:nvPr/>
            </p:nvSpPr>
            <p:spPr bwMode="auto">
              <a:xfrm>
                <a:off x="808" y="2696"/>
                <a:ext cx="55" cy="84"/>
              </a:xfrm>
              <a:custGeom>
                <a:avLst/>
                <a:gdLst>
                  <a:gd name="T0" fmla="*/ 33 w 55"/>
                  <a:gd name="T1" fmla="*/ 0 h 84"/>
                  <a:gd name="T2" fmla="*/ 0 w 55"/>
                  <a:gd name="T3" fmla="*/ 79 h 84"/>
                  <a:gd name="T4" fmla="*/ 55 w 55"/>
                  <a:gd name="T5" fmla="*/ 84 h 84"/>
                  <a:gd name="T6" fmla="*/ 33 w 55"/>
                  <a:gd name="T7" fmla="*/ 0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33" y="0"/>
                    </a:moveTo>
                    <a:lnTo>
                      <a:pt x="0" y="79"/>
                    </a:lnTo>
                    <a:lnTo>
                      <a:pt x="55" y="8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10" name="Group 51"/>
            <p:cNvGrpSpPr>
              <a:grpSpLocks/>
            </p:cNvGrpSpPr>
            <p:nvPr/>
          </p:nvGrpSpPr>
          <p:grpSpPr bwMode="auto">
            <a:xfrm>
              <a:off x="4388" y="1840"/>
              <a:ext cx="269" cy="238"/>
              <a:chOff x="1382" y="1488"/>
              <a:chExt cx="269" cy="238"/>
            </a:xfrm>
          </p:grpSpPr>
          <p:sp>
            <p:nvSpPr>
              <p:cNvPr id="42063" name="Line 52"/>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4" name="Freeform 53"/>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11" name="Group 54"/>
            <p:cNvGrpSpPr>
              <a:grpSpLocks/>
            </p:cNvGrpSpPr>
            <p:nvPr/>
          </p:nvGrpSpPr>
          <p:grpSpPr bwMode="auto">
            <a:xfrm>
              <a:off x="4390" y="2246"/>
              <a:ext cx="269" cy="292"/>
              <a:chOff x="1382" y="1898"/>
              <a:chExt cx="269" cy="292"/>
            </a:xfrm>
          </p:grpSpPr>
          <p:sp>
            <p:nvSpPr>
              <p:cNvPr id="42061" name="Line 55"/>
              <p:cNvSpPr>
                <a:spLocks noChangeShapeType="1"/>
              </p:cNvSpPr>
              <p:nvPr/>
            </p:nvSpPr>
            <p:spPr bwMode="auto">
              <a:xfrm flipH="1">
                <a:off x="1421" y="1898"/>
                <a:ext cx="230"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2" name="Freeform 56"/>
              <p:cNvSpPr>
                <a:spLocks/>
              </p:cNvSpPr>
              <p:nvPr/>
            </p:nvSpPr>
            <p:spPr bwMode="auto">
              <a:xfrm>
                <a:off x="1382" y="2106"/>
                <a:ext cx="56" cy="84"/>
              </a:xfrm>
              <a:custGeom>
                <a:avLst/>
                <a:gdLst>
                  <a:gd name="T0" fmla="*/ 28 w 56"/>
                  <a:gd name="T1" fmla="*/ 0 h 84"/>
                  <a:gd name="T2" fmla="*/ 0 w 56"/>
                  <a:gd name="T3" fmla="*/ 84 h 84"/>
                  <a:gd name="T4" fmla="*/ 56 w 56"/>
                  <a:gd name="T5" fmla="*/ 73 h 84"/>
                  <a:gd name="T6" fmla="*/ 28 w 56"/>
                  <a:gd name="T7" fmla="*/ 0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8" y="0"/>
                    </a:moveTo>
                    <a:lnTo>
                      <a:pt x="0" y="84"/>
                    </a:lnTo>
                    <a:lnTo>
                      <a:pt x="56" y="73"/>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12" name="Freeform 57"/>
            <p:cNvSpPr>
              <a:spLocks/>
            </p:cNvSpPr>
            <p:nvPr/>
          </p:nvSpPr>
          <p:spPr bwMode="auto">
            <a:xfrm>
              <a:off x="3929" y="1840"/>
              <a:ext cx="230" cy="702"/>
            </a:xfrm>
            <a:custGeom>
              <a:avLst/>
              <a:gdLst>
                <a:gd name="T0" fmla="*/ 230 w 230"/>
                <a:gd name="T1" fmla="*/ 702 h 702"/>
                <a:gd name="T2" fmla="*/ 200 w 230"/>
                <a:gd name="T3" fmla="*/ 696 h 702"/>
                <a:gd name="T4" fmla="*/ 173 w 230"/>
                <a:gd name="T5" fmla="*/ 688 h 702"/>
                <a:gd name="T6" fmla="*/ 157 w 230"/>
                <a:gd name="T7" fmla="*/ 683 h 702"/>
                <a:gd name="T8" fmla="*/ 144 w 230"/>
                <a:gd name="T9" fmla="*/ 672 h 702"/>
                <a:gd name="T10" fmla="*/ 128 w 230"/>
                <a:gd name="T11" fmla="*/ 658 h 702"/>
                <a:gd name="T12" fmla="*/ 115 w 230"/>
                <a:gd name="T13" fmla="*/ 642 h 702"/>
                <a:gd name="T14" fmla="*/ 99 w 230"/>
                <a:gd name="T15" fmla="*/ 621 h 702"/>
                <a:gd name="T16" fmla="*/ 81 w 230"/>
                <a:gd name="T17" fmla="*/ 599 h 702"/>
                <a:gd name="T18" fmla="*/ 61 w 230"/>
                <a:gd name="T19" fmla="*/ 569 h 702"/>
                <a:gd name="T20" fmla="*/ 42 w 230"/>
                <a:gd name="T21" fmla="*/ 540 h 702"/>
                <a:gd name="T22" fmla="*/ 26 w 230"/>
                <a:gd name="T23" fmla="*/ 510 h 702"/>
                <a:gd name="T24" fmla="*/ 12 w 230"/>
                <a:gd name="T25" fmla="*/ 475 h 702"/>
                <a:gd name="T26" fmla="*/ 3 w 230"/>
                <a:gd name="T27" fmla="*/ 443 h 702"/>
                <a:gd name="T28" fmla="*/ 1 w 230"/>
                <a:gd name="T29" fmla="*/ 426 h 702"/>
                <a:gd name="T30" fmla="*/ 0 w 230"/>
                <a:gd name="T31" fmla="*/ 410 h 702"/>
                <a:gd name="T32" fmla="*/ 1 w 230"/>
                <a:gd name="T33" fmla="*/ 394 h 702"/>
                <a:gd name="T34" fmla="*/ 3 w 230"/>
                <a:gd name="T35" fmla="*/ 375 h 702"/>
                <a:gd name="T36" fmla="*/ 12 w 230"/>
                <a:gd name="T37" fmla="*/ 338 h 702"/>
                <a:gd name="T38" fmla="*/ 26 w 230"/>
                <a:gd name="T39" fmla="*/ 297 h 702"/>
                <a:gd name="T40" fmla="*/ 42 w 230"/>
                <a:gd name="T41" fmla="*/ 257 h 702"/>
                <a:gd name="T42" fmla="*/ 61 w 230"/>
                <a:gd name="T43" fmla="*/ 216 h 702"/>
                <a:gd name="T44" fmla="*/ 81 w 230"/>
                <a:gd name="T45" fmla="*/ 178 h 702"/>
                <a:gd name="T46" fmla="*/ 99 w 230"/>
                <a:gd name="T47" fmla="*/ 146 h 702"/>
                <a:gd name="T48" fmla="*/ 115 w 230"/>
                <a:gd name="T49" fmla="*/ 116 h 702"/>
                <a:gd name="T50" fmla="*/ 130 w 230"/>
                <a:gd name="T51" fmla="*/ 92 h 702"/>
                <a:gd name="T52" fmla="*/ 147 w 230"/>
                <a:gd name="T53" fmla="*/ 73 h 702"/>
                <a:gd name="T54" fmla="*/ 164 w 230"/>
                <a:gd name="T55" fmla="*/ 54 h 702"/>
                <a:gd name="T56" fmla="*/ 179 w 230"/>
                <a:gd name="T57" fmla="*/ 41 h 702"/>
                <a:gd name="T58" fmla="*/ 196 w 230"/>
                <a:gd name="T59" fmla="*/ 27 h 702"/>
                <a:gd name="T60" fmla="*/ 210 w 230"/>
                <a:gd name="T61" fmla="*/ 17 h 702"/>
                <a:gd name="T62" fmla="*/ 220 w 230"/>
                <a:gd name="T63" fmla="*/ 9 h 702"/>
                <a:gd name="T64" fmla="*/ 230 w 230"/>
                <a:gd name="T65" fmla="*/ 0 h 7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0"/>
                <a:gd name="T100" fmla="*/ 0 h 702"/>
                <a:gd name="T101" fmla="*/ 230 w 230"/>
                <a:gd name="T102" fmla="*/ 702 h 7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0" h="702">
                  <a:moveTo>
                    <a:pt x="230" y="702"/>
                  </a:moveTo>
                  <a:lnTo>
                    <a:pt x="200" y="696"/>
                  </a:lnTo>
                  <a:lnTo>
                    <a:pt x="173" y="688"/>
                  </a:lnTo>
                  <a:lnTo>
                    <a:pt x="157" y="683"/>
                  </a:lnTo>
                  <a:lnTo>
                    <a:pt x="144" y="672"/>
                  </a:lnTo>
                  <a:lnTo>
                    <a:pt x="128" y="658"/>
                  </a:lnTo>
                  <a:lnTo>
                    <a:pt x="115" y="642"/>
                  </a:lnTo>
                  <a:lnTo>
                    <a:pt x="99" y="621"/>
                  </a:lnTo>
                  <a:lnTo>
                    <a:pt x="81" y="599"/>
                  </a:lnTo>
                  <a:lnTo>
                    <a:pt x="61" y="569"/>
                  </a:lnTo>
                  <a:lnTo>
                    <a:pt x="42" y="540"/>
                  </a:lnTo>
                  <a:lnTo>
                    <a:pt x="26" y="510"/>
                  </a:lnTo>
                  <a:lnTo>
                    <a:pt x="12" y="475"/>
                  </a:lnTo>
                  <a:lnTo>
                    <a:pt x="3" y="443"/>
                  </a:lnTo>
                  <a:lnTo>
                    <a:pt x="1" y="426"/>
                  </a:lnTo>
                  <a:lnTo>
                    <a:pt x="0" y="410"/>
                  </a:lnTo>
                  <a:lnTo>
                    <a:pt x="1" y="394"/>
                  </a:lnTo>
                  <a:lnTo>
                    <a:pt x="3" y="375"/>
                  </a:lnTo>
                  <a:lnTo>
                    <a:pt x="12" y="338"/>
                  </a:lnTo>
                  <a:lnTo>
                    <a:pt x="26" y="297"/>
                  </a:lnTo>
                  <a:lnTo>
                    <a:pt x="42" y="257"/>
                  </a:lnTo>
                  <a:lnTo>
                    <a:pt x="61" y="216"/>
                  </a:lnTo>
                  <a:lnTo>
                    <a:pt x="81" y="178"/>
                  </a:lnTo>
                  <a:lnTo>
                    <a:pt x="99" y="146"/>
                  </a:lnTo>
                  <a:lnTo>
                    <a:pt x="115" y="116"/>
                  </a:lnTo>
                  <a:lnTo>
                    <a:pt x="130" y="92"/>
                  </a:lnTo>
                  <a:lnTo>
                    <a:pt x="147" y="73"/>
                  </a:lnTo>
                  <a:lnTo>
                    <a:pt x="164" y="54"/>
                  </a:lnTo>
                  <a:lnTo>
                    <a:pt x="179" y="41"/>
                  </a:lnTo>
                  <a:lnTo>
                    <a:pt x="196" y="27"/>
                  </a:lnTo>
                  <a:lnTo>
                    <a:pt x="210" y="17"/>
                  </a:lnTo>
                  <a:lnTo>
                    <a:pt x="220" y="9"/>
                  </a:lnTo>
                  <a:lnTo>
                    <a:pt x="23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13" name="Group 58"/>
            <p:cNvGrpSpPr>
              <a:grpSpLocks/>
            </p:cNvGrpSpPr>
            <p:nvPr/>
          </p:nvGrpSpPr>
          <p:grpSpPr bwMode="auto">
            <a:xfrm>
              <a:off x="4044" y="1840"/>
              <a:ext cx="115" cy="116"/>
              <a:chOff x="1038" y="1488"/>
              <a:chExt cx="115" cy="116"/>
            </a:xfrm>
          </p:grpSpPr>
          <p:sp>
            <p:nvSpPr>
              <p:cNvPr id="42059" name="Line 59"/>
              <p:cNvSpPr>
                <a:spLocks noChangeShapeType="1"/>
              </p:cNvSpPr>
              <p:nvPr/>
            </p:nvSpPr>
            <p:spPr bwMode="auto">
              <a:xfrm flipV="1">
                <a:off x="1038" y="1526"/>
                <a:ext cx="75" cy="7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60" name="Freeform 60"/>
              <p:cNvSpPr>
                <a:spLocks/>
              </p:cNvSpPr>
              <p:nvPr/>
            </p:nvSpPr>
            <p:spPr bwMode="auto">
              <a:xfrm>
                <a:off x="1097" y="1488"/>
                <a:ext cx="56" cy="84"/>
              </a:xfrm>
              <a:custGeom>
                <a:avLst/>
                <a:gdLst>
                  <a:gd name="T0" fmla="*/ 26 w 56"/>
                  <a:gd name="T1" fmla="*/ 84 h 84"/>
                  <a:gd name="T2" fmla="*/ 56 w 56"/>
                  <a:gd name="T3" fmla="*/ 0 h 84"/>
                  <a:gd name="T4" fmla="*/ 0 w 56"/>
                  <a:gd name="T5" fmla="*/ 6 h 84"/>
                  <a:gd name="T6" fmla="*/ 26 w 56"/>
                  <a:gd name="T7" fmla="*/ 84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6" y="84"/>
                    </a:moveTo>
                    <a:lnTo>
                      <a:pt x="56" y="0"/>
                    </a:lnTo>
                    <a:lnTo>
                      <a:pt x="0" y="6"/>
                    </a:lnTo>
                    <a:lnTo>
                      <a:pt x="2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14" name="Oval 61"/>
            <p:cNvSpPr>
              <a:spLocks noChangeArrowheads="1"/>
            </p:cNvSpPr>
            <p:nvPr/>
          </p:nvSpPr>
          <p:spPr bwMode="auto">
            <a:xfrm>
              <a:off x="4656" y="2016"/>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5" name="Oval 62"/>
            <p:cNvSpPr>
              <a:spLocks noChangeArrowheads="1"/>
            </p:cNvSpPr>
            <p:nvPr/>
          </p:nvSpPr>
          <p:spPr bwMode="auto">
            <a:xfrm>
              <a:off x="4128" y="3600"/>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6" name="Oval 63"/>
            <p:cNvSpPr>
              <a:spLocks noChangeArrowheads="1"/>
            </p:cNvSpPr>
            <p:nvPr/>
          </p:nvSpPr>
          <p:spPr bwMode="auto">
            <a:xfrm>
              <a:off x="3600" y="3072"/>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17" name="Rectangle 64"/>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2018" name="Rectangle 65"/>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2019" name="Rectangle 66"/>
            <p:cNvSpPr>
              <a:spLocks noChangeArrowheads="1"/>
            </p:cNvSpPr>
            <p:nvPr/>
          </p:nvSpPr>
          <p:spPr bwMode="auto">
            <a:xfrm>
              <a:off x="4704" y="206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2020" name="Rectangle 67"/>
            <p:cNvSpPr>
              <a:spLocks noChangeArrowheads="1"/>
            </p:cNvSpPr>
            <p:nvPr/>
          </p:nvSpPr>
          <p:spPr bwMode="auto">
            <a:xfrm>
              <a:off x="4704" y="3072"/>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42021" name="Rectangle 68"/>
            <p:cNvSpPr>
              <a:spLocks noChangeArrowheads="1"/>
            </p:cNvSpPr>
            <p:nvPr/>
          </p:nvSpPr>
          <p:spPr bwMode="auto">
            <a:xfrm>
              <a:off x="4176" y="3648"/>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2022" name="Rectangle 69"/>
            <p:cNvSpPr>
              <a:spLocks noChangeArrowheads="1"/>
            </p:cNvSpPr>
            <p:nvPr/>
          </p:nvSpPr>
          <p:spPr bwMode="auto">
            <a:xfrm>
              <a:off x="3648" y="3120"/>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grpSp>
          <p:nvGrpSpPr>
            <p:cNvPr id="42023" name="Group 70"/>
            <p:cNvGrpSpPr>
              <a:grpSpLocks/>
            </p:cNvGrpSpPr>
            <p:nvPr/>
          </p:nvGrpSpPr>
          <p:grpSpPr bwMode="auto">
            <a:xfrm flipH="1">
              <a:off x="3792" y="2688"/>
              <a:ext cx="384" cy="432"/>
              <a:chOff x="1382" y="2305"/>
              <a:chExt cx="307" cy="410"/>
            </a:xfrm>
          </p:grpSpPr>
          <p:sp>
            <p:nvSpPr>
              <p:cNvPr id="42057" name="Line 71"/>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8" name="Freeform 72"/>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24" name="Rectangle 73"/>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2025" name="Oval 74"/>
            <p:cNvSpPr>
              <a:spLocks noChangeArrowheads="1"/>
            </p:cNvSpPr>
            <p:nvPr/>
          </p:nvSpPr>
          <p:spPr bwMode="auto">
            <a:xfrm>
              <a:off x="4159" y="1725"/>
              <a:ext cx="233"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2026" name="Group 75"/>
            <p:cNvGrpSpPr>
              <a:grpSpLocks/>
            </p:cNvGrpSpPr>
            <p:nvPr/>
          </p:nvGrpSpPr>
          <p:grpSpPr bwMode="auto">
            <a:xfrm>
              <a:off x="4247" y="1374"/>
              <a:ext cx="51" cy="351"/>
              <a:chOff x="1241" y="1022"/>
              <a:chExt cx="51" cy="351"/>
            </a:xfrm>
          </p:grpSpPr>
          <p:sp>
            <p:nvSpPr>
              <p:cNvPr id="42055" name="Line 76"/>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6" name="Freeform 77"/>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27" name="Group 78"/>
            <p:cNvGrpSpPr>
              <a:grpSpLocks/>
            </p:cNvGrpSpPr>
            <p:nvPr/>
          </p:nvGrpSpPr>
          <p:grpSpPr bwMode="auto">
            <a:xfrm>
              <a:off x="4388" y="1840"/>
              <a:ext cx="269" cy="238"/>
              <a:chOff x="1382" y="1488"/>
              <a:chExt cx="269" cy="238"/>
            </a:xfrm>
          </p:grpSpPr>
          <p:sp>
            <p:nvSpPr>
              <p:cNvPr id="42053" name="Line 79"/>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4" name="Freeform 80"/>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28" name="Oval 81"/>
            <p:cNvSpPr>
              <a:spLocks noChangeArrowheads="1"/>
            </p:cNvSpPr>
            <p:nvPr/>
          </p:nvSpPr>
          <p:spPr bwMode="auto">
            <a:xfrm>
              <a:off x="4656" y="2016"/>
              <a:ext cx="233"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29" name="Rectangle 82"/>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2030" name="Rectangle 83"/>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2031" name="Oval 84"/>
            <p:cNvSpPr>
              <a:spLocks noChangeArrowheads="1"/>
            </p:cNvSpPr>
            <p:nvPr/>
          </p:nvSpPr>
          <p:spPr bwMode="auto">
            <a:xfrm>
              <a:off x="4159" y="1725"/>
              <a:ext cx="232"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2032" name="Group 85"/>
            <p:cNvGrpSpPr>
              <a:grpSpLocks/>
            </p:cNvGrpSpPr>
            <p:nvPr/>
          </p:nvGrpSpPr>
          <p:grpSpPr bwMode="auto">
            <a:xfrm>
              <a:off x="4247" y="1374"/>
              <a:ext cx="50" cy="351"/>
              <a:chOff x="1241" y="1022"/>
              <a:chExt cx="51" cy="351"/>
            </a:xfrm>
          </p:grpSpPr>
          <p:sp>
            <p:nvSpPr>
              <p:cNvPr id="42051" name="Line 86"/>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2" name="Freeform 87"/>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33" name="Group 88"/>
            <p:cNvGrpSpPr>
              <a:grpSpLocks/>
            </p:cNvGrpSpPr>
            <p:nvPr/>
          </p:nvGrpSpPr>
          <p:grpSpPr bwMode="auto">
            <a:xfrm>
              <a:off x="4388" y="1840"/>
              <a:ext cx="268" cy="238"/>
              <a:chOff x="1382" y="1488"/>
              <a:chExt cx="269" cy="238"/>
            </a:xfrm>
          </p:grpSpPr>
          <p:sp>
            <p:nvSpPr>
              <p:cNvPr id="42049" name="Line 89"/>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50" name="Freeform 90"/>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34" name="Oval 91"/>
            <p:cNvSpPr>
              <a:spLocks noChangeArrowheads="1"/>
            </p:cNvSpPr>
            <p:nvPr/>
          </p:nvSpPr>
          <p:spPr bwMode="auto">
            <a:xfrm>
              <a:off x="4656" y="2016"/>
              <a:ext cx="232"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35" name="Rectangle 92"/>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2036" name="Rectangle 93"/>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2037" name="Oval 94"/>
            <p:cNvSpPr>
              <a:spLocks noChangeArrowheads="1"/>
            </p:cNvSpPr>
            <p:nvPr/>
          </p:nvSpPr>
          <p:spPr bwMode="auto">
            <a:xfrm>
              <a:off x="4159" y="1725"/>
              <a:ext cx="232" cy="293"/>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2038" name="Group 95"/>
            <p:cNvGrpSpPr>
              <a:grpSpLocks/>
            </p:cNvGrpSpPr>
            <p:nvPr/>
          </p:nvGrpSpPr>
          <p:grpSpPr bwMode="auto">
            <a:xfrm>
              <a:off x="4247" y="1374"/>
              <a:ext cx="50" cy="351"/>
              <a:chOff x="1241" y="1022"/>
              <a:chExt cx="51" cy="351"/>
            </a:xfrm>
          </p:grpSpPr>
          <p:sp>
            <p:nvSpPr>
              <p:cNvPr id="42047" name="Line 96"/>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8" name="Freeform 97"/>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2039" name="Group 98"/>
            <p:cNvGrpSpPr>
              <a:grpSpLocks/>
            </p:cNvGrpSpPr>
            <p:nvPr/>
          </p:nvGrpSpPr>
          <p:grpSpPr bwMode="auto">
            <a:xfrm>
              <a:off x="4388" y="1840"/>
              <a:ext cx="268" cy="238"/>
              <a:chOff x="1382" y="1488"/>
              <a:chExt cx="269" cy="238"/>
            </a:xfrm>
          </p:grpSpPr>
          <p:sp>
            <p:nvSpPr>
              <p:cNvPr id="42045" name="Line 99"/>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46" name="Freeform 100"/>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40" name="Oval 101"/>
            <p:cNvSpPr>
              <a:spLocks noChangeArrowheads="1"/>
            </p:cNvSpPr>
            <p:nvPr/>
          </p:nvSpPr>
          <p:spPr bwMode="auto">
            <a:xfrm>
              <a:off x="4656" y="2016"/>
              <a:ext cx="232" cy="294"/>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041" name="Rectangle 102"/>
            <p:cNvSpPr>
              <a:spLocks noChangeArrowheads="1"/>
            </p:cNvSpPr>
            <p:nvPr/>
          </p:nvSpPr>
          <p:spPr bwMode="auto">
            <a:xfrm>
              <a:off x="4176" y="1776"/>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2042" name="Rectangle 103"/>
            <p:cNvSpPr>
              <a:spLocks noChangeArrowheads="1"/>
            </p:cNvSpPr>
            <p:nvPr/>
          </p:nvSpPr>
          <p:spPr bwMode="auto">
            <a:xfrm>
              <a:off x="4224" y="110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2043" name="Rectangle 104"/>
            <p:cNvSpPr>
              <a:spLocks noChangeArrowheads="1"/>
            </p:cNvSpPr>
            <p:nvPr/>
          </p:nvSpPr>
          <p:spPr bwMode="auto">
            <a:xfrm>
              <a:off x="4704" y="2064"/>
              <a:ext cx="1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2044" name="Line 105"/>
            <p:cNvSpPr>
              <a:spLocks noChangeShapeType="1"/>
            </p:cNvSpPr>
            <p:nvPr/>
          </p:nvSpPr>
          <p:spPr bwMode="auto">
            <a:xfrm>
              <a:off x="4286" y="2024"/>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68313" y="765175"/>
            <a:ext cx="4967287" cy="561975"/>
          </a:xfrm>
        </p:spPr>
        <p:txBody>
          <a:bodyPr/>
          <a:lstStyle/>
          <a:p>
            <a:pPr eaLnBrk="1" hangingPunct="1"/>
            <a:r>
              <a:rPr lang="zh-CN" altLang="en-US" sz="3600" b="1" smtClean="0"/>
              <a:t>循环的查找算法</a:t>
            </a:r>
          </a:p>
        </p:txBody>
      </p:sp>
      <p:sp>
        <p:nvSpPr>
          <p:cNvPr id="43011" name="Rectangle 3"/>
          <p:cNvSpPr>
            <a:spLocks noGrp="1" noChangeArrowheads="1"/>
          </p:cNvSpPr>
          <p:nvPr>
            <p:ph idx="1"/>
          </p:nvPr>
        </p:nvSpPr>
        <p:spPr>
          <a:xfrm>
            <a:off x="250825" y="1700213"/>
            <a:ext cx="8642350" cy="4392612"/>
          </a:xfrm>
        </p:spPr>
        <p:txBody>
          <a:bodyPr/>
          <a:lstStyle/>
          <a:p>
            <a:pPr eaLnBrk="1" hangingPunct="1">
              <a:buFont typeface="Wingdings" panose="05000000000000000000" pitchFamily="2" charset="2"/>
              <a:buChar char="l"/>
            </a:pPr>
            <a:r>
              <a:rPr lang="zh-CN" altLang="en-US" sz="2800" smtClean="0">
                <a:latin typeface="宋体" panose="02010600030101010101" pitchFamily="2" charset="-122"/>
              </a:rPr>
              <a:t>回边：假设</a:t>
            </a:r>
            <a:r>
              <a:rPr lang="en-US" altLang="zh-CN" sz="2800" smtClean="0">
                <a:latin typeface="宋体" panose="02010600030101010101" pitchFamily="2" charset="-122"/>
              </a:rPr>
              <a:t>a</a:t>
            </a:r>
            <a:r>
              <a:rPr lang="en-US" altLang="zh-CN" sz="2800" smtClean="0">
                <a:latin typeface="宋体" panose="02010600030101010101" pitchFamily="2" charset="-122"/>
                <a:cs typeface="Arial" panose="020B0604020202020204" pitchFamily="34" charset="0"/>
              </a:rPr>
              <a:t>→</a:t>
            </a:r>
            <a:r>
              <a:rPr lang="en-US" altLang="zh-CN" sz="2800" smtClean="0">
                <a:latin typeface="宋体" panose="02010600030101010101" pitchFamily="2" charset="-122"/>
              </a:rPr>
              <a:t>b</a:t>
            </a:r>
            <a:r>
              <a:rPr lang="zh-CN" altLang="en-US" sz="2800" smtClean="0">
                <a:latin typeface="宋体" panose="02010600030101010101" pitchFamily="2" charset="-122"/>
              </a:rPr>
              <a:t>是流图中的一条有向边，如果</a:t>
            </a:r>
            <a:r>
              <a:rPr lang="en-US" altLang="zh-CN" sz="2800" smtClean="0">
                <a:latin typeface="宋体" panose="02010600030101010101" pitchFamily="2" charset="-122"/>
              </a:rPr>
              <a:t>b DOM a</a:t>
            </a:r>
            <a:r>
              <a:rPr lang="zh-CN" altLang="en-US" sz="2800" smtClean="0">
                <a:latin typeface="宋体" panose="02010600030101010101" pitchFamily="2" charset="-122"/>
              </a:rPr>
              <a:t>，则称</a:t>
            </a:r>
            <a:r>
              <a:rPr lang="en-US" altLang="zh-CN" sz="2800" smtClean="0">
                <a:latin typeface="宋体" panose="02010600030101010101" pitchFamily="2" charset="-122"/>
              </a:rPr>
              <a:t>a</a:t>
            </a:r>
            <a:r>
              <a:rPr lang="en-US" altLang="zh-CN" sz="2800" smtClean="0">
                <a:latin typeface="宋体" panose="02010600030101010101" pitchFamily="2" charset="-122"/>
                <a:cs typeface="Arial" panose="020B0604020202020204" pitchFamily="34" charset="0"/>
              </a:rPr>
              <a:t>→</a:t>
            </a:r>
            <a:r>
              <a:rPr lang="en-US" altLang="zh-CN" sz="2800" smtClean="0">
                <a:latin typeface="宋体" panose="02010600030101010101" pitchFamily="2" charset="-122"/>
              </a:rPr>
              <a:t>b</a:t>
            </a:r>
            <a:r>
              <a:rPr lang="zh-CN" altLang="en-US" sz="2800" smtClean="0">
                <a:latin typeface="宋体" panose="02010600030101010101" pitchFamily="2" charset="-122"/>
              </a:rPr>
              <a:t>是流图中的一条回边。</a:t>
            </a:r>
          </a:p>
          <a:p>
            <a:pPr eaLnBrk="1" hangingPunct="1">
              <a:buFont typeface="Wingdings" panose="05000000000000000000" pitchFamily="2" charset="2"/>
              <a:buChar char="l"/>
            </a:pPr>
            <a:r>
              <a:rPr lang="zh-CN" altLang="en-US" sz="2800" smtClean="0">
                <a:latin typeface="宋体" panose="02010600030101010101" pitchFamily="2" charset="-122"/>
              </a:rPr>
              <a:t>对于一已知流图，只要求出各结点的必经结点集，就可以求出流图中所有的回边。</a:t>
            </a:r>
          </a:p>
          <a:p>
            <a:pPr eaLnBrk="1" hangingPunct="1">
              <a:buFont typeface="Wingdings" panose="05000000000000000000" pitchFamily="2" charset="2"/>
              <a:buChar char="l"/>
            </a:pPr>
            <a:r>
              <a:rPr lang="zh-CN" altLang="en-US" sz="2800" smtClean="0">
                <a:latin typeface="宋体" panose="02010600030101010101" pitchFamily="2" charset="-122"/>
              </a:rPr>
              <a:t>如果已知有向边</a:t>
            </a:r>
            <a:r>
              <a:rPr lang="en-US" altLang="zh-CN" sz="2800" smtClean="0">
                <a:latin typeface="宋体" panose="02010600030101010101" pitchFamily="2" charset="-122"/>
              </a:rPr>
              <a:t>n</a:t>
            </a:r>
            <a:r>
              <a:rPr lang="en-US" altLang="zh-CN" sz="2800" smtClean="0">
                <a:latin typeface="宋体" panose="02010600030101010101" pitchFamily="2" charset="-122"/>
                <a:cs typeface="Arial" panose="020B0604020202020204" pitchFamily="34" charset="0"/>
              </a:rPr>
              <a:t>→d</a:t>
            </a:r>
            <a:r>
              <a:rPr lang="zh-CN" altLang="en-US" sz="2800" smtClean="0">
                <a:latin typeface="宋体" panose="02010600030101010101" pitchFamily="2" charset="-122"/>
                <a:cs typeface="Arial" panose="020B0604020202020204" pitchFamily="34" charset="0"/>
              </a:rPr>
              <a:t>是回边，那么就可以求出由它组成的循环。</a:t>
            </a:r>
          </a:p>
          <a:p>
            <a:pPr eaLnBrk="1" hangingPunct="1">
              <a:buFont typeface="Wingdings" panose="05000000000000000000" pitchFamily="2" charset="2"/>
              <a:buChar char="l"/>
            </a:pPr>
            <a:r>
              <a:rPr lang="zh-CN" altLang="en-US" sz="2800" smtClean="0">
                <a:latin typeface="宋体" panose="02010600030101010101" pitchFamily="2" charset="-122"/>
                <a:cs typeface="Arial" panose="020B0604020202020204" pitchFamily="34" charset="0"/>
              </a:rPr>
              <a:t>该循环就是由结点</a:t>
            </a:r>
            <a:r>
              <a:rPr lang="en-US" altLang="zh-CN" sz="2800" smtClean="0">
                <a:latin typeface="宋体" panose="02010600030101010101" pitchFamily="2" charset="-122"/>
                <a:cs typeface="Arial" panose="020B0604020202020204" pitchFamily="34" charset="0"/>
              </a:rPr>
              <a:t>d</a:t>
            </a:r>
            <a:r>
              <a:rPr lang="zh-CN" altLang="en-US" sz="2800" smtClean="0">
                <a:latin typeface="宋体" panose="02010600030101010101" pitchFamily="2" charset="-122"/>
                <a:cs typeface="Arial" panose="020B0604020202020204" pitchFamily="34" charset="0"/>
              </a:rPr>
              <a:t>、结点</a:t>
            </a:r>
            <a:r>
              <a:rPr lang="en-US" altLang="zh-CN" sz="2800" smtClean="0">
                <a:latin typeface="宋体" panose="02010600030101010101" pitchFamily="2" charset="-122"/>
                <a:cs typeface="Arial" panose="020B0604020202020204" pitchFamily="34" charset="0"/>
              </a:rPr>
              <a:t>n</a:t>
            </a:r>
            <a:r>
              <a:rPr lang="zh-CN" altLang="en-US" sz="2800" smtClean="0">
                <a:latin typeface="宋体" panose="02010600030101010101" pitchFamily="2" charset="-122"/>
                <a:cs typeface="Arial" panose="020B0604020202020204" pitchFamily="34" charset="0"/>
              </a:rPr>
              <a:t>以及有通路到达</a:t>
            </a:r>
            <a:r>
              <a:rPr lang="en-US" altLang="zh-CN" sz="2800" smtClean="0">
                <a:latin typeface="宋体" panose="02010600030101010101" pitchFamily="2" charset="-122"/>
                <a:cs typeface="Arial" panose="020B0604020202020204" pitchFamily="34" charset="0"/>
              </a:rPr>
              <a:t>n</a:t>
            </a:r>
            <a:r>
              <a:rPr lang="zh-CN" altLang="en-US" sz="2800" smtClean="0">
                <a:latin typeface="宋体" panose="02010600030101010101" pitchFamily="2" charset="-122"/>
                <a:cs typeface="Arial" panose="020B0604020202020204" pitchFamily="34" charset="0"/>
              </a:rPr>
              <a:t>而该通路不经过</a:t>
            </a:r>
            <a:r>
              <a:rPr lang="en-US" altLang="zh-CN" sz="2800" smtClean="0">
                <a:latin typeface="宋体" panose="02010600030101010101" pitchFamily="2" charset="-122"/>
                <a:cs typeface="Arial" panose="020B0604020202020204" pitchFamily="34" charset="0"/>
              </a:rPr>
              <a:t>d</a:t>
            </a:r>
            <a:r>
              <a:rPr lang="zh-CN" altLang="en-US" sz="2800" smtClean="0">
                <a:latin typeface="宋体" panose="02010600030101010101" pitchFamily="2" charset="-122"/>
                <a:cs typeface="Arial" panose="020B0604020202020204" pitchFamily="34" charset="0"/>
              </a:rPr>
              <a:t>的所有结点组成，并且 </a:t>
            </a:r>
            <a:r>
              <a:rPr lang="en-US" altLang="zh-CN" sz="2800" smtClean="0">
                <a:latin typeface="宋体" panose="02010600030101010101" pitchFamily="2" charset="-122"/>
                <a:cs typeface="Arial" panose="020B0604020202020204" pitchFamily="34" charset="0"/>
              </a:rPr>
              <a:t>d</a:t>
            </a:r>
            <a:r>
              <a:rPr lang="zh-CN" altLang="en-US" sz="2800" smtClean="0">
                <a:latin typeface="宋体" panose="02010600030101010101" pitchFamily="2" charset="-122"/>
                <a:cs typeface="Arial" panose="020B0604020202020204" pitchFamily="34" charset="0"/>
              </a:rPr>
              <a:t>是该循环的唯一入口结点。</a:t>
            </a:r>
          </a:p>
        </p:txBody>
      </p:sp>
      <p:sp>
        <p:nvSpPr>
          <p:cNvPr id="4301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34AA93-EA61-4188-9BFC-CF2732CFE99B}" type="slidenum">
              <a:rPr lang="en-US" altLang="zh-CN" sz="1400" smtClean="0"/>
              <a:pPr>
                <a:spcBef>
                  <a:spcPct val="0"/>
                </a:spcBef>
                <a:buFontTx/>
                <a:buNone/>
              </a:pPr>
              <a:t>39</a:t>
            </a:fld>
            <a:endParaRPr lang="en-US" altLang="zh-CN" sz="14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7338" y="790575"/>
            <a:ext cx="8229600" cy="490538"/>
          </a:xfrm>
        </p:spPr>
        <p:txBody>
          <a:bodyPr/>
          <a:lstStyle/>
          <a:p>
            <a:pPr eaLnBrk="1" hangingPunct="1"/>
            <a:r>
              <a:rPr lang="en-US" altLang="zh-CN" sz="2800" dirty="0" smtClean="0"/>
              <a:t>10.1 </a:t>
            </a:r>
            <a:r>
              <a:rPr lang="zh-CN" altLang="en-US" sz="2800" dirty="0" smtClean="0"/>
              <a:t>优化技术简介</a:t>
            </a:r>
          </a:p>
        </p:txBody>
      </p:sp>
      <p:sp>
        <p:nvSpPr>
          <p:cNvPr id="7171" name="Rectangle 3"/>
          <p:cNvSpPr>
            <a:spLocks noGrp="1" noChangeArrowheads="1"/>
          </p:cNvSpPr>
          <p:nvPr>
            <p:ph idx="1"/>
          </p:nvPr>
        </p:nvSpPr>
        <p:spPr>
          <a:xfrm>
            <a:off x="250825" y="1468438"/>
            <a:ext cx="8642350" cy="2376487"/>
          </a:xfrm>
        </p:spPr>
        <p:txBody>
          <a:bodyPr/>
          <a:lstStyle/>
          <a:p>
            <a:pPr algn="just" eaLnBrk="1" hangingPunct="1">
              <a:lnSpc>
                <a:spcPct val="110000"/>
              </a:lnSpc>
              <a:buFont typeface="Wingdings" panose="05000000000000000000" pitchFamily="2" charset="2"/>
              <a:buChar char=""/>
            </a:pPr>
            <a:r>
              <a:rPr lang="zh-CN" altLang="en-US" sz="2000" b="1" smtClean="0">
                <a:solidFill>
                  <a:srgbClr val="FF0000"/>
                </a:solidFill>
              </a:rPr>
              <a:t>局部优化</a:t>
            </a:r>
            <a:r>
              <a:rPr lang="zh-CN" altLang="en-US" sz="2000" b="1" smtClean="0"/>
              <a:t>：</a:t>
            </a:r>
            <a:r>
              <a:rPr lang="zh-CN" altLang="en-US" sz="2000" smtClean="0"/>
              <a:t>指的是在只有一个入口、一个出口的基本程序块上进行的优化。（基本块优化，通过</a:t>
            </a:r>
            <a:r>
              <a:rPr lang="en-US" altLang="zh-CN" sz="2000" smtClean="0"/>
              <a:t>DAG</a:t>
            </a:r>
            <a:r>
              <a:rPr lang="zh-CN" altLang="en-US" sz="2000" smtClean="0"/>
              <a:t>图优化。） </a:t>
            </a:r>
          </a:p>
          <a:p>
            <a:pPr algn="just" eaLnBrk="1" hangingPunct="1">
              <a:lnSpc>
                <a:spcPct val="110000"/>
              </a:lnSpc>
              <a:buFont typeface="Wingdings" panose="05000000000000000000" pitchFamily="2" charset="2"/>
              <a:buChar char=""/>
            </a:pPr>
            <a:r>
              <a:rPr lang="zh-CN" altLang="en-US" sz="2000" b="1" smtClean="0">
                <a:solidFill>
                  <a:srgbClr val="FF0000"/>
                </a:solidFill>
              </a:rPr>
              <a:t>循环优化</a:t>
            </a:r>
            <a:r>
              <a:rPr lang="zh-CN" altLang="en-US" sz="2000" smtClean="0"/>
              <a:t>：是对循环中的代码进行优化。（依据控制流，循环中代码优化，包括代码外提和强度消弱等。）</a:t>
            </a:r>
          </a:p>
          <a:p>
            <a:pPr algn="just" eaLnBrk="1" hangingPunct="1">
              <a:lnSpc>
                <a:spcPct val="110000"/>
              </a:lnSpc>
              <a:buFont typeface="Wingdings" panose="05000000000000000000" pitchFamily="2" charset="2"/>
              <a:buChar char=""/>
            </a:pPr>
            <a:r>
              <a:rPr lang="zh-CN" altLang="en-US" sz="2000" b="1" smtClean="0">
                <a:solidFill>
                  <a:srgbClr val="FF0000"/>
                </a:solidFill>
              </a:rPr>
              <a:t>全局优化</a:t>
            </a:r>
            <a:r>
              <a:rPr lang="zh-CN" altLang="en-US" sz="2000" smtClean="0"/>
              <a:t>：是整个程序范围内进行优化。（依据数据流，大范围的优化，主要分析变量的定值点和引用点。）</a:t>
            </a:r>
          </a:p>
        </p:txBody>
      </p:sp>
      <p:sp>
        <p:nvSpPr>
          <p:cNvPr id="717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C29ADF-74BF-42B0-AB26-1B5AB897EB07}" type="slidenum">
              <a:rPr lang="en-US" altLang="zh-CN" sz="1400" smtClean="0"/>
              <a:pPr>
                <a:spcBef>
                  <a:spcPct val="0"/>
                </a:spcBef>
                <a:buFontTx/>
                <a:buNone/>
              </a:pPr>
              <a:t>4</a:t>
            </a:fld>
            <a:endParaRPr lang="en-US" altLang="zh-CN" sz="1400" smtClean="0"/>
          </a:p>
        </p:txBody>
      </p:sp>
      <p:grpSp>
        <p:nvGrpSpPr>
          <p:cNvPr id="2" name="Group 20"/>
          <p:cNvGrpSpPr>
            <a:grpSpLocks/>
          </p:cNvGrpSpPr>
          <p:nvPr/>
        </p:nvGrpSpPr>
        <p:grpSpPr bwMode="auto">
          <a:xfrm>
            <a:off x="765175" y="3860800"/>
            <a:ext cx="7921625" cy="2814638"/>
            <a:chOff x="249" y="2251"/>
            <a:chExt cx="4990" cy="1773"/>
          </a:xfrm>
        </p:grpSpPr>
        <p:sp>
          <p:nvSpPr>
            <p:cNvPr id="7175" name="Rectangle 4"/>
            <p:cNvSpPr>
              <a:spLocks noChangeArrowheads="1"/>
            </p:cNvSpPr>
            <p:nvPr/>
          </p:nvSpPr>
          <p:spPr bwMode="auto">
            <a:xfrm>
              <a:off x="1247" y="2251"/>
              <a:ext cx="590" cy="31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前段</a:t>
              </a:r>
            </a:p>
          </p:txBody>
        </p:sp>
        <p:sp>
          <p:nvSpPr>
            <p:cNvPr id="7176" name="Rectangle 5"/>
            <p:cNvSpPr>
              <a:spLocks noChangeArrowheads="1"/>
            </p:cNvSpPr>
            <p:nvPr/>
          </p:nvSpPr>
          <p:spPr bwMode="auto">
            <a:xfrm>
              <a:off x="1973" y="3203"/>
              <a:ext cx="1134" cy="31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中间代码优化</a:t>
              </a:r>
            </a:p>
          </p:txBody>
        </p:sp>
        <p:sp>
          <p:nvSpPr>
            <p:cNvPr id="7177" name="Rectangle 6"/>
            <p:cNvSpPr>
              <a:spLocks noChangeArrowheads="1"/>
            </p:cNvSpPr>
            <p:nvPr/>
          </p:nvSpPr>
          <p:spPr bwMode="auto">
            <a:xfrm>
              <a:off x="3152" y="2251"/>
              <a:ext cx="771" cy="31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代码生成</a:t>
              </a:r>
            </a:p>
          </p:txBody>
        </p:sp>
        <p:sp>
          <p:nvSpPr>
            <p:cNvPr id="7178" name="Rectangle 7"/>
            <p:cNvSpPr>
              <a:spLocks noChangeArrowheads="1"/>
            </p:cNvSpPr>
            <p:nvPr/>
          </p:nvSpPr>
          <p:spPr bwMode="auto">
            <a:xfrm>
              <a:off x="4332" y="3158"/>
              <a:ext cx="907" cy="31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目标代码优化</a:t>
              </a:r>
            </a:p>
          </p:txBody>
        </p:sp>
        <p:sp>
          <p:nvSpPr>
            <p:cNvPr id="7179" name="Rectangle 8"/>
            <p:cNvSpPr>
              <a:spLocks noChangeArrowheads="1"/>
            </p:cNvSpPr>
            <p:nvPr/>
          </p:nvSpPr>
          <p:spPr bwMode="auto">
            <a:xfrm>
              <a:off x="249" y="2251"/>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源代码</a:t>
              </a:r>
            </a:p>
          </p:txBody>
        </p:sp>
        <p:sp>
          <p:nvSpPr>
            <p:cNvPr id="7180" name="Rectangle 9"/>
            <p:cNvSpPr>
              <a:spLocks noChangeArrowheads="1"/>
            </p:cNvSpPr>
            <p:nvPr/>
          </p:nvSpPr>
          <p:spPr bwMode="auto">
            <a:xfrm>
              <a:off x="2154" y="2251"/>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中间代码</a:t>
              </a:r>
            </a:p>
          </p:txBody>
        </p:sp>
        <p:sp>
          <p:nvSpPr>
            <p:cNvPr id="7181" name="Rectangle 10"/>
            <p:cNvSpPr>
              <a:spLocks noChangeArrowheads="1"/>
            </p:cNvSpPr>
            <p:nvPr/>
          </p:nvSpPr>
          <p:spPr bwMode="auto">
            <a:xfrm>
              <a:off x="4513" y="2251"/>
              <a:ext cx="59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目标代码</a:t>
              </a:r>
            </a:p>
          </p:txBody>
        </p:sp>
        <p:sp>
          <p:nvSpPr>
            <p:cNvPr id="7182" name="Line 11"/>
            <p:cNvSpPr>
              <a:spLocks noChangeShapeType="1"/>
            </p:cNvSpPr>
            <p:nvPr/>
          </p:nvSpPr>
          <p:spPr bwMode="auto">
            <a:xfrm>
              <a:off x="748" y="2387"/>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Line 12"/>
            <p:cNvSpPr>
              <a:spLocks noChangeShapeType="1"/>
            </p:cNvSpPr>
            <p:nvPr/>
          </p:nvSpPr>
          <p:spPr bwMode="auto">
            <a:xfrm>
              <a:off x="1837" y="238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13"/>
            <p:cNvSpPr>
              <a:spLocks noChangeShapeType="1"/>
            </p:cNvSpPr>
            <p:nvPr/>
          </p:nvSpPr>
          <p:spPr bwMode="auto">
            <a:xfrm>
              <a:off x="2744" y="2387"/>
              <a:ext cx="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14"/>
            <p:cNvSpPr>
              <a:spLocks noChangeShapeType="1"/>
            </p:cNvSpPr>
            <p:nvPr/>
          </p:nvSpPr>
          <p:spPr bwMode="auto">
            <a:xfrm>
              <a:off x="3923" y="2387"/>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6" name="Line 15"/>
            <p:cNvSpPr>
              <a:spLocks noChangeShapeType="1"/>
            </p:cNvSpPr>
            <p:nvPr/>
          </p:nvSpPr>
          <p:spPr bwMode="auto">
            <a:xfrm>
              <a:off x="2426" y="2523"/>
              <a:ext cx="0" cy="63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7" name="Line 16"/>
            <p:cNvSpPr>
              <a:spLocks noChangeShapeType="1"/>
            </p:cNvSpPr>
            <p:nvPr/>
          </p:nvSpPr>
          <p:spPr bwMode="auto">
            <a:xfrm flipV="1">
              <a:off x="2789" y="2568"/>
              <a:ext cx="499" cy="59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8" name="Line 17"/>
            <p:cNvSpPr>
              <a:spLocks noChangeShapeType="1"/>
            </p:cNvSpPr>
            <p:nvPr/>
          </p:nvSpPr>
          <p:spPr bwMode="auto">
            <a:xfrm>
              <a:off x="4785" y="2523"/>
              <a:ext cx="0" cy="63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 name="Line 18"/>
            <p:cNvSpPr>
              <a:spLocks noChangeShapeType="1"/>
            </p:cNvSpPr>
            <p:nvPr/>
          </p:nvSpPr>
          <p:spPr bwMode="auto">
            <a:xfrm>
              <a:off x="4785" y="3475"/>
              <a:ext cx="0" cy="409"/>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0" name="Text Box 19"/>
            <p:cNvSpPr txBox="1">
              <a:spLocks noChangeArrowheads="1"/>
            </p:cNvSpPr>
            <p:nvPr/>
          </p:nvSpPr>
          <p:spPr bwMode="auto">
            <a:xfrm>
              <a:off x="1701" y="3793"/>
              <a:ext cx="1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t>编译的优化工作阶段</a:t>
              </a:r>
            </a:p>
          </p:txBody>
        </p:sp>
      </p:grpSp>
      <p:sp>
        <p:nvSpPr>
          <p:cNvPr id="7189" name="Text Box 21"/>
          <p:cNvSpPr txBox="1">
            <a:spLocks noChangeArrowheads="1"/>
          </p:cNvSpPr>
          <p:nvPr/>
        </p:nvSpPr>
        <p:spPr bwMode="auto">
          <a:xfrm>
            <a:off x="179388" y="4868863"/>
            <a:ext cx="316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FF0000"/>
                </a:solidFill>
              </a:rPr>
              <a:t>无论在哪个阶段进行优化都</a:t>
            </a:r>
          </a:p>
          <a:p>
            <a:pPr eaLnBrk="1" hangingPunct="1">
              <a:spcBef>
                <a:spcPct val="0"/>
              </a:spcBef>
              <a:buFontTx/>
              <a:buNone/>
            </a:pPr>
            <a:r>
              <a:rPr lang="zh-CN" altLang="en-US" sz="1800" b="1">
                <a:solidFill>
                  <a:srgbClr val="FF0000"/>
                </a:solidFill>
              </a:rPr>
              <a:t>可以通过上述三个方式实现。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diamond(in)">
                                      <p:cBhvr>
                                        <p:cTn id="12" dur="20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diamond(in)">
                                      <p:cBhvr>
                                        <p:cTn id="17" dur="20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diamond(in)">
                                      <p:cBhvr>
                                        <p:cTn id="22" dur="2000"/>
                                        <p:tgtEl>
                                          <p:spTgt spid="71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89"/>
                                        </p:tgtEl>
                                        <p:attrNameLst>
                                          <p:attrName>style.visibility</p:attrName>
                                        </p:attrNameLst>
                                      </p:cBhvr>
                                      <p:to>
                                        <p:strVal val="visible"/>
                                      </p:to>
                                    </p:set>
                                    <p:animEffect transition="in" filter="blinds(horizontal)">
                                      <p:cBhvr>
                                        <p:cTn id="27" dur="500"/>
                                        <p:tgtEl>
                                          <p:spTgt spid="7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8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9750" y="692150"/>
            <a:ext cx="3816350" cy="561975"/>
          </a:xfrm>
        </p:spPr>
        <p:txBody>
          <a:bodyPr/>
          <a:lstStyle/>
          <a:p>
            <a:pPr eaLnBrk="1" hangingPunct="1"/>
            <a:r>
              <a:rPr lang="zh-CN" altLang="en-US" sz="3600" b="1" smtClean="0"/>
              <a:t>循环的查找算法</a:t>
            </a:r>
          </a:p>
        </p:txBody>
      </p:sp>
      <p:sp>
        <p:nvSpPr>
          <p:cNvPr id="44035" name="Rectangle 3"/>
          <p:cNvSpPr>
            <a:spLocks noGrp="1" noChangeArrowheads="1"/>
          </p:cNvSpPr>
          <p:nvPr>
            <p:ph idx="1"/>
          </p:nvPr>
        </p:nvSpPr>
        <p:spPr>
          <a:xfrm>
            <a:off x="684213" y="1700213"/>
            <a:ext cx="7920037" cy="4392612"/>
          </a:xfrm>
        </p:spPr>
        <p:txBody>
          <a:bodyPr/>
          <a:lstStyle/>
          <a:p>
            <a:pPr marL="609600" indent="-609600" eaLnBrk="1" hangingPunct="1">
              <a:lnSpc>
                <a:spcPct val="90000"/>
              </a:lnSpc>
            </a:pPr>
            <a:r>
              <a:rPr lang="zh-CN" altLang="en-US" smtClean="0">
                <a:cs typeface="Arial" panose="020B0604020202020204" pitchFamily="34" charset="0"/>
              </a:rPr>
              <a:t>算法的基本思想是：</a:t>
            </a:r>
          </a:p>
          <a:p>
            <a:pPr marL="971550" lvl="1" indent="-514350" eaLnBrk="1" hangingPunct="1">
              <a:lnSpc>
                <a:spcPct val="90000"/>
              </a:lnSpc>
              <a:buFont typeface="Wingdings" panose="05000000000000000000" pitchFamily="2" charset="2"/>
              <a:buAutoNum type="arabicPeriod"/>
            </a:pPr>
            <a:r>
              <a:rPr lang="zh-CN" altLang="en-US" smtClean="0">
                <a:cs typeface="Arial" panose="020B0604020202020204" pitchFamily="34" charset="0"/>
              </a:rPr>
              <a:t>求回边</a:t>
            </a:r>
            <a:r>
              <a:rPr lang="en-US" altLang="zh-CN" smtClean="0"/>
              <a:t>n</a:t>
            </a:r>
            <a:r>
              <a:rPr lang="en-US" altLang="zh-CN" smtClean="0">
                <a:cs typeface="Arial" panose="020B0604020202020204" pitchFamily="34" charset="0"/>
              </a:rPr>
              <a:t>→d</a:t>
            </a:r>
            <a:r>
              <a:rPr lang="zh-CN" altLang="en-US" smtClean="0">
                <a:cs typeface="Arial" panose="020B0604020202020204" pitchFamily="34" charset="0"/>
              </a:rPr>
              <a:t>组成的循环，这个循环以 </a:t>
            </a:r>
            <a:r>
              <a:rPr lang="en-US" altLang="zh-CN" smtClean="0">
                <a:cs typeface="Arial" panose="020B0604020202020204" pitchFamily="34" charset="0"/>
              </a:rPr>
              <a:t>d</a:t>
            </a:r>
            <a:r>
              <a:rPr lang="zh-CN" altLang="en-US" smtClean="0">
                <a:cs typeface="Arial" panose="020B0604020202020204" pitchFamily="34" charset="0"/>
              </a:rPr>
              <a:t>为其唯一入口，</a:t>
            </a:r>
            <a:r>
              <a:rPr lang="en-US" altLang="zh-CN" smtClean="0">
                <a:cs typeface="Arial" panose="020B0604020202020204" pitchFamily="34" charset="0"/>
              </a:rPr>
              <a:t>n</a:t>
            </a:r>
            <a:r>
              <a:rPr lang="zh-CN" altLang="en-US" smtClean="0">
                <a:cs typeface="Arial" panose="020B0604020202020204" pitchFamily="34" charset="0"/>
              </a:rPr>
              <a:t>是它的一个出口。</a:t>
            </a:r>
          </a:p>
          <a:p>
            <a:pPr marL="971550" lvl="1" indent="-514350" eaLnBrk="1" hangingPunct="1">
              <a:lnSpc>
                <a:spcPct val="90000"/>
              </a:lnSpc>
              <a:buFont typeface="Wingdings" panose="05000000000000000000" pitchFamily="2" charset="2"/>
              <a:buAutoNum type="arabicPeriod"/>
            </a:pPr>
            <a:r>
              <a:rPr lang="zh-CN" altLang="en-US" smtClean="0">
                <a:cs typeface="Arial" panose="020B0604020202020204" pitchFamily="34" charset="0"/>
              </a:rPr>
              <a:t>若</a:t>
            </a:r>
            <a:r>
              <a:rPr lang="en-US" altLang="zh-CN" smtClean="0">
                <a:cs typeface="Arial" panose="020B0604020202020204" pitchFamily="34" charset="0"/>
              </a:rPr>
              <a:t>n</a:t>
            </a:r>
            <a:r>
              <a:rPr lang="zh-CN" altLang="en-US" smtClean="0">
                <a:cs typeface="Arial" panose="020B0604020202020204" pitchFamily="34" charset="0"/>
              </a:rPr>
              <a:t>不同时是</a:t>
            </a:r>
            <a:r>
              <a:rPr lang="en-US" altLang="zh-CN" smtClean="0">
                <a:cs typeface="Arial" panose="020B0604020202020204" pitchFamily="34" charset="0"/>
              </a:rPr>
              <a:t>d</a:t>
            </a:r>
            <a:r>
              <a:rPr lang="zh-CN" altLang="en-US" smtClean="0">
                <a:cs typeface="Arial" panose="020B0604020202020204" pitchFamily="34" charset="0"/>
              </a:rPr>
              <a:t>，则</a:t>
            </a:r>
            <a:r>
              <a:rPr lang="en-US" altLang="zh-CN" smtClean="0">
                <a:cs typeface="Arial" panose="020B0604020202020204" pitchFamily="34" charset="0"/>
              </a:rPr>
              <a:t>n</a:t>
            </a:r>
            <a:r>
              <a:rPr lang="zh-CN" altLang="en-US" smtClean="0">
                <a:cs typeface="Arial" panose="020B0604020202020204" pitchFamily="34" charset="0"/>
              </a:rPr>
              <a:t>的所有前驱结点应属于循环。</a:t>
            </a:r>
          </a:p>
          <a:p>
            <a:pPr marL="971550" lvl="1" indent="-514350" eaLnBrk="1" hangingPunct="1">
              <a:lnSpc>
                <a:spcPct val="90000"/>
              </a:lnSpc>
              <a:buFont typeface="Wingdings" panose="05000000000000000000" pitchFamily="2" charset="2"/>
              <a:buAutoNum type="arabicPeriod"/>
            </a:pPr>
            <a:r>
              <a:rPr lang="zh-CN" altLang="en-US" smtClean="0">
                <a:cs typeface="Arial" panose="020B0604020202020204" pitchFamily="34" charset="0"/>
              </a:rPr>
              <a:t>当求出</a:t>
            </a:r>
            <a:r>
              <a:rPr lang="en-US" altLang="zh-CN" smtClean="0">
                <a:cs typeface="Arial" panose="020B0604020202020204" pitchFamily="34" charset="0"/>
              </a:rPr>
              <a:t>n</a:t>
            </a:r>
            <a:r>
              <a:rPr lang="zh-CN" altLang="en-US" smtClean="0">
                <a:cs typeface="Arial" panose="020B0604020202020204" pitchFamily="34" charset="0"/>
              </a:rPr>
              <a:t>的所有前驱后，只要它们不是循环入口</a:t>
            </a:r>
            <a:r>
              <a:rPr lang="en-US" altLang="zh-CN" smtClean="0">
                <a:cs typeface="Arial" panose="020B0604020202020204" pitchFamily="34" charset="0"/>
              </a:rPr>
              <a:t>d</a:t>
            </a:r>
            <a:r>
              <a:rPr lang="zh-CN" altLang="en-US" smtClean="0">
                <a:cs typeface="Arial" panose="020B0604020202020204" pitchFamily="34" charset="0"/>
              </a:rPr>
              <a:t>，就应再求出它们的前驱，新求出的所有前驱也应属于循环。</a:t>
            </a:r>
          </a:p>
          <a:p>
            <a:pPr marL="971550" lvl="1" indent="-514350" eaLnBrk="1" hangingPunct="1">
              <a:lnSpc>
                <a:spcPct val="90000"/>
              </a:lnSpc>
              <a:buFont typeface="Wingdings" panose="05000000000000000000" pitchFamily="2" charset="2"/>
              <a:buAutoNum type="arabicPeriod"/>
            </a:pPr>
            <a:r>
              <a:rPr lang="zh-CN" altLang="en-US" smtClean="0">
                <a:cs typeface="Arial" panose="020B0604020202020204" pitchFamily="34" charset="0"/>
              </a:rPr>
              <a:t>然后再对新求出的所有前驱重复上述步骤，直到所求出的前驱为</a:t>
            </a:r>
            <a:r>
              <a:rPr lang="en-US" altLang="zh-CN" smtClean="0">
                <a:cs typeface="Arial" panose="020B0604020202020204" pitchFamily="34" charset="0"/>
              </a:rPr>
              <a:t>d</a:t>
            </a:r>
            <a:r>
              <a:rPr lang="zh-CN" altLang="en-US" smtClean="0">
                <a:cs typeface="Arial" panose="020B0604020202020204" pitchFamily="34" charset="0"/>
              </a:rPr>
              <a:t>为止。</a:t>
            </a:r>
          </a:p>
        </p:txBody>
      </p:sp>
      <p:sp>
        <p:nvSpPr>
          <p:cNvPr id="440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F4C910F-0D5B-4003-B4E9-837402DF96F8}" type="slidenum">
              <a:rPr lang="en-US" altLang="zh-CN" sz="1400" smtClean="0"/>
              <a:pPr>
                <a:spcBef>
                  <a:spcPct val="0"/>
                </a:spcBef>
                <a:buFontTx/>
                <a:buNone/>
              </a:pPr>
              <a:t>40</a:t>
            </a:fld>
            <a:endParaRPr lang="en-US" altLang="zh-CN" sz="14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sz="half" idx="1"/>
          </p:nvPr>
        </p:nvSpPr>
        <p:spPr>
          <a:xfrm>
            <a:off x="242888" y="1744663"/>
            <a:ext cx="4724400" cy="4806950"/>
          </a:xfrm>
        </p:spPr>
        <p:txBody>
          <a:bodyPr/>
          <a:lstStyle/>
          <a:p>
            <a:pPr eaLnBrk="1" hangingPunct="1">
              <a:buClr>
                <a:schemeClr val="tx1"/>
              </a:buClr>
              <a:buFont typeface="Wingdings" panose="05000000000000000000" pitchFamily="2" charset="2"/>
              <a:buNone/>
            </a:pPr>
            <a:r>
              <a:rPr lang="zh-CN" altLang="en-US" smtClean="0"/>
              <a:t>回边 </a:t>
            </a:r>
            <a:r>
              <a:rPr lang="en-US" altLang="zh-CN" smtClean="0"/>
              <a:t>6       6</a:t>
            </a:r>
            <a:r>
              <a:rPr lang="zh-CN" altLang="en-US" smtClean="0"/>
              <a:t>循环</a:t>
            </a:r>
            <a:r>
              <a:rPr lang="en-US" altLang="zh-CN" smtClean="0"/>
              <a:t>{6}</a:t>
            </a:r>
          </a:p>
          <a:p>
            <a:pPr eaLnBrk="1" hangingPunct="1">
              <a:buClr>
                <a:schemeClr val="tx1"/>
              </a:buClr>
              <a:buFont typeface="Wingdings" panose="05000000000000000000" pitchFamily="2" charset="2"/>
              <a:buNone/>
            </a:pPr>
            <a:r>
              <a:rPr lang="en-US" altLang="zh-CN" smtClean="0"/>
              <a:t>         7       4         {4,5,6,7}</a:t>
            </a:r>
          </a:p>
          <a:p>
            <a:pPr eaLnBrk="1" hangingPunct="1">
              <a:buClr>
                <a:schemeClr val="tx1"/>
              </a:buClr>
              <a:buFont typeface="Wingdings" panose="05000000000000000000" pitchFamily="2" charset="2"/>
              <a:buNone/>
            </a:pPr>
            <a:r>
              <a:rPr lang="en-US" altLang="zh-CN" smtClean="0"/>
              <a:t>         4       2        {2,3,4,5,6,7}</a:t>
            </a:r>
          </a:p>
          <a:p>
            <a:pPr eaLnBrk="1" hangingPunct="1">
              <a:buClr>
                <a:schemeClr val="tx1"/>
              </a:buClr>
              <a:buFont typeface="Wingdings" panose="05000000000000000000" pitchFamily="2" charset="2"/>
              <a:buNone/>
            </a:pPr>
            <a:r>
              <a:rPr lang="zh-CN" altLang="en-US" smtClean="0"/>
              <a:t>循环</a:t>
            </a:r>
            <a:r>
              <a:rPr lang="en-US" altLang="zh-CN" smtClean="0"/>
              <a:t>(</a:t>
            </a:r>
            <a:r>
              <a:rPr lang="zh-CN" altLang="en-US" smtClean="0"/>
              <a:t>结点序列的性质</a:t>
            </a:r>
            <a:r>
              <a:rPr lang="en-US" altLang="zh-CN" smtClean="0"/>
              <a:t>)</a:t>
            </a:r>
          </a:p>
          <a:p>
            <a:pPr eaLnBrk="1" hangingPunct="1">
              <a:buClr>
                <a:schemeClr val="tx1"/>
              </a:buClr>
              <a:buFont typeface="Wingdings" panose="05000000000000000000" pitchFamily="2" charset="2"/>
              <a:buNone/>
            </a:pPr>
            <a:r>
              <a:rPr lang="en-US" altLang="zh-CN" smtClean="0"/>
              <a:t>1.</a:t>
            </a:r>
            <a:r>
              <a:rPr lang="zh-CN" altLang="en-US" smtClean="0"/>
              <a:t>强连通的</a:t>
            </a:r>
            <a:r>
              <a:rPr lang="en-US" altLang="zh-CN" smtClean="0"/>
              <a:t>(</a:t>
            </a:r>
            <a:r>
              <a:rPr lang="zh-CN" altLang="en-US" smtClean="0"/>
              <a:t>任意两结点间</a:t>
            </a:r>
            <a:r>
              <a:rPr lang="en-US" altLang="zh-CN" smtClean="0"/>
              <a:t>,</a:t>
            </a:r>
            <a:r>
              <a:rPr lang="zh-CN" altLang="en-US" smtClean="0"/>
              <a:t>必有一条通路</a:t>
            </a:r>
            <a:r>
              <a:rPr lang="en-US" altLang="zh-CN" smtClean="0"/>
              <a:t>,</a:t>
            </a:r>
            <a:r>
              <a:rPr lang="zh-CN" altLang="en-US" smtClean="0"/>
              <a:t>且该通路上各结点都属于该结点序列</a:t>
            </a:r>
            <a:r>
              <a:rPr lang="en-US" altLang="zh-CN" smtClean="0"/>
              <a:t>)</a:t>
            </a:r>
          </a:p>
          <a:p>
            <a:pPr eaLnBrk="1" hangingPunct="1">
              <a:buClr>
                <a:schemeClr val="tx1"/>
              </a:buClr>
              <a:buFont typeface="Wingdings" panose="05000000000000000000" pitchFamily="2" charset="2"/>
              <a:buNone/>
            </a:pPr>
            <a:r>
              <a:rPr lang="en-US" altLang="zh-CN" smtClean="0"/>
              <a:t>2.</a:t>
            </a:r>
            <a:r>
              <a:rPr lang="zh-CN" altLang="en-US" smtClean="0"/>
              <a:t>它们中间有且只有一个是入口结点</a:t>
            </a:r>
            <a:r>
              <a:rPr lang="en-US" altLang="zh-CN" smtClean="0"/>
              <a:t>.</a:t>
            </a:r>
          </a:p>
          <a:p>
            <a:pPr eaLnBrk="1" hangingPunct="1">
              <a:buFont typeface="Wingdings" panose="05000000000000000000" pitchFamily="2" charset="2"/>
              <a:buNone/>
            </a:pPr>
            <a:endParaRPr lang="en-US" altLang="zh-CN" smtClean="0"/>
          </a:p>
          <a:p>
            <a:pPr eaLnBrk="1" hangingPunct="1">
              <a:buFont typeface="Wingdings" panose="05000000000000000000" pitchFamily="2" charset="2"/>
              <a:buNone/>
            </a:pPr>
            <a:endParaRPr lang="en-US" altLang="zh-CN" smtClean="0"/>
          </a:p>
        </p:txBody>
      </p:sp>
      <p:sp>
        <p:nvSpPr>
          <p:cNvPr id="45059" name="Rectangle 48"/>
          <p:cNvSpPr>
            <a:spLocks noGrp="1" noChangeArrowheads="1"/>
          </p:cNvSpPr>
          <p:nvPr>
            <p:ph sz="half" idx="2"/>
          </p:nvPr>
        </p:nvSpPr>
        <p:spPr>
          <a:xfrm>
            <a:off x="4648200" y="990600"/>
            <a:ext cx="4191000" cy="5486400"/>
          </a:xfrm>
        </p:spPr>
        <p:txBody>
          <a:bodyPr/>
          <a:lstStyle/>
          <a:p>
            <a:pPr eaLnBrk="1" hangingPunct="1">
              <a:spcBef>
                <a:spcPct val="0"/>
              </a:spcBef>
              <a:buFont typeface="Wingdings" panose="05000000000000000000" pitchFamily="2" charset="2"/>
              <a:buNone/>
            </a:pPr>
            <a:r>
              <a:rPr lang="en-US" altLang="zh-CN" sz="2000" b="1" smtClean="0">
                <a:solidFill>
                  <a:srgbClr val="000000"/>
                </a:solidFill>
              </a:rPr>
              <a:t> </a:t>
            </a:r>
            <a:endParaRPr lang="en-US" altLang="zh-CN" sz="2400" smtClean="0"/>
          </a:p>
        </p:txBody>
      </p:sp>
      <p:sp>
        <p:nvSpPr>
          <p:cNvPr id="4506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FBDBBE-D86A-4D2E-9D52-320A98F74D0A}" type="slidenum">
              <a:rPr lang="en-US" altLang="zh-CN" sz="1400" smtClean="0"/>
              <a:pPr>
                <a:spcBef>
                  <a:spcPct val="0"/>
                </a:spcBef>
                <a:buFontTx/>
                <a:buNone/>
              </a:pPr>
              <a:t>41</a:t>
            </a:fld>
            <a:endParaRPr lang="en-US" altLang="zh-CN" sz="1400" smtClean="0"/>
          </a:p>
        </p:txBody>
      </p:sp>
      <p:sp>
        <p:nvSpPr>
          <p:cNvPr id="45061" name="Rectangle 3"/>
          <p:cNvSpPr>
            <a:spLocks noChangeArrowheads="1"/>
          </p:cNvSpPr>
          <p:nvPr/>
        </p:nvSpPr>
        <p:spPr bwMode="auto">
          <a:xfrm>
            <a:off x="5497513" y="1744663"/>
            <a:ext cx="2889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300" b="1">
                <a:solidFill>
                  <a:srgbClr val="000000"/>
                </a:solidFill>
                <a:latin typeface="宋体" panose="02010600030101010101" pitchFamily="2" charset="-122"/>
              </a:rPr>
              <a:t>例</a:t>
            </a:r>
            <a:endParaRPr kumimoji="1" lang="zh-CN" altLang="en-US" sz="2400">
              <a:latin typeface="Times New Roman" panose="02020603050405020304" pitchFamily="18" charset="0"/>
            </a:endParaRPr>
          </a:p>
        </p:txBody>
      </p:sp>
      <p:sp>
        <p:nvSpPr>
          <p:cNvPr id="45062" name="Rectangle 4"/>
          <p:cNvSpPr>
            <a:spLocks noChangeArrowheads="1"/>
          </p:cNvSpPr>
          <p:nvPr/>
        </p:nvSpPr>
        <p:spPr bwMode="auto">
          <a:xfrm>
            <a:off x="5659438" y="1731963"/>
            <a:ext cx="96837"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a:t>
            </a:r>
            <a:endParaRPr kumimoji="1" lang="en-US" altLang="zh-CN" sz="2400">
              <a:latin typeface="Times New Roman" panose="02020603050405020304" pitchFamily="18" charset="0"/>
            </a:endParaRPr>
          </a:p>
        </p:txBody>
      </p:sp>
      <p:sp>
        <p:nvSpPr>
          <p:cNvPr id="45063" name="Rectangle 5"/>
          <p:cNvSpPr>
            <a:spLocks noChangeArrowheads="1"/>
          </p:cNvSpPr>
          <p:nvPr/>
        </p:nvSpPr>
        <p:spPr bwMode="auto">
          <a:xfrm>
            <a:off x="5497513" y="2108200"/>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5064" name="Rectangle 6"/>
          <p:cNvSpPr>
            <a:spLocks noChangeArrowheads="1"/>
          </p:cNvSpPr>
          <p:nvPr/>
        </p:nvSpPr>
        <p:spPr bwMode="auto">
          <a:xfrm>
            <a:off x="5497513" y="4651375"/>
            <a:ext cx="1460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300" b="1">
                <a:solidFill>
                  <a:srgbClr val="000000"/>
                </a:solidFill>
                <a:latin typeface="Times New Roman" panose="02020603050405020304" pitchFamily="18" charset="0"/>
              </a:rPr>
              <a:t>  </a:t>
            </a:r>
            <a:endParaRPr kumimoji="1" lang="en-US" altLang="zh-CN" sz="2400">
              <a:latin typeface="Times New Roman" panose="02020603050405020304" pitchFamily="18" charset="0"/>
            </a:endParaRPr>
          </a:p>
        </p:txBody>
      </p:sp>
      <p:sp>
        <p:nvSpPr>
          <p:cNvPr id="45065" name="Oval 7"/>
          <p:cNvSpPr>
            <a:spLocks noChangeArrowheads="1"/>
          </p:cNvSpPr>
          <p:nvPr/>
        </p:nvSpPr>
        <p:spPr bwMode="auto">
          <a:xfrm>
            <a:off x="6602413" y="2738438"/>
            <a:ext cx="369887" cy="46513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66" name="Rectangle 8"/>
          <p:cNvSpPr>
            <a:spLocks noChangeArrowheads="1"/>
          </p:cNvSpPr>
          <p:nvPr/>
        </p:nvSpPr>
        <p:spPr bwMode="auto">
          <a:xfrm>
            <a:off x="5776913" y="495935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sp>
        <p:nvSpPr>
          <p:cNvPr id="45067" name="Oval 9"/>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68" name="Oval 10"/>
          <p:cNvSpPr>
            <a:spLocks noChangeArrowheads="1"/>
          </p:cNvSpPr>
          <p:nvPr/>
        </p:nvSpPr>
        <p:spPr bwMode="auto">
          <a:xfrm>
            <a:off x="7392988" y="4779963"/>
            <a:ext cx="369887"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69" name="Rectangle 11"/>
          <p:cNvSpPr>
            <a:spLocks noChangeArrowheads="1"/>
          </p:cNvSpPr>
          <p:nvPr/>
        </p:nvSpPr>
        <p:spPr bwMode="auto">
          <a:xfrm>
            <a:off x="6689725" y="5794375"/>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5070" name="Rectangle 12"/>
          <p:cNvSpPr>
            <a:spLocks noChangeArrowheads="1"/>
          </p:cNvSpPr>
          <p:nvPr/>
        </p:nvSpPr>
        <p:spPr bwMode="auto">
          <a:xfrm>
            <a:off x="7456488" y="3289300"/>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3</a:t>
            </a:r>
            <a:endParaRPr kumimoji="1" lang="en-US" altLang="zh-CN" sz="2400">
              <a:latin typeface="Times New Roman" panose="02020603050405020304" pitchFamily="18" charset="0"/>
            </a:endParaRPr>
          </a:p>
        </p:txBody>
      </p:sp>
      <p:sp>
        <p:nvSpPr>
          <p:cNvPr id="45071" name="Oval 13"/>
          <p:cNvSpPr>
            <a:spLocks noChangeArrowheads="1"/>
          </p:cNvSpPr>
          <p:nvPr/>
        </p:nvSpPr>
        <p:spPr bwMode="auto">
          <a:xfrm>
            <a:off x="6602413" y="3851275"/>
            <a:ext cx="369887" cy="465138"/>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72" name="Rectangle 14"/>
          <p:cNvSpPr>
            <a:spLocks noChangeArrowheads="1"/>
          </p:cNvSpPr>
          <p:nvPr/>
        </p:nvSpPr>
        <p:spPr bwMode="auto">
          <a:xfrm>
            <a:off x="6689725" y="39370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4</a:t>
            </a:r>
            <a:endParaRPr kumimoji="1" lang="en-US" altLang="zh-CN" sz="2400">
              <a:latin typeface="Times New Roman" panose="02020603050405020304" pitchFamily="18" charset="0"/>
            </a:endParaRPr>
          </a:p>
        </p:txBody>
      </p:sp>
      <p:grpSp>
        <p:nvGrpSpPr>
          <p:cNvPr id="45073" name="Group 15"/>
          <p:cNvGrpSpPr>
            <a:grpSpLocks/>
          </p:cNvGrpSpPr>
          <p:nvPr/>
        </p:nvGrpSpPr>
        <p:grpSpPr bwMode="auto">
          <a:xfrm>
            <a:off x="6742113" y="2181225"/>
            <a:ext cx="80962" cy="557213"/>
            <a:chOff x="1241" y="1022"/>
            <a:chExt cx="51" cy="351"/>
          </a:xfrm>
        </p:grpSpPr>
        <p:sp>
          <p:nvSpPr>
            <p:cNvPr id="45153" name="Line 16"/>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4" name="Freeform 17"/>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74" name="Group 18"/>
          <p:cNvGrpSpPr>
            <a:grpSpLocks/>
          </p:cNvGrpSpPr>
          <p:nvPr/>
        </p:nvGrpSpPr>
        <p:grpSpPr bwMode="auto">
          <a:xfrm>
            <a:off x="6965950" y="4217988"/>
            <a:ext cx="487363" cy="650875"/>
            <a:chOff x="1382" y="2305"/>
            <a:chExt cx="307" cy="410"/>
          </a:xfrm>
        </p:grpSpPr>
        <p:sp>
          <p:nvSpPr>
            <p:cNvPr id="45151" name="Line 19"/>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2" name="Freeform 20"/>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75" name="Group 21"/>
          <p:cNvGrpSpPr>
            <a:grpSpLocks/>
          </p:cNvGrpSpPr>
          <p:nvPr/>
        </p:nvGrpSpPr>
        <p:grpSpPr bwMode="auto">
          <a:xfrm>
            <a:off x="6905625" y="5148263"/>
            <a:ext cx="547688" cy="649287"/>
            <a:chOff x="1344" y="2891"/>
            <a:chExt cx="345" cy="409"/>
          </a:xfrm>
        </p:grpSpPr>
        <p:sp>
          <p:nvSpPr>
            <p:cNvPr id="45149" name="Line 22"/>
            <p:cNvSpPr>
              <a:spLocks noChangeShapeType="1"/>
            </p:cNvSpPr>
            <p:nvPr/>
          </p:nvSpPr>
          <p:spPr bwMode="auto">
            <a:xfrm flipH="1">
              <a:off x="1382" y="2891"/>
              <a:ext cx="307" cy="366"/>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50" name="Freeform 23"/>
            <p:cNvSpPr>
              <a:spLocks/>
            </p:cNvSpPr>
            <p:nvPr/>
          </p:nvSpPr>
          <p:spPr bwMode="auto">
            <a:xfrm>
              <a:off x="1344" y="3214"/>
              <a:ext cx="55" cy="86"/>
            </a:xfrm>
            <a:custGeom>
              <a:avLst/>
              <a:gdLst>
                <a:gd name="T0" fmla="*/ 26 w 55"/>
                <a:gd name="T1" fmla="*/ 0 h 86"/>
                <a:gd name="T2" fmla="*/ 0 w 55"/>
                <a:gd name="T3" fmla="*/ 86 h 86"/>
                <a:gd name="T4" fmla="*/ 55 w 55"/>
                <a:gd name="T5" fmla="*/ 76 h 86"/>
                <a:gd name="T6" fmla="*/ 26 w 55"/>
                <a:gd name="T7" fmla="*/ 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26" y="0"/>
                  </a:moveTo>
                  <a:lnTo>
                    <a:pt x="0" y="86"/>
                  </a:lnTo>
                  <a:lnTo>
                    <a:pt x="55" y="76"/>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76" name="Group 24"/>
          <p:cNvGrpSpPr>
            <a:grpSpLocks/>
          </p:cNvGrpSpPr>
          <p:nvPr/>
        </p:nvGrpSpPr>
        <p:grpSpPr bwMode="auto">
          <a:xfrm flipH="1" flipV="1">
            <a:off x="5902325" y="5318125"/>
            <a:ext cx="762000" cy="457200"/>
            <a:chOff x="808" y="2950"/>
            <a:chExt cx="345" cy="407"/>
          </a:xfrm>
        </p:grpSpPr>
        <p:sp>
          <p:nvSpPr>
            <p:cNvPr id="45147" name="Line 25"/>
            <p:cNvSpPr>
              <a:spLocks noChangeShapeType="1"/>
            </p:cNvSpPr>
            <p:nvPr/>
          </p:nvSpPr>
          <p:spPr bwMode="auto">
            <a:xfrm flipH="1" flipV="1">
              <a:off x="846" y="2993"/>
              <a:ext cx="307"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8" name="Freeform 26"/>
            <p:cNvSpPr>
              <a:spLocks/>
            </p:cNvSpPr>
            <p:nvPr/>
          </p:nvSpPr>
          <p:spPr bwMode="auto">
            <a:xfrm>
              <a:off x="808" y="2950"/>
              <a:ext cx="55" cy="84"/>
            </a:xfrm>
            <a:custGeom>
              <a:avLst/>
              <a:gdLst>
                <a:gd name="T0" fmla="*/ 55 w 55"/>
                <a:gd name="T1" fmla="*/ 11 h 84"/>
                <a:gd name="T2" fmla="*/ 0 w 55"/>
                <a:gd name="T3" fmla="*/ 0 h 84"/>
                <a:gd name="T4" fmla="*/ 27 w 55"/>
                <a:gd name="T5" fmla="*/ 84 h 84"/>
                <a:gd name="T6" fmla="*/ 55 w 55"/>
                <a:gd name="T7" fmla="*/ 11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55" y="11"/>
                  </a:moveTo>
                  <a:lnTo>
                    <a:pt x="0" y="0"/>
                  </a:lnTo>
                  <a:lnTo>
                    <a:pt x="27" y="84"/>
                  </a:lnTo>
                  <a:lnTo>
                    <a:pt x="5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77" name="Freeform 27"/>
          <p:cNvSpPr>
            <a:spLocks/>
          </p:cNvSpPr>
          <p:nvPr/>
        </p:nvSpPr>
        <p:spPr bwMode="auto">
          <a:xfrm>
            <a:off x="5486400" y="4129088"/>
            <a:ext cx="1176338" cy="2152650"/>
          </a:xfrm>
          <a:custGeom>
            <a:avLst/>
            <a:gdLst>
              <a:gd name="T0" fmla="*/ 2147483646 w 741"/>
              <a:gd name="T1" fmla="*/ 2147483646 h 1356"/>
              <a:gd name="T2" fmla="*/ 2147483646 w 741"/>
              <a:gd name="T3" fmla="*/ 2147483646 h 1356"/>
              <a:gd name="T4" fmla="*/ 2147483646 w 741"/>
              <a:gd name="T5" fmla="*/ 2147483646 h 1356"/>
              <a:gd name="T6" fmla="*/ 2147483646 w 741"/>
              <a:gd name="T7" fmla="*/ 2147483646 h 1356"/>
              <a:gd name="T8" fmla="*/ 2147483646 w 741"/>
              <a:gd name="T9" fmla="*/ 2147483646 h 1356"/>
              <a:gd name="T10" fmla="*/ 2147483646 w 741"/>
              <a:gd name="T11" fmla="*/ 2147483646 h 1356"/>
              <a:gd name="T12" fmla="*/ 2147483646 w 741"/>
              <a:gd name="T13" fmla="*/ 2147483646 h 1356"/>
              <a:gd name="T14" fmla="*/ 2147483646 w 741"/>
              <a:gd name="T15" fmla="*/ 2147483646 h 1356"/>
              <a:gd name="T16" fmla="*/ 2147483646 w 741"/>
              <a:gd name="T17" fmla="*/ 2147483646 h 1356"/>
              <a:gd name="T18" fmla="*/ 2147483646 w 741"/>
              <a:gd name="T19" fmla="*/ 2147483646 h 1356"/>
              <a:gd name="T20" fmla="*/ 2147483646 w 741"/>
              <a:gd name="T21" fmla="*/ 2147483646 h 1356"/>
              <a:gd name="T22" fmla="*/ 2147483646 w 741"/>
              <a:gd name="T23" fmla="*/ 2147483646 h 1356"/>
              <a:gd name="T24" fmla="*/ 2147483646 w 741"/>
              <a:gd name="T25" fmla="*/ 2147483646 h 1356"/>
              <a:gd name="T26" fmla="*/ 2147483646 w 741"/>
              <a:gd name="T27" fmla="*/ 2147483646 h 1356"/>
              <a:gd name="T28" fmla="*/ 2147483646 w 741"/>
              <a:gd name="T29" fmla="*/ 2147483646 h 1356"/>
              <a:gd name="T30" fmla="*/ 2147483646 w 741"/>
              <a:gd name="T31" fmla="*/ 2147483646 h 1356"/>
              <a:gd name="T32" fmla="*/ 2147483646 w 741"/>
              <a:gd name="T33" fmla="*/ 2147483646 h 1356"/>
              <a:gd name="T34" fmla="*/ 2147483646 w 741"/>
              <a:gd name="T35" fmla="*/ 2147483646 h 1356"/>
              <a:gd name="T36" fmla="*/ 2147483646 w 741"/>
              <a:gd name="T37" fmla="*/ 2147483646 h 1356"/>
              <a:gd name="T38" fmla="*/ 2147483646 w 741"/>
              <a:gd name="T39" fmla="*/ 2147483646 h 1356"/>
              <a:gd name="T40" fmla="*/ 2147483646 w 741"/>
              <a:gd name="T41" fmla="*/ 2147483646 h 1356"/>
              <a:gd name="T42" fmla="*/ 2147483646 w 741"/>
              <a:gd name="T43" fmla="*/ 2147483646 h 1356"/>
              <a:gd name="T44" fmla="*/ 2147483646 w 741"/>
              <a:gd name="T45" fmla="*/ 2147483646 h 1356"/>
              <a:gd name="T46" fmla="*/ 2147483646 w 741"/>
              <a:gd name="T47" fmla="*/ 2147483646 h 1356"/>
              <a:gd name="T48" fmla="*/ 2147483646 w 741"/>
              <a:gd name="T49" fmla="*/ 2147483646 h 1356"/>
              <a:gd name="T50" fmla="*/ 2147483646 w 741"/>
              <a:gd name="T51" fmla="*/ 2147483646 h 1356"/>
              <a:gd name="T52" fmla="*/ 2147483646 w 741"/>
              <a:gd name="T53" fmla="*/ 2147483646 h 1356"/>
              <a:gd name="T54" fmla="*/ 2147483646 w 741"/>
              <a:gd name="T55" fmla="*/ 2147483646 h 1356"/>
              <a:gd name="T56" fmla="*/ 0 w 741"/>
              <a:gd name="T57" fmla="*/ 2147483646 h 1356"/>
              <a:gd name="T58" fmla="*/ 2147483646 w 741"/>
              <a:gd name="T59" fmla="*/ 2147483646 h 1356"/>
              <a:gd name="T60" fmla="*/ 2147483646 w 741"/>
              <a:gd name="T61" fmla="*/ 2147483646 h 1356"/>
              <a:gd name="T62" fmla="*/ 2147483646 w 741"/>
              <a:gd name="T63" fmla="*/ 2147483646 h 1356"/>
              <a:gd name="T64" fmla="*/ 2147483646 w 741"/>
              <a:gd name="T65" fmla="*/ 2147483646 h 1356"/>
              <a:gd name="T66" fmla="*/ 2147483646 w 741"/>
              <a:gd name="T67" fmla="*/ 2147483646 h 1356"/>
              <a:gd name="T68" fmla="*/ 2147483646 w 741"/>
              <a:gd name="T69" fmla="*/ 2147483646 h 1356"/>
              <a:gd name="T70" fmla="*/ 2147483646 w 741"/>
              <a:gd name="T71" fmla="*/ 2147483646 h 1356"/>
              <a:gd name="T72" fmla="*/ 2147483646 w 741"/>
              <a:gd name="T73" fmla="*/ 2147483646 h 1356"/>
              <a:gd name="T74" fmla="*/ 2147483646 w 741"/>
              <a:gd name="T75" fmla="*/ 2147483646 h 1356"/>
              <a:gd name="T76" fmla="*/ 2147483646 w 741"/>
              <a:gd name="T77" fmla="*/ 2147483646 h 1356"/>
              <a:gd name="T78" fmla="*/ 2147483646 w 741"/>
              <a:gd name="T79" fmla="*/ 2147483646 h 1356"/>
              <a:gd name="T80" fmla="*/ 2147483646 w 741"/>
              <a:gd name="T81" fmla="*/ 2147483646 h 1356"/>
              <a:gd name="T82" fmla="*/ 2147483646 w 741"/>
              <a:gd name="T83" fmla="*/ 2147483646 h 1356"/>
              <a:gd name="T84" fmla="*/ 2147483646 w 741"/>
              <a:gd name="T85" fmla="*/ 2147483646 h 1356"/>
              <a:gd name="T86" fmla="*/ 2147483646 w 741"/>
              <a:gd name="T87" fmla="*/ 2147483646 h 1356"/>
              <a:gd name="T88" fmla="*/ 2147483646 w 741"/>
              <a:gd name="T89" fmla="*/ 2147483646 h 1356"/>
              <a:gd name="T90" fmla="*/ 2147483646 w 741"/>
              <a:gd name="T91" fmla="*/ 2147483646 h 1356"/>
              <a:gd name="T92" fmla="*/ 2147483646 w 741"/>
              <a:gd name="T93" fmla="*/ 2147483646 h 1356"/>
              <a:gd name="T94" fmla="*/ 2147483646 w 741"/>
              <a:gd name="T95" fmla="*/ 2147483646 h 1356"/>
              <a:gd name="T96" fmla="*/ 2147483646 w 741"/>
              <a:gd name="T97" fmla="*/ 2147483646 h 1356"/>
              <a:gd name="T98" fmla="*/ 2147483646 w 741"/>
              <a:gd name="T99" fmla="*/ 2147483646 h 1356"/>
              <a:gd name="T100" fmla="*/ 2147483646 w 741"/>
              <a:gd name="T101" fmla="*/ 2147483646 h 1356"/>
              <a:gd name="T102" fmla="*/ 2147483646 w 741"/>
              <a:gd name="T103" fmla="*/ 2147483646 h 1356"/>
              <a:gd name="T104" fmla="*/ 2147483646 w 741"/>
              <a:gd name="T105" fmla="*/ 2147483646 h 1356"/>
              <a:gd name="T106" fmla="*/ 2147483646 w 741"/>
              <a:gd name="T107" fmla="*/ 0 h 13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741"/>
              <a:gd name="T163" fmla="*/ 0 h 1356"/>
              <a:gd name="T164" fmla="*/ 741 w 741"/>
              <a:gd name="T165" fmla="*/ 1356 h 13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741" h="1356">
                <a:moveTo>
                  <a:pt x="741" y="1227"/>
                </a:moveTo>
                <a:lnTo>
                  <a:pt x="718" y="1262"/>
                </a:lnTo>
                <a:lnTo>
                  <a:pt x="692" y="1297"/>
                </a:lnTo>
                <a:lnTo>
                  <a:pt x="661" y="1324"/>
                </a:lnTo>
                <a:lnTo>
                  <a:pt x="644" y="1335"/>
                </a:lnTo>
                <a:lnTo>
                  <a:pt x="626" y="1343"/>
                </a:lnTo>
                <a:lnTo>
                  <a:pt x="606" y="1348"/>
                </a:lnTo>
                <a:lnTo>
                  <a:pt x="583" y="1353"/>
                </a:lnTo>
                <a:lnTo>
                  <a:pt x="560" y="1356"/>
                </a:lnTo>
                <a:lnTo>
                  <a:pt x="535" y="1356"/>
                </a:lnTo>
                <a:lnTo>
                  <a:pt x="485" y="1353"/>
                </a:lnTo>
                <a:lnTo>
                  <a:pt x="434" y="1343"/>
                </a:lnTo>
                <a:lnTo>
                  <a:pt x="387" y="1324"/>
                </a:lnTo>
                <a:lnTo>
                  <a:pt x="339" y="1300"/>
                </a:lnTo>
                <a:lnTo>
                  <a:pt x="292" y="1267"/>
                </a:lnTo>
                <a:lnTo>
                  <a:pt x="243" y="1227"/>
                </a:lnTo>
                <a:lnTo>
                  <a:pt x="218" y="1205"/>
                </a:lnTo>
                <a:lnTo>
                  <a:pt x="192" y="1181"/>
                </a:lnTo>
                <a:lnTo>
                  <a:pt x="138" y="1127"/>
                </a:lnTo>
                <a:lnTo>
                  <a:pt x="112" y="1097"/>
                </a:lnTo>
                <a:lnTo>
                  <a:pt x="88" y="1065"/>
                </a:lnTo>
                <a:lnTo>
                  <a:pt x="68" y="1030"/>
                </a:lnTo>
                <a:lnTo>
                  <a:pt x="51" y="992"/>
                </a:lnTo>
                <a:lnTo>
                  <a:pt x="37" y="949"/>
                </a:lnTo>
                <a:lnTo>
                  <a:pt x="25" y="903"/>
                </a:lnTo>
                <a:lnTo>
                  <a:pt x="14" y="855"/>
                </a:lnTo>
                <a:lnTo>
                  <a:pt x="7" y="803"/>
                </a:lnTo>
                <a:lnTo>
                  <a:pt x="2" y="749"/>
                </a:lnTo>
                <a:lnTo>
                  <a:pt x="0" y="693"/>
                </a:lnTo>
                <a:lnTo>
                  <a:pt x="3" y="639"/>
                </a:lnTo>
                <a:lnTo>
                  <a:pt x="13" y="582"/>
                </a:lnTo>
                <a:lnTo>
                  <a:pt x="26" y="526"/>
                </a:lnTo>
                <a:lnTo>
                  <a:pt x="46" y="461"/>
                </a:lnTo>
                <a:lnTo>
                  <a:pt x="69" y="396"/>
                </a:lnTo>
                <a:lnTo>
                  <a:pt x="97" y="332"/>
                </a:lnTo>
                <a:lnTo>
                  <a:pt x="128" y="267"/>
                </a:lnTo>
                <a:lnTo>
                  <a:pt x="163" y="210"/>
                </a:lnTo>
                <a:lnTo>
                  <a:pt x="201" y="159"/>
                </a:lnTo>
                <a:lnTo>
                  <a:pt x="221" y="135"/>
                </a:lnTo>
                <a:lnTo>
                  <a:pt x="243" y="116"/>
                </a:lnTo>
                <a:lnTo>
                  <a:pt x="266" y="100"/>
                </a:lnTo>
                <a:lnTo>
                  <a:pt x="292" y="83"/>
                </a:lnTo>
                <a:lnTo>
                  <a:pt x="321" y="70"/>
                </a:lnTo>
                <a:lnTo>
                  <a:pt x="353" y="59"/>
                </a:lnTo>
                <a:lnTo>
                  <a:pt x="385" y="51"/>
                </a:lnTo>
                <a:lnTo>
                  <a:pt x="419" y="40"/>
                </a:lnTo>
                <a:lnTo>
                  <a:pt x="486" y="30"/>
                </a:lnTo>
                <a:lnTo>
                  <a:pt x="554" y="19"/>
                </a:lnTo>
                <a:lnTo>
                  <a:pt x="584" y="16"/>
                </a:lnTo>
                <a:lnTo>
                  <a:pt x="615" y="13"/>
                </a:lnTo>
                <a:lnTo>
                  <a:pt x="641" y="11"/>
                </a:lnTo>
                <a:lnTo>
                  <a:pt x="666" y="5"/>
                </a:lnTo>
                <a:lnTo>
                  <a:pt x="686" y="3"/>
                </a:lnTo>
                <a:lnTo>
                  <a:pt x="703"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5078" name="Group 28"/>
          <p:cNvGrpSpPr>
            <a:grpSpLocks/>
          </p:cNvGrpSpPr>
          <p:nvPr/>
        </p:nvGrpSpPr>
        <p:grpSpPr bwMode="auto">
          <a:xfrm>
            <a:off x="6419850" y="4060825"/>
            <a:ext cx="182563" cy="141288"/>
            <a:chOff x="1038" y="2206"/>
            <a:chExt cx="115" cy="89"/>
          </a:xfrm>
        </p:grpSpPr>
        <p:sp>
          <p:nvSpPr>
            <p:cNvPr id="45145" name="Line 29"/>
            <p:cNvSpPr>
              <a:spLocks noChangeShapeType="1"/>
            </p:cNvSpPr>
            <p:nvPr/>
          </p:nvSpPr>
          <p:spPr bwMode="auto">
            <a:xfrm>
              <a:off x="1038" y="2249"/>
              <a:ext cx="69"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6" name="Freeform 30"/>
            <p:cNvSpPr>
              <a:spLocks/>
            </p:cNvSpPr>
            <p:nvPr/>
          </p:nvSpPr>
          <p:spPr bwMode="auto">
            <a:xfrm>
              <a:off x="1103" y="2206"/>
              <a:ext cx="50" cy="89"/>
            </a:xfrm>
            <a:custGeom>
              <a:avLst/>
              <a:gdLst>
                <a:gd name="T0" fmla="*/ 0 w 50"/>
                <a:gd name="T1" fmla="*/ 89 h 89"/>
                <a:gd name="T2" fmla="*/ 50 w 50"/>
                <a:gd name="T3" fmla="*/ 43 h 89"/>
                <a:gd name="T4" fmla="*/ 0 w 50"/>
                <a:gd name="T5" fmla="*/ 0 h 89"/>
                <a:gd name="T6" fmla="*/ 0 w 50"/>
                <a:gd name="T7" fmla="*/ 89 h 89"/>
                <a:gd name="T8" fmla="*/ 0 60000 65536"/>
                <a:gd name="T9" fmla="*/ 0 60000 65536"/>
                <a:gd name="T10" fmla="*/ 0 60000 65536"/>
                <a:gd name="T11" fmla="*/ 0 60000 65536"/>
                <a:gd name="T12" fmla="*/ 0 w 50"/>
                <a:gd name="T13" fmla="*/ 0 h 89"/>
                <a:gd name="T14" fmla="*/ 50 w 50"/>
                <a:gd name="T15" fmla="*/ 89 h 89"/>
              </a:gdLst>
              <a:ahLst/>
              <a:cxnLst>
                <a:cxn ang="T8">
                  <a:pos x="T0" y="T1"/>
                </a:cxn>
                <a:cxn ang="T9">
                  <a:pos x="T2" y="T3"/>
                </a:cxn>
                <a:cxn ang="T10">
                  <a:pos x="T4" y="T5"/>
                </a:cxn>
                <a:cxn ang="T11">
                  <a:pos x="T6" y="T7"/>
                </a:cxn>
              </a:cxnLst>
              <a:rect l="T12" t="T13" r="T14" b="T15"/>
              <a:pathLst>
                <a:path w="50" h="89">
                  <a:moveTo>
                    <a:pt x="0" y="89"/>
                  </a:moveTo>
                  <a:lnTo>
                    <a:pt x="50" y="43"/>
                  </a:lnTo>
                  <a:lnTo>
                    <a:pt x="0" y="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79" name="Freeform 31"/>
          <p:cNvSpPr>
            <a:spLocks/>
          </p:cNvSpPr>
          <p:nvPr/>
        </p:nvSpPr>
        <p:spPr bwMode="auto">
          <a:xfrm>
            <a:off x="6054725" y="4775200"/>
            <a:ext cx="434975" cy="557213"/>
          </a:xfrm>
          <a:custGeom>
            <a:avLst/>
            <a:gdLst>
              <a:gd name="T0" fmla="*/ 0 w 274"/>
              <a:gd name="T1" fmla="*/ 2147483646 h 351"/>
              <a:gd name="T2" fmla="*/ 2147483646 w 274"/>
              <a:gd name="T3" fmla="*/ 2147483646 h 351"/>
              <a:gd name="T4" fmla="*/ 2147483646 w 274"/>
              <a:gd name="T5" fmla="*/ 2147483646 h 351"/>
              <a:gd name="T6" fmla="*/ 2147483646 w 274"/>
              <a:gd name="T7" fmla="*/ 2147483646 h 351"/>
              <a:gd name="T8" fmla="*/ 2147483646 w 274"/>
              <a:gd name="T9" fmla="*/ 2147483646 h 351"/>
              <a:gd name="T10" fmla="*/ 2147483646 w 274"/>
              <a:gd name="T11" fmla="*/ 2147483646 h 351"/>
              <a:gd name="T12" fmla="*/ 2147483646 w 274"/>
              <a:gd name="T13" fmla="*/ 2147483646 h 351"/>
              <a:gd name="T14" fmla="*/ 2147483646 w 274"/>
              <a:gd name="T15" fmla="*/ 2147483646 h 351"/>
              <a:gd name="T16" fmla="*/ 2147483646 w 274"/>
              <a:gd name="T17" fmla="*/ 2147483646 h 351"/>
              <a:gd name="T18" fmla="*/ 2147483646 w 274"/>
              <a:gd name="T19" fmla="*/ 2147483646 h 351"/>
              <a:gd name="T20" fmla="*/ 2147483646 w 274"/>
              <a:gd name="T21" fmla="*/ 2147483646 h 351"/>
              <a:gd name="T22" fmla="*/ 2147483646 w 274"/>
              <a:gd name="T23" fmla="*/ 2147483646 h 351"/>
              <a:gd name="T24" fmla="*/ 2147483646 w 274"/>
              <a:gd name="T25" fmla="*/ 2147483646 h 351"/>
              <a:gd name="T26" fmla="*/ 2147483646 w 274"/>
              <a:gd name="T27" fmla="*/ 2147483646 h 351"/>
              <a:gd name="T28" fmla="*/ 2147483646 w 274"/>
              <a:gd name="T29" fmla="*/ 2147483646 h 351"/>
              <a:gd name="T30" fmla="*/ 2147483646 w 274"/>
              <a:gd name="T31" fmla="*/ 2147483646 h 351"/>
              <a:gd name="T32" fmla="*/ 2147483646 w 274"/>
              <a:gd name="T33" fmla="*/ 2147483646 h 351"/>
              <a:gd name="T34" fmla="*/ 2147483646 w 274"/>
              <a:gd name="T35" fmla="*/ 2147483646 h 351"/>
              <a:gd name="T36" fmla="*/ 2147483646 w 274"/>
              <a:gd name="T37" fmla="*/ 2147483646 h 351"/>
              <a:gd name="T38" fmla="*/ 2147483646 w 274"/>
              <a:gd name="T39" fmla="*/ 2147483646 h 351"/>
              <a:gd name="T40" fmla="*/ 2147483646 w 274"/>
              <a:gd name="T41" fmla="*/ 2147483646 h 351"/>
              <a:gd name="T42" fmla="*/ 2147483646 w 274"/>
              <a:gd name="T43" fmla="*/ 2147483646 h 351"/>
              <a:gd name="T44" fmla="*/ 2147483646 w 274"/>
              <a:gd name="T45" fmla="*/ 2147483646 h 351"/>
              <a:gd name="T46" fmla="*/ 2147483646 w 274"/>
              <a:gd name="T47" fmla="*/ 2147483646 h 351"/>
              <a:gd name="T48" fmla="*/ 2147483646 w 274"/>
              <a:gd name="T49" fmla="*/ 2147483646 h 351"/>
              <a:gd name="T50" fmla="*/ 2147483646 w 274"/>
              <a:gd name="T51" fmla="*/ 2147483646 h 351"/>
              <a:gd name="T52" fmla="*/ 2147483646 w 274"/>
              <a:gd name="T53" fmla="*/ 2147483646 h 351"/>
              <a:gd name="T54" fmla="*/ 2147483646 w 274"/>
              <a:gd name="T55" fmla="*/ 2147483646 h 351"/>
              <a:gd name="T56" fmla="*/ 2147483646 w 274"/>
              <a:gd name="T57" fmla="*/ 2147483646 h 351"/>
              <a:gd name="T58" fmla="*/ 2147483646 w 274"/>
              <a:gd name="T59" fmla="*/ 2147483646 h 351"/>
              <a:gd name="T60" fmla="*/ 2147483646 w 274"/>
              <a:gd name="T61" fmla="*/ 0 h 351"/>
              <a:gd name="T62" fmla="*/ 2147483646 w 274"/>
              <a:gd name="T63" fmla="*/ 0 h 351"/>
              <a:gd name="T64" fmla="*/ 2147483646 w 274"/>
              <a:gd name="T65" fmla="*/ 0 h 351"/>
              <a:gd name="T66" fmla="*/ 2147483646 w 274"/>
              <a:gd name="T67" fmla="*/ 2147483646 h 351"/>
              <a:gd name="T68" fmla="*/ 2147483646 w 274"/>
              <a:gd name="T69" fmla="*/ 2147483646 h 351"/>
              <a:gd name="T70" fmla="*/ 2147483646 w 274"/>
              <a:gd name="T71" fmla="*/ 2147483646 h 351"/>
              <a:gd name="T72" fmla="*/ 2147483646 w 274"/>
              <a:gd name="T73" fmla="*/ 2147483646 h 351"/>
              <a:gd name="T74" fmla="*/ 2147483646 w 274"/>
              <a:gd name="T75" fmla="*/ 2147483646 h 351"/>
              <a:gd name="T76" fmla="*/ 2147483646 w 274"/>
              <a:gd name="T77" fmla="*/ 2147483646 h 351"/>
              <a:gd name="T78" fmla="*/ 2147483646 w 274"/>
              <a:gd name="T79" fmla="*/ 2147483646 h 351"/>
              <a:gd name="T80" fmla="*/ 0 w 274"/>
              <a:gd name="T81" fmla="*/ 2147483646 h 3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74"/>
              <a:gd name="T124" fmla="*/ 0 h 351"/>
              <a:gd name="T125" fmla="*/ 274 w 274"/>
              <a:gd name="T126" fmla="*/ 351 h 35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74" h="351">
                <a:moveTo>
                  <a:pt x="0" y="235"/>
                </a:moveTo>
                <a:lnTo>
                  <a:pt x="26" y="278"/>
                </a:lnTo>
                <a:lnTo>
                  <a:pt x="39" y="297"/>
                </a:lnTo>
                <a:lnTo>
                  <a:pt x="53" y="315"/>
                </a:lnTo>
                <a:lnTo>
                  <a:pt x="69" y="329"/>
                </a:lnTo>
                <a:lnTo>
                  <a:pt x="82" y="340"/>
                </a:lnTo>
                <a:lnTo>
                  <a:pt x="98" y="348"/>
                </a:lnTo>
                <a:lnTo>
                  <a:pt x="115" y="351"/>
                </a:lnTo>
                <a:lnTo>
                  <a:pt x="133" y="348"/>
                </a:lnTo>
                <a:lnTo>
                  <a:pt x="156" y="340"/>
                </a:lnTo>
                <a:lnTo>
                  <a:pt x="179" y="326"/>
                </a:lnTo>
                <a:lnTo>
                  <a:pt x="202" y="310"/>
                </a:lnTo>
                <a:lnTo>
                  <a:pt x="223" y="294"/>
                </a:lnTo>
                <a:lnTo>
                  <a:pt x="243" y="272"/>
                </a:lnTo>
                <a:lnTo>
                  <a:pt x="259" y="253"/>
                </a:lnTo>
                <a:lnTo>
                  <a:pt x="263" y="243"/>
                </a:lnTo>
                <a:lnTo>
                  <a:pt x="268" y="235"/>
                </a:lnTo>
                <a:lnTo>
                  <a:pt x="272" y="216"/>
                </a:lnTo>
                <a:lnTo>
                  <a:pt x="274" y="191"/>
                </a:lnTo>
                <a:lnTo>
                  <a:pt x="271" y="170"/>
                </a:lnTo>
                <a:lnTo>
                  <a:pt x="266" y="143"/>
                </a:lnTo>
                <a:lnTo>
                  <a:pt x="259" y="119"/>
                </a:lnTo>
                <a:lnTo>
                  <a:pt x="249" y="97"/>
                </a:lnTo>
                <a:lnTo>
                  <a:pt x="240" y="76"/>
                </a:lnTo>
                <a:lnTo>
                  <a:pt x="230" y="59"/>
                </a:lnTo>
                <a:lnTo>
                  <a:pt x="219" y="46"/>
                </a:lnTo>
                <a:lnTo>
                  <a:pt x="207" y="32"/>
                </a:lnTo>
                <a:lnTo>
                  <a:pt x="193" y="22"/>
                </a:lnTo>
                <a:lnTo>
                  <a:pt x="177" y="13"/>
                </a:lnTo>
                <a:lnTo>
                  <a:pt x="162" y="5"/>
                </a:lnTo>
                <a:lnTo>
                  <a:pt x="145" y="0"/>
                </a:lnTo>
                <a:lnTo>
                  <a:pt x="130" y="0"/>
                </a:lnTo>
                <a:lnTo>
                  <a:pt x="115" y="0"/>
                </a:lnTo>
                <a:lnTo>
                  <a:pt x="99" y="8"/>
                </a:lnTo>
                <a:lnTo>
                  <a:pt x="84" y="22"/>
                </a:lnTo>
                <a:lnTo>
                  <a:pt x="67" y="38"/>
                </a:lnTo>
                <a:lnTo>
                  <a:pt x="50" y="57"/>
                </a:lnTo>
                <a:lnTo>
                  <a:pt x="35" y="76"/>
                </a:lnTo>
                <a:lnTo>
                  <a:pt x="21" y="94"/>
                </a:lnTo>
                <a:lnTo>
                  <a:pt x="9" y="108"/>
                </a:lnTo>
                <a:lnTo>
                  <a:pt x="0" y="11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5080" name="Group 32"/>
          <p:cNvGrpSpPr>
            <a:grpSpLocks/>
          </p:cNvGrpSpPr>
          <p:nvPr/>
        </p:nvGrpSpPr>
        <p:grpSpPr bwMode="auto">
          <a:xfrm>
            <a:off x="6054725" y="4838700"/>
            <a:ext cx="120650" cy="133350"/>
            <a:chOff x="808" y="2696"/>
            <a:chExt cx="76" cy="84"/>
          </a:xfrm>
        </p:grpSpPr>
        <p:sp>
          <p:nvSpPr>
            <p:cNvPr id="45143" name="Line 33"/>
            <p:cNvSpPr>
              <a:spLocks noChangeShapeType="1"/>
            </p:cNvSpPr>
            <p:nvPr/>
          </p:nvSpPr>
          <p:spPr bwMode="auto">
            <a:xfrm flipH="1">
              <a:off x="849" y="2715"/>
              <a:ext cx="35" cy="25"/>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4" name="Freeform 34"/>
            <p:cNvSpPr>
              <a:spLocks/>
            </p:cNvSpPr>
            <p:nvPr/>
          </p:nvSpPr>
          <p:spPr bwMode="auto">
            <a:xfrm>
              <a:off x="808" y="2696"/>
              <a:ext cx="55" cy="84"/>
            </a:xfrm>
            <a:custGeom>
              <a:avLst/>
              <a:gdLst>
                <a:gd name="T0" fmla="*/ 33 w 55"/>
                <a:gd name="T1" fmla="*/ 0 h 84"/>
                <a:gd name="T2" fmla="*/ 0 w 55"/>
                <a:gd name="T3" fmla="*/ 79 h 84"/>
                <a:gd name="T4" fmla="*/ 55 w 55"/>
                <a:gd name="T5" fmla="*/ 84 h 84"/>
                <a:gd name="T6" fmla="*/ 33 w 55"/>
                <a:gd name="T7" fmla="*/ 0 h 84"/>
                <a:gd name="T8" fmla="*/ 0 60000 65536"/>
                <a:gd name="T9" fmla="*/ 0 60000 65536"/>
                <a:gd name="T10" fmla="*/ 0 60000 65536"/>
                <a:gd name="T11" fmla="*/ 0 60000 65536"/>
                <a:gd name="T12" fmla="*/ 0 w 55"/>
                <a:gd name="T13" fmla="*/ 0 h 84"/>
                <a:gd name="T14" fmla="*/ 55 w 55"/>
                <a:gd name="T15" fmla="*/ 84 h 84"/>
              </a:gdLst>
              <a:ahLst/>
              <a:cxnLst>
                <a:cxn ang="T8">
                  <a:pos x="T0" y="T1"/>
                </a:cxn>
                <a:cxn ang="T9">
                  <a:pos x="T2" y="T3"/>
                </a:cxn>
                <a:cxn ang="T10">
                  <a:pos x="T4" y="T5"/>
                </a:cxn>
                <a:cxn ang="T11">
                  <a:pos x="T6" y="T7"/>
                </a:cxn>
              </a:cxnLst>
              <a:rect l="T12" t="T13" r="T14" b="T15"/>
              <a:pathLst>
                <a:path w="55" h="84">
                  <a:moveTo>
                    <a:pt x="33" y="0"/>
                  </a:moveTo>
                  <a:lnTo>
                    <a:pt x="0" y="79"/>
                  </a:lnTo>
                  <a:lnTo>
                    <a:pt x="55" y="84"/>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81" name="Group 35"/>
          <p:cNvGrpSpPr>
            <a:grpSpLocks/>
          </p:cNvGrpSpPr>
          <p:nvPr/>
        </p:nvGrpSpPr>
        <p:grpSpPr bwMode="auto">
          <a:xfrm>
            <a:off x="6965950" y="2921000"/>
            <a:ext cx="427038" cy="377825"/>
            <a:chOff x="1382" y="1488"/>
            <a:chExt cx="269" cy="238"/>
          </a:xfrm>
        </p:grpSpPr>
        <p:sp>
          <p:nvSpPr>
            <p:cNvPr id="45141" name="Line 36"/>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2" name="Freeform 37"/>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82" name="Group 38"/>
          <p:cNvGrpSpPr>
            <a:grpSpLocks/>
          </p:cNvGrpSpPr>
          <p:nvPr/>
        </p:nvGrpSpPr>
        <p:grpSpPr bwMode="auto">
          <a:xfrm>
            <a:off x="6969125" y="3565525"/>
            <a:ext cx="427038" cy="463550"/>
            <a:chOff x="1382" y="1898"/>
            <a:chExt cx="269" cy="292"/>
          </a:xfrm>
        </p:grpSpPr>
        <p:sp>
          <p:nvSpPr>
            <p:cNvPr id="45139" name="Line 39"/>
            <p:cNvSpPr>
              <a:spLocks noChangeShapeType="1"/>
            </p:cNvSpPr>
            <p:nvPr/>
          </p:nvSpPr>
          <p:spPr bwMode="auto">
            <a:xfrm flipH="1">
              <a:off x="1421" y="1898"/>
              <a:ext cx="230" cy="25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40" name="Freeform 40"/>
            <p:cNvSpPr>
              <a:spLocks/>
            </p:cNvSpPr>
            <p:nvPr/>
          </p:nvSpPr>
          <p:spPr bwMode="auto">
            <a:xfrm>
              <a:off x="1382" y="2106"/>
              <a:ext cx="56" cy="84"/>
            </a:xfrm>
            <a:custGeom>
              <a:avLst/>
              <a:gdLst>
                <a:gd name="T0" fmla="*/ 28 w 56"/>
                <a:gd name="T1" fmla="*/ 0 h 84"/>
                <a:gd name="T2" fmla="*/ 0 w 56"/>
                <a:gd name="T3" fmla="*/ 84 h 84"/>
                <a:gd name="T4" fmla="*/ 56 w 56"/>
                <a:gd name="T5" fmla="*/ 73 h 84"/>
                <a:gd name="T6" fmla="*/ 28 w 56"/>
                <a:gd name="T7" fmla="*/ 0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8" y="0"/>
                  </a:moveTo>
                  <a:lnTo>
                    <a:pt x="0" y="84"/>
                  </a:lnTo>
                  <a:lnTo>
                    <a:pt x="56" y="73"/>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83" name="Freeform 41"/>
          <p:cNvSpPr>
            <a:spLocks/>
          </p:cNvSpPr>
          <p:nvPr/>
        </p:nvSpPr>
        <p:spPr bwMode="auto">
          <a:xfrm>
            <a:off x="6237288" y="2921000"/>
            <a:ext cx="365125" cy="1114425"/>
          </a:xfrm>
          <a:custGeom>
            <a:avLst/>
            <a:gdLst>
              <a:gd name="T0" fmla="*/ 2147483646 w 230"/>
              <a:gd name="T1" fmla="*/ 2147483646 h 702"/>
              <a:gd name="T2" fmla="*/ 2147483646 w 230"/>
              <a:gd name="T3" fmla="*/ 2147483646 h 702"/>
              <a:gd name="T4" fmla="*/ 2147483646 w 230"/>
              <a:gd name="T5" fmla="*/ 2147483646 h 702"/>
              <a:gd name="T6" fmla="*/ 2147483646 w 230"/>
              <a:gd name="T7" fmla="*/ 2147483646 h 702"/>
              <a:gd name="T8" fmla="*/ 2147483646 w 230"/>
              <a:gd name="T9" fmla="*/ 2147483646 h 702"/>
              <a:gd name="T10" fmla="*/ 2147483646 w 230"/>
              <a:gd name="T11" fmla="*/ 2147483646 h 702"/>
              <a:gd name="T12" fmla="*/ 2147483646 w 230"/>
              <a:gd name="T13" fmla="*/ 2147483646 h 702"/>
              <a:gd name="T14" fmla="*/ 2147483646 w 230"/>
              <a:gd name="T15" fmla="*/ 2147483646 h 702"/>
              <a:gd name="T16" fmla="*/ 2147483646 w 230"/>
              <a:gd name="T17" fmla="*/ 2147483646 h 702"/>
              <a:gd name="T18" fmla="*/ 2147483646 w 230"/>
              <a:gd name="T19" fmla="*/ 2147483646 h 702"/>
              <a:gd name="T20" fmla="*/ 2147483646 w 230"/>
              <a:gd name="T21" fmla="*/ 2147483646 h 702"/>
              <a:gd name="T22" fmla="*/ 2147483646 w 230"/>
              <a:gd name="T23" fmla="*/ 2147483646 h 702"/>
              <a:gd name="T24" fmla="*/ 2147483646 w 230"/>
              <a:gd name="T25" fmla="*/ 2147483646 h 702"/>
              <a:gd name="T26" fmla="*/ 2147483646 w 230"/>
              <a:gd name="T27" fmla="*/ 2147483646 h 702"/>
              <a:gd name="T28" fmla="*/ 2147483646 w 230"/>
              <a:gd name="T29" fmla="*/ 2147483646 h 702"/>
              <a:gd name="T30" fmla="*/ 0 w 230"/>
              <a:gd name="T31" fmla="*/ 2147483646 h 702"/>
              <a:gd name="T32" fmla="*/ 2147483646 w 230"/>
              <a:gd name="T33" fmla="*/ 2147483646 h 702"/>
              <a:gd name="T34" fmla="*/ 2147483646 w 230"/>
              <a:gd name="T35" fmla="*/ 2147483646 h 702"/>
              <a:gd name="T36" fmla="*/ 2147483646 w 230"/>
              <a:gd name="T37" fmla="*/ 2147483646 h 702"/>
              <a:gd name="T38" fmla="*/ 2147483646 w 230"/>
              <a:gd name="T39" fmla="*/ 2147483646 h 702"/>
              <a:gd name="T40" fmla="*/ 2147483646 w 230"/>
              <a:gd name="T41" fmla="*/ 2147483646 h 702"/>
              <a:gd name="T42" fmla="*/ 2147483646 w 230"/>
              <a:gd name="T43" fmla="*/ 2147483646 h 702"/>
              <a:gd name="T44" fmla="*/ 2147483646 w 230"/>
              <a:gd name="T45" fmla="*/ 2147483646 h 702"/>
              <a:gd name="T46" fmla="*/ 2147483646 w 230"/>
              <a:gd name="T47" fmla="*/ 2147483646 h 702"/>
              <a:gd name="T48" fmla="*/ 2147483646 w 230"/>
              <a:gd name="T49" fmla="*/ 2147483646 h 702"/>
              <a:gd name="T50" fmla="*/ 2147483646 w 230"/>
              <a:gd name="T51" fmla="*/ 2147483646 h 702"/>
              <a:gd name="T52" fmla="*/ 2147483646 w 230"/>
              <a:gd name="T53" fmla="*/ 2147483646 h 702"/>
              <a:gd name="T54" fmla="*/ 2147483646 w 230"/>
              <a:gd name="T55" fmla="*/ 2147483646 h 702"/>
              <a:gd name="T56" fmla="*/ 2147483646 w 230"/>
              <a:gd name="T57" fmla="*/ 2147483646 h 702"/>
              <a:gd name="T58" fmla="*/ 2147483646 w 230"/>
              <a:gd name="T59" fmla="*/ 2147483646 h 702"/>
              <a:gd name="T60" fmla="*/ 2147483646 w 230"/>
              <a:gd name="T61" fmla="*/ 2147483646 h 702"/>
              <a:gd name="T62" fmla="*/ 2147483646 w 230"/>
              <a:gd name="T63" fmla="*/ 2147483646 h 702"/>
              <a:gd name="T64" fmla="*/ 2147483646 w 230"/>
              <a:gd name="T65" fmla="*/ 0 h 7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0"/>
              <a:gd name="T100" fmla="*/ 0 h 702"/>
              <a:gd name="T101" fmla="*/ 230 w 230"/>
              <a:gd name="T102" fmla="*/ 702 h 7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0" h="702">
                <a:moveTo>
                  <a:pt x="230" y="702"/>
                </a:moveTo>
                <a:lnTo>
                  <a:pt x="200" y="696"/>
                </a:lnTo>
                <a:lnTo>
                  <a:pt x="173" y="688"/>
                </a:lnTo>
                <a:lnTo>
                  <a:pt x="157" y="683"/>
                </a:lnTo>
                <a:lnTo>
                  <a:pt x="144" y="672"/>
                </a:lnTo>
                <a:lnTo>
                  <a:pt x="128" y="658"/>
                </a:lnTo>
                <a:lnTo>
                  <a:pt x="115" y="642"/>
                </a:lnTo>
                <a:lnTo>
                  <a:pt x="99" y="621"/>
                </a:lnTo>
                <a:lnTo>
                  <a:pt x="81" y="599"/>
                </a:lnTo>
                <a:lnTo>
                  <a:pt x="61" y="569"/>
                </a:lnTo>
                <a:lnTo>
                  <a:pt x="42" y="540"/>
                </a:lnTo>
                <a:lnTo>
                  <a:pt x="26" y="510"/>
                </a:lnTo>
                <a:lnTo>
                  <a:pt x="12" y="475"/>
                </a:lnTo>
                <a:lnTo>
                  <a:pt x="3" y="443"/>
                </a:lnTo>
                <a:lnTo>
                  <a:pt x="1" y="426"/>
                </a:lnTo>
                <a:lnTo>
                  <a:pt x="0" y="410"/>
                </a:lnTo>
                <a:lnTo>
                  <a:pt x="1" y="394"/>
                </a:lnTo>
                <a:lnTo>
                  <a:pt x="3" y="375"/>
                </a:lnTo>
                <a:lnTo>
                  <a:pt x="12" y="338"/>
                </a:lnTo>
                <a:lnTo>
                  <a:pt x="26" y="297"/>
                </a:lnTo>
                <a:lnTo>
                  <a:pt x="42" y="257"/>
                </a:lnTo>
                <a:lnTo>
                  <a:pt x="61" y="216"/>
                </a:lnTo>
                <a:lnTo>
                  <a:pt x="81" y="178"/>
                </a:lnTo>
                <a:lnTo>
                  <a:pt x="99" y="146"/>
                </a:lnTo>
                <a:lnTo>
                  <a:pt x="115" y="116"/>
                </a:lnTo>
                <a:lnTo>
                  <a:pt x="130" y="92"/>
                </a:lnTo>
                <a:lnTo>
                  <a:pt x="147" y="73"/>
                </a:lnTo>
                <a:lnTo>
                  <a:pt x="164" y="54"/>
                </a:lnTo>
                <a:lnTo>
                  <a:pt x="179" y="41"/>
                </a:lnTo>
                <a:lnTo>
                  <a:pt x="196" y="27"/>
                </a:lnTo>
                <a:lnTo>
                  <a:pt x="210" y="17"/>
                </a:lnTo>
                <a:lnTo>
                  <a:pt x="220" y="9"/>
                </a:lnTo>
                <a:lnTo>
                  <a:pt x="23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5084" name="Group 42"/>
          <p:cNvGrpSpPr>
            <a:grpSpLocks/>
          </p:cNvGrpSpPr>
          <p:nvPr/>
        </p:nvGrpSpPr>
        <p:grpSpPr bwMode="auto">
          <a:xfrm>
            <a:off x="6419850" y="2921000"/>
            <a:ext cx="182563" cy="184150"/>
            <a:chOff x="1038" y="1488"/>
            <a:chExt cx="115" cy="116"/>
          </a:xfrm>
        </p:grpSpPr>
        <p:sp>
          <p:nvSpPr>
            <p:cNvPr id="45137" name="Line 43"/>
            <p:cNvSpPr>
              <a:spLocks noChangeShapeType="1"/>
            </p:cNvSpPr>
            <p:nvPr/>
          </p:nvSpPr>
          <p:spPr bwMode="auto">
            <a:xfrm flipV="1">
              <a:off x="1038" y="1526"/>
              <a:ext cx="75" cy="78"/>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8" name="Freeform 44"/>
            <p:cNvSpPr>
              <a:spLocks/>
            </p:cNvSpPr>
            <p:nvPr/>
          </p:nvSpPr>
          <p:spPr bwMode="auto">
            <a:xfrm>
              <a:off x="1097" y="1488"/>
              <a:ext cx="56" cy="84"/>
            </a:xfrm>
            <a:custGeom>
              <a:avLst/>
              <a:gdLst>
                <a:gd name="T0" fmla="*/ 26 w 56"/>
                <a:gd name="T1" fmla="*/ 84 h 84"/>
                <a:gd name="T2" fmla="*/ 56 w 56"/>
                <a:gd name="T3" fmla="*/ 0 h 84"/>
                <a:gd name="T4" fmla="*/ 0 w 56"/>
                <a:gd name="T5" fmla="*/ 6 h 84"/>
                <a:gd name="T6" fmla="*/ 26 w 56"/>
                <a:gd name="T7" fmla="*/ 84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26" y="84"/>
                  </a:moveTo>
                  <a:lnTo>
                    <a:pt x="56" y="0"/>
                  </a:lnTo>
                  <a:lnTo>
                    <a:pt x="0" y="6"/>
                  </a:lnTo>
                  <a:lnTo>
                    <a:pt x="26"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85" name="Oval 45"/>
          <p:cNvSpPr>
            <a:spLocks noChangeArrowheads="1"/>
          </p:cNvSpPr>
          <p:nvPr/>
        </p:nvSpPr>
        <p:spPr bwMode="auto">
          <a:xfrm>
            <a:off x="7391400" y="3200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6" name="Oval 46"/>
          <p:cNvSpPr>
            <a:spLocks noChangeArrowheads="1"/>
          </p:cNvSpPr>
          <p:nvPr/>
        </p:nvSpPr>
        <p:spPr bwMode="auto">
          <a:xfrm>
            <a:off x="6553200" y="57150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7" name="Oval 47"/>
          <p:cNvSpPr>
            <a:spLocks noChangeArrowheads="1"/>
          </p:cNvSpPr>
          <p:nvPr/>
        </p:nvSpPr>
        <p:spPr bwMode="auto">
          <a:xfrm>
            <a:off x="5715000" y="48768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88" name="Rectangle 49"/>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5089" name="Rectangle 50"/>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5090" name="Rectangle 51"/>
          <p:cNvSpPr>
            <a:spLocks noChangeArrowheads="1"/>
          </p:cNvSpPr>
          <p:nvPr/>
        </p:nvSpPr>
        <p:spPr bwMode="auto">
          <a:xfrm>
            <a:off x="7467600" y="3276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5091" name="Rectangle 52"/>
          <p:cNvSpPr>
            <a:spLocks noChangeArrowheads="1"/>
          </p:cNvSpPr>
          <p:nvPr/>
        </p:nvSpPr>
        <p:spPr bwMode="auto">
          <a:xfrm>
            <a:off x="7467600" y="48768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5</a:t>
            </a:r>
            <a:endParaRPr kumimoji="1" lang="en-US" altLang="zh-CN" sz="2400">
              <a:latin typeface="Times New Roman" panose="02020603050405020304" pitchFamily="18" charset="0"/>
            </a:endParaRPr>
          </a:p>
        </p:txBody>
      </p:sp>
      <p:sp>
        <p:nvSpPr>
          <p:cNvPr id="45092" name="Rectangle 53"/>
          <p:cNvSpPr>
            <a:spLocks noChangeArrowheads="1"/>
          </p:cNvSpPr>
          <p:nvPr/>
        </p:nvSpPr>
        <p:spPr bwMode="auto">
          <a:xfrm>
            <a:off x="6629400" y="57912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7</a:t>
            </a:r>
            <a:endParaRPr kumimoji="1" lang="en-US" altLang="zh-CN" sz="2400">
              <a:latin typeface="Times New Roman" panose="02020603050405020304" pitchFamily="18" charset="0"/>
            </a:endParaRPr>
          </a:p>
        </p:txBody>
      </p:sp>
      <p:sp>
        <p:nvSpPr>
          <p:cNvPr id="45093" name="Rectangle 54"/>
          <p:cNvSpPr>
            <a:spLocks noChangeArrowheads="1"/>
          </p:cNvSpPr>
          <p:nvPr/>
        </p:nvSpPr>
        <p:spPr bwMode="auto">
          <a:xfrm>
            <a:off x="5791200" y="49530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6</a:t>
            </a:r>
            <a:endParaRPr kumimoji="1" lang="en-US" altLang="zh-CN" sz="2400">
              <a:latin typeface="Times New Roman" panose="02020603050405020304" pitchFamily="18" charset="0"/>
            </a:endParaRPr>
          </a:p>
        </p:txBody>
      </p:sp>
      <p:grpSp>
        <p:nvGrpSpPr>
          <p:cNvPr id="45094" name="Group 55"/>
          <p:cNvGrpSpPr>
            <a:grpSpLocks/>
          </p:cNvGrpSpPr>
          <p:nvPr/>
        </p:nvGrpSpPr>
        <p:grpSpPr bwMode="auto">
          <a:xfrm flipH="1">
            <a:off x="6019800" y="4267200"/>
            <a:ext cx="609600" cy="685800"/>
            <a:chOff x="1382" y="2305"/>
            <a:chExt cx="307" cy="410"/>
          </a:xfrm>
        </p:grpSpPr>
        <p:sp>
          <p:nvSpPr>
            <p:cNvPr id="45135" name="Line 56"/>
            <p:cNvSpPr>
              <a:spLocks noChangeShapeType="1"/>
            </p:cNvSpPr>
            <p:nvPr/>
          </p:nvSpPr>
          <p:spPr bwMode="auto">
            <a:xfrm>
              <a:off x="1382" y="2305"/>
              <a:ext cx="272" cy="364"/>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6" name="Freeform 57"/>
            <p:cNvSpPr>
              <a:spLocks/>
            </p:cNvSpPr>
            <p:nvPr/>
          </p:nvSpPr>
          <p:spPr bwMode="auto">
            <a:xfrm>
              <a:off x="1634" y="2629"/>
              <a:ext cx="55" cy="86"/>
            </a:xfrm>
            <a:custGeom>
              <a:avLst/>
              <a:gdLst>
                <a:gd name="T0" fmla="*/ 0 w 55"/>
                <a:gd name="T1" fmla="*/ 70 h 86"/>
                <a:gd name="T2" fmla="*/ 55 w 55"/>
                <a:gd name="T3" fmla="*/ 86 h 86"/>
                <a:gd name="T4" fmla="*/ 31 w 55"/>
                <a:gd name="T5" fmla="*/ 0 h 86"/>
                <a:gd name="T6" fmla="*/ 0 w 55"/>
                <a:gd name="T7" fmla="*/ 70 h 86"/>
                <a:gd name="T8" fmla="*/ 0 60000 65536"/>
                <a:gd name="T9" fmla="*/ 0 60000 65536"/>
                <a:gd name="T10" fmla="*/ 0 60000 65536"/>
                <a:gd name="T11" fmla="*/ 0 60000 65536"/>
                <a:gd name="T12" fmla="*/ 0 w 55"/>
                <a:gd name="T13" fmla="*/ 0 h 86"/>
                <a:gd name="T14" fmla="*/ 55 w 55"/>
                <a:gd name="T15" fmla="*/ 86 h 86"/>
              </a:gdLst>
              <a:ahLst/>
              <a:cxnLst>
                <a:cxn ang="T8">
                  <a:pos x="T0" y="T1"/>
                </a:cxn>
                <a:cxn ang="T9">
                  <a:pos x="T2" y="T3"/>
                </a:cxn>
                <a:cxn ang="T10">
                  <a:pos x="T4" y="T5"/>
                </a:cxn>
                <a:cxn ang="T11">
                  <a:pos x="T6" y="T7"/>
                </a:cxn>
              </a:cxnLst>
              <a:rect l="T12" t="T13" r="T14" b="T15"/>
              <a:pathLst>
                <a:path w="55" h="86">
                  <a:moveTo>
                    <a:pt x="0" y="70"/>
                  </a:moveTo>
                  <a:lnTo>
                    <a:pt x="55" y="86"/>
                  </a:lnTo>
                  <a:lnTo>
                    <a:pt x="31"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095" name="Oval 58"/>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096" name="Rectangle 59"/>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5097" name="Oval 60"/>
          <p:cNvSpPr>
            <a:spLocks noChangeArrowheads="1"/>
          </p:cNvSpPr>
          <p:nvPr/>
        </p:nvSpPr>
        <p:spPr bwMode="auto">
          <a:xfrm>
            <a:off x="6602413" y="2738438"/>
            <a:ext cx="369887" cy="46513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5098" name="Group 61"/>
          <p:cNvGrpSpPr>
            <a:grpSpLocks/>
          </p:cNvGrpSpPr>
          <p:nvPr/>
        </p:nvGrpSpPr>
        <p:grpSpPr bwMode="auto">
          <a:xfrm>
            <a:off x="6742113" y="2181225"/>
            <a:ext cx="80962" cy="557213"/>
            <a:chOff x="1241" y="1022"/>
            <a:chExt cx="51" cy="351"/>
          </a:xfrm>
        </p:grpSpPr>
        <p:sp>
          <p:nvSpPr>
            <p:cNvPr id="45133" name="Line 62"/>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4" name="Freeform 63"/>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099" name="Group 64"/>
          <p:cNvGrpSpPr>
            <a:grpSpLocks/>
          </p:cNvGrpSpPr>
          <p:nvPr/>
        </p:nvGrpSpPr>
        <p:grpSpPr bwMode="auto">
          <a:xfrm>
            <a:off x="6965950" y="2921000"/>
            <a:ext cx="427038" cy="377825"/>
            <a:chOff x="1382" y="1488"/>
            <a:chExt cx="269" cy="238"/>
          </a:xfrm>
        </p:grpSpPr>
        <p:sp>
          <p:nvSpPr>
            <p:cNvPr id="45131" name="Line 65"/>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2" name="Freeform 66"/>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100" name="Oval 67"/>
          <p:cNvSpPr>
            <a:spLocks noChangeArrowheads="1"/>
          </p:cNvSpPr>
          <p:nvPr/>
        </p:nvSpPr>
        <p:spPr bwMode="auto">
          <a:xfrm>
            <a:off x="7391400" y="3200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01" name="Rectangle 68"/>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5102" name="Oval 69"/>
          <p:cNvSpPr>
            <a:spLocks noChangeArrowheads="1"/>
          </p:cNvSpPr>
          <p:nvPr/>
        </p:nvSpPr>
        <p:spPr bwMode="auto">
          <a:xfrm>
            <a:off x="6629400" y="1676400"/>
            <a:ext cx="369888"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03" name="Rectangle 70"/>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5104" name="Oval 71"/>
          <p:cNvSpPr>
            <a:spLocks noChangeArrowheads="1"/>
          </p:cNvSpPr>
          <p:nvPr/>
        </p:nvSpPr>
        <p:spPr bwMode="auto">
          <a:xfrm>
            <a:off x="6602413" y="2738438"/>
            <a:ext cx="368300" cy="46513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5105" name="Group 72"/>
          <p:cNvGrpSpPr>
            <a:grpSpLocks/>
          </p:cNvGrpSpPr>
          <p:nvPr/>
        </p:nvGrpSpPr>
        <p:grpSpPr bwMode="auto">
          <a:xfrm>
            <a:off x="6742113" y="2181225"/>
            <a:ext cx="79375" cy="557213"/>
            <a:chOff x="1241" y="1022"/>
            <a:chExt cx="51" cy="351"/>
          </a:xfrm>
        </p:grpSpPr>
        <p:sp>
          <p:nvSpPr>
            <p:cNvPr id="45129" name="Line 73"/>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30" name="Freeform 74"/>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106" name="Group 75"/>
          <p:cNvGrpSpPr>
            <a:grpSpLocks/>
          </p:cNvGrpSpPr>
          <p:nvPr/>
        </p:nvGrpSpPr>
        <p:grpSpPr bwMode="auto">
          <a:xfrm>
            <a:off x="6965950" y="2921000"/>
            <a:ext cx="425450" cy="377825"/>
            <a:chOff x="1382" y="1488"/>
            <a:chExt cx="269" cy="238"/>
          </a:xfrm>
        </p:grpSpPr>
        <p:sp>
          <p:nvSpPr>
            <p:cNvPr id="45127" name="Line 76"/>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8" name="Freeform 77"/>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107" name="Oval 78"/>
          <p:cNvSpPr>
            <a:spLocks noChangeArrowheads="1"/>
          </p:cNvSpPr>
          <p:nvPr/>
        </p:nvSpPr>
        <p:spPr bwMode="auto">
          <a:xfrm>
            <a:off x="7391400" y="3200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08" name="Rectangle 79"/>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5109" name="Oval 80"/>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10" name="Rectangle 81"/>
          <p:cNvSpPr>
            <a:spLocks noChangeArrowheads="1"/>
          </p:cNvSpPr>
          <p:nvPr/>
        </p:nvSpPr>
        <p:spPr bwMode="auto">
          <a:xfrm>
            <a:off x="6705600" y="1752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5111" name="Oval 82"/>
          <p:cNvSpPr>
            <a:spLocks noChangeArrowheads="1"/>
          </p:cNvSpPr>
          <p:nvPr/>
        </p:nvSpPr>
        <p:spPr bwMode="auto">
          <a:xfrm>
            <a:off x="6602413" y="2738438"/>
            <a:ext cx="368300" cy="465137"/>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45112" name="Group 83"/>
          <p:cNvGrpSpPr>
            <a:grpSpLocks/>
          </p:cNvGrpSpPr>
          <p:nvPr/>
        </p:nvGrpSpPr>
        <p:grpSpPr bwMode="auto">
          <a:xfrm>
            <a:off x="6742113" y="2181225"/>
            <a:ext cx="79375" cy="557213"/>
            <a:chOff x="1241" y="1022"/>
            <a:chExt cx="51" cy="351"/>
          </a:xfrm>
        </p:grpSpPr>
        <p:sp>
          <p:nvSpPr>
            <p:cNvPr id="45125" name="Line 84"/>
            <p:cNvSpPr>
              <a:spLocks noChangeShapeType="1"/>
            </p:cNvSpPr>
            <p:nvPr/>
          </p:nvSpPr>
          <p:spPr bwMode="auto">
            <a:xfrm>
              <a:off x="1268" y="1022"/>
              <a:ext cx="1" cy="27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6" name="Freeform 85"/>
            <p:cNvSpPr>
              <a:spLocks/>
            </p:cNvSpPr>
            <p:nvPr/>
          </p:nvSpPr>
          <p:spPr bwMode="auto">
            <a:xfrm>
              <a:off x="1241" y="1286"/>
              <a:ext cx="51" cy="87"/>
            </a:xfrm>
            <a:custGeom>
              <a:avLst/>
              <a:gdLst>
                <a:gd name="T0" fmla="*/ 0 w 51"/>
                <a:gd name="T1" fmla="*/ 0 h 87"/>
                <a:gd name="T2" fmla="*/ 27 w 51"/>
                <a:gd name="T3" fmla="*/ 87 h 87"/>
                <a:gd name="T4" fmla="*/ 51 w 51"/>
                <a:gd name="T5" fmla="*/ 0 h 87"/>
                <a:gd name="T6" fmla="*/ 0 w 51"/>
                <a:gd name="T7" fmla="*/ 0 h 87"/>
                <a:gd name="T8" fmla="*/ 0 60000 65536"/>
                <a:gd name="T9" fmla="*/ 0 60000 65536"/>
                <a:gd name="T10" fmla="*/ 0 60000 65536"/>
                <a:gd name="T11" fmla="*/ 0 60000 65536"/>
                <a:gd name="T12" fmla="*/ 0 w 51"/>
                <a:gd name="T13" fmla="*/ 0 h 87"/>
                <a:gd name="T14" fmla="*/ 51 w 51"/>
                <a:gd name="T15" fmla="*/ 87 h 87"/>
              </a:gdLst>
              <a:ahLst/>
              <a:cxnLst>
                <a:cxn ang="T8">
                  <a:pos x="T0" y="T1"/>
                </a:cxn>
                <a:cxn ang="T9">
                  <a:pos x="T2" y="T3"/>
                </a:cxn>
                <a:cxn ang="T10">
                  <a:pos x="T4" y="T5"/>
                </a:cxn>
                <a:cxn ang="T11">
                  <a:pos x="T6" y="T7"/>
                </a:cxn>
              </a:cxnLst>
              <a:rect l="T12" t="T13" r="T14" b="T15"/>
              <a:pathLst>
                <a:path w="51" h="87">
                  <a:moveTo>
                    <a:pt x="0" y="0"/>
                  </a:moveTo>
                  <a:lnTo>
                    <a:pt x="27" y="87"/>
                  </a:lnTo>
                  <a:lnTo>
                    <a:pt x="5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45113" name="Group 86"/>
          <p:cNvGrpSpPr>
            <a:grpSpLocks/>
          </p:cNvGrpSpPr>
          <p:nvPr/>
        </p:nvGrpSpPr>
        <p:grpSpPr bwMode="auto">
          <a:xfrm>
            <a:off x="6965950" y="2921000"/>
            <a:ext cx="425450" cy="377825"/>
            <a:chOff x="1382" y="1488"/>
            <a:chExt cx="269" cy="238"/>
          </a:xfrm>
        </p:grpSpPr>
        <p:sp>
          <p:nvSpPr>
            <p:cNvPr id="45123" name="Line 87"/>
            <p:cNvSpPr>
              <a:spLocks noChangeShapeType="1"/>
            </p:cNvSpPr>
            <p:nvPr/>
          </p:nvSpPr>
          <p:spPr bwMode="auto">
            <a:xfrm>
              <a:off x="1382" y="1488"/>
              <a:ext cx="227" cy="197"/>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24" name="Freeform 88"/>
            <p:cNvSpPr>
              <a:spLocks/>
            </p:cNvSpPr>
            <p:nvPr/>
          </p:nvSpPr>
          <p:spPr bwMode="auto">
            <a:xfrm>
              <a:off x="1596" y="1648"/>
              <a:ext cx="55" cy="78"/>
            </a:xfrm>
            <a:custGeom>
              <a:avLst/>
              <a:gdLst>
                <a:gd name="T0" fmla="*/ 0 w 55"/>
                <a:gd name="T1" fmla="*/ 78 h 78"/>
                <a:gd name="T2" fmla="*/ 55 w 55"/>
                <a:gd name="T3" fmla="*/ 75 h 78"/>
                <a:gd name="T4" fmla="*/ 21 w 55"/>
                <a:gd name="T5" fmla="*/ 0 h 78"/>
                <a:gd name="T6" fmla="*/ 0 w 55"/>
                <a:gd name="T7" fmla="*/ 78 h 78"/>
                <a:gd name="T8" fmla="*/ 0 60000 65536"/>
                <a:gd name="T9" fmla="*/ 0 60000 65536"/>
                <a:gd name="T10" fmla="*/ 0 60000 65536"/>
                <a:gd name="T11" fmla="*/ 0 60000 65536"/>
                <a:gd name="T12" fmla="*/ 0 w 55"/>
                <a:gd name="T13" fmla="*/ 0 h 78"/>
                <a:gd name="T14" fmla="*/ 55 w 55"/>
                <a:gd name="T15" fmla="*/ 78 h 78"/>
              </a:gdLst>
              <a:ahLst/>
              <a:cxnLst>
                <a:cxn ang="T8">
                  <a:pos x="T0" y="T1"/>
                </a:cxn>
                <a:cxn ang="T9">
                  <a:pos x="T2" y="T3"/>
                </a:cxn>
                <a:cxn ang="T10">
                  <a:pos x="T4" y="T5"/>
                </a:cxn>
                <a:cxn ang="T11">
                  <a:pos x="T6" y="T7"/>
                </a:cxn>
              </a:cxnLst>
              <a:rect l="T12" t="T13" r="T14" b="T15"/>
              <a:pathLst>
                <a:path w="55" h="78">
                  <a:moveTo>
                    <a:pt x="0" y="78"/>
                  </a:moveTo>
                  <a:lnTo>
                    <a:pt x="55" y="75"/>
                  </a:lnTo>
                  <a:lnTo>
                    <a:pt x="21" y="0"/>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5114" name="Oval 89"/>
          <p:cNvSpPr>
            <a:spLocks noChangeArrowheads="1"/>
          </p:cNvSpPr>
          <p:nvPr/>
        </p:nvSpPr>
        <p:spPr bwMode="auto">
          <a:xfrm>
            <a:off x="7391400" y="3200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15" name="Rectangle 90"/>
          <p:cNvSpPr>
            <a:spLocks noChangeArrowheads="1"/>
          </p:cNvSpPr>
          <p:nvPr/>
        </p:nvSpPr>
        <p:spPr bwMode="auto">
          <a:xfrm>
            <a:off x="6629400" y="28194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2</a:t>
            </a:r>
            <a:endParaRPr kumimoji="1" lang="en-US" altLang="zh-CN" sz="2400">
              <a:latin typeface="Times New Roman" panose="02020603050405020304" pitchFamily="18" charset="0"/>
            </a:endParaRPr>
          </a:p>
        </p:txBody>
      </p:sp>
      <p:sp>
        <p:nvSpPr>
          <p:cNvPr id="45116" name="Oval 91"/>
          <p:cNvSpPr>
            <a:spLocks noChangeArrowheads="1"/>
          </p:cNvSpPr>
          <p:nvPr/>
        </p:nvSpPr>
        <p:spPr bwMode="auto">
          <a:xfrm>
            <a:off x="6629400" y="1676400"/>
            <a:ext cx="368300" cy="466725"/>
          </a:xfrm>
          <a:prstGeom prst="ellipse">
            <a:avLst/>
          </a:prstGeom>
          <a:solidFill>
            <a:srgbClr val="FFFFFF"/>
          </a:solidFill>
          <a:ln w="7938">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117" name="Rectangle 92"/>
          <p:cNvSpPr>
            <a:spLocks noChangeArrowheads="1"/>
          </p:cNvSpPr>
          <p:nvPr/>
        </p:nvSpPr>
        <p:spPr bwMode="auto">
          <a:xfrm>
            <a:off x="7467600" y="32766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3</a:t>
            </a:r>
            <a:endParaRPr kumimoji="1" lang="en-US" altLang="zh-CN" sz="2400">
              <a:latin typeface="Times New Roman" panose="02020603050405020304" pitchFamily="18" charset="0"/>
            </a:endParaRPr>
          </a:p>
        </p:txBody>
      </p:sp>
      <p:sp>
        <p:nvSpPr>
          <p:cNvPr id="45118" name="Line 93"/>
          <p:cNvSpPr>
            <a:spLocks noChangeShapeType="1"/>
          </p:cNvSpPr>
          <p:nvPr/>
        </p:nvSpPr>
        <p:spPr bwMode="auto">
          <a:xfrm>
            <a:off x="1419225" y="2057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19" name="Line 94"/>
          <p:cNvSpPr>
            <a:spLocks noChangeShapeType="1"/>
          </p:cNvSpPr>
          <p:nvPr/>
        </p:nvSpPr>
        <p:spPr bwMode="auto">
          <a:xfrm>
            <a:off x="1536700" y="25542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0" name="Line 95"/>
          <p:cNvSpPr>
            <a:spLocks noChangeShapeType="1"/>
          </p:cNvSpPr>
          <p:nvPr/>
        </p:nvSpPr>
        <p:spPr bwMode="auto">
          <a:xfrm>
            <a:off x="1536700" y="308451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21" name="Rectangle 96"/>
          <p:cNvSpPr>
            <a:spLocks noChangeArrowheads="1"/>
          </p:cNvSpPr>
          <p:nvPr/>
        </p:nvSpPr>
        <p:spPr bwMode="auto">
          <a:xfrm>
            <a:off x="6705600" y="1676400"/>
            <a:ext cx="190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000000"/>
                </a:solidFill>
                <a:latin typeface="Times New Roman" panose="02020603050405020304" pitchFamily="18" charset="0"/>
              </a:rPr>
              <a:t> 1</a:t>
            </a:r>
            <a:endParaRPr kumimoji="1" lang="en-US" altLang="zh-CN" sz="2400">
              <a:latin typeface="Times New Roman" panose="02020603050405020304" pitchFamily="18" charset="0"/>
            </a:endParaRPr>
          </a:p>
        </p:txBody>
      </p:sp>
      <p:sp>
        <p:nvSpPr>
          <p:cNvPr id="45122" name="Line 97"/>
          <p:cNvSpPr>
            <a:spLocks noChangeShapeType="1"/>
          </p:cNvSpPr>
          <p:nvPr/>
        </p:nvSpPr>
        <p:spPr bwMode="auto">
          <a:xfrm>
            <a:off x="6781800" y="32004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4213" y="692150"/>
            <a:ext cx="2232025" cy="561975"/>
          </a:xfrm>
        </p:spPr>
        <p:txBody>
          <a:bodyPr/>
          <a:lstStyle/>
          <a:p>
            <a:pPr eaLnBrk="1" hangingPunct="1"/>
            <a:r>
              <a:rPr lang="zh-CN" altLang="en-US" sz="3400" smtClean="0"/>
              <a:t>循环优化</a:t>
            </a:r>
          </a:p>
        </p:txBody>
      </p:sp>
      <p:sp>
        <p:nvSpPr>
          <p:cNvPr id="46083" name="Rectangle 3"/>
          <p:cNvSpPr>
            <a:spLocks noGrp="1" noChangeArrowheads="1"/>
          </p:cNvSpPr>
          <p:nvPr>
            <p:ph idx="1"/>
          </p:nvPr>
        </p:nvSpPr>
        <p:spPr>
          <a:xfrm>
            <a:off x="298450" y="1585913"/>
            <a:ext cx="8229600" cy="4897437"/>
          </a:xfrm>
        </p:spPr>
        <p:txBody>
          <a:bodyPr/>
          <a:lstStyle/>
          <a:p>
            <a:pPr marL="609600" indent="-609600" eaLnBrk="1" hangingPunct="1">
              <a:lnSpc>
                <a:spcPct val="90000"/>
              </a:lnSpc>
            </a:pPr>
            <a:r>
              <a:rPr lang="zh-CN" altLang="en-US" smtClean="0"/>
              <a:t>代码外提</a:t>
            </a:r>
          </a:p>
          <a:p>
            <a:pPr marL="971550" lvl="1" indent="-514350" eaLnBrk="1" hangingPunct="1">
              <a:lnSpc>
                <a:spcPct val="90000"/>
              </a:lnSpc>
              <a:buFont typeface="Wingdings" panose="05000000000000000000" pitchFamily="2" charset="2"/>
              <a:buAutoNum type="arabicPeriod"/>
            </a:pPr>
            <a:r>
              <a:rPr lang="zh-CN" altLang="en-US" smtClean="0"/>
              <a:t>减少循环中代码数目的一个重要办法是代码外提。</a:t>
            </a:r>
          </a:p>
          <a:p>
            <a:pPr marL="971550" lvl="1" indent="-514350" eaLnBrk="1" hangingPunct="1">
              <a:lnSpc>
                <a:spcPct val="90000"/>
              </a:lnSpc>
              <a:buFont typeface="Wingdings" panose="05000000000000000000" pitchFamily="2" charset="2"/>
              <a:buAutoNum type="arabicPeriod"/>
            </a:pPr>
            <a:r>
              <a:rPr lang="zh-CN" altLang="en-US" smtClean="0"/>
              <a:t>独立于循环执行次数的表达式，放到循环的前面。</a:t>
            </a:r>
          </a:p>
          <a:p>
            <a:pPr marL="971550" lvl="1" indent="-514350" eaLnBrk="1" hangingPunct="1">
              <a:lnSpc>
                <a:spcPct val="90000"/>
              </a:lnSpc>
              <a:buFont typeface="Wingdings" panose="05000000000000000000" pitchFamily="2" charset="2"/>
              <a:buAutoNum type="arabicPeriod"/>
            </a:pPr>
            <a:r>
              <a:rPr lang="zh-CN" altLang="en-US" smtClean="0"/>
              <a:t>循环只存在一个入口。实行代码外提时，在循环的入口结点前面建立一个新结点（基本块），称之为循环的前置结点。</a:t>
            </a:r>
          </a:p>
          <a:p>
            <a:pPr marL="971550" lvl="1" indent="-514350" eaLnBrk="1" hangingPunct="1">
              <a:lnSpc>
                <a:spcPct val="90000"/>
              </a:lnSpc>
              <a:buFont typeface="Wingdings" panose="05000000000000000000" pitchFamily="2" charset="2"/>
              <a:buAutoNum type="arabicPeriod"/>
            </a:pPr>
            <a:r>
              <a:rPr lang="zh-CN" altLang="en-US" smtClean="0"/>
              <a:t>循环的前置结点以循环的入口结点为其唯一后继，原来流图中从循环外引到循环入口结点的有向边，改成引到循环前置结点。 </a:t>
            </a:r>
          </a:p>
        </p:txBody>
      </p:sp>
      <p:sp>
        <p:nvSpPr>
          <p:cNvPr id="4608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DC58F6-9F82-4E4D-86FC-C4469A6B7136}" type="slidenum">
              <a:rPr lang="en-US" altLang="zh-CN" sz="1400" smtClean="0"/>
              <a:pPr>
                <a:spcBef>
                  <a:spcPct val="0"/>
                </a:spcBef>
                <a:buFontTx/>
                <a:buNone/>
              </a:pPr>
              <a:t>42</a:t>
            </a:fld>
            <a:endParaRPr lang="en-US" altLang="zh-CN" sz="14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pPr eaLnBrk="1" hangingPunct="1"/>
            <a:r>
              <a:rPr lang="zh-CN" altLang="en-US" smtClean="0"/>
              <a:t>代码外提流图</a:t>
            </a:r>
          </a:p>
        </p:txBody>
      </p:sp>
      <p:sp>
        <p:nvSpPr>
          <p:cNvPr id="4710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2D04CC9-C832-4D3E-8A68-1A8D03F39EBB}" type="slidenum">
              <a:rPr lang="en-US" altLang="zh-CN" sz="1400" smtClean="0"/>
              <a:pPr>
                <a:spcBef>
                  <a:spcPct val="0"/>
                </a:spcBef>
                <a:buFontTx/>
                <a:buNone/>
              </a:pPr>
              <a:t>43</a:t>
            </a:fld>
            <a:endParaRPr lang="en-US" altLang="zh-CN" sz="1400" smtClean="0"/>
          </a:p>
        </p:txBody>
      </p:sp>
      <p:pic>
        <p:nvPicPr>
          <p:cNvPr id="47108" name="Picture 7" descr="p11_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9138"/>
            <a:ext cx="705643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6"/>
          <p:cNvSpPr>
            <a:spLocks noChangeArrowheads="1"/>
          </p:cNvSpPr>
          <p:nvPr/>
        </p:nvSpPr>
        <p:spPr bwMode="auto">
          <a:xfrm>
            <a:off x="4787900" y="1335088"/>
            <a:ext cx="33115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t>前置节点是唯一的</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8313" y="620713"/>
            <a:ext cx="8229600" cy="782637"/>
          </a:xfrm>
        </p:spPr>
        <p:txBody>
          <a:bodyPr/>
          <a:lstStyle/>
          <a:p>
            <a:pPr eaLnBrk="1" hangingPunct="1"/>
            <a:r>
              <a:rPr lang="zh-CN" altLang="en-US" sz="2800" smtClean="0"/>
              <a:t>不是所有的</a:t>
            </a:r>
            <a:r>
              <a:rPr lang="zh-CN" altLang="en-US" sz="2800" b="1" smtClean="0">
                <a:solidFill>
                  <a:srgbClr val="FF0000"/>
                </a:solidFill>
              </a:rPr>
              <a:t>循环不变代码</a:t>
            </a:r>
            <a:r>
              <a:rPr lang="zh-CN" altLang="en-US" sz="2800" smtClean="0"/>
              <a:t>都可以外提</a:t>
            </a:r>
          </a:p>
        </p:txBody>
      </p:sp>
      <p:sp>
        <p:nvSpPr>
          <p:cNvPr id="4813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ED867A8-D5E8-4959-9AAE-B07556CB52F5}" type="slidenum">
              <a:rPr lang="en-US" altLang="zh-CN" sz="1400" smtClean="0"/>
              <a:pPr>
                <a:spcBef>
                  <a:spcPct val="0"/>
                </a:spcBef>
                <a:buFontTx/>
                <a:buNone/>
              </a:pPr>
              <a:t>44</a:t>
            </a:fld>
            <a:endParaRPr lang="en-US" altLang="zh-CN" sz="1400" smtClean="0"/>
          </a:p>
        </p:txBody>
      </p:sp>
      <p:pic>
        <p:nvPicPr>
          <p:cNvPr id="48132" name="Picture 5" descr="p11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125538"/>
            <a:ext cx="7056437"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6"/>
          <p:cNvSpPr txBox="1">
            <a:spLocks noChangeArrowheads="1"/>
          </p:cNvSpPr>
          <p:nvPr/>
        </p:nvSpPr>
        <p:spPr bwMode="auto">
          <a:xfrm>
            <a:off x="31750" y="2060575"/>
            <a:ext cx="30924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1800"/>
              <a:t>B2</a:t>
            </a:r>
            <a:r>
              <a:rPr lang="zh-CN" altLang="en-US" sz="1800"/>
              <a:t>，</a:t>
            </a:r>
            <a:r>
              <a:rPr lang="en-US" altLang="zh-CN" sz="1800"/>
              <a:t>B3</a:t>
            </a:r>
            <a:r>
              <a:rPr lang="zh-CN" altLang="en-US" sz="1800"/>
              <a:t>，</a:t>
            </a:r>
            <a:r>
              <a:rPr lang="en-US" altLang="zh-CN" sz="1800"/>
              <a:t>B4</a:t>
            </a:r>
            <a:r>
              <a:rPr lang="zh-CN" altLang="en-US" sz="1800"/>
              <a:t>构成循环</a:t>
            </a:r>
          </a:p>
          <a:p>
            <a:pPr eaLnBrk="1" hangingPunct="1">
              <a:spcBef>
                <a:spcPct val="0"/>
              </a:spcBef>
              <a:buFont typeface="Wingdings" panose="05000000000000000000" pitchFamily="2" charset="2"/>
              <a:buChar char="l"/>
            </a:pPr>
            <a:r>
              <a:rPr lang="en-US" altLang="zh-CN" sz="1800"/>
              <a:t>B2</a:t>
            </a:r>
            <a:r>
              <a:rPr lang="zh-CN" altLang="en-US" sz="1800"/>
              <a:t>为入口</a:t>
            </a:r>
          </a:p>
          <a:p>
            <a:pPr eaLnBrk="1" hangingPunct="1">
              <a:spcBef>
                <a:spcPct val="0"/>
              </a:spcBef>
              <a:buFont typeface="Wingdings" panose="05000000000000000000" pitchFamily="2" charset="2"/>
              <a:buChar char="l"/>
            </a:pPr>
            <a:r>
              <a:rPr lang="en-US" altLang="zh-CN" sz="1800"/>
              <a:t>B4</a:t>
            </a:r>
            <a:r>
              <a:rPr lang="zh-CN" altLang="en-US" sz="1800"/>
              <a:t>为出口</a:t>
            </a:r>
          </a:p>
          <a:p>
            <a:pPr eaLnBrk="1" hangingPunct="1">
              <a:spcBef>
                <a:spcPct val="0"/>
              </a:spcBef>
              <a:buFont typeface="Wingdings" panose="05000000000000000000" pitchFamily="2" charset="2"/>
              <a:buChar char="l"/>
            </a:pPr>
            <a:r>
              <a:rPr lang="en-US" altLang="zh-CN" sz="1800"/>
              <a:t>B3</a:t>
            </a:r>
            <a:r>
              <a:rPr lang="zh-CN" altLang="en-US" sz="1800"/>
              <a:t>中的</a:t>
            </a:r>
            <a:r>
              <a:rPr lang="en-US" altLang="zh-CN" sz="1800" b="1">
                <a:solidFill>
                  <a:srgbClr val="FF0000"/>
                </a:solidFill>
              </a:rPr>
              <a:t>i</a:t>
            </a:r>
            <a:r>
              <a:rPr lang="en-US" altLang="zh-CN" sz="1800" b="1" i="1">
                <a:solidFill>
                  <a:srgbClr val="FF0000"/>
                </a:solidFill>
              </a:rPr>
              <a:t>:=2</a:t>
            </a:r>
            <a:r>
              <a:rPr lang="zh-CN" altLang="en-US" sz="1800" i="1"/>
              <a:t>为</a:t>
            </a:r>
            <a:r>
              <a:rPr lang="zh-CN" altLang="en-US" sz="1800"/>
              <a:t>循环不变运算</a:t>
            </a:r>
          </a:p>
          <a:p>
            <a:pPr eaLnBrk="1" hangingPunct="1">
              <a:spcBef>
                <a:spcPct val="0"/>
              </a:spcBef>
              <a:buFont typeface="Wingdings" panose="05000000000000000000" pitchFamily="2" charset="2"/>
              <a:buChar char="l"/>
            </a:pPr>
            <a:r>
              <a:rPr lang="zh-CN" altLang="en-US" sz="1800" b="1">
                <a:solidFill>
                  <a:srgbClr val="FF0000"/>
                </a:solidFill>
              </a:rPr>
              <a:t>但是不能外提</a:t>
            </a:r>
          </a:p>
        </p:txBody>
      </p:sp>
      <p:sp>
        <p:nvSpPr>
          <p:cNvPr id="48134" name="Text Box 7"/>
          <p:cNvSpPr txBox="1">
            <a:spLocks noChangeArrowheads="1"/>
          </p:cNvSpPr>
          <p:nvPr/>
        </p:nvSpPr>
        <p:spPr bwMode="auto">
          <a:xfrm>
            <a:off x="323850" y="6021388"/>
            <a:ext cx="79517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1800" b="1">
                <a:solidFill>
                  <a:srgbClr val="FF0000"/>
                </a:solidFill>
              </a:rPr>
              <a:t>B3</a:t>
            </a:r>
            <a:r>
              <a:rPr lang="zh-CN" altLang="en-US" sz="1800" b="1">
                <a:solidFill>
                  <a:srgbClr val="FF0000"/>
                </a:solidFill>
              </a:rPr>
              <a:t>不是循环出口</a:t>
            </a:r>
            <a:r>
              <a:rPr lang="en-US" altLang="zh-CN" sz="1800" b="1">
                <a:solidFill>
                  <a:srgbClr val="FF0000"/>
                </a:solidFill>
              </a:rPr>
              <a:t>B4</a:t>
            </a:r>
            <a:r>
              <a:rPr lang="zh-CN" altLang="en-US" sz="1800" b="1">
                <a:solidFill>
                  <a:srgbClr val="FF0000"/>
                </a:solidFill>
              </a:rPr>
              <a:t>的必经结点</a:t>
            </a:r>
          </a:p>
          <a:p>
            <a:pPr eaLnBrk="1" hangingPunct="1">
              <a:spcBef>
                <a:spcPct val="0"/>
              </a:spcBef>
              <a:buFont typeface="Wingdings" panose="05000000000000000000" pitchFamily="2" charset="2"/>
              <a:buChar char="l"/>
            </a:pPr>
            <a:r>
              <a:rPr lang="zh-CN" altLang="en-US" sz="1800" b="1">
                <a:solidFill>
                  <a:srgbClr val="FF0000"/>
                </a:solidFill>
              </a:rPr>
              <a:t>循环不变运算外提时，要求该不变运算所在结点是循环出口结点的必经结点</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z="2800" smtClean="0"/>
              <a:t>不是所有的循环不变代码都可以外提</a:t>
            </a:r>
          </a:p>
        </p:txBody>
      </p:sp>
      <p:sp>
        <p:nvSpPr>
          <p:cNvPr id="4915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207FCA-A536-43F1-A970-F4867F2257F3}" type="slidenum">
              <a:rPr lang="en-US" altLang="zh-CN" sz="1400" smtClean="0"/>
              <a:pPr>
                <a:spcBef>
                  <a:spcPct val="0"/>
                </a:spcBef>
                <a:buFontTx/>
                <a:buNone/>
              </a:pPr>
              <a:t>45</a:t>
            </a:fld>
            <a:endParaRPr lang="en-US" altLang="zh-CN" sz="1400" smtClean="0"/>
          </a:p>
        </p:txBody>
      </p:sp>
      <p:pic>
        <p:nvPicPr>
          <p:cNvPr id="49156" name="Picture 3" descr="p11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89138"/>
            <a:ext cx="4284662" cy="322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descr="p11_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1412875"/>
            <a:ext cx="4052887"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23850" y="692150"/>
            <a:ext cx="8229600" cy="633413"/>
          </a:xfrm>
        </p:spPr>
        <p:txBody>
          <a:bodyPr/>
          <a:lstStyle/>
          <a:p>
            <a:pPr eaLnBrk="1" hangingPunct="1"/>
            <a:r>
              <a:rPr lang="zh-CN" altLang="en-US" sz="3200" smtClean="0"/>
              <a:t>定值与引用</a:t>
            </a:r>
          </a:p>
        </p:txBody>
      </p:sp>
      <p:sp>
        <p:nvSpPr>
          <p:cNvPr id="50179" name="Rectangle 3"/>
          <p:cNvSpPr>
            <a:spLocks noGrp="1" noChangeArrowheads="1"/>
          </p:cNvSpPr>
          <p:nvPr>
            <p:ph idx="1"/>
          </p:nvPr>
        </p:nvSpPr>
        <p:spPr>
          <a:xfrm>
            <a:off x="457200" y="1946275"/>
            <a:ext cx="8229600" cy="4537075"/>
          </a:xfrm>
        </p:spPr>
        <p:txBody>
          <a:bodyPr/>
          <a:lstStyle/>
          <a:p>
            <a:pPr eaLnBrk="1" hangingPunct="1">
              <a:lnSpc>
                <a:spcPct val="120000"/>
              </a:lnSpc>
            </a:pPr>
            <a:r>
              <a:rPr lang="zh-CN" altLang="en-US" sz="2800" b="1" smtClean="0">
                <a:solidFill>
                  <a:srgbClr val="FF0000"/>
                </a:solidFill>
              </a:rPr>
              <a:t>定值点</a:t>
            </a:r>
            <a:r>
              <a:rPr lang="zh-CN" altLang="en-US" sz="2800" smtClean="0"/>
              <a:t>指变量在该点被赋值或输入值。</a:t>
            </a:r>
          </a:p>
          <a:p>
            <a:pPr eaLnBrk="1" hangingPunct="1">
              <a:lnSpc>
                <a:spcPct val="120000"/>
              </a:lnSpc>
            </a:pPr>
            <a:r>
              <a:rPr lang="zh-CN" altLang="en-US" sz="2800" b="1" smtClean="0">
                <a:solidFill>
                  <a:srgbClr val="FF0000"/>
                </a:solidFill>
              </a:rPr>
              <a:t>引用点</a:t>
            </a:r>
            <a:r>
              <a:rPr lang="zh-CN" altLang="en-US" sz="2800" smtClean="0"/>
              <a:t>指在该点使用了这个变量。</a:t>
            </a:r>
          </a:p>
          <a:p>
            <a:pPr eaLnBrk="1" hangingPunct="1">
              <a:lnSpc>
                <a:spcPct val="120000"/>
              </a:lnSpc>
            </a:pPr>
            <a:r>
              <a:rPr lang="zh-CN" altLang="en-US" sz="2800" smtClean="0"/>
              <a:t>如果循环中不变运算变量</a:t>
            </a:r>
            <a:r>
              <a:rPr lang="en-US" altLang="zh-CN" sz="2800" smtClean="0"/>
              <a:t>i</a:t>
            </a:r>
            <a:r>
              <a:rPr lang="zh-CN" altLang="en-US" sz="2800" smtClean="0"/>
              <a:t>的所有引用点只是</a:t>
            </a:r>
            <a:r>
              <a:rPr lang="en-US" altLang="zh-CN" sz="2800" smtClean="0"/>
              <a:t>B2</a:t>
            </a:r>
            <a:r>
              <a:rPr lang="zh-CN" altLang="en-US" sz="2800" smtClean="0"/>
              <a:t>中</a:t>
            </a:r>
            <a:r>
              <a:rPr lang="en-US" altLang="zh-CN" sz="2800" smtClean="0"/>
              <a:t>I </a:t>
            </a:r>
            <a:r>
              <a:rPr lang="zh-CN" altLang="en-US" sz="2800" smtClean="0"/>
              <a:t>的定值点所到达的，并且，循环后不再被引用</a:t>
            </a:r>
            <a:r>
              <a:rPr lang="en-US" altLang="zh-CN" sz="2800" smtClean="0"/>
              <a:t>i</a:t>
            </a:r>
            <a:r>
              <a:rPr lang="zh-CN" altLang="en-US" sz="2800" smtClean="0"/>
              <a:t>的值，那么，即使</a:t>
            </a:r>
            <a:r>
              <a:rPr lang="en-US" altLang="zh-CN" sz="2800" smtClean="0"/>
              <a:t>B2</a:t>
            </a:r>
            <a:r>
              <a:rPr lang="zh-CN" altLang="en-US" sz="2800" smtClean="0"/>
              <a:t>不是</a:t>
            </a:r>
            <a:r>
              <a:rPr lang="en-US" altLang="zh-CN" sz="2800" smtClean="0"/>
              <a:t>B4 </a:t>
            </a:r>
            <a:r>
              <a:rPr lang="zh-CN" altLang="en-US" sz="2800" smtClean="0"/>
              <a:t>的必经节点，也可以进行代码外提。</a:t>
            </a:r>
          </a:p>
          <a:p>
            <a:pPr eaLnBrk="1" hangingPunct="1">
              <a:lnSpc>
                <a:spcPct val="120000"/>
              </a:lnSpc>
            </a:pPr>
            <a:r>
              <a:rPr lang="zh-CN" altLang="en-US" sz="2800" b="1" smtClean="0">
                <a:solidFill>
                  <a:srgbClr val="FF0000"/>
                </a:solidFill>
              </a:rPr>
              <a:t>到达</a:t>
            </a:r>
            <a:r>
              <a:rPr lang="en-US" altLang="zh-CN" sz="2800" b="1" smtClean="0">
                <a:solidFill>
                  <a:srgbClr val="FF0000"/>
                </a:solidFill>
              </a:rPr>
              <a:t>——</a:t>
            </a:r>
            <a:r>
              <a:rPr lang="zh-CN" altLang="en-US" sz="2800" b="1" smtClean="0">
                <a:solidFill>
                  <a:srgbClr val="FF0000"/>
                </a:solidFill>
              </a:rPr>
              <a:t>定值点</a:t>
            </a:r>
            <a:r>
              <a:rPr lang="zh-CN" altLang="en-US" sz="2800" smtClean="0"/>
              <a:t>：变量在某点定值后到达的一点，在其通路上没有其他针对该变量的定值。</a:t>
            </a:r>
          </a:p>
        </p:txBody>
      </p:sp>
      <p:sp>
        <p:nvSpPr>
          <p:cNvPr id="5018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6F394B-7030-4E65-B643-E20BF4CD39F5}" type="slidenum">
              <a:rPr lang="en-US" altLang="zh-CN" sz="1400" smtClean="0"/>
              <a:pPr>
                <a:spcBef>
                  <a:spcPct val="0"/>
                </a:spcBef>
                <a:buFontTx/>
                <a:buNone/>
              </a:pPr>
              <a:t>46</a:t>
            </a:fld>
            <a:endParaRPr lang="en-US" altLang="zh-CN" sz="1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AF5C7A12-39A7-4ED6-B769-116EE5908E8E}" type="slidenum">
              <a:rPr lang="en-US" altLang="zh-CN" sz="1000"/>
              <a:pPr algn="r" eaLnBrk="1" hangingPunct="1">
                <a:spcBef>
                  <a:spcPct val="0"/>
                </a:spcBef>
                <a:buFontTx/>
                <a:buNone/>
              </a:pPr>
              <a:t>47</a:t>
            </a:fld>
            <a:endParaRPr lang="en-US" altLang="zh-CN" sz="1000"/>
          </a:p>
        </p:txBody>
      </p:sp>
      <p:sp>
        <p:nvSpPr>
          <p:cNvPr id="51203" name="Rectangle 2"/>
          <p:cNvSpPr>
            <a:spLocks noGrp="1" noChangeArrowheads="1"/>
          </p:cNvSpPr>
          <p:nvPr>
            <p:ph type="title" idx="4294967295"/>
          </p:nvPr>
        </p:nvSpPr>
        <p:spPr>
          <a:xfrm>
            <a:off x="477838" y="692150"/>
            <a:ext cx="8229600" cy="633413"/>
          </a:xfrm>
        </p:spPr>
        <p:txBody>
          <a:bodyPr/>
          <a:lstStyle/>
          <a:p>
            <a:pPr eaLnBrk="1" hangingPunct="1"/>
            <a:r>
              <a:rPr lang="zh-CN" altLang="en-US" sz="3200" smtClean="0"/>
              <a:t>查找“不变运算”的算法</a:t>
            </a:r>
          </a:p>
        </p:txBody>
      </p:sp>
      <p:sp>
        <p:nvSpPr>
          <p:cNvPr id="51204" name="Rectangle 3"/>
          <p:cNvSpPr>
            <a:spLocks noGrp="1" noChangeArrowheads="1"/>
          </p:cNvSpPr>
          <p:nvPr>
            <p:ph type="body" idx="4294967295"/>
          </p:nvPr>
        </p:nvSpPr>
        <p:spPr>
          <a:xfrm>
            <a:off x="457200" y="1844675"/>
            <a:ext cx="8229600" cy="4537075"/>
          </a:xfrm>
        </p:spPr>
        <p:txBody>
          <a:bodyPr/>
          <a:lstStyle/>
          <a:p>
            <a:pPr marL="533400" indent="-533400" eaLnBrk="1" hangingPunct="1">
              <a:lnSpc>
                <a:spcPct val="120000"/>
              </a:lnSpc>
              <a:buFont typeface="Wingdings" panose="05000000000000000000" pitchFamily="2" charset="2"/>
              <a:buAutoNum type="arabicPeriod"/>
            </a:pPr>
            <a:r>
              <a:rPr lang="zh-CN" altLang="en-US" sz="2400" smtClean="0"/>
              <a:t>依次查看循环“</a:t>
            </a:r>
            <a:r>
              <a:rPr lang="en-US" altLang="zh-CN" sz="2400" smtClean="0"/>
              <a:t>L”</a:t>
            </a:r>
            <a:r>
              <a:rPr lang="zh-CN" altLang="en-US" sz="2400" smtClean="0"/>
              <a:t>中的各个基本块的每个四元式，如果它的每个对象或为常数，或为定值点在</a:t>
            </a:r>
            <a:r>
              <a:rPr lang="en-US" altLang="zh-CN" sz="2400" smtClean="0"/>
              <a:t>L</a:t>
            </a:r>
            <a:r>
              <a:rPr lang="zh-CN" altLang="en-US" sz="2400" smtClean="0"/>
              <a:t>外，则将此四元式标记为“不变运算”</a:t>
            </a:r>
          </a:p>
          <a:p>
            <a:pPr marL="533400" indent="-533400" eaLnBrk="1" hangingPunct="1">
              <a:lnSpc>
                <a:spcPct val="120000"/>
              </a:lnSpc>
              <a:buFont typeface="Wingdings" panose="05000000000000000000" pitchFamily="2" charset="2"/>
              <a:buAutoNum type="arabicPeriod"/>
            </a:pPr>
            <a:r>
              <a:rPr lang="zh-CN" altLang="en-US" sz="2400" smtClean="0"/>
              <a:t>重复</a:t>
            </a:r>
            <a:r>
              <a:rPr lang="en-US" altLang="zh-CN" sz="2400" smtClean="0"/>
              <a:t>3</a:t>
            </a:r>
            <a:r>
              <a:rPr lang="zh-CN" altLang="en-US" sz="2400" smtClean="0"/>
              <a:t>的步骤直到没有新的四元式被标记为“不变运算”为止。</a:t>
            </a:r>
          </a:p>
          <a:p>
            <a:pPr marL="533400" indent="-533400" eaLnBrk="1" hangingPunct="1">
              <a:lnSpc>
                <a:spcPct val="120000"/>
              </a:lnSpc>
              <a:buFont typeface="Wingdings" panose="05000000000000000000" pitchFamily="2" charset="2"/>
              <a:buAutoNum type="arabicPeriod"/>
            </a:pPr>
            <a:r>
              <a:rPr lang="zh-CN" altLang="en-US" sz="2400" smtClean="0"/>
              <a:t>依次查看尚未被标记为“不变运算”的四元式，如果它的每个运算对象或为常数，或为定值点在</a:t>
            </a:r>
            <a:r>
              <a:rPr lang="en-US" altLang="zh-CN" sz="2400" smtClean="0"/>
              <a:t>L</a:t>
            </a:r>
            <a:r>
              <a:rPr lang="zh-CN" altLang="en-US" sz="2400" smtClean="0"/>
              <a:t>外，或只有一个</a:t>
            </a:r>
            <a:r>
              <a:rPr lang="zh-CN" altLang="en-US" sz="2400" b="1" smtClean="0">
                <a:solidFill>
                  <a:srgbClr val="FF0000"/>
                </a:solidFill>
              </a:rPr>
              <a:t>到达</a:t>
            </a:r>
            <a:r>
              <a:rPr lang="en-US" altLang="zh-CN" sz="2400" b="1" smtClean="0">
                <a:solidFill>
                  <a:srgbClr val="FF0000"/>
                </a:solidFill>
              </a:rPr>
              <a:t>——</a:t>
            </a:r>
            <a:r>
              <a:rPr lang="zh-CN" altLang="en-US" sz="2400" b="1" smtClean="0">
                <a:solidFill>
                  <a:srgbClr val="FF0000"/>
                </a:solidFill>
              </a:rPr>
              <a:t>定值点</a:t>
            </a:r>
            <a:r>
              <a:rPr lang="zh-CN" altLang="en-US" sz="2400" smtClean="0"/>
              <a:t>且该点上的四元式已经被标记为“不变运算”。则被查看的四元式被标记为“不变运算”。</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757447F-79BF-4BB9-A164-F6FCC5226006}" type="slidenum">
              <a:rPr lang="en-US" altLang="zh-CN" sz="1000"/>
              <a:pPr algn="r" eaLnBrk="1" hangingPunct="1">
                <a:spcBef>
                  <a:spcPct val="0"/>
                </a:spcBef>
                <a:buFontTx/>
                <a:buNone/>
              </a:pPr>
              <a:t>48</a:t>
            </a:fld>
            <a:endParaRPr lang="en-US" altLang="zh-CN" sz="1000"/>
          </a:p>
        </p:txBody>
      </p:sp>
      <p:sp>
        <p:nvSpPr>
          <p:cNvPr id="52227" name="Rectangle 2"/>
          <p:cNvSpPr>
            <a:spLocks noGrp="1" noChangeArrowheads="1"/>
          </p:cNvSpPr>
          <p:nvPr>
            <p:ph type="title" idx="4294967295"/>
          </p:nvPr>
        </p:nvSpPr>
        <p:spPr>
          <a:xfrm>
            <a:off x="179388" y="630238"/>
            <a:ext cx="8229600" cy="633412"/>
          </a:xfrm>
        </p:spPr>
        <p:txBody>
          <a:bodyPr/>
          <a:lstStyle/>
          <a:p>
            <a:pPr eaLnBrk="1" hangingPunct="1"/>
            <a:r>
              <a:rPr lang="zh-CN" altLang="en-US" sz="3200" smtClean="0"/>
              <a:t>“代码外提”的算法</a:t>
            </a:r>
          </a:p>
        </p:txBody>
      </p:sp>
      <p:sp>
        <p:nvSpPr>
          <p:cNvPr id="52228" name="Rectangle 3"/>
          <p:cNvSpPr>
            <a:spLocks noGrp="1" noChangeArrowheads="1"/>
          </p:cNvSpPr>
          <p:nvPr>
            <p:ph type="body" idx="4294967295"/>
          </p:nvPr>
        </p:nvSpPr>
        <p:spPr>
          <a:xfrm>
            <a:off x="465138" y="1711325"/>
            <a:ext cx="8355012" cy="4537075"/>
          </a:xfrm>
        </p:spPr>
        <p:txBody>
          <a:bodyPr/>
          <a:lstStyle/>
          <a:p>
            <a:pPr marL="609600" indent="-609600" eaLnBrk="1" hangingPunct="1">
              <a:lnSpc>
                <a:spcPct val="120000"/>
              </a:lnSpc>
              <a:buFont typeface="Wingdings" panose="05000000000000000000" pitchFamily="2" charset="2"/>
              <a:buAutoNum type="arabicPeriod"/>
            </a:pPr>
            <a:r>
              <a:rPr lang="zh-CN" altLang="en-US" sz="2800" smtClean="0"/>
              <a:t>求出循环体</a:t>
            </a:r>
            <a:r>
              <a:rPr lang="en-US" altLang="zh-CN" sz="2800" smtClean="0"/>
              <a:t>L</a:t>
            </a:r>
            <a:r>
              <a:rPr lang="zh-CN" altLang="en-US" sz="2800" smtClean="0"/>
              <a:t>的所有不变运算；</a:t>
            </a:r>
          </a:p>
          <a:p>
            <a:pPr marL="609600" indent="-609600" eaLnBrk="1" hangingPunct="1">
              <a:lnSpc>
                <a:spcPct val="120000"/>
              </a:lnSpc>
              <a:buFont typeface="Wingdings" panose="05000000000000000000" pitchFamily="2" charset="2"/>
              <a:buAutoNum type="arabicPeriod"/>
            </a:pPr>
            <a:r>
              <a:rPr lang="zh-CN" altLang="en-US" sz="2800" smtClean="0"/>
              <a:t>对每一个不变运算检查是否满足以下两个条件：</a:t>
            </a:r>
          </a:p>
          <a:p>
            <a:pPr marL="971550" lvl="1" indent="-514350" eaLnBrk="1" hangingPunct="1">
              <a:lnSpc>
                <a:spcPct val="120000"/>
              </a:lnSpc>
              <a:buFont typeface="Wingdings" panose="05000000000000000000" pitchFamily="2" charset="2"/>
              <a:buChar char="l"/>
            </a:pPr>
            <a:r>
              <a:rPr lang="zh-CN" altLang="en-US" sz="2300" smtClean="0"/>
              <a:t>条件</a:t>
            </a:r>
            <a:r>
              <a:rPr lang="en-US" altLang="zh-CN" sz="2300" smtClean="0"/>
              <a:t>1</a:t>
            </a:r>
            <a:r>
              <a:rPr lang="zh-CN" altLang="en-US" sz="2300" smtClean="0"/>
              <a:t>：不变运算（</a:t>
            </a:r>
            <a:r>
              <a:rPr lang="en-US" altLang="zh-CN" sz="2300" smtClean="0"/>
              <a:t>s</a:t>
            </a:r>
            <a:r>
              <a:rPr lang="zh-CN" altLang="en-US" sz="2300" smtClean="0"/>
              <a:t>）所在节点是循环</a:t>
            </a:r>
            <a:r>
              <a:rPr lang="en-US" altLang="zh-CN" sz="2300" smtClean="0"/>
              <a:t>L</a:t>
            </a:r>
            <a:r>
              <a:rPr lang="zh-CN" altLang="en-US" sz="2300" smtClean="0"/>
              <a:t>的所有出口节点的必经节点；不变运算的变量（</a:t>
            </a:r>
            <a:r>
              <a:rPr lang="en-US" altLang="zh-CN" sz="2300" smtClean="0"/>
              <a:t>A</a:t>
            </a:r>
            <a:r>
              <a:rPr lang="zh-CN" altLang="en-US" sz="2300" smtClean="0"/>
              <a:t>）在循环</a:t>
            </a:r>
            <a:r>
              <a:rPr lang="en-US" altLang="zh-CN" sz="2300" smtClean="0"/>
              <a:t>L</a:t>
            </a:r>
            <a:r>
              <a:rPr lang="zh-CN" altLang="en-US" sz="2300" smtClean="0"/>
              <a:t>中其他地方没有定值点；循环</a:t>
            </a:r>
            <a:r>
              <a:rPr lang="en-US" altLang="zh-CN" sz="2300" smtClean="0"/>
              <a:t>L</a:t>
            </a:r>
            <a:r>
              <a:rPr lang="zh-CN" altLang="en-US" sz="2300" smtClean="0"/>
              <a:t>中所有关于</a:t>
            </a:r>
            <a:r>
              <a:rPr lang="en-US" altLang="zh-CN" sz="2300" smtClean="0"/>
              <a:t>A</a:t>
            </a:r>
            <a:r>
              <a:rPr lang="zh-CN" altLang="en-US" sz="2300" smtClean="0"/>
              <a:t>的引用点只有该不变运算</a:t>
            </a:r>
            <a:r>
              <a:rPr lang="en-US" altLang="zh-CN" sz="2300" smtClean="0"/>
              <a:t>s</a:t>
            </a:r>
            <a:r>
              <a:rPr lang="zh-CN" altLang="en-US" sz="2300" smtClean="0"/>
              <a:t>中的</a:t>
            </a:r>
            <a:r>
              <a:rPr lang="en-US" altLang="zh-CN" sz="2300" smtClean="0"/>
              <a:t>A</a:t>
            </a:r>
            <a:r>
              <a:rPr lang="zh-CN" altLang="en-US" sz="2300" smtClean="0"/>
              <a:t>才能到达。</a:t>
            </a:r>
          </a:p>
          <a:p>
            <a:pPr marL="971550" lvl="1" indent="-514350" eaLnBrk="1" hangingPunct="1">
              <a:lnSpc>
                <a:spcPct val="120000"/>
              </a:lnSpc>
              <a:buFont typeface="Wingdings" panose="05000000000000000000" pitchFamily="2" charset="2"/>
              <a:buChar char="l"/>
            </a:pPr>
            <a:r>
              <a:rPr lang="zh-CN" altLang="en-US" sz="2300" smtClean="0"/>
              <a:t>条件</a:t>
            </a:r>
            <a:r>
              <a:rPr lang="en-US" altLang="zh-CN" sz="2300" smtClean="0"/>
              <a:t>2</a:t>
            </a:r>
            <a:r>
              <a:rPr lang="zh-CN" altLang="en-US" sz="2300" smtClean="0"/>
              <a:t>：</a:t>
            </a:r>
            <a:r>
              <a:rPr lang="en-US" altLang="zh-CN" sz="2300" smtClean="0"/>
              <a:t>A</a:t>
            </a:r>
            <a:r>
              <a:rPr lang="zh-CN" altLang="en-US" sz="2300" smtClean="0"/>
              <a:t>在离开</a:t>
            </a:r>
            <a:r>
              <a:rPr lang="en-US" altLang="zh-CN" sz="2300" smtClean="0"/>
              <a:t>L</a:t>
            </a:r>
            <a:r>
              <a:rPr lang="zh-CN" altLang="en-US" sz="2300" smtClean="0"/>
              <a:t>后不再活跃（即不再被引用）。</a:t>
            </a:r>
          </a:p>
          <a:p>
            <a:pPr marL="609600" indent="-609600" eaLnBrk="1" hangingPunct="1">
              <a:lnSpc>
                <a:spcPct val="120000"/>
              </a:lnSpc>
              <a:buFont typeface="Wingdings" panose="05000000000000000000" pitchFamily="2" charset="2"/>
              <a:buAutoNum type="arabicPeriod"/>
            </a:pPr>
            <a:r>
              <a:rPr lang="zh-CN" altLang="en-US" sz="2800" smtClean="0"/>
              <a:t>将符合</a:t>
            </a:r>
            <a:r>
              <a:rPr lang="en-US" altLang="zh-CN" sz="2800" smtClean="0"/>
              <a:t>1</a:t>
            </a:r>
            <a:r>
              <a:rPr lang="zh-CN" altLang="en-US" sz="2800" smtClean="0"/>
              <a:t>、</a:t>
            </a:r>
            <a:r>
              <a:rPr lang="en-US" altLang="zh-CN" sz="2800" smtClean="0"/>
              <a:t>2</a:t>
            </a:r>
            <a:r>
              <a:rPr lang="zh-CN" altLang="en-US" sz="2800" smtClean="0"/>
              <a:t>条件的不变运算按顺序提到循环体外。</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F74F75B-45AC-4AAD-A92B-18EC83860160}" type="slidenum">
              <a:rPr lang="en-US" altLang="zh-CN" sz="1000"/>
              <a:pPr algn="r" eaLnBrk="1" hangingPunct="1">
                <a:spcBef>
                  <a:spcPct val="0"/>
                </a:spcBef>
                <a:buFontTx/>
                <a:buNone/>
              </a:pPr>
              <a:t>49</a:t>
            </a:fld>
            <a:endParaRPr lang="en-US" altLang="zh-CN" sz="1000"/>
          </a:p>
        </p:txBody>
      </p:sp>
      <p:sp>
        <p:nvSpPr>
          <p:cNvPr id="53251" name="Rectangle 2"/>
          <p:cNvSpPr>
            <a:spLocks noGrp="1" noChangeArrowheads="1"/>
          </p:cNvSpPr>
          <p:nvPr>
            <p:ph type="title" idx="4294967295"/>
          </p:nvPr>
        </p:nvSpPr>
        <p:spPr>
          <a:xfrm>
            <a:off x="250825" y="692150"/>
            <a:ext cx="8229600" cy="633413"/>
          </a:xfrm>
        </p:spPr>
        <p:txBody>
          <a:bodyPr/>
          <a:lstStyle/>
          <a:p>
            <a:pPr eaLnBrk="1" hangingPunct="1"/>
            <a:r>
              <a:rPr lang="en-US" altLang="zh-CN" sz="3200" dirty="0" smtClean="0"/>
              <a:t>10.4</a:t>
            </a:r>
            <a:r>
              <a:rPr lang="zh-CN" altLang="en-US" sz="3200" dirty="0" smtClean="0"/>
              <a:t>数据流的分析和全局优化</a:t>
            </a:r>
          </a:p>
        </p:txBody>
      </p:sp>
      <p:sp>
        <p:nvSpPr>
          <p:cNvPr id="86020" name="Rectangle 3"/>
          <p:cNvSpPr>
            <a:spLocks noGrp="1" noChangeArrowheads="1"/>
          </p:cNvSpPr>
          <p:nvPr>
            <p:ph type="body" idx="4294967295"/>
          </p:nvPr>
        </p:nvSpPr>
        <p:spPr>
          <a:xfrm>
            <a:off x="450850" y="1868488"/>
            <a:ext cx="8229600" cy="4608512"/>
          </a:xfrm>
        </p:spPr>
        <p:txBody>
          <a:bodyPr/>
          <a:lstStyle/>
          <a:p>
            <a:pPr eaLnBrk="1" hangingPunct="1">
              <a:lnSpc>
                <a:spcPct val="120000"/>
              </a:lnSpc>
              <a:defRPr/>
            </a:pPr>
            <a:r>
              <a:rPr lang="zh-CN" altLang="en-US" sz="2000" dirty="0" smtClean="0"/>
              <a:t>编译程序需要把程序作为一个整体来收集信息并把这些信息分配给流图的各个基本块。</a:t>
            </a:r>
          </a:p>
          <a:p>
            <a:pPr eaLnBrk="1" hangingPunct="1">
              <a:lnSpc>
                <a:spcPct val="120000"/>
              </a:lnSpc>
              <a:defRPr/>
            </a:pPr>
            <a:r>
              <a:rPr lang="zh-CN" altLang="en-US" sz="2000" b="1" dirty="0" smtClean="0">
                <a:solidFill>
                  <a:srgbClr val="FF0000"/>
                </a:solidFill>
              </a:rPr>
              <a:t>到达</a:t>
            </a:r>
            <a:r>
              <a:rPr lang="en-US" altLang="zh-CN" sz="2000" b="1" dirty="0" smtClean="0">
                <a:solidFill>
                  <a:srgbClr val="FF0000"/>
                </a:solidFill>
              </a:rPr>
              <a:t>-</a:t>
            </a:r>
            <a:r>
              <a:rPr lang="zh-CN" altLang="en-US" sz="2000" b="1" dirty="0" smtClean="0">
                <a:solidFill>
                  <a:srgbClr val="FF0000"/>
                </a:solidFill>
              </a:rPr>
              <a:t>定值</a:t>
            </a:r>
            <a:r>
              <a:rPr lang="zh-CN" altLang="en-US" sz="2000" dirty="0" smtClean="0"/>
              <a:t>：变量</a:t>
            </a:r>
            <a:r>
              <a:rPr lang="en-US" altLang="zh-CN" sz="2000" dirty="0" smtClean="0"/>
              <a:t>A</a:t>
            </a:r>
            <a:r>
              <a:rPr lang="zh-CN" altLang="en-US" sz="2000" dirty="0" smtClean="0"/>
              <a:t>的定值是一个语句，它赋值或可能赋值给</a:t>
            </a:r>
            <a:r>
              <a:rPr lang="en-US" altLang="zh-CN" sz="2000" dirty="0" smtClean="0"/>
              <a:t>A</a:t>
            </a:r>
            <a:r>
              <a:rPr lang="zh-CN" altLang="en-US" sz="2000" dirty="0" smtClean="0"/>
              <a:t>。该语句的位置是定值点。所谓变量</a:t>
            </a:r>
            <a:r>
              <a:rPr lang="en-US" altLang="zh-CN" sz="2000" dirty="0" smtClean="0"/>
              <a:t>A</a:t>
            </a:r>
            <a:r>
              <a:rPr lang="zh-CN" altLang="en-US" sz="2000" dirty="0" smtClean="0"/>
              <a:t>的定值点</a:t>
            </a:r>
            <a:r>
              <a:rPr lang="en-US" altLang="zh-CN" sz="2000" dirty="0" smtClean="0"/>
              <a:t>d</a:t>
            </a:r>
            <a:r>
              <a:rPr lang="zh-CN" altLang="en-US" sz="2000" dirty="0" smtClean="0"/>
              <a:t>到达某点</a:t>
            </a:r>
            <a:r>
              <a:rPr lang="en-US" altLang="zh-CN" sz="2000" dirty="0" smtClean="0"/>
              <a:t>p</a:t>
            </a:r>
            <a:r>
              <a:rPr lang="zh-CN" altLang="en-US" sz="2000" dirty="0" smtClean="0"/>
              <a:t>，是指如果有路径从紧跟</a:t>
            </a:r>
            <a:r>
              <a:rPr lang="en-US" altLang="zh-CN" sz="2000" dirty="0" smtClean="0"/>
              <a:t>d</a:t>
            </a:r>
            <a:r>
              <a:rPr lang="zh-CN" altLang="en-US" sz="2000" dirty="0" smtClean="0"/>
              <a:t>的点到达</a:t>
            </a:r>
            <a:r>
              <a:rPr lang="en-US" altLang="zh-CN" sz="2000" dirty="0" smtClean="0"/>
              <a:t>p</a:t>
            </a:r>
            <a:r>
              <a:rPr lang="zh-CN" altLang="en-US" sz="2000" dirty="0" smtClean="0"/>
              <a:t>，并且在这条路径上</a:t>
            </a:r>
            <a:r>
              <a:rPr lang="en-US" altLang="zh-CN" sz="2000" dirty="0" smtClean="0"/>
              <a:t>d</a:t>
            </a:r>
            <a:r>
              <a:rPr lang="zh-CN" altLang="en-US" sz="2000" dirty="0" smtClean="0"/>
              <a:t>没有被“注销”（重新被定值）。</a:t>
            </a:r>
          </a:p>
          <a:p>
            <a:pPr eaLnBrk="1" hangingPunct="1">
              <a:lnSpc>
                <a:spcPct val="120000"/>
              </a:lnSpc>
              <a:defRPr/>
            </a:pPr>
            <a:r>
              <a:rPr lang="zh-CN" altLang="en-US" sz="2000" b="1" dirty="0" smtClean="0">
                <a:solidFill>
                  <a:srgbClr val="FF0000"/>
                </a:solidFill>
              </a:rPr>
              <a:t>引用</a:t>
            </a:r>
            <a:r>
              <a:rPr lang="en-US" altLang="zh-CN" sz="2000" b="1" dirty="0" smtClean="0">
                <a:solidFill>
                  <a:srgbClr val="FF0000"/>
                </a:solidFill>
              </a:rPr>
              <a:t>-</a:t>
            </a:r>
            <a:r>
              <a:rPr lang="zh-CN" altLang="en-US" sz="2000" b="1" dirty="0" smtClean="0">
                <a:solidFill>
                  <a:srgbClr val="FF0000"/>
                </a:solidFill>
              </a:rPr>
              <a:t>定值链（</a:t>
            </a:r>
            <a:r>
              <a:rPr lang="en-US" altLang="zh-CN" sz="2000" b="1" dirty="0" err="1" smtClean="0">
                <a:solidFill>
                  <a:srgbClr val="FF0000"/>
                </a:solidFill>
              </a:rPr>
              <a:t>ud</a:t>
            </a:r>
            <a:r>
              <a:rPr lang="zh-CN" altLang="en-US" sz="2000" b="1" dirty="0" smtClean="0">
                <a:solidFill>
                  <a:srgbClr val="FF0000"/>
                </a:solidFill>
              </a:rPr>
              <a:t>链）</a:t>
            </a:r>
            <a:r>
              <a:rPr lang="zh-CN" altLang="en-US" sz="2000" dirty="0" smtClean="0"/>
              <a:t>：假设在程序中某点</a:t>
            </a:r>
            <a:r>
              <a:rPr lang="en-US" altLang="zh-CN" sz="2000" dirty="0" smtClean="0"/>
              <a:t>u</a:t>
            </a:r>
            <a:r>
              <a:rPr lang="zh-CN" altLang="en-US" sz="2000" dirty="0" smtClean="0"/>
              <a:t>引用了变量</a:t>
            </a:r>
            <a:r>
              <a:rPr lang="en-US" altLang="zh-CN" sz="2000" dirty="0" smtClean="0"/>
              <a:t>A</a:t>
            </a:r>
            <a:r>
              <a:rPr lang="zh-CN" altLang="en-US" sz="2000" dirty="0" smtClean="0"/>
              <a:t>的值，则把能到达</a:t>
            </a:r>
            <a:r>
              <a:rPr lang="en-US" altLang="zh-CN" sz="2000" dirty="0" smtClean="0"/>
              <a:t>u</a:t>
            </a:r>
            <a:r>
              <a:rPr lang="zh-CN" altLang="en-US" sz="2000" dirty="0" smtClean="0"/>
              <a:t>的</a:t>
            </a:r>
            <a:r>
              <a:rPr lang="en-US" altLang="zh-CN" sz="2000" dirty="0" smtClean="0"/>
              <a:t>A</a:t>
            </a:r>
            <a:r>
              <a:rPr lang="zh-CN" altLang="en-US" sz="2000" dirty="0" smtClean="0"/>
              <a:t>的所有定值点的全体，称为</a:t>
            </a:r>
            <a:r>
              <a:rPr lang="en-US" altLang="zh-CN" sz="2000" dirty="0" smtClean="0"/>
              <a:t>A</a:t>
            </a:r>
            <a:r>
              <a:rPr lang="zh-CN" altLang="en-US" sz="2000" dirty="0" smtClean="0"/>
              <a:t>在引用点</a:t>
            </a:r>
            <a:r>
              <a:rPr lang="en-US" altLang="zh-CN" sz="2000" dirty="0" smtClean="0"/>
              <a:t>u</a:t>
            </a:r>
            <a:r>
              <a:rPr lang="zh-CN" altLang="en-US" sz="2000" dirty="0" smtClean="0"/>
              <a:t>的引用</a:t>
            </a:r>
            <a:r>
              <a:rPr lang="en-US" altLang="zh-CN" sz="2000" dirty="0" smtClean="0"/>
              <a:t>-</a:t>
            </a:r>
            <a:r>
              <a:rPr lang="zh-CN" altLang="en-US" sz="2000" dirty="0" smtClean="0"/>
              <a:t>定值链。通常把到达</a:t>
            </a:r>
            <a:r>
              <a:rPr lang="en-US" altLang="zh-CN" sz="2000" dirty="0" smtClean="0"/>
              <a:t>-</a:t>
            </a:r>
            <a:r>
              <a:rPr lang="zh-CN" altLang="en-US" sz="2000" dirty="0" smtClean="0"/>
              <a:t>定值信息存贮作为引用</a:t>
            </a:r>
            <a:r>
              <a:rPr lang="en-US" altLang="zh-CN" sz="2000" dirty="0" smtClean="0"/>
              <a:t>-</a:t>
            </a:r>
            <a:r>
              <a:rPr lang="zh-CN" altLang="en-US" sz="2000" dirty="0" smtClean="0"/>
              <a:t>定值链，它是所有能够到达变量的某个引用的定值表。称为</a:t>
            </a:r>
            <a:r>
              <a:rPr lang="en-US" altLang="zh-CN" sz="2000" dirty="0" err="1" smtClean="0"/>
              <a:t>ud</a:t>
            </a:r>
            <a:r>
              <a:rPr lang="zh-CN" altLang="en-US" sz="2000" dirty="0" smtClean="0"/>
              <a:t>链。</a:t>
            </a:r>
            <a:endParaRPr lang="en-US" altLang="zh-CN" sz="2000" dirty="0" smtClean="0"/>
          </a:p>
          <a:p>
            <a:pPr indent="20638" eaLnBrk="1" hangingPunct="1">
              <a:lnSpc>
                <a:spcPct val="120000"/>
              </a:lnSpc>
              <a:buFont typeface="Wingdings" panose="05000000000000000000" pitchFamily="2" charset="2"/>
              <a:buNone/>
              <a:defRPr/>
            </a:pPr>
            <a:r>
              <a:rPr lang="zh-CN" altLang="en-US" sz="2000" dirty="0" smtClean="0"/>
              <a:t>在循环优化时，通常利用</a:t>
            </a:r>
            <a:r>
              <a:rPr lang="en-US" altLang="zh-CN" sz="2000" dirty="0" err="1" smtClean="0"/>
              <a:t>ud</a:t>
            </a:r>
            <a:r>
              <a:rPr lang="zh-CN" altLang="en-US" sz="2000" dirty="0" smtClean="0"/>
              <a:t>链查找循环不变运算。</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0" y="665163"/>
            <a:ext cx="5338763" cy="633412"/>
          </a:xfrm>
        </p:spPr>
        <p:txBody>
          <a:bodyPr/>
          <a:lstStyle/>
          <a:p>
            <a:pPr eaLnBrk="1" hangingPunct="1"/>
            <a:r>
              <a:rPr lang="zh-CN" altLang="en-US" sz="2800" smtClean="0"/>
              <a:t>优化技术举例（中间代码优化）</a:t>
            </a:r>
          </a:p>
        </p:txBody>
      </p:sp>
      <p:graphicFrame>
        <p:nvGraphicFramePr>
          <p:cNvPr id="8261" name="Group 69"/>
          <p:cNvGraphicFramePr>
            <a:graphicFrameLocks noGrp="1"/>
          </p:cNvGraphicFramePr>
          <p:nvPr>
            <p:ph sz="half" idx="1"/>
          </p:nvPr>
        </p:nvGraphicFramePr>
        <p:xfrm>
          <a:off x="508000" y="2692400"/>
          <a:ext cx="3035300" cy="1190632"/>
        </p:xfrm>
        <a:graphic>
          <a:graphicData uri="http://schemas.openxmlformats.org/drawingml/2006/table">
            <a:tbl>
              <a:tblPr/>
              <a:tblGrid>
                <a:gridCol w="3035300">
                  <a:extLst>
                    <a:ext uri="{9D8B030D-6E8A-4147-A177-3AD203B41FA5}">
                      <a16:colId xmlns:a16="http://schemas.microsoft.com/office/drawing/2014/main" val="20000"/>
                    </a:ext>
                  </a:extLst>
                </a:gridCol>
              </a:tblGrid>
              <a:tr h="396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P</a:t>
                      </a:r>
                      <a:r>
                        <a:rPr kumimoji="0" lang="zh-CN" altLang="en-US" sz="2000" b="0" i="0" u="none" strike="noStrike" cap="none" normalizeH="0" baseline="0" smtClean="0">
                          <a:ln>
                            <a:noFill/>
                          </a:ln>
                          <a:solidFill>
                            <a:schemeClr val="tx1"/>
                          </a:solidFill>
                          <a:effectLst/>
                          <a:latin typeface="Arial" charset="0"/>
                          <a:ea typeface="宋体" pitchFamily="2" charset="-122"/>
                        </a:rPr>
                        <a:t>：</a:t>
                      </a:r>
                      <a:r>
                        <a:rPr kumimoji="0" lang="en-US" altLang="zh-CN" sz="2000" b="0" i="0" u="none" strike="noStrike" cap="none" normalizeH="0" baseline="0" smtClean="0">
                          <a:ln>
                            <a:noFill/>
                          </a:ln>
                          <a:solidFill>
                            <a:schemeClr val="tx1"/>
                          </a:solidFill>
                          <a:effectLst/>
                          <a:latin typeface="Arial" charset="0"/>
                          <a:ea typeface="宋体" pitchFamily="2" charset="-122"/>
                        </a:rPr>
                        <a:t>=0</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8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for  I</a:t>
                      </a:r>
                      <a:r>
                        <a:rPr kumimoji="0" lang="zh-CN" altLang="en-US" sz="2000" b="0" i="0" u="none" strike="noStrike" cap="none" normalizeH="0" baseline="0" smtClean="0">
                          <a:ln>
                            <a:noFill/>
                          </a:ln>
                          <a:solidFill>
                            <a:schemeClr val="tx1"/>
                          </a:solidFill>
                          <a:effectLst/>
                          <a:latin typeface="Arial" charset="0"/>
                          <a:ea typeface="宋体" pitchFamily="2" charset="-122"/>
                        </a:rPr>
                        <a:t>：</a:t>
                      </a:r>
                      <a:r>
                        <a:rPr kumimoji="0" lang="en-US" altLang="zh-CN" sz="2000" b="0" i="0" u="none" strike="noStrike" cap="none" normalizeH="0" baseline="0" smtClean="0">
                          <a:ln>
                            <a:noFill/>
                          </a:ln>
                          <a:solidFill>
                            <a:schemeClr val="tx1"/>
                          </a:solidFill>
                          <a:effectLst/>
                          <a:latin typeface="Arial" charset="0"/>
                          <a:ea typeface="宋体" pitchFamily="2" charset="-122"/>
                        </a:rPr>
                        <a:t>=1 to 20 do</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248">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000" b="0" i="0" u="none" strike="noStrike" cap="none" normalizeH="0" baseline="0" dirty="0" smtClean="0">
                          <a:ln>
                            <a:noFill/>
                          </a:ln>
                          <a:solidFill>
                            <a:schemeClr val="tx1"/>
                          </a:solidFill>
                          <a:effectLst/>
                          <a:latin typeface="Arial" charset="0"/>
                          <a:ea typeface="宋体" pitchFamily="2" charset="-122"/>
                        </a:rPr>
                        <a:t>       P</a:t>
                      </a:r>
                      <a:r>
                        <a:rPr kumimoji="0" lang="zh-CN" altLang="en-US" sz="2000" b="0" i="0" u="none" strike="noStrike" cap="none" normalizeH="0" baseline="0" dirty="0" smtClean="0">
                          <a:ln>
                            <a:noFill/>
                          </a:ln>
                          <a:solidFill>
                            <a:schemeClr val="tx1"/>
                          </a:solidFill>
                          <a:effectLst/>
                          <a:latin typeface="Arial" charset="0"/>
                          <a:ea typeface="宋体" pitchFamily="2" charset="-122"/>
                        </a:rPr>
                        <a:t>：</a:t>
                      </a:r>
                      <a:r>
                        <a:rPr kumimoji="0" lang="en-US" altLang="zh-CN" sz="2000" b="0" i="0" u="none" strike="noStrike" cap="none" normalizeH="0" baseline="0" dirty="0" smtClean="0">
                          <a:ln>
                            <a:noFill/>
                          </a:ln>
                          <a:solidFill>
                            <a:schemeClr val="tx1"/>
                          </a:solidFill>
                          <a:effectLst/>
                          <a:latin typeface="Arial" charset="0"/>
                          <a:ea typeface="宋体" pitchFamily="2" charset="-122"/>
                        </a:rPr>
                        <a:t>=P+A[I]*B[I]</a:t>
                      </a:r>
                      <a:r>
                        <a:rPr kumimoji="0" lang="zh-CN" altLang="en-US" sz="2000" b="0" i="0" u="none" strike="noStrike" cap="none" normalizeH="0" baseline="0" dirty="0" smtClean="0">
                          <a:ln>
                            <a:noFill/>
                          </a:ln>
                          <a:solidFill>
                            <a:schemeClr val="tx1"/>
                          </a:solidFill>
                          <a:effectLst/>
                          <a:latin typeface="Arial" charset="0"/>
                          <a:ea typeface="宋体" pitchFamily="2" charset="-122"/>
                        </a:rPr>
                        <a:t>；</a:t>
                      </a:r>
                    </a:p>
                  </a:txBody>
                  <a:tcPr marT="45696" marB="456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8314" name="Group 122"/>
          <p:cNvGraphicFramePr>
            <a:graphicFrameLocks noGrp="1"/>
          </p:cNvGraphicFramePr>
          <p:nvPr>
            <p:ph sz="quarter" idx="2"/>
          </p:nvPr>
        </p:nvGraphicFramePr>
        <p:xfrm>
          <a:off x="4211638" y="1196975"/>
          <a:ext cx="3816350" cy="793750"/>
        </p:xfrm>
        <a:graphic>
          <a:graphicData uri="http://schemas.openxmlformats.org/drawingml/2006/table">
            <a:tbl>
              <a:tblPr/>
              <a:tblGrid>
                <a:gridCol w="771525">
                  <a:extLst>
                    <a:ext uri="{9D8B030D-6E8A-4147-A177-3AD203B41FA5}">
                      <a16:colId xmlns:a16="http://schemas.microsoft.com/office/drawing/2014/main" val="2195248773"/>
                    </a:ext>
                  </a:extLst>
                </a:gridCol>
                <a:gridCol w="3044825">
                  <a:extLst>
                    <a:ext uri="{9D8B030D-6E8A-4147-A177-3AD203B41FA5}">
                      <a16:colId xmlns:a16="http://schemas.microsoft.com/office/drawing/2014/main" val="513345431"/>
                    </a:ext>
                  </a:extLst>
                </a:gridCol>
              </a:tblGrid>
              <a:tr h="396557">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757" marB="457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757" marB="457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49542420"/>
                  </a:ext>
                </a:extLst>
              </a:tr>
              <a:tr h="397193">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757" marB="457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T="45757" marB="4575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8948435"/>
                  </a:ext>
                </a:extLst>
              </a:tr>
            </a:tbl>
          </a:graphicData>
        </a:graphic>
      </p:graphicFrame>
      <p:graphicFrame>
        <p:nvGraphicFramePr>
          <p:cNvPr id="8313" name="Group 121"/>
          <p:cNvGraphicFramePr>
            <a:graphicFrameLocks noGrp="1"/>
          </p:cNvGraphicFramePr>
          <p:nvPr>
            <p:ph sz="quarter" idx="3"/>
          </p:nvPr>
        </p:nvGraphicFramePr>
        <p:xfrm>
          <a:off x="4284663" y="2420938"/>
          <a:ext cx="3743325" cy="3962400"/>
        </p:xfrm>
        <a:graphic>
          <a:graphicData uri="http://schemas.openxmlformats.org/drawingml/2006/table">
            <a:tbl>
              <a:tblPr/>
              <a:tblGrid>
                <a:gridCol w="696912">
                  <a:extLst>
                    <a:ext uri="{9D8B030D-6E8A-4147-A177-3AD203B41FA5}">
                      <a16:colId xmlns:a16="http://schemas.microsoft.com/office/drawing/2014/main" val="2985334883"/>
                    </a:ext>
                  </a:extLst>
                </a:gridCol>
                <a:gridCol w="3046413">
                  <a:extLst>
                    <a:ext uri="{9D8B030D-6E8A-4147-A177-3AD203B41FA5}">
                      <a16:colId xmlns:a16="http://schemas.microsoft.com/office/drawing/2014/main" val="3488147460"/>
                    </a:ext>
                  </a:extLst>
                </a:gridCol>
              </a:tblGrid>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T1:=4*I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6036281"/>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T2:=addr(A)-4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9113883"/>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T3:=T2[T1]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0942782"/>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T4:=4*I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19941966"/>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T5:=addr(B)-4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6601853"/>
                  </a:ext>
                </a:extLst>
              </a:tr>
              <a:tr h="217488">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T6:=T5[T4]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6869319"/>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T7:=T3*T6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4938142"/>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P:=P+T7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1257408"/>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0210672"/>
                  </a:ext>
                </a:extLst>
              </a:tr>
              <a:tr h="219075">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I&lt;=20 goto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1057072"/>
                  </a:ext>
                </a:extLst>
              </a:tr>
            </a:tbl>
          </a:graphicData>
        </a:graphic>
      </p:graphicFrame>
      <p:sp>
        <p:nvSpPr>
          <p:cNvPr id="8251"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9EEDCA-C359-48A5-B9F9-BA4E1B5FE6E0}" type="slidenum">
              <a:rPr lang="en-US" altLang="zh-CN" sz="1400" smtClean="0"/>
              <a:pPr>
                <a:spcBef>
                  <a:spcPct val="0"/>
                </a:spcBef>
                <a:buFontTx/>
                <a:buNone/>
              </a:pPr>
              <a:t>5</a:t>
            </a:fld>
            <a:endParaRPr lang="en-US" altLang="zh-CN" sz="1400" smtClean="0"/>
          </a:p>
        </p:txBody>
      </p:sp>
      <p:sp>
        <p:nvSpPr>
          <p:cNvPr id="8252" name="Rectangle 5"/>
          <p:cNvSpPr>
            <a:spLocks noChangeArrowheads="1"/>
          </p:cNvSpPr>
          <p:nvPr/>
        </p:nvSpPr>
        <p:spPr bwMode="auto">
          <a:xfrm>
            <a:off x="995363" y="1881188"/>
            <a:ext cx="1584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源程序</a:t>
            </a:r>
          </a:p>
        </p:txBody>
      </p:sp>
      <p:sp>
        <p:nvSpPr>
          <p:cNvPr id="8253" name="Rectangle 24"/>
          <p:cNvSpPr>
            <a:spLocks noChangeArrowheads="1"/>
          </p:cNvSpPr>
          <p:nvPr/>
        </p:nvSpPr>
        <p:spPr bwMode="auto">
          <a:xfrm>
            <a:off x="6516688" y="620713"/>
            <a:ext cx="15843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中间代码</a:t>
            </a:r>
          </a:p>
        </p:txBody>
      </p:sp>
      <p:sp>
        <p:nvSpPr>
          <p:cNvPr id="8254" name="Line 73"/>
          <p:cNvSpPr>
            <a:spLocks noChangeShapeType="1"/>
          </p:cNvSpPr>
          <p:nvPr/>
        </p:nvSpPr>
        <p:spPr bwMode="auto">
          <a:xfrm>
            <a:off x="6372225" y="19891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55" name="Line 76"/>
          <p:cNvSpPr>
            <a:spLocks noChangeShapeType="1"/>
          </p:cNvSpPr>
          <p:nvPr/>
        </p:nvSpPr>
        <p:spPr bwMode="auto">
          <a:xfrm>
            <a:off x="6443663" y="6381750"/>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6" name="Line 77"/>
          <p:cNvSpPr>
            <a:spLocks noChangeShapeType="1"/>
          </p:cNvSpPr>
          <p:nvPr/>
        </p:nvSpPr>
        <p:spPr bwMode="auto">
          <a:xfrm flipH="1">
            <a:off x="3995738" y="6524625"/>
            <a:ext cx="2447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7" name="Line 78"/>
          <p:cNvSpPr>
            <a:spLocks noChangeShapeType="1"/>
          </p:cNvSpPr>
          <p:nvPr/>
        </p:nvSpPr>
        <p:spPr bwMode="auto">
          <a:xfrm flipV="1">
            <a:off x="3995738" y="2133600"/>
            <a:ext cx="0" cy="4391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8" name="Line 79"/>
          <p:cNvSpPr>
            <a:spLocks noChangeShapeType="1"/>
          </p:cNvSpPr>
          <p:nvPr/>
        </p:nvSpPr>
        <p:spPr bwMode="auto">
          <a:xfrm>
            <a:off x="3995738" y="2133600"/>
            <a:ext cx="23764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59" name="Rectangle 123"/>
          <p:cNvSpPr>
            <a:spLocks noChangeArrowheads="1"/>
          </p:cNvSpPr>
          <p:nvPr/>
        </p:nvSpPr>
        <p:spPr bwMode="auto">
          <a:xfrm>
            <a:off x="8243888" y="1341438"/>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8260" name="Rectangle 124"/>
          <p:cNvSpPr>
            <a:spLocks noChangeArrowheads="1"/>
          </p:cNvSpPr>
          <p:nvPr/>
        </p:nvSpPr>
        <p:spPr bwMode="auto">
          <a:xfrm>
            <a:off x="8316913" y="4292600"/>
            <a:ext cx="431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2" name="Text Box 126"/>
          <p:cNvSpPr txBox="1">
            <a:spLocks noChangeArrowheads="1"/>
          </p:cNvSpPr>
          <p:nvPr/>
        </p:nvSpPr>
        <p:spPr bwMode="auto">
          <a:xfrm>
            <a:off x="442913" y="4948238"/>
            <a:ext cx="3384550"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800"/>
              <a:t>对源程序编译后得到中间代码</a:t>
            </a:r>
          </a:p>
          <a:p>
            <a:pPr eaLnBrk="1" hangingPunct="1">
              <a:lnSpc>
                <a:spcPct val="120000"/>
              </a:lnSpc>
              <a:spcBef>
                <a:spcPct val="0"/>
              </a:spcBef>
              <a:buFontTx/>
              <a:buNone/>
            </a:pPr>
            <a:r>
              <a:rPr lang="zh-CN" altLang="en-US" sz="1800"/>
              <a:t>中间代码由</a:t>
            </a:r>
            <a:r>
              <a:rPr lang="en-US" altLang="zh-CN" sz="1800"/>
              <a:t>B1</a:t>
            </a:r>
            <a:r>
              <a:rPr lang="zh-CN" altLang="en-US" sz="1800"/>
              <a:t>和</a:t>
            </a:r>
            <a:r>
              <a:rPr lang="en-US" altLang="zh-CN" sz="1800"/>
              <a:t>B2</a:t>
            </a:r>
            <a:r>
              <a:rPr lang="zh-CN" altLang="en-US" sz="1800"/>
              <a:t>两部分组成</a:t>
            </a:r>
          </a:p>
          <a:p>
            <a:pPr eaLnBrk="1" hangingPunct="1">
              <a:lnSpc>
                <a:spcPct val="120000"/>
              </a:lnSpc>
              <a:spcBef>
                <a:spcPct val="0"/>
              </a:spcBef>
              <a:buFontTx/>
              <a:buNone/>
            </a:pPr>
            <a:r>
              <a:rPr lang="en-US" altLang="zh-CN" sz="1800"/>
              <a:t>B2</a:t>
            </a:r>
            <a:r>
              <a:rPr lang="zh-CN" altLang="en-US" sz="1800"/>
              <a:t>为循环部分。</a:t>
            </a:r>
          </a:p>
          <a:p>
            <a:pPr eaLnBrk="1" hangingPunct="1">
              <a:lnSpc>
                <a:spcPct val="120000"/>
              </a:lnSpc>
              <a:spcBef>
                <a:spcPct val="0"/>
              </a:spcBef>
              <a:buFontTx/>
              <a:buNone/>
            </a:pPr>
            <a:r>
              <a:rPr lang="zh-CN" altLang="en-US" sz="1800"/>
              <a:t>对中间代码可以进行相应优化。</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9E32950-7DE1-4454-A7AC-058F4218B91C}" type="slidenum">
              <a:rPr lang="en-US" altLang="zh-CN" sz="1000"/>
              <a:pPr algn="r" eaLnBrk="1" hangingPunct="1">
                <a:spcBef>
                  <a:spcPct val="0"/>
                </a:spcBef>
                <a:buFontTx/>
                <a:buNone/>
              </a:pPr>
              <a:t>50</a:t>
            </a:fld>
            <a:endParaRPr lang="en-US" altLang="zh-CN" sz="1000"/>
          </a:p>
        </p:txBody>
      </p:sp>
      <p:sp>
        <p:nvSpPr>
          <p:cNvPr id="54275" name="Rectangle 2"/>
          <p:cNvSpPr>
            <a:spLocks noGrp="1" noChangeArrowheads="1"/>
          </p:cNvSpPr>
          <p:nvPr>
            <p:ph type="title" idx="4294967295"/>
          </p:nvPr>
        </p:nvSpPr>
        <p:spPr>
          <a:xfrm>
            <a:off x="457200" y="692150"/>
            <a:ext cx="8229600" cy="633413"/>
          </a:xfrm>
        </p:spPr>
        <p:txBody>
          <a:bodyPr/>
          <a:lstStyle/>
          <a:p>
            <a:pPr eaLnBrk="1" hangingPunct="1"/>
            <a:r>
              <a:rPr lang="en-US" altLang="zh-CN" sz="3200" dirty="0" smtClean="0"/>
              <a:t>10.4</a:t>
            </a:r>
            <a:r>
              <a:rPr lang="zh-CN" altLang="en-US" sz="3200" dirty="0" smtClean="0"/>
              <a:t>数据流的分析和全局优化</a:t>
            </a:r>
          </a:p>
        </p:txBody>
      </p:sp>
      <p:sp>
        <p:nvSpPr>
          <p:cNvPr id="86020" name="Rectangle 3"/>
          <p:cNvSpPr>
            <a:spLocks noGrp="1" noChangeArrowheads="1"/>
          </p:cNvSpPr>
          <p:nvPr>
            <p:ph type="body" idx="4294967295"/>
          </p:nvPr>
        </p:nvSpPr>
        <p:spPr>
          <a:xfrm>
            <a:off x="457200" y="1484313"/>
            <a:ext cx="8229600" cy="5195887"/>
          </a:xfrm>
        </p:spPr>
        <p:txBody>
          <a:bodyPr/>
          <a:lstStyle/>
          <a:p>
            <a:pPr eaLnBrk="1" hangingPunct="1">
              <a:lnSpc>
                <a:spcPct val="120000"/>
              </a:lnSpc>
              <a:defRPr/>
            </a:pPr>
            <a:r>
              <a:rPr lang="zh-CN" altLang="en-US" sz="2000" dirty="0" smtClean="0"/>
              <a:t>编译程序需要把程序作为一个整体来收集信息并把这些信息分配给流图的各个基本块。</a:t>
            </a:r>
          </a:p>
          <a:p>
            <a:pPr eaLnBrk="1" hangingPunct="1">
              <a:lnSpc>
                <a:spcPct val="120000"/>
              </a:lnSpc>
              <a:defRPr/>
            </a:pPr>
            <a:r>
              <a:rPr lang="zh-CN" altLang="en-US" sz="2000" b="1" dirty="0" smtClean="0">
                <a:solidFill>
                  <a:srgbClr val="FF0000"/>
                </a:solidFill>
              </a:rPr>
              <a:t>活跃变量</a:t>
            </a:r>
            <a:r>
              <a:rPr lang="zh-CN" altLang="en-US" sz="2000" dirty="0" smtClean="0"/>
              <a:t>：对程序中的某变量</a:t>
            </a:r>
            <a:r>
              <a:rPr lang="en-US" altLang="zh-CN" sz="2000" dirty="0" smtClean="0"/>
              <a:t>A</a:t>
            </a:r>
            <a:r>
              <a:rPr lang="zh-CN" altLang="en-US" sz="2000" dirty="0" smtClean="0"/>
              <a:t>和某点</a:t>
            </a:r>
            <a:r>
              <a:rPr lang="en-US" altLang="zh-CN" sz="2000" dirty="0" smtClean="0"/>
              <a:t>p</a:t>
            </a:r>
            <a:r>
              <a:rPr lang="zh-CN" altLang="en-US" sz="2000" dirty="0" smtClean="0"/>
              <a:t>而言，如果存在一条从</a:t>
            </a:r>
            <a:r>
              <a:rPr lang="en-US" altLang="zh-CN" sz="2000" dirty="0" smtClean="0"/>
              <a:t>p</a:t>
            </a:r>
            <a:r>
              <a:rPr lang="zh-CN" altLang="en-US" sz="2000" dirty="0" smtClean="0"/>
              <a:t>开始的通路，其中引用了</a:t>
            </a:r>
            <a:r>
              <a:rPr lang="en-US" altLang="zh-CN" sz="2000" dirty="0" smtClean="0"/>
              <a:t>A</a:t>
            </a:r>
            <a:r>
              <a:rPr lang="zh-CN" altLang="en-US" sz="2000" dirty="0" smtClean="0"/>
              <a:t>在</a:t>
            </a:r>
            <a:r>
              <a:rPr lang="en-US" altLang="zh-CN" sz="2000" dirty="0" smtClean="0"/>
              <a:t>p</a:t>
            </a:r>
            <a:r>
              <a:rPr lang="zh-CN" altLang="en-US" sz="2000" dirty="0" smtClean="0"/>
              <a:t>点的值，则称</a:t>
            </a:r>
            <a:r>
              <a:rPr lang="en-US" altLang="zh-CN" sz="2000" dirty="0" smtClean="0"/>
              <a:t>A</a:t>
            </a:r>
            <a:r>
              <a:rPr lang="zh-CN" altLang="en-US" sz="2000" dirty="0" smtClean="0"/>
              <a:t>在点</a:t>
            </a:r>
            <a:r>
              <a:rPr lang="en-US" altLang="zh-CN" sz="2000" dirty="0" smtClean="0"/>
              <a:t>p</a:t>
            </a:r>
            <a:r>
              <a:rPr lang="zh-CN" altLang="en-US" sz="2000" dirty="0" smtClean="0"/>
              <a:t>是活跃的，否则称</a:t>
            </a:r>
            <a:r>
              <a:rPr lang="en-US" altLang="zh-CN" sz="2000" dirty="0" smtClean="0"/>
              <a:t>A</a:t>
            </a:r>
            <a:r>
              <a:rPr lang="zh-CN" altLang="en-US" sz="2000" dirty="0" smtClean="0"/>
              <a:t>在点</a:t>
            </a:r>
            <a:r>
              <a:rPr lang="en-US" altLang="zh-CN" sz="2000" dirty="0" smtClean="0"/>
              <a:t>p</a:t>
            </a:r>
            <a:r>
              <a:rPr lang="zh-CN" altLang="en-US" sz="2000" dirty="0" smtClean="0"/>
              <a:t>是死亡的。</a:t>
            </a:r>
            <a:endParaRPr lang="en-US" altLang="zh-CN" sz="2000" dirty="0" smtClean="0"/>
          </a:p>
          <a:p>
            <a:pPr indent="469900" eaLnBrk="1" hangingPunct="1">
              <a:lnSpc>
                <a:spcPct val="120000"/>
              </a:lnSpc>
              <a:buFont typeface="Wingdings" panose="05000000000000000000" pitchFamily="2" charset="2"/>
              <a:buNone/>
              <a:defRPr/>
            </a:pPr>
            <a:r>
              <a:rPr lang="zh-CN" altLang="en-US" sz="2000" dirty="0" smtClean="0"/>
              <a:t>无论是基本块优化还是循环优化，都可能引起某些变量的定值在基本块或循环内不会被引用。只要这些变量在基本块或循环的出口之后也不是活跃的，在这些变量在基本块内或循环内的定值就是无用赋值。</a:t>
            </a:r>
            <a:endParaRPr lang="en-US" altLang="zh-CN" sz="2000" dirty="0" smtClean="0"/>
          </a:p>
          <a:p>
            <a:pPr indent="469900" eaLnBrk="1" hangingPunct="1">
              <a:lnSpc>
                <a:spcPct val="120000"/>
              </a:lnSpc>
              <a:buFont typeface="Wingdings" panose="05000000000000000000" pitchFamily="2" charset="2"/>
              <a:buNone/>
              <a:defRPr/>
            </a:pPr>
            <a:r>
              <a:rPr lang="zh-CN" altLang="en-US" sz="2000" dirty="0" smtClean="0"/>
              <a:t>活跃变量的分析对于删除无用赋值很有意义。</a:t>
            </a:r>
            <a:endParaRPr lang="en-US" altLang="zh-CN" sz="2000" dirty="0" smtClean="0"/>
          </a:p>
          <a:p>
            <a:pPr marL="363538" indent="-363538" eaLnBrk="1" hangingPunct="1">
              <a:lnSpc>
                <a:spcPct val="120000"/>
              </a:lnSpc>
              <a:defRPr/>
            </a:pPr>
            <a:r>
              <a:rPr lang="zh-CN" altLang="en-US" sz="2000" b="1" dirty="0" smtClean="0">
                <a:solidFill>
                  <a:srgbClr val="FF0000"/>
                </a:solidFill>
              </a:rPr>
              <a:t>定值</a:t>
            </a:r>
            <a:r>
              <a:rPr lang="en-US" altLang="zh-CN" sz="2000" b="1" dirty="0" smtClean="0">
                <a:solidFill>
                  <a:srgbClr val="FF0000"/>
                </a:solidFill>
              </a:rPr>
              <a:t>-</a:t>
            </a:r>
            <a:r>
              <a:rPr lang="zh-CN" altLang="en-US" sz="2000" b="1" dirty="0" smtClean="0">
                <a:solidFill>
                  <a:srgbClr val="FF0000"/>
                </a:solidFill>
              </a:rPr>
              <a:t>引用链（</a:t>
            </a:r>
            <a:r>
              <a:rPr lang="en-US" altLang="zh-CN" sz="2000" b="1" dirty="0" smtClean="0">
                <a:solidFill>
                  <a:srgbClr val="FF0000"/>
                </a:solidFill>
              </a:rPr>
              <a:t>du</a:t>
            </a:r>
            <a:r>
              <a:rPr lang="zh-CN" altLang="en-US" sz="2000" b="1" dirty="0" smtClean="0">
                <a:solidFill>
                  <a:srgbClr val="FF0000"/>
                </a:solidFill>
              </a:rPr>
              <a:t>链）</a:t>
            </a:r>
            <a:r>
              <a:rPr lang="zh-CN" altLang="en-US" sz="2000" dirty="0" smtClean="0"/>
              <a:t>：对一个变量</a:t>
            </a:r>
            <a:r>
              <a:rPr lang="en-US" altLang="zh-CN" sz="2000" dirty="0" smtClean="0"/>
              <a:t>A</a:t>
            </a:r>
            <a:r>
              <a:rPr lang="zh-CN" altLang="en-US" sz="2000" dirty="0" smtClean="0"/>
              <a:t>在某点</a:t>
            </a:r>
            <a:r>
              <a:rPr lang="en-US" altLang="zh-CN" sz="2000" dirty="0" smtClean="0"/>
              <a:t>p</a:t>
            </a:r>
            <a:r>
              <a:rPr lang="zh-CN" altLang="en-US" sz="2000" dirty="0" smtClean="0"/>
              <a:t>的定值，也可计算该定值能到达的对</a:t>
            </a:r>
            <a:r>
              <a:rPr lang="en-US" altLang="zh-CN" sz="2000" dirty="0" smtClean="0"/>
              <a:t>A</a:t>
            </a:r>
            <a:r>
              <a:rPr lang="zh-CN" altLang="en-US" sz="2000" dirty="0" smtClean="0"/>
              <a:t>的所有引用点。这些引用点的集合称为定值点的定值</a:t>
            </a:r>
            <a:r>
              <a:rPr lang="en-US" altLang="zh-CN" sz="2000" dirty="0" smtClean="0"/>
              <a:t>-</a:t>
            </a:r>
            <a:r>
              <a:rPr lang="zh-CN" altLang="en-US" sz="2000" dirty="0" smtClean="0"/>
              <a:t>引用链。简称</a:t>
            </a:r>
            <a:r>
              <a:rPr lang="en-US" altLang="zh-CN" sz="2000" dirty="0" smtClean="0"/>
              <a:t>du</a:t>
            </a:r>
            <a:r>
              <a:rPr lang="zh-CN" altLang="en-US" sz="2000" dirty="0" smtClean="0"/>
              <a:t>链。</a:t>
            </a:r>
            <a:r>
              <a:rPr lang="en-US" altLang="zh-CN" sz="2000" dirty="0" smtClean="0"/>
              <a:t>du</a:t>
            </a:r>
            <a:r>
              <a:rPr lang="zh-CN" altLang="en-US" sz="2000" dirty="0" smtClean="0"/>
              <a:t>链与</a:t>
            </a:r>
            <a:r>
              <a:rPr lang="en-US" altLang="zh-CN" sz="2000" dirty="0" err="1" smtClean="0"/>
              <a:t>ud</a:t>
            </a:r>
            <a:r>
              <a:rPr lang="zh-CN" altLang="en-US" sz="2000" dirty="0" smtClean="0"/>
              <a:t>链是相对应的概念。</a:t>
            </a:r>
          </a:p>
          <a:p>
            <a:pPr indent="20638" eaLnBrk="1" hangingPunct="1">
              <a:lnSpc>
                <a:spcPct val="120000"/>
              </a:lnSpc>
              <a:buFont typeface="Wingdings" panose="05000000000000000000" pitchFamily="2" charset="2"/>
              <a:buNone/>
              <a:defRPr/>
            </a:pPr>
            <a:endParaRPr lang="zh-CN" altLang="en-US" sz="200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dirty="0" smtClean="0"/>
              <a:t>10.4.1</a:t>
            </a:r>
            <a:r>
              <a:rPr lang="zh-CN" altLang="en-US" dirty="0" smtClean="0"/>
              <a:t>数据流方程的一般形式</a:t>
            </a:r>
          </a:p>
        </p:txBody>
      </p:sp>
      <p:sp>
        <p:nvSpPr>
          <p:cNvPr id="55299" name="Rectangle 3"/>
          <p:cNvSpPr>
            <a:spLocks noGrp="1" noChangeArrowheads="1"/>
          </p:cNvSpPr>
          <p:nvPr>
            <p:ph idx="1"/>
          </p:nvPr>
        </p:nvSpPr>
        <p:spPr>
          <a:xfrm>
            <a:off x="277813" y="1989138"/>
            <a:ext cx="8435975" cy="3871912"/>
          </a:xfrm>
        </p:spPr>
        <p:txBody>
          <a:bodyPr/>
          <a:lstStyle/>
          <a:p>
            <a:pPr eaLnBrk="1" hangingPunct="1">
              <a:spcBef>
                <a:spcPts val="1200"/>
              </a:spcBef>
              <a:spcAft>
                <a:spcPts val="1200"/>
              </a:spcAft>
            </a:pPr>
            <a:r>
              <a:rPr lang="zh-CN" altLang="en-US" sz="2400" smtClean="0"/>
              <a:t>典型的方程形式为：</a:t>
            </a:r>
          </a:p>
          <a:p>
            <a:pPr eaLnBrk="1" hangingPunct="1">
              <a:lnSpc>
                <a:spcPct val="120000"/>
              </a:lnSpc>
              <a:spcBef>
                <a:spcPts val="1200"/>
              </a:spcBef>
              <a:spcAft>
                <a:spcPts val="1200"/>
              </a:spcAft>
            </a:pPr>
            <a:r>
              <a:rPr lang="en-US" altLang="zh-CN" sz="2400" b="1" smtClean="0">
                <a:solidFill>
                  <a:srgbClr val="800000"/>
                </a:solidFill>
                <a:latin typeface="华文中宋" panose="02010600040101010101" pitchFamily="2" charset="-122"/>
                <a:ea typeface="华文中宋" panose="02010600040101010101" pitchFamily="2" charset="-122"/>
              </a:rPr>
              <a:t>Out[s] = </a:t>
            </a:r>
            <a:r>
              <a:rPr lang="zh-CN" altLang="en-US" sz="2400" b="1" smtClean="0">
                <a:solidFill>
                  <a:srgbClr val="800000"/>
                </a:solidFill>
                <a:latin typeface="华文中宋" panose="02010600040101010101" pitchFamily="2" charset="-122"/>
                <a:ea typeface="华文中宋" panose="02010600040101010101" pitchFamily="2" charset="-122"/>
              </a:rPr>
              <a:t>（</a:t>
            </a:r>
            <a:r>
              <a:rPr lang="en-US" altLang="zh-CN" sz="2400" b="1" smtClean="0">
                <a:solidFill>
                  <a:srgbClr val="800000"/>
                </a:solidFill>
                <a:latin typeface="华文中宋" panose="02010600040101010101" pitchFamily="2" charset="-122"/>
                <a:ea typeface="华文中宋" panose="02010600040101010101" pitchFamily="2" charset="-122"/>
              </a:rPr>
              <a:t>in[s] - kill[s]</a:t>
            </a:r>
            <a:r>
              <a:rPr lang="zh-CN" altLang="en-US" sz="2400" b="1" smtClean="0">
                <a:solidFill>
                  <a:srgbClr val="800000"/>
                </a:solidFill>
                <a:latin typeface="华文中宋" panose="02010600040101010101" pitchFamily="2" charset="-122"/>
                <a:ea typeface="华文中宋" panose="02010600040101010101" pitchFamily="2" charset="-122"/>
              </a:rPr>
              <a:t> ）</a:t>
            </a:r>
            <a:r>
              <a:rPr lang="en-US" altLang="zh-CN" sz="2400" b="1" smtClean="0">
                <a:solidFill>
                  <a:srgbClr val="800000"/>
                </a:solidFill>
                <a:latin typeface="华文中宋" panose="02010600040101010101" pitchFamily="2" charset="-122"/>
                <a:ea typeface="华文中宋" panose="02010600040101010101" pitchFamily="2" charset="-122"/>
                <a:cs typeface="Arial" panose="020B0604020202020204" pitchFamily="34" charset="0"/>
              </a:rPr>
              <a:t>U gen[s]</a:t>
            </a:r>
          </a:p>
          <a:p>
            <a:pPr eaLnBrk="1" hangingPunct="1">
              <a:spcBef>
                <a:spcPts val="1200"/>
              </a:spcBef>
              <a:spcAft>
                <a:spcPts val="1200"/>
              </a:spcAft>
            </a:pPr>
            <a:r>
              <a:rPr lang="zh-CN" altLang="en-US" sz="2400" smtClean="0"/>
              <a:t>方程的意思是，当控制流通过一个语句时，在语句末尾的信息是进入这个语句中的信息，扣除注销的信息并加上产生的信息。这样的方程我们称之为</a:t>
            </a:r>
            <a:r>
              <a:rPr lang="zh-CN" altLang="en-US" sz="2400" b="1" smtClean="0">
                <a:solidFill>
                  <a:srgbClr val="FF0000"/>
                </a:solidFill>
              </a:rPr>
              <a:t>数据流方程</a:t>
            </a:r>
            <a:r>
              <a:rPr lang="zh-CN" altLang="en-US" sz="2400" smtClean="0"/>
              <a:t>。</a:t>
            </a:r>
          </a:p>
          <a:p>
            <a:pPr eaLnBrk="1" hangingPunct="1">
              <a:spcBef>
                <a:spcPts val="1200"/>
              </a:spcBef>
              <a:spcAft>
                <a:spcPts val="1200"/>
              </a:spcAft>
            </a:pPr>
            <a:r>
              <a:rPr lang="zh-CN" altLang="en-US" sz="2400" smtClean="0"/>
              <a:t>数据流信息可以通过建立和解方程来收集。这些方程联系程序</a:t>
            </a:r>
            <a:r>
              <a:rPr lang="zh-CN" altLang="en-US" sz="2400" b="1" smtClean="0">
                <a:solidFill>
                  <a:srgbClr val="800000"/>
                </a:solidFill>
              </a:rPr>
              <a:t>不同点</a:t>
            </a:r>
            <a:r>
              <a:rPr lang="zh-CN" altLang="en-US" sz="2400" smtClean="0"/>
              <a:t>的信息。</a:t>
            </a:r>
            <a:endParaRPr lang="en-US" altLang="zh-CN" sz="2400" smtClean="0"/>
          </a:p>
          <a:p>
            <a:pPr eaLnBrk="1" hangingPunct="1"/>
            <a:endParaRPr lang="zh-CN" altLang="en-US" sz="2400" smtClean="0"/>
          </a:p>
        </p:txBody>
      </p:sp>
      <p:sp>
        <p:nvSpPr>
          <p:cNvPr id="5530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265E14-90A0-4FE5-BFD2-54FA854EF33E}" type="slidenum">
              <a:rPr lang="en-US" altLang="zh-CN" sz="1400" smtClean="0"/>
              <a:pPr>
                <a:spcBef>
                  <a:spcPct val="0"/>
                </a:spcBef>
                <a:buFontTx/>
                <a:buNone/>
              </a:pPr>
              <a:t>51</a:t>
            </a:fld>
            <a:endParaRPr lang="en-US" altLang="zh-CN" sz="14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63563" y="463550"/>
            <a:ext cx="8229600" cy="1143000"/>
          </a:xfrm>
        </p:spPr>
        <p:txBody>
          <a:bodyPr/>
          <a:lstStyle/>
          <a:p>
            <a:pPr eaLnBrk="1" hangingPunct="1"/>
            <a:r>
              <a:rPr lang="zh-CN" altLang="en-US" smtClean="0"/>
              <a:t>数据流方程的一般形式</a:t>
            </a:r>
          </a:p>
        </p:txBody>
      </p:sp>
      <p:sp>
        <p:nvSpPr>
          <p:cNvPr id="56324" name="Rectangle 3"/>
          <p:cNvSpPr>
            <a:spLocks noGrp="1" noChangeArrowheads="1"/>
          </p:cNvSpPr>
          <p:nvPr>
            <p:ph idx="1"/>
          </p:nvPr>
        </p:nvSpPr>
        <p:spPr>
          <a:xfrm>
            <a:off x="365125" y="1820863"/>
            <a:ext cx="8435975" cy="4662487"/>
          </a:xfrm>
        </p:spPr>
        <p:txBody>
          <a:bodyPr/>
          <a:lstStyle/>
          <a:p>
            <a:pPr marL="609600" indent="-609600" eaLnBrk="1" hangingPunct="1">
              <a:spcBef>
                <a:spcPts val="600"/>
              </a:spcBef>
              <a:spcAft>
                <a:spcPts val="600"/>
              </a:spcAft>
              <a:defRPr/>
            </a:pPr>
            <a:r>
              <a:rPr lang="zh-CN" altLang="en-US" sz="2000" dirty="0" smtClean="0">
                <a:cs typeface="Arial" charset="0"/>
              </a:rPr>
              <a:t>影响建立和解数据流方程的三个因素：</a:t>
            </a:r>
          </a:p>
          <a:p>
            <a:pPr marL="971550" lvl="1" indent="-514350" eaLnBrk="1" hangingPunct="1">
              <a:spcBef>
                <a:spcPts val="600"/>
              </a:spcBef>
              <a:spcAft>
                <a:spcPts val="600"/>
              </a:spcAft>
              <a:buFont typeface="Wingdings" panose="05000000000000000000" pitchFamily="2" charset="2"/>
              <a:buAutoNum type="arabicPeriod"/>
              <a:defRPr/>
            </a:pPr>
            <a:r>
              <a:rPr lang="zh-CN" altLang="en-US" sz="2000" b="1" dirty="0" smtClean="0">
                <a:solidFill>
                  <a:srgbClr val="FF0000"/>
                </a:solidFill>
                <a:cs typeface="Arial" charset="0"/>
              </a:rPr>
              <a:t>产生</a:t>
            </a:r>
            <a:r>
              <a:rPr lang="zh-CN" altLang="en-US" sz="2000" dirty="0" smtClean="0">
                <a:cs typeface="Arial" charset="0"/>
              </a:rPr>
              <a:t>和</a:t>
            </a:r>
            <a:r>
              <a:rPr lang="zh-CN" altLang="en-US" sz="2000" b="1" dirty="0" smtClean="0">
                <a:solidFill>
                  <a:srgbClr val="FF0000"/>
                </a:solidFill>
                <a:cs typeface="Arial" charset="0"/>
              </a:rPr>
              <a:t>注销</a:t>
            </a:r>
            <a:r>
              <a:rPr lang="zh-CN" altLang="en-US" sz="2000" dirty="0" smtClean="0">
                <a:cs typeface="Arial" charset="0"/>
              </a:rPr>
              <a:t>的概念依赖于所需要的信息，即根据数据流方程所需要解决的问题来决定是产生或注销信息。</a:t>
            </a:r>
          </a:p>
          <a:p>
            <a:pPr marL="971550" lvl="1" indent="-514350" eaLnBrk="1" hangingPunct="1">
              <a:spcBef>
                <a:spcPts val="600"/>
              </a:spcBef>
              <a:spcAft>
                <a:spcPts val="600"/>
              </a:spcAft>
              <a:buFont typeface="Wingdings" panose="05000000000000000000" pitchFamily="2" charset="2"/>
              <a:buAutoNum type="arabicPeriod"/>
              <a:defRPr/>
            </a:pPr>
            <a:r>
              <a:rPr lang="zh-CN" altLang="en-US" sz="2000" dirty="0" smtClean="0">
                <a:cs typeface="Arial" charset="0"/>
              </a:rPr>
              <a:t>因为数据沿着控制路径流动，所以</a:t>
            </a:r>
            <a:r>
              <a:rPr lang="zh-CN" altLang="en-US" sz="2000" b="1" dirty="0" smtClean="0">
                <a:solidFill>
                  <a:srgbClr val="FF0000"/>
                </a:solidFill>
                <a:cs typeface="Arial" charset="0"/>
              </a:rPr>
              <a:t>数据流分析受程序控制结构影响</a:t>
            </a:r>
            <a:r>
              <a:rPr lang="zh-CN" altLang="en-US" sz="2000" dirty="0" smtClean="0">
                <a:cs typeface="Arial" charset="0"/>
              </a:rPr>
              <a:t>。通常方程是在基本块一级建立而不是在语句级建立，因为，基本块有唯一的出口点。</a:t>
            </a:r>
          </a:p>
          <a:p>
            <a:pPr marL="971550" lvl="1" indent="-514350" eaLnBrk="1" hangingPunct="1">
              <a:spcBef>
                <a:spcPts val="600"/>
              </a:spcBef>
              <a:spcAft>
                <a:spcPts val="600"/>
              </a:spcAft>
              <a:buFont typeface="Wingdings" panose="05000000000000000000" pitchFamily="2" charset="2"/>
              <a:buAutoNum type="arabicPeriod"/>
              <a:defRPr/>
            </a:pPr>
            <a:r>
              <a:rPr lang="zh-CN" altLang="en-US" sz="2000" dirty="0" smtClean="0">
                <a:cs typeface="Arial" charset="0"/>
              </a:rPr>
              <a:t>在过程调用、通过指针赋值以及对数组变量赋值语句中，常常会伴随一些问题。如方向问题、合流问题等。</a:t>
            </a:r>
            <a:endParaRPr lang="en-US" altLang="zh-CN" sz="2000" dirty="0" smtClean="0">
              <a:cs typeface="Arial" charset="0"/>
            </a:endParaRPr>
          </a:p>
          <a:p>
            <a:pPr marL="971550" lvl="1" indent="-71438" eaLnBrk="1" hangingPunct="1">
              <a:spcBef>
                <a:spcPts val="600"/>
              </a:spcBef>
              <a:spcAft>
                <a:spcPts val="600"/>
              </a:spcAft>
              <a:buFont typeface="Wingdings" panose="05000000000000000000" pitchFamily="2" charset="2"/>
              <a:buNone/>
              <a:defRPr/>
            </a:pPr>
            <a:r>
              <a:rPr lang="zh-CN" altLang="en-US" sz="2000" b="1" dirty="0" smtClean="0">
                <a:solidFill>
                  <a:srgbClr val="FF0000"/>
                </a:solidFill>
                <a:cs typeface="Arial" charset="0"/>
              </a:rPr>
              <a:t>方程的方向问题</a:t>
            </a:r>
            <a:r>
              <a:rPr lang="zh-CN" altLang="en-US" sz="2000" dirty="0" smtClean="0">
                <a:cs typeface="Arial" charset="0"/>
              </a:rPr>
              <a:t>：数据流的分析问题有正向和反向两大类。正向是根据</a:t>
            </a:r>
            <a:r>
              <a:rPr lang="en-US" altLang="zh-CN" sz="2000" dirty="0" smtClean="0">
                <a:cs typeface="Arial" charset="0"/>
              </a:rPr>
              <a:t>in</a:t>
            </a:r>
            <a:r>
              <a:rPr lang="zh-CN" altLang="en-US" sz="2000" dirty="0" smtClean="0">
                <a:cs typeface="Arial" charset="0"/>
              </a:rPr>
              <a:t>集合来计算</a:t>
            </a:r>
            <a:r>
              <a:rPr lang="en-US" altLang="zh-CN" sz="2000" dirty="0" smtClean="0">
                <a:cs typeface="Arial" charset="0"/>
              </a:rPr>
              <a:t>out</a:t>
            </a:r>
            <a:r>
              <a:rPr lang="zh-CN" altLang="en-US" sz="2000" dirty="0" smtClean="0">
                <a:cs typeface="Arial" charset="0"/>
              </a:rPr>
              <a:t>集合；反向则是从</a:t>
            </a:r>
            <a:r>
              <a:rPr lang="en-US" altLang="zh-CN" sz="2000" dirty="0" smtClean="0">
                <a:cs typeface="Arial" charset="0"/>
              </a:rPr>
              <a:t>out</a:t>
            </a:r>
            <a:r>
              <a:rPr lang="zh-CN" altLang="en-US" sz="2000" dirty="0" smtClean="0">
                <a:cs typeface="Arial" charset="0"/>
              </a:rPr>
              <a:t>集合来计算</a:t>
            </a:r>
            <a:r>
              <a:rPr lang="en-US" altLang="zh-CN" sz="2000" dirty="0" smtClean="0">
                <a:cs typeface="Arial" charset="0"/>
              </a:rPr>
              <a:t>in</a:t>
            </a:r>
            <a:r>
              <a:rPr lang="zh-CN" altLang="en-US" sz="2000" dirty="0" smtClean="0">
                <a:cs typeface="Arial" charset="0"/>
              </a:rPr>
              <a:t>集合；</a:t>
            </a:r>
            <a:endParaRPr lang="en-US" altLang="zh-CN" sz="2000" dirty="0" smtClean="0">
              <a:cs typeface="Arial" charset="0"/>
            </a:endParaRPr>
          </a:p>
          <a:p>
            <a:pPr marL="971550" lvl="1" indent="-71438" eaLnBrk="1" hangingPunct="1">
              <a:spcBef>
                <a:spcPts val="600"/>
              </a:spcBef>
              <a:spcAft>
                <a:spcPts val="600"/>
              </a:spcAft>
              <a:buFont typeface="Wingdings" panose="05000000000000000000" pitchFamily="2" charset="2"/>
              <a:buNone/>
              <a:defRPr/>
            </a:pPr>
            <a:r>
              <a:rPr lang="zh-CN" altLang="en-US" sz="2000" b="1" dirty="0" smtClean="0">
                <a:solidFill>
                  <a:srgbClr val="FF0000"/>
                </a:solidFill>
                <a:cs typeface="Arial" charset="0"/>
              </a:rPr>
              <a:t>合流算符的问题</a:t>
            </a:r>
            <a:r>
              <a:rPr lang="zh-CN" altLang="en-US" sz="2000" dirty="0" smtClean="0">
                <a:cs typeface="Arial" charset="0"/>
              </a:rPr>
              <a:t>：当多条边到达某个基本块</a:t>
            </a:r>
            <a:r>
              <a:rPr lang="en-US" altLang="zh-CN" sz="2000" dirty="0" smtClean="0">
                <a:cs typeface="Arial" charset="0"/>
              </a:rPr>
              <a:t>B</a:t>
            </a:r>
            <a:r>
              <a:rPr lang="zh-CN" altLang="en-US" sz="2000" dirty="0" smtClean="0">
                <a:cs typeface="Arial" charset="0"/>
              </a:rPr>
              <a:t>时，由</a:t>
            </a:r>
            <a:r>
              <a:rPr lang="en-US" altLang="zh-CN" sz="2000" dirty="0" smtClean="0">
                <a:cs typeface="Arial" charset="0"/>
              </a:rPr>
              <a:t>B</a:t>
            </a:r>
            <a:r>
              <a:rPr lang="zh-CN" altLang="en-US" sz="2000" dirty="0" smtClean="0">
                <a:cs typeface="Arial" charset="0"/>
              </a:rPr>
              <a:t>的前驱节点的</a:t>
            </a:r>
            <a:r>
              <a:rPr lang="en-US" altLang="zh-CN" sz="2000" dirty="0" smtClean="0">
                <a:cs typeface="Arial" charset="0"/>
              </a:rPr>
              <a:t>out</a:t>
            </a:r>
            <a:r>
              <a:rPr lang="zh-CN" altLang="en-US" sz="2000" dirty="0" smtClean="0">
                <a:cs typeface="Arial" charset="0"/>
              </a:rPr>
              <a:t>集合计算</a:t>
            </a:r>
            <a:r>
              <a:rPr lang="en-US" altLang="zh-CN" sz="2000" dirty="0" smtClean="0">
                <a:cs typeface="Arial" charset="0"/>
              </a:rPr>
              <a:t>in[B]</a:t>
            </a:r>
            <a:r>
              <a:rPr lang="zh-CN" altLang="en-US" sz="2000" dirty="0" smtClean="0">
                <a:cs typeface="Arial" charset="0"/>
              </a:rPr>
              <a:t>时，采用运算符是“交”或“并”。</a:t>
            </a:r>
          </a:p>
        </p:txBody>
      </p:sp>
      <p:sp>
        <p:nvSpPr>
          <p:cNvPr id="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6C049D-5B88-4FF2-ABA9-B6EA88A50749}" type="slidenum">
              <a:rPr lang="en-US" altLang="zh-CN" sz="1400" smtClean="0"/>
              <a:pPr>
                <a:spcBef>
                  <a:spcPct val="0"/>
                </a:spcBef>
                <a:buFontTx/>
                <a:buNone/>
              </a:pPr>
              <a:t>52</a:t>
            </a:fld>
            <a:endParaRPr lang="en-US" altLang="zh-CN" sz="14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0" y="620713"/>
            <a:ext cx="9144000" cy="782637"/>
          </a:xfrm>
        </p:spPr>
        <p:txBody>
          <a:bodyPr/>
          <a:lstStyle/>
          <a:p>
            <a:pPr eaLnBrk="1" hangingPunct="1"/>
            <a:r>
              <a:rPr lang="en-US" altLang="zh-CN" sz="2400" b="1" dirty="0" smtClean="0">
                <a:solidFill>
                  <a:srgbClr val="800000"/>
                </a:solidFill>
                <a:latin typeface="楷体_GB2312" pitchFamily="49" charset="-122"/>
                <a:ea typeface="楷体_GB2312" pitchFamily="49" charset="-122"/>
              </a:rPr>
              <a:t>10.4.2</a:t>
            </a:r>
            <a:r>
              <a:rPr lang="zh-CN" altLang="en-US" sz="2400" b="1" dirty="0" smtClean="0">
                <a:solidFill>
                  <a:srgbClr val="800000"/>
                </a:solidFill>
                <a:latin typeface="楷体_GB2312" pitchFamily="49" charset="-122"/>
                <a:ea typeface="楷体_GB2312" pitchFamily="49" charset="-122"/>
              </a:rPr>
              <a:t>到达</a:t>
            </a:r>
            <a:r>
              <a:rPr lang="en-US" altLang="zh-CN" sz="2400" b="1" dirty="0" smtClean="0">
                <a:solidFill>
                  <a:srgbClr val="800000"/>
                </a:solidFill>
                <a:latin typeface="楷体_GB2312" pitchFamily="49" charset="-122"/>
                <a:ea typeface="楷体_GB2312" pitchFamily="49" charset="-122"/>
              </a:rPr>
              <a:t>-</a:t>
            </a:r>
            <a:r>
              <a:rPr lang="zh-CN" altLang="en-US" sz="2400" b="1" dirty="0" smtClean="0">
                <a:solidFill>
                  <a:srgbClr val="800000"/>
                </a:solidFill>
                <a:latin typeface="楷体_GB2312" pitchFamily="49" charset="-122"/>
                <a:ea typeface="楷体_GB2312" pitchFamily="49" charset="-122"/>
              </a:rPr>
              <a:t>定值数据流方程</a:t>
            </a:r>
            <a:r>
              <a:rPr lang="zh-CN" altLang="en-US" sz="2400" dirty="0" smtClean="0">
                <a:latin typeface="楷体_GB2312" pitchFamily="49" charset="-122"/>
                <a:ea typeface="楷体_GB2312" pitchFamily="49" charset="-122"/>
              </a:rPr>
              <a:t>：</a:t>
            </a:r>
            <a:r>
              <a:rPr lang="zh-CN" altLang="en-US" sz="2400" b="1" dirty="0" smtClean="0">
                <a:solidFill>
                  <a:srgbClr val="FF0000"/>
                </a:solidFill>
                <a:latin typeface="黑体" panose="02010609060101010101" pitchFamily="49" charset="-122"/>
                <a:ea typeface="黑体" panose="02010609060101010101" pitchFamily="49" charset="-122"/>
              </a:rPr>
              <a:t>求出到达</a:t>
            </a:r>
            <a:r>
              <a:rPr lang="en-US" altLang="zh-CN" sz="2400" b="1" dirty="0" smtClean="0">
                <a:solidFill>
                  <a:srgbClr val="FF0000"/>
                </a:solidFill>
                <a:latin typeface="黑体" panose="02010609060101010101" pitchFamily="49" charset="-122"/>
                <a:ea typeface="黑体" panose="02010609060101010101" pitchFamily="49" charset="-122"/>
              </a:rPr>
              <a:t>p</a:t>
            </a:r>
            <a:r>
              <a:rPr lang="zh-CN" altLang="en-US" sz="2400" b="1" dirty="0" smtClean="0">
                <a:solidFill>
                  <a:srgbClr val="FF0000"/>
                </a:solidFill>
                <a:latin typeface="黑体" panose="02010609060101010101" pitchFamily="49" charset="-122"/>
                <a:ea typeface="黑体" panose="02010609060101010101" pitchFamily="49" charset="-122"/>
              </a:rPr>
              <a:t>点的各变量的所有定值点</a:t>
            </a:r>
          </a:p>
        </p:txBody>
      </p:sp>
      <p:sp>
        <p:nvSpPr>
          <p:cNvPr id="57347" name="Rectangle 3"/>
          <p:cNvSpPr>
            <a:spLocks noGrp="1" noChangeArrowheads="1"/>
          </p:cNvSpPr>
          <p:nvPr>
            <p:ph idx="1"/>
          </p:nvPr>
        </p:nvSpPr>
        <p:spPr>
          <a:xfrm>
            <a:off x="457200" y="1709738"/>
            <a:ext cx="8229600" cy="4773612"/>
          </a:xfrm>
        </p:spPr>
        <p:txBody>
          <a:bodyPr/>
          <a:lstStyle/>
          <a:p>
            <a:pPr marL="457200" indent="-457200" eaLnBrk="1" hangingPunct="1">
              <a:lnSpc>
                <a:spcPts val="2200"/>
              </a:lnSpc>
              <a:spcBef>
                <a:spcPts val="600"/>
              </a:spcBef>
              <a:spcAft>
                <a:spcPts val="600"/>
              </a:spcAft>
            </a:pPr>
            <a:r>
              <a:rPr lang="zh-CN" altLang="en-US" sz="2400" smtClean="0"/>
              <a:t>对程序中所有基本块</a:t>
            </a:r>
            <a:r>
              <a:rPr lang="en-US" altLang="zh-CN" sz="2400" smtClean="0"/>
              <a:t>B</a:t>
            </a:r>
            <a:r>
              <a:rPr lang="zh-CN" altLang="en-US" sz="2400" smtClean="0"/>
              <a:t>，定义几个集合：</a:t>
            </a:r>
          </a:p>
          <a:p>
            <a:pPr marL="838200" lvl="1" indent="-381000" eaLnBrk="1" hangingPunct="1">
              <a:lnSpc>
                <a:spcPts val="2200"/>
              </a:lnSpc>
              <a:spcBef>
                <a:spcPts val="600"/>
              </a:spcBef>
              <a:spcAft>
                <a:spcPts val="600"/>
              </a:spcAft>
              <a:buFont typeface="Wingdings" panose="05000000000000000000" pitchFamily="2" charset="2"/>
              <a:buAutoNum type="arabicPeriod"/>
            </a:pPr>
            <a:r>
              <a:rPr lang="en-US" altLang="zh-CN" sz="2100" smtClean="0">
                <a:solidFill>
                  <a:srgbClr val="FF0000"/>
                </a:solidFill>
              </a:rPr>
              <a:t>In[B]</a:t>
            </a:r>
            <a:r>
              <a:rPr lang="zh-CN" altLang="en-US" sz="2100" smtClean="0"/>
              <a:t>：到达基本块</a:t>
            </a:r>
            <a:r>
              <a:rPr lang="en-US" altLang="zh-CN" sz="2100" smtClean="0"/>
              <a:t>B</a:t>
            </a:r>
            <a:r>
              <a:rPr lang="zh-CN" altLang="en-US" sz="2100" smtClean="0"/>
              <a:t>入口之前的各个变量的所有定值点集。</a:t>
            </a:r>
          </a:p>
          <a:p>
            <a:pPr marL="838200" lvl="1" indent="-381000" eaLnBrk="1" hangingPunct="1">
              <a:lnSpc>
                <a:spcPts val="2200"/>
              </a:lnSpc>
              <a:spcBef>
                <a:spcPts val="600"/>
              </a:spcBef>
              <a:spcAft>
                <a:spcPts val="600"/>
              </a:spcAft>
              <a:buFont typeface="Wingdings" panose="05000000000000000000" pitchFamily="2" charset="2"/>
              <a:buAutoNum type="arabicPeriod"/>
            </a:pPr>
            <a:r>
              <a:rPr lang="en-US" altLang="zh-CN" sz="2000" smtClean="0">
                <a:solidFill>
                  <a:srgbClr val="FF0000"/>
                </a:solidFill>
              </a:rPr>
              <a:t>Out[B]</a:t>
            </a:r>
            <a:r>
              <a:rPr lang="zh-CN" altLang="en-US" sz="2000" smtClean="0"/>
              <a:t>：到达基本块</a:t>
            </a:r>
            <a:r>
              <a:rPr lang="en-US" altLang="zh-CN" sz="2000" smtClean="0"/>
              <a:t>B</a:t>
            </a:r>
            <a:r>
              <a:rPr lang="zh-CN" altLang="en-US" sz="2000" smtClean="0"/>
              <a:t>的出口之后的各个变量的所有定值点集。</a:t>
            </a:r>
          </a:p>
          <a:p>
            <a:pPr marL="838200" lvl="1" indent="-381000" eaLnBrk="1" hangingPunct="1">
              <a:lnSpc>
                <a:spcPts val="2200"/>
              </a:lnSpc>
              <a:spcBef>
                <a:spcPts val="600"/>
              </a:spcBef>
              <a:spcAft>
                <a:spcPts val="600"/>
              </a:spcAft>
              <a:buFont typeface="Wingdings" panose="05000000000000000000" pitchFamily="2" charset="2"/>
              <a:buAutoNum type="arabicPeriod"/>
            </a:pPr>
            <a:r>
              <a:rPr lang="en-US" altLang="zh-CN" sz="2000" smtClean="0">
                <a:solidFill>
                  <a:srgbClr val="FF0000"/>
                </a:solidFill>
              </a:rPr>
              <a:t>Gen[B]</a:t>
            </a:r>
            <a:r>
              <a:rPr lang="zh-CN" altLang="en-US" sz="2000" smtClean="0"/>
              <a:t>：</a:t>
            </a:r>
            <a:r>
              <a:rPr lang="en-US" altLang="zh-CN" sz="2000" smtClean="0"/>
              <a:t>B</a:t>
            </a:r>
            <a:r>
              <a:rPr lang="zh-CN" altLang="en-US" sz="2000" smtClean="0"/>
              <a:t>中定值的并到达</a:t>
            </a:r>
            <a:r>
              <a:rPr lang="en-US" altLang="zh-CN" sz="2000" smtClean="0"/>
              <a:t>B</a:t>
            </a:r>
            <a:r>
              <a:rPr lang="zh-CN" altLang="en-US" sz="2000" smtClean="0"/>
              <a:t>出口之后的所有定值点集。即</a:t>
            </a:r>
            <a:r>
              <a:rPr lang="en-US" altLang="zh-CN" sz="2000" smtClean="0"/>
              <a:t>B</a:t>
            </a:r>
            <a:r>
              <a:rPr lang="zh-CN" altLang="en-US" sz="2000" smtClean="0"/>
              <a:t>所“产生的”定值点。</a:t>
            </a:r>
          </a:p>
          <a:p>
            <a:pPr marL="838200" lvl="1" indent="-381000" eaLnBrk="1" hangingPunct="1">
              <a:lnSpc>
                <a:spcPts val="2200"/>
              </a:lnSpc>
              <a:spcBef>
                <a:spcPts val="600"/>
              </a:spcBef>
              <a:spcAft>
                <a:spcPts val="600"/>
              </a:spcAft>
              <a:buFont typeface="Wingdings" panose="05000000000000000000" pitchFamily="2" charset="2"/>
              <a:buAutoNum type="arabicPeriod"/>
            </a:pPr>
            <a:r>
              <a:rPr lang="en-US" altLang="zh-CN" sz="2000" smtClean="0">
                <a:solidFill>
                  <a:srgbClr val="FF0000"/>
                </a:solidFill>
              </a:rPr>
              <a:t>Kill[B]:</a:t>
            </a:r>
            <a:r>
              <a:rPr lang="en-US" altLang="zh-CN" sz="2000" smtClean="0"/>
              <a:t>B</a:t>
            </a:r>
            <a:r>
              <a:rPr lang="zh-CN" altLang="en-US" sz="2000" smtClean="0"/>
              <a:t>中所“注销”的定值点集。在基本块</a:t>
            </a:r>
            <a:r>
              <a:rPr lang="en-US" altLang="zh-CN" sz="2000" smtClean="0"/>
              <a:t>B</a:t>
            </a:r>
            <a:r>
              <a:rPr lang="zh-CN" altLang="en-US" sz="2000" smtClean="0"/>
              <a:t>外被定值，在</a:t>
            </a:r>
            <a:r>
              <a:rPr lang="en-US" altLang="zh-CN" sz="2000" smtClean="0"/>
              <a:t>B</a:t>
            </a:r>
            <a:r>
              <a:rPr lang="zh-CN" altLang="en-US" sz="2000" smtClean="0"/>
              <a:t>中被重新定值。</a:t>
            </a:r>
          </a:p>
          <a:p>
            <a:pPr marL="457200" indent="-457200" eaLnBrk="1" hangingPunct="1">
              <a:lnSpc>
                <a:spcPts val="2200"/>
              </a:lnSpc>
              <a:spcBef>
                <a:spcPts val="600"/>
              </a:spcBef>
              <a:spcAft>
                <a:spcPts val="600"/>
              </a:spcAft>
            </a:pPr>
            <a:r>
              <a:rPr lang="en-US" altLang="zh-CN" sz="2400" smtClean="0"/>
              <a:t>Gen[B]</a:t>
            </a:r>
            <a:r>
              <a:rPr lang="zh-CN" altLang="en-US" sz="2400" smtClean="0"/>
              <a:t>和</a:t>
            </a:r>
            <a:r>
              <a:rPr lang="en-US" altLang="zh-CN" sz="2400" smtClean="0"/>
              <a:t>Kill[B]</a:t>
            </a:r>
            <a:r>
              <a:rPr lang="zh-CN" altLang="en-US" sz="2400" smtClean="0"/>
              <a:t>可直接从给定的流图中求出。</a:t>
            </a:r>
          </a:p>
          <a:p>
            <a:pPr marL="457200" indent="-457200" eaLnBrk="1" hangingPunct="1">
              <a:lnSpc>
                <a:spcPts val="2200"/>
              </a:lnSpc>
              <a:spcBef>
                <a:spcPts val="600"/>
              </a:spcBef>
              <a:spcAft>
                <a:spcPts val="600"/>
              </a:spcAft>
            </a:pPr>
            <a:r>
              <a:rPr lang="zh-CN" altLang="en-US" sz="2400" smtClean="0"/>
              <a:t>利用</a:t>
            </a:r>
            <a:r>
              <a:rPr lang="en-US" altLang="zh-CN" sz="2400" smtClean="0"/>
              <a:t>Gen[B]</a:t>
            </a:r>
            <a:r>
              <a:rPr lang="zh-CN" altLang="en-US" sz="2400" smtClean="0"/>
              <a:t>和</a:t>
            </a:r>
            <a:r>
              <a:rPr lang="en-US" altLang="zh-CN" sz="2400" smtClean="0"/>
              <a:t>Kill[B]</a:t>
            </a:r>
            <a:r>
              <a:rPr lang="zh-CN" altLang="en-US" sz="2400" smtClean="0"/>
              <a:t>可以列出关于</a:t>
            </a:r>
            <a:r>
              <a:rPr lang="en-US" altLang="zh-CN" sz="2400" smtClean="0"/>
              <a:t>In[B]</a:t>
            </a:r>
            <a:r>
              <a:rPr lang="zh-CN" altLang="en-US" sz="2400" smtClean="0"/>
              <a:t>和</a:t>
            </a:r>
            <a:r>
              <a:rPr lang="en-US" altLang="zh-CN" sz="2400" smtClean="0"/>
              <a:t>Out[B]</a:t>
            </a:r>
            <a:r>
              <a:rPr lang="zh-CN" altLang="en-US" sz="2400" smtClean="0"/>
              <a:t>的数据流方程，从而可以求出</a:t>
            </a:r>
            <a:r>
              <a:rPr lang="en-US" altLang="zh-CN" sz="2400" smtClean="0"/>
              <a:t>In[B]</a:t>
            </a:r>
            <a:r>
              <a:rPr lang="zh-CN" altLang="en-US" sz="2400" smtClean="0"/>
              <a:t>和</a:t>
            </a:r>
            <a:r>
              <a:rPr lang="en-US" altLang="zh-CN" sz="2400" smtClean="0"/>
              <a:t>Out[B]</a:t>
            </a:r>
            <a:r>
              <a:rPr lang="zh-CN" altLang="en-US" sz="2400" smtClean="0"/>
              <a:t>。</a:t>
            </a:r>
          </a:p>
          <a:p>
            <a:pPr marL="457200" indent="-457200" eaLnBrk="1" hangingPunct="1">
              <a:lnSpc>
                <a:spcPts val="2200"/>
              </a:lnSpc>
              <a:spcBef>
                <a:spcPts val="600"/>
              </a:spcBef>
              <a:spcAft>
                <a:spcPts val="600"/>
              </a:spcAft>
            </a:pPr>
            <a:r>
              <a:rPr lang="zh-CN" altLang="en-US" sz="2400" smtClean="0"/>
              <a:t>一旦求出</a:t>
            </a:r>
            <a:r>
              <a:rPr lang="en-US" altLang="zh-CN" sz="2400" smtClean="0"/>
              <a:t>In[B]</a:t>
            </a:r>
            <a:r>
              <a:rPr lang="zh-CN" altLang="en-US" sz="2400" smtClean="0"/>
              <a:t>就可以求出到达</a:t>
            </a:r>
            <a:r>
              <a:rPr lang="en-US" altLang="zh-CN" sz="2400" smtClean="0"/>
              <a:t>B</a:t>
            </a:r>
            <a:r>
              <a:rPr lang="zh-CN" altLang="en-US" sz="2400" smtClean="0"/>
              <a:t>中某个点</a:t>
            </a:r>
            <a:r>
              <a:rPr lang="en-US" altLang="zh-CN" sz="2400" smtClean="0"/>
              <a:t>p</a:t>
            </a:r>
            <a:r>
              <a:rPr lang="zh-CN" altLang="en-US" sz="2400" smtClean="0"/>
              <a:t>的任意变量</a:t>
            </a:r>
            <a:r>
              <a:rPr lang="en-US" altLang="zh-CN" sz="2400" smtClean="0"/>
              <a:t>A</a:t>
            </a:r>
            <a:r>
              <a:rPr lang="zh-CN" altLang="en-US" sz="2400" smtClean="0"/>
              <a:t>的所求定值点。</a:t>
            </a:r>
          </a:p>
        </p:txBody>
      </p:sp>
      <p:sp>
        <p:nvSpPr>
          <p:cNvPr id="5734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FDAA4E-A65D-4191-8045-630B44733C07}" type="slidenum">
              <a:rPr lang="en-US" altLang="zh-CN" sz="1400" smtClean="0"/>
              <a:pPr>
                <a:spcBef>
                  <a:spcPct val="0"/>
                </a:spcBef>
                <a:buFontTx/>
                <a:buNone/>
              </a:pPr>
              <a:t>53</a:t>
            </a:fld>
            <a:endParaRPr lang="en-US" altLang="zh-CN" sz="14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043EE4-B59A-4869-B402-3134FAB7F1D4}" type="slidenum">
              <a:rPr lang="en-US" altLang="zh-CN" sz="1400" smtClean="0"/>
              <a:pPr>
                <a:spcBef>
                  <a:spcPct val="0"/>
                </a:spcBef>
                <a:buFontTx/>
                <a:buNone/>
              </a:pPr>
              <a:t>54</a:t>
            </a:fld>
            <a:endParaRPr lang="en-US" altLang="zh-CN" sz="1400" smtClean="0"/>
          </a:p>
        </p:txBody>
      </p:sp>
      <p:sp>
        <p:nvSpPr>
          <p:cNvPr id="58371" name="Rectangle 4"/>
          <p:cNvSpPr>
            <a:spLocks noChangeArrowheads="1"/>
          </p:cNvSpPr>
          <p:nvPr/>
        </p:nvSpPr>
        <p:spPr bwMode="auto">
          <a:xfrm>
            <a:off x="1763713" y="549275"/>
            <a:ext cx="12239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i:=2</a:t>
            </a:r>
          </a:p>
          <a:p>
            <a:pPr algn="ctr" eaLnBrk="1" hangingPunct="1">
              <a:spcBef>
                <a:spcPct val="0"/>
              </a:spcBef>
              <a:buFontTx/>
              <a:buNone/>
            </a:pPr>
            <a:r>
              <a:rPr lang="en-US" altLang="zh-CN" sz="1800"/>
              <a:t>j:=i+1</a:t>
            </a:r>
          </a:p>
        </p:txBody>
      </p:sp>
      <p:sp>
        <p:nvSpPr>
          <p:cNvPr id="58372" name="Rectangle 5"/>
          <p:cNvSpPr>
            <a:spLocks noChangeArrowheads="1"/>
          </p:cNvSpPr>
          <p:nvPr/>
        </p:nvSpPr>
        <p:spPr bwMode="auto">
          <a:xfrm>
            <a:off x="1763713" y="1700213"/>
            <a:ext cx="1223962"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i:=1</a:t>
            </a:r>
          </a:p>
        </p:txBody>
      </p:sp>
      <p:sp>
        <p:nvSpPr>
          <p:cNvPr id="58373" name="Rectangle 6"/>
          <p:cNvSpPr>
            <a:spLocks noChangeArrowheads="1"/>
          </p:cNvSpPr>
          <p:nvPr/>
        </p:nvSpPr>
        <p:spPr bwMode="auto">
          <a:xfrm>
            <a:off x="1752600" y="2819400"/>
            <a:ext cx="1223963"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j:=j+1</a:t>
            </a:r>
          </a:p>
        </p:txBody>
      </p:sp>
      <p:sp>
        <p:nvSpPr>
          <p:cNvPr id="58374" name="Rectangle 7"/>
          <p:cNvSpPr>
            <a:spLocks noChangeArrowheads="1"/>
          </p:cNvSpPr>
          <p:nvPr/>
        </p:nvSpPr>
        <p:spPr bwMode="auto">
          <a:xfrm>
            <a:off x="827088" y="4005263"/>
            <a:ext cx="1152525"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j:=j-4</a:t>
            </a:r>
          </a:p>
        </p:txBody>
      </p:sp>
      <p:sp>
        <p:nvSpPr>
          <p:cNvPr id="58375" name="Rectangle 8"/>
          <p:cNvSpPr>
            <a:spLocks noChangeArrowheads="1"/>
          </p:cNvSpPr>
          <p:nvPr/>
        </p:nvSpPr>
        <p:spPr bwMode="auto">
          <a:xfrm>
            <a:off x="1835150" y="5084763"/>
            <a:ext cx="1223963" cy="64770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a:=i</a:t>
            </a:r>
          </a:p>
          <a:p>
            <a:pPr algn="ctr" eaLnBrk="1" hangingPunct="1">
              <a:spcBef>
                <a:spcPct val="0"/>
              </a:spcBef>
              <a:buFontTx/>
              <a:buNone/>
            </a:pPr>
            <a:r>
              <a:rPr lang="en-US" altLang="zh-CN" sz="1800"/>
              <a:t>b:=j</a:t>
            </a:r>
          </a:p>
        </p:txBody>
      </p:sp>
      <p:sp>
        <p:nvSpPr>
          <p:cNvPr id="58376" name="Line 9"/>
          <p:cNvSpPr>
            <a:spLocks noChangeShapeType="1"/>
          </p:cNvSpPr>
          <p:nvPr/>
        </p:nvSpPr>
        <p:spPr bwMode="auto">
          <a:xfrm>
            <a:off x="2051050" y="0"/>
            <a:ext cx="0" cy="549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7" name="Line 10"/>
          <p:cNvSpPr>
            <a:spLocks noChangeShapeType="1"/>
          </p:cNvSpPr>
          <p:nvPr/>
        </p:nvSpPr>
        <p:spPr bwMode="auto">
          <a:xfrm>
            <a:off x="2555875" y="260350"/>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8" name="Line 11"/>
          <p:cNvSpPr>
            <a:spLocks noChangeShapeType="1"/>
          </p:cNvSpPr>
          <p:nvPr/>
        </p:nvSpPr>
        <p:spPr bwMode="auto">
          <a:xfrm>
            <a:off x="2484438" y="1196975"/>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79" name="Line 12"/>
          <p:cNvSpPr>
            <a:spLocks noChangeShapeType="1"/>
          </p:cNvSpPr>
          <p:nvPr/>
        </p:nvSpPr>
        <p:spPr bwMode="auto">
          <a:xfrm>
            <a:off x="2411413" y="2349500"/>
            <a:ext cx="0"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0" name="Line 13"/>
          <p:cNvSpPr>
            <a:spLocks noChangeShapeType="1"/>
          </p:cNvSpPr>
          <p:nvPr/>
        </p:nvSpPr>
        <p:spPr bwMode="auto">
          <a:xfrm>
            <a:off x="2771775" y="3500438"/>
            <a:ext cx="0" cy="15843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1" name="Line 14"/>
          <p:cNvSpPr>
            <a:spLocks noChangeShapeType="1"/>
          </p:cNvSpPr>
          <p:nvPr/>
        </p:nvSpPr>
        <p:spPr bwMode="auto">
          <a:xfrm>
            <a:off x="1835150" y="350043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2" name="Line 15"/>
          <p:cNvSpPr>
            <a:spLocks noChangeShapeType="1"/>
          </p:cNvSpPr>
          <p:nvPr/>
        </p:nvSpPr>
        <p:spPr bwMode="auto">
          <a:xfrm>
            <a:off x="2339975" y="450850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3" name="Line 16"/>
          <p:cNvSpPr>
            <a:spLocks noChangeShapeType="1"/>
          </p:cNvSpPr>
          <p:nvPr/>
        </p:nvSpPr>
        <p:spPr bwMode="auto">
          <a:xfrm>
            <a:off x="2627313" y="5734050"/>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Line 17"/>
          <p:cNvSpPr>
            <a:spLocks noChangeShapeType="1"/>
          </p:cNvSpPr>
          <p:nvPr/>
        </p:nvSpPr>
        <p:spPr bwMode="auto">
          <a:xfrm>
            <a:off x="1979613" y="1412875"/>
            <a:ext cx="0"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5" name="Line 18"/>
          <p:cNvSpPr>
            <a:spLocks noChangeShapeType="1"/>
          </p:cNvSpPr>
          <p:nvPr/>
        </p:nvSpPr>
        <p:spPr bwMode="auto">
          <a:xfrm>
            <a:off x="2555875" y="26035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19"/>
          <p:cNvSpPr>
            <a:spLocks noChangeShapeType="1"/>
          </p:cNvSpPr>
          <p:nvPr/>
        </p:nvSpPr>
        <p:spPr bwMode="auto">
          <a:xfrm>
            <a:off x="3276600" y="260350"/>
            <a:ext cx="0" cy="230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7" name="Line 20"/>
          <p:cNvSpPr>
            <a:spLocks noChangeShapeType="1"/>
          </p:cNvSpPr>
          <p:nvPr/>
        </p:nvSpPr>
        <p:spPr bwMode="auto">
          <a:xfrm flipH="1">
            <a:off x="2771775" y="25654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21"/>
          <p:cNvSpPr>
            <a:spLocks noChangeShapeType="1"/>
          </p:cNvSpPr>
          <p:nvPr/>
        </p:nvSpPr>
        <p:spPr bwMode="auto">
          <a:xfrm flipV="1">
            <a:off x="2771775" y="234950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22"/>
          <p:cNvSpPr>
            <a:spLocks noChangeShapeType="1"/>
          </p:cNvSpPr>
          <p:nvPr/>
        </p:nvSpPr>
        <p:spPr bwMode="auto">
          <a:xfrm flipH="1">
            <a:off x="250825" y="1412875"/>
            <a:ext cx="1728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23"/>
          <p:cNvSpPr>
            <a:spLocks noChangeShapeType="1"/>
          </p:cNvSpPr>
          <p:nvPr/>
        </p:nvSpPr>
        <p:spPr bwMode="auto">
          <a:xfrm>
            <a:off x="250825" y="1412875"/>
            <a:ext cx="0" cy="496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24"/>
          <p:cNvSpPr>
            <a:spLocks noChangeShapeType="1"/>
          </p:cNvSpPr>
          <p:nvPr/>
        </p:nvSpPr>
        <p:spPr bwMode="auto">
          <a:xfrm>
            <a:off x="250825" y="6381750"/>
            <a:ext cx="18732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25"/>
          <p:cNvSpPr>
            <a:spLocks noChangeShapeType="1"/>
          </p:cNvSpPr>
          <p:nvPr/>
        </p:nvSpPr>
        <p:spPr bwMode="auto">
          <a:xfrm flipV="1">
            <a:off x="2124075" y="5734050"/>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26"/>
          <p:cNvSpPr>
            <a:spLocks noChangeShapeType="1"/>
          </p:cNvSpPr>
          <p:nvPr/>
        </p:nvSpPr>
        <p:spPr bwMode="auto">
          <a:xfrm flipH="1">
            <a:off x="1979613" y="45085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Rectangle 27"/>
          <p:cNvSpPr>
            <a:spLocks noChangeArrowheads="1"/>
          </p:cNvSpPr>
          <p:nvPr/>
        </p:nvSpPr>
        <p:spPr bwMode="auto">
          <a:xfrm>
            <a:off x="3348038" y="62071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58395" name="Rectangle 28"/>
          <p:cNvSpPr>
            <a:spLocks noChangeArrowheads="1"/>
          </p:cNvSpPr>
          <p:nvPr/>
        </p:nvSpPr>
        <p:spPr bwMode="auto">
          <a:xfrm>
            <a:off x="3348038" y="170021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58396" name="Rectangle 29"/>
          <p:cNvSpPr>
            <a:spLocks noChangeArrowheads="1"/>
          </p:cNvSpPr>
          <p:nvPr/>
        </p:nvSpPr>
        <p:spPr bwMode="auto">
          <a:xfrm>
            <a:off x="3132138" y="292417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B3</a:t>
            </a:r>
          </a:p>
        </p:txBody>
      </p:sp>
      <p:sp>
        <p:nvSpPr>
          <p:cNvPr id="58397" name="Rectangle 30"/>
          <p:cNvSpPr>
            <a:spLocks noChangeArrowheads="1"/>
          </p:cNvSpPr>
          <p:nvPr/>
        </p:nvSpPr>
        <p:spPr bwMode="auto">
          <a:xfrm>
            <a:off x="1979613" y="393382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B4</a:t>
            </a:r>
          </a:p>
        </p:txBody>
      </p:sp>
      <p:sp>
        <p:nvSpPr>
          <p:cNvPr id="58398" name="Rectangle 31"/>
          <p:cNvSpPr>
            <a:spLocks noChangeArrowheads="1"/>
          </p:cNvSpPr>
          <p:nvPr/>
        </p:nvSpPr>
        <p:spPr bwMode="auto">
          <a:xfrm>
            <a:off x="3132138" y="465296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B5</a:t>
            </a:r>
          </a:p>
        </p:txBody>
      </p:sp>
      <p:sp>
        <p:nvSpPr>
          <p:cNvPr id="58399" name="Rectangle 32"/>
          <p:cNvSpPr>
            <a:spLocks noChangeArrowheads="1"/>
          </p:cNvSpPr>
          <p:nvPr/>
        </p:nvSpPr>
        <p:spPr bwMode="auto">
          <a:xfrm>
            <a:off x="1187450" y="40481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d1</a:t>
            </a:r>
          </a:p>
        </p:txBody>
      </p:sp>
      <p:sp>
        <p:nvSpPr>
          <p:cNvPr id="58400" name="Rectangle 33"/>
          <p:cNvSpPr>
            <a:spLocks noChangeArrowheads="1"/>
          </p:cNvSpPr>
          <p:nvPr/>
        </p:nvSpPr>
        <p:spPr bwMode="auto">
          <a:xfrm>
            <a:off x="1187450" y="83661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d2</a:t>
            </a:r>
          </a:p>
        </p:txBody>
      </p:sp>
      <p:sp>
        <p:nvSpPr>
          <p:cNvPr id="58401" name="Rectangle 34"/>
          <p:cNvSpPr>
            <a:spLocks noChangeArrowheads="1"/>
          </p:cNvSpPr>
          <p:nvPr/>
        </p:nvSpPr>
        <p:spPr bwMode="auto">
          <a:xfrm>
            <a:off x="1187450" y="1773238"/>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d3</a:t>
            </a:r>
          </a:p>
        </p:txBody>
      </p:sp>
      <p:sp>
        <p:nvSpPr>
          <p:cNvPr id="58402" name="Rectangle 35"/>
          <p:cNvSpPr>
            <a:spLocks noChangeArrowheads="1"/>
          </p:cNvSpPr>
          <p:nvPr/>
        </p:nvSpPr>
        <p:spPr bwMode="auto">
          <a:xfrm>
            <a:off x="1187450" y="292417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d4</a:t>
            </a:r>
          </a:p>
        </p:txBody>
      </p:sp>
      <p:sp>
        <p:nvSpPr>
          <p:cNvPr id="58403" name="Rectangle 36"/>
          <p:cNvSpPr>
            <a:spLocks noChangeArrowheads="1"/>
          </p:cNvSpPr>
          <p:nvPr/>
        </p:nvSpPr>
        <p:spPr bwMode="auto">
          <a:xfrm>
            <a:off x="323850" y="4149725"/>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d5</a:t>
            </a:r>
          </a:p>
        </p:txBody>
      </p:sp>
      <p:sp>
        <p:nvSpPr>
          <p:cNvPr id="58404" name="Rectangle 37"/>
          <p:cNvSpPr>
            <a:spLocks noChangeArrowheads="1"/>
          </p:cNvSpPr>
          <p:nvPr/>
        </p:nvSpPr>
        <p:spPr bwMode="auto">
          <a:xfrm>
            <a:off x="1187450" y="4941888"/>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d6</a:t>
            </a:r>
          </a:p>
        </p:txBody>
      </p:sp>
      <p:sp>
        <p:nvSpPr>
          <p:cNvPr id="58405" name="Rectangle 38"/>
          <p:cNvSpPr>
            <a:spLocks noChangeArrowheads="1"/>
          </p:cNvSpPr>
          <p:nvPr/>
        </p:nvSpPr>
        <p:spPr bwMode="auto">
          <a:xfrm>
            <a:off x="1187450" y="530066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d7</a:t>
            </a:r>
          </a:p>
        </p:txBody>
      </p:sp>
      <p:graphicFrame>
        <p:nvGraphicFramePr>
          <p:cNvPr id="58458" name="Group 90"/>
          <p:cNvGraphicFramePr>
            <a:graphicFrameLocks noGrp="1"/>
          </p:cNvGraphicFramePr>
          <p:nvPr/>
        </p:nvGraphicFramePr>
        <p:xfrm>
          <a:off x="3708400" y="2276475"/>
          <a:ext cx="5256213" cy="2919415"/>
        </p:xfrm>
        <a:graphic>
          <a:graphicData uri="http://schemas.openxmlformats.org/drawingml/2006/table">
            <a:tbl>
              <a:tblPr/>
              <a:tblGrid>
                <a:gridCol w="719138">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640068">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基本块</a:t>
                      </a:r>
                      <a:r>
                        <a:rPr kumimoji="0" lang="en-US" altLang="zh-CN" sz="1800" b="0" i="0" u="none" strike="noStrike" cap="none" normalizeH="0" baseline="0" smtClean="0">
                          <a:ln>
                            <a:noFill/>
                          </a:ln>
                          <a:solidFill>
                            <a:schemeClr val="tx1"/>
                          </a:solidFill>
                          <a:effectLst/>
                          <a:latin typeface="Arial" charset="0"/>
                          <a:ea typeface="宋体" pitchFamily="2" charset="-122"/>
                        </a:rPr>
                        <a:t>B</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Gen[B]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位向量</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Kill[B]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1800" b="0" i="0" u="none" strike="noStrike" cap="none" normalizeH="0" baseline="0" smtClean="0">
                          <a:ln>
                            <a:noFill/>
                          </a:ln>
                          <a:solidFill>
                            <a:schemeClr val="tx1"/>
                          </a:solidFill>
                          <a:effectLst/>
                          <a:latin typeface="Arial" charset="0"/>
                          <a:ea typeface="宋体" pitchFamily="2" charset="-122"/>
                        </a:rPr>
                        <a:t>位向量</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396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{d1,d2}</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1100000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{d3,d4,d5}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0011100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{d3}</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0010000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{d1}</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1000000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0001000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{d2,d5}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0100100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396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{d5}</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0000100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{d2,d4}</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0101000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9">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B5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l-GR" altLang="zh-CN" sz="1800" b="0" i="0" u="none" strike="noStrike" cap="none" normalizeH="0" baseline="0" smtClean="0">
                          <a:ln>
                            <a:noFill/>
                          </a:ln>
                          <a:solidFill>
                            <a:schemeClr val="tx1"/>
                          </a:solidFill>
                          <a:effectLst/>
                          <a:latin typeface="Arial" charset="0"/>
                          <a:ea typeface="宋体" pitchFamily="2" charset="-122"/>
                          <a:cs typeface="Arial" charset="0"/>
                        </a:rPr>
                        <a:t>Φ</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0000000</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l-GR" altLang="zh-CN" sz="1800" b="0" i="0" u="none" strike="noStrike" cap="none" normalizeH="0" baseline="0" smtClean="0">
                          <a:ln>
                            <a:noFill/>
                          </a:ln>
                          <a:solidFill>
                            <a:schemeClr val="tx1"/>
                          </a:solidFill>
                          <a:effectLst/>
                          <a:latin typeface="Arial" charset="0"/>
                          <a:ea typeface="宋体" pitchFamily="2" charset="-122"/>
                          <a:cs typeface="Arial" charset="0"/>
                        </a:rPr>
                        <a:t>Φ</a:t>
                      </a:r>
                      <a:endParaRPr kumimoji="0" lang="en-US" altLang="zh-CN" sz="1800" b="0" i="0" u="none" strike="noStrike" cap="none" normalizeH="0" baseline="0" smtClean="0">
                        <a:ln>
                          <a:noFill/>
                        </a:ln>
                        <a:solidFill>
                          <a:schemeClr val="tx1"/>
                        </a:solidFill>
                        <a:effectLst/>
                        <a:latin typeface="Arial" charset="0"/>
                        <a:ea typeface="宋体" pitchFamily="2" charset="-122"/>
                        <a:cs typeface="Arial" charset="0"/>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0000000</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 name="矩形 38"/>
          <p:cNvSpPr/>
          <p:nvPr/>
        </p:nvSpPr>
        <p:spPr>
          <a:xfrm>
            <a:off x="4786313" y="5929313"/>
            <a:ext cx="4143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基本块一级的数据流方程</a:t>
            </a:r>
          </a:p>
        </p:txBody>
      </p:sp>
      <p:sp>
        <p:nvSpPr>
          <p:cNvPr id="40" name="矩形 39"/>
          <p:cNvSpPr/>
          <p:nvPr/>
        </p:nvSpPr>
        <p:spPr>
          <a:xfrm>
            <a:off x="214313" y="214313"/>
            <a:ext cx="785812" cy="5000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dirty="0"/>
              <a:t>流图</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38CAE9C-EF98-4C87-84B0-20F5A1D28F23}" type="slidenum">
              <a:rPr lang="en-US" altLang="zh-CN" sz="1000"/>
              <a:pPr algn="r" eaLnBrk="1" hangingPunct="1">
                <a:spcBef>
                  <a:spcPct val="0"/>
                </a:spcBef>
                <a:buFontTx/>
                <a:buNone/>
              </a:pPr>
              <a:t>55</a:t>
            </a:fld>
            <a:endParaRPr lang="en-US" altLang="zh-CN" sz="1000"/>
          </a:p>
        </p:txBody>
      </p:sp>
      <p:sp>
        <p:nvSpPr>
          <p:cNvPr id="59395" name="Text Box 100"/>
          <p:cNvSpPr txBox="1">
            <a:spLocks noChangeArrowheads="1"/>
          </p:cNvSpPr>
          <p:nvPr/>
        </p:nvSpPr>
        <p:spPr bwMode="auto">
          <a:xfrm>
            <a:off x="1476375" y="5084763"/>
            <a:ext cx="7380288"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20000"/>
              </a:spcAft>
              <a:buFontTx/>
              <a:buNone/>
            </a:pPr>
            <a:r>
              <a:rPr lang="en-US" altLang="zh-CN" sz="2400"/>
              <a:t>Out[B]=in[B]-kill[B]</a:t>
            </a:r>
            <a:r>
              <a:rPr lang="en-US" altLang="zh-CN" sz="2400">
                <a:cs typeface="Arial" panose="020B0604020202020204" pitchFamily="34" charset="0"/>
              </a:rPr>
              <a:t>Ugen[B]</a:t>
            </a:r>
          </a:p>
          <a:p>
            <a:pPr eaLnBrk="1" hangingPunct="1">
              <a:lnSpc>
                <a:spcPct val="120000"/>
              </a:lnSpc>
              <a:spcAft>
                <a:spcPct val="20000"/>
              </a:spcAft>
              <a:buFontTx/>
              <a:buNone/>
            </a:pPr>
            <a:r>
              <a:rPr lang="en-US" altLang="zh-CN" sz="2400">
                <a:cs typeface="Arial" panose="020B0604020202020204" pitchFamily="34" charset="0"/>
              </a:rPr>
              <a:t>In[B]=U out[p]   p</a:t>
            </a:r>
            <a:r>
              <a:rPr lang="en-US" altLang="zh-CN" sz="2400"/>
              <a:t>∈</a:t>
            </a:r>
            <a:r>
              <a:rPr lang="en-US" altLang="zh-CN" sz="2400">
                <a:cs typeface="Arial" panose="020B0604020202020204" pitchFamily="34" charset="0"/>
              </a:rPr>
              <a:t>P[B]</a:t>
            </a:r>
            <a:r>
              <a:rPr lang="zh-CN" altLang="en-US" sz="2400">
                <a:cs typeface="Arial" panose="020B0604020202020204" pitchFamily="34" charset="0"/>
              </a:rPr>
              <a:t>（</a:t>
            </a:r>
            <a:r>
              <a:rPr lang="en-US" altLang="zh-CN" sz="2400">
                <a:cs typeface="Arial" panose="020B0604020202020204" pitchFamily="34" charset="0"/>
              </a:rPr>
              <a:t>B</a:t>
            </a:r>
            <a:r>
              <a:rPr lang="zh-CN" altLang="en-US" sz="2400">
                <a:cs typeface="Arial" panose="020B0604020202020204" pitchFamily="34" charset="0"/>
              </a:rPr>
              <a:t>的所有前驱基本块集合）</a:t>
            </a:r>
          </a:p>
        </p:txBody>
      </p:sp>
      <p:sp>
        <p:nvSpPr>
          <p:cNvPr id="59396" name="Text Box 101"/>
          <p:cNvSpPr txBox="1">
            <a:spLocks noChangeArrowheads="1"/>
          </p:cNvSpPr>
          <p:nvPr/>
        </p:nvSpPr>
        <p:spPr bwMode="auto">
          <a:xfrm>
            <a:off x="2916238" y="6237288"/>
            <a:ext cx="302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rPr>
              <a:t>到达</a:t>
            </a:r>
            <a:r>
              <a:rPr lang="en-US" altLang="zh-CN" sz="2400" b="1">
                <a:solidFill>
                  <a:srgbClr val="FF0000"/>
                </a:solidFill>
              </a:rPr>
              <a:t>-</a:t>
            </a:r>
            <a:r>
              <a:rPr lang="zh-CN" altLang="en-US" sz="2400" b="1">
                <a:solidFill>
                  <a:srgbClr val="FF0000"/>
                </a:solidFill>
              </a:rPr>
              <a:t>定值数据流方程</a:t>
            </a:r>
          </a:p>
        </p:txBody>
      </p:sp>
      <p:sp>
        <p:nvSpPr>
          <p:cNvPr id="59397" name="AutoShape 84"/>
          <p:cNvSpPr>
            <a:spLocks/>
          </p:cNvSpPr>
          <p:nvPr/>
        </p:nvSpPr>
        <p:spPr bwMode="auto">
          <a:xfrm>
            <a:off x="1042988" y="5300663"/>
            <a:ext cx="431800" cy="792162"/>
          </a:xfrm>
          <a:prstGeom prst="leftBrace">
            <a:avLst>
              <a:gd name="adj1" fmla="val 1528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9398" name="Rectangle 85"/>
          <p:cNvSpPr>
            <a:spLocks noChangeArrowheads="1"/>
          </p:cNvSpPr>
          <p:nvPr/>
        </p:nvSpPr>
        <p:spPr bwMode="auto">
          <a:xfrm>
            <a:off x="250825" y="1628775"/>
            <a:ext cx="8497888" cy="32400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针对每个基本块</a:t>
            </a:r>
            <a:r>
              <a:rPr lang="en-US" altLang="zh-CN" sz="2400"/>
              <a:t>B</a:t>
            </a:r>
            <a:r>
              <a:rPr lang="zh-CN" altLang="en-US" sz="2400"/>
              <a:t>都会有四个定值点集合：</a:t>
            </a:r>
            <a:r>
              <a:rPr lang="en-US" altLang="zh-CN" sz="2400"/>
              <a:t>out[B]</a:t>
            </a:r>
            <a:r>
              <a:rPr lang="zh-CN" altLang="en-US" sz="2400"/>
              <a:t>、</a:t>
            </a:r>
            <a:r>
              <a:rPr lang="en-US" altLang="zh-CN" sz="2400"/>
              <a:t>in[B]</a:t>
            </a:r>
            <a:r>
              <a:rPr lang="zh-CN" altLang="en-US" sz="2400"/>
              <a:t>、</a:t>
            </a:r>
            <a:r>
              <a:rPr lang="en-US" altLang="zh-CN" sz="2400"/>
              <a:t>gen[B]</a:t>
            </a:r>
            <a:r>
              <a:rPr lang="zh-CN" altLang="en-US" sz="2400"/>
              <a:t>、</a:t>
            </a:r>
            <a:r>
              <a:rPr lang="en-US" altLang="zh-CN" sz="2400"/>
              <a:t>kill[B]</a:t>
            </a:r>
            <a:r>
              <a:rPr lang="zh-CN" altLang="en-US" sz="2400"/>
              <a:t>；</a:t>
            </a:r>
          </a:p>
          <a:p>
            <a:pPr eaLnBrk="1" hangingPunct="1">
              <a:spcBef>
                <a:spcPct val="0"/>
              </a:spcBef>
              <a:buFontTx/>
              <a:buAutoNum type="arabicPeriod"/>
            </a:pPr>
            <a:r>
              <a:rPr lang="zh-CN" altLang="en-US" sz="2400"/>
              <a:t>如果定值点</a:t>
            </a:r>
            <a:r>
              <a:rPr lang="en-US" altLang="zh-CN" sz="2400"/>
              <a:t>d </a:t>
            </a:r>
            <a:r>
              <a:rPr lang="zh-CN" altLang="en-US" sz="2400"/>
              <a:t>在</a:t>
            </a:r>
            <a:r>
              <a:rPr lang="en-US" altLang="zh-CN" sz="2400"/>
              <a:t>gen[B]</a:t>
            </a:r>
            <a:r>
              <a:rPr lang="zh-CN" altLang="en-US" sz="2400"/>
              <a:t>中，那么它也一定在</a:t>
            </a:r>
            <a:r>
              <a:rPr lang="en-US" altLang="zh-CN" sz="2400"/>
              <a:t>out[B]</a:t>
            </a:r>
            <a:r>
              <a:rPr lang="zh-CN" altLang="en-US" sz="2400"/>
              <a:t>中；</a:t>
            </a:r>
          </a:p>
          <a:p>
            <a:pPr eaLnBrk="1" hangingPunct="1">
              <a:spcBef>
                <a:spcPct val="0"/>
              </a:spcBef>
              <a:buFontTx/>
              <a:buAutoNum type="arabicPeriod"/>
            </a:pPr>
            <a:r>
              <a:rPr lang="zh-CN" altLang="en-US" sz="2400"/>
              <a:t>如果定值点</a:t>
            </a:r>
            <a:r>
              <a:rPr lang="en-US" altLang="zh-CN" sz="2400"/>
              <a:t>d</a:t>
            </a:r>
            <a:r>
              <a:rPr lang="zh-CN" altLang="en-US" sz="2400"/>
              <a:t>在</a:t>
            </a:r>
            <a:r>
              <a:rPr lang="en-US" altLang="zh-CN" sz="2400"/>
              <a:t>in[B]</a:t>
            </a:r>
            <a:r>
              <a:rPr lang="zh-CN" altLang="en-US" sz="2400"/>
              <a:t>中，而且被</a:t>
            </a:r>
            <a:r>
              <a:rPr lang="en-US" altLang="zh-CN" sz="2400"/>
              <a:t>d</a:t>
            </a:r>
            <a:r>
              <a:rPr lang="zh-CN" altLang="en-US" sz="2400"/>
              <a:t>定值的变量在</a:t>
            </a:r>
            <a:r>
              <a:rPr lang="en-US" altLang="zh-CN" sz="2400"/>
              <a:t>B</a:t>
            </a:r>
            <a:r>
              <a:rPr lang="zh-CN" altLang="en-US" sz="2400"/>
              <a:t>中没有被重新定值，那么 的</a:t>
            </a:r>
            <a:r>
              <a:rPr lang="en-US" altLang="zh-CN" sz="2400"/>
              <a:t>d</a:t>
            </a:r>
            <a:r>
              <a:rPr lang="zh-CN" altLang="en-US" sz="2400"/>
              <a:t>也在</a:t>
            </a:r>
            <a:r>
              <a:rPr lang="en-US" altLang="zh-CN" sz="2400"/>
              <a:t>out[B]</a:t>
            </a:r>
            <a:r>
              <a:rPr lang="zh-CN" altLang="en-US" sz="2400"/>
              <a:t>中；</a:t>
            </a:r>
          </a:p>
          <a:p>
            <a:pPr eaLnBrk="1" hangingPunct="1">
              <a:spcBef>
                <a:spcPct val="0"/>
              </a:spcBef>
              <a:buFontTx/>
              <a:buAutoNum type="arabicPeriod"/>
            </a:pPr>
            <a:r>
              <a:rPr lang="zh-CN" altLang="en-US" sz="2400"/>
              <a:t>除了</a:t>
            </a:r>
            <a:r>
              <a:rPr lang="en-US" altLang="zh-CN" sz="2400"/>
              <a:t>1</a:t>
            </a:r>
            <a:r>
              <a:rPr lang="zh-CN" altLang="en-US" sz="2400"/>
              <a:t>和</a:t>
            </a:r>
            <a:r>
              <a:rPr lang="en-US" altLang="zh-CN" sz="2400"/>
              <a:t>2</a:t>
            </a:r>
            <a:r>
              <a:rPr lang="zh-CN" altLang="en-US" sz="2400"/>
              <a:t>情况，没有其他的</a:t>
            </a:r>
            <a:r>
              <a:rPr lang="en-US" altLang="zh-CN" sz="2400"/>
              <a:t>d</a:t>
            </a:r>
            <a:r>
              <a:rPr lang="zh-CN" altLang="en-US" sz="2400"/>
              <a:t>在</a:t>
            </a:r>
            <a:r>
              <a:rPr lang="en-US" altLang="zh-CN" sz="2400"/>
              <a:t>out[B]</a:t>
            </a:r>
            <a:r>
              <a:rPr lang="zh-CN" altLang="en-US" sz="2400"/>
              <a:t>中；</a:t>
            </a:r>
          </a:p>
          <a:p>
            <a:pPr eaLnBrk="1" hangingPunct="1">
              <a:spcBef>
                <a:spcPct val="0"/>
              </a:spcBef>
              <a:buFontTx/>
              <a:buAutoNum type="arabicPeriod"/>
            </a:pPr>
            <a:r>
              <a:rPr lang="zh-CN" altLang="en-US" sz="2400"/>
              <a:t>基本块</a:t>
            </a:r>
            <a:r>
              <a:rPr lang="en-US" altLang="zh-CN" sz="2400"/>
              <a:t>B</a:t>
            </a:r>
            <a:r>
              <a:rPr lang="zh-CN" altLang="en-US" sz="2400"/>
              <a:t>的</a:t>
            </a:r>
            <a:r>
              <a:rPr lang="en-US" altLang="zh-CN" sz="2400"/>
              <a:t>in[B]</a:t>
            </a:r>
            <a:r>
              <a:rPr lang="zh-CN" altLang="en-US" sz="2400"/>
              <a:t>中的所有定值点来自于</a:t>
            </a:r>
            <a:r>
              <a:rPr lang="en-US" altLang="zh-CN" sz="2400"/>
              <a:t>B</a:t>
            </a:r>
            <a:r>
              <a:rPr lang="zh-CN" altLang="en-US" sz="2400"/>
              <a:t>的前驱基本块出口的</a:t>
            </a:r>
            <a:r>
              <a:rPr lang="en-US" altLang="zh-CN" sz="2400"/>
              <a:t>out</a:t>
            </a:r>
            <a:r>
              <a:rPr lang="zh-CN" altLang="en-US" sz="2400"/>
              <a:t>集合；</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8313" y="549275"/>
            <a:ext cx="8229600" cy="854075"/>
          </a:xfrm>
        </p:spPr>
        <p:txBody>
          <a:bodyPr/>
          <a:lstStyle/>
          <a:p>
            <a:pPr eaLnBrk="1" hangingPunct="1"/>
            <a:r>
              <a:rPr lang="en-US" altLang="zh-CN" sz="2800" dirty="0" smtClean="0"/>
              <a:t>10.4.3 </a:t>
            </a:r>
            <a:r>
              <a:rPr lang="zh-CN" altLang="en-US" sz="2800" dirty="0" smtClean="0"/>
              <a:t>可用表达式及其数据流方程</a:t>
            </a:r>
          </a:p>
        </p:txBody>
      </p:sp>
      <p:sp>
        <p:nvSpPr>
          <p:cNvPr id="60419" name="Rectangle 3"/>
          <p:cNvSpPr>
            <a:spLocks noGrp="1" noChangeArrowheads="1"/>
          </p:cNvSpPr>
          <p:nvPr>
            <p:ph idx="1"/>
          </p:nvPr>
        </p:nvSpPr>
        <p:spPr>
          <a:xfrm>
            <a:off x="346075" y="1916113"/>
            <a:ext cx="8362950" cy="3529012"/>
          </a:xfrm>
        </p:spPr>
        <p:txBody>
          <a:bodyPr/>
          <a:lstStyle/>
          <a:p>
            <a:pPr eaLnBrk="1" hangingPunct="1">
              <a:lnSpc>
                <a:spcPct val="120000"/>
              </a:lnSpc>
              <a:spcAft>
                <a:spcPct val="20000"/>
              </a:spcAft>
            </a:pPr>
            <a:r>
              <a:rPr lang="zh-CN" altLang="en-US" sz="2000" b="1" smtClean="0">
                <a:solidFill>
                  <a:srgbClr val="800000"/>
                </a:solidFill>
                <a:latin typeface="宋体" panose="02010600030101010101" pitchFamily="2" charset="-122"/>
              </a:rPr>
              <a:t>可用表达式</a:t>
            </a:r>
            <a:r>
              <a:rPr lang="zh-CN" altLang="en-US" sz="2000" smtClean="0">
                <a:latin typeface="宋体" panose="02010600030101010101" pitchFamily="2" charset="-122"/>
              </a:rPr>
              <a:t>：如果从首结点到</a:t>
            </a:r>
            <a:r>
              <a:rPr lang="en-US" altLang="zh-CN" sz="2000" smtClean="0">
                <a:latin typeface="宋体" panose="02010600030101010101" pitchFamily="2" charset="-122"/>
              </a:rPr>
              <a:t>p</a:t>
            </a:r>
            <a:r>
              <a:rPr lang="zh-CN" altLang="en-US" sz="2000" smtClean="0">
                <a:latin typeface="宋体" panose="02010600030101010101" pitchFamily="2" charset="-122"/>
              </a:rPr>
              <a:t>的每条路径上都计算</a:t>
            </a:r>
            <a:r>
              <a:rPr lang="en-US" altLang="zh-CN" sz="2000" smtClean="0">
                <a:latin typeface="宋体" panose="02010600030101010101" pitchFamily="2" charset="-122"/>
              </a:rPr>
              <a:t>XopY</a:t>
            </a:r>
            <a:r>
              <a:rPr lang="zh-CN" altLang="en-US" sz="2000" smtClean="0">
                <a:latin typeface="宋体" panose="02010600030101010101" pitchFamily="2" charset="-122"/>
              </a:rPr>
              <a:t>，并且在每条通路上最后一个这样的计算和</a:t>
            </a:r>
            <a:r>
              <a:rPr lang="en-US" altLang="zh-CN" sz="2000" smtClean="0">
                <a:latin typeface="宋体" panose="02010600030101010101" pitchFamily="2" charset="-122"/>
              </a:rPr>
              <a:t>p</a:t>
            </a:r>
            <a:r>
              <a:rPr lang="zh-CN" altLang="en-US" sz="2000" smtClean="0">
                <a:latin typeface="宋体" panose="02010600030101010101" pitchFamily="2" charset="-122"/>
              </a:rPr>
              <a:t>之间没有对</a:t>
            </a:r>
            <a:r>
              <a:rPr lang="en-US" altLang="zh-CN" sz="2000" smtClean="0">
                <a:latin typeface="宋体" panose="02010600030101010101" pitchFamily="2" charset="-122"/>
              </a:rPr>
              <a:t>X</a:t>
            </a:r>
            <a:r>
              <a:rPr lang="zh-CN" altLang="en-US" sz="2000" smtClean="0">
                <a:latin typeface="宋体" panose="02010600030101010101" pitchFamily="2" charset="-122"/>
              </a:rPr>
              <a:t>和</a:t>
            </a:r>
            <a:r>
              <a:rPr lang="en-US" altLang="zh-CN" sz="2000" smtClean="0">
                <a:latin typeface="宋体" panose="02010600030101010101" pitchFamily="2" charset="-122"/>
              </a:rPr>
              <a:t>Y</a:t>
            </a:r>
            <a:r>
              <a:rPr lang="zh-CN" altLang="en-US" sz="2000" smtClean="0">
                <a:latin typeface="宋体" panose="02010600030101010101" pitchFamily="2" charset="-122"/>
              </a:rPr>
              <a:t>的定值，则称表达式</a:t>
            </a:r>
            <a:r>
              <a:rPr lang="en-US" altLang="zh-CN" sz="2000" smtClean="0">
                <a:latin typeface="宋体" panose="02010600030101010101" pitchFamily="2" charset="-122"/>
              </a:rPr>
              <a:t>XopY</a:t>
            </a:r>
            <a:r>
              <a:rPr lang="zh-CN" altLang="en-US" sz="2000" smtClean="0">
                <a:latin typeface="宋体" panose="02010600030101010101" pitchFamily="2" charset="-122"/>
              </a:rPr>
              <a:t>在</a:t>
            </a:r>
            <a:r>
              <a:rPr lang="en-US" altLang="zh-CN" sz="2000" smtClean="0">
                <a:latin typeface="宋体" panose="02010600030101010101" pitchFamily="2" charset="-122"/>
              </a:rPr>
              <a:t>p</a:t>
            </a:r>
            <a:r>
              <a:rPr lang="zh-CN" altLang="en-US" sz="2000" smtClean="0">
                <a:latin typeface="宋体" panose="02010600030101010101" pitchFamily="2" charset="-122"/>
              </a:rPr>
              <a:t>点可用。</a:t>
            </a:r>
          </a:p>
          <a:p>
            <a:pPr eaLnBrk="1" hangingPunct="1">
              <a:lnSpc>
                <a:spcPct val="120000"/>
              </a:lnSpc>
              <a:spcAft>
                <a:spcPct val="20000"/>
              </a:spcAft>
            </a:pPr>
            <a:r>
              <a:rPr lang="zh-CN" altLang="en-US" sz="2000" b="1" smtClean="0">
                <a:solidFill>
                  <a:srgbClr val="800000"/>
                </a:solidFill>
                <a:latin typeface="宋体" panose="02010600030101010101" pitchFamily="2" charset="-122"/>
              </a:rPr>
              <a:t>基本块注销表达式</a:t>
            </a:r>
            <a:r>
              <a:rPr lang="zh-CN" altLang="en-US" sz="2000" smtClean="0">
                <a:latin typeface="宋体" panose="02010600030101010101" pitchFamily="2" charset="-122"/>
              </a:rPr>
              <a:t>：对可用表达式，如果一个基本块对</a:t>
            </a:r>
            <a:r>
              <a:rPr lang="en-US" altLang="zh-CN" sz="2000" smtClean="0">
                <a:latin typeface="宋体" panose="02010600030101010101" pitchFamily="2" charset="-122"/>
              </a:rPr>
              <a:t>X</a:t>
            </a:r>
            <a:r>
              <a:rPr lang="zh-CN" altLang="en-US" sz="2000" smtClean="0">
                <a:latin typeface="宋体" panose="02010600030101010101" pitchFamily="2" charset="-122"/>
              </a:rPr>
              <a:t>或</a:t>
            </a:r>
            <a:r>
              <a:rPr lang="en-US" altLang="zh-CN" sz="2000" smtClean="0">
                <a:latin typeface="宋体" panose="02010600030101010101" pitchFamily="2" charset="-122"/>
              </a:rPr>
              <a:t>Y</a:t>
            </a:r>
            <a:r>
              <a:rPr lang="zh-CN" altLang="en-US" sz="2000" smtClean="0">
                <a:latin typeface="宋体" panose="02010600030101010101" pitchFamily="2" charset="-122"/>
              </a:rPr>
              <a:t>赋值，并且随后没有重新计算</a:t>
            </a:r>
            <a:r>
              <a:rPr lang="en-US" altLang="zh-CN" sz="2000" smtClean="0">
                <a:latin typeface="宋体" panose="02010600030101010101" pitchFamily="2" charset="-122"/>
              </a:rPr>
              <a:t>XopY</a:t>
            </a:r>
            <a:r>
              <a:rPr lang="zh-CN" altLang="en-US" sz="2000" smtClean="0">
                <a:latin typeface="宋体" panose="02010600030101010101" pitchFamily="2" charset="-122"/>
              </a:rPr>
              <a:t>。则称该基本块对可用表达式进行了注销。</a:t>
            </a:r>
          </a:p>
          <a:p>
            <a:pPr eaLnBrk="1" hangingPunct="1">
              <a:lnSpc>
                <a:spcPct val="120000"/>
              </a:lnSpc>
              <a:spcAft>
                <a:spcPct val="20000"/>
              </a:spcAft>
            </a:pPr>
            <a:r>
              <a:rPr lang="zh-CN" altLang="en-US" sz="2000" b="1" smtClean="0">
                <a:solidFill>
                  <a:srgbClr val="800000"/>
                </a:solidFill>
                <a:latin typeface="宋体" panose="02010600030101010101" pitchFamily="2" charset="-122"/>
              </a:rPr>
              <a:t>基本块产生表达式</a:t>
            </a:r>
            <a:r>
              <a:rPr lang="zh-CN" altLang="en-US" sz="2000" smtClean="0">
                <a:latin typeface="宋体" panose="02010600030101010101" pitchFamily="2" charset="-122"/>
              </a:rPr>
              <a:t>：如果基本块计算</a:t>
            </a:r>
            <a:r>
              <a:rPr lang="en-US" altLang="zh-CN" sz="2000" smtClean="0">
                <a:latin typeface="宋体" panose="02010600030101010101" pitchFamily="2" charset="-122"/>
              </a:rPr>
              <a:t>XopY</a:t>
            </a:r>
            <a:r>
              <a:rPr lang="zh-CN" altLang="en-US" sz="2000" smtClean="0">
                <a:latin typeface="宋体" panose="02010600030101010101" pitchFamily="2" charset="-122"/>
              </a:rPr>
              <a:t>，并且随后又没有重新定义</a:t>
            </a:r>
            <a:r>
              <a:rPr lang="en-US" altLang="zh-CN" sz="2000" smtClean="0">
                <a:latin typeface="宋体" panose="02010600030101010101" pitchFamily="2" charset="-122"/>
              </a:rPr>
              <a:t>X</a:t>
            </a:r>
            <a:r>
              <a:rPr lang="zh-CN" altLang="en-US" sz="2000" smtClean="0">
                <a:latin typeface="宋体" panose="02010600030101010101" pitchFamily="2" charset="-122"/>
              </a:rPr>
              <a:t>或</a:t>
            </a:r>
            <a:r>
              <a:rPr lang="en-US" altLang="zh-CN" sz="2000" smtClean="0">
                <a:latin typeface="宋体" panose="02010600030101010101" pitchFamily="2" charset="-122"/>
              </a:rPr>
              <a:t>Y</a:t>
            </a:r>
            <a:r>
              <a:rPr lang="zh-CN" altLang="en-US" sz="2000" smtClean="0">
                <a:latin typeface="宋体" panose="02010600030101010101" pitchFamily="2" charset="-122"/>
              </a:rPr>
              <a:t>。则称该基本块生成了表达式。</a:t>
            </a:r>
          </a:p>
          <a:p>
            <a:pPr eaLnBrk="1" hangingPunct="1">
              <a:lnSpc>
                <a:spcPct val="120000"/>
              </a:lnSpc>
              <a:spcAft>
                <a:spcPct val="20000"/>
              </a:spcAft>
            </a:pPr>
            <a:r>
              <a:rPr lang="zh-CN" altLang="en-US" sz="2000" b="1" smtClean="0">
                <a:solidFill>
                  <a:srgbClr val="800000"/>
                </a:solidFill>
                <a:latin typeface="宋体" panose="02010600030101010101" pitchFamily="2" charset="-122"/>
              </a:rPr>
              <a:t>可用表达式的基本应用是寻找公共子表达式</a:t>
            </a:r>
            <a:r>
              <a:rPr lang="zh-CN" altLang="en-US" sz="2000" smtClean="0">
                <a:latin typeface="宋体" panose="02010600030101010101" pitchFamily="2" charset="-122"/>
              </a:rPr>
              <a:t>。</a:t>
            </a:r>
          </a:p>
        </p:txBody>
      </p:sp>
      <p:sp>
        <p:nvSpPr>
          <p:cNvPr id="604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FCE5E2-C157-41DE-97A4-6AC8D87E7DCB}" type="slidenum">
              <a:rPr lang="en-US" altLang="zh-CN" sz="1400" smtClean="0"/>
              <a:pPr>
                <a:spcBef>
                  <a:spcPct val="0"/>
                </a:spcBef>
                <a:buFontTx/>
                <a:buNone/>
              </a:pPr>
              <a:t>56</a:t>
            </a:fld>
            <a:endParaRPr lang="en-US" altLang="zh-CN" sz="1400" smtClean="0"/>
          </a:p>
        </p:txBody>
      </p:sp>
      <p:sp>
        <p:nvSpPr>
          <p:cNvPr id="5" name="矩形 4"/>
          <p:cNvSpPr/>
          <p:nvPr/>
        </p:nvSpPr>
        <p:spPr>
          <a:xfrm>
            <a:off x="4786313" y="5929313"/>
            <a:ext cx="4143375" cy="714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基本块一级的数据流方程</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692150"/>
            <a:ext cx="8229600" cy="561975"/>
          </a:xfrm>
        </p:spPr>
        <p:txBody>
          <a:bodyPr/>
          <a:lstStyle/>
          <a:p>
            <a:pPr eaLnBrk="1" hangingPunct="1"/>
            <a:r>
              <a:rPr lang="zh-CN" altLang="en-US" sz="3200" b="1" smtClean="0"/>
              <a:t>可用表达式计算</a:t>
            </a:r>
          </a:p>
        </p:txBody>
      </p:sp>
      <p:sp>
        <p:nvSpPr>
          <p:cNvPr id="61443" name="Rectangle 3"/>
          <p:cNvSpPr>
            <a:spLocks noGrp="1" noChangeArrowheads="1"/>
          </p:cNvSpPr>
          <p:nvPr>
            <p:ph type="body" sz="half" idx="1"/>
          </p:nvPr>
        </p:nvSpPr>
        <p:spPr>
          <a:xfrm>
            <a:off x="406400" y="2141538"/>
            <a:ext cx="8280400" cy="4105275"/>
          </a:xfrm>
        </p:spPr>
        <p:txBody>
          <a:bodyPr/>
          <a:lstStyle/>
          <a:p>
            <a:pPr marL="609600" indent="-609600" eaLnBrk="1" hangingPunct="1"/>
            <a:r>
              <a:rPr lang="zh-CN" altLang="en-US" sz="2800" smtClean="0"/>
              <a:t>在块的开始点，假定无可用表达式，从头到尾扫描块中所有语句。</a:t>
            </a:r>
          </a:p>
          <a:p>
            <a:pPr marL="609600" indent="-609600" eaLnBrk="1" hangingPunct="1"/>
            <a:r>
              <a:rPr lang="zh-CN" altLang="en-US" sz="2800" smtClean="0"/>
              <a:t>如果在</a:t>
            </a:r>
            <a:r>
              <a:rPr lang="en-US" altLang="zh-CN" sz="2800" smtClean="0"/>
              <a:t>p</a:t>
            </a:r>
            <a:r>
              <a:rPr lang="zh-CN" altLang="en-US" sz="2800" smtClean="0"/>
              <a:t>点可用表达式集合是</a:t>
            </a:r>
            <a:r>
              <a:rPr lang="en-US" altLang="zh-CN" sz="2800" smtClean="0"/>
              <a:t>A</a:t>
            </a:r>
            <a:r>
              <a:rPr lang="zh-CN" altLang="en-US" sz="2800" smtClean="0"/>
              <a:t>，</a:t>
            </a:r>
            <a:r>
              <a:rPr lang="en-US" altLang="zh-CN" sz="2800" smtClean="0"/>
              <a:t>q</a:t>
            </a:r>
            <a:r>
              <a:rPr lang="zh-CN" altLang="en-US" sz="2800" smtClean="0"/>
              <a:t>是</a:t>
            </a:r>
            <a:r>
              <a:rPr lang="en-US" altLang="zh-CN" sz="2800" smtClean="0"/>
              <a:t>p</a:t>
            </a:r>
            <a:r>
              <a:rPr lang="zh-CN" altLang="en-US" sz="2800" smtClean="0"/>
              <a:t>的下一个点，</a:t>
            </a:r>
            <a:r>
              <a:rPr lang="en-US" altLang="zh-CN" sz="2800" smtClean="0"/>
              <a:t>p</a:t>
            </a:r>
            <a:r>
              <a:rPr lang="zh-CN" altLang="en-US" sz="2800" smtClean="0"/>
              <a:t>和</a:t>
            </a:r>
            <a:r>
              <a:rPr lang="en-US" altLang="zh-CN" sz="2800" smtClean="0"/>
              <a:t>q</a:t>
            </a:r>
            <a:r>
              <a:rPr lang="zh-CN" altLang="en-US" sz="2800" smtClean="0"/>
              <a:t>之间的语句是</a:t>
            </a:r>
            <a:r>
              <a:rPr lang="en-US" altLang="zh-CN" sz="2800" smtClean="0"/>
              <a:t>X</a:t>
            </a:r>
            <a:r>
              <a:rPr lang="zh-CN" altLang="en-US" sz="2800" smtClean="0"/>
              <a:t>：</a:t>
            </a:r>
            <a:r>
              <a:rPr lang="en-US" altLang="zh-CN" sz="2800" smtClean="0"/>
              <a:t>=YopZ</a:t>
            </a:r>
            <a:r>
              <a:rPr lang="zh-CN" altLang="en-US" sz="2800" smtClean="0"/>
              <a:t>。那么</a:t>
            </a:r>
            <a:r>
              <a:rPr lang="en-US" altLang="zh-CN" sz="2800" smtClean="0"/>
              <a:t>q</a:t>
            </a:r>
            <a:r>
              <a:rPr lang="zh-CN" altLang="en-US" sz="2800" smtClean="0"/>
              <a:t>点的可用表达式计算如下：</a:t>
            </a:r>
          </a:p>
          <a:p>
            <a:pPr marL="971550" lvl="1" indent="-514350" eaLnBrk="1" hangingPunct="1">
              <a:buFont typeface="Wingdings" panose="05000000000000000000" pitchFamily="2" charset="2"/>
              <a:buAutoNum type="arabicPeriod"/>
            </a:pPr>
            <a:r>
              <a:rPr lang="zh-CN" altLang="en-US" sz="2300" smtClean="0"/>
              <a:t>把表达式</a:t>
            </a:r>
            <a:r>
              <a:rPr lang="en-US" altLang="zh-CN" sz="2300" smtClean="0"/>
              <a:t>YopZ</a:t>
            </a:r>
            <a:r>
              <a:rPr lang="zh-CN" altLang="en-US" sz="2300" smtClean="0"/>
              <a:t>加入</a:t>
            </a:r>
            <a:r>
              <a:rPr lang="en-US" altLang="zh-CN" sz="2300" smtClean="0"/>
              <a:t>A</a:t>
            </a:r>
            <a:r>
              <a:rPr lang="zh-CN" altLang="en-US" sz="2300" smtClean="0"/>
              <a:t>（可用表达式集合，因为生成了一个新的可用表达式）</a:t>
            </a:r>
          </a:p>
          <a:p>
            <a:pPr marL="971550" lvl="1" indent="-514350" eaLnBrk="1" hangingPunct="1">
              <a:buFont typeface="Wingdings" panose="05000000000000000000" pitchFamily="2" charset="2"/>
              <a:buAutoNum type="arabicPeriod"/>
            </a:pPr>
            <a:r>
              <a:rPr lang="zh-CN" altLang="en-US" sz="2300" smtClean="0"/>
              <a:t>删除</a:t>
            </a:r>
            <a:r>
              <a:rPr lang="en-US" altLang="zh-CN" sz="2300" smtClean="0"/>
              <a:t>A</a:t>
            </a:r>
            <a:r>
              <a:rPr lang="zh-CN" altLang="en-US" sz="2300" smtClean="0"/>
              <a:t>中任何含</a:t>
            </a:r>
            <a:r>
              <a:rPr lang="en-US" altLang="zh-CN" sz="2300" smtClean="0"/>
              <a:t>X</a:t>
            </a:r>
            <a:r>
              <a:rPr lang="zh-CN" altLang="en-US" sz="2300" smtClean="0"/>
              <a:t>的表达式（因为</a:t>
            </a:r>
            <a:r>
              <a:rPr lang="en-US" altLang="zh-CN" sz="2300" smtClean="0"/>
              <a:t>X</a:t>
            </a:r>
            <a:r>
              <a:rPr lang="zh-CN" altLang="en-US" sz="2300" smtClean="0"/>
              <a:t>被注销了，所以任何关于</a:t>
            </a:r>
            <a:r>
              <a:rPr lang="en-US" altLang="zh-CN" sz="2300" smtClean="0"/>
              <a:t>X</a:t>
            </a:r>
            <a:r>
              <a:rPr lang="zh-CN" altLang="en-US" sz="2300" smtClean="0"/>
              <a:t>的表达式就不是可用的了）。</a:t>
            </a:r>
          </a:p>
        </p:txBody>
      </p:sp>
      <p:sp>
        <p:nvSpPr>
          <p:cNvPr id="6144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580030F-3C05-4917-A44D-DFF35CFE0B4F}" type="slidenum">
              <a:rPr lang="en-US" altLang="zh-CN" sz="1400" smtClean="0"/>
              <a:pPr>
                <a:spcBef>
                  <a:spcPct val="0"/>
                </a:spcBef>
                <a:buFontTx/>
                <a:buNone/>
              </a:pPr>
              <a:t>57</a:t>
            </a:fld>
            <a:endParaRPr lang="en-US" altLang="zh-CN" sz="14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69863" y="765175"/>
            <a:ext cx="8229600" cy="490538"/>
          </a:xfrm>
        </p:spPr>
        <p:txBody>
          <a:bodyPr/>
          <a:lstStyle/>
          <a:p>
            <a:pPr eaLnBrk="1" hangingPunct="1"/>
            <a:r>
              <a:rPr lang="zh-CN" altLang="en-US" sz="2400" smtClean="0"/>
              <a:t>可用表达式计算</a:t>
            </a:r>
          </a:p>
        </p:txBody>
      </p:sp>
      <p:sp>
        <p:nvSpPr>
          <p:cNvPr id="62467" name="Rectangle 3"/>
          <p:cNvSpPr>
            <a:spLocks noGrp="1" noChangeArrowheads="1"/>
          </p:cNvSpPr>
          <p:nvPr>
            <p:ph type="body" sz="half" idx="1"/>
          </p:nvPr>
        </p:nvSpPr>
        <p:spPr>
          <a:xfrm>
            <a:off x="250825" y="1916113"/>
            <a:ext cx="3816350" cy="4033837"/>
          </a:xfrm>
        </p:spPr>
        <p:txBody>
          <a:bodyPr/>
          <a:lstStyle/>
          <a:p>
            <a:pPr eaLnBrk="1" hangingPunct="1">
              <a:lnSpc>
                <a:spcPct val="80000"/>
              </a:lnSpc>
              <a:buFont typeface="Wingdings" panose="05000000000000000000" pitchFamily="2" charset="2"/>
              <a:buChar char="l"/>
            </a:pPr>
            <a:r>
              <a:rPr lang="zh-CN" altLang="en-US" sz="2000" smtClean="0"/>
              <a:t>共有</a:t>
            </a:r>
            <a:r>
              <a:rPr lang="en-US" altLang="zh-CN" sz="2000" smtClean="0"/>
              <a:t>4</a:t>
            </a:r>
            <a:r>
              <a:rPr lang="zh-CN" altLang="en-US" sz="2000" smtClean="0"/>
              <a:t>个语句。</a:t>
            </a:r>
          </a:p>
          <a:p>
            <a:pPr eaLnBrk="1" hangingPunct="1">
              <a:lnSpc>
                <a:spcPct val="80000"/>
              </a:lnSpc>
              <a:buFont typeface="Wingdings" panose="05000000000000000000" pitchFamily="2" charset="2"/>
              <a:buChar char="l"/>
            </a:pPr>
            <a:r>
              <a:rPr lang="zh-CN" altLang="en-US" sz="2000" smtClean="0"/>
              <a:t>第一个语句以后</a:t>
            </a:r>
            <a:r>
              <a:rPr lang="en-US" altLang="zh-CN" sz="2000" smtClean="0"/>
              <a:t>b+c</a:t>
            </a:r>
            <a:r>
              <a:rPr lang="zh-CN" altLang="en-US" sz="2000" smtClean="0"/>
              <a:t>为可用表达式；</a:t>
            </a:r>
          </a:p>
          <a:p>
            <a:pPr eaLnBrk="1" hangingPunct="1">
              <a:lnSpc>
                <a:spcPct val="80000"/>
              </a:lnSpc>
              <a:buFont typeface="Wingdings" panose="05000000000000000000" pitchFamily="2" charset="2"/>
              <a:buChar char="l"/>
            </a:pPr>
            <a:r>
              <a:rPr lang="zh-CN" altLang="en-US" sz="2000" smtClean="0"/>
              <a:t>第二语句后， </a:t>
            </a:r>
            <a:r>
              <a:rPr lang="en-US" altLang="zh-CN" sz="2000" smtClean="0"/>
              <a:t>a-d</a:t>
            </a:r>
            <a:r>
              <a:rPr lang="zh-CN" altLang="en-US" sz="2000" smtClean="0"/>
              <a:t>，而</a:t>
            </a:r>
            <a:r>
              <a:rPr lang="en-US" altLang="zh-CN" sz="2000" smtClean="0"/>
              <a:t>b+c</a:t>
            </a:r>
            <a:r>
              <a:rPr lang="zh-CN" altLang="en-US" sz="2000" smtClean="0"/>
              <a:t>为不可用，因为</a:t>
            </a:r>
            <a:r>
              <a:rPr lang="en-US" altLang="zh-CN" sz="2000" smtClean="0"/>
              <a:t>b</a:t>
            </a:r>
            <a:r>
              <a:rPr lang="zh-CN" altLang="en-US" sz="2000" smtClean="0"/>
              <a:t>已经被重新定值；</a:t>
            </a:r>
          </a:p>
          <a:p>
            <a:pPr eaLnBrk="1" hangingPunct="1">
              <a:lnSpc>
                <a:spcPct val="80000"/>
              </a:lnSpc>
              <a:buFont typeface="Wingdings" panose="05000000000000000000" pitchFamily="2" charset="2"/>
              <a:buChar char="l"/>
            </a:pPr>
            <a:r>
              <a:rPr lang="zh-CN" altLang="en-US" sz="2000" smtClean="0"/>
              <a:t>第三语句后</a:t>
            </a:r>
            <a:r>
              <a:rPr lang="en-US" altLang="zh-CN" sz="2000" smtClean="0"/>
              <a:t>b+c</a:t>
            </a:r>
            <a:r>
              <a:rPr lang="zh-CN" altLang="en-US" sz="2000" smtClean="0"/>
              <a:t>依然不可用，因为它是对</a:t>
            </a:r>
            <a:r>
              <a:rPr lang="en-US" altLang="zh-CN" sz="2000" smtClean="0"/>
              <a:t>c</a:t>
            </a:r>
            <a:r>
              <a:rPr lang="zh-CN" altLang="en-US" sz="2000" smtClean="0"/>
              <a:t>进行定值，而这时， </a:t>
            </a:r>
            <a:r>
              <a:rPr lang="en-US" altLang="zh-CN" sz="2000" smtClean="0"/>
              <a:t>a-d</a:t>
            </a:r>
            <a:r>
              <a:rPr lang="zh-CN" altLang="en-US" sz="2000" smtClean="0"/>
              <a:t>依然为可用，因为</a:t>
            </a:r>
            <a:r>
              <a:rPr lang="en-US" altLang="zh-CN" sz="2000" smtClean="0"/>
              <a:t>a</a:t>
            </a:r>
            <a:r>
              <a:rPr lang="zh-CN" altLang="en-US" sz="2000" smtClean="0"/>
              <a:t>和</a:t>
            </a:r>
            <a:r>
              <a:rPr lang="en-US" altLang="zh-CN" sz="2000" smtClean="0"/>
              <a:t>d</a:t>
            </a:r>
            <a:r>
              <a:rPr lang="zh-CN" altLang="en-US" sz="2000" smtClean="0"/>
              <a:t>没有被重新定值。</a:t>
            </a:r>
          </a:p>
          <a:p>
            <a:pPr eaLnBrk="1" hangingPunct="1">
              <a:lnSpc>
                <a:spcPct val="80000"/>
              </a:lnSpc>
              <a:buFont typeface="Wingdings" panose="05000000000000000000" pitchFamily="2" charset="2"/>
              <a:buChar char="l"/>
            </a:pPr>
            <a:r>
              <a:rPr lang="zh-CN" altLang="en-US" sz="2000" smtClean="0"/>
              <a:t>第四句以后</a:t>
            </a:r>
            <a:r>
              <a:rPr lang="en-US" altLang="zh-CN" sz="2000" smtClean="0"/>
              <a:t>a-d</a:t>
            </a:r>
            <a:r>
              <a:rPr lang="zh-CN" altLang="en-US" sz="2000" smtClean="0"/>
              <a:t>也不可用了，因为，该语句是对</a:t>
            </a:r>
            <a:r>
              <a:rPr lang="en-US" altLang="zh-CN" sz="2000" smtClean="0"/>
              <a:t>d</a:t>
            </a:r>
            <a:r>
              <a:rPr lang="zh-CN" altLang="en-US" sz="2000" smtClean="0"/>
              <a:t>重新定值。</a:t>
            </a:r>
          </a:p>
          <a:p>
            <a:pPr eaLnBrk="1" hangingPunct="1">
              <a:lnSpc>
                <a:spcPct val="80000"/>
              </a:lnSpc>
              <a:buFont typeface="Wingdings" panose="05000000000000000000" pitchFamily="2" charset="2"/>
              <a:buChar char="l"/>
            </a:pPr>
            <a:r>
              <a:rPr lang="zh-CN" altLang="en-US" sz="2000" smtClean="0"/>
              <a:t>到第四语句执行完毕后，已经没有可以使用的表达式了。</a:t>
            </a:r>
          </a:p>
        </p:txBody>
      </p:sp>
      <p:graphicFrame>
        <p:nvGraphicFramePr>
          <p:cNvPr id="74756" name="Group 4"/>
          <p:cNvGraphicFramePr>
            <a:graphicFrameLocks noGrp="1"/>
          </p:cNvGraphicFramePr>
          <p:nvPr>
            <p:ph sz="half" idx="2"/>
          </p:nvPr>
        </p:nvGraphicFramePr>
        <p:xfrm>
          <a:off x="4284663" y="1519238"/>
          <a:ext cx="4038600" cy="5181600"/>
        </p:xfrm>
        <a:graphic>
          <a:graphicData uri="http://schemas.openxmlformats.org/drawingml/2006/table">
            <a:tbl>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可用表达式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smtClean="0">
                          <a:ln>
                            <a:noFill/>
                          </a:ln>
                          <a:solidFill>
                            <a:schemeClr val="tx1"/>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b:=a-d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en-US" altLang="zh-CN" sz="2800" b="0" i="0" u="none" strike="noStrike" cap="none" normalizeH="0" baseline="0" smtClean="0">
                          <a:ln>
                            <a:noFill/>
                          </a:ln>
                          <a:solidFill>
                            <a:schemeClr val="tx1"/>
                          </a:solidFill>
                          <a:effectLst/>
                          <a:latin typeface="Arial" charset="0"/>
                          <a:ea typeface="宋体" pitchFamily="2" charset="-122"/>
                        </a:rPr>
                        <a:t>d:=a-d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zh-CN" altLang="zh-CN" sz="2800" b="0" i="0" u="none" strike="noStrike" cap="none" normalizeH="0" baseline="0" smtClean="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r>
                        <a:rPr kumimoji="0" lang="zh-CN" altLang="en-US" sz="2800" b="0" i="0" u="none" strike="noStrike" cap="none" normalizeH="0" baseline="0" dirty="0" smtClean="0">
                          <a:ln>
                            <a:noFill/>
                          </a:ln>
                          <a:solidFill>
                            <a:schemeClr val="tx1"/>
                          </a:solidFill>
                          <a:effectLst/>
                          <a:latin typeface="Arial" charset="0"/>
                          <a:ea typeface="宋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62503"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1BA60D9-C80C-43DC-AC7D-2E25D9E6341F}" type="slidenum">
              <a:rPr lang="en-US" altLang="zh-CN" sz="1400" smtClean="0"/>
              <a:pPr>
                <a:spcBef>
                  <a:spcPct val="0"/>
                </a:spcBef>
                <a:buFontTx/>
                <a:buNone/>
              </a:pPr>
              <a:t>58</a:t>
            </a:fld>
            <a:endParaRPr lang="en-US" altLang="zh-CN" sz="14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323850" y="836613"/>
            <a:ext cx="8229600" cy="490537"/>
          </a:xfrm>
        </p:spPr>
        <p:txBody>
          <a:bodyPr/>
          <a:lstStyle/>
          <a:p>
            <a:pPr eaLnBrk="1" hangingPunct="1"/>
            <a:r>
              <a:rPr lang="zh-CN" altLang="en-US" sz="2400" smtClean="0"/>
              <a:t>可用表达式的数据流方程</a:t>
            </a:r>
          </a:p>
        </p:txBody>
      </p:sp>
      <p:sp>
        <p:nvSpPr>
          <p:cNvPr id="63491" name="Rectangle 3"/>
          <p:cNvSpPr>
            <a:spLocks noGrp="1" noChangeArrowheads="1"/>
          </p:cNvSpPr>
          <p:nvPr>
            <p:ph idx="1"/>
          </p:nvPr>
        </p:nvSpPr>
        <p:spPr>
          <a:xfrm>
            <a:off x="323850" y="1608138"/>
            <a:ext cx="8229600" cy="5113337"/>
          </a:xfrm>
        </p:spPr>
        <p:txBody>
          <a:bodyPr/>
          <a:lstStyle/>
          <a:p>
            <a:pPr marL="609600" indent="-609600" eaLnBrk="1" hangingPunct="1"/>
            <a:r>
              <a:rPr lang="zh-CN" altLang="en-US" sz="2000" smtClean="0"/>
              <a:t>可以用类似于计算到达</a:t>
            </a:r>
            <a:r>
              <a:rPr lang="en-US" altLang="zh-CN" sz="2000" smtClean="0"/>
              <a:t>-</a:t>
            </a:r>
            <a:r>
              <a:rPr lang="zh-CN" altLang="en-US" sz="2000" smtClean="0"/>
              <a:t>定值集合的方程寻找可用表达式。</a:t>
            </a:r>
          </a:p>
          <a:p>
            <a:pPr marL="609600" indent="-609600" eaLnBrk="1" hangingPunct="1"/>
            <a:r>
              <a:rPr lang="zh-CN" altLang="en-US" sz="2000" smtClean="0"/>
              <a:t>对于每个基本块</a:t>
            </a:r>
            <a:r>
              <a:rPr lang="en-US" altLang="zh-CN" sz="2000" smtClean="0"/>
              <a:t>B</a:t>
            </a:r>
            <a:r>
              <a:rPr lang="zh-CN" altLang="en-US" sz="2000" smtClean="0"/>
              <a:t>，令</a:t>
            </a:r>
            <a:r>
              <a:rPr lang="en-US" altLang="zh-CN" sz="2000" smtClean="0"/>
              <a:t>in[B]</a:t>
            </a:r>
            <a:r>
              <a:rPr lang="zh-CN" altLang="en-US" sz="2000" smtClean="0"/>
              <a:t>是在</a:t>
            </a:r>
            <a:r>
              <a:rPr lang="en-US" altLang="zh-CN" sz="2000" smtClean="0"/>
              <a:t>B</a:t>
            </a:r>
            <a:r>
              <a:rPr lang="zh-CN" altLang="en-US" sz="2000" smtClean="0"/>
              <a:t>开始点的可用表达式集合；令</a:t>
            </a:r>
            <a:r>
              <a:rPr lang="en-US" altLang="zh-CN" sz="2000" smtClean="0"/>
              <a:t>out[B]</a:t>
            </a:r>
            <a:r>
              <a:rPr lang="zh-CN" altLang="en-US" sz="2000" smtClean="0"/>
              <a:t>是在</a:t>
            </a:r>
            <a:r>
              <a:rPr lang="en-US" altLang="zh-CN" sz="2000" smtClean="0"/>
              <a:t>B</a:t>
            </a:r>
            <a:r>
              <a:rPr lang="zh-CN" altLang="en-US" sz="2000" smtClean="0"/>
              <a:t>结束点的可用表达式集合；</a:t>
            </a:r>
            <a:r>
              <a:rPr lang="en-US" altLang="zh-CN" sz="2000" smtClean="0"/>
              <a:t>E-gen[B]</a:t>
            </a:r>
            <a:r>
              <a:rPr lang="zh-CN" altLang="en-US" sz="2000" smtClean="0"/>
              <a:t>是</a:t>
            </a:r>
            <a:r>
              <a:rPr lang="en-US" altLang="zh-CN" sz="2000" smtClean="0"/>
              <a:t>B</a:t>
            </a:r>
            <a:r>
              <a:rPr lang="zh-CN" altLang="en-US" sz="2000" smtClean="0"/>
              <a:t>中生成的可用表达式集合；</a:t>
            </a:r>
            <a:r>
              <a:rPr lang="en-US" altLang="zh-CN" sz="2000" smtClean="0"/>
              <a:t>E-kill[B]</a:t>
            </a:r>
            <a:r>
              <a:rPr lang="zh-CN" altLang="en-US" sz="2000" smtClean="0"/>
              <a:t>是</a:t>
            </a:r>
            <a:r>
              <a:rPr lang="en-US" altLang="zh-CN" sz="2000" smtClean="0"/>
              <a:t>B</a:t>
            </a:r>
            <a:r>
              <a:rPr lang="zh-CN" altLang="en-US" sz="2000" smtClean="0"/>
              <a:t>中注销的表达式集合。</a:t>
            </a:r>
          </a:p>
          <a:p>
            <a:pPr marL="609600" indent="-609600" eaLnBrk="1" hangingPunct="1"/>
            <a:r>
              <a:rPr lang="en-US" altLang="zh-CN" sz="2000" smtClean="0"/>
              <a:t>in[B]</a:t>
            </a:r>
            <a:r>
              <a:rPr lang="zh-CN" altLang="en-US" sz="2000" smtClean="0"/>
              <a:t>、 </a:t>
            </a:r>
            <a:r>
              <a:rPr lang="en-US" altLang="zh-CN" sz="2000" smtClean="0"/>
              <a:t>out[B]</a:t>
            </a:r>
            <a:r>
              <a:rPr lang="zh-CN" altLang="en-US" sz="2000" smtClean="0"/>
              <a:t>、 </a:t>
            </a:r>
            <a:r>
              <a:rPr lang="en-US" altLang="zh-CN" sz="2000" smtClean="0"/>
              <a:t>E-gen[B]</a:t>
            </a:r>
            <a:r>
              <a:rPr lang="zh-CN" altLang="en-US" sz="2000" smtClean="0"/>
              <a:t>、 </a:t>
            </a:r>
            <a:r>
              <a:rPr lang="en-US" altLang="zh-CN" sz="2000" smtClean="0"/>
              <a:t>E-kill[B]</a:t>
            </a:r>
            <a:r>
              <a:rPr lang="zh-CN" altLang="en-US" sz="2000" smtClean="0"/>
              <a:t>可以用位向量表示。</a:t>
            </a:r>
          </a:p>
          <a:p>
            <a:pPr marL="609600" indent="-609600" eaLnBrk="1" hangingPunct="1"/>
            <a:r>
              <a:rPr lang="zh-CN" altLang="en-US" sz="2000" b="1" smtClean="0">
                <a:solidFill>
                  <a:srgbClr val="800000"/>
                </a:solidFill>
              </a:rPr>
              <a:t>可用表达式数据流方程如下</a:t>
            </a:r>
            <a:r>
              <a:rPr lang="zh-CN" altLang="en-US" sz="2000" smtClean="0"/>
              <a:t>：</a:t>
            </a:r>
          </a:p>
          <a:p>
            <a:pPr marL="971550" lvl="1" indent="-514350" eaLnBrk="1" hangingPunct="1"/>
            <a:r>
              <a:rPr lang="en-US" altLang="zh-CN" sz="2000" smtClean="0"/>
              <a:t>out[B]= in[B]- E-kill[B] ∪ E-gen[B]</a:t>
            </a:r>
          </a:p>
          <a:p>
            <a:pPr marL="971550" lvl="1" indent="-514350" eaLnBrk="1" hangingPunct="1"/>
            <a:r>
              <a:rPr lang="en-US" altLang="zh-CN" sz="2000" smtClean="0"/>
              <a:t>in[B]=∩ out[p]    </a:t>
            </a:r>
            <a:r>
              <a:rPr lang="zh-CN" altLang="en-US" sz="2000" smtClean="0"/>
              <a:t>（</a:t>
            </a:r>
            <a:r>
              <a:rPr lang="en-US" altLang="zh-CN" sz="2000" smtClean="0"/>
              <a:t>B</a:t>
            </a:r>
            <a:r>
              <a:rPr lang="zh-CN" altLang="en-US" sz="2000" smtClean="0"/>
              <a:t>不是首节点，</a:t>
            </a:r>
            <a:r>
              <a:rPr lang="en-US" altLang="zh-CN" sz="2000" smtClean="0"/>
              <a:t>p</a:t>
            </a:r>
            <a:r>
              <a:rPr lang="zh-CN" altLang="en-US" sz="2000" smtClean="0"/>
              <a:t>是</a:t>
            </a:r>
            <a:r>
              <a:rPr lang="en-US" altLang="zh-CN" sz="2000" smtClean="0"/>
              <a:t>B</a:t>
            </a:r>
            <a:r>
              <a:rPr lang="zh-CN" altLang="en-US" sz="2000" smtClean="0"/>
              <a:t>节点的所有前驱节点）</a:t>
            </a:r>
          </a:p>
          <a:p>
            <a:pPr marL="971550" lvl="1" indent="-514350" eaLnBrk="1" hangingPunct="1"/>
            <a:r>
              <a:rPr lang="en-US" altLang="zh-CN" sz="2000" smtClean="0"/>
              <a:t>in[B</a:t>
            </a:r>
            <a:r>
              <a:rPr lang="en-US" altLang="zh-CN" sz="2000" baseline="-25000" smtClean="0"/>
              <a:t>1</a:t>
            </a:r>
            <a:r>
              <a:rPr lang="en-US" altLang="zh-CN" sz="2000" smtClean="0"/>
              <a:t>]=</a:t>
            </a:r>
            <a:r>
              <a:rPr lang="zh-CN" altLang="en-US" sz="2000" smtClean="0"/>
              <a:t>空     （</a:t>
            </a:r>
            <a:r>
              <a:rPr lang="en-US" altLang="zh-CN" sz="2000" smtClean="0"/>
              <a:t>B</a:t>
            </a:r>
            <a:r>
              <a:rPr lang="en-US" altLang="zh-CN" sz="2000" baseline="-25000" smtClean="0"/>
              <a:t>1</a:t>
            </a:r>
            <a:r>
              <a:rPr lang="zh-CN" altLang="en-US" sz="2000" smtClean="0"/>
              <a:t>为首节点）</a:t>
            </a:r>
          </a:p>
          <a:p>
            <a:pPr marL="609600" indent="-609600" eaLnBrk="1" hangingPunct="1"/>
            <a:r>
              <a:rPr lang="zh-CN" altLang="en-US" sz="2000" smtClean="0"/>
              <a:t>与到达</a:t>
            </a:r>
            <a:r>
              <a:rPr lang="en-US" altLang="zh-CN" sz="2000" smtClean="0"/>
              <a:t>-</a:t>
            </a:r>
            <a:r>
              <a:rPr lang="zh-CN" altLang="en-US" sz="2000" smtClean="0"/>
              <a:t>定值数据流方程的不同</a:t>
            </a:r>
          </a:p>
          <a:p>
            <a:pPr marL="971550" lvl="1" indent="-514350" eaLnBrk="1" hangingPunct="1">
              <a:buFont typeface="Wingdings" panose="05000000000000000000" pitchFamily="2" charset="2"/>
              <a:buAutoNum type="arabicPeriod"/>
            </a:pPr>
            <a:r>
              <a:rPr lang="zh-CN" altLang="en-US" sz="2000" smtClean="0"/>
              <a:t>首节点的可用表达式集合强制为空。</a:t>
            </a:r>
          </a:p>
          <a:p>
            <a:pPr marL="971550" lvl="1" indent="-514350" eaLnBrk="1" hangingPunct="1">
              <a:buFont typeface="Wingdings" panose="05000000000000000000" pitchFamily="2" charset="2"/>
              <a:buAutoNum type="arabicPeriod"/>
            </a:pPr>
            <a:r>
              <a:rPr lang="zh-CN" altLang="en-US" sz="2000" smtClean="0"/>
              <a:t>合流算符是交而不是并。因为，一个表达式在块的开始点可用，只有当它在该块的所有前驱结束后可用。</a:t>
            </a:r>
          </a:p>
          <a:p>
            <a:pPr marL="609600" indent="-609600" eaLnBrk="1" hangingPunct="1">
              <a:buFont typeface="Wingdings" panose="05000000000000000000" pitchFamily="2" charset="2"/>
              <a:buChar char="¡"/>
            </a:pPr>
            <a:r>
              <a:rPr lang="zh-CN" altLang="en-US" sz="2000" smtClean="0">
                <a:solidFill>
                  <a:srgbClr val="FF0000"/>
                </a:solidFill>
              </a:rPr>
              <a:t>可用表达式数据流方程的求解结果主要用于删除全局公共子表达式。</a:t>
            </a:r>
          </a:p>
        </p:txBody>
      </p:sp>
      <p:sp>
        <p:nvSpPr>
          <p:cNvPr id="634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B9B450-ADEF-4467-8659-B56EF8861E29}" type="slidenum">
              <a:rPr lang="en-US" altLang="zh-CN" sz="1400" smtClean="0"/>
              <a:pPr>
                <a:spcBef>
                  <a:spcPct val="0"/>
                </a:spcBef>
                <a:buFontTx/>
                <a:buNone/>
              </a:pPr>
              <a:t>59</a:t>
            </a:fld>
            <a:endParaRPr lang="en-US" altLang="zh-CN" sz="1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9388" y="1323975"/>
            <a:ext cx="7005637" cy="561975"/>
          </a:xfrm>
        </p:spPr>
        <p:txBody>
          <a:bodyPr/>
          <a:lstStyle/>
          <a:p>
            <a:pPr marL="723900" indent="-723900" eaLnBrk="1" hangingPunct="1">
              <a:buFontTx/>
              <a:buAutoNum type="arabicPeriod"/>
            </a:pPr>
            <a:r>
              <a:rPr lang="zh-CN" altLang="en-US" sz="2800" b="1" smtClean="0">
                <a:solidFill>
                  <a:srgbClr val="FF0000"/>
                </a:solidFill>
              </a:rPr>
              <a:t>删除多余运算（删除公共子表达式）</a:t>
            </a:r>
          </a:p>
        </p:txBody>
      </p:sp>
      <p:sp>
        <p:nvSpPr>
          <p:cNvPr id="9219" name="Rectangle 3"/>
          <p:cNvSpPr>
            <a:spLocks noGrp="1" noChangeArrowheads="1"/>
          </p:cNvSpPr>
          <p:nvPr>
            <p:ph idx="1"/>
          </p:nvPr>
        </p:nvSpPr>
        <p:spPr>
          <a:xfrm>
            <a:off x="447675" y="2166938"/>
            <a:ext cx="8229600" cy="1655762"/>
          </a:xfrm>
        </p:spPr>
        <p:txBody>
          <a:bodyPr/>
          <a:lstStyle/>
          <a:p>
            <a:pPr eaLnBrk="1" hangingPunct="1">
              <a:lnSpc>
                <a:spcPct val="80000"/>
              </a:lnSpc>
            </a:pPr>
            <a:r>
              <a:rPr lang="zh-CN" altLang="en-US" sz="2400" smtClean="0"/>
              <a:t>此优化的目的在于使目标代码的执行速度加快。</a:t>
            </a:r>
          </a:p>
          <a:p>
            <a:pPr eaLnBrk="1" hangingPunct="1">
              <a:lnSpc>
                <a:spcPct val="80000"/>
              </a:lnSpc>
            </a:pPr>
            <a:r>
              <a:rPr lang="zh-CN" altLang="en-US" sz="2400" smtClean="0"/>
              <a:t>中间代码中（</a:t>
            </a:r>
            <a:r>
              <a:rPr lang="en-US" altLang="zh-CN" sz="2400" smtClean="0"/>
              <a:t>3</a:t>
            </a:r>
            <a:r>
              <a:rPr lang="zh-CN" altLang="en-US" sz="2400" smtClean="0"/>
              <a:t>）和（</a:t>
            </a:r>
            <a:r>
              <a:rPr lang="en-US" altLang="zh-CN" sz="2400" smtClean="0"/>
              <a:t>6</a:t>
            </a:r>
            <a:r>
              <a:rPr lang="zh-CN" altLang="en-US" sz="2400" smtClean="0"/>
              <a:t>）都执行 </a:t>
            </a:r>
            <a:r>
              <a:rPr lang="en-US" altLang="zh-CN" sz="2400" smtClean="0">
                <a:solidFill>
                  <a:srgbClr val="FF0000"/>
                </a:solidFill>
              </a:rPr>
              <a:t>4*I </a:t>
            </a:r>
            <a:r>
              <a:rPr lang="zh-CN" altLang="en-US" sz="2400" smtClean="0"/>
              <a:t>的运算，而（</a:t>
            </a:r>
            <a:r>
              <a:rPr lang="en-US" altLang="zh-CN" sz="2400" smtClean="0"/>
              <a:t>3</a:t>
            </a:r>
            <a:r>
              <a:rPr lang="zh-CN" altLang="en-US" sz="2400" smtClean="0"/>
              <a:t>）和（</a:t>
            </a:r>
            <a:r>
              <a:rPr lang="en-US" altLang="zh-CN" sz="2400" smtClean="0"/>
              <a:t>6</a:t>
            </a:r>
            <a:r>
              <a:rPr lang="zh-CN" altLang="en-US" sz="2400" smtClean="0"/>
              <a:t>）之间没有 </a:t>
            </a:r>
            <a:r>
              <a:rPr lang="en-US" altLang="zh-CN" sz="2400" smtClean="0">
                <a:solidFill>
                  <a:srgbClr val="FF0000"/>
                </a:solidFill>
              </a:rPr>
              <a:t>I </a:t>
            </a:r>
            <a:r>
              <a:rPr lang="zh-CN" altLang="en-US" sz="2400" smtClean="0"/>
              <a:t>重新进行计算，所以第（</a:t>
            </a:r>
            <a:r>
              <a:rPr lang="en-US" altLang="zh-CN" sz="2400" smtClean="0"/>
              <a:t>6</a:t>
            </a:r>
            <a:r>
              <a:rPr lang="zh-CN" altLang="en-US" sz="2400" smtClean="0"/>
              <a:t>）的计算是多余的，可以换成</a:t>
            </a:r>
            <a:r>
              <a:rPr lang="en-US" altLang="zh-CN" sz="2400" smtClean="0">
                <a:solidFill>
                  <a:srgbClr val="FF0000"/>
                </a:solidFill>
              </a:rPr>
              <a:t>T4</a:t>
            </a:r>
            <a:r>
              <a:rPr lang="zh-CN" altLang="en-US" sz="2400" smtClean="0">
                <a:solidFill>
                  <a:srgbClr val="FF0000"/>
                </a:solidFill>
              </a:rPr>
              <a:t>：</a:t>
            </a:r>
            <a:r>
              <a:rPr lang="en-US" altLang="zh-CN" sz="2400" smtClean="0">
                <a:solidFill>
                  <a:srgbClr val="FF0000"/>
                </a:solidFill>
              </a:rPr>
              <a:t>=T1</a:t>
            </a:r>
            <a:r>
              <a:rPr lang="zh-CN" altLang="en-US" sz="2400" smtClean="0"/>
              <a:t>。</a:t>
            </a:r>
            <a:r>
              <a:rPr lang="en-US" altLang="zh-CN" sz="2400" smtClean="0"/>
              <a:t>(</a:t>
            </a:r>
            <a:r>
              <a:rPr lang="zh-CN" altLang="en-US" sz="2400" smtClean="0"/>
              <a:t>赋值运算与乘法运算所消耗的资源是不同的</a:t>
            </a:r>
            <a:r>
              <a:rPr lang="en-US" altLang="zh-CN" sz="2400" smtClean="0"/>
              <a:t>)</a:t>
            </a: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15273AC-B8A3-42EA-AD65-505FCC0E43B3}" type="slidenum">
              <a:rPr lang="en-US" altLang="zh-CN" sz="1400" smtClean="0"/>
              <a:pPr>
                <a:spcBef>
                  <a:spcPct val="0"/>
                </a:spcBef>
                <a:buFontTx/>
                <a:buNone/>
              </a:pPr>
              <a:t>6</a:t>
            </a:fld>
            <a:endParaRPr lang="en-US" altLang="zh-CN" sz="1400" smtClean="0"/>
          </a:p>
        </p:txBody>
      </p:sp>
      <p:sp>
        <p:nvSpPr>
          <p:cNvPr id="9221" name="Rectangle 5"/>
          <p:cNvSpPr>
            <a:spLocks noChangeArrowheads="1"/>
          </p:cNvSpPr>
          <p:nvPr/>
        </p:nvSpPr>
        <p:spPr bwMode="auto">
          <a:xfrm>
            <a:off x="428625" y="3822700"/>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723900" indent="-723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AutoNum type="arabicPeriod" startAt="2"/>
            </a:pPr>
            <a:r>
              <a:rPr lang="zh-CN" altLang="en-US" sz="2800" b="1">
                <a:solidFill>
                  <a:srgbClr val="FF0000"/>
                </a:solidFill>
              </a:rPr>
              <a:t>代码外提</a:t>
            </a:r>
          </a:p>
        </p:txBody>
      </p:sp>
      <p:sp>
        <p:nvSpPr>
          <p:cNvPr id="9222" name="Rectangle 6"/>
          <p:cNvSpPr>
            <a:spLocks noChangeArrowheads="1"/>
          </p:cNvSpPr>
          <p:nvPr/>
        </p:nvSpPr>
        <p:spPr bwMode="auto">
          <a:xfrm>
            <a:off x="457200" y="4384675"/>
            <a:ext cx="82296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Clr>
                <a:schemeClr val="accent1"/>
              </a:buClr>
              <a:buFont typeface="Wingdings" panose="05000000000000000000" pitchFamily="2" charset="2"/>
              <a:buChar char="l"/>
            </a:pPr>
            <a:r>
              <a:rPr lang="zh-CN" altLang="en-US" sz="2400"/>
              <a:t>此优化的目的在于减少循环中代码总数。</a:t>
            </a:r>
          </a:p>
          <a:p>
            <a:pPr eaLnBrk="1" hangingPunct="1">
              <a:buClr>
                <a:schemeClr val="accent1"/>
              </a:buClr>
              <a:buFont typeface="Wingdings" panose="05000000000000000000" pitchFamily="2" charset="2"/>
              <a:buChar char="l"/>
            </a:pPr>
            <a:r>
              <a:rPr lang="zh-CN" altLang="en-US" sz="2400"/>
              <a:t>把循环中不变运算，即其结果独立于循环执行次数的表达式，提到循环外（前面）。</a:t>
            </a:r>
          </a:p>
          <a:p>
            <a:pPr eaLnBrk="1" hangingPunct="1">
              <a:buClr>
                <a:schemeClr val="accent1"/>
              </a:buClr>
              <a:buFont typeface="Wingdings" panose="05000000000000000000" pitchFamily="2" charset="2"/>
              <a:buChar char="l"/>
            </a:pPr>
            <a:r>
              <a:rPr lang="zh-CN" altLang="en-US" sz="2400"/>
              <a:t>使之只在循环外计算一次。</a:t>
            </a:r>
          </a:p>
          <a:p>
            <a:pPr eaLnBrk="1" hangingPunct="1">
              <a:buClr>
                <a:schemeClr val="accent1"/>
              </a:buClr>
              <a:buFont typeface="Wingdings" panose="05000000000000000000" pitchFamily="2" charset="2"/>
              <a:buChar char="l"/>
            </a:pPr>
            <a:r>
              <a:rPr lang="zh-CN" altLang="en-US" sz="2400"/>
              <a:t>将（</a:t>
            </a:r>
            <a:r>
              <a:rPr lang="en-US" altLang="zh-CN" sz="2400"/>
              <a:t>4</a:t>
            </a:r>
            <a:r>
              <a:rPr lang="zh-CN" altLang="en-US" sz="2400"/>
              <a:t>）和（</a:t>
            </a:r>
            <a:r>
              <a:rPr lang="en-US" altLang="zh-CN" sz="2400"/>
              <a:t>7</a:t>
            </a:r>
            <a:r>
              <a:rPr lang="zh-CN" altLang="en-US" sz="2400"/>
              <a:t>）提到循环外</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33388" y="681038"/>
            <a:ext cx="8229600" cy="633412"/>
          </a:xfrm>
        </p:spPr>
        <p:txBody>
          <a:bodyPr/>
          <a:lstStyle/>
          <a:p>
            <a:pPr eaLnBrk="1" hangingPunct="1"/>
            <a:r>
              <a:rPr lang="en-US" altLang="zh-CN" sz="2400" dirty="0" smtClean="0">
                <a:latin typeface="宋体" panose="02010600030101010101" pitchFamily="2" charset="-122"/>
              </a:rPr>
              <a:t>10.4.4 </a:t>
            </a:r>
            <a:r>
              <a:rPr lang="zh-CN" altLang="en-US" sz="2400" dirty="0" smtClean="0">
                <a:latin typeface="宋体" panose="02010600030101010101" pitchFamily="2" charset="-122"/>
              </a:rPr>
              <a:t>活跃变量数据流方程</a:t>
            </a:r>
          </a:p>
        </p:txBody>
      </p:sp>
      <p:sp>
        <p:nvSpPr>
          <p:cNvPr id="64515" name="Rectangle 3"/>
          <p:cNvSpPr>
            <a:spLocks noGrp="1" noChangeArrowheads="1"/>
          </p:cNvSpPr>
          <p:nvPr>
            <p:ph idx="1"/>
          </p:nvPr>
        </p:nvSpPr>
        <p:spPr>
          <a:xfrm>
            <a:off x="214313" y="1585913"/>
            <a:ext cx="8715375" cy="4897437"/>
          </a:xfrm>
        </p:spPr>
        <p:txBody>
          <a:bodyPr/>
          <a:lstStyle/>
          <a:p>
            <a:pPr marL="609600" indent="-609600" eaLnBrk="1" hangingPunct="1">
              <a:lnSpc>
                <a:spcPct val="90000"/>
              </a:lnSpc>
            </a:pPr>
            <a:r>
              <a:rPr lang="zh-CN" altLang="en-US" sz="2000" smtClean="0"/>
              <a:t>一些代码改进变换依赖于从程序流图反方向计算得到的信息。活跃变量分析就是其中的一种。</a:t>
            </a:r>
          </a:p>
          <a:p>
            <a:pPr marL="609600" indent="-609600" eaLnBrk="1" hangingPunct="1">
              <a:lnSpc>
                <a:spcPct val="90000"/>
              </a:lnSpc>
            </a:pPr>
            <a:r>
              <a:rPr lang="zh-CN" altLang="en-US" sz="2000" smtClean="0"/>
              <a:t>为了求出各基本块出口之后的活跃变量集合，定义以下：</a:t>
            </a:r>
          </a:p>
          <a:p>
            <a:pPr marL="971550" lvl="1" indent="-514350" eaLnBrk="1" hangingPunct="1">
              <a:lnSpc>
                <a:spcPct val="90000"/>
              </a:lnSpc>
              <a:buFont typeface="Wingdings" panose="05000000000000000000" pitchFamily="2" charset="2"/>
              <a:buAutoNum type="arabicPeriod"/>
            </a:pPr>
            <a:r>
              <a:rPr lang="en-US" altLang="zh-CN" sz="2000" smtClean="0"/>
              <a:t>In[B]</a:t>
            </a:r>
            <a:r>
              <a:rPr lang="zh-CN" altLang="en-US" sz="2000" smtClean="0"/>
              <a:t>：基本块</a:t>
            </a:r>
            <a:r>
              <a:rPr lang="en-US" altLang="zh-CN" sz="2000" smtClean="0"/>
              <a:t>B</a:t>
            </a:r>
            <a:r>
              <a:rPr lang="zh-CN" altLang="en-US" sz="2000" smtClean="0"/>
              <a:t>入口之前的活跃变量集合</a:t>
            </a:r>
          </a:p>
          <a:p>
            <a:pPr marL="971550" lvl="1" indent="-514350" eaLnBrk="1" hangingPunct="1">
              <a:lnSpc>
                <a:spcPct val="90000"/>
              </a:lnSpc>
              <a:buFont typeface="Wingdings" panose="05000000000000000000" pitchFamily="2" charset="2"/>
              <a:buAutoNum type="arabicPeriod"/>
            </a:pPr>
            <a:r>
              <a:rPr lang="en-US" altLang="zh-CN" sz="2000" smtClean="0"/>
              <a:t>Out[B]</a:t>
            </a:r>
            <a:r>
              <a:rPr lang="zh-CN" altLang="en-US" sz="2000" smtClean="0"/>
              <a:t>：基本块</a:t>
            </a:r>
            <a:r>
              <a:rPr lang="en-US" altLang="zh-CN" sz="2000" smtClean="0"/>
              <a:t>B</a:t>
            </a:r>
            <a:r>
              <a:rPr lang="zh-CN" altLang="en-US" sz="2000" smtClean="0"/>
              <a:t>出口之后的活跃变量集合</a:t>
            </a:r>
          </a:p>
          <a:p>
            <a:pPr marL="971550" lvl="1" indent="-514350" eaLnBrk="1" hangingPunct="1">
              <a:lnSpc>
                <a:spcPct val="90000"/>
              </a:lnSpc>
              <a:buFont typeface="Wingdings" panose="05000000000000000000" pitchFamily="2" charset="2"/>
              <a:buAutoNum type="arabicPeriod"/>
            </a:pPr>
            <a:r>
              <a:rPr lang="en-US" altLang="zh-CN" sz="2000" smtClean="0"/>
              <a:t>Def[B]</a:t>
            </a:r>
            <a:r>
              <a:rPr lang="zh-CN" altLang="en-US" sz="2000" smtClean="0"/>
              <a:t>：基本块</a:t>
            </a:r>
            <a:r>
              <a:rPr lang="en-US" altLang="zh-CN" sz="2000" smtClean="0"/>
              <a:t>B</a:t>
            </a:r>
            <a:r>
              <a:rPr lang="zh-CN" altLang="en-US" sz="2000" smtClean="0"/>
              <a:t>中定值的且定值前未曾在</a:t>
            </a:r>
            <a:r>
              <a:rPr lang="en-US" altLang="zh-CN" sz="2000" smtClean="0"/>
              <a:t>B</a:t>
            </a:r>
            <a:r>
              <a:rPr lang="zh-CN" altLang="en-US" sz="2000" smtClean="0"/>
              <a:t>中引用过的变量集合</a:t>
            </a:r>
          </a:p>
          <a:p>
            <a:pPr marL="971550" lvl="1" indent="-514350" eaLnBrk="1" hangingPunct="1">
              <a:lnSpc>
                <a:spcPct val="90000"/>
              </a:lnSpc>
              <a:buFont typeface="Wingdings" panose="05000000000000000000" pitchFamily="2" charset="2"/>
              <a:buAutoNum type="arabicPeriod"/>
            </a:pPr>
            <a:r>
              <a:rPr lang="en-US" altLang="zh-CN" sz="2000" smtClean="0"/>
              <a:t>Use[B]</a:t>
            </a:r>
            <a:r>
              <a:rPr lang="zh-CN" altLang="en-US" sz="2000" smtClean="0"/>
              <a:t>：基本块</a:t>
            </a:r>
            <a:r>
              <a:rPr lang="en-US" altLang="zh-CN" sz="2000" smtClean="0"/>
              <a:t>B</a:t>
            </a:r>
            <a:r>
              <a:rPr lang="zh-CN" altLang="en-US" sz="2000" smtClean="0"/>
              <a:t>中引用的且引用前未曾在</a:t>
            </a:r>
            <a:r>
              <a:rPr lang="en-US" altLang="zh-CN" sz="2000" smtClean="0"/>
              <a:t>B</a:t>
            </a:r>
            <a:r>
              <a:rPr lang="zh-CN" altLang="en-US" sz="2000" smtClean="0"/>
              <a:t>中定值的变量集合</a:t>
            </a:r>
          </a:p>
          <a:p>
            <a:pPr marL="609600" indent="-609600" eaLnBrk="1" hangingPunct="1">
              <a:lnSpc>
                <a:spcPct val="90000"/>
              </a:lnSpc>
              <a:buFont typeface="Wingdings" panose="05000000000000000000" pitchFamily="2" charset="2"/>
              <a:buChar char="¡"/>
            </a:pPr>
            <a:r>
              <a:rPr lang="zh-CN" altLang="en-US" sz="2000" smtClean="0"/>
              <a:t>活跃变量数据流方程</a:t>
            </a:r>
          </a:p>
          <a:p>
            <a:pPr marL="971550" lvl="1" indent="-514350" eaLnBrk="1" hangingPunct="1">
              <a:lnSpc>
                <a:spcPct val="90000"/>
              </a:lnSpc>
            </a:pPr>
            <a:r>
              <a:rPr lang="en-US" altLang="zh-CN" sz="2000" b="1" smtClean="0">
                <a:solidFill>
                  <a:srgbClr val="800000"/>
                </a:solidFill>
              </a:rPr>
              <a:t>In[B]= Out[B]- Def[B] </a:t>
            </a:r>
            <a:r>
              <a:rPr lang="en-US" altLang="zh-CN" sz="2900" b="1" smtClean="0">
                <a:solidFill>
                  <a:srgbClr val="800000"/>
                </a:solidFill>
              </a:rPr>
              <a:t>∪ </a:t>
            </a:r>
            <a:r>
              <a:rPr lang="en-US" altLang="zh-CN" sz="2000" b="1" smtClean="0">
                <a:solidFill>
                  <a:srgbClr val="800000"/>
                </a:solidFill>
              </a:rPr>
              <a:t>Use[B]</a:t>
            </a:r>
          </a:p>
          <a:p>
            <a:pPr marL="971550" lvl="1" indent="-514350" eaLnBrk="1" hangingPunct="1">
              <a:lnSpc>
                <a:spcPct val="90000"/>
              </a:lnSpc>
            </a:pPr>
            <a:r>
              <a:rPr lang="en-US" altLang="zh-CN" sz="2000" b="1" smtClean="0">
                <a:solidFill>
                  <a:srgbClr val="800000"/>
                </a:solidFill>
              </a:rPr>
              <a:t>Out[B]=</a:t>
            </a:r>
            <a:r>
              <a:rPr lang="en-US" altLang="zh-CN" sz="2900" b="1" smtClean="0">
                <a:solidFill>
                  <a:srgbClr val="800000"/>
                </a:solidFill>
              </a:rPr>
              <a:t>∪ </a:t>
            </a:r>
            <a:r>
              <a:rPr lang="en-US" altLang="zh-CN" sz="2000" b="1" smtClean="0">
                <a:solidFill>
                  <a:srgbClr val="800000"/>
                </a:solidFill>
              </a:rPr>
              <a:t>In[s]     </a:t>
            </a:r>
            <a:r>
              <a:rPr lang="zh-CN" altLang="en-US" sz="2000" b="1" smtClean="0">
                <a:solidFill>
                  <a:srgbClr val="800000"/>
                </a:solidFill>
              </a:rPr>
              <a:t>（</a:t>
            </a:r>
            <a:r>
              <a:rPr lang="en-US" altLang="zh-CN" sz="2000" b="1" smtClean="0">
                <a:solidFill>
                  <a:srgbClr val="800000"/>
                </a:solidFill>
              </a:rPr>
              <a:t>s</a:t>
            </a:r>
            <a:r>
              <a:rPr lang="zh-CN" altLang="en-US" sz="2000" b="1" smtClean="0">
                <a:solidFill>
                  <a:srgbClr val="800000"/>
                </a:solidFill>
              </a:rPr>
              <a:t>为基本块</a:t>
            </a:r>
            <a:r>
              <a:rPr lang="en-US" altLang="zh-CN" sz="2000" b="1" smtClean="0">
                <a:solidFill>
                  <a:srgbClr val="800000"/>
                </a:solidFill>
              </a:rPr>
              <a:t>B</a:t>
            </a:r>
            <a:r>
              <a:rPr lang="zh-CN" altLang="en-US" sz="2000" b="1" smtClean="0">
                <a:solidFill>
                  <a:srgbClr val="800000"/>
                </a:solidFill>
              </a:rPr>
              <a:t>的所有后继块的集合）</a:t>
            </a:r>
          </a:p>
          <a:p>
            <a:pPr marL="609600" indent="-609600" eaLnBrk="1" hangingPunct="1">
              <a:lnSpc>
                <a:spcPct val="90000"/>
              </a:lnSpc>
              <a:buFont typeface="Wingdings" panose="05000000000000000000" pitchFamily="2" charset="2"/>
              <a:buChar char="¡"/>
            </a:pPr>
            <a:r>
              <a:rPr lang="zh-CN" altLang="en-US" sz="2000" smtClean="0"/>
              <a:t>前一个方程表明：如果变量在基本块中定值前有引用，或者在该块出口之后活跃并且没有被该块定值，那么它在该基本块入口前活跃</a:t>
            </a:r>
          </a:p>
          <a:p>
            <a:pPr marL="609600" indent="-609600" eaLnBrk="1" hangingPunct="1">
              <a:lnSpc>
                <a:spcPct val="90000"/>
              </a:lnSpc>
              <a:buFont typeface="Wingdings" panose="05000000000000000000" pitchFamily="2" charset="2"/>
              <a:buChar char="¡"/>
            </a:pPr>
            <a:r>
              <a:rPr lang="zh-CN" altLang="en-US" sz="2000" smtClean="0"/>
              <a:t>后一个方程表明：变量在基本块的出口之后活跃，当且仅当在该基本块的某个后继块入口之前活跃。</a:t>
            </a:r>
          </a:p>
        </p:txBody>
      </p:sp>
      <p:sp>
        <p:nvSpPr>
          <p:cNvPr id="6451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1DD40E4-F2D0-4AA1-8A16-0D6C4C4732A8}" type="slidenum">
              <a:rPr lang="en-US" altLang="zh-CN" sz="1400" smtClean="0"/>
              <a:pPr>
                <a:spcBef>
                  <a:spcPct val="0"/>
                </a:spcBef>
                <a:buFontTx/>
                <a:buNone/>
              </a:pPr>
              <a:t>60</a:t>
            </a:fld>
            <a:endParaRPr lang="en-US" altLang="zh-CN" sz="140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14313" y="620713"/>
            <a:ext cx="8229600" cy="633412"/>
          </a:xfrm>
        </p:spPr>
        <p:txBody>
          <a:bodyPr/>
          <a:lstStyle/>
          <a:p>
            <a:pPr eaLnBrk="1" hangingPunct="1"/>
            <a:r>
              <a:rPr lang="en-US" altLang="zh-CN" sz="2400" smtClean="0">
                <a:latin typeface="宋体" panose="02010600030101010101" pitchFamily="2" charset="-122"/>
              </a:rPr>
              <a:t>du</a:t>
            </a:r>
            <a:r>
              <a:rPr lang="zh-CN" altLang="en-US" sz="2400" smtClean="0">
                <a:latin typeface="宋体" panose="02010600030101010101" pitchFamily="2" charset="-122"/>
              </a:rPr>
              <a:t>链数据流方程</a:t>
            </a:r>
          </a:p>
        </p:txBody>
      </p:sp>
      <p:sp>
        <p:nvSpPr>
          <p:cNvPr id="65539" name="Rectangle 3"/>
          <p:cNvSpPr>
            <a:spLocks noGrp="1" noChangeArrowheads="1"/>
          </p:cNvSpPr>
          <p:nvPr>
            <p:ph idx="1"/>
          </p:nvPr>
        </p:nvSpPr>
        <p:spPr>
          <a:xfrm>
            <a:off x="214313" y="1463675"/>
            <a:ext cx="8715375" cy="5257800"/>
          </a:xfrm>
        </p:spPr>
        <p:txBody>
          <a:bodyPr/>
          <a:lstStyle/>
          <a:p>
            <a:pPr marL="609600" indent="-609600" eaLnBrk="1" hangingPunct="1"/>
            <a:r>
              <a:rPr lang="zh-CN" altLang="en-US" sz="2000" smtClean="0"/>
              <a:t>活跃变量方程的解</a:t>
            </a:r>
            <a:r>
              <a:rPr lang="en-US" altLang="zh-CN" sz="2000" smtClean="0"/>
              <a:t>out[B]</a:t>
            </a:r>
            <a:r>
              <a:rPr lang="zh-CN" altLang="en-US" sz="2000" smtClean="0"/>
              <a:t>给出的信息是：离开基本块</a:t>
            </a:r>
            <a:r>
              <a:rPr lang="en-US" altLang="zh-CN" sz="2000" smtClean="0"/>
              <a:t>B</a:t>
            </a:r>
            <a:r>
              <a:rPr lang="zh-CN" altLang="en-US" sz="2000" smtClean="0"/>
              <a:t>时，哪些变量的值在</a:t>
            </a:r>
            <a:r>
              <a:rPr lang="en-US" altLang="zh-CN" sz="2000" smtClean="0"/>
              <a:t>B</a:t>
            </a:r>
            <a:r>
              <a:rPr lang="zh-CN" altLang="en-US" sz="2000" smtClean="0"/>
              <a:t>的后继块中还会被引用。</a:t>
            </a:r>
          </a:p>
          <a:p>
            <a:pPr marL="609600" indent="-609600" eaLnBrk="1" hangingPunct="1"/>
            <a:r>
              <a:rPr lang="zh-CN" altLang="en-US" sz="2000" smtClean="0"/>
              <a:t>如果</a:t>
            </a:r>
            <a:r>
              <a:rPr lang="en-US" altLang="zh-CN" sz="2000" smtClean="0"/>
              <a:t>out[B]</a:t>
            </a:r>
            <a:r>
              <a:rPr lang="zh-CN" altLang="en-US" sz="2000" smtClean="0"/>
              <a:t>不仅给出上述信息，同时还能给出它们在</a:t>
            </a:r>
            <a:r>
              <a:rPr lang="en-US" altLang="zh-CN" sz="2000" smtClean="0"/>
              <a:t>B</a:t>
            </a:r>
            <a:r>
              <a:rPr lang="zh-CN" altLang="en-US" sz="2000" smtClean="0"/>
              <a:t>的后继块中哪些点会被引用，就可以计算出基本块</a:t>
            </a:r>
            <a:r>
              <a:rPr lang="en-US" altLang="zh-CN" sz="2000" smtClean="0"/>
              <a:t>B</a:t>
            </a:r>
            <a:r>
              <a:rPr lang="zh-CN" altLang="en-US" sz="2000" smtClean="0"/>
              <a:t>中任意一个变量</a:t>
            </a:r>
            <a:r>
              <a:rPr lang="en-US" altLang="zh-CN" sz="2000" smtClean="0"/>
              <a:t>A</a:t>
            </a:r>
            <a:r>
              <a:rPr lang="zh-CN" altLang="en-US" sz="2000" smtClean="0"/>
              <a:t>在定值点</a:t>
            </a:r>
            <a:r>
              <a:rPr lang="en-US" altLang="zh-CN" sz="2000" smtClean="0"/>
              <a:t>p</a:t>
            </a:r>
            <a:r>
              <a:rPr lang="zh-CN" altLang="en-US" sz="2000" smtClean="0"/>
              <a:t>的</a:t>
            </a:r>
            <a:r>
              <a:rPr lang="en-US" altLang="zh-CN" sz="2000" smtClean="0"/>
              <a:t>du</a:t>
            </a:r>
            <a:r>
              <a:rPr lang="zh-CN" altLang="en-US" sz="2000" smtClean="0"/>
              <a:t>链。这里包括两种情况：</a:t>
            </a:r>
          </a:p>
          <a:p>
            <a:pPr marL="971550" lvl="1" indent="-514350" eaLnBrk="1" hangingPunct="1">
              <a:buFont typeface="Wingdings" panose="05000000000000000000" pitchFamily="2" charset="2"/>
              <a:buAutoNum type="arabicPeriod"/>
            </a:pPr>
            <a:r>
              <a:rPr lang="zh-CN" altLang="en-US" sz="1900" smtClean="0"/>
              <a:t>在</a:t>
            </a:r>
            <a:r>
              <a:rPr lang="en-US" altLang="zh-CN" sz="1900" smtClean="0"/>
              <a:t>B</a:t>
            </a:r>
            <a:r>
              <a:rPr lang="zh-CN" altLang="en-US" sz="1900" smtClean="0"/>
              <a:t>中</a:t>
            </a:r>
            <a:r>
              <a:rPr lang="en-US" altLang="zh-CN" sz="1900" smtClean="0"/>
              <a:t>p</a:t>
            </a:r>
            <a:r>
              <a:rPr lang="zh-CN" altLang="en-US" sz="1900" smtClean="0"/>
              <a:t>点后面没有</a:t>
            </a:r>
            <a:r>
              <a:rPr lang="en-US" altLang="zh-CN" sz="1900" smtClean="0"/>
              <a:t>A</a:t>
            </a:r>
            <a:r>
              <a:rPr lang="zh-CN" altLang="en-US" sz="1900" smtClean="0"/>
              <a:t>的其他定值点，则</a:t>
            </a:r>
            <a:r>
              <a:rPr lang="en-US" altLang="zh-CN" sz="1900" smtClean="0"/>
              <a:t>B</a:t>
            </a:r>
            <a:r>
              <a:rPr lang="zh-CN" altLang="en-US" sz="1900" smtClean="0"/>
              <a:t>中</a:t>
            </a:r>
            <a:r>
              <a:rPr lang="en-US" altLang="zh-CN" sz="1900" smtClean="0"/>
              <a:t>P</a:t>
            </a:r>
            <a:r>
              <a:rPr lang="zh-CN" altLang="en-US" sz="1900" smtClean="0"/>
              <a:t>后面</a:t>
            </a:r>
            <a:r>
              <a:rPr lang="en-US" altLang="zh-CN" sz="1900" smtClean="0"/>
              <a:t>A</a:t>
            </a:r>
            <a:r>
              <a:rPr lang="zh-CN" altLang="en-US" sz="1900" smtClean="0"/>
              <a:t>的所有引用点加上</a:t>
            </a:r>
            <a:r>
              <a:rPr lang="en-US" altLang="zh-CN" sz="1900" smtClean="0"/>
              <a:t>out[B]</a:t>
            </a:r>
            <a:r>
              <a:rPr lang="zh-CN" altLang="en-US" sz="1900" smtClean="0"/>
              <a:t>中</a:t>
            </a:r>
            <a:r>
              <a:rPr lang="en-US" altLang="zh-CN" sz="1900" smtClean="0"/>
              <a:t>A</a:t>
            </a:r>
            <a:r>
              <a:rPr lang="zh-CN" altLang="en-US" sz="1900" smtClean="0"/>
              <a:t>的所有引用点，就是</a:t>
            </a:r>
            <a:r>
              <a:rPr lang="en-US" altLang="zh-CN" sz="1900" smtClean="0"/>
              <a:t>A</a:t>
            </a:r>
            <a:r>
              <a:rPr lang="zh-CN" altLang="en-US" sz="1900" smtClean="0"/>
              <a:t>在定值点</a:t>
            </a:r>
            <a:r>
              <a:rPr lang="en-US" altLang="zh-CN" sz="1900" smtClean="0"/>
              <a:t>p</a:t>
            </a:r>
            <a:r>
              <a:rPr lang="zh-CN" altLang="en-US" sz="1900" smtClean="0"/>
              <a:t>的</a:t>
            </a:r>
            <a:r>
              <a:rPr lang="en-US" altLang="zh-CN" sz="1900" smtClean="0"/>
              <a:t>du</a:t>
            </a:r>
            <a:r>
              <a:rPr lang="zh-CN" altLang="en-US" sz="1900" smtClean="0"/>
              <a:t>链；</a:t>
            </a:r>
          </a:p>
          <a:p>
            <a:pPr marL="971550" lvl="1" indent="-514350" eaLnBrk="1" hangingPunct="1">
              <a:buFont typeface="Wingdings" panose="05000000000000000000" pitchFamily="2" charset="2"/>
              <a:buAutoNum type="arabicPeriod"/>
            </a:pPr>
            <a:r>
              <a:rPr lang="zh-CN" altLang="en-US" sz="1900" smtClean="0"/>
              <a:t>在</a:t>
            </a:r>
            <a:r>
              <a:rPr lang="en-US" altLang="zh-CN" sz="1900" smtClean="0"/>
              <a:t>B</a:t>
            </a:r>
            <a:r>
              <a:rPr lang="zh-CN" altLang="en-US" sz="1900" smtClean="0"/>
              <a:t>中</a:t>
            </a:r>
            <a:r>
              <a:rPr lang="en-US" altLang="zh-CN" sz="1900" smtClean="0"/>
              <a:t>p</a:t>
            </a:r>
            <a:r>
              <a:rPr lang="zh-CN" altLang="en-US" sz="1900" smtClean="0"/>
              <a:t>点后面有</a:t>
            </a:r>
            <a:r>
              <a:rPr lang="en-US" altLang="zh-CN" sz="1900" smtClean="0"/>
              <a:t>A</a:t>
            </a:r>
            <a:r>
              <a:rPr lang="zh-CN" altLang="en-US" sz="1900" smtClean="0"/>
              <a:t>的其他定值点，则从</a:t>
            </a:r>
            <a:r>
              <a:rPr lang="en-US" altLang="zh-CN" sz="1900" smtClean="0"/>
              <a:t>p</a:t>
            </a:r>
            <a:r>
              <a:rPr lang="zh-CN" altLang="en-US" sz="1900" smtClean="0"/>
              <a:t>到与</a:t>
            </a:r>
            <a:r>
              <a:rPr lang="en-US" altLang="zh-CN" sz="1900" smtClean="0"/>
              <a:t>p</a:t>
            </a:r>
            <a:r>
              <a:rPr lang="zh-CN" altLang="en-US" sz="1900" smtClean="0"/>
              <a:t>距离最近的那个</a:t>
            </a:r>
            <a:r>
              <a:rPr lang="en-US" altLang="zh-CN" sz="1900" smtClean="0"/>
              <a:t>A</a:t>
            </a:r>
            <a:r>
              <a:rPr lang="zh-CN" altLang="en-US" sz="1900" smtClean="0"/>
              <a:t>的定值点之间的</a:t>
            </a:r>
            <a:r>
              <a:rPr lang="en-US" altLang="zh-CN" sz="1900" smtClean="0"/>
              <a:t>A</a:t>
            </a:r>
            <a:r>
              <a:rPr lang="zh-CN" altLang="en-US" sz="1900" smtClean="0"/>
              <a:t>的所有引用点，就是</a:t>
            </a:r>
            <a:r>
              <a:rPr lang="en-US" altLang="zh-CN" sz="1900" smtClean="0"/>
              <a:t>A</a:t>
            </a:r>
            <a:r>
              <a:rPr lang="zh-CN" altLang="en-US" sz="1900" smtClean="0"/>
              <a:t>在定值点</a:t>
            </a:r>
            <a:r>
              <a:rPr lang="en-US" altLang="zh-CN" sz="1900" smtClean="0"/>
              <a:t>p</a:t>
            </a:r>
            <a:r>
              <a:rPr lang="zh-CN" altLang="en-US" sz="1900" smtClean="0"/>
              <a:t>的</a:t>
            </a:r>
            <a:r>
              <a:rPr lang="en-US" altLang="zh-CN" sz="1900" smtClean="0"/>
              <a:t>du</a:t>
            </a:r>
            <a:r>
              <a:rPr lang="zh-CN" altLang="en-US" sz="1900" smtClean="0"/>
              <a:t>链。</a:t>
            </a:r>
          </a:p>
          <a:p>
            <a:pPr marL="609600" indent="-609600" eaLnBrk="1" hangingPunct="1">
              <a:buFont typeface="Wingdings" panose="05000000000000000000" pitchFamily="2" charset="2"/>
              <a:buChar char="¡"/>
            </a:pPr>
            <a:r>
              <a:rPr lang="en-US" altLang="zh-CN" sz="1700" smtClean="0">
                <a:latin typeface="宋体" panose="02010600030101010101" pitchFamily="2" charset="-122"/>
              </a:rPr>
              <a:t>du</a:t>
            </a:r>
            <a:r>
              <a:rPr lang="zh-CN" altLang="en-US" sz="1700" smtClean="0">
                <a:latin typeface="宋体" panose="02010600030101010101" pitchFamily="2" charset="-122"/>
              </a:rPr>
              <a:t>链</a:t>
            </a:r>
            <a:r>
              <a:rPr lang="zh-CN" altLang="en-US" sz="2000" smtClean="0"/>
              <a:t>数据流方程：通过对活跃变量数据流方程的信息扩充实现：</a:t>
            </a:r>
          </a:p>
          <a:p>
            <a:pPr marL="971550" lvl="1" indent="-514350" eaLnBrk="1" hangingPunct="1"/>
            <a:r>
              <a:rPr lang="en-US" altLang="zh-CN" sz="1800" b="1" smtClean="0">
                <a:solidFill>
                  <a:srgbClr val="800000"/>
                </a:solidFill>
              </a:rPr>
              <a:t>Use[B]</a:t>
            </a:r>
            <a:r>
              <a:rPr lang="zh-CN" altLang="en-US" sz="1800" b="1" smtClean="0">
                <a:solidFill>
                  <a:srgbClr val="800000"/>
                </a:solidFill>
              </a:rPr>
              <a:t>的信息进行扩充，它代表所有（</a:t>
            </a:r>
            <a:r>
              <a:rPr lang="en-US" altLang="zh-CN" sz="1800" b="1" smtClean="0">
                <a:solidFill>
                  <a:srgbClr val="800000"/>
                </a:solidFill>
              </a:rPr>
              <a:t>s</a:t>
            </a:r>
            <a:r>
              <a:rPr lang="zh-CN" altLang="en-US" sz="1800" b="1" smtClean="0">
                <a:solidFill>
                  <a:srgbClr val="800000"/>
                </a:solidFill>
              </a:rPr>
              <a:t>，</a:t>
            </a:r>
            <a:r>
              <a:rPr lang="en-US" altLang="zh-CN" sz="1800" b="1" smtClean="0">
                <a:solidFill>
                  <a:srgbClr val="800000"/>
                </a:solidFill>
              </a:rPr>
              <a:t>A</a:t>
            </a:r>
            <a:r>
              <a:rPr lang="zh-CN" altLang="en-US" sz="1800" b="1" smtClean="0">
                <a:solidFill>
                  <a:srgbClr val="800000"/>
                </a:solidFill>
              </a:rPr>
              <a:t>）集合，其中</a:t>
            </a:r>
            <a:r>
              <a:rPr lang="en-US" altLang="zh-CN" sz="1800" b="1" smtClean="0">
                <a:solidFill>
                  <a:srgbClr val="800000"/>
                </a:solidFill>
              </a:rPr>
              <a:t>s</a:t>
            </a:r>
            <a:r>
              <a:rPr lang="zh-CN" altLang="en-US" sz="1800" b="1" smtClean="0">
                <a:solidFill>
                  <a:srgbClr val="800000"/>
                </a:solidFill>
              </a:rPr>
              <a:t>是</a:t>
            </a:r>
            <a:r>
              <a:rPr lang="en-US" altLang="zh-CN" sz="1800" b="1" smtClean="0">
                <a:solidFill>
                  <a:srgbClr val="800000"/>
                </a:solidFill>
              </a:rPr>
              <a:t>B</a:t>
            </a:r>
            <a:r>
              <a:rPr lang="zh-CN" altLang="en-US" sz="1800" b="1" smtClean="0">
                <a:solidFill>
                  <a:srgbClr val="800000"/>
                </a:solidFill>
              </a:rPr>
              <a:t>中某点，</a:t>
            </a:r>
            <a:r>
              <a:rPr lang="en-US" altLang="zh-CN" sz="1800" b="1" smtClean="0">
                <a:solidFill>
                  <a:srgbClr val="800000"/>
                </a:solidFill>
              </a:rPr>
              <a:t>s</a:t>
            </a:r>
            <a:r>
              <a:rPr lang="zh-CN" altLang="en-US" sz="1800" b="1" smtClean="0">
                <a:solidFill>
                  <a:srgbClr val="800000"/>
                </a:solidFill>
              </a:rPr>
              <a:t>引用变量</a:t>
            </a:r>
            <a:r>
              <a:rPr lang="en-US" altLang="zh-CN" sz="1800" b="1" smtClean="0">
                <a:solidFill>
                  <a:srgbClr val="800000"/>
                </a:solidFill>
              </a:rPr>
              <a:t>A</a:t>
            </a:r>
            <a:r>
              <a:rPr lang="zh-CN" altLang="en-US" sz="1800" b="1" smtClean="0">
                <a:solidFill>
                  <a:srgbClr val="800000"/>
                </a:solidFill>
              </a:rPr>
              <a:t>的值，且</a:t>
            </a:r>
            <a:r>
              <a:rPr lang="en-US" altLang="zh-CN" sz="1800" b="1" smtClean="0">
                <a:solidFill>
                  <a:srgbClr val="800000"/>
                </a:solidFill>
              </a:rPr>
              <a:t>B</a:t>
            </a:r>
            <a:r>
              <a:rPr lang="zh-CN" altLang="en-US" sz="1800" b="1" smtClean="0">
                <a:solidFill>
                  <a:srgbClr val="800000"/>
                </a:solidFill>
              </a:rPr>
              <a:t>中在</a:t>
            </a:r>
            <a:r>
              <a:rPr lang="en-US" altLang="zh-CN" sz="1800" b="1" smtClean="0">
                <a:solidFill>
                  <a:srgbClr val="800000"/>
                </a:solidFill>
              </a:rPr>
              <a:t>s</a:t>
            </a:r>
            <a:r>
              <a:rPr lang="zh-CN" altLang="en-US" sz="1800" b="1" smtClean="0">
                <a:solidFill>
                  <a:srgbClr val="800000"/>
                </a:solidFill>
              </a:rPr>
              <a:t>前面没有</a:t>
            </a:r>
            <a:r>
              <a:rPr lang="en-US" altLang="zh-CN" sz="1800" b="1" smtClean="0">
                <a:solidFill>
                  <a:srgbClr val="800000"/>
                </a:solidFill>
              </a:rPr>
              <a:t>A</a:t>
            </a:r>
            <a:r>
              <a:rPr lang="zh-CN" altLang="en-US" sz="1800" b="1" smtClean="0">
                <a:solidFill>
                  <a:srgbClr val="800000"/>
                </a:solidFill>
              </a:rPr>
              <a:t>的定值点；</a:t>
            </a:r>
          </a:p>
          <a:p>
            <a:pPr marL="971550" lvl="1" indent="-514350" eaLnBrk="1" hangingPunct="1"/>
            <a:r>
              <a:rPr lang="en-US" altLang="zh-CN" sz="1800" b="1" smtClean="0">
                <a:solidFill>
                  <a:srgbClr val="800000"/>
                </a:solidFill>
              </a:rPr>
              <a:t>def[B]</a:t>
            </a:r>
            <a:r>
              <a:rPr lang="zh-CN" altLang="en-US" sz="1800" b="1" smtClean="0">
                <a:solidFill>
                  <a:srgbClr val="800000"/>
                </a:solidFill>
              </a:rPr>
              <a:t>的信息进行扩充，代表所有（</a:t>
            </a:r>
            <a:r>
              <a:rPr lang="en-US" altLang="zh-CN" sz="1800" b="1" smtClean="0">
                <a:solidFill>
                  <a:srgbClr val="800000"/>
                </a:solidFill>
              </a:rPr>
              <a:t>s</a:t>
            </a:r>
            <a:r>
              <a:rPr lang="zh-CN" altLang="en-US" sz="1800" b="1" smtClean="0">
                <a:solidFill>
                  <a:srgbClr val="800000"/>
                </a:solidFill>
              </a:rPr>
              <a:t>，</a:t>
            </a:r>
            <a:r>
              <a:rPr lang="en-US" altLang="zh-CN" sz="1800" b="1" smtClean="0">
                <a:solidFill>
                  <a:srgbClr val="800000"/>
                </a:solidFill>
              </a:rPr>
              <a:t>A</a:t>
            </a:r>
            <a:r>
              <a:rPr lang="zh-CN" altLang="en-US" sz="1800" b="1" smtClean="0">
                <a:solidFill>
                  <a:srgbClr val="800000"/>
                </a:solidFill>
              </a:rPr>
              <a:t>）集合，其中</a:t>
            </a:r>
            <a:r>
              <a:rPr lang="en-US" altLang="zh-CN" sz="1800" b="1" smtClean="0">
                <a:solidFill>
                  <a:srgbClr val="800000"/>
                </a:solidFill>
              </a:rPr>
              <a:t>s</a:t>
            </a:r>
            <a:r>
              <a:rPr lang="zh-CN" altLang="en-US" sz="1800" b="1" smtClean="0">
                <a:solidFill>
                  <a:srgbClr val="800000"/>
                </a:solidFill>
              </a:rPr>
              <a:t>是不属于</a:t>
            </a:r>
            <a:r>
              <a:rPr lang="en-US" altLang="zh-CN" sz="1800" b="1" smtClean="0">
                <a:solidFill>
                  <a:srgbClr val="800000"/>
                </a:solidFill>
              </a:rPr>
              <a:t>B</a:t>
            </a:r>
            <a:r>
              <a:rPr lang="zh-CN" altLang="en-US" sz="1800" b="1" smtClean="0">
                <a:solidFill>
                  <a:srgbClr val="800000"/>
                </a:solidFill>
              </a:rPr>
              <a:t>的某点， </a:t>
            </a:r>
            <a:r>
              <a:rPr lang="en-US" altLang="zh-CN" sz="1800" b="1" smtClean="0">
                <a:solidFill>
                  <a:srgbClr val="800000"/>
                </a:solidFill>
              </a:rPr>
              <a:t>s</a:t>
            </a:r>
            <a:r>
              <a:rPr lang="zh-CN" altLang="en-US" sz="1800" b="1" smtClean="0">
                <a:solidFill>
                  <a:srgbClr val="800000"/>
                </a:solidFill>
              </a:rPr>
              <a:t>引用变量</a:t>
            </a:r>
            <a:r>
              <a:rPr lang="en-US" altLang="zh-CN" sz="1800" b="1" smtClean="0">
                <a:solidFill>
                  <a:srgbClr val="800000"/>
                </a:solidFill>
              </a:rPr>
              <a:t>A</a:t>
            </a:r>
            <a:r>
              <a:rPr lang="zh-CN" altLang="en-US" sz="1800" b="1" smtClean="0">
                <a:solidFill>
                  <a:srgbClr val="800000"/>
                </a:solidFill>
              </a:rPr>
              <a:t>的值，但</a:t>
            </a:r>
            <a:r>
              <a:rPr lang="en-US" altLang="zh-CN" sz="1800" b="1" smtClean="0">
                <a:solidFill>
                  <a:srgbClr val="800000"/>
                </a:solidFill>
              </a:rPr>
              <a:t>A</a:t>
            </a:r>
            <a:r>
              <a:rPr lang="zh-CN" altLang="en-US" sz="1800" b="1" smtClean="0">
                <a:solidFill>
                  <a:srgbClr val="800000"/>
                </a:solidFill>
              </a:rPr>
              <a:t>在</a:t>
            </a:r>
            <a:r>
              <a:rPr lang="en-US" altLang="zh-CN" sz="1800" b="1" smtClean="0">
                <a:solidFill>
                  <a:srgbClr val="800000"/>
                </a:solidFill>
              </a:rPr>
              <a:t>B</a:t>
            </a:r>
            <a:r>
              <a:rPr lang="zh-CN" altLang="en-US" sz="1800" b="1" smtClean="0">
                <a:solidFill>
                  <a:srgbClr val="800000"/>
                </a:solidFill>
              </a:rPr>
              <a:t>中被重新定值。</a:t>
            </a:r>
          </a:p>
          <a:p>
            <a:pPr marL="609600" indent="-609600" eaLnBrk="1" hangingPunct="1">
              <a:buFont typeface="Wingdings" panose="05000000000000000000" pitchFamily="2" charset="2"/>
              <a:buChar char="¡"/>
            </a:pPr>
            <a:r>
              <a:rPr lang="zh-CN" altLang="en-US" sz="2000" smtClean="0"/>
              <a:t>活跃变量与</a:t>
            </a:r>
            <a:r>
              <a:rPr lang="en-US" altLang="zh-CN" sz="2000" smtClean="0"/>
              <a:t>du</a:t>
            </a:r>
            <a:r>
              <a:rPr lang="zh-CN" altLang="en-US" sz="2000" smtClean="0"/>
              <a:t>链信息在代码优化方面有许多应用，如删除程序中的无庸赋值和进行代码外提时需要应用活跃变量信息等。</a:t>
            </a:r>
          </a:p>
        </p:txBody>
      </p:sp>
      <p:sp>
        <p:nvSpPr>
          <p:cNvPr id="655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D03B54-400B-4451-AE5A-C4CC0A817383}" type="slidenum">
              <a:rPr lang="en-US" altLang="zh-CN" sz="1400" smtClean="0"/>
              <a:pPr>
                <a:spcBef>
                  <a:spcPct val="0"/>
                </a:spcBef>
                <a:buFontTx/>
                <a:buNone/>
              </a:pPr>
              <a:t>61</a:t>
            </a:fld>
            <a:endParaRPr lang="en-US" altLang="zh-CN" sz="14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Group 2"/>
          <p:cNvGrpSpPr>
            <a:grpSpLocks/>
          </p:cNvGrpSpPr>
          <p:nvPr/>
        </p:nvGrpSpPr>
        <p:grpSpPr bwMode="auto">
          <a:xfrm>
            <a:off x="2571750" y="1643063"/>
            <a:ext cx="3657600" cy="2674937"/>
            <a:chOff x="0" y="4560"/>
            <a:chExt cx="11905" cy="8365"/>
          </a:xfrm>
        </p:grpSpPr>
        <p:pic>
          <p:nvPicPr>
            <p:cNvPr id="66565" name="Picture 3"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88"/>
              <a:ext cx="11880" cy="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60"/>
              <a:ext cx="7560" cy="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5"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4560"/>
              <a:ext cx="6865" cy="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矩形 5"/>
          <p:cNvSpPr/>
          <p:nvPr/>
        </p:nvSpPr>
        <p:spPr>
          <a:xfrm>
            <a:off x="2357422" y="4714884"/>
            <a:ext cx="4339650" cy="1200329"/>
          </a:xfrm>
          <a:prstGeom prst="rect">
            <a:avLst/>
          </a:prstGeom>
          <a:noFill/>
        </p:spPr>
        <p:txBody>
          <a:bodyPr wrap="none">
            <a:spAutoFit/>
          </a:bodyPr>
          <a:lstStyle/>
          <a:p>
            <a:pPr algn="ctr" eaLnBrk="1" hangingPunct="1">
              <a:defRPr/>
            </a:pPr>
            <a:r>
              <a:rPr lang="zh-CN" altLang="en-US" sz="3600" dirty="0">
                <a:solidFill>
                  <a:srgbClr val="C00000"/>
                </a:solidFill>
                <a:latin typeface="方正舒体" pitchFamily="2" charset="-122"/>
                <a:ea typeface="方正舒体" pitchFamily="2" charset="-122"/>
              </a:rPr>
              <a:t>自强不息、团结奋进</a:t>
            </a:r>
            <a:endParaRPr lang="en-US" altLang="zh-CN" sz="3600" dirty="0">
              <a:solidFill>
                <a:srgbClr val="C00000"/>
              </a:solidFill>
              <a:latin typeface="方正舒体" pitchFamily="2" charset="-122"/>
              <a:ea typeface="方正舒体" pitchFamily="2" charset="-122"/>
            </a:endParaRPr>
          </a:p>
          <a:p>
            <a:pPr algn="ctr" eaLnBrk="1" hangingPunct="1">
              <a:defRPr/>
            </a:pPr>
            <a:r>
              <a:rPr lang="zh-CN" altLang="en-US" sz="3600" dirty="0">
                <a:solidFill>
                  <a:srgbClr val="C00000"/>
                </a:solidFill>
                <a:latin typeface="方正舒体" pitchFamily="2" charset="-122"/>
                <a:ea typeface="方正舒体" pitchFamily="2" charset="-122"/>
              </a:rPr>
              <a:t>爱校敬业、追求卓越</a:t>
            </a:r>
            <a:endParaRPr lang="zh-CN" altLang="en-US" sz="3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方正舒体" pitchFamily="2" charset="-122"/>
              <a:ea typeface="方正舒体" pitchFamily="2" charset="-122"/>
            </a:endParaRPr>
          </a:p>
        </p:txBody>
      </p:sp>
      <p:sp>
        <p:nvSpPr>
          <p:cNvPr id="6656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C9AF2A-B649-4FED-A7AD-AEBBB2CAB8AF}" type="slidenum">
              <a:rPr lang="zh-CN" altLang="en-US" sz="1400" smtClean="0"/>
              <a:pPr>
                <a:spcBef>
                  <a:spcPct val="0"/>
                </a:spcBef>
                <a:buFontTx/>
                <a:buNone/>
              </a:pPr>
              <a:t>62</a:t>
            </a:fld>
            <a:endParaRPr lang="en-US" altLang="zh-CN" sz="1400" smtClean="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250825" y="1785938"/>
            <a:ext cx="2808288" cy="1427162"/>
          </a:xfrm>
        </p:spPr>
        <p:txBody>
          <a:bodyPr/>
          <a:lstStyle/>
          <a:p>
            <a:pPr eaLnBrk="1" hangingPunct="1"/>
            <a:r>
              <a:rPr lang="zh-CN" altLang="en-US" sz="2400" smtClean="0"/>
              <a:t>经过删除公共子表达式和外提代码后的中间代码</a:t>
            </a:r>
          </a:p>
        </p:txBody>
      </p:sp>
      <p:graphicFrame>
        <p:nvGraphicFramePr>
          <p:cNvPr id="14415" name="Group 79"/>
          <p:cNvGraphicFramePr>
            <a:graphicFrameLocks noGrp="1"/>
          </p:cNvGraphicFramePr>
          <p:nvPr>
            <p:ph type="tbl" idx="1"/>
          </p:nvPr>
        </p:nvGraphicFramePr>
        <p:xfrm>
          <a:off x="3851275" y="908050"/>
          <a:ext cx="3671888" cy="1584496"/>
        </p:xfrm>
        <a:graphic>
          <a:graphicData uri="http://schemas.openxmlformats.org/drawingml/2006/table">
            <a:tbl>
              <a:tblPr/>
              <a:tblGrid>
                <a:gridCol w="742950">
                  <a:extLst>
                    <a:ext uri="{9D8B030D-6E8A-4147-A177-3AD203B41FA5}">
                      <a16:colId xmlns:a16="http://schemas.microsoft.com/office/drawing/2014/main" val="1228093835"/>
                    </a:ext>
                  </a:extLst>
                </a:gridCol>
                <a:gridCol w="2928938">
                  <a:extLst>
                    <a:ext uri="{9D8B030D-6E8A-4147-A177-3AD203B41FA5}">
                      <a16:colId xmlns:a16="http://schemas.microsoft.com/office/drawing/2014/main" val="1508724913"/>
                    </a:ext>
                  </a:extLst>
                </a:gridCol>
              </a:tblGrid>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960649"/>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1158069"/>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T2:=addr(A)-4</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3576460"/>
                  </a:ext>
                </a:extLst>
              </a:tr>
              <a:tr h="396081">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marT="45662" marB="4566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T5:=addr(B)-4</a:t>
                      </a:r>
                    </a:p>
                  </a:txBody>
                  <a:tcPr marT="45662" marB="4566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5872950"/>
                  </a:ext>
                </a:extLst>
              </a:tr>
            </a:tbl>
          </a:graphicData>
        </a:graphic>
      </p:graphicFrame>
      <p:sp>
        <p:nvSpPr>
          <p:cNvPr id="1026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E88D76-18C7-4807-A8EB-671E151DBF8E}" type="slidenum">
              <a:rPr lang="en-US" altLang="zh-CN" sz="1400" smtClean="0"/>
              <a:pPr>
                <a:spcBef>
                  <a:spcPct val="0"/>
                </a:spcBef>
                <a:buFontTx/>
                <a:buNone/>
              </a:pPr>
              <a:t>7</a:t>
            </a:fld>
            <a:endParaRPr lang="en-US" altLang="zh-CN" sz="1400" smtClean="0"/>
          </a:p>
        </p:txBody>
      </p:sp>
      <p:sp>
        <p:nvSpPr>
          <p:cNvPr id="10261" name="Line 16"/>
          <p:cNvSpPr>
            <a:spLocks noChangeShapeType="1"/>
          </p:cNvSpPr>
          <p:nvPr/>
        </p:nvSpPr>
        <p:spPr bwMode="auto">
          <a:xfrm flipV="1">
            <a:off x="3563938" y="2708275"/>
            <a:ext cx="0" cy="3600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75" name="Group 59"/>
          <p:cNvGraphicFramePr>
            <a:graphicFrameLocks noGrp="1"/>
          </p:cNvGraphicFramePr>
          <p:nvPr/>
        </p:nvGraphicFramePr>
        <p:xfrm>
          <a:off x="3779838" y="2924175"/>
          <a:ext cx="3743325" cy="3170240"/>
        </p:xfrm>
        <a:graphic>
          <a:graphicData uri="http://schemas.openxmlformats.org/drawingml/2006/table">
            <a:tbl>
              <a:tblPr/>
              <a:tblGrid>
                <a:gridCol w="647700">
                  <a:extLst>
                    <a:ext uri="{9D8B030D-6E8A-4147-A177-3AD203B41FA5}">
                      <a16:colId xmlns:a16="http://schemas.microsoft.com/office/drawing/2014/main" val="2095473289"/>
                    </a:ext>
                  </a:extLst>
                </a:gridCol>
                <a:gridCol w="3095625">
                  <a:extLst>
                    <a:ext uri="{9D8B030D-6E8A-4147-A177-3AD203B41FA5}">
                      <a16:colId xmlns:a16="http://schemas.microsoft.com/office/drawing/2014/main" val="3809450946"/>
                    </a:ext>
                  </a:extLst>
                </a:gridCol>
              </a:tblGrid>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T1:=4*I</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23013"/>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T3:=T2[T1]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27264371"/>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T4:=T1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863369"/>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T6:=T5[T4]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3994357"/>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T7:=T3*T6</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0780172"/>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P:=P+T7</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3666975"/>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9396160"/>
                  </a:ext>
                </a:extLst>
              </a:tr>
              <a:tr h="39628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If  I&lt;=20 goto (3)</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7840650"/>
                  </a:ext>
                </a:extLst>
              </a:tr>
            </a:tbl>
          </a:graphicData>
        </a:graphic>
      </p:graphicFrame>
      <p:sp>
        <p:nvSpPr>
          <p:cNvPr id="10291" name="Rectangle 52"/>
          <p:cNvSpPr>
            <a:spLocks noChangeArrowheads="1"/>
          </p:cNvSpPr>
          <p:nvPr/>
        </p:nvSpPr>
        <p:spPr bwMode="auto">
          <a:xfrm>
            <a:off x="7740650" y="1268413"/>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10292" name="Rectangle 53"/>
          <p:cNvSpPr>
            <a:spLocks noChangeArrowheads="1"/>
          </p:cNvSpPr>
          <p:nvPr/>
        </p:nvSpPr>
        <p:spPr bwMode="auto">
          <a:xfrm>
            <a:off x="7667625" y="4149725"/>
            <a:ext cx="431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10293" name="Line 75"/>
          <p:cNvSpPr>
            <a:spLocks noChangeShapeType="1"/>
          </p:cNvSpPr>
          <p:nvPr/>
        </p:nvSpPr>
        <p:spPr bwMode="auto">
          <a:xfrm>
            <a:off x="5795963" y="24923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4" name="Line 76"/>
          <p:cNvSpPr>
            <a:spLocks noChangeShapeType="1"/>
          </p:cNvSpPr>
          <p:nvPr/>
        </p:nvSpPr>
        <p:spPr bwMode="auto">
          <a:xfrm>
            <a:off x="3563938" y="27082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5" name="Line 77"/>
          <p:cNvSpPr>
            <a:spLocks noChangeShapeType="1"/>
          </p:cNvSpPr>
          <p:nvPr/>
        </p:nvSpPr>
        <p:spPr bwMode="auto">
          <a:xfrm>
            <a:off x="5724525" y="6092825"/>
            <a:ext cx="0" cy="476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96" name="Line 78"/>
          <p:cNvSpPr>
            <a:spLocks noChangeShapeType="1"/>
          </p:cNvSpPr>
          <p:nvPr/>
        </p:nvSpPr>
        <p:spPr bwMode="auto">
          <a:xfrm flipH="1">
            <a:off x="3563938" y="6308725"/>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7" name="Text Box 81"/>
          <p:cNvSpPr txBox="1">
            <a:spLocks noChangeArrowheads="1"/>
          </p:cNvSpPr>
          <p:nvPr/>
        </p:nvSpPr>
        <p:spPr bwMode="auto">
          <a:xfrm>
            <a:off x="482600" y="4508500"/>
            <a:ext cx="272415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zh-CN" altLang="en-US" sz="1800"/>
              <a:t>虽然仍然是</a:t>
            </a:r>
            <a:r>
              <a:rPr lang="en-US" altLang="zh-CN" sz="1800"/>
              <a:t>12</a:t>
            </a:r>
            <a:r>
              <a:rPr lang="zh-CN" altLang="en-US" sz="1800"/>
              <a:t>行中间代码</a:t>
            </a:r>
          </a:p>
          <a:p>
            <a:pPr eaLnBrk="1" hangingPunct="1">
              <a:lnSpc>
                <a:spcPct val="140000"/>
              </a:lnSpc>
              <a:spcBef>
                <a:spcPct val="0"/>
              </a:spcBef>
              <a:buFontTx/>
              <a:buNone/>
            </a:pPr>
            <a:r>
              <a:rPr lang="zh-CN" altLang="en-US" sz="1800"/>
              <a:t>存贮空间没有省。</a:t>
            </a:r>
          </a:p>
          <a:p>
            <a:pPr eaLnBrk="1" hangingPunct="1">
              <a:lnSpc>
                <a:spcPct val="140000"/>
              </a:lnSpc>
              <a:spcBef>
                <a:spcPct val="0"/>
              </a:spcBef>
              <a:buFontTx/>
              <a:buNone/>
            </a:pPr>
            <a:r>
              <a:rPr lang="zh-CN" altLang="en-US" sz="1800"/>
              <a:t>但是运算速度加快了</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715963"/>
            <a:ext cx="2962275" cy="633412"/>
          </a:xfrm>
        </p:spPr>
        <p:txBody>
          <a:bodyPr/>
          <a:lstStyle/>
          <a:p>
            <a:pPr marL="723900" indent="-723900" eaLnBrk="1" hangingPunct="1">
              <a:buFontTx/>
              <a:buAutoNum type="arabicPeriod" startAt="3"/>
            </a:pPr>
            <a:r>
              <a:rPr lang="zh-CN" altLang="en-US" sz="2800" b="1" smtClean="0">
                <a:solidFill>
                  <a:srgbClr val="FF0000"/>
                </a:solidFill>
              </a:rPr>
              <a:t>强度削弱</a:t>
            </a:r>
          </a:p>
        </p:txBody>
      </p:sp>
      <p:sp>
        <p:nvSpPr>
          <p:cNvPr id="11267" name="Rectangle 3"/>
          <p:cNvSpPr>
            <a:spLocks noGrp="1" noChangeArrowheads="1"/>
          </p:cNvSpPr>
          <p:nvPr>
            <p:ph idx="1"/>
          </p:nvPr>
        </p:nvSpPr>
        <p:spPr>
          <a:xfrm>
            <a:off x="304800" y="1606550"/>
            <a:ext cx="3311525" cy="4895850"/>
          </a:xfrm>
        </p:spPr>
        <p:txBody>
          <a:bodyPr/>
          <a:lstStyle/>
          <a:p>
            <a:pPr eaLnBrk="1" hangingPunct="1"/>
            <a:r>
              <a:rPr lang="zh-CN" altLang="en-US" sz="2400" smtClean="0"/>
              <a:t>强度削弱的思想是把强度大的运算换算成强度小的运算。</a:t>
            </a:r>
          </a:p>
          <a:p>
            <a:pPr eaLnBrk="1" hangingPunct="1"/>
            <a:r>
              <a:rPr lang="zh-CN" altLang="en-US" sz="2400" smtClean="0"/>
              <a:t>将乘法换算成加法的运算就是强度削弱。</a:t>
            </a:r>
          </a:p>
          <a:p>
            <a:pPr eaLnBrk="1" hangingPunct="1"/>
            <a:r>
              <a:rPr lang="zh-CN" altLang="en-US" sz="2400" smtClean="0"/>
              <a:t>循环中，每次循环</a:t>
            </a:r>
            <a:r>
              <a:rPr lang="en-US" altLang="zh-CN" sz="2400" smtClean="0"/>
              <a:t>I</a:t>
            </a:r>
            <a:r>
              <a:rPr lang="zh-CN" altLang="en-US" sz="2400" smtClean="0"/>
              <a:t>的值增加</a:t>
            </a:r>
            <a:r>
              <a:rPr lang="en-US" altLang="zh-CN" sz="2400" smtClean="0"/>
              <a:t>1</a:t>
            </a:r>
            <a:r>
              <a:rPr lang="zh-CN" altLang="en-US" sz="2400" smtClean="0"/>
              <a:t>，而</a:t>
            </a:r>
            <a:r>
              <a:rPr lang="en-US" altLang="zh-CN" sz="2400" smtClean="0"/>
              <a:t>T1</a:t>
            </a:r>
            <a:r>
              <a:rPr lang="zh-CN" altLang="en-US" sz="2400" smtClean="0"/>
              <a:t>与</a:t>
            </a:r>
            <a:r>
              <a:rPr lang="en-US" altLang="zh-CN" sz="2400" smtClean="0"/>
              <a:t>I</a:t>
            </a:r>
            <a:r>
              <a:rPr lang="zh-CN" altLang="en-US" sz="2400" smtClean="0"/>
              <a:t>保持线性关系，每次增加值是</a:t>
            </a:r>
            <a:r>
              <a:rPr lang="en-US" altLang="zh-CN" sz="2400" smtClean="0"/>
              <a:t>4</a:t>
            </a:r>
            <a:r>
              <a:rPr lang="zh-CN" altLang="en-US" sz="2400" smtClean="0"/>
              <a:t>。</a:t>
            </a:r>
          </a:p>
          <a:p>
            <a:pPr eaLnBrk="1" hangingPunct="1"/>
            <a:r>
              <a:rPr lang="zh-CN" altLang="en-US" sz="2400" smtClean="0"/>
              <a:t>因此，可以将乘法移到循环外，将循环内变成加法。</a:t>
            </a:r>
          </a:p>
        </p:txBody>
      </p:sp>
      <p:sp>
        <p:nvSpPr>
          <p:cNvPr id="1126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ABF0D3B-7959-4062-A32B-15609EBBA350}" type="slidenum">
              <a:rPr lang="en-US" altLang="zh-CN" sz="1400" smtClean="0"/>
              <a:pPr>
                <a:spcBef>
                  <a:spcPct val="0"/>
                </a:spcBef>
                <a:buFontTx/>
                <a:buNone/>
              </a:pPr>
              <a:t>8</a:t>
            </a:fld>
            <a:endParaRPr lang="en-US" altLang="zh-CN" sz="1400" smtClean="0"/>
          </a:p>
        </p:txBody>
      </p:sp>
      <p:graphicFrame>
        <p:nvGraphicFramePr>
          <p:cNvPr id="17483" name="Group 75"/>
          <p:cNvGraphicFramePr>
            <a:graphicFrameLocks noGrp="1"/>
          </p:cNvGraphicFramePr>
          <p:nvPr/>
        </p:nvGraphicFramePr>
        <p:xfrm>
          <a:off x="4067175" y="692150"/>
          <a:ext cx="3671888" cy="1981200"/>
        </p:xfrm>
        <a:graphic>
          <a:graphicData uri="http://schemas.openxmlformats.org/drawingml/2006/table">
            <a:tbl>
              <a:tblPr/>
              <a:tblGrid>
                <a:gridCol w="742950">
                  <a:extLst>
                    <a:ext uri="{9D8B030D-6E8A-4147-A177-3AD203B41FA5}">
                      <a16:colId xmlns:a16="http://schemas.microsoft.com/office/drawing/2014/main" val="3909682615"/>
                    </a:ext>
                  </a:extLst>
                </a:gridCol>
                <a:gridCol w="2928938">
                  <a:extLst>
                    <a:ext uri="{9D8B030D-6E8A-4147-A177-3AD203B41FA5}">
                      <a16:colId xmlns:a16="http://schemas.microsoft.com/office/drawing/2014/main" val="4250777112"/>
                    </a:ext>
                  </a:extLst>
                </a:gridCol>
              </a:tblGrid>
              <a:tr h="169863">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85700"/>
                  </a:ext>
                </a:extLst>
              </a:tr>
              <a:tr h="24130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2907905"/>
                  </a:ext>
                </a:extLst>
              </a:tr>
              <a:tr h="24130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T2:=addr(A)-4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9427402"/>
                  </a:ext>
                </a:extLst>
              </a:tr>
              <a:tr h="395288">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T5:=addr(B)-4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3226948"/>
                  </a:ext>
                </a:extLst>
              </a:tr>
              <a:tr h="363538">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7918064"/>
                  </a:ext>
                </a:extLst>
              </a:tr>
            </a:tbl>
          </a:graphicData>
        </a:graphic>
      </p:graphicFrame>
      <p:sp>
        <p:nvSpPr>
          <p:cNvPr id="11289" name="Line 21"/>
          <p:cNvSpPr>
            <a:spLocks noChangeShapeType="1"/>
          </p:cNvSpPr>
          <p:nvPr/>
        </p:nvSpPr>
        <p:spPr bwMode="auto">
          <a:xfrm flipV="1">
            <a:off x="3779838" y="2924175"/>
            <a:ext cx="0" cy="3600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84" name="Group 76"/>
          <p:cNvGraphicFramePr>
            <a:graphicFrameLocks noGrp="1"/>
          </p:cNvGraphicFramePr>
          <p:nvPr/>
        </p:nvGraphicFramePr>
        <p:xfrm>
          <a:off x="3995738" y="3213100"/>
          <a:ext cx="3743325" cy="3209965"/>
        </p:xfrm>
        <a:graphic>
          <a:graphicData uri="http://schemas.openxmlformats.org/drawingml/2006/table">
            <a:tbl>
              <a:tblPr/>
              <a:tblGrid>
                <a:gridCol w="647700">
                  <a:extLst>
                    <a:ext uri="{9D8B030D-6E8A-4147-A177-3AD203B41FA5}">
                      <a16:colId xmlns:a16="http://schemas.microsoft.com/office/drawing/2014/main" val="2967369724"/>
                    </a:ext>
                  </a:extLst>
                </a:gridCol>
                <a:gridCol w="3095625">
                  <a:extLst>
                    <a:ext uri="{9D8B030D-6E8A-4147-A177-3AD203B41FA5}">
                      <a16:colId xmlns:a16="http://schemas.microsoft.com/office/drawing/2014/main" val="2159076637"/>
                    </a:ext>
                  </a:extLst>
                </a:gridCol>
              </a:tblGrid>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T3:=T2[T1]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2961014"/>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T4:=T1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88537964"/>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T6:=T5[T4]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0803367"/>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T7:=T3*T6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0066174"/>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P:=P+T7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04995177"/>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I:=I+1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1275995"/>
                  </a:ext>
                </a:extLst>
              </a:tr>
              <a:tr h="436453">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T1=T1+4</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7835502"/>
                  </a:ext>
                </a:extLst>
              </a:tr>
              <a:tr h="39621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If  I&lt;=20 </a:t>
                      </a:r>
                      <a:r>
                        <a:rPr kumimoji="0" lang="en-US" altLang="zh-CN" sz="20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goto</a:t>
                      </a: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9922646"/>
                  </a:ext>
                </a:extLst>
              </a:tr>
            </a:tbl>
          </a:graphicData>
        </a:graphic>
      </p:graphicFrame>
      <p:sp>
        <p:nvSpPr>
          <p:cNvPr id="11319" name="Rectangle 51"/>
          <p:cNvSpPr>
            <a:spLocks noChangeArrowheads="1"/>
          </p:cNvSpPr>
          <p:nvPr/>
        </p:nvSpPr>
        <p:spPr bwMode="auto">
          <a:xfrm>
            <a:off x="7956550" y="1484313"/>
            <a:ext cx="431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B1</a:t>
            </a:r>
          </a:p>
        </p:txBody>
      </p:sp>
      <p:sp>
        <p:nvSpPr>
          <p:cNvPr id="11320" name="Rectangle 52"/>
          <p:cNvSpPr>
            <a:spLocks noChangeArrowheads="1"/>
          </p:cNvSpPr>
          <p:nvPr/>
        </p:nvSpPr>
        <p:spPr bwMode="auto">
          <a:xfrm>
            <a:off x="7883525" y="4365625"/>
            <a:ext cx="4318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a:t>B2</a:t>
            </a:r>
          </a:p>
        </p:txBody>
      </p:sp>
      <p:sp>
        <p:nvSpPr>
          <p:cNvPr id="11321" name="Line 53"/>
          <p:cNvSpPr>
            <a:spLocks noChangeShapeType="1"/>
          </p:cNvSpPr>
          <p:nvPr/>
        </p:nvSpPr>
        <p:spPr bwMode="auto">
          <a:xfrm>
            <a:off x="3779838" y="2924175"/>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2" name="Line 54"/>
          <p:cNvSpPr>
            <a:spLocks noChangeShapeType="1"/>
          </p:cNvSpPr>
          <p:nvPr/>
        </p:nvSpPr>
        <p:spPr bwMode="auto">
          <a:xfrm flipH="1">
            <a:off x="5929313" y="6423025"/>
            <a:ext cx="9525" cy="434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323" name="Line 55"/>
          <p:cNvSpPr>
            <a:spLocks noChangeShapeType="1"/>
          </p:cNvSpPr>
          <p:nvPr/>
        </p:nvSpPr>
        <p:spPr bwMode="auto">
          <a:xfrm flipH="1">
            <a:off x="3779838" y="6524625"/>
            <a:ext cx="215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24" name="Line 74"/>
          <p:cNvSpPr>
            <a:spLocks noChangeShapeType="1"/>
          </p:cNvSpPr>
          <p:nvPr/>
        </p:nvSpPr>
        <p:spPr bwMode="auto">
          <a:xfrm>
            <a:off x="6011863" y="27082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765175"/>
            <a:ext cx="8229600" cy="638175"/>
          </a:xfrm>
        </p:spPr>
        <p:txBody>
          <a:bodyPr/>
          <a:lstStyle/>
          <a:p>
            <a:pPr marL="723900" indent="-723900" eaLnBrk="1" hangingPunct="1">
              <a:buFontTx/>
              <a:buAutoNum type="arabicPeriod" startAt="4"/>
            </a:pPr>
            <a:r>
              <a:rPr lang="zh-CN" altLang="en-US" sz="3200" b="1" smtClean="0">
                <a:solidFill>
                  <a:srgbClr val="FF0000"/>
                </a:solidFill>
              </a:rPr>
              <a:t>变换循环控制条件</a:t>
            </a:r>
          </a:p>
        </p:txBody>
      </p:sp>
      <p:sp>
        <p:nvSpPr>
          <p:cNvPr id="12291" name="Rectangle 68"/>
          <p:cNvSpPr>
            <a:spLocks noGrp="1" noChangeArrowheads="1"/>
          </p:cNvSpPr>
          <p:nvPr>
            <p:ph idx="1"/>
          </p:nvPr>
        </p:nvSpPr>
        <p:spPr>
          <a:xfrm>
            <a:off x="682625" y="1844675"/>
            <a:ext cx="7797800" cy="3097213"/>
          </a:xfrm>
        </p:spPr>
        <p:txBody>
          <a:bodyPr/>
          <a:lstStyle/>
          <a:p>
            <a:pPr eaLnBrk="1" hangingPunct="1"/>
            <a:r>
              <a:rPr lang="zh-CN" altLang="en-US" sz="2400" smtClean="0">
                <a:latin typeface="宋体" panose="02010600030101010101" pitchFamily="2" charset="-122"/>
              </a:rPr>
              <a:t>中间代码中，</a:t>
            </a:r>
            <a:r>
              <a:rPr lang="en-US" altLang="zh-CN" sz="2400" smtClean="0">
                <a:latin typeface="宋体" panose="02010600030101010101" pitchFamily="2" charset="-122"/>
              </a:rPr>
              <a:t>I</a:t>
            </a:r>
            <a:r>
              <a:rPr lang="zh-CN" altLang="en-US" sz="2400" smtClean="0">
                <a:latin typeface="宋体" panose="02010600030101010101" pitchFamily="2" charset="-122"/>
              </a:rPr>
              <a:t>和</a:t>
            </a:r>
            <a:r>
              <a:rPr lang="en-US" altLang="zh-CN" sz="2400" smtClean="0">
                <a:latin typeface="宋体" panose="02010600030101010101" pitchFamily="2" charset="-122"/>
              </a:rPr>
              <a:t>T1</a:t>
            </a:r>
            <a:r>
              <a:rPr lang="zh-CN" altLang="en-US" sz="2400" smtClean="0">
                <a:latin typeface="宋体" panose="02010600030101010101" pitchFamily="2" charset="-122"/>
              </a:rPr>
              <a:t>始终保持</a:t>
            </a:r>
            <a:r>
              <a:rPr lang="en-US" altLang="zh-CN" sz="2400" smtClean="0">
                <a:latin typeface="宋体" panose="02010600030101010101" pitchFamily="2" charset="-122"/>
              </a:rPr>
              <a:t>T1</a:t>
            </a:r>
            <a:r>
              <a:rPr lang="zh-CN" altLang="en-US" sz="2400" smtClean="0">
                <a:latin typeface="宋体" panose="02010600030101010101" pitchFamily="2" charset="-122"/>
              </a:rPr>
              <a:t>＝</a:t>
            </a:r>
            <a:r>
              <a:rPr lang="en-US" altLang="zh-CN" sz="2400" smtClean="0">
                <a:latin typeface="宋体" panose="02010600030101010101" pitchFamily="2" charset="-122"/>
              </a:rPr>
              <a:t>4*I</a:t>
            </a:r>
            <a:r>
              <a:rPr lang="zh-CN" altLang="en-US" sz="2400" smtClean="0">
                <a:latin typeface="宋体" panose="02010600030101010101" pitchFamily="2" charset="-122"/>
              </a:rPr>
              <a:t>的线性关系；</a:t>
            </a:r>
          </a:p>
          <a:p>
            <a:pPr eaLnBrk="1" hangingPunct="1"/>
            <a:r>
              <a:rPr lang="zh-CN" altLang="en-US" sz="2400" smtClean="0">
                <a:latin typeface="宋体" panose="02010600030101010101" pitchFamily="2" charset="-122"/>
              </a:rPr>
              <a:t>把四元式（</a:t>
            </a:r>
            <a:r>
              <a:rPr lang="en-US" altLang="zh-CN" sz="2400" smtClean="0">
                <a:latin typeface="宋体" panose="02010600030101010101" pitchFamily="2" charset="-122"/>
              </a:rPr>
              <a:t>12</a:t>
            </a:r>
            <a:r>
              <a:rPr lang="zh-CN" altLang="en-US" sz="2400" smtClean="0">
                <a:latin typeface="宋体" panose="02010600030101010101" pitchFamily="2" charset="-122"/>
              </a:rPr>
              <a:t>）的循环控制条件</a:t>
            </a:r>
            <a:r>
              <a:rPr lang="en-US" altLang="zh-CN" sz="2400" smtClean="0">
                <a:latin typeface="宋体" panose="02010600030101010101" pitchFamily="2" charset="-122"/>
              </a:rPr>
              <a:t>I≤20</a:t>
            </a:r>
            <a:r>
              <a:rPr lang="zh-CN" altLang="en-US" sz="2400" smtClean="0">
                <a:latin typeface="宋体" panose="02010600030101010101" pitchFamily="2" charset="-122"/>
              </a:rPr>
              <a:t>变换成</a:t>
            </a:r>
            <a:r>
              <a:rPr lang="en-US" altLang="zh-CN" sz="2400" smtClean="0">
                <a:latin typeface="宋体" panose="02010600030101010101" pitchFamily="2" charset="-122"/>
              </a:rPr>
              <a:t>T1≤80</a:t>
            </a:r>
            <a:r>
              <a:rPr lang="zh-CN" altLang="en-US" sz="2400" smtClean="0">
                <a:latin typeface="宋体" panose="02010600030101010101" pitchFamily="2" charset="-122"/>
              </a:rPr>
              <a:t>，这样整个程序的运行结果不变。</a:t>
            </a:r>
          </a:p>
          <a:p>
            <a:pPr eaLnBrk="1" hangingPunct="1"/>
            <a:r>
              <a:rPr lang="zh-CN" altLang="en-US" sz="2400" smtClean="0">
                <a:latin typeface="宋体" panose="02010600030101010101" pitchFamily="2" charset="-122"/>
              </a:rPr>
              <a:t>这种变换称为变换循环控制条件。</a:t>
            </a:r>
          </a:p>
          <a:p>
            <a:pPr eaLnBrk="1" hangingPunct="1"/>
            <a:r>
              <a:rPr lang="zh-CN" altLang="en-US" sz="2400" smtClean="0">
                <a:latin typeface="宋体" panose="02010600030101010101" pitchFamily="2" charset="-122"/>
              </a:rPr>
              <a:t>变换后，循环中</a:t>
            </a:r>
            <a:r>
              <a:rPr lang="en-US" altLang="zh-CN" sz="2400" smtClean="0">
                <a:latin typeface="宋体" panose="02010600030101010101" pitchFamily="2" charset="-122"/>
              </a:rPr>
              <a:t>I</a:t>
            </a:r>
            <a:r>
              <a:rPr lang="zh-CN" altLang="en-US" sz="2400" smtClean="0">
                <a:latin typeface="宋体" panose="02010600030101010101" pitchFamily="2" charset="-122"/>
              </a:rPr>
              <a:t>的值在循环后不会被引用，四元式（</a:t>
            </a:r>
            <a:r>
              <a:rPr lang="en-US" altLang="zh-CN" sz="2400" smtClean="0">
                <a:latin typeface="宋体" panose="02010600030101010101" pitchFamily="2" charset="-122"/>
              </a:rPr>
              <a:t>11</a:t>
            </a:r>
            <a:r>
              <a:rPr lang="zh-CN" altLang="en-US" sz="2400" smtClean="0">
                <a:latin typeface="宋体" panose="02010600030101010101" pitchFamily="2" charset="-122"/>
              </a:rPr>
              <a:t>）成为多余运算，可以从循环中删除。</a:t>
            </a:r>
          </a:p>
          <a:p>
            <a:pPr eaLnBrk="1" hangingPunct="1"/>
            <a:r>
              <a:rPr lang="zh-CN" altLang="en-US" sz="2400" smtClean="0">
                <a:latin typeface="宋体" panose="02010600030101010101" pitchFamily="2" charset="-122"/>
              </a:rPr>
              <a:t>变换循环控制条件可以达到代码优化的目的。</a:t>
            </a:r>
            <a:br>
              <a:rPr lang="zh-CN" altLang="en-US" sz="2400" smtClean="0">
                <a:latin typeface="宋体" panose="02010600030101010101" pitchFamily="2" charset="-122"/>
              </a:rPr>
            </a:br>
            <a:endParaRPr lang="zh-CN" altLang="en-US" sz="2400" smtClean="0">
              <a:latin typeface="宋体" panose="02010600030101010101" pitchFamily="2" charset="-122"/>
            </a:endParaRPr>
          </a:p>
        </p:txBody>
      </p:sp>
      <p:sp>
        <p:nvSpPr>
          <p:cNvPr id="1229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1BA1B72-91F2-4705-A380-12DBCA3BDD73}" type="slidenum">
              <a:rPr lang="en-US" altLang="zh-CN" sz="1400" smtClean="0"/>
              <a:pPr>
                <a:spcBef>
                  <a:spcPct val="0"/>
                </a:spcBef>
                <a:buFontTx/>
                <a:buNone/>
              </a:pPr>
              <a:t>9</a:t>
            </a:fld>
            <a:endParaRPr lang="en-US" altLang="zh-CN" sz="1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华电课件">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1讲 数据概述.ppt [兼容模式]" id="{2EED74CB-CA1A-4992-8A98-915FA2ECF02E}" vid="{E89A2BA7-D518-4D39-A51A-34234F73D1C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华电讲义模板</Template>
  <TotalTime>2904</TotalTime>
  <Words>7529</Words>
  <Application>Microsoft Office PowerPoint</Application>
  <PresentationFormat>全屏显示(4:3)</PresentationFormat>
  <Paragraphs>1074</Paragraphs>
  <Slides>62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Arial</vt:lpstr>
      <vt:lpstr>宋体</vt:lpstr>
      <vt:lpstr>Wingdings</vt:lpstr>
      <vt:lpstr>Times New Roman</vt:lpstr>
      <vt:lpstr>华文中宋</vt:lpstr>
      <vt:lpstr>楷体_GB2312</vt:lpstr>
      <vt:lpstr>黑体</vt:lpstr>
      <vt:lpstr>华电课件</vt:lpstr>
      <vt:lpstr>第十章 代码优化技术</vt:lpstr>
      <vt:lpstr>10.0 本章要点</vt:lpstr>
      <vt:lpstr>10.1 优化技术简介</vt:lpstr>
      <vt:lpstr>10.1 优化技术简介</vt:lpstr>
      <vt:lpstr>优化技术举例（中间代码优化）</vt:lpstr>
      <vt:lpstr>删除多余运算（删除公共子表达式）</vt:lpstr>
      <vt:lpstr>经过删除公共子表达式和外提代码后的中间代码</vt:lpstr>
      <vt:lpstr>强度削弱</vt:lpstr>
      <vt:lpstr>变换循环控制条件</vt:lpstr>
      <vt:lpstr>PowerPoint 演示文稿</vt:lpstr>
      <vt:lpstr>PowerPoint 演示文稿</vt:lpstr>
      <vt:lpstr>PowerPoint 演示文稿</vt:lpstr>
      <vt:lpstr>10.2 局部优化</vt:lpstr>
      <vt:lpstr>10.2 局部优化</vt:lpstr>
      <vt:lpstr>例题：</vt:lpstr>
      <vt:lpstr>基本块的DAG表示</vt:lpstr>
      <vt:lpstr>基本块的DAG表示</vt:lpstr>
      <vt:lpstr>PowerPoint 演示文稿</vt:lpstr>
      <vt:lpstr>PowerPoint 演示文稿</vt:lpstr>
      <vt:lpstr>基本块的DAG构造算法:只考虑0、1、2型四元式</vt:lpstr>
      <vt:lpstr>基本块的DAG构造算法</vt:lpstr>
      <vt:lpstr>基本块的DAG构造算法</vt:lpstr>
      <vt:lpstr>基本块的DAG构造算法</vt:lpstr>
      <vt:lpstr>举例 由四元式构造DAG</vt:lpstr>
      <vt:lpstr>PowerPoint 演示文稿</vt:lpstr>
      <vt:lpstr>PowerPoint 演示文稿</vt:lpstr>
      <vt:lpstr>PowerPoint 演示文稿</vt:lpstr>
      <vt:lpstr>PowerPoint 演示文稿</vt:lpstr>
      <vt:lpstr>DAG的应用</vt:lpstr>
      <vt:lpstr>DAG的应用</vt:lpstr>
      <vt:lpstr>DAG的应用</vt:lpstr>
      <vt:lpstr>10.3 控制流分析和循环优化</vt:lpstr>
      <vt:lpstr>程序流图与循环</vt:lpstr>
      <vt:lpstr>程序流图与循环</vt:lpstr>
      <vt:lpstr>程序流图与循环</vt:lpstr>
      <vt:lpstr>循环的查找</vt:lpstr>
      <vt:lpstr>PowerPoint 演示文稿</vt:lpstr>
      <vt:lpstr>求必经结点集算法要点</vt:lpstr>
      <vt:lpstr>循环的查找算法</vt:lpstr>
      <vt:lpstr>循环的查找算法</vt:lpstr>
      <vt:lpstr>PowerPoint 演示文稿</vt:lpstr>
      <vt:lpstr>循环优化</vt:lpstr>
      <vt:lpstr>代码外提流图</vt:lpstr>
      <vt:lpstr>不是所有的循环不变代码都可以外提</vt:lpstr>
      <vt:lpstr>不是所有的循环不变代码都可以外提</vt:lpstr>
      <vt:lpstr>定值与引用</vt:lpstr>
      <vt:lpstr>查找“不变运算”的算法</vt:lpstr>
      <vt:lpstr>“代码外提”的算法</vt:lpstr>
      <vt:lpstr>10.4数据流的分析和全局优化</vt:lpstr>
      <vt:lpstr>10.4数据流的分析和全局优化</vt:lpstr>
      <vt:lpstr>10.4.1数据流方程的一般形式</vt:lpstr>
      <vt:lpstr>数据流方程的一般形式</vt:lpstr>
      <vt:lpstr>10.4.2到达-定值数据流方程：求出到达p点的各变量的所有定值点</vt:lpstr>
      <vt:lpstr>PowerPoint 演示文稿</vt:lpstr>
      <vt:lpstr>PowerPoint 演示文稿</vt:lpstr>
      <vt:lpstr>10.4.3 可用表达式及其数据流方程</vt:lpstr>
      <vt:lpstr>可用表达式计算</vt:lpstr>
      <vt:lpstr>可用表达式计算</vt:lpstr>
      <vt:lpstr>可用表达式的数据流方程</vt:lpstr>
      <vt:lpstr>10.4.4 活跃变量数据流方程</vt:lpstr>
      <vt:lpstr>du链数据流方程</vt:lpstr>
      <vt:lpstr>PowerPoint 演示文稿</vt:lpstr>
    </vt:vector>
  </TitlesOfParts>
  <Company>incom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代码优化</dc:title>
  <dc:creator>qlh</dc:creator>
  <cp:lastModifiedBy>qlh</cp:lastModifiedBy>
  <cp:revision>208</cp:revision>
  <dcterms:created xsi:type="dcterms:W3CDTF">2004-05-12T02:58:47Z</dcterms:created>
  <dcterms:modified xsi:type="dcterms:W3CDTF">2020-10-26T04:58:43Z</dcterms:modified>
</cp:coreProperties>
</file>