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av" ContentType="audio/x-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9" r:id="rId1"/>
  </p:sldMasterIdLst>
  <p:sldIdLst>
    <p:sldId id="257" r:id="rId2"/>
    <p:sldId id="258" r:id="rId3"/>
    <p:sldId id="31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299" r:id="rId42"/>
    <p:sldId id="300" r:id="rId43"/>
    <p:sldId id="301" r:id="rId44"/>
    <p:sldId id="302" r:id="rId45"/>
    <p:sldId id="303" r:id="rId46"/>
    <p:sldId id="304" r:id="rId47"/>
    <p:sldId id="305" r:id="rId48"/>
    <p:sldId id="306" r:id="rId49"/>
    <p:sldId id="307" r:id="rId50"/>
    <p:sldId id="308" r:id="rId51"/>
    <p:sldId id="309" r:id="rId52"/>
    <p:sldId id="315" r:id="rId53"/>
    <p:sldId id="316" r:id="rId54"/>
    <p:sldId id="310" r:id="rId55"/>
    <p:sldId id="311" r:id="rId56"/>
    <p:sldId id="312" r:id="rId57"/>
    <p:sldId id="313" r:id="rId58"/>
    <p:sldId id="314" r:id="rId59"/>
    <p:sldId id="318" r:id="rId60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452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45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2"/>
          <p:cNvPicPr>
            <a:picLocks noChangeAspect="1" noChangeArrowheads="1"/>
          </p:cNvPicPr>
          <p:nvPr/>
        </p:nvPicPr>
        <p:blipFill>
          <a:blip r:embed="rId2">
            <a:lum brigh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68413"/>
            <a:ext cx="9144000" cy="558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" descr="中文校名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88913"/>
            <a:ext cx="3186113" cy="865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2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6F474E5-ABB5-45B9-AC91-39BD93C1A4F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86769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44E29F-5829-4B14-8A2D-F6442DFAACB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77224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38925" y="260350"/>
            <a:ext cx="2058988" cy="586581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60350"/>
            <a:ext cx="6029325" cy="5865813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2F2C06-619F-42B3-990C-2C44941304F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176250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1625" y="685800"/>
            <a:ext cx="854075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04800" y="1981200"/>
            <a:ext cx="4194175" cy="3886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51375" y="1981200"/>
            <a:ext cx="4194175" cy="18669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51375" y="4000500"/>
            <a:ext cx="4194175" cy="18669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47A0C1-CA34-4382-B5CB-C7832342243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02786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1625" y="685800"/>
            <a:ext cx="854075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04800" y="1981200"/>
            <a:ext cx="4194175" cy="3886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1375" y="1981200"/>
            <a:ext cx="4194175" cy="3886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38393D-F2C2-48D4-A2E6-904A8729455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674239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1625" y="685800"/>
            <a:ext cx="854075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04800" y="1981200"/>
            <a:ext cx="8540750" cy="18669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04800" y="4000500"/>
            <a:ext cx="8540750" cy="18669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C638FD-C6C5-4DAE-9D2A-C13115F54C2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87457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5F602A-ECC0-47C3-AB67-CCED69ECF84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58176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FC533F-6590-4E47-A6DE-9001DEBE32B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54406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9C6FCE-DE13-4757-BA9F-AE8769679C7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55533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CC39A9-9015-49D9-AD4F-09CD69F54BB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48226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A344B9-4C11-4553-83C7-490392CABA2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56829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2F6561-A825-4CFA-A97C-F400DA324FA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78589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CF3CCF-7EA1-4564-BE0D-A5C49890ABF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79202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4304EB-D84D-48C5-AA5E-06E8B153BA7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59306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中文校名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519363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27" name="Group 3"/>
          <p:cNvGrpSpPr>
            <a:grpSpLocks/>
          </p:cNvGrpSpPr>
          <p:nvPr/>
        </p:nvGrpSpPr>
        <p:grpSpPr bwMode="auto">
          <a:xfrm>
            <a:off x="0" y="1412875"/>
            <a:ext cx="9144000" cy="431800"/>
            <a:chOff x="0" y="436"/>
            <a:chExt cx="5760" cy="318"/>
          </a:xfrm>
        </p:grpSpPr>
        <p:sp>
          <p:nvSpPr>
            <p:cNvPr id="1036" name="Rectangle 4"/>
            <p:cNvSpPr>
              <a:spLocks noChangeArrowheads="1"/>
            </p:cNvSpPr>
            <p:nvPr/>
          </p:nvSpPr>
          <p:spPr bwMode="auto">
            <a:xfrm>
              <a:off x="0" y="436"/>
              <a:ext cx="5760" cy="182"/>
            </a:xfrm>
            <a:prstGeom prst="rect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37" name="Oval 5"/>
            <p:cNvSpPr>
              <a:spLocks noChangeArrowheads="1"/>
            </p:cNvSpPr>
            <p:nvPr/>
          </p:nvSpPr>
          <p:spPr bwMode="auto">
            <a:xfrm>
              <a:off x="0" y="482"/>
              <a:ext cx="5760" cy="27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</p:grpSp>
      <p:grpSp>
        <p:nvGrpSpPr>
          <p:cNvPr id="1028" name="Group 6"/>
          <p:cNvGrpSpPr>
            <a:grpSpLocks/>
          </p:cNvGrpSpPr>
          <p:nvPr/>
        </p:nvGrpSpPr>
        <p:grpSpPr bwMode="auto">
          <a:xfrm>
            <a:off x="0" y="6092825"/>
            <a:ext cx="9144000" cy="765175"/>
            <a:chOff x="0" y="3748"/>
            <a:chExt cx="5760" cy="572"/>
          </a:xfrm>
        </p:grpSpPr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0" y="3973"/>
              <a:ext cx="5760" cy="347"/>
            </a:xfrm>
            <a:prstGeom prst="rect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35" name="Oval 8"/>
            <p:cNvSpPr>
              <a:spLocks noChangeArrowheads="1"/>
            </p:cNvSpPr>
            <p:nvPr/>
          </p:nvSpPr>
          <p:spPr bwMode="auto">
            <a:xfrm>
              <a:off x="0" y="3748"/>
              <a:ext cx="5760" cy="45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</p:grpSp>
      <p:sp>
        <p:nvSpPr>
          <p:cNvPr id="1029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26035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30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51211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12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13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CF1BBECD-67CB-4205-9F80-310D748BC90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Rot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C00000"/>
                </a:solidFill>
              </a:rPr>
              <a:t>第二章 文法和语言</a:t>
            </a:r>
          </a:p>
        </p:txBody>
      </p:sp>
      <p:sp>
        <p:nvSpPr>
          <p:cNvPr id="3075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2700338" y="4797425"/>
            <a:ext cx="3816350" cy="5762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4000" b="1" dirty="0" smtClean="0">
                <a:solidFill>
                  <a:srgbClr val="C00000"/>
                </a:solidFill>
              </a:rPr>
              <a:t>2020</a:t>
            </a:r>
            <a:r>
              <a:rPr lang="zh-CN" altLang="en-US" sz="4000" b="1" dirty="0" smtClean="0">
                <a:solidFill>
                  <a:srgbClr val="C00000"/>
                </a:solidFill>
              </a:rPr>
              <a:t>年</a:t>
            </a:r>
            <a:r>
              <a:rPr lang="en-US" altLang="zh-CN" sz="4000" b="1" dirty="0">
                <a:solidFill>
                  <a:srgbClr val="C00000"/>
                </a:solidFill>
              </a:rPr>
              <a:t>9</a:t>
            </a:r>
            <a:r>
              <a:rPr lang="zh-CN" altLang="en-US" sz="4000" b="1" dirty="0" smtClean="0">
                <a:solidFill>
                  <a:srgbClr val="C00000"/>
                </a:solidFill>
              </a:rPr>
              <a:t>月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11188" y="765175"/>
            <a:ext cx="7772400" cy="692150"/>
          </a:xfrm>
        </p:spPr>
        <p:txBody>
          <a:bodyPr/>
          <a:lstStyle/>
          <a:p>
            <a:r>
              <a:rPr lang="en-US" altLang="zh-CN" sz="2800" b="1" dirty="0">
                <a:latin typeface="宋体" panose="02010600030101010101" pitchFamily="2" charset="-122"/>
              </a:rPr>
              <a:t>2</a:t>
            </a:r>
            <a:r>
              <a:rPr lang="en-US" altLang="zh-CN" sz="2800" b="1" dirty="0" smtClean="0">
                <a:latin typeface="宋体" panose="02010600030101010101" pitchFamily="2" charset="-122"/>
              </a:rPr>
              <a:t>.3</a:t>
            </a:r>
            <a:r>
              <a:rPr lang="zh-CN" altLang="en-US" sz="2800" b="1" dirty="0" smtClean="0">
                <a:latin typeface="宋体" panose="02010600030101010101" pitchFamily="2" charset="-122"/>
              </a:rPr>
              <a:t>文法和语言的形式定义</a:t>
            </a:r>
          </a:p>
        </p:txBody>
      </p:sp>
      <p:sp>
        <p:nvSpPr>
          <p:cNvPr id="12291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457200" y="1676400"/>
            <a:ext cx="8229600" cy="4800600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sz="2400" smtClean="0"/>
              <a:t>如何来描述一种语言？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zh-CN" altLang="en-US" sz="2400" smtClean="0"/>
              <a:t>如果语言是有穷的（只含有有穷多个句子），可以将句子逐一列出来表示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zh-CN" altLang="en-US" sz="2400" smtClean="0"/>
              <a:t>如果语言是无穷的，找出语言的有穷表示。语言的有穷表示有两个途经：</a:t>
            </a:r>
          </a:p>
          <a:p>
            <a:pPr lvl="2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p"/>
            </a:pPr>
            <a:r>
              <a:rPr lang="zh-CN" altLang="en-US" sz="2000" smtClean="0">
                <a:solidFill>
                  <a:srgbClr val="CC0066"/>
                </a:solidFill>
                <a:latin typeface="宋体" panose="02010600030101010101" pitchFamily="2" charset="-122"/>
              </a:rPr>
              <a:t>生成方式 （文法）</a:t>
            </a:r>
            <a:r>
              <a:rPr lang="zh-CN" altLang="en-US" sz="2000" smtClean="0">
                <a:latin typeface="宋体" panose="02010600030101010101" pitchFamily="2" charset="-122"/>
              </a:rPr>
              <a:t>：语言中的每个句子可以用严格定义的规则来构造。       </a:t>
            </a:r>
            <a:endParaRPr lang="en-US" altLang="zh-CN" sz="2000" smtClean="0">
              <a:latin typeface="宋体" panose="02010600030101010101" pitchFamily="2" charset="-122"/>
            </a:endParaRPr>
          </a:p>
          <a:p>
            <a:pPr lvl="2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p"/>
            </a:pPr>
            <a:r>
              <a:rPr lang="zh-CN" altLang="en-US" sz="2000" smtClean="0">
                <a:solidFill>
                  <a:srgbClr val="CC0066"/>
                </a:solidFill>
                <a:latin typeface="宋体" panose="02010600030101010101" pitchFamily="2" charset="-122"/>
              </a:rPr>
              <a:t>识别方式（自动机）</a:t>
            </a:r>
            <a:r>
              <a:rPr lang="zh-CN" altLang="en-US" sz="2000" smtClean="0">
                <a:latin typeface="宋体" panose="02010600030101010101" pitchFamily="2" charset="-122"/>
              </a:rPr>
              <a:t>：用一个过程，当输入的一任意串属于语言时，该过程经有限次计算后就会停止并回答“是”，若不属于，要麽能停止并回答“不是”，（要麽永远继续下去。）</a:t>
            </a:r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1727200" y="6015038"/>
            <a:ext cx="51339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 b="1">
                <a:solidFill>
                  <a:srgbClr val="A50021"/>
                </a:solidFill>
                <a:latin typeface="Times New Roman" panose="02020603050405020304" pitchFamily="18" charset="0"/>
              </a:rPr>
              <a:t>目标是用有穷的规则描述无穷的语言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760413" y="692150"/>
            <a:ext cx="7772400" cy="639763"/>
          </a:xfrm>
        </p:spPr>
        <p:txBody>
          <a:bodyPr/>
          <a:lstStyle/>
          <a:p>
            <a:r>
              <a:rPr lang="en-US" altLang="zh-CN" sz="3200" b="1" dirty="0">
                <a:latin typeface="宋体" panose="02010600030101010101" pitchFamily="2" charset="-122"/>
              </a:rPr>
              <a:t>2</a:t>
            </a:r>
            <a:r>
              <a:rPr lang="en-US" altLang="zh-CN" sz="3200" b="1" dirty="0" smtClean="0">
                <a:latin typeface="宋体" panose="02010600030101010101" pitchFamily="2" charset="-122"/>
              </a:rPr>
              <a:t>.3</a:t>
            </a:r>
            <a:r>
              <a:rPr lang="zh-CN" altLang="en-US" sz="3200" b="1" dirty="0" smtClean="0">
                <a:latin typeface="宋体" panose="02010600030101010101" pitchFamily="2" charset="-122"/>
              </a:rPr>
              <a:t>文法和语言的形式定义</a:t>
            </a:r>
          </a:p>
        </p:txBody>
      </p:sp>
      <p:sp>
        <p:nvSpPr>
          <p:cNvPr id="13315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614363" y="1772816"/>
            <a:ext cx="8066087" cy="4178300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sz="3600" smtClean="0">
                <a:solidFill>
                  <a:srgbClr val="CC0066"/>
                </a:solidFill>
                <a:latin typeface="宋体" panose="02010600030101010101" pitchFamily="2" charset="-122"/>
              </a:rPr>
              <a:t>规则</a:t>
            </a:r>
            <a:r>
              <a:rPr lang="en-US" altLang="zh-CN" sz="3600" dirty="0" smtClean="0">
                <a:latin typeface="宋体" panose="02010600030101010101" pitchFamily="2" charset="-122"/>
              </a:rPr>
              <a:t>(</a:t>
            </a:r>
            <a:r>
              <a:rPr lang="zh-CN" altLang="en-US" sz="3600" dirty="0" smtClean="0">
                <a:latin typeface="宋体" panose="02010600030101010101" pitchFamily="2" charset="-122"/>
              </a:rPr>
              <a:t>也称</a:t>
            </a:r>
            <a:r>
              <a:rPr lang="zh-CN" altLang="en-US" sz="3600" dirty="0" smtClean="0">
                <a:solidFill>
                  <a:schemeClr val="tx2"/>
                </a:solidFill>
                <a:latin typeface="宋体" panose="02010600030101010101" pitchFamily="2" charset="-122"/>
              </a:rPr>
              <a:t>重写规则</a:t>
            </a:r>
            <a:r>
              <a:rPr lang="zh-CN" altLang="en-US" sz="3600" dirty="0" smtClean="0">
                <a:latin typeface="宋体" panose="02010600030101010101" pitchFamily="2" charset="-122"/>
              </a:rPr>
              <a:t>、</a:t>
            </a:r>
            <a:r>
              <a:rPr lang="zh-CN" altLang="en-US" sz="3600" dirty="0" smtClean="0">
                <a:solidFill>
                  <a:schemeClr val="tx2"/>
                </a:solidFill>
                <a:latin typeface="宋体" panose="02010600030101010101" pitchFamily="2" charset="-122"/>
              </a:rPr>
              <a:t>产生式</a:t>
            </a:r>
            <a:r>
              <a:rPr lang="zh-CN" altLang="en-US" sz="3600" dirty="0" smtClean="0">
                <a:latin typeface="宋体" panose="02010600030101010101" pitchFamily="2" charset="-122"/>
              </a:rPr>
              <a:t>或</a:t>
            </a:r>
            <a:r>
              <a:rPr lang="zh-CN" altLang="en-US" sz="3600" dirty="0" smtClean="0">
                <a:solidFill>
                  <a:schemeClr val="tx2"/>
                </a:solidFill>
                <a:latin typeface="宋体" panose="02010600030101010101" pitchFamily="2" charset="-122"/>
              </a:rPr>
              <a:t>生成式</a:t>
            </a:r>
            <a:r>
              <a:rPr lang="en-US" altLang="zh-CN" sz="3600" dirty="0" smtClean="0">
                <a:latin typeface="宋体" panose="02010600030101010101" pitchFamily="2" charset="-122"/>
              </a:rPr>
              <a:t>)</a:t>
            </a:r>
            <a:r>
              <a:rPr lang="zh-CN" altLang="en-US" sz="3600" dirty="0" smtClean="0">
                <a:latin typeface="宋体" panose="02010600030101010101" pitchFamily="2" charset="-122"/>
              </a:rPr>
              <a:t>：是形如</a:t>
            </a:r>
            <a:r>
              <a:rPr lang="en-US" altLang="zh-CN" sz="3600" dirty="0" smtClean="0">
                <a:latin typeface="宋体" panose="02010600030101010101" pitchFamily="2" charset="-122"/>
              </a:rPr>
              <a:t>α→β</a:t>
            </a:r>
            <a:r>
              <a:rPr lang="zh-CN" altLang="en-US" sz="3600" dirty="0" smtClean="0">
                <a:latin typeface="宋体" panose="02010600030101010101" pitchFamily="2" charset="-122"/>
              </a:rPr>
              <a:t>或</a:t>
            </a:r>
            <a:r>
              <a:rPr lang="en-US" altLang="zh-CN" sz="3600" dirty="0" smtClean="0">
                <a:latin typeface="宋体" panose="02010600030101010101" pitchFamily="2" charset="-122"/>
              </a:rPr>
              <a:t>α::=β</a:t>
            </a:r>
            <a:r>
              <a:rPr lang="zh-CN" altLang="en-US" sz="3600" dirty="0" smtClean="0">
                <a:latin typeface="宋体" panose="02010600030101010101" pitchFamily="2" charset="-122"/>
              </a:rPr>
              <a:t>的</a:t>
            </a:r>
            <a:r>
              <a:rPr lang="en-US" altLang="zh-CN" sz="3600" dirty="0" smtClean="0">
                <a:latin typeface="宋体" panose="02010600030101010101" pitchFamily="2" charset="-122"/>
              </a:rPr>
              <a:t>(α,β)</a:t>
            </a:r>
            <a:r>
              <a:rPr lang="zh-CN" altLang="en-US" sz="3600" dirty="0" smtClean="0">
                <a:latin typeface="宋体" panose="02010600030101010101" pitchFamily="2" charset="-122"/>
              </a:rPr>
              <a:t>有序对，其中</a:t>
            </a:r>
            <a:r>
              <a:rPr lang="en-US" altLang="zh-CN" sz="3600" dirty="0" smtClean="0">
                <a:latin typeface="宋体" panose="02010600030101010101" pitchFamily="2" charset="-122"/>
              </a:rPr>
              <a:t>α</a:t>
            </a:r>
            <a:r>
              <a:rPr lang="zh-CN" altLang="en-US" sz="3600" dirty="0" smtClean="0">
                <a:latin typeface="宋体" panose="02010600030101010101" pitchFamily="2" charset="-122"/>
              </a:rPr>
              <a:t>为字母表的正闭包中的符号， </a:t>
            </a:r>
            <a:r>
              <a:rPr lang="en-US" altLang="zh-CN" sz="3600" dirty="0" smtClean="0">
                <a:latin typeface="宋体" panose="02010600030101010101" pitchFamily="2" charset="-122"/>
              </a:rPr>
              <a:t>β</a:t>
            </a:r>
            <a:r>
              <a:rPr lang="zh-CN" altLang="en-US" sz="3600" dirty="0" smtClean="0">
                <a:latin typeface="宋体" panose="02010600030101010101" pitchFamily="2" charset="-122"/>
              </a:rPr>
              <a:t>为字母表的闭包中的符号，</a:t>
            </a:r>
            <a:r>
              <a:rPr lang="en-US" altLang="zh-CN" sz="3600" dirty="0" smtClean="0">
                <a:latin typeface="宋体" panose="02010600030101010101" pitchFamily="2" charset="-122"/>
              </a:rPr>
              <a:t>α</a:t>
            </a:r>
            <a:r>
              <a:rPr lang="zh-CN" altLang="en-US" sz="3600" dirty="0" smtClean="0">
                <a:latin typeface="宋体" panose="02010600030101010101" pitchFamily="2" charset="-122"/>
              </a:rPr>
              <a:t>称为规则的左部， </a:t>
            </a:r>
            <a:r>
              <a:rPr lang="en-US" altLang="zh-CN" sz="3600" dirty="0" smtClean="0">
                <a:latin typeface="宋体" panose="02010600030101010101" pitchFamily="2" charset="-122"/>
              </a:rPr>
              <a:t>β</a:t>
            </a:r>
            <a:r>
              <a:rPr lang="zh-CN" altLang="en-US" sz="3600" dirty="0" smtClean="0">
                <a:latin typeface="宋体" panose="02010600030101010101" pitchFamily="2" charset="-122"/>
              </a:rPr>
              <a:t>称为规则的右部。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sz="3600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规则是文法的核心</a:t>
            </a:r>
            <a:r>
              <a:rPr lang="zh-CN" altLang="en-US" sz="3600" dirty="0" smtClean="0">
                <a:latin typeface="宋体" panose="02010600030101010101" pitchFamily="2" charset="-122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619250" y="620713"/>
            <a:ext cx="6405563" cy="609600"/>
          </a:xfrm>
        </p:spPr>
        <p:txBody>
          <a:bodyPr/>
          <a:lstStyle/>
          <a:p>
            <a:r>
              <a:rPr lang="en-US" altLang="zh-CN" sz="3200" b="1" dirty="0"/>
              <a:t>2</a:t>
            </a:r>
            <a:r>
              <a:rPr lang="en-US" altLang="zh-CN" sz="3200" b="1" dirty="0" smtClean="0"/>
              <a:t>.3 </a:t>
            </a:r>
            <a:r>
              <a:rPr lang="zh-CN" altLang="en-US" sz="3200" b="1" dirty="0" smtClean="0"/>
              <a:t>文法和语言的形式定义</a:t>
            </a:r>
          </a:p>
        </p:txBody>
      </p:sp>
      <p:sp>
        <p:nvSpPr>
          <p:cNvPr id="14339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611188" y="1557338"/>
            <a:ext cx="7939087" cy="4824412"/>
          </a:xfrm>
        </p:spPr>
        <p:txBody>
          <a:bodyPr/>
          <a:lstStyle/>
          <a:p>
            <a:pPr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sz="2400" smtClean="0"/>
              <a:t>所谓的形式定义就是用符号串来描述文法规则的表述。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sz="2400" b="1" smtClean="0">
                <a:solidFill>
                  <a:srgbClr val="A50021"/>
                </a:solidFill>
              </a:rPr>
              <a:t>形式定义</a:t>
            </a:r>
            <a:r>
              <a:rPr lang="en-US" altLang="zh-CN" sz="2400" b="1" smtClean="0">
                <a:solidFill>
                  <a:srgbClr val="A50021"/>
                </a:solidFill>
              </a:rPr>
              <a:t>1</a:t>
            </a:r>
            <a:r>
              <a:rPr lang="zh-CN" altLang="en-US" sz="2400" smtClean="0"/>
              <a:t>：文法</a:t>
            </a:r>
            <a:r>
              <a:rPr lang="en-US" altLang="zh-CN" sz="2400" smtClean="0"/>
              <a:t>G</a:t>
            </a:r>
            <a:r>
              <a:rPr lang="zh-CN" altLang="en-US" sz="2400" smtClean="0"/>
              <a:t>定义为四元组（</a:t>
            </a:r>
            <a:r>
              <a:rPr lang="en-US" altLang="zh-CN" sz="2400" smtClean="0"/>
              <a:t>V</a:t>
            </a:r>
            <a:r>
              <a:rPr lang="en-US" altLang="zh-CN" sz="2400" baseline="-25000" smtClean="0"/>
              <a:t>N</a:t>
            </a:r>
            <a:r>
              <a:rPr lang="zh-CN" altLang="en-US" sz="2400" smtClean="0"/>
              <a:t>，</a:t>
            </a:r>
            <a:r>
              <a:rPr lang="en-US" altLang="zh-CN" sz="2400" smtClean="0"/>
              <a:t>V</a:t>
            </a:r>
            <a:r>
              <a:rPr lang="en-US" altLang="zh-CN" sz="2400" baseline="-25000" smtClean="0"/>
              <a:t>T</a:t>
            </a:r>
            <a:r>
              <a:rPr lang="zh-CN" altLang="en-US" sz="2400" smtClean="0"/>
              <a:t>，</a:t>
            </a:r>
            <a:r>
              <a:rPr lang="en-US" altLang="zh-CN" sz="2400" smtClean="0"/>
              <a:t>P</a:t>
            </a:r>
            <a:r>
              <a:rPr lang="zh-CN" altLang="en-US" sz="2400" smtClean="0"/>
              <a:t>，</a:t>
            </a:r>
            <a:r>
              <a:rPr lang="en-US" altLang="zh-CN" sz="2400" smtClean="0"/>
              <a:t>S</a:t>
            </a:r>
            <a:r>
              <a:rPr lang="zh-CN" altLang="en-US" sz="2400" smtClean="0"/>
              <a:t>）。其中，</a:t>
            </a:r>
          </a:p>
          <a:p>
            <a:pPr lvl="1">
              <a:spcBef>
                <a:spcPts val="600"/>
              </a:spcBef>
            </a:pPr>
            <a:r>
              <a:rPr lang="en-US" altLang="zh-CN" sz="2400" smtClean="0"/>
              <a:t>V</a:t>
            </a:r>
            <a:r>
              <a:rPr lang="en-US" altLang="zh-CN" sz="2400" baseline="-25000" smtClean="0"/>
              <a:t>N</a:t>
            </a:r>
            <a:r>
              <a:rPr lang="zh-CN" altLang="en-US" sz="2400" smtClean="0"/>
              <a:t>为非终结符号（或语法实体，或变量）集； </a:t>
            </a:r>
          </a:p>
          <a:p>
            <a:pPr lvl="1">
              <a:spcBef>
                <a:spcPts val="600"/>
              </a:spcBef>
            </a:pPr>
            <a:r>
              <a:rPr lang="en-US" altLang="zh-CN" sz="2400" smtClean="0"/>
              <a:t>V</a:t>
            </a:r>
            <a:r>
              <a:rPr lang="en-US" altLang="zh-CN" sz="2400" baseline="-25000" smtClean="0"/>
              <a:t>T</a:t>
            </a:r>
            <a:r>
              <a:rPr lang="zh-CN" altLang="en-US" sz="2400" smtClean="0"/>
              <a:t>为终结符号集；</a:t>
            </a:r>
          </a:p>
          <a:p>
            <a:pPr lvl="1">
              <a:spcBef>
                <a:spcPts val="600"/>
              </a:spcBef>
            </a:pPr>
            <a:r>
              <a:rPr lang="en-US" altLang="zh-CN" sz="2400" smtClean="0"/>
              <a:t>P</a:t>
            </a:r>
            <a:r>
              <a:rPr lang="zh-CN" altLang="en-US" sz="2400" smtClean="0"/>
              <a:t>为产生式（也称规则）的集合； </a:t>
            </a:r>
          </a:p>
          <a:p>
            <a:pPr lvl="1">
              <a:spcBef>
                <a:spcPts val="600"/>
              </a:spcBef>
            </a:pPr>
            <a:r>
              <a:rPr lang="zh-CN" altLang="en-US" sz="2400" smtClean="0"/>
              <a:t>（</a:t>
            </a:r>
            <a:r>
              <a:rPr lang="en-US" altLang="zh-CN" sz="2400" smtClean="0"/>
              <a:t>V</a:t>
            </a:r>
            <a:r>
              <a:rPr lang="en-US" altLang="zh-CN" sz="2400" baseline="-25000" smtClean="0"/>
              <a:t>N</a:t>
            </a:r>
            <a:r>
              <a:rPr lang="zh-CN" altLang="en-US" sz="2400" smtClean="0"/>
              <a:t>，</a:t>
            </a:r>
            <a:r>
              <a:rPr lang="en-US" altLang="zh-CN" sz="2400" smtClean="0"/>
              <a:t>V</a:t>
            </a:r>
            <a:r>
              <a:rPr lang="en-US" altLang="zh-CN" sz="2400" baseline="-25000" smtClean="0"/>
              <a:t>T</a:t>
            </a:r>
            <a:r>
              <a:rPr lang="zh-CN" altLang="en-US" sz="2400" smtClean="0"/>
              <a:t>和</a:t>
            </a:r>
            <a:r>
              <a:rPr lang="en-US" altLang="zh-CN" sz="2400" smtClean="0"/>
              <a:t>P</a:t>
            </a:r>
            <a:r>
              <a:rPr lang="zh-CN" altLang="en-US" sz="2400" smtClean="0"/>
              <a:t>是非空有穷集。）</a:t>
            </a:r>
          </a:p>
          <a:p>
            <a:pPr lvl="1">
              <a:spcBef>
                <a:spcPts val="600"/>
              </a:spcBef>
            </a:pPr>
            <a:r>
              <a:rPr lang="en-US" altLang="zh-CN" sz="2400" smtClean="0"/>
              <a:t>S</a:t>
            </a:r>
            <a:r>
              <a:rPr lang="zh-CN" altLang="en-US" sz="2400" smtClean="0"/>
              <a:t>称做识别符号或开始符号，它是一个非终结符，至少要在一条规则中作为左部出现。</a:t>
            </a:r>
          </a:p>
          <a:p>
            <a:pPr lvl="1">
              <a:spcBef>
                <a:spcPts val="600"/>
              </a:spcBef>
            </a:pPr>
            <a:r>
              <a:rPr lang="zh-CN" altLang="en-US" sz="2400" smtClean="0"/>
              <a:t> </a:t>
            </a:r>
            <a:r>
              <a:rPr lang="en-US" altLang="zh-CN" sz="2400" smtClean="0"/>
              <a:t>V</a:t>
            </a:r>
            <a:r>
              <a:rPr lang="en-US" altLang="zh-CN" sz="2400" baseline="-25000" smtClean="0"/>
              <a:t>N</a:t>
            </a:r>
            <a:r>
              <a:rPr lang="zh-CN" altLang="en-US" sz="2400" smtClean="0"/>
              <a:t>和</a:t>
            </a:r>
            <a:r>
              <a:rPr lang="en-US" altLang="zh-CN" sz="2400" smtClean="0"/>
              <a:t>V</a:t>
            </a:r>
            <a:r>
              <a:rPr lang="en-US" altLang="zh-CN" sz="2400" baseline="-25000" smtClean="0"/>
              <a:t>T</a:t>
            </a:r>
            <a:r>
              <a:rPr lang="zh-CN" altLang="en-US" sz="2400" smtClean="0"/>
              <a:t>不含公共的元素，即</a:t>
            </a:r>
            <a:r>
              <a:rPr lang="en-US" altLang="zh-CN" sz="2400" smtClean="0"/>
              <a:t>V</a:t>
            </a:r>
            <a:r>
              <a:rPr lang="en-US" altLang="zh-CN" sz="2400" baseline="-25000" smtClean="0"/>
              <a:t>N</a:t>
            </a:r>
            <a:r>
              <a:rPr lang="en-US" altLang="zh-CN" sz="2400" smtClean="0">
                <a:cs typeface="Times New Roman" panose="02020603050405020304" pitchFamily="18" charset="0"/>
                <a:sym typeface="Symbol" panose="05050102010706020507" pitchFamily="18" charset="2"/>
              </a:rPr>
              <a:t> </a:t>
            </a:r>
            <a:r>
              <a:rPr lang="en-US" altLang="zh-CN" sz="2400" smtClean="0"/>
              <a:t>V</a:t>
            </a:r>
            <a:r>
              <a:rPr lang="en-US" altLang="zh-CN" sz="2400" baseline="-25000" smtClean="0"/>
              <a:t>T</a:t>
            </a:r>
            <a:r>
              <a:rPr lang="en-US" altLang="zh-CN" sz="2400" smtClean="0"/>
              <a:t>=</a:t>
            </a:r>
            <a:r>
              <a:rPr lang="en-US" altLang="zh-CN" sz="2400" smtClean="0">
                <a:sym typeface="Symbol" panose="05050102010706020507" pitchFamily="18" charset="2"/>
              </a:rPr>
              <a:t></a:t>
            </a:r>
            <a:r>
              <a:rPr lang="zh-CN" altLang="en-US" sz="2400" smtClean="0">
                <a:sym typeface="Symbol" panose="05050102010706020507" pitchFamily="18" charset="2"/>
              </a:rPr>
              <a:t>。通常用</a:t>
            </a:r>
            <a:r>
              <a:rPr lang="en-US" altLang="zh-CN" sz="2400" smtClean="0">
                <a:sym typeface="Symbol" panose="05050102010706020507" pitchFamily="18" charset="2"/>
              </a:rPr>
              <a:t>V</a:t>
            </a:r>
            <a:r>
              <a:rPr lang="zh-CN" altLang="en-US" sz="2400" smtClean="0">
                <a:sym typeface="Symbol" panose="05050102010706020507" pitchFamily="18" charset="2"/>
              </a:rPr>
              <a:t>表示</a:t>
            </a:r>
            <a:r>
              <a:rPr lang="en-US" altLang="zh-CN" sz="2400" smtClean="0"/>
              <a:t>V</a:t>
            </a:r>
            <a:r>
              <a:rPr lang="en-US" altLang="zh-CN" sz="2400" baseline="-25000" smtClean="0"/>
              <a:t>N</a:t>
            </a:r>
            <a:r>
              <a:rPr lang="en-US" altLang="zh-CN" sz="2400" smtClean="0">
                <a:sym typeface="Symbol" panose="05050102010706020507" pitchFamily="18" charset="2"/>
              </a:rPr>
              <a:t></a:t>
            </a:r>
            <a:r>
              <a:rPr lang="en-US" altLang="zh-CN" sz="2400" smtClean="0"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smtClean="0"/>
              <a:t>V</a:t>
            </a:r>
            <a:r>
              <a:rPr lang="en-US" altLang="zh-CN" sz="2400" baseline="-25000" smtClean="0"/>
              <a:t>T</a:t>
            </a:r>
            <a:r>
              <a:rPr lang="zh-CN" altLang="en-US" sz="2400" smtClean="0"/>
              <a:t>，</a:t>
            </a:r>
            <a:r>
              <a:rPr lang="en-US" altLang="zh-CN" sz="2400" smtClean="0"/>
              <a:t>V</a:t>
            </a:r>
            <a:r>
              <a:rPr lang="zh-CN" altLang="en-US" sz="2400" smtClean="0"/>
              <a:t>称为文法</a:t>
            </a:r>
            <a:r>
              <a:rPr lang="en-US" altLang="zh-CN" sz="2400" smtClean="0"/>
              <a:t>G</a:t>
            </a:r>
            <a:r>
              <a:rPr lang="zh-CN" altLang="en-US" sz="2400" smtClean="0"/>
              <a:t>的字母表或字汇表。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例</a:t>
            </a:r>
          </a:p>
        </p:txBody>
      </p:sp>
      <p:sp>
        <p:nvSpPr>
          <p:cNvPr id="15363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457200" y="1887538"/>
            <a:ext cx="8229600" cy="3773487"/>
          </a:xfrm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b="1" smtClean="0">
                <a:latin typeface="黑体" panose="02010609060101010101" pitchFamily="49" charset="-122"/>
                <a:ea typeface="黑体" panose="02010609060101010101" pitchFamily="49" charset="-122"/>
              </a:rPr>
              <a:t>文法</a:t>
            </a:r>
            <a:r>
              <a:rPr lang="en-US" altLang="zh-CN" b="1" smtClean="0">
                <a:latin typeface="黑体" panose="02010609060101010101" pitchFamily="49" charset="-122"/>
                <a:ea typeface="黑体" panose="02010609060101010101" pitchFamily="49" charset="-122"/>
              </a:rPr>
              <a:t>G =</a:t>
            </a:r>
            <a:r>
              <a:rPr lang="zh-CN" altLang="en-US" b="1" smtClean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b="1" smtClean="0">
                <a:latin typeface="黑体" panose="02010609060101010101" pitchFamily="49" charset="-122"/>
                <a:ea typeface="黑体" panose="02010609060101010101" pitchFamily="49" charset="-122"/>
              </a:rPr>
              <a:t>V</a:t>
            </a:r>
            <a:r>
              <a:rPr lang="en-US" altLang="zh-CN" b="1" baseline="-25000" smtClean="0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en-US" altLang="zh-CN" b="1" smtClean="0">
                <a:latin typeface="黑体" panose="02010609060101010101" pitchFamily="49" charset="-122"/>
                <a:ea typeface="黑体" panose="02010609060101010101" pitchFamily="49" charset="-122"/>
              </a:rPr>
              <a:t>,V</a:t>
            </a:r>
            <a:r>
              <a:rPr lang="en-US" altLang="zh-CN" b="1" baseline="-25000" smtClean="0">
                <a:latin typeface="黑体" panose="02010609060101010101" pitchFamily="49" charset="-122"/>
                <a:ea typeface="黑体" panose="02010609060101010101" pitchFamily="49" charset="-122"/>
              </a:rPr>
              <a:t>T</a:t>
            </a:r>
            <a:r>
              <a:rPr lang="en-US" altLang="zh-CN" b="1" smtClean="0">
                <a:latin typeface="黑体" panose="02010609060101010101" pitchFamily="49" charset="-122"/>
                <a:ea typeface="黑体" panose="02010609060101010101" pitchFamily="49" charset="-122"/>
              </a:rPr>
              <a:t>,P,S</a:t>
            </a:r>
            <a:r>
              <a:rPr lang="zh-CN" altLang="en-US" b="1" smtClean="0">
                <a:latin typeface="黑体" panose="02010609060101010101" pitchFamily="49" charset="-122"/>
                <a:ea typeface="黑体" panose="02010609060101010101" pitchFamily="49" charset="-122"/>
              </a:rPr>
              <a:t>），其中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mtClean="0">
                <a:latin typeface="黑体" panose="02010609060101010101" pitchFamily="49" charset="-122"/>
                <a:ea typeface="黑体" panose="02010609060101010101" pitchFamily="49" charset="-122"/>
              </a:rPr>
              <a:t>V</a:t>
            </a:r>
            <a:r>
              <a:rPr lang="en-US" altLang="zh-CN" baseline="-25000" smtClean="0">
                <a:latin typeface="黑体" panose="02010609060101010101" pitchFamily="49" charset="-122"/>
                <a:ea typeface="黑体" panose="02010609060101010101" pitchFamily="49" charset="-122"/>
              </a:rPr>
              <a:t>N </a:t>
            </a:r>
            <a:r>
              <a:rPr lang="en-US" altLang="zh-CN" smtClean="0">
                <a:latin typeface="黑体" panose="02010609060101010101" pitchFamily="49" charset="-122"/>
                <a:ea typeface="黑体" panose="02010609060101010101" pitchFamily="49" charset="-122"/>
              </a:rPr>
              <a:t>={S}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mtClean="0">
                <a:latin typeface="黑体" panose="02010609060101010101" pitchFamily="49" charset="-122"/>
                <a:ea typeface="黑体" panose="02010609060101010101" pitchFamily="49" charset="-122"/>
              </a:rPr>
              <a:t>V</a:t>
            </a:r>
            <a:r>
              <a:rPr lang="en-US" altLang="zh-CN" baseline="-25000" smtClean="0">
                <a:latin typeface="黑体" panose="02010609060101010101" pitchFamily="49" charset="-122"/>
                <a:ea typeface="黑体" panose="02010609060101010101" pitchFamily="49" charset="-122"/>
              </a:rPr>
              <a:t>T </a:t>
            </a:r>
            <a:r>
              <a:rPr lang="en-US" altLang="zh-CN" smtClean="0">
                <a:latin typeface="黑体" panose="02010609060101010101" pitchFamily="49" charset="-122"/>
                <a:ea typeface="黑体" panose="02010609060101010101" pitchFamily="49" charset="-122"/>
              </a:rPr>
              <a:t>={0,1}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CN" smtClean="0">
                <a:latin typeface="黑体" panose="02010609060101010101" pitchFamily="49" charset="-122"/>
                <a:ea typeface="黑体" panose="02010609060101010101" pitchFamily="49" charset="-122"/>
              </a:rPr>
              <a:t>P ={S</a:t>
            </a:r>
            <a:r>
              <a:rPr lang="en-US" altLang="zh-CN" smtClean="0">
                <a:latin typeface="华文宋体" panose="02010600040101010101" pitchFamily="2" charset="-122"/>
                <a:ea typeface="华文宋体" panose="02010600040101010101" pitchFamily="2" charset="-122"/>
              </a:rPr>
              <a:t>→</a:t>
            </a:r>
            <a:r>
              <a:rPr lang="en-US" altLang="zh-CN" smtClean="0">
                <a:latin typeface="黑体" panose="02010609060101010101" pitchFamily="49" charset="-122"/>
                <a:ea typeface="黑体" panose="02010609060101010101" pitchFamily="49" charset="-122"/>
              </a:rPr>
              <a:t>0S1, S</a:t>
            </a:r>
            <a:r>
              <a:rPr lang="en-US" altLang="zh-CN" smtClean="0">
                <a:latin typeface="华文宋体" panose="02010600040101010101" pitchFamily="2" charset="-122"/>
                <a:ea typeface="华文宋体" panose="02010600040101010101" pitchFamily="2" charset="-122"/>
              </a:rPr>
              <a:t> →</a:t>
            </a:r>
            <a:r>
              <a:rPr lang="en-US" altLang="zh-CN" smtClean="0">
                <a:latin typeface="黑体" panose="02010609060101010101" pitchFamily="49" charset="-122"/>
                <a:ea typeface="黑体" panose="02010609060101010101" pitchFamily="49" charset="-122"/>
              </a:rPr>
              <a:t>01}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b="1" smtClean="0">
                <a:latin typeface="黑体" panose="02010609060101010101" pitchFamily="49" charset="-122"/>
                <a:ea typeface="黑体" panose="02010609060101010101" pitchFamily="49" charset="-122"/>
              </a:rPr>
              <a:t>可见该文法中非终结符中只含一个符号</a:t>
            </a:r>
            <a:r>
              <a:rPr lang="en-US" altLang="zh-CN" b="1" smtClean="0"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zh-CN" altLang="en-US" b="1" smtClean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b="1" smtClean="0">
                <a:latin typeface="黑体" panose="02010609060101010101" pitchFamily="49" charset="-122"/>
                <a:ea typeface="黑体" panose="02010609060101010101" pitchFamily="49" charset="-122"/>
              </a:rPr>
              <a:t>终结符中含两个符号</a:t>
            </a:r>
            <a:r>
              <a:rPr lang="en-US" altLang="zh-CN" b="1" smtClean="0"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zh-CN" altLang="en-US" b="1" smtClean="0"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en-US" altLang="zh-CN" b="1" smtClean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b="1" smtClean="0">
                <a:latin typeface="黑体" panose="02010609060101010101" pitchFamily="49" charset="-122"/>
                <a:ea typeface="黑体" panose="02010609060101010101" pitchFamily="49" charset="-122"/>
              </a:rPr>
              <a:t>，由两个产生式，开始符号是</a:t>
            </a:r>
            <a:r>
              <a:rPr lang="en-US" altLang="zh-CN" b="1" smtClean="0">
                <a:latin typeface="黑体" panose="02010609060101010101" pitchFamily="49" charset="-122"/>
                <a:ea typeface="黑体" panose="02010609060101010101" pitchFamily="49" charset="-122"/>
              </a:rPr>
              <a:t>S.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Rot="1" noChangeArrowheads="1"/>
          </p:cNvSpPr>
          <p:nvPr>
            <p:ph idx="1"/>
          </p:nvPr>
        </p:nvSpPr>
        <p:spPr>
          <a:xfrm>
            <a:off x="468313" y="1893888"/>
            <a:ext cx="8305800" cy="4198937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  <a:defRPr/>
            </a:pPr>
            <a:r>
              <a:rPr lang="zh-CN" altLang="en-US" sz="2400" b="1" dirty="0" smtClean="0">
                <a:latin typeface="+mn-ea"/>
              </a:rPr>
              <a:t>例   文法</a:t>
            </a:r>
            <a:r>
              <a:rPr lang="en-US" altLang="zh-CN" sz="2400" b="1" dirty="0" smtClean="0">
                <a:latin typeface="+mn-ea"/>
              </a:rPr>
              <a:t>G=</a:t>
            </a:r>
            <a:r>
              <a:rPr lang="zh-CN" altLang="en-US" sz="2400" b="1" dirty="0" smtClean="0">
                <a:latin typeface="+mn-ea"/>
              </a:rPr>
              <a:t>（</a:t>
            </a:r>
            <a:r>
              <a:rPr lang="en-US" altLang="zh-CN" sz="2400" b="1" dirty="0" smtClean="0">
                <a:latin typeface="+mn-ea"/>
              </a:rPr>
              <a:t>V</a:t>
            </a:r>
            <a:r>
              <a:rPr lang="en-US" altLang="zh-CN" sz="2400" b="1" baseline="-25000" dirty="0" smtClean="0">
                <a:latin typeface="+mn-ea"/>
              </a:rPr>
              <a:t>N</a:t>
            </a:r>
            <a:r>
              <a:rPr lang="zh-CN" altLang="en-US" sz="2400" b="1" dirty="0" smtClean="0">
                <a:latin typeface="+mn-ea"/>
              </a:rPr>
              <a:t>，</a:t>
            </a:r>
            <a:r>
              <a:rPr lang="en-US" altLang="zh-CN" sz="2400" b="1" dirty="0" smtClean="0">
                <a:latin typeface="+mn-ea"/>
              </a:rPr>
              <a:t>V</a:t>
            </a:r>
            <a:r>
              <a:rPr lang="en-US" altLang="zh-CN" sz="2400" b="1" baseline="-25000" dirty="0" smtClean="0">
                <a:latin typeface="+mn-ea"/>
              </a:rPr>
              <a:t>T</a:t>
            </a:r>
            <a:r>
              <a:rPr lang="zh-CN" altLang="en-US" sz="2400" b="1" dirty="0" smtClean="0">
                <a:latin typeface="+mn-ea"/>
              </a:rPr>
              <a:t>，</a:t>
            </a:r>
            <a:r>
              <a:rPr lang="en-US" altLang="zh-CN" sz="2400" b="1" dirty="0" smtClean="0">
                <a:latin typeface="+mn-ea"/>
              </a:rPr>
              <a:t>P</a:t>
            </a:r>
            <a:r>
              <a:rPr lang="zh-CN" altLang="en-US" sz="2400" b="1" dirty="0" smtClean="0">
                <a:latin typeface="+mn-ea"/>
              </a:rPr>
              <a:t>，</a:t>
            </a:r>
            <a:r>
              <a:rPr lang="en-US" altLang="zh-CN" sz="2400" b="1" dirty="0" smtClean="0">
                <a:latin typeface="+mn-ea"/>
              </a:rPr>
              <a:t>S</a:t>
            </a:r>
            <a:r>
              <a:rPr lang="zh-CN" altLang="en-US" sz="2400" b="1" dirty="0" smtClean="0">
                <a:latin typeface="+mn-ea"/>
              </a:rPr>
              <a:t>）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zh-CN" altLang="en-US" sz="2400" b="1" dirty="0" smtClean="0">
                <a:latin typeface="+mn-ea"/>
              </a:rPr>
              <a:t>	</a:t>
            </a:r>
            <a:r>
              <a:rPr lang="en-US" altLang="zh-CN" sz="2400" b="1" dirty="0" smtClean="0">
                <a:latin typeface="+mn-ea"/>
              </a:rPr>
              <a:t>V</a:t>
            </a:r>
            <a:r>
              <a:rPr lang="en-US" altLang="zh-CN" sz="2400" b="1" baseline="-25000" dirty="0" smtClean="0">
                <a:latin typeface="+mn-ea"/>
              </a:rPr>
              <a:t>N</a:t>
            </a:r>
            <a:r>
              <a:rPr lang="en-US" altLang="zh-CN" sz="2400" b="1" dirty="0" smtClean="0">
                <a:latin typeface="+mn-ea"/>
              </a:rPr>
              <a:t> ={</a:t>
            </a:r>
            <a:r>
              <a:rPr lang="zh-CN" altLang="en-US" sz="2400" b="1" dirty="0" smtClean="0">
                <a:latin typeface="+mn-ea"/>
              </a:rPr>
              <a:t>标识符，字母，数字</a:t>
            </a:r>
            <a:r>
              <a:rPr lang="en-US" altLang="zh-CN" sz="2400" b="1" dirty="0" smtClean="0">
                <a:latin typeface="+mn-ea"/>
              </a:rPr>
              <a:t>}</a:t>
            </a:r>
          </a:p>
          <a:p>
            <a:pPr indent="558800">
              <a:buFont typeface="Wingdings" panose="05000000000000000000" pitchFamily="2" charset="2"/>
              <a:buNone/>
              <a:defRPr/>
            </a:pPr>
            <a:r>
              <a:rPr lang="en-US" altLang="zh-CN" sz="2400" b="1" dirty="0" smtClean="0">
                <a:latin typeface="+mn-ea"/>
              </a:rPr>
              <a:t>	V</a:t>
            </a:r>
            <a:r>
              <a:rPr lang="en-US" altLang="zh-CN" sz="2400" b="1" baseline="-25000" dirty="0" smtClean="0">
                <a:latin typeface="+mn-ea"/>
              </a:rPr>
              <a:t>T</a:t>
            </a:r>
            <a:r>
              <a:rPr lang="en-US" altLang="zh-CN" sz="2400" b="1" dirty="0" smtClean="0">
                <a:latin typeface="+mn-ea"/>
              </a:rPr>
              <a:t> ={</a:t>
            </a:r>
            <a:r>
              <a:rPr lang="en-US" altLang="zh-CN" sz="2400" b="1" dirty="0" err="1" smtClean="0">
                <a:latin typeface="+mn-ea"/>
              </a:rPr>
              <a:t>a,b,c</a:t>
            </a:r>
            <a:r>
              <a:rPr lang="en-US" altLang="zh-CN" sz="2400" b="1" dirty="0" smtClean="0">
                <a:latin typeface="+mn-ea"/>
              </a:rPr>
              <a:t>,…x,y,z,0,1,…,9}</a:t>
            </a:r>
          </a:p>
          <a:p>
            <a:pPr indent="558800">
              <a:buFont typeface="Wingdings" panose="05000000000000000000" pitchFamily="2" charset="2"/>
              <a:buNone/>
              <a:defRPr/>
            </a:pPr>
            <a:r>
              <a:rPr lang="en-US" altLang="zh-CN" sz="2400" b="1" dirty="0" smtClean="0">
                <a:latin typeface="+mn-ea"/>
              </a:rPr>
              <a:t>	P={&lt;</a:t>
            </a:r>
            <a:r>
              <a:rPr lang="zh-CN" altLang="zh-CN" sz="2400" b="1" dirty="0" smtClean="0">
                <a:latin typeface="+mn-ea"/>
              </a:rPr>
              <a:t>标识符</a:t>
            </a:r>
            <a:r>
              <a:rPr lang="en-US" altLang="zh-CN" sz="2400" b="1" dirty="0" smtClean="0">
                <a:latin typeface="+mn-ea"/>
              </a:rPr>
              <a:t>&gt;→&lt;</a:t>
            </a:r>
            <a:r>
              <a:rPr lang="zh-CN" altLang="en-US" sz="2400" b="1" dirty="0" smtClean="0">
                <a:latin typeface="+mn-ea"/>
              </a:rPr>
              <a:t>字母</a:t>
            </a:r>
            <a:r>
              <a:rPr lang="en-US" altLang="zh-CN" sz="2400" b="1" dirty="0" smtClean="0">
                <a:latin typeface="+mn-ea"/>
              </a:rPr>
              <a:t>&gt;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2400" b="1" dirty="0" smtClean="0">
                <a:latin typeface="+mn-ea"/>
              </a:rPr>
              <a:t>   	   &lt;</a:t>
            </a:r>
            <a:r>
              <a:rPr lang="zh-CN" altLang="zh-CN" sz="2400" b="1" dirty="0" smtClean="0">
                <a:latin typeface="+mn-ea"/>
              </a:rPr>
              <a:t>标识符</a:t>
            </a:r>
            <a:r>
              <a:rPr lang="en-US" altLang="zh-CN" sz="2400" b="1" dirty="0" smtClean="0">
                <a:latin typeface="+mn-ea"/>
              </a:rPr>
              <a:t>&gt;→&lt;</a:t>
            </a:r>
            <a:r>
              <a:rPr lang="zh-CN" altLang="zh-CN" sz="2400" b="1" dirty="0" smtClean="0">
                <a:latin typeface="+mn-ea"/>
              </a:rPr>
              <a:t>标识符</a:t>
            </a:r>
            <a:r>
              <a:rPr lang="en-US" altLang="zh-CN" sz="2400" b="1" dirty="0" smtClean="0">
                <a:latin typeface="+mn-ea"/>
              </a:rPr>
              <a:t>&gt;&lt;</a:t>
            </a:r>
            <a:r>
              <a:rPr lang="zh-CN" altLang="en-US" sz="2400" b="1" dirty="0" smtClean="0">
                <a:latin typeface="+mn-ea"/>
              </a:rPr>
              <a:t>字母</a:t>
            </a:r>
            <a:r>
              <a:rPr lang="en-US" altLang="zh-CN" sz="2400" b="1" dirty="0" smtClean="0">
                <a:latin typeface="+mn-ea"/>
              </a:rPr>
              <a:t>&gt;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2400" b="1" dirty="0" smtClean="0">
                <a:latin typeface="+mn-ea"/>
              </a:rPr>
              <a:t>      </a:t>
            </a:r>
            <a:r>
              <a:rPr lang="en-US" altLang="zh-CN" sz="2400" b="1" dirty="0">
                <a:latin typeface="+mn-ea"/>
              </a:rPr>
              <a:t> </a:t>
            </a:r>
            <a:r>
              <a:rPr lang="en-US" altLang="zh-CN" sz="2400" b="1" dirty="0" smtClean="0">
                <a:latin typeface="+mn-ea"/>
              </a:rPr>
              <a:t>  &lt;</a:t>
            </a:r>
            <a:r>
              <a:rPr lang="zh-CN" altLang="zh-CN" sz="2400" b="1" dirty="0" smtClean="0">
                <a:latin typeface="+mn-ea"/>
              </a:rPr>
              <a:t>标识符</a:t>
            </a:r>
            <a:r>
              <a:rPr lang="en-US" altLang="zh-CN" sz="2400" b="1" dirty="0" smtClean="0">
                <a:latin typeface="+mn-ea"/>
              </a:rPr>
              <a:t>&gt;→&lt;</a:t>
            </a:r>
            <a:r>
              <a:rPr lang="zh-CN" altLang="zh-CN" sz="2400" b="1" dirty="0" smtClean="0">
                <a:latin typeface="+mn-ea"/>
              </a:rPr>
              <a:t>标识符</a:t>
            </a:r>
            <a:r>
              <a:rPr lang="en-US" altLang="zh-CN" sz="2400" b="1" dirty="0" smtClean="0">
                <a:latin typeface="+mn-ea"/>
              </a:rPr>
              <a:t>&gt;&lt;</a:t>
            </a:r>
            <a:r>
              <a:rPr lang="zh-CN" altLang="en-US" sz="2400" b="1" dirty="0" smtClean="0">
                <a:latin typeface="+mn-ea"/>
              </a:rPr>
              <a:t>数字</a:t>
            </a:r>
            <a:r>
              <a:rPr lang="en-US" altLang="zh-CN" sz="2400" b="1" dirty="0" smtClean="0">
                <a:latin typeface="+mn-ea"/>
              </a:rPr>
              <a:t>&gt;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2400" b="1" dirty="0" smtClean="0">
                <a:latin typeface="+mn-ea"/>
              </a:rPr>
              <a:t>         &lt;</a:t>
            </a:r>
            <a:r>
              <a:rPr lang="zh-CN" altLang="en-US" sz="2400" b="1" dirty="0" smtClean="0">
                <a:latin typeface="+mn-ea"/>
              </a:rPr>
              <a:t>字母</a:t>
            </a:r>
            <a:r>
              <a:rPr lang="en-US" altLang="zh-CN" sz="2400" b="1" dirty="0" smtClean="0">
                <a:latin typeface="+mn-ea"/>
              </a:rPr>
              <a:t>&gt;→a,…, &lt;</a:t>
            </a:r>
            <a:r>
              <a:rPr lang="zh-CN" altLang="en-US" sz="2400" b="1" dirty="0" smtClean="0">
                <a:latin typeface="+mn-ea"/>
              </a:rPr>
              <a:t>字母</a:t>
            </a:r>
            <a:r>
              <a:rPr lang="en-US" altLang="zh-CN" sz="2400" b="1" dirty="0" smtClean="0">
                <a:latin typeface="+mn-ea"/>
              </a:rPr>
              <a:t>&gt;→z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2400" b="1" dirty="0" smtClean="0">
                <a:latin typeface="+mn-ea"/>
              </a:rPr>
              <a:t>         &lt;</a:t>
            </a:r>
            <a:r>
              <a:rPr lang="zh-CN" altLang="en-US" sz="2400" b="1" dirty="0" smtClean="0">
                <a:latin typeface="+mn-ea"/>
              </a:rPr>
              <a:t>数字</a:t>
            </a:r>
            <a:r>
              <a:rPr lang="en-US" altLang="zh-CN" sz="2400" b="1" dirty="0" smtClean="0">
                <a:latin typeface="+mn-ea"/>
              </a:rPr>
              <a:t>&gt;→0,…, &lt;</a:t>
            </a:r>
            <a:r>
              <a:rPr lang="zh-CN" altLang="en-US" sz="2400" b="1" dirty="0" smtClean="0">
                <a:latin typeface="+mn-ea"/>
              </a:rPr>
              <a:t>数字</a:t>
            </a:r>
            <a:r>
              <a:rPr lang="en-US" altLang="zh-CN" sz="2400" b="1" dirty="0" smtClean="0">
                <a:latin typeface="+mn-ea"/>
              </a:rPr>
              <a:t>&gt;→9 }</a:t>
            </a:r>
          </a:p>
          <a:p>
            <a:pPr indent="458788">
              <a:buFont typeface="Wingdings" panose="05000000000000000000" pitchFamily="2" charset="2"/>
              <a:buNone/>
              <a:defRPr/>
            </a:pPr>
            <a:r>
              <a:rPr lang="en-US" altLang="zh-CN" sz="2400" b="1" dirty="0" smtClean="0">
                <a:latin typeface="+mn-ea"/>
              </a:rPr>
              <a:t>	S=&lt;</a:t>
            </a:r>
            <a:r>
              <a:rPr lang="zh-CN" altLang="en-US" sz="2400" b="1" dirty="0" smtClean="0">
                <a:latin typeface="+mn-ea"/>
              </a:rPr>
              <a:t>标识符</a:t>
            </a:r>
            <a:r>
              <a:rPr lang="en-US" altLang="zh-CN" sz="2400" b="1" dirty="0" smtClean="0">
                <a:latin typeface="+mn-ea"/>
              </a:rPr>
              <a:t>&gt;</a:t>
            </a:r>
          </a:p>
        </p:txBody>
      </p:sp>
      <p:sp>
        <p:nvSpPr>
          <p:cNvPr id="16387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619250" y="620713"/>
            <a:ext cx="6405563" cy="609600"/>
          </a:xfrm>
        </p:spPr>
        <p:txBody>
          <a:bodyPr/>
          <a:lstStyle/>
          <a:p>
            <a:r>
              <a:rPr lang="en-US" altLang="zh-CN" sz="3200" b="1" dirty="0"/>
              <a:t>2</a:t>
            </a:r>
            <a:r>
              <a:rPr lang="en-US" altLang="zh-CN" sz="3200" b="1" dirty="0" smtClean="0"/>
              <a:t>.3 </a:t>
            </a:r>
            <a:r>
              <a:rPr lang="zh-CN" altLang="en-US" sz="3200" b="1" dirty="0" smtClean="0"/>
              <a:t>文法和语言的形式定义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Rot="1" noChangeArrowheads="1"/>
          </p:cNvSpPr>
          <p:nvPr>
            <p:ph idx="1"/>
          </p:nvPr>
        </p:nvSpPr>
        <p:spPr>
          <a:xfrm>
            <a:off x="611188" y="2133600"/>
            <a:ext cx="8001000" cy="34544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sz="2400" smtClean="0">
                <a:latin typeface="宋体" panose="02010600030101010101" pitchFamily="2" charset="-122"/>
              </a:rPr>
              <a:t>很多时候不用将文法的四元组显式地表示出来，而只将产生式写出。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400" smtClean="0">
                <a:latin typeface="宋体" panose="02010600030101010101" pitchFamily="2" charset="-122"/>
              </a:rPr>
              <a:t>一般约定：第一条产生式的左部是识别符号；用尖括号括起来的是非终结符号；不用尖括号括起来的是终结符号。或者用大写字母表示非终结符号，小写字母表示终结符号。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400" smtClean="0">
                <a:latin typeface="宋体" panose="02010600030101010101" pitchFamily="2" charset="-122"/>
              </a:rPr>
              <a:t>如：</a:t>
            </a:r>
            <a:r>
              <a:rPr lang="en-US" altLang="zh-CN" sz="2400" smtClean="0">
                <a:latin typeface="宋体" panose="02010600030101010101" pitchFamily="2" charset="-122"/>
              </a:rPr>
              <a:t>G: S</a:t>
            </a:r>
            <a:r>
              <a:rPr lang="en-US" altLang="zh-CN" sz="240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→</a:t>
            </a:r>
            <a:r>
              <a:rPr lang="en-US" altLang="zh-CN" sz="2400" smtClean="0">
                <a:latin typeface="宋体" panose="02010600030101010101" pitchFamily="2" charset="-122"/>
              </a:rPr>
              <a:t>0S1</a:t>
            </a:r>
          </a:p>
          <a:p>
            <a:pPr>
              <a:buFontTx/>
              <a:buNone/>
            </a:pPr>
            <a:r>
              <a:rPr lang="en-US" altLang="zh-CN" sz="2400" smtClean="0">
                <a:latin typeface="宋体" panose="02010600030101010101" pitchFamily="2" charset="-122"/>
              </a:rPr>
              <a:t>       S</a:t>
            </a:r>
            <a:r>
              <a:rPr lang="en-US" altLang="zh-CN" sz="240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 →</a:t>
            </a:r>
            <a:r>
              <a:rPr lang="en-US" altLang="zh-CN" sz="2400" smtClean="0">
                <a:latin typeface="宋体" panose="02010600030101010101" pitchFamily="2" charset="-122"/>
              </a:rPr>
              <a:t>01</a:t>
            </a:r>
          </a:p>
        </p:txBody>
      </p:sp>
      <p:sp>
        <p:nvSpPr>
          <p:cNvPr id="17411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619250" y="620713"/>
            <a:ext cx="6405563" cy="609600"/>
          </a:xfrm>
        </p:spPr>
        <p:txBody>
          <a:bodyPr/>
          <a:lstStyle/>
          <a:p>
            <a:r>
              <a:rPr lang="en-US" altLang="zh-CN" sz="3200" b="1" dirty="0"/>
              <a:t>2</a:t>
            </a:r>
            <a:r>
              <a:rPr lang="en-US" altLang="zh-CN" sz="3200" b="1" dirty="0" smtClean="0"/>
              <a:t>.3 </a:t>
            </a:r>
            <a:r>
              <a:rPr lang="zh-CN" altLang="en-US" sz="3200" b="1" dirty="0" smtClean="0"/>
              <a:t>文法和语言的形式定义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rrowheads="1"/>
          </p:cNvSpPr>
          <p:nvPr>
            <p:ph idx="1"/>
          </p:nvPr>
        </p:nvSpPr>
        <p:spPr>
          <a:xfrm>
            <a:off x="361950" y="1833563"/>
            <a:ext cx="8458200" cy="4691062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sz="2800" b="1" smtClean="0">
                <a:latin typeface="宋体" panose="02010600030101010101" pitchFamily="2" charset="-122"/>
              </a:rPr>
              <a:t>文法的写法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800" b="1" smtClean="0">
                <a:latin typeface="宋体" panose="02010600030101010101" pitchFamily="2" charset="-122"/>
              </a:rPr>
              <a:t> </a:t>
            </a:r>
            <a:r>
              <a:rPr lang="en-US" altLang="zh-CN" sz="2800" b="1" smtClean="0">
                <a:latin typeface="宋体" panose="02010600030101010101" pitchFamily="2" charset="-122"/>
              </a:rPr>
              <a:t>1 G</a:t>
            </a:r>
            <a:r>
              <a:rPr lang="zh-CN" altLang="en-US" sz="2800" b="1" smtClean="0">
                <a:latin typeface="宋体" panose="02010600030101010101" pitchFamily="2" charset="-122"/>
              </a:rPr>
              <a:t>：</a:t>
            </a:r>
            <a:r>
              <a:rPr lang="en-US" altLang="zh-CN" sz="2800" b="1" smtClean="0">
                <a:latin typeface="宋体" panose="02010600030101010101" pitchFamily="2" charset="-122"/>
              </a:rPr>
              <a:t>S→aAb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b="1" smtClean="0">
                <a:latin typeface="宋体" panose="02010600030101010101" pitchFamily="2" charset="-122"/>
              </a:rPr>
              <a:t>      A→ab   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b="1" smtClean="0">
                <a:latin typeface="宋体" panose="02010600030101010101" pitchFamily="2" charset="-122"/>
              </a:rPr>
              <a:t>      A→aAb 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b="1" smtClean="0">
                <a:latin typeface="宋体" panose="02010600030101010101" pitchFamily="2" charset="-122"/>
              </a:rPr>
              <a:t>      A→ε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b="1" smtClean="0">
                <a:latin typeface="宋体" panose="02010600030101010101" pitchFamily="2" charset="-122"/>
              </a:rPr>
              <a:t> 2 G[S]</a:t>
            </a:r>
            <a:r>
              <a:rPr lang="zh-CN" altLang="en-US" sz="2800" b="1" smtClean="0">
                <a:latin typeface="宋体" panose="02010600030101010101" pitchFamily="2" charset="-122"/>
              </a:rPr>
              <a:t>：</a:t>
            </a:r>
            <a:r>
              <a:rPr lang="en-US" altLang="zh-CN" sz="2800" b="1" smtClean="0">
                <a:latin typeface="宋体" panose="02010600030101010101" pitchFamily="2" charset="-122"/>
              </a:rPr>
              <a:t>S→aAb 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b="1" smtClean="0">
                <a:latin typeface="宋体" panose="02010600030101010101" pitchFamily="2" charset="-122"/>
              </a:rPr>
              <a:t>         A→ab    A→aAb    A→ε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b="1" smtClean="0">
                <a:latin typeface="宋体" panose="02010600030101010101" pitchFamily="2" charset="-122"/>
              </a:rPr>
              <a:t> 3 G[S]</a:t>
            </a:r>
            <a:r>
              <a:rPr lang="zh-CN" altLang="en-US" sz="2800" b="1" smtClean="0">
                <a:latin typeface="宋体" panose="02010600030101010101" pitchFamily="2" charset="-122"/>
              </a:rPr>
              <a:t>：</a:t>
            </a:r>
            <a:r>
              <a:rPr lang="en-US" altLang="zh-CN" sz="2800" b="1" smtClean="0">
                <a:latin typeface="宋体" panose="02010600030101010101" pitchFamily="2" charset="-122"/>
              </a:rPr>
              <a:t>S→aAb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b="1" smtClean="0">
                <a:latin typeface="宋体" panose="02010600030101010101" pitchFamily="2" charset="-122"/>
              </a:rPr>
              <a:t>         A→ab |aAb |ε</a:t>
            </a:r>
          </a:p>
        </p:txBody>
      </p:sp>
      <p:sp>
        <p:nvSpPr>
          <p:cNvPr id="18435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619250" y="620713"/>
            <a:ext cx="6405563" cy="609600"/>
          </a:xfrm>
        </p:spPr>
        <p:txBody>
          <a:bodyPr/>
          <a:lstStyle/>
          <a:p>
            <a:r>
              <a:rPr lang="en-US" altLang="zh-CN" sz="3200" b="1" dirty="0"/>
              <a:t>2</a:t>
            </a:r>
            <a:r>
              <a:rPr lang="en-US" altLang="zh-CN" sz="3200" b="1" dirty="0" smtClean="0"/>
              <a:t>.3 </a:t>
            </a:r>
            <a:r>
              <a:rPr lang="zh-CN" altLang="en-US" sz="3200" b="1" dirty="0" smtClean="0"/>
              <a:t>文法和语言的形式定义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692275" y="692150"/>
            <a:ext cx="6405563" cy="609600"/>
          </a:xfrm>
        </p:spPr>
        <p:txBody>
          <a:bodyPr/>
          <a:lstStyle/>
          <a:p>
            <a:r>
              <a:rPr lang="en-US" altLang="zh-CN" sz="3200" b="1" dirty="0"/>
              <a:t>2</a:t>
            </a:r>
            <a:r>
              <a:rPr lang="en-US" altLang="zh-CN" sz="3200" b="1" dirty="0" smtClean="0"/>
              <a:t>.3 </a:t>
            </a:r>
            <a:r>
              <a:rPr lang="zh-CN" altLang="en-US" sz="3200" b="1" dirty="0" smtClean="0"/>
              <a:t>文法和语言的形式定义</a:t>
            </a:r>
          </a:p>
        </p:txBody>
      </p:sp>
      <p:sp>
        <p:nvSpPr>
          <p:cNvPr id="19459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611188" y="1846263"/>
            <a:ext cx="8001000" cy="4103687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sz="2400" b="1" smtClean="0">
                <a:solidFill>
                  <a:srgbClr val="A50021"/>
                </a:solidFill>
              </a:rPr>
              <a:t>为定义文法所产生的语言，引入推导概念。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sz="2400" b="1" smtClean="0">
                <a:solidFill>
                  <a:srgbClr val="A50021"/>
                </a:solidFill>
              </a:rPr>
              <a:t>形式定义</a:t>
            </a:r>
            <a:r>
              <a:rPr lang="en-US" altLang="zh-CN" sz="2400" b="1" smtClean="0">
                <a:solidFill>
                  <a:srgbClr val="A50021"/>
                </a:solidFill>
              </a:rPr>
              <a:t>2</a:t>
            </a:r>
            <a:r>
              <a:rPr lang="zh-CN" altLang="en-US" sz="2400" smtClean="0"/>
              <a:t>：如</a:t>
            </a:r>
            <a:r>
              <a:rPr lang="zh-CN" altLang="en-US" sz="2400" smtClean="0">
                <a:sym typeface="Symbol" panose="05050102010706020507" pitchFamily="18" charset="2"/>
              </a:rPr>
              <a:t>是文法</a:t>
            </a:r>
            <a:r>
              <a:rPr lang="en-US" altLang="zh-CN" sz="2400" smtClean="0">
                <a:sym typeface="Symbol" panose="05050102010706020507" pitchFamily="18" charset="2"/>
              </a:rPr>
              <a:t>G=(</a:t>
            </a:r>
            <a:r>
              <a:rPr lang="en-US" altLang="zh-CN" sz="2400" smtClean="0"/>
              <a:t>V</a:t>
            </a:r>
            <a:r>
              <a:rPr lang="en-US" altLang="zh-CN" sz="2400" baseline="-25000" smtClean="0"/>
              <a:t>N</a:t>
            </a:r>
            <a:r>
              <a:rPr lang="zh-CN" altLang="en-US" sz="2400" smtClean="0"/>
              <a:t>，</a:t>
            </a:r>
            <a:r>
              <a:rPr lang="en-US" altLang="zh-CN" sz="2400" smtClean="0"/>
              <a:t>V</a:t>
            </a:r>
            <a:r>
              <a:rPr lang="en-US" altLang="zh-CN" sz="2400" baseline="-25000" smtClean="0"/>
              <a:t>T</a:t>
            </a:r>
            <a:r>
              <a:rPr lang="zh-CN" altLang="en-US" sz="2400" smtClean="0"/>
              <a:t>，</a:t>
            </a:r>
            <a:r>
              <a:rPr lang="en-US" altLang="zh-CN" sz="2400" smtClean="0"/>
              <a:t>P</a:t>
            </a:r>
            <a:r>
              <a:rPr lang="zh-CN" altLang="en-US" sz="2400" smtClean="0"/>
              <a:t>，</a:t>
            </a:r>
            <a:r>
              <a:rPr lang="en-US" altLang="zh-CN" sz="2400" smtClean="0"/>
              <a:t>S</a:t>
            </a:r>
            <a:r>
              <a:rPr lang="en-US" altLang="zh-CN" sz="2400" smtClean="0">
                <a:sym typeface="Symbol" panose="05050102010706020507" pitchFamily="18" charset="2"/>
              </a:rPr>
              <a:t>)</a:t>
            </a:r>
            <a:r>
              <a:rPr lang="zh-CN" altLang="en-US" sz="2400" smtClean="0">
                <a:sym typeface="Symbol" panose="05050102010706020507" pitchFamily="18" charset="2"/>
              </a:rPr>
              <a:t>的规则</a:t>
            </a:r>
            <a:r>
              <a:rPr lang="en-US" altLang="zh-CN" sz="2400" smtClean="0">
                <a:sym typeface="Symbol" panose="05050102010706020507" pitchFamily="18" charset="2"/>
              </a:rPr>
              <a:t>(</a:t>
            </a:r>
            <a:r>
              <a:rPr lang="zh-CN" altLang="en-US" sz="2400" smtClean="0">
                <a:sym typeface="Symbol" panose="05050102010706020507" pitchFamily="18" charset="2"/>
              </a:rPr>
              <a:t>或说是</a:t>
            </a:r>
            <a:r>
              <a:rPr lang="en-US" altLang="zh-CN" sz="2400" smtClean="0">
                <a:sym typeface="Symbol" panose="05050102010706020507" pitchFamily="18" charset="2"/>
              </a:rPr>
              <a:t>P</a:t>
            </a:r>
            <a:r>
              <a:rPr lang="zh-CN" altLang="en-US" sz="2400" smtClean="0">
                <a:sym typeface="Symbol" panose="05050102010706020507" pitchFamily="18" charset="2"/>
              </a:rPr>
              <a:t>中的一产生式</a:t>
            </a:r>
            <a:r>
              <a:rPr lang="en-US" altLang="zh-CN" sz="2400" smtClean="0">
                <a:sym typeface="Symbol" panose="05050102010706020507" pitchFamily="18" charset="2"/>
              </a:rPr>
              <a:t>)</a:t>
            </a:r>
            <a:r>
              <a:rPr lang="zh-CN" altLang="en-US" sz="2400" smtClean="0">
                <a:sym typeface="Symbol" panose="05050102010706020507" pitchFamily="18" charset="2"/>
              </a:rPr>
              <a:t>，和是</a:t>
            </a:r>
            <a:r>
              <a:rPr lang="en-US" altLang="zh-CN" sz="2400" smtClean="0">
                <a:sym typeface="Symbol" panose="05050102010706020507" pitchFamily="18" charset="2"/>
              </a:rPr>
              <a:t>V</a:t>
            </a:r>
            <a:r>
              <a:rPr lang="en-US" altLang="zh-CN" sz="2400" baseline="30000" smtClean="0">
                <a:sym typeface="Symbol" panose="05050102010706020507" pitchFamily="18" charset="2"/>
              </a:rPr>
              <a:t>*</a:t>
            </a:r>
            <a:r>
              <a:rPr lang="zh-CN" altLang="en-US" sz="2400" smtClean="0">
                <a:sym typeface="Symbol" panose="05050102010706020507" pitchFamily="18" charset="2"/>
              </a:rPr>
              <a:t>中的任意符号，若有符号串</a:t>
            </a:r>
            <a:r>
              <a:rPr lang="en-US" altLang="zh-CN" sz="2400" smtClean="0">
                <a:sym typeface="Symbol" panose="05050102010706020507" pitchFamily="18" charset="2"/>
              </a:rPr>
              <a:t>v</a:t>
            </a:r>
            <a:r>
              <a:rPr lang="zh-CN" altLang="en-US" sz="2400" smtClean="0">
                <a:sym typeface="Symbol" panose="05050102010706020507" pitchFamily="18" charset="2"/>
              </a:rPr>
              <a:t>，</a:t>
            </a:r>
            <a:r>
              <a:rPr lang="en-US" altLang="zh-CN" sz="2400" smtClean="0">
                <a:sym typeface="Symbol" panose="05050102010706020507" pitchFamily="18" charset="2"/>
              </a:rPr>
              <a:t>w</a:t>
            </a:r>
            <a:r>
              <a:rPr lang="zh-CN" altLang="en-US" sz="2400" smtClean="0">
                <a:sym typeface="Symbol" panose="05050102010706020507" pitchFamily="18" charset="2"/>
              </a:rPr>
              <a:t>满足： </a:t>
            </a:r>
            <a:r>
              <a:rPr lang="en-US" altLang="zh-CN" sz="2400" smtClean="0">
                <a:sym typeface="Symbol" panose="05050102010706020507" pitchFamily="18" charset="2"/>
              </a:rPr>
              <a:t>v=    </a:t>
            </a:r>
            <a:r>
              <a:rPr lang="zh-CN" altLang="en-US" sz="2400" smtClean="0">
                <a:sym typeface="Symbol" panose="05050102010706020507" pitchFamily="18" charset="2"/>
              </a:rPr>
              <a:t>，</a:t>
            </a:r>
            <a:r>
              <a:rPr lang="en-US" altLang="zh-CN" sz="2400" smtClean="0">
                <a:sym typeface="Symbol" panose="05050102010706020507" pitchFamily="18" charset="2"/>
              </a:rPr>
              <a:t>w=    </a:t>
            </a:r>
            <a:r>
              <a:rPr lang="zh-CN" altLang="en-US" sz="2400" smtClean="0">
                <a:sym typeface="Symbol" panose="05050102010706020507" pitchFamily="18" charset="2"/>
              </a:rPr>
              <a:t>。则说</a:t>
            </a:r>
            <a:r>
              <a:rPr lang="en-US" altLang="zh-CN" sz="2400" smtClean="0">
                <a:sym typeface="Symbol" panose="05050102010706020507" pitchFamily="18" charset="2"/>
              </a:rPr>
              <a:t>v</a:t>
            </a:r>
            <a:r>
              <a:rPr lang="zh-CN" altLang="en-US" sz="2400" smtClean="0">
                <a:sym typeface="Symbol" panose="05050102010706020507" pitchFamily="18" charset="2"/>
              </a:rPr>
              <a:t>（应用规则 ）直接产生</a:t>
            </a:r>
            <a:r>
              <a:rPr lang="en-US" altLang="zh-CN" sz="2400" smtClean="0">
                <a:sym typeface="Symbol" panose="05050102010706020507" pitchFamily="18" charset="2"/>
              </a:rPr>
              <a:t>w</a:t>
            </a:r>
            <a:r>
              <a:rPr lang="zh-CN" altLang="en-US" sz="2400" smtClean="0">
                <a:sym typeface="Symbol" panose="05050102010706020507" pitchFamily="18" charset="2"/>
              </a:rPr>
              <a:t>，或说</a:t>
            </a:r>
            <a:r>
              <a:rPr lang="en-US" altLang="zh-CN" sz="2400" smtClean="0">
                <a:sym typeface="Symbol" panose="05050102010706020507" pitchFamily="18" charset="2"/>
              </a:rPr>
              <a:t>w</a:t>
            </a:r>
            <a:r>
              <a:rPr lang="zh-CN" altLang="en-US" sz="2400" smtClean="0">
                <a:sym typeface="Symbol" panose="05050102010706020507" pitchFamily="18" charset="2"/>
              </a:rPr>
              <a:t>是</a:t>
            </a:r>
            <a:r>
              <a:rPr lang="en-US" altLang="zh-CN" sz="2400" smtClean="0">
                <a:sym typeface="Symbol" panose="05050102010706020507" pitchFamily="18" charset="2"/>
              </a:rPr>
              <a:t>v</a:t>
            </a:r>
            <a:r>
              <a:rPr lang="zh-CN" altLang="en-US" sz="2400" smtClean="0">
                <a:sym typeface="Symbol" panose="05050102010706020507" pitchFamily="18" charset="2"/>
              </a:rPr>
              <a:t>的</a:t>
            </a:r>
            <a:r>
              <a:rPr lang="zh-CN" altLang="en-US" sz="2400" b="1" smtClean="0">
                <a:solidFill>
                  <a:srgbClr val="A50021"/>
                </a:solidFill>
                <a:sym typeface="Symbol" panose="05050102010706020507" pitchFamily="18" charset="2"/>
              </a:rPr>
              <a:t>直接推导</a:t>
            </a:r>
            <a:r>
              <a:rPr lang="zh-CN" altLang="en-US" sz="2400" smtClean="0">
                <a:sym typeface="Symbol" panose="05050102010706020507" pitchFamily="18" charset="2"/>
              </a:rPr>
              <a:t>，或者说</a:t>
            </a:r>
            <a:r>
              <a:rPr lang="en-US" altLang="zh-CN" sz="2400" smtClean="0">
                <a:sym typeface="Symbol" panose="05050102010706020507" pitchFamily="18" charset="2"/>
              </a:rPr>
              <a:t>w</a:t>
            </a:r>
            <a:r>
              <a:rPr lang="zh-CN" altLang="en-US" sz="2400" smtClean="0">
                <a:sym typeface="Symbol" panose="05050102010706020507" pitchFamily="18" charset="2"/>
              </a:rPr>
              <a:t>直接规约到</a:t>
            </a:r>
            <a:r>
              <a:rPr lang="en-US" altLang="zh-CN" sz="2400" smtClean="0">
                <a:sym typeface="Symbol" panose="05050102010706020507" pitchFamily="18" charset="2"/>
              </a:rPr>
              <a:t>v</a:t>
            </a:r>
            <a:r>
              <a:rPr lang="zh-CN" altLang="en-US" sz="2400" smtClean="0">
                <a:sym typeface="Symbol" panose="05050102010706020507" pitchFamily="18" charset="2"/>
              </a:rPr>
              <a:t>，记作： </a:t>
            </a:r>
            <a:r>
              <a:rPr lang="en-US" altLang="zh-CN" sz="2400" b="1" smtClean="0">
                <a:solidFill>
                  <a:srgbClr val="A50021"/>
                </a:solidFill>
                <a:sym typeface="Symbol" panose="05050102010706020507" pitchFamily="18" charset="2"/>
              </a:rPr>
              <a:t>v w</a:t>
            </a:r>
            <a:r>
              <a:rPr lang="zh-CN" altLang="en-US" sz="2400" smtClean="0">
                <a:sym typeface="Symbol" panose="05050102010706020507" pitchFamily="18" charset="2"/>
              </a:rPr>
              <a:t>。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sz="2400" b="1" smtClean="0">
                <a:solidFill>
                  <a:srgbClr val="A50021"/>
                </a:solidFill>
                <a:sym typeface="Symbol" panose="05050102010706020507" pitchFamily="18" charset="2"/>
              </a:rPr>
              <a:t>形式定义</a:t>
            </a:r>
            <a:r>
              <a:rPr lang="en-US" altLang="zh-CN" sz="2400" b="1" smtClean="0">
                <a:solidFill>
                  <a:srgbClr val="A50021"/>
                </a:solidFill>
                <a:sym typeface="Symbol" panose="05050102010706020507" pitchFamily="18" charset="2"/>
              </a:rPr>
              <a:t>3</a:t>
            </a:r>
            <a:r>
              <a:rPr lang="zh-CN" altLang="en-US" sz="2400" smtClean="0">
                <a:sym typeface="Symbol" panose="05050102010706020507" pitchFamily="18" charset="2"/>
              </a:rPr>
              <a:t>：如果存在直接推导的序列： </a:t>
            </a:r>
            <a:r>
              <a:rPr lang="en-US" altLang="zh-CN" sz="2400" b="1" smtClean="0">
                <a:sym typeface="Symbol" panose="05050102010706020507" pitchFamily="18" charset="2"/>
              </a:rPr>
              <a:t>v =w</a:t>
            </a:r>
            <a:r>
              <a:rPr lang="en-US" altLang="zh-CN" sz="2400" b="1" baseline="-25000" smtClean="0">
                <a:sym typeface="Symbol" panose="05050102010706020507" pitchFamily="18" charset="2"/>
              </a:rPr>
              <a:t>0</a:t>
            </a:r>
            <a:r>
              <a:rPr lang="en-US" altLang="zh-CN" sz="2400" b="1" smtClean="0">
                <a:sym typeface="Symbol" panose="05050102010706020507" pitchFamily="18" charset="2"/>
              </a:rPr>
              <a:t>w</a:t>
            </a:r>
            <a:r>
              <a:rPr lang="en-US" altLang="zh-CN" sz="2400" b="1" baseline="-25000" smtClean="0">
                <a:sym typeface="Symbol" panose="05050102010706020507" pitchFamily="18" charset="2"/>
              </a:rPr>
              <a:t>1</a:t>
            </a:r>
            <a:r>
              <a:rPr lang="en-US" altLang="zh-CN" sz="2400" b="1" smtClean="0">
                <a:sym typeface="Symbol" panose="05050102010706020507" pitchFamily="18" charset="2"/>
              </a:rPr>
              <a:t>  w</a:t>
            </a:r>
            <a:r>
              <a:rPr lang="en-US" altLang="zh-CN" sz="2400" b="1" baseline="-25000" smtClean="0">
                <a:sym typeface="Symbol" panose="05050102010706020507" pitchFamily="18" charset="2"/>
              </a:rPr>
              <a:t>2</a:t>
            </a:r>
            <a:r>
              <a:rPr lang="en-US" altLang="zh-CN" sz="2400" b="1" smtClean="0">
                <a:sym typeface="Symbol" panose="05050102010706020507" pitchFamily="18" charset="2"/>
              </a:rPr>
              <a:t>…  w</a:t>
            </a:r>
            <a:r>
              <a:rPr lang="en-US" altLang="zh-CN" sz="2400" b="1" baseline="-25000" smtClean="0">
                <a:sym typeface="Symbol" panose="05050102010706020507" pitchFamily="18" charset="2"/>
              </a:rPr>
              <a:t>n</a:t>
            </a:r>
            <a:r>
              <a:rPr lang="en-US" altLang="zh-CN" sz="2400" b="1" smtClean="0">
                <a:sym typeface="Symbol" panose="05050102010706020507" pitchFamily="18" charset="2"/>
              </a:rPr>
              <a:t>=w(w&gt;0)  </a:t>
            </a:r>
            <a:r>
              <a:rPr lang="zh-CN" altLang="en-US" sz="2400" smtClean="0">
                <a:sym typeface="Symbol" panose="05050102010706020507" pitchFamily="18" charset="2"/>
              </a:rPr>
              <a:t>则称</a:t>
            </a:r>
            <a:r>
              <a:rPr lang="en-US" altLang="zh-CN" sz="2400" smtClean="0">
                <a:sym typeface="Symbol" panose="05050102010706020507" pitchFamily="18" charset="2"/>
              </a:rPr>
              <a:t>v</a:t>
            </a:r>
            <a:r>
              <a:rPr lang="zh-CN" altLang="en-US" sz="2400" smtClean="0">
                <a:sym typeface="Symbol" panose="05050102010706020507" pitchFamily="18" charset="2"/>
              </a:rPr>
              <a:t>推导出（产生）</a:t>
            </a:r>
            <a:r>
              <a:rPr lang="en-US" altLang="zh-CN" sz="2400" smtClean="0">
                <a:sym typeface="Symbol" panose="05050102010706020507" pitchFamily="18" charset="2"/>
              </a:rPr>
              <a:t>w</a:t>
            </a:r>
            <a:r>
              <a:rPr lang="zh-CN" altLang="en-US" sz="2400" smtClean="0">
                <a:sym typeface="Symbol" panose="05050102010706020507" pitchFamily="18" charset="2"/>
              </a:rPr>
              <a:t>（推导长度为 </a:t>
            </a:r>
            <a:r>
              <a:rPr lang="en-US" altLang="zh-CN" sz="2400" smtClean="0">
                <a:sym typeface="Symbol" panose="05050102010706020507" pitchFamily="18" charset="2"/>
              </a:rPr>
              <a:t>n</a:t>
            </a:r>
            <a:r>
              <a:rPr lang="zh-CN" altLang="en-US" sz="2400" smtClean="0">
                <a:sym typeface="Symbol" panose="05050102010706020507" pitchFamily="18" charset="2"/>
              </a:rPr>
              <a:t>），或称</a:t>
            </a:r>
            <a:r>
              <a:rPr lang="en-US" altLang="zh-CN" sz="2400" smtClean="0">
                <a:sym typeface="Symbol" panose="05050102010706020507" pitchFamily="18" charset="2"/>
              </a:rPr>
              <a:t>w</a:t>
            </a:r>
            <a:r>
              <a:rPr lang="zh-CN" altLang="en-US" sz="2400" b="1" smtClean="0">
                <a:solidFill>
                  <a:schemeClr val="hlink"/>
                </a:solidFill>
                <a:sym typeface="Symbol" panose="05050102010706020507" pitchFamily="18" charset="2"/>
              </a:rPr>
              <a:t>规约</a:t>
            </a:r>
            <a:r>
              <a:rPr lang="zh-CN" altLang="en-US" sz="2400" smtClean="0">
                <a:sym typeface="Symbol" panose="05050102010706020507" pitchFamily="18" charset="2"/>
              </a:rPr>
              <a:t>到</a:t>
            </a:r>
            <a:r>
              <a:rPr lang="en-US" altLang="zh-CN" sz="2400" smtClean="0">
                <a:sym typeface="Symbol" panose="05050102010706020507" pitchFamily="18" charset="2"/>
              </a:rPr>
              <a:t>v</a:t>
            </a:r>
            <a:r>
              <a:rPr lang="zh-CN" altLang="en-US" sz="2400" smtClean="0">
                <a:sym typeface="Symbol" panose="05050102010706020507" pitchFamily="18" charset="2"/>
              </a:rPr>
              <a:t>。记作</a:t>
            </a:r>
            <a:r>
              <a:rPr lang="en-US" altLang="zh-CN" sz="2400" smtClean="0">
                <a:sym typeface="Symbol" panose="05050102010706020507" pitchFamily="18" charset="2"/>
              </a:rPr>
              <a:t>v </a:t>
            </a:r>
            <a:r>
              <a:rPr lang="en-US" altLang="zh-CN" sz="2400" b="1" smtClean="0">
                <a:sym typeface="Symbol" panose="05050102010706020507" pitchFamily="18" charset="2"/>
              </a:rPr>
              <a:t></a:t>
            </a:r>
            <a:r>
              <a:rPr lang="en-US" altLang="zh-CN" sz="2400" b="1" baseline="64000" smtClean="0">
                <a:sym typeface="Symbol" panose="05050102010706020507" pitchFamily="18" charset="2"/>
              </a:rPr>
              <a:t>+</a:t>
            </a:r>
            <a:r>
              <a:rPr lang="en-US" altLang="zh-CN" sz="2400" b="1" smtClean="0">
                <a:sym typeface="Symbol" panose="05050102010706020507" pitchFamily="18" charset="2"/>
              </a:rPr>
              <a:t>w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sz="2400" b="1" smtClean="0">
                <a:solidFill>
                  <a:srgbClr val="A50021"/>
                </a:solidFill>
                <a:sym typeface="Symbol" panose="05050102010706020507" pitchFamily="18" charset="2"/>
              </a:rPr>
              <a:t>形式定义</a:t>
            </a:r>
            <a:r>
              <a:rPr lang="en-US" altLang="zh-CN" sz="2400" b="1" smtClean="0">
                <a:solidFill>
                  <a:srgbClr val="A50021"/>
                </a:solidFill>
                <a:sym typeface="Symbol" panose="05050102010706020507" pitchFamily="18" charset="2"/>
              </a:rPr>
              <a:t>4</a:t>
            </a:r>
            <a:r>
              <a:rPr lang="zh-CN" altLang="en-US" sz="2400" smtClean="0">
                <a:sym typeface="Symbol" panose="05050102010706020507" pitchFamily="18" charset="2"/>
              </a:rPr>
              <a:t>：若有</a:t>
            </a:r>
            <a:r>
              <a:rPr lang="en-US" altLang="zh-CN" sz="2400" smtClean="0">
                <a:sym typeface="Symbol" panose="05050102010706020507" pitchFamily="18" charset="2"/>
              </a:rPr>
              <a:t>v </a:t>
            </a:r>
            <a:r>
              <a:rPr lang="en-US" altLang="zh-CN" sz="2400" b="1" smtClean="0">
                <a:sym typeface="Symbol" panose="05050102010706020507" pitchFamily="18" charset="2"/>
              </a:rPr>
              <a:t></a:t>
            </a:r>
            <a:r>
              <a:rPr lang="en-US" altLang="zh-CN" sz="2400" b="1" baseline="64000" smtClean="0">
                <a:sym typeface="Symbol" panose="05050102010706020507" pitchFamily="18" charset="2"/>
              </a:rPr>
              <a:t>+</a:t>
            </a:r>
            <a:r>
              <a:rPr lang="en-US" altLang="zh-CN" sz="2400" b="1" smtClean="0">
                <a:sym typeface="Symbol" panose="05050102010706020507" pitchFamily="18" charset="2"/>
              </a:rPr>
              <a:t>w</a:t>
            </a:r>
            <a:r>
              <a:rPr lang="zh-CN" altLang="en-US" sz="2400" b="1" smtClean="0">
                <a:sym typeface="Symbol" panose="05050102010706020507" pitchFamily="18" charset="2"/>
              </a:rPr>
              <a:t>，或</a:t>
            </a:r>
            <a:r>
              <a:rPr lang="en-US" altLang="zh-CN" sz="2400" b="1" smtClean="0">
                <a:sym typeface="Symbol" panose="05050102010706020507" pitchFamily="18" charset="2"/>
              </a:rPr>
              <a:t>v w</a:t>
            </a:r>
            <a:r>
              <a:rPr lang="zh-CN" altLang="en-US" sz="2400" b="1" smtClean="0">
                <a:sym typeface="Symbol" panose="05050102010706020507" pitchFamily="18" charset="2"/>
              </a:rPr>
              <a:t>，则记作： </a:t>
            </a:r>
            <a:r>
              <a:rPr lang="en-US" altLang="zh-CN" sz="2400" smtClean="0">
                <a:sym typeface="Symbol" panose="05050102010706020507" pitchFamily="18" charset="2"/>
              </a:rPr>
              <a:t>v </a:t>
            </a:r>
            <a:r>
              <a:rPr lang="en-US" altLang="zh-CN" sz="2400" b="1" smtClean="0">
                <a:sym typeface="Symbol" panose="05050102010706020507" pitchFamily="18" charset="2"/>
              </a:rPr>
              <a:t></a:t>
            </a:r>
            <a:r>
              <a:rPr lang="en-US" altLang="zh-CN" sz="2400" b="1" baseline="64000" smtClean="0">
                <a:sym typeface="Symbol" panose="05050102010706020507" pitchFamily="18" charset="2"/>
              </a:rPr>
              <a:t>*</a:t>
            </a:r>
            <a:r>
              <a:rPr lang="en-US" altLang="zh-CN" sz="2400" b="1" smtClean="0">
                <a:sym typeface="Symbol" panose="05050102010706020507" pitchFamily="18" charset="2"/>
              </a:rPr>
              <a:t>w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68313" y="549275"/>
            <a:ext cx="8091487" cy="838200"/>
          </a:xfrm>
        </p:spPr>
        <p:txBody>
          <a:bodyPr/>
          <a:lstStyle/>
          <a:p>
            <a:r>
              <a:rPr lang="zh-CN" altLang="en-US" b="1" smtClean="0"/>
              <a:t>推导的举例</a:t>
            </a:r>
          </a:p>
        </p:txBody>
      </p:sp>
      <p:sp>
        <p:nvSpPr>
          <p:cNvPr id="20483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611188" y="1700213"/>
            <a:ext cx="8154987" cy="4535487"/>
          </a:xfrm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b="1" smtClean="0">
                <a:latin typeface="宋体" panose="02010600030101010101" pitchFamily="2" charset="-122"/>
              </a:rPr>
              <a:t>例：</a:t>
            </a:r>
            <a:r>
              <a:rPr lang="en-US" altLang="zh-CN" sz="2400" b="1" smtClean="0">
                <a:latin typeface="宋体" panose="02010600030101010101" pitchFamily="2" charset="-122"/>
              </a:rPr>
              <a:t>G</a:t>
            </a:r>
            <a:r>
              <a:rPr lang="zh-CN" altLang="en-US" sz="2400" b="1" smtClean="0">
                <a:latin typeface="宋体" panose="02010600030101010101" pitchFamily="2" charset="-122"/>
              </a:rPr>
              <a:t>： </a:t>
            </a:r>
            <a:r>
              <a:rPr lang="en-US" altLang="zh-CN" sz="2400" b="1" smtClean="0"/>
              <a:t>S</a:t>
            </a:r>
            <a:r>
              <a:rPr lang="en-US" altLang="zh-CN" sz="2400" b="1" smtClean="0">
                <a:latin typeface="宋体" panose="02010600030101010101" pitchFamily="2" charset="-122"/>
              </a:rPr>
              <a:t>→</a:t>
            </a:r>
            <a:r>
              <a:rPr lang="en-US" altLang="zh-CN" sz="2400" b="1" smtClean="0"/>
              <a:t>0S1</a:t>
            </a:r>
            <a:r>
              <a:rPr lang="zh-CN" altLang="en-US" sz="2400" b="1" smtClean="0"/>
              <a:t>， </a:t>
            </a:r>
            <a:r>
              <a:rPr lang="en-US" altLang="zh-CN" sz="2400" b="1" smtClean="0"/>
              <a:t>S</a:t>
            </a:r>
            <a:r>
              <a:rPr lang="en-US" altLang="zh-CN" sz="2400" b="1" smtClean="0">
                <a:latin typeface="宋体" panose="02010600030101010101" pitchFamily="2" charset="-122"/>
              </a:rPr>
              <a:t>→</a:t>
            </a:r>
            <a:r>
              <a:rPr lang="en-US" altLang="zh-CN" sz="2400" b="1" smtClean="0"/>
              <a:t>01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b="1" smtClean="0"/>
              <a:t> S</a:t>
            </a:r>
            <a:r>
              <a:rPr lang="en-US" altLang="zh-CN" sz="2400" b="1" smtClean="0">
                <a:sym typeface="Symbol" panose="05050102010706020507" pitchFamily="18" charset="2"/>
              </a:rPr>
              <a:t>  0S1 00S11000S11100001111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smtClean="0"/>
              <a:t>   S </a:t>
            </a:r>
            <a:r>
              <a:rPr lang="en-US" altLang="zh-CN" sz="2400" smtClean="0">
                <a:sym typeface="Symbol" panose="05050102010706020507" pitchFamily="18" charset="2"/>
              </a:rPr>
              <a:t>0S1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400" b="1" smtClean="0"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rrowheads="1"/>
          </p:cNvSpPr>
          <p:nvPr>
            <p:ph idx="1"/>
          </p:nvPr>
        </p:nvSpPr>
        <p:spPr>
          <a:xfrm>
            <a:off x="827088" y="1557338"/>
            <a:ext cx="7656512" cy="4535487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sz="2800" b="1" smtClean="0">
                <a:latin typeface="宋体" panose="02010600030101010101" pitchFamily="2" charset="-122"/>
              </a:rPr>
              <a:t>例：</a:t>
            </a:r>
            <a:r>
              <a:rPr lang="en-US" altLang="zh-CN" sz="2800" b="1" smtClean="0">
                <a:latin typeface="宋体" panose="02010600030101010101" pitchFamily="2" charset="-122"/>
              </a:rPr>
              <a:t>G</a:t>
            </a:r>
            <a:r>
              <a:rPr lang="zh-CN" altLang="en-US" sz="2800" b="1" smtClean="0">
                <a:latin typeface="宋体" panose="02010600030101010101" pitchFamily="2" charset="-122"/>
              </a:rPr>
              <a:t>： </a:t>
            </a:r>
            <a:r>
              <a:rPr lang="en-US" altLang="zh-CN" sz="2800" b="1" smtClean="0"/>
              <a:t>S</a:t>
            </a:r>
            <a:r>
              <a:rPr lang="en-US" altLang="zh-CN" sz="2800" b="1" smtClean="0">
                <a:latin typeface="宋体" panose="02010600030101010101" pitchFamily="2" charset="-122"/>
              </a:rPr>
              <a:t>→</a:t>
            </a:r>
            <a:r>
              <a:rPr lang="en-US" altLang="zh-CN" sz="2800" b="1" smtClean="0"/>
              <a:t>0S1</a:t>
            </a:r>
            <a:r>
              <a:rPr lang="zh-CN" altLang="en-US" sz="2800" b="1" smtClean="0"/>
              <a:t>， </a:t>
            </a:r>
            <a:r>
              <a:rPr lang="en-US" altLang="zh-CN" sz="2800" b="1" smtClean="0"/>
              <a:t>S</a:t>
            </a:r>
            <a:r>
              <a:rPr lang="en-US" altLang="zh-CN" sz="2800" b="1" smtClean="0">
                <a:latin typeface="宋体" panose="02010600030101010101" pitchFamily="2" charset="-122"/>
              </a:rPr>
              <a:t>→</a:t>
            </a:r>
            <a:r>
              <a:rPr lang="en-US" altLang="zh-CN" sz="2800" b="1" smtClean="0"/>
              <a:t>01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b="1" smtClean="0">
                <a:sym typeface="Symbol" panose="05050102010706020507" pitchFamily="18" charset="2"/>
              </a:rPr>
              <a:t>0S1 00S11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b="1" smtClean="0">
                <a:sym typeface="Symbol" panose="05050102010706020507" pitchFamily="18" charset="2"/>
              </a:rPr>
              <a:t>00S11 000S111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b="1" smtClean="0">
                <a:sym typeface="Symbol" panose="05050102010706020507" pitchFamily="18" charset="2"/>
              </a:rPr>
              <a:t>000S111 00001111</a:t>
            </a:r>
            <a:r>
              <a:rPr lang="en-US" altLang="zh-CN" b="1" smtClean="0">
                <a:sym typeface="Symbol" panose="05050102010706020507" pitchFamily="18" charset="2"/>
              </a:rPr>
              <a:t>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b="1" smtClean="0"/>
              <a:t> S </a:t>
            </a:r>
            <a:r>
              <a:rPr lang="en-US" altLang="zh-CN" b="1" smtClean="0">
                <a:sym typeface="Symbol" panose="05050102010706020507" pitchFamily="18" charset="2"/>
              </a:rPr>
              <a:t>0S1 00S11 000S111 00001111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b="1" smtClean="0"/>
              <a:t>  S </a:t>
            </a:r>
            <a:r>
              <a:rPr lang="en-US" altLang="zh-CN" smtClean="0"/>
              <a:t>=&gt;+</a:t>
            </a:r>
            <a:r>
              <a:rPr lang="en-US" altLang="zh-CN" b="1" smtClean="0"/>
              <a:t> 00001111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b="1" smtClean="0"/>
              <a:t>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b="1" smtClean="0"/>
              <a:t>S </a:t>
            </a:r>
            <a:r>
              <a:rPr lang="en-US" altLang="zh-CN" smtClean="0">
                <a:sym typeface="Symbol" panose="05050102010706020507" pitchFamily="18" charset="2"/>
              </a:rPr>
              <a:t>=&gt;*</a:t>
            </a:r>
            <a:r>
              <a:rPr lang="en-US" altLang="zh-CN" b="1" smtClean="0"/>
              <a:t> S      00S11 </a:t>
            </a:r>
            <a:r>
              <a:rPr lang="en-US" altLang="zh-CN" smtClean="0">
                <a:sym typeface="Symbol" panose="05050102010706020507" pitchFamily="18" charset="2"/>
              </a:rPr>
              <a:t>=&gt;*</a:t>
            </a:r>
            <a:r>
              <a:rPr lang="en-US" altLang="zh-CN" b="1" smtClean="0"/>
              <a:t> 00S11</a:t>
            </a:r>
            <a:endParaRPr lang="en-US" altLang="zh-CN" sz="2400" b="1" smtClean="0">
              <a:sym typeface="Symbol" panose="05050102010706020507" pitchFamily="18" charset="2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zh-CN" b="1" smtClean="0"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979613" y="620713"/>
            <a:ext cx="4938712" cy="609600"/>
          </a:xfrm>
        </p:spPr>
        <p:txBody>
          <a:bodyPr/>
          <a:lstStyle/>
          <a:p>
            <a:r>
              <a:rPr lang="zh-CN" altLang="en-US" sz="3600" b="1" dirty="0" smtClean="0"/>
              <a:t>第二章 文法和语言</a:t>
            </a:r>
          </a:p>
        </p:txBody>
      </p:sp>
      <p:sp>
        <p:nvSpPr>
          <p:cNvPr id="4099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900113" y="1844105"/>
            <a:ext cx="6905625" cy="4465215"/>
          </a:xfrm>
        </p:spPr>
        <p:txBody>
          <a:bodyPr/>
          <a:lstStyle/>
          <a:p>
            <a:pPr marL="0" indent="0">
              <a:spcBef>
                <a:spcPts val="1200"/>
              </a:spcBef>
              <a:spcAft>
                <a:spcPts val="600"/>
              </a:spcAft>
              <a:buFontTx/>
              <a:buNone/>
            </a:pPr>
            <a:r>
              <a:rPr lang="en-US" altLang="zh-CN" sz="2800" dirty="0"/>
              <a:t>2</a:t>
            </a:r>
            <a:r>
              <a:rPr lang="en-US" altLang="zh-CN" sz="2800" dirty="0" smtClean="0"/>
              <a:t>.1  </a:t>
            </a:r>
            <a:r>
              <a:rPr lang="zh-CN" altLang="en-US" sz="2800" dirty="0" smtClean="0"/>
              <a:t>文法的直观概念</a:t>
            </a:r>
          </a:p>
          <a:p>
            <a:pPr marL="0" indent="0">
              <a:spcBef>
                <a:spcPts val="1200"/>
              </a:spcBef>
              <a:spcAft>
                <a:spcPts val="600"/>
              </a:spcAft>
              <a:buFontTx/>
              <a:buNone/>
            </a:pPr>
            <a:r>
              <a:rPr lang="en-US" altLang="zh-CN" sz="2800" dirty="0"/>
              <a:t>2</a:t>
            </a:r>
            <a:r>
              <a:rPr lang="en-US" altLang="zh-CN" sz="2800" dirty="0" smtClean="0"/>
              <a:t>.2  </a:t>
            </a:r>
            <a:r>
              <a:rPr lang="zh-CN" altLang="en-US" sz="2800" dirty="0" smtClean="0"/>
              <a:t>符号和符号串</a:t>
            </a:r>
          </a:p>
          <a:p>
            <a:pPr marL="0" indent="0">
              <a:spcBef>
                <a:spcPts val="1200"/>
              </a:spcBef>
              <a:spcAft>
                <a:spcPts val="600"/>
              </a:spcAft>
              <a:buFontTx/>
              <a:buNone/>
            </a:pPr>
            <a:r>
              <a:rPr lang="en-US" altLang="zh-CN" sz="2800" dirty="0"/>
              <a:t>2</a:t>
            </a:r>
            <a:r>
              <a:rPr lang="en-US" altLang="zh-CN" sz="2800" dirty="0" smtClean="0"/>
              <a:t>.3  </a:t>
            </a:r>
            <a:r>
              <a:rPr lang="zh-CN" altLang="en-US" sz="2800" dirty="0" smtClean="0"/>
              <a:t>文法和语言的形式定义</a:t>
            </a:r>
          </a:p>
          <a:p>
            <a:pPr marL="0" indent="0">
              <a:spcBef>
                <a:spcPts val="1200"/>
              </a:spcBef>
              <a:spcAft>
                <a:spcPts val="600"/>
              </a:spcAft>
              <a:buFontTx/>
              <a:buNone/>
            </a:pPr>
            <a:r>
              <a:rPr lang="en-US" altLang="zh-CN" sz="2800" dirty="0"/>
              <a:t>2</a:t>
            </a:r>
            <a:r>
              <a:rPr lang="en-US" altLang="zh-CN" sz="2800" dirty="0" smtClean="0"/>
              <a:t>.4  </a:t>
            </a:r>
            <a:r>
              <a:rPr lang="zh-CN" altLang="en-US" sz="2800" dirty="0" smtClean="0"/>
              <a:t>文法的类型</a:t>
            </a:r>
          </a:p>
          <a:p>
            <a:pPr marL="0" indent="0">
              <a:spcBef>
                <a:spcPts val="1200"/>
              </a:spcBef>
              <a:spcAft>
                <a:spcPts val="600"/>
              </a:spcAft>
              <a:buFontTx/>
              <a:buNone/>
            </a:pPr>
            <a:r>
              <a:rPr lang="en-US" altLang="zh-CN" sz="2800" dirty="0"/>
              <a:t>2</a:t>
            </a:r>
            <a:r>
              <a:rPr lang="en-US" altLang="zh-CN" sz="2800" dirty="0" smtClean="0"/>
              <a:t>.5  </a:t>
            </a:r>
            <a:r>
              <a:rPr lang="zh-CN" altLang="en-US" sz="2800" dirty="0" smtClean="0"/>
              <a:t>上下文无关文法及其语法树</a:t>
            </a:r>
          </a:p>
          <a:p>
            <a:pPr marL="0" indent="0">
              <a:spcBef>
                <a:spcPts val="1200"/>
              </a:spcBef>
              <a:spcAft>
                <a:spcPts val="600"/>
              </a:spcAft>
              <a:buFontTx/>
              <a:buNone/>
            </a:pPr>
            <a:r>
              <a:rPr lang="en-US" altLang="zh-CN" sz="2800" dirty="0"/>
              <a:t>2</a:t>
            </a:r>
            <a:r>
              <a:rPr lang="en-US" altLang="zh-CN" sz="2800" dirty="0" smtClean="0"/>
              <a:t>.6  </a:t>
            </a:r>
            <a:r>
              <a:rPr lang="zh-CN" altLang="en-US" sz="2800" dirty="0" smtClean="0"/>
              <a:t>句型的分析</a:t>
            </a:r>
          </a:p>
          <a:p>
            <a:pPr marL="0" indent="0">
              <a:spcBef>
                <a:spcPts val="1200"/>
              </a:spcBef>
              <a:spcAft>
                <a:spcPts val="600"/>
              </a:spcAft>
              <a:buFontTx/>
              <a:buNone/>
            </a:pPr>
            <a:r>
              <a:rPr lang="en-US" altLang="zh-CN" sz="2800" dirty="0"/>
              <a:t>2</a:t>
            </a:r>
            <a:r>
              <a:rPr lang="en-US" altLang="zh-CN" sz="2800" dirty="0" smtClean="0"/>
              <a:t>.7  </a:t>
            </a:r>
            <a:r>
              <a:rPr lang="zh-CN" altLang="en-US" sz="2800" dirty="0" smtClean="0"/>
              <a:t>有关文法实用中的一些说明</a:t>
            </a:r>
          </a:p>
          <a:p>
            <a:pPr marL="0" indent="0">
              <a:spcBef>
                <a:spcPts val="1200"/>
              </a:spcBef>
              <a:spcAft>
                <a:spcPts val="600"/>
              </a:spcAft>
              <a:buFontTx/>
              <a:buNone/>
            </a:pPr>
            <a:endParaRPr lang="zh-CN" altLang="en-US" sz="2800" b="1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258888" y="692150"/>
            <a:ext cx="6405562" cy="609600"/>
          </a:xfrm>
        </p:spPr>
        <p:txBody>
          <a:bodyPr/>
          <a:lstStyle/>
          <a:p>
            <a:r>
              <a:rPr lang="en-US" altLang="zh-CN" sz="3200" b="1" dirty="0"/>
              <a:t>2</a:t>
            </a:r>
            <a:r>
              <a:rPr lang="en-US" altLang="zh-CN" sz="3200" b="1" dirty="0" smtClean="0"/>
              <a:t>.3 </a:t>
            </a:r>
            <a:r>
              <a:rPr lang="zh-CN" altLang="en-US" sz="3200" b="1" dirty="0" smtClean="0"/>
              <a:t>文法和语言的形式定义</a:t>
            </a:r>
          </a:p>
        </p:txBody>
      </p:sp>
      <p:sp>
        <p:nvSpPr>
          <p:cNvPr id="22531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539750" y="1733550"/>
            <a:ext cx="8001000" cy="46482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Char char="l"/>
            </a:pPr>
            <a:r>
              <a:rPr lang="zh-CN" altLang="en-US" sz="2800" smtClean="0">
                <a:solidFill>
                  <a:srgbClr val="A50021"/>
                </a:solidFill>
                <a:sym typeface="Symbol" panose="05050102010706020507" pitchFamily="18" charset="2"/>
              </a:rPr>
              <a:t>形式定义</a:t>
            </a:r>
            <a:r>
              <a:rPr lang="en-US" altLang="zh-CN" sz="2800" smtClean="0">
                <a:solidFill>
                  <a:srgbClr val="A50021"/>
                </a:solidFill>
                <a:sym typeface="Symbol" panose="05050102010706020507" pitchFamily="18" charset="2"/>
              </a:rPr>
              <a:t>5</a:t>
            </a:r>
            <a:r>
              <a:rPr lang="zh-CN" altLang="en-US" sz="2800" smtClean="0">
                <a:solidFill>
                  <a:srgbClr val="A50021"/>
                </a:solidFill>
                <a:sym typeface="Symbol" panose="05050102010706020507" pitchFamily="18" charset="2"/>
              </a:rPr>
              <a:t>：</a:t>
            </a:r>
            <a:r>
              <a:rPr lang="zh-CN" altLang="en-US" sz="2800" smtClean="0">
                <a:sym typeface="Symbol" panose="05050102010706020507" pitchFamily="18" charset="2"/>
              </a:rPr>
              <a:t>设</a:t>
            </a:r>
            <a:r>
              <a:rPr lang="en-US" altLang="zh-CN" sz="2800" smtClean="0">
                <a:sym typeface="Symbol" panose="05050102010706020507" pitchFamily="18" charset="2"/>
              </a:rPr>
              <a:t>G[S]</a:t>
            </a:r>
            <a:r>
              <a:rPr lang="zh-CN" altLang="en-US" sz="2800" smtClean="0">
                <a:sym typeface="Symbol" panose="05050102010706020507" pitchFamily="18" charset="2"/>
              </a:rPr>
              <a:t>是一文法，如果符号串</a:t>
            </a:r>
            <a:r>
              <a:rPr lang="en-US" altLang="zh-CN" sz="2800" smtClean="0">
                <a:sym typeface="Symbol" panose="05050102010706020507" pitchFamily="18" charset="2"/>
              </a:rPr>
              <a:t>x</a:t>
            </a:r>
            <a:r>
              <a:rPr lang="zh-CN" altLang="en-US" sz="2800" smtClean="0">
                <a:sym typeface="Symbol" panose="05050102010706020507" pitchFamily="18" charset="2"/>
              </a:rPr>
              <a:t>是从识别符号推导出来的，即有</a:t>
            </a:r>
            <a:r>
              <a:rPr lang="en-US" altLang="zh-CN" sz="2800" smtClean="0">
                <a:sym typeface="Symbol" panose="05050102010706020507" pitchFamily="18" charset="2"/>
              </a:rPr>
              <a:t>S</a:t>
            </a:r>
            <a:r>
              <a:rPr lang="en-US" altLang="zh-CN" sz="2800" baseline="64000" smtClean="0">
                <a:sym typeface="Symbol" panose="05050102010706020507" pitchFamily="18" charset="2"/>
              </a:rPr>
              <a:t>*</a:t>
            </a:r>
            <a:r>
              <a:rPr lang="en-US" altLang="zh-CN" sz="2800" smtClean="0">
                <a:sym typeface="Symbol" panose="05050102010706020507" pitchFamily="18" charset="2"/>
              </a:rPr>
              <a:t>x</a:t>
            </a:r>
            <a:r>
              <a:rPr lang="zh-CN" altLang="en-US" sz="2800" smtClean="0">
                <a:sym typeface="Symbol" panose="05050102010706020507" pitchFamily="18" charset="2"/>
              </a:rPr>
              <a:t>，则称</a:t>
            </a:r>
            <a:r>
              <a:rPr lang="en-US" altLang="zh-CN" sz="2800" smtClean="0">
                <a:sym typeface="Symbol" panose="05050102010706020507" pitchFamily="18" charset="2"/>
              </a:rPr>
              <a:t>x</a:t>
            </a:r>
            <a:r>
              <a:rPr lang="zh-CN" altLang="en-US" sz="2800" smtClean="0">
                <a:sym typeface="Symbol" panose="05050102010706020507" pitchFamily="18" charset="2"/>
              </a:rPr>
              <a:t>是文法</a:t>
            </a:r>
            <a:r>
              <a:rPr lang="en-US" altLang="zh-CN" sz="2800" smtClean="0">
                <a:sym typeface="Symbol" panose="05050102010706020507" pitchFamily="18" charset="2"/>
              </a:rPr>
              <a:t>G[S]</a:t>
            </a:r>
            <a:r>
              <a:rPr lang="zh-CN" altLang="en-US" sz="2800" smtClean="0">
                <a:sym typeface="Symbol" panose="05050102010706020507" pitchFamily="18" charset="2"/>
              </a:rPr>
              <a:t>的</a:t>
            </a:r>
            <a:r>
              <a:rPr lang="zh-CN" altLang="en-US" sz="2800" b="1" smtClean="0">
                <a:solidFill>
                  <a:schemeClr val="hlink"/>
                </a:solidFill>
                <a:sym typeface="Symbol" panose="05050102010706020507" pitchFamily="18" charset="2"/>
              </a:rPr>
              <a:t>句型</a:t>
            </a:r>
            <a:r>
              <a:rPr lang="zh-CN" altLang="en-US" sz="2800" smtClean="0">
                <a:sym typeface="Symbol" panose="05050102010706020507" pitchFamily="18" charset="2"/>
              </a:rPr>
              <a:t>。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l"/>
            </a:pPr>
            <a:r>
              <a:rPr lang="zh-CN" altLang="en-US" sz="2800" smtClean="0">
                <a:sym typeface="Symbol" panose="05050102010706020507" pitchFamily="18" charset="2"/>
              </a:rPr>
              <a:t>若</a:t>
            </a:r>
            <a:r>
              <a:rPr lang="en-US" altLang="zh-CN" sz="2800" smtClean="0">
                <a:sym typeface="Symbol" panose="05050102010706020507" pitchFamily="18" charset="2"/>
              </a:rPr>
              <a:t>x</a:t>
            </a:r>
            <a:r>
              <a:rPr lang="zh-CN" altLang="en-US" sz="2800" smtClean="0">
                <a:sym typeface="Symbol" panose="05050102010706020507" pitchFamily="18" charset="2"/>
              </a:rPr>
              <a:t>仅由终结符号组成，即</a:t>
            </a:r>
            <a:r>
              <a:rPr lang="en-US" altLang="zh-CN" sz="2800" smtClean="0">
                <a:sym typeface="Symbol" panose="05050102010706020507" pitchFamily="18" charset="2"/>
              </a:rPr>
              <a:t>S</a:t>
            </a:r>
            <a:r>
              <a:rPr lang="en-US" altLang="zh-CN" sz="2800" baseline="64000" smtClean="0">
                <a:sym typeface="Symbol" panose="05050102010706020507" pitchFamily="18" charset="2"/>
              </a:rPr>
              <a:t>*</a:t>
            </a:r>
            <a:r>
              <a:rPr lang="en-US" altLang="zh-CN" sz="2800" smtClean="0">
                <a:sym typeface="Symbol" panose="05050102010706020507" pitchFamily="18" charset="2"/>
              </a:rPr>
              <a:t>x</a:t>
            </a:r>
            <a:r>
              <a:rPr lang="zh-CN" altLang="en-US" sz="2800" smtClean="0">
                <a:sym typeface="Symbol" panose="05050102010706020507" pitchFamily="18" charset="2"/>
              </a:rPr>
              <a:t>，</a:t>
            </a:r>
            <a:r>
              <a:rPr lang="en-US" altLang="zh-CN" sz="2800" smtClean="0">
                <a:sym typeface="Symbol" panose="05050102010706020507" pitchFamily="18" charset="2"/>
              </a:rPr>
              <a:t>xV</a:t>
            </a:r>
            <a:r>
              <a:rPr lang="en-US" altLang="zh-CN" sz="2800" baseline="30000" smtClean="0">
                <a:sym typeface="Symbol" panose="05050102010706020507" pitchFamily="18" charset="2"/>
              </a:rPr>
              <a:t>*</a:t>
            </a:r>
            <a:r>
              <a:rPr lang="en-US" altLang="zh-CN" sz="2800" baseline="-25000" smtClean="0">
                <a:sym typeface="Symbol" panose="05050102010706020507" pitchFamily="18" charset="2"/>
              </a:rPr>
              <a:t>T</a:t>
            </a:r>
            <a:r>
              <a:rPr lang="zh-CN" altLang="en-US" sz="2800" smtClean="0">
                <a:sym typeface="Symbol" panose="05050102010706020507" pitchFamily="18" charset="2"/>
              </a:rPr>
              <a:t>，则称</a:t>
            </a:r>
            <a:r>
              <a:rPr lang="en-US" altLang="zh-CN" sz="2800" smtClean="0">
                <a:sym typeface="Symbol" panose="05050102010706020507" pitchFamily="18" charset="2"/>
              </a:rPr>
              <a:t>x</a:t>
            </a:r>
            <a:r>
              <a:rPr lang="zh-CN" altLang="en-US" sz="2800" smtClean="0">
                <a:sym typeface="Symbol" panose="05050102010706020507" pitchFamily="18" charset="2"/>
              </a:rPr>
              <a:t>为</a:t>
            </a:r>
            <a:r>
              <a:rPr lang="en-US" altLang="zh-CN" sz="2800" smtClean="0">
                <a:sym typeface="Symbol" panose="05050102010706020507" pitchFamily="18" charset="2"/>
              </a:rPr>
              <a:t>G[S]</a:t>
            </a:r>
            <a:r>
              <a:rPr lang="zh-CN" altLang="en-US" sz="2800" smtClean="0">
                <a:sym typeface="Symbol" panose="05050102010706020507" pitchFamily="18" charset="2"/>
              </a:rPr>
              <a:t>的</a:t>
            </a:r>
            <a:r>
              <a:rPr lang="zh-CN" altLang="en-US" sz="2800" b="1" smtClean="0">
                <a:solidFill>
                  <a:schemeClr val="hlink"/>
                </a:solidFill>
                <a:sym typeface="Symbol" panose="05050102010706020507" pitchFamily="18" charset="2"/>
              </a:rPr>
              <a:t>句子</a:t>
            </a:r>
            <a:r>
              <a:rPr lang="zh-CN" altLang="en-US" sz="2800" smtClean="0">
                <a:sym typeface="Symbol" panose="05050102010706020507" pitchFamily="18" charset="2"/>
              </a:rPr>
              <a:t>。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b="1" smtClean="0">
                <a:latin typeface="宋体" panose="02010600030101010101" pitchFamily="2" charset="-122"/>
              </a:rPr>
              <a:t>例：</a:t>
            </a:r>
            <a:r>
              <a:rPr lang="en-US" altLang="zh-CN" b="1" smtClean="0">
                <a:latin typeface="宋体" panose="02010600030101010101" pitchFamily="2" charset="-122"/>
              </a:rPr>
              <a:t>G</a:t>
            </a:r>
            <a:r>
              <a:rPr lang="zh-CN" altLang="en-US" b="1" smtClean="0">
                <a:latin typeface="宋体" panose="02010600030101010101" pitchFamily="2" charset="-122"/>
              </a:rPr>
              <a:t>： </a:t>
            </a:r>
            <a:r>
              <a:rPr lang="en-US" altLang="zh-CN" b="1" smtClean="0"/>
              <a:t>S</a:t>
            </a:r>
            <a:r>
              <a:rPr lang="en-US" altLang="zh-CN" b="1" smtClean="0">
                <a:latin typeface="宋体" panose="02010600030101010101" pitchFamily="2" charset="-122"/>
              </a:rPr>
              <a:t>→</a:t>
            </a:r>
            <a:r>
              <a:rPr lang="en-US" altLang="zh-CN" b="1" smtClean="0"/>
              <a:t>0S1</a:t>
            </a:r>
            <a:r>
              <a:rPr lang="zh-CN" altLang="en-US" b="1" smtClean="0"/>
              <a:t>， </a:t>
            </a:r>
            <a:r>
              <a:rPr lang="en-US" altLang="zh-CN" b="1" smtClean="0"/>
              <a:t>S</a:t>
            </a:r>
            <a:r>
              <a:rPr lang="en-US" altLang="zh-CN" b="1" smtClean="0">
                <a:latin typeface="宋体" panose="02010600030101010101" pitchFamily="2" charset="-122"/>
              </a:rPr>
              <a:t>→</a:t>
            </a:r>
            <a:r>
              <a:rPr lang="en-US" altLang="zh-CN" b="1" smtClean="0"/>
              <a:t>01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mtClean="0"/>
              <a:t>S </a:t>
            </a:r>
            <a:r>
              <a:rPr lang="en-US" altLang="zh-CN" smtClean="0">
                <a:sym typeface="Symbol" panose="05050102010706020507" pitchFamily="18" charset="2"/>
              </a:rPr>
              <a:t>0S1 00S11 000S111 00001111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mtClean="0"/>
              <a:t>G</a:t>
            </a:r>
            <a:r>
              <a:rPr lang="zh-CN" altLang="en-US" smtClean="0"/>
              <a:t>的句型</a:t>
            </a:r>
            <a:r>
              <a:rPr lang="en-US" altLang="zh-CN" smtClean="0"/>
              <a:t>S,</a:t>
            </a:r>
            <a:r>
              <a:rPr lang="en-US" altLang="zh-CN" smtClean="0">
                <a:sym typeface="Symbol" panose="05050102010706020507" pitchFamily="18" charset="2"/>
              </a:rPr>
              <a:t>0S1 ,00S11 ,000S111,00001111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mtClean="0"/>
              <a:t>G</a:t>
            </a:r>
            <a:r>
              <a:rPr lang="zh-CN" altLang="en-US" smtClean="0"/>
              <a:t>的句子</a:t>
            </a:r>
            <a:r>
              <a:rPr lang="en-US" altLang="zh-CN" smtClean="0">
                <a:sym typeface="Symbol" panose="05050102010706020507" pitchFamily="18" charset="2"/>
              </a:rPr>
              <a:t>00001111, </a:t>
            </a:r>
            <a:r>
              <a:rPr lang="en-US" altLang="zh-CN" smtClean="0"/>
              <a:t>01</a:t>
            </a:r>
            <a:endParaRPr lang="en-US" altLang="zh-CN" sz="2800" baseline="-25000" smtClean="0">
              <a:sym typeface="Symbol" panose="05050102010706020507" pitchFamily="18" charset="2"/>
            </a:endParaRPr>
          </a:p>
        </p:txBody>
      </p:sp>
      <p:sp>
        <p:nvSpPr>
          <p:cNvPr id="22532" name="Rectangle 5"/>
          <p:cNvSpPr>
            <a:spLocks noChangeArrowheads="1"/>
          </p:cNvSpPr>
          <p:nvPr/>
        </p:nvSpPr>
        <p:spPr bwMode="auto">
          <a:xfrm>
            <a:off x="4505325" y="5953125"/>
            <a:ext cx="3889375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800"/>
              <a:t>一定是从文法开始符号出发进行推导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468313" y="1341438"/>
            <a:ext cx="8178800" cy="417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lnSpc>
                <a:spcPct val="90000"/>
              </a:lnSpc>
              <a:buClr>
                <a:schemeClr val="accent2"/>
              </a:buClr>
              <a:buSzPct val="85000"/>
              <a:buFont typeface="Wingdings" panose="05000000000000000000" pitchFamily="2" charset="2"/>
              <a:buNone/>
            </a:pPr>
            <a:endParaRPr lang="en-US" altLang="zh-CN" b="1"/>
          </a:p>
          <a:p>
            <a:pPr lvl="1" eaLnBrk="1" hangingPunct="1">
              <a:lnSpc>
                <a:spcPct val="90000"/>
              </a:lnSpc>
              <a:buClr>
                <a:schemeClr val="accent2"/>
              </a:buClr>
              <a:buSzPct val="85000"/>
              <a:buFont typeface="Wingdings" panose="05000000000000000000" pitchFamily="2" charset="2"/>
              <a:buNone/>
            </a:pPr>
            <a:r>
              <a:rPr lang="zh-CN" altLang="en-US" b="1"/>
              <a:t>例：</a:t>
            </a:r>
            <a:r>
              <a:rPr lang="en-US" altLang="zh-CN" b="1"/>
              <a:t>G[</a:t>
            </a:r>
            <a:r>
              <a:rPr lang="en-US" altLang="zh-CN" b="1">
                <a:latin typeface="宋体" panose="02010600030101010101" pitchFamily="2" charset="-122"/>
              </a:rPr>
              <a:t>E</a:t>
            </a:r>
            <a:r>
              <a:rPr lang="en-US" altLang="zh-CN" b="1"/>
              <a:t>]</a:t>
            </a:r>
            <a:r>
              <a:rPr lang="zh-CN" altLang="en-US" b="1"/>
              <a:t>：   </a:t>
            </a:r>
            <a:r>
              <a:rPr lang="en-US" altLang="zh-CN" b="1">
                <a:latin typeface="宋体" panose="02010600030101010101" pitchFamily="2" charset="-122"/>
              </a:rPr>
              <a:t>E→E+T|T</a:t>
            </a:r>
            <a:br>
              <a:rPr lang="en-US" altLang="zh-CN" b="1">
                <a:latin typeface="宋体" panose="02010600030101010101" pitchFamily="2" charset="-122"/>
              </a:rPr>
            </a:br>
            <a:r>
              <a:rPr lang="en-US" altLang="zh-CN" b="1">
                <a:latin typeface="宋体" panose="02010600030101010101" pitchFamily="2" charset="-122"/>
              </a:rPr>
              <a:t>          T→T*F|F</a:t>
            </a:r>
            <a:br>
              <a:rPr lang="en-US" altLang="zh-CN" b="1">
                <a:latin typeface="宋体" panose="02010600030101010101" pitchFamily="2" charset="-122"/>
              </a:rPr>
            </a:br>
            <a:r>
              <a:rPr lang="en-US" altLang="zh-CN" b="1">
                <a:latin typeface="宋体" panose="02010600030101010101" pitchFamily="2" charset="-122"/>
              </a:rPr>
              <a:t>          F→(E)|a</a:t>
            </a:r>
            <a:br>
              <a:rPr lang="en-US" altLang="zh-CN" b="1">
                <a:latin typeface="宋体" panose="02010600030101010101" pitchFamily="2" charset="-122"/>
              </a:rPr>
            </a:br>
            <a:r>
              <a:rPr lang="en-US" altLang="zh-CN" b="1">
                <a:latin typeface="宋体" panose="02010600030101010101" pitchFamily="2" charset="-122"/>
              </a:rPr>
              <a:t/>
            </a:r>
            <a:br>
              <a:rPr lang="en-US" altLang="zh-CN" b="1">
                <a:latin typeface="宋体" panose="02010600030101010101" pitchFamily="2" charset="-122"/>
              </a:rPr>
            </a:br>
            <a:r>
              <a:rPr lang="en-US" altLang="zh-CN" b="1">
                <a:latin typeface="宋体" panose="02010600030101010101" pitchFamily="2" charset="-122"/>
              </a:rPr>
              <a:t>E</a:t>
            </a:r>
            <a:r>
              <a:rPr lang="en-US" altLang="zh-CN" b="1">
                <a:sym typeface="Symbol" panose="05050102010706020507" pitchFamily="18" charset="2"/>
              </a:rPr>
              <a:t>E+T T+T F+T a+T a+T*F</a:t>
            </a:r>
            <a:br>
              <a:rPr lang="en-US" altLang="zh-CN" b="1">
                <a:sym typeface="Symbol" panose="05050102010706020507" pitchFamily="18" charset="2"/>
              </a:rPr>
            </a:br>
            <a:r>
              <a:rPr lang="en-US" altLang="zh-CN" b="1">
                <a:sym typeface="Symbol" panose="05050102010706020507" pitchFamily="18" charset="2"/>
              </a:rPr>
              <a:t> a+F*F a+a*F a+a*a</a:t>
            </a:r>
            <a:br>
              <a:rPr lang="en-US" altLang="zh-CN" b="1">
                <a:sym typeface="Symbol" panose="05050102010706020507" pitchFamily="18" charset="2"/>
              </a:rPr>
            </a:br>
            <a:r>
              <a:rPr lang="en-US" altLang="zh-CN" b="1">
                <a:sym typeface="Symbol" panose="05050102010706020507" pitchFamily="18" charset="2"/>
              </a:rPr>
              <a:t/>
            </a:r>
            <a:br>
              <a:rPr lang="en-US" altLang="zh-CN" b="1">
                <a:sym typeface="Symbol" panose="05050102010706020507" pitchFamily="18" charset="2"/>
              </a:rPr>
            </a:br>
            <a:r>
              <a:rPr lang="en-US" altLang="zh-CN" b="1">
                <a:sym typeface="Symbol" panose="05050102010706020507" pitchFamily="18" charset="2"/>
              </a:rPr>
              <a:t/>
            </a:r>
            <a:br>
              <a:rPr lang="en-US" altLang="zh-CN" b="1">
                <a:sym typeface="Symbol" panose="05050102010706020507" pitchFamily="18" charset="2"/>
              </a:rPr>
            </a:br>
            <a:r>
              <a:rPr lang="zh-CN" altLang="en-US" b="1">
                <a:sym typeface="Symbol" panose="05050102010706020507" pitchFamily="18" charset="2"/>
              </a:rPr>
              <a:t>句子：用符号</a:t>
            </a:r>
            <a:r>
              <a:rPr lang="en-US" altLang="zh-CN" b="1">
                <a:sym typeface="Symbol" panose="05050102010706020507" pitchFamily="18" charset="2"/>
              </a:rPr>
              <a:t>a</a:t>
            </a:r>
            <a:r>
              <a:rPr lang="zh-CN" altLang="en-US" b="1">
                <a:sym typeface="Symbol" panose="05050102010706020507" pitchFamily="18" charset="2"/>
              </a:rPr>
              <a:t>，</a:t>
            </a:r>
            <a:r>
              <a:rPr lang="en-US" altLang="zh-CN" b="1">
                <a:sym typeface="Symbol" panose="05050102010706020507" pitchFamily="18" charset="2"/>
              </a:rPr>
              <a:t>+</a:t>
            </a:r>
            <a:r>
              <a:rPr lang="zh-CN" altLang="en-US" b="1">
                <a:sym typeface="Symbol" panose="05050102010706020507" pitchFamily="18" charset="2"/>
              </a:rPr>
              <a:t>，*，</a:t>
            </a:r>
            <a:r>
              <a:rPr lang="en-US" altLang="zh-CN" b="1">
                <a:sym typeface="Symbol" panose="05050102010706020507" pitchFamily="18" charset="2"/>
              </a:rPr>
              <a:t>(</a:t>
            </a:r>
            <a:r>
              <a:rPr lang="zh-CN" altLang="en-US" b="1">
                <a:sym typeface="Symbol" panose="05050102010706020507" pitchFamily="18" charset="2"/>
              </a:rPr>
              <a:t>和</a:t>
            </a:r>
            <a:r>
              <a:rPr lang="en-US" altLang="en-US" b="1">
                <a:sym typeface="Symbol" panose="05050102010706020507" pitchFamily="18" charset="2"/>
              </a:rPr>
              <a:t>)</a:t>
            </a:r>
            <a:r>
              <a:rPr lang="zh-CN" altLang="en-US" b="1">
                <a:sym typeface="Symbol" panose="05050102010706020507" pitchFamily="18" charset="2"/>
              </a:rPr>
              <a:t>构成的算术表达式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331913" y="692150"/>
            <a:ext cx="6405562" cy="609600"/>
          </a:xfrm>
        </p:spPr>
        <p:txBody>
          <a:bodyPr/>
          <a:lstStyle/>
          <a:p>
            <a:r>
              <a:rPr lang="en-US" altLang="zh-CN" sz="3200" b="1" dirty="0"/>
              <a:t>2</a:t>
            </a:r>
            <a:r>
              <a:rPr lang="en-US" altLang="zh-CN" sz="3200" b="1" dirty="0" smtClean="0"/>
              <a:t>.3 </a:t>
            </a:r>
            <a:r>
              <a:rPr lang="zh-CN" altLang="en-US" sz="3200" b="1" dirty="0" smtClean="0"/>
              <a:t>文法和语言的形式定义</a:t>
            </a:r>
          </a:p>
        </p:txBody>
      </p:sp>
      <p:sp>
        <p:nvSpPr>
          <p:cNvPr id="24579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534988" y="1719263"/>
            <a:ext cx="8001000" cy="27432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sz="2400" b="1" smtClean="0">
                <a:solidFill>
                  <a:srgbClr val="A50021"/>
                </a:solidFill>
              </a:rPr>
              <a:t>形式定义</a:t>
            </a:r>
            <a:r>
              <a:rPr lang="en-US" altLang="zh-CN" sz="2400" b="1" smtClean="0">
                <a:solidFill>
                  <a:srgbClr val="A50021"/>
                </a:solidFill>
              </a:rPr>
              <a:t>6</a:t>
            </a:r>
            <a:r>
              <a:rPr lang="zh-CN" altLang="en-US" sz="2400" smtClean="0"/>
              <a:t>：文法</a:t>
            </a:r>
            <a:r>
              <a:rPr lang="en-US" altLang="zh-CN" sz="2400" smtClean="0"/>
              <a:t>G</a:t>
            </a:r>
            <a:r>
              <a:rPr lang="zh-CN" altLang="en-US" sz="2400" smtClean="0"/>
              <a:t>所产生的语言定义为集合</a:t>
            </a:r>
            <a:r>
              <a:rPr lang="en-US" altLang="zh-CN" sz="2400" smtClean="0"/>
              <a:t>{x|S </a:t>
            </a:r>
            <a:r>
              <a:rPr lang="en-US" altLang="zh-CN" sz="2400" b="1" smtClean="0">
                <a:sym typeface="Symbol" panose="05050102010706020507" pitchFamily="18" charset="2"/>
              </a:rPr>
              <a:t></a:t>
            </a:r>
            <a:r>
              <a:rPr lang="en-US" altLang="zh-CN" sz="2400" b="1" baseline="64000" smtClean="0">
                <a:sym typeface="Symbol" panose="05050102010706020507" pitchFamily="18" charset="2"/>
              </a:rPr>
              <a:t>*</a:t>
            </a:r>
            <a:r>
              <a:rPr lang="en-US" altLang="zh-CN" sz="2400" b="1" smtClean="0">
                <a:sym typeface="Symbol" panose="05050102010706020507" pitchFamily="18" charset="2"/>
              </a:rPr>
              <a:t>x</a:t>
            </a:r>
            <a:r>
              <a:rPr lang="zh-CN" altLang="en-US" sz="2400" b="1" smtClean="0">
                <a:sym typeface="Symbol" panose="05050102010706020507" pitchFamily="18" charset="2"/>
              </a:rPr>
              <a:t>，其中</a:t>
            </a:r>
            <a:r>
              <a:rPr lang="en-US" altLang="zh-CN" sz="2400" b="1" smtClean="0">
                <a:sym typeface="Symbol" panose="05050102010706020507" pitchFamily="18" charset="2"/>
              </a:rPr>
              <a:t>S</a:t>
            </a:r>
            <a:r>
              <a:rPr lang="zh-CN" altLang="en-US" sz="2400" b="1" smtClean="0">
                <a:sym typeface="Symbol" panose="05050102010706020507" pitchFamily="18" charset="2"/>
              </a:rPr>
              <a:t>为文法识别符号，且</a:t>
            </a:r>
            <a:r>
              <a:rPr lang="en-US" altLang="zh-CN" sz="2400" b="1" smtClean="0">
                <a:sym typeface="Symbol" panose="05050102010706020507" pitchFamily="18" charset="2"/>
              </a:rPr>
              <a:t>x V</a:t>
            </a:r>
            <a:r>
              <a:rPr lang="en-US" altLang="zh-CN" sz="2400" b="1" baseline="30000" smtClean="0">
                <a:sym typeface="Symbol" panose="05050102010706020507" pitchFamily="18" charset="2"/>
              </a:rPr>
              <a:t>*</a:t>
            </a:r>
            <a:r>
              <a:rPr lang="en-US" altLang="zh-CN" sz="2400" b="1" baseline="-25000" smtClean="0">
                <a:sym typeface="Symbol" panose="05050102010706020507" pitchFamily="18" charset="2"/>
              </a:rPr>
              <a:t>T</a:t>
            </a:r>
            <a:r>
              <a:rPr lang="zh-CN" altLang="en-US" sz="2400" smtClean="0">
                <a:sym typeface="Symbol" panose="05050102010706020507" pitchFamily="18" charset="2"/>
              </a:rPr>
              <a:t>，</a:t>
            </a:r>
            <a:r>
              <a:rPr lang="en-US" altLang="zh-CN" sz="2400" smtClean="0">
                <a:sym typeface="Symbol" panose="05050102010706020507" pitchFamily="18" charset="2"/>
              </a:rPr>
              <a:t>}</a:t>
            </a:r>
            <a:r>
              <a:rPr lang="zh-CN" altLang="en-US" sz="2400" smtClean="0">
                <a:sym typeface="Symbol" panose="05050102010706020507" pitchFamily="18" charset="2"/>
              </a:rPr>
              <a:t>。可用</a:t>
            </a:r>
            <a:r>
              <a:rPr lang="en-US" altLang="zh-CN" sz="2400" smtClean="0">
                <a:sym typeface="Symbol" panose="05050102010706020507" pitchFamily="18" charset="2"/>
              </a:rPr>
              <a:t>L</a:t>
            </a:r>
            <a:r>
              <a:rPr lang="zh-CN" altLang="en-US" sz="2400" smtClean="0">
                <a:sym typeface="Symbol" panose="05050102010706020507" pitchFamily="18" charset="2"/>
              </a:rPr>
              <a:t>（</a:t>
            </a:r>
            <a:r>
              <a:rPr lang="en-US" altLang="zh-CN" sz="2400" smtClean="0">
                <a:sym typeface="Symbol" panose="05050102010706020507" pitchFamily="18" charset="2"/>
              </a:rPr>
              <a:t>G</a:t>
            </a:r>
            <a:r>
              <a:rPr lang="zh-CN" altLang="en-US" sz="2400" smtClean="0">
                <a:sym typeface="Symbol" panose="05050102010706020507" pitchFamily="18" charset="2"/>
              </a:rPr>
              <a:t>）表示该集合。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400" smtClean="0">
                <a:sym typeface="Symbol" panose="05050102010706020507" pitchFamily="18" charset="2"/>
              </a:rPr>
              <a:t>符号串</a:t>
            </a:r>
            <a:r>
              <a:rPr lang="en-US" altLang="zh-CN" sz="2400" smtClean="0">
                <a:sym typeface="Symbol" panose="05050102010706020507" pitchFamily="18" charset="2"/>
              </a:rPr>
              <a:t>x</a:t>
            </a:r>
            <a:r>
              <a:rPr lang="zh-CN" altLang="en-US" sz="2400" smtClean="0">
                <a:sym typeface="Symbol" panose="05050102010706020507" pitchFamily="18" charset="2"/>
              </a:rPr>
              <a:t>可从识别符号推出，也即</a:t>
            </a:r>
            <a:r>
              <a:rPr lang="en-US" altLang="zh-CN" sz="2400" smtClean="0">
                <a:sym typeface="Symbol" panose="05050102010706020507" pitchFamily="18" charset="2"/>
              </a:rPr>
              <a:t>x</a:t>
            </a:r>
            <a:r>
              <a:rPr lang="zh-CN" altLang="en-US" sz="2400" smtClean="0">
                <a:sym typeface="Symbol" panose="05050102010706020507" pitchFamily="18" charset="2"/>
              </a:rPr>
              <a:t>是句型。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2400" smtClean="0">
                <a:sym typeface="Symbol" panose="05050102010706020507" pitchFamily="18" charset="2"/>
              </a:rPr>
              <a:t>X</a:t>
            </a:r>
            <a:r>
              <a:rPr lang="zh-CN" altLang="en-US" sz="2400" smtClean="0">
                <a:sym typeface="Symbol" panose="05050102010706020507" pitchFamily="18" charset="2"/>
              </a:rPr>
              <a:t>仅由终结符组成，即</a:t>
            </a:r>
            <a:r>
              <a:rPr lang="en-US" altLang="zh-CN" sz="2400" smtClean="0">
                <a:sym typeface="Symbol" panose="05050102010706020507" pitchFamily="18" charset="2"/>
              </a:rPr>
              <a:t>x</a:t>
            </a:r>
            <a:r>
              <a:rPr lang="zh-CN" altLang="en-US" sz="2400" smtClean="0">
                <a:sym typeface="Symbol" panose="05050102010706020507" pitchFamily="18" charset="2"/>
              </a:rPr>
              <a:t>是文法</a:t>
            </a:r>
            <a:r>
              <a:rPr lang="en-US" altLang="zh-CN" sz="2400" smtClean="0">
                <a:sym typeface="Symbol" panose="05050102010706020507" pitchFamily="18" charset="2"/>
              </a:rPr>
              <a:t>G</a:t>
            </a:r>
            <a:r>
              <a:rPr lang="zh-CN" altLang="en-US" sz="2400" smtClean="0">
                <a:sym typeface="Symbol" panose="05050102010706020507" pitchFamily="18" charset="2"/>
              </a:rPr>
              <a:t>的句子。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400" smtClean="0">
                <a:sym typeface="Symbol" panose="05050102010706020507" pitchFamily="18" charset="2"/>
              </a:rPr>
              <a:t>文法描述的语言是该文法一切句子的集合。</a:t>
            </a:r>
          </a:p>
        </p:txBody>
      </p:sp>
      <p:pic>
        <p:nvPicPr>
          <p:cNvPr id="24580" name="Picture 4" descr="BS00580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2388" y="4437063"/>
            <a:ext cx="2670175" cy="2249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rrowheads="1"/>
          </p:cNvSpPr>
          <p:nvPr>
            <p:ph idx="1"/>
          </p:nvPr>
        </p:nvSpPr>
        <p:spPr>
          <a:xfrm>
            <a:off x="611188" y="1577975"/>
            <a:ext cx="8228012" cy="5235575"/>
          </a:xfrm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b="1" smtClean="0">
                <a:latin typeface="宋体" panose="02010600030101010101" pitchFamily="2" charset="-122"/>
              </a:rPr>
              <a:t>例</a:t>
            </a:r>
            <a:r>
              <a:rPr lang="en-US" altLang="zh-CN" sz="2400" b="1" smtClean="0">
                <a:latin typeface="宋体" panose="02010600030101010101" pitchFamily="2" charset="-122"/>
              </a:rPr>
              <a:t>1</a:t>
            </a:r>
            <a:r>
              <a:rPr lang="zh-CN" altLang="en-US" sz="2400" b="1" smtClean="0">
                <a:latin typeface="宋体" panose="02010600030101010101" pitchFamily="2" charset="-122"/>
              </a:rPr>
              <a:t>：</a:t>
            </a:r>
            <a:r>
              <a:rPr lang="en-US" altLang="zh-CN" sz="2400" b="1" smtClean="0">
                <a:latin typeface="宋体" panose="02010600030101010101" pitchFamily="2" charset="-122"/>
              </a:rPr>
              <a:t>G</a:t>
            </a:r>
            <a:r>
              <a:rPr lang="zh-CN" altLang="en-US" sz="2400" b="1" smtClean="0">
                <a:latin typeface="宋体" panose="02010600030101010101" pitchFamily="2" charset="-122"/>
              </a:rPr>
              <a:t>： </a:t>
            </a:r>
            <a:r>
              <a:rPr lang="en-US" altLang="zh-CN" sz="2400" b="1" smtClean="0"/>
              <a:t>S</a:t>
            </a:r>
            <a:r>
              <a:rPr lang="en-US" altLang="zh-CN" sz="2400" b="1" smtClean="0">
                <a:latin typeface="宋体" panose="02010600030101010101" pitchFamily="2" charset="-122"/>
              </a:rPr>
              <a:t>→</a:t>
            </a:r>
            <a:r>
              <a:rPr lang="en-US" altLang="zh-CN" sz="2400" b="1" smtClean="0"/>
              <a:t>0S1</a:t>
            </a:r>
            <a:r>
              <a:rPr lang="zh-CN" altLang="en-US" sz="2400" b="1" smtClean="0"/>
              <a:t>， </a:t>
            </a:r>
            <a:r>
              <a:rPr lang="en-US" altLang="zh-CN" sz="2400" b="1" smtClean="0"/>
              <a:t>S</a:t>
            </a:r>
            <a:r>
              <a:rPr lang="en-US" altLang="zh-CN" sz="2400" b="1" smtClean="0">
                <a:latin typeface="宋体" panose="02010600030101010101" pitchFamily="2" charset="-122"/>
              </a:rPr>
              <a:t>→</a:t>
            </a:r>
            <a:r>
              <a:rPr lang="en-US" altLang="zh-CN" sz="2400" b="1" smtClean="0"/>
              <a:t>01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b="1" smtClean="0"/>
              <a:t>         L(G)={0</a:t>
            </a:r>
            <a:r>
              <a:rPr lang="en-US" altLang="zh-CN" sz="2400" b="1" baseline="30000" smtClean="0"/>
              <a:t>n</a:t>
            </a:r>
            <a:r>
              <a:rPr lang="en-US" altLang="zh-CN" sz="2400" b="1" smtClean="0"/>
              <a:t>1</a:t>
            </a:r>
            <a:r>
              <a:rPr lang="en-US" altLang="zh-CN" sz="2400" b="1" baseline="30000" smtClean="0"/>
              <a:t>n</a:t>
            </a:r>
            <a:r>
              <a:rPr lang="en-US" altLang="zh-CN" sz="2400" b="1" smtClean="0"/>
              <a:t>|n</a:t>
            </a:r>
            <a:r>
              <a:rPr lang="en-US" altLang="zh-CN" sz="2400" b="1" smtClean="0">
                <a:latin typeface="宋体" panose="02010600030101010101" pitchFamily="2" charset="-122"/>
              </a:rPr>
              <a:t>≥</a:t>
            </a:r>
            <a:r>
              <a:rPr lang="en-US" altLang="zh-CN" sz="2400" b="1" smtClean="0"/>
              <a:t>1}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400" b="1" smtClean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b="1" smtClean="0"/>
              <a:t>例</a:t>
            </a:r>
            <a:r>
              <a:rPr lang="en-US" altLang="zh-CN" sz="2400" b="1" smtClean="0"/>
              <a:t>2  </a:t>
            </a:r>
            <a:r>
              <a:rPr lang="zh-CN" altLang="en-US" sz="2400" b="1" smtClean="0"/>
              <a:t>文法</a:t>
            </a:r>
            <a:r>
              <a:rPr lang="en-US" altLang="zh-CN" sz="2400" b="1" smtClean="0"/>
              <a:t>G[S]</a:t>
            </a:r>
            <a:r>
              <a:rPr lang="zh-CN" altLang="en-US" sz="2400" b="1" smtClean="0"/>
              <a:t>：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b="1" smtClean="0"/>
              <a:t>			（</a:t>
            </a:r>
            <a:r>
              <a:rPr lang="en-US" altLang="zh-CN" sz="2400" b="1" smtClean="0"/>
              <a:t>1</a:t>
            </a:r>
            <a:r>
              <a:rPr lang="zh-CN" altLang="en-US" sz="2400" b="1" smtClean="0"/>
              <a:t>）</a:t>
            </a:r>
            <a:r>
              <a:rPr lang="en-US" altLang="zh-CN" sz="2400" b="1" smtClean="0"/>
              <a:t>S</a:t>
            </a:r>
            <a:r>
              <a:rPr lang="en-US" altLang="zh-CN" sz="2400" b="1" smtClean="0">
                <a:latin typeface="宋体" panose="02010600030101010101" pitchFamily="2" charset="-122"/>
              </a:rPr>
              <a:t>→</a:t>
            </a:r>
            <a:r>
              <a:rPr lang="en-US" altLang="zh-CN" sz="2400" b="1" smtClean="0"/>
              <a:t>aSBE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b="1" smtClean="0"/>
              <a:t>			</a:t>
            </a:r>
            <a:r>
              <a:rPr lang="zh-CN" altLang="en-US" sz="2400" b="1" smtClean="0"/>
              <a:t>（</a:t>
            </a:r>
            <a:r>
              <a:rPr lang="en-US" altLang="zh-CN" sz="2400" b="1" smtClean="0"/>
              <a:t>2</a:t>
            </a:r>
            <a:r>
              <a:rPr lang="zh-CN" altLang="en-US" sz="2400" b="1" smtClean="0"/>
              <a:t>）</a:t>
            </a:r>
            <a:r>
              <a:rPr lang="en-US" altLang="zh-CN" sz="2400" b="1" smtClean="0"/>
              <a:t>S</a:t>
            </a:r>
            <a:r>
              <a:rPr lang="en-US" altLang="zh-CN" sz="2400" b="1" smtClean="0">
                <a:latin typeface="宋体" panose="02010600030101010101" pitchFamily="2" charset="-122"/>
              </a:rPr>
              <a:t>→</a:t>
            </a:r>
            <a:r>
              <a:rPr lang="en-US" altLang="zh-CN" sz="2400" b="1" smtClean="0"/>
              <a:t>aBE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b="1" smtClean="0"/>
              <a:t>			</a:t>
            </a:r>
            <a:r>
              <a:rPr lang="zh-CN" altLang="en-US" sz="2400" b="1" smtClean="0"/>
              <a:t>（</a:t>
            </a:r>
            <a:r>
              <a:rPr lang="en-US" altLang="zh-CN" sz="2400" b="1" smtClean="0"/>
              <a:t>3</a:t>
            </a:r>
            <a:r>
              <a:rPr lang="zh-CN" altLang="en-US" sz="2400" b="1" smtClean="0"/>
              <a:t>）</a:t>
            </a:r>
            <a:r>
              <a:rPr lang="en-US" altLang="zh-CN" sz="2400" b="1" smtClean="0"/>
              <a:t>EB</a:t>
            </a:r>
            <a:r>
              <a:rPr lang="en-US" altLang="zh-CN" sz="2400" b="1" smtClean="0">
                <a:latin typeface="宋体" panose="02010600030101010101" pitchFamily="2" charset="-122"/>
              </a:rPr>
              <a:t>→</a:t>
            </a:r>
            <a:r>
              <a:rPr lang="en-US" altLang="zh-CN" sz="2400" b="1" smtClean="0"/>
              <a:t>BE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b="1" smtClean="0"/>
              <a:t>			</a:t>
            </a:r>
            <a:r>
              <a:rPr lang="zh-CN" altLang="en-US" sz="2400" b="1" smtClean="0"/>
              <a:t>（</a:t>
            </a:r>
            <a:r>
              <a:rPr lang="en-US" altLang="zh-CN" sz="2400" b="1" smtClean="0"/>
              <a:t>4</a:t>
            </a:r>
            <a:r>
              <a:rPr lang="zh-CN" altLang="en-US" sz="2400" b="1" smtClean="0"/>
              <a:t>）</a:t>
            </a:r>
            <a:r>
              <a:rPr lang="en-US" altLang="zh-CN" sz="2400" b="1" smtClean="0"/>
              <a:t>aB</a:t>
            </a:r>
            <a:r>
              <a:rPr lang="en-US" altLang="zh-CN" sz="2400" b="1" smtClean="0">
                <a:latin typeface="宋体" panose="02010600030101010101" pitchFamily="2" charset="-122"/>
              </a:rPr>
              <a:t>→</a:t>
            </a:r>
            <a:r>
              <a:rPr lang="en-US" altLang="zh-CN" sz="2400" b="1" smtClean="0"/>
              <a:t>ab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b="1" smtClean="0"/>
              <a:t>			</a:t>
            </a:r>
            <a:r>
              <a:rPr lang="zh-CN" altLang="en-US" sz="2400" b="1" smtClean="0"/>
              <a:t>（</a:t>
            </a:r>
            <a:r>
              <a:rPr lang="en-US" altLang="zh-CN" sz="2400" b="1" smtClean="0"/>
              <a:t>5</a:t>
            </a:r>
            <a:r>
              <a:rPr lang="zh-CN" altLang="en-US" sz="2400" b="1" smtClean="0"/>
              <a:t>）</a:t>
            </a:r>
            <a:r>
              <a:rPr lang="en-US" altLang="zh-CN" sz="2400" b="1" smtClean="0"/>
              <a:t>bB</a:t>
            </a:r>
            <a:r>
              <a:rPr lang="en-US" altLang="zh-CN" sz="2400" b="1" smtClean="0">
                <a:latin typeface="宋体" panose="02010600030101010101" pitchFamily="2" charset="-122"/>
              </a:rPr>
              <a:t>→</a:t>
            </a:r>
            <a:r>
              <a:rPr lang="en-US" altLang="zh-CN" sz="2400" b="1" smtClean="0"/>
              <a:t>bb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b="1" smtClean="0"/>
              <a:t>			</a:t>
            </a:r>
            <a:r>
              <a:rPr lang="zh-CN" altLang="en-US" sz="2400" b="1" smtClean="0"/>
              <a:t>（</a:t>
            </a:r>
            <a:r>
              <a:rPr lang="en-US" altLang="zh-CN" sz="2400" b="1" smtClean="0"/>
              <a:t>6</a:t>
            </a:r>
            <a:r>
              <a:rPr lang="zh-CN" altLang="en-US" sz="2400" b="1" smtClean="0"/>
              <a:t>）</a:t>
            </a:r>
            <a:r>
              <a:rPr lang="en-US" altLang="zh-CN" sz="2400" b="1" smtClean="0"/>
              <a:t>bE</a:t>
            </a:r>
            <a:r>
              <a:rPr lang="en-US" altLang="zh-CN" sz="2400" b="1" smtClean="0">
                <a:latin typeface="宋体" panose="02010600030101010101" pitchFamily="2" charset="-122"/>
              </a:rPr>
              <a:t>→</a:t>
            </a:r>
            <a:r>
              <a:rPr lang="en-US" altLang="zh-CN" sz="2400" b="1" smtClean="0"/>
              <a:t>be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b="1" smtClean="0"/>
              <a:t>			</a:t>
            </a:r>
            <a:r>
              <a:rPr lang="zh-CN" altLang="en-US" sz="2400" b="1" smtClean="0"/>
              <a:t>（</a:t>
            </a:r>
            <a:r>
              <a:rPr lang="en-US" altLang="zh-CN" sz="2400" b="1" smtClean="0"/>
              <a:t>7</a:t>
            </a:r>
            <a:r>
              <a:rPr lang="zh-CN" altLang="en-US" sz="2400" b="1" smtClean="0"/>
              <a:t>）</a:t>
            </a:r>
            <a:r>
              <a:rPr lang="en-US" altLang="zh-CN" sz="2400" b="1" smtClean="0"/>
              <a:t>eE</a:t>
            </a:r>
            <a:r>
              <a:rPr lang="en-US" altLang="zh-CN" sz="2400" b="1" smtClean="0">
                <a:latin typeface="宋体" panose="02010600030101010101" pitchFamily="2" charset="-122"/>
              </a:rPr>
              <a:t>→</a:t>
            </a:r>
            <a:r>
              <a:rPr lang="en-US" altLang="zh-CN" sz="2400" b="1" smtClean="0"/>
              <a:t>ee</a:t>
            </a:r>
            <a:br>
              <a:rPr lang="en-US" altLang="zh-CN" sz="2400" b="1" smtClean="0"/>
            </a:br>
            <a:r>
              <a:rPr lang="en-US" altLang="zh-CN" sz="2400" b="1" smtClean="0">
                <a:sym typeface="Symbol" panose="05050102010706020507" pitchFamily="18" charset="2"/>
              </a:rPr>
              <a:t/>
            </a:r>
            <a:br>
              <a:rPr lang="en-US" altLang="zh-CN" sz="2400" b="1" smtClean="0">
                <a:sym typeface="Symbol" panose="05050102010706020507" pitchFamily="18" charset="2"/>
              </a:rPr>
            </a:br>
            <a:r>
              <a:rPr lang="en-US" altLang="zh-CN" sz="2400" b="1" smtClean="0">
                <a:sym typeface="Symbol" panose="05050102010706020507" pitchFamily="18" charset="2"/>
              </a:rPr>
              <a:t>  </a:t>
            </a:r>
            <a:r>
              <a:rPr lang="en-US" altLang="zh-CN" sz="2400" b="1" smtClean="0"/>
              <a:t>L</a:t>
            </a:r>
            <a:r>
              <a:rPr lang="zh-CN" altLang="en-US" sz="2400" b="1" smtClean="0"/>
              <a:t>（</a:t>
            </a:r>
            <a:r>
              <a:rPr lang="en-US" altLang="zh-CN" sz="2400" b="1" smtClean="0"/>
              <a:t>G</a:t>
            </a:r>
            <a:r>
              <a:rPr lang="zh-CN" altLang="en-US" sz="2400" b="1" smtClean="0"/>
              <a:t>）</a:t>
            </a:r>
            <a:r>
              <a:rPr lang="en-US" altLang="zh-CN" sz="2400" b="1" smtClean="0"/>
              <a:t>={ a</a:t>
            </a:r>
            <a:r>
              <a:rPr lang="en-US" altLang="zh-CN" sz="2400" b="1" baseline="30000" smtClean="0"/>
              <a:t>n</a:t>
            </a:r>
            <a:r>
              <a:rPr lang="en-US" altLang="zh-CN" sz="2400" b="1" smtClean="0"/>
              <a:t>b</a:t>
            </a:r>
            <a:r>
              <a:rPr lang="en-US" altLang="zh-CN" sz="2400" b="1" baseline="30000" smtClean="0"/>
              <a:t>n</a:t>
            </a:r>
            <a:r>
              <a:rPr lang="en-US" altLang="zh-CN" sz="2400" b="1" smtClean="0"/>
              <a:t>e</a:t>
            </a:r>
            <a:r>
              <a:rPr lang="en-US" altLang="zh-CN" sz="2400" b="1" baseline="30000" smtClean="0"/>
              <a:t>n </a:t>
            </a:r>
            <a:r>
              <a:rPr lang="en-US" altLang="zh-CN" sz="2400" b="1" smtClean="0"/>
              <a:t>| n</a:t>
            </a:r>
            <a:r>
              <a:rPr lang="en-US" altLang="zh-CN" sz="2400" b="1" smtClean="0">
                <a:latin typeface="宋体" panose="02010600030101010101" pitchFamily="2" charset="-122"/>
              </a:rPr>
              <a:t>≥</a:t>
            </a:r>
            <a:r>
              <a:rPr lang="en-US" altLang="zh-CN" sz="2400" b="1" smtClean="0"/>
              <a:t>1 }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文法的等价</a:t>
            </a:r>
          </a:p>
        </p:txBody>
      </p:sp>
      <p:sp>
        <p:nvSpPr>
          <p:cNvPr id="26627" name="Rectangle 3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smtClean="0"/>
              <a:t>若</a:t>
            </a:r>
            <a:r>
              <a:rPr lang="en-US" altLang="zh-CN" b="1" smtClean="0"/>
              <a:t>L</a:t>
            </a:r>
            <a:r>
              <a:rPr lang="zh-CN" altLang="en-US" b="1" smtClean="0"/>
              <a:t>（</a:t>
            </a:r>
            <a:r>
              <a:rPr lang="en-US" altLang="zh-CN" b="1" smtClean="0"/>
              <a:t>G</a:t>
            </a:r>
            <a:r>
              <a:rPr lang="en-US" altLang="zh-CN" b="1" baseline="-25000" smtClean="0"/>
              <a:t>1</a:t>
            </a:r>
            <a:r>
              <a:rPr lang="zh-CN" altLang="en-US" b="1" smtClean="0"/>
              <a:t>）</a:t>
            </a:r>
            <a:r>
              <a:rPr lang="en-US" altLang="zh-CN" b="1" smtClean="0"/>
              <a:t>=L</a:t>
            </a:r>
            <a:r>
              <a:rPr lang="zh-CN" altLang="en-US" b="1" smtClean="0"/>
              <a:t>（</a:t>
            </a:r>
            <a:r>
              <a:rPr lang="en-US" altLang="zh-CN" b="1" smtClean="0"/>
              <a:t>G</a:t>
            </a:r>
            <a:r>
              <a:rPr lang="en-US" altLang="zh-CN" b="1" baseline="-25000" smtClean="0"/>
              <a:t>2</a:t>
            </a:r>
            <a:r>
              <a:rPr lang="zh-CN" altLang="en-US" b="1" smtClean="0"/>
              <a:t>），则称文法</a:t>
            </a:r>
            <a:r>
              <a:rPr lang="en-US" altLang="zh-CN" b="1" smtClean="0"/>
              <a:t>G</a:t>
            </a:r>
            <a:r>
              <a:rPr lang="en-US" altLang="zh-CN" b="1" baseline="-25000" smtClean="0"/>
              <a:t>1</a:t>
            </a:r>
            <a:r>
              <a:rPr lang="zh-CN" altLang="en-US" b="1" smtClean="0"/>
              <a:t>和</a:t>
            </a:r>
            <a:r>
              <a:rPr lang="en-US" altLang="zh-CN" b="1" smtClean="0"/>
              <a:t>G</a:t>
            </a:r>
            <a:r>
              <a:rPr lang="en-US" altLang="zh-CN" b="1" baseline="-25000" smtClean="0"/>
              <a:t>2</a:t>
            </a:r>
            <a:r>
              <a:rPr lang="zh-CN" altLang="en-US" b="1" smtClean="0"/>
              <a:t>是等价的。</a:t>
            </a:r>
            <a:br>
              <a:rPr lang="zh-CN" altLang="en-US" b="1" smtClean="0"/>
            </a:br>
            <a:endParaRPr lang="zh-CN" altLang="en-US" b="1" smtClean="0"/>
          </a:p>
          <a:p>
            <a:pPr>
              <a:buFont typeface="Wingdings" panose="05000000000000000000" pitchFamily="2" charset="2"/>
              <a:buNone/>
            </a:pPr>
            <a:r>
              <a:rPr lang="zh-CN" altLang="en-US" b="1" smtClean="0"/>
              <a:t>如文法</a:t>
            </a:r>
            <a:r>
              <a:rPr lang="en-US" altLang="zh-CN" b="1" smtClean="0">
                <a:latin typeface="宋体" panose="02010600030101010101" pitchFamily="2" charset="-122"/>
              </a:rPr>
              <a:t>G</a:t>
            </a:r>
            <a:r>
              <a:rPr lang="en-US" altLang="zh-CN" b="1" baseline="-25000" smtClean="0"/>
              <a:t>1</a:t>
            </a:r>
            <a:r>
              <a:rPr lang="en-US" altLang="zh-CN" b="1" smtClean="0">
                <a:latin typeface="宋体" panose="02010600030101010101" pitchFamily="2" charset="-122"/>
              </a:rPr>
              <a:t>[A]</a:t>
            </a:r>
            <a:r>
              <a:rPr lang="zh-CN" altLang="en-US" b="1" smtClean="0">
                <a:latin typeface="宋体" panose="02010600030101010101" pitchFamily="2" charset="-122"/>
              </a:rPr>
              <a:t>：</a:t>
            </a:r>
            <a:r>
              <a:rPr lang="en-US" altLang="zh-CN" b="1" smtClean="0">
                <a:latin typeface="宋体" panose="02010600030101010101" pitchFamily="2" charset="-122"/>
              </a:rPr>
              <a:t>A→0R </a:t>
            </a:r>
            <a:r>
              <a:rPr lang="zh-CN" altLang="en-US" b="1" smtClean="0">
                <a:latin typeface="宋体" panose="02010600030101010101" pitchFamily="2" charset="-122"/>
              </a:rPr>
              <a:t>与</a:t>
            </a:r>
            <a:r>
              <a:rPr lang="en-US" altLang="zh-CN" b="1" smtClean="0">
                <a:latin typeface="宋体" panose="02010600030101010101" pitchFamily="2" charset="-122"/>
              </a:rPr>
              <a:t>G</a:t>
            </a:r>
            <a:r>
              <a:rPr lang="en-US" altLang="zh-CN" b="1" baseline="-25000" smtClean="0"/>
              <a:t>2</a:t>
            </a:r>
            <a:r>
              <a:rPr lang="en-US" altLang="zh-CN" b="1" smtClean="0">
                <a:latin typeface="宋体" panose="02010600030101010101" pitchFamily="2" charset="-122"/>
              </a:rPr>
              <a:t>[S]</a:t>
            </a:r>
            <a:r>
              <a:rPr lang="zh-CN" altLang="en-US" b="1" smtClean="0">
                <a:latin typeface="宋体" panose="02010600030101010101" pitchFamily="2" charset="-122"/>
              </a:rPr>
              <a:t>：</a:t>
            </a:r>
            <a:r>
              <a:rPr lang="en-US" altLang="zh-CN" b="1" smtClean="0">
                <a:latin typeface="宋体" panose="02010600030101010101" pitchFamily="2" charset="-122"/>
              </a:rPr>
              <a:t>S→0S1 </a:t>
            </a:r>
            <a:r>
              <a:rPr lang="zh-CN" altLang="en-US" b="1" smtClean="0">
                <a:latin typeface="宋体" panose="02010600030101010101" pitchFamily="2" charset="-122"/>
              </a:rPr>
              <a:t>等价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b="1" smtClean="0">
                <a:latin typeface="宋体" panose="02010600030101010101" pitchFamily="2" charset="-122"/>
              </a:rPr>
              <a:t>             </a:t>
            </a:r>
            <a:r>
              <a:rPr lang="en-US" altLang="zh-CN" b="1" smtClean="0">
                <a:latin typeface="宋体" panose="02010600030101010101" pitchFamily="2" charset="-122"/>
              </a:rPr>
              <a:t>A→01          S→01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b="1" smtClean="0">
                <a:latin typeface="宋体" panose="02010600030101010101" pitchFamily="2" charset="-122"/>
              </a:rPr>
              <a:t>             R→A1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990600" y="762000"/>
            <a:ext cx="7772400" cy="609600"/>
          </a:xfrm>
        </p:spPr>
        <p:txBody>
          <a:bodyPr/>
          <a:lstStyle/>
          <a:p>
            <a:r>
              <a:rPr lang="en-US" altLang="zh-CN" sz="3200" b="1" dirty="0"/>
              <a:t>2</a:t>
            </a:r>
            <a:r>
              <a:rPr lang="en-US" altLang="zh-CN" sz="3200" b="1" dirty="0" smtClean="0"/>
              <a:t>.4  </a:t>
            </a:r>
            <a:r>
              <a:rPr lang="zh-CN" altLang="en-US" sz="3200" b="1" dirty="0" smtClean="0"/>
              <a:t>文法的类型</a:t>
            </a:r>
          </a:p>
        </p:txBody>
      </p:sp>
      <p:sp>
        <p:nvSpPr>
          <p:cNvPr id="27651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684213" y="1906588"/>
            <a:ext cx="7772400" cy="4402137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sz="2400" smtClean="0"/>
              <a:t>文法分成四种类型，即</a:t>
            </a:r>
            <a:r>
              <a:rPr lang="en-US" altLang="zh-CN" sz="2400" smtClean="0"/>
              <a:t>0</a:t>
            </a:r>
            <a:r>
              <a:rPr lang="zh-CN" altLang="en-US" sz="2400" smtClean="0"/>
              <a:t>型、</a:t>
            </a:r>
            <a:r>
              <a:rPr lang="en-US" altLang="zh-CN" sz="2400" smtClean="0"/>
              <a:t>1</a:t>
            </a:r>
            <a:r>
              <a:rPr lang="zh-CN" altLang="en-US" sz="2400" smtClean="0"/>
              <a:t>型、</a:t>
            </a:r>
            <a:r>
              <a:rPr lang="en-US" altLang="zh-CN" sz="2400" smtClean="0"/>
              <a:t>2</a:t>
            </a:r>
            <a:r>
              <a:rPr lang="zh-CN" altLang="en-US" sz="2400" smtClean="0"/>
              <a:t>型、</a:t>
            </a:r>
            <a:r>
              <a:rPr lang="en-US" altLang="zh-CN" sz="2400" smtClean="0"/>
              <a:t>3</a:t>
            </a:r>
            <a:r>
              <a:rPr lang="zh-CN" altLang="en-US" sz="2400" smtClean="0"/>
              <a:t>型。</a:t>
            </a:r>
            <a:r>
              <a:rPr lang="zh-CN" altLang="en-US" sz="2400" b="1" smtClean="0">
                <a:solidFill>
                  <a:srgbClr val="A50021"/>
                </a:solidFill>
              </a:rPr>
              <a:t>这几类文法的差别在于对产生式施加不同的限制</a:t>
            </a:r>
            <a:r>
              <a:rPr lang="zh-CN" altLang="en-US" sz="2400" smtClean="0"/>
              <a:t>。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en-US" altLang="zh-CN" sz="2400" b="1" smtClean="0">
                <a:solidFill>
                  <a:srgbClr val="A50021"/>
                </a:solidFill>
              </a:rPr>
              <a:t>0</a:t>
            </a:r>
            <a:r>
              <a:rPr lang="zh-CN" altLang="en-US" sz="2400" b="1" smtClean="0">
                <a:solidFill>
                  <a:srgbClr val="A50021"/>
                </a:solidFill>
              </a:rPr>
              <a:t>型文法</a:t>
            </a:r>
            <a:r>
              <a:rPr lang="zh-CN" altLang="en-US" sz="2400" smtClean="0"/>
              <a:t>：设</a:t>
            </a:r>
            <a:r>
              <a:rPr lang="en-US" altLang="zh-CN" sz="2400" smtClean="0">
                <a:sym typeface="Symbol" panose="05050102010706020507" pitchFamily="18" charset="2"/>
              </a:rPr>
              <a:t>G=(</a:t>
            </a:r>
            <a:r>
              <a:rPr lang="en-US" altLang="zh-CN" sz="2400" smtClean="0"/>
              <a:t>V</a:t>
            </a:r>
            <a:r>
              <a:rPr lang="en-US" altLang="zh-CN" sz="2400" baseline="-25000" smtClean="0"/>
              <a:t>N</a:t>
            </a:r>
            <a:r>
              <a:rPr lang="zh-CN" altLang="en-US" sz="2400" smtClean="0"/>
              <a:t>，</a:t>
            </a:r>
            <a:r>
              <a:rPr lang="en-US" altLang="zh-CN" sz="2400" smtClean="0"/>
              <a:t>V</a:t>
            </a:r>
            <a:r>
              <a:rPr lang="en-US" altLang="zh-CN" sz="2400" baseline="-25000" smtClean="0"/>
              <a:t>T</a:t>
            </a:r>
            <a:r>
              <a:rPr lang="zh-CN" altLang="en-US" sz="2400" smtClean="0"/>
              <a:t>，</a:t>
            </a:r>
            <a:r>
              <a:rPr lang="en-US" altLang="zh-CN" sz="2400" smtClean="0"/>
              <a:t>P</a:t>
            </a:r>
            <a:r>
              <a:rPr lang="zh-CN" altLang="en-US" sz="2400" smtClean="0"/>
              <a:t>，</a:t>
            </a:r>
            <a:r>
              <a:rPr lang="en-US" altLang="zh-CN" sz="2400" smtClean="0"/>
              <a:t>S</a:t>
            </a:r>
            <a:r>
              <a:rPr lang="en-US" altLang="zh-CN" sz="2400" smtClean="0">
                <a:sym typeface="Symbol" panose="05050102010706020507" pitchFamily="18" charset="2"/>
              </a:rPr>
              <a:t>)</a:t>
            </a:r>
            <a:r>
              <a:rPr lang="zh-CN" altLang="en-US" sz="2400" smtClean="0">
                <a:sym typeface="Symbol" panose="05050102010706020507" pitchFamily="18" charset="2"/>
              </a:rPr>
              <a:t>，如果它的每个产生式 是这样一种结构： （</a:t>
            </a:r>
            <a:r>
              <a:rPr lang="en-US" altLang="zh-CN" sz="2400" smtClean="0">
                <a:sym typeface="Symbol" panose="05050102010706020507" pitchFamily="18" charset="2"/>
              </a:rPr>
              <a:t>V</a:t>
            </a:r>
            <a:r>
              <a:rPr lang="en-US" altLang="zh-CN" sz="2400" baseline="30000" smtClean="0">
                <a:sym typeface="Symbol" panose="05050102010706020507" pitchFamily="18" charset="2"/>
              </a:rPr>
              <a:t>N</a:t>
            </a:r>
            <a:r>
              <a:rPr lang="en-US" altLang="zh-CN" sz="2400" smtClean="0">
                <a:sym typeface="Symbol" panose="05050102010706020507" pitchFamily="18" charset="2"/>
              </a:rPr>
              <a:t>V</a:t>
            </a:r>
            <a:r>
              <a:rPr lang="en-US" altLang="zh-CN" sz="2400" baseline="-25000" smtClean="0">
                <a:sym typeface="Symbol" panose="05050102010706020507" pitchFamily="18" charset="2"/>
              </a:rPr>
              <a:t>T</a:t>
            </a:r>
            <a:r>
              <a:rPr lang="zh-CN" altLang="en-US" sz="2400" smtClean="0">
                <a:sym typeface="Symbol" panose="05050102010706020507" pitchFamily="18" charset="2"/>
              </a:rPr>
              <a:t>）</a:t>
            </a:r>
            <a:r>
              <a:rPr lang="zh-CN" altLang="en-US" sz="2400" baseline="30000" smtClean="0">
                <a:sym typeface="Symbol" panose="05050102010706020507" pitchFamily="18" charset="2"/>
              </a:rPr>
              <a:t>*</a:t>
            </a:r>
            <a:r>
              <a:rPr lang="zh-CN" altLang="en-US" sz="2400" smtClean="0">
                <a:sym typeface="Symbol" panose="05050102010706020507" pitchFamily="18" charset="2"/>
              </a:rPr>
              <a:t>，且至少含有一个非终结符，而 （</a:t>
            </a:r>
            <a:r>
              <a:rPr lang="en-US" altLang="zh-CN" sz="2400" smtClean="0">
                <a:sym typeface="Symbol" panose="05050102010706020507" pitchFamily="18" charset="2"/>
              </a:rPr>
              <a:t>V</a:t>
            </a:r>
            <a:r>
              <a:rPr lang="en-US" altLang="zh-CN" sz="2400" baseline="30000" smtClean="0">
                <a:sym typeface="Symbol" panose="05050102010706020507" pitchFamily="18" charset="2"/>
              </a:rPr>
              <a:t>N</a:t>
            </a:r>
            <a:r>
              <a:rPr lang="en-US" altLang="zh-CN" sz="2400" smtClean="0">
                <a:sym typeface="Symbol" panose="05050102010706020507" pitchFamily="18" charset="2"/>
              </a:rPr>
              <a:t>V</a:t>
            </a:r>
            <a:r>
              <a:rPr lang="en-US" altLang="zh-CN" sz="2400" baseline="-25000" smtClean="0">
                <a:sym typeface="Symbol" panose="05050102010706020507" pitchFamily="18" charset="2"/>
              </a:rPr>
              <a:t>T</a:t>
            </a:r>
            <a:r>
              <a:rPr lang="zh-CN" altLang="en-US" sz="2400" smtClean="0">
                <a:sym typeface="Symbol" panose="05050102010706020507" pitchFamily="18" charset="2"/>
              </a:rPr>
              <a:t>）</a:t>
            </a:r>
            <a:r>
              <a:rPr lang="zh-CN" altLang="en-US" sz="2400" baseline="30000" smtClean="0">
                <a:sym typeface="Symbol" panose="05050102010706020507" pitchFamily="18" charset="2"/>
              </a:rPr>
              <a:t>*，</a:t>
            </a:r>
            <a:r>
              <a:rPr lang="zh-CN" altLang="en-US" sz="2400" smtClean="0">
                <a:sym typeface="Symbol" panose="05050102010706020507" pitchFamily="18" charset="2"/>
              </a:rPr>
              <a:t>则</a:t>
            </a:r>
            <a:r>
              <a:rPr lang="en-US" altLang="zh-CN" sz="2400" smtClean="0">
                <a:sym typeface="Symbol" panose="05050102010706020507" pitchFamily="18" charset="2"/>
              </a:rPr>
              <a:t>G</a:t>
            </a:r>
            <a:r>
              <a:rPr lang="zh-CN" altLang="en-US" sz="2400" smtClean="0">
                <a:sym typeface="Symbol" panose="05050102010706020507" pitchFamily="18" charset="2"/>
              </a:rPr>
              <a:t>是一个</a:t>
            </a:r>
            <a:r>
              <a:rPr lang="en-US" altLang="zh-CN" sz="2400" smtClean="0">
                <a:sym typeface="Symbol" panose="05050102010706020507" pitchFamily="18" charset="2"/>
              </a:rPr>
              <a:t>0</a:t>
            </a:r>
            <a:r>
              <a:rPr lang="zh-CN" altLang="en-US" sz="2400" smtClean="0">
                <a:sym typeface="Symbol" panose="05050102010706020507" pitchFamily="18" charset="2"/>
              </a:rPr>
              <a:t>型文法。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en-US" altLang="zh-CN" sz="2400" smtClean="0">
                <a:sym typeface="Symbol" panose="05050102010706020507" pitchFamily="18" charset="2"/>
              </a:rPr>
              <a:t>0</a:t>
            </a:r>
            <a:r>
              <a:rPr lang="zh-CN" altLang="en-US" sz="2400" smtClean="0">
                <a:sym typeface="Symbol" panose="05050102010706020507" pitchFamily="18" charset="2"/>
              </a:rPr>
              <a:t>型文法也称短语文法。任何</a:t>
            </a:r>
            <a:r>
              <a:rPr lang="en-US" altLang="zh-CN" sz="2400" smtClean="0">
                <a:sym typeface="Symbol" panose="05050102010706020507" pitchFamily="18" charset="2"/>
              </a:rPr>
              <a:t>0</a:t>
            </a:r>
            <a:r>
              <a:rPr lang="zh-CN" altLang="en-US" sz="2400" smtClean="0">
                <a:sym typeface="Symbol" panose="05050102010706020507" pitchFamily="18" charset="2"/>
              </a:rPr>
              <a:t>型语言都是递归可枚举的；反之，递归可枚举集必定是一个</a:t>
            </a:r>
            <a:r>
              <a:rPr lang="en-US" altLang="zh-CN" sz="2400" smtClean="0">
                <a:sym typeface="Symbol" panose="05050102010706020507" pitchFamily="18" charset="2"/>
              </a:rPr>
              <a:t>0</a:t>
            </a:r>
            <a:r>
              <a:rPr lang="zh-CN" altLang="en-US" sz="2400" smtClean="0">
                <a:sym typeface="Symbol" panose="05050102010706020507" pitchFamily="18" charset="2"/>
              </a:rPr>
              <a:t>型文法。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sz="2400" smtClean="0">
                <a:sym typeface="Symbol" panose="05050102010706020507" pitchFamily="18" charset="2"/>
              </a:rPr>
              <a:t>对</a:t>
            </a:r>
            <a:r>
              <a:rPr lang="en-US" altLang="zh-CN" sz="2400" smtClean="0">
                <a:sym typeface="Symbol" panose="05050102010706020507" pitchFamily="18" charset="2"/>
              </a:rPr>
              <a:t>0</a:t>
            </a:r>
            <a:r>
              <a:rPr lang="zh-CN" altLang="en-US" sz="2400" smtClean="0">
                <a:sym typeface="Symbol" panose="05050102010706020507" pitchFamily="18" charset="2"/>
              </a:rPr>
              <a:t>型文法产生式的形式做某些限制，可以给出</a:t>
            </a:r>
            <a:r>
              <a:rPr lang="en-US" altLang="zh-CN" sz="2400" smtClean="0">
                <a:sym typeface="Symbol" panose="05050102010706020507" pitchFamily="18" charset="2"/>
              </a:rPr>
              <a:t>1</a:t>
            </a:r>
            <a:r>
              <a:rPr lang="zh-CN" altLang="en-US" sz="2400" smtClean="0">
                <a:sym typeface="Symbol" panose="05050102010706020507" pitchFamily="18" charset="2"/>
              </a:rPr>
              <a:t>，</a:t>
            </a:r>
            <a:r>
              <a:rPr lang="en-US" altLang="zh-CN" sz="2400" smtClean="0">
                <a:sym typeface="Symbol" panose="05050102010706020507" pitchFamily="18" charset="2"/>
              </a:rPr>
              <a:t>2</a:t>
            </a:r>
            <a:r>
              <a:rPr lang="zh-CN" altLang="en-US" sz="2400" smtClean="0">
                <a:sym typeface="Symbol" panose="05050102010706020507" pitchFamily="18" charset="2"/>
              </a:rPr>
              <a:t>和</a:t>
            </a:r>
            <a:r>
              <a:rPr lang="en-US" altLang="zh-CN" sz="2400" smtClean="0">
                <a:sym typeface="Symbol" panose="05050102010706020507" pitchFamily="18" charset="2"/>
              </a:rPr>
              <a:t>3</a:t>
            </a:r>
            <a:r>
              <a:rPr lang="zh-CN" altLang="en-US" sz="2400" smtClean="0">
                <a:sym typeface="Symbol" panose="05050102010706020507" pitchFamily="18" charset="2"/>
              </a:rPr>
              <a:t>型文法的定义。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990600" y="762000"/>
            <a:ext cx="7326313" cy="609600"/>
          </a:xfrm>
        </p:spPr>
        <p:txBody>
          <a:bodyPr/>
          <a:lstStyle/>
          <a:p>
            <a:r>
              <a:rPr lang="en-US" altLang="zh-CN" sz="3200" b="1" dirty="0"/>
              <a:t>2</a:t>
            </a:r>
            <a:r>
              <a:rPr lang="en-US" altLang="zh-CN" sz="3200" b="1" dirty="0" smtClean="0"/>
              <a:t>.4  </a:t>
            </a:r>
            <a:r>
              <a:rPr lang="zh-CN" altLang="en-US" sz="3200" b="1" dirty="0" smtClean="0"/>
              <a:t>文法的类型</a:t>
            </a:r>
          </a:p>
        </p:txBody>
      </p:sp>
      <p:sp>
        <p:nvSpPr>
          <p:cNvPr id="28675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539750" y="1789113"/>
            <a:ext cx="7924800" cy="49530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en-US" altLang="zh-CN" sz="2000" b="1" smtClean="0">
                <a:solidFill>
                  <a:srgbClr val="A50021"/>
                </a:solidFill>
              </a:rPr>
              <a:t>1</a:t>
            </a:r>
            <a:r>
              <a:rPr lang="zh-CN" altLang="en-US" sz="2000" b="1" smtClean="0">
                <a:solidFill>
                  <a:srgbClr val="A50021"/>
                </a:solidFill>
              </a:rPr>
              <a:t>型文法</a:t>
            </a:r>
            <a:r>
              <a:rPr lang="zh-CN" altLang="en-US" sz="2000" smtClean="0"/>
              <a:t>：设</a:t>
            </a:r>
            <a:r>
              <a:rPr lang="en-US" altLang="zh-CN" sz="2000" smtClean="0">
                <a:sym typeface="Symbol" panose="05050102010706020507" pitchFamily="18" charset="2"/>
              </a:rPr>
              <a:t>G=(</a:t>
            </a:r>
            <a:r>
              <a:rPr lang="en-US" altLang="zh-CN" sz="2000" smtClean="0"/>
              <a:t>V</a:t>
            </a:r>
            <a:r>
              <a:rPr lang="en-US" altLang="zh-CN" sz="2000" baseline="-25000" smtClean="0"/>
              <a:t>N</a:t>
            </a:r>
            <a:r>
              <a:rPr lang="zh-CN" altLang="en-US" sz="2000" smtClean="0"/>
              <a:t>，</a:t>
            </a:r>
            <a:r>
              <a:rPr lang="en-US" altLang="zh-CN" sz="2000" smtClean="0"/>
              <a:t>V</a:t>
            </a:r>
            <a:r>
              <a:rPr lang="en-US" altLang="zh-CN" sz="2000" baseline="-25000" smtClean="0"/>
              <a:t>T</a:t>
            </a:r>
            <a:r>
              <a:rPr lang="zh-CN" altLang="en-US" sz="2000" smtClean="0"/>
              <a:t>，</a:t>
            </a:r>
            <a:r>
              <a:rPr lang="en-US" altLang="zh-CN" sz="2000" smtClean="0"/>
              <a:t>P</a:t>
            </a:r>
            <a:r>
              <a:rPr lang="zh-CN" altLang="en-US" sz="2000" smtClean="0"/>
              <a:t>，</a:t>
            </a:r>
            <a:r>
              <a:rPr lang="en-US" altLang="zh-CN" sz="2000" smtClean="0"/>
              <a:t>S</a:t>
            </a:r>
            <a:r>
              <a:rPr lang="en-US" altLang="zh-CN" sz="2000" smtClean="0">
                <a:sym typeface="Symbol" panose="05050102010706020507" pitchFamily="18" charset="2"/>
              </a:rPr>
              <a:t>)</a:t>
            </a:r>
            <a:r>
              <a:rPr lang="zh-CN" altLang="en-US" sz="2000" smtClean="0">
                <a:sym typeface="Symbol" panose="05050102010706020507" pitchFamily="18" charset="2"/>
              </a:rPr>
              <a:t>为一文法，若</a:t>
            </a:r>
            <a:r>
              <a:rPr lang="en-US" altLang="zh-CN" sz="2000" smtClean="0">
                <a:sym typeface="Symbol" panose="05050102010706020507" pitchFamily="18" charset="2"/>
              </a:rPr>
              <a:t>P</a:t>
            </a:r>
            <a:r>
              <a:rPr lang="zh-CN" altLang="en-US" sz="2000" smtClean="0">
                <a:sym typeface="Symbol" panose="05050102010706020507" pitchFamily="18" charset="2"/>
              </a:rPr>
              <a:t>中的每一个产生式均满足</a:t>
            </a:r>
            <a:r>
              <a:rPr lang="en-US" altLang="zh-CN" sz="2000" smtClean="0">
                <a:sym typeface="Symbol" panose="05050102010706020507" pitchFamily="18" charset="2"/>
              </a:rPr>
              <a:t>|  |&gt;=|  |</a:t>
            </a:r>
            <a:r>
              <a:rPr lang="zh-CN" altLang="en-US" sz="2000" smtClean="0">
                <a:sym typeface="Symbol" panose="05050102010706020507" pitchFamily="18" charset="2"/>
              </a:rPr>
              <a:t>，仅仅</a:t>
            </a:r>
            <a:r>
              <a:rPr lang="en-US" altLang="zh-CN" sz="2000" smtClean="0">
                <a:sym typeface="Symbol" panose="05050102010706020507" pitchFamily="18" charset="2"/>
              </a:rPr>
              <a:t>S </a:t>
            </a:r>
            <a:r>
              <a:rPr lang="zh-CN" altLang="en-US" sz="2000" smtClean="0">
                <a:sym typeface="Symbol" panose="05050102010706020507" pitchFamily="18" charset="2"/>
              </a:rPr>
              <a:t>除外，则文法</a:t>
            </a:r>
            <a:r>
              <a:rPr lang="en-US" altLang="zh-CN" sz="2000" smtClean="0">
                <a:sym typeface="Symbol" panose="05050102010706020507" pitchFamily="18" charset="2"/>
              </a:rPr>
              <a:t>G</a:t>
            </a:r>
            <a:r>
              <a:rPr lang="zh-CN" altLang="en-US" sz="2000" smtClean="0">
                <a:sym typeface="Symbol" panose="05050102010706020507" pitchFamily="18" charset="2"/>
              </a:rPr>
              <a:t>是</a:t>
            </a:r>
            <a:r>
              <a:rPr lang="en-US" altLang="zh-CN" sz="2000" smtClean="0">
                <a:sym typeface="Symbol" panose="05050102010706020507" pitchFamily="18" charset="2"/>
              </a:rPr>
              <a:t>1</a:t>
            </a:r>
            <a:r>
              <a:rPr lang="zh-CN" altLang="en-US" sz="2000" smtClean="0">
                <a:sym typeface="Symbol" panose="05050102010706020507" pitchFamily="18" charset="2"/>
              </a:rPr>
              <a:t>型文法或上下文有关文法。</a:t>
            </a:r>
          </a:p>
          <a:p>
            <a:pPr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sz="2000" smtClean="0">
                <a:sym typeface="Symbol" panose="05050102010706020507" pitchFamily="18" charset="2"/>
              </a:rPr>
              <a:t>上下文有关文法的产生式的形式描述为</a:t>
            </a:r>
            <a:r>
              <a:rPr lang="en-US" altLang="zh-CN" sz="2000" smtClean="0">
                <a:sym typeface="Symbol" panose="05050102010706020507" pitchFamily="18" charset="2"/>
              </a:rPr>
              <a:t>1A2 1A 2</a:t>
            </a:r>
            <a:r>
              <a:rPr lang="zh-CN" altLang="en-US" sz="2000" smtClean="0">
                <a:sym typeface="Symbol" panose="05050102010706020507" pitchFamily="18" charset="2"/>
              </a:rPr>
              <a:t>，其中</a:t>
            </a:r>
            <a:r>
              <a:rPr lang="en-US" altLang="zh-CN" sz="2000" smtClean="0">
                <a:sym typeface="Symbol" panose="05050102010706020507" pitchFamily="18" charset="2"/>
              </a:rPr>
              <a:t>1</a:t>
            </a:r>
            <a:r>
              <a:rPr lang="zh-CN" altLang="en-US" sz="2000" smtClean="0">
                <a:sym typeface="Symbol" panose="05050102010706020507" pitchFamily="18" charset="2"/>
              </a:rPr>
              <a:t>、</a:t>
            </a:r>
            <a:r>
              <a:rPr lang="en-US" altLang="zh-CN" sz="2000" smtClean="0">
                <a:sym typeface="Symbol" panose="05050102010706020507" pitchFamily="18" charset="2"/>
              </a:rPr>
              <a:t>2</a:t>
            </a:r>
            <a:r>
              <a:rPr lang="zh-CN" altLang="en-US" sz="2000" smtClean="0">
                <a:sym typeface="Symbol" panose="05050102010706020507" pitchFamily="18" charset="2"/>
              </a:rPr>
              <a:t>和都在（</a:t>
            </a:r>
            <a:r>
              <a:rPr lang="en-US" altLang="zh-CN" sz="2000" smtClean="0">
                <a:sym typeface="Symbol" panose="05050102010706020507" pitchFamily="18" charset="2"/>
              </a:rPr>
              <a:t>V</a:t>
            </a:r>
            <a:r>
              <a:rPr lang="en-US" altLang="zh-CN" sz="2000" baseline="30000" smtClean="0">
                <a:sym typeface="Symbol" panose="05050102010706020507" pitchFamily="18" charset="2"/>
              </a:rPr>
              <a:t>N</a:t>
            </a:r>
            <a:r>
              <a:rPr lang="en-US" altLang="zh-CN" sz="2000" smtClean="0">
                <a:sym typeface="Symbol" panose="05050102010706020507" pitchFamily="18" charset="2"/>
              </a:rPr>
              <a:t>V</a:t>
            </a:r>
            <a:r>
              <a:rPr lang="en-US" altLang="zh-CN" sz="2000" baseline="-25000" smtClean="0">
                <a:sym typeface="Symbol" panose="05050102010706020507" pitchFamily="18" charset="2"/>
              </a:rPr>
              <a:t>T</a:t>
            </a:r>
            <a:r>
              <a:rPr lang="zh-CN" altLang="en-US" sz="2000" smtClean="0">
                <a:sym typeface="Symbol" panose="05050102010706020507" pitchFamily="18" charset="2"/>
              </a:rPr>
              <a:t>）</a:t>
            </a:r>
            <a:r>
              <a:rPr lang="zh-CN" altLang="en-US" sz="2000" baseline="30000" smtClean="0">
                <a:sym typeface="Symbol" panose="05050102010706020507" pitchFamily="18" charset="2"/>
              </a:rPr>
              <a:t>*</a:t>
            </a:r>
            <a:r>
              <a:rPr lang="zh-CN" altLang="en-US" sz="2000" smtClean="0">
                <a:sym typeface="Symbol" panose="05050102010706020507" pitchFamily="18" charset="2"/>
              </a:rPr>
              <a:t>中，且非空，</a:t>
            </a:r>
            <a:r>
              <a:rPr lang="en-US" altLang="zh-CN" sz="2000" smtClean="0">
                <a:sym typeface="Symbol" panose="05050102010706020507" pitchFamily="18" charset="2"/>
              </a:rPr>
              <a:t>A</a:t>
            </a:r>
            <a:r>
              <a:rPr lang="zh-CN" altLang="en-US" sz="2000" smtClean="0">
                <a:sym typeface="Symbol" panose="05050102010706020507" pitchFamily="18" charset="2"/>
              </a:rPr>
              <a:t>在</a:t>
            </a:r>
            <a:r>
              <a:rPr lang="en-US" altLang="zh-CN" sz="2000" smtClean="0"/>
              <a:t>V</a:t>
            </a:r>
            <a:r>
              <a:rPr lang="en-US" altLang="zh-CN" sz="2000" baseline="-25000" smtClean="0"/>
              <a:t>N</a:t>
            </a:r>
            <a:r>
              <a:rPr lang="zh-CN" altLang="en-US" sz="2000" smtClean="0"/>
              <a:t>中。体现“上下文无关”，表现在只有</a:t>
            </a:r>
            <a:r>
              <a:rPr lang="en-US" altLang="zh-CN" sz="2000" smtClean="0"/>
              <a:t>A</a:t>
            </a:r>
            <a:r>
              <a:rPr lang="zh-CN" altLang="en-US" sz="2000" smtClean="0"/>
              <a:t>出现在</a:t>
            </a:r>
            <a:r>
              <a:rPr lang="zh-CN" altLang="en-US" sz="2000" smtClean="0">
                <a:sym typeface="Symbol" panose="05050102010706020507" pitchFamily="18" charset="2"/>
              </a:rPr>
              <a:t></a:t>
            </a:r>
            <a:r>
              <a:rPr lang="en-US" altLang="zh-CN" sz="2000" smtClean="0">
                <a:sym typeface="Symbol" panose="05050102010706020507" pitchFamily="18" charset="2"/>
              </a:rPr>
              <a:t>1</a:t>
            </a:r>
            <a:r>
              <a:rPr lang="zh-CN" altLang="en-US" sz="2000" smtClean="0">
                <a:sym typeface="Symbol" panose="05050102010706020507" pitchFamily="18" charset="2"/>
              </a:rPr>
              <a:t>和</a:t>
            </a:r>
            <a:r>
              <a:rPr lang="en-US" altLang="zh-CN" sz="2000" smtClean="0">
                <a:sym typeface="Symbol" panose="05050102010706020507" pitchFamily="18" charset="2"/>
              </a:rPr>
              <a:t>2</a:t>
            </a:r>
            <a:r>
              <a:rPr lang="zh-CN" altLang="en-US" sz="2000" smtClean="0">
                <a:sym typeface="Symbol" panose="05050102010706020507" pitchFamily="18" charset="2"/>
              </a:rPr>
              <a:t>的上下文中，才能用取代</a:t>
            </a:r>
            <a:r>
              <a:rPr lang="en-US" altLang="zh-CN" sz="2000" smtClean="0">
                <a:sym typeface="Symbol" panose="05050102010706020507" pitchFamily="18" charset="2"/>
              </a:rPr>
              <a:t>A</a:t>
            </a:r>
            <a:r>
              <a:rPr lang="zh-CN" altLang="en-US" sz="2000" smtClean="0">
                <a:sym typeface="Symbol" panose="05050102010706020507" pitchFamily="18" charset="2"/>
              </a:rPr>
              <a:t>。</a:t>
            </a:r>
          </a:p>
          <a:p>
            <a:pPr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en-US" altLang="zh-CN" sz="2000" b="1" smtClean="0">
                <a:solidFill>
                  <a:srgbClr val="A50021"/>
                </a:solidFill>
                <a:sym typeface="Symbol" panose="05050102010706020507" pitchFamily="18" charset="2"/>
              </a:rPr>
              <a:t>2</a:t>
            </a:r>
            <a:r>
              <a:rPr lang="zh-CN" altLang="en-US" sz="2000" b="1" smtClean="0">
                <a:solidFill>
                  <a:srgbClr val="A50021"/>
                </a:solidFill>
                <a:sym typeface="Symbol" panose="05050102010706020507" pitchFamily="18" charset="2"/>
              </a:rPr>
              <a:t>型文法</a:t>
            </a:r>
            <a:r>
              <a:rPr lang="zh-CN" altLang="en-US" sz="2000" smtClean="0">
                <a:sym typeface="Symbol" panose="05050102010706020507" pitchFamily="18" charset="2"/>
              </a:rPr>
              <a:t>：</a:t>
            </a:r>
            <a:r>
              <a:rPr lang="zh-CN" altLang="en-US" sz="2000" smtClean="0"/>
              <a:t>设</a:t>
            </a:r>
            <a:r>
              <a:rPr lang="en-US" altLang="zh-CN" sz="2000" smtClean="0">
                <a:sym typeface="Symbol" panose="05050102010706020507" pitchFamily="18" charset="2"/>
              </a:rPr>
              <a:t>G=(</a:t>
            </a:r>
            <a:r>
              <a:rPr lang="en-US" altLang="zh-CN" sz="2000" smtClean="0"/>
              <a:t>V</a:t>
            </a:r>
            <a:r>
              <a:rPr lang="en-US" altLang="zh-CN" sz="2000" baseline="-25000" smtClean="0"/>
              <a:t>N</a:t>
            </a:r>
            <a:r>
              <a:rPr lang="zh-CN" altLang="en-US" sz="2000" smtClean="0"/>
              <a:t>，</a:t>
            </a:r>
            <a:r>
              <a:rPr lang="en-US" altLang="zh-CN" sz="2000" smtClean="0"/>
              <a:t>V</a:t>
            </a:r>
            <a:r>
              <a:rPr lang="en-US" altLang="zh-CN" sz="2000" baseline="-25000" smtClean="0"/>
              <a:t>T</a:t>
            </a:r>
            <a:r>
              <a:rPr lang="zh-CN" altLang="en-US" sz="2000" smtClean="0"/>
              <a:t>，</a:t>
            </a:r>
            <a:r>
              <a:rPr lang="en-US" altLang="zh-CN" sz="2000" smtClean="0"/>
              <a:t>P</a:t>
            </a:r>
            <a:r>
              <a:rPr lang="zh-CN" altLang="en-US" sz="2000" smtClean="0"/>
              <a:t>，</a:t>
            </a:r>
            <a:r>
              <a:rPr lang="en-US" altLang="zh-CN" sz="2000" smtClean="0"/>
              <a:t>S</a:t>
            </a:r>
            <a:r>
              <a:rPr lang="en-US" altLang="zh-CN" sz="2000" smtClean="0">
                <a:sym typeface="Symbol" panose="05050102010706020507" pitchFamily="18" charset="2"/>
              </a:rPr>
              <a:t>)</a:t>
            </a:r>
            <a:r>
              <a:rPr lang="zh-CN" altLang="en-US" sz="2000" smtClean="0">
                <a:sym typeface="Symbol" panose="05050102010706020507" pitchFamily="18" charset="2"/>
              </a:rPr>
              <a:t>，若</a:t>
            </a:r>
            <a:r>
              <a:rPr lang="en-US" altLang="zh-CN" sz="2000" smtClean="0">
                <a:sym typeface="Symbol" panose="05050102010706020507" pitchFamily="18" charset="2"/>
              </a:rPr>
              <a:t>P</a:t>
            </a:r>
            <a:r>
              <a:rPr lang="zh-CN" altLang="en-US" sz="2000" smtClean="0">
                <a:sym typeface="Symbol" panose="05050102010706020507" pitchFamily="18" charset="2"/>
              </a:rPr>
              <a:t>中的每一个产生式满足： 是一个非终结符，  （</a:t>
            </a:r>
            <a:r>
              <a:rPr lang="en-US" altLang="zh-CN" sz="2000" smtClean="0">
                <a:sym typeface="Symbol" panose="05050102010706020507" pitchFamily="18" charset="2"/>
              </a:rPr>
              <a:t>V</a:t>
            </a:r>
            <a:r>
              <a:rPr lang="en-US" altLang="zh-CN" sz="2000" baseline="30000" smtClean="0">
                <a:sym typeface="Symbol" panose="05050102010706020507" pitchFamily="18" charset="2"/>
              </a:rPr>
              <a:t>N</a:t>
            </a:r>
            <a:r>
              <a:rPr lang="en-US" altLang="zh-CN" sz="2000" smtClean="0">
                <a:sym typeface="Symbol" panose="05050102010706020507" pitchFamily="18" charset="2"/>
              </a:rPr>
              <a:t>V</a:t>
            </a:r>
            <a:r>
              <a:rPr lang="en-US" altLang="zh-CN" sz="2000" baseline="-25000" smtClean="0">
                <a:sym typeface="Symbol" panose="05050102010706020507" pitchFamily="18" charset="2"/>
              </a:rPr>
              <a:t>T</a:t>
            </a:r>
            <a:r>
              <a:rPr lang="zh-CN" altLang="en-US" sz="2000" smtClean="0">
                <a:sym typeface="Symbol" panose="05050102010706020507" pitchFamily="18" charset="2"/>
              </a:rPr>
              <a:t>）</a:t>
            </a:r>
            <a:r>
              <a:rPr lang="zh-CN" altLang="en-US" sz="2000" baseline="30000" smtClean="0">
                <a:sym typeface="Symbol" panose="05050102010706020507" pitchFamily="18" charset="2"/>
              </a:rPr>
              <a:t>*</a:t>
            </a:r>
            <a:r>
              <a:rPr lang="zh-CN" altLang="en-US" sz="2000" smtClean="0">
                <a:sym typeface="Symbol" panose="05050102010706020507" pitchFamily="18" charset="2"/>
              </a:rPr>
              <a:t>则此文法称为</a:t>
            </a:r>
            <a:r>
              <a:rPr lang="en-US" altLang="zh-CN" sz="2000" smtClean="0">
                <a:sym typeface="Symbol" panose="05050102010706020507" pitchFamily="18" charset="2"/>
              </a:rPr>
              <a:t>2</a:t>
            </a:r>
            <a:r>
              <a:rPr lang="zh-CN" altLang="en-US" sz="2000" smtClean="0">
                <a:sym typeface="Symbol" panose="05050102010706020507" pitchFamily="18" charset="2"/>
              </a:rPr>
              <a:t>型文法或上下文无关文法。产生式的表现为： </a:t>
            </a:r>
            <a:r>
              <a:rPr lang="en-US" altLang="zh-CN" sz="2000" smtClean="0">
                <a:sym typeface="Symbol" panose="05050102010706020507" pitchFamily="18" charset="2"/>
              </a:rPr>
              <a:t>A </a:t>
            </a:r>
            <a:r>
              <a:rPr lang="zh-CN" altLang="en-US" sz="2000" smtClean="0">
                <a:sym typeface="Symbol" panose="05050102010706020507" pitchFamily="18" charset="2"/>
              </a:rPr>
              <a:t>。取代</a:t>
            </a:r>
            <a:r>
              <a:rPr lang="en-US" altLang="zh-CN" sz="2000" smtClean="0">
                <a:sym typeface="Symbol" panose="05050102010706020507" pitchFamily="18" charset="2"/>
              </a:rPr>
              <a:t>A</a:t>
            </a:r>
            <a:r>
              <a:rPr lang="zh-CN" altLang="en-US" sz="2000" smtClean="0">
                <a:sym typeface="Symbol" panose="05050102010706020507" pitchFamily="18" charset="2"/>
              </a:rPr>
              <a:t>与它的上下文无关。</a:t>
            </a:r>
          </a:p>
          <a:p>
            <a:pPr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en-US" altLang="zh-CN" sz="2000" b="1" smtClean="0">
                <a:solidFill>
                  <a:srgbClr val="A50021"/>
                </a:solidFill>
                <a:sym typeface="Symbol" panose="05050102010706020507" pitchFamily="18" charset="2"/>
              </a:rPr>
              <a:t>3</a:t>
            </a:r>
            <a:r>
              <a:rPr lang="zh-CN" altLang="en-US" sz="2000" b="1" smtClean="0">
                <a:solidFill>
                  <a:srgbClr val="A50021"/>
                </a:solidFill>
                <a:sym typeface="Symbol" panose="05050102010706020507" pitchFamily="18" charset="2"/>
              </a:rPr>
              <a:t>型文法</a:t>
            </a:r>
            <a:r>
              <a:rPr lang="zh-CN" altLang="en-US" sz="2000" smtClean="0">
                <a:sym typeface="Symbol" panose="05050102010706020507" pitchFamily="18" charset="2"/>
              </a:rPr>
              <a:t>：</a:t>
            </a:r>
            <a:r>
              <a:rPr lang="zh-CN" altLang="en-US" sz="2000" smtClean="0"/>
              <a:t>设</a:t>
            </a:r>
            <a:r>
              <a:rPr lang="en-US" altLang="zh-CN" sz="2000" smtClean="0">
                <a:sym typeface="Symbol" panose="05050102010706020507" pitchFamily="18" charset="2"/>
              </a:rPr>
              <a:t>G=(</a:t>
            </a:r>
            <a:r>
              <a:rPr lang="en-US" altLang="zh-CN" sz="2000" smtClean="0"/>
              <a:t>V</a:t>
            </a:r>
            <a:r>
              <a:rPr lang="en-US" altLang="zh-CN" sz="2000" baseline="-25000" smtClean="0"/>
              <a:t>N</a:t>
            </a:r>
            <a:r>
              <a:rPr lang="zh-CN" altLang="en-US" sz="2000" smtClean="0"/>
              <a:t>，</a:t>
            </a:r>
            <a:r>
              <a:rPr lang="en-US" altLang="zh-CN" sz="2000" smtClean="0"/>
              <a:t>V</a:t>
            </a:r>
            <a:r>
              <a:rPr lang="en-US" altLang="zh-CN" sz="2000" baseline="-25000" smtClean="0"/>
              <a:t>T</a:t>
            </a:r>
            <a:r>
              <a:rPr lang="zh-CN" altLang="en-US" sz="2000" smtClean="0"/>
              <a:t>，</a:t>
            </a:r>
            <a:r>
              <a:rPr lang="en-US" altLang="zh-CN" sz="2000" smtClean="0"/>
              <a:t>P</a:t>
            </a:r>
            <a:r>
              <a:rPr lang="zh-CN" altLang="en-US" sz="2000" smtClean="0"/>
              <a:t>，</a:t>
            </a:r>
            <a:r>
              <a:rPr lang="en-US" altLang="zh-CN" sz="2000" smtClean="0"/>
              <a:t>S</a:t>
            </a:r>
            <a:r>
              <a:rPr lang="en-US" altLang="zh-CN" sz="2000" smtClean="0">
                <a:sym typeface="Symbol" panose="05050102010706020507" pitchFamily="18" charset="2"/>
              </a:rPr>
              <a:t>)</a:t>
            </a:r>
            <a:r>
              <a:rPr lang="zh-CN" altLang="en-US" sz="2000" smtClean="0">
                <a:sym typeface="Symbol" panose="05050102010706020507" pitchFamily="18" charset="2"/>
              </a:rPr>
              <a:t>，若</a:t>
            </a:r>
            <a:r>
              <a:rPr lang="en-US" altLang="zh-CN" sz="2000" smtClean="0">
                <a:sym typeface="Symbol" panose="05050102010706020507" pitchFamily="18" charset="2"/>
              </a:rPr>
              <a:t>P</a:t>
            </a:r>
            <a:r>
              <a:rPr lang="zh-CN" altLang="en-US" sz="2000" smtClean="0">
                <a:sym typeface="Symbol" panose="05050102010706020507" pitchFamily="18" charset="2"/>
              </a:rPr>
              <a:t>中的每一个产生式的形式都是</a:t>
            </a:r>
            <a:r>
              <a:rPr lang="en-US" altLang="zh-CN" sz="2000" smtClean="0">
                <a:sym typeface="Symbol" panose="05050102010706020507" pitchFamily="18" charset="2"/>
              </a:rPr>
              <a:t>A B</a:t>
            </a:r>
            <a:r>
              <a:rPr lang="zh-CN" altLang="en-US" sz="2000" smtClean="0">
                <a:sym typeface="Symbol" panose="05050102010706020507" pitchFamily="18" charset="2"/>
              </a:rPr>
              <a:t>或</a:t>
            </a:r>
            <a:r>
              <a:rPr lang="en-US" altLang="zh-CN" sz="2000" smtClean="0">
                <a:sym typeface="Symbol" panose="05050102010706020507" pitchFamily="18" charset="2"/>
              </a:rPr>
              <a:t>A  </a:t>
            </a:r>
            <a:r>
              <a:rPr lang="zh-CN" altLang="en-US" sz="2000" smtClean="0">
                <a:sym typeface="Symbol" panose="05050102010706020507" pitchFamily="18" charset="2"/>
              </a:rPr>
              <a:t>，其中</a:t>
            </a:r>
            <a:r>
              <a:rPr lang="en-US" altLang="zh-CN" sz="2000" smtClean="0">
                <a:sym typeface="Symbol" panose="05050102010706020507" pitchFamily="18" charset="2"/>
              </a:rPr>
              <a:t>A</a:t>
            </a:r>
            <a:r>
              <a:rPr lang="zh-CN" altLang="en-US" sz="2000" smtClean="0">
                <a:sym typeface="Symbol" panose="05050102010706020507" pitchFamily="18" charset="2"/>
              </a:rPr>
              <a:t>和</a:t>
            </a:r>
            <a:r>
              <a:rPr lang="en-US" altLang="zh-CN" sz="2000" smtClean="0">
                <a:sym typeface="Symbol" panose="05050102010706020507" pitchFamily="18" charset="2"/>
              </a:rPr>
              <a:t>B</a:t>
            </a:r>
            <a:r>
              <a:rPr lang="zh-CN" altLang="en-US" sz="2000" smtClean="0">
                <a:sym typeface="Symbol" panose="05050102010706020507" pitchFamily="18" charset="2"/>
              </a:rPr>
              <a:t>都是非终结符， 是终结符，则</a:t>
            </a:r>
            <a:r>
              <a:rPr lang="en-US" altLang="zh-CN" sz="2000" smtClean="0">
                <a:sym typeface="Symbol" panose="05050102010706020507" pitchFamily="18" charset="2"/>
              </a:rPr>
              <a:t>G</a:t>
            </a:r>
            <a:r>
              <a:rPr lang="zh-CN" altLang="en-US" sz="2000" smtClean="0">
                <a:sym typeface="Symbol" panose="05050102010706020507" pitchFamily="18" charset="2"/>
              </a:rPr>
              <a:t>是</a:t>
            </a:r>
            <a:r>
              <a:rPr lang="en-US" altLang="zh-CN" sz="2000" smtClean="0">
                <a:sym typeface="Symbol" panose="05050102010706020507" pitchFamily="18" charset="2"/>
              </a:rPr>
              <a:t>3</a:t>
            </a:r>
            <a:r>
              <a:rPr lang="zh-CN" altLang="en-US" sz="2000" smtClean="0">
                <a:sym typeface="Symbol" panose="05050102010706020507" pitchFamily="18" charset="2"/>
              </a:rPr>
              <a:t>型文法或正规文法。</a:t>
            </a:r>
          </a:p>
          <a:p>
            <a:pPr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sz="2000" smtClean="0">
                <a:sym typeface="Symbol" panose="05050102010706020507" pitchFamily="18" charset="2"/>
              </a:rPr>
              <a:t>四个文法类型的定义是逐渐增加限制，因此，每一种</a:t>
            </a:r>
            <a:r>
              <a:rPr lang="zh-CN" altLang="en-US" sz="2000" smtClean="0">
                <a:solidFill>
                  <a:schemeClr val="hlink"/>
                </a:solidFill>
                <a:sym typeface="Symbol" panose="05050102010706020507" pitchFamily="18" charset="2"/>
              </a:rPr>
              <a:t>正规文法</a:t>
            </a:r>
            <a:r>
              <a:rPr lang="zh-CN" altLang="en-US" sz="2000" smtClean="0">
                <a:sym typeface="Symbol" panose="05050102010706020507" pitchFamily="18" charset="2"/>
              </a:rPr>
              <a:t>都是上下无关的；每一种上下无关文法都是上下有关的；而每一种上下有关文法都是</a:t>
            </a:r>
            <a:r>
              <a:rPr lang="en-US" altLang="zh-CN" sz="2000" smtClean="0">
                <a:sym typeface="Symbol" panose="05050102010706020507" pitchFamily="18" charset="2"/>
              </a:rPr>
              <a:t>0</a:t>
            </a:r>
            <a:r>
              <a:rPr lang="zh-CN" altLang="en-US" sz="2000" smtClean="0">
                <a:sym typeface="Symbol" panose="05050102010706020507" pitchFamily="18" charset="2"/>
              </a:rPr>
              <a:t>型文法。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68313" y="549275"/>
            <a:ext cx="8229600" cy="854075"/>
          </a:xfrm>
        </p:spPr>
        <p:txBody>
          <a:bodyPr/>
          <a:lstStyle/>
          <a:p>
            <a:r>
              <a:rPr lang="zh-CN" altLang="en-US" sz="4000" b="1" smtClean="0"/>
              <a:t>文法的类型</a:t>
            </a:r>
          </a:p>
        </p:txBody>
      </p:sp>
      <p:sp>
        <p:nvSpPr>
          <p:cNvPr id="30723" name="Rectangle 3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b="1" smtClean="0">
                <a:latin typeface="宋体" panose="02010600030101010101" pitchFamily="2" charset="-122"/>
              </a:rPr>
              <a:t>例：</a:t>
            </a:r>
            <a:r>
              <a:rPr lang="en-US" altLang="zh-CN" b="1" smtClean="0">
                <a:latin typeface="宋体" panose="02010600030101010101" pitchFamily="2" charset="-122"/>
              </a:rPr>
              <a:t>1</a:t>
            </a:r>
            <a:r>
              <a:rPr lang="zh-CN" altLang="en-US" b="1" smtClean="0">
                <a:latin typeface="宋体" panose="02010600030101010101" pitchFamily="2" charset="-122"/>
              </a:rPr>
              <a:t>型（上下文有关）文法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b="1" smtClean="0">
                <a:latin typeface="宋体" panose="02010600030101010101" pitchFamily="2" charset="-122"/>
              </a:rPr>
              <a:t>   文法</a:t>
            </a:r>
            <a:r>
              <a:rPr lang="en-US" altLang="zh-CN" b="1" smtClean="0">
                <a:latin typeface="宋体" panose="02010600030101010101" pitchFamily="2" charset="-122"/>
              </a:rPr>
              <a:t>G[S]</a:t>
            </a:r>
            <a:r>
              <a:rPr lang="zh-CN" altLang="en-US" b="1" smtClean="0">
                <a:latin typeface="宋体" panose="02010600030101010101" pitchFamily="2" charset="-122"/>
              </a:rPr>
              <a:t>：	 </a:t>
            </a:r>
            <a:r>
              <a:rPr lang="en-US" altLang="zh-CN" b="1" smtClean="0">
                <a:latin typeface="宋体" panose="02010600030101010101" pitchFamily="2" charset="-122"/>
              </a:rPr>
              <a:t>S→CD		Ab→bA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b="1" smtClean="0">
                <a:latin typeface="宋体" panose="02010600030101010101" pitchFamily="2" charset="-122"/>
              </a:rPr>
              <a:t>				 C→aCA		Ba→aB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b="1" smtClean="0">
                <a:latin typeface="宋体" panose="02010600030101010101" pitchFamily="2" charset="-122"/>
              </a:rPr>
              <a:t>				 C→bCB		Bb→bB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b="1" smtClean="0">
                <a:latin typeface="宋体" panose="02010600030101010101" pitchFamily="2" charset="-122"/>
              </a:rPr>
              <a:t>				AD→aD		 C→ε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b="1" smtClean="0">
                <a:latin typeface="宋体" panose="02010600030101010101" pitchFamily="2" charset="-122"/>
              </a:rPr>
              <a:t>				BD→bD		 D→ε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b="1" smtClean="0">
                <a:latin typeface="宋体" panose="02010600030101010101" pitchFamily="2" charset="-122"/>
              </a:rPr>
              <a:t>				Aa→bD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build="p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文法的类型</a:t>
            </a:r>
          </a:p>
        </p:txBody>
      </p:sp>
      <p:sp>
        <p:nvSpPr>
          <p:cNvPr id="30723" name="Rectangle 3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b="1" smtClean="0">
                <a:latin typeface="宋体" panose="02010600030101010101" pitchFamily="2" charset="-122"/>
              </a:rPr>
              <a:t>例：</a:t>
            </a:r>
            <a:r>
              <a:rPr lang="en-US" altLang="zh-CN" b="1" smtClean="0">
                <a:latin typeface="宋体" panose="02010600030101010101" pitchFamily="2" charset="-122"/>
              </a:rPr>
              <a:t>2</a:t>
            </a:r>
            <a:r>
              <a:rPr lang="zh-CN" altLang="en-US" b="1" smtClean="0">
                <a:latin typeface="宋体" panose="02010600030101010101" pitchFamily="2" charset="-122"/>
              </a:rPr>
              <a:t>型（上下文无关）文法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b="1" smtClean="0"/>
              <a:t>   </a:t>
            </a:r>
            <a:endParaRPr lang="zh-CN" altLang="en-US" b="1" smtClean="0">
              <a:latin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b="1" smtClean="0"/>
              <a:t>   文法</a:t>
            </a:r>
            <a:r>
              <a:rPr lang="en-US" altLang="zh-CN" b="1" smtClean="0"/>
              <a:t>G[S]</a:t>
            </a:r>
            <a:r>
              <a:rPr lang="zh-CN" altLang="en-US" b="1" smtClean="0"/>
              <a:t>：	</a:t>
            </a:r>
            <a:r>
              <a:rPr lang="en-US" altLang="zh-CN" b="1" smtClean="0"/>
              <a:t>S</a:t>
            </a:r>
            <a:r>
              <a:rPr lang="en-US" altLang="zh-CN" b="1" smtClean="0">
                <a:latin typeface="宋体" panose="02010600030101010101" pitchFamily="2" charset="-122"/>
              </a:rPr>
              <a:t>→AB</a:t>
            </a:r>
            <a:endParaRPr lang="en-US" altLang="zh-CN" b="1" smtClean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b="1" smtClean="0"/>
              <a:t>				A</a:t>
            </a:r>
            <a:r>
              <a:rPr lang="en-US" altLang="zh-CN" b="1" smtClean="0">
                <a:latin typeface="宋体" panose="02010600030101010101" pitchFamily="2" charset="-122"/>
              </a:rPr>
              <a:t>→BS|0</a:t>
            </a:r>
            <a:endParaRPr lang="en-US" altLang="zh-CN" b="1" smtClean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b="1" smtClean="0"/>
              <a:t>				B</a:t>
            </a:r>
            <a:r>
              <a:rPr lang="en-US" altLang="zh-CN" b="1" smtClean="0">
                <a:latin typeface="宋体" panose="02010600030101010101" pitchFamily="2" charset="-122"/>
              </a:rPr>
              <a:t>→SA|1</a:t>
            </a:r>
            <a:endParaRPr lang="en-US" altLang="zh-CN" b="1" smtClean="0"/>
          </a:p>
          <a:p>
            <a:pPr>
              <a:buFont typeface="Wingdings" panose="05000000000000000000" pitchFamily="2" charset="2"/>
              <a:buNone/>
            </a:pPr>
            <a:endParaRPr lang="en-US" altLang="zh-CN" b="1" smtClean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b="1" smtClean="0"/>
              <a:t>			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smtClean="0">
                <a:latin typeface="宋体" panose="02010600030101010101" pitchFamily="2" charset="-122"/>
              </a:rPr>
              <a:t>3</a:t>
            </a:r>
            <a:r>
              <a:rPr lang="zh-CN" altLang="en-US" b="1" smtClean="0">
                <a:latin typeface="宋体" panose="02010600030101010101" pitchFamily="2" charset="-122"/>
              </a:rPr>
              <a:t>型文法</a:t>
            </a:r>
          </a:p>
        </p:txBody>
      </p:sp>
      <p:sp>
        <p:nvSpPr>
          <p:cNvPr id="31747" name="Rectangle 3"/>
          <p:cNvSpPr>
            <a:spLocks noGrp="1" noRot="1" noChangeArrowheads="1"/>
          </p:cNvSpPr>
          <p:nvPr>
            <p:ph sz="half" idx="1"/>
          </p:nvPr>
        </p:nvSpPr>
        <p:spPr>
          <a:xfrm>
            <a:off x="304800" y="1981200"/>
            <a:ext cx="4057650" cy="38862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b="1" smtClean="0"/>
              <a:t>G[S]</a:t>
            </a:r>
            <a:r>
              <a:rPr lang="zh-CN" altLang="en-US" b="1" smtClean="0"/>
              <a:t>：	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b="1" smtClean="0"/>
              <a:t>        </a:t>
            </a:r>
            <a:r>
              <a:rPr lang="en-US" altLang="zh-CN" b="1" smtClean="0"/>
              <a:t>S</a:t>
            </a:r>
            <a:r>
              <a:rPr lang="en-US" altLang="zh-CN" b="1" smtClean="0">
                <a:latin typeface="宋体" panose="02010600030101010101" pitchFamily="2" charset="-122"/>
              </a:rPr>
              <a:t>→0A|1B|0</a:t>
            </a:r>
            <a:endParaRPr lang="en-US" altLang="zh-CN" b="1" smtClean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b="1" smtClean="0"/>
              <a:t>				A</a:t>
            </a:r>
            <a:r>
              <a:rPr lang="en-US" altLang="zh-CN" b="1" smtClean="0">
                <a:latin typeface="宋体" panose="02010600030101010101" pitchFamily="2" charset="-122"/>
              </a:rPr>
              <a:t>→0A|1B|0S</a:t>
            </a:r>
            <a:endParaRPr lang="en-US" altLang="zh-CN" b="1" smtClean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b="1" smtClean="0"/>
              <a:t>				B</a:t>
            </a:r>
            <a:r>
              <a:rPr lang="en-US" altLang="zh-CN" b="1" smtClean="0">
                <a:latin typeface="宋体" panose="02010600030101010101" pitchFamily="2" charset="-122"/>
              </a:rPr>
              <a:t>→1B|1|0</a:t>
            </a:r>
            <a:endParaRPr lang="en-US" altLang="zh-CN" b="1" smtClean="0"/>
          </a:p>
          <a:p>
            <a:pPr>
              <a:buFont typeface="Wingdings" panose="05000000000000000000" pitchFamily="2" charset="2"/>
              <a:buNone/>
            </a:pPr>
            <a:endParaRPr lang="en-US" altLang="zh-CN" smtClean="0"/>
          </a:p>
        </p:txBody>
      </p:sp>
      <p:sp>
        <p:nvSpPr>
          <p:cNvPr id="31748" name="Rectangle 4"/>
          <p:cNvSpPr>
            <a:spLocks noGrp="1" noRot="1" noChangeArrowheads="1"/>
          </p:cNvSpPr>
          <p:nvPr>
            <p:ph sz="half" idx="2"/>
          </p:nvPr>
        </p:nvSpPr>
        <p:spPr>
          <a:xfrm>
            <a:off x="4283075" y="1981200"/>
            <a:ext cx="4562475" cy="38862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b="1" smtClean="0"/>
              <a:t>G[I]</a:t>
            </a:r>
            <a:r>
              <a:rPr lang="zh-CN" altLang="en-US" b="1" smtClean="0"/>
              <a:t>：	</a:t>
            </a:r>
            <a:r>
              <a:rPr lang="en-US" altLang="zh-CN" b="1" smtClean="0"/>
              <a:t>I </a:t>
            </a:r>
            <a:r>
              <a:rPr lang="en-US" altLang="zh-CN" b="1" smtClean="0">
                <a:latin typeface="宋体" panose="02010600030101010101" pitchFamily="2" charset="-122"/>
              </a:rPr>
              <a:t>→ lT</a:t>
            </a:r>
            <a:endParaRPr lang="en-US" altLang="zh-CN" b="1" smtClean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b="1" smtClean="0"/>
              <a:t>			I </a:t>
            </a:r>
            <a:r>
              <a:rPr lang="en-US" altLang="zh-CN" b="1" smtClean="0">
                <a:latin typeface="宋体" panose="02010600030101010101" pitchFamily="2" charset="-122"/>
              </a:rPr>
              <a:t>→ l</a:t>
            </a:r>
            <a:endParaRPr lang="en-US" altLang="zh-CN" b="1" smtClean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b="1" smtClean="0"/>
              <a:t>			T </a:t>
            </a:r>
            <a:r>
              <a:rPr lang="en-US" altLang="zh-CN" b="1" smtClean="0">
                <a:latin typeface="宋体" panose="02010600030101010101" pitchFamily="2" charset="-122"/>
              </a:rPr>
              <a:t>→ lT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b="1" smtClean="0">
                <a:latin typeface="宋体" panose="02010600030101010101" pitchFamily="2" charset="-122"/>
              </a:rPr>
              <a:t>			</a:t>
            </a:r>
            <a:r>
              <a:rPr lang="en-US" altLang="zh-CN" b="1" smtClean="0"/>
              <a:t>T </a:t>
            </a:r>
            <a:r>
              <a:rPr lang="en-US" altLang="zh-CN" b="1" smtClean="0">
                <a:latin typeface="宋体" panose="02010600030101010101" pitchFamily="2" charset="-122"/>
              </a:rPr>
              <a:t>→ dT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b="1" smtClean="0">
                <a:latin typeface="宋体" panose="02010600030101010101" pitchFamily="2" charset="-122"/>
              </a:rPr>
              <a:t>			</a:t>
            </a:r>
            <a:r>
              <a:rPr lang="en-US" altLang="zh-CN" b="1" smtClean="0"/>
              <a:t>T </a:t>
            </a:r>
            <a:r>
              <a:rPr lang="en-US" altLang="zh-CN" b="1" smtClean="0">
                <a:latin typeface="宋体" panose="02010600030101010101" pitchFamily="2" charset="-122"/>
              </a:rPr>
              <a:t>→ l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b="1" smtClean="0">
                <a:latin typeface="宋体" panose="02010600030101010101" pitchFamily="2" charset="-122"/>
              </a:rPr>
              <a:t>			</a:t>
            </a:r>
            <a:r>
              <a:rPr lang="en-US" altLang="zh-CN" b="1" smtClean="0"/>
              <a:t>T </a:t>
            </a:r>
            <a:r>
              <a:rPr lang="en-US" altLang="zh-CN" b="1" smtClean="0">
                <a:latin typeface="宋体" panose="02010600030101010101" pitchFamily="2" charset="-122"/>
              </a:rPr>
              <a:t>→ d</a:t>
            </a:r>
            <a:endParaRPr lang="en-US" altLang="zh-CN" b="1" smtClean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b="1" smtClean="0"/>
              <a:t>				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195513" y="692150"/>
            <a:ext cx="4938712" cy="609600"/>
          </a:xfrm>
        </p:spPr>
        <p:txBody>
          <a:bodyPr/>
          <a:lstStyle/>
          <a:p>
            <a:r>
              <a:rPr lang="zh-CN" altLang="en-US" sz="3600" b="1" dirty="0" smtClean="0"/>
              <a:t>第二章 文法和语言</a:t>
            </a:r>
          </a:p>
        </p:txBody>
      </p:sp>
      <p:sp>
        <p:nvSpPr>
          <p:cNvPr id="5123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762000" y="1676400"/>
            <a:ext cx="8001000" cy="46482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sz="2400" dirty="0" smtClean="0"/>
              <a:t>程序设计语言与自然语言一样，完整的定义包括语法和语义两个方面。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400" dirty="0" smtClean="0"/>
              <a:t>所谓语法是指一组规则，用它可以形成和产生一个合适的程序。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400" dirty="0" smtClean="0"/>
              <a:t>语法只是定义什么样的符号序列是合法的，与符号的含义无关。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400" dirty="0" smtClean="0"/>
              <a:t>语义有两种类型：静态语义是一系列限定规则，确定哪些合乎语法的程序是合适的；动态语义也称运行语义或执行语义，表明程序要做些什么？要计算什么。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400" b="1" dirty="0" smtClean="0">
                <a:solidFill>
                  <a:srgbClr val="FF0000"/>
                </a:solidFill>
              </a:rPr>
              <a:t>文法是阐明语法的一种工具，描述语法的规则。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400" b="1" dirty="0" smtClean="0">
                <a:solidFill>
                  <a:srgbClr val="FF0000"/>
                </a:solidFill>
              </a:rPr>
              <a:t>语义的描述目前还很困难！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Oval 2"/>
          <p:cNvSpPr>
            <a:spLocks noChangeArrowheads="1"/>
          </p:cNvSpPr>
          <p:nvPr/>
        </p:nvSpPr>
        <p:spPr bwMode="auto">
          <a:xfrm>
            <a:off x="1981200" y="2590800"/>
            <a:ext cx="5410200" cy="3124200"/>
          </a:xfrm>
          <a:prstGeom prst="ellipse">
            <a:avLst/>
          </a:prstGeom>
          <a:solidFill>
            <a:srgbClr val="00FF99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32771" name="Rectangle 3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文法的类型</a:t>
            </a:r>
          </a:p>
        </p:txBody>
      </p:sp>
      <p:sp>
        <p:nvSpPr>
          <p:cNvPr id="32772" name="Text Box 11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b="1" smtClean="0">
                <a:solidFill>
                  <a:srgbClr val="CC3300"/>
                </a:solidFill>
              </a:rPr>
              <a:t>四种</a:t>
            </a:r>
            <a:r>
              <a:rPr lang="zh-CN" altLang="en-US" b="1" smtClean="0"/>
              <a:t>文法</a:t>
            </a:r>
            <a:r>
              <a:rPr lang="zh-CN" altLang="en-US" b="1" smtClean="0">
                <a:solidFill>
                  <a:srgbClr val="CC3300"/>
                </a:solidFill>
              </a:rPr>
              <a:t>之间</a:t>
            </a:r>
            <a:r>
              <a:rPr lang="zh-CN" altLang="en-US" b="1" smtClean="0"/>
              <a:t>的</a:t>
            </a:r>
            <a:r>
              <a:rPr lang="zh-CN" altLang="en-US" b="1" smtClean="0">
                <a:solidFill>
                  <a:srgbClr val="0033CC"/>
                </a:solidFill>
              </a:rPr>
              <a:t>逐级</a:t>
            </a:r>
            <a:r>
              <a:rPr lang="zh-CN" altLang="en-US" b="1" smtClean="0"/>
              <a:t>“</a:t>
            </a:r>
            <a:r>
              <a:rPr lang="zh-CN" altLang="en-US" b="1" smtClean="0">
                <a:solidFill>
                  <a:srgbClr val="CC3300"/>
                </a:solidFill>
              </a:rPr>
              <a:t>包含</a:t>
            </a:r>
            <a:r>
              <a:rPr lang="zh-CN" altLang="en-US" b="1" smtClean="0"/>
              <a:t>”</a:t>
            </a:r>
            <a:r>
              <a:rPr lang="zh-CN" altLang="en-US" b="1" smtClean="0">
                <a:solidFill>
                  <a:srgbClr val="0033CC"/>
                </a:solidFill>
              </a:rPr>
              <a:t>关系</a:t>
            </a:r>
            <a:endParaRPr lang="zh-CN" altLang="en-US" b="1" smtClean="0">
              <a:solidFill>
                <a:srgbClr val="CC3300"/>
              </a:solidFill>
            </a:endParaRPr>
          </a:p>
        </p:txBody>
      </p:sp>
      <p:grpSp>
        <p:nvGrpSpPr>
          <p:cNvPr id="32773" name="Group 4"/>
          <p:cNvGrpSpPr>
            <a:grpSpLocks/>
          </p:cNvGrpSpPr>
          <p:nvPr/>
        </p:nvGrpSpPr>
        <p:grpSpPr bwMode="auto">
          <a:xfrm>
            <a:off x="2362200" y="3048000"/>
            <a:ext cx="4800600" cy="2590800"/>
            <a:chOff x="1440" y="1920"/>
            <a:chExt cx="3024" cy="1632"/>
          </a:xfrm>
        </p:grpSpPr>
        <p:sp>
          <p:nvSpPr>
            <p:cNvPr id="32776" name="Oval 5"/>
            <p:cNvSpPr>
              <a:spLocks noChangeArrowheads="1"/>
            </p:cNvSpPr>
            <p:nvPr/>
          </p:nvSpPr>
          <p:spPr bwMode="auto">
            <a:xfrm>
              <a:off x="1440" y="1920"/>
              <a:ext cx="3024" cy="1632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2777" name="Oval 6"/>
            <p:cNvSpPr>
              <a:spLocks noChangeArrowheads="1"/>
            </p:cNvSpPr>
            <p:nvPr/>
          </p:nvSpPr>
          <p:spPr bwMode="auto">
            <a:xfrm>
              <a:off x="1776" y="2400"/>
              <a:ext cx="2430" cy="1056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2778" name="Oval 7"/>
            <p:cNvSpPr>
              <a:spLocks noChangeArrowheads="1"/>
            </p:cNvSpPr>
            <p:nvPr/>
          </p:nvSpPr>
          <p:spPr bwMode="auto">
            <a:xfrm>
              <a:off x="2208" y="2832"/>
              <a:ext cx="1512" cy="52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2779" name="Text Box 8"/>
            <p:cNvSpPr txBox="1">
              <a:spLocks noChangeArrowheads="1"/>
            </p:cNvSpPr>
            <p:nvPr/>
          </p:nvSpPr>
          <p:spPr bwMode="auto">
            <a:xfrm>
              <a:off x="2412" y="2496"/>
              <a:ext cx="102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 b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2</a:t>
              </a:r>
              <a:r>
                <a:rPr kumimoji="1" lang="zh-CN" altLang="en-US" sz="2400" b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型文法</a:t>
              </a:r>
            </a:p>
          </p:txBody>
        </p:sp>
        <p:sp>
          <p:nvSpPr>
            <p:cNvPr id="32780" name="Text Box 9"/>
            <p:cNvSpPr txBox="1">
              <a:spLocks noChangeArrowheads="1"/>
            </p:cNvSpPr>
            <p:nvPr/>
          </p:nvSpPr>
          <p:spPr bwMode="auto">
            <a:xfrm>
              <a:off x="2466" y="1920"/>
              <a:ext cx="99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 b="1">
                  <a:solidFill>
                    <a:schemeClr val="bg1"/>
                  </a:solidFill>
                  <a:latin typeface="Times New Roman" panose="02020603050405020304" pitchFamily="18" charset="0"/>
                </a:rPr>
                <a:t>1</a:t>
              </a:r>
              <a:r>
                <a:rPr kumimoji="1" lang="zh-CN" altLang="en-US" sz="2400" b="1">
                  <a:solidFill>
                    <a:schemeClr val="bg1"/>
                  </a:solidFill>
                  <a:latin typeface="Times New Roman" panose="02020603050405020304" pitchFamily="18" charset="0"/>
                </a:rPr>
                <a:t>型文法</a:t>
              </a:r>
              <a:endParaRPr kumimoji="1" lang="zh-CN" altLang="en-US" sz="2000" b="1">
                <a:latin typeface="Times New Roman" panose="02020603050405020304" pitchFamily="18" charset="0"/>
              </a:endParaRPr>
            </a:p>
          </p:txBody>
        </p:sp>
      </p:grpSp>
      <p:sp>
        <p:nvSpPr>
          <p:cNvPr id="32774" name="Text Box 10"/>
          <p:cNvSpPr txBox="1">
            <a:spLocks noChangeArrowheads="1"/>
          </p:cNvSpPr>
          <p:nvPr/>
        </p:nvSpPr>
        <p:spPr bwMode="auto">
          <a:xfrm>
            <a:off x="3962400" y="2590800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0</a:t>
            </a:r>
            <a:r>
              <a:rPr kumimoji="1" lang="zh-CN" altLang="en-US" sz="2400" b="1">
                <a:latin typeface="Times New Roman" panose="02020603050405020304" pitchFamily="18" charset="0"/>
              </a:rPr>
              <a:t>型文法</a:t>
            </a:r>
          </a:p>
        </p:txBody>
      </p:sp>
      <p:sp>
        <p:nvSpPr>
          <p:cNvPr id="32775" name="Text Box 12"/>
          <p:cNvSpPr txBox="1">
            <a:spLocks noChangeArrowheads="1"/>
          </p:cNvSpPr>
          <p:nvPr/>
        </p:nvSpPr>
        <p:spPr bwMode="auto">
          <a:xfrm>
            <a:off x="4038600" y="4648200"/>
            <a:ext cx="1295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3</a:t>
            </a:r>
            <a:r>
              <a:rPr kumimoji="1" lang="zh-CN" altLang="en-US" sz="2400" b="1">
                <a:latin typeface="Times New Roman" panose="02020603050405020304" pitchFamily="18" charset="0"/>
              </a:rPr>
              <a:t>型文法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文法和语言</a:t>
            </a:r>
          </a:p>
        </p:txBody>
      </p:sp>
      <p:sp>
        <p:nvSpPr>
          <p:cNvPr id="34819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457200" y="1447800"/>
            <a:ext cx="8458200" cy="4610100"/>
          </a:xfrm>
        </p:spPr>
        <p:txBody>
          <a:bodyPr/>
          <a:lstStyle/>
          <a:p>
            <a:endParaRPr lang="en-US" altLang="zh-CN" b="1" smtClean="0"/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b="1" smtClean="0"/>
              <a:t>0</a:t>
            </a:r>
            <a:r>
              <a:rPr lang="zh-CN" altLang="en-US" b="1" smtClean="0"/>
              <a:t>型文法产生的语言称为</a:t>
            </a:r>
            <a:r>
              <a:rPr lang="en-US" altLang="zh-CN" b="1" smtClean="0"/>
              <a:t>0</a:t>
            </a:r>
            <a:r>
              <a:rPr lang="zh-CN" altLang="en-US" b="1" smtClean="0"/>
              <a:t>型语言</a:t>
            </a:r>
            <a:endParaRPr lang="zh-CN" altLang="en-US" b="1" smtClean="0">
              <a:latin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b="1" smtClean="0">
                <a:latin typeface="宋体" panose="02010600030101010101" pitchFamily="2" charset="-122"/>
              </a:rPr>
              <a:t>1</a:t>
            </a:r>
            <a:r>
              <a:rPr lang="zh-CN" altLang="en-US" b="1" smtClean="0">
                <a:latin typeface="宋体" panose="02010600030101010101" pitchFamily="2" charset="-122"/>
              </a:rPr>
              <a:t>型文法或上下文有关文法（ </a:t>
            </a:r>
            <a:r>
              <a:rPr lang="en-US" altLang="zh-CN" b="1" smtClean="0"/>
              <a:t>CSG</a:t>
            </a:r>
            <a:r>
              <a:rPr lang="en-US" altLang="zh-CN" b="1" smtClean="0">
                <a:latin typeface="宋体" panose="02010600030101010101" pitchFamily="2" charset="-122"/>
              </a:rPr>
              <a:t> </a:t>
            </a:r>
            <a:r>
              <a:rPr lang="zh-CN" altLang="en-US" b="1" smtClean="0">
                <a:latin typeface="宋体" panose="02010600030101010101" pitchFamily="2" charset="-122"/>
              </a:rPr>
              <a:t>）</a:t>
            </a:r>
            <a:r>
              <a:rPr lang="zh-CN" altLang="en-US" b="1" smtClean="0"/>
              <a:t>产生的语言称为</a:t>
            </a:r>
            <a:r>
              <a:rPr lang="en-US" altLang="zh-CN" b="1" smtClean="0">
                <a:latin typeface="宋体" panose="02010600030101010101" pitchFamily="2" charset="-122"/>
              </a:rPr>
              <a:t>1</a:t>
            </a:r>
            <a:r>
              <a:rPr lang="zh-CN" altLang="en-US" b="1" smtClean="0"/>
              <a:t>型语言</a:t>
            </a:r>
            <a:r>
              <a:rPr lang="zh-CN" altLang="en-US" b="1" smtClean="0">
                <a:latin typeface="宋体" panose="02010600030101010101" pitchFamily="2" charset="-122"/>
              </a:rPr>
              <a:t>或上下文有关</a:t>
            </a:r>
            <a:r>
              <a:rPr lang="zh-CN" altLang="en-US" b="1" smtClean="0"/>
              <a:t>语言（</a:t>
            </a:r>
            <a:r>
              <a:rPr lang="en-US" altLang="zh-CN" b="1" smtClean="0"/>
              <a:t>CSL</a:t>
            </a:r>
            <a:r>
              <a:rPr lang="zh-CN" altLang="en-US" b="1" smtClean="0"/>
              <a:t>）</a:t>
            </a:r>
            <a:endParaRPr lang="zh-CN" altLang="en-US" b="1" smtClean="0">
              <a:latin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b="1" smtClean="0">
                <a:latin typeface="宋体" panose="02010600030101010101" pitchFamily="2" charset="-122"/>
              </a:rPr>
              <a:t>2</a:t>
            </a:r>
            <a:r>
              <a:rPr lang="zh-CN" altLang="en-US" b="1" smtClean="0">
                <a:latin typeface="宋体" panose="02010600030101010101" pitchFamily="2" charset="-122"/>
              </a:rPr>
              <a:t>型文法或上下文无关文法（ </a:t>
            </a:r>
            <a:r>
              <a:rPr lang="en-US" altLang="zh-CN" b="1" smtClean="0"/>
              <a:t>CFG</a:t>
            </a:r>
            <a:r>
              <a:rPr lang="en-US" altLang="zh-CN" b="1" smtClean="0">
                <a:latin typeface="宋体" panose="02010600030101010101" pitchFamily="2" charset="-122"/>
              </a:rPr>
              <a:t> </a:t>
            </a:r>
            <a:r>
              <a:rPr lang="zh-CN" altLang="en-US" b="1" smtClean="0">
                <a:latin typeface="宋体" panose="02010600030101010101" pitchFamily="2" charset="-122"/>
              </a:rPr>
              <a:t>）</a:t>
            </a:r>
            <a:r>
              <a:rPr lang="zh-CN" altLang="en-US" b="1" smtClean="0"/>
              <a:t>产生的语言称为</a:t>
            </a:r>
            <a:r>
              <a:rPr lang="en-US" altLang="zh-CN" b="1" smtClean="0"/>
              <a:t>2</a:t>
            </a:r>
            <a:r>
              <a:rPr lang="zh-CN" altLang="en-US" b="1" smtClean="0"/>
              <a:t>型语言</a:t>
            </a:r>
            <a:r>
              <a:rPr lang="zh-CN" altLang="en-US" b="1" smtClean="0">
                <a:latin typeface="宋体" panose="02010600030101010101" pitchFamily="2" charset="-122"/>
              </a:rPr>
              <a:t>或上下文无关</a:t>
            </a:r>
            <a:r>
              <a:rPr lang="zh-CN" altLang="en-US" b="1" smtClean="0"/>
              <a:t>语言（ </a:t>
            </a:r>
            <a:r>
              <a:rPr lang="en-US" altLang="zh-CN" b="1" smtClean="0"/>
              <a:t>CF L </a:t>
            </a:r>
            <a:r>
              <a:rPr lang="zh-CN" altLang="en-US" b="1" smtClean="0"/>
              <a:t>）</a:t>
            </a:r>
            <a:r>
              <a:rPr lang="zh-CN" altLang="en-US" b="1" smtClean="0">
                <a:latin typeface="宋体" panose="02010600030101010101" pitchFamily="2" charset="-122"/>
              </a:rPr>
              <a:t> </a:t>
            </a:r>
            <a:endParaRPr lang="zh-CN" altLang="en-US" b="1" baseline="30000" smtClean="0">
              <a:latin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b="1" smtClean="0">
                <a:latin typeface="宋体" panose="02010600030101010101" pitchFamily="2" charset="-122"/>
              </a:rPr>
              <a:t>3</a:t>
            </a:r>
            <a:r>
              <a:rPr lang="zh-CN" altLang="en-US" b="1" smtClean="0">
                <a:latin typeface="宋体" panose="02010600030101010101" pitchFamily="2" charset="-122"/>
              </a:rPr>
              <a:t>型文法或正则（正规）文法（ </a:t>
            </a:r>
            <a:r>
              <a:rPr lang="en-US" altLang="zh-CN" b="1" smtClean="0"/>
              <a:t>RG </a:t>
            </a:r>
            <a:r>
              <a:rPr lang="zh-CN" altLang="en-US" b="1" smtClean="0">
                <a:latin typeface="宋体" panose="02010600030101010101" pitchFamily="2" charset="-122"/>
              </a:rPr>
              <a:t>）</a:t>
            </a:r>
            <a:r>
              <a:rPr lang="zh-CN" altLang="en-US" b="1" smtClean="0"/>
              <a:t>产生的语言称为</a:t>
            </a:r>
            <a:r>
              <a:rPr lang="en-US" altLang="zh-CN" b="1" smtClean="0"/>
              <a:t>3</a:t>
            </a:r>
            <a:r>
              <a:rPr lang="zh-CN" altLang="en-US" b="1" smtClean="0"/>
              <a:t>型语言</a:t>
            </a:r>
            <a:r>
              <a:rPr lang="zh-CN" altLang="en-US" b="1" smtClean="0">
                <a:latin typeface="宋体" panose="02010600030101010101" pitchFamily="2" charset="-122"/>
              </a:rPr>
              <a:t>正则（正规）</a:t>
            </a:r>
            <a:r>
              <a:rPr lang="zh-CN" altLang="en-US" b="1" smtClean="0"/>
              <a:t>语言（ </a:t>
            </a:r>
            <a:r>
              <a:rPr lang="en-US" altLang="zh-CN" b="1" smtClean="0"/>
              <a:t>RL </a:t>
            </a:r>
            <a:r>
              <a:rPr lang="zh-CN" altLang="en-US" b="1" smtClean="0"/>
              <a:t>）</a:t>
            </a:r>
            <a:r>
              <a:rPr lang="zh-CN" altLang="en-US" b="1" smtClean="0">
                <a:latin typeface="宋体" panose="02010600030101010101" pitchFamily="2" charset="-12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" grpId="0" build="p" bldLvl="2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文法和语言</a:t>
            </a:r>
          </a:p>
        </p:txBody>
      </p:sp>
      <p:sp>
        <p:nvSpPr>
          <p:cNvPr id="34819" name="Rectangle 3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b="1" smtClean="0"/>
              <a:t>   </a:t>
            </a:r>
            <a:r>
              <a:rPr lang="zh-CN" altLang="en-US" b="1" smtClean="0"/>
              <a:t>四种文法之间的关系 是将产生式做进一步限制而定义的。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b="1" smtClean="0"/>
              <a:t>   语言之间的关系依次：有不是上下文有关语言的</a:t>
            </a:r>
            <a:r>
              <a:rPr lang="en-US" altLang="zh-CN" b="1" smtClean="0"/>
              <a:t>0</a:t>
            </a:r>
            <a:r>
              <a:rPr lang="zh-CN" altLang="en-US" b="1" smtClean="0"/>
              <a:t>型语言，有不是上下文无关语言的</a:t>
            </a:r>
            <a:r>
              <a:rPr lang="en-US" altLang="zh-CN" b="1" smtClean="0"/>
              <a:t>1</a:t>
            </a:r>
            <a:r>
              <a:rPr lang="zh-CN" altLang="en-US" b="1" smtClean="0"/>
              <a:t>型语言，有不是正则语言的上下文无关语言。			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990600" y="762000"/>
            <a:ext cx="7772400" cy="609600"/>
          </a:xfrm>
        </p:spPr>
        <p:txBody>
          <a:bodyPr/>
          <a:lstStyle/>
          <a:p>
            <a:r>
              <a:rPr lang="en-US" altLang="zh-CN" sz="3200" b="1" dirty="0"/>
              <a:t>2</a:t>
            </a:r>
            <a:r>
              <a:rPr lang="en-US" altLang="zh-CN" sz="3200" b="1" dirty="0" smtClean="0"/>
              <a:t>.5  </a:t>
            </a:r>
            <a:r>
              <a:rPr lang="zh-CN" altLang="en-US" sz="3200" b="1" dirty="0" smtClean="0"/>
              <a:t>上下文无关文法及其语法树</a:t>
            </a:r>
          </a:p>
        </p:txBody>
      </p:sp>
      <p:sp>
        <p:nvSpPr>
          <p:cNvPr id="35843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609600" y="2133600"/>
            <a:ext cx="7924800" cy="4032250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smtClean="0">
                <a:sym typeface="Symbol" panose="05050102010706020507" pitchFamily="18" charset="2"/>
              </a:rPr>
              <a:t>从</a:t>
            </a:r>
            <a:r>
              <a:rPr lang="en-US" altLang="zh-CN" smtClean="0">
                <a:sym typeface="Symbol" panose="05050102010706020507" pitchFamily="18" charset="2"/>
              </a:rPr>
              <a:t>0</a:t>
            </a:r>
            <a:r>
              <a:rPr lang="zh-CN" altLang="en-US" smtClean="0">
                <a:sym typeface="Symbol" panose="05050102010706020507" pitchFamily="18" charset="2"/>
              </a:rPr>
              <a:t>型到</a:t>
            </a:r>
            <a:r>
              <a:rPr lang="en-US" altLang="zh-CN" smtClean="0">
                <a:sym typeface="Symbol" panose="05050102010706020507" pitchFamily="18" charset="2"/>
              </a:rPr>
              <a:t>3</a:t>
            </a:r>
            <a:r>
              <a:rPr lang="zh-CN" altLang="en-US" smtClean="0">
                <a:sym typeface="Symbol" panose="05050102010706020507" pitchFamily="18" charset="2"/>
              </a:rPr>
              <a:t>型文法</a:t>
            </a:r>
            <a:r>
              <a:rPr lang="en-US" altLang="zh-CN" smtClean="0">
                <a:sym typeface="Symbol" panose="05050102010706020507" pitchFamily="18" charset="2"/>
              </a:rPr>
              <a:t>,</a:t>
            </a:r>
            <a:r>
              <a:rPr lang="zh-CN" altLang="en-US" smtClean="0">
                <a:sym typeface="Symbol" panose="05050102010706020507" pitchFamily="18" charset="2"/>
              </a:rPr>
              <a:t>其后一类都是前一类的子集</a:t>
            </a:r>
            <a:r>
              <a:rPr lang="en-US" altLang="zh-CN" smtClean="0">
                <a:sym typeface="Symbol" panose="05050102010706020507" pitchFamily="18" charset="2"/>
              </a:rPr>
              <a:t>,</a:t>
            </a:r>
            <a:r>
              <a:rPr lang="zh-CN" altLang="en-US" smtClean="0">
                <a:sym typeface="Symbol" panose="05050102010706020507" pitchFamily="18" charset="2"/>
              </a:rPr>
              <a:t>且限制是逐步增强</a:t>
            </a:r>
            <a:r>
              <a:rPr lang="en-US" altLang="zh-CN" smtClean="0">
                <a:sym typeface="Symbol" panose="05050102010706020507" pitchFamily="18" charset="2"/>
              </a:rPr>
              <a:t>,</a:t>
            </a:r>
            <a:r>
              <a:rPr lang="zh-CN" altLang="en-US" smtClean="0">
                <a:sym typeface="Symbol" panose="05050102010706020507" pitchFamily="18" charset="2"/>
              </a:rPr>
              <a:t>而描述语言的功能是逐步减弱。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mtClean="0">
                <a:sym typeface="Symbol" panose="05050102010706020507" pitchFamily="18" charset="2"/>
              </a:rPr>
              <a:t>上下文无关文法有足够的能力描述现今程序设计语言的语法结构，比如描述算术表达式，描述各种语句等。</a:t>
            </a:r>
          </a:p>
          <a:p>
            <a:pPr>
              <a:buFont typeface="Wingdings" panose="05000000000000000000" pitchFamily="2" charset="2"/>
              <a:buChar char="l"/>
            </a:pPr>
            <a:endParaRPr lang="en-US" altLang="zh-CN" smtClean="0"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990600" y="762000"/>
            <a:ext cx="7772400" cy="609600"/>
          </a:xfrm>
        </p:spPr>
        <p:txBody>
          <a:bodyPr/>
          <a:lstStyle/>
          <a:p>
            <a:r>
              <a:rPr lang="en-US" altLang="zh-CN" sz="3200" b="1" dirty="0"/>
              <a:t>2</a:t>
            </a:r>
            <a:r>
              <a:rPr lang="en-US" altLang="zh-CN" sz="3200" b="1" dirty="0" smtClean="0"/>
              <a:t>.5  </a:t>
            </a:r>
            <a:r>
              <a:rPr lang="zh-CN" altLang="en-US" sz="3200" b="1" dirty="0" smtClean="0"/>
              <a:t>上下文无关文法及其语法树</a:t>
            </a:r>
          </a:p>
        </p:txBody>
      </p:sp>
      <p:sp>
        <p:nvSpPr>
          <p:cNvPr id="37891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611188" y="1716088"/>
            <a:ext cx="7924800" cy="49530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Char char="l"/>
            </a:pPr>
            <a:r>
              <a:rPr lang="zh-CN" altLang="en-US" sz="2800" b="1" smtClean="0">
                <a:solidFill>
                  <a:srgbClr val="A50021"/>
                </a:solidFill>
                <a:sym typeface="Symbol" panose="05050102010706020507" pitchFamily="18" charset="2"/>
              </a:rPr>
              <a:t>语法树</a:t>
            </a:r>
            <a:r>
              <a:rPr lang="zh-CN" altLang="en-US" sz="2800" smtClean="0">
                <a:sym typeface="Symbol" panose="05050102010706020507" pitchFamily="18" charset="2"/>
              </a:rPr>
              <a:t>：是一种描述上下文无关文法的句型推导的直观方法，也称推导树。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l"/>
            </a:pPr>
            <a:r>
              <a:rPr lang="zh-CN" altLang="en-US" sz="2800" smtClean="0">
                <a:sym typeface="Symbol" panose="05050102010706020507" pitchFamily="18" charset="2"/>
              </a:rPr>
              <a:t>给定文法</a:t>
            </a:r>
            <a:r>
              <a:rPr lang="en-US" altLang="zh-CN" sz="2800" smtClean="0">
                <a:sym typeface="Symbol" panose="05050102010706020507" pitchFamily="18" charset="2"/>
              </a:rPr>
              <a:t>G=</a:t>
            </a:r>
            <a:r>
              <a:rPr lang="zh-CN" altLang="en-US" sz="2800" smtClean="0">
                <a:sym typeface="Symbol" panose="05050102010706020507" pitchFamily="18" charset="2"/>
              </a:rPr>
              <a:t>（ </a:t>
            </a:r>
            <a:r>
              <a:rPr lang="en-US" altLang="zh-CN" smtClean="0"/>
              <a:t>V</a:t>
            </a:r>
            <a:r>
              <a:rPr lang="en-US" altLang="zh-CN" baseline="-25000" smtClean="0"/>
              <a:t>N</a:t>
            </a:r>
            <a:r>
              <a:rPr lang="zh-CN" altLang="en-US" smtClean="0"/>
              <a:t>，</a:t>
            </a:r>
            <a:r>
              <a:rPr lang="en-US" altLang="zh-CN" smtClean="0"/>
              <a:t>V</a:t>
            </a:r>
            <a:r>
              <a:rPr lang="en-US" altLang="zh-CN" baseline="-25000" smtClean="0"/>
              <a:t>T</a:t>
            </a:r>
            <a:r>
              <a:rPr lang="zh-CN" altLang="en-US" smtClean="0"/>
              <a:t>，</a:t>
            </a:r>
            <a:r>
              <a:rPr lang="en-US" altLang="zh-CN" smtClean="0"/>
              <a:t>P</a:t>
            </a:r>
            <a:r>
              <a:rPr lang="zh-CN" altLang="en-US" smtClean="0"/>
              <a:t>，</a:t>
            </a:r>
            <a:r>
              <a:rPr lang="en-US" altLang="zh-CN" smtClean="0"/>
              <a:t>S</a:t>
            </a:r>
            <a:r>
              <a:rPr lang="zh-CN" altLang="en-US" sz="2800" smtClean="0">
                <a:sym typeface="Symbol" panose="05050102010706020507" pitchFamily="18" charset="2"/>
              </a:rPr>
              <a:t>），对于</a:t>
            </a:r>
            <a:r>
              <a:rPr lang="en-US" altLang="zh-CN" sz="2800" smtClean="0">
                <a:sym typeface="Symbol" panose="05050102010706020507" pitchFamily="18" charset="2"/>
              </a:rPr>
              <a:t>G</a:t>
            </a:r>
            <a:r>
              <a:rPr lang="zh-CN" altLang="en-US" sz="2800" smtClean="0">
                <a:sym typeface="Symbol" panose="05050102010706020507" pitchFamily="18" charset="2"/>
              </a:rPr>
              <a:t>的任何句型都能构成与之关联的语法树（推导树）。这棵树满足下列</a:t>
            </a:r>
            <a:r>
              <a:rPr lang="en-US" altLang="zh-CN" sz="2800" smtClean="0">
                <a:sym typeface="Symbol" panose="05050102010706020507" pitchFamily="18" charset="2"/>
              </a:rPr>
              <a:t>4</a:t>
            </a:r>
            <a:r>
              <a:rPr lang="zh-CN" altLang="en-US" sz="2800" smtClean="0">
                <a:sym typeface="Symbol" panose="05050102010706020507" pitchFamily="18" charset="2"/>
              </a:rPr>
              <a:t>个条件：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p"/>
            </a:pPr>
            <a:r>
              <a:rPr lang="zh-CN" altLang="en-US" sz="2400" smtClean="0">
                <a:sym typeface="Symbol" panose="05050102010706020507" pitchFamily="18" charset="2"/>
              </a:rPr>
              <a:t>每个结点都有一个标记，此标记是</a:t>
            </a:r>
            <a:r>
              <a:rPr lang="en-US" altLang="zh-CN" sz="2400" smtClean="0">
                <a:sym typeface="Symbol" panose="05050102010706020507" pitchFamily="18" charset="2"/>
              </a:rPr>
              <a:t>V</a:t>
            </a:r>
            <a:r>
              <a:rPr lang="zh-CN" altLang="en-US" sz="2400" smtClean="0">
                <a:sym typeface="Symbol" panose="05050102010706020507" pitchFamily="18" charset="2"/>
              </a:rPr>
              <a:t>的一个符号；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p"/>
            </a:pPr>
            <a:r>
              <a:rPr lang="zh-CN" altLang="en-US" sz="2400" smtClean="0">
                <a:sym typeface="Symbol" panose="05050102010706020507" pitchFamily="18" charset="2"/>
              </a:rPr>
              <a:t>根的标记是</a:t>
            </a:r>
            <a:r>
              <a:rPr lang="en-US" altLang="zh-CN" sz="2400" smtClean="0">
                <a:sym typeface="Symbol" panose="05050102010706020507" pitchFamily="18" charset="2"/>
              </a:rPr>
              <a:t>S</a:t>
            </a:r>
            <a:r>
              <a:rPr lang="zh-CN" altLang="en-US" sz="2400" smtClean="0">
                <a:sym typeface="Symbol" panose="05050102010706020507" pitchFamily="18" charset="2"/>
              </a:rPr>
              <a:t>；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p"/>
            </a:pPr>
            <a:r>
              <a:rPr lang="zh-CN" altLang="en-US" sz="2400" smtClean="0">
                <a:sym typeface="Symbol" panose="05050102010706020507" pitchFamily="18" charset="2"/>
              </a:rPr>
              <a:t>若一结点</a:t>
            </a:r>
            <a:r>
              <a:rPr lang="en-US" altLang="zh-CN" sz="2400" smtClean="0">
                <a:sym typeface="Symbol" panose="05050102010706020507" pitchFamily="18" charset="2"/>
              </a:rPr>
              <a:t>n</a:t>
            </a:r>
            <a:r>
              <a:rPr lang="zh-CN" altLang="en-US" sz="2400" smtClean="0">
                <a:sym typeface="Symbol" panose="05050102010706020507" pitchFamily="18" charset="2"/>
              </a:rPr>
              <a:t>至少有一个它自己除外的子孙，并且有标记</a:t>
            </a:r>
            <a:r>
              <a:rPr lang="en-US" altLang="zh-CN" sz="2400" smtClean="0">
                <a:sym typeface="Symbol" panose="05050102010706020507" pitchFamily="18" charset="2"/>
              </a:rPr>
              <a:t>A</a:t>
            </a:r>
            <a:r>
              <a:rPr lang="zh-CN" altLang="en-US" sz="2400" smtClean="0">
                <a:sym typeface="Symbol" panose="05050102010706020507" pitchFamily="18" charset="2"/>
              </a:rPr>
              <a:t>，则</a:t>
            </a:r>
            <a:r>
              <a:rPr lang="en-US" altLang="zh-CN" sz="2400" smtClean="0">
                <a:sym typeface="Symbol" panose="05050102010706020507" pitchFamily="18" charset="2"/>
              </a:rPr>
              <a:t>A</a:t>
            </a:r>
            <a:r>
              <a:rPr lang="zh-CN" altLang="en-US" sz="2400" smtClean="0">
                <a:sym typeface="Symbol" panose="05050102010706020507" pitchFamily="18" charset="2"/>
              </a:rPr>
              <a:t>肯定在</a:t>
            </a:r>
            <a:r>
              <a:rPr lang="en-US" altLang="zh-CN" sz="2400" smtClean="0">
                <a:sym typeface="Symbol" panose="05050102010706020507" pitchFamily="18" charset="2"/>
              </a:rPr>
              <a:t>V</a:t>
            </a:r>
            <a:r>
              <a:rPr lang="en-US" altLang="zh-CN" sz="2400" baseline="-25000" smtClean="0">
                <a:sym typeface="Symbol" panose="05050102010706020507" pitchFamily="18" charset="2"/>
              </a:rPr>
              <a:t>N</a:t>
            </a:r>
            <a:r>
              <a:rPr lang="zh-CN" altLang="en-US" sz="2400" smtClean="0">
                <a:sym typeface="Symbol" panose="05050102010706020507" pitchFamily="18" charset="2"/>
              </a:rPr>
              <a:t>中；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p"/>
            </a:pPr>
            <a:r>
              <a:rPr lang="zh-CN" altLang="en-US" sz="2400" smtClean="0">
                <a:sym typeface="Symbol" panose="05050102010706020507" pitchFamily="18" charset="2"/>
              </a:rPr>
              <a:t>如果结点</a:t>
            </a:r>
            <a:r>
              <a:rPr lang="en-US" altLang="zh-CN" sz="2400" smtClean="0">
                <a:sym typeface="Symbol" panose="05050102010706020507" pitchFamily="18" charset="2"/>
              </a:rPr>
              <a:t>n</a:t>
            </a:r>
            <a:r>
              <a:rPr lang="zh-CN" altLang="en-US" sz="2400" smtClean="0">
                <a:sym typeface="Symbol" panose="05050102010706020507" pitchFamily="18" charset="2"/>
              </a:rPr>
              <a:t>的直接子孙，从左到右的次序是结点</a:t>
            </a:r>
            <a:r>
              <a:rPr lang="en-US" altLang="zh-CN" sz="2400" smtClean="0">
                <a:sym typeface="Symbol" panose="05050102010706020507" pitchFamily="18" charset="2"/>
              </a:rPr>
              <a:t>n</a:t>
            </a:r>
            <a:r>
              <a:rPr lang="en-US" altLang="zh-CN" sz="2400" baseline="-25000" smtClean="0">
                <a:sym typeface="Symbol" panose="05050102010706020507" pitchFamily="18" charset="2"/>
              </a:rPr>
              <a:t>1</a:t>
            </a:r>
            <a:r>
              <a:rPr lang="en-US" altLang="zh-CN" sz="2400" smtClean="0">
                <a:sym typeface="Symbol" panose="05050102010706020507" pitchFamily="18" charset="2"/>
              </a:rPr>
              <a:t>,n</a:t>
            </a:r>
            <a:r>
              <a:rPr lang="en-US" altLang="zh-CN" sz="2400" baseline="-25000" smtClean="0">
                <a:sym typeface="Symbol" panose="05050102010706020507" pitchFamily="18" charset="2"/>
              </a:rPr>
              <a:t>2</a:t>
            </a:r>
            <a:r>
              <a:rPr lang="en-US" altLang="zh-CN" sz="2400" smtClean="0">
                <a:sym typeface="Symbol" panose="05050102010706020507" pitchFamily="18" charset="2"/>
              </a:rPr>
              <a:t>,…,n</a:t>
            </a:r>
            <a:r>
              <a:rPr lang="en-US" altLang="zh-CN" sz="2400" baseline="-25000" smtClean="0">
                <a:sym typeface="Symbol" panose="05050102010706020507" pitchFamily="18" charset="2"/>
              </a:rPr>
              <a:t>k</a:t>
            </a:r>
            <a:r>
              <a:rPr lang="en-US" altLang="zh-CN" sz="2400" smtClean="0">
                <a:sym typeface="Symbol" panose="05050102010706020507" pitchFamily="18" charset="2"/>
              </a:rPr>
              <a:t>,</a:t>
            </a:r>
            <a:r>
              <a:rPr lang="zh-CN" altLang="en-US" sz="2400" smtClean="0">
                <a:sym typeface="Symbol" panose="05050102010706020507" pitchFamily="18" charset="2"/>
              </a:rPr>
              <a:t>其标记分别为</a:t>
            </a:r>
            <a:r>
              <a:rPr lang="en-US" altLang="zh-CN" sz="2400" smtClean="0">
                <a:sym typeface="Symbol" panose="05050102010706020507" pitchFamily="18" charset="2"/>
              </a:rPr>
              <a:t>A</a:t>
            </a:r>
            <a:r>
              <a:rPr lang="en-US" altLang="zh-CN" sz="2400" baseline="-25000" smtClean="0">
                <a:sym typeface="Symbol" panose="05050102010706020507" pitchFamily="18" charset="2"/>
              </a:rPr>
              <a:t>1</a:t>
            </a:r>
            <a:r>
              <a:rPr lang="zh-CN" altLang="en-US" sz="2400" smtClean="0">
                <a:sym typeface="Symbol" panose="05050102010706020507" pitchFamily="18" charset="2"/>
              </a:rPr>
              <a:t>，</a:t>
            </a:r>
            <a:r>
              <a:rPr lang="en-US" altLang="zh-CN" sz="2400" smtClean="0">
                <a:sym typeface="Symbol" panose="05050102010706020507" pitchFamily="18" charset="2"/>
              </a:rPr>
              <a:t>A</a:t>
            </a:r>
            <a:r>
              <a:rPr lang="en-US" altLang="zh-CN" sz="2400" baseline="-25000" smtClean="0">
                <a:sym typeface="Symbol" panose="05050102010706020507" pitchFamily="18" charset="2"/>
              </a:rPr>
              <a:t>2</a:t>
            </a:r>
            <a:r>
              <a:rPr lang="zh-CN" altLang="en-US" sz="2400" smtClean="0">
                <a:sym typeface="Symbol" panose="05050102010706020507" pitchFamily="18" charset="2"/>
              </a:rPr>
              <a:t>，</a:t>
            </a:r>
            <a:r>
              <a:rPr lang="en-US" altLang="zh-CN" sz="2400" smtClean="0">
                <a:sym typeface="Symbol" panose="05050102010706020507" pitchFamily="18" charset="2"/>
              </a:rPr>
              <a:t>…</a:t>
            </a:r>
            <a:r>
              <a:rPr lang="zh-CN" altLang="en-US" sz="2400" smtClean="0">
                <a:sym typeface="Symbol" panose="05050102010706020507" pitchFamily="18" charset="2"/>
              </a:rPr>
              <a:t>，</a:t>
            </a:r>
            <a:r>
              <a:rPr lang="en-US" altLang="zh-CN" sz="2400" smtClean="0">
                <a:sym typeface="Symbol" panose="05050102010706020507" pitchFamily="18" charset="2"/>
              </a:rPr>
              <a:t>A</a:t>
            </a:r>
            <a:r>
              <a:rPr lang="en-US" altLang="zh-CN" sz="2400" baseline="-25000" smtClean="0">
                <a:sym typeface="Symbol" panose="05050102010706020507" pitchFamily="18" charset="2"/>
              </a:rPr>
              <a:t>K</a:t>
            </a:r>
            <a:r>
              <a:rPr lang="zh-CN" altLang="en-US" sz="2400" smtClean="0">
                <a:sym typeface="Symbol" panose="05050102010706020507" pitchFamily="18" charset="2"/>
              </a:rPr>
              <a:t>，那么</a:t>
            </a:r>
            <a:r>
              <a:rPr lang="en-US" altLang="zh-CN" sz="2400" smtClean="0">
                <a:sym typeface="Symbol" panose="05050102010706020507" pitchFamily="18" charset="2"/>
              </a:rPr>
              <a:t>A A</a:t>
            </a:r>
            <a:r>
              <a:rPr lang="en-US" altLang="zh-CN" sz="2400" baseline="-25000" smtClean="0">
                <a:sym typeface="Symbol" panose="05050102010706020507" pitchFamily="18" charset="2"/>
              </a:rPr>
              <a:t>1</a:t>
            </a:r>
            <a:r>
              <a:rPr lang="en-US" altLang="zh-CN" sz="2400" smtClean="0">
                <a:sym typeface="Symbol" panose="05050102010706020507" pitchFamily="18" charset="2"/>
              </a:rPr>
              <a:t>A</a:t>
            </a:r>
            <a:r>
              <a:rPr lang="en-US" altLang="zh-CN" sz="2400" baseline="-25000" smtClean="0">
                <a:sym typeface="Symbol" panose="05050102010706020507" pitchFamily="18" charset="2"/>
              </a:rPr>
              <a:t>2</a:t>
            </a:r>
            <a:r>
              <a:rPr lang="en-US" altLang="zh-CN" sz="2400" smtClean="0">
                <a:sym typeface="Symbol" panose="05050102010706020507" pitchFamily="18" charset="2"/>
              </a:rPr>
              <a:t>A</a:t>
            </a:r>
            <a:r>
              <a:rPr lang="en-US" altLang="zh-CN" sz="2400" baseline="-25000" smtClean="0">
                <a:sym typeface="Symbol" panose="05050102010706020507" pitchFamily="18" charset="2"/>
              </a:rPr>
              <a:t>3</a:t>
            </a:r>
            <a:r>
              <a:rPr lang="en-US" altLang="zh-CN" sz="2400" smtClean="0">
                <a:sym typeface="Symbol" panose="05050102010706020507" pitchFamily="18" charset="2"/>
              </a:rPr>
              <a:t>…A</a:t>
            </a:r>
            <a:r>
              <a:rPr lang="en-US" altLang="zh-CN" sz="2400" baseline="-25000" smtClean="0">
                <a:sym typeface="Symbol" panose="05050102010706020507" pitchFamily="18" charset="2"/>
              </a:rPr>
              <a:t>K</a:t>
            </a:r>
            <a:r>
              <a:rPr lang="zh-CN" altLang="en-US" sz="2400" smtClean="0">
                <a:sym typeface="Symbol" panose="05050102010706020507" pitchFamily="18" charset="2"/>
              </a:rPr>
              <a:t>，一定是</a:t>
            </a:r>
            <a:r>
              <a:rPr lang="en-US" altLang="zh-CN" sz="2400" smtClean="0">
                <a:sym typeface="Symbol" panose="05050102010706020507" pitchFamily="18" charset="2"/>
              </a:rPr>
              <a:t>P</a:t>
            </a:r>
            <a:r>
              <a:rPr lang="zh-CN" altLang="en-US" sz="2400" smtClean="0">
                <a:sym typeface="Symbol" panose="05050102010706020507" pitchFamily="18" charset="2"/>
              </a:rPr>
              <a:t>中的一个产生式。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68313" y="471488"/>
            <a:ext cx="8229600" cy="931862"/>
          </a:xfrm>
        </p:spPr>
        <p:txBody>
          <a:bodyPr/>
          <a:lstStyle/>
          <a:p>
            <a:r>
              <a:rPr lang="zh-CN" altLang="en-US" sz="3600" b="1" smtClean="0"/>
              <a:t>上下文无关文法的语法树的用处</a:t>
            </a:r>
          </a:p>
        </p:txBody>
      </p:sp>
      <p:sp>
        <p:nvSpPr>
          <p:cNvPr id="38915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228600" y="1885950"/>
            <a:ext cx="8686800" cy="108585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b="1" smtClean="0"/>
              <a:t>用于描述上下文无关文法</a:t>
            </a:r>
            <a:r>
              <a:rPr lang="zh-CN" altLang="en-US" b="1" i="1" u="sng" smtClean="0">
                <a:solidFill>
                  <a:srgbClr val="CC3300"/>
                </a:solidFill>
              </a:rPr>
              <a:t>句型推导</a:t>
            </a:r>
            <a:r>
              <a:rPr lang="zh-CN" altLang="en-US" b="1" smtClean="0"/>
              <a:t>的</a:t>
            </a:r>
            <a:r>
              <a:rPr lang="zh-CN" altLang="en-US" b="1" smtClean="0">
                <a:solidFill>
                  <a:srgbClr val="0033CC"/>
                </a:solidFill>
              </a:rPr>
              <a:t>直观方法</a:t>
            </a:r>
            <a:endParaRPr lang="zh-CN" altLang="en-US" b="1" smtClean="0"/>
          </a:p>
        </p:txBody>
      </p:sp>
      <p:sp>
        <p:nvSpPr>
          <p:cNvPr id="38916" name="Text Box 4"/>
          <p:cNvSpPr txBox="1">
            <a:spLocks noChangeArrowheads="1"/>
          </p:cNvSpPr>
          <p:nvPr/>
        </p:nvSpPr>
        <p:spPr bwMode="auto">
          <a:xfrm>
            <a:off x="381000" y="3124200"/>
            <a:ext cx="2514600" cy="3195638"/>
          </a:xfrm>
          <a:prstGeom prst="rect">
            <a:avLst/>
          </a:prstGeom>
          <a:solidFill>
            <a:srgbClr val="00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  </a:t>
            </a:r>
            <a:r>
              <a:rPr kumimoji="1" lang="zh-CN" altLang="en-US" sz="2400" b="1">
                <a:latin typeface="Times New Roman" panose="02020603050405020304" pitchFamily="18" charset="0"/>
              </a:rPr>
              <a:t>例</a:t>
            </a:r>
            <a:r>
              <a:rPr kumimoji="1" lang="en-US" altLang="zh-CN" sz="2400" b="1">
                <a:latin typeface="Times New Roman" panose="02020603050405020304" pitchFamily="18" charset="0"/>
              </a:rPr>
              <a:t>: G[S]: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	S</a:t>
            </a:r>
            <a:r>
              <a:rPr kumimoji="1" lang="en-US" altLang="zh-CN" sz="2400" b="1">
                <a:latin typeface="宋体" panose="02010600030101010101" pitchFamily="2" charset="-122"/>
              </a:rPr>
              <a:t>→</a:t>
            </a:r>
            <a:r>
              <a:rPr kumimoji="1" lang="en-US" altLang="zh-CN" sz="2400" b="1">
                <a:solidFill>
                  <a:srgbClr val="CC3300"/>
                </a:solidFill>
                <a:latin typeface="Times New Roman" panose="02020603050405020304" pitchFamily="18" charset="0"/>
              </a:rPr>
              <a:t>a</a:t>
            </a:r>
            <a:r>
              <a:rPr kumimoji="1" lang="en-US" altLang="zh-CN" sz="2400" b="1">
                <a:latin typeface="Times New Roman" panose="02020603050405020304" pitchFamily="18" charset="0"/>
              </a:rPr>
              <a:t>AS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	A</a:t>
            </a:r>
            <a:r>
              <a:rPr kumimoji="1" lang="en-US" altLang="zh-CN" sz="2400" b="1">
                <a:latin typeface="宋体" panose="02010600030101010101" pitchFamily="2" charset="-122"/>
              </a:rPr>
              <a:t>→</a:t>
            </a:r>
            <a:r>
              <a:rPr kumimoji="1" lang="en-US" altLang="zh-CN" sz="2400" b="1">
                <a:latin typeface="Times New Roman" panose="02020603050405020304" pitchFamily="18" charset="0"/>
              </a:rPr>
              <a:t>S</a:t>
            </a:r>
            <a:r>
              <a:rPr kumimoji="1" lang="en-US" altLang="zh-CN" sz="2400" b="1">
                <a:solidFill>
                  <a:srgbClr val="CC3300"/>
                </a:solidFill>
                <a:latin typeface="Times New Roman" panose="02020603050405020304" pitchFamily="18" charset="0"/>
              </a:rPr>
              <a:t>b</a:t>
            </a:r>
            <a:r>
              <a:rPr kumimoji="1" lang="en-US" altLang="zh-CN" sz="2400" b="1">
                <a:latin typeface="Times New Roman" panose="02020603050405020304" pitchFamily="18" charset="0"/>
              </a:rPr>
              <a:t>A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	A</a:t>
            </a:r>
            <a:r>
              <a:rPr kumimoji="1" lang="en-US" altLang="zh-CN" sz="2400" b="1">
                <a:latin typeface="宋体" panose="02010600030101010101" pitchFamily="2" charset="-122"/>
              </a:rPr>
              <a:t>→</a:t>
            </a:r>
            <a:r>
              <a:rPr kumimoji="1" lang="en-US" altLang="zh-CN" sz="2400" b="1">
                <a:latin typeface="Times New Roman" panose="02020603050405020304" pitchFamily="18" charset="0"/>
              </a:rPr>
              <a:t>SS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	S</a:t>
            </a:r>
            <a:r>
              <a:rPr kumimoji="1" lang="en-US" altLang="zh-CN" sz="2400" b="1">
                <a:latin typeface="宋体" panose="02010600030101010101" pitchFamily="2" charset="-122"/>
              </a:rPr>
              <a:t>→</a:t>
            </a:r>
            <a:r>
              <a:rPr kumimoji="1" lang="en-US" altLang="zh-CN" sz="2400" b="1">
                <a:solidFill>
                  <a:srgbClr val="CC3300"/>
                </a:solidFill>
                <a:latin typeface="Times New Roman" panose="02020603050405020304" pitchFamily="18" charset="0"/>
              </a:rPr>
              <a:t>a</a:t>
            </a:r>
            <a:endParaRPr kumimoji="1" lang="en-US" altLang="zh-CN" sz="2400" b="1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	A</a:t>
            </a:r>
            <a:r>
              <a:rPr kumimoji="1" lang="en-US" altLang="zh-CN" sz="2400" b="1">
                <a:latin typeface="宋体" panose="02010600030101010101" pitchFamily="2" charset="-122"/>
              </a:rPr>
              <a:t>→</a:t>
            </a:r>
            <a:r>
              <a:rPr kumimoji="1" lang="en-US" altLang="zh-CN" sz="2400" b="1">
                <a:solidFill>
                  <a:srgbClr val="CC3300"/>
                </a:solidFill>
                <a:latin typeface="Times New Roman" panose="02020603050405020304" pitchFamily="18" charset="0"/>
              </a:rPr>
              <a:t>ba</a:t>
            </a:r>
            <a:endParaRPr kumimoji="1" lang="en-US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38917" name="Text Box 5"/>
          <p:cNvSpPr txBox="1">
            <a:spLocks noChangeArrowheads="1"/>
          </p:cNvSpPr>
          <p:nvPr/>
        </p:nvSpPr>
        <p:spPr bwMode="auto">
          <a:xfrm>
            <a:off x="4572000" y="3048000"/>
            <a:ext cx="4191000" cy="2100263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                         S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             </a:t>
            </a:r>
            <a:r>
              <a:rPr kumimoji="1" lang="en-US" altLang="zh-CN" sz="2400" b="1">
                <a:solidFill>
                  <a:srgbClr val="CC3300"/>
                </a:solidFill>
                <a:latin typeface="Times New Roman" panose="02020603050405020304" pitchFamily="18" charset="0"/>
              </a:rPr>
              <a:t>a</a:t>
            </a:r>
            <a:r>
              <a:rPr kumimoji="1" lang="en-US" altLang="zh-CN" sz="2400" b="1">
                <a:latin typeface="Times New Roman" panose="02020603050405020304" pitchFamily="18" charset="0"/>
              </a:rPr>
              <a:t>          A        S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               S        </a:t>
            </a:r>
            <a:r>
              <a:rPr kumimoji="1" lang="en-US" altLang="zh-CN" sz="2400" b="1">
                <a:solidFill>
                  <a:srgbClr val="CC3300"/>
                </a:solidFill>
                <a:latin typeface="Times New Roman" panose="02020603050405020304" pitchFamily="18" charset="0"/>
              </a:rPr>
              <a:t>b</a:t>
            </a:r>
            <a:r>
              <a:rPr kumimoji="1" lang="en-US" altLang="zh-CN" sz="2400" b="1">
                <a:latin typeface="Times New Roman" panose="02020603050405020304" pitchFamily="18" charset="0"/>
              </a:rPr>
              <a:t>      A      </a:t>
            </a:r>
            <a:r>
              <a:rPr kumimoji="1" lang="en-US" altLang="zh-CN" sz="2400" b="1">
                <a:solidFill>
                  <a:srgbClr val="CC3300"/>
                </a:solidFill>
                <a:latin typeface="Times New Roman" panose="02020603050405020304" pitchFamily="18" charset="0"/>
              </a:rPr>
              <a:t>a</a:t>
            </a:r>
            <a:endParaRPr kumimoji="1" lang="en-US" altLang="zh-CN" sz="2400" b="1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               </a:t>
            </a:r>
            <a:r>
              <a:rPr kumimoji="1" lang="en-US" altLang="zh-CN" sz="2400" b="1">
                <a:solidFill>
                  <a:srgbClr val="CC3300"/>
                </a:solidFill>
                <a:latin typeface="Times New Roman" panose="02020603050405020304" pitchFamily="18" charset="0"/>
              </a:rPr>
              <a:t>a</a:t>
            </a:r>
            <a:r>
              <a:rPr kumimoji="1" lang="en-US" altLang="zh-CN" sz="2400" b="1">
                <a:latin typeface="Times New Roman" panose="02020603050405020304" pitchFamily="18" charset="0"/>
              </a:rPr>
              <a:t>             </a:t>
            </a:r>
            <a:r>
              <a:rPr kumimoji="1" lang="en-US" altLang="zh-CN" sz="2400" b="1">
                <a:solidFill>
                  <a:srgbClr val="CC3300"/>
                </a:solidFill>
                <a:latin typeface="Times New Roman" panose="02020603050405020304" pitchFamily="18" charset="0"/>
              </a:rPr>
              <a:t>b</a:t>
            </a:r>
            <a:r>
              <a:rPr kumimoji="1" lang="en-US" altLang="zh-CN" sz="2400" b="1">
                <a:latin typeface="Times New Roman" panose="02020603050405020304" pitchFamily="18" charset="0"/>
              </a:rPr>
              <a:t>      </a:t>
            </a:r>
            <a:r>
              <a:rPr kumimoji="1" lang="en-US" altLang="zh-CN" sz="2400" b="1">
                <a:solidFill>
                  <a:srgbClr val="CC3300"/>
                </a:solidFill>
                <a:latin typeface="Times New Roman" panose="02020603050405020304" pitchFamily="18" charset="0"/>
              </a:rPr>
              <a:t>a</a:t>
            </a:r>
            <a:endParaRPr kumimoji="1" lang="en-US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38918" name="Line 6"/>
          <p:cNvSpPr>
            <a:spLocks noChangeShapeType="1"/>
          </p:cNvSpPr>
          <p:nvPr/>
        </p:nvSpPr>
        <p:spPr bwMode="auto">
          <a:xfrm>
            <a:off x="6629400" y="34290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19" name="Line 7"/>
          <p:cNvSpPr>
            <a:spLocks noChangeShapeType="1"/>
          </p:cNvSpPr>
          <p:nvPr/>
        </p:nvSpPr>
        <p:spPr bwMode="auto">
          <a:xfrm flipH="1">
            <a:off x="5715000" y="3429000"/>
            <a:ext cx="914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20" name="Line 8"/>
          <p:cNvSpPr>
            <a:spLocks noChangeShapeType="1"/>
          </p:cNvSpPr>
          <p:nvPr/>
        </p:nvSpPr>
        <p:spPr bwMode="auto">
          <a:xfrm>
            <a:off x="6629400" y="3429000"/>
            <a:ext cx="838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21" name="Line 9"/>
          <p:cNvSpPr>
            <a:spLocks noChangeShapeType="1"/>
          </p:cNvSpPr>
          <p:nvPr/>
        </p:nvSpPr>
        <p:spPr bwMode="auto">
          <a:xfrm>
            <a:off x="6629400" y="39624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22" name="Line 10"/>
          <p:cNvSpPr>
            <a:spLocks noChangeShapeType="1"/>
          </p:cNvSpPr>
          <p:nvPr/>
        </p:nvSpPr>
        <p:spPr bwMode="auto">
          <a:xfrm flipH="1">
            <a:off x="5943600" y="3962400"/>
            <a:ext cx="685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23" name="Line 11"/>
          <p:cNvSpPr>
            <a:spLocks noChangeShapeType="1"/>
          </p:cNvSpPr>
          <p:nvPr/>
        </p:nvSpPr>
        <p:spPr bwMode="auto">
          <a:xfrm>
            <a:off x="6629400" y="3962400"/>
            <a:ext cx="685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24" name="Line 12"/>
          <p:cNvSpPr>
            <a:spLocks noChangeShapeType="1"/>
          </p:cNvSpPr>
          <p:nvPr/>
        </p:nvSpPr>
        <p:spPr bwMode="auto">
          <a:xfrm>
            <a:off x="7620000" y="39624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25" name="Line 13"/>
          <p:cNvSpPr>
            <a:spLocks noChangeShapeType="1"/>
          </p:cNvSpPr>
          <p:nvPr/>
        </p:nvSpPr>
        <p:spPr bwMode="auto">
          <a:xfrm>
            <a:off x="5867400" y="4495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26" name="Line 14"/>
          <p:cNvSpPr>
            <a:spLocks noChangeShapeType="1"/>
          </p:cNvSpPr>
          <p:nvPr/>
        </p:nvSpPr>
        <p:spPr bwMode="auto">
          <a:xfrm flipH="1">
            <a:off x="7010400" y="44958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27" name="Line 15"/>
          <p:cNvSpPr>
            <a:spLocks noChangeShapeType="1"/>
          </p:cNvSpPr>
          <p:nvPr/>
        </p:nvSpPr>
        <p:spPr bwMode="auto">
          <a:xfrm>
            <a:off x="7315200" y="44958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28" name="Text Box 16"/>
          <p:cNvSpPr txBox="1">
            <a:spLocks noChangeArrowheads="1"/>
          </p:cNvSpPr>
          <p:nvPr/>
        </p:nvSpPr>
        <p:spPr bwMode="auto">
          <a:xfrm>
            <a:off x="5029200" y="2590800"/>
            <a:ext cx="3657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000" b="1">
                <a:latin typeface="Times New Roman" panose="02020603050405020304" pitchFamily="18" charset="0"/>
              </a:rPr>
              <a:t>句型</a:t>
            </a:r>
            <a:r>
              <a:rPr kumimoji="1" lang="en-US" altLang="zh-CN" sz="2000" b="1">
                <a:solidFill>
                  <a:srgbClr val="CC3300"/>
                </a:solidFill>
                <a:latin typeface="Times New Roman" panose="02020603050405020304" pitchFamily="18" charset="0"/>
              </a:rPr>
              <a:t>aabbaa</a:t>
            </a:r>
            <a:r>
              <a:rPr kumimoji="1" lang="zh-CN" altLang="en-US" sz="2000" b="1">
                <a:latin typeface="Times New Roman" panose="02020603050405020304" pitchFamily="18" charset="0"/>
              </a:rPr>
              <a:t>的</a:t>
            </a:r>
            <a:r>
              <a:rPr kumimoji="1" lang="zh-CN" altLang="en-US" sz="2000" b="1">
                <a:solidFill>
                  <a:srgbClr val="0033CC"/>
                </a:solidFill>
                <a:latin typeface="Times New Roman" panose="02020603050405020304" pitchFamily="18" charset="0"/>
              </a:rPr>
              <a:t>语法树</a:t>
            </a:r>
            <a:r>
              <a:rPr kumimoji="1" lang="zh-CN" altLang="en-US" sz="2000" b="1">
                <a:latin typeface="Times New Roman" panose="02020603050405020304" pitchFamily="18" charset="0"/>
              </a:rPr>
              <a:t>（推导树）</a:t>
            </a:r>
            <a:endParaRPr kumimoji="1" lang="zh-CN" altLang="en-US" sz="2000" b="1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38929" name="Text Box 17"/>
          <p:cNvSpPr txBox="1">
            <a:spLocks noChangeArrowheads="1"/>
          </p:cNvSpPr>
          <p:nvPr/>
        </p:nvSpPr>
        <p:spPr bwMode="auto">
          <a:xfrm>
            <a:off x="2916238" y="5157788"/>
            <a:ext cx="6172200" cy="15621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400" b="1">
                <a:solidFill>
                  <a:srgbClr val="CC3300"/>
                </a:solidFill>
                <a:latin typeface="Times New Roman" panose="02020603050405020304" pitchFamily="18" charset="0"/>
              </a:rPr>
              <a:t>叶子结点</a:t>
            </a:r>
            <a:r>
              <a:rPr kumimoji="1" lang="zh-CN" altLang="en-US" sz="2400" b="1">
                <a:latin typeface="Times New Roman" panose="02020603050405020304" pitchFamily="18" charset="0"/>
              </a:rPr>
              <a:t>：树中</a:t>
            </a:r>
            <a:r>
              <a:rPr kumimoji="1" lang="zh-CN" altLang="en-US" sz="2400" b="1">
                <a:solidFill>
                  <a:srgbClr val="0033CC"/>
                </a:solidFill>
                <a:latin typeface="Times New Roman" panose="02020603050405020304" pitchFamily="18" charset="0"/>
              </a:rPr>
              <a:t>没有子孙的结点</a:t>
            </a:r>
            <a:r>
              <a:rPr kumimoji="1" lang="zh-CN" altLang="en-US" sz="2400" b="1">
                <a:latin typeface="Times New Roman" panose="02020603050405020304" pitchFamily="18" charset="0"/>
              </a:rPr>
              <a:t>。</a:t>
            </a:r>
            <a:br>
              <a:rPr kumimoji="1" lang="zh-CN" altLang="en-US" sz="2400" b="1">
                <a:latin typeface="Times New Roman" panose="02020603050405020304" pitchFamily="18" charset="0"/>
              </a:rPr>
            </a:br>
            <a:r>
              <a:rPr kumimoji="1" lang="zh-CN" altLang="en-US" sz="2400" b="1">
                <a:solidFill>
                  <a:srgbClr val="0033CC"/>
                </a:solidFill>
                <a:latin typeface="Times New Roman" panose="02020603050405020304" pitchFamily="18" charset="0"/>
              </a:rPr>
              <a:t>从左到右</a:t>
            </a:r>
            <a:r>
              <a:rPr kumimoji="1" lang="zh-CN" altLang="en-US" sz="2400" b="1">
                <a:latin typeface="Times New Roman" panose="02020603050405020304" pitchFamily="18" charset="0"/>
              </a:rPr>
              <a:t>读出推导树的</a:t>
            </a:r>
            <a:r>
              <a:rPr kumimoji="1" lang="zh-CN" altLang="en-US" sz="2400" b="1">
                <a:solidFill>
                  <a:srgbClr val="0033CC"/>
                </a:solidFill>
                <a:latin typeface="Times New Roman" panose="02020603050405020304" pitchFamily="18" charset="0"/>
              </a:rPr>
              <a:t>叶子标记</a:t>
            </a:r>
            <a:r>
              <a:rPr kumimoji="1" lang="zh-CN" altLang="en-US" sz="2400" b="1">
                <a:latin typeface="Times New Roman" panose="02020603050405020304" pitchFamily="18" charset="0"/>
              </a:rPr>
              <a:t>连接成的</a:t>
            </a:r>
            <a:r>
              <a:rPr kumimoji="1" lang="zh-CN" altLang="en-US" sz="2400" b="1">
                <a:solidFill>
                  <a:srgbClr val="0033CC"/>
                </a:solidFill>
                <a:latin typeface="Times New Roman" panose="02020603050405020304" pitchFamily="18" charset="0"/>
              </a:rPr>
              <a:t>文</a:t>
            </a:r>
            <a:r>
              <a:rPr kumimoji="1" lang="zh-CN" altLang="en-US" sz="2400" b="1">
                <a:solidFill>
                  <a:srgbClr val="0000FF"/>
                </a:solidFill>
                <a:latin typeface="Times New Roman" panose="02020603050405020304" pitchFamily="18" charset="0"/>
              </a:rPr>
              <a:t>法符号</a:t>
            </a:r>
            <a:r>
              <a:rPr kumimoji="1" lang="zh-CN" altLang="en-US" sz="2400" b="1">
                <a:solidFill>
                  <a:srgbClr val="0000FF"/>
                </a:solidFill>
                <a:latin typeface="宋体" panose="02010600030101010101" pitchFamily="2" charset="-122"/>
              </a:rPr>
              <a:t>串</a:t>
            </a:r>
            <a:r>
              <a:rPr kumimoji="1" lang="zh-CN" altLang="en-US" sz="2400" b="1">
                <a:latin typeface="Times New Roman" panose="02020603050405020304" pitchFamily="18" charset="0"/>
              </a:rPr>
              <a:t>，为</a:t>
            </a:r>
            <a:r>
              <a:rPr kumimoji="1" lang="en-US" altLang="zh-CN" sz="2400" b="1">
                <a:latin typeface="Times New Roman" panose="02020603050405020304" pitchFamily="18" charset="0"/>
              </a:rPr>
              <a:t>G[S]</a:t>
            </a:r>
            <a:r>
              <a:rPr kumimoji="1" lang="zh-CN" altLang="zh-CN" sz="2400" b="1">
                <a:latin typeface="Times New Roman" panose="02020603050405020304" pitchFamily="18" charset="0"/>
              </a:rPr>
              <a:t>的</a:t>
            </a:r>
            <a:r>
              <a:rPr kumimoji="1" lang="zh-CN" altLang="en-US" sz="2400" b="1">
                <a:solidFill>
                  <a:srgbClr val="CC3300"/>
                </a:solidFill>
                <a:latin typeface="Times New Roman" panose="02020603050405020304" pitchFamily="18" charset="0"/>
              </a:rPr>
              <a:t>句型</a:t>
            </a:r>
            <a:r>
              <a:rPr kumimoji="1" lang="zh-CN" altLang="en-US" sz="2400" b="1">
                <a:latin typeface="Times New Roman" panose="02020603050405020304" pitchFamily="18" charset="0"/>
              </a:rPr>
              <a:t>。也把该推导树称为该</a:t>
            </a:r>
            <a:r>
              <a:rPr kumimoji="1" lang="zh-CN" altLang="en-US" sz="2400" b="1">
                <a:solidFill>
                  <a:srgbClr val="CC0000"/>
                </a:solidFill>
                <a:latin typeface="Times New Roman" panose="02020603050405020304" pitchFamily="18" charset="0"/>
              </a:rPr>
              <a:t>句型</a:t>
            </a:r>
            <a:r>
              <a:rPr kumimoji="1" lang="zh-CN" altLang="en-US" sz="2400" b="1">
                <a:latin typeface="Times New Roman" panose="02020603050405020304" pitchFamily="18" charset="0"/>
              </a:rPr>
              <a:t>的</a:t>
            </a:r>
            <a:r>
              <a:rPr kumimoji="1" lang="zh-CN" altLang="en-US" sz="2400" b="1">
                <a:solidFill>
                  <a:srgbClr val="CC0000"/>
                </a:solidFill>
                <a:latin typeface="Times New Roman" panose="02020603050405020304" pitchFamily="18" charset="0"/>
              </a:rPr>
              <a:t>语法树</a:t>
            </a:r>
            <a:r>
              <a:rPr kumimoji="1" lang="zh-CN" altLang="en-US" sz="2400" b="1">
                <a:latin typeface="Times New Roman" panose="02020603050405020304" pitchFamily="18" charset="0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84213" y="260350"/>
            <a:ext cx="8066087" cy="712788"/>
          </a:xfrm>
        </p:spPr>
        <p:txBody>
          <a:bodyPr/>
          <a:lstStyle/>
          <a:p>
            <a:r>
              <a:rPr lang="zh-CN" altLang="en-US" sz="4000" b="1" smtClean="0"/>
              <a:t>上下文无关文法的语法树</a:t>
            </a:r>
          </a:p>
        </p:txBody>
      </p:sp>
      <p:sp>
        <p:nvSpPr>
          <p:cNvPr id="39939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1042988" y="981075"/>
            <a:ext cx="7748587" cy="544513"/>
          </a:xfrm>
          <a:solidFill>
            <a:srgbClr val="66FFFF"/>
          </a:solidFill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zh-CN" b="1" smtClean="0"/>
              <a:t>推导过程中</a:t>
            </a:r>
            <a:r>
              <a:rPr lang="zh-CN" altLang="zh-CN" b="1" smtClean="0">
                <a:solidFill>
                  <a:srgbClr val="CC3300"/>
                </a:solidFill>
              </a:rPr>
              <a:t>施用</a:t>
            </a:r>
            <a:r>
              <a:rPr lang="zh-CN" altLang="zh-CN" b="1" smtClean="0">
                <a:solidFill>
                  <a:srgbClr val="0033CC"/>
                </a:solidFill>
              </a:rPr>
              <a:t>产生式</a:t>
            </a:r>
            <a:r>
              <a:rPr lang="zh-CN" altLang="zh-CN" b="1" smtClean="0"/>
              <a:t>的</a:t>
            </a:r>
            <a:r>
              <a:rPr lang="zh-CN" altLang="zh-CN" b="1" i="1" u="sng" smtClean="0">
                <a:solidFill>
                  <a:srgbClr val="CC3300"/>
                </a:solidFill>
              </a:rPr>
              <a:t>顺序</a:t>
            </a:r>
            <a:endParaRPr lang="zh-CN" altLang="en-US" b="1" smtClean="0"/>
          </a:p>
        </p:txBody>
      </p:sp>
      <p:sp>
        <p:nvSpPr>
          <p:cNvPr id="39940" name="Text Box 4"/>
          <p:cNvSpPr txBox="1">
            <a:spLocks noChangeArrowheads="1"/>
          </p:cNvSpPr>
          <p:nvPr/>
        </p:nvSpPr>
        <p:spPr bwMode="auto">
          <a:xfrm>
            <a:off x="539750" y="3068638"/>
            <a:ext cx="2362200" cy="3195637"/>
          </a:xfrm>
          <a:prstGeom prst="rect">
            <a:avLst/>
          </a:prstGeom>
          <a:solidFill>
            <a:srgbClr val="00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  </a:t>
            </a:r>
            <a:r>
              <a:rPr kumimoji="1" lang="zh-CN" altLang="en-US" sz="2400" b="1">
                <a:latin typeface="Times New Roman" panose="02020603050405020304" pitchFamily="18" charset="0"/>
              </a:rPr>
              <a:t>例</a:t>
            </a:r>
            <a:r>
              <a:rPr kumimoji="1" lang="en-US" altLang="zh-CN" sz="2400" b="1">
                <a:latin typeface="Times New Roman" panose="02020603050405020304" pitchFamily="18" charset="0"/>
              </a:rPr>
              <a:t>: G[S]: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	S</a:t>
            </a:r>
            <a:r>
              <a:rPr kumimoji="1" lang="en-US" altLang="zh-CN" sz="2400" b="1">
                <a:latin typeface="宋体" panose="02010600030101010101" pitchFamily="2" charset="-122"/>
              </a:rPr>
              <a:t>→</a:t>
            </a:r>
            <a:r>
              <a:rPr kumimoji="1" lang="en-US" altLang="zh-CN" sz="2400" b="1">
                <a:solidFill>
                  <a:srgbClr val="CC0000"/>
                </a:solidFill>
                <a:latin typeface="Times New Roman" panose="02020603050405020304" pitchFamily="18" charset="0"/>
              </a:rPr>
              <a:t>a</a:t>
            </a:r>
            <a:r>
              <a:rPr kumimoji="1" lang="en-US" altLang="zh-CN" sz="2400" b="1">
                <a:latin typeface="Times New Roman" panose="02020603050405020304" pitchFamily="18" charset="0"/>
              </a:rPr>
              <a:t>AS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	A</a:t>
            </a:r>
            <a:r>
              <a:rPr kumimoji="1" lang="en-US" altLang="zh-CN" sz="2400" b="1">
                <a:latin typeface="宋体" panose="02010600030101010101" pitchFamily="2" charset="-122"/>
              </a:rPr>
              <a:t>→</a:t>
            </a:r>
            <a:r>
              <a:rPr kumimoji="1" lang="en-US" altLang="zh-CN" sz="2400" b="1">
                <a:latin typeface="Times New Roman" panose="02020603050405020304" pitchFamily="18" charset="0"/>
              </a:rPr>
              <a:t>S</a:t>
            </a:r>
            <a:r>
              <a:rPr kumimoji="1" lang="en-US" altLang="zh-CN" sz="2400" b="1">
                <a:solidFill>
                  <a:srgbClr val="CC0000"/>
                </a:solidFill>
                <a:latin typeface="Times New Roman" panose="02020603050405020304" pitchFamily="18" charset="0"/>
              </a:rPr>
              <a:t>b</a:t>
            </a:r>
            <a:r>
              <a:rPr kumimoji="1" lang="en-US" altLang="zh-CN" sz="2400" b="1">
                <a:latin typeface="Times New Roman" panose="02020603050405020304" pitchFamily="18" charset="0"/>
              </a:rPr>
              <a:t>A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	A</a:t>
            </a:r>
            <a:r>
              <a:rPr kumimoji="1" lang="en-US" altLang="zh-CN" sz="2400" b="1">
                <a:latin typeface="宋体" panose="02010600030101010101" pitchFamily="2" charset="-122"/>
              </a:rPr>
              <a:t>→</a:t>
            </a:r>
            <a:r>
              <a:rPr kumimoji="1" lang="en-US" altLang="zh-CN" sz="2400" b="1">
                <a:latin typeface="Times New Roman" panose="02020603050405020304" pitchFamily="18" charset="0"/>
              </a:rPr>
              <a:t>SS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	S</a:t>
            </a:r>
            <a:r>
              <a:rPr kumimoji="1" lang="en-US" altLang="zh-CN" sz="2400" b="1">
                <a:latin typeface="宋体" panose="02010600030101010101" pitchFamily="2" charset="-122"/>
              </a:rPr>
              <a:t>→</a:t>
            </a:r>
            <a:r>
              <a:rPr kumimoji="1" lang="en-US" altLang="zh-CN" sz="2400" b="1">
                <a:solidFill>
                  <a:srgbClr val="CC0000"/>
                </a:solidFill>
                <a:latin typeface="Times New Roman" panose="02020603050405020304" pitchFamily="18" charset="0"/>
              </a:rPr>
              <a:t>a</a:t>
            </a:r>
            <a:endParaRPr kumimoji="1" lang="en-US" altLang="zh-CN" sz="2400" b="1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	A</a:t>
            </a:r>
            <a:r>
              <a:rPr kumimoji="1" lang="en-US" altLang="zh-CN" sz="2400" b="1">
                <a:latin typeface="宋体" panose="02010600030101010101" pitchFamily="2" charset="-122"/>
              </a:rPr>
              <a:t>→</a:t>
            </a:r>
            <a:r>
              <a:rPr kumimoji="1" lang="en-US" altLang="zh-CN" sz="2400" b="1">
                <a:solidFill>
                  <a:srgbClr val="CC0000"/>
                </a:solidFill>
                <a:latin typeface="Times New Roman" panose="02020603050405020304" pitchFamily="18" charset="0"/>
              </a:rPr>
              <a:t>ba</a:t>
            </a:r>
            <a:endParaRPr kumimoji="1" lang="en-US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39941" name="Text Box 5"/>
          <p:cNvSpPr txBox="1">
            <a:spLocks noChangeArrowheads="1"/>
          </p:cNvSpPr>
          <p:nvPr/>
        </p:nvSpPr>
        <p:spPr bwMode="auto">
          <a:xfrm>
            <a:off x="4572000" y="2667000"/>
            <a:ext cx="4191000" cy="2100263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                         S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             </a:t>
            </a:r>
            <a:r>
              <a:rPr kumimoji="1" lang="en-US" altLang="zh-CN" sz="2400" b="1">
                <a:solidFill>
                  <a:srgbClr val="CC0000"/>
                </a:solidFill>
                <a:latin typeface="Times New Roman" panose="02020603050405020304" pitchFamily="18" charset="0"/>
              </a:rPr>
              <a:t>a</a:t>
            </a:r>
            <a:r>
              <a:rPr kumimoji="1" lang="en-US" altLang="zh-CN" sz="2400" b="1">
                <a:latin typeface="Times New Roman" panose="02020603050405020304" pitchFamily="18" charset="0"/>
              </a:rPr>
              <a:t>          A             S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               S        </a:t>
            </a:r>
            <a:r>
              <a:rPr kumimoji="1" lang="en-US" altLang="zh-CN" sz="2400" b="1">
                <a:solidFill>
                  <a:srgbClr val="CC0000"/>
                </a:solidFill>
                <a:latin typeface="Times New Roman" panose="02020603050405020304" pitchFamily="18" charset="0"/>
              </a:rPr>
              <a:t>b  </a:t>
            </a:r>
            <a:r>
              <a:rPr kumimoji="1" lang="en-US" altLang="zh-CN" sz="2400" b="1">
                <a:latin typeface="Times New Roman" panose="02020603050405020304" pitchFamily="18" charset="0"/>
              </a:rPr>
              <a:t>    A      </a:t>
            </a:r>
            <a:r>
              <a:rPr kumimoji="1" lang="en-US" altLang="zh-CN" sz="2400" b="1">
                <a:solidFill>
                  <a:srgbClr val="CC0000"/>
                </a:solidFill>
                <a:latin typeface="Times New Roman" panose="02020603050405020304" pitchFamily="18" charset="0"/>
              </a:rPr>
              <a:t>a</a:t>
            </a:r>
            <a:endParaRPr kumimoji="1" lang="en-US" altLang="zh-CN" sz="2400" b="1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               </a:t>
            </a:r>
            <a:r>
              <a:rPr kumimoji="1" lang="en-US" altLang="zh-CN" sz="2400" b="1">
                <a:solidFill>
                  <a:srgbClr val="CC0000"/>
                </a:solidFill>
                <a:latin typeface="Times New Roman" panose="02020603050405020304" pitchFamily="18" charset="0"/>
              </a:rPr>
              <a:t>a</a:t>
            </a:r>
            <a:r>
              <a:rPr kumimoji="1" lang="en-US" altLang="zh-CN" sz="2400" b="1">
                <a:latin typeface="Times New Roman" panose="02020603050405020304" pitchFamily="18" charset="0"/>
              </a:rPr>
              <a:t>             </a:t>
            </a:r>
            <a:r>
              <a:rPr kumimoji="1" lang="en-US" altLang="zh-CN" sz="2400" b="1">
                <a:solidFill>
                  <a:srgbClr val="CC0000"/>
                </a:solidFill>
                <a:latin typeface="Times New Roman" panose="02020603050405020304" pitchFamily="18" charset="0"/>
              </a:rPr>
              <a:t>b</a:t>
            </a:r>
            <a:r>
              <a:rPr kumimoji="1" lang="en-US" altLang="zh-CN" sz="2400" b="1">
                <a:latin typeface="Times New Roman" panose="02020603050405020304" pitchFamily="18" charset="0"/>
              </a:rPr>
              <a:t>     </a:t>
            </a:r>
            <a:r>
              <a:rPr kumimoji="1" lang="en-US" altLang="zh-CN" sz="2400" b="1">
                <a:solidFill>
                  <a:srgbClr val="CC0000"/>
                </a:solidFill>
                <a:latin typeface="Times New Roman" panose="02020603050405020304" pitchFamily="18" charset="0"/>
              </a:rPr>
              <a:t> a</a:t>
            </a:r>
            <a:endParaRPr kumimoji="1" lang="en-US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39942" name="Line 6"/>
          <p:cNvSpPr>
            <a:spLocks noChangeShapeType="1"/>
          </p:cNvSpPr>
          <p:nvPr/>
        </p:nvSpPr>
        <p:spPr bwMode="auto">
          <a:xfrm>
            <a:off x="6629400" y="30480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43" name="Line 7"/>
          <p:cNvSpPr>
            <a:spLocks noChangeShapeType="1"/>
          </p:cNvSpPr>
          <p:nvPr/>
        </p:nvSpPr>
        <p:spPr bwMode="auto">
          <a:xfrm flipH="1">
            <a:off x="5715000" y="3048000"/>
            <a:ext cx="914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44" name="Line 8"/>
          <p:cNvSpPr>
            <a:spLocks noChangeShapeType="1"/>
          </p:cNvSpPr>
          <p:nvPr/>
        </p:nvSpPr>
        <p:spPr bwMode="auto">
          <a:xfrm>
            <a:off x="6629400" y="3048000"/>
            <a:ext cx="1066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45" name="Line 9"/>
          <p:cNvSpPr>
            <a:spLocks noChangeShapeType="1"/>
          </p:cNvSpPr>
          <p:nvPr/>
        </p:nvSpPr>
        <p:spPr bwMode="auto">
          <a:xfrm>
            <a:off x="6629400" y="35814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46" name="Line 10"/>
          <p:cNvSpPr>
            <a:spLocks noChangeShapeType="1"/>
          </p:cNvSpPr>
          <p:nvPr/>
        </p:nvSpPr>
        <p:spPr bwMode="auto">
          <a:xfrm flipH="1">
            <a:off x="5943600" y="3581400"/>
            <a:ext cx="685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47" name="Line 11"/>
          <p:cNvSpPr>
            <a:spLocks noChangeShapeType="1"/>
          </p:cNvSpPr>
          <p:nvPr/>
        </p:nvSpPr>
        <p:spPr bwMode="auto">
          <a:xfrm>
            <a:off x="6629400" y="3581400"/>
            <a:ext cx="685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48" name="Line 12"/>
          <p:cNvSpPr>
            <a:spLocks noChangeShapeType="1"/>
          </p:cNvSpPr>
          <p:nvPr/>
        </p:nvSpPr>
        <p:spPr bwMode="auto">
          <a:xfrm>
            <a:off x="5867400" y="4114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49" name="Line 13"/>
          <p:cNvSpPr>
            <a:spLocks noChangeShapeType="1"/>
          </p:cNvSpPr>
          <p:nvPr/>
        </p:nvSpPr>
        <p:spPr bwMode="auto">
          <a:xfrm flipH="1">
            <a:off x="7010400" y="41148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50" name="Line 14"/>
          <p:cNvSpPr>
            <a:spLocks noChangeShapeType="1"/>
          </p:cNvSpPr>
          <p:nvPr/>
        </p:nvSpPr>
        <p:spPr bwMode="auto">
          <a:xfrm>
            <a:off x="7315200" y="41148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51" name="Text Box 15"/>
          <p:cNvSpPr txBox="1">
            <a:spLocks noChangeArrowheads="1"/>
          </p:cNvSpPr>
          <p:nvPr/>
        </p:nvSpPr>
        <p:spPr bwMode="auto">
          <a:xfrm>
            <a:off x="2971800" y="4876800"/>
            <a:ext cx="6172200" cy="155257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S</a:t>
            </a:r>
            <a:r>
              <a:rPr kumimoji="1" lang="en-US" altLang="zh-CN" sz="2400" b="1"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kumimoji="1" lang="en-US" altLang="zh-CN" sz="2400" b="1">
                <a:solidFill>
                  <a:srgbClr val="CC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kumimoji="1" lang="en-US" altLang="zh-CN" sz="2400" b="1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kumimoji="1" lang="en-US" altLang="zh-CN" sz="2400" b="1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kumimoji="1" lang="en-US" altLang="zh-CN" sz="2400" b="1"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kumimoji="1" lang="en-US" altLang="zh-CN" sz="2400" b="1">
                <a:solidFill>
                  <a:srgbClr val="CC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kumimoji="1" lang="en-US" altLang="zh-CN" sz="2400" b="1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kumimoji="1" lang="en-US" altLang="zh-CN" sz="2400" b="1" u="sng">
                <a:solidFill>
                  <a:srgbClr val="CC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kumimoji="1" lang="en-US" altLang="zh-CN" sz="2400" b="1"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kumimoji="1" lang="en-US" altLang="zh-CN" sz="2400" b="1">
                <a:solidFill>
                  <a:srgbClr val="CC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kumimoji="1" lang="en-US" altLang="zh-CN" sz="2400" b="1" u="sng"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kumimoji="1" lang="en-US" altLang="zh-CN" sz="2400" b="1" u="sng">
                <a:solidFill>
                  <a:srgbClr val="CC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kumimoji="1" lang="en-US" altLang="zh-CN" sz="2400" b="1" u="sng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kumimoji="1" lang="en-US" altLang="zh-CN" sz="2400" b="1">
                <a:solidFill>
                  <a:srgbClr val="CC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kumimoji="1" lang="en-US" altLang="zh-CN" sz="2400" b="1"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kumimoji="1" lang="en-US" altLang="zh-CN" sz="2400" b="1">
                <a:solidFill>
                  <a:srgbClr val="CC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kumimoji="1" lang="en-US" altLang="zh-CN" sz="2400" b="1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kumimoji="1" lang="en-US" altLang="zh-CN" sz="2400" b="1">
                <a:solidFill>
                  <a:srgbClr val="CC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kumimoji="1" lang="en-US" altLang="zh-CN" sz="2400" b="1" u="sng">
                <a:solidFill>
                  <a:srgbClr val="CC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ba</a:t>
            </a:r>
            <a:r>
              <a:rPr kumimoji="1" lang="en-US" altLang="zh-CN" sz="2400" b="1">
                <a:solidFill>
                  <a:srgbClr val="CC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kumimoji="1" lang="en-US" altLang="zh-CN" sz="2400" b="1"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kumimoji="1" lang="en-US" altLang="zh-CN" sz="2400" b="1">
                <a:solidFill>
                  <a:srgbClr val="CC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kumimoji="1" lang="en-US" altLang="zh-CN" sz="2400" b="1" u="sng">
                <a:solidFill>
                  <a:srgbClr val="CC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kumimoji="1" lang="en-US" altLang="zh-CN" sz="2400" b="1">
                <a:solidFill>
                  <a:srgbClr val="CC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bbaa</a:t>
            </a:r>
            <a:endParaRPr kumimoji="1" lang="en-US" altLang="zh-CN" sz="2400" b="1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  <a:sym typeface="Symbol" panose="05050102010706020507" pitchFamily="18" charset="2"/>
              </a:rPr>
              <a:t>S</a:t>
            </a:r>
            <a:r>
              <a:rPr kumimoji="1" lang="en-US" altLang="zh-CN" sz="2400" b="1">
                <a:solidFill>
                  <a:srgbClr val="CC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kumimoji="1" lang="en-US" altLang="zh-CN" sz="2400" b="1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kumimoji="1" lang="en-US" altLang="zh-CN" sz="2400" b="1">
                <a:latin typeface="Times New Roman" panose="02020603050405020304" pitchFamily="18" charset="0"/>
                <a:sym typeface="Symbol" panose="05050102010706020507" pitchFamily="18" charset="2"/>
              </a:rPr>
              <a:t>S</a:t>
            </a:r>
            <a:r>
              <a:rPr kumimoji="1" lang="en-US" altLang="zh-CN" sz="2400" b="1">
                <a:solidFill>
                  <a:srgbClr val="CC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kumimoji="1" lang="en-US" altLang="zh-CN" sz="2400" b="1" u="sng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kumimoji="1" lang="en-US" altLang="zh-CN" sz="2400" b="1" u="sng">
                <a:solidFill>
                  <a:srgbClr val="CC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kumimoji="1" lang="en-US" altLang="zh-CN" sz="2400" b="1" u="sng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kumimoji="1" lang="en-US" altLang="zh-CN" sz="2400" b="1">
                <a:latin typeface="Times New Roman" panose="02020603050405020304" pitchFamily="18" charset="0"/>
                <a:sym typeface="Symbol" panose="05050102010706020507" pitchFamily="18" charset="2"/>
              </a:rPr>
              <a:t>S</a:t>
            </a:r>
            <a:r>
              <a:rPr kumimoji="1" lang="en-US" altLang="zh-CN" sz="2400" b="1">
                <a:solidFill>
                  <a:srgbClr val="CC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kumimoji="1" lang="en-US" altLang="zh-CN" sz="2400" b="1" u="sng">
                <a:solidFill>
                  <a:srgbClr val="CC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kumimoji="1" lang="en-US" altLang="zh-CN" sz="2400" b="1">
                <a:solidFill>
                  <a:srgbClr val="CC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kumimoji="1" lang="en-US" altLang="zh-CN" sz="2400" b="1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kumimoji="1" lang="en-US" altLang="zh-CN" sz="2400" b="1">
                <a:latin typeface="Times New Roman" panose="02020603050405020304" pitchFamily="18" charset="0"/>
                <a:sym typeface="Symbol" panose="05050102010706020507" pitchFamily="18" charset="2"/>
              </a:rPr>
              <a:t>S</a:t>
            </a:r>
            <a:r>
              <a:rPr kumimoji="1" lang="en-US" altLang="zh-CN" sz="2400" b="1">
                <a:solidFill>
                  <a:srgbClr val="CC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aab</a:t>
            </a:r>
            <a:r>
              <a:rPr kumimoji="1" lang="en-US" altLang="zh-CN" sz="2400" b="1" u="sng">
                <a:solidFill>
                  <a:srgbClr val="CC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ba</a:t>
            </a:r>
            <a:r>
              <a:rPr kumimoji="1" lang="en-US" altLang="zh-CN" sz="2400" b="1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kumimoji="1" lang="en-US" altLang="zh-CN" sz="2400" b="1"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kumimoji="1" lang="en-US" altLang="zh-CN" sz="2400" b="1">
                <a:solidFill>
                  <a:srgbClr val="CC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aabba</a:t>
            </a:r>
            <a:r>
              <a:rPr kumimoji="1" lang="en-US" altLang="zh-CN" sz="2400" b="1" u="sng">
                <a:solidFill>
                  <a:srgbClr val="CC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endParaRPr kumimoji="1" lang="en-US" altLang="zh-CN" sz="2400" b="1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  <a:sym typeface="Symbol" panose="05050102010706020507" pitchFamily="18" charset="2"/>
              </a:rPr>
              <a:t>S</a:t>
            </a:r>
            <a:r>
              <a:rPr kumimoji="1" lang="en-US" altLang="zh-CN" sz="2400" b="1">
                <a:solidFill>
                  <a:srgbClr val="CC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kumimoji="1" lang="en-US" altLang="zh-CN" sz="2400" b="1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kumimoji="1" lang="en-US" altLang="zh-CN" sz="2400" b="1">
                <a:latin typeface="Times New Roman" panose="02020603050405020304" pitchFamily="18" charset="0"/>
                <a:sym typeface="Symbol" panose="05050102010706020507" pitchFamily="18" charset="2"/>
              </a:rPr>
              <a:t>S</a:t>
            </a:r>
            <a:r>
              <a:rPr kumimoji="1" lang="en-US" altLang="zh-CN" sz="2400" b="1">
                <a:solidFill>
                  <a:srgbClr val="CC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kumimoji="1" lang="en-US" altLang="zh-CN" sz="2400" b="1" u="sng"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kumimoji="1" lang="en-US" altLang="zh-CN" sz="2400" b="1" u="sng">
                <a:solidFill>
                  <a:srgbClr val="CC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kumimoji="1" lang="en-US" altLang="zh-CN" sz="2400" b="1" u="sng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kumimoji="1" lang="en-US" altLang="zh-CN" sz="2400" b="1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kumimoji="1" lang="en-US" altLang="zh-CN" sz="2400" b="1"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kumimoji="1" lang="en-US" altLang="zh-CN" sz="2400" b="1">
                <a:solidFill>
                  <a:srgbClr val="CC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kumimoji="1" lang="en-US" altLang="zh-CN" sz="2400" b="1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kumimoji="1" lang="en-US" altLang="zh-CN" sz="2400" b="1">
                <a:solidFill>
                  <a:srgbClr val="CC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kumimoji="1" lang="en-US" altLang="zh-CN" sz="2400" b="1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kumimoji="1" lang="en-US" altLang="zh-CN" sz="2400" b="1" u="sng">
                <a:solidFill>
                  <a:srgbClr val="CC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kumimoji="1" lang="en-US" altLang="zh-CN" sz="2400" b="1"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kumimoji="1" lang="en-US" altLang="zh-CN" sz="2400" b="1">
                <a:solidFill>
                  <a:srgbClr val="CC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kumimoji="1" lang="en-US" altLang="zh-CN" sz="2400" b="1" u="sng">
                <a:solidFill>
                  <a:srgbClr val="CC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kumimoji="1" lang="en-US" altLang="zh-CN" sz="2400" b="1">
                <a:solidFill>
                  <a:srgbClr val="CC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kumimoji="1" lang="en-US" altLang="zh-CN" sz="2400" b="1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kumimoji="1" lang="en-US" altLang="zh-CN" sz="2400" b="1">
                <a:solidFill>
                  <a:srgbClr val="CC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kumimoji="1" lang="en-US" altLang="zh-CN" sz="2400" b="1"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kumimoji="1" lang="en-US" altLang="zh-CN" sz="2400" b="1">
                <a:solidFill>
                  <a:srgbClr val="CC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aab</a:t>
            </a:r>
            <a:r>
              <a:rPr kumimoji="1" lang="en-US" altLang="zh-CN" sz="2400" b="1" u="sng">
                <a:solidFill>
                  <a:srgbClr val="CC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ba</a:t>
            </a:r>
            <a:r>
              <a:rPr kumimoji="1" lang="en-US" altLang="zh-CN" sz="2400" b="1">
                <a:solidFill>
                  <a:srgbClr val="CC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endParaRPr kumimoji="1" lang="en-US" altLang="zh-CN" sz="2400" b="1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39952" name="Line 16"/>
          <p:cNvSpPr>
            <a:spLocks noChangeShapeType="1"/>
          </p:cNvSpPr>
          <p:nvPr/>
        </p:nvSpPr>
        <p:spPr bwMode="auto">
          <a:xfrm>
            <a:off x="7924800" y="36576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53" name="Rectangle 17"/>
          <p:cNvSpPr>
            <a:spLocks noChangeArrowheads="1"/>
          </p:cNvSpPr>
          <p:nvPr/>
        </p:nvSpPr>
        <p:spPr bwMode="auto">
          <a:xfrm>
            <a:off x="900113" y="1628775"/>
            <a:ext cx="7964487" cy="935038"/>
          </a:xfrm>
          <a:prstGeom prst="rect">
            <a:avLst/>
          </a:prstGeom>
          <a:solidFill>
            <a:srgbClr val="66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</a:pPr>
            <a:r>
              <a:rPr lang="zh-CN" altLang="en-US" sz="2400" b="1"/>
              <a:t>最左（最右）推导</a:t>
            </a:r>
          </a:p>
          <a:p>
            <a:pPr eaLnBrk="1" hangingPunct="1">
              <a:lnSpc>
                <a:spcPct val="90000"/>
              </a:lnSpc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</a:pPr>
            <a:r>
              <a:rPr lang="zh-CN" altLang="en-US" sz="2400" b="1"/>
              <a:t>最右推导为规范推导；规范推导产生的句型为规范句型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042988" y="260350"/>
            <a:ext cx="7721600" cy="609600"/>
          </a:xfrm>
        </p:spPr>
        <p:txBody>
          <a:bodyPr/>
          <a:lstStyle/>
          <a:p>
            <a:r>
              <a:rPr lang="zh-CN" altLang="en-US" sz="4000" smtClean="0"/>
              <a:t>句型、推导</a:t>
            </a:r>
          </a:p>
        </p:txBody>
      </p:sp>
      <p:sp>
        <p:nvSpPr>
          <p:cNvPr id="40963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381000" y="1143000"/>
            <a:ext cx="8178800" cy="52578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b="1" smtClean="0"/>
              <a:t>G[</a:t>
            </a:r>
            <a:r>
              <a:rPr lang="en-US" altLang="zh-CN" sz="2800" b="1" smtClean="0">
                <a:latin typeface="宋体" panose="02010600030101010101" pitchFamily="2" charset="-122"/>
              </a:rPr>
              <a:t>E</a:t>
            </a:r>
            <a:r>
              <a:rPr lang="en-US" altLang="zh-CN" sz="2800" b="1" smtClean="0"/>
              <a:t>]</a:t>
            </a:r>
            <a:r>
              <a:rPr lang="zh-CN" altLang="en-US" sz="2800" b="1" smtClean="0"/>
              <a:t>：   </a:t>
            </a:r>
            <a:r>
              <a:rPr lang="en-US" altLang="zh-CN" sz="2800" b="1" smtClean="0">
                <a:latin typeface="宋体" panose="02010600030101010101" pitchFamily="2" charset="-122"/>
              </a:rPr>
              <a:t>E→E+T|T</a:t>
            </a:r>
            <a:br>
              <a:rPr lang="en-US" altLang="zh-CN" sz="2800" b="1" smtClean="0">
                <a:latin typeface="宋体" panose="02010600030101010101" pitchFamily="2" charset="-122"/>
              </a:rPr>
            </a:br>
            <a:r>
              <a:rPr lang="en-US" altLang="zh-CN" sz="2800" b="1" smtClean="0">
                <a:latin typeface="宋体" panose="02010600030101010101" pitchFamily="2" charset="-122"/>
              </a:rPr>
              <a:t>      T→T*F|F</a:t>
            </a:r>
            <a:br>
              <a:rPr lang="en-US" altLang="zh-CN" sz="2800" b="1" smtClean="0">
                <a:latin typeface="宋体" panose="02010600030101010101" pitchFamily="2" charset="-122"/>
              </a:rPr>
            </a:br>
            <a:r>
              <a:rPr lang="en-US" altLang="zh-CN" sz="2800" b="1" smtClean="0">
                <a:latin typeface="宋体" panose="02010600030101010101" pitchFamily="2" charset="-122"/>
              </a:rPr>
              <a:t>      F→(E)|a</a:t>
            </a:r>
            <a:br>
              <a:rPr lang="en-US" altLang="zh-CN" sz="2800" b="1" smtClean="0">
                <a:latin typeface="宋体" panose="02010600030101010101" pitchFamily="2" charset="-122"/>
              </a:rPr>
            </a:br>
            <a:r>
              <a:rPr lang="en-US" altLang="zh-CN" sz="2800" b="1" smtClean="0">
                <a:latin typeface="宋体" panose="02010600030101010101" pitchFamily="2" charset="-122"/>
              </a:rPr>
              <a:t/>
            </a:r>
            <a:br>
              <a:rPr lang="en-US" altLang="zh-CN" sz="2800" b="1" smtClean="0">
                <a:latin typeface="宋体" panose="02010600030101010101" pitchFamily="2" charset="-122"/>
              </a:rPr>
            </a:br>
            <a:r>
              <a:rPr lang="en-US" altLang="zh-CN" sz="2800" b="1" smtClean="0">
                <a:latin typeface="宋体" panose="02010600030101010101" pitchFamily="2" charset="-122"/>
              </a:rPr>
              <a:t>E</a:t>
            </a:r>
            <a:r>
              <a:rPr lang="en-US" altLang="zh-CN" sz="2800" b="1" smtClean="0">
                <a:sym typeface="Symbol" panose="05050102010706020507" pitchFamily="18" charset="2"/>
              </a:rPr>
              <a:t>E+T T+T F+T a+T a+T*F</a:t>
            </a:r>
            <a:br>
              <a:rPr lang="en-US" altLang="zh-CN" sz="2800" b="1" smtClean="0">
                <a:sym typeface="Symbol" panose="05050102010706020507" pitchFamily="18" charset="2"/>
              </a:rPr>
            </a:br>
            <a:r>
              <a:rPr lang="en-US" altLang="zh-CN" sz="2800" b="1" smtClean="0">
                <a:sym typeface="Symbol" panose="05050102010706020507" pitchFamily="18" charset="2"/>
              </a:rPr>
              <a:t> a+F*F a+a*F a+a*a</a:t>
            </a:r>
            <a:br>
              <a:rPr lang="en-US" altLang="zh-CN" sz="2800" b="1" smtClean="0">
                <a:sym typeface="Symbol" panose="05050102010706020507" pitchFamily="18" charset="2"/>
              </a:rPr>
            </a:br>
            <a:endParaRPr lang="en-US" altLang="zh-CN" sz="2800" b="1" smtClean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b="1" smtClean="0">
                <a:sym typeface="Symbol" panose="05050102010706020507" pitchFamily="18" charset="2"/>
              </a:rPr>
              <a:t>   </a:t>
            </a:r>
            <a:r>
              <a:rPr lang="en-US" altLang="zh-CN" sz="2800" b="1" smtClean="0">
                <a:latin typeface="宋体" panose="02010600030101010101" pitchFamily="2" charset="-122"/>
              </a:rPr>
              <a:t>E</a:t>
            </a:r>
            <a:r>
              <a:rPr lang="en-US" altLang="zh-CN" sz="2800" b="1" smtClean="0">
                <a:sym typeface="Symbol" panose="05050102010706020507" pitchFamily="18" charset="2"/>
              </a:rPr>
              <a:t>E+T E+T*F E+T*a E+F*a E+a*a</a:t>
            </a:r>
            <a:br>
              <a:rPr lang="en-US" altLang="zh-CN" sz="2800" b="1" smtClean="0">
                <a:sym typeface="Symbol" panose="05050102010706020507" pitchFamily="18" charset="2"/>
              </a:rPr>
            </a:br>
            <a:r>
              <a:rPr lang="en-US" altLang="zh-CN" sz="2800" b="1" smtClean="0">
                <a:sym typeface="Symbol" panose="05050102010706020507" pitchFamily="18" charset="2"/>
              </a:rPr>
              <a:t> T+a*a F+a*a a+a*a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b="1" smtClean="0">
                <a:sym typeface="Symbol" panose="05050102010706020507" pitchFamily="18" charset="2"/>
              </a:rPr>
              <a:t/>
            </a:r>
            <a:br>
              <a:rPr lang="en-US" altLang="zh-CN" sz="2800" b="1" smtClean="0">
                <a:sym typeface="Symbol" panose="05050102010706020507" pitchFamily="18" charset="2"/>
              </a:rPr>
            </a:br>
            <a:r>
              <a:rPr lang="en-US" altLang="zh-CN" sz="2800" b="1" smtClean="0">
                <a:latin typeface="宋体" panose="02010600030101010101" pitchFamily="2" charset="-122"/>
              </a:rPr>
              <a:t>E</a:t>
            </a:r>
            <a:r>
              <a:rPr lang="en-US" altLang="zh-CN" sz="2800" b="1" smtClean="0">
                <a:sym typeface="Symbol" panose="05050102010706020507" pitchFamily="18" charset="2"/>
              </a:rPr>
              <a:t>E+T T+T T+T*F F+T*F F+F*F</a:t>
            </a:r>
            <a:br>
              <a:rPr lang="en-US" altLang="zh-CN" sz="2800" b="1" smtClean="0">
                <a:sym typeface="Symbol" panose="05050102010706020507" pitchFamily="18" charset="2"/>
              </a:rPr>
            </a:br>
            <a:r>
              <a:rPr lang="en-US" altLang="zh-CN" sz="2800" b="1" smtClean="0">
                <a:sym typeface="Symbol" panose="05050102010706020507" pitchFamily="18" charset="2"/>
              </a:rPr>
              <a:t> a+F*F a+F*a a+a*a</a:t>
            </a:r>
            <a:br>
              <a:rPr lang="en-US" altLang="zh-CN" sz="2800" b="1" smtClean="0">
                <a:sym typeface="Symbol" panose="05050102010706020507" pitchFamily="18" charset="2"/>
              </a:rPr>
            </a:br>
            <a:r>
              <a:rPr lang="zh-CN" altLang="en-US" sz="2800" b="1" smtClean="0">
                <a:sym typeface="Symbol" panose="05050102010706020507" pitchFamily="18" charset="2"/>
              </a:rPr>
              <a:t>不同的推导过程，都可以得到一个相同的结果。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>
                <a:sym typeface="Symbol" panose="05050102010706020507" pitchFamily="18" charset="2"/>
              </a:rPr>
              <a:t>规范推导 规范句型</a:t>
            </a:r>
          </a:p>
        </p:txBody>
      </p:sp>
      <p:sp>
        <p:nvSpPr>
          <p:cNvPr id="41987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457200" y="1885950"/>
            <a:ext cx="8153400" cy="443865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b="1" smtClean="0"/>
              <a:t>最左（最右）推导：在推导的任何一步</a:t>
            </a:r>
            <a:r>
              <a:rPr lang="en-US" altLang="zh-CN" b="1" smtClean="0">
                <a:latin typeface="宋体" panose="02010600030101010101" pitchFamily="2" charset="-122"/>
              </a:rPr>
              <a:t>α</a:t>
            </a:r>
            <a:r>
              <a:rPr lang="en-US" altLang="zh-CN" b="1" smtClean="0">
                <a:sym typeface="Symbol" panose="05050102010706020507" pitchFamily="18" charset="2"/>
              </a:rPr>
              <a:t></a:t>
            </a:r>
            <a:r>
              <a:rPr lang="en-US" altLang="zh-CN" b="1" smtClean="0">
                <a:latin typeface="宋体" panose="02010600030101010101" pitchFamily="2" charset="-122"/>
              </a:rPr>
              <a:t>β</a:t>
            </a:r>
            <a:r>
              <a:rPr lang="zh-CN" altLang="en-US" b="1" smtClean="0">
                <a:latin typeface="宋体" panose="02010600030101010101" pitchFamily="2" charset="-122"/>
              </a:rPr>
              <a:t>，其中</a:t>
            </a:r>
            <a:r>
              <a:rPr lang="en-US" altLang="zh-CN" b="1" smtClean="0">
                <a:latin typeface="宋体" panose="02010600030101010101" pitchFamily="2" charset="-122"/>
              </a:rPr>
              <a:t>α</a:t>
            </a:r>
            <a:r>
              <a:rPr lang="zh-CN" altLang="en-US" b="1" smtClean="0">
                <a:latin typeface="宋体" panose="02010600030101010101" pitchFamily="2" charset="-122"/>
              </a:rPr>
              <a:t>、</a:t>
            </a:r>
            <a:r>
              <a:rPr lang="en-US" altLang="zh-CN" b="1" smtClean="0">
                <a:latin typeface="宋体" panose="02010600030101010101" pitchFamily="2" charset="-122"/>
              </a:rPr>
              <a:t>β</a:t>
            </a:r>
            <a:r>
              <a:rPr lang="zh-CN" altLang="en-US" b="1" smtClean="0">
                <a:latin typeface="宋体" panose="02010600030101010101" pitchFamily="2" charset="-122"/>
              </a:rPr>
              <a:t>是句型，都是对</a:t>
            </a:r>
            <a:r>
              <a:rPr lang="en-US" altLang="zh-CN" b="1" smtClean="0">
                <a:latin typeface="宋体" panose="02010600030101010101" pitchFamily="2" charset="-122"/>
              </a:rPr>
              <a:t>α</a:t>
            </a:r>
            <a:r>
              <a:rPr lang="zh-CN" altLang="en-US" b="1" smtClean="0">
                <a:sym typeface="Symbol" panose="05050102010706020507" pitchFamily="18" charset="2"/>
              </a:rPr>
              <a:t>中的最左（右）非终结符进行替换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b="1" smtClean="0">
                <a:sym typeface="Symbol" panose="05050102010706020507" pitchFamily="18" charset="2"/>
              </a:rPr>
              <a:t>最右推导被称为规范推导。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b="1" smtClean="0">
                <a:sym typeface="Symbol" panose="05050102010706020507" pitchFamily="18" charset="2"/>
              </a:rPr>
              <a:t>由规范推导所得的句型称为规范句型</a:t>
            </a:r>
            <a:endParaRPr lang="zh-CN" altLang="en-US" b="1" smtClean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b="1" smtClean="0">
                <a:latin typeface="宋体" panose="02010600030101010101" pitchFamily="2" charset="-122"/>
                <a:cs typeface="Times New Roman" panose="02020603050405020304" pitchFamily="18" charset="0"/>
              </a:rPr>
              <a:t>一棵语法树表示了一个句型的种种可能的</a:t>
            </a:r>
            <a:r>
              <a:rPr lang="en-US" altLang="zh-CN" b="1" smtClean="0">
                <a:latin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b="1" smtClean="0">
                <a:latin typeface="宋体" panose="02010600030101010101" pitchFamily="2" charset="-122"/>
                <a:cs typeface="Times New Roman" panose="02020603050405020304" pitchFamily="18" charset="0"/>
              </a:rPr>
              <a:t>但未必是所有的</a:t>
            </a:r>
            <a:r>
              <a:rPr lang="en-US" altLang="zh-CN" b="1" smtClean="0">
                <a:latin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b="1" smtClean="0">
                <a:latin typeface="宋体" panose="02010600030101010101" pitchFamily="2" charset="-122"/>
                <a:cs typeface="Times New Roman" panose="02020603050405020304" pitchFamily="18" charset="0"/>
              </a:rPr>
              <a:t>不同推导过程，包括最左</a:t>
            </a:r>
            <a:r>
              <a:rPr lang="en-US" altLang="zh-CN" b="1" smtClean="0">
                <a:latin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b="1" smtClean="0">
                <a:latin typeface="宋体" panose="02010600030101010101" pitchFamily="2" charset="-122"/>
                <a:cs typeface="Times New Roman" panose="02020603050405020304" pitchFamily="18" charset="0"/>
              </a:rPr>
              <a:t>最右</a:t>
            </a:r>
            <a:r>
              <a:rPr lang="en-US" altLang="zh-CN" b="1" smtClean="0">
                <a:latin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b="1" smtClean="0">
                <a:latin typeface="宋体" panose="02010600030101010101" pitchFamily="2" charset="-122"/>
                <a:cs typeface="Times New Roman" panose="02020603050405020304" pitchFamily="18" charset="0"/>
              </a:rPr>
              <a:t>推导。但是，一个句型是否只对应唯一的一棵语法树呢</a:t>
            </a:r>
            <a:r>
              <a:rPr lang="en-US" altLang="zh-CN" b="1" smtClean="0">
                <a:latin typeface="宋体" panose="02010600030101010101" pitchFamily="2" charset="-122"/>
                <a:cs typeface="Times New Roman" panose="02020603050405020304" pitchFamily="18" charset="0"/>
              </a:rPr>
              <a:t>?</a:t>
            </a:r>
            <a:r>
              <a:rPr lang="zh-CN" altLang="en-US" b="1" smtClean="0">
                <a:latin typeface="宋体" panose="02010600030101010101" pitchFamily="2" charset="-122"/>
                <a:cs typeface="Times New Roman" panose="02020603050405020304" pitchFamily="18" charset="0"/>
              </a:rPr>
              <a:t>一个句型是否只有唯一的一个最左</a:t>
            </a:r>
            <a:r>
              <a:rPr lang="en-US" altLang="zh-CN" b="1" smtClean="0">
                <a:latin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b="1" smtClean="0">
                <a:latin typeface="宋体" panose="02010600030101010101" pitchFamily="2" charset="-122"/>
                <a:cs typeface="Times New Roman" panose="02020603050405020304" pitchFamily="18" charset="0"/>
              </a:rPr>
              <a:t>最右</a:t>
            </a:r>
            <a:r>
              <a:rPr lang="en-US" altLang="zh-CN" b="1" smtClean="0">
                <a:latin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b="1" smtClean="0">
                <a:latin typeface="宋体" panose="02010600030101010101" pitchFamily="2" charset="-122"/>
                <a:cs typeface="Times New Roman" panose="02020603050405020304" pitchFamily="18" charset="0"/>
              </a:rPr>
              <a:t>推导呢</a:t>
            </a:r>
            <a:r>
              <a:rPr lang="en-US" altLang="zh-CN" b="1" smtClean="0">
                <a:latin typeface="宋体" panose="02010600030101010101" pitchFamily="2" charset="-122"/>
                <a:cs typeface="Times New Roman" panose="02020603050405020304" pitchFamily="18" charset="0"/>
              </a:rPr>
              <a:t>?</a:t>
            </a:r>
            <a:endParaRPr lang="en-US" altLang="zh-CN" b="1" smtClean="0">
              <a:latin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b="1" smtClean="0">
                <a:latin typeface="宋体" panose="02010600030101010101" pitchFamily="2" charset="-122"/>
              </a:rPr>
              <a:t> 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b="1" smtClean="0">
                <a:latin typeface="宋体" panose="02010600030101010101" pitchFamily="2" charset="-122"/>
              </a:rPr>
              <a:t>  </a:t>
            </a:r>
            <a:r>
              <a:rPr lang="zh-CN" altLang="en-US" b="1" smtClean="0">
                <a:latin typeface="宋体" panose="02010600030101010101" pitchFamily="2" charset="-122"/>
              </a:rPr>
              <a:t>不是的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403350" y="692150"/>
            <a:ext cx="6405563" cy="609600"/>
          </a:xfrm>
        </p:spPr>
        <p:txBody>
          <a:bodyPr/>
          <a:lstStyle/>
          <a:p>
            <a:r>
              <a:rPr lang="en-US" altLang="zh-CN" sz="3200" b="1" dirty="0"/>
              <a:t>2</a:t>
            </a:r>
            <a:r>
              <a:rPr lang="en-US" altLang="zh-CN" sz="3200" b="1" dirty="0" smtClean="0"/>
              <a:t>.1 </a:t>
            </a:r>
            <a:r>
              <a:rPr lang="zh-CN" altLang="en-US" sz="3200" b="1" dirty="0" smtClean="0"/>
              <a:t>文法的直观概念</a:t>
            </a:r>
          </a:p>
        </p:txBody>
      </p:sp>
      <p:sp>
        <p:nvSpPr>
          <p:cNvPr id="6147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611188" y="1804988"/>
            <a:ext cx="8001000" cy="46482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sz="2800" smtClean="0"/>
              <a:t>语法是用来描述语言的组成规则。语句是组成语言的基本元素。而组成语言的语句往往是无穷列举的，这时就要给出一些规则来描述句子的组成结构。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800" smtClean="0"/>
              <a:t>构成语句的组织规则就是语法的表现。而这种规则或者说这种语言的描述就是文法。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800" smtClean="0"/>
              <a:t>使用文法工具，不仅为了严格地定义句子的结构，也是为了用适当条数的规则把语言的全部句子描述出来，</a:t>
            </a:r>
            <a:r>
              <a:rPr lang="zh-CN" altLang="en-US" sz="2800" b="1" smtClean="0">
                <a:solidFill>
                  <a:srgbClr val="C00000"/>
                </a:solidFill>
              </a:rPr>
              <a:t>是以有穷的集合刻画无穷的集合的工具</a:t>
            </a:r>
            <a:r>
              <a:rPr lang="zh-CN" altLang="en-US" sz="2800" smtClean="0"/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304800" y="1981200"/>
            <a:ext cx="2944813" cy="257175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sz="2800" b="1" smtClean="0">
                <a:latin typeface="宋体" panose="02010600030101010101" pitchFamily="2" charset="-122"/>
              </a:rPr>
              <a:t>例：</a:t>
            </a:r>
            <a:r>
              <a:rPr lang="en-US" altLang="zh-CN" sz="2800" b="1" smtClean="0">
                <a:latin typeface="宋体" panose="02010600030101010101" pitchFamily="2" charset="-122"/>
              </a:rPr>
              <a:t>G[E]:</a:t>
            </a:r>
            <a:br>
              <a:rPr lang="en-US" altLang="zh-CN" sz="2800" b="1" smtClean="0">
                <a:latin typeface="宋体" panose="02010600030101010101" pitchFamily="2" charset="-122"/>
              </a:rPr>
            </a:br>
            <a:r>
              <a:rPr lang="en-US" altLang="zh-CN" sz="2800" b="1" smtClean="0">
                <a:latin typeface="宋体" panose="02010600030101010101" pitchFamily="2" charset="-122"/>
              </a:rPr>
              <a:t>	E → i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b="1" smtClean="0">
                <a:latin typeface="宋体" panose="02010600030101010101" pitchFamily="2" charset="-122"/>
              </a:rPr>
              <a:t>		E → E+E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b="1" smtClean="0">
                <a:latin typeface="宋体" panose="02010600030101010101" pitchFamily="2" charset="-122"/>
              </a:rPr>
              <a:t>		E → E*E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b="1" smtClean="0">
                <a:latin typeface="宋体" panose="02010600030101010101" pitchFamily="2" charset="-122"/>
              </a:rPr>
              <a:t>		E → (E)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 sz="2800" b="1" smtClean="0">
              <a:latin typeface="宋体" panose="02010600030101010101" pitchFamily="2" charset="-122"/>
            </a:endParaRPr>
          </a:p>
        </p:txBody>
      </p:sp>
      <p:sp>
        <p:nvSpPr>
          <p:cNvPr id="44035" name="Text Box 4"/>
          <p:cNvSpPr txBox="1">
            <a:spLocks noChangeArrowheads="1"/>
          </p:cNvSpPr>
          <p:nvPr/>
        </p:nvSpPr>
        <p:spPr bwMode="auto">
          <a:xfrm>
            <a:off x="3886200" y="1905000"/>
            <a:ext cx="2286000" cy="2443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800" b="1">
                <a:latin typeface="宋体" panose="02010600030101010101" pitchFamily="2" charset="-122"/>
              </a:rPr>
              <a:t>      E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800" b="1">
                <a:latin typeface="宋体" panose="02010600030101010101" pitchFamily="2" charset="-122"/>
              </a:rPr>
              <a:t>    E + E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800" b="1">
                <a:latin typeface="宋体" panose="02010600030101010101" pitchFamily="2" charset="-122"/>
              </a:rPr>
              <a:t>  E * E i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800" b="1">
                <a:latin typeface="宋体" panose="02010600030101010101" pitchFamily="2" charset="-122"/>
              </a:rPr>
              <a:t>  i   i</a:t>
            </a:r>
          </a:p>
        </p:txBody>
      </p:sp>
      <p:sp>
        <p:nvSpPr>
          <p:cNvPr id="44036" name="Line 5"/>
          <p:cNvSpPr>
            <a:spLocks noChangeShapeType="1"/>
          </p:cNvSpPr>
          <p:nvPr/>
        </p:nvSpPr>
        <p:spPr bwMode="auto">
          <a:xfrm>
            <a:off x="5105400" y="2362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37" name="Line 6"/>
          <p:cNvSpPr>
            <a:spLocks noChangeShapeType="1"/>
          </p:cNvSpPr>
          <p:nvPr/>
        </p:nvSpPr>
        <p:spPr bwMode="auto">
          <a:xfrm flipH="1">
            <a:off x="4800600" y="23622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38" name="Line 7"/>
          <p:cNvSpPr>
            <a:spLocks noChangeShapeType="1"/>
          </p:cNvSpPr>
          <p:nvPr/>
        </p:nvSpPr>
        <p:spPr bwMode="auto">
          <a:xfrm>
            <a:off x="5105400" y="23622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39" name="Line 8"/>
          <p:cNvSpPr>
            <a:spLocks noChangeShapeType="1"/>
          </p:cNvSpPr>
          <p:nvPr/>
        </p:nvSpPr>
        <p:spPr bwMode="auto">
          <a:xfrm>
            <a:off x="4800600" y="2971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40" name="Line 9"/>
          <p:cNvSpPr>
            <a:spLocks noChangeShapeType="1"/>
          </p:cNvSpPr>
          <p:nvPr/>
        </p:nvSpPr>
        <p:spPr bwMode="auto">
          <a:xfrm flipH="1">
            <a:off x="4419600" y="29718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41" name="Line 10"/>
          <p:cNvSpPr>
            <a:spLocks noChangeShapeType="1"/>
          </p:cNvSpPr>
          <p:nvPr/>
        </p:nvSpPr>
        <p:spPr bwMode="auto">
          <a:xfrm>
            <a:off x="4800600" y="29718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42" name="Line 11"/>
          <p:cNvSpPr>
            <a:spLocks noChangeShapeType="1"/>
          </p:cNvSpPr>
          <p:nvPr/>
        </p:nvSpPr>
        <p:spPr bwMode="auto">
          <a:xfrm>
            <a:off x="5486400" y="2971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43" name="Line 12"/>
          <p:cNvSpPr>
            <a:spLocks noChangeShapeType="1"/>
          </p:cNvSpPr>
          <p:nvPr/>
        </p:nvSpPr>
        <p:spPr bwMode="auto">
          <a:xfrm>
            <a:off x="4419600" y="36576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44" name="Line 13"/>
          <p:cNvSpPr>
            <a:spLocks noChangeShapeType="1"/>
          </p:cNvSpPr>
          <p:nvPr/>
        </p:nvSpPr>
        <p:spPr bwMode="auto">
          <a:xfrm>
            <a:off x="5105400" y="36576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45" name="Text Box 14"/>
          <p:cNvSpPr txBox="1">
            <a:spLocks noChangeArrowheads="1"/>
          </p:cNvSpPr>
          <p:nvPr/>
        </p:nvSpPr>
        <p:spPr bwMode="auto">
          <a:xfrm>
            <a:off x="6248400" y="1905000"/>
            <a:ext cx="2286000" cy="2443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800" b="1">
                <a:latin typeface="宋体" panose="02010600030101010101" pitchFamily="2" charset="-122"/>
              </a:rPr>
              <a:t>      E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800" b="1">
                <a:latin typeface="宋体" panose="02010600030101010101" pitchFamily="2" charset="-122"/>
              </a:rPr>
              <a:t>    E * E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800" b="1">
                <a:latin typeface="宋体" panose="02010600030101010101" pitchFamily="2" charset="-122"/>
              </a:rPr>
              <a:t>    i E + E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800" b="1">
                <a:latin typeface="宋体" panose="02010600030101010101" pitchFamily="2" charset="-122"/>
              </a:rPr>
              <a:t>      i   i</a:t>
            </a:r>
          </a:p>
        </p:txBody>
      </p:sp>
      <p:sp>
        <p:nvSpPr>
          <p:cNvPr id="44046" name="Line 15"/>
          <p:cNvSpPr>
            <a:spLocks noChangeShapeType="1"/>
          </p:cNvSpPr>
          <p:nvPr/>
        </p:nvSpPr>
        <p:spPr bwMode="auto">
          <a:xfrm>
            <a:off x="7467600" y="2362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47" name="Line 16"/>
          <p:cNvSpPr>
            <a:spLocks noChangeShapeType="1"/>
          </p:cNvSpPr>
          <p:nvPr/>
        </p:nvSpPr>
        <p:spPr bwMode="auto">
          <a:xfrm flipH="1">
            <a:off x="7162800" y="2362200"/>
            <a:ext cx="304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48" name="Line 17"/>
          <p:cNvSpPr>
            <a:spLocks noChangeShapeType="1"/>
          </p:cNvSpPr>
          <p:nvPr/>
        </p:nvSpPr>
        <p:spPr bwMode="auto">
          <a:xfrm>
            <a:off x="7467600" y="2362200"/>
            <a:ext cx="381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49" name="Line 18"/>
          <p:cNvSpPr>
            <a:spLocks noChangeShapeType="1"/>
          </p:cNvSpPr>
          <p:nvPr/>
        </p:nvSpPr>
        <p:spPr bwMode="auto">
          <a:xfrm>
            <a:off x="7162800" y="2971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50" name="Line 19"/>
          <p:cNvSpPr>
            <a:spLocks noChangeShapeType="1"/>
          </p:cNvSpPr>
          <p:nvPr/>
        </p:nvSpPr>
        <p:spPr bwMode="auto">
          <a:xfrm>
            <a:off x="7848600" y="2971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51" name="Line 20"/>
          <p:cNvSpPr>
            <a:spLocks noChangeShapeType="1"/>
          </p:cNvSpPr>
          <p:nvPr/>
        </p:nvSpPr>
        <p:spPr bwMode="auto">
          <a:xfrm flipH="1">
            <a:off x="7467600" y="29718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52" name="Line 21"/>
          <p:cNvSpPr>
            <a:spLocks noChangeShapeType="1"/>
          </p:cNvSpPr>
          <p:nvPr/>
        </p:nvSpPr>
        <p:spPr bwMode="auto">
          <a:xfrm>
            <a:off x="7848600" y="29718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53" name="Line 22"/>
          <p:cNvSpPr>
            <a:spLocks noChangeShapeType="1"/>
          </p:cNvSpPr>
          <p:nvPr/>
        </p:nvSpPr>
        <p:spPr bwMode="auto">
          <a:xfrm>
            <a:off x="7467600" y="36576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54" name="Line 23"/>
          <p:cNvSpPr>
            <a:spLocks noChangeShapeType="1"/>
          </p:cNvSpPr>
          <p:nvPr/>
        </p:nvSpPr>
        <p:spPr bwMode="auto">
          <a:xfrm>
            <a:off x="8229600" y="36576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55" name="Text Box 24"/>
          <p:cNvSpPr txBox="1">
            <a:spLocks noChangeArrowheads="1"/>
          </p:cNvSpPr>
          <p:nvPr/>
        </p:nvSpPr>
        <p:spPr bwMode="auto">
          <a:xfrm>
            <a:off x="457200" y="4724400"/>
            <a:ext cx="78486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</a:rPr>
              <a:t>句型 </a:t>
            </a:r>
            <a:r>
              <a:rPr kumimoji="1" lang="en-US" altLang="zh-CN" sz="2400" b="1">
                <a:latin typeface="Times New Roman" panose="02020603050405020304" pitchFamily="18" charset="0"/>
              </a:rPr>
              <a:t>i*i+i </a:t>
            </a:r>
            <a:r>
              <a:rPr kumimoji="1" lang="zh-CN" altLang="en-US" sz="2400" b="1">
                <a:latin typeface="Times New Roman" panose="02020603050405020304" pitchFamily="18" charset="0"/>
              </a:rPr>
              <a:t>的两个不同的最左推导：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</a:rPr>
              <a:t>推导</a:t>
            </a:r>
            <a:r>
              <a:rPr kumimoji="1" lang="en-US" altLang="zh-CN" sz="2400" b="1">
                <a:latin typeface="Times New Roman" panose="02020603050405020304" pitchFamily="18" charset="0"/>
              </a:rPr>
              <a:t>1</a:t>
            </a:r>
            <a:r>
              <a:rPr kumimoji="1" lang="zh-CN" altLang="en-US" sz="2400" b="1">
                <a:latin typeface="Times New Roman" panose="02020603050405020304" pitchFamily="18" charset="0"/>
              </a:rPr>
              <a:t>：</a:t>
            </a:r>
            <a:r>
              <a:rPr kumimoji="1" lang="en-US" altLang="zh-CN" sz="2400" b="1">
                <a:latin typeface="Times New Roman" panose="02020603050405020304" pitchFamily="18" charset="0"/>
              </a:rPr>
              <a:t>E </a:t>
            </a:r>
            <a:r>
              <a:rPr kumimoji="1" lang="en-US" altLang="zh-CN" sz="2400" b="1">
                <a:latin typeface="Times New Roman" panose="02020603050405020304" pitchFamily="18" charset="0"/>
                <a:sym typeface="Symbol" panose="05050102010706020507" pitchFamily="18" charset="2"/>
              </a:rPr>
              <a:t> E+E  E*E+E  i*E+E  i*i+E  i*i+i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zh-CN" sz="2400" b="1">
                <a:latin typeface="Times New Roman" panose="02020603050405020304" pitchFamily="18" charset="0"/>
                <a:sym typeface="Symbol" panose="05050102010706020507" pitchFamily="18" charset="2"/>
              </a:rPr>
              <a:t>推导2：</a:t>
            </a:r>
            <a:r>
              <a:rPr kumimoji="1" lang="en-US" altLang="zh-CN" sz="2400" b="1">
                <a:latin typeface="Times New Roman" panose="02020603050405020304" pitchFamily="18" charset="0"/>
                <a:sym typeface="Symbol" panose="05050102010706020507" pitchFamily="18" charset="2"/>
              </a:rPr>
              <a:t>E  E*E  i*E  i*E+E  i*i+E i*i+i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>
                <a:solidFill>
                  <a:schemeClr val="tx1"/>
                </a:solidFill>
              </a:rPr>
              <a:t>二义文法</a:t>
            </a:r>
          </a:p>
        </p:txBody>
      </p:sp>
      <p:sp>
        <p:nvSpPr>
          <p:cNvPr id="45059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912813" y="2624138"/>
            <a:ext cx="7847012" cy="2597150"/>
          </a:xfrm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b="1" smtClean="0"/>
              <a:t>  </a:t>
            </a:r>
            <a:r>
              <a:rPr lang="zh-CN" altLang="zh-CN" sz="2400" b="1" smtClean="0"/>
              <a:t>若一个文法存在某个句子对应两棵不同的语法树，则称这个文法是</a:t>
            </a:r>
            <a:r>
              <a:rPr lang="zh-CN" altLang="zh-CN" sz="2400" b="1" i="1" u="sng" smtClean="0"/>
              <a:t>二义</a:t>
            </a:r>
            <a:r>
              <a:rPr lang="zh-CN" altLang="zh-CN" sz="2400" b="1" smtClean="0"/>
              <a:t>的</a:t>
            </a:r>
            <a:br>
              <a:rPr lang="zh-CN" altLang="zh-CN" sz="2400" b="1" smtClean="0"/>
            </a:br>
            <a:r>
              <a:rPr lang="zh-CN" altLang="zh-CN" sz="2400" b="1" smtClean="0"/>
              <a:t>或者，若一个文法存在某个句子有两个不同的最左（右）推导，则称这个文法是</a:t>
            </a:r>
            <a:r>
              <a:rPr lang="zh-CN" altLang="zh-CN" sz="2400" b="1" i="1" u="sng" smtClean="0"/>
              <a:t>二义</a:t>
            </a:r>
            <a:r>
              <a:rPr lang="zh-CN" altLang="zh-CN" sz="2400" b="1" smtClean="0"/>
              <a:t>的</a:t>
            </a:r>
            <a:endParaRPr lang="zh-CN" altLang="en-US" sz="2400" b="1" smtClean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sz="2400" b="1" smtClean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b="1" smtClean="0"/>
              <a:t>  判定任给的一个上下文无关文法是否二义，或它是否产生一个先天二义的上下文无关语言，这两个问题是递归不可解的，但可以为无二义性寻找一组充分条件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rrowheads="1"/>
          </p:cNvSpPr>
          <p:nvPr>
            <p:ph idx="1"/>
          </p:nvPr>
        </p:nvSpPr>
        <p:spPr>
          <a:xfrm>
            <a:off x="381000" y="1219200"/>
            <a:ext cx="8305800" cy="51054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 b="1" smtClean="0">
                <a:latin typeface="宋体" panose="02010600030101010101" pitchFamily="2" charset="-122"/>
              </a:rPr>
              <a:t>文法的二义性和语言的二义性是两个不同的概念。因为可能有两个不同的文法</a:t>
            </a:r>
            <a:r>
              <a:rPr lang="en-US" altLang="zh-CN" sz="2000" b="1" smtClean="0">
                <a:latin typeface="宋体" panose="02010600030101010101" pitchFamily="2" charset="-122"/>
              </a:rPr>
              <a:t>G</a:t>
            </a:r>
            <a:r>
              <a:rPr lang="zh-CN" altLang="en-US" sz="2000" b="1" smtClean="0">
                <a:latin typeface="宋体" panose="02010600030101010101" pitchFamily="2" charset="-122"/>
              </a:rPr>
              <a:t>和</a:t>
            </a:r>
            <a:r>
              <a:rPr lang="en-US" altLang="zh-CN" sz="2000" b="1" smtClean="0">
                <a:latin typeface="宋体" panose="02010600030101010101" pitchFamily="2" charset="-122"/>
              </a:rPr>
              <a:t>G′</a:t>
            </a:r>
            <a:r>
              <a:rPr lang="zh-CN" altLang="en-US" sz="2000" b="1" smtClean="0">
                <a:latin typeface="宋体" panose="02010600030101010101" pitchFamily="2" charset="-122"/>
              </a:rPr>
              <a:t>，其中</a:t>
            </a:r>
            <a:r>
              <a:rPr lang="en-US" altLang="zh-CN" sz="2000" b="1" smtClean="0">
                <a:latin typeface="宋体" panose="02010600030101010101" pitchFamily="2" charset="-122"/>
              </a:rPr>
              <a:t>G</a:t>
            </a:r>
            <a:r>
              <a:rPr lang="zh-CN" altLang="en-US" sz="2000" b="1" smtClean="0">
                <a:latin typeface="宋体" panose="02010600030101010101" pitchFamily="2" charset="-122"/>
              </a:rPr>
              <a:t>是二义的，但是却有</a:t>
            </a:r>
            <a:r>
              <a:rPr lang="en-US" altLang="zh-CN" sz="2000" b="1" smtClean="0">
                <a:latin typeface="宋体" panose="02010600030101010101" pitchFamily="2" charset="-122"/>
              </a:rPr>
              <a:t>L(G)=L(G′)</a:t>
            </a:r>
            <a:r>
              <a:rPr lang="zh-CN" altLang="en-US" sz="2000" b="1" smtClean="0">
                <a:latin typeface="宋体" panose="02010600030101010101" pitchFamily="2" charset="-122"/>
              </a:rPr>
              <a:t>，也就是说，这两个文法所产生的语言是相同的。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b="1" smtClean="0"/>
              <a:t>二义文法改造为无二义文法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b="1" smtClean="0">
                <a:latin typeface="宋体" panose="02010600030101010101" pitchFamily="2" charset="-122"/>
              </a:rPr>
              <a:t>G[E]: E → i         G[E]</a:t>
            </a:r>
            <a:r>
              <a:rPr lang="zh-CN" altLang="en-US" sz="2800" b="1" smtClean="0">
                <a:latin typeface="宋体" panose="02010600030101010101" pitchFamily="2" charset="-122"/>
              </a:rPr>
              <a:t>：</a:t>
            </a:r>
            <a:r>
              <a:rPr lang="en-US" altLang="zh-CN" sz="2800" b="1" smtClean="0">
                <a:latin typeface="宋体" panose="02010600030101010101" pitchFamily="2" charset="-122"/>
              </a:rPr>
              <a:t>E → T|E+T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b="1" smtClean="0">
                <a:latin typeface="宋体" panose="02010600030101010101" pitchFamily="2" charset="-122"/>
              </a:rPr>
              <a:t>	    E → E+E             T → F|T*F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b="1" smtClean="0">
                <a:latin typeface="宋体" panose="02010600030101010101" pitchFamily="2" charset="-122"/>
              </a:rPr>
              <a:t>	    E → E*E             F → </a:t>
            </a:r>
            <a:r>
              <a:rPr lang="zh-CN" altLang="en-US" sz="2800" b="1" smtClean="0">
                <a:latin typeface="宋体" panose="02010600030101010101" pitchFamily="2" charset="-122"/>
              </a:rPr>
              <a:t>（</a:t>
            </a:r>
            <a:r>
              <a:rPr lang="en-US" altLang="zh-CN" sz="2800" b="1" smtClean="0">
                <a:latin typeface="宋体" panose="02010600030101010101" pitchFamily="2" charset="-122"/>
              </a:rPr>
              <a:t>E</a:t>
            </a:r>
            <a:r>
              <a:rPr lang="zh-CN" altLang="en-US" sz="2800" b="1" smtClean="0">
                <a:latin typeface="宋体" panose="02010600030101010101" pitchFamily="2" charset="-122"/>
              </a:rPr>
              <a:t>）</a:t>
            </a:r>
            <a:r>
              <a:rPr lang="en-US" altLang="zh-CN" sz="2800" b="1" smtClean="0">
                <a:latin typeface="宋体" panose="02010600030101010101" pitchFamily="2" charset="-122"/>
              </a:rPr>
              <a:t>|i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b="1" smtClean="0">
                <a:latin typeface="宋体" panose="02010600030101010101" pitchFamily="2" charset="-122"/>
              </a:rPr>
              <a:t>	    E → (E)       </a:t>
            </a:r>
            <a:r>
              <a:rPr lang="zh-CN" altLang="en-US" sz="2800" b="1" i="1" smtClean="0">
                <a:latin typeface="宋体" panose="02010600030101010101" pitchFamily="2" charset="-122"/>
              </a:rPr>
              <a:t>规定优先顺序和结合律</a:t>
            </a:r>
            <a:endParaRPr lang="zh-CN" altLang="en-US" b="1" smtClean="0"/>
          </a:p>
          <a:p>
            <a:pPr>
              <a:lnSpc>
                <a:spcPct val="90000"/>
              </a:lnSpc>
            </a:pPr>
            <a:endParaRPr lang="zh-CN" altLang="en-US" b="1" smtClean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 b="1" smtClean="0">
                <a:latin typeface="宋体" panose="02010600030101010101" pitchFamily="2" charset="-122"/>
              </a:rPr>
              <a:t>  如果产生上下文无关语言的每一个文法都是二义的，则说此语言是先天二义的。对于一个程序设计语言来说，常常希望它的文法是无二义的，因为希望对它的每个语句的分析是唯一的。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755650" y="765175"/>
            <a:ext cx="8066088" cy="533400"/>
          </a:xfrm>
        </p:spPr>
        <p:txBody>
          <a:bodyPr/>
          <a:lstStyle/>
          <a:p>
            <a:r>
              <a:rPr lang="en-US" altLang="zh-CN" sz="3200" b="1" dirty="0"/>
              <a:t>2</a:t>
            </a:r>
            <a:r>
              <a:rPr lang="en-US" altLang="zh-CN" sz="3200" b="1" dirty="0" smtClean="0"/>
              <a:t>.6  </a:t>
            </a:r>
            <a:r>
              <a:rPr lang="zh-CN" altLang="en-US" sz="3200" b="1" dirty="0" smtClean="0"/>
              <a:t>句型的分析</a:t>
            </a:r>
          </a:p>
        </p:txBody>
      </p:sp>
      <p:sp>
        <p:nvSpPr>
          <p:cNvPr id="47107" name="Rectangle 3"/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539750" y="1716088"/>
            <a:ext cx="8153400" cy="4953000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sz="2400" smtClean="0">
                <a:sym typeface="Symbol" panose="05050102010706020507" pitchFamily="18" charset="2"/>
              </a:rPr>
              <a:t>对于上下文无关文法，语法树是句型推导过程的几何表示。语法树将句型结构直观地显示出来，是句型分析的很好工具。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sz="2400" smtClean="0">
                <a:sym typeface="Symbol" panose="05050102010706020507" pitchFamily="18" charset="2"/>
              </a:rPr>
              <a:t>句型的分析就是识别一个符号串是否为某文法的句型，是某个推导的构造过程。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sz="2400" smtClean="0">
                <a:sym typeface="Symbol" panose="05050102010706020507" pitchFamily="18" charset="2"/>
              </a:rPr>
              <a:t>当给定一个符号串时，试图按照某文法的规则为该符号串构造推导或语法树，以此识别出它是该文法的一个句型。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sz="2400" smtClean="0">
                <a:sym typeface="Symbol" panose="05050102010706020507" pitchFamily="18" charset="2"/>
              </a:rPr>
              <a:t>对于程序设计语言来说，句型分析是一个识别输入符号串是否为语法上正确的程序的过程。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sz="2400" smtClean="0">
                <a:sym typeface="Symbol" panose="05050102010706020507" pitchFamily="18" charset="2"/>
              </a:rPr>
              <a:t>分析算法从左到右，即总是从左到右地识别输入符号串，首先识别符号串中的最左符号，进而识别右边的一个符号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755650" y="765175"/>
            <a:ext cx="8066088" cy="533400"/>
          </a:xfrm>
        </p:spPr>
        <p:txBody>
          <a:bodyPr/>
          <a:lstStyle/>
          <a:p>
            <a:r>
              <a:rPr lang="en-US" altLang="zh-CN" sz="3200" b="1" dirty="0"/>
              <a:t>2</a:t>
            </a:r>
            <a:r>
              <a:rPr lang="en-US" altLang="zh-CN" sz="3200" b="1" dirty="0" smtClean="0"/>
              <a:t>.6  </a:t>
            </a:r>
            <a:r>
              <a:rPr lang="zh-CN" altLang="en-US" sz="3200" b="1" dirty="0" smtClean="0"/>
              <a:t>句型的分析</a:t>
            </a:r>
          </a:p>
        </p:txBody>
      </p:sp>
      <p:sp>
        <p:nvSpPr>
          <p:cNvPr id="48131" name="Rectangle 3"/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539750" y="1644650"/>
            <a:ext cx="8153400" cy="4376738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sz="2400" smtClean="0">
                <a:sym typeface="Symbol" panose="05050102010706020507" pitchFamily="18" charset="2"/>
              </a:rPr>
              <a:t>分析算法又可以分成两大类，即</a:t>
            </a:r>
            <a:r>
              <a:rPr lang="zh-CN" altLang="en-US" sz="2400" smtClean="0">
                <a:solidFill>
                  <a:schemeClr val="hlink"/>
                </a:solidFill>
                <a:sym typeface="Symbol" panose="05050102010706020507" pitchFamily="18" charset="2"/>
              </a:rPr>
              <a:t>自上向下</a:t>
            </a:r>
            <a:r>
              <a:rPr lang="zh-CN" altLang="en-US" sz="2400" smtClean="0">
                <a:sym typeface="Symbol" panose="05050102010706020507" pitchFamily="18" charset="2"/>
              </a:rPr>
              <a:t>的和</a:t>
            </a:r>
            <a:r>
              <a:rPr lang="zh-CN" altLang="en-US" sz="2400" smtClean="0">
                <a:solidFill>
                  <a:schemeClr val="hlink"/>
                </a:solidFill>
                <a:sym typeface="Symbol" panose="05050102010706020507" pitchFamily="18" charset="2"/>
              </a:rPr>
              <a:t>自下向上</a:t>
            </a:r>
            <a:r>
              <a:rPr lang="zh-CN" altLang="en-US" sz="2400" smtClean="0">
                <a:sym typeface="Symbol" panose="05050102010706020507" pitchFamily="18" charset="2"/>
              </a:rPr>
              <a:t>的。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sz="2400" smtClean="0">
                <a:sym typeface="Symbol" panose="05050102010706020507" pitchFamily="18" charset="2"/>
              </a:rPr>
              <a:t>所谓自上向下分析法，是</a:t>
            </a:r>
            <a:r>
              <a:rPr lang="zh-CN" altLang="en-US" sz="2400" smtClean="0">
                <a:solidFill>
                  <a:schemeClr val="hlink"/>
                </a:solidFill>
                <a:sym typeface="Symbol" panose="05050102010706020507" pitchFamily="18" charset="2"/>
              </a:rPr>
              <a:t>从文法的开始符号出发</a:t>
            </a:r>
            <a:r>
              <a:rPr lang="zh-CN" altLang="en-US" sz="2400" smtClean="0">
                <a:sym typeface="Symbol" panose="05050102010706020507" pitchFamily="18" charset="2"/>
              </a:rPr>
              <a:t>，反复使用各种产生式，寻找“匹配”于输入符号串的</a:t>
            </a:r>
            <a:r>
              <a:rPr lang="zh-CN" altLang="en-US" sz="2400" smtClean="0">
                <a:solidFill>
                  <a:schemeClr val="hlink"/>
                </a:solidFill>
                <a:sym typeface="Symbol" panose="05050102010706020507" pitchFamily="18" charset="2"/>
              </a:rPr>
              <a:t>推导</a:t>
            </a:r>
            <a:r>
              <a:rPr lang="zh-CN" altLang="en-US" sz="2400" smtClean="0">
                <a:sym typeface="Symbol" panose="05050102010706020507" pitchFamily="18" charset="2"/>
              </a:rPr>
              <a:t>。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sz="2400" smtClean="0">
                <a:sym typeface="Symbol" panose="05050102010706020507" pitchFamily="18" charset="2"/>
              </a:rPr>
              <a:t>所谓自下向上分析法，则是</a:t>
            </a:r>
            <a:r>
              <a:rPr lang="zh-CN" altLang="en-US" sz="2400" smtClean="0">
                <a:solidFill>
                  <a:schemeClr val="hlink"/>
                </a:solidFill>
                <a:sym typeface="Symbol" panose="05050102010706020507" pitchFamily="18" charset="2"/>
              </a:rPr>
              <a:t>从输入符号串开始</a:t>
            </a:r>
            <a:r>
              <a:rPr lang="zh-CN" altLang="en-US" sz="2400" smtClean="0">
                <a:sym typeface="Symbol" panose="05050102010706020507" pitchFamily="18" charset="2"/>
              </a:rPr>
              <a:t>，逐步进行“</a:t>
            </a:r>
            <a:r>
              <a:rPr lang="zh-CN" altLang="en-US" sz="2400" smtClean="0">
                <a:solidFill>
                  <a:schemeClr val="hlink"/>
                </a:solidFill>
                <a:sym typeface="Symbol" panose="05050102010706020507" pitchFamily="18" charset="2"/>
              </a:rPr>
              <a:t>规约</a:t>
            </a:r>
            <a:r>
              <a:rPr lang="zh-CN" altLang="en-US" sz="2400" smtClean="0">
                <a:sym typeface="Symbol" panose="05050102010706020507" pitchFamily="18" charset="2"/>
              </a:rPr>
              <a:t>”，直到规约到文法的开始符号。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sz="2400" smtClean="0">
                <a:sym typeface="Symbol" panose="05050102010706020507" pitchFamily="18" charset="2"/>
              </a:rPr>
              <a:t>从语法树的角度的理解句型分析过程，自上而下方法是从文法符号开始，将它作为语法树的根，向下逐步建立语法树，使语法树的末端结点符号串正好是输入符号串；自下向上方法则是从输入符号串开始，以它作为语法树的末端结点符号串，自底向上地构成语法树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838200" y="620713"/>
            <a:ext cx="7772400" cy="838200"/>
          </a:xfrm>
        </p:spPr>
        <p:txBody>
          <a:bodyPr/>
          <a:lstStyle/>
          <a:p>
            <a:r>
              <a:rPr lang="zh-CN" altLang="en-US" sz="3600" b="1" smtClean="0"/>
              <a:t>自上而下的分析方法</a:t>
            </a:r>
          </a:p>
        </p:txBody>
      </p:sp>
      <p:sp>
        <p:nvSpPr>
          <p:cNvPr id="49155" name="Rectangle 3"/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620713" y="1989138"/>
            <a:ext cx="8066087" cy="13081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sz="2400" smtClean="0"/>
              <a:t>文法</a:t>
            </a:r>
            <a:r>
              <a:rPr lang="en-US" altLang="zh-CN" sz="2400" smtClean="0"/>
              <a:t>G[S]</a:t>
            </a:r>
            <a:r>
              <a:rPr lang="zh-CN" altLang="en-US" sz="2400" smtClean="0"/>
              <a:t>；</a:t>
            </a:r>
            <a:r>
              <a:rPr lang="en-US" altLang="zh-CN" sz="2400" smtClean="0"/>
              <a:t>(1) S </a:t>
            </a:r>
            <a:r>
              <a:rPr lang="en-US" altLang="zh-CN" sz="2800" smtClean="0">
                <a:sym typeface="Symbol" panose="05050102010706020507" pitchFamily="18" charset="2"/>
              </a:rPr>
              <a:t></a:t>
            </a:r>
            <a:r>
              <a:rPr lang="en-US" altLang="zh-CN" sz="2400" smtClean="0"/>
              <a:t> cAd</a:t>
            </a:r>
            <a:r>
              <a:rPr lang="zh-CN" altLang="en-US" sz="2400" smtClean="0"/>
              <a:t>；</a:t>
            </a:r>
            <a:r>
              <a:rPr lang="en-US" altLang="zh-CN" sz="2400" smtClean="0"/>
              <a:t>(2) A </a:t>
            </a:r>
            <a:r>
              <a:rPr lang="en-US" altLang="zh-CN" sz="2800" smtClean="0">
                <a:sym typeface="Symbol" panose="05050102010706020507" pitchFamily="18" charset="2"/>
              </a:rPr>
              <a:t></a:t>
            </a:r>
            <a:r>
              <a:rPr lang="en-US" altLang="zh-CN" sz="2400" smtClean="0"/>
              <a:t> ab</a:t>
            </a:r>
            <a:r>
              <a:rPr lang="zh-CN" altLang="en-US" sz="2400" smtClean="0"/>
              <a:t>；</a:t>
            </a:r>
            <a:r>
              <a:rPr lang="en-US" altLang="zh-CN" sz="2400" smtClean="0"/>
              <a:t>(3) A </a:t>
            </a:r>
            <a:r>
              <a:rPr lang="en-US" altLang="zh-CN" sz="2800" smtClean="0">
                <a:sym typeface="Symbol" panose="05050102010706020507" pitchFamily="18" charset="2"/>
              </a:rPr>
              <a:t></a:t>
            </a:r>
            <a:r>
              <a:rPr lang="en-US" altLang="zh-CN" sz="2400" smtClean="0"/>
              <a:t> a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400" smtClean="0"/>
              <a:t>识别输入串</a:t>
            </a:r>
            <a:r>
              <a:rPr lang="en-US" altLang="zh-CN" sz="2400" smtClean="0"/>
              <a:t>w=cabd</a:t>
            </a:r>
            <a:r>
              <a:rPr lang="zh-CN" altLang="en-US" sz="2400" smtClean="0"/>
              <a:t>是否该文法的句子。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400" smtClean="0"/>
              <a:t>从根符号</a:t>
            </a:r>
            <a:r>
              <a:rPr lang="en-US" altLang="zh-CN" sz="2400" smtClean="0"/>
              <a:t>S</a:t>
            </a:r>
            <a:r>
              <a:rPr lang="zh-CN" altLang="en-US" sz="2400" smtClean="0"/>
              <a:t>开始，为</a:t>
            </a:r>
            <a:r>
              <a:rPr lang="en-US" altLang="zh-CN" sz="2400" smtClean="0"/>
              <a:t>cabd</a:t>
            </a:r>
            <a:r>
              <a:rPr lang="zh-CN" altLang="en-US" sz="2400" smtClean="0"/>
              <a:t>构造一棵语法树。</a:t>
            </a:r>
          </a:p>
        </p:txBody>
      </p:sp>
      <p:sp>
        <p:nvSpPr>
          <p:cNvPr id="49156" name="Text Box 4"/>
          <p:cNvSpPr txBox="1">
            <a:spLocks noChangeArrowheads="1"/>
          </p:cNvSpPr>
          <p:nvPr/>
        </p:nvSpPr>
        <p:spPr bwMode="auto">
          <a:xfrm>
            <a:off x="4191000" y="3505200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</a:rPr>
              <a:t>S</a:t>
            </a:r>
          </a:p>
        </p:txBody>
      </p:sp>
      <p:sp>
        <p:nvSpPr>
          <p:cNvPr id="49157" name="Text Box 5"/>
          <p:cNvSpPr txBox="1">
            <a:spLocks noChangeArrowheads="1"/>
          </p:cNvSpPr>
          <p:nvPr/>
        </p:nvSpPr>
        <p:spPr bwMode="auto">
          <a:xfrm>
            <a:off x="3446463" y="4419600"/>
            <a:ext cx="3190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</a:rPr>
              <a:t>c</a:t>
            </a:r>
          </a:p>
        </p:txBody>
      </p:sp>
      <p:sp>
        <p:nvSpPr>
          <p:cNvPr id="49158" name="Text Box 6"/>
          <p:cNvSpPr txBox="1">
            <a:spLocks noChangeArrowheads="1"/>
          </p:cNvSpPr>
          <p:nvPr/>
        </p:nvSpPr>
        <p:spPr bwMode="auto">
          <a:xfrm>
            <a:off x="4165600" y="44196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49159" name="Text Box 7"/>
          <p:cNvSpPr txBox="1">
            <a:spLocks noChangeArrowheads="1"/>
          </p:cNvSpPr>
          <p:nvPr/>
        </p:nvSpPr>
        <p:spPr bwMode="auto">
          <a:xfrm>
            <a:off x="5037138" y="4419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</a:rPr>
              <a:t>d</a:t>
            </a:r>
          </a:p>
        </p:txBody>
      </p:sp>
      <p:sp>
        <p:nvSpPr>
          <p:cNvPr id="49160" name="Text Box 8"/>
          <p:cNvSpPr txBox="1">
            <a:spLocks noChangeArrowheads="1"/>
          </p:cNvSpPr>
          <p:nvPr/>
        </p:nvSpPr>
        <p:spPr bwMode="auto">
          <a:xfrm>
            <a:off x="3446463" y="5562600"/>
            <a:ext cx="3190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49161" name="Text Box 9"/>
          <p:cNvSpPr txBox="1">
            <a:spLocks noChangeArrowheads="1"/>
          </p:cNvSpPr>
          <p:nvPr/>
        </p:nvSpPr>
        <p:spPr bwMode="auto">
          <a:xfrm>
            <a:off x="5113338" y="556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49162" name="Line 10"/>
          <p:cNvSpPr>
            <a:spLocks noChangeShapeType="1"/>
          </p:cNvSpPr>
          <p:nvPr/>
        </p:nvSpPr>
        <p:spPr bwMode="auto">
          <a:xfrm flipH="1">
            <a:off x="3657600" y="38862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63" name="Line 11"/>
          <p:cNvSpPr>
            <a:spLocks noChangeShapeType="1"/>
          </p:cNvSpPr>
          <p:nvPr/>
        </p:nvSpPr>
        <p:spPr bwMode="auto">
          <a:xfrm flipH="1">
            <a:off x="3657600" y="48768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64" name="Line 12"/>
          <p:cNvSpPr>
            <a:spLocks noChangeShapeType="1"/>
          </p:cNvSpPr>
          <p:nvPr/>
        </p:nvSpPr>
        <p:spPr bwMode="auto">
          <a:xfrm>
            <a:off x="4572000" y="38862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65" name="Line 13"/>
          <p:cNvSpPr>
            <a:spLocks noChangeShapeType="1"/>
          </p:cNvSpPr>
          <p:nvPr/>
        </p:nvSpPr>
        <p:spPr bwMode="auto">
          <a:xfrm>
            <a:off x="4495800" y="48768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66" name="Line 14"/>
          <p:cNvSpPr>
            <a:spLocks noChangeShapeType="1"/>
          </p:cNvSpPr>
          <p:nvPr/>
        </p:nvSpPr>
        <p:spPr bwMode="auto">
          <a:xfrm>
            <a:off x="4343400" y="3962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67" name="Text Box 15"/>
          <p:cNvSpPr txBox="1">
            <a:spLocks noChangeArrowheads="1"/>
          </p:cNvSpPr>
          <p:nvPr/>
        </p:nvSpPr>
        <p:spPr bwMode="auto">
          <a:xfrm>
            <a:off x="5724525" y="3860800"/>
            <a:ext cx="26543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>
                <a:latin typeface="Times New Roman" panose="02020603050405020304" pitchFamily="18" charset="0"/>
              </a:rPr>
              <a:t>推导过程：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</a:rPr>
              <a:t>S </a:t>
            </a:r>
            <a:r>
              <a:rPr kumimoji="1" lang="en-US" altLang="zh-CN" sz="2400" b="1">
                <a:latin typeface="Times New Roman" panose="02020603050405020304" pitchFamily="18" charset="0"/>
                <a:sym typeface="Symbol" panose="05050102010706020507" pitchFamily="18" charset="2"/>
              </a:rPr>
              <a:t>cAd cabd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838200" y="620713"/>
            <a:ext cx="7772400" cy="838200"/>
          </a:xfrm>
        </p:spPr>
        <p:txBody>
          <a:bodyPr/>
          <a:lstStyle/>
          <a:p>
            <a:r>
              <a:rPr lang="zh-CN" altLang="en-US" sz="3600" b="1" smtClean="0"/>
              <a:t>自下而上的分析方法</a:t>
            </a:r>
          </a:p>
        </p:txBody>
      </p:sp>
      <p:sp>
        <p:nvSpPr>
          <p:cNvPr id="50179" name="Rectangle 3"/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620713" y="2243138"/>
            <a:ext cx="8066087" cy="1308100"/>
          </a:xfrm>
        </p:spPr>
        <p:txBody>
          <a:bodyPr/>
          <a:lstStyle/>
          <a:p>
            <a:r>
              <a:rPr lang="zh-CN" altLang="en-US" sz="2000" smtClean="0"/>
              <a:t>文法</a:t>
            </a:r>
            <a:r>
              <a:rPr lang="en-US" altLang="zh-CN" sz="2000" smtClean="0"/>
              <a:t>G[S]</a:t>
            </a:r>
            <a:r>
              <a:rPr lang="zh-CN" altLang="en-US" sz="2000" smtClean="0"/>
              <a:t>；</a:t>
            </a:r>
            <a:r>
              <a:rPr lang="en-US" altLang="zh-CN" sz="2000" smtClean="0"/>
              <a:t>(1) S </a:t>
            </a:r>
            <a:r>
              <a:rPr lang="en-US" altLang="zh-CN" sz="2400" smtClean="0">
                <a:sym typeface="Symbol" panose="05050102010706020507" pitchFamily="18" charset="2"/>
              </a:rPr>
              <a:t></a:t>
            </a:r>
            <a:r>
              <a:rPr lang="en-US" altLang="zh-CN" sz="2000" smtClean="0"/>
              <a:t> cAd</a:t>
            </a:r>
            <a:r>
              <a:rPr lang="zh-CN" altLang="en-US" sz="2000" smtClean="0"/>
              <a:t>；</a:t>
            </a:r>
            <a:r>
              <a:rPr lang="en-US" altLang="zh-CN" sz="2000" smtClean="0"/>
              <a:t>(2) A </a:t>
            </a:r>
            <a:r>
              <a:rPr lang="en-US" altLang="zh-CN" sz="2400" smtClean="0">
                <a:sym typeface="Symbol" panose="05050102010706020507" pitchFamily="18" charset="2"/>
              </a:rPr>
              <a:t></a:t>
            </a:r>
            <a:r>
              <a:rPr lang="en-US" altLang="zh-CN" sz="2000" smtClean="0"/>
              <a:t> ab</a:t>
            </a:r>
            <a:r>
              <a:rPr lang="zh-CN" altLang="en-US" sz="2000" smtClean="0"/>
              <a:t>；</a:t>
            </a:r>
            <a:r>
              <a:rPr lang="en-US" altLang="zh-CN" sz="2000" smtClean="0"/>
              <a:t>(3) A </a:t>
            </a:r>
            <a:r>
              <a:rPr lang="en-US" altLang="zh-CN" sz="2400" smtClean="0">
                <a:sym typeface="Symbol" panose="05050102010706020507" pitchFamily="18" charset="2"/>
              </a:rPr>
              <a:t></a:t>
            </a:r>
            <a:r>
              <a:rPr lang="en-US" altLang="zh-CN" sz="2000" smtClean="0"/>
              <a:t> a</a:t>
            </a:r>
          </a:p>
          <a:p>
            <a:r>
              <a:rPr lang="zh-CN" altLang="en-US" sz="2000" smtClean="0"/>
              <a:t>为输入符号串</a:t>
            </a:r>
            <a:r>
              <a:rPr lang="en-US" altLang="zh-CN" sz="2000" smtClean="0"/>
              <a:t>cabd</a:t>
            </a:r>
            <a:r>
              <a:rPr lang="zh-CN" altLang="en-US" sz="2000" smtClean="0"/>
              <a:t>构造推导或语法树。</a:t>
            </a:r>
          </a:p>
          <a:p>
            <a:r>
              <a:rPr lang="zh-CN" altLang="en-US" sz="2000" smtClean="0"/>
              <a:t>首先从输入符号串开始。扫描</a:t>
            </a:r>
            <a:r>
              <a:rPr lang="en-US" altLang="zh-CN" sz="2000" smtClean="0"/>
              <a:t>cabd</a:t>
            </a:r>
            <a:r>
              <a:rPr lang="zh-CN" altLang="en-US" sz="2000" smtClean="0"/>
              <a:t>，从中寻找一个子串，该子串与某一产生式的右端相匹配。</a:t>
            </a:r>
          </a:p>
        </p:txBody>
      </p:sp>
      <p:sp>
        <p:nvSpPr>
          <p:cNvPr id="50180" name="Text Box 4"/>
          <p:cNvSpPr txBox="1">
            <a:spLocks noChangeArrowheads="1"/>
          </p:cNvSpPr>
          <p:nvPr/>
        </p:nvSpPr>
        <p:spPr bwMode="auto">
          <a:xfrm>
            <a:off x="6773863" y="3657600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</a:rPr>
              <a:t>S</a:t>
            </a:r>
          </a:p>
        </p:txBody>
      </p:sp>
      <p:sp>
        <p:nvSpPr>
          <p:cNvPr id="50181" name="Text Box 5"/>
          <p:cNvSpPr txBox="1">
            <a:spLocks noChangeArrowheads="1"/>
          </p:cNvSpPr>
          <p:nvPr/>
        </p:nvSpPr>
        <p:spPr bwMode="auto">
          <a:xfrm>
            <a:off x="5943600" y="5715000"/>
            <a:ext cx="319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</a:rPr>
              <a:t>c</a:t>
            </a:r>
          </a:p>
        </p:txBody>
      </p:sp>
      <p:sp>
        <p:nvSpPr>
          <p:cNvPr id="50182" name="Text Box 6"/>
          <p:cNvSpPr txBox="1">
            <a:spLocks noChangeArrowheads="1"/>
          </p:cNvSpPr>
          <p:nvPr/>
        </p:nvSpPr>
        <p:spPr bwMode="auto">
          <a:xfrm>
            <a:off x="6748463" y="4572000"/>
            <a:ext cx="404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50183" name="Text Box 7"/>
          <p:cNvSpPr txBox="1">
            <a:spLocks noChangeArrowheads="1"/>
          </p:cNvSpPr>
          <p:nvPr/>
        </p:nvSpPr>
        <p:spPr bwMode="auto">
          <a:xfrm>
            <a:off x="7696200" y="5715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</a:rPr>
              <a:t>d</a:t>
            </a:r>
          </a:p>
        </p:txBody>
      </p:sp>
      <p:sp>
        <p:nvSpPr>
          <p:cNvPr id="50184" name="Text Box 8"/>
          <p:cNvSpPr txBox="1">
            <a:spLocks noChangeArrowheads="1"/>
          </p:cNvSpPr>
          <p:nvPr/>
        </p:nvSpPr>
        <p:spPr bwMode="auto">
          <a:xfrm>
            <a:off x="6477000" y="5715000"/>
            <a:ext cx="319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50185" name="Text Box 9"/>
          <p:cNvSpPr txBox="1">
            <a:spLocks noChangeArrowheads="1"/>
          </p:cNvSpPr>
          <p:nvPr/>
        </p:nvSpPr>
        <p:spPr bwMode="auto">
          <a:xfrm>
            <a:off x="7162800" y="5715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50186" name="Line 10"/>
          <p:cNvSpPr>
            <a:spLocks noChangeShapeType="1"/>
          </p:cNvSpPr>
          <p:nvPr/>
        </p:nvSpPr>
        <p:spPr bwMode="auto">
          <a:xfrm flipH="1">
            <a:off x="6172200" y="4038600"/>
            <a:ext cx="677863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187" name="Line 11"/>
          <p:cNvSpPr>
            <a:spLocks noChangeShapeType="1"/>
          </p:cNvSpPr>
          <p:nvPr/>
        </p:nvSpPr>
        <p:spPr bwMode="auto">
          <a:xfrm flipH="1">
            <a:off x="6629400" y="5029200"/>
            <a:ext cx="220663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188" name="Line 12"/>
          <p:cNvSpPr>
            <a:spLocks noChangeShapeType="1"/>
          </p:cNvSpPr>
          <p:nvPr/>
        </p:nvSpPr>
        <p:spPr bwMode="auto">
          <a:xfrm>
            <a:off x="7086600" y="4114800"/>
            <a:ext cx="68580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189" name="Line 13"/>
          <p:cNvSpPr>
            <a:spLocks noChangeShapeType="1"/>
          </p:cNvSpPr>
          <p:nvPr/>
        </p:nvSpPr>
        <p:spPr bwMode="auto">
          <a:xfrm>
            <a:off x="7078663" y="5029200"/>
            <a:ext cx="236537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190" name="Line 14"/>
          <p:cNvSpPr>
            <a:spLocks noChangeShapeType="1"/>
          </p:cNvSpPr>
          <p:nvPr/>
        </p:nvSpPr>
        <p:spPr bwMode="auto">
          <a:xfrm>
            <a:off x="6926263" y="4114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191" name="Text Box 15"/>
          <p:cNvSpPr txBox="1">
            <a:spLocks noChangeArrowheads="1"/>
          </p:cNvSpPr>
          <p:nvPr/>
        </p:nvSpPr>
        <p:spPr bwMode="auto">
          <a:xfrm>
            <a:off x="3386138" y="5638800"/>
            <a:ext cx="3190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</a:rPr>
              <a:t>c</a:t>
            </a:r>
          </a:p>
        </p:txBody>
      </p:sp>
      <p:sp>
        <p:nvSpPr>
          <p:cNvPr id="50192" name="Text Box 16"/>
          <p:cNvSpPr txBox="1">
            <a:spLocks noChangeArrowheads="1"/>
          </p:cNvSpPr>
          <p:nvPr/>
        </p:nvSpPr>
        <p:spPr bwMode="auto">
          <a:xfrm>
            <a:off x="4191000" y="44958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50193" name="Text Box 17"/>
          <p:cNvSpPr txBox="1">
            <a:spLocks noChangeArrowheads="1"/>
          </p:cNvSpPr>
          <p:nvPr/>
        </p:nvSpPr>
        <p:spPr bwMode="auto">
          <a:xfrm>
            <a:off x="5138738" y="5638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</a:rPr>
              <a:t>d</a:t>
            </a:r>
          </a:p>
        </p:txBody>
      </p:sp>
      <p:sp>
        <p:nvSpPr>
          <p:cNvPr id="50194" name="Text Box 18"/>
          <p:cNvSpPr txBox="1">
            <a:spLocks noChangeArrowheads="1"/>
          </p:cNvSpPr>
          <p:nvPr/>
        </p:nvSpPr>
        <p:spPr bwMode="auto">
          <a:xfrm>
            <a:off x="3919538" y="5638800"/>
            <a:ext cx="3190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50195" name="Text Box 19"/>
          <p:cNvSpPr txBox="1">
            <a:spLocks noChangeArrowheads="1"/>
          </p:cNvSpPr>
          <p:nvPr/>
        </p:nvSpPr>
        <p:spPr bwMode="auto">
          <a:xfrm>
            <a:off x="4605338" y="5638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50196" name="Line 20"/>
          <p:cNvSpPr>
            <a:spLocks noChangeShapeType="1"/>
          </p:cNvSpPr>
          <p:nvPr/>
        </p:nvSpPr>
        <p:spPr bwMode="auto">
          <a:xfrm flipH="1">
            <a:off x="4071938" y="4953000"/>
            <a:ext cx="220662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197" name="Line 21"/>
          <p:cNvSpPr>
            <a:spLocks noChangeShapeType="1"/>
          </p:cNvSpPr>
          <p:nvPr/>
        </p:nvSpPr>
        <p:spPr bwMode="auto">
          <a:xfrm>
            <a:off x="4521200" y="4953000"/>
            <a:ext cx="236538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198" name="Text Box 22"/>
          <p:cNvSpPr txBox="1">
            <a:spLocks noChangeArrowheads="1"/>
          </p:cNvSpPr>
          <p:nvPr/>
        </p:nvSpPr>
        <p:spPr bwMode="auto">
          <a:xfrm>
            <a:off x="990600" y="5638800"/>
            <a:ext cx="319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</a:rPr>
              <a:t>c</a:t>
            </a:r>
          </a:p>
        </p:txBody>
      </p:sp>
      <p:sp>
        <p:nvSpPr>
          <p:cNvPr id="50199" name="Text Box 23"/>
          <p:cNvSpPr txBox="1">
            <a:spLocks noChangeArrowheads="1"/>
          </p:cNvSpPr>
          <p:nvPr/>
        </p:nvSpPr>
        <p:spPr bwMode="auto">
          <a:xfrm>
            <a:off x="2743200" y="5638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</a:rPr>
              <a:t>d</a:t>
            </a:r>
          </a:p>
        </p:txBody>
      </p:sp>
      <p:sp>
        <p:nvSpPr>
          <p:cNvPr id="50200" name="Text Box 24"/>
          <p:cNvSpPr txBox="1">
            <a:spLocks noChangeArrowheads="1"/>
          </p:cNvSpPr>
          <p:nvPr/>
        </p:nvSpPr>
        <p:spPr bwMode="auto">
          <a:xfrm>
            <a:off x="1524000" y="5638800"/>
            <a:ext cx="319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50201" name="Text Box 25"/>
          <p:cNvSpPr txBox="1">
            <a:spLocks noChangeArrowheads="1"/>
          </p:cNvSpPr>
          <p:nvPr/>
        </p:nvSpPr>
        <p:spPr bwMode="auto">
          <a:xfrm>
            <a:off x="2209800" y="5638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</a:rPr>
              <a:t>b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81000" y="228600"/>
            <a:ext cx="7924800" cy="1066800"/>
          </a:xfrm>
        </p:spPr>
        <p:txBody>
          <a:bodyPr/>
          <a:lstStyle/>
          <a:p>
            <a:r>
              <a:rPr lang="en-US" altLang="zh-CN" sz="2000" b="1" smtClean="0"/>
              <a:t>(1)S </a:t>
            </a:r>
            <a:r>
              <a:rPr lang="en-US" altLang="zh-CN" sz="2000" b="1" smtClean="0">
                <a:latin typeface="宋体" panose="02010600030101010101" pitchFamily="2" charset="-122"/>
              </a:rPr>
              <a:t>→ </a:t>
            </a:r>
            <a:r>
              <a:rPr lang="en-US" altLang="zh-CN" sz="2000" b="1" smtClean="0">
                <a:solidFill>
                  <a:srgbClr val="CC0000"/>
                </a:solidFill>
              </a:rPr>
              <a:t>c</a:t>
            </a:r>
            <a:r>
              <a:rPr lang="en-US" altLang="zh-CN" sz="2000" b="1" smtClean="0"/>
              <a:t>A</a:t>
            </a:r>
            <a:r>
              <a:rPr lang="en-US" altLang="zh-CN" sz="2000" b="1" smtClean="0">
                <a:solidFill>
                  <a:srgbClr val="CC0000"/>
                </a:solidFill>
              </a:rPr>
              <a:t>d</a:t>
            </a:r>
            <a:r>
              <a:rPr lang="en-US" altLang="zh-CN" sz="2000" b="1" smtClean="0"/>
              <a:t>   (2)  A </a:t>
            </a:r>
            <a:r>
              <a:rPr lang="en-US" altLang="zh-CN" sz="2000" b="1" smtClean="0">
                <a:latin typeface="宋体" panose="02010600030101010101" pitchFamily="2" charset="-122"/>
              </a:rPr>
              <a:t>→ </a:t>
            </a:r>
            <a:r>
              <a:rPr lang="en-US" altLang="zh-CN" sz="2000" b="1" smtClean="0">
                <a:solidFill>
                  <a:srgbClr val="CC0000"/>
                </a:solidFill>
              </a:rPr>
              <a:t>ab  (3)</a:t>
            </a:r>
            <a:r>
              <a:rPr lang="en-US" altLang="zh-CN" sz="2000" b="1" smtClean="0"/>
              <a:t>A </a:t>
            </a:r>
            <a:r>
              <a:rPr lang="en-US" altLang="zh-CN" sz="2000" b="1" smtClean="0">
                <a:latin typeface="宋体" panose="02010600030101010101" pitchFamily="2" charset="-122"/>
              </a:rPr>
              <a:t>→ </a:t>
            </a:r>
            <a:r>
              <a:rPr lang="en-US" altLang="zh-CN" sz="2000" b="1" smtClean="0">
                <a:solidFill>
                  <a:srgbClr val="CC0000"/>
                </a:solidFill>
              </a:rPr>
              <a:t>a</a:t>
            </a:r>
            <a:br>
              <a:rPr lang="en-US" altLang="zh-CN" sz="2000" b="1" smtClean="0">
                <a:solidFill>
                  <a:srgbClr val="CC0000"/>
                </a:solidFill>
              </a:rPr>
            </a:br>
            <a:r>
              <a:rPr lang="zh-CN" altLang="en-US" sz="2000" b="1" smtClean="0"/>
              <a:t>识别输入串</a:t>
            </a:r>
            <a:r>
              <a:rPr lang="en-US" altLang="zh-CN" sz="2000" b="1" smtClean="0"/>
              <a:t>w=</a:t>
            </a:r>
            <a:r>
              <a:rPr lang="en-US" altLang="zh-CN" sz="2000" b="1" smtClean="0">
                <a:solidFill>
                  <a:srgbClr val="CC0000"/>
                </a:solidFill>
              </a:rPr>
              <a:t>cabd</a:t>
            </a:r>
            <a:r>
              <a:rPr lang="zh-CN" altLang="en-US" sz="2000" b="1" smtClean="0"/>
              <a:t>是否为该文法的</a:t>
            </a:r>
            <a:r>
              <a:rPr lang="zh-CN" altLang="en-US" sz="2000" b="1" smtClean="0">
                <a:solidFill>
                  <a:srgbClr val="CC0000"/>
                </a:solidFill>
              </a:rPr>
              <a:t>句子</a:t>
            </a:r>
            <a:br>
              <a:rPr lang="zh-CN" altLang="en-US" sz="2000" b="1" smtClean="0">
                <a:solidFill>
                  <a:srgbClr val="CC0000"/>
                </a:solidFill>
              </a:rPr>
            </a:br>
            <a:r>
              <a:rPr lang="zh-CN" altLang="en-US" sz="2000" b="1" smtClean="0"/>
              <a:t>自上而下的语法分析</a:t>
            </a:r>
          </a:p>
        </p:txBody>
      </p:sp>
      <p:sp>
        <p:nvSpPr>
          <p:cNvPr id="51203" name="Rectangle 3"/>
          <p:cNvSpPr>
            <a:spLocks noGrp="1" noRot="1" noChangeArrowheads="1"/>
          </p:cNvSpPr>
          <p:nvPr>
            <p:ph sz="half" idx="1"/>
          </p:nvPr>
        </p:nvSpPr>
        <p:spPr>
          <a:xfrm>
            <a:off x="304800" y="1981200"/>
            <a:ext cx="4322763" cy="3827463"/>
          </a:xfrm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smtClean="0"/>
              <a:t>若</a:t>
            </a:r>
            <a:r>
              <a:rPr lang="en-US" altLang="zh-CN" sz="2400" smtClean="0"/>
              <a:t>S </a:t>
            </a:r>
            <a:r>
              <a:rPr lang="en-US" altLang="zh-CN" sz="2000" b="1" smtClean="0">
                <a:sym typeface="Symbol" panose="05050102010706020507" pitchFamily="18" charset="2"/>
              </a:rPr>
              <a:t></a:t>
            </a:r>
            <a:r>
              <a:rPr lang="en-US" altLang="zh-CN" sz="2400" smtClean="0"/>
              <a:t> cAd  </a:t>
            </a:r>
            <a:r>
              <a:rPr lang="zh-CN" altLang="en-US" sz="2400" smtClean="0"/>
              <a:t>后选择</a:t>
            </a:r>
            <a:r>
              <a:rPr lang="en-US" altLang="zh-CN" sz="2400" smtClean="0"/>
              <a:t>(3)</a:t>
            </a:r>
            <a:r>
              <a:rPr lang="zh-CN" altLang="en-US" sz="2400" smtClean="0"/>
              <a:t>扩展</a:t>
            </a:r>
            <a:r>
              <a:rPr lang="en-US" altLang="zh-CN" sz="2400" smtClean="0"/>
              <a:t>A</a:t>
            </a:r>
            <a:r>
              <a:rPr lang="zh-CN" altLang="en-US" sz="2400" smtClean="0"/>
              <a:t>，</a:t>
            </a:r>
            <a:r>
              <a:rPr lang="en-US" altLang="zh-CN" sz="2400" smtClean="0"/>
              <a:t>S </a:t>
            </a:r>
            <a:r>
              <a:rPr lang="en-US" altLang="zh-CN" sz="2000" b="1" smtClean="0">
                <a:sym typeface="Symbol" panose="05050102010706020507" pitchFamily="18" charset="2"/>
              </a:rPr>
              <a:t></a:t>
            </a:r>
            <a:r>
              <a:rPr lang="en-US" altLang="zh-CN" sz="2400" smtClean="0"/>
              <a:t> cAd </a:t>
            </a:r>
            <a:r>
              <a:rPr lang="en-US" altLang="zh-CN" sz="2000" b="1" smtClean="0">
                <a:sym typeface="Symbol" panose="05050102010706020507" pitchFamily="18" charset="2"/>
              </a:rPr>
              <a:t></a:t>
            </a:r>
            <a:r>
              <a:rPr lang="en-US" altLang="zh-CN" sz="2400" smtClean="0"/>
              <a:t> cad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smtClean="0"/>
              <a:t>那将会？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smtClean="0"/>
              <a:t> </a:t>
            </a:r>
            <a:r>
              <a:rPr lang="en-US" altLang="zh-CN" sz="2400" smtClean="0"/>
              <a:t>w</a:t>
            </a:r>
            <a:r>
              <a:rPr lang="zh-CN" altLang="en-US" sz="2400" smtClean="0"/>
              <a:t>的第二个符号可以与叶子结点</a:t>
            </a:r>
            <a:r>
              <a:rPr lang="en-US" altLang="zh-CN" sz="2400" smtClean="0"/>
              <a:t>a</a:t>
            </a:r>
            <a:r>
              <a:rPr lang="zh-CN" altLang="en-US" sz="2400" smtClean="0"/>
              <a:t>得以匹配，但第三个符号却不能与下一叶子结点</a:t>
            </a:r>
            <a:r>
              <a:rPr lang="en-US" altLang="zh-CN" sz="2400" smtClean="0"/>
              <a:t>d</a:t>
            </a:r>
            <a:r>
              <a:rPr lang="zh-CN" altLang="en-US" sz="2400" smtClean="0"/>
              <a:t>匹配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smtClean="0"/>
              <a:t>？宣告分析失败（其意味着，识别程序不能为串</a:t>
            </a:r>
            <a:r>
              <a:rPr lang="en-US" altLang="zh-CN" sz="2400" smtClean="0"/>
              <a:t>cabd</a:t>
            </a:r>
            <a:r>
              <a:rPr lang="zh-CN" altLang="en-US" sz="2400" smtClean="0"/>
              <a:t>构造语法树，即</a:t>
            </a:r>
            <a:r>
              <a:rPr lang="en-US" altLang="zh-CN" sz="2400" smtClean="0"/>
              <a:t>cabd</a:t>
            </a:r>
            <a:r>
              <a:rPr lang="zh-CN" altLang="en-US" sz="2400" smtClean="0"/>
              <a:t>不是句子）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smtClean="0"/>
              <a:t>-</a:t>
            </a:r>
            <a:r>
              <a:rPr lang="zh-CN" altLang="en-US" sz="2400" smtClean="0"/>
              <a:t>显然是错误的结论。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smtClean="0"/>
              <a:t>导致失败的原因是在分析中对</a:t>
            </a:r>
            <a:r>
              <a:rPr lang="en-US" altLang="zh-CN" sz="2400" smtClean="0"/>
              <a:t>A</a:t>
            </a:r>
            <a:r>
              <a:rPr lang="zh-CN" altLang="en-US" sz="2400" smtClean="0"/>
              <a:t>的选择不是正确的。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400" smtClean="0"/>
          </a:p>
        </p:txBody>
      </p:sp>
      <p:sp>
        <p:nvSpPr>
          <p:cNvPr id="51204" name="Line 4"/>
          <p:cNvSpPr>
            <a:spLocks noChangeShapeType="1"/>
          </p:cNvSpPr>
          <p:nvPr/>
        </p:nvSpPr>
        <p:spPr bwMode="auto">
          <a:xfrm flipH="1">
            <a:off x="5219700" y="2276475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05" name="Line 5"/>
          <p:cNvSpPr>
            <a:spLocks noChangeShapeType="1"/>
          </p:cNvSpPr>
          <p:nvPr/>
        </p:nvSpPr>
        <p:spPr bwMode="auto">
          <a:xfrm>
            <a:off x="6011863" y="2276475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06" name="Line 6"/>
          <p:cNvSpPr>
            <a:spLocks noChangeShapeType="1"/>
          </p:cNvSpPr>
          <p:nvPr/>
        </p:nvSpPr>
        <p:spPr bwMode="auto">
          <a:xfrm>
            <a:off x="5791200" y="22860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07" name="Line 7"/>
          <p:cNvSpPr>
            <a:spLocks noChangeShapeType="1"/>
          </p:cNvSpPr>
          <p:nvPr/>
        </p:nvSpPr>
        <p:spPr bwMode="auto">
          <a:xfrm>
            <a:off x="5795963" y="2997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08" name="Rectangle 8"/>
          <p:cNvSpPr>
            <a:spLocks noChangeArrowheads="1"/>
          </p:cNvSpPr>
          <p:nvPr/>
        </p:nvSpPr>
        <p:spPr bwMode="auto">
          <a:xfrm>
            <a:off x="5651500" y="1844675"/>
            <a:ext cx="2889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</a:rPr>
              <a:t>S</a:t>
            </a:r>
          </a:p>
        </p:txBody>
      </p:sp>
      <p:sp>
        <p:nvSpPr>
          <p:cNvPr id="51209" name="Rectangle 9"/>
          <p:cNvSpPr>
            <a:spLocks noChangeArrowheads="1"/>
          </p:cNvSpPr>
          <p:nvPr/>
        </p:nvSpPr>
        <p:spPr bwMode="auto">
          <a:xfrm>
            <a:off x="5651500" y="2565400"/>
            <a:ext cx="2889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51210" name="Rectangle 10"/>
          <p:cNvSpPr>
            <a:spLocks noChangeArrowheads="1"/>
          </p:cNvSpPr>
          <p:nvPr/>
        </p:nvSpPr>
        <p:spPr bwMode="auto">
          <a:xfrm>
            <a:off x="6300788" y="2708275"/>
            <a:ext cx="2889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</a:rPr>
              <a:t>d</a:t>
            </a:r>
          </a:p>
        </p:txBody>
      </p:sp>
      <p:sp>
        <p:nvSpPr>
          <p:cNvPr id="51211" name="Rectangle 11"/>
          <p:cNvSpPr>
            <a:spLocks noChangeArrowheads="1"/>
          </p:cNvSpPr>
          <p:nvPr/>
        </p:nvSpPr>
        <p:spPr bwMode="auto">
          <a:xfrm>
            <a:off x="5003800" y="2708275"/>
            <a:ext cx="2889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</a:rPr>
              <a:t>c</a:t>
            </a:r>
          </a:p>
        </p:txBody>
      </p:sp>
      <p:sp>
        <p:nvSpPr>
          <p:cNvPr id="51212" name="Rectangle 12"/>
          <p:cNvSpPr>
            <a:spLocks noChangeArrowheads="1"/>
          </p:cNvSpPr>
          <p:nvPr/>
        </p:nvSpPr>
        <p:spPr bwMode="auto">
          <a:xfrm>
            <a:off x="5724525" y="3284538"/>
            <a:ext cx="288925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51213" name="Text Box 13"/>
          <p:cNvSpPr txBox="1">
            <a:spLocks noChangeArrowheads="1"/>
          </p:cNvSpPr>
          <p:nvPr/>
        </p:nvSpPr>
        <p:spPr bwMode="auto">
          <a:xfrm>
            <a:off x="5286375" y="3933825"/>
            <a:ext cx="263525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 b="1">
                <a:solidFill>
                  <a:srgbClr val="A50021"/>
                </a:solidFill>
                <a:latin typeface="Times New Roman" panose="02020603050405020304" pitchFamily="18" charset="0"/>
                <a:ea typeface="楷体_GB2312" pitchFamily="49" charset="-122"/>
              </a:rPr>
              <a:t>对于自上而下分析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 b="1">
                <a:solidFill>
                  <a:srgbClr val="A50021"/>
                </a:solidFill>
                <a:latin typeface="Times New Roman" panose="02020603050405020304" pitchFamily="18" charset="0"/>
                <a:ea typeface="楷体_GB2312" pitchFamily="49" charset="-122"/>
              </a:rPr>
              <a:t>方法中的主要问题</a:t>
            </a:r>
          </a:p>
        </p:txBody>
      </p:sp>
      <p:sp>
        <p:nvSpPr>
          <p:cNvPr id="51214" name="Text Box 14"/>
          <p:cNvSpPr txBox="1">
            <a:spLocks noChangeArrowheads="1"/>
          </p:cNvSpPr>
          <p:nvPr/>
        </p:nvSpPr>
        <p:spPr bwMode="auto">
          <a:xfrm>
            <a:off x="6421438" y="5300663"/>
            <a:ext cx="796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 b="1">
                <a:solidFill>
                  <a:srgbClr val="A50021"/>
                </a:solidFill>
                <a:latin typeface="Times New Roman" panose="02020603050405020304" pitchFamily="18" charset="0"/>
                <a:ea typeface="楷体_GB2312" pitchFamily="49" charset="-122"/>
              </a:rPr>
              <a:t>回溯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042988" y="549275"/>
            <a:ext cx="7772400" cy="1143000"/>
          </a:xfrm>
        </p:spPr>
        <p:txBody>
          <a:bodyPr/>
          <a:lstStyle/>
          <a:p>
            <a:r>
              <a:rPr lang="en-US" altLang="zh-CN" sz="2400" b="1" smtClean="0"/>
              <a:t>(1)S </a:t>
            </a:r>
            <a:r>
              <a:rPr lang="en-US" altLang="zh-CN" sz="2400" b="1" smtClean="0">
                <a:latin typeface="宋体" panose="02010600030101010101" pitchFamily="2" charset="-122"/>
              </a:rPr>
              <a:t>→ </a:t>
            </a:r>
            <a:r>
              <a:rPr lang="en-US" altLang="zh-CN" sz="2400" b="1" smtClean="0">
                <a:solidFill>
                  <a:srgbClr val="CC0000"/>
                </a:solidFill>
              </a:rPr>
              <a:t>c</a:t>
            </a:r>
            <a:r>
              <a:rPr lang="en-US" altLang="zh-CN" sz="2400" b="1" smtClean="0"/>
              <a:t>A</a:t>
            </a:r>
            <a:r>
              <a:rPr lang="en-US" altLang="zh-CN" sz="2400" b="1" smtClean="0">
                <a:solidFill>
                  <a:srgbClr val="CC0000"/>
                </a:solidFill>
              </a:rPr>
              <a:t>d</a:t>
            </a:r>
            <a:r>
              <a:rPr lang="en-US" altLang="zh-CN" sz="2400" b="1" smtClean="0"/>
              <a:t>   (2)  A </a:t>
            </a:r>
            <a:r>
              <a:rPr lang="en-US" altLang="zh-CN" sz="2400" b="1" smtClean="0">
                <a:latin typeface="宋体" panose="02010600030101010101" pitchFamily="2" charset="-122"/>
              </a:rPr>
              <a:t>→ </a:t>
            </a:r>
            <a:r>
              <a:rPr lang="en-US" altLang="zh-CN" sz="2400" b="1" smtClean="0">
                <a:solidFill>
                  <a:srgbClr val="CC0000"/>
                </a:solidFill>
              </a:rPr>
              <a:t>ab  (3)</a:t>
            </a:r>
            <a:r>
              <a:rPr lang="en-US" altLang="zh-CN" sz="2400" b="1" smtClean="0"/>
              <a:t>A </a:t>
            </a:r>
            <a:r>
              <a:rPr lang="en-US" altLang="zh-CN" sz="2400" b="1" smtClean="0">
                <a:latin typeface="宋体" panose="02010600030101010101" pitchFamily="2" charset="-122"/>
              </a:rPr>
              <a:t>→ </a:t>
            </a:r>
            <a:r>
              <a:rPr lang="en-US" altLang="zh-CN" sz="2400" b="1" smtClean="0">
                <a:solidFill>
                  <a:srgbClr val="CC0000"/>
                </a:solidFill>
              </a:rPr>
              <a:t>a</a:t>
            </a:r>
            <a:br>
              <a:rPr lang="en-US" altLang="zh-CN" sz="2400" b="1" smtClean="0">
                <a:solidFill>
                  <a:srgbClr val="CC0000"/>
                </a:solidFill>
              </a:rPr>
            </a:br>
            <a:r>
              <a:rPr lang="zh-CN" altLang="en-US" sz="2400" b="1" smtClean="0"/>
              <a:t>识别输入串</a:t>
            </a:r>
            <a:r>
              <a:rPr lang="en-US" altLang="zh-CN" sz="2400" b="1" smtClean="0"/>
              <a:t>w=</a:t>
            </a:r>
            <a:r>
              <a:rPr lang="en-US" altLang="zh-CN" sz="2400" b="1" smtClean="0">
                <a:solidFill>
                  <a:srgbClr val="CC0000"/>
                </a:solidFill>
              </a:rPr>
              <a:t>cabd</a:t>
            </a:r>
            <a:r>
              <a:rPr lang="zh-CN" altLang="en-US" sz="2400" b="1" smtClean="0"/>
              <a:t>是否为该文法的</a:t>
            </a:r>
            <a:r>
              <a:rPr lang="zh-CN" altLang="en-US" sz="2400" b="1" smtClean="0">
                <a:solidFill>
                  <a:srgbClr val="CC0000"/>
                </a:solidFill>
              </a:rPr>
              <a:t>句子</a:t>
            </a:r>
            <a:br>
              <a:rPr lang="zh-CN" altLang="en-US" sz="2400" b="1" smtClean="0">
                <a:solidFill>
                  <a:srgbClr val="CC0000"/>
                </a:solidFill>
              </a:rPr>
            </a:br>
            <a:r>
              <a:rPr lang="zh-CN" altLang="en-US" sz="2400" b="1" smtClean="0"/>
              <a:t>自下而上的语法分析</a:t>
            </a:r>
          </a:p>
        </p:txBody>
      </p:sp>
      <p:sp>
        <p:nvSpPr>
          <p:cNvPr id="52227" name="Rectangle 3"/>
          <p:cNvSpPr>
            <a:spLocks noGrp="1" noRot="1" noChangeArrowheads="1"/>
          </p:cNvSpPr>
          <p:nvPr>
            <p:ph sz="half" idx="1"/>
          </p:nvPr>
        </p:nvSpPr>
        <p:spPr>
          <a:xfrm>
            <a:off x="304800" y="1981200"/>
            <a:ext cx="4189413" cy="38862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smtClean="0"/>
              <a:t>对串</a:t>
            </a:r>
            <a:r>
              <a:rPr lang="en-US" altLang="zh-CN" smtClean="0"/>
              <a:t>cabd</a:t>
            </a:r>
            <a:r>
              <a:rPr lang="zh-CN" altLang="en-US" smtClean="0"/>
              <a:t>的分析中，如果不是选择</a:t>
            </a:r>
            <a:r>
              <a:rPr lang="en-US" altLang="zh-CN" smtClean="0"/>
              <a:t>ab</a:t>
            </a:r>
            <a:r>
              <a:rPr lang="zh-CN" altLang="en-US" smtClean="0"/>
              <a:t>用产生式</a:t>
            </a:r>
            <a:r>
              <a:rPr lang="en-US" altLang="zh-CN" smtClean="0"/>
              <a:t>(2),</a:t>
            </a:r>
            <a:r>
              <a:rPr lang="zh-CN" altLang="en-US" smtClean="0"/>
              <a:t>而是选择</a:t>
            </a:r>
            <a:r>
              <a:rPr lang="en-US" altLang="zh-CN" smtClean="0"/>
              <a:t>a</a:t>
            </a:r>
            <a:r>
              <a:rPr lang="zh-CN" altLang="en-US" smtClean="0"/>
              <a:t>用产生式</a:t>
            </a:r>
            <a:r>
              <a:rPr lang="en-US" altLang="zh-CN" smtClean="0"/>
              <a:t>(3)</a:t>
            </a:r>
            <a:r>
              <a:rPr lang="zh-CN" altLang="en-US" smtClean="0"/>
              <a:t>将</a:t>
            </a:r>
            <a:r>
              <a:rPr lang="en-US" altLang="zh-CN" smtClean="0"/>
              <a:t>a</a:t>
            </a:r>
            <a:r>
              <a:rPr lang="zh-CN" altLang="en-US" smtClean="0"/>
              <a:t>归约到了</a:t>
            </a:r>
            <a:r>
              <a:rPr lang="en-US" altLang="zh-CN" smtClean="0"/>
              <a:t>A</a:t>
            </a:r>
            <a:r>
              <a:rPr lang="zh-CN" altLang="en-US" smtClean="0"/>
              <a:t>，那么最终就达不到归约到</a:t>
            </a:r>
            <a:r>
              <a:rPr lang="en-US" altLang="zh-CN" smtClean="0"/>
              <a:t>S</a:t>
            </a:r>
            <a:r>
              <a:rPr lang="zh-CN" altLang="en-US" smtClean="0"/>
              <a:t>的结果，因而也无从知道</a:t>
            </a:r>
            <a:r>
              <a:rPr lang="en-US" altLang="zh-CN" smtClean="0"/>
              <a:t>cabd</a:t>
            </a:r>
            <a:r>
              <a:rPr lang="zh-CN" altLang="en-US" smtClean="0"/>
              <a:t>是一个句子</a:t>
            </a:r>
          </a:p>
        </p:txBody>
      </p:sp>
      <p:sp>
        <p:nvSpPr>
          <p:cNvPr id="52228" name="Rectangle 4"/>
          <p:cNvSpPr>
            <a:spLocks noGrp="1" noRot="1" noChangeArrowheads="1"/>
          </p:cNvSpPr>
          <p:nvPr>
            <p:ph sz="half" idx="2"/>
          </p:nvPr>
        </p:nvSpPr>
        <p:spPr>
          <a:xfrm>
            <a:off x="4656138" y="1981200"/>
            <a:ext cx="4189412" cy="38862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endParaRPr lang="en-US" altLang="zh-CN" smtClean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mtClean="0"/>
              <a:t>c </a:t>
            </a:r>
            <a:r>
              <a:rPr lang="en-US" altLang="zh-CN" u="sng" smtClean="0"/>
              <a:t>a</a:t>
            </a:r>
            <a:r>
              <a:rPr lang="en-US" altLang="zh-CN" smtClean="0"/>
              <a:t> b d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 smtClean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mtClean="0"/>
              <a:t> 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mtClean="0"/>
              <a:t>c  A   b d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mtClean="0"/>
              <a:t>    a</a:t>
            </a:r>
          </a:p>
        </p:txBody>
      </p:sp>
      <p:sp>
        <p:nvSpPr>
          <p:cNvPr id="52229" name="Line 5"/>
          <p:cNvSpPr>
            <a:spLocks noChangeShapeType="1"/>
          </p:cNvSpPr>
          <p:nvPr/>
        </p:nvSpPr>
        <p:spPr bwMode="auto">
          <a:xfrm>
            <a:off x="5257800" y="4343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2230" name="Text Box 6"/>
          <p:cNvSpPr txBox="1">
            <a:spLocks noChangeArrowheads="1"/>
          </p:cNvSpPr>
          <p:nvPr/>
        </p:nvSpPr>
        <p:spPr bwMode="auto">
          <a:xfrm>
            <a:off x="6011863" y="1916113"/>
            <a:ext cx="263525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 b="1">
                <a:solidFill>
                  <a:srgbClr val="A50021"/>
                </a:solidFill>
                <a:latin typeface="Times New Roman" panose="02020603050405020304" pitchFamily="18" charset="0"/>
                <a:ea typeface="楷体_GB2312" pitchFamily="49" charset="-122"/>
              </a:rPr>
              <a:t>对于自下而上分析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 b="1">
                <a:solidFill>
                  <a:srgbClr val="A50021"/>
                </a:solidFill>
                <a:latin typeface="Times New Roman" panose="02020603050405020304" pitchFamily="18" charset="0"/>
                <a:ea typeface="楷体_GB2312" pitchFamily="49" charset="-122"/>
              </a:rPr>
              <a:t>方法中的主要问题</a:t>
            </a:r>
          </a:p>
        </p:txBody>
      </p:sp>
      <p:sp>
        <p:nvSpPr>
          <p:cNvPr id="52231" name="Text Box 7"/>
          <p:cNvSpPr txBox="1">
            <a:spLocks noChangeArrowheads="1"/>
          </p:cNvSpPr>
          <p:nvPr/>
        </p:nvSpPr>
        <p:spPr bwMode="auto">
          <a:xfrm>
            <a:off x="5867400" y="3500438"/>
            <a:ext cx="2940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 b="1">
                <a:solidFill>
                  <a:srgbClr val="A50021"/>
                </a:solidFill>
                <a:latin typeface="Times New Roman" panose="02020603050405020304" pitchFamily="18" charset="0"/>
                <a:ea typeface="楷体_GB2312" pitchFamily="49" charset="-122"/>
              </a:rPr>
              <a:t>精确定义“可规约串”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838200" y="549275"/>
            <a:ext cx="7772400" cy="838200"/>
          </a:xfrm>
        </p:spPr>
        <p:txBody>
          <a:bodyPr/>
          <a:lstStyle/>
          <a:p>
            <a:r>
              <a:rPr lang="zh-CN" altLang="en-US" sz="3600" b="1" smtClean="0"/>
              <a:t>句型分析的有关问题</a:t>
            </a:r>
          </a:p>
        </p:txBody>
      </p:sp>
      <p:sp>
        <p:nvSpPr>
          <p:cNvPr id="53251" name="Rectangle 3"/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762000" y="1905000"/>
            <a:ext cx="7772400" cy="42672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sz="2400" smtClean="0"/>
              <a:t>在</a:t>
            </a:r>
            <a:r>
              <a:rPr lang="zh-CN" altLang="en-US" sz="2400" b="1" smtClean="0">
                <a:solidFill>
                  <a:srgbClr val="A50021"/>
                </a:solidFill>
              </a:rPr>
              <a:t>自上而下分析方法中的主要问题</a:t>
            </a:r>
            <a:r>
              <a:rPr lang="zh-CN" altLang="en-US" sz="2400" smtClean="0"/>
              <a:t>是</a:t>
            </a:r>
            <a:r>
              <a:rPr lang="en-US" altLang="zh-CN" sz="2400" smtClean="0"/>
              <a:t>:</a:t>
            </a:r>
            <a:r>
              <a:rPr lang="zh-CN" altLang="en-US" sz="2400" smtClean="0"/>
              <a:t>假定要被代换的最左非终结符号是</a:t>
            </a:r>
            <a:r>
              <a:rPr lang="en-US" altLang="zh-CN" sz="2400" smtClean="0"/>
              <a:t>V,</a:t>
            </a:r>
            <a:r>
              <a:rPr lang="zh-CN" altLang="en-US" sz="2400" smtClean="0"/>
              <a:t>且有</a:t>
            </a:r>
            <a:r>
              <a:rPr lang="en-US" altLang="zh-CN" sz="2400" smtClean="0"/>
              <a:t>n</a:t>
            </a:r>
            <a:r>
              <a:rPr lang="zh-CN" altLang="en-US" sz="2400" smtClean="0"/>
              <a:t>条规则</a:t>
            </a:r>
            <a:r>
              <a:rPr lang="en-US" altLang="zh-CN" sz="2400" smtClean="0"/>
              <a:t>:V::=a1|a2|…|an</a:t>
            </a:r>
            <a:r>
              <a:rPr lang="zh-CN" altLang="en-US" sz="2400" smtClean="0"/>
              <a:t>那么如何确定用哪个右部去代替</a:t>
            </a:r>
            <a:r>
              <a:rPr lang="en-US" altLang="zh-CN" sz="2400" smtClean="0"/>
              <a:t>V</a:t>
            </a:r>
            <a:r>
              <a:rPr lang="zh-CN" altLang="en-US" sz="2400" smtClean="0"/>
              <a:t>呢</a:t>
            </a:r>
            <a:r>
              <a:rPr lang="en-US" altLang="zh-CN" sz="2400" smtClean="0"/>
              <a:t>?</a:t>
            </a:r>
            <a:r>
              <a:rPr lang="zh-CN" altLang="en-US" sz="2400" smtClean="0"/>
              <a:t>有一种解决办法是从各种可能的选择中随机挑选一种，并希望它是正确的。如果发现它不正确，是错误的，必须退回，重新选择。这种方式称为回溯。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400" smtClean="0"/>
              <a:t>在</a:t>
            </a:r>
            <a:r>
              <a:rPr lang="zh-CN" altLang="en-US" sz="2400" b="1" smtClean="0">
                <a:solidFill>
                  <a:srgbClr val="A50021"/>
                </a:solidFill>
              </a:rPr>
              <a:t>自下而上分析方法</a:t>
            </a:r>
            <a:r>
              <a:rPr lang="zh-CN" altLang="en-US" sz="2400" smtClean="0"/>
              <a:t>中，在分析程序工作的每一步，都是从当前串中选择一个子串，将它规约到某个非终结符号，这个子串称为“可规约串”。</a:t>
            </a:r>
            <a:r>
              <a:rPr lang="zh-CN" altLang="en-US" sz="2400" b="1" smtClean="0">
                <a:solidFill>
                  <a:srgbClr val="A50021"/>
                </a:solidFill>
              </a:rPr>
              <a:t>问题是</a:t>
            </a:r>
            <a:r>
              <a:rPr lang="zh-CN" altLang="en-US" sz="2400" smtClean="0"/>
              <a:t>，每一步如何确定这个“可规约子串”。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Rot="1" noChangeArrowheads="1"/>
          </p:cNvSpPr>
          <p:nvPr>
            <p:ph idx="1"/>
          </p:nvPr>
        </p:nvSpPr>
        <p:spPr>
          <a:xfrm>
            <a:off x="684213" y="1612900"/>
            <a:ext cx="7848600" cy="5129213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sz="2400" smtClean="0">
                <a:latin typeface="宋体" panose="02010600030101010101" pitchFamily="2" charset="-122"/>
              </a:rPr>
              <a:t>以自然语言为例，人们无法列出全部句子，但是人们可以给出一些规则，用这些规则来说明</a:t>
            </a:r>
            <a:r>
              <a:rPr lang="en-US" altLang="zh-CN" sz="2400" smtClean="0">
                <a:latin typeface="宋体" panose="02010600030101010101" pitchFamily="2" charset="-122"/>
              </a:rPr>
              <a:t>(</a:t>
            </a:r>
            <a:r>
              <a:rPr lang="zh-CN" altLang="en-US" sz="2400" smtClean="0">
                <a:latin typeface="宋体" panose="02010600030101010101" pitchFamily="2" charset="-122"/>
              </a:rPr>
              <a:t>或者定义</a:t>
            </a:r>
            <a:r>
              <a:rPr lang="en-US" altLang="zh-CN" sz="2400" smtClean="0">
                <a:latin typeface="宋体" panose="02010600030101010101" pitchFamily="2" charset="-122"/>
              </a:rPr>
              <a:t>)</a:t>
            </a:r>
            <a:r>
              <a:rPr lang="zh-CN" altLang="en-US" sz="2400" smtClean="0">
                <a:latin typeface="宋体" panose="02010600030101010101" pitchFamily="2" charset="-122"/>
              </a:rPr>
              <a:t>句子的组成结构，比如汉语句子可以是由主语后随谓语而成，构成谓语的是动词和直接宾语。“</a:t>
            </a:r>
            <a:r>
              <a:rPr lang="zh-CN" altLang="en-US" sz="2400" smtClean="0"/>
              <a:t>我是大学生</a:t>
            </a:r>
            <a:r>
              <a:rPr lang="zh-CN" altLang="en-US" sz="2400" smtClean="0">
                <a:latin typeface="宋体" panose="02010600030101010101" pitchFamily="2" charset="-122"/>
              </a:rPr>
              <a:t>”</a:t>
            </a:r>
            <a:r>
              <a:rPr lang="zh-CN" altLang="en-US" sz="2400" smtClean="0"/>
              <a:t>。是汉语的一个句子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CN" sz="2400" smtClean="0">
                <a:latin typeface="宋体" panose="02010600030101010101" pitchFamily="2" charset="-122"/>
              </a:rPr>
              <a:t>〈</a:t>
            </a:r>
            <a:r>
              <a:rPr lang="zh-CN" altLang="en-US" sz="2400" smtClean="0">
                <a:latin typeface="宋体" panose="02010600030101010101" pitchFamily="2" charset="-122"/>
              </a:rPr>
              <a:t>句子</a:t>
            </a:r>
            <a:r>
              <a:rPr lang="en-US" altLang="zh-CN" sz="2400" smtClean="0">
                <a:latin typeface="宋体" panose="02010600030101010101" pitchFamily="2" charset="-122"/>
              </a:rPr>
              <a:t>〉∷=〈</a:t>
            </a:r>
            <a:r>
              <a:rPr lang="zh-CN" altLang="en-US" sz="2400" smtClean="0">
                <a:latin typeface="宋体" panose="02010600030101010101" pitchFamily="2" charset="-122"/>
              </a:rPr>
              <a:t>主语</a:t>
            </a:r>
            <a:r>
              <a:rPr lang="en-US" altLang="zh-CN" sz="2400" smtClean="0">
                <a:latin typeface="宋体" panose="02010600030101010101" pitchFamily="2" charset="-122"/>
              </a:rPr>
              <a:t>〉〈</a:t>
            </a:r>
            <a:r>
              <a:rPr lang="zh-CN" altLang="en-US" sz="2400" smtClean="0">
                <a:latin typeface="宋体" panose="02010600030101010101" pitchFamily="2" charset="-122"/>
              </a:rPr>
              <a:t>谓语</a:t>
            </a:r>
            <a:r>
              <a:rPr lang="en-US" altLang="zh-CN" sz="2400" smtClean="0">
                <a:latin typeface="宋体" panose="02010600030101010101" pitchFamily="2" charset="-122"/>
              </a:rPr>
              <a:t>〉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zh-CN" sz="2000" smtClean="0">
                <a:latin typeface="宋体" panose="02010600030101010101" pitchFamily="2" charset="-122"/>
              </a:rPr>
              <a:t>〈</a:t>
            </a:r>
            <a:r>
              <a:rPr lang="zh-CN" altLang="en-US" sz="2000" smtClean="0">
                <a:latin typeface="宋体" panose="02010600030101010101" pitchFamily="2" charset="-122"/>
              </a:rPr>
              <a:t>主语</a:t>
            </a:r>
            <a:r>
              <a:rPr lang="en-US" altLang="zh-CN" sz="2000" smtClean="0">
                <a:latin typeface="宋体" panose="02010600030101010101" pitchFamily="2" charset="-122"/>
              </a:rPr>
              <a:t>〉∷=〈</a:t>
            </a:r>
            <a:r>
              <a:rPr lang="zh-CN" altLang="en-US" sz="2000" smtClean="0">
                <a:latin typeface="宋体" panose="02010600030101010101" pitchFamily="2" charset="-122"/>
              </a:rPr>
              <a:t>代词</a:t>
            </a:r>
            <a:r>
              <a:rPr lang="en-US" altLang="zh-CN" sz="2000" smtClean="0">
                <a:latin typeface="宋体" panose="02010600030101010101" pitchFamily="2" charset="-122"/>
              </a:rPr>
              <a:t>〉</a:t>
            </a:r>
            <a:r>
              <a:rPr lang="zh-CN" altLang="en-US" sz="2000" smtClean="0">
                <a:latin typeface="宋体" panose="02010600030101010101" pitchFamily="2" charset="-122"/>
              </a:rPr>
              <a:t>｜</a:t>
            </a:r>
            <a:r>
              <a:rPr lang="en-US" altLang="zh-CN" sz="2000" smtClean="0">
                <a:latin typeface="宋体" panose="02010600030101010101" pitchFamily="2" charset="-122"/>
              </a:rPr>
              <a:t>〈</a:t>
            </a:r>
            <a:r>
              <a:rPr lang="zh-CN" altLang="en-US" sz="2000" smtClean="0">
                <a:latin typeface="宋体" panose="02010600030101010101" pitchFamily="2" charset="-122"/>
              </a:rPr>
              <a:t>名词</a:t>
            </a:r>
            <a:r>
              <a:rPr lang="en-US" altLang="zh-CN" sz="2000" smtClean="0">
                <a:latin typeface="宋体" panose="02010600030101010101" pitchFamily="2" charset="-122"/>
              </a:rPr>
              <a:t>〉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zh-CN" sz="2000" smtClean="0">
                <a:latin typeface="宋体" panose="02010600030101010101" pitchFamily="2" charset="-122"/>
              </a:rPr>
              <a:t>〈</a:t>
            </a:r>
            <a:r>
              <a:rPr lang="zh-CN" altLang="en-US" sz="2000" smtClean="0">
                <a:latin typeface="宋体" panose="02010600030101010101" pitchFamily="2" charset="-122"/>
              </a:rPr>
              <a:t>代词</a:t>
            </a:r>
            <a:r>
              <a:rPr lang="en-US" altLang="zh-CN" sz="2000" smtClean="0">
                <a:latin typeface="宋体" panose="02010600030101010101" pitchFamily="2" charset="-122"/>
              </a:rPr>
              <a:t>〉∷=</a:t>
            </a:r>
            <a:r>
              <a:rPr lang="zh-CN" altLang="en-US" sz="2000" u="sng" smtClean="0">
                <a:latin typeface="宋体" panose="02010600030101010101" pitchFamily="2" charset="-122"/>
              </a:rPr>
              <a:t>我</a:t>
            </a:r>
            <a:r>
              <a:rPr lang="zh-CN" altLang="en-US" sz="2000" smtClean="0">
                <a:latin typeface="宋体" panose="02010600030101010101" pitchFamily="2" charset="-122"/>
              </a:rPr>
              <a:t>｜</a:t>
            </a:r>
            <a:r>
              <a:rPr lang="zh-CN" altLang="en-US" sz="2000" u="sng" smtClean="0">
                <a:latin typeface="宋体" panose="02010600030101010101" pitchFamily="2" charset="-122"/>
              </a:rPr>
              <a:t>你</a:t>
            </a:r>
            <a:r>
              <a:rPr lang="zh-CN" altLang="en-US" sz="2000" smtClean="0">
                <a:latin typeface="宋体" panose="02010600030101010101" pitchFamily="2" charset="-122"/>
              </a:rPr>
              <a:t>｜</a:t>
            </a:r>
            <a:r>
              <a:rPr lang="zh-CN" altLang="en-US" sz="2000" u="sng" smtClean="0">
                <a:latin typeface="宋体" panose="02010600030101010101" pitchFamily="2" charset="-122"/>
              </a:rPr>
              <a:t>他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zh-CN" sz="2000" smtClean="0">
                <a:latin typeface="宋体" panose="02010600030101010101" pitchFamily="2" charset="-122"/>
              </a:rPr>
              <a:t>〈</a:t>
            </a:r>
            <a:r>
              <a:rPr lang="zh-CN" altLang="en-US" sz="2000" smtClean="0">
                <a:latin typeface="宋体" panose="02010600030101010101" pitchFamily="2" charset="-122"/>
              </a:rPr>
              <a:t>名词</a:t>
            </a:r>
            <a:r>
              <a:rPr lang="en-US" altLang="zh-CN" sz="2000" smtClean="0">
                <a:latin typeface="宋体" panose="02010600030101010101" pitchFamily="2" charset="-122"/>
              </a:rPr>
              <a:t>〉∷=</a:t>
            </a:r>
            <a:r>
              <a:rPr lang="zh-CN" altLang="en-US" sz="2000" u="sng" smtClean="0">
                <a:latin typeface="宋体" panose="02010600030101010101" pitchFamily="2" charset="-122"/>
              </a:rPr>
              <a:t>王明</a:t>
            </a:r>
            <a:r>
              <a:rPr lang="zh-CN" altLang="en-US" sz="2000" smtClean="0">
                <a:latin typeface="宋体" panose="02010600030101010101" pitchFamily="2" charset="-122"/>
              </a:rPr>
              <a:t>｜</a:t>
            </a:r>
            <a:r>
              <a:rPr lang="zh-CN" altLang="en-US" sz="2000" u="sng" smtClean="0">
                <a:latin typeface="宋体" panose="02010600030101010101" pitchFamily="2" charset="-122"/>
              </a:rPr>
              <a:t>大学生</a:t>
            </a:r>
            <a:r>
              <a:rPr lang="zh-CN" altLang="en-US" sz="2000" smtClean="0">
                <a:latin typeface="宋体" panose="02010600030101010101" pitchFamily="2" charset="-122"/>
              </a:rPr>
              <a:t>｜</a:t>
            </a:r>
            <a:r>
              <a:rPr lang="zh-CN" altLang="en-US" sz="2000" u="sng" smtClean="0">
                <a:latin typeface="宋体" panose="02010600030101010101" pitchFamily="2" charset="-122"/>
              </a:rPr>
              <a:t>工人</a:t>
            </a:r>
            <a:r>
              <a:rPr lang="zh-CN" altLang="en-US" sz="2000" smtClean="0">
                <a:latin typeface="宋体" panose="02010600030101010101" pitchFamily="2" charset="-122"/>
              </a:rPr>
              <a:t>｜</a:t>
            </a:r>
            <a:r>
              <a:rPr lang="zh-CN" altLang="en-US" sz="2000" u="sng" smtClean="0">
                <a:latin typeface="宋体" panose="02010600030101010101" pitchFamily="2" charset="-122"/>
              </a:rPr>
              <a:t>英语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zh-CN" sz="2000" smtClean="0">
                <a:latin typeface="宋体" panose="02010600030101010101" pitchFamily="2" charset="-122"/>
              </a:rPr>
              <a:t>〈</a:t>
            </a:r>
            <a:r>
              <a:rPr lang="zh-CN" altLang="en-US" sz="2000" smtClean="0">
                <a:latin typeface="宋体" panose="02010600030101010101" pitchFamily="2" charset="-122"/>
              </a:rPr>
              <a:t>谓语</a:t>
            </a:r>
            <a:r>
              <a:rPr lang="en-US" altLang="zh-CN" sz="2000" smtClean="0">
                <a:latin typeface="宋体" panose="02010600030101010101" pitchFamily="2" charset="-122"/>
              </a:rPr>
              <a:t>〉∷=〈</a:t>
            </a:r>
            <a:r>
              <a:rPr lang="zh-CN" altLang="en-US" sz="2000" smtClean="0">
                <a:latin typeface="宋体" panose="02010600030101010101" pitchFamily="2" charset="-122"/>
              </a:rPr>
              <a:t>动词</a:t>
            </a:r>
            <a:r>
              <a:rPr lang="en-US" altLang="zh-CN" sz="2000" smtClean="0">
                <a:latin typeface="宋体" panose="02010600030101010101" pitchFamily="2" charset="-122"/>
              </a:rPr>
              <a:t>〉〈</a:t>
            </a:r>
            <a:r>
              <a:rPr lang="zh-CN" altLang="en-US" sz="2000" smtClean="0">
                <a:latin typeface="宋体" panose="02010600030101010101" pitchFamily="2" charset="-122"/>
              </a:rPr>
              <a:t>直接宾语</a:t>
            </a:r>
            <a:r>
              <a:rPr lang="en-US" altLang="zh-CN" sz="2000" smtClean="0">
                <a:latin typeface="宋体" panose="02010600030101010101" pitchFamily="2" charset="-122"/>
              </a:rPr>
              <a:t>〉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zh-CN" sz="2000" smtClean="0">
                <a:latin typeface="宋体" panose="02010600030101010101" pitchFamily="2" charset="-122"/>
              </a:rPr>
              <a:t>〈</a:t>
            </a:r>
            <a:r>
              <a:rPr lang="zh-CN" altLang="en-US" sz="2000" smtClean="0">
                <a:latin typeface="宋体" panose="02010600030101010101" pitchFamily="2" charset="-122"/>
              </a:rPr>
              <a:t>动词</a:t>
            </a:r>
            <a:r>
              <a:rPr lang="en-US" altLang="zh-CN" sz="2000" smtClean="0">
                <a:latin typeface="宋体" panose="02010600030101010101" pitchFamily="2" charset="-122"/>
              </a:rPr>
              <a:t>〉∷=</a:t>
            </a:r>
            <a:r>
              <a:rPr lang="zh-CN" altLang="en-US" sz="2000" u="sng" smtClean="0">
                <a:latin typeface="宋体" panose="02010600030101010101" pitchFamily="2" charset="-122"/>
              </a:rPr>
              <a:t>是</a:t>
            </a:r>
            <a:r>
              <a:rPr lang="zh-CN" altLang="en-US" sz="2000" smtClean="0">
                <a:latin typeface="宋体" panose="02010600030101010101" pitchFamily="2" charset="-122"/>
              </a:rPr>
              <a:t>｜</a:t>
            </a:r>
            <a:r>
              <a:rPr lang="zh-CN" altLang="en-US" sz="2000" u="sng" smtClean="0">
                <a:latin typeface="宋体" panose="02010600030101010101" pitchFamily="2" charset="-122"/>
              </a:rPr>
              <a:t>学习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zh-CN" sz="2000" smtClean="0">
                <a:latin typeface="宋体" panose="02010600030101010101" pitchFamily="2" charset="-122"/>
              </a:rPr>
              <a:t>〈</a:t>
            </a:r>
            <a:r>
              <a:rPr lang="zh-CN" altLang="en-US" sz="2000" smtClean="0">
                <a:latin typeface="宋体" panose="02010600030101010101" pitchFamily="2" charset="-122"/>
              </a:rPr>
              <a:t>直接宾语</a:t>
            </a:r>
            <a:r>
              <a:rPr lang="en-US" altLang="zh-CN" sz="2000" smtClean="0">
                <a:latin typeface="宋体" panose="02010600030101010101" pitchFamily="2" charset="-122"/>
              </a:rPr>
              <a:t>〉∷=〈</a:t>
            </a:r>
            <a:r>
              <a:rPr lang="zh-CN" altLang="en-US" sz="2000" smtClean="0">
                <a:latin typeface="宋体" panose="02010600030101010101" pitchFamily="2" charset="-122"/>
              </a:rPr>
              <a:t>代词</a:t>
            </a:r>
            <a:r>
              <a:rPr lang="en-US" altLang="zh-CN" sz="2000" smtClean="0">
                <a:latin typeface="宋体" panose="02010600030101010101" pitchFamily="2" charset="-122"/>
              </a:rPr>
              <a:t>〉</a:t>
            </a:r>
            <a:r>
              <a:rPr lang="zh-CN" altLang="en-US" sz="2000" smtClean="0">
                <a:latin typeface="宋体" panose="02010600030101010101" pitchFamily="2" charset="-122"/>
              </a:rPr>
              <a:t>｜</a:t>
            </a:r>
            <a:r>
              <a:rPr lang="en-US" altLang="zh-CN" sz="2000" smtClean="0">
                <a:latin typeface="宋体" panose="02010600030101010101" pitchFamily="2" charset="-122"/>
              </a:rPr>
              <a:t>〈</a:t>
            </a:r>
            <a:r>
              <a:rPr lang="zh-CN" altLang="en-US" sz="2000" smtClean="0">
                <a:latin typeface="宋体" panose="02010600030101010101" pitchFamily="2" charset="-122"/>
              </a:rPr>
              <a:t>名词</a:t>
            </a:r>
            <a:r>
              <a:rPr lang="en-US" altLang="zh-CN" sz="2000" smtClean="0">
                <a:latin typeface="宋体" panose="02010600030101010101" pitchFamily="2" charset="-122"/>
              </a:rPr>
              <a:t>〉 </a:t>
            </a:r>
          </a:p>
          <a:p>
            <a:pPr>
              <a:buFont typeface="Wingdings" panose="05000000000000000000" pitchFamily="2" charset="2"/>
              <a:buChar char="l"/>
            </a:pPr>
            <a:endParaRPr lang="en-US" altLang="zh-CN" sz="2400" b="1" smtClean="0">
              <a:ea typeface="黑体" panose="02010609060101010101" pitchFamily="49" charset="-122"/>
            </a:endParaRPr>
          </a:p>
        </p:txBody>
      </p:sp>
      <p:sp>
        <p:nvSpPr>
          <p:cNvPr id="7171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403350" y="692150"/>
            <a:ext cx="6405563" cy="609600"/>
          </a:xfrm>
        </p:spPr>
        <p:txBody>
          <a:bodyPr/>
          <a:lstStyle/>
          <a:p>
            <a:r>
              <a:rPr lang="en-US" altLang="zh-CN" sz="3200" b="1" dirty="0"/>
              <a:t>2</a:t>
            </a:r>
            <a:r>
              <a:rPr lang="en-US" altLang="zh-CN" sz="3200" b="1" dirty="0" smtClean="0"/>
              <a:t>.1 </a:t>
            </a:r>
            <a:r>
              <a:rPr lang="zh-CN" altLang="en-US" sz="3200" b="1" dirty="0" smtClean="0"/>
              <a:t>文法的直观概念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95288" y="549275"/>
            <a:ext cx="7772400" cy="762000"/>
          </a:xfrm>
        </p:spPr>
        <p:txBody>
          <a:bodyPr/>
          <a:lstStyle/>
          <a:p>
            <a:r>
              <a:rPr lang="zh-CN" altLang="en-US" b="1" smtClean="0"/>
              <a:t>刻画</a:t>
            </a:r>
            <a:r>
              <a:rPr lang="zh-CN" altLang="en-US" b="1" smtClean="0">
                <a:cs typeface="Arial" panose="020B0604020202020204" pitchFamily="34" charset="0"/>
              </a:rPr>
              <a:t>“</a:t>
            </a:r>
            <a:r>
              <a:rPr lang="zh-CN" altLang="en-US" b="1" smtClean="0"/>
              <a:t>可归约串”</a:t>
            </a:r>
          </a:p>
        </p:txBody>
      </p:sp>
      <p:sp>
        <p:nvSpPr>
          <p:cNvPr id="54275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228600" y="1600200"/>
            <a:ext cx="8915400" cy="5257800"/>
          </a:xfrm>
          <a:solidFill>
            <a:srgbClr val="00FF99"/>
          </a:solidFill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b="1" smtClean="0"/>
              <a:t>文法</a:t>
            </a:r>
            <a:r>
              <a:rPr lang="en-US" altLang="zh-CN" b="1" smtClean="0"/>
              <a:t>G[S]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b="1" smtClean="0">
                <a:solidFill>
                  <a:srgbClr val="CC3300"/>
                </a:solidFill>
              </a:rPr>
              <a:t>句型的短语</a:t>
            </a:r>
            <a:endParaRPr lang="zh-CN" altLang="en-US" b="1" smtClean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b="1" smtClean="0"/>
              <a:t>S </a:t>
            </a:r>
            <a:r>
              <a:rPr lang="en-US" altLang="zh-CN" smtClean="0">
                <a:sym typeface="Symbol" panose="05050102010706020507" pitchFamily="18" charset="2"/>
              </a:rPr>
              <a:t>=&gt;*</a:t>
            </a:r>
            <a:r>
              <a:rPr lang="en-US" altLang="zh-CN" b="1" smtClean="0"/>
              <a:t> </a:t>
            </a:r>
            <a:r>
              <a:rPr lang="en-US" altLang="zh-CN" b="1" smtClean="0">
                <a:latin typeface="宋体" panose="02010600030101010101" pitchFamily="2" charset="-122"/>
              </a:rPr>
              <a:t>α</a:t>
            </a:r>
            <a:r>
              <a:rPr lang="en-US" altLang="zh-CN" b="1" smtClean="0">
                <a:solidFill>
                  <a:srgbClr val="0033CC"/>
                </a:solidFill>
              </a:rPr>
              <a:t>A</a:t>
            </a:r>
            <a:r>
              <a:rPr lang="en-US" altLang="zh-CN" b="1" smtClean="0">
                <a:latin typeface="宋体" panose="02010600030101010101" pitchFamily="2" charset="-122"/>
              </a:rPr>
              <a:t>δ</a:t>
            </a:r>
            <a:r>
              <a:rPr lang="zh-CN" altLang="en-US" b="1" smtClean="0"/>
              <a:t>且  </a:t>
            </a:r>
            <a:r>
              <a:rPr lang="en-US" altLang="zh-CN" b="1" smtClean="0">
                <a:solidFill>
                  <a:srgbClr val="0033CC"/>
                </a:solidFill>
              </a:rPr>
              <a:t>A</a:t>
            </a:r>
            <a:r>
              <a:rPr lang="en-US" altLang="zh-CN" b="1" smtClean="0"/>
              <a:t> </a:t>
            </a:r>
            <a:r>
              <a:rPr lang="en-US" altLang="zh-CN" smtClean="0">
                <a:sym typeface="Symbol" panose="05050102010706020507" pitchFamily="18" charset="2"/>
              </a:rPr>
              <a:t>=&gt;+</a:t>
            </a:r>
            <a:r>
              <a:rPr lang="en-US" altLang="zh-CN" b="1" smtClean="0"/>
              <a:t> </a:t>
            </a:r>
            <a:r>
              <a:rPr lang="en-US" altLang="zh-CN" b="1" smtClean="0">
                <a:solidFill>
                  <a:srgbClr val="FF00FF"/>
                </a:solidFill>
                <a:latin typeface="宋体" panose="02010600030101010101" pitchFamily="2" charset="-122"/>
              </a:rPr>
              <a:t>β</a:t>
            </a:r>
            <a:r>
              <a:rPr lang="zh-CN" altLang="en-US" b="1" smtClean="0">
                <a:latin typeface="宋体" panose="02010600030101010101" pitchFamily="2" charset="-122"/>
              </a:rPr>
              <a:t>，</a:t>
            </a:r>
            <a:r>
              <a:rPr lang="zh-CN" altLang="en-US" b="1" smtClean="0"/>
              <a:t>则称</a:t>
            </a:r>
            <a:r>
              <a:rPr lang="en-US" altLang="zh-CN" b="1" smtClean="0">
                <a:solidFill>
                  <a:srgbClr val="FF00FF"/>
                </a:solidFill>
                <a:latin typeface="宋体" panose="02010600030101010101" pitchFamily="2" charset="-122"/>
              </a:rPr>
              <a:t>β</a:t>
            </a:r>
            <a:r>
              <a:rPr lang="zh-CN" altLang="en-US" b="1" smtClean="0"/>
              <a:t>是</a:t>
            </a:r>
            <a:r>
              <a:rPr lang="zh-CN" altLang="en-US" b="1" smtClean="0">
                <a:solidFill>
                  <a:srgbClr val="CC3300"/>
                </a:solidFill>
              </a:rPr>
              <a:t>句型</a:t>
            </a:r>
            <a:r>
              <a:rPr lang="en-US" altLang="zh-CN" b="1" smtClean="0">
                <a:latin typeface="宋体" panose="02010600030101010101" pitchFamily="2" charset="-122"/>
              </a:rPr>
              <a:t>α</a:t>
            </a:r>
            <a:r>
              <a:rPr lang="en-US" altLang="zh-CN" b="1" smtClean="0">
                <a:solidFill>
                  <a:srgbClr val="FF00FF"/>
                </a:solidFill>
                <a:latin typeface="宋体" panose="02010600030101010101" pitchFamily="2" charset="-122"/>
              </a:rPr>
              <a:t>β</a:t>
            </a:r>
            <a:r>
              <a:rPr lang="en-US" altLang="zh-CN" b="1" smtClean="0">
                <a:latin typeface="宋体" panose="02010600030101010101" pitchFamily="2" charset="-122"/>
              </a:rPr>
              <a:t>δ</a:t>
            </a:r>
            <a:r>
              <a:rPr lang="zh-CN" altLang="en-US" b="1" smtClean="0"/>
              <a:t>相对于非终结符</a:t>
            </a:r>
            <a:r>
              <a:rPr lang="en-US" altLang="zh-CN" b="1" smtClean="0">
                <a:solidFill>
                  <a:srgbClr val="0033CC"/>
                </a:solidFill>
              </a:rPr>
              <a:t>A</a:t>
            </a:r>
            <a:r>
              <a:rPr lang="zh-CN" altLang="en-US" b="1" smtClean="0"/>
              <a:t>的</a:t>
            </a:r>
            <a:r>
              <a:rPr lang="zh-CN" altLang="en-US" b="1" smtClean="0">
                <a:solidFill>
                  <a:srgbClr val="CC0000"/>
                </a:solidFill>
              </a:rPr>
              <a:t>短语</a:t>
            </a:r>
            <a:endParaRPr lang="zh-CN" altLang="en-US" b="1" smtClean="0"/>
          </a:p>
          <a:p>
            <a:pPr>
              <a:buFont typeface="Wingdings" panose="05000000000000000000" pitchFamily="2" charset="2"/>
              <a:buNone/>
            </a:pPr>
            <a:r>
              <a:rPr lang="zh-CN" altLang="en-US" b="1" smtClean="0">
                <a:solidFill>
                  <a:srgbClr val="CC3300"/>
                </a:solidFill>
              </a:rPr>
              <a:t>句型的直接短语</a:t>
            </a:r>
            <a:endParaRPr lang="zh-CN" altLang="en-US" b="1" smtClean="0"/>
          </a:p>
          <a:p>
            <a:pPr>
              <a:buFont typeface="Wingdings" panose="05000000000000000000" pitchFamily="2" charset="2"/>
              <a:buNone/>
            </a:pPr>
            <a:r>
              <a:rPr lang="zh-CN" altLang="en-US" b="1" smtClean="0"/>
              <a:t>若有</a:t>
            </a:r>
            <a:r>
              <a:rPr lang="en-US" altLang="zh-CN" b="1" smtClean="0">
                <a:solidFill>
                  <a:srgbClr val="0033CC"/>
                </a:solidFill>
              </a:rPr>
              <a:t>A</a:t>
            </a:r>
            <a:r>
              <a:rPr lang="en-US" altLang="zh-CN" b="1" smtClean="0"/>
              <a:t> </a:t>
            </a:r>
            <a:r>
              <a:rPr lang="en-US" altLang="zh-CN" b="1" smtClean="0">
                <a:sym typeface="Symbol" panose="05050102010706020507" pitchFamily="18" charset="2"/>
              </a:rPr>
              <a:t></a:t>
            </a:r>
            <a:r>
              <a:rPr lang="en-US" altLang="zh-CN" b="1" smtClean="0"/>
              <a:t> </a:t>
            </a:r>
            <a:r>
              <a:rPr lang="en-US" altLang="zh-CN" b="1" smtClean="0">
                <a:solidFill>
                  <a:srgbClr val="FF00FF"/>
                </a:solidFill>
                <a:latin typeface="宋体" panose="02010600030101010101" pitchFamily="2" charset="-122"/>
              </a:rPr>
              <a:t>β</a:t>
            </a:r>
            <a:r>
              <a:rPr lang="zh-CN" altLang="en-US" b="1" smtClean="0">
                <a:latin typeface="宋体" panose="02010600030101010101" pitchFamily="2" charset="-122"/>
              </a:rPr>
              <a:t>，</a:t>
            </a:r>
            <a:r>
              <a:rPr lang="zh-CN" altLang="en-US" b="1" smtClean="0"/>
              <a:t>则称</a:t>
            </a:r>
            <a:r>
              <a:rPr lang="en-US" altLang="zh-CN" b="1" smtClean="0">
                <a:solidFill>
                  <a:srgbClr val="FF00FF"/>
                </a:solidFill>
                <a:latin typeface="宋体" panose="02010600030101010101" pitchFamily="2" charset="-122"/>
              </a:rPr>
              <a:t>β</a:t>
            </a:r>
            <a:r>
              <a:rPr lang="zh-CN" altLang="en-US" b="1" smtClean="0"/>
              <a:t>是句型</a:t>
            </a:r>
            <a:r>
              <a:rPr lang="en-US" altLang="zh-CN" b="1" smtClean="0">
                <a:latin typeface="宋体" panose="02010600030101010101" pitchFamily="2" charset="-122"/>
              </a:rPr>
              <a:t>α</a:t>
            </a:r>
            <a:r>
              <a:rPr lang="en-US" altLang="zh-CN" b="1" smtClean="0">
                <a:solidFill>
                  <a:srgbClr val="FF00FF"/>
                </a:solidFill>
                <a:latin typeface="宋体" panose="02010600030101010101" pitchFamily="2" charset="-122"/>
              </a:rPr>
              <a:t>β</a:t>
            </a:r>
            <a:r>
              <a:rPr lang="en-US" altLang="zh-CN" b="1" smtClean="0">
                <a:latin typeface="宋体" panose="02010600030101010101" pitchFamily="2" charset="-122"/>
              </a:rPr>
              <a:t>δ</a:t>
            </a:r>
            <a:r>
              <a:rPr lang="zh-CN" altLang="en-US" b="1" smtClean="0"/>
              <a:t>相对于非终结符</a:t>
            </a:r>
            <a:r>
              <a:rPr lang="en-US" altLang="zh-CN" b="1" smtClean="0">
                <a:solidFill>
                  <a:srgbClr val="0033CC"/>
                </a:solidFill>
              </a:rPr>
              <a:t>A </a:t>
            </a:r>
            <a:r>
              <a:rPr lang="zh-CN" altLang="en-US" b="1" smtClean="0"/>
              <a:t>的</a:t>
            </a:r>
            <a:r>
              <a:rPr lang="zh-CN" altLang="en-US" b="1" smtClean="0">
                <a:solidFill>
                  <a:srgbClr val="CC0000"/>
                </a:solidFill>
              </a:rPr>
              <a:t>直接短语</a:t>
            </a:r>
            <a:endParaRPr lang="zh-CN" altLang="en-US" b="1" smtClean="0"/>
          </a:p>
          <a:p>
            <a:pPr>
              <a:buFont typeface="Wingdings" panose="05000000000000000000" pitchFamily="2" charset="2"/>
              <a:buNone/>
            </a:pPr>
            <a:r>
              <a:rPr lang="zh-CN" altLang="en-US" b="1" smtClean="0">
                <a:solidFill>
                  <a:srgbClr val="CC3300"/>
                </a:solidFill>
              </a:rPr>
              <a:t>句型的句柄</a:t>
            </a:r>
            <a:endParaRPr lang="zh-CN" altLang="en-US" b="1" smtClean="0"/>
          </a:p>
          <a:p>
            <a:pPr>
              <a:buFont typeface="Wingdings" panose="05000000000000000000" pitchFamily="2" charset="2"/>
              <a:buNone/>
            </a:pPr>
            <a:r>
              <a:rPr lang="zh-CN" altLang="en-US" b="1" smtClean="0"/>
              <a:t>一个句型的</a:t>
            </a:r>
            <a:r>
              <a:rPr lang="zh-CN" altLang="en-US" b="1" smtClean="0">
                <a:solidFill>
                  <a:srgbClr val="CC3300"/>
                </a:solidFill>
              </a:rPr>
              <a:t>最左直接短语</a:t>
            </a:r>
            <a:r>
              <a:rPr lang="zh-CN" altLang="en-US" b="1" smtClean="0"/>
              <a:t>称为</a:t>
            </a:r>
            <a:r>
              <a:rPr lang="zh-CN" altLang="en-US" b="1" smtClean="0">
                <a:solidFill>
                  <a:srgbClr val="0033CC"/>
                </a:solidFill>
              </a:rPr>
              <a:t>该句型</a:t>
            </a:r>
            <a:r>
              <a:rPr lang="zh-CN" altLang="en-US" b="1" smtClean="0"/>
              <a:t>的</a:t>
            </a:r>
            <a:r>
              <a:rPr lang="zh-CN" altLang="en-US" b="1" smtClean="0">
                <a:solidFill>
                  <a:srgbClr val="CC3300"/>
                </a:solidFill>
              </a:rPr>
              <a:t>句柄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11188" y="765175"/>
            <a:ext cx="7772400" cy="712788"/>
          </a:xfrm>
        </p:spPr>
        <p:txBody>
          <a:bodyPr/>
          <a:lstStyle/>
          <a:p>
            <a:r>
              <a:rPr lang="en-US" altLang="zh-CN" sz="4000" b="1" smtClean="0">
                <a:latin typeface="宋体" panose="02010600030101010101" pitchFamily="2" charset="-122"/>
              </a:rPr>
              <a:t>i*i+i </a:t>
            </a:r>
            <a:r>
              <a:rPr lang="zh-CN" altLang="en-US" sz="4000" b="1" smtClean="0">
                <a:latin typeface="宋体" panose="02010600030101010101" pitchFamily="2" charset="-122"/>
              </a:rPr>
              <a:t>的短语、直接短语和句柄</a:t>
            </a:r>
          </a:p>
        </p:txBody>
      </p:sp>
      <p:sp>
        <p:nvSpPr>
          <p:cNvPr id="55299" name="Text Box 3"/>
          <p:cNvSpPr txBox="1">
            <a:spLocks noChangeArrowheads="1"/>
          </p:cNvSpPr>
          <p:nvPr/>
        </p:nvSpPr>
        <p:spPr bwMode="auto">
          <a:xfrm>
            <a:off x="5148263" y="1524000"/>
            <a:ext cx="3767137" cy="4116388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1" lang="en-US" altLang="zh-CN" b="1">
                <a:latin typeface="宋体" panose="02010600030101010101" pitchFamily="2" charset="-122"/>
              </a:rPr>
              <a:t>G[E]</a:t>
            </a:r>
            <a:r>
              <a:rPr kumimoji="1" lang="zh-CN" altLang="en-US" b="1">
                <a:latin typeface="宋体" panose="02010600030101010101" pitchFamily="2" charset="-122"/>
              </a:rPr>
              <a:t>：</a:t>
            </a:r>
            <a:r>
              <a:rPr kumimoji="1" lang="en-US" altLang="zh-CN" b="1">
                <a:latin typeface="宋体" panose="02010600030101010101" pitchFamily="2" charset="-122"/>
              </a:rPr>
              <a:t>E→E+T|T</a:t>
            </a:r>
            <a:br>
              <a:rPr kumimoji="1" lang="en-US" altLang="zh-CN" b="1">
                <a:latin typeface="宋体" panose="02010600030101010101" pitchFamily="2" charset="-122"/>
              </a:rPr>
            </a:br>
            <a:r>
              <a:rPr kumimoji="1" lang="en-US" altLang="zh-CN" b="1">
                <a:latin typeface="宋体" panose="02010600030101010101" pitchFamily="2" charset="-122"/>
              </a:rPr>
              <a:t>      T→T*F|F</a:t>
            </a:r>
            <a:br>
              <a:rPr kumimoji="1" lang="en-US" altLang="zh-CN" b="1">
                <a:latin typeface="宋体" panose="02010600030101010101" pitchFamily="2" charset="-122"/>
              </a:rPr>
            </a:br>
            <a:r>
              <a:rPr kumimoji="1" lang="en-US" altLang="zh-CN" b="1">
                <a:latin typeface="宋体" panose="02010600030101010101" pitchFamily="2" charset="-122"/>
              </a:rPr>
              <a:t>      F→(E)|i</a:t>
            </a:r>
          </a:p>
          <a:p>
            <a:pPr lvl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1" lang="zh-CN" altLang="en-US" b="1">
                <a:latin typeface="宋体" panose="02010600030101010101" pitchFamily="2" charset="-122"/>
              </a:rPr>
              <a:t>句型：</a:t>
            </a:r>
            <a:r>
              <a:rPr kumimoji="1" lang="en-US" altLang="zh-CN" b="1">
                <a:solidFill>
                  <a:srgbClr val="CC0000"/>
                </a:solidFill>
                <a:latin typeface="宋体" panose="02010600030101010101" pitchFamily="2" charset="-122"/>
              </a:rPr>
              <a:t>i*i+i</a:t>
            </a:r>
          </a:p>
          <a:p>
            <a:pPr lvl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1" lang="zh-CN" altLang="en-US" b="1">
                <a:latin typeface="宋体" panose="02010600030101010101" pitchFamily="2" charset="-122"/>
              </a:rPr>
              <a:t>短语： </a:t>
            </a:r>
            <a:r>
              <a:rPr kumimoji="1" lang="en-US" altLang="zh-CN" sz="2400" b="1">
                <a:solidFill>
                  <a:srgbClr val="0033CC"/>
                </a:solidFill>
                <a:latin typeface="Times New Roman" panose="02020603050405020304" pitchFamily="18" charset="0"/>
              </a:rPr>
              <a:t>i1* i2+ i3</a:t>
            </a:r>
            <a:r>
              <a:rPr kumimoji="1" lang="zh-CN" altLang="en-US" sz="2400" b="1">
                <a:latin typeface="Times New Roman" panose="02020603050405020304" pitchFamily="18" charset="0"/>
              </a:rPr>
              <a:t>， </a:t>
            </a:r>
            <a:r>
              <a:rPr kumimoji="1" lang="en-US" altLang="zh-CN" sz="2400" b="1">
                <a:solidFill>
                  <a:srgbClr val="0033CC"/>
                </a:solidFill>
                <a:latin typeface="Times New Roman" panose="02020603050405020304" pitchFamily="18" charset="0"/>
              </a:rPr>
              <a:t>i1* i2</a:t>
            </a:r>
            <a:r>
              <a:rPr kumimoji="1" lang="en-US" altLang="zh-CN" sz="2400" b="1">
                <a:latin typeface="Times New Roman" panose="02020603050405020304" pitchFamily="18" charset="0"/>
              </a:rPr>
              <a:t> </a:t>
            </a:r>
            <a:r>
              <a:rPr kumimoji="1" lang="zh-CN" altLang="en-US" sz="2400" b="1">
                <a:latin typeface="Times New Roman" panose="02020603050405020304" pitchFamily="18" charset="0"/>
              </a:rPr>
              <a:t>， </a:t>
            </a:r>
            <a:r>
              <a:rPr kumimoji="1" lang="en-US" altLang="zh-CN" sz="2400" b="1">
                <a:solidFill>
                  <a:srgbClr val="3333FF"/>
                </a:solidFill>
                <a:latin typeface="Times New Roman" panose="02020603050405020304" pitchFamily="18" charset="0"/>
              </a:rPr>
              <a:t>i1 </a:t>
            </a:r>
            <a:r>
              <a:rPr kumimoji="1" lang="zh-CN" altLang="en-US" sz="2400" b="1">
                <a:solidFill>
                  <a:srgbClr val="3333FF"/>
                </a:solidFill>
                <a:latin typeface="Times New Roman" panose="02020603050405020304" pitchFamily="18" charset="0"/>
              </a:rPr>
              <a:t>， </a:t>
            </a:r>
            <a:r>
              <a:rPr kumimoji="1" lang="en-US" altLang="zh-CN" sz="2400" b="1">
                <a:solidFill>
                  <a:srgbClr val="3333FF"/>
                </a:solidFill>
                <a:latin typeface="Times New Roman" panose="02020603050405020304" pitchFamily="18" charset="0"/>
              </a:rPr>
              <a:t>i2 </a:t>
            </a:r>
            <a:r>
              <a:rPr kumimoji="1" lang="zh-CN" altLang="en-US" sz="2400" b="1">
                <a:solidFill>
                  <a:srgbClr val="3333FF"/>
                </a:solidFill>
                <a:latin typeface="Times New Roman" panose="02020603050405020304" pitchFamily="18" charset="0"/>
              </a:rPr>
              <a:t>， </a:t>
            </a:r>
            <a:r>
              <a:rPr kumimoji="1" lang="en-US" altLang="zh-CN" sz="2400" b="1">
                <a:solidFill>
                  <a:srgbClr val="3333FF"/>
                </a:solidFill>
                <a:latin typeface="Times New Roman" panose="02020603050405020304" pitchFamily="18" charset="0"/>
              </a:rPr>
              <a:t>i3 </a:t>
            </a:r>
            <a:endParaRPr kumimoji="1" lang="en-US" altLang="zh-CN" b="1">
              <a:solidFill>
                <a:srgbClr val="3333FF"/>
              </a:solidFill>
              <a:latin typeface="宋体" panose="02010600030101010101" pitchFamily="2" charset="-122"/>
            </a:endParaRPr>
          </a:p>
          <a:p>
            <a:pPr lvl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1" lang="zh-CN" altLang="en-US" b="1">
                <a:latin typeface="宋体" panose="02010600030101010101" pitchFamily="2" charset="-122"/>
              </a:rPr>
              <a:t>直接短语： </a:t>
            </a:r>
            <a:r>
              <a:rPr kumimoji="1" lang="en-US" altLang="zh-CN" sz="2400" b="1">
                <a:solidFill>
                  <a:srgbClr val="A50021"/>
                </a:solidFill>
                <a:latin typeface="Times New Roman" panose="02020603050405020304" pitchFamily="18" charset="0"/>
              </a:rPr>
              <a:t>i1 </a:t>
            </a:r>
            <a:r>
              <a:rPr kumimoji="1" lang="zh-CN" altLang="en-US" sz="2400" b="1">
                <a:solidFill>
                  <a:srgbClr val="A50021"/>
                </a:solidFill>
                <a:latin typeface="Times New Roman" panose="02020603050405020304" pitchFamily="18" charset="0"/>
              </a:rPr>
              <a:t>， </a:t>
            </a:r>
            <a:r>
              <a:rPr kumimoji="1" lang="en-US" altLang="zh-CN" sz="2400" b="1">
                <a:solidFill>
                  <a:srgbClr val="A50021"/>
                </a:solidFill>
                <a:latin typeface="Times New Roman" panose="02020603050405020304" pitchFamily="18" charset="0"/>
              </a:rPr>
              <a:t>i2 </a:t>
            </a:r>
            <a:r>
              <a:rPr kumimoji="1" lang="zh-CN" altLang="en-US" sz="2400" b="1">
                <a:solidFill>
                  <a:srgbClr val="A50021"/>
                </a:solidFill>
                <a:latin typeface="Times New Roman" panose="02020603050405020304" pitchFamily="18" charset="0"/>
              </a:rPr>
              <a:t>， </a:t>
            </a:r>
            <a:r>
              <a:rPr kumimoji="1" lang="en-US" altLang="zh-CN" sz="2400" b="1">
                <a:solidFill>
                  <a:srgbClr val="A50021"/>
                </a:solidFill>
                <a:latin typeface="Times New Roman" panose="02020603050405020304" pitchFamily="18" charset="0"/>
              </a:rPr>
              <a:t>i3</a:t>
            </a:r>
            <a:r>
              <a:rPr kumimoji="1" lang="en-US" altLang="zh-CN" sz="2400">
                <a:solidFill>
                  <a:srgbClr val="A50021"/>
                </a:solidFill>
                <a:latin typeface="Times New Roman" panose="02020603050405020304" pitchFamily="18" charset="0"/>
              </a:rPr>
              <a:t> </a:t>
            </a:r>
          </a:p>
          <a:p>
            <a:pPr lvl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400">
                <a:latin typeface="Times New Roman" panose="02020603050405020304" pitchFamily="18" charset="0"/>
              </a:rPr>
              <a:t>句柄： </a:t>
            </a:r>
            <a:r>
              <a:rPr kumimoji="1" lang="en-US" altLang="zh-CN" sz="2400" b="1">
                <a:solidFill>
                  <a:srgbClr val="3333FF"/>
                </a:solidFill>
                <a:latin typeface="Times New Roman" panose="02020603050405020304" pitchFamily="18" charset="0"/>
              </a:rPr>
              <a:t>i1</a:t>
            </a:r>
          </a:p>
        </p:txBody>
      </p:sp>
      <p:sp>
        <p:nvSpPr>
          <p:cNvPr id="55300" name="Rectangle 4"/>
          <p:cNvSpPr>
            <a:spLocks noChangeArrowheads="1"/>
          </p:cNvSpPr>
          <p:nvPr/>
        </p:nvSpPr>
        <p:spPr bwMode="auto">
          <a:xfrm>
            <a:off x="2843213" y="1700213"/>
            <a:ext cx="719137" cy="3603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</a:rPr>
              <a:t>E</a:t>
            </a:r>
          </a:p>
        </p:txBody>
      </p:sp>
      <p:sp>
        <p:nvSpPr>
          <p:cNvPr id="55301" name="Rectangle 5"/>
          <p:cNvSpPr>
            <a:spLocks noChangeArrowheads="1"/>
          </p:cNvSpPr>
          <p:nvPr/>
        </p:nvSpPr>
        <p:spPr bwMode="auto">
          <a:xfrm>
            <a:off x="1403350" y="2565400"/>
            <a:ext cx="719138" cy="3603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</a:rPr>
              <a:t>E</a:t>
            </a:r>
          </a:p>
        </p:txBody>
      </p:sp>
      <p:sp>
        <p:nvSpPr>
          <p:cNvPr id="55302" name="Rectangle 6"/>
          <p:cNvSpPr>
            <a:spLocks noChangeArrowheads="1"/>
          </p:cNvSpPr>
          <p:nvPr/>
        </p:nvSpPr>
        <p:spPr bwMode="auto">
          <a:xfrm>
            <a:off x="4140200" y="2492375"/>
            <a:ext cx="719138" cy="3603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</a:rPr>
              <a:t>T</a:t>
            </a:r>
          </a:p>
        </p:txBody>
      </p:sp>
      <p:sp>
        <p:nvSpPr>
          <p:cNvPr id="55303" name="Line 7"/>
          <p:cNvSpPr>
            <a:spLocks noChangeShapeType="1"/>
          </p:cNvSpPr>
          <p:nvPr/>
        </p:nvSpPr>
        <p:spPr bwMode="auto">
          <a:xfrm flipH="1">
            <a:off x="2124075" y="2060575"/>
            <a:ext cx="720725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304" name="Line 8"/>
          <p:cNvSpPr>
            <a:spLocks noChangeShapeType="1"/>
          </p:cNvSpPr>
          <p:nvPr/>
        </p:nvSpPr>
        <p:spPr bwMode="auto">
          <a:xfrm>
            <a:off x="3563938" y="2060575"/>
            <a:ext cx="647700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305" name="Rectangle 9"/>
          <p:cNvSpPr>
            <a:spLocks noChangeArrowheads="1"/>
          </p:cNvSpPr>
          <p:nvPr/>
        </p:nvSpPr>
        <p:spPr bwMode="auto">
          <a:xfrm>
            <a:off x="2843213" y="2565400"/>
            <a:ext cx="576262" cy="3587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</a:rPr>
              <a:t>+</a:t>
            </a:r>
          </a:p>
        </p:txBody>
      </p:sp>
      <p:sp>
        <p:nvSpPr>
          <p:cNvPr id="55306" name="Line 10"/>
          <p:cNvSpPr>
            <a:spLocks noChangeShapeType="1"/>
          </p:cNvSpPr>
          <p:nvPr/>
        </p:nvSpPr>
        <p:spPr bwMode="auto">
          <a:xfrm>
            <a:off x="3132138" y="2133600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307" name="Rectangle 11"/>
          <p:cNvSpPr>
            <a:spLocks noChangeArrowheads="1"/>
          </p:cNvSpPr>
          <p:nvPr/>
        </p:nvSpPr>
        <p:spPr bwMode="auto">
          <a:xfrm>
            <a:off x="1403350" y="3357563"/>
            <a:ext cx="719138" cy="3603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</a:rPr>
              <a:t>T</a:t>
            </a:r>
          </a:p>
        </p:txBody>
      </p:sp>
      <p:sp>
        <p:nvSpPr>
          <p:cNvPr id="55308" name="Rectangle 12"/>
          <p:cNvSpPr>
            <a:spLocks noChangeArrowheads="1"/>
          </p:cNvSpPr>
          <p:nvPr/>
        </p:nvSpPr>
        <p:spPr bwMode="auto">
          <a:xfrm>
            <a:off x="4140200" y="3357563"/>
            <a:ext cx="719138" cy="3603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</a:rPr>
              <a:t>F</a:t>
            </a:r>
          </a:p>
        </p:txBody>
      </p:sp>
      <p:sp>
        <p:nvSpPr>
          <p:cNvPr id="55309" name="Rectangle 13"/>
          <p:cNvSpPr>
            <a:spLocks noChangeArrowheads="1"/>
          </p:cNvSpPr>
          <p:nvPr/>
        </p:nvSpPr>
        <p:spPr bwMode="auto">
          <a:xfrm>
            <a:off x="468313" y="4221163"/>
            <a:ext cx="719137" cy="3603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</a:rPr>
              <a:t>T</a:t>
            </a:r>
          </a:p>
        </p:txBody>
      </p:sp>
      <p:sp>
        <p:nvSpPr>
          <p:cNvPr id="55310" name="Rectangle 14"/>
          <p:cNvSpPr>
            <a:spLocks noChangeArrowheads="1"/>
          </p:cNvSpPr>
          <p:nvPr/>
        </p:nvSpPr>
        <p:spPr bwMode="auto">
          <a:xfrm>
            <a:off x="2268538" y="4221163"/>
            <a:ext cx="719137" cy="3603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</a:rPr>
              <a:t>F</a:t>
            </a:r>
          </a:p>
        </p:txBody>
      </p:sp>
      <p:sp>
        <p:nvSpPr>
          <p:cNvPr id="55311" name="Rectangle 15"/>
          <p:cNvSpPr>
            <a:spLocks noChangeArrowheads="1"/>
          </p:cNvSpPr>
          <p:nvPr/>
        </p:nvSpPr>
        <p:spPr bwMode="auto">
          <a:xfrm>
            <a:off x="1403350" y="4221163"/>
            <a:ext cx="719138" cy="3603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</a:rPr>
              <a:t>*</a:t>
            </a:r>
          </a:p>
        </p:txBody>
      </p:sp>
      <p:sp>
        <p:nvSpPr>
          <p:cNvPr id="55312" name="Line 16"/>
          <p:cNvSpPr>
            <a:spLocks noChangeShapeType="1"/>
          </p:cNvSpPr>
          <p:nvPr/>
        </p:nvSpPr>
        <p:spPr bwMode="auto">
          <a:xfrm>
            <a:off x="1763713" y="2924175"/>
            <a:ext cx="0" cy="433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313" name="Line 17"/>
          <p:cNvSpPr>
            <a:spLocks noChangeShapeType="1"/>
          </p:cNvSpPr>
          <p:nvPr/>
        </p:nvSpPr>
        <p:spPr bwMode="auto">
          <a:xfrm>
            <a:off x="4500563" y="2852738"/>
            <a:ext cx="0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314" name="Line 18"/>
          <p:cNvSpPr>
            <a:spLocks noChangeShapeType="1"/>
          </p:cNvSpPr>
          <p:nvPr/>
        </p:nvSpPr>
        <p:spPr bwMode="auto">
          <a:xfrm>
            <a:off x="1692275" y="3716338"/>
            <a:ext cx="0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315" name="Line 19"/>
          <p:cNvSpPr>
            <a:spLocks noChangeShapeType="1"/>
          </p:cNvSpPr>
          <p:nvPr/>
        </p:nvSpPr>
        <p:spPr bwMode="auto">
          <a:xfrm flipH="1">
            <a:off x="900113" y="3716338"/>
            <a:ext cx="503237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316" name="Line 20"/>
          <p:cNvSpPr>
            <a:spLocks noChangeShapeType="1"/>
          </p:cNvSpPr>
          <p:nvPr/>
        </p:nvSpPr>
        <p:spPr bwMode="auto">
          <a:xfrm>
            <a:off x="2051050" y="3716338"/>
            <a:ext cx="576263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317" name="Rectangle 21"/>
          <p:cNvSpPr>
            <a:spLocks noChangeArrowheads="1"/>
          </p:cNvSpPr>
          <p:nvPr/>
        </p:nvSpPr>
        <p:spPr bwMode="auto">
          <a:xfrm>
            <a:off x="468313" y="5084763"/>
            <a:ext cx="719137" cy="3603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</a:rPr>
              <a:t>F</a:t>
            </a:r>
          </a:p>
        </p:txBody>
      </p:sp>
      <p:sp>
        <p:nvSpPr>
          <p:cNvPr id="55318" name="Line 22"/>
          <p:cNvSpPr>
            <a:spLocks noChangeShapeType="1"/>
          </p:cNvSpPr>
          <p:nvPr/>
        </p:nvSpPr>
        <p:spPr bwMode="auto">
          <a:xfrm>
            <a:off x="827088" y="4581525"/>
            <a:ext cx="0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319" name="Rectangle 23"/>
          <p:cNvSpPr>
            <a:spLocks noChangeArrowheads="1"/>
          </p:cNvSpPr>
          <p:nvPr/>
        </p:nvSpPr>
        <p:spPr bwMode="auto">
          <a:xfrm>
            <a:off x="539750" y="6021388"/>
            <a:ext cx="719138" cy="3603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</a:rPr>
              <a:t>i1</a:t>
            </a:r>
          </a:p>
        </p:txBody>
      </p:sp>
      <p:sp>
        <p:nvSpPr>
          <p:cNvPr id="55320" name="Rectangle 24"/>
          <p:cNvSpPr>
            <a:spLocks noChangeArrowheads="1"/>
          </p:cNvSpPr>
          <p:nvPr/>
        </p:nvSpPr>
        <p:spPr bwMode="auto">
          <a:xfrm>
            <a:off x="2268538" y="5013325"/>
            <a:ext cx="719137" cy="3603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</a:rPr>
              <a:t>i2</a:t>
            </a:r>
          </a:p>
        </p:txBody>
      </p:sp>
      <p:sp>
        <p:nvSpPr>
          <p:cNvPr id="55321" name="Rectangle 25"/>
          <p:cNvSpPr>
            <a:spLocks noChangeArrowheads="1"/>
          </p:cNvSpPr>
          <p:nvPr/>
        </p:nvSpPr>
        <p:spPr bwMode="auto">
          <a:xfrm>
            <a:off x="4140200" y="4221163"/>
            <a:ext cx="719138" cy="3603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</a:rPr>
              <a:t>i3</a:t>
            </a:r>
          </a:p>
        </p:txBody>
      </p:sp>
      <p:sp>
        <p:nvSpPr>
          <p:cNvPr id="55322" name="Line 26"/>
          <p:cNvSpPr>
            <a:spLocks noChangeShapeType="1"/>
          </p:cNvSpPr>
          <p:nvPr/>
        </p:nvSpPr>
        <p:spPr bwMode="auto">
          <a:xfrm>
            <a:off x="755650" y="5445125"/>
            <a:ext cx="0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323" name="Line 27"/>
          <p:cNvSpPr>
            <a:spLocks noChangeShapeType="1"/>
          </p:cNvSpPr>
          <p:nvPr/>
        </p:nvSpPr>
        <p:spPr bwMode="auto">
          <a:xfrm>
            <a:off x="2627313" y="4581525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324" name="Line 28"/>
          <p:cNvSpPr>
            <a:spLocks noChangeShapeType="1"/>
          </p:cNvSpPr>
          <p:nvPr/>
        </p:nvSpPr>
        <p:spPr bwMode="auto">
          <a:xfrm>
            <a:off x="4500563" y="3716338"/>
            <a:ext cx="0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325" name="Text Box 29"/>
          <p:cNvSpPr txBox="1">
            <a:spLocks noChangeArrowheads="1"/>
          </p:cNvSpPr>
          <p:nvPr/>
        </p:nvSpPr>
        <p:spPr bwMode="auto">
          <a:xfrm>
            <a:off x="2268538" y="5734050"/>
            <a:ext cx="652145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chemeClr val="hlink"/>
                </a:solidFill>
              </a:rPr>
              <a:t>I1,i2,i3</a:t>
            </a:r>
            <a:r>
              <a:rPr lang="zh-CN" altLang="en-US" sz="1800">
                <a:solidFill>
                  <a:schemeClr val="hlink"/>
                </a:solidFill>
              </a:rPr>
              <a:t>分别是相对于</a:t>
            </a:r>
            <a:r>
              <a:rPr lang="en-US" altLang="zh-CN" sz="1800">
                <a:solidFill>
                  <a:schemeClr val="hlink"/>
                </a:solidFill>
              </a:rPr>
              <a:t>F</a:t>
            </a:r>
            <a:r>
              <a:rPr lang="zh-CN" altLang="en-US" sz="1800">
                <a:solidFill>
                  <a:schemeClr val="hlink"/>
                </a:solidFill>
              </a:rPr>
              <a:t>的直接短语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chemeClr val="hlink"/>
                </a:solidFill>
              </a:rPr>
              <a:t>I1*i2</a:t>
            </a:r>
            <a:r>
              <a:rPr lang="zh-CN" altLang="en-US" sz="1800">
                <a:solidFill>
                  <a:schemeClr val="hlink"/>
                </a:solidFill>
              </a:rPr>
              <a:t>是相对于</a:t>
            </a:r>
            <a:r>
              <a:rPr lang="en-US" altLang="zh-CN" sz="1800">
                <a:solidFill>
                  <a:schemeClr val="hlink"/>
                </a:solidFill>
              </a:rPr>
              <a:t>T</a:t>
            </a:r>
            <a:r>
              <a:rPr lang="zh-CN" altLang="en-US" sz="1800">
                <a:solidFill>
                  <a:schemeClr val="hlink"/>
                </a:solidFill>
              </a:rPr>
              <a:t>的短语</a:t>
            </a:r>
            <a:r>
              <a:rPr lang="en-US" altLang="zh-CN" sz="1800">
                <a:solidFill>
                  <a:schemeClr val="hlink"/>
                </a:solidFill>
              </a:rPr>
              <a:t>,</a:t>
            </a:r>
            <a:r>
              <a:rPr lang="zh-CN" altLang="en-US" sz="1800">
                <a:solidFill>
                  <a:schemeClr val="hlink"/>
                </a:solidFill>
              </a:rPr>
              <a:t>因为不能直接推导出</a:t>
            </a:r>
            <a:r>
              <a:rPr lang="en-US" altLang="zh-CN" sz="1800">
                <a:solidFill>
                  <a:schemeClr val="hlink"/>
                </a:solidFill>
              </a:rPr>
              <a:t>,</a:t>
            </a:r>
            <a:r>
              <a:rPr lang="zh-CN" altLang="en-US" sz="1800">
                <a:solidFill>
                  <a:schemeClr val="hlink"/>
                </a:solidFill>
              </a:rPr>
              <a:t>所以</a:t>
            </a:r>
            <a:r>
              <a:rPr lang="en-US" altLang="zh-CN" sz="1800">
                <a:solidFill>
                  <a:schemeClr val="hlink"/>
                </a:solidFill>
              </a:rPr>
              <a:t>,</a:t>
            </a:r>
            <a:r>
              <a:rPr lang="zh-CN" altLang="en-US" sz="1800">
                <a:solidFill>
                  <a:schemeClr val="hlink"/>
                </a:solidFill>
              </a:rPr>
              <a:t>不是直接短语</a:t>
            </a:r>
            <a:r>
              <a:rPr lang="en-US" altLang="zh-CN" sz="1800">
                <a:solidFill>
                  <a:schemeClr val="hlink"/>
                </a:solidFill>
              </a:rPr>
              <a:t>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solidFill>
                  <a:schemeClr val="hlink"/>
                </a:solidFill>
              </a:rPr>
              <a:t>同样</a:t>
            </a:r>
            <a:r>
              <a:rPr lang="en-US" altLang="zh-CN" sz="1800">
                <a:solidFill>
                  <a:schemeClr val="hlink"/>
                </a:solidFill>
              </a:rPr>
              <a:t>i1*i2+i3</a:t>
            </a:r>
            <a:r>
              <a:rPr lang="zh-CN" altLang="en-US" sz="1800">
                <a:solidFill>
                  <a:schemeClr val="hlink"/>
                </a:solidFill>
              </a:rPr>
              <a:t>是相对于</a:t>
            </a:r>
            <a:r>
              <a:rPr lang="en-US" altLang="zh-CN" sz="1800">
                <a:solidFill>
                  <a:schemeClr val="hlink"/>
                </a:solidFill>
              </a:rPr>
              <a:t>E</a:t>
            </a:r>
            <a:r>
              <a:rPr lang="zh-CN" altLang="en-US" sz="1800">
                <a:solidFill>
                  <a:schemeClr val="hlink"/>
                </a:solidFill>
              </a:rPr>
              <a:t>的短语</a:t>
            </a:r>
            <a:r>
              <a:rPr lang="en-US" altLang="zh-CN" sz="1800">
                <a:solidFill>
                  <a:schemeClr val="hlink"/>
                </a:solidFill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685800"/>
            <a:ext cx="8540750" cy="633413"/>
          </a:xfrm>
        </p:spPr>
        <p:txBody>
          <a:bodyPr/>
          <a:lstStyle/>
          <a:p>
            <a:r>
              <a:rPr lang="zh-CN" altLang="en-US" sz="3200" b="1" smtClean="0">
                <a:latin typeface="宋体" panose="02010600030101010101" pitchFamily="2" charset="-122"/>
              </a:rPr>
              <a:t>指出句型</a:t>
            </a:r>
            <a:r>
              <a:rPr lang="en-US" altLang="zh-CN" sz="3200" b="1" smtClean="0">
                <a:latin typeface="宋体" panose="02010600030101010101" pitchFamily="2" charset="-122"/>
              </a:rPr>
              <a:t>F+Fi(</a:t>
            </a:r>
            <a:r>
              <a:rPr lang="zh-CN" altLang="en-US" sz="3200" b="1" smtClean="0">
                <a:latin typeface="宋体" panose="02010600030101010101" pitchFamily="2" charset="-122"/>
              </a:rPr>
              <a:t>的短语，句柄，素短语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9563" y="2098675"/>
            <a:ext cx="5184775" cy="3887788"/>
          </a:xfrm>
        </p:spPr>
        <p:txBody>
          <a:bodyPr/>
          <a:lstStyle/>
          <a:p>
            <a:r>
              <a:rPr lang="zh-CN" altLang="en-US" smtClean="0"/>
              <a:t>短语：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b="1" smtClean="0"/>
              <a:t>F+Fi(</a:t>
            </a:r>
            <a:r>
              <a:rPr lang="zh-CN" altLang="en-US" b="1" smtClean="0"/>
              <a:t>，</a:t>
            </a:r>
            <a:r>
              <a:rPr lang="zh-CN" altLang="en-US" smtClean="0"/>
              <a:t> </a:t>
            </a:r>
            <a:r>
              <a:rPr lang="en-US" altLang="zh-CN" b="1" smtClean="0"/>
              <a:t>F</a:t>
            </a:r>
            <a:r>
              <a:rPr lang="zh-CN" altLang="en-US" b="1" smtClean="0"/>
              <a:t>，</a:t>
            </a:r>
            <a:r>
              <a:rPr lang="en-US" altLang="zh-CN" b="1" smtClean="0"/>
              <a:t>F+F</a:t>
            </a:r>
            <a:r>
              <a:rPr lang="zh-CN" altLang="en-US" b="1" smtClean="0"/>
              <a:t>，</a:t>
            </a:r>
            <a:r>
              <a:rPr lang="en-US" altLang="zh-CN" b="1" smtClean="0"/>
              <a:t>(</a:t>
            </a:r>
            <a:endParaRPr lang="en-US" altLang="zh-CN" smtClean="0"/>
          </a:p>
          <a:p>
            <a:r>
              <a:rPr lang="zh-CN" altLang="en-US" smtClean="0"/>
              <a:t>直接短语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zh-CN" altLang="en-US" b="1" smtClean="0"/>
              <a:t>Ｆ，</a:t>
            </a:r>
            <a:r>
              <a:rPr lang="en-US" altLang="zh-CN" b="1" smtClean="0"/>
              <a:t>(</a:t>
            </a:r>
            <a:endParaRPr lang="en-US" altLang="zh-CN" smtClean="0"/>
          </a:p>
          <a:p>
            <a:r>
              <a:rPr lang="zh-CN" altLang="en-US" smtClean="0"/>
              <a:t>最左的直接短语为句柄</a:t>
            </a:r>
            <a:endParaRPr lang="en-US" altLang="zh-CN" smtClean="0"/>
          </a:p>
          <a:p>
            <a:pPr lvl="1">
              <a:buFont typeface="Wingdings" panose="05000000000000000000" pitchFamily="2" charset="2"/>
              <a:buNone/>
            </a:pPr>
            <a:r>
              <a:rPr lang="zh-CN" altLang="en-US" smtClean="0"/>
              <a:t>Ｆ</a:t>
            </a:r>
            <a:endParaRPr lang="en-US" altLang="zh-CN" smtClean="0"/>
          </a:p>
          <a:p>
            <a:pPr lvl="1">
              <a:buFont typeface="Wingdings" panose="05000000000000000000" pitchFamily="2" charset="2"/>
              <a:buNone/>
            </a:pPr>
            <a:endParaRPr lang="en-US" altLang="zh-CN" smtClean="0"/>
          </a:p>
        </p:txBody>
      </p:sp>
      <p:grpSp>
        <p:nvGrpSpPr>
          <p:cNvPr id="56324" name="Group 28"/>
          <p:cNvGrpSpPr>
            <a:grpSpLocks/>
          </p:cNvGrpSpPr>
          <p:nvPr/>
        </p:nvGrpSpPr>
        <p:grpSpPr bwMode="auto">
          <a:xfrm>
            <a:off x="5219700" y="1773238"/>
            <a:ext cx="3673475" cy="4464050"/>
            <a:chOff x="3288" y="1117"/>
            <a:chExt cx="2314" cy="2812"/>
          </a:xfrm>
        </p:grpSpPr>
        <p:sp>
          <p:nvSpPr>
            <p:cNvPr id="56325" name="Oval 4"/>
            <p:cNvSpPr>
              <a:spLocks noChangeArrowheads="1"/>
            </p:cNvSpPr>
            <p:nvPr/>
          </p:nvSpPr>
          <p:spPr bwMode="auto">
            <a:xfrm>
              <a:off x="4377" y="1117"/>
              <a:ext cx="318" cy="31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/>
                <a:t>Ｓ</a:t>
              </a:r>
            </a:p>
          </p:txBody>
        </p:sp>
        <p:sp>
          <p:nvSpPr>
            <p:cNvPr id="56326" name="Oval 5"/>
            <p:cNvSpPr>
              <a:spLocks noChangeArrowheads="1"/>
            </p:cNvSpPr>
            <p:nvPr/>
          </p:nvSpPr>
          <p:spPr bwMode="auto">
            <a:xfrm>
              <a:off x="4377" y="1616"/>
              <a:ext cx="318" cy="31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/>
                <a:t>Ｖ</a:t>
              </a:r>
            </a:p>
          </p:txBody>
        </p:sp>
        <p:sp>
          <p:nvSpPr>
            <p:cNvPr id="56327" name="Oval 6"/>
            <p:cNvSpPr>
              <a:spLocks noChangeArrowheads="1"/>
            </p:cNvSpPr>
            <p:nvPr/>
          </p:nvSpPr>
          <p:spPr bwMode="auto">
            <a:xfrm>
              <a:off x="4377" y="2070"/>
              <a:ext cx="318" cy="317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/>
                <a:t>i</a:t>
              </a:r>
            </a:p>
          </p:txBody>
        </p:sp>
        <p:sp>
          <p:nvSpPr>
            <p:cNvPr id="56328" name="Oval 7"/>
            <p:cNvSpPr>
              <a:spLocks noChangeArrowheads="1"/>
            </p:cNvSpPr>
            <p:nvPr/>
          </p:nvSpPr>
          <p:spPr bwMode="auto">
            <a:xfrm>
              <a:off x="3787" y="2070"/>
              <a:ext cx="318" cy="31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/>
                <a:t>Ｖ</a:t>
              </a:r>
            </a:p>
          </p:txBody>
        </p:sp>
        <p:sp>
          <p:nvSpPr>
            <p:cNvPr id="56329" name="Oval 8"/>
            <p:cNvSpPr>
              <a:spLocks noChangeArrowheads="1"/>
            </p:cNvSpPr>
            <p:nvPr/>
          </p:nvSpPr>
          <p:spPr bwMode="auto">
            <a:xfrm>
              <a:off x="4876" y="2115"/>
              <a:ext cx="318" cy="31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/>
                <a:t>F</a:t>
              </a:r>
            </a:p>
          </p:txBody>
        </p:sp>
        <p:sp>
          <p:nvSpPr>
            <p:cNvPr id="56330" name="Oval 9"/>
            <p:cNvSpPr>
              <a:spLocks noChangeArrowheads="1"/>
            </p:cNvSpPr>
            <p:nvPr/>
          </p:nvSpPr>
          <p:spPr bwMode="auto">
            <a:xfrm>
              <a:off x="5284" y="2523"/>
              <a:ext cx="318" cy="317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/>
                <a:t>(</a:t>
              </a:r>
            </a:p>
          </p:txBody>
        </p:sp>
        <p:sp>
          <p:nvSpPr>
            <p:cNvPr id="56331" name="Oval 10"/>
            <p:cNvSpPr>
              <a:spLocks noChangeArrowheads="1"/>
            </p:cNvSpPr>
            <p:nvPr/>
          </p:nvSpPr>
          <p:spPr bwMode="auto">
            <a:xfrm>
              <a:off x="3787" y="2614"/>
              <a:ext cx="318" cy="31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/>
                <a:t>T</a:t>
              </a:r>
            </a:p>
          </p:txBody>
        </p:sp>
        <p:sp>
          <p:nvSpPr>
            <p:cNvPr id="56332" name="Oval 12"/>
            <p:cNvSpPr>
              <a:spLocks noChangeArrowheads="1"/>
            </p:cNvSpPr>
            <p:nvPr/>
          </p:nvSpPr>
          <p:spPr bwMode="auto">
            <a:xfrm>
              <a:off x="4286" y="3113"/>
              <a:ext cx="318" cy="317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/>
                <a:t>F</a:t>
              </a:r>
            </a:p>
          </p:txBody>
        </p:sp>
        <p:sp>
          <p:nvSpPr>
            <p:cNvPr id="56333" name="Oval 13"/>
            <p:cNvSpPr>
              <a:spLocks noChangeArrowheads="1"/>
            </p:cNvSpPr>
            <p:nvPr/>
          </p:nvSpPr>
          <p:spPr bwMode="auto">
            <a:xfrm>
              <a:off x="3288" y="3113"/>
              <a:ext cx="318" cy="31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/>
                <a:t>T</a:t>
              </a:r>
            </a:p>
          </p:txBody>
        </p:sp>
        <p:sp>
          <p:nvSpPr>
            <p:cNvPr id="56334" name="Oval 14"/>
            <p:cNvSpPr>
              <a:spLocks noChangeArrowheads="1"/>
            </p:cNvSpPr>
            <p:nvPr/>
          </p:nvSpPr>
          <p:spPr bwMode="auto">
            <a:xfrm>
              <a:off x="3787" y="3113"/>
              <a:ext cx="318" cy="317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/>
                <a:t>+</a:t>
              </a:r>
            </a:p>
          </p:txBody>
        </p:sp>
        <p:sp>
          <p:nvSpPr>
            <p:cNvPr id="56335" name="Oval 16"/>
            <p:cNvSpPr>
              <a:spLocks noChangeArrowheads="1"/>
            </p:cNvSpPr>
            <p:nvPr/>
          </p:nvSpPr>
          <p:spPr bwMode="auto">
            <a:xfrm>
              <a:off x="3288" y="3612"/>
              <a:ext cx="318" cy="317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/>
                <a:t>F</a:t>
              </a:r>
            </a:p>
          </p:txBody>
        </p:sp>
        <p:sp>
          <p:nvSpPr>
            <p:cNvPr id="56336" name="Line 18"/>
            <p:cNvSpPr>
              <a:spLocks noChangeShapeType="1"/>
            </p:cNvSpPr>
            <p:nvPr/>
          </p:nvSpPr>
          <p:spPr bwMode="auto">
            <a:xfrm>
              <a:off x="4558" y="1435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37" name="Line 19"/>
            <p:cNvSpPr>
              <a:spLocks noChangeShapeType="1"/>
            </p:cNvSpPr>
            <p:nvPr/>
          </p:nvSpPr>
          <p:spPr bwMode="auto">
            <a:xfrm>
              <a:off x="4558" y="1934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38" name="Line 20"/>
            <p:cNvSpPr>
              <a:spLocks noChangeShapeType="1"/>
            </p:cNvSpPr>
            <p:nvPr/>
          </p:nvSpPr>
          <p:spPr bwMode="auto">
            <a:xfrm flipH="1">
              <a:off x="3969" y="1798"/>
              <a:ext cx="408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39" name="Line 21"/>
            <p:cNvSpPr>
              <a:spLocks noChangeShapeType="1"/>
            </p:cNvSpPr>
            <p:nvPr/>
          </p:nvSpPr>
          <p:spPr bwMode="auto">
            <a:xfrm>
              <a:off x="4695" y="1798"/>
              <a:ext cx="362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40" name="Line 22"/>
            <p:cNvSpPr>
              <a:spLocks noChangeShapeType="1"/>
            </p:cNvSpPr>
            <p:nvPr/>
          </p:nvSpPr>
          <p:spPr bwMode="auto">
            <a:xfrm>
              <a:off x="5148" y="2387"/>
              <a:ext cx="272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41" name="Line 23"/>
            <p:cNvSpPr>
              <a:spLocks noChangeShapeType="1"/>
            </p:cNvSpPr>
            <p:nvPr/>
          </p:nvSpPr>
          <p:spPr bwMode="auto">
            <a:xfrm>
              <a:off x="3923" y="2387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42" name="Line 24"/>
            <p:cNvSpPr>
              <a:spLocks noChangeShapeType="1"/>
            </p:cNvSpPr>
            <p:nvPr/>
          </p:nvSpPr>
          <p:spPr bwMode="auto">
            <a:xfrm>
              <a:off x="3923" y="2932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43" name="Line 25"/>
            <p:cNvSpPr>
              <a:spLocks noChangeShapeType="1"/>
            </p:cNvSpPr>
            <p:nvPr/>
          </p:nvSpPr>
          <p:spPr bwMode="auto">
            <a:xfrm flipH="1">
              <a:off x="3424" y="2795"/>
              <a:ext cx="363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44" name="Line 26"/>
            <p:cNvSpPr>
              <a:spLocks noChangeShapeType="1"/>
            </p:cNvSpPr>
            <p:nvPr/>
          </p:nvSpPr>
          <p:spPr bwMode="auto">
            <a:xfrm>
              <a:off x="4105" y="2750"/>
              <a:ext cx="363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45" name="Line 27"/>
            <p:cNvSpPr>
              <a:spLocks noChangeShapeType="1"/>
            </p:cNvSpPr>
            <p:nvPr/>
          </p:nvSpPr>
          <p:spPr bwMode="auto">
            <a:xfrm>
              <a:off x="3424" y="3430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600" smtClean="0"/>
              <a:t>已知文法</a:t>
            </a:r>
            <a:r>
              <a:rPr lang="en-US" altLang="zh-CN" sz="2600" smtClean="0"/>
              <a:t>G[E]</a:t>
            </a:r>
            <a:r>
              <a:rPr lang="zh-CN" altLang="en-US" sz="2600" smtClean="0"/>
              <a:t>：</a:t>
            </a:r>
            <a:r>
              <a:rPr lang="en-US" altLang="zh-CN" sz="2600" smtClean="0"/>
              <a:t>E</a:t>
            </a:r>
            <a:r>
              <a:rPr lang="en-US" altLang="zh-CN" sz="2600" smtClean="0">
                <a:sym typeface="Symbol" panose="05050102010706020507" pitchFamily="18" charset="2"/>
              </a:rPr>
              <a:t>ET+|T</a:t>
            </a:r>
            <a:r>
              <a:rPr lang="zh-CN" altLang="en-US" sz="2600" smtClean="0">
                <a:sym typeface="Symbol" panose="05050102010706020507" pitchFamily="18" charset="2"/>
              </a:rPr>
              <a:t>；</a:t>
            </a:r>
            <a:r>
              <a:rPr lang="en-US" altLang="zh-CN" sz="2600" smtClean="0">
                <a:sym typeface="Symbol" panose="05050102010706020507" pitchFamily="18" charset="2"/>
              </a:rPr>
              <a:t>TTF*|F</a:t>
            </a:r>
            <a:r>
              <a:rPr lang="zh-CN" altLang="en-US" sz="2600" smtClean="0">
                <a:sym typeface="Symbol" panose="05050102010706020507" pitchFamily="18" charset="2"/>
              </a:rPr>
              <a:t>；</a:t>
            </a:r>
            <a:r>
              <a:rPr lang="en-US" altLang="zh-CN" sz="2600" smtClean="0">
                <a:sym typeface="Symbol" panose="05050102010706020507" pitchFamily="18" charset="2"/>
              </a:rPr>
              <a:t>FF</a:t>
            </a:r>
            <a:r>
              <a:rPr lang="en-US" altLang="zh-CN" sz="2600" smtClean="0">
                <a:cs typeface="Arial" panose="020B0604020202020204" pitchFamily="34" charset="0"/>
                <a:sym typeface="Symbol" panose="05050102010706020507" pitchFamily="18" charset="2"/>
              </a:rPr>
              <a:t>↑|a</a:t>
            </a:r>
            <a:br>
              <a:rPr lang="en-US" altLang="zh-CN" sz="2600" smtClean="0">
                <a:cs typeface="Arial" panose="020B0604020202020204" pitchFamily="34" charset="0"/>
                <a:sym typeface="Symbol" panose="05050102010706020507" pitchFamily="18" charset="2"/>
              </a:rPr>
            </a:br>
            <a:r>
              <a:rPr lang="zh-CN" altLang="en-US" sz="2600" smtClean="0">
                <a:cs typeface="Arial" panose="020B0604020202020204" pitchFamily="34" charset="0"/>
                <a:sym typeface="Symbol" panose="05050102010706020507" pitchFamily="18" charset="2"/>
              </a:rPr>
              <a:t>证明</a:t>
            </a:r>
            <a:r>
              <a:rPr lang="en-US" altLang="zh-CN" sz="2600" smtClean="0">
                <a:cs typeface="Arial" panose="020B0604020202020204" pitchFamily="34" charset="0"/>
                <a:sym typeface="Symbol" panose="05050102010706020507" pitchFamily="18" charset="2"/>
              </a:rPr>
              <a:t>FF↑↑*</a:t>
            </a:r>
            <a:r>
              <a:rPr lang="zh-CN" altLang="en-US" sz="2600" smtClean="0">
                <a:cs typeface="Arial" panose="020B0604020202020204" pitchFamily="34" charset="0"/>
                <a:sym typeface="Symbol" panose="05050102010706020507" pitchFamily="18" charset="2"/>
              </a:rPr>
              <a:t>是文法的句型。指出该句型的短语、直接短语、句柄。</a:t>
            </a:r>
          </a:p>
        </p:txBody>
      </p:sp>
      <p:sp>
        <p:nvSpPr>
          <p:cNvPr id="57347" name="Oval 3"/>
          <p:cNvSpPr>
            <a:spLocks noChangeArrowheads="1"/>
          </p:cNvSpPr>
          <p:nvPr/>
        </p:nvSpPr>
        <p:spPr bwMode="auto">
          <a:xfrm>
            <a:off x="1258888" y="1773238"/>
            <a:ext cx="433387" cy="5032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/>
              <a:t>E</a:t>
            </a:r>
          </a:p>
        </p:txBody>
      </p:sp>
      <p:sp>
        <p:nvSpPr>
          <p:cNvPr id="57348" name="Oval 4"/>
          <p:cNvSpPr>
            <a:spLocks noChangeArrowheads="1"/>
          </p:cNvSpPr>
          <p:nvPr/>
        </p:nvSpPr>
        <p:spPr bwMode="auto">
          <a:xfrm>
            <a:off x="1258888" y="4581525"/>
            <a:ext cx="433387" cy="5032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/>
              <a:t>F</a:t>
            </a:r>
          </a:p>
        </p:txBody>
      </p:sp>
      <p:sp>
        <p:nvSpPr>
          <p:cNvPr id="57349" name="Oval 5"/>
          <p:cNvSpPr>
            <a:spLocks noChangeArrowheads="1"/>
          </p:cNvSpPr>
          <p:nvPr/>
        </p:nvSpPr>
        <p:spPr bwMode="auto">
          <a:xfrm>
            <a:off x="395288" y="3500438"/>
            <a:ext cx="433387" cy="5032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/>
              <a:t>T</a:t>
            </a:r>
          </a:p>
        </p:txBody>
      </p:sp>
      <p:sp>
        <p:nvSpPr>
          <p:cNvPr id="57350" name="Oval 6"/>
          <p:cNvSpPr>
            <a:spLocks noChangeArrowheads="1"/>
          </p:cNvSpPr>
          <p:nvPr/>
        </p:nvSpPr>
        <p:spPr bwMode="auto">
          <a:xfrm>
            <a:off x="1258888" y="3500438"/>
            <a:ext cx="433387" cy="5032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/>
              <a:t>F</a:t>
            </a:r>
          </a:p>
        </p:txBody>
      </p:sp>
      <p:sp>
        <p:nvSpPr>
          <p:cNvPr id="57351" name="Oval 7"/>
          <p:cNvSpPr>
            <a:spLocks noChangeArrowheads="1"/>
          </p:cNvSpPr>
          <p:nvPr/>
        </p:nvSpPr>
        <p:spPr bwMode="auto">
          <a:xfrm>
            <a:off x="2124075" y="3500438"/>
            <a:ext cx="433388" cy="5032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800"/>
              <a:t>*</a:t>
            </a:r>
          </a:p>
        </p:txBody>
      </p:sp>
      <p:sp>
        <p:nvSpPr>
          <p:cNvPr id="57352" name="Oval 8"/>
          <p:cNvSpPr>
            <a:spLocks noChangeArrowheads="1"/>
          </p:cNvSpPr>
          <p:nvPr/>
        </p:nvSpPr>
        <p:spPr bwMode="auto">
          <a:xfrm>
            <a:off x="395288" y="4581525"/>
            <a:ext cx="433387" cy="5032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/>
              <a:t>F</a:t>
            </a:r>
          </a:p>
        </p:txBody>
      </p:sp>
      <p:sp>
        <p:nvSpPr>
          <p:cNvPr id="57353" name="Oval 9"/>
          <p:cNvSpPr>
            <a:spLocks noChangeArrowheads="1"/>
          </p:cNvSpPr>
          <p:nvPr/>
        </p:nvSpPr>
        <p:spPr bwMode="auto">
          <a:xfrm>
            <a:off x="1258888" y="2565400"/>
            <a:ext cx="433387" cy="5032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/>
              <a:t>T</a:t>
            </a:r>
          </a:p>
        </p:txBody>
      </p:sp>
      <p:sp>
        <p:nvSpPr>
          <p:cNvPr id="57354" name="Oval 10"/>
          <p:cNvSpPr>
            <a:spLocks noChangeArrowheads="1"/>
          </p:cNvSpPr>
          <p:nvPr/>
        </p:nvSpPr>
        <p:spPr bwMode="auto">
          <a:xfrm>
            <a:off x="2124075" y="4581525"/>
            <a:ext cx="433388" cy="5032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800" b="1">
                <a:solidFill>
                  <a:schemeClr val="tx2"/>
                </a:solidFill>
                <a:sym typeface="Symbol" panose="05050102010706020507" pitchFamily="18" charset="2"/>
              </a:rPr>
              <a:t>↑</a:t>
            </a:r>
          </a:p>
        </p:txBody>
      </p:sp>
      <p:sp>
        <p:nvSpPr>
          <p:cNvPr id="57355" name="Oval 11"/>
          <p:cNvSpPr>
            <a:spLocks noChangeArrowheads="1"/>
          </p:cNvSpPr>
          <p:nvPr/>
        </p:nvSpPr>
        <p:spPr bwMode="auto">
          <a:xfrm>
            <a:off x="1763713" y="5589588"/>
            <a:ext cx="433387" cy="5032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800" b="1">
                <a:solidFill>
                  <a:schemeClr val="tx2"/>
                </a:solidFill>
                <a:sym typeface="Symbol" panose="05050102010706020507" pitchFamily="18" charset="2"/>
              </a:rPr>
              <a:t>↑</a:t>
            </a:r>
          </a:p>
        </p:txBody>
      </p:sp>
      <p:sp>
        <p:nvSpPr>
          <p:cNvPr id="57356" name="Oval 12"/>
          <p:cNvSpPr>
            <a:spLocks noChangeArrowheads="1"/>
          </p:cNvSpPr>
          <p:nvPr/>
        </p:nvSpPr>
        <p:spPr bwMode="auto">
          <a:xfrm>
            <a:off x="971550" y="5589588"/>
            <a:ext cx="433388" cy="5032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/>
              <a:t>F</a:t>
            </a:r>
          </a:p>
        </p:txBody>
      </p:sp>
      <p:sp>
        <p:nvSpPr>
          <p:cNvPr id="57357" name="Line 13"/>
          <p:cNvSpPr>
            <a:spLocks noChangeShapeType="1"/>
          </p:cNvSpPr>
          <p:nvPr/>
        </p:nvSpPr>
        <p:spPr bwMode="auto">
          <a:xfrm>
            <a:off x="1476375" y="2276475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7358" name="Line 14"/>
          <p:cNvSpPr>
            <a:spLocks noChangeShapeType="1"/>
          </p:cNvSpPr>
          <p:nvPr/>
        </p:nvSpPr>
        <p:spPr bwMode="auto">
          <a:xfrm>
            <a:off x="1476375" y="3068638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7359" name="Line 15"/>
          <p:cNvSpPr>
            <a:spLocks noChangeShapeType="1"/>
          </p:cNvSpPr>
          <p:nvPr/>
        </p:nvSpPr>
        <p:spPr bwMode="auto">
          <a:xfrm flipH="1">
            <a:off x="611188" y="3068638"/>
            <a:ext cx="720725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7360" name="Line 16"/>
          <p:cNvSpPr>
            <a:spLocks noChangeShapeType="1"/>
          </p:cNvSpPr>
          <p:nvPr/>
        </p:nvSpPr>
        <p:spPr bwMode="auto">
          <a:xfrm>
            <a:off x="1619250" y="2997200"/>
            <a:ext cx="720725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7361" name="Line 17"/>
          <p:cNvSpPr>
            <a:spLocks noChangeShapeType="1"/>
          </p:cNvSpPr>
          <p:nvPr/>
        </p:nvSpPr>
        <p:spPr bwMode="auto">
          <a:xfrm>
            <a:off x="539750" y="4005263"/>
            <a:ext cx="0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7362" name="Line 18"/>
          <p:cNvSpPr>
            <a:spLocks noChangeShapeType="1"/>
          </p:cNvSpPr>
          <p:nvPr/>
        </p:nvSpPr>
        <p:spPr bwMode="auto">
          <a:xfrm>
            <a:off x="1476375" y="4005263"/>
            <a:ext cx="0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7363" name="Line 19"/>
          <p:cNvSpPr>
            <a:spLocks noChangeShapeType="1"/>
          </p:cNvSpPr>
          <p:nvPr/>
        </p:nvSpPr>
        <p:spPr bwMode="auto">
          <a:xfrm>
            <a:off x="1619250" y="3933825"/>
            <a:ext cx="649288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7364" name="Line 20"/>
          <p:cNvSpPr>
            <a:spLocks noChangeShapeType="1"/>
          </p:cNvSpPr>
          <p:nvPr/>
        </p:nvSpPr>
        <p:spPr bwMode="auto">
          <a:xfrm flipH="1">
            <a:off x="1187450" y="5084763"/>
            <a:ext cx="215900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7365" name="Line 21"/>
          <p:cNvSpPr>
            <a:spLocks noChangeShapeType="1"/>
          </p:cNvSpPr>
          <p:nvPr/>
        </p:nvSpPr>
        <p:spPr bwMode="auto">
          <a:xfrm>
            <a:off x="1619250" y="5013325"/>
            <a:ext cx="360363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7366" name="Text Box 22"/>
          <p:cNvSpPr txBox="1">
            <a:spLocks noChangeArrowheads="1"/>
          </p:cNvSpPr>
          <p:nvPr/>
        </p:nvSpPr>
        <p:spPr bwMode="auto">
          <a:xfrm>
            <a:off x="3543300" y="2081213"/>
            <a:ext cx="35337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/>
              <a:t>根据语法树可知</a:t>
            </a:r>
            <a:r>
              <a:rPr lang="en-US" altLang="zh-CN" sz="1800" b="1">
                <a:solidFill>
                  <a:schemeClr val="tx2"/>
                </a:solidFill>
                <a:sym typeface="Symbol" panose="05050102010706020507" pitchFamily="18" charset="2"/>
              </a:rPr>
              <a:t>FF↑↑*</a:t>
            </a:r>
            <a:r>
              <a:rPr lang="zh-CN" altLang="en-US" sz="1800" b="1">
                <a:solidFill>
                  <a:schemeClr val="tx2"/>
                </a:solidFill>
                <a:sym typeface="Symbol" panose="05050102010706020507" pitchFamily="18" charset="2"/>
              </a:rPr>
              <a:t>是句型。</a:t>
            </a:r>
          </a:p>
        </p:txBody>
      </p:sp>
      <p:sp>
        <p:nvSpPr>
          <p:cNvPr id="57367" name="Rectangle 23"/>
          <p:cNvSpPr>
            <a:spLocks noChangeArrowheads="1"/>
          </p:cNvSpPr>
          <p:nvPr/>
        </p:nvSpPr>
        <p:spPr bwMode="auto">
          <a:xfrm>
            <a:off x="2916238" y="2708275"/>
            <a:ext cx="5416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 b="1">
                <a:solidFill>
                  <a:schemeClr val="tx2"/>
                </a:solidFill>
                <a:sym typeface="Symbol" panose="05050102010706020507" pitchFamily="18" charset="2"/>
              </a:rPr>
              <a:t>句型</a:t>
            </a:r>
            <a:r>
              <a:rPr lang="en-US" altLang="zh-CN" sz="1800" b="1">
                <a:solidFill>
                  <a:schemeClr val="tx2"/>
                </a:solidFill>
                <a:sym typeface="Symbol" panose="05050102010706020507" pitchFamily="18" charset="2"/>
              </a:rPr>
              <a:t>FF↑↑*</a:t>
            </a:r>
            <a:r>
              <a:rPr lang="zh-CN" altLang="en-US" sz="1800" b="1">
                <a:solidFill>
                  <a:schemeClr val="tx2"/>
                </a:solidFill>
                <a:sym typeface="Symbol" panose="05050102010706020507" pitchFamily="18" charset="2"/>
              </a:rPr>
              <a:t>的短语有： </a:t>
            </a:r>
            <a:r>
              <a:rPr lang="en-US" altLang="zh-CN" sz="1800" b="1">
                <a:solidFill>
                  <a:schemeClr val="tx2"/>
                </a:solidFill>
                <a:sym typeface="Symbol" panose="05050102010706020507" pitchFamily="18" charset="2"/>
              </a:rPr>
              <a:t>F</a:t>
            </a:r>
            <a:r>
              <a:rPr lang="zh-CN" altLang="en-US" sz="1800" b="1">
                <a:solidFill>
                  <a:schemeClr val="tx2"/>
                </a:solidFill>
                <a:sym typeface="Symbol" panose="05050102010706020507" pitchFamily="18" charset="2"/>
              </a:rPr>
              <a:t>、 </a:t>
            </a:r>
            <a:r>
              <a:rPr lang="en-US" altLang="zh-CN" sz="1800" b="1">
                <a:solidFill>
                  <a:schemeClr val="tx2"/>
                </a:solidFill>
                <a:sym typeface="Symbol" panose="05050102010706020507" pitchFamily="18" charset="2"/>
              </a:rPr>
              <a:t>F↑</a:t>
            </a:r>
            <a:r>
              <a:rPr lang="zh-CN" altLang="en-US" sz="1800" b="1">
                <a:solidFill>
                  <a:schemeClr val="tx2"/>
                </a:solidFill>
                <a:sym typeface="Symbol" panose="05050102010706020507" pitchFamily="18" charset="2"/>
              </a:rPr>
              <a:t>、 </a:t>
            </a:r>
            <a:r>
              <a:rPr lang="en-US" altLang="zh-CN" sz="1800" b="1">
                <a:solidFill>
                  <a:schemeClr val="tx2"/>
                </a:solidFill>
                <a:sym typeface="Symbol" panose="05050102010706020507" pitchFamily="18" charset="2"/>
              </a:rPr>
              <a:t>FF↑</a:t>
            </a:r>
            <a:r>
              <a:rPr lang="zh-CN" altLang="en-US" sz="1800" b="1">
                <a:solidFill>
                  <a:schemeClr val="tx2"/>
                </a:solidFill>
                <a:sym typeface="Symbol" panose="05050102010706020507" pitchFamily="18" charset="2"/>
              </a:rPr>
              <a:t>、 </a:t>
            </a:r>
            <a:r>
              <a:rPr lang="en-US" altLang="zh-CN" sz="1800" b="1">
                <a:solidFill>
                  <a:schemeClr val="tx2"/>
                </a:solidFill>
                <a:sym typeface="Symbol" panose="05050102010706020507" pitchFamily="18" charset="2"/>
              </a:rPr>
              <a:t>FF↑↑*</a:t>
            </a:r>
          </a:p>
        </p:txBody>
      </p:sp>
      <p:sp>
        <p:nvSpPr>
          <p:cNvPr id="57368" name="Rectangle 24"/>
          <p:cNvSpPr>
            <a:spLocks noChangeArrowheads="1"/>
          </p:cNvSpPr>
          <p:nvPr/>
        </p:nvSpPr>
        <p:spPr bwMode="auto">
          <a:xfrm>
            <a:off x="2987675" y="3284538"/>
            <a:ext cx="2355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 b="1">
                <a:solidFill>
                  <a:schemeClr val="tx2"/>
                </a:solidFill>
                <a:sym typeface="Symbol" panose="05050102010706020507" pitchFamily="18" charset="2"/>
              </a:rPr>
              <a:t>直接短语有：</a:t>
            </a:r>
            <a:r>
              <a:rPr lang="en-US" altLang="zh-CN" sz="1800" b="1">
                <a:solidFill>
                  <a:schemeClr val="tx2"/>
                </a:solidFill>
                <a:sym typeface="Symbol" panose="05050102010706020507" pitchFamily="18" charset="2"/>
              </a:rPr>
              <a:t>F</a:t>
            </a:r>
            <a:r>
              <a:rPr lang="zh-CN" altLang="en-US" sz="1800" b="1">
                <a:solidFill>
                  <a:schemeClr val="tx2"/>
                </a:solidFill>
                <a:sym typeface="Symbol" panose="05050102010706020507" pitchFamily="18" charset="2"/>
              </a:rPr>
              <a:t>、 </a:t>
            </a:r>
            <a:r>
              <a:rPr lang="en-US" altLang="zh-CN" sz="1800" b="1">
                <a:solidFill>
                  <a:schemeClr val="tx2"/>
                </a:solidFill>
                <a:sym typeface="Symbol" panose="05050102010706020507" pitchFamily="18" charset="2"/>
              </a:rPr>
              <a:t>F↑</a:t>
            </a:r>
          </a:p>
        </p:txBody>
      </p:sp>
      <p:sp>
        <p:nvSpPr>
          <p:cNvPr id="57369" name="Rectangle 26"/>
          <p:cNvSpPr>
            <a:spLocks noChangeArrowheads="1"/>
          </p:cNvSpPr>
          <p:nvPr/>
        </p:nvSpPr>
        <p:spPr bwMode="auto">
          <a:xfrm>
            <a:off x="2987675" y="4868863"/>
            <a:ext cx="17049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 b="1">
                <a:solidFill>
                  <a:schemeClr val="tx2"/>
                </a:solidFill>
                <a:sym typeface="Symbol" panose="05050102010706020507" pitchFamily="18" charset="2"/>
              </a:rPr>
              <a:t>句柄是第一个</a:t>
            </a:r>
            <a:r>
              <a:rPr lang="en-US" altLang="zh-CN" sz="1800" b="1">
                <a:solidFill>
                  <a:schemeClr val="tx2"/>
                </a:solidFill>
                <a:sym typeface="Symbol" panose="05050102010706020507" pitchFamily="18" charset="2"/>
              </a:rPr>
              <a:t>F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57188" y="685800"/>
            <a:ext cx="8485187" cy="685800"/>
          </a:xfrm>
        </p:spPr>
        <p:txBody>
          <a:bodyPr/>
          <a:lstStyle/>
          <a:p>
            <a:r>
              <a:rPr lang="zh-CN" altLang="en-US" sz="3600" smtClean="0">
                <a:sym typeface="Symbol" panose="05050102010706020507" pitchFamily="18" charset="2"/>
              </a:rPr>
              <a:t>化简文法</a:t>
            </a:r>
            <a:r>
              <a:rPr lang="zh-CN" altLang="en-US" b="1" smtClean="0">
                <a:solidFill>
                  <a:schemeClr val="tx1"/>
                </a:solidFill>
              </a:rPr>
              <a:t>文法实用中的一些说明</a:t>
            </a:r>
          </a:p>
        </p:txBody>
      </p:sp>
      <p:sp>
        <p:nvSpPr>
          <p:cNvPr id="58371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0" y="1447800"/>
            <a:ext cx="8915400" cy="5105400"/>
          </a:xfrm>
          <a:solidFill>
            <a:srgbClr val="66FF99"/>
          </a:solidFill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800" b="1" smtClean="0"/>
              <a:t>    </a:t>
            </a:r>
            <a:r>
              <a:rPr lang="zh-CN" altLang="en-US" sz="2800" b="1" smtClean="0"/>
              <a:t>文法中</a:t>
            </a:r>
            <a:r>
              <a:rPr lang="zh-CN" altLang="en-US" sz="2800" b="1" smtClean="0">
                <a:solidFill>
                  <a:srgbClr val="0033CC"/>
                </a:solidFill>
              </a:rPr>
              <a:t>不含有</a:t>
            </a:r>
            <a:r>
              <a:rPr lang="zh-CN" altLang="en-US" sz="2800" b="1" i="1" u="sng" smtClean="0">
                <a:solidFill>
                  <a:srgbClr val="CC3300"/>
                </a:solidFill>
              </a:rPr>
              <a:t>有害规则</a:t>
            </a:r>
            <a:r>
              <a:rPr lang="zh-CN" altLang="en-US" sz="2800" b="1" smtClean="0">
                <a:solidFill>
                  <a:srgbClr val="0033CC"/>
                </a:solidFill>
              </a:rPr>
              <a:t>和</a:t>
            </a:r>
            <a:r>
              <a:rPr lang="zh-CN" altLang="en-US" sz="2800" b="1" i="1" u="sng" smtClean="0">
                <a:solidFill>
                  <a:srgbClr val="CC3300"/>
                </a:solidFill>
              </a:rPr>
              <a:t>多余规则</a:t>
            </a:r>
            <a:endParaRPr lang="zh-CN" altLang="en-US" sz="2800" b="1" i="1" u="sng" smtClean="0"/>
          </a:p>
          <a:p>
            <a:pPr lvl="1">
              <a:buFont typeface="Wingdings" panose="05000000000000000000" pitchFamily="2" charset="2"/>
              <a:buNone/>
            </a:pPr>
            <a:r>
              <a:rPr lang="zh-CN" altLang="en-US" b="1" smtClean="0">
                <a:solidFill>
                  <a:srgbClr val="CC3300"/>
                </a:solidFill>
              </a:rPr>
              <a:t>有害规则</a:t>
            </a:r>
            <a:r>
              <a:rPr lang="zh-CN" altLang="en-US" b="1" smtClean="0"/>
              <a:t>：形如</a:t>
            </a:r>
            <a:r>
              <a:rPr lang="en-US" altLang="zh-CN" b="1" smtClean="0">
                <a:solidFill>
                  <a:srgbClr val="0000FF"/>
                </a:solidFill>
              </a:rPr>
              <a:t>U</a:t>
            </a:r>
            <a:r>
              <a:rPr lang="en-US" altLang="zh-CN" b="1" smtClean="0">
                <a:solidFill>
                  <a:srgbClr val="0000FF"/>
                </a:solidFill>
                <a:latin typeface="宋体" panose="02010600030101010101" pitchFamily="2" charset="-122"/>
              </a:rPr>
              <a:t>→</a:t>
            </a:r>
            <a:r>
              <a:rPr lang="en-US" altLang="zh-CN" b="1" smtClean="0">
                <a:solidFill>
                  <a:srgbClr val="0000FF"/>
                </a:solidFill>
              </a:rPr>
              <a:t>U</a:t>
            </a:r>
            <a:r>
              <a:rPr lang="zh-CN" altLang="en-US" b="1" smtClean="0"/>
              <a:t>的产生式。会</a:t>
            </a:r>
            <a:r>
              <a:rPr lang="zh-CN" altLang="en-US" b="1" smtClean="0">
                <a:solidFill>
                  <a:srgbClr val="0033CC"/>
                </a:solidFill>
              </a:rPr>
              <a:t>引起</a:t>
            </a:r>
            <a:r>
              <a:rPr lang="zh-CN" altLang="en-US" b="1" smtClean="0"/>
              <a:t>文法的</a:t>
            </a:r>
            <a:r>
              <a:rPr lang="zh-CN" altLang="en-US" b="1" smtClean="0">
                <a:solidFill>
                  <a:srgbClr val="0033CC"/>
                </a:solidFill>
              </a:rPr>
              <a:t>二义性</a:t>
            </a:r>
            <a:endParaRPr lang="zh-CN" altLang="en-US" b="1" smtClean="0"/>
          </a:p>
          <a:p>
            <a:pPr lvl="1">
              <a:buFont typeface="Wingdings" panose="05000000000000000000" pitchFamily="2" charset="2"/>
              <a:buNone/>
            </a:pPr>
            <a:r>
              <a:rPr lang="zh-CN" altLang="en-US" b="1" smtClean="0">
                <a:solidFill>
                  <a:srgbClr val="CC3300"/>
                </a:solidFill>
              </a:rPr>
              <a:t>多余规则</a:t>
            </a:r>
            <a:r>
              <a:rPr lang="zh-CN" altLang="en-US" b="1" smtClean="0"/>
              <a:t>：指文法中</a:t>
            </a:r>
            <a:r>
              <a:rPr lang="zh-CN" altLang="en-US" b="1" smtClean="0">
                <a:solidFill>
                  <a:srgbClr val="0000FF"/>
                </a:solidFill>
              </a:rPr>
              <a:t>任何句子的推导</a:t>
            </a:r>
            <a:r>
              <a:rPr lang="zh-CN" altLang="en-US" b="1" smtClean="0"/>
              <a:t>都</a:t>
            </a:r>
            <a:r>
              <a:rPr lang="zh-CN" altLang="en-US" b="1" smtClean="0">
                <a:solidFill>
                  <a:srgbClr val="0000FF"/>
                </a:solidFill>
              </a:rPr>
              <a:t>不会用到的规则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zh-CN" altLang="en-US" sz="3200" b="1" smtClean="0"/>
              <a:t>文法中</a:t>
            </a:r>
            <a:r>
              <a:rPr lang="zh-CN" altLang="en-US" sz="2400" b="1" smtClean="0">
                <a:solidFill>
                  <a:srgbClr val="0033CC"/>
                </a:solidFill>
              </a:rPr>
              <a:t>不含有</a:t>
            </a:r>
            <a:r>
              <a:rPr lang="zh-CN" altLang="en-US" sz="3200" b="1" smtClean="0">
                <a:solidFill>
                  <a:srgbClr val="CC3300"/>
                </a:solidFill>
              </a:rPr>
              <a:t>不可到达和不可终止的</a:t>
            </a:r>
            <a:r>
              <a:rPr lang="zh-CN" altLang="en-US" sz="3200" b="1" smtClean="0">
                <a:solidFill>
                  <a:srgbClr val="0033CC"/>
                </a:solidFill>
              </a:rPr>
              <a:t>非终结符</a:t>
            </a:r>
            <a:endParaRPr lang="zh-CN" altLang="en-US" sz="2400" b="1" smtClean="0"/>
          </a:p>
          <a:p>
            <a:pPr lvl="2">
              <a:buFont typeface="Wingdings" panose="05000000000000000000" pitchFamily="2" charset="2"/>
              <a:buNone/>
            </a:pPr>
            <a:r>
              <a:rPr lang="en-US" altLang="zh-CN" sz="2800" b="1" smtClean="0"/>
              <a:t>1</a:t>
            </a:r>
            <a:r>
              <a:rPr lang="zh-CN" altLang="en-US" sz="2800" b="1" smtClean="0"/>
              <a:t>）文法中某些</a:t>
            </a:r>
            <a:r>
              <a:rPr lang="zh-CN" altLang="en-US" sz="2800" b="1" smtClean="0">
                <a:solidFill>
                  <a:srgbClr val="0033CC"/>
                </a:solidFill>
              </a:rPr>
              <a:t>非终结符不在任何规则的右部出现</a:t>
            </a:r>
            <a:r>
              <a:rPr lang="zh-CN" altLang="en-US" sz="2800" b="1" smtClean="0"/>
              <a:t>，该非终结符称为</a:t>
            </a:r>
            <a:r>
              <a:rPr lang="zh-CN" altLang="en-US" sz="2800" b="1" smtClean="0">
                <a:solidFill>
                  <a:srgbClr val="CC3300"/>
                </a:solidFill>
              </a:rPr>
              <a:t>不可到达</a:t>
            </a:r>
            <a:r>
              <a:rPr lang="zh-CN" altLang="en-US" sz="2800" b="1" smtClean="0"/>
              <a:t>。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zh-CN" sz="2800" b="1" smtClean="0"/>
              <a:t>2</a:t>
            </a:r>
            <a:r>
              <a:rPr lang="zh-CN" altLang="en-US" sz="2800" b="1" smtClean="0"/>
              <a:t>）文法中某些</a:t>
            </a:r>
            <a:r>
              <a:rPr lang="zh-CN" altLang="en-US" sz="2800" b="1" smtClean="0">
                <a:solidFill>
                  <a:srgbClr val="0033CC"/>
                </a:solidFill>
              </a:rPr>
              <a:t>非终结符</a:t>
            </a:r>
            <a:r>
              <a:rPr lang="zh-CN" altLang="en-US" sz="2800" b="1" smtClean="0"/>
              <a:t>，由它</a:t>
            </a:r>
            <a:r>
              <a:rPr lang="zh-CN" altLang="en-US" sz="2800" b="1" smtClean="0">
                <a:solidFill>
                  <a:srgbClr val="0033CC"/>
                </a:solidFill>
              </a:rPr>
              <a:t>不能推出终结符号串</a:t>
            </a:r>
            <a:r>
              <a:rPr lang="zh-CN" altLang="en-US" sz="2800" b="1" smtClean="0"/>
              <a:t>，该非终结符称</a:t>
            </a:r>
            <a:r>
              <a:rPr lang="zh-CN" altLang="en-US" sz="2800" b="1" smtClean="0">
                <a:solidFill>
                  <a:srgbClr val="0033CC"/>
                </a:solidFill>
              </a:rPr>
              <a:t>为</a:t>
            </a:r>
            <a:r>
              <a:rPr lang="zh-CN" altLang="en-US" sz="2800" b="1" smtClean="0">
                <a:solidFill>
                  <a:srgbClr val="CC3300"/>
                </a:solidFill>
              </a:rPr>
              <a:t>不可终止</a:t>
            </a:r>
            <a:r>
              <a:rPr lang="zh-CN" altLang="en-US" sz="2800" b="1" smtClean="0"/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rrowheads="1"/>
          </p:cNvSpPr>
          <p:nvPr>
            <p:ph idx="1"/>
          </p:nvPr>
        </p:nvSpPr>
        <p:spPr>
          <a:solidFill>
            <a:srgbClr val="66FF99"/>
          </a:solidFill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b="1" smtClean="0"/>
              <a:t>  </a:t>
            </a:r>
            <a:r>
              <a:rPr lang="zh-CN" altLang="en-US" b="1" smtClean="0"/>
              <a:t>对于文法</a:t>
            </a:r>
            <a:r>
              <a:rPr lang="en-US" altLang="zh-CN" b="1" smtClean="0"/>
              <a:t>G[S]</a:t>
            </a:r>
            <a:r>
              <a:rPr lang="zh-CN" altLang="en-US" b="1" smtClean="0"/>
              <a:t>，为了保证任一非终结符</a:t>
            </a:r>
            <a:r>
              <a:rPr lang="en-US" altLang="zh-CN" b="1" smtClean="0">
                <a:solidFill>
                  <a:srgbClr val="CC0000"/>
                </a:solidFill>
              </a:rPr>
              <a:t>A</a:t>
            </a:r>
            <a:r>
              <a:rPr lang="zh-CN" altLang="en-US" b="1" smtClean="0"/>
              <a:t>在</a:t>
            </a:r>
            <a:r>
              <a:rPr lang="zh-CN" altLang="en-US" b="1" smtClean="0">
                <a:solidFill>
                  <a:srgbClr val="CC0000"/>
                </a:solidFill>
              </a:rPr>
              <a:t>句子</a:t>
            </a:r>
            <a:r>
              <a:rPr lang="zh-CN" altLang="en-US" b="1" smtClean="0"/>
              <a:t>推导中出现，必须满足如下两个条件：</a:t>
            </a:r>
            <a:br>
              <a:rPr lang="zh-CN" altLang="en-US" b="1" smtClean="0"/>
            </a:br>
            <a:r>
              <a:rPr lang="zh-CN" altLang="en-US" b="1" smtClean="0"/>
              <a:t/>
            </a:r>
            <a:br>
              <a:rPr lang="zh-CN" altLang="en-US" b="1" smtClean="0"/>
            </a:br>
            <a:r>
              <a:rPr lang="en-US" altLang="zh-CN" b="1" smtClean="0"/>
              <a:t>1. A</a:t>
            </a:r>
            <a:r>
              <a:rPr lang="zh-CN" altLang="en-US" b="1" smtClean="0"/>
              <a:t>必须在某句型中出现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b="1" smtClean="0"/>
              <a:t>     即有</a:t>
            </a:r>
            <a:r>
              <a:rPr lang="en-US" altLang="zh-CN" b="1" smtClean="0"/>
              <a:t>S </a:t>
            </a:r>
            <a:r>
              <a:rPr lang="en-US" altLang="zh-CN" smtClean="0">
                <a:sym typeface="Symbol" panose="05050102010706020507" pitchFamily="18" charset="2"/>
              </a:rPr>
              <a:t>=&gt;*</a:t>
            </a:r>
            <a:r>
              <a:rPr lang="en-US" altLang="zh-CN" smtClean="0"/>
              <a:t> </a:t>
            </a:r>
            <a:r>
              <a:rPr lang="en-US" altLang="zh-CN" b="1" smtClean="0">
                <a:cs typeface="Arial" panose="020B0604020202020204" pitchFamily="34" charset="0"/>
              </a:rPr>
              <a:t>αAβ</a:t>
            </a:r>
            <a:r>
              <a:rPr lang="zh-CN" altLang="en-US" b="1" smtClean="0"/>
              <a:t>，其中</a:t>
            </a:r>
            <a:r>
              <a:rPr lang="en-US" altLang="zh-CN" b="1" smtClean="0">
                <a:cs typeface="Arial" panose="020B0604020202020204" pitchFamily="34" charset="0"/>
              </a:rPr>
              <a:t>α</a:t>
            </a:r>
            <a:r>
              <a:rPr lang="zh-CN" altLang="en-US" b="1" smtClean="0"/>
              <a:t>，</a:t>
            </a:r>
            <a:r>
              <a:rPr lang="en-US" altLang="zh-CN" b="1" smtClean="0">
                <a:cs typeface="Arial" panose="020B0604020202020204" pitchFamily="34" charset="0"/>
              </a:rPr>
              <a:t>β</a:t>
            </a:r>
            <a:r>
              <a:rPr lang="zh-CN" altLang="en-US" b="1" smtClean="0"/>
              <a:t>属于</a:t>
            </a:r>
            <a:r>
              <a:rPr lang="en-US" altLang="zh-CN" b="1" smtClean="0">
                <a:latin typeface="宋体" panose="02010600030101010101" pitchFamily="2" charset="-122"/>
              </a:rPr>
              <a:t>V</a:t>
            </a:r>
            <a:r>
              <a:rPr lang="en-US" altLang="zh-CN" b="1" baseline="30000" smtClean="0">
                <a:latin typeface="宋体" panose="02010600030101010101" pitchFamily="2" charset="-122"/>
              </a:rPr>
              <a:t>*</a:t>
            </a:r>
            <a:endParaRPr lang="en-US" altLang="zh-CN" b="1" smtClean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b="1" smtClean="0"/>
              <a:t>    2. </a:t>
            </a:r>
            <a:r>
              <a:rPr lang="zh-CN" altLang="en-US" b="1" smtClean="0"/>
              <a:t>必须能够从</a:t>
            </a:r>
            <a:r>
              <a:rPr lang="en-US" altLang="zh-CN" b="1" smtClean="0"/>
              <a:t>A</a:t>
            </a:r>
            <a:r>
              <a:rPr lang="zh-CN" altLang="en-US" b="1" smtClean="0"/>
              <a:t>推出终结符号串</a:t>
            </a:r>
            <a:r>
              <a:rPr lang="en-US" altLang="zh-CN" b="1" smtClean="0"/>
              <a:t>t</a:t>
            </a:r>
            <a:r>
              <a:rPr lang="zh-CN" altLang="en-US" b="1" smtClean="0"/>
              <a:t>来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b="1" smtClean="0"/>
              <a:t>    即</a:t>
            </a:r>
            <a:r>
              <a:rPr lang="en-US" altLang="zh-CN" b="1" smtClean="0"/>
              <a:t>A </a:t>
            </a:r>
            <a:r>
              <a:rPr lang="en-US" altLang="zh-CN" smtClean="0">
                <a:sym typeface="Symbol" panose="05050102010706020507" pitchFamily="18" charset="2"/>
              </a:rPr>
              <a:t>=&gt;*</a:t>
            </a:r>
            <a:r>
              <a:rPr lang="en-US" altLang="zh-CN" smtClean="0"/>
              <a:t> </a:t>
            </a:r>
            <a:r>
              <a:rPr lang="en-US" altLang="zh-CN" b="1" smtClean="0"/>
              <a:t>t</a:t>
            </a:r>
            <a:r>
              <a:rPr lang="zh-CN" altLang="en-US" b="1" smtClean="0"/>
              <a:t>，其中</a:t>
            </a:r>
            <a:r>
              <a:rPr lang="en-US" altLang="zh-CN" b="1" smtClean="0"/>
              <a:t>t∈V</a:t>
            </a:r>
            <a:r>
              <a:rPr lang="en-US" altLang="zh-CN" b="1" baseline="-25000" smtClean="0"/>
              <a:t>T</a:t>
            </a:r>
            <a:r>
              <a:rPr lang="en-US" altLang="zh-CN" b="1" smtClean="0"/>
              <a:t>*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 b="1" smtClean="0">
              <a:solidFill>
                <a:srgbClr val="0033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68313" y="333375"/>
            <a:ext cx="7772400" cy="1143000"/>
          </a:xfrm>
        </p:spPr>
        <p:txBody>
          <a:bodyPr/>
          <a:lstStyle/>
          <a:p>
            <a:r>
              <a:rPr lang="zh-CN" altLang="en-US" sz="3600" smtClean="0">
                <a:sym typeface="Symbol" panose="05050102010706020507" pitchFamily="18" charset="2"/>
              </a:rPr>
              <a:t>化简文法</a:t>
            </a:r>
          </a:p>
        </p:txBody>
      </p:sp>
      <p:sp>
        <p:nvSpPr>
          <p:cNvPr id="60419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0" y="1676400"/>
            <a:ext cx="9144000" cy="5181600"/>
          </a:xfrm>
          <a:solidFill>
            <a:srgbClr val="00FF99"/>
          </a:solidFill>
        </p:spPr>
        <p:txBody>
          <a:bodyPr/>
          <a:lstStyle/>
          <a:p>
            <a:r>
              <a:rPr lang="zh-CN" altLang="en-US" b="1" smtClean="0"/>
              <a:t>例：</a:t>
            </a:r>
            <a:r>
              <a:rPr lang="en-US" altLang="zh-CN" b="1" smtClean="0"/>
              <a:t>G[S] </a:t>
            </a:r>
            <a:r>
              <a:rPr lang="zh-CN" altLang="en-US" b="1" smtClean="0"/>
              <a:t>：	 </a:t>
            </a:r>
            <a:r>
              <a:rPr lang="en-US" altLang="zh-CN" b="1" smtClean="0"/>
              <a:t>1) S</a:t>
            </a:r>
            <a:r>
              <a:rPr lang="en-US" altLang="zh-CN" b="1" smtClean="0">
                <a:latin typeface="宋体" panose="02010600030101010101" pitchFamily="2" charset="-122"/>
              </a:rPr>
              <a:t>→</a:t>
            </a:r>
            <a:r>
              <a:rPr lang="en-US" altLang="zh-CN" b="1" smtClean="0"/>
              <a:t>Be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b="1" smtClean="0"/>
              <a:t>			          </a:t>
            </a:r>
            <a:r>
              <a:rPr lang="en-US" altLang="zh-CN" b="1" smtClean="0">
                <a:solidFill>
                  <a:srgbClr val="CC3300"/>
                </a:solidFill>
              </a:rPr>
              <a:t>2) B</a:t>
            </a:r>
            <a:r>
              <a:rPr lang="en-US" altLang="zh-CN" b="1" smtClean="0">
                <a:solidFill>
                  <a:srgbClr val="CC3300"/>
                </a:solidFill>
                <a:latin typeface="宋体" panose="02010600030101010101" pitchFamily="2" charset="-122"/>
              </a:rPr>
              <a:t>→</a:t>
            </a:r>
            <a:r>
              <a:rPr lang="en-US" altLang="zh-CN" b="1" smtClean="0">
                <a:solidFill>
                  <a:srgbClr val="CC3300"/>
                </a:solidFill>
              </a:rPr>
              <a:t>Ce</a:t>
            </a:r>
            <a:r>
              <a:rPr lang="en-US" altLang="zh-CN" b="1" smtClean="0"/>
              <a:t>        D</a:t>
            </a:r>
            <a:r>
              <a:rPr lang="zh-CN" altLang="en-US" b="1" smtClean="0"/>
              <a:t>为不可到达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b="1" smtClean="0"/>
              <a:t>			          </a:t>
            </a:r>
            <a:r>
              <a:rPr lang="en-US" altLang="zh-CN" b="1" smtClean="0"/>
              <a:t>3) B</a:t>
            </a:r>
            <a:r>
              <a:rPr lang="en-US" altLang="zh-CN" b="1" smtClean="0">
                <a:latin typeface="宋体" panose="02010600030101010101" pitchFamily="2" charset="-122"/>
              </a:rPr>
              <a:t>→</a:t>
            </a:r>
            <a:r>
              <a:rPr lang="en-US" altLang="zh-CN" b="1" smtClean="0"/>
              <a:t>Af         C</a:t>
            </a:r>
            <a:r>
              <a:rPr lang="zh-CN" altLang="en-US" b="1" smtClean="0"/>
              <a:t>为不可终止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b="1" smtClean="0"/>
              <a:t>			          </a:t>
            </a:r>
            <a:r>
              <a:rPr lang="en-US" altLang="zh-CN" b="1" smtClean="0"/>
              <a:t>4) A</a:t>
            </a:r>
            <a:r>
              <a:rPr lang="en-US" altLang="zh-CN" b="1" smtClean="0">
                <a:latin typeface="宋体" panose="02010600030101010101" pitchFamily="2" charset="-122"/>
              </a:rPr>
              <a:t>→</a:t>
            </a:r>
            <a:r>
              <a:rPr lang="en-US" altLang="zh-CN" b="1" smtClean="0"/>
              <a:t>Ae          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b="1" smtClean="0"/>
              <a:t>			          5) A</a:t>
            </a:r>
            <a:r>
              <a:rPr lang="en-US" altLang="zh-CN" b="1" smtClean="0">
                <a:latin typeface="宋体" panose="02010600030101010101" pitchFamily="2" charset="-122"/>
              </a:rPr>
              <a:t>→</a:t>
            </a:r>
            <a:r>
              <a:rPr lang="en-US" altLang="zh-CN" b="1" smtClean="0"/>
              <a:t>e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b="1" smtClean="0"/>
              <a:t>			          </a:t>
            </a:r>
            <a:r>
              <a:rPr lang="en-US" altLang="zh-CN" b="1" smtClean="0">
                <a:solidFill>
                  <a:srgbClr val="CC3300"/>
                </a:solidFill>
              </a:rPr>
              <a:t>6) C</a:t>
            </a:r>
            <a:r>
              <a:rPr lang="en-US" altLang="zh-CN" b="1" smtClean="0">
                <a:solidFill>
                  <a:srgbClr val="CC3300"/>
                </a:solidFill>
                <a:latin typeface="宋体" panose="02010600030101010101" pitchFamily="2" charset="-122"/>
              </a:rPr>
              <a:t>→</a:t>
            </a:r>
            <a:r>
              <a:rPr lang="en-US" altLang="zh-CN" b="1" smtClean="0">
                <a:solidFill>
                  <a:srgbClr val="CC3300"/>
                </a:solidFill>
              </a:rPr>
              <a:t>Cf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b="1" smtClean="0"/>
              <a:t>			          </a:t>
            </a:r>
            <a:r>
              <a:rPr lang="en-US" altLang="zh-CN" b="1" smtClean="0">
                <a:solidFill>
                  <a:srgbClr val="CC3300"/>
                </a:solidFill>
              </a:rPr>
              <a:t>7) D</a:t>
            </a:r>
            <a:r>
              <a:rPr lang="en-US" altLang="zh-CN" b="1" smtClean="0">
                <a:solidFill>
                  <a:srgbClr val="CC3300"/>
                </a:solidFill>
                <a:latin typeface="宋体" panose="02010600030101010101" pitchFamily="2" charset="-122"/>
              </a:rPr>
              <a:t>→</a:t>
            </a:r>
            <a:r>
              <a:rPr lang="en-US" altLang="zh-CN" b="1" smtClean="0">
                <a:solidFill>
                  <a:srgbClr val="CC3300"/>
                </a:solidFill>
              </a:rPr>
              <a:t>f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3600" b="1" smtClean="0"/>
              <a:t>    </a:t>
            </a:r>
            <a:r>
              <a:rPr lang="zh-CN" altLang="en-US" sz="3600" b="1" smtClean="0"/>
              <a:t>产生式  </a:t>
            </a:r>
            <a:r>
              <a:rPr lang="en-US" altLang="zh-CN" b="1" smtClean="0"/>
              <a:t>2</a:t>
            </a:r>
            <a:r>
              <a:rPr lang="zh-CN" altLang="en-US" b="1" smtClean="0"/>
              <a:t>），</a:t>
            </a:r>
            <a:r>
              <a:rPr lang="en-US" altLang="zh-CN" b="1" smtClean="0"/>
              <a:t>6</a:t>
            </a:r>
            <a:r>
              <a:rPr lang="zh-CN" altLang="en-US" b="1" smtClean="0"/>
              <a:t>），</a:t>
            </a:r>
            <a:r>
              <a:rPr lang="en-US" altLang="zh-CN" b="1" smtClean="0"/>
              <a:t>7</a:t>
            </a:r>
            <a:r>
              <a:rPr lang="zh-CN" altLang="en-US" b="1" smtClean="0"/>
              <a:t>）为</a:t>
            </a:r>
            <a:r>
              <a:rPr lang="zh-CN" altLang="zh-CN" b="1" smtClean="0">
                <a:solidFill>
                  <a:srgbClr val="0033CC"/>
                </a:solidFill>
              </a:rPr>
              <a:t>多余规则</a:t>
            </a:r>
            <a:r>
              <a:rPr lang="zh-CN" altLang="zh-CN" b="1" smtClean="0"/>
              <a:t>应去</a:t>
            </a:r>
            <a:r>
              <a:rPr lang="zh-CN" altLang="en-US" sz="3600" b="1" smtClean="0"/>
              <a:t>掉。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28600" y="152400"/>
            <a:ext cx="7772400" cy="1143000"/>
          </a:xfrm>
        </p:spPr>
        <p:txBody>
          <a:bodyPr/>
          <a:lstStyle/>
          <a:p>
            <a:r>
              <a:rPr lang="zh-CN" altLang="en-US" b="1" smtClean="0"/>
              <a:t>上下文无关文法中的</a:t>
            </a:r>
            <a:r>
              <a:rPr lang="en-US" altLang="zh-CN" b="1" smtClean="0">
                <a:cs typeface="Arial" panose="020B0604020202020204" pitchFamily="34" charset="0"/>
              </a:rPr>
              <a:t>ε</a:t>
            </a:r>
            <a:r>
              <a:rPr lang="zh-CN" altLang="en-US" b="1" smtClean="0"/>
              <a:t>规则</a:t>
            </a:r>
          </a:p>
        </p:txBody>
      </p:sp>
      <p:sp>
        <p:nvSpPr>
          <p:cNvPr id="61443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228600" y="1524000"/>
            <a:ext cx="8229600" cy="47244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b="1" smtClean="0"/>
              <a:t>上下文无关文法中某些规则可具有形式</a:t>
            </a:r>
            <a:r>
              <a:rPr lang="en-US" altLang="zh-CN" sz="2800" b="1" smtClean="0"/>
              <a:t>A→</a:t>
            </a:r>
            <a:r>
              <a:rPr lang="en-US" altLang="zh-CN" sz="2800" b="1" smtClean="0">
                <a:cs typeface="Arial" panose="020B0604020202020204" pitchFamily="34" charset="0"/>
              </a:rPr>
              <a:t>ε</a:t>
            </a:r>
            <a:r>
              <a:rPr lang="zh-CN" altLang="en-US" sz="2800" b="1" smtClean="0"/>
              <a:t>，称这种规则为</a:t>
            </a:r>
            <a:r>
              <a:rPr lang="en-US" altLang="zh-CN" sz="2800" b="1" smtClean="0">
                <a:cs typeface="Arial" panose="020B0604020202020204" pitchFamily="34" charset="0"/>
              </a:rPr>
              <a:t>ε</a:t>
            </a:r>
            <a:r>
              <a:rPr lang="zh-CN" altLang="en-US" sz="2800" b="1" smtClean="0"/>
              <a:t>规则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b="1" smtClean="0"/>
              <a:t>因为</a:t>
            </a:r>
            <a:r>
              <a:rPr lang="en-US" altLang="zh-CN" sz="2800" b="1" smtClean="0">
                <a:cs typeface="Arial" panose="020B0604020202020204" pitchFamily="34" charset="0"/>
              </a:rPr>
              <a:t>ε</a:t>
            </a:r>
            <a:r>
              <a:rPr lang="zh-CN" altLang="en-US" sz="2800" b="1" smtClean="0"/>
              <a:t>规则会使得有关文法的一些讨论和证明变得复杂</a:t>
            </a:r>
            <a:r>
              <a:rPr lang="en-US" altLang="zh-CN" sz="2800" b="1" smtClean="0"/>
              <a:t>,</a:t>
            </a:r>
            <a:r>
              <a:rPr lang="zh-CN" altLang="en-US" sz="2800" b="1" smtClean="0"/>
              <a:t>有时会限制这种规则的出现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b="1" smtClean="0"/>
              <a:t>两种定义的唯一差别是</a:t>
            </a:r>
            <a:r>
              <a:rPr lang="en-US" altLang="zh-CN" sz="2800" b="1" smtClean="0">
                <a:cs typeface="Arial" panose="020B0604020202020204" pitchFamily="34" charset="0"/>
              </a:rPr>
              <a:t>ε</a:t>
            </a:r>
            <a:r>
              <a:rPr lang="zh-CN" altLang="en-US" sz="2800" b="1" smtClean="0"/>
              <a:t>句子在不在语言中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b="1" smtClean="0"/>
              <a:t>文法构思的启示是要找出语言的有穷描述，而如果语言</a:t>
            </a:r>
            <a:r>
              <a:rPr lang="en-US" altLang="zh-CN" sz="2800" b="1" smtClean="0"/>
              <a:t>L</a:t>
            </a:r>
            <a:r>
              <a:rPr lang="zh-CN" altLang="en-US" sz="2800" b="1" smtClean="0"/>
              <a:t>有一个有穷的描述，则</a:t>
            </a:r>
            <a:r>
              <a:rPr lang="en-US" altLang="zh-CN" sz="2800" b="1" smtClean="0"/>
              <a:t>L</a:t>
            </a:r>
            <a:r>
              <a:rPr lang="en-US" altLang="zh-CN" sz="2800" b="1" baseline="-30000" smtClean="0"/>
              <a:t>1</a:t>
            </a:r>
            <a:r>
              <a:rPr lang="en-US" altLang="zh-CN" sz="2800" b="1" smtClean="0"/>
              <a:t>=L∪</a:t>
            </a:r>
            <a:r>
              <a:rPr lang="zh-CN" altLang="en-US" sz="2800" b="1" smtClean="0"/>
              <a:t>｛</a:t>
            </a:r>
            <a:r>
              <a:rPr lang="en-US" altLang="zh-CN" sz="2800" b="1" smtClean="0">
                <a:cs typeface="Arial" panose="020B0604020202020204" pitchFamily="34" charset="0"/>
              </a:rPr>
              <a:t>ε</a:t>
            </a:r>
            <a:r>
              <a:rPr lang="zh-CN" altLang="en-US" sz="2800" b="1" smtClean="0"/>
              <a:t>｝也同样有一个有穷的描述，并且可以证明，若</a:t>
            </a:r>
            <a:r>
              <a:rPr lang="en-US" altLang="zh-CN" sz="2800" b="1" smtClean="0"/>
              <a:t>L</a:t>
            </a:r>
            <a:r>
              <a:rPr lang="zh-CN" altLang="en-US" sz="2800" b="1" smtClean="0"/>
              <a:t>是上下文有关语言、上下文无关语言或正规语言，则</a:t>
            </a:r>
            <a:r>
              <a:rPr lang="en-US" altLang="zh-CN" sz="2800" b="1" smtClean="0"/>
              <a:t>L∪</a:t>
            </a:r>
            <a:r>
              <a:rPr lang="zh-CN" altLang="en-US" sz="2800" b="1" smtClean="0"/>
              <a:t>｛</a:t>
            </a:r>
            <a:r>
              <a:rPr lang="en-US" altLang="zh-CN" sz="2800" b="1" smtClean="0">
                <a:cs typeface="Arial" panose="020B0604020202020204" pitchFamily="34" charset="0"/>
              </a:rPr>
              <a:t>ε</a:t>
            </a:r>
            <a:r>
              <a:rPr lang="zh-CN" altLang="en-US" sz="2800" b="1" smtClean="0"/>
              <a:t>｝和</a:t>
            </a:r>
            <a:r>
              <a:rPr lang="en-US" altLang="zh-CN" sz="2800" b="1" smtClean="0"/>
              <a:t>L-</a:t>
            </a:r>
            <a:r>
              <a:rPr lang="zh-CN" altLang="en-US" sz="2800" b="1" smtClean="0"/>
              <a:t>｛</a:t>
            </a:r>
            <a:r>
              <a:rPr lang="en-US" altLang="zh-CN" sz="2800" b="1" smtClean="0">
                <a:cs typeface="Arial" panose="020B0604020202020204" pitchFamily="34" charset="0"/>
              </a:rPr>
              <a:t>ε</a:t>
            </a:r>
            <a:r>
              <a:rPr lang="zh-CN" altLang="en-US" sz="2800" b="1" smtClean="0"/>
              <a:t>｝分别是上下文有关语言、上下文无关语言和正规语言。</a:t>
            </a:r>
            <a:endParaRPr lang="zh-CN" altLang="en-US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 rot="16200000" flipH="1">
            <a:off x="1481932" y="1267619"/>
            <a:ext cx="285750" cy="4651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85750" y="1428750"/>
            <a:ext cx="571500" cy="7858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CN" altLang="en-US" dirty="0">
                <a:solidFill>
                  <a:srgbClr val="002060"/>
                </a:solidFill>
              </a:rPr>
              <a:t>语言</a:t>
            </a:r>
          </a:p>
        </p:txBody>
      </p:sp>
      <p:sp>
        <p:nvSpPr>
          <p:cNvPr id="14" name="右箭头 13"/>
          <p:cNvSpPr/>
          <p:nvPr/>
        </p:nvSpPr>
        <p:spPr>
          <a:xfrm>
            <a:off x="857250" y="1714500"/>
            <a:ext cx="285750" cy="214313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1214438" y="1071563"/>
            <a:ext cx="571500" cy="7858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CN" altLang="en-US" dirty="0">
                <a:solidFill>
                  <a:srgbClr val="002060"/>
                </a:solidFill>
              </a:rPr>
              <a:t>语义</a:t>
            </a:r>
          </a:p>
        </p:txBody>
      </p:sp>
      <p:sp>
        <p:nvSpPr>
          <p:cNvPr id="16" name="矩形 15"/>
          <p:cNvSpPr/>
          <p:nvPr/>
        </p:nvSpPr>
        <p:spPr>
          <a:xfrm>
            <a:off x="1214438" y="2000250"/>
            <a:ext cx="571500" cy="7858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CN" altLang="en-US" dirty="0">
                <a:solidFill>
                  <a:srgbClr val="002060"/>
                </a:solidFill>
              </a:rPr>
              <a:t>语法</a:t>
            </a:r>
          </a:p>
        </p:txBody>
      </p:sp>
      <p:sp>
        <p:nvSpPr>
          <p:cNvPr id="17" name="右箭头 16"/>
          <p:cNvSpPr/>
          <p:nvPr/>
        </p:nvSpPr>
        <p:spPr>
          <a:xfrm>
            <a:off x="1785938" y="2286000"/>
            <a:ext cx="285750" cy="214313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2071688" y="2000250"/>
            <a:ext cx="571500" cy="7858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CN" altLang="en-US" dirty="0">
                <a:solidFill>
                  <a:srgbClr val="002060"/>
                </a:solidFill>
              </a:rPr>
              <a:t>规则</a:t>
            </a:r>
          </a:p>
        </p:txBody>
      </p:sp>
      <p:sp>
        <p:nvSpPr>
          <p:cNvPr id="19" name="矩形 18"/>
          <p:cNvSpPr/>
          <p:nvPr/>
        </p:nvSpPr>
        <p:spPr>
          <a:xfrm>
            <a:off x="3000375" y="2000250"/>
            <a:ext cx="571500" cy="7858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CN" altLang="en-US" dirty="0">
                <a:solidFill>
                  <a:srgbClr val="002060"/>
                </a:solidFill>
              </a:rPr>
              <a:t>文法</a:t>
            </a:r>
          </a:p>
        </p:txBody>
      </p:sp>
      <p:sp>
        <p:nvSpPr>
          <p:cNvPr id="20" name="右箭头 19"/>
          <p:cNvSpPr/>
          <p:nvPr/>
        </p:nvSpPr>
        <p:spPr>
          <a:xfrm>
            <a:off x="2643188" y="2286000"/>
            <a:ext cx="285750" cy="214313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21" name="右箭头 20"/>
          <p:cNvSpPr/>
          <p:nvPr/>
        </p:nvSpPr>
        <p:spPr>
          <a:xfrm>
            <a:off x="3571875" y="2286000"/>
            <a:ext cx="285750" cy="214313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3929063" y="1714500"/>
            <a:ext cx="571500" cy="1357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CN" altLang="en-US" dirty="0">
                <a:solidFill>
                  <a:srgbClr val="002060"/>
                </a:solidFill>
              </a:rPr>
              <a:t>四个</a:t>
            </a:r>
            <a:endParaRPr lang="en-US" altLang="zh-CN" dirty="0">
              <a:solidFill>
                <a:srgbClr val="002060"/>
              </a:solidFill>
            </a:endParaRPr>
          </a:p>
          <a:p>
            <a:pPr algn="ctr" eaLnBrk="1" hangingPunct="1">
              <a:defRPr/>
            </a:pPr>
            <a:r>
              <a:rPr lang="zh-CN" altLang="en-US" dirty="0">
                <a:solidFill>
                  <a:srgbClr val="002060"/>
                </a:solidFill>
              </a:rPr>
              <a:t>元组</a:t>
            </a:r>
          </a:p>
        </p:txBody>
      </p:sp>
      <p:sp>
        <p:nvSpPr>
          <p:cNvPr id="23" name="右箭头 22"/>
          <p:cNvSpPr/>
          <p:nvPr/>
        </p:nvSpPr>
        <p:spPr>
          <a:xfrm>
            <a:off x="4500563" y="2286000"/>
            <a:ext cx="285750" cy="214313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4857750" y="1714500"/>
            <a:ext cx="571500" cy="1357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CN" altLang="en-US" dirty="0">
                <a:solidFill>
                  <a:srgbClr val="002060"/>
                </a:solidFill>
              </a:rPr>
              <a:t>四个类型</a:t>
            </a:r>
          </a:p>
        </p:txBody>
      </p:sp>
      <p:sp>
        <p:nvSpPr>
          <p:cNvPr id="25" name="右箭头 24"/>
          <p:cNvSpPr/>
          <p:nvPr/>
        </p:nvSpPr>
        <p:spPr>
          <a:xfrm>
            <a:off x="5429250" y="2236788"/>
            <a:ext cx="285750" cy="312737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5786438" y="1500188"/>
            <a:ext cx="571500" cy="17859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CN" altLang="en-US" dirty="0">
                <a:solidFill>
                  <a:srgbClr val="002060"/>
                </a:solidFill>
              </a:rPr>
              <a:t>文法描述语言</a:t>
            </a:r>
          </a:p>
        </p:txBody>
      </p:sp>
      <p:sp>
        <p:nvSpPr>
          <p:cNvPr id="29" name="线形标注 1(带边框和强调线) 28"/>
          <p:cNvSpPr/>
          <p:nvPr/>
        </p:nvSpPr>
        <p:spPr>
          <a:xfrm>
            <a:off x="1928813" y="214313"/>
            <a:ext cx="1714500" cy="1000125"/>
          </a:xfrm>
          <a:prstGeom prst="accentBorderCallout1">
            <a:avLst>
              <a:gd name="adj1" fmla="val 101289"/>
              <a:gd name="adj2" fmla="val 101031"/>
              <a:gd name="adj3" fmla="val 150740"/>
              <a:gd name="adj4" fmla="val 1161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CN" altLang="en-US" sz="1200" dirty="0">
                <a:solidFill>
                  <a:srgbClr val="002060"/>
                </a:solidFill>
              </a:rPr>
              <a:t>终结符集合；非终结符集合；产生式集合；开始符号。其中产生式集合是核心，对应规则。</a:t>
            </a:r>
          </a:p>
        </p:txBody>
      </p:sp>
      <p:sp>
        <p:nvSpPr>
          <p:cNvPr id="30" name="线形标注 1(带边框和强调线) 29"/>
          <p:cNvSpPr/>
          <p:nvPr/>
        </p:nvSpPr>
        <p:spPr>
          <a:xfrm>
            <a:off x="3857625" y="214313"/>
            <a:ext cx="1714500" cy="1000125"/>
          </a:xfrm>
          <a:prstGeom prst="accentBorderCallout1">
            <a:avLst>
              <a:gd name="adj1" fmla="val 100337"/>
              <a:gd name="adj2" fmla="val 101031"/>
              <a:gd name="adj3" fmla="val 146931"/>
              <a:gd name="adj4" fmla="val 922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r>
              <a:rPr lang="en-US" altLang="zh-CN" sz="1200" dirty="0">
                <a:solidFill>
                  <a:srgbClr val="002060"/>
                </a:solidFill>
              </a:rPr>
              <a:t>0</a:t>
            </a:r>
            <a:r>
              <a:rPr lang="zh-CN" altLang="en-US" sz="1200" dirty="0">
                <a:solidFill>
                  <a:srgbClr val="002060"/>
                </a:solidFill>
              </a:rPr>
              <a:t>、</a:t>
            </a:r>
            <a:r>
              <a:rPr lang="en-US" altLang="zh-CN" sz="1200" dirty="0">
                <a:solidFill>
                  <a:srgbClr val="002060"/>
                </a:solidFill>
              </a:rPr>
              <a:t>1</a:t>
            </a:r>
            <a:r>
              <a:rPr lang="zh-CN" altLang="en-US" sz="1200" dirty="0">
                <a:solidFill>
                  <a:srgbClr val="002060"/>
                </a:solidFill>
              </a:rPr>
              <a:t>、</a:t>
            </a:r>
            <a:r>
              <a:rPr lang="en-US" altLang="zh-CN" sz="1200" dirty="0">
                <a:solidFill>
                  <a:srgbClr val="002060"/>
                </a:solidFill>
              </a:rPr>
              <a:t>2</a:t>
            </a:r>
            <a:r>
              <a:rPr lang="zh-CN" altLang="en-US" sz="1200" dirty="0">
                <a:solidFill>
                  <a:srgbClr val="002060"/>
                </a:solidFill>
              </a:rPr>
              <a:t>、</a:t>
            </a:r>
            <a:r>
              <a:rPr lang="en-US" altLang="zh-CN" sz="1200" dirty="0">
                <a:solidFill>
                  <a:srgbClr val="002060"/>
                </a:solidFill>
              </a:rPr>
              <a:t>3</a:t>
            </a:r>
            <a:r>
              <a:rPr lang="zh-CN" altLang="en-US" sz="1200" dirty="0">
                <a:solidFill>
                  <a:srgbClr val="002060"/>
                </a:solidFill>
              </a:rPr>
              <a:t>类型；对产生式限制不同决定了文法类型的不同；上下文无关文法。</a:t>
            </a:r>
          </a:p>
        </p:txBody>
      </p:sp>
      <p:sp>
        <p:nvSpPr>
          <p:cNvPr id="31" name="线形标注 1(带边框和强调线) 30"/>
          <p:cNvSpPr/>
          <p:nvPr/>
        </p:nvSpPr>
        <p:spPr>
          <a:xfrm>
            <a:off x="6072188" y="357188"/>
            <a:ext cx="1714500" cy="642937"/>
          </a:xfrm>
          <a:prstGeom prst="accentBorderCallout1">
            <a:avLst>
              <a:gd name="adj1" fmla="val 102241"/>
              <a:gd name="adj2" fmla="val -79"/>
              <a:gd name="adj3" fmla="val 173809"/>
              <a:gd name="adj4" fmla="val -160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CN" altLang="en-US" sz="1200" dirty="0">
                <a:solidFill>
                  <a:srgbClr val="002060"/>
                </a:solidFill>
              </a:rPr>
              <a:t>有穷集合（产生式）刻画无穷集合（语句）。</a:t>
            </a:r>
          </a:p>
        </p:txBody>
      </p:sp>
      <p:sp>
        <p:nvSpPr>
          <p:cNvPr id="32" name="下箭头 31"/>
          <p:cNvSpPr/>
          <p:nvPr/>
        </p:nvSpPr>
        <p:spPr>
          <a:xfrm>
            <a:off x="6000750" y="3286125"/>
            <a:ext cx="214313" cy="285750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cxnSp>
        <p:nvCxnSpPr>
          <p:cNvPr id="34" name="直接连接符 33"/>
          <p:cNvCxnSpPr/>
          <p:nvPr/>
        </p:nvCxnSpPr>
        <p:spPr>
          <a:xfrm>
            <a:off x="500063" y="3643313"/>
            <a:ext cx="7929562" cy="1587"/>
          </a:xfrm>
          <a:prstGeom prst="line">
            <a:avLst/>
          </a:prstGeom>
          <a:ln w="19050" cmpd="sng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571500" y="3929063"/>
            <a:ext cx="571500" cy="7858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CN" altLang="en-US" dirty="0">
                <a:solidFill>
                  <a:srgbClr val="002060"/>
                </a:solidFill>
              </a:rPr>
              <a:t>推导</a:t>
            </a:r>
          </a:p>
        </p:txBody>
      </p:sp>
      <p:sp>
        <p:nvSpPr>
          <p:cNvPr id="38" name="矩形 37"/>
          <p:cNvSpPr/>
          <p:nvPr/>
        </p:nvSpPr>
        <p:spPr>
          <a:xfrm>
            <a:off x="1285875" y="3929063"/>
            <a:ext cx="571500" cy="1285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CN" altLang="en-US" dirty="0">
                <a:solidFill>
                  <a:srgbClr val="002060"/>
                </a:solidFill>
              </a:rPr>
              <a:t>直接推导</a:t>
            </a:r>
          </a:p>
        </p:txBody>
      </p:sp>
      <p:sp>
        <p:nvSpPr>
          <p:cNvPr id="39" name="矩形 38"/>
          <p:cNvSpPr/>
          <p:nvPr/>
        </p:nvSpPr>
        <p:spPr>
          <a:xfrm>
            <a:off x="2071688" y="3929063"/>
            <a:ext cx="571500" cy="7858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CN" altLang="en-US" dirty="0">
                <a:solidFill>
                  <a:srgbClr val="002060"/>
                </a:solidFill>
              </a:rPr>
              <a:t>规约</a:t>
            </a:r>
          </a:p>
        </p:txBody>
      </p:sp>
      <p:sp>
        <p:nvSpPr>
          <p:cNvPr id="40" name="下箭头 39"/>
          <p:cNvSpPr/>
          <p:nvPr/>
        </p:nvSpPr>
        <p:spPr>
          <a:xfrm>
            <a:off x="714375" y="3643313"/>
            <a:ext cx="214313" cy="285750"/>
          </a:xfrm>
          <a:prstGeom prst="downArrow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41" name="下箭头 40"/>
          <p:cNvSpPr/>
          <p:nvPr/>
        </p:nvSpPr>
        <p:spPr>
          <a:xfrm>
            <a:off x="1428750" y="3643313"/>
            <a:ext cx="214313" cy="285750"/>
          </a:xfrm>
          <a:prstGeom prst="downArrow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42" name="下箭头 41"/>
          <p:cNvSpPr/>
          <p:nvPr/>
        </p:nvSpPr>
        <p:spPr>
          <a:xfrm>
            <a:off x="2214563" y="3643313"/>
            <a:ext cx="214312" cy="285750"/>
          </a:xfrm>
          <a:prstGeom prst="downArrow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cxnSp>
        <p:nvCxnSpPr>
          <p:cNvPr id="43" name="直接连接符 42"/>
          <p:cNvCxnSpPr/>
          <p:nvPr/>
        </p:nvCxnSpPr>
        <p:spPr>
          <a:xfrm>
            <a:off x="857250" y="5500688"/>
            <a:ext cx="1500188" cy="1587"/>
          </a:xfrm>
          <a:prstGeom prst="line">
            <a:avLst/>
          </a:prstGeom>
          <a:ln w="19050" cmpd="sng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下箭头 43"/>
          <p:cNvSpPr/>
          <p:nvPr/>
        </p:nvSpPr>
        <p:spPr>
          <a:xfrm>
            <a:off x="1071563" y="5500688"/>
            <a:ext cx="214312" cy="285750"/>
          </a:xfrm>
          <a:prstGeom prst="downArrow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45" name="下箭头 44"/>
          <p:cNvSpPr/>
          <p:nvPr/>
        </p:nvSpPr>
        <p:spPr>
          <a:xfrm>
            <a:off x="4214813" y="3643313"/>
            <a:ext cx="214312" cy="285750"/>
          </a:xfrm>
          <a:prstGeom prst="downArrow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46" name="下箭头 45"/>
          <p:cNvSpPr/>
          <p:nvPr/>
        </p:nvSpPr>
        <p:spPr>
          <a:xfrm>
            <a:off x="1857375" y="5500688"/>
            <a:ext cx="214313" cy="285750"/>
          </a:xfrm>
          <a:prstGeom prst="downArrow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cxnSp>
        <p:nvCxnSpPr>
          <p:cNvPr id="49" name="直接连接符 48"/>
          <p:cNvCxnSpPr>
            <a:stCxn id="37" idx="2"/>
          </p:cNvCxnSpPr>
          <p:nvPr/>
        </p:nvCxnSpPr>
        <p:spPr>
          <a:xfrm rot="5400000">
            <a:off x="463551" y="5108575"/>
            <a:ext cx="785812" cy="1587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 rot="5400000">
            <a:off x="1429544" y="5357019"/>
            <a:ext cx="285750" cy="1588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 rot="5400000">
            <a:off x="1965325" y="5106988"/>
            <a:ext cx="785813" cy="1587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/>
          <p:cNvSpPr/>
          <p:nvPr/>
        </p:nvSpPr>
        <p:spPr>
          <a:xfrm>
            <a:off x="928688" y="5786438"/>
            <a:ext cx="571500" cy="7858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CN" altLang="en-US" dirty="0">
                <a:solidFill>
                  <a:srgbClr val="002060"/>
                </a:solidFill>
              </a:rPr>
              <a:t>句型</a:t>
            </a:r>
          </a:p>
        </p:txBody>
      </p:sp>
      <p:sp>
        <p:nvSpPr>
          <p:cNvPr id="57" name="矩形 56"/>
          <p:cNvSpPr/>
          <p:nvPr/>
        </p:nvSpPr>
        <p:spPr>
          <a:xfrm>
            <a:off x="1714500" y="5786438"/>
            <a:ext cx="571500" cy="7858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CN" altLang="en-US" dirty="0">
                <a:solidFill>
                  <a:srgbClr val="002060"/>
                </a:solidFill>
              </a:rPr>
              <a:t>句子</a:t>
            </a:r>
          </a:p>
        </p:txBody>
      </p:sp>
      <p:sp>
        <p:nvSpPr>
          <p:cNvPr id="58" name="矩形 57"/>
          <p:cNvSpPr/>
          <p:nvPr/>
        </p:nvSpPr>
        <p:spPr>
          <a:xfrm>
            <a:off x="4071938" y="3929063"/>
            <a:ext cx="571500" cy="1000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CN" altLang="en-US" dirty="0">
                <a:solidFill>
                  <a:srgbClr val="002060"/>
                </a:solidFill>
              </a:rPr>
              <a:t>语法树</a:t>
            </a:r>
          </a:p>
        </p:txBody>
      </p:sp>
      <p:cxnSp>
        <p:nvCxnSpPr>
          <p:cNvPr id="59" name="直接连接符 58"/>
          <p:cNvCxnSpPr/>
          <p:nvPr/>
        </p:nvCxnSpPr>
        <p:spPr>
          <a:xfrm>
            <a:off x="3214688" y="5214938"/>
            <a:ext cx="2143125" cy="1587"/>
          </a:xfrm>
          <a:prstGeom prst="line">
            <a:avLst/>
          </a:prstGeom>
          <a:ln w="19050" cmpd="sng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下箭头 59"/>
          <p:cNvSpPr/>
          <p:nvPr/>
        </p:nvSpPr>
        <p:spPr>
          <a:xfrm>
            <a:off x="3429000" y="5214938"/>
            <a:ext cx="214313" cy="285750"/>
          </a:xfrm>
          <a:prstGeom prst="downArrow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61" name="下箭头 60"/>
          <p:cNvSpPr/>
          <p:nvPr/>
        </p:nvSpPr>
        <p:spPr>
          <a:xfrm>
            <a:off x="4214813" y="5214938"/>
            <a:ext cx="214312" cy="285750"/>
          </a:xfrm>
          <a:prstGeom prst="downArrow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cxnSp>
        <p:nvCxnSpPr>
          <p:cNvPr id="62" name="直接连接符 61"/>
          <p:cNvCxnSpPr/>
          <p:nvPr/>
        </p:nvCxnSpPr>
        <p:spPr>
          <a:xfrm rot="5400000">
            <a:off x="4215607" y="5071269"/>
            <a:ext cx="285750" cy="1587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矩形 62"/>
          <p:cNvSpPr/>
          <p:nvPr/>
        </p:nvSpPr>
        <p:spPr>
          <a:xfrm>
            <a:off x="3286125" y="5500688"/>
            <a:ext cx="5715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CN" altLang="en-US" dirty="0">
                <a:solidFill>
                  <a:srgbClr val="002060"/>
                </a:solidFill>
              </a:rPr>
              <a:t>短语</a:t>
            </a:r>
          </a:p>
        </p:txBody>
      </p:sp>
      <p:sp>
        <p:nvSpPr>
          <p:cNvPr id="64" name="矩形 63"/>
          <p:cNvSpPr/>
          <p:nvPr/>
        </p:nvSpPr>
        <p:spPr>
          <a:xfrm>
            <a:off x="4071938" y="5500688"/>
            <a:ext cx="5715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CN" altLang="en-US" dirty="0">
                <a:solidFill>
                  <a:srgbClr val="002060"/>
                </a:solidFill>
              </a:rPr>
              <a:t>直接短语</a:t>
            </a:r>
          </a:p>
        </p:txBody>
      </p:sp>
      <p:sp>
        <p:nvSpPr>
          <p:cNvPr id="67" name="下箭头 66"/>
          <p:cNvSpPr/>
          <p:nvPr/>
        </p:nvSpPr>
        <p:spPr>
          <a:xfrm>
            <a:off x="4929188" y="5214938"/>
            <a:ext cx="214312" cy="285750"/>
          </a:xfrm>
          <a:prstGeom prst="downArrow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68" name="矩形 67"/>
          <p:cNvSpPr/>
          <p:nvPr/>
        </p:nvSpPr>
        <p:spPr>
          <a:xfrm>
            <a:off x="4786313" y="5500688"/>
            <a:ext cx="5715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CN" altLang="en-US" dirty="0">
                <a:solidFill>
                  <a:srgbClr val="002060"/>
                </a:solidFill>
              </a:rPr>
              <a:t>句柄</a:t>
            </a:r>
          </a:p>
        </p:txBody>
      </p:sp>
      <p:sp>
        <p:nvSpPr>
          <p:cNvPr id="72" name="下箭头 71"/>
          <p:cNvSpPr/>
          <p:nvPr/>
        </p:nvSpPr>
        <p:spPr>
          <a:xfrm>
            <a:off x="7072313" y="3643313"/>
            <a:ext cx="214312" cy="285750"/>
          </a:xfrm>
          <a:prstGeom prst="downArrow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73" name="矩形 72"/>
          <p:cNvSpPr/>
          <p:nvPr/>
        </p:nvSpPr>
        <p:spPr>
          <a:xfrm>
            <a:off x="6429375" y="4000500"/>
            <a:ext cx="1562100" cy="419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CN" altLang="en-US" dirty="0">
                <a:solidFill>
                  <a:srgbClr val="002060"/>
                </a:solidFill>
              </a:rPr>
              <a:t>句型分析</a:t>
            </a:r>
          </a:p>
        </p:txBody>
      </p:sp>
      <p:cxnSp>
        <p:nvCxnSpPr>
          <p:cNvPr id="76" name="直接连接符 75"/>
          <p:cNvCxnSpPr/>
          <p:nvPr/>
        </p:nvCxnSpPr>
        <p:spPr>
          <a:xfrm rot="5400000">
            <a:off x="7073107" y="4571206"/>
            <a:ext cx="285750" cy="1587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/>
          <p:nvPr/>
        </p:nvCxnSpPr>
        <p:spPr>
          <a:xfrm>
            <a:off x="6143625" y="4714875"/>
            <a:ext cx="2143125" cy="1588"/>
          </a:xfrm>
          <a:prstGeom prst="line">
            <a:avLst/>
          </a:prstGeom>
          <a:ln w="19050" cmpd="sng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下箭头 77"/>
          <p:cNvSpPr/>
          <p:nvPr/>
        </p:nvSpPr>
        <p:spPr>
          <a:xfrm>
            <a:off x="6357938" y="4714875"/>
            <a:ext cx="214312" cy="285750"/>
          </a:xfrm>
          <a:prstGeom prst="downArrow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79" name="下箭头 78"/>
          <p:cNvSpPr/>
          <p:nvPr/>
        </p:nvSpPr>
        <p:spPr>
          <a:xfrm>
            <a:off x="7929563" y="4714875"/>
            <a:ext cx="214312" cy="285750"/>
          </a:xfrm>
          <a:prstGeom prst="downArrow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80" name="矩形 79"/>
          <p:cNvSpPr/>
          <p:nvPr/>
        </p:nvSpPr>
        <p:spPr>
          <a:xfrm>
            <a:off x="5857875" y="5000625"/>
            <a:ext cx="1214438" cy="419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CN" altLang="en-US" dirty="0">
                <a:solidFill>
                  <a:srgbClr val="002060"/>
                </a:solidFill>
              </a:rPr>
              <a:t>自上而下</a:t>
            </a:r>
          </a:p>
        </p:txBody>
      </p:sp>
      <p:sp>
        <p:nvSpPr>
          <p:cNvPr id="81" name="矩形 80"/>
          <p:cNvSpPr/>
          <p:nvPr/>
        </p:nvSpPr>
        <p:spPr>
          <a:xfrm>
            <a:off x="7429500" y="5000625"/>
            <a:ext cx="1214438" cy="419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CN" altLang="en-US" dirty="0">
                <a:solidFill>
                  <a:srgbClr val="002060"/>
                </a:solidFill>
              </a:rPr>
              <a:t>自下而上</a:t>
            </a:r>
          </a:p>
        </p:txBody>
      </p:sp>
      <p:cxnSp>
        <p:nvCxnSpPr>
          <p:cNvPr id="82" name="直接连接符 81"/>
          <p:cNvCxnSpPr/>
          <p:nvPr/>
        </p:nvCxnSpPr>
        <p:spPr>
          <a:xfrm>
            <a:off x="5715000" y="5643563"/>
            <a:ext cx="1500188" cy="1587"/>
          </a:xfrm>
          <a:prstGeom prst="line">
            <a:avLst/>
          </a:prstGeom>
          <a:ln w="19050" cmpd="sng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下箭头 82"/>
          <p:cNvSpPr/>
          <p:nvPr/>
        </p:nvSpPr>
        <p:spPr>
          <a:xfrm>
            <a:off x="5929313" y="5643563"/>
            <a:ext cx="214312" cy="285750"/>
          </a:xfrm>
          <a:prstGeom prst="downArrow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84" name="下箭头 83"/>
          <p:cNvSpPr/>
          <p:nvPr/>
        </p:nvSpPr>
        <p:spPr>
          <a:xfrm>
            <a:off x="6715125" y="5643563"/>
            <a:ext cx="214313" cy="285750"/>
          </a:xfrm>
          <a:prstGeom prst="downArrow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85" name="矩形 84"/>
          <p:cNvSpPr/>
          <p:nvPr/>
        </p:nvSpPr>
        <p:spPr>
          <a:xfrm>
            <a:off x="5786438" y="5929313"/>
            <a:ext cx="571500" cy="7858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CN" altLang="en-US" dirty="0">
                <a:solidFill>
                  <a:srgbClr val="002060"/>
                </a:solidFill>
              </a:rPr>
              <a:t>推导</a:t>
            </a:r>
          </a:p>
        </p:txBody>
      </p:sp>
      <p:sp>
        <p:nvSpPr>
          <p:cNvPr id="86" name="矩形 85"/>
          <p:cNvSpPr/>
          <p:nvPr/>
        </p:nvSpPr>
        <p:spPr>
          <a:xfrm>
            <a:off x="6572250" y="5929313"/>
            <a:ext cx="571500" cy="7858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CN" altLang="en-US" dirty="0">
                <a:solidFill>
                  <a:srgbClr val="002060"/>
                </a:solidFill>
              </a:rPr>
              <a:t>回溯</a:t>
            </a:r>
          </a:p>
        </p:txBody>
      </p:sp>
      <p:cxnSp>
        <p:nvCxnSpPr>
          <p:cNvPr id="87" name="直接连接符 86"/>
          <p:cNvCxnSpPr/>
          <p:nvPr/>
        </p:nvCxnSpPr>
        <p:spPr>
          <a:xfrm>
            <a:off x="7358063" y="5643563"/>
            <a:ext cx="1500187" cy="1587"/>
          </a:xfrm>
          <a:prstGeom prst="line">
            <a:avLst/>
          </a:prstGeom>
          <a:ln w="19050" cmpd="sng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下箭头 87"/>
          <p:cNvSpPr/>
          <p:nvPr/>
        </p:nvSpPr>
        <p:spPr>
          <a:xfrm>
            <a:off x="7572375" y="5643563"/>
            <a:ext cx="214313" cy="285750"/>
          </a:xfrm>
          <a:prstGeom prst="downArrow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89" name="下箭头 88"/>
          <p:cNvSpPr/>
          <p:nvPr/>
        </p:nvSpPr>
        <p:spPr>
          <a:xfrm>
            <a:off x="8358188" y="5643563"/>
            <a:ext cx="214312" cy="285750"/>
          </a:xfrm>
          <a:prstGeom prst="downArrow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90" name="矩形 89"/>
          <p:cNvSpPr/>
          <p:nvPr/>
        </p:nvSpPr>
        <p:spPr>
          <a:xfrm>
            <a:off x="7429500" y="5929313"/>
            <a:ext cx="571500" cy="7858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CN" altLang="en-US" dirty="0">
                <a:solidFill>
                  <a:srgbClr val="002060"/>
                </a:solidFill>
              </a:rPr>
              <a:t>规约</a:t>
            </a:r>
          </a:p>
        </p:txBody>
      </p:sp>
      <p:sp>
        <p:nvSpPr>
          <p:cNvPr id="91" name="矩形 90"/>
          <p:cNvSpPr/>
          <p:nvPr/>
        </p:nvSpPr>
        <p:spPr>
          <a:xfrm>
            <a:off x="8215313" y="5929313"/>
            <a:ext cx="571500" cy="7858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CN" altLang="en-US" dirty="0">
                <a:solidFill>
                  <a:srgbClr val="002060"/>
                </a:solidFill>
              </a:rPr>
              <a:t>规约串</a:t>
            </a:r>
          </a:p>
        </p:txBody>
      </p:sp>
      <p:cxnSp>
        <p:nvCxnSpPr>
          <p:cNvPr id="92" name="直接连接符 91"/>
          <p:cNvCxnSpPr/>
          <p:nvPr/>
        </p:nvCxnSpPr>
        <p:spPr>
          <a:xfrm rot="5400000">
            <a:off x="6323012" y="5535613"/>
            <a:ext cx="214313" cy="1588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连接符 93"/>
          <p:cNvCxnSpPr/>
          <p:nvPr/>
        </p:nvCxnSpPr>
        <p:spPr>
          <a:xfrm rot="5400000">
            <a:off x="7966075" y="5535613"/>
            <a:ext cx="214313" cy="1587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0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6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9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2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7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0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5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98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3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0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43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 nodeType="clickPar">
                      <p:stCondLst>
                        <p:cond delay="indefinite"/>
                      </p:stCondLst>
                      <p:childTnLst>
                        <p:par>
                          <p:cTn id="1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4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6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 nodeType="clickPar">
                      <p:stCondLst>
                        <p:cond delay="indefinite"/>
                      </p:stCondLst>
                      <p:childTnLst>
                        <p:par>
                          <p:cTn id="1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9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17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1" presetID="17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17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3" presetID="17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9" presetID="17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 nodeType="clickPar">
                      <p:stCondLst>
                        <p:cond delay="indefinite"/>
                      </p:stCondLst>
                      <p:childTnLst>
                        <p:par>
                          <p:cTn id="1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7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99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 nodeType="clickPar">
                      <p:stCondLst>
                        <p:cond delay="indefinite"/>
                      </p:stCondLst>
                      <p:childTnLst>
                        <p:par>
                          <p:cTn id="2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2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04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 nodeType="clickPar">
                      <p:stCondLst>
                        <p:cond delay="indefinite"/>
                      </p:stCondLst>
                      <p:childTnLst>
                        <p:par>
                          <p:cTn id="2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7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 nodeType="clickPar">
                      <p:stCondLst>
                        <p:cond delay="indefinite"/>
                      </p:stCondLst>
                      <p:childTnLst>
                        <p:par>
                          <p:cTn id="2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17" dur="2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 nodeType="clickPar">
                      <p:stCondLst>
                        <p:cond delay="indefinite"/>
                      </p:stCondLst>
                      <p:childTnLst>
                        <p:par>
                          <p:cTn id="2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0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6" presetID="17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2" presetID="17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8" presetID="17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4" presetID="17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 nodeType="clickPar">
                      <p:stCondLst>
                        <p:cond delay="indefinite"/>
                      </p:stCondLst>
                      <p:childTnLst>
                        <p:par>
                          <p:cTn id="2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2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54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57" dur="2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60" dur="2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 nodeType="clickPar">
                      <p:stCondLst>
                        <p:cond delay="indefinite"/>
                      </p:stCondLst>
                      <p:childTnLst>
                        <p:par>
                          <p:cTn id="2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3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5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6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 nodeType="clickPar">
                      <p:stCondLst>
                        <p:cond delay="indefinite"/>
                      </p:stCondLst>
                      <p:childTnLst>
                        <p:par>
                          <p:cTn id="2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1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3" dur="2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 nodeType="clickPar">
                      <p:stCondLst>
                        <p:cond delay="indefinite"/>
                      </p:stCondLst>
                      <p:childTnLst>
                        <p:par>
                          <p:cTn id="2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6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9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0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1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2" presetID="17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4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5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6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8" presetID="17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0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1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3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4" presetID="17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6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7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8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9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0" fill="hold" nodeType="clickPar">
                      <p:stCondLst>
                        <p:cond delay="indefinite"/>
                      </p:stCondLst>
                      <p:childTnLst>
                        <p:par>
                          <p:cTn id="3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2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04" dur="2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07" dur="2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8" fill="hold" nodeType="clickPar">
                      <p:stCondLst>
                        <p:cond delay="indefinite"/>
                      </p:stCondLst>
                      <p:childTnLst>
                        <p:par>
                          <p:cTn id="3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0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2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3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4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5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6" presetID="17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9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0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1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2" presetID="17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4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5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6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7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8" presetID="17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0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1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2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3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4" fill="hold" nodeType="clickPar">
                      <p:stCondLst>
                        <p:cond delay="indefinite"/>
                      </p:stCondLst>
                      <p:childTnLst>
                        <p:par>
                          <p:cTn id="3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6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38" dur="2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9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41" dur="2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2" fill="hold" nodeType="clickPar">
                      <p:stCondLst>
                        <p:cond delay="indefinite"/>
                      </p:stCondLst>
                      <p:childTnLst>
                        <p:par>
                          <p:cTn id="3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4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6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7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8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9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0" presetID="17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2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3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4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5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6" presetID="17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8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9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0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1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2" presetID="17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4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5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6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7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8" fill="hold" nodeType="clickPar">
                      <p:stCondLst>
                        <p:cond delay="indefinite"/>
                      </p:stCondLst>
                      <p:childTnLst>
                        <p:par>
                          <p:cTn id="3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72" dur="2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3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75" dur="2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9" grpId="0" animBg="1"/>
      <p:bldP spid="30" grpId="0" animBg="1"/>
      <p:bldP spid="31" grpId="0" animBg="1"/>
      <p:bldP spid="32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4" grpId="0" animBg="1"/>
      <p:bldP spid="45" grpId="0" animBg="1"/>
      <p:bldP spid="46" grpId="0" animBg="1"/>
      <p:bldP spid="56" grpId="0" animBg="1"/>
      <p:bldP spid="57" grpId="0" animBg="1"/>
      <p:bldP spid="58" grpId="0" animBg="1"/>
      <p:bldP spid="60" grpId="0" animBg="1"/>
      <p:bldP spid="61" grpId="0" animBg="1"/>
      <p:bldP spid="63" grpId="0" animBg="1"/>
      <p:bldP spid="64" grpId="0" animBg="1"/>
      <p:bldP spid="67" grpId="0" animBg="1"/>
      <p:bldP spid="68" grpId="0" animBg="1"/>
      <p:bldP spid="72" grpId="0" animBg="1"/>
      <p:bldP spid="73" grpId="0" animBg="1"/>
      <p:bldP spid="78" grpId="0" animBg="1"/>
      <p:bldP spid="79" grpId="0" animBg="1"/>
      <p:bldP spid="80" grpId="0" animBg="1"/>
      <p:bldP spid="81" grpId="0" animBg="1"/>
      <p:bldP spid="83" grpId="0" animBg="1"/>
      <p:bldP spid="84" grpId="0" animBg="1"/>
      <p:bldP spid="85" grpId="0" animBg="1"/>
      <p:bldP spid="86" grpId="0" animBg="1"/>
      <p:bldP spid="88" grpId="0" animBg="1"/>
      <p:bldP spid="89" grpId="0" animBg="1"/>
      <p:bldP spid="90" grpId="0" animBg="1"/>
      <p:bldP spid="91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490" name="Group 2"/>
          <p:cNvGrpSpPr>
            <a:grpSpLocks/>
          </p:cNvGrpSpPr>
          <p:nvPr/>
        </p:nvGrpSpPr>
        <p:grpSpPr bwMode="auto">
          <a:xfrm>
            <a:off x="2571750" y="1643063"/>
            <a:ext cx="3657600" cy="2674937"/>
            <a:chOff x="0" y="4560"/>
            <a:chExt cx="11905" cy="8365"/>
          </a:xfrm>
        </p:grpSpPr>
        <p:pic>
          <p:nvPicPr>
            <p:cNvPr id="63493" name="Picture 3" descr="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588"/>
              <a:ext cx="11880" cy="6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3494" name="Picture 4" descr="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4560"/>
              <a:ext cx="7560" cy="45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3495" name="Picture 5" descr="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40" y="4560"/>
              <a:ext cx="6865" cy="45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" name="矩形 5"/>
          <p:cNvSpPr/>
          <p:nvPr/>
        </p:nvSpPr>
        <p:spPr>
          <a:xfrm>
            <a:off x="2357422" y="4714884"/>
            <a:ext cx="433965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zh-CN" altLang="en-US" sz="3600" dirty="0">
                <a:solidFill>
                  <a:srgbClr val="C00000"/>
                </a:solidFill>
                <a:latin typeface="方正舒体" pitchFamily="2" charset="-122"/>
                <a:ea typeface="方正舒体" pitchFamily="2" charset="-122"/>
              </a:rPr>
              <a:t>自强不息、团结奋进</a:t>
            </a:r>
            <a:endParaRPr lang="en-US" altLang="zh-CN" sz="3600" dirty="0">
              <a:solidFill>
                <a:srgbClr val="C00000"/>
              </a:solidFill>
              <a:latin typeface="方正舒体" pitchFamily="2" charset="-122"/>
              <a:ea typeface="方正舒体" pitchFamily="2" charset="-122"/>
            </a:endParaRPr>
          </a:p>
          <a:p>
            <a:pPr algn="ctr" eaLnBrk="1" hangingPunct="1">
              <a:defRPr/>
            </a:pPr>
            <a:r>
              <a:rPr lang="zh-CN" altLang="en-US" sz="3600" dirty="0">
                <a:solidFill>
                  <a:srgbClr val="C00000"/>
                </a:solidFill>
                <a:latin typeface="方正舒体" pitchFamily="2" charset="-122"/>
                <a:ea typeface="方正舒体" pitchFamily="2" charset="-122"/>
              </a:rPr>
              <a:t>爱校敬业、追求卓越</a:t>
            </a:r>
            <a:endParaRPr lang="zh-CN" altLang="en-US" sz="3600" b="1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C00000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  <a:latin typeface="方正舒体" pitchFamily="2" charset="-122"/>
              <a:ea typeface="方正舒体" pitchFamily="2" charset="-122"/>
            </a:endParaRPr>
          </a:p>
        </p:txBody>
      </p:sp>
      <p:sp>
        <p:nvSpPr>
          <p:cNvPr id="63492" name="灯片编号占位符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08A80EE-D27A-4BC6-8C09-8DDF3712759D}" type="slidenum">
              <a:rPr lang="zh-CN" altLang="en-US" sz="1400"/>
              <a:pPr>
                <a:spcBef>
                  <a:spcPct val="0"/>
                </a:spcBef>
                <a:buFontTx/>
                <a:buNone/>
              </a:pPr>
              <a:t>59</a:t>
            </a:fld>
            <a:endParaRPr lang="en-US" altLang="zh-CN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457200" y="1820863"/>
            <a:ext cx="8382000" cy="4776787"/>
          </a:xfrm>
        </p:spPr>
        <p:txBody>
          <a:bodyPr/>
          <a:lstStyle/>
          <a:p>
            <a:pPr fontAlgn="ctr" latinLnBrk="1"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latin typeface="宋体" panose="02010600030101010101" pitchFamily="2" charset="-122"/>
              </a:rPr>
              <a:t>有了一组规则以后，按照如下方式用它们导出句子：开始去找∷</a:t>
            </a:r>
            <a:r>
              <a:rPr lang="en-US" altLang="zh-CN" sz="2000" dirty="0" smtClean="0">
                <a:latin typeface="宋体" panose="02010600030101010101" pitchFamily="2" charset="-122"/>
              </a:rPr>
              <a:t>=</a:t>
            </a:r>
            <a:r>
              <a:rPr lang="zh-CN" altLang="en-US" sz="2000" dirty="0" smtClean="0">
                <a:latin typeface="宋体" panose="02010600030101010101" pitchFamily="2" charset="-122"/>
              </a:rPr>
              <a:t>左端的带有</a:t>
            </a:r>
            <a:r>
              <a:rPr lang="en-US" altLang="zh-CN" sz="2000" dirty="0" smtClean="0">
                <a:latin typeface="宋体" panose="02010600030101010101" pitchFamily="2" charset="-122"/>
              </a:rPr>
              <a:t>〈</a:t>
            </a:r>
            <a:r>
              <a:rPr lang="zh-CN" altLang="en-US" sz="2000" dirty="0" smtClean="0">
                <a:latin typeface="宋体" panose="02010600030101010101" pitchFamily="2" charset="-122"/>
              </a:rPr>
              <a:t>句子</a:t>
            </a:r>
            <a:r>
              <a:rPr lang="en-US" altLang="zh-CN" sz="2000" dirty="0" smtClean="0">
                <a:latin typeface="宋体" panose="02010600030101010101" pitchFamily="2" charset="-122"/>
              </a:rPr>
              <a:t>〉</a:t>
            </a:r>
            <a:r>
              <a:rPr lang="zh-CN" altLang="en-US" sz="2000" dirty="0" smtClean="0">
                <a:latin typeface="宋体" panose="02010600030101010101" pitchFamily="2" charset="-122"/>
              </a:rPr>
              <a:t>的规则并把它由∷</a:t>
            </a:r>
            <a:r>
              <a:rPr lang="en-US" altLang="zh-CN" sz="2000" dirty="0" smtClean="0">
                <a:latin typeface="宋体" panose="02010600030101010101" pitchFamily="2" charset="-122"/>
              </a:rPr>
              <a:t>=</a:t>
            </a:r>
            <a:r>
              <a:rPr lang="zh-CN" altLang="en-US" sz="2000" dirty="0" smtClean="0">
                <a:latin typeface="宋体" panose="02010600030101010101" pitchFamily="2" charset="-122"/>
              </a:rPr>
              <a:t>右端的符号串代替，这个动作表示成：</a:t>
            </a:r>
          </a:p>
          <a:p>
            <a:pPr fontAlgn="ctr" latinLnBrk="1">
              <a:buFont typeface="Wingdings" panose="05000000000000000000" pitchFamily="2" charset="2"/>
              <a:buChar char="l"/>
            </a:pPr>
            <a:r>
              <a:rPr lang="en-US" altLang="zh-CN" sz="2000" dirty="0" smtClean="0">
                <a:solidFill>
                  <a:srgbClr val="C00000"/>
                </a:solidFill>
                <a:latin typeface="宋体" panose="02010600030101010101" pitchFamily="2" charset="-122"/>
              </a:rPr>
              <a:t>〈</a:t>
            </a:r>
            <a:r>
              <a:rPr lang="zh-CN" altLang="en-US" sz="2000" dirty="0" smtClean="0">
                <a:solidFill>
                  <a:srgbClr val="C00000"/>
                </a:solidFill>
                <a:latin typeface="宋体" panose="02010600030101010101" pitchFamily="2" charset="-122"/>
              </a:rPr>
              <a:t>句子</a:t>
            </a:r>
            <a:r>
              <a:rPr lang="en-US" altLang="zh-CN" sz="2000" dirty="0" smtClean="0">
                <a:solidFill>
                  <a:srgbClr val="C00000"/>
                </a:solidFill>
                <a:latin typeface="宋体" panose="02010600030101010101" pitchFamily="2" charset="-122"/>
              </a:rPr>
              <a:t>〉 </a:t>
            </a:r>
            <a:r>
              <a:rPr lang="en-US" altLang="zh-CN" sz="2000" dirty="0" smtClean="0">
                <a:solidFill>
                  <a:srgbClr val="C000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</a:t>
            </a:r>
            <a:r>
              <a:rPr lang="en-US" altLang="zh-CN" sz="2000" dirty="0" smtClean="0">
                <a:solidFill>
                  <a:srgbClr val="C00000"/>
                </a:solidFill>
                <a:latin typeface="宋体" panose="02010600030101010101" pitchFamily="2" charset="-122"/>
              </a:rPr>
              <a:t> 〈</a:t>
            </a:r>
            <a:r>
              <a:rPr lang="zh-CN" altLang="en-US" sz="2000" dirty="0" smtClean="0">
                <a:solidFill>
                  <a:srgbClr val="C00000"/>
                </a:solidFill>
                <a:latin typeface="宋体" panose="02010600030101010101" pitchFamily="2" charset="-122"/>
              </a:rPr>
              <a:t>主语</a:t>
            </a:r>
            <a:r>
              <a:rPr lang="en-US" altLang="zh-CN" sz="2000" dirty="0" smtClean="0">
                <a:solidFill>
                  <a:srgbClr val="C00000"/>
                </a:solidFill>
                <a:latin typeface="宋体" panose="02010600030101010101" pitchFamily="2" charset="-122"/>
              </a:rPr>
              <a:t>〉〈</a:t>
            </a:r>
            <a:r>
              <a:rPr lang="zh-CN" altLang="en-US" sz="2000" dirty="0" smtClean="0">
                <a:solidFill>
                  <a:srgbClr val="C00000"/>
                </a:solidFill>
                <a:latin typeface="宋体" panose="02010600030101010101" pitchFamily="2" charset="-122"/>
              </a:rPr>
              <a:t>谓语</a:t>
            </a:r>
            <a:r>
              <a:rPr lang="en-US" altLang="zh-CN" sz="2000" dirty="0" smtClean="0">
                <a:solidFill>
                  <a:srgbClr val="C00000"/>
                </a:solidFill>
                <a:latin typeface="宋体" panose="02010600030101010101" pitchFamily="2" charset="-122"/>
              </a:rPr>
              <a:t>〉</a:t>
            </a:r>
            <a:r>
              <a:rPr lang="zh-CN" altLang="en-US" sz="2000" dirty="0" smtClean="0">
                <a:latin typeface="宋体" panose="02010600030101010101" pitchFamily="2" charset="-122"/>
              </a:rPr>
              <a:t>，</a:t>
            </a:r>
          </a:p>
          <a:p>
            <a:pPr fontAlgn="ctr" latinLnBrk="1"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latin typeface="宋体" panose="02010600030101010101" pitchFamily="2" charset="-122"/>
              </a:rPr>
              <a:t>然后在得到的串</a:t>
            </a:r>
            <a:r>
              <a:rPr lang="en-US" altLang="zh-CN" sz="2000" dirty="0" smtClean="0">
                <a:latin typeface="宋体" panose="02010600030101010101" pitchFamily="2" charset="-122"/>
              </a:rPr>
              <a:t>〈</a:t>
            </a:r>
            <a:r>
              <a:rPr lang="zh-CN" altLang="en-US" sz="2000" dirty="0" smtClean="0">
                <a:latin typeface="宋体" panose="02010600030101010101" pitchFamily="2" charset="-122"/>
              </a:rPr>
              <a:t>主语</a:t>
            </a:r>
            <a:r>
              <a:rPr lang="en-US" altLang="zh-CN" sz="2000" dirty="0" smtClean="0">
                <a:latin typeface="宋体" panose="02010600030101010101" pitchFamily="2" charset="-122"/>
              </a:rPr>
              <a:t>〉〈</a:t>
            </a:r>
            <a:r>
              <a:rPr lang="zh-CN" altLang="en-US" sz="2000" dirty="0" smtClean="0">
                <a:latin typeface="宋体" panose="02010600030101010101" pitchFamily="2" charset="-122"/>
              </a:rPr>
              <a:t>谓语</a:t>
            </a:r>
            <a:r>
              <a:rPr lang="en-US" altLang="zh-CN" sz="2000" dirty="0" smtClean="0">
                <a:latin typeface="宋体" panose="02010600030101010101" pitchFamily="2" charset="-122"/>
              </a:rPr>
              <a:t>〉</a:t>
            </a:r>
            <a:r>
              <a:rPr lang="zh-CN" altLang="en-US" sz="2000" dirty="0" smtClean="0">
                <a:latin typeface="宋体" panose="02010600030101010101" pitchFamily="2" charset="-122"/>
              </a:rPr>
              <a:t>中，选取</a:t>
            </a:r>
            <a:r>
              <a:rPr lang="en-US" altLang="zh-CN" sz="2000" dirty="0" smtClean="0">
                <a:latin typeface="宋体" panose="02010600030101010101" pitchFamily="2" charset="-122"/>
              </a:rPr>
              <a:t>〈</a:t>
            </a:r>
            <a:r>
              <a:rPr lang="zh-CN" altLang="en-US" sz="2000" dirty="0" smtClean="0">
                <a:latin typeface="宋体" panose="02010600030101010101" pitchFamily="2" charset="-122"/>
              </a:rPr>
              <a:t>主语</a:t>
            </a:r>
            <a:r>
              <a:rPr lang="en-US" altLang="zh-CN" sz="2000" dirty="0" smtClean="0">
                <a:latin typeface="宋体" panose="02010600030101010101" pitchFamily="2" charset="-122"/>
              </a:rPr>
              <a:t>〉</a:t>
            </a:r>
            <a:r>
              <a:rPr lang="zh-CN" altLang="en-US" sz="2000" dirty="0" smtClean="0">
                <a:latin typeface="宋体" panose="02010600030101010101" pitchFamily="2" charset="-122"/>
              </a:rPr>
              <a:t>或</a:t>
            </a:r>
            <a:r>
              <a:rPr lang="en-US" altLang="zh-CN" sz="2000" dirty="0" smtClean="0">
                <a:latin typeface="宋体" panose="02010600030101010101" pitchFamily="2" charset="-122"/>
              </a:rPr>
              <a:t>〈</a:t>
            </a:r>
            <a:r>
              <a:rPr lang="zh-CN" altLang="en-US" sz="2000" dirty="0" smtClean="0">
                <a:latin typeface="宋体" panose="02010600030101010101" pitchFamily="2" charset="-122"/>
              </a:rPr>
              <a:t>谓语</a:t>
            </a:r>
            <a:r>
              <a:rPr lang="en-US" altLang="zh-CN" sz="2000" dirty="0" smtClean="0">
                <a:latin typeface="宋体" panose="02010600030101010101" pitchFamily="2" charset="-122"/>
              </a:rPr>
              <a:t>〉</a:t>
            </a:r>
            <a:r>
              <a:rPr lang="zh-CN" altLang="en-US" sz="2000" dirty="0" smtClean="0">
                <a:latin typeface="宋体" panose="02010600030101010101" pitchFamily="2" charset="-122"/>
              </a:rPr>
              <a:t>，再用相应规则的∷</a:t>
            </a:r>
            <a:r>
              <a:rPr lang="en-US" altLang="zh-CN" sz="2000" dirty="0" smtClean="0">
                <a:latin typeface="宋体" panose="02010600030101010101" pitchFamily="2" charset="-122"/>
              </a:rPr>
              <a:t>=</a:t>
            </a:r>
            <a:r>
              <a:rPr lang="zh-CN" altLang="en-US" sz="2000" dirty="0" smtClean="0">
                <a:latin typeface="宋体" panose="02010600030101010101" pitchFamily="2" charset="-122"/>
              </a:rPr>
              <a:t>右端代替之。</a:t>
            </a:r>
          </a:p>
          <a:p>
            <a:pPr fontAlgn="ctr" latinLnBrk="1"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latin typeface="宋体" panose="02010600030101010101" pitchFamily="2" charset="-122"/>
              </a:rPr>
              <a:t>句子：“我是大学生”的全部动作过程是：</a:t>
            </a:r>
          </a:p>
          <a:p>
            <a:pPr fontAlgn="ctr" latinLnBrk="1">
              <a:buFont typeface="Wingdings" panose="05000000000000000000" pitchFamily="2" charset="2"/>
              <a:buChar char="l"/>
            </a:pPr>
            <a:r>
              <a:rPr lang="en-US" altLang="zh-CN" sz="2000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〈</a:t>
            </a:r>
            <a:r>
              <a:rPr lang="zh-CN" altLang="en-US" sz="2000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句子</a:t>
            </a:r>
            <a:r>
              <a:rPr lang="en-US" altLang="zh-CN" sz="2000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〉 </a:t>
            </a:r>
            <a:r>
              <a:rPr lang="en-US" altLang="zh-CN" sz="2000" b="1" dirty="0" smtClean="0">
                <a:solidFill>
                  <a:srgbClr val="C000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</a:t>
            </a:r>
            <a:r>
              <a:rPr lang="en-US" altLang="zh-CN" sz="2000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 〈</a:t>
            </a:r>
            <a:r>
              <a:rPr lang="zh-CN" altLang="en-US" sz="2000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主语</a:t>
            </a:r>
            <a:r>
              <a:rPr lang="en-US" altLang="zh-CN" sz="2000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〉〈</a:t>
            </a:r>
            <a:r>
              <a:rPr lang="zh-CN" altLang="en-US" sz="2000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谓语</a:t>
            </a:r>
            <a:r>
              <a:rPr lang="en-US" altLang="zh-CN" sz="2000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〉 </a:t>
            </a:r>
            <a:r>
              <a:rPr lang="en-US" altLang="zh-CN" sz="2000" b="1" dirty="0" smtClean="0">
                <a:solidFill>
                  <a:srgbClr val="C000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</a:t>
            </a:r>
            <a:r>
              <a:rPr lang="en-US" altLang="zh-CN" sz="2000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 〈</a:t>
            </a:r>
            <a:r>
              <a:rPr lang="zh-CN" altLang="en-US" sz="2000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代词</a:t>
            </a:r>
            <a:r>
              <a:rPr lang="en-US" altLang="zh-CN" sz="2000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〉〈</a:t>
            </a:r>
            <a:r>
              <a:rPr lang="zh-CN" altLang="en-US" sz="2000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谓语</a:t>
            </a:r>
            <a:r>
              <a:rPr lang="en-US" altLang="zh-CN" sz="2000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〉 </a:t>
            </a:r>
            <a:r>
              <a:rPr lang="en-US" altLang="zh-CN" sz="2000" b="1" dirty="0" smtClean="0">
                <a:solidFill>
                  <a:srgbClr val="C000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</a:t>
            </a:r>
            <a:r>
              <a:rPr lang="zh-CN" altLang="en-US" sz="2000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我</a:t>
            </a:r>
            <a:r>
              <a:rPr lang="en-US" altLang="zh-CN" sz="2000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〈</a:t>
            </a:r>
            <a:r>
              <a:rPr lang="zh-CN" altLang="en-US" sz="2000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谓语</a:t>
            </a:r>
            <a:r>
              <a:rPr lang="en-US" altLang="zh-CN" sz="2000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〉 </a:t>
            </a:r>
            <a:r>
              <a:rPr lang="en-US" altLang="zh-CN" sz="2000" b="1" dirty="0" smtClean="0">
                <a:solidFill>
                  <a:srgbClr val="C000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</a:t>
            </a:r>
            <a:r>
              <a:rPr lang="zh-CN" altLang="en-US" sz="2000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我</a:t>
            </a:r>
            <a:r>
              <a:rPr lang="en-US" altLang="zh-CN" sz="2000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〈</a:t>
            </a:r>
            <a:r>
              <a:rPr lang="zh-CN" altLang="en-US" sz="2000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动词</a:t>
            </a:r>
            <a:r>
              <a:rPr lang="en-US" altLang="zh-CN" sz="2000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〉〈</a:t>
            </a:r>
            <a:r>
              <a:rPr lang="zh-CN" altLang="en-US" sz="2000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直接宾语</a:t>
            </a:r>
            <a:r>
              <a:rPr lang="en-US" altLang="zh-CN" sz="2000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〉</a:t>
            </a:r>
            <a:r>
              <a:rPr lang="en-US" altLang="zh-CN" sz="2000" b="1" dirty="0" smtClean="0">
                <a:solidFill>
                  <a:srgbClr val="C000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</a:t>
            </a:r>
            <a:r>
              <a:rPr lang="en-US" altLang="zh-CN" sz="2000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2000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我是</a:t>
            </a:r>
            <a:r>
              <a:rPr lang="en-US" altLang="zh-CN" sz="2000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〈</a:t>
            </a:r>
            <a:r>
              <a:rPr lang="zh-CN" altLang="en-US" sz="2000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直接宾语</a:t>
            </a:r>
            <a:r>
              <a:rPr lang="en-US" altLang="zh-CN" sz="2000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〉 </a:t>
            </a:r>
            <a:r>
              <a:rPr lang="en-US" altLang="zh-CN" sz="2000" b="1" dirty="0" smtClean="0">
                <a:solidFill>
                  <a:srgbClr val="C000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</a:t>
            </a:r>
            <a:r>
              <a:rPr lang="zh-CN" altLang="en-US" sz="2000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我是</a:t>
            </a:r>
            <a:r>
              <a:rPr lang="en-US" altLang="zh-CN" sz="2000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〈</a:t>
            </a:r>
            <a:r>
              <a:rPr lang="zh-CN" altLang="en-US" sz="2000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名词</a:t>
            </a:r>
            <a:r>
              <a:rPr lang="en-US" altLang="zh-CN" sz="2000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〉 </a:t>
            </a:r>
            <a:r>
              <a:rPr lang="en-US" altLang="zh-CN" sz="2000" b="1" dirty="0" smtClean="0">
                <a:solidFill>
                  <a:srgbClr val="C000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</a:t>
            </a:r>
            <a:r>
              <a:rPr lang="zh-CN" altLang="en-US" sz="2000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我是大学生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latin typeface="宋体" panose="02010600030101010101" pitchFamily="2" charset="-122"/>
              </a:rPr>
              <a:t>“</a:t>
            </a:r>
            <a:r>
              <a:rPr lang="zh-CN" altLang="en-US" sz="2000" dirty="0" smtClean="0"/>
              <a:t>我是大学生</a:t>
            </a:r>
            <a:r>
              <a:rPr lang="zh-CN" altLang="en-US" sz="2000" dirty="0" smtClean="0">
                <a:latin typeface="宋体" panose="02010600030101010101" pitchFamily="2" charset="-122"/>
              </a:rPr>
              <a:t>”</a:t>
            </a:r>
            <a:r>
              <a:rPr lang="zh-CN" altLang="en-US" sz="2000" dirty="0" smtClean="0"/>
              <a:t>的构成符合上述规则，而</a:t>
            </a:r>
            <a:r>
              <a:rPr lang="zh-CN" altLang="en-US" sz="2000" dirty="0" smtClean="0">
                <a:latin typeface="宋体" panose="02010600030101010101" pitchFamily="2" charset="-122"/>
              </a:rPr>
              <a:t>“</a:t>
            </a:r>
            <a:r>
              <a:rPr lang="zh-CN" altLang="en-US" sz="2000" dirty="0" smtClean="0"/>
              <a:t>我大学生是</a:t>
            </a:r>
            <a:r>
              <a:rPr lang="zh-CN" altLang="en-US" sz="2000" dirty="0" smtClean="0">
                <a:latin typeface="宋体" panose="02010600030101010101" pitchFamily="2" charset="-122"/>
              </a:rPr>
              <a:t>”</a:t>
            </a:r>
            <a:r>
              <a:rPr lang="zh-CN" altLang="en-US" sz="2000" dirty="0" smtClean="0"/>
              <a:t>不符合上述规则，我们说它不是句子。这些规则成为我们判别句子结构合法与否的依据，换句话说，这些规则看成是一种</a:t>
            </a:r>
            <a:r>
              <a:rPr lang="zh-CN" altLang="en-US" sz="2000" b="1" dirty="0" smtClean="0">
                <a:solidFill>
                  <a:schemeClr val="hlink"/>
                </a:solidFill>
              </a:rPr>
              <a:t>元语言</a:t>
            </a:r>
            <a:r>
              <a:rPr lang="zh-CN" altLang="en-US" sz="2000" dirty="0" smtClean="0"/>
              <a:t>，用它描述汉语。这里仅仅涉及汉语句子的结构描述。其中一种描述元语言称为</a:t>
            </a:r>
            <a:r>
              <a:rPr lang="zh-CN" altLang="en-US" sz="2000" b="1" dirty="0" smtClean="0">
                <a:solidFill>
                  <a:schemeClr val="hlink"/>
                </a:solidFill>
              </a:rPr>
              <a:t>文法</a:t>
            </a:r>
            <a:r>
              <a:rPr lang="zh-CN" altLang="en-US" sz="2000" dirty="0" smtClean="0"/>
              <a:t>。</a:t>
            </a:r>
            <a:endParaRPr lang="zh-CN" altLang="en-US" sz="2000" dirty="0" smtClean="0">
              <a:latin typeface="宋体" panose="02010600030101010101" pitchFamily="2" charset="-122"/>
            </a:endParaRPr>
          </a:p>
        </p:txBody>
      </p:sp>
      <p:sp>
        <p:nvSpPr>
          <p:cNvPr id="8195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403350" y="692150"/>
            <a:ext cx="6405563" cy="609600"/>
          </a:xfrm>
        </p:spPr>
        <p:txBody>
          <a:bodyPr/>
          <a:lstStyle/>
          <a:p>
            <a:r>
              <a:rPr lang="en-US" altLang="zh-CN" sz="3200" b="1" dirty="0"/>
              <a:t>2</a:t>
            </a:r>
            <a:r>
              <a:rPr lang="en-US" altLang="zh-CN" sz="3200" b="1" dirty="0" smtClean="0"/>
              <a:t>.1 </a:t>
            </a:r>
            <a:r>
              <a:rPr lang="zh-CN" altLang="en-US" sz="3200" b="1" dirty="0" smtClean="0"/>
              <a:t>文法的直观概念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331913" y="620713"/>
            <a:ext cx="6405562" cy="609600"/>
          </a:xfrm>
        </p:spPr>
        <p:txBody>
          <a:bodyPr/>
          <a:lstStyle/>
          <a:p>
            <a:r>
              <a:rPr lang="en-US" altLang="zh-CN" sz="3200" b="1" dirty="0"/>
              <a:t>2</a:t>
            </a:r>
            <a:r>
              <a:rPr lang="en-US" altLang="zh-CN" sz="3200" b="1" dirty="0" smtClean="0"/>
              <a:t>.2 </a:t>
            </a:r>
            <a:r>
              <a:rPr lang="zh-CN" altLang="en-US" sz="3200" b="1" dirty="0" smtClean="0"/>
              <a:t>符号和符号串</a:t>
            </a:r>
          </a:p>
        </p:txBody>
      </p:sp>
      <p:sp>
        <p:nvSpPr>
          <p:cNvPr id="9219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603250" y="1804988"/>
            <a:ext cx="8001000" cy="46482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Char char="l"/>
            </a:pPr>
            <a:r>
              <a:rPr lang="zh-CN" altLang="en-US" sz="2400" smtClean="0"/>
              <a:t>程序设计语言的表达方式就是一个一个的程序。而程序又是由一个个指令语句组成。语句又是由数字和字母这样一些基本符号所组成。 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l"/>
            </a:pPr>
            <a:r>
              <a:rPr lang="zh-CN" altLang="en-US" sz="2400" smtClean="0"/>
              <a:t>程序设计语言可以看成是在基本符号集上定义的，按照一定规则构成的一切基本符号串组成的集合。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l"/>
            </a:pPr>
            <a:r>
              <a:rPr lang="zh-CN" altLang="en-US" sz="2400" b="1" smtClean="0">
                <a:solidFill>
                  <a:schemeClr val="hlink"/>
                </a:solidFill>
              </a:rPr>
              <a:t>字母表</a:t>
            </a:r>
            <a:r>
              <a:rPr lang="zh-CN" altLang="en-US" sz="2400" smtClean="0"/>
              <a:t>：是元素的非空有穷集合，这里所指的元素就是符号。不同的语言可以有不同的字母表。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l"/>
            </a:pPr>
            <a:r>
              <a:rPr lang="zh-CN" altLang="en-US" sz="2400" b="1" smtClean="0">
                <a:solidFill>
                  <a:schemeClr val="hlink"/>
                </a:solidFill>
              </a:rPr>
              <a:t>符号串</a:t>
            </a:r>
            <a:r>
              <a:rPr lang="zh-CN" altLang="en-US" sz="2400" smtClean="0"/>
              <a:t>：由字母表中的符号组成的任何有穷序列称为符号串。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l"/>
            </a:pPr>
            <a:r>
              <a:rPr lang="zh-CN" altLang="en-US" sz="2400" smtClean="0"/>
              <a:t>符号串涉及的有关概念有：符号的顺序、符号串的长度、空符号串、符号串的头尾、符号串的省略写法、符号串的连接、符号串的幂、符号串的集合。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538163" y="1628775"/>
            <a:ext cx="8137525" cy="4895850"/>
          </a:xfrm>
        </p:spPr>
        <p:txBody>
          <a:bodyPr/>
          <a:lstStyle/>
          <a:p>
            <a:pPr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sz="2400" smtClean="0">
                <a:solidFill>
                  <a:srgbClr val="CC0066"/>
                </a:solidFill>
                <a:latin typeface="宋体" panose="02010600030101010101" pitchFamily="2" charset="-122"/>
              </a:rPr>
              <a:t>符号串集合</a:t>
            </a:r>
            <a:r>
              <a:rPr lang="zh-CN" altLang="en-US" sz="2400" smtClean="0">
                <a:latin typeface="宋体" panose="02010600030101010101" pitchFamily="2" charset="-122"/>
              </a:rPr>
              <a:t>：若集合</a:t>
            </a:r>
            <a:r>
              <a:rPr lang="en-US" altLang="zh-CN" sz="2400" smtClean="0">
                <a:latin typeface="宋体" panose="02010600030101010101" pitchFamily="2" charset="-122"/>
              </a:rPr>
              <a:t>A</a:t>
            </a:r>
            <a:r>
              <a:rPr lang="zh-CN" altLang="en-US" sz="2400" smtClean="0">
                <a:latin typeface="宋体" panose="02010600030101010101" pitchFamily="2" charset="-122"/>
              </a:rPr>
              <a:t>中所有元素都是某字母表</a:t>
            </a:r>
            <a:r>
              <a:rPr lang="zh-CN" altLang="en-US" sz="2400" smtClean="0">
                <a:latin typeface="宋体" panose="02010600030101010101" pitchFamily="2" charset="-122"/>
                <a:sym typeface="Symbol" panose="05050102010706020507" pitchFamily="18" charset="2"/>
              </a:rPr>
              <a:t></a:t>
            </a:r>
            <a:r>
              <a:rPr lang="zh-CN" altLang="en-US" sz="2400" smtClean="0">
                <a:latin typeface="宋体" panose="02010600030101010101" pitchFamily="2" charset="-122"/>
              </a:rPr>
              <a:t>上的符号串，则称</a:t>
            </a:r>
            <a:r>
              <a:rPr lang="en-US" altLang="zh-CN" sz="2400" smtClean="0">
                <a:latin typeface="宋体" panose="02010600030101010101" pitchFamily="2" charset="-122"/>
              </a:rPr>
              <a:t>A</a:t>
            </a:r>
            <a:r>
              <a:rPr lang="zh-CN" altLang="en-US" sz="2400" smtClean="0">
                <a:latin typeface="宋体" panose="02010600030101010101" pitchFamily="2" charset="-122"/>
              </a:rPr>
              <a:t>为字母表</a:t>
            </a:r>
            <a:r>
              <a:rPr lang="zh-CN" altLang="en-US" sz="2400" smtClean="0">
                <a:latin typeface="宋体" panose="02010600030101010101" pitchFamily="2" charset="-122"/>
                <a:sym typeface="Symbol" panose="05050102010706020507" pitchFamily="18" charset="2"/>
              </a:rPr>
              <a:t></a:t>
            </a:r>
            <a:r>
              <a:rPr lang="zh-CN" altLang="en-US" sz="2400" smtClean="0">
                <a:latin typeface="宋体" panose="02010600030101010101" pitchFamily="2" charset="-122"/>
              </a:rPr>
              <a:t>上的符号串集合。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sz="2400" smtClean="0">
                <a:latin typeface="宋体" panose="02010600030101010101" pitchFamily="2" charset="-122"/>
              </a:rPr>
              <a:t>两个符号串集合</a:t>
            </a:r>
            <a:r>
              <a:rPr lang="en-US" altLang="zh-CN" sz="2400" smtClean="0">
                <a:latin typeface="宋体" panose="02010600030101010101" pitchFamily="2" charset="-122"/>
              </a:rPr>
              <a:t>A</a:t>
            </a:r>
            <a:r>
              <a:rPr lang="zh-CN" altLang="en-US" sz="2400" smtClean="0">
                <a:latin typeface="宋体" panose="02010600030101010101" pitchFamily="2" charset="-122"/>
              </a:rPr>
              <a:t>和</a:t>
            </a:r>
            <a:r>
              <a:rPr lang="en-US" altLang="zh-CN" sz="2400" smtClean="0">
                <a:latin typeface="宋体" panose="02010600030101010101" pitchFamily="2" charset="-122"/>
              </a:rPr>
              <a:t>B</a:t>
            </a:r>
            <a:r>
              <a:rPr lang="zh-CN" altLang="en-US" sz="2400" smtClean="0">
                <a:latin typeface="宋体" panose="02010600030101010101" pitchFamily="2" charset="-122"/>
              </a:rPr>
              <a:t>的乘积定义为</a:t>
            </a:r>
            <a:r>
              <a:rPr lang="en-US" altLang="zh-CN" sz="2400" smtClean="0">
                <a:latin typeface="宋体" panose="02010600030101010101" pitchFamily="2" charset="-122"/>
              </a:rPr>
              <a:t>AB =</a:t>
            </a:r>
            <a:r>
              <a:rPr lang="en-US" altLang="zh-CN" sz="2400" smtClean="0">
                <a:latin typeface="宋体" panose="02010600030101010101" pitchFamily="2" charset="-122"/>
                <a:sym typeface="Symbol" panose="05050102010706020507" pitchFamily="18" charset="2"/>
              </a:rPr>
              <a:t>xy|xA</a:t>
            </a:r>
            <a:r>
              <a:rPr lang="zh-CN" altLang="en-US" sz="2400" smtClean="0">
                <a:latin typeface="宋体" panose="02010600030101010101" pitchFamily="2" charset="-122"/>
                <a:sym typeface="Symbol" panose="05050102010706020507" pitchFamily="18" charset="2"/>
              </a:rPr>
              <a:t>且</a:t>
            </a:r>
            <a:r>
              <a:rPr lang="en-US" altLang="zh-CN" sz="2400" smtClean="0">
                <a:latin typeface="宋体" panose="02010600030101010101" pitchFamily="2" charset="-122"/>
                <a:sym typeface="Symbol" panose="05050102010706020507" pitchFamily="18" charset="2"/>
              </a:rPr>
              <a:t>yB</a:t>
            </a:r>
            <a:r>
              <a:rPr lang="zh-CN" altLang="en-US" sz="2400" smtClean="0">
                <a:latin typeface="宋体" panose="02010600030101010101" pitchFamily="2" charset="-122"/>
                <a:sym typeface="Symbol" panose="05050102010706020507" pitchFamily="18" charset="2"/>
              </a:rPr>
              <a:t>。</a:t>
            </a:r>
            <a:r>
              <a:rPr lang="zh-CN" altLang="en-US" sz="2400" smtClean="0">
                <a:latin typeface="宋体" panose="02010600030101010101" pitchFamily="2" charset="-122"/>
              </a:rPr>
              <a:t>若集合</a:t>
            </a:r>
            <a:r>
              <a:rPr lang="en-US" altLang="zh-CN" sz="2400" smtClean="0">
                <a:latin typeface="宋体" panose="02010600030101010101" pitchFamily="2" charset="-122"/>
              </a:rPr>
              <a:t>A=</a:t>
            </a:r>
            <a:r>
              <a:rPr lang="en-US" altLang="zh-CN" sz="2400" smtClean="0">
                <a:latin typeface="宋体" panose="02010600030101010101" pitchFamily="2" charset="-122"/>
                <a:sym typeface="Symbol" panose="05050102010706020507" pitchFamily="18" charset="2"/>
              </a:rPr>
              <a:t>ab,cde</a:t>
            </a:r>
            <a:r>
              <a:rPr lang="zh-CN" altLang="en-US" sz="2400" smtClean="0">
                <a:latin typeface="宋体" panose="02010600030101010101" pitchFamily="2" charset="-122"/>
                <a:sym typeface="Symbol" panose="05050102010706020507" pitchFamily="18" charset="2"/>
              </a:rPr>
              <a:t>，</a:t>
            </a:r>
            <a:r>
              <a:rPr lang="en-US" altLang="zh-CN" sz="2400" smtClean="0">
                <a:latin typeface="宋体" panose="02010600030101010101" pitchFamily="2" charset="-122"/>
              </a:rPr>
              <a:t>B=</a:t>
            </a:r>
            <a:r>
              <a:rPr lang="en-US" altLang="zh-CN" sz="2400" smtClean="0">
                <a:latin typeface="宋体" panose="02010600030101010101" pitchFamily="2" charset="-122"/>
                <a:sym typeface="Symbol" panose="05050102010706020507" pitchFamily="18" charset="2"/>
              </a:rPr>
              <a:t>0,1</a:t>
            </a:r>
            <a:r>
              <a:rPr lang="zh-CN" altLang="en-US" sz="2400" smtClean="0">
                <a:latin typeface="宋体" panose="02010600030101010101" pitchFamily="2" charset="-122"/>
                <a:sym typeface="Symbol" panose="05050102010706020507" pitchFamily="18" charset="2"/>
              </a:rPr>
              <a:t>，</a:t>
            </a:r>
            <a:r>
              <a:rPr lang="zh-CN" altLang="en-US" sz="2400" smtClean="0">
                <a:latin typeface="宋体" panose="02010600030101010101" pitchFamily="2" charset="-122"/>
              </a:rPr>
              <a:t>则</a:t>
            </a:r>
            <a:r>
              <a:rPr lang="en-US" altLang="zh-CN" sz="2400" smtClean="0">
                <a:latin typeface="宋体" panose="02010600030101010101" pitchFamily="2" charset="-122"/>
              </a:rPr>
              <a:t>AB=</a:t>
            </a:r>
            <a:r>
              <a:rPr lang="en-US" altLang="zh-CN" sz="2400" smtClean="0">
                <a:latin typeface="宋体" panose="02010600030101010101" pitchFamily="2" charset="-122"/>
                <a:sym typeface="Symbol" panose="05050102010706020507" pitchFamily="18" charset="2"/>
              </a:rPr>
              <a:t>ab1,ab0,cde0,cde1</a:t>
            </a:r>
            <a:r>
              <a:rPr lang="zh-CN" altLang="en-US" sz="2400" smtClean="0">
                <a:latin typeface="宋体" panose="02010600030101010101" pitchFamily="2" charset="-122"/>
              </a:rPr>
              <a:t>。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sz="2400" smtClean="0">
                <a:latin typeface="宋体" panose="02010600030101010101" pitchFamily="2" charset="-122"/>
              </a:rPr>
              <a:t>使用 </a:t>
            </a:r>
            <a:r>
              <a:rPr lang="zh-CN" altLang="en-US" sz="2400" smtClean="0">
                <a:latin typeface="宋体" panose="02010600030101010101" pitchFamily="2" charset="-122"/>
                <a:sym typeface="Symbol" panose="05050102010706020507" pitchFamily="18" charset="2"/>
              </a:rPr>
              <a:t></a:t>
            </a:r>
            <a:r>
              <a:rPr lang="zh-CN" altLang="en-US" sz="2400" baseline="30000" smtClean="0">
                <a:latin typeface="宋体" panose="02010600030101010101" pitchFamily="2" charset="-122"/>
              </a:rPr>
              <a:t>* </a:t>
            </a:r>
            <a:r>
              <a:rPr lang="zh-CN" altLang="en-US" sz="2400" smtClean="0">
                <a:latin typeface="宋体" panose="02010600030101010101" pitchFamily="2" charset="-122"/>
                <a:sym typeface="Symbol" panose="05050102010706020507" pitchFamily="18" charset="2"/>
              </a:rPr>
              <a:t>表示  </a:t>
            </a:r>
            <a:r>
              <a:rPr lang="zh-CN" altLang="en-US" sz="2400" smtClean="0">
                <a:latin typeface="宋体" panose="02010600030101010101" pitchFamily="2" charset="-122"/>
              </a:rPr>
              <a:t>上的一切符号串（包括</a:t>
            </a:r>
            <a:r>
              <a:rPr lang="en-US" altLang="zh-CN" sz="2400" smtClean="0">
                <a:latin typeface="宋体" panose="02010600030101010101" pitchFamily="2" charset="-122"/>
              </a:rPr>
              <a:t>ε</a:t>
            </a:r>
            <a:r>
              <a:rPr lang="zh-CN" altLang="en-US" sz="2400" smtClean="0">
                <a:latin typeface="宋体" panose="02010600030101010101" pitchFamily="2" charset="-122"/>
              </a:rPr>
              <a:t>）组成的集合。</a:t>
            </a:r>
            <a:r>
              <a:rPr lang="en-US" altLang="zh-CN" sz="2400" smtClean="0">
                <a:solidFill>
                  <a:srgbClr val="A50021"/>
                </a:solidFill>
                <a:latin typeface="宋体" panose="02010600030101010101" pitchFamily="2" charset="-122"/>
              </a:rPr>
              <a:t>Σ</a:t>
            </a:r>
            <a:r>
              <a:rPr lang="en-US" altLang="zh-CN" sz="2400" baseline="30000" smtClean="0">
                <a:solidFill>
                  <a:srgbClr val="A50021"/>
                </a:solidFill>
                <a:latin typeface="宋体" panose="02010600030101010101" pitchFamily="2" charset="-122"/>
              </a:rPr>
              <a:t>*</a:t>
            </a:r>
            <a:r>
              <a:rPr lang="zh-CN" altLang="en-US" sz="2400" smtClean="0">
                <a:solidFill>
                  <a:srgbClr val="A50021"/>
                </a:solidFill>
                <a:latin typeface="宋体" panose="02010600030101010101" pitchFamily="2" charset="-122"/>
              </a:rPr>
              <a:t>称为</a:t>
            </a:r>
            <a:r>
              <a:rPr lang="en-US" altLang="zh-CN" sz="2400" smtClean="0">
                <a:solidFill>
                  <a:srgbClr val="A50021"/>
                </a:solidFill>
                <a:latin typeface="宋体" panose="02010600030101010101" pitchFamily="2" charset="-122"/>
              </a:rPr>
              <a:t>Σ</a:t>
            </a:r>
            <a:r>
              <a:rPr lang="zh-CN" altLang="en-US" sz="2400" smtClean="0">
                <a:solidFill>
                  <a:srgbClr val="A50021"/>
                </a:solidFill>
                <a:latin typeface="宋体" panose="02010600030101010101" pitchFamily="2" charset="-122"/>
              </a:rPr>
              <a:t>的闭包</a:t>
            </a:r>
            <a:r>
              <a:rPr lang="zh-CN" altLang="en-US" sz="2400" smtClean="0">
                <a:latin typeface="宋体" panose="02010600030101010101" pitchFamily="2" charset="-122"/>
              </a:rPr>
              <a:t>。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sz="2400" smtClean="0">
                <a:latin typeface="宋体" panose="02010600030101010101" pitchFamily="2" charset="-122"/>
                <a:sym typeface="Symbol" panose="05050102010706020507" pitchFamily="18" charset="2"/>
              </a:rPr>
              <a:t></a:t>
            </a:r>
            <a:r>
              <a:rPr lang="zh-CN" altLang="en-US" sz="2400" smtClean="0">
                <a:latin typeface="宋体" panose="02010600030101010101" pitchFamily="2" charset="-122"/>
              </a:rPr>
              <a:t>上的</a:t>
            </a:r>
            <a:r>
              <a:rPr lang="zh-CN" altLang="en-US" sz="2400" smtClean="0">
                <a:latin typeface="宋体" panose="02010600030101010101" pitchFamily="2" charset="-122"/>
                <a:sym typeface="Symbol" panose="05050102010706020507" pitchFamily="18" charset="2"/>
              </a:rPr>
              <a:t>除</a:t>
            </a:r>
            <a:r>
              <a:rPr lang="en-US" altLang="zh-CN" sz="2400" smtClean="0">
                <a:latin typeface="宋体" panose="02010600030101010101" pitchFamily="2" charset="-122"/>
              </a:rPr>
              <a:t>ε</a:t>
            </a:r>
            <a:r>
              <a:rPr lang="zh-CN" altLang="en-US" sz="2400" smtClean="0">
                <a:latin typeface="宋体" panose="02010600030101010101" pitchFamily="2" charset="-122"/>
              </a:rPr>
              <a:t>外的所有符号串组成的集合记为</a:t>
            </a:r>
            <a:r>
              <a:rPr lang="zh-CN" altLang="en-US" sz="2400" smtClean="0">
                <a:latin typeface="宋体" panose="02010600030101010101" pitchFamily="2" charset="-122"/>
                <a:sym typeface="Symbol" panose="05050102010706020507" pitchFamily="18" charset="2"/>
              </a:rPr>
              <a:t></a:t>
            </a:r>
            <a:r>
              <a:rPr lang="en-US" altLang="zh-CN" sz="2400" baseline="30000" smtClean="0">
                <a:latin typeface="宋体" panose="02010600030101010101" pitchFamily="2" charset="-122"/>
                <a:sym typeface="Symbol" panose="05050102010706020507" pitchFamily="18" charset="2"/>
              </a:rPr>
              <a:t>+ </a:t>
            </a:r>
            <a:r>
              <a:rPr lang="zh-CN" altLang="en-US" sz="2400" smtClean="0">
                <a:latin typeface="宋体" panose="02010600030101010101" pitchFamily="2" charset="-122"/>
              </a:rPr>
              <a:t>。</a:t>
            </a:r>
            <a:r>
              <a:rPr lang="en-US" altLang="zh-CN" sz="2400" smtClean="0">
                <a:solidFill>
                  <a:srgbClr val="A50021"/>
                </a:solidFill>
                <a:latin typeface="宋体" panose="02010600030101010101" pitchFamily="2" charset="-122"/>
              </a:rPr>
              <a:t>Σ</a:t>
            </a:r>
            <a:r>
              <a:rPr lang="en-US" altLang="zh-CN" sz="2400" baseline="30000" smtClean="0">
                <a:solidFill>
                  <a:srgbClr val="A50021"/>
                </a:solidFill>
                <a:latin typeface="宋体" panose="02010600030101010101" pitchFamily="2" charset="-122"/>
              </a:rPr>
              <a:t>+</a:t>
            </a:r>
            <a:r>
              <a:rPr lang="zh-CN" altLang="en-US" sz="2400" smtClean="0">
                <a:solidFill>
                  <a:srgbClr val="A50021"/>
                </a:solidFill>
                <a:latin typeface="宋体" panose="02010600030101010101" pitchFamily="2" charset="-122"/>
              </a:rPr>
              <a:t>称为</a:t>
            </a:r>
            <a:r>
              <a:rPr lang="en-US" altLang="zh-CN" sz="2400" smtClean="0">
                <a:solidFill>
                  <a:srgbClr val="A50021"/>
                </a:solidFill>
                <a:latin typeface="宋体" panose="02010600030101010101" pitchFamily="2" charset="-122"/>
              </a:rPr>
              <a:t>Σ</a:t>
            </a:r>
            <a:r>
              <a:rPr lang="zh-CN" altLang="en-US" sz="2400" smtClean="0">
                <a:solidFill>
                  <a:srgbClr val="A50021"/>
                </a:solidFill>
                <a:latin typeface="宋体" panose="02010600030101010101" pitchFamily="2" charset="-122"/>
              </a:rPr>
              <a:t>的正闭包。</a:t>
            </a:r>
            <a:endParaRPr lang="zh-CN" altLang="en-US" sz="2400" baseline="30000" smtClean="0">
              <a:latin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sz="2400" smtClean="0">
                <a:latin typeface="宋体" panose="02010600030101010101" pitchFamily="2" charset="-122"/>
              </a:rPr>
              <a:t>例：</a:t>
            </a:r>
            <a:r>
              <a:rPr lang="en-US" altLang="zh-CN" sz="2400" smtClean="0">
                <a:latin typeface="宋体" panose="02010600030101010101" pitchFamily="2" charset="-122"/>
              </a:rPr>
              <a:t>Σ={a,b}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en-US" altLang="zh-CN" sz="2400" smtClean="0">
                <a:latin typeface="宋体" panose="02010600030101010101" pitchFamily="2" charset="-122"/>
              </a:rPr>
              <a:t>    Σ</a:t>
            </a:r>
            <a:r>
              <a:rPr lang="en-US" altLang="zh-CN" sz="2400" baseline="30000" smtClean="0">
                <a:latin typeface="宋体" panose="02010600030101010101" pitchFamily="2" charset="-122"/>
              </a:rPr>
              <a:t>*</a:t>
            </a:r>
            <a:r>
              <a:rPr lang="en-US" altLang="zh-CN" sz="2400" smtClean="0">
                <a:latin typeface="宋体" panose="02010600030101010101" pitchFamily="2" charset="-122"/>
              </a:rPr>
              <a:t>={ε,a,b,aa,ab,ba,bb,aaa,…}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en-US" altLang="zh-CN" sz="2400" smtClean="0">
                <a:latin typeface="宋体" panose="02010600030101010101" pitchFamily="2" charset="-122"/>
              </a:rPr>
              <a:t>    Σ</a:t>
            </a:r>
            <a:r>
              <a:rPr lang="en-US" altLang="zh-CN" sz="2400" baseline="30000" smtClean="0">
                <a:latin typeface="宋体" panose="02010600030101010101" pitchFamily="2" charset="-122"/>
              </a:rPr>
              <a:t>+</a:t>
            </a:r>
            <a:r>
              <a:rPr lang="en-US" altLang="zh-CN" sz="2400" smtClean="0">
                <a:latin typeface="宋体" panose="02010600030101010101" pitchFamily="2" charset="-122"/>
              </a:rPr>
              <a:t>={a,b,aa,ab,ba,bb,aaa,aab,…}</a:t>
            </a:r>
          </a:p>
        </p:txBody>
      </p:sp>
      <p:sp>
        <p:nvSpPr>
          <p:cNvPr id="10243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331913" y="620713"/>
            <a:ext cx="6405562" cy="609600"/>
          </a:xfrm>
        </p:spPr>
        <p:txBody>
          <a:bodyPr/>
          <a:lstStyle/>
          <a:p>
            <a:r>
              <a:rPr lang="en-US" altLang="zh-CN" sz="3200" b="1" dirty="0"/>
              <a:t>2</a:t>
            </a:r>
            <a:r>
              <a:rPr lang="en-US" altLang="zh-CN" sz="3200" b="1" dirty="0" smtClean="0"/>
              <a:t>.2 </a:t>
            </a:r>
            <a:r>
              <a:rPr lang="zh-CN" altLang="en-US" sz="3200" b="1" dirty="0" smtClean="0"/>
              <a:t>符号和符号串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Rot="1" noChangeArrowheads="1"/>
          </p:cNvSpPr>
          <p:nvPr>
            <p:ph idx="1"/>
          </p:nvPr>
        </p:nvSpPr>
        <p:spPr>
          <a:xfrm>
            <a:off x="611188" y="1700213"/>
            <a:ext cx="8001000" cy="4675187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sz="2800" smtClean="0"/>
              <a:t>指定字母表</a:t>
            </a:r>
            <a:r>
              <a:rPr lang="en-US" altLang="zh-CN" sz="2800" smtClean="0"/>
              <a:t>Σ</a:t>
            </a:r>
            <a:r>
              <a:rPr lang="zh-CN" altLang="en-US" sz="2800" smtClean="0"/>
              <a:t>， </a:t>
            </a:r>
            <a:r>
              <a:rPr lang="en-US" altLang="zh-CN" sz="2800" smtClean="0"/>
              <a:t>Σ</a:t>
            </a:r>
            <a:r>
              <a:rPr lang="en-US" altLang="zh-CN" sz="2800" baseline="30000" smtClean="0"/>
              <a:t>*</a:t>
            </a:r>
            <a:r>
              <a:rPr lang="zh-CN" altLang="en-US" sz="2800" smtClean="0"/>
              <a:t>表示</a:t>
            </a:r>
            <a:r>
              <a:rPr lang="en-US" altLang="zh-CN" sz="2800" smtClean="0"/>
              <a:t>Σ</a:t>
            </a:r>
            <a:r>
              <a:rPr lang="zh-CN" altLang="en-US" sz="2800" smtClean="0"/>
              <a:t>上的所有有穷长的串的集合。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800" smtClean="0"/>
              <a:t> </a:t>
            </a:r>
            <a:r>
              <a:rPr lang="en-US" altLang="zh-CN" sz="2800" smtClean="0"/>
              <a:t>Σ={0</a:t>
            </a:r>
            <a:r>
              <a:rPr lang="zh-CN" altLang="en-US" sz="2800" smtClean="0"/>
              <a:t>，</a:t>
            </a:r>
            <a:r>
              <a:rPr lang="en-US" altLang="zh-CN" sz="2800" smtClean="0"/>
              <a:t>1}    Σ</a:t>
            </a:r>
            <a:r>
              <a:rPr lang="en-US" altLang="zh-CN" sz="2800" baseline="30000" smtClean="0"/>
              <a:t>* </a:t>
            </a:r>
            <a:r>
              <a:rPr lang="en-US" altLang="zh-CN" sz="2800" smtClean="0"/>
              <a:t>={ε</a:t>
            </a:r>
            <a:r>
              <a:rPr lang="zh-CN" altLang="en-US" sz="2800" smtClean="0"/>
              <a:t>，</a:t>
            </a:r>
            <a:r>
              <a:rPr lang="en-US" altLang="zh-CN" sz="2800" smtClean="0"/>
              <a:t>0</a:t>
            </a:r>
            <a:r>
              <a:rPr lang="zh-CN" altLang="en-US" sz="2800" smtClean="0"/>
              <a:t>，</a:t>
            </a:r>
            <a:r>
              <a:rPr lang="en-US" altLang="zh-CN" sz="2800" smtClean="0"/>
              <a:t>1</a:t>
            </a:r>
            <a:r>
              <a:rPr lang="zh-CN" altLang="en-US" sz="2800" smtClean="0"/>
              <a:t>，</a:t>
            </a:r>
            <a:r>
              <a:rPr lang="en-US" altLang="zh-CN" sz="2800" smtClean="0"/>
              <a:t>00</a:t>
            </a:r>
            <a:r>
              <a:rPr lang="zh-CN" altLang="en-US" sz="2800" smtClean="0"/>
              <a:t>，</a:t>
            </a:r>
            <a:r>
              <a:rPr lang="en-US" altLang="zh-CN" sz="2800" smtClean="0"/>
              <a:t>01</a:t>
            </a:r>
            <a:r>
              <a:rPr lang="zh-CN" altLang="en-US" sz="2800" smtClean="0"/>
              <a:t>，</a:t>
            </a:r>
            <a:r>
              <a:rPr lang="en-US" altLang="zh-CN" sz="2800" smtClean="0"/>
              <a:t>10</a:t>
            </a:r>
            <a:r>
              <a:rPr lang="zh-CN" altLang="en-US" sz="2800" smtClean="0"/>
              <a:t>，</a:t>
            </a:r>
            <a:r>
              <a:rPr lang="en-US" altLang="zh-CN" sz="2800" smtClean="0"/>
              <a:t>11</a:t>
            </a:r>
            <a:r>
              <a:rPr lang="zh-CN" altLang="en-US" sz="2800" smtClean="0"/>
              <a:t>，</a:t>
            </a:r>
            <a:r>
              <a:rPr lang="en-US" altLang="zh-CN" sz="2800" smtClean="0"/>
              <a:t>000</a:t>
            </a:r>
            <a:r>
              <a:rPr lang="zh-CN" altLang="en-US" sz="2800" smtClean="0"/>
              <a:t>，</a:t>
            </a:r>
            <a:r>
              <a:rPr lang="en-US" altLang="zh-CN" sz="2800" smtClean="0"/>
              <a:t>001</a:t>
            </a:r>
            <a:r>
              <a:rPr lang="zh-CN" altLang="en-US" sz="2800" smtClean="0"/>
              <a:t>，</a:t>
            </a:r>
            <a:r>
              <a:rPr lang="en-US" altLang="zh-CN" sz="2800" smtClean="0"/>
              <a:t>010</a:t>
            </a:r>
            <a:r>
              <a:rPr lang="zh-CN" altLang="en-US" sz="2800" smtClean="0"/>
              <a:t>，</a:t>
            </a:r>
            <a:r>
              <a:rPr lang="en-US" altLang="zh-CN" sz="2800" smtClean="0">
                <a:latin typeface="Tahoma" panose="020B0604030504040204" pitchFamily="34" charset="0"/>
              </a:rPr>
              <a:t>…</a:t>
            </a:r>
            <a:r>
              <a:rPr lang="en-US" altLang="zh-CN" sz="2800" smtClean="0"/>
              <a:t>}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2800" smtClean="0"/>
              <a:t> Σ</a:t>
            </a:r>
            <a:r>
              <a:rPr lang="en-US" altLang="zh-CN" sz="2800" baseline="30000" smtClean="0"/>
              <a:t>*= </a:t>
            </a:r>
            <a:r>
              <a:rPr lang="en-US" altLang="zh-CN" sz="2800" smtClean="0"/>
              <a:t>Σ</a:t>
            </a:r>
            <a:r>
              <a:rPr lang="en-US" altLang="zh-CN" sz="2800" baseline="30000" smtClean="0"/>
              <a:t>0</a:t>
            </a:r>
            <a:r>
              <a:rPr lang="en-US" altLang="zh-CN" sz="2800" smtClean="0"/>
              <a:t>U</a:t>
            </a:r>
            <a:r>
              <a:rPr lang="en-US" altLang="zh-CN" sz="2800" baseline="30000" smtClean="0"/>
              <a:t> </a:t>
            </a:r>
            <a:r>
              <a:rPr lang="en-US" altLang="zh-CN" sz="2800" smtClean="0"/>
              <a:t>Σ</a:t>
            </a:r>
            <a:r>
              <a:rPr lang="en-US" altLang="zh-CN" sz="2800" baseline="30000" smtClean="0"/>
              <a:t>1</a:t>
            </a:r>
            <a:r>
              <a:rPr lang="en-US" altLang="zh-CN" sz="2800" smtClean="0"/>
              <a:t>U</a:t>
            </a:r>
            <a:r>
              <a:rPr lang="en-US" altLang="zh-CN" sz="2800" baseline="30000" smtClean="0"/>
              <a:t> </a:t>
            </a:r>
            <a:r>
              <a:rPr lang="en-US" altLang="zh-CN" sz="2800" smtClean="0"/>
              <a:t>Σ</a:t>
            </a:r>
            <a:r>
              <a:rPr lang="en-US" altLang="zh-CN" sz="2800" baseline="30000" smtClean="0"/>
              <a:t>2</a:t>
            </a:r>
            <a:r>
              <a:rPr lang="en-US" altLang="zh-CN" sz="2800" smtClean="0"/>
              <a:t> U</a:t>
            </a:r>
            <a:r>
              <a:rPr lang="en-US" altLang="zh-CN" sz="2800" baseline="30000" smtClean="0"/>
              <a:t> </a:t>
            </a:r>
            <a:r>
              <a:rPr lang="en-US" altLang="zh-CN" sz="2800" smtClean="0">
                <a:latin typeface="Tahoma" panose="020B0604030504040204" pitchFamily="34" charset="0"/>
              </a:rPr>
              <a:t>…</a:t>
            </a:r>
            <a:r>
              <a:rPr lang="en-US" altLang="zh-CN" sz="2800" baseline="30000" smtClean="0"/>
              <a:t> </a:t>
            </a:r>
            <a:r>
              <a:rPr lang="en-US" altLang="zh-CN" sz="2800" smtClean="0"/>
              <a:t>U</a:t>
            </a:r>
            <a:r>
              <a:rPr lang="en-US" altLang="zh-CN" sz="2800" baseline="30000" smtClean="0"/>
              <a:t> </a:t>
            </a:r>
            <a:r>
              <a:rPr lang="en-US" altLang="zh-CN" sz="2800" smtClean="0"/>
              <a:t>Σ </a:t>
            </a:r>
            <a:r>
              <a:rPr lang="en-US" altLang="zh-CN" sz="2800" baseline="30000" smtClean="0"/>
              <a:t>n </a:t>
            </a:r>
            <a:r>
              <a:rPr lang="en-US" altLang="zh-CN" sz="2800" smtClean="0"/>
              <a:t>U </a:t>
            </a:r>
            <a:r>
              <a:rPr lang="en-US" altLang="zh-CN" sz="2800" smtClean="0">
                <a:latin typeface="Tahoma" panose="020B0604030504040204" pitchFamily="34" charset="0"/>
              </a:rPr>
              <a:t>…</a:t>
            </a:r>
            <a:endParaRPr lang="en-US" altLang="zh-CN" sz="2800" smtClean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2800" smtClean="0"/>
              <a:t> Σ</a:t>
            </a:r>
            <a:r>
              <a:rPr lang="en-US" altLang="zh-CN" sz="2800" baseline="30000" smtClean="0"/>
              <a:t>*</a:t>
            </a:r>
            <a:r>
              <a:rPr lang="zh-CN" altLang="en-US" sz="2800" smtClean="0"/>
              <a:t>称为集合</a:t>
            </a:r>
            <a:r>
              <a:rPr lang="en-US" altLang="zh-CN" sz="2800" smtClean="0"/>
              <a:t>Σ</a:t>
            </a:r>
            <a:r>
              <a:rPr lang="zh-CN" altLang="en-US" sz="2800" smtClean="0"/>
              <a:t>的闭包</a:t>
            </a:r>
            <a:r>
              <a:rPr lang="en-US" altLang="zh-CN" sz="2800" smtClean="0"/>
              <a:t>: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800" smtClean="0"/>
              <a:t>正闭包</a:t>
            </a:r>
            <a:r>
              <a:rPr lang="en-US" altLang="zh-CN" sz="2800" smtClean="0"/>
              <a:t>:Σ</a:t>
            </a:r>
            <a:r>
              <a:rPr lang="en-US" altLang="zh-CN" sz="2800" baseline="30000" smtClean="0"/>
              <a:t>+= </a:t>
            </a:r>
            <a:r>
              <a:rPr lang="en-US" altLang="zh-CN" sz="2800" smtClean="0"/>
              <a:t>Σ</a:t>
            </a:r>
            <a:r>
              <a:rPr lang="en-US" altLang="zh-CN" sz="2800" baseline="30000" smtClean="0"/>
              <a:t>1</a:t>
            </a:r>
            <a:r>
              <a:rPr lang="en-US" altLang="zh-CN" sz="2800" smtClean="0"/>
              <a:t>U</a:t>
            </a:r>
            <a:r>
              <a:rPr lang="en-US" altLang="zh-CN" sz="2800" baseline="30000" smtClean="0"/>
              <a:t> </a:t>
            </a:r>
            <a:r>
              <a:rPr lang="en-US" altLang="zh-CN" sz="2800" smtClean="0"/>
              <a:t>Σ</a:t>
            </a:r>
            <a:r>
              <a:rPr lang="en-US" altLang="zh-CN" sz="2800" baseline="30000" smtClean="0"/>
              <a:t>2</a:t>
            </a:r>
            <a:r>
              <a:rPr lang="en-US" altLang="zh-CN" sz="2800" smtClean="0"/>
              <a:t> U</a:t>
            </a:r>
            <a:r>
              <a:rPr lang="en-US" altLang="zh-CN" sz="2800" baseline="30000" smtClean="0"/>
              <a:t> </a:t>
            </a:r>
            <a:r>
              <a:rPr lang="en-US" altLang="zh-CN" sz="2800" smtClean="0">
                <a:latin typeface="Tahoma" panose="020B0604030504040204" pitchFamily="34" charset="0"/>
              </a:rPr>
              <a:t>…</a:t>
            </a:r>
            <a:r>
              <a:rPr lang="en-US" altLang="zh-CN" sz="2800" baseline="30000" smtClean="0"/>
              <a:t> </a:t>
            </a:r>
            <a:r>
              <a:rPr lang="en-US" altLang="zh-CN" sz="2800" smtClean="0"/>
              <a:t>U</a:t>
            </a:r>
            <a:r>
              <a:rPr lang="en-US" altLang="zh-CN" sz="2800" baseline="30000" smtClean="0"/>
              <a:t> </a:t>
            </a:r>
            <a:r>
              <a:rPr lang="en-US" altLang="zh-CN" sz="2800" smtClean="0"/>
              <a:t>Σ </a:t>
            </a:r>
            <a:r>
              <a:rPr lang="en-US" altLang="zh-CN" sz="2800" baseline="30000" smtClean="0"/>
              <a:t>n </a:t>
            </a:r>
            <a:r>
              <a:rPr lang="en-US" altLang="zh-CN" sz="2800" smtClean="0"/>
              <a:t>U </a:t>
            </a:r>
            <a:r>
              <a:rPr lang="en-US" altLang="zh-CN" sz="2800" smtClean="0">
                <a:latin typeface="Tahoma" panose="020B0604030504040204" pitchFamily="34" charset="0"/>
              </a:rPr>
              <a:t>…</a:t>
            </a:r>
            <a:endParaRPr lang="en-US" altLang="zh-CN" sz="2800" smtClean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2800" smtClean="0"/>
              <a:t> Σ</a:t>
            </a:r>
            <a:r>
              <a:rPr lang="en-US" altLang="zh-CN" sz="2800" baseline="30000" smtClean="0"/>
              <a:t>*= </a:t>
            </a:r>
            <a:r>
              <a:rPr lang="en-US" altLang="zh-CN" sz="2800" smtClean="0"/>
              <a:t>Σ</a:t>
            </a:r>
            <a:r>
              <a:rPr lang="en-US" altLang="zh-CN" sz="2800" baseline="30000" smtClean="0"/>
              <a:t>0</a:t>
            </a:r>
            <a:r>
              <a:rPr lang="en-US" altLang="zh-CN" sz="2800" smtClean="0"/>
              <a:t>U</a:t>
            </a:r>
            <a:r>
              <a:rPr lang="en-US" altLang="zh-CN" sz="2800" baseline="30000" smtClean="0"/>
              <a:t> </a:t>
            </a:r>
            <a:r>
              <a:rPr lang="en-US" altLang="zh-CN" sz="2800" smtClean="0"/>
              <a:t>Σ</a:t>
            </a:r>
            <a:r>
              <a:rPr lang="en-US" altLang="zh-CN" sz="2800" baseline="30000" smtClean="0"/>
              <a:t>+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2800" smtClean="0"/>
              <a:t> Σ</a:t>
            </a:r>
            <a:r>
              <a:rPr lang="en-US" altLang="zh-CN" sz="2800" baseline="30000" smtClean="0"/>
              <a:t>+ = </a:t>
            </a:r>
            <a:r>
              <a:rPr lang="en-US" altLang="zh-CN" sz="2800" smtClean="0"/>
              <a:t>Σ</a:t>
            </a:r>
            <a:r>
              <a:rPr lang="en-US" altLang="zh-CN" sz="2800" baseline="30000" smtClean="0"/>
              <a:t> </a:t>
            </a:r>
            <a:r>
              <a:rPr lang="en-US" altLang="zh-CN" sz="2800" smtClean="0"/>
              <a:t>Σ</a:t>
            </a:r>
            <a:r>
              <a:rPr lang="en-US" altLang="zh-CN" sz="2800" baseline="30000" smtClean="0"/>
              <a:t>*= </a:t>
            </a:r>
            <a:r>
              <a:rPr lang="en-US" altLang="zh-CN" sz="2800" smtClean="0"/>
              <a:t>Σ</a:t>
            </a:r>
            <a:r>
              <a:rPr lang="en-US" altLang="zh-CN" sz="2800" baseline="30000" smtClean="0"/>
              <a:t>* </a:t>
            </a:r>
            <a:r>
              <a:rPr lang="en-US" altLang="zh-CN" sz="2800" smtClean="0"/>
              <a:t>Σ</a:t>
            </a:r>
            <a:r>
              <a:rPr lang="en-US" altLang="zh-CN" sz="2800" baseline="30000" smtClean="0"/>
              <a:t> </a:t>
            </a:r>
            <a:endParaRPr lang="en-US" altLang="zh-CN" sz="2800" smtClean="0"/>
          </a:p>
        </p:txBody>
      </p:sp>
      <p:sp>
        <p:nvSpPr>
          <p:cNvPr id="11267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331913" y="620713"/>
            <a:ext cx="6405562" cy="609600"/>
          </a:xfrm>
        </p:spPr>
        <p:txBody>
          <a:bodyPr/>
          <a:lstStyle/>
          <a:p>
            <a:r>
              <a:rPr lang="en-US" altLang="zh-CN" sz="3200" b="1" dirty="0"/>
              <a:t>2</a:t>
            </a:r>
            <a:r>
              <a:rPr lang="en-US" altLang="zh-CN" sz="3200" b="1" dirty="0" smtClean="0"/>
              <a:t>.2 </a:t>
            </a:r>
            <a:r>
              <a:rPr lang="zh-CN" altLang="en-US" sz="3200" b="1" dirty="0" smtClean="0"/>
              <a:t>符号和符号串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华电课件">
  <a:themeElements>
    <a:clrScheme name="defaul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第1讲 数据概述.ppt [兼容模式]" id="{2EED74CB-CA1A-4992-8A98-915FA2ECF02E}" vid="{E89A2BA7-D518-4D39-A51A-34234F73D1C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华电讲义模板</Template>
  <TotalTime>695</TotalTime>
  <Words>5842</Words>
  <Application>Microsoft Office PowerPoint</Application>
  <PresentationFormat>全屏显示(4:3)</PresentationFormat>
  <Paragraphs>481</Paragraphs>
  <Slides>59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59</vt:i4>
      </vt:variant>
    </vt:vector>
  </HeadingPairs>
  <TitlesOfParts>
    <vt:vector size="70" baseType="lpstr">
      <vt:lpstr>方正舒体</vt:lpstr>
      <vt:lpstr>黑体</vt:lpstr>
      <vt:lpstr>华文宋体</vt:lpstr>
      <vt:lpstr>楷体_GB2312</vt:lpstr>
      <vt:lpstr>宋体</vt:lpstr>
      <vt:lpstr>Arial</vt:lpstr>
      <vt:lpstr>Symbol</vt:lpstr>
      <vt:lpstr>Tahoma</vt:lpstr>
      <vt:lpstr>Times New Roman</vt:lpstr>
      <vt:lpstr>Wingdings</vt:lpstr>
      <vt:lpstr>华电课件</vt:lpstr>
      <vt:lpstr>第二章 文法和语言</vt:lpstr>
      <vt:lpstr>第二章 文法和语言</vt:lpstr>
      <vt:lpstr>第二章 文法和语言</vt:lpstr>
      <vt:lpstr>2.1 文法的直观概念</vt:lpstr>
      <vt:lpstr>2.1 文法的直观概念</vt:lpstr>
      <vt:lpstr>2.1 文法的直观概念</vt:lpstr>
      <vt:lpstr>2.2 符号和符号串</vt:lpstr>
      <vt:lpstr>2.2 符号和符号串</vt:lpstr>
      <vt:lpstr>2.2 符号和符号串</vt:lpstr>
      <vt:lpstr>2.3文法和语言的形式定义</vt:lpstr>
      <vt:lpstr>2.3文法和语言的形式定义</vt:lpstr>
      <vt:lpstr>2.3 文法和语言的形式定义</vt:lpstr>
      <vt:lpstr>例</vt:lpstr>
      <vt:lpstr>2.3 文法和语言的形式定义</vt:lpstr>
      <vt:lpstr>2.3 文法和语言的形式定义</vt:lpstr>
      <vt:lpstr>2.3 文法和语言的形式定义</vt:lpstr>
      <vt:lpstr>2.3 文法和语言的形式定义</vt:lpstr>
      <vt:lpstr>推导的举例</vt:lpstr>
      <vt:lpstr>PowerPoint 演示文稿</vt:lpstr>
      <vt:lpstr>2.3 文法和语言的形式定义</vt:lpstr>
      <vt:lpstr>PowerPoint 演示文稿</vt:lpstr>
      <vt:lpstr>2.3 文法和语言的形式定义</vt:lpstr>
      <vt:lpstr>PowerPoint 演示文稿</vt:lpstr>
      <vt:lpstr>文法的等价</vt:lpstr>
      <vt:lpstr>2.4  文法的类型</vt:lpstr>
      <vt:lpstr>2.4  文法的类型</vt:lpstr>
      <vt:lpstr>文法的类型</vt:lpstr>
      <vt:lpstr>文法的类型</vt:lpstr>
      <vt:lpstr>3型文法</vt:lpstr>
      <vt:lpstr>文法的类型</vt:lpstr>
      <vt:lpstr>文法和语言</vt:lpstr>
      <vt:lpstr>文法和语言</vt:lpstr>
      <vt:lpstr>2.5  上下文无关文法及其语法树</vt:lpstr>
      <vt:lpstr>2.5  上下文无关文法及其语法树</vt:lpstr>
      <vt:lpstr>上下文无关文法的语法树的用处</vt:lpstr>
      <vt:lpstr>上下文无关文法的语法树</vt:lpstr>
      <vt:lpstr>句型、推导</vt:lpstr>
      <vt:lpstr>规范推导 规范句型</vt:lpstr>
      <vt:lpstr>PowerPoint 演示文稿</vt:lpstr>
      <vt:lpstr>PowerPoint 演示文稿</vt:lpstr>
      <vt:lpstr>二义文法</vt:lpstr>
      <vt:lpstr>PowerPoint 演示文稿</vt:lpstr>
      <vt:lpstr>2.6  句型的分析</vt:lpstr>
      <vt:lpstr>2.6  句型的分析</vt:lpstr>
      <vt:lpstr>自上而下的分析方法</vt:lpstr>
      <vt:lpstr>自下而上的分析方法</vt:lpstr>
      <vt:lpstr>(1)S → cAd   (2)  A → ab  (3)A → a 识别输入串w=cabd是否为该文法的句子 自上而下的语法分析</vt:lpstr>
      <vt:lpstr>(1)S → cAd   (2)  A → ab  (3)A → a 识别输入串w=cabd是否为该文法的句子 自下而上的语法分析</vt:lpstr>
      <vt:lpstr>句型分析的有关问题</vt:lpstr>
      <vt:lpstr>刻画“可归约串”</vt:lpstr>
      <vt:lpstr>i*i+i 的短语、直接短语和句柄</vt:lpstr>
      <vt:lpstr>指出句型F+Fi(的短语，句柄，素短语</vt:lpstr>
      <vt:lpstr>已知文法G[E]：EET+|T；TTF*|F；FF↑|a 证明FF↑↑*是文法的句型。指出该句型的短语、直接短语、句柄。</vt:lpstr>
      <vt:lpstr>化简文法文法实用中的一些说明</vt:lpstr>
      <vt:lpstr>PowerPoint 演示文稿</vt:lpstr>
      <vt:lpstr>化简文法</vt:lpstr>
      <vt:lpstr>上下文无关文法中的ε规则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第三章 文法和语言</dc:title>
  <dc:creator>qlh</dc:creator>
  <cp:lastModifiedBy>qlh</cp:lastModifiedBy>
  <cp:revision>54</cp:revision>
  <dcterms:created xsi:type="dcterms:W3CDTF">2005-04-17T12:01:37Z</dcterms:created>
  <dcterms:modified xsi:type="dcterms:W3CDTF">2020-09-06T15:20:05Z</dcterms:modified>
</cp:coreProperties>
</file>