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330" r:id="rId2"/>
    <p:sldId id="258" r:id="rId3"/>
    <p:sldId id="259" r:id="rId4"/>
    <p:sldId id="260" r:id="rId5"/>
    <p:sldId id="261" r:id="rId6"/>
    <p:sldId id="262" r:id="rId7"/>
    <p:sldId id="263" r:id="rId8"/>
    <p:sldId id="264" r:id="rId9"/>
    <p:sldId id="268" r:id="rId10"/>
    <p:sldId id="269" r:id="rId11"/>
    <p:sldId id="270" r:id="rId12"/>
    <p:sldId id="271"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32"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8" r:id="rId69"/>
    <p:sldId id="329" r:id="rId70"/>
    <p:sldId id="333" r:id="rId71"/>
    <p:sldId id="331" r:id="rId7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_rels/viewProps.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2"/>
          <p:cNvPicPr>
            <a:picLocks noChangeAspect="1" noChangeArrowheads="1"/>
          </p:cNvPicPr>
          <p:nvPr/>
        </p:nvPicPr>
        <p:blipFill>
          <a:blip r:embed="rId2">
            <a:lum bright="40000"/>
            <a:extLst>
              <a:ext uri="{28A0092B-C50C-407E-A947-70E740481C1C}">
                <a14:useLocalDpi xmlns:a14="http://schemas.microsoft.com/office/drawing/2010/main" val="0"/>
              </a:ext>
            </a:extLst>
          </a:blip>
          <a:srcRect/>
          <a:stretch>
            <a:fillRect/>
          </a:stretch>
        </p:blipFill>
        <p:spPr bwMode="auto">
          <a:xfrm>
            <a:off x="0" y="1268413"/>
            <a:ext cx="9144000"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中文校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88913"/>
            <a:ext cx="318611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3"/>
          <p:cNvSpPr>
            <a:spLocks noGrp="1" noChangeArrowheads="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zh-CN" altLang="en-US"/>
          </a:p>
        </p:txBody>
      </p:sp>
      <p:sp>
        <p:nvSpPr>
          <p:cNvPr id="52228"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单击以编辑母版副标题样式</a:t>
            </a:r>
            <a:endParaRPr lang="zh-CN" altLang="en-US"/>
          </a:p>
        </p:txBody>
      </p:sp>
      <p:sp>
        <p:nvSpPr>
          <p:cNvPr id="6" name="Rectangle 5"/>
          <p:cNvSpPr>
            <a:spLocks noGrp="1" noChangeArrowheads="1"/>
          </p:cNvSpPr>
          <p:nvPr>
            <p:ph type="dt" sz="half" idx="10"/>
          </p:nvPr>
        </p:nvSpPr>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a:defRPr/>
            </a:lvl1pPr>
          </a:lstStyle>
          <a:p>
            <a:pPr>
              <a:defRPr/>
            </a:pPr>
            <a:fld id="{59D77E8E-B8A6-4CB2-9EED-C0A43D7FF65E}" type="slidenum">
              <a:rPr lang="en-US" altLang="zh-CN"/>
              <a:pPr>
                <a:defRPr/>
              </a:pPr>
              <a:t>‹#›</a:t>
            </a:fld>
            <a:endParaRPr lang="en-US" altLang="zh-CN"/>
          </a:p>
        </p:txBody>
      </p:sp>
    </p:spTree>
    <p:extLst>
      <p:ext uri="{BB962C8B-B14F-4D97-AF65-F5344CB8AC3E}">
        <p14:creationId xmlns:p14="http://schemas.microsoft.com/office/powerpoint/2010/main" val="2403187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EE91A601-118F-483A-854D-30260BBA9589}" type="slidenum">
              <a:rPr lang="en-US" altLang="zh-CN"/>
              <a:pPr>
                <a:defRPr/>
              </a:pPr>
              <a:t>‹#›</a:t>
            </a:fld>
            <a:endParaRPr lang="en-US" altLang="zh-CN"/>
          </a:p>
        </p:txBody>
      </p:sp>
    </p:spTree>
    <p:extLst>
      <p:ext uri="{BB962C8B-B14F-4D97-AF65-F5344CB8AC3E}">
        <p14:creationId xmlns:p14="http://schemas.microsoft.com/office/powerpoint/2010/main" val="700624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60350"/>
            <a:ext cx="2058988"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0350"/>
            <a:ext cx="6029325" cy="586581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31F00AD-4A22-488A-8372-857796BFBDDF}" type="slidenum">
              <a:rPr lang="en-US" altLang="zh-CN"/>
              <a:pPr>
                <a:defRPr/>
              </a:pPr>
              <a:t>‹#›</a:t>
            </a:fld>
            <a:endParaRPr lang="en-US" altLang="zh-CN"/>
          </a:p>
        </p:txBody>
      </p:sp>
    </p:spTree>
    <p:extLst>
      <p:ext uri="{BB962C8B-B14F-4D97-AF65-F5344CB8AC3E}">
        <p14:creationId xmlns:p14="http://schemas.microsoft.com/office/powerpoint/2010/main" val="84394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A9DF9F0-F35D-4BD7-9FD2-1EDDE3E7F919}" type="slidenum">
              <a:rPr lang="en-US" altLang="zh-CN"/>
              <a:pPr>
                <a:defRPr/>
              </a:pPr>
              <a:t>‹#›</a:t>
            </a:fld>
            <a:endParaRPr lang="en-US" altLang="zh-CN"/>
          </a:p>
        </p:txBody>
      </p:sp>
    </p:spTree>
    <p:extLst>
      <p:ext uri="{BB962C8B-B14F-4D97-AF65-F5344CB8AC3E}">
        <p14:creationId xmlns:p14="http://schemas.microsoft.com/office/powerpoint/2010/main" val="3982500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1375" y="1981200"/>
            <a:ext cx="4194175"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1375" y="4000500"/>
            <a:ext cx="4194175"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8E596165-F05D-4802-B80D-CCC86FF28E9E}" type="slidenum">
              <a:rPr lang="en-US" altLang="zh-CN"/>
              <a:pPr>
                <a:defRPr/>
              </a:pPr>
              <a:t>‹#›</a:t>
            </a:fld>
            <a:endParaRPr lang="en-US" altLang="zh-CN"/>
          </a:p>
        </p:txBody>
      </p:sp>
    </p:spTree>
    <p:extLst>
      <p:ext uri="{BB962C8B-B14F-4D97-AF65-F5344CB8AC3E}">
        <p14:creationId xmlns:p14="http://schemas.microsoft.com/office/powerpoint/2010/main" val="1126576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C1DCCBC8-EAE7-45C4-8774-D3C432099DFB}" type="slidenum">
              <a:rPr lang="en-US" altLang="zh-CN"/>
              <a:pPr>
                <a:defRPr/>
              </a:pPr>
              <a:t>‹#›</a:t>
            </a:fld>
            <a:endParaRPr lang="en-US" altLang="zh-CN"/>
          </a:p>
        </p:txBody>
      </p:sp>
    </p:spTree>
    <p:extLst>
      <p:ext uri="{BB962C8B-B14F-4D97-AF65-F5344CB8AC3E}">
        <p14:creationId xmlns:p14="http://schemas.microsoft.com/office/powerpoint/2010/main" val="2458122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DDCC7B11-7F81-4C76-983D-6A2FB597FE1F}" type="slidenum">
              <a:rPr lang="en-US" altLang="zh-CN"/>
              <a:pPr>
                <a:defRPr/>
              </a:pPr>
              <a:t>‹#›</a:t>
            </a:fld>
            <a:endParaRPr lang="en-US" altLang="zh-CN"/>
          </a:p>
        </p:txBody>
      </p:sp>
    </p:spTree>
    <p:extLst>
      <p:ext uri="{BB962C8B-B14F-4D97-AF65-F5344CB8AC3E}">
        <p14:creationId xmlns:p14="http://schemas.microsoft.com/office/powerpoint/2010/main" val="1872734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66B4B29-E22F-4F4F-9C16-72FDD14E42B5}" type="slidenum">
              <a:rPr lang="en-US" altLang="zh-CN"/>
              <a:pPr>
                <a:defRPr/>
              </a:pPr>
              <a:t>‹#›</a:t>
            </a:fld>
            <a:endParaRPr lang="en-US" altLang="zh-CN"/>
          </a:p>
        </p:txBody>
      </p:sp>
    </p:spTree>
    <p:extLst>
      <p:ext uri="{BB962C8B-B14F-4D97-AF65-F5344CB8AC3E}">
        <p14:creationId xmlns:p14="http://schemas.microsoft.com/office/powerpoint/2010/main" val="334050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6B0E01DD-D687-45F1-BCAF-6C26EB498B02}" type="slidenum">
              <a:rPr lang="en-US" altLang="zh-CN"/>
              <a:pPr>
                <a:defRPr/>
              </a:pPr>
              <a:t>‹#›</a:t>
            </a:fld>
            <a:endParaRPr lang="en-US" altLang="zh-CN"/>
          </a:p>
        </p:txBody>
      </p:sp>
    </p:spTree>
    <p:extLst>
      <p:ext uri="{BB962C8B-B14F-4D97-AF65-F5344CB8AC3E}">
        <p14:creationId xmlns:p14="http://schemas.microsoft.com/office/powerpoint/2010/main" val="395090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970B7D24-988F-4FBE-9002-8998A7026836}" type="slidenum">
              <a:rPr lang="en-US" altLang="zh-CN"/>
              <a:pPr>
                <a:defRPr/>
              </a:pPr>
              <a:t>‹#›</a:t>
            </a:fld>
            <a:endParaRPr lang="en-US" altLang="zh-CN"/>
          </a:p>
        </p:txBody>
      </p:sp>
    </p:spTree>
    <p:extLst>
      <p:ext uri="{BB962C8B-B14F-4D97-AF65-F5344CB8AC3E}">
        <p14:creationId xmlns:p14="http://schemas.microsoft.com/office/powerpoint/2010/main" val="1995543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F114A486-7CDF-406F-B34C-09D7081B9F3E}" type="slidenum">
              <a:rPr lang="en-US" altLang="zh-CN"/>
              <a:pPr>
                <a:defRPr/>
              </a:pPr>
              <a:t>‹#›</a:t>
            </a:fld>
            <a:endParaRPr lang="en-US" altLang="zh-CN"/>
          </a:p>
        </p:txBody>
      </p:sp>
    </p:spTree>
    <p:extLst>
      <p:ext uri="{BB962C8B-B14F-4D97-AF65-F5344CB8AC3E}">
        <p14:creationId xmlns:p14="http://schemas.microsoft.com/office/powerpoint/2010/main" val="45251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E793465-9A61-4380-82F9-BF5076826392}" type="slidenum">
              <a:rPr lang="en-US" altLang="zh-CN"/>
              <a:pPr>
                <a:defRPr/>
              </a:pPr>
              <a:t>‹#›</a:t>
            </a:fld>
            <a:endParaRPr lang="en-US" altLang="zh-CN"/>
          </a:p>
        </p:txBody>
      </p:sp>
    </p:spTree>
    <p:extLst>
      <p:ext uri="{BB962C8B-B14F-4D97-AF65-F5344CB8AC3E}">
        <p14:creationId xmlns:p14="http://schemas.microsoft.com/office/powerpoint/2010/main" val="38301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82B3F2F5-8179-45FF-A4A0-81A986DCA175}" type="slidenum">
              <a:rPr lang="en-US" altLang="zh-CN"/>
              <a:pPr>
                <a:defRPr/>
              </a:pPr>
              <a:t>‹#›</a:t>
            </a:fld>
            <a:endParaRPr lang="en-US" altLang="zh-CN"/>
          </a:p>
        </p:txBody>
      </p:sp>
    </p:spTree>
    <p:extLst>
      <p:ext uri="{BB962C8B-B14F-4D97-AF65-F5344CB8AC3E}">
        <p14:creationId xmlns:p14="http://schemas.microsoft.com/office/powerpoint/2010/main" val="1730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中文校名"/>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25193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3"/>
          <p:cNvGrpSpPr>
            <a:grpSpLocks/>
          </p:cNvGrpSpPr>
          <p:nvPr/>
        </p:nvGrpSpPr>
        <p:grpSpPr bwMode="auto">
          <a:xfrm>
            <a:off x="0" y="1412875"/>
            <a:ext cx="9144000" cy="431800"/>
            <a:chOff x="0" y="436"/>
            <a:chExt cx="5760" cy="318"/>
          </a:xfrm>
        </p:grpSpPr>
        <p:sp>
          <p:nvSpPr>
            <p:cNvPr id="1036" name="Rectangle 4"/>
            <p:cNvSpPr>
              <a:spLocks noChangeArrowheads="1"/>
            </p:cNvSpPr>
            <p:nvPr/>
          </p:nvSpPr>
          <p:spPr bwMode="auto">
            <a:xfrm>
              <a:off x="0" y="436"/>
              <a:ext cx="5760" cy="182"/>
            </a:xfrm>
            <a:prstGeom prst="rect">
              <a:avLst/>
            </a:prstGeom>
            <a:solidFill>
              <a:srgbClr val="3366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7" name="Oval 5"/>
            <p:cNvSpPr>
              <a:spLocks noChangeArrowheads="1"/>
            </p:cNvSpPr>
            <p:nvPr/>
          </p:nvSpPr>
          <p:spPr bwMode="auto">
            <a:xfrm>
              <a:off x="0" y="482"/>
              <a:ext cx="5760" cy="27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grpSp>
        <p:nvGrpSpPr>
          <p:cNvPr id="1028" name="Group 6"/>
          <p:cNvGrpSpPr>
            <a:grpSpLocks/>
          </p:cNvGrpSpPr>
          <p:nvPr/>
        </p:nvGrpSpPr>
        <p:grpSpPr bwMode="auto">
          <a:xfrm>
            <a:off x="0" y="6092825"/>
            <a:ext cx="9144000" cy="765175"/>
            <a:chOff x="0" y="3748"/>
            <a:chExt cx="5760" cy="572"/>
          </a:xfrm>
        </p:grpSpPr>
        <p:sp>
          <p:nvSpPr>
            <p:cNvPr id="1034" name="Rectangle 7"/>
            <p:cNvSpPr>
              <a:spLocks noChangeArrowheads="1"/>
            </p:cNvSpPr>
            <p:nvPr/>
          </p:nvSpPr>
          <p:spPr bwMode="auto">
            <a:xfrm>
              <a:off x="0" y="3973"/>
              <a:ext cx="5760" cy="347"/>
            </a:xfrm>
            <a:prstGeom prst="rect">
              <a:avLst/>
            </a:prstGeom>
            <a:solidFill>
              <a:srgbClr val="3366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5" name="Oval 8"/>
            <p:cNvSpPr>
              <a:spLocks noChangeArrowheads="1"/>
            </p:cNvSpPr>
            <p:nvPr/>
          </p:nvSpPr>
          <p:spPr bwMode="auto">
            <a:xfrm>
              <a:off x="0" y="3748"/>
              <a:ext cx="5760" cy="4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
        <p:nvSpPr>
          <p:cNvPr id="1029" name="Rectangle 9"/>
          <p:cNvSpPr>
            <a:spLocks noGrp="1" noChangeArrowheads="1"/>
          </p:cNvSpPr>
          <p:nvPr>
            <p:ph type="title"/>
          </p:nvPr>
        </p:nvSpPr>
        <p:spPr bwMode="auto">
          <a:xfrm>
            <a:off x="468313" y="2603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0"/>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11" name="Rectangle 1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51212" name="Rectangle 1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51213" name="Rectangle 1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96722C2-2C7D-4CC0-8252-7A52250438E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92"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image" Target="../media/image4.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p:nvPr>
        </p:nvSpPr>
        <p:spPr/>
        <p:txBody>
          <a:bodyPr/>
          <a:lstStyle/>
          <a:p>
            <a:pPr eaLnBrk="1" hangingPunct="1"/>
            <a:r>
              <a:rPr lang="zh-CN" altLang="en-US" b="1" dirty="0" smtClean="0">
                <a:solidFill>
                  <a:srgbClr val="C00000"/>
                </a:solidFill>
              </a:rPr>
              <a:t>第三章 词法分析</a:t>
            </a:r>
          </a:p>
        </p:txBody>
      </p:sp>
      <p:sp>
        <p:nvSpPr>
          <p:cNvPr id="3075" name="Rectangle 3"/>
          <p:cNvSpPr>
            <a:spLocks noGrp="1" noRot="1" noChangeArrowheads="1"/>
          </p:cNvSpPr>
          <p:nvPr>
            <p:ph type="subTitle" idx="1"/>
          </p:nvPr>
        </p:nvSpPr>
        <p:spPr>
          <a:xfrm>
            <a:off x="2700338" y="4797425"/>
            <a:ext cx="3816350" cy="576263"/>
          </a:xfrm>
        </p:spPr>
        <p:txBody>
          <a:bodyPr/>
          <a:lstStyle/>
          <a:p>
            <a:pPr eaLnBrk="1" hangingPunct="1">
              <a:lnSpc>
                <a:spcPct val="90000"/>
              </a:lnSpc>
            </a:pPr>
            <a:r>
              <a:rPr lang="en-US" altLang="zh-CN" sz="2800" b="1" dirty="0" smtClean="0">
                <a:solidFill>
                  <a:srgbClr val="C00000"/>
                </a:solidFill>
              </a:rPr>
              <a:t>2020</a:t>
            </a:r>
            <a:r>
              <a:rPr lang="zh-CN" altLang="en-US" sz="2800" b="1" dirty="0" smtClean="0">
                <a:solidFill>
                  <a:srgbClr val="C00000"/>
                </a:solidFill>
              </a:rPr>
              <a:t>年</a:t>
            </a:r>
            <a:r>
              <a:rPr lang="en-US" altLang="zh-CN" sz="2800" b="1" dirty="0">
                <a:solidFill>
                  <a:srgbClr val="C00000"/>
                </a:solidFill>
              </a:rPr>
              <a:t>9</a:t>
            </a:r>
            <a:r>
              <a:rPr lang="zh-CN" altLang="en-US" sz="2800" b="1" dirty="0" smtClean="0">
                <a:solidFill>
                  <a:srgbClr val="C00000"/>
                </a:solidFill>
              </a:rPr>
              <a:t>月</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971550" y="765175"/>
            <a:ext cx="1871663" cy="625475"/>
          </a:xfrm>
        </p:spPr>
        <p:txBody>
          <a:bodyPr/>
          <a:lstStyle/>
          <a:p>
            <a:pPr algn="l" eaLnBrk="1" hangingPunct="1"/>
            <a:r>
              <a:rPr lang="zh-CN" altLang="en-US" sz="3200" b="1" smtClean="0">
                <a:latin typeface="黑体" panose="02010609060101010101" pitchFamily="49" charset="-122"/>
                <a:ea typeface="黑体" panose="02010609060101010101" pitchFamily="49" charset="-122"/>
              </a:rPr>
              <a:t>例子</a:t>
            </a:r>
          </a:p>
        </p:txBody>
      </p:sp>
      <p:sp>
        <p:nvSpPr>
          <p:cNvPr id="15363" name="Rectangle 3"/>
          <p:cNvSpPr>
            <a:spLocks noGrp="1" noRot="1" noChangeArrowheads="1"/>
          </p:cNvSpPr>
          <p:nvPr>
            <p:ph idx="1"/>
          </p:nvPr>
        </p:nvSpPr>
        <p:spPr>
          <a:xfrm>
            <a:off x="609600" y="1557338"/>
            <a:ext cx="8153400" cy="4679950"/>
          </a:xfrm>
        </p:spPr>
        <p:txBody>
          <a:bodyPr/>
          <a:lstStyle/>
          <a:p>
            <a:pPr eaLnBrk="1" hangingPunct="1">
              <a:buFont typeface="Wingdings" panose="05000000000000000000" pitchFamily="2" charset="2"/>
              <a:buNone/>
            </a:pPr>
            <a:r>
              <a:rPr lang="zh-CN" altLang="en-US" b="1" smtClean="0">
                <a:latin typeface="黑体" panose="02010609060101010101" pitchFamily="49" charset="-122"/>
                <a:ea typeface="黑体" panose="02010609060101010101" pitchFamily="49" charset="-122"/>
              </a:rPr>
              <a:t>令</a:t>
            </a:r>
            <a:r>
              <a:rPr lang="zh-CN" altLang="en-US" b="1" smtClean="0">
                <a:latin typeface="黑体" panose="02010609060101010101" pitchFamily="49" charset="-122"/>
                <a:ea typeface="黑体" panose="02010609060101010101" pitchFamily="49" charset="-122"/>
                <a:sym typeface="Symbol" panose="05050102010706020507" pitchFamily="18" charset="2"/>
              </a:rPr>
              <a:t></a:t>
            </a:r>
            <a:r>
              <a:rPr lang="en-US" altLang="zh-CN" b="1" smtClean="0">
                <a:latin typeface="黑体" panose="02010609060101010101" pitchFamily="49" charset="-122"/>
                <a:ea typeface="黑体" panose="02010609060101010101" pitchFamily="49" charset="-122"/>
                <a:sym typeface="Symbol" panose="05050102010706020507" pitchFamily="18" charset="2"/>
              </a:rPr>
              <a:t>={a</a:t>
            </a:r>
            <a:r>
              <a:rPr lang="zh-CN" altLang="en-US" b="1" smtClean="0">
                <a:latin typeface="黑体" panose="02010609060101010101" pitchFamily="49" charset="-122"/>
                <a:ea typeface="黑体" panose="02010609060101010101" pitchFamily="49" charset="-122"/>
                <a:sym typeface="Symbol" panose="05050102010706020507" pitchFamily="18" charset="2"/>
              </a:rPr>
              <a:t>，</a:t>
            </a:r>
            <a:r>
              <a:rPr lang="en-US" altLang="zh-CN" b="1" smtClean="0">
                <a:latin typeface="黑体" panose="02010609060101010101" pitchFamily="49" charset="-122"/>
                <a:ea typeface="黑体" panose="02010609060101010101" pitchFamily="49" charset="-122"/>
                <a:sym typeface="Symbol" panose="05050102010706020507" pitchFamily="18" charset="2"/>
              </a:rPr>
              <a:t>b}</a:t>
            </a:r>
            <a:r>
              <a:rPr lang="zh-CN" altLang="en-US" b="1" smtClean="0">
                <a:latin typeface="黑体" panose="02010609060101010101" pitchFamily="49" charset="-122"/>
                <a:ea typeface="黑体" panose="02010609060101010101" pitchFamily="49" charset="-122"/>
                <a:sym typeface="Symbol" panose="05050102010706020507" pitchFamily="18" charset="2"/>
              </a:rPr>
              <a:t>， 上的正规式和相应的正规集的例子有：</a:t>
            </a:r>
          </a:p>
          <a:p>
            <a:pPr lvl="1" eaLnBrk="1" hangingPunct="1">
              <a:buFont typeface="Wingdings" panose="05000000000000000000" pitchFamily="2" charset="2"/>
              <a:buNone/>
            </a:pPr>
            <a:r>
              <a:rPr lang="zh-CN" altLang="en-US" sz="3200" b="1" smtClean="0">
                <a:latin typeface="黑体" panose="02010609060101010101" pitchFamily="49" charset="-122"/>
                <a:ea typeface="黑体" panose="02010609060101010101" pitchFamily="49" charset="-122"/>
                <a:sym typeface="Symbol" panose="05050102010706020507" pitchFamily="18" charset="2"/>
              </a:rPr>
              <a:t>正规式			 正规集</a:t>
            </a:r>
          </a:p>
          <a:p>
            <a:pPr lvl="1" eaLnBrk="1" hangingPunct="1">
              <a:buFont typeface="Wingdings" panose="05000000000000000000" pitchFamily="2" charset="2"/>
              <a:buNone/>
            </a:pPr>
            <a:r>
              <a:rPr lang="en-US" altLang="zh-CN" sz="3200" b="1" smtClean="0">
                <a:latin typeface="黑体" panose="02010609060101010101" pitchFamily="49" charset="-122"/>
                <a:ea typeface="黑体" panose="02010609060101010101" pitchFamily="49" charset="-122"/>
                <a:sym typeface="Symbol" panose="05050102010706020507" pitchFamily="18" charset="2"/>
              </a:rPr>
              <a:t>a			          {a}</a:t>
            </a:r>
          </a:p>
          <a:p>
            <a:pPr lvl="1" eaLnBrk="1" hangingPunct="1">
              <a:buFont typeface="Wingdings" panose="05000000000000000000" pitchFamily="2" charset="2"/>
              <a:buNone/>
            </a:pPr>
            <a:r>
              <a:rPr lang="en-US" altLang="zh-CN" sz="3200" b="1" smtClean="0">
                <a:latin typeface="黑体" panose="02010609060101010101" pitchFamily="49" charset="-122"/>
                <a:ea typeface="黑体" panose="02010609060101010101" pitchFamily="49" charset="-122"/>
                <a:sym typeface="Symbol" panose="05050102010706020507" pitchFamily="18" charset="2"/>
              </a:rPr>
              <a:t>ab	     	 {a,b}</a:t>
            </a:r>
          </a:p>
          <a:p>
            <a:pPr lvl="1" eaLnBrk="1" hangingPunct="1">
              <a:buFont typeface="Wingdings" panose="05000000000000000000" pitchFamily="2" charset="2"/>
              <a:buNone/>
            </a:pPr>
            <a:r>
              <a:rPr lang="en-US" altLang="zh-CN" sz="3200" b="1" smtClean="0">
                <a:latin typeface="黑体" panose="02010609060101010101" pitchFamily="49" charset="-122"/>
                <a:ea typeface="黑体" panose="02010609060101010101" pitchFamily="49" charset="-122"/>
                <a:sym typeface="Symbol" panose="05050102010706020507" pitchFamily="18" charset="2"/>
              </a:rPr>
              <a:t>ab			     {ab}</a:t>
            </a:r>
          </a:p>
          <a:p>
            <a:pPr lvl="1" eaLnBrk="1" hangingPunct="1">
              <a:buFont typeface="Wingdings" panose="05000000000000000000" pitchFamily="2" charset="2"/>
              <a:buNone/>
            </a:pPr>
            <a:r>
              <a:rPr lang="en-US" altLang="zh-CN" sz="3200" b="1" smtClean="0">
                <a:latin typeface="黑体" panose="02010609060101010101" pitchFamily="49" charset="-122"/>
                <a:ea typeface="黑体" panose="02010609060101010101" pitchFamily="49" charset="-122"/>
                <a:sym typeface="Symbol" panose="05050102010706020507" pitchFamily="18" charset="2"/>
              </a:rPr>
              <a:t>(ab)(ab)		{aa,ab,ba,bb}</a:t>
            </a:r>
          </a:p>
          <a:p>
            <a:pPr lvl="1" eaLnBrk="1" hangingPunct="1">
              <a:buFont typeface="Wingdings" panose="05000000000000000000" pitchFamily="2" charset="2"/>
              <a:buNone/>
            </a:pPr>
            <a:r>
              <a:rPr lang="en-US" altLang="zh-CN" sz="3200" b="1" smtClean="0">
                <a:latin typeface="黑体" panose="02010609060101010101" pitchFamily="49" charset="-122"/>
                <a:ea typeface="黑体" panose="02010609060101010101" pitchFamily="49" charset="-122"/>
                <a:sym typeface="Symbol" panose="05050102010706020507" pitchFamily="18" charset="2"/>
              </a:rPr>
              <a:t>a </a:t>
            </a:r>
            <a:r>
              <a:rPr lang="en-US" altLang="zh-CN" sz="3200" b="1" baseline="30000" smtClean="0">
                <a:latin typeface="黑体" panose="02010609060101010101" pitchFamily="49" charset="-122"/>
                <a:ea typeface="黑体" panose="02010609060101010101" pitchFamily="49" charset="-122"/>
                <a:sym typeface="Symbol" panose="05050102010706020507" pitchFamily="18" charset="2"/>
              </a:rPr>
              <a:t></a:t>
            </a:r>
            <a:r>
              <a:rPr lang="en-US" altLang="zh-CN" sz="3200" b="1" smtClean="0">
                <a:latin typeface="黑体" panose="02010609060101010101" pitchFamily="49" charset="-122"/>
                <a:ea typeface="黑体" panose="02010609060101010101" pitchFamily="49" charset="-122"/>
                <a:sym typeface="Symbol" panose="05050102010706020507" pitchFamily="18" charset="2"/>
              </a:rPr>
              <a:t>	        { ,a,a,</a:t>
            </a:r>
            <a:r>
              <a:rPr lang="en-US" altLang="zh-CN" sz="3200" b="1" smtClean="0">
                <a:ea typeface="黑体" panose="02010609060101010101" pitchFamily="49" charset="-122"/>
                <a:sym typeface="Symbol" panose="05050102010706020507" pitchFamily="18" charset="2"/>
              </a:rPr>
              <a:t>…</a:t>
            </a:r>
            <a:r>
              <a:rPr lang="zh-CN" altLang="en-US" sz="3200" b="1" smtClean="0">
                <a:latin typeface="黑体" panose="02010609060101010101" pitchFamily="49" charset="-122"/>
                <a:ea typeface="黑体" panose="02010609060101010101" pitchFamily="49" charset="-122"/>
                <a:sym typeface="Symbol" panose="05050102010706020507" pitchFamily="18" charset="2"/>
              </a:rPr>
              <a:t>任意个</a:t>
            </a:r>
            <a:r>
              <a:rPr lang="en-US" altLang="zh-CN" sz="3200" b="1" smtClean="0">
                <a:latin typeface="黑体" panose="02010609060101010101" pitchFamily="49" charset="-122"/>
                <a:ea typeface="黑体" panose="02010609060101010101" pitchFamily="49" charset="-122"/>
                <a:sym typeface="Symbol" panose="05050102010706020507" pitchFamily="18" charset="2"/>
              </a:rPr>
              <a:t>a</a:t>
            </a:r>
            <a:r>
              <a:rPr lang="zh-CN" altLang="en-US" sz="3200" b="1" smtClean="0">
                <a:latin typeface="黑体" panose="02010609060101010101" pitchFamily="49" charset="-122"/>
                <a:ea typeface="黑体" panose="02010609060101010101" pitchFamily="49" charset="-122"/>
                <a:sym typeface="Symbol" panose="05050102010706020507" pitchFamily="18" charset="2"/>
              </a:rPr>
              <a:t>串</a:t>
            </a:r>
            <a:r>
              <a:rPr lang="en-US" altLang="zh-CN" sz="3200" b="1" smtClean="0">
                <a:latin typeface="黑体" panose="02010609060101010101" pitchFamily="49" charset="-122"/>
                <a:ea typeface="黑体" panose="02010609060101010101" pitchFamily="49" charset="-122"/>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up)">
                                      <p:cBhvr>
                                        <p:cTn id="7" dur="500"/>
                                        <p:tgtEl>
                                          <p:spTgt spid="1536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363">
                                            <p:txEl>
                                              <p:pRg st="1" end="1"/>
                                            </p:txEl>
                                          </p:spTgt>
                                        </p:tgtEl>
                                        <p:attrNameLst>
                                          <p:attrName>style.visibility</p:attrName>
                                        </p:attrNameLst>
                                      </p:cBhvr>
                                      <p:to>
                                        <p:strVal val="visible"/>
                                      </p:to>
                                    </p:set>
                                    <p:animEffect transition="in" filter="wipe(up)">
                                      <p:cBhvr>
                                        <p:cTn id="10" dur="500"/>
                                        <p:tgtEl>
                                          <p:spTgt spid="1536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Effect transition="in" filter="wipe(up)">
                                      <p:cBhvr>
                                        <p:cTn id="13" dur="500"/>
                                        <p:tgtEl>
                                          <p:spTgt spid="1536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5363">
                                            <p:txEl>
                                              <p:pRg st="3" end="3"/>
                                            </p:txEl>
                                          </p:spTgt>
                                        </p:tgtEl>
                                        <p:attrNameLst>
                                          <p:attrName>style.visibility</p:attrName>
                                        </p:attrNameLst>
                                      </p:cBhvr>
                                      <p:to>
                                        <p:strVal val="visible"/>
                                      </p:to>
                                    </p:set>
                                    <p:animEffect transition="in" filter="wipe(up)">
                                      <p:cBhvr>
                                        <p:cTn id="16" dur="500"/>
                                        <p:tgtEl>
                                          <p:spTgt spid="1536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animEffect transition="in" filter="wipe(up)">
                                      <p:cBhvr>
                                        <p:cTn id="19" dur="500"/>
                                        <p:tgtEl>
                                          <p:spTgt spid="15363">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5363">
                                            <p:txEl>
                                              <p:pRg st="5" end="5"/>
                                            </p:txEl>
                                          </p:spTgt>
                                        </p:tgtEl>
                                        <p:attrNameLst>
                                          <p:attrName>style.visibility</p:attrName>
                                        </p:attrNameLst>
                                      </p:cBhvr>
                                      <p:to>
                                        <p:strVal val="visible"/>
                                      </p:to>
                                    </p:set>
                                    <p:animEffect transition="in" filter="wipe(up)">
                                      <p:cBhvr>
                                        <p:cTn id="22" dur="500"/>
                                        <p:tgtEl>
                                          <p:spTgt spid="15363">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5363">
                                            <p:txEl>
                                              <p:pRg st="6" end="6"/>
                                            </p:txEl>
                                          </p:spTgt>
                                        </p:tgtEl>
                                        <p:attrNameLst>
                                          <p:attrName>style.visibility</p:attrName>
                                        </p:attrNameLst>
                                      </p:cBhvr>
                                      <p:to>
                                        <p:strVal val="visible"/>
                                      </p:to>
                                    </p:set>
                                    <p:animEffect transition="in" filter="wipe(up)">
                                      <p:cBhvr>
                                        <p:cTn id="25" dur="500"/>
                                        <p:tgtEl>
                                          <p:spTgt spid="15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 </a:t>
            </a:r>
          </a:p>
        </p:txBody>
      </p:sp>
      <p:sp>
        <p:nvSpPr>
          <p:cNvPr id="16387" name="Rectangle 3"/>
          <p:cNvSpPr>
            <a:spLocks noGrp="1" noRot="1" noChangeArrowheads="1"/>
          </p:cNvSpPr>
          <p:nvPr>
            <p:ph idx="1"/>
          </p:nvPr>
        </p:nvSpPr>
        <p:spPr>
          <a:xfrm>
            <a:off x="468313" y="1628800"/>
            <a:ext cx="8059737" cy="4824536"/>
          </a:xfrm>
        </p:spPr>
        <p:txBody>
          <a:bodyPr/>
          <a:lstStyle/>
          <a:p>
            <a:pPr lvl="1" eaLnBrk="1" hangingPunct="1">
              <a:lnSpc>
                <a:spcPct val="90000"/>
              </a:lnSpc>
              <a:buFont typeface="Wingdings" panose="05000000000000000000" pitchFamily="2" charset="2"/>
              <a:buChar char="l"/>
            </a:pPr>
            <a:r>
              <a:rPr lang="zh-CN" altLang="en-US" sz="2400" b="1" smtClean="0">
                <a:solidFill>
                  <a:srgbClr val="CC0066"/>
                </a:solidFill>
                <a:latin typeface="黑体" panose="02010609060101010101" pitchFamily="49" charset="-122"/>
                <a:ea typeface="黑体" panose="02010609060101010101" pitchFamily="49" charset="-122"/>
              </a:rPr>
              <a:t>正规式</a:t>
            </a:r>
            <a:r>
              <a:rPr lang="en-US" altLang="zh-CN" sz="2400" b="1" dirty="0" smtClean="0">
                <a:solidFill>
                  <a:srgbClr val="CC0066"/>
                </a:solidFill>
                <a:latin typeface="黑体" panose="02010609060101010101" pitchFamily="49" charset="-122"/>
                <a:ea typeface="黑体" panose="02010609060101010101" pitchFamily="49" charset="-122"/>
              </a:rPr>
              <a:t>:</a:t>
            </a:r>
            <a:r>
              <a:rPr lang="en-US" altLang="zh-CN" sz="2400" b="1" dirty="0" smtClean="0">
                <a:latin typeface="黑体" panose="02010609060101010101" pitchFamily="49" charset="-122"/>
                <a:ea typeface="黑体" panose="02010609060101010101" pitchFamily="49" charset="-122"/>
              </a:rPr>
              <a:t>	</a:t>
            </a:r>
            <a:r>
              <a:rPr lang="zh-CN" altLang="zh-CN" sz="2400" b="1" dirty="0" smtClean="0">
                <a:latin typeface="黑体" panose="02010609060101010101" pitchFamily="49" charset="-122"/>
                <a:ea typeface="黑体" panose="02010609060101010101" pitchFamily="49" charset="-122"/>
                <a:sym typeface="Symbol" panose="05050102010706020507" pitchFamily="18" charset="2"/>
              </a:rPr>
              <a:t>(</a:t>
            </a:r>
            <a:r>
              <a:rPr lang="en-US" altLang="zh-CN" sz="2400" b="1" dirty="0" err="1" smtClean="0">
                <a:latin typeface="黑体" panose="02010609060101010101" pitchFamily="49" charset="-122"/>
                <a:ea typeface="黑体" panose="02010609060101010101" pitchFamily="49" charset="-122"/>
                <a:sym typeface="Symbol" panose="05050102010706020507" pitchFamily="18" charset="2"/>
              </a:rPr>
              <a:t>ab</a:t>
            </a:r>
            <a:r>
              <a:rPr lang="en-US" altLang="zh-CN" sz="2400" b="1" dirty="0" smtClean="0">
                <a:latin typeface="黑体" panose="02010609060101010101" pitchFamily="49" charset="-122"/>
                <a:ea typeface="黑体" panose="02010609060101010101" pitchFamily="49" charset="-122"/>
                <a:sym typeface="Symbol" panose="05050102010706020507" pitchFamily="18" charset="2"/>
              </a:rPr>
              <a:t>)</a:t>
            </a:r>
            <a:r>
              <a:rPr lang="en-US" altLang="zh-CN" sz="2400" b="1" baseline="30000" dirty="0" smtClean="0">
                <a:latin typeface="黑体" panose="02010609060101010101" pitchFamily="49" charset="-122"/>
                <a:ea typeface="黑体" panose="02010609060101010101" pitchFamily="49" charset="-122"/>
                <a:sym typeface="Symbol" panose="05050102010706020507" pitchFamily="18" charset="2"/>
              </a:rPr>
              <a:t></a:t>
            </a:r>
          </a:p>
          <a:p>
            <a:pPr lvl="1" eaLnBrk="1" hangingPunct="1">
              <a:lnSpc>
                <a:spcPct val="90000"/>
              </a:lnSpc>
              <a:buFont typeface="Wingdings" panose="05000000000000000000" pitchFamily="2" charset="2"/>
              <a:buChar char="l"/>
            </a:pPr>
            <a:r>
              <a:rPr lang="zh-CN" altLang="en-US" sz="2400" b="1" dirty="0" smtClean="0">
                <a:solidFill>
                  <a:srgbClr val="CC0066"/>
                </a:solidFill>
                <a:latin typeface="黑体" panose="02010609060101010101" pitchFamily="49" charset="-122"/>
                <a:ea typeface="黑体" panose="02010609060101010101" pitchFamily="49" charset="-122"/>
              </a:rPr>
              <a:t>正规集</a:t>
            </a:r>
            <a:r>
              <a:rPr lang="en-US" altLang="zh-CN" sz="2400" b="1" dirty="0" smtClean="0">
                <a:solidFill>
                  <a:srgbClr val="CC0066"/>
                </a:solidFill>
                <a:latin typeface="黑体" panose="02010609060101010101" pitchFamily="49" charset="-122"/>
                <a:ea typeface="黑体" panose="02010609060101010101" pitchFamily="49" charset="-122"/>
              </a:rPr>
              <a:t>:</a:t>
            </a:r>
            <a:r>
              <a:rPr lang="en-US" altLang="zh-CN" sz="2400" b="1" dirty="0" smtClean="0">
                <a:latin typeface="黑体" panose="02010609060101010101" pitchFamily="49" charset="-122"/>
                <a:ea typeface="黑体" panose="02010609060101010101" pitchFamily="49" charset="-122"/>
                <a:sym typeface="Symbol" panose="05050102010706020507" pitchFamily="18" charset="2"/>
              </a:rPr>
              <a:t>     { ,</a:t>
            </a:r>
            <a:r>
              <a:rPr lang="en-US" altLang="zh-CN" sz="2400" b="1" dirty="0" err="1" smtClean="0">
                <a:latin typeface="黑体" panose="02010609060101010101" pitchFamily="49" charset="-122"/>
                <a:ea typeface="黑体" panose="02010609060101010101" pitchFamily="49" charset="-122"/>
                <a:sym typeface="Symbol" panose="05050102010706020507" pitchFamily="18" charset="2"/>
              </a:rPr>
              <a:t>a,b,aa,ab</a:t>
            </a:r>
            <a:r>
              <a:rPr lang="en-US" altLang="zh-CN" sz="2400" b="1" dirty="0" smtClean="0">
                <a:latin typeface="黑体" panose="02010609060101010101" pitchFamily="49" charset="-122"/>
                <a:ea typeface="黑体" panose="02010609060101010101" pitchFamily="49" charset="-122"/>
                <a:sym typeface="Symbol" panose="05050102010706020507" pitchFamily="18" charset="2"/>
              </a:rPr>
              <a:t> </a:t>
            </a:r>
            <a:r>
              <a:rPr lang="en-US" altLang="zh-CN" sz="2400" b="1" dirty="0" smtClean="0">
                <a:ea typeface="黑体" panose="02010609060101010101" pitchFamily="49" charset="-122"/>
                <a:sym typeface="Symbol" panose="05050102010706020507" pitchFamily="18" charset="2"/>
              </a:rPr>
              <a:t>……</a:t>
            </a:r>
            <a:r>
              <a:rPr lang="zh-CN" altLang="en-US" sz="2400" b="1" dirty="0" smtClean="0">
                <a:latin typeface="黑体" panose="02010609060101010101" pitchFamily="49" charset="-122"/>
                <a:ea typeface="黑体" panose="02010609060101010101" pitchFamily="49" charset="-122"/>
                <a:sym typeface="Symbol" panose="05050102010706020507" pitchFamily="18" charset="2"/>
              </a:rPr>
              <a:t>所              有由</a:t>
            </a:r>
            <a:r>
              <a:rPr lang="en-US" altLang="zh-CN" sz="2400" b="1" dirty="0" smtClean="0">
                <a:latin typeface="黑体" panose="02010609060101010101" pitchFamily="49" charset="-122"/>
                <a:ea typeface="黑体" panose="02010609060101010101" pitchFamily="49" charset="-122"/>
                <a:sym typeface="Symbol" panose="05050102010706020507" pitchFamily="18" charset="2"/>
              </a:rPr>
              <a:t>a</a:t>
            </a:r>
            <a:r>
              <a:rPr lang="zh-CN" altLang="en-US" sz="2400" b="1" dirty="0" smtClean="0">
                <a:latin typeface="黑体" panose="02010609060101010101" pitchFamily="49" charset="-122"/>
                <a:ea typeface="黑体" panose="02010609060101010101" pitchFamily="49" charset="-122"/>
                <a:sym typeface="Symbol" panose="05050102010706020507" pitchFamily="18" charset="2"/>
              </a:rPr>
              <a:t>和</a:t>
            </a:r>
            <a:r>
              <a:rPr lang="en-US" altLang="zh-CN" sz="2400" b="1" dirty="0" smtClean="0">
                <a:latin typeface="黑体" panose="02010609060101010101" pitchFamily="49" charset="-122"/>
                <a:ea typeface="黑体" panose="02010609060101010101" pitchFamily="49" charset="-122"/>
                <a:sym typeface="Symbol" panose="05050102010706020507" pitchFamily="18" charset="2"/>
              </a:rPr>
              <a:t>b</a:t>
            </a:r>
            <a:r>
              <a:rPr lang="zh-CN" altLang="en-US" sz="2400" b="1" dirty="0" smtClean="0">
                <a:latin typeface="黑体" panose="02010609060101010101" pitchFamily="49" charset="-122"/>
                <a:ea typeface="黑体" panose="02010609060101010101" pitchFamily="49" charset="-122"/>
                <a:sym typeface="Symbol" panose="05050102010706020507" pitchFamily="18" charset="2"/>
              </a:rPr>
              <a:t>组成的串</a:t>
            </a:r>
            <a:r>
              <a:rPr lang="en-US" altLang="zh-CN" sz="2400" b="1" dirty="0" smtClean="0">
                <a:latin typeface="黑体" panose="02010609060101010101" pitchFamily="49" charset="-122"/>
                <a:ea typeface="黑体" panose="02010609060101010101" pitchFamily="49" charset="-122"/>
                <a:sym typeface="Symbol" panose="05050102010706020507" pitchFamily="18" charset="2"/>
              </a:rPr>
              <a:t>}</a:t>
            </a:r>
          </a:p>
          <a:p>
            <a:pPr lvl="1" eaLnBrk="1" hangingPunct="1">
              <a:lnSpc>
                <a:spcPct val="90000"/>
              </a:lnSpc>
              <a:buFont typeface="Wingdings" panose="05000000000000000000" pitchFamily="2" charset="2"/>
              <a:buChar char="l"/>
            </a:pPr>
            <a:endParaRPr lang="en-US" altLang="zh-CN" sz="2400" b="1" dirty="0" smtClean="0">
              <a:latin typeface="黑体" panose="02010609060101010101" pitchFamily="49" charset="-122"/>
              <a:ea typeface="黑体" panose="02010609060101010101" pitchFamily="49" charset="-122"/>
            </a:endParaRPr>
          </a:p>
          <a:p>
            <a:pPr lvl="1" eaLnBrk="1" hangingPunct="1">
              <a:lnSpc>
                <a:spcPct val="90000"/>
              </a:lnSpc>
              <a:buFont typeface="Wingdings" panose="05000000000000000000" pitchFamily="2" charset="2"/>
              <a:buChar char="l"/>
            </a:pPr>
            <a:r>
              <a:rPr lang="zh-CN" altLang="en-US" sz="2400" b="1" dirty="0" smtClean="0">
                <a:solidFill>
                  <a:srgbClr val="CC0066"/>
                </a:solidFill>
                <a:latin typeface="黑体" panose="02010609060101010101" pitchFamily="49" charset="-122"/>
                <a:ea typeface="黑体" panose="02010609060101010101" pitchFamily="49" charset="-122"/>
              </a:rPr>
              <a:t>正规式</a:t>
            </a:r>
            <a:r>
              <a:rPr lang="en-US" altLang="zh-CN" sz="2400" b="1" dirty="0" smtClean="0">
                <a:solidFill>
                  <a:srgbClr val="CC0066"/>
                </a:solidFill>
                <a:latin typeface="黑体" panose="02010609060101010101" pitchFamily="49" charset="-122"/>
                <a:ea typeface="黑体" panose="02010609060101010101" pitchFamily="49" charset="-122"/>
              </a:rPr>
              <a:t>:</a:t>
            </a:r>
            <a:r>
              <a:rPr lang="zh-CN" altLang="zh-CN" sz="2400" b="1" dirty="0" smtClean="0">
                <a:latin typeface="黑体" panose="02010609060101010101" pitchFamily="49" charset="-122"/>
                <a:ea typeface="黑体" panose="02010609060101010101" pitchFamily="49" charset="-122"/>
                <a:sym typeface="Symbol" panose="05050102010706020507" pitchFamily="18" charset="2"/>
              </a:rPr>
              <a:t>(</a:t>
            </a:r>
            <a:r>
              <a:rPr lang="en-US" altLang="zh-CN" sz="2400" b="1" dirty="0" err="1" smtClean="0">
                <a:latin typeface="黑体" panose="02010609060101010101" pitchFamily="49" charset="-122"/>
                <a:ea typeface="黑体" panose="02010609060101010101" pitchFamily="49" charset="-122"/>
                <a:sym typeface="Symbol" panose="05050102010706020507" pitchFamily="18" charset="2"/>
              </a:rPr>
              <a:t>ab</a:t>
            </a:r>
            <a:r>
              <a:rPr lang="en-US" altLang="zh-CN" sz="2400" b="1" dirty="0" smtClean="0">
                <a:latin typeface="黑体" panose="02010609060101010101" pitchFamily="49" charset="-122"/>
                <a:ea typeface="黑体" panose="02010609060101010101" pitchFamily="49" charset="-122"/>
                <a:sym typeface="Symbol" panose="05050102010706020507" pitchFamily="18" charset="2"/>
              </a:rPr>
              <a:t>)</a:t>
            </a:r>
            <a:r>
              <a:rPr lang="en-US" altLang="zh-CN" sz="2400" b="1" baseline="30000" dirty="0" smtClean="0">
                <a:latin typeface="黑体" panose="02010609060101010101" pitchFamily="49" charset="-122"/>
                <a:ea typeface="黑体" panose="02010609060101010101" pitchFamily="49" charset="-122"/>
                <a:sym typeface="Symbol" panose="05050102010706020507" pitchFamily="18" charset="2"/>
              </a:rPr>
              <a:t> </a:t>
            </a:r>
            <a:r>
              <a:rPr lang="en-US" altLang="zh-CN" sz="2400" b="1" dirty="0" smtClean="0">
                <a:latin typeface="黑体" panose="02010609060101010101" pitchFamily="49" charset="-122"/>
                <a:ea typeface="黑体" panose="02010609060101010101" pitchFamily="49" charset="-122"/>
                <a:sym typeface="Symbol" panose="05050102010706020507" pitchFamily="18" charset="2"/>
              </a:rPr>
              <a:t>(</a:t>
            </a:r>
            <a:r>
              <a:rPr lang="en-US" altLang="zh-CN" sz="2400" b="1" dirty="0" err="1" smtClean="0">
                <a:latin typeface="黑体" panose="02010609060101010101" pitchFamily="49" charset="-122"/>
                <a:ea typeface="黑体" panose="02010609060101010101" pitchFamily="49" charset="-122"/>
                <a:sym typeface="Symbol" panose="05050102010706020507" pitchFamily="18" charset="2"/>
              </a:rPr>
              <a:t>aabb</a:t>
            </a:r>
            <a:r>
              <a:rPr lang="en-US" altLang="zh-CN" sz="2400" b="1" dirty="0" smtClean="0">
                <a:latin typeface="黑体" panose="02010609060101010101" pitchFamily="49" charset="-122"/>
                <a:ea typeface="黑体" panose="02010609060101010101" pitchFamily="49" charset="-122"/>
                <a:sym typeface="Symbol" panose="05050102010706020507" pitchFamily="18" charset="2"/>
              </a:rPr>
              <a:t>)(</a:t>
            </a:r>
            <a:r>
              <a:rPr lang="en-US" altLang="zh-CN" sz="2400" b="1" dirty="0" err="1" smtClean="0">
                <a:latin typeface="黑体" panose="02010609060101010101" pitchFamily="49" charset="-122"/>
                <a:ea typeface="黑体" panose="02010609060101010101" pitchFamily="49" charset="-122"/>
                <a:sym typeface="Symbol" panose="05050102010706020507" pitchFamily="18" charset="2"/>
              </a:rPr>
              <a:t>ab</a:t>
            </a:r>
            <a:r>
              <a:rPr lang="en-US" altLang="zh-CN" sz="2400" b="1" dirty="0" smtClean="0">
                <a:latin typeface="黑体" panose="02010609060101010101" pitchFamily="49" charset="-122"/>
                <a:ea typeface="黑体" panose="02010609060101010101" pitchFamily="49" charset="-122"/>
                <a:sym typeface="Symbol" panose="05050102010706020507" pitchFamily="18" charset="2"/>
              </a:rPr>
              <a:t>)</a:t>
            </a:r>
            <a:r>
              <a:rPr lang="en-US" altLang="zh-CN" sz="2400" b="1" baseline="30000" dirty="0" smtClean="0">
                <a:latin typeface="黑体" panose="02010609060101010101" pitchFamily="49" charset="-122"/>
                <a:ea typeface="黑体" panose="02010609060101010101" pitchFamily="49" charset="-122"/>
                <a:sym typeface="Symbol" panose="05050102010706020507" pitchFamily="18" charset="2"/>
              </a:rPr>
              <a:t> </a:t>
            </a:r>
          </a:p>
          <a:p>
            <a:pPr lvl="1" eaLnBrk="1" hangingPunct="1">
              <a:lnSpc>
                <a:spcPct val="90000"/>
              </a:lnSpc>
              <a:buFont typeface="Wingdings" panose="05000000000000000000" pitchFamily="2" charset="2"/>
              <a:buChar char="l"/>
            </a:pPr>
            <a:r>
              <a:rPr lang="zh-CN" altLang="en-US" sz="2400" b="1" dirty="0" smtClean="0">
                <a:solidFill>
                  <a:srgbClr val="CC0066"/>
                </a:solidFill>
                <a:latin typeface="黑体" panose="02010609060101010101" pitchFamily="49" charset="-122"/>
                <a:ea typeface="黑体" panose="02010609060101010101" pitchFamily="49" charset="-122"/>
              </a:rPr>
              <a:t>正规集</a:t>
            </a:r>
            <a:r>
              <a:rPr lang="en-US" altLang="zh-CN" sz="2400" b="1" dirty="0" smtClean="0">
                <a:solidFill>
                  <a:srgbClr val="CC0066"/>
                </a:solidFill>
                <a:latin typeface="黑体" panose="02010609060101010101" pitchFamily="49" charset="-122"/>
                <a:ea typeface="黑体" panose="02010609060101010101" pitchFamily="49" charset="-122"/>
              </a:rPr>
              <a:t>:</a:t>
            </a:r>
            <a:r>
              <a:rPr lang="en-US" altLang="zh-CN" sz="2400" b="1" dirty="0" smtClean="0">
                <a:latin typeface="黑体" panose="02010609060101010101" pitchFamily="49" charset="-122"/>
                <a:ea typeface="黑体" panose="02010609060101010101" pitchFamily="49" charset="-122"/>
                <a:sym typeface="Symbol" panose="05050102010706020507" pitchFamily="18" charset="2"/>
              </a:rPr>
              <a:t>{</a:t>
            </a:r>
            <a:r>
              <a:rPr lang="en-US" altLang="zh-CN" sz="2400" b="1" baseline="30000" dirty="0" smtClean="0">
                <a:latin typeface="黑体" panose="02010609060101010101" pitchFamily="49" charset="-122"/>
                <a:ea typeface="黑体" panose="02010609060101010101" pitchFamily="49" charset="-122"/>
                <a:sym typeface="Symbol" panose="05050102010706020507" pitchFamily="18" charset="2"/>
              </a:rPr>
              <a:t></a:t>
            </a:r>
            <a:r>
              <a:rPr lang="zh-CN" altLang="en-US" sz="2400" b="1" dirty="0" smtClean="0">
                <a:latin typeface="黑体" panose="02010609060101010101" pitchFamily="49" charset="-122"/>
                <a:ea typeface="黑体" panose="02010609060101010101" pitchFamily="49" charset="-122"/>
                <a:sym typeface="Symbol" panose="05050102010706020507" pitchFamily="18" charset="2"/>
              </a:rPr>
              <a:t>上所有含有两个相继的</a:t>
            </a:r>
            <a:r>
              <a:rPr lang="en-US" altLang="zh-CN" sz="2400" b="1" dirty="0" smtClean="0">
                <a:latin typeface="黑体" panose="02010609060101010101" pitchFamily="49" charset="-122"/>
                <a:ea typeface="黑体" panose="02010609060101010101" pitchFamily="49" charset="-122"/>
                <a:sym typeface="Symbol" panose="05050102010706020507" pitchFamily="18" charset="2"/>
              </a:rPr>
              <a:t>a</a:t>
            </a:r>
            <a:r>
              <a:rPr lang="zh-CN" altLang="en-US" sz="2400" b="1" dirty="0" smtClean="0">
                <a:latin typeface="黑体" panose="02010609060101010101" pitchFamily="49" charset="-122"/>
                <a:ea typeface="黑体" panose="02010609060101010101" pitchFamily="49" charset="-122"/>
                <a:sym typeface="Symbol" panose="05050102010706020507" pitchFamily="18" charset="2"/>
              </a:rPr>
              <a:t>或两个相继的</a:t>
            </a:r>
            <a:r>
              <a:rPr lang="en-US" altLang="zh-CN" sz="2400" b="1" dirty="0" smtClean="0">
                <a:latin typeface="黑体" panose="02010609060101010101" pitchFamily="49" charset="-122"/>
                <a:ea typeface="黑体" panose="02010609060101010101" pitchFamily="49" charset="-122"/>
                <a:sym typeface="Symbol" panose="05050102010706020507" pitchFamily="18" charset="2"/>
              </a:rPr>
              <a:t>b</a:t>
            </a:r>
            <a:r>
              <a:rPr lang="zh-CN" altLang="en-US" sz="2400" b="1" dirty="0" smtClean="0">
                <a:latin typeface="黑体" panose="02010609060101010101" pitchFamily="49" charset="-122"/>
                <a:ea typeface="黑体" panose="02010609060101010101" pitchFamily="49" charset="-122"/>
                <a:sym typeface="Symbol" panose="05050102010706020507" pitchFamily="18" charset="2"/>
              </a:rPr>
              <a:t>组成的串</a:t>
            </a:r>
            <a:r>
              <a:rPr lang="en-US" altLang="zh-CN" sz="2400" b="1" dirty="0" smtClean="0">
                <a:latin typeface="黑体" panose="02010609060101010101" pitchFamily="49" charset="-122"/>
                <a:ea typeface="黑体" panose="02010609060101010101" pitchFamily="49" charset="-122"/>
                <a:sym typeface="Symbol" panose="05050102010706020507" pitchFamily="18" charset="2"/>
              </a:rPr>
              <a:t>}</a:t>
            </a:r>
          </a:p>
          <a:p>
            <a:pPr lvl="1" eaLnBrk="1" hangingPunct="1">
              <a:lnSpc>
                <a:spcPct val="90000"/>
              </a:lnSpc>
              <a:buFont typeface="Wingdings" panose="05000000000000000000" pitchFamily="2" charset="2"/>
              <a:buChar char="l"/>
            </a:pPr>
            <a:endParaRPr lang="en-US" altLang="zh-CN" sz="2400" b="1" dirty="0" smtClean="0">
              <a:latin typeface="黑体" panose="02010609060101010101" pitchFamily="49" charset="-122"/>
              <a:ea typeface="黑体" panose="02010609060101010101" pitchFamily="49" charset="-122"/>
              <a:sym typeface="Symbol" panose="05050102010706020507" pitchFamily="18" charset="2"/>
            </a:endParaRPr>
          </a:p>
          <a:p>
            <a:pPr lvl="1" eaLnBrk="1" hangingPunct="1">
              <a:lnSpc>
                <a:spcPct val="90000"/>
              </a:lnSpc>
              <a:buFont typeface="Wingdings" panose="05000000000000000000" pitchFamily="2" charset="2"/>
              <a:buChar char="l"/>
            </a:pPr>
            <a:r>
              <a:rPr lang="zh-CN" altLang="en-US" sz="2400" b="1" dirty="0" smtClean="0">
                <a:latin typeface="黑体" panose="02010609060101010101" pitchFamily="49" charset="-122"/>
                <a:ea typeface="黑体" panose="02010609060101010101" pitchFamily="49" charset="-122"/>
                <a:sym typeface="Symbol" panose="05050102010706020507" pitchFamily="18" charset="2"/>
              </a:rPr>
              <a:t>用</a:t>
            </a:r>
            <a:r>
              <a:rPr lang="zh-CN" altLang="en-US" sz="2400" b="1" dirty="0" smtClean="0">
                <a:ea typeface="黑体" panose="02010609060101010101" pitchFamily="49" charset="-122"/>
                <a:sym typeface="Symbol" panose="05050102010706020507" pitchFamily="18" charset="2"/>
              </a:rPr>
              <a:t>“</a:t>
            </a:r>
            <a:r>
              <a:rPr lang="zh-CN" altLang="en-US" sz="2400" b="1" dirty="0" smtClean="0">
                <a:latin typeface="黑体" panose="02010609060101010101" pitchFamily="49" charset="-122"/>
                <a:ea typeface="黑体" panose="02010609060101010101" pitchFamily="49" charset="-122"/>
                <a:sym typeface="Symbol" panose="05050102010706020507" pitchFamily="18" charset="2"/>
              </a:rPr>
              <a:t>有穷</a:t>
            </a:r>
            <a:r>
              <a:rPr lang="zh-CN" altLang="en-US" sz="2400" b="1" dirty="0" smtClean="0">
                <a:ea typeface="黑体" panose="02010609060101010101" pitchFamily="49" charset="-122"/>
                <a:sym typeface="Symbol" panose="05050102010706020507" pitchFamily="18" charset="2"/>
              </a:rPr>
              <a:t>”</a:t>
            </a:r>
            <a:r>
              <a:rPr lang="zh-CN" altLang="en-US" sz="2400" b="1" dirty="0" smtClean="0">
                <a:latin typeface="黑体" panose="02010609060101010101" pitchFamily="49" charset="-122"/>
                <a:ea typeface="黑体" panose="02010609060101010101" pitchFamily="49" charset="-122"/>
                <a:sym typeface="Symbol" panose="05050102010706020507" pitchFamily="18" charset="2"/>
              </a:rPr>
              <a:t>的公式，来描述</a:t>
            </a:r>
            <a:r>
              <a:rPr lang="zh-CN" altLang="en-US" sz="2400" b="1" dirty="0" smtClean="0">
                <a:ea typeface="黑体" panose="02010609060101010101" pitchFamily="49" charset="-122"/>
                <a:sym typeface="Symbol" panose="05050102010706020507" pitchFamily="18" charset="2"/>
              </a:rPr>
              <a:t>“</a:t>
            </a:r>
            <a:r>
              <a:rPr lang="zh-CN" altLang="en-US" sz="2400" b="1" dirty="0" smtClean="0">
                <a:latin typeface="黑体" panose="02010609060101010101" pitchFamily="49" charset="-122"/>
                <a:ea typeface="黑体" panose="02010609060101010101" pitchFamily="49" charset="-122"/>
                <a:sym typeface="Symbol" panose="05050102010706020507" pitchFamily="18" charset="2"/>
              </a:rPr>
              <a:t>无穷</a:t>
            </a:r>
            <a:r>
              <a:rPr lang="zh-CN" altLang="en-US" sz="2400" b="1" dirty="0" smtClean="0">
                <a:ea typeface="黑体" panose="02010609060101010101" pitchFamily="49" charset="-122"/>
                <a:sym typeface="Symbol" panose="05050102010706020507" pitchFamily="18" charset="2"/>
              </a:rPr>
              <a:t>”</a:t>
            </a:r>
            <a:r>
              <a:rPr lang="zh-CN" altLang="en-US" sz="2400" b="1" dirty="0" smtClean="0">
                <a:latin typeface="黑体" panose="02010609060101010101" pitchFamily="49" charset="-122"/>
                <a:ea typeface="黑体" panose="02010609060101010101" pitchFamily="49" charset="-122"/>
                <a:sym typeface="Symbol" panose="05050102010706020507" pitchFamily="18" charset="2"/>
              </a:rPr>
              <a:t>的元素。是一个很好的工具。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up)">
                                      <p:cBhvr>
                                        <p:cTn id="7" dur="500"/>
                                        <p:tgtEl>
                                          <p:spTgt spid="1638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animEffect transition="in" filter="wipe(up)">
                                      <p:cBhvr>
                                        <p:cTn id="10" dur="500"/>
                                        <p:tgtEl>
                                          <p:spTgt spid="1638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animEffect transition="in" filter="wipe(up)">
                                      <p:cBhvr>
                                        <p:cTn id="13" dur="500"/>
                                        <p:tgtEl>
                                          <p:spTgt spid="16387">
                                            <p:txEl>
                                              <p:pRg st="3" end="3"/>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6387">
                                            <p:txEl>
                                              <p:pRg st="4" end="4"/>
                                            </p:txEl>
                                          </p:spTgt>
                                        </p:tgtEl>
                                        <p:attrNameLst>
                                          <p:attrName>style.visibility</p:attrName>
                                        </p:attrNameLst>
                                      </p:cBhvr>
                                      <p:to>
                                        <p:strVal val="visible"/>
                                      </p:to>
                                    </p:set>
                                    <p:animEffect transition="in" filter="wipe(up)">
                                      <p:cBhvr>
                                        <p:cTn id="16" dur="500"/>
                                        <p:tgtEl>
                                          <p:spTgt spid="16387">
                                            <p:txEl>
                                              <p:pRg st="4" end="4"/>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6387">
                                            <p:txEl>
                                              <p:pRg st="6" end="6"/>
                                            </p:txEl>
                                          </p:spTgt>
                                        </p:tgtEl>
                                        <p:attrNameLst>
                                          <p:attrName>style.visibility</p:attrName>
                                        </p:attrNameLst>
                                      </p:cBhvr>
                                      <p:to>
                                        <p:strVal val="visible"/>
                                      </p:to>
                                    </p:set>
                                    <p:animEffect transition="in" filter="wipe(up)">
                                      <p:cBhvr>
                                        <p:cTn id="19" dur="500"/>
                                        <p:tgtEl>
                                          <p:spTgt spid="16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a:xfrm>
            <a:off x="696913" y="868363"/>
            <a:ext cx="8145462" cy="76200"/>
          </a:xfrm>
        </p:spPr>
        <p:txBody>
          <a:bodyPr/>
          <a:lstStyle/>
          <a:p>
            <a:pPr eaLnBrk="1" hangingPunct="1"/>
            <a:r>
              <a:rPr lang="en-US" altLang="zh-CN" b="1" smtClean="0">
                <a:latin typeface="黑体" panose="02010609060101010101" pitchFamily="49" charset="-122"/>
                <a:ea typeface="黑体" panose="02010609060101010101" pitchFamily="49" charset="-122"/>
              </a:rPr>
              <a:t> </a:t>
            </a:r>
            <a:endParaRPr lang="en-US" altLang="zh-CN" sz="2400" b="1" smtClean="0">
              <a:latin typeface="黑体" panose="02010609060101010101" pitchFamily="49" charset="-122"/>
              <a:ea typeface="黑体" panose="02010609060101010101" pitchFamily="49" charset="-122"/>
            </a:endParaRPr>
          </a:p>
        </p:txBody>
      </p:sp>
      <p:sp>
        <p:nvSpPr>
          <p:cNvPr id="17411" name="Rectangle 3"/>
          <p:cNvSpPr>
            <a:spLocks noGrp="1" noRot="1" noChangeArrowheads="1"/>
          </p:cNvSpPr>
          <p:nvPr>
            <p:ph idx="1"/>
          </p:nvPr>
        </p:nvSpPr>
        <p:spPr>
          <a:xfrm>
            <a:off x="611188" y="1701800"/>
            <a:ext cx="8001000" cy="4967288"/>
          </a:xfrm>
        </p:spPr>
        <p:txBody>
          <a:bodyPr/>
          <a:lstStyle/>
          <a:p>
            <a:pPr eaLnBrk="1" hangingPunct="1">
              <a:lnSpc>
                <a:spcPct val="90000"/>
              </a:lnSpc>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讨论下面两个例子</a:t>
            </a:r>
          </a:p>
          <a:p>
            <a:pPr eaLnBrk="1" hangingPunct="1">
              <a:lnSpc>
                <a:spcPct val="90000"/>
              </a:lnSpc>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例</a:t>
            </a:r>
            <a:r>
              <a:rPr lang="en-US" altLang="zh-CN" sz="2400" dirty="0" smtClean="0">
                <a:latin typeface="黑体" panose="02010609060101010101" pitchFamily="49" charset="-122"/>
                <a:ea typeface="黑体" panose="02010609060101010101" pitchFamily="49" charset="-122"/>
              </a:rPr>
              <a:t>3.1 </a:t>
            </a:r>
          </a:p>
          <a:p>
            <a:pPr eaLnBrk="1" hangingPunct="1">
              <a:lnSpc>
                <a:spcPct val="90000"/>
              </a:lnSpc>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令</a:t>
            </a:r>
            <a:r>
              <a:rPr lang="zh-CN" altLang="en-US" sz="2400" dirty="0" smtClean="0">
                <a:latin typeface="黑体" panose="02010609060101010101" pitchFamily="49" charset="-122"/>
                <a:ea typeface="黑体" panose="02010609060101010101" pitchFamily="49" charset="-122"/>
                <a:sym typeface="Symbol" panose="05050102010706020507" pitchFamily="18" charset="2"/>
              </a:rPr>
              <a:t></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={l</a:t>
            </a:r>
            <a:r>
              <a:rPr lang="zh-CN" altLang="en-US" sz="2400" dirty="0" smtClean="0">
                <a:latin typeface="黑体" panose="02010609060101010101" pitchFamily="49" charset="-122"/>
                <a:ea typeface="黑体" panose="02010609060101010101" pitchFamily="49" charset="-122"/>
                <a:sym typeface="Symbol" panose="05050102010706020507" pitchFamily="18" charset="2"/>
              </a:rPr>
              <a:t>，</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d}</a:t>
            </a:r>
            <a:r>
              <a:rPr lang="zh-CN" altLang="en-US" sz="2400" dirty="0" smtClean="0">
                <a:latin typeface="黑体" panose="02010609060101010101" pitchFamily="49" charset="-122"/>
                <a:ea typeface="黑体" panose="02010609060101010101" pitchFamily="49" charset="-122"/>
                <a:sym typeface="Symbol" panose="05050102010706020507" pitchFamily="18" charset="2"/>
              </a:rPr>
              <a:t>，则上的正规式 </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r=l(l d) </a:t>
            </a:r>
            <a:r>
              <a:rPr lang="en-US" altLang="zh-CN" sz="2400" baseline="30000" dirty="0" smtClean="0">
                <a:latin typeface="黑体" panose="02010609060101010101" pitchFamily="49" charset="-122"/>
                <a:ea typeface="黑体" panose="02010609060101010101" pitchFamily="49" charset="-122"/>
                <a:sym typeface="Symbol" panose="05050102010706020507" pitchFamily="18" charset="2"/>
              </a:rPr>
              <a:t></a:t>
            </a:r>
            <a:r>
              <a:rPr lang="zh-CN" altLang="en-US" sz="2400" dirty="0" smtClean="0">
                <a:latin typeface="黑体" panose="02010609060101010101" pitchFamily="49" charset="-122"/>
                <a:ea typeface="黑体" panose="02010609060101010101" pitchFamily="49" charset="-122"/>
                <a:sym typeface="Symbol" panose="05050102010706020507" pitchFamily="18" charset="2"/>
              </a:rPr>
              <a:t>定义的正规集为</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 {</a:t>
            </a:r>
            <a:r>
              <a:rPr lang="en-US" altLang="zh-CN" sz="2400" dirty="0" err="1" smtClean="0">
                <a:latin typeface="黑体" panose="02010609060101010101" pitchFamily="49" charset="-122"/>
                <a:ea typeface="黑体" panose="02010609060101010101" pitchFamily="49" charset="-122"/>
                <a:sym typeface="Symbol" panose="05050102010706020507" pitchFamily="18" charset="2"/>
              </a:rPr>
              <a:t>l,ll,ld,ldd</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a:t>
            </a:r>
            <a:r>
              <a:rPr lang="en-US" altLang="zh-CN" sz="2400" dirty="0" smtClean="0">
                <a:latin typeface="宋体" panose="02010600030101010101" pitchFamily="2" charset="-122"/>
                <a:ea typeface="黑体" panose="02010609060101010101" pitchFamily="49" charset="-122"/>
                <a:sym typeface="Symbol" panose="05050102010706020507" pitchFamily="18" charset="2"/>
              </a:rPr>
              <a:t>……</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a:t>
            </a:r>
            <a:r>
              <a:rPr lang="zh-CN" altLang="en-US" sz="2400" dirty="0" smtClean="0">
                <a:latin typeface="黑体" panose="02010609060101010101" pitchFamily="49" charset="-122"/>
                <a:ea typeface="黑体" panose="02010609060101010101" pitchFamily="49" charset="-122"/>
                <a:sym typeface="Symbol" panose="05050102010706020507" pitchFamily="18" charset="2"/>
              </a:rPr>
              <a:t>其中</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l</a:t>
            </a:r>
            <a:r>
              <a:rPr lang="zh-CN" altLang="en-US" sz="2400" dirty="0" smtClean="0">
                <a:latin typeface="黑体" panose="02010609060101010101" pitchFamily="49" charset="-122"/>
                <a:ea typeface="黑体" panose="02010609060101010101" pitchFamily="49" charset="-122"/>
                <a:sym typeface="Symbol" panose="05050102010706020507" pitchFamily="18" charset="2"/>
              </a:rPr>
              <a:t>代表字母</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,d</a:t>
            </a:r>
            <a:r>
              <a:rPr lang="zh-CN" altLang="en-US" sz="2400" dirty="0" smtClean="0">
                <a:latin typeface="黑体" panose="02010609060101010101" pitchFamily="49" charset="-122"/>
                <a:ea typeface="黑体" panose="02010609060101010101" pitchFamily="49" charset="-122"/>
                <a:sym typeface="Symbol" panose="05050102010706020507" pitchFamily="18" charset="2"/>
              </a:rPr>
              <a:t>代表数字</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a:t>
            </a:r>
            <a:r>
              <a:rPr lang="zh-CN" altLang="en-US" sz="2400" dirty="0" smtClean="0">
                <a:latin typeface="黑体" panose="02010609060101010101" pitchFamily="49" charset="-122"/>
                <a:ea typeface="黑体" panose="02010609060101010101" pitchFamily="49" charset="-122"/>
                <a:sym typeface="Symbol" panose="05050102010706020507" pitchFamily="18" charset="2"/>
              </a:rPr>
              <a:t>正规式 即是 字母</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a:t>
            </a:r>
            <a:r>
              <a:rPr lang="zh-CN" altLang="en-US" sz="2400" dirty="0" smtClean="0">
                <a:latin typeface="黑体" panose="02010609060101010101" pitchFamily="49" charset="-122"/>
                <a:ea typeface="黑体" panose="02010609060101010101" pitchFamily="49" charset="-122"/>
                <a:sym typeface="Symbol" panose="05050102010706020507" pitchFamily="18" charset="2"/>
              </a:rPr>
              <a:t>字母</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a:t>
            </a:r>
            <a:r>
              <a:rPr lang="zh-CN" altLang="en-US" sz="2400" dirty="0" smtClean="0">
                <a:latin typeface="黑体" panose="02010609060101010101" pitchFamily="49" charset="-122"/>
                <a:ea typeface="黑体" panose="02010609060101010101" pitchFamily="49" charset="-122"/>
                <a:sym typeface="Symbol" panose="05050102010706020507" pitchFamily="18" charset="2"/>
              </a:rPr>
              <a:t>数字</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a:t>
            </a:r>
            <a:r>
              <a:rPr lang="zh-CN" altLang="zh-CN" sz="2400" dirty="0" smtClean="0">
                <a:latin typeface="黑体" panose="02010609060101010101" pitchFamily="49" charset="-122"/>
                <a:ea typeface="黑体" panose="02010609060101010101" pitchFamily="49" charset="-122"/>
                <a:sym typeface="Symbol" panose="05050102010706020507" pitchFamily="18" charset="2"/>
              </a:rPr>
              <a:t> </a:t>
            </a:r>
            <a:r>
              <a:rPr lang="zh-CN" altLang="zh-CN" sz="2400" baseline="30000" dirty="0" smtClean="0">
                <a:latin typeface="黑体" panose="02010609060101010101" pitchFamily="49" charset="-122"/>
                <a:ea typeface="黑体" panose="02010609060101010101" pitchFamily="49" charset="-122"/>
                <a:sym typeface="Symbol" panose="05050102010706020507" pitchFamily="18" charset="2"/>
              </a:rPr>
              <a:t> </a:t>
            </a:r>
            <a:r>
              <a:rPr lang="zh-CN" altLang="zh-CN" sz="2400" dirty="0" smtClean="0">
                <a:latin typeface="黑体" panose="02010609060101010101" pitchFamily="49" charset="-122"/>
                <a:ea typeface="黑体" panose="02010609060101010101" pitchFamily="49" charset="-122"/>
                <a:sym typeface="Symbol" panose="05050102010706020507" pitchFamily="18" charset="2"/>
              </a:rPr>
              <a:t>,</a:t>
            </a:r>
            <a:r>
              <a:rPr lang="zh-CN" altLang="en-US" sz="2400" dirty="0" smtClean="0">
                <a:latin typeface="黑体" panose="02010609060101010101" pitchFamily="49" charset="-122"/>
                <a:ea typeface="黑体" panose="02010609060101010101" pitchFamily="49" charset="-122"/>
                <a:sym typeface="Symbol" panose="05050102010706020507" pitchFamily="18" charset="2"/>
              </a:rPr>
              <a:t>它表示的正规集中的每个元素的模式是</a:t>
            </a:r>
            <a:r>
              <a:rPr lang="zh-CN" altLang="en-US" sz="2400" dirty="0" smtClean="0">
                <a:latin typeface="宋体" panose="02010600030101010101" pitchFamily="2" charset="-122"/>
                <a:ea typeface="黑体" panose="02010609060101010101" pitchFamily="49" charset="-122"/>
                <a:sym typeface="Symbol" panose="05050102010706020507" pitchFamily="18" charset="2"/>
              </a:rPr>
              <a:t>“</a:t>
            </a:r>
            <a:r>
              <a:rPr lang="zh-CN" altLang="en-US" sz="2400" dirty="0" smtClean="0">
                <a:latin typeface="黑体" panose="02010609060101010101" pitchFamily="49" charset="-122"/>
                <a:ea typeface="黑体" panose="02010609060101010101" pitchFamily="49" charset="-122"/>
                <a:sym typeface="Symbol" panose="05050102010706020507" pitchFamily="18" charset="2"/>
              </a:rPr>
              <a:t>字母打头的字母数字串</a:t>
            </a:r>
            <a:r>
              <a:rPr lang="zh-CN" altLang="en-US" sz="2400" dirty="0" smtClean="0">
                <a:latin typeface="宋体" panose="02010600030101010101" pitchFamily="2" charset="-122"/>
                <a:ea typeface="黑体" panose="02010609060101010101" pitchFamily="49" charset="-122"/>
                <a:sym typeface="Symbol" panose="05050102010706020507" pitchFamily="18" charset="2"/>
              </a:rPr>
              <a:t>”</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a:t>
            </a:r>
            <a:r>
              <a:rPr lang="zh-CN" altLang="en-US" sz="2400" dirty="0" smtClean="0">
                <a:latin typeface="黑体" panose="02010609060101010101" pitchFamily="49" charset="-122"/>
                <a:ea typeface="黑体" panose="02010609060101010101" pitchFamily="49" charset="-122"/>
                <a:sym typeface="Symbol" panose="05050102010706020507" pitchFamily="18" charset="2"/>
              </a:rPr>
              <a:t>就是</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Pascal</a:t>
            </a:r>
            <a:r>
              <a:rPr lang="zh-CN" altLang="en-US" sz="2400" dirty="0" smtClean="0">
                <a:latin typeface="黑体" panose="02010609060101010101" pitchFamily="49" charset="-122"/>
                <a:ea typeface="黑体" panose="02010609060101010101" pitchFamily="49" charset="-122"/>
                <a:sym typeface="Symbol" panose="05050102010706020507" pitchFamily="18" charset="2"/>
              </a:rPr>
              <a:t>和 多数程序设计语言允许的的标识符的词法规则</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a:t>
            </a:r>
          </a:p>
          <a:p>
            <a:pPr eaLnBrk="1" hangingPunct="1">
              <a:lnSpc>
                <a:spcPct val="90000"/>
              </a:lnSpc>
              <a:buFont typeface="Wingdings" panose="05000000000000000000" pitchFamily="2" charset="2"/>
              <a:buNone/>
            </a:pPr>
            <a:endParaRPr lang="en-US" altLang="zh-CN" sz="2400" dirty="0" smtClean="0">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90000"/>
              </a:lnSpc>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sym typeface="Symbol" panose="05050102010706020507" pitchFamily="18" charset="2"/>
              </a:rPr>
              <a:t>例</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3.2</a:t>
            </a:r>
          </a:p>
          <a:p>
            <a:pPr eaLnBrk="1" hangingPunct="1">
              <a:lnSpc>
                <a:spcPct val="90000"/>
              </a:lnSpc>
              <a:buFont typeface="Wingdings" panose="05000000000000000000" pitchFamily="2" charset="2"/>
              <a:buNone/>
            </a:pPr>
            <a:r>
              <a:rPr lang="en-US" altLang="zh-CN" sz="2400" dirty="0" smtClean="0">
                <a:latin typeface="黑体" panose="02010609060101010101" pitchFamily="49" charset="-122"/>
                <a:ea typeface="黑体" panose="02010609060101010101" pitchFamily="49" charset="-122"/>
                <a:sym typeface="Symbol" panose="05050102010706020507" pitchFamily="18" charset="2"/>
              </a:rPr>
              <a:t>={d</a:t>
            </a:r>
            <a:r>
              <a:rPr lang="zh-CN" altLang="en-US" sz="2400" dirty="0" smtClean="0">
                <a:latin typeface="黑体" panose="02010609060101010101" pitchFamily="49" charset="-122"/>
                <a:ea typeface="黑体" panose="02010609060101010101" pitchFamily="49" charset="-122"/>
                <a:sym typeface="Symbol" panose="05050102010706020507" pitchFamily="18" charset="2"/>
              </a:rPr>
              <a:t>，，</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e</a:t>
            </a:r>
            <a:r>
              <a:rPr lang="zh-CN" altLang="en-US" sz="2400" dirty="0" smtClean="0">
                <a:latin typeface="黑体" panose="02010609060101010101" pitchFamily="49" charset="-122"/>
                <a:ea typeface="黑体" panose="02010609060101010101" pitchFamily="49" charset="-122"/>
                <a:sym typeface="Symbol" panose="05050102010706020507" pitchFamily="18" charset="2"/>
              </a:rPr>
              <a:t>，</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a:t>
            </a:r>
            <a:r>
              <a:rPr lang="zh-CN" altLang="en-US" sz="2400" dirty="0" smtClean="0">
                <a:latin typeface="黑体" panose="02010609060101010101" pitchFamily="49" charset="-122"/>
                <a:ea typeface="黑体" panose="02010609060101010101" pitchFamily="49" charset="-122"/>
                <a:sym typeface="Symbol" panose="05050102010706020507" pitchFamily="18" charset="2"/>
              </a:rPr>
              <a:t>，</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a:t>
            </a:r>
          </a:p>
          <a:p>
            <a:pPr eaLnBrk="1" hangingPunct="1">
              <a:lnSpc>
                <a:spcPct val="90000"/>
              </a:lnSpc>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sym typeface="Symbol" panose="05050102010706020507" pitchFamily="18" charset="2"/>
              </a:rPr>
              <a:t>则上的正规式 </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d</a:t>
            </a:r>
            <a:r>
              <a:rPr lang="en-US" altLang="zh-CN" sz="2400" baseline="30000" dirty="0" smtClean="0">
                <a:latin typeface="黑体" panose="02010609060101010101" pitchFamily="49" charset="-122"/>
                <a:ea typeface="黑体" panose="02010609060101010101" pitchFamily="49" charset="-122"/>
                <a:sym typeface="Symbol" panose="05050102010706020507" pitchFamily="18" charset="2"/>
              </a:rPr>
              <a:t></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a:t>
            </a:r>
            <a:r>
              <a:rPr lang="en-US" altLang="zh-CN" sz="2400" dirty="0" err="1" smtClean="0">
                <a:latin typeface="黑体" panose="02010609060101010101" pitchFamily="49" charset="-122"/>
                <a:ea typeface="黑体" panose="02010609060101010101" pitchFamily="49" charset="-122"/>
                <a:sym typeface="Symbol" panose="05050102010706020507" pitchFamily="18" charset="2"/>
              </a:rPr>
              <a:t>dd</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 </a:t>
            </a:r>
            <a:r>
              <a:rPr lang="en-US" altLang="zh-CN" sz="2400" baseline="30000" dirty="0" smtClean="0">
                <a:latin typeface="黑体" panose="02010609060101010101" pitchFamily="49" charset="-122"/>
                <a:ea typeface="黑体" panose="02010609060101010101" pitchFamily="49" charset="-122"/>
                <a:sym typeface="Symbol" panose="05050102010706020507" pitchFamily="18" charset="2"/>
              </a:rPr>
              <a:t></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 )(e(+- )</a:t>
            </a:r>
            <a:r>
              <a:rPr lang="en-US" altLang="zh-CN" sz="2400" dirty="0" err="1" smtClean="0">
                <a:latin typeface="黑体" panose="02010609060101010101" pitchFamily="49" charset="-122"/>
                <a:ea typeface="黑体" panose="02010609060101010101" pitchFamily="49" charset="-122"/>
                <a:sym typeface="Symbol" panose="05050102010706020507" pitchFamily="18" charset="2"/>
              </a:rPr>
              <a:t>dd</a:t>
            </a:r>
            <a:r>
              <a:rPr lang="en-US" altLang="zh-CN" sz="2400" baseline="30000" dirty="0" smtClean="0">
                <a:latin typeface="黑体" panose="02010609060101010101" pitchFamily="49" charset="-122"/>
                <a:ea typeface="黑体" panose="02010609060101010101" pitchFamily="49" charset="-122"/>
                <a:sym typeface="Symbol" panose="05050102010706020507" pitchFamily="18" charset="2"/>
              </a:rPr>
              <a:t> </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a:t>
            </a:r>
            <a:r>
              <a:rPr lang="zh-CN" altLang="en-US" sz="2400" dirty="0" smtClean="0">
                <a:latin typeface="黑体" panose="02010609060101010101" pitchFamily="49" charset="-122"/>
                <a:ea typeface="黑体" panose="02010609060101010101" pitchFamily="49" charset="-122"/>
                <a:sym typeface="Symbol" panose="05050102010706020507" pitchFamily="18" charset="2"/>
              </a:rPr>
              <a:t>表示的是无符号数的集合。其中</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d</a:t>
            </a:r>
            <a:r>
              <a:rPr lang="zh-CN" altLang="en-US" sz="2400" dirty="0" smtClean="0">
                <a:latin typeface="黑体" panose="02010609060101010101" pitchFamily="49" charset="-122"/>
                <a:ea typeface="黑体" panose="02010609060101010101" pitchFamily="49" charset="-122"/>
                <a:sym typeface="Symbol" panose="05050102010706020507" pitchFamily="18" charset="2"/>
              </a:rPr>
              <a:t>为</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0~9</a:t>
            </a:r>
            <a:r>
              <a:rPr lang="zh-CN" altLang="en-US" sz="2400" dirty="0" smtClean="0">
                <a:latin typeface="黑体" panose="02010609060101010101" pitchFamily="49" charset="-122"/>
                <a:ea typeface="黑体" panose="02010609060101010101" pitchFamily="49" charset="-122"/>
                <a:sym typeface="Symbol" panose="05050102010706020507" pitchFamily="18" charset="2"/>
              </a:rPr>
              <a:t>的数字。</a:t>
            </a:r>
            <a:r>
              <a:rPr lang="zh-CN" altLang="zh-CN" sz="2400" dirty="0" smtClean="0">
                <a:latin typeface="黑体" panose="02010609060101010101" pitchFamily="49" charset="-122"/>
                <a:ea typeface="黑体" panose="02010609060101010101" pitchFamily="49" charset="-122"/>
                <a:sym typeface="Symbol" panose="05050102010706020507" pitchFamily="18" charset="2"/>
              </a:rPr>
              <a:t> </a:t>
            </a:r>
          </a:p>
          <a:p>
            <a:pPr eaLnBrk="1" hangingPunct="1">
              <a:lnSpc>
                <a:spcPct val="90000"/>
              </a:lnSpc>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sym typeface="Symbol" panose="05050102010706020507" pitchFamily="18" charset="2"/>
              </a:rPr>
              <a:t>程序设计语言的单词都能用正规式来定义</a:t>
            </a:r>
            <a:r>
              <a:rPr lang="en-US" altLang="zh-CN" sz="2400" dirty="0" smtClean="0">
                <a:latin typeface="黑体" panose="02010609060101010101" pitchFamily="49" charset="-122"/>
                <a:ea typeface="黑体" panose="02010609060101010101" pitchFamily="49" charset="-122"/>
                <a:sym typeface="Symbol" panose="05050102010706020507" pitchFamily="18" charset="2"/>
              </a:rPr>
              <a:t>.</a:t>
            </a:r>
            <a:endParaRPr lang="zh-CN" altLang="zh-CN" sz="2400" dirty="0" smtClean="0">
              <a:latin typeface="黑体" panose="02010609060101010101" pitchFamily="49" charset="-122"/>
              <a:ea typeface="黑体" panose="02010609060101010101"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up)">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wipe(up)">
                                      <p:cBhvr>
                                        <p:cTn id="12" dur="500"/>
                                        <p:tgtEl>
                                          <p:spTgt spid="17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wipe(up)">
                                      <p:cBhvr>
                                        <p:cTn id="17" dur="500"/>
                                        <p:tgtEl>
                                          <p:spTgt spid="17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411">
                                            <p:txEl>
                                              <p:pRg st="4" end="4"/>
                                            </p:txEl>
                                          </p:spTgt>
                                        </p:tgtEl>
                                        <p:attrNameLst>
                                          <p:attrName>style.visibility</p:attrName>
                                        </p:attrNameLst>
                                      </p:cBhvr>
                                      <p:to>
                                        <p:strVal val="visible"/>
                                      </p:to>
                                    </p:set>
                                    <p:animEffect transition="in" filter="wipe(up)">
                                      <p:cBhvr>
                                        <p:cTn id="22" dur="500"/>
                                        <p:tgtEl>
                                          <p:spTgt spid="1741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7411">
                                            <p:txEl>
                                              <p:pRg st="5" end="5"/>
                                            </p:txEl>
                                          </p:spTgt>
                                        </p:tgtEl>
                                        <p:attrNameLst>
                                          <p:attrName>style.visibility</p:attrName>
                                        </p:attrNameLst>
                                      </p:cBhvr>
                                      <p:to>
                                        <p:strVal val="visible"/>
                                      </p:to>
                                    </p:set>
                                    <p:animEffect transition="in" filter="wipe(up)">
                                      <p:cBhvr>
                                        <p:cTn id="27" dur="500"/>
                                        <p:tgtEl>
                                          <p:spTgt spid="1741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7411">
                                            <p:txEl>
                                              <p:pRg st="6" end="6"/>
                                            </p:txEl>
                                          </p:spTgt>
                                        </p:tgtEl>
                                        <p:attrNameLst>
                                          <p:attrName>style.visibility</p:attrName>
                                        </p:attrNameLst>
                                      </p:cBhvr>
                                      <p:to>
                                        <p:strVal val="visible"/>
                                      </p:to>
                                    </p:set>
                                    <p:animEffect transition="in" filter="wipe(up)">
                                      <p:cBhvr>
                                        <p:cTn id="32" dur="500"/>
                                        <p:tgtEl>
                                          <p:spTgt spid="1741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7411">
                                            <p:txEl>
                                              <p:pRg st="7" end="7"/>
                                            </p:txEl>
                                          </p:spTgt>
                                        </p:tgtEl>
                                        <p:attrNameLst>
                                          <p:attrName>style.visibility</p:attrName>
                                        </p:attrNameLst>
                                      </p:cBhvr>
                                      <p:to>
                                        <p:strVal val="visible"/>
                                      </p:to>
                                    </p:set>
                                    <p:animEffect transition="in" filter="wipe(up)">
                                      <p:cBhvr>
                                        <p:cTn id="37"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Rot="1" noChangeArrowheads="1"/>
          </p:cNvSpPr>
          <p:nvPr>
            <p:ph idx="1"/>
          </p:nvPr>
        </p:nvSpPr>
        <p:spPr>
          <a:xfrm>
            <a:off x="539552" y="2348880"/>
            <a:ext cx="8064500" cy="3168650"/>
          </a:xfrm>
        </p:spPr>
        <p:txBody>
          <a:bodyPr/>
          <a:lstStyle/>
          <a:p>
            <a:pPr eaLnBrk="1" hangingPunct="1">
              <a:buFont typeface="Wingdings" panose="05000000000000000000" pitchFamily="2" charset="2"/>
              <a:buChar char="l"/>
            </a:pPr>
            <a:r>
              <a:rPr lang="zh-CN" altLang="en-US" b="1" dirty="0" smtClean="0">
                <a:latin typeface="黑体" panose="02010609060101010101" pitchFamily="49" charset="-122"/>
                <a:ea typeface="黑体" panose="02010609060101010101" pitchFamily="49" charset="-122"/>
              </a:rPr>
              <a:t>若两个正规式</a:t>
            </a:r>
            <a:r>
              <a:rPr lang="en-US" altLang="zh-CN" b="1" dirty="0" smtClean="0">
                <a:latin typeface="黑体" panose="02010609060101010101" pitchFamily="49" charset="-122"/>
                <a:ea typeface="黑体" panose="02010609060101010101" pitchFamily="49" charset="-122"/>
                <a:sym typeface="Symbol" panose="05050102010706020507" pitchFamily="18" charset="2"/>
              </a:rPr>
              <a:t>e</a:t>
            </a:r>
            <a:r>
              <a:rPr lang="en-US" altLang="zh-CN" b="1" baseline="-25000" dirty="0" smtClean="0">
                <a:latin typeface="黑体" panose="02010609060101010101" pitchFamily="49" charset="-122"/>
                <a:ea typeface="黑体" panose="02010609060101010101" pitchFamily="49" charset="-122"/>
                <a:sym typeface="Symbol" panose="05050102010706020507" pitchFamily="18" charset="2"/>
              </a:rPr>
              <a:t>1</a:t>
            </a:r>
            <a:r>
              <a:rPr lang="zh-CN" altLang="en-US" b="1" dirty="0" smtClean="0">
                <a:latin typeface="黑体" panose="02010609060101010101" pitchFamily="49" charset="-122"/>
                <a:ea typeface="黑体" panose="02010609060101010101" pitchFamily="49" charset="-122"/>
                <a:sym typeface="Symbol" panose="05050102010706020507" pitchFamily="18" charset="2"/>
              </a:rPr>
              <a:t>和</a:t>
            </a:r>
            <a:r>
              <a:rPr lang="en-US" altLang="zh-CN" b="1" dirty="0" smtClean="0">
                <a:latin typeface="黑体" panose="02010609060101010101" pitchFamily="49" charset="-122"/>
                <a:ea typeface="黑体" panose="02010609060101010101" pitchFamily="49" charset="-122"/>
                <a:sym typeface="Symbol" panose="05050102010706020507" pitchFamily="18" charset="2"/>
              </a:rPr>
              <a:t>e</a:t>
            </a:r>
            <a:r>
              <a:rPr lang="en-US" altLang="zh-CN" b="1" baseline="-25000" dirty="0" smtClean="0">
                <a:latin typeface="黑体" panose="02010609060101010101" pitchFamily="49" charset="-122"/>
                <a:ea typeface="黑体" panose="02010609060101010101" pitchFamily="49" charset="-122"/>
                <a:sym typeface="Symbol" panose="05050102010706020507" pitchFamily="18" charset="2"/>
              </a:rPr>
              <a:t>2</a:t>
            </a:r>
            <a:r>
              <a:rPr lang="zh-CN" altLang="en-US" b="1" dirty="0" smtClean="0">
                <a:latin typeface="黑体" panose="02010609060101010101" pitchFamily="49" charset="-122"/>
                <a:ea typeface="黑体" panose="02010609060101010101" pitchFamily="49" charset="-122"/>
              </a:rPr>
              <a:t>所表示的</a:t>
            </a:r>
            <a:r>
              <a:rPr lang="zh-CN" altLang="en-US" b="1" dirty="0" smtClean="0">
                <a:solidFill>
                  <a:srgbClr val="CC0066"/>
                </a:solidFill>
                <a:latin typeface="黑体" panose="02010609060101010101" pitchFamily="49" charset="-122"/>
                <a:ea typeface="黑体" panose="02010609060101010101" pitchFamily="49" charset="-122"/>
              </a:rPr>
              <a:t>正规集相同</a:t>
            </a:r>
            <a:r>
              <a:rPr lang="en-US" altLang="zh-CN" b="1" dirty="0" smtClean="0">
                <a:latin typeface="黑体" panose="02010609060101010101" pitchFamily="49" charset="-122"/>
                <a:ea typeface="黑体" panose="02010609060101010101" pitchFamily="49" charset="-122"/>
              </a:rPr>
              <a:t>,</a:t>
            </a:r>
            <a:r>
              <a:rPr lang="zh-CN" altLang="en-US" b="1" dirty="0" smtClean="0">
                <a:latin typeface="黑体" panose="02010609060101010101" pitchFamily="49" charset="-122"/>
                <a:ea typeface="黑体" panose="02010609060101010101" pitchFamily="49" charset="-122"/>
              </a:rPr>
              <a:t>则说</a:t>
            </a:r>
            <a:r>
              <a:rPr lang="en-US" altLang="zh-CN" b="1" dirty="0" smtClean="0">
                <a:latin typeface="黑体" panose="02010609060101010101" pitchFamily="49" charset="-122"/>
                <a:ea typeface="黑体" panose="02010609060101010101" pitchFamily="49" charset="-122"/>
                <a:sym typeface="Symbol" panose="05050102010706020507" pitchFamily="18" charset="2"/>
              </a:rPr>
              <a:t>e</a:t>
            </a:r>
            <a:r>
              <a:rPr lang="en-US" altLang="zh-CN" b="1" baseline="-25000" dirty="0" smtClean="0">
                <a:latin typeface="黑体" panose="02010609060101010101" pitchFamily="49" charset="-122"/>
                <a:ea typeface="黑体" panose="02010609060101010101" pitchFamily="49" charset="-122"/>
                <a:sym typeface="Symbol" panose="05050102010706020507" pitchFamily="18" charset="2"/>
              </a:rPr>
              <a:t>1</a:t>
            </a:r>
            <a:r>
              <a:rPr lang="zh-CN" altLang="en-US" b="1" dirty="0" smtClean="0">
                <a:latin typeface="黑体" panose="02010609060101010101" pitchFamily="49" charset="-122"/>
                <a:ea typeface="黑体" panose="02010609060101010101" pitchFamily="49" charset="-122"/>
                <a:sym typeface="Symbol" panose="05050102010706020507" pitchFamily="18" charset="2"/>
              </a:rPr>
              <a:t>和</a:t>
            </a:r>
            <a:r>
              <a:rPr lang="en-US" altLang="zh-CN" b="1" dirty="0" smtClean="0">
                <a:latin typeface="黑体" panose="02010609060101010101" pitchFamily="49" charset="-122"/>
                <a:ea typeface="黑体" panose="02010609060101010101" pitchFamily="49" charset="-122"/>
                <a:sym typeface="Symbol" panose="05050102010706020507" pitchFamily="18" charset="2"/>
              </a:rPr>
              <a:t>e</a:t>
            </a:r>
            <a:r>
              <a:rPr lang="en-US" altLang="zh-CN" b="1" baseline="-25000" dirty="0" smtClean="0">
                <a:latin typeface="黑体" panose="02010609060101010101" pitchFamily="49" charset="-122"/>
                <a:ea typeface="黑体" panose="02010609060101010101" pitchFamily="49" charset="-122"/>
                <a:sym typeface="Symbol" panose="05050102010706020507" pitchFamily="18" charset="2"/>
              </a:rPr>
              <a:t>2</a:t>
            </a:r>
            <a:r>
              <a:rPr lang="zh-CN" altLang="en-US" b="1" dirty="0" smtClean="0">
                <a:latin typeface="黑体" panose="02010609060101010101" pitchFamily="49" charset="-122"/>
                <a:ea typeface="黑体" panose="02010609060101010101" pitchFamily="49" charset="-122"/>
                <a:sym typeface="Symbol" panose="05050102010706020507" pitchFamily="18" charset="2"/>
              </a:rPr>
              <a:t>等价</a:t>
            </a:r>
            <a:r>
              <a:rPr lang="en-US" altLang="zh-CN" b="1" dirty="0" smtClean="0">
                <a:latin typeface="黑体" panose="02010609060101010101" pitchFamily="49" charset="-122"/>
                <a:ea typeface="黑体" panose="02010609060101010101" pitchFamily="49" charset="-122"/>
                <a:sym typeface="Symbol" panose="05050102010706020507" pitchFamily="18" charset="2"/>
              </a:rPr>
              <a:t>,</a:t>
            </a:r>
            <a:r>
              <a:rPr lang="zh-CN" altLang="en-US" b="1" dirty="0" smtClean="0">
                <a:latin typeface="黑体" panose="02010609060101010101" pitchFamily="49" charset="-122"/>
                <a:ea typeface="黑体" panose="02010609060101010101" pitchFamily="49" charset="-122"/>
                <a:sym typeface="Symbol" panose="05050102010706020507" pitchFamily="18" charset="2"/>
              </a:rPr>
              <a:t>写作</a:t>
            </a:r>
            <a:r>
              <a:rPr lang="en-US" altLang="zh-CN" b="1" dirty="0" smtClean="0">
                <a:latin typeface="黑体" panose="02010609060101010101" pitchFamily="49" charset="-122"/>
                <a:ea typeface="黑体" panose="02010609060101010101" pitchFamily="49" charset="-122"/>
                <a:sym typeface="Symbol" panose="05050102010706020507" pitchFamily="18" charset="2"/>
              </a:rPr>
              <a:t>e</a:t>
            </a:r>
            <a:r>
              <a:rPr lang="en-US" altLang="zh-CN" b="1" baseline="-25000" dirty="0" smtClean="0">
                <a:latin typeface="黑体" panose="02010609060101010101" pitchFamily="49" charset="-122"/>
                <a:ea typeface="黑体" panose="02010609060101010101" pitchFamily="49" charset="-122"/>
                <a:sym typeface="Symbol" panose="05050102010706020507" pitchFamily="18" charset="2"/>
              </a:rPr>
              <a:t>1</a:t>
            </a:r>
            <a:r>
              <a:rPr lang="en-US" altLang="zh-CN" b="1" dirty="0" smtClean="0">
                <a:latin typeface="黑体" panose="02010609060101010101" pitchFamily="49" charset="-122"/>
                <a:ea typeface="黑体" panose="02010609060101010101" pitchFamily="49" charset="-122"/>
                <a:sym typeface="Symbol" panose="05050102010706020507" pitchFamily="18" charset="2"/>
              </a:rPr>
              <a:t>=e</a:t>
            </a:r>
            <a:r>
              <a:rPr lang="en-US" altLang="zh-CN" b="1" baseline="-25000" dirty="0" smtClean="0">
                <a:latin typeface="黑体" panose="02010609060101010101" pitchFamily="49" charset="-122"/>
                <a:ea typeface="黑体" panose="02010609060101010101" pitchFamily="49" charset="-122"/>
                <a:sym typeface="Symbol" panose="05050102010706020507" pitchFamily="18" charset="2"/>
              </a:rPr>
              <a:t>2</a:t>
            </a:r>
            <a:r>
              <a:rPr lang="zh-CN" altLang="en-US" b="1" dirty="0" smtClean="0">
                <a:latin typeface="黑体" panose="02010609060101010101" pitchFamily="49" charset="-122"/>
                <a:ea typeface="黑体" panose="02010609060101010101" pitchFamily="49" charset="-122"/>
              </a:rPr>
              <a:t>。</a:t>
            </a:r>
          </a:p>
          <a:p>
            <a:pPr eaLnBrk="1" hangingPunct="1">
              <a:buFont typeface="Wingdings" panose="05000000000000000000" pitchFamily="2" charset="2"/>
              <a:buChar char="l"/>
            </a:pPr>
            <a:r>
              <a:rPr lang="zh-CN" altLang="en-US" b="1" dirty="0" smtClean="0">
                <a:latin typeface="黑体" panose="02010609060101010101" pitchFamily="49" charset="-122"/>
                <a:ea typeface="黑体" panose="02010609060101010101" pitchFamily="49" charset="-122"/>
              </a:rPr>
              <a:t>例如： </a:t>
            </a:r>
            <a:r>
              <a:rPr lang="en-US" altLang="zh-CN" b="1" dirty="0" smtClean="0">
                <a:latin typeface="黑体" panose="02010609060101010101" pitchFamily="49" charset="-122"/>
                <a:ea typeface="黑体" panose="02010609060101010101" pitchFamily="49" charset="-122"/>
                <a:sym typeface="Symbol" panose="05050102010706020507" pitchFamily="18" charset="2"/>
              </a:rPr>
              <a:t>e</a:t>
            </a:r>
            <a:r>
              <a:rPr lang="en-US" altLang="zh-CN" b="1" baseline="-25000" dirty="0" smtClean="0">
                <a:latin typeface="黑体" panose="02010609060101010101" pitchFamily="49" charset="-122"/>
                <a:ea typeface="黑体" panose="02010609060101010101" pitchFamily="49" charset="-122"/>
                <a:sym typeface="Symbol" panose="05050102010706020507" pitchFamily="18" charset="2"/>
              </a:rPr>
              <a:t>1</a:t>
            </a:r>
            <a:r>
              <a:rPr lang="en-US" altLang="zh-CN" b="1" dirty="0" smtClean="0">
                <a:latin typeface="黑体" panose="02010609060101010101" pitchFamily="49" charset="-122"/>
                <a:ea typeface="黑体" panose="02010609060101010101" pitchFamily="49" charset="-122"/>
                <a:sym typeface="Symbol" panose="05050102010706020507" pitchFamily="18" charset="2"/>
              </a:rPr>
              <a:t>= (</a:t>
            </a:r>
            <a:r>
              <a:rPr lang="en-US" altLang="zh-CN" b="1" dirty="0" err="1" smtClean="0">
                <a:latin typeface="黑体" panose="02010609060101010101" pitchFamily="49" charset="-122"/>
                <a:ea typeface="黑体" panose="02010609060101010101" pitchFamily="49" charset="-122"/>
                <a:sym typeface="Symbol" panose="05050102010706020507" pitchFamily="18" charset="2"/>
              </a:rPr>
              <a:t>ab</a:t>
            </a:r>
            <a:r>
              <a:rPr lang="en-US" altLang="zh-CN" b="1" dirty="0" smtClean="0">
                <a:latin typeface="黑体" panose="02010609060101010101" pitchFamily="49" charset="-122"/>
                <a:ea typeface="黑体" panose="02010609060101010101" pitchFamily="49" charset="-122"/>
                <a:sym typeface="Symbol" panose="05050102010706020507" pitchFamily="18" charset="2"/>
              </a:rPr>
              <a:t>)</a:t>
            </a:r>
            <a:r>
              <a:rPr lang="zh-CN" altLang="en-US" b="1" dirty="0" smtClean="0">
                <a:latin typeface="黑体" panose="02010609060101010101" pitchFamily="49" charset="-122"/>
                <a:ea typeface="黑体" panose="02010609060101010101" pitchFamily="49" charset="-122"/>
                <a:sym typeface="Symbol" panose="05050102010706020507" pitchFamily="18" charset="2"/>
              </a:rPr>
              <a:t>， </a:t>
            </a:r>
            <a:r>
              <a:rPr lang="en-US" altLang="zh-CN" b="1" dirty="0" smtClean="0">
                <a:latin typeface="黑体" panose="02010609060101010101" pitchFamily="49" charset="-122"/>
                <a:ea typeface="黑体" panose="02010609060101010101" pitchFamily="49" charset="-122"/>
                <a:sym typeface="Symbol" panose="05050102010706020507" pitchFamily="18" charset="2"/>
              </a:rPr>
              <a:t>e</a:t>
            </a:r>
            <a:r>
              <a:rPr lang="en-US" altLang="zh-CN" b="1" baseline="-25000" dirty="0" smtClean="0">
                <a:latin typeface="黑体" panose="02010609060101010101" pitchFamily="49" charset="-122"/>
                <a:ea typeface="黑体" panose="02010609060101010101" pitchFamily="49" charset="-122"/>
                <a:sym typeface="Symbol" panose="05050102010706020507" pitchFamily="18" charset="2"/>
              </a:rPr>
              <a:t>2</a:t>
            </a:r>
            <a:r>
              <a:rPr lang="en-US" altLang="zh-CN" b="1" dirty="0" smtClean="0">
                <a:latin typeface="黑体" panose="02010609060101010101" pitchFamily="49" charset="-122"/>
                <a:ea typeface="黑体" panose="02010609060101010101" pitchFamily="49" charset="-122"/>
                <a:sym typeface="Symbol" panose="05050102010706020507" pitchFamily="18" charset="2"/>
              </a:rPr>
              <a:t> =</a:t>
            </a:r>
            <a:r>
              <a:rPr lang="zh-CN" altLang="en-US" b="1" dirty="0" smtClean="0">
                <a:latin typeface="黑体" panose="02010609060101010101" pitchFamily="49" charset="-122"/>
                <a:ea typeface="黑体" panose="02010609060101010101" pitchFamily="49" charset="-122"/>
                <a:sym typeface="Symbol" panose="05050102010706020507" pitchFamily="18" charset="2"/>
              </a:rPr>
              <a:t>（</a:t>
            </a:r>
            <a:r>
              <a:rPr lang="en-US" altLang="zh-CN" b="1" dirty="0" err="1" smtClean="0">
                <a:latin typeface="黑体" panose="02010609060101010101" pitchFamily="49" charset="-122"/>
                <a:ea typeface="黑体" panose="02010609060101010101" pitchFamily="49" charset="-122"/>
                <a:sym typeface="Symbol" panose="05050102010706020507" pitchFamily="18" charset="2"/>
              </a:rPr>
              <a:t>ba</a:t>
            </a:r>
            <a:r>
              <a:rPr lang="zh-CN" altLang="en-US" b="1" dirty="0" smtClean="0">
                <a:latin typeface="黑体" panose="02010609060101010101" pitchFamily="49" charset="-122"/>
                <a:ea typeface="黑体" panose="02010609060101010101" pitchFamily="49" charset="-122"/>
                <a:sym typeface="Symbol" panose="05050102010706020507" pitchFamily="18" charset="2"/>
              </a:rPr>
              <a:t>）</a:t>
            </a:r>
          </a:p>
          <a:p>
            <a:pPr eaLnBrk="1" hangingPunct="1">
              <a:buFont typeface="Wingdings" panose="05000000000000000000" pitchFamily="2" charset="2"/>
              <a:buChar char="l"/>
            </a:pPr>
            <a:r>
              <a:rPr lang="zh-CN" altLang="en-US" b="1" dirty="0" smtClean="0">
                <a:latin typeface="黑体" panose="02010609060101010101" pitchFamily="49" charset="-122"/>
                <a:ea typeface="黑体" panose="02010609060101010101" pitchFamily="49" charset="-122"/>
                <a:sym typeface="Symbol" panose="05050102010706020507" pitchFamily="18" charset="2"/>
              </a:rPr>
              <a:t>又如： </a:t>
            </a:r>
            <a:r>
              <a:rPr lang="en-US" altLang="zh-CN" b="1" dirty="0" smtClean="0">
                <a:latin typeface="黑体" panose="02010609060101010101" pitchFamily="49" charset="-122"/>
                <a:ea typeface="黑体" panose="02010609060101010101" pitchFamily="49" charset="-122"/>
                <a:sym typeface="Symbol" panose="05050102010706020507" pitchFamily="18" charset="2"/>
              </a:rPr>
              <a:t>e</a:t>
            </a:r>
            <a:r>
              <a:rPr lang="en-US" altLang="zh-CN" b="1" baseline="-25000" dirty="0" smtClean="0">
                <a:latin typeface="黑体" panose="02010609060101010101" pitchFamily="49" charset="-122"/>
                <a:ea typeface="黑体" panose="02010609060101010101" pitchFamily="49" charset="-122"/>
                <a:sym typeface="Symbol" panose="05050102010706020507" pitchFamily="18" charset="2"/>
              </a:rPr>
              <a:t>1</a:t>
            </a:r>
            <a:r>
              <a:rPr lang="en-US" altLang="zh-CN" b="1" dirty="0" smtClean="0">
                <a:latin typeface="黑体" panose="02010609060101010101" pitchFamily="49" charset="-122"/>
                <a:ea typeface="黑体" panose="02010609060101010101" pitchFamily="49" charset="-122"/>
                <a:sym typeface="Symbol" panose="05050102010706020507" pitchFamily="18" charset="2"/>
              </a:rPr>
              <a:t>= b(ab)</a:t>
            </a:r>
            <a:r>
              <a:rPr lang="en-US" altLang="zh-CN" b="1" baseline="30000" dirty="0" smtClean="0">
                <a:latin typeface="黑体" panose="02010609060101010101" pitchFamily="49" charset="-122"/>
                <a:ea typeface="黑体" panose="02010609060101010101" pitchFamily="49" charset="-122"/>
                <a:sym typeface="Symbol" panose="05050102010706020507" pitchFamily="18" charset="2"/>
              </a:rPr>
              <a:t></a:t>
            </a:r>
            <a:r>
              <a:rPr lang="en-US" altLang="zh-CN" b="1" dirty="0" smtClean="0">
                <a:latin typeface="黑体" panose="02010609060101010101" pitchFamily="49" charset="-122"/>
                <a:ea typeface="黑体" panose="02010609060101010101" pitchFamily="49" charset="-122"/>
                <a:sym typeface="Symbol" panose="05050102010706020507" pitchFamily="18" charset="2"/>
              </a:rPr>
              <a:t>  , e</a:t>
            </a:r>
            <a:r>
              <a:rPr lang="en-US" altLang="zh-CN" b="1" baseline="-25000" dirty="0" smtClean="0">
                <a:latin typeface="黑体" panose="02010609060101010101" pitchFamily="49" charset="-122"/>
                <a:ea typeface="黑体" panose="02010609060101010101" pitchFamily="49" charset="-122"/>
                <a:sym typeface="Symbol" panose="05050102010706020507" pitchFamily="18" charset="2"/>
              </a:rPr>
              <a:t>2</a:t>
            </a:r>
            <a:r>
              <a:rPr lang="en-US" altLang="zh-CN" b="1" dirty="0" smtClean="0">
                <a:latin typeface="黑体" panose="02010609060101010101" pitchFamily="49" charset="-122"/>
                <a:ea typeface="黑体" panose="02010609060101010101" pitchFamily="49" charset="-122"/>
                <a:sym typeface="Symbol" panose="05050102010706020507" pitchFamily="18" charset="2"/>
              </a:rPr>
              <a:t> =(</a:t>
            </a:r>
            <a:r>
              <a:rPr lang="en-US" altLang="zh-CN" b="1" dirty="0" err="1" smtClean="0">
                <a:latin typeface="黑体" panose="02010609060101010101" pitchFamily="49" charset="-122"/>
                <a:ea typeface="黑体" panose="02010609060101010101" pitchFamily="49" charset="-122"/>
                <a:sym typeface="Symbol" panose="05050102010706020507" pitchFamily="18" charset="2"/>
              </a:rPr>
              <a:t>ba</a:t>
            </a:r>
            <a:r>
              <a:rPr lang="en-US" altLang="zh-CN" b="1" dirty="0" smtClean="0">
                <a:latin typeface="黑体" panose="02010609060101010101" pitchFamily="49" charset="-122"/>
                <a:ea typeface="黑体" panose="02010609060101010101" pitchFamily="49" charset="-122"/>
                <a:sym typeface="Symbol" panose="05050102010706020507" pitchFamily="18" charset="2"/>
              </a:rPr>
              <a:t>)</a:t>
            </a:r>
            <a:r>
              <a:rPr lang="en-US" altLang="zh-CN" b="1" baseline="30000" dirty="0" smtClean="0">
                <a:latin typeface="黑体" panose="02010609060101010101" pitchFamily="49" charset="-122"/>
                <a:ea typeface="黑体" panose="02010609060101010101" pitchFamily="49" charset="-122"/>
                <a:sym typeface="Symbol" panose="05050102010706020507" pitchFamily="18" charset="2"/>
              </a:rPr>
              <a:t></a:t>
            </a:r>
            <a:r>
              <a:rPr lang="en-US" altLang="zh-CN" b="1" dirty="0" smtClean="0">
                <a:latin typeface="黑体" panose="02010609060101010101" pitchFamily="49" charset="-122"/>
                <a:ea typeface="黑体" panose="02010609060101010101" pitchFamily="49" charset="-122"/>
                <a:sym typeface="Symbol" panose="05050102010706020507" pitchFamily="18" charset="2"/>
              </a:rPr>
              <a:t>b</a:t>
            </a:r>
          </a:p>
          <a:p>
            <a:pPr lvl="1" eaLnBrk="1" hangingPunct="1">
              <a:buFont typeface="Wingdings" panose="05000000000000000000" pitchFamily="2" charset="2"/>
              <a:buNone/>
            </a:pPr>
            <a:r>
              <a:rPr lang="en-US" altLang="zh-CN" sz="3200" b="1" dirty="0" smtClean="0">
                <a:latin typeface="黑体" panose="02010609060101010101" pitchFamily="49" charset="-122"/>
                <a:ea typeface="黑体" panose="02010609060101010101" pitchFamily="49" charset="-122"/>
                <a:sym typeface="Symbol" panose="05050102010706020507" pitchFamily="18" charset="2"/>
              </a:rPr>
              <a:t>       e</a:t>
            </a:r>
            <a:r>
              <a:rPr lang="en-US" altLang="zh-CN" sz="3200" b="1" baseline="-25000" dirty="0" smtClean="0">
                <a:latin typeface="黑体" panose="02010609060101010101" pitchFamily="49" charset="-122"/>
                <a:ea typeface="黑体" panose="02010609060101010101" pitchFamily="49" charset="-122"/>
                <a:sym typeface="Symbol" panose="05050102010706020507" pitchFamily="18" charset="2"/>
              </a:rPr>
              <a:t>1</a:t>
            </a:r>
            <a:r>
              <a:rPr lang="en-US" altLang="zh-CN" sz="3200" b="1" dirty="0" smtClean="0">
                <a:latin typeface="黑体" panose="02010609060101010101" pitchFamily="49" charset="-122"/>
                <a:ea typeface="黑体" panose="02010609060101010101" pitchFamily="49" charset="-122"/>
                <a:sym typeface="Symbol" panose="05050102010706020507" pitchFamily="18" charset="2"/>
              </a:rPr>
              <a:t>= (</a:t>
            </a:r>
            <a:r>
              <a:rPr lang="en-US" altLang="zh-CN" sz="3200" b="1" dirty="0" err="1" smtClean="0">
                <a:latin typeface="黑体" panose="02010609060101010101" pitchFamily="49" charset="-122"/>
                <a:ea typeface="黑体" panose="02010609060101010101" pitchFamily="49" charset="-122"/>
                <a:sym typeface="Symbol" panose="05050102010706020507" pitchFamily="18" charset="2"/>
              </a:rPr>
              <a:t>ab</a:t>
            </a:r>
            <a:r>
              <a:rPr lang="en-US" altLang="zh-CN" sz="3200" b="1" dirty="0" smtClean="0">
                <a:latin typeface="黑体" panose="02010609060101010101" pitchFamily="49" charset="-122"/>
                <a:ea typeface="黑体" panose="02010609060101010101" pitchFamily="49" charset="-122"/>
                <a:sym typeface="Symbol" panose="05050102010706020507" pitchFamily="18" charset="2"/>
              </a:rPr>
              <a:t>)</a:t>
            </a:r>
            <a:r>
              <a:rPr lang="en-US" altLang="zh-CN" sz="3200" b="1" baseline="30000" dirty="0" smtClean="0">
                <a:latin typeface="黑体" panose="02010609060101010101" pitchFamily="49" charset="-122"/>
                <a:ea typeface="黑体" panose="02010609060101010101" pitchFamily="49" charset="-122"/>
                <a:sym typeface="Symbol" panose="05050102010706020507" pitchFamily="18" charset="2"/>
              </a:rPr>
              <a:t>   </a:t>
            </a:r>
            <a:r>
              <a:rPr lang="en-US" altLang="zh-CN" sz="3200" b="1" dirty="0" smtClean="0">
                <a:latin typeface="黑体" panose="02010609060101010101" pitchFamily="49" charset="-122"/>
                <a:ea typeface="黑体" panose="02010609060101010101" pitchFamily="49" charset="-122"/>
                <a:sym typeface="Symbol" panose="05050102010706020507" pitchFamily="18" charset="2"/>
              </a:rPr>
              <a:t> ,</a:t>
            </a:r>
            <a:r>
              <a:rPr lang="en-US" altLang="zh-CN" sz="3200" b="1" baseline="30000" dirty="0" smtClean="0">
                <a:latin typeface="黑体" panose="02010609060101010101" pitchFamily="49" charset="-122"/>
                <a:ea typeface="黑体" panose="02010609060101010101" pitchFamily="49" charset="-122"/>
                <a:sym typeface="Symbol" panose="05050102010706020507" pitchFamily="18" charset="2"/>
              </a:rPr>
              <a:t>  </a:t>
            </a:r>
            <a:r>
              <a:rPr lang="en-US" altLang="zh-CN" sz="3200" b="1" dirty="0" smtClean="0">
                <a:latin typeface="黑体" panose="02010609060101010101" pitchFamily="49" charset="-122"/>
                <a:ea typeface="黑体" panose="02010609060101010101" pitchFamily="49" charset="-122"/>
                <a:sym typeface="Symbol" panose="05050102010706020507" pitchFamily="18" charset="2"/>
              </a:rPr>
              <a:t>e</a:t>
            </a:r>
            <a:r>
              <a:rPr lang="en-US" altLang="zh-CN" sz="3200" b="1" baseline="-25000" dirty="0" smtClean="0">
                <a:latin typeface="黑体" panose="02010609060101010101" pitchFamily="49" charset="-122"/>
                <a:ea typeface="黑体" panose="02010609060101010101" pitchFamily="49" charset="-122"/>
                <a:sym typeface="Symbol" panose="05050102010706020507" pitchFamily="18" charset="2"/>
              </a:rPr>
              <a:t>2</a:t>
            </a:r>
            <a:r>
              <a:rPr lang="en-US" altLang="zh-CN" sz="3200" b="1" baseline="30000" dirty="0" smtClean="0">
                <a:latin typeface="黑体" panose="02010609060101010101" pitchFamily="49" charset="-122"/>
                <a:ea typeface="黑体" panose="02010609060101010101" pitchFamily="49" charset="-122"/>
                <a:sym typeface="Symbol" panose="05050102010706020507" pitchFamily="18" charset="2"/>
              </a:rPr>
              <a:t> </a:t>
            </a:r>
            <a:r>
              <a:rPr lang="en-US" altLang="zh-CN" sz="3200" b="1" dirty="0" smtClean="0">
                <a:latin typeface="黑体" panose="02010609060101010101" pitchFamily="49" charset="-122"/>
                <a:ea typeface="黑体" panose="02010609060101010101" pitchFamily="49" charset="-122"/>
                <a:sym typeface="Symbol" panose="05050102010706020507" pitchFamily="18" charset="2"/>
              </a:rPr>
              <a:t>=(a</a:t>
            </a:r>
            <a:r>
              <a:rPr lang="en-US" altLang="zh-CN" sz="3200" b="1" baseline="30000" dirty="0" smtClean="0">
                <a:latin typeface="黑体" panose="02010609060101010101" pitchFamily="49" charset="-122"/>
                <a:ea typeface="黑体" panose="02010609060101010101" pitchFamily="49" charset="-122"/>
                <a:sym typeface="Symbol" panose="05050102010706020507" pitchFamily="18" charset="2"/>
              </a:rPr>
              <a:t></a:t>
            </a:r>
            <a:r>
              <a:rPr lang="en-US" altLang="zh-CN" sz="3200" b="1" dirty="0" smtClean="0">
                <a:latin typeface="黑体" panose="02010609060101010101" pitchFamily="49" charset="-122"/>
                <a:ea typeface="黑体" panose="02010609060101010101" pitchFamily="49" charset="-122"/>
                <a:sym typeface="Symbol" panose="05050102010706020507" pitchFamily="18" charset="2"/>
              </a:rPr>
              <a:t>b</a:t>
            </a:r>
            <a:r>
              <a:rPr lang="en-US" altLang="zh-CN" sz="3200" b="1" baseline="30000" dirty="0" smtClean="0">
                <a:latin typeface="黑体" panose="02010609060101010101" pitchFamily="49" charset="-122"/>
                <a:ea typeface="黑体" panose="02010609060101010101" pitchFamily="49" charset="-122"/>
                <a:sym typeface="Symbol" panose="05050102010706020507" pitchFamily="18" charset="2"/>
              </a:rPr>
              <a:t></a:t>
            </a:r>
            <a:r>
              <a:rPr lang="en-US" altLang="zh-CN" sz="3200" b="1" dirty="0" smtClean="0">
                <a:latin typeface="黑体" panose="02010609060101010101" pitchFamily="49" charset="-122"/>
                <a:ea typeface="黑体" panose="02010609060101010101" pitchFamily="49" charset="-122"/>
                <a:sym typeface="Symbol" panose="05050102010706020507" pitchFamily="18" charset="2"/>
              </a:rPr>
              <a:t>)</a:t>
            </a:r>
            <a:r>
              <a:rPr lang="en-US" altLang="zh-CN" sz="3200" b="1" baseline="30000" dirty="0" smtClean="0">
                <a:latin typeface="黑体" panose="02010609060101010101" pitchFamily="49" charset="-122"/>
                <a:ea typeface="黑体" panose="02010609060101010101" pitchFamily="49" charset="-122"/>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 calcmode="lin" valueType="num">
                                      <p:cBhvr>
                                        <p:cTn id="7" dur="500" fill="hold"/>
                                        <p:tgtEl>
                                          <p:spTgt spid="19458">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9458">
                                            <p:txEl>
                                              <p:pRg st="0" end="0"/>
                                            </p:txEl>
                                          </p:spTgt>
                                        </p:tgtEl>
                                        <p:attrNameLst>
                                          <p:attrName>ppt_h</p:attrName>
                                        </p:attrNameLst>
                                      </p:cBhvr>
                                      <p:tavLst>
                                        <p:tav tm="0">
                                          <p:val>
                                            <p:strVal val="2/3*#ppt_h"/>
                                          </p:val>
                                        </p:tav>
                                        <p:tav tm="100000">
                                          <p:val>
                                            <p:strVal val="#ppt_h"/>
                                          </p:val>
                                        </p:tav>
                                      </p:tavLst>
                                    </p:anim>
                                  </p:childTnLst>
                                </p:cTn>
                              </p:par>
                              <p:par>
                                <p:cTn id="9" presetID="23" presetClass="entr" presetSubtype="272" fill="hold" grpId="0" nodeType="withEffect">
                                  <p:stCondLst>
                                    <p:cond delay="0"/>
                                  </p:stCondLst>
                                  <p:childTnLst>
                                    <p:set>
                                      <p:cBhvr>
                                        <p:cTn id="10" dur="1" fill="hold">
                                          <p:stCondLst>
                                            <p:cond delay="0"/>
                                          </p:stCondLst>
                                        </p:cTn>
                                        <p:tgtEl>
                                          <p:spTgt spid="19458">
                                            <p:txEl>
                                              <p:pRg st="1" end="1"/>
                                            </p:txEl>
                                          </p:spTgt>
                                        </p:tgtEl>
                                        <p:attrNameLst>
                                          <p:attrName>style.visibility</p:attrName>
                                        </p:attrNameLst>
                                      </p:cBhvr>
                                      <p:to>
                                        <p:strVal val="visible"/>
                                      </p:to>
                                    </p:set>
                                    <p:anim calcmode="lin" valueType="num">
                                      <p:cBhvr>
                                        <p:cTn id="11" dur="500" fill="hold"/>
                                        <p:tgtEl>
                                          <p:spTgt spid="19458">
                                            <p:txEl>
                                              <p:pRg st="1" end="1"/>
                                            </p:txEl>
                                          </p:spTgt>
                                        </p:tgtEl>
                                        <p:attrNameLst>
                                          <p:attrName>ppt_w</p:attrName>
                                        </p:attrNameLst>
                                      </p:cBhvr>
                                      <p:tavLst>
                                        <p:tav tm="0">
                                          <p:val>
                                            <p:strVal val="2/3*#ppt_w"/>
                                          </p:val>
                                        </p:tav>
                                        <p:tav tm="100000">
                                          <p:val>
                                            <p:strVal val="#ppt_w"/>
                                          </p:val>
                                        </p:tav>
                                      </p:tavLst>
                                    </p:anim>
                                    <p:anim calcmode="lin" valueType="num">
                                      <p:cBhvr>
                                        <p:cTn id="12" dur="500" fill="hold"/>
                                        <p:tgtEl>
                                          <p:spTgt spid="19458">
                                            <p:txEl>
                                              <p:pRg st="1" end="1"/>
                                            </p:txEl>
                                          </p:spTgt>
                                        </p:tgtEl>
                                        <p:attrNameLst>
                                          <p:attrName>ppt_h</p:attrName>
                                        </p:attrNameLst>
                                      </p:cBhvr>
                                      <p:tavLst>
                                        <p:tav tm="0">
                                          <p:val>
                                            <p:strVal val="2/3*#ppt_h"/>
                                          </p:val>
                                        </p:tav>
                                        <p:tav tm="100000">
                                          <p:val>
                                            <p:strVal val="#ppt_h"/>
                                          </p:val>
                                        </p:tav>
                                      </p:tavLst>
                                    </p:anim>
                                  </p:childTnLst>
                                </p:cTn>
                              </p:par>
                              <p:par>
                                <p:cTn id="13" presetID="23" presetClass="entr" presetSubtype="272" fill="hold" grpId="0" nodeType="withEffect">
                                  <p:stCondLst>
                                    <p:cond delay="0"/>
                                  </p:stCondLst>
                                  <p:childTnLst>
                                    <p:set>
                                      <p:cBhvr>
                                        <p:cTn id="14" dur="1" fill="hold">
                                          <p:stCondLst>
                                            <p:cond delay="0"/>
                                          </p:stCondLst>
                                        </p:cTn>
                                        <p:tgtEl>
                                          <p:spTgt spid="19458">
                                            <p:txEl>
                                              <p:pRg st="2" end="2"/>
                                            </p:txEl>
                                          </p:spTgt>
                                        </p:tgtEl>
                                        <p:attrNameLst>
                                          <p:attrName>style.visibility</p:attrName>
                                        </p:attrNameLst>
                                      </p:cBhvr>
                                      <p:to>
                                        <p:strVal val="visible"/>
                                      </p:to>
                                    </p:set>
                                    <p:anim calcmode="lin" valueType="num">
                                      <p:cBhvr>
                                        <p:cTn id="15" dur="500" fill="hold"/>
                                        <p:tgtEl>
                                          <p:spTgt spid="19458">
                                            <p:txEl>
                                              <p:pRg st="2" end="2"/>
                                            </p:txEl>
                                          </p:spTgt>
                                        </p:tgtEl>
                                        <p:attrNameLst>
                                          <p:attrName>ppt_w</p:attrName>
                                        </p:attrNameLst>
                                      </p:cBhvr>
                                      <p:tavLst>
                                        <p:tav tm="0">
                                          <p:val>
                                            <p:strVal val="2/3*#ppt_w"/>
                                          </p:val>
                                        </p:tav>
                                        <p:tav tm="100000">
                                          <p:val>
                                            <p:strVal val="#ppt_w"/>
                                          </p:val>
                                        </p:tav>
                                      </p:tavLst>
                                    </p:anim>
                                    <p:anim calcmode="lin" valueType="num">
                                      <p:cBhvr>
                                        <p:cTn id="16" dur="500" fill="hold"/>
                                        <p:tgtEl>
                                          <p:spTgt spid="19458">
                                            <p:txEl>
                                              <p:pRg st="2" end="2"/>
                                            </p:txEl>
                                          </p:spTgt>
                                        </p:tgtEl>
                                        <p:attrNameLst>
                                          <p:attrName>ppt_h</p:attrName>
                                        </p:attrNameLst>
                                      </p:cBhvr>
                                      <p:tavLst>
                                        <p:tav tm="0">
                                          <p:val>
                                            <p:strVal val="2/3*#ppt_h"/>
                                          </p:val>
                                        </p:tav>
                                        <p:tav tm="100000">
                                          <p:val>
                                            <p:strVal val="#ppt_h"/>
                                          </p:val>
                                        </p:tav>
                                      </p:tavLst>
                                    </p:anim>
                                  </p:childTnLst>
                                </p:cTn>
                              </p:par>
                              <p:par>
                                <p:cTn id="17" presetID="23" presetClass="entr" presetSubtype="272" fill="hold" grpId="0" nodeType="withEffect">
                                  <p:stCondLst>
                                    <p:cond delay="0"/>
                                  </p:stCondLst>
                                  <p:childTnLst>
                                    <p:set>
                                      <p:cBhvr>
                                        <p:cTn id="18" dur="1" fill="hold">
                                          <p:stCondLst>
                                            <p:cond delay="0"/>
                                          </p:stCondLst>
                                        </p:cTn>
                                        <p:tgtEl>
                                          <p:spTgt spid="19458">
                                            <p:txEl>
                                              <p:pRg st="3" end="3"/>
                                            </p:txEl>
                                          </p:spTgt>
                                        </p:tgtEl>
                                        <p:attrNameLst>
                                          <p:attrName>style.visibility</p:attrName>
                                        </p:attrNameLst>
                                      </p:cBhvr>
                                      <p:to>
                                        <p:strVal val="visible"/>
                                      </p:to>
                                    </p:set>
                                    <p:anim calcmode="lin" valueType="num">
                                      <p:cBhvr>
                                        <p:cTn id="19" dur="500" fill="hold"/>
                                        <p:tgtEl>
                                          <p:spTgt spid="19458">
                                            <p:txEl>
                                              <p:pRg st="3" end="3"/>
                                            </p:txEl>
                                          </p:spTgt>
                                        </p:tgtEl>
                                        <p:attrNameLst>
                                          <p:attrName>ppt_w</p:attrName>
                                        </p:attrNameLst>
                                      </p:cBhvr>
                                      <p:tavLst>
                                        <p:tav tm="0">
                                          <p:val>
                                            <p:strVal val="2/3*#ppt_w"/>
                                          </p:val>
                                        </p:tav>
                                        <p:tav tm="100000">
                                          <p:val>
                                            <p:strVal val="#ppt_w"/>
                                          </p:val>
                                        </p:tav>
                                      </p:tavLst>
                                    </p:anim>
                                    <p:anim calcmode="lin" valueType="num">
                                      <p:cBhvr>
                                        <p:cTn id="20" dur="500" fill="hold"/>
                                        <p:tgtEl>
                                          <p:spTgt spid="19458">
                                            <p:txEl>
                                              <p:pRg st="3" end="3"/>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Rot="1" noChangeArrowheads="1"/>
          </p:cNvSpPr>
          <p:nvPr>
            <p:ph idx="1"/>
          </p:nvPr>
        </p:nvSpPr>
        <p:spPr>
          <a:xfrm>
            <a:off x="684213" y="1701800"/>
            <a:ext cx="7848600" cy="4967288"/>
          </a:xfrm>
        </p:spPr>
        <p:txBody>
          <a:bodyPr/>
          <a:lstStyle/>
          <a:p>
            <a:pPr eaLnBrk="1" hangingPunct="1">
              <a:lnSpc>
                <a:spcPct val="90000"/>
              </a:lnSpc>
              <a:buFont typeface="Wingdings" panose="05000000000000000000" pitchFamily="2" charset="2"/>
              <a:buNone/>
            </a:pPr>
            <a:r>
              <a:rPr lang="zh-CN" altLang="en-US" sz="2800" smtClean="0">
                <a:latin typeface="黑体" panose="02010609060101010101" pitchFamily="49" charset="-122"/>
                <a:ea typeface="黑体" panose="02010609060101010101" pitchFamily="49" charset="-122"/>
              </a:rPr>
              <a:t>设</a:t>
            </a:r>
            <a:r>
              <a:rPr lang="en-US" altLang="zh-CN" sz="2800" smtClean="0">
                <a:latin typeface="黑体" panose="02010609060101010101" pitchFamily="49" charset="-122"/>
                <a:ea typeface="黑体" panose="02010609060101010101" pitchFamily="49" charset="-122"/>
              </a:rPr>
              <a:t>r,s,t</a:t>
            </a:r>
            <a:r>
              <a:rPr lang="zh-CN" altLang="en-US" sz="2800" smtClean="0">
                <a:latin typeface="黑体" panose="02010609060101010101" pitchFamily="49" charset="-122"/>
                <a:ea typeface="黑体" panose="02010609060101010101" pitchFamily="49" charset="-122"/>
              </a:rPr>
              <a:t>为正规式，正规式服从的代数规律有：</a:t>
            </a:r>
          </a:p>
          <a:p>
            <a:pPr eaLnBrk="1" hangingPunct="1">
              <a:lnSpc>
                <a:spcPct val="90000"/>
              </a:lnSpc>
              <a:buFont typeface="Wingdings" panose="05000000000000000000" pitchFamily="2" charset="2"/>
              <a:buNone/>
            </a:pPr>
            <a:r>
              <a:rPr lang="en-US" altLang="zh-CN" sz="2800" smtClean="0">
                <a:latin typeface="黑体" panose="02010609060101010101" pitchFamily="49" charset="-122"/>
                <a:ea typeface="黑体" panose="02010609060101010101" pitchFamily="49" charset="-122"/>
              </a:rPr>
              <a:t>1 r</a:t>
            </a:r>
            <a:r>
              <a:rPr lang="en-US" altLang="zh-CN" sz="2800" smtClean="0">
                <a:latin typeface="黑体" panose="02010609060101010101" pitchFamily="49" charset="-122"/>
                <a:ea typeface="黑体" panose="02010609060101010101" pitchFamily="49" charset="-122"/>
                <a:sym typeface="Symbol" panose="05050102010706020507" pitchFamily="18" charset="2"/>
              </a:rPr>
              <a:t>s=sr            </a:t>
            </a:r>
            <a:r>
              <a:rPr lang="en-US" altLang="zh-CN" sz="2800" smtClean="0">
                <a:ea typeface="黑体" panose="02010609060101010101" pitchFamily="49" charset="-122"/>
                <a:sym typeface="Symbol" panose="05050102010706020507" pitchFamily="18" charset="2"/>
              </a:rPr>
              <a:t>“</a:t>
            </a:r>
            <a:r>
              <a:rPr lang="zh-CN" altLang="en-US" sz="2800" smtClean="0">
                <a:latin typeface="黑体" panose="02010609060101010101" pitchFamily="49" charset="-122"/>
                <a:ea typeface="黑体" panose="02010609060101010101" pitchFamily="49" charset="-122"/>
                <a:sym typeface="Symbol" panose="05050102010706020507" pitchFamily="18" charset="2"/>
              </a:rPr>
              <a:t>或</a:t>
            </a:r>
            <a:r>
              <a:rPr lang="zh-CN" altLang="en-US" sz="2800" smtClean="0">
                <a:ea typeface="黑体" panose="02010609060101010101" pitchFamily="49" charset="-122"/>
                <a:sym typeface="Symbol" panose="05050102010706020507" pitchFamily="18" charset="2"/>
              </a:rPr>
              <a:t>”</a:t>
            </a:r>
            <a:r>
              <a:rPr lang="zh-CN" altLang="en-US" sz="2800" smtClean="0">
                <a:latin typeface="黑体" panose="02010609060101010101" pitchFamily="49" charset="-122"/>
                <a:ea typeface="黑体" panose="02010609060101010101" pitchFamily="49" charset="-122"/>
                <a:sym typeface="Symbol" panose="05050102010706020507" pitchFamily="18" charset="2"/>
              </a:rPr>
              <a:t>服从交换律</a:t>
            </a:r>
          </a:p>
          <a:p>
            <a:pPr eaLnBrk="1" hangingPunct="1">
              <a:lnSpc>
                <a:spcPct val="90000"/>
              </a:lnSpc>
              <a:buFont typeface="Wingdings" panose="05000000000000000000" pitchFamily="2" charset="2"/>
              <a:buNone/>
            </a:pPr>
            <a:r>
              <a:rPr lang="zh-CN" altLang="zh-CN" sz="2800" smtClean="0">
                <a:latin typeface="黑体" panose="02010609060101010101" pitchFamily="49" charset="-122"/>
                <a:ea typeface="黑体" panose="02010609060101010101" pitchFamily="49" charset="-122"/>
                <a:sym typeface="Symbol" panose="05050102010706020507" pitchFamily="18" charset="2"/>
              </a:rPr>
              <a:t>2</a:t>
            </a:r>
            <a:r>
              <a:rPr lang="en-US" altLang="zh-CN" sz="2800" smtClean="0">
                <a:latin typeface="黑体" panose="02010609060101010101" pitchFamily="49" charset="-122"/>
                <a:ea typeface="黑体" panose="02010609060101010101" pitchFamily="49" charset="-122"/>
                <a:sym typeface="Symbol" panose="05050102010706020507" pitchFamily="18" charset="2"/>
              </a:rPr>
              <a:t> </a:t>
            </a:r>
            <a:r>
              <a:rPr lang="en-US" altLang="zh-CN" sz="2800" smtClean="0">
                <a:latin typeface="黑体" panose="02010609060101010101" pitchFamily="49" charset="-122"/>
                <a:ea typeface="黑体" panose="02010609060101010101" pitchFamily="49" charset="-122"/>
              </a:rPr>
              <a:t>r</a:t>
            </a:r>
            <a:r>
              <a:rPr lang="en-US" altLang="zh-CN" sz="2800" smtClean="0">
                <a:latin typeface="黑体" panose="02010609060101010101" pitchFamily="49" charset="-122"/>
                <a:ea typeface="黑体" panose="02010609060101010101" pitchFamily="49" charset="-122"/>
                <a:sym typeface="Symbol" panose="05050102010706020507" pitchFamily="18" charset="2"/>
              </a:rPr>
              <a:t>(st)=(</a:t>
            </a:r>
            <a:r>
              <a:rPr lang="en-US" altLang="zh-CN" sz="2800" smtClean="0">
                <a:latin typeface="黑体" panose="02010609060101010101" pitchFamily="49" charset="-122"/>
                <a:ea typeface="黑体" panose="02010609060101010101" pitchFamily="49" charset="-122"/>
              </a:rPr>
              <a:t>r</a:t>
            </a:r>
            <a:r>
              <a:rPr lang="en-US" altLang="zh-CN" sz="2800" smtClean="0">
                <a:latin typeface="黑体" panose="02010609060101010101" pitchFamily="49" charset="-122"/>
                <a:ea typeface="黑体" panose="02010609060101010101" pitchFamily="49" charset="-122"/>
                <a:sym typeface="Symbol" panose="05050102010706020507" pitchFamily="18" charset="2"/>
              </a:rPr>
              <a:t>s</a:t>
            </a:r>
            <a:r>
              <a:rPr lang="en-US" altLang="zh-CN" sz="2800" smtClean="0">
                <a:latin typeface="黑体" panose="02010609060101010101" pitchFamily="49" charset="-122"/>
                <a:ea typeface="黑体" panose="02010609060101010101" pitchFamily="49" charset="-122"/>
              </a:rPr>
              <a:t>)</a:t>
            </a:r>
            <a:r>
              <a:rPr lang="en-US" altLang="zh-CN" sz="2800" smtClean="0">
                <a:latin typeface="黑体" panose="02010609060101010101" pitchFamily="49" charset="-122"/>
                <a:ea typeface="黑体" panose="02010609060101010101" pitchFamily="49" charset="-122"/>
                <a:sym typeface="Symbol" panose="05050102010706020507" pitchFamily="18" charset="2"/>
              </a:rPr>
              <a:t>t   </a:t>
            </a:r>
            <a:r>
              <a:rPr lang="en-US" altLang="zh-CN" sz="2800" smtClean="0">
                <a:ea typeface="黑体" panose="02010609060101010101" pitchFamily="49" charset="-122"/>
                <a:sym typeface="Symbol" panose="05050102010706020507" pitchFamily="18" charset="2"/>
              </a:rPr>
              <a:t>“</a:t>
            </a:r>
            <a:r>
              <a:rPr lang="zh-CN" altLang="en-US" sz="2800" smtClean="0">
                <a:latin typeface="黑体" panose="02010609060101010101" pitchFamily="49" charset="-122"/>
                <a:ea typeface="黑体" panose="02010609060101010101" pitchFamily="49" charset="-122"/>
                <a:sym typeface="Symbol" panose="05050102010706020507" pitchFamily="18" charset="2"/>
              </a:rPr>
              <a:t>或</a:t>
            </a:r>
            <a:r>
              <a:rPr lang="zh-CN" altLang="en-US" sz="2800" smtClean="0">
                <a:ea typeface="黑体" panose="02010609060101010101" pitchFamily="49" charset="-122"/>
                <a:sym typeface="Symbol" panose="05050102010706020507" pitchFamily="18" charset="2"/>
              </a:rPr>
              <a:t>”</a:t>
            </a:r>
            <a:r>
              <a:rPr lang="zh-CN" altLang="en-US" sz="2800" smtClean="0">
                <a:latin typeface="黑体" panose="02010609060101010101" pitchFamily="49" charset="-122"/>
                <a:ea typeface="黑体" panose="02010609060101010101" pitchFamily="49" charset="-122"/>
                <a:sym typeface="Symbol" panose="05050102010706020507" pitchFamily="18" charset="2"/>
              </a:rPr>
              <a:t>的可结合律</a:t>
            </a:r>
          </a:p>
          <a:p>
            <a:pPr eaLnBrk="1" hangingPunct="1">
              <a:lnSpc>
                <a:spcPct val="90000"/>
              </a:lnSpc>
              <a:buFont typeface="Wingdings" panose="05000000000000000000" pitchFamily="2" charset="2"/>
              <a:buNone/>
            </a:pPr>
            <a:r>
              <a:rPr lang="en-US" altLang="zh-CN" sz="2800" smtClean="0">
                <a:latin typeface="黑体" panose="02010609060101010101" pitchFamily="49" charset="-122"/>
                <a:ea typeface="黑体" panose="02010609060101010101" pitchFamily="49" charset="-122"/>
                <a:sym typeface="Symbol" panose="05050102010706020507" pitchFamily="18" charset="2"/>
              </a:rPr>
              <a:t>3 (rs)t=r(st)        </a:t>
            </a:r>
            <a:r>
              <a:rPr lang="en-US" altLang="zh-CN" sz="2800" smtClean="0">
                <a:ea typeface="黑体" panose="02010609060101010101" pitchFamily="49" charset="-122"/>
                <a:sym typeface="Symbol" panose="05050102010706020507" pitchFamily="18" charset="2"/>
              </a:rPr>
              <a:t>“</a:t>
            </a:r>
            <a:r>
              <a:rPr lang="zh-CN" altLang="en-US" sz="2800" smtClean="0">
                <a:latin typeface="黑体" panose="02010609060101010101" pitchFamily="49" charset="-122"/>
                <a:ea typeface="黑体" panose="02010609060101010101" pitchFamily="49" charset="-122"/>
                <a:sym typeface="Symbol" panose="05050102010706020507" pitchFamily="18" charset="2"/>
              </a:rPr>
              <a:t>连接</a:t>
            </a:r>
            <a:r>
              <a:rPr lang="zh-CN" altLang="en-US" sz="2800" smtClean="0">
                <a:ea typeface="黑体" panose="02010609060101010101" pitchFamily="49" charset="-122"/>
                <a:sym typeface="Symbol" panose="05050102010706020507" pitchFamily="18" charset="2"/>
              </a:rPr>
              <a:t>”</a:t>
            </a:r>
            <a:r>
              <a:rPr lang="zh-CN" altLang="en-US" sz="2800" smtClean="0">
                <a:latin typeface="黑体" panose="02010609060101010101" pitchFamily="49" charset="-122"/>
                <a:ea typeface="黑体" panose="02010609060101010101" pitchFamily="49" charset="-122"/>
                <a:sym typeface="Symbol" panose="05050102010706020507" pitchFamily="18" charset="2"/>
              </a:rPr>
              <a:t>的可结合律</a:t>
            </a:r>
          </a:p>
          <a:p>
            <a:pPr eaLnBrk="1" hangingPunct="1">
              <a:lnSpc>
                <a:spcPct val="90000"/>
              </a:lnSpc>
              <a:buFont typeface="Wingdings" panose="05000000000000000000" pitchFamily="2" charset="2"/>
              <a:buNone/>
            </a:pPr>
            <a:r>
              <a:rPr lang="en-US" altLang="zh-CN" sz="2800" smtClean="0">
                <a:latin typeface="黑体" panose="02010609060101010101" pitchFamily="49" charset="-122"/>
                <a:ea typeface="黑体" panose="02010609060101010101" pitchFamily="49" charset="-122"/>
                <a:sym typeface="Symbol" panose="05050102010706020507" pitchFamily="18" charset="2"/>
              </a:rPr>
              <a:t>4 r(st)=rsrt</a:t>
            </a:r>
          </a:p>
          <a:p>
            <a:pPr eaLnBrk="1" hangingPunct="1">
              <a:lnSpc>
                <a:spcPct val="90000"/>
              </a:lnSpc>
              <a:buFont typeface="Wingdings" panose="05000000000000000000" pitchFamily="2" charset="2"/>
              <a:buNone/>
            </a:pPr>
            <a:r>
              <a:rPr lang="en-US" altLang="zh-CN" sz="2800" smtClean="0">
                <a:latin typeface="黑体" panose="02010609060101010101" pitchFamily="49" charset="-122"/>
                <a:ea typeface="黑体" panose="02010609060101010101" pitchFamily="49" charset="-122"/>
                <a:sym typeface="Symbol" panose="05050102010706020507" pitchFamily="18" charset="2"/>
              </a:rPr>
              <a:t>  (st)r=srtr	     </a:t>
            </a:r>
            <a:r>
              <a:rPr lang="zh-CN" altLang="en-US" sz="2800" smtClean="0">
                <a:latin typeface="黑体" panose="02010609060101010101" pitchFamily="49" charset="-122"/>
                <a:ea typeface="黑体" panose="02010609060101010101" pitchFamily="49" charset="-122"/>
                <a:sym typeface="Symbol" panose="05050102010706020507" pitchFamily="18" charset="2"/>
              </a:rPr>
              <a:t>分配律</a:t>
            </a:r>
          </a:p>
          <a:p>
            <a:pPr eaLnBrk="1" hangingPunct="1">
              <a:lnSpc>
                <a:spcPct val="90000"/>
              </a:lnSpc>
              <a:buFont typeface="Wingdings" panose="05000000000000000000" pitchFamily="2" charset="2"/>
              <a:buNone/>
            </a:pPr>
            <a:r>
              <a:rPr lang="en-US" altLang="zh-CN" smtClean="0">
                <a:latin typeface="黑体" panose="02010609060101010101" pitchFamily="49" charset="-122"/>
                <a:ea typeface="黑体" panose="02010609060101010101" pitchFamily="49" charset="-122"/>
                <a:sym typeface="Symbol" panose="05050102010706020507" pitchFamily="18" charset="2"/>
              </a:rPr>
              <a:t>5 r=r, r=r	    </a:t>
            </a:r>
            <a:r>
              <a:rPr lang="zh-CN" altLang="en-US" smtClean="0">
                <a:latin typeface="黑体" panose="02010609060101010101" pitchFamily="49" charset="-122"/>
                <a:ea typeface="黑体" panose="02010609060101010101" pitchFamily="49" charset="-122"/>
                <a:sym typeface="Symbol" panose="05050102010706020507" pitchFamily="18" charset="2"/>
              </a:rPr>
              <a:t>是</a:t>
            </a:r>
            <a:r>
              <a:rPr lang="zh-CN" altLang="en-US" smtClean="0">
                <a:ea typeface="黑体" panose="02010609060101010101" pitchFamily="49" charset="-122"/>
                <a:sym typeface="Symbol" panose="05050102010706020507" pitchFamily="18" charset="2"/>
              </a:rPr>
              <a:t>“</a:t>
            </a:r>
            <a:r>
              <a:rPr lang="zh-CN" altLang="en-US" smtClean="0">
                <a:latin typeface="黑体" panose="02010609060101010101" pitchFamily="49" charset="-122"/>
                <a:ea typeface="黑体" panose="02010609060101010101" pitchFamily="49" charset="-122"/>
                <a:sym typeface="Symbol" panose="05050102010706020507" pitchFamily="18" charset="2"/>
              </a:rPr>
              <a:t>连接</a:t>
            </a:r>
            <a:r>
              <a:rPr lang="zh-CN" altLang="en-US" smtClean="0">
                <a:ea typeface="黑体" panose="02010609060101010101" pitchFamily="49" charset="-122"/>
                <a:sym typeface="Symbol" panose="05050102010706020507" pitchFamily="18" charset="2"/>
              </a:rPr>
              <a:t>”</a:t>
            </a:r>
            <a:r>
              <a:rPr lang="zh-CN" altLang="en-US" smtClean="0">
                <a:latin typeface="黑体" panose="02010609060101010101" pitchFamily="49" charset="-122"/>
                <a:ea typeface="黑体" panose="02010609060101010101" pitchFamily="49" charset="-122"/>
                <a:sym typeface="Symbol" panose="05050102010706020507" pitchFamily="18" charset="2"/>
              </a:rPr>
              <a:t>的恒等元素	</a:t>
            </a:r>
          </a:p>
          <a:p>
            <a:pPr eaLnBrk="1" hangingPunct="1">
              <a:lnSpc>
                <a:spcPct val="90000"/>
              </a:lnSpc>
              <a:buFont typeface="Wingdings" panose="05000000000000000000" pitchFamily="2" charset="2"/>
              <a:buNone/>
            </a:pPr>
            <a:r>
              <a:rPr lang="en-US" altLang="zh-CN" smtClean="0">
                <a:latin typeface="黑体" panose="02010609060101010101" pitchFamily="49" charset="-122"/>
                <a:ea typeface="黑体" panose="02010609060101010101" pitchFamily="49" charset="-122"/>
              </a:rPr>
              <a:t>6 r</a:t>
            </a:r>
            <a:r>
              <a:rPr lang="en-US" altLang="zh-CN" smtClean="0">
                <a:latin typeface="黑体" panose="02010609060101010101" pitchFamily="49" charset="-122"/>
                <a:ea typeface="黑体" panose="02010609060101010101" pitchFamily="49" charset="-122"/>
                <a:sym typeface="Symbol" panose="05050102010706020507" pitchFamily="18" charset="2"/>
              </a:rPr>
              <a:t>r=r				</a:t>
            </a:r>
          </a:p>
          <a:p>
            <a:pPr lvl="1" eaLnBrk="1" hangingPunct="1">
              <a:lnSpc>
                <a:spcPct val="90000"/>
              </a:lnSpc>
              <a:buFont typeface="Wingdings" panose="05000000000000000000" pitchFamily="2" charset="2"/>
              <a:buNone/>
            </a:pPr>
            <a:r>
              <a:rPr lang="en-US" altLang="zh-CN" smtClean="0">
                <a:latin typeface="黑体" panose="02010609060101010101" pitchFamily="49" charset="-122"/>
                <a:ea typeface="黑体" panose="02010609060101010101" pitchFamily="49" charset="-122"/>
                <a:sym typeface="Symbol" panose="05050102010706020507" pitchFamily="18" charset="2"/>
              </a:rPr>
              <a:t>r</a:t>
            </a:r>
            <a:r>
              <a:rPr lang="en-US" altLang="zh-CN" baseline="30000" smtClean="0">
                <a:latin typeface="黑体" panose="02010609060101010101" pitchFamily="49" charset="-122"/>
                <a:ea typeface="黑体" panose="02010609060101010101" pitchFamily="49" charset="-122"/>
                <a:sym typeface="Symbol" panose="05050102010706020507" pitchFamily="18" charset="2"/>
              </a:rPr>
              <a:t></a:t>
            </a:r>
            <a:r>
              <a:rPr lang="en-US" altLang="zh-CN" smtClean="0">
                <a:latin typeface="黑体" panose="02010609060101010101" pitchFamily="49" charset="-122"/>
                <a:ea typeface="黑体" panose="02010609060101010101" pitchFamily="49" charset="-122"/>
                <a:sym typeface="Symbol" panose="05050102010706020507" pitchFamily="18" charset="2"/>
              </a:rPr>
              <a:t>=rrr</a:t>
            </a:r>
            <a:r>
              <a:rPr lang="en-US" altLang="zh-CN" smtClean="0">
                <a:ea typeface="黑体" panose="02010609060101010101" pitchFamily="49" charset="-122"/>
                <a:sym typeface="Symbol" panose="05050102010706020507" pitchFamily="18" charset="2"/>
              </a:rPr>
              <a:t>…</a:t>
            </a:r>
            <a:r>
              <a:rPr lang="en-US" altLang="zh-CN" smtClean="0">
                <a:latin typeface="黑体" panose="02010609060101010101" pitchFamily="49" charset="-122"/>
                <a:ea typeface="黑体" panose="02010609060101010101" pitchFamily="49" charset="-122"/>
                <a:sym typeface="Symbol" panose="05050102010706020507" pitchFamily="18" charset="2"/>
              </a:rPr>
              <a:t>	     </a:t>
            </a:r>
            <a:r>
              <a:rPr lang="en-US" altLang="zh-CN" smtClean="0">
                <a:ea typeface="黑体" panose="02010609060101010101" pitchFamily="49" charset="-122"/>
                <a:sym typeface="Symbol" panose="05050102010706020507" pitchFamily="18" charset="2"/>
              </a:rPr>
              <a:t>“</a:t>
            </a:r>
            <a:r>
              <a:rPr lang="zh-CN" altLang="en-US" smtClean="0">
                <a:latin typeface="黑体" panose="02010609060101010101" pitchFamily="49" charset="-122"/>
                <a:ea typeface="黑体" panose="02010609060101010101" pitchFamily="49" charset="-122"/>
                <a:sym typeface="Symbol" panose="05050102010706020507" pitchFamily="18" charset="2"/>
              </a:rPr>
              <a:t>或</a:t>
            </a:r>
            <a:r>
              <a:rPr lang="zh-CN" altLang="en-US" smtClean="0">
                <a:ea typeface="黑体" panose="02010609060101010101" pitchFamily="49" charset="-122"/>
                <a:sym typeface="Symbol" panose="05050102010706020507" pitchFamily="18" charset="2"/>
              </a:rPr>
              <a:t>”</a:t>
            </a:r>
            <a:r>
              <a:rPr lang="zh-CN" altLang="en-US" smtClean="0">
                <a:latin typeface="黑体" panose="02010609060101010101" pitchFamily="49" charset="-122"/>
                <a:ea typeface="黑体" panose="02010609060101010101" pitchFamily="49" charset="-122"/>
                <a:sym typeface="Symbol" panose="05050102010706020507" pitchFamily="18" charset="2"/>
              </a:rPr>
              <a:t>的抽取律</a:t>
            </a:r>
            <a:r>
              <a:rPr lang="zh-CN" altLang="zh-CN" smtClean="0">
                <a:latin typeface="黑体" panose="02010609060101010101" pitchFamily="49" charset="-122"/>
                <a:ea typeface="黑体" panose="02010609060101010101" pitchFamily="49" charset="-122"/>
                <a:sym typeface="Symbol" panose="05050102010706020507" pitchFamily="18" charset="2"/>
              </a:rPr>
              <a:t> </a:t>
            </a:r>
            <a:endParaRPr lang="zh-CN" altLang="en-US" smtClean="0">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90000"/>
              </a:lnSpc>
              <a:buFont typeface="Wingdings" panose="05000000000000000000" pitchFamily="2" charset="2"/>
              <a:buNone/>
            </a:pPr>
            <a:endParaRPr lang="en-US" altLang="zh-CN" sz="2800" smtClean="0">
              <a:latin typeface="黑体" panose="02010609060101010101" pitchFamily="49" charset="-122"/>
              <a:ea typeface="黑体" panose="02010609060101010101"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 calcmode="lin" valueType="num">
                                      <p:cBhvr>
                                        <p:cTn id="7" dur="500" fill="hold"/>
                                        <p:tgtEl>
                                          <p:spTgt spid="2048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48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0482">
                                            <p:txEl>
                                              <p:pRg st="1" end="1"/>
                                            </p:txEl>
                                          </p:spTgt>
                                        </p:tgtEl>
                                        <p:attrNameLst>
                                          <p:attrName>style.visibility</p:attrName>
                                        </p:attrNameLst>
                                      </p:cBhvr>
                                      <p:to>
                                        <p:strVal val="visible"/>
                                      </p:to>
                                    </p:set>
                                    <p:anim calcmode="lin" valueType="num">
                                      <p:cBhvr>
                                        <p:cTn id="13" dur="500" fill="hold"/>
                                        <p:tgtEl>
                                          <p:spTgt spid="20482">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048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20482">
                                            <p:txEl>
                                              <p:pRg st="2" end="2"/>
                                            </p:txEl>
                                          </p:spTgt>
                                        </p:tgtEl>
                                        <p:attrNameLst>
                                          <p:attrName>style.visibility</p:attrName>
                                        </p:attrNameLst>
                                      </p:cBhvr>
                                      <p:to>
                                        <p:strVal val="visible"/>
                                      </p:to>
                                    </p:set>
                                    <p:anim calcmode="lin" valueType="num">
                                      <p:cBhvr>
                                        <p:cTn id="19" dur="500" fill="hold"/>
                                        <p:tgtEl>
                                          <p:spTgt spid="20482">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048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20482">
                                            <p:txEl>
                                              <p:pRg st="3" end="3"/>
                                            </p:txEl>
                                          </p:spTgt>
                                        </p:tgtEl>
                                        <p:attrNameLst>
                                          <p:attrName>style.visibility</p:attrName>
                                        </p:attrNameLst>
                                      </p:cBhvr>
                                      <p:to>
                                        <p:strVal val="visible"/>
                                      </p:to>
                                    </p:set>
                                    <p:anim calcmode="lin" valueType="num">
                                      <p:cBhvr>
                                        <p:cTn id="25" dur="500" fill="hold"/>
                                        <p:tgtEl>
                                          <p:spTgt spid="20482">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048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20482">
                                            <p:txEl>
                                              <p:pRg st="4" end="4"/>
                                            </p:txEl>
                                          </p:spTgt>
                                        </p:tgtEl>
                                        <p:attrNameLst>
                                          <p:attrName>style.visibility</p:attrName>
                                        </p:attrNameLst>
                                      </p:cBhvr>
                                      <p:to>
                                        <p:strVal val="visible"/>
                                      </p:to>
                                    </p:set>
                                    <p:anim calcmode="lin" valueType="num">
                                      <p:cBhvr>
                                        <p:cTn id="31" dur="500" fill="hold"/>
                                        <p:tgtEl>
                                          <p:spTgt spid="20482">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2048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20482">
                                            <p:txEl>
                                              <p:pRg st="5" end="5"/>
                                            </p:txEl>
                                          </p:spTgt>
                                        </p:tgtEl>
                                        <p:attrNameLst>
                                          <p:attrName>style.visibility</p:attrName>
                                        </p:attrNameLst>
                                      </p:cBhvr>
                                      <p:to>
                                        <p:strVal val="visible"/>
                                      </p:to>
                                    </p:set>
                                    <p:anim calcmode="lin" valueType="num">
                                      <p:cBhvr>
                                        <p:cTn id="37" dur="500" fill="hold"/>
                                        <p:tgtEl>
                                          <p:spTgt spid="20482">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20482">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20482">
                                            <p:txEl>
                                              <p:pRg st="6" end="6"/>
                                            </p:txEl>
                                          </p:spTgt>
                                        </p:tgtEl>
                                        <p:attrNameLst>
                                          <p:attrName>style.visibility</p:attrName>
                                        </p:attrNameLst>
                                      </p:cBhvr>
                                      <p:to>
                                        <p:strVal val="visible"/>
                                      </p:to>
                                    </p:set>
                                    <p:anim calcmode="lin" valueType="num">
                                      <p:cBhvr>
                                        <p:cTn id="43" dur="500" fill="hold"/>
                                        <p:tgtEl>
                                          <p:spTgt spid="20482">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20482">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20482">
                                            <p:txEl>
                                              <p:pRg st="7" end="7"/>
                                            </p:txEl>
                                          </p:spTgt>
                                        </p:tgtEl>
                                        <p:attrNameLst>
                                          <p:attrName>style.visibility</p:attrName>
                                        </p:attrNameLst>
                                      </p:cBhvr>
                                      <p:to>
                                        <p:strVal val="visible"/>
                                      </p:to>
                                    </p:set>
                                    <p:anim calcmode="lin" valueType="num">
                                      <p:cBhvr>
                                        <p:cTn id="49" dur="500" fill="hold"/>
                                        <p:tgtEl>
                                          <p:spTgt spid="20482">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20482">
                                            <p:txEl>
                                              <p:pRg st="7" end="7"/>
                                            </p:txEl>
                                          </p:spTgt>
                                        </p:tgtEl>
                                        <p:attrNameLst>
                                          <p:attrName>ppt_h</p:attrName>
                                        </p:attrNameLst>
                                      </p:cBhvr>
                                      <p:tavLst>
                                        <p:tav tm="0">
                                          <p:val>
                                            <p:strVal val="#ppt_h"/>
                                          </p:val>
                                        </p:tav>
                                        <p:tav tm="100000">
                                          <p:val>
                                            <p:strVal val="#ppt_h"/>
                                          </p:val>
                                        </p:tav>
                                      </p:tavLst>
                                    </p:anim>
                                  </p:childTnLst>
                                </p:cTn>
                              </p:par>
                              <p:par>
                                <p:cTn id="51" presetID="17" presetClass="entr" presetSubtype="10" fill="hold" grpId="0" nodeType="withEffect">
                                  <p:stCondLst>
                                    <p:cond delay="0"/>
                                  </p:stCondLst>
                                  <p:childTnLst>
                                    <p:set>
                                      <p:cBhvr>
                                        <p:cTn id="52" dur="1" fill="hold">
                                          <p:stCondLst>
                                            <p:cond delay="0"/>
                                          </p:stCondLst>
                                        </p:cTn>
                                        <p:tgtEl>
                                          <p:spTgt spid="20482">
                                            <p:txEl>
                                              <p:pRg st="8" end="8"/>
                                            </p:txEl>
                                          </p:spTgt>
                                        </p:tgtEl>
                                        <p:attrNameLst>
                                          <p:attrName>style.visibility</p:attrName>
                                        </p:attrNameLst>
                                      </p:cBhvr>
                                      <p:to>
                                        <p:strVal val="visible"/>
                                      </p:to>
                                    </p:set>
                                    <p:anim calcmode="lin" valueType="num">
                                      <p:cBhvr>
                                        <p:cTn id="53" dur="500" fill="hold"/>
                                        <p:tgtEl>
                                          <p:spTgt spid="20482">
                                            <p:txEl>
                                              <p:pRg st="8" end="8"/>
                                            </p:txEl>
                                          </p:spTgt>
                                        </p:tgtEl>
                                        <p:attrNameLst>
                                          <p:attrName>ppt_w</p:attrName>
                                        </p:attrNameLst>
                                      </p:cBhvr>
                                      <p:tavLst>
                                        <p:tav tm="0">
                                          <p:val>
                                            <p:fltVal val="0"/>
                                          </p:val>
                                        </p:tav>
                                        <p:tav tm="100000">
                                          <p:val>
                                            <p:strVal val="#ppt_w"/>
                                          </p:val>
                                        </p:tav>
                                      </p:tavLst>
                                    </p:anim>
                                    <p:anim calcmode="lin" valueType="num">
                                      <p:cBhvr>
                                        <p:cTn id="54" dur="500" fill="hold"/>
                                        <p:tgtEl>
                                          <p:spTgt spid="20482">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1670050" y="692150"/>
            <a:ext cx="5710238" cy="727075"/>
          </a:xfrm>
        </p:spPr>
        <p:txBody>
          <a:bodyPr/>
          <a:lstStyle/>
          <a:p>
            <a:pPr algn="l" eaLnBrk="1" hangingPunct="1"/>
            <a:r>
              <a:rPr lang="en-US" altLang="zh-CN" sz="3600" dirty="0" smtClean="0"/>
              <a:t>3.2.3 </a:t>
            </a:r>
            <a:r>
              <a:rPr lang="zh-CN" altLang="en-US" sz="3600" dirty="0" smtClean="0"/>
              <a:t>正规文法到正规式</a:t>
            </a:r>
          </a:p>
        </p:txBody>
      </p:sp>
      <p:sp>
        <p:nvSpPr>
          <p:cNvPr id="17411" name="Rectangle 3"/>
          <p:cNvSpPr>
            <a:spLocks noGrp="1" noRot="1" noChangeArrowheads="1"/>
          </p:cNvSpPr>
          <p:nvPr>
            <p:ph idx="1"/>
          </p:nvPr>
        </p:nvSpPr>
        <p:spPr>
          <a:xfrm>
            <a:off x="603250" y="1989138"/>
            <a:ext cx="7785100" cy="3240087"/>
          </a:xfrm>
        </p:spPr>
        <p:txBody>
          <a:bodyPr/>
          <a:lstStyle/>
          <a:p>
            <a:pPr eaLnBrk="1" hangingPunct="1">
              <a:buFont typeface="Wingdings" panose="05000000000000000000" pitchFamily="2" charset="2"/>
              <a:buChar char="l"/>
            </a:pPr>
            <a:r>
              <a:rPr lang="zh-CN" altLang="en-US" smtClean="0"/>
              <a:t>一个正规语言可以由正规文法定义，也可以由正规式定义，在某种意义上，正规文法和正规式具有等价性。</a:t>
            </a:r>
          </a:p>
          <a:p>
            <a:pPr eaLnBrk="1" hangingPunct="1">
              <a:buFont typeface="Wingdings" panose="05000000000000000000" pitchFamily="2" charset="2"/>
              <a:buChar char="l"/>
            </a:pPr>
            <a:r>
              <a:rPr lang="zh-CN" altLang="en-US" smtClean="0"/>
              <a:t>有些语言适合用正规文法定义，有些语言适合用正规式定义。因此根据需要可以进行正规文法和正规式之间的转换。</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Rot="1" noChangeArrowheads="1"/>
          </p:cNvSpPr>
          <p:nvPr>
            <p:ph idx="1"/>
          </p:nvPr>
        </p:nvSpPr>
        <p:spPr>
          <a:xfrm>
            <a:off x="611188" y="1628775"/>
            <a:ext cx="7921625" cy="4895850"/>
          </a:xfrm>
        </p:spPr>
        <p:txBody>
          <a:bodyPr/>
          <a:lstStyle/>
          <a:p>
            <a:pPr eaLnBrk="1" hangingPunct="1">
              <a:spcBef>
                <a:spcPct val="10000"/>
              </a:spcBef>
              <a:spcAft>
                <a:spcPct val="10000"/>
              </a:spcAft>
              <a:buFont typeface="Wingdings" panose="05000000000000000000" pitchFamily="2" charset="2"/>
              <a:buChar char="l"/>
            </a:pPr>
            <a:r>
              <a:rPr lang="zh-CN" altLang="en-US" sz="2000" b="1" smtClean="0">
                <a:solidFill>
                  <a:schemeClr val="hlink"/>
                </a:solidFill>
              </a:rPr>
              <a:t>将∑上的一个正规式转换成文法</a:t>
            </a:r>
            <a:r>
              <a:rPr lang="en-US" altLang="zh-CN" sz="2000" b="1" smtClean="0">
                <a:solidFill>
                  <a:schemeClr val="hlink"/>
                </a:solidFill>
              </a:rPr>
              <a:t>G=</a:t>
            </a:r>
            <a:r>
              <a:rPr lang="zh-CN" altLang="en-US" sz="2000" b="1" smtClean="0">
                <a:solidFill>
                  <a:schemeClr val="hlink"/>
                </a:solidFill>
              </a:rPr>
              <a:t>（</a:t>
            </a:r>
            <a:r>
              <a:rPr lang="en-US" altLang="zh-CN" sz="2000" b="1" smtClean="0">
                <a:solidFill>
                  <a:schemeClr val="hlink"/>
                </a:solidFill>
              </a:rPr>
              <a:t>V</a:t>
            </a:r>
            <a:r>
              <a:rPr lang="en-US" altLang="zh-CN" sz="2000" b="1" baseline="-25000" smtClean="0">
                <a:solidFill>
                  <a:schemeClr val="hlink"/>
                </a:solidFill>
              </a:rPr>
              <a:t>N</a:t>
            </a:r>
            <a:r>
              <a:rPr lang="zh-CN" altLang="en-US" sz="2000" b="1" smtClean="0">
                <a:solidFill>
                  <a:schemeClr val="hlink"/>
                </a:solidFill>
              </a:rPr>
              <a:t>，</a:t>
            </a:r>
            <a:r>
              <a:rPr lang="en-US" altLang="zh-CN" sz="2000" b="1" smtClean="0">
                <a:solidFill>
                  <a:schemeClr val="hlink"/>
                </a:solidFill>
              </a:rPr>
              <a:t>V</a:t>
            </a:r>
            <a:r>
              <a:rPr lang="en-US" altLang="zh-CN" sz="2000" b="1" baseline="-25000" smtClean="0">
                <a:solidFill>
                  <a:schemeClr val="hlink"/>
                </a:solidFill>
              </a:rPr>
              <a:t>T</a:t>
            </a:r>
            <a:r>
              <a:rPr lang="zh-CN" altLang="en-US" sz="2000" b="1" smtClean="0">
                <a:solidFill>
                  <a:schemeClr val="hlink"/>
                </a:solidFill>
              </a:rPr>
              <a:t>，</a:t>
            </a:r>
            <a:r>
              <a:rPr lang="en-US" altLang="zh-CN" sz="2000" b="1" smtClean="0">
                <a:solidFill>
                  <a:schemeClr val="hlink"/>
                </a:solidFill>
              </a:rPr>
              <a:t>S</a:t>
            </a:r>
            <a:r>
              <a:rPr lang="zh-CN" altLang="en-US" sz="2000" b="1" smtClean="0">
                <a:solidFill>
                  <a:schemeClr val="hlink"/>
                </a:solidFill>
              </a:rPr>
              <a:t>，</a:t>
            </a:r>
            <a:r>
              <a:rPr lang="en-US" altLang="zh-CN" sz="2000" b="1" smtClean="0">
                <a:solidFill>
                  <a:schemeClr val="hlink"/>
                </a:solidFill>
              </a:rPr>
              <a:t>P</a:t>
            </a:r>
            <a:r>
              <a:rPr lang="zh-CN" altLang="en-US" sz="2000" b="1" smtClean="0">
                <a:solidFill>
                  <a:schemeClr val="hlink"/>
                </a:solidFill>
              </a:rPr>
              <a:t>）。</a:t>
            </a:r>
          </a:p>
          <a:p>
            <a:pPr eaLnBrk="1" hangingPunct="1">
              <a:spcBef>
                <a:spcPct val="10000"/>
              </a:spcBef>
              <a:spcAft>
                <a:spcPct val="10000"/>
              </a:spcAft>
              <a:buFont typeface="Wingdings" panose="05000000000000000000" pitchFamily="2" charset="2"/>
              <a:buChar char="l"/>
            </a:pPr>
            <a:r>
              <a:rPr lang="zh-CN" altLang="en-US" sz="2000" smtClean="0"/>
              <a:t>实际上，已知条件是字母表∑和它的正规式，需要确定的是文法的四个元素。其中，终结符可以由∑来担任，即终结符就是字母表（</a:t>
            </a:r>
            <a:r>
              <a:rPr lang="en-US" altLang="zh-CN" sz="2000" smtClean="0"/>
              <a:t>V</a:t>
            </a:r>
            <a:r>
              <a:rPr lang="en-US" altLang="zh-CN" sz="2000" baseline="-25000" smtClean="0"/>
              <a:t>T</a:t>
            </a:r>
            <a:r>
              <a:rPr lang="en-US" altLang="zh-CN" sz="2000" smtClean="0"/>
              <a:t> =∑</a:t>
            </a:r>
            <a:r>
              <a:rPr lang="zh-CN" altLang="en-US" sz="2000" smtClean="0"/>
              <a:t>）。可以设非终结符</a:t>
            </a:r>
            <a:r>
              <a:rPr lang="en-US" altLang="zh-CN" sz="2000" smtClean="0"/>
              <a:t>S</a:t>
            </a:r>
            <a:r>
              <a:rPr lang="zh-CN" altLang="en-US" sz="2000" smtClean="0"/>
              <a:t>为文法识别符号。事实上，需要做的工作就是确定非终结符集（</a:t>
            </a:r>
            <a:r>
              <a:rPr lang="en-US" altLang="zh-CN" sz="2000" smtClean="0"/>
              <a:t>V</a:t>
            </a:r>
            <a:r>
              <a:rPr lang="en-US" altLang="zh-CN" sz="2000" baseline="-25000" smtClean="0"/>
              <a:t>N</a:t>
            </a:r>
            <a:r>
              <a:rPr lang="zh-CN" altLang="en-US" sz="2000" smtClean="0"/>
              <a:t>）和产生式（</a:t>
            </a:r>
            <a:r>
              <a:rPr lang="en-US" altLang="zh-CN" sz="2000" smtClean="0"/>
              <a:t>P</a:t>
            </a:r>
            <a:r>
              <a:rPr lang="zh-CN" altLang="en-US" sz="2000" smtClean="0"/>
              <a:t>）。</a:t>
            </a:r>
          </a:p>
          <a:p>
            <a:pPr eaLnBrk="1" hangingPunct="1">
              <a:spcBef>
                <a:spcPct val="10000"/>
              </a:spcBef>
              <a:spcAft>
                <a:spcPct val="10000"/>
              </a:spcAft>
              <a:buFont typeface="Wingdings" panose="05000000000000000000" pitchFamily="2" charset="2"/>
              <a:buChar char="l"/>
            </a:pPr>
            <a:r>
              <a:rPr lang="zh-CN" altLang="en-US" sz="2000" smtClean="0"/>
              <a:t>产生文法的原则如下：</a:t>
            </a:r>
          </a:p>
          <a:p>
            <a:pPr lvl="1" eaLnBrk="1" hangingPunct="1">
              <a:spcBef>
                <a:spcPct val="10000"/>
              </a:spcBef>
              <a:spcAft>
                <a:spcPct val="10000"/>
              </a:spcAft>
              <a:buFont typeface="Wingdings" panose="05000000000000000000" pitchFamily="2" charset="2"/>
              <a:buChar char="l"/>
            </a:pPr>
            <a:r>
              <a:rPr lang="zh-CN" altLang="en-US" sz="1800" smtClean="0"/>
              <a:t>对任何的正规式</a:t>
            </a:r>
            <a:r>
              <a:rPr lang="en-US" altLang="zh-CN" sz="1800" smtClean="0"/>
              <a:t>r</a:t>
            </a:r>
            <a:r>
              <a:rPr lang="zh-CN" altLang="en-US" sz="1800" smtClean="0"/>
              <a:t>，定义非终结符</a:t>
            </a:r>
            <a:r>
              <a:rPr lang="en-US" altLang="zh-CN" sz="1800" smtClean="0"/>
              <a:t>S</a:t>
            </a:r>
            <a:r>
              <a:rPr lang="zh-CN" altLang="en-US" sz="1800" smtClean="0"/>
              <a:t>生成产生式</a:t>
            </a:r>
            <a:r>
              <a:rPr lang="en-US" altLang="zh-CN" sz="1800" smtClean="0"/>
              <a:t>S→r</a:t>
            </a:r>
            <a:r>
              <a:rPr lang="zh-CN" altLang="en-US" sz="1800" smtClean="0"/>
              <a:t>，并将</a:t>
            </a:r>
            <a:r>
              <a:rPr lang="en-US" altLang="zh-CN" sz="1800" smtClean="0"/>
              <a:t>S</a:t>
            </a:r>
            <a:r>
              <a:rPr lang="zh-CN" altLang="en-US" sz="1800" smtClean="0"/>
              <a:t>定为文法</a:t>
            </a:r>
            <a:r>
              <a:rPr lang="en-US" altLang="zh-CN" sz="1800" smtClean="0"/>
              <a:t>G</a:t>
            </a:r>
            <a:r>
              <a:rPr lang="zh-CN" altLang="en-US" sz="1800" smtClean="0"/>
              <a:t>的识别符号；</a:t>
            </a:r>
          </a:p>
          <a:p>
            <a:pPr lvl="1" eaLnBrk="1" hangingPunct="1">
              <a:spcBef>
                <a:spcPct val="10000"/>
              </a:spcBef>
              <a:spcAft>
                <a:spcPct val="10000"/>
              </a:spcAft>
              <a:buFont typeface="Wingdings" panose="05000000000000000000" pitchFamily="2" charset="2"/>
              <a:buChar char="l"/>
            </a:pPr>
            <a:r>
              <a:rPr lang="zh-CN" altLang="en-US" sz="1800" smtClean="0">
                <a:solidFill>
                  <a:srgbClr val="FF0000"/>
                </a:solidFill>
              </a:rPr>
              <a:t>如果</a:t>
            </a:r>
            <a:r>
              <a:rPr lang="en-US" altLang="zh-CN" sz="1800" smtClean="0">
                <a:solidFill>
                  <a:srgbClr val="FF0000"/>
                </a:solidFill>
              </a:rPr>
              <a:t>x</a:t>
            </a:r>
            <a:r>
              <a:rPr lang="zh-CN" altLang="en-US" sz="1800" smtClean="0">
                <a:solidFill>
                  <a:srgbClr val="FF0000"/>
                </a:solidFill>
              </a:rPr>
              <a:t>和</a:t>
            </a:r>
            <a:r>
              <a:rPr lang="en-US" altLang="zh-CN" sz="1800" smtClean="0">
                <a:solidFill>
                  <a:srgbClr val="FF0000"/>
                </a:solidFill>
              </a:rPr>
              <a:t>y</a:t>
            </a:r>
            <a:r>
              <a:rPr lang="zh-CN" altLang="en-US" sz="1800" smtClean="0">
                <a:solidFill>
                  <a:srgbClr val="FF0000"/>
                </a:solidFill>
              </a:rPr>
              <a:t>都是正规式，对形如</a:t>
            </a:r>
            <a:r>
              <a:rPr lang="en-US" altLang="zh-CN" sz="1800" smtClean="0">
                <a:solidFill>
                  <a:srgbClr val="FF0000"/>
                </a:solidFill>
              </a:rPr>
              <a:t>A→xy</a:t>
            </a:r>
            <a:r>
              <a:rPr lang="zh-CN" altLang="en-US" sz="1800" smtClean="0">
                <a:solidFill>
                  <a:srgbClr val="FF0000"/>
                </a:solidFill>
              </a:rPr>
              <a:t>的产生式，可以重写（拆分）成：</a:t>
            </a:r>
            <a:r>
              <a:rPr lang="en-US" altLang="zh-CN" sz="1800" smtClean="0">
                <a:solidFill>
                  <a:srgbClr val="FF0000"/>
                </a:solidFill>
              </a:rPr>
              <a:t>A→xB</a:t>
            </a:r>
            <a:r>
              <a:rPr lang="zh-CN" altLang="en-US" sz="1800" smtClean="0">
                <a:solidFill>
                  <a:srgbClr val="FF0000"/>
                </a:solidFill>
              </a:rPr>
              <a:t>，</a:t>
            </a:r>
            <a:r>
              <a:rPr lang="en-US" altLang="zh-CN" sz="1800" smtClean="0">
                <a:solidFill>
                  <a:srgbClr val="FF0000"/>
                </a:solidFill>
              </a:rPr>
              <a:t>B→y</a:t>
            </a:r>
            <a:r>
              <a:rPr lang="zh-CN" altLang="en-US" sz="1800" smtClean="0">
                <a:solidFill>
                  <a:srgbClr val="FF0000"/>
                </a:solidFill>
              </a:rPr>
              <a:t>两个产生式，其中</a:t>
            </a:r>
            <a:r>
              <a:rPr lang="en-US" altLang="zh-CN" sz="1800" smtClean="0">
                <a:solidFill>
                  <a:srgbClr val="FF0000"/>
                </a:solidFill>
              </a:rPr>
              <a:t>B</a:t>
            </a:r>
            <a:r>
              <a:rPr lang="zh-CN" altLang="en-US" sz="1800" smtClean="0">
                <a:solidFill>
                  <a:srgbClr val="FF0000"/>
                </a:solidFill>
              </a:rPr>
              <a:t>就是一个新的非终结符；</a:t>
            </a:r>
          </a:p>
          <a:p>
            <a:pPr lvl="1" eaLnBrk="1" hangingPunct="1">
              <a:spcBef>
                <a:spcPct val="10000"/>
              </a:spcBef>
              <a:spcAft>
                <a:spcPct val="10000"/>
              </a:spcAft>
              <a:buFont typeface="Wingdings" panose="05000000000000000000" pitchFamily="2" charset="2"/>
              <a:buChar char="l"/>
            </a:pPr>
            <a:r>
              <a:rPr lang="zh-CN" altLang="en-US" sz="1800" smtClean="0">
                <a:solidFill>
                  <a:srgbClr val="FF0000"/>
                </a:solidFill>
              </a:rPr>
              <a:t>对于形如：</a:t>
            </a:r>
            <a:r>
              <a:rPr lang="en-US" altLang="zh-CN" sz="1800" smtClean="0">
                <a:solidFill>
                  <a:srgbClr val="FF0000"/>
                </a:solidFill>
              </a:rPr>
              <a:t>A→x*y</a:t>
            </a:r>
            <a:r>
              <a:rPr lang="zh-CN" altLang="en-US" sz="1800" smtClean="0">
                <a:solidFill>
                  <a:srgbClr val="FF0000"/>
                </a:solidFill>
              </a:rPr>
              <a:t>的产生式，可以重写（拆分）成：</a:t>
            </a:r>
            <a:r>
              <a:rPr lang="en-US" altLang="zh-CN" sz="1800" smtClean="0">
                <a:solidFill>
                  <a:srgbClr val="FF0000"/>
                </a:solidFill>
              </a:rPr>
              <a:t>A→xB</a:t>
            </a:r>
            <a:r>
              <a:rPr lang="zh-CN" altLang="en-US" sz="1800" smtClean="0">
                <a:solidFill>
                  <a:srgbClr val="FF0000"/>
                </a:solidFill>
              </a:rPr>
              <a:t>，</a:t>
            </a:r>
            <a:r>
              <a:rPr lang="en-US" altLang="zh-CN" sz="1800" smtClean="0">
                <a:solidFill>
                  <a:srgbClr val="FF0000"/>
                </a:solidFill>
              </a:rPr>
              <a:t>A→y,B→xB,B→y</a:t>
            </a:r>
            <a:r>
              <a:rPr lang="zh-CN" altLang="en-US" sz="1800" smtClean="0">
                <a:solidFill>
                  <a:srgbClr val="FF0000"/>
                </a:solidFill>
              </a:rPr>
              <a:t>四个产生式，其中</a:t>
            </a:r>
            <a:r>
              <a:rPr lang="en-US" altLang="zh-CN" sz="1800" smtClean="0">
                <a:solidFill>
                  <a:srgbClr val="FF0000"/>
                </a:solidFill>
              </a:rPr>
              <a:t>B</a:t>
            </a:r>
            <a:r>
              <a:rPr lang="zh-CN" altLang="en-US" sz="1800" smtClean="0">
                <a:solidFill>
                  <a:srgbClr val="FF0000"/>
                </a:solidFill>
              </a:rPr>
              <a:t>是一个新的非终结符；</a:t>
            </a:r>
          </a:p>
          <a:p>
            <a:pPr lvl="1" eaLnBrk="1" hangingPunct="1">
              <a:spcBef>
                <a:spcPct val="10000"/>
              </a:spcBef>
              <a:spcAft>
                <a:spcPct val="10000"/>
              </a:spcAft>
              <a:buFont typeface="Wingdings" panose="05000000000000000000" pitchFamily="2" charset="2"/>
              <a:buChar char="l"/>
            </a:pPr>
            <a:r>
              <a:rPr lang="zh-CN" altLang="en-US" sz="1800" smtClean="0">
                <a:solidFill>
                  <a:srgbClr val="FF0000"/>
                </a:solidFill>
              </a:rPr>
              <a:t>对于形如：</a:t>
            </a:r>
            <a:r>
              <a:rPr lang="en-US" altLang="zh-CN" sz="1800" smtClean="0">
                <a:solidFill>
                  <a:srgbClr val="FF0000"/>
                </a:solidFill>
              </a:rPr>
              <a:t>A→x|y</a:t>
            </a:r>
            <a:r>
              <a:rPr lang="zh-CN" altLang="en-US" sz="1800" smtClean="0">
                <a:solidFill>
                  <a:srgbClr val="FF0000"/>
                </a:solidFill>
              </a:rPr>
              <a:t>的产生式，可以重写（拆分）成：</a:t>
            </a:r>
            <a:r>
              <a:rPr lang="en-US" altLang="zh-CN" sz="1800" smtClean="0">
                <a:solidFill>
                  <a:srgbClr val="FF0000"/>
                </a:solidFill>
              </a:rPr>
              <a:t>A→x</a:t>
            </a:r>
            <a:r>
              <a:rPr lang="zh-CN" altLang="en-US" sz="1800" smtClean="0">
                <a:solidFill>
                  <a:srgbClr val="FF0000"/>
                </a:solidFill>
              </a:rPr>
              <a:t>，</a:t>
            </a:r>
            <a:r>
              <a:rPr lang="en-US" altLang="zh-CN" sz="1800" smtClean="0">
                <a:solidFill>
                  <a:srgbClr val="FF0000"/>
                </a:solidFill>
              </a:rPr>
              <a:t>B→y</a:t>
            </a:r>
            <a:r>
              <a:rPr lang="zh-CN" altLang="en-US" sz="1800" smtClean="0">
                <a:solidFill>
                  <a:srgbClr val="FF0000"/>
                </a:solidFill>
              </a:rPr>
              <a:t>两个产生式；</a:t>
            </a:r>
          </a:p>
          <a:p>
            <a:pPr lvl="1" eaLnBrk="1" hangingPunct="1">
              <a:spcBef>
                <a:spcPct val="10000"/>
              </a:spcBef>
              <a:spcAft>
                <a:spcPct val="10000"/>
              </a:spcAft>
              <a:buFont typeface="Wingdings" panose="05000000000000000000" pitchFamily="2" charset="2"/>
              <a:buChar char="l"/>
            </a:pPr>
            <a:r>
              <a:rPr lang="zh-CN" altLang="en-US" sz="1800" smtClean="0"/>
              <a:t>利用这种规则不断地变换，直到每个产生式最多含有一个终结符为止。</a:t>
            </a:r>
          </a:p>
        </p:txBody>
      </p:sp>
      <p:sp>
        <p:nvSpPr>
          <p:cNvPr id="3" name="Rectangle 2"/>
          <p:cNvSpPr>
            <a:spLocks noGrp="1" noRot="1" noChangeArrowheads="1"/>
          </p:cNvSpPr>
          <p:nvPr>
            <p:ph type="title"/>
          </p:nvPr>
        </p:nvSpPr>
        <p:spPr>
          <a:xfrm>
            <a:off x="301625" y="404813"/>
            <a:ext cx="8540750" cy="1143000"/>
          </a:xfrm>
        </p:spPr>
        <p:txBody>
          <a:bodyPr/>
          <a:lstStyle/>
          <a:p>
            <a:pPr eaLnBrk="1" hangingPunct="1"/>
            <a:r>
              <a:rPr lang="zh-CN" altLang="en-US" dirty="0" smtClean="0"/>
              <a:t>将</a:t>
            </a:r>
            <a:r>
              <a:rPr lang="zh-CN" altLang="en-US" dirty="0"/>
              <a:t>正规</a:t>
            </a:r>
            <a:r>
              <a:rPr lang="zh-CN" altLang="en-US" dirty="0" smtClean="0"/>
              <a:t>式转换成</a:t>
            </a:r>
            <a:r>
              <a:rPr lang="zh-CN" altLang="en-US" dirty="0"/>
              <a:t>正规文法</a:t>
            </a:r>
            <a:endParaRPr lang="zh-CN" alt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755650" y="1504950"/>
            <a:ext cx="8085138"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Font typeface="Wingdings" panose="05000000000000000000" pitchFamily="2" charset="2"/>
              <a:buChar char="l"/>
            </a:pPr>
            <a:r>
              <a:rPr lang="zh-CN" altLang="en-US" sz="2800" b="1" dirty="0" smtClean="0">
                <a:solidFill>
                  <a:schemeClr val="hlink"/>
                </a:solidFill>
                <a:latin typeface="宋体" panose="02010600030101010101" pitchFamily="2" charset="-122"/>
              </a:rPr>
              <a:t>例</a:t>
            </a:r>
            <a:r>
              <a:rPr lang="en-US" altLang="zh-CN" sz="2800" b="1" dirty="0" smtClean="0">
                <a:solidFill>
                  <a:schemeClr val="hlink"/>
                </a:solidFill>
                <a:latin typeface="宋体" panose="02010600030101010101" pitchFamily="2" charset="-122"/>
              </a:rPr>
              <a:t>3.4</a:t>
            </a:r>
            <a:endParaRPr lang="en-US" altLang="zh-CN" sz="2800" b="1" dirty="0">
              <a:solidFill>
                <a:schemeClr val="hlink"/>
              </a:solidFill>
              <a:latin typeface="宋体" panose="02010600030101010101" pitchFamily="2" charset="-122"/>
            </a:endParaRPr>
          </a:p>
          <a:p>
            <a:pPr eaLnBrk="1" hangingPunct="1">
              <a:lnSpc>
                <a:spcPct val="130000"/>
              </a:lnSpc>
              <a:spcBef>
                <a:spcPct val="0"/>
              </a:spcBef>
              <a:buFont typeface="Wingdings" panose="05000000000000000000" pitchFamily="2" charset="2"/>
              <a:buChar char="l"/>
            </a:pPr>
            <a:r>
              <a:rPr lang="zh-CN" altLang="en-US" sz="2800" dirty="0">
                <a:latin typeface="宋体" panose="02010600030101010101" pitchFamily="2" charset="-122"/>
              </a:rPr>
              <a:t>将</a:t>
            </a:r>
            <a:r>
              <a:rPr lang="en-US" altLang="zh-CN" sz="2800" dirty="0">
                <a:latin typeface="宋体" panose="02010600030101010101" pitchFamily="2" charset="-122"/>
              </a:rPr>
              <a:t>R=a(</a:t>
            </a:r>
            <a:r>
              <a:rPr lang="en-US" altLang="zh-CN" sz="2800" dirty="0" err="1">
                <a:latin typeface="宋体" panose="02010600030101010101" pitchFamily="2" charset="-122"/>
              </a:rPr>
              <a:t>a|d</a:t>
            </a:r>
            <a:r>
              <a:rPr lang="en-US" altLang="zh-CN" sz="2800" dirty="0">
                <a:latin typeface="宋体" panose="02010600030101010101" pitchFamily="2" charset="-122"/>
              </a:rPr>
              <a:t>)*</a:t>
            </a:r>
            <a:r>
              <a:rPr lang="zh-CN" altLang="en-US" sz="2800" dirty="0">
                <a:latin typeface="宋体" panose="02010600030101010101" pitchFamily="2" charset="-122"/>
              </a:rPr>
              <a:t>转换成相应的正规文法；</a:t>
            </a:r>
          </a:p>
          <a:p>
            <a:pPr eaLnBrk="1" hangingPunct="1">
              <a:lnSpc>
                <a:spcPct val="130000"/>
              </a:lnSpc>
              <a:spcBef>
                <a:spcPct val="0"/>
              </a:spcBef>
              <a:buFont typeface="Wingdings" panose="05000000000000000000" pitchFamily="2" charset="2"/>
              <a:buChar char="l"/>
            </a:pPr>
            <a:r>
              <a:rPr lang="zh-CN" altLang="en-US" sz="2800" dirty="0">
                <a:latin typeface="宋体" panose="02010600030101010101" pitchFamily="2" charset="-122"/>
              </a:rPr>
              <a:t>令</a:t>
            </a:r>
            <a:r>
              <a:rPr lang="en-US" altLang="zh-CN" sz="2800" dirty="0">
                <a:latin typeface="宋体" panose="02010600030101010101" pitchFamily="2" charset="-122"/>
              </a:rPr>
              <a:t>S</a:t>
            </a:r>
            <a:r>
              <a:rPr lang="zh-CN" altLang="en-US" sz="2800" dirty="0">
                <a:latin typeface="宋体" panose="02010600030101010101" pitchFamily="2" charset="-122"/>
              </a:rPr>
              <a:t>是文法的开始符号；</a:t>
            </a:r>
          </a:p>
          <a:p>
            <a:pPr eaLnBrk="1" hangingPunct="1">
              <a:lnSpc>
                <a:spcPct val="130000"/>
              </a:lnSpc>
              <a:spcBef>
                <a:spcPct val="0"/>
              </a:spcBef>
              <a:buFont typeface="Wingdings" panose="05000000000000000000" pitchFamily="2" charset="2"/>
              <a:buChar char="l"/>
            </a:pPr>
            <a:r>
              <a:rPr lang="zh-CN" altLang="en-US" sz="2800" dirty="0">
                <a:latin typeface="宋体" panose="02010600030101010101" pitchFamily="2" charset="-122"/>
              </a:rPr>
              <a:t>首先形成</a:t>
            </a:r>
            <a:r>
              <a:rPr lang="en-US" altLang="zh-CN" sz="2800" dirty="0" err="1">
                <a:latin typeface="宋体" panose="02010600030101010101" pitchFamily="2" charset="-122"/>
              </a:rPr>
              <a:t>S→a</a:t>
            </a:r>
            <a:r>
              <a:rPr lang="en-US" altLang="zh-CN" sz="2800" dirty="0">
                <a:latin typeface="宋体" panose="02010600030101010101" pitchFamily="2" charset="-122"/>
              </a:rPr>
              <a:t>(</a:t>
            </a:r>
            <a:r>
              <a:rPr lang="en-US" altLang="zh-CN" sz="2800" dirty="0" err="1">
                <a:latin typeface="宋体" panose="02010600030101010101" pitchFamily="2" charset="-122"/>
              </a:rPr>
              <a:t>a|d</a:t>
            </a:r>
            <a:r>
              <a:rPr lang="en-US" altLang="zh-CN" sz="2800" dirty="0">
                <a:latin typeface="宋体" panose="02010600030101010101" pitchFamily="2" charset="-122"/>
              </a:rPr>
              <a:t>)</a:t>
            </a:r>
            <a:r>
              <a:rPr lang="en-US" altLang="zh-CN" sz="2800" baseline="30000" dirty="0">
                <a:latin typeface="宋体" panose="02010600030101010101" pitchFamily="2" charset="-122"/>
              </a:rPr>
              <a:t>*</a:t>
            </a:r>
            <a:r>
              <a:rPr lang="zh-CN" altLang="en-US" sz="2800" dirty="0">
                <a:latin typeface="宋体" panose="02010600030101010101" pitchFamily="2" charset="-122"/>
              </a:rPr>
              <a:t>；</a:t>
            </a:r>
          </a:p>
          <a:p>
            <a:pPr eaLnBrk="1" hangingPunct="1">
              <a:lnSpc>
                <a:spcPct val="130000"/>
              </a:lnSpc>
              <a:spcBef>
                <a:spcPct val="0"/>
              </a:spcBef>
              <a:buFont typeface="Wingdings" panose="05000000000000000000" pitchFamily="2" charset="2"/>
              <a:buChar char="l"/>
            </a:pPr>
            <a:r>
              <a:rPr lang="zh-CN" altLang="en-US" sz="2800" dirty="0">
                <a:latin typeface="宋体" panose="02010600030101010101" pitchFamily="2" charset="-122"/>
              </a:rPr>
              <a:t>然后形成</a:t>
            </a:r>
            <a:r>
              <a:rPr lang="en-US" altLang="zh-CN" sz="2800" dirty="0" err="1">
                <a:latin typeface="宋体" panose="02010600030101010101" pitchFamily="2" charset="-122"/>
              </a:rPr>
              <a:t>S→aA</a:t>
            </a:r>
            <a:r>
              <a:rPr lang="zh-CN" altLang="en-US" sz="2800" dirty="0">
                <a:latin typeface="宋体" panose="02010600030101010101" pitchFamily="2" charset="-122"/>
              </a:rPr>
              <a:t>和</a:t>
            </a:r>
            <a:r>
              <a:rPr lang="en-US" altLang="zh-CN" sz="2800" dirty="0">
                <a:latin typeface="宋体" panose="02010600030101010101" pitchFamily="2" charset="-122"/>
              </a:rPr>
              <a:t>A→(</a:t>
            </a:r>
            <a:r>
              <a:rPr lang="en-US" altLang="zh-CN" sz="2800" dirty="0" err="1">
                <a:latin typeface="宋体" panose="02010600030101010101" pitchFamily="2" charset="-122"/>
              </a:rPr>
              <a:t>a|d</a:t>
            </a:r>
            <a:r>
              <a:rPr lang="en-US" altLang="zh-CN" sz="2800" dirty="0">
                <a:latin typeface="宋体" panose="02010600030101010101" pitchFamily="2" charset="-122"/>
              </a:rPr>
              <a:t>)</a:t>
            </a:r>
            <a:r>
              <a:rPr lang="en-US" altLang="zh-CN" sz="2800" baseline="30000" dirty="0">
                <a:latin typeface="宋体" panose="02010600030101010101" pitchFamily="2" charset="-122"/>
              </a:rPr>
              <a:t>*</a:t>
            </a:r>
            <a:r>
              <a:rPr lang="zh-CN" altLang="en-US" sz="2800" dirty="0">
                <a:latin typeface="宋体" panose="02010600030101010101" pitchFamily="2" charset="-122"/>
              </a:rPr>
              <a:t>；</a:t>
            </a:r>
          </a:p>
          <a:p>
            <a:pPr eaLnBrk="1" hangingPunct="1">
              <a:lnSpc>
                <a:spcPct val="130000"/>
              </a:lnSpc>
              <a:spcBef>
                <a:spcPct val="0"/>
              </a:spcBef>
              <a:buFont typeface="Wingdings" panose="05000000000000000000" pitchFamily="2" charset="2"/>
              <a:buChar char="l"/>
            </a:pPr>
            <a:r>
              <a:rPr lang="zh-CN" altLang="en-US" sz="2800" dirty="0">
                <a:latin typeface="宋体" panose="02010600030101010101" pitchFamily="2" charset="-122"/>
              </a:rPr>
              <a:t>再重写第二条产生式形成： </a:t>
            </a:r>
            <a:r>
              <a:rPr lang="en-US" altLang="zh-CN" sz="2800" dirty="0" err="1">
                <a:latin typeface="宋体" panose="02010600030101010101" pitchFamily="2" charset="-122"/>
              </a:rPr>
              <a:t>S→aA</a:t>
            </a:r>
            <a:r>
              <a:rPr lang="zh-CN" altLang="en-US" sz="2800" dirty="0">
                <a:latin typeface="宋体" panose="02010600030101010101" pitchFamily="2" charset="-122"/>
              </a:rPr>
              <a:t>、</a:t>
            </a:r>
            <a:r>
              <a:rPr lang="en-US" altLang="zh-CN" sz="2800" dirty="0">
                <a:latin typeface="宋体" panose="02010600030101010101" pitchFamily="2" charset="-122"/>
              </a:rPr>
              <a:t>A→(</a:t>
            </a:r>
            <a:r>
              <a:rPr lang="en-US" altLang="zh-CN" sz="2800" dirty="0" err="1">
                <a:latin typeface="宋体" panose="02010600030101010101" pitchFamily="2" charset="-122"/>
              </a:rPr>
              <a:t>a|d</a:t>
            </a:r>
            <a:r>
              <a:rPr lang="en-US" altLang="zh-CN" sz="2800" dirty="0">
                <a:latin typeface="宋体" panose="02010600030101010101" pitchFamily="2" charset="-122"/>
              </a:rPr>
              <a:t>)B</a:t>
            </a:r>
            <a:r>
              <a:rPr lang="zh-CN" altLang="en-US" sz="2800" dirty="0">
                <a:latin typeface="宋体" panose="02010600030101010101" pitchFamily="2" charset="-122"/>
              </a:rPr>
              <a:t>、 </a:t>
            </a:r>
            <a:r>
              <a:rPr lang="en-US" altLang="zh-CN" sz="2800" dirty="0">
                <a:latin typeface="宋体" panose="02010600030101010101" pitchFamily="2" charset="-122"/>
              </a:rPr>
              <a:t>A→</a:t>
            </a:r>
            <a:r>
              <a:rPr lang="en-US" altLang="zh-CN" sz="2800" dirty="0">
                <a:sym typeface="Symbol" panose="05050102010706020507" pitchFamily="18" charset="2"/>
              </a:rPr>
              <a:t></a:t>
            </a:r>
            <a:r>
              <a:rPr lang="zh-CN" altLang="en-US" sz="2800" dirty="0">
                <a:latin typeface="宋体" panose="02010600030101010101" pitchFamily="2" charset="-122"/>
              </a:rPr>
              <a:t>、</a:t>
            </a:r>
            <a:r>
              <a:rPr lang="en-US" altLang="zh-CN" sz="2800" dirty="0">
                <a:latin typeface="宋体" panose="02010600030101010101" pitchFamily="2" charset="-122"/>
              </a:rPr>
              <a:t>B→(</a:t>
            </a:r>
            <a:r>
              <a:rPr lang="en-US" altLang="zh-CN" sz="2800" dirty="0" err="1">
                <a:latin typeface="宋体" panose="02010600030101010101" pitchFamily="2" charset="-122"/>
              </a:rPr>
              <a:t>a|d</a:t>
            </a:r>
            <a:r>
              <a:rPr lang="en-US" altLang="zh-CN" sz="2800" dirty="0">
                <a:latin typeface="宋体" panose="02010600030101010101" pitchFamily="2" charset="-122"/>
              </a:rPr>
              <a:t>)B</a:t>
            </a:r>
            <a:r>
              <a:rPr lang="zh-CN" altLang="en-US" sz="2800" dirty="0">
                <a:latin typeface="宋体" panose="02010600030101010101" pitchFamily="2" charset="-122"/>
              </a:rPr>
              <a:t>、</a:t>
            </a:r>
            <a:r>
              <a:rPr lang="en-US" altLang="zh-CN" sz="2800" dirty="0">
                <a:latin typeface="宋体" panose="02010600030101010101" pitchFamily="2" charset="-122"/>
              </a:rPr>
              <a:t>B </a:t>
            </a:r>
            <a:r>
              <a:rPr lang="en-US" altLang="zh-CN" sz="2800" dirty="0"/>
              <a:t>→</a:t>
            </a:r>
            <a:r>
              <a:rPr lang="en-US" altLang="zh-CN" sz="2800" dirty="0">
                <a:sym typeface="Symbol" panose="05050102010706020507" pitchFamily="18" charset="2"/>
              </a:rPr>
              <a:t></a:t>
            </a:r>
            <a:r>
              <a:rPr lang="en-US" altLang="zh-CN" sz="2800" dirty="0"/>
              <a:t> </a:t>
            </a:r>
            <a:r>
              <a:rPr lang="zh-CN" altLang="en-US" sz="2800" dirty="0">
                <a:latin typeface="宋体" panose="02010600030101010101" pitchFamily="2" charset="-122"/>
              </a:rPr>
              <a:t>；</a:t>
            </a:r>
          </a:p>
          <a:p>
            <a:pPr eaLnBrk="1" hangingPunct="1">
              <a:lnSpc>
                <a:spcPct val="130000"/>
              </a:lnSpc>
              <a:spcBef>
                <a:spcPct val="0"/>
              </a:spcBef>
              <a:buFont typeface="Wingdings" panose="05000000000000000000" pitchFamily="2" charset="2"/>
              <a:buChar char="l"/>
            </a:pPr>
            <a:r>
              <a:rPr lang="zh-CN" altLang="en-US" sz="2800" dirty="0">
                <a:latin typeface="宋体" panose="02010600030101010101" pitchFamily="2" charset="-122"/>
              </a:rPr>
              <a:t>进而变换为：</a:t>
            </a:r>
            <a:r>
              <a:rPr lang="en-US" altLang="zh-CN" sz="2800" dirty="0" err="1">
                <a:latin typeface="宋体" panose="02010600030101010101" pitchFamily="2" charset="-122"/>
              </a:rPr>
              <a:t>S→aA</a:t>
            </a:r>
            <a:r>
              <a:rPr lang="zh-CN" altLang="en-US" sz="2800" dirty="0">
                <a:latin typeface="宋体" panose="02010600030101010101" pitchFamily="2" charset="-122"/>
              </a:rPr>
              <a:t>、</a:t>
            </a:r>
            <a:r>
              <a:rPr lang="en-US" altLang="zh-CN" sz="2800" dirty="0" err="1">
                <a:latin typeface="宋体" panose="02010600030101010101" pitchFamily="2" charset="-122"/>
              </a:rPr>
              <a:t>A→aB</a:t>
            </a:r>
            <a:r>
              <a:rPr lang="zh-CN" altLang="en-US" sz="2800" dirty="0">
                <a:latin typeface="宋体" panose="02010600030101010101" pitchFamily="2" charset="-122"/>
              </a:rPr>
              <a:t>、 </a:t>
            </a:r>
            <a:r>
              <a:rPr lang="en-US" altLang="zh-CN" sz="2800" dirty="0" err="1">
                <a:latin typeface="宋体" panose="02010600030101010101" pitchFamily="2" charset="-122"/>
              </a:rPr>
              <a:t>A→dB</a:t>
            </a:r>
            <a:r>
              <a:rPr lang="en-US" altLang="zh-CN" sz="2800" dirty="0">
                <a:latin typeface="宋体" panose="02010600030101010101" pitchFamily="2" charset="-122"/>
              </a:rPr>
              <a:t> </a:t>
            </a:r>
            <a:r>
              <a:rPr lang="zh-CN" altLang="en-US" sz="2800" dirty="0">
                <a:latin typeface="宋体" panose="02010600030101010101" pitchFamily="2" charset="-122"/>
              </a:rPr>
              <a:t>、</a:t>
            </a:r>
            <a:r>
              <a:rPr lang="en-US" altLang="zh-CN" sz="2800" dirty="0">
                <a:latin typeface="宋体" panose="02010600030101010101" pitchFamily="2" charset="-122"/>
              </a:rPr>
              <a:t>A→</a:t>
            </a:r>
            <a:r>
              <a:rPr lang="en-US" altLang="zh-CN" sz="2800" dirty="0">
                <a:latin typeface="宋体" panose="02010600030101010101" pitchFamily="2" charset="-122"/>
                <a:sym typeface="Symbol" panose="05050102010706020507" pitchFamily="18" charset="2"/>
              </a:rPr>
              <a:t></a:t>
            </a:r>
            <a:r>
              <a:rPr lang="en-US" altLang="zh-CN" sz="2800" dirty="0">
                <a:latin typeface="宋体" panose="02010600030101010101" pitchFamily="2" charset="-122"/>
              </a:rPr>
              <a:t> </a:t>
            </a:r>
            <a:r>
              <a:rPr lang="zh-CN" altLang="en-US" sz="2800" dirty="0">
                <a:latin typeface="宋体" panose="02010600030101010101" pitchFamily="2" charset="-122"/>
              </a:rPr>
              <a:t>、</a:t>
            </a:r>
            <a:r>
              <a:rPr lang="zh-CN" altLang="en-US" sz="2800" dirty="0"/>
              <a:t> </a:t>
            </a:r>
            <a:r>
              <a:rPr lang="en-US" altLang="zh-CN" sz="2800" dirty="0" err="1">
                <a:latin typeface="宋体" panose="02010600030101010101" pitchFamily="2" charset="-122"/>
              </a:rPr>
              <a:t>B→aB</a:t>
            </a:r>
            <a:r>
              <a:rPr lang="zh-CN" altLang="en-US" sz="2800" dirty="0">
                <a:latin typeface="宋体" panose="02010600030101010101" pitchFamily="2" charset="-122"/>
              </a:rPr>
              <a:t>、 </a:t>
            </a:r>
            <a:r>
              <a:rPr lang="en-US" altLang="zh-CN" sz="2800" dirty="0" err="1">
                <a:latin typeface="宋体" panose="02010600030101010101" pitchFamily="2" charset="-122"/>
              </a:rPr>
              <a:t>B→dB</a:t>
            </a:r>
            <a:r>
              <a:rPr lang="en-US" altLang="zh-CN" sz="2800" dirty="0">
                <a:latin typeface="宋体" panose="02010600030101010101" pitchFamily="2" charset="-122"/>
              </a:rPr>
              <a:t> </a:t>
            </a:r>
            <a:r>
              <a:rPr lang="zh-CN" altLang="en-US" sz="2800" dirty="0">
                <a:latin typeface="宋体" panose="02010600030101010101" pitchFamily="2" charset="-122"/>
              </a:rPr>
              <a:t>、</a:t>
            </a:r>
            <a:r>
              <a:rPr lang="en-US" altLang="zh-CN" sz="2800" dirty="0">
                <a:latin typeface="宋体" panose="02010600030101010101" pitchFamily="2" charset="-122"/>
              </a:rPr>
              <a:t>B →</a:t>
            </a:r>
            <a:r>
              <a:rPr lang="en-US" altLang="zh-CN" sz="2800" dirty="0">
                <a:latin typeface="宋体" panose="02010600030101010101" pitchFamily="2" charset="-122"/>
                <a:sym typeface="Symbol" panose="05050102010706020507" pitchFamily="18" charset="2"/>
              </a:rPr>
              <a:t></a:t>
            </a:r>
            <a:r>
              <a:rPr lang="en-US" altLang="zh-CN" sz="2800" dirty="0">
                <a:latin typeface="宋体" panose="02010600030101010101" pitchFamily="2" charset="-122"/>
              </a:rPr>
              <a:t> </a:t>
            </a:r>
            <a:r>
              <a:rPr lang="zh-CN" altLang="en-US" sz="2800" dirty="0">
                <a:latin typeface="宋体" panose="02010600030101010101" pitchFamily="2" charset="-122"/>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301625" y="404813"/>
            <a:ext cx="8540750" cy="1143000"/>
          </a:xfrm>
        </p:spPr>
        <p:txBody>
          <a:bodyPr/>
          <a:lstStyle/>
          <a:p>
            <a:pPr eaLnBrk="1" hangingPunct="1"/>
            <a:r>
              <a:rPr lang="zh-CN" altLang="en-US" dirty="0" smtClean="0"/>
              <a:t>将正规文法转换成正规式</a:t>
            </a:r>
          </a:p>
        </p:txBody>
      </p:sp>
      <p:sp>
        <p:nvSpPr>
          <p:cNvPr id="20483" name="Rectangle 3"/>
          <p:cNvSpPr>
            <a:spLocks noGrp="1" noRot="1" noChangeArrowheads="1"/>
          </p:cNvSpPr>
          <p:nvPr>
            <p:ph type="body" sz="half" idx="1"/>
          </p:nvPr>
        </p:nvSpPr>
        <p:spPr>
          <a:xfrm>
            <a:off x="323850" y="1773238"/>
            <a:ext cx="8083550" cy="1519237"/>
          </a:xfrm>
        </p:spPr>
        <p:txBody>
          <a:bodyPr/>
          <a:lstStyle/>
          <a:p>
            <a:pPr eaLnBrk="1" hangingPunct="1">
              <a:buFont typeface="Wingdings" panose="05000000000000000000" pitchFamily="2" charset="2"/>
              <a:buChar char="l"/>
            </a:pPr>
            <a:r>
              <a:rPr lang="zh-CN" altLang="en-US" sz="2800" smtClean="0"/>
              <a:t>将正规文法转换成正规式。是上述过程的逆过程，最后只剩下一个开始符号定义的产生式，并且该产生式的右部不含非终结符。</a:t>
            </a:r>
          </a:p>
        </p:txBody>
      </p:sp>
      <p:graphicFrame>
        <p:nvGraphicFramePr>
          <p:cNvPr id="36896" name="Group 32"/>
          <p:cNvGraphicFramePr>
            <a:graphicFrameLocks noGrp="1"/>
          </p:cNvGraphicFramePr>
          <p:nvPr>
            <p:ph sz="half" idx="2"/>
          </p:nvPr>
        </p:nvGraphicFramePr>
        <p:xfrm>
          <a:off x="827088" y="3500438"/>
          <a:ext cx="7632700" cy="2073276"/>
        </p:xfrm>
        <a:graphic>
          <a:graphicData uri="http://schemas.openxmlformats.org/drawingml/2006/table">
            <a:tbl>
              <a:tblPr/>
              <a:tblGrid>
                <a:gridCol w="2544762">
                  <a:extLst>
                    <a:ext uri="{9D8B030D-6E8A-4147-A177-3AD203B41FA5}">
                      <a16:colId xmlns:a16="http://schemas.microsoft.com/office/drawing/2014/main" val="20000"/>
                    </a:ext>
                  </a:extLst>
                </a:gridCol>
                <a:gridCol w="2543175">
                  <a:extLst>
                    <a:ext uri="{9D8B030D-6E8A-4147-A177-3AD203B41FA5}">
                      <a16:colId xmlns:a16="http://schemas.microsoft.com/office/drawing/2014/main" val="20001"/>
                    </a:ext>
                  </a:extLst>
                </a:gridCol>
                <a:gridCol w="2544763">
                  <a:extLst>
                    <a:ext uri="{9D8B030D-6E8A-4147-A177-3AD203B41FA5}">
                      <a16:colId xmlns:a16="http://schemas.microsoft.com/office/drawing/2014/main" val="20002"/>
                    </a:ext>
                  </a:extLst>
                </a:gridCol>
              </a:tblGrid>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文法产生式 </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正规式 </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规则</a:t>
                      </a:r>
                      <a:r>
                        <a:rPr kumimoji="0" lang="en-US" altLang="zh-CN" sz="2800" b="0" i="0" u="none" strike="noStrike" cap="none" normalizeH="0" baseline="0" smtClean="0">
                          <a:ln>
                            <a:noFill/>
                          </a:ln>
                          <a:solidFill>
                            <a:schemeClr val="tx1"/>
                          </a:solidFill>
                          <a:effectLst/>
                          <a:latin typeface="Arial" charset="0"/>
                          <a:ea typeface="宋体" pitchFamily="2" charset="-122"/>
                        </a:rPr>
                        <a:t>1 </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A→xB</a:t>
                      </a:r>
                      <a:r>
                        <a:rPr kumimoji="0" lang="zh-CN" altLang="en-US" sz="2800" b="0" i="0" u="none" strike="noStrike" cap="none" normalizeH="0" baseline="0" smtClean="0">
                          <a:ln>
                            <a:noFill/>
                          </a:ln>
                          <a:solidFill>
                            <a:schemeClr val="tx1"/>
                          </a:solidFill>
                          <a:effectLst/>
                          <a:latin typeface="Arial" charset="0"/>
                          <a:ea typeface="宋体" pitchFamily="2" charset="-122"/>
                        </a:rPr>
                        <a:t>，</a:t>
                      </a:r>
                      <a:r>
                        <a:rPr kumimoji="0" lang="en-US" altLang="zh-CN" sz="2800" b="0" i="0" u="none" strike="noStrike" cap="none" normalizeH="0" baseline="0" smtClean="0">
                          <a:ln>
                            <a:noFill/>
                          </a:ln>
                          <a:solidFill>
                            <a:schemeClr val="tx1"/>
                          </a:solidFill>
                          <a:effectLst/>
                          <a:latin typeface="Arial" charset="0"/>
                          <a:ea typeface="宋体" pitchFamily="2" charset="-122"/>
                        </a:rPr>
                        <a:t>B→y </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A=xy </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dirty="0" smtClean="0">
                          <a:ln>
                            <a:noFill/>
                          </a:ln>
                          <a:solidFill>
                            <a:srgbClr val="FF0000"/>
                          </a:solidFill>
                          <a:effectLst/>
                          <a:latin typeface="Arial" charset="0"/>
                          <a:ea typeface="宋体" pitchFamily="2" charset="-122"/>
                        </a:rPr>
                        <a:t>规则</a:t>
                      </a:r>
                      <a:r>
                        <a:rPr kumimoji="0" lang="en-US" altLang="zh-CN" sz="2800" b="0" i="0" u="none" strike="noStrike" cap="none" normalizeH="0" baseline="0" dirty="0" smtClean="0">
                          <a:ln>
                            <a:noFill/>
                          </a:ln>
                          <a:solidFill>
                            <a:srgbClr val="FF0000"/>
                          </a:solidFill>
                          <a:effectLst/>
                          <a:latin typeface="Arial" charset="0"/>
                          <a:ea typeface="宋体" pitchFamily="2" charset="-122"/>
                        </a:rPr>
                        <a:t>2</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err="1" smtClean="0">
                          <a:ln>
                            <a:noFill/>
                          </a:ln>
                          <a:solidFill>
                            <a:srgbClr val="FF0000"/>
                          </a:solidFill>
                          <a:effectLst/>
                          <a:latin typeface="Arial" charset="0"/>
                          <a:ea typeface="宋体" pitchFamily="2" charset="-122"/>
                        </a:rPr>
                        <a:t>A→xA|y</a:t>
                      </a:r>
                      <a:r>
                        <a:rPr kumimoji="0" lang="en-US" altLang="zh-CN" sz="2800" b="0" i="0" u="none" strike="noStrike" cap="none" normalizeH="0" baseline="0" dirty="0" smtClean="0">
                          <a:ln>
                            <a:noFill/>
                          </a:ln>
                          <a:solidFill>
                            <a:srgbClr val="FF0000"/>
                          </a:solidFill>
                          <a:effectLst/>
                          <a:latin typeface="Arial" charset="0"/>
                          <a:ea typeface="宋体" pitchFamily="2" charset="-122"/>
                        </a:rPr>
                        <a:t> </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rgbClr val="FF0000"/>
                          </a:solidFill>
                          <a:effectLst/>
                          <a:latin typeface="Arial" charset="0"/>
                          <a:ea typeface="宋体" pitchFamily="2" charset="-122"/>
                        </a:rPr>
                        <a:t>A=x*y </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dirty="0" smtClean="0">
                          <a:ln>
                            <a:noFill/>
                          </a:ln>
                          <a:solidFill>
                            <a:schemeClr val="tx1"/>
                          </a:solidFill>
                          <a:effectLst/>
                          <a:latin typeface="Arial" charset="0"/>
                          <a:ea typeface="宋体" pitchFamily="2" charset="-122"/>
                        </a:rPr>
                        <a:t>规则</a:t>
                      </a:r>
                      <a:r>
                        <a:rPr kumimoji="0" lang="en-US" altLang="zh-CN" sz="2800" b="0" i="0" u="none" strike="noStrike" cap="none" normalizeH="0" baseline="0" dirty="0" smtClean="0">
                          <a:ln>
                            <a:noFill/>
                          </a:ln>
                          <a:solidFill>
                            <a:schemeClr val="tx1"/>
                          </a:solidFill>
                          <a:effectLst/>
                          <a:latin typeface="Arial" charset="0"/>
                          <a:ea typeface="宋体" pitchFamily="2" charset="-122"/>
                        </a:rPr>
                        <a:t>3</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err="1" smtClean="0">
                          <a:ln>
                            <a:noFill/>
                          </a:ln>
                          <a:solidFill>
                            <a:schemeClr val="tx1"/>
                          </a:solidFill>
                          <a:effectLst/>
                          <a:latin typeface="Arial" charset="0"/>
                          <a:ea typeface="宋体" pitchFamily="2" charset="-122"/>
                        </a:rPr>
                        <a:t>A→x</a:t>
                      </a:r>
                      <a:r>
                        <a:rPr kumimoji="0" lang="zh-CN" altLang="en-US" sz="2800" b="0" i="0" u="none" strike="noStrike" cap="none" normalizeH="0" baseline="0" dirty="0" smtClean="0">
                          <a:ln>
                            <a:noFill/>
                          </a:ln>
                          <a:solidFill>
                            <a:schemeClr val="tx1"/>
                          </a:solidFill>
                          <a:effectLst/>
                          <a:latin typeface="Arial" charset="0"/>
                          <a:ea typeface="宋体" pitchFamily="2" charset="-122"/>
                        </a:rPr>
                        <a:t>，</a:t>
                      </a:r>
                      <a:r>
                        <a:rPr kumimoji="0" lang="en-US" altLang="zh-CN" sz="2800" b="0" i="0" u="none" strike="noStrike" cap="none" normalizeH="0" baseline="0" dirty="0" err="1" smtClean="0">
                          <a:ln>
                            <a:noFill/>
                          </a:ln>
                          <a:solidFill>
                            <a:schemeClr val="tx1"/>
                          </a:solidFill>
                          <a:effectLst/>
                          <a:latin typeface="Arial" charset="0"/>
                          <a:ea typeface="宋体" pitchFamily="2" charset="-122"/>
                        </a:rPr>
                        <a:t>A→y</a:t>
                      </a:r>
                      <a:r>
                        <a:rPr kumimoji="0" lang="en-US" altLang="zh-CN" sz="2800" b="0" i="0" u="none" strike="noStrike" cap="none" normalizeH="0" baseline="0" dirty="0" smtClean="0">
                          <a:ln>
                            <a:noFill/>
                          </a:ln>
                          <a:solidFill>
                            <a:schemeClr val="tx1"/>
                          </a:solidFill>
                          <a:effectLst/>
                          <a:latin typeface="Arial" charset="0"/>
                          <a:ea typeface="宋体" pitchFamily="2" charset="-122"/>
                        </a:rPr>
                        <a:t> </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latin typeface="Arial" charset="0"/>
                          <a:ea typeface="宋体" pitchFamily="2" charset="-122"/>
                        </a:rPr>
                        <a:t>A=</a:t>
                      </a:r>
                      <a:r>
                        <a:rPr kumimoji="0" lang="en-US" altLang="zh-CN" sz="2800" b="0" i="0" u="none" strike="noStrike" cap="none" normalizeH="0" baseline="0" dirty="0" err="1" smtClean="0">
                          <a:ln>
                            <a:noFill/>
                          </a:ln>
                          <a:solidFill>
                            <a:schemeClr val="tx1"/>
                          </a:solidFill>
                          <a:effectLst/>
                          <a:latin typeface="Arial" charset="0"/>
                          <a:ea typeface="宋体" pitchFamily="2" charset="-122"/>
                        </a:rPr>
                        <a:t>x|y</a:t>
                      </a:r>
                      <a:r>
                        <a:rPr kumimoji="0" lang="en-US" altLang="zh-CN" sz="2800" b="0" i="0" u="none" strike="noStrike" cap="none" normalizeH="0" baseline="0" dirty="0" smtClean="0">
                          <a:ln>
                            <a:noFill/>
                          </a:ln>
                          <a:solidFill>
                            <a:schemeClr val="tx1"/>
                          </a:solidFill>
                          <a:effectLst/>
                          <a:latin typeface="Arial" charset="0"/>
                          <a:ea typeface="宋体" pitchFamily="2" charset="-122"/>
                        </a:rPr>
                        <a:t> </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841375" y="764704"/>
            <a:ext cx="3694112" cy="576262"/>
          </a:xfrm>
        </p:spPr>
        <p:txBody>
          <a:bodyPr/>
          <a:lstStyle/>
          <a:p>
            <a:pPr algn="l" eaLnBrk="1" hangingPunct="1"/>
            <a:r>
              <a:rPr lang="zh-CN" altLang="en-US" sz="3200" dirty="0" smtClean="0"/>
              <a:t>例</a:t>
            </a:r>
            <a:r>
              <a:rPr lang="en-US" altLang="zh-CN" sz="3200" dirty="0" smtClean="0"/>
              <a:t>3.5</a:t>
            </a:r>
          </a:p>
        </p:txBody>
      </p:sp>
      <p:sp>
        <p:nvSpPr>
          <p:cNvPr id="21507" name="Rectangle 3"/>
          <p:cNvSpPr>
            <a:spLocks noGrp="1" noRot="1" noChangeArrowheads="1"/>
          </p:cNvSpPr>
          <p:nvPr>
            <p:ph idx="1"/>
          </p:nvPr>
        </p:nvSpPr>
        <p:spPr>
          <a:xfrm>
            <a:off x="323155" y="1846263"/>
            <a:ext cx="8569325" cy="4391049"/>
          </a:xfrm>
        </p:spPr>
        <p:txBody>
          <a:bodyPr/>
          <a:lstStyle/>
          <a:p>
            <a:pPr eaLnBrk="1" hangingPunct="1">
              <a:spcBef>
                <a:spcPts val="600"/>
              </a:spcBef>
              <a:spcAft>
                <a:spcPts val="600"/>
              </a:spcAft>
              <a:buFont typeface="Wingdings" panose="05000000000000000000" pitchFamily="2" charset="2"/>
              <a:buChar char="l"/>
            </a:pPr>
            <a:r>
              <a:rPr lang="zh-CN" altLang="en-US" sz="2400" dirty="0" smtClean="0"/>
              <a:t>文法</a:t>
            </a:r>
            <a:r>
              <a:rPr lang="en-US" altLang="zh-CN" sz="2400" dirty="0" smtClean="0"/>
              <a:t>G[S]</a:t>
            </a:r>
            <a:r>
              <a:rPr lang="zh-CN" altLang="en-US" sz="2400" dirty="0" smtClean="0"/>
              <a:t>，</a:t>
            </a:r>
            <a:r>
              <a:rPr lang="en-US" altLang="zh-CN" sz="2400" dirty="0" err="1" smtClean="0"/>
              <a:t>S→aA</a:t>
            </a:r>
            <a:r>
              <a:rPr lang="en-US" altLang="zh-CN" sz="2400" dirty="0" smtClean="0"/>
              <a:t>, </a:t>
            </a:r>
            <a:r>
              <a:rPr lang="en-US" altLang="zh-CN" sz="2400" dirty="0" err="1" smtClean="0"/>
              <a:t>S→a</a:t>
            </a:r>
            <a:r>
              <a:rPr lang="zh-CN" altLang="en-US" sz="2400" dirty="0" smtClean="0"/>
              <a:t>，</a:t>
            </a:r>
            <a:r>
              <a:rPr lang="en-US" altLang="zh-CN" sz="2400" dirty="0" err="1" smtClean="0"/>
              <a:t>A→aA</a:t>
            </a:r>
            <a:r>
              <a:rPr lang="zh-CN" altLang="en-US" sz="2400" dirty="0" smtClean="0"/>
              <a:t>， </a:t>
            </a:r>
            <a:r>
              <a:rPr lang="en-US" altLang="zh-CN" sz="2400" dirty="0" err="1" smtClean="0"/>
              <a:t>A→dA</a:t>
            </a:r>
            <a:r>
              <a:rPr lang="zh-CN" altLang="en-US" sz="2400" dirty="0" smtClean="0"/>
              <a:t>， </a:t>
            </a:r>
            <a:r>
              <a:rPr lang="en-US" altLang="zh-CN" sz="2400" dirty="0" err="1" smtClean="0"/>
              <a:t>A→a</a:t>
            </a:r>
            <a:r>
              <a:rPr lang="zh-CN" altLang="en-US" sz="2400" dirty="0" smtClean="0"/>
              <a:t>， </a:t>
            </a:r>
            <a:r>
              <a:rPr lang="en-US" altLang="zh-CN" sz="2400" dirty="0" err="1" smtClean="0"/>
              <a:t>A→d</a:t>
            </a:r>
            <a:endParaRPr lang="en-US" altLang="zh-CN" sz="2400" dirty="0" smtClean="0"/>
          </a:p>
          <a:p>
            <a:pPr eaLnBrk="1" hangingPunct="1">
              <a:spcBef>
                <a:spcPts val="600"/>
              </a:spcBef>
              <a:spcAft>
                <a:spcPts val="600"/>
              </a:spcAft>
              <a:buFont typeface="Wingdings" panose="05000000000000000000" pitchFamily="2" charset="2"/>
              <a:buChar char="l"/>
            </a:pPr>
            <a:r>
              <a:rPr lang="zh-CN" altLang="en-US" sz="2400" dirty="0" smtClean="0"/>
              <a:t>先有：</a:t>
            </a:r>
            <a:r>
              <a:rPr lang="en-US" altLang="zh-CN" sz="2400" dirty="0" smtClean="0"/>
              <a:t>S=</a:t>
            </a:r>
            <a:r>
              <a:rPr lang="en-US" altLang="zh-CN" sz="2400" dirty="0" err="1" smtClean="0"/>
              <a:t>aA|a</a:t>
            </a:r>
            <a:r>
              <a:rPr lang="en-US" altLang="zh-CN" sz="2400" dirty="0" smtClean="0"/>
              <a:t>      A=(</a:t>
            </a:r>
            <a:r>
              <a:rPr lang="en-US" altLang="zh-CN" sz="2400" dirty="0" err="1" smtClean="0"/>
              <a:t>aA|dA</a:t>
            </a:r>
            <a:r>
              <a:rPr lang="en-US" altLang="zh-CN" sz="2400" dirty="0" smtClean="0"/>
              <a:t>)|(</a:t>
            </a:r>
            <a:r>
              <a:rPr lang="en-US" altLang="zh-CN" sz="2400" dirty="0" err="1" smtClean="0"/>
              <a:t>a|d</a:t>
            </a:r>
            <a:r>
              <a:rPr lang="en-US" altLang="zh-CN" sz="2400" dirty="0" smtClean="0"/>
              <a:t>)</a:t>
            </a:r>
          </a:p>
          <a:p>
            <a:pPr eaLnBrk="1" hangingPunct="1">
              <a:spcBef>
                <a:spcPts val="600"/>
              </a:spcBef>
              <a:spcAft>
                <a:spcPts val="600"/>
              </a:spcAft>
              <a:buFont typeface="Wingdings" panose="05000000000000000000" pitchFamily="2" charset="2"/>
              <a:buChar char="l"/>
            </a:pPr>
            <a:r>
              <a:rPr lang="zh-CN" altLang="en-US" sz="2400" dirty="0" smtClean="0"/>
              <a:t>再将</a:t>
            </a:r>
            <a:r>
              <a:rPr lang="en-US" altLang="zh-CN" sz="2400" dirty="0" smtClean="0"/>
              <a:t>A</a:t>
            </a:r>
            <a:r>
              <a:rPr lang="zh-CN" altLang="en-US" sz="2400" dirty="0" smtClean="0"/>
              <a:t>的正规式变换为</a:t>
            </a:r>
            <a:r>
              <a:rPr lang="en-US" altLang="zh-CN" sz="2400" dirty="0" smtClean="0"/>
              <a:t>A=(</a:t>
            </a:r>
            <a:r>
              <a:rPr lang="en-US" altLang="zh-CN" sz="2400" dirty="0" err="1" smtClean="0"/>
              <a:t>a|d</a:t>
            </a:r>
            <a:r>
              <a:rPr lang="en-US" altLang="zh-CN" sz="2400" dirty="0" smtClean="0"/>
              <a:t>)A|(</a:t>
            </a:r>
            <a:r>
              <a:rPr lang="en-US" altLang="zh-CN" sz="2400" dirty="0" err="1" smtClean="0"/>
              <a:t>a|d</a:t>
            </a:r>
            <a:r>
              <a:rPr lang="en-US" altLang="zh-CN" sz="2400" dirty="0" smtClean="0"/>
              <a:t>)</a:t>
            </a:r>
          </a:p>
          <a:p>
            <a:pPr eaLnBrk="1" hangingPunct="1">
              <a:spcBef>
                <a:spcPts val="600"/>
              </a:spcBef>
              <a:spcAft>
                <a:spcPts val="600"/>
              </a:spcAft>
              <a:buFont typeface="Wingdings" panose="05000000000000000000" pitchFamily="2" charset="2"/>
              <a:buChar char="l"/>
            </a:pPr>
            <a:r>
              <a:rPr lang="zh-CN" altLang="en-US" sz="2400" dirty="0" smtClean="0"/>
              <a:t>再根据规则</a:t>
            </a:r>
            <a:r>
              <a:rPr lang="en-US" altLang="zh-CN" sz="2400" dirty="0" smtClean="0"/>
              <a:t>2</a:t>
            </a:r>
            <a:r>
              <a:rPr lang="zh-CN" altLang="en-US" sz="2400" dirty="0" smtClean="0"/>
              <a:t>变换</a:t>
            </a:r>
            <a:r>
              <a:rPr lang="en-US" altLang="zh-CN" sz="2400" dirty="0" smtClean="0"/>
              <a:t>A=(</a:t>
            </a:r>
            <a:r>
              <a:rPr lang="en-US" altLang="zh-CN" sz="2400" dirty="0" err="1" smtClean="0"/>
              <a:t>a|d</a:t>
            </a:r>
            <a:r>
              <a:rPr lang="en-US" altLang="zh-CN" sz="2400" dirty="0" smtClean="0"/>
              <a:t>)*(</a:t>
            </a:r>
            <a:r>
              <a:rPr lang="en-US" altLang="zh-CN" sz="2400" dirty="0" err="1" smtClean="0"/>
              <a:t>a|d</a:t>
            </a:r>
            <a:r>
              <a:rPr lang="en-US" altLang="zh-CN" sz="2400" dirty="0" smtClean="0"/>
              <a:t>)</a:t>
            </a:r>
          </a:p>
          <a:p>
            <a:pPr eaLnBrk="1" hangingPunct="1">
              <a:spcBef>
                <a:spcPts val="600"/>
              </a:spcBef>
              <a:spcAft>
                <a:spcPts val="600"/>
              </a:spcAft>
              <a:buFont typeface="Wingdings" panose="05000000000000000000" pitchFamily="2" charset="2"/>
              <a:buChar char="l"/>
            </a:pPr>
            <a:r>
              <a:rPr lang="zh-CN" altLang="en-US" sz="2400" dirty="0" smtClean="0"/>
              <a:t>再将</a:t>
            </a:r>
            <a:r>
              <a:rPr lang="en-US" altLang="zh-CN" sz="2400" dirty="0" smtClean="0"/>
              <a:t>A</a:t>
            </a:r>
            <a:r>
              <a:rPr lang="zh-CN" altLang="en-US" sz="2400" dirty="0" smtClean="0"/>
              <a:t>的右端代入</a:t>
            </a:r>
            <a:r>
              <a:rPr lang="en-US" altLang="zh-CN" sz="2400" dirty="0" smtClean="0"/>
              <a:t>S</a:t>
            </a:r>
            <a:r>
              <a:rPr lang="zh-CN" altLang="en-US" sz="2400" dirty="0" smtClean="0"/>
              <a:t>的正规式得：</a:t>
            </a:r>
            <a:r>
              <a:rPr lang="en-US" altLang="zh-CN" sz="2400" dirty="0" smtClean="0"/>
              <a:t>S=a</a:t>
            </a:r>
            <a:r>
              <a:rPr lang="en-US" altLang="zh-CN" sz="2400" dirty="0" smtClean="0">
                <a:solidFill>
                  <a:srgbClr val="FF0000"/>
                </a:solidFill>
              </a:rPr>
              <a:t>((</a:t>
            </a:r>
            <a:r>
              <a:rPr lang="en-US" altLang="zh-CN" sz="2400" dirty="0" err="1" smtClean="0">
                <a:solidFill>
                  <a:srgbClr val="FF0000"/>
                </a:solidFill>
              </a:rPr>
              <a:t>a|d</a:t>
            </a:r>
            <a:r>
              <a:rPr lang="en-US" altLang="zh-CN" sz="2400" dirty="0" smtClean="0">
                <a:solidFill>
                  <a:srgbClr val="FF0000"/>
                </a:solidFill>
              </a:rPr>
              <a:t>)*(</a:t>
            </a:r>
            <a:r>
              <a:rPr lang="en-US" altLang="zh-CN" sz="2400" dirty="0" err="1" smtClean="0">
                <a:solidFill>
                  <a:srgbClr val="FF0000"/>
                </a:solidFill>
              </a:rPr>
              <a:t>a|d</a:t>
            </a:r>
            <a:r>
              <a:rPr lang="en-US" altLang="zh-CN" sz="2400" dirty="0" smtClean="0">
                <a:solidFill>
                  <a:srgbClr val="FF0000"/>
                </a:solidFill>
              </a:rPr>
              <a:t>))</a:t>
            </a:r>
            <a:r>
              <a:rPr lang="en-US" altLang="zh-CN" sz="2400" dirty="0" smtClean="0"/>
              <a:t>|a</a:t>
            </a:r>
          </a:p>
          <a:p>
            <a:pPr eaLnBrk="1" hangingPunct="1">
              <a:spcBef>
                <a:spcPts val="600"/>
              </a:spcBef>
              <a:spcAft>
                <a:spcPts val="600"/>
              </a:spcAft>
              <a:buFont typeface="Wingdings" panose="05000000000000000000" pitchFamily="2" charset="2"/>
              <a:buChar char="l"/>
            </a:pPr>
            <a:r>
              <a:rPr lang="zh-CN" altLang="en-US" sz="2400" dirty="0" smtClean="0"/>
              <a:t>利用正规式的代数变换得： </a:t>
            </a:r>
            <a:r>
              <a:rPr lang="en-US" altLang="zh-CN" sz="2400" dirty="0" smtClean="0"/>
              <a:t>S=a(</a:t>
            </a:r>
            <a:r>
              <a:rPr lang="en-US" altLang="zh-CN" sz="2400" dirty="0" smtClean="0">
                <a:solidFill>
                  <a:srgbClr val="FF0000"/>
                </a:solidFill>
              </a:rPr>
              <a:t>(</a:t>
            </a:r>
            <a:r>
              <a:rPr lang="en-US" altLang="zh-CN" sz="2400" dirty="0" err="1" smtClean="0">
                <a:solidFill>
                  <a:srgbClr val="FF0000"/>
                </a:solidFill>
              </a:rPr>
              <a:t>a|d</a:t>
            </a:r>
            <a:r>
              <a:rPr lang="en-US" altLang="zh-CN" sz="2400" dirty="0" smtClean="0">
                <a:solidFill>
                  <a:srgbClr val="FF0000"/>
                </a:solidFill>
              </a:rPr>
              <a:t>)*(</a:t>
            </a:r>
            <a:r>
              <a:rPr lang="en-US" altLang="zh-CN" sz="2400" dirty="0" err="1" smtClean="0">
                <a:solidFill>
                  <a:srgbClr val="FF0000"/>
                </a:solidFill>
              </a:rPr>
              <a:t>a|d</a:t>
            </a:r>
            <a:r>
              <a:rPr lang="en-US" altLang="zh-CN" sz="2400" dirty="0" smtClean="0">
                <a:solidFill>
                  <a:srgbClr val="FF0000"/>
                </a:solidFill>
              </a:rPr>
              <a:t>)| </a:t>
            </a:r>
            <a:r>
              <a:rPr lang="en-US" altLang="zh-CN" sz="2400" dirty="0" smtClean="0">
                <a:solidFill>
                  <a:srgbClr val="FF0000"/>
                </a:solidFill>
                <a:sym typeface="Symbol" panose="05050102010706020507" pitchFamily="18" charset="2"/>
              </a:rPr>
              <a:t></a:t>
            </a:r>
            <a:r>
              <a:rPr lang="en-US" altLang="zh-CN" sz="2400" dirty="0" smtClean="0">
                <a:sym typeface="Symbol" panose="05050102010706020507" pitchFamily="18" charset="2"/>
              </a:rPr>
              <a:t>)</a:t>
            </a:r>
            <a:endParaRPr lang="zh-CN" altLang="en-US" sz="2400" dirty="0" smtClean="0">
              <a:sym typeface="Symbol" panose="05050102010706020507" pitchFamily="18" charset="2"/>
            </a:endParaRPr>
          </a:p>
          <a:p>
            <a:pPr eaLnBrk="1" hangingPunct="1">
              <a:spcBef>
                <a:spcPts val="600"/>
              </a:spcBef>
              <a:spcAft>
                <a:spcPts val="600"/>
              </a:spcAft>
              <a:buFont typeface="Wingdings" panose="05000000000000000000" pitchFamily="2" charset="2"/>
              <a:buChar char="l"/>
            </a:pPr>
            <a:r>
              <a:rPr lang="zh-CN" altLang="en-US" sz="2400" dirty="0" smtClean="0"/>
              <a:t>再利用正规式的代数变换得： </a:t>
            </a:r>
            <a:r>
              <a:rPr lang="en-US" altLang="zh-CN" sz="2400" dirty="0" smtClean="0"/>
              <a:t>S=a(</a:t>
            </a:r>
            <a:r>
              <a:rPr lang="en-US" altLang="zh-CN" sz="2400" dirty="0" err="1" smtClean="0"/>
              <a:t>a|d</a:t>
            </a:r>
            <a:r>
              <a:rPr lang="en-US" altLang="zh-CN" sz="2400" dirty="0" smtClean="0"/>
              <a:t>)*</a:t>
            </a:r>
          </a:p>
          <a:p>
            <a:pPr eaLnBrk="1" hangingPunct="1">
              <a:spcBef>
                <a:spcPts val="600"/>
              </a:spcBef>
              <a:spcAft>
                <a:spcPts val="600"/>
              </a:spcAft>
              <a:buFont typeface="Wingdings" panose="05000000000000000000" pitchFamily="2" charset="2"/>
              <a:buChar char="l"/>
            </a:pPr>
            <a:r>
              <a:rPr lang="zh-CN" altLang="en-US" sz="2400" dirty="0" smtClean="0"/>
              <a:t>最后  </a:t>
            </a:r>
            <a:r>
              <a:rPr lang="en-US" altLang="zh-CN" sz="2400" dirty="0" smtClean="0"/>
              <a:t>S=a(</a:t>
            </a:r>
            <a:r>
              <a:rPr lang="en-US" altLang="zh-CN" sz="2400" dirty="0" err="1" smtClean="0"/>
              <a:t>a|d</a:t>
            </a:r>
            <a:r>
              <a:rPr lang="en-US" altLang="zh-CN" sz="2400" dirty="0" smtClean="0"/>
              <a:t>)* </a:t>
            </a:r>
            <a:r>
              <a:rPr lang="zh-CN" altLang="en-US" sz="2400" dirty="0" smtClean="0"/>
              <a:t>为所求。</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a:xfrm>
            <a:off x="250825" y="620713"/>
            <a:ext cx="8377238" cy="762000"/>
          </a:xfrm>
        </p:spPr>
        <p:txBody>
          <a:bodyPr/>
          <a:lstStyle/>
          <a:p>
            <a:pPr eaLnBrk="1" hangingPunct="1"/>
            <a:r>
              <a:rPr lang="zh-CN" altLang="en-US" sz="3600" b="1" dirty="0" smtClean="0"/>
              <a:t>第三章 词法分析</a:t>
            </a:r>
          </a:p>
        </p:txBody>
      </p:sp>
      <p:sp>
        <p:nvSpPr>
          <p:cNvPr id="4099" name="Rectangle 3"/>
          <p:cNvSpPr>
            <a:spLocks noGrp="1" noRot="1" noChangeArrowheads="1"/>
          </p:cNvSpPr>
          <p:nvPr>
            <p:ph idx="1"/>
          </p:nvPr>
        </p:nvSpPr>
        <p:spPr>
          <a:xfrm>
            <a:off x="762000" y="2133600"/>
            <a:ext cx="7696200" cy="4038600"/>
          </a:xfrm>
        </p:spPr>
        <p:txBody>
          <a:bodyPr/>
          <a:lstStyle/>
          <a:p>
            <a:pPr marL="0" indent="0" eaLnBrk="1" hangingPunct="1">
              <a:buFontTx/>
              <a:buNone/>
            </a:pPr>
            <a:r>
              <a:rPr lang="en-US" altLang="zh-CN" dirty="0"/>
              <a:t>3</a:t>
            </a:r>
            <a:r>
              <a:rPr lang="en-US" altLang="zh-CN" dirty="0" smtClean="0"/>
              <a:t>.1  </a:t>
            </a:r>
            <a:r>
              <a:rPr lang="zh-CN" altLang="en-US" dirty="0" smtClean="0"/>
              <a:t>词法分析程序的设计</a:t>
            </a:r>
          </a:p>
          <a:p>
            <a:pPr marL="0" indent="0" eaLnBrk="1" hangingPunct="1">
              <a:buFontTx/>
              <a:buNone/>
            </a:pPr>
            <a:r>
              <a:rPr lang="en-US" altLang="zh-CN" dirty="0"/>
              <a:t>3</a:t>
            </a:r>
            <a:r>
              <a:rPr lang="en-US" altLang="zh-CN" dirty="0" smtClean="0"/>
              <a:t>.2  </a:t>
            </a:r>
            <a:r>
              <a:rPr lang="zh-CN" altLang="en-US" dirty="0" smtClean="0"/>
              <a:t>单词的描述工具</a:t>
            </a:r>
          </a:p>
          <a:p>
            <a:pPr marL="0" indent="0" eaLnBrk="1" hangingPunct="1">
              <a:buFontTx/>
              <a:buNone/>
            </a:pPr>
            <a:r>
              <a:rPr lang="en-US" altLang="zh-CN" dirty="0"/>
              <a:t>3</a:t>
            </a:r>
            <a:r>
              <a:rPr lang="en-US" altLang="zh-CN" dirty="0" smtClean="0"/>
              <a:t>.3  </a:t>
            </a:r>
            <a:r>
              <a:rPr lang="zh-CN" altLang="en-US" dirty="0" smtClean="0"/>
              <a:t>有穷自动机</a:t>
            </a:r>
          </a:p>
          <a:p>
            <a:pPr marL="0" indent="0" eaLnBrk="1" hangingPunct="1">
              <a:buFontTx/>
              <a:buNone/>
            </a:pPr>
            <a:r>
              <a:rPr lang="en-US" altLang="zh-CN" dirty="0"/>
              <a:t>3</a:t>
            </a:r>
            <a:r>
              <a:rPr lang="en-US" altLang="zh-CN" dirty="0" smtClean="0"/>
              <a:t>.4  </a:t>
            </a:r>
            <a:r>
              <a:rPr lang="zh-CN" altLang="en-US" dirty="0" smtClean="0"/>
              <a:t>正规式和有穷自动机的等价性</a:t>
            </a:r>
          </a:p>
          <a:p>
            <a:pPr marL="0" indent="0" eaLnBrk="1" hangingPunct="1">
              <a:buFontTx/>
              <a:buNone/>
            </a:pPr>
            <a:r>
              <a:rPr lang="en-US" altLang="zh-CN" dirty="0"/>
              <a:t>3</a:t>
            </a:r>
            <a:r>
              <a:rPr lang="en-US" altLang="zh-CN" dirty="0" smtClean="0"/>
              <a:t>.5  </a:t>
            </a:r>
            <a:r>
              <a:rPr lang="zh-CN" altLang="en-US" dirty="0" smtClean="0"/>
              <a:t>正规文法和有穷自动机间的转换</a:t>
            </a:r>
          </a:p>
          <a:p>
            <a:pPr marL="0" indent="0" eaLnBrk="1" hangingPunct="1">
              <a:buFontTx/>
              <a:buNone/>
            </a:pPr>
            <a:r>
              <a:rPr lang="en-US" altLang="zh-CN" dirty="0"/>
              <a:t>3</a:t>
            </a:r>
            <a:r>
              <a:rPr lang="en-US" altLang="zh-CN" dirty="0" smtClean="0"/>
              <a:t>.6  </a:t>
            </a:r>
            <a:r>
              <a:rPr lang="zh-CN" altLang="en-US" dirty="0" smtClean="0"/>
              <a:t>词法分析程序的自动构造工具</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971550" y="685800"/>
            <a:ext cx="3671888" cy="798513"/>
          </a:xfrm>
        </p:spPr>
        <p:txBody>
          <a:bodyPr/>
          <a:lstStyle/>
          <a:p>
            <a:pPr algn="l" eaLnBrk="1" hangingPunct="1"/>
            <a:r>
              <a:rPr lang="en-US" altLang="zh-CN" sz="3600" dirty="0"/>
              <a:t>3</a:t>
            </a:r>
            <a:r>
              <a:rPr lang="en-US" altLang="zh-CN" sz="3600" dirty="0" smtClean="0"/>
              <a:t>.3 </a:t>
            </a:r>
            <a:r>
              <a:rPr lang="zh-CN" altLang="en-US" sz="3600" dirty="0" smtClean="0"/>
              <a:t>有穷自动机</a:t>
            </a:r>
          </a:p>
        </p:txBody>
      </p:sp>
      <p:sp>
        <p:nvSpPr>
          <p:cNvPr id="22531" name="Rectangle 3"/>
          <p:cNvSpPr>
            <a:spLocks noGrp="1" noRot="1" noChangeArrowheads="1"/>
          </p:cNvSpPr>
          <p:nvPr>
            <p:ph idx="1"/>
          </p:nvPr>
        </p:nvSpPr>
        <p:spPr>
          <a:xfrm>
            <a:off x="539552" y="1700808"/>
            <a:ext cx="8280920" cy="4319587"/>
          </a:xfrm>
        </p:spPr>
        <p:txBody>
          <a:bodyPr/>
          <a:lstStyle/>
          <a:p>
            <a:pPr eaLnBrk="1" hangingPunct="1">
              <a:spcBef>
                <a:spcPts val="600"/>
              </a:spcBef>
              <a:spcAft>
                <a:spcPts val="600"/>
              </a:spcAft>
              <a:buFont typeface="Wingdings" panose="05000000000000000000" pitchFamily="2" charset="2"/>
              <a:buChar char="l"/>
            </a:pPr>
            <a:r>
              <a:rPr lang="zh-CN" altLang="en-US" sz="2800" b="1" dirty="0" smtClean="0">
                <a:latin typeface="宋体" panose="02010600030101010101" pitchFamily="2" charset="-122"/>
              </a:rPr>
              <a:t>有穷自动机</a:t>
            </a:r>
            <a:r>
              <a:rPr lang="en-US" altLang="zh-CN" sz="2800" b="1" dirty="0" smtClean="0">
                <a:latin typeface="宋体" panose="02010600030101010101" pitchFamily="2" charset="-122"/>
              </a:rPr>
              <a:t>(</a:t>
            </a:r>
            <a:r>
              <a:rPr lang="zh-CN" altLang="en-US" sz="2800" b="1" dirty="0" smtClean="0">
                <a:latin typeface="宋体" panose="02010600030101010101" pitchFamily="2" charset="-122"/>
              </a:rPr>
              <a:t>也称有限自动机</a:t>
            </a:r>
            <a:r>
              <a:rPr lang="en-US" altLang="zh-CN" sz="2800" b="1" dirty="0" smtClean="0">
                <a:latin typeface="宋体" panose="02010600030101010101" pitchFamily="2" charset="-122"/>
              </a:rPr>
              <a:t>)</a:t>
            </a:r>
            <a:r>
              <a:rPr lang="zh-CN" altLang="en-US" sz="2800" b="1" dirty="0" smtClean="0">
                <a:latin typeface="宋体" panose="02010600030101010101" pitchFamily="2" charset="-122"/>
              </a:rPr>
              <a:t>作为一种识别装置，它能</a:t>
            </a:r>
            <a:r>
              <a:rPr lang="zh-CN" altLang="en-US" sz="2800" b="1" dirty="0" smtClean="0">
                <a:solidFill>
                  <a:srgbClr val="CC0066"/>
                </a:solidFill>
                <a:latin typeface="宋体" panose="02010600030101010101" pitchFamily="2" charset="-122"/>
              </a:rPr>
              <a:t>准确地识别正规集</a:t>
            </a:r>
            <a:r>
              <a:rPr lang="zh-CN" altLang="en-US" sz="2800" b="1" dirty="0" smtClean="0">
                <a:latin typeface="宋体" panose="02010600030101010101" pitchFamily="2" charset="-122"/>
              </a:rPr>
              <a:t>，即识别正规文法所定义的语言和正规式所表示的集合，引入有穷自动机这个理论，正是为词法分析程序的自动构造寻找特殊的方法和工具。</a:t>
            </a:r>
          </a:p>
          <a:p>
            <a:pPr eaLnBrk="1" hangingPunct="1">
              <a:spcBef>
                <a:spcPts val="600"/>
              </a:spcBef>
              <a:spcAft>
                <a:spcPts val="600"/>
              </a:spcAft>
              <a:buFont typeface="Wingdings" panose="05000000000000000000" pitchFamily="2" charset="2"/>
              <a:buChar char="l"/>
            </a:pPr>
            <a:r>
              <a:rPr lang="zh-CN" altLang="en-US" sz="2800" b="1" dirty="0" smtClean="0">
                <a:latin typeface="宋体" panose="02010600030101010101" pitchFamily="2" charset="-122"/>
              </a:rPr>
              <a:t>有穷自动机分为两类：</a:t>
            </a:r>
            <a:r>
              <a:rPr lang="zh-CN" altLang="en-US" sz="2800" b="1" dirty="0" smtClean="0">
                <a:solidFill>
                  <a:srgbClr val="CC0066"/>
                </a:solidFill>
                <a:latin typeface="宋体" panose="02010600030101010101" pitchFamily="2" charset="-122"/>
              </a:rPr>
              <a:t>确定的有穷自动机</a:t>
            </a:r>
            <a:r>
              <a:rPr lang="en-US" altLang="zh-CN" sz="2800" b="1" dirty="0" smtClean="0">
                <a:solidFill>
                  <a:srgbClr val="CC0066"/>
                </a:solidFill>
                <a:latin typeface="宋体" panose="02010600030101010101" pitchFamily="2" charset="-122"/>
              </a:rPr>
              <a:t>DFA</a:t>
            </a:r>
            <a:r>
              <a:rPr lang="en-US" altLang="zh-CN" sz="2800" b="1" dirty="0" smtClean="0">
                <a:latin typeface="宋体" panose="02010600030101010101" pitchFamily="2" charset="-122"/>
              </a:rPr>
              <a:t>(Deterministic Finite Automata)</a:t>
            </a:r>
            <a:r>
              <a:rPr lang="zh-CN" altLang="en-US" sz="2800" b="1" dirty="0" smtClean="0">
                <a:latin typeface="宋体" panose="02010600030101010101" pitchFamily="2" charset="-122"/>
              </a:rPr>
              <a:t>和</a:t>
            </a:r>
            <a:r>
              <a:rPr lang="zh-CN" altLang="en-US" sz="2800" b="1" dirty="0" smtClean="0">
                <a:solidFill>
                  <a:srgbClr val="CC0066"/>
                </a:solidFill>
                <a:latin typeface="宋体" panose="02010600030101010101" pitchFamily="2" charset="-122"/>
              </a:rPr>
              <a:t>不确定的有穷自动机</a:t>
            </a:r>
            <a:r>
              <a:rPr lang="en-US" altLang="zh-CN" sz="2800" b="1" dirty="0" smtClean="0">
                <a:solidFill>
                  <a:srgbClr val="CC0066"/>
                </a:solidFill>
                <a:latin typeface="宋体" panose="02010600030101010101" pitchFamily="2" charset="-122"/>
              </a:rPr>
              <a:t>NFA</a:t>
            </a:r>
            <a:r>
              <a:rPr lang="en-US" altLang="zh-CN" sz="2800" b="1" dirty="0" smtClean="0">
                <a:latin typeface="宋体" panose="02010600030101010101" pitchFamily="2" charset="-122"/>
              </a:rPr>
              <a:t>(Nondeterministic Finite Automata) </a:t>
            </a:r>
            <a:r>
              <a:rPr lang="zh-CN" altLang="en-US" sz="2800" b="1" dirty="0" smtClean="0">
                <a:latin typeface="宋体" panose="02010600030101010101" pitchFamily="2" charset="-122"/>
              </a:rPr>
              <a:t>。</a:t>
            </a:r>
          </a:p>
          <a:p>
            <a:pPr eaLnBrk="1" hangingPunct="1">
              <a:spcBef>
                <a:spcPts val="600"/>
              </a:spcBef>
              <a:spcAft>
                <a:spcPts val="600"/>
              </a:spcAft>
              <a:buFont typeface="Wingdings" panose="05000000000000000000" pitchFamily="2" charset="2"/>
              <a:buChar char="l"/>
            </a:pPr>
            <a:endParaRPr lang="en-US" altLang="zh-CN" sz="2800" dirty="0" smtClean="0">
              <a:latin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539750" y="620713"/>
            <a:ext cx="8302625" cy="871537"/>
          </a:xfrm>
        </p:spPr>
        <p:txBody>
          <a:bodyPr/>
          <a:lstStyle/>
          <a:p>
            <a:pPr eaLnBrk="1" hangingPunct="1"/>
            <a:r>
              <a:rPr lang="en-US" altLang="zh-CN" sz="3600" dirty="0"/>
              <a:t>3</a:t>
            </a:r>
            <a:r>
              <a:rPr lang="en-US" altLang="zh-CN" sz="3600" dirty="0" smtClean="0"/>
              <a:t>.3.1 </a:t>
            </a:r>
            <a:r>
              <a:rPr lang="zh-CN" altLang="en-US" sz="3600" dirty="0" smtClean="0"/>
              <a:t>确定的有穷自动机（</a:t>
            </a:r>
            <a:r>
              <a:rPr lang="en-US" altLang="zh-CN" sz="3600" dirty="0" smtClean="0"/>
              <a:t>DFA</a:t>
            </a:r>
            <a:r>
              <a:rPr lang="zh-CN" altLang="en-US" sz="3600" dirty="0" smtClean="0"/>
              <a:t>）的定义</a:t>
            </a:r>
          </a:p>
        </p:txBody>
      </p:sp>
      <p:sp>
        <p:nvSpPr>
          <p:cNvPr id="23555" name="Rectangle 3"/>
          <p:cNvSpPr>
            <a:spLocks noGrp="1" noRot="1" noChangeArrowheads="1"/>
          </p:cNvSpPr>
          <p:nvPr>
            <p:ph idx="1"/>
          </p:nvPr>
        </p:nvSpPr>
        <p:spPr>
          <a:xfrm>
            <a:off x="250825" y="1773238"/>
            <a:ext cx="8469313" cy="4679950"/>
          </a:xfrm>
        </p:spPr>
        <p:txBody>
          <a:bodyPr/>
          <a:lstStyle/>
          <a:p>
            <a:pPr marL="990600" lvl="1" indent="-533400" eaLnBrk="1" hangingPunct="1">
              <a:lnSpc>
                <a:spcPct val="80000"/>
              </a:lnSpc>
              <a:spcBef>
                <a:spcPct val="50000"/>
              </a:spcBef>
              <a:buFont typeface="Wingdings" panose="05000000000000000000" pitchFamily="2" charset="2"/>
              <a:buNone/>
            </a:pPr>
            <a:r>
              <a:rPr lang="zh-CN" altLang="en-US" sz="2400" b="1" smtClean="0">
                <a:latin typeface="宋体" panose="02010600030101010101" pitchFamily="2" charset="-122"/>
              </a:rPr>
              <a:t>一个确定的有穷自动机（</a:t>
            </a:r>
            <a:r>
              <a:rPr lang="en-US" altLang="zh-CN" sz="2400" b="1" smtClean="0">
                <a:latin typeface="宋体" panose="02010600030101010101" pitchFamily="2" charset="-122"/>
              </a:rPr>
              <a:t>DFA</a:t>
            </a:r>
            <a:r>
              <a:rPr lang="zh-CN" altLang="en-US" sz="2400" b="1" smtClean="0">
                <a:latin typeface="宋体" panose="02010600030101010101" pitchFamily="2" charset="-122"/>
              </a:rPr>
              <a:t>）</a:t>
            </a:r>
            <a:r>
              <a:rPr lang="en-US" altLang="zh-CN" sz="2400" b="1" smtClean="0">
                <a:latin typeface="宋体" panose="02010600030101010101" pitchFamily="2" charset="-122"/>
              </a:rPr>
              <a:t>M</a:t>
            </a:r>
            <a:r>
              <a:rPr lang="zh-CN" altLang="en-US" sz="2400" b="1" smtClean="0">
                <a:latin typeface="宋体" panose="02010600030101010101" pitchFamily="2" charset="-122"/>
              </a:rPr>
              <a:t>是一个五元组：</a:t>
            </a:r>
            <a:r>
              <a:rPr lang="en-US" altLang="zh-CN" sz="2400" b="1" smtClean="0">
                <a:latin typeface="宋体" panose="02010600030101010101" pitchFamily="2" charset="-122"/>
              </a:rPr>
              <a:t>M=</a:t>
            </a:r>
            <a:r>
              <a:rPr lang="zh-CN" altLang="en-US" sz="2400" b="1" smtClean="0">
                <a:latin typeface="宋体" panose="02010600030101010101" pitchFamily="2" charset="-122"/>
              </a:rPr>
              <a:t>（</a:t>
            </a:r>
            <a:r>
              <a:rPr lang="en-US" altLang="zh-CN" sz="2400" b="1" smtClean="0">
                <a:latin typeface="宋体" panose="02010600030101010101" pitchFamily="2" charset="-122"/>
              </a:rPr>
              <a:t>K</a:t>
            </a:r>
            <a:r>
              <a:rPr lang="zh-CN" altLang="en-US" sz="2400" b="1" smtClean="0">
                <a:latin typeface="宋体" panose="02010600030101010101" pitchFamily="2" charset="-122"/>
              </a:rPr>
              <a:t>，</a:t>
            </a:r>
            <a:r>
              <a:rPr lang="en-US" altLang="zh-CN" sz="2400" b="1" smtClean="0">
                <a:latin typeface="宋体" panose="02010600030101010101" pitchFamily="2" charset="-122"/>
              </a:rPr>
              <a:t>Σ</a:t>
            </a:r>
            <a:r>
              <a:rPr lang="zh-CN" altLang="en-US" sz="2400" b="1" smtClean="0">
                <a:latin typeface="宋体" panose="02010600030101010101" pitchFamily="2" charset="-122"/>
              </a:rPr>
              <a:t>，</a:t>
            </a:r>
            <a:r>
              <a:rPr lang="en-US" altLang="zh-CN" sz="2400" b="1" smtClean="0">
                <a:latin typeface="宋体" panose="02010600030101010101" pitchFamily="2" charset="-122"/>
              </a:rPr>
              <a:t>f</a:t>
            </a:r>
            <a:r>
              <a:rPr lang="zh-CN" altLang="en-US" sz="2400" b="1" smtClean="0">
                <a:latin typeface="宋体" panose="02010600030101010101" pitchFamily="2" charset="-122"/>
              </a:rPr>
              <a:t>，</a:t>
            </a:r>
            <a:r>
              <a:rPr lang="en-US" altLang="zh-CN" sz="2400" b="1" smtClean="0">
                <a:latin typeface="宋体" panose="02010600030101010101" pitchFamily="2" charset="-122"/>
              </a:rPr>
              <a:t>S</a:t>
            </a:r>
            <a:r>
              <a:rPr lang="zh-CN" altLang="en-US" sz="2400" b="1" smtClean="0">
                <a:latin typeface="宋体" panose="02010600030101010101" pitchFamily="2" charset="-122"/>
              </a:rPr>
              <a:t>，</a:t>
            </a:r>
            <a:r>
              <a:rPr lang="en-US" altLang="zh-CN" sz="2400" b="1" smtClean="0">
                <a:latin typeface="宋体" panose="02010600030101010101" pitchFamily="2" charset="-122"/>
              </a:rPr>
              <a:t>Z</a:t>
            </a:r>
            <a:r>
              <a:rPr lang="zh-CN" altLang="en-US" sz="2400" b="1" smtClean="0">
                <a:latin typeface="宋体" panose="02010600030101010101" pitchFamily="2" charset="-122"/>
              </a:rPr>
              <a:t>）其中</a:t>
            </a:r>
          </a:p>
          <a:p>
            <a:pPr marL="1371600" lvl="2" indent="-457200" eaLnBrk="1" hangingPunct="1">
              <a:lnSpc>
                <a:spcPct val="80000"/>
              </a:lnSpc>
              <a:spcBef>
                <a:spcPct val="50000"/>
              </a:spcBef>
              <a:buFont typeface="Wingdings" panose="05000000000000000000" pitchFamily="2" charset="2"/>
              <a:buAutoNum type="arabicPeriod"/>
            </a:pPr>
            <a:r>
              <a:rPr lang="en-US" altLang="zh-CN" smtClean="0">
                <a:latin typeface="宋体" panose="02010600030101010101" pitchFamily="2" charset="-122"/>
              </a:rPr>
              <a:t>K</a:t>
            </a:r>
            <a:r>
              <a:rPr lang="zh-CN" altLang="en-US" smtClean="0">
                <a:latin typeface="宋体" panose="02010600030101010101" pitchFamily="2" charset="-122"/>
              </a:rPr>
              <a:t>是一个有穷集，它的每个元素称为一个状态；</a:t>
            </a:r>
          </a:p>
          <a:p>
            <a:pPr marL="1371600" lvl="2" indent="-457200" eaLnBrk="1" hangingPunct="1">
              <a:lnSpc>
                <a:spcPct val="80000"/>
              </a:lnSpc>
              <a:spcBef>
                <a:spcPct val="50000"/>
              </a:spcBef>
              <a:buFont typeface="Wingdings" panose="05000000000000000000" pitchFamily="2" charset="2"/>
              <a:buAutoNum type="arabicPeriod"/>
            </a:pPr>
            <a:r>
              <a:rPr lang="en-US" altLang="zh-CN" smtClean="0">
                <a:latin typeface="宋体" panose="02010600030101010101" pitchFamily="2" charset="-122"/>
              </a:rPr>
              <a:t>Σ</a:t>
            </a:r>
            <a:r>
              <a:rPr lang="zh-CN" altLang="en-US" smtClean="0">
                <a:latin typeface="宋体" panose="02010600030101010101" pitchFamily="2" charset="-122"/>
              </a:rPr>
              <a:t>是一个有穷字母表，它的每个元素称为一个输入符号，所以也称</a:t>
            </a:r>
            <a:r>
              <a:rPr lang="en-US" altLang="zh-CN" smtClean="0">
                <a:latin typeface="宋体" panose="02010600030101010101" pitchFamily="2" charset="-122"/>
              </a:rPr>
              <a:t>Σ</a:t>
            </a:r>
            <a:r>
              <a:rPr lang="zh-CN" altLang="en-US" smtClean="0">
                <a:latin typeface="宋体" panose="02010600030101010101" pitchFamily="2" charset="-122"/>
              </a:rPr>
              <a:t>为输入符号表；</a:t>
            </a:r>
          </a:p>
          <a:p>
            <a:pPr marL="1371600" lvl="2" indent="-457200" eaLnBrk="1" hangingPunct="1">
              <a:lnSpc>
                <a:spcPct val="80000"/>
              </a:lnSpc>
              <a:spcBef>
                <a:spcPct val="50000"/>
              </a:spcBef>
              <a:buFont typeface="Wingdings" panose="05000000000000000000" pitchFamily="2" charset="2"/>
              <a:buAutoNum type="arabicPeriod"/>
            </a:pPr>
            <a:r>
              <a:rPr lang="en-US" altLang="zh-CN" smtClean="0">
                <a:latin typeface="宋体" panose="02010600030101010101" pitchFamily="2" charset="-122"/>
              </a:rPr>
              <a:t>f</a:t>
            </a:r>
            <a:r>
              <a:rPr lang="zh-CN" altLang="en-US" smtClean="0">
                <a:latin typeface="宋体" panose="02010600030101010101" pitchFamily="2" charset="-122"/>
              </a:rPr>
              <a:t>是转换函数，是在</a:t>
            </a:r>
            <a:r>
              <a:rPr lang="en-US" altLang="zh-CN" smtClean="0">
                <a:latin typeface="宋体" panose="02010600030101010101" pitchFamily="2" charset="-122"/>
              </a:rPr>
              <a:t>K×Σ→K</a:t>
            </a:r>
            <a:r>
              <a:rPr lang="zh-CN" altLang="en-US" smtClean="0">
                <a:latin typeface="宋体" panose="02010600030101010101" pitchFamily="2" charset="-122"/>
              </a:rPr>
              <a:t>上的映射，即，如    </a:t>
            </a:r>
            <a:r>
              <a:rPr lang="en-US" altLang="zh-CN" smtClean="0">
                <a:latin typeface="宋体" panose="02010600030101010101" pitchFamily="2" charset="-122"/>
              </a:rPr>
              <a:t>f</a:t>
            </a:r>
            <a:r>
              <a:rPr lang="zh-CN" altLang="en-US" smtClean="0">
                <a:latin typeface="宋体" panose="02010600030101010101" pitchFamily="2" charset="-122"/>
              </a:rPr>
              <a:t>（</a:t>
            </a:r>
            <a:r>
              <a:rPr lang="en-US" altLang="zh-CN" smtClean="0">
                <a:latin typeface="宋体" panose="02010600030101010101" pitchFamily="2" charset="-122"/>
              </a:rPr>
              <a:t>ki</a:t>
            </a:r>
            <a:r>
              <a:rPr lang="zh-CN" altLang="en-US" smtClean="0">
                <a:latin typeface="宋体" panose="02010600030101010101" pitchFamily="2" charset="-122"/>
              </a:rPr>
              <a:t>，</a:t>
            </a:r>
            <a:r>
              <a:rPr lang="en-US" altLang="zh-CN" smtClean="0">
                <a:latin typeface="宋体" panose="02010600030101010101" pitchFamily="2" charset="-122"/>
              </a:rPr>
              <a:t>a</a:t>
            </a:r>
            <a:r>
              <a:rPr lang="zh-CN" altLang="en-US" smtClean="0">
                <a:latin typeface="宋体" panose="02010600030101010101" pitchFamily="2" charset="-122"/>
              </a:rPr>
              <a:t>）</a:t>
            </a:r>
            <a:r>
              <a:rPr lang="en-US" altLang="zh-CN" smtClean="0">
                <a:latin typeface="宋体" panose="02010600030101010101" pitchFamily="2" charset="-122"/>
              </a:rPr>
              <a:t>=kj</a:t>
            </a:r>
            <a:r>
              <a:rPr lang="zh-CN" altLang="en-US" smtClean="0">
                <a:latin typeface="宋体" panose="02010600030101010101" pitchFamily="2" charset="-122"/>
              </a:rPr>
              <a:t>，（</a:t>
            </a:r>
            <a:r>
              <a:rPr lang="en-US" altLang="zh-CN" smtClean="0">
                <a:latin typeface="宋体" panose="02010600030101010101" pitchFamily="2" charset="-122"/>
              </a:rPr>
              <a:t>ki∈K</a:t>
            </a:r>
            <a:r>
              <a:rPr lang="zh-CN" altLang="en-US" smtClean="0">
                <a:latin typeface="宋体" panose="02010600030101010101" pitchFamily="2" charset="-122"/>
              </a:rPr>
              <a:t>，</a:t>
            </a:r>
            <a:r>
              <a:rPr lang="en-US" altLang="zh-CN" smtClean="0">
                <a:latin typeface="宋体" panose="02010600030101010101" pitchFamily="2" charset="-122"/>
              </a:rPr>
              <a:t>kj∈K</a:t>
            </a:r>
            <a:r>
              <a:rPr lang="zh-CN" altLang="en-US" smtClean="0">
                <a:latin typeface="宋体" panose="02010600030101010101" pitchFamily="2" charset="-122"/>
              </a:rPr>
              <a:t>）就意味着，当前状态为</a:t>
            </a:r>
            <a:r>
              <a:rPr lang="en-US" altLang="zh-CN" smtClean="0">
                <a:latin typeface="宋体" panose="02010600030101010101" pitchFamily="2" charset="-122"/>
              </a:rPr>
              <a:t>ki</a:t>
            </a:r>
            <a:r>
              <a:rPr lang="zh-CN" altLang="en-US" smtClean="0">
                <a:latin typeface="宋体" panose="02010600030101010101" pitchFamily="2" charset="-122"/>
              </a:rPr>
              <a:t>，输入符为</a:t>
            </a:r>
            <a:r>
              <a:rPr lang="en-US" altLang="zh-CN" smtClean="0">
                <a:latin typeface="宋体" panose="02010600030101010101" pitchFamily="2" charset="-122"/>
              </a:rPr>
              <a:t>a</a:t>
            </a:r>
            <a:r>
              <a:rPr lang="zh-CN" altLang="en-US" smtClean="0">
                <a:latin typeface="宋体" panose="02010600030101010101" pitchFamily="2" charset="-122"/>
              </a:rPr>
              <a:t>时，将转换为下一个状态</a:t>
            </a:r>
            <a:r>
              <a:rPr lang="en-US" altLang="zh-CN" smtClean="0">
                <a:latin typeface="宋体" panose="02010600030101010101" pitchFamily="2" charset="-122"/>
              </a:rPr>
              <a:t>kj</a:t>
            </a:r>
            <a:r>
              <a:rPr lang="zh-CN" altLang="en-US" smtClean="0">
                <a:latin typeface="宋体" panose="02010600030101010101" pitchFamily="2" charset="-122"/>
              </a:rPr>
              <a:t>，我们把</a:t>
            </a:r>
            <a:r>
              <a:rPr lang="en-US" altLang="zh-CN" smtClean="0">
                <a:latin typeface="宋体" panose="02010600030101010101" pitchFamily="2" charset="-122"/>
              </a:rPr>
              <a:t>kj</a:t>
            </a:r>
            <a:r>
              <a:rPr lang="zh-CN" altLang="en-US" smtClean="0">
                <a:latin typeface="宋体" panose="02010600030101010101" pitchFamily="2" charset="-122"/>
              </a:rPr>
              <a:t>称作</a:t>
            </a:r>
            <a:r>
              <a:rPr lang="en-US" altLang="zh-CN" smtClean="0">
                <a:latin typeface="宋体" panose="02010600030101010101" pitchFamily="2" charset="-122"/>
              </a:rPr>
              <a:t>ki</a:t>
            </a:r>
            <a:r>
              <a:rPr lang="zh-CN" altLang="en-US" smtClean="0">
                <a:latin typeface="宋体" panose="02010600030101010101" pitchFamily="2" charset="-122"/>
              </a:rPr>
              <a:t>的一个后继状态；</a:t>
            </a:r>
          </a:p>
          <a:p>
            <a:pPr marL="1371600" lvl="2" indent="-457200" eaLnBrk="1" hangingPunct="1">
              <a:lnSpc>
                <a:spcPct val="80000"/>
              </a:lnSpc>
              <a:spcBef>
                <a:spcPct val="50000"/>
              </a:spcBef>
              <a:buFont typeface="Wingdings" panose="05000000000000000000" pitchFamily="2" charset="2"/>
              <a:buAutoNum type="arabicPeriod"/>
            </a:pPr>
            <a:r>
              <a:rPr lang="en-US" altLang="zh-CN" smtClean="0">
                <a:latin typeface="宋体" panose="02010600030101010101" pitchFamily="2" charset="-122"/>
              </a:rPr>
              <a:t>S∈K</a:t>
            </a:r>
            <a:r>
              <a:rPr lang="zh-CN" altLang="en-US" smtClean="0">
                <a:latin typeface="宋体" panose="02010600030101010101" pitchFamily="2" charset="-122"/>
              </a:rPr>
              <a:t>是唯一的一个初态；</a:t>
            </a:r>
          </a:p>
          <a:p>
            <a:pPr marL="1371600" lvl="2" indent="-457200" eaLnBrk="1" hangingPunct="1">
              <a:lnSpc>
                <a:spcPct val="80000"/>
              </a:lnSpc>
              <a:spcBef>
                <a:spcPct val="50000"/>
              </a:spcBef>
              <a:buFont typeface="Wingdings" panose="05000000000000000000" pitchFamily="2" charset="2"/>
              <a:buAutoNum type="arabicPeriod"/>
            </a:pPr>
            <a:r>
              <a:rPr lang="en-US" altLang="zh-CN" smtClean="0">
                <a:latin typeface="宋体" panose="02010600030101010101" pitchFamily="2" charset="-122"/>
              </a:rPr>
              <a:t>Z</a:t>
            </a:r>
            <a:r>
              <a:rPr lang="en-US" altLang="zh-CN" smtClean="0">
                <a:latin typeface="宋体" panose="02010600030101010101" pitchFamily="2" charset="-122"/>
                <a:sym typeface="Symbol" panose="05050102010706020507" pitchFamily="18" charset="2"/>
              </a:rPr>
              <a:t></a:t>
            </a:r>
            <a:r>
              <a:rPr lang="en-US" altLang="zh-CN" smtClean="0">
                <a:latin typeface="宋体" panose="02010600030101010101" pitchFamily="2" charset="-122"/>
              </a:rPr>
              <a:t> K</a:t>
            </a:r>
            <a:r>
              <a:rPr lang="zh-CN" altLang="en-US" smtClean="0">
                <a:latin typeface="宋体" panose="02010600030101010101" pitchFamily="2" charset="-122"/>
              </a:rPr>
              <a:t>是一个终态集，终态也称可接受状态或结束状态</a:t>
            </a:r>
            <a:r>
              <a:rPr lang="zh-CN" altLang="en-US" sz="2000" smtClean="0">
                <a:latin typeface="宋体" panose="02010600030101010101" pitchFamily="2" charset="-122"/>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539750" y="549275"/>
            <a:ext cx="8302625" cy="871538"/>
          </a:xfrm>
        </p:spPr>
        <p:txBody>
          <a:bodyPr/>
          <a:lstStyle/>
          <a:p>
            <a:pPr algn="l" eaLnBrk="1" hangingPunct="1"/>
            <a:r>
              <a:rPr lang="zh-CN" altLang="en-US" sz="4000" b="1" smtClean="0">
                <a:latin typeface="黑体" panose="02010609060101010101" pitchFamily="49" charset="-122"/>
                <a:ea typeface="黑体" panose="02010609060101010101" pitchFamily="49" charset="-122"/>
              </a:rPr>
              <a:t>一个</a:t>
            </a:r>
            <a:r>
              <a:rPr lang="en-US" altLang="zh-CN" sz="4000" b="1" smtClean="0">
                <a:latin typeface="黑体" panose="02010609060101010101" pitchFamily="49" charset="-122"/>
                <a:ea typeface="黑体" panose="02010609060101010101" pitchFamily="49" charset="-122"/>
              </a:rPr>
              <a:t>DFA </a:t>
            </a:r>
            <a:r>
              <a:rPr lang="zh-CN" altLang="en-US" sz="4000" b="1" smtClean="0">
                <a:latin typeface="黑体" panose="02010609060101010101" pitchFamily="49" charset="-122"/>
                <a:ea typeface="黑体" panose="02010609060101010101" pitchFamily="49" charset="-122"/>
              </a:rPr>
              <a:t>的例子：</a:t>
            </a:r>
          </a:p>
        </p:txBody>
      </p:sp>
      <p:sp>
        <p:nvSpPr>
          <p:cNvPr id="24579" name="Rectangle 3"/>
          <p:cNvSpPr>
            <a:spLocks noGrp="1" noRot="1" noChangeArrowheads="1"/>
          </p:cNvSpPr>
          <p:nvPr>
            <p:ph idx="1"/>
          </p:nvPr>
        </p:nvSpPr>
        <p:spPr>
          <a:xfrm>
            <a:off x="250825" y="1917700"/>
            <a:ext cx="8469313" cy="4175125"/>
          </a:xfrm>
        </p:spPr>
        <p:txBody>
          <a:bodyPr/>
          <a:lstStyle/>
          <a:p>
            <a:pPr lvl="1" eaLnBrk="1" hangingPunct="1">
              <a:spcBef>
                <a:spcPct val="50000"/>
              </a:spcBef>
              <a:buFont typeface="Wingdings" panose="05000000000000000000" pitchFamily="2" charset="2"/>
              <a:buNone/>
            </a:pPr>
            <a:r>
              <a:rPr lang="en-US" altLang="zh-CN" sz="3200" b="1" smtClean="0">
                <a:latin typeface="黑体" panose="02010609060101010101" pitchFamily="49" charset="-122"/>
                <a:ea typeface="黑体" panose="02010609060101010101" pitchFamily="49" charset="-122"/>
              </a:rPr>
              <a:t>DFA   M=</a:t>
            </a:r>
            <a:r>
              <a:rPr lang="zh-CN" altLang="en-US" sz="3200" b="1" smtClean="0">
                <a:latin typeface="黑体" panose="02010609060101010101" pitchFamily="49" charset="-122"/>
                <a:ea typeface="黑体" panose="02010609060101010101" pitchFamily="49" charset="-122"/>
              </a:rPr>
              <a:t>（</a:t>
            </a:r>
            <a:r>
              <a:rPr lang="en-US" altLang="zh-CN" sz="3200" b="1" smtClean="0">
                <a:latin typeface="黑体" panose="02010609060101010101" pitchFamily="49" charset="-122"/>
                <a:ea typeface="黑体" panose="02010609060101010101" pitchFamily="49" charset="-122"/>
              </a:rPr>
              <a:t>{S</a:t>
            </a:r>
            <a:r>
              <a:rPr lang="zh-CN" altLang="en-US" sz="3200" b="1" smtClean="0">
                <a:latin typeface="黑体" panose="02010609060101010101" pitchFamily="49" charset="-122"/>
                <a:ea typeface="黑体" panose="02010609060101010101" pitchFamily="49" charset="-122"/>
              </a:rPr>
              <a:t>，</a:t>
            </a:r>
            <a:r>
              <a:rPr lang="en-US" altLang="zh-CN" sz="3200" b="1" smtClean="0">
                <a:latin typeface="黑体" panose="02010609060101010101" pitchFamily="49" charset="-122"/>
                <a:ea typeface="黑体" panose="02010609060101010101" pitchFamily="49" charset="-122"/>
              </a:rPr>
              <a:t>U</a:t>
            </a:r>
            <a:r>
              <a:rPr lang="zh-CN" altLang="en-US" sz="3200" b="1" smtClean="0">
                <a:latin typeface="黑体" panose="02010609060101010101" pitchFamily="49" charset="-122"/>
                <a:ea typeface="黑体" panose="02010609060101010101" pitchFamily="49" charset="-122"/>
              </a:rPr>
              <a:t>，</a:t>
            </a:r>
            <a:r>
              <a:rPr lang="en-US" altLang="zh-CN" sz="3200" b="1" smtClean="0">
                <a:latin typeface="黑体" panose="02010609060101010101" pitchFamily="49" charset="-122"/>
                <a:ea typeface="黑体" panose="02010609060101010101" pitchFamily="49" charset="-122"/>
              </a:rPr>
              <a:t>V</a:t>
            </a:r>
            <a:r>
              <a:rPr lang="zh-CN" altLang="en-US" sz="3200" b="1" smtClean="0">
                <a:latin typeface="黑体" panose="02010609060101010101" pitchFamily="49" charset="-122"/>
                <a:ea typeface="黑体" panose="02010609060101010101" pitchFamily="49" charset="-122"/>
              </a:rPr>
              <a:t>，</a:t>
            </a:r>
            <a:r>
              <a:rPr lang="en-US" altLang="zh-CN" sz="3200" b="1" smtClean="0">
                <a:latin typeface="黑体" panose="02010609060101010101" pitchFamily="49" charset="-122"/>
                <a:ea typeface="黑体" panose="02010609060101010101" pitchFamily="49" charset="-122"/>
              </a:rPr>
              <a:t>Q}</a:t>
            </a:r>
            <a:r>
              <a:rPr lang="zh-CN" altLang="en-US" sz="3200" b="1" smtClean="0">
                <a:latin typeface="黑体" panose="02010609060101010101" pitchFamily="49" charset="-122"/>
                <a:ea typeface="黑体" panose="02010609060101010101" pitchFamily="49" charset="-122"/>
              </a:rPr>
              <a:t>，</a:t>
            </a:r>
            <a:r>
              <a:rPr lang="en-US" altLang="zh-CN" sz="3200" b="1" smtClean="0">
                <a:latin typeface="黑体" panose="02010609060101010101" pitchFamily="49" charset="-122"/>
                <a:ea typeface="黑体" panose="02010609060101010101" pitchFamily="49" charset="-122"/>
              </a:rPr>
              <a:t>{a</a:t>
            </a:r>
            <a:r>
              <a:rPr lang="zh-CN" altLang="en-US" sz="3200" b="1" smtClean="0">
                <a:latin typeface="黑体" panose="02010609060101010101" pitchFamily="49" charset="-122"/>
                <a:ea typeface="黑体" panose="02010609060101010101" pitchFamily="49" charset="-122"/>
              </a:rPr>
              <a:t>，</a:t>
            </a:r>
            <a:r>
              <a:rPr lang="en-US" altLang="zh-CN" sz="3200" b="1" smtClean="0">
                <a:latin typeface="黑体" panose="02010609060101010101" pitchFamily="49" charset="-122"/>
                <a:ea typeface="黑体" panose="02010609060101010101" pitchFamily="49" charset="-122"/>
              </a:rPr>
              <a:t>b}</a:t>
            </a:r>
            <a:r>
              <a:rPr lang="zh-CN" altLang="en-US" sz="3200" b="1" smtClean="0">
                <a:latin typeface="黑体" panose="02010609060101010101" pitchFamily="49" charset="-122"/>
                <a:ea typeface="黑体" panose="02010609060101010101" pitchFamily="49" charset="-122"/>
              </a:rPr>
              <a:t>，</a:t>
            </a:r>
            <a:r>
              <a:rPr lang="en-US" altLang="zh-CN" sz="3200" b="1" smtClean="0">
                <a:latin typeface="黑体" panose="02010609060101010101" pitchFamily="49" charset="-122"/>
                <a:ea typeface="黑体" panose="02010609060101010101" pitchFamily="49" charset="-122"/>
              </a:rPr>
              <a:t>f</a:t>
            </a:r>
            <a:r>
              <a:rPr lang="zh-CN" altLang="en-US" sz="3200" b="1" smtClean="0">
                <a:latin typeface="黑体" panose="02010609060101010101" pitchFamily="49" charset="-122"/>
                <a:ea typeface="黑体" panose="02010609060101010101" pitchFamily="49" charset="-122"/>
              </a:rPr>
              <a:t>，</a:t>
            </a:r>
            <a:r>
              <a:rPr lang="en-US" altLang="zh-CN" sz="3200" b="1" smtClean="0">
                <a:latin typeface="黑体" panose="02010609060101010101" pitchFamily="49" charset="-122"/>
                <a:ea typeface="黑体" panose="02010609060101010101" pitchFamily="49" charset="-122"/>
              </a:rPr>
              <a:t>S</a:t>
            </a:r>
            <a:r>
              <a:rPr lang="zh-CN" altLang="en-US" sz="3200" b="1" smtClean="0">
                <a:latin typeface="黑体" panose="02010609060101010101" pitchFamily="49" charset="-122"/>
                <a:ea typeface="黑体" panose="02010609060101010101" pitchFamily="49" charset="-122"/>
              </a:rPr>
              <a:t>，</a:t>
            </a:r>
            <a:r>
              <a:rPr lang="en-US" altLang="zh-CN" sz="3200" b="1" smtClean="0">
                <a:latin typeface="黑体" panose="02010609060101010101" pitchFamily="49" charset="-122"/>
                <a:ea typeface="黑体" panose="02010609060101010101" pitchFamily="49" charset="-122"/>
              </a:rPr>
              <a:t>{Q}</a:t>
            </a:r>
            <a:r>
              <a:rPr lang="zh-CN" altLang="en-US" sz="3200" b="1" smtClean="0">
                <a:latin typeface="黑体" panose="02010609060101010101" pitchFamily="49" charset="-122"/>
                <a:ea typeface="黑体" panose="02010609060101010101" pitchFamily="49" charset="-122"/>
              </a:rPr>
              <a:t>）其中</a:t>
            </a:r>
            <a:r>
              <a:rPr lang="en-US" altLang="zh-CN" sz="3200" b="1" smtClean="0">
                <a:latin typeface="黑体" panose="02010609060101010101" pitchFamily="49" charset="-122"/>
                <a:ea typeface="黑体" panose="02010609060101010101" pitchFamily="49" charset="-122"/>
              </a:rPr>
              <a:t>f</a:t>
            </a:r>
            <a:r>
              <a:rPr lang="zh-CN" altLang="en-US" sz="3200" b="1" smtClean="0">
                <a:latin typeface="黑体" panose="02010609060101010101" pitchFamily="49" charset="-122"/>
                <a:ea typeface="黑体" panose="02010609060101010101" pitchFamily="49" charset="-122"/>
              </a:rPr>
              <a:t>定义为：</a:t>
            </a:r>
          </a:p>
          <a:p>
            <a:pPr lvl="2" eaLnBrk="1" hangingPunct="1">
              <a:spcBef>
                <a:spcPct val="50000"/>
              </a:spcBef>
              <a:buFont typeface="Wingdings" panose="05000000000000000000" pitchFamily="2" charset="2"/>
              <a:buNone/>
            </a:pPr>
            <a:r>
              <a:rPr lang="en-US" altLang="zh-CN" sz="2800" b="1" smtClean="0">
                <a:latin typeface="黑体" panose="02010609060101010101" pitchFamily="49" charset="-122"/>
                <a:ea typeface="黑体" panose="02010609060101010101" pitchFamily="49" charset="-122"/>
              </a:rPr>
              <a:t>f</a:t>
            </a:r>
            <a:r>
              <a:rPr lang="zh-CN" altLang="en-US" sz="2800" b="1" smtClean="0">
                <a:latin typeface="黑体" panose="02010609060101010101" pitchFamily="49" charset="-122"/>
                <a:ea typeface="黑体" panose="02010609060101010101" pitchFamily="49" charset="-122"/>
              </a:rPr>
              <a:t>（</a:t>
            </a:r>
            <a:r>
              <a:rPr lang="en-US" altLang="zh-CN" sz="2800" b="1" smtClean="0">
                <a:latin typeface="黑体" panose="02010609060101010101" pitchFamily="49" charset="-122"/>
                <a:ea typeface="黑体" panose="02010609060101010101" pitchFamily="49" charset="-122"/>
              </a:rPr>
              <a:t>S</a:t>
            </a:r>
            <a:r>
              <a:rPr lang="zh-CN" altLang="en-US" sz="2800" b="1" smtClean="0">
                <a:latin typeface="黑体" panose="02010609060101010101" pitchFamily="49" charset="-122"/>
                <a:ea typeface="黑体" panose="02010609060101010101" pitchFamily="49" charset="-122"/>
              </a:rPr>
              <a:t>，</a:t>
            </a:r>
            <a:r>
              <a:rPr lang="en-US" altLang="zh-CN" sz="2800" b="1" smtClean="0">
                <a:latin typeface="黑体" panose="02010609060101010101" pitchFamily="49" charset="-122"/>
                <a:ea typeface="黑体" panose="02010609060101010101" pitchFamily="49" charset="-122"/>
              </a:rPr>
              <a:t>a</a:t>
            </a:r>
            <a:r>
              <a:rPr lang="zh-CN" altLang="en-US" sz="2800" b="1" smtClean="0">
                <a:latin typeface="黑体" panose="02010609060101010101" pitchFamily="49" charset="-122"/>
                <a:ea typeface="黑体" panose="02010609060101010101" pitchFamily="49" charset="-122"/>
              </a:rPr>
              <a:t>）</a:t>
            </a:r>
            <a:r>
              <a:rPr lang="en-US" altLang="zh-CN" sz="2800" b="1" smtClean="0">
                <a:latin typeface="黑体" panose="02010609060101010101" pitchFamily="49" charset="-122"/>
                <a:ea typeface="黑体" panose="02010609060101010101" pitchFamily="49" charset="-122"/>
              </a:rPr>
              <a:t>=U		f</a:t>
            </a:r>
            <a:r>
              <a:rPr lang="zh-CN" altLang="en-US" sz="2800" b="1" smtClean="0">
                <a:latin typeface="黑体" panose="02010609060101010101" pitchFamily="49" charset="-122"/>
                <a:ea typeface="黑体" panose="02010609060101010101" pitchFamily="49" charset="-122"/>
              </a:rPr>
              <a:t>（</a:t>
            </a:r>
            <a:r>
              <a:rPr lang="en-US" altLang="zh-CN" sz="2800" b="1" smtClean="0">
                <a:latin typeface="黑体" panose="02010609060101010101" pitchFamily="49" charset="-122"/>
                <a:ea typeface="黑体" panose="02010609060101010101" pitchFamily="49" charset="-122"/>
              </a:rPr>
              <a:t>V</a:t>
            </a:r>
            <a:r>
              <a:rPr lang="zh-CN" altLang="en-US" sz="2800" b="1" smtClean="0">
                <a:latin typeface="黑体" panose="02010609060101010101" pitchFamily="49" charset="-122"/>
                <a:ea typeface="黑体" panose="02010609060101010101" pitchFamily="49" charset="-122"/>
              </a:rPr>
              <a:t>，</a:t>
            </a:r>
            <a:r>
              <a:rPr lang="en-US" altLang="zh-CN" sz="2800" b="1" smtClean="0">
                <a:latin typeface="黑体" panose="02010609060101010101" pitchFamily="49" charset="-122"/>
                <a:ea typeface="黑体" panose="02010609060101010101" pitchFamily="49" charset="-122"/>
              </a:rPr>
              <a:t>a</a:t>
            </a:r>
            <a:r>
              <a:rPr lang="zh-CN" altLang="en-US" sz="2800" b="1" smtClean="0">
                <a:latin typeface="黑体" panose="02010609060101010101" pitchFamily="49" charset="-122"/>
                <a:ea typeface="黑体" panose="02010609060101010101" pitchFamily="49" charset="-122"/>
              </a:rPr>
              <a:t>）</a:t>
            </a:r>
            <a:r>
              <a:rPr lang="en-US" altLang="zh-CN" sz="2800" b="1" smtClean="0">
                <a:latin typeface="黑体" panose="02010609060101010101" pitchFamily="49" charset="-122"/>
                <a:ea typeface="黑体" panose="02010609060101010101" pitchFamily="49" charset="-122"/>
              </a:rPr>
              <a:t>=U</a:t>
            </a:r>
          </a:p>
          <a:p>
            <a:pPr lvl="2" eaLnBrk="1" hangingPunct="1">
              <a:spcBef>
                <a:spcPct val="50000"/>
              </a:spcBef>
              <a:buFont typeface="Wingdings" panose="05000000000000000000" pitchFamily="2" charset="2"/>
              <a:buNone/>
            </a:pPr>
            <a:r>
              <a:rPr lang="en-US" altLang="zh-CN" sz="2800" b="1" smtClean="0">
                <a:latin typeface="黑体" panose="02010609060101010101" pitchFamily="49" charset="-122"/>
                <a:ea typeface="黑体" panose="02010609060101010101" pitchFamily="49" charset="-122"/>
              </a:rPr>
              <a:t>f</a:t>
            </a:r>
            <a:r>
              <a:rPr lang="zh-CN" altLang="en-US" sz="2800" b="1" smtClean="0">
                <a:latin typeface="黑体" panose="02010609060101010101" pitchFamily="49" charset="-122"/>
                <a:ea typeface="黑体" panose="02010609060101010101" pitchFamily="49" charset="-122"/>
              </a:rPr>
              <a:t>（</a:t>
            </a:r>
            <a:r>
              <a:rPr lang="en-US" altLang="zh-CN" sz="2800" b="1" smtClean="0">
                <a:latin typeface="黑体" panose="02010609060101010101" pitchFamily="49" charset="-122"/>
                <a:ea typeface="黑体" panose="02010609060101010101" pitchFamily="49" charset="-122"/>
              </a:rPr>
              <a:t>S</a:t>
            </a:r>
            <a:r>
              <a:rPr lang="zh-CN" altLang="en-US" sz="2800" b="1" smtClean="0">
                <a:latin typeface="黑体" panose="02010609060101010101" pitchFamily="49" charset="-122"/>
                <a:ea typeface="黑体" panose="02010609060101010101" pitchFamily="49" charset="-122"/>
              </a:rPr>
              <a:t>，</a:t>
            </a:r>
            <a:r>
              <a:rPr lang="en-US" altLang="zh-CN" sz="2800" b="1" smtClean="0">
                <a:latin typeface="黑体" panose="02010609060101010101" pitchFamily="49" charset="-122"/>
                <a:ea typeface="黑体" panose="02010609060101010101" pitchFamily="49" charset="-122"/>
              </a:rPr>
              <a:t>b</a:t>
            </a:r>
            <a:r>
              <a:rPr lang="zh-CN" altLang="en-US" sz="2800" b="1" smtClean="0">
                <a:latin typeface="黑体" panose="02010609060101010101" pitchFamily="49" charset="-122"/>
                <a:ea typeface="黑体" panose="02010609060101010101" pitchFamily="49" charset="-122"/>
              </a:rPr>
              <a:t>）</a:t>
            </a:r>
            <a:r>
              <a:rPr lang="en-US" altLang="zh-CN" sz="2800" b="1" smtClean="0">
                <a:latin typeface="黑体" panose="02010609060101010101" pitchFamily="49" charset="-122"/>
                <a:ea typeface="黑体" panose="02010609060101010101" pitchFamily="49" charset="-122"/>
              </a:rPr>
              <a:t>=V		f</a:t>
            </a:r>
            <a:r>
              <a:rPr lang="zh-CN" altLang="en-US" sz="2800" b="1" smtClean="0">
                <a:latin typeface="黑体" panose="02010609060101010101" pitchFamily="49" charset="-122"/>
                <a:ea typeface="黑体" panose="02010609060101010101" pitchFamily="49" charset="-122"/>
              </a:rPr>
              <a:t>（</a:t>
            </a:r>
            <a:r>
              <a:rPr lang="en-US" altLang="zh-CN" sz="2800" b="1" smtClean="0">
                <a:latin typeface="黑体" panose="02010609060101010101" pitchFamily="49" charset="-122"/>
                <a:ea typeface="黑体" panose="02010609060101010101" pitchFamily="49" charset="-122"/>
              </a:rPr>
              <a:t>V</a:t>
            </a:r>
            <a:r>
              <a:rPr lang="zh-CN" altLang="en-US" sz="2800" b="1" smtClean="0">
                <a:latin typeface="黑体" panose="02010609060101010101" pitchFamily="49" charset="-122"/>
                <a:ea typeface="黑体" panose="02010609060101010101" pitchFamily="49" charset="-122"/>
              </a:rPr>
              <a:t>，</a:t>
            </a:r>
            <a:r>
              <a:rPr lang="en-US" altLang="zh-CN" sz="2800" b="1" smtClean="0">
                <a:latin typeface="黑体" panose="02010609060101010101" pitchFamily="49" charset="-122"/>
                <a:ea typeface="黑体" panose="02010609060101010101" pitchFamily="49" charset="-122"/>
              </a:rPr>
              <a:t>b</a:t>
            </a:r>
            <a:r>
              <a:rPr lang="zh-CN" altLang="en-US" sz="2800" b="1" smtClean="0">
                <a:latin typeface="黑体" panose="02010609060101010101" pitchFamily="49" charset="-122"/>
                <a:ea typeface="黑体" panose="02010609060101010101" pitchFamily="49" charset="-122"/>
              </a:rPr>
              <a:t>）</a:t>
            </a:r>
            <a:r>
              <a:rPr lang="en-US" altLang="zh-CN" sz="2800" b="1" smtClean="0">
                <a:latin typeface="黑体" panose="02010609060101010101" pitchFamily="49" charset="-122"/>
                <a:ea typeface="黑体" panose="02010609060101010101" pitchFamily="49" charset="-122"/>
              </a:rPr>
              <a:t>=Q</a:t>
            </a:r>
          </a:p>
          <a:p>
            <a:pPr lvl="2" eaLnBrk="1" hangingPunct="1">
              <a:spcBef>
                <a:spcPct val="50000"/>
              </a:spcBef>
              <a:buFont typeface="Wingdings" panose="05000000000000000000" pitchFamily="2" charset="2"/>
              <a:buNone/>
            </a:pPr>
            <a:r>
              <a:rPr lang="en-US" altLang="zh-CN" sz="2800" b="1" smtClean="0">
                <a:latin typeface="黑体" panose="02010609060101010101" pitchFamily="49" charset="-122"/>
                <a:ea typeface="黑体" panose="02010609060101010101" pitchFamily="49" charset="-122"/>
              </a:rPr>
              <a:t>f</a:t>
            </a:r>
            <a:r>
              <a:rPr lang="zh-CN" altLang="en-US" sz="2800" b="1" smtClean="0">
                <a:latin typeface="黑体" panose="02010609060101010101" pitchFamily="49" charset="-122"/>
                <a:ea typeface="黑体" panose="02010609060101010101" pitchFamily="49" charset="-122"/>
              </a:rPr>
              <a:t>（</a:t>
            </a:r>
            <a:r>
              <a:rPr lang="en-US" altLang="zh-CN" sz="2800" b="1" smtClean="0">
                <a:latin typeface="黑体" panose="02010609060101010101" pitchFamily="49" charset="-122"/>
                <a:ea typeface="黑体" panose="02010609060101010101" pitchFamily="49" charset="-122"/>
              </a:rPr>
              <a:t>U</a:t>
            </a:r>
            <a:r>
              <a:rPr lang="zh-CN" altLang="en-US" sz="2800" b="1" smtClean="0">
                <a:latin typeface="黑体" panose="02010609060101010101" pitchFamily="49" charset="-122"/>
                <a:ea typeface="黑体" panose="02010609060101010101" pitchFamily="49" charset="-122"/>
              </a:rPr>
              <a:t>，</a:t>
            </a:r>
            <a:r>
              <a:rPr lang="en-US" altLang="zh-CN" sz="2800" b="1" smtClean="0">
                <a:latin typeface="黑体" panose="02010609060101010101" pitchFamily="49" charset="-122"/>
                <a:ea typeface="黑体" panose="02010609060101010101" pitchFamily="49" charset="-122"/>
              </a:rPr>
              <a:t>a</a:t>
            </a:r>
            <a:r>
              <a:rPr lang="zh-CN" altLang="en-US" sz="2800" b="1" smtClean="0">
                <a:latin typeface="黑体" panose="02010609060101010101" pitchFamily="49" charset="-122"/>
                <a:ea typeface="黑体" panose="02010609060101010101" pitchFamily="49" charset="-122"/>
              </a:rPr>
              <a:t>）</a:t>
            </a:r>
            <a:r>
              <a:rPr lang="en-US" altLang="zh-CN" sz="2800" b="1" smtClean="0">
                <a:latin typeface="黑体" panose="02010609060101010101" pitchFamily="49" charset="-122"/>
                <a:ea typeface="黑体" panose="02010609060101010101" pitchFamily="49" charset="-122"/>
              </a:rPr>
              <a:t>=Q		f</a:t>
            </a:r>
            <a:r>
              <a:rPr lang="zh-CN" altLang="en-US" sz="2800" b="1" smtClean="0">
                <a:latin typeface="黑体" panose="02010609060101010101" pitchFamily="49" charset="-122"/>
                <a:ea typeface="黑体" panose="02010609060101010101" pitchFamily="49" charset="-122"/>
              </a:rPr>
              <a:t>（</a:t>
            </a:r>
            <a:r>
              <a:rPr lang="en-US" altLang="zh-CN" sz="2800" b="1" smtClean="0">
                <a:latin typeface="黑体" panose="02010609060101010101" pitchFamily="49" charset="-122"/>
                <a:ea typeface="黑体" panose="02010609060101010101" pitchFamily="49" charset="-122"/>
              </a:rPr>
              <a:t>Q</a:t>
            </a:r>
            <a:r>
              <a:rPr lang="zh-CN" altLang="en-US" sz="2800" b="1" smtClean="0">
                <a:latin typeface="黑体" panose="02010609060101010101" pitchFamily="49" charset="-122"/>
                <a:ea typeface="黑体" panose="02010609060101010101" pitchFamily="49" charset="-122"/>
              </a:rPr>
              <a:t>，</a:t>
            </a:r>
            <a:r>
              <a:rPr lang="en-US" altLang="zh-CN" sz="2800" b="1" smtClean="0">
                <a:latin typeface="黑体" panose="02010609060101010101" pitchFamily="49" charset="-122"/>
                <a:ea typeface="黑体" panose="02010609060101010101" pitchFamily="49" charset="-122"/>
              </a:rPr>
              <a:t>a</a:t>
            </a:r>
            <a:r>
              <a:rPr lang="zh-CN" altLang="en-US" sz="2800" b="1" smtClean="0">
                <a:latin typeface="黑体" panose="02010609060101010101" pitchFamily="49" charset="-122"/>
                <a:ea typeface="黑体" panose="02010609060101010101" pitchFamily="49" charset="-122"/>
              </a:rPr>
              <a:t>）</a:t>
            </a:r>
            <a:r>
              <a:rPr lang="en-US" altLang="zh-CN" sz="2800" b="1" smtClean="0">
                <a:latin typeface="黑体" panose="02010609060101010101" pitchFamily="49" charset="-122"/>
                <a:ea typeface="黑体" panose="02010609060101010101" pitchFamily="49" charset="-122"/>
              </a:rPr>
              <a:t>=Q</a:t>
            </a:r>
          </a:p>
          <a:p>
            <a:pPr lvl="2" eaLnBrk="1" hangingPunct="1">
              <a:spcBef>
                <a:spcPct val="50000"/>
              </a:spcBef>
              <a:buFont typeface="Wingdings" panose="05000000000000000000" pitchFamily="2" charset="2"/>
              <a:buNone/>
            </a:pPr>
            <a:r>
              <a:rPr lang="en-US" altLang="zh-CN" sz="2800" b="1" smtClean="0">
                <a:latin typeface="黑体" panose="02010609060101010101" pitchFamily="49" charset="-122"/>
                <a:ea typeface="黑体" panose="02010609060101010101" pitchFamily="49" charset="-122"/>
              </a:rPr>
              <a:t>f</a:t>
            </a:r>
            <a:r>
              <a:rPr lang="zh-CN" altLang="en-US" sz="2800" b="1" smtClean="0">
                <a:latin typeface="黑体" panose="02010609060101010101" pitchFamily="49" charset="-122"/>
                <a:ea typeface="黑体" panose="02010609060101010101" pitchFamily="49" charset="-122"/>
              </a:rPr>
              <a:t>（</a:t>
            </a:r>
            <a:r>
              <a:rPr lang="en-US" altLang="zh-CN" sz="2800" b="1" smtClean="0">
                <a:latin typeface="黑体" panose="02010609060101010101" pitchFamily="49" charset="-122"/>
                <a:ea typeface="黑体" panose="02010609060101010101" pitchFamily="49" charset="-122"/>
              </a:rPr>
              <a:t>U</a:t>
            </a:r>
            <a:r>
              <a:rPr lang="zh-CN" altLang="en-US" sz="2800" b="1" smtClean="0">
                <a:latin typeface="黑体" panose="02010609060101010101" pitchFamily="49" charset="-122"/>
                <a:ea typeface="黑体" panose="02010609060101010101" pitchFamily="49" charset="-122"/>
              </a:rPr>
              <a:t>，</a:t>
            </a:r>
            <a:r>
              <a:rPr lang="en-US" altLang="zh-CN" sz="2800" b="1" smtClean="0">
                <a:latin typeface="黑体" panose="02010609060101010101" pitchFamily="49" charset="-122"/>
                <a:ea typeface="黑体" panose="02010609060101010101" pitchFamily="49" charset="-122"/>
              </a:rPr>
              <a:t>b</a:t>
            </a:r>
            <a:r>
              <a:rPr lang="zh-CN" altLang="en-US" sz="2800" b="1" smtClean="0">
                <a:latin typeface="黑体" panose="02010609060101010101" pitchFamily="49" charset="-122"/>
                <a:ea typeface="黑体" panose="02010609060101010101" pitchFamily="49" charset="-122"/>
              </a:rPr>
              <a:t>）</a:t>
            </a:r>
            <a:r>
              <a:rPr lang="en-US" altLang="zh-CN" sz="2800" b="1" smtClean="0">
                <a:latin typeface="黑体" panose="02010609060101010101" pitchFamily="49" charset="-122"/>
                <a:ea typeface="黑体" panose="02010609060101010101" pitchFamily="49" charset="-122"/>
              </a:rPr>
              <a:t>=V		f</a:t>
            </a:r>
            <a:r>
              <a:rPr lang="zh-CN" altLang="en-US" sz="2800" b="1" smtClean="0">
                <a:latin typeface="黑体" panose="02010609060101010101" pitchFamily="49" charset="-122"/>
                <a:ea typeface="黑体" panose="02010609060101010101" pitchFamily="49" charset="-122"/>
              </a:rPr>
              <a:t>（</a:t>
            </a:r>
            <a:r>
              <a:rPr lang="en-US" altLang="zh-CN" sz="2800" b="1" smtClean="0">
                <a:latin typeface="黑体" panose="02010609060101010101" pitchFamily="49" charset="-122"/>
                <a:ea typeface="黑体" panose="02010609060101010101" pitchFamily="49" charset="-122"/>
              </a:rPr>
              <a:t>Q</a:t>
            </a:r>
            <a:r>
              <a:rPr lang="zh-CN" altLang="en-US" sz="2800" b="1" smtClean="0">
                <a:latin typeface="黑体" panose="02010609060101010101" pitchFamily="49" charset="-122"/>
                <a:ea typeface="黑体" panose="02010609060101010101" pitchFamily="49" charset="-122"/>
              </a:rPr>
              <a:t>，</a:t>
            </a:r>
            <a:r>
              <a:rPr lang="en-US" altLang="zh-CN" sz="2800" b="1" smtClean="0">
                <a:latin typeface="黑体" panose="02010609060101010101" pitchFamily="49" charset="-122"/>
                <a:ea typeface="黑体" panose="02010609060101010101" pitchFamily="49" charset="-122"/>
              </a:rPr>
              <a:t>b</a:t>
            </a:r>
            <a:r>
              <a:rPr lang="zh-CN" altLang="en-US" sz="2800" b="1" smtClean="0">
                <a:latin typeface="黑体" panose="02010609060101010101" pitchFamily="49" charset="-122"/>
                <a:ea typeface="黑体" panose="02010609060101010101" pitchFamily="49" charset="-122"/>
              </a:rPr>
              <a:t>）</a:t>
            </a:r>
            <a:r>
              <a:rPr lang="en-US" altLang="zh-CN" sz="2800" b="1" smtClean="0">
                <a:latin typeface="黑体" panose="02010609060101010101" pitchFamily="49" charset="-122"/>
                <a:ea typeface="黑体" panose="02010609060101010101" pitchFamily="49" charset="-122"/>
              </a:rPr>
              <a:t>=Q</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Rot="1" noChangeArrowheads="1"/>
          </p:cNvSpPr>
          <p:nvPr>
            <p:ph type="title"/>
          </p:nvPr>
        </p:nvSpPr>
        <p:spPr>
          <a:xfrm>
            <a:off x="323850" y="549275"/>
            <a:ext cx="8540750" cy="798513"/>
          </a:xfrm>
        </p:spPr>
        <p:txBody>
          <a:bodyPr/>
          <a:lstStyle/>
          <a:p>
            <a:pPr eaLnBrk="1" hangingPunct="1"/>
            <a:r>
              <a:rPr lang="en-US" altLang="zh-CN" sz="3600" smtClean="0"/>
              <a:t>DFA</a:t>
            </a:r>
            <a:r>
              <a:rPr lang="zh-CN" altLang="en-US" sz="3600" smtClean="0"/>
              <a:t>的状态图表示</a:t>
            </a:r>
          </a:p>
        </p:txBody>
      </p:sp>
      <p:sp>
        <p:nvSpPr>
          <p:cNvPr id="25603" name="Rectangle 6"/>
          <p:cNvSpPr>
            <a:spLocks noGrp="1" noRot="1" noChangeArrowheads="1"/>
          </p:cNvSpPr>
          <p:nvPr>
            <p:ph idx="1"/>
          </p:nvPr>
        </p:nvSpPr>
        <p:spPr>
          <a:xfrm>
            <a:off x="323850" y="1989138"/>
            <a:ext cx="8540750" cy="4032250"/>
          </a:xfrm>
        </p:spPr>
        <p:txBody>
          <a:bodyPr/>
          <a:lstStyle/>
          <a:p>
            <a:pPr eaLnBrk="1" hangingPunct="1">
              <a:lnSpc>
                <a:spcPct val="90000"/>
              </a:lnSpc>
              <a:buFont typeface="Wingdings" panose="05000000000000000000" pitchFamily="2" charset="2"/>
              <a:buChar char="l"/>
            </a:pPr>
            <a:r>
              <a:rPr kumimoji="1" lang="zh-CN" altLang="en-US" sz="2800" b="1" smtClean="0"/>
              <a:t>一个</a:t>
            </a:r>
            <a:r>
              <a:rPr kumimoji="1" lang="en-US" altLang="zh-CN" sz="2800" b="1" smtClean="0"/>
              <a:t>DFA</a:t>
            </a:r>
            <a:r>
              <a:rPr kumimoji="1" lang="zh-CN" altLang="en-US" sz="2800" b="1" smtClean="0"/>
              <a:t>可以表示成一个状态图</a:t>
            </a:r>
            <a:r>
              <a:rPr kumimoji="1" lang="en-US" altLang="zh-CN" sz="2800" b="1" smtClean="0"/>
              <a:t>(</a:t>
            </a:r>
            <a:r>
              <a:rPr kumimoji="1" lang="zh-CN" altLang="en-US" sz="2800" b="1" smtClean="0"/>
              <a:t>或称状态转换图</a:t>
            </a:r>
            <a:r>
              <a:rPr kumimoji="1" lang="en-US" altLang="zh-CN" sz="2800" b="1" smtClean="0"/>
              <a:t>)</a:t>
            </a:r>
            <a:r>
              <a:rPr kumimoji="1" lang="zh-CN" altLang="en-US" sz="2800" b="1" smtClean="0"/>
              <a:t>。</a:t>
            </a:r>
          </a:p>
          <a:p>
            <a:pPr eaLnBrk="1" hangingPunct="1">
              <a:lnSpc>
                <a:spcPct val="90000"/>
              </a:lnSpc>
              <a:buFont typeface="Wingdings" panose="05000000000000000000" pitchFamily="2" charset="2"/>
              <a:buChar char="l"/>
            </a:pPr>
            <a:r>
              <a:rPr kumimoji="1" lang="zh-CN" altLang="en-US" sz="2800" b="1" smtClean="0"/>
              <a:t>假定</a:t>
            </a:r>
            <a:r>
              <a:rPr kumimoji="1" lang="en-US" altLang="zh-CN" sz="2800" b="1" smtClean="0"/>
              <a:t>DFA M</a:t>
            </a:r>
            <a:r>
              <a:rPr kumimoji="1" lang="zh-CN" altLang="en-US" sz="2800" b="1" smtClean="0"/>
              <a:t>含有</a:t>
            </a:r>
            <a:r>
              <a:rPr kumimoji="1" lang="en-US" altLang="zh-CN" sz="2800" b="1" smtClean="0"/>
              <a:t>m</a:t>
            </a:r>
            <a:r>
              <a:rPr kumimoji="1" lang="zh-CN" altLang="en-US" sz="2800" b="1" smtClean="0"/>
              <a:t>个状态，</a:t>
            </a:r>
            <a:r>
              <a:rPr kumimoji="1" lang="en-US" altLang="zh-CN" sz="2800" b="1" smtClean="0"/>
              <a:t>n</a:t>
            </a:r>
            <a:r>
              <a:rPr kumimoji="1" lang="zh-CN" altLang="en-US" sz="2800" b="1" smtClean="0"/>
              <a:t>个输入字符，那么这个状态图含有</a:t>
            </a:r>
            <a:r>
              <a:rPr kumimoji="1" lang="en-US" altLang="zh-CN" sz="2800" b="1" smtClean="0"/>
              <a:t>m</a:t>
            </a:r>
            <a:r>
              <a:rPr kumimoji="1" lang="zh-CN" altLang="en-US" sz="2800" b="1" smtClean="0"/>
              <a:t>个结点，每个结点最多有</a:t>
            </a:r>
            <a:r>
              <a:rPr kumimoji="1" lang="en-US" altLang="zh-CN" sz="2800" b="1" smtClean="0"/>
              <a:t>n</a:t>
            </a:r>
            <a:r>
              <a:rPr kumimoji="1" lang="zh-CN" altLang="en-US" sz="2800" b="1" smtClean="0"/>
              <a:t>个弧射出；</a:t>
            </a:r>
          </a:p>
          <a:p>
            <a:pPr eaLnBrk="1" hangingPunct="1">
              <a:lnSpc>
                <a:spcPct val="90000"/>
              </a:lnSpc>
              <a:buFont typeface="Wingdings" panose="05000000000000000000" pitchFamily="2" charset="2"/>
              <a:buChar char="l"/>
            </a:pPr>
            <a:r>
              <a:rPr kumimoji="1" lang="zh-CN" altLang="en-US" sz="2800" b="1" smtClean="0"/>
              <a:t>整个图含有唯一一个初态结点和若干个终态结点，</a:t>
            </a:r>
          </a:p>
          <a:p>
            <a:pPr eaLnBrk="1" hangingPunct="1">
              <a:lnSpc>
                <a:spcPct val="90000"/>
              </a:lnSpc>
              <a:buFont typeface="Wingdings" panose="05000000000000000000" pitchFamily="2" charset="2"/>
              <a:buChar char="l"/>
            </a:pPr>
            <a:r>
              <a:rPr kumimoji="1" lang="zh-CN" altLang="en-US" sz="2800" b="1" smtClean="0"/>
              <a:t>初态结点冠以双箭头“</a:t>
            </a:r>
            <a:r>
              <a:rPr kumimoji="1" lang="zh-CN" altLang="en-US" sz="2800" b="1" smtClean="0">
                <a:sym typeface="Symbol" panose="05050102010706020507" pitchFamily="18" charset="2"/>
              </a:rPr>
              <a:t></a:t>
            </a:r>
            <a:r>
              <a:rPr kumimoji="1" lang="zh-CN" altLang="en-US" sz="2800" b="1" smtClean="0"/>
              <a:t>”或标以“</a:t>
            </a:r>
            <a:r>
              <a:rPr kumimoji="1" lang="en-US" altLang="zh-CN" sz="2800" b="1" smtClean="0"/>
              <a:t>-”</a:t>
            </a:r>
            <a:r>
              <a:rPr kumimoji="1" lang="zh-CN" altLang="en-US" sz="2800" b="1" smtClean="0"/>
              <a:t>，终态结点用双圈表示或标以“</a:t>
            </a:r>
            <a:r>
              <a:rPr kumimoji="1" lang="en-US" altLang="zh-CN" sz="2800" b="1" smtClean="0"/>
              <a:t>+”</a:t>
            </a:r>
            <a:r>
              <a:rPr kumimoji="1" lang="zh-CN" altLang="en-US" sz="2800" b="1" smtClean="0"/>
              <a:t>；</a:t>
            </a:r>
          </a:p>
          <a:p>
            <a:pPr eaLnBrk="1" hangingPunct="1">
              <a:lnSpc>
                <a:spcPct val="90000"/>
              </a:lnSpc>
              <a:buFont typeface="Wingdings" panose="05000000000000000000" pitchFamily="2" charset="2"/>
              <a:buChar char="l"/>
            </a:pPr>
            <a:r>
              <a:rPr kumimoji="1" lang="zh-CN" altLang="en-US" sz="2800" b="1" smtClean="0"/>
              <a:t>若 </a:t>
            </a:r>
            <a:r>
              <a:rPr kumimoji="1" lang="en-US" altLang="zh-CN" sz="2800" b="1" smtClean="0"/>
              <a:t>f(ki,a)=kj</a:t>
            </a:r>
            <a:r>
              <a:rPr kumimoji="1" lang="zh-CN" altLang="en-US" sz="2800" b="1" smtClean="0"/>
              <a:t>，则从状态结点</a:t>
            </a:r>
            <a:r>
              <a:rPr kumimoji="1" lang="en-US" altLang="zh-CN" sz="2800" b="1" smtClean="0"/>
              <a:t>ki</a:t>
            </a:r>
            <a:r>
              <a:rPr kumimoji="1" lang="zh-CN" altLang="en-US" sz="2800" b="1" smtClean="0"/>
              <a:t>到状态结点</a:t>
            </a:r>
            <a:r>
              <a:rPr kumimoji="1" lang="en-US" altLang="zh-CN" sz="2800" b="1" smtClean="0"/>
              <a:t>kj</a:t>
            </a:r>
            <a:r>
              <a:rPr kumimoji="1" lang="zh-CN" altLang="en-US" sz="2800" b="1" smtClean="0"/>
              <a:t>画标记为</a:t>
            </a:r>
            <a:r>
              <a:rPr kumimoji="1" lang="en-US" altLang="zh-CN" sz="2800" b="1" smtClean="0"/>
              <a:t>a</a:t>
            </a:r>
            <a:r>
              <a:rPr kumimoji="1" lang="zh-CN" altLang="en-US" sz="2800" b="1" smtClean="0"/>
              <a:t>的弧；</a:t>
            </a:r>
            <a:endParaRPr lang="zh-CN" altLang="en-US" sz="28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323850" y="549275"/>
            <a:ext cx="8540750" cy="798513"/>
          </a:xfrm>
        </p:spPr>
        <p:txBody>
          <a:bodyPr/>
          <a:lstStyle/>
          <a:p>
            <a:pPr eaLnBrk="1" hangingPunct="1"/>
            <a:r>
              <a:rPr lang="en-US" altLang="zh-CN" sz="3600" smtClean="0"/>
              <a:t>DFA</a:t>
            </a:r>
            <a:r>
              <a:rPr lang="zh-CN" altLang="en-US" sz="3600" smtClean="0"/>
              <a:t>的状态图表示</a:t>
            </a:r>
          </a:p>
        </p:txBody>
      </p:sp>
      <p:sp>
        <p:nvSpPr>
          <p:cNvPr id="26627" name="Text Box 9"/>
          <p:cNvSpPr txBox="1">
            <a:spLocks noChangeArrowheads="1"/>
          </p:cNvSpPr>
          <p:nvPr/>
        </p:nvSpPr>
        <p:spPr bwMode="auto">
          <a:xfrm>
            <a:off x="5861050" y="494347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latin typeface="Times New Roman" panose="02020603050405020304" pitchFamily="18" charset="0"/>
              </a:rPr>
              <a:t>b</a:t>
            </a:r>
          </a:p>
        </p:txBody>
      </p:sp>
      <p:grpSp>
        <p:nvGrpSpPr>
          <p:cNvPr id="26628" name="Group 10"/>
          <p:cNvGrpSpPr>
            <a:grpSpLocks/>
          </p:cNvGrpSpPr>
          <p:nvPr/>
        </p:nvGrpSpPr>
        <p:grpSpPr bwMode="auto">
          <a:xfrm>
            <a:off x="1746250" y="2276475"/>
            <a:ext cx="5715000" cy="3276600"/>
            <a:chOff x="1488" y="1344"/>
            <a:chExt cx="3600" cy="2064"/>
          </a:xfrm>
        </p:grpSpPr>
        <p:sp>
          <p:nvSpPr>
            <p:cNvPr id="26642" name="Oval 11"/>
            <p:cNvSpPr>
              <a:spLocks noChangeArrowheads="1"/>
            </p:cNvSpPr>
            <p:nvPr/>
          </p:nvSpPr>
          <p:spPr bwMode="auto">
            <a:xfrm>
              <a:off x="1488" y="2112"/>
              <a:ext cx="480" cy="480"/>
            </a:xfrm>
            <a:prstGeom prst="ellipse">
              <a:avLst/>
            </a:prstGeom>
            <a:solidFill>
              <a:srgbClr val="FFFF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S</a:t>
              </a:r>
            </a:p>
          </p:txBody>
        </p:sp>
        <p:grpSp>
          <p:nvGrpSpPr>
            <p:cNvPr id="26643" name="Group 12"/>
            <p:cNvGrpSpPr>
              <a:grpSpLocks/>
            </p:cNvGrpSpPr>
            <p:nvPr/>
          </p:nvGrpSpPr>
          <p:grpSpPr bwMode="auto">
            <a:xfrm>
              <a:off x="2976" y="1344"/>
              <a:ext cx="528" cy="2064"/>
              <a:chOff x="2976" y="1344"/>
              <a:chExt cx="528" cy="2064"/>
            </a:xfrm>
          </p:grpSpPr>
          <p:grpSp>
            <p:nvGrpSpPr>
              <p:cNvPr id="26647" name="Group 13"/>
              <p:cNvGrpSpPr>
                <a:grpSpLocks/>
              </p:cNvGrpSpPr>
              <p:nvPr/>
            </p:nvGrpSpPr>
            <p:grpSpPr bwMode="auto">
              <a:xfrm>
                <a:off x="2976" y="1584"/>
                <a:ext cx="528" cy="1584"/>
                <a:chOff x="2976" y="1584"/>
                <a:chExt cx="528" cy="1584"/>
              </a:xfrm>
            </p:grpSpPr>
            <p:cxnSp>
              <p:nvCxnSpPr>
                <p:cNvPr id="26650" name="AutoShape 14"/>
                <p:cNvCxnSpPr>
                  <a:cxnSpLocks noChangeShapeType="1"/>
                  <a:stCxn id="26648" idx="2"/>
                  <a:endCxn id="26649" idx="2"/>
                </p:cNvCxnSpPr>
                <p:nvPr/>
              </p:nvCxnSpPr>
              <p:spPr bwMode="auto">
                <a:xfrm rot="10800000" flipV="1">
                  <a:off x="2976" y="1584"/>
                  <a:ext cx="48" cy="1584"/>
                </a:xfrm>
                <a:prstGeom prst="curvedConnector3">
                  <a:avLst>
                    <a:gd name="adj1" fmla="val 789583"/>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51" name="AutoShape 15"/>
                <p:cNvCxnSpPr>
                  <a:cxnSpLocks noChangeShapeType="1"/>
                  <a:stCxn id="26649" idx="6"/>
                  <a:endCxn id="26648" idx="6"/>
                </p:cNvCxnSpPr>
                <p:nvPr/>
              </p:nvCxnSpPr>
              <p:spPr bwMode="auto">
                <a:xfrm flipV="1">
                  <a:off x="3456" y="1584"/>
                  <a:ext cx="48" cy="1584"/>
                </a:xfrm>
                <a:prstGeom prst="curvedConnector3">
                  <a:avLst>
                    <a:gd name="adj1" fmla="val 75624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26648" name="Oval 16"/>
              <p:cNvSpPr>
                <a:spLocks noChangeArrowheads="1"/>
              </p:cNvSpPr>
              <p:nvPr/>
            </p:nvSpPr>
            <p:spPr bwMode="auto">
              <a:xfrm>
                <a:off x="3024" y="1344"/>
                <a:ext cx="480" cy="480"/>
              </a:xfrm>
              <a:prstGeom prst="ellipse">
                <a:avLst/>
              </a:prstGeom>
              <a:solidFill>
                <a:srgbClr val="FFFF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U</a:t>
                </a:r>
              </a:p>
            </p:txBody>
          </p:sp>
          <p:sp>
            <p:nvSpPr>
              <p:cNvPr id="26649" name="Oval 17"/>
              <p:cNvSpPr>
                <a:spLocks noChangeArrowheads="1"/>
              </p:cNvSpPr>
              <p:nvPr/>
            </p:nvSpPr>
            <p:spPr bwMode="auto">
              <a:xfrm>
                <a:off x="2976" y="2928"/>
                <a:ext cx="480" cy="480"/>
              </a:xfrm>
              <a:prstGeom prst="ellipse">
                <a:avLst/>
              </a:prstGeom>
              <a:solidFill>
                <a:srgbClr val="FFFF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V</a:t>
                </a:r>
              </a:p>
            </p:txBody>
          </p:sp>
        </p:grpSp>
        <p:grpSp>
          <p:nvGrpSpPr>
            <p:cNvPr id="26644" name="Group 18"/>
            <p:cNvGrpSpPr>
              <a:grpSpLocks/>
            </p:cNvGrpSpPr>
            <p:nvPr/>
          </p:nvGrpSpPr>
          <p:grpSpPr bwMode="auto">
            <a:xfrm>
              <a:off x="4512" y="2160"/>
              <a:ext cx="576" cy="576"/>
              <a:chOff x="4032" y="2160"/>
              <a:chExt cx="576" cy="576"/>
            </a:xfrm>
          </p:grpSpPr>
          <p:sp>
            <p:nvSpPr>
              <p:cNvPr id="26645" name="Oval 19"/>
              <p:cNvSpPr>
                <a:spLocks noChangeArrowheads="1"/>
              </p:cNvSpPr>
              <p:nvPr/>
            </p:nvSpPr>
            <p:spPr bwMode="auto">
              <a:xfrm>
                <a:off x="4032" y="2160"/>
                <a:ext cx="576" cy="576"/>
              </a:xfrm>
              <a:prstGeom prst="ellipse">
                <a:avLst/>
              </a:prstGeom>
              <a:solidFill>
                <a:srgbClr val="FFFF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46" name="Oval 20"/>
              <p:cNvSpPr>
                <a:spLocks noChangeArrowheads="1"/>
              </p:cNvSpPr>
              <p:nvPr/>
            </p:nvSpPr>
            <p:spPr bwMode="auto">
              <a:xfrm>
                <a:off x="4080" y="2208"/>
                <a:ext cx="480" cy="480"/>
              </a:xfrm>
              <a:prstGeom prst="ellipse">
                <a:avLst/>
              </a:prstGeom>
              <a:solidFill>
                <a:srgbClr val="FFFF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Q</a:t>
                </a:r>
              </a:p>
            </p:txBody>
          </p:sp>
        </p:grpSp>
      </p:grpSp>
      <p:cxnSp>
        <p:nvCxnSpPr>
          <p:cNvPr id="26629" name="AutoShape 21"/>
          <p:cNvCxnSpPr>
            <a:cxnSpLocks noChangeShapeType="1"/>
            <a:stCxn id="26642" idx="0"/>
            <a:endCxn id="26648" idx="2"/>
          </p:cNvCxnSpPr>
          <p:nvPr/>
        </p:nvCxnSpPr>
        <p:spPr bwMode="auto">
          <a:xfrm rot="-5400000">
            <a:off x="2736850" y="2047875"/>
            <a:ext cx="838200" cy="20574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30" name="Text Box 22"/>
          <p:cNvSpPr txBox="1">
            <a:spLocks noChangeArrowheads="1"/>
          </p:cNvSpPr>
          <p:nvPr/>
        </p:nvSpPr>
        <p:spPr bwMode="auto">
          <a:xfrm>
            <a:off x="2508250" y="25050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latin typeface="Times New Roman" panose="02020603050405020304" pitchFamily="18" charset="0"/>
              </a:rPr>
              <a:t>a</a:t>
            </a:r>
          </a:p>
        </p:txBody>
      </p:sp>
      <p:sp>
        <p:nvSpPr>
          <p:cNvPr id="26631" name="Text Box 23"/>
          <p:cNvSpPr txBox="1">
            <a:spLocks noChangeArrowheads="1"/>
          </p:cNvSpPr>
          <p:nvPr/>
        </p:nvSpPr>
        <p:spPr bwMode="auto">
          <a:xfrm>
            <a:off x="5784850" y="24288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latin typeface="Times New Roman" panose="02020603050405020304" pitchFamily="18" charset="0"/>
              </a:rPr>
              <a:t>a</a:t>
            </a:r>
          </a:p>
        </p:txBody>
      </p:sp>
      <p:sp>
        <p:nvSpPr>
          <p:cNvPr id="26632" name="Text Box 24"/>
          <p:cNvSpPr txBox="1">
            <a:spLocks noChangeArrowheads="1"/>
          </p:cNvSpPr>
          <p:nvPr/>
        </p:nvSpPr>
        <p:spPr bwMode="auto">
          <a:xfrm>
            <a:off x="5480050" y="34194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latin typeface="Times New Roman" panose="02020603050405020304" pitchFamily="18" charset="0"/>
              </a:rPr>
              <a:t>a</a:t>
            </a:r>
          </a:p>
        </p:txBody>
      </p:sp>
      <p:sp>
        <p:nvSpPr>
          <p:cNvPr id="26633" name="Text Box 25"/>
          <p:cNvSpPr txBox="1">
            <a:spLocks noChangeArrowheads="1"/>
          </p:cNvSpPr>
          <p:nvPr/>
        </p:nvSpPr>
        <p:spPr bwMode="auto">
          <a:xfrm>
            <a:off x="2584450" y="479107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latin typeface="Times New Roman" panose="02020603050405020304" pitchFamily="18" charset="0"/>
              </a:rPr>
              <a:t>b</a:t>
            </a:r>
          </a:p>
        </p:txBody>
      </p:sp>
      <p:sp>
        <p:nvSpPr>
          <p:cNvPr id="26634" name="Text Box 26"/>
          <p:cNvSpPr txBox="1">
            <a:spLocks noChangeArrowheads="1"/>
          </p:cNvSpPr>
          <p:nvPr/>
        </p:nvSpPr>
        <p:spPr bwMode="auto">
          <a:xfrm>
            <a:off x="7380288" y="2997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latin typeface="Times New Roman" panose="02020603050405020304" pitchFamily="18" charset="0"/>
              </a:rPr>
              <a:t>a</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b</a:t>
            </a:r>
          </a:p>
        </p:txBody>
      </p:sp>
      <p:grpSp>
        <p:nvGrpSpPr>
          <p:cNvPr id="26635" name="Group 27"/>
          <p:cNvGrpSpPr>
            <a:grpSpLocks/>
          </p:cNvGrpSpPr>
          <p:nvPr/>
        </p:nvGrpSpPr>
        <p:grpSpPr bwMode="auto">
          <a:xfrm>
            <a:off x="4870450" y="2657475"/>
            <a:ext cx="2133600" cy="2514600"/>
            <a:chOff x="3408" y="1680"/>
            <a:chExt cx="1344" cy="1584"/>
          </a:xfrm>
        </p:grpSpPr>
        <p:cxnSp>
          <p:nvCxnSpPr>
            <p:cNvPr id="26640" name="AutoShape 28"/>
            <p:cNvCxnSpPr>
              <a:cxnSpLocks noChangeShapeType="1"/>
              <a:stCxn id="26648" idx="6"/>
              <a:endCxn id="26646" idx="0"/>
            </p:cNvCxnSpPr>
            <p:nvPr/>
          </p:nvCxnSpPr>
          <p:spPr bwMode="auto">
            <a:xfrm>
              <a:off x="3456" y="1680"/>
              <a:ext cx="1296" cy="624"/>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41" name="AutoShape 29"/>
            <p:cNvCxnSpPr>
              <a:cxnSpLocks noChangeShapeType="1"/>
              <a:stCxn id="26649" idx="6"/>
              <a:endCxn id="26646" idx="4"/>
            </p:cNvCxnSpPr>
            <p:nvPr/>
          </p:nvCxnSpPr>
          <p:spPr bwMode="auto">
            <a:xfrm flipV="1">
              <a:off x="3408" y="2784"/>
              <a:ext cx="1344" cy="48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26636" name="AutoShape 30"/>
          <p:cNvSpPr>
            <a:spLocks noChangeArrowheads="1"/>
          </p:cNvSpPr>
          <p:nvPr/>
        </p:nvSpPr>
        <p:spPr bwMode="auto">
          <a:xfrm>
            <a:off x="755650" y="3571875"/>
            <a:ext cx="762000" cy="609600"/>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6637" name="Group 31"/>
          <p:cNvGrpSpPr>
            <a:grpSpLocks/>
          </p:cNvGrpSpPr>
          <p:nvPr/>
        </p:nvGrpSpPr>
        <p:grpSpPr bwMode="auto">
          <a:xfrm>
            <a:off x="2127250" y="3571875"/>
            <a:ext cx="5257800" cy="1600200"/>
            <a:chOff x="1680" y="2256"/>
            <a:chExt cx="3312" cy="1008"/>
          </a:xfrm>
        </p:grpSpPr>
        <p:cxnSp>
          <p:nvCxnSpPr>
            <p:cNvPr id="26638" name="AutoShape 32"/>
            <p:cNvCxnSpPr>
              <a:cxnSpLocks noChangeShapeType="1"/>
              <a:stCxn id="26642" idx="4"/>
              <a:endCxn id="26649" idx="2"/>
            </p:cNvCxnSpPr>
            <p:nvPr/>
          </p:nvCxnSpPr>
          <p:spPr bwMode="auto">
            <a:xfrm rot="16200000" flipH="1">
              <a:off x="2016" y="2352"/>
              <a:ext cx="576" cy="1248"/>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39" name="AutoShape 33"/>
            <p:cNvCxnSpPr>
              <a:cxnSpLocks noChangeShapeType="1"/>
              <a:stCxn id="26645" idx="0"/>
              <a:endCxn id="26646" idx="6"/>
            </p:cNvCxnSpPr>
            <p:nvPr/>
          </p:nvCxnSpPr>
          <p:spPr bwMode="auto">
            <a:xfrm rot="5400000" flipV="1">
              <a:off x="4728" y="2280"/>
              <a:ext cx="288" cy="240"/>
            </a:xfrm>
            <a:prstGeom prst="curvedConnector4">
              <a:avLst>
                <a:gd name="adj1" fmla="val -50000"/>
                <a:gd name="adj2" fmla="val 18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a:xfrm>
            <a:off x="0" y="620713"/>
            <a:ext cx="8540750" cy="798512"/>
          </a:xfrm>
        </p:spPr>
        <p:txBody>
          <a:bodyPr/>
          <a:lstStyle/>
          <a:p>
            <a:pPr eaLnBrk="1" hangingPunct="1"/>
            <a:r>
              <a:rPr lang="en-US" altLang="zh-CN" sz="3600" smtClean="0"/>
              <a:t>DFA</a:t>
            </a:r>
            <a:r>
              <a:rPr lang="zh-CN" altLang="en-US" sz="3600" smtClean="0"/>
              <a:t>的矩阵表示</a:t>
            </a:r>
          </a:p>
        </p:txBody>
      </p:sp>
      <p:sp>
        <p:nvSpPr>
          <p:cNvPr id="46112" name="Rectangle 32"/>
          <p:cNvSpPr>
            <a:spLocks noGrp="1" noRot="1" noChangeArrowheads="1"/>
          </p:cNvSpPr>
          <p:nvPr>
            <p:ph idx="1"/>
          </p:nvPr>
        </p:nvSpPr>
        <p:spPr>
          <a:xfrm>
            <a:off x="755650" y="1700213"/>
            <a:ext cx="8001000" cy="3886200"/>
          </a:xfrm>
        </p:spPr>
        <p:txBody>
          <a:bodyPr/>
          <a:lstStyle/>
          <a:p>
            <a:pPr eaLnBrk="1" hangingPunct="1">
              <a:lnSpc>
                <a:spcPct val="80000"/>
              </a:lnSpc>
              <a:buClr>
                <a:srgbClr val="000000"/>
              </a:buClr>
              <a:buFont typeface="Wingdings" panose="05000000000000000000" pitchFamily="2" charset="2"/>
              <a:buChar char="l"/>
            </a:pPr>
            <a:r>
              <a:rPr lang="zh-CN" altLang="en-US" b="1" smtClean="0">
                <a:latin typeface="宋体" panose="02010600030101010101" pitchFamily="2" charset="-122"/>
              </a:rPr>
              <a:t>一个</a:t>
            </a:r>
            <a:r>
              <a:rPr lang="en-US" altLang="zh-CN" b="1" smtClean="0">
                <a:latin typeface="宋体" panose="02010600030101010101" pitchFamily="2" charset="-122"/>
              </a:rPr>
              <a:t>DFA</a:t>
            </a:r>
            <a:r>
              <a:rPr lang="zh-CN" altLang="en-US" b="1" smtClean="0">
                <a:latin typeface="宋体" panose="02010600030101010101" pitchFamily="2" charset="-122"/>
              </a:rPr>
              <a:t>还可以用一个矩阵表示。</a:t>
            </a:r>
          </a:p>
          <a:p>
            <a:pPr eaLnBrk="1" hangingPunct="1">
              <a:lnSpc>
                <a:spcPct val="80000"/>
              </a:lnSpc>
              <a:buClr>
                <a:srgbClr val="000000"/>
              </a:buClr>
              <a:buFont typeface="Wingdings" panose="05000000000000000000" pitchFamily="2" charset="2"/>
              <a:buChar char="l"/>
            </a:pPr>
            <a:r>
              <a:rPr lang="zh-CN" altLang="en-US" b="1" smtClean="0">
                <a:latin typeface="宋体" panose="02010600030101010101" pitchFamily="2" charset="-122"/>
              </a:rPr>
              <a:t>该矩阵的行表示状态，列表示输入字符。</a:t>
            </a:r>
          </a:p>
          <a:p>
            <a:pPr eaLnBrk="1" hangingPunct="1">
              <a:lnSpc>
                <a:spcPct val="80000"/>
              </a:lnSpc>
              <a:buClr>
                <a:srgbClr val="000000"/>
              </a:buClr>
              <a:buFont typeface="Wingdings" panose="05000000000000000000" pitchFamily="2" charset="2"/>
              <a:buChar char="l"/>
            </a:pPr>
            <a:r>
              <a:rPr lang="zh-CN" altLang="en-US" b="1" smtClean="0">
                <a:latin typeface="宋体" panose="02010600030101010101" pitchFamily="2" charset="-122"/>
              </a:rPr>
              <a:t>矩阵元素表示相应状态行和输入字符列下的新状态，即</a:t>
            </a:r>
            <a:r>
              <a:rPr lang="en-US" altLang="zh-CN" b="1" smtClean="0">
                <a:latin typeface="宋体" panose="02010600030101010101" pitchFamily="2" charset="-122"/>
              </a:rPr>
              <a:t>k</a:t>
            </a:r>
            <a:r>
              <a:rPr lang="zh-CN" altLang="en-US" b="1" smtClean="0">
                <a:latin typeface="宋体" panose="02010600030101010101" pitchFamily="2" charset="-122"/>
              </a:rPr>
              <a:t>行</a:t>
            </a:r>
            <a:r>
              <a:rPr lang="en-US" altLang="zh-CN" b="1" smtClean="0">
                <a:latin typeface="宋体" panose="02010600030101010101" pitchFamily="2" charset="-122"/>
              </a:rPr>
              <a:t>a</a:t>
            </a:r>
            <a:r>
              <a:rPr lang="zh-CN" altLang="en-US" b="1" smtClean="0">
                <a:latin typeface="宋体" panose="02010600030101010101" pitchFamily="2" charset="-122"/>
              </a:rPr>
              <a:t>列为</a:t>
            </a:r>
            <a:r>
              <a:rPr lang="en-US" altLang="zh-CN" b="1" smtClean="0">
                <a:latin typeface="宋体" panose="02010600030101010101" pitchFamily="2" charset="-122"/>
              </a:rPr>
              <a:t>f(k,a)</a:t>
            </a:r>
            <a:r>
              <a:rPr lang="zh-CN" altLang="en-US" b="1" smtClean="0">
                <a:latin typeface="宋体" panose="02010600030101010101" pitchFamily="2" charset="-122"/>
              </a:rPr>
              <a:t>的值。</a:t>
            </a:r>
          </a:p>
          <a:p>
            <a:pPr eaLnBrk="1" hangingPunct="1">
              <a:lnSpc>
                <a:spcPct val="80000"/>
              </a:lnSpc>
              <a:buClr>
                <a:srgbClr val="000000"/>
              </a:buClr>
              <a:buFont typeface="Wingdings" panose="05000000000000000000" pitchFamily="2" charset="2"/>
              <a:buChar char="l"/>
            </a:pPr>
            <a:r>
              <a:rPr lang="zh-CN" altLang="en-US" b="1" smtClean="0">
                <a:latin typeface="宋体" panose="02010600030101010101" pitchFamily="2" charset="-122"/>
              </a:rPr>
              <a:t>用双箭头“</a:t>
            </a:r>
            <a:r>
              <a:rPr kumimoji="1" lang="zh-CN" altLang="en-US" b="1" smtClean="0">
                <a:sym typeface="Symbol" panose="05050102010706020507" pitchFamily="18" charset="2"/>
              </a:rPr>
              <a:t></a:t>
            </a:r>
            <a:r>
              <a:rPr lang="zh-CN" altLang="en-US" b="1" smtClean="0">
                <a:latin typeface="宋体" panose="02010600030101010101" pitchFamily="2" charset="-122"/>
              </a:rPr>
              <a:t>”标明初态；否则第一行即是初态，</a:t>
            </a:r>
          </a:p>
          <a:p>
            <a:pPr eaLnBrk="1" hangingPunct="1">
              <a:lnSpc>
                <a:spcPct val="80000"/>
              </a:lnSpc>
              <a:buClr>
                <a:srgbClr val="000000"/>
              </a:buClr>
              <a:buFont typeface="Wingdings" panose="05000000000000000000" pitchFamily="2" charset="2"/>
              <a:buChar char="l"/>
            </a:pPr>
            <a:r>
              <a:rPr lang="zh-CN" altLang="en-US" b="1" smtClean="0">
                <a:latin typeface="宋体" panose="02010600030101010101" pitchFamily="2" charset="-122"/>
              </a:rPr>
              <a:t>相应终态行在表的右端标以</a:t>
            </a:r>
            <a:r>
              <a:rPr lang="en-US" altLang="zh-CN" b="1" smtClean="0">
                <a:latin typeface="宋体" panose="02010600030101010101" pitchFamily="2" charset="-122"/>
              </a:rPr>
              <a:t>1</a:t>
            </a:r>
            <a:r>
              <a:rPr lang="zh-CN" altLang="en-US" b="1" smtClean="0">
                <a:latin typeface="宋体" panose="02010600030101010101" pitchFamily="2" charset="-122"/>
              </a:rPr>
              <a:t>，非终态标以</a:t>
            </a:r>
            <a:r>
              <a:rPr lang="en-US" altLang="zh-CN" b="1" smtClean="0">
                <a:latin typeface="宋体" panose="02010600030101010101" pitchFamily="2" charset="-122"/>
              </a:rPr>
              <a:t>0</a:t>
            </a:r>
            <a:r>
              <a:rPr lang="zh-CN" altLang="en-US" b="1" smtClean="0">
                <a:latin typeface="宋体" panose="02010600030101010101" pitchFamily="2" charset="-122"/>
              </a:rPr>
              <a:t>。</a:t>
            </a:r>
            <a:endParaRPr lang="zh-CN" altLang="en-US" smtClean="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6112">
                                            <p:txEl>
                                              <p:pRg st="0" end="0"/>
                                            </p:txEl>
                                          </p:spTgt>
                                        </p:tgtEl>
                                        <p:attrNameLst>
                                          <p:attrName>style.visibility</p:attrName>
                                        </p:attrNameLst>
                                      </p:cBhvr>
                                      <p:to>
                                        <p:strVal val="visible"/>
                                      </p:to>
                                    </p:set>
                                    <p:animEffect transition="in" filter="checkerboard(across)">
                                      <p:cBhvr>
                                        <p:cTn id="7" dur="500"/>
                                        <p:tgtEl>
                                          <p:spTgt spid="461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6112">
                                            <p:txEl>
                                              <p:pRg st="1" end="1"/>
                                            </p:txEl>
                                          </p:spTgt>
                                        </p:tgtEl>
                                        <p:attrNameLst>
                                          <p:attrName>style.visibility</p:attrName>
                                        </p:attrNameLst>
                                      </p:cBhvr>
                                      <p:to>
                                        <p:strVal val="visible"/>
                                      </p:to>
                                    </p:set>
                                    <p:animEffect transition="in" filter="checkerboard(across)">
                                      <p:cBhvr>
                                        <p:cTn id="12" dur="500"/>
                                        <p:tgtEl>
                                          <p:spTgt spid="461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6112">
                                            <p:txEl>
                                              <p:pRg st="2" end="2"/>
                                            </p:txEl>
                                          </p:spTgt>
                                        </p:tgtEl>
                                        <p:attrNameLst>
                                          <p:attrName>style.visibility</p:attrName>
                                        </p:attrNameLst>
                                      </p:cBhvr>
                                      <p:to>
                                        <p:strVal val="visible"/>
                                      </p:to>
                                    </p:set>
                                    <p:animEffect transition="in" filter="checkerboard(across)">
                                      <p:cBhvr>
                                        <p:cTn id="17" dur="500"/>
                                        <p:tgtEl>
                                          <p:spTgt spid="4611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6112">
                                            <p:txEl>
                                              <p:pRg st="3" end="3"/>
                                            </p:txEl>
                                          </p:spTgt>
                                        </p:tgtEl>
                                        <p:attrNameLst>
                                          <p:attrName>style.visibility</p:attrName>
                                        </p:attrNameLst>
                                      </p:cBhvr>
                                      <p:to>
                                        <p:strVal val="visible"/>
                                      </p:to>
                                    </p:set>
                                    <p:animEffect transition="in" filter="checkerboard(across)">
                                      <p:cBhvr>
                                        <p:cTn id="22" dur="500"/>
                                        <p:tgtEl>
                                          <p:spTgt spid="4611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6112">
                                            <p:txEl>
                                              <p:pRg st="4" end="4"/>
                                            </p:txEl>
                                          </p:spTgt>
                                        </p:tgtEl>
                                        <p:attrNameLst>
                                          <p:attrName>style.visibility</p:attrName>
                                        </p:attrNameLst>
                                      </p:cBhvr>
                                      <p:to>
                                        <p:strVal val="visible"/>
                                      </p:to>
                                    </p:set>
                                    <p:animEffect transition="in" filter="checkerboard(across)">
                                      <p:cBhvr>
                                        <p:cTn id="27" dur="500"/>
                                        <p:tgtEl>
                                          <p:spTgt spid="461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a:xfrm>
            <a:off x="0" y="620713"/>
            <a:ext cx="8540750" cy="798512"/>
          </a:xfrm>
        </p:spPr>
        <p:txBody>
          <a:bodyPr/>
          <a:lstStyle/>
          <a:p>
            <a:pPr eaLnBrk="1" hangingPunct="1"/>
            <a:r>
              <a:rPr lang="en-US" altLang="zh-CN" sz="3600" smtClean="0"/>
              <a:t>DFA</a:t>
            </a:r>
            <a:r>
              <a:rPr lang="zh-CN" altLang="en-US" sz="3600" smtClean="0"/>
              <a:t>的矩阵表示</a:t>
            </a:r>
          </a:p>
        </p:txBody>
      </p:sp>
      <p:grpSp>
        <p:nvGrpSpPr>
          <p:cNvPr id="2" name="Group 5"/>
          <p:cNvGrpSpPr>
            <a:grpSpLocks/>
          </p:cNvGrpSpPr>
          <p:nvPr/>
        </p:nvGrpSpPr>
        <p:grpSpPr bwMode="auto">
          <a:xfrm>
            <a:off x="1042988" y="2060575"/>
            <a:ext cx="6257925" cy="2768600"/>
            <a:chOff x="1152" y="1776"/>
            <a:chExt cx="3942" cy="1744"/>
          </a:xfrm>
        </p:grpSpPr>
        <p:graphicFrame>
          <p:nvGraphicFramePr>
            <p:cNvPr id="28677" name="Object 6"/>
            <p:cNvGraphicFramePr>
              <a:graphicFrameLocks noChangeAspect="1"/>
            </p:cNvGraphicFramePr>
            <p:nvPr/>
          </p:nvGraphicFramePr>
          <p:xfrm>
            <a:off x="1152" y="1776"/>
            <a:ext cx="3942" cy="1744"/>
          </p:xfrm>
          <a:graphic>
            <a:graphicData uri="http://schemas.openxmlformats.org/presentationml/2006/ole">
              <mc:AlternateContent xmlns:mc="http://schemas.openxmlformats.org/markup-compatibility/2006">
                <mc:Choice xmlns:v="urn:schemas-microsoft-com:vml" Requires="v">
                  <p:oleObj spid="_x0000_s28701" name="工作表" r:id="rId3" imgW="2067151" imgH="1009891" progId="Excel.Sheet.8">
                    <p:embed/>
                  </p:oleObj>
                </mc:Choice>
                <mc:Fallback>
                  <p:oleObj name="工作表" r:id="rId3" imgW="2067151" imgH="1009891" progId="Excel.Shee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1776"/>
                          <a:ext cx="3942" cy="1744"/>
                        </a:xfrm>
                        <a:prstGeom prst="rect">
                          <a:avLst/>
                        </a:prstGeom>
                        <a:solidFill>
                          <a:srgbClr val="CCFFCC"/>
                        </a:solidFill>
                        <a:ln w="9525">
                          <a:solidFill>
                            <a:srgbClr val="6699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8" name="Line 7"/>
            <p:cNvSpPr>
              <a:spLocks noChangeShapeType="1"/>
            </p:cNvSpPr>
            <p:nvPr/>
          </p:nvSpPr>
          <p:spPr bwMode="auto">
            <a:xfrm>
              <a:off x="1152" y="1776"/>
              <a:ext cx="1296" cy="336"/>
            </a:xfrm>
            <a:prstGeom prst="line">
              <a:avLst/>
            </a:prstGeom>
            <a:noFill/>
            <a:ln w="9525">
              <a:solidFill>
                <a:srgbClr val="CCCC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9" name="Text Box 8"/>
            <p:cNvSpPr txBox="1">
              <a:spLocks noChangeArrowheads="1"/>
            </p:cNvSpPr>
            <p:nvPr/>
          </p:nvSpPr>
          <p:spPr bwMode="auto">
            <a:xfrm>
              <a:off x="2064" y="1785"/>
              <a:ext cx="576" cy="231"/>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1800" b="1">
                  <a:latin typeface="Times New Roman" panose="02020603050405020304" pitchFamily="18" charset="0"/>
                </a:rPr>
                <a:t>字符</a:t>
              </a:r>
              <a:endParaRPr kumimoji="1" lang="zh-CN" altLang="en-US" sz="2400" b="1">
                <a:latin typeface="Times New Roman" panose="02020603050405020304" pitchFamily="18" charset="0"/>
              </a:endParaRPr>
            </a:p>
          </p:txBody>
        </p:sp>
        <p:sp>
          <p:nvSpPr>
            <p:cNvPr id="28680" name="Text Box 9"/>
            <p:cNvSpPr txBox="1">
              <a:spLocks noChangeArrowheads="1"/>
            </p:cNvSpPr>
            <p:nvPr/>
          </p:nvSpPr>
          <p:spPr bwMode="auto">
            <a:xfrm>
              <a:off x="1296" y="1881"/>
              <a:ext cx="576" cy="231"/>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1800" b="1">
                  <a:latin typeface="Times New Roman" panose="02020603050405020304" pitchFamily="18" charset="0"/>
                </a:rPr>
                <a:t>状态</a:t>
              </a:r>
            </a:p>
          </p:txBody>
        </p:sp>
      </p:grpSp>
      <p:sp>
        <p:nvSpPr>
          <p:cNvPr id="28676" name="Text Box 10"/>
          <p:cNvSpPr txBox="1">
            <a:spLocks noChangeArrowheads="1"/>
          </p:cNvSpPr>
          <p:nvPr/>
        </p:nvSpPr>
        <p:spPr bwMode="auto">
          <a:xfrm>
            <a:off x="7380288" y="2708275"/>
            <a:ext cx="431800" cy="20415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a:latin typeface="Times New Roman" panose="02020603050405020304" pitchFamily="18" charset="0"/>
              </a:rPr>
              <a:t>0</a:t>
            </a:r>
          </a:p>
          <a:p>
            <a:pPr algn="ctr" eaLnBrk="1" hangingPunct="1">
              <a:spcBef>
                <a:spcPct val="0"/>
              </a:spcBef>
              <a:buFontTx/>
              <a:buNone/>
            </a:pPr>
            <a:r>
              <a:rPr kumimoji="1" lang="en-US" altLang="zh-CN">
                <a:latin typeface="Times New Roman" panose="02020603050405020304" pitchFamily="18" charset="0"/>
              </a:rPr>
              <a:t>0</a:t>
            </a:r>
          </a:p>
          <a:p>
            <a:pPr algn="ctr" eaLnBrk="1" hangingPunct="1">
              <a:spcBef>
                <a:spcPct val="0"/>
              </a:spcBef>
              <a:buFontTx/>
              <a:buNone/>
            </a:pPr>
            <a:r>
              <a:rPr kumimoji="1" lang="en-US" altLang="zh-CN">
                <a:latin typeface="Times New Roman" panose="02020603050405020304" pitchFamily="18" charset="0"/>
              </a:rPr>
              <a:t>0</a:t>
            </a:r>
          </a:p>
          <a:p>
            <a:pPr algn="ctr" eaLnBrk="1" hangingPunct="1">
              <a:spcBef>
                <a:spcPct val="0"/>
              </a:spcBef>
              <a:buFontTx/>
              <a:buNone/>
            </a:pPr>
            <a:r>
              <a:rPr kumimoji="1" lang="en-US" altLang="zh-CN">
                <a:latin typeface="Times New Roman" panose="02020603050405020304" pitchFamily="18" charset="0"/>
              </a:rPr>
              <a:t>1</a:t>
            </a:r>
            <a:endParaRPr kumimoji="1" lang="en-US" altLang="zh-CN"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1115616" y="620688"/>
            <a:ext cx="4067175" cy="798513"/>
          </a:xfrm>
        </p:spPr>
        <p:txBody>
          <a:bodyPr/>
          <a:lstStyle/>
          <a:p>
            <a:pPr algn="l" eaLnBrk="1" hangingPunct="1"/>
            <a:r>
              <a:rPr lang="zh-CN" altLang="en-US" sz="3200" b="1" dirty="0" smtClean="0"/>
              <a:t>接受（识别）</a:t>
            </a:r>
          </a:p>
        </p:txBody>
      </p:sp>
      <p:sp>
        <p:nvSpPr>
          <p:cNvPr id="29699" name="Rectangle 9"/>
          <p:cNvSpPr>
            <a:spLocks noGrp="1" noRot="1" noChangeArrowheads="1"/>
          </p:cNvSpPr>
          <p:nvPr>
            <p:ph idx="1"/>
          </p:nvPr>
        </p:nvSpPr>
        <p:spPr>
          <a:xfrm>
            <a:off x="603250" y="1700213"/>
            <a:ext cx="8001000" cy="3886200"/>
          </a:xfrm>
        </p:spPr>
        <p:txBody>
          <a:bodyPr/>
          <a:lstStyle/>
          <a:p>
            <a:pPr eaLnBrk="1" hangingPunct="1">
              <a:buFont typeface="Wingdings" panose="05000000000000000000" pitchFamily="2" charset="2"/>
              <a:buChar char="l"/>
              <a:defRPr/>
            </a:pPr>
            <a:r>
              <a:rPr lang="zh-CN" altLang="en-US" sz="2800" dirty="0" smtClean="0">
                <a:latin typeface="+mn-ea"/>
              </a:rPr>
              <a:t>对于∑</a:t>
            </a:r>
            <a:r>
              <a:rPr lang="zh-CN" altLang="en-US" sz="2800" baseline="30000" dirty="0" smtClean="0">
                <a:latin typeface="+mn-ea"/>
              </a:rPr>
              <a:t>*</a:t>
            </a:r>
            <a:r>
              <a:rPr lang="zh-CN" altLang="en-US" sz="2800" dirty="0" smtClean="0">
                <a:latin typeface="+mn-ea"/>
              </a:rPr>
              <a:t>中的任何字符串</a:t>
            </a:r>
            <a:r>
              <a:rPr lang="en-US" altLang="zh-CN" sz="2800" dirty="0" smtClean="0">
                <a:latin typeface="+mn-ea"/>
              </a:rPr>
              <a:t>t</a:t>
            </a:r>
            <a:r>
              <a:rPr lang="zh-CN" altLang="en-US" sz="2800" dirty="0" smtClean="0">
                <a:latin typeface="+mn-ea"/>
              </a:rPr>
              <a:t>，若存在一条从初态结点到某一个终态结点的道路，且这条路上所有弧的标记符连接成字符串等于</a:t>
            </a:r>
            <a:r>
              <a:rPr lang="en-US" altLang="zh-CN" sz="2800" dirty="0" smtClean="0">
                <a:latin typeface="+mn-ea"/>
              </a:rPr>
              <a:t>t</a:t>
            </a:r>
            <a:r>
              <a:rPr lang="zh-CN" altLang="en-US" sz="2800" dirty="0" smtClean="0">
                <a:latin typeface="+mn-ea"/>
              </a:rPr>
              <a:t>，则称</a:t>
            </a:r>
            <a:r>
              <a:rPr lang="en-US" altLang="zh-CN" sz="2800" dirty="0" smtClean="0">
                <a:latin typeface="+mn-ea"/>
              </a:rPr>
              <a:t>t</a:t>
            </a:r>
            <a:r>
              <a:rPr lang="zh-CN" altLang="en-US" sz="2800" dirty="0" smtClean="0">
                <a:latin typeface="+mn-ea"/>
              </a:rPr>
              <a:t>可为</a:t>
            </a:r>
            <a:r>
              <a:rPr lang="en-US" altLang="zh-CN" sz="2800" dirty="0" smtClean="0">
                <a:latin typeface="+mn-ea"/>
              </a:rPr>
              <a:t>DFA M</a:t>
            </a:r>
            <a:r>
              <a:rPr lang="zh-CN" altLang="en-US" sz="2800" dirty="0" smtClean="0">
                <a:latin typeface="+mn-ea"/>
              </a:rPr>
              <a:t>所接受，若</a:t>
            </a:r>
            <a:r>
              <a:rPr lang="en-US" altLang="zh-CN" sz="2800" dirty="0" smtClean="0">
                <a:latin typeface="+mn-ea"/>
              </a:rPr>
              <a:t>M</a:t>
            </a:r>
            <a:r>
              <a:rPr lang="zh-CN" altLang="en-US" sz="2800" dirty="0" smtClean="0">
                <a:latin typeface="+mn-ea"/>
              </a:rPr>
              <a:t>的初态结点同时又是终态结点，则空字可为</a:t>
            </a:r>
            <a:r>
              <a:rPr lang="en-US" altLang="zh-CN" sz="2800" dirty="0" smtClean="0">
                <a:latin typeface="+mn-ea"/>
              </a:rPr>
              <a:t>M</a:t>
            </a:r>
            <a:r>
              <a:rPr lang="zh-CN" altLang="en-US" sz="2800" dirty="0" smtClean="0">
                <a:latin typeface="+mn-ea"/>
              </a:rPr>
              <a:t>所识别（接受）。</a:t>
            </a:r>
          </a:p>
          <a:p>
            <a:pPr eaLnBrk="1" hangingPunct="1">
              <a:buFont typeface="Wingdings" panose="05000000000000000000" pitchFamily="2" charset="2"/>
              <a:buChar char="l"/>
              <a:defRPr/>
            </a:pPr>
            <a:r>
              <a:rPr lang="zh-CN" altLang="en-US" sz="2800" dirty="0" smtClean="0">
                <a:latin typeface="+mn-ea"/>
              </a:rPr>
              <a:t>换一种方式，可叙述如下：若</a:t>
            </a:r>
            <a:r>
              <a:rPr lang="en-US" altLang="zh-CN" sz="2800" dirty="0" smtClean="0">
                <a:latin typeface="+mn-ea"/>
              </a:rPr>
              <a:t>t∈∑</a:t>
            </a:r>
            <a:r>
              <a:rPr lang="en-US" altLang="zh-CN" sz="2800" baseline="30000" dirty="0" smtClean="0">
                <a:latin typeface="+mn-ea"/>
              </a:rPr>
              <a:t>*</a:t>
            </a:r>
            <a:r>
              <a:rPr lang="zh-CN" altLang="en-US" sz="2800" dirty="0" smtClean="0">
                <a:latin typeface="+mn-ea"/>
              </a:rPr>
              <a:t>，</a:t>
            </a:r>
            <a:r>
              <a:rPr lang="en-US" altLang="zh-CN" sz="2800" dirty="0" smtClean="0">
                <a:latin typeface="+mn-ea"/>
              </a:rPr>
              <a:t>f(S</a:t>
            </a:r>
            <a:r>
              <a:rPr lang="zh-CN" altLang="en-US" sz="2800" dirty="0" smtClean="0">
                <a:latin typeface="+mn-ea"/>
              </a:rPr>
              <a:t>，</a:t>
            </a:r>
            <a:r>
              <a:rPr lang="en-US" altLang="zh-CN" sz="2800" dirty="0" smtClean="0">
                <a:latin typeface="+mn-ea"/>
              </a:rPr>
              <a:t>t)=P</a:t>
            </a:r>
            <a:r>
              <a:rPr lang="zh-CN" altLang="en-US" sz="2800" dirty="0" smtClean="0">
                <a:latin typeface="+mn-ea"/>
              </a:rPr>
              <a:t>，其中</a:t>
            </a:r>
            <a:r>
              <a:rPr lang="en-US" altLang="zh-CN" sz="2800" dirty="0" smtClean="0">
                <a:latin typeface="+mn-ea"/>
              </a:rPr>
              <a:t>S</a:t>
            </a:r>
            <a:r>
              <a:rPr lang="zh-CN" altLang="en-US" sz="2800" dirty="0" smtClean="0">
                <a:latin typeface="+mn-ea"/>
              </a:rPr>
              <a:t>为</a:t>
            </a:r>
            <a:r>
              <a:rPr lang="en-US" altLang="zh-CN" sz="2800" dirty="0" smtClean="0">
                <a:latin typeface="+mn-ea"/>
              </a:rPr>
              <a:t>DFA M</a:t>
            </a:r>
            <a:r>
              <a:rPr lang="zh-CN" altLang="en-US" sz="2800" dirty="0" smtClean="0">
                <a:latin typeface="+mn-ea"/>
              </a:rPr>
              <a:t>的开始状态，</a:t>
            </a:r>
            <a:r>
              <a:rPr lang="en-US" altLang="zh-CN" sz="2800" dirty="0" smtClean="0">
                <a:latin typeface="+mn-ea"/>
              </a:rPr>
              <a:t>P ∈Z</a:t>
            </a:r>
            <a:r>
              <a:rPr lang="zh-CN" altLang="en-US" sz="2800" dirty="0" smtClean="0">
                <a:latin typeface="+mn-ea"/>
              </a:rPr>
              <a:t>，</a:t>
            </a:r>
            <a:r>
              <a:rPr lang="en-US" altLang="zh-CN" sz="2800" dirty="0" smtClean="0">
                <a:latin typeface="+mn-ea"/>
              </a:rPr>
              <a:t>Z</a:t>
            </a:r>
            <a:r>
              <a:rPr lang="zh-CN" altLang="en-US" sz="2800" dirty="0" smtClean="0">
                <a:latin typeface="+mn-ea"/>
              </a:rPr>
              <a:t>为终态集。则称</a:t>
            </a:r>
            <a:r>
              <a:rPr lang="en-US" altLang="zh-CN" sz="2800" dirty="0" smtClean="0">
                <a:latin typeface="+mn-ea"/>
              </a:rPr>
              <a:t>t</a:t>
            </a:r>
            <a:r>
              <a:rPr lang="zh-CN" altLang="en-US" sz="2800" dirty="0" smtClean="0">
                <a:latin typeface="+mn-ea"/>
              </a:rPr>
              <a:t>可为</a:t>
            </a:r>
            <a:r>
              <a:rPr lang="en-US" altLang="zh-CN" sz="2800" dirty="0" smtClean="0">
                <a:latin typeface="+mn-ea"/>
              </a:rPr>
              <a:t>DFA M</a:t>
            </a:r>
            <a:r>
              <a:rPr lang="zh-CN" altLang="en-US" sz="2800" dirty="0" smtClean="0">
                <a:latin typeface="+mn-ea"/>
              </a:rPr>
              <a:t>所接受（识别）。</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2052638" y="614363"/>
            <a:ext cx="5256212" cy="798512"/>
          </a:xfrm>
        </p:spPr>
        <p:txBody>
          <a:bodyPr/>
          <a:lstStyle/>
          <a:p>
            <a:pPr algn="l" eaLnBrk="1" hangingPunct="1"/>
            <a:r>
              <a:rPr lang="zh-CN" altLang="en-US" sz="3200" b="1" smtClean="0"/>
              <a:t>进一步理解</a:t>
            </a:r>
            <a:r>
              <a:rPr lang="zh-CN" altLang="en-US" sz="3200" b="1" smtClean="0">
                <a:solidFill>
                  <a:schemeClr val="hlink"/>
                </a:solidFill>
              </a:rPr>
              <a:t>接受（识别）</a:t>
            </a:r>
          </a:p>
        </p:txBody>
      </p:sp>
      <p:sp>
        <p:nvSpPr>
          <p:cNvPr id="30723" name="Rectangle 3"/>
          <p:cNvSpPr>
            <a:spLocks noGrp="1" noRot="1" noChangeArrowheads="1"/>
          </p:cNvSpPr>
          <p:nvPr>
            <p:ph idx="1"/>
          </p:nvPr>
        </p:nvSpPr>
        <p:spPr>
          <a:xfrm>
            <a:off x="684213" y="1628775"/>
            <a:ext cx="8208962" cy="3600450"/>
          </a:xfrm>
        </p:spPr>
        <p:txBody>
          <a:bodyPr/>
          <a:lstStyle/>
          <a:p>
            <a:pPr eaLnBrk="1" hangingPunct="1">
              <a:spcBef>
                <a:spcPts val="600"/>
              </a:spcBef>
              <a:spcAft>
                <a:spcPts val="600"/>
              </a:spcAft>
              <a:buFont typeface="Wingdings" panose="05000000000000000000" pitchFamily="2" charset="2"/>
              <a:buChar char="l"/>
            </a:pPr>
            <a:r>
              <a:rPr lang="en-US" altLang="zh-CN" sz="2800" b="1" smtClean="0">
                <a:latin typeface="宋体" panose="02010600030101010101" pitchFamily="2" charset="-122"/>
              </a:rPr>
              <a:t>∑</a:t>
            </a:r>
            <a:r>
              <a:rPr lang="en-US" altLang="zh-CN" sz="2800" b="1" baseline="30000" smtClean="0">
                <a:latin typeface="宋体" panose="02010600030101010101" pitchFamily="2" charset="-122"/>
              </a:rPr>
              <a:t>*</a:t>
            </a:r>
            <a:r>
              <a:rPr lang="zh-CN" altLang="en-US" sz="2800" b="1" smtClean="0">
                <a:latin typeface="宋体" panose="02010600030101010101" pitchFamily="2" charset="-122"/>
              </a:rPr>
              <a:t>上的符号串</a:t>
            </a:r>
            <a:r>
              <a:rPr lang="en-US" altLang="zh-CN" sz="2800" b="1" smtClean="0">
                <a:latin typeface="宋体" panose="02010600030101010101" pitchFamily="2" charset="-122"/>
              </a:rPr>
              <a:t>t</a:t>
            </a:r>
            <a:r>
              <a:rPr lang="zh-CN" altLang="en-US" sz="2800" b="1" smtClean="0">
                <a:latin typeface="宋体" panose="02010600030101010101" pitchFamily="2" charset="-122"/>
              </a:rPr>
              <a:t>在</a:t>
            </a:r>
            <a:r>
              <a:rPr lang="en-US" altLang="zh-CN" sz="2800" b="1" smtClean="0">
                <a:latin typeface="宋体" panose="02010600030101010101" pitchFamily="2" charset="-122"/>
              </a:rPr>
              <a:t>DFA  M</a:t>
            </a:r>
            <a:r>
              <a:rPr lang="zh-CN" altLang="en-US" sz="2800" b="1" smtClean="0">
                <a:latin typeface="宋体" panose="02010600030101010101" pitchFamily="2" charset="-122"/>
              </a:rPr>
              <a:t>上运行</a:t>
            </a:r>
          </a:p>
          <a:p>
            <a:pPr eaLnBrk="1" hangingPunct="1">
              <a:spcBef>
                <a:spcPts val="600"/>
              </a:spcBef>
              <a:spcAft>
                <a:spcPts val="600"/>
              </a:spcAft>
              <a:buFont typeface="Wingdings" panose="05000000000000000000" pitchFamily="2" charset="2"/>
              <a:buChar char="l"/>
            </a:pPr>
            <a:r>
              <a:rPr lang="zh-CN" altLang="en-US" sz="2800" b="1" smtClean="0">
                <a:latin typeface="宋体" panose="02010600030101010101" pitchFamily="2" charset="-122"/>
              </a:rPr>
              <a:t>一个输入符号串</a:t>
            </a:r>
            <a:r>
              <a:rPr lang="en-US" altLang="zh-CN" sz="2800" b="1" smtClean="0">
                <a:latin typeface="宋体" panose="02010600030101010101" pitchFamily="2" charset="-122"/>
              </a:rPr>
              <a:t>t</a:t>
            </a:r>
            <a:r>
              <a:rPr lang="zh-CN" altLang="en-US" sz="2800" b="1" smtClean="0">
                <a:latin typeface="宋体" panose="02010600030101010101" pitchFamily="2" charset="-122"/>
              </a:rPr>
              <a:t>，（将它表示成</a:t>
            </a:r>
            <a:r>
              <a:rPr lang="en-US" altLang="zh-CN" sz="2800" b="1" smtClean="0">
                <a:latin typeface="宋体" panose="02010600030101010101" pitchFamily="2" charset="-122"/>
              </a:rPr>
              <a:t>Tt</a:t>
            </a:r>
            <a:r>
              <a:rPr lang="en-US" altLang="zh-CN" sz="2800" b="1" baseline="-25000" smtClean="0">
                <a:latin typeface="宋体" panose="02010600030101010101" pitchFamily="2" charset="-122"/>
              </a:rPr>
              <a:t>1</a:t>
            </a:r>
            <a:r>
              <a:rPr lang="zh-CN" altLang="en-US" sz="2800" b="1" smtClean="0">
                <a:latin typeface="宋体" panose="02010600030101010101" pitchFamily="2" charset="-122"/>
              </a:rPr>
              <a:t>的形式，其中</a:t>
            </a:r>
            <a:r>
              <a:rPr lang="en-US" altLang="zh-CN" sz="2800" b="1" smtClean="0">
                <a:latin typeface="宋体" panose="02010600030101010101" pitchFamily="2" charset="-122"/>
              </a:rPr>
              <a:t>T∈∑</a:t>
            </a:r>
            <a:r>
              <a:rPr lang="zh-CN" altLang="en-US" sz="2800" b="1" smtClean="0">
                <a:latin typeface="宋体" panose="02010600030101010101" pitchFamily="2" charset="-122"/>
              </a:rPr>
              <a:t>，</a:t>
            </a:r>
            <a:r>
              <a:rPr lang="en-US" altLang="zh-CN" sz="2800" b="1" smtClean="0">
                <a:latin typeface="宋体" panose="02010600030101010101" pitchFamily="2" charset="-122"/>
              </a:rPr>
              <a:t>t</a:t>
            </a:r>
            <a:r>
              <a:rPr lang="en-US" altLang="zh-CN" sz="2800" b="1" baseline="-25000" smtClean="0">
                <a:latin typeface="宋体" panose="02010600030101010101" pitchFamily="2" charset="-122"/>
              </a:rPr>
              <a:t>1</a:t>
            </a:r>
            <a:r>
              <a:rPr lang="en-US" altLang="zh-CN" sz="2800" b="1" smtClean="0">
                <a:latin typeface="宋体" panose="02010600030101010101" pitchFamily="2" charset="-122"/>
              </a:rPr>
              <a:t>∈ ∑</a:t>
            </a:r>
            <a:r>
              <a:rPr lang="en-US" altLang="zh-CN" sz="2800" b="1" baseline="30000" smtClean="0">
                <a:latin typeface="宋体" panose="02010600030101010101" pitchFamily="2" charset="-122"/>
              </a:rPr>
              <a:t>*</a:t>
            </a:r>
            <a:r>
              <a:rPr lang="zh-CN" altLang="en-US" sz="2800" b="1" smtClean="0">
                <a:latin typeface="宋体" panose="02010600030101010101" pitchFamily="2" charset="-122"/>
              </a:rPr>
              <a:t>）</a:t>
            </a:r>
          </a:p>
          <a:p>
            <a:pPr eaLnBrk="1" hangingPunct="1">
              <a:spcBef>
                <a:spcPts val="600"/>
              </a:spcBef>
              <a:spcAft>
                <a:spcPts val="600"/>
              </a:spcAft>
              <a:buFont typeface="Wingdings" panose="05000000000000000000" pitchFamily="2" charset="2"/>
              <a:buChar char="l"/>
            </a:pPr>
            <a:r>
              <a:rPr lang="zh-CN" altLang="en-US" sz="2800" b="1" smtClean="0">
                <a:latin typeface="宋体" panose="02010600030101010101" pitchFamily="2" charset="-122"/>
              </a:rPr>
              <a:t>在</a:t>
            </a:r>
            <a:r>
              <a:rPr lang="en-US" altLang="zh-CN" sz="2800" b="1" smtClean="0">
                <a:latin typeface="宋体" panose="02010600030101010101" pitchFamily="2" charset="-122"/>
              </a:rPr>
              <a:t>DFA   M=</a:t>
            </a:r>
            <a:r>
              <a:rPr lang="zh-CN" altLang="en-US" sz="2800" b="1" smtClean="0">
                <a:latin typeface="宋体" panose="02010600030101010101" pitchFamily="2" charset="-122"/>
              </a:rPr>
              <a:t>（</a:t>
            </a:r>
            <a:r>
              <a:rPr lang="en-US" altLang="zh-CN" sz="2800" b="1" smtClean="0">
                <a:latin typeface="宋体" panose="02010600030101010101" pitchFamily="2" charset="-122"/>
              </a:rPr>
              <a:t>K</a:t>
            </a:r>
            <a:r>
              <a:rPr lang="zh-CN" altLang="en-US" sz="2800" b="1" smtClean="0">
                <a:latin typeface="宋体" panose="02010600030101010101" pitchFamily="2" charset="-122"/>
              </a:rPr>
              <a:t>，</a:t>
            </a:r>
            <a:r>
              <a:rPr lang="en-US" altLang="zh-CN" sz="2800" b="1" smtClean="0">
                <a:latin typeface="宋体" panose="02010600030101010101" pitchFamily="2" charset="-122"/>
              </a:rPr>
              <a:t>Σ</a:t>
            </a:r>
            <a:r>
              <a:rPr lang="zh-CN" altLang="en-US" sz="2800" b="1" smtClean="0">
                <a:latin typeface="宋体" panose="02010600030101010101" pitchFamily="2" charset="-122"/>
              </a:rPr>
              <a:t>，</a:t>
            </a:r>
            <a:r>
              <a:rPr lang="en-US" altLang="zh-CN" sz="2800" b="1" smtClean="0">
                <a:latin typeface="宋体" panose="02010600030101010101" pitchFamily="2" charset="-122"/>
              </a:rPr>
              <a:t>f</a:t>
            </a:r>
            <a:r>
              <a:rPr lang="zh-CN" altLang="en-US" sz="2800" b="1" smtClean="0">
                <a:latin typeface="宋体" panose="02010600030101010101" pitchFamily="2" charset="-122"/>
              </a:rPr>
              <a:t>，</a:t>
            </a:r>
            <a:r>
              <a:rPr lang="en-US" altLang="zh-CN" sz="2800" b="1" smtClean="0">
                <a:latin typeface="宋体" panose="02010600030101010101" pitchFamily="2" charset="-122"/>
              </a:rPr>
              <a:t>S</a:t>
            </a:r>
            <a:r>
              <a:rPr lang="zh-CN" altLang="en-US" sz="2800" b="1" smtClean="0">
                <a:latin typeface="宋体" panose="02010600030101010101" pitchFamily="2" charset="-122"/>
              </a:rPr>
              <a:t>，</a:t>
            </a:r>
            <a:r>
              <a:rPr lang="en-US" altLang="zh-CN" sz="2800" b="1" smtClean="0">
                <a:latin typeface="宋体" panose="02010600030101010101" pitchFamily="2" charset="-122"/>
              </a:rPr>
              <a:t>Z</a:t>
            </a:r>
            <a:r>
              <a:rPr lang="zh-CN" altLang="en-US" sz="2800" b="1" smtClean="0">
                <a:latin typeface="宋体" panose="02010600030101010101" pitchFamily="2" charset="-122"/>
              </a:rPr>
              <a:t>）上运行的定义为：</a:t>
            </a:r>
          </a:p>
          <a:p>
            <a:pPr eaLnBrk="1" hangingPunct="1">
              <a:spcBef>
                <a:spcPts val="600"/>
              </a:spcBef>
              <a:spcAft>
                <a:spcPts val="600"/>
              </a:spcAft>
              <a:buFont typeface="Wingdings" panose="05000000000000000000" pitchFamily="2" charset="2"/>
              <a:buChar char="l"/>
            </a:pPr>
            <a:r>
              <a:rPr lang="en-US" altLang="zh-CN" sz="2800" b="1" smtClean="0">
                <a:latin typeface="宋体" panose="02010600030101010101" pitchFamily="2" charset="-122"/>
              </a:rPr>
              <a:t>f</a:t>
            </a:r>
            <a:r>
              <a:rPr lang="zh-CN" altLang="en-US" sz="2800" b="1" smtClean="0">
                <a:latin typeface="宋体" panose="02010600030101010101" pitchFamily="2" charset="-122"/>
              </a:rPr>
              <a:t>（</a:t>
            </a:r>
            <a:r>
              <a:rPr lang="en-US" altLang="zh-CN" sz="2800" b="1" smtClean="0">
                <a:latin typeface="宋体" panose="02010600030101010101" pitchFamily="2" charset="-122"/>
              </a:rPr>
              <a:t>Q</a:t>
            </a:r>
            <a:r>
              <a:rPr lang="zh-CN" altLang="en-US" sz="2800" b="1" smtClean="0">
                <a:latin typeface="宋体" panose="02010600030101010101" pitchFamily="2" charset="-122"/>
              </a:rPr>
              <a:t>， </a:t>
            </a:r>
            <a:r>
              <a:rPr lang="en-US" altLang="zh-CN" sz="2800" b="1" smtClean="0">
                <a:latin typeface="宋体" panose="02010600030101010101" pitchFamily="2" charset="-122"/>
              </a:rPr>
              <a:t>Tt</a:t>
            </a:r>
            <a:r>
              <a:rPr lang="en-US" altLang="zh-CN" sz="2800" b="1" baseline="-25000" smtClean="0">
                <a:latin typeface="宋体" panose="02010600030101010101" pitchFamily="2" charset="-122"/>
              </a:rPr>
              <a:t>1</a:t>
            </a:r>
            <a:r>
              <a:rPr lang="zh-CN" altLang="en-US" sz="2800" b="1" smtClean="0">
                <a:latin typeface="宋体" panose="02010600030101010101" pitchFamily="2" charset="-122"/>
              </a:rPr>
              <a:t>）</a:t>
            </a:r>
            <a:r>
              <a:rPr lang="en-US" altLang="zh-CN" sz="2800" b="1" smtClean="0">
                <a:latin typeface="宋体" panose="02010600030101010101" pitchFamily="2" charset="-122"/>
              </a:rPr>
              <a:t>=f</a:t>
            </a:r>
            <a:r>
              <a:rPr lang="zh-CN" altLang="en-US" sz="2800" b="1" smtClean="0">
                <a:latin typeface="宋体" panose="02010600030101010101" pitchFamily="2" charset="-122"/>
              </a:rPr>
              <a:t>（</a:t>
            </a:r>
            <a:r>
              <a:rPr lang="en-US" altLang="zh-CN" sz="2800" b="1" smtClean="0">
                <a:latin typeface="宋体" panose="02010600030101010101" pitchFamily="2" charset="-122"/>
              </a:rPr>
              <a:t>f</a:t>
            </a:r>
            <a:r>
              <a:rPr lang="zh-CN" altLang="en-US" sz="2800" b="1" smtClean="0">
                <a:latin typeface="宋体" panose="02010600030101010101" pitchFamily="2" charset="-122"/>
              </a:rPr>
              <a:t>（</a:t>
            </a:r>
            <a:r>
              <a:rPr lang="en-US" altLang="zh-CN" sz="2800" b="1" smtClean="0">
                <a:latin typeface="宋体" panose="02010600030101010101" pitchFamily="2" charset="-122"/>
              </a:rPr>
              <a:t>Q</a:t>
            </a:r>
            <a:r>
              <a:rPr lang="zh-CN" altLang="en-US" sz="2800" b="1" smtClean="0">
                <a:latin typeface="宋体" panose="02010600030101010101" pitchFamily="2" charset="-122"/>
              </a:rPr>
              <a:t>，</a:t>
            </a:r>
            <a:r>
              <a:rPr lang="en-US" altLang="zh-CN" sz="2800" b="1" smtClean="0">
                <a:latin typeface="宋体" panose="02010600030101010101" pitchFamily="2" charset="-122"/>
              </a:rPr>
              <a:t>T</a:t>
            </a:r>
            <a:r>
              <a:rPr lang="zh-CN" altLang="en-US" sz="2800" b="1" smtClean="0">
                <a:latin typeface="宋体" panose="02010600030101010101" pitchFamily="2" charset="-122"/>
              </a:rPr>
              <a:t>），</a:t>
            </a:r>
            <a:r>
              <a:rPr lang="en-US" altLang="zh-CN" sz="2800" b="1" smtClean="0">
                <a:latin typeface="宋体" panose="02010600030101010101" pitchFamily="2" charset="-122"/>
              </a:rPr>
              <a:t>t</a:t>
            </a:r>
            <a:r>
              <a:rPr lang="en-US" altLang="zh-CN" sz="2800" b="1" baseline="-25000" smtClean="0">
                <a:latin typeface="宋体" panose="02010600030101010101" pitchFamily="2" charset="-122"/>
              </a:rPr>
              <a:t>1</a:t>
            </a:r>
            <a:r>
              <a:rPr lang="zh-CN" altLang="en-US" sz="2800" b="1" smtClean="0">
                <a:latin typeface="宋体" panose="02010600030101010101" pitchFamily="2" charset="-122"/>
              </a:rPr>
              <a:t>）  其中</a:t>
            </a:r>
            <a:r>
              <a:rPr lang="en-US" altLang="zh-CN" sz="2800" b="1" smtClean="0">
                <a:latin typeface="宋体" panose="02010600030101010101" pitchFamily="2" charset="-122"/>
              </a:rPr>
              <a:t>Q∈K</a:t>
            </a:r>
          </a:p>
          <a:p>
            <a:pPr eaLnBrk="1" hangingPunct="1">
              <a:spcBef>
                <a:spcPts val="600"/>
              </a:spcBef>
              <a:spcAft>
                <a:spcPts val="600"/>
              </a:spcAft>
              <a:buFont typeface="Wingdings" panose="05000000000000000000" pitchFamily="2" charset="2"/>
              <a:buChar char="l"/>
            </a:pPr>
            <a:r>
              <a:rPr lang="zh-CN" altLang="en-US" sz="2800" b="1" smtClean="0">
                <a:latin typeface="宋体" panose="02010600030101010101" pitchFamily="2" charset="-122"/>
              </a:rPr>
              <a:t>扩充转换函数</a:t>
            </a:r>
            <a:r>
              <a:rPr lang="en-US" altLang="zh-CN" sz="2800" b="1" smtClean="0">
                <a:latin typeface="宋体" panose="02010600030101010101" pitchFamily="2" charset="-122"/>
              </a:rPr>
              <a:t>f</a:t>
            </a:r>
            <a:r>
              <a:rPr lang="zh-CN" altLang="en-US" sz="2800" b="1" smtClean="0">
                <a:latin typeface="宋体" panose="02010600030101010101" pitchFamily="2" charset="-122"/>
              </a:rPr>
              <a:t>为 </a:t>
            </a:r>
            <a:r>
              <a:rPr lang="en-US" altLang="zh-CN" sz="2800" b="1" smtClean="0">
                <a:latin typeface="宋体" panose="02010600030101010101" pitchFamily="2" charset="-122"/>
              </a:rPr>
              <a:t>K×Σ</a:t>
            </a:r>
            <a:r>
              <a:rPr lang="en-US" altLang="zh-CN" sz="2800" b="1" baseline="30000" smtClean="0">
                <a:latin typeface="宋体" panose="02010600030101010101" pitchFamily="2" charset="-122"/>
              </a:rPr>
              <a:t>*</a:t>
            </a:r>
            <a:r>
              <a:rPr lang="en-US" altLang="zh-CN" sz="2800" b="1" smtClean="0">
                <a:latin typeface="宋体" panose="02010600030101010101" pitchFamily="2" charset="-122"/>
              </a:rPr>
              <a:t>→K</a:t>
            </a:r>
            <a:r>
              <a:rPr lang="zh-CN" altLang="en-US" sz="2800" b="1" smtClean="0">
                <a:latin typeface="宋体" panose="02010600030101010101" pitchFamily="2" charset="-122"/>
              </a:rPr>
              <a:t>上的映射，且：</a:t>
            </a:r>
            <a:r>
              <a:rPr lang="zh-CN" altLang="zh-CN" sz="2800" b="1" smtClean="0">
                <a:latin typeface="宋体" panose="02010600030101010101" pitchFamily="2" charset="-122"/>
              </a:rPr>
              <a:t> </a:t>
            </a:r>
            <a:r>
              <a:rPr lang="en-US" altLang="zh-CN" sz="2800" b="1" smtClean="0">
                <a:latin typeface="宋体" panose="02010600030101010101" pitchFamily="2" charset="-122"/>
              </a:rPr>
              <a:t>f</a:t>
            </a:r>
            <a:r>
              <a:rPr lang="zh-CN" altLang="en-US" sz="2800" b="1" smtClean="0">
                <a:latin typeface="宋体" panose="02010600030101010101" pitchFamily="2" charset="-122"/>
              </a:rPr>
              <a:t>（</a:t>
            </a:r>
            <a:r>
              <a:rPr lang="en-US" altLang="zh-CN" sz="2800" b="1" smtClean="0">
                <a:latin typeface="宋体" panose="02010600030101010101" pitchFamily="2" charset="-122"/>
              </a:rPr>
              <a:t>ki</a:t>
            </a:r>
            <a:r>
              <a:rPr lang="zh-CN" altLang="en-US" sz="2800" b="1" smtClean="0">
                <a:latin typeface="宋体" panose="02010600030101010101" pitchFamily="2" charset="-122"/>
              </a:rPr>
              <a:t>，</a:t>
            </a:r>
            <a:r>
              <a:rPr lang="zh-CN" altLang="en-US" sz="2800" b="1" smtClean="0">
                <a:latin typeface="宋体" panose="02010600030101010101" pitchFamily="2" charset="-122"/>
                <a:sym typeface="Symbol" panose="05050102010706020507" pitchFamily="18" charset="2"/>
              </a:rPr>
              <a:t></a:t>
            </a:r>
            <a:r>
              <a:rPr lang="zh-CN" altLang="en-US" sz="2800" b="1" smtClean="0">
                <a:latin typeface="宋体" panose="02010600030101010101" pitchFamily="2" charset="-122"/>
              </a:rPr>
              <a:t>）</a:t>
            </a:r>
            <a:r>
              <a:rPr lang="en-US" altLang="zh-CN" sz="2800" b="1" smtClean="0">
                <a:latin typeface="宋体" panose="02010600030101010101" pitchFamily="2" charset="-122"/>
              </a:rPr>
              <a:t>= ki</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Rot="1" noChangeArrowheads="1"/>
          </p:cNvSpPr>
          <p:nvPr>
            <p:ph type="title"/>
          </p:nvPr>
        </p:nvSpPr>
        <p:spPr>
          <a:xfrm>
            <a:off x="1093788" y="765175"/>
            <a:ext cx="5207000" cy="719138"/>
          </a:xfrm>
          <a:noFill/>
        </p:spPr>
        <p:txBody>
          <a:bodyPr/>
          <a:lstStyle/>
          <a:p>
            <a:pPr algn="l" eaLnBrk="1" hangingPunct="1"/>
            <a:r>
              <a:rPr lang="zh-CN" altLang="en-US" sz="3200" b="1" smtClean="0"/>
              <a:t>进一步理解接受（识别）</a:t>
            </a:r>
          </a:p>
        </p:txBody>
      </p:sp>
      <p:sp>
        <p:nvSpPr>
          <p:cNvPr id="31747" name="Rectangle 6"/>
          <p:cNvSpPr>
            <a:spLocks noGrp="1" noRot="1" noChangeArrowheads="1"/>
          </p:cNvSpPr>
          <p:nvPr>
            <p:ph idx="1"/>
          </p:nvPr>
        </p:nvSpPr>
        <p:spPr>
          <a:xfrm>
            <a:off x="603250" y="1773238"/>
            <a:ext cx="7281863" cy="3240087"/>
          </a:xfrm>
        </p:spPr>
        <p:txBody>
          <a:bodyPr/>
          <a:lstStyle/>
          <a:p>
            <a:pPr eaLnBrk="1" hangingPunct="1">
              <a:buFont typeface="Wingdings" panose="05000000000000000000" pitchFamily="2" charset="2"/>
              <a:buChar char="l"/>
            </a:pPr>
            <a:r>
              <a:rPr lang="zh-CN" altLang="en-US" sz="2800" b="1" smtClean="0">
                <a:latin typeface="宋体" panose="02010600030101010101" pitchFamily="2" charset="-122"/>
              </a:rPr>
              <a:t>例：证明</a:t>
            </a:r>
            <a:r>
              <a:rPr lang="en-US" altLang="zh-CN" sz="2800" b="1" smtClean="0">
                <a:solidFill>
                  <a:srgbClr val="FF0066"/>
                </a:solidFill>
                <a:latin typeface="宋体" panose="02010600030101010101" pitchFamily="2" charset="-122"/>
              </a:rPr>
              <a:t>t</a:t>
            </a:r>
            <a:r>
              <a:rPr lang="en-US" altLang="zh-CN" sz="2800" b="1" smtClean="0">
                <a:latin typeface="宋体" panose="02010600030101010101" pitchFamily="2" charset="-122"/>
              </a:rPr>
              <a:t>=</a:t>
            </a:r>
            <a:r>
              <a:rPr lang="en-US" altLang="zh-CN" sz="2800" b="1" smtClean="0">
                <a:solidFill>
                  <a:srgbClr val="FF0066"/>
                </a:solidFill>
                <a:latin typeface="宋体" panose="02010600030101010101" pitchFamily="2" charset="-122"/>
              </a:rPr>
              <a:t>baab</a:t>
            </a:r>
            <a:r>
              <a:rPr lang="zh-CN" altLang="en-US" sz="2800" b="1" smtClean="0">
                <a:latin typeface="宋体" panose="02010600030101010101" pitchFamily="2" charset="-122"/>
              </a:rPr>
              <a:t>被下图的</a:t>
            </a:r>
            <a:r>
              <a:rPr lang="en-US" altLang="zh-CN" sz="2800" b="1" smtClean="0">
                <a:solidFill>
                  <a:srgbClr val="FF0066"/>
                </a:solidFill>
                <a:latin typeface="宋体" panose="02010600030101010101" pitchFamily="2" charset="-122"/>
              </a:rPr>
              <a:t>DFA</a:t>
            </a:r>
            <a:r>
              <a:rPr lang="zh-CN" altLang="en-US" sz="2800" b="1" smtClean="0">
                <a:solidFill>
                  <a:srgbClr val="280FE1"/>
                </a:solidFill>
                <a:latin typeface="宋体" panose="02010600030101010101" pitchFamily="2" charset="-122"/>
              </a:rPr>
              <a:t>所接受</a:t>
            </a:r>
            <a:r>
              <a:rPr lang="zh-CN" altLang="en-US" sz="2800" b="1" smtClean="0">
                <a:latin typeface="宋体" panose="02010600030101010101" pitchFamily="2" charset="-122"/>
              </a:rPr>
              <a:t>。</a:t>
            </a:r>
          </a:p>
          <a:p>
            <a:pPr lvl="1" eaLnBrk="1" hangingPunct="1">
              <a:spcBef>
                <a:spcPct val="25000"/>
              </a:spcBef>
              <a:buFont typeface="Wingdings" panose="05000000000000000000" pitchFamily="2" charset="2"/>
              <a:buChar char="l"/>
            </a:pPr>
            <a:r>
              <a:rPr lang="en-US" altLang="zh-CN" b="1" smtClean="0">
                <a:latin typeface="宋体" panose="02010600030101010101" pitchFamily="2" charset="-122"/>
              </a:rPr>
              <a:t>f</a:t>
            </a:r>
            <a:r>
              <a:rPr lang="zh-CN" altLang="en-US" b="1" smtClean="0">
                <a:latin typeface="宋体" panose="02010600030101010101" pitchFamily="2" charset="-122"/>
              </a:rPr>
              <a:t>（</a:t>
            </a:r>
            <a:r>
              <a:rPr lang="en-US" altLang="zh-CN" b="1" smtClean="0">
                <a:solidFill>
                  <a:srgbClr val="280FE1"/>
                </a:solidFill>
                <a:latin typeface="宋体" panose="02010600030101010101" pitchFamily="2" charset="-122"/>
              </a:rPr>
              <a:t>S</a:t>
            </a:r>
            <a:r>
              <a:rPr lang="zh-CN" altLang="en-US" b="1" smtClean="0">
                <a:latin typeface="宋体" panose="02010600030101010101" pitchFamily="2" charset="-122"/>
              </a:rPr>
              <a:t>，</a:t>
            </a:r>
            <a:r>
              <a:rPr lang="en-US" altLang="zh-CN" b="1" smtClean="0">
                <a:solidFill>
                  <a:schemeClr val="accent2"/>
                </a:solidFill>
                <a:latin typeface="宋体" panose="02010600030101010101" pitchFamily="2" charset="-122"/>
              </a:rPr>
              <a:t>baab</a:t>
            </a:r>
            <a:r>
              <a:rPr lang="zh-CN" altLang="en-US" b="1" smtClean="0">
                <a:latin typeface="宋体" panose="02010600030101010101" pitchFamily="2" charset="-122"/>
              </a:rPr>
              <a:t>）</a:t>
            </a:r>
            <a:r>
              <a:rPr lang="en-US" altLang="zh-CN" b="1" smtClean="0">
                <a:latin typeface="宋体" panose="02010600030101010101" pitchFamily="2" charset="-122"/>
              </a:rPr>
              <a:t>=f</a:t>
            </a:r>
            <a:r>
              <a:rPr lang="zh-CN" altLang="en-US" b="1" smtClean="0">
                <a:latin typeface="宋体" panose="02010600030101010101" pitchFamily="2" charset="-122"/>
              </a:rPr>
              <a:t>（</a:t>
            </a:r>
            <a:r>
              <a:rPr lang="en-US" altLang="zh-CN" b="1" smtClean="0">
                <a:latin typeface="宋体" panose="02010600030101010101" pitchFamily="2" charset="-122"/>
              </a:rPr>
              <a:t>f</a:t>
            </a:r>
            <a:r>
              <a:rPr lang="zh-CN" altLang="en-US" b="1" smtClean="0">
                <a:latin typeface="宋体" panose="02010600030101010101" pitchFamily="2" charset="-122"/>
              </a:rPr>
              <a:t>（</a:t>
            </a:r>
            <a:r>
              <a:rPr lang="en-US" altLang="zh-CN" b="1" smtClean="0">
                <a:solidFill>
                  <a:srgbClr val="280FE1"/>
                </a:solidFill>
                <a:latin typeface="宋体" panose="02010600030101010101" pitchFamily="2" charset="-122"/>
              </a:rPr>
              <a:t>S</a:t>
            </a:r>
            <a:r>
              <a:rPr lang="zh-CN" altLang="en-US" b="1" smtClean="0">
                <a:latin typeface="宋体" panose="02010600030101010101" pitchFamily="2" charset="-122"/>
              </a:rPr>
              <a:t>，</a:t>
            </a:r>
            <a:r>
              <a:rPr lang="en-US" altLang="zh-CN" b="1" smtClean="0">
                <a:solidFill>
                  <a:schemeClr val="accent2"/>
                </a:solidFill>
                <a:latin typeface="宋体" panose="02010600030101010101" pitchFamily="2" charset="-122"/>
              </a:rPr>
              <a:t>b</a:t>
            </a:r>
            <a:r>
              <a:rPr lang="zh-CN" altLang="en-US" b="1" smtClean="0">
                <a:latin typeface="宋体" panose="02010600030101010101" pitchFamily="2" charset="-122"/>
              </a:rPr>
              <a:t>），</a:t>
            </a:r>
            <a:r>
              <a:rPr lang="en-US" altLang="zh-CN" b="1" smtClean="0">
                <a:solidFill>
                  <a:schemeClr val="accent2"/>
                </a:solidFill>
                <a:latin typeface="宋体" panose="02010600030101010101" pitchFamily="2" charset="-122"/>
              </a:rPr>
              <a:t>aab</a:t>
            </a:r>
            <a:r>
              <a:rPr lang="zh-CN" altLang="en-US" b="1" smtClean="0">
                <a:latin typeface="宋体" panose="02010600030101010101" pitchFamily="2" charset="-122"/>
              </a:rPr>
              <a:t>）</a:t>
            </a:r>
          </a:p>
          <a:p>
            <a:pPr lvl="1" eaLnBrk="1" hangingPunct="1">
              <a:spcBef>
                <a:spcPct val="25000"/>
              </a:spcBef>
              <a:buFont typeface="Wingdings" panose="05000000000000000000" pitchFamily="2" charset="2"/>
              <a:buChar char="l"/>
            </a:pPr>
            <a:r>
              <a:rPr lang="zh-CN" altLang="en-US" b="1" smtClean="0">
                <a:latin typeface="宋体" panose="02010600030101010101" pitchFamily="2" charset="-122"/>
              </a:rPr>
              <a:t>  </a:t>
            </a:r>
            <a:r>
              <a:rPr lang="en-US" altLang="zh-CN" b="1" smtClean="0">
                <a:latin typeface="宋体" panose="02010600030101010101" pitchFamily="2" charset="-122"/>
              </a:rPr>
              <a:t>=  f</a:t>
            </a:r>
            <a:r>
              <a:rPr lang="zh-CN" altLang="en-US" b="1" smtClean="0">
                <a:latin typeface="宋体" panose="02010600030101010101" pitchFamily="2" charset="-122"/>
              </a:rPr>
              <a:t>（</a:t>
            </a:r>
            <a:r>
              <a:rPr lang="en-US" altLang="zh-CN" b="1" smtClean="0">
                <a:solidFill>
                  <a:srgbClr val="280FE1"/>
                </a:solidFill>
                <a:latin typeface="宋体" panose="02010600030101010101" pitchFamily="2" charset="-122"/>
              </a:rPr>
              <a:t>V</a:t>
            </a:r>
            <a:r>
              <a:rPr lang="zh-CN" altLang="en-US" b="1" smtClean="0">
                <a:latin typeface="宋体" panose="02010600030101010101" pitchFamily="2" charset="-122"/>
              </a:rPr>
              <a:t>，</a:t>
            </a:r>
            <a:r>
              <a:rPr lang="en-US" altLang="zh-CN" b="1" smtClean="0">
                <a:solidFill>
                  <a:schemeClr val="accent2"/>
                </a:solidFill>
                <a:latin typeface="宋体" panose="02010600030101010101" pitchFamily="2" charset="-122"/>
              </a:rPr>
              <a:t>aab</a:t>
            </a:r>
            <a:r>
              <a:rPr lang="zh-CN" altLang="en-US" b="1" smtClean="0">
                <a:latin typeface="宋体" panose="02010600030101010101" pitchFamily="2" charset="-122"/>
              </a:rPr>
              <a:t>）</a:t>
            </a:r>
            <a:r>
              <a:rPr lang="en-US" altLang="zh-CN" b="1" smtClean="0">
                <a:latin typeface="宋体" panose="02010600030101010101" pitchFamily="2" charset="-122"/>
              </a:rPr>
              <a:t>= f</a:t>
            </a:r>
            <a:r>
              <a:rPr lang="zh-CN" altLang="en-US" b="1" smtClean="0">
                <a:latin typeface="宋体" panose="02010600030101010101" pitchFamily="2" charset="-122"/>
              </a:rPr>
              <a:t>（</a:t>
            </a:r>
            <a:r>
              <a:rPr lang="en-US" altLang="zh-CN" b="1" smtClean="0">
                <a:latin typeface="宋体" panose="02010600030101010101" pitchFamily="2" charset="-122"/>
              </a:rPr>
              <a:t>f</a:t>
            </a:r>
            <a:r>
              <a:rPr lang="zh-CN" altLang="en-US" b="1" smtClean="0">
                <a:latin typeface="宋体" panose="02010600030101010101" pitchFamily="2" charset="-122"/>
              </a:rPr>
              <a:t>（</a:t>
            </a:r>
            <a:r>
              <a:rPr lang="en-US" altLang="zh-CN" b="1" smtClean="0">
                <a:solidFill>
                  <a:srgbClr val="280FE1"/>
                </a:solidFill>
                <a:latin typeface="宋体" panose="02010600030101010101" pitchFamily="2" charset="-122"/>
              </a:rPr>
              <a:t>V</a:t>
            </a:r>
            <a:r>
              <a:rPr lang="zh-CN" altLang="en-US" b="1" smtClean="0">
                <a:latin typeface="宋体" panose="02010600030101010101" pitchFamily="2" charset="-122"/>
              </a:rPr>
              <a:t>，</a:t>
            </a:r>
            <a:r>
              <a:rPr lang="en-US" altLang="zh-CN" b="1" smtClean="0">
                <a:solidFill>
                  <a:schemeClr val="accent2"/>
                </a:solidFill>
                <a:latin typeface="宋体" panose="02010600030101010101" pitchFamily="2" charset="-122"/>
              </a:rPr>
              <a:t>a</a:t>
            </a:r>
            <a:r>
              <a:rPr lang="zh-CN" altLang="en-US" b="1" smtClean="0">
                <a:latin typeface="宋体" panose="02010600030101010101" pitchFamily="2" charset="-122"/>
              </a:rPr>
              <a:t>），</a:t>
            </a:r>
            <a:r>
              <a:rPr lang="en-US" altLang="zh-CN" b="1" smtClean="0">
                <a:solidFill>
                  <a:schemeClr val="accent2"/>
                </a:solidFill>
                <a:latin typeface="宋体" panose="02010600030101010101" pitchFamily="2" charset="-122"/>
              </a:rPr>
              <a:t>ab</a:t>
            </a:r>
            <a:r>
              <a:rPr lang="zh-CN" altLang="en-US" b="1" smtClean="0">
                <a:latin typeface="宋体" panose="02010600030101010101" pitchFamily="2" charset="-122"/>
              </a:rPr>
              <a:t>）</a:t>
            </a:r>
          </a:p>
          <a:p>
            <a:pPr lvl="1" eaLnBrk="1" hangingPunct="1">
              <a:spcBef>
                <a:spcPct val="25000"/>
              </a:spcBef>
              <a:buFont typeface="Wingdings" panose="05000000000000000000" pitchFamily="2" charset="2"/>
              <a:buChar char="l"/>
            </a:pPr>
            <a:r>
              <a:rPr lang="zh-CN" altLang="en-US" b="1" smtClean="0">
                <a:latin typeface="宋体" panose="02010600030101010101" pitchFamily="2" charset="-122"/>
              </a:rPr>
              <a:t>  </a:t>
            </a:r>
            <a:r>
              <a:rPr lang="en-US" altLang="zh-CN" b="1" smtClean="0">
                <a:latin typeface="宋体" panose="02010600030101010101" pitchFamily="2" charset="-122"/>
              </a:rPr>
              <a:t>=f</a:t>
            </a:r>
            <a:r>
              <a:rPr lang="zh-CN" altLang="en-US" b="1" smtClean="0">
                <a:latin typeface="宋体" panose="02010600030101010101" pitchFamily="2" charset="-122"/>
              </a:rPr>
              <a:t>（</a:t>
            </a:r>
            <a:r>
              <a:rPr lang="en-US" altLang="zh-CN" b="1" smtClean="0">
                <a:solidFill>
                  <a:srgbClr val="280FE1"/>
                </a:solidFill>
                <a:latin typeface="宋体" panose="02010600030101010101" pitchFamily="2" charset="-122"/>
              </a:rPr>
              <a:t>U</a:t>
            </a:r>
            <a:r>
              <a:rPr lang="zh-CN" altLang="en-US" b="1" smtClean="0">
                <a:latin typeface="宋体" panose="02010600030101010101" pitchFamily="2" charset="-122"/>
              </a:rPr>
              <a:t>，</a:t>
            </a:r>
            <a:r>
              <a:rPr lang="en-US" altLang="zh-CN" b="1" smtClean="0">
                <a:solidFill>
                  <a:schemeClr val="accent2"/>
                </a:solidFill>
                <a:latin typeface="宋体" panose="02010600030101010101" pitchFamily="2" charset="-122"/>
              </a:rPr>
              <a:t>ab</a:t>
            </a:r>
            <a:r>
              <a:rPr lang="zh-CN" altLang="en-US" b="1" smtClean="0">
                <a:latin typeface="宋体" panose="02010600030101010101" pitchFamily="2" charset="-122"/>
              </a:rPr>
              <a:t>）</a:t>
            </a:r>
            <a:r>
              <a:rPr lang="en-US" altLang="zh-CN" b="1" smtClean="0">
                <a:latin typeface="宋体" panose="02010600030101010101" pitchFamily="2" charset="-122"/>
              </a:rPr>
              <a:t>=f</a:t>
            </a:r>
            <a:r>
              <a:rPr lang="zh-CN" altLang="en-US" b="1" smtClean="0">
                <a:latin typeface="宋体" panose="02010600030101010101" pitchFamily="2" charset="-122"/>
              </a:rPr>
              <a:t>（</a:t>
            </a:r>
            <a:r>
              <a:rPr lang="en-US" altLang="zh-CN" b="1" smtClean="0">
                <a:latin typeface="宋体" panose="02010600030101010101" pitchFamily="2" charset="-122"/>
              </a:rPr>
              <a:t>f</a:t>
            </a:r>
            <a:r>
              <a:rPr lang="zh-CN" altLang="en-US" b="1" smtClean="0">
                <a:latin typeface="宋体" panose="02010600030101010101" pitchFamily="2" charset="-122"/>
              </a:rPr>
              <a:t>（</a:t>
            </a:r>
            <a:r>
              <a:rPr lang="en-US" altLang="zh-CN" b="1" smtClean="0">
                <a:solidFill>
                  <a:srgbClr val="280FE1"/>
                </a:solidFill>
                <a:latin typeface="宋体" panose="02010600030101010101" pitchFamily="2" charset="-122"/>
              </a:rPr>
              <a:t>U</a:t>
            </a:r>
            <a:r>
              <a:rPr lang="zh-CN" altLang="en-US" b="1" smtClean="0">
                <a:latin typeface="宋体" panose="02010600030101010101" pitchFamily="2" charset="-122"/>
              </a:rPr>
              <a:t>，</a:t>
            </a:r>
            <a:r>
              <a:rPr lang="en-US" altLang="zh-CN" b="1" smtClean="0">
                <a:solidFill>
                  <a:schemeClr val="accent2"/>
                </a:solidFill>
                <a:latin typeface="宋体" panose="02010600030101010101" pitchFamily="2" charset="-122"/>
              </a:rPr>
              <a:t>a</a:t>
            </a:r>
            <a:r>
              <a:rPr lang="zh-CN" altLang="en-US" b="1" smtClean="0">
                <a:latin typeface="宋体" panose="02010600030101010101" pitchFamily="2" charset="-122"/>
              </a:rPr>
              <a:t>），</a:t>
            </a:r>
            <a:r>
              <a:rPr lang="en-US" altLang="zh-CN" b="1" smtClean="0">
                <a:solidFill>
                  <a:schemeClr val="accent2"/>
                </a:solidFill>
                <a:latin typeface="宋体" panose="02010600030101010101" pitchFamily="2" charset="-122"/>
              </a:rPr>
              <a:t>b</a:t>
            </a:r>
            <a:r>
              <a:rPr lang="zh-CN" altLang="en-US" b="1" smtClean="0">
                <a:latin typeface="宋体" panose="02010600030101010101" pitchFamily="2" charset="-122"/>
              </a:rPr>
              <a:t>）</a:t>
            </a:r>
          </a:p>
          <a:p>
            <a:pPr lvl="1" eaLnBrk="1" hangingPunct="1">
              <a:spcBef>
                <a:spcPct val="25000"/>
              </a:spcBef>
              <a:buFont typeface="Wingdings" panose="05000000000000000000" pitchFamily="2" charset="2"/>
              <a:buChar char="l"/>
            </a:pPr>
            <a:r>
              <a:rPr lang="zh-CN" altLang="en-US" b="1" smtClean="0">
                <a:latin typeface="宋体" panose="02010600030101010101" pitchFamily="2" charset="-122"/>
              </a:rPr>
              <a:t>  </a:t>
            </a:r>
            <a:r>
              <a:rPr lang="en-US" altLang="zh-CN" b="1" smtClean="0">
                <a:latin typeface="宋体" panose="02010600030101010101" pitchFamily="2" charset="-122"/>
              </a:rPr>
              <a:t>=f</a:t>
            </a:r>
            <a:r>
              <a:rPr lang="zh-CN" altLang="en-US" b="1" smtClean="0">
                <a:latin typeface="宋体" panose="02010600030101010101" pitchFamily="2" charset="-122"/>
              </a:rPr>
              <a:t>（</a:t>
            </a:r>
            <a:r>
              <a:rPr lang="en-US" altLang="zh-CN" b="1" smtClean="0">
                <a:solidFill>
                  <a:srgbClr val="4D8416"/>
                </a:solidFill>
                <a:latin typeface="宋体" panose="02010600030101010101" pitchFamily="2" charset="-122"/>
              </a:rPr>
              <a:t>Q</a:t>
            </a:r>
            <a:r>
              <a:rPr lang="zh-CN" altLang="en-US" b="1" smtClean="0">
                <a:latin typeface="宋体" panose="02010600030101010101" pitchFamily="2" charset="-122"/>
              </a:rPr>
              <a:t>，</a:t>
            </a:r>
            <a:r>
              <a:rPr lang="en-US" altLang="zh-CN" b="1" smtClean="0">
                <a:solidFill>
                  <a:schemeClr val="accent2"/>
                </a:solidFill>
                <a:latin typeface="宋体" panose="02010600030101010101" pitchFamily="2" charset="-122"/>
              </a:rPr>
              <a:t>b</a:t>
            </a:r>
            <a:r>
              <a:rPr lang="zh-CN" altLang="en-US" b="1" smtClean="0">
                <a:latin typeface="宋体" panose="02010600030101010101" pitchFamily="2" charset="-122"/>
              </a:rPr>
              <a:t>）</a:t>
            </a:r>
            <a:r>
              <a:rPr lang="en-US" altLang="zh-CN" b="1" smtClean="0">
                <a:latin typeface="宋体" panose="02010600030101010101" pitchFamily="2" charset="-122"/>
              </a:rPr>
              <a:t>=</a:t>
            </a:r>
            <a:r>
              <a:rPr lang="en-US" altLang="zh-CN" b="1" smtClean="0">
                <a:solidFill>
                  <a:srgbClr val="3F6F5A"/>
                </a:solidFill>
                <a:latin typeface="宋体" panose="02010600030101010101" pitchFamily="2" charset="-122"/>
              </a:rPr>
              <a:t>Q</a:t>
            </a:r>
            <a:endParaRPr lang="en-US" altLang="zh-CN" b="1" smtClean="0">
              <a:latin typeface="宋体" panose="02010600030101010101" pitchFamily="2" charset="-122"/>
            </a:endParaRPr>
          </a:p>
          <a:p>
            <a:pPr lvl="1" eaLnBrk="1" hangingPunct="1">
              <a:spcBef>
                <a:spcPct val="25000"/>
              </a:spcBef>
              <a:buFont typeface="Wingdings" panose="05000000000000000000" pitchFamily="2" charset="2"/>
              <a:buChar char="l"/>
            </a:pPr>
            <a:r>
              <a:rPr lang="en-US" altLang="zh-CN" b="1" smtClean="0">
                <a:solidFill>
                  <a:srgbClr val="4D8416"/>
                </a:solidFill>
                <a:latin typeface="宋体" panose="02010600030101010101" pitchFamily="2" charset="-122"/>
              </a:rPr>
              <a:t>Q</a:t>
            </a:r>
            <a:r>
              <a:rPr lang="zh-CN" altLang="en-US" b="1" smtClean="0">
                <a:latin typeface="宋体" panose="02010600030101010101" pitchFamily="2" charset="-122"/>
              </a:rPr>
              <a:t>属于终态。得证。</a:t>
            </a:r>
            <a:endParaRPr lang="zh-CN" altLang="en-US" sz="2400" b="1" smtClean="0">
              <a:latin typeface="宋体" panose="02010600030101010101" pitchFamily="2" charset="-122"/>
            </a:endParaRPr>
          </a:p>
        </p:txBody>
      </p:sp>
      <p:grpSp>
        <p:nvGrpSpPr>
          <p:cNvPr id="31748" name="组合 1"/>
          <p:cNvGrpSpPr>
            <a:grpSpLocks/>
          </p:cNvGrpSpPr>
          <p:nvPr/>
        </p:nvGrpSpPr>
        <p:grpSpPr bwMode="auto">
          <a:xfrm>
            <a:off x="3924300" y="4405313"/>
            <a:ext cx="4854575" cy="2119312"/>
            <a:chOff x="3924300" y="4405935"/>
            <a:chExt cx="4855220" cy="2118690"/>
          </a:xfrm>
        </p:grpSpPr>
        <p:grpSp>
          <p:nvGrpSpPr>
            <p:cNvPr id="31749" name="Group 8"/>
            <p:cNvGrpSpPr>
              <a:grpSpLocks/>
            </p:cNvGrpSpPr>
            <p:nvPr/>
          </p:nvGrpSpPr>
          <p:grpSpPr bwMode="auto">
            <a:xfrm>
              <a:off x="3924300" y="4454525"/>
              <a:ext cx="4648200" cy="2070100"/>
              <a:chOff x="816" y="1440"/>
              <a:chExt cx="4416" cy="2157"/>
            </a:xfrm>
          </p:grpSpPr>
          <p:grpSp>
            <p:nvGrpSpPr>
              <p:cNvPr id="31758" name="Group 9"/>
              <p:cNvGrpSpPr>
                <a:grpSpLocks/>
              </p:cNvGrpSpPr>
              <p:nvPr/>
            </p:nvGrpSpPr>
            <p:grpSpPr bwMode="auto">
              <a:xfrm>
                <a:off x="1440" y="1440"/>
                <a:ext cx="3792" cy="2157"/>
                <a:chOff x="1296" y="1440"/>
                <a:chExt cx="3792" cy="2157"/>
              </a:xfrm>
            </p:grpSpPr>
            <p:grpSp>
              <p:nvGrpSpPr>
                <p:cNvPr id="31760" name="Group 10"/>
                <p:cNvGrpSpPr>
                  <a:grpSpLocks/>
                </p:cNvGrpSpPr>
                <p:nvPr/>
              </p:nvGrpSpPr>
              <p:grpSpPr bwMode="auto">
                <a:xfrm>
                  <a:off x="1296" y="1440"/>
                  <a:ext cx="3792" cy="2157"/>
                  <a:chOff x="1440" y="1440"/>
                  <a:chExt cx="3792" cy="2157"/>
                </a:xfrm>
              </p:grpSpPr>
              <p:sp>
                <p:nvSpPr>
                  <p:cNvPr id="31764" name="Text Box 11"/>
                  <p:cNvSpPr txBox="1">
                    <a:spLocks noChangeArrowheads="1"/>
                  </p:cNvSpPr>
                  <p:nvPr/>
                </p:nvSpPr>
                <p:spPr bwMode="auto">
                  <a:xfrm>
                    <a:off x="4031" y="3120"/>
                    <a:ext cx="289"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latin typeface="Times New Roman" panose="02020603050405020304" pitchFamily="18" charset="0"/>
                      </a:rPr>
                      <a:t>b</a:t>
                    </a:r>
                  </a:p>
                </p:txBody>
              </p:sp>
              <p:grpSp>
                <p:nvGrpSpPr>
                  <p:cNvPr id="31765" name="Group 12"/>
                  <p:cNvGrpSpPr>
                    <a:grpSpLocks/>
                  </p:cNvGrpSpPr>
                  <p:nvPr/>
                </p:nvGrpSpPr>
                <p:grpSpPr bwMode="auto">
                  <a:xfrm>
                    <a:off x="1440" y="1440"/>
                    <a:ext cx="3600" cy="2064"/>
                    <a:chOff x="1488" y="1344"/>
                    <a:chExt cx="3600" cy="2064"/>
                  </a:xfrm>
                </p:grpSpPr>
                <p:sp>
                  <p:nvSpPr>
                    <p:cNvPr id="31772" name="Oval 13"/>
                    <p:cNvSpPr>
                      <a:spLocks noChangeArrowheads="1"/>
                    </p:cNvSpPr>
                    <p:nvPr/>
                  </p:nvSpPr>
                  <p:spPr bwMode="auto">
                    <a:xfrm>
                      <a:off x="1488" y="2112"/>
                      <a:ext cx="480" cy="480"/>
                    </a:xfrm>
                    <a:prstGeom prst="ellipse">
                      <a:avLst/>
                    </a:prstGeom>
                    <a:solidFill>
                      <a:srgbClr val="FFFF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solidFill>
                            <a:srgbClr val="280FE1"/>
                          </a:solidFill>
                          <a:latin typeface="Times New Roman" panose="02020603050405020304" pitchFamily="18" charset="0"/>
                        </a:rPr>
                        <a:t>S</a:t>
                      </a:r>
                      <a:endParaRPr kumimoji="1" lang="en-US" altLang="zh-CN" sz="2400">
                        <a:latin typeface="Times New Roman" panose="02020603050405020304" pitchFamily="18" charset="0"/>
                      </a:endParaRPr>
                    </a:p>
                  </p:txBody>
                </p:sp>
                <p:grpSp>
                  <p:nvGrpSpPr>
                    <p:cNvPr id="31773" name="Group 14"/>
                    <p:cNvGrpSpPr>
                      <a:grpSpLocks/>
                    </p:cNvGrpSpPr>
                    <p:nvPr/>
                  </p:nvGrpSpPr>
                  <p:grpSpPr bwMode="auto">
                    <a:xfrm>
                      <a:off x="2976" y="1344"/>
                      <a:ext cx="528" cy="2064"/>
                      <a:chOff x="2976" y="1344"/>
                      <a:chExt cx="528" cy="2064"/>
                    </a:xfrm>
                  </p:grpSpPr>
                  <p:grpSp>
                    <p:nvGrpSpPr>
                      <p:cNvPr id="31777" name="Group 15"/>
                      <p:cNvGrpSpPr>
                        <a:grpSpLocks/>
                      </p:cNvGrpSpPr>
                      <p:nvPr/>
                    </p:nvGrpSpPr>
                    <p:grpSpPr bwMode="auto">
                      <a:xfrm>
                        <a:off x="2976" y="1584"/>
                        <a:ext cx="528" cy="1584"/>
                        <a:chOff x="2976" y="1584"/>
                        <a:chExt cx="528" cy="1584"/>
                      </a:xfrm>
                    </p:grpSpPr>
                    <p:cxnSp>
                      <p:nvCxnSpPr>
                        <p:cNvPr id="31780" name="AutoShape 16"/>
                        <p:cNvCxnSpPr>
                          <a:cxnSpLocks noChangeShapeType="1"/>
                          <a:stCxn id="31778" idx="2"/>
                          <a:endCxn id="31779" idx="2"/>
                        </p:cNvCxnSpPr>
                        <p:nvPr/>
                      </p:nvCxnSpPr>
                      <p:spPr bwMode="auto">
                        <a:xfrm rot="10800000" flipV="1">
                          <a:off x="2976" y="1584"/>
                          <a:ext cx="48" cy="1584"/>
                        </a:xfrm>
                        <a:prstGeom prst="curvedConnector3">
                          <a:avLst>
                            <a:gd name="adj1" fmla="val 789583"/>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81" name="AutoShape 17"/>
                        <p:cNvCxnSpPr>
                          <a:cxnSpLocks noChangeShapeType="1"/>
                          <a:stCxn id="31779" idx="6"/>
                          <a:endCxn id="31778" idx="6"/>
                        </p:cNvCxnSpPr>
                        <p:nvPr/>
                      </p:nvCxnSpPr>
                      <p:spPr bwMode="auto">
                        <a:xfrm flipV="1">
                          <a:off x="3456" y="1584"/>
                          <a:ext cx="48" cy="1584"/>
                        </a:xfrm>
                        <a:prstGeom prst="curvedConnector3">
                          <a:avLst>
                            <a:gd name="adj1" fmla="val 75624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31778" name="Oval 18"/>
                      <p:cNvSpPr>
                        <a:spLocks noChangeArrowheads="1"/>
                      </p:cNvSpPr>
                      <p:nvPr/>
                    </p:nvSpPr>
                    <p:spPr bwMode="auto">
                      <a:xfrm>
                        <a:off x="3024" y="1344"/>
                        <a:ext cx="480" cy="480"/>
                      </a:xfrm>
                      <a:prstGeom prst="ellipse">
                        <a:avLst/>
                      </a:prstGeom>
                      <a:solidFill>
                        <a:srgbClr val="FFFF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solidFill>
                              <a:srgbClr val="280FE1"/>
                            </a:solidFill>
                            <a:latin typeface="Times New Roman" panose="02020603050405020304" pitchFamily="18" charset="0"/>
                          </a:rPr>
                          <a:t>U</a:t>
                        </a:r>
                        <a:endParaRPr kumimoji="1" lang="en-US" altLang="zh-CN" sz="2400">
                          <a:latin typeface="Times New Roman" panose="02020603050405020304" pitchFamily="18" charset="0"/>
                        </a:endParaRPr>
                      </a:p>
                    </p:txBody>
                  </p:sp>
                  <p:sp>
                    <p:nvSpPr>
                      <p:cNvPr id="31779" name="Oval 19"/>
                      <p:cNvSpPr>
                        <a:spLocks noChangeArrowheads="1"/>
                      </p:cNvSpPr>
                      <p:nvPr/>
                    </p:nvSpPr>
                    <p:spPr bwMode="auto">
                      <a:xfrm>
                        <a:off x="2976" y="2928"/>
                        <a:ext cx="480" cy="480"/>
                      </a:xfrm>
                      <a:prstGeom prst="ellipse">
                        <a:avLst/>
                      </a:prstGeom>
                      <a:solidFill>
                        <a:srgbClr val="FFFF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solidFill>
                              <a:srgbClr val="280FE1"/>
                            </a:solidFill>
                            <a:latin typeface="Times New Roman" panose="02020603050405020304" pitchFamily="18" charset="0"/>
                          </a:rPr>
                          <a:t>V</a:t>
                        </a:r>
                        <a:endParaRPr kumimoji="1" lang="en-US" altLang="zh-CN" sz="2400">
                          <a:latin typeface="Times New Roman" panose="02020603050405020304" pitchFamily="18" charset="0"/>
                        </a:endParaRPr>
                      </a:p>
                    </p:txBody>
                  </p:sp>
                </p:grpSp>
                <p:grpSp>
                  <p:nvGrpSpPr>
                    <p:cNvPr id="31774" name="Group 20"/>
                    <p:cNvGrpSpPr>
                      <a:grpSpLocks/>
                    </p:cNvGrpSpPr>
                    <p:nvPr/>
                  </p:nvGrpSpPr>
                  <p:grpSpPr bwMode="auto">
                    <a:xfrm>
                      <a:off x="4512" y="2160"/>
                      <a:ext cx="576" cy="576"/>
                      <a:chOff x="4032" y="2160"/>
                      <a:chExt cx="576" cy="576"/>
                    </a:xfrm>
                  </p:grpSpPr>
                  <p:sp>
                    <p:nvSpPr>
                      <p:cNvPr id="31775" name="Oval 21"/>
                      <p:cNvSpPr>
                        <a:spLocks noChangeArrowheads="1"/>
                      </p:cNvSpPr>
                      <p:nvPr/>
                    </p:nvSpPr>
                    <p:spPr bwMode="auto">
                      <a:xfrm>
                        <a:off x="4032" y="2160"/>
                        <a:ext cx="576" cy="576"/>
                      </a:xfrm>
                      <a:prstGeom prst="ellipse">
                        <a:avLst/>
                      </a:prstGeom>
                      <a:solidFill>
                        <a:srgbClr val="FFFF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76" name="Oval 22"/>
                      <p:cNvSpPr>
                        <a:spLocks noChangeArrowheads="1"/>
                      </p:cNvSpPr>
                      <p:nvPr/>
                    </p:nvSpPr>
                    <p:spPr bwMode="auto">
                      <a:xfrm>
                        <a:off x="4080" y="2208"/>
                        <a:ext cx="480" cy="480"/>
                      </a:xfrm>
                      <a:prstGeom prst="ellipse">
                        <a:avLst/>
                      </a:prstGeom>
                      <a:solidFill>
                        <a:srgbClr val="FFFF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solidFill>
                              <a:srgbClr val="3F6F5A"/>
                            </a:solidFill>
                            <a:latin typeface="Times New Roman" panose="02020603050405020304" pitchFamily="18" charset="0"/>
                          </a:rPr>
                          <a:t>Q</a:t>
                        </a:r>
                        <a:endParaRPr kumimoji="1" lang="en-US" altLang="zh-CN" sz="2400">
                          <a:latin typeface="Times New Roman" panose="02020603050405020304" pitchFamily="18" charset="0"/>
                        </a:endParaRPr>
                      </a:p>
                    </p:txBody>
                  </p:sp>
                </p:grpSp>
              </p:grpSp>
              <p:cxnSp>
                <p:nvCxnSpPr>
                  <p:cNvPr id="31766" name="AutoShape 23"/>
                  <p:cNvCxnSpPr>
                    <a:cxnSpLocks noChangeShapeType="1"/>
                    <a:stCxn id="31772" idx="0"/>
                    <a:endCxn id="31778" idx="2"/>
                  </p:cNvCxnSpPr>
                  <p:nvPr/>
                </p:nvCxnSpPr>
                <p:spPr bwMode="auto">
                  <a:xfrm rot="-5400000">
                    <a:off x="2064" y="1296"/>
                    <a:ext cx="528" cy="1296"/>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67" name="Text Box 24"/>
                  <p:cNvSpPr txBox="1">
                    <a:spLocks noChangeArrowheads="1"/>
                  </p:cNvSpPr>
                  <p:nvPr/>
                </p:nvSpPr>
                <p:spPr bwMode="auto">
                  <a:xfrm>
                    <a:off x="1920" y="1584"/>
                    <a:ext cx="336"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kumimoji="1" lang="zh-CN" altLang="zh-CN" sz="2400">
                      <a:latin typeface="Times New Roman" panose="02020603050405020304" pitchFamily="18" charset="0"/>
                    </a:endParaRPr>
                  </a:p>
                </p:txBody>
              </p:sp>
              <p:sp>
                <p:nvSpPr>
                  <p:cNvPr id="31768" name="Text Box 25"/>
                  <p:cNvSpPr txBox="1">
                    <a:spLocks noChangeArrowheads="1"/>
                  </p:cNvSpPr>
                  <p:nvPr/>
                </p:nvSpPr>
                <p:spPr bwMode="auto">
                  <a:xfrm>
                    <a:off x="3985" y="1536"/>
                    <a:ext cx="335"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kumimoji="1" lang="zh-CN" altLang="zh-CN" sz="2400">
                      <a:solidFill>
                        <a:schemeClr val="accent2"/>
                      </a:solidFill>
                      <a:latin typeface="Times New Roman" panose="02020603050405020304" pitchFamily="18" charset="0"/>
                    </a:endParaRPr>
                  </a:p>
                </p:txBody>
              </p:sp>
              <p:sp>
                <p:nvSpPr>
                  <p:cNvPr id="31769" name="Text Box 26"/>
                  <p:cNvSpPr txBox="1">
                    <a:spLocks noChangeArrowheads="1"/>
                  </p:cNvSpPr>
                  <p:nvPr/>
                </p:nvSpPr>
                <p:spPr bwMode="auto">
                  <a:xfrm>
                    <a:off x="3792" y="2159"/>
                    <a:ext cx="336"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latin typeface="Times New Roman" panose="02020603050405020304" pitchFamily="18" charset="0"/>
                      </a:rPr>
                      <a:t>a</a:t>
                    </a:r>
                  </a:p>
                </p:txBody>
              </p:sp>
              <p:sp>
                <p:nvSpPr>
                  <p:cNvPr id="31770" name="Text Box 27"/>
                  <p:cNvSpPr txBox="1">
                    <a:spLocks noChangeArrowheads="1"/>
                  </p:cNvSpPr>
                  <p:nvPr/>
                </p:nvSpPr>
                <p:spPr bwMode="auto">
                  <a:xfrm>
                    <a:off x="1968" y="3024"/>
                    <a:ext cx="288"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latin typeface="Times New Roman" panose="02020603050405020304" pitchFamily="18" charset="0"/>
                      </a:rPr>
                      <a:t>b</a:t>
                    </a:r>
                  </a:p>
                </p:txBody>
              </p:sp>
              <p:sp>
                <p:nvSpPr>
                  <p:cNvPr id="31771" name="Text Box 28"/>
                  <p:cNvSpPr txBox="1">
                    <a:spLocks noChangeArrowheads="1"/>
                  </p:cNvSpPr>
                  <p:nvPr/>
                </p:nvSpPr>
                <p:spPr bwMode="auto">
                  <a:xfrm>
                    <a:off x="4704" y="1872"/>
                    <a:ext cx="528"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kumimoji="1" lang="zh-CN" altLang="zh-CN" sz="2400">
                      <a:latin typeface="Times New Roman" panose="02020603050405020304" pitchFamily="18" charset="0"/>
                    </a:endParaRPr>
                  </a:p>
                </p:txBody>
              </p:sp>
            </p:grpSp>
            <p:grpSp>
              <p:nvGrpSpPr>
                <p:cNvPr id="31761" name="Group 29"/>
                <p:cNvGrpSpPr>
                  <a:grpSpLocks/>
                </p:cNvGrpSpPr>
                <p:nvPr/>
              </p:nvGrpSpPr>
              <p:grpSpPr bwMode="auto">
                <a:xfrm>
                  <a:off x="3264" y="1680"/>
                  <a:ext cx="1344" cy="1584"/>
                  <a:chOff x="3408" y="1680"/>
                  <a:chExt cx="1344" cy="1584"/>
                </a:xfrm>
              </p:grpSpPr>
              <p:cxnSp>
                <p:nvCxnSpPr>
                  <p:cNvPr id="31762" name="AutoShape 30"/>
                  <p:cNvCxnSpPr>
                    <a:cxnSpLocks noChangeShapeType="1"/>
                    <a:stCxn id="31778" idx="6"/>
                    <a:endCxn id="31776" idx="0"/>
                  </p:cNvCxnSpPr>
                  <p:nvPr/>
                </p:nvCxnSpPr>
                <p:spPr bwMode="auto">
                  <a:xfrm>
                    <a:off x="3456" y="1680"/>
                    <a:ext cx="1296" cy="624"/>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63" name="AutoShape 31"/>
                  <p:cNvCxnSpPr>
                    <a:cxnSpLocks noChangeShapeType="1"/>
                    <a:stCxn id="31779" idx="6"/>
                    <a:endCxn id="31776" idx="4"/>
                  </p:cNvCxnSpPr>
                  <p:nvPr/>
                </p:nvCxnSpPr>
                <p:spPr bwMode="auto">
                  <a:xfrm flipV="1">
                    <a:off x="3408" y="2784"/>
                    <a:ext cx="1344" cy="48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sp>
            <p:nvSpPr>
              <p:cNvPr id="31759" name="AutoShape 32"/>
              <p:cNvSpPr>
                <a:spLocks noChangeArrowheads="1"/>
              </p:cNvSpPr>
              <p:nvPr/>
            </p:nvSpPr>
            <p:spPr bwMode="auto">
              <a:xfrm>
                <a:off x="816" y="2256"/>
                <a:ext cx="480" cy="384"/>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31750" name="Group 33"/>
            <p:cNvGrpSpPr>
              <a:grpSpLocks/>
            </p:cNvGrpSpPr>
            <p:nvPr/>
          </p:nvGrpSpPr>
          <p:grpSpPr bwMode="auto">
            <a:xfrm>
              <a:off x="4787900" y="5312975"/>
              <a:ext cx="3600881" cy="902087"/>
              <a:chOff x="1680" y="2325"/>
              <a:chExt cx="3421" cy="939"/>
            </a:xfrm>
          </p:grpSpPr>
          <p:cxnSp>
            <p:nvCxnSpPr>
              <p:cNvPr id="31756" name="AutoShape 34"/>
              <p:cNvCxnSpPr>
                <a:cxnSpLocks noChangeShapeType="1"/>
              </p:cNvCxnSpPr>
              <p:nvPr/>
            </p:nvCxnSpPr>
            <p:spPr bwMode="auto">
              <a:xfrm rot="16200000" flipH="1">
                <a:off x="2016" y="2352"/>
                <a:ext cx="576" cy="1248"/>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7" name="AutoShape 35"/>
              <p:cNvCxnSpPr>
                <a:cxnSpLocks noChangeShapeType="1"/>
              </p:cNvCxnSpPr>
              <p:nvPr/>
            </p:nvCxnSpPr>
            <p:spPr bwMode="auto">
              <a:xfrm rot="5400000" flipV="1">
                <a:off x="4837" y="2349"/>
                <a:ext cx="288" cy="240"/>
              </a:xfrm>
              <a:prstGeom prst="curvedConnector4">
                <a:avLst>
                  <a:gd name="adj1" fmla="val -50000"/>
                  <a:gd name="adj2" fmla="val 18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31751" name="Text Box 36"/>
            <p:cNvSpPr txBox="1">
              <a:spLocks noChangeArrowheads="1"/>
            </p:cNvSpPr>
            <p:nvPr/>
          </p:nvSpPr>
          <p:spPr bwMode="auto">
            <a:xfrm>
              <a:off x="8388424" y="484400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a:latin typeface="Times New Roman" panose="02020603050405020304" pitchFamily="18" charset="0"/>
                </a:rPr>
                <a:t>b</a:t>
              </a:r>
            </a:p>
          </p:txBody>
        </p:sp>
        <p:sp>
          <p:nvSpPr>
            <p:cNvPr id="31752" name="Text Box 37"/>
            <p:cNvSpPr txBox="1">
              <a:spLocks noChangeArrowheads="1"/>
            </p:cNvSpPr>
            <p:nvPr/>
          </p:nvSpPr>
          <p:spPr bwMode="auto">
            <a:xfrm>
              <a:off x="8460432" y="5348064"/>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31753" name="Text Box 41"/>
            <p:cNvSpPr txBox="1">
              <a:spLocks noChangeArrowheads="1"/>
            </p:cNvSpPr>
            <p:nvPr/>
          </p:nvSpPr>
          <p:spPr bwMode="auto">
            <a:xfrm>
              <a:off x="5759225" y="5125947"/>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solidFill>
                    <a:schemeClr val="accent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31754" name="Text Box 26"/>
            <p:cNvSpPr txBox="1">
              <a:spLocks noChangeArrowheads="1"/>
            </p:cNvSpPr>
            <p:nvPr/>
          </p:nvSpPr>
          <p:spPr bwMode="auto">
            <a:xfrm>
              <a:off x="5104296" y="4407991"/>
              <a:ext cx="353667" cy="45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latin typeface="Times New Roman" panose="02020603050405020304" pitchFamily="18" charset="0"/>
                </a:rPr>
                <a:t>a</a:t>
              </a:r>
            </a:p>
          </p:txBody>
        </p:sp>
        <p:sp>
          <p:nvSpPr>
            <p:cNvPr id="31755" name="Text Box 26"/>
            <p:cNvSpPr txBox="1">
              <a:spLocks noChangeArrowheads="1"/>
            </p:cNvSpPr>
            <p:nvPr/>
          </p:nvSpPr>
          <p:spPr bwMode="auto">
            <a:xfrm>
              <a:off x="7308350" y="4405935"/>
              <a:ext cx="353667" cy="45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latin typeface="Times New Roman" panose="02020603050405020304" pitchFamily="18" charset="0"/>
                </a:rPr>
                <a:t>a</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685800" y="762000"/>
            <a:ext cx="7924800" cy="762000"/>
          </a:xfrm>
        </p:spPr>
        <p:txBody>
          <a:bodyPr/>
          <a:lstStyle/>
          <a:p>
            <a:pPr eaLnBrk="1" hangingPunct="1"/>
            <a:r>
              <a:rPr lang="en-US" altLang="zh-CN" sz="2800" b="1" dirty="0"/>
              <a:t>3</a:t>
            </a:r>
            <a:r>
              <a:rPr lang="en-US" altLang="zh-CN" sz="2800" b="1" dirty="0" smtClean="0"/>
              <a:t>.1  </a:t>
            </a:r>
            <a:r>
              <a:rPr lang="zh-CN" altLang="en-US" sz="2800" b="1" dirty="0" smtClean="0"/>
              <a:t>词法分析程序的设计</a:t>
            </a:r>
            <a:r>
              <a:rPr lang="en-US" altLang="zh-CN" sz="2800" b="1" dirty="0" smtClean="0"/>
              <a:t>——</a:t>
            </a:r>
            <a:r>
              <a:rPr lang="zh-CN" altLang="en-US" sz="2800" b="1" dirty="0" smtClean="0">
                <a:solidFill>
                  <a:srgbClr val="A50021"/>
                </a:solidFill>
              </a:rPr>
              <a:t>接口方式</a:t>
            </a:r>
          </a:p>
        </p:txBody>
      </p:sp>
      <p:sp>
        <p:nvSpPr>
          <p:cNvPr id="5123" name="Rectangle 3"/>
          <p:cNvSpPr>
            <a:spLocks noGrp="1" noRot="1" noChangeArrowheads="1"/>
          </p:cNvSpPr>
          <p:nvPr>
            <p:ph idx="1"/>
          </p:nvPr>
        </p:nvSpPr>
        <p:spPr>
          <a:xfrm>
            <a:off x="685800" y="1676400"/>
            <a:ext cx="7696200" cy="4953000"/>
          </a:xfrm>
        </p:spPr>
        <p:txBody>
          <a:bodyPr/>
          <a:lstStyle/>
          <a:p>
            <a:pPr eaLnBrk="1" hangingPunct="1">
              <a:lnSpc>
                <a:spcPct val="90000"/>
              </a:lnSpc>
              <a:buFont typeface="Wingdings" panose="05000000000000000000" pitchFamily="2" charset="2"/>
              <a:buChar char="l"/>
            </a:pPr>
            <a:r>
              <a:rPr lang="zh-CN" altLang="en-US" sz="2400" smtClean="0"/>
              <a:t>词法分析是编译的第一个阶段，它的主要任务是从左到右逐个字符地对源程序进行扫描，产生一个个单词序列，用以语法分析。</a:t>
            </a:r>
          </a:p>
          <a:p>
            <a:pPr eaLnBrk="1" hangingPunct="1">
              <a:lnSpc>
                <a:spcPct val="90000"/>
              </a:lnSpc>
              <a:buFont typeface="Wingdings" panose="05000000000000000000" pitchFamily="2" charset="2"/>
              <a:buChar char="l"/>
            </a:pPr>
            <a:r>
              <a:rPr lang="zh-CN" altLang="en-US" sz="2400" smtClean="0"/>
              <a:t>执行词法分析的程序称为词法分析程序或扫描程序。</a:t>
            </a:r>
          </a:p>
          <a:p>
            <a:pPr eaLnBrk="1" hangingPunct="1">
              <a:lnSpc>
                <a:spcPct val="90000"/>
              </a:lnSpc>
              <a:buFont typeface="Wingdings" panose="05000000000000000000" pitchFamily="2" charset="2"/>
              <a:buChar char="l"/>
            </a:pPr>
            <a:r>
              <a:rPr lang="zh-CN" altLang="en-US" sz="2400" smtClean="0"/>
              <a:t>词法分析是编译的第一阶段，它的后续阶段就是语法分析。词法分析与语法分析是如何衔接？</a:t>
            </a:r>
            <a:r>
              <a:rPr lang="zh-CN" altLang="en-US" sz="2400" b="1" smtClean="0">
                <a:solidFill>
                  <a:srgbClr val="A50021"/>
                </a:solidFill>
              </a:rPr>
              <a:t>它们的接口方式有两种</a:t>
            </a:r>
            <a:r>
              <a:rPr lang="zh-CN" altLang="en-US" sz="2400" smtClean="0"/>
              <a:t>。</a:t>
            </a:r>
          </a:p>
          <a:p>
            <a:pPr eaLnBrk="1" hangingPunct="1">
              <a:lnSpc>
                <a:spcPct val="90000"/>
              </a:lnSpc>
              <a:buFont typeface="Wingdings" panose="05000000000000000000" pitchFamily="2" charset="2"/>
              <a:buChar char="l"/>
            </a:pPr>
            <a:r>
              <a:rPr lang="en-US" altLang="zh-CN" sz="2400" b="1" smtClean="0">
                <a:solidFill>
                  <a:srgbClr val="A50021"/>
                </a:solidFill>
              </a:rPr>
              <a:t>A</a:t>
            </a:r>
            <a:r>
              <a:rPr lang="zh-CN" altLang="en-US" sz="2400" smtClean="0"/>
              <a:t>：词法分析工作可以是独立的一遍，把字符流的源程序变为单词流，输出在一个中间文件上，作为语法分析的输入。</a:t>
            </a:r>
          </a:p>
          <a:p>
            <a:pPr eaLnBrk="1" hangingPunct="1">
              <a:lnSpc>
                <a:spcPct val="90000"/>
              </a:lnSpc>
              <a:buFont typeface="Wingdings" panose="05000000000000000000" pitchFamily="2" charset="2"/>
              <a:buChar char="l"/>
            </a:pPr>
            <a:r>
              <a:rPr lang="en-US" altLang="zh-CN" sz="2400" b="1" smtClean="0">
                <a:solidFill>
                  <a:srgbClr val="A50021"/>
                </a:solidFill>
              </a:rPr>
              <a:t>B</a:t>
            </a:r>
            <a:r>
              <a:rPr lang="zh-CN" altLang="en-US" sz="2400" smtClean="0"/>
              <a:t>：词法分析与语法分析放在同一遍里，没有中间文件。词法分析作为一个子程序，被语法分析程序不断调用。</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755650" y="685800"/>
            <a:ext cx="4032250" cy="798513"/>
          </a:xfrm>
        </p:spPr>
        <p:txBody>
          <a:bodyPr/>
          <a:lstStyle/>
          <a:p>
            <a:pPr algn="l" eaLnBrk="1" hangingPunct="1"/>
            <a:r>
              <a:rPr lang="en-US" altLang="zh-CN" sz="3600" smtClean="0"/>
              <a:t>DFA</a:t>
            </a:r>
            <a:r>
              <a:rPr lang="zh-CN" altLang="en-US" sz="3600" smtClean="0"/>
              <a:t>的确定性</a:t>
            </a:r>
          </a:p>
        </p:txBody>
      </p:sp>
      <p:sp>
        <p:nvSpPr>
          <p:cNvPr id="32771" name="Rectangle 3"/>
          <p:cNvSpPr>
            <a:spLocks noGrp="1" noRot="1" noChangeArrowheads="1"/>
          </p:cNvSpPr>
          <p:nvPr>
            <p:ph idx="1"/>
          </p:nvPr>
        </p:nvSpPr>
        <p:spPr>
          <a:xfrm>
            <a:off x="603250" y="1628775"/>
            <a:ext cx="7856538" cy="3886200"/>
          </a:xfrm>
        </p:spPr>
        <p:txBody>
          <a:bodyPr/>
          <a:lstStyle/>
          <a:p>
            <a:pPr eaLnBrk="1" hangingPunct="1">
              <a:lnSpc>
                <a:spcPct val="80000"/>
              </a:lnSpc>
              <a:buFont typeface="Wingdings" panose="05000000000000000000" pitchFamily="2" charset="2"/>
              <a:buChar char="l"/>
            </a:pPr>
            <a:r>
              <a:rPr lang="en-US" altLang="zh-CN" b="1" smtClean="0">
                <a:latin typeface="宋体" panose="02010600030101010101" pitchFamily="2" charset="-122"/>
              </a:rPr>
              <a:t>DFA</a:t>
            </a:r>
            <a:r>
              <a:rPr lang="zh-CN" altLang="en-US" b="1" smtClean="0">
                <a:latin typeface="宋体" panose="02010600030101010101" pitchFamily="2" charset="-122"/>
              </a:rPr>
              <a:t>的确定性表现在转换函数</a:t>
            </a:r>
            <a:r>
              <a:rPr lang="en-US" altLang="zh-CN" b="1" smtClean="0">
                <a:latin typeface="宋体" panose="02010600030101010101" pitchFamily="2" charset="-122"/>
              </a:rPr>
              <a:t>f:K×Σ→K</a:t>
            </a:r>
            <a:r>
              <a:rPr lang="zh-CN" altLang="en-US" b="1" smtClean="0">
                <a:latin typeface="宋体" panose="02010600030101010101" pitchFamily="2" charset="-122"/>
              </a:rPr>
              <a:t>是一个单值函数。</a:t>
            </a:r>
          </a:p>
          <a:p>
            <a:pPr eaLnBrk="1" hangingPunct="1">
              <a:lnSpc>
                <a:spcPct val="80000"/>
              </a:lnSpc>
              <a:buFont typeface="Wingdings" panose="05000000000000000000" pitchFamily="2" charset="2"/>
              <a:buChar char="l"/>
            </a:pPr>
            <a:r>
              <a:rPr lang="zh-CN" altLang="en-US" b="1" smtClean="0">
                <a:latin typeface="宋体" panose="02010600030101010101" pitchFamily="2" charset="-122"/>
              </a:rPr>
              <a:t>也就是说，对任何状态</a:t>
            </a:r>
            <a:r>
              <a:rPr lang="en-US" altLang="zh-CN" b="1" smtClean="0">
                <a:latin typeface="宋体" panose="02010600030101010101" pitchFamily="2" charset="-122"/>
              </a:rPr>
              <a:t>k∈K</a:t>
            </a:r>
            <a:r>
              <a:rPr lang="zh-CN" altLang="en-US" b="1" smtClean="0">
                <a:latin typeface="宋体" panose="02010600030101010101" pitchFamily="2" charset="-122"/>
              </a:rPr>
              <a:t>，和输入符号</a:t>
            </a:r>
            <a:r>
              <a:rPr lang="en-US" altLang="zh-CN" b="1" smtClean="0">
                <a:latin typeface="宋体" panose="02010600030101010101" pitchFamily="2" charset="-122"/>
              </a:rPr>
              <a:t>a∈Σ</a:t>
            </a:r>
            <a:r>
              <a:rPr lang="zh-CN" altLang="en-US" b="1" smtClean="0">
                <a:latin typeface="宋体" panose="02010600030101010101" pitchFamily="2" charset="-122"/>
              </a:rPr>
              <a:t>，</a:t>
            </a:r>
            <a:r>
              <a:rPr lang="en-US" altLang="zh-CN" b="1" smtClean="0">
                <a:latin typeface="宋体" panose="02010600030101010101" pitchFamily="2" charset="-122"/>
              </a:rPr>
              <a:t>f(k,a)</a:t>
            </a:r>
            <a:r>
              <a:rPr lang="zh-CN" altLang="en-US" b="1" smtClean="0">
                <a:latin typeface="宋体" panose="02010600030101010101" pitchFamily="2" charset="-122"/>
              </a:rPr>
              <a:t>唯一地确定了下一个状态。</a:t>
            </a:r>
          </a:p>
          <a:p>
            <a:pPr eaLnBrk="1" hangingPunct="1">
              <a:lnSpc>
                <a:spcPct val="80000"/>
              </a:lnSpc>
              <a:buFont typeface="Wingdings" panose="05000000000000000000" pitchFamily="2" charset="2"/>
              <a:buChar char="l"/>
            </a:pPr>
            <a:r>
              <a:rPr lang="zh-CN" altLang="en-US" b="1" smtClean="0">
                <a:latin typeface="宋体" panose="02010600030101010101" pitchFamily="2" charset="-122"/>
              </a:rPr>
              <a:t>从状态转换图来看，若字母表</a:t>
            </a:r>
            <a:r>
              <a:rPr lang="en-US" altLang="zh-CN" b="1" smtClean="0">
                <a:latin typeface="宋体" panose="02010600030101010101" pitchFamily="2" charset="-122"/>
              </a:rPr>
              <a:t>Σ</a:t>
            </a:r>
            <a:r>
              <a:rPr lang="zh-CN" altLang="en-US" b="1" smtClean="0">
                <a:latin typeface="宋体" panose="02010600030101010101" pitchFamily="2" charset="-122"/>
              </a:rPr>
              <a:t>含有</a:t>
            </a:r>
            <a:r>
              <a:rPr lang="en-US" altLang="zh-CN" b="1" smtClean="0">
                <a:latin typeface="宋体" panose="02010600030101010101" pitchFamily="2" charset="-122"/>
              </a:rPr>
              <a:t>n</a:t>
            </a:r>
            <a:r>
              <a:rPr lang="zh-CN" altLang="en-US" b="1" smtClean="0">
                <a:latin typeface="宋体" panose="02010600030101010101" pitchFamily="2" charset="-122"/>
              </a:rPr>
              <a:t>个输入字符，那末任何一个状态结点最多有</a:t>
            </a:r>
            <a:r>
              <a:rPr lang="en-US" altLang="zh-CN" b="1" smtClean="0">
                <a:latin typeface="宋体" panose="02010600030101010101" pitchFamily="2" charset="-122"/>
              </a:rPr>
              <a:t>n</a:t>
            </a:r>
            <a:r>
              <a:rPr lang="zh-CN" altLang="en-US" b="1" smtClean="0">
                <a:latin typeface="宋体" panose="02010600030101010101" pitchFamily="2" charset="-122"/>
              </a:rPr>
              <a:t>条弧射出，而且每条弧以一个不同的输入字符标记。</a:t>
            </a:r>
          </a:p>
          <a:p>
            <a:pPr eaLnBrk="1" hangingPunct="1">
              <a:lnSpc>
                <a:spcPct val="80000"/>
              </a:lnSpc>
              <a:buFont typeface="Wingdings" panose="05000000000000000000" pitchFamily="2" charset="2"/>
              <a:buChar char="l"/>
            </a:pPr>
            <a:endParaRPr lang="en-US" altLang="zh-CN" sz="2400" smtClean="0">
              <a:latin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755650" y="685800"/>
            <a:ext cx="4032250" cy="798513"/>
          </a:xfrm>
        </p:spPr>
        <p:txBody>
          <a:bodyPr/>
          <a:lstStyle/>
          <a:p>
            <a:pPr algn="l" eaLnBrk="1" hangingPunct="1"/>
            <a:r>
              <a:rPr lang="en-US" altLang="zh-CN" sz="3600" smtClean="0"/>
              <a:t>DFA</a:t>
            </a:r>
            <a:r>
              <a:rPr lang="zh-CN" altLang="en-US" sz="3600" smtClean="0"/>
              <a:t>的确定性</a:t>
            </a:r>
          </a:p>
        </p:txBody>
      </p:sp>
      <p:sp>
        <p:nvSpPr>
          <p:cNvPr id="33795" name="Rectangle 3"/>
          <p:cNvSpPr>
            <a:spLocks noGrp="1" noRot="1" noChangeArrowheads="1"/>
          </p:cNvSpPr>
          <p:nvPr>
            <p:ph idx="1"/>
          </p:nvPr>
        </p:nvSpPr>
        <p:spPr>
          <a:xfrm>
            <a:off x="603250" y="1628775"/>
            <a:ext cx="7856538" cy="3886200"/>
          </a:xfrm>
        </p:spPr>
        <p:txBody>
          <a:bodyPr/>
          <a:lstStyle/>
          <a:p>
            <a:pPr eaLnBrk="1" hangingPunct="1">
              <a:buFont typeface="Wingdings" panose="05000000000000000000" pitchFamily="2" charset="2"/>
              <a:buChar char="l"/>
            </a:pPr>
            <a:r>
              <a:rPr lang="en-US" altLang="zh-CN" b="1" smtClean="0">
                <a:latin typeface="黑体" panose="02010609060101010101" pitchFamily="49" charset="-122"/>
                <a:ea typeface="黑体" panose="02010609060101010101" pitchFamily="49" charset="-122"/>
              </a:rPr>
              <a:t>DFA M</a:t>
            </a:r>
            <a:r>
              <a:rPr lang="zh-CN" altLang="en-US" b="1" smtClean="0">
                <a:latin typeface="黑体" panose="02010609060101010101" pitchFamily="49" charset="-122"/>
                <a:ea typeface="黑体" panose="02010609060101010101" pitchFamily="49" charset="-122"/>
              </a:rPr>
              <a:t>所能接受的符号串的全体记为</a:t>
            </a:r>
            <a:r>
              <a:rPr lang="en-US" altLang="zh-CN" b="1" smtClean="0">
                <a:latin typeface="黑体" panose="02010609060101010101" pitchFamily="49" charset="-122"/>
                <a:ea typeface="黑体" panose="02010609060101010101" pitchFamily="49" charset="-122"/>
              </a:rPr>
              <a:t>L(M).</a:t>
            </a:r>
          </a:p>
          <a:p>
            <a:pPr eaLnBrk="1" hangingPunct="1">
              <a:buFont typeface="Wingdings" panose="05000000000000000000" pitchFamily="2" charset="2"/>
              <a:buChar char="l"/>
            </a:pPr>
            <a:r>
              <a:rPr lang="zh-CN" altLang="en-US" b="1" smtClean="0">
                <a:latin typeface="黑体" panose="02010609060101010101" pitchFamily="49" charset="-122"/>
                <a:ea typeface="黑体" panose="02010609060101010101" pitchFamily="49" charset="-122"/>
              </a:rPr>
              <a:t>对于任何两个有穷自动机</a:t>
            </a:r>
            <a:r>
              <a:rPr lang="en-US" altLang="zh-CN" b="1" smtClean="0">
                <a:latin typeface="黑体" panose="02010609060101010101" pitchFamily="49" charset="-122"/>
                <a:ea typeface="黑体" panose="02010609060101010101" pitchFamily="49" charset="-122"/>
              </a:rPr>
              <a:t>M</a:t>
            </a:r>
            <a:r>
              <a:rPr lang="zh-CN" altLang="en-US" b="1" smtClean="0">
                <a:latin typeface="黑体" panose="02010609060101010101" pitchFamily="49" charset="-122"/>
                <a:ea typeface="黑体" panose="02010609060101010101" pitchFamily="49" charset="-122"/>
              </a:rPr>
              <a:t>和</a:t>
            </a:r>
            <a:r>
              <a:rPr lang="en-US" altLang="zh-CN" b="1" smtClean="0">
                <a:latin typeface="黑体" panose="02010609060101010101" pitchFamily="49" charset="-122"/>
                <a:ea typeface="黑体" panose="02010609060101010101" pitchFamily="49" charset="-122"/>
              </a:rPr>
              <a:t>M′</a:t>
            </a:r>
            <a:r>
              <a:rPr lang="zh-CN" altLang="en-US" b="1" smtClean="0">
                <a:latin typeface="黑体" panose="02010609060101010101" pitchFamily="49" charset="-122"/>
                <a:ea typeface="黑体" panose="02010609060101010101" pitchFamily="49" charset="-122"/>
              </a:rPr>
              <a:t>，如果</a:t>
            </a:r>
            <a:r>
              <a:rPr lang="en-US" altLang="zh-CN" b="1" smtClean="0">
                <a:latin typeface="黑体" panose="02010609060101010101" pitchFamily="49" charset="-122"/>
                <a:ea typeface="黑体" panose="02010609060101010101" pitchFamily="49" charset="-122"/>
              </a:rPr>
              <a:t>L(M)=L(M′)</a:t>
            </a:r>
            <a:r>
              <a:rPr lang="zh-CN" altLang="en-US" b="1" smtClean="0">
                <a:latin typeface="黑体" panose="02010609060101010101" pitchFamily="49" charset="-122"/>
                <a:ea typeface="黑体" panose="02010609060101010101" pitchFamily="49" charset="-122"/>
              </a:rPr>
              <a:t>，则称</a:t>
            </a:r>
            <a:r>
              <a:rPr lang="en-US" altLang="zh-CN" b="1" smtClean="0">
                <a:latin typeface="黑体" panose="02010609060101010101" pitchFamily="49" charset="-122"/>
                <a:ea typeface="黑体" panose="02010609060101010101" pitchFamily="49" charset="-122"/>
              </a:rPr>
              <a:t>M</a:t>
            </a:r>
            <a:r>
              <a:rPr lang="zh-CN" altLang="en-US" b="1" smtClean="0">
                <a:latin typeface="黑体" panose="02010609060101010101" pitchFamily="49" charset="-122"/>
                <a:ea typeface="黑体" panose="02010609060101010101" pitchFamily="49" charset="-122"/>
              </a:rPr>
              <a:t>与</a:t>
            </a:r>
            <a:r>
              <a:rPr lang="en-US" altLang="zh-CN" b="1" smtClean="0">
                <a:latin typeface="黑体" panose="02010609060101010101" pitchFamily="49" charset="-122"/>
                <a:ea typeface="黑体" panose="02010609060101010101" pitchFamily="49" charset="-122"/>
              </a:rPr>
              <a:t>M′</a:t>
            </a:r>
            <a:r>
              <a:rPr lang="zh-CN" altLang="en-US" b="1" smtClean="0">
                <a:latin typeface="黑体" panose="02010609060101010101" pitchFamily="49" charset="-122"/>
                <a:ea typeface="黑体" panose="02010609060101010101" pitchFamily="49" charset="-122"/>
              </a:rPr>
              <a:t>是等价的</a:t>
            </a:r>
            <a:r>
              <a:rPr lang="en-US" altLang="zh-CN" b="1" smtClean="0">
                <a:latin typeface="黑体" panose="02010609060101010101" pitchFamily="49" charset="-122"/>
                <a:ea typeface="黑体" panose="02010609060101010101" pitchFamily="49" charset="-122"/>
              </a:rPr>
              <a:t>.</a:t>
            </a:r>
            <a:r>
              <a:rPr lang="zh-CN" altLang="zh-CN" b="1" smtClean="0">
                <a:ea typeface="黑体" panose="02010609060101010101" pitchFamily="49" charset="-122"/>
              </a:rPr>
              <a:t> </a:t>
            </a:r>
            <a:endParaRPr lang="en-US" altLang="zh-CN" b="1" smtClean="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l"/>
            </a:pPr>
            <a:r>
              <a:rPr lang="zh-CN" altLang="en-US" b="1" smtClean="0">
                <a:latin typeface="黑体" panose="02010609060101010101" pitchFamily="49" charset="-122"/>
                <a:ea typeface="黑体" panose="02010609060101010101" pitchFamily="49" charset="-122"/>
              </a:rPr>
              <a:t>结论：</a:t>
            </a:r>
          </a:p>
          <a:p>
            <a:pPr lvl="1" eaLnBrk="1" hangingPunct="1">
              <a:buFont typeface="Wingdings" panose="05000000000000000000" pitchFamily="2" charset="2"/>
              <a:buChar char="l"/>
            </a:pPr>
            <a:r>
              <a:rPr lang="zh-CN" altLang="en-US" b="1" smtClean="0">
                <a:latin typeface="黑体" panose="02010609060101010101" pitchFamily="49" charset="-122"/>
                <a:ea typeface="黑体" panose="02010609060101010101" pitchFamily="49" charset="-122"/>
              </a:rPr>
              <a:t> </a:t>
            </a:r>
            <a:r>
              <a:rPr lang="zh-CN" altLang="en-US" b="1" smtClean="0">
                <a:latin typeface="黑体" panose="02010609060101010101" pitchFamily="49" charset="-122"/>
                <a:ea typeface="黑体" panose="02010609060101010101" pitchFamily="49" charset="-122"/>
                <a:sym typeface="Symbol" panose="05050102010706020507" pitchFamily="18" charset="2"/>
              </a:rPr>
              <a:t>上一个符</a:t>
            </a:r>
            <a:r>
              <a:rPr lang="zh-CN" altLang="en-US" b="1" smtClean="0">
                <a:latin typeface="黑体" panose="02010609060101010101" pitchFamily="49" charset="-122"/>
                <a:ea typeface="黑体" panose="02010609060101010101" pitchFamily="49" charset="-122"/>
              </a:rPr>
              <a:t>号</a:t>
            </a:r>
            <a:r>
              <a:rPr lang="zh-CN" altLang="en-US" b="1" smtClean="0">
                <a:latin typeface="黑体" panose="02010609060101010101" pitchFamily="49" charset="-122"/>
                <a:ea typeface="黑体" panose="02010609060101010101" pitchFamily="49" charset="-122"/>
                <a:sym typeface="Symbol" panose="05050102010706020507" pitchFamily="18" charset="2"/>
              </a:rPr>
              <a:t>串集</a:t>
            </a:r>
            <a:r>
              <a:rPr lang="en-US" altLang="zh-CN" b="1" smtClean="0">
                <a:latin typeface="黑体" panose="02010609060101010101" pitchFamily="49" charset="-122"/>
                <a:ea typeface="黑体" panose="02010609060101010101" pitchFamily="49" charset="-122"/>
                <a:sym typeface="Symbol" panose="05050102010706020507" pitchFamily="18" charset="2"/>
              </a:rPr>
              <a:t>V</a:t>
            </a:r>
            <a:r>
              <a:rPr lang="en-US" altLang="zh-CN" b="1" baseline="30000" smtClean="0">
                <a:latin typeface="黑体" panose="02010609060101010101" pitchFamily="49" charset="-122"/>
                <a:ea typeface="黑体" panose="02010609060101010101" pitchFamily="49" charset="-122"/>
                <a:sym typeface="Symbol" panose="05050102010706020507" pitchFamily="18" charset="2"/>
              </a:rPr>
              <a:t></a:t>
            </a:r>
            <a:r>
              <a:rPr lang="zh-CN" altLang="en-US" b="1" smtClean="0">
                <a:latin typeface="黑体" panose="02010609060101010101" pitchFamily="49" charset="-122"/>
                <a:ea typeface="黑体" panose="02010609060101010101" pitchFamily="49" charset="-122"/>
                <a:sym typeface="Symbol" panose="05050102010706020507" pitchFamily="18" charset="2"/>
              </a:rPr>
              <a:t>是正规的，当且仅当存在一个上的确定有穷自动机</a:t>
            </a:r>
            <a:r>
              <a:rPr lang="en-US" altLang="zh-CN" b="1" smtClean="0">
                <a:latin typeface="黑体" panose="02010609060101010101" pitchFamily="49" charset="-122"/>
                <a:ea typeface="黑体" panose="02010609060101010101" pitchFamily="49" charset="-122"/>
                <a:sym typeface="Symbol" panose="05050102010706020507" pitchFamily="18" charset="2"/>
              </a:rPr>
              <a:t>M</a:t>
            </a:r>
            <a:r>
              <a:rPr lang="zh-CN" altLang="en-US" b="1" smtClean="0">
                <a:latin typeface="黑体" panose="02010609060101010101" pitchFamily="49" charset="-122"/>
                <a:ea typeface="黑体" panose="02010609060101010101" pitchFamily="49" charset="-122"/>
                <a:sym typeface="Symbol" panose="05050102010706020507" pitchFamily="18" charset="2"/>
              </a:rPr>
              <a:t>，使得 </a:t>
            </a:r>
            <a:r>
              <a:rPr lang="en-US" altLang="zh-CN" b="1" smtClean="0">
                <a:latin typeface="黑体" panose="02010609060101010101" pitchFamily="49" charset="-122"/>
                <a:ea typeface="黑体" panose="02010609060101010101" pitchFamily="49" charset="-122"/>
                <a:sym typeface="Symbol" panose="05050102010706020507" pitchFamily="18" charset="2"/>
              </a:rPr>
              <a:t>V=L(M)</a:t>
            </a:r>
            <a:r>
              <a:rPr lang="zh-CN" altLang="en-US" b="1" smtClean="0">
                <a:latin typeface="黑体" panose="02010609060101010101" pitchFamily="49" charset="-122"/>
                <a:ea typeface="黑体" panose="02010609060101010101" pitchFamily="49" charset="-122"/>
                <a:sym typeface="Symbol" panose="05050102010706020507" pitchFamily="18" charset="2"/>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684213" y="692150"/>
            <a:ext cx="7150100" cy="865188"/>
          </a:xfrm>
        </p:spPr>
        <p:txBody>
          <a:bodyPr/>
          <a:lstStyle/>
          <a:p>
            <a:pPr algn="l" eaLnBrk="1" hangingPunct="1"/>
            <a:r>
              <a:rPr lang="en-US" altLang="zh-CN" sz="3600" b="1" dirty="0">
                <a:latin typeface="黑体" panose="02010609060101010101" pitchFamily="49" charset="-122"/>
                <a:ea typeface="黑体" panose="02010609060101010101" pitchFamily="49" charset="-122"/>
              </a:rPr>
              <a:t>3</a:t>
            </a:r>
            <a:r>
              <a:rPr lang="en-US" altLang="zh-CN" sz="3600" b="1" dirty="0" smtClean="0">
                <a:latin typeface="黑体" panose="02010609060101010101" pitchFamily="49" charset="-122"/>
                <a:ea typeface="黑体" panose="02010609060101010101" pitchFamily="49" charset="-122"/>
              </a:rPr>
              <a:t>.3.2  </a:t>
            </a:r>
            <a:r>
              <a:rPr lang="zh-CN" altLang="en-US" sz="3600" b="1" dirty="0" smtClean="0">
                <a:latin typeface="黑体" panose="02010609060101010101" pitchFamily="49" charset="-122"/>
                <a:ea typeface="黑体" panose="02010609060101010101" pitchFamily="49" charset="-122"/>
              </a:rPr>
              <a:t>不确定的有穷自动机</a:t>
            </a:r>
            <a:r>
              <a:rPr lang="en-US" altLang="zh-CN" sz="3600" b="1" dirty="0" smtClean="0">
                <a:latin typeface="黑体" panose="02010609060101010101" pitchFamily="49" charset="-122"/>
                <a:ea typeface="黑体" panose="02010609060101010101" pitchFamily="49" charset="-122"/>
              </a:rPr>
              <a:t>(NFA)</a:t>
            </a:r>
          </a:p>
        </p:txBody>
      </p:sp>
      <p:sp>
        <p:nvSpPr>
          <p:cNvPr id="34819" name="Rectangle 3"/>
          <p:cNvSpPr>
            <a:spLocks noGrp="1" noRot="1" noChangeArrowheads="1"/>
          </p:cNvSpPr>
          <p:nvPr>
            <p:ph idx="1"/>
          </p:nvPr>
        </p:nvSpPr>
        <p:spPr>
          <a:xfrm>
            <a:off x="900113" y="1916113"/>
            <a:ext cx="7632700" cy="4033837"/>
          </a:xfrm>
        </p:spPr>
        <p:txBody>
          <a:bodyPr/>
          <a:lstStyle/>
          <a:p>
            <a:pPr marL="533400" indent="-533400" eaLnBrk="1" hangingPunct="1">
              <a:lnSpc>
                <a:spcPct val="90000"/>
              </a:lnSpc>
              <a:buFont typeface="Wingdings" panose="05000000000000000000" pitchFamily="2" charset="2"/>
              <a:buNone/>
            </a:pPr>
            <a:r>
              <a:rPr lang="en-US" altLang="zh-CN" b="1" smtClean="0">
                <a:latin typeface="宋体" panose="02010600030101010101" pitchFamily="2" charset="-122"/>
              </a:rPr>
              <a:t>NFA M=</a:t>
            </a:r>
            <a:r>
              <a:rPr lang="en-US" altLang="zh-CN" b="1" smtClean="0">
                <a:latin typeface="宋体" panose="02010600030101010101" pitchFamily="2" charset="-122"/>
                <a:sym typeface="Symbol" panose="05050102010706020507" pitchFamily="18" charset="2"/>
              </a:rPr>
              <a:t>K</a:t>
            </a:r>
            <a:r>
              <a:rPr lang="zh-CN" altLang="en-US" b="1" smtClean="0">
                <a:latin typeface="宋体" panose="02010600030101010101" pitchFamily="2" charset="-122"/>
                <a:sym typeface="Symbol" panose="05050102010706020507" pitchFamily="18" charset="2"/>
              </a:rPr>
              <a:t>，，</a:t>
            </a:r>
            <a:r>
              <a:rPr lang="en-US" altLang="zh-CN" b="1" smtClean="0">
                <a:latin typeface="宋体" panose="02010600030101010101" pitchFamily="2" charset="-122"/>
                <a:sym typeface="Symbol" panose="05050102010706020507" pitchFamily="18" charset="2"/>
              </a:rPr>
              <a:t>f</a:t>
            </a:r>
            <a:r>
              <a:rPr lang="zh-CN" altLang="en-US" b="1" smtClean="0">
                <a:latin typeface="宋体" panose="02010600030101010101" pitchFamily="2" charset="-122"/>
                <a:sym typeface="Symbol" panose="05050102010706020507" pitchFamily="18" charset="2"/>
              </a:rPr>
              <a:t>，</a:t>
            </a:r>
            <a:r>
              <a:rPr lang="en-US" altLang="zh-CN" b="1" smtClean="0">
                <a:latin typeface="宋体" panose="02010600030101010101" pitchFamily="2" charset="-122"/>
                <a:sym typeface="Symbol" panose="05050102010706020507" pitchFamily="18" charset="2"/>
              </a:rPr>
              <a:t>S</a:t>
            </a:r>
            <a:r>
              <a:rPr lang="zh-CN" altLang="en-US" b="1" smtClean="0">
                <a:latin typeface="宋体" panose="02010600030101010101" pitchFamily="2" charset="-122"/>
                <a:sym typeface="Symbol" panose="05050102010706020507" pitchFamily="18" charset="2"/>
              </a:rPr>
              <a:t>，</a:t>
            </a:r>
            <a:r>
              <a:rPr lang="en-US" altLang="zh-CN" b="1" smtClean="0">
                <a:latin typeface="宋体" panose="02010600030101010101" pitchFamily="2" charset="-122"/>
                <a:sym typeface="Symbol" panose="05050102010706020507" pitchFamily="18" charset="2"/>
              </a:rPr>
              <a:t>Z;</a:t>
            </a:r>
          </a:p>
          <a:p>
            <a:pPr marL="914400" lvl="1" indent="-457200" eaLnBrk="1" hangingPunct="1">
              <a:lnSpc>
                <a:spcPct val="90000"/>
              </a:lnSpc>
              <a:buFont typeface="Wingdings" panose="05000000000000000000" pitchFamily="2" charset="2"/>
              <a:buAutoNum type="arabicPeriod"/>
            </a:pPr>
            <a:r>
              <a:rPr lang="zh-CN" altLang="en-US" b="1" smtClean="0">
                <a:latin typeface="宋体" panose="02010600030101010101" pitchFamily="2" charset="-122"/>
                <a:sym typeface="Symbol" panose="05050102010706020507" pitchFamily="18" charset="2"/>
              </a:rPr>
              <a:t>其中</a:t>
            </a:r>
            <a:r>
              <a:rPr lang="en-US" altLang="zh-CN" b="1" smtClean="0">
                <a:latin typeface="宋体" panose="02010600030101010101" pitchFamily="2" charset="-122"/>
                <a:sym typeface="Symbol" panose="05050102010706020507" pitchFamily="18" charset="2"/>
              </a:rPr>
              <a:t>K</a:t>
            </a:r>
            <a:r>
              <a:rPr lang="zh-CN" altLang="en-US" b="1" smtClean="0">
                <a:latin typeface="宋体" panose="02010600030101010101" pitchFamily="2" charset="-122"/>
                <a:sym typeface="Symbol" panose="05050102010706020507" pitchFamily="18" charset="2"/>
              </a:rPr>
              <a:t>为有穷非空集，它的每个元素为一个状态。</a:t>
            </a:r>
          </a:p>
          <a:p>
            <a:pPr marL="914400" lvl="1" indent="-457200" eaLnBrk="1" hangingPunct="1">
              <a:lnSpc>
                <a:spcPct val="90000"/>
              </a:lnSpc>
              <a:buFont typeface="Wingdings" panose="05000000000000000000" pitchFamily="2" charset="2"/>
              <a:buAutoNum type="arabicPeriod"/>
            </a:pPr>
            <a:r>
              <a:rPr lang="zh-CN" altLang="zh-CN" b="1" smtClean="0">
                <a:latin typeface="宋体" panose="02010600030101010101" pitchFamily="2" charset="-122"/>
                <a:sym typeface="Symbol" panose="05050102010706020507" pitchFamily="18" charset="2"/>
              </a:rPr>
              <a:t></a:t>
            </a:r>
            <a:r>
              <a:rPr lang="zh-CN" altLang="en-US" b="1" smtClean="0">
                <a:latin typeface="宋体" panose="02010600030101010101" pitchFamily="2" charset="-122"/>
                <a:sym typeface="Symbol" panose="05050102010706020507" pitchFamily="18" charset="2"/>
              </a:rPr>
              <a:t> 为有穷输入字母表，它的每个元素为一个输入字符。</a:t>
            </a:r>
          </a:p>
          <a:p>
            <a:pPr marL="914400" lvl="1" indent="-457200" eaLnBrk="1" hangingPunct="1">
              <a:lnSpc>
                <a:spcPct val="90000"/>
              </a:lnSpc>
              <a:buFont typeface="Wingdings" panose="05000000000000000000" pitchFamily="2" charset="2"/>
              <a:buAutoNum type="arabicPeriod"/>
            </a:pPr>
            <a:r>
              <a:rPr lang="en-US" altLang="zh-CN" b="1" smtClean="0">
                <a:latin typeface="宋体" panose="02010600030101010101" pitchFamily="2" charset="-122"/>
                <a:sym typeface="Symbol" panose="05050102010706020507" pitchFamily="18" charset="2"/>
              </a:rPr>
              <a:t>f</a:t>
            </a:r>
            <a:r>
              <a:rPr lang="zh-CN" altLang="en-US" b="1" smtClean="0">
                <a:latin typeface="宋体" panose="02010600030101010101" pitchFamily="2" charset="-122"/>
                <a:sym typeface="Symbol" panose="05050102010706020507" pitchFamily="18" charset="2"/>
              </a:rPr>
              <a:t>为</a:t>
            </a:r>
            <a:r>
              <a:rPr lang="en-US" altLang="zh-CN" b="1" smtClean="0">
                <a:latin typeface="宋体" panose="02010600030101010101" pitchFamily="2" charset="-122"/>
                <a:sym typeface="Symbol" panose="05050102010706020507" pitchFamily="18" charset="2"/>
              </a:rPr>
              <a:t>K </a:t>
            </a:r>
            <a:r>
              <a:rPr lang="en-US" altLang="zh-CN" b="1" baseline="30000" smtClean="0">
                <a:latin typeface="宋体" panose="02010600030101010101" pitchFamily="2" charset="-122"/>
                <a:sym typeface="Symbol" panose="05050102010706020507" pitchFamily="18" charset="2"/>
              </a:rPr>
              <a:t>*</a:t>
            </a:r>
            <a:r>
              <a:rPr lang="en-US" altLang="zh-CN" b="1" smtClean="0">
                <a:latin typeface="宋体" panose="02010600030101010101" pitchFamily="2" charset="-122"/>
                <a:sym typeface="Symbol" panose="05050102010706020507" pitchFamily="18" charset="2"/>
              </a:rPr>
              <a:t> </a:t>
            </a:r>
            <a:r>
              <a:rPr lang="zh-CN" altLang="en-US" b="1" smtClean="0">
                <a:latin typeface="宋体" panose="02010600030101010101" pitchFamily="2" charset="-122"/>
                <a:sym typeface="Symbol" panose="05050102010706020507" pitchFamily="18" charset="2"/>
              </a:rPr>
              <a:t>到</a:t>
            </a:r>
            <a:r>
              <a:rPr lang="en-US" altLang="zh-CN" b="1" smtClean="0">
                <a:latin typeface="宋体" panose="02010600030101010101" pitchFamily="2" charset="-122"/>
                <a:sym typeface="Symbol" panose="05050102010706020507" pitchFamily="18" charset="2"/>
              </a:rPr>
              <a:t>K</a:t>
            </a:r>
            <a:r>
              <a:rPr lang="zh-CN" altLang="en-US" b="1" smtClean="0">
                <a:latin typeface="宋体" panose="02010600030101010101" pitchFamily="2" charset="-122"/>
                <a:sym typeface="Symbol" panose="05050102010706020507" pitchFamily="18" charset="2"/>
              </a:rPr>
              <a:t>的子集（</a:t>
            </a:r>
            <a:r>
              <a:rPr lang="en-US" altLang="zh-CN" b="1" smtClean="0">
                <a:latin typeface="宋体" panose="02010600030101010101" pitchFamily="2" charset="-122"/>
                <a:sym typeface="Symbol" panose="05050102010706020507" pitchFamily="18" charset="2"/>
              </a:rPr>
              <a:t>2 </a:t>
            </a:r>
            <a:r>
              <a:rPr lang="en-US" altLang="zh-CN" b="1" baseline="30000" smtClean="0">
                <a:latin typeface="宋体" panose="02010600030101010101" pitchFamily="2" charset="-122"/>
                <a:sym typeface="Symbol" panose="05050102010706020507" pitchFamily="18" charset="2"/>
              </a:rPr>
              <a:t>K</a:t>
            </a:r>
            <a:r>
              <a:rPr lang="zh-CN" altLang="en-US" b="1" smtClean="0">
                <a:latin typeface="宋体" panose="02010600030101010101" pitchFamily="2" charset="-122"/>
                <a:sym typeface="Symbol" panose="05050102010706020507" pitchFamily="18" charset="2"/>
              </a:rPr>
              <a:t>）的一种映射；</a:t>
            </a:r>
          </a:p>
          <a:p>
            <a:pPr marL="914400" lvl="1" indent="-457200" eaLnBrk="1" hangingPunct="1">
              <a:lnSpc>
                <a:spcPct val="90000"/>
              </a:lnSpc>
              <a:buFont typeface="Wingdings" panose="05000000000000000000" pitchFamily="2" charset="2"/>
              <a:buAutoNum type="arabicPeriod"/>
            </a:pPr>
            <a:r>
              <a:rPr lang="en-US" altLang="zh-CN" b="1" smtClean="0">
                <a:latin typeface="宋体" panose="02010600030101010101" pitchFamily="2" charset="-122"/>
                <a:sym typeface="Symbol" panose="05050102010706020507" pitchFamily="18" charset="2"/>
              </a:rPr>
              <a:t>SK</a:t>
            </a:r>
            <a:r>
              <a:rPr lang="zh-CN" altLang="en-US" b="1" smtClean="0">
                <a:latin typeface="宋体" panose="02010600030101010101" pitchFamily="2" charset="-122"/>
                <a:sym typeface="Symbol" panose="05050102010706020507" pitchFamily="18" charset="2"/>
              </a:rPr>
              <a:t>是初始状态集；</a:t>
            </a:r>
          </a:p>
          <a:p>
            <a:pPr marL="914400" lvl="1" indent="-457200" eaLnBrk="1" hangingPunct="1">
              <a:lnSpc>
                <a:spcPct val="90000"/>
              </a:lnSpc>
              <a:buFont typeface="Wingdings" panose="05000000000000000000" pitchFamily="2" charset="2"/>
              <a:buAutoNum type="arabicPeriod"/>
            </a:pPr>
            <a:r>
              <a:rPr lang="en-US" altLang="zh-CN" b="1" smtClean="0">
                <a:latin typeface="宋体" panose="02010600030101010101" pitchFamily="2" charset="-122"/>
                <a:sym typeface="Symbol" panose="05050102010706020507" pitchFamily="18" charset="2"/>
              </a:rPr>
              <a:t>ZK</a:t>
            </a:r>
            <a:r>
              <a:rPr lang="zh-CN" altLang="en-US" b="1" smtClean="0">
                <a:latin typeface="宋体" panose="02010600030101010101" pitchFamily="2" charset="-122"/>
                <a:sym typeface="Symbol" panose="05050102010706020507" pitchFamily="18" charset="2"/>
              </a:rPr>
              <a:t>为终止状态集；</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684213" y="692150"/>
            <a:ext cx="7150100" cy="865188"/>
          </a:xfrm>
        </p:spPr>
        <p:txBody>
          <a:bodyPr/>
          <a:lstStyle/>
          <a:p>
            <a:pPr algn="l" eaLnBrk="1" hangingPunct="1"/>
            <a:r>
              <a:rPr lang="en-US" altLang="zh-CN" sz="3600" b="1" smtClean="0">
                <a:latin typeface="黑体" panose="02010609060101010101" pitchFamily="49" charset="-122"/>
                <a:ea typeface="黑体" panose="02010609060101010101" pitchFamily="49" charset="-122"/>
              </a:rPr>
              <a:t>NFA</a:t>
            </a:r>
            <a:r>
              <a:rPr lang="zh-CN" altLang="en-US" sz="3600" b="1" smtClean="0">
                <a:latin typeface="黑体" panose="02010609060101010101" pitchFamily="49" charset="-122"/>
                <a:ea typeface="黑体" panose="02010609060101010101" pitchFamily="49" charset="-122"/>
              </a:rPr>
              <a:t>的状态图表示</a:t>
            </a:r>
          </a:p>
        </p:txBody>
      </p:sp>
      <p:sp>
        <p:nvSpPr>
          <p:cNvPr id="35843" name="Rectangle 3"/>
          <p:cNvSpPr>
            <a:spLocks noGrp="1" noRot="1" noChangeArrowheads="1"/>
          </p:cNvSpPr>
          <p:nvPr>
            <p:ph idx="1"/>
          </p:nvPr>
        </p:nvSpPr>
        <p:spPr>
          <a:xfrm>
            <a:off x="900113" y="1916113"/>
            <a:ext cx="7632700" cy="4249737"/>
          </a:xfrm>
        </p:spPr>
        <p:txBody>
          <a:bodyPr/>
          <a:lstStyle/>
          <a:p>
            <a:pPr marL="533400" indent="-533400" eaLnBrk="1" hangingPunct="1">
              <a:buFont typeface="Wingdings" panose="05000000000000000000" pitchFamily="2" charset="2"/>
              <a:buNone/>
            </a:pPr>
            <a:r>
              <a:rPr lang="en-US" altLang="zh-CN" b="1" smtClean="0">
                <a:latin typeface="宋体" panose="02010600030101010101" pitchFamily="2" charset="-122"/>
              </a:rPr>
              <a:t>NFA</a:t>
            </a:r>
            <a:r>
              <a:rPr lang="zh-CN" altLang="en-US" b="1" smtClean="0">
                <a:latin typeface="宋体" panose="02010600030101010101" pitchFamily="2" charset="-122"/>
              </a:rPr>
              <a:t>含有</a:t>
            </a:r>
            <a:r>
              <a:rPr lang="en-US" altLang="zh-CN" b="1" smtClean="0">
                <a:latin typeface="宋体" panose="02010600030101010101" pitchFamily="2" charset="-122"/>
              </a:rPr>
              <a:t>m</a:t>
            </a:r>
            <a:r>
              <a:rPr lang="zh-CN" altLang="en-US" b="1" smtClean="0">
                <a:latin typeface="宋体" panose="02010600030101010101" pitchFamily="2" charset="-122"/>
              </a:rPr>
              <a:t>个状态和</a:t>
            </a:r>
            <a:r>
              <a:rPr lang="en-US" altLang="zh-CN" b="1" smtClean="0">
                <a:latin typeface="宋体" panose="02010600030101010101" pitchFamily="2" charset="-122"/>
              </a:rPr>
              <a:t>n</a:t>
            </a:r>
            <a:r>
              <a:rPr lang="zh-CN" altLang="en-US" b="1" smtClean="0">
                <a:latin typeface="宋体" panose="02010600030101010101" pitchFamily="2" charset="-122"/>
              </a:rPr>
              <a:t>个输入字符。它的状态图可以描述如下：</a:t>
            </a:r>
          </a:p>
          <a:p>
            <a:pPr marL="914400" lvl="1" indent="-457200" eaLnBrk="1" hangingPunct="1">
              <a:buFont typeface="Wingdings" panose="05000000000000000000" pitchFamily="2" charset="2"/>
              <a:buAutoNum type="arabicPeriod"/>
            </a:pPr>
            <a:r>
              <a:rPr lang="zh-CN" altLang="en-US" b="1" smtClean="0">
                <a:latin typeface="宋体" panose="02010600030101010101" pitchFamily="2" charset="-122"/>
                <a:sym typeface="Symbol" panose="05050102010706020507" pitchFamily="18" charset="2"/>
              </a:rPr>
              <a:t>这张图含有</a:t>
            </a:r>
            <a:r>
              <a:rPr lang="en-US" altLang="zh-CN" b="1" smtClean="0">
                <a:latin typeface="宋体" panose="02010600030101010101" pitchFamily="2" charset="-122"/>
                <a:sym typeface="Symbol" panose="05050102010706020507" pitchFamily="18" charset="2"/>
              </a:rPr>
              <a:t>m</a:t>
            </a:r>
            <a:r>
              <a:rPr lang="zh-CN" altLang="en-US" b="1" smtClean="0">
                <a:latin typeface="宋体" panose="02010600030101010101" pitchFamily="2" charset="-122"/>
                <a:sym typeface="Symbol" panose="05050102010706020507" pitchFamily="18" charset="2"/>
              </a:rPr>
              <a:t>个状态结点</a:t>
            </a:r>
          </a:p>
          <a:p>
            <a:pPr marL="914400" lvl="1" indent="-457200" eaLnBrk="1" hangingPunct="1">
              <a:buFont typeface="Wingdings" panose="05000000000000000000" pitchFamily="2" charset="2"/>
              <a:buAutoNum type="arabicPeriod"/>
            </a:pPr>
            <a:r>
              <a:rPr lang="zh-CN" altLang="en-US" b="1" smtClean="0">
                <a:latin typeface="宋体" panose="02010600030101010101" pitchFamily="2" charset="-122"/>
                <a:sym typeface="Symbol" panose="05050102010706020507" pitchFamily="18" charset="2"/>
              </a:rPr>
              <a:t>每个结点可射出若干条箭弧与别的结点相连接。</a:t>
            </a:r>
          </a:p>
          <a:p>
            <a:pPr marL="914400" lvl="1" indent="-457200" eaLnBrk="1" hangingPunct="1">
              <a:buFont typeface="Wingdings" panose="05000000000000000000" pitchFamily="2" charset="2"/>
              <a:buAutoNum type="arabicPeriod"/>
            </a:pPr>
            <a:r>
              <a:rPr lang="zh-CN" altLang="en-US" b="1" smtClean="0">
                <a:latin typeface="宋体" panose="02010600030101010101" pitchFamily="2" charset="-122"/>
                <a:sym typeface="Symbol" panose="05050102010706020507" pitchFamily="18" charset="2"/>
              </a:rPr>
              <a:t>每条弧用</a:t>
            </a:r>
            <a:r>
              <a:rPr lang="zh-CN" altLang="en-US" b="1" baseline="30000" smtClean="0">
                <a:latin typeface="宋体" panose="02010600030101010101" pitchFamily="2" charset="-122"/>
                <a:sym typeface="Symbol" panose="05050102010706020507" pitchFamily="18" charset="2"/>
              </a:rPr>
              <a:t>*</a:t>
            </a:r>
            <a:r>
              <a:rPr lang="zh-CN" altLang="en-US" b="1" smtClean="0">
                <a:latin typeface="宋体" panose="02010600030101010101" pitchFamily="2" charset="-122"/>
                <a:sym typeface="Symbol" panose="05050102010706020507" pitchFamily="18" charset="2"/>
              </a:rPr>
              <a:t> 中的一个串做标记。</a:t>
            </a:r>
          </a:p>
          <a:p>
            <a:pPr marL="914400" lvl="1" indent="-457200" eaLnBrk="1" hangingPunct="1">
              <a:buFont typeface="Wingdings" panose="05000000000000000000" pitchFamily="2" charset="2"/>
              <a:buAutoNum type="arabicPeriod"/>
            </a:pPr>
            <a:r>
              <a:rPr lang="zh-CN" altLang="en-US" b="1" smtClean="0">
                <a:latin typeface="宋体" panose="02010600030101010101" pitchFamily="2" charset="-122"/>
                <a:sym typeface="Symbol" panose="05050102010706020507" pitchFamily="18" charset="2"/>
              </a:rPr>
              <a:t>整个图至少含有一个初态结点及若干个终态结点。</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755576" y="709612"/>
            <a:ext cx="2614612" cy="576263"/>
          </a:xfrm>
        </p:spPr>
        <p:txBody>
          <a:bodyPr/>
          <a:lstStyle/>
          <a:p>
            <a:pPr algn="l" eaLnBrk="1" hangingPunct="1"/>
            <a:r>
              <a:rPr lang="zh-CN" altLang="en-US" sz="2800" dirty="0" smtClean="0"/>
              <a:t>例</a:t>
            </a:r>
            <a:r>
              <a:rPr lang="en-US" altLang="zh-CN" sz="2800" dirty="0"/>
              <a:t>3</a:t>
            </a:r>
            <a:r>
              <a:rPr lang="en-US" altLang="zh-CN" sz="2800" dirty="0" smtClean="0"/>
              <a:t>.7</a:t>
            </a:r>
          </a:p>
        </p:txBody>
      </p:sp>
      <p:sp>
        <p:nvSpPr>
          <p:cNvPr id="36867" name="Rectangle 3"/>
          <p:cNvSpPr>
            <a:spLocks noGrp="1" noRot="1" noChangeArrowheads="1"/>
          </p:cNvSpPr>
          <p:nvPr>
            <p:ph idx="1"/>
          </p:nvPr>
        </p:nvSpPr>
        <p:spPr>
          <a:xfrm>
            <a:off x="323850" y="1485900"/>
            <a:ext cx="8540750" cy="1943100"/>
          </a:xfrm>
        </p:spPr>
        <p:txBody>
          <a:bodyPr/>
          <a:lstStyle/>
          <a:p>
            <a:pPr eaLnBrk="1" hangingPunct="1">
              <a:buFont typeface="Wingdings" panose="05000000000000000000" pitchFamily="2" charset="2"/>
              <a:buChar char="l"/>
            </a:pPr>
            <a:r>
              <a:rPr lang="zh-CN" altLang="en-US" sz="2800" smtClean="0"/>
              <a:t>一个</a:t>
            </a:r>
            <a:r>
              <a:rPr lang="en-US" altLang="zh-CN" sz="2800" smtClean="0"/>
              <a:t>NFA M=</a:t>
            </a:r>
            <a:r>
              <a:rPr lang="zh-CN" altLang="en-US" sz="2800" smtClean="0"/>
              <a:t>（</a:t>
            </a:r>
            <a:r>
              <a:rPr lang="en-US" altLang="zh-CN" sz="2800" smtClean="0">
                <a:latin typeface="宋体" panose="02010600030101010101" pitchFamily="2" charset="-122"/>
              </a:rPr>
              <a:t>{0,1,2,3,4},{a,b},f,{0}, {2,4}</a:t>
            </a:r>
            <a:r>
              <a:rPr lang="zh-CN" altLang="en-US" sz="2800" smtClean="0"/>
              <a:t>）</a:t>
            </a:r>
            <a:r>
              <a:rPr lang="en-US" altLang="zh-CN" sz="2800" smtClean="0"/>
              <a:t>,</a:t>
            </a:r>
            <a:r>
              <a:rPr lang="zh-CN" altLang="en-US" sz="2800" smtClean="0"/>
              <a:t>其中</a:t>
            </a:r>
          </a:p>
          <a:p>
            <a:pPr eaLnBrk="1" hangingPunct="1">
              <a:buFont typeface="Wingdings" panose="05000000000000000000" pitchFamily="2" charset="2"/>
              <a:buChar char="l"/>
            </a:pPr>
            <a:r>
              <a:rPr lang="en-US" altLang="zh-CN" sz="2800" smtClean="0"/>
              <a:t>f(0,a)=</a:t>
            </a:r>
            <a:r>
              <a:rPr lang="en-US" altLang="zh-CN" sz="2800" smtClean="0">
                <a:latin typeface="宋体" panose="02010600030101010101" pitchFamily="2" charset="-122"/>
              </a:rPr>
              <a:t>{</a:t>
            </a:r>
            <a:r>
              <a:rPr lang="en-US" altLang="zh-CN" sz="2800" b="1" smtClean="0">
                <a:solidFill>
                  <a:schemeClr val="hlink"/>
                </a:solidFill>
                <a:latin typeface="宋体" panose="02010600030101010101" pitchFamily="2" charset="-122"/>
              </a:rPr>
              <a:t>0,3</a:t>
            </a:r>
            <a:r>
              <a:rPr lang="en-US" altLang="zh-CN" sz="2800" smtClean="0">
                <a:latin typeface="宋体" panose="02010600030101010101" pitchFamily="2" charset="-122"/>
              </a:rPr>
              <a:t>};f</a:t>
            </a:r>
            <a:r>
              <a:rPr lang="en-US" altLang="zh-CN" sz="2800" smtClean="0"/>
              <a:t>(0,b)=</a:t>
            </a:r>
            <a:r>
              <a:rPr lang="en-US" altLang="zh-CN" sz="2800" smtClean="0">
                <a:latin typeface="宋体" panose="02010600030101010101" pitchFamily="2" charset="-122"/>
              </a:rPr>
              <a:t>{</a:t>
            </a:r>
            <a:r>
              <a:rPr lang="en-US" altLang="zh-CN" sz="2800" b="1" smtClean="0">
                <a:solidFill>
                  <a:schemeClr val="hlink"/>
                </a:solidFill>
                <a:latin typeface="宋体" panose="02010600030101010101" pitchFamily="2" charset="-122"/>
              </a:rPr>
              <a:t>0,1</a:t>
            </a:r>
            <a:r>
              <a:rPr lang="en-US" altLang="zh-CN" sz="2800" smtClean="0">
                <a:latin typeface="宋体" panose="02010600030101010101" pitchFamily="2" charset="-122"/>
              </a:rPr>
              <a:t>};</a:t>
            </a:r>
            <a:r>
              <a:rPr lang="en-US" altLang="zh-CN" sz="2800" smtClean="0"/>
              <a:t>f(1,b)=</a:t>
            </a:r>
            <a:r>
              <a:rPr lang="en-US" altLang="zh-CN" sz="2800" smtClean="0">
                <a:latin typeface="宋体" panose="02010600030101010101" pitchFamily="2" charset="-122"/>
              </a:rPr>
              <a:t>{2}; </a:t>
            </a:r>
            <a:r>
              <a:rPr lang="en-US" altLang="zh-CN" sz="2800" smtClean="0"/>
              <a:t>f(2,a)=</a:t>
            </a:r>
            <a:r>
              <a:rPr lang="en-US" altLang="zh-CN" sz="2800" smtClean="0">
                <a:latin typeface="宋体" panose="02010600030101010101" pitchFamily="2" charset="-122"/>
              </a:rPr>
              <a:t>{2}; f</a:t>
            </a:r>
            <a:r>
              <a:rPr lang="en-US" altLang="zh-CN" sz="2800" smtClean="0"/>
              <a:t>(2,b)=</a:t>
            </a:r>
            <a:r>
              <a:rPr lang="en-US" altLang="zh-CN" sz="2800" smtClean="0">
                <a:latin typeface="宋体" panose="02010600030101010101" pitchFamily="2" charset="-122"/>
              </a:rPr>
              <a:t>{2}; </a:t>
            </a:r>
            <a:r>
              <a:rPr lang="en-US" altLang="zh-CN" sz="2800" smtClean="0"/>
              <a:t>f(3,a)=</a:t>
            </a:r>
            <a:r>
              <a:rPr lang="en-US" altLang="zh-CN" sz="2800" smtClean="0">
                <a:latin typeface="宋体" panose="02010600030101010101" pitchFamily="2" charset="-122"/>
              </a:rPr>
              <a:t>{4}; </a:t>
            </a:r>
            <a:r>
              <a:rPr lang="en-US" altLang="zh-CN" sz="2800" smtClean="0"/>
              <a:t>f(4,a)=</a:t>
            </a:r>
            <a:r>
              <a:rPr lang="en-US" altLang="zh-CN" sz="2800" smtClean="0">
                <a:latin typeface="宋体" panose="02010600030101010101" pitchFamily="2" charset="-122"/>
              </a:rPr>
              <a:t>{4}; </a:t>
            </a:r>
            <a:r>
              <a:rPr lang="en-US" altLang="zh-CN" sz="2800" smtClean="0"/>
              <a:t>f(4,b)=</a:t>
            </a:r>
            <a:r>
              <a:rPr lang="en-US" altLang="zh-CN" sz="2800" smtClean="0">
                <a:latin typeface="宋体" panose="02010600030101010101" pitchFamily="2" charset="-122"/>
              </a:rPr>
              <a:t>{4};</a:t>
            </a:r>
          </a:p>
        </p:txBody>
      </p:sp>
      <p:grpSp>
        <p:nvGrpSpPr>
          <p:cNvPr id="36868" name="组合 1"/>
          <p:cNvGrpSpPr>
            <a:grpSpLocks/>
          </p:cNvGrpSpPr>
          <p:nvPr/>
        </p:nvGrpSpPr>
        <p:grpSpPr bwMode="auto">
          <a:xfrm>
            <a:off x="2703513" y="3308350"/>
            <a:ext cx="5397500" cy="3433763"/>
            <a:chOff x="1692275" y="3055938"/>
            <a:chExt cx="5397500" cy="3433762"/>
          </a:xfrm>
        </p:grpSpPr>
        <p:sp>
          <p:nvSpPr>
            <p:cNvPr id="36869" name="Oval 6"/>
            <p:cNvSpPr>
              <a:spLocks noChangeArrowheads="1"/>
            </p:cNvSpPr>
            <p:nvPr/>
          </p:nvSpPr>
          <p:spPr bwMode="auto">
            <a:xfrm>
              <a:off x="2555875" y="3573463"/>
              <a:ext cx="431800" cy="431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0</a:t>
              </a:r>
            </a:p>
          </p:txBody>
        </p:sp>
        <p:sp>
          <p:nvSpPr>
            <p:cNvPr id="36870" name="Oval 7"/>
            <p:cNvSpPr>
              <a:spLocks noChangeArrowheads="1"/>
            </p:cNvSpPr>
            <p:nvPr/>
          </p:nvSpPr>
          <p:spPr bwMode="auto">
            <a:xfrm>
              <a:off x="2627313" y="4581525"/>
              <a:ext cx="431800" cy="431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1</a:t>
              </a:r>
            </a:p>
          </p:txBody>
        </p:sp>
        <p:sp>
          <p:nvSpPr>
            <p:cNvPr id="36871" name="Oval 8"/>
            <p:cNvSpPr>
              <a:spLocks noChangeArrowheads="1"/>
            </p:cNvSpPr>
            <p:nvPr/>
          </p:nvSpPr>
          <p:spPr bwMode="auto">
            <a:xfrm>
              <a:off x="2700338" y="5661025"/>
              <a:ext cx="431800" cy="431800"/>
            </a:xfrm>
            <a:prstGeom prst="ellipse">
              <a:avLst/>
            </a:prstGeom>
            <a:solidFill>
              <a:schemeClr val="accent1"/>
            </a:solidFill>
            <a:ln w="57150" cmpd="thickThin">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2</a:t>
              </a:r>
            </a:p>
          </p:txBody>
        </p:sp>
        <p:sp>
          <p:nvSpPr>
            <p:cNvPr id="36872" name="Oval 9"/>
            <p:cNvSpPr>
              <a:spLocks noChangeArrowheads="1"/>
            </p:cNvSpPr>
            <p:nvPr/>
          </p:nvSpPr>
          <p:spPr bwMode="auto">
            <a:xfrm>
              <a:off x="4140200" y="3573463"/>
              <a:ext cx="431800" cy="431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3</a:t>
              </a:r>
            </a:p>
          </p:txBody>
        </p:sp>
        <p:sp>
          <p:nvSpPr>
            <p:cNvPr id="36873" name="Oval 10"/>
            <p:cNvSpPr>
              <a:spLocks noChangeArrowheads="1"/>
            </p:cNvSpPr>
            <p:nvPr/>
          </p:nvSpPr>
          <p:spPr bwMode="auto">
            <a:xfrm>
              <a:off x="5651500" y="3573463"/>
              <a:ext cx="431800" cy="431800"/>
            </a:xfrm>
            <a:prstGeom prst="ellipse">
              <a:avLst/>
            </a:prstGeom>
            <a:solidFill>
              <a:schemeClr val="accent1"/>
            </a:solidFill>
            <a:ln w="57150" cmpd="thickThin">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4</a:t>
              </a:r>
            </a:p>
          </p:txBody>
        </p:sp>
        <p:sp>
          <p:nvSpPr>
            <p:cNvPr id="36874" name="Line 11"/>
            <p:cNvSpPr>
              <a:spLocks noChangeShapeType="1"/>
            </p:cNvSpPr>
            <p:nvPr/>
          </p:nvSpPr>
          <p:spPr bwMode="auto">
            <a:xfrm>
              <a:off x="2987675" y="3789363"/>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5" name="Line 12"/>
            <p:cNvSpPr>
              <a:spLocks noChangeShapeType="1"/>
            </p:cNvSpPr>
            <p:nvPr/>
          </p:nvSpPr>
          <p:spPr bwMode="auto">
            <a:xfrm>
              <a:off x="4572000" y="3789363"/>
              <a:ext cx="10080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6" name="Line 13"/>
            <p:cNvSpPr>
              <a:spLocks noChangeShapeType="1"/>
            </p:cNvSpPr>
            <p:nvPr/>
          </p:nvSpPr>
          <p:spPr bwMode="auto">
            <a:xfrm>
              <a:off x="2771775" y="4005263"/>
              <a:ext cx="0"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7" name="Line 14"/>
            <p:cNvSpPr>
              <a:spLocks noChangeShapeType="1"/>
            </p:cNvSpPr>
            <p:nvPr/>
          </p:nvSpPr>
          <p:spPr bwMode="auto">
            <a:xfrm>
              <a:off x="2843213" y="5013325"/>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8" name="Freeform 17"/>
            <p:cNvSpPr>
              <a:spLocks/>
            </p:cNvSpPr>
            <p:nvPr/>
          </p:nvSpPr>
          <p:spPr bwMode="auto">
            <a:xfrm>
              <a:off x="2771775" y="5876925"/>
              <a:ext cx="623888" cy="612775"/>
            </a:xfrm>
            <a:custGeom>
              <a:avLst/>
              <a:gdLst>
                <a:gd name="T0" fmla="*/ 0 w 393"/>
                <a:gd name="T1" fmla="*/ 2147483646 h 386"/>
                <a:gd name="T2" fmla="*/ 2147483646 w 393"/>
                <a:gd name="T3" fmla="*/ 2147483646 h 386"/>
                <a:gd name="T4" fmla="*/ 2147483646 w 393"/>
                <a:gd name="T5" fmla="*/ 2147483646 h 386"/>
                <a:gd name="T6" fmla="*/ 2147483646 w 393"/>
                <a:gd name="T7" fmla="*/ 0 h 386"/>
                <a:gd name="T8" fmla="*/ 0 60000 65536"/>
                <a:gd name="T9" fmla="*/ 0 60000 65536"/>
                <a:gd name="T10" fmla="*/ 0 60000 65536"/>
                <a:gd name="T11" fmla="*/ 0 60000 65536"/>
                <a:gd name="T12" fmla="*/ 0 w 393"/>
                <a:gd name="T13" fmla="*/ 0 h 386"/>
                <a:gd name="T14" fmla="*/ 393 w 393"/>
                <a:gd name="T15" fmla="*/ 386 h 386"/>
              </a:gdLst>
              <a:ahLst/>
              <a:cxnLst>
                <a:cxn ang="T8">
                  <a:pos x="T0" y="T1"/>
                </a:cxn>
                <a:cxn ang="T9">
                  <a:pos x="T2" y="T3"/>
                </a:cxn>
                <a:cxn ang="T10">
                  <a:pos x="T4" y="T5"/>
                </a:cxn>
                <a:cxn ang="T11">
                  <a:pos x="T6" y="T7"/>
                </a:cxn>
              </a:cxnLst>
              <a:rect l="T12" t="T13" r="T14" b="T15"/>
              <a:pathLst>
                <a:path w="393" h="386">
                  <a:moveTo>
                    <a:pt x="0" y="136"/>
                  </a:moveTo>
                  <a:cubicBezTo>
                    <a:pt x="15" y="238"/>
                    <a:pt x="30" y="340"/>
                    <a:pt x="91" y="363"/>
                  </a:cubicBezTo>
                  <a:cubicBezTo>
                    <a:pt x="152" y="386"/>
                    <a:pt x="333" y="332"/>
                    <a:pt x="363" y="272"/>
                  </a:cubicBezTo>
                  <a:cubicBezTo>
                    <a:pt x="393" y="212"/>
                    <a:pt x="295" y="45"/>
                    <a:pt x="27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79" name="Freeform 18"/>
            <p:cNvSpPr>
              <a:spLocks/>
            </p:cNvSpPr>
            <p:nvPr/>
          </p:nvSpPr>
          <p:spPr bwMode="auto">
            <a:xfrm>
              <a:off x="2208213" y="3141663"/>
              <a:ext cx="658812" cy="719137"/>
            </a:xfrm>
            <a:custGeom>
              <a:avLst/>
              <a:gdLst>
                <a:gd name="T0" fmla="*/ 2147483646 w 415"/>
                <a:gd name="T1" fmla="*/ 2147483646 h 453"/>
                <a:gd name="T2" fmla="*/ 2147483646 w 415"/>
                <a:gd name="T3" fmla="*/ 2147483646 h 453"/>
                <a:gd name="T4" fmla="*/ 2147483646 w 415"/>
                <a:gd name="T5" fmla="*/ 2147483646 h 453"/>
                <a:gd name="T6" fmla="*/ 2147483646 w 415"/>
                <a:gd name="T7" fmla="*/ 0 h 453"/>
                <a:gd name="T8" fmla="*/ 2147483646 w 415"/>
                <a:gd name="T9" fmla="*/ 2147483646 h 453"/>
                <a:gd name="T10" fmla="*/ 2147483646 w 415"/>
                <a:gd name="T11" fmla="*/ 2147483646 h 453"/>
                <a:gd name="T12" fmla="*/ 0 60000 65536"/>
                <a:gd name="T13" fmla="*/ 0 60000 65536"/>
                <a:gd name="T14" fmla="*/ 0 60000 65536"/>
                <a:gd name="T15" fmla="*/ 0 60000 65536"/>
                <a:gd name="T16" fmla="*/ 0 60000 65536"/>
                <a:gd name="T17" fmla="*/ 0 60000 65536"/>
                <a:gd name="T18" fmla="*/ 0 w 415"/>
                <a:gd name="T19" fmla="*/ 0 h 453"/>
                <a:gd name="T20" fmla="*/ 415 w 415"/>
                <a:gd name="T21" fmla="*/ 453 h 453"/>
              </a:gdLst>
              <a:ahLst/>
              <a:cxnLst>
                <a:cxn ang="T12">
                  <a:pos x="T0" y="T1"/>
                </a:cxn>
                <a:cxn ang="T13">
                  <a:pos x="T2" y="T3"/>
                </a:cxn>
                <a:cxn ang="T14">
                  <a:pos x="T4" y="T5"/>
                </a:cxn>
                <a:cxn ang="T15">
                  <a:pos x="T6" y="T7"/>
                </a:cxn>
                <a:cxn ang="T16">
                  <a:pos x="T8" y="T9"/>
                </a:cxn>
                <a:cxn ang="T17">
                  <a:pos x="T10" y="T11"/>
                </a:cxn>
              </a:cxnLst>
              <a:rect l="T18" t="T19" r="T20" b="T21"/>
              <a:pathLst>
                <a:path w="415" h="453">
                  <a:moveTo>
                    <a:pt x="219" y="408"/>
                  </a:moveTo>
                  <a:cubicBezTo>
                    <a:pt x="166" y="430"/>
                    <a:pt x="113" y="453"/>
                    <a:pt x="83" y="408"/>
                  </a:cubicBezTo>
                  <a:cubicBezTo>
                    <a:pt x="53" y="363"/>
                    <a:pt x="0" y="204"/>
                    <a:pt x="38" y="136"/>
                  </a:cubicBezTo>
                  <a:cubicBezTo>
                    <a:pt x="76" y="68"/>
                    <a:pt x="250" y="0"/>
                    <a:pt x="310" y="0"/>
                  </a:cubicBezTo>
                  <a:cubicBezTo>
                    <a:pt x="370" y="0"/>
                    <a:pt x="385" y="91"/>
                    <a:pt x="400" y="136"/>
                  </a:cubicBezTo>
                  <a:cubicBezTo>
                    <a:pt x="415" y="181"/>
                    <a:pt x="407" y="226"/>
                    <a:pt x="400" y="27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80" name="Freeform 19"/>
            <p:cNvSpPr>
              <a:spLocks/>
            </p:cNvSpPr>
            <p:nvPr/>
          </p:nvSpPr>
          <p:spPr bwMode="auto">
            <a:xfrm>
              <a:off x="5795963" y="3055938"/>
              <a:ext cx="768350" cy="1117600"/>
            </a:xfrm>
            <a:custGeom>
              <a:avLst/>
              <a:gdLst>
                <a:gd name="T0" fmla="*/ 0 w 484"/>
                <a:gd name="T1" fmla="*/ 2147483646 h 704"/>
                <a:gd name="T2" fmla="*/ 2147483646 w 484"/>
                <a:gd name="T3" fmla="*/ 2147483646 h 704"/>
                <a:gd name="T4" fmla="*/ 2147483646 w 484"/>
                <a:gd name="T5" fmla="*/ 2147483646 h 704"/>
                <a:gd name="T6" fmla="*/ 2147483646 w 484"/>
                <a:gd name="T7" fmla="*/ 2147483646 h 704"/>
                <a:gd name="T8" fmla="*/ 2147483646 w 484"/>
                <a:gd name="T9" fmla="*/ 2147483646 h 704"/>
                <a:gd name="T10" fmla="*/ 2147483646 w 484"/>
                <a:gd name="T11" fmla="*/ 2147483646 h 704"/>
                <a:gd name="T12" fmla="*/ 2147483646 w 484"/>
                <a:gd name="T13" fmla="*/ 2147483646 h 704"/>
                <a:gd name="T14" fmla="*/ 0 60000 65536"/>
                <a:gd name="T15" fmla="*/ 0 60000 65536"/>
                <a:gd name="T16" fmla="*/ 0 60000 65536"/>
                <a:gd name="T17" fmla="*/ 0 60000 65536"/>
                <a:gd name="T18" fmla="*/ 0 60000 65536"/>
                <a:gd name="T19" fmla="*/ 0 60000 65536"/>
                <a:gd name="T20" fmla="*/ 0 60000 65536"/>
                <a:gd name="T21" fmla="*/ 0 w 484"/>
                <a:gd name="T22" fmla="*/ 0 h 704"/>
                <a:gd name="T23" fmla="*/ 484 w 484"/>
                <a:gd name="T24" fmla="*/ 704 h 7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4" h="704">
                  <a:moveTo>
                    <a:pt x="0" y="326"/>
                  </a:moveTo>
                  <a:cubicBezTo>
                    <a:pt x="98" y="171"/>
                    <a:pt x="196" y="16"/>
                    <a:pt x="272" y="8"/>
                  </a:cubicBezTo>
                  <a:cubicBezTo>
                    <a:pt x="348" y="0"/>
                    <a:pt x="424" y="182"/>
                    <a:pt x="454" y="280"/>
                  </a:cubicBezTo>
                  <a:cubicBezTo>
                    <a:pt x="484" y="378"/>
                    <a:pt x="469" y="530"/>
                    <a:pt x="454" y="598"/>
                  </a:cubicBezTo>
                  <a:cubicBezTo>
                    <a:pt x="439" y="666"/>
                    <a:pt x="401" y="674"/>
                    <a:pt x="363" y="689"/>
                  </a:cubicBezTo>
                  <a:cubicBezTo>
                    <a:pt x="325" y="704"/>
                    <a:pt x="265" y="697"/>
                    <a:pt x="227" y="689"/>
                  </a:cubicBezTo>
                  <a:cubicBezTo>
                    <a:pt x="189" y="681"/>
                    <a:pt x="151" y="658"/>
                    <a:pt x="136" y="643"/>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81" name="AutoShape 20"/>
            <p:cNvSpPr>
              <a:spLocks noChangeArrowheads="1"/>
            </p:cNvSpPr>
            <p:nvPr/>
          </p:nvSpPr>
          <p:spPr bwMode="auto">
            <a:xfrm>
              <a:off x="1763713" y="3789363"/>
              <a:ext cx="863600" cy="287337"/>
            </a:xfrm>
            <a:prstGeom prst="rightArrow">
              <a:avLst>
                <a:gd name="adj1" fmla="val 50000"/>
                <a:gd name="adj2" fmla="val 75138"/>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6882" name="Text Box 21"/>
            <p:cNvSpPr txBox="1">
              <a:spLocks noChangeArrowheads="1"/>
            </p:cNvSpPr>
            <p:nvPr/>
          </p:nvSpPr>
          <p:spPr bwMode="auto">
            <a:xfrm>
              <a:off x="4767263" y="33766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a</a:t>
              </a:r>
            </a:p>
          </p:txBody>
        </p:sp>
        <p:sp>
          <p:nvSpPr>
            <p:cNvPr id="36883" name="Text Box 22"/>
            <p:cNvSpPr txBox="1">
              <a:spLocks noChangeArrowheads="1"/>
            </p:cNvSpPr>
            <p:nvPr/>
          </p:nvSpPr>
          <p:spPr bwMode="auto">
            <a:xfrm>
              <a:off x="3276600" y="33575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a</a:t>
              </a:r>
            </a:p>
          </p:txBody>
        </p:sp>
        <p:sp>
          <p:nvSpPr>
            <p:cNvPr id="36884" name="Text Box 23"/>
            <p:cNvSpPr txBox="1">
              <a:spLocks noChangeArrowheads="1"/>
            </p:cNvSpPr>
            <p:nvPr/>
          </p:nvSpPr>
          <p:spPr bwMode="auto">
            <a:xfrm>
              <a:off x="6588125" y="3500438"/>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a,b</a:t>
              </a:r>
            </a:p>
          </p:txBody>
        </p:sp>
        <p:sp>
          <p:nvSpPr>
            <p:cNvPr id="36885" name="Text Box 24"/>
            <p:cNvSpPr txBox="1">
              <a:spLocks noChangeArrowheads="1"/>
            </p:cNvSpPr>
            <p:nvPr/>
          </p:nvSpPr>
          <p:spPr bwMode="auto">
            <a:xfrm>
              <a:off x="3492500" y="5876925"/>
              <a:ext cx="50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a,b</a:t>
              </a:r>
            </a:p>
          </p:txBody>
        </p:sp>
        <p:sp>
          <p:nvSpPr>
            <p:cNvPr id="36886" name="Text Box 25"/>
            <p:cNvSpPr txBox="1">
              <a:spLocks noChangeArrowheads="1"/>
            </p:cNvSpPr>
            <p:nvPr/>
          </p:nvSpPr>
          <p:spPr bwMode="auto">
            <a:xfrm>
              <a:off x="1692275" y="3213100"/>
              <a:ext cx="50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a,b</a:t>
              </a:r>
            </a:p>
          </p:txBody>
        </p:sp>
        <p:sp>
          <p:nvSpPr>
            <p:cNvPr id="36887" name="Text Box 26"/>
            <p:cNvSpPr txBox="1">
              <a:spLocks noChangeArrowheads="1"/>
            </p:cNvSpPr>
            <p:nvPr/>
          </p:nvSpPr>
          <p:spPr bwMode="auto">
            <a:xfrm>
              <a:off x="2987675" y="40767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b</a:t>
              </a:r>
            </a:p>
          </p:txBody>
        </p:sp>
        <p:sp>
          <p:nvSpPr>
            <p:cNvPr id="36888" name="Text Box 27"/>
            <p:cNvSpPr txBox="1">
              <a:spLocks noChangeArrowheads="1"/>
            </p:cNvSpPr>
            <p:nvPr/>
          </p:nvSpPr>
          <p:spPr bwMode="auto">
            <a:xfrm>
              <a:off x="2987675" y="50847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b</a:t>
              </a: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Rot="1" noChangeArrowheads="1"/>
          </p:cNvSpPr>
          <p:nvPr>
            <p:ph type="body" sz="half" idx="1"/>
          </p:nvPr>
        </p:nvSpPr>
        <p:spPr>
          <a:xfrm>
            <a:off x="611188" y="1771650"/>
            <a:ext cx="7993062" cy="2305050"/>
          </a:xfrm>
        </p:spPr>
        <p:txBody>
          <a:bodyPr/>
          <a:lstStyle/>
          <a:p>
            <a:pPr eaLnBrk="1" hangingPunct="1">
              <a:lnSpc>
                <a:spcPct val="80000"/>
              </a:lnSpc>
              <a:buFont typeface="Wingdings" panose="05000000000000000000" pitchFamily="2" charset="2"/>
              <a:buNone/>
            </a:pPr>
            <a:r>
              <a:rPr lang="zh-CN" altLang="en-US" sz="2000" b="1" smtClean="0">
                <a:latin typeface="黑体" panose="02010609060101010101" pitchFamily="49" charset="-122"/>
                <a:ea typeface="黑体" panose="02010609060101010101" pitchFamily="49" charset="-122"/>
                <a:sym typeface="Symbol" panose="05050102010706020507" pitchFamily="18" charset="2"/>
              </a:rPr>
              <a:t>例子 </a:t>
            </a:r>
          </a:p>
          <a:p>
            <a:pPr lvl="1" eaLnBrk="1" hangingPunct="1">
              <a:lnSpc>
                <a:spcPct val="80000"/>
              </a:lnSpc>
              <a:buFont typeface="Wingdings" panose="05000000000000000000" pitchFamily="2" charset="2"/>
              <a:buNone/>
            </a:pPr>
            <a:r>
              <a:rPr lang="en-US" altLang="zh-CN" sz="2000" b="1" smtClean="0">
                <a:latin typeface="黑体" panose="02010609060101010101" pitchFamily="49" charset="-122"/>
                <a:ea typeface="黑体" panose="02010609060101010101" pitchFamily="49" charset="-122"/>
                <a:sym typeface="Symbol" panose="05050102010706020507" pitchFamily="18" charset="2"/>
              </a:rPr>
              <a:t>NFA M=</a:t>
            </a:r>
            <a:r>
              <a:rPr lang="zh-CN" altLang="en-US" sz="2000" b="1" smtClean="0">
                <a:latin typeface="黑体" panose="02010609060101010101" pitchFamily="49" charset="-122"/>
                <a:ea typeface="黑体" panose="02010609060101010101" pitchFamily="49" charset="-122"/>
                <a:sym typeface="Symbol" panose="05050102010706020507" pitchFamily="18" charset="2"/>
              </a:rPr>
              <a:t>（</a:t>
            </a:r>
            <a:r>
              <a:rPr lang="en-US" altLang="zh-CN" sz="2000" b="1" smtClean="0">
                <a:latin typeface="黑体" panose="02010609060101010101" pitchFamily="49" charset="-122"/>
                <a:ea typeface="黑体" panose="02010609060101010101" pitchFamily="49" charset="-122"/>
                <a:sym typeface="Symbol" panose="05050102010706020507" pitchFamily="18" charset="2"/>
              </a:rPr>
              <a:t>{S</a:t>
            </a:r>
            <a:r>
              <a:rPr lang="zh-CN" altLang="en-US" sz="2000" b="1" smtClean="0">
                <a:latin typeface="黑体" panose="02010609060101010101" pitchFamily="49" charset="-122"/>
                <a:ea typeface="黑体" panose="02010609060101010101" pitchFamily="49" charset="-122"/>
                <a:sym typeface="Symbol" panose="05050102010706020507" pitchFamily="18" charset="2"/>
              </a:rPr>
              <a:t>，</a:t>
            </a:r>
            <a:r>
              <a:rPr lang="en-US" altLang="zh-CN" sz="2000" b="1" smtClean="0">
                <a:latin typeface="黑体" panose="02010609060101010101" pitchFamily="49" charset="-122"/>
                <a:ea typeface="黑体" panose="02010609060101010101" pitchFamily="49" charset="-122"/>
                <a:sym typeface="Symbol" panose="05050102010706020507" pitchFamily="18" charset="2"/>
              </a:rPr>
              <a:t>P</a:t>
            </a:r>
            <a:r>
              <a:rPr lang="zh-CN" altLang="en-US" sz="2000" b="1" smtClean="0">
                <a:latin typeface="黑体" panose="02010609060101010101" pitchFamily="49" charset="-122"/>
                <a:ea typeface="黑体" panose="02010609060101010101" pitchFamily="49" charset="-122"/>
                <a:sym typeface="Symbol" panose="05050102010706020507" pitchFamily="18" charset="2"/>
              </a:rPr>
              <a:t>，</a:t>
            </a:r>
            <a:r>
              <a:rPr lang="en-US" altLang="zh-CN" sz="2000" b="1" smtClean="0">
                <a:latin typeface="黑体" panose="02010609060101010101" pitchFamily="49" charset="-122"/>
                <a:ea typeface="黑体" panose="02010609060101010101" pitchFamily="49" charset="-122"/>
                <a:sym typeface="Symbol" panose="05050102010706020507" pitchFamily="18" charset="2"/>
              </a:rPr>
              <a:t>Z}</a:t>
            </a:r>
            <a:r>
              <a:rPr lang="zh-CN" altLang="en-US" sz="2000" b="1" smtClean="0">
                <a:latin typeface="黑体" panose="02010609060101010101" pitchFamily="49" charset="-122"/>
                <a:ea typeface="黑体" panose="02010609060101010101" pitchFamily="49" charset="-122"/>
                <a:sym typeface="Symbol" panose="05050102010706020507" pitchFamily="18" charset="2"/>
              </a:rPr>
              <a:t>，</a:t>
            </a:r>
            <a:r>
              <a:rPr lang="en-US" altLang="zh-CN" sz="2000" b="1" smtClean="0">
                <a:latin typeface="黑体" panose="02010609060101010101" pitchFamily="49" charset="-122"/>
                <a:ea typeface="黑体" panose="02010609060101010101" pitchFamily="49" charset="-122"/>
                <a:sym typeface="Symbol" panose="05050102010706020507" pitchFamily="18" charset="2"/>
              </a:rPr>
              <a:t>{0</a:t>
            </a:r>
            <a:r>
              <a:rPr lang="zh-CN" altLang="en-US" sz="2000" b="1" smtClean="0">
                <a:latin typeface="黑体" panose="02010609060101010101" pitchFamily="49" charset="-122"/>
                <a:ea typeface="黑体" panose="02010609060101010101" pitchFamily="49" charset="-122"/>
                <a:sym typeface="Symbol" panose="05050102010706020507" pitchFamily="18" charset="2"/>
              </a:rPr>
              <a:t>，</a:t>
            </a:r>
            <a:r>
              <a:rPr lang="en-US" altLang="zh-CN" sz="2000" b="1" smtClean="0">
                <a:latin typeface="黑体" panose="02010609060101010101" pitchFamily="49" charset="-122"/>
                <a:ea typeface="黑体" panose="02010609060101010101" pitchFamily="49" charset="-122"/>
                <a:sym typeface="Symbol" panose="05050102010706020507" pitchFamily="18" charset="2"/>
              </a:rPr>
              <a:t>1}</a:t>
            </a:r>
            <a:r>
              <a:rPr lang="zh-CN" altLang="en-US" sz="2000" b="1" smtClean="0">
                <a:latin typeface="黑体" panose="02010609060101010101" pitchFamily="49" charset="-122"/>
                <a:ea typeface="黑体" panose="02010609060101010101" pitchFamily="49" charset="-122"/>
                <a:sym typeface="Symbol" panose="05050102010706020507" pitchFamily="18" charset="2"/>
              </a:rPr>
              <a:t>，</a:t>
            </a:r>
            <a:r>
              <a:rPr lang="en-US" altLang="zh-CN" sz="2000" b="1" smtClean="0">
                <a:latin typeface="黑体" panose="02010609060101010101" pitchFamily="49" charset="-122"/>
                <a:ea typeface="黑体" panose="02010609060101010101" pitchFamily="49" charset="-122"/>
                <a:sym typeface="Symbol" panose="05050102010706020507" pitchFamily="18" charset="2"/>
              </a:rPr>
              <a:t>f</a:t>
            </a:r>
            <a:r>
              <a:rPr lang="zh-CN" altLang="en-US" sz="2000" b="1" smtClean="0">
                <a:latin typeface="黑体" panose="02010609060101010101" pitchFamily="49" charset="-122"/>
                <a:ea typeface="黑体" panose="02010609060101010101" pitchFamily="49" charset="-122"/>
                <a:sym typeface="Symbol" panose="05050102010706020507" pitchFamily="18" charset="2"/>
              </a:rPr>
              <a:t>，</a:t>
            </a:r>
            <a:r>
              <a:rPr lang="en-US" altLang="zh-CN" sz="2000" b="1" smtClean="0">
                <a:latin typeface="黑体" panose="02010609060101010101" pitchFamily="49" charset="-122"/>
                <a:ea typeface="黑体" panose="02010609060101010101" pitchFamily="49" charset="-122"/>
                <a:sym typeface="Symbol" panose="05050102010706020507" pitchFamily="18" charset="2"/>
              </a:rPr>
              <a:t>{S</a:t>
            </a:r>
            <a:r>
              <a:rPr lang="zh-CN" altLang="en-US" sz="2000" b="1" smtClean="0">
                <a:latin typeface="黑体" panose="02010609060101010101" pitchFamily="49" charset="-122"/>
                <a:ea typeface="黑体" panose="02010609060101010101" pitchFamily="49" charset="-122"/>
                <a:sym typeface="Symbol" panose="05050102010706020507" pitchFamily="18" charset="2"/>
              </a:rPr>
              <a:t>，</a:t>
            </a:r>
            <a:r>
              <a:rPr lang="en-US" altLang="zh-CN" sz="2000" b="1" smtClean="0">
                <a:latin typeface="黑体" panose="02010609060101010101" pitchFamily="49" charset="-122"/>
                <a:ea typeface="黑体" panose="02010609060101010101" pitchFamily="49" charset="-122"/>
                <a:sym typeface="Symbol" panose="05050102010706020507" pitchFamily="18" charset="2"/>
              </a:rPr>
              <a:t>P}</a:t>
            </a:r>
            <a:r>
              <a:rPr lang="zh-CN" altLang="en-US" sz="2000" b="1" smtClean="0">
                <a:latin typeface="黑体" panose="02010609060101010101" pitchFamily="49" charset="-122"/>
                <a:ea typeface="黑体" panose="02010609060101010101" pitchFamily="49" charset="-122"/>
                <a:sym typeface="Symbol" panose="05050102010706020507" pitchFamily="18" charset="2"/>
              </a:rPr>
              <a:t>，</a:t>
            </a:r>
            <a:r>
              <a:rPr lang="en-US" altLang="zh-CN" sz="2000" b="1" smtClean="0">
                <a:latin typeface="黑体" panose="02010609060101010101" pitchFamily="49" charset="-122"/>
                <a:ea typeface="黑体" panose="02010609060101010101" pitchFamily="49" charset="-122"/>
                <a:sym typeface="Symbol" panose="05050102010706020507" pitchFamily="18" charset="2"/>
              </a:rPr>
              <a:t>{Z}</a:t>
            </a:r>
            <a:r>
              <a:rPr lang="zh-CN" altLang="en-US" sz="2000" b="1" smtClean="0">
                <a:latin typeface="黑体" panose="02010609060101010101" pitchFamily="49" charset="-122"/>
                <a:ea typeface="黑体" panose="02010609060101010101" pitchFamily="49" charset="-122"/>
                <a:sym typeface="Symbol" panose="05050102010706020507" pitchFamily="18" charset="2"/>
              </a:rPr>
              <a:t>）</a:t>
            </a:r>
          </a:p>
          <a:p>
            <a:pPr lvl="1" eaLnBrk="1" hangingPunct="1">
              <a:lnSpc>
                <a:spcPct val="80000"/>
              </a:lnSpc>
              <a:buFont typeface="Wingdings" panose="05000000000000000000" pitchFamily="2" charset="2"/>
              <a:buNone/>
            </a:pPr>
            <a:r>
              <a:rPr lang="zh-CN" altLang="en-US" sz="2000" b="1" smtClean="0">
                <a:latin typeface="黑体" panose="02010609060101010101" pitchFamily="49" charset="-122"/>
                <a:ea typeface="黑体" panose="02010609060101010101" pitchFamily="49" charset="-122"/>
                <a:sym typeface="Symbol" panose="05050102010706020507" pitchFamily="18" charset="2"/>
              </a:rPr>
              <a:t>其中 </a:t>
            </a:r>
          </a:p>
          <a:p>
            <a:pPr lvl="1" eaLnBrk="1" hangingPunct="1">
              <a:lnSpc>
                <a:spcPct val="80000"/>
              </a:lnSpc>
              <a:buFont typeface="Wingdings" panose="05000000000000000000" pitchFamily="2" charset="2"/>
              <a:buNone/>
            </a:pPr>
            <a:r>
              <a:rPr lang="en-US" altLang="zh-CN" sz="2000" b="1" smtClean="0">
                <a:latin typeface="黑体" panose="02010609060101010101" pitchFamily="49" charset="-122"/>
                <a:ea typeface="黑体" panose="02010609060101010101" pitchFamily="49" charset="-122"/>
                <a:sym typeface="Symbol" panose="05050102010706020507" pitchFamily="18" charset="2"/>
              </a:rPr>
              <a:t>f</a:t>
            </a:r>
            <a:r>
              <a:rPr lang="zh-CN" altLang="en-US" sz="2000" b="1" smtClean="0">
                <a:latin typeface="黑体" panose="02010609060101010101" pitchFamily="49" charset="-122"/>
                <a:ea typeface="黑体" panose="02010609060101010101" pitchFamily="49" charset="-122"/>
                <a:sym typeface="Symbol" panose="05050102010706020507" pitchFamily="18" charset="2"/>
              </a:rPr>
              <a:t>（</a:t>
            </a:r>
            <a:r>
              <a:rPr lang="en-US" altLang="zh-CN" sz="2000" b="1" smtClean="0">
                <a:latin typeface="黑体" panose="02010609060101010101" pitchFamily="49" charset="-122"/>
                <a:ea typeface="黑体" panose="02010609060101010101" pitchFamily="49" charset="-122"/>
                <a:sym typeface="Symbol" panose="05050102010706020507" pitchFamily="18" charset="2"/>
              </a:rPr>
              <a:t>S</a:t>
            </a:r>
            <a:r>
              <a:rPr lang="zh-CN" altLang="en-US" sz="2000" b="1" smtClean="0">
                <a:latin typeface="黑体" panose="02010609060101010101" pitchFamily="49" charset="-122"/>
                <a:ea typeface="黑体" panose="02010609060101010101" pitchFamily="49" charset="-122"/>
                <a:sym typeface="Symbol" panose="05050102010706020507" pitchFamily="18" charset="2"/>
              </a:rPr>
              <a:t>，</a:t>
            </a:r>
            <a:r>
              <a:rPr lang="en-US" altLang="zh-CN" sz="2000" b="1" smtClean="0">
                <a:latin typeface="黑体" panose="02010609060101010101" pitchFamily="49" charset="-122"/>
                <a:ea typeface="黑体" panose="02010609060101010101" pitchFamily="49" charset="-122"/>
                <a:sym typeface="Symbol" panose="05050102010706020507" pitchFamily="18" charset="2"/>
              </a:rPr>
              <a:t>0</a:t>
            </a:r>
            <a:r>
              <a:rPr lang="zh-CN" altLang="en-US" sz="2000" b="1" smtClean="0">
                <a:latin typeface="黑体" panose="02010609060101010101" pitchFamily="49" charset="-122"/>
                <a:ea typeface="黑体" panose="02010609060101010101" pitchFamily="49" charset="-122"/>
                <a:sym typeface="Symbol" panose="05050102010706020507" pitchFamily="18" charset="2"/>
              </a:rPr>
              <a:t>）</a:t>
            </a:r>
            <a:r>
              <a:rPr lang="en-US" altLang="zh-CN" sz="2000" b="1" smtClean="0">
                <a:latin typeface="黑体" panose="02010609060101010101" pitchFamily="49" charset="-122"/>
                <a:ea typeface="黑体" panose="02010609060101010101" pitchFamily="49" charset="-122"/>
                <a:sym typeface="Symbol" panose="05050102010706020507" pitchFamily="18" charset="2"/>
              </a:rPr>
              <a:t>={P}</a:t>
            </a:r>
          </a:p>
          <a:p>
            <a:pPr lvl="1" eaLnBrk="1" hangingPunct="1">
              <a:lnSpc>
                <a:spcPct val="80000"/>
              </a:lnSpc>
              <a:buFont typeface="Wingdings" panose="05000000000000000000" pitchFamily="2" charset="2"/>
              <a:buNone/>
            </a:pPr>
            <a:r>
              <a:rPr lang="en-US" altLang="zh-CN" sz="2000" b="1" smtClean="0">
                <a:latin typeface="黑体" panose="02010609060101010101" pitchFamily="49" charset="-122"/>
                <a:ea typeface="黑体" panose="02010609060101010101" pitchFamily="49" charset="-122"/>
              </a:rPr>
              <a:t>f</a:t>
            </a:r>
            <a:r>
              <a:rPr lang="zh-CN" altLang="en-US" sz="2000" b="1" smtClean="0">
                <a:latin typeface="黑体" panose="02010609060101010101" pitchFamily="49" charset="-122"/>
                <a:ea typeface="黑体" panose="02010609060101010101" pitchFamily="49" charset="-122"/>
              </a:rPr>
              <a:t>（</a:t>
            </a:r>
            <a:r>
              <a:rPr lang="en-US" altLang="zh-CN" sz="2000" b="1" smtClean="0">
                <a:latin typeface="黑体" panose="02010609060101010101" pitchFamily="49" charset="-122"/>
                <a:ea typeface="黑体" panose="02010609060101010101" pitchFamily="49" charset="-122"/>
              </a:rPr>
              <a:t>Z</a:t>
            </a:r>
            <a:r>
              <a:rPr lang="zh-CN" altLang="en-US" sz="2000" b="1" smtClean="0">
                <a:latin typeface="黑体" panose="02010609060101010101" pitchFamily="49" charset="-122"/>
                <a:ea typeface="黑体" panose="02010609060101010101" pitchFamily="49" charset="-122"/>
              </a:rPr>
              <a:t>，</a:t>
            </a:r>
            <a:r>
              <a:rPr lang="en-US" altLang="zh-CN" sz="2000" b="1" smtClean="0">
                <a:latin typeface="黑体" panose="02010609060101010101" pitchFamily="49" charset="-122"/>
                <a:ea typeface="黑体" panose="02010609060101010101" pitchFamily="49" charset="-122"/>
              </a:rPr>
              <a:t>0</a:t>
            </a:r>
            <a:r>
              <a:rPr lang="zh-CN" altLang="en-US" sz="2000" b="1" smtClean="0">
                <a:latin typeface="黑体" panose="02010609060101010101" pitchFamily="49" charset="-122"/>
                <a:ea typeface="黑体" panose="02010609060101010101" pitchFamily="49" charset="-122"/>
              </a:rPr>
              <a:t>）</a:t>
            </a:r>
            <a:r>
              <a:rPr lang="en-US" altLang="zh-CN" sz="2000" b="1" smtClean="0">
                <a:latin typeface="黑体" panose="02010609060101010101" pitchFamily="49" charset="-122"/>
                <a:ea typeface="黑体" panose="02010609060101010101" pitchFamily="49" charset="-122"/>
              </a:rPr>
              <a:t>={P}</a:t>
            </a:r>
          </a:p>
          <a:p>
            <a:pPr lvl="1" eaLnBrk="1" hangingPunct="1">
              <a:lnSpc>
                <a:spcPct val="80000"/>
              </a:lnSpc>
              <a:buFont typeface="Wingdings" panose="05000000000000000000" pitchFamily="2" charset="2"/>
              <a:buNone/>
            </a:pPr>
            <a:r>
              <a:rPr lang="en-US" altLang="zh-CN" sz="2000" b="1" smtClean="0">
                <a:latin typeface="黑体" panose="02010609060101010101" pitchFamily="49" charset="-122"/>
                <a:ea typeface="黑体" panose="02010609060101010101" pitchFamily="49" charset="-122"/>
              </a:rPr>
              <a:t>f</a:t>
            </a:r>
            <a:r>
              <a:rPr lang="zh-CN" altLang="en-US" sz="2000" b="1" smtClean="0">
                <a:latin typeface="黑体" panose="02010609060101010101" pitchFamily="49" charset="-122"/>
                <a:ea typeface="黑体" panose="02010609060101010101" pitchFamily="49" charset="-122"/>
              </a:rPr>
              <a:t>（</a:t>
            </a:r>
            <a:r>
              <a:rPr lang="en-US" altLang="zh-CN" sz="2000" b="1" smtClean="0">
                <a:latin typeface="黑体" panose="02010609060101010101" pitchFamily="49" charset="-122"/>
                <a:ea typeface="黑体" panose="02010609060101010101" pitchFamily="49" charset="-122"/>
              </a:rPr>
              <a:t>P</a:t>
            </a:r>
            <a:r>
              <a:rPr lang="zh-CN" altLang="en-US" sz="2000" b="1" smtClean="0">
                <a:latin typeface="黑体" panose="02010609060101010101" pitchFamily="49" charset="-122"/>
                <a:ea typeface="黑体" panose="02010609060101010101" pitchFamily="49" charset="-122"/>
              </a:rPr>
              <a:t>，</a:t>
            </a:r>
            <a:r>
              <a:rPr lang="en-US" altLang="zh-CN" sz="2000" b="1" smtClean="0">
                <a:latin typeface="黑体" panose="02010609060101010101" pitchFamily="49" charset="-122"/>
                <a:ea typeface="黑体" panose="02010609060101010101" pitchFamily="49" charset="-122"/>
              </a:rPr>
              <a:t>1</a:t>
            </a:r>
            <a:r>
              <a:rPr lang="zh-CN" altLang="en-US" sz="2000" b="1" smtClean="0">
                <a:latin typeface="黑体" panose="02010609060101010101" pitchFamily="49" charset="-122"/>
                <a:ea typeface="黑体" panose="02010609060101010101" pitchFamily="49" charset="-122"/>
              </a:rPr>
              <a:t>）</a:t>
            </a:r>
            <a:r>
              <a:rPr lang="en-US" altLang="zh-CN" sz="2000" b="1" smtClean="0">
                <a:latin typeface="黑体" panose="02010609060101010101" pitchFamily="49" charset="-122"/>
                <a:ea typeface="黑体" panose="02010609060101010101" pitchFamily="49" charset="-122"/>
              </a:rPr>
              <a:t>={Z}</a:t>
            </a:r>
          </a:p>
          <a:p>
            <a:pPr lvl="1" eaLnBrk="1" hangingPunct="1">
              <a:lnSpc>
                <a:spcPct val="80000"/>
              </a:lnSpc>
              <a:buFont typeface="Wingdings" panose="05000000000000000000" pitchFamily="2" charset="2"/>
              <a:buNone/>
            </a:pPr>
            <a:r>
              <a:rPr lang="en-US" altLang="zh-CN" sz="2000" b="1" smtClean="0">
                <a:latin typeface="黑体" panose="02010609060101010101" pitchFamily="49" charset="-122"/>
                <a:ea typeface="黑体" panose="02010609060101010101" pitchFamily="49" charset="-122"/>
              </a:rPr>
              <a:t>f</a:t>
            </a:r>
            <a:r>
              <a:rPr lang="zh-CN" altLang="en-US" sz="2000" b="1" smtClean="0">
                <a:latin typeface="黑体" panose="02010609060101010101" pitchFamily="49" charset="-122"/>
                <a:ea typeface="黑体" panose="02010609060101010101" pitchFamily="49" charset="-122"/>
              </a:rPr>
              <a:t>（</a:t>
            </a:r>
            <a:r>
              <a:rPr lang="en-US" altLang="zh-CN" sz="2000" b="1" smtClean="0">
                <a:latin typeface="黑体" panose="02010609060101010101" pitchFamily="49" charset="-122"/>
                <a:ea typeface="黑体" panose="02010609060101010101" pitchFamily="49" charset="-122"/>
              </a:rPr>
              <a:t>Z</a:t>
            </a:r>
            <a:r>
              <a:rPr lang="zh-CN" altLang="en-US" sz="2000" b="1" smtClean="0">
                <a:latin typeface="黑体" panose="02010609060101010101" pitchFamily="49" charset="-122"/>
                <a:ea typeface="黑体" panose="02010609060101010101" pitchFamily="49" charset="-122"/>
              </a:rPr>
              <a:t>，</a:t>
            </a:r>
            <a:r>
              <a:rPr lang="en-US" altLang="zh-CN" sz="2000" b="1" smtClean="0">
                <a:latin typeface="黑体" panose="02010609060101010101" pitchFamily="49" charset="-122"/>
                <a:ea typeface="黑体" panose="02010609060101010101" pitchFamily="49" charset="-122"/>
              </a:rPr>
              <a:t>1</a:t>
            </a:r>
            <a:r>
              <a:rPr lang="zh-CN" altLang="en-US" sz="2000" b="1" smtClean="0">
                <a:latin typeface="黑体" panose="02010609060101010101" pitchFamily="49" charset="-122"/>
                <a:ea typeface="黑体" panose="02010609060101010101" pitchFamily="49" charset="-122"/>
              </a:rPr>
              <a:t>）</a:t>
            </a:r>
            <a:r>
              <a:rPr lang="en-US" altLang="zh-CN" sz="2000" b="1" smtClean="0">
                <a:latin typeface="黑体" panose="02010609060101010101" pitchFamily="49" charset="-122"/>
                <a:ea typeface="黑体" panose="02010609060101010101" pitchFamily="49" charset="-122"/>
              </a:rPr>
              <a:t>={P}</a:t>
            </a:r>
          </a:p>
          <a:p>
            <a:pPr lvl="1" eaLnBrk="1" hangingPunct="1">
              <a:lnSpc>
                <a:spcPct val="80000"/>
              </a:lnSpc>
              <a:buFont typeface="Wingdings" panose="05000000000000000000" pitchFamily="2" charset="2"/>
              <a:buNone/>
            </a:pPr>
            <a:r>
              <a:rPr lang="en-US" altLang="zh-CN" sz="2000" b="1" smtClean="0">
                <a:latin typeface="黑体" panose="02010609060101010101" pitchFamily="49" charset="-122"/>
                <a:ea typeface="黑体" panose="02010609060101010101" pitchFamily="49" charset="-122"/>
              </a:rPr>
              <a:t>f</a:t>
            </a:r>
            <a:r>
              <a:rPr lang="zh-CN" altLang="en-US" sz="2000" b="1" smtClean="0">
                <a:latin typeface="黑体" panose="02010609060101010101" pitchFamily="49" charset="-122"/>
                <a:ea typeface="黑体" panose="02010609060101010101" pitchFamily="49" charset="-122"/>
              </a:rPr>
              <a:t>（</a:t>
            </a:r>
            <a:r>
              <a:rPr lang="en-US" altLang="zh-CN" sz="2000" b="1" smtClean="0">
                <a:latin typeface="黑体" panose="02010609060101010101" pitchFamily="49" charset="-122"/>
                <a:ea typeface="黑体" panose="02010609060101010101" pitchFamily="49" charset="-122"/>
              </a:rPr>
              <a:t>S</a:t>
            </a:r>
            <a:r>
              <a:rPr lang="zh-CN" altLang="en-US" sz="2000" b="1" smtClean="0">
                <a:latin typeface="黑体" panose="02010609060101010101" pitchFamily="49" charset="-122"/>
                <a:ea typeface="黑体" panose="02010609060101010101" pitchFamily="49" charset="-122"/>
              </a:rPr>
              <a:t>，</a:t>
            </a:r>
            <a:r>
              <a:rPr lang="en-US" altLang="zh-CN" sz="2000" b="1" smtClean="0">
                <a:latin typeface="黑体" panose="02010609060101010101" pitchFamily="49" charset="-122"/>
                <a:ea typeface="黑体" panose="02010609060101010101" pitchFamily="49" charset="-122"/>
              </a:rPr>
              <a:t>1</a:t>
            </a:r>
            <a:r>
              <a:rPr lang="zh-CN" altLang="en-US" sz="2000" b="1" smtClean="0">
                <a:latin typeface="黑体" panose="02010609060101010101" pitchFamily="49" charset="-122"/>
                <a:ea typeface="黑体" panose="02010609060101010101" pitchFamily="49" charset="-122"/>
              </a:rPr>
              <a:t>）</a:t>
            </a:r>
            <a:r>
              <a:rPr lang="en-US" altLang="zh-CN" sz="2000" b="1" smtClean="0">
                <a:latin typeface="黑体" panose="02010609060101010101" pitchFamily="49" charset="-122"/>
                <a:ea typeface="黑体" panose="02010609060101010101" pitchFamily="49" charset="-122"/>
              </a:rPr>
              <a:t>={</a:t>
            </a:r>
            <a:r>
              <a:rPr lang="en-US" altLang="zh-CN" sz="2000" b="1" smtClean="0">
                <a:solidFill>
                  <a:schemeClr val="hlink"/>
                </a:solidFill>
                <a:latin typeface="黑体" panose="02010609060101010101" pitchFamily="49" charset="-122"/>
                <a:ea typeface="黑体" panose="02010609060101010101" pitchFamily="49" charset="-122"/>
              </a:rPr>
              <a:t>S</a:t>
            </a:r>
            <a:r>
              <a:rPr lang="zh-CN" altLang="en-US" sz="2000" b="1" smtClean="0">
                <a:solidFill>
                  <a:schemeClr val="hlink"/>
                </a:solidFill>
                <a:latin typeface="黑体" panose="02010609060101010101" pitchFamily="49" charset="-122"/>
                <a:ea typeface="黑体" panose="02010609060101010101" pitchFamily="49" charset="-122"/>
              </a:rPr>
              <a:t>，</a:t>
            </a:r>
            <a:r>
              <a:rPr lang="en-US" altLang="zh-CN" sz="2000" b="1" smtClean="0">
                <a:solidFill>
                  <a:schemeClr val="hlink"/>
                </a:solidFill>
                <a:latin typeface="黑体" panose="02010609060101010101" pitchFamily="49" charset="-122"/>
                <a:ea typeface="黑体" panose="02010609060101010101" pitchFamily="49" charset="-122"/>
              </a:rPr>
              <a:t>Z</a:t>
            </a:r>
            <a:r>
              <a:rPr lang="en-US" altLang="zh-CN" sz="2000" b="1" smtClean="0">
                <a:latin typeface="黑体" panose="02010609060101010101" pitchFamily="49" charset="-122"/>
                <a:ea typeface="黑体" panose="02010609060101010101" pitchFamily="49" charset="-122"/>
              </a:rPr>
              <a:t>}</a:t>
            </a:r>
            <a:endParaRPr lang="en-US" altLang="zh-CN" sz="2000" smtClean="0"/>
          </a:p>
        </p:txBody>
      </p:sp>
      <p:graphicFrame>
        <p:nvGraphicFramePr>
          <p:cNvPr id="60436" name="Object 20"/>
          <p:cNvGraphicFramePr>
            <a:graphicFrameLocks noGrp="1" noChangeAspect="1"/>
          </p:cNvGraphicFramePr>
          <p:nvPr>
            <p:ph sz="quarter" idx="2"/>
          </p:nvPr>
        </p:nvGraphicFramePr>
        <p:xfrm>
          <a:off x="4859338" y="3308350"/>
          <a:ext cx="3554412" cy="1057275"/>
        </p:xfrm>
        <a:graphic>
          <a:graphicData uri="http://schemas.openxmlformats.org/presentationml/2006/ole">
            <mc:AlternateContent xmlns:mc="http://schemas.openxmlformats.org/markup-compatibility/2006">
              <mc:Choice xmlns:v="urn:schemas-microsoft-com:vml" Requires="v">
                <p:oleObj spid="_x0000_s37950" name="工作表" r:id="rId3" imgW="2690176" imgH="800640" progId="Excel.Sheet.8">
                  <p:embed/>
                </p:oleObj>
              </mc:Choice>
              <mc:Fallback>
                <p:oleObj name="工作表" r:id="rId3" imgW="2690176" imgH="800640" progId="Excel.Sheet.8">
                  <p:embed/>
                  <p:pic>
                    <p:nvPicPr>
                      <p:cNvPr id="0" name="Object 2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3308350"/>
                        <a:ext cx="3554412"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39" name="Object 23"/>
          <p:cNvGraphicFramePr>
            <a:graphicFrameLocks noGrp="1" noChangeAspect="1"/>
          </p:cNvGraphicFramePr>
          <p:nvPr>
            <p:ph sz="quarter" idx="3"/>
          </p:nvPr>
        </p:nvGraphicFramePr>
        <p:xfrm>
          <a:off x="4932363" y="5095875"/>
          <a:ext cx="3600450" cy="1069975"/>
        </p:xfrm>
        <a:graphic>
          <a:graphicData uri="http://schemas.openxmlformats.org/presentationml/2006/ole">
            <mc:AlternateContent xmlns:mc="http://schemas.openxmlformats.org/markup-compatibility/2006">
              <mc:Choice xmlns:v="urn:schemas-microsoft-com:vml" Requires="v">
                <p:oleObj spid="_x0000_s37951" name="工作表" r:id="rId5" imgW="2690176" imgH="800640" progId="Excel.Sheet.8">
                  <p:embed/>
                </p:oleObj>
              </mc:Choice>
              <mc:Fallback>
                <p:oleObj name="工作表" r:id="rId5" imgW="2690176" imgH="800640" progId="Excel.Sheet.8">
                  <p:embed/>
                  <p:pic>
                    <p:nvPicPr>
                      <p:cNvPr id="0" name="Object 2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363" y="5095875"/>
                        <a:ext cx="3600450"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4"/>
          <p:cNvGrpSpPr>
            <a:grpSpLocks/>
          </p:cNvGrpSpPr>
          <p:nvPr/>
        </p:nvGrpSpPr>
        <p:grpSpPr bwMode="auto">
          <a:xfrm>
            <a:off x="539750" y="4221163"/>
            <a:ext cx="4191000" cy="2087562"/>
            <a:chOff x="912" y="2669"/>
            <a:chExt cx="2640" cy="1315"/>
          </a:xfrm>
        </p:grpSpPr>
        <p:sp>
          <p:nvSpPr>
            <p:cNvPr id="37897" name="Oval 5"/>
            <p:cNvSpPr>
              <a:spLocks noChangeArrowheads="1"/>
            </p:cNvSpPr>
            <p:nvPr/>
          </p:nvSpPr>
          <p:spPr bwMode="auto">
            <a:xfrm>
              <a:off x="1200" y="2976"/>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S</a:t>
              </a:r>
            </a:p>
          </p:txBody>
        </p:sp>
        <p:sp>
          <p:nvSpPr>
            <p:cNvPr id="37898" name="Oval 6"/>
            <p:cNvSpPr>
              <a:spLocks noChangeArrowheads="1"/>
            </p:cNvSpPr>
            <p:nvPr/>
          </p:nvSpPr>
          <p:spPr bwMode="auto">
            <a:xfrm>
              <a:off x="2160" y="364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P</a:t>
              </a:r>
            </a:p>
          </p:txBody>
        </p:sp>
        <p:sp>
          <p:nvSpPr>
            <p:cNvPr id="37899" name="Oval 7"/>
            <p:cNvSpPr>
              <a:spLocks noChangeArrowheads="1"/>
            </p:cNvSpPr>
            <p:nvPr/>
          </p:nvSpPr>
          <p:spPr bwMode="auto">
            <a:xfrm>
              <a:off x="3216" y="3120"/>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Z</a:t>
              </a:r>
            </a:p>
          </p:txBody>
        </p:sp>
        <p:cxnSp>
          <p:nvCxnSpPr>
            <p:cNvPr id="37900" name="AutoShape 8"/>
            <p:cNvCxnSpPr>
              <a:cxnSpLocks noChangeShapeType="1"/>
              <a:stCxn id="37897" idx="2"/>
              <a:endCxn id="37897" idx="0"/>
            </p:cNvCxnSpPr>
            <p:nvPr/>
          </p:nvCxnSpPr>
          <p:spPr bwMode="auto">
            <a:xfrm rot="10800000" flipH="1">
              <a:off x="1200" y="2976"/>
              <a:ext cx="168" cy="168"/>
            </a:xfrm>
            <a:prstGeom prst="curvedConnector4">
              <a:avLst>
                <a:gd name="adj1" fmla="val -85713"/>
                <a:gd name="adj2" fmla="val 185713"/>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01" name="AutoShape 9"/>
            <p:cNvCxnSpPr>
              <a:cxnSpLocks noChangeShapeType="1"/>
              <a:stCxn id="37897" idx="3"/>
              <a:endCxn id="37898" idx="2"/>
            </p:cNvCxnSpPr>
            <p:nvPr/>
          </p:nvCxnSpPr>
          <p:spPr bwMode="auto">
            <a:xfrm rot="16200000" flipH="1">
              <a:off x="1428" y="3084"/>
              <a:ext cx="553" cy="911"/>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902" name="Text Box 10"/>
            <p:cNvSpPr txBox="1">
              <a:spLocks noChangeArrowheads="1"/>
            </p:cNvSpPr>
            <p:nvPr/>
          </p:nvSpPr>
          <p:spPr bwMode="auto">
            <a:xfrm>
              <a:off x="1392" y="360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0</a:t>
              </a:r>
            </a:p>
          </p:txBody>
        </p:sp>
        <p:cxnSp>
          <p:nvCxnSpPr>
            <p:cNvPr id="37903" name="AutoShape 11"/>
            <p:cNvCxnSpPr>
              <a:cxnSpLocks noChangeShapeType="1"/>
              <a:stCxn id="37899" idx="2"/>
              <a:endCxn id="37898" idx="7"/>
            </p:cNvCxnSpPr>
            <p:nvPr/>
          </p:nvCxnSpPr>
          <p:spPr bwMode="auto">
            <a:xfrm rot="10800000" flipV="1">
              <a:off x="2447" y="3288"/>
              <a:ext cx="769" cy="409"/>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04" name="AutoShape 12"/>
            <p:cNvCxnSpPr>
              <a:cxnSpLocks noChangeShapeType="1"/>
              <a:stCxn id="37898" idx="6"/>
              <a:endCxn id="37899" idx="3"/>
            </p:cNvCxnSpPr>
            <p:nvPr/>
          </p:nvCxnSpPr>
          <p:spPr bwMode="auto">
            <a:xfrm flipV="1">
              <a:off x="2496" y="3407"/>
              <a:ext cx="769" cy="409"/>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905" name="Text Box 13"/>
            <p:cNvSpPr txBox="1">
              <a:spLocks noChangeArrowheads="1"/>
            </p:cNvSpPr>
            <p:nvPr/>
          </p:nvSpPr>
          <p:spPr bwMode="auto">
            <a:xfrm>
              <a:off x="2352" y="3168"/>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0,1</a:t>
              </a:r>
            </a:p>
          </p:txBody>
        </p:sp>
        <p:sp>
          <p:nvSpPr>
            <p:cNvPr id="37906" name="Text Box 14"/>
            <p:cNvSpPr txBox="1">
              <a:spLocks noChangeArrowheads="1"/>
            </p:cNvSpPr>
            <p:nvPr/>
          </p:nvSpPr>
          <p:spPr bwMode="auto">
            <a:xfrm>
              <a:off x="912" y="266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1</a:t>
              </a:r>
            </a:p>
          </p:txBody>
        </p:sp>
        <p:sp>
          <p:nvSpPr>
            <p:cNvPr id="37907" name="Text Box 15"/>
            <p:cNvSpPr txBox="1">
              <a:spLocks noChangeArrowheads="1"/>
            </p:cNvSpPr>
            <p:nvPr/>
          </p:nvSpPr>
          <p:spPr bwMode="auto">
            <a:xfrm>
              <a:off x="2880" y="36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1</a:t>
              </a:r>
            </a:p>
          </p:txBody>
        </p:sp>
        <p:cxnSp>
          <p:nvCxnSpPr>
            <p:cNvPr id="37908" name="AutoShape 16"/>
            <p:cNvCxnSpPr>
              <a:cxnSpLocks noChangeShapeType="1"/>
              <a:stCxn id="37897" idx="7"/>
              <a:endCxn id="37899" idx="1"/>
            </p:cNvCxnSpPr>
            <p:nvPr/>
          </p:nvCxnSpPr>
          <p:spPr bwMode="auto">
            <a:xfrm rot="5400000" flipV="1">
              <a:off x="2304" y="2208"/>
              <a:ext cx="144" cy="1778"/>
            </a:xfrm>
            <a:prstGeom prst="curvedConnector3">
              <a:avLst>
                <a:gd name="adj1" fmla="val -134028"/>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909" name="Text Box 17"/>
            <p:cNvSpPr txBox="1">
              <a:spLocks noChangeArrowheads="1"/>
            </p:cNvSpPr>
            <p:nvPr/>
          </p:nvSpPr>
          <p:spPr bwMode="auto">
            <a:xfrm>
              <a:off x="2016" y="27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1</a:t>
              </a:r>
            </a:p>
          </p:txBody>
        </p:sp>
      </p:grpSp>
      <p:sp>
        <p:nvSpPr>
          <p:cNvPr id="37894" name="AutoShape 18"/>
          <p:cNvSpPr>
            <a:spLocks noChangeArrowheads="1"/>
          </p:cNvSpPr>
          <p:nvPr/>
        </p:nvSpPr>
        <p:spPr bwMode="auto">
          <a:xfrm>
            <a:off x="395288" y="4941888"/>
            <a:ext cx="609600" cy="257175"/>
          </a:xfrm>
          <a:prstGeom prst="rightArrow">
            <a:avLst>
              <a:gd name="adj1" fmla="val 50000"/>
              <a:gd name="adj2" fmla="val 59259"/>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895" name="AutoShape 19"/>
          <p:cNvSpPr>
            <a:spLocks noChangeArrowheads="1"/>
          </p:cNvSpPr>
          <p:nvPr/>
        </p:nvSpPr>
        <p:spPr bwMode="auto">
          <a:xfrm>
            <a:off x="1835150" y="5229225"/>
            <a:ext cx="609600" cy="257175"/>
          </a:xfrm>
          <a:prstGeom prst="rightArrow">
            <a:avLst>
              <a:gd name="adj1" fmla="val 50000"/>
              <a:gd name="adj2" fmla="val 59259"/>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896" name="AutoShape 26"/>
          <p:cNvSpPr>
            <a:spLocks noChangeArrowheads="1"/>
          </p:cNvSpPr>
          <p:nvPr/>
        </p:nvSpPr>
        <p:spPr bwMode="auto">
          <a:xfrm>
            <a:off x="6516688" y="4508500"/>
            <a:ext cx="576262" cy="504825"/>
          </a:xfrm>
          <a:prstGeom prst="downArrow">
            <a:avLst>
              <a:gd name="adj1" fmla="val 50000"/>
              <a:gd name="adj2" fmla="val 25000"/>
            </a:avLst>
          </a:prstGeom>
          <a:solidFill>
            <a:schemeClr val="accent1"/>
          </a:solidFill>
          <a:ln w="9525">
            <a:solidFill>
              <a:schemeClr val="tx1"/>
            </a:solidFill>
            <a:prstDash val="dash"/>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60436"/>
                                        </p:tgtEl>
                                        <p:attrNameLst>
                                          <p:attrName>style.visibility</p:attrName>
                                        </p:attrNameLst>
                                      </p:cBhvr>
                                      <p:to>
                                        <p:strVal val="visible"/>
                                      </p:to>
                                    </p:set>
                                    <p:animEffect transition="in" filter="strips(downRight)">
                                      <p:cBhvr>
                                        <p:cTn id="12" dur="500"/>
                                        <p:tgtEl>
                                          <p:spTgt spid="604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9" fill="hold" nodeType="clickEffect">
                                  <p:stCondLst>
                                    <p:cond delay="0"/>
                                  </p:stCondLst>
                                  <p:childTnLst>
                                    <p:set>
                                      <p:cBhvr>
                                        <p:cTn id="16" dur="1" fill="hold">
                                          <p:stCondLst>
                                            <p:cond delay="0"/>
                                          </p:stCondLst>
                                        </p:cTn>
                                        <p:tgtEl>
                                          <p:spTgt spid="60439"/>
                                        </p:tgtEl>
                                        <p:attrNameLst>
                                          <p:attrName>style.visibility</p:attrName>
                                        </p:attrNameLst>
                                      </p:cBhvr>
                                      <p:to>
                                        <p:strVal val="visible"/>
                                      </p:to>
                                    </p:set>
                                    <p:animEffect transition="in" filter="strips(upLeft)">
                                      <p:cBhvr>
                                        <p:cTn id="17" dur="500"/>
                                        <p:tgtEl>
                                          <p:spTgt spid="60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Rot="1" noChangeArrowheads="1"/>
          </p:cNvSpPr>
          <p:nvPr>
            <p:ph idx="1"/>
          </p:nvPr>
        </p:nvSpPr>
        <p:spPr>
          <a:xfrm>
            <a:off x="603250" y="1628775"/>
            <a:ext cx="7929563" cy="5040313"/>
          </a:xfrm>
        </p:spPr>
        <p:txBody>
          <a:bodyPr/>
          <a:lstStyle/>
          <a:p>
            <a:pPr eaLnBrk="1" hangingPunct="1">
              <a:spcBef>
                <a:spcPts val="600"/>
              </a:spcBef>
              <a:spcAft>
                <a:spcPts val="600"/>
              </a:spcAft>
              <a:buFont typeface="Wingdings" panose="05000000000000000000" pitchFamily="2" charset="2"/>
              <a:buChar char="l"/>
            </a:pPr>
            <a:r>
              <a:rPr lang="zh-CN" altLang="en-US" sz="2000" b="1" dirty="0" smtClean="0">
                <a:latin typeface="黑体" panose="02010609060101010101" pitchFamily="49" charset="-122"/>
                <a:ea typeface="黑体" panose="02010609060101010101" pitchFamily="49" charset="-122"/>
              </a:rPr>
              <a:t>类似</a:t>
            </a:r>
            <a:r>
              <a:rPr lang="en-US" altLang="zh-CN" sz="2000" b="1" dirty="0" smtClean="0">
                <a:latin typeface="黑体" panose="02010609060101010101" pitchFamily="49" charset="-122"/>
                <a:ea typeface="黑体" panose="02010609060101010101" pitchFamily="49" charset="-122"/>
              </a:rPr>
              <a:t>DFA, </a:t>
            </a:r>
            <a:r>
              <a:rPr lang="zh-CN" altLang="en-US" sz="2000" b="1" dirty="0" smtClean="0">
                <a:latin typeface="黑体" panose="02010609060101010101" pitchFamily="49" charset="-122"/>
                <a:ea typeface="黑体" panose="02010609060101010101" pitchFamily="49" charset="-122"/>
              </a:rPr>
              <a:t>对</a:t>
            </a:r>
            <a:r>
              <a:rPr lang="en-US" altLang="zh-CN" sz="2000" b="1" dirty="0" smtClean="0">
                <a:latin typeface="黑体" panose="02010609060101010101" pitchFamily="49" charset="-122"/>
                <a:ea typeface="黑体" panose="02010609060101010101" pitchFamily="49" charset="-122"/>
              </a:rPr>
              <a:t>NFA M=</a:t>
            </a:r>
            <a:r>
              <a:rPr lang="en-US" altLang="zh-CN" sz="2000" b="1" dirty="0" smtClean="0">
                <a:latin typeface="黑体" panose="02010609060101010101" pitchFamily="49" charset="-122"/>
                <a:ea typeface="黑体" panose="02010609060101010101" pitchFamily="49" charset="-122"/>
                <a:sym typeface="Symbol" panose="05050102010706020507" pitchFamily="18" charset="2"/>
              </a:rPr>
              <a:t>K</a:t>
            </a:r>
            <a:r>
              <a:rPr lang="zh-CN" altLang="en-US" sz="2000" b="1" dirty="0" smtClean="0">
                <a:latin typeface="黑体" panose="02010609060101010101" pitchFamily="49" charset="-122"/>
                <a:ea typeface="黑体" panose="02010609060101010101" pitchFamily="49" charset="-122"/>
                <a:sym typeface="Symbol" panose="05050102010706020507" pitchFamily="18" charset="2"/>
              </a:rPr>
              <a:t>，，</a:t>
            </a:r>
            <a:r>
              <a:rPr lang="en-US" altLang="zh-CN" sz="2000" b="1" dirty="0" smtClean="0">
                <a:latin typeface="黑体" panose="02010609060101010101" pitchFamily="49" charset="-122"/>
                <a:ea typeface="黑体" panose="02010609060101010101" pitchFamily="49" charset="-122"/>
                <a:sym typeface="Symbol" panose="05050102010706020507" pitchFamily="18" charset="2"/>
              </a:rPr>
              <a:t>f</a:t>
            </a:r>
            <a:r>
              <a:rPr lang="zh-CN" altLang="en-US" sz="2000" b="1" dirty="0" smtClean="0">
                <a:latin typeface="黑体" panose="02010609060101010101" pitchFamily="49" charset="-122"/>
                <a:ea typeface="黑体" panose="02010609060101010101" pitchFamily="49" charset="-122"/>
                <a:sym typeface="Symbol" panose="05050102010706020507" pitchFamily="18" charset="2"/>
              </a:rPr>
              <a:t>，</a:t>
            </a:r>
            <a:r>
              <a:rPr lang="en-US" altLang="zh-CN" sz="2000" b="1" dirty="0" smtClean="0">
                <a:latin typeface="黑体" panose="02010609060101010101" pitchFamily="49" charset="-122"/>
                <a:ea typeface="黑体" panose="02010609060101010101" pitchFamily="49" charset="-122"/>
                <a:sym typeface="Symbol" panose="05050102010706020507" pitchFamily="18" charset="2"/>
              </a:rPr>
              <a:t>S</a:t>
            </a:r>
            <a:r>
              <a:rPr lang="zh-CN" altLang="en-US" sz="2000" b="1" dirty="0" smtClean="0">
                <a:latin typeface="黑体" panose="02010609060101010101" pitchFamily="49" charset="-122"/>
                <a:ea typeface="黑体" panose="02010609060101010101" pitchFamily="49" charset="-122"/>
                <a:sym typeface="Symbol" panose="05050102010706020507" pitchFamily="18" charset="2"/>
              </a:rPr>
              <a:t>，</a:t>
            </a:r>
            <a:r>
              <a:rPr lang="en-US" altLang="zh-CN" sz="2000" b="1" dirty="0" smtClean="0">
                <a:latin typeface="黑体" panose="02010609060101010101" pitchFamily="49" charset="-122"/>
                <a:ea typeface="黑体" panose="02010609060101010101" pitchFamily="49" charset="-122"/>
                <a:sym typeface="Symbol" panose="05050102010706020507" pitchFamily="18" charset="2"/>
              </a:rPr>
              <a:t>Z</a:t>
            </a:r>
            <a:r>
              <a:rPr lang="zh-CN" altLang="en-US" sz="2000" b="1" dirty="0" smtClean="0">
                <a:latin typeface="黑体" panose="02010609060101010101" pitchFamily="49" charset="-122"/>
                <a:ea typeface="黑体" panose="02010609060101010101" pitchFamily="49" charset="-122"/>
                <a:sym typeface="Symbol" panose="05050102010706020507" pitchFamily="18" charset="2"/>
              </a:rPr>
              <a:t>也有如下定义</a:t>
            </a:r>
          </a:p>
          <a:p>
            <a:pPr lvl="1" eaLnBrk="1" hangingPunct="1">
              <a:spcBef>
                <a:spcPts val="600"/>
              </a:spcBef>
              <a:spcAft>
                <a:spcPts val="600"/>
              </a:spcAft>
              <a:buFont typeface="Wingdings" panose="05000000000000000000" pitchFamily="2" charset="2"/>
              <a:buChar char="l"/>
            </a:pPr>
            <a:r>
              <a:rPr lang="zh-CN" altLang="en-US" sz="1600" b="1" dirty="0" smtClean="0">
                <a:latin typeface="黑体" panose="02010609060101010101" pitchFamily="49" charset="-122"/>
                <a:ea typeface="黑体" panose="02010609060101010101" pitchFamily="49" charset="-122"/>
              </a:rPr>
              <a:t>∑</a:t>
            </a:r>
            <a:r>
              <a:rPr lang="zh-CN" altLang="en-US" sz="1600" b="1" baseline="30000" dirty="0" smtClean="0">
                <a:latin typeface="黑体" panose="02010609060101010101" pitchFamily="49" charset="-122"/>
                <a:ea typeface="黑体" panose="02010609060101010101" pitchFamily="49" charset="-122"/>
              </a:rPr>
              <a:t>*</a:t>
            </a:r>
            <a:r>
              <a:rPr lang="zh-CN" altLang="en-US" sz="1600" b="1" dirty="0" smtClean="0">
                <a:latin typeface="黑体" panose="02010609060101010101" pitchFamily="49" charset="-122"/>
                <a:ea typeface="黑体" panose="02010609060101010101" pitchFamily="49" charset="-122"/>
              </a:rPr>
              <a:t>上的符号串</a:t>
            </a:r>
            <a:r>
              <a:rPr lang="en-US" altLang="zh-CN" sz="1600" b="1" dirty="0" smtClean="0">
                <a:latin typeface="黑体" panose="02010609060101010101" pitchFamily="49" charset="-122"/>
                <a:ea typeface="黑体" panose="02010609060101010101" pitchFamily="49" charset="-122"/>
              </a:rPr>
              <a:t>t</a:t>
            </a:r>
            <a:r>
              <a:rPr lang="zh-CN" altLang="en-US" sz="1600" b="1" dirty="0" smtClean="0">
                <a:latin typeface="黑体" panose="02010609060101010101" pitchFamily="49" charset="-122"/>
                <a:ea typeface="黑体" panose="02010609060101010101" pitchFamily="49" charset="-122"/>
              </a:rPr>
              <a:t>在</a:t>
            </a:r>
            <a:r>
              <a:rPr lang="en-US" altLang="zh-CN" sz="1600" b="1" dirty="0" smtClean="0">
                <a:latin typeface="黑体" panose="02010609060101010101" pitchFamily="49" charset="-122"/>
                <a:ea typeface="黑体" panose="02010609060101010101" pitchFamily="49" charset="-122"/>
              </a:rPr>
              <a:t>NFA M</a:t>
            </a:r>
            <a:r>
              <a:rPr lang="zh-CN" altLang="en-US" sz="1600" b="1" dirty="0" smtClean="0">
                <a:latin typeface="黑体" panose="02010609060101010101" pitchFamily="49" charset="-122"/>
                <a:ea typeface="黑体" panose="02010609060101010101" pitchFamily="49" charset="-122"/>
              </a:rPr>
              <a:t>上运行</a:t>
            </a:r>
          </a:p>
          <a:p>
            <a:pPr lvl="2" eaLnBrk="1" hangingPunct="1">
              <a:spcBef>
                <a:spcPts val="600"/>
              </a:spcBef>
              <a:spcAft>
                <a:spcPts val="600"/>
              </a:spcAft>
              <a:buFont typeface="Wingdings" panose="05000000000000000000" pitchFamily="2" charset="2"/>
              <a:buChar char="l"/>
            </a:pPr>
            <a:r>
              <a:rPr lang="zh-CN" altLang="en-US" sz="1600" b="1" dirty="0" smtClean="0">
                <a:latin typeface="黑体" panose="02010609060101010101" pitchFamily="49" charset="-122"/>
                <a:ea typeface="黑体" panose="02010609060101010101" pitchFamily="49" charset="-122"/>
              </a:rPr>
              <a:t>一个输入符号串</a:t>
            </a:r>
            <a:r>
              <a:rPr lang="en-US" altLang="zh-CN" sz="1600" b="1" dirty="0" smtClean="0">
                <a:latin typeface="黑体" panose="02010609060101010101" pitchFamily="49" charset="-122"/>
                <a:ea typeface="黑体" panose="02010609060101010101" pitchFamily="49" charset="-122"/>
              </a:rPr>
              <a:t>t</a:t>
            </a:r>
            <a:r>
              <a:rPr lang="zh-CN" altLang="en-US" sz="1600" b="1" dirty="0" smtClean="0">
                <a:latin typeface="黑体" panose="02010609060101010101" pitchFamily="49" charset="-122"/>
                <a:ea typeface="黑体" panose="02010609060101010101" pitchFamily="49" charset="-122"/>
              </a:rPr>
              <a:t>，（我们将它表示成</a:t>
            </a:r>
            <a:r>
              <a:rPr lang="en-US" altLang="zh-CN" sz="1600" b="1" dirty="0" smtClean="0">
                <a:latin typeface="黑体" panose="02010609060101010101" pitchFamily="49" charset="-122"/>
                <a:ea typeface="黑体" panose="02010609060101010101" pitchFamily="49" charset="-122"/>
              </a:rPr>
              <a:t>Tt</a:t>
            </a:r>
            <a:r>
              <a:rPr lang="en-US" altLang="zh-CN" sz="1600" b="1" baseline="-25000" dirty="0" smtClean="0">
                <a:latin typeface="黑体" panose="02010609060101010101" pitchFamily="49" charset="-122"/>
                <a:ea typeface="黑体" panose="02010609060101010101" pitchFamily="49" charset="-122"/>
              </a:rPr>
              <a:t>1</a:t>
            </a:r>
            <a:r>
              <a:rPr lang="zh-CN" altLang="en-US" sz="1600" b="1" dirty="0" smtClean="0">
                <a:latin typeface="黑体" panose="02010609060101010101" pitchFamily="49" charset="-122"/>
                <a:ea typeface="黑体" panose="02010609060101010101" pitchFamily="49" charset="-122"/>
              </a:rPr>
              <a:t>的形式，其中</a:t>
            </a:r>
            <a:r>
              <a:rPr lang="en-US" altLang="zh-CN" sz="1600" b="1" dirty="0" smtClean="0">
                <a:latin typeface="黑体" panose="02010609060101010101" pitchFamily="49" charset="-122"/>
                <a:ea typeface="黑体" panose="02010609060101010101" pitchFamily="49" charset="-122"/>
              </a:rPr>
              <a:t>T∈∑</a:t>
            </a:r>
            <a:r>
              <a:rPr lang="zh-CN" altLang="en-US" sz="1600" b="1" dirty="0" smtClean="0">
                <a:latin typeface="黑体" panose="02010609060101010101" pitchFamily="49" charset="-122"/>
                <a:ea typeface="黑体" panose="02010609060101010101" pitchFamily="49" charset="-122"/>
              </a:rPr>
              <a:t>，</a:t>
            </a:r>
            <a:r>
              <a:rPr lang="en-US" altLang="zh-CN" sz="1600" b="1" dirty="0" smtClean="0">
                <a:latin typeface="黑体" panose="02010609060101010101" pitchFamily="49" charset="-122"/>
                <a:ea typeface="黑体" panose="02010609060101010101" pitchFamily="49" charset="-122"/>
              </a:rPr>
              <a:t>t</a:t>
            </a:r>
            <a:r>
              <a:rPr lang="en-US" altLang="zh-CN" sz="1600" b="1" baseline="-25000" dirty="0" smtClean="0">
                <a:latin typeface="黑体" panose="02010609060101010101" pitchFamily="49" charset="-122"/>
                <a:ea typeface="黑体" panose="02010609060101010101" pitchFamily="49" charset="-122"/>
              </a:rPr>
              <a:t>1</a:t>
            </a:r>
            <a:r>
              <a:rPr lang="en-US" altLang="zh-CN" sz="1600" b="1" dirty="0" smtClean="0">
                <a:latin typeface="黑体" panose="02010609060101010101" pitchFamily="49" charset="-122"/>
                <a:ea typeface="黑体" panose="02010609060101010101" pitchFamily="49" charset="-122"/>
              </a:rPr>
              <a:t>∈ ∑</a:t>
            </a:r>
            <a:r>
              <a:rPr lang="en-US" altLang="zh-CN" sz="1600" b="1" baseline="30000" dirty="0" smtClean="0">
                <a:latin typeface="黑体" panose="02010609060101010101" pitchFamily="49" charset="-122"/>
                <a:ea typeface="黑体" panose="02010609060101010101" pitchFamily="49" charset="-122"/>
              </a:rPr>
              <a:t>*</a:t>
            </a:r>
            <a:r>
              <a:rPr lang="zh-CN" altLang="en-US" sz="1600" b="1" dirty="0" smtClean="0">
                <a:latin typeface="黑体" panose="02010609060101010101" pitchFamily="49" charset="-122"/>
                <a:ea typeface="黑体" panose="02010609060101010101" pitchFamily="49" charset="-122"/>
              </a:rPr>
              <a:t>）在</a:t>
            </a:r>
            <a:r>
              <a:rPr lang="en-US" altLang="zh-CN" sz="1600" b="1" dirty="0" smtClean="0">
                <a:latin typeface="黑体" panose="02010609060101010101" pitchFamily="49" charset="-122"/>
                <a:ea typeface="黑体" panose="02010609060101010101" pitchFamily="49" charset="-122"/>
              </a:rPr>
              <a:t>NFA  M</a:t>
            </a:r>
            <a:r>
              <a:rPr lang="zh-CN" altLang="en-US" sz="1600" b="1" dirty="0" smtClean="0">
                <a:latin typeface="黑体" panose="02010609060101010101" pitchFamily="49" charset="-122"/>
                <a:ea typeface="黑体" panose="02010609060101010101" pitchFamily="49" charset="-122"/>
              </a:rPr>
              <a:t>上运行的定义为：</a:t>
            </a:r>
          </a:p>
          <a:p>
            <a:pPr lvl="2" eaLnBrk="1" hangingPunct="1">
              <a:spcBef>
                <a:spcPts val="600"/>
              </a:spcBef>
              <a:spcAft>
                <a:spcPts val="600"/>
              </a:spcAft>
              <a:buFont typeface="Wingdings" panose="05000000000000000000" pitchFamily="2" charset="2"/>
              <a:buChar char="l"/>
            </a:pPr>
            <a:r>
              <a:rPr lang="en-US" altLang="zh-CN" sz="1600" b="1" dirty="0" smtClean="0">
                <a:latin typeface="黑体" panose="02010609060101010101" pitchFamily="49" charset="-122"/>
                <a:ea typeface="黑体" panose="02010609060101010101" pitchFamily="49" charset="-122"/>
              </a:rPr>
              <a:t>f</a:t>
            </a:r>
            <a:r>
              <a:rPr lang="zh-CN" altLang="en-US" sz="1600" b="1" dirty="0" smtClean="0">
                <a:latin typeface="黑体" panose="02010609060101010101" pitchFamily="49" charset="-122"/>
                <a:ea typeface="黑体" panose="02010609060101010101" pitchFamily="49" charset="-122"/>
              </a:rPr>
              <a:t>（</a:t>
            </a:r>
            <a:r>
              <a:rPr lang="en-US" altLang="zh-CN" sz="1600" b="1" dirty="0" smtClean="0">
                <a:latin typeface="黑体" panose="02010609060101010101" pitchFamily="49" charset="-122"/>
                <a:ea typeface="黑体" panose="02010609060101010101" pitchFamily="49" charset="-122"/>
              </a:rPr>
              <a:t>Q</a:t>
            </a:r>
            <a:r>
              <a:rPr lang="zh-CN" altLang="en-US" sz="1600" b="1" dirty="0" smtClean="0">
                <a:latin typeface="黑体" panose="02010609060101010101" pitchFamily="49" charset="-122"/>
                <a:ea typeface="黑体" panose="02010609060101010101" pitchFamily="49" charset="-122"/>
              </a:rPr>
              <a:t>， </a:t>
            </a:r>
            <a:r>
              <a:rPr lang="en-US" altLang="zh-CN" sz="1600" b="1" dirty="0" smtClean="0">
                <a:latin typeface="黑体" panose="02010609060101010101" pitchFamily="49" charset="-122"/>
                <a:ea typeface="黑体" panose="02010609060101010101" pitchFamily="49" charset="-122"/>
              </a:rPr>
              <a:t>Tt</a:t>
            </a:r>
            <a:r>
              <a:rPr lang="en-US" altLang="zh-CN" sz="1600" b="1" baseline="-25000" dirty="0" smtClean="0">
                <a:latin typeface="黑体" panose="02010609060101010101" pitchFamily="49" charset="-122"/>
                <a:ea typeface="黑体" panose="02010609060101010101" pitchFamily="49" charset="-122"/>
              </a:rPr>
              <a:t>1</a:t>
            </a:r>
            <a:r>
              <a:rPr lang="zh-CN" altLang="en-US" sz="1600" b="1" dirty="0" smtClean="0">
                <a:latin typeface="黑体" panose="02010609060101010101" pitchFamily="49" charset="-122"/>
                <a:ea typeface="黑体" panose="02010609060101010101" pitchFamily="49" charset="-122"/>
              </a:rPr>
              <a:t>）</a:t>
            </a:r>
            <a:r>
              <a:rPr lang="en-US" altLang="zh-CN" sz="1600" b="1" dirty="0" smtClean="0">
                <a:latin typeface="黑体" panose="02010609060101010101" pitchFamily="49" charset="-122"/>
                <a:ea typeface="黑体" panose="02010609060101010101" pitchFamily="49" charset="-122"/>
              </a:rPr>
              <a:t>=f</a:t>
            </a:r>
            <a:r>
              <a:rPr lang="zh-CN" altLang="en-US" sz="1600" b="1" dirty="0" smtClean="0">
                <a:latin typeface="黑体" panose="02010609060101010101" pitchFamily="49" charset="-122"/>
                <a:ea typeface="黑体" panose="02010609060101010101" pitchFamily="49" charset="-122"/>
              </a:rPr>
              <a:t>（</a:t>
            </a:r>
            <a:r>
              <a:rPr lang="en-US" altLang="zh-CN" sz="1600" b="1" dirty="0" smtClean="0">
                <a:latin typeface="黑体" panose="02010609060101010101" pitchFamily="49" charset="-122"/>
                <a:ea typeface="黑体" panose="02010609060101010101" pitchFamily="49" charset="-122"/>
              </a:rPr>
              <a:t>f</a:t>
            </a:r>
            <a:r>
              <a:rPr lang="zh-CN" altLang="en-US" sz="1600" b="1" dirty="0" smtClean="0">
                <a:latin typeface="黑体" panose="02010609060101010101" pitchFamily="49" charset="-122"/>
                <a:ea typeface="黑体" panose="02010609060101010101" pitchFamily="49" charset="-122"/>
              </a:rPr>
              <a:t>（</a:t>
            </a:r>
            <a:r>
              <a:rPr lang="en-US" altLang="zh-CN" sz="1600" b="1" dirty="0" smtClean="0">
                <a:latin typeface="黑体" panose="02010609060101010101" pitchFamily="49" charset="-122"/>
                <a:ea typeface="黑体" panose="02010609060101010101" pitchFamily="49" charset="-122"/>
              </a:rPr>
              <a:t>Q</a:t>
            </a:r>
            <a:r>
              <a:rPr lang="zh-CN" altLang="en-US" sz="1600" b="1" dirty="0" smtClean="0">
                <a:latin typeface="黑体" panose="02010609060101010101" pitchFamily="49" charset="-122"/>
                <a:ea typeface="黑体" panose="02010609060101010101" pitchFamily="49" charset="-122"/>
              </a:rPr>
              <a:t>，</a:t>
            </a:r>
            <a:r>
              <a:rPr lang="en-US" altLang="zh-CN" sz="1600" b="1" dirty="0" smtClean="0">
                <a:latin typeface="黑体" panose="02010609060101010101" pitchFamily="49" charset="-122"/>
                <a:ea typeface="黑体" panose="02010609060101010101" pitchFamily="49" charset="-122"/>
              </a:rPr>
              <a:t>T</a:t>
            </a:r>
            <a:r>
              <a:rPr lang="zh-CN" altLang="en-US" sz="1600" b="1" dirty="0" smtClean="0">
                <a:latin typeface="黑体" panose="02010609060101010101" pitchFamily="49" charset="-122"/>
                <a:ea typeface="黑体" panose="02010609060101010101" pitchFamily="49" charset="-122"/>
              </a:rPr>
              <a:t>），</a:t>
            </a:r>
            <a:r>
              <a:rPr lang="en-US" altLang="zh-CN" sz="1600" b="1" dirty="0" smtClean="0">
                <a:latin typeface="黑体" panose="02010609060101010101" pitchFamily="49" charset="-122"/>
                <a:ea typeface="黑体" panose="02010609060101010101" pitchFamily="49" charset="-122"/>
              </a:rPr>
              <a:t>t</a:t>
            </a:r>
            <a:r>
              <a:rPr lang="en-US" altLang="zh-CN" sz="1600" b="1" baseline="-25000" dirty="0" smtClean="0">
                <a:latin typeface="黑体" panose="02010609060101010101" pitchFamily="49" charset="-122"/>
                <a:ea typeface="黑体" panose="02010609060101010101" pitchFamily="49" charset="-122"/>
              </a:rPr>
              <a:t>1</a:t>
            </a:r>
            <a:r>
              <a:rPr lang="zh-CN" altLang="en-US" sz="1600" b="1" dirty="0" smtClean="0">
                <a:latin typeface="黑体" panose="02010609060101010101" pitchFamily="49" charset="-122"/>
                <a:ea typeface="黑体" panose="02010609060101010101" pitchFamily="49" charset="-122"/>
              </a:rPr>
              <a:t>）  其中</a:t>
            </a:r>
            <a:r>
              <a:rPr lang="en-US" altLang="zh-CN" sz="1600" b="1" dirty="0" smtClean="0">
                <a:latin typeface="黑体" panose="02010609060101010101" pitchFamily="49" charset="-122"/>
                <a:ea typeface="黑体" panose="02010609060101010101" pitchFamily="49" charset="-122"/>
              </a:rPr>
              <a:t>Q∈K.</a:t>
            </a:r>
          </a:p>
          <a:p>
            <a:pPr lvl="1" eaLnBrk="1" hangingPunct="1">
              <a:spcBef>
                <a:spcPts val="600"/>
              </a:spcBef>
              <a:spcAft>
                <a:spcPts val="600"/>
              </a:spcAft>
              <a:buSzPct val="85000"/>
              <a:buFont typeface="Wingdings" panose="05000000000000000000" pitchFamily="2" charset="2"/>
              <a:buChar char="l"/>
            </a:pPr>
            <a:r>
              <a:rPr lang="en-US" altLang="zh-CN" sz="1600" b="1" dirty="0" smtClean="0">
                <a:latin typeface="黑体" panose="02010609060101010101" pitchFamily="49" charset="-122"/>
                <a:ea typeface="黑体" panose="02010609060101010101" pitchFamily="49" charset="-122"/>
              </a:rPr>
              <a:t>∑</a:t>
            </a:r>
            <a:r>
              <a:rPr lang="en-US" altLang="zh-CN" sz="1600" b="1" baseline="30000" dirty="0" smtClean="0">
                <a:latin typeface="黑体" panose="02010609060101010101" pitchFamily="49" charset="-122"/>
                <a:ea typeface="黑体" panose="02010609060101010101" pitchFamily="49" charset="-122"/>
              </a:rPr>
              <a:t>*</a:t>
            </a:r>
            <a:r>
              <a:rPr lang="zh-CN" altLang="en-US" sz="1600" b="1" dirty="0" smtClean="0">
                <a:latin typeface="黑体" panose="02010609060101010101" pitchFamily="49" charset="-122"/>
                <a:ea typeface="黑体" panose="02010609060101010101" pitchFamily="49" charset="-122"/>
              </a:rPr>
              <a:t>上的符号串</a:t>
            </a:r>
            <a:r>
              <a:rPr lang="en-US" altLang="zh-CN" sz="1600" b="1" dirty="0" smtClean="0">
                <a:latin typeface="黑体" panose="02010609060101010101" pitchFamily="49" charset="-122"/>
                <a:ea typeface="黑体" panose="02010609060101010101" pitchFamily="49" charset="-122"/>
              </a:rPr>
              <a:t>t</a:t>
            </a:r>
            <a:r>
              <a:rPr lang="zh-CN" altLang="en-US" sz="1600" b="1" dirty="0" smtClean="0">
                <a:latin typeface="黑体" panose="02010609060101010101" pitchFamily="49" charset="-122"/>
                <a:ea typeface="黑体" panose="02010609060101010101" pitchFamily="49" charset="-122"/>
              </a:rPr>
              <a:t>被</a:t>
            </a:r>
            <a:r>
              <a:rPr lang="en-US" altLang="zh-CN" sz="1600" b="1" dirty="0" smtClean="0">
                <a:latin typeface="黑体" panose="02010609060101010101" pitchFamily="49" charset="-122"/>
                <a:ea typeface="黑体" panose="02010609060101010101" pitchFamily="49" charset="-122"/>
              </a:rPr>
              <a:t>NFA M</a:t>
            </a:r>
            <a:r>
              <a:rPr lang="zh-CN" altLang="en-US" sz="1600" b="1" dirty="0" smtClean="0">
                <a:latin typeface="黑体" panose="02010609060101010101" pitchFamily="49" charset="-122"/>
                <a:ea typeface="黑体" panose="02010609060101010101" pitchFamily="49" charset="-122"/>
              </a:rPr>
              <a:t>接受</a:t>
            </a:r>
          </a:p>
          <a:p>
            <a:pPr lvl="2" eaLnBrk="1" hangingPunct="1">
              <a:spcBef>
                <a:spcPts val="600"/>
              </a:spcBef>
              <a:spcAft>
                <a:spcPts val="600"/>
              </a:spcAft>
              <a:buFont typeface="Wingdings" panose="05000000000000000000" pitchFamily="2" charset="2"/>
              <a:buNone/>
            </a:pPr>
            <a:r>
              <a:rPr lang="zh-CN" altLang="en-US" sz="1600" b="1" dirty="0" smtClean="0">
                <a:latin typeface="黑体" panose="02010609060101010101" pitchFamily="49" charset="-122"/>
                <a:ea typeface="黑体" panose="02010609060101010101" pitchFamily="49" charset="-122"/>
              </a:rPr>
              <a:t>若</a:t>
            </a:r>
            <a:r>
              <a:rPr lang="en-US" altLang="zh-CN" sz="1600" b="1" dirty="0" smtClean="0">
                <a:latin typeface="黑体" panose="02010609060101010101" pitchFamily="49" charset="-122"/>
                <a:ea typeface="黑体" panose="02010609060101010101" pitchFamily="49" charset="-122"/>
              </a:rPr>
              <a:t>t</a:t>
            </a:r>
            <a:r>
              <a:rPr lang="en-US" altLang="zh-CN" sz="1600" b="1" dirty="0" smtClean="0">
                <a:latin typeface="黑体" panose="02010609060101010101" pitchFamily="49" charset="-122"/>
                <a:ea typeface="黑体" panose="02010609060101010101" pitchFamily="49" charset="-122"/>
                <a:sym typeface="Symbol" panose="05050102010706020507" pitchFamily="18" charset="2"/>
              </a:rPr>
              <a:t> </a:t>
            </a:r>
            <a:r>
              <a:rPr lang="en-US" altLang="zh-CN" sz="1600" b="1" dirty="0" smtClean="0">
                <a:latin typeface="黑体" panose="02010609060101010101" pitchFamily="49" charset="-122"/>
                <a:ea typeface="黑体" panose="02010609060101010101" pitchFamily="49" charset="-122"/>
              </a:rPr>
              <a:t>∑</a:t>
            </a:r>
            <a:r>
              <a:rPr lang="en-US" altLang="zh-CN" sz="1600" b="1" baseline="30000" dirty="0" smtClean="0">
                <a:latin typeface="黑体" panose="02010609060101010101" pitchFamily="49" charset="-122"/>
                <a:ea typeface="黑体" panose="02010609060101010101" pitchFamily="49" charset="-122"/>
              </a:rPr>
              <a:t>*</a:t>
            </a:r>
            <a:r>
              <a:rPr lang="zh-CN" altLang="en-US" sz="1600" b="1" dirty="0" smtClean="0">
                <a:latin typeface="黑体" panose="02010609060101010101" pitchFamily="49" charset="-122"/>
                <a:ea typeface="黑体" panose="02010609060101010101" pitchFamily="49" charset="-122"/>
              </a:rPr>
              <a:t>，</a:t>
            </a:r>
            <a:r>
              <a:rPr lang="en-US" altLang="zh-CN" sz="1600" b="1" dirty="0" smtClean="0">
                <a:latin typeface="黑体" panose="02010609060101010101" pitchFamily="49" charset="-122"/>
                <a:ea typeface="黑体" panose="02010609060101010101" pitchFamily="49" charset="-122"/>
              </a:rPr>
              <a:t>f(S</a:t>
            </a:r>
            <a:r>
              <a:rPr lang="en-US" altLang="zh-CN" sz="1600" b="1" baseline="-25000" dirty="0" smtClean="0">
                <a:latin typeface="黑体" panose="02010609060101010101" pitchFamily="49" charset="-122"/>
                <a:ea typeface="黑体" panose="02010609060101010101" pitchFamily="49" charset="-122"/>
              </a:rPr>
              <a:t>0</a:t>
            </a:r>
            <a:r>
              <a:rPr lang="zh-CN" altLang="en-US" sz="1600" b="1" dirty="0" smtClean="0">
                <a:latin typeface="黑体" panose="02010609060101010101" pitchFamily="49" charset="-122"/>
                <a:ea typeface="黑体" panose="02010609060101010101" pitchFamily="49" charset="-122"/>
              </a:rPr>
              <a:t>，</a:t>
            </a:r>
            <a:r>
              <a:rPr lang="en-US" altLang="zh-CN" sz="1600" b="1" dirty="0" smtClean="0">
                <a:latin typeface="黑体" panose="02010609060101010101" pitchFamily="49" charset="-122"/>
                <a:ea typeface="黑体" panose="02010609060101010101" pitchFamily="49" charset="-122"/>
              </a:rPr>
              <a:t>t)=P</a:t>
            </a:r>
            <a:r>
              <a:rPr lang="zh-CN" altLang="en-US" sz="1600" b="1" dirty="0" smtClean="0">
                <a:latin typeface="黑体" panose="02010609060101010101" pitchFamily="49" charset="-122"/>
                <a:ea typeface="黑体" panose="02010609060101010101" pitchFamily="49" charset="-122"/>
              </a:rPr>
              <a:t>，其中</a:t>
            </a:r>
            <a:r>
              <a:rPr lang="en-US" altLang="zh-CN" sz="1600" b="1" dirty="0" smtClean="0">
                <a:latin typeface="黑体" panose="02010609060101010101" pitchFamily="49" charset="-122"/>
                <a:ea typeface="黑体" panose="02010609060101010101" pitchFamily="49" charset="-122"/>
              </a:rPr>
              <a:t>S</a:t>
            </a:r>
            <a:r>
              <a:rPr lang="en-US" altLang="zh-CN" sz="1600" b="1" baseline="-25000" dirty="0" smtClean="0">
                <a:latin typeface="黑体" panose="02010609060101010101" pitchFamily="49" charset="-122"/>
                <a:ea typeface="黑体" panose="02010609060101010101" pitchFamily="49" charset="-122"/>
              </a:rPr>
              <a:t>0</a:t>
            </a:r>
            <a:r>
              <a:rPr lang="en-US" altLang="zh-CN" sz="1600" b="1" dirty="0" smtClean="0">
                <a:latin typeface="黑体" panose="02010609060101010101" pitchFamily="49" charset="-122"/>
                <a:ea typeface="黑体" panose="02010609060101010101" pitchFamily="49" charset="-122"/>
              </a:rPr>
              <a:t> ∈S</a:t>
            </a:r>
            <a:r>
              <a:rPr lang="zh-CN" altLang="en-US" sz="1600" b="1" dirty="0" smtClean="0">
                <a:latin typeface="黑体" panose="02010609060101010101" pitchFamily="49" charset="-122"/>
                <a:ea typeface="黑体" panose="02010609060101010101" pitchFamily="49" charset="-122"/>
              </a:rPr>
              <a:t>，</a:t>
            </a:r>
            <a:r>
              <a:rPr lang="en-US" altLang="zh-CN" sz="1600" b="1" dirty="0" smtClean="0">
                <a:latin typeface="黑体" panose="02010609060101010101" pitchFamily="49" charset="-122"/>
                <a:ea typeface="黑体" panose="02010609060101010101" pitchFamily="49" charset="-122"/>
              </a:rPr>
              <a:t>P </a:t>
            </a:r>
            <a:r>
              <a:rPr lang="en-US" altLang="zh-CN" sz="1600" b="1" dirty="0" smtClean="0">
                <a:latin typeface="黑体" panose="02010609060101010101" pitchFamily="49" charset="-122"/>
                <a:ea typeface="黑体" panose="02010609060101010101" pitchFamily="49" charset="-122"/>
                <a:sym typeface="Symbol" panose="05050102010706020507" pitchFamily="18" charset="2"/>
              </a:rPr>
              <a:t> Z</a:t>
            </a:r>
            <a:r>
              <a:rPr lang="zh-CN" altLang="en-US" sz="1600" b="1" dirty="0" smtClean="0">
                <a:latin typeface="黑体" panose="02010609060101010101" pitchFamily="49" charset="-122"/>
                <a:ea typeface="黑体" panose="02010609060101010101" pitchFamily="49" charset="-122"/>
                <a:sym typeface="Symbol" panose="05050102010706020507" pitchFamily="18" charset="2"/>
              </a:rPr>
              <a:t>，</a:t>
            </a:r>
          </a:p>
          <a:p>
            <a:pPr lvl="2" eaLnBrk="1" hangingPunct="1">
              <a:spcBef>
                <a:spcPts val="600"/>
              </a:spcBef>
              <a:spcAft>
                <a:spcPts val="600"/>
              </a:spcAft>
              <a:buFont typeface="Wingdings" panose="05000000000000000000" pitchFamily="2" charset="2"/>
              <a:buNone/>
            </a:pPr>
            <a:r>
              <a:rPr lang="zh-CN" altLang="en-US" sz="1600" b="1" dirty="0" smtClean="0">
                <a:latin typeface="黑体" panose="02010609060101010101" pitchFamily="49" charset="-122"/>
                <a:ea typeface="黑体" panose="02010609060101010101" pitchFamily="49" charset="-122"/>
                <a:sym typeface="Symbol" panose="05050102010706020507" pitchFamily="18" charset="2"/>
              </a:rPr>
              <a:t>则称</a:t>
            </a:r>
            <a:r>
              <a:rPr lang="en-US" altLang="zh-CN" sz="1600" b="1" dirty="0" smtClean="0">
                <a:latin typeface="黑体" panose="02010609060101010101" pitchFamily="49" charset="-122"/>
                <a:ea typeface="黑体" panose="02010609060101010101" pitchFamily="49" charset="-122"/>
                <a:sym typeface="Symbol" panose="05050102010706020507" pitchFamily="18" charset="2"/>
              </a:rPr>
              <a:t>t</a:t>
            </a:r>
            <a:r>
              <a:rPr lang="zh-CN" altLang="en-US" sz="1600" b="1" dirty="0" smtClean="0">
                <a:latin typeface="黑体" panose="02010609060101010101" pitchFamily="49" charset="-122"/>
                <a:ea typeface="黑体" panose="02010609060101010101" pitchFamily="49" charset="-122"/>
                <a:sym typeface="Symbol" panose="05050102010706020507" pitchFamily="18" charset="2"/>
              </a:rPr>
              <a:t>为</a:t>
            </a:r>
            <a:r>
              <a:rPr lang="en-US" altLang="zh-CN" sz="1600" b="1" dirty="0" smtClean="0">
                <a:latin typeface="黑体" panose="02010609060101010101" pitchFamily="49" charset="-122"/>
                <a:ea typeface="黑体" panose="02010609060101010101" pitchFamily="49" charset="-122"/>
                <a:sym typeface="Symbol" panose="05050102010706020507" pitchFamily="18" charset="2"/>
              </a:rPr>
              <a:t>NFA M</a:t>
            </a:r>
            <a:r>
              <a:rPr lang="zh-CN" altLang="en-US" sz="1600" b="1" dirty="0" smtClean="0">
                <a:latin typeface="黑体" panose="02010609060101010101" pitchFamily="49" charset="-122"/>
                <a:ea typeface="黑体" panose="02010609060101010101" pitchFamily="49" charset="-122"/>
                <a:sym typeface="Symbol" panose="05050102010706020507" pitchFamily="18" charset="2"/>
              </a:rPr>
              <a:t>所接受（识别）</a:t>
            </a:r>
          </a:p>
          <a:p>
            <a:pPr eaLnBrk="1" hangingPunct="1">
              <a:spcBef>
                <a:spcPts val="600"/>
              </a:spcBef>
              <a:spcAft>
                <a:spcPts val="600"/>
              </a:spcAft>
              <a:buFont typeface="Wingdings" panose="05000000000000000000" pitchFamily="2" charset="2"/>
              <a:buChar char="l"/>
            </a:pPr>
            <a:r>
              <a:rPr lang="zh-CN" altLang="en-US" sz="2000" b="1" dirty="0" smtClean="0">
                <a:latin typeface="黑体" panose="02010609060101010101" pitchFamily="49" charset="-122"/>
                <a:ea typeface="黑体" panose="02010609060101010101" pitchFamily="49" charset="-122"/>
              </a:rPr>
              <a:t>对于</a:t>
            </a:r>
            <a:r>
              <a:rPr lang="en-US" altLang="zh-CN" sz="2000" b="1" dirty="0" smtClean="0">
                <a:latin typeface="黑体" panose="02010609060101010101" pitchFamily="49" charset="-122"/>
                <a:ea typeface="黑体" panose="02010609060101010101" pitchFamily="49" charset="-122"/>
              </a:rPr>
              <a:t>Σ﹡</a:t>
            </a:r>
            <a:r>
              <a:rPr lang="zh-CN" altLang="en-US" sz="2000" b="1" dirty="0" smtClean="0">
                <a:latin typeface="黑体" panose="02010609060101010101" pitchFamily="49" charset="-122"/>
                <a:ea typeface="黑体" panose="02010609060101010101" pitchFamily="49" charset="-122"/>
              </a:rPr>
              <a:t>中的任何一个串</a:t>
            </a:r>
            <a:r>
              <a:rPr lang="en-US" altLang="zh-CN" sz="2000" b="1" dirty="0" smtClean="0">
                <a:latin typeface="黑体" panose="02010609060101010101" pitchFamily="49" charset="-122"/>
                <a:ea typeface="黑体" panose="02010609060101010101" pitchFamily="49" charset="-122"/>
              </a:rPr>
              <a:t>t</a:t>
            </a:r>
            <a:r>
              <a:rPr lang="zh-CN" altLang="en-US" sz="2000" b="1" dirty="0" smtClean="0">
                <a:latin typeface="黑体" panose="02010609060101010101" pitchFamily="49" charset="-122"/>
                <a:ea typeface="黑体" panose="02010609060101010101" pitchFamily="49" charset="-122"/>
              </a:rPr>
              <a:t>，若存在一条从某一初态结到某一终态结的道路，且这条道路上所有弧的标记字依序连接成的串</a:t>
            </a:r>
            <a:r>
              <a:rPr lang="en-US" altLang="zh-CN" sz="2000" b="1" dirty="0" smtClean="0">
                <a:latin typeface="黑体" panose="02010609060101010101" pitchFamily="49" charset="-122"/>
                <a:ea typeface="黑体" panose="02010609060101010101" pitchFamily="49" charset="-122"/>
              </a:rPr>
              <a:t>(</a:t>
            </a:r>
            <a:r>
              <a:rPr lang="zh-CN" altLang="en-US" sz="2000" b="1" dirty="0" smtClean="0">
                <a:latin typeface="黑体" panose="02010609060101010101" pitchFamily="49" charset="-122"/>
                <a:ea typeface="黑体" panose="02010609060101010101" pitchFamily="49" charset="-122"/>
              </a:rPr>
              <a:t>不理采那些标记为</a:t>
            </a:r>
            <a:r>
              <a:rPr lang="en-US" altLang="zh-CN" sz="2000" b="1" dirty="0" smtClean="0">
                <a:latin typeface="黑体" panose="02010609060101010101" pitchFamily="49" charset="-122"/>
                <a:ea typeface="黑体" panose="02010609060101010101" pitchFamily="49" charset="-122"/>
              </a:rPr>
              <a:t>ε</a:t>
            </a:r>
            <a:r>
              <a:rPr lang="zh-CN" altLang="en-US" sz="2000" b="1" dirty="0" smtClean="0">
                <a:latin typeface="黑体" panose="02010609060101010101" pitchFamily="49" charset="-122"/>
                <a:ea typeface="黑体" panose="02010609060101010101" pitchFamily="49" charset="-122"/>
              </a:rPr>
              <a:t>的弧</a:t>
            </a:r>
            <a:r>
              <a:rPr lang="en-US" altLang="zh-CN" sz="2000" b="1" dirty="0" smtClean="0">
                <a:latin typeface="黑体" panose="02010609060101010101" pitchFamily="49" charset="-122"/>
                <a:ea typeface="黑体" panose="02010609060101010101" pitchFamily="49" charset="-122"/>
              </a:rPr>
              <a:t>)</a:t>
            </a:r>
            <a:r>
              <a:rPr lang="zh-CN" altLang="en-US" sz="2000" b="1" dirty="0" smtClean="0">
                <a:latin typeface="黑体" panose="02010609060101010101" pitchFamily="49" charset="-122"/>
                <a:ea typeface="黑体" panose="02010609060101010101" pitchFamily="49" charset="-122"/>
              </a:rPr>
              <a:t>等于</a:t>
            </a:r>
            <a:r>
              <a:rPr lang="en-US" altLang="zh-CN" sz="2000" b="1" dirty="0" smtClean="0">
                <a:latin typeface="黑体" panose="02010609060101010101" pitchFamily="49" charset="-122"/>
                <a:ea typeface="黑体" panose="02010609060101010101" pitchFamily="49" charset="-122"/>
              </a:rPr>
              <a:t>t</a:t>
            </a:r>
            <a:r>
              <a:rPr lang="zh-CN" altLang="en-US" sz="2000" b="1" dirty="0" smtClean="0">
                <a:latin typeface="黑体" panose="02010609060101010101" pitchFamily="49" charset="-122"/>
                <a:ea typeface="黑体" panose="02010609060101010101" pitchFamily="49" charset="-122"/>
              </a:rPr>
              <a:t>，则称</a:t>
            </a:r>
            <a:r>
              <a:rPr lang="en-US" altLang="zh-CN" sz="2000" b="1" dirty="0" smtClean="0">
                <a:latin typeface="黑体" panose="02010609060101010101" pitchFamily="49" charset="-122"/>
                <a:ea typeface="黑体" panose="02010609060101010101" pitchFamily="49" charset="-122"/>
              </a:rPr>
              <a:t>t</a:t>
            </a:r>
            <a:r>
              <a:rPr lang="zh-CN" altLang="en-US" sz="2000" b="1" dirty="0" smtClean="0">
                <a:latin typeface="黑体" panose="02010609060101010101" pitchFamily="49" charset="-122"/>
                <a:ea typeface="黑体" panose="02010609060101010101" pitchFamily="49" charset="-122"/>
              </a:rPr>
              <a:t>可为</a:t>
            </a:r>
            <a:r>
              <a:rPr lang="en-US" altLang="zh-CN" sz="2000" b="1" dirty="0" smtClean="0">
                <a:latin typeface="黑体" panose="02010609060101010101" pitchFamily="49" charset="-122"/>
                <a:ea typeface="黑体" panose="02010609060101010101" pitchFamily="49" charset="-122"/>
              </a:rPr>
              <a:t>NFA M</a:t>
            </a:r>
            <a:r>
              <a:rPr lang="zh-CN" altLang="en-US" sz="2000" b="1" dirty="0" smtClean="0">
                <a:latin typeface="黑体" panose="02010609060101010101" pitchFamily="49" charset="-122"/>
                <a:ea typeface="黑体" panose="02010609060101010101" pitchFamily="49" charset="-122"/>
              </a:rPr>
              <a:t>所识别</a:t>
            </a:r>
            <a:r>
              <a:rPr lang="en-US" altLang="zh-CN" sz="2000" b="1" dirty="0" smtClean="0">
                <a:latin typeface="黑体" panose="02010609060101010101" pitchFamily="49" charset="-122"/>
                <a:ea typeface="黑体" panose="02010609060101010101" pitchFamily="49" charset="-122"/>
              </a:rPr>
              <a:t>(</a:t>
            </a:r>
            <a:r>
              <a:rPr lang="zh-CN" altLang="en-US" sz="2000" b="1" dirty="0" smtClean="0">
                <a:latin typeface="黑体" panose="02010609060101010101" pitchFamily="49" charset="-122"/>
                <a:ea typeface="黑体" panose="02010609060101010101" pitchFamily="49" charset="-122"/>
              </a:rPr>
              <a:t>读出或接受</a:t>
            </a:r>
            <a:r>
              <a:rPr lang="en-US" altLang="zh-CN" sz="2000" b="1" dirty="0" smtClean="0">
                <a:latin typeface="黑体" panose="02010609060101010101" pitchFamily="49" charset="-122"/>
                <a:ea typeface="黑体" panose="02010609060101010101" pitchFamily="49" charset="-122"/>
              </a:rPr>
              <a:t>)</a:t>
            </a:r>
            <a:r>
              <a:rPr lang="zh-CN" altLang="en-US" sz="2000" b="1" dirty="0" smtClean="0">
                <a:latin typeface="黑体" panose="02010609060101010101" pitchFamily="49" charset="-122"/>
                <a:ea typeface="黑体" panose="02010609060101010101" pitchFamily="49" charset="-122"/>
              </a:rPr>
              <a:t>。</a:t>
            </a:r>
            <a:r>
              <a:rPr lang="zh-CN" altLang="en-US" sz="2000" b="1" dirty="0" smtClean="0">
                <a:solidFill>
                  <a:srgbClr val="FF0000"/>
                </a:solidFill>
                <a:latin typeface="黑体" panose="02010609060101010101" pitchFamily="49" charset="-122"/>
                <a:ea typeface="黑体" panose="02010609060101010101" pitchFamily="49" charset="-122"/>
              </a:rPr>
              <a:t>若</a:t>
            </a:r>
            <a:r>
              <a:rPr lang="en-US" altLang="zh-CN" sz="2000" b="1" dirty="0" smtClean="0">
                <a:solidFill>
                  <a:srgbClr val="FF0000"/>
                </a:solidFill>
                <a:latin typeface="黑体" panose="02010609060101010101" pitchFamily="49" charset="-122"/>
                <a:ea typeface="黑体" panose="02010609060101010101" pitchFamily="49" charset="-122"/>
              </a:rPr>
              <a:t>M</a:t>
            </a:r>
            <a:r>
              <a:rPr lang="zh-CN" altLang="en-US" sz="2000" b="1" dirty="0" smtClean="0">
                <a:solidFill>
                  <a:srgbClr val="FF0000"/>
                </a:solidFill>
                <a:latin typeface="黑体" panose="02010609060101010101" pitchFamily="49" charset="-122"/>
                <a:ea typeface="黑体" panose="02010609060101010101" pitchFamily="49" charset="-122"/>
              </a:rPr>
              <a:t>的某些结既是初态结又是终态结，或者存在一条从某个初态结到某个终态结的道路</a:t>
            </a:r>
            <a:r>
              <a:rPr lang="en-US" altLang="zh-CN" sz="2000" b="1" dirty="0" smtClean="0">
                <a:solidFill>
                  <a:srgbClr val="FF0000"/>
                </a:solidFill>
                <a:latin typeface="黑体" panose="02010609060101010101" pitchFamily="49" charset="-122"/>
                <a:ea typeface="黑体" panose="02010609060101010101" pitchFamily="49" charset="-122"/>
              </a:rPr>
              <a:t>,</a:t>
            </a:r>
            <a:r>
              <a:rPr lang="zh-CN" altLang="en-US" sz="2000" b="1" dirty="0" smtClean="0">
                <a:solidFill>
                  <a:srgbClr val="FF0000"/>
                </a:solidFill>
                <a:latin typeface="黑体" panose="02010609060101010101" pitchFamily="49" charset="-122"/>
                <a:ea typeface="黑体" panose="02010609060101010101" pitchFamily="49" charset="-122"/>
              </a:rPr>
              <a:t>其上所有弧的标记均为</a:t>
            </a:r>
            <a:r>
              <a:rPr lang="en-US" altLang="zh-CN" sz="2000" b="1" dirty="0" smtClean="0">
                <a:solidFill>
                  <a:srgbClr val="FF0000"/>
                </a:solidFill>
                <a:latin typeface="黑体" panose="02010609060101010101" pitchFamily="49" charset="-122"/>
                <a:ea typeface="黑体" panose="02010609060101010101" pitchFamily="49" charset="-122"/>
              </a:rPr>
              <a:t>ε</a:t>
            </a:r>
            <a:r>
              <a:rPr lang="zh-CN" altLang="en-US" sz="2000" b="1" dirty="0" smtClean="0">
                <a:latin typeface="黑体" panose="02010609060101010101" pitchFamily="49" charset="-122"/>
                <a:ea typeface="黑体" panose="02010609060101010101" pitchFamily="49" charset="-122"/>
              </a:rPr>
              <a:t>，那么空字可为</a:t>
            </a:r>
            <a:r>
              <a:rPr lang="en-US" altLang="zh-CN" sz="2000" b="1" dirty="0" smtClean="0">
                <a:latin typeface="黑体" panose="02010609060101010101" pitchFamily="49" charset="-122"/>
                <a:ea typeface="黑体" panose="02010609060101010101" pitchFamily="49" charset="-122"/>
              </a:rPr>
              <a:t>M</a:t>
            </a:r>
            <a:r>
              <a:rPr lang="zh-CN" altLang="en-US" sz="2000" b="1" dirty="0" smtClean="0">
                <a:latin typeface="黑体" panose="02010609060101010101" pitchFamily="49" charset="-122"/>
                <a:ea typeface="黑体" panose="02010609060101010101" pitchFamily="49" charset="-122"/>
              </a:rPr>
              <a:t>所接受。</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ChangeArrowheads="1"/>
          </p:cNvSpPr>
          <p:nvPr/>
        </p:nvSpPr>
        <p:spPr bwMode="auto">
          <a:xfrm>
            <a:off x="827088" y="1844675"/>
            <a:ext cx="2808287"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hlink"/>
              </a:buClr>
              <a:buSzPct val="70000"/>
              <a:buFont typeface="Wingdings" panose="05000000000000000000" pitchFamily="2" charset="2"/>
              <a:buNone/>
            </a:pPr>
            <a:r>
              <a:rPr lang="zh-CN" altLang="en-US">
                <a:latin typeface="宋体" panose="02010600030101010101" pitchFamily="2" charset="-122"/>
              </a:rPr>
              <a:t>接受</a:t>
            </a:r>
          </a:p>
          <a:p>
            <a:pPr eaLnBrk="1" hangingPunct="1">
              <a:lnSpc>
                <a:spcPct val="90000"/>
              </a:lnSpc>
              <a:buClr>
                <a:schemeClr val="hlink"/>
              </a:buClr>
              <a:buSzPct val="70000"/>
              <a:buFont typeface="Wingdings" panose="05000000000000000000" pitchFamily="2" charset="2"/>
              <a:buNone/>
            </a:pPr>
            <a:r>
              <a:rPr lang="en-US" altLang="zh-CN">
                <a:latin typeface="宋体" panose="02010600030101010101" pitchFamily="2" charset="-122"/>
              </a:rPr>
              <a:t>000</a:t>
            </a:r>
          </a:p>
          <a:p>
            <a:pPr eaLnBrk="1" hangingPunct="1">
              <a:lnSpc>
                <a:spcPct val="90000"/>
              </a:lnSpc>
              <a:buClr>
                <a:schemeClr val="hlink"/>
              </a:buClr>
              <a:buSzPct val="70000"/>
              <a:buFont typeface="Wingdings" panose="05000000000000000000" pitchFamily="2" charset="2"/>
              <a:buNone/>
            </a:pPr>
            <a:r>
              <a:rPr lang="en-US" altLang="zh-CN">
                <a:latin typeface="宋体" panose="02010600030101010101" pitchFamily="2" charset="-122"/>
              </a:rPr>
              <a:t>111</a:t>
            </a:r>
          </a:p>
          <a:p>
            <a:pPr eaLnBrk="1" hangingPunct="1">
              <a:lnSpc>
                <a:spcPct val="90000"/>
              </a:lnSpc>
              <a:buClr>
                <a:schemeClr val="hlink"/>
              </a:buClr>
              <a:buSzPct val="70000"/>
              <a:buFont typeface="Wingdings" panose="05000000000000000000" pitchFamily="2" charset="2"/>
              <a:buNone/>
            </a:pPr>
            <a:r>
              <a:rPr lang="en-US" altLang="zh-CN">
                <a:latin typeface="宋体" panose="02010600030101010101" pitchFamily="2" charset="-122"/>
              </a:rPr>
              <a:t>1010001</a:t>
            </a:r>
          </a:p>
          <a:p>
            <a:pPr eaLnBrk="1" hangingPunct="1">
              <a:lnSpc>
                <a:spcPct val="90000"/>
              </a:lnSpc>
              <a:buClr>
                <a:schemeClr val="hlink"/>
              </a:buClr>
              <a:buSzPct val="70000"/>
              <a:buFont typeface="Wingdings" panose="05000000000000000000" pitchFamily="2" charset="2"/>
              <a:buNone/>
            </a:pPr>
            <a:r>
              <a:rPr lang="en-US" altLang="zh-CN">
                <a:latin typeface="宋体" panose="02010600030101010101" pitchFamily="2" charset="-122"/>
              </a:rPr>
              <a:t>110000001</a:t>
            </a:r>
          </a:p>
          <a:p>
            <a:pPr eaLnBrk="1" hangingPunct="1">
              <a:lnSpc>
                <a:spcPct val="90000"/>
              </a:lnSpc>
              <a:buClr>
                <a:schemeClr val="hlink"/>
              </a:buClr>
              <a:buSzPct val="70000"/>
              <a:buFont typeface="Wingdings" panose="05000000000000000000" pitchFamily="2" charset="2"/>
              <a:buNone/>
            </a:pPr>
            <a:r>
              <a:rPr lang="zh-CN" altLang="en-US">
                <a:latin typeface="宋体" panose="02010600030101010101" pitchFamily="2" charset="-122"/>
              </a:rPr>
              <a:t>不接受</a:t>
            </a:r>
          </a:p>
          <a:p>
            <a:pPr eaLnBrk="1" hangingPunct="1">
              <a:lnSpc>
                <a:spcPct val="90000"/>
              </a:lnSpc>
              <a:buClr>
                <a:schemeClr val="hlink"/>
              </a:buClr>
              <a:buSzPct val="70000"/>
              <a:buFont typeface="Wingdings" panose="05000000000000000000" pitchFamily="2" charset="2"/>
              <a:buNone/>
            </a:pPr>
            <a:r>
              <a:rPr lang="en-US" altLang="zh-CN">
                <a:latin typeface="宋体" panose="02010600030101010101" pitchFamily="2" charset="-122"/>
              </a:rPr>
              <a:t>00</a:t>
            </a:r>
          </a:p>
          <a:p>
            <a:pPr eaLnBrk="1" hangingPunct="1">
              <a:lnSpc>
                <a:spcPct val="90000"/>
              </a:lnSpc>
              <a:buClr>
                <a:schemeClr val="hlink"/>
              </a:buClr>
              <a:buSzPct val="70000"/>
              <a:buFont typeface="Wingdings" panose="05000000000000000000" pitchFamily="2" charset="2"/>
              <a:buNone/>
            </a:pPr>
            <a:r>
              <a:rPr lang="en-US" altLang="zh-CN">
                <a:latin typeface="宋体" panose="02010600030101010101" pitchFamily="2" charset="-122"/>
              </a:rPr>
              <a:t>01100</a:t>
            </a:r>
          </a:p>
        </p:txBody>
      </p:sp>
      <p:pic>
        <p:nvPicPr>
          <p:cNvPr id="3993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420938"/>
            <a:ext cx="4191000" cy="352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Rot="1" noChangeArrowheads="1"/>
          </p:cNvSpPr>
          <p:nvPr>
            <p:ph idx="1"/>
          </p:nvPr>
        </p:nvSpPr>
        <p:spPr>
          <a:xfrm>
            <a:off x="603250" y="1990725"/>
            <a:ext cx="8540750" cy="3886200"/>
          </a:xfrm>
        </p:spPr>
        <p:txBody>
          <a:bodyPr/>
          <a:lstStyle/>
          <a:p>
            <a:pPr eaLnBrk="1" hangingPunct="1">
              <a:buFont typeface="Wingdings" panose="05000000000000000000" pitchFamily="2" charset="2"/>
              <a:buNone/>
            </a:pPr>
            <a:r>
              <a:rPr lang="en-US" altLang="zh-CN" sz="4000" b="1" smtClean="0">
                <a:latin typeface="黑体" panose="02010609060101010101" pitchFamily="49" charset="-122"/>
                <a:ea typeface="黑体" panose="02010609060101010101" pitchFamily="49" charset="-122"/>
              </a:rPr>
              <a:t>NFA M</a:t>
            </a:r>
            <a:r>
              <a:rPr lang="zh-CN" altLang="en-US" sz="4000" b="1" smtClean="0">
                <a:latin typeface="黑体" panose="02010609060101010101" pitchFamily="49" charset="-122"/>
                <a:ea typeface="黑体" panose="02010609060101010101" pitchFamily="49" charset="-122"/>
              </a:rPr>
              <a:t>所能接受的符号串的全体记为</a:t>
            </a:r>
            <a:r>
              <a:rPr lang="zh-CN" altLang="zh-CN" sz="4000" b="1" smtClean="0">
                <a:latin typeface="黑体" panose="02010609060101010101" pitchFamily="49" charset="-122"/>
                <a:ea typeface="黑体" panose="02010609060101010101" pitchFamily="49" charset="-122"/>
              </a:rPr>
              <a:t>        </a:t>
            </a:r>
            <a:r>
              <a:rPr lang="en-US" altLang="zh-CN" sz="4000" b="1" smtClean="0">
                <a:latin typeface="黑体" panose="02010609060101010101" pitchFamily="49" charset="-122"/>
                <a:ea typeface="黑体" panose="02010609060101010101" pitchFamily="49" charset="-122"/>
              </a:rPr>
              <a:t>L(M)</a:t>
            </a:r>
          </a:p>
          <a:p>
            <a:pPr eaLnBrk="1" hangingPunct="1">
              <a:buFont typeface="Wingdings" panose="05000000000000000000" pitchFamily="2" charset="2"/>
              <a:buNone/>
            </a:pPr>
            <a:r>
              <a:rPr lang="zh-CN" altLang="en-US" sz="4000" b="1" smtClean="0">
                <a:latin typeface="黑体" panose="02010609060101010101" pitchFamily="49" charset="-122"/>
                <a:ea typeface="黑体" panose="02010609060101010101" pitchFamily="49" charset="-122"/>
              </a:rPr>
              <a:t>结论：</a:t>
            </a:r>
          </a:p>
          <a:p>
            <a:pPr lvl="1" eaLnBrk="1" hangingPunct="1">
              <a:buFont typeface="Wingdings" panose="05000000000000000000" pitchFamily="2" charset="2"/>
              <a:buNone/>
            </a:pPr>
            <a:r>
              <a:rPr lang="zh-CN" altLang="en-US" sz="3600" b="1" smtClean="0">
                <a:latin typeface="黑体" panose="02010609060101010101" pitchFamily="49" charset="-122"/>
                <a:ea typeface="黑体" panose="02010609060101010101" pitchFamily="49" charset="-122"/>
              </a:rPr>
              <a:t> </a:t>
            </a:r>
            <a:r>
              <a:rPr lang="zh-CN" altLang="en-US" sz="3600" b="1" smtClean="0">
                <a:latin typeface="黑体" panose="02010609060101010101" pitchFamily="49" charset="-122"/>
                <a:ea typeface="黑体" panose="02010609060101010101" pitchFamily="49" charset="-122"/>
                <a:sym typeface="Symbol" panose="05050102010706020507" pitchFamily="18" charset="2"/>
              </a:rPr>
              <a:t>上一个符</a:t>
            </a:r>
            <a:r>
              <a:rPr lang="zh-CN" altLang="en-US" sz="3600" b="1" smtClean="0">
                <a:latin typeface="黑体" panose="02010609060101010101" pitchFamily="49" charset="-122"/>
                <a:ea typeface="黑体" panose="02010609060101010101" pitchFamily="49" charset="-122"/>
              </a:rPr>
              <a:t>号</a:t>
            </a:r>
            <a:r>
              <a:rPr lang="zh-CN" altLang="en-US" sz="3600" b="1" smtClean="0">
                <a:latin typeface="黑体" panose="02010609060101010101" pitchFamily="49" charset="-122"/>
                <a:ea typeface="黑体" panose="02010609060101010101" pitchFamily="49" charset="-122"/>
                <a:sym typeface="Symbol" panose="05050102010706020507" pitchFamily="18" charset="2"/>
              </a:rPr>
              <a:t>串集</a:t>
            </a:r>
            <a:r>
              <a:rPr lang="en-US" altLang="zh-CN" sz="3600" b="1" smtClean="0">
                <a:latin typeface="黑体" panose="02010609060101010101" pitchFamily="49" charset="-122"/>
                <a:ea typeface="黑体" panose="02010609060101010101" pitchFamily="49" charset="-122"/>
                <a:sym typeface="Symbol" panose="05050102010706020507" pitchFamily="18" charset="2"/>
              </a:rPr>
              <a:t>V</a:t>
            </a:r>
            <a:r>
              <a:rPr lang="en-US" altLang="zh-CN" sz="3600" b="1" baseline="30000" smtClean="0">
                <a:latin typeface="黑体" panose="02010609060101010101" pitchFamily="49" charset="-122"/>
                <a:ea typeface="黑体" panose="02010609060101010101" pitchFamily="49" charset="-122"/>
                <a:sym typeface="Symbol" panose="05050102010706020507" pitchFamily="18" charset="2"/>
              </a:rPr>
              <a:t></a:t>
            </a:r>
            <a:r>
              <a:rPr lang="zh-CN" altLang="en-US" sz="3600" b="1" smtClean="0">
                <a:latin typeface="黑体" panose="02010609060101010101" pitchFamily="49" charset="-122"/>
                <a:ea typeface="黑体" panose="02010609060101010101" pitchFamily="49" charset="-122"/>
                <a:sym typeface="Symbol" panose="05050102010706020507" pitchFamily="18" charset="2"/>
              </a:rPr>
              <a:t>是正规的，当且仅当存在一个上的不确定的有穷自动机</a:t>
            </a:r>
            <a:r>
              <a:rPr lang="en-US" altLang="zh-CN" sz="3600" b="1" smtClean="0">
                <a:latin typeface="黑体" panose="02010609060101010101" pitchFamily="49" charset="-122"/>
                <a:ea typeface="黑体" panose="02010609060101010101" pitchFamily="49" charset="-122"/>
                <a:sym typeface="Symbol" panose="05050102010706020507" pitchFamily="18" charset="2"/>
              </a:rPr>
              <a:t>M</a:t>
            </a:r>
            <a:r>
              <a:rPr lang="zh-CN" altLang="en-US" sz="3600" b="1" smtClean="0">
                <a:latin typeface="黑体" panose="02010609060101010101" pitchFamily="49" charset="-122"/>
                <a:ea typeface="黑体" panose="02010609060101010101" pitchFamily="49" charset="-122"/>
                <a:sym typeface="Symbol" panose="05050102010706020507" pitchFamily="18" charset="2"/>
              </a:rPr>
              <a:t>，使得</a:t>
            </a:r>
            <a:r>
              <a:rPr lang="en-US" altLang="zh-CN" sz="3600" b="1" smtClean="0">
                <a:latin typeface="黑体" panose="02010609060101010101" pitchFamily="49" charset="-122"/>
                <a:ea typeface="黑体" panose="02010609060101010101" pitchFamily="49" charset="-122"/>
                <a:sym typeface="Symbol" panose="05050102010706020507" pitchFamily="18" charset="2"/>
              </a:rPr>
              <a:t>V=L(M)</a:t>
            </a:r>
            <a:r>
              <a:rPr lang="zh-CN" altLang="en-US" sz="3600" b="1" smtClean="0">
                <a:latin typeface="黑体" panose="02010609060101010101" pitchFamily="49" charset="-122"/>
                <a:ea typeface="黑体" panose="02010609060101010101" pitchFamily="49" charset="-122"/>
                <a:sym typeface="Symbol" panose="05050102010706020507" pitchFamily="18" charset="2"/>
              </a:rPr>
              <a:t>。</a:t>
            </a:r>
            <a:endParaRPr lang="zh-CN" altLang="en-US"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ChangeArrowheads="1"/>
          </p:cNvSpPr>
          <p:nvPr/>
        </p:nvSpPr>
        <p:spPr bwMode="auto">
          <a:xfrm>
            <a:off x="685800" y="1341438"/>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800" b="1">
                <a:solidFill>
                  <a:schemeClr val="tx2"/>
                </a:solidFill>
                <a:latin typeface="黑体" panose="02010609060101010101" pitchFamily="49" charset="-122"/>
                <a:ea typeface="黑体" panose="02010609060101010101" pitchFamily="49" charset="-122"/>
              </a:rPr>
              <a:t>(0|1)*(000|111)(0|1)</a:t>
            </a:r>
          </a:p>
        </p:txBody>
      </p:sp>
      <p:pic>
        <p:nvPicPr>
          <p:cNvPr id="419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62188"/>
            <a:ext cx="7772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461963" y="549275"/>
            <a:ext cx="8064500" cy="762000"/>
          </a:xfrm>
        </p:spPr>
        <p:txBody>
          <a:bodyPr/>
          <a:lstStyle/>
          <a:p>
            <a:pPr eaLnBrk="1" hangingPunct="1"/>
            <a:r>
              <a:rPr lang="en-US" altLang="zh-CN" sz="2800" b="1" dirty="0"/>
              <a:t>3</a:t>
            </a:r>
            <a:r>
              <a:rPr lang="en-US" altLang="zh-CN" sz="2800" b="1" dirty="0" smtClean="0"/>
              <a:t>.1  </a:t>
            </a:r>
            <a:r>
              <a:rPr lang="zh-CN" altLang="en-US" sz="2800" b="1" dirty="0" smtClean="0"/>
              <a:t>词法分析程序的设计</a:t>
            </a:r>
            <a:r>
              <a:rPr lang="en-US" altLang="zh-CN" sz="2800" b="1" dirty="0" smtClean="0"/>
              <a:t>——</a:t>
            </a:r>
            <a:r>
              <a:rPr lang="zh-CN" altLang="en-US" sz="2800" b="1" dirty="0" smtClean="0">
                <a:solidFill>
                  <a:srgbClr val="A50021"/>
                </a:solidFill>
              </a:rPr>
              <a:t>输出</a:t>
            </a:r>
          </a:p>
        </p:txBody>
      </p:sp>
      <p:sp>
        <p:nvSpPr>
          <p:cNvPr id="6147" name="Rectangle 3"/>
          <p:cNvSpPr>
            <a:spLocks noGrp="1" noRot="1" noChangeArrowheads="1"/>
          </p:cNvSpPr>
          <p:nvPr>
            <p:ph idx="1"/>
          </p:nvPr>
        </p:nvSpPr>
        <p:spPr>
          <a:xfrm>
            <a:off x="468313" y="1665288"/>
            <a:ext cx="7696200" cy="4572000"/>
          </a:xfrm>
        </p:spPr>
        <p:txBody>
          <a:bodyPr/>
          <a:lstStyle/>
          <a:p>
            <a:pPr eaLnBrk="1" hangingPunct="1">
              <a:buFont typeface="Wingdings" panose="05000000000000000000" pitchFamily="2" charset="2"/>
              <a:buChar char="l"/>
            </a:pPr>
            <a:r>
              <a:rPr lang="zh-CN" altLang="en-US" sz="2400" smtClean="0"/>
              <a:t>词法分析程序的功能是读入源程序，输出单词符号。</a:t>
            </a:r>
          </a:p>
          <a:p>
            <a:pPr eaLnBrk="1" hangingPunct="1">
              <a:buFont typeface="Wingdings" panose="05000000000000000000" pitchFamily="2" charset="2"/>
              <a:buChar char="l"/>
            </a:pPr>
            <a:r>
              <a:rPr lang="zh-CN" altLang="en-US" sz="2400" smtClean="0"/>
              <a:t>单词符号是一个程序设计语言的基本语法符号。</a:t>
            </a:r>
          </a:p>
          <a:p>
            <a:pPr eaLnBrk="1" hangingPunct="1">
              <a:buFont typeface="Wingdings" panose="05000000000000000000" pitchFamily="2" charset="2"/>
              <a:buChar char="l"/>
            </a:pPr>
            <a:r>
              <a:rPr lang="zh-CN" altLang="en-US" sz="2400" smtClean="0"/>
              <a:t>单词符号有五种：基本字、标识符、常数、运算符、界符。</a:t>
            </a:r>
          </a:p>
          <a:p>
            <a:pPr eaLnBrk="1" hangingPunct="1">
              <a:buFont typeface="Wingdings" panose="05000000000000000000" pitchFamily="2" charset="2"/>
              <a:buChar char="l"/>
            </a:pPr>
            <a:r>
              <a:rPr lang="zh-CN" altLang="en-US" sz="2400" smtClean="0"/>
              <a:t>词法分析程序所输出的单词符号常常采用以下二元式表示</a:t>
            </a:r>
            <a:r>
              <a:rPr lang="en-US" altLang="zh-CN" sz="2400" b="1" smtClean="0">
                <a:solidFill>
                  <a:srgbClr val="A50021"/>
                </a:solidFill>
                <a:sym typeface="Wingdings" panose="05000000000000000000" pitchFamily="2" charset="2"/>
              </a:rPr>
              <a:t>(</a:t>
            </a:r>
            <a:r>
              <a:rPr lang="zh-CN" altLang="en-US" sz="2400" b="1" smtClean="0">
                <a:solidFill>
                  <a:srgbClr val="A50021"/>
                </a:solidFill>
                <a:sym typeface="Wingdings" panose="05000000000000000000" pitchFamily="2" charset="2"/>
              </a:rPr>
              <a:t>单词种别</a:t>
            </a:r>
            <a:r>
              <a:rPr lang="en-US" altLang="zh-CN" sz="2400" b="1" smtClean="0">
                <a:solidFill>
                  <a:srgbClr val="A50021"/>
                </a:solidFill>
                <a:sym typeface="Wingdings" panose="05000000000000000000" pitchFamily="2" charset="2"/>
              </a:rPr>
              <a:t>,</a:t>
            </a:r>
            <a:r>
              <a:rPr lang="zh-CN" altLang="en-US" sz="2400" b="1" smtClean="0">
                <a:solidFill>
                  <a:srgbClr val="A50021"/>
                </a:solidFill>
                <a:sym typeface="Wingdings" panose="05000000000000000000" pitchFamily="2" charset="2"/>
              </a:rPr>
              <a:t>单词自身的值</a:t>
            </a:r>
            <a:r>
              <a:rPr lang="en-US" altLang="zh-CN" sz="2400" b="1" smtClean="0">
                <a:solidFill>
                  <a:srgbClr val="A50021"/>
                </a:solidFill>
                <a:sym typeface="Wingdings" panose="05000000000000000000" pitchFamily="2" charset="2"/>
              </a:rPr>
              <a:t>).</a:t>
            </a:r>
            <a:r>
              <a:rPr lang="en-US" altLang="zh-CN" sz="2400" smtClean="0">
                <a:sym typeface="Wingdings" panose="05000000000000000000" pitchFamily="2" charset="2"/>
              </a:rPr>
              <a:t>  </a:t>
            </a:r>
            <a:r>
              <a:rPr lang="zh-CN" altLang="en-US" sz="2400" smtClean="0">
                <a:sym typeface="Wingdings" panose="05000000000000000000" pitchFamily="2" charset="2"/>
              </a:rPr>
              <a:t>其中单词的种别是语法分析需要的信息</a:t>
            </a:r>
            <a:r>
              <a:rPr lang="en-US" altLang="zh-CN" sz="2400" smtClean="0">
                <a:sym typeface="Wingdings" panose="05000000000000000000" pitchFamily="2" charset="2"/>
              </a:rPr>
              <a:t>,</a:t>
            </a:r>
            <a:r>
              <a:rPr lang="zh-CN" altLang="en-US" sz="2400" smtClean="0">
                <a:sym typeface="Wingdings" panose="05000000000000000000" pitchFamily="2" charset="2"/>
              </a:rPr>
              <a:t>而单词自身的值则是编译其他阶段需要的信息</a:t>
            </a:r>
            <a:r>
              <a:rPr lang="en-US" altLang="zh-CN" sz="2400" smtClean="0">
                <a:sym typeface="Wingdings" panose="05000000000000000000" pitchFamily="2" charset="2"/>
              </a:rPr>
              <a:t>.</a:t>
            </a:r>
          </a:p>
          <a:p>
            <a:pPr eaLnBrk="1" hangingPunct="1">
              <a:buFont typeface="Wingdings" panose="05000000000000000000" pitchFamily="2" charset="2"/>
              <a:buChar char="l"/>
            </a:pPr>
            <a:r>
              <a:rPr lang="zh-CN" altLang="en-US" sz="2400" smtClean="0"/>
              <a:t>单词的种别可以用整数编码表示</a:t>
            </a:r>
            <a:r>
              <a:rPr lang="en-US" altLang="zh-CN" sz="2400" smtClean="0"/>
              <a:t>,</a:t>
            </a:r>
            <a:r>
              <a:rPr lang="zh-CN" altLang="en-US" sz="2400" smtClean="0"/>
              <a:t>如</a:t>
            </a:r>
            <a:r>
              <a:rPr lang="en-US" altLang="zh-CN" sz="2400" smtClean="0"/>
              <a:t>:</a:t>
            </a:r>
            <a:r>
              <a:rPr lang="zh-CN" altLang="en-US" sz="2400" smtClean="0"/>
              <a:t>标识符编码为</a:t>
            </a:r>
            <a:r>
              <a:rPr lang="en-US" altLang="zh-CN" sz="2400" smtClean="0"/>
              <a:t>1,</a:t>
            </a:r>
            <a:r>
              <a:rPr lang="zh-CN" altLang="en-US" sz="2400" smtClean="0"/>
              <a:t>常数为</a:t>
            </a:r>
            <a:r>
              <a:rPr lang="en-US" altLang="zh-CN" sz="2400" smtClean="0"/>
              <a:t>2, </a:t>
            </a:r>
            <a:r>
              <a:rPr lang="zh-CN" altLang="en-US" sz="2400" smtClean="0"/>
              <a:t>保留字为</a:t>
            </a:r>
            <a:r>
              <a:rPr lang="en-US" altLang="zh-CN" sz="2400" smtClean="0"/>
              <a:t>3, </a:t>
            </a:r>
            <a:r>
              <a:rPr lang="zh-CN" altLang="en-US" sz="2400" smtClean="0"/>
              <a:t>运算符为</a:t>
            </a:r>
            <a:r>
              <a:rPr lang="en-US" altLang="zh-CN" sz="2400" smtClean="0"/>
              <a:t>4, </a:t>
            </a:r>
            <a:r>
              <a:rPr lang="zh-CN" altLang="en-US" sz="2400" smtClean="0"/>
              <a:t>界符为</a:t>
            </a:r>
            <a:r>
              <a:rPr lang="en-US" altLang="zh-CN" sz="2400" smtClean="0"/>
              <a:t>5.</a:t>
            </a:r>
          </a:p>
        </p:txBody>
      </p:sp>
      <p:grpSp>
        <p:nvGrpSpPr>
          <p:cNvPr id="6148" name="组合 1"/>
          <p:cNvGrpSpPr>
            <a:grpSpLocks/>
          </p:cNvGrpSpPr>
          <p:nvPr/>
        </p:nvGrpSpPr>
        <p:grpSpPr bwMode="auto">
          <a:xfrm>
            <a:off x="755650" y="5589588"/>
            <a:ext cx="7239000" cy="1143000"/>
            <a:chOff x="755576" y="5589240"/>
            <a:chExt cx="7239000" cy="1143000"/>
          </a:xfrm>
        </p:grpSpPr>
        <p:sp>
          <p:nvSpPr>
            <p:cNvPr id="6149" name="AutoShape 4"/>
            <p:cNvSpPr>
              <a:spLocks noChangeArrowheads="1"/>
            </p:cNvSpPr>
            <p:nvPr/>
          </p:nvSpPr>
          <p:spPr bwMode="auto">
            <a:xfrm>
              <a:off x="755576" y="5817840"/>
              <a:ext cx="1066800" cy="762000"/>
            </a:xfrm>
            <a:prstGeom prst="roundRect">
              <a:avLst>
                <a:gd name="adj" fmla="val 16667"/>
              </a:avLst>
            </a:prstGeom>
            <a:solidFill>
              <a:schemeClr val="bg1">
                <a:alpha val="50195"/>
              </a:schemeClr>
            </a:solidFill>
            <a:ln w="9525">
              <a:solidFill>
                <a:srgbClr val="FFFFFF"/>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源程序</a:t>
              </a:r>
            </a:p>
          </p:txBody>
        </p:sp>
        <p:sp>
          <p:nvSpPr>
            <p:cNvPr id="6150" name="AutoShape 5"/>
            <p:cNvSpPr>
              <a:spLocks noChangeArrowheads="1"/>
            </p:cNvSpPr>
            <p:nvPr/>
          </p:nvSpPr>
          <p:spPr bwMode="auto">
            <a:xfrm>
              <a:off x="2965376" y="5817840"/>
              <a:ext cx="1905000" cy="762000"/>
            </a:xfrm>
            <a:prstGeom prst="roundRect">
              <a:avLst>
                <a:gd name="adj" fmla="val 16667"/>
              </a:avLst>
            </a:prstGeom>
            <a:solidFill>
              <a:srgbClr val="66FF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词法分析程序</a:t>
              </a:r>
            </a:p>
          </p:txBody>
        </p:sp>
        <p:sp>
          <p:nvSpPr>
            <p:cNvPr id="6151" name="AutoShape 6"/>
            <p:cNvSpPr>
              <a:spLocks noChangeArrowheads="1"/>
            </p:cNvSpPr>
            <p:nvPr/>
          </p:nvSpPr>
          <p:spPr bwMode="auto">
            <a:xfrm>
              <a:off x="6165776" y="5817840"/>
              <a:ext cx="1828800" cy="762000"/>
            </a:xfrm>
            <a:prstGeom prst="roundRect">
              <a:avLst>
                <a:gd name="adj" fmla="val 16667"/>
              </a:avLst>
            </a:prstGeom>
            <a:solidFill>
              <a:srgbClr val="66FF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语法分析程序</a:t>
              </a:r>
            </a:p>
          </p:txBody>
        </p:sp>
        <p:sp>
          <p:nvSpPr>
            <p:cNvPr id="6152" name="AutoShape 7"/>
            <p:cNvSpPr>
              <a:spLocks noChangeArrowheads="1"/>
            </p:cNvSpPr>
            <p:nvPr/>
          </p:nvSpPr>
          <p:spPr bwMode="auto">
            <a:xfrm>
              <a:off x="1898576" y="6046440"/>
              <a:ext cx="1066800" cy="381000"/>
            </a:xfrm>
            <a:prstGeom prst="rightArrow">
              <a:avLst>
                <a:gd name="adj1" fmla="val 50000"/>
                <a:gd name="adj2" fmla="val 70000"/>
              </a:avLst>
            </a:prstGeom>
            <a:solidFill>
              <a:srgbClr val="66FF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53" name="AutoShape 8"/>
            <p:cNvSpPr>
              <a:spLocks noChangeArrowheads="1"/>
            </p:cNvSpPr>
            <p:nvPr/>
          </p:nvSpPr>
          <p:spPr bwMode="auto">
            <a:xfrm>
              <a:off x="4946576" y="5970240"/>
              <a:ext cx="1143000" cy="228600"/>
            </a:xfrm>
            <a:prstGeom prst="rightArrow">
              <a:avLst>
                <a:gd name="adj1" fmla="val 50000"/>
                <a:gd name="adj2" fmla="val 125000"/>
              </a:avLst>
            </a:prstGeom>
            <a:solidFill>
              <a:srgbClr val="66FF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54" name="Text Box 9"/>
            <p:cNvSpPr txBox="1">
              <a:spLocks noChangeArrowheads="1"/>
            </p:cNvSpPr>
            <p:nvPr/>
          </p:nvSpPr>
          <p:spPr bwMode="auto">
            <a:xfrm>
              <a:off x="5098976" y="5589240"/>
              <a:ext cx="1014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Token</a:t>
              </a:r>
            </a:p>
          </p:txBody>
        </p:sp>
        <p:sp>
          <p:nvSpPr>
            <p:cNvPr id="6155" name="Text Box 10"/>
            <p:cNvSpPr txBox="1">
              <a:spLocks noChangeArrowheads="1"/>
            </p:cNvSpPr>
            <p:nvPr/>
          </p:nvSpPr>
          <p:spPr bwMode="auto">
            <a:xfrm>
              <a:off x="4946576" y="6275040"/>
              <a:ext cx="1377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get token</a:t>
              </a:r>
            </a:p>
          </p:txBody>
        </p:sp>
        <p:sp>
          <p:nvSpPr>
            <p:cNvPr id="6156" name="Line 11"/>
            <p:cNvSpPr>
              <a:spLocks noChangeShapeType="1"/>
            </p:cNvSpPr>
            <p:nvPr/>
          </p:nvSpPr>
          <p:spPr bwMode="auto">
            <a:xfrm flipH="1">
              <a:off x="4910063" y="6321077"/>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Rot="1" noChangeArrowheads="1"/>
          </p:cNvSpPr>
          <p:nvPr>
            <p:ph idx="1"/>
          </p:nvPr>
        </p:nvSpPr>
        <p:spPr>
          <a:xfrm>
            <a:off x="611188" y="1916113"/>
            <a:ext cx="8001000" cy="3600450"/>
          </a:xfrm>
        </p:spPr>
        <p:txBody>
          <a:bodyPr/>
          <a:lstStyle/>
          <a:p>
            <a:pPr lvl="1" eaLnBrk="1" hangingPunct="1">
              <a:spcAft>
                <a:spcPct val="20000"/>
              </a:spcAft>
              <a:buFont typeface="Wingdings" panose="05000000000000000000" pitchFamily="2" charset="2"/>
              <a:buChar char="l"/>
            </a:pPr>
            <a:r>
              <a:rPr lang="en-US" altLang="zh-CN" sz="3200" smtClean="0">
                <a:latin typeface="宋体" panose="02010600030101010101" pitchFamily="2" charset="-122"/>
              </a:rPr>
              <a:t>DFA</a:t>
            </a:r>
            <a:r>
              <a:rPr lang="zh-CN" altLang="en-US" sz="3200" smtClean="0">
                <a:latin typeface="宋体" panose="02010600030101010101" pitchFamily="2" charset="-122"/>
              </a:rPr>
              <a:t>是</a:t>
            </a:r>
            <a:r>
              <a:rPr lang="en-US" altLang="zh-CN" sz="3200" smtClean="0">
                <a:latin typeface="宋体" panose="02010600030101010101" pitchFamily="2" charset="-122"/>
              </a:rPr>
              <a:t>NFA</a:t>
            </a:r>
            <a:r>
              <a:rPr lang="zh-CN" altLang="en-US" sz="3200" smtClean="0">
                <a:latin typeface="宋体" panose="02010600030101010101" pitchFamily="2" charset="-122"/>
              </a:rPr>
              <a:t>的特例</a:t>
            </a:r>
            <a:r>
              <a:rPr lang="en-US" altLang="zh-CN" sz="3200" smtClean="0">
                <a:latin typeface="宋体" panose="02010600030101010101" pitchFamily="2" charset="-122"/>
              </a:rPr>
              <a:t>.</a:t>
            </a:r>
            <a:r>
              <a:rPr lang="zh-CN" altLang="en-US" sz="3200" smtClean="0">
                <a:latin typeface="宋体" panose="02010600030101010101" pitchFamily="2" charset="-122"/>
              </a:rPr>
              <a:t>对每个</a:t>
            </a:r>
            <a:r>
              <a:rPr lang="en-US" altLang="zh-CN" sz="3200" smtClean="0">
                <a:latin typeface="宋体" panose="02010600030101010101" pitchFamily="2" charset="-122"/>
              </a:rPr>
              <a:t>NFA </a:t>
            </a:r>
            <a:r>
              <a:rPr lang="zh-CN" altLang="en-US" sz="3200" smtClean="0">
                <a:latin typeface="宋体" panose="02010600030101010101" pitchFamily="2" charset="-122"/>
              </a:rPr>
              <a:t>　</a:t>
            </a:r>
            <a:r>
              <a:rPr lang="en-US" altLang="zh-CN" sz="3200" smtClean="0">
                <a:latin typeface="宋体" panose="02010600030101010101" pitchFamily="2" charset="-122"/>
              </a:rPr>
              <a:t>N</a:t>
            </a:r>
            <a:r>
              <a:rPr lang="zh-CN" altLang="en-US" sz="3200" smtClean="0">
                <a:latin typeface="宋体" panose="02010600030101010101" pitchFamily="2" charset="-122"/>
              </a:rPr>
              <a:t>一定存在一个</a:t>
            </a:r>
            <a:r>
              <a:rPr lang="en-US" altLang="zh-CN" sz="3200" smtClean="0">
                <a:latin typeface="宋体" panose="02010600030101010101" pitchFamily="2" charset="-122"/>
              </a:rPr>
              <a:t>DFA</a:t>
            </a:r>
            <a:r>
              <a:rPr lang="zh-CN" altLang="en-US" sz="3200" smtClean="0">
                <a:latin typeface="宋体" panose="02010600030101010101" pitchFamily="2" charset="-122"/>
              </a:rPr>
              <a:t>　Ｍ ，使得  </a:t>
            </a:r>
            <a:r>
              <a:rPr lang="en-US" altLang="zh-CN" sz="3200" smtClean="0">
                <a:latin typeface="宋体" panose="02010600030101010101" pitchFamily="2" charset="-122"/>
              </a:rPr>
              <a:t>L(M)=L(N)</a:t>
            </a:r>
            <a:r>
              <a:rPr lang="zh-CN" altLang="en-US" sz="3200" smtClean="0">
                <a:latin typeface="宋体" panose="02010600030101010101" pitchFamily="2" charset="-122"/>
              </a:rPr>
              <a:t>。对每个</a:t>
            </a:r>
            <a:r>
              <a:rPr lang="en-US" altLang="zh-CN" sz="3200" smtClean="0">
                <a:latin typeface="宋体" panose="02010600030101010101" pitchFamily="2" charset="-122"/>
              </a:rPr>
              <a:t>NFA N</a:t>
            </a:r>
            <a:r>
              <a:rPr lang="zh-CN" altLang="en-US" sz="3200" smtClean="0">
                <a:latin typeface="宋体" panose="02010600030101010101" pitchFamily="2" charset="-122"/>
              </a:rPr>
              <a:t>存在着与之等价的</a:t>
            </a:r>
            <a:r>
              <a:rPr lang="en-US" altLang="zh-CN" sz="3200" smtClean="0">
                <a:latin typeface="宋体" panose="02010600030101010101" pitchFamily="2" charset="-122"/>
              </a:rPr>
              <a:t>DFA M</a:t>
            </a:r>
            <a:r>
              <a:rPr lang="zh-CN" altLang="en-US" sz="3200" smtClean="0">
                <a:latin typeface="宋体" panose="02010600030101010101" pitchFamily="2" charset="-122"/>
              </a:rPr>
              <a:t>。</a:t>
            </a:r>
          </a:p>
          <a:p>
            <a:pPr lvl="1" eaLnBrk="1" hangingPunct="1">
              <a:spcAft>
                <a:spcPct val="20000"/>
              </a:spcAft>
              <a:buFont typeface="Wingdings" panose="05000000000000000000" pitchFamily="2" charset="2"/>
              <a:buChar char="l"/>
            </a:pPr>
            <a:r>
              <a:rPr lang="zh-CN" altLang="en-US" sz="3200" smtClean="0">
                <a:latin typeface="宋体" panose="02010600030101010101" pitchFamily="2" charset="-122"/>
              </a:rPr>
              <a:t>有一种算法，将</a:t>
            </a:r>
            <a:r>
              <a:rPr lang="en-US" altLang="zh-CN" sz="3200" smtClean="0">
                <a:latin typeface="宋体" panose="02010600030101010101" pitchFamily="2" charset="-122"/>
              </a:rPr>
              <a:t>NFA</a:t>
            </a:r>
            <a:r>
              <a:rPr lang="zh-CN" altLang="en-US" sz="3200" smtClean="0">
                <a:latin typeface="宋体" panose="02010600030101010101" pitchFamily="2" charset="-122"/>
              </a:rPr>
              <a:t>转换成接受同样语言的</a:t>
            </a:r>
            <a:r>
              <a:rPr lang="en-US" altLang="zh-CN" sz="3200" smtClean="0">
                <a:latin typeface="宋体" panose="02010600030101010101" pitchFamily="2" charset="-122"/>
              </a:rPr>
              <a:t>DFA.</a:t>
            </a:r>
            <a:r>
              <a:rPr lang="zh-CN" altLang="en-US" sz="3200" smtClean="0">
                <a:latin typeface="宋体" panose="02010600030101010101" pitchFamily="2" charset="-122"/>
              </a:rPr>
              <a:t>这种算法称为子集法</a:t>
            </a:r>
            <a:r>
              <a:rPr lang="en-US" altLang="zh-CN" sz="3200" smtClean="0">
                <a:latin typeface="宋体" panose="02010600030101010101" pitchFamily="2" charset="-122"/>
              </a:rPr>
              <a:t>.</a:t>
            </a:r>
          </a:p>
          <a:p>
            <a:pPr lvl="1" eaLnBrk="1" hangingPunct="1">
              <a:spcAft>
                <a:spcPct val="20000"/>
              </a:spcAft>
              <a:buFont typeface="Wingdings" panose="05000000000000000000" pitchFamily="2" charset="2"/>
              <a:buChar char="l"/>
            </a:pPr>
            <a:r>
              <a:rPr lang="zh-CN" altLang="en-US" sz="3200" smtClean="0">
                <a:latin typeface="宋体" panose="02010600030101010101" pitchFamily="2" charset="-122"/>
              </a:rPr>
              <a:t>与某一</a:t>
            </a:r>
            <a:r>
              <a:rPr lang="en-US" altLang="zh-CN" sz="3200" smtClean="0">
                <a:latin typeface="宋体" panose="02010600030101010101" pitchFamily="2" charset="-122"/>
              </a:rPr>
              <a:t>NFA</a:t>
            </a:r>
            <a:r>
              <a:rPr lang="zh-CN" altLang="en-US" sz="3200" smtClean="0">
                <a:latin typeface="宋体" panose="02010600030101010101" pitchFamily="2" charset="-122"/>
              </a:rPr>
              <a:t>等价的</a:t>
            </a:r>
            <a:r>
              <a:rPr lang="en-US" altLang="zh-CN" sz="3200" smtClean="0">
                <a:latin typeface="宋体" panose="02010600030101010101" pitchFamily="2" charset="-122"/>
              </a:rPr>
              <a:t>DFA</a:t>
            </a:r>
            <a:r>
              <a:rPr lang="zh-CN" altLang="en-US" sz="3200" smtClean="0">
                <a:latin typeface="宋体" panose="02010600030101010101" pitchFamily="2" charset="-122"/>
              </a:rPr>
              <a:t>不唯一</a:t>
            </a:r>
            <a:r>
              <a:rPr lang="en-US" altLang="zh-CN" sz="3200" smtClean="0">
                <a:latin typeface="宋体" panose="02010600030101010101" pitchFamily="2" charset="-122"/>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a:xfrm>
            <a:off x="468313" y="414338"/>
            <a:ext cx="8229600" cy="1143000"/>
          </a:xfrm>
        </p:spPr>
        <p:txBody>
          <a:bodyPr/>
          <a:lstStyle/>
          <a:p>
            <a:pPr eaLnBrk="1" hangingPunct="1"/>
            <a:r>
              <a:rPr lang="en-US" altLang="zh-CN" dirty="0"/>
              <a:t>3</a:t>
            </a:r>
            <a:r>
              <a:rPr lang="en-US" altLang="zh-CN" dirty="0" smtClean="0"/>
              <a:t>.3.3 NFA</a:t>
            </a:r>
            <a:r>
              <a:rPr lang="en-US" altLang="zh-CN" b="1" dirty="0" smtClean="0">
                <a:latin typeface="宋体" panose="02010600030101010101" pitchFamily="2" charset="-122"/>
              </a:rPr>
              <a:t>→DFA</a:t>
            </a:r>
            <a:r>
              <a:rPr lang="zh-CN" altLang="en-US" b="1" dirty="0" smtClean="0">
                <a:latin typeface="宋体" panose="02010600030101010101" pitchFamily="2" charset="-122"/>
              </a:rPr>
              <a:t>的转换</a:t>
            </a:r>
          </a:p>
        </p:txBody>
      </p:sp>
      <p:sp>
        <p:nvSpPr>
          <p:cNvPr id="44035" name="Rectangle 3"/>
          <p:cNvSpPr>
            <a:spLocks noGrp="1" noRot="1" noChangeArrowheads="1"/>
          </p:cNvSpPr>
          <p:nvPr>
            <p:ph idx="1"/>
          </p:nvPr>
        </p:nvSpPr>
        <p:spPr>
          <a:xfrm>
            <a:off x="455613" y="2349500"/>
            <a:ext cx="8229600" cy="3700463"/>
          </a:xfrm>
        </p:spPr>
        <p:txBody>
          <a:bodyPr/>
          <a:lstStyle/>
          <a:p>
            <a:pPr eaLnBrk="1" hangingPunct="1">
              <a:spcAft>
                <a:spcPct val="20000"/>
              </a:spcAft>
              <a:buFont typeface="Wingdings" panose="05000000000000000000" pitchFamily="2" charset="2"/>
              <a:buChar char="l"/>
            </a:pPr>
            <a:r>
              <a:rPr lang="zh-CN" altLang="en-US" dirty="0" smtClean="0">
                <a:latin typeface="宋体" panose="02010600030101010101" pitchFamily="2" charset="-122"/>
              </a:rPr>
              <a:t>从</a:t>
            </a:r>
            <a:r>
              <a:rPr lang="en-US" altLang="zh-CN" dirty="0" smtClean="0">
                <a:latin typeface="宋体" panose="02010600030101010101" pitchFamily="2" charset="-122"/>
              </a:rPr>
              <a:t>NFA</a:t>
            </a:r>
            <a:r>
              <a:rPr lang="zh-CN" altLang="en-US" dirty="0" smtClean="0">
                <a:latin typeface="宋体" panose="02010600030101010101" pitchFamily="2" charset="-122"/>
              </a:rPr>
              <a:t>的矩阵表示中可以看出，表项通常是一状态的集合，而在</a:t>
            </a:r>
            <a:r>
              <a:rPr lang="en-US" altLang="zh-CN" dirty="0" smtClean="0">
                <a:latin typeface="宋体" panose="02010600030101010101" pitchFamily="2" charset="-122"/>
              </a:rPr>
              <a:t>DFA</a:t>
            </a:r>
            <a:r>
              <a:rPr lang="zh-CN" altLang="en-US" dirty="0" smtClean="0">
                <a:latin typeface="宋体" panose="02010600030101010101" pitchFamily="2" charset="-122"/>
              </a:rPr>
              <a:t>的矩阵表示中，表项是一个</a:t>
            </a:r>
            <a:r>
              <a:rPr lang="zh-CN" altLang="en-US" dirty="0" smtClean="0">
                <a:latin typeface="宋体" panose="02010600030101010101" pitchFamily="2" charset="-122"/>
              </a:rPr>
              <a:t>状态；</a:t>
            </a:r>
            <a:endParaRPr lang="en-US" altLang="zh-CN" dirty="0" smtClean="0">
              <a:latin typeface="宋体" panose="02010600030101010101" pitchFamily="2" charset="-122"/>
            </a:endParaRPr>
          </a:p>
          <a:p>
            <a:pPr eaLnBrk="1" hangingPunct="1">
              <a:spcAft>
                <a:spcPct val="20000"/>
              </a:spcAft>
              <a:buFont typeface="Wingdings" panose="05000000000000000000" pitchFamily="2" charset="2"/>
              <a:buChar char="l"/>
            </a:pPr>
            <a:r>
              <a:rPr lang="en-US" altLang="zh-CN" b="1" dirty="0" smtClean="0">
                <a:latin typeface="宋体" panose="02010600030101010101" pitchFamily="2" charset="-122"/>
              </a:rPr>
              <a:t>NFA</a:t>
            </a:r>
            <a:r>
              <a:rPr lang="zh-CN" altLang="en-US" b="1" dirty="0" smtClean="0">
                <a:latin typeface="宋体" panose="02010600030101010101" pitchFamily="2" charset="-122"/>
              </a:rPr>
              <a:t>到相应的</a:t>
            </a:r>
            <a:r>
              <a:rPr lang="en-US" altLang="zh-CN" b="1" dirty="0" smtClean="0">
                <a:latin typeface="宋体" panose="02010600030101010101" pitchFamily="2" charset="-122"/>
              </a:rPr>
              <a:t>DFA</a:t>
            </a:r>
            <a:r>
              <a:rPr lang="zh-CN" altLang="en-US" b="1" dirty="0" smtClean="0">
                <a:latin typeface="宋体" panose="02010600030101010101" pitchFamily="2" charset="-122"/>
              </a:rPr>
              <a:t>的构造的基本思路是</a:t>
            </a:r>
            <a:r>
              <a:rPr lang="zh-CN" altLang="en-US" dirty="0" smtClean="0">
                <a:latin typeface="宋体" panose="02010600030101010101" pitchFamily="2" charset="-122"/>
              </a:rPr>
              <a:t>： </a:t>
            </a:r>
            <a:r>
              <a:rPr lang="en-US" altLang="zh-CN" dirty="0" smtClean="0">
                <a:latin typeface="宋体" panose="02010600030101010101" pitchFamily="2" charset="-122"/>
              </a:rPr>
              <a:t>DFA</a:t>
            </a:r>
            <a:r>
              <a:rPr lang="zh-CN" altLang="en-US" dirty="0" smtClean="0">
                <a:latin typeface="宋体" panose="02010600030101010101" pitchFamily="2" charset="-122"/>
              </a:rPr>
              <a:t>的每一个状态对应</a:t>
            </a:r>
            <a:r>
              <a:rPr lang="en-US" altLang="zh-CN" dirty="0" smtClean="0">
                <a:latin typeface="宋体" panose="02010600030101010101" pitchFamily="2" charset="-122"/>
              </a:rPr>
              <a:t>NFA</a:t>
            </a:r>
            <a:r>
              <a:rPr lang="zh-CN" altLang="en-US" dirty="0" smtClean="0">
                <a:latin typeface="宋体" panose="02010600030101010101" pitchFamily="2" charset="-122"/>
              </a:rPr>
              <a:t>的一组状态</a:t>
            </a:r>
            <a:r>
              <a:rPr lang="en-US" altLang="zh-CN" dirty="0" smtClean="0">
                <a:latin typeface="宋体" panose="02010600030101010101" pitchFamily="2" charset="-122"/>
              </a:rPr>
              <a:t>.   DFA</a:t>
            </a:r>
            <a:r>
              <a:rPr lang="zh-CN" altLang="en-US" dirty="0" smtClean="0">
                <a:latin typeface="宋体" panose="02010600030101010101" pitchFamily="2" charset="-122"/>
              </a:rPr>
              <a:t>使用它的状态去记录在</a:t>
            </a:r>
            <a:r>
              <a:rPr lang="en-US" altLang="zh-CN" dirty="0" smtClean="0">
                <a:latin typeface="宋体" panose="02010600030101010101" pitchFamily="2" charset="-122"/>
              </a:rPr>
              <a:t>NFA</a:t>
            </a:r>
            <a:r>
              <a:rPr lang="zh-CN" altLang="en-US" dirty="0" smtClean="0">
                <a:latin typeface="宋体" panose="02010600030101010101" pitchFamily="2" charset="-122"/>
              </a:rPr>
              <a:t>读入一个输入符号后可能达到的所有状态</a:t>
            </a:r>
            <a:r>
              <a:rPr lang="en-US" altLang="zh-CN" dirty="0" smtClean="0">
                <a:latin typeface="宋体" panose="02010600030101010101" pitchFamily="2" charset="-122"/>
              </a:rPr>
              <a:t>.</a:t>
            </a:r>
          </a:p>
          <a:p>
            <a:pPr eaLnBrk="1" hangingPunct="1"/>
            <a:endParaRPr lang="en-US" altLang="zh-CN"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p:txBody>
          <a:bodyPr/>
          <a:lstStyle/>
          <a:p>
            <a:pPr eaLnBrk="1" hangingPunct="1"/>
            <a:r>
              <a:rPr lang="zh-CN" altLang="en-US" smtClean="0"/>
              <a:t>状态集合的运算</a:t>
            </a:r>
          </a:p>
        </p:txBody>
      </p:sp>
      <p:sp>
        <p:nvSpPr>
          <p:cNvPr id="45059" name="Rectangle 3"/>
          <p:cNvSpPr>
            <a:spLocks noGrp="1" noRot="1" noChangeArrowheads="1"/>
          </p:cNvSpPr>
          <p:nvPr>
            <p:ph idx="1"/>
          </p:nvPr>
        </p:nvSpPr>
        <p:spPr>
          <a:xfrm>
            <a:off x="323850" y="2420938"/>
            <a:ext cx="8540750" cy="3319462"/>
          </a:xfrm>
        </p:spPr>
        <p:txBody>
          <a:bodyPr/>
          <a:lstStyle/>
          <a:p>
            <a:pPr eaLnBrk="1" hangingPunct="1">
              <a:buFont typeface="Wingdings" panose="05000000000000000000" pitchFamily="2" charset="2"/>
              <a:buNone/>
            </a:pPr>
            <a:r>
              <a:rPr lang="en-US" altLang="zh-CN" sz="2800" smtClean="0">
                <a:latin typeface="宋体" panose="02010600030101010101" pitchFamily="2" charset="-122"/>
              </a:rPr>
              <a:t>1.  </a:t>
            </a:r>
            <a:r>
              <a:rPr lang="zh-CN" altLang="en-US" sz="2800" b="1" smtClean="0">
                <a:solidFill>
                  <a:srgbClr val="FF0000"/>
                </a:solidFill>
                <a:latin typeface="宋体" panose="02010600030101010101" pitchFamily="2" charset="-122"/>
              </a:rPr>
              <a:t>状态集合</a:t>
            </a:r>
            <a:r>
              <a:rPr lang="en-US" altLang="zh-CN" sz="2800" b="1" smtClean="0">
                <a:solidFill>
                  <a:srgbClr val="FF0000"/>
                </a:solidFill>
                <a:latin typeface="宋体" panose="02010600030101010101" pitchFamily="2" charset="-122"/>
              </a:rPr>
              <a:t>I</a:t>
            </a:r>
            <a:r>
              <a:rPr lang="zh-CN" altLang="en-US" sz="2800" b="1" smtClean="0">
                <a:solidFill>
                  <a:srgbClr val="FF0000"/>
                </a:solidFill>
                <a:latin typeface="宋体" panose="02010600030101010101" pitchFamily="2" charset="-122"/>
              </a:rPr>
              <a:t>的</a:t>
            </a:r>
            <a:r>
              <a:rPr lang="en-US" altLang="zh-CN" sz="2800" b="1" smtClean="0">
                <a:solidFill>
                  <a:srgbClr val="FF0000"/>
                </a:solidFill>
                <a:latin typeface="宋体" panose="02010600030101010101" pitchFamily="2" charset="-122"/>
              </a:rPr>
              <a:t>ε-</a:t>
            </a:r>
            <a:r>
              <a:rPr lang="zh-CN" altLang="en-US" sz="2800" b="1" smtClean="0">
                <a:solidFill>
                  <a:srgbClr val="FF0000"/>
                </a:solidFill>
                <a:latin typeface="宋体" panose="02010600030101010101" pitchFamily="2" charset="-122"/>
              </a:rPr>
              <a:t>闭包</a:t>
            </a:r>
            <a:r>
              <a:rPr lang="zh-CN" altLang="en-US" sz="2800" smtClean="0">
                <a:latin typeface="宋体" panose="02010600030101010101" pitchFamily="2" charset="-122"/>
              </a:rPr>
              <a:t>，表示为</a:t>
            </a:r>
            <a:r>
              <a:rPr lang="en-US" altLang="zh-CN" sz="2800" smtClean="0">
                <a:latin typeface="宋体" panose="02010600030101010101" pitchFamily="2" charset="-122"/>
              </a:rPr>
              <a:t>ε-closure(I)</a:t>
            </a:r>
            <a:r>
              <a:rPr lang="zh-CN" altLang="en-US" sz="2800" smtClean="0">
                <a:latin typeface="宋体" panose="02010600030101010101" pitchFamily="2" charset="-122"/>
              </a:rPr>
              <a:t>，定义为一状态集，是状态集</a:t>
            </a:r>
            <a:r>
              <a:rPr lang="en-US" altLang="zh-CN" sz="2800" smtClean="0">
                <a:latin typeface="宋体" panose="02010600030101010101" pitchFamily="2" charset="-122"/>
              </a:rPr>
              <a:t>I</a:t>
            </a:r>
            <a:r>
              <a:rPr lang="zh-CN" altLang="en-US" sz="2800" smtClean="0">
                <a:latin typeface="宋体" panose="02010600030101010101" pitchFamily="2" charset="-122"/>
              </a:rPr>
              <a:t>中的任何状态</a:t>
            </a:r>
            <a:r>
              <a:rPr lang="en-US" altLang="zh-CN" sz="2800" smtClean="0">
                <a:latin typeface="宋体" panose="02010600030101010101" pitchFamily="2" charset="-122"/>
              </a:rPr>
              <a:t>S</a:t>
            </a:r>
            <a:r>
              <a:rPr lang="zh-CN" altLang="en-US" sz="2800" smtClean="0">
                <a:latin typeface="宋体" panose="02010600030101010101" pitchFamily="2" charset="-122"/>
              </a:rPr>
              <a:t>经任意条</a:t>
            </a:r>
            <a:r>
              <a:rPr lang="en-US" altLang="zh-CN" sz="2800" smtClean="0">
                <a:latin typeface="宋体" panose="02010600030101010101" pitchFamily="2" charset="-122"/>
              </a:rPr>
              <a:t>ε</a:t>
            </a:r>
            <a:r>
              <a:rPr lang="zh-CN" altLang="en-US" sz="2800" smtClean="0">
                <a:latin typeface="宋体" panose="02010600030101010101" pitchFamily="2" charset="-122"/>
              </a:rPr>
              <a:t>弧而能到达的状态的集合。</a:t>
            </a:r>
          </a:p>
          <a:p>
            <a:pPr eaLnBrk="1" hangingPunct="1">
              <a:buFont typeface="Wingdings" panose="05000000000000000000" pitchFamily="2" charset="2"/>
              <a:buNone/>
            </a:pPr>
            <a:r>
              <a:rPr lang="zh-CN" altLang="en-US" sz="2800" smtClean="0">
                <a:latin typeface="宋体" panose="02010600030101010101" pitchFamily="2" charset="-122"/>
              </a:rPr>
              <a:t>     状态集合</a:t>
            </a:r>
            <a:r>
              <a:rPr lang="en-US" altLang="zh-CN" sz="2800" smtClean="0">
                <a:latin typeface="宋体" panose="02010600030101010101" pitchFamily="2" charset="-122"/>
              </a:rPr>
              <a:t>I</a:t>
            </a:r>
            <a:r>
              <a:rPr lang="zh-CN" altLang="en-US" sz="2800" smtClean="0">
                <a:latin typeface="宋体" panose="02010600030101010101" pitchFamily="2" charset="-122"/>
              </a:rPr>
              <a:t>的任何状态</a:t>
            </a:r>
            <a:r>
              <a:rPr lang="en-US" altLang="zh-CN" sz="2800" smtClean="0">
                <a:latin typeface="宋体" panose="02010600030101010101" pitchFamily="2" charset="-122"/>
              </a:rPr>
              <a:t>S</a:t>
            </a:r>
            <a:r>
              <a:rPr lang="zh-CN" altLang="en-US" sz="2800" smtClean="0">
                <a:latin typeface="宋体" panose="02010600030101010101" pitchFamily="2" charset="-122"/>
              </a:rPr>
              <a:t>都属于</a:t>
            </a:r>
            <a:r>
              <a:rPr lang="en-US" altLang="zh-CN" sz="2800" smtClean="0">
                <a:latin typeface="宋体" panose="02010600030101010101" pitchFamily="2" charset="-122"/>
              </a:rPr>
              <a:t>ε-closure(I)</a:t>
            </a:r>
            <a:r>
              <a:rPr lang="zh-CN" altLang="en-US" sz="2800" smtClean="0">
                <a:latin typeface="宋体" panose="02010600030101010101" pitchFamily="2" charset="-122"/>
              </a:rPr>
              <a:t>。</a:t>
            </a:r>
          </a:p>
          <a:p>
            <a:pPr eaLnBrk="1" hangingPunct="1">
              <a:buFont typeface="Wingdings" panose="05000000000000000000" pitchFamily="2" charset="2"/>
              <a:buNone/>
            </a:pPr>
            <a:r>
              <a:rPr lang="en-US" altLang="zh-CN" sz="2800" smtClean="0">
                <a:latin typeface="宋体" panose="02010600030101010101" pitchFamily="2" charset="-122"/>
              </a:rPr>
              <a:t>2. </a:t>
            </a:r>
            <a:r>
              <a:rPr lang="zh-CN" altLang="en-US" sz="2800" b="1" smtClean="0">
                <a:solidFill>
                  <a:srgbClr val="FF0000"/>
                </a:solidFill>
                <a:latin typeface="宋体" panose="02010600030101010101" pitchFamily="2" charset="-122"/>
              </a:rPr>
              <a:t>状态集合</a:t>
            </a:r>
            <a:r>
              <a:rPr lang="en-US" altLang="zh-CN" sz="2800" b="1" smtClean="0">
                <a:solidFill>
                  <a:srgbClr val="FF0000"/>
                </a:solidFill>
                <a:latin typeface="宋体" panose="02010600030101010101" pitchFamily="2" charset="-122"/>
              </a:rPr>
              <a:t>I</a:t>
            </a:r>
            <a:r>
              <a:rPr lang="zh-CN" altLang="en-US" sz="2800" b="1" smtClean="0">
                <a:solidFill>
                  <a:srgbClr val="FF0000"/>
                </a:solidFill>
                <a:latin typeface="宋体" panose="02010600030101010101" pitchFamily="2" charset="-122"/>
              </a:rPr>
              <a:t>的</a:t>
            </a:r>
            <a:r>
              <a:rPr lang="en-US" altLang="zh-CN" sz="2800" b="1" smtClean="0">
                <a:solidFill>
                  <a:srgbClr val="FF0000"/>
                </a:solidFill>
                <a:latin typeface="宋体" panose="02010600030101010101" pitchFamily="2" charset="-122"/>
              </a:rPr>
              <a:t>a</a:t>
            </a:r>
            <a:r>
              <a:rPr lang="zh-CN" altLang="en-US" sz="2800" b="1" smtClean="0">
                <a:solidFill>
                  <a:srgbClr val="FF0000"/>
                </a:solidFill>
                <a:latin typeface="宋体" panose="02010600030101010101" pitchFamily="2" charset="-122"/>
              </a:rPr>
              <a:t>弧转换</a:t>
            </a:r>
            <a:r>
              <a:rPr lang="zh-CN" altLang="en-US" sz="2800" smtClean="0">
                <a:latin typeface="宋体" panose="02010600030101010101" pitchFamily="2" charset="-122"/>
              </a:rPr>
              <a:t>，表示为</a:t>
            </a:r>
            <a:r>
              <a:rPr lang="en-US" altLang="zh-CN" sz="2800" smtClean="0">
                <a:latin typeface="宋体" panose="02010600030101010101" pitchFamily="2" charset="-122"/>
              </a:rPr>
              <a:t>move(I,a)</a:t>
            </a:r>
            <a:r>
              <a:rPr lang="zh-CN" altLang="en-US" sz="2800" smtClean="0">
                <a:latin typeface="宋体" panose="02010600030101010101" pitchFamily="2" charset="-122"/>
              </a:rPr>
              <a:t>定义为状态集合</a:t>
            </a:r>
            <a:r>
              <a:rPr lang="en-US" altLang="zh-CN" sz="2800" smtClean="0">
                <a:latin typeface="宋体" panose="02010600030101010101" pitchFamily="2" charset="-122"/>
              </a:rPr>
              <a:t>J</a:t>
            </a:r>
            <a:r>
              <a:rPr lang="zh-CN" altLang="en-US" sz="2800" smtClean="0">
                <a:latin typeface="宋体" panose="02010600030101010101" pitchFamily="2" charset="-122"/>
              </a:rPr>
              <a:t>，其中</a:t>
            </a:r>
            <a:r>
              <a:rPr lang="en-US" altLang="zh-CN" sz="2800" smtClean="0">
                <a:latin typeface="宋体" panose="02010600030101010101" pitchFamily="2" charset="-122"/>
              </a:rPr>
              <a:t>J</a:t>
            </a:r>
            <a:r>
              <a:rPr lang="zh-CN" altLang="en-US" sz="2800" smtClean="0">
                <a:latin typeface="宋体" panose="02010600030101010101" pitchFamily="2" charset="-122"/>
              </a:rPr>
              <a:t>是所有那些可从</a:t>
            </a:r>
            <a:r>
              <a:rPr lang="en-US" altLang="zh-CN" sz="2800" smtClean="0">
                <a:latin typeface="宋体" panose="02010600030101010101" pitchFamily="2" charset="-122"/>
              </a:rPr>
              <a:t>I</a:t>
            </a:r>
            <a:r>
              <a:rPr lang="zh-CN" altLang="en-US" sz="2800" smtClean="0">
                <a:latin typeface="宋体" panose="02010600030101010101" pitchFamily="2" charset="-122"/>
              </a:rPr>
              <a:t>中的某一状态经过</a:t>
            </a:r>
            <a:r>
              <a:rPr lang="zh-CN" altLang="en-US" sz="2800" b="1" smtClean="0">
                <a:solidFill>
                  <a:schemeClr val="hlink"/>
                </a:solidFill>
                <a:latin typeface="宋体" panose="02010600030101010101" pitchFamily="2" charset="-122"/>
              </a:rPr>
              <a:t>一条</a:t>
            </a:r>
            <a:r>
              <a:rPr lang="en-US" altLang="zh-CN" sz="2800" b="1" smtClean="0">
                <a:solidFill>
                  <a:schemeClr val="hlink"/>
                </a:solidFill>
                <a:latin typeface="宋体" panose="02010600030101010101" pitchFamily="2" charset="-122"/>
              </a:rPr>
              <a:t>a</a:t>
            </a:r>
            <a:r>
              <a:rPr lang="zh-CN" altLang="en-US" sz="2800" b="1" smtClean="0">
                <a:solidFill>
                  <a:schemeClr val="hlink"/>
                </a:solidFill>
                <a:latin typeface="宋体" panose="02010600030101010101" pitchFamily="2" charset="-122"/>
              </a:rPr>
              <a:t>弧</a:t>
            </a:r>
            <a:r>
              <a:rPr lang="zh-CN" altLang="en-US" sz="2800" smtClean="0">
                <a:latin typeface="宋体" panose="02010600030101010101" pitchFamily="2" charset="-122"/>
              </a:rPr>
              <a:t>而到达的状态的全体。</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idx="1"/>
          </p:nvPr>
        </p:nvSpPr>
        <p:spPr>
          <a:xfrm>
            <a:off x="914400" y="1617663"/>
            <a:ext cx="7545388" cy="2674937"/>
          </a:xfrm>
        </p:spPr>
        <p:txBody>
          <a:bodyPr/>
          <a:lstStyle/>
          <a:p>
            <a:pPr lvl="1" eaLnBrk="1" hangingPunct="1"/>
            <a:r>
              <a:rPr lang="en-US" altLang="zh-CN" smtClean="0"/>
              <a:t>I={1}, </a:t>
            </a:r>
            <a:r>
              <a:rPr lang="en-US" altLang="zh-CN" smtClean="0">
                <a:sym typeface="Symbol" panose="05050102010706020507" pitchFamily="18" charset="2"/>
              </a:rPr>
              <a:t>-closure(I)={1,2}</a:t>
            </a:r>
            <a:r>
              <a:rPr lang="zh-CN" altLang="en-US" smtClean="0">
                <a:sym typeface="Symbol" panose="05050102010706020507" pitchFamily="18" charset="2"/>
              </a:rPr>
              <a:t>；</a:t>
            </a:r>
          </a:p>
          <a:p>
            <a:pPr lvl="1" eaLnBrk="1" hangingPunct="1"/>
            <a:r>
              <a:rPr lang="en-US" altLang="zh-CN" smtClean="0">
                <a:sym typeface="Symbol" panose="05050102010706020507" pitchFamily="18" charset="2"/>
              </a:rPr>
              <a:t>I={5}, -closure(I)={5,6,2}</a:t>
            </a:r>
            <a:r>
              <a:rPr lang="zh-CN" altLang="en-US" smtClean="0">
                <a:sym typeface="Symbol" panose="05050102010706020507" pitchFamily="18" charset="2"/>
              </a:rPr>
              <a:t>；</a:t>
            </a:r>
          </a:p>
          <a:p>
            <a:pPr lvl="1" eaLnBrk="1" hangingPunct="1"/>
            <a:r>
              <a:rPr lang="en-US" altLang="zh-CN" smtClean="0">
                <a:sym typeface="Symbol" panose="05050102010706020507" pitchFamily="18" charset="2"/>
              </a:rPr>
              <a:t>move({1,2},a)={5,3,4}</a:t>
            </a:r>
          </a:p>
          <a:p>
            <a:pPr lvl="1" eaLnBrk="1" hangingPunct="1"/>
            <a:r>
              <a:rPr lang="en-US" altLang="zh-CN" smtClean="0">
                <a:sym typeface="Symbol" panose="05050102010706020507" pitchFamily="18" charset="2"/>
              </a:rPr>
              <a:t>-closure({5,3,4})={2,3,4,5,6,7,8}</a:t>
            </a:r>
            <a:r>
              <a:rPr lang="zh-CN" altLang="en-US" smtClean="0">
                <a:sym typeface="Symbol" panose="05050102010706020507" pitchFamily="18" charset="2"/>
              </a:rPr>
              <a:t>；</a:t>
            </a:r>
            <a:endParaRPr lang="zh-CN" altLang="zh-CN" smtClean="0">
              <a:sym typeface="Symbol" panose="05050102010706020507" pitchFamily="18" charset="2"/>
            </a:endParaRPr>
          </a:p>
        </p:txBody>
      </p:sp>
      <p:grpSp>
        <p:nvGrpSpPr>
          <p:cNvPr id="2" name="Group 5"/>
          <p:cNvGrpSpPr>
            <a:grpSpLocks/>
          </p:cNvGrpSpPr>
          <p:nvPr/>
        </p:nvGrpSpPr>
        <p:grpSpPr bwMode="auto">
          <a:xfrm>
            <a:off x="1778000" y="3906838"/>
            <a:ext cx="3657600" cy="2401887"/>
            <a:chOff x="1008" y="1310"/>
            <a:chExt cx="3408" cy="2375"/>
          </a:xfrm>
        </p:grpSpPr>
        <p:sp>
          <p:nvSpPr>
            <p:cNvPr id="46085" name="Oval 6"/>
            <p:cNvSpPr>
              <a:spLocks noChangeArrowheads="1"/>
            </p:cNvSpPr>
            <p:nvPr/>
          </p:nvSpPr>
          <p:spPr bwMode="auto">
            <a:xfrm>
              <a:off x="1008" y="2400"/>
              <a:ext cx="384" cy="38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1</a:t>
              </a:r>
            </a:p>
          </p:txBody>
        </p:sp>
        <p:sp>
          <p:nvSpPr>
            <p:cNvPr id="46086" name="Oval 7"/>
            <p:cNvSpPr>
              <a:spLocks noChangeArrowheads="1"/>
            </p:cNvSpPr>
            <p:nvPr/>
          </p:nvSpPr>
          <p:spPr bwMode="auto">
            <a:xfrm>
              <a:off x="1872" y="2400"/>
              <a:ext cx="384" cy="38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2</a:t>
              </a:r>
            </a:p>
          </p:txBody>
        </p:sp>
        <p:sp>
          <p:nvSpPr>
            <p:cNvPr id="46087" name="Oval 8"/>
            <p:cNvSpPr>
              <a:spLocks noChangeArrowheads="1"/>
            </p:cNvSpPr>
            <p:nvPr/>
          </p:nvSpPr>
          <p:spPr bwMode="auto">
            <a:xfrm>
              <a:off x="1872" y="1440"/>
              <a:ext cx="384" cy="38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5</a:t>
              </a:r>
            </a:p>
          </p:txBody>
        </p:sp>
        <p:sp>
          <p:nvSpPr>
            <p:cNvPr id="46088" name="Oval 9"/>
            <p:cNvSpPr>
              <a:spLocks noChangeArrowheads="1"/>
            </p:cNvSpPr>
            <p:nvPr/>
          </p:nvSpPr>
          <p:spPr bwMode="auto">
            <a:xfrm>
              <a:off x="2940" y="2400"/>
              <a:ext cx="384" cy="38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3</a:t>
              </a:r>
            </a:p>
          </p:txBody>
        </p:sp>
        <p:sp>
          <p:nvSpPr>
            <p:cNvPr id="46089" name="Oval 10"/>
            <p:cNvSpPr>
              <a:spLocks noChangeArrowheads="1"/>
            </p:cNvSpPr>
            <p:nvPr/>
          </p:nvSpPr>
          <p:spPr bwMode="auto">
            <a:xfrm>
              <a:off x="1872" y="3264"/>
              <a:ext cx="384" cy="38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4</a:t>
              </a:r>
            </a:p>
          </p:txBody>
        </p:sp>
        <p:grpSp>
          <p:nvGrpSpPr>
            <p:cNvPr id="46090" name="Group 11"/>
            <p:cNvGrpSpPr>
              <a:grpSpLocks/>
            </p:cNvGrpSpPr>
            <p:nvPr/>
          </p:nvGrpSpPr>
          <p:grpSpPr bwMode="auto">
            <a:xfrm>
              <a:off x="2940" y="1407"/>
              <a:ext cx="384" cy="452"/>
              <a:chOff x="2940" y="1407"/>
              <a:chExt cx="384" cy="452"/>
            </a:xfrm>
          </p:grpSpPr>
          <p:grpSp>
            <p:nvGrpSpPr>
              <p:cNvPr id="46117" name="Group 12"/>
              <p:cNvGrpSpPr>
                <a:grpSpLocks/>
              </p:cNvGrpSpPr>
              <p:nvPr/>
            </p:nvGrpSpPr>
            <p:grpSpPr bwMode="auto">
              <a:xfrm>
                <a:off x="2940" y="1440"/>
                <a:ext cx="384" cy="384"/>
                <a:chOff x="2928" y="1440"/>
                <a:chExt cx="384" cy="384"/>
              </a:xfrm>
            </p:grpSpPr>
            <p:sp>
              <p:nvSpPr>
                <p:cNvPr id="46119" name="Oval 13"/>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6120" name="Oval 14"/>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46118" name="Text Box 15"/>
              <p:cNvSpPr txBox="1">
                <a:spLocks noChangeArrowheads="1"/>
              </p:cNvSpPr>
              <p:nvPr/>
            </p:nvSpPr>
            <p:spPr bwMode="auto">
              <a:xfrm>
                <a:off x="2975" y="1407"/>
                <a:ext cx="314"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6</a:t>
                </a:r>
              </a:p>
            </p:txBody>
          </p:sp>
        </p:grpSp>
        <p:grpSp>
          <p:nvGrpSpPr>
            <p:cNvPr id="46091" name="Group 16"/>
            <p:cNvGrpSpPr>
              <a:grpSpLocks/>
            </p:cNvGrpSpPr>
            <p:nvPr/>
          </p:nvGrpSpPr>
          <p:grpSpPr bwMode="auto">
            <a:xfrm>
              <a:off x="4032" y="2366"/>
              <a:ext cx="384" cy="453"/>
              <a:chOff x="4032" y="2366"/>
              <a:chExt cx="384" cy="453"/>
            </a:xfrm>
          </p:grpSpPr>
          <p:grpSp>
            <p:nvGrpSpPr>
              <p:cNvPr id="46113" name="Group 17"/>
              <p:cNvGrpSpPr>
                <a:grpSpLocks/>
              </p:cNvGrpSpPr>
              <p:nvPr/>
            </p:nvGrpSpPr>
            <p:grpSpPr bwMode="auto">
              <a:xfrm>
                <a:off x="4032" y="2400"/>
                <a:ext cx="384" cy="384"/>
                <a:chOff x="2928" y="1440"/>
                <a:chExt cx="384" cy="384"/>
              </a:xfrm>
            </p:grpSpPr>
            <p:sp>
              <p:nvSpPr>
                <p:cNvPr id="46115" name="Oval 18"/>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6116" name="Oval 19"/>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46114" name="Text Box 20"/>
              <p:cNvSpPr txBox="1">
                <a:spLocks noChangeArrowheads="1"/>
              </p:cNvSpPr>
              <p:nvPr/>
            </p:nvSpPr>
            <p:spPr bwMode="auto">
              <a:xfrm>
                <a:off x="4077" y="2366"/>
                <a:ext cx="314"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8</a:t>
                </a:r>
              </a:p>
            </p:txBody>
          </p:sp>
        </p:grpSp>
        <p:grpSp>
          <p:nvGrpSpPr>
            <p:cNvPr id="46092" name="Group 21"/>
            <p:cNvGrpSpPr>
              <a:grpSpLocks/>
            </p:cNvGrpSpPr>
            <p:nvPr/>
          </p:nvGrpSpPr>
          <p:grpSpPr bwMode="auto">
            <a:xfrm>
              <a:off x="2940" y="3233"/>
              <a:ext cx="384" cy="452"/>
              <a:chOff x="2940" y="3233"/>
              <a:chExt cx="384" cy="452"/>
            </a:xfrm>
          </p:grpSpPr>
          <p:grpSp>
            <p:nvGrpSpPr>
              <p:cNvPr id="46109" name="Group 22"/>
              <p:cNvGrpSpPr>
                <a:grpSpLocks/>
              </p:cNvGrpSpPr>
              <p:nvPr/>
            </p:nvGrpSpPr>
            <p:grpSpPr bwMode="auto">
              <a:xfrm>
                <a:off x="2940" y="3264"/>
                <a:ext cx="384" cy="384"/>
                <a:chOff x="2928" y="1440"/>
                <a:chExt cx="384" cy="384"/>
              </a:xfrm>
            </p:grpSpPr>
            <p:sp>
              <p:nvSpPr>
                <p:cNvPr id="46111" name="Oval 23"/>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6112" name="Oval 24"/>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46110" name="Text Box 25"/>
              <p:cNvSpPr txBox="1">
                <a:spLocks noChangeArrowheads="1"/>
              </p:cNvSpPr>
              <p:nvPr/>
            </p:nvSpPr>
            <p:spPr bwMode="auto">
              <a:xfrm>
                <a:off x="2975" y="3233"/>
                <a:ext cx="314"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7</a:t>
                </a:r>
              </a:p>
            </p:txBody>
          </p:sp>
        </p:grpSp>
        <p:cxnSp>
          <p:nvCxnSpPr>
            <p:cNvPr id="46093" name="AutoShape 26"/>
            <p:cNvCxnSpPr>
              <a:cxnSpLocks noChangeShapeType="1"/>
              <a:stCxn id="46089" idx="6"/>
              <a:endCxn id="46111" idx="2"/>
            </p:cNvCxnSpPr>
            <p:nvPr/>
          </p:nvCxnSpPr>
          <p:spPr bwMode="auto">
            <a:xfrm>
              <a:off x="2256" y="3456"/>
              <a:ext cx="68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94" name="AutoShape 27"/>
            <p:cNvCxnSpPr>
              <a:cxnSpLocks noChangeShapeType="1"/>
              <a:stCxn id="46086" idx="6"/>
              <a:endCxn id="46088" idx="2"/>
            </p:cNvCxnSpPr>
            <p:nvPr/>
          </p:nvCxnSpPr>
          <p:spPr bwMode="auto">
            <a:xfrm>
              <a:off x="2256" y="2592"/>
              <a:ext cx="68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95" name="AutoShape 28"/>
            <p:cNvCxnSpPr>
              <a:cxnSpLocks noChangeShapeType="1"/>
              <a:stCxn id="46119" idx="3"/>
              <a:endCxn id="46086" idx="7"/>
            </p:cNvCxnSpPr>
            <p:nvPr/>
          </p:nvCxnSpPr>
          <p:spPr bwMode="auto">
            <a:xfrm rot="5400000">
              <a:off x="2254" y="1714"/>
              <a:ext cx="688" cy="796"/>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96" name="AutoShape 29"/>
            <p:cNvCxnSpPr>
              <a:cxnSpLocks noChangeShapeType="1"/>
              <a:stCxn id="46087" idx="6"/>
              <a:endCxn id="46119" idx="2"/>
            </p:cNvCxnSpPr>
            <p:nvPr/>
          </p:nvCxnSpPr>
          <p:spPr bwMode="auto">
            <a:xfrm>
              <a:off x="2256" y="1632"/>
              <a:ext cx="68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97" name="AutoShape 30"/>
            <p:cNvCxnSpPr>
              <a:cxnSpLocks noChangeShapeType="1"/>
              <a:stCxn id="46085" idx="6"/>
              <a:endCxn id="46086" idx="2"/>
            </p:cNvCxnSpPr>
            <p:nvPr/>
          </p:nvCxnSpPr>
          <p:spPr bwMode="auto">
            <a:xfrm>
              <a:off x="1392" y="2592"/>
              <a:ext cx="48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98" name="AutoShape 31"/>
            <p:cNvCxnSpPr>
              <a:cxnSpLocks noChangeShapeType="1"/>
              <a:stCxn id="46085" idx="0"/>
              <a:endCxn id="46087" idx="2"/>
            </p:cNvCxnSpPr>
            <p:nvPr/>
          </p:nvCxnSpPr>
          <p:spPr bwMode="auto">
            <a:xfrm rot="-5400000">
              <a:off x="1152" y="1680"/>
              <a:ext cx="768" cy="672"/>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99" name="AutoShape 32"/>
            <p:cNvCxnSpPr>
              <a:cxnSpLocks noChangeShapeType="1"/>
              <a:stCxn id="46085" idx="4"/>
              <a:endCxn id="46089" idx="2"/>
            </p:cNvCxnSpPr>
            <p:nvPr/>
          </p:nvCxnSpPr>
          <p:spPr bwMode="auto">
            <a:xfrm rot="16200000" flipH="1">
              <a:off x="1200" y="2784"/>
              <a:ext cx="672" cy="672"/>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00" name="AutoShape 33"/>
            <p:cNvCxnSpPr>
              <a:cxnSpLocks noChangeShapeType="1"/>
              <a:stCxn id="46088" idx="6"/>
              <a:endCxn id="46115" idx="2"/>
            </p:cNvCxnSpPr>
            <p:nvPr/>
          </p:nvCxnSpPr>
          <p:spPr bwMode="auto">
            <a:xfrm>
              <a:off x="3324" y="2592"/>
              <a:ext cx="70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101" name="Text Box 34"/>
            <p:cNvSpPr txBox="1">
              <a:spLocks noChangeArrowheads="1"/>
            </p:cNvSpPr>
            <p:nvPr/>
          </p:nvSpPr>
          <p:spPr bwMode="auto">
            <a:xfrm>
              <a:off x="1200" y="1552"/>
              <a:ext cx="298"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46102" name="Text Box 35"/>
            <p:cNvSpPr txBox="1">
              <a:spLocks noChangeArrowheads="1"/>
            </p:cNvSpPr>
            <p:nvPr/>
          </p:nvSpPr>
          <p:spPr bwMode="auto">
            <a:xfrm>
              <a:off x="1245" y="3087"/>
              <a:ext cx="297"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46103" name="Text Box 36"/>
            <p:cNvSpPr txBox="1">
              <a:spLocks noChangeArrowheads="1"/>
            </p:cNvSpPr>
            <p:nvPr/>
          </p:nvSpPr>
          <p:spPr bwMode="auto">
            <a:xfrm>
              <a:off x="1435" y="2271"/>
              <a:ext cx="296"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46104" name="Text Box 37"/>
            <p:cNvSpPr txBox="1">
              <a:spLocks noChangeArrowheads="1"/>
            </p:cNvSpPr>
            <p:nvPr/>
          </p:nvSpPr>
          <p:spPr bwMode="auto">
            <a:xfrm>
              <a:off x="2351" y="1793"/>
              <a:ext cx="296"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46105" name="Text Box 38"/>
            <p:cNvSpPr txBox="1">
              <a:spLocks noChangeArrowheads="1"/>
            </p:cNvSpPr>
            <p:nvPr/>
          </p:nvSpPr>
          <p:spPr bwMode="auto">
            <a:xfrm>
              <a:off x="2393" y="1310"/>
              <a:ext cx="295"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46106" name="Text Box 39"/>
            <p:cNvSpPr txBox="1">
              <a:spLocks noChangeArrowheads="1"/>
            </p:cNvSpPr>
            <p:nvPr/>
          </p:nvSpPr>
          <p:spPr bwMode="auto">
            <a:xfrm>
              <a:off x="3458" y="2270"/>
              <a:ext cx="295"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46107" name="Text Box 40"/>
            <p:cNvSpPr txBox="1">
              <a:spLocks noChangeArrowheads="1"/>
            </p:cNvSpPr>
            <p:nvPr/>
          </p:nvSpPr>
          <p:spPr bwMode="auto">
            <a:xfrm>
              <a:off x="2400" y="3135"/>
              <a:ext cx="296"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46108" name="Text Box 41"/>
            <p:cNvSpPr txBox="1">
              <a:spLocks noChangeArrowheads="1"/>
            </p:cNvSpPr>
            <p:nvPr/>
          </p:nvSpPr>
          <p:spPr bwMode="auto">
            <a:xfrm>
              <a:off x="2447" y="2270"/>
              <a:ext cx="298"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grpSp>
      <p:sp>
        <p:nvSpPr>
          <p:cNvPr id="46084" name="AutoShape 42"/>
          <p:cNvSpPr>
            <a:spLocks noChangeArrowheads="1"/>
          </p:cNvSpPr>
          <p:nvPr/>
        </p:nvSpPr>
        <p:spPr bwMode="auto">
          <a:xfrm>
            <a:off x="1238250" y="4959350"/>
            <a:ext cx="381000" cy="48577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70660">
                                            <p:txEl>
                                              <p:pRg st="0" end="0"/>
                                            </p:txEl>
                                          </p:spTgt>
                                        </p:tgtEl>
                                        <p:attrNameLst>
                                          <p:attrName>style.visibility</p:attrName>
                                        </p:attrNameLst>
                                      </p:cBhvr>
                                      <p:to>
                                        <p:strVal val="visible"/>
                                      </p:to>
                                    </p:set>
                                    <p:anim calcmode="lin" valueType="num">
                                      <p:cBhvr>
                                        <p:cTn id="7" dur="500" fill="hold"/>
                                        <p:tgtEl>
                                          <p:spTgt spid="70660">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70660">
                                            <p:txEl>
                                              <p:pRg st="0" end="0"/>
                                            </p:txEl>
                                          </p:spTgt>
                                        </p:tgtEl>
                                        <p:attrNameLst>
                                          <p:attrName>ppt_h</p:attrName>
                                        </p:attrNameLst>
                                      </p:cBhvr>
                                      <p:tavLst>
                                        <p:tav tm="0">
                                          <p:val>
                                            <p:strVal val="2/3*#ppt_h"/>
                                          </p:val>
                                        </p:tav>
                                        <p:tav tm="100000">
                                          <p:val>
                                            <p:strVal val="#ppt_h"/>
                                          </p:val>
                                        </p:tav>
                                      </p:tavLst>
                                    </p:anim>
                                  </p:childTnLst>
                                </p:cTn>
                              </p:par>
                              <p:par>
                                <p:cTn id="9" presetID="23" presetClass="entr" presetSubtype="272" fill="hold" grpId="0" nodeType="withEffect">
                                  <p:stCondLst>
                                    <p:cond delay="0"/>
                                  </p:stCondLst>
                                  <p:childTnLst>
                                    <p:set>
                                      <p:cBhvr>
                                        <p:cTn id="10" dur="1" fill="hold">
                                          <p:stCondLst>
                                            <p:cond delay="0"/>
                                          </p:stCondLst>
                                        </p:cTn>
                                        <p:tgtEl>
                                          <p:spTgt spid="70660">
                                            <p:txEl>
                                              <p:pRg st="1" end="1"/>
                                            </p:txEl>
                                          </p:spTgt>
                                        </p:tgtEl>
                                        <p:attrNameLst>
                                          <p:attrName>style.visibility</p:attrName>
                                        </p:attrNameLst>
                                      </p:cBhvr>
                                      <p:to>
                                        <p:strVal val="visible"/>
                                      </p:to>
                                    </p:set>
                                    <p:anim calcmode="lin" valueType="num">
                                      <p:cBhvr>
                                        <p:cTn id="11" dur="500" fill="hold"/>
                                        <p:tgtEl>
                                          <p:spTgt spid="70660">
                                            <p:txEl>
                                              <p:pRg st="1" end="1"/>
                                            </p:txEl>
                                          </p:spTgt>
                                        </p:tgtEl>
                                        <p:attrNameLst>
                                          <p:attrName>ppt_w</p:attrName>
                                        </p:attrNameLst>
                                      </p:cBhvr>
                                      <p:tavLst>
                                        <p:tav tm="0">
                                          <p:val>
                                            <p:strVal val="2/3*#ppt_w"/>
                                          </p:val>
                                        </p:tav>
                                        <p:tav tm="100000">
                                          <p:val>
                                            <p:strVal val="#ppt_w"/>
                                          </p:val>
                                        </p:tav>
                                      </p:tavLst>
                                    </p:anim>
                                    <p:anim calcmode="lin" valueType="num">
                                      <p:cBhvr>
                                        <p:cTn id="12" dur="500" fill="hold"/>
                                        <p:tgtEl>
                                          <p:spTgt spid="70660">
                                            <p:txEl>
                                              <p:pRg st="1" end="1"/>
                                            </p:txEl>
                                          </p:spTgt>
                                        </p:tgtEl>
                                        <p:attrNameLst>
                                          <p:attrName>ppt_h</p:attrName>
                                        </p:attrNameLst>
                                      </p:cBhvr>
                                      <p:tavLst>
                                        <p:tav tm="0">
                                          <p:val>
                                            <p:strVal val="2/3*#ppt_h"/>
                                          </p:val>
                                        </p:tav>
                                        <p:tav tm="100000">
                                          <p:val>
                                            <p:strVal val="#ppt_h"/>
                                          </p:val>
                                        </p:tav>
                                      </p:tavLst>
                                    </p:anim>
                                  </p:childTnLst>
                                </p:cTn>
                              </p:par>
                              <p:par>
                                <p:cTn id="13" presetID="23" presetClass="entr" presetSubtype="272" fill="hold" grpId="0" nodeType="withEffect">
                                  <p:stCondLst>
                                    <p:cond delay="0"/>
                                  </p:stCondLst>
                                  <p:childTnLst>
                                    <p:set>
                                      <p:cBhvr>
                                        <p:cTn id="14" dur="1" fill="hold">
                                          <p:stCondLst>
                                            <p:cond delay="0"/>
                                          </p:stCondLst>
                                        </p:cTn>
                                        <p:tgtEl>
                                          <p:spTgt spid="70660">
                                            <p:txEl>
                                              <p:pRg st="2" end="2"/>
                                            </p:txEl>
                                          </p:spTgt>
                                        </p:tgtEl>
                                        <p:attrNameLst>
                                          <p:attrName>style.visibility</p:attrName>
                                        </p:attrNameLst>
                                      </p:cBhvr>
                                      <p:to>
                                        <p:strVal val="visible"/>
                                      </p:to>
                                    </p:set>
                                    <p:anim calcmode="lin" valueType="num">
                                      <p:cBhvr>
                                        <p:cTn id="15" dur="500" fill="hold"/>
                                        <p:tgtEl>
                                          <p:spTgt spid="70660">
                                            <p:txEl>
                                              <p:pRg st="2" end="2"/>
                                            </p:txEl>
                                          </p:spTgt>
                                        </p:tgtEl>
                                        <p:attrNameLst>
                                          <p:attrName>ppt_w</p:attrName>
                                        </p:attrNameLst>
                                      </p:cBhvr>
                                      <p:tavLst>
                                        <p:tav tm="0">
                                          <p:val>
                                            <p:strVal val="2/3*#ppt_w"/>
                                          </p:val>
                                        </p:tav>
                                        <p:tav tm="100000">
                                          <p:val>
                                            <p:strVal val="#ppt_w"/>
                                          </p:val>
                                        </p:tav>
                                      </p:tavLst>
                                    </p:anim>
                                    <p:anim calcmode="lin" valueType="num">
                                      <p:cBhvr>
                                        <p:cTn id="16" dur="500" fill="hold"/>
                                        <p:tgtEl>
                                          <p:spTgt spid="70660">
                                            <p:txEl>
                                              <p:pRg st="2" end="2"/>
                                            </p:txEl>
                                          </p:spTgt>
                                        </p:tgtEl>
                                        <p:attrNameLst>
                                          <p:attrName>ppt_h</p:attrName>
                                        </p:attrNameLst>
                                      </p:cBhvr>
                                      <p:tavLst>
                                        <p:tav tm="0">
                                          <p:val>
                                            <p:strVal val="2/3*#ppt_h"/>
                                          </p:val>
                                        </p:tav>
                                        <p:tav tm="100000">
                                          <p:val>
                                            <p:strVal val="#ppt_h"/>
                                          </p:val>
                                        </p:tav>
                                      </p:tavLst>
                                    </p:anim>
                                  </p:childTnLst>
                                </p:cTn>
                              </p:par>
                              <p:par>
                                <p:cTn id="17" presetID="23" presetClass="entr" presetSubtype="272" fill="hold" grpId="0" nodeType="withEffect">
                                  <p:stCondLst>
                                    <p:cond delay="0"/>
                                  </p:stCondLst>
                                  <p:childTnLst>
                                    <p:set>
                                      <p:cBhvr>
                                        <p:cTn id="18" dur="1" fill="hold">
                                          <p:stCondLst>
                                            <p:cond delay="0"/>
                                          </p:stCondLst>
                                        </p:cTn>
                                        <p:tgtEl>
                                          <p:spTgt spid="70660">
                                            <p:txEl>
                                              <p:pRg st="3" end="3"/>
                                            </p:txEl>
                                          </p:spTgt>
                                        </p:tgtEl>
                                        <p:attrNameLst>
                                          <p:attrName>style.visibility</p:attrName>
                                        </p:attrNameLst>
                                      </p:cBhvr>
                                      <p:to>
                                        <p:strVal val="visible"/>
                                      </p:to>
                                    </p:set>
                                    <p:anim calcmode="lin" valueType="num">
                                      <p:cBhvr>
                                        <p:cTn id="19" dur="500" fill="hold"/>
                                        <p:tgtEl>
                                          <p:spTgt spid="70660">
                                            <p:txEl>
                                              <p:pRg st="3" end="3"/>
                                            </p:txEl>
                                          </p:spTgt>
                                        </p:tgtEl>
                                        <p:attrNameLst>
                                          <p:attrName>ppt_w</p:attrName>
                                        </p:attrNameLst>
                                      </p:cBhvr>
                                      <p:tavLst>
                                        <p:tav tm="0">
                                          <p:val>
                                            <p:strVal val="2/3*#ppt_w"/>
                                          </p:val>
                                        </p:tav>
                                        <p:tav tm="100000">
                                          <p:val>
                                            <p:strVal val="#ppt_w"/>
                                          </p:val>
                                        </p:tav>
                                      </p:tavLst>
                                    </p:anim>
                                    <p:anim calcmode="lin" valueType="num">
                                      <p:cBhvr>
                                        <p:cTn id="20" dur="500" fill="hold"/>
                                        <p:tgtEl>
                                          <p:spTgt spid="70660">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idx="1"/>
          </p:nvPr>
        </p:nvSpPr>
        <p:spPr>
          <a:xfrm>
            <a:off x="842963" y="1582738"/>
            <a:ext cx="7545387" cy="4078287"/>
          </a:xfrm>
        </p:spPr>
        <p:txBody>
          <a:bodyPr/>
          <a:lstStyle/>
          <a:p>
            <a:pPr lvl="1" eaLnBrk="1" hangingPunct="1"/>
            <a:r>
              <a:rPr lang="en-US" altLang="zh-CN" smtClean="0"/>
              <a:t>I={0}, </a:t>
            </a:r>
            <a:r>
              <a:rPr lang="en-US" altLang="zh-CN" smtClean="0">
                <a:sym typeface="Symbol" panose="05050102010706020507" pitchFamily="18" charset="2"/>
              </a:rPr>
              <a:t>-closure(I)={0</a:t>
            </a:r>
            <a:r>
              <a:rPr lang="zh-CN" altLang="en-US" smtClean="0">
                <a:sym typeface="Symbol" panose="05050102010706020507" pitchFamily="18" charset="2"/>
              </a:rPr>
              <a:t>，</a:t>
            </a:r>
            <a:r>
              <a:rPr lang="en-US" altLang="zh-CN" smtClean="0">
                <a:sym typeface="Symbol" panose="05050102010706020507" pitchFamily="18" charset="2"/>
              </a:rPr>
              <a:t>1</a:t>
            </a:r>
            <a:r>
              <a:rPr lang="zh-CN" altLang="en-US" smtClean="0">
                <a:sym typeface="Symbol" panose="05050102010706020507" pitchFamily="18" charset="2"/>
              </a:rPr>
              <a:t>，</a:t>
            </a:r>
            <a:r>
              <a:rPr lang="en-US" altLang="zh-CN" smtClean="0">
                <a:sym typeface="Symbol" panose="05050102010706020507" pitchFamily="18" charset="2"/>
              </a:rPr>
              <a:t>2</a:t>
            </a:r>
            <a:r>
              <a:rPr lang="zh-CN" altLang="en-US" smtClean="0">
                <a:sym typeface="Symbol" panose="05050102010706020507" pitchFamily="18" charset="2"/>
              </a:rPr>
              <a:t>，</a:t>
            </a:r>
            <a:r>
              <a:rPr lang="en-US" altLang="zh-CN" smtClean="0">
                <a:sym typeface="Symbol" panose="05050102010706020507" pitchFamily="18" charset="2"/>
              </a:rPr>
              <a:t>4</a:t>
            </a:r>
            <a:r>
              <a:rPr lang="zh-CN" altLang="en-US" smtClean="0">
                <a:sym typeface="Symbol" panose="05050102010706020507" pitchFamily="18" charset="2"/>
              </a:rPr>
              <a:t>，</a:t>
            </a:r>
            <a:r>
              <a:rPr lang="en-US" altLang="zh-CN" smtClean="0">
                <a:sym typeface="Symbol" panose="05050102010706020507" pitchFamily="18" charset="2"/>
              </a:rPr>
              <a:t>7}</a:t>
            </a:r>
            <a:r>
              <a:rPr lang="zh-CN" altLang="en-US" smtClean="0">
                <a:sym typeface="Symbol" panose="05050102010706020507" pitchFamily="18" charset="2"/>
              </a:rPr>
              <a:t>；</a:t>
            </a:r>
          </a:p>
          <a:p>
            <a:pPr lvl="1" eaLnBrk="1" hangingPunct="1"/>
            <a:r>
              <a:rPr lang="en-US" altLang="zh-CN" smtClean="0">
                <a:sym typeface="Symbol" panose="05050102010706020507" pitchFamily="18" charset="2"/>
              </a:rPr>
              <a:t>move({0</a:t>
            </a:r>
            <a:r>
              <a:rPr lang="zh-CN" altLang="en-US" smtClean="0">
                <a:sym typeface="Symbol" panose="05050102010706020507" pitchFamily="18" charset="2"/>
              </a:rPr>
              <a:t>，</a:t>
            </a:r>
            <a:r>
              <a:rPr lang="en-US" altLang="zh-CN" smtClean="0">
                <a:sym typeface="Symbol" panose="05050102010706020507" pitchFamily="18" charset="2"/>
              </a:rPr>
              <a:t>1</a:t>
            </a:r>
            <a:r>
              <a:rPr lang="zh-CN" altLang="en-US" smtClean="0">
                <a:sym typeface="Symbol" panose="05050102010706020507" pitchFamily="18" charset="2"/>
              </a:rPr>
              <a:t>，</a:t>
            </a:r>
            <a:r>
              <a:rPr lang="en-US" altLang="zh-CN" smtClean="0">
                <a:sym typeface="Symbol" panose="05050102010706020507" pitchFamily="18" charset="2"/>
              </a:rPr>
              <a:t>2</a:t>
            </a:r>
            <a:r>
              <a:rPr lang="zh-CN" altLang="en-US" smtClean="0">
                <a:sym typeface="Symbol" panose="05050102010706020507" pitchFamily="18" charset="2"/>
              </a:rPr>
              <a:t>，</a:t>
            </a:r>
            <a:r>
              <a:rPr lang="en-US" altLang="zh-CN" smtClean="0">
                <a:sym typeface="Symbol" panose="05050102010706020507" pitchFamily="18" charset="2"/>
              </a:rPr>
              <a:t>4</a:t>
            </a:r>
            <a:r>
              <a:rPr lang="zh-CN" altLang="en-US" smtClean="0">
                <a:sym typeface="Symbol" panose="05050102010706020507" pitchFamily="18" charset="2"/>
              </a:rPr>
              <a:t>，</a:t>
            </a:r>
            <a:r>
              <a:rPr lang="en-US" altLang="zh-CN" smtClean="0">
                <a:sym typeface="Symbol" panose="05050102010706020507" pitchFamily="18" charset="2"/>
              </a:rPr>
              <a:t>7},a)={3</a:t>
            </a:r>
            <a:r>
              <a:rPr lang="zh-CN" altLang="en-US" smtClean="0">
                <a:sym typeface="Symbol" panose="05050102010706020507" pitchFamily="18" charset="2"/>
              </a:rPr>
              <a:t>，</a:t>
            </a:r>
            <a:r>
              <a:rPr lang="en-US" altLang="zh-CN" smtClean="0">
                <a:sym typeface="Symbol" panose="05050102010706020507" pitchFamily="18" charset="2"/>
              </a:rPr>
              <a:t>8}</a:t>
            </a:r>
          </a:p>
          <a:p>
            <a:pPr lvl="1" eaLnBrk="1" hangingPunct="1"/>
            <a:r>
              <a:rPr lang="en-US" altLang="zh-CN" smtClean="0">
                <a:sym typeface="Symbol" panose="05050102010706020507" pitchFamily="18" charset="2"/>
              </a:rPr>
              <a:t>-closure({3</a:t>
            </a:r>
            <a:r>
              <a:rPr lang="zh-CN" altLang="en-US" smtClean="0">
                <a:sym typeface="Symbol" panose="05050102010706020507" pitchFamily="18" charset="2"/>
              </a:rPr>
              <a:t>，</a:t>
            </a:r>
            <a:r>
              <a:rPr lang="en-US" altLang="zh-CN" smtClean="0">
                <a:sym typeface="Symbol" panose="05050102010706020507" pitchFamily="18" charset="2"/>
              </a:rPr>
              <a:t>8})={1</a:t>
            </a:r>
            <a:r>
              <a:rPr lang="zh-CN" altLang="en-US" smtClean="0">
                <a:sym typeface="Symbol" panose="05050102010706020507" pitchFamily="18" charset="2"/>
              </a:rPr>
              <a:t>，</a:t>
            </a:r>
            <a:r>
              <a:rPr lang="en-US" altLang="zh-CN" smtClean="0">
                <a:sym typeface="Symbol" panose="05050102010706020507" pitchFamily="18" charset="2"/>
              </a:rPr>
              <a:t>2</a:t>
            </a:r>
            <a:r>
              <a:rPr lang="zh-CN" altLang="en-US" smtClean="0">
                <a:sym typeface="Symbol" panose="05050102010706020507" pitchFamily="18" charset="2"/>
              </a:rPr>
              <a:t>，</a:t>
            </a:r>
            <a:r>
              <a:rPr lang="en-US" altLang="zh-CN" smtClean="0">
                <a:sym typeface="Symbol" panose="05050102010706020507" pitchFamily="18" charset="2"/>
              </a:rPr>
              <a:t>3</a:t>
            </a:r>
            <a:r>
              <a:rPr lang="zh-CN" altLang="en-US" smtClean="0">
                <a:sym typeface="Symbol" panose="05050102010706020507" pitchFamily="18" charset="2"/>
              </a:rPr>
              <a:t>，</a:t>
            </a:r>
            <a:r>
              <a:rPr lang="en-US" altLang="zh-CN" smtClean="0">
                <a:sym typeface="Symbol" panose="05050102010706020507" pitchFamily="18" charset="2"/>
              </a:rPr>
              <a:t>4</a:t>
            </a:r>
            <a:r>
              <a:rPr lang="zh-CN" altLang="en-US" smtClean="0">
                <a:sym typeface="Symbol" panose="05050102010706020507" pitchFamily="18" charset="2"/>
              </a:rPr>
              <a:t>，</a:t>
            </a:r>
            <a:r>
              <a:rPr lang="en-US" altLang="zh-CN" smtClean="0">
                <a:sym typeface="Symbol" panose="05050102010706020507" pitchFamily="18" charset="2"/>
              </a:rPr>
              <a:t>6</a:t>
            </a:r>
            <a:r>
              <a:rPr lang="zh-CN" altLang="en-US" smtClean="0">
                <a:sym typeface="Symbol" panose="05050102010706020507" pitchFamily="18" charset="2"/>
              </a:rPr>
              <a:t>，</a:t>
            </a:r>
            <a:r>
              <a:rPr lang="en-US" altLang="zh-CN" smtClean="0">
                <a:sym typeface="Symbol" panose="05050102010706020507" pitchFamily="18" charset="2"/>
              </a:rPr>
              <a:t>7</a:t>
            </a:r>
            <a:r>
              <a:rPr lang="zh-CN" altLang="en-US" smtClean="0">
                <a:sym typeface="Symbol" panose="05050102010706020507" pitchFamily="18" charset="2"/>
              </a:rPr>
              <a:t>，</a:t>
            </a:r>
            <a:r>
              <a:rPr lang="en-US" altLang="zh-CN" smtClean="0">
                <a:sym typeface="Symbol" panose="05050102010706020507" pitchFamily="18" charset="2"/>
              </a:rPr>
              <a:t>8}</a:t>
            </a:r>
            <a:r>
              <a:rPr lang="zh-CN" altLang="en-US" smtClean="0">
                <a:sym typeface="Symbol" panose="05050102010706020507" pitchFamily="18" charset="2"/>
              </a:rPr>
              <a:t>；</a:t>
            </a:r>
            <a:endParaRPr lang="zh-CN" altLang="zh-CN" smtClean="0">
              <a:sym typeface="Symbol" panose="05050102010706020507" pitchFamily="18" charset="2"/>
            </a:endParaRPr>
          </a:p>
        </p:txBody>
      </p:sp>
      <p:sp>
        <p:nvSpPr>
          <p:cNvPr id="47107" name="Text Box 39"/>
          <p:cNvSpPr txBox="1">
            <a:spLocks noChangeArrowheads="1"/>
          </p:cNvSpPr>
          <p:nvPr/>
        </p:nvSpPr>
        <p:spPr bwMode="auto">
          <a:xfrm>
            <a:off x="3492500" y="3500438"/>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47108" name="Freeform 60"/>
          <p:cNvSpPr>
            <a:spLocks/>
          </p:cNvSpPr>
          <p:nvPr/>
        </p:nvSpPr>
        <p:spPr bwMode="auto">
          <a:xfrm>
            <a:off x="1835150" y="5229225"/>
            <a:ext cx="3624263" cy="1247775"/>
          </a:xfrm>
          <a:custGeom>
            <a:avLst/>
            <a:gdLst>
              <a:gd name="T0" fmla="*/ 0 w 2283"/>
              <a:gd name="T1" fmla="*/ 2147483646 h 786"/>
              <a:gd name="T2" fmla="*/ 2147483646 w 2283"/>
              <a:gd name="T3" fmla="*/ 2147483646 h 786"/>
              <a:gd name="T4" fmla="*/ 2147483646 w 2283"/>
              <a:gd name="T5" fmla="*/ 2147483646 h 786"/>
              <a:gd name="T6" fmla="*/ 2147483646 w 2283"/>
              <a:gd name="T7" fmla="*/ 2147483646 h 786"/>
              <a:gd name="T8" fmla="*/ 2147483646 w 2283"/>
              <a:gd name="T9" fmla="*/ 0 h 786"/>
              <a:gd name="T10" fmla="*/ 0 60000 65536"/>
              <a:gd name="T11" fmla="*/ 0 60000 65536"/>
              <a:gd name="T12" fmla="*/ 0 60000 65536"/>
              <a:gd name="T13" fmla="*/ 0 60000 65536"/>
              <a:gd name="T14" fmla="*/ 0 60000 65536"/>
              <a:gd name="T15" fmla="*/ 0 w 2283"/>
              <a:gd name="T16" fmla="*/ 0 h 786"/>
              <a:gd name="T17" fmla="*/ 2283 w 2283"/>
              <a:gd name="T18" fmla="*/ 786 h 786"/>
            </a:gdLst>
            <a:ahLst/>
            <a:cxnLst>
              <a:cxn ang="T10">
                <a:pos x="T0" y="T1"/>
              </a:cxn>
              <a:cxn ang="T11">
                <a:pos x="T2" y="T3"/>
              </a:cxn>
              <a:cxn ang="T12">
                <a:pos x="T4" y="T5"/>
              </a:cxn>
              <a:cxn ang="T13">
                <a:pos x="T6" y="T7"/>
              </a:cxn>
              <a:cxn ang="T14">
                <a:pos x="T8" y="T9"/>
              </a:cxn>
            </a:cxnLst>
            <a:rect l="T15" t="T16" r="T17" b="T18"/>
            <a:pathLst>
              <a:path w="2283" h="786">
                <a:moveTo>
                  <a:pt x="0" y="45"/>
                </a:moveTo>
                <a:cubicBezTo>
                  <a:pt x="49" y="283"/>
                  <a:pt x="99" y="521"/>
                  <a:pt x="409" y="635"/>
                </a:cubicBezTo>
                <a:cubicBezTo>
                  <a:pt x="719" y="749"/>
                  <a:pt x="1558" y="786"/>
                  <a:pt x="1860" y="726"/>
                </a:cubicBezTo>
                <a:cubicBezTo>
                  <a:pt x="2162" y="666"/>
                  <a:pt x="2163" y="393"/>
                  <a:pt x="2223" y="272"/>
                </a:cubicBezTo>
                <a:cubicBezTo>
                  <a:pt x="2283" y="151"/>
                  <a:pt x="2253" y="75"/>
                  <a:pt x="2223"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09" name="Freeform 61"/>
          <p:cNvSpPr>
            <a:spLocks/>
          </p:cNvSpPr>
          <p:nvPr/>
        </p:nvSpPr>
        <p:spPr bwMode="auto">
          <a:xfrm>
            <a:off x="2363788" y="3332163"/>
            <a:ext cx="2724150" cy="1609725"/>
          </a:xfrm>
          <a:custGeom>
            <a:avLst/>
            <a:gdLst>
              <a:gd name="T0" fmla="*/ 2147483646 w 1716"/>
              <a:gd name="T1" fmla="*/ 2147483646 h 1014"/>
              <a:gd name="T2" fmla="*/ 2147483646 w 1716"/>
              <a:gd name="T3" fmla="*/ 2147483646 h 1014"/>
              <a:gd name="T4" fmla="*/ 2147483646 w 1716"/>
              <a:gd name="T5" fmla="*/ 2147483646 h 1014"/>
              <a:gd name="T6" fmla="*/ 2147483646 w 1716"/>
              <a:gd name="T7" fmla="*/ 2147483646 h 1014"/>
              <a:gd name="T8" fmla="*/ 2147483646 w 1716"/>
              <a:gd name="T9" fmla="*/ 2147483646 h 1014"/>
              <a:gd name="T10" fmla="*/ 2147483646 w 1716"/>
              <a:gd name="T11" fmla="*/ 2147483646 h 1014"/>
              <a:gd name="T12" fmla="*/ 0 60000 65536"/>
              <a:gd name="T13" fmla="*/ 0 60000 65536"/>
              <a:gd name="T14" fmla="*/ 0 60000 65536"/>
              <a:gd name="T15" fmla="*/ 0 60000 65536"/>
              <a:gd name="T16" fmla="*/ 0 60000 65536"/>
              <a:gd name="T17" fmla="*/ 0 60000 65536"/>
              <a:gd name="T18" fmla="*/ 0 w 1716"/>
              <a:gd name="T19" fmla="*/ 0 h 1014"/>
              <a:gd name="T20" fmla="*/ 1716 w 1716"/>
              <a:gd name="T21" fmla="*/ 1014 h 1014"/>
            </a:gdLst>
            <a:ahLst/>
            <a:cxnLst>
              <a:cxn ang="T12">
                <a:pos x="T0" y="T1"/>
              </a:cxn>
              <a:cxn ang="T13">
                <a:pos x="T2" y="T3"/>
              </a:cxn>
              <a:cxn ang="T14">
                <a:pos x="T4" y="T5"/>
              </a:cxn>
              <a:cxn ang="T15">
                <a:pos x="T6" y="T7"/>
              </a:cxn>
              <a:cxn ang="T16">
                <a:pos x="T8" y="T9"/>
              </a:cxn>
              <a:cxn ang="T17">
                <a:pos x="T10" y="T11"/>
              </a:cxn>
            </a:cxnLst>
            <a:rect l="T18" t="T19" r="T20" b="T21"/>
            <a:pathLst>
              <a:path w="1716" h="1014">
                <a:moveTo>
                  <a:pt x="1391" y="1014"/>
                </a:moveTo>
                <a:cubicBezTo>
                  <a:pt x="1553" y="688"/>
                  <a:pt x="1716" y="363"/>
                  <a:pt x="1663" y="197"/>
                </a:cubicBezTo>
                <a:cubicBezTo>
                  <a:pt x="1610" y="31"/>
                  <a:pt x="1323" y="31"/>
                  <a:pt x="1073" y="16"/>
                </a:cubicBezTo>
                <a:cubicBezTo>
                  <a:pt x="823" y="1"/>
                  <a:pt x="332" y="0"/>
                  <a:pt x="166" y="106"/>
                </a:cubicBezTo>
                <a:cubicBezTo>
                  <a:pt x="0" y="212"/>
                  <a:pt x="76" y="500"/>
                  <a:pt x="76" y="651"/>
                </a:cubicBezTo>
                <a:cubicBezTo>
                  <a:pt x="76" y="802"/>
                  <a:pt x="121" y="908"/>
                  <a:pt x="166" y="101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10" name="Text Box 62"/>
          <p:cNvSpPr txBox="1">
            <a:spLocks noChangeArrowheads="1"/>
          </p:cNvSpPr>
          <p:nvPr/>
        </p:nvSpPr>
        <p:spPr bwMode="auto">
          <a:xfrm>
            <a:off x="3851275" y="2997200"/>
            <a:ext cx="31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grpSp>
        <p:nvGrpSpPr>
          <p:cNvPr id="47111" name="Group 64"/>
          <p:cNvGrpSpPr>
            <a:grpSpLocks/>
          </p:cNvGrpSpPr>
          <p:nvPr/>
        </p:nvGrpSpPr>
        <p:grpSpPr bwMode="auto">
          <a:xfrm>
            <a:off x="900113" y="3933825"/>
            <a:ext cx="7588250" cy="2473325"/>
            <a:chOff x="567" y="2478"/>
            <a:chExt cx="4780" cy="1558"/>
          </a:xfrm>
        </p:grpSpPr>
        <p:sp>
          <p:nvSpPr>
            <p:cNvPr id="47112" name="Oval 4"/>
            <p:cNvSpPr>
              <a:spLocks noChangeArrowheads="1"/>
            </p:cNvSpPr>
            <p:nvPr/>
          </p:nvSpPr>
          <p:spPr bwMode="auto">
            <a:xfrm>
              <a:off x="1020" y="3081"/>
              <a:ext cx="260" cy="24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0</a:t>
              </a:r>
            </a:p>
          </p:txBody>
        </p:sp>
        <p:sp>
          <p:nvSpPr>
            <p:cNvPr id="47113" name="Oval 5"/>
            <p:cNvSpPr>
              <a:spLocks noChangeArrowheads="1"/>
            </p:cNvSpPr>
            <p:nvPr/>
          </p:nvSpPr>
          <p:spPr bwMode="auto">
            <a:xfrm>
              <a:off x="1604" y="3081"/>
              <a:ext cx="260" cy="24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1</a:t>
              </a:r>
            </a:p>
          </p:txBody>
        </p:sp>
        <p:sp>
          <p:nvSpPr>
            <p:cNvPr id="47114" name="Oval 6"/>
            <p:cNvSpPr>
              <a:spLocks noChangeArrowheads="1"/>
            </p:cNvSpPr>
            <p:nvPr/>
          </p:nvSpPr>
          <p:spPr bwMode="auto">
            <a:xfrm>
              <a:off x="1927" y="2478"/>
              <a:ext cx="260" cy="24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2</a:t>
              </a:r>
            </a:p>
          </p:txBody>
        </p:sp>
        <p:sp>
          <p:nvSpPr>
            <p:cNvPr id="47115" name="Oval 7"/>
            <p:cNvSpPr>
              <a:spLocks noChangeArrowheads="1"/>
            </p:cNvSpPr>
            <p:nvPr/>
          </p:nvSpPr>
          <p:spPr bwMode="auto">
            <a:xfrm>
              <a:off x="2653" y="3067"/>
              <a:ext cx="260" cy="24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6</a:t>
              </a:r>
            </a:p>
          </p:txBody>
        </p:sp>
        <p:sp>
          <p:nvSpPr>
            <p:cNvPr id="47116" name="Oval 8"/>
            <p:cNvSpPr>
              <a:spLocks noChangeArrowheads="1"/>
            </p:cNvSpPr>
            <p:nvPr/>
          </p:nvSpPr>
          <p:spPr bwMode="auto">
            <a:xfrm>
              <a:off x="1973" y="3612"/>
              <a:ext cx="260" cy="24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4</a:t>
              </a:r>
            </a:p>
          </p:txBody>
        </p:sp>
        <p:grpSp>
          <p:nvGrpSpPr>
            <p:cNvPr id="47117" name="Group 14"/>
            <p:cNvGrpSpPr>
              <a:grpSpLocks/>
            </p:cNvGrpSpPr>
            <p:nvPr/>
          </p:nvGrpSpPr>
          <p:grpSpPr bwMode="auto">
            <a:xfrm>
              <a:off x="5039" y="3022"/>
              <a:ext cx="308" cy="288"/>
              <a:chOff x="4005" y="2366"/>
              <a:chExt cx="455" cy="453"/>
            </a:xfrm>
          </p:grpSpPr>
          <p:grpSp>
            <p:nvGrpSpPr>
              <p:cNvPr id="47146" name="Group 15"/>
              <p:cNvGrpSpPr>
                <a:grpSpLocks/>
              </p:cNvGrpSpPr>
              <p:nvPr/>
            </p:nvGrpSpPr>
            <p:grpSpPr bwMode="auto">
              <a:xfrm>
                <a:off x="4032" y="2400"/>
                <a:ext cx="384" cy="384"/>
                <a:chOff x="2928" y="1440"/>
                <a:chExt cx="384" cy="384"/>
              </a:xfrm>
            </p:grpSpPr>
            <p:sp>
              <p:nvSpPr>
                <p:cNvPr id="47148" name="Oval 16"/>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149" name="Oval 17"/>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47147" name="Text Box 18"/>
              <p:cNvSpPr txBox="1">
                <a:spLocks noChangeArrowheads="1"/>
              </p:cNvSpPr>
              <p:nvPr/>
            </p:nvSpPr>
            <p:spPr bwMode="auto">
              <a:xfrm>
                <a:off x="4005" y="2366"/>
                <a:ext cx="455"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10</a:t>
                </a:r>
              </a:p>
            </p:txBody>
          </p:sp>
        </p:grpSp>
        <p:cxnSp>
          <p:nvCxnSpPr>
            <p:cNvPr id="47118" name="AutoShape 28"/>
            <p:cNvCxnSpPr>
              <a:cxnSpLocks noChangeShapeType="1"/>
              <a:stCxn id="47112" idx="6"/>
              <a:endCxn id="47113" idx="2"/>
            </p:cNvCxnSpPr>
            <p:nvPr/>
          </p:nvCxnSpPr>
          <p:spPr bwMode="auto">
            <a:xfrm>
              <a:off x="1280" y="3204"/>
              <a:ext cx="32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119" name="Text Box 32"/>
            <p:cNvSpPr txBox="1">
              <a:spLocks noChangeArrowheads="1"/>
            </p:cNvSpPr>
            <p:nvPr/>
          </p:nvSpPr>
          <p:spPr bwMode="auto">
            <a:xfrm>
              <a:off x="2239" y="343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47120" name="Text Box 33"/>
            <p:cNvSpPr txBox="1">
              <a:spLocks noChangeArrowheads="1"/>
            </p:cNvSpPr>
            <p:nvPr/>
          </p:nvSpPr>
          <p:spPr bwMode="auto">
            <a:xfrm>
              <a:off x="3560" y="284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47121" name="Text Box 34"/>
            <p:cNvSpPr txBox="1">
              <a:spLocks noChangeArrowheads="1"/>
            </p:cNvSpPr>
            <p:nvPr/>
          </p:nvSpPr>
          <p:spPr bwMode="auto">
            <a:xfrm>
              <a:off x="1338" y="2931"/>
              <a:ext cx="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47122" name="Text Box 35"/>
            <p:cNvSpPr txBox="1">
              <a:spLocks noChangeArrowheads="1"/>
            </p:cNvSpPr>
            <p:nvPr/>
          </p:nvSpPr>
          <p:spPr bwMode="auto">
            <a:xfrm>
              <a:off x="1882" y="2750"/>
              <a:ext cx="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47123" name="Text Box 36"/>
            <p:cNvSpPr txBox="1">
              <a:spLocks noChangeArrowheads="1"/>
            </p:cNvSpPr>
            <p:nvPr/>
          </p:nvSpPr>
          <p:spPr bwMode="auto">
            <a:xfrm>
              <a:off x="2971" y="2931"/>
              <a:ext cx="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47124" name="Text Box 37"/>
            <p:cNvSpPr txBox="1">
              <a:spLocks noChangeArrowheads="1"/>
            </p:cNvSpPr>
            <p:nvPr/>
          </p:nvSpPr>
          <p:spPr bwMode="auto">
            <a:xfrm>
              <a:off x="2744" y="2568"/>
              <a:ext cx="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47125" name="Text Box 38"/>
            <p:cNvSpPr txBox="1">
              <a:spLocks noChangeArrowheads="1"/>
            </p:cNvSpPr>
            <p:nvPr/>
          </p:nvSpPr>
          <p:spPr bwMode="auto">
            <a:xfrm>
              <a:off x="2789" y="3430"/>
              <a:ext cx="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47126" name="AutoShape 40"/>
            <p:cNvSpPr>
              <a:spLocks noChangeArrowheads="1"/>
            </p:cNvSpPr>
            <p:nvPr/>
          </p:nvSpPr>
          <p:spPr bwMode="auto">
            <a:xfrm>
              <a:off x="567" y="3067"/>
              <a:ext cx="240" cy="30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127" name="Oval 41"/>
            <p:cNvSpPr>
              <a:spLocks noChangeArrowheads="1"/>
            </p:cNvSpPr>
            <p:nvPr/>
          </p:nvSpPr>
          <p:spPr bwMode="auto">
            <a:xfrm>
              <a:off x="4468" y="3067"/>
              <a:ext cx="260" cy="24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9</a:t>
              </a:r>
            </a:p>
          </p:txBody>
        </p:sp>
        <p:sp>
          <p:nvSpPr>
            <p:cNvPr id="47128" name="Oval 42"/>
            <p:cNvSpPr>
              <a:spLocks noChangeArrowheads="1"/>
            </p:cNvSpPr>
            <p:nvPr/>
          </p:nvSpPr>
          <p:spPr bwMode="auto">
            <a:xfrm>
              <a:off x="3833" y="3067"/>
              <a:ext cx="260" cy="24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8</a:t>
              </a:r>
            </a:p>
          </p:txBody>
        </p:sp>
        <p:sp>
          <p:nvSpPr>
            <p:cNvPr id="47129" name="Oval 43"/>
            <p:cNvSpPr>
              <a:spLocks noChangeArrowheads="1"/>
            </p:cNvSpPr>
            <p:nvPr/>
          </p:nvSpPr>
          <p:spPr bwMode="auto">
            <a:xfrm>
              <a:off x="3243" y="3067"/>
              <a:ext cx="260" cy="24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7</a:t>
              </a:r>
            </a:p>
          </p:txBody>
        </p:sp>
        <p:sp>
          <p:nvSpPr>
            <p:cNvPr id="47130" name="Oval 44"/>
            <p:cNvSpPr>
              <a:spLocks noChangeArrowheads="1"/>
            </p:cNvSpPr>
            <p:nvPr/>
          </p:nvSpPr>
          <p:spPr bwMode="auto">
            <a:xfrm>
              <a:off x="2426" y="2478"/>
              <a:ext cx="260" cy="24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3</a:t>
              </a:r>
            </a:p>
          </p:txBody>
        </p:sp>
        <p:sp>
          <p:nvSpPr>
            <p:cNvPr id="47131" name="Oval 45"/>
            <p:cNvSpPr>
              <a:spLocks noChangeArrowheads="1"/>
            </p:cNvSpPr>
            <p:nvPr/>
          </p:nvSpPr>
          <p:spPr bwMode="auto">
            <a:xfrm>
              <a:off x="2426" y="3612"/>
              <a:ext cx="260" cy="24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5</a:t>
              </a:r>
            </a:p>
          </p:txBody>
        </p:sp>
        <p:sp>
          <p:nvSpPr>
            <p:cNvPr id="47132" name="Line 47"/>
            <p:cNvSpPr>
              <a:spLocks noChangeShapeType="1"/>
            </p:cNvSpPr>
            <p:nvPr/>
          </p:nvSpPr>
          <p:spPr bwMode="auto">
            <a:xfrm>
              <a:off x="2200" y="2568"/>
              <a:ext cx="2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3" name="Line 48"/>
            <p:cNvSpPr>
              <a:spLocks noChangeShapeType="1"/>
            </p:cNvSpPr>
            <p:nvPr/>
          </p:nvSpPr>
          <p:spPr bwMode="auto">
            <a:xfrm>
              <a:off x="2245" y="3748"/>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4" name="Line 49"/>
            <p:cNvSpPr>
              <a:spLocks noChangeShapeType="1"/>
            </p:cNvSpPr>
            <p:nvPr/>
          </p:nvSpPr>
          <p:spPr bwMode="auto">
            <a:xfrm>
              <a:off x="1791" y="3339"/>
              <a:ext cx="273"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5" name="Line 50"/>
            <p:cNvSpPr>
              <a:spLocks noChangeShapeType="1"/>
            </p:cNvSpPr>
            <p:nvPr/>
          </p:nvSpPr>
          <p:spPr bwMode="auto">
            <a:xfrm flipV="1">
              <a:off x="1746" y="2704"/>
              <a:ext cx="227" cy="40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6" name="Line 51"/>
            <p:cNvSpPr>
              <a:spLocks noChangeShapeType="1"/>
            </p:cNvSpPr>
            <p:nvPr/>
          </p:nvSpPr>
          <p:spPr bwMode="auto">
            <a:xfrm>
              <a:off x="2653" y="2704"/>
              <a:ext cx="136"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7" name="Line 52"/>
            <p:cNvSpPr>
              <a:spLocks noChangeShapeType="1"/>
            </p:cNvSpPr>
            <p:nvPr/>
          </p:nvSpPr>
          <p:spPr bwMode="auto">
            <a:xfrm flipV="1">
              <a:off x="2608" y="3339"/>
              <a:ext cx="136"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8" name="Line 53"/>
            <p:cNvSpPr>
              <a:spLocks noChangeShapeType="1"/>
            </p:cNvSpPr>
            <p:nvPr/>
          </p:nvSpPr>
          <p:spPr bwMode="auto">
            <a:xfrm>
              <a:off x="2925" y="3249"/>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9" name="Line 54"/>
            <p:cNvSpPr>
              <a:spLocks noChangeShapeType="1"/>
            </p:cNvSpPr>
            <p:nvPr/>
          </p:nvSpPr>
          <p:spPr bwMode="auto">
            <a:xfrm>
              <a:off x="3515" y="3203"/>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40" name="Line 55"/>
            <p:cNvSpPr>
              <a:spLocks noChangeShapeType="1"/>
            </p:cNvSpPr>
            <p:nvPr/>
          </p:nvSpPr>
          <p:spPr bwMode="auto">
            <a:xfrm flipV="1">
              <a:off x="4105" y="3203"/>
              <a:ext cx="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41" name="Line 56"/>
            <p:cNvSpPr>
              <a:spLocks noChangeShapeType="1"/>
            </p:cNvSpPr>
            <p:nvPr/>
          </p:nvSpPr>
          <p:spPr bwMode="auto">
            <a:xfrm>
              <a:off x="4740" y="3203"/>
              <a:ext cx="3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42" name="Text Box 57"/>
            <p:cNvSpPr txBox="1">
              <a:spLocks noChangeArrowheads="1"/>
            </p:cNvSpPr>
            <p:nvPr/>
          </p:nvSpPr>
          <p:spPr bwMode="auto">
            <a:xfrm>
              <a:off x="1655" y="3430"/>
              <a:ext cx="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47143" name="Text Box 58"/>
            <p:cNvSpPr txBox="1">
              <a:spLocks noChangeArrowheads="1"/>
            </p:cNvSpPr>
            <p:nvPr/>
          </p:nvSpPr>
          <p:spPr bwMode="auto">
            <a:xfrm>
              <a:off x="4150" y="284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47144" name="Text Box 59"/>
            <p:cNvSpPr txBox="1">
              <a:spLocks noChangeArrowheads="1"/>
            </p:cNvSpPr>
            <p:nvPr/>
          </p:nvSpPr>
          <p:spPr bwMode="auto">
            <a:xfrm>
              <a:off x="4785" y="279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47145" name="Text Box 63"/>
            <p:cNvSpPr txBox="1">
              <a:spLocks noChangeArrowheads="1"/>
            </p:cNvSpPr>
            <p:nvPr/>
          </p:nvSpPr>
          <p:spPr bwMode="auto">
            <a:xfrm>
              <a:off x="1202" y="3748"/>
              <a:ext cx="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anim calcmode="lin" valueType="num">
                                      <p:cBhvr>
                                        <p:cTn id="7" dur="500" fill="hold"/>
                                        <p:tgtEl>
                                          <p:spTgt spid="71682">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71682">
                                            <p:txEl>
                                              <p:pRg st="0" end="0"/>
                                            </p:txEl>
                                          </p:spTgt>
                                        </p:tgtEl>
                                        <p:attrNameLst>
                                          <p:attrName>ppt_h</p:attrName>
                                        </p:attrNameLst>
                                      </p:cBhvr>
                                      <p:tavLst>
                                        <p:tav tm="0">
                                          <p:val>
                                            <p:strVal val="2/3*#ppt_h"/>
                                          </p:val>
                                        </p:tav>
                                        <p:tav tm="100000">
                                          <p:val>
                                            <p:strVal val="#ppt_h"/>
                                          </p:val>
                                        </p:tav>
                                      </p:tavLst>
                                    </p:anim>
                                  </p:childTnLst>
                                </p:cTn>
                              </p:par>
                              <p:par>
                                <p:cTn id="9" presetID="23" presetClass="entr" presetSubtype="272" fill="hold" grpId="0" nodeType="withEffect">
                                  <p:stCondLst>
                                    <p:cond delay="0"/>
                                  </p:stCondLst>
                                  <p:childTnLst>
                                    <p:set>
                                      <p:cBhvr>
                                        <p:cTn id="10" dur="1" fill="hold">
                                          <p:stCondLst>
                                            <p:cond delay="0"/>
                                          </p:stCondLst>
                                        </p:cTn>
                                        <p:tgtEl>
                                          <p:spTgt spid="71682">
                                            <p:txEl>
                                              <p:pRg st="1" end="1"/>
                                            </p:txEl>
                                          </p:spTgt>
                                        </p:tgtEl>
                                        <p:attrNameLst>
                                          <p:attrName>style.visibility</p:attrName>
                                        </p:attrNameLst>
                                      </p:cBhvr>
                                      <p:to>
                                        <p:strVal val="visible"/>
                                      </p:to>
                                    </p:set>
                                    <p:anim calcmode="lin" valueType="num">
                                      <p:cBhvr>
                                        <p:cTn id="11" dur="500" fill="hold"/>
                                        <p:tgtEl>
                                          <p:spTgt spid="71682">
                                            <p:txEl>
                                              <p:pRg st="1" end="1"/>
                                            </p:txEl>
                                          </p:spTgt>
                                        </p:tgtEl>
                                        <p:attrNameLst>
                                          <p:attrName>ppt_w</p:attrName>
                                        </p:attrNameLst>
                                      </p:cBhvr>
                                      <p:tavLst>
                                        <p:tav tm="0">
                                          <p:val>
                                            <p:strVal val="2/3*#ppt_w"/>
                                          </p:val>
                                        </p:tav>
                                        <p:tav tm="100000">
                                          <p:val>
                                            <p:strVal val="#ppt_w"/>
                                          </p:val>
                                        </p:tav>
                                      </p:tavLst>
                                    </p:anim>
                                    <p:anim calcmode="lin" valueType="num">
                                      <p:cBhvr>
                                        <p:cTn id="12" dur="500" fill="hold"/>
                                        <p:tgtEl>
                                          <p:spTgt spid="71682">
                                            <p:txEl>
                                              <p:pRg st="1" end="1"/>
                                            </p:txEl>
                                          </p:spTgt>
                                        </p:tgtEl>
                                        <p:attrNameLst>
                                          <p:attrName>ppt_h</p:attrName>
                                        </p:attrNameLst>
                                      </p:cBhvr>
                                      <p:tavLst>
                                        <p:tav tm="0">
                                          <p:val>
                                            <p:strVal val="2/3*#ppt_h"/>
                                          </p:val>
                                        </p:tav>
                                        <p:tav tm="100000">
                                          <p:val>
                                            <p:strVal val="#ppt_h"/>
                                          </p:val>
                                        </p:tav>
                                      </p:tavLst>
                                    </p:anim>
                                  </p:childTnLst>
                                </p:cTn>
                              </p:par>
                              <p:par>
                                <p:cTn id="13" presetID="23" presetClass="entr" presetSubtype="272" fill="hold" grpId="0" nodeType="withEffect">
                                  <p:stCondLst>
                                    <p:cond delay="0"/>
                                  </p:stCondLst>
                                  <p:childTnLst>
                                    <p:set>
                                      <p:cBhvr>
                                        <p:cTn id="14" dur="1" fill="hold">
                                          <p:stCondLst>
                                            <p:cond delay="0"/>
                                          </p:stCondLst>
                                        </p:cTn>
                                        <p:tgtEl>
                                          <p:spTgt spid="71682">
                                            <p:txEl>
                                              <p:pRg st="2" end="2"/>
                                            </p:txEl>
                                          </p:spTgt>
                                        </p:tgtEl>
                                        <p:attrNameLst>
                                          <p:attrName>style.visibility</p:attrName>
                                        </p:attrNameLst>
                                      </p:cBhvr>
                                      <p:to>
                                        <p:strVal val="visible"/>
                                      </p:to>
                                    </p:set>
                                    <p:anim calcmode="lin" valueType="num">
                                      <p:cBhvr>
                                        <p:cTn id="15" dur="500" fill="hold"/>
                                        <p:tgtEl>
                                          <p:spTgt spid="71682">
                                            <p:txEl>
                                              <p:pRg st="2" end="2"/>
                                            </p:txEl>
                                          </p:spTgt>
                                        </p:tgtEl>
                                        <p:attrNameLst>
                                          <p:attrName>ppt_w</p:attrName>
                                        </p:attrNameLst>
                                      </p:cBhvr>
                                      <p:tavLst>
                                        <p:tav tm="0">
                                          <p:val>
                                            <p:strVal val="2/3*#ppt_w"/>
                                          </p:val>
                                        </p:tav>
                                        <p:tav tm="100000">
                                          <p:val>
                                            <p:strVal val="#ppt_w"/>
                                          </p:val>
                                        </p:tav>
                                      </p:tavLst>
                                    </p:anim>
                                    <p:anim calcmode="lin" valueType="num">
                                      <p:cBhvr>
                                        <p:cTn id="16" dur="500" fill="hold"/>
                                        <p:tgtEl>
                                          <p:spTgt spid="71682">
                                            <p:txEl>
                                              <p:pRg st="2" end="2"/>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pPr eaLnBrk="1" hangingPunct="1"/>
            <a:r>
              <a:rPr lang="en-US" altLang="zh-CN" sz="4800" b="1" smtClean="0">
                <a:latin typeface="黑体" panose="02010609060101010101" pitchFamily="49" charset="-122"/>
                <a:ea typeface="黑体" panose="02010609060101010101" pitchFamily="49" charset="-122"/>
              </a:rPr>
              <a:t>NFA</a:t>
            </a:r>
            <a:r>
              <a:rPr lang="zh-CN" altLang="en-US" sz="4800" b="1" smtClean="0">
                <a:latin typeface="黑体" panose="02010609060101010101" pitchFamily="49" charset="-122"/>
                <a:ea typeface="黑体" panose="02010609060101010101" pitchFamily="49" charset="-122"/>
              </a:rPr>
              <a:t>确定化算法</a:t>
            </a:r>
          </a:p>
        </p:txBody>
      </p:sp>
      <p:sp>
        <p:nvSpPr>
          <p:cNvPr id="48131" name="Rectangle 3"/>
          <p:cNvSpPr>
            <a:spLocks noGrp="1" noRot="1" noChangeArrowheads="1"/>
          </p:cNvSpPr>
          <p:nvPr>
            <p:ph idx="1"/>
          </p:nvPr>
        </p:nvSpPr>
        <p:spPr>
          <a:xfrm>
            <a:off x="457200" y="1960563"/>
            <a:ext cx="8229600" cy="4205287"/>
          </a:xfrm>
        </p:spPr>
        <p:txBody>
          <a:bodyPr/>
          <a:lstStyle/>
          <a:p>
            <a:pPr eaLnBrk="1" hangingPunct="1">
              <a:buFont typeface="Wingdings" panose="05000000000000000000" pitchFamily="2" charset="2"/>
              <a:buNone/>
            </a:pPr>
            <a:r>
              <a:rPr lang="zh-CN" altLang="en-US" smtClean="0">
                <a:latin typeface="黑体" panose="02010609060101010101" pitchFamily="49" charset="-122"/>
                <a:ea typeface="黑体" panose="02010609060101010101" pitchFamily="49" charset="-122"/>
              </a:rPr>
              <a:t>假设</a:t>
            </a:r>
            <a:r>
              <a:rPr lang="en-US" altLang="zh-CN" smtClean="0">
                <a:latin typeface="黑体" panose="02010609060101010101" pitchFamily="49" charset="-122"/>
                <a:ea typeface="黑体" panose="02010609060101010101" pitchFamily="49" charset="-122"/>
              </a:rPr>
              <a:t>NFA N=(K, </a:t>
            </a:r>
            <a:r>
              <a:rPr lang="en-US" altLang="zh-CN" smtClean="0">
                <a:latin typeface="黑体" panose="02010609060101010101" pitchFamily="49" charset="-122"/>
                <a:ea typeface="黑体" panose="02010609060101010101" pitchFamily="49" charset="-122"/>
                <a:sym typeface="Symbol" panose="05050102010706020507" pitchFamily="18" charset="2"/>
              </a:rPr>
              <a:t>,f,K</a:t>
            </a:r>
            <a:r>
              <a:rPr lang="en-US" altLang="zh-CN" baseline="-25000" smtClean="0">
                <a:latin typeface="黑体" panose="02010609060101010101" pitchFamily="49" charset="-122"/>
                <a:ea typeface="黑体" panose="02010609060101010101" pitchFamily="49" charset="-122"/>
                <a:sym typeface="Symbol" panose="05050102010706020507" pitchFamily="18" charset="2"/>
              </a:rPr>
              <a:t>0</a:t>
            </a:r>
            <a:r>
              <a:rPr lang="en-US" altLang="zh-CN" smtClean="0">
                <a:latin typeface="黑体" panose="02010609060101010101" pitchFamily="49" charset="-122"/>
                <a:ea typeface="黑体" panose="02010609060101010101" pitchFamily="49" charset="-122"/>
                <a:sym typeface="Symbol" panose="05050102010706020507" pitchFamily="18" charset="2"/>
              </a:rPr>
              <a:t>,K</a:t>
            </a:r>
            <a:r>
              <a:rPr lang="en-US" altLang="zh-CN" baseline="-25000" smtClean="0">
                <a:latin typeface="黑体" panose="02010609060101010101" pitchFamily="49" charset="-122"/>
                <a:ea typeface="黑体" panose="02010609060101010101" pitchFamily="49" charset="-122"/>
                <a:sym typeface="Symbol" panose="05050102010706020507" pitchFamily="18" charset="2"/>
              </a:rPr>
              <a:t>t</a:t>
            </a:r>
            <a:r>
              <a:rPr lang="en-US" altLang="zh-CN" smtClean="0">
                <a:latin typeface="黑体" panose="02010609060101010101" pitchFamily="49" charset="-122"/>
                <a:ea typeface="黑体" panose="02010609060101010101" pitchFamily="49" charset="-122"/>
              </a:rPr>
              <a:t>)</a:t>
            </a:r>
            <a:r>
              <a:rPr lang="zh-CN" altLang="en-US" smtClean="0">
                <a:latin typeface="黑体" panose="02010609060101010101" pitchFamily="49" charset="-122"/>
                <a:ea typeface="黑体" panose="02010609060101010101" pitchFamily="49" charset="-122"/>
              </a:rPr>
              <a:t>按如下办法构造一个</a:t>
            </a:r>
            <a:r>
              <a:rPr lang="en-US" altLang="zh-CN" smtClean="0">
                <a:latin typeface="黑体" panose="02010609060101010101" pitchFamily="49" charset="-122"/>
                <a:ea typeface="黑体" panose="02010609060101010101" pitchFamily="49" charset="-122"/>
              </a:rPr>
              <a:t>DFA  M=(S, </a:t>
            </a:r>
            <a:r>
              <a:rPr lang="en-US" altLang="zh-CN" smtClean="0">
                <a:latin typeface="黑体" panose="02010609060101010101" pitchFamily="49" charset="-122"/>
                <a:ea typeface="黑体" panose="02010609060101010101" pitchFamily="49" charset="-122"/>
                <a:sym typeface="Symbol" panose="05050102010706020507" pitchFamily="18" charset="2"/>
              </a:rPr>
              <a:t>,d,S</a:t>
            </a:r>
            <a:r>
              <a:rPr lang="en-US" altLang="zh-CN" baseline="-25000" smtClean="0">
                <a:latin typeface="黑体" panose="02010609060101010101" pitchFamily="49" charset="-122"/>
                <a:ea typeface="黑体" panose="02010609060101010101" pitchFamily="49" charset="-122"/>
                <a:sym typeface="Symbol" panose="05050102010706020507" pitchFamily="18" charset="2"/>
              </a:rPr>
              <a:t>0</a:t>
            </a:r>
            <a:r>
              <a:rPr lang="en-US" altLang="zh-CN" smtClean="0">
                <a:latin typeface="黑体" panose="02010609060101010101" pitchFamily="49" charset="-122"/>
                <a:ea typeface="黑体" panose="02010609060101010101" pitchFamily="49" charset="-122"/>
                <a:sym typeface="Symbol" panose="05050102010706020507" pitchFamily="18" charset="2"/>
              </a:rPr>
              <a:t>,S</a:t>
            </a:r>
            <a:r>
              <a:rPr lang="en-US" altLang="zh-CN" baseline="-25000" smtClean="0">
                <a:latin typeface="黑体" panose="02010609060101010101" pitchFamily="49" charset="-122"/>
                <a:ea typeface="黑体" panose="02010609060101010101" pitchFamily="49" charset="-122"/>
                <a:sym typeface="Symbol" panose="05050102010706020507" pitchFamily="18" charset="2"/>
              </a:rPr>
              <a:t>t</a:t>
            </a:r>
            <a:r>
              <a:rPr lang="en-US" altLang="zh-CN" smtClean="0">
                <a:latin typeface="黑体" panose="02010609060101010101" pitchFamily="49" charset="-122"/>
                <a:ea typeface="黑体" panose="02010609060101010101" pitchFamily="49" charset="-122"/>
              </a:rPr>
              <a:t>)</a:t>
            </a:r>
            <a:r>
              <a:rPr lang="zh-CN" altLang="en-US" smtClean="0">
                <a:latin typeface="黑体" panose="02010609060101010101" pitchFamily="49" charset="-122"/>
                <a:ea typeface="黑体" panose="02010609060101010101" pitchFamily="49" charset="-122"/>
              </a:rPr>
              <a:t>，使得</a:t>
            </a:r>
            <a:r>
              <a:rPr lang="en-US" altLang="en-US" smtClean="0">
                <a:latin typeface="黑体" panose="02010609060101010101" pitchFamily="49" charset="-122"/>
                <a:ea typeface="黑体" panose="02010609060101010101" pitchFamily="49" charset="-122"/>
              </a:rPr>
              <a:t>L(M)=L(N)</a:t>
            </a:r>
            <a:r>
              <a:rPr lang="zh-CN" altLang="en-US" smtClean="0">
                <a:latin typeface="黑体" panose="02010609060101010101" pitchFamily="49" charset="-122"/>
                <a:ea typeface="黑体" panose="02010609060101010101" pitchFamily="49" charset="-122"/>
              </a:rPr>
              <a:t>：</a:t>
            </a:r>
          </a:p>
          <a:p>
            <a:pPr lvl="1" eaLnBrk="1" hangingPunct="1">
              <a:buFont typeface="Wingdings" panose="05000000000000000000" pitchFamily="2" charset="2"/>
              <a:buNone/>
            </a:pPr>
            <a:r>
              <a:rPr lang="en-US" altLang="zh-CN" smtClean="0">
                <a:latin typeface="黑体" panose="02010609060101010101" pitchFamily="49" charset="-122"/>
                <a:ea typeface="黑体" panose="02010609060101010101" pitchFamily="49" charset="-122"/>
              </a:rPr>
              <a:t>1.  M</a:t>
            </a:r>
            <a:r>
              <a:rPr lang="zh-CN" altLang="en-US" smtClean="0">
                <a:latin typeface="黑体" panose="02010609060101010101" pitchFamily="49" charset="-122"/>
                <a:ea typeface="黑体" panose="02010609060101010101" pitchFamily="49" charset="-122"/>
              </a:rPr>
              <a:t>的状态集</a:t>
            </a:r>
            <a:r>
              <a:rPr lang="en-US" altLang="zh-CN" smtClean="0">
                <a:latin typeface="黑体" panose="02010609060101010101" pitchFamily="49" charset="-122"/>
                <a:ea typeface="黑体" panose="02010609060101010101" pitchFamily="49" charset="-122"/>
              </a:rPr>
              <a:t>S</a:t>
            </a:r>
            <a:r>
              <a:rPr lang="zh-CN" altLang="en-US" smtClean="0">
                <a:latin typeface="黑体" panose="02010609060101010101" pitchFamily="49" charset="-122"/>
                <a:ea typeface="黑体" panose="02010609060101010101" pitchFamily="49" charset="-122"/>
              </a:rPr>
              <a:t>由</a:t>
            </a:r>
            <a:r>
              <a:rPr lang="en-US" altLang="zh-CN" sz="3200" smtClean="0">
                <a:latin typeface="黑体" panose="02010609060101010101" pitchFamily="49" charset="-122"/>
                <a:ea typeface="黑体" panose="02010609060101010101" pitchFamily="49" charset="-122"/>
              </a:rPr>
              <a:t>K</a:t>
            </a:r>
            <a:r>
              <a:rPr lang="zh-CN" altLang="en-US" sz="3200" smtClean="0">
                <a:latin typeface="黑体" panose="02010609060101010101" pitchFamily="49" charset="-122"/>
                <a:ea typeface="黑体" panose="02010609060101010101" pitchFamily="49" charset="-122"/>
              </a:rPr>
              <a:t>的一些子集</a:t>
            </a:r>
            <a:r>
              <a:rPr lang="zh-CN" altLang="en-US" smtClean="0">
                <a:latin typeface="黑体" panose="02010609060101010101" pitchFamily="49" charset="-122"/>
                <a:ea typeface="黑体" panose="02010609060101010101" pitchFamily="49" charset="-122"/>
              </a:rPr>
              <a:t>组成。用</a:t>
            </a:r>
            <a:r>
              <a:rPr lang="en-US" altLang="zh-CN" smtClean="0">
                <a:latin typeface="黑体" panose="02010609060101010101" pitchFamily="49" charset="-122"/>
                <a:ea typeface="黑体" panose="02010609060101010101" pitchFamily="49" charset="-122"/>
              </a:rPr>
              <a:t>[</a:t>
            </a:r>
            <a:r>
              <a:rPr lang="en-US" altLang="zh-CN" smtClean="0">
                <a:latin typeface="黑体" panose="02010609060101010101" pitchFamily="49" charset="-122"/>
                <a:ea typeface="黑体" panose="02010609060101010101" pitchFamily="49" charset="-122"/>
                <a:sym typeface="Symbol" panose="05050102010706020507" pitchFamily="18" charset="2"/>
              </a:rPr>
              <a:t>S</a:t>
            </a:r>
            <a:r>
              <a:rPr lang="en-US" altLang="zh-CN" baseline="-25000" smtClean="0">
                <a:latin typeface="黑体" panose="02010609060101010101" pitchFamily="49" charset="-122"/>
                <a:ea typeface="黑体" panose="02010609060101010101" pitchFamily="49" charset="-122"/>
                <a:sym typeface="Symbol" panose="05050102010706020507" pitchFamily="18" charset="2"/>
              </a:rPr>
              <a:t>1</a:t>
            </a:r>
            <a:r>
              <a:rPr lang="en-US" altLang="zh-CN" smtClean="0">
                <a:latin typeface="黑体" panose="02010609060101010101" pitchFamily="49" charset="-122"/>
                <a:ea typeface="黑体" panose="02010609060101010101" pitchFamily="49" charset="-122"/>
                <a:sym typeface="Symbol" panose="05050102010706020507" pitchFamily="18" charset="2"/>
              </a:rPr>
              <a:t> S</a:t>
            </a:r>
            <a:r>
              <a:rPr lang="en-US" altLang="zh-CN" baseline="-25000" smtClean="0">
                <a:latin typeface="黑体" panose="02010609060101010101" pitchFamily="49" charset="-122"/>
                <a:ea typeface="黑体" panose="02010609060101010101" pitchFamily="49" charset="-122"/>
                <a:sym typeface="Symbol" panose="05050102010706020507" pitchFamily="18" charset="2"/>
              </a:rPr>
              <a:t>2</a:t>
            </a:r>
            <a:r>
              <a:rPr lang="en-US" altLang="zh-CN" smtClean="0">
                <a:latin typeface="黑体" panose="02010609060101010101" pitchFamily="49" charset="-122"/>
                <a:ea typeface="黑体" panose="02010609060101010101" pitchFamily="49" charset="-122"/>
                <a:sym typeface="Symbol" panose="05050102010706020507" pitchFamily="18" charset="2"/>
              </a:rPr>
              <a:t>...</a:t>
            </a:r>
            <a:r>
              <a:rPr lang="en-US" altLang="zh-CN" baseline="-25000" smtClean="0">
                <a:latin typeface="黑体" panose="02010609060101010101" pitchFamily="49" charset="-122"/>
                <a:ea typeface="黑体" panose="02010609060101010101" pitchFamily="49" charset="-122"/>
                <a:sym typeface="Symbol" panose="05050102010706020507" pitchFamily="18" charset="2"/>
              </a:rPr>
              <a:t> </a:t>
            </a:r>
            <a:r>
              <a:rPr lang="en-US" altLang="zh-CN" smtClean="0">
                <a:latin typeface="黑体" panose="02010609060101010101" pitchFamily="49" charset="-122"/>
                <a:ea typeface="黑体" panose="02010609060101010101" pitchFamily="49" charset="-122"/>
                <a:sym typeface="Symbol" panose="05050102010706020507" pitchFamily="18" charset="2"/>
              </a:rPr>
              <a:t>S</a:t>
            </a:r>
            <a:r>
              <a:rPr lang="en-US" altLang="zh-CN" baseline="-25000" smtClean="0">
                <a:latin typeface="黑体" panose="02010609060101010101" pitchFamily="49" charset="-122"/>
                <a:ea typeface="黑体" panose="02010609060101010101" pitchFamily="49" charset="-122"/>
                <a:sym typeface="Symbol" panose="05050102010706020507" pitchFamily="18" charset="2"/>
              </a:rPr>
              <a:t>j</a:t>
            </a:r>
            <a:r>
              <a:rPr lang="en-US" altLang="zh-CN" smtClean="0">
                <a:latin typeface="黑体" panose="02010609060101010101" pitchFamily="49" charset="-122"/>
                <a:ea typeface="黑体" panose="02010609060101010101" pitchFamily="49" charset="-122"/>
              </a:rPr>
              <a:t>]</a:t>
            </a:r>
            <a:r>
              <a:rPr lang="zh-CN" altLang="en-US" smtClean="0">
                <a:latin typeface="黑体" panose="02010609060101010101" pitchFamily="49" charset="-122"/>
                <a:ea typeface="黑体" panose="02010609060101010101" pitchFamily="49" charset="-122"/>
              </a:rPr>
              <a:t>表示</a:t>
            </a:r>
            <a:r>
              <a:rPr lang="en-US" altLang="zh-CN" smtClean="0">
                <a:latin typeface="黑体" panose="02010609060101010101" pitchFamily="49" charset="-122"/>
                <a:ea typeface="黑体" panose="02010609060101010101" pitchFamily="49" charset="-122"/>
              </a:rPr>
              <a:t>S</a:t>
            </a:r>
            <a:r>
              <a:rPr lang="zh-CN" altLang="en-US" smtClean="0">
                <a:latin typeface="黑体" panose="02010609060101010101" pitchFamily="49" charset="-122"/>
                <a:ea typeface="黑体" panose="02010609060101010101" pitchFamily="49" charset="-122"/>
              </a:rPr>
              <a:t>的元素，其中</a:t>
            </a:r>
            <a:r>
              <a:rPr lang="en-US" altLang="zh-CN" smtClean="0">
                <a:latin typeface="黑体" panose="02010609060101010101" pitchFamily="49" charset="-122"/>
                <a:ea typeface="黑体" panose="02010609060101010101" pitchFamily="49" charset="-122"/>
                <a:sym typeface="Symbol" panose="05050102010706020507" pitchFamily="18" charset="2"/>
              </a:rPr>
              <a:t>S</a:t>
            </a:r>
            <a:r>
              <a:rPr lang="en-US" altLang="zh-CN" baseline="-25000" smtClean="0">
                <a:latin typeface="黑体" panose="02010609060101010101" pitchFamily="49" charset="-122"/>
                <a:ea typeface="黑体" panose="02010609060101010101" pitchFamily="49" charset="-122"/>
                <a:sym typeface="Symbol" panose="05050102010706020507" pitchFamily="18" charset="2"/>
              </a:rPr>
              <a:t>1</a:t>
            </a:r>
            <a:r>
              <a:rPr lang="en-US" altLang="zh-CN" smtClean="0">
                <a:latin typeface="黑体" panose="02010609060101010101" pitchFamily="49" charset="-122"/>
                <a:ea typeface="黑体" panose="02010609060101010101" pitchFamily="49" charset="-122"/>
                <a:sym typeface="Symbol" panose="05050102010706020507" pitchFamily="18" charset="2"/>
              </a:rPr>
              <a:t>, S</a:t>
            </a:r>
            <a:r>
              <a:rPr lang="en-US" altLang="zh-CN" baseline="-25000" smtClean="0">
                <a:latin typeface="黑体" panose="02010609060101010101" pitchFamily="49" charset="-122"/>
                <a:ea typeface="黑体" panose="02010609060101010101" pitchFamily="49" charset="-122"/>
                <a:sym typeface="Symbol" panose="05050102010706020507" pitchFamily="18" charset="2"/>
              </a:rPr>
              <a:t>2,</a:t>
            </a:r>
            <a:r>
              <a:rPr lang="en-US" altLang="zh-CN" smtClean="0">
                <a:latin typeface="黑体" panose="02010609060101010101" pitchFamily="49" charset="-122"/>
                <a:ea typeface="黑体" panose="02010609060101010101" pitchFamily="49" charset="-122"/>
                <a:sym typeface="Symbol" panose="05050102010706020507" pitchFamily="18" charset="2"/>
              </a:rPr>
              <a:t>,...</a:t>
            </a:r>
            <a:r>
              <a:rPr lang="en-US" altLang="zh-CN" baseline="-25000" smtClean="0">
                <a:latin typeface="黑体" panose="02010609060101010101" pitchFamily="49" charset="-122"/>
                <a:ea typeface="黑体" panose="02010609060101010101" pitchFamily="49" charset="-122"/>
                <a:sym typeface="Symbol" panose="05050102010706020507" pitchFamily="18" charset="2"/>
              </a:rPr>
              <a:t> </a:t>
            </a:r>
            <a:r>
              <a:rPr lang="en-US" altLang="zh-CN" smtClean="0">
                <a:latin typeface="黑体" panose="02010609060101010101" pitchFamily="49" charset="-122"/>
                <a:ea typeface="黑体" panose="02010609060101010101" pitchFamily="49" charset="-122"/>
                <a:sym typeface="Symbol" panose="05050102010706020507" pitchFamily="18" charset="2"/>
              </a:rPr>
              <a:t>S</a:t>
            </a:r>
            <a:r>
              <a:rPr lang="en-US" altLang="zh-CN" baseline="-25000" smtClean="0">
                <a:latin typeface="黑体" panose="02010609060101010101" pitchFamily="49" charset="-122"/>
                <a:ea typeface="黑体" panose="02010609060101010101" pitchFamily="49" charset="-122"/>
                <a:sym typeface="Symbol" panose="05050102010706020507" pitchFamily="18" charset="2"/>
              </a:rPr>
              <a:t>j</a:t>
            </a:r>
            <a:r>
              <a:rPr lang="zh-CN" altLang="en-US" smtClean="0">
                <a:latin typeface="黑体" panose="02010609060101010101" pitchFamily="49" charset="-122"/>
                <a:ea typeface="黑体" panose="02010609060101010101" pitchFamily="49" charset="-122"/>
              </a:rPr>
              <a:t>是</a:t>
            </a:r>
            <a:r>
              <a:rPr lang="en-US" altLang="zh-CN" smtClean="0">
                <a:latin typeface="黑体" panose="02010609060101010101" pitchFamily="49" charset="-122"/>
                <a:ea typeface="黑体" panose="02010609060101010101" pitchFamily="49" charset="-122"/>
              </a:rPr>
              <a:t>K</a:t>
            </a:r>
            <a:r>
              <a:rPr lang="zh-CN" altLang="en-US" smtClean="0">
                <a:latin typeface="黑体" panose="02010609060101010101" pitchFamily="49" charset="-122"/>
                <a:ea typeface="黑体" panose="02010609060101010101" pitchFamily="49" charset="-122"/>
              </a:rPr>
              <a:t>的状态。并且约定，状态</a:t>
            </a:r>
            <a:r>
              <a:rPr lang="en-US" altLang="zh-CN" smtClean="0">
                <a:latin typeface="黑体" panose="02010609060101010101" pitchFamily="49" charset="-122"/>
                <a:ea typeface="黑体" panose="02010609060101010101" pitchFamily="49" charset="-122"/>
                <a:sym typeface="Symbol" panose="05050102010706020507" pitchFamily="18" charset="2"/>
              </a:rPr>
              <a:t>S</a:t>
            </a:r>
            <a:r>
              <a:rPr lang="en-US" altLang="zh-CN" baseline="-25000" smtClean="0">
                <a:latin typeface="黑体" panose="02010609060101010101" pitchFamily="49" charset="-122"/>
                <a:ea typeface="黑体" panose="02010609060101010101" pitchFamily="49" charset="-122"/>
                <a:sym typeface="Symbol" panose="05050102010706020507" pitchFamily="18" charset="2"/>
              </a:rPr>
              <a:t>1</a:t>
            </a:r>
            <a:r>
              <a:rPr lang="en-US" altLang="zh-CN" smtClean="0">
                <a:latin typeface="黑体" panose="02010609060101010101" pitchFamily="49" charset="-122"/>
                <a:ea typeface="黑体" panose="02010609060101010101" pitchFamily="49" charset="-122"/>
                <a:sym typeface="Symbol" panose="05050102010706020507" pitchFamily="18" charset="2"/>
              </a:rPr>
              <a:t>, S</a:t>
            </a:r>
            <a:r>
              <a:rPr lang="en-US" altLang="zh-CN" baseline="-25000" smtClean="0">
                <a:latin typeface="黑体" panose="02010609060101010101" pitchFamily="49" charset="-122"/>
                <a:ea typeface="黑体" panose="02010609060101010101" pitchFamily="49" charset="-122"/>
                <a:sym typeface="Symbol" panose="05050102010706020507" pitchFamily="18" charset="2"/>
              </a:rPr>
              <a:t>2,</a:t>
            </a:r>
            <a:r>
              <a:rPr lang="en-US" altLang="zh-CN" smtClean="0">
                <a:latin typeface="黑体" panose="02010609060101010101" pitchFamily="49" charset="-122"/>
                <a:ea typeface="黑体" panose="02010609060101010101" pitchFamily="49" charset="-122"/>
                <a:sym typeface="Symbol" panose="05050102010706020507" pitchFamily="18" charset="2"/>
              </a:rPr>
              <a:t>,...</a:t>
            </a:r>
            <a:r>
              <a:rPr lang="en-US" altLang="zh-CN" baseline="-25000" smtClean="0">
                <a:latin typeface="黑体" panose="02010609060101010101" pitchFamily="49" charset="-122"/>
                <a:ea typeface="黑体" panose="02010609060101010101" pitchFamily="49" charset="-122"/>
                <a:sym typeface="Symbol" panose="05050102010706020507" pitchFamily="18" charset="2"/>
              </a:rPr>
              <a:t> </a:t>
            </a:r>
            <a:r>
              <a:rPr lang="en-US" altLang="zh-CN" smtClean="0">
                <a:latin typeface="黑体" panose="02010609060101010101" pitchFamily="49" charset="-122"/>
                <a:ea typeface="黑体" panose="02010609060101010101" pitchFamily="49" charset="-122"/>
                <a:sym typeface="Symbol" panose="05050102010706020507" pitchFamily="18" charset="2"/>
              </a:rPr>
              <a:t>S</a:t>
            </a:r>
            <a:r>
              <a:rPr lang="en-US" altLang="zh-CN" baseline="-25000" smtClean="0">
                <a:latin typeface="黑体" panose="02010609060101010101" pitchFamily="49" charset="-122"/>
                <a:ea typeface="黑体" panose="02010609060101010101" pitchFamily="49" charset="-122"/>
                <a:sym typeface="Symbol" panose="05050102010706020507" pitchFamily="18" charset="2"/>
              </a:rPr>
              <a:t>j</a:t>
            </a:r>
            <a:r>
              <a:rPr lang="zh-CN" altLang="en-US" smtClean="0">
                <a:latin typeface="黑体" panose="02010609060101010101" pitchFamily="49" charset="-122"/>
                <a:ea typeface="黑体" panose="02010609060101010101" pitchFamily="49" charset="-122"/>
              </a:rPr>
              <a:t>是按某种规则排列的，即对于子集</a:t>
            </a:r>
            <a:r>
              <a:rPr lang="en-US" altLang="zh-CN" smtClean="0">
                <a:latin typeface="黑体" panose="02010609060101010101" pitchFamily="49" charset="-122"/>
                <a:ea typeface="黑体" panose="02010609060101010101" pitchFamily="49" charset="-122"/>
              </a:rPr>
              <a:t>{</a:t>
            </a:r>
            <a:r>
              <a:rPr lang="en-US" altLang="zh-CN" smtClean="0">
                <a:latin typeface="黑体" panose="02010609060101010101" pitchFamily="49" charset="-122"/>
                <a:ea typeface="黑体" panose="02010609060101010101" pitchFamily="49" charset="-122"/>
                <a:sym typeface="Symbol" panose="05050102010706020507" pitchFamily="18" charset="2"/>
              </a:rPr>
              <a:t>S</a:t>
            </a:r>
            <a:r>
              <a:rPr lang="en-US" altLang="zh-CN" baseline="-25000" smtClean="0">
                <a:latin typeface="黑体" panose="02010609060101010101" pitchFamily="49" charset="-122"/>
                <a:ea typeface="黑体" panose="02010609060101010101" pitchFamily="49" charset="-122"/>
                <a:sym typeface="Symbol" panose="05050102010706020507" pitchFamily="18" charset="2"/>
              </a:rPr>
              <a:t>1</a:t>
            </a:r>
            <a:r>
              <a:rPr lang="en-US" altLang="zh-CN" smtClean="0">
                <a:latin typeface="黑体" panose="02010609060101010101" pitchFamily="49" charset="-122"/>
                <a:ea typeface="黑体" panose="02010609060101010101" pitchFamily="49" charset="-122"/>
                <a:sym typeface="Symbol" panose="05050102010706020507" pitchFamily="18" charset="2"/>
              </a:rPr>
              <a:t>, S</a:t>
            </a:r>
            <a:r>
              <a:rPr lang="en-US" altLang="zh-CN" baseline="-25000" smtClean="0">
                <a:latin typeface="黑体" panose="02010609060101010101" pitchFamily="49" charset="-122"/>
                <a:ea typeface="黑体" panose="02010609060101010101" pitchFamily="49" charset="-122"/>
                <a:sym typeface="Symbol" panose="05050102010706020507" pitchFamily="18" charset="2"/>
              </a:rPr>
              <a:t>2</a:t>
            </a:r>
            <a:r>
              <a:rPr lang="en-US" altLang="zh-CN" smtClean="0">
                <a:latin typeface="黑体" panose="02010609060101010101" pitchFamily="49" charset="-122"/>
                <a:ea typeface="黑体" panose="02010609060101010101" pitchFamily="49" charset="-122"/>
                <a:sym typeface="Symbol" panose="05050102010706020507" pitchFamily="18" charset="2"/>
              </a:rPr>
              <a:t>}={ S</a:t>
            </a:r>
            <a:r>
              <a:rPr lang="en-US" altLang="zh-CN" baseline="-25000" smtClean="0">
                <a:latin typeface="黑体" panose="02010609060101010101" pitchFamily="49" charset="-122"/>
                <a:ea typeface="黑体" panose="02010609060101010101" pitchFamily="49" charset="-122"/>
                <a:sym typeface="Symbol" panose="05050102010706020507" pitchFamily="18" charset="2"/>
              </a:rPr>
              <a:t>2</a:t>
            </a:r>
            <a:r>
              <a:rPr lang="en-US" altLang="zh-CN" smtClean="0">
                <a:latin typeface="黑体" panose="02010609060101010101" pitchFamily="49" charset="-122"/>
                <a:ea typeface="黑体" panose="02010609060101010101" pitchFamily="49" charset="-122"/>
                <a:sym typeface="Symbol" panose="05050102010706020507" pitchFamily="18" charset="2"/>
              </a:rPr>
              <a:t>, S</a:t>
            </a:r>
            <a:r>
              <a:rPr lang="en-US" altLang="zh-CN" baseline="-25000" smtClean="0">
                <a:latin typeface="黑体" panose="02010609060101010101" pitchFamily="49" charset="-122"/>
                <a:ea typeface="黑体" panose="02010609060101010101" pitchFamily="49" charset="-122"/>
                <a:sym typeface="Symbol" panose="05050102010706020507" pitchFamily="18" charset="2"/>
              </a:rPr>
              <a:t>1,</a:t>
            </a:r>
            <a:r>
              <a:rPr lang="en-US" altLang="zh-CN" smtClean="0">
                <a:latin typeface="黑体" panose="02010609060101010101" pitchFamily="49" charset="-122"/>
                <a:ea typeface="黑体" panose="02010609060101010101" pitchFamily="49" charset="-122"/>
                <a:sym typeface="Symbol" panose="05050102010706020507" pitchFamily="18" charset="2"/>
              </a:rPr>
              <a:t>}</a:t>
            </a:r>
            <a:r>
              <a:rPr lang="zh-CN" altLang="en-US" smtClean="0">
                <a:latin typeface="黑体" panose="02010609060101010101" pitchFamily="49" charset="-122"/>
                <a:ea typeface="黑体" panose="02010609060101010101" pitchFamily="49" charset="-122"/>
                <a:sym typeface="Symbol" panose="05050102010706020507" pitchFamily="18" charset="2"/>
              </a:rPr>
              <a:t>来说，</a:t>
            </a:r>
            <a:r>
              <a:rPr lang="en-US" altLang="zh-CN" smtClean="0">
                <a:latin typeface="黑体" panose="02010609060101010101" pitchFamily="49" charset="-122"/>
                <a:ea typeface="黑体" panose="02010609060101010101" pitchFamily="49" charset="-122"/>
                <a:sym typeface="Symbol" panose="05050102010706020507" pitchFamily="18" charset="2"/>
              </a:rPr>
              <a:t>S</a:t>
            </a:r>
            <a:r>
              <a:rPr lang="zh-CN" altLang="en-US" smtClean="0">
                <a:latin typeface="黑体" panose="02010609060101010101" pitchFamily="49" charset="-122"/>
                <a:ea typeface="黑体" panose="02010609060101010101" pitchFamily="49" charset="-122"/>
                <a:sym typeface="Symbol" panose="05050102010706020507" pitchFamily="18" charset="2"/>
              </a:rPr>
              <a:t>的状态就是</a:t>
            </a:r>
            <a:r>
              <a:rPr lang="en-US" altLang="zh-CN" smtClean="0">
                <a:latin typeface="黑体" panose="02010609060101010101" pitchFamily="49" charset="-122"/>
                <a:ea typeface="黑体" panose="02010609060101010101" pitchFamily="49" charset="-122"/>
                <a:sym typeface="Symbol" panose="05050102010706020507" pitchFamily="18" charset="2"/>
              </a:rPr>
              <a:t>[S</a:t>
            </a:r>
            <a:r>
              <a:rPr lang="en-US" altLang="zh-CN" baseline="-25000" smtClean="0">
                <a:latin typeface="黑体" panose="02010609060101010101" pitchFamily="49" charset="-122"/>
                <a:ea typeface="黑体" panose="02010609060101010101" pitchFamily="49" charset="-122"/>
                <a:sym typeface="Symbol" panose="05050102010706020507" pitchFamily="18" charset="2"/>
              </a:rPr>
              <a:t>1</a:t>
            </a:r>
            <a:r>
              <a:rPr lang="en-US" altLang="zh-CN" smtClean="0">
                <a:latin typeface="黑体" panose="02010609060101010101" pitchFamily="49" charset="-122"/>
                <a:ea typeface="黑体" panose="02010609060101010101" pitchFamily="49" charset="-122"/>
                <a:sym typeface="Symbol" panose="05050102010706020507" pitchFamily="18" charset="2"/>
              </a:rPr>
              <a:t> S</a:t>
            </a:r>
            <a:r>
              <a:rPr lang="en-US" altLang="zh-CN" baseline="-25000" smtClean="0">
                <a:latin typeface="黑体" panose="02010609060101010101" pitchFamily="49" charset="-122"/>
                <a:ea typeface="黑体" panose="02010609060101010101" pitchFamily="49" charset="-122"/>
                <a:sym typeface="Symbol" panose="05050102010706020507" pitchFamily="18" charset="2"/>
              </a:rPr>
              <a:t>2</a:t>
            </a:r>
            <a:r>
              <a:rPr lang="en-US" altLang="zh-CN" smtClean="0">
                <a:latin typeface="黑体" panose="02010609060101010101" pitchFamily="49" charset="-122"/>
                <a:ea typeface="黑体" panose="02010609060101010101" pitchFamily="49" charset="-122"/>
                <a:sym typeface="Symbol" panose="05050102010706020507" pitchFamily="18" charset="2"/>
              </a:rPr>
              <a:t>]</a:t>
            </a:r>
            <a:r>
              <a:rPr lang="zh-CN" altLang="en-US" smtClean="0">
                <a:latin typeface="黑体" panose="02010609060101010101" pitchFamily="49" charset="-122"/>
                <a:ea typeface="黑体" panose="02010609060101010101" pitchFamily="49" charset="-122"/>
                <a:sym typeface="Symbol" panose="05050102010706020507" pitchFamily="18" charset="2"/>
              </a:rPr>
              <a:t>；</a:t>
            </a:r>
            <a:endParaRPr lang="zh-CN" altLang="en-US" sz="240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Rot="1" noChangeArrowheads="1"/>
          </p:cNvSpPr>
          <p:nvPr>
            <p:ph idx="1"/>
          </p:nvPr>
        </p:nvSpPr>
        <p:spPr>
          <a:xfrm>
            <a:off x="684213" y="1844675"/>
            <a:ext cx="7848600" cy="4608513"/>
          </a:xfrm>
        </p:spPr>
        <p:txBody>
          <a:bodyPr/>
          <a:lstStyle/>
          <a:p>
            <a:pPr lvl="1" eaLnBrk="1" hangingPunct="1">
              <a:buFont typeface="Wingdings" panose="05000000000000000000" pitchFamily="2" charset="2"/>
              <a:buNone/>
            </a:pPr>
            <a:r>
              <a:rPr lang="en-US" altLang="zh-CN" sz="3200" smtClean="0">
                <a:latin typeface="黑体" panose="02010609060101010101" pitchFamily="49" charset="-122"/>
                <a:ea typeface="黑体" panose="02010609060101010101" pitchFamily="49" charset="-122"/>
              </a:rPr>
              <a:t>2  M</a:t>
            </a:r>
            <a:r>
              <a:rPr lang="zh-CN" altLang="en-US" sz="3200" smtClean="0">
                <a:latin typeface="黑体" panose="02010609060101010101" pitchFamily="49" charset="-122"/>
                <a:ea typeface="黑体" panose="02010609060101010101" pitchFamily="49" charset="-122"/>
              </a:rPr>
              <a:t>和</a:t>
            </a:r>
            <a:r>
              <a:rPr lang="en-US" altLang="zh-CN" sz="3200" smtClean="0">
                <a:latin typeface="黑体" panose="02010609060101010101" pitchFamily="49" charset="-122"/>
                <a:ea typeface="黑体" panose="02010609060101010101" pitchFamily="49" charset="-122"/>
              </a:rPr>
              <a:t>N</a:t>
            </a:r>
            <a:r>
              <a:rPr lang="zh-CN" altLang="en-US" sz="3200" smtClean="0">
                <a:latin typeface="黑体" panose="02010609060101010101" pitchFamily="49" charset="-122"/>
                <a:ea typeface="黑体" panose="02010609060101010101" pitchFamily="49" charset="-122"/>
              </a:rPr>
              <a:t>的输入字母表是相同的，即是</a:t>
            </a:r>
            <a:r>
              <a:rPr lang="zh-CN" altLang="en-US" sz="3200" smtClean="0">
                <a:latin typeface="黑体" panose="02010609060101010101" pitchFamily="49" charset="-122"/>
                <a:ea typeface="黑体" panose="02010609060101010101" pitchFamily="49" charset="-122"/>
                <a:sym typeface="Symbol" panose="05050102010706020507" pitchFamily="18" charset="2"/>
              </a:rPr>
              <a:t>；</a:t>
            </a:r>
          </a:p>
          <a:p>
            <a:pPr lvl="1" eaLnBrk="1" hangingPunct="1">
              <a:buFont typeface="Wingdings" panose="05000000000000000000" pitchFamily="2" charset="2"/>
              <a:buNone/>
            </a:pPr>
            <a:r>
              <a:rPr lang="en-US" altLang="zh-CN" sz="3200" smtClean="0">
                <a:latin typeface="黑体" panose="02010609060101010101" pitchFamily="49" charset="-122"/>
                <a:ea typeface="黑体" panose="02010609060101010101" pitchFamily="49" charset="-122"/>
              </a:rPr>
              <a:t>3  </a:t>
            </a:r>
            <a:r>
              <a:rPr lang="zh-CN" altLang="en-US" sz="3200" smtClean="0">
                <a:latin typeface="黑体" panose="02010609060101010101" pitchFamily="49" charset="-122"/>
                <a:ea typeface="黑体" panose="02010609060101010101" pitchFamily="49" charset="-122"/>
              </a:rPr>
              <a:t>转换函数是这样定义的：                                      	  </a:t>
            </a:r>
            <a:r>
              <a:rPr lang="en-US" altLang="zh-CN" sz="3200" smtClean="0">
                <a:latin typeface="黑体" panose="02010609060101010101" pitchFamily="49" charset="-122"/>
                <a:ea typeface="黑体" panose="02010609060101010101" pitchFamily="49" charset="-122"/>
              </a:rPr>
              <a:t>d([</a:t>
            </a:r>
            <a:r>
              <a:rPr lang="en-US" altLang="zh-CN" sz="3200" smtClean="0">
                <a:latin typeface="黑体" panose="02010609060101010101" pitchFamily="49" charset="-122"/>
                <a:ea typeface="黑体" panose="02010609060101010101" pitchFamily="49" charset="-122"/>
                <a:sym typeface="Symbol" panose="05050102010706020507" pitchFamily="18" charset="2"/>
              </a:rPr>
              <a:t>S</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1</a:t>
            </a:r>
            <a:r>
              <a:rPr lang="en-US" altLang="zh-CN" sz="3200" smtClean="0">
                <a:latin typeface="黑体" panose="02010609060101010101" pitchFamily="49" charset="-122"/>
                <a:ea typeface="黑体" panose="02010609060101010101" pitchFamily="49" charset="-122"/>
                <a:sym typeface="Symbol" panose="05050102010706020507" pitchFamily="18" charset="2"/>
              </a:rPr>
              <a:t> S</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2,</a:t>
            </a:r>
            <a:r>
              <a:rPr lang="en-US" altLang="zh-CN" sz="3200" smtClean="0">
                <a:latin typeface="黑体" panose="02010609060101010101" pitchFamily="49" charset="-122"/>
                <a:ea typeface="黑体" panose="02010609060101010101" pitchFamily="49" charset="-122"/>
                <a:sym typeface="Symbol" panose="05050102010706020507" pitchFamily="18" charset="2"/>
              </a:rPr>
              <a:t>...</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 </a:t>
            </a:r>
            <a:r>
              <a:rPr lang="en-US" altLang="zh-CN" sz="3200" smtClean="0">
                <a:latin typeface="黑体" panose="02010609060101010101" pitchFamily="49" charset="-122"/>
                <a:ea typeface="黑体" panose="02010609060101010101" pitchFamily="49" charset="-122"/>
                <a:sym typeface="Symbol" panose="05050102010706020507" pitchFamily="18" charset="2"/>
              </a:rPr>
              <a:t>S</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j</a:t>
            </a:r>
            <a:r>
              <a:rPr lang="en-US" altLang="zh-CN" sz="3200" smtClean="0">
                <a:latin typeface="黑体" panose="02010609060101010101" pitchFamily="49" charset="-122"/>
                <a:ea typeface="黑体" panose="02010609060101010101" pitchFamily="49" charset="-122"/>
              </a:rPr>
              <a:t>],a)= [R</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1</a:t>
            </a:r>
            <a:r>
              <a:rPr lang="en-US" altLang="zh-CN" sz="3200" smtClean="0">
                <a:latin typeface="黑体" panose="02010609060101010101" pitchFamily="49" charset="-122"/>
                <a:ea typeface="黑体" panose="02010609060101010101" pitchFamily="49" charset="-122"/>
                <a:sym typeface="Symbol" panose="05050102010706020507" pitchFamily="18" charset="2"/>
              </a:rPr>
              <a:t>R</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2</a:t>
            </a:r>
            <a:r>
              <a:rPr lang="en-US" altLang="zh-CN" sz="3200" smtClean="0">
                <a:latin typeface="黑体" panose="02010609060101010101" pitchFamily="49" charset="-122"/>
                <a:ea typeface="黑体" panose="02010609060101010101" pitchFamily="49" charset="-122"/>
                <a:sym typeface="Symbol" panose="05050102010706020507" pitchFamily="18" charset="2"/>
              </a:rPr>
              <a:t>...</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 </a:t>
            </a:r>
            <a:r>
              <a:rPr lang="en-US" altLang="zh-CN" sz="3200" smtClean="0">
                <a:latin typeface="黑体" panose="02010609060101010101" pitchFamily="49" charset="-122"/>
                <a:ea typeface="黑体" panose="02010609060101010101" pitchFamily="49" charset="-122"/>
                <a:sym typeface="Symbol" panose="05050102010706020507" pitchFamily="18" charset="2"/>
              </a:rPr>
              <a:t>R</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t</a:t>
            </a:r>
            <a:r>
              <a:rPr lang="en-US" altLang="zh-CN" sz="3200" smtClean="0">
                <a:latin typeface="黑体" panose="02010609060101010101" pitchFamily="49" charset="-122"/>
                <a:ea typeface="黑体" panose="02010609060101010101" pitchFamily="49" charset="-122"/>
              </a:rPr>
              <a:t>]	 </a:t>
            </a:r>
            <a:r>
              <a:rPr lang="zh-CN" altLang="zh-CN" sz="3200" smtClean="0">
                <a:latin typeface="黑体" panose="02010609060101010101" pitchFamily="49" charset="-122"/>
                <a:ea typeface="黑体" panose="02010609060101010101" pitchFamily="49" charset="-122"/>
              </a:rPr>
              <a:t>其中     {</a:t>
            </a:r>
            <a:r>
              <a:rPr lang="en-US" altLang="zh-CN" sz="3200" smtClean="0">
                <a:latin typeface="黑体" panose="02010609060101010101" pitchFamily="49" charset="-122"/>
                <a:ea typeface="黑体" panose="02010609060101010101" pitchFamily="49" charset="-122"/>
              </a:rPr>
              <a:t>R</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1,</a:t>
            </a:r>
            <a:r>
              <a:rPr lang="en-US" altLang="zh-CN" sz="3200" smtClean="0">
                <a:latin typeface="黑体" panose="02010609060101010101" pitchFamily="49" charset="-122"/>
                <a:ea typeface="黑体" panose="02010609060101010101" pitchFamily="49" charset="-122"/>
                <a:sym typeface="Symbol" panose="05050102010706020507" pitchFamily="18" charset="2"/>
              </a:rPr>
              <a:t>R</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2,</a:t>
            </a:r>
            <a:r>
              <a:rPr lang="en-US" altLang="zh-CN" sz="3200" smtClean="0">
                <a:latin typeface="黑体" panose="02010609060101010101" pitchFamily="49" charset="-122"/>
                <a:ea typeface="黑体" panose="02010609060101010101" pitchFamily="49" charset="-122"/>
                <a:sym typeface="Symbol" panose="05050102010706020507" pitchFamily="18" charset="2"/>
              </a:rPr>
              <a:t>...</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 , </a:t>
            </a:r>
            <a:r>
              <a:rPr lang="en-US" altLang="zh-CN" sz="3200" smtClean="0">
                <a:latin typeface="黑体" panose="02010609060101010101" pitchFamily="49" charset="-122"/>
                <a:ea typeface="黑体" panose="02010609060101010101" pitchFamily="49" charset="-122"/>
                <a:sym typeface="Symbol" panose="05050102010706020507" pitchFamily="18" charset="2"/>
              </a:rPr>
              <a:t>R</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t</a:t>
            </a:r>
            <a:r>
              <a:rPr lang="en-US" altLang="zh-CN" sz="3200" smtClean="0">
                <a:latin typeface="黑体" panose="02010609060101010101" pitchFamily="49" charset="-122"/>
                <a:ea typeface="黑体" panose="02010609060101010101" pitchFamily="49" charset="-122"/>
                <a:sym typeface="Symbol" panose="05050102010706020507" pitchFamily="18" charset="2"/>
              </a:rPr>
              <a:t>}</a:t>
            </a:r>
            <a:r>
              <a:rPr lang="en-US" altLang="zh-CN" sz="3200" smtClean="0">
                <a:latin typeface="黑体" panose="02010609060101010101" pitchFamily="49" charset="-122"/>
                <a:ea typeface="黑体" panose="02010609060101010101" pitchFamily="49" charset="-122"/>
              </a:rPr>
              <a:t> =</a:t>
            </a:r>
            <a:r>
              <a:rPr lang="zh-CN" altLang="zh-CN" sz="3200" smtClean="0">
                <a:latin typeface="黑体" panose="02010609060101010101" pitchFamily="49" charset="-122"/>
                <a:ea typeface="黑体" panose="02010609060101010101" pitchFamily="49" charset="-122"/>
              </a:rPr>
              <a:t>  </a:t>
            </a:r>
            <a:r>
              <a:rPr lang="en-US" altLang="zh-CN" sz="3200" smtClean="0">
                <a:latin typeface="黑体" panose="02010609060101010101" pitchFamily="49" charset="-122"/>
                <a:ea typeface="黑体" panose="02010609060101010101" pitchFamily="49" charset="-122"/>
                <a:sym typeface="Symbol" panose="05050102010706020507" pitchFamily="18" charset="2"/>
              </a:rPr>
              <a:t></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a:t>
            </a:r>
            <a:r>
              <a:rPr lang="en-US" altLang="zh-CN" sz="3200" smtClean="0">
                <a:latin typeface="黑体" panose="02010609060101010101" pitchFamily="49" charset="-122"/>
                <a:ea typeface="黑体" panose="02010609060101010101" pitchFamily="49" charset="-122"/>
                <a:sym typeface="Symbol" panose="05050102010706020507" pitchFamily="18" charset="2"/>
              </a:rPr>
              <a:t>closure(move</a:t>
            </a:r>
            <a:r>
              <a:rPr lang="en-US" altLang="zh-CN" sz="3200" smtClean="0">
                <a:latin typeface="黑体" panose="02010609060101010101" pitchFamily="49" charset="-122"/>
                <a:ea typeface="黑体" panose="02010609060101010101" pitchFamily="49" charset="-122"/>
              </a:rPr>
              <a:t>({</a:t>
            </a:r>
            <a:r>
              <a:rPr lang="en-US" altLang="zh-CN" sz="3200" smtClean="0">
                <a:latin typeface="黑体" panose="02010609060101010101" pitchFamily="49" charset="-122"/>
                <a:ea typeface="黑体" panose="02010609060101010101" pitchFamily="49" charset="-122"/>
                <a:sym typeface="Symbol" panose="05050102010706020507" pitchFamily="18" charset="2"/>
              </a:rPr>
              <a:t>S</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1</a:t>
            </a:r>
            <a:r>
              <a:rPr lang="en-US" altLang="zh-CN" sz="3200" smtClean="0">
                <a:latin typeface="黑体" panose="02010609060101010101" pitchFamily="49" charset="-122"/>
                <a:ea typeface="黑体" panose="02010609060101010101" pitchFamily="49" charset="-122"/>
                <a:sym typeface="Symbol" panose="05050102010706020507" pitchFamily="18" charset="2"/>
              </a:rPr>
              <a:t>, S</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2,</a:t>
            </a:r>
            <a:r>
              <a:rPr lang="en-US" altLang="zh-CN" sz="3200" smtClean="0">
                <a:latin typeface="黑体" panose="02010609060101010101" pitchFamily="49" charset="-122"/>
                <a:ea typeface="黑体" panose="02010609060101010101" pitchFamily="49" charset="-122"/>
                <a:sym typeface="Symbol" panose="05050102010706020507" pitchFamily="18" charset="2"/>
              </a:rPr>
              <a:t>,...</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 </a:t>
            </a:r>
            <a:r>
              <a:rPr lang="en-US" altLang="zh-CN" sz="3200" smtClean="0">
                <a:latin typeface="黑体" panose="02010609060101010101" pitchFamily="49" charset="-122"/>
                <a:ea typeface="黑体" panose="02010609060101010101" pitchFamily="49" charset="-122"/>
                <a:sym typeface="Symbol" panose="05050102010706020507" pitchFamily="18" charset="2"/>
              </a:rPr>
              <a:t>S</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j</a:t>
            </a:r>
            <a:r>
              <a:rPr lang="en-US" altLang="zh-CN" sz="3200" smtClean="0">
                <a:latin typeface="黑体" panose="02010609060101010101" pitchFamily="49" charset="-122"/>
                <a:ea typeface="黑体" panose="02010609060101010101" pitchFamily="49" charset="-122"/>
                <a:sym typeface="Symbol" panose="05050102010706020507" pitchFamily="18" charset="2"/>
              </a:rPr>
              <a:t>}</a:t>
            </a:r>
            <a:r>
              <a:rPr lang="en-US" altLang="zh-CN" sz="3200" smtClean="0">
                <a:latin typeface="黑体" panose="02010609060101010101" pitchFamily="49" charset="-122"/>
                <a:ea typeface="黑体" panose="02010609060101010101" pitchFamily="49" charset="-122"/>
              </a:rPr>
              <a:t>,a)) </a:t>
            </a:r>
          </a:p>
          <a:p>
            <a:pPr lvl="1" eaLnBrk="1" hangingPunct="1">
              <a:buFont typeface="Wingdings" panose="05000000000000000000" pitchFamily="2" charset="2"/>
              <a:buNone/>
            </a:pPr>
            <a:r>
              <a:rPr lang="en-US" altLang="zh-CN" sz="3200" smtClean="0">
                <a:latin typeface="黑体" panose="02010609060101010101" pitchFamily="49" charset="-122"/>
                <a:ea typeface="黑体" panose="02010609060101010101" pitchFamily="49" charset="-122"/>
              </a:rPr>
              <a:t>4 </a:t>
            </a:r>
            <a:r>
              <a:rPr lang="en-US" altLang="zh-CN" sz="3200" smtClean="0">
                <a:latin typeface="黑体" panose="02010609060101010101" pitchFamily="49" charset="-122"/>
                <a:ea typeface="黑体" panose="02010609060101010101" pitchFamily="49" charset="-122"/>
                <a:sym typeface="Symbol" panose="05050102010706020507" pitchFamily="18" charset="2"/>
              </a:rPr>
              <a:t>S</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0</a:t>
            </a:r>
            <a:r>
              <a:rPr lang="en-US" altLang="zh-CN" sz="3200" smtClean="0">
                <a:latin typeface="黑体" panose="02010609060101010101" pitchFamily="49" charset="-122"/>
                <a:ea typeface="黑体" panose="02010609060101010101" pitchFamily="49" charset="-122"/>
              </a:rPr>
              <a:t>=</a:t>
            </a:r>
            <a:r>
              <a:rPr lang="en-US" altLang="zh-CN" sz="3200" smtClean="0">
                <a:latin typeface="黑体" panose="02010609060101010101" pitchFamily="49" charset="-122"/>
                <a:ea typeface="黑体" panose="02010609060101010101" pitchFamily="49" charset="-122"/>
                <a:sym typeface="Symbol" panose="05050102010706020507" pitchFamily="18" charset="2"/>
              </a:rPr>
              <a:t>-closure(K</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0</a:t>
            </a:r>
            <a:r>
              <a:rPr lang="en-US" altLang="zh-CN" sz="3200" smtClean="0">
                <a:latin typeface="黑体" panose="02010609060101010101" pitchFamily="49" charset="-122"/>
                <a:ea typeface="黑体" panose="02010609060101010101" pitchFamily="49" charset="-122"/>
                <a:sym typeface="Symbol" panose="05050102010706020507" pitchFamily="18" charset="2"/>
              </a:rPr>
              <a:t>)</a:t>
            </a:r>
            <a:r>
              <a:rPr lang="zh-CN" altLang="en-US" sz="3200" smtClean="0">
                <a:latin typeface="黑体" panose="02010609060101010101" pitchFamily="49" charset="-122"/>
                <a:ea typeface="黑体" panose="02010609060101010101" pitchFamily="49" charset="-122"/>
                <a:sym typeface="Symbol" panose="05050102010706020507" pitchFamily="18" charset="2"/>
              </a:rPr>
              <a:t>为</a:t>
            </a:r>
            <a:r>
              <a:rPr lang="en-US" altLang="zh-CN" sz="3200" smtClean="0">
                <a:latin typeface="黑体" panose="02010609060101010101" pitchFamily="49" charset="-122"/>
                <a:ea typeface="黑体" panose="02010609060101010101" pitchFamily="49" charset="-122"/>
                <a:sym typeface="Symbol" panose="05050102010706020507" pitchFamily="18" charset="2"/>
              </a:rPr>
              <a:t>M</a:t>
            </a:r>
            <a:r>
              <a:rPr lang="zh-CN" altLang="en-US" sz="3200" smtClean="0">
                <a:latin typeface="黑体" panose="02010609060101010101" pitchFamily="49" charset="-122"/>
                <a:ea typeface="黑体" panose="02010609060101010101" pitchFamily="49" charset="-122"/>
                <a:sym typeface="Symbol" panose="05050102010706020507" pitchFamily="18" charset="2"/>
              </a:rPr>
              <a:t>的开始状态；</a:t>
            </a:r>
          </a:p>
          <a:p>
            <a:pPr lvl="1" eaLnBrk="1" hangingPunct="1">
              <a:buFont typeface="Wingdings" panose="05000000000000000000" pitchFamily="2" charset="2"/>
              <a:buNone/>
            </a:pPr>
            <a:r>
              <a:rPr lang="en-US" altLang="zh-CN" sz="3200" smtClean="0">
                <a:latin typeface="黑体" panose="02010609060101010101" pitchFamily="49" charset="-122"/>
                <a:ea typeface="黑体" panose="02010609060101010101" pitchFamily="49" charset="-122"/>
                <a:sym typeface="Symbol" panose="05050102010706020507" pitchFamily="18" charset="2"/>
              </a:rPr>
              <a:t>5 S</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t</a:t>
            </a:r>
            <a:r>
              <a:rPr lang="en-US" altLang="zh-CN" sz="3200" smtClean="0">
                <a:latin typeface="黑体" panose="02010609060101010101" pitchFamily="49" charset="-122"/>
                <a:ea typeface="黑体" panose="02010609060101010101" pitchFamily="49" charset="-122"/>
              </a:rPr>
              <a:t>={[</a:t>
            </a:r>
            <a:r>
              <a:rPr lang="en-US" altLang="zh-CN" sz="3200" smtClean="0">
                <a:latin typeface="黑体" panose="02010609060101010101" pitchFamily="49" charset="-122"/>
                <a:ea typeface="黑体" panose="02010609060101010101" pitchFamily="49" charset="-122"/>
                <a:sym typeface="Symbol" panose="05050102010706020507" pitchFamily="18" charset="2"/>
              </a:rPr>
              <a:t>S</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i</a:t>
            </a:r>
            <a:r>
              <a:rPr lang="en-US" altLang="zh-CN" sz="3200" smtClean="0">
                <a:latin typeface="黑体" panose="02010609060101010101" pitchFamily="49" charset="-122"/>
                <a:ea typeface="黑体" panose="02010609060101010101" pitchFamily="49" charset="-122"/>
                <a:sym typeface="Symbol" panose="05050102010706020507" pitchFamily="18" charset="2"/>
              </a:rPr>
              <a:t> S</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k</a:t>
            </a:r>
            <a:r>
              <a:rPr lang="en-US" altLang="zh-CN" sz="3200" smtClean="0">
                <a:latin typeface="黑体" panose="02010609060101010101" pitchFamily="49" charset="-122"/>
                <a:ea typeface="黑体" panose="02010609060101010101" pitchFamily="49" charset="-122"/>
                <a:sym typeface="Symbol" panose="05050102010706020507" pitchFamily="18" charset="2"/>
              </a:rPr>
              <a:t>...</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 </a:t>
            </a:r>
            <a:r>
              <a:rPr lang="en-US" altLang="zh-CN" sz="3200" smtClean="0">
                <a:latin typeface="黑体" panose="02010609060101010101" pitchFamily="49" charset="-122"/>
                <a:ea typeface="黑体" panose="02010609060101010101" pitchFamily="49" charset="-122"/>
                <a:sym typeface="Symbol" panose="05050102010706020507" pitchFamily="18" charset="2"/>
              </a:rPr>
              <a:t>S</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e</a:t>
            </a:r>
            <a:r>
              <a:rPr lang="en-US" altLang="zh-CN" sz="3200" smtClean="0">
                <a:latin typeface="黑体" panose="02010609060101010101" pitchFamily="49" charset="-122"/>
                <a:ea typeface="黑体" panose="02010609060101010101" pitchFamily="49" charset="-122"/>
              </a:rPr>
              <a:t>]</a:t>
            </a:r>
            <a:r>
              <a:rPr lang="zh-CN" altLang="en-US" sz="3200" smtClean="0">
                <a:latin typeface="黑体" panose="02010609060101010101" pitchFamily="49" charset="-122"/>
                <a:ea typeface="黑体" panose="02010609060101010101" pitchFamily="49" charset="-122"/>
              </a:rPr>
              <a:t>，其中</a:t>
            </a:r>
            <a:r>
              <a:rPr lang="en-US" altLang="zh-CN" sz="3200" smtClean="0">
                <a:latin typeface="黑体" panose="02010609060101010101" pitchFamily="49" charset="-122"/>
                <a:ea typeface="黑体" panose="02010609060101010101" pitchFamily="49" charset="-122"/>
              </a:rPr>
              <a:t>[</a:t>
            </a:r>
            <a:r>
              <a:rPr lang="en-US" altLang="zh-CN" sz="3200" smtClean="0">
                <a:latin typeface="黑体" panose="02010609060101010101" pitchFamily="49" charset="-122"/>
                <a:ea typeface="黑体" panose="02010609060101010101" pitchFamily="49" charset="-122"/>
                <a:sym typeface="Symbol" panose="05050102010706020507" pitchFamily="18" charset="2"/>
              </a:rPr>
              <a:t>S</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i</a:t>
            </a:r>
            <a:r>
              <a:rPr lang="en-US" altLang="zh-CN" sz="3200" smtClean="0">
                <a:latin typeface="黑体" panose="02010609060101010101" pitchFamily="49" charset="-122"/>
                <a:ea typeface="黑体" panose="02010609060101010101" pitchFamily="49" charset="-122"/>
              </a:rPr>
              <a:t> </a:t>
            </a:r>
            <a:r>
              <a:rPr lang="en-US" altLang="zh-CN" sz="3200" smtClean="0">
                <a:latin typeface="黑体" panose="02010609060101010101" pitchFamily="49" charset="-122"/>
                <a:ea typeface="黑体" panose="02010609060101010101" pitchFamily="49" charset="-122"/>
                <a:sym typeface="Symbol" panose="05050102010706020507" pitchFamily="18" charset="2"/>
              </a:rPr>
              <a:t> S</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k</a:t>
            </a:r>
            <a:r>
              <a:rPr lang="en-US" altLang="zh-CN" sz="3200" smtClean="0">
                <a:latin typeface="黑体" panose="02010609060101010101" pitchFamily="49" charset="-122"/>
                <a:ea typeface="黑体" panose="02010609060101010101" pitchFamily="49" charset="-122"/>
                <a:sym typeface="Symbol" panose="05050102010706020507" pitchFamily="18" charset="2"/>
              </a:rPr>
              <a:t>...</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 </a:t>
            </a:r>
            <a:r>
              <a:rPr lang="en-US" altLang="zh-CN" sz="3200" smtClean="0">
                <a:latin typeface="黑体" panose="02010609060101010101" pitchFamily="49" charset="-122"/>
                <a:ea typeface="黑体" panose="02010609060101010101" pitchFamily="49" charset="-122"/>
                <a:sym typeface="Symbol" panose="05050102010706020507" pitchFamily="18" charset="2"/>
              </a:rPr>
              <a:t>S</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e</a:t>
            </a:r>
            <a:r>
              <a:rPr lang="en-US" altLang="zh-CN" sz="3200" smtClean="0">
                <a:latin typeface="黑体" panose="02010609060101010101" pitchFamily="49" charset="-122"/>
                <a:ea typeface="黑体" panose="02010609060101010101" pitchFamily="49" charset="-122"/>
              </a:rPr>
              <a:t>]</a:t>
            </a:r>
            <a:r>
              <a:rPr lang="en-US" altLang="zh-CN" sz="3200" smtClean="0">
                <a:latin typeface="黑体" panose="02010609060101010101" pitchFamily="49" charset="-122"/>
                <a:ea typeface="黑体" panose="02010609060101010101" pitchFamily="49" charset="-122"/>
                <a:sym typeface="Symbol" panose="05050102010706020507" pitchFamily="18" charset="2"/>
              </a:rPr>
              <a:t></a:t>
            </a:r>
            <a:r>
              <a:rPr lang="en-US" altLang="en-US" sz="3200" smtClean="0">
                <a:latin typeface="黑体" panose="02010609060101010101" pitchFamily="49" charset="-122"/>
                <a:ea typeface="黑体" panose="02010609060101010101" pitchFamily="49" charset="-122"/>
                <a:sym typeface="Symbol" panose="05050102010706020507" pitchFamily="18" charset="2"/>
              </a:rPr>
              <a:t>S</a:t>
            </a:r>
            <a:r>
              <a:rPr lang="zh-CN" altLang="en-US" sz="3200" smtClean="0">
                <a:latin typeface="黑体" panose="02010609060101010101" pitchFamily="49" charset="-122"/>
                <a:ea typeface="黑体" panose="02010609060101010101" pitchFamily="49" charset="-122"/>
                <a:sym typeface="Symbol" panose="05050102010706020507" pitchFamily="18" charset="2"/>
              </a:rPr>
              <a:t>且</a:t>
            </a:r>
            <a:r>
              <a:rPr lang="en-US" altLang="zh-CN" sz="3200" smtClean="0">
                <a:latin typeface="黑体" panose="02010609060101010101" pitchFamily="49" charset="-122"/>
                <a:ea typeface="黑体" panose="02010609060101010101" pitchFamily="49" charset="-122"/>
                <a:sym typeface="Symbol" panose="05050102010706020507" pitchFamily="18" charset="2"/>
              </a:rPr>
              <a:t>{S</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i</a:t>
            </a:r>
            <a:r>
              <a:rPr lang="en-US" altLang="zh-CN" sz="3200" smtClean="0">
                <a:latin typeface="黑体" panose="02010609060101010101" pitchFamily="49" charset="-122"/>
                <a:ea typeface="黑体" panose="02010609060101010101" pitchFamily="49" charset="-122"/>
                <a:sym typeface="Symbol" panose="05050102010706020507" pitchFamily="18" charset="2"/>
              </a:rPr>
              <a:t> , S</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k,</a:t>
            </a:r>
            <a:r>
              <a:rPr lang="en-US" altLang="zh-CN" sz="3200" smtClean="0">
                <a:latin typeface="黑体" panose="02010609060101010101" pitchFamily="49" charset="-122"/>
                <a:ea typeface="黑体" panose="02010609060101010101" pitchFamily="49" charset="-122"/>
                <a:sym typeface="Symbol" panose="05050102010706020507" pitchFamily="18" charset="2"/>
              </a:rPr>
              <a:t>,...</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 </a:t>
            </a:r>
            <a:r>
              <a:rPr lang="en-US" altLang="zh-CN" sz="3200" smtClean="0">
                <a:latin typeface="黑体" panose="02010609060101010101" pitchFamily="49" charset="-122"/>
                <a:ea typeface="黑体" panose="02010609060101010101" pitchFamily="49" charset="-122"/>
                <a:sym typeface="Symbol" panose="05050102010706020507" pitchFamily="18" charset="2"/>
              </a:rPr>
              <a:t>S</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e</a:t>
            </a:r>
            <a:r>
              <a:rPr lang="en-US" altLang="zh-CN" sz="3200" smtClean="0">
                <a:latin typeface="黑体" panose="02010609060101010101" pitchFamily="49" charset="-122"/>
                <a:ea typeface="黑体" panose="02010609060101010101" pitchFamily="49" charset="-122"/>
              </a:rPr>
              <a:t>}</a:t>
            </a:r>
            <a:r>
              <a:rPr lang="en-US" altLang="zh-CN" sz="3200" smtClean="0">
                <a:latin typeface="黑体" panose="02010609060101010101" pitchFamily="49" charset="-122"/>
                <a:ea typeface="黑体" panose="02010609060101010101" pitchFamily="49" charset="-122"/>
                <a:sym typeface="Symbol" panose="05050102010706020507" pitchFamily="18" charset="2"/>
              </a:rPr>
              <a:t>K</a:t>
            </a:r>
            <a:r>
              <a:rPr lang="en-US" altLang="zh-CN" sz="3200" baseline="-25000" smtClean="0">
                <a:latin typeface="黑体" panose="02010609060101010101" pitchFamily="49" charset="-122"/>
                <a:ea typeface="黑体" panose="02010609060101010101" pitchFamily="49" charset="-122"/>
                <a:sym typeface="Symbol" panose="05050102010706020507" pitchFamily="18" charset="2"/>
              </a:rPr>
              <a:t>t</a:t>
            </a:r>
            <a:r>
              <a:rPr lang="en-US" altLang="zh-CN" sz="3200" smtClean="0">
                <a:latin typeface="黑体" panose="02010609060101010101" pitchFamily="49" charset="-122"/>
                <a:ea typeface="黑体" panose="02010609060101010101" pitchFamily="49" charset="-122"/>
                <a:sym typeface="Symbol" panose="05050102010706020507" pitchFamily="18" charset="2"/>
              </a:rPr>
              <a:t></a:t>
            </a:r>
            <a:r>
              <a:rPr lang="en-US" altLang="zh-CN" sz="3200" smtClean="0">
                <a:latin typeface="黑体" panose="02010609060101010101" pitchFamily="49" charset="-122"/>
                <a:ea typeface="黑体" panose="02010609060101010101" pitchFamily="49" charset="-122"/>
              </a:rPr>
              <a:t>}</a:t>
            </a:r>
            <a:endParaRPr lang="en-US" altLang="zh-CN" sz="240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684213" y="620713"/>
            <a:ext cx="7921625" cy="776287"/>
          </a:xfrm>
        </p:spPr>
        <p:txBody>
          <a:bodyPr/>
          <a:lstStyle/>
          <a:p>
            <a:pPr eaLnBrk="1" hangingPunct="1"/>
            <a:r>
              <a:rPr lang="zh-CN" altLang="en-US" sz="4000" smtClean="0">
                <a:latin typeface="黑体" panose="02010609060101010101" pitchFamily="49" charset="-122"/>
                <a:ea typeface="黑体" panose="02010609060101010101" pitchFamily="49" charset="-122"/>
              </a:rPr>
              <a:t>构造</a:t>
            </a:r>
            <a:r>
              <a:rPr lang="en-US" altLang="zh-CN" sz="4000" smtClean="0">
                <a:latin typeface="黑体" panose="02010609060101010101" pitchFamily="49" charset="-122"/>
                <a:ea typeface="黑体" panose="02010609060101010101" pitchFamily="49" charset="-122"/>
              </a:rPr>
              <a:t>NFA N</a:t>
            </a:r>
            <a:r>
              <a:rPr lang="zh-CN" altLang="en-US" sz="4000" smtClean="0">
                <a:latin typeface="黑体" panose="02010609060101010101" pitchFamily="49" charset="-122"/>
                <a:ea typeface="黑体" panose="02010609060101010101" pitchFamily="49" charset="-122"/>
              </a:rPr>
              <a:t>的状态</a:t>
            </a:r>
            <a:r>
              <a:rPr lang="en-US" altLang="zh-CN" sz="4000" smtClean="0">
                <a:latin typeface="黑体" panose="02010609060101010101" pitchFamily="49" charset="-122"/>
                <a:ea typeface="黑体" panose="02010609060101010101" pitchFamily="49" charset="-122"/>
              </a:rPr>
              <a:t>K</a:t>
            </a:r>
            <a:r>
              <a:rPr lang="zh-CN" altLang="en-US" sz="4000" smtClean="0">
                <a:latin typeface="黑体" panose="02010609060101010101" pitchFamily="49" charset="-122"/>
                <a:ea typeface="黑体" panose="02010609060101010101" pitchFamily="49" charset="-122"/>
              </a:rPr>
              <a:t>的子集的算法</a:t>
            </a:r>
          </a:p>
        </p:txBody>
      </p:sp>
      <p:sp>
        <p:nvSpPr>
          <p:cNvPr id="50179" name="Rectangle 3"/>
          <p:cNvSpPr>
            <a:spLocks noGrp="1" noRot="1" noChangeArrowheads="1"/>
          </p:cNvSpPr>
          <p:nvPr>
            <p:ph idx="1"/>
          </p:nvPr>
        </p:nvSpPr>
        <p:spPr>
          <a:xfrm>
            <a:off x="323850" y="1700213"/>
            <a:ext cx="8540750" cy="4608512"/>
          </a:xfrm>
        </p:spPr>
        <p:txBody>
          <a:bodyPr/>
          <a:lstStyle/>
          <a:p>
            <a:pPr marL="0" indent="0" eaLnBrk="1" hangingPunct="1">
              <a:lnSpc>
                <a:spcPct val="80000"/>
              </a:lnSpc>
              <a:buFontTx/>
              <a:buNone/>
            </a:pPr>
            <a:r>
              <a:rPr lang="zh-CN" altLang="en-US" sz="2400" smtClean="0">
                <a:latin typeface="宋体" panose="02010600030101010101" pitchFamily="2" charset="-122"/>
              </a:rPr>
              <a:t>假定所构造的子集族为</a:t>
            </a:r>
            <a:r>
              <a:rPr lang="en-US" altLang="zh-CN" sz="2400" smtClean="0">
                <a:latin typeface="宋体" panose="02010600030101010101" pitchFamily="2" charset="-122"/>
              </a:rPr>
              <a:t>C</a:t>
            </a:r>
            <a:r>
              <a:rPr lang="zh-CN" altLang="en-US" sz="2400" smtClean="0">
                <a:latin typeface="宋体" panose="02010600030101010101" pitchFamily="2" charset="-122"/>
              </a:rPr>
              <a:t>，即</a:t>
            </a:r>
            <a:r>
              <a:rPr lang="en-US" altLang="zh-CN" sz="2400" smtClean="0">
                <a:latin typeface="宋体" panose="02010600030101010101" pitchFamily="2" charset="-122"/>
              </a:rPr>
              <a:t>C = (T</a:t>
            </a:r>
            <a:r>
              <a:rPr lang="en-US" altLang="zh-CN" sz="2400" baseline="-25000" smtClean="0">
                <a:latin typeface="宋体" panose="02010600030101010101" pitchFamily="2" charset="-122"/>
                <a:sym typeface="Symbol" panose="05050102010706020507" pitchFamily="18" charset="2"/>
              </a:rPr>
              <a:t>1</a:t>
            </a:r>
            <a:r>
              <a:rPr lang="en-US" altLang="zh-CN" sz="2400" smtClean="0">
                <a:latin typeface="宋体" panose="02010600030101010101" pitchFamily="2" charset="-122"/>
                <a:sym typeface="Symbol" panose="05050102010706020507" pitchFamily="18" charset="2"/>
              </a:rPr>
              <a:t>, T</a:t>
            </a:r>
            <a:r>
              <a:rPr lang="en-US" altLang="zh-CN" sz="2400" baseline="-25000" smtClean="0">
                <a:latin typeface="宋体" panose="02010600030101010101" pitchFamily="2" charset="-122"/>
                <a:sym typeface="Symbol" panose="05050102010706020507" pitchFamily="18" charset="2"/>
              </a:rPr>
              <a:t>2,</a:t>
            </a:r>
            <a:r>
              <a:rPr lang="en-US" altLang="zh-CN" sz="2400" smtClean="0">
                <a:latin typeface="宋体" panose="02010600030101010101" pitchFamily="2" charset="-122"/>
                <a:sym typeface="Symbol" panose="05050102010706020507" pitchFamily="18" charset="2"/>
              </a:rPr>
              <a:t>,...</a:t>
            </a:r>
            <a:r>
              <a:rPr lang="en-US" altLang="zh-CN" sz="2400" baseline="-25000" smtClean="0">
                <a:latin typeface="宋体" panose="02010600030101010101" pitchFamily="2" charset="-122"/>
                <a:sym typeface="Symbol" panose="05050102010706020507" pitchFamily="18" charset="2"/>
              </a:rPr>
              <a:t> </a:t>
            </a:r>
            <a:r>
              <a:rPr lang="en-US" altLang="zh-CN" sz="2400" smtClean="0">
                <a:latin typeface="宋体" panose="02010600030101010101" pitchFamily="2" charset="-122"/>
                <a:sym typeface="Symbol" panose="05050102010706020507" pitchFamily="18" charset="2"/>
              </a:rPr>
              <a:t>T</a:t>
            </a:r>
            <a:r>
              <a:rPr lang="en-US" altLang="zh-CN" sz="2400" baseline="-25000" smtClean="0">
                <a:latin typeface="宋体" panose="02010600030101010101" pitchFamily="2" charset="-122"/>
                <a:sym typeface="Symbol" panose="05050102010706020507" pitchFamily="18" charset="2"/>
              </a:rPr>
              <a:t>I</a:t>
            </a:r>
            <a:r>
              <a:rPr lang="en-US" altLang="zh-CN" sz="2400" smtClean="0">
                <a:latin typeface="宋体" panose="02010600030101010101" pitchFamily="2" charset="-122"/>
              </a:rPr>
              <a:t>),</a:t>
            </a:r>
            <a:r>
              <a:rPr lang="zh-CN" altLang="en-US" sz="2400" smtClean="0">
                <a:latin typeface="宋体" panose="02010600030101010101" pitchFamily="2" charset="-122"/>
              </a:rPr>
              <a:t>其中</a:t>
            </a:r>
            <a:r>
              <a:rPr lang="en-US" altLang="zh-CN" sz="2400" smtClean="0">
                <a:latin typeface="宋体" panose="02010600030101010101" pitchFamily="2" charset="-122"/>
              </a:rPr>
              <a:t>T</a:t>
            </a:r>
            <a:r>
              <a:rPr lang="en-US" altLang="zh-CN" sz="2400" baseline="-25000" smtClean="0">
                <a:latin typeface="宋体" panose="02010600030101010101" pitchFamily="2" charset="-122"/>
                <a:sym typeface="Symbol" panose="05050102010706020507" pitchFamily="18" charset="2"/>
              </a:rPr>
              <a:t>1</a:t>
            </a:r>
            <a:r>
              <a:rPr lang="en-US" altLang="zh-CN" sz="2400" smtClean="0">
                <a:latin typeface="宋体" panose="02010600030101010101" pitchFamily="2" charset="-122"/>
                <a:sym typeface="Symbol" panose="05050102010706020507" pitchFamily="18" charset="2"/>
              </a:rPr>
              <a:t>, T</a:t>
            </a:r>
            <a:r>
              <a:rPr lang="en-US" altLang="zh-CN" sz="2400" baseline="-25000" smtClean="0">
                <a:latin typeface="宋体" panose="02010600030101010101" pitchFamily="2" charset="-122"/>
                <a:sym typeface="Symbol" panose="05050102010706020507" pitchFamily="18" charset="2"/>
              </a:rPr>
              <a:t>2,</a:t>
            </a:r>
            <a:r>
              <a:rPr lang="en-US" altLang="zh-CN" sz="2400" smtClean="0">
                <a:latin typeface="宋体" panose="02010600030101010101" pitchFamily="2" charset="-122"/>
                <a:sym typeface="Symbol" panose="05050102010706020507" pitchFamily="18" charset="2"/>
              </a:rPr>
              <a:t>,...</a:t>
            </a:r>
            <a:r>
              <a:rPr lang="en-US" altLang="zh-CN" sz="2400" baseline="-25000" smtClean="0">
                <a:latin typeface="宋体" panose="02010600030101010101" pitchFamily="2" charset="-122"/>
                <a:sym typeface="Symbol" panose="05050102010706020507" pitchFamily="18" charset="2"/>
              </a:rPr>
              <a:t> </a:t>
            </a:r>
            <a:r>
              <a:rPr lang="en-US" altLang="zh-CN" sz="2400" smtClean="0">
                <a:latin typeface="宋体" panose="02010600030101010101" pitchFamily="2" charset="-122"/>
                <a:sym typeface="Symbol" panose="05050102010706020507" pitchFamily="18" charset="2"/>
              </a:rPr>
              <a:t>T</a:t>
            </a:r>
            <a:r>
              <a:rPr lang="en-US" altLang="zh-CN" sz="2400" baseline="-25000" smtClean="0">
                <a:latin typeface="宋体" panose="02010600030101010101" pitchFamily="2" charset="-122"/>
                <a:sym typeface="Symbol" panose="05050102010706020507" pitchFamily="18" charset="2"/>
              </a:rPr>
              <a:t>I</a:t>
            </a:r>
            <a:r>
              <a:rPr lang="zh-CN" altLang="en-US" sz="2400" smtClean="0">
                <a:latin typeface="宋体" panose="02010600030101010101" pitchFamily="2" charset="-122"/>
              </a:rPr>
              <a:t>为状态</a:t>
            </a:r>
            <a:r>
              <a:rPr lang="en-US" altLang="zh-CN" sz="2400" smtClean="0">
                <a:latin typeface="宋体" panose="02010600030101010101" pitchFamily="2" charset="-122"/>
              </a:rPr>
              <a:t>K</a:t>
            </a:r>
            <a:r>
              <a:rPr lang="zh-CN" altLang="en-US" sz="2400" smtClean="0">
                <a:latin typeface="宋体" panose="02010600030101010101" pitchFamily="2" charset="-122"/>
              </a:rPr>
              <a:t>的子集。</a:t>
            </a:r>
          </a:p>
          <a:p>
            <a:pPr marL="0" indent="0" eaLnBrk="1" hangingPunct="1">
              <a:lnSpc>
                <a:spcPct val="80000"/>
              </a:lnSpc>
              <a:buFontTx/>
              <a:buNone/>
            </a:pPr>
            <a:r>
              <a:rPr lang="en-US" altLang="zh-CN" sz="2400" smtClean="0">
                <a:latin typeface="宋体" panose="02010600030101010101" pitchFamily="2" charset="-122"/>
              </a:rPr>
              <a:t>1 </a:t>
            </a:r>
            <a:r>
              <a:rPr lang="zh-CN" altLang="en-US" sz="2400" smtClean="0">
                <a:latin typeface="宋体" panose="02010600030101010101" pitchFamily="2" charset="-122"/>
              </a:rPr>
              <a:t>开始，令</a:t>
            </a:r>
            <a:r>
              <a:rPr lang="zh-CN" altLang="en-US" sz="2400" smtClean="0">
                <a:latin typeface="宋体" panose="02010600030101010101" pitchFamily="2" charset="-122"/>
                <a:sym typeface="Symbol" panose="05050102010706020507" pitchFamily="18" charset="2"/>
              </a:rPr>
              <a:t></a:t>
            </a:r>
            <a:r>
              <a:rPr lang="en-US" altLang="zh-CN" sz="2400" smtClean="0">
                <a:latin typeface="宋体" panose="02010600030101010101" pitchFamily="2" charset="-122"/>
                <a:sym typeface="Symbol" panose="05050102010706020507" pitchFamily="18" charset="2"/>
              </a:rPr>
              <a:t>-closure(K</a:t>
            </a:r>
            <a:r>
              <a:rPr lang="en-US" altLang="zh-CN" sz="2400" baseline="-25000" smtClean="0">
                <a:latin typeface="宋体" panose="02010600030101010101" pitchFamily="2" charset="-122"/>
                <a:sym typeface="Symbol" panose="05050102010706020507" pitchFamily="18" charset="2"/>
              </a:rPr>
              <a:t>0</a:t>
            </a:r>
            <a:r>
              <a:rPr lang="en-US" altLang="zh-CN" sz="2400" smtClean="0">
                <a:latin typeface="宋体" panose="02010600030101010101" pitchFamily="2" charset="-122"/>
                <a:sym typeface="Symbol" panose="05050102010706020507" pitchFamily="18" charset="2"/>
              </a:rPr>
              <a:t>)</a:t>
            </a:r>
            <a:r>
              <a:rPr lang="zh-CN" altLang="en-US" sz="2400" smtClean="0">
                <a:latin typeface="宋体" panose="02010600030101010101" pitchFamily="2" charset="-122"/>
              </a:rPr>
              <a:t>为</a:t>
            </a:r>
            <a:r>
              <a:rPr lang="en-US" altLang="zh-CN" sz="2400" smtClean="0">
                <a:latin typeface="宋体" panose="02010600030101010101" pitchFamily="2" charset="-122"/>
              </a:rPr>
              <a:t>C</a:t>
            </a:r>
            <a:r>
              <a:rPr lang="zh-CN" altLang="en-US" sz="2400" smtClean="0">
                <a:latin typeface="宋体" panose="02010600030101010101" pitchFamily="2" charset="-122"/>
              </a:rPr>
              <a:t>中唯一成员，并且它是未被标记的。</a:t>
            </a:r>
          </a:p>
          <a:p>
            <a:pPr marL="0" indent="0" eaLnBrk="1" hangingPunct="1">
              <a:lnSpc>
                <a:spcPct val="80000"/>
              </a:lnSpc>
              <a:buFontTx/>
              <a:buNone/>
            </a:pPr>
            <a:r>
              <a:rPr lang="en-US" altLang="zh-CN" sz="2400" smtClean="0">
                <a:latin typeface="宋体" panose="02010600030101010101" pitchFamily="2" charset="-122"/>
              </a:rPr>
              <a:t>2 while </a:t>
            </a:r>
            <a:r>
              <a:rPr lang="zh-CN" altLang="en-US" sz="2400" smtClean="0">
                <a:latin typeface="宋体" panose="02010600030101010101" pitchFamily="2" charset="-122"/>
              </a:rPr>
              <a:t>（</a:t>
            </a:r>
            <a:r>
              <a:rPr lang="en-US" altLang="zh-CN" sz="2400" smtClean="0">
                <a:latin typeface="宋体" panose="02010600030101010101" pitchFamily="2" charset="-122"/>
              </a:rPr>
              <a:t>C</a:t>
            </a:r>
            <a:r>
              <a:rPr lang="zh-CN" altLang="en-US" sz="2400" smtClean="0">
                <a:latin typeface="宋体" panose="02010600030101010101" pitchFamily="2" charset="-122"/>
              </a:rPr>
              <a:t>中存在尚未被标记的子集</a:t>
            </a:r>
            <a:r>
              <a:rPr lang="en-US" altLang="zh-CN" sz="2400" smtClean="0">
                <a:latin typeface="宋体" panose="02010600030101010101" pitchFamily="2" charset="-122"/>
              </a:rPr>
              <a:t>T</a:t>
            </a:r>
            <a:r>
              <a:rPr lang="zh-CN" altLang="en-US" sz="2400" smtClean="0">
                <a:latin typeface="宋体" panose="02010600030101010101" pitchFamily="2" charset="-122"/>
              </a:rPr>
              <a:t>）</a:t>
            </a:r>
            <a:r>
              <a:rPr lang="en-US" altLang="zh-CN" sz="2400" smtClean="0">
                <a:latin typeface="宋体" panose="02010600030101010101" pitchFamily="2" charset="-122"/>
              </a:rPr>
              <a:t>do	</a:t>
            </a:r>
          </a:p>
          <a:p>
            <a:pPr marL="0" indent="0" eaLnBrk="1" hangingPunct="1">
              <a:lnSpc>
                <a:spcPct val="80000"/>
              </a:lnSpc>
              <a:buFontTx/>
              <a:buNone/>
            </a:pPr>
            <a:r>
              <a:rPr lang="en-US" altLang="zh-CN" sz="2400" smtClean="0">
                <a:latin typeface="宋体" panose="02010600030101010101" pitchFamily="2" charset="-122"/>
              </a:rPr>
              <a:t>   {  </a:t>
            </a:r>
            <a:r>
              <a:rPr lang="zh-CN" altLang="en-US" sz="2400" smtClean="0">
                <a:latin typeface="宋体" panose="02010600030101010101" pitchFamily="2" charset="-122"/>
              </a:rPr>
              <a:t>标记</a:t>
            </a:r>
            <a:r>
              <a:rPr lang="en-US" altLang="zh-CN" sz="2400" smtClean="0">
                <a:latin typeface="宋体" panose="02010600030101010101" pitchFamily="2" charset="-122"/>
              </a:rPr>
              <a:t>T</a:t>
            </a:r>
            <a:r>
              <a:rPr lang="zh-CN" altLang="en-US" sz="2400" smtClean="0">
                <a:latin typeface="宋体" panose="02010600030101010101" pitchFamily="2" charset="-122"/>
              </a:rPr>
              <a:t>；	</a:t>
            </a:r>
          </a:p>
          <a:p>
            <a:pPr marL="0" indent="0" eaLnBrk="1" hangingPunct="1">
              <a:lnSpc>
                <a:spcPct val="80000"/>
              </a:lnSpc>
              <a:buFontTx/>
              <a:buNone/>
            </a:pPr>
            <a:r>
              <a:rPr lang="zh-CN" altLang="en-US" sz="2400" smtClean="0">
                <a:latin typeface="宋体" panose="02010600030101010101" pitchFamily="2" charset="-122"/>
              </a:rPr>
              <a:t>  	    </a:t>
            </a:r>
            <a:r>
              <a:rPr lang="en-US" altLang="zh-CN" sz="2400" smtClean="0">
                <a:latin typeface="宋体" panose="02010600030101010101" pitchFamily="2" charset="-122"/>
              </a:rPr>
              <a:t>for </a:t>
            </a:r>
            <a:r>
              <a:rPr lang="zh-CN" altLang="en-US" sz="2400" smtClean="0">
                <a:latin typeface="宋体" panose="02010600030101010101" pitchFamily="2" charset="-122"/>
              </a:rPr>
              <a:t>每个输入字母</a:t>
            </a:r>
            <a:r>
              <a:rPr lang="en-US" altLang="zh-CN" sz="2400" smtClean="0">
                <a:latin typeface="宋体" panose="02010600030101010101" pitchFamily="2" charset="-122"/>
              </a:rPr>
              <a:t>a   do</a:t>
            </a:r>
          </a:p>
          <a:p>
            <a:pPr marL="0" indent="0" eaLnBrk="1" hangingPunct="1">
              <a:lnSpc>
                <a:spcPct val="80000"/>
              </a:lnSpc>
              <a:buFontTx/>
              <a:buNone/>
            </a:pPr>
            <a:r>
              <a:rPr lang="en-US" altLang="zh-CN" sz="2400" smtClean="0">
                <a:latin typeface="宋体" panose="02010600030101010101" pitchFamily="2" charset="-122"/>
              </a:rPr>
              <a:t>       { </a:t>
            </a:r>
            <a:r>
              <a:rPr lang="en-US" altLang="zh-CN" sz="2800" smtClean="0">
                <a:latin typeface="宋体" panose="02010600030101010101" pitchFamily="2" charset="-122"/>
              </a:rPr>
              <a:t>U:= </a:t>
            </a:r>
            <a:r>
              <a:rPr lang="en-US" altLang="zh-CN" sz="2800" smtClean="0">
                <a:latin typeface="宋体" panose="02010600030101010101" pitchFamily="2" charset="-122"/>
                <a:sym typeface="Symbol" panose="05050102010706020507" pitchFamily="18" charset="2"/>
              </a:rPr>
              <a:t>-closure(move(T,a))</a:t>
            </a:r>
            <a:r>
              <a:rPr lang="zh-CN" altLang="en-US" sz="2800" smtClean="0">
                <a:latin typeface="宋体" panose="02010600030101010101" pitchFamily="2" charset="-122"/>
                <a:sym typeface="Symbol" panose="05050102010706020507" pitchFamily="18" charset="2"/>
              </a:rPr>
              <a:t>；</a:t>
            </a:r>
          </a:p>
          <a:p>
            <a:pPr marL="0" indent="0" eaLnBrk="1" hangingPunct="1">
              <a:lnSpc>
                <a:spcPct val="80000"/>
              </a:lnSpc>
              <a:buFontTx/>
              <a:buNone/>
            </a:pPr>
            <a:r>
              <a:rPr lang="zh-CN" altLang="en-US" sz="2800" smtClean="0">
                <a:latin typeface="宋体" panose="02010600030101010101" pitchFamily="2" charset="-122"/>
                <a:sym typeface="Symbol" panose="05050102010706020507" pitchFamily="18" charset="2"/>
              </a:rPr>
              <a:t>        </a:t>
            </a:r>
            <a:r>
              <a:rPr lang="en-US" altLang="zh-CN" sz="2800" smtClean="0">
                <a:latin typeface="宋体" panose="02010600030101010101" pitchFamily="2" charset="-122"/>
                <a:sym typeface="Symbol" panose="05050102010706020507" pitchFamily="18" charset="2"/>
              </a:rPr>
              <a:t>if  U</a:t>
            </a:r>
            <a:r>
              <a:rPr lang="zh-CN" altLang="en-US" sz="2800" smtClean="0">
                <a:latin typeface="宋体" panose="02010600030101010101" pitchFamily="2" charset="-122"/>
                <a:sym typeface="Symbol" panose="05050102010706020507" pitchFamily="18" charset="2"/>
              </a:rPr>
              <a:t>不在</a:t>
            </a:r>
            <a:r>
              <a:rPr lang="en-US" altLang="zh-CN" sz="2800" smtClean="0">
                <a:latin typeface="宋体" panose="02010600030101010101" pitchFamily="2" charset="-122"/>
                <a:sym typeface="Symbol" panose="05050102010706020507" pitchFamily="18" charset="2"/>
              </a:rPr>
              <a:t>C</a:t>
            </a:r>
            <a:r>
              <a:rPr lang="zh-CN" altLang="en-US" sz="2800" smtClean="0">
                <a:latin typeface="宋体" panose="02010600030101010101" pitchFamily="2" charset="-122"/>
                <a:sym typeface="Symbol" panose="05050102010706020507" pitchFamily="18" charset="2"/>
              </a:rPr>
              <a:t>中   </a:t>
            </a:r>
            <a:r>
              <a:rPr lang="en-US" altLang="zh-CN" sz="2800" smtClean="0">
                <a:latin typeface="宋体" panose="02010600030101010101" pitchFamily="2" charset="-122"/>
                <a:sym typeface="Symbol" panose="05050102010706020507" pitchFamily="18" charset="2"/>
              </a:rPr>
              <a:t>then </a:t>
            </a:r>
          </a:p>
          <a:p>
            <a:pPr marL="0" indent="0" eaLnBrk="1" hangingPunct="1">
              <a:lnSpc>
                <a:spcPct val="80000"/>
              </a:lnSpc>
              <a:buFontTx/>
              <a:buNone/>
            </a:pPr>
            <a:r>
              <a:rPr lang="en-US" altLang="zh-CN" sz="2800" smtClean="0">
                <a:latin typeface="宋体" panose="02010600030101010101" pitchFamily="2" charset="-122"/>
                <a:sym typeface="Symbol" panose="05050102010706020507" pitchFamily="18" charset="2"/>
              </a:rPr>
              <a:t>            </a:t>
            </a:r>
            <a:r>
              <a:rPr lang="zh-CN" altLang="en-US" sz="2800" smtClean="0">
                <a:latin typeface="宋体" panose="02010600030101010101" pitchFamily="2" charset="-122"/>
                <a:sym typeface="Symbol" panose="05050102010706020507" pitchFamily="18" charset="2"/>
              </a:rPr>
              <a:t>将</a:t>
            </a:r>
            <a:r>
              <a:rPr lang="en-US" altLang="zh-CN" sz="2800" smtClean="0">
                <a:latin typeface="宋体" panose="02010600030101010101" pitchFamily="2" charset="-122"/>
                <a:sym typeface="Symbol" panose="05050102010706020507" pitchFamily="18" charset="2"/>
              </a:rPr>
              <a:t>U</a:t>
            </a:r>
            <a:r>
              <a:rPr lang="zh-CN" altLang="en-US" sz="2800" smtClean="0">
                <a:latin typeface="宋体" panose="02010600030101010101" pitchFamily="2" charset="-122"/>
                <a:sym typeface="Symbol" panose="05050102010706020507" pitchFamily="18" charset="2"/>
              </a:rPr>
              <a:t>作为未标记的子集加在</a:t>
            </a:r>
            <a:r>
              <a:rPr lang="en-US" altLang="zh-CN" sz="2800" smtClean="0">
                <a:latin typeface="宋体" panose="02010600030101010101" pitchFamily="2" charset="-122"/>
                <a:sym typeface="Symbol" panose="05050102010706020507" pitchFamily="18" charset="2"/>
              </a:rPr>
              <a:t>C</a:t>
            </a:r>
            <a:r>
              <a:rPr lang="zh-CN" altLang="en-US" sz="2800" smtClean="0">
                <a:latin typeface="宋体" panose="02010600030101010101" pitchFamily="2" charset="-122"/>
                <a:sym typeface="Symbol" panose="05050102010706020507" pitchFamily="18" charset="2"/>
              </a:rPr>
              <a:t>中	</a:t>
            </a:r>
          </a:p>
          <a:p>
            <a:pPr marL="0" indent="0" eaLnBrk="1" hangingPunct="1">
              <a:lnSpc>
                <a:spcPct val="80000"/>
              </a:lnSpc>
              <a:buFontTx/>
              <a:buNone/>
            </a:pPr>
            <a:r>
              <a:rPr lang="zh-CN" altLang="en-US" sz="2800" smtClean="0">
                <a:latin typeface="宋体" panose="02010600030101010101" pitchFamily="2" charset="-122"/>
                <a:sym typeface="Symbol" panose="05050102010706020507" pitchFamily="18" charset="2"/>
              </a:rPr>
              <a:t>        </a:t>
            </a:r>
            <a:r>
              <a:rPr lang="en-US" altLang="zh-CN" sz="2800" smtClean="0">
                <a:latin typeface="宋体" panose="02010600030101010101" pitchFamily="2" charset="-122"/>
                <a:sym typeface="Symbol" panose="05050102010706020507" pitchFamily="18" charset="2"/>
              </a:rPr>
              <a:t>}</a:t>
            </a:r>
          </a:p>
          <a:p>
            <a:pPr marL="0" indent="0" eaLnBrk="1" hangingPunct="1">
              <a:lnSpc>
                <a:spcPct val="80000"/>
              </a:lnSpc>
              <a:buFontTx/>
              <a:buNone/>
            </a:pPr>
            <a:r>
              <a:rPr lang="en-US" altLang="zh-CN" sz="2800" smtClean="0">
                <a:latin typeface="宋体" panose="02010600030101010101" pitchFamily="2" charset="-122"/>
                <a:sym typeface="Symbol" panose="05050102010706020507" pitchFamily="18" charset="2"/>
              </a:rPr>
              <a:t>   }</a:t>
            </a:r>
            <a:endParaRPr lang="en-US" altLang="zh-CN" sz="2400" smtClean="0">
              <a:latin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816" name="Object 40"/>
          <p:cNvGraphicFramePr>
            <a:graphicFrameLocks noChangeAspect="1"/>
          </p:cNvGraphicFramePr>
          <p:nvPr/>
        </p:nvGraphicFramePr>
        <p:xfrm>
          <a:off x="214313" y="2928938"/>
          <a:ext cx="8728075" cy="2825750"/>
        </p:xfrm>
        <a:graphic>
          <a:graphicData uri="http://schemas.openxmlformats.org/presentationml/2006/ole">
            <mc:AlternateContent xmlns:mc="http://schemas.openxmlformats.org/markup-compatibility/2006">
              <mc:Choice xmlns:v="urn:schemas-microsoft-com:vml" Requires="v">
                <p:oleObj spid="_x0000_s51267" name="文档" r:id="rId3" imgW="8004611" imgH="2801073" progId="Word.Document.8">
                  <p:embed/>
                </p:oleObj>
              </mc:Choice>
              <mc:Fallback>
                <p:oleObj name="文档" r:id="rId3" imgW="8004611" imgH="2801073" progId="Word.Document.8">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2928938"/>
                        <a:ext cx="8728075" cy="2825750"/>
                      </a:xfrm>
                      <a:prstGeom prst="rect">
                        <a:avLst/>
                      </a:prstGeom>
                      <a:noFill/>
                      <a:ln>
                        <a:noFill/>
                      </a:ln>
                      <a:effectLst/>
                      <a:extLst>
                        <a:ext uri="{909E8E84-426E-40DD-AFC4-6F175D3DCCD1}">
                          <a14:hiddenFill xmlns:a14="http://schemas.microsoft.com/office/drawing/2010/main">
                            <a:solidFill>
                              <a:srgbClr val="66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203" name="Group 126"/>
          <p:cNvGrpSpPr>
            <a:grpSpLocks/>
          </p:cNvGrpSpPr>
          <p:nvPr/>
        </p:nvGrpSpPr>
        <p:grpSpPr bwMode="auto">
          <a:xfrm>
            <a:off x="684213" y="333375"/>
            <a:ext cx="7588250" cy="2568575"/>
            <a:chOff x="431" y="210"/>
            <a:chExt cx="4780" cy="1618"/>
          </a:xfrm>
        </p:grpSpPr>
        <p:sp>
          <p:nvSpPr>
            <p:cNvPr id="51206" name="Oval 42"/>
            <p:cNvSpPr>
              <a:spLocks noChangeArrowheads="1"/>
            </p:cNvSpPr>
            <p:nvPr/>
          </p:nvSpPr>
          <p:spPr bwMode="auto">
            <a:xfrm>
              <a:off x="884" y="858"/>
              <a:ext cx="260" cy="24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0</a:t>
              </a:r>
            </a:p>
          </p:txBody>
        </p:sp>
        <p:sp>
          <p:nvSpPr>
            <p:cNvPr id="51207" name="Oval 43"/>
            <p:cNvSpPr>
              <a:spLocks noChangeArrowheads="1"/>
            </p:cNvSpPr>
            <p:nvPr/>
          </p:nvSpPr>
          <p:spPr bwMode="auto">
            <a:xfrm>
              <a:off x="1468" y="858"/>
              <a:ext cx="260" cy="24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1</a:t>
              </a:r>
            </a:p>
          </p:txBody>
        </p:sp>
        <p:sp>
          <p:nvSpPr>
            <p:cNvPr id="51208" name="Oval 44"/>
            <p:cNvSpPr>
              <a:spLocks noChangeArrowheads="1"/>
            </p:cNvSpPr>
            <p:nvPr/>
          </p:nvSpPr>
          <p:spPr bwMode="auto">
            <a:xfrm>
              <a:off x="1791" y="255"/>
              <a:ext cx="260" cy="24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2</a:t>
              </a:r>
            </a:p>
          </p:txBody>
        </p:sp>
        <p:sp>
          <p:nvSpPr>
            <p:cNvPr id="51209" name="Oval 45"/>
            <p:cNvSpPr>
              <a:spLocks noChangeArrowheads="1"/>
            </p:cNvSpPr>
            <p:nvPr/>
          </p:nvSpPr>
          <p:spPr bwMode="auto">
            <a:xfrm>
              <a:off x="2517" y="844"/>
              <a:ext cx="260" cy="24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6</a:t>
              </a:r>
            </a:p>
          </p:txBody>
        </p:sp>
        <p:sp>
          <p:nvSpPr>
            <p:cNvPr id="51210" name="Oval 46"/>
            <p:cNvSpPr>
              <a:spLocks noChangeArrowheads="1"/>
            </p:cNvSpPr>
            <p:nvPr/>
          </p:nvSpPr>
          <p:spPr bwMode="auto">
            <a:xfrm>
              <a:off x="1837" y="1389"/>
              <a:ext cx="260" cy="24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4</a:t>
              </a:r>
            </a:p>
          </p:txBody>
        </p:sp>
        <p:grpSp>
          <p:nvGrpSpPr>
            <p:cNvPr id="51211" name="Group 47"/>
            <p:cNvGrpSpPr>
              <a:grpSpLocks/>
            </p:cNvGrpSpPr>
            <p:nvPr/>
          </p:nvGrpSpPr>
          <p:grpSpPr bwMode="auto">
            <a:xfrm>
              <a:off x="4903" y="799"/>
              <a:ext cx="308" cy="288"/>
              <a:chOff x="4005" y="2366"/>
              <a:chExt cx="455" cy="453"/>
            </a:xfrm>
          </p:grpSpPr>
          <p:grpSp>
            <p:nvGrpSpPr>
              <p:cNvPr id="51243" name="Group 48"/>
              <p:cNvGrpSpPr>
                <a:grpSpLocks/>
              </p:cNvGrpSpPr>
              <p:nvPr/>
            </p:nvGrpSpPr>
            <p:grpSpPr bwMode="auto">
              <a:xfrm>
                <a:off x="4032" y="2400"/>
                <a:ext cx="384" cy="384"/>
                <a:chOff x="2928" y="1440"/>
                <a:chExt cx="384" cy="384"/>
              </a:xfrm>
            </p:grpSpPr>
            <p:sp>
              <p:nvSpPr>
                <p:cNvPr id="51245" name="Oval 49"/>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246" name="Oval 50"/>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1244" name="Text Box 51"/>
              <p:cNvSpPr txBox="1">
                <a:spLocks noChangeArrowheads="1"/>
              </p:cNvSpPr>
              <p:nvPr/>
            </p:nvSpPr>
            <p:spPr bwMode="auto">
              <a:xfrm>
                <a:off x="4005" y="2366"/>
                <a:ext cx="455"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10</a:t>
                </a:r>
              </a:p>
            </p:txBody>
          </p:sp>
        </p:grpSp>
        <p:cxnSp>
          <p:nvCxnSpPr>
            <p:cNvPr id="51212" name="AutoShape 52"/>
            <p:cNvCxnSpPr>
              <a:cxnSpLocks noChangeShapeType="1"/>
              <a:stCxn id="51206" idx="6"/>
              <a:endCxn id="51207" idx="2"/>
            </p:cNvCxnSpPr>
            <p:nvPr/>
          </p:nvCxnSpPr>
          <p:spPr bwMode="auto">
            <a:xfrm>
              <a:off x="1144" y="981"/>
              <a:ext cx="32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1213" name="Text Box 53"/>
            <p:cNvSpPr txBox="1">
              <a:spLocks noChangeArrowheads="1"/>
            </p:cNvSpPr>
            <p:nvPr/>
          </p:nvSpPr>
          <p:spPr bwMode="auto">
            <a:xfrm>
              <a:off x="2103" y="120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51214" name="Text Box 54"/>
            <p:cNvSpPr txBox="1">
              <a:spLocks noChangeArrowheads="1"/>
            </p:cNvSpPr>
            <p:nvPr/>
          </p:nvSpPr>
          <p:spPr bwMode="auto">
            <a:xfrm>
              <a:off x="3424" y="61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51215" name="Text Box 55"/>
            <p:cNvSpPr txBox="1">
              <a:spLocks noChangeArrowheads="1"/>
            </p:cNvSpPr>
            <p:nvPr/>
          </p:nvSpPr>
          <p:spPr bwMode="auto">
            <a:xfrm>
              <a:off x="1202" y="708"/>
              <a:ext cx="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51216" name="Text Box 56"/>
            <p:cNvSpPr txBox="1">
              <a:spLocks noChangeArrowheads="1"/>
            </p:cNvSpPr>
            <p:nvPr/>
          </p:nvSpPr>
          <p:spPr bwMode="auto">
            <a:xfrm>
              <a:off x="1746" y="527"/>
              <a:ext cx="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51217" name="Text Box 57"/>
            <p:cNvSpPr txBox="1">
              <a:spLocks noChangeArrowheads="1"/>
            </p:cNvSpPr>
            <p:nvPr/>
          </p:nvSpPr>
          <p:spPr bwMode="auto">
            <a:xfrm>
              <a:off x="2835" y="708"/>
              <a:ext cx="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51218" name="Text Box 58"/>
            <p:cNvSpPr txBox="1">
              <a:spLocks noChangeArrowheads="1"/>
            </p:cNvSpPr>
            <p:nvPr/>
          </p:nvSpPr>
          <p:spPr bwMode="auto">
            <a:xfrm>
              <a:off x="2608" y="345"/>
              <a:ext cx="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51219" name="Text Box 59"/>
            <p:cNvSpPr txBox="1">
              <a:spLocks noChangeArrowheads="1"/>
            </p:cNvSpPr>
            <p:nvPr/>
          </p:nvSpPr>
          <p:spPr bwMode="auto">
            <a:xfrm>
              <a:off x="2653" y="1207"/>
              <a:ext cx="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51220" name="AutoShape 60"/>
            <p:cNvSpPr>
              <a:spLocks noChangeArrowheads="1"/>
            </p:cNvSpPr>
            <p:nvPr/>
          </p:nvSpPr>
          <p:spPr bwMode="auto">
            <a:xfrm>
              <a:off x="431" y="844"/>
              <a:ext cx="240" cy="30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221" name="Oval 61"/>
            <p:cNvSpPr>
              <a:spLocks noChangeArrowheads="1"/>
            </p:cNvSpPr>
            <p:nvPr/>
          </p:nvSpPr>
          <p:spPr bwMode="auto">
            <a:xfrm>
              <a:off x="4332" y="844"/>
              <a:ext cx="260" cy="24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9</a:t>
              </a:r>
            </a:p>
          </p:txBody>
        </p:sp>
        <p:sp>
          <p:nvSpPr>
            <p:cNvPr id="51222" name="Oval 62"/>
            <p:cNvSpPr>
              <a:spLocks noChangeArrowheads="1"/>
            </p:cNvSpPr>
            <p:nvPr/>
          </p:nvSpPr>
          <p:spPr bwMode="auto">
            <a:xfrm>
              <a:off x="3697" y="844"/>
              <a:ext cx="260" cy="24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8</a:t>
              </a:r>
            </a:p>
          </p:txBody>
        </p:sp>
        <p:sp>
          <p:nvSpPr>
            <p:cNvPr id="51223" name="Oval 63"/>
            <p:cNvSpPr>
              <a:spLocks noChangeArrowheads="1"/>
            </p:cNvSpPr>
            <p:nvPr/>
          </p:nvSpPr>
          <p:spPr bwMode="auto">
            <a:xfrm>
              <a:off x="3107" y="844"/>
              <a:ext cx="260" cy="24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7</a:t>
              </a:r>
            </a:p>
          </p:txBody>
        </p:sp>
        <p:sp>
          <p:nvSpPr>
            <p:cNvPr id="51224" name="Oval 64"/>
            <p:cNvSpPr>
              <a:spLocks noChangeArrowheads="1"/>
            </p:cNvSpPr>
            <p:nvPr/>
          </p:nvSpPr>
          <p:spPr bwMode="auto">
            <a:xfrm>
              <a:off x="2290" y="255"/>
              <a:ext cx="260" cy="24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3</a:t>
              </a:r>
            </a:p>
          </p:txBody>
        </p:sp>
        <p:sp>
          <p:nvSpPr>
            <p:cNvPr id="51225" name="Oval 65"/>
            <p:cNvSpPr>
              <a:spLocks noChangeArrowheads="1"/>
            </p:cNvSpPr>
            <p:nvPr/>
          </p:nvSpPr>
          <p:spPr bwMode="auto">
            <a:xfrm>
              <a:off x="2290" y="1389"/>
              <a:ext cx="260" cy="24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5</a:t>
              </a:r>
            </a:p>
          </p:txBody>
        </p:sp>
        <p:sp>
          <p:nvSpPr>
            <p:cNvPr id="51226" name="Line 66"/>
            <p:cNvSpPr>
              <a:spLocks noChangeShapeType="1"/>
            </p:cNvSpPr>
            <p:nvPr/>
          </p:nvSpPr>
          <p:spPr bwMode="auto">
            <a:xfrm>
              <a:off x="2064" y="345"/>
              <a:ext cx="2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7" name="Line 67"/>
            <p:cNvSpPr>
              <a:spLocks noChangeShapeType="1"/>
            </p:cNvSpPr>
            <p:nvPr/>
          </p:nvSpPr>
          <p:spPr bwMode="auto">
            <a:xfrm>
              <a:off x="2109" y="1525"/>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8" name="Line 68"/>
            <p:cNvSpPr>
              <a:spLocks noChangeShapeType="1"/>
            </p:cNvSpPr>
            <p:nvPr/>
          </p:nvSpPr>
          <p:spPr bwMode="auto">
            <a:xfrm>
              <a:off x="1655" y="1116"/>
              <a:ext cx="273"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9" name="Line 69"/>
            <p:cNvSpPr>
              <a:spLocks noChangeShapeType="1"/>
            </p:cNvSpPr>
            <p:nvPr/>
          </p:nvSpPr>
          <p:spPr bwMode="auto">
            <a:xfrm flipV="1">
              <a:off x="1610" y="481"/>
              <a:ext cx="227" cy="40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0" name="Line 70"/>
            <p:cNvSpPr>
              <a:spLocks noChangeShapeType="1"/>
            </p:cNvSpPr>
            <p:nvPr/>
          </p:nvSpPr>
          <p:spPr bwMode="auto">
            <a:xfrm>
              <a:off x="2517" y="481"/>
              <a:ext cx="136"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1" name="Line 71"/>
            <p:cNvSpPr>
              <a:spLocks noChangeShapeType="1"/>
            </p:cNvSpPr>
            <p:nvPr/>
          </p:nvSpPr>
          <p:spPr bwMode="auto">
            <a:xfrm flipV="1">
              <a:off x="2472" y="1116"/>
              <a:ext cx="136"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2" name="Line 72"/>
            <p:cNvSpPr>
              <a:spLocks noChangeShapeType="1"/>
            </p:cNvSpPr>
            <p:nvPr/>
          </p:nvSpPr>
          <p:spPr bwMode="auto">
            <a:xfrm>
              <a:off x="2789" y="1026"/>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3" name="Line 73"/>
            <p:cNvSpPr>
              <a:spLocks noChangeShapeType="1"/>
            </p:cNvSpPr>
            <p:nvPr/>
          </p:nvSpPr>
          <p:spPr bwMode="auto">
            <a:xfrm>
              <a:off x="3379" y="980"/>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4" name="Line 74"/>
            <p:cNvSpPr>
              <a:spLocks noChangeShapeType="1"/>
            </p:cNvSpPr>
            <p:nvPr/>
          </p:nvSpPr>
          <p:spPr bwMode="auto">
            <a:xfrm flipV="1">
              <a:off x="3969" y="980"/>
              <a:ext cx="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5" name="Line 75"/>
            <p:cNvSpPr>
              <a:spLocks noChangeShapeType="1"/>
            </p:cNvSpPr>
            <p:nvPr/>
          </p:nvSpPr>
          <p:spPr bwMode="auto">
            <a:xfrm>
              <a:off x="4604" y="980"/>
              <a:ext cx="3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6" name="Text Box 76"/>
            <p:cNvSpPr txBox="1">
              <a:spLocks noChangeArrowheads="1"/>
            </p:cNvSpPr>
            <p:nvPr/>
          </p:nvSpPr>
          <p:spPr bwMode="auto">
            <a:xfrm>
              <a:off x="1519" y="1207"/>
              <a:ext cx="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51237" name="Text Box 77"/>
            <p:cNvSpPr txBox="1">
              <a:spLocks noChangeArrowheads="1"/>
            </p:cNvSpPr>
            <p:nvPr/>
          </p:nvSpPr>
          <p:spPr bwMode="auto">
            <a:xfrm>
              <a:off x="4014" y="61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51238" name="Text Box 78"/>
            <p:cNvSpPr txBox="1">
              <a:spLocks noChangeArrowheads="1"/>
            </p:cNvSpPr>
            <p:nvPr/>
          </p:nvSpPr>
          <p:spPr bwMode="auto">
            <a:xfrm>
              <a:off x="4649" y="5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51239" name="Text Box 79"/>
            <p:cNvSpPr txBox="1">
              <a:spLocks noChangeArrowheads="1"/>
            </p:cNvSpPr>
            <p:nvPr/>
          </p:nvSpPr>
          <p:spPr bwMode="auto">
            <a:xfrm>
              <a:off x="1066" y="1525"/>
              <a:ext cx="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51240" name="Freeform 80"/>
            <p:cNvSpPr>
              <a:spLocks/>
            </p:cNvSpPr>
            <p:nvPr/>
          </p:nvSpPr>
          <p:spPr bwMode="auto">
            <a:xfrm>
              <a:off x="1111" y="1042"/>
              <a:ext cx="2283" cy="786"/>
            </a:xfrm>
            <a:custGeom>
              <a:avLst/>
              <a:gdLst>
                <a:gd name="T0" fmla="*/ 0 w 2283"/>
                <a:gd name="T1" fmla="*/ 45 h 786"/>
                <a:gd name="T2" fmla="*/ 409 w 2283"/>
                <a:gd name="T3" fmla="*/ 635 h 786"/>
                <a:gd name="T4" fmla="*/ 1860 w 2283"/>
                <a:gd name="T5" fmla="*/ 726 h 786"/>
                <a:gd name="T6" fmla="*/ 2223 w 2283"/>
                <a:gd name="T7" fmla="*/ 272 h 786"/>
                <a:gd name="T8" fmla="*/ 2223 w 2283"/>
                <a:gd name="T9" fmla="*/ 0 h 786"/>
                <a:gd name="T10" fmla="*/ 0 60000 65536"/>
                <a:gd name="T11" fmla="*/ 0 60000 65536"/>
                <a:gd name="T12" fmla="*/ 0 60000 65536"/>
                <a:gd name="T13" fmla="*/ 0 60000 65536"/>
                <a:gd name="T14" fmla="*/ 0 60000 65536"/>
                <a:gd name="T15" fmla="*/ 0 w 2283"/>
                <a:gd name="T16" fmla="*/ 0 h 786"/>
                <a:gd name="T17" fmla="*/ 2283 w 2283"/>
                <a:gd name="T18" fmla="*/ 786 h 786"/>
              </a:gdLst>
              <a:ahLst/>
              <a:cxnLst>
                <a:cxn ang="T10">
                  <a:pos x="T0" y="T1"/>
                </a:cxn>
                <a:cxn ang="T11">
                  <a:pos x="T2" y="T3"/>
                </a:cxn>
                <a:cxn ang="T12">
                  <a:pos x="T4" y="T5"/>
                </a:cxn>
                <a:cxn ang="T13">
                  <a:pos x="T6" y="T7"/>
                </a:cxn>
                <a:cxn ang="T14">
                  <a:pos x="T8" y="T9"/>
                </a:cxn>
              </a:cxnLst>
              <a:rect l="T15" t="T16" r="T17" b="T18"/>
              <a:pathLst>
                <a:path w="2283" h="786">
                  <a:moveTo>
                    <a:pt x="0" y="45"/>
                  </a:moveTo>
                  <a:cubicBezTo>
                    <a:pt x="49" y="283"/>
                    <a:pt x="99" y="521"/>
                    <a:pt x="409" y="635"/>
                  </a:cubicBezTo>
                  <a:cubicBezTo>
                    <a:pt x="719" y="749"/>
                    <a:pt x="1558" y="786"/>
                    <a:pt x="1860" y="726"/>
                  </a:cubicBezTo>
                  <a:cubicBezTo>
                    <a:pt x="2162" y="666"/>
                    <a:pt x="2163" y="393"/>
                    <a:pt x="2223" y="272"/>
                  </a:cubicBezTo>
                  <a:cubicBezTo>
                    <a:pt x="2283" y="151"/>
                    <a:pt x="2253" y="75"/>
                    <a:pt x="2223"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41" name="Text Box 121"/>
            <p:cNvSpPr txBox="1">
              <a:spLocks noChangeArrowheads="1"/>
            </p:cNvSpPr>
            <p:nvPr/>
          </p:nvSpPr>
          <p:spPr bwMode="auto">
            <a:xfrm>
              <a:off x="1383" y="210"/>
              <a:ext cx="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51242" name="Text Box 123"/>
            <p:cNvSpPr txBox="1">
              <a:spLocks noChangeArrowheads="1"/>
            </p:cNvSpPr>
            <p:nvPr/>
          </p:nvSpPr>
          <p:spPr bwMode="auto">
            <a:xfrm>
              <a:off x="2064" y="346"/>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grpSp>
      <p:sp>
        <p:nvSpPr>
          <p:cNvPr id="51204" name="Freeform 125"/>
          <p:cNvSpPr>
            <a:spLocks/>
          </p:cNvSpPr>
          <p:nvPr/>
        </p:nvSpPr>
        <p:spPr bwMode="auto">
          <a:xfrm>
            <a:off x="2087563" y="79375"/>
            <a:ext cx="2520950" cy="1333500"/>
          </a:xfrm>
          <a:custGeom>
            <a:avLst/>
            <a:gdLst>
              <a:gd name="T0" fmla="*/ 2147483646 w 1588"/>
              <a:gd name="T1" fmla="*/ 2147483646 h 840"/>
              <a:gd name="T2" fmla="*/ 2147483646 w 1588"/>
              <a:gd name="T3" fmla="*/ 2147483646 h 840"/>
              <a:gd name="T4" fmla="*/ 2147483646 w 1588"/>
              <a:gd name="T5" fmla="*/ 2147483646 h 840"/>
              <a:gd name="T6" fmla="*/ 2147483646 w 1588"/>
              <a:gd name="T7" fmla="*/ 2147483646 h 840"/>
              <a:gd name="T8" fmla="*/ 2147483646 w 1588"/>
              <a:gd name="T9" fmla="*/ 2147483646 h 840"/>
              <a:gd name="T10" fmla="*/ 2147483646 w 1588"/>
              <a:gd name="T11" fmla="*/ 2147483646 h 840"/>
              <a:gd name="T12" fmla="*/ 0 60000 65536"/>
              <a:gd name="T13" fmla="*/ 0 60000 65536"/>
              <a:gd name="T14" fmla="*/ 0 60000 65536"/>
              <a:gd name="T15" fmla="*/ 0 60000 65536"/>
              <a:gd name="T16" fmla="*/ 0 60000 65536"/>
              <a:gd name="T17" fmla="*/ 0 60000 65536"/>
              <a:gd name="T18" fmla="*/ 0 w 1588"/>
              <a:gd name="T19" fmla="*/ 0 h 840"/>
              <a:gd name="T20" fmla="*/ 1588 w 1588"/>
              <a:gd name="T21" fmla="*/ 840 h 840"/>
            </a:gdLst>
            <a:ahLst/>
            <a:cxnLst>
              <a:cxn ang="T12">
                <a:pos x="T0" y="T1"/>
              </a:cxn>
              <a:cxn ang="T13">
                <a:pos x="T2" y="T3"/>
              </a:cxn>
              <a:cxn ang="T14">
                <a:pos x="T4" y="T5"/>
              </a:cxn>
              <a:cxn ang="T15">
                <a:pos x="T6" y="T7"/>
              </a:cxn>
              <a:cxn ang="T16">
                <a:pos x="T8" y="T9"/>
              </a:cxn>
              <a:cxn ang="T17">
                <a:pos x="T10" y="T11"/>
              </a:cxn>
            </a:cxnLst>
            <a:rect l="T18" t="T19" r="T20" b="T21"/>
            <a:pathLst>
              <a:path w="1588" h="840">
                <a:moveTo>
                  <a:pt x="1429" y="795"/>
                </a:moveTo>
                <a:cubicBezTo>
                  <a:pt x="1489" y="632"/>
                  <a:pt x="1550" y="469"/>
                  <a:pt x="1565" y="386"/>
                </a:cubicBezTo>
                <a:cubicBezTo>
                  <a:pt x="1580" y="303"/>
                  <a:pt x="1588" y="356"/>
                  <a:pt x="1520" y="296"/>
                </a:cubicBezTo>
                <a:cubicBezTo>
                  <a:pt x="1452" y="236"/>
                  <a:pt x="1384" y="46"/>
                  <a:pt x="1157" y="23"/>
                </a:cubicBezTo>
                <a:cubicBezTo>
                  <a:pt x="930" y="0"/>
                  <a:pt x="318" y="24"/>
                  <a:pt x="159" y="160"/>
                </a:cubicBezTo>
                <a:cubicBezTo>
                  <a:pt x="0" y="296"/>
                  <a:pt x="102" y="568"/>
                  <a:pt x="204" y="84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05" name="TextBox 47"/>
          <p:cNvSpPr txBox="1">
            <a:spLocks noChangeArrowheads="1"/>
          </p:cNvSpPr>
          <p:nvPr/>
        </p:nvSpPr>
        <p:spPr bwMode="auto">
          <a:xfrm>
            <a:off x="357188" y="5657850"/>
            <a:ext cx="8572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首先求初始状态的</a:t>
            </a:r>
            <a:r>
              <a:rPr kumimoji="1" lang="en-US" altLang="zh-CN" sz="1800">
                <a:latin typeface="Times New Roman" panose="02020603050405020304" pitchFamily="18" charset="0"/>
                <a:sym typeface="Symbol" panose="05050102010706020507" pitchFamily="18" charset="2"/>
              </a:rPr>
              <a:t></a:t>
            </a:r>
            <a:r>
              <a:rPr kumimoji="1" lang="zh-CN" altLang="en-US" sz="1800">
                <a:latin typeface="Times New Roman" panose="02020603050405020304" pitchFamily="18" charset="0"/>
                <a:sym typeface="Symbol" panose="05050102010706020507" pitchFamily="18" charset="2"/>
              </a:rPr>
              <a:t>闭包，形成一个状态集合。这对这个状态集合求其</a:t>
            </a:r>
            <a:r>
              <a:rPr kumimoji="1" lang="en-US" altLang="zh-CN" sz="1800">
                <a:latin typeface="Times New Roman" panose="02020603050405020304" pitchFamily="18" charset="0"/>
                <a:sym typeface="Symbol" panose="05050102010706020507" pitchFamily="18" charset="2"/>
              </a:rPr>
              <a:t>a</a:t>
            </a:r>
            <a:r>
              <a:rPr kumimoji="1" lang="zh-CN" altLang="en-US" sz="1800">
                <a:latin typeface="Times New Roman" panose="02020603050405020304" pitchFamily="18" charset="0"/>
                <a:sym typeface="Symbol" panose="05050102010706020507" pitchFamily="18" charset="2"/>
              </a:rPr>
              <a:t>弧转换再求</a:t>
            </a:r>
            <a:r>
              <a:rPr kumimoji="1" lang="en-US" altLang="zh-CN" sz="1800">
                <a:latin typeface="Times New Roman" panose="02020603050405020304" pitchFamily="18" charset="0"/>
                <a:sym typeface="Symbol" panose="05050102010706020507" pitchFamily="18" charset="2"/>
              </a:rPr>
              <a:t></a:t>
            </a:r>
            <a:endParaRPr kumimoji="1" lang="en-US" altLang="zh-CN" sz="1800">
              <a:latin typeface="Times New Roman" panose="02020603050405020304" pitchFamily="18" charset="0"/>
            </a:endParaRPr>
          </a:p>
          <a:p>
            <a:pPr eaLnBrk="1" hangingPunct="1">
              <a:spcBef>
                <a:spcPct val="0"/>
              </a:spcBef>
              <a:buFontTx/>
              <a:buNone/>
            </a:pPr>
            <a:r>
              <a:rPr kumimoji="1" lang="zh-CN" altLang="en-US" sz="1800">
                <a:latin typeface="Times New Roman" panose="02020603050405020304" pitchFamily="18" charset="0"/>
              </a:rPr>
              <a:t>闭包，形成新的集合。重复求解新的集合，直到没有新的集合出现为止。</a:t>
            </a:r>
            <a:endParaRPr kumimoji="1" lang="en-US" altLang="zh-CN" sz="1800">
              <a:latin typeface="Times New Roman" panose="02020603050405020304" pitchFamily="18" charset="0"/>
            </a:endParaRPr>
          </a:p>
          <a:p>
            <a:pPr eaLnBrk="1" hangingPunct="1">
              <a:spcBef>
                <a:spcPct val="0"/>
              </a:spcBef>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5816"/>
                                        </p:tgtEl>
                                        <p:attrNameLst>
                                          <p:attrName>style.visibility</p:attrName>
                                        </p:attrNameLst>
                                      </p:cBhvr>
                                      <p:to>
                                        <p:strVal val="visible"/>
                                      </p:to>
                                    </p:set>
                                    <p:anim calcmode="lin" valueType="num">
                                      <p:cBhvr additive="base">
                                        <p:cTn id="7" dur="500" fill="hold"/>
                                        <p:tgtEl>
                                          <p:spTgt spid="75816"/>
                                        </p:tgtEl>
                                        <p:attrNameLst>
                                          <p:attrName>ppt_x</p:attrName>
                                        </p:attrNameLst>
                                      </p:cBhvr>
                                      <p:tavLst>
                                        <p:tav tm="0">
                                          <p:val>
                                            <p:strVal val="0-#ppt_w/2"/>
                                          </p:val>
                                        </p:tav>
                                        <p:tav tm="100000">
                                          <p:val>
                                            <p:strVal val="#ppt_x"/>
                                          </p:val>
                                        </p:tav>
                                      </p:tavLst>
                                    </p:anim>
                                    <p:anim calcmode="lin" valueType="num">
                                      <p:cBhvr additive="base">
                                        <p:cTn id="8" dur="500" fill="hold"/>
                                        <p:tgtEl>
                                          <p:spTgt spid="758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816" name="Object 40"/>
          <p:cNvGraphicFramePr>
            <a:graphicFrameLocks noChangeAspect="1"/>
          </p:cNvGraphicFramePr>
          <p:nvPr/>
        </p:nvGraphicFramePr>
        <p:xfrm>
          <a:off x="471488" y="2708275"/>
          <a:ext cx="8637587" cy="3021013"/>
        </p:xfrm>
        <a:graphic>
          <a:graphicData uri="http://schemas.openxmlformats.org/presentationml/2006/ole">
            <mc:AlternateContent xmlns:mc="http://schemas.openxmlformats.org/markup-compatibility/2006">
              <mc:Choice xmlns:v="urn:schemas-microsoft-com:vml" Requires="v">
                <p:oleObj spid="_x0000_s52247" name="Document" r:id="rId3" imgW="8001437" imgH="2804332" progId="Word.Document.8">
                  <p:embed/>
                </p:oleObj>
              </mc:Choice>
              <mc:Fallback>
                <p:oleObj name="Document" r:id="rId3" imgW="8001437" imgH="2804332" progId="Word.Document.8">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8" y="2708275"/>
                        <a:ext cx="8637587" cy="3021013"/>
                      </a:xfrm>
                      <a:prstGeom prst="rect">
                        <a:avLst/>
                      </a:prstGeom>
                      <a:noFill/>
                      <a:ln>
                        <a:noFill/>
                      </a:ln>
                      <a:effectLst/>
                      <a:extLst>
                        <a:ext uri="{909E8E84-426E-40DD-AFC4-6F175D3DCCD1}">
                          <a14:hiddenFill xmlns:a14="http://schemas.microsoft.com/office/drawing/2010/main">
                            <a:solidFill>
                              <a:srgbClr val="66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5816"/>
                                        </p:tgtEl>
                                        <p:attrNameLst>
                                          <p:attrName>style.visibility</p:attrName>
                                        </p:attrNameLst>
                                      </p:cBhvr>
                                      <p:to>
                                        <p:strVal val="visible"/>
                                      </p:to>
                                    </p:set>
                                    <p:anim calcmode="lin" valueType="num">
                                      <p:cBhvr additive="base">
                                        <p:cTn id="7" dur="500" fill="hold"/>
                                        <p:tgtEl>
                                          <p:spTgt spid="75816"/>
                                        </p:tgtEl>
                                        <p:attrNameLst>
                                          <p:attrName>ppt_x</p:attrName>
                                        </p:attrNameLst>
                                      </p:cBhvr>
                                      <p:tavLst>
                                        <p:tav tm="0">
                                          <p:val>
                                            <p:strVal val="0-#ppt_w/2"/>
                                          </p:val>
                                        </p:tav>
                                        <p:tav tm="100000">
                                          <p:val>
                                            <p:strVal val="#ppt_x"/>
                                          </p:val>
                                        </p:tav>
                                      </p:tavLst>
                                    </p:anim>
                                    <p:anim calcmode="lin" valueType="num">
                                      <p:cBhvr additive="base">
                                        <p:cTn id="8" dur="500" fill="hold"/>
                                        <p:tgtEl>
                                          <p:spTgt spid="758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685800" y="762000"/>
            <a:ext cx="7772400" cy="762000"/>
          </a:xfrm>
        </p:spPr>
        <p:txBody>
          <a:bodyPr/>
          <a:lstStyle/>
          <a:p>
            <a:pPr eaLnBrk="1" hangingPunct="1"/>
            <a:r>
              <a:rPr lang="en-US" altLang="zh-CN" sz="2800" b="1" dirty="0"/>
              <a:t>3</a:t>
            </a:r>
            <a:r>
              <a:rPr lang="en-US" altLang="zh-CN" sz="2800" b="1" dirty="0" smtClean="0"/>
              <a:t>.1  </a:t>
            </a:r>
            <a:r>
              <a:rPr lang="zh-CN" altLang="en-US" sz="2800" b="1" dirty="0" smtClean="0"/>
              <a:t>词法分析程序的设计</a:t>
            </a:r>
            <a:r>
              <a:rPr lang="en-US" altLang="zh-CN" sz="2800" b="1" dirty="0" smtClean="0"/>
              <a:t>——</a:t>
            </a:r>
            <a:r>
              <a:rPr lang="zh-CN" altLang="en-US" sz="2800" b="1" dirty="0" smtClean="0"/>
              <a:t>词法从语法中分离</a:t>
            </a:r>
            <a:endParaRPr lang="zh-CN" altLang="en-US" sz="2800" b="1" dirty="0" smtClean="0">
              <a:solidFill>
                <a:srgbClr val="A50021"/>
              </a:solidFill>
            </a:endParaRPr>
          </a:p>
        </p:txBody>
      </p:sp>
      <p:sp>
        <p:nvSpPr>
          <p:cNvPr id="7171" name="Rectangle 3"/>
          <p:cNvSpPr>
            <a:spLocks noGrp="1" noRot="1" noChangeArrowheads="1"/>
          </p:cNvSpPr>
          <p:nvPr>
            <p:ph idx="1"/>
          </p:nvPr>
        </p:nvSpPr>
        <p:spPr>
          <a:xfrm>
            <a:off x="685800" y="1676400"/>
            <a:ext cx="7696200" cy="4572000"/>
          </a:xfrm>
        </p:spPr>
        <p:txBody>
          <a:bodyPr/>
          <a:lstStyle/>
          <a:p>
            <a:pPr eaLnBrk="1" hangingPunct="1">
              <a:buFont typeface="Wingdings" panose="05000000000000000000" pitchFamily="2" charset="2"/>
              <a:buChar char="l"/>
            </a:pPr>
            <a:r>
              <a:rPr lang="zh-CN" altLang="en-US" sz="2400" smtClean="0"/>
              <a:t>词法是语法的一部分</a:t>
            </a:r>
            <a:r>
              <a:rPr lang="en-US" altLang="zh-CN" sz="2400" smtClean="0"/>
              <a:t>,</a:t>
            </a:r>
            <a:r>
              <a:rPr lang="zh-CN" altLang="en-US" sz="2400" smtClean="0"/>
              <a:t>词法描述完全可以归并到语法描述中</a:t>
            </a:r>
            <a:r>
              <a:rPr lang="en-US" altLang="zh-CN" sz="2400" smtClean="0"/>
              <a:t>. </a:t>
            </a:r>
            <a:r>
              <a:rPr lang="zh-CN" altLang="en-US" sz="2400" smtClean="0"/>
              <a:t>编译过程中将词法分析和语法分析分成两个阶段可以有如下好处</a:t>
            </a:r>
            <a:r>
              <a:rPr lang="en-US" altLang="zh-CN" sz="2400" smtClean="0"/>
              <a:t>.</a:t>
            </a:r>
          </a:p>
          <a:p>
            <a:pPr eaLnBrk="1" hangingPunct="1">
              <a:buFont typeface="Wingdings" panose="05000000000000000000" pitchFamily="2" charset="2"/>
              <a:buChar char="l"/>
            </a:pPr>
            <a:r>
              <a:rPr lang="zh-CN" altLang="en-US" sz="2400" b="1" smtClean="0">
                <a:solidFill>
                  <a:srgbClr val="A50021"/>
                </a:solidFill>
              </a:rPr>
              <a:t>使整个编译程序的结构更加简洁 清晰 和条理化</a:t>
            </a:r>
            <a:r>
              <a:rPr lang="en-US" altLang="zh-CN" sz="2400" b="1" smtClean="0">
                <a:solidFill>
                  <a:srgbClr val="A50021"/>
                </a:solidFill>
              </a:rPr>
              <a:t>..</a:t>
            </a:r>
          </a:p>
          <a:p>
            <a:pPr eaLnBrk="1" hangingPunct="1">
              <a:buFont typeface="Wingdings" panose="05000000000000000000" pitchFamily="2" charset="2"/>
              <a:buChar char="l"/>
            </a:pPr>
            <a:r>
              <a:rPr lang="zh-CN" altLang="en-US" sz="2400" b="1" smtClean="0">
                <a:solidFill>
                  <a:srgbClr val="A50021"/>
                </a:solidFill>
              </a:rPr>
              <a:t>编译程序的效率会改进</a:t>
            </a:r>
            <a:r>
              <a:rPr lang="en-US" altLang="zh-CN" sz="2400" b="1" smtClean="0">
                <a:solidFill>
                  <a:srgbClr val="A50021"/>
                </a:solidFill>
              </a:rPr>
              <a:t>.</a:t>
            </a:r>
            <a:r>
              <a:rPr lang="zh-CN" altLang="en-US" sz="2400" b="1" smtClean="0">
                <a:solidFill>
                  <a:srgbClr val="A50021"/>
                </a:solidFill>
              </a:rPr>
              <a:t>词法分析独立后</a:t>
            </a:r>
            <a:r>
              <a:rPr lang="en-US" altLang="zh-CN" sz="2400" b="1" smtClean="0">
                <a:solidFill>
                  <a:srgbClr val="A50021"/>
                </a:solidFill>
              </a:rPr>
              <a:t>,</a:t>
            </a:r>
            <a:r>
              <a:rPr lang="zh-CN" altLang="en-US" sz="2400" b="1" smtClean="0">
                <a:solidFill>
                  <a:srgbClr val="A50021"/>
                </a:solidFill>
              </a:rPr>
              <a:t>采用专门的读字符和分离单词的技术</a:t>
            </a:r>
            <a:r>
              <a:rPr lang="en-US" altLang="zh-CN" sz="2400" b="1" smtClean="0">
                <a:solidFill>
                  <a:srgbClr val="A50021"/>
                </a:solidFill>
              </a:rPr>
              <a:t>,</a:t>
            </a:r>
            <a:r>
              <a:rPr lang="zh-CN" altLang="en-US" sz="2400" b="1" smtClean="0">
                <a:solidFill>
                  <a:srgbClr val="A50021"/>
                </a:solidFill>
              </a:rPr>
              <a:t>构建词法分析程序的自动构造工具</a:t>
            </a:r>
            <a:r>
              <a:rPr lang="en-US" altLang="zh-CN" sz="2400" b="1" smtClean="0">
                <a:solidFill>
                  <a:srgbClr val="A50021"/>
                </a:solidFill>
              </a:rPr>
              <a:t>,</a:t>
            </a:r>
            <a:r>
              <a:rPr lang="zh-CN" altLang="en-US" sz="2400" b="1" smtClean="0">
                <a:solidFill>
                  <a:srgbClr val="A50021"/>
                </a:solidFill>
              </a:rPr>
              <a:t>实现单词的描述和识别</a:t>
            </a:r>
            <a:r>
              <a:rPr lang="en-US" altLang="zh-CN" sz="2400" b="1" smtClean="0">
                <a:solidFill>
                  <a:srgbClr val="A50021"/>
                </a:solidFill>
              </a:rPr>
              <a:t>.</a:t>
            </a:r>
          </a:p>
          <a:p>
            <a:pPr eaLnBrk="1" hangingPunct="1">
              <a:buFont typeface="Wingdings" panose="05000000000000000000" pitchFamily="2" charset="2"/>
              <a:buChar char="l"/>
            </a:pPr>
            <a:r>
              <a:rPr lang="zh-CN" altLang="en-US" sz="2400" b="1" smtClean="0">
                <a:solidFill>
                  <a:srgbClr val="A50021"/>
                </a:solidFill>
              </a:rPr>
              <a:t>增强编译程序的可移植性</a:t>
            </a:r>
            <a:r>
              <a:rPr lang="en-US" altLang="zh-CN" sz="2400" b="1" smtClean="0">
                <a:solidFill>
                  <a:srgbClr val="A50021"/>
                </a:solidFill>
              </a:rPr>
              <a:t>.</a:t>
            </a:r>
          </a:p>
          <a:p>
            <a:pPr eaLnBrk="1" hangingPunct="1">
              <a:buFont typeface="Wingdings" panose="05000000000000000000" pitchFamily="2" charset="2"/>
              <a:buChar char="l"/>
            </a:pPr>
            <a:r>
              <a:rPr lang="zh-CN" altLang="en-US" sz="2400" b="1" smtClean="0">
                <a:solidFill>
                  <a:srgbClr val="A50021"/>
                </a:solidFill>
              </a:rPr>
              <a:t>词法分析程序是对源程序进行逐个字符扫描</a:t>
            </a:r>
            <a:r>
              <a:rPr lang="en-US" altLang="zh-CN" sz="2400" b="1" smtClean="0">
                <a:solidFill>
                  <a:srgbClr val="A50021"/>
                </a:solidFill>
              </a:rPr>
              <a:t>,</a:t>
            </a:r>
            <a:r>
              <a:rPr lang="zh-CN" altLang="en-US" sz="2400" b="1" smtClean="0">
                <a:solidFill>
                  <a:srgbClr val="A50021"/>
                </a:solidFill>
              </a:rPr>
              <a:t>从而识别单词</a:t>
            </a:r>
            <a:r>
              <a:rPr lang="en-US" altLang="zh-CN" sz="2400" b="1" smtClean="0">
                <a:solidFill>
                  <a:srgbClr val="A50021"/>
                </a:solidFill>
              </a:rPr>
              <a:t>.</a:t>
            </a:r>
            <a:r>
              <a:rPr lang="zh-CN" altLang="en-US" sz="2400" b="1" smtClean="0">
                <a:solidFill>
                  <a:srgbClr val="A50021"/>
                </a:solidFill>
              </a:rPr>
              <a:t>在这一过程中能够完成</a:t>
            </a:r>
            <a:r>
              <a:rPr lang="en-US" altLang="zh-CN" sz="2400" b="1" smtClean="0">
                <a:solidFill>
                  <a:srgbClr val="A50021"/>
                </a:solidFill>
              </a:rPr>
              <a:t>:</a:t>
            </a:r>
            <a:r>
              <a:rPr lang="zh-CN" altLang="en-US" sz="2400" b="1" smtClean="0">
                <a:solidFill>
                  <a:srgbClr val="A50021"/>
                </a:solidFill>
              </a:rPr>
              <a:t>滤掉空格和注释</a:t>
            </a:r>
            <a:r>
              <a:rPr lang="en-US" altLang="zh-CN" sz="2400" b="1" smtClean="0">
                <a:solidFill>
                  <a:srgbClr val="A50021"/>
                </a:solidFill>
              </a:rPr>
              <a:t>;</a:t>
            </a:r>
            <a:r>
              <a:rPr lang="zh-CN" altLang="en-US" sz="2400" b="1" smtClean="0">
                <a:solidFill>
                  <a:srgbClr val="A50021"/>
                </a:solidFill>
              </a:rPr>
              <a:t>将错误信息与源程序位置联系</a:t>
            </a:r>
            <a:r>
              <a:rPr lang="en-US" altLang="zh-CN" sz="2400" b="1" smtClean="0">
                <a:solidFill>
                  <a:srgbClr val="A50021"/>
                </a:solidFill>
              </a:rPr>
              <a:t>;</a:t>
            </a:r>
            <a:r>
              <a:rPr lang="zh-CN" altLang="en-US" sz="2400" b="1" smtClean="0">
                <a:solidFill>
                  <a:srgbClr val="A50021"/>
                </a:solidFill>
              </a:rPr>
              <a:t>完成宏处理功能的预处理</a:t>
            </a:r>
            <a:r>
              <a:rPr lang="en-US" altLang="zh-CN" sz="2400" b="1" smtClean="0">
                <a:solidFill>
                  <a:srgbClr val="A50021"/>
                </a:solidFill>
              </a:rPr>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2" name="Object 2"/>
          <p:cNvGraphicFramePr>
            <a:graphicFrameLocks noChangeAspect="1"/>
          </p:cNvGraphicFramePr>
          <p:nvPr/>
        </p:nvGraphicFramePr>
        <p:xfrm>
          <a:off x="1042988" y="2636838"/>
          <a:ext cx="7956550" cy="3846512"/>
        </p:xfrm>
        <a:graphic>
          <a:graphicData uri="http://schemas.openxmlformats.org/presentationml/2006/ole">
            <mc:AlternateContent xmlns:mc="http://schemas.openxmlformats.org/markup-compatibility/2006">
              <mc:Choice xmlns:v="urn:schemas-microsoft-com:vml" Requires="v">
                <p:oleObj spid="_x0000_s53328" name="文档" r:id="rId3" imgW="7938516" imgH="3845052" progId="Word.Document.8">
                  <p:embed/>
                </p:oleObj>
              </mc:Choice>
              <mc:Fallback>
                <p:oleObj name="文档" r:id="rId3" imgW="7938516" imgH="384505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636838"/>
                        <a:ext cx="7956550" cy="3846512"/>
                      </a:xfrm>
                      <a:prstGeom prst="rect">
                        <a:avLst/>
                      </a:prstGeom>
                      <a:noFill/>
                      <a:ln>
                        <a:noFill/>
                      </a:ln>
                      <a:effectLst/>
                      <a:extLst>
                        <a:ext uri="{909E8E84-426E-40DD-AFC4-6F175D3DCCD1}">
                          <a14:hiddenFill xmlns:a14="http://schemas.microsoft.com/office/drawing/2010/main">
                            <a:solidFill>
                              <a:srgbClr val="66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3251" name="Group 3"/>
          <p:cNvGrpSpPr>
            <a:grpSpLocks/>
          </p:cNvGrpSpPr>
          <p:nvPr/>
        </p:nvGrpSpPr>
        <p:grpSpPr bwMode="auto">
          <a:xfrm>
            <a:off x="971550" y="333375"/>
            <a:ext cx="6705600" cy="2012950"/>
            <a:chOff x="768" y="1821"/>
            <a:chExt cx="4704" cy="1299"/>
          </a:xfrm>
        </p:grpSpPr>
        <p:sp>
          <p:nvSpPr>
            <p:cNvPr id="53254" name="Oval 4"/>
            <p:cNvSpPr>
              <a:spLocks noChangeArrowheads="1"/>
            </p:cNvSpPr>
            <p:nvPr/>
          </p:nvSpPr>
          <p:spPr bwMode="auto">
            <a:xfrm>
              <a:off x="2928" y="2784"/>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4</a:t>
              </a:r>
            </a:p>
          </p:txBody>
        </p:sp>
        <p:grpSp>
          <p:nvGrpSpPr>
            <p:cNvPr id="53255" name="Group 5"/>
            <p:cNvGrpSpPr>
              <a:grpSpLocks/>
            </p:cNvGrpSpPr>
            <p:nvPr/>
          </p:nvGrpSpPr>
          <p:grpSpPr bwMode="auto">
            <a:xfrm>
              <a:off x="5136" y="2304"/>
              <a:ext cx="336" cy="336"/>
              <a:chOff x="3264" y="2256"/>
              <a:chExt cx="336" cy="336"/>
            </a:xfrm>
          </p:grpSpPr>
          <p:sp>
            <p:nvSpPr>
              <p:cNvPr id="53286" name="Oval 6"/>
              <p:cNvSpPr>
                <a:spLocks noChangeArrowheads="1"/>
              </p:cNvSpPr>
              <p:nvPr/>
            </p:nvSpPr>
            <p:spPr bwMode="auto">
              <a:xfrm>
                <a:off x="3264" y="2256"/>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3287" name="Oval 7"/>
              <p:cNvSpPr>
                <a:spLocks noChangeArrowheads="1"/>
              </p:cNvSpPr>
              <p:nvPr/>
            </p:nvSpPr>
            <p:spPr bwMode="auto">
              <a:xfrm>
                <a:off x="3312" y="2304"/>
                <a:ext cx="240" cy="24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f</a:t>
                </a:r>
              </a:p>
            </p:txBody>
          </p:sp>
        </p:grpSp>
        <p:sp>
          <p:nvSpPr>
            <p:cNvPr id="53256" name="Oval 8"/>
            <p:cNvSpPr>
              <a:spLocks noChangeArrowheads="1"/>
            </p:cNvSpPr>
            <p:nvPr/>
          </p:nvSpPr>
          <p:spPr bwMode="auto">
            <a:xfrm>
              <a:off x="2928" y="1872"/>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3</a:t>
              </a:r>
            </a:p>
          </p:txBody>
        </p:sp>
        <p:sp>
          <p:nvSpPr>
            <p:cNvPr id="53257" name="Oval 9"/>
            <p:cNvSpPr>
              <a:spLocks noChangeArrowheads="1"/>
            </p:cNvSpPr>
            <p:nvPr/>
          </p:nvSpPr>
          <p:spPr bwMode="auto">
            <a:xfrm>
              <a:off x="3648" y="2304"/>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5</a:t>
              </a:r>
            </a:p>
          </p:txBody>
        </p:sp>
        <p:sp>
          <p:nvSpPr>
            <p:cNvPr id="53258" name="Oval 10"/>
            <p:cNvSpPr>
              <a:spLocks noChangeArrowheads="1"/>
            </p:cNvSpPr>
            <p:nvPr/>
          </p:nvSpPr>
          <p:spPr bwMode="auto">
            <a:xfrm>
              <a:off x="4416" y="2304"/>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6</a:t>
              </a:r>
            </a:p>
          </p:txBody>
        </p:sp>
        <p:sp>
          <p:nvSpPr>
            <p:cNvPr id="53259" name="Oval 11"/>
            <p:cNvSpPr>
              <a:spLocks noChangeArrowheads="1"/>
            </p:cNvSpPr>
            <p:nvPr/>
          </p:nvSpPr>
          <p:spPr bwMode="auto">
            <a:xfrm>
              <a:off x="2160" y="2304"/>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2</a:t>
              </a:r>
            </a:p>
          </p:txBody>
        </p:sp>
        <p:sp>
          <p:nvSpPr>
            <p:cNvPr id="53260" name="Oval 12"/>
            <p:cNvSpPr>
              <a:spLocks noChangeArrowheads="1"/>
            </p:cNvSpPr>
            <p:nvPr/>
          </p:nvSpPr>
          <p:spPr bwMode="auto">
            <a:xfrm>
              <a:off x="1536" y="2304"/>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1</a:t>
              </a:r>
            </a:p>
          </p:txBody>
        </p:sp>
        <p:sp>
          <p:nvSpPr>
            <p:cNvPr id="53261" name="Oval 13"/>
            <p:cNvSpPr>
              <a:spLocks noChangeArrowheads="1"/>
            </p:cNvSpPr>
            <p:nvPr/>
          </p:nvSpPr>
          <p:spPr bwMode="auto">
            <a:xfrm>
              <a:off x="768" y="2304"/>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i</a:t>
              </a:r>
            </a:p>
          </p:txBody>
        </p:sp>
        <p:cxnSp>
          <p:nvCxnSpPr>
            <p:cNvPr id="53262" name="AutoShape 14"/>
            <p:cNvCxnSpPr>
              <a:cxnSpLocks noChangeShapeType="1"/>
              <a:stCxn id="53261" idx="6"/>
              <a:endCxn id="53260" idx="2"/>
            </p:cNvCxnSpPr>
            <p:nvPr/>
          </p:nvCxnSpPr>
          <p:spPr bwMode="auto">
            <a:xfrm>
              <a:off x="1104" y="2472"/>
              <a:ext cx="43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63" name="AutoShape 15"/>
            <p:cNvCxnSpPr>
              <a:cxnSpLocks noChangeShapeType="1"/>
              <a:stCxn id="53260" idx="3"/>
              <a:endCxn id="53260" idx="5"/>
            </p:cNvCxnSpPr>
            <p:nvPr/>
          </p:nvCxnSpPr>
          <p:spPr bwMode="auto">
            <a:xfrm rot="16200000" flipH="1">
              <a:off x="1703" y="2473"/>
              <a:ext cx="1" cy="238"/>
            </a:xfrm>
            <a:prstGeom prst="curvedConnector3">
              <a:avLst>
                <a:gd name="adj1" fmla="val 1930000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64" name="AutoShape 16"/>
            <p:cNvCxnSpPr>
              <a:cxnSpLocks noChangeShapeType="1"/>
              <a:stCxn id="53260" idx="6"/>
              <a:endCxn id="53259" idx="2"/>
            </p:cNvCxnSpPr>
            <p:nvPr/>
          </p:nvCxnSpPr>
          <p:spPr bwMode="auto">
            <a:xfrm>
              <a:off x="1872" y="2472"/>
              <a:ext cx="2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65" name="AutoShape 17"/>
            <p:cNvCxnSpPr>
              <a:cxnSpLocks noChangeShapeType="1"/>
              <a:stCxn id="53259" idx="7"/>
              <a:endCxn id="53256" idx="2"/>
            </p:cNvCxnSpPr>
            <p:nvPr/>
          </p:nvCxnSpPr>
          <p:spPr bwMode="auto">
            <a:xfrm rot="-5400000">
              <a:off x="2531" y="1956"/>
              <a:ext cx="313" cy="481"/>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66" name="AutoShape 18"/>
            <p:cNvCxnSpPr>
              <a:cxnSpLocks noChangeShapeType="1"/>
              <a:stCxn id="53259" idx="5"/>
              <a:endCxn id="53254" idx="2"/>
            </p:cNvCxnSpPr>
            <p:nvPr/>
          </p:nvCxnSpPr>
          <p:spPr bwMode="auto">
            <a:xfrm rot="16200000" flipH="1">
              <a:off x="2507" y="2531"/>
              <a:ext cx="361" cy="481"/>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67" name="AutoShape 19"/>
            <p:cNvCxnSpPr>
              <a:cxnSpLocks noChangeShapeType="1"/>
              <a:stCxn id="53256" idx="6"/>
              <a:endCxn id="53257" idx="1"/>
            </p:cNvCxnSpPr>
            <p:nvPr/>
          </p:nvCxnSpPr>
          <p:spPr bwMode="auto">
            <a:xfrm>
              <a:off x="3264" y="2040"/>
              <a:ext cx="433" cy="313"/>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68" name="AutoShape 20"/>
            <p:cNvCxnSpPr>
              <a:cxnSpLocks noChangeShapeType="1"/>
              <a:stCxn id="53254" idx="6"/>
              <a:endCxn id="53257" idx="3"/>
            </p:cNvCxnSpPr>
            <p:nvPr/>
          </p:nvCxnSpPr>
          <p:spPr bwMode="auto">
            <a:xfrm flipV="1">
              <a:off x="3264" y="2591"/>
              <a:ext cx="433" cy="361"/>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69" name="AutoShape 21"/>
            <p:cNvCxnSpPr>
              <a:cxnSpLocks noChangeShapeType="1"/>
              <a:stCxn id="53257" idx="6"/>
              <a:endCxn id="53258" idx="2"/>
            </p:cNvCxnSpPr>
            <p:nvPr/>
          </p:nvCxnSpPr>
          <p:spPr bwMode="auto">
            <a:xfrm>
              <a:off x="3984" y="2472"/>
              <a:ext cx="43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70" name="AutoShape 22"/>
            <p:cNvCxnSpPr>
              <a:cxnSpLocks noChangeShapeType="1"/>
              <a:stCxn id="53258" idx="6"/>
              <a:endCxn id="53286" idx="2"/>
            </p:cNvCxnSpPr>
            <p:nvPr/>
          </p:nvCxnSpPr>
          <p:spPr bwMode="auto">
            <a:xfrm>
              <a:off x="4752" y="2472"/>
              <a:ext cx="38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71" name="AutoShape 23"/>
            <p:cNvCxnSpPr>
              <a:cxnSpLocks noChangeShapeType="1"/>
              <a:stCxn id="53260" idx="1"/>
              <a:endCxn id="53260" idx="7"/>
            </p:cNvCxnSpPr>
            <p:nvPr/>
          </p:nvCxnSpPr>
          <p:spPr bwMode="auto">
            <a:xfrm rot="5400000" flipV="1">
              <a:off x="1703" y="2235"/>
              <a:ext cx="1" cy="238"/>
            </a:xfrm>
            <a:prstGeom prst="curvedConnector3">
              <a:avLst>
                <a:gd name="adj1" fmla="val -1930000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72" name="Text Box 24"/>
            <p:cNvSpPr txBox="1">
              <a:spLocks noChangeArrowheads="1"/>
            </p:cNvSpPr>
            <p:nvPr/>
          </p:nvSpPr>
          <p:spPr bwMode="auto">
            <a:xfrm>
              <a:off x="1190" y="2204"/>
              <a:ext cx="22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53273" name="Text Box 25"/>
            <p:cNvSpPr txBox="1">
              <a:spLocks noChangeArrowheads="1"/>
            </p:cNvSpPr>
            <p:nvPr/>
          </p:nvSpPr>
          <p:spPr bwMode="auto">
            <a:xfrm>
              <a:off x="1909" y="2204"/>
              <a:ext cx="22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53274" name="Text Box 26"/>
            <p:cNvSpPr txBox="1">
              <a:spLocks noChangeArrowheads="1"/>
            </p:cNvSpPr>
            <p:nvPr/>
          </p:nvSpPr>
          <p:spPr bwMode="auto">
            <a:xfrm>
              <a:off x="4070" y="2204"/>
              <a:ext cx="22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53275" name="Text Box 27"/>
            <p:cNvSpPr txBox="1">
              <a:spLocks noChangeArrowheads="1"/>
            </p:cNvSpPr>
            <p:nvPr/>
          </p:nvSpPr>
          <p:spPr bwMode="auto">
            <a:xfrm>
              <a:off x="4836" y="2204"/>
              <a:ext cx="22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53276" name="Text Box 28"/>
            <p:cNvSpPr txBox="1">
              <a:spLocks noChangeArrowheads="1"/>
            </p:cNvSpPr>
            <p:nvPr/>
          </p:nvSpPr>
          <p:spPr bwMode="auto">
            <a:xfrm>
              <a:off x="1523" y="1916"/>
              <a:ext cx="22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53277" name="Text Box 29"/>
            <p:cNvSpPr txBox="1">
              <a:spLocks noChangeArrowheads="1"/>
            </p:cNvSpPr>
            <p:nvPr/>
          </p:nvSpPr>
          <p:spPr bwMode="auto">
            <a:xfrm>
              <a:off x="3397" y="1821"/>
              <a:ext cx="22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53278" name="Text Box 30"/>
            <p:cNvSpPr txBox="1">
              <a:spLocks noChangeArrowheads="1"/>
            </p:cNvSpPr>
            <p:nvPr/>
          </p:nvSpPr>
          <p:spPr bwMode="auto">
            <a:xfrm>
              <a:off x="4502" y="1916"/>
              <a:ext cx="22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53279" name="Text Box 31"/>
            <p:cNvSpPr txBox="1">
              <a:spLocks noChangeArrowheads="1"/>
            </p:cNvSpPr>
            <p:nvPr/>
          </p:nvSpPr>
          <p:spPr bwMode="auto">
            <a:xfrm>
              <a:off x="2485" y="1821"/>
              <a:ext cx="22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cxnSp>
          <p:nvCxnSpPr>
            <p:cNvPr id="53280" name="AutoShape 32"/>
            <p:cNvCxnSpPr>
              <a:cxnSpLocks noChangeShapeType="1"/>
              <a:stCxn id="53258" idx="1"/>
              <a:endCxn id="53258" idx="7"/>
            </p:cNvCxnSpPr>
            <p:nvPr/>
          </p:nvCxnSpPr>
          <p:spPr bwMode="auto">
            <a:xfrm rot="5400000" flipV="1">
              <a:off x="4583" y="2235"/>
              <a:ext cx="1" cy="238"/>
            </a:xfrm>
            <a:prstGeom prst="curvedConnector3">
              <a:avLst>
                <a:gd name="adj1" fmla="val -1930000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81" name="AutoShape 33"/>
            <p:cNvCxnSpPr>
              <a:cxnSpLocks noChangeShapeType="1"/>
              <a:stCxn id="53258" idx="3"/>
              <a:endCxn id="53258" idx="5"/>
            </p:cNvCxnSpPr>
            <p:nvPr/>
          </p:nvCxnSpPr>
          <p:spPr bwMode="auto">
            <a:xfrm rot="16200000" flipH="1">
              <a:off x="4583" y="2473"/>
              <a:ext cx="1" cy="238"/>
            </a:xfrm>
            <a:prstGeom prst="curvedConnector3">
              <a:avLst>
                <a:gd name="adj1" fmla="val 1930000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82" name="Text Box 34"/>
            <p:cNvSpPr txBox="1">
              <a:spLocks noChangeArrowheads="1"/>
            </p:cNvSpPr>
            <p:nvPr/>
          </p:nvSpPr>
          <p:spPr bwMode="auto">
            <a:xfrm>
              <a:off x="1471" y="2636"/>
              <a:ext cx="23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53283" name="Text Box 35"/>
            <p:cNvSpPr txBox="1">
              <a:spLocks noChangeArrowheads="1"/>
            </p:cNvSpPr>
            <p:nvPr/>
          </p:nvSpPr>
          <p:spPr bwMode="auto">
            <a:xfrm>
              <a:off x="2484" y="2781"/>
              <a:ext cx="23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53284" name="Text Box 36"/>
            <p:cNvSpPr txBox="1">
              <a:spLocks noChangeArrowheads="1"/>
            </p:cNvSpPr>
            <p:nvPr/>
          </p:nvSpPr>
          <p:spPr bwMode="auto">
            <a:xfrm>
              <a:off x="3542" y="2734"/>
              <a:ext cx="23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53285" name="Text Box 37"/>
            <p:cNvSpPr txBox="1">
              <a:spLocks noChangeArrowheads="1"/>
            </p:cNvSpPr>
            <p:nvPr/>
          </p:nvSpPr>
          <p:spPr bwMode="auto">
            <a:xfrm>
              <a:off x="4501" y="2734"/>
              <a:ext cx="23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grpSp>
      <p:graphicFrame>
        <p:nvGraphicFramePr>
          <p:cNvPr id="76838" name="Object 38"/>
          <p:cNvGraphicFramePr>
            <a:graphicFrameLocks noChangeAspect="1"/>
          </p:cNvGraphicFramePr>
          <p:nvPr/>
        </p:nvGraphicFramePr>
        <p:xfrm>
          <a:off x="971550" y="2636838"/>
          <a:ext cx="7921625" cy="3775075"/>
        </p:xfrm>
        <a:graphic>
          <a:graphicData uri="http://schemas.openxmlformats.org/presentationml/2006/ole">
            <mc:AlternateContent xmlns:mc="http://schemas.openxmlformats.org/markup-compatibility/2006">
              <mc:Choice xmlns:v="urn:schemas-microsoft-com:vml" Requires="v">
                <p:oleObj spid="_x0000_s53329" name="文档" r:id="rId5" imgW="7938516" imgH="3774948" progId="Word.Document.8">
                  <p:embed/>
                </p:oleObj>
              </mc:Choice>
              <mc:Fallback>
                <p:oleObj name="文档" r:id="rId5" imgW="7938516" imgH="3774948" progId="Word.Document.8">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636838"/>
                        <a:ext cx="7921625" cy="3775075"/>
                      </a:xfrm>
                      <a:prstGeom prst="rect">
                        <a:avLst/>
                      </a:prstGeom>
                      <a:noFill/>
                      <a:ln>
                        <a:noFill/>
                      </a:ln>
                      <a:effectLst/>
                      <a:extLst>
                        <a:ext uri="{909E8E84-426E-40DD-AFC4-6F175D3DCCD1}">
                          <a14:hiddenFill xmlns:a14="http://schemas.microsoft.com/office/drawing/2010/main">
                            <a:solidFill>
                              <a:srgbClr val="66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3" name="Text Box 39"/>
          <p:cNvSpPr txBox="1">
            <a:spLocks noChangeArrowheads="1"/>
          </p:cNvSpPr>
          <p:nvPr/>
        </p:nvSpPr>
        <p:spPr bwMode="auto">
          <a:xfrm>
            <a:off x="303213" y="6329363"/>
            <a:ext cx="5111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将一组状态转换为一个状态</a:t>
            </a:r>
            <a:r>
              <a:rPr lang="en-US" altLang="zh-CN" sz="1800"/>
              <a:t>,</a:t>
            </a:r>
            <a:r>
              <a:rPr lang="zh-CN" altLang="en-US" sz="1800"/>
              <a:t>将不确定转换为确定</a:t>
            </a:r>
            <a:r>
              <a:rPr lang="en-US" altLang="zh-CN" sz="18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6838"/>
                                        </p:tgtEl>
                                        <p:attrNameLst>
                                          <p:attrName>style.visibility</p:attrName>
                                        </p:attrNameLst>
                                      </p:cBhvr>
                                      <p:to>
                                        <p:strVal val="visible"/>
                                      </p:to>
                                    </p:set>
                                    <p:anim calcmode="lin" valueType="num">
                                      <p:cBhvr additive="base">
                                        <p:cTn id="7" dur="500" fill="hold"/>
                                        <p:tgtEl>
                                          <p:spTgt spid="76838"/>
                                        </p:tgtEl>
                                        <p:attrNameLst>
                                          <p:attrName>ppt_x</p:attrName>
                                        </p:attrNameLst>
                                      </p:cBhvr>
                                      <p:tavLst>
                                        <p:tav tm="0">
                                          <p:val>
                                            <p:strVal val="#ppt_x"/>
                                          </p:val>
                                        </p:tav>
                                        <p:tav tm="100000">
                                          <p:val>
                                            <p:strVal val="#ppt_x"/>
                                          </p:val>
                                        </p:tav>
                                      </p:tavLst>
                                    </p:anim>
                                    <p:anim calcmode="lin" valueType="num">
                                      <p:cBhvr additive="base">
                                        <p:cTn id="8" dur="500" fill="hold"/>
                                        <p:tgtEl>
                                          <p:spTgt spid="7683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6802"/>
                                        </p:tgtEl>
                                        <p:attrNameLst>
                                          <p:attrName>style.visibility</p:attrName>
                                        </p:attrNameLst>
                                      </p:cBhvr>
                                      <p:to>
                                        <p:strVal val="visible"/>
                                      </p:to>
                                    </p:set>
                                    <p:anim calcmode="lin" valueType="num">
                                      <p:cBhvr additive="base">
                                        <p:cTn id="13" dur="500" fill="hold"/>
                                        <p:tgtEl>
                                          <p:spTgt spid="76802"/>
                                        </p:tgtEl>
                                        <p:attrNameLst>
                                          <p:attrName>ppt_x</p:attrName>
                                        </p:attrNameLst>
                                      </p:cBhvr>
                                      <p:tavLst>
                                        <p:tav tm="0">
                                          <p:val>
                                            <p:strVal val="0-#ppt_w/2"/>
                                          </p:val>
                                        </p:tav>
                                        <p:tav tm="100000">
                                          <p:val>
                                            <p:strVal val="#ppt_x"/>
                                          </p:val>
                                        </p:tav>
                                      </p:tavLst>
                                    </p:anim>
                                    <p:anim calcmode="lin" valueType="num">
                                      <p:cBhvr additive="base">
                                        <p:cTn id="14" dur="500" fill="hold"/>
                                        <p:tgtEl>
                                          <p:spTgt spid="768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p:txBody>
          <a:bodyPr/>
          <a:lstStyle/>
          <a:p>
            <a:pPr eaLnBrk="1" hangingPunct="1"/>
            <a:r>
              <a:rPr lang="en-US" altLang="zh-CN" dirty="0">
                <a:latin typeface="黑体" panose="02010609060101010101" pitchFamily="49" charset="-122"/>
                <a:ea typeface="黑体" panose="02010609060101010101" pitchFamily="49" charset="-122"/>
              </a:rPr>
              <a:t>3</a:t>
            </a:r>
            <a:r>
              <a:rPr lang="en-US" altLang="zh-CN" dirty="0" smtClean="0">
                <a:latin typeface="黑体" panose="02010609060101010101" pitchFamily="49" charset="-122"/>
                <a:ea typeface="黑体" panose="02010609060101010101" pitchFamily="49" charset="-122"/>
              </a:rPr>
              <a:t>.3.4 </a:t>
            </a:r>
            <a:r>
              <a:rPr lang="zh-CN" altLang="en-US" dirty="0" smtClean="0">
                <a:latin typeface="黑体" panose="02010609060101010101" pitchFamily="49" charset="-122"/>
                <a:ea typeface="黑体" panose="02010609060101010101" pitchFamily="49" charset="-122"/>
              </a:rPr>
              <a:t>确定有穷自动机的化简</a:t>
            </a:r>
          </a:p>
        </p:txBody>
      </p:sp>
      <p:sp>
        <p:nvSpPr>
          <p:cNvPr id="54275" name="Rectangle 3"/>
          <p:cNvSpPr>
            <a:spLocks noGrp="1" noRot="1" noChangeArrowheads="1"/>
          </p:cNvSpPr>
          <p:nvPr>
            <p:ph idx="1"/>
          </p:nvPr>
        </p:nvSpPr>
        <p:spPr>
          <a:xfrm>
            <a:off x="457200" y="1855788"/>
            <a:ext cx="8229600" cy="4525962"/>
          </a:xfrm>
        </p:spPr>
        <p:txBody>
          <a:bodyPr/>
          <a:lstStyle/>
          <a:p>
            <a:pPr eaLnBrk="1" hangingPunct="1">
              <a:buFont typeface="Wingdings" panose="05000000000000000000" pitchFamily="2" charset="2"/>
              <a:buChar char="l"/>
            </a:pPr>
            <a:r>
              <a:rPr lang="zh-CN" altLang="en-US" sz="2800" smtClean="0">
                <a:latin typeface="黑体" panose="02010609060101010101" pitchFamily="49" charset="-122"/>
                <a:ea typeface="黑体" panose="02010609060101010101" pitchFamily="49" charset="-122"/>
              </a:rPr>
              <a:t>说一个有穷自动机是化简了的，即是说，它</a:t>
            </a:r>
            <a:r>
              <a:rPr lang="zh-CN" altLang="en-US" sz="2800" smtClean="0">
                <a:solidFill>
                  <a:srgbClr val="CC0066"/>
                </a:solidFill>
                <a:latin typeface="黑体" panose="02010609060101010101" pitchFamily="49" charset="-122"/>
                <a:ea typeface="黑体" panose="02010609060101010101" pitchFamily="49" charset="-122"/>
              </a:rPr>
              <a:t>没有多余状态</a:t>
            </a:r>
            <a:r>
              <a:rPr lang="zh-CN" altLang="en-US" sz="2800" smtClean="0">
                <a:latin typeface="黑体" panose="02010609060101010101" pitchFamily="49" charset="-122"/>
                <a:ea typeface="黑体" panose="02010609060101010101" pitchFamily="49" charset="-122"/>
              </a:rPr>
              <a:t>并且它的状态中</a:t>
            </a:r>
            <a:r>
              <a:rPr lang="zh-CN" altLang="en-US" sz="2800" smtClean="0">
                <a:solidFill>
                  <a:srgbClr val="CC0066"/>
                </a:solidFill>
                <a:latin typeface="黑体" panose="02010609060101010101" pitchFamily="49" charset="-122"/>
                <a:ea typeface="黑体" panose="02010609060101010101" pitchFamily="49" charset="-122"/>
              </a:rPr>
              <a:t>没有两个是互相等价的</a:t>
            </a:r>
            <a:r>
              <a:rPr lang="zh-CN" altLang="en-US" sz="2800" smtClean="0">
                <a:latin typeface="黑体" panose="02010609060101010101" pitchFamily="49" charset="-122"/>
                <a:ea typeface="黑体" panose="02010609060101010101" pitchFamily="49" charset="-122"/>
              </a:rPr>
              <a:t>。</a:t>
            </a:r>
          </a:p>
          <a:p>
            <a:pPr eaLnBrk="1" hangingPunct="1">
              <a:buFont typeface="Wingdings" panose="05000000000000000000" pitchFamily="2" charset="2"/>
              <a:buChar char="l"/>
            </a:pPr>
            <a:r>
              <a:rPr lang="zh-CN" altLang="en-US" sz="2800" smtClean="0">
                <a:latin typeface="黑体" panose="02010609060101010101" pitchFamily="49" charset="-122"/>
                <a:ea typeface="黑体" panose="02010609060101010101" pitchFamily="49" charset="-122"/>
              </a:rPr>
              <a:t>一个有穷自动机可以通过消除多余状态和合并等价状态而转换成一个最小的与之等价的有穷自动机。</a:t>
            </a:r>
          </a:p>
          <a:p>
            <a:pPr eaLnBrk="1" hangingPunct="1">
              <a:buFont typeface="Wingdings" panose="05000000000000000000" pitchFamily="2" charset="2"/>
              <a:buChar char="l"/>
            </a:pPr>
            <a:r>
              <a:rPr lang="zh-CN" altLang="en-US" sz="2800" smtClean="0">
                <a:latin typeface="黑体" panose="02010609060101010101" pitchFamily="49" charset="-122"/>
                <a:ea typeface="黑体" panose="02010609060101010101" pitchFamily="49" charset="-122"/>
              </a:rPr>
              <a:t>最小状态</a:t>
            </a:r>
            <a:r>
              <a:rPr lang="en-US" altLang="zh-CN" sz="2800" smtClean="0">
                <a:latin typeface="黑体" panose="02010609060101010101" pitchFamily="49" charset="-122"/>
                <a:ea typeface="黑体" panose="02010609060101010101" pitchFamily="49" charset="-122"/>
              </a:rPr>
              <a:t>DFA</a:t>
            </a:r>
            <a:r>
              <a:rPr lang="zh-CN" altLang="en-US" sz="2800" smtClean="0">
                <a:latin typeface="黑体" panose="02010609060101010101" pitchFamily="49" charset="-122"/>
                <a:ea typeface="黑体" panose="02010609060101010101" pitchFamily="49" charset="-122"/>
              </a:rPr>
              <a:t>的含义</a:t>
            </a:r>
            <a:r>
              <a:rPr lang="en-US" altLang="zh-CN" sz="2800" smtClean="0">
                <a:latin typeface="黑体" panose="02010609060101010101" pitchFamily="49" charset="-122"/>
                <a:ea typeface="黑体" panose="02010609060101010101" pitchFamily="49" charset="-122"/>
              </a:rPr>
              <a:t>:</a:t>
            </a:r>
          </a:p>
          <a:p>
            <a:pPr lvl="1" eaLnBrk="1" hangingPunct="1">
              <a:buFont typeface="Wingdings" panose="05000000000000000000" pitchFamily="2" charset="2"/>
              <a:buChar char="l"/>
            </a:pPr>
            <a:r>
              <a:rPr lang="en-US" altLang="zh-CN" smtClean="0">
                <a:latin typeface="黑体" panose="02010609060101010101" pitchFamily="49" charset="-122"/>
                <a:ea typeface="黑体" panose="02010609060101010101" pitchFamily="49" charset="-122"/>
              </a:rPr>
              <a:t>1.</a:t>
            </a:r>
            <a:r>
              <a:rPr lang="zh-CN" altLang="en-US" smtClean="0">
                <a:latin typeface="黑体" panose="02010609060101010101" pitchFamily="49" charset="-122"/>
                <a:ea typeface="黑体" panose="02010609060101010101" pitchFamily="49" charset="-122"/>
              </a:rPr>
              <a:t>没有多余状态</a:t>
            </a:r>
            <a:r>
              <a:rPr lang="en-US" altLang="zh-CN" smtClean="0">
                <a:latin typeface="黑体" panose="02010609060101010101" pitchFamily="49" charset="-122"/>
                <a:ea typeface="黑体" panose="02010609060101010101" pitchFamily="49" charset="-122"/>
              </a:rPr>
              <a:t>(</a:t>
            </a:r>
            <a:r>
              <a:rPr lang="zh-CN" altLang="en-US" smtClean="0">
                <a:latin typeface="黑体" panose="02010609060101010101" pitchFamily="49" charset="-122"/>
                <a:ea typeface="黑体" panose="02010609060101010101" pitchFamily="49" charset="-122"/>
              </a:rPr>
              <a:t>死状态</a:t>
            </a:r>
            <a:r>
              <a:rPr lang="en-US" altLang="zh-CN" smtClean="0">
                <a:latin typeface="黑体" panose="02010609060101010101" pitchFamily="49" charset="-122"/>
                <a:ea typeface="黑体" panose="02010609060101010101" pitchFamily="49" charset="-122"/>
              </a:rPr>
              <a:t>)</a:t>
            </a:r>
          </a:p>
          <a:p>
            <a:pPr lvl="1" eaLnBrk="1" hangingPunct="1">
              <a:buFont typeface="Wingdings" panose="05000000000000000000" pitchFamily="2" charset="2"/>
              <a:buChar char="l"/>
            </a:pPr>
            <a:r>
              <a:rPr lang="en-US" altLang="zh-CN" smtClean="0">
                <a:latin typeface="黑体" panose="02010609060101010101" pitchFamily="49" charset="-122"/>
                <a:ea typeface="黑体" panose="02010609060101010101" pitchFamily="49" charset="-122"/>
              </a:rPr>
              <a:t>2.</a:t>
            </a:r>
            <a:r>
              <a:rPr lang="zh-CN" altLang="en-US" smtClean="0">
                <a:latin typeface="黑体" panose="02010609060101010101" pitchFamily="49" charset="-122"/>
                <a:ea typeface="黑体" panose="02010609060101010101" pitchFamily="49" charset="-122"/>
              </a:rPr>
              <a:t>没有两个状态是互相等价（不可区别）</a:t>
            </a:r>
            <a:endParaRPr lang="zh-CN" altLang="en-US" sz="240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Rot="1" noChangeArrowheads="1"/>
          </p:cNvSpPr>
          <p:nvPr>
            <p:ph idx="1"/>
          </p:nvPr>
        </p:nvSpPr>
        <p:spPr>
          <a:xfrm>
            <a:off x="684213" y="1557338"/>
            <a:ext cx="7704137" cy="3527425"/>
          </a:xfrm>
        </p:spPr>
        <p:txBody>
          <a:bodyPr/>
          <a:lstStyle/>
          <a:p>
            <a:pPr eaLnBrk="1" hangingPunct="1">
              <a:lnSpc>
                <a:spcPct val="90000"/>
              </a:lnSpc>
              <a:buFont typeface="Wingdings" panose="05000000000000000000" pitchFamily="2" charset="2"/>
              <a:buChar char="l"/>
            </a:pPr>
            <a:r>
              <a:rPr lang="zh-CN" altLang="en-US" smtClean="0">
                <a:latin typeface="黑体" panose="02010609060101010101" pitchFamily="49" charset="-122"/>
                <a:ea typeface="黑体" panose="02010609060101010101" pitchFamily="49" charset="-122"/>
              </a:rPr>
              <a:t>所谓有穷自动机的多余状态，是指这样的状态：从自动机的开始状态出发，任何输入串也不能到达的那个状态；或者从这个状态没有通路到达终态。</a:t>
            </a:r>
          </a:p>
          <a:p>
            <a:pPr eaLnBrk="1" hangingPunct="1">
              <a:lnSpc>
                <a:spcPct val="90000"/>
              </a:lnSpc>
              <a:buFont typeface="Wingdings" panose="05000000000000000000" pitchFamily="2" charset="2"/>
              <a:buChar char="l"/>
            </a:pPr>
            <a:r>
              <a:rPr lang="zh-CN" altLang="en-US" sz="2800" smtClean="0">
                <a:latin typeface="黑体" panose="02010609060101010101" pitchFamily="49" charset="-122"/>
                <a:ea typeface="黑体" panose="02010609060101010101" pitchFamily="49" charset="-122"/>
              </a:rPr>
              <a:t>两个状态</a:t>
            </a:r>
            <a:r>
              <a:rPr lang="en-US" altLang="zh-CN" sz="2800" smtClean="0">
                <a:latin typeface="黑体" panose="02010609060101010101" pitchFamily="49" charset="-122"/>
                <a:ea typeface="黑体" panose="02010609060101010101" pitchFamily="49" charset="-122"/>
              </a:rPr>
              <a:t>s</a:t>
            </a:r>
            <a:r>
              <a:rPr lang="zh-CN" altLang="en-US" sz="2800" smtClean="0">
                <a:latin typeface="黑体" panose="02010609060101010101" pitchFamily="49" charset="-122"/>
                <a:ea typeface="黑体" panose="02010609060101010101" pitchFamily="49" charset="-122"/>
              </a:rPr>
              <a:t>和</a:t>
            </a:r>
            <a:r>
              <a:rPr lang="en-US" altLang="zh-CN" sz="2800" smtClean="0">
                <a:latin typeface="黑体" panose="02010609060101010101" pitchFamily="49" charset="-122"/>
                <a:ea typeface="黑体" panose="02010609060101010101" pitchFamily="49" charset="-122"/>
              </a:rPr>
              <a:t>t</a:t>
            </a:r>
            <a:r>
              <a:rPr lang="zh-CN" altLang="en-US" sz="2800" smtClean="0">
                <a:latin typeface="黑体" panose="02010609060101010101" pitchFamily="49" charset="-122"/>
                <a:ea typeface="黑体" panose="02010609060101010101" pitchFamily="49" charset="-122"/>
              </a:rPr>
              <a:t>等价：满足</a:t>
            </a:r>
          </a:p>
          <a:p>
            <a:pPr lvl="1" eaLnBrk="1" hangingPunct="1">
              <a:lnSpc>
                <a:spcPct val="90000"/>
              </a:lnSpc>
            </a:pPr>
            <a:r>
              <a:rPr lang="zh-CN" altLang="en-US" smtClean="0">
                <a:solidFill>
                  <a:srgbClr val="CC0066"/>
                </a:solidFill>
                <a:latin typeface="黑体" panose="02010609060101010101" pitchFamily="49" charset="-122"/>
                <a:ea typeface="黑体" panose="02010609060101010101" pitchFamily="49" charset="-122"/>
              </a:rPr>
              <a:t>兼容性</a:t>
            </a:r>
            <a:r>
              <a:rPr lang="en-US" altLang="zh-CN" smtClean="0">
                <a:ea typeface="黑体" panose="02010609060101010101" pitchFamily="49" charset="-122"/>
              </a:rPr>
              <a:t>——</a:t>
            </a:r>
            <a:r>
              <a:rPr lang="zh-CN" altLang="en-US" smtClean="0">
                <a:latin typeface="黑体" panose="02010609060101010101" pitchFamily="49" charset="-122"/>
                <a:ea typeface="黑体" panose="02010609060101010101" pitchFamily="49" charset="-122"/>
              </a:rPr>
              <a:t>同是终态或同是非终态</a:t>
            </a:r>
          </a:p>
          <a:p>
            <a:pPr lvl="1" eaLnBrk="1" hangingPunct="1">
              <a:lnSpc>
                <a:spcPct val="90000"/>
              </a:lnSpc>
            </a:pPr>
            <a:r>
              <a:rPr lang="zh-CN" altLang="en-US" smtClean="0">
                <a:solidFill>
                  <a:srgbClr val="CC0066"/>
                </a:solidFill>
                <a:latin typeface="黑体" panose="02010609060101010101" pitchFamily="49" charset="-122"/>
                <a:ea typeface="黑体" panose="02010609060101010101" pitchFamily="49" charset="-122"/>
              </a:rPr>
              <a:t>传播性</a:t>
            </a:r>
            <a:r>
              <a:rPr lang="en-US" altLang="zh-CN" smtClean="0">
                <a:ea typeface="黑体" panose="02010609060101010101" pitchFamily="49" charset="-122"/>
              </a:rPr>
              <a:t>——</a:t>
            </a:r>
            <a:r>
              <a:rPr lang="zh-CN" altLang="en-US" smtClean="0">
                <a:latin typeface="黑体" panose="02010609060101010101" pitchFamily="49" charset="-122"/>
                <a:ea typeface="黑体" panose="02010609060101010101" pitchFamily="49" charset="-122"/>
              </a:rPr>
              <a:t>从</a:t>
            </a:r>
            <a:r>
              <a:rPr lang="en-US" altLang="zh-CN" smtClean="0">
                <a:latin typeface="黑体" panose="02010609060101010101" pitchFamily="49" charset="-122"/>
                <a:ea typeface="黑体" panose="02010609060101010101" pitchFamily="49" charset="-122"/>
              </a:rPr>
              <a:t>s</a:t>
            </a:r>
            <a:r>
              <a:rPr lang="zh-CN" altLang="en-US" smtClean="0">
                <a:latin typeface="黑体" panose="02010609060101010101" pitchFamily="49" charset="-122"/>
                <a:ea typeface="黑体" panose="02010609060101010101" pitchFamily="49" charset="-122"/>
              </a:rPr>
              <a:t>出发读入某个</a:t>
            </a:r>
            <a:r>
              <a:rPr lang="en-US" altLang="zh-CN" smtClean="0">
                <a:latin typeface="黑体" panose="02010609060101010101" pitchFamily="49" charset="-122"/>
                <a:ea typeface="黑体" panose="02010609060101010101" pitchFamily="49" charset="-122"/>
              </a:rPr>
              <a:t>a</a:t>
            </a:r>
            <a:r>
              <a:rPr lang="en-US" altLang="zh-CN" smtClean="0">
                <a:latin typeface="黑体" panose="02010609060101010101" pitchFamily="49" charset="-122"/>
                <a:ea typeface="黑体" panose="02010609060101010101" pitchFamily="49" charset="-122"/>
                <a:sym typeface="Symbol" panose="05050102010706020507" pitchFamily="18" charset="2"/>
              </a:rPr>
              <a:t>a</a:t>
            </a:r>
            <a:r>
              <a:rPr lang="zh-CN" altLang="en-US" smtClean="0">
                <a:latin typeface="黑体" panose="02010609060101010101" pitchFamily="49" charset="-122"/>
                <a:ea typeface="黑体" panose="02010609060101010101" pitchFamily="49" charset="-122"/>
                <a:sym typeface="Symbol" panose="05050102010706020507" pitchFamily="18" charset="2"/>
              </a:rPr>
              <a:t>和从</a:t>
            </a:r>
            <a:r>
              <a:rPr lang="en-US" altLang="zh-CN" smtClean="0">
                <a:latin typeface="黑体" panose="02010609060101010101" pitchFamily="49" charset="-122"/>
                <a:ea typeface="黑体" panose="02010609060101010101" pitchFamily="49" charset="-122"/>
                <a:sym typeface="Symbol" panose="05050102010706020507" pitchFamily="18" charset="2"/>
              </a:rPr>
              <a:t>t</a:t>
            </a:r>
            <a:r>
              <a:rPr lang="zh-CN" altLang="en-US" smtClean="0">
                <a:latin typeface="黑体" panose="02010609060101010101" pitchFamily="49" charset="-122"/>
                <a:ea typeface="黑体" panose="02010609060101010101" pitchFamily="49" charset="-122"/>
                <a:sym typeface="Symbol" panose="05050102010706020507" pitchFamily="18" charset="2"/>
              </a:rPr>
              <a:t>出发</a:t>
            </a:r>
            <a:r>
              <a:rPr lang="zh-CN" altLang="en-US" smtClean="0">
                <a:latin typeface="黑体" panose="02010609060101010101" pitchFamily="49" charset="-122"/>
                <a:ea typeface="黑体" panose="02010609060101010101" pitchFamily="49" charset="-122"/>
              </a:rPr>
              <a:t>读入某个</a:t>
            </a:r>
            <a:r>
              <a:rPr lang="en-US" altLang="zh-CN" smtClean="0">
                <a:latin typeface="黑体" panose="02010609060101010101" pitchFamily="49" charset="-122"/>
                <a:ea typeface="黑体" panose="02010609060101010101" pitchFamily="49" charset="-122"/>
              </a:rPr>
              <a:t>a</a:t>
            </a:r>
            <a:r>
              <a:rPr lang="zh-CN" altLang="en-US" smtClean="0">
                <a:latin typeface="黑体" panose="02010609060101010101" pitchFamily="49" charset="-122"/>
                <a:ea typeface="黑体" panose="02010609060101010101" pitchFamily="49" charset="-122"/>
                <a:sym typeface="Symbol" panose="05050102010706020507" pitchFamily="18" charset="2"/>
              </a:rPr>
              <a:t>到达的状态等价。</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3"/>
          <p:cNvSpPr>
            <a:spLocks noChangeArrowheads="1"/>
          </p:cNvSpPr>
          <p:nvPr/>
        </p:nvSpPr>
        <p:spPr bwMode="auto">
          <a:xfrm>
            <a:off x="611188" y="5224463"/>
            <a:ext cx="792162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tx2"/>
                </a:solidFill>
              </a:rPr>
              <a:t>C</a:t>
            </a:r>
            <a:r>
              <a:rPr kumimoji="1" lang="zh-CN" altLang="en-US" sz="2800" b="1">
                <a:solidFill>
                  <a:schemeClr val="tx2"/>
                </a:solidFill>
              </a:rPr>
              <a:t>和</a:t>
            </a:r>
            <a:r>
              <a:rPr kumimoji="1" lang="en-US" altLang="zh-CN" sz="2800" b="1">
                <a:solidFill>
                  <a:schemeClr val="tx2"/>
                </a:solidFill>
              </a:rPr>
              <a:t>D</a:t>
            </a:r>
            <a:r>
              <a:rPr kumimoji="1" lang="zh-CN" altLang="en-US" sz="2800" b="1">
                <a:solidFill>
                  <a:schemeClr val="tx2"/>
                </a:solidFill>
              </a:rPr>
              <a:t>同是终态</a:t>
            </a:r>
            <a:r>
              <a:rPr kumimoji="1" lang="en-US" altLang="zh-CN" sz="2800" b="1">
                <a:solidFill>
                  <a:schemeClr val="tx2"/>
                </a:solidFill>
              </a:rPr>
              <a:t>,</a:t>
            </a:r>
            <a:r>
              <a:rPr kumimoji="1" lang="zh-CN" altLang="en-US" sz="2800" b="1">
                <a:solidFill>
                  <a:schemeClr val="tx2"/>
                </a:solidFill>
              </a:rPr>
              <a:t>读入</a:t>
            </a:r>
            <a:r>
              <a:rPr kumimoji="1" lang="en-US" altLang="zh-CN" sz="2800" b="1">
                <a:solidFill>
                  <a:schemeClr val="tx2"/>
                </a:solidFill>
              </a:rPr>
              <a:t>a</a:t>
            </a:r>
            <a:r>
              <a:rPr kumimoji="1" lang="zh-CN" altLang="en-US" sz="2800" b="1">
                <a:solidFill>
                  <a:schemeClr val="tx2"/>
                </a:solidFill>
              </a:rPr>
              <a:t>到达</a:t>
            </a:r>
            <a:r>
              <a:rPr kumimoji="1" lang="en-US" altLang="zh-CN" sz="2800" b="1">
                <a:solidFill>
                  <a:schemeClr val="tx2"/>
                </a:solidFill>
              </a:rPr>
              <a:t>C</a:t>
            </a:r>
            <a:r>
              <a:rPr kumimoji="1" lang="zh-CN" altLang="en-US" sz="2800" b="1">
                <a:solidFill>
                  <a:schemeClr val="tx2"/>
                </a:solidFill>
              </a:rPr>
              <a:t>和</a:t>
            </a:r>
            <a:r>
              <a:rPr kumimoji="1" lang="en-US" altLang="zh-CN" sz="2800" b="1">
                <a:solidFill>
                  <a:schemeClr val="tx2"/>
                </a:solidFill>
              </a:rPr>
              <a:t>F, C</a:t>
            </a:r>
            <a:r>
              <a:rPr kumimoji="1" lang="zh-CN" altLang="en-US" sz="2800" b="1">
                <a:solidFill>
                  <a:schemeClr val="tx2"/>
                </a:solidFill>
              </a:rPr>
              <a:t>和</a:t>
            </a:r>
            <a:r>
              <a:rPr kumimoji="1" lang="en-US" altLang="zh-CN" sz="2800" b="1">
                <a:solidFill>
                  <a:schemeClr val="tx2"/>
                </a:solidFill>
              </a:rPr>
              <a:t>F</a:t>
            </a:r>
            <a:r>
              <a:rPr kumimoji="1" lang="zh-CN" altLang="en-US" sz="2800" b="1">
                <a:solidFill>
                  <a:schemeClr val="tx2"/>
                </a:solidFill>
              </a:rPr>
              <a:t>同是终态</a:t>
            </a:r>
            <a:r>
              <a:rPr kumimoji="1" lang="en-US" altLang="zh-CN" sz="2800" b="1">
                <a:solidFill>
                  <a:schemeClr val="tx2"/>
                </a:solidFill>
              </a:rPr>
              <a:t>, </a:t>
            </a:r>
          </a:p>
          <a:p>
            <a:pPr eaLnBrk="1" hangingPunct="1">
              <a:spcBef>
                <a:spcPct val="0"/>
              </a:spcBef>
              <a:buFontTx/>
              <a:buNone/>
            </a:pPr>
            <a:r>
              <a:rPr kumimoji="1" lang="en-US" altLang="zh-CN" sz="2800" b="1">
                <a:solidFill>
                  <a:schemeClr val="tx2"/>
                </a:solidFill>
              </a:rPr>
              <a:t>C</a:t>
            </a:r>
            <a:r>
              <a:rPr kumimoji="1" lang="zh-CN" altLang="en-US" sz="2800" b="1">
                <a:solidFill>
                  <a:schemeClr val="tx2"/>
                </a:solidFill>
              </a:rPr>
              <a:t>和</a:t>
            </a:r>
            <a:r>
              <a:rPr kumimoji="1" lang="en-US" altLang="zh-CN" sz="2800" b="1">
                <a:solidFill>
                  <a:schemeClr val="tx2"/>
                </a:solidFill>
              </a:rPr>
              <a:t>F</a:t>
            </a:r>
            <a:r>
              <a:rPr kumimoji="1" lang="zh-CN" altLang="en-US" sz="2800" b="1">
                <a:solidFill>
                  <a:schemeClr val="tx2"/>
                </a:solidFill>
              </a:rPr>
              <a:t>读入</a:t>
            </a:r>
            <a:r>
              <a:rPr kumimoji="1" lang="en-US" altLang="zh-CN" sz="2800" b="1">
                <a:solidFill>
                  <a:schemeClr val="tx2"/>
                </a:solidFill>
              </a:rPr>
              <a:t>a</a:t>
            </a:r>
            <a:r>
              <a:rPr kumimoji="1" lang="zh-CN" altLang="en-US" sz="2800" b="1">
                <a:solidFill>
                  <a:schemeClr val="tx2"/>
                </a:solidFill>
              </a:rPr>
              <a:t>都到达</a:t>
            </a:r>
            <a:r>
              <a:rPr kumimoji="1" lang="en-US" altLang="zh-CN" sz="2800" b="1">
                <a:solidFill>
                  <a:schemeClr val="tx2"/>
                </a:solidFill>
              </a:rPr>
              <a:t>C,</a:t>
            </a:r>
            <a:r>
              <a:rPr kumimoji="1" lang="zh-CN" altLang="en-US" sz="2800" b="1">
                <a:solidFill>
                  <a:schemeClr val="tx2"/>
                </a:solidFill>
              </a:rPr>
              <a:t>读入</a:t>
            </a:r>
            <a:r>
              <a:rPr kumimoji="1" lang="en-US" altLang="zh-CN" sz="2800" b="1">
                <a:solidFill>
                  <a:schemeClr val="tx2"/>
                </a:solidFill>
              </a:rPr>
              <a:t>b</a:t>
            </a:r>
            <a:r>
              <a:rPr kumimoji="1" lang="zh-CN" altLang="en-US" sz="2800" b="1">
                <a:solidFill>
                  <a:schemeClr val="tx2"/>
                </a:solidFill>
              </a:rPr>
              <a:t>都到达</a:t>
            </a:r>
            <a:r>
              <a:rPr kumimoji="1" lang="en-US" altLang="zh-CN" sz="2800" b="1">
                <a:solidFill>
                  <a:schemeClr val="tx2"/>
                </a:solidFill>
              </a:rPr>
              <a:t>E. C</a:t>
            </a:r>
            <a:r>
              <a:rPr kumimoji="1" lang="zh-CN" altLang="en-US" sz="2800" b="1">
                <a:solidFill>
                  <a:schemeClr val="tx2"/>
                </a:solidFill>
              </a:rPr>
              <a:t>和</a:t>
            </a:r>
            <a:r>
              <a:rPr kumimoji="1" lang="en-US" altLang="zh-CN" sz="2800" b="1">
                <a:solidFill>
                  <a:schemeClr val="tx2"/>
                </a:solidFill>
              </a:rPr>
              <a:t>D</a:t>
            </a:r>
            <a:r>
              <a:rPr kumimoji="1" lang="zh-CN" altLang="en-US" sz="2800" b="1">
                <a:solidFill>
                  <a:schemeClr val="tx2"/>
                </a:solidFill>
              </a:rPr>
              <a:t>等价</a:t>
            </a:r>
            <a:br>
              <a:rPr kumimoji="1" lang="zh-CN" altLang="en-US" sz="2800" b="1">
                <a:solidFill>
                  <a:schemeClr val="tx2"/>
                </a:solidFill>
              </a:rPr>
            </a:br>
            <a:r>
              <a:rPr kumimoji="1" lang="en-US" altLang="zh-CN" sz="2800" b="1">
                <a:solidFill>
                  <a:schemeClr val="tx2"/>
                </a:solidFill>
              </a:rPr>
              <a:t>S</a:t>
            </a:r>
            <a:r>
              <a:rPr kumimoji="1" lang="zh-CN" altLang="en-US" sz="2800" b="1">
                <a:solidFill>
                  <a:schemeClr val="tx2"/>
                </a:solidFill>
              </a:rPr>
              <a:t>和</a:t>
            </a:r>
            <a:r>
              <a:rPr kumimoji="1" lang="en-US" altLang="zh-CN" sz="2800" b="1">
                <a:solidFill>
                  <a:schemeClr val="tx2"/>
                </a:solidFill>
              </a:rPr>
              <a:t>C</a:t>
            </a:r>
            <a:r>
              <a:rPr kumimoji="1" lang="zh-CN" altLang="en-US" sz="2800" b="1">
                <a:solidFill>
                  <a:schemeClr val="tx2"/>
                </a:solidFill>
              </a:rPr>
              <a:t>不等价，因为</a:t>
            </a:r>
            <a:r>
              <a:rPr kumimoji="1" lang="en-US" altLang="zh-CN" sz="2800" b="1">
                <a:solidFill>
                  <a:schemeClr val="tx2"/>
                </a:solidFill>
              </a:rPr>
              <a:t>C</a:t>
            </a:r>
            <a:r>
              <a:rPr kumimoji="1" lang="zh-CN" altLang="en-US" sz="2800" b="1">
                <a:solidFill>
                  <a:schemeClr val="tx2"/>
                </a:solidFill>
              </a:rPr>
              <a:t>是终态，而</a:t>
            </a:r>
            <a:r>
              <a:rPr kumimoji="1" lang="en-US" altLang="zh-CN" sz="2800" b="1">
                <a:solidFill>
                  <a:schemeClr val="tx2"/>
                </a:solidFill>
              </a:rPr>
              <a:t>S</a:t>
            </a:r>
            <a:r>
              <a:rPr kumimoji="1" lang="zh-CN" altLang="en-US" sz="2800" b="1">
                <a:solidFill>
                  <a:schemeClr val="tx2"/>
                </a:solidFill>
              </a:rPr>
              <a:t>不是终态</a:t>
            </a:r>
          </a:p>
        </p:txBody>
      </p:sp>
      <p:grpSp>
        <p:nvGrpSpPr>
          <p:cNvPr id="56323" name="Group 85"/>
          <p:cNvGrpSpPr>
            <a:grpSpLocks/>
          </p:cNvGrpSpPr>
          <p:nvPr/>
        </p:nvGrpSpPr>
        <p:grpSpPr bwMode="auto">
          <a:xfrm>
            <a:off x="1187450" y="1398588"/>
            <a:ext cx="6873875" cy="3686175"/>
            <a:chOff x="2688" y="962"/>
            <a:chExt cx="2609" cy="1502"/>
          </a:xfrm>
        </p:grpSpPr>
        <p:grpSp>
          <p:nvGrpSpPr>
            <p:cNvPr id="56324" name="Group 86"/>
            <p:cNvGrpSpPr>
              <a:grpSpLocks/>
            </p:cNvGrpSpPr>
            <p:nvPr/>
          </p:nvGrpSpPr>
          <p:grpSpPr bwMode="auto">
            <a:xfrm>
              <a:off x="2688" y="1202"/>
              <a:ext cx="2609" cy="1262"/>
              <a:chOff x="2688" y="1202"/>
              <a:chExt cx="2609" cy="1262"/>
            </a:xfrm>
          </p:grpSpPr>
          <p:grpSp>
            <p:nvGrpSpPr>
              <p:cNvPr id="56328" name="Group 87"/>
              <p:cNvGrpSpPr>
                <a:grpSpLocks/>
              </p:cNvGrpSpPr>
              <p:nvPr/>
            </p:nvGrpSpPr>
            <p:grpSpPr bwMode="auto">
              <a:xfrm>
                <a:off x="4068" y="1208"/>
                <a:ext cx="248" cy="262"/>
                <a:chOff x="4320" y="2160"/>
                <a:chExt cx="432" cy="432"/>
              </a:xfrm>
            </p:grpSpPr>
            <p:sp>
              <p:nvSpPr>
                <p:cNvPr id="56366" name="Oval 88"/>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67" name="Oval 89"/>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C</a:t>
                  </a:r>
                </a:p>
              </p:txBody>
            </p:sp>
          </p:grpSp>
          <p:grpSp>
            <p:nvGrpSpPr>
              <p:cNvPr id="56329" name="Group 90"/>
              <p:cNvGrpSpPr>
                <a:grpSpLocks/>
              </p:cNvGrpSpPr>
              <p:nvPr/>
            </p:nvGrpSpPr>
            <p:grpSpPr bwMode="auto">
              <a:xfrm>
                <a:off x="4068" y="1964"/>
                <a:ext cx="248" cy="262"/>
                <a:chOff x="3456" y="2688"/>
                <a:chExt cx="432" cy="432"/>
              </a:xfrm>
            </p:grpSpPr>
            <p:sp>
              <p:nvSpPr>
                <p:cNvPr id="56364" name="Oval 91"/>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65" name="Oval 92"/>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D</a:t>
                  </a:r>
                </a:p>
              </p:txBody>
            </p:sp>
          </p:grpSp>
          <p:sp>
            <p:nvSpPr>
              <p:cNvPr id="56330" name="Oval 93"/>
              <p:cNvSpPr>
                <a:spLocks noChangeArrowheads="1"/>
              </p:cNvSpPr>
              <p:nvPr/>
            </p:nvSpPr>
            <p:spPr bwMode="auto">
              <a:xfrm>
                <a:off x="3267" y="1964"/>
                <a:ext cx="249" cy="26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56331" name="Oval 94"/>
              <p:cNvSpPr>
                <a:spLocks noChangeArrowheads="1"/>
              </p:cNvSpPr>
              <p:nvPr/>
            </p:nvSpPr>
            <p:spPr bwMode="auto">
              <a:xfrm>
                <a:off x="3267" y="1208"/>
                <a:ext cx="249" cy="26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grpSp>
            <p:nvGrpSpPr>
              <p:cNvPr id="56332" name="Group 95"/>
              <p:cNvGrpSpPr>
                <a:grpSpLocks/>
              </p:cNvGrpSpPr>
              <p:nvPr/>
            </p:nvGrpSpPr>
            <p:grpSpPr bwMode="auto">
              <a:xfrm>
                <a:off x="4840" y="1208"/>
                <a:ext cx="248" cy="262"/>
                <a:chOff x="3120" y="1536"/>
                <a:chExt cx="432" cy="432"/>
              </a:xfrm>
            </p:grpSpPr>
            <p:sp>
              <p:nvSpPr>
                <p:cNvPr id="56362" name="Oval 96"/>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63" name="Oval 97"/>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E</a:t>
                  </a:r>
                </a:p>
              </p:txBody>
            </p:sp>
          </p:grpSp>
          <p:grpSp>
            <p:nvGrpSpPr>
              <p:cNvPr id="56333" name="Group 98"/>
              <p:cNvGrpSpPr>
                <a:grpSpLocks/>
              </p:cNvGrpSpPr>
              <p:nvPr/>
            </p:nvGrpSpPr>
            <p:grpSpPr bwMode="auto">
              <a:xfrm>
                <a:off x="4840" y="1964"/>
                <a:ext cx="248" cy="262"/>
                <a:chOff x="4224" y="2688"/>
                <a:chExt cx="432" cy="432"/>
              </a:xfrm>
            </p:grpSpPr>
            <p:sp>
              <p:nvSpPr>
                <p:cNvPr id="56360" name="Oval 99"/>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361" name="Oval 100"/>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F</a:t>
                  </a:r>
                </a:p>
              </p:txBody>
            </p:sp>
          </p:grpSp>
          <p:sp>
            <p:nvSpPr>
              <p:cNvPr id="56334" name="Oval 101"/>
              <p:cNvSpPr>
                <a:spLocks noChangeArrowheads="1"/>
              </p:cNvSpPr>
              <p:nvPr/>
            </p:nvSpPr>
            <p:spPr bwMode="auto">
              <a:xfrm>
                <a:off x="2688" y="1615"/>
                <a:ext cx="248" cy="26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S</a:t>
                </a:r>
              </a:p>
            </p:txBody>
          </p:sp>
          <p:cxnSp>
            <p:nvCxnSpPr>
              <p:cNvPr id="56335" name="AutoShape 102"/>
              <p:cNvCxnSpPr>
                <a:cxnSpLocks noChangeShapeType="1"/>
                <a:stCxn id="56334" idx="0"/>
                <a:endCxn id="56331" idx="2"/>
              </p:cNvCxnSpPr>
              <p:nvPr/>
            </p:nvCxnSpPr>
            <p:spPr bwMode="auto">
              <a:xfrm rot="-5400000">
                <a:off x="2902" y="1249"/>
                <a:ext cx="276" cy="45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36" name="AutoShape 103"/>
              <p:cNvCxnSpPr>
                <a:cxnSpLocks noChangeShapeType="1"/>
                <a:stCxn id="56334" idx="4"/>
                <a:endCxn id="56330" idx="2"/>
              </p:cNvCxnSpPr>
              <p:nvPr/>
            </p:nvCxnSpPr>
            <p:spPr bwMode="auto">
              <a:xfrm rot="16200000" flipH="1">
                <a:off x="2931" y="1758"/>
                <a:ext cx="218" cy="45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37" name="AutoShape 104"/>
              <p:cNvCxnSpPr>
                <a:cxnSpLocks noChangeShapeType="1"/>
                <a:stCxn id="56330" idx="7"/>
                <a:endCxn id="56331" idx="5"/>
              </p:cNvCxnSpPr>
              <p:nvPr/>
            </p:nvCxnSpPr>
            <p:spPr bwMode="auto">
              <a:xfrm rot="-5400000">
                <a:off x="3195" y="1717"/>
                <a:ext cx="57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38" name="AutoShape 105"/>
              <p:cNvCxnSpPr>
                <a:cxnSpLocks noChangeShapeType="1"/>
                <a:stCxn id="56331" idx="3"/>
                <a:endCxn id="56330" idx="1"/>
              </p:cNvCxnSpPr>
              <p:nvPr/>
            </p:nvCxnSpPr>
            <p:spPr bwMode="auto">
              <a:xfrm rot="5400000">
                <a:off x="3019" y="1717"/>
                <a:ext cx="57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39" name="AutoShape 106"/>
              <p:cNvCxnSpPr>
                <a:cxnSpLocks noChangeShapeType="1"/>
                <a:stCxn id="56331" idx="6"/>
                <a:endCxn id="56366" idx="2"/>
              </p:cNvCxnSpPr>
              <p:nvPr/>
            </p:nvCxnSpPr>
            <p:spPr bwMode="auto">
              <a:xfrm>
                <a:off x="3516" y="1339"/>
                <a:ext cx="55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40" name="AutoShape 107"/>
              <p:cNvCxnSpPr>
                <a:cxnSpLocks noChangeShapeType="1"/>
                <a:stCxn id="56330" idx="6"/>
                <a:endCxn id="56364" idx="2"/>
              </p:cNvCxnSpPr>
              <p:nvPr/>
            </p:nvCxnSpPr>
            <p:spPr bwMode="auto">
              <a:xfrm>
                <a:off x="3516" y="2095"/>
                <a:ext cx="55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41" name="AutoShape 108"/>
              <p:cNvCxnSpPr>
                <a:cxnSpLocks noChangeShapeType="1"/>
                <a:stCxn id="56364" idx="6"/>
                <a:endCxn id="56360" idx="2"/>
              </p:cNvCxnSpPr>
              <p:nvPr/>
            </p:nvCxnSpPr>
            <p:spPr bwMode="auto">
              <a:xfrm>
                <a:off x="4316" y="2095"/>
                <a:ext cx="52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42" name="AutoShape 109"/>
              <p:cNvCxnSpPr>
                <a:cxnSpLocks noChangeShapeType="1"/>
                <a:stCxn id="56366" idx="6"/>
                <a:endCxn id="56362" idx="2"/>
              </p:cNvCxnSpPr>
              <p:nvPr/>
            </p:nvCxnSpPr>
            <p:spPr bwMode="auto">
              <a:xfrm>
                <a:off x="4316" y="1339"/>
                <a:ext cx="52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43" name="AutoShape 110"/>
              <p:cNvCxnSpPr>
                <a:cxnSpLocks noChangeShapeType="1"/>
                <a:stCxn id="56362" idx="4"/>
                <a:endCxn id="56360" idx="0"/>
              </p:cNvCxnSpPr>
              <p:nvPr/>
            </p:nvCxnSpPr>
            <p:spPr bwMode="auto">
              <a:xfrm rot="5400000">
                <a:off x="4717" y="1717"/>
                <a:ext cx="49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44" name="AutoShape 111"/>
              <p:cNvCxnSpPr>
                <a:cxnSpLocks noChangeShapeType="1"/>
                <a:stCxn id="56360" idx="6"/>
                <a:endCxn id="56362" idx="6"/>
              </p:cNvCxnSpPr>
              <p:nvPr/>
            </p:nvCxnSpPr>
            <p:spPr bwMode="auto">
              <a:xfrm flipV="1">
                <a:off x="5088" y="1339"/>
                <a:ext cx="1" cy="756"/>
              </a:xfrm>
              <a:prstGeom prst="curvedConnector3">
                <a:avLst>
                  <a:gd name="adj1" fmla="val 144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45" name="AutoShape 112"/>
              <p:cNvCxnSpPr>
                <a:cxnSpLocks noChangeShapeType="1"/>
                <a:stCxn id="56366" idx="1"/>
                <a:endCxn id="56367" idx="7"/>
              </p:cNvCxnSpPr>
              <p:nvPr/>
            </p:nvCxnSpPr>
            <p:spPr bwMode="auto">
              <a:xfrm rot="5400000" flipV="1">
                <a:off x="4171" y="1179"/>
                <a:ext cx="21" cy="156"/>
              </a:xfrm>
              <a:prstGeom prst="curvedConnector3">
                <a:avLst>
                  <a:gd name="adj1" fmla="val -608824"/>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46" name="AutoShape 113"/>
              <p:cNvCxnSpPr>
                <a:cxnSpLocks noChangeShapeType="1"/>
                <a:stCxn id="56364" idx="3"/>
                <a:endCxn id="56364" idx="5"/>
              </p:cNvCxnSpPr>
              <p:nvPr/>
            </p:nvCxnSpPr>
            <p:spPr bwMode="auto">
              <a:xfrm rot="16200000" flipH="1">
                <a:off x="4191" y="2100"/>
                <a:ext cx="1" cy="176"/>
              </a:xfrm>
              <a:prstGeom prst="curvedConnector3">
                <a:avLst>
                  <a:gd name="adj1" fmla="val 2070000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347" name="Text Box 114"/>
              <p:cNvSpPr txBox="1">
                <a:spLocks noChangeArrowheads="1"/>
              </p:cNvSpPr>
              <p:nvPr/>
            </p:nvSpPr>
            <p:spPr bwMode="auto">
              <a:xfrm>
                <a:off x="5169" y="1668"/>
                <a:ext cx="12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56348" name="Text Box 115"/>
              <p:cNvSpPr txBox="1">
                <a:spLocks noChangeArrowheads="1"/>
              </p:cNvSpPr>
              <p:nvPr/>
            </p:nvSpPr>
            <p:spPr bwMode="auto">
              <a:xfrm>
                <a:off x="2879" y="1261"/>
                <a:ext cx="12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56349" name="Text Box 116"/>
              <p:cNvSpPr txBox="1">
                <a:spLocks noChangeArrowheads="1"/>
              </p:cNvSpPr>
              <p:nvPr/>
            </p:nvSpPr>
            <p:spPr bwMode="auto">
              <a:xfrm>
                <a:off x="3459" y="1637"/>
                <a:ext cx="121"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56350" name="Text Box 117"/>
              <p:cNvSpPr txBox="1">
                <a:spLocks noChangeArrowheads="1"/>
              </p:cNvSpPr>
              <p:nvPr/>
            </p:nvSpPr>
            <p:spPr bwMode="auto">
              <a:xfrm>
                <a:off x="3762" y="1202"/>
                <a:ext cx="121"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56351" name="Text Box 118"/>
              <p:cNvSpPr txBox="1">
                <a:spLocks noChangeArrowheads="1"/>
              </p:cNvSpPr>
              <p:nvPr/>
            </p:nvSpPr>
            <p:spPr bwMode="auto">
              <a:xfrm>
                <a:off x="4360" y="1442"/>
                <a:ext cx="121"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56352" name="Text Box 119"/>
              <p:cNvSpPr txBox="1">
                <a:spLocks noChangeArrowheads="1"/>
              </p:cNvSpPr>
              <p:nvPr/>
            </p:nvSpPr>
            <p:spPr bwMode="auto">
              <a:xfrm>
                <a:off x="4865" y="1638"/>
                <a:ext cx="12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56353" name="Text Box 120"/>
              <p:cNvSpPr txBox="1">
                <a:spLocks noChangeArrowheads="1"/>
              </p:cNvSpPr>
              <p:nvPr/>
            </p:nvSpPr>
            <p:spPr bwMode="auto">
              <a:xfrm>
                <a:off x="4589" y="2045"/>
                <a:ext cx="12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56354" name="Text Box 121"/>
              <p:cNvSpPr txBox="1">
                <a:spLocks noChangeArrowheads="1"/>
              </p:cNvSpPr>
              <p:nvPr/>
            </p:nvSpPr>
            <p:spPr bwMode="auto">
              <a:xfrm>
                <a:off x="2961" y="2016"/>
                <a:ext cx="12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56355" name="Text Box 122"/>
              <p:cNvSpPr txBox="1">
                <a:spLocks noChangeArrowheads="1"/>
              </p:cNvSpPr>
              <p:nvPr/>
            </p:nvSpPr>
            <p:spPr bwMode="auto">
              <a:xfrm>
                <a:off x="3182" y="1668"/>
                <a:ext cx="12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56356" name="Text Box 123"/>
              <p:cNvSpPr txBox="1">
                <a:spLocks noChangeArrowheads="1"/>
              </p:cNvSpPr>
              <p:nvPr/>
            </p:nvSpPr>
            <p:spPr bwMode="auto">
              <a:xfrm>
                <a:off x="3789" y="2075"/>
                <a:ext cx="12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56357" name="Text Box 124"/>
              <p:cNvSpPr txBox="1">
                <a:spLocks noChangeArrowheads="1"/>
              </p:cNvSpPr>
              <p:nvPr/>
            </p:nvSpPr>
            <p:spPr bwMode="auto">
              <a:xfrm>
                <a:off x="4314" y="1779"/>
                <a:ext cx="12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56358" name="Text Box 125"/>
              <p:cNvSpPr txBox="1">
                <a:spLocks noChangeArrowheads="1"/>
              </p:cNvSpPr>
              <p:nvPr/>
            </p:nvSpPr>
            <p:spPr bwMode="auto">
              <a:xfrm>
                <a:off x="4533" y="1202"/>
                <a:ext cx="12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56359" name="Text Box 126"/>
              <p:cNvSpPr txBox="1">
                <a:spLocks noChangeArrowheads="1"/>
              </p:cNvSpPr>
              <p:nvPr/>
            </p:nvSpPr>
            <p:spPr bwMode="auto">
              <a:xfrm>
                <a:off x="4147" y="2278"/>
                <a:ext cx="12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grpSp>
        <p:sp>
          <p:nvSpPr>
            <p:cNvPr id="56325" name="Text Box 127"/>
            <p:cNvSpPr txBox="1">
              <a:spLocks noChangeArrowheads="1"/>
            </p:cNvSpPr>
            <p:nvPr/>
          </p:nvSpPr>
          <p:spPr bwMode="auto">
            <a:xfrm>
              <a:off x="4120" y="962"/>
              <a:ext cx="121"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56326" name="Line 128"/>
            <p:cNvSpPr>
              <a:spLocks noChangeShapeType="1"/>
            </p:cNvSpPr>
            <p:nvPr/>
          </p:nvSpPr>
          <p:spPr bwMode="auto">
            <a:xfrm flipH="1">
              <a:off x="4286" y="1389"/>
              <a:ext cx="590" cy="6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27" name="Line 129"/>
            <p:cNvSpPr>
              <a:spLocks noChangeShapeType="1"/>
            </p:cNvSpPr>
            <p:nvPr/>
          </p:nvSpPr>
          <p:spPr bwMode="auto">
            <a:xfrm>
              <a:off x="4241" y="1480"/>
              <a:ext cx="635" cy="5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p:txBody>
          <a:bodyPr/>
          <a:lstStyle/>
          <a:p>
            <a:pPr eaLnBrk="1" hangingPunct="1"/>
            <a:r>
              <a:rPr lang="en-US" altLang="zh-CN" b="1" smtClean="0">
                <a:ea typeface="黑体" panose="02010609060101010101" pitchFamily="49" charset="-122"/>
              </a:rPr>
              <a:t>“</a:t>
            </a:r>
            <a:r>
              <a:rPr lang="zh-CN" altLang="en-US" b="1" smtClean="0">
                <a:latin typeface="黑体" panose="02010609060101010101" pitchFamily="49" charset="-122"/>
                <a:ea typeface="黑体" panose="02010609060101010101" pitchFamily="49" charset="-122"/>
              </a:rPr>
              <a:t>分割法</a:t>
            </a:r>
            <a:r>
              <a:rPr lang="zh-CN" altLang="en-US" b="1" smtClean="0">
                <a:ea typeface="黑体" panose="02010609060101010101" pitchFamily="49" charset="-122"/>
              </a:rPr>
              <a:t>”</a:t>
            </a:r>
            <a:endParaRPr lang="zh-CN" altLang="en-US" b="1" smtClean="0">
              <a:latin typeface="黑体" panose="02010609060101010101" pitchFamily="49" charset="-122"/>
              <a:ea typeface="黑体" panose="02010609060101010101" pitchFamily="49" charset="-122"/>
            </a:endParaRPr>
          </a:p>
        </p:txBody>
      </p:sp>
      <p:sp>
        <p:nvSpPr>
          <p:cNvPr id="57347" name="Rectangle 3"/>
          <p:cNvSpPr>
            <a:spLocks noGrp="1" noRot="1" noChangeArrowheads="1"/>
          </p:cNvSpPr>
          <p:nvPr>
            <p:ph idx="1"/>
          </p:nvPr>
        </p:nvSpPr>
        <p:spPr>
          <a:xfrm>
            <a:off x="457200" y="2176463"/>
            <a:ext cx="8229600" cy="3700462"/>
          </a:xfrm>
        </p:spPr>
        <p:txBody>
          <a:bodyPr/>
          <a:lstStyle/>
          <a:p>
            <a:pPr eaLnBrk="1" hangingPunct="1">
              <a:lnSpc>
                <a:spcPct val="90000"/>
              </a:lnSpc>
              <a:buFont typeface="Wingdings" panose="05000000000000000000" pitchFamily="2" charset="2"/>
              <a:buChar char="l"/>
            </a:pPr>
            <a:r>
              <a:rPr lang="en-US" altLang="zh-CN" b="1" smtClean="0">
                <a:latin typeface="黑体" panose="02010609060101010101" pitchFamily="49" charset="-122"/>
                <a:ea typeface="黑体" panose="02010609060101010101" pitchFamily="49" charset="-122"/>
              </a:rPr>
              <a:t>DFA</a:t>
            </a:r>
            <a:r>
              <a:rPr lang="zh-CN" altLang="en-US" b="1" smtClean="0">
                <a:latin typeface="黑体" panose="02010609060101010101" pitchFamily="49" charset="-122"/>
                <a:ea typeface="黑体" panose="02010609060101010101" pitchFamily="49" charset="-122"/>
              </a:rPr>
              <a:t>的最小化算法的核心</a:t>
            </a:r>
          </a:p>
          <a:p>
            <a:pPr lvl="1" eaLnBrk="1" hangingPunct="1">
              <a:lnSpc>
                <a:spcPct val="90000"/>
              </a:lnSpc>
              <a:buFont typeface="Wingdings" panose="05000000000000000000" pitchFamily="2" charset="2"/>
              <a:buChar char="p"/>
            </a:pPr>
            <a:r>
              <a:rPr lang="zh-CN" altLang="en-US" b="1" smtClean="0">
                <a:latin typeface="黑体" panose="02010609060101010101" pitchFamily="49" charset="-122"/>
                <a:ea typeface="黑体" panose="02010609060101010101" pitchFamily="49" charset="-122"/>
              </a:rPr>
              <a:t>把一个</a:t>
            </a:r>
            <a:r>
              <a:rPr lang="en-US" altLang="zh-CN" b="1" smtClean="0">
                <a:latin typeface="黑体" panose="02010609060101010101" pitchFamily="49" charset="-122"/>
                <a:ea typeface="黑体" panose="02010609060101010101" pitchFamily="49" charset="-122"/>
              </a:rPr>
              <a:t>DFA</a:t>
            </a:r>
            <a:r>
              <a:rPr lang="zh-CN" altLang="en-US" b="1" smtClean="0">
                <a:latin typeface="黑体" panose="02010609060101010101" pitchFamily="49" charset="-122"/>
                <a:ea typeface="黑体" panose="02010609060101010101" pitchFamily="49" charset="-122"/>
              </a:rPr>
              <a:t>的状态分成一些不相交的子集，使得任何不同的两子集的状态都是可区别的</a:t>
            </a:r>
          </a:p>
          <a:p>
            <a:pPr lvl="1" eaLnBrk="1" hangingPunct="1">
              <a:lnSpc>
                <a:spcPct val="90000"/>
              </a:lnSpc>
              <a:buFont typeface="Wingdings" panose="05000000000000000000" pitchFamily="2" charset="2"/>
              <a:buChar char="p"/>
            </a:pPr>
            <a:r>
              <a:rPr lang="zh-CN" altLang="en-US" b="1" smtClean="0">
                <a:latin typeface="黑体" panose="02010609060101010101" pitchFamily="49" charset="-122"/>
                <a:ea typeface="黑体" panose="02010609060101010101" pitchFamily="49" charset="-122"/>
              </a:rPr>
              <a:t>而同一子集中的任何两个状态都是等价的</a:t>
            </a:r>
            <a:r>
              <a:rPr lang="en-US" altLang="zh-CN" b="1" smtClean="0">
                <a:latin typeface="黑体" panose="02010609060101010101" pitchFamily="49" charset="-122"/>
                <a:ea typeface="黑体" panose="02010609060101010101" pitchFamily="49" charset="-122"/>
              </a:rPr>
              <a:t>.</a:t>
            </a:r>
            <a:endParaRPr lang="en-US" altLang="zh-CN"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DFA</a:t>
            </a:r>
            <a:r>
              <a:rPr lang="zh-CN" altLang="en-US" b="1" smtClean="0">
                <a:latin typeface="黑体" panose="02010609060101010101" pitchFamily="49" charset="-122"/>
                <a:ea typeface="黑体" panose="02010609060101010101" pitchFamily="49" charset="-122"/>
              </a:rPr>
              <a:t>的最小化</a:t>
            </a:r>
            <a:r>
              <a:rPr lang="en-US" altLang="zh-CN" b="1" smtClean="0">
                <a:ea typeface="黑体" panose="02010609060101010101" pitchFamily="49" charset="-122"/>
              </a:rPr>
              <a:t>—</a:t>
            </a:r>
            <a:r>
              <a:rPr lang="zh-CN" altLang="en-US" b="1" smtClean="0">
                <a:latin typeface="黑体" panose="02010609060101010101" pitchFamily="49" charset="-122"/>
                <a:ea typeface="黑体" panose="02010609060101010101" pitchFamily="49" charset="-122"/>
              </a:rPr>
              <a:t>例子</a:t>
            </a:r>
          </a:p>
        </p:txBody>
      </p:sp>
      <p:sp>
        <p:nvSpPr>
          <p:cNvPr id="58371" name="Rectangle 4"/>
          <p:cNvSpPr>
            <a:spLocks noChangeArrowheads="1"/>
          </p:cNvSpPr>
          <p:nvPr/>
        </p:nvSpPr>
        <p:spPr bwMode="auto">
          <a:xfrm>
            <a:off x="304800" y="1524000"/>
            <a:ext cx="47720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hlink"/>
              </a:buClr>
              <a:buSzPct val="70000"/>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将</a:t>
            </a:r>
            <a:r>
              <a:rPr lang="en-US" altLang="zh-CN" sz="2400" b="1" dirty="0">
                <a:latin typeface="黑体" panose="02010609060101010101" pitchFamily="49" charset="-122"/>
                <a:ea typeface="黑体" panose="02010609060101010101" pitchFamily="49" charset="-122"/>
              </a:rPr>
              <a:t>M</a:t>
            </a:r>
            <a:r>
              <a:rPr lang="zh-CN" altLang="en-US" sz="2400" b="1" dirty="0">
                <a:latin typeface="黑体" panose="02010609060101010101" pitchFamily="49" charset="-122"/>
                <a:ea typeface="黑体" panose="02010609060101010101" pitchFamily="49" charset="-122"/>
              </a:rPr>
              <a:t>的状态分成非终态和终态集</a:t>
            </a:r>
          </a:p>
          <a:p>
            <a:pPr eaLnBrk="1" hangingPunct="1">
              <a:lnSpc>
                <a:spcPct val="90000"/>
              </a:lnSpc>
              <a:buClr>
                <a:schemeClr val="hlink"/>
              </a:buClr>
              <a:buSzPct val="70000"/>
              <a:buFont typeface="Wingdings" panose="05000000000000000000" pitchFamily="2" charset="2"/>
              <a:buNone/>
            </a:pPr>
            <a:r>
              <a:rPr lang="zh-CN" altLang="zh-CN"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S,A,B} {C,D,E,F}</a:t>
            </a:r>
          </a:p>
          <a:p>
            <a:pPr eaLnBrk="1" hangingPunct="1">
              <a:lnSpc>
                <a:spcPct val="90000"/>
              </a:lnSpc>
              <a:buClr>
                <a:schemeClr val="hlink"/>
              </a:buClr>
              <a:buSzPct val="70000"/>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2 .</a:t>
            </a:r>
            <a:r>
              <a:rPr lang="zh-CN" altLang="en-US" sz="2400" b="1" dirty="0">
                <a:latin typeface="黑体" panose="02010609060101010101" pitchFamily="49" charset="-122"/>
                <a:ea typeface="黑体" panose="02010609060101010101" pitchFamily="49" charset="-122"/>
              </a:rPr>
              <a:t>寻找子集中不等价状态</a:t>
            </a:r>
          </a:p>
          <a:p>
            <a:pPr eaLnBrk="1" hangingPunct="1">
              <a:lnSpc>
                <a:spcPct val="90000"/>
              </a:lnSpc>
              <a:buClr>
                <a:schemeClr val="hlink"/>
              </a:buClr>
              <a:buSzPct val="70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{S,A,B}                                                                                                    				             		      	       {C,D,E,F}                    	                                                      </a:t>
            </a:r>
          </a:p>
          <a:p>
            <a:pPr eaLnBrk="1" hangingPunct="1">
              <a:lnSpc>
                <a:spcPct val="90000"/>
              </a:lnSpc>
              <a:buClr>
                <a:schemeClr val="hlink"/>
              </a:buClr>
              <a:buSzPct val="70000"/>
              <a:buFont typeface="Wingdings" panose="05000000000000000000" pitchFamily="2" charset="2"/>
              <a:buNone/>
            </a:pPr>
            <a:endParaRPr lang="en-US" altLang="zh-CN" sz="2800" b="1" dirty="0">
              <a:latin typeface="黑体" panose="02010609060101010101" pitchFamily="49" charset="-122"/>
              <a:ea typeface="黑体" panose="02010609060101010101" pitchFamily="49" charset="-122"/>
            </a:endParaRPr>
          </a:p>
          <a:p>
            <a:pPr eaLnBrk="1" hangingPunct="1">
              <a:lnSpc>
                <a:spcPct val="90000"/>
              </a:lnSpc>
              <a:buClr>
                <a:schemeClr val="hlink"/>
              </a:buClr>
              <a:buSzPct val="70000"/>
              <a:buFont typeface="Wingdings" panose="05000000000000000000" pitchFamily="2" charset="2"/>
              <a:buNone/>
            </a:pPr>
            <a:endParaRPr lang="en-US" altLang="zh-CN" sz="2800" b="1" dirty="0">
              <a:latin typeface="黑体" panose="02010609060101010101" pitchFamily="49" charset="-122"/>
              <a:ea typeface="黑体" panose="02010609060101010101" pitchFamily="49" charset="-122"/>
            </a:endParaRPr>
          </a:p>
          <a:p>
            <a:pPr eaLnBrk="1" hangingPunct="1">
              <a:lnSpc>
                <a:spcPct val="90000"/>
              </a:lnSpc>
              <a:buClr>
                <a:schemeClr val="hlink"/>
              </a:buClr>
              <a:buSzPct val="70000"/>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a:t>
            </a:r>
          </a:p>
          <a:p>
            <a:pPr eaLnBrk="1" hangingPunct="1">
              <a:lnSpc>
                <a:spcPct val="90000"/>
              </a:lnSpc>
              <a:buClr>
                <a:schemeClr val="hlink"/>
              </a:buClr>
              <a:buSzPct val="70000"/>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3. P={{S},{A},{B},{D}}                                    </a:t>
            </a:r>
          </a:p>
        </p:txBody>
      </p:sp>
      <p:grpSp>
        <p:nvGrpSpPr>
          <p:cNvPr id="58372" name="Group 46"/>
          <p:cNvGrpSpPr>
            <a:grpSpLocks/>
          </p:cNvGrpSpPr>
          <p:nvPr/>
        </p:nvGrpSpPr>
        <p:grpSpPr bwMode="auto">
          <a:xfrm>
            <a:off x="5292725" y="4365625"/>
            <a:ext cx="2586038" cy="2074863"/>
            <a:chOff x="2976" y="2792"/>
            <a:chExt cx="1629" cy="1307"/>
          </a:xfrm>
        </p:grpSpPr>
        <p:grpSp>
          <p:nvGrpSpPr>
            <p:cNvPr id="58431" name="Group 47"/>
            <p:cNvGrpSpPr>
              <a:grpSpLocks/>
            </p:cNvGrpSpPr>
            <p:nvPr/>
          </p:nvGrpSpPr>
          <p:grpSpPr bwMode="auto">
            <a:xfrm>
              <a:off x="4356" y="3548"/>
              <a:ext cx="248" cy="262"/>
              <a:chOff x="3456" y="2688"/>
              <a:chExt cx="432" cy="432"/>
            </a:xfrm>
          </p:grpSpPr>
          <p:sp>
            <p:nvSpPr>
              <p:cNvPr id="58448" name="Oval 48"/>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8449" name="Oval 49"/>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D</a:t>
                </a:r>
              </a:p>
            </p:txBody>
          </p:sp>
        </p:grpSp>
        <p:sp>
          <p:nvSpPr>
            <p:cNvPr id="58432" name="Oval 50"/>
            <p:cNvSpPr>
              <a:spLocks noChangeArrowheads="1"/>
            </p:cNvSpPr>
            <p:nvPr/>
          </p:nvSpPr>
          <p:spPr bwMode="auto">
            <a:xfrm>
              <a:off x="3555" y="3548"/>
              <a:ext cx="249" cy="26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58433" name="Oval 51"/>
            <p:cNvSpPr>
              <a:spLocks noChangeArrowheads="1"/>
            </p:cNvSpPr>
            <p:nvPr/>
          </p:nvSpPr>
          <p:spPr bwMode="auto">
            <a:xfrm>
              <a:off x="3555" y="2792"/>
              <a:ext cx="249" cy="26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58434" name="Oval 52"/>
            <p:cNvSpPr>
              <a:spLocks noChangeArrowheads="1"/>
            </p:cNvSpPr>
            <p:nvPr/>
          </p:nvSpPr>
          <p:spPr bwMode="auto">
            <a:xfrm>
              <a:off x="2976" y="3199"/>
              <a:ext cx="248" cy="26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S</a:t>
              </a:r>
            </a:p>
          </p:txBody>
        </p:sp>
        <p:cxnSp>
          <p:nvCxnSpPr>
            <p:cNvPr id="58435" name="AutoShape 53"/>
            <p:cNvCxnSpPr>
              <a:cxnSpLocks noChangeShapeType="1"/>
              <a:stCxn id="58434" idx="0"/>
              <a:endCxn id="58433" idx="2"/>
            </p:cNvCxnSpPr>
            <p:nvPr/>
          </p:nvCxnSpPr>
          <p:spPr bwMode="auto">
            <a:xfrm rot="-5400000">
              <a:off x="3190" y="2833"/>
              <a:ext cx="276" cy="45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436" name="AutoShape 54"/>
            <p:cNvCxnSpPr>
              <a:cxnSpLocks noChangeShapeType="1"/>
              <a:stCxn id="58434" idx="4"/>
              <a:endCxn id="58432" idx="2"/>
            </p:cNvCxnSpPr>
            <p:nvPr/>
          </p:nvCxnSpPr>
          <p:spPr bwMode="auto">
            <a:xfrm rot="16200000" flipH="1">
              <a:off x="3219" y="3342"/>
              <a:ext cx="218" cy="45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437" name="AutoShape 55"/>
            <p:cNvCxnSpPr>
              <a:cxnSpLocks noChangeShapeType="1"/>
              <a:stCxn id="58432" idx="7"/>
              <a:endCxn id="58433" idx="5"/>
            </p:cNvCxnSpPr>
            <p:nvPr/>
          </p:nvCxnSpPr>
          <p:spPr bwMode="auto">
            <a:xfrm rot="-5400000">
              <a:off x="3483" y="3301"/>
              <a:ext cx="57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438" name="AutoShape 56"/>
            <p:cNvCxnSpPr>
              <a:cxnSpLocks noChangeShapeType="1"/>
              <a:stCxn id="58433" idx="3"/>
              <a:endCxn id="58432" idx="1"/>
            </p:cNvCxnSpPr>
            <p:nvPr/>
          </p:nvCxnSpPr>
          <p:spPr bwMode="auto">
            <a:xfrm rot="5400000">
              <a:off x="3307" y="3301"/>
              <a:ext cx="57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439" name="AutoShape 57"/>
            <p:cNvCxnSpPr>
              <a:cxnSpLocks noChangeShapeType="1"/>
              <a:stCxn id="58432" idx="6"/>
              <a:endCxn id="58448" idx="2"/>
            </p:cNvCxnSpPr>
            <p:nvPr/>
          </p:nvCxnSpPr>
          <p:spPr bwMode="auto">
            <a:xfrm>
              <a:off x="3804" y="3679"/>
              <a:ext cx="55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440" name="AutoShape 58"/>
            <p:cNvCxnSpPr>
              <a:cxnSpLocks noChangeShapeType="1"/>
              <a:stCxn id="58448" idx="3"/>
              <a:endCxn id="58448" idx="5"/>
            </p:cNvCxnSpPr>
            <p:nvPr/>
          </p:nvCxnSpPr>
          <p:spPr bwMode="auto">
            <a:xfrm rot="16200000" flipH="1">
              <a:off x="4479" y="3684"/>
              <a:ext cx="1" cy="176"/>
            </a:xfrm>
            <a:prstGeom prst="curvedConnector3">
              <a:avLst>
                <a:gd name="adj1" fmla="val 2070000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8441" name="Text Box 59"/>
            <p:cNvSpPr txBox="1">
              <a:spLocks noChangeArrowheads="1"/>
            </p:cNvSpPr>
            <p:nvPr/>
          </p:nvSpPr>
          <p:spPr bwMode="auto">
            <a:xfrm>
              <a:off x="3127" y="2794"/>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58442" name="Text Box 60"/>
            <p:cNvSpPr txBox="1">
              <a:spLocks noChangeArrowheads="1"/>
            </p:cNvSpPr>
            <p:nvPr/>
          </p:nvSpPr>
          <p:spPr bwMode="auto">
            <a:xfrm>
              <a:off x="3707" y="3171"/>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58443" name="Text Box 61"/>
            <p:cNvSpPr txBox="1">
              <a:spLocks noChangeArrowheads="1"/>
            </p:cNvSpPr>
            <p:nvPr/>
          </p:nvSpPr>
          <p:spPr bwMode="auto">
            <a:xfrm>
              <a:off x="4032" y="2976"/>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58444" name="Text Box 62"/>
            <p:cNvSpPr txBox="1">
              <a:spLocks noChangeArrowheads="1"/>
            </p:cNvSpPr>
            <p:nvPr/>
          </p:nvSpPr>
          <p:spPr bwMode="auto">
            <a:xfrm>
              <a:off x="3207" y="355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58445" name="Text Box 63"/>
            <p:cNvSpPr txBox="1">
              <a:spLocks noChangeArrowheads="1"/>
            </p:cNvSpPr>
            <p:nvPr/>
          </p:nvSpPr>
          <p:spPr bwMode="auto">
            <a:xfrm>
              <a:off x="3428" y="320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58446" name="Text Box 64"/>
            <p:cNvSpPr txBox="1">
              <a:spLocks noChangeArrowheads="1"/>
            </p:cNvSpPr>
            <p:nvPr/>
          </p:nvSpPr>
          <p:spPr bwMode="auto">
            <a:xfrm>
              <a:off x="4035" y="36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58447" name="Text Box 65"/>
            <p:cNvSpPr txBox="1">
              <a:spLocks noChangeArrowheads="1"/>
            </p:cNvSpPr>
            <p:nvPr/>
          </p:nvSpPr>
          <p:spPr bwMode="auto">
            <a:xfrm>
              <a:off x="4393" y="381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grpSp>
      <p:grpSp>
        <p:nvGrpSpPr>
          <p:cNvPr id="58373" name="Group 82"/>
          <p:cNvGrpSpPr>
            <a:grpSpLocks/>
          </p:cNvGrpSpPr>
          <p:nvPr/>
        </p:nvGrpSpPr>
        <p:grpSpPr bwMode="auto">
          <a:xfrm>
            <a:off x="4267200" y="1447800"/>
            <a:ext cx="4208463" cy="2544763"/>
            <a:chOff x="2688" y="912"/>
            <a:chExt cx="2651" cy="1603"/>
          </a:xfrm>
        </p:grpSpPr>
        <p:grpSp>
          <p:nvGrpSpPr>
            <p:cNvPr id="58387" name="Group 5"/>
            <p:cNvGrpSpPr>
              <a:grpSpLocks/>
            </p:cNvGrpSpPr>
            <p:nvPr/>
          </p:nvGrpSpPr>
          <p:grpSpPr bwMode="auto">
            <a:xfrm>
              <a:off x="2688" y="1152"/>
              <a:ext cx="2651" cy="1363"/>
              <a:chOff x="2688" y="1152"/>
              <a:chExt cx="2651" cy="1363"/>
            </a:xfrm>
          </p:grpSpPr>
          <p:grpSp>
            <p:nvGrpSpPr>
              <p:cNvPr id="58391" name="Group 6"/>
              <p:cNvGrpSpPr>
                <a:grpSpLocks/>
              </p:cNvGrpSpPr>
              <p:nvPr/>
            </p:nvGrpSpPr>
            <p:grpSpPr bwMode="auto">
              <a:xfrm>
                <a:off x="4068" y="1208"/>
                <a:ext cx="248" cy="262"/>
                <a:chOff x="4320" y="2160"/>
                <a:chExt cx="432" cy="432"/>
              </a:xfrm>
            </p:grpSpPr>
            <p:sp>
              <p:nvSpPr>
                <p:cNvPr id="58429" name="Oval 7"/>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8430" name="Oval 8"/>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C</a:t>
                  </a:r>
                </a:p>
              </p:txBody>
            </p:sp>
          </p:grpSp>
          <p:grpSp>
            <p:nvGrpSpPr>
              <p:cNvPr id="58392" name="Group 9"/>
              <p:cNvGrpSpPr>
                <a:grpSpLocks/>
              </p:cNvGrpSpPr>
              <p:nvPr/>
            </p:nvGrpSpPr>
            <p:grpSpPr bwMode="auto">
              <a:xfrm>
                <a:off x="4068" y="1964"/>
                <a:ext cx="248" cy="262"/>
                <a:chOff x="3456" y="2688"/>
                <a:chExt cx="432" cy="432"/>
              </a:xfrm>
            </p:grpSpPr>
            <p:sp>
              <p:nvSpPr>
                <p:cNvPr id="58427" name="Oval 10"/>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8428" name="Oval 11"/>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D</a:t>
                  </a:r>
                </a:p>
              </p:txBody>
            </p:sp>
          </p:grpSp>
          <p:sp>
            <p:nvSpPr>
              <p:cNvPr id="58393" name="Oval 12"/>
              <p:cNvSpPr>
                <a:spLocks noChangeArrowheads="1"/>
              </p:cNvSpPr>
              <p:nvPr/>
            </p:nvSpPr>
            <p:spPr bwMode="auto">
              <a:xfrm>
                <a:off x="3267" y="1964"/>
                <a:ext cx="249" cy="26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58394" name="Oval 13"/>
              <p:cNvSpPr>
                <a:spLocks noChangeArrowheads="1"/>
              </p:cNvSpPr>
              <p:nvPr/>
            </p:nvSpPr>
            <p:spPr bwMode="auto">
              <a:xfrm>
                <a:off x="3267" y="1208"/>
                <a:ext cx="249" cy="26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grpSp>
            <p:nvGrpSpPr>
              <p:cNvPr id="58395" name="Group 14"/>
              <p:cNvGrpSpPr>
                <a:grpSpLocks/>
              </p:cNvGrpSpPr>
              <p:nvPr/>
            </p:nvGrpSpPr>
            <p:grpSpPr bwMode="auto">
              <a:xfrm>
                <a:off x="4840" y="1208"/>
                <a:ext cx="248" cy="262"/>
                <a:chOff x="3120" y="1536"/>
                <a:chExt cx="432" cy="432"/>
              </a:xfrm>
            </p:grpSpPr>
            <p:sp>
              <p:nvSpPr>
                <p:cNvPr id="58425" name="Oval 15"/>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8426" name="Oval 16"/>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E</a:t>
                  </a:r>
                </a:p>
              </p:txBody>
            </p:sp>
          </p:grpSp>
          <p:grpSp>
            <p:nvGrpSpPr>
              <p:cNvPr id="58396" name="Group 17"/>
              <p:cNvGrpSpPr>
                <a:grpSpLocks/>
              </p:cNvGrpSpPr>
              <p:nvPr/>
            </p:nvGrpSpPr>
            <p:grpSpPr bwMode="auto">
              <a:xfrm>
                <a:off x="4840" y="1964"/>
                <a:ext cx="248" cy="262"/>
                <a:chOff x="4224" y="2688"/>
                <a:chExt cx="432" cy="432"/>
              </a:xfrm>
            </p:grpSpPr>
            <p:sp>
              <p:nvSpPr>
                <p:cNvPr id="58423" name="Oval 18"/>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8424" name="Oval 19"/>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F</a:t>
                  </a:r>
                </a:p>
              </p:txBody>
            </p:sp>
          </p:grpSp>
          <p:sp>
            <p:nvSpPr>
              <p:cNvPr id="58397" name="Oval 20"/>
              <p:cNvSpPr>
                <a:spLocks noChangeArrowheads="1"/>
              </p:cNvSpPr>
              <p:nvPr/>
            </p:nvSpPr>
            <p:spPr bwMode="auto">
              <a:xfrm>
                <a:off x="2688" y="1615"/>
                <a:ext cx="248" cy="26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S</a:t>
                </a:r>
              </a:p>
            </p:txBody>
          </p:sp>
          <p:cxnSp>
            <p:nvCxnSpPr>
              <p:cNvPr id="58398" name="AutoShape 21"/>
              <p:cNvCxnSpPr>
                <a:cxnSpLocks noChangeShapeType="1"/>
                <a:stCxn id="58397" idx="0"/>
                <a:endCxn id="58394" idx="2"/>
              </p:cNvCxnSpPr>
              <p:nvPr/>
            </p:nvCxnSpPr>
            <p:spPr bwMode="auto">
              <a:xfrm rot="-5400000">
                <a:off x="2902" y="1249"/>
                <a:ext cx="276" cy="45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399" name="AutoShape 22"/>
              <p:cNvCxnSpPr>
                <a:cxnSpLocks noChangeShapeType="1"/>
                <a:stCxn id="58397" idx="4"/>
                <a:endCxn id="58393" idx="2"/>
              </p:cNvCxnSpPr>
              <p:nvPr/>
            </p:nvCxnSpPr>
            <p:spPr bwMode="auto">
              <a:xfrm rot="16200000" flipH="1">
                <a:off x="2931" y="1758"/>
                <a:ext cx="218" cy="45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400" name="AutoShape 23"/>
              <p:cNvCxnSpPr>
                <a:cxnSpLocks noChangeShapeType="1"/>
                <a:stCxn id="58393" idx="7"/>
                <a:endCxn id="58394" idx="5"/>
              </p:cNvCxnSpPr>
              <p:nvPr/>
            </p:nvCxnSpPr>
            <p:spPr bwMode="auto">
              <a:xfrm rot="-5400000">
                <a:off x="3195" y="1717"/>
                <a:ext cx="57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401" name="AutoShape 24"/>
              <p:cNvCxnSpPr>
                <a:cxnSpLocks noChangeShapeType="1"/>
                <a:stCxn id="58394" idx="3"/>
                <a:endCxn id="58393" idx="1"/>
              </p:cNvCxnSpPr>
              <p:nvPr/>
            </p:nvCxnSpPr>
            <p:spPr bwMode="auto">
              <a:xfrm rot="5400000">
                <a:off x="3019" y="1717"/>
                <a:ext cx="57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402" name="AutoShape 25"/>
              <p:cNvCxnSpPr>
                <a:cxnSpLocks noChangeShapeType="1"/>
                <a:stCxn id="58394" idx="6"/>
                <a:endCxn id="58429" idx="2"/>
              </p:cNvCxnSpPr>
              <p:nvPr/>
            </p:nvCxnSpPr>
            <p:spPr bwMode="auto">
              <a:xfrm>
                <a:off x="3516" y="1339"/>
                <a:ext cx="55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403" name="AutoShape 26"/>
              <p:cNvCxnSpPr>
                <a:cxnSpLocks noChangeShapeType="1"/>
                <a:stCxn id="58393" idx="6"/>
                <a:endCxn id="58427" idx="2"/>
              </p:cNvCxnSpPr>
              <p:nvPr/>
            </p:nvCxnSpPr>
            <p:spPr bwMode="auto">
              <a:xfrm>
                <a:off x="3516" y="2095"/>
                <a:ext cx="55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404" name="AutoShape 27"/>
              <p:cNvCxnSpPr>
                <a:cxnSpLocks noChangeShapeType="1"/>
                <a:stCxn id="58427" idx="6"/>
                <a:endCxn id="58423" idx="2"/>
              </p:cNvCxnSpPr>
              <p:nvPr/>
            </p:nvCxnSpPr>
            <p:spPr bwMode="auto">
              <a:xfrm>
                <a:off x="4316" y="2095"/>
                <a:ext cx="52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405" name="AutoShape 28"/>
              <p:cNvCxnSpPr>
                <a:cxnSpLocks noChangeShapeType="1"/>
                <a:stCxn id="58429" idx="6"/>
                <a:endCxn id="58425" idx="2"/>
              </p:cNvCxnSpPr>
              <p:nvPr/>
            </p:nvCxnSpPr>
            <p:spPr bwMode="auto">
              <a:xfrm>
                <a:off x="4316" y="1339"/>
                <a:ext cx="52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406" name="AutoShape 29"/>
              <p:cNvCxnSpPr>
                <a:cxnSpLocks noChangeShapeType="1"/>
                <a:stCxn id="58425" idx="4"/>
                <a:endCxn id="58423" idx="0"/>
              </p:cNvCxnSpPr>
              <p:nvPr/>
            </p:nvCxnSpPr>
            <p:spPr bwMode="auto">
              <a:xfrm rot="5400000">
                <a:off x="4717" y="1717"/>
                <a:ext cx="49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407" name="AutoShape 30"/>
              <p:cNvCxnSpPr>
                <a:cxnSpLocks noChangeShapeType="1"/>
                <a:stCxn id="58423" idx="6"/>
                <a:endCxn id="58425" idx="6"/>
              </p:cNvCxnSpPr>
              <p:nvPr/>
            </p:nvCxnSpPr>
            <p:spPr bwMode="auto">
              <a:xfrm flipV="1">
                <a:off x="5088" y="1339"/>
                <a:ext cx="1" cy="756"/>
              </a:xfrm>
              <a:prstGeom prst="curvedConnector3">
                <a:avLst>
                  <a:gd name="adj1" fmla="val 144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408" name="AutoShape 31"/>
              <p:cNvCxnSpPr>
                <a:cxnSpLocks noChangeShapeType="1"/>
                <a:stCxn id="58429" idx="1"/>
                <a:endCxn id="58430" idx="7"/>
              </p:cNvCxnSpPr>
              <p:nvPr/>
            </p:nvCxnSpPr>
            <p:spPr bwMode="auto">
              <a:xfrm rot="5400000" flipV="1">
                <a:off x="4171" y="1179"/>
                <a:ext cx="21" cy="156"/>
              </a:xfrm>
              <a:prstGeom prst="curvedConnector3">
                <a:avLst>
                  <a:gd name="adj1" fmla="val -608824"/>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409" name="AutoShape 32"/>
              <p:cNvCxnSpPr>
                <a:cxnSpLocks noChangeShapeType="1"/>
                <a:stCxn id="58427" idx="3"/>
                <a:endCxn id="58427" idx="5"/>
              </p:cNvCxnSpPr>
              <p:nvPr/>
            </p:nvCxnSpPr>
            <p:spPr bwMode="auto">
              <a:xfrm rot="16200000" flipH="1">
                <a:off x="4191" y="2100"/>
                <a:ext cx="1" cy="176"/>
              </a:xfrm>
              <a:prstGeom prst="curvedConnector3">
                <a:avLst>
                  <a:gd name="adj1" fmla="val 2070000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8410" name="Text Box 33"/>
              <p:cNvSpPr txBox="1">
                <a:spLocks noChangeArrowheads="1"/>
              </p:cNvSpPr>
              <p:nvPr/>
            </p:nvSpPr>
            <p:spPr bwMode="auto">
              <a:xfrm>
                <a:off x="5127" y="161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58411" name="Text Box 34"/>
              <p:cNvSpPr txBox="1">
                <a:spLocks noChangeArrowheads="1"/>
              </p:cNvSpPr>
              <p:nvPr/>
            </p:nvSpPr>
            <p:spPr bwMode="auto">
              <a:xfrm>
                <a:off x="2839" y="121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58412" name="Text Box 35"/>
              <p:cNvSpPr txBox="1">
                <a:spLocks noChangeArrowheads="1"/>
              </p:cNvSpPr>
              <p:nvPr/>
            </p:nvSpPr>
            <p:spPr bwMode="auto">
              <a:xfrm>
                <a:off x="3419" y="1587"/>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58413" name="Text Box 36"/>
              <p:cNvSpPr txBox="1">
                <a:spLocks noChangeArrowheads="1"/>
              </p:cNvSpPr>
              <p:nvPr/>
            </p:nvSpPr>
            <p:spPr bwMode="auto">
              <a:xfrm>
                <a:off x="3722" y="1152"/>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58414" name="Text Box 37"/>
              <p:cNvSpPr txBox="1">
                <a:spLocks noChangeArrowheads="1"/>
              </p:cNvSpPr>
              <p:nvPr/>
            </p:nvSpPr>
            <p:spPr bwMode="auto">
              <a:xfrm>
                <a:off x="4320" y="1392"/>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58415" name="Text Box 38"/>
              <p:cNvSpPr txBox="1">
                <a:spLocks noChangeArrowheads="1"/>
              </p:cNvSpPr>
              <p:nvPr/>
            </p:nvSpPr>
            <p:spPr bwMode="auto">
              <a:xfrm>
                <a:off x="4825" y="1587"/>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58416" name="Text Box 39"/>
              <p:cNvSpPr txBox="1">
                <a:spLocks noChangeArrowheads="1"/>
              </p:cNvSpPr>
              <p:nvPr/>
            </p:nvSpPr>
            <p:spPr bwMode="auto">
              <a:xfrm>
                <a:off x="4549" y="1994"/>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58417" name="Text Box 40"/>
              <p:cNvSpPr txBox="1">
                <a:spLocks noChangeArrowheads="1"/>
              </p:cNvSpPr>
              <p:nvPr/>
            </p:nvSpPr>
            <p:spPr bwMode="auto">
              <a:xfrm>
                <a:off x="2919" y="196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58418" name="Text Box 41"/>
              <p:cNvSpPr txBox="1">
                <a:spLocks noChangeArrowheads="1"/>
              </p:cNvSpPr>
              <p:nvPr/>
            </p:nvSpPr>
            <p:spPr bwMode="auto">
              <a:xfrm>
                <a:off x="3140" y="161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58419" name="Text Box 42"/>
              <p:cNvSpPr txBox="1">
                <a:spLocks noChangeArrowheads="1"/>
              </p:cNvSpPr>
              <p:nvPr/>
            </p:nvSpPr>
            <p:spPr bwMode="auto">
              <a:xfrm>
                <a:off x="3747" y="20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58420" name="Text Box 43"/>
              <p:cNvSpPr txBox="1">
                <a:spLocks noChangeArrowheads="1"/>
              </p:cNvSpPr>
              <p:nvPr/>
            </p:nvSpPr>
            <p:spPr bwMode="auto">
              <a:xfrm>
                <a:off x="4272" y="17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58421" name="Text Box 44"/>
              <p:cNvSpPr txBox="1">
                <a:spLocks noChangeArrowheads="1"/>
              </p:cNvSpPr>
              <p:nvPr/>
            </p:nvSpPr>
            <p:spPr bwMode="auto">
              <a:xfrm>
                <a:off x="4491" y="115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58422" name="Text Box 45"/>
              <p:cNvSpPr txBox="1">
                <a:spLocks noChangeArrowheads="1"/>
              </p:cNvSpPr>
              <p:nvPr/>
            </p:nvSpPr>
            <p:spPr bwMode="auto">
              <a:xfrm>
                <a:off x="4105" y="222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grpSp>
        <p:sp>
          <p:nvSpPr>
            <p:cNvPr id="58388" name="Text Box 66"/>
            <p:cNvSpPr txBox="1">
              <a:spLocks noChangeArrowheads="1"/>
            </p:cNvSpPr>
            <p:nvPr/>
          </p:nvSpPr>
          <p:spPr bwMode="auto">
            <a:xfrm>
              <a:off x="4080" y="912"/>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58389" name="Line 67"/>
            <p:cNvSpPr>
              <a:spLocks noChangeShapeType="1"/>
            </p:cNvSpPr>
            <p:nvPr/>
          </p:nvSpPr>
          <p:spPr bwMode="auto">
            <a:xfrm flipH="1">
              <a:off x="4286" y="1389"/>
              <a:ext cx="590" cy="6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0" name="Line 68"/>
            <p:cNvSpPr>
              <a:spLocks noChangeShapeType="1"/>
            </p:cNvSpPr>
            <p:nvPr/>
          </p:nvSpPr>
          <p:spPr bwMode="auto">
            <a:xfrm>
              <a:off x="4241" y="1480"/>
              <a:ext cx="635" cy="5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58374" name="Line 69"/>
          <p:cNvSpPr>
            <a:spLocks noChangeShapeType="1"/>
          </p:cNvSpPr>
          <p:nvPr/>
        </p:nvSpPr>
        <p:spPr bwMode="auto">
          <a:xfrm>
            <a:off x="6588125" y="4724400"/>
            <a:ext cx="1008063" cy="865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75" name="Text Box 70"/>
          <p:cNvSpPr txBox="1">
            <a:spLocks noChangeArrowheads="1"/>
          </p:cNvSpPr>
          <p:nvPr/>
        </p:nvSpPr>
        <p:spPr bwMode="auto">
          <a:xfrm>
            <a:off x="7235825" y="6021388"/>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58376" name="Line 71"/>
          <p:cNvSpPr>
            <a:spLocks noChangeShapeType="1"/>
          </p:cNvSpPr>
          <p:nvPr/>
        </p:nvSpPr>
        <p:spPr bwMode="auto">
          <a:xfrm flipV="1">
            <a:off x="1143000" y="34290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77" name="Rectangle 72"/>
          <p:cNvSpPr>
            <a:spLocks noChangeArrowheads="1"/>
          </p:cNvSpPr>
          <p:nvPr/>
        </p:nvSpPr>
        <p:spPr bwMode="auto">
          <a:xfrm>
            <a:off x="990600" y="3581400"/>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a:latin typeface="Times New Roman" panose="02020603050405020304" pitchFamily="18" charset="0"/>
              </a:rPr>
              <a:t>a</a:t>
            </a:r>
          </a:p>
        </p:txBody>
      </p:sp>
      <p:sp>
        <p:nvSpPr>
          <p:cNvPr id="58378" name="Rectangle 73"/>
          <p:cNvSpPr>
            <a:spLocks noChangeArrowheads="1"/>
          </p:cNvSpPr>
          <p:nvPr/>
        </p:nvSpPr>
        <p:spPr bwMode="auto">
          <a:xfrm>
            <a:off x="1524000" y="4953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a:latin typeface="Times New Roman" panose="02020603050405020304" pitchFamily="18" charset="0"/>
              </a:rPr>
              <a:t>b</a:t>
            </a:r>
          </a:p>
        </p:txBody>
      </p:sp>
      <p:sp>
        <p:nvSpPr>
          <p:cNvPr id="58379" name="Line 74"/>
          <p:cNvSpPr>
            <a:spLocks noChangeShapeType="1"/>
          </p:cNvSpPr>
          <p:nvPr/>
        </p:nvSpPr>
        <p:spPr bwMode="auto">
          <a:xfrm flipH="1" flipV="1">
            <a:off x="1752600" y="4648200"/>
            <a:ext cx="304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0" name="Rectangle 75"/>
          <p:cNvSpPr>
            <a:spLocks noChangeArrowheads="1"/>
          </p:cNvSpPr>
          <p:nvPr/>
        </p:nvSpPr>
        <p:spPr bwMode="auto">
          <a:xfrm>
            <a:off x="2590800" y="54102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a:latin typeface="宋体" panose="02010600030101010101" pitchFamily="2" charset="-122"/>
              </a:rPr>
              <a:t>B</a:t>
            </a:r>
          </a:p>
        </p:txBody>
      </p:sp>
      <p:sp>
        <p:nvSpPr>
          <p:cNvPr id="58381" name="Rectangle 76"/>
          <p:cNvSpPr>
            <a:spLocks noChangeArrowheads="1"/>
          </p:cNvSpPr>
          <p:nvPr/>
        </p:nvSpPr>
        <p:spPr bwMode="auto">
          <a:xfrm>
            <a:off x="1981200" y="5410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a:latin typeface="宋体" panose="02010600030101010101" pitchFamily="2" charset="-122"/>
              </a:rPr>
              <a:t>S</a:t>
            </a:r>
          </a:p>
        </p:txBody>
      </p:sp>
      <p:sp>
        <p:nvSpPr>
          <p:cNvPr id="58382" name="Rectangle 77"/>
          <p:cNvSpPr>
            <a:spLocks noChangeArrowheads="1"/>
          </p:cNvSpPr>
          <p:nvPr/>
        </p:nvSpPr>
        <p:spPr bwMode="auto">
          <a:xfrm>
            <a:off x="2209800" y="5410200"/>
            <a:ext cx="22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2400">
                <a:latin typeface="宋体" panose="02010600030101010101" pitchFamily="2" charset="-122"/>
              </a:rPr>
              <a:t>}</a:t>
            </a:r>
            <a:endParaRPr lang="en-US" altLang="zh-CN" sz="2400">
              <a:latin typeface="宋体" panose="02010600030101010101" pitchFamily="2" charset="-122"/>
            </a:endParaRPr>
          </a:p>
        </p:txBody>
      </p:sp>
      <p:sp>
        <p:nvSpPr>
          <p:cNvPr id="58383" name="Rectangle 78"/>
          <p:cNvSpPr>
            <a:spLocks noChangeArrowheads="1"/>
          </p:cNvSpPr>
          <p:nvPr/>
        </p:nvSpPr>
        <p:spPr bwMode="auto">
          <a:xfrm>
            <a:off x="1981200" y="5410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a:latin typeface="宋体" panose="02010600030101010101" pitchFamily="2" charset="-122"/>
              </a:rPr>
              <a:t>S</a:t>
            </a:r>
          </a:p>
        </p:txBody>
      </p:sp>
      <p:sp>
        <p:nvSpPr>
          <p:cNvPr id="58384" name="Rectangle 79"/>
          <p:cNvSpPr>
            <a:spLocks noChangeArrowheads="1"/>
          </p:cNvSpPr>
          <p:nvPr/>
        </p:nvSpPr>
        <p:spPr bwMode="auto">
          <a:xfrm>
            <a:off x="2819400" y="5410200"/>
            <a:ext cx="22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2400">
                <a:latin typeface="宋体" panose="02010600030101010101" pitchFamily="2" charset="-122"/>
              </a:rPr>
              <a:t>}</a:t>
            </a:r>
            <a:endParaRPr lang="en-US" altLang="zh-CN" sz="2400">
              <a:latin typeface="宋体" panose="02010600030101010101" pitchFamily="2" charset="-122"/>
            </a:endParaRPr>
          </a:p>
        </p:txBody>
      </p:sp>
      <p:sp>
        <p:nvSpPr>
          <p:cNvPr id="58385" name="Rectangle 80"/>
          <p:cNvSpPr>
            <a:spLocks noChangeArrowheads="1"/>
          </p:cNvSpPr>
          <p:nvPr/>
        </p:nvSpPr>
        <p:spPr bwMode="auto">
          <a:xfrm>
            <a:off x="2362200" y="5410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2400">
                <a:latin typeface="宋体" panose="02010600030101010101" pitchFamily="2" charset="-122"/>
              </a:rPr>
              <a:t>{</a:t>
            </a:r>
            <a:endParaRPr lang="en-US" altLang="zh-CN" sz="2400">
              <a:latin typeface="宋体" panose="02010600030101010101" pitchFamily="2" charset="-122"/>
            </a:endParaRPr>
          </a:p>
        </p:txBody>
      </p:sp>
      <p:sp>
        <p:nvSpPr>
          <p:cNvPr id="58386" name="Rectangle 81"/>
          <p:cNvSpPr>
            <a:spLocks noChangeArrowheads="1"/>
          </p:cNvSpPr>
          <p:nvPr/>
        </p:nvSpPr>
        <p:spPr bwMode="auto">
          <a:xfrm>
            <a:off x="1828800" y="5410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2400">
                <a:latin typeface="宋体" panose="02010600030101010101" pitchFamily="2" charset="-122"/>
              </a:rPr>
              <a:t>{</a:t>
            </a:r>
            <a:endParaRPr lang="en-US" altLang="zh-CN" sz="2400">
              <a:latin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p:txBody>
          <a:bodyPr/>
          <a:lstStyle/>
          <a:p>
            <a:pPr eaLnBrk="1" hangingPunct="1"/>
            <a:r>
              <a:rPr lang="en-US" altLang="zh-CN" sz="3600" b="1" dirty="0">
                <a:latin typeface="黑体" panose="02010609060101010101" pitchFamily="49" charset="-122"/>
                <a:ea typeface="黑体" panose="02010609060101010101" pitchFamily="49" charset="-122"/>
              </a:rPr>
              <a:t>3</a:t>
            </a:r>
            <a:r>
              <a:rPr lang="en-US" altLang="zh-CN" sz="3600" b="1" dirty="0" smtClean="0">
                <a:latin typeface="黑体" panose="02010609060101010101" pitchFamily="49" charset="-122"/>
                <a:ea typeface="黑体" panose="02010609060101010101" pitchFamily="49" charset="-122"/>
              </a:rPr>
              <a:t>.4</a:t>
            </a:r>
            <a:r>
              <a:rPr lang="zh-CN" altLang="zh-CN" sz="3600" b="1" dirty="0" smtClean="0">
                <a:latin typeface="黑体" panose="02010609060101010101" pitchFamily="49" charset="-122"/>
                <a:ea typeface="黑体" panose="02010609060101010101" pitchFamily="49" charset="-122"/>
              </a:rPr>
              <a:t>正规式和有穷自动机的等价性</a:t>
            </a:r>
            <a:endParaRPr lang="zh-CN" altLang="en-US" sz="3600" b="1" dirty="0" smtClean="0">
              <a:latin typeface="黑体" panose="02010609060101010101" pitchFamily="49" charset="-122"/>
              <a:ea typeface="黑体" panose="02010609060101010101" pitchFamily="49" charset="-122"/>
            </a:endParaRPr>
          </a:p>
        </p:txBody>
      </p:sp>
      <p:sp>
        <p:nvSpPr>
          <p:cNvPr id="59395" name="Rectangle 3"/>
          <p:cNvSpPr>
            <a:spLocks noGrp="1" noRot="1" noChangeArrowheads="1"/>
          </p:cNvSpPr>
          <p:nvPr>
            <p:ph idx="1"/>
          </p:nvPr>
        </p:nvSpPr>
        <p:spPr/>
        <p:txBody>
          <a:bodyPr/>
          <a:lstStyle/>
          <a:p>
            <a:pPr eaLnBrk="1" hangingPunct="1">
              <a:buFont typeface="Wingdings" panose="05000000000000000000" pitchFamily="2" charset="2"/>
              <a:buChar char="l"/>
            </a:pPr>
            <a:r>
              <a:rPr lang="zh-CN" altLang="zh-CN" sz="2800" b="1" smtClean="0">
                <a:latin typeface="黑体" panose="02010609060101010101" pitchFamily="49" charset="-122"/>
                <a:ea typeface="黑体" panose="02010609060101010101" pitchFamily="49" charset="-122"/>
              </a:rPr>
              <a:t>对有穷自动机和正规表达式进行了上述讨论之后</a:t>
            </a:r>
            <a:r>
              <a:rPr lang="en-US" altLang="zh-CN" sz="2800" b="1" smtClean="0">
                <a:latin typeface="黑体" panose="02010609060101010101" pitchFamily="49" charset="-122"/>
                <a:ea typeface="黑体" panose="02010609060101010101" pitchFamily="49" charset="-122"/>
              </a:rPr>
              <a:t>,</a:t>
            </a:r>
            <a:r>
              <a:rPr lang="zh-CN" altLang="zh-CN" sz="2800" b="1" smtClean="0">
                <a:latin typeface="黑体" panose="02010609060101010101" pitchFamily="49" charset="-122"/>
                <a:ea typeface="黑体" panose="02010609060101010101" pitchFamily="49" charset="-122"/>
              </a:rPr>
              <a:t>我们介绍</a:t>
            </a:r>
            <a:r>
              <a:rPr lang="zh-CN" altLang="zh-CN" b="1" smtClean="0">
                <a:latin typeface="黑体" panose="02010609060101010101" pitchFamily="49" charset="-122"/>
                <a:ea typeface="黑体" panose="02010609060101010101" pitchFamily="49" charset="-122"/>
              </a:rPr>
              <a:t>有穷自动机和正规表达式的等价性</a:t>
            </a:r>
            <a:r>
              <a:rPr lang="en-US" altLang="zh-CN" b="1" smtClean="0">
                <a:latin typeface="黑体" panose="02010609060101010101" pitchFamily="49" charset="-122"/>
                <a:ea typeface="黑体" panose="02010609060101010101" pitchFamily="49" charset="-122"/>
              </a:rPr>
              <a:t>,</a:t>
            </a:r>
            <a:r>
              <a:rPr lang="zh-CN" altLang="en-US" b="1" smtClean="0">
                <a:latin typeface="黑体" panose="02010609060101010101" pitchFamily="49" charset="-122"/>
                <a:ea typeface="黑体" panose="02010609060101010101" pitchFamily="49" charset="-122"/>
              </a:rPr>
              <a:t>即</a:t>
            </a:r>
            <a:r>
              <a:rPr lang="zh-CN" altLang="zh-CN" b="1" smtClean="0">
                <a:latin typeface="黑体" panose="02010609060101010101" pitchFamily="49" charset="-122"/>
                <a:ea typeface="黑体" panose="02010609060101010101" pitchFamily="49" charset="-122"/>
              </a:rPr>
              <a:t>：</a:t>
            </a:r>
            <a:endParaRPr lang="zh-CN" altLang="en-US" b="1" smtClean="0">
              <a:latin typeface="黑体" panose="02010609060101010101" pitchFamily="49" charset="-122"/>
              <a:ea typeface="黑体" panose="02010609060101010101" pitchFamily="49" charset="-122"/>
            </a:endParaRPr>
          </a:p>
          <a:p>
            <a:pPr lvl="1" eaLnBrk="1" hangingPunct="1">
              <a:buFont typeface="Wingdings" panose="05000000000000000000" pitchFamily="2" charset="2"/>
              <a:buNone/>
            </a:pPr>
            <a:r>
              <a:rPr lang="zh-CN" altLang="zh-CN" b="1" smtClean="0">
                <a:latin typeface="黑体" panose="02010609060101010101" pitchFamily="49" charset="-122"/>
                <a:ea typeface="黑体" panose="02010609060101010101" pitchFamily="49" charset="-122"/>
              </a:rPr>
              <a:t>1.对于∑上的一个NFA  M，可以构造一个∑上的正规式R,使得L(R)=L(M)。</a:t>
            </a:r>
          </a:p>
          <a:p>
            <a:pPr lvl="1" eaLnBrk="1" hangingPunct="1">
              <a:buFont typeface="Wingdings" panose="05000000000000000000" pitchFamily="2" charset="2"/>
              <a:buNone/>
            </a:pPr>
            <a:r>
              <a:rPr lang="zh-CN" altLang="zh-CN" b="1" smtClean="0">
                <a:latin typeface="黑体" panose="02010609060101010101" pitchFamily="49" charset="-122"/>
                <a:ea typeface="黑体" panose="02010609060101010101" pitchFamily="49" charset="-122"/>
              </a:rPr>
              <a:t>2</a:t>
            </a:r>
            <a:r>
              <a:rPr lang="en-US" altLang="zh-CN" b="1" smtClean="0">
                <a:latin typeface="黑体" panose="02010609060101010101" pitchFamily="49" charset="-122"/>
                <a:ea typeface="黑体" panose="02010609060101010101" pitchFamily="49" charset="-122"/>
              </a:rPr>
              <a:t>.</a:t>
            </a:r>
            <a:r>
              <a:rPr lang="zh-CN" altLang="en-US" b="1" smtClean="0">
                <a:latin typeface="黑体" panose="02010609060101010101" pitchFamily="49" charset="-122"/>
                <a:ea typeface="黑体" panose="02010609060101010101" pitchFamily="49" charset="-122"/>
              </a:rPr>
              <a:t>对于</a:t>
            </a:r>
            <a:r>
              <a:rPr lang="zh-CN" altLang="zh-CN" b="1" smtClean="0">
                <a:latin typeface="黑体" panose="02010609060101010101" pitchFamily="49" charset="-122"/>
                <a:ea typeface="黑体" panose="02010609060101010101" pitchFamily="49" charset="-122"/>
              </a:rPr>
              <a:t>∑上的一个正规式R，可以构造一个∑上的NFA M，使的L</a:t>
            </a:r>
            <a:r>
              <a:rPr lang="en-US" altLang="zh-CN" b="1" smtClean="0">
                <a:latin typeface="黑体" panose="02010609060101010101" pitchFamily="49" charset="-122"/>
                <a:ea typeface="黑体" panose="02010609060101010101" pitchFamily="49" charset="-122"/>
              </a:rPr>
              <a:t>(M)=L(R)</a:t>
            </a:r>
            <a:r>
              <a:rPr lang="zh-CN" altLang="en-US" b="1" smtClean="0">
                <a:latin typeface="黑体" panose="02010609060101010101" pitchFamily="49" charset="-122"/>
                <a:ea typeface="黑体" panose="02010609060101010101" pitchFamily="49" charset="-122"/>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a:xfrm>
            <a:off x="323850" y="404813"/>
            <a:ext cx="8540750" cy="1143000"/>
          </a:xfrm>
        </p:spPr>
        <p:txBody>
          <a:bodyPr/>
          <a:lstStyle/>
          <a:p>
            <a:pPr eaLnBrk="1" hangingPunct="1"/>
            <a:r>
              <a:rPr lang="zh-CN" altLang="zh-CN" sz="2800" smtClean="0">
                <a:latin typeface="黑体" panose="02010609060101010101" pitchFamily="49" charset="-122"/>
                <a:ea typeface="黑体" panose="02010609060101010101" pitchFamily="49" charset="-122"/>
              </a:rPr>
              <a:t>1.对于∑上的一个NFA  M，可以构造一个∑上的正规式R,使得L(R)=L(M)。</a:t>
            </a:r>
            <a:endParaRPr lang="zh-CN" altLang="en-US" sz="2800" smtClean="0">
              <a:latin typeface="黑体" panose="02010609060101010101" pitchFamily="49" charset="-122"/>
              <a:ea typeface="黑体" panose="02010609060101010101" pitchFamily="49" charset="-122"/>
            </a:endParaRPr>
          </a:p>
        </p:txBody>
      </p:sp>
      <p:sp>
        <p:nvSpPr>
          <p:cNvPr id="60419" name="Rectangle 3"/>
          <p:cNvSpPr>
            <a:spLocks noGrp="1" noRot="1" noChangeArrowheads="1"/>
          </p:cNvSpPr>
          <p:nvPr>
            <p:ph idx="1"/>
          </p:nvPr>
        </p:nvSpPr>
        <p:spPr>
          <a:xfrm>
            <a:off x="611188" y="2060575"/>
            <a:ext cx="8072437" cy="3889375"/>
          </a:xfrm>
        </p:spPr>
        <p:txBody>
          <a:bodyPr/>
          <a:lstStyle/>
          <a:p>
            <a:pPr eaLnBrk="1" hangingPunct="1">
              <a:lnSpc>
                <a:spcPct val="90000"/>
              </a:lnSpc>
              <a:buFont typeface="Wingdings" panose="05000000000000000000" pitchFamily="2" charset="2"/>
              <a:buNone/>
            </a:pPr>
            <a:r>
              <a:rPr lang="zh-CN" altLang="en-US" b="1" smtClean="0"/>
              <a:t>我们把状态转换图的概念拓广，令每一条弧可用一个正规式作标记。</a:t>
            </a:r>
          </a:p>
          <a:p>
            <a:pPr eaLnBrk="1" hangingPunct="1">
              <a:lnSpc>
                <a:spcPct val="90000"/>
              </a:lnSpc>
              <a:buFont typeface="Wingdings" panose="05000000000000000000" pitchFamily="2" charset="2"/>
              <a:buNone/>
            </a:pPr>
            <a:r>
              <a:rPr lang="zh-CN" altLang="en-US" b="1" smtClean="0"/>
              <a:t>第一步，在</a:t>
            </a:r>
            <a:r>
              <a:rPr lang="en-US" altLang="zh-CN" b="1" smtClean="0"/>
              <a:t>M</a:t>
            </a:r>
            <a:r>
              <a:rPr lang="zh-CN" altLang="en-US" b="1" smtClean="0"/>
              <a:t>的状态转换图上加进两个结点，一个为</a:t>
            </a:r>
            <a:r>
              <a:rPr lang="en-US" altLang="zh-CN" b="1" smtClean="0"/>
              <a:t>X</a:t>
            </a:r>
            <a:r>
              <a:rPr lang="zh-CN" altLang="en-US" b="1" smtClean="0"/>
              <a:t>结点</a:t>
            </a:r>
            <a:r>
              <a:rPr lang="en-US" altLang="zh-CN" b="1" smtClean="0"/>
              <a:t>,</a:t>
            </a:r>
            <a:r>
              <a:rPr lang="zh-CN" altLang="en-US" b="1" smtClean="0"/>
              <a:t>一个为</a:t>
            </a:r>
            <a:r>
              <a:rPr lang="en-US" altLang="zh-CN" b="1" smtClean="0"/>
              <a:t>Y</a:t>
            </a:r>
            <a:r>
              <a:rPr lang="zh-CN" altLang="en-US" b="1" smtClean="0"/>
              <a:t>结点，从</a:t>
            </a:r>
            <a:r>
              <a:rPr lang="en-US" altLang="zh-CN" b="1" smtClean="0"/>
              <a:t>X</a:t>
            </a:r>
            <a:r>
              <a:rPr lang="zh-CN" altLang="en-US" b="1" smtClean="0"/>
              <a:t>结点用</a:t>
            </a:r>
            <a:r>
              <a:rPr lang="zh-CN" altLang="en-US" b="1" smtClean="0">
                <a:latin typeface="Times New Roman" panose="02020603050405020304" pitchFamily="18" charset="0"/>
                <a:sym typeface="Symbol" panose="05050102010706020507" pitchFamily="18" charset="2"/>
              </a:rPr>
              <a:t>弧连接到</a:t>
            </a:r>
            <a:r>
              <a:rPr lang="en-US" altLang="zh-CN" b="1" smtClean="0"/>
              <a:t>M</a:t>
            </a:r>
            <a:r>
              <a:rPr lang="zh-CN" altLang="en-US" b="1" smtClean="0"/>
              <a:t>的所有初态结点，从</a:t>
            </a:r>
            <a:r>
              <a:rPr lang="en-US" altLang="zh-CN" b="1" smtClean="0"/>
              <a:t>M</a:t>
            </a:r>
            <a:r>
              <a:rPr lang="zh-CN" altLang="en-US" b="1" smtClean="0"/>
              <a:t>的所有终态结点用</a:t>
            </a:r>
            <a:r>
              <a:rPr lang="zh-CN" altLang="en-US" b="1" smtClean="0">
                <a:latin typeface="Times New Roman" panose="02020603050405020304" pitchFamily="18" charset="0"/>
                <a:sym typeface="Symbol" panose="05050102010706020507" pitchFamily="18" charset="2"/>
              </a:rPr>
              <a:t>弧连接到</a:t>
            </a:r>
            <a:r>
              <a:rPr lang="en-US" altLang="zh-CN" b="1" smtClean="0"/>
              <a:t>Y</a:t>
            </a:r>
            <a:r>
              <a:rPr lang="zh-CN" altLang="en-US" b="1" smtClean="0"/>
              <a:t>结点，形成一个与</a:t>
            </a:r>
            <a:r>
              <a:rPr lang="en-US" altLang="zh-CN" b="1" smtClean="0"/>
              <a:t>M</a:t>
            </a:r>
            <a:r>
              <a:rPr lang="zh-CN" altLang="en-US" b="1" smtClean="0"/>
              <a:t>等价的</a:t>
            </a:r>
            <a:r>
              <a:rPr lang="en-US" altLang="zh-CN" b="1" smtClean="0"/>
              <a:t>M`, M`</a:t>
            </a:r>
            <a:r>
              <a:rPr lang="zh-CN" altLang="en-US" b="1" smtClean="0"/>
              <a:t>只有一个初态和一个终态</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Rot="1" noChangeArrowheads="1"/>
          </p:cNvSpPr>
          <p:nvPr>
            <p:ph idx="1"/>
          </p:nvPr>
        </p:nvSpPr>
        <p:spPr>
          <a:xfrm>
            <a:off x="603250" y="692150"/>
            <a:ext cx="7640638" cy="1152525"/>
          </a:xfrm>
        </p:spPr>
        <p:txBody>
          <a:bodyPr/>
          <a:lstStyle/>
          <a:p>
            <a:pPr eaLnBrk="1" hangingPunct="1">
              <a:lnSpc>
                <a:spcPct val="90000"/>
              </a:lnSpc>
              <a:buFont typeface="Wingdings" panose="05000000000000000000" pitchFamily="2" charset="2"/>
              <a:buNone/>
            </a:pPr>
            <a:r>
              <a:rPr lang="zh-CN" altLang="en-US" sz="2400" b="1" smtClean="0"/>
              <a:t>第二步，逐步消去</a:t>
            </a:r>
            <a:r>
              <a:rPr lang="en-US" altLang="zh-CN" sz="2400" b="1" smtClean="0"/>
              <a:t>M`</a:t>
            </a:r>
            <a:r>
              <a:rPr lang="zh-CN" altLang="en-US" sz="2400" b="1" smtClean="0"/>
              <a:t>中的所有结点，直至只剩下</a:t>
            </a:r>
            <a:r>
              <a:rPr lang="en-US" altLang="zh-CN" sz="2400" b="1" smtClean="0"/>
              <a:t>X </a:t>
            </a:r>
            <a:r>
              <a:rPr lang="zh-CN" altLang="en-US" sz="2400" b="1" smtClean="0"/>
              <a:t>和</a:t>
            </a:r>
            <a:r>
              <a:rPr lang="en-US" altLang="zh-CN" sz="2400" b="1" smtClean="0"/>
              <a:t>Y</a:t>
            </a:r>
            <a:r>
              <a:rPr lang="zh-CN" altLang="en-US" sz="2400" b="1" smtClean="0"/>
              <a:t>结点</a:t>
            </a:r>
          </a:p>
          <a:p>
            <a:pPr eaLnBrk="1" hangingPunct="1">
              <a:lnSpc>
                <a:spcPct val="90000"/>
              </a:lnSpc>
              <a:buFont typeface="Wingdings" panose="05000000000000000000" pitchFamily="2" charset="2"/>
              <a:buNone/>
            </a:pPr>
            <a:r>
              <a:rPr lang="zh-CN" altLang="en-US" sz="2400" b="1" smtClean="0"/>
              <a:t>其消结规则如下</a:t>
            </a:r>
            <a:r>
              <a:rPr lang="en-US" altLang="zh-CN" sz="2400" b="1" smtClean="0"/>
              <a:t>:</a:t>
            </a:r>
            <a:endParaRPr lang="en-US" altLang="zh-CN" sz="2400" smtClean="0"/>
          </a:p>
        </p:txBody>
      </p:sp>
      <p:grpSp>
        <p:nvGrpSpPr>
          <p:cNvPr id="61443" name="Group 4"/>
          <p:cNvGrpSpPr>
            <a:grpSpLocks/>
          </p:cNvGrpSpPr>
          <p:nvPr/>
        </p:nvGrpSpPr>
        <p:grpSpPr bwMode="auto">
          <a:xfrm>
            <a:off x="1042988" y="1916113"/>
            <a:ext cx="7254875" cy="949325"/>
            <a:chOff x="518" y="1658"/>
            <a:chExt cx="4570" cy="598"/>
          </a:xfrm>
        </p:grpSpPr>
        <p:sp>
          <p:nvSpPr>
            <p:cNvPr id="61475" name="Text Box 5"/>
            <p:cNvSpPr txBox="1">
              <a:spLocks noChangeArrowheads="1"/>
            </p:cNvSpPr>
            <p:nvPr/>
          </p:nvSpPr>
          <p:spPr bwMode="auto">
            <a:xfrm>
              <a:off x="518" y="1706"/>
              <a:ext cx="6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对于</a:t>
              </a:r>
            </a:p>
          </p:txBody>
        </p:sp>
        <p:sp>
          <p:nvSpPr>
            <p:cNvPr id="61476" name="Oval 6"/>
            <p:cNvSpPr>
              <a:spLocks noChangeArrowheads="1"/>
            </p:cNvSpPr>
            <p:nvPr/>
          </p:nvSpPr>
          <p:spPr bwMode="auto">
            <a:xfrm>
              <a:off x="1344" y="1920"/>
              <a:ext cx="192" cy="28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1</a:t>
              </a:r>
            </a:p>
          </p:txBody>
        </p:sp>
        <p:sp>
          <p:nvSpPr>
            <p:cNvPr id="61477" name="Oval 7"/>
            <p:cNvSpPr>
              <a:spLocks noChangeArrowheads="1"/>
            </p:cNvSpPr>
            <p:nvPr/>
          </p:nvSpPr>
          <p:spPr bwMode="auto">
            <a:xfrm>
              <a:off x="2064" y="1920"/>
              <a:ext cx="240" cy="28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2</a:t>
              </a:r>
            </a:p>
          </p:txBody>
        </p:sp>
        <p:sp>
          <p:nvSpPr>
            <p:cNvPr id="61478" name="Text Box 8"/>
            <p:cNvSpPr txBox="1">
              <a:spLocks noChangeArrowheads="1"/>
            </p:cNvSpPr>
            <p:nvPr/>
          </p:nvSpPr>
          <p:spPr bwMode="auto">
            <a:xfrm>
              <a:off x="3254" y="1789"/>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rPr>
                <a:t>代之为：</a:t>
              </a:r>
            </a:p>
          </p:txBody>
        </p:sp>
        <p:sp>
          <p:nvSpPr>
            <p:cNvPr id="61479" name="Oval 9"/>
            <p:cNvSpPr>
              <a:spLocks noChangeArrowheads="1"/>
            </p:cNvSpPr>
            <p:nvPr/>
          </p:nvSpPr>
          <p:spPr bwMode="auto">
            <a:xfrm>
              <a:off x="4128" y="1968"/>
              <a:ext cx="240" cy="28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1</a:t>
              </a:r>
            </a:p>
          </p:txBody>
        </p:sp>
        <p:sp>
          <p:nvSpPr>
            <p:cNvPr id="61480" name="Oval 10"/>
            <p:cNvSpPr>
              <a:spLocks noChangeArrowheads="1"/>
            </p:cNvSpPr>
            <p:nvPr/>
          </p:nvSpPr>
          <p:spPr bwMode="auto">
            <a:xfrm>
              <a:off x="4848" y="1968"/>
              <a:ext cx="240" cy="28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3</a:t>
              </a:r>
            </a:p>
          </p:txBody>
        </p:sp>
        <p:sp>
          <p:nvSpPr>
            <p:cNvPr id="61481" name="Oval 11"/>
            <p:cNvSpPr>
              <a:spLocks noChangeArrowheads="1"/>
            </p:cNvSpPr>
            <p:nvPr/>
          </p:nvSpPr>
          <p:spPr bwMode="auto">
            <a:xfrm>
              <a:off x="2736" y="1920"/>
              <a:ext cx="240" cy="28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3</a:t>
              </a:r>
            </a:p>
          </p:txBody>
        </p:sp>
        <p:sp>
          <p:nvSpPr>
            <p:cNvPr id="61482" name="Line 12"/>
            <p:cNvSpPr>
              <a:spLocks noChangeShapeType="1"/>
            </p:cNvSpPr>
            <p:nvPr/>
          </p:nvSpPr>
          <p:spPr bwMode="auto">
            <a:xfrm>
              <a:off x="1632" y="2064"/>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483" name="Line 13"/>
            <p:cNvSpPr>
              <a:spLocks noChangeShapeType="1"/>
            </p:cNvSpPr>
            <p:nvPr/>
          </p:nvSpPr>
          <p:spPr bwMode="auto">
            <a:xfrm>
              <a:off x="2352" y="2064"/>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484" name="Text Box 14"/>
            <p:cNvSpPr txBox="1">
              <a:spLocks noChangeArrowheads="1"/>
            </p:cNvSpPr>
            <p:nvPr/>
          </p:nvSpPr>
          <p:spPr bwMode="auto">
            <a:xfrm>
              <a:off x="1622" y="1658"/>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R</a:t>
              </a:r>
              <a:r>
                <a:rPr kumimoji="1" lang="en-US" altLang="zh-CN" sz="2400" b="1" baseline="-25000">
                  <a:latin typeface="Times New Roman" panose="02020603050405020304" pitchFamily="18" charset="0"/>
                </a:rPr>
                <a:t>1</a:t>
              </a:r>
            </a:p>
          </p:txBody>
        </p:sp>
        <p:sp>
          <p:nvSpPr>
            <p:cNvPr id="61485" name="Text Box 15"/>
            <p:cNvSpPr txBox="1">
              <a:spLocks noChangeArrowheads="1"/>
            </p:cNvSpPr>
            <p:nvPr/>
          </p:nvSpPr>
          <p:spPr bwMode="auto">
            <a:xfrm>
              <a:off x="2342" y="1680"/>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R</a:t>
              </a:r>
              <a:r>
                <a:rPr kumimoji="1" lang="en-US" altLang="zh-CN" sz="2400" b="1" baseline="-25000">
                  <a:latin typeface="Times New Roman" panose="02020603050405020304" pitchFamily="18" charset="0"/>
                </a:rPr>
                <a:t>2</a:t>
              </a:r>
            </a:p>
          </p:txBody>
        </p:sp>
        <p:sp>
          <p:nvSpPr>
            <p:cNvPr id="61486" name="Text Box 16"/>
            <p:cNvSpPr txBox="1">
              <a:spLocks noChangeArrowheads="1"/>
            </p:cNvSpPr>
            <p:nvPr/>
          </p:nvSpPr>
          <p:spPr bwMode="auto">
            <a:xfrm>
              <a:off x="4416" y="1728"/>
              <a:ext cx="52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R</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R</a:t>
              </a:r>
              <a:r>
                <a:rPr kumimoji="1" lang="en-US" altLang="zh-CN" sz="2400" b="1" baseline="-25000">
                  <a:latin typeface="Times New Roman" panose="02020603050405020304" pitchFamily="18" charset="0"/>
                </a:rPr>
                <a:t>2</a:t>
              </a:r>
            </a:p>
            <a:p>
              <a:pPr eaLnBrk="1" hangingPunct="1">
                <a:spcBef>
                  <a:spcPct val="0"/>
                </a:spcBef>
                <a:buFontTx/>
                <a:buNone/>
              </a:pPr>
              <a:endParaRPr kumimoji="1" lang="en-US" altLang="zh-CN" sz="2400" b="1" baseline="-25000">
                <a:latin typeface="Times New Roman" panose="02020603050405020304" pitchFamily="18" charset="0"/>
              </a:endParaRPr>
            </a:p>
          </p:txBody>
        </p:sp>
      </p:grpSp>
      <p:sp>
        <p:nvSpPr>
          <p:cNvPr id="61444" name="Line 17"/>
          <p:cNvSpPr>
            <a:spLocks noChangeShapeType="1"/>
          </p:cNvSpPr>
          <p:nvPr/>
        </p:nvSpPr>
        <p:spPr bwMode="auto">
          <a:xfrm>
            <a:off x="7235825" y="2636838"/>
            <a:ext cx="7191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1445" name="Group 19"/>
          <p:cNvGrpSpPr>
            <a:grpSpLocks/>
          </p:cNvGrpSpPr>
          <p:nvPr/>
        </p:nvGrpSpPr>
        <p:grpSpPr bwMode="auto">
          <a:xfrm>
            <a:off x="1187450" y="2852738"/>
            <a:ext cx="7315200" cy="1295400"/>
            <a:chOff x="480" y="2304"/>
            <a:chExt cx="4608" cy="816"/>
          </a:xfrm>
        </p:grpSpPr>
        <p:sp>
          <p:nvSpPr>
            <p:cNvPr id="61463" name="Text Box 20"/>
            <p:cNvSpPr txBox="1">
              <a:spLocks noChangeArrowheads="1"/>
            </p:cNvSpPr>
            <p:nvPr/>
          </p:nvSpPr>
          <p:spPr bwMode="auto">
            <a:xfrm>
              <a:off x="480" y="2592"/>
              <a:ext cx="6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2.</a:t>
              </a:r>
              <a:r>
                <a:rPr kumimoji="1" lang="zh-CN" altLang="en-US" sz="2400" b="1">
                  <a:latin typeface="Times New Roman" panose="02020603050405020304" pitchFamily="18" charset="0"/>
                </a:rPr>
                <a:t>对于</a:t>
              </a:r>
            </a:p>
          </p:txBody>
        </p:sp>
        <p:sp>
          <p:nvSpPr>
            <p:cNvPr id="61464" name="Oval 21"/>
            <p:cNvSpPr>
              <a:spLocks noChangeArrowheads="1"/>
            </p:cNvSpPr>
            <p:nvPr/>
          </p:nvSpPr>
          <p:spPr bwMode="auto">
            <a:xfrm>
              <a:off x="1392" y="2544"/>
              <a:ext cx="192" cy="28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1</a:t>
              </a:r>
            </a:p>
          </p:txBody>
        </p:sp>
        <p:sp>
          <p:nvSpPr>
            <p:cNvPr id="61465" name="Oval 22"/>
            <p:cNvSpPr>
              <a:spLocks noChangeArrowheads="1"/>
            </p:cNvSpPr>
            <p:nvPr/>
          </p:nvSpPr>
          <p:spPr bwMode="auto">
            <a:xfrm>
              <a:off x="2208" y="2592"/>
              <a:ext cx="240" cy="28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2</a:t>
              </a:r>
            </a:p>
          </p:txBody>
        </p:sp>
        <p:sp>
          <p:nvSpPr>
            <p:cNvPr id="61466" name="Freeform 23"/>
            <p:cNvSpPr>
              <a:spLocks/>
            </p:cNvSpPr>
            <p:nvPr/>
          </p:nvSpPr>
          <p:spPr bwMode="auto">
            <a:xfrm>
              <a:off x="1536" y="2400"/>
              <a:ext cx="720" cy="192"/>
            </a:xfrm>
            <a:custGeom>
              <a:avLst/>
              <a:gdLst>
                <a:gd name="T0" fmla="*/ 0 w 768"/>
                <a:gd name="T1" fmla="*/ 114 h 200"/>
                <a:gd name="T2" fmla="*/ 245 w 768"/>
                <a:gd name="T3" fmla="*/ 8 h 200"/>
                <a:gd name="T4" fmla="*/ 488 w 768"/>
                <a:gd name="T5" fmla="*/ 150 h 200"/>
                <a:gd name="T6" fmla="*/ 0 60000 65536"/>
                <a:gd name="T7" fmla="*/ 0 60000 65536"/>
                <a:gd name="T8" fmla="*/ 0 60000 65536"/>
                <a:gd name="T9" fmla="*/ 0 w 768"/>
                <a:gd name="T10" fmla="*/ 0 h 200"/>
                <a:gd name="T11" fmla="*/ 768 w 768"/>
                <a:gd name="T12" fmla="*/ 200 h 200"/>
              </a:gdLst>
              <a:ahLst/>
              <a:cxnLst>
                <a:cxn ang="T6">
                  <a:pos x="T0" y="T1"/>
                </a:cxn>
                <a:cxn ang="T7">
                  <a:pos x="T2" y="T3"/>
                </a:cxn>
                <a:cxn ang="T8">
                  <a:pos x="T4" y="T5"/>
                </a:cxn>
              </a:cxnLst>
              <a:rect l="T9" t="T10" r="T11" b="T12"/>
              <a:pathLst>
                <a:path w="768" h="200">
                  <a:moveTo>
                    <a:pt x="0" y="152"/>
                  </a:moveTo>
                  <a:cubicBezTo>
                    <a:pt x="128" y="76"/>
                    <a:pt x="256" y="0"/>
                    <a:pt x="384" y="8"/>
                  </a:cubicBezTo>
                  <a:cubicBezTo>
                    <a:pt x="512" y="16"/>
                    <a:pt x="704" y="168"/>
                    <a:pt x="768" y="20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1467" name="Freeform 24"/>
            <p:cNvSpPr>
              <a:spLocks/>
            </p:cNvSpPr>
            <p:nvPr/>
          </p:nvSpPr>
          <p:spPr bwMode="auto">
            <a:xfrm>
              <a:off x="1488" y="2784"/>
              <a:ext cx="720" cy="296"/>
            </a:xfrm>
            <a:custGeom>
              <a:avLst/>
              <a:gdLst>
                <a:gd name="T0" fmla="*/ 0 w 720"/>
                <a:gd name="T1" fmla="*/ 0 h 296"/>
                <a:gd name="T2" fmla="*/ 336 w 720"/>
                <a:gd name="T3" fmla="*/ 288 h 296"/>
                <a:gd name="T4" fmla="*/ 720 w 720"/>
                <a:gd name="T5" fmla="*/ 48 h 296"/>
                <a:gd name="T6" fmla="*/ 0 60000 65536"/>
                <a:gd name="T7" fmla="*/ 0 60000 65536"/>
                <a:gd name="T8" fmla="*/ 0 60000 65536"/>
                <a:gd name="T9" fmla="*/ 0 w 720"/>
                <a:gd name="T10" fmla="*/ 0 h 296"/>
                <a:gd name="T11" fmla="*/ 720 w 720"/>
                <a:gd name="T12" fmla="*/ 296 h 296"/>
              </a:gdLst>
              <a:ahLst/>
              <a:cxnLst>
                <a:cxn ang="T6">
                  <a:pos x="T0" y="T1"/>
                </a:cxn>
                <a:cxn ang="T7">
                  <a:pos x="T2" y="T3"/>
                </a:cxn>
                <a:cxn ang="T8">
                  <a:pos x="T4" y="T5"/>
                </a:cxn>
              </a:cxnLst>
              <a:rect l="T9" t="T10" r="T11" b="T12"/>
              <a:pathLst>
                <a:path w="720" h="296">
                  <a:moveTo>
                    <a:pt x="0" y="0"/>
                  </a:moveTo>
                  <a:cubicBezTo>
                    <a:pt x="108" y="140"/>
                    <a:pt x="216" y="280"/>
                    <a:pt x="336" y="288"/>
                  </a:cubicBezTo>
                  <a:cubicBezTo>
                    <a:pt x="456" y="296"/>
                    <a:pt x="656" y="88"/>
                    <a:pt x="720" y="4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1468" name="Text Box 25"/>
            <p:cNvSpPr txBox="1">
              <a:spLocks noChangeArrowheads="1"/>
            </p:cNvSpPr>
            <p:nvPr/>
          </p:nvSpPr>
          <p:spPr bwMode="auto">
            <a:xfrm>
              <a:off x="1680" y="2304"/>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R</a:t>
              </a:r>
              <a:r>
                <a:rPr kumimoji="1" lang="en-US" altLang="zh-CN" sz="2400" b="1" baseline="-25000">
                  <a:latin typeface="Times New Roman" panose="02020603050405020304" pitchFamily="18" charset="0"/>
                </a:rPr>
                <a:t>1</a:t>
              </a:r>
            </a:p>
          </p:txBody>
        </p:sp>
        <p:sp>
          <p:nvSpPr>
            <p:cNvPr id="61469" name="Text Box 26"/>
            <p:cNvSpPr txBox="1">
              <a:spLocks noChangeArrowheads="1"/>
            </p:cNvSpPr>
            <p:nvPr/>
          </p:nvSpPr>
          <p:spPr bwMode="auto">
            <a:xfrm>
              <a:off x="1680" y="2784"/>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R</a:t>
              </a:r>
              <a:r>
                <a:rPr kumimoji="1" lang="en-US" altLang="zh-CN" sz="2400" b="1" baseline="-25000">
                  <a:latin typeface="Times New Roman" panose="02020603050405020304" pitchFamily="18" charset="0"/>
                </a:rPr>
                <a:t>2</a:t>
              </a:r>
            </a:p>
          </p:txBody>
        </p:sp>
        <p:sp>
          <p:nvSpPr>
            <p:cNvPr id="61470" name="Text Box 27"/>
            <p:cNvSpPr txBox="1">
              <a:spLocks noChangeArrowheads="1"/>
            </p:cNvSpPr>
            <p:nvPr/>
          </p:nvSpPr>
          <p:spPr bwMode="auto">
            <a:xfrm>
              <a:off x="2976" y="2688"/>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rPr>
                <a:t>代之为：</a:t>
              </a:r>
            </a:p>
          </p:txBody>
        </p:sp>
        <p:sp>
          <p:nvSpPr>
            <p:cNvPr id="61471" name="Oval 28"/>
            <p:cNvSpPr>
              <a:spLocks noChangeArrowheads="1"/>
            </p:cNvSpPr>
            <p:nvPr/>
          </p:nvSpPr>
          <p:spPr bwMode="auto">
            <a:xfrm>
              <a:off x="4032" y="2832"/>
              <a:ext cx="240" cy="28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1</a:t>
              </a:r>
            </a:p>
          </p:txBody>
        </p:sp>
        <p:sp>
          <p:nvSpPr>
            <p:cNvPr id="61472" name="Oval 29"/>
            <p:cNvSpPr>
              <a:spLocks noChangeArrowheads="1"/>
            </p:cNvSpPr>
            <p:nvPr/>
          </p:nvSpPr>
          <p:spPr bwMode="auto">
            <a:xfrm>
              <a:off x="4848" y="2832"/>
              <a:ext cx="240" cy="28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2</a:t>
              </a:r>
            </a:p>
          </p:txBody>
        </p:sp>
        <p:sp>
          <p:nvSpPr>
            <p:cNvPr id="61473" name="Text Box 30"/>
            <p:cNvSpPr txBox="1">
              <a:spLocks noChangeArrowheads="1"/>
            </p:cNvSpPr>
            <p:nvPr/>
          </p:nvSpPr>
          <p:spPr bwMode="auto">
            <a:xfrm>
              <a:off x="4320" y="2496"/>
              <a:ext cx="56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R</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|R</a:t>
              </a:r>
              <a:r>
                <a:rPr kumimoji="1" lang="en-US" altLang="zh-CN" sz="2400" b="1" baseline="-25000">
                  <a:latin typeface="Times New Roman" panose="02020603050405020304" pitchFamily="18" charset="0"/>
                </a:rPr>
                <a:t>2</a:t>
              </a:r>
            </a:p>
            <a:p>
              <a:pPr eaLnBrk="1" hangingPunct="1">
                <a:spcBef>
                  <a:spcPct val="0"/>
                </a:spcBef>
                <a:buFontTx/>
                <a:buNone/>
              </a:pPr>
              <a:endParaRPr kumimoji="1" lang="en-US" altLang="zh-CN" sz="2400" b="1" baseline="-25000">
                <a:latin typeface="Times New Roman" panose="02020603050405020304" pitchFamily="18" charset="0"/>
              </a:endParaRPr>
            </a:p>
          </p:txBody>
        </p:sp>
        <p:sp>
          <p:nvSpPr>
            <p:cNvPr id="61474" name="Line 31"/>
            <p:cNvSpPr>
              <a:spLocks noChangeShapeType="1"/>
            </p:cNvSpPr>
            <p:nvPr/>
          </p:nvSpPr>
          <p:spPr bwMode="auto">
            <a:xfrm>
              <a:off x="4368" y="2928"/>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1446" name="Group 32"/>
          <p:cNvGrpSpPr>
            <a:grpSpLocks/>
          </p:cNvGrpSpPr>
          <p:nvPr/>
        </p:nvGrpSpPr>
        <p:grpSpPr bwMode="auto">
          <a:xfrm>
            <a:off x="900113" y="4221163"/>
            <a:ext cx="7467600" cy="1295400"/>
            <a:chOff x="384" y="3216"/>
            <a:chExt cx="4704" cy="816"/>
          </a:xfrm>
        </p:grpSpPr>
        <p:sp>
          <p:nvSpPr>
            <p:cNvPr id="61448" name="Text Box 33"/>
            <p:cNvSpPr txBox="1">
              <a:spLocks noChangeArrowheads="1"/>
            </p:cNvSpPr>
            <p:nvPr/>
          </p:nvSpPr>
          <p:spPr bwMode="auto">
            <a:xfrm>
              <a:off x="384" y="3696"/>
              <a:ext cx="6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3.</a:t>
              </a:r>
              <a:r>
                <a:rPr kumimoji="1" lang="zh-CN" altLang="en-US" sz="2400" b="1">
                  <a:latin typeface="Times New Roman" panose="02020603050405020304" pitchFamily="18" charset="0"/>
                </a:rPr>
                <a:t>对于</a:t>
              </a:r>
            </a:p>
          </p:txBody>
        </p:sp>
        <p:sp>
          <p:nvSpPr>
            <p:cNvPr id="61449" name="Oval 34"/>
            <p:cNvSpPr>
              <a:spLocks noChangeArrowheads="1"/>
            </p:cNvSpPr>
            <p:nvPr/>
          </p:nvSpPr>
          <p:spPr bwMode="auto">
            <a:xfrm>
              <a:off x="1248" y="3744"/>
              <a:ext cx="192" cy="28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1</a:t>
              </a:r>
            </a:p>
          </p:txBody>
        </p:sp>
        <p:sp>
          <p:nvSpPr>
            <p:cNvPr id="61450" name="Line 35"/>
            <p:cNvSpPr>
              <a:spLocks noChangeShapeType="1"/>
            </p:cNvSpPr>
            <p:nvPr/>
          </p:nvSpPr>
          <p:spPr bwMode="auto">
            <a:xfrm>
              <a:off x="1536" y="3888"/>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451" name="Oval 36"/>
            <p:cNvSpPr>
              <a:spLocks noChangeArrowheads="1"/>
            </p:cNvSpPr>
            <p:nvPr/>
          </p:nvSpPr>
          <p:spPr bwMode="auto">
            <a:xfrm>
              <a:off x="1920" y="3744"/>
              <a:ext cx="240" cy="28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2</a:t>
              </a:r>
            </a:p>
          </p:txBody>
        </p:sp>
        <p:sp>
          <p:nvSpPr>
            <p:cNvPr id="61452" name="Line 37"/>
            <p:cNvSpPr>
              <a:spLocks noChangeShapeType="1"/>
            </p:cNvSpPr>
            <p:nvPr/>
          </p:nvSpPr>
          <p:spPr bwMode="auto">
            <a:xfrm>
              <a:off x="2256" y="3936"/>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453" name="Oval 38"/>
            <p:cNvSpPr>
              <a:spLocks noChangeArrowheads="1"/>
            </p:cNvSpPr>
            <p:nvPr/>
          </p:nvSpPr>
          <p:spPr bwMode="auto">
            <a:xfrm>
              <a:off x="2688" y="3744"/>
              <a:ext cx="240" cy="28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3</a:t>
              </a:r>
            </a:p>
          </p:txBody>
        </p:sp>
        <p:sp>
          <p:nvSpPr>
            <p:cNvPr id="61454" name="Text Box 39"/>
            <p:cNvSpPr txBox="1">
              <a:spLocks noChangeArrowheads="1"/>
            </p:cNvSpPr>
            <p:nvPr/>
          </p:nvSpPr>
          <p:spPr bwMode="auto">
            <a:xfrm>
              <a:off x="1536" y="3482"/>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R</a:t>
              </a:r>
              <a:r>
                <a:rPr kumimoji="1" lang="en-US" altLang="zh-CN" sz="2400" b="1" baseline="-25000">
                  <a:latin typeface="Times New Roman" panose="02020603050405020304" pitchFamily="18" charset="0"/>
                </a:rPr>
                <a:t>1</a:t>
              </a:r>
            </a:p>
          </p:txBody>
        </p:sp>
        <p:sp>
          <p:nvSpPr>
            <p:cNvPr id="61455" name="Text Box 40"/>
            <p:cNvSpPr txBox="1">
              <a:spLocks noChangeArrowheads="1"/>
            </p:cNvSpPr>
            <p:nvPr/>
          </p:nvSpPr>
          <p:spPr bwMode="auto">
            <a:xfrm>
              <a:off x="1872" y="3216"/>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R</a:t>
              </a:r>
              <a:r>
                <a:rPr kumimoji="1" lang="en-US" altLang="zh-CN" sz="2400" b="1" baseline="-25000">
                  <a:latin typeface="Times New Roman" panose="02020603050405020304" pitchFamily="18" charset="0"/>
                </a:rPr>
                <a:t>2</a:t>
              </a:r>
            </a:p>
          </p:txBody>
        </p:sp>
        <p:sp>
          <p:nvSpPr>
            <p:cNvPr id="61456" name="Freeform 41"/>
            <p:cNvSpPr>
              <a:spLocks/>
            </p:cNvSpPr>
            <p:nvPr/>
          </p:nvSpPr>
          <p:spPr bwMode="auto">
            <a:xfrm>
              <a:off x="1968" y="3456"/>
              <a:ext cx="192" cy="296"/>
            </a:xfrm>
            <a:custGeom>
              <a:avLst/>
              <a:gdLst>
                <a:gd name="T0" fmla="*/ 0 w 192"/>
                <a:gd name="T1" fmla="*/ 296 h 296"/>
                <a:gd name="T2" fmla="*/ 96 w 192"/>
                <a:gd name="T3" fmla="*/ 8 h 296"/>
                <a:gd name="T4" fmla="*/ 192 w 192"/>
                <a:gd name="T5" fmla="*/ 248 h 296"/>
                <a:gd name="T6" fmla="*/ 0 60000 65536"/>
                <a:gd name="T7" fmla="*/ 0 60000 65536"/>
                <a:gd name="T8" fmla="*/ 0 60000 65536"/>
                <a:gd name="T9" fmla="*/ 0 w 192"/>
                <a:gd name="T10" fmla="*/ 0 h 296"/>
                <a:gd name="T11" fmla="*/ 192 w 192"/>
                <a:gd name="T12" fmla="*/ 296 h 296"/>
              </a:gdLst>
              <a:ahLst/>
              <a:cxnLst>
                <a:cxn ang="T6">
                  <a:pos x="T0" y="T1"/>
                </a:cxn>
                <a:cxn ang="T7">
                  <a:pos x="T2" y="T3"/>
                </a:cxn>
                <a:cxn ang="T8">
                  <a:pos x="T4" y="T5"/>
                </a:cxn>
              </a:cxnLst>
              <a:rect l="T9" t="T10" r="T11" b="T12"/>
              <a:pathLst>
                <a:path w="192" h="296">
                  <a:moveTo>
                    <a:pt x="0" y="296"/>
                  </a:moveTo>
                  <a:cubicBezTo>
                    <a:pt x="32" y="156"/>
                    <a:pt x="64" y="16"/>
                    <a:pt x="96" y="8"/>
                  </a:cubicBezTo>
                  <a:cubicBezTo>
                    <a:pt x="128" y="0"/>
                    <a:pt x="176" y="200"/>
                    <a:pt x="192" y="24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1457" name="Text Box 42"/>
            <p:cNvSpPr txBox="1">
              <a:spLocks noChangeArrowheads="1"/>
            </p:cNvSpPr>
            <p:nvPr/>
          </p:nvSpPr>
          <p:spPr bwMode="auto">
            <a:xfrm>
              <a:off x="2256" y="3504"/>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R</a:t>
              </a:r>
              <a:r>
                <a:rPr kumimoji="1" lang="en-US" altLang="zh-CN" sz="2400" b="1" baseline="-25000">
                  <a:latin typeface="Times New Roman" panose="02020603050405020304" pitchFamily="18" charset="0"/>
                </a:rPr>
                <a:t>3</a:t>
              </a:r>
            </a:p>
          </p:txBody>
        </p:sp>
        <p:sp>
          <p:nvSpPr>
            <p:cNvPr id="61458" name="Text Box 43"/>
            <p:cNvSpPr txBox="1">
              <a:spLocks noChangeArrowheads="1"/>
            </p:cNvSpPr>
            <p:nvPr/>
          </p:nvSpPr>
          <p:spPr bwMode="auto">
            <a:xfrm>
              <a:off x="3024" y="3600"/>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rPr>
                <a:t>代之为：</a:t>
              </a:r>
            </a:p>
          </p:txBody>
        </p:sp>
        <p:sp>
          <p:nvSpPr>
            <p:cNvPr id="61459" name="Oval 44"/>
            <p:cNvSpPr>
              <a:spLocks noChangeArrowheads="1"/>
            </p:cNvSpPr>
            <p:nvPr/>
          </p:nvSpPr>
          <p:spPr bwMode="auto">
            <a:xfrm>
              <a:off x="3936" y="3648"/>
              <a:ext cx="240" cy="28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1</a:t>
              </a:r>
            </a:p>
          </p:txBody>
        </p:sp>
        <p:sp>
          <p:nvSpPr>
            <p:cNvPr id="61460" name="Oval 45"/>
            <p:cNvSpPr>
              <a:spLocks noChangeArrowheads="1"/>
            </p:cNvSpPr>
            <p:nvPr/>
          </p:nvSpPr>
          <p:spPr bwMode="auto">
            <a:xfrm>
              <a:off x="4848" y="3696"/>
              <a:ext cx="240" cy="28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3</a:t>
              </a:r>
            </a:p>
          </p:txBody>
        </p:sp>
        <p:sp>
          <p:nvSpPr>
            <p:cNvPr id="61461" name="Line 46"/>
            <p:cNvSpPr>
              <a:spLocks noChangeShapeType="1"/>
            </p:cNvSpPr>
            <p:nvPr/>
          </p:nvSpPr>
          <p:spPr bwMode="auto">
            <a:xfrm>
              <a:off x="4320" y="3792"/>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462" name="Text Box 47"/>
            <p:cNvSpPr txBox="1">
              <a:spLocks noChangeArrowheads="1"/>
            </p:cNvSpPr>
            <p:nvPr/>
          </p:nvSpPr>
          <p:spPr bwMode="auto">
            <a:xfrm>
              <a:off x="4176" y="3264"/>
              <a:ext cx="82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R</a:t>
              </a:r>
              <a:r>
                <a:rPr kumimoji="1" lang="en-US" altLang="zh-CN" sz="2400" b="1" baseline="-25000">
                  <a:latin typeface="Times New Roman" panose="02020603050405020304" pitchFamily="18" charset="0"/>
                </a:rPr>
                <a:t>1</a:t>
              </a:r>
              <a:r>
                <a:rPr kumimoji="1" lang="en-US" altLang="zh-CN" sz="2400" b="1">
                  <a:latin typeface="Times New Roman" panose="02020603050405020304" pitchFamily="18" charset="0"/>
                </a:rPr>
                <a:t>R</a:t>
              </a:r>
              <a:r>
                <a:rPr kumimoji="1" lang="en-US" altLang="zh-CN" sz="2400" b="1" baseline="-25000">
                  <a:latin typeface="Times New Roman" panose="02020603050405020304" pitchFamily="18" charset="0"/>
                </a:rPr>
                <a:t>2</a:t>
              </a:r>
              <a:r>
                <a:rPr kumimoji="1" lang="en-US" altLang="zh-CN" sz="2400" b="1" baseline="30000">
                  <a:latin typeface="Times New Roman" panose="02020603050405020304" pitchFamily="18" charset="0"/>
                </a:rPr>
                <a:t>* </a:t>
              </a:r>
              <a:r>
                <a:rPr kumimoji="1" lang="en-US" altLang="zh-CN" sz="2400" b="1">
                  <a:latin typeface="Times New Roman" panose="02020603050405020304" pitchFamily="18" charset="0"/>
                </a:rPr>
                <a:t>R</a:t>
              </a:r>
              <a:r>
                <a:rPr kumimoji="1" lang="en-US" altLang="zh-CN" sz="2400" b="1" baseline="-25000">
                  <a:latin typeface="Times New Roman" panose="02020603050405020304" pitchFamily="18" charset="0"/>
                </a:rPr>
                <a:t>3</a:t>
              </a:r>
              <a:endParaRPr kumimoji="1" lang="en-US" altLang="zh-CN" sz="2400" b="1" baseline="30000">
                <a:latin typeface="Times New Roman" panose="02020603050405020304" pitchFamily="18" charset="0"/>
              </a:endParaRPr>
            </a:p>
            <a:p>
              <a:pPr eaLnBrk="1" hangingPunct="1">
                <a:spcBef>
                  <a:spcPct val="0"/>
                </a:spcBef>
                <a:buFontTx/>
                <a:buNone/>
              </a:pPr>
              <a:endParaRPr kumimoji="1" lang="en-US" altLang="zh-CN" sz="2400" b="1" baseline="-25000">
                <a:latin typeface="Times New Roman" panose="02020603050405020304" pitchFamily="18" charset="0"/>
              </a:endParaRPr>
            </a:p>
          </p:txBody>
        </p:sp>
      </p:grpSp>
      <p:sp>
        <p:nvSpPr>
          <p:cNvPr id="61447" name="Rectangle 48"/>
          <p:cNvSpPr>
            <a:spLocks noRot="1" noChangeArrowheads="1"/>
          </p:cNvSpPr>
          <p:nvPr/>
        </p:nvSpPr>
        <p:spPr bwMode="auto">
          <a:xfrm>
            <a:off x="900113" y="5734050"/>
            <a:ext cx="76406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hlink"/>
              </a:buClr>
              <a:buSzPct val="70000"/>
              <a:buFont typeface="Wingdings" panose="05000000000000000000" pitchFamily="2" charset="2"/>
              <a:buNone/>
            </a:pPr>
            <a:r>
              <a:rPr lang="zh-CN" altLang="en-US" sz="2400"/>
              <a:t>最后</a:t>
            </a:r>
            <a:r>
              <a:rPr lang="en-US" altLang="zh-CN" sz="2400"/>
              <a:t>x</a:t>
            </a:r>
            <a:r>
              <a:rPr lang="zh-CN" altLang="en-US" sz="2400"/>
              <a:t>和</a:t>
            </a:r>
            <a:r>
              <a:rPr lang="en-US" altLang="zh-CN" sz="2400"/>
              <a:t>y</a:t>
            </a:r>
            <a:r>
              <a:rPr lang="zh-CN" altLang="en-US" sz="2400"/>
              <a:t>结点间的弧上的标记则为所求的正规式</a:t>
            </a:r>
            <a:r>
              <a:rPr lang="en-US" altLang="zh-CN" sz="2400"/>
              <a:t>R</a:t>
            </a:r>
            <a:r>
              <a:rPr lang="zh-CN" altLang="en-US" sz="2400"/>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Oval 5"/>
          <p:cNvSpPr>
            <a:spLocks noChangeArrowheads="1"/>
          </p:cNvSpPr>
          <p:nvPr/>
        </p:nvSpPr>
        <p:spPr bwMode="auto">
          <a:xfrm>
            <a:off x="4648200" y="2314575"/>
            <a:ext cx="762000" cy="6858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B</a:t>
            </a:r>
          </a:p>
        </p:txBody>
      </p:sp>
      <p:sp>
        <p:nvSpPr>
          <p:cNvPr id="62467" name="Oval 6"/>
          <p:cNvSpPr>
            <a:spLocks noChangeArrowheads="1"/>
          </p:cNvSpPr>
          <p:nvPr/>
        </p:nvSpPr>
        <p:spPr bwMode="auto">
          <a:xfrm>
            <a:off x="5867400" y="2390775"/>
            <a:ext cx="762000" cy="6858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C</a:t>
            </a:r>
          </a:p>
        </p:txBody>
      </p:sp>
      <p:sp>
        <p:nvSpPr>
          <p:cNvPr id="62468" name="Line 7"/>
          <p:cNvSpPr>
            <a:spLocks noChangeShapeType="1"/>
          </p:cNvSpPr>
          <p:nvPr/>
        </p:nvSpPr>
        <p:spPr bwMode="auto">
          <a:xfrm>
            <a:off x="5410200" y="2619375"/>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69" name="Text Box 8"/>
          <p:cNvSpPr txBox="1">
            <a:spLocks noChangeArrowheads="1"/>
          </p:cNvSpPr>
          <p:nvPr/>
        </p:nvSpPr>
        <p:spPr bwMode="auto">
          <a:xfrm>
            <a:off x="3352800" y="1628775"/>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latin typeface="Times New Roman" panose="02020603050405020304" pitchFamily="18" charset="0"/>
              </a:rPr>
              <a:t>0,1</a:t>
            </a:r>
          </a:p>
        </p:txBody>
      </p:sp>
      <p:sp>
        <p:nvSpPr>
          <p:cNvPr id="62470" name="Text Box 9"/>
          <p:cNvSpPr txBox="1">
            <a:spLocks noChangeArrowheads="1"/>
          </p:cNvSpPr>
          <p:nvPr/>
        </p:nvSpPr>
        <p:spPr bwMode="auto">
          <a:xfrm>
            <a:off x="4267200" y="22383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latin typeface="Times New Roman" panose="02020603050405020304" pitchFamily="18" charset="0"/>
              </a:rPr>
              <a:t>1</a:t>
            </a:r>
          </a:p>
        </p:txBody>
      </p:sp>
      <p:sp>
        <p:nvSpPr>
          <p:cNvPr id="62471" name="Text Box 10"/>
          <p:cNvSpPr txBox="1">
            <a:spLocks noChangeArrowheads="1"/>
          </p:cNvSpPr>
          <p:nvPr/>
        </p:nvSpPr>
        <p:spPr bwMode="auto">
          <a:xfrm>
            <a:off x="5486400" y="21621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latin typeface="Times New Roman" panose="02020603050405020304" pitchFamily="18" charset="0"/>
              </a:rPr>
              <a:t>0</a:t>
            </a:r>
          </a:p>
        </p:txBody>
      </p:sp>
      <p:sp>
        <p:nvSpPr>
          <p:cNvPr id="62472" name="Oval 11"/>
          <p:cNvSpPr>
            <a:spLocks noChangeArrowheads="1"/>
          </p:cNvSpPr>
          <p:nvPr/>
        </p:nvSpPr>
        <p:spPr bwMode="auto">
          <a:xfrm>
            <a:off x="3352800" y="2314575"/>
            <a:ext cx="762000" cy="6858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A</a:t>
            </a:r>
          </a:p>
        </p:txBody>
      </p:sp>
      <p:sp>
        <p:nvSpPr>
          <p:cNvPr id="62473" name="AutoShape 12"/>
          <p:cNvSpPr>
            <a:spLocks noChangeArrowheads="1"/>
          </p:cNvSpPr>
          <p:nvPr/>
        </p:nvSpPr>
        <p:spPr bwMode="auto">
          <a:xfrm>
            <a:off x="1143000" y="3838575"/>
            <a:ext cx="1143000" cy="228600"/>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2474" name="Oval 13"/>
          <p:cNvSpPr>
            <a:spLocks noChangeArrowheads="1"/>
          </p:cNvSpPr>
          <p:nvPr/>
        </p:nvSpPr>
        <p:spPr bwMode="auto">
          <a:xfrm>
            <a:off x="2286000" y="3686175"/>
            <a:ext cx="533400" cy="609600"/>
          </a:xfrm>
          <a:prstGeom prst="ellipse">
            <a:avLst/>
          </a:prstGeom>
          <a:solidFill>
            <a:schemeClr val="bg1"/>
          </a:solidFill>
          <a:ln w="31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X</a:t>
            </a:r>
          </a:p>
        </p:txBody>
      </p:sp>
      <p:sp>
        <p:nvSpPr>
          <p:cNvPr id="62475" name="Oval 14"/>
          <p:cNvSpPr>
            <a:spLocks noChangeArrowheads="1"/>
          </p:cNvSpPr>
          <p:nvPr/>
        </p:nvSpPr>
        <p:spPr bwMode="auto">
          <a:xfrm>
            <a:off x="4724400" y="3686175"/>
            <a:ext cx="762000" cy="6858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B</a:t>
            </a:r>
          </a:p>
        </p:txBody>
      </p:sp>
      <p:sp>
        <p:nvSpPr>
          <p:cNvPr id="62476" name="Oval 15"/>
          <p:cNvSpPr>
            <a:spLocks noChangeArrowheads="1"/>
          </p:cNvSpPr>
          <p:nvPr/>
        </p:nvSpPr>
        <p:spPr bwMode="auto">
          <a:xfrm>
            <a:off x="5943600" y="3762375"/>
            <a:ext cx="762000" cy="6858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C</a:t>
            </a:r>
          </a:p>
        </p:txBody>
      </p:sp>
      <p:sp>
        <p:nvSpPr>
          <p:cNvPr id="62477" name="Oval 16"/>
          <p:cNvSpPr>
            <a:spLocks noChangeArrowheads="1"/>
          </p:cNvSpPr>
          <p:nvPr/>
        </p:nvSpPr>
        <p:spPr bwMode="auto">
          <a:xfrm>
            <a:off x="5410200" y="4981575"/>
            <a:ext cx="762000" cy="685800"/>
          </a:xfrm>
          <a:prstGeom prst="ellipse">
            <a:avLst/>
          </a:prstGeom>
          <a:solidFill>
            <a:schemeClr val="bg1"/>
          </a:solidFill>
          <a:ln w="57150" cmpd="thinThick">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Y</a:t>
            </a:r>
          </a:p>
        </p:txBody>
      </p:sp>
      <p:sp>
        <p:nvSpPr>
          <p:cNvPr id="62478" name="Line 17"/>
          <p:cNvSpPr>
            <a:spLocks noChangeShapeType="1"/>
          </p:cNvSpPr>
          <p:nvPr/>
        </p:nvSpPr>
        <p:spPr bwMode="auto">
          <a:xfrm>
            <a:off x="5486400" y="3990975"/>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79" name="Line 18"/>
          <p:cNvSpPr>
            <a:spLocks noChangeShapeType="1"/>
          </p:cNvSpPr>
          <p:nvPr/>
        </p:nvSpPr>
        <p:spPr bwMode="auto">
          <a:xfrm>
            <a:off x="6781800" y="4067175"/>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80" name="Text Box 19"/>
          <p:cNvSpPr txBox="1">
            <a:spLocks noChangeArrowheads="1"/>
          </p:cNvSpPr>
          <p:nvPr/>
        </p:nvSpPr>
        <p:spPr bwMode="auto">
          <a:xfrm>
            <a:off x="3429000" y="3076575"/>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latin typeface="Times New Roman" panose="02020603050405020304" pitchFamily="18" charset="0"/>
              </a:rPr>
              <a:t>0,1</a:t>
            </a:r>
          </a:p>
        </p:txBody>
      </p:sp>
      <p:sp>
        <p:nvSpPr>
          <p:cNvPr id="62481" name="Text Box 20"/>
          <p:cNvSpPr txBox="1">
            <a:spLocks noChangeArrowheads="1"/>
          </p:cNvSpPr>
          <p:nvPr/>
        </p:nvSpPr>
        <p:spPr bwMode="auto">
          <a:xfrm>
            <a:off x="4343400" y="36099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latin typeface="Times New Roman" panose="02020603050405020304" pitchFamily="18" charset="0"/>
              </a:rPr>
              <a:t>1</a:t>
            </a:r>
          </a:p>
        </p:txBody>
      </p:sp>
      <p:sp>
        <p:nvSpPr>
          <p:cNvPr id="62482" name="Text Box 21"/>
          <p:cNvSpPr txBox="1">
            <a:spLocks noChangeArrowheads="1"/>
          </p:cNvSpPr>
          <p:nvPr/>
        </p:nvSpPr>
        <p:spPr bwMode="auto">
          <a:xfrm>
            <a:off x="5562600" y="35337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latin typeface="Times New Roman" panose="02020603050405020304" pitchFamily="18" charset="0"/>
              </a:rPr>
              <a:t>0</a:t>
            </a:r>
          </a:p>
        </p:txBody>
      </p:sp>
      <p:sp>
        <p:nvSpPr>
          <p:cNvPr id="62483" name="Line 22"/>
          <p:cNvSpPr>
            <a:spLocks noChangeShapeType="1"/>
          </p:cNvSpPr>
          <p:nvPr/>
        </p:nvSpPr>
        <p:spPr bwMode="auto">
          <a:xfrm>
            <a:off x="4191000" y="4067175"/>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84" name="Line 25"/>
          <p:cNvSpPr>
            <a:spLocks noChangeShapeType="1"/>
          </p:cNvSpPr>
          <p:nvPr/>
        </p:nvSpPr>
        <p:spPr bwMode="auto">
          <a:xfrm>
            <a:off x="4191000" y="2619375"/>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85" name="AutoShape 26"/>
          <p:cNvSpPr>
            <a:spLocks noChangeArrowheads="1"/>
          </p:cNvSpPr>
          <p:nvPr/>
        </p:nvSpPr>
        <p:spPr bwMode="auto">
          <a:xfrm>
            <a:off x="2133600" y="2543175"/>
            <a:ext cx="1143000" cy="228600"/>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2486" name="Text Box 27"/>
          <p:cNvSpPr txBox="1">
            <a:spLocks noChangeArrowheads="1"/>
          </p:cNvSpPr>
          <p:nvPr/>
        </p:nvSpPr>
        <p:spPr bwMode="auto">
          <a:xfrm>
            <a:off x="2819400" y="3457575"/>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a:latin typeface="Times New Roman" panose="02020603050405020304" pitchFamily="18" charset="0"/>
                <a:sym typeface="Symbol" panose="05050102010706020507" pitchFamily="18" charset="2"/>
              </a:rPr>
              <a:t></a:t>
            </a:r>
          </a:p>
        </p:txBody>
      </p:sp>
      <p:sp>
        <p:nvSpPr>
          <p:cNvPr id="62487" name="Text Box 28"/>
          <p:cNvSpPr txBox="1">
            <a:spLocks noChangeArrowheads="1"/>
          </p:cNvSpPr>
          <p:nvPr/>
        </p:nvSpPr>
        <p:spPr bwMode="auto">
          <a:xfrm>
            <a:off x="6781800" y="3457575"/>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a:latin typeface="Times New Roman" panose="02020603050405020304" pitchFamily="18" charset="0"/>
                <a:sym typeface="Symbol" panose="05050102010706020507" pitchFamily="18" charset="2"/>
              </a:rPr>
              <a:t></a:t>
            </a:r>
          </a:p>
        </p:txBody>
      </p:sp>
      <p:sp>
        <p:nvSpPr>
          <p:cNvPr id="62488" name="AutoShape 29"/>
          <p:cNvSpPr>
            <a:spLocks noChangeArrowheads="1"/>
          </p:cNvSpPr>
          <p:nvPr/>
        </p:nvSpPr>
        <p:spPr bwMode="auto">
          <a:xfrm>
            <a:off x="1066800" y="5210175"/>
            <a:ext cx="1143000" cy="228600"/>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2489" name="Oval 30"/>
          <p:cNvSpPr>
            <a:spLocks noChangeArrowheads="1"/>
          </p:cNvSpPr>
          <p:nvPr/>
        </p:nvSpPr>
        <p:spPr bwMode="auto">
          <a:xfrm>
            <a:off x="2209800" y="4981575"/>
            <a:ext cx="533400" cy="609600"/>
          </a:xfrm>
          <a:prstGeom prst="ellipse">
            <a:avLst/>
          </a:prstGeom>
          <a:solidFill>
            <a:schemeClr val="bg1"/>
          </a:solidFill>
          <a:ln w="31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X</a:t>
            </a:r>
          </a:p>
        </p:txBody>
      </p:sp>
      <p:sp>
        <p:nvSpPr>
          <p:cNvPr id="62490" name="Text Box 31"/>
          <p:cNvSpPr txBox="1">
            <a:spLocks noChangeArrowheads="1"/>
          </p:cNvSpPr>
          <p:nvPr/>
        </p:nvSpPr>
        <p:spPr bwMode="auto">
          <a:xfrm>
            <a:off x="2819400" y="4905375"/>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a:latin typeface="Times New Roman" panose="02020603050405020304" pitchFamily="18" charset="0"/>
                <a:sym typeface="Symbol" panose="05050102010706020507" pitchFamily="18" charset="2"/>
              </a:rPr>
              <a:t></a:t>
            </a:r>
          </a:p>
        </p:txBody>
      </p:sp>
      <p:sp>
        <p:nvSpPr>
          <p:cNvPr id="62491" name="Line 32"/>
          <p:cNvSpPr>
            <a:spLocks noChangeShapeType="1"/>
          </p:cNvSpPr>
          <p:nvPr/>
        </p:nvSpPr>
        <p:spPr bwMode="auto">
          <a:xfrm>
            <a:off x="2743200" y="5362575"/>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92" name="Oval 33"/>
          <p:cNvSpPr>
            <a:spLocks noChangeArrowheads="1"/>
          </p:cNvSpPr>
          <p:nvPr/>
        </p:nvSpPr>
        <p:spPr bwMode="auto">
          <a:xfrm>
            <a:off x="3429000" y="3686175"/>
            <a:ext cx="762000" cy="6858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A</a:t>
            </a:r>
          </a:p>
        </p:txBody>
      </p:sp>
      <p:sp>
        <p:nvSpPr>
          <p:cNvPr id="62493" name="Text Box 34"/>
          <p:cNvSpPr txBox="1">
            <a:spLocks noChangeArrowheads="1"/>
          </p:cNvSpPr>
          <p:nvPr/>
        </p:nvSpPr>
        <p:spPr bwMode="auto">
          <a:xfrm>
            <a:off x="3200400" y="4524375"/>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latin typeface="Times New Roman" panose="02020603050405020304" pitchFamily="18" charset="0"/>
              </a:rPr>
              <a:t>0,1</a:t>
            </a:r>
          </a:p>
        </p:txBody>
      </p:sp>
      <p:sp>
        <p:nvSpPr>
          <p:cNvPr id="62494" name="Line 35"/>
          <p:cNvSpPr>
            <a:spLocks noChangeShapeType="1"/>
          </p:cNvSpPr>
          <p:nvPr/>
        </p:nvSpPr>
        <p:spPr bwMode="auto">
          <a:xfrm>
            <a:off x="4191000" y="5362575"/>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95" name="Oval 36"/>
          <p:cNvSpPr>
            <a:spLocks noChangeArrowheads="1"/>
          </p:cNvSpPr>
          <p:nvPr/>
        </p:nvSpPr>
        <p:spPr bwMode="auto">
          <a:xfrm>
            <a:off x="3352800" y="4981575"/>
            <a:ext cx="762000" cy="6858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A</a:t>
            </a:r>
          </a:p>
        </p:txBody>
      </p:sp>
      <p:sp>
        <p:nvSpPr>
          <p:cNvPr id="62496" name="Text Box 38"/>
          <p:cNvSpPr txBox="1">
            <a:spLocks noChangeArrowheads="1"/>
          </p:cNvSpPr>
          <p:nvPr/>
        </p:nvSpPr>
        <p:spPr bwMode="auto">
          <a:xfrm>
            <a:off x="4403725" y="48704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10</a:t>
            </a:r>
          </a:p>
        </p:txBody>
      </p:sp>
      <p:sp>
        <p:nvSpPr>
          <p:cNvPr id="62497" name="Oval 39"/>
          <p:cNvSpPr>
            <a:spLocks noChangeArrowheads="1"/>
          </p:cNvSpPr>
          <p:nvPr/>
        </p:nvSpPr>
        <p:spPr bwMode="auto">
          <a:xfrm>
            <a:off x="6858000" y="4981575"/>
            <a:ext cx="533400" cy="609600"/>
          </a:xfrm>
          <a:prstGeom prst="ellipse">
            <a:avLst/>
          </a:prstGeom>
          <a:solidFill>
            <a:schemeClr val="bg1"/>
          </a:solidFill>
          <a:ln w="31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X</a:t>
            </a:r>
          </a:p>
        </p:txBody>
      </p:sp>
      <p:sp>
        <p:nvSpPr>
          <p:cNvPr id="62498" name="Oval 40"/>
          <p:cNvSpPr>
            <a:spLocks noChangeArrowheads="1"/>
          </p:cNvSpPr>
          <p:nvPr/>
        </p:nvSpPr>
        <p:spPr bwMode="auto">
          <a:xfrm>
            <a:off x="8382000" y="4981575"/>
            <a:ext cx="762000" cy="685800"/>
          </a:xfrm>
          <a:prstGeom prst="ellipse">
            <a:avLst/>
          </a:prstGeom>
          <a:solidFill>
            <a:schemeClr val="bg1"/>
          </a:solidFill>
          <a:ln w="57150" cmpd="thinThick">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Y</a:t>
            </a:r>
          </a:p>
        </p:txBody>
      </p:sp>
      <p:sp>
        <p:nvSpPr>
          <p:cNvPr id="62499" name="Line 41"/>
          <p:cNvSpPr>
            <a:spLocks noChangeShapeType="1"/>
          </p:cNvSpPr>
          <p:nvPr/>
        </p:nvSpPr>
        <p:spPr bwMode="auto">
          <a:xfrm>
            <a:off x="7467600" y="5286375"/>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00" name="Text Box 42"/>
          <p:cNvSpPr txBox="1">
            <a:spLocks noChangeArrowheads="1"/>
          </p:cNvSpPr>
          <p:nvPr/>
        </p:nvSpPr>
        <p:spPr bwMode="auto">
          <a:xfrm>
            <a:off x="7299325" y="4641850"/>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(0|1)</a:t>
            </a:r>
            <a:r>
              <a:rPr kumimoji="1" lang="en-US" altLang="zh-CN" sz="2400" b="1" baseline="30000">
                <a:latin typeface="Times New Roman" panose="02020603050405020304" pitchFamily="18" charset="0"/>
              </a:rPr>
              <a:t>*</a:t>
            </a:r>
            <a:r>
              <a:rPr kumimoji="1" lang="en-US" altLang="zh-CN" sz="2400" b="1">
                <a:latin typeface="Times New Roman" panose="02020603050405020304" pitchFamily="18" charset="0"/>
              </a:rPr>
              <a:t>10</a:t>
            </a:r>
          </a:p>
        </p:txBody>
      </p:sp>
      <p:sp>
        <p:nvSpPr>
          <p:cNvPr id="62501" name="Oval 43"/>
          <p:cNvSpPr>
            <a:spLocks noChangeArrowheads="1"/>
          </p:cNvSpPr>
          <p:nvPr/>
        </p:nvSpPr>
        <p:spPr bwMode="auto">
          <a:xfrm>
            <a:off x="7235825" y="3716338"/>
            <a:ext cx="762000" cy="685800"/>
          </a:xfrm>
          <a:prstGeom prst="ellipse">
            <a:avLst/>
          </a:prstGeom>
          <a:solidFill>
            <a:schemeClr val="bg1"/>
          </a:solidFill>
          <a:ln w="57150" cmpd="thinThick">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Y</a:t>
            </a:r>
          </a:p>
        </p:txBody>
      </p:sp>
      <p:sp>
        <p:nvSpPr>
          <p:cNvPr id="62502" name="Line 44"/>
          <p:cNvSpPr>
            <a:spLocks noChangeShapeType="1"/>
          </p:cNvSpPr>
          <p:nvPr/>
        </p:nvSpPr>
        <p:spPr bwMode="auto">
          <a:xfrm>
            <a:off x="2843213" y="4005263"/>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03" name="Freeform 45"/>
          <p:cNvSpPr>
            <a:spLocks/>
          </p:cNvSpPr>
          <p:nvPr/>
        </p:nvSpPr>
        <p:spPr bwMode="auto">
          <a:xfrm>
            <a:off x="3419475" y="1868488"/>
            <a:ext cx="671513" cy="623887"/>
          </a:xfrm>
          <a:custGeom>
            <a:avLst/>
            <a:gdLst>
              <a:gd name="T0" fmla="*/ 0 w 423"/>
              <a:gd name="T1" fmla="*/ 2147483646 h 393"/>
              <a:gd name="T2" fmla="*/ 2147483646 w 423"/>
              <a:gd name="T3" fmla="*/ 2147483646 h 393"/>
              <a:gd name="T4" fmla="*/ 2147483646 w 423"/>
              <a:gd name="T5" fmla="*/ 2147483646 h 393"/>
              <a:gd name="T6" fmla="*/ 2147483646 w 423"/>
              <a:gd name="T7" fmla="*/ 2147483646 h 393"/>
              <a:gd name="T8" fmla="*/ 0 60000 65536"/>
              <a:gd name="T9" fmla="*/ 0 60000 65536"/>
              <a:gd name="T10" fmla="*/ 0 60000 65536"/>
              <a:gd name="T11" fmla="*/ 0 60000 65536"/>
              <a:gd name="T12" fmla="*/ 0 w 423"/>
              <a:gd name="T13" fmla="*/ 0 h 393"/>
              <a:gd name="T14" fmla="*/ 423 w 423"/>
              <a:gd name="T15" fmla="*/ 393 h 393"/>
            </a:gdLst>
            <a:ahLst/>
            <a:cxnLst>
              <a:cxn ang="T8">
                <a:pos x="T0" y="T1"/>
              </a:cxn>
              <a:cxn ang="T9">
                <a:pos x="T2" y="T3"/>
              </a:cxn>
              <a:cxn ang="T10">
                <a:pos x="T4" y="T5"/>
              </a:cxn>
              <a:cxn ang="T11">
                <a:pos x="T6" y="T7"/>
              </a:cxn>
            </a:cxnLst>
            <a:rect l="T12" t="T13" r="T14" b="T15"/>
            <a:pathLst>
              <a:path w="423" h="393">
                <a:moveTo>
                  <a:pt x="0" y="348"/>
                </a:moveTo>
                <a:cubicBezTo>
                  <a:pt x="125" y="204"/>
                  <a:pt x="250" y="60"/>
                  <a:pt x="318" y="30"/>
                </a:cubicBezTo>
                <a:cubicBezTo>
                  <a:pt x="386" y="0"/>
                  <a:pt x="393" y="107"/>
                  <a:pt x="408" y="167"/>
                </a:cubicBezTo>
                <a:cubicBezTo>
                  <a:pt x="423" y="227"/>
                  <a:pt x="408" y="363"/>
                  <a:pt x="408" y="393"/>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04" name="Freeform 46"/>
          <p:cNvSpPr>
            <a:spLocks/>
          </p:cNvSpPr>
          <p:nvPr/>
        </p:nvSpPr>
        <p:spPr bwMode="auto">
          <a:xfrm>
            <a:off x="3635375" y="3236913"/>
            <a:ext cx="552450" cy="623887"/>
          </a:xfrm>
          <a:custGeom>
            <a:avLst/>
            <a:gdLst>
              <a:gd name="T0" fmla="*/ 0 w 348"/>
              <a:gd name="T1" fmla="*/ 2147483646 h 393"/>
              <a:gd name="T2" fmla="*/ 2147483646 w 348"/>
              <a:gd name="T3" fmla="*/ 2147483646 h 393"/>
              <a:gd name="T4" fmla="*/ 2147483646 w 348"/>
              <a:gd name="T5" fmla="*/ 2147483646 h 393"/>
              <a:gd name="T6" fmla="*/ 2147483646 w 348"/>
              <a:gd name="T7" fmla="*/ 2147483646 h 393"/>
              <a:gd name="T8" fmla="*/ 0 60000 65536"/>
              <a:gd name="T9" fmla="*/ 0 60000 65536"/>
              <a:gd name="T10" fmla="*/ 0 60000 65536"/>
              <a:gd name="T11" fmla="*/ 0 60000 65536"/>
              <a:gd name="T12" fmla="*/ 0 w 348"/>
              <a:gd name="T13" fmla="*/ 0 h 393"/>
              <a:gd name="T14" fmla="*/ 348 w 348"/>
              <a:gd name="T15" fmla="*/ 393 h 393"/>
            </a:gdLst>
            <a:ahLst/>
            <a:cxnLst>
              <a:cxn ang="T8">
                <a:pos x="T0" y="T1"/>
              </a:cxn>
              <a:cxn ang="T9">
                <a:pos x="T2" y="T3"/>
              </a:cxn>
              <a:cxn ang="T10">
                <a:pos x="T4" y="T5"/>
              </a:cxn>
              <a:cxn ang="T11">
                <a:pos x="T6" y="T7"/>
              </a:cxn>
            </a:cxnLst>
            <a:rect l="T12" t="T13" r="T14" b="T15"/>
            <a:pathLst>
              <a:path w="348" h="393">
                <a:moveTo>
                  <a:pt x="0" y="302"/>
                </a:moveTo>
                <a:cubicBezTo>
                  <a:pt x="41" y="181"/>
                  <a:pt x="83" y="60"/>
                  <a:pt x="136" y="30"/>
                </a:cubicBezTo>
                <a:cubicBezTo>
                  <a:pt x="189" y="0"/>
                  <a:pt x="288" y="61"/>
                  <a:pt x="318" y="121"/>
                </a:cubicBezTo>
                <a:cubicBezTo>
                  <a:pt x="348" y="181"/>
                  <a:pt x="333" y="287"/>
                  <a:pt x="318" y="393"/>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05" name="Freeform 47"/>
          <p:cNvSpPr>
            <a:spLocks/>
          </p:cNvSpPr>
          <p:nvPr/>
        </p:nvSpPr>
        <p:spPr bwMode="auto">
          <a:xfrm>
            <a:off x="3563938" y="4616450"/>
            <a:ext cx="647700" cy="612775"/>
          </a:xfrm>
          <a:custGeom>
            <a:avLst/>
            <a:gdLst>
              <a:gd name="T0" fmla="*/ 2147483646 w 408"/>
              <a:gd name="T1" fmla="*/ 2147483646 h 386"/>
              <a:gd name="T2" fmla="*/ 2147483646 w 408"/>
              <a:gd name="T3" fmla="*/ 2147483646 h 386"/>
              <a:gd name="T4" fmla="*/ 2147483646 w 408"/>
              <a:gd name="T5" fmla="*/ 2147483646 h 386"/>
              <a:gd name="T6" fmla="*/ 2147483646 w 408"/>
              <a:gd name="T7" fmla="*/ 2147483646 h 386"/>
              <a:gd name="T8" fmla="*/ 2147483646 w 408"/>
              <a:gd name="T9" fmla="*/ 2147483646 h 386"/>
              <a:gd name="T10" fmla="*/ 0 60000 65536"/>
              <a:gd name="T11" fmla="*/ 0 60000 65536"/>
              <a:gd name="T12" fmla="*/ 0 60000 65536"/>
              <a:gd name="T13" fmla="*/ 0 60000 65536"/>
              <a:gd name="T14" fmla="*/ 0 60000 65536"/>
              <a:gd name="T15" fmla="*/ 0 w 408"/>
              <a:gd name="T16" fmla="*/ 0 h 386"/>
              <a:gd name="T17" fmla="*/ 408 w 408"/>
              <a:gd name="T18" fmla="*/ 386 h 386"/>
            </a:gdLst>
            <a:ahLst/>
            <a:cxnLst>
              <a:cxn ang="T10">
                <a:pos x="T0" y="T1"/>
              </a:cxn>
              <a:cxn ang="T11">
                <a:pos x="T2" y="T3"/>
              </a:cxn>
              <a:cxn ang="T12">
                <a:pos x="T4" y="T5"/>
              </a:cxn>
              <a:cxn ang="T13">
                <a:pos x="T6" y="T7"/>
              </a:cxn>
              <a:cxn ang="T14">
                <a:pos x="T8" y="T9"/>
              </a:cxn>
            </a:cxnLst>
            <a:rect l="T15" t="T16" r="T17" b="T18"/>
            <a:pathLst>
              <a:path w="408" h="386">
                <a:moveTo>
                  <a:pt x="45" y="250"/>
                </a:moveTo>
                <a:cubicBezTo>
                  <a:pt x="22" y="223"/>
                  <a:pt x="0" y="197"/>
                  <a:pt x="45" y="159"/>
                </a:cubicBezTo>
                <a:cubicBezTo>
                  <a:pt x="90" y="121"/>
                  <a:pt x="257" y="0"/>
                  <a:pt x="317" y="23"/>
                </a:cubicBezTo>
                <a:cubicBezTo>
                  <a:pt x="377" y="46"/>
                  <a:pt x="408" y="235"/>
                  <a:pt x="408" y="295"/>
                </a:cubicBezTo>
                <a:cubicBezTo>
                  <a:pt x="408" y="355"/>
                  <a:pt x="362" y="370"/>
                  <a:pt x="317" y="38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195513" y="620713"/>
            <a:ext cx="4321175" cy="762000"/>
          </a:xfrm>
        </p:spPr>
        <p:txBody>
          <a:bodyPr/>
          <a:lstStyle/>
          <a:p>
            <a:pPr algn="l" eaLnBrk="1" hangingPunct="1"/>
            <a:r>
              <a:rPr lang="en-US" altLang="zh-CN" sz="3600" b="1" dirty="0">
                <a:solidFill>
                  <a:srgbClr val="003366"/>
                </a:solidFill>
                <a:latin typeface="黑体" panose="02010609060101010101" pitchFamily="49" charset="-122"/>
                <a:ea typeface="黑体" panose="02010609060101010101" pitchFamily="49" charset="-122"/>
              </a:rPr>
              <a:t>3</a:t>
            </a:r>
            <a:r>
              <a:rPr lang="en-US" altLang="zh-CN" sz="3600" b="1" dirty="0" smtClean="0">
                <a:solidFill>
                  <a:srgbClr val="003366"/>
                </a:solidFill>
                <a:latin typeface="黑体" panose="02010609060101010101" pitchFamily="49" charset="-122"/>
                <a:ea typeface="黑体" panose="02010609060101010101" pitchFamily="49" charset="-122"/>
              </a:rPr>
              <a:t>.2</a:t>
            </a:r>
            <a:r>
              <a:rPr lang="zh-CN" altLang="en-US" sz="3600" b="1" dirty="0" smtClean="0">
                <a:solidFill>
                  <a:srgbClr val="003366"/>
                </a:solidFill>
                <a:latin typeface="黑体" panose="02010609060101010101" pitchFamily="49" charset="-122"/>
                <a:ea typeface="黑体" panose="02010609060101010101" pitchFamily="49" charset="-122"/>
              </a:rPr>
              <a:t>单词的描述工具</a:t>
            </a:r>
            <a:endParaRPr lang="zh-CN" altLang="en-US" sz="3600" b="1" dirty="0" smtClean="0">
              <a:solidFill>
                <a:srgbClr val="000000"/>
              </a:solidFill>
              <a:latin typeface="黑体" panose="02010609060101010101" pitchFamily="49" charset="-122"/>
              <a:ea typeface="黑体" panose="02010609060101010101" pitchFamily="49" charset="-122"/>
            </a:endParaRPr>
          </a:p>
        </p:txBody>
      </p:sp>
      <p:sp>
        <p:nvSpPr>
          <p:cNvPr id="8195" name="Rectangle 3"/>
          <p:cNvSpPr>
            <a:spLocks noGrp="1" noRot="1" noChangeArrowheads="1"/>
          </p:cNvSpPr>
          <p:nvPr>
            <p:ph idx="1"/>
          </p:nvPr>
        </p:nvSpPr>
        <p:spPr>
          <a:xfrm>
            <a:off x="539552" y="1772816"/>
            <a:ext cx="8143875" cy="4608512"/>
          </a:xfrm>
        </p:spPr>
        <p:txBody>
          <a:bodyPr/>
          <a:lstStyle/>
          <a:p>
            <a:pPr eaLnBrk="1" hangingPunct="1">
              <a:spcBef>
                <a:spcPts val="600"/>
              </a:spcBef>
              <a:spcAft>
                <a:spcPts val="600"/>
              </a:spcAft>
              <a:buFont typeface="Wingdings" panose="05000000000000000000" pitchFamily="2" charset="2"/>
              <a:buChar char="l"/>
            </a:pPr>
            <a:r>
              <a:rPr lang="zh-CN" altLang="en-US" sz="2400" dirty="0" smtClean="0">
                <a:latin typeface="黑体" panose="02010609060101010101" pitchFamily="49" charset="-122"/>
                <a:ea typeface="黑体" panose="02010609060101010101" pitchFamily="49" charset="-122"/>
              </a:rPr>
              <a:t>识别有意义的单词符号，主要依据程序设计语言的词法规则；</a:t>
            </a:r>
            <a:endParaRPr lang="en-US" altLang="zh-CN" sz="2400" dirty="0" smtClean="0">
              <a:latin typeface="黑体" panose="02010609060101010101" pitchFamily="49" charset="-122"/>
              <a:ea typeface="黑体" panose="02010609060101010101" pitchFamily="49" charset="-122"/>
            </a:endParaRPr>
          </a:p>
          <a:p>
            <a:pPr eaLnBrk="1" hangingPunct="1">
              <a:spcBef>
                <a:spcPts val="600"/>
              </a:spcBef>
              <a:spcAft>
                <a:spcPts val="600"/>
              </a:spcAft>
              <a:buFont typeface="Wingdings" panose="05000000000000000000" pitchFamily="2" charset="2"/>
              <a:buChar char="l"/>
            </a:pPr>
            <a:r>
              <a:rPr lang="zh-CN" altLang="en-US" sz="2400" dirty="0" smtClean="0">
                <a:latin typeface="黑体" panose="02010609060101010101" pitchFamily="49" charset="-122"/>
                <a:ea typeface="黑体" panose="02010609060101010101" pitchFamily="49" charset="-122"/>
              </a:rPr>
              <a:t>描述词法规则，通常借助形式化或半形式化的描述工具，如：正规文法、正规式和有穷自动机等；</a:t>
            </a:r>
            <a:endParaRPr lang="en-US" altLang="zh-CN" sz="2400" dirty="0" smtClean="0">
              <a:latin typeface="黑体" panose="02010609060101010101" pitchFamily="49" charset="-122"/>
              <a:ea typeface="黑体" panose="02010609060101010101" pitchFamily="49" charset="-122"/>
            </a:endParaRPr>
          </a:p>
          <a:p>
            <a:pPr eaLnBrk="1" hangingPunct="1">
              <a:spcBef>
                <a:spcPts val="600"/>
              </a:spcBef>
              <a:spcAft>
                <a:spcPts val="600"/>
              </a:spcAft>
              <a:buFont typeface="Wingdings" panose="05000000000000000000" pitchFamily="2" charset="2"/>
              <a:buChar char="l"/>
            </a:pPr>
            <a:r>
              <a:rPr lang="zh-CN" altLang="en-US" sz="2400" dirty="0" smtClean="0">
                <a:latin typeface="黑体" panose="02010609060101010101" pitchFamily="49" charset="-122"/>
                <a:ea typeface="黑体" panose="02010609060101010101" pitchFamily="49" charset="-122"/>
              </a:rPr>
              <a:t>程序设计语言中的单词是基本语法成分</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单词符号的语法可以用有效的工具加以描述，并且基于这类描述工具，实现词法分析程序的自动构造</a:t>
            </a:r>
            <a:r>
              <a:rPr lang="en-US" altLang="zh-CN" sz="2400" dirty="0" smtClean="0">
                <a:latin typeface="黑体" panose="02010609060101010101" pitchFamily="49" charset="-122"/>
                <a:ea typeface="黑体" panose="02010609060101010101" pitchFamily="49" charset="-122"/>
              </a:rPr>
              <a:t>.</a:t>
            </a:r>
          </a:p>
          <a:p>
            <a:pPr eaLnBrk="1" hangingPunct="1">
              <a:spcBef>
                <a:spcPts val="600"/>
              </a:spcBef>
              <a:spcAft>
                <a:spcPts val="600"/>
              </a:spcAft>
              <a:buFont typeface="Wingdings" panose="05000000000000000000" pitchFamily="2" charset="2"/>
              <a:buChar char="l"/>
            </a:pPr>
            <a:r>
              <a:rPr lang="zh-CN" altLang="en-US" sz="2400" dirty="0" smtClean="0"/>
              <a:t>词法分析的根本依据就是准确地描述单词。反过来，如果有规范的单词描述工具，就可以进行自动的词法分析过程。</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a:xfrm>
            <a:off x="323850" y="1844675"/>
            <a:ext cx="8229600" cy="1143000"/>
          </a:xfrm>
        </p:spPr>
        <p:txBody>
          <a:bodyPr/>
          <a:lstStyle/>
          <a:p>
            <a:pPr eaLnBrk="1" hangingPunct="1"/>
            <a:r>
              <a:rPr lang="en-US" altLang="zh-CN" sz="2800" b="1" smtClean="0">
                <a:latin typeface="黑体" panose="02010609060101010101" pitchFamily="49" charset="-122"/>
                <a:ea typeface="黑体" panose="02010609060101010101" pitchFamily="49" charset="-122"/>
              </a:rPr>
              <a:t>2.</a:t>
            </a:r>
            <a:r>
              <a:rPr lang="zh-CN" altLang="en-US" sz="2800" b="1" smtClean="0">
                <a:latin typeface="黑体" panose="02010609060101010101" pitchFamily="49" charset="-122"/>
                <a:ea typeface="黑体" panose="02010609060101010101" pitchFamily="49" charset="-122"/>
              </a:rPr>
              <a:t>从</a:t>
            </a:r>
            <a:r>
              <a:rPr lang="en-US" altLang="zh-CN" sz="2800" b="1" smtClean="0">
                <a:latin typeface="黑体" panose="02010609060101010101" pitchFamily="49" charset="-122"/>
                <a:ea typeface="黑体" panose="02010609060101010101" pitchFamily="49" charset="-122"/>
              </a:rPr>
              <a:t>Σ</a:t>
            </a:r>
            <a:r>
              <a:rPr lang="zh-CN" altLang="en-US" sz="2800" b="1" smtClean="0">
                <a:latin typeface="黑体" panose="02010609060101010101" pitchFamily="49" charset="-122"/>
                <a:ea typeface="黑体" panose="02010609060101010101" pitchFamily="49" charset="-122"/>
              </a:rPr>
              <a:t>上的一个正规式</a:t>
            </a:r>
            <a:r>
              <a:rPr lang="en-US" altLang="zh-CN" sz="2800" b="1" smtClean="0">
                <a:latin typeface="黑体" panose="02010609060101010101" pitchFamily="49" charset="-122"/>
                <a:ea typeface="黑体" panose="02010609060101010101" pitchFamily="49" charset="-122"/>
              </a:rPr>
              <a:t>R</a:t>
            </a:r>
            <a:r>
              <a:rPr lang="zh-CN" altLang="en-US" sz="2800" b="1" smtClean="0">
                <a:latin typeface="黑体" panose="02010609060101010101" pitchFamily="49" charset="-122"/>
                <a:ea typeface="黑体" panose="02010609060101010101" pitchFamily="49" charset="-122"/>
              </a:rPr>
              <a:t>构造</a:t>
            </a:r>
            <a:r>
              <a:rPr lang="en-US" altLang="zh-CN" sz="2800" b="1" smtClean="0">
                <a:latin typeface="黑体" panose="02010609060101010101" pitchFamily="49" charset="-122"/>
                <a:ea typeface="黑体" panose="02010609060101010101" pitchFamily="49" charset="-122"/>
              </a:rPr>
              <a:t>Σ</a:t>
            </a:r>
            <a:r>
              <a:rPr lang="zh-CN" altLang="en-US" sz="2800" b="1" smtClean="0">
                <a:latin typeface="黑体" panose="02010609060101010101" pitchFamily="49" charset="-122"/>
                <a:ea typeface="黑体" panose="02010609060101010101" pitchFamily="49" charset="-122"/>
              </a:rPr>
              <a:t>上的一个</a:t>
            </a:r>
            <a:r>
              <a:rPr lang="en-US" altLang="zh-CN" sz="2800" b="1" smtClean="0">
                <a:latin typeface="黑体" panose="02010609060101010101" pitchFamily="49" charset="-122"/>
                <a:ea typeface="黑体" panose="02010609060101010101" pitchFamily="49" charset="-122"/>
              </a:rPr>
              <a:t>NFA M</a:t>
            </a:r>
            <a:r>
              <a:rPr lang="zh-CN" altLang="en-US" sz="2800" b="1" smtClean="0">
                <a:latin typeface="黑体" panose="02010609060101010101" pitchFamily="49" charset="-122"/>
                <a:ea typeface="黑体" panose="02010609060101010101" pitchFamily="49" charset="-122"/>
              </a:rPr>
              <a:t>，使得</a:t>
            </a:r>
            <a:r>
              <a:rPr lang="en-US" altLang="zh-CN" sz="2800" b="1" smtClean="0">
                <a:latin typeface="黑体" panose="02010609060101010101" pitchFamily="49" charset="-122"/>
                <a:ea typeface="黑体" panose="02010609060101010101" pitchFamily="49" charset="-122"/>
              </a:rPr>
              <a:t>L(M)=L(R)</a:t>
            </a:r>
            <a:r>
              <a:rPr lang="zh-CN" altLang="en-US" sz="2800" b="1" smtClean="0">
                <a:latin typeface="黑体" panose="02010609060101010101" pitchFamily="49" charset="-122"/>
                <a:ea typeface="黑体" panose="02010609060101010101" pitchFamily="49" charset="-122"/>
              </a:rPr>
              <a:t>的方法。</a:t>
            </a:r>
          </a:p>
        </p:txBody>
      </p:sp>
      <p:sp>
        <p:nvSpPr>
          <p:cNvPr id="63491" name="Rectangle 3"/>
          <p:cNvSpPr>
            <a:spLocks noGrp="1" noRot="1" noChangeArrowheads="1"/>
          </p:cNvSpPr>
          <p:nvPr>
            <p:ph idx="1"/>
          </p:nvPr>
        </p:nvSpPr>
        <p:spPr>
          <a:xfrm>
            <a:off x="468313" y="3500438"/>
            <a:ext cx="8229600" cy="2592387"/>
          </a:xfrm>
        </p:spPr>
        <p:txBody>
          <a:bodyPr/>
          <a:lstStyle/>
          <a:p>
            <a:pPr eaLnBrk="1" hangingPunct="1">
              <a:buFont typeface="Wingdings" panose="05000000000000000000" pitchFamily="2" charset="2"/>
              <a:buChar char="l"/>
            </a:pPr>
            <a:r>
              <a:rPr lang="en-US" altLang="zh-CN" b="1" smtClean="0">
                <a:ea typeface="黑体" panose="02010609060101010101" pitchFamily="49" charset="-122"/>
              </a:rPr>
              <a:t>“</a:t>
            </a:r>
            <a:r>
              <a:rPr lang="zh-CN" altLang="en-US" b="1" smtClean="0">
                <a:latin typeface="黑体" panose="02010609060101010101" pitchFamily="49" charset="-122"/>
                <a:ea typeface="黑体" panose="02010609060101010101" pitchFamily="49" charset="-122"/>
              </a:rPr>
              <a:t>语法制导</a:t>
            </a:r>
            <a:r>
              <a:rPr lang="zh-CN" altLang="en-US" b="1" smtClean="0">
                <a:ea typeface="黑体" panose="02010609060101010101" pitchFamily="49" charset="-122"/>
              </a:rPr>
              <a:t>”</a:t>
            </a:r>
            <a:r>
              <a:rPr lang="zh-CN" altLang="en-US" b="1" smtClean="0">
                <a:latin typeface="黑体" panose="02010609060101010101" pitchFamily="49" charset="-122"/>
                <a:ea typeface="黑体" panose="02010609060101010101" pitchFamily="49" charset="-122"/>
              </a:rPr>
              <a:t>的方法</a:t>
            </a:r>
          </a:p>
          <a:p>
            <a:pPr eaLnBrk="1" hangingPunct="1">
              <a:buFont typeface="Wingdings" panose="05000000000000000000" pitchFamily="2" charset="2"/>
              <a:buChar char="l"/>
            </a:pPr>
            <a:r>
              <a:rPr lang="zh-CN" altLang="en-US" b="1" smtClean="0">
                <a:latin typeface="黑体" panose="02010609060101010101" pitchFamily="49" charset="-122"/>
                <a:ea typeface="黑体" panose="02010609060101010101" pitchFamily="49" charset="-122"/>
              </a:rPr>
              <a:t>首先将正规式分解成一系列子表达式</a:t>
            </a:r>
          </a:p>
          <a:p>
            <a:pPr eaLnBrk="1" hangingPunct="1">
              <a:buFont typeface="Wingdings" panose="05000000000000000000" pitchFamily="2" charset="2"/>
              <a:buChar char="l"/>
            </a:pPr>
            <a:r>
              <a:rPr lang="zh-CN" altLang="en-US" b="1" smtClean="0">
                <a:latin typeface="黑体" panose="02010609060101010101" pitchFamily="49" charset="-122"/>
                <a:ea typeface="黑体" panose="02010609060101010101" pitchFamily="49" charset="-122"/>
              </a:rPr>
              <a:t>然后使用如下规则为</a:t>
            </a:r>
            <a:r>
              <a:rPr lang="en-US" altLang="zh-CN" b="1" smtClean="0">
                <a:latin typeface="黑体" panose="02010609060101010101" pitchFamily="49" charset="-122"/>
                <a:ea typeface="黑体" panose="02010609060101010101" pitchFamily="49" charset="-122"/>
              </a:rPr>
              <a:t>R</a:t>
            </a:r>
            <a:r>
              <a:rPr lang="zh-CN" altLang="en-US" b="1" smtClean="0">
                <a:latin typeface="黑体" panose="02010609060101010101" pitchFamily="49" charset="-122"/>
                <a:ea typeface="黑体" panose="02010609060101010101" pitchFamily="49" charset="-122"/>
              </a:rPr>
              <a:t>构造</a:t>
            </a:r>
            <a:r>
              <a:rPr lang="en-US" altLang="zh-CN" b="1" smtClean="0">
                <a:latin typeface="黑体" panose="02010609060101010101" pitchFamily="49" charset="-122"/>
                <a:ea typeface="黑体" panose="02010609060101010101" pitchFamily="49" charset="-122"/>
              </a:rPr>
              <a:t>NFA</a:t>
            </a:r>
            <a:r>
              <a:rPr lang="zh-CN" altLang="en-US" b="1" smtClean="0">
                <a:latin typeface="黑体" panose="02010609060101010101" pitchFamily="49" charset="-122"/>
                <a:ea typeface="黑体" panose="02010609060101010101" pitchFamily="49" charset="-122"/>
              </a:rPr>
              <a:t>，对</a:t>
            </a:r>
            <a:r>
              <a:rPr lang="en-US" altLang="zh-CN" b="1" smtClean="0">
                <a:latin typeface="黑体" panose="02010609060101010101" pitchFamily="49" charset="-122"/>
                <a:ea typeface="黑体" panose="02010609060101010101" pitchFamily="49" charset="-122"/>
              </a:rPr>
              <a:t>R</a:t>
            </a:r>
            <a:r>
              <a:rPr lang="zh-CN" altLang="en-US" b="1" smtClean="0">
                <a:latin typeface="黑体" panose="02010609060101010101" pitchFamily="49" charset="-122"/>
                <a:ea typeface="黑体" panose="02010609060101010101" pitchFamily="49" charset="-122"/>
              </a:rPr>
              <a:t>的各种规则具体描述如下：</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ChangeArrowheads="1"/>
          </p:cNvSpPr>
          <p:nvPr/>
        </p:nvSpPr>
        <p:spPr bwMode="auto">
          <a:xfrm>
            <a:off x="596900" y="1676400"/>
            <a:ext cx="6135688"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hlink"/>
              </a:buClr>
              <a:buSzPct val="70000"/>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对于正规式</a:t>
            </a:r>
            <a:r>
              <a:rPr lang="en-US" altLang="zh-CN" sz="2800" b="1">
                <a:latin typeface="黑体" panose="02010609060101010101" pitchFamily="49" charset="-122"/>
                <a:ea typeface="黑体" panose="02010609060101010101" pitchFamily="49" charset="-122"/>
              </a:rPr>
              <a:t>x,x </a:t>
            </a:r>
            <a:r>
              <a:rPr lang="en-US" altLang="zh-CN" sz="2800" b="1">
                <a:latin typeface="黑体" panose="02010609060101010101" pitchFamily="49" charset="-122"/>
                <a:ea typeface="黑体" panose="02010609060101010101" pitchFamily="49" charset="-122"/>
                <a:sym typeface="Symbol" panose="05050102010706020507" pitchFamily="18" charset="2"/>
              </a:rPr>
              <a:t></a:t>
            </a:r>
            <a:r>
              <a:rPr lang="zh-CN"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构造的</a:t>
            </a:r>
            <a:r>
              <a:rPr lang="en-US" altLang="zh-CN" sz="2800" b="1">
                <a:latin typeface="黑体" panose="02010609060101010101" pitchFamily="49" charset="-122"/>
                <a:ea typeface="黑体" panose="02010609060101010101" pitchFamily="49" charset="-122"/>
              </a:rPr>
              <a:t>NFA</a:t>
            </a:r>
            <a:r>
              <a:rPr lang="zh-CN" altLang="en-US" sz="2800" b="1">
                <a:latin typeface="黑体" panose="02010609060101010101" pitchFamily="49" charset="-122"/>
                <a:ea typeface="黑体" panose="02010609060101010101" pitchFamily="49" charset="-122"/>
              </a:rPr>
              <a:t>（两种）</a:t>
            </a:r>
          </a:p>
        </p:txBody>
      </p:sp>
      <p:grpSp>
        <p:nvGrpSpPr>
          <p:cNvPr id="64515" name="组合 1"/>
          <p:cNvGrpSpPr>
            <a:grpSpLocks/>
          </p:cNvGrpSpPr>
          <p:nvPr/>
        </p:nvGrpSpPr>
        <p:grpSpPr bwMode="auto">
          <a:xfrm>
            <a:off x="600075" y="3205163"/>
            <a:ext cx="3048000" cy="1676400"/>
            <a:chOff x="755650" y="1989138"/>
            <a:chExt cx="3048000" cy="1676400"/>
          </a:xfrm>
        </p:grpSpPr>
        <p:sp>
          <p:nvSpPr>
            <p:cNvPr id="64525" name="Text Box 6"/>
            <p:cNvSpPr txBox="1">
              <a:spLocks noChangeArrowheads="1"/>
            </p:cNvSpPr>
            <p:nvPr/>
          </p:nvSpPr>
          <p:spPr bwMode="auto">
            <a:xfrm>
              <a:off x="1822450" y="1989138"/>
              <a:ext cx="685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b="1" i="1">
                  <a:latin typeface="Times New Roman" panose="02020603050405020304" pitchFamily="18" charset="0"/>
                </a:rPr>
                <a:t>X</a:t>
              </a:r>
            </a:p>
          </p:txBody>
        </p:sp>
        <p:sp>
          <p:nvSpPr>
            <p:cNvPr id="64526" name="Line 7"/>
            <p:cNvSpPr>
              <a:spLocks noChangeShapeType="1"/>
            </p:cNvSpPr>
            <p:nvPr/>
          </p:nvSpPr>
          <p:spPr bwMode="auto">
            <a:xfrm>
              <a:off x="755650" y="29035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4527" name="Group 8"/>
            <p:cNvGrpSpPr>
              <a:grpSpLocks/>
            </p:cNvGrpSpPr>
            <p:nvPr/>
          </p:nvGrpSpPr>
          <p:grpSpPr bwMode="auto">
            <a:xfrm>
              <a:off x="3117850" y="2979738"/>
              <a:ext cx="685800" cy="685800"/>
              <a:chOff x="4224" y="2688"/>
              <a:chExt cx="432" cy="432"/>
            </a:xfrm>
          </p:grpSpPr>
          <p:sp>
            <p:nvSpPr>
              <p:cNvPr id="64530" name="Oval 9"/>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4531" name="Oval 10"/>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F</a:t>
                </a:r>
              </a:p>
            </p:txBody>
          </p:sp>
        </p:grpSp>
        <p:sp>
          <p:nvSpPr>
            <p:cNvPr id="64528" name="Oval 11"/>
            <p:cNvSpPr>
              <a:spLocks noChangeArrowheads="1"/>
            </p:cNvSpPr>
            <p:nvPr/>
          </p:nvSpPr>
          <p:spPr bwMode="auto">
            <a:xfrm>
              <a:off x="984250" y="2522538"/>
              <a:ext cx="381000" cy="7620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S</a:t>
              </a:r>
            </a:p>
          </p:txBody>
        </p:sp>
        <p:sp>
          <p:nvSpPr>
            <p:cNvPr id="64529" name="Arc 12"/>
            <p:cNvSpPr>
              <a:spLocks/>
            </p:cNvSpPr>
            <p:nvPr/>
          </p:nvSpPr>
          <p:spPr bwMode="auto">
            <a:xfrm>
              <a:off x="1365250" y="2674938"/>
              <a:ext cx="1752600" cy="685800"/>
            </a:xfrm>
            <a:custGeom>
              <a:avLst/>
              <a:gdLst>
                <a:gd name="T0" fmla="*/ 0 w 17213"/>
                <a:gd name="T1" fmla="*/ 0 h 21600"/>
                <a:gd name="T2" fmla="*/ 2147483646 w 17213"/>
                <a:gd name="T3" fmla="*/ 2147483646 h 21600"/>
                <a:gd name="T4" fmla="*/ 0 w 17213"/>
                <a:gd name="T5" fmla="*/ 2147483646 h 21600"/>
                <a:gd name="T6" fmla="*/ 0 60000 65536"/>
                <a:gd name="T7" fmla="*/ 0 60000 65536"/>
                <a:gd name="T8" fmla="*/ 0 60000 65536"/>
                <a:gd name="T9" fmla="*/ 0 w 17213"/>
                <a:gd name="T10" fmla="*/ 0 h 21600"/>
                <a:gd name="T11" fmla="*/ 17213 w 17213"/>
                <a:gd name="T12" fmla="*/ 21600 h 21600"/>
              </a:gdLst>
              <a:ahLst/>
              <a:cxnLst>
                <a:cxn ang="T6">
                  <a:pos x="T0" y="T1"/>
                </a:cxn>
                <a:cxn ang="T7">
                  <a:pos x="T2" y="T3"/>
                </a:cxn>
                <a:cxn ang="T8">
                  <a:pos x="T4" y="T5"/>
                </a:cxn>
              </a:cxnLst>
              <a:rect l="T9" t="T10" r="T11" b="T12"/>
              <a:pathLst>
                <a:path w="17213" h="21600" fill="none" extrusionOk="0">
                  <a:moveTo>
                    <a:pt x="-1" y="0"/>
                  </a:moveTo>
                  <a:cubicBezTo>
                    <a:pt x="6759" y="0"/>
                    <a:pt x="13129" y="3164"/>
                    <a:pt x="17212" y="8551"/>
                  </a:cubicBezTo>
                </a:path>
                <a:path w="17213" h="21600" stroke="0" extrusionOk="0">
                  <a:moveTo>
                    <a:pt x="-1" y="0"/>
                  </a:moveTo>
                  <a:cubicBezTo>
                    <a:pt x="6759" y="0"/>
                    <a:pt x="13129" y="3164"/>
                    <a:pt x="17212" y="8551"/>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4516" name="Rectangle 13"/>
          <p:cNvSpPr>
            <a:spLocks noChangeArrowheads="1"/>
          </p:cNvSpPr>
          <p:nvPr/>
        </p:nvSpPr>
        <p:spPr bwMode="auto">
          <a:xfrm>
            <a:off x="4356100" y="2997200"/>
            <a:ext cx="41735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b="1">
                <a:solidFill>
                  <a:schemeClr val="tx2"/>
                </a:solidFill>
                <a:latin typeface="黑体" panose="02010609060101010101" pitchFamily="49" charset="-122"/>
                <a:ea typeface="黑体" panose="02010609060101010101" pitchFamily="49" charset="-122"/>
              </a:rPr>
              <a:t>对于正规式</a:t>
            </a:r>
            <a:r>
              <a:rPr lang="zh-CN" altLang="en-US" sz="2800" b="1">
                <a:solidFill>
                  <a:schemeClr val="tx2"/>
                </a:solidFill>
                <a:latin typeface="黑体" panose="02010609060101010101" pitchFamily="49" charset="-122"/>
                <a:ea typeface="黑体" panose="02010609060101010101" pitchFamily="49" charset="-122"/>
                <a:sym typeface="Symbol" panose="05050102010706020507" pitchFamily="18" charset="2"/>
              </a:rPr>
              <a:t></a:t>
            </a:r>
            <a:r>
              <a:rPr lang="zh-CN" altLang="en-US" sz="2800" b="1">
                <a:solidFill>
                  <a:schemeClr val="tx2"/>
                </a:solidFill>
                <a:latin typeface="黑体" panose="02010609060101010101" pitchFamily="49" charset="-122"/>
                <a:ea typeface="黑体" panose="02010609060101010101" pitchFamily="49" charset="-122"/>
              </a:rPr>
              <a:t> </a:t>
            </a:r>
            <a:r>
              <a:rPr lang="en-US" altLang="zh-CN" sz="2800" b="1">
                <a:solidFill>
                  <a:schemeClr val="tx2"/>
                </a:solidFill>
                <a:latin typeface="黑体" panose="02010609060101010101" pitchFamily="49" charset="-122"/>
                <a:ea typeface="黑体" panose="02010609060101010101" pitchFamily="49" charset="-122"/>
              </a:rPr>
              <a:t>,</a:t>
            </a:r>
            <a:r>
              <a:rPr lang="zh-CN" altLang="en-US" sz="2800" b="1">
                <a:solidFill>
                  <a:schemeClr val="tx2"/>
                </a:solidFill>
                <a:latin typeface="黑体" panose="02010609060101010101" pitchFamily="49" charset="-122"/>
                <a:ea typeface="黑体" panose="02010609060101010101" pitchFamily="49" charset="-122"/>
              </a:rPr>
              <a:t>构造的</a:t>
            </a:r>
            <a:r>
              <a:rPr lang="en-US" altLang="zh-CN" sz="2800" b="1">
                <a:solidFill>
                  <a:schemeClr val="tx2"/>
                </a:solidFill>
                <a:latin typeface="黑体" panose="02010609060101010101" pitchFamily="49" charset="-122"/>
                <a:ea typeface="黑体" panose="02010609060101010101" pitchFamily="49" charset="-122"/>
              </a:rPr>
              <a:t>NFA</a:t>
            </a:r>
          </a:p>
        </p:txBody>
      </p:sp>
      <p:grpSp>
        <p:nvGrpSpPr>
          <p:cNvPr id="64517" name="Group 14"/>
          <p:cNvGrpSpPr>
            <a:grpSpLocks/>
          </p:cNvGrpSpPr>
          <p:nvPr/>
        </p:nvGrpSpPr>
        <p:grpSpPr bwMode="auto">
          <a:xfrm>
            <a:off x="4859338" y="4005263"/>
            <a:ext cx="3200400" cy="1828800"/>
            <a:chOff x="624" y="1693"/>
            <a:chExt cx="2016" cy="1152"/>
          </a:xfrm>
        </p:grpSpPr>
        <p:grpSp>
          <p:nvGrpSpPr>
            <p:cNvPr id="64518" name="Group 15"/>
            <p:cNvGrpSpPr>
              <a:grpSpLocks/>
            </p:cNvGrpSpPr>
            <p:nvPr/>
          </p:nvGrpSpPr>
          <p:grpSpPr bwMode="auto">
            <a:xfrm>
              <a:off x="2208" y="2413"/>
              <a:ext cx="432" cy="432"/>
              <a:chOff x="4224" y="2688"/>
              <a:chExt cx="432" cy="432"/>
            </a:xfrm>
          </p:grpSpPr>
          <p:sp>
            <p:nvSpPr>
              <p:cNvPr id="64523" name="Oval 16"/>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4524" name="Oval 17"/>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F</a:t>
                </a:r>
              </a:p>
            </p:txBody>
          </p:sp>
        </p:grpSp>
        <p:sp>
          <p:nvSpPr>
            <p:cNvPr id="64519" name="Oval 18"/>
            <p:cNvSpPr>
              <a:spLocks noChangeArrowheads="1"/>
            </p:cNvSpPr>
            <p:nvPr/>
          </p:nvSpPr>
          <p:spPr bwMode="auto">
            <a:xfrm>
              <a:off x="768" y="1741"/>
              <a:ext cx="430" cy="37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S</a:t>
              </a:r>
              <a:endParaRPr kumimoji="1" lang="zh-CN" altLang="zh-CN" sz="2400">
                <a:latin typeface="Times New Roman" panose="02020603050405020304" pitchFamily="18" charset="0"/>
              </a:endParaRPr>
            </a:p>
          </p:txBody>
        </p:sp>
        <p:sp>
          <p:nvSpPr>
            <p:cNvPr id="64520" name="Arc 19"/>
            <p:cNvSpPr>
              <a:spLocks/>
            </p:cNvSpPr>
            <p:nvPr/>
          </p:nvSpPr>
          <p:spPr bwMode="auto">
            <a:xfrm>
              <a:off x="1152" y="2029"/>
              <a:ext cx="1383" cy="432"/>
            </a:xfrm>
            <a:custGeom>
              <a:avLst/>
              <a:gdLst>
                <a:gd name="T0" fmla="*/ 0 w 21567"/>
                <a:gd name="T1" fmla="*/ 0 h 21600"/>
                <a:gd name="T2" fmla="*/ 0 w 21567"/>
                <a:gd name="T3" fmla="*/ 0 h 21600"/>
                <a:gd name="T4" fmla="*/ 0 w 21567"/>
                <a:gd name="T5" fmla="*/ 0 h 21600"/>
                <a:gd name="T6" fmla="*/ 0 60000 65536"/>
                <a:gd name="T7" fmla="*/ 0 60000 65536"/>
                <a:gd name="T8" fmla="*/ 0 60000 65536"/>
                <a:gd name="T9" fmla="*/ 0 w 21567"/>
                <a:gd name="T10" fmla="*/ 0 h 21600"/>
                <a:gd name="T11" fmla="*/ 21567 w 21567"/>
                <a:gd name="T12" fmla="*/ 21600 h 21600"/>
              </a:gdLst>
              <a:ahLst/>
              <a:cxnLst>
                <a:cxn ang="T6">
                  <a:pos x="T0" y="T1"/>
                </a:cxn>
                <a:cxn ang="T7">
                  <a:pos x="T2" y="T3"/>
                </a:cxn>
                <a:cxn ang="T8">
                  <a:pos x="T4" y="T5"/>
                </a:cxn>
              </a:cxnLst>
              <a:rect l="T9" t="T10" r="T11" b="T12"/>
              <a:pathLst>
                <a:path w="21567" h="21600" fill="none" extrusionOk="0">
                  <a:moveTo>
                    <a:pt x="-1" y="0"/>
                  </a:moveTo>
                  <a:cubicBezTo>
                    <a:pt x="11465" y="0"/>
                    <a:pt x="20933" y="8958"/>
                    <a:pt x="21566" y="20406"/>
                  </a:cubicBezTo>
                </a:path>
                <a:path w="21567" h="21600" stroke="0" extrusionOk="0">
                  <a:moveTo>
                    <a:pt x="-1" y="0"/>
                  </a:moveTo>
                  <a:cubicBezTo>
                    <a:pt x="11465" y="0"/>
                    <a:pt x="20933" y="8958"/>
                    <a:pt x="21566" y="20406"/>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21" name="Line 20"/>
            <p:cNvSpPr>
              <a:spLocks noChangeShapeType="1"/>
            </p:cNvSpPr>
            <p:nvPr/>
          </p:nvSpPr>
          <p:spPr bwMode="auto">
            <a:xfrm>
              <a:off x="624" y="1933"/>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22" name="Text Box 21"/>
            <p:cNvSpPr txBox="1">
              <a:spLocks noChangeArrowheads="1"/>
            </p:cNvSpPr>
            <p:nvPr/>
          </p:nvSpPr>
          <p:spPr bwMode="auto">
            <a:xfrm>
              <a:off x="1488" y="1693"/>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a:latin typeface="Times New Roman" panose="02020603050405020304" pitchFamily="18" charset="0"/>
                  <a:sym typeface="Symbol" panose="05050102010706020507" pitchFamily="18" charset="2"/>
                </a:rPr>
                <a:t></a:t>
              </a: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ChangeArrowheads="1"/>
          </p:cNvSpPr>
          <p:nvPr/>
        </p:nvSpPr>
        <p:spPr bwMode="auto">
          <a:xfrm>
            <a:off x="685800" y="692150"/>
            <a:ext cx="77724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b="1">
                <a:solidFill>
                  <a:schemeClr val="tx2"/>
                </a:solidFill>
                <a:latin typeface="黑体" panose="02010609060101010101" pitchFamily="49" charset="-122"/>
                <a:ea typeface="黑体" panose="02010609060101010101" pitchFamily="49" charset="-122"/>
              </a:rPr>
              <a:t>对于正规式</a:t>
            </a:r>
            <a:r>
              <a:rPr lang="en-US" altLang="zh-CN" b="1">
                <a:solidFill>
                  <a:schemeClr val="tx2"/>
                </a:solidFill>
                <a:latin typeface="黑体" panose="02010609060101010101" pitchFamily="49" charset="-122"/>
                <a:ea typeface="黑体" panose="02010609060101010101" pitchFamily="49" charset="-122"/>
              </a:rPr>
              <a:t>r, r= R1|R2</a:t>
            </a:r>
            <a:r>
              <a:rPr lang="zh-CN" altLang="en-US" b="1">
                <a:solidFill>
                  <a:schemeClr val="tx2"/>
                </a:solidFill>
                <a:latin typeface="黑体" panose="02010609060101010101" pitchFamily="49" charset="-122"/>
                <a:ea typeface="黑体" panose="02010609060101010101" pitchFamily="49" charset="-122"/>
              </a:rPr>
              <a:t>构造的</a:t>
            </a:r>
            <a:r>
              <a:rPr lang="en-US" altLang="zh-CN" b="1">
                <a:solidFill>
                  <a:schemeClr val="tx2"/>
                </a:solidFill>
                <a:latin typeface="黑体" panose="02010609060101010101" pitchFamily="49" charset="-122"/>
                <a:ea typeface="黑体" panose="02010609060101010101" pitchFamily="49" charset="-122"/>
              </a:rPr>
              <a:t>NFA</a:t>
            </a:r>
          </a:p>
        </p:txBody>
      </p:sp>
      <p:grpSp>
        <p:nvGrpSpPr>
          <p:cNvPr id="65539" name="组合 8"/>
          <p:cNvGrpSpPr>
            <a:grpSpLocks/>
          </p:cNvGrpSpPr>
          <p:nvPr/>
        </p:nvGrpSpPr>
        <p:grpSpPr bwMode="auto">
          <a:xfrm>
            <a:off x="685800" y="2636838"/>
            <a:ext cx="5830888" cy="2414587"/>
            <a:chOff x="685800" y="2636912"/>
            <a:chExt cx="5830416" cy="2414994"/>
          </a:xfrm>
        </p:grpSpPr>
        <p:sp>
          <p:nvSpPr>
            <p:cNvPr id="2" name="椭圆 1"/>
            <p:cNvSpPr/>
            <p:nvPr/>
          </p:nvSpPr>
          <p:spPr>
            <a:xfrm>
              <a:off x="1835057" y="3429208"/>
              <a:ext cx="792099" cy="863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S</a:t>
              </a:r>
              <a:endParaRPr lang="zh-CN" altLang="en-US" dirty="0">
                <a:solidFill>
                  <a:schemeClr val="tx1"/>
                </a:solidFill>
              </a:endParaRPr>
            </a:p>
          </p:txBody>
        </p:sp>
        <p:sp>
          <p:nvSpPr>
            <p:cNvPr id="5" name="椭圆 4"/>
            <p:cNvSpPr/>
            <p:nvPr/>
          </p:nvSpPr>
          <p:spPr>
            <a:xfrm>
              <a:off x="5724117" y="3429208"/>
              <a:ext cx="792099" cy="863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椭圆 5"/>
            <p:cNvSpPr/>
            <p:nvPr/>
          </p:nvSpPr>
          <p:spPr>
            <a:xfrm>
              <a:off x="5827297" y="3568931"/>
              <a:ext cx="585740" cy="584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F</a:t>
              </a:r>
              <a:endParaRPr lang="zh-CN" altLang="en-US" dirty="0">
                <a:solidFill>
                  <a:schemeClr val="tx1"/>
                </a:solidFill>
              </a:endParaRPr>
            </a:p>
          </p:txBody>
        </p:sp>
        <p:sp>
          <p:nvSpPr>
            <p:cNvPr id="3" name="右箭头 2"/>
            <p:cNvSpPr/>
            <p:nvPr/>
          </p:nvSpPr>
          <p:spPr>
            <a:xfrm>
              <a:off x="685800" y="3568931"/>
              <a:ext cx="1006394" cy="5080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任意多边形 3"/>
            <p:cNvSpPr/>
            <p:nvPr/>
          </p:nvSpPr>
          <p:spPr>
            <a:xfrm>
              <a:off x="2279521" y="2932237"/>
              <a:ext cx="3746197" cy="500146"/>
            </a:xfrm>
            <a:custGeom>
              <a:avLst/>
              <a:gdLst>
                <a:gd name="connsiteX0" fmla="*/ 0 w 3745282"/>
                <a:gd name="connsiteY0" fmla="*/ 488010 h 500537"/>
                <a:gd name="connsiteX1" fmla="*/ 626301 w 3745282"/>
                <a:gd name="connsiteY1" fmla="*/ 112230 h 500537"/>
                <a:gd name="connsiteX2" fmla="*/ 2580362 w 3745282"/>
                <a:gd name="connsiteY2" fmla="*/ 24547 h 500537"/>
                <a:gd name="connsiteX3" fmla="*/ 3745282 w 3745282"/>
                <a:gd name="connsiteY3" fmla="*/ 500537 h 500537"/>
              </a:gdLst>
              <a:ahLst/>
              <a:cxnLst>
                <a:cxn ang="0">
                  <a:pos x="connsiteX0" y="connsiteY0"/>
                </a:cxn>
                <a:cxn ang="0">
                  <a:pos x="connsiteX1" y="connsiteY1"/>
                </a:cxn>
                <a:cxn ang="0">
                  <a:pos x="connsiteX2" y="connsiteY2"/>
                </a:cxn>
                <a:cxn ang="0">
                  <a:pos x="connsiteX3" y="connsiteY3"/>
                </a:cxn>
              </a:cxnLst>
              <a:rect l="l" t="t" r="r" b="b"/>
              <a:pathLst>
                <a:path w="3745282" h="500537">
                  <a:moveTo>
                    <a:pt x="0" y="488010"/>
                  </a:moveTo>
                  <a:cubicBezTo>
                    <a:pt x="98120" y="338742"/>
                    <a:pt x="196241" y="189474"/>
                    <a:pt x="626301" y="112230"/>
                  </a:cubicBezTo>
                  <a:cubicBezTo>
                    <a:pt x="1056361" y="34986"/>
                    <a:pt x="2060532" y="-40171"/>
                    <a:pt x="2580362" y="24547"/>
                  </a:cubicBezTo>
                  <a:cubicBezTo>
                    <a:pt x="3100192" y="89265"/>
                    <a:pt x="3422737" y="294901"/>
                    <a:pt x="3745282" y="500537"/>
                  </a:cubicBezTo>
                </a:path>
              </a:pathLst>
            </a:custGeom>
            <a:noFill/>
            <a:ln>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任意多边形 6"/>
            <p:cNvSpPr/>
            <p:nvPr/>
          </p:nvSpPr>
          <p:spPr>
            <a:xfrm>
              <a:off x="2343016" y="4208802"/>
              <a:ext cx="3531902" cy="389003"/>
            </a:xfrm>
            <a:custGeom>
              <a:avLst/>
              <a:gdLst>
                <a:gd name="connsiteX0" fmla="*/ 0 w 3532340"/>
                <a:gd name="connsiteY0" fmla="*/ 75156 h 388986"/>
                <a:gd name="connsiteX1" fmla="*/ 1453019 w 3532340"/>
                <a:gd name="connsiteY1" fmla="*/ 388307 h 388986"/>
                <a:gd name="connsiteX2" fmla="*/ 3532340 w 3532340"/>
                <a:gd name="connsiteY2" fmla="*/ 0 h 388986"/>
              </a:gdLst>
              <a:ahLst/>
              <a:cxnLst>
                <a:cxn ang="0">
                  <a:pos x="connsiteX0" y="connsiteY0"/>
                </a:cxn>
                <a:cxn ang="0">
                  <a:pos x="connsiteX1" y="connsiteY1"/>
                </a:cxn>
                <a:cxn ang="0">
                  <a:pos x="connsiteX2" y="connsiteY2"/>
                </a:cxn>
              </a:cxnLst>
              <a:rect l="l" t="t" r="r" b="b"/>
              <a:pathLst>
                <a:path w="3532340" h="388986">
                  <a:moveTo>
                    <a:pt x="0" y="75156"/>
                  </a:moveTo>
                  <a:cubicBezTo>
                    <a:pt x="432148" y="237994"/>
                    <a:pt x="864296" y="400833"/>
                    <a:pt x="1453019" y="388307"/>
                  </a:cubicBezTo>
                  <a:cubicBezTo>
                    <a:pt x="2041742" y="375781"/>
                    <a:pt x="2787041" y="187890"/>
                    <a:pt x="3532340" y="0"/>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546" name="文本框 7"/>
            <p:cNvSpPr txBox="1">
              <a:spLocks noChangeArrowheads="1"/>
            </p:cNvSpPr>
            <p:nvPr/>
          </p:nvSpPr>
          <p:spPr bwMode="auto">
            <a:xfrm>
              <a:off x="3923928" y="2636912"/>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R1</a:t>
              </a:r>
              <a:endParaRPr lang="zh-CN" altLang="en-US" sz="1800"/>
            </a:p>
          </p:txBody>
        </p:sp>
        <p:sp>
          <p:nvSpPr>
            <p:cNvPr id="65547" name="文本框 10"/>
            <p:cNvSpPr txBox="1">
              <a:spLocks noChangeArrowheads="1"/>
            </p:cNvSpPr>
            <p:nvPr/>
          </p:nvSpPr>
          <p:spPr bwMode="auto">
            <a:xfrm>
              <a:off x="3684119" y="4682574"/>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R2</a:t>
              </a:r>
              <a:endParaRPr lang="zh-CN" altLang="en-US" sz="1800"/>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ChangeArrowheads="1"/>
          </p:cNvSpPr>
          <p:nvPr/>
        </p:nvSpPr>
        <p:spPr bwMode="auto">
          <a:xfrm>
            <a:off x="685800" y="1214438"/>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b="1">
                <a:solidFill>
                  <a:schemeClr val="tx2"/>
                </a:solidFill>
                <a:latin typeface="黑体" panose="02010609060101010101" pitchFamily="49" charset="-122"/>
                <a:ea typeface="黑体" panose="02010609060101010101" pitchFamily="49" charset="-122"/>
              </a:rPr>
              <a:t>对于正规式</a:t>
            </a:r>
            <a:r>
              <a:rPr lang="en-US" altLang="zh-CN" b="1">
                <a:solidFill>
                  <a:schemeClr val="tx2"/>
                </a:solidFill>
                <a:latin typeface="黑体" panose="02010609060101010101" pitchFamily="49" charset="-122"/>
                <a:ea typeface="黑体" panose="02010609060101010101" pitchFamily="49" charset="-122"/>
              </a:rPr>
              <a:t>r, r=R1R2</a:t>
            </a:r>
            <a:r>
              <a:rPr lang="zh-CN" altLang="en-US" b="1">
                <a:solidFill>
                  <a:schemeClr val="tx2"/>
                </a:solidFill>
                <a:latin typeface="黑体" panose="02010609060101010101" pitchFamily="49" charset="-122"/>
                <a:ea typeface="黑体" panose="02010609060101010101" pitchFamily="49" charset="-122"/>
              </a:rPr>
              <a:t>构造的</a:t>
            </a:r>
            <a:r>
              <a:rPr lang="en-US" altLang="zh-CN" b="1">
                <a:solidFill>
                  <a:schemeClr val="tx2"/>
                </a:solidFill>
                <a:latin typeface="黑体" panose="02010609060101010101" pitchFamily="49" charset="-122"/>
                <a:ea typeface="黑体" panose="02010609060101010101" pitchFamily="49" charset="-122"/>
              </a:rPr>
              <a:t>NFA</a:t>
            </a:r>
          </a:p>
        </p:txBody>
      </p:sp>
      <p:grpSp>
        <p:nvGrpSpPr>
          <p:cNvPr id="66563" name="组合 14"/>
          <p:cNvGrpSpPr>
            <a:grpSpLocks/>
          </p:cNvGrpSpPr>
          <p:nvPr/>
        </p:nvGrpSpPr>
        <p:grpSpPr bwMode="auto">
          <a:xfrm>
            <a:off x="995363" y="3384550"/>
            <a:ext cx="7105650" cy="917575"/>
            <a:chOff x="274966" y="3384158"/>
            <a:chExt cx="7105346" cy="918056"/>
          </a:xfrm>
        </p:grpSpPr>
        <p:sp>
          <p:nvSpPr>
            <p:cNvPr id="5" name="椭圆 4"/>
            <p:cNvSpPr/>
            <p:nvPr/>
          </p:nvSpPr>
          <p:spPr>
            <a:xfrm>
              <a:off x="1384581" y="3428631"/>
              <a:ext cx="792129" cy="86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S</a:t>
              </a:r>
              <a:endParaRPr lang="zh-CN" altLang="en-US" dirty="0">
                <a:solidFill>
                  <a:schemeClr val="tx1"/>
                </a:solidFill>
              </a:endParaRPr>
            </a:p>
          </p:txBody>
        </p:sp>
        <p:grpSp>
          <p:nvGrpSpPr>
            <p:cNvPr id="66565" name="组合 1"/>
            <p:cNvGrpSpPr>
              <a:grpSpLocks/>
            </p:cNvGrpSpPr>
            <p:nvPr/>
          </p:nvGrpSpPr>
          <p:grpSpPr bwMode="auto">
            <a:xfrm>
              <a:off x="6588224" y="3429000"/>
              <a:ext cx="792088" cy="864096"/>
              <a:chOff x="5724128" y="3429000"/>
              <a:chExt cx="792088" cy="864096"/>
            </a:xfrm>
          </p:grpSpPr>
          <p:sp>
            <p:nvSpPr>
              <p:cNvPr id="6" name="椭圆 5"/>
              <p:cNvSpPr/>
              <p:nvPr/>
            </p:nvSpPr>
            <p:spPr>
              <a:xfrm>
                <a:off x="5724087" y="3428631"/>
                <a:ext cx="792129" cy="86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椭圆 6"/>
              <p:cNvSpPr/>
              <p:nvPr/>
            </p:nvSpPr>
            <p:spPr>
              <a:xfrm>
                <a:off x="5827271" y="3568404"/>
                <a:ext cx="585762" cy="5845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F</a:t>
                </a:r>
                <a:endParaRPr lang="zh-CN" altLang="en-US" dirty="0">
                  <a:solidFill>
                    <a:schemeClr val="tx1"/>
                  </a:solidFill>
                </a:endParaRPr>
              </a:p>
            </p:txBody>
          </p:sp>
        </p:grpSp>
        <p:sp>
          <p:nvSpPr>
            <p:cNvPr id="8" name="右箭头 7"/>
            <p:cNvSpPr/>
            <p:nvPr/>
          </p:nvSpPr>
          <p:spPr>
            <a:xfrm>
              <a:off x="274966" y="3568405"/>
              <a:ext cx="1006432" cy="508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567" name="文本框 10"/>
            <p:cNvSpPr txBox="1">
              <a:spLocks noChangeArrowheads="1"/>
            </p:cNvSpPr>
            <p:nvPr/>
          </p:nvSpPr>
          <p:spPr bwMode="auto">
            <a:xfrm>
              <a:off x="2891081" y="3384158"/>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R1</a:t>
              </a:r>
              <a:endParaRPr lang="zh-CN" altLang="en-US" sz="1800"/>
            </a:p>
          </p:txBody>
        </p:sp>
        <p:sp>
          <p:nvSpPr>
            <p:cNvPr id="66568" name="文本框 11"/>
            <p:cNvSpPr txBox="1">
              <a:spLocks noChangeArrowheads="1"/>
            </p:cNvSpPr>
            <p:nvPr/>
          </p:nvSpPr>
          <p:spPr bwMode="auto">
            <a:xfrm>
              <a:off x="5432904" y="3399516"/>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R2</a:t>
              </a:r>
              <a:endParaRPr lang="zh-CN" altLang="en-US" sz="1800"/>
            </a:p>
          </p:txBody>
        </p:sp>
        <p:sp>
          <p:nvSpPr>
            <p:cNvPr id="14" name="椭圆 13"/>
            <p:cNvSpPr/>
            <p:nvPr/>
          </p:nvSpPr>
          <p:spPr>
            <a:xfrm>
              <a:off x="3946696" y="3438161"/>
              <a:ext cx="792129" cy="86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T</a:t>
              </a:r>
              <a:endParaRPr lang="zh-CN" altLang="en-US" dirty="0">
                <a:solidFill>
                  <a:schemeClr val="tx1"/>
                </a:solidFill>
              </a:endParaRPr>
            </a:p>
          </p:txBody>
        </p:sp>
        <p:cxnSp>
          <p:nvCxnSpPr>
            <p:cNvPr id="13" name="直接箭头连接符 12"/>
            <p:cNvCxnSpPr>
              <a:stCxn id="5" idx="6"/>
              <a:endCxn id="14" idx="2"/>
            </p:cNvCxnSpPr>
            <p:nvPr/>
          </p:nvCxnSpPr>
          <p:spPr>
            <a:xfrm>
              <a:off x="2176710" y="3860658"/>
              <a:ext cx="1769986" cy="95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767399" y="3860658"/>
              <a:ext cx="1768399" cy="95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5"/>
          <p:cNvSpPr>
            <a:spLocks noChangeArrowheads="1"/>
          </p:cNvSpPr>
          <p:nvPr/>
        </p:nvSpPr>
        <p:spPr bwMode="auto">
          <a:xfrm>
            <a:off x="685800" y="11430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b="1">
                <a:solidFill>
                  <a:schemeClr val="tx2"/>
                </a:solidFill>
                <a:latin typeface="黑体" panose="02010609060101010101" pitchFamily="49" charset="-122"/>
                <a:ea typeface="黑体" panose="02010609060101010101" pitchFamily="49" charset="-122"/>
              </a:rPr>
              <a:t>对于正规式</a:t>
            </a:r>
            <a:r>
              <a:rPr lang="en-US" altLang="zh-CN" b="1">
                <a:solidFill>
                  <a:schemeClr val="tx2"/>
                </a:solidFill>
                <a:latin typeface="黑体" panose="02010609060101010101" pitchFamily="49" charset="-122"/>
                <a:ea typeface="黑体" panose="02010609060101010101" pitchFamily="49" charset="-122"/>
              </a:rPr>
              <a:t>r, r=R1</a:t>
            </a:r>
            <a:r>
              <a:rPr lang="en-US" altLang="zh-CN" b="1" baseline="30000">
                <a:solidFill>
                  <a:schemeClr val="tx2"/>
                </a:solidFill>
                <a:latin typeface="黑体" panose="02010609060101010101" pitchFamily="49" charset="-122"/>
                <a:ea typeface="黑体" panose="02010609060101010101" pitchFamily="49" charset="-122"/>
              </a:rPr>
              <a:t>*</a:t>
            </a:r>
            <a:r>
              <a:rPr lang="zh-CN" altLang="en-US" b="1">
                <a:solidFill>
                  <a:schemeClr val="tx2"/>
                </a:solidFill>
                <a:latin typeface="黑体" panose="02010609060101010101" pitchFamily="49" charset="-122"/>
                <a:ea typeface="黑体" panose="02010609060101010101" pitchFamily="49" charset="-122"/>
              </a:rPr>
              <a:t>构造的</a:t>
            </a:r>
            <a:r>
              <a:rPr lang="en-US" altLang="zh-CN" b="1">
                <a:solidFill>
                  <a:schemeClr val="tx2"/>
                </a:solidFill>
                <a:latin typeface="黑体" panose="02010609060101010101" pitchFamily="49" charset="-122"/>
                <a:ea typeface="黑体" panose="02010609060101010101" pitchFamily="49" charset="-122"/>
              </a:rPr>
              <a:t>NFA</a:t>
            </a:r>
          </a:p>
        </p:txBody>
      </p:sp>
      <p:sp>
        <p:nvSpPr>
          <p:cNvPr id="5" name="椭圆 4"/>
          <p:cNvSpPr/>
          <p:nvPr/>
        </p:nvSpPr>
        <p:spPr>
          <a:xfrm>
            <a:off x="2105025" y="3429000"/>
            <a:ext cx="792163"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S</a:t>
            </a:r>
            <a:endParaRPr lang="zh-CN" altLang="en-US" dirty="0">
              <a:solidFill>
                <a:schemeClr val="tx1"/>
              </a:solidFill>
            </a:endParaRPr>
          </a:p>
        </p:txBody>
      </p:sp>
      <p:grpSp>
        <p:nvGrpSpPr>
          <p:cNvPr id="67588" name="组合 5"/>
          <p:cNvGrpSpPr>
            <a:grpSpLocks/>
          </p:cNvGrpSpPr>
          <p:nvPr/>
        </p:nvGrpSpPr>
        <p:grpSpPr bwMode="auto">
          <a:xfrm>
            <a:off x="7308850" y="3429000"/>
            <a:ext cx="792163" cy="863600"/>
            <a:chOff x="5724128" y="3429000"/>
            <a:chExt cx="792088" cy="864096"/>
          </a:xfrm>
        </p:grpSpPr>
        <p:sp>
          <p:nvSpPr>
            <p:cNvPr id="13" name="椭圆 12"/>
            <p:cNvSpPr/>
            <p:nvPr/>
          </p:nvSpPr>
          <p:spPr>
            <a:xfrm>
              <a:off x="5724128" y="3429000"/>
              <a:ext cx="792088"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椭圆 13"/>
            <p:cNvSpPr/>
            <p:nvPr/>
          </p:nvSpPr>
          <p:spPr>
            <a:xfrm>
              <a:off x="5827306" y="3568780"/>
              <a:ext cx="585732" cy="584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F</a:t>
              </a:r>
              <a:endParaRPr lang="zh-CN" altLang="en-US" dirty="0">
                <a:solidFill>
                  <a:schemeClr val="tx1"/>
                </a:solidFill>
              </a:endParaRPr>
            </a:p>
          </p:txBody>
        </p:sp>
      </p:grpSp>
      <p:sp>
        <p:nvSpPr>
          <p:cNvPr id="7" name="右箭头 6"/>
          <p:cNvSpPr/>
          <p:nvPr/>
        </p:nvSpPr>
        <p:spPr>
          <a:xfrm>
            <a:off x="995363" y="3568700"/>
            <a:ext cx="1004887" cy="50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590" name="文本框 7"/>
          <p:cNvSpPr txBox="1">
            <a:spLocks noChangeArrowheads="1"/>
          </p:cNvSpPr>
          <p:nvPr/>
        </p:nvSpPr>
        <p:spPr bwMode="auto">
          <a:xfrm>
            <a:off x="5218113" y="3038475"/>
            <a:ext cx="47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R1</a:t>
            </a:r>
            <a:endParaRPr lang="zh-CN" altLang="en-US" sz="1800"/>
          </a:p>
        </p:txBody>
      </p:sp>
      <p:sp>
        <p:nvSpPr>
          <p:cNvPr id="67591" name="文本框 8"/>
          <p:cNvSpPr txBox="1">
            <a:spLocks noChangeArrowheads="1"/>
          </p:cNvSpPr>
          <p:nvPr/>
        </p:nvSpPr>
        <p:spPr bwMode="auto">
          <a:xfrm>
            <a:off x="6153150" y="3398838"/>
            <a:ext cx="285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1800">
                <a:latin typeface="Times New Roman" panose="02020603050405020304" pitchFamily="18" charset="0"/>
                <a:sym typeface="Symbol" panose="05050102010706020507" pitchFamily="18" charset="2"/>
              </a:rPr>
              <a:t></a:t>
            </a:r>
            <a:endParaRPr lang="zh-CN" altLang="en-US" sz="1800"/>
          </a:p>
        </p:txBody>
      </p:sp>
      <p:sp>
        <p:nvSpPr>
          <p:cNvPr id="10" name="椭圆 9"/>
          <p:cNvSpPr/>
          <p:nvPr/>
        </p:nvSpPr>
        <p:spPr>
          <a:xfrm>
            <a:off x="4665663" y="3438525"/>
            <a:ext cx="792162"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T</a:t>
            </a:r>
            <a:endParaRPr lang="zh-CN" altLang="en-US" dirty="0">
              <a:solidFill>
                <a:schemeClr val="tx1"/>
              </a:solidFill>
            </a:endParaRPr>
          </a:p>
        </p:txBody>
      </p:sp>
      <p:cxnSp>
        <p:nvCxnSpPr>
          <p:cNvPr id="11" name="直接箭头连接符 10"/>
          <p:cNvCxnSpPr>
            <a:stCxn id="5" idx="6"/>
            <a:endCxn id="10" idx="2"/>
          </p:cNvCxnSpPr>
          <p:nvPr/>
        </p:nvCxnSpPr>
        <p:spPr>
          <a:xfrm>
            <a:off x="2897188" y="3860800"/>
            <a:ext cx="1768475" cy="9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486400" y="3860800"/>
            <a:ext cx="1770063" cy="9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595" name="文本框 14"/>
          <p:cNvSpPr txBox="1">
            <a:spLocks noChangeArrowheads="1"/>
          </p:cNvSpPr>
          <p:nvPr/>
        </p:nvSpPr>
        <p:spPr bwMode="auto">
          <a:xfrm>
            <a:off x="3624263" y="3349625"/>
            <a:ext cx="285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1800">
                <a:latin typeface="Times New Roman" panose="02020603050405020304" pitchFamily="18" charset="0"/>
                <a:sym typeface="Symbol" panose="05050102010706020507" pitchFamily="18" charset="2"/>
              </a:rPr>
              <a:t></a:t>
            </a:r>
            <a:endParaRPr lang="zh-CN" altLang="en-US" sz="1800"/>
          </a:p>
        </p:txBody>
      </p:sp>
      <p:sp>
        <p:nvSpPr>
          <p:cNvPr id="2" name="任意多边形 1"/>
          <p:cNvSpPr/>
          <p:nvPr/>
        </p:nvSpPr>
        <p:spPr>
          <a:xfrm>
            <a:off x="2643188" y="4208463"/>
            <a:ext cx="4772025" cy="1027112"/>
          </a:xfrm>
          <a:custGeom>
            <a:avLst/>
            <a:gdLst>
              <a:gd name="connsiteX0" fmla="*/ 0 w 4772416"/>
              <a:gd name="connsiteY0" fmla="*/ 37578 h 1027192"/>
              <a:gd name="connsiteX1" fmla="*/ 2267211 w 4772416"/>
              <a:gd name="connsiteY1" fmla="*/ 1027134 h 1027192"/>
              <a:gd name="connsiteX2" fmla="*/ 4772416 w 4772416"/>
              <a:gd name="connsiteY2" fmla="*/ 0 h 1027192"/>
            </a:gdLst>
            <a:ahLst/>
            <a:cxnLst>
              <a:cxn ang="0">
                <a:pos x="connsiteX0" y="connsiteY0"/>
              </a:cxn>
              <a:cxn ang="0">
                <a:pos x="connsiteX1" y="connsiteY1"/>
              </a:cxn>
              <a:cxn ang="0">
                <a:pos x="connsiteX2" y="connsiteY2"/>
              </a:cxn>
            </a:cxnLst>
            <a:rect l="l" t="t" r="r" b="b"/>
            <a:pathLst>
              <a:path w="4772416" h="1027192">
                <a:moveTo>
                  <a:pt x="0" y="37578"/>
                </a:moveTo>
                <a:cubicBezTo>
                  <a:pt x="735904" y="535487"/>
                  <a:pt x="1471808" y="1033397"/>
                  <a:pt x="2267211" y="1027134"/>
                </a:cubicBezTo>
                <a:cubicBezTo>
                  <a:pt x="3062614" y="1020871"/>
                  <a:pt x="3917515" y="510435"/>
                  <a:pt x="4772416" y="0"/>
                </a:cubicBezTo>
              </a:path>
            </a:pathLst>
          </a:custGeom>
          <a:noFill/>
          <a:ln>
            <a:solidFill>
              <a:schemeClr val="tx2"/>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597" name="文本框 16"/>
          <p:cNvSpPr txBox="1">
            <a:spLocks noChangeArrowheads="1"/>
          </p:cNvSpPr>
          <p:nvPr/>
        </p:nvSpPr>
        <p:spPr bwMode="auto">
          <a:xfrm>
            <a:off x="4743450" y="5265738"/>
            <a:ext cx="285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1800">
                <a:latin typeface="Times New Roman" panose="02020603050405020304" pitchFamily="18" charset="0"/>
                <a:sym typeface="Symbol" panose="05050102010706020507" pitchFamily="18" charset="2"/>
              </a:rPr>
              <a:t></a:t>
            </a:r>
            <a:endParaRPr lang="zh-CN" altLang="en-US" sz="1800"/>
          </a:p>
        </p:txBody>
      </p:sp>
      <p:sp>
        <p:nvSpPr>
          <p:cNvPr id="3" name="任意多边形 2"/>
          <p:cNvSpPr/>
          <p:nvPr/>
        </p:nvSpPr>
        <p:spPr>
          <a:xfrm>
            <a:off x="4608513" y="2978150"/>
            <a:ext cx="695325" cy="579438"/>
          </a:xfrm>
          <a:custGeom>
            <a:avLst/>
            <a:gdLst>
              <a:gd name="connsiteX0" fmla="*/ 677471 w 695550"/>
              <a:gd name="connsiteY0" fmla="*/ 491090 h 578772"/>
              <a:gd name="connsiteX1" fmla="*/ 677471 w 695550"/>
              <a:gd name="connsiteY1" fmla="*/ 428459 h 578772"/>
              <a:gd name="connsiteX2" fmla="*/ 489580 w 695550"/>
              <a:gd name="connsiteY2" fmla="*/ 2575 h 578772"/>
              <a:gd name="connsiteX3" fmla="*/ 13591 w 695550"/>
              <a:gd name="connsiteY3" fmla="*/ 265621 h 578772"/>
              <a:gd name="connsiteX4" fmla="*/ 176429 w 695550"/>
              <a:gd name="connsiteY4" fmla="*/ 578772 h 578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550" h="578772">
                <a:moveTo>
                  <a:pt x="677471" y="491090"/>
                </a:moveTo>
                <a:cubicBezTo>
                  <a:pt x="693128" y="500484"/>
                  <a:pt x="708786" y="509878"/>
                  <a:pt x="677471" y="428459"/>
                </a:cubicBezTo>
                <a:cubicBezTo>
                  <a:pt x="646156" y="347040"/>
                  <a:pt x="600227" y="29715"/>
                  <a:pt x="489580" y="2575"/>
                </a:cubicBezTo>
                <a:cubicBezTo>
                  <a:pt x="378933" y="-24565"/>
                  <a:pt x="65783" y="169588"/>
                  <a:pt x="13591" y="265621"/>
                </a:cubicBezTo>
                <a:cubicBezTo>
                  <a:pt x="-38601" y="361654"/>
                  <a:pt x="68914" y="470213"/>
                  <a:pt x="176429" y="578772"/>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任意多边形 15"/>
          <p:cNvSpPr/>
          <p:nvPr/>
        </p:nvSpPr>
        <p:spPr>
          <a:xfrm>
            <a:off x="2571750" y="2544763"/>
            <a:ext cx="5132388" cy="874712"/>
          </a:xfrm>
          <a:custGeom>
            <a:avLst/>
            <a:gdLst>
              <a:gd name="connsiteX0" fmla="*/ 5131368 w 5131368"/>
              <a:gd name="connsiteY0" fmla="*/ 849952 h 875004"/>
              <a:gd name="connsiteX1" fmla="*/ 4016551 w 5131368"/>
              <a:gd name="connsiteY1" fmla="*/ 98391 h 875004"/>
              <a:gd name="connsiteX2" fmla="*/ 1561450 w 5131368"/>
              <a:gd name="connsiteY2" fmla="*/ 35761 h 875004"/>
              <a:gd name="connsiteX3" fmla="*/ 233691 w 5131368"/>
              <a:gd name="connsiteY3" fmla="*/ 348911 h 875004"/>
              <a:gd name="connsiteX4" fmla="*/ 8223 w 5131368"/>
              <a:gd name="connsiteY4" fmla="*/ 875004 h 875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1368" h="875004">
                <a:moveTo>
                  <a:pt x="5131368" y="849952"/>
                </a:moveTo>
                <a:cubicBezTo>
                  <a:pt x="4871452" y="542020"/>
                  <a:pt x="4611537" y="234089"/>
                  <a:pt x="4016551" y="98391"/>
                </a:cubicBezTo>
                <a:cubicBezTo>
                  <a:pt x="3421565" y="-37308"/>
                  <a:pt x="2191927" y="-5992"/>
                  <a:pt x="1561450" y="35761"/>
                </a:cubicBezTo>
                <a:cubicBezTo>
                  <a:pt x="930973" y="77514"/>
                  <a:pt x="492562" y="209037"/>
                  <a:pt x="233691" y="348911"/>
                </a:cubicBezTo>
                <a:cubicBezTo>
                  <a:pt x="-25180" y="488785"/>
                  <a:pt x="-8479" y="681894"/>
                  <a:pt x="8223" y="875004"/>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600" name="文本框 19"/>
          <p:cNvSpPr txBox="1">
            <a:spLocks noChangeArrowheads="1"/>
          </p:cNvSpPr>
          <p:nvPr/>
        </p:nvSpPr>
        <p:spPr bwMode="auto">
          <a:xfrm>
            <a:off x="4613275" y="2230438"/>
            <a:ext cx="284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1800">
                <a:latin typeface="Times New Roman" panose="02020603050405020304" pitchFamily="18" charset="0"/>
                <a:sym typeface="Symbol" panose="05050102010706020507" pitchFamily="18" charset="2"/>
              </a:rPr>
              <a:t></a:t>
            </a:r>
            <a:endParaRPr lang="zh-CN" altLang="en-US"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a:xfrm>
            <a:off x="301625" y="549275"/>
            <a:ext cx="8540750" cy="792163"/>
          </a:xfrm>
        </p:spPr>
        <p:txBody>
          <a:bodyPr/>
          <a:lstStyle/>
          <a:p>
            <a:pPr eaLnBrk="1" hangingPunct="1"/>
            <a:r>
              <a:rPr lang="en-US" altLang="zh-CN" sz="4000" b="1" smtClean="0">
                <a:latin typeface="黑体" panose="02010609060101010101" pitchFamily="49" charset="-122"/>
                <a:ea typeface="黑体" panose="02010609060101010101" pitchFamily="49" charset="-122"/>
              </a:rPr>
              <a:t>R= </a:t>
            </a:r>
            <a:r>
              <a:rPr lang="en-US" altLang="zh-CN" sz="4000" b="1" smtClean="0">
                <a:latin typeface="Times New Roman" panose="02020603050405020304" pitchFamily="18" charset="0"/>
              </a:rPr>
              <a:t>(a|b)</a:t>
            </a:r>
            <a:r>
              <a:rPr lang="en-US" altLang="zh-CN" sz="4000" b="1" baseline="30000" smtClean="0">
                <a:latin typeface="Times New Roman" panose="02020603050405020304" pitchFamily="18" charset="0"/>
              </a:rPr>
              <a:t>* </a:t>
            </a:r>
            <a:r>
              <a:rPr lang="zh-CN" altLang="en-US" sz="4000" b="1" smtClean="0">
                <a:latin typeface="黑体" panose="02010609060101010101" pitchFamily="49" charset="-122"/>
                <a:ea typeface="黑体" panose="02010609060101010101" pitchFamily="49" charset="-122"/>
              </a:rPr>
              <a:t>构造为</a:t>
            </a:r>
            <a:r>
              <a:rPr lang="en-US" altLang="zh-CN" sz="4000" b="1" smtClean="0">
                <a:latin typeface="黑体" panose="02010609060101010101" pitchFamily="49" charset="-122"/>
                <a:ea typeface="黑体" panose="02010609060101010101" pitchFamily="49" charset="-122"/>
              </a:rPr>
              <a:t>NFA N</a:t>
            </a:r>
            <a:r>
              <a:rPr lang="en-US" altLang="zh-CN" sz="2800" b="1" smtClean="0">
                <a:solidFill>
                  <a:schemeClr val="tx1"/>
                </a:solidFill>
                <a:latin typeface="Times New Roman" panose="02020603050405020304" pitchFamily="18" charset="0"/>
              </a:rPr>
              <a:t/>
            </a:r>
            <a:br>
              <a:rPr lang="en-US" altLang="zh-CN" sz="2800" b="1" smtClean="0">
                <a:solidFill>
                  <a:schemeClr val="tx1"/>
                </a:solidFill>
                <a:latin typeface="Times New Roman" panose="02020603050405020304" pitchFamily="18" charset="0"/>
              </a:rPr>
            </a:br>
            <a:endParaRPr lang="en-US" altLang="zh-CN" sz="2800" b="1" smtClean="0">
              <a:solidFill>
                <a:schemeClr val="tx1"/>
              </a:solidFill>
              <a:latin typeface="Times New Roman" panose="02020603050405020304" pitchFamily="18" charset="0"/>
            </a:endParaRPr>
          </a:p>
        </p:txBody>
      </p:sp>
      <p:sp>
        <p:nvSpPr>
          <p:cNvPr id="68611" name="Rectangle 4"/>
          <p:cNvSpPr>
            <a:spLocks noGrp="1" noChangeArrowheads="1"/>
          </p:cNvSpPr>
          <p:nvPr>
            <p:ph idx="1"/>
          </p:nvPr>
        </p:nvSpPr>
        <p:spPr>
          <a:xfrm>
            <a:off x="468313" y="1341438"/>
            <a:ext cx="6354762" cy="655637"/>
          </a:xfrm>
        </p:spPr>
        <p:txBody>
          <a:bodyPr/>
          <a:lstStyle/>
          <a:p>
            <a:pPr eaLnBrk="1" hangingPunct="1">
              <a:buFont typeface="Wingdings" panose="05000000000000000000" pitchFamily="2" charset="2"/>
              <a:buNone/>
            </a:pPr>
            <a:r>
              <a:rPr lang="zh-CN" altLang="en-US" b="1" smtClean="0"/>
              <a:t>解：从左到右分解</a:t>
            </a:r>
            <a:r>
              <a:rPr lang="en-US" altLang="zh-CN" b="1" smtClean="0"/>
              <a:t>R</a:t>
            </a:r>
            <a:r>
              <a:rPr lang="zh-CN" altLang="en-US" b="1" smtClean="0"/>
              <a:t>，令</a:t>
            </a:r>
            <a:r>
              <a:rPr lang="en-US" altLang="zh-CN" b="1" smtClean="0"/>
              <a:t>r1=a,</a:t>
            </a:r>
            <a:r>
              <a:rPr lang="zh-CN" altLang="en-US" b="1" smtClean="0"/>
              <a:t>则有</a:t>
            </a:r>
          </a:p>
        </p:txBody>
      </p:sp>
      <p:grpSp>
        <p:nvGrpSpPr>
          <p:cNvPr id="68612" name="Group 5"/>
          <p:cNvGrpSpPr>
            <a:grpSpLocks/>
          </p:cNvGrpSpPr>
          <p:nvPr/>
        </p:nvGrpSpPr>
        <p:grpSpPr bwMode="auto">
          <a:xfrm>
            <a:off x="6877050" y="1125538"/>
            <a:ext cx="1692275" cy="720725"/>
            <a:chOff x="4320" y="768"/>
            <a:chExt cx="1066" cy="454"/>
          </a:xfrm>
        </p:grpSpPr>
        <p:sp>
          <p:nvSpPr>
            <p:cNvPr id="68669" name="Line 6"/>
            <p:cNvSpPr>
              <a:spLocks noChangeShapeType="1"/>
            </p:cNvSpPr>
            <p:nvPr/>
          </p:nvSpPr>
          <p:spPr bwMode="auto">
            <a:xfrm>
              <a:off x="4762" y="1078"/>
              <a:ext cx="384"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70" name="Oval 7"/>
            <p:cNvSpPr>
              <a:spLocks noChangeArrowheads="1"/>
            </p:cNvSpPr>
            <p:nvPr/>
          </p:nvSpPr>
          <p:spPr bwMode="auto">
            <a:xfrm>
              <a:off x="5146" y="982"/>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3</a:t>
              </a:r>
            </a:p>
          </p:txBody>
        </p:sp>
        <p:sp>
          <p:nvSpPr>
            <p:cNvPr id="68671" name="Oval 8"/>
            <p:cNvSpPr>
              <a:spLocks noChangeArrowheads="1"/>
            </p:cNvSpPr>
            <p:nvPr/>
          </p:nvSpPr>
          <p:spPr bwMode="auto">
            <a:xfrm>
              <a:off x="4474" y="982"/>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2</a:t>
              </a:r>
            </a:p>
          </p:txBody>
        </p:sp>
        <p:sp>
          <p:nvSpPr>
            <p:cNvPr id="68672" name="Text Box 9"/>
            <p:cNvSpPr txBox="1">
              <a:spLocks noChangeArrowheads="1"/>
            </p:cNvSpPr>
            <p:nvPr/>
          </p:nvSpPr>
          <p:spPr bwMode="auto">
            <a:xfrm>
              <a:off x="4800" y="7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a</a:t>
              </a:r>
            </a:p>
          </p:txBody>
        </p:sp>
        <p:sp>
          <p:nvSpPr>
            <p:cNvPr id="68673" name="AutoShape 10"/>
            <p:cNvSpPr>
              <a:spLocks noChangeArrowheads="1"/>
            </p:cNvSpPr>
            <p:nvPr/>
          </p:nvSpPr>
          <p:spPr bwMode="auto">
            <a:xfrm>
              <a:off x="4320" y="1056"/>
              <a:ext cx="144" cy="48"/>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68613" name="Rectangle 11"/>
          <p:cNvSpPr>
            <a:spLocks noChangeArrowheads="1"/>
          </p:cNvSpPr>
          <p:nvPr/>
        </p:nvSpPr>
        <p:spPr bwMode="auto">
          <a:xfrm>
            <a:off x="1258888" y="1989138"/>
            <a:ext cx="24320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1">
                <a:latin typeface="黑体" panose="02010609060101010101" pitchFamily="49" charset="-122"/>
                <a:ea typeface="黑体" panose="02010609060101010101" pitchFamily="49" charset="-122"/>
              </a:rPr>
              <a:t>令</a:t>
            </a:r>
            <a:r>
              <a:rPr kumimoji="1" lang="en-US" altLang="zh-CN" b="1">
                <a:latin typeface="黑体" panose="02010609060101010101" pitchFamily="49" charset="-122"/>
                <a:ea typeface="黑体" panose="02010609060101010101" pitchFamily="49" charset="-122"/>
              </a:rPr>
              <a:t>r2=b,</a:t>
            </a:r>
            <a:r>
              <a:rPr kumimoji="1" lang="zh-CN" altLang="en-US" b="1">
                <a:latin typeface="黑体" panose="02010609060101010101" pitchFamily="49" charset="-122"/>
                <a:ea typeface="黑体" panose="02010609060101010101" pitchFamily="49" charset="-122"/>
              </a:rPr>
              <a:t>则有</a:t>
            </a:r>
          </a:p>
        </p:txBody>
      </p:sp>
      <p:grpSp>
        <p:nvGrpSpPr>
          <p:cNvPr id="68614" name="Group 12"/>
          <p:cNvGrpSpPr>
            <a:grpSpLocks/>
          </p:cNvGrpSpPr>
          <p:nvPr/>
        </p:nvGrpSpPr>
        <p:grpSpPr bwMode="auto">
          <a:xfrm>
            <a:off x="4067175" y="1773238"/>
            <a:ext cx="1692275" cy="720725"/>
            <a:chOff x="2496" y="1296"/>
            <a:chExt cx="1066" cy="454"/>
          </a:xfrm>
        </p:grpSpPr>
        <p:sp>
          <p:nvSpPr>
            <p:cNvPr id="68664" name="Line 13"/>
            <p:cNvSpPr>
              <a:spLocks noChangeShapeType="1"/>
            </p:cNvSpPr>
            <p:nvPr/>
          </p:nvSpPr>
          <p:spPr bwMode="auto">
            <a:xfrm>
              <a:off x="2938" y="1606"/>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65" name="Oval 14"/>
            <p:cNvSpPr>
              <a:spLocks noChangeArrowheads="1"/>
            </p:cNvSpPr>
            <p:nvPr/>
          </p:nvSpPr>
          <p:spPr bwMode="auto">
            <a:xfrm>
              <a:off x="3322" y="1510"/>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5</a:t>
              </a:r>
            </a:p>
          </p:txBody>
        </p:sp>
        <p:sp>
          <p:nvSpPr>
            <p:cNvPr id="68666" name="Oval 15"/>
            <p:cNvSpPr>
              <a:spLocks noChangeArrowheads="1"/>
            </p:cNvSpPr>
            <p:nvPr/>
          </p:nvSpPr>
          <p:spPr bwMode="auto">
            <a:xfrm>
              <a:off x="2650" y="1510"/>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4</a:t>
              </a:r>
            </a:p>
          </p:txBody>
        </p:sp>
        <p:sp>
          <p:nvSpPr>
            <p:cNvPr id="68667" name="Text Box 16"/>
            <p:cNvSpPr txBox="1">
              <a:spLocks noChangeArrowheads="1"/>
            </p:cNvSpPr>
            <p:nvPr/>
          </p:nvSpPr>
          <p:spPr bwMode="auto">
            <a:xfrm>
              <a:off x="2976" y="129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b</a:t>
              </a:r>
            </a:p>
          </p:txBody>
        </p:sp>
        <p:sp>
          <p:nvSpPr>
            <p:cNvPr id="68668" name="AutoShape 17"/>
            <p:cNvSpPr>
              <a:spLocks noChangeArrowheads="1"/>
            </p:cNvSpPr>
            <p:nvPr/>
          </p:nvSpPr>
          <p:spPr bwMode="auto">
            <a:xfrm>
              <a:off x="2496" y="1584"/>
              <a:ext cx="144" cy="48"/>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68615" name="Rectangle 18"/>
          <p:cNvSpPr>
            <a:spLocks noChangeArrowheads="1"/>
          </p:cNvSpPr>
          <p:nvPr/>
        </p:nvSpPr>
        <p:spPr bwMode="auto">
          <a:xfrm>
            <a:off x="1258888" y="2852738"/>
            <a:ext cx="2841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1">
                <a:latin typeface="黑体" panose="02010609060101010101" pitchFamily="49" charset="-122"/>
                <a:ea typeface="黑体" panose="02010609060101010101" pitchFamily="49" charset="-122"/>
              </a:rPr>
              <a:t>令</a:t>
            </a:r>
            <a:r>
              <a:rPr kumimoji="1" lang="en-US" altLang="zh-CN" b="1">
                <a:latin typeface="黑体" panose="02010609060101010101" pitchFamily="49" charset="-122"/>
                <a:ea typeface="黑体" panose="02010609060101010101" pitchFamily="49" charset="-122"/>
              </a:rPr>
              <a:t>r3=a|b,</a:t>
            </a:r>
            <a:r>
              <a:rPr kumimoji="1" lang="zh-CN" altLang="en-US" b="1">
                <a:latin typeface="黑体" panose="02010609060101010101" pitchFamily="49" charset="-122"/>
                <a:ea typeface="黑体" panose="02010609060101010101" pitchFamily="49" charset="-122"/>
              </a:rPr>
              <a:t>则有</a:t>
            </a:r>
          </a:p>
        </p:txBody>
      </p:sp>
      <p:grpSp>
        <p:nvGrpSpPr>
          <p:cNvPr id="68616" name="Group 40"/>
          <p:cNvGrpSpPr>
            <a:grpSpLocks/>
          </p:cNvGrpSpPr>
          <p:nvPr/>
        </p:nvGrpSpPr>
        <p:grpSpPr bwMode="auto">
          <a:xfrm>
            <a:off x="4178300" y="2552700"/>
            <a:ext cx="3429000" cy="1509713"/>
            <a:chOff x="2632" y="1608"/>
            <a:chExt cx="2160" cy="951"/>
          </a:xfrm>
        </p:grpSpPr>
        <p:sp>
          <p:nvSpPr>
            <p:cNvPr id="68645" name="Line 19"/>
            <p:cNvSpPr>
              <a:spLocks noChangeShapeType="1"/>
            </p:cNvSpPr>
            <p:nvPr/>
          </p:nvSpPr>
          <p:spPr bwMode="auto">
            <a:xfrm>
              <a:off x="3554" y="1918"/>
              <a:ext cx="336"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46" name="Oval 20"/>
            <p:cNvSpPr>
              <a:spLocks noChangeArrowheads="1"/>
            </p:cNvSpPr>
            <p:nvPr/>
          </p:nvSpPr>
          <p:spPr bwMode="auto">
            <a:xfrm>
              <a:off x="3938" y="1822"/>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3</a:t>
              </a:r>
            </a:p>
          </p:txBody>
        </p:sp>
        <p:sp>
          <p:nvSpPr>
            <p:cNvPr id="68647" name="Text Box 21"/>
            <p:cNvSpPr txBox="1">
              <a:spLocks noChangeArrowheads="1"/>
            </p:cNvSpPr>
            <p:nvPr/>
          </p:nvSpPr>
          <p:spPr bwMode="auto">
            <a:xfrm>
              <a:off x="3592" y="16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a</a:t>
              </a:r>
            </a:p>
          </p:txBody>
        </p:sp>
        <p:sp>
          <p:nvSpPr>
            <p:cNvPr id="68648" name="Line 22"/>
            <p:cNvSpPr>
              <a:spLocks noChangeShapeType="1"/>
            </p:cNvSpPr>
            <p:nvPr/>
          </p:nvSpPr>
          <p:spPr bwMode="auto">
            <a:xfrm>
              <a:off x="3554" y="2398"/>
              <a:ext cx="336"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49" name="Oval 23"/>
            <p:cNvSpPr>
              <a:spLocks noChangeArrowheads="1"/>
            </p:cNvSpPr>
            <p:nvPr/>
          </p:nvSpPr>
          <p:spPr bwMode="auto">
            <a:xfrm>
              <a:off x="3928" y="2280"/>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5</a:t>
              </a:r>
            </a:p>
          </p:txBody>
        </p:sp>
        <p:sp>
          <p:nvSpPr>
            <p:cNvPr id="68650" name="Text Box 24"/>
            <p:cNvSpPr txBox="1">
              <a:spLocks noChangeArrowheads="1"/>
            </p:cNvSpPr>
            <p:nvPr/>
          </p:nvSpPr>
          <p:spPr bwMode="auto">
            <a:xfrm>
              <a:off x="3592" y="20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b</a:t>
              </a:r>
            </a:p>
          </p:txBody>
        </p:sp>
        <p:sp>
          <p:nvSpPr>
            <p:cNvPr id="68651" name="Oval 25"/>
            <p:cNvSpPr>
              <a:spLocks noChangeArrowheads="1"/>
            </p:cNvSpPr>
            <p:nvPr/>
          </p:nvSpPr>
          <p:spPr bwMode="auto">
            <a:xfrm>
              <a:off x="2824" y="2040"/>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1</a:t>
              </a:r>
            </a:p>
          </p:txBody>
        </p:sp>
        <p:sp>
          <p:nvSpPr>
            <p:cNvPr id="68652" name="Oval 26"/>
            <p:cNvSpPr>
              <a:spLocks noChangeArrowheads="1"/>
            </p:cNvSpPr>
            <p:nvPr/>
          </p:nvSpPr>
          <p:spPr bwMode="auto">
            <a:xfrm>
              <a:off x="4456" y="2040"/>
              <a:ext cx="336" cy="288"/>
            </a:xfrm>
            <a:prstGeom prst="ellipse">
              <a:avLst/>
            </a:prstGeom>
            <a:noFill/>
            <a:ln w="57150" cmpd="thinThick">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6</a:t>
              </a:r>
            </a:p>
          </p:txBody>
        </p:sp>
        <p:sp>
          <p:nvSpPr>
            <p:cNvPr id="68653" name="AutoShape 27"/>
            <p:cNvSpPr>
              <a:spLocks noChangeArrowheads="1"/>
            </p:cNvSpPr>
            <p:nvPr/>
          </p:nvSpPr>
          <p:spPr bwMode="auto">
            <a:xfrm flipV="1">
              <a:off x="2632" y="2088"/>
              <a:ext cx="144" cy="48"/>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8654" name="Text Box 28"/>
            <p:cNvSpPr txBox="1">
              <a:spLocks noChangeArrowheads="1"/>
            </p:cNvSpPr>
            <p:nvPr/>
          </p:nvSpPr>
          <p:spPr bwMode="auto">
            <a:xfrm>
              <a:off x="3016" y="1752"/>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a:latin typeface="Times New Roman" panose="02020603050405020304" pitchFamily="18" charset="0"/>
                  <a:sym typeface="Symbol" panose="05050102010706020507" pitchFamily="18" charset="2"/>
                </a:rPr>
                <a:t></a:t>
              </a:r>
            </a:p>
          </p:txBody>
        </p:sp>
        <p:sp>
          <p:nvSpPr>
            <p:cNvPr id="68655" name="Text Box 29"/>
            <p:cNvSpPr txBox="1">
              <a:spLocks noChangeArrowheads="1"/>
            </p:cNvSpPr>
            <p:nvPr/>
          </p:nvSpPr>
          <p:spPr bwMode="auto">
            <a:xfrm>
              <a:off x="3016" y="2136"/>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a:latin typeface="Times New Roman" panose="02020603050405020304" pitchFamily="18" charset="0"/>
                  <a:sym typeface="Symbol" panose="05050102010706020507" pitchFamily="18" charset="2"/>
                </a:rPr>
                <a:t></a:t>
              </a:r>
            </a:p>
          </p:txBody>
        </p:sp>
        <p:sp>
          <p:nvSpPr>
            <p:cNvPr id="68656" name="Text Box 30"/>
            <p:cNvSpPr txBox="1">
              <a:spLocks noChangeArrowheads="1"/>
            </p:cNvSpPr>
            <p:nvPr/>
          </p:nvSpPr>
          <p:spPr bwMode="auto">
            <a:xfrm>
              <a:off x="4216" y="1752"/>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a:latin typeface="Times New Roman" panose="02020603050405020304" pitchFamily="18" charset="0"/>
                  <a:sym typeface="Symbol" panose="05050102010706020507" pitchFamily="18" charset="2"/>
                </a:rPr>
                <a:t></a:t>
              </a:r>
            </a:p>
          </p:txBody>
        </p:sp>
        <p:sp>
          <p:nvSpPr>
            <p:cNvPr id="68657" name="Text Box 31"/>
            <p:cNvSpPr txBox="1">
              <a:spLocks noChangeArrowheads="1"/>
            </p:cNvSpPr>
            <p:nvPr/>
          </p:nvSpPr>
          <p:spPr bwMode="auto">
            <a:xfrm>
              <a:off x="4216" y="2232"/>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a:latin typeface="Times New Roman" panose="02020603050405020304" pitchFamily="18" charset="0"/>
                  <a:sym typeface="Symbol" panose="05050102010706020507" pitchFamily="18" charset="2"/>
                </a:rPr>
                <a:t></a:t>
              </a:r>
            </a:p>
          </p:txBody>
        </p:sp>
        <p:sp>
          <p:nvSpPr>
            <p:cNvPr id="68658" name="Line 32"/>
            <p:cNvSpPr>
              <a:spLocks noChangeShapeType="1"/>
            </p:cNvSpPr>
            <p:nvPr/>
          </p:nvSpPr>
          <p:spPr bwMode="auto">
            <a:xfrm flipV="1">
              <a:off x="3021" y="1963"/>
              <a:ext cx="24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59" name="Oval 34"/>
            <p:cNvSpPr>
              <a:spLocks noChangeArrowheads="1"/>
            </p:cNvSpPr>
            <p:nvPr/>
          </p:nvSpPr>
          <p:spPr bwMode="auto">
            <a:xfrm>
              <a:off x="3293" y="1781"/>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2</a:t>
              </a:r>
            </a:p>
          </p:txBody>
        </p:sp>
        <p:sp>
          <p:nvSpPr>
            <p:cNvPr id="68660" name="Oval 35"/>
            <p:cNvSpPr>
              <a:spLocks noChangeArrowheads="1"/>
            </p:cNvSpPr>
            <p:nvPr/>
          </p:nvSpPr>
          <p:spPr bwMode="auto">
            <a:xfrm>
              <a:off x="3288" y="2251"/>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4</a:t>
              </a:r>
            </a:p>
          </p:txBody>
        </p:sp>
        <p:sp>
          <p:nvSpPr>
            <p:cNvPr id="68661" name="Line 36"/>
            <p:cNvSpPr>
              <a:spLocks noChangeShapeType="1"/>
            </p:cNvSpPr>
            <p:nvPr/>
          </p:nvSpPr>
          <p:spPr bwMode="auto">
            <a:xfrm>
              <a:off x="3021" y="2235"/>
              <a:ext cx="272"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62" name="Line 37"/>
            <p:cNvSpPr>
              <a:spLocks noChangeShapeType="1"/>
            </p:cNvSpPr>
            <p:nvPr/>
          </p:nvSpPr>
          <p:spPr bwMode="auto">
            <a:xfrm flipV="1">
              <a:off x="4155" y="2190"/>
              <a:ext cx="272"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63" name="Line 38"/>
            <p:cNvSpPr>
              <a:spLocks noChangeShapeType="1"/>
            </p:cNvSpPr>
            <p:nvPr/>
          </p:nvSpPr>
          <p:spPr bwMode="auto">
            <a:xfrm>
              <a:off x="4155" y="1963"/>
              <a:ext cx="317"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8617" name="Rectangle 39"/>
          <p:cNvSpPr>
            <a:spLocks noChangeArrowheads="1"/>
          </p:cNvSpPr>
          <p:nvPr/>
        </p:nvSpPr>
        <p:spPr bwMode="auto">
          <a:xfrm>
            <a:off x="990600" y="4495800"/>
            <a:ext cx="3375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1">
                <a:latin typeface="黑体" panose="02010609060101010101" pitchFamily="49" charset="-122"/>
                <a:ea typeface="黑体" panose="02010609060101010101" pitchFamily="49" charset="-122"/>
              </a:rPr>
              <a:t>令</a:t>
            </a:r>
            <a:r>
              <a:rPr kumimoji="1" lang="en-US" altLang="zh-CN" b="1">
                <a:latin typeface="黑体" panose="02010609060101010101" pitchFamily="49" charset="-122"/>
                <a:ea typeface="黑体" panose="02010609060101010101" pitchFamily="49" charset="-122"/>
              </a:rPr>
              <a:t>r3=(a|b)</a:t>
            </a:r>
            <a:r>
              <a:rPr kumimoji="1" lang="en-US" altLang="zh-CN" b="1" baseline="30000">
                <a:latin typeface="黑体" panose="02010609060101010101" pitchFamily="49" charset="-122"/>
                <a:ea typeface="黑体" panose="02010609060101010101" pitchFamily="49" charset="-122"/>
              </a:rPr>
              <a:t>*</a:t>
            </a:r>
            <a:r>
              <a:rPr kumimoji="1" lang="en-US" altLang="zh-CN" b="1">
                <a:latin typeface="黑体" panose="02010609060101010101" pitchFamily="49" charset="-122"/>
                <a:ea typeface="黑体" panose="02010609060101010101" pitchFamily="49" charset="-122"/>
              </a:rPr>
              <a:t>,</a:t>
            </a:r>
            <a:r>
              <a:rPr kumimoji="1" lang="zh-CN" altLang="en-US" b="1">
                <a:latin typeface="黑体" panose="02010609060101010101" pitchFamily="49" charset="-122"/>
                <a:ea typeface="黑体" panose="02010609060101010101" pitchFamily="49" charset="-122"/>
              </a:rPr>
              <a:t>则有</a:t>
            </a:r>
          </a:p>
        </p:txBody>
      </p:sp>
      <p:sp>
        <p:nvSpPr>
          <p:cNvPr id="68618" name="Line 42"/>
          <p:cNvSpPr>
            <a:spLocks noChangeShapeType="1"/>
          </p:cNvSpPr>
          <p:nvPr/>
        </p:nvSpPr>
        <p:spPr bwMode="auto">
          <a:xfrm>
            <a:off x="5819775" y="5145088"/>
            <a:ext cx="533400"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19" name="Oval 43"/>
          <p:cNvSpPr>
            <a:spLocks noChangeArrowheads="1"/>
          </p:cNvSpPr>
          <p:nvPr/>
        </p:nvSpPr>
        <p:spPr bwMode="auto">
          <a:xfrm>
            <a:off x="6429375" y="4992688"/>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3</a:t>
            </a:r>
          </a:p>
        </p:txBody>
      </p:sp>
      <p:sp>
        <p:nvSpPr>
          <p:cNvPr id="68620" name="Text Box 44"/>
          <p:cNvSpPr txBox="1">
            <a:spLocks noChangeArrowheads="1"/>
          </p:cNvSpPr>
          <p:nvPr/>
        </p:nvSpPr>
        <p:spPr bwMode="auto">
          <a:xfrm>
            <a:off x="5880100" y="46529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a</a:t>
            </a:r>
          </a:p>
        </p:txBody>
      </p:sp>
      <p:sp>
        <p:nvSpPr>
          <p:cNvPr id="68621" name="Line 45"/>
          <p:cNvSpPr>
            <a:spLocks noChangeShapeType="1"/>
          </p:cNvSpPr>
          <p:nvPr/>
        </p:nvSpPr>
        <p:spPr bwMode="auto">
          <a:xfrm>
            <a:off x="5819775" y="5907088"/>
            <a:ext cx="533400"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22" name="Oval 46"/>
          <p:cNvSpPr>
            <a:spLocks noChangeArrowheads="1"/>
          </p:cNvSpPr>
          <p:nvPr/>
        </p:nvSpPr>
        <p:spPr bwMode="auto">
          <a:xfrm>
            <a:off x="6413500" y="5719763"/>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5</a:t>
            </a:r>
          </a:p>
        </p:txBody>
      </p:sp>
      <p:sp>
        <p:nvSpPr>
          <p:cNvPr id="68623" name="Text Box 47"/>
          <p:cNvSpPr txBox="1">
            <a:spLocks noChangeArrowheads="1"/>
          </p:cNvSpPr>
          <p:nvPr/>
        </p:nvSpPr>
        <p:spPr bwMode="auto">
          <a:xfrm>
            <a:off x="5880100" y="541496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b</a:t>
            </a:r>
          </a:p>
        </p:txBody>
      </p:sp>
      <p:sp>
        <p:nvSpPr>
          <p:cNvPr id="68624" name="Oval 48"/>
          <p:cNvSpPr>
            <a:spLocks noChangeArrowheads="1"/>
          </p:cNvSpPr>
          <p:nvPr/>
        </p:nvSpPr>
        <p:spPr bwMode="auto">
          <a:xfrm>
            <a:off x="4660900" y="5338763"/>
            <a:ext cx="3048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1</a:t>
            </a:r>
          </a:p>
        </p:txBody>
      </p:sp>
      <p:sp>
        <p:nvSpPr>
          <p:cNvPr id="68625" name="Oval 49"/>
          <p:cNvSpPr>
            <a:spLocks noChangeArrowheads="1"/>
          </p:cNvSpPr>
          <p:nvPr/>
        </p:nvSpPr>
        <p:spPr bwMode="auto">
          <a:xfrm>
            <a:off x="7251700" y="5338763"/>
            <a:ext cx="533400" cy="457200"/>
          </a:xfrm>
          <a:prstGeom prst="ellipse">
            <a:avLst/>
          </a:prstGeom>
          <a:noFill/>
          <a:ln w="57150" cmpd="thinThick">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6</a:t>
            </a:r>
          </a:p>
        </p:txBody>
      </p:sp>
      <p:sp>
        <p:nvSpPr>
          <p:cNvPr id="68626" name="AutoShape 50"/>
          <p:cNvSpPr>
            <a:spLocks noChangeArrowheads="1"/>
          </p:cNvSpPr>
          <p:nvPr/>
        </p:nvSpPr>
        <p:spPr bwMode="auto">
          <a:xfrm flipV="1">
            <a:off x="3563938" y="5445125"/>
            <a:ext cx="228600" cy="762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8627" name="Text Box 51"/>
          <p:cNvSpPr txBox="1">
            <a:spLocks noChangeArrowheads="1"/>
          </p:cNvSpPr>
          <p:nvPr/>
        </p:nvSpPr>
        <p:spPr bwMode="auto">
          <a:xfrm>
            <a:off x="4965700" y="4881563"/>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a:latin typeface="Times New Roman" panose="02020603050405020304" pitchFamily="18" charset="0"/>
                <a:sym typeface="Symbol" panose="05050102010706020507" pitchFamily="18" charset="2"/>
              </a:rPr>
              <a:t></a:t>
            </a:r>
          </a:p>
        </p:txBody>
      </p:sp>
      <p:sp>
        <p:nvSpPr>
          <p:cNvPr id="68628" name="Text Box 52"/>
          <p:cNvSpPr txBox="1">
            <a:spLocks noChangeArrowheads="1"/>
          </p:cNvSpPr>
          <p:nvPr/>
        </p:nvSpPr>
        <p:spPr bwMode="auto">
          <a:xfrm>
            <a:off x="4965700" y="5491163"/>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a:latin typeface="Times New Roman" panose="02020603050405020304" pitchFamily="18" charset="0"/>
                <a:sym typeface="Symbol" panose="05050102010706020507" pitchFamily="18" charset="2"/>
              </a:rPr>
              <a:t></a:t>
            </a:r>
          </a:p>
        </p:txBody>
      </p:sp>
      <p:sp>
        <p:nvSpPr>
          <p:cNvPr id="68629" name="Text Box 53"/>
          <p:cNvSpPr txBox="1">
            <a:spLocks noChangeArrowheads="1"/>
          </p:cNvSpPr>
          <p:nvPr/>
        </p:nvSpPr>
        <p:spPr bwMode="auto">
          <a:xfrm>
            <a:off x="6870700" y="4881563"/>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a:latin typeface="Times New Roman" panose="02020603050405020304" pitchFamily="18" charset="0"/>
                <a:sym typeface="Symbol" panose="05050102010706020507" pitchFamily="18" charset="2"/>
              </a:rPr>
              <a:t></a:t>
            </a:r>
          </a:p>
        </p:txBody>
      </p:sp>
      <p:sp>
        <p:nvSpPr>
          <p:cNvPr id="68630" name="Text Box 54"/>
          <p:cNvSpPr txBox="1">
            <a:spLocks noChangeArrowheads="1"/>
          </p:cNvSpPr>
          <p:nvPr/>
        </p:nvSpPr>
        <p:spPr bwMode="auto">
          <a:xfrm>
            <a:off x="6870700" y="5643563"/>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a:latin typeface="Times New Roman" panose="02020603050405020304" pitchFamily="18" charset="0"/>
                <a:sym typeface="Symbol" panose="05050102010706020507" pitchFamily="18" charset="2"/>
              </a:rPr>
              <a:t></a:t>
            </a:r>
          </a:p>
        </p:txBody>
      </p:sp>
      <p:sp>
        <p:nvSpPr>
          <p:cNvPr id="68631" name="Line 55"/>
          <p:cNvSpPr>
            <a:spLocks noChangeShapeType="1"/>
          </p:cNvSpPr>
          <p:nvPr/>
        </p:nvSpPr>
        <p:spPr bwMode="auto">
          <a:xfrm flipV="1">
            <a:off x="4973638" y="5216525"/>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32" name="Oval 56"/>
          <p:cNvSpPr>
            <a:spLocks noChangeArrowheads="1"/>
          </p:cNvSpPr>
          <p:nvPr/>
        </p:nvSpPr>
        <p:spPr bwMode="auto">
          <a:xfrm>
            <a:off x="5405438" y="4927600"/>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2</a:t>
            </a:r>
          </a:p>
        </p:txBody>
      </p:sp>
      <p:sp>
        <p:nvSpPr>
          <p:cNvPr id="68633" name="Oval 57"/>
          <p:cNvSpPr>
            <a:spLocks noChangeArrowheads="1"/>
          </p:cNvSpPr>
          <p:nvPr/>
        </p:nvSpPr>
        <p:spPr bwMode="auto">
          <a:xfrm>
            <a:off x="5397500" y="5673725"/>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4</a:t>
            </a:r>
          </a:p>
        </p:txBody>
      </p:sp>
      <p:sp>
        <p:nvSpPr>
          <p:cNvPr id="68634" name="Line 58"/>
          <p:cNvSpPr>
            <a:spLocks noChangeShapeType="1"/>
          </p:cNvSpPr>
          <p:nvPr/>
        </p:nvSpPr>
        <p:spPr bwMode="auto">
          <a:xfrm>
            <a:off x="4973638" y="5648325"/>
            <a:ext cx="43180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5" name="Line 59"/>
          <p:cNvSpPr>
            <a:spLocks noChangeShapeType="1"/>
          </p:cNvSpPr>
          <p:nvPr/>
        </p:nvSpPr>
        <p:spPr bwMode="auto">
          <a:xfrm flipV="1">
            <a:off x="6773863" y="5576888"/>
            <a:ext cx="431800"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6" name="Line 60"/>
          <p:cNvSpPr>
            <a:spLocks noChangeShapeType="1"/>
          </p:cNvSpPr>
          <p:nvPr/>
        </p:nvSpPr>
        <p:spPr bwMode="auto">
          <a:xfrm>
            <a:off x="6773863" y="5216525"/>
            <a:ext cx="503237"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7" name="Oval 61"/>
          <p:cNvSpPr>
            <a:spLocks noChangeArrowheads="1"/>
          </p:cNvSpPr>
          <p:nvPr/>
        </p:nvSpPr>
        <p:spPr bwMode="auto">
          <a:xfrm>
            <a:off x="3924300" y="5300663"/>
            <a:ext cx="3048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0</a:t>
            </a:r>
          </a:p>
        </p:txBody>
      </p:sp>
      <p:sp>
        <p:nvSpPr>
          <p:cNvPr id="68638" name="Line 62"/>
          <p:cNvSpPr>
            <a:spLocks noChangeShapeType="1"/>
          </p:cNvSpPr>
          <p:nvPr/>
        </p:nvSpPr>
        <p:spPr bwMode="auto">
          <a:xfrm>
            <a:off x="4211638" y="5516563"/>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9" name="Oval 63"/>
          <p:cNvSpPr>
            <a:spLocks noChangeArrowheads="1"/>
          </p:cNvSpPr>
          <p:nvPr/>
        </p:nvSpPr>
        <p:spPr bwMode="auto">
          <a:xfrm>
            <a:off x="8101013" y="5373688"/>
            <a:ext cx="447675" cy="431800"/>
          </a:xfrm>
          <a:prstGeom prst="ellipse">
            <a:avLst/>
          </a:prstGeom>
          <a:noFill/>
          <a:ln w="57150" cmpd="thickThin">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7</a:t>
            </a:r>
          </a:p>
        </p:txBody>
      </p:sp>
      <p:sp>
        <p:nvSpPr>
          <p:cNvPr id="68640" name="Line 64"/>
          <p:cNvSpPr>
            <a:spLocks noChangeShapeType="1"/>
          </p:cNvSpPr>
          <p:nvPr/>
        </p:nvSpPr>
        <p:spPr bwMode="auto">
          <a:xfrm>
            <a:off x="7812088" y="5661025"/>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41" name="Freeform 65"/>
          <p:cNvSpPr>
            <a:spLocks/>
          </p:cNvSpPr>
          <p:nvPr/>
        </p:nvSpPr>
        <p:spPr bwMode="auto">
          <a:xfrm>
            <a:off x="4092575" y="5661025"/>
            <a:ext cx="4008438" cy="973138"/>
          </a:xfrm>
          <a:custGeom>
            <a:avLst/>
            <a:gdLst>
              <a:gd name="T0" fmla="*/ 2147483646 w 2525"/>
              <a:gd name="T1" fmla="*/ 0 h 613"/>
              <a:gd name="T2" fmla="*/ 2147483646 w 2525"/>
              <a:gd name="T3" fmla="*/ 2147483646 h 613"/>
              <a:gd name="T4" fmla="*/ 2147483646 w 2525"/>
              <a:gd name="T5" fmla="*/ 2147483646 h 613"/>
              <a:gd name="T6" fmla="*/ 2147483646 w 2525"/>
              <a:gd name="T7" fmla="*/ 2147483646 h 613"/>
              <a:gd name="T8" fmla="*/ 2147483646 w 2525"/>
              <a:gd name="T9" fmla="*/ 2147483646 h 613"/>
              <a:gd name="T10" fmla="*/ 2147483646 w 2525"/>
              <a:gd name="T11" fmla="*/ 2147483646 h 613"/>
              <a:gd name="T12" fmla="*/ 0 60000 65536"/>
              <a:gd name="T13" fmla="*/ 0 60000 65536"/>
              <a:gd name="T14" fmla="*/ 0 60000 65536"/>
              <a:gd name="T15" fmla="*/ 0 60000 65536"/>
              <a:gd name="T16" fmla="*/ 0 60000 65536"/>
              <a:gd name="T17" fmla="*/ 0 60000 65536"/>
              <a:gd name="T18" fmla="*/ 0 w 2525"/>
              <a:gd name="T19" fmla="*/ 0 h 613"/>
              <a:gd name="T20" fmla="*/ 2525 w 2525"/>
              <a:gd name="T21" fmla="*/ 613 h 613"/>
            </a:gdLst>
            <a:ahLst/>
            <a:cxnLst>
              <a:cxn ang="T12">
                <a:pos x="T0" y="T1"/>
              </a:cxn>
              <a:cxn ang="T13">
                <a:pos x="T2" y="T3"/>
              </a:cxn>
              <a:cxn ang="T14">
                <a:pos x="T4" y="T5"/>
              </a:cxn>
              <a:cxn ang="T15">
                <a:pos x="T6" y="T7"/>
              </a:cxn>
              <a:cxn ang="T16">
                <a:pos x="T8" y="T9"/>
              </a:cxn>
              <a:cxn ang="T17">
                <a:pos x="T10" y="T11"/>
              </a:cxn>
            </a:cxnLst>
            <a:rect l="T18" t="T19" r="T20" b="T21"/>
            <a:pathLst>
              <a:path w="2525" h="613">
                <a:moveTo>
                  <a:pt x="30" y="0"/>
                </a:moveTo>
                <a:cubicBezTo>
                  <a:pt x="15" y="15"/>
                  <a:pt x="0" y="31"/>
                  <a:pt x="75" y="91"/>
                </a:cubicBezTo>
                <a:cubicBezTo>
                  <a:pt x="150" y="151"/>
                  <a:pt x="241" y="280"/>
                  <a:pt x="483" y="363"/>
                </a:cubicBezTo>
                <a:cubicBezTo>
                  <a:pt x="725" y="446"/>
                  <a:pt x="1247" y="567"/>
                  <a:pt x="1527" y="590"/>
                </a:cubicBezTo>
                <a:cubicBezTo>
                  <a:pt x="1807" y="613"/>
                  <a:pt x="1996" y="590"/>
                  <a:pt x="2162" y="499"/>
                </a:cubicBezTo>
                <a:cubicBezTo>
                  <a:pt x="2328" y="408"/>
                  <a:pt x="2457" y="114"/>
                  <a:pt x="2525" y="4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42" name="Freeform 66"/>
          <p:cNvSpPr>
            <a:spLocks/>
          </p:cNvSpPr>
          <p:nvPr/>
        </p:nvSpPr>
        <p:spPr bwMode="auto">
          <a:xfrm>
            <a:off x="4692650" y="4448175"/>
            <a:ext cx="2903538" cy="925513"/>
          </a:xfrm>
          <a:custGeom>
            <a:avLst/>
            <a:gdLst>
              <a:gd name="T0" fmla="*/ 2147483646 w 1829"/>
              <a:gd name="T1" fmla="*/ 2147483646 h 583"/>
              <a:gd name="T2" fmla="*/ 2147483646 w 1829"/>
              <a:gd name="T3" fmla="*/ 2147483646 h 583"/>
              <a:gd name="T4" fmla="*/ 2147483646 w 1829"/>
              <a:gd name="T5" fmla="*/ 2147483646 h 583"/>
              <a:gd name="T6" fmla="*/ 2147483646 w 1829"/>
              <a:gd name="T7" fmla="*/ 2147483646 h 583"/>
              <a:gd name="T8" fmla="*/ 2147483646 w 1829"/>
              <a:gd name="T9" fmla="*/ 2147483646 h 583"/>
              <a:gd name="T10" fmla="*/ 2147483646 w 1829"/>
              <a:gd name="T11" fmla="*/ 2147483646 h 583"/>
              <a:gd name="T12" fmla="*/ 2147483646 w 1829"/>
              <a:gd name="T13" fmla="*/ 2147483646 h 583"/>
              <a:gd name="T14" fmla="*/ 0 60000 65536"/>
              <a:gd name="T15" fmla="*/ 0 60000 65536"/>
              <a:gd name="T16" fmla="*/ 0 60000 65536"/>
              <a:gd name="T17" fmla="*/ 0 60000 65536"/>
              <a:gd name="T18" fmla="*/ 0 60000 65536"/>
              <a:gd name="T19" fmla="*/ 0 60000 65536"/>
              <a:gd name="T20" fmla="*/ 0 60000 65536"/>
              <a:gd name="T21" fmla="*/ 0 w 1829"/>
              <a:gd name="T22" fmla="*/ 0 h 583"/>
              <a:gd name="T23" fmla="*/ 1829 w 1829"/>
              <a:gd name="T24" fmla="*/ 583 h 5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9" h="583">
                <a:moveTo>
                  <a:pt x="1829" y="583"/>
                </a:moveTo>
                <a:cubicBezTo>
                  <a:pt x="1787" y="465"/>
                  <a:pt x="1746" y="348"/>
                  <a:pt x="1648" y="265"/>
                </a:cubicBezTo>
                <a:cubicBezTo>
                  <a:pt x="1550" y="182"/>
                  <a:pt x="1367" y="114"/>
                  <a:pt x="1239" y="84"/>
                </a:cubicBezTo>
                <a:cubicBezTo>
                  <a:pt x="1111" y="54"/>
                  <a:pt x="1013" y="92"/>
                  <a:pt x="877" y="84"/>
                </a:cubicBezTo>
                <a:cubicBezTo>
                  <a:pt x="741" y="76"/>
                  <a:pt x="559" y="0"/>
                  <a:pt x="423" y="38"/>
                </a:cubicBezTo>
                <a:cubicBezTo>
                  <a:pt x="287" y="76"/>
                  <a:pt x="120" y="228"/>
                  <a:pt x="60" y="311"/>
                </a:cubicBezTo>
                <a:cubicBezTo>
                  <a:pt x="0" y="394"/>
                  <a:pt x="60" y="492"/>
                  <a:pt x="60" y="537"/>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43" name="Text Box 67"/>
          <p:cNvSpPr txBox="1">
            <a:spLocks noChangeArrowheads="1"/>
          </p:cNvSpPr>
          <p:nvPr/>
        </p:nvSpPr>
        <p:spPr bwMode="auto">
          <a:xfrm>
            <a:off x="4572000" y="4437063"/>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a:latin typeface="Times New Roman" panose="02020603050405020304" pitchFamily="18" charset="0"/>
                <a:sym typeface="Symbol" panose="05050102010706020507" pitchFamily="18" charset="2"/>
              </a:rPr>
              <a:t></a:t>
            </a:r>
          </a:p>
        </p:txBody>
      </p:sp>
      <p:sp>
        <p:nvSpPr>
          <p:cNvPr id="68644" name="Text Box 68"/>
          <p:cNvSpPr txBox="1">
            <a:spLocks noChangeArrowheads="1"/>
          </p:cNvSpPr>
          <p:nvPr/>
        </p:nvSpPr>
        <p:spPr bwMode="auto">
          <a:xfrm>
            <a:off x="3924300" y="594995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a:latin typeface="Times New Roman" panose="02020603050405020304" pitchFamily="18" charset="0"/>
                <a:sym typeface="Symbol" panose="05050102010706020507" pitchFamily="18" charset="2"/>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ChangeArrowheads="1"/>
          </p:cNvSpPr>
          <p:nvPr/>
        </p:nvSpPr>
        <p:spPr bwMode="auto">
          <a:xfrm>
            <a:off x="865188" y="682625"/>
            <a:ext cx="77724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hlink"/>
              </a:buClr>
              <a:buSzPct val="70000"/>
              <a:buFont typeface="Wingdings" panose="05000000000000000000" pitchFamily="2" charset="2"/>
              <a:buNone/>
            </a:pPr>
            <a:r>
              <a:rPr lang="en-US" altLang="zh-CN" b="1">
                <a:latin typeface="黑体" panose="02010609060101010101" pitchFamily="49" charset="-122"/>
                <a:ea typeface="黑体" panose="02010609060101010101" pitchFamily="49" charset="-122"/>
              </a:rPr>
              <a:t>R= </a:t>
            </a:r>
            <a:r>
              <a:rPr lang="en-US" altLang="zh-CN" b="1">
                <a:latin typeface="Times New Roman" panose="02020603050405020304" pitchFamily="18" charset="0"/>
              </a:rPr>
              <a:t>(a|b)</a:t>
            </a:r>
            <a:r>
              <a:rPr lang="en-US" altLang="zh-CN" b="1" baseline="30000">
                <a:latin typeface="Times New Roman" panose="02020603050405020304" pitchFamily="18" charset="0"/>
              </a:rPr>
              <a:t>*</a:t>
            </a:r>
            <a:r>
              <a:rPr lang="en-US" altLang="zh-CN" b="1">
                <a:latin typeface="Times New Roman" panose="02020603050405020304" pitchFamily="18" charset="0"/>
              </a:rPr>
              <a:t>ab</a:t>
            </a:r>
            <a:r>
              <a:rPr lang="en-US" altLang="zh-CN" b="1" baseline="30000">
                <a:latin typeface="Times New Roman" panose="02020603050405020304" pitchFamily="18" charset="0"/>
              </a:rPr>
              <a:t> </a:t>
            </a:r>
            <a:r>
              <a:rPr lang="zh-CN" altLang="en-US" b="1">
                <a:latin typeface="黑体" panose="02010609060101010101" pitchFamily="49" charset="-122"/>
                <a:ea typeface="黑体" panose="02010609060101010101" pitchFamily="49" charset="-122"/>
              </a:rPr>
              <a:t>构造为</a:t>
            </a:r>
            <a:r>
              <a:rPr lang="en-US" altLang="zh-CN" b="1">
                <a:latin typeface="黑体" panose="02010609060101010101" pitchFamily="49" charset="-122"/>
                <a:ea typeface="黑体" panose="02010609060101010101" pitchFamily="49" charset="-122"/>
              </a:rPr>
              <a:t>NFA N</a:t>
            </a:r>
            <a:r>
              <a:rPr lang="en-US" altLang="zh-CN" sz="2000" b="1">
                <a:latin typeface="Times New Roman" panose="02020603050405020304" pitchFamily="18" charset="0"/>
              </a:rPr>
              <a:t/>
            </a:r>
            <a:br>
              <a:rPr lang="en-US" altLang="zh-CN" sz="2000" b="1">
                <a:latin typeface="Times New Roman" panose="02020603050405020304" pitchFamily="18" charset="0"/>
              </a:rPr>
            </a:br>
            <a:endParaRPr lang="en-US" altLang="zh-CN" sz="2000" b="1">
              <a:latin typeface="Times New Roman" panose="02020603050405020304" pitchFamily="18" charset="0"/>
            </a:endParaRPr>
          </a:p>
        </p:txBody>
      </p:sp>
      <p:grpSp>
        <p:nvGrpSpPr>
          <p:cNvPr id="69635" name="Group 5"/>
          <p:cNvGrpSpPr>
            <a:grpSpLocks/>
          </p:cNvGrpSpPr>
          <p:nvPr/>
        </p:nvGrpSpPr>
        <p:grpSpPr bwMode="auto">
          <a:xfrm>
            <a:off x="1187450" y="1844675"/>
            <a:ext cx="3352800" cy="914400"/>
            <a:chOff x="720" y="1632"/>
            <a:chExt cx="2112" cy="576"/>
          </a:xfrm>
        </p:grpSpPr>
        <p:sp>
          <p:nvSpPr>
            <p:cNvPr id="69665" name="Oval 6"/>
            <p:cNvSpPr>
              <a:spLocks noChangeArrowheads="1"/>
            </p:cNvSpPr>
            <p:nvPr/>
          </p:nvSpPr>
          <p:spPr bwMode="auto">
            <a:xfrm>
              <a:off x="960" y="1920"/>
              <a:ext cx="336"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x</a:t>
              </a:r>
            </a:p>
          </p:txBody>
        </p:sp>
        <p:sp>
          <p:nvSpPr>
            <p:cNvPr id="69666" name="Line 7"/>
            <p:cNvSpPr>
              <a:spLocks noChangeShapeType="1"/>
            </p:cNvSpPr>
            <p:nvPr/>
          </p:nvSpPr>
          <p:spPr bwMode="auto">
            <a:xfrm>
              <a:off x="1344" y="2064"/>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67" name="Oval 8"/>
            <p:cNvSpPr>
              <a:spLocks noChangeArrowheads="1"/>
            </p:cNvSpPr>
            <p:nvPr/>
          </p:nvSpPr>
          <p:spPr bwMode="auto">
            <a:xfrm>
              <a:off x="2496" y="1920"/>
              <a:ext cx="336"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y</a:t>
              </a:r>
            </a:p>
          </p:txBody>
        </p:sp>
        <p:sp>
          <p:nvSpPr>
            <p:cNvPr id="69668" name="AutoShape 9"/>
            <p:cNvSpPr>
              <a:spLocks noChangeArrowheads="1"/>
            </p:cNvSpPr>
            <p:nvPr/>
          </p:nvSpPr>
          <p:spPr bwMode="auto">
            <a:xfrm>
              <a:off x="720" y="2064"/>
              <a:ext cx="240" cy="48"/>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9669" name="Text Box 10"/>
            <p:cNvSpPr txBox="1">
              <a:spLocks noChangeArrowheads="1"/>
            </p:cNvSpPr>
            <p:nvPr/>
          </p:nvSpPr>
          <p:spPr bwMode="auto">
            <a:xfrm>
              <a:off x="1248" y="1632"/>
              <a:ext cx="6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latin typeface="Times New Roman" panose="02020603050405020304" pitchFamily="18" charset="0"/>
                </a:rPr>
                <a:t>(a|b)</a:t>
              </a:r>
              <a:r>
                <a:rPr kumimoji="1" lang="en-US" altLang="zh-CN" b="1" baseline="30000">
                  <a:latin typeface="Times New Roman" panose="02020603050405020304" pitchFamily="18" charset="0"/>
                </a:rPr>
                <a:t>*</a:t>
              </a:r>
            </a:p>
          </p:txBody>
        </p:sp>
        <p:sp>
          <p:nvSpPr>
            <p:cNvPr id="69670" name="Line 11"/>
            <p:cNvSpPr>
              <a:spLocks noChangeShapeType="1"/>
            </p:cNvSpPr>
            <p:nvPr/>
          </p:nvSpPr>
          <p:spPr bwMode="auto">
            <a:xfrm>
              <a:off x="2112" y="2064"/>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71" name="Text Box 12"/>
            <p:cNvSpPr txBox="1">
              <a:spLocks noChangeArrowheads="1"/>
            </p:cNvSpPr>
            <p:nvPr/>
          </p:nvSpPr>
          <p:spPr bwMode="auto">
            <a:xfrm>
              <a:off x="2198" y="1754"/>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ab</a:t>
              </a:r>
            </a:p>
          </p:txBody>
        </p:sp>
        <p:sp>
          <p:nvSpPr>
            <p:cNvPr id="69672" name="Oval 13"/>
            <p:cNvSpPr>
              <a:spLocks noChangeArrowheads="1"/>
            </p:cNvSpPr>
            <p:nvPr/>
          </p:nvSpPr>
          <p:spPr bwMode="auto">
            <a:xfrm>
              <a:off x="1776" y="1920"/>
              <a:ext cx="336"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i</a:t>
              </a:r>
            </a:p>
          </p:txBody>
        </p:sp>
      </p:grpSp>
      <p:grpSp>
        <p:nvGrpSpPr>
          <p:cNvPr id="69636" name="Group 14"/>
          <p:cNvGrpSpPr>
            <a:grpSpLocks/>
          </p:cNvGrpSpPr>
          <p:nvPr/>
        </p:nvGrpSpPr>
        <p:grpSpPr bwMode="auto">
          <a:xfrm>
            <a:off x="827088" y="2852738"/>
            <a:ext cx="5029200" cy="1406525"/>
            <a:chOff x="480" y="2234"/>
            <a:chExt cx="3168" cy="886"/>
          </a:xfrm>
        </p:grpSpPr>
        <p:sp>
          <p:nvSpPr>
            <p:cNvPr id="69652" name="Oval 15"/>
            <p:cNvSpPr>
              <a:spLocks noChangeArrowheads="1"/>
            </p:cNvSpPr>
            <p:nvPr/>
          </p:nvSpPr>
          <p:spPr bwMode="auto">
            <a:xfrm>
              <a:off x="3360" y="2832"/>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y</a:t>
              </a:r>
            </a:p>
          </p:txBody>
        </p:sp>
        <p:sp>
          <p:nvSpPr>
            <p:cNvPr id="69653" name="Oval 16"/>
            <p:cNvSpPr>
              <a:spLocks noChangeArrowheads="1"/>
            </p:cNvSpPr>
            <p:nvPr/>
          </p:nvSpPr>
          <p:spPr bwMode="auto">
            <a:xfrm>
              <a:off x="768" y="2832"/>
              <a:ext cx="336"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x</a:t>
              </a:r>
            </a:p>
          </p:txBody>
        </p:sp>
        <p:sp>
          <p:nvSpPr>
            <p:cNvPr id="69654" name="Line 17"/>
            <p:cNvSpPr>
              <a:spLocks noChangeShapeType="1"/>
            </p:cNvSpPr>
            <p:nvPr/>
          </p:nvSpPr>
          <p:spPr bwMode="auto">
            <a:xfrm>
              <a:off x="1104" y="2976"/>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55" name="Oval 18"/>
            <p:cNvSpPr>
              <a:spLocks noChangeArrowheads="1"/>
            </p:cNvSpPr>
            <p:nvPr/>
          </p:nvSpPr>
          <p:spPr bwMode="auto">
            <a:xfrm>
              <a:off x="1488" y="2832"/>
              <a:ext cx="336"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i</a:t>
              </a:r>
            </a:p>
          </p:txBody>
        </p:sp>
        <p:sp>
          <p:nvSpPr>
            <p:cNvPr id="69656" name="Line 19"/>
            <p:cNvSpPr>
              <a:spLocks noChangeShapeType="1"/>
            </p:cNvSpPr>
            <p:nvPr/>
          </p:nvSpPr>
          <p:spPr bwMode="auto">
            <a:xfrm>
              <a:off x="1920" y="2976"/>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57" name="Freeform 20"/>
            <p:cNvSpPr>
              <a:spLocks/>
            </p:cNvSpPr>
            <p:nvPr/>
          </p:nvSpPr>
          <p:spPr bwMode="auto">
            <a:xfrm>
              <a:off x="1488" y="2544"/>
              <a:ext cx="288" cy="296"/>
            </a:xfrm>
            <a:custGeom>
              <a:avLst/>
              <a:gdLst>
                <a:gd name="T0" fmla="*/ 0 w 288"/>
                <a:gd name="T1" fmla="*/ 296 h 296"/>
                <a:gd name="T2" fmla="*/ 96 w 288"/>
                <a:gd name="T3" fmla="*/ 8 h 296"/>
                <a:gd name="T4" fmla="*/ 288 w 288"/>
                <a:gd name="T5" fmla="*/ 248 h 296"/>
                <a:gd name="T6" fmla="*/ 0 60000 65536"/>
                <a:gd name="T7" fmla="*/ 0 60000 65536"/>
                <a:gd name="T8" fmla="*/ 0 60000 65536"/>
                <a:gd name="T9" fmla="*/ 0 w 288"/>
                <a:gd name="T10" fmla="*/ 0 h 296"/>
                <a:gd name="T11" fmla="*/ 288 w 288"/>
                <a:gd name="T12" fmla="*/ 296 h 296"/>
              </a:gdLst>
              <a:ahLst/>
              <a:cxnLst>
                <a:cxn ang="T6">
                  <a:pos x="T0" y="T1"/>
                </a:cxn>
                <a:cxn ang="T7">
                  <a:pos x="T2" y="T3"/>
                </a:cxn>
                <a:cxn ang="T8">
                  <a:pos x="T4" y="T5"/>
                </a:cxn>
              </a:cxnLst>
              <a:rect l="T9" t="T10" r="T11" b="T12"/>
              <a:pathLst>
                <a:path w="288" h="296">
                  <a:moveTo>
                    <a:pt x="0" y="296"/>
                  </a:moveTo>
                  <a:cubicBezTo>
                    <a:pt x="24" y="156"/>
                    <a:pt x="48" y="16"/>
                    <a:pt x="96" y="8"/>
                  </a:cubicBezTo>
                  <a:cubicBezTo>
                    <a:pt x="144" y="0"/>
                    <a:pt x="216" y="124"/>
                    <a:pt x="288" y="24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9658" name="Text Box 21"/>
            <p:cNvSpPr txBox="1">
              <a:spLocks noChangeArrowheads="1"/>
            </p:cNvSpPr>
            <p:nvPr/>
          </p:nvSpPr>
          <p:spPr bwMode="auto">
            <a:xfrm>
              <a:off x="1430" y="2234"/>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a|b</a:t>
              </a:r>
            </a:p>
          </p:txBody>
        </p:sp>
        <p:sp>
          <p:nvSpPr>
            <p:cNvPr id="69659" name="Text Box 22"/>
            <p:cNvSpPr txBox="1">
              <a:spLocks noChangeArrowheads="1"/>
            </p:cNvSpPr>
            <p:nvPr/>
          </p:nvSpPr>
          <p:spPr bwMode="auto">
            <a:xfrm>
              <a:off x="1920" y="2640"/>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a:latin typeface="Times New Roman" panose="02020603050405020304" pitchFamily="18" charset="0"/>
                  <a:sym typeface="Symbol" panose="05050102010706020507" pitchFamily="18" charset="2"/>
                </a:rPr>
                <a:t>a</a:t>
              </a:r>
            </a:p>
          </p:txBody>
        </p:sp>
        <p:sp>
          <p:nvSpPr>
            <p:cNvPr id="69660" name="AutoShape 23"/>
            <p:cNvSpPr>
              <a:spLocks noChangeArrowheads="1"/>
            </p:cNvSpPr>
            <p:nvPr/>
          </p:nvSpPr>
          <p:spPr bwMode="auto">
            <a:xfrm>
              <a:off x="480" y="2976"/>
              <a:ext cx="240" cy="48"/>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9661" name="Oval 24"/>
            <p:cNvSpPr>
              <a:spLocks noChangeArrowheads="1"/>
            </p:cNvSpPr>
            <p:nvPr/>
          </p:nvSpPr>
          <p:spPr bwMode="auto">
            <a:xfrm>
              <a:off x="2304" y="2832"/>
              <a:ext cx="336"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i</a:t>
              </a:r>
            </a:p>
          </p:txBody>
        </p:sp>
        <p:sp>
          <p:nvSpPr>
            <p:cNvPr id="69662" name="Line 25"/>
            <p:cNvSpPr>
              <a:spLocks noChangeShapeType="1"/>
            </p:cNvSpPr>
            <p:nvPr/>
          </p:nvSpPr>
          <p:spPr bwMode="auto">
            <a:xfrm>
              <a:off x="2688" y="2976"/>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63" name="Text Box 26"/>
            <p:cNvSpPr txBox="1">
              <a:spLocks noChangeArrowheads="1"/>
            </p:cNvSpPr>
            <p:nvPr/>
          </p:nvSpPr>
          <p:spPr bwMode="auto">
            <a:xfrm>
              <a:off x="2688"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b</a:t>
              </a:r>
            </a:p>
          </p:txBody>
        </p:sp>
        <p:sp>
          <p:nvSpPr>
            <p:cNvPr id="69664" name="Text Box 27"/>
            <p:cNvSpPr txBox="1">
              <a:spLocks noChangeArrowheads="1"/>
            </p:cNvSpPr>
            <p:nvPr/>
          </p:nvSpPr>
          <p:spPr bwMode="auto">
            <a:xfrm>
              <a:off x="1104" y="2640"/>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a:latin typeface="Times New Roman" panose="02020603050405020304" pitchFamily="18" charset="0"/>
                  <a:sym typeface="Symbol" panose="05050102010706020507" pitchFamily="18" charset="2"/>
                </a:rPr>
                <a:t></a:t>
              </a:r>
            </a:p>
          </p:txBody>
        </p:sp>
      </p:grpSp>
      <p:sp>
        <p:nvSpPr>
          <p:cNvPr id="69637" name="AutoShape 28"/>
          <p:cNvSpPr>
            <a:spLocks noChangeArrowheads="1"/>
          </p:cNvSpPr>
          <p:nvPr/>
        </p:nvSpPr>
        <p:spPr bwMode="auto">
          <a:xfrm>
            <a:off x="820738" y="5237163"/>
            <a:ext cx="381000" cy="76200"/>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9638" name="Oval 29"/>
          <p:cNvSpPr>
            <a:spLocks noChangeArrowheads="1"/>
          </p:cNvSpPr>
          <p:nvPr/>
        </p:nvSpPr>
        <p:spPr bwMode="auto">
          <a:xfrm>
            <a:off x="1277938" y="5084763"/>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x</a:t>
            </a:r>
          </a:p>
        </p:txBody>
      </p:sp>
      <p:sp>
        <p:nvSpPr>
          <p:cNvPr id="69639" name="Line 30"/>
          <p:cNvSpPr>
            <a:spLocks noChangeShapeType="1"/>
          </p:cNvSpPr>
          <p:nvPr/>
        </p:nvSpPr>
        <p:spPr bwMode="auto">
          <a:xfrm>
            <a:off x="1811338" y="5313363"/>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40" name="Oval 31"/>
          <p:cNvSpPr>
            <a:spLocks noChangeArrowheads="1"/>
          </p:cNvSpPr>
          <p:nvPr/>
        </p:nvSpPr>
        <p:spPr bwMode="auto">
          <a:xfrm>
            <a:off x="2420938" y="5084763"/>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i</a:t>
            </a:r>
          </a:p>
        </p:txBody>
      </p:sp>
      <p:sp>
        <p:nvSpPr>
          <p:cNvPr id="69641" name="Text Box 32"/>
          <p:cNvSpPr txBox="1">
            <a:spLocks noChangeArrowheads="1"/>
          </p:cNvSpPr>
          <p:nvPr/>
        </p:nvSpPr>
        <p:spPr bwMode="auto">
          <a:xfrm>
            <a:off x="2176463" y="45164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a</a:t>
            </a:r>
          </a:p>
        </p:txBody>
      </p:sp>
      <p:sp>
        <p:nvSpPr>
          <p:cNvPr id="69642" name="Text Box 34"/>
          <p:cNvSpPr txBox="1">
            <a:spLocks noChangeArrowheads="1"/>
          </p:cNvSpPr>
          <p:nvPr/>
        </p:nvSpPr>
        <p:spPr bwMode="auto">
          <a:xfrm>
            <a:off x="2192338" y="554196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b</a:t>
            </a:r>
          </a:p>
        </p:txBody>
      </p:sp>
      <p:sp>
        <p:nvSpPr>
          <p:cNvPr id="69643" name="Oval 35"/>
          <p:cNvSpPr>
            <a:spLocks noChangeArrowheads="1"/>
          </p:cNvSpPr>
          <p:nvPr/>
        </p:nvSpPr>
        <p:spPr bwMode="auto">
          <a:xfrm>
            <a:off x="5076825" y="5084763"/>
            <a:ext cx="620713" cy="576262"/>
          </a:xfrm>
          <a:prstGeom prst="ellipse">
            <a:avLst/>
          </a:prstGeom>
          <a:noFill/>
          <a:ln w="57150" cmpd="thinThick">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y</a:t>
            </a:r>
          </a:p>
        </p:txBody>
      </p:sp>
      <p:sp>
        <p:nvSpPr>
          <p:cNvPr id="69644" name="Line 36"/>
          <p:cNvSpPr>
            <a:spLocks noChangeShapeType="1"/>
          </p:cNvSpPr>
          <p:nvPr/>
        </p:nvSpPr>
        <p:spPr bwMode="auto">
          <a:xfrm>
            <a:off x="2954338" y="5313363"/>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45" name="Oval 37"/>
          <p:cNvSpPr>
            <a:spLocks noChangeArrowheads="1"/>
          </p:cNvSpPr>
          <p:nvPr/>
        </p:nvSpPr>
        <p:spPr bwMode="auto">
          <a:xfrm>
            <a:off x="3563938" y="5084763"/>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latin typeface="Times New Roman" panose="02020603050405020304" pitchFamily="18" charset="0"/>
              </a:rPr>
              <a:t>i</a:t>
            </a:r>
          </a:p>
        </p:txBody>
      </p:sp>
      <p:sp>
        <p:nvSpPr>
          <p:cNvPr id="69646" name="Line 38"/>
          <p:cNvSpPr>
            <a:spLocks noChangeShapeType="1"/>
          </p:cNvSpPr>
          <p:nvPr/>
        </p:nvSpPr>
        <p:spPr bwMode="auto">
          <a:xfrm>
            <a:off x="4173538" y="5313363"/>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47" name="Text Box 39"/>
          <p:cNvSpPr txBox="1">
            <a:spLocks noChangeArrowheads="1"/>
          </p:cNvSpPr>
          <p:nvPr/>
        </p:nvSpPr>
        <p:spPr bwMode="auto">
          <a:xfrm>
            <a:off x="4173538" y="485616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b</a:t>
            </a:r>
          </a:p>
        </p:txBody>
      </p:sp>
      <p:sp>
        <p:nvSpPr>
          <p:cNvPr id="69648" name="Text Box 41"/>
          <p:cNvSpPr txBox="1">
            <a:spLocks noChangeArrowheads="1"/>
          </p:cNvSpPr>
          <p:nvPr/>
        </p:nvSpPr>
        <p:spPr bwMode="auto">
          <a:xfrm>
            <a:off x="3059113" y="4797425"/>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a:latin typeface="Times New Roman" panose="02020603050405020304" pitchFamily="18" charset="0"/>
                <a:sym typeface="Symbol" panose="05050102010706020507" pitchFamily="18" charset="2"/>
              </a:rPr>
              <a:t>a</a:t>
            </a:r>
          </a:p>
        </p:txBody>
      </p:sp>
      <p:sp>
        <p:nvSpPr>
          <p:cNvPr id="69649" name="Text Box 42"/>
          <p:cNvSpPr txBox="1">
            <a:spLocks noChangeArrowheads="1"/>
          </p:cNvSpPr>
          <p:nvPr/>
        </p:nvSpPr>
        <p:spPr bwMode="auto">
          <a:xfrm>
            <a:off x="1692275" y="472440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a:latin typeface="Times New Roman" panose="02020603050405020304" pitchFamily="18" charset="0"/>
                <a:sym typeface="Symbol" panose="05050102010706020507" pitchFamily="18" charset="2"/>
              </a:rPr>
              <a:t></a:t>
            </a:r>
          </a:p>
        </p:txBody>
      </p:sp>
      <p:sp>
        <p:nvSpPr>
          <p:cNvPr id="69650" name="Freeform 43"/>
          <p:cNvSpPr>
            <a:spLocks/>
          </p:cNvSpPr>
          <p:nvPr/>
        </p:nvSpPr>
        <p:spPr bwMode="auto">
          <a:xfrm>
            <a:off x="2484438" y="4687888"/>
            <a:ext cx="492125" cy="541337"/>
          </a:xfrm>
          <a:custGeom>
            <a:avLst/>
            <a:gdLst>
              <a:gd name="T0" fmla="*/ 0 w 310"/>
              <a:gd name="T1" fmla="*/ 2147483646 h 341"/>
              <a:gd name="T2" fmla="*/ 2147483646 w 310"/>
              <a:gd name="T3" fmla="*/ 2147483646 h 341"/>
              <a:gd name="T4" fmla="*/ 2147483646 w 310"/>
              <a:gd name="T5" fmla="*/ 2147483646 h 341"/>
              <a:gd name="T6" fmla="*/ 2147483646 w 310"/>
              <a:gd name="T7" fmla="*/ 2147483646 h 341"/>
              <a:gd name="T8" fmla="*/ 0 60000 65536"/>
              <a:gd name="T9" fmla="*/ 0 60000 65536"/>
              <a:gd name="T10" fmla="*/ 0 60000 65536"/>
              <a:gd name="T11" fmla="*/ 0 60000 65536"/>
              <a:gd name="T12" fmla="*/ 0 w 310"/>
              <a:gd name="T13" fmla="*/ 0 h 341"/>
              <a:gd name="T14" fmla="*/ 310 w 310"/>
              <a:gd name="T15" fmla="*/ 341 h 341"/>
            </a:gdLst>
            <a:ahLst/>
            <a:cxnLst>
              <a:cxn ang="T8">
                <a:pos x="T0" y="T1"/>
              </a:cxn>
              <a:cxn ang="T9">
                <a:pos x="T2" y="T3"/>
              </a:cxn>
              <a:cxn ang="T10">
                <a:pos x="T4" y="T5"/>
              </a:cxn>
              <a:cxn ang="T11">
                <a:pos x="T6" y="T7"/>
              </a:cxn>
            </a:cxnLst>
            <a:rect l="T12" t="T13" r="T14" b="T15"/>
            <a:pathLst>
              <a:path w="310" h="341">
                <a:moveTo>
                  <a:pt x="0" y="296"/>
                </a:moveTo>
                <a:cubicBezTo>
                  <a:pt x="0" y="273"/>
                  <a:pt x="0" y="250"/>
                  <a:pt x="45" y="205"/>
                </a:cubicBezTo>
                <a:cubicBezTo>
                  <a:pt x="90" y="160"/>
                  <a:pt x="234" y="0"/>
                  <a:pt x="272" y="23"/>
                </a:cubicBezTo>
                <a:cubicBezTo>
                  <a:pt x="310" y="46"/>
                  <a:pt x="291" y="193"/>
                  <a:pt x="272" y="341"/>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51" name="Freeform 44"/>
          <p:cNvSpPr>
            <a:spLocks/>
          </p:cNvSpPr>
          <p:nvPr/>
        </p:nvSpPr>
        <p:spPr bwMode="auto">
          <a:xfrm>
            <a:off x="2484438" y="5445125"/>
            <a:ext cx="539750" cy="757238"/>
          </a:xfrm>
          <a:custGeom>
            <a:avLst/>
            <a:gdLst>
              <a:gd name="T0" fmla="*/ 0 w 340"/>
              <a:gd name="T1" fmla="*/ 2147483646 h 477"/>
              <a:gd name="T2" fmla="*/ 2147483646 w 340"/>
              <a:gd name="T3" fmla="*/ 2147483646 h 477"/>
              <a:gd name="T4" fmla="*/ 2147483646 w 340"/>
              <a:gd name="T5" fmla="*/ 2147483646 h 477"/>
              <a:gd name="T6" fmla="*/ 2147483646 w 340"/>
              <a:gd name="T7" fmla="*/ 2147483646 h 477"/>
              <a:gd name="T8" fmla="*/ 2147483646 w 340"/>
              <a:gd name="T9" fmla="*/ 0 h 477"/>
              <a:gd name="T10" fmla="*/ 0 60000 65536"/>
              <a:gd name="T11" fmla="*/ 0 60000 65536"/>
              <a:gd name="T12" fmla="*/ 0 60000 65536"/>
              <a:gd name="T13" fmla="*/ 0 60000 65536"/>
              <a:gd name="T14" fmla="*/ 0 60000 65536"/>
              <a:gd name="T15" fmla="*/ 0 w 340"/>
              <a:gd name="T16" fmla="*/ 0 h 477"/>
              <a:gd name="T17" fmla="*/ 340 w 340"/>
              <a:gd name="T18" fmla="*/ 477 h 477"/>
            </a:gdLst>
            <a:ahLst/>
            <a:cxnLst>
              <a:cxn ang="T10">
                <a:pos x="T0" y="T1"/>
              </a:cxn>
              <a:cxn ang="T11">
                <a:pos x="T2" y="T3"/>
              </a:cxn>
              <a:cxn ang="T12">
                <a:pos x="T4" y="T5"/>
              </a:cxn>
              <a:cxn ang="T13">
                <a:pos x="T6" y="T7"/>
              </a:cxn>
              <a:cxn ang="T14">
                <a:pos x="T8" y="T9"/>
              </a:cxn>
            </a:cxnLst>
            <a:rect l="T15" t="T16" r="T17" b="T18"/>
            <a:pathLst>
              <a:path w="340" h="477">
                <a:moveTo>
                  <a:pt x="0" y="45"/>
                </a:moveTo>
                <a:cubicBezTo>
                  <a:pt x="64" y="238"/>
                  <a:pt x="128" y="431"/>
                  <a:pt x="181" y="454"/>
                </a:cubicBezTo>
                <a:cubicBezTo>
                  <a:pt x="234" y="477"/>
                  <a:pt x="294" y="250"/>
                  <a:pt x="317" y="182"/>
                </a:cubicBezTo>
                <a:cubicBezTo>
                  <a:pt x="340" y="114"/>
                  <a:pt x="332" y="75"/>
                  <a:pt x="317" y="45"/>
                </a:cubicBezTo>
                <a:cubicBezTo>
                  <a:pt x="302" y="15"/>
                  <a:pt x="264" y="7"/>
                  <a:pt x="226"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7772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9" name="Rectangle 5"/>
          <p:cNvSpPr>
            <a:spLocks noChangeArrowheads="1"/>
          </p:cNvSpPr>
          <p:nvPr/>
        </p:nvSpPr>
        <p:spPr bwMode="auto">
          <a:xfrm>
            <a:off x="755650" y="404813"/>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b="1">
                <a:solidFill>
                  <a:schemeClr val="tx2"/>
                </a:solidFill>
                <a:latin typeface="黑体" panose="02010609060101010101" pitchFamily="49" charset="-122"/>
                <a:ea typeface="黑体" panose="02010609060101010101" pitchFamily="49" charset="-122"/>
              </a:rPr>
              <a:t>将</a:t>
            </a:r>
            <a:r>
              <a:rPr lang="en-US" altLang="zh-CN" sz="4400" b="1">
                <a:solidFill>
                  <a:schemeClr val="tx2"/>
                </a:solidFill>
                <a:latin typeface="黑体" panose="02010609060101010101" pitchFamily="49" charset="-122"/>
                <a:ea typeface="黑体" panose="02010609060101010101" pitchFamily="49" charset="-122"/>
              </a:rPr>
              <a:t>R=(a|ab)</a:t>
            </a:r>
            <a:r>
              <a:rPr lang="en-US" altLang="zh-CN" sz="4400" b="1" baseline="30000">
                <a:solidFill>
                  <a:schemeClr val="tx2"/>
                </a:solidFill>
                <a:latin typeface="黑体" panose="02010609060101010101" pitchFamily="49" charset="-122"/>
                <a:ea typeface="黑体" panose="02010609060101010101" pitchFamily="49" charset="-122"/>
              </a:rPr>
              <a:t>*</a:t>
            </a:r>
            <a:r>
              <a:rPr lang="en-US" altLang="zh-CN" sz="4400" b="1">
                <a:solidFill>
                  <a:schemeClr val="tx2"/>
                </a:solidFill>
                <a:latin typeface="黑体" panose="02010609060101010101" pitchFamily="49" charset="-122"/>
                <a:ea typeface="黑体" panose="02010609060101010101" pitchFamily="49" charset="-122"/>
              </a:rPr>
              <a:t> b b</a:t>
            </a:r>
            <a:r>
              <a:rPr lang="en-US" altLang="zh-CN" sz="4400" b="1" baseline="30000">
                <a:solidFill>
                  <a:schemeClr val="tx2"/>
                </a:solidFill>
                <a:latin typeface="黑体" panose="02010609060101010101" pitchFamily="49" charset="-122"/>
                <a:ea typeface="黑体" panose="02010609060101010101" pitchFamily="49" charset="-122"/>
              </a:rPr>
              <a:t>*</a:t>
            </a:r>
            <a:r>
              <a:rPr lang="zh-CN" altLang="en-US" sz="4400" b="1">
                <a:solidFill>
                  <a:schemeClr val="tx2"/>
                </a:solidFill>
                <a:latin typeface="黑体" panose="02010609060101010101" pitchFamily="49" charset="-122"/>
                <a:ea typeface="黑体" panose="02010609060101010101" pitchFamily="49" charset="-122"/>
              </a:rPr>
              <a:t>构造为</a:t>
            </a:r>
            <a:r>
              <a:rPr lang="en-US" altLang="zh-CN" sz="4400" b="1">
                <a:solidFill>
                  <a:schemeClr val="tx2"/>
                </a:solidFill>
                <a:latin typeface="黑体" panose="02010609060101010101" pitchFamily="49" charset="-122"/>
                <a:ea typeface="黑体" panose="02010609060101010101" pitchFamily="49" charset="-122"/>
              </a:rPr>
              <a:t>NFA 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p:txBody>
          <a:bodyPr/>
          <a:lstStyle/>
          <a:p>
            <a:pPr eaLnBrk="1" hangingPunct="1"/>
            <a:r>
              <a:rPr lang="zh-CN" altLang="en-US" smtClean="0"/>
              <a:t>正规文法与有穷自动机之间转换</a:t>
            </a:r>
          </a:p>
        </p:txBody>
      </p:sp>
      <p:sp>
        <p:nvSpPr>
          <p:cNvPr id="71683" name="Rectangle 3"/>
          <p:cNvSpPr>
            <a:spLocks noGrp="1" noRot="1" noChangeArrowheads="1"/>
          </p:cNvSpPr>
          <p:nvPr>
            <p:ph idx="1"/>
          </p:nvPr>
        </p:nvSpPr>
        <p:spPr>
          <a:xfrm>
            <a:off x="323850" y="1989138"/>
            <a:ext cx="3906838" cy="3886200"/>
          </a:xfrm>
        </p:spPr>
        <p:txBody>
          <a:bodyPr/>
          <a:lstStyle/>
          <a:p>
            <a:pPr eaLnBrk="1" hangingPunct="1">
              <a:lnSpc>
                <a:spcPct val="90000"/>
              </a:lnSpc>
            </a:pPr>
            <a:r>
              <a:rPr lang="en-US" altLang="zh-CN" sz="2800" smtClean="0"/>
              <a:t>G[S]:</a:t>
            </a:r>
          </a:p>
          <a:p>
            <a:pPr lvl="1" eaLnBrk="1" hangingPunct="1">
              <a:lnSpc>
                <a:spcPct val="90000"/>
              </a:lnSpc>
            </a:pPr>
            <a:r>
              <a:rPr lang="en-US" altLang="zh-CN" sz="2400" smtClean="0"/>
              <a:t>S→aA</a:t>
            </a:r>
          </a:p>
          <a:p>
            <a:pPr lvl="1" eaLnBrk="1" hangingPunct="1">
              <a:lnSpc>
                <a:spcPct val="90000"/>
              </a:lnSpc>
            </a:pPr>
            <a:r>
              <a:rPr lang="en-US" altLang="zh-CN" sz="2400" smtClean="0"/>
              <a:t>S→bB</a:t>
            </a:r>
          </a:p>
          <a:p>
            <a:pPr lvl="1" eaLnBrk="1" hangingPunct="1">
              <a:lnSpc>
                <a:spcPct val="90000"/>
              </a:lnSpc>
            </a:pPr>
            <a:r>
              <a:rPr lang="en-US" altLang="zh-CN" sz="2400" smtClean="0"/>
              <a:t>S→</a:t>
            </a:r>
            <a:r>
              <a:rPr kumimoji="1" lang="en-US" altLang="zh-CN" sz="2400" smtClean="0">
                <a:sym typeface="Symbol" panose="05050102010706020507" pitchFamily="18" charset="2"/>
              </a:rPr>
              <a:t></a:t>
            </a:r>
          </a:p>
          <a:p>
            <a:pPr lvl="1" eaLnBrk="1" hangingPunct="1">
              <a:lnSpc>
                <a:spcPct val="90000"/>
              </a:lnSpc>
            </a:pPr>
            <a:r>
              <a:rPr kumimoji="1" lang="en-US" altLang="zh-CN" sz="2400" smtClean="0">
                <a:sym typeface="Symbol" panose="05050102010706020507" pitchFamily="18" charset="2"/>
              </a:rPr>
              <a:t>A</a:t>
            </a:r>
            <a:r>
              <a:rPr lang="en-US" altLang="zh-CN" sz="2400" smtClean="0"/>
              <a:t>→aB</a:t>
            </a:r>
          </a:p>
          <a:p>
            <a:pPr lvl="1" eaLnBrk="1" hangingPunct="1">
              <a:lnSpc>
                <a:spcPct val="90000"/>
              </a:lnSpc>
            </a:pPr>
            <a:r>
              <a:rPr kumimoji="1" lang="en-US" altLang="zh-CN" sz="2400" smtClean="0">
                <a:sym typeface="Symbol" panose="05050102010706020507" pitchFamily="18" charset="2"/>
              </a:rPr>
              <a:t>A</a:t>
            </a:r>
            <a:r>
              <a:rPr lang="en-US" altLang="zh-CN" sz="2400" smtClean="0"/>
              <a:t>→bA</a:t>
            </a:r>
          </a:p>
          <a:p>
            <a:pPr lvl="1" eaLnBrk="1" hangingPunct="1">
              <a:lnSpc>
                <a:spcPct val="90000"/>
              </a:lnSpc>
            </a:pPr>
            <a:r>
              <a:rPr lang="en-US" altLang="zh-CN" sz="2400" smtClean="0"/>
              <a:t>B→aS</a:t>
            </a:r>
          </a:p>
          <a:p>
            <a:pPr lvl="1" eaLnBrk="1" hangingPunct="1">
              <a:lnSpc>
                <a:spcPct val="90000"/>
              </a:lnSpc>
            </a:pPr>
            <a:r>
              <a:rPr lang="en-US" altLang="zh-CN" sz="2400" smtClean="0"/>
              <a:t>B→bA</a:t>
            </a:r>
          </a:p>
          <a:p>
            <a:pPr lvl="1" eaLnBrk="1" hangingPunct="1">
              <a:lnSpc>
                <a:spcPct val="90000"/>
              </a:lnSpc>
            </a:pPr>
            <a:r>
              <a:rPr lang="en-US" altLang="zh-CN" sz="2400" smtClean="0"/>
              <a:t>B→</a:t>
            </a:r>
            <a:r>
              <a:rPr kumimoji="1" lang="en-US" altLang="zh-CN" sz="2400" smtClean="0">
                <a:sym typeface="Symbol" panose="05050102010706020507" pitchFamily="18" charset="2"/>
              </a:rPr>
              <a:t></a:t>
            </a:r>
          </a:p>
        </p:txBody>
      </p:sp>
      <p:sp>
        <p:nvSpPr>
          <p:cNvPr id="71684" name="Oval 4"/>
          <p:cNvSpPr>
            <a:spLocks noChangeArrowheads="1"/>
          </p:cNvSpPr>
          <p:nvPr/>
        </p:nvSpPr>
        <p:spPr bwMode="auto">
          <a:xfrm>
            <a:off x="4284663" y="3500438"/>
            <a:ext cx="720725" cy="72072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S</a:t>
            </a:r>
          </a:p>
        </p:txBody>
      </p:sp>
      <p:sp>
        <p:nvSpPr>
          <p:cNvPr id="71685" name="Oval 5"/>
          <p:cNvSpPr>
            <a:spLocks noChangeArrowheads="1"/>
          </p:cNvSpPr>
          <p:nvPr/>
        </p:nvSpPr>
        <p:spPr bwMode="auto">
          <a:xfrm>
            <a:off x="6011863" y="2133600"/>
            <a:ext cx="649287" cy="64928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a:t>
            </a:r>
          </a:p>
        </p:txBody>
      </p:sp>
      <p:sp>
        <p:nvSpPr>
          <p:cNvPr id="71686" name="Oval 6"/>
          <p:cNvSpPr>
            <a:spLocks noChangeArrowheads="1"/>
          </p:cNvSpPr>
          <p:nvPr/>
        </p:nvSpPr>
        <p:spPr bwMode="auto">
          <a:xfrm>
            <a:off x="6156325" y="4724400"/>
            <a:ext cx="647700" cy="647700"/>
          </a:xfrm>
          <a:prstGeom prst="ellipse">
            <a:avLst/>
          </a:prstGeom>
          <a:solidFill>
            <a:schemeClr val="accent1"/>
          </a:solidFill>
          <a:ln w="57150" cmpd="thinThick">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Z</a:t>
            </a:r>
          </a:p>
        </p:txBody>
      </p:sp>
      <p:sp>
        <p:nvSpPr>
          <p:cNvPr id="71687" name="Oval 7"/>
          <p:cNvSpPr>
            <a:spLocks noChangeArrowheads="1"/>
          </p:cNvSpPr>
          <p:nvPr/>
        </p:nvSpPr>
        <p:spPr bwMode="auto">
          <a:xfrm>
            <a:off x="7524750" y="3644900"/>
            <a:ext cx="792163" cy="64928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a:t>
            </a:r>
          </a:p>
        </p:txBody>
      </p:sp>
      <p:sp>
        <p:nvSpPr>
          <p:cNvPr id="71688" name="Line 8"/>
          <p:cNvSpPr>
            <a:spLocks noChangeShapeType="1"/>
          </p:cNvSpPr>
          <p:nvPr/>
        </p:nvSpPr>
        <p:spPr bwMode="auto">
          <a:xfrm>
            <a:off x="3348038" y="3860800"/>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689" name="Freeform 9"/>
          <p:cNvSpPr>
            <a:spLocks/>
          </p:cNvSpPr>
          <p:nvPr/>
        </p:nvSpPr>
        <p:spPr bwMode="auto">
          <a:xfrm>
            <a:off x="4716463" y="2492375"/>
            <a:ext cx="1295400" cy="1008063"/>
          </a:xfrm>
          <a:custGeom>
            <a:avLst/>
            <a:gdLst>
              <a:gd name="T0" fmla="*/ 0 w 816"/>
              <a:gd name="T1" fmla="*/ 2147483646 h 635"/>
              <a:gd name="T2" fmla="*/ 2147483646 w 816"/>
              <a:gd name="T3" fmla="*/ 2147483646 h 635"/>
              <a:gd name="T4" fmla="*/ 2147483646 w 816"/>
              <a:gd name="T5" fmla="*/ 0 h 635"/>
              <a:gd name="T6" fmla="*/ 0 60000 65536"/>
              <a:gd name="T7" fmla="*/ 0 60000 65536"/>
              <a:gd name="T8" fmla="*/ 0 60000 65536"/>
              <a:gd name="T9" fmla="*/ 0 w 816"/>
              <a:gd name="T10" fmla="*/ 0 h 635"/>
              <a:gd name="T11" fmla="*/ 816 w 816"/>
              <a:gd name="T12" fmla="*/ 635 h 635"/>
            </a:gdLst>
            <a:ahLst/>
            <a:cxnLst>
              <a:cxn ang="T6">
                <a:pos x="T0" y="T1"/>
              </a:cxn>
              <a:cxn ang="T7">
                <a:pos x="T2" y="T3"/>
              </a:cxn>
              <a:cxn ang="T8">
                <a:pos x="T4" y="T5"/>
              </a:cxn>
            </a:cxnLst>
            <a:rect l="T9" t="T10" r="T11" b="T12"/>
            <a:pathLst>
              <a:path w="816" h="635">
                <a:moveTo>
                  <a:pt x="0" y="635"/>
                </a:moveTo>
                <a:cubicBezTo>
                  <a:pt x="113" y="506"/>
                  <a:pt x="227" y="378"/>
                  <a:pt x="363" y="272"/>
                </a:cubicBezTo>
                <a:cubicBezTo>
                  <a:pt x="499" y="166"/>
                  <a:pt x="657" y="83"/>
                  <a:pt x="816"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0" name="Freeform 10"/>
          <p:cNvSpPr>
            <a:spLocks/>
          </p:cNvSpPr>
          <p:nvPr/>
        </p:nvSpPr>
        <p:spPr bwMode="auto">
          <a:xfrm>
            <a:off x="4716463" y="4221163"/>
            <a:ext cx="1439862" cy="792162"/>
          </a:xfrm>
          <a:custGeom>
            <a:avLst/>
            <a:gdLst>
              <a:gd name="T0" fmla="*/ 0 w 907"/>
              <a:gd name="T1" fmla="*/ 0 h 499"/>
              <a:gd name="T2" fmla="*/ 2147483646 w 907"/>
              <a:gd name="T3" fmla="*/ 2147483646 h 499"/>
              <a:gd name="T4" fmla="*/ 2147483646 w 907"/>
              <a:gd name="T5" fmla="*/ 2147483646 h 499"/>
              <a:gd name="T6" fmla="*/ 0 60000 65536"/>
              <a:gd name="T7" fmla="*/ 0 60000 65536"/>
              <a:gd name="T8" fmla="*/ 0 60000 65536"/>
              <a:gd name="T9" fmla="*/ 0 w 907"/>
              <a:gd name="T10" fmla="*/ 0 h 499"/>
              <a:gd name="T11" fmla="*/ 907 w 907"/>
              <a:gd name="T12" fmla="*/ 499 h 499"/>
            </a:gdLst>
            <a:ahLst/>
            <a:cxnLst>
              <a:cxn ang="T6">
                <a:pos x="T0" y="T1"/>
              </a:cxn>
              <a:cxn ang="T7">
                <a:pos x="T2" y="T3"/>
              </a:cxn>
              <a:cxn ang="T8">
                <a:pos x="T4" y="T5"/>
              </a:cxn>
            </a:cxnLst>
            <a:rect l="T9" t="T10" r="T11" b="T12"/>
            <a:pathLst>
              <a:path w="907" h="499">
                <a:moveTo>
                  <a:pt x="0" y="0"/>
                </a:moveTo>
                <a:cubicBezTo>
                  <a:pt x="106" y="117"/>
                  <a:pt x="212" y="234"/>
                  <a:pt x="363" y="317"/>
                </a:cubicBezTo>
                <a:cubicBezTo>
                  <a:pt x="514" y="400"/>
                  <a:pt x="710" y="449"/>
                  <a:pt x="907" y="499"/>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1" name="Freeform 11"/>
          <p:cNvSpPr>
            <a:spLocks/>
          </p:cNvSpPr>
          <p:nvPr/>
        </p:nvSpPr>
        <p:spPr bwMode="auto">
          <a:xfrm>
            <a:off x="6659563" y="2565400"/>
            <a:ext cx="1296987" cy="1079500"/>
          </a:xfrm>
          <a:custGeom>
            <a:avLst/>
            <a:gdLst>
              <a:gd name="T0" fmla="*/ 0 w 817"/>
              <a:gd name="T1" fmla="*/ 0 h 680"/>
              <a:gd name="T2" fmla="*/ 2147483646 w 817"/>
              <a:gd name="T3" fmla="*/ 2147483646 h 680"/>
              <a:gd name="T4" fmla="*/ 2147483646 w 817"/>
              <a:gd name="T5" fmla="*/ 2147483646 h 680"/>
              <a:gd name="T6" fmla="*/ 0 60000 65536"/>
              <a:gd name="T7" fmla="*/ 0 60000 65536"/>
              <a:gd name="T8" fmla="*/ 0 60000 65536"/>
              <a:gd name="T9" fmla="*/ 0 w 817"/>
              <a:gd name="T10" fmla="*/ 0 h 680"/>
              <a:gd name="T11" fmla="*/ 817 w 817"/>
              <a:gd name="T12" fmla="*/ 680 h 680"/>
            </a:gdLst>
            <a:ahLst/>
            <a:cxnLst>
              <a:cxn ang="T6">
                <a:pos x="T0" y="T1"/>
              </a:cxn>
              <a:cxn ang="T7">
                <a:pos x="T2" y="T3"/>
              </a:cxn>
              <a:cxn ang="T8">
                <a:pos x="T4" y="T5"/>
              </a:cxn>
            </a:cxnLst>
            <a:rect l="T9" t="T10" r="T11" b="T12"/>
            <a:pathLst>
              <a:path w="817" h="680">
                <a:moveTo>
                  <a:pt x="0" y="0"/>
                </a:moveTo>
                <a:cubicBezTo>
                  <a:pt x="249" y="34"/>
                  <a:pt x="499" y="68"/>
                  <a:pt x="635" y="181"/>
                </a:cubicBezTo>
                <a:cubicBezTo>
                  <a:pt x="771" y="294"/>
                  <a:pt x="794" y="487"/>
                  <a:pt x="817" y="68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2" name="Freeform 12"/>
          <p:cNvSpPr>
            <a:spLocks/>
          </p:cNvSpPr>
          <p:nvPr/>
        </p:nvSpPr>
        <p:spPr bwMode="auto">
          <a:xfrm>
            <a:off x="6804025" y="4292600"/>
            <a:ext cx="1333500" cy="936625"/>
          </a:xfrm>
          <a:custGeom>
            <a:avLst/>
            <a:gdLst>
              <a:gd name="T0" fmla="*/ 2147483646 w 840"/>
              <a:gd name="T1" fmla="*/ 0 h 590"/>
              <a:gd name="T2" fmla="*/ 2147483646 w 840"/>
              <a:gd name="T3" fmla="*/ 2147483646 h 590"/>
              <a:gd name="T4" fmla="*/ 0 w 840"/>
              <a:gd name="T5" fmla="*/ 2147483646 h 590"/>
              <a:gd name="T6" fmla="*/ 0 60000 65536"/>
              <a:gd name="T7" fmla="*/ 0 60000 65536"/>
              <a:gd name="T8" fmla="*/ 0 60000 65536"/>
              <a:gd name="T9" fmla="*/ 0 w 840"/>
              <a:gd name="T10" fmla="*/ 0 h 590"/>
              <a:gd name="T11" fmla="*/ 840 w 840"/>
              <a:gd name="T12" fmla="*/ 590 h 590"/>
            </a:gdLst>
            <a:ahLst/>
            <a:cxnLst>
              <a:cxn ang="T6">
                <a:pos x="T0" y="T1"/>
              </a:cxn>
              <a:cxn ang="T7">
                <a:pos x="T2" y="T3"/>
              </a:cxn>
              <a:cxn ang="T8">
                <a:pos x="T4" y="T5"/>
              </a:cxn>
            </a:cxnLst>
            <a:rect l="T9" t="T10" r="T11" b="T12"/>
            <a:pathLst>
              <a:path w="840" h="590">
                <a:moveTo>
                  <a:pt x="681" y="0"/>
                </a:moveTo>
                <a:cubicBezTo>
                  <a:pt x="760" y="155"/>
                  <a:pt x="840" y="311"/>
                  <a:pt x="726" y="409"/>
                </a:cubicBezTo>
                <a:cubicBezTo>
                  <a:pt x="612" y="507"/>
                  <a:pt x="306" y="548"/>
                  <a:pt x="0" y="59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3" name="Freeform 13"/>
          <p:cNvSpPr>
            <a:spLocks/>
          </p:cNvSpPr>
          <p:nvPr/>
        </p:nvSpPr>
        <p:spPr bwMode="auto">
          <a:xfrm>
            <a:off x="6143625" y="1725613"/>
            <a:ext cx="563563" cy="407987"/>
          </a:xfrm>
          <a:custGeom>
            <a:avLst/>
            <a:gdLst>
              <a:gd name="T0" fmla="*/ 2147483646 w 355"/>
              <a:gd name="T1" fmla="*/ 2147483646 h 257"/>
              <a:gd name="T2" fmla="*/ 2147483646 w 355"/>
              <a:gd name="T3" fmla="*/ 2147483646 h 257"/>
              <a:gd name="T4" fmla="*/ 2147483646 w 355"/>
              <a:gd name="T5" fmla="*/ 2147483646 h 257"/>
              <a:gd name="T6" fmla="*/ 2147483646 w 355"/>
              <a:gd name="T7" fmla="*/ 2147483646 h 257"/>
              <a:gd name="T8" fmla="*/ 0 60000 65536"/>
              <a:gd name="T9" fmla="*/ 0 60000 65536"/>
              <a:gd name="T10" fmla="*/ 0 60000 65536"/>
              <a:gd name="T11" fmla="*/ 0 60000 65536"/>
              <a:gd name="T12" fmla="*/ 0 w 355"/>
              <a:gd name="T13" fmla="*/ 0 h 257"/>
              <a:gd name="T14" fmla="*/ 355 w 355"/>
              <a:gd name="T15" fmla="*/ 257 h 257"/>
            </a:gdLst>
            <a:ahLst/>
            <a:cxnLst>
              <a:cxn ang="T8">
                <a:pos x="T0" y="T1"/>
              </a:cxn>
              <a:cxn ang="T9">
                <a:pos x="T2" y="T3"/>
              </a:cxn>
              <a:cxn ang="T10">
                <a:pos x="T4" y="T5"/>
              </a:cxn>
              <a:cxn ang="T11">
                <a:pos x="T6" y="T7"/>
              </a:cxn>
            </a:cxnLst>
            <a:rect l="T12" t="T13" r="T14" b="T15"/>
            <a:pathLst>
              <a:path w="355" h="257">
                <a:moveTo>
                  <a:pt x="8" y="257"/>
                </a:moveTo>
                <a:cubicBezTo>
                  <a:pt x="4" y="158"/>
                  <a:pt x="0" y="60"/>
                  <a:pt x="53" y="30"/>
                </a:cubicBezTo>
                <a:cubicBezTo>
                  <a:pt x="106" y="0"/>
                  <a:pt x="295" y="37"/>
                  <a:pt x="325" y="75"/>
                </a:cubicBezTo>
                <a:cubicBezTo>
                  <a:pt x="355" y="113"/>
                  <a:pt x="295" y="185"/>
                  <a:pt x="235" y="257"/>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4" name="Freeform 14"/>
          <p:cNvSpPr>
            <a:spLocks/>
          </p:cNvSpPr>
          <p:nvPr/>
        </p:nvSpPr>
        <p:spPr bwMode="auto">
          <a:xfrm>
            <a:off x="6516688" y="2708275"/>
            <a:ext cx="1079500" cy="1081088"/>
          </a:xfrm>
          <a:custGeom>
            <a:avLst/>
            <a:gdLst>
              <a:gd name="T0" fmla="*/ 2147483646 w 680"/>
              <a:gd name="T1" fmla="*/ 2147483646 h 681"/>
              <a:gd name="T2" fmla="*/ 2147483646 w 680"/>
              <a:gd name="T3" fmla="*/ 2147483646 h 681"/>
              <a:gd name="T4" fmla="*/ 0 w 680"/>
              <a:gd name="T5" fmla="*/ 0 h 681"/>
              <a:gd name="T6" fmla="*/ 0 60000 65536"/>
              <a:gd name="T7" fmla="*/ 0 60000 65536"/>
              <a:gd name="T8" fmla="*/ 0 60000 65536"/>
              <a:gd name="T9" fmla="*/ 0 w 680"/>
              <a:gd name="T10" fmla="*/ 0 h 681"/>
              <a:gd name="T11" fmla="*/ 680 w 680"/>
              <a:gd name="T12" fmla="*/ 681 h 681"/>
            </a:gdLst>
            <a:ahLst/>
            <a:cxnLst>
              <a:cxn ang="T6">
                <a:pos x="T0" y="T1"/>
              </a:cxn>
              <a:cxn ang="T7">
                <a:pos x="T2" y="T3"/>
              </a:cxn>
              <a:cxn ang="T8">
                <a:pos x="T4" y="T5"/>
              </a:cxn>
            </a:cxnLst>
            <a:rect l="T9" t="T10" r="T11" b="T12"/>
            <a:pathLst>
              <a:path w="680" h="681">
                <a:moveTo>
                  <a:pt x="680" y="681"/>
                </a:moveTo>
                <a:cubicBezTo>
                  <a:pt x="510" y="646"/>
                  <a:pt x="340" y="612"/>
                  <a:pt x="227" y="499"/>
                </a:cubicBezTo>
                <a:cubicBezTo>
                  <a:pt x="114" y="386"/>
                  <a:pt x="57" y="193"/>
                  <a:pt x="0"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5" name="Freeform 15"/>
          <p:cNvSpPr>
            <a:spLocks/>
          </p:cNvSpPr>
          <p:nvPr/>
        </p:nvSpPr>
        <p:spPr bwMode="auto">
          <a:xfrm>
            <a:off x="4932363" y="4076700"/>
            <a:ext cx="2676525" cy="371475"/>
          </a:xfrm>
          <a:custGeom>
            <a:avLst/>
            <a:gdLst>
              <a:gd name="T0" fmla="*/ 2147483646 w 1686"/>
              <a:gd name="T1" fmla="*/ 0 h 279"/>
              <a:gd name="T2" fmla="*/ 2147483646 w 1686"/>
              <a:gd name="T3" fmla="*/ 2147483646 h 279"/>
              <a:gd name="T4" fmla="*/ 2147483646 w 1686"/>
              <a:gd name="T5" fmla="*/ 2147483646 h 279"/>
              <a:gd name="T6" fmla="*/ 2147483646 w 1686"/>
              <a:gd name="T7" fmla="*/ 2147483646 h 279"/>
              <a:gd name="T8" fmla="*/ 0 60000 65536"/>
              <a:gd name="T9" fmla="*/ 0 60000 65536"/>
              <a:gd name="T10" fmla="*/ 0 60000 65536"/>
              <a:gd name="T11" fmla="*/ 0 60000 65536"/>
              <a:gd name="T12" fmla="*/ 0 w 1686"/>
              <a:gd name="T13" fmla="*/ 0 h 279"/>
              <a:gd name="T14" fmla="*/ 1686 w 1686"/>
              <a:gd name="T15" fmla="*/ 279 h 279"/>
            </a:gdLst>
            <a:ahLst/>
            <a:cxnLst>
              <a:cxn ang="T8">
                <a:pos x="T0" y="T1"/>
              </a:cxn>
              <a:cxn ang="T9">
                <a:pos x="T2" y="T3"/>
              </a:cxn>
              <a:cxn ang="T10">
                <a:pos x="T4" y="T5"/>
              </a:cxn>
              <a:cxn ang="T11">
                <a:pos x="T6" y="T7"/>
              </a:cxn>
            </a:cxnLst>
            <a:rect l="T12" t="T13" r="T14" b="T15"/>
            <a:pathLst>
              <a:path w="1686" h="279">
                <a:moveTo>
                  <a:pt x="8" y="0"/>
                </a:moveTo>
                <a:cubicBezTo>
                  <a:pt x="4" y="45"/>
                  <a:pt x="0" y="91"/>
                  <a:pt x="144" y="136"/>
                </a:cubicBezTo>
                <a:cubicBezTo>
                  <a:pt x="288" y="181"/>
                  <a:pt x="613" y="279"/>
                  <a:pt x="870" y="272"/>
                </a:cubicBezTo>
                <a:cubicBezTo>
                  <a:pt x="1127" y="265"/>
                  <a:pt x="1406" y="178"/>
                  <a:pt x="1686" y="91"/>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6" name="Freeform 16"/>
          <p:cNvSpPr>
            <a:spLocks/>
          </p:cNvSpPr>
          <p:nvPr/>
        </p:nvSpPr>
        <p:spPr bwMode="auto">
          <a:xfrm>
            <a:off x="5003800" y="3429000"/>
            <a:ext cx="2520950" cy="504825"/>
          </a:xfrm>
          <a:custGeom>
            <a:avLst/>
            <a:gdLst>
              <a:gd name="T0" fmla="*/ 2147483646 w 1633"/>
              <a:gd name="T1" fmla="*/ 2147483646 h 288"/>
              <a:gd name="T2" fmla="*/ 2147483646 w 1633"/>
              <a:gd name="T3" fmla="*/ 2147483646 h 288"/>
              <a:gd name="T4" fmla="*/ 0 w 1633"/>
              <a:gd name="T5" fmla="*/ 2147483646 h 288"/>
              <a:gd name="T6" fmla="*/ 0 60000 65536"/>
              <a:gd name="T7" fmla="*/ 0 60000 65536"/>
              <a:gd name="T8" fmla="*/ 0 60000 65536"/>
              <a:gd name="T9" fmla="*/ 0 w 1633"/>
              <a:gd name="T10" fmla="*/ 0 h 288"/>
              <a:gd name="T11" fmla="*/ 1633 w 1633"/>
              <a:gd name="T12" fmla="*/ 288 h 288"/>
            </a:gdLst>
            <a:ahLst/>
            <a:cxnLst>
              <a:cxn ang="T6">
                <a:pos x="T0" y="T1"/>
              </a:cxn>
              <a:cxn ang="T7">
                <a:pos x="T2" y="T3"/>
              </a:cxn>
              <a:cxn ang="T8">
                <a:pos x="T4" y="T5"/>
              </a:cxn>
            </a:cxnLst>
            <a:rect l="T9" t="T10" r="T11" b="T12"/>
            <a:pathLst>
              <a:path w="1633" h="288">
                <a:moveTo>
                  <a:pt x="1633" y="288"/>
                </a:moveTo>
                <a:cubicBezTo>
                  <a:pt x="1383" y="159"/>
                  <a:pt x="1134" y="30"/>
                  <a:pt x="862" y="15"/>
                </a:cubicBezTo>
                <a:cubicBezTo>
                  <a:pt x="590" y="0"/>
                  <a:pt x="295" y="98"/>
                  <a:pt x="0" y="197"/>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7" name="Rectangle 17"/>
          <p:cNvSpPr>
            <a:spLocks noChangeArrowheads="1"/>
          </p:cNvSpPr>
          <p:nvPr/>
        </p:nvSpPr>
        <p:spPr bwMode="auto">
          <a:xfrm>
            <a:off x="5148263" y="2420938"/>
            <a:ext cx="360362"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a:t>
            </a:r>
          </a:p>
        </p:txBody>
      </p:sp>
      <p:sp>
        <p:nvSpPr>
          <p:cNvPr id="71698" name="Rectangle 18"/>
          <p:cNvSpPr>
            <a:spLocks noChangeArrowheads="1"/>
          </p:cNvSpPr>
          <p:nvPr/>
        </p:nvSpPr>
        <p:spPr bwMode="auto">
          <a:xfrm>
            <a:off x="6588125" y="1628775"/>
            <a:ext cx="36036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a:t>
            </a:r>
          </a:p>
        </p:txBody>
      </p:sp>
      <p:sp>
        <p:nvSpPr>
          <p:cNvPr id="71699" name="Rectangle 19"/>
          <p:cNvSpPr>
            <a:spLocks noChangeArrowheads="1"/>
          </p:cNvSpPr>
          <p:nvPr/>
        </p:nvSpPr>
        <p:spPr bwMode="auto">
          <a:xfrm>
            <a:off x="7524750" y="2565400"/>
            <a:ext cx="36036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a:t>
            </a:r>
          </a:p>
        </p:txBody>
      </p:sp>
      <p:sp>
        <p:nvSpPr>
          <p:cNvPr id="71700" name="Rectangle 20"/>
          <p:cNvSpPr>
            <a:spLocks noChangeArrowheads="1"/>
          </p:cNvSpPr>
          <p:nvPr/>
        </p:nvSpPr>
        <p:spPr bwMode="auto">
          <a:xfrm>
            <a:off x="6732588" y="3068638"/>
            <a:ext cx="360362"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a:t>
            </a:r>
          </a:p>
        </p:txBody>
      </p:sp>
      <p:sp>
        <p:nvSpPr>
          <p:cNvPr id="71701" name="Rectangle 21"/>
          <p:cNvSpPr>
            <a:spLocks noChangeArrowheads="1"/>
          </p:cNvSpPr>
          <p:nvPr/>
        </p:nvSpPr>
        <p:spPr bwMode="auto">
          <a:xfrm>
            <a:off x="6011863" y="4149725"/>
            <a:ext cx="360362"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a:t>
            </a:r>
          </a:p>
        </p:txBody>
      </p:sp>
      <p:sp>
        <p:nvSpPr>
          <p:cNvPr id="71702" name="Rectangle 22"/>
          <p:cNvSpPr>
            <a:spLocks noChangeArrowheads="1"/>
          </p:cNvSpPr>
          <p:nvPr/>
        </p:nvSpPr>
        <p:spPr bwMode="auto">
          <a:xfrm>
            <a:off x="5795963" y="3141663"/>
            <a:ext cx="360362"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a:t>
            </a:r>
          </a:p>
        </p:txBody>
      </p:sp>
      <p:sp>
        <p:nvSpPr>
          <p:cNvPr id="71703" name="Rectangle 23"/>
          <p:cNvSpPr>
            <a:spLocks noChangeArrowheads="1"/>
          </p:cNvSpPr>
          <p:nvPr/>
        </p:nvSpPr>
        <p:spPr bwMode="auto">
          <a:xfrm>
            <a:off x="5003800" y="4724400"/>
            <a:ext cx="4318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sym typeface="Symbol" panose="05050102010706020507" pitchFamily="18" charset="2"/>
              </a:rPr>
              <a:t></a:t>
            </a:r>
          </a:p>
        </p:txBody>
      </p:sp>
      <p:sp>
        <p:nvSpPr>
          <p:cNvPr id="71704" name="Rectangle 24"/>
          <p:cNvSpPr>
            <a:spLocks noChangeArrowheads="1"/>
          </p:cNvSpPr>
          <p:nvPr/>
        </p:nvSpPr>
        <p:spPr bwMode="auto">
          <a:xfrm>
            <a:off x="7812088" y="4868863"/>
            <a:ext cx="4318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sym typeface="Symbol" panose="05050102010706020507" pitchFamily="18" charset="2"/>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p:txBody>
          <a:bodyPr/>
          <a:lstStyle/>
          <a:p>
            <a:pPr eaLnBrk="1" hangingPunct="1"/>
            <a:r>
              <a:rPr lang="zh-CN" altLang="en-US" smtClean="0"/>
              <a:t>正规文法与有穷自动机之间转换</a:t>
            </a:r>
          </a:p>
        </p:txBody>
      </p:sp>
      <p:sp>
        <p:nvSpPr>
          <p:cNvPr id="72707" name="Rectangle 3"/>
          <p:cNvSpPr>
            <a:spLocks noGrp="1" noRot="1" noChangeArrowheads="1"/>
          </p:cNvSpPr>
          <p:nvPr>
            <p:ph idx="1"/>
          </p:nvPr>
        </p:nvSpPr>
        <p:spPr>
          <a:xfrm>
            <a:off x="5435600" y="2349500"/>
            <a:ext cx="2808288" cy="3886200"/>
          </a:xfrm>
        </p:spPr>
        <p:txBody>
          <a:bodyPr/>
          <a:lstStyle/>
          <a:p>
            <a:pPr eaLnBrk="1" hangingPunct="1">
              <a:lnSpc>
                <a:spcPct val="80000"/>
              </a:lnSpc>
            </a:pPr>
            <a:r>
              <a:rPr lang="en-US" altLang="zh-CN" sz="2800" smtClean="0"/>
              <a:t>G[A]:</a:t>
            </a:r>
          </a:p>
          <a:p>
            <a:pPr lvl="1" eaLnBrk="1" hangingPunct="1">
              <a:lnSpc>
                <a:spcPct val="80000"/>
              </a:lnSpc>
            </a:pPr>
            <a:r>
              <a:rPr kumimoji="1" lang="en-US" altLang="zh-CN" sz="2400" smtClean="0">
                <a:sym typeface="Symbol" panose="05050102010706020507" pitchFamily="18" charset="2"/>
              </a:rPr>
              <a:t>A</a:t>
            </a:r>
            <a:r>
              <a:rPr lang="en-US" altLang="zh-CN" sz="2400" smtClean="0"/>
              <a:t>→aB</a:t>
            </a:r>
          </a:p>
          <a:p>
            <a:pPr lvl="1" eaLnBrk="1" hangingPunct="1">
              <a:lnSpc>
                <a:spcPct val="80000"/>
              </a:lnSpc>
            </a:pPr>
            <a:r>
              <a:rPr kumimoji="1" lang="en-US" altLang="zh-CN" sz="2400" smtClean="0">
                <a:sym typeface="Symbol" panose="05050102010706020507" pitchFamily="18" charset="2"/>
              </a:rPr>
              <a:t>A</a:t>
            </a:r>
            <a:r>
              <a:rPr lang="en-US" altLang="zh-CN" sz="2400" smtClean="0"/>
              <a:t>→bD</a:t>
            </a:r>
          </a:p>
          <a:p>
            <a:pPr lvl="1" eaLnBrk="1" hangingPunct="1">
              <a:lnSpc>
                <a:spcPct val="80000"/>
              </a:lnSpc>
            </a:pPr>
            <a:r>
              <a:rPr lang="en-US" altLang="zh-CN" sz="2400" smtClean="0"/>
              <a:t>B→bC</a:t>
            </a:r>
          </a:p>
          <a:p>
            <a:pPr lvl="1" eaLnBrk="1" hangingPunct="1">
              <a:lnSpc>
                <a:spcPct val="80000"/>
              </a:lnSpc>
            </a:pPr>
            <a:r>
              <a:rPr lang="en-US" altLang="zh-CN" sz="2400" smtClean="0"/>
              <a:t>C→aA</a:t>
            </a:r>
          </a:p>
          <a:p>
            <a:pPr lvl="1" eaLnBrk="1" hangingPunct="1">
              <a:lnSpc>
                <a:spcPct val="80000"/>
              </a:lnSpc>
            </a:pPr>
            <a:r>
              <a:rPr lang="en-US" altLang="zh-CN" sz="2400" smtClean="0"/>
              <a:t>C→bD</a:t>
            </a:r>
          </a:p>
          <a:p>
            <a:pPr lvl="1" eaLnBrk="1" hangingPunct="1">
              <a:lnSpc>
                <a:spcPct val="80000"/>
              </a:lnSpc>
            </a:pPr>
            <a:r>
              <a:rPr lang="en-US" altLang="zh-CN" sz="2400" smtClean="0"/>
              <a:t>C→</a:t>
            </a:r>
            <a:r>
              <a:rPr kumimoji="1" lang="en-US" altLang="zh-CN" sz="2400" smtClean="0">
                <a:sym typeface="Symbol" panose="05050102010706020507" pitchFamily="18" charset="2"/>
              </a:rPr>
              <a:t></a:t>
            </a:r>
          </a:p>
          <a:p>
            <a:pPr lvl="1" eaLnBrk="1" hangingPunct="1">
              <a:lnSpc>
                <a:spcPct val="80000"/>
              </a:lnSpc>
            </a:pPr>
            <a:r>
              <a:rPr lang="en-US" altLang="zh-CN" sz="2400" smtClean="0"/>
              <a:t>D→aB</a:t>
            </a:r>
          </a:p>
          <a:p>
            <a:pPr lvl="1" eaLnBrk="1" hangingPunct="1">
              <a:lnSpc>
                <a:spcPct val="80000"/>
              </a:lnSpc>
            </a:pPr>
            <a:r>
              <a:rPr lang="en-US" altLang="zh-CN" sz="2400" smtClean="0"/>
              <a:t>D→bD</a:t>
            </a:r>
          </a:p>
          <a:p>
            <a:pPr lvl="1" eaLnBrk="1" hangingPunct="1">
              <a:lnSpc>
                <a:spcPct val="80000"/>
              </a:lnSpc>
            </a:pPr>
            <a:r>
              <a:rPr lang="en-US" altLang="zh-CN" sz="2400" smtClean="0"/>
              <a:t>D→</a:t>
            </a:r>
            <a:r>
              <a:rPr kumimoji="1" lang="en-US" altLang="zh-CN" sz="2400" smtClean="0">
                <a:sym typeface="Symbol" panose="05050102010706020507" pitchFamily="18" charset="2"/>
              </a:rPr>
              <a:t></a:t>
            </a:r>
          </a:p>
        </p:txBody>
      </p:sp>
      <p:grpSp>
        <p:nvGrpSpPr>
          <p:cNvPr id="72708" name="Group 35"/>
          <p:cNvGrpSpPr>
            <a:grpSpLocks/>
          </p:cNvGrpSpPr>
          <p:nvPr/>
        </p:nvGrpSpPr>
        <p:grpSpPr bwMode="auto">
          <a:xfrm>
            <a:off x="539750" y="2133600"/>
            <a:ext cx="4321175" cy="3960813"/>
            <a:chOff x="340" y="1344"/>
            <a:chExt cx="2722" cy="2495"/>
          </a:xfrm>
        </p:grpSpPr>
        <p:sp>
          <p:nvSpPr>
            <p:cNvPr id="72709" name="Oval 4"/>
            <p:cNvSpPr>
              <a:spLocks noChangeArrowheads="1"/>
            </p:cNvSpPr>
            <p:nvPr/>
          </p:nvSpPr>
          <p:spPr bwMode="auto">
            <a:xfrm>
              <a:off x="340" y="1707"/>
              <a:ext cx="454" cy="45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a:t>
              </a:r>
            </a:p>
          </p:txBody>
        </p:sp>
        <p:sp>
          <p:nvSpPr>
            <p:cNvPr id="72710" name="Oval 5"/>
            <p:cNvSpPr>
              <a:spLocks noChangeArrowheads="1"/>
            </p:cNvSpPr>
            <p:nvPr/>
          </p:nvSpPr>
          <p:spPr bwMode="auto">
            <a:xfrm>
              <a:off x="2653" y="1752"/>
              <a:ext cx="409" cy="409"/>
            </a:xfrm>
            <a:prstGeom prst="ellipse">
              <a:avLst/>
            </a:prstGeom>
            <a:solidFill>
              <a:schemeClr val="accent1"/>
            </a:solidFill>
            <a:ln w="38100" cmpd="dbl">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C</a:t>
              </a:r>
            </a:p>
          </p:txBody>
        </p:sp>
        <p:sp>
          <p:nvSpPr>
            <p:cNvPr id="72711" name="Oval 6"/>
            <p:cNvSpPr>
              <a:spLocks noChangeArrowheads="1"/>
            </p:cNvSpPr>
            <p:nvPr/>
          </p:nvSpPr>
          <p:spPr bwMode="auto">
            <a:xfrm>
              <a:off x="1610" y="2886"/>
              <a:ext cx="408" cy="408"/>
            </a:xfrm>
            <a:prstGeom prst="ellipse">
              <a:avLst/>
            </a:prstGeom>
            <a:solidFill>
              <a:schemeClr val="accent1"/>
            </a:solidFill>
            <a:ln w="57150" cmpd="thinThick">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D</a:t>
              </a:r>
            </a:p>
          </p:txBody>
        </p:sp>
        <p:sp>
          <p:nvSpPr>
            <p:cNvPr id="72712" name="Oval 7"/>
            <p:cNvSpPr>
              <a:spLocks noChangeArrowheads="1"/>
            </p:cNvSpPr>
            <p:nvPr/>
          </p:nvSpPr>
          <p:spPr bwMode="auto">
            <a:xfrm>
              <a:off x="1565" y="1752"/>
              <a:ext cx="499" cy="409"/>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a:t>
              </a:r>
            </a:p>
          </p:txBody>
        </p:sp>
        <p:sp>
          <p:nvSpPr>
            <p:cNvPr id="72713" name="Rectangle 17"/>
            <p:cNvSpPr>
              <a:spLocks noChangeArrowheads="1"/>
            </p:cNvSpPr>
            <p:nvPr/>
          </p:nvSpPr>
          <p:spPr bwMode="auto">
            <a:xfrm>
              <a:off x="1520" y="1344"/>
              <a:ext cx="22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a:t>
              </a:r>
            </a:p>
          </p:txBody>
        </p:sp>
        <p:sp>
          <p:nvSpPr>
            <p:cNvPr id="72714" name="Rectangle 18"/>
            <p:cNvSpPr>
              <a:spLocks noChangeArrowheads="1"/>
            </p:cNvSpPr>
            <p:nvPr/>
          </p:nvSpPr>
          <p:spPr bwMode="auto">
            <a:xfrm>
              <a:off x="2245" y="1752"/>
              <a:ext cx="22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a:t>
              </a:r>
            </a:p>
          </p:txBody>
        </p:sp>
        <p:sp>
          <p:nvSpPr>
            <p:cNvPr id="72715" name="Rectangle 19"/>
            <p:cNvSpPr>
              <a:spLocks noChangeArrowheads="1"/>
            </p:cNvSpPr>
            <p:nvPr/>
          </p:nvSpPr>
          <p:spPr bwMode="auto">
            <a:xfrm>
              <a:off x="975" y="1798"/>
              <a:ext cx="22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a:t>
              </a:r>
            </a:p>
          </p:txBody>
        </p:sp>
        <p:sp>
          <p:nvSpPr>
            <p:cNvPr id="72716" name="Rectangle 20"/>
            <p:cNvSpPr>
              <a:spLocks noChangeArrowheads="1"/>
            </p:cNvSpPr>
            <p:nvPr/>
          </p:nvSpPr>
          <p:spPr bwMode="auto">
            <a:xfrm>
              <a:off x="703" y="2614"/>
              <a:ext cx="22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a:t>
              </a:r>
            </a:p>
          </p:txBody>
        </p:sp>
        <p:sp>
          <p:nvSpPr>
            <p:cNvPr id="72717" name="Rectangle 21"/>
            <p:cNvSpPr>
              <a:spLocks noChangeArrowheads="1"/>
            </p:cNvSpPr>
            <p:nvPr/>
          </p:nvSpPr>
          <p:spPr bwMode="auto">
            <a:xfrm>
              <a:off x="1565" y="2342"/>
              <a:ext cx="22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a:t>
              </a:r>
            </a:p>
          </p:txBody>
        </p:sp>
        <p:sp>
          <p:nvSpPr>
            <p:cNvPr id="72718" name="Rectangle 22"/>
            <p:cNvSpPr>
              <a:spLocks noChangeArrowheads="1"/>
            </p:cNvSpPr>
            <p:nvPr/>
          </p:nvSpPr>
          <p:spPr bwMode="auto">
            <a:xfrm>
              <a:off x="1792" y="3658"/>
              <a:ext cx="22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a:t>
              </a:r>
            </a:p>
          </p:txBody>
        </p:sp>
        <p:sp>
          <p:nvSpPr>
            <p:cNvPr id="72719" name="Line 25"/>
            <p:cNvSpPr>
              <a:spLocks noChangeShapeType="1"/>
            </p:cNvSpPr>
            <p:nvPr/>
          </p:nvSpPr>
          <p:spPr bwMode="auto">
            <a:xfrm>
              <a:off x="794" y="1979"/>
              <a:ext cx="77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20" name="Line 26"/>
            <p:cNvSpPr>
              <a:spLocks noChangeShapeType="1"/>
            </p:cNvSpPr>
            <p:nvPr/>
          </p:nvSpPr>
          <p:spPr bwMode="auto">
            <a:xfrm>
              <a:off x="2064" y="1979"/>
              <a:ext cx="59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21" name="Line 27"/>
            <p:cNvSpPr>
              <a:spLocks noChangeShapeType="1"/>
            </p:cNvSpPr>
            <p:nvPr/>
          </p:nvSpPr>
          <p:spPr bwMode="auto">
            <a:xfrm>
              <a:off x="1837" y="2161"/>
              <a:ext cx="0" cy="7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2722" name="Freeform 29"/>
            <p:cNvSpPr>
              <a:spLocks/>
            </p:cNvSpPr>
            <p:nvPr/>
          </p:nvSpPr>
          <p:spPr bwMode="auto">
            <a:xfrm>
              <a:off x="1648" y="3272"/>
              <a:ext cx="363" cy="476"/>
            </a:xfrm>
            <a:custGeom>
              <a:avLst/>
              <a:gdLst>
                <a:gd name="T0" fmla="*/ 53 w 363"/>
                <a:gd name="T1" fmla="*/ 23 h 476"/>
                <a:gd name="T2" fmla="*/ 8 w 363"/>
                <a:gd name="T3" fmla="*/ 68 h 476"/>
                <a:gd name="T4" fmla="*/ 53 w 363"/>
                <a:gd name="T5" fmla="*/ 431 h 476"/>
                <a:gd name="T6" fmla="*/ 325 w 363"/>
                <a:gd name="T7" fmla="*/ 340 h 476"/>
                <a:gd name="T8" fmla="*/ 280 w 363"/>
                <a:gd name="T9" fmla="*/ 23 h 476"/>
                <a:gd name="T10" fmla="*/ 0 60000 65536"/>
                <a:gd name="T11" fmla="*/ 0 60000 65536"/>
                <a:gd name="T12" fmla="*/ 0 60000 65536"/>
                <a:gd name="T13" fmla="*/ 0 60000 65536"/>
                <a:gd name="T14" fmla="*/ 0 60000 65536"/>
                <a:gd name="T15" fmla="*/ 0 w 363"/>
                <a:gd name="T16" fmla="*/ 0 h 476"/>
                <a:gd name="T17" fmla="*/ 363 w 363"/>
                <a:gd name="T18" fmla="*/ 476 h 476"/>
              </a:gdLst>
              <a:ahLst/>
              <a:cxnLst>
                <a:cxn ang="T10">
                  <a:pos x="T0" y="T1"/>
                </a:cxn>
                <a:cxn ang="T11">
                  <a:pos x="T2" y="T3"/>
                </a:cxn>
                <a:cxn ang="T12">
                  <a:pos x="T4" y="T5"/>
                </a:cxn>
                <a:cxn ang="T13">
                  <a:pos x="T6" y="T7"/>
                </a:cxn>
                <a:cxn ang="T14">
                  <a:pos x="T8" y="T9"/>
                </a:cxn>
              </a:cxnLst>
              <a:rect l="T15" t="T16" r="T17" b="T18"/>
              <a:pathLst>
                <a:path w="363" h="476">
                  <a:moveTo>
                    <a:pt x="53" y="23"/>
                  </a:moveTo>
                  <a:cubicBezTo>
                    <a:pt x="30" y="11"/>
                    <a:pt x="8" y="0"/>
                    <a:pt x="8" y="68"/>
                  </a:cubicBezTo>
                  <a:cubicBezTo>
                    <a:pt x="8" y="136"/>
                    <a:pt x="0" y="386"/>
                    <a:pt x="53" y="431"/>
                  </a:cubicBezTo>
                  <a:cubicBezTo>
                    <a:pt x="106" y="476"/>
                    <a:pt x="287" y="408"/>
                    <a:pt x="325" y="340"/>
                  </a:cubicBezTo>
                  <a:cubicBezTo>
                    <a:pt x="363" y="272"/>
                    <a:pt x="321" y="147"/>
                    <a:pt x="280" y="23"/>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23" name="Freeform 30"/>
            <p:cNvSpPr>
              <a:spLocks/>
            </p:cNvSpPr>
            <p:nvPr/>
          </p:nvSpPr>
          <p:spPr bwMode="auto">
            <a:xfrm>
              <a:off x="612" y="2161"/>
              <a:ext cx="998" cy="952"/>
            </a:xfrm>
            <a:custGeom>
              <a:avLst/>
              <a:gdLst>
                <a:gd name="T0" fmla="*/ 0 w 998"/>
                <a:gd name="T1" fmla="*/ 0 h 952"/>
                <a:gd name="T2" fmla="*/ 363 w 998"/>
                <a:gd name="T3" fmla="*/ 589 h 952"/>
                <a:gd name="T4" fmla="*/ 998 w 998"/>
                <a:gd name="T5" fmla="*/ 952 h 952"/>
                <a:gd name="T6" fmla="*/ 0 60000 65536"/>
                <a:gd name="T7" fmla="*/ 0 60000 65536"/>
                <a:gd name="T8" fmla="*/ 0 60000 65536"/>
                <a:gd name="T9" fmla="*/ 0 w 998"/>
                <a:gd name="T10" fmla="*/ 0 h 952"/>
                <a:gd name="T11" fmla="*/ 998 w 998"/>
                <a:gd name="T12" fmla="*/ 952 h 952"/>
              </a:gdLst>
              <a:ahLst/>
              <a:cxnLst>
                <a:cxn ang="T6">
                  <a:pos x="T0" y="T1"/>
                </a:cxn>
                <a:cxn ang="T7">
                  <a:pos x="T2" y="T3"/>
                </a:cxn>
                <a:cxn ang="T8">
                  <a:pos x="T4" y="T5"/>
                </a:cxn>
              </a:cxnLst>
              <a:rect l="T9" t="T10" r="T11" b="T12"/>
              <a:pathLst>
                <a:path w="998" h="952">
                  <a:moveTo>
                    <a:pt x="0" y="0"/>
                  </a:moveTo>
                  <a:cubicBezTo>
                    <a:pt x="98" y="215"/>
                    <a:pt x="197" y="430"/>
                    <a:pt x="363" y="589"/>
                  </a:cubicBezTo>
                  <a:cubicBezTo>
                    <a:pt x="529" y="748"/>
                    <a:pt x="763" y="850"/>
                    <a:pt x="998" y="95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24" name="Freeform 31"/>
            <p:cNvSpPr>
              <a:spLocks/>
            </p:cNvSpPr>
            <p:nvPr/>
          </p:nvSpPr>
          <p:spPr bwMode="auto">
            <a:xfrm>
              <a:off x="2019" y="2161"/>
              <a:ext cx="907" cy="952"/>
            </a:xfrm>
            <a:custGeom>
              <a:avLst/>
              <a:gdLst>
                <a:gd name="T0" fmla="*/ 816 w 907"/>
                <a:gd name="T1" fmla="*/ 0 h 952"/>
                <a:gd name="T2" fmla="*/ 771 w 907"/>
                <a:gd name="T3" fmla="*/ 680 h 952"/>
                <a:gd name="T4" fmla="*/ 0 w 907"/>
                <a:gd name="T5" fmla="*/ 952 h 952"/>
                <a:gd name="T6" fmla="*/ 0 60000 65536"/>
                <a:gd name="T7" fmla="*/ 0 60000 65536"/>
                <a:gd name="T8" fmla="*/ 0 60000 65536"/>
                <a:gd name="T9" fmla="*/ 0 w 907"/>
                <a:gd name="T10" fmla="*/ 0 h 952"/>
                <a:gd name="T11" fmla="*/ 907 w 907"/>
                <a:gd name="T12" fmla="*/ 952 h 952"/>
              </a:gdLst>
              <a:ahLst/>
              <a:cxnLst>
                <a:cxn ang="T6">
                  <a:pos x="T0" y="T1"/>
                </a:cxn>
                <a:cxn ang="T7">
                  <a:pos x="T2" y="T3"/>
                </a:cxn>
                <a:cxn ang="T8">
                  <a:pos x="T4" y="T5"/>
                </a:cxn>
              </a:cxnLst>
              <a:rect l="T9" t="T10" r="T11" b="T12"/>
              <a:pathLst>
                <a:path w="907" h="952">
                  <a:moveTo>
                    <a:pt x="816" y="0"/>
                  </a:moveTo>
                  <a:cubicBezTo>
                    <a:pt x="861" y="260"/>
                    <a:pt x="907" y="521"/>
                    <a:pt x="771" y="680"/>
                  </a:cubicBezTo>
                  <a:cubicBezTo>
                    <a:pt x="635" y="839"/>
                    <a:pt x="317" y="895"/>
                    <a:pt x="0" y="95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25" name="Freeform 32"/>
            <p:cNvSpPr>
              <a:spLocks/>
            </p:cNvSpPr>
            <p:nvPr/>
          </p:nvSpPr>
          <p:spPr bwMode="auto">
            <a:xfrm>
              <a:off x="544" y="1457"/>
              <a:ext cx="2291" cy="295"/>
            </a:xfrm>
            <a:custGeom>
              <a:avLst/>
              <a:gdLst>
                <a:gd name="T0" fmla="*/ 2291 w 2291"/>
                <a:gd name="T1" fmla="*/ 295 h 295"/>
                <a:gd name="T2" fmla="*/ 1792 w 2291"/>
                <a:gd name="T3" fmla="*/ 23 h 295"/>
                <a:gd name="T4" fmla="*/ 295 w 2291"/>
                <a:gd name="T5" fmla="*/ 159 h 295"/>
                <a:gd name="T6" fmla="*/ 23 w 2291"/>
                <a:gd name="T7" fmla="*/ 250 h 295"/>
                <a:gd name="T8" fmla="*/ 0 60000 65536"/>
                <a:gd name="T9" fmla="*/ 0 60000 65536"/>
                <a:gd name="T10" fmla="*/ 0 60000 65536"/>
                <a:gd name="T11" fmla="*/ 0 60000 65536"/>
                <a:gd name="T12" fmla="*/ 0 w 2291"/>
                <a:gd name="T13" fmla="*/ 0 h 295"/>
                <a:gd name="T14" fmla="*/ 2291 w 2291"/>
                <a:gd name="T15" fmla="*/ 295 h 295"/>
              </a:gdLst>
              <a:ahLst/>
              <a:cxnLst>
                <a:cxn ang="T8">
                  <a:pos x="T0" y="T1"/>
                </a:cxn>
                <a:cxn ang="T9">
                  <a:pos x="T2" y="T3"/>
                </a:cxn>
                <a:cxn ang="T10">
                  <a:pos x="T4" y="T5"/>
                </a:cxn>
                <a:cxn ang="T11">
                  <a:pos x="T6" y="T7"/>
                </a:cxn>
              </a:cxnLst>
              <a:rect l="T12" t="T13" r="T14" b="T15"/>
              <a:pathLst>
                <a:path w="2291" h="295">
                  <a:moveTo>
                    <a:pt x="2291" y="295"/>
                  </a:moveTo>
                  <a:cubicBezTo>
                    <a:pt x="2208" y="170"/>
                    <a:pt x="2125" y="46"/>
                    <a:pt x="1792" y="23"/>
                  </a:cubicBezTo>
                  <a:cubicBezTo>
                    <a:pt x="1459" y="0"/>
                    <a:pt x="590" y="121"/>
                    <a:pt x="295" y="159"/>
                  </a:cubicBezTo>
                  <a:cubicBezTo>
                    <a:pt x="0" y="197"/>
                    <a:pt x="11" y="223"/>
                    <a:pt x="23" y="25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26" name="Rectangle 33"/>
            <p:cNvSpPr>
              <a:spLocks noChangeArrowheads="1"/>
            </p:cNvSpPr>
            <p:nvPr/>
          </p:nvSpPr>
          <p:spPr bwMode="auto">
            <a:xfrm>
              <a:off x="2608" y="2569"/>
              <a:ext cx="22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1690688" y="620713"/>
            <a:ext cx="5761037" cy="792162"/>
          </a:xfrm>
        </p:spPr>
        <p:txBody>
          <a:bodyPr/>
          <a:lstStyle/>
          <a:p>
            <a:pPr algn="l" eaLnBrk="1" hangingPunct="1"/>
            <a:r>
              <a:rPr lang="en-US" altLang="zh-CN" sz="3200" b="1" dirty="0">
                <a:ea typeface="黑体" panose="02010609060101010101" pitchFamily="49" charset="-122"/>
              </a:rPr>
              <a:t>3</a:t>
            </a:r>
            <a:r>
              <a:rPr lang="en-US" altLang="zh-CN" sz="3200" b="1" dirty="0" smtClean="0">
                <a:ea typeface="黑体" panose="02010609060101010101" pitchFamily="49" charset="-122"/>
              </a:rPr>
              <a:t>.2.1  </a:t>
            </a:r>
            <a:r>
              <a:rPr lang="zh-CN" altLang="en-US" sz="3200" b="1" dirty="0" smtClean="0">
                <a:ea typeface="黑体" panose="02010609060101010101" pitchFamily="49" charset="-122"/>
              </a:rPr>
              <a:t>正规文法（</a:t>
            </a:r>
            <a:r>
              <a:rPr lang="en-US" altLang="zh-CN" sz="3200" b="1" dirty="0" smtClean="0">
                <a:ea typeface="黑体" panose="02010609060101010101" pitchFamily="49" charset="-122"/>
              </a:rPr>
              <a:t>3</a:t>
            </a:r>
            <a:r>
              <a:rPr lang="zh-CN" altLang="en-US" sz="3200" b="1" dirty="0" smtClean="0">
                <a:ea typeface="黑体" panose="02010609060101010101" pitchFamily="49" charset="-122"/>
              </a:rPr>
              <a:t>型文法）</a:t>
            </a:r>
          </a:p>
        </p:txBody>
      </p:sp>
      <p:sp>
        <p:nvSpPr>
          <p:cNvPr id="9219" name="Rectangle 3"/>
          <p:cNvSpPr>
            <a:spLocks noGrp="1" noRot="1" noChangeArrowheads="1"/>
          </p:cNvSpPr>
          <p:nvPr>
            <p:ph idx="1"/>
          </p:nvPr>
        </p:nvSpPr>
        <p:spPr>
          <a:xfrm>
            <a:off x="539750" y="1844675"/>
            <a:ext cx="8289925" cy="4392613"/>
          </a:xfrm>
        </p:spPr>
        <p:txBody>
          <a:bodyPr/>
          <a:lstStyle/>
          <a:p>
            <a:pPr eaLnBrk="1" hangingPunct="1">
              <a:lnSpc>
                <a:spcPct val="80000"/>
              </a:lnSpc>
              <a:buFont typeface="Wingdings" panose="05000000000000000000" pitchFamily="2" charset="2"/>
              <a:buChar char="l"/>
            </a:pPr>
            <a:r>
              <a:rPr lang="zh-CN" altLang="en-US" sz="2400" b="1" smtClean="0"/>
              <a:t>多数程序设计语言的单词的语法能用</a:t>
            </a:r>
            <a:r>
              <a:rPr lang="zh-CN" altLang="en-US" sz="2400" b="1" smtClean="0">
                <a:ea typeface="黑体" panose="02010609060101010101" pitchFamily="49" charset="-122"/>
              </a:rPr>
              <a:t>正规文法来描述</a:t>
            </a:r>
          </a:p>
          <a:p>
            <a:pPr eaLnBrk="1" hangingPunct="1">
              <a:lnSpc>
                <a:spcPct val="80000"/>
              </a:lnSpc>
              <a:buFont typeface="Wingdings" panose="05000000000000000000" pitchFamily="2" charset="2"/>
              <a:buChar char="l"/>
            </a:pPr>
            <a:r>
              <a:rPr lang="zh-CN" altLang="en-US" sz="2400" b="1" smtClean="0"/>
              <a:t>所谓正规文法就是</a:t>
            </a:r>
            <a:r>
              <a:rPr lang="en-US" altLang="zh-CN" sz="2400" b="1" smtClean="0"/>
              <a:t>3</a:t>
            </a:r>
            <a:r>
              <a:rPr lang="zh-CN" altLang="en-US" sz="2400" b="1" smtClean="0"/>
              <a:t>型文法。</a:t>
            </a:r>
            <a:r>
              <a:rPr lang="zh-CN" altLang="en-US" sz="2400" b="1" smtClean="0">
                <a:solidFill>
                  <a:schemeClr val="hlink"/>
                </a:solidFill>
              </a:rPr>
              <a:t>程序设计语言的单词的语法都能用</a:t>
            </a:r>
            <a:r>
              <a:rPr lang="en-US" altLang="zh-CN" sz="2400" b="1" smtClean="0">
                <a:solidFill>
                  <a:schemeClr val="hlink"/>
                </a:solidFill>
              </a:rPr>
              <a:t>3</a:t>
            </a:r>
            <a:r>
              <a:rPr lang="zh-CN" altLang="en-US" sz="2400" b="1" smtClean="0">
                <a:solidFill>
                  <a:schemeClr val="hlink"/>
                </a:solidFill>
              </a:rPr>
              <a:t>型文法描述</a:t>
            </a:r>
            <a:r>
              <a:rPr lang="zh-CN" altLang="en-US" sz="2400" b="1" smtClean="0"/>
              <a:t>。</a:t>
            </a:r>
          </a:p>
          <a:p>
            <a:pPr eaLnBrk="1" hangingPunct="1">
              <a:buFont typeface="Wingdings" panose="05000000000000000000" pitchFamily="2" charset="2"/>
              <a:buChar char="l"/>
            </a:pPr>
            <a:r>
              <a:rPr lang="en-US" altLang="zh-CN" sz="2400" b="1" smtClean="0"/>
              <a:t>3</a:t>
            </a:r>
            <a:r>
              <a:rPr lang="zh-CN" altLang="en-US" sz="2400" b="1" smtClean="0"/>
              <a:t>型文法</a:t>
            </a:r>
            <a:r>
              <a:rPr lang="en-US" altLang="zh-CN" sz="2400" b="1" smtClean="0"/>
              <a:t>G=</a:t>
            </a:r>
            <a:r>
              <a:rPr lang="zh-CN" altLang="en-US" sz="2400" b="1" smtClean="0"/>
              <a:t>（</a:t>
            </a:r>
            <a:r>
              <a:rPr lang="en-US" altLang="zh-CN" sz="2400" b="1" smtClean="0"/>
              <a:t>V</a:t>
            </a:r>
            <a:r>
              <a:rPr lang="en-US" altLang="zh-CN" sz="2400" b="1" baseline="-25000" smtClean="0"/>
              <a:t>N</a:t>
            </a:r>
            <a:r>
              <a:rPr lang="zh-CN" altLang="en-US" sz="2400" b="1" smtClean="0"/>
              <a:t>，</a:t>
            </a:r>
            <a:r>
              <a:rPr lang="en-US" altLang="zh-CN" sz="2400" b="1" smtClean="0"/>
              <a:t>V</a:t>
            </a:r>
            <a:r>
              <a:rPr lang="en-US" altLang="zh-CN" sz="2400" b="1" baseline="-25000" smtClean="0"/>
              <a:t>T</a:t>
            </a:r>
            <a:r>
              <a:rPr lang="zh-CN" altLang="en-US" sz="2400" b="1" smtClean="0"/>
              <a:t>，</a:t>
            </a:r>
            <a:r>
              <a:rPr lang="en-US" altLang="zh-CN" sz="2400" b="1" smtClean="0"/>
              <a:t>S</a:t>
            </a:r>
            <a:r>
              <a:rPr lang="zh-CN" altLang="en-US" sz="2400" b="1" smtClean="0"/>
              <a:t>，</a:t>
            </a:r>
            <a:r>
              <a:rPr lang="en-US" altLang="zh-CN" sz="2400" b="1" smtClean="0"/>
              <a:t>P</a:t>
            </a:r>
            <a:r>
              <a:rPr lang="zh-CN" altLang="en-US" sz="2400" b="1" smtClean="0"/>
              <a:t>）的特征，即</a:t>
            </a:r>
            <a:r>
              <a:rPr lang="en-US" altLang="zh-CN" sz="2400" b="1" smtClean="0"/>
              <a:t>P</a:t>
            </a:r>
            <a:r>
              <a:rPr lang="zh-CN" altLang="en-US" sz="2400" b="1" smtClean="0"/>
              <a:t>中的每一条规则都有下述形式：</a:t>
            </a:r>
            <a:r>
              <a:rPr lang="en-US" altLang="zh-CN" sz="2400" b="1" smtClean="0"/>
              <a:t>A→aB</a:t>
            </a:r>
            <a:r>
              <a:rPr lang="zh-CN" altLang="en-US" sz="2400" b="1" smtClean="0"/>
              <a:t>或</a:t>
            </a:r>
            <a:r>
              <a:rPr lang="en-US" altLang="zh-CN" sz="2400" b="1" smtClean="0"/>
              <a:t>A→a</a:t>
            </a:r>
            <a:r>
              <a:rPr lang="zh-CN" altLang="en-US" sz="2400" b="1" smtClean="0"/>
              <a:t>其中</a:t>
            </a:r>
            <a:r>
              <a:rPr lang="en-US" altLang="zh-CN" sz="2400" b="1" smtClean="0"/>
              <a:t>A</a:t>
            </a:r>
            <a:r>
              <a:rPr lang="zh-CN" altLang="en-US" sz="2400" b="1" smtClean="0"/>
              <a:t>，</a:t>
            </a:r>
            <a:r>
              <a:rPr lang="en-US" altLang="zh-CN" sz="2400" b="1" smtClean="0"/>
              <a:t>B∈V</a:t>
            </a:r>
            <a:r>
              <a:rPr lang="en-US" altLang="zh-CN" sz="2400" b="1" baseline="-25000" smtClean="0"/>
              <a:t>N</a:t>
            </a:r>
            <a:r>
              <a:rPr lang="zh-CN" altLang="en-US" sz="2400" b="1" smtClean="0"/>
              <a:t>，</a:t>
            </a:r>
            <a:r>
              <a:rPr lang="en-US" altLang="zh-CN" sz="2400" b="1" smtClean="0"/>
              <a:t>a∈V</a:t>
            </a:r>
            <a:r>
              <a:rPr lang="en-US" altLang="zh-CN" sz="2400" b="1" baseline="-25000" smtClean="0"/>
              <a:t>T</a:t>
            </a:r>
            <a:r>
              <a:rPr lang="zh-CN" altLang="en-US" sz="2400" b="1" smtClean="0"/>
              <a:t>。（</a:t>
            </a:r>
            <a:r>
              <a:rPr lang="en-US" altLang="zh-CN" sz="2400" b="1" smtClean="0"/>
              <a:t>A</a:t>
            </a:r>
            <a:r>
              <a:rPr lang="zh-CN" altLang="en-US" sz="2400" b="1" smtClean="0"/>
              <a:t>，</a:t>
            </a:r>
            <a:r>
              <a:rPr lang="en-US" altLang="zh-CN" sz="2400" b="1" smtClean="0"/>
              <a:t>B</a:t>
            </a:r>
            <a:r>
              <a:rPr lang="zh-CN" altLang="en-US" sz="2400" b="1" smtClean="0"/>
              <a:t>属于非终结符； </a:t>
            </a:r>
            <a:r>
              <a:rPr lang="en-US" altLang="zh-CN" sz="2400" b="1" smtClean="0"/>
              <a:t>a</a:t>
            </a:r>
            <a:r>
              <a:rPr lang="zh-CN" altLang="en-US" sz="2400" b="1" smtClean="0"/>
              <a:t>属于终结符） </a:t>
            </a:r>
          </a:p>
          <a:p>
            <a:pPr eaLnBrk="1" hangingPunct="1">
              <a:lnSpc>
                <a:spcPct val="80000"/>
              </a:lnSpc>
              <a:buFont typeface="Wingdings" panose="05000000000000000000" pitchFamily="2" charset="2"/>
              <a:buChar char="l"/>
            </a:pPr>
            <a:r>
              <a:rPr lang="zh-CN" altLang="en-US" sz="2400" b="1" smtClean="0"/>
              <a:t>  </a:t>
            </a:r>
            <a:r>
              <a:rPr lang="en-US" altLang="zh-CN" sz="2400" b="1" smtClean="0"/>
              <a:t>&lt;</a:t>
            </a:r>
            <a:r>
              <a:rPr lang="zh-CN" altLang="zh-CN" sz="2400" b="1" smtClean="0"/>
              <a:t>标识符</a:t>
            </a:r>
            <a:r>
              <a:rPr lang="en-US" altLang="zh-CN" sz="2400" b="1" smtClean="0"/>
              <a:t>&gt;</a:t>
            </a:r>
            <a:r>
              <a:rPr lang="en-US" altLang="zh-CN" sz="2400" b="1" smtClean="0">
                <a:latin typeface="宋体" panose="02010600030101010101" pitchFamily="2" charset="-122"/>
              </a:rPr>
              <a:t>→l|l</a:t>
            </a:r>
            <a:r>
              <a:rPr lang="en-US" altLang="zh-CN" sz="2400" b="1" smtClean="0"/>
              <a:t>&lt;</a:t>
            </a:r>
            <a:r>
              <a:rPr lang="zh-CN" altLang="en-US" sz="2400" b="1" smtClean="0"/>
              <a:t>字母数字</a:t>
            </a:r>
            <a:r>
              <a:rPr lang="en-US" altLang="zh-CN" sz="2400" b="1" smtClean="0"/>
              <a:t>&gt;</a:t>
            </a:r>
          </a:p>
          <a:p>
            <a:pPr lvl="1" eaLnBrk="1" hangingPunct="1">
              <a:lnSpc>
                <a:spcPct val="80000"/>
              </a:lnSpc>
              <a:buFont typeface="Wingdings" panose="05000000000000000000" pitchFamily="2" charset="2"/>
              <a:buChar char="Ø"/>
            </a:pPr>
            <a:r>
              <a:rPr lang="en-US" altLang="zh-CN" sz="2000" b="1" smtClean="0"/>
              <a:t> &lt;</a:t>
            </a:r>
            <a:r>
              <a:rPr lang="zh-CN" altLang="en-US" sz="2000" b="1" smtClean="0"/>
              <a:t>字母数字</a:t>
            </a:r>
            <a:r>
              <a:rPr lang="en-US" altLang="zh-CN" sz="2000" b="1" smtClean="0"/>
              <a:t>&gt;</a:t>
            </a:r>
            <a:r>
              <a:rPr lang="en-US" altLang="zh-CN" sz="2000" b="1" smtClean="0">
                <a:latin typeface="宋体" panose="02010600030101010101" pitchFamily="2" charset="-122"/>
              </a:rPr>
              <a:t>→</a:t>
            </a:r>
            <a:r>
              <a:rPr lang="en-US" altLang="zh-CN" sz="2000" b="1" smtClean="0"/>
              <a:t> </a:t>
            </a:r>
            <a:r>
              <a:rPr lang="en-US" altLang="zh-CN" sz="2000" b="1" smtClean="0">
                <a:latin typeface="宋体" panose="02010600030101010101" pitchFamily="2" charset="-122"/>
              </a:rPr>
              <a:t>l|d|l</a:t>
            </a:r>
            <a:r>
              <a:rPr lang="en-US" altLang="zh-CN" sz="2000" b="1" smtClean="0"/>
              <a:t>&lt;</a:t>
            </a:r>
            <a:r>
              <a:rPr lang="zh-CN" altLang="en-US" sz="2000" b="1" smtClean="0"/>
              <a:t>字母数字</a:t>
            </a:r>
            <a:r>
              <a:rPr lang="en-US" altLang="zh-CN" sz="2000" b="1" smtClean="0"/>
              <a:t>&gt;|</a:t>
            </a:r>
            <a:r>
              <a:rPr lang="en-US" altLang="zh-CN" sz="2000" b="1" smtClean="0">
                <a:latin typeface="宋体" panose="02010600030101010101" pitchFamily="2" charset="-122"/>
              </a:rPr>
              <a:t>d </a:t>
            </a:r>
            <a:r>
              <a:rPr lang="en-US" altLang="zh-CN" sz="2000" b="1" smtClean="0"/>
              <a:t>&lt; </a:t>
            </a:r>
            <a:r>
              <a:rPr lang="zh-CN" altLang="en-US" sz="2000" b="1" smtClean="0"/>
              <a:t>字母数字</a:t>
            </a:r>
            <a:r>
              <a:rPr lang="en-US" altLang="zh-CN" sz="2000" b="1" smtClean="0"/>
              <a:t>&gt;</a:t>
            </a:r>
          </a:p>
          <a:p>
            <a:pPr lvl="1" eaLnBrk="1" hangingPunct="1">
              <a:lnSpc>
                <a:spcPct val="80000"/>
              </a:lnSpc>
              <a:buFont typeface="Wingdings" panose="05000000000000000000" pitchFamily="2" charset="2"/>
              <a:buChar char="Ø"/>
            </a:pPr>
            <a:r>
              <a:rPr lang="en-US" altLang="zh-CN" sz="2000" b="1" smtClean="0"/>
              <a:t> &lt;</a:t>
            </a:r>
            <a:r>
              <a:rPr lang="zh-CN" altLang="en-US" sz="2000" b="1" smtClean="0"/>
              <a:t>无符号整数</a:t>
            </a:r>
            <a:r>
              <a:rPr lang="en-US" altLang="zh-CN" sz="2000" b="1" smtClean="0"/>
              <a:t>&gt;</a:t>
            </a:r>
            <a:r>
              <a:rPr lang="en-US" altLang="zh-CN" sz="2000" b="1" smtClean="0">
                <a:latin typeface="宋体" panose="02010600030101010101" pitchFamily="2" charset="-122"/>
              </a:rPr>
              <a:t>→d|d </a:t>
            </a:r>
            <a:r>
              <a:rPr lang="en-US" altLang="zh-CN" sz="2000" b="1" smtClean="0"/>
              <a:t>&lt;</a:t>
            </a:r>
            <a:r>
              <a:rPr lang="zh-CN" altLang="en-US" sz="2000" b="1" smtClean="0"/>
              <a:t>无符号整数</a:t>
            </a:r>
            <a:r>
              <a:rPr lang="en-US" altLang="zh-CN" sz="2000" b="1" smtClean="0"/>
              <a:t>&gt;</a:t>
            </a:r>
          </a:p>
          <a:p>
            <a:pPr lvl="1" eaLnBrk="1" hangingPunct="1">
              <a:lnSpc>
                <a:spcPct val="80000"/>
              </a:lnSpc>
              <a:buFont typeface="Wingdings" panose="05000000000000000000" pitchFamily="2" charset="2"/>
              <a:buChar char="Ø"/>
            </a:pPr>
            <a:r>
              <a:rPr lang="en-US" altLang="zh-CN" sz="2000" b="1" smtClean="0">
                <a:latin typeface="宋体" panose="02010600030101010101" pitchFamily="2" charset="-122"/>
              </a:rPr>
              <a:t>&lt;</a:t>
            </a:r>
            <a:r>
              <a:rPr lang="zh-CN" altLang="en-US" sz="2000" b="1" smtClean="0">
                <a:latin typeface="宋体" panose="02010600030101010101" pitchFamily="2" charset="-122"/>
              </a:rPr>
              <a:t>运算符</a:t>
            </a:r>
            <a:r>
              <a:rPr lang="en-US" altLang="zh-CN" sz="2000" b="1" smtClean="0">
                <a:latin typeface="宋体" panose="02010600030101010101" pitchFamily="2" charset="-122"/>
              </a:rPr>
              <a:t>&gt;→+|-|*|/|</a:t>
            </a:r>
            <a:r>
              <a:rPr lang="en-US" altLang="zh-CN" sz="2000" b="1" smtClean="0"/>
              <a:t>…</a:t>
            </a:r>
            <a:r>
              <a:rPr lang="en-US" altLang="zh-CN" sz="2000" b="1" smtClean="0">
                <a:latin typeface="宋体" panose="02010600030101010101" pitchFamily="2" charset="-122"/>
              </a:rPr>
              <a:t>..</a:t>
            </a:r>
          </a:p>
          <a:p>
            <a:pPr lvl="1" eaLnBrk="1" hangingPunct="1">
              <a:lnSpc>
                <a:spcPct val="80000"/>
              </a:lnSpc>
              <a:buFont typeface="Wingdings" panose="05000000000000000000" pitchFamily="2" charset="2"/>
              <a:buChar char="Ø"/>
            </a:pPr>
            <a:r>
              <a:rPr lang="en-US" altLang="zh-CN" sz="2000" b="1" smtClean="0">
                <a:latin typeface="宋体" panose="02010600030101010101" pitchFamily="2" charset="-122"/>
              </a:rPr>
              <a:t>&lt;</a:t>
            </a:r>
            <a:r>
              <a:rPr lang="zh-CN" altLang="en-US" sz="2000" b="1" smtClean="0">
                <a:latin typeface="宋体" panose="02010600030101010101" pitchFamily="2" charset="-122"/>
              </a:rPr>
              <a:t>等号</a:t>
            </a:r>
            <a:r>
              <a:rPr lang="en-US" altLang="zh-CN" sz="2000" b="1" smtClean="0">
                <a:latin typeface="宋体" panose="02010600030101010101" pitchFamily="2" charset="-122"/>
              </a:rPr>
              <a:t>&gt;→=</a:t>
            </a:r>
          </a:p>
          <a:p>
            <a:pPr lvl="1" eaLnBrk="1" hangingPunct="1">
              <a:lnSpc>
                <a:spcPct val="80000"/>
              </a:lnSpc>
              <a:buFont typeface="Wingdings" panose="05000000000000000000" pitchFamily="2" charset="2"/>
              <a:buChar char="Ø"/>
            </a:pPr>
            <a:r>
              <a:rPr lang="en-US" altLang="zh-CN" sz="2000" b="1" smtClean="0">
                <a:latin typeface="宋体" panose="02010600030101010101" pitchFamily="2" charset="-122"/>
              </a:rPr>
              <a:t>&lt;</a:t>
            </a:r>
            <a:r>
              <a:rPr lang="zh-CN" altLang="en-US" sz="2000" b="1" smtClean="0">
                <a:latin typeface="宋体" panose="02010600030101010101" pitchFamily="2" charset="-122"/>
              </a:rPr>
              <a:t>界符</a:t>
            </a:r>
            <a:r>
              <a:rPr lang="en-US" altLang="zh-CN" sz="2000" b="1" smtClean="0">
                <a:latin typeface="宋体" panose="02010600030101010101" pitchFamily="2" charset="-122"/>
              </a:rPr>
              <a:t>&gt;→</a:t>
            </a:r>
            <a:r>
              <a:rPr lang="zh-CN" altLang="en-US" sz="2000" b="1" smtClean="0">
                <a:latin typeface="宋体" panose="02010600030101010101" pitchFamily="2" charset="-122"/>
              </a:rPr>
              <a:t>，</a:t>
            </a:r>
            <a:r>
              <a:rPr lang="en-US" altLang="zh-CN" sz="2000" b="1" smtClean="0">
                <a:latin typeface="宋体" panose="02010600030101010101" pitchFamily="2" charset="-122"/>
              </a:rPr>
              <a:t>|</a:t>
            </a:r>
            <a:r>
              <a:rPr lang="zh-CN" altLang="en-US" sz="2000" b="1" smtClean="0">
                <a:latin typeface="宋体" panose="02010600030101010101" pitchFamily="2" charset="-122"/>
              </a:rPr>
              <a:t>；</a:t>
            </a:r>
            <a:r>
              <a:rPr lang="en-US" altLang="zh-CN" sz="2000" b="1" smtClean="0">
                <a:latin typeface="宋体" panose="02010600030101010101" pitchFamily="2" charset="-122"/>
              </a:rPr>
              <a:t>|</a:t>
            </a:r>
            <a:r>
              <a:rPr lang="zh-CN" altLang="en-US" sz="2000" b="1" smtClean="0">
                <a:latin typeface="宋体" panose="02010600030101010101" pitchFamily="2" charset="-122"/>
              </a:rPr>
              <a:t>（</a:t>
            </a:r>
            <a:r>
              <a:rPr lang="en-US" altLang="zh-CN" sz="2000" b="1" smtClean="0">
                <a:latin typeface="宋体" panose="02010600030101010101" pitchFamily="2" charset="-122"/>
              </a:rPr>
              <a:t>|</a:t>
            </a:r>
            <a:r>
              <a:rPr lang="zh-CN" altLang="en-US" sz="2000" b="1" smtClean="0">
                <a:latin typeface="宋体" panose="02010600030101010101" pitchFamily="2" charset="-122"/>
              </a:rPr>
              <a:t>）</a:t>
            </a:r>
            <a:r>
              <a:rPr lang="en-US" altLang="zh-CN" sz="2000" b="1" smtClean="0">
                <a:latin typeface="宋体" panose="02010600030101010101" pitchFamily="2" charset="-122"/>
              </a:rPr>
              <a:t>|</a:t>
            </a:r>
            <a:r>
              <a:rPr lang="en-US" altLang="zh-CN" sz="2000" b="1" smtClean="0"/>
              <a:t>……</a:t>
            </a:r>
            <a:endParaRPr lang="en-US" altLang="zh-CN" sz="2000" b="1" smtClean="0">
              <a:latin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p:txBody>
          <a:bodyPr/>
          <a:lstStyle/>
          <a:p>
            <a:pPr eaLnBrk="1" hangingPunct="1"/>
            <a:r>
              <a:rPr lang="zh-CN" altLang="en-US" dirty="0" smtClean="0"/>
              <a:t>作业</a:t>
            </a:r>
            <a:r>
              <a:rPr lang="en-US" altLang="zh-CN" dirty="0" smtClean="0"/>
              <a:t>P</a:t>
            </a:r>
            <a:r>
              <a:rPr lang="en-US" altLang="zh-CN" baseline="-25000" dirty="0" smtClean="0"/>
              <a:t>64</a:t>
            </a:r>
            <a:endParaRPr lang="zh-CN" altLang="en-US" baseline="-25000" dirty="0" smtClean="0"/>
          </a:p>
        </p:txBody>
      </p:sp>
      <p:sp>
        <p:nvSpPr>
          <p:cNvPr id="72707" name="Rectangle 3"/>
          <p:cNvSpPr>
            <a:spLocks noGrp="1" noRot="1" noChangeArrowheads="1"/>
          </p:cNvSpPr>
          <p:nvPr>
            <p:ph idx="1"/>
          </p:nvPr>
        </p:nvSpPr>
        <p:spPr>
          <a:xfrm>
            <a:off x="683568" y="1844824"/>
            <a:ext cx="7776864" cy="4464496"/>
          </a:xfrm>
        </p:spPr>
        <p:txBody>
          <a:bodyPr/>
          <a:lstStyle/>
          <a:p>
            <a:pPr marL="0" indent="0" eaLnBrk="1" hangingPunct="1">
              <a:spcBef>
                <a:spcPts val="1200"/>
              </a:spcBef>
              <a:spcAft>
                <a:spcPts val="1200"/>
              </a:spcAft>
              <a:buNone/>
            </a:pPr>
            <a:r>
              <a:rPr lang="zh-CN" altLang="en-US" sz="2800" b="1" dirty="0" smtClean="0"/>
              <a:t>第</a:t>
            </a:r>
            <a:r>
              <a:rPr lang="en-US" altLang="zh-CN" sz="2800" b="1" dirty="0" smtClean="0"/>
              <a:t>1</a:t>
            </a:r>
            <a:r>
              <a:rPr lang="zh-CN" altLang="en-US" sz="2800" b="1" dirty="0" smtClean="0"/>
              <a:t>题：（</a:t>
            </a:r>
            <a:r>
              <a:rPr lang="en-US" altLang="zh-CN" sz="2800" b="1" dirty="0" smtClean="0"/>
              <a:t>2</a:t>
            </a:r>
            <a:r>
              <a:rPr lang="zh-CN" altLang="en-US" sz="2800" b="1" dirty="0" smtClean="0"/>
              <a:t>）、（</a:t>
            </a:r>
            <a:r>
              <a:rPr lang="en-US" altLang="zh-CN" sz="2800" b="1" dirty="0" smtClean="0"/>
              <a:t>4</a:t>
            </a:r>
            <a:r>
              <a:rPr lang="zh-CN" altLang="en-US" sz="2800" b="1" dirty="0" smtClean="0"/>
              <a:t>）</a:t>
            </a:r>
            <a:endParaRPr kumimoji="1" lang="en-US" altLang="zh-CN" sz="2400" b="1" dirty="0">
              <a:sym typeface="Symbol" panose="05050102010706020507" pitchFamily="18" charset="2"/>
            </a:endParaRPr>
          </a:p>
          <a:p>
            <a:pPr marL="0" indent="0" eaLnBrk="1" hangingPunct="1">
              <a:spcBef>
                <a:spcPts val="1200"/>
              </a:spcBef>
              <a:spcAft>
                <a:spcPts val="1200"/>
              </a:spcAft>
              <a:buNone/>
            </a:pPr>
            <a:r>
              <a:rPr kumimoji="1" lang="zh-CN" altLang="en-US" sz="2400" b="1" dirty="0" smtClean="0">
                <a:sym typeface="Symbol" panose="05050102010706020507" pitchFamily="18" charset="2"/>
              </a:rPr>
              <a:t>第</a:t>
            </a:r>
            <a:r>
              <a:rPr kumimoji="1" lang="en-US" altLang="zh-CN" sz="2400" b="1" dirty="0" smtClean="0">
                <a:sym typeface="Symbol" panose="05050102010706020507" pitchFamily="18" charset="2"/>
              </a:rPr>
              <a:t>2</a:t>
            </a:r>
            <a:r>
              <a:rPr kumimoji="1" lang="zh-CN" altLang="en-US" sz="2400" b="1" dirty="0" smtClean="0">
                <a:sym typeface="Symbol" panose="05050102010706020507" pitchFamily="18" charset="2"/>
              </a:rPr>
              <a:t>题</a:t>
            </a:r>
            <a:endParaRPr kumimoji="1" lang="en-US" altLang="zh-CN" sz="2400" b="1" dirty="0" smtClean="0">
              <a:sym typeface="Symbol" panose="05050102010706020507" pitchFamily="18" charset="2"/>
            </a:endParaRPr>
          </a:p>
          <a:p>
            <a:pPr marL="0" indent="0" eaLnBrk="1" hangingPunct="1">
              <a:spcBef>
                <a:spcPts val="1200"/>
              </a:spcBef>
              <a:spcAft>
                <a:spcPts val="1200"/>
              </a:spcAft>
              <a:buNone/>
            </a:pPr>
            <a:r>
              <a:rPr kumimoji="1" lang="zh-CN" altLang="en-US" sz="2400" b="1" dirty="0" smtClean="0">
                <a:sym typeface="Symbol" panose="05050102010706020507" pitchFamily="18" charset="2"/>
              </a:rPr>
              <a:t>第</a:t>
            </a:r>
            <a:r>
              <a:rPr kumimoji="1" lang="en-US" altLang="zh-CN" sz="2400" b="1" dirty="0" smtClean="0">
                <a:sym typeface="Symbol" panose="05050102010706020507" pitchFamily="18" charset="2"/>
              </a:rPr>
              <a:t>3</a:t>
            </a:r>
            <a:r>
              <a:rPr kumimoji="1" lang="zh-CN" altLang="en-US" sz="2400" b="1" dirty="0" smtClean="0">
                <a:sym typeface="Symbol" panose="05050102010706020507" pitchFamily="18" charset="2"/>
              </a:rPr>
              <a:t>题</a:t>
            </a:r>
            <a:endParaRPr kumimoji="1" lang="en-US" altLang="zh-CN" sz="2400" b="1" dirty="0" smtClean="0">
              <a:sym typeface="Symbol" panose="05050102010706020507" pitchFamily="18" charset="2"/>
            </a:endParaRPr>
          </a:p>
          <a:p>
            <a:pPr marL="0" indent="0" eaLnBrk="1" hangingPunct="1">
              <a:spcBef>
                <a:spcPts val="1200"/>
              </a:spcBef>
              <a:spcAft>
                <a:spcPts val="1200"/>
              </a:spcAft>
              <a:buNone/>
            </a:pPr>
            <a:r>
              <a:rPr kumimoji="1" lang="zh-CN" altLang="en-US" sz="2400" b="1" dirty="0" smtClean="0">
                <a:sym typeface="Symbol" panose="05050102010706020507" pitchFamily="18" charset="2"/>
              </a:rPr>
              <a:t>第</a:t>
            </a:r>
            <a:r>
              <a:rPr kumimoji="1" lang="en-US" altLang="zh-CN" sz="2400" b="1" dirty="0" smtClean="0">
                <a:sym typeface="Symbol" panose="05050102010706020507" pitchFamily="18" charset="2"/>
              </a:rPr>
              <a:t>7</a:t>
            </a:r>
            <a:r>
              <a:rPr kumimoji="1" lang="zh-CN" altLang="en-US" sz="2400" b="1" dirty="0" smtClean="0">
                <a:sym typeface="Symbol" panose="05050102010706020507" pitchFamily="18" charset="2"/>
              </a:rPr>
              <a:t>题</a:t>
            </a:r>
            <a:endParaRPr kumimoji="1" lang="en-US" altLang="zh-CN" sz="2400" b="1" dirty="0" smtClean="0">
              <a:sym typeface="Symbol" panose="05050102010706020507" pitchFamily="18" charset="2"/>
            </a:endParaRPr>
          </a:p>
          <a:p>
            <a:pPr marL="0" indent="0" eaLnBrk="1" hangingPunct="1">
              <a:spcBef>
                <a:spcPts val="1200"/>
              </a:spcBef>
              <a:spcAft>
                <a:spcPts val="1200"/>
              </a:spcAft>
              <a:buNone/>
            </a:pPr>
            <a:r>
              <a:rPr kumimoji="1" lang="zh-CN" altLang="en-US" sz="2400" b="1" dirty="0" smtClean="0">
                <a:sym typeface="Symbol" panose="05050102010706020507" pitchFamily="18" charset="2"/>
              </a:rPr>
              <a:t>第</a:t>
            </a:r>
            <a:r>
              <a:rPr kumimoji="1" lang="en-US" altLang="zh-CN" sz="2400" b="1" dirty="0" smtClean="0">
                <a:sym typeface="Symbol" panose="05050102010706020507" pitchFamily="18" charset="2"/>
              </a:rPr>
              <a:t>8</a:t>
            </a:r>
            <a:r>
              <a:rPr kumimoji="1" lang="zh-CN" altLang="en-US" sz="2400" b="1" dirty="0" smtClean="0">
                <a:sym typeface="Symbol" panose="05050102010706020507" pitchFamily="18" charset="2"/>
              </a:rPr>
              <a:t>题</a:t>
            </a:r>
            <a:endParaRPr lang="en-US" altLang="zh-CN" sz="2800" b="1" dirty="0" smtClean="0"/>
          </a:p>
        </p:txBody>
      </p:sp>
    </p:spTree>
    <p:extLst>
      <p:ext uri="{BB962C8B-B14F-4D97-AF65-F5344CB8AC3E}">
        <p14:creationId xmlns:p14="http://schemas.microsoft.com/office/powerpoint/2010/main" val="23167351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Group 2"/>
          <p:cNvGrpSpPr>
            <a:grpSpLocks/>
          </p:cNvGrpSpPr>
          <p:nvPr/>
        </p:nvGrpSpPr>
        <p:grpSpPr bwMode="auto">
          <a:xfrm>
            <a:off x="2571750" y="1643063"/>
            <a:ext cx="3657600" cy="2674937"/>
            <a:chOff x="0" y="4560"/>
            <a:chExt cx="11905" cy="8365"/>
          </a:xfrm>
        </p:grpSpPr>
        <p:pic>
          <p:nvPicPr>
            <p:cNvPr id="73733" name="Picture 3"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88"/>
              <a:ext cx="11880" cy="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60"/>
              <a:ext cx="7560" cy="4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5" name="Picture 5"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 y="4560"/>
              <a:ext cx="6865" cy="4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矩形 5"/>
          <p:cNvSpPr/>
          <p:nvPr/>
        </p:nvSpPr>
        <p:spPr>
          <a:xfrm>
            <a:off x="2357422" y="4714884"/>
            <a:ext cx="4339650" cy="1200329"/>
          </a:xfrm>
          <a:prstGeom prst="rect">
            <a:avLst/>
          </a:prstGeom>
          <a:noFill/>
        </p:spPr>
        <p:txBody>
          <a:bodyPr wrap="none">
            <a:spAutoFit/>
          </a:bodyPr>
          <a:lstStyle/>
          <a:p>
            <a:pPr algn="ctr" eaLnBrk="1" hangingPunct="1">
              <a:defRPr/>
            </a:pPr>
            <a:r>
              <a:rPr lang="zh-CN" altLang="en-US" sz="3600" dirty="0">
                <a:solidFill>
                  <a:srgbClr val="C00000"/>
                </a:solidFill>
                <a:latin typeface="方正舒体" pitchFamily="2" charset="-122"/>
                <a:ea typeface="方正舒体" pitchFamily="2" charset="-122"/>
              </a:rPr>
              <a:t>自强不息、团结奋进</a:t>
            </a:r>
            <a:endParaRPr lang="en-US" altLang="zh-CN" sz="3600" dirty="0">
              <a:solidFill>
                <a:srgbClr val="C00000"/>
              </a:solidFill>
              <a:latin typeface="方正舒体" pitchFamily="2" charset="-122"/>
              <a:ea typeface="方正舒体" pitchFamily="2" charset="-122"/>
            </a:endParaRPr>
          </a:p>
          <a:p>
            <a:pPr algn="ctr" eaLnBrk="1" hangingPunct="1">
              <a:defRPr/>
            </a:pPr>
            <a:r>
              <a:rPr lang="zh-CN" altLang="en-US" sz="3600" dirty="0">
                <a:solidFill>
                  <a:srgbClr val="C00000"/>
                </a:solidFill>
                <a:latin typeface="方正舒体" pitchFamily="2" charset="-122"/>
                <a:ea typeface="方正舒体" pitchFamily="2" charset="-122"/>
              </a:rPr>
              <a:t>爱校敬业、追求卓越</a:t>
            </a:r>
            <a:endParaRPr lang="zh-CN" altLang="en-US"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C00000"/>
              </a:solidFill>
              <a:effectLst>
                <a:outerShdw blurRad="50800" dist="40000" dir="5400000" algn="tl" rotWithShape="0">
                  <a:srgbClr val="000000">
                    <a:shade val="5000"/>
                    <a:satMod val="120000"/>
                    <a:alpha val="33000"/>
                  </a:srgbClr>
                </a:outerShdw>
              </a:effectLst>
              <a:latin typeface="方正舒体" pitchFamily="2" charset="-122"/>
              <a:ea typeface="方正舒体" pitchFamily="2" charset="-122"/>
            </a:endParaRPr>
          </a:p>
        </p:txBody>
      </p:sp>
      <p:sp>
        <p:nvSpPr>
          <p:cNvPr id="7373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F7EEA0B-93E2-46B4-B180-8A152CBD17B9}" type="slidenum">
              <a:rPr lang="zh-CN" altLang="en-US" sz="1400" smtClean="0"/>
              <a:pPr>
                <a:spcBef>
                  <a:spcPct val="0"/>
                </a:spcBef>
                <a:buFontTx/>
                <a:buNone/>
              </a:pPr>
              <a:t>71</a:t>
            </a:fld>
            <a:endParaRPr lang="en-US" altLang="zh-CN" sz="14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a:xfrm>
            <a:off x="971550" y="620713"/>
            <a:ext cx="6769100" cy="784225"/>
          </a:xfrm>
        </p:spPr>
        <p:txBody>
          <a:bodyPr/>
          <a:lstStyle/>
          <a:p>
            <a:pPr algn="l" eaLnBrk="1" hangingPunct="1"/>
            <a:r>
              <a:rPr lang="en-US" altLang="zh-CN" sz="2800" b="1" dirty="0">
                <a:latin typeface="黑体" panose="02010609060101010101" pitchFamily="49" charset="-122"/>
                <a:ea typeface="黑体" panose="02010609060101010101" pitchFamily="49" charset="-122"/>
              </a:rPr>
              <a:t>3</a:t>
            </a:r>
            <a:r>
              <a:rPr lang="en-US" altLang="zh-CN" sz="2800" b="1" dirty="0" smtClean="0">
                <a:latin typeface="黑体" panose="02010609060101010101" pitchFamily="49" charset="-122"/>
                <a:ea typeface="黑体" panose="02010609060101010101" pitchFamily="49" charset="-122"/>
              </a:rPr>
              <a:t>.2.2 </a:t>
            </a:r>
            <a:r>
              <a:rPr lang="zh-CN" altLang="en-US" sz="2800" b="1" dirty="0" smtClean="0">
                <a:latin typeface="黑体" panose="02010609060101010101" pitchFamily="49" charset="-122"/>
                <a:ea typeface="黑体" panose="02010609060101010101" pitchFamily="49" charset="-122"/>
              </a:rPr>
              <a:t>正规式和它所表示的正规集</a:t>
            </a:r>
          </a:p>
        </p:txBody>
      </p:sp>
      <p:sp>
        <p:nvSpPr>
          <p:cNvPr id="10243" name="Rectangle 3"/>
          <p:cNvSpPr>
            <a:spLocks noGrp="1" noRot="1" noChangeArrowheads="1"/>
          </p:cNvSpPr>
          <p:nvPr>
            <p:ph idx="1"/>
          </p:nvPr>
        </p:nvSpPr>
        <p:spPr>
          <a:xfrm>
            <a:off x="539750" y="1556792"/>
            <a:ext cx="8223250" cy="5040560"/>
          </a:xfrm>
        </p:spPr>
        <p:txBody>
          <a:bodyPr/>
          <a:lstStyle/>
          <a:p>
            <a:pPr marL="609600" indent="-609600" eaLnBrk="1" hangingPunct="1">
              <a:spcBef>
                <a:spcPts val="600"/>
              </a:spcBef>
              <a:spcAft>
                <a:spcPts val="600"/>
              </a:spcAft>
              <a:buClr>
                <a:srgbClr val="000000"/>
              </a:buClr>
              <a:buFont typeface="Wingdings" panose="05000000000000000000" pitchFamily="2" charset="2"/>
              <a:buChar char="l"/>
            </a:pPr>
            <a:r>
              <a:rPr lang="zh-CN" altLang="en-US" sz="2000" b="1" dirty="0" smtClean="0">
                <a:latin typeface="黑体" panose="02010609060101010101" pitchFamily="49" charset="-122"/>
                <a:ea typeface="黑体" panose="02010609060101010101" pitchFamily="49" charset="-122"/>
              </a:rPr>
              <a:t>正规式是描述单词符号最方便的工具。</a:t>
            </a:r>
          </a:p>
          <a:p>
            <a:pPr marL="609600" indent="-609600" eaLnBrk="1" hangingPunct="1">
              <a:spcBef>
                <a:spcPts val="600"/>
              </a:spcBef>
              <a:spcAft>
                <a:spcPts val="600"/>
              </a:spcAft>
              <a:buClr>
                <a:srgbClr val="000000"/>
              </a:buClr>
              <a:buFont typeface="Wingdings" panose="05000000000000000000" pitchFamily="2" charset="2"/>
              <a:buChar char="l"/>
            </a:pPr>
            <a:r>
              <a:rPr lang="zh-CN" altLang="en-US" sz="2000" b="1" dirty="0" smtClean="0"/>
              <a:t>设字母表为∑，辅助字母表∑</a:t>
            </a:r>
            <a:r>
              <a:rPr lang="en-US" altLang="zh-CN" sz="2000" b="1" dirty="0" smtClean="0"/>
              <a:t>`={Φ</a:t>
            </a:r>
            <a:r>
              <a:rPr lang="zh-CN" altLang="en-US" sz="2000" b="1" dirty="0" smtClean="0"/>
              <a:t>，</a:t>
            </a:r>
            <a:r>
              <a:rPr lang="en-US" altLang="zh-CN" sz="2000" b="1" dirty="0" smtClean="0"/>
              <a:t>ε</a:t>
            </a:r>
            <a:r>
              <a:rPr lang="zh-CN" altLang="en-US" sz="2000" b="1" dirty="0" smtClean="0"/>
              <a:t>，</a:t>
            </a:r>
            <a:r>
              <a:rPr lang="en-US" altLang="zh-CN" sz="2000" b="1" dirty="0" smtClean="0"/>
              <a:t>|</a:t>
            </a:r>
            <a:r>
              <a:rPr lang="zh-CN" altLang="en-US" sz="2000" b="1" dirty="0" smtClean="0"/>
              <a:t>，</a:t>
            </a:r>
            <a:r>
              <a:rPr lang="en-US" altLang="zh-CN" sz="2000" b="1" dirty="0" smtClean="0"/>
              <a:t>.</a:t>
            </a:r>
            <a:r>
              <a:rPr lang="zh-CN" altLang="en-US" sz="2000" b="1" dirty="0" smtClean="0"/>
              <a:t>，*，（，）</a:t>
            </a:r>
            <a:r>
              <a:rPr lang="en-US" altLang="zh-CN" sz="2000" b="1" dirty="0" smtClean="0"/>
              <a:t>}</a:t>
            </a:r>
            <a:r>
              <a:rPr lang="zh-CN" altLang="en-US" sz="2000" b="1" dirty="0" smtClean="0"/>
              <a:t>。</a:t>
            </a:r>
            <a:r>
              <a:rPr lang="zh-CN" altLang="en-US" sz="2000" dirty="0" smtClean="0"/>
              <a:t> </a:t>
            </a:r>
          </a:p>
          <a:p>
            <a:pPr marL="1436688" lvl="1" indent="-533400" eaLnBrk="1" hangingPunct="1">
              <a:spcBef>
                <a:spcPts val="600"/>
              </a:spcBef>
              <a:spcAft>
                <a:spcPts val="600"/>
              </a:spcAft>
              <a:buClr>
                <a:srgbClr val="000000"/>
              </a:buClr>
              <a:buFont typeface="Wingdings" panose="05000000000000000000" pitchFamily="2" charset="2"/>
              <a:buAutoNum type="arabicPeriod"/>
            </a:pPr>
            <a:r>
              <a:rPr lang="en-US" altLang="zh-CN" sz="2000" dirty="0" smtClean="0"/>
              <a:t>ε</a:t>
            </a:r>
            <a:r>
              <a:rPr lang="zh-CN" altLang="en-US" sz="2000" dirty="0" smtClean="0"/>
              <a:t>和</a:t>
            </a:r>
            <a:r>
              <a:rPr lang="en-US" altLang="zh-CN" sz="2000" dirty="0" smtClean="0"/>
              <a:t>Φ</a:t>
            </a:r>
            <a:r>
              <a:rPr lang="zh-CN" altLang="en-US" sz="2000" dirty="0" smtClean="0"/>
              <a:t>都是∑上的正规式，它们所表示的正规集分别为</a:t>
            </a:r>
            <a:r>
              <a:rPr lang="en-US" altLang="zh-CN" sz="2000" dirty="0" smtClean="0"/>
              <a:t>{ε}</a:t>
            </a:r>
            <a:r>
              <a:rPr lang="zh-CN" altLang="en-US" sz="2000" dirty="0" smtClean="0"/>
              <a:t>，</a:t>
            </a:r>
            <a:r>
              <a:rPr lang="en-US" altLang="zh-CN" sz="2000" dirty="0" smtClean="0"/>
              <a:t>{Φ}</a:t>
            </a:r>
            <a:r>
              <a:rPr lang="zh-CN" altLang="en-US" sz="2000" dirty="0" smtClean="0"/>
              <a:t>； </a:t>
            </a:r>
          </a:p>
          <a:p>
            <a:pPr marL="1436688" lvl="1" indent="-533400" eaLnBrk="1" hangingPunct="1">
              <a:spcBef>
                <a:spcPts val="600"/>
              </a:spcBef>
              <a:spcAft>
                <a:spcPts val="600"/>
              </a:spcAft>
              <a:buClr>
                <a:srgbClr val="000000"/>
              </a:buClr>
              <a:buFont typeface="Wingdings" panose="05000000000000000000" pitchFamily="2" charset="2"/>
              <a:buAutoNum type="arabicPeriod"/>
            </a:pPr>
            <a:r>
              <a:rPr lang="zh-CN" altLang="en-US" sz="2000" dirty="0" smtClean="0"/>
              <a:t>任何</a:t>
            </a:r>
            <a:r>
              <a:rPr lang="en-US" altLang="zh-CN" sz="2000" dirty="0" smtClean="0"/>
              <a:t>a∈∑</a:t>
            </a:r>
            <a:r>
              <a:rPr lang="zh-CN" altLang="en-US" sz="2000" dirty="0" smtClean="0"/>
              <a:t>，</a:t>
            </a:r>
            <a:r>
              <a:rPr lang="en-US" altLang="zh-CN" sz="2000" dirty="0" smtClean="0"/>
              <a:t>a</a:t>
            </a:r>
            <a:r>
              <a:rPr lang="zh-CN" altLang="en-US" sz="2000" dirty="0" smtClean="0"/>
              <a:t>是∑上的正规式，它所表示的正规集为</a:t>
            </a:r>
            <a:r>
              <a:rPr lang="en-US" altLang="zh-CN" sz="2000" dirty="0" smtClean="0"/>
              <a:t>{a}</a:t>
            </a:r>
            <a:r>
              <a:rPr lang="zh-CN" altLang="en-US" sz="2000" dirty="0" smtClean="0"/>
              <a:t>； </a:t>
            </a:r>
          </a:p>
          <a:p>
            <a:pPr marL="1436688" lvl="1" indent="-533400" eaLnBrk="1" hangingPunct="1">
              <a:spcBef>
                <a:spcPts val="600"/>
              </a:spcBef>
              <a:spcAft>
                <a:spcPts val="600"/>
              </a:spcAft>
              <a:buClr>
                <a:srgbClr val="000000"/>
              </a:buClr>
              <a:buFont typeface="Wingdings" panose="05000000000000000000" pitchFamily="2" charset="2"/>
              <a:buAutoNum type="arabicPeriod"/>
            </a:pPr>
            <a:r>
              <a:rPr lang="zh-CN" altLang="en-US" sz="2000" dirty="0" smtClean="0"/>
              <a:t>假定</a:t>
            </a:r>
            <a:r>
              <a:rPr lang="en-US" altLang="zh-CN" sz="2000" dirty="0" smtClean="0"/>
              <a:t>e1</a:t>
            </a:r>
            <a:r>
              <a:rPr lang="zh-CN" altLang="en-US" sz="2000" dirty="0" smtClean="0"/>
              <a:t>和</a:t>
            </a:r>
            <a:r>
              <a:rPr lang="en-US" altLang="zh-CN" sz="2000" dirty="0" smtClean="0"/>
              <a:t>e2</a:t>
            </a:r>
            <a:r>
              <a:rPr lang="zh-CN" altLang="en-US" sz="2000" dirty="0" smtClean="0"/>
              <a:t>都是∑上的正规式，它们所表示的正规集分别为</a:t>
            </a:r>
            <a:r>
              <a:rPr lang="en-US" altLang="zh-CN" sz="2000" dirty="0" smtClean="0"/>
              <a:t>L</a:t>
            </a:r>
            <a:r>
              <a:rPr lang="zh-CN" altLang="en-US" sz="2000" dirty="0" smtClean="0"/>
              <a:t>（</a:t>
            </a:r>
            <a:r>
              <a:rPr lang="en-US" altLang="zh-CN" sz="2000" dirty="0" smtClean="0"/>
              <a:t>e1</a:t>
            </a:r>
            <a:r>
              <a:rPr lang="zh-CN" altLang="en-US" sz="2000" dirty="0" smtClean="0"/>
              <a:t>），</a:t>
            </a:r>
            <a:r>
              <a:rPr lang="en-US" altLang="zh-CN" sz="2000" dirty="0" smtClean="0"/>
              <a:t>L</a:t>
            </a:r>
            <a:r>
              <a:rPr lang="zh-CN" altLang="en-US" sz="2000" dirty="0" smtClean="0"/>
              <a:t>（</a:t>
            </a:r>
            <a:r>
              <a:rPr lang="en-US" altLang="zh-CN" sz="2000" dirty="0" smtClean="0"/>
              <a:t>e2</a:t>
            </a:r>
            <a:r>
              <a:rPr lang="zh-CN" altLang="en-US" sz="2000" dirty="0" smtClean="0"/>
              <a:t>），那么，（</a:t>
            </a:r>
            <a:r>
              <a:rPr lang="en-US" altLang="zh-CN" sz="2000" dirty="0" smtClean="0"/>
              <a:t>e1</a:t>
            </a:r>
            <a:r>
              <a:rPr lang="zh-CN" altLang="en-US" sz="2000" dirty="0" smtClean="0"/>
              <a:t>），</a:t>
            </a:r>
            <a:r>
              <a:rPr lang="en-US" altLang="zh-CN" sz="2000" dirty="0" smtClean="0"/>
              <a:t>e1| e2</a:t>
            </a:r>
            <a:r>
              <a:rPr lang="zh-CN" altLang="en-US" sz="2000" dirty="0" smtClean="0"/>
              <a:t>，</a:t>
            </a:r>
            <a:r>
              <a:rPr lang="en-US" altLang="zh-CN" sz="2000" dirty="0" smtClean="0"/>
              <a:t>e1. e2</a:t>
            </a:r>
            <a:r>
              <a:rPr lang="zh-CN" altLang="en-US" sz="2000" dirty="0" smtClean="0"/>
              <a:t>和</a:t>
            </a:r>
            <a:r>
              <a:rPr lang="en-US" altLang="zh-CN" sz="2000" dirty="0" smtClean="0"/>
              <a:t>e1*</a:t>
            </a:r>
            <a:r>
              <a:rPr lang="zh-CN" altLang="en-US" sz="2000" dirty="0" smtClean="0"/>
              <a:t>也都是正规式，它们所表示的正规集分别是</a:t>
            </a:r>
            <a:r>
              <a:rPr lang="en-US" altLang="zh-CN" sz="2000" dirty="0" smtClean="0"/>
              <a:t>L</a:t>
            </a:r>
            <a:r>
              <a:rPr lang="zh-CN" altLang="en-US" sz="2000" dirty="0" smtClean="0"/>
              <a:t>（</a:t>
            </a:r>
            <a:r>
              <a:rPr lang="en-US" altLang="zh-CN" sz="2000" dirty="0" smtClean="0"/>
              <a:t>e1</a:t>
            </a:r>
            <a:r>
              <a:rPr lang="zh-CN" altLang="en-US" sz="2000" dirty="0" smtClean="0"/>
              <a:t>），</a:t>
            </a:r>
            <a:r>
              <a:rPr lang="en-US" altLang="zh-CN" sz="2000" dirty="0" smtClean="0"/>
              <a:t>L</a:t>
            </a:r>
            <a:r>
              <a:rPr lang="zh-CN" altLang="en-US" sz="2000" dirty="0" smtClean="0"/>
              <a:t>（</a:t>
            </a:r>
            <a:r>
              <a:rPr lang="en-US" altLang="zh-CN" sz="2000" dirty="0" smtClean="0"/>
              <a:t>e2</a:t>
            </a:r>
            <a:r>
              <a:rPr lang="zh-CN" altLang="en-US" sz="2000" dirty="0" smtClean="0"/>
              <a:t>）∪</a:t>
            </a:r>
            <a:r>
              <a:rPr lang="en-US" altLang="zh-CN" sz="2000" dirty="0" smtClean="0"/>
              <a:t>L</a:t>
            </a:r>
            <a:r>
              <a:rPr lang="zh-CN" altLang="en-US" sz="2000" dirty="0" smtClean="0"/>
              <a:t>（</a:t>
            </a:r>
            <a:r>
              <a:rPr lang="en-US" altLang="zh-CN" sz="2000" dirty="0" smtClean="0"/>
              <a:t>e2</a:t>
            </a:r>
            <a:r>
              <a:rPr lang="zh-CN" altLang="en-US" sz="2000" dirty="0" smtClean="0"/>
              <a:t>），</a:t>
            </a:r>
            <a:r>
              <a:rPr lang="en-US" altLang="zh-CN" sz="2000" dirty="0" smtClean="0"/>
              <a:t>L</a:t>
            </a:r>
            <a:r>
              <a:rPr lang="zh-CN" altLang="en-US" sz="2000" dirty="0" smtClean="0"/>
              <a:t>（</a:t>
            </a:r>
            <a:r>
              <a:rPr lang="en-US" altLang="zh-CN" sz="2000" dirty="0" smtClean="0"/>
              <a:t>e1</a:t>
            </a:r>
            <a:r>
              <a:rPr lang="zh-CN" altLang="en-US" sz="2000" dirty="0" smtClean="0"/>
              <a:t>）</a:t>
            </a:r>
            <a:r>
              <a:rPr lang="en-US" altLang="zh-CN" sz="2000" dirty="0" smtClean="0"/>
              <a:t>L</a:t>
            </a:r>
            <a:r>
              <a:rPr lang="zh-CN" altLang="en-US" sz="2000" dirty="0" smtClean="0"/>
              <a:t>（</a:t>
            </a:r>
            <a:r>
              <a:rPr lang="en-US" altLang="zh-CN" sz="2000" dirty="0" smtClean="0"/>
              <a:t>e2</a:t>
            </a:r>
            <a:r>
              <a:rPr lang="zh-CN" altLang="en-US" sz="2000" dirty="0" smtClean="0"/>
              <a:t>）和</a:t>
            </a:r>
            <a:r>
              <a:rPr lang="en-US" altLang="zh-CN" sz="2000" dirty="0" smtClean="0"/>
              <a:t>L</a:t>
            </a:r>
            <a:r>
              <a:rPr lang="zh-CN" altLang="en-US" sz="2000" dirty="0" smtClean="0"/>
              <a:t>（</a:t>
            </a:r>
            <a:r>
              <a:rPr lang="en-US" altLang="zh-CN" sz="2000" dirty="0" smtClean="0"/>
              <a:t>e</a:t>
            </a:r>
            <a:r>
              <a:rPr lang="zh-CN" altLang="en-US" sz="2000" dirty="0" smtClean="0"/>
              <a:t>）*； </a:t>
            </a:r>
          </a:p>
          <a:p>
            <a:pPr marL="1436688" lvl="1" indent="-533400" eaLnBrk="1" hangingPunct="1">
              <a:spcBef>
                <a:spcPts val="600"/>
              </a:spcBef>
              <a:spcAft>
                <a:spcPts val="600"/>
              </a:spcAft>
              <a:buClr>
                <a:srgbClr val="000000"/>
              </a:buClr>
              <a:buFont typeface="Wingdings" panose="05000000000000000000" pitchFamily="2" charset="2"/>
              <a:buAutoNum type="arabicPeriod"/>
            </a:pPr>
            <a:r>
              <a:rPr lang="zh-CN" altLang="en-US" sz="2000" dirty="0" smtClean="0"/>
              <a:t>仅由有限次使用上述三步骤而定义的表达式才是∑上的正规式，仅由这些正规式所表示的字集才是∑上的正规集。</a:t>
            </a:r>
          </a:p>
          <a:p>
            <a:pPr marL="609600" indent="-609600" eaLnBrk="1" hangingPunct="1">
              <a:spcBef>
                <a:spcPts val="600"/>
              </a:spcBef>
              <a:spcAft>
                <a:spcPts val="600"/>
              </a:spcAft>
              <a:buClr>
                <a:srgbClr val="000000"/>
              </a:buClr>
              <a:buFont typeface="Wingdings" panose="05000000000000000000" pitchFamily="2" charset="2"/>
              <a:buChar char="l"/>
            </a:pPr>
            <a:r>
              <a:rPr lang="zh-CN" altLang="en-US" sz="2000" dirty="0" smtClean="0"/>
              <a:t>程序设计语言中的单词都能用正规式来定义。（</a:t>
            </a:r>
            <a:r>
              <a:rPr lang="zh-CN" altLang="en-US" sz="2000" b="1" dirty="0" smtClean="0">
                <a:solidFill>
                  <a:srgbClr val="FF0000"/>
                </a:solidFill>
              </a:rPr>
              <a:t>因此，正规式是描述单词的方便工具</a:t>
            </a:r>
            <a:r>
              <a:rPr lang="zh-CN" altLang="en-US" sz="2000"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2163763" y="638175"/>
            <a:ext cx="4856162" cy="703263"/>
          </a:xfrm>
        </p:spPr>
        <p:txBody>
          <a:bodyPr/>
          <a:lstStyle/>
          <a:p>
            <a:pPr eaLnBrk="1" hangingPunct="1"/>
            <a:r>
              <a:rPr lang="zh-CN" altLang="en-US" sz="2800" b="1" smtClean="0">
                <a:latin typeface="黑体" panose="02010609060101010101" pitchFamily="49" charset="-122"/>
                <a:ea typeface="黑体" panose="02010609060101010101" pitchFamily="49" charset="-122"/>
              </a:rPr>
              <a:t>正规式中的符号</a:t>
            </a:r>
          </a:p>
        </p:txBody>
      </p:sp>
      <p:sp>
        <p:nvSpPr>
          <p:cNvPr id="14339" name="Rectangle 3"/>
          <p:cNvSpPr>
            <a:spLocks noGrp="1" noRot="1" noChangeArrowheads="1"/>
          </p:cNvSpPr>
          <p:nvPr>
            <p:ph idx="1"/>
          </p:nvPr>
        </p:nvSpPr>
        <p:spPr>
          <a:xfrm>
            <a:off x="684213" y="1773238"/>
            <a:ext cx="7924800" cy="4065587"/>
          </a:xfrm>
        </p:spPr>
        <p:txBody>
          <a:bodyPr/>
          <a:lstStyle/>
          <a:p>
            <a:pPr lvl="1" eaLnBrk="1" hangingPunct="1">
              <a:buFont typeface="Wingdings" panose="05000000000000000000" pitchFamily="2" charset="2"/>
              <a:buChar char="l"/>
            </a:pPr>
            <a:r>
              <a:rPr lang="zh-CN" altLang="en-US" b="1" smtClean="0">
                <a:latin typeface="黑体" panose="02010609060101010101" pitchFamily="49" charset="-122"/>
                <a:ea typeface="黑体" panose="02010609060101010101" pitchFamily="49" charset="-122"/>
              </a:rPr>
              <a:t>其中的“</a:t>
            </a:r>
            <a:r>
              <a:rPr lang="zh-CN" altLang="en-US" b="1" smtClean="0">
                <a:latin typeface="黑体" panose="02010609060101010101" pitchFamily="49" charset="-122"/>
                <a:ea typeface="黑体" panose="02010609060101010101" pitchFamily="49" charset="-122"/>
                <a:sym typeface="Symbol" panose="05050102010706020507" pitchFamily="18" charset="2"/>
              </a:rPr>
              <a:t>”读为“或”</a:t>
            </a:r>
            <a:r>
              <a:rPr lang="zh-CN" altLang="en-US" b="1" smtClean="0">
                <a:latin typeface="黑体" panose="02010609060101010101" pitchFamily="49" charset="-122"/>
                <a:ea typeface="黑体" panose="02010609060101010101" pitchFamily="49" charset="-122"/>
              </a:rPr>
              <a:t>；</a:t>
            </a:r>
          </a:p>
          <a:p>
            <a:pPr lvl="1" eaLnBrk="1" hangingPunct="1">
              <a:buFont typeface="Wingdings" panose="05000000000000000000" pitchFamily="2" charset="2"/>
              <a:buChar char="l"/>
            </a:pPr>
            <a:r>
              <a:rPr lang="zh-CN" altLang="en-US" b="1" smtClean="0">
                <a:latin typeface="黑体" panose="02010609060101010101" pitchFamily="49" charset="-122"/>
                <a:ea typeface="黑体" panose="02010609060101010101" pitchFamily="49" charset="-122"/>
              </a:rPr>
              <a:t>“</a:t>
            </a:r>
            <a:r>
              <a:rPr lang="zh-CN" altLang="en-US" b="1" smtClean="0">
                <a:latin typeface="黑体" panose="02010609060101010101" pitchFamily="49" charset="-122"/>
                <a:ea typeface="黑体" panose="02010609060101010101" pitchFamily="49" charset="-122"/>
                <a:sym typeface="Symbol" panose="05050102010706020507" pitchFamily="18" charset="2"/>
              </a:rPr>
              <a:t></a:t>
            </a:r>
            <a:r>
              <a:rPr lang="zh-CN" altLang="en-US" b="1" smtClean="0">
                <a:latin typeface="黑体" panose="02010609060101010101" pitchFamily="49" charset="-122"/>
                <a:ea typeface="黑体" panose="02010609060101010101" pitchFamily="49" charset="-122"/>
              </a:rPr>
              <a:t> ”读为“连接”；</a:t>
            </a:r>
          </a:p>
          <a:p>
            <a:pPr lvl="1" eaLnBrk="1" hangingPunct="1">
              <a:buFont typeface="Wingdings" panose="05000000000000000000" pitchFamily="2" charset="2"/>
              <a:buChar char="l"/>
            </a:pPr>
            <a:r>
              <a:rPr lang="zh-CN" altLang="en-US" b="1" smtClean="0">
                <a:latin typeface="黑体" panose="02010609060101010101" pitchFamily="49" charset="-122"/>
                <a:ea typeface="黑体" panose="02010609060101010101" pitchFamily="49" charset="-122"/>
              </a:rPr>
              <a:t>“</a:t>
            </a:r>
            <a:r>
              <a:rPr lang="zh-CN" altLang="en-US" b="1" smtClean="0">
                <a:latin typeface="黑体" panose="02010609060101010101" pitchFamily="49" charset="-122"/>
                <a:ea typeface="黑体" panose="02010609060101010101" pitchFamily="49" charset="-122"/>
                <a:sym typeface="Symbol" panose="05050102010706020507" pitchFamily="18" charset="2"/>
              </a:rPr>
              <a:t></a:t>
            </a:r>
            <a:r>
              <a:rPr lang="zh-CN" altLang="en-US" b="1" smtClean="0">
                <a:latin typeface="黑体" panose="02010609060101010101" pitchFamily="49" charset="-122"/>
                <a:ea typeface="黑体" panose="02010609060101010101" pitchFamily="49" charset="-122"/>
              </a:rPr>
              <a:t>”读为“闭包”（即，任意有限次的自重复连接）。</a:t>
            </a:r>
          </a:p>
          <a:p>
            <a:pPr lvl="1" eaLnBrk="1" hangingPunct="1">
              <a:buFont typeface="Wingdings" panose="05000000000000000000" pitchFamily="2" charset="2"/>
              <a:buChar char="l"/>
            </a:pPr>
            <a:r>
              <a:rPr lang="zh-CN" altLang="en-US" b="1" smtClean="0">
                <a:latin typeface="黑体" panose="02010609060101010101" pitchFamily="49" charset="-122"/>
                <a:ea typeface="黑体" panose="02010609060101010101" pitchFamily="49" charset="-122"/>
              </a:rPr>
              <a:t>在不致混淆时，括号可省去，但规定算符的优先顺序为“</a:t>
            </a:r>
            <a:r>
              <a:rPr lang="zh-CN" altLang="en-US" b="1" smtClean="0">
                <a:latin typeface="黑体" panose="02010609060101010101" pitchFamily="49" charset="-122"/>
                <a:ea typeface="黑体" panose="02010609060101010101" pitchFamily="49" charset="-122"/>
                <a:sym typeface="Symbol" panose="05050102010706020507" pitchFamily="18" charset="2"/>
              </a:rPr>
              <a:t></a:t>
            </a:r>
            <a:r>
              <a:rPr lang="zh-CN" altLang="en-US" b="1" smtClean="0">
                <a:latin typeface="黑体" panose="02010609060101010101" pitchFamily="49" charset="-122"/>
                <a:ea typeface="黑体" panose="02010609060101010101" pitchFamily="49" charset="-122"/>
              </a:rPr>
              <a:t>”、“</a:t>
            </a:r>
            <a:r>
              <a:rPr lang="zh-CN" altLang="en-US" b="1" smtClean="0">
                <a:latin typeface="黑体" panose="02010609060101010101" pitchFamily="49" charset="-122"/>
                <a:ea typeface="黑体" panose="02010609060101010101" pitchFamily="49" charset="-122"/>
                <a:sym typeface="Symbol" panose="05050102010706020507" pitchFamily="18" charset="2"/>
              </a:rPr>
              <a:t></a:t>
            </a:r>
            <a:r>
              <a:rPr lang="zh-CN" altLang="en-US" b="1" smtClean="0">
                <a:latin typeface="黑体" panose="02010609060101010101" pitchFamily="49" charset="-122"/>
                <a:ea typeface="黑体" panose="02010609060101010101" pitchFamily="49" charset="-122"/>
              </a:rPr>
              <a:t> ”、“</a:t>
            </a:r>
            <a:r>
              <a:rPr lang="zh-CN" altLang="en-US" b="1" smtClean="0">
                <a:latin typeface="黑体" panose="02010609060101010101" pitchFamily="49" charset="-122"/>
                <a:ea typeface="黑体" panose="02010609060101010101" pitchFamily="49" charset="-122"/>
                <a:sym typeface="Symbol" panose="05050102010706020507" pitchFamily="18" charset="2"/>
              </a:rPr>
              <a:t>”</a:t>
            </a:r>
            <a:r>
              <a:rPr lang="zh-CN" altLang="en-US" b="1" smtClean="0">
                <a:latin typeface="黑体" panose="02010609060101010101" pitchFamily="49" charset="-122"/>
                <a:ea typeface="黑体" panose="02010609060101010101" pitchFamily="49" charset="-122"/>
              </a:rPr>
              <a:t> 。连接符“</a:t>
            </a:r>
            <a:r>
              <a:rPr lang="zh-CN" altLang="en-US" b="1" smtClean="0">
                <a:latin typeface="黑体" panose="02010609060101010101" pitchFamily="49" charset="-122"/>
                <a:ea typeface="黑体" panose="02010609060101010101" pitchFamily="49" charset="-122"/>
                <a:sym typeface="Symbol" panose="05050102010706020507" pitchFamily="18" charset="2"/>
              </a:rPr>
              <a:t></a:t>
            </a:r>
            <a:r>
              <a:rPr lang="zh-CN" altLang="en-US" b="1" smtClean="0">
                <a:latin typeface="黑体" panose="02010609060101010101" pitchFamily="49" charset="-122"/>
                <a:ea typeface="黑体" panose="02010609060101010101" pitchFamily="49" charset="-122"/>
              </a:rPr>
              <a:t> ”一般可省略不写。</a:t>
            </a:r>
          </a:p>
          <a:p>
            <a:pPr lvl="1" eaLnBrk="1" hangingPunct="1">
              <a:buFont typeface="Wingdings" panose="05000000000000000000" pitchFamily="2" charset="2"/>
              <a:buChar char="l"/>
            </a:pPr>
            <a:r>
              <a:rPr lang="zh-CN" altLang="en-US" b="1" smtClean="0">
                <a:latin typeface="黑体" panose="02010609060101010101" pitchFamily="49" charset="-122"/>
                <a:ea typeface="黑体" panose="02010609060101010101" pitchFamily="49" charset="-122"/>
              </a:rPr>
              <a:t>“</a:t>
            </a:r>
            <a:r>
              <a:rPr lang="zh-CN" altLang="en-US" b="1" smtClean="0">
                <a:latin typeface="黑体" panose="02010609060101010101" pitchFamily="49" charset="-122"/>
                <a:ea typeface="黑体" panose="02010609060101010101" pitchFamily="49" charset="-122"/>
                <a:sym typeface="Symbol" panose="05050102010706020507" pitchFamily="18" charset="2"/>
              </a:rPr>
              <a:t></a:t>
            </a:r>
            <a:r>
              <a:rPr lang="zh-CN" altLang="en-US" b="1" smtClean="0">
                <a:latin typeface="黑体" panose="02010609060101010101" pitchFamily="49" charset="-122"/>
                <a:ea typeface="黑体" panose="02010609060101010101" pitchFamily="49" charset="-122"/>
              </a:rPr>
              <a:t>”、“</a:t>
            </a:r>
            <a:r>
              <a:rPr lang="zh-CN" altLang="en-US" b="1" smtClean="0">
                <a:latin typeface="黑体" panose="02010609060101010101" pitchFamily="49" charset="-122"/>
                <a:ea typeface="黑体" panose="02010609060101010101" pitchFamily="49" charset="-122"/>
                <a:sym typeface="Symbol" panose="05050102010706020507" pitchFamily="18" charset="2"/>
              </a:rPr>
              <a:t></a:t>
            </a:r>
            <a:r>
              <a:rPr lang="zh-CN" altLang="en-US" b="1" smtClean="0">
                <a:latin typeface="黑体" panose="02010609060101010101" pitchFamily="49" charset="-122"/>
                <a:ea typeface="黑体" panose="02010609060101010101" pitchFamily="49" charset="-122"/>
              </a:rPr>
              <a:t> ”和“</a:t>
            </a:r>
            <a:r>
              <a:rPr lang="zh-CN" altLang="en-US" b="1" smtClean="0">
                <a:latin typeface="黑体" panose="02010609060101010101" pitchFamily="49" charset="-122"/>
                <a:ea typeface="黑体" panose="02010609060101010101" pitchFamily="49" charset="-122"/>
                <a:sym typeface="Symbol" panose="05050102010706020507" pitchFamily="18" charset="2"/>
              </a:rPr>
              <a:t>”</a:t>
            </a:r>
            <a:r>
              <a:rPr lang="zh-CN" altLang="en-US" b="1" smtClean="0">
                <a:latin typeface="黑体" panose="02010609060101010101" pitchFamily="49" charset="-122"/>
                <a:ea typeface="黑体" panose="02010609060101010101" pitchFamily="49" charset="-122"/>
              </a:rPr>
              <a:t> 都是左结合的。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p:cTn id="7" dur="500" fill="hold"/>
                                        <p:tgtEl>
                                          <p:spTgt spid="14339">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4339">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p:cTn id="13" dur="500" fill="hold"/>
                                        <p:tgtEl>
                                          <p:spTgt spid="14339">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4339">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 calcmode="lin" valueType="num">
                                      <p:cBhvr>
                                        <p:cTn id="19" dur="500" fill="hold"/>
                                        <p:tgtEl>
                                          <p:spTgt spid="14339">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4339">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4339">
                                            <p:txEl>
                                              <p:pRg st="3" end="3"/>
                                            </p:txEl>
                                          </p:spTgt>
                                        </p:tgtEl>
                                        <p:attrNameLst>
                                          <p:attrName>style.visibility</p:attrName>
                                        </p:attrNameLst>
                                      </p:cBhvr>
                                      <p:to>
                                        <p:strVal val="visible"/>
                                      </p:to>
                                    </p:set>
                                    <p:anim calcmode="lin" valueType="num">
                                      <p:cBhvr>
                                        <p:cTn id="25" dur="500" fill="hold"/>
                                        <p:tgtEl>
                                          <p:spTgt spid="14339">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4339">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4339">
                                            <p:txEl>
                                              <p:pRg st="4" end="4"/>
                                            </p:txEl>
                                          </p:spTgt>
                                        </p:tgtEl>
                                        <p:attrNameLst>
                                          <p:attrName>style.visibility</p:attrName>
                                        </p:attrNameLst>
                                      </p:cBhvr>
                                      <p:to>
                                        <p:strVal val="visible"/>
                                      </p:to>
                                    </p:set>
                                    <p:anim calcmode="lin" valueType="num">
                                      <p:cBhvr>
                                        <p:cTn id="31" dur="500" fill="hold"/>
                                        <p:tgtEl>
                                          <p:spTgt spid="14339">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4339">
                                            <p:txEl>
                                              <p:pRg st="4" end="4"/>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theme/theme1.xml><?xml version="1.0" encoding="utf-8"?>
<a:theme xmlns:a="http://schemas.openxmlformats.org/drawingml/2006/main" name="华电课件">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1讲 数据概述.ppt [兼容模式]" id="{2EED74CB-CA1A-4992-8A98-915FA2ECF02E}" vid="{E89A2BA7-D518-4D39-A51A-34234F73D1C6}"/>
    </a:ext>
  </a:extLst>
</a:theme>
</file>

<file path=docProps/app.xml><?xml version="1.0" encoding="utf-8"?>
<Properties xmlns="http://schemas.openxmlformats.org/officeDocument/2006/extended-properties" xmlns:vt="http://schemas.openxmlformats.org/officeDocument/2006/docPropsVTypes">
  <Template>华电讲义模板</Template>
  <TotalTime>1695</TotalTime>
  <Words>5874</Words>
  <Application>Microsoft Office PowerPoint</Application>
  <PresentationFormat>全屏显示(4:3)</PresentationFormat>
  <Paragraphs>710</Paragraphs>
  <Slides>71</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71</vt:i4>
      </vt:variant>
    </vt:vector>
  </HeadingPairs>
  <TitlesOfParts>
    <vt:vector size="82" baseType="lpstr">
      <vt:lpstr>方正舒体</vt:lpstr>
      <vt:lpstr>黑体</vt:lpstr>
      <vt:lpstr>宋体</vt:lpstr>
      <vt:lpstr>Arial</vt:lpstr>
      <vt:lpstr>Symbol</vt:lpstr>
      <vt:lpstr>Times New Roman</vt:lpstr>
      <vt:lpstr>Wingdings</vt:lpstr>
      <vt:lpstr>华电课件</vt:lpstr>
      <vt:lpstr>工作表</vt:lpstr>
      <vt:lpstr>文档</vt:lpstr>
      <vt:lpstr>Document</vt:lpstr>
      <vt:lpstr>第三章 词法分析</vt:lpstr>
      <vt:lpstr>第三章 词法分析</vt:lpstr>
      <vt:lpstr>3.1  词法分析程序的设计——接口方式</vt:lpstr>
      <vt:lpstr>3.1  词法分析程序的设计——输出</vt:lpstr>
      <vt:lpstr>3.1  词法分析程序的设计——词法从语法中分离</vt:lpstr>
      <vt:lpstr>3.2单词的描述工具</vt:lpstr>
      <vt:lpstr>3.2.1  正规文法（3型文法）</vt:lpstr>
      <vt:lpstr>3.2.2 正规式和它所表示的正规集</vt:lpstr>
      <vt:lpstr>正规式中的符号</vt:lpstr>
      <vt:lpstr>例子</vt:lpstr>
      <vt:lpstr> </vt:lpstr>
      <vt:lpstr> </vt:lpstr>
      <vt:lpstr>PowerPoint 演示文稿</vt:lpstr>
      <vt:lpstr>PowerPoint 演示文稿</vt:lpstr>
      <vt:lpstr>3.2.3 正规文法到正规式</vt:lpstr>
      <vt:lpstr>将正规式转换成正规文法</vt:lpstr>
      <vt:lpstr>PowerPoint 演示文稿</vt:lpstr>
      <vt:lpstr>将正规文法转换成正规式</vt:lpstr>
      <vt:lpstr>例3.5</vt:lpstr>
      <vt:lpstr>3.3 有穷自动机</vt:lpstr>
      <vt:lpstr>3.3.1 确定的有穷自动机（DFA）的定义</vt:lpstr>
      <vt:lpstr>一个DFA 的例子：</vt:lpstr>
      <vt:lpstr>DFA的状态图表示</vt:lpstr>
      <vt:lpstr>DFA的状态图表示</vt:lpstr>
      <vt:lpstr>DFA的矩阵表示</vt:lpstr>
      <vt:lpstr>DFA的矩阵表示</vt:lpstr>
      <vt:lpstr>接受（识别）</vt:lpstr>
      <vt:lpstr>进一步理解接受（识别）</vt:lpstr>
      <vt:lpstr>进一步理解接受（识别）</vt:lpstr>
      <vt:lpstr>DFA的确定性</vt:lpstr>
      <vt:lpstr>DFA的确定性</vt:lpstr>
      <vt:lpstr>3.3.2  不确定的有穷自动机(NFA)</vt:lpstr>
      <vt:lpstr>NFA的状态图表示</vt:lpstr>
      <vt:lpstr>例3.7</vt:lpstr>
      <vt:lpstr>PowerPoint 演示文稿</vt:lpstr>
      <vt:lpstr>PowerPoint 演示文稿</vt:lpstr>
      <vt:lpstr>PowerPoint 演示文稿</vt:lpstr>
      <vt:lpstr>PowerPoint 演示文稿</vt:lpstr>
      <vt:lpstr>PowerPoint 演示文稿</vt:lpstr>
      <vt:lpstr>PowerPoint 演示文稿</vt:lpstr>
      <vt:lpstr>3.3.3 NFA→DFA的转换</vt:lpstr>
      <vt:lpstr>状态集合的运算</vt:lpstr>
      <vt:lpstr>PowerPoint 演示文稿</vt:lpstr>
      <vt:lpstr>PowerPoint 演示文稿</vt:lpstr>
      <vt:lpstr>NFA确定化算法</vt:lpstr>
      <vt:lpstr>PowerPoint 演示文稿</vt:lpstr>
      <vt:lpstr>构造NFA N的状态K的子集的算法</vt:lpstr>
      <vt:lpstr>PowerPoint 演示文稿</vt:lpstr>
      <vt:lpstr>PowerPoint 演示文稿</vt:lpstr>
      <vt:lpstr>PowerPoint 演示文稿</vt:lpstr>
      <vt:lpstr>3.3.4 确定有穷自动机的化简</vt:lpstr>
      <vt:lpstr>PowerPoint 演示文稿</vt:lpstr>
      <vt:lpstr>PowerPoint 演示文稿</vt:lpstr>
      <vt:lpstr>“分割法”</vt:lpstr>
      <vt:lpstr>DFA的最小化—例子</vt:lpstr>
      <vt:lpstr>3.4正规式和有穷自动机的等价性</vt:lpstr>
      <vt:lpstr>1.对于∑上的一个NFA  M，可以构造一个∑上的正规式R,使得L(R)=L(M)。</vt:lpstr>
      <vt:lpstr>PowerPoint 演示文稿</vt:lpstr>
      <vt:lpstr>PowerPoint 演示文稿</vt:lpstr>
      <vt:lpstr>2.从Σ上的一个正规式R构造Σ上的一个NFA M，使得L(M)=L(R)的方法。</vt:lpstr>
      <vt:lpstr>PowerPoint 演示文稿</vt:lpstr>
      <vt:lpstr>PowerPoint 演示文稿</vt:lpstr>
      <vt:lpstr>PowerPoint 演示文稿</vt:lpstr>
      <vt:lpstr>PowerPoint 演示文稿</vt:lpstr>
      <vt:lpstr>R= (a|b)* 构造为NFA N </vt:lpstr>
      <vt:lpstr>PowerPoint 演示文稿</vt:lpstr>
      <vt:lpstr>PowerPoint 演示文稿</vt:lpstr>
      <vt:lpstr>正规文法与有穷自动机之间转换</vt:lpstr>
      <vt:lpstr>正规文法与有穷自动机之间转换</vt:lpstr>
      <vt:lpstr>作业P64</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词法分析</dc:title>
  <dc:creator>qdc</dc:creator>
  <cp:lastModifiedBy>qlh</cp:lastModifiedBy>
  <cp:revision>120</cp:revision>
  <dcterms:created xsi:type="dcterms:W3CDTF">2004-03-10T11:53:32Z</dcterms:created>
  <dcterms:modified xsi:type="dcterms:W3CDTF">2020-09-17T01:44:27Z</dcterms:modified>
</cp:coreProperties>
</file>