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57" r:id="rId3"/>
    <p:sldId id="258" r:id="rId4"/>
    <p:sldId id="259" r:id="rId5"/>
    <p:sldId id="260" r:id="rId6"/>
    <p:sldId id="261" r:id="rId7"/>
    <p:sldId id="307" r:id="rId8"/>
    <p:sldId id="262" r:id="rId9"/>
    <p:sldId id="263" r:id="rId10"/>
    <p:sldId id="308" r:id="rId11"/>
    <p:sldId id="264" r:id="rId12"/>
    <p:sldId id="309" r:id="rId13"/>
    <p:sldId id="265" r:id="rId14"/>
    <p:sldId id="266" r:id="rId15"/>
    <p:sldId id="267" r:id="rId16"/>
    <p:sldId id="299" r:id="rId17"/>
    <p:sldId id="300" r:id="rId18"/>
    <p:sldId id="301" r:id="rId19"/>
    <p:sldId id="302" r:id="rId20"/>
    <p:sldId id="268" r:id="rId21"/>
    <p:sldId id="269" r:id="rId22"/>
    <p:sldId id="270" r:id="rId23"/>
    <p:sldId id="305" r:id="rId24"/>
    <p:sldId id="271" r:id="rId25"/>
    <p:sldId id="306" r:id="rId26"/>
    <p:sldId id="310" r:id="rId27"/>
    <p:sldId id="272" r:id="rId28"/>
    <p:sldId id="303" r:id="rId29"/>
    <p:sldId id="304" r:id="rId30"/>
    <p:sldId id="311" r:id="rId31"/>
    <p:sldId id="273" r:id="rId32"/>
    <p:sldId id="274" r:id="rId33"/>
    <p:sldId id="275" r:id="rId34"/>
    <p:sldId id="276" r:id="rId35"/>
    <p:sldId id="277" r:id="rId36"/>
    <p:sldId id="278" r:id="rId37"/>
    <p:sldId id="279" r:id="rId38"/>
    <p:sldId id="280" r:id="rId39"/>
    <p:sldId id="281" r:id="rId40"/>
    <p:sldId id="282" r:id="rId41"/>
    <p:sldId id="283" r:id="rId42"/>
    <p:sldId id="284" r:id="rId43"/>
    <p:sldId id="285" r:id="rId44"/>
    <p:sldId id="286" r:id="rId45"/>
    <p:sldId id="287" r:id="rId46"/>
    <p:sldId id="289" r:id="rId47"/>
    <p:sldId id="290" r:id="rId48"/>
    <p:sldId id="291" r:id="rId49"/>
    <p:sldId id="292" r:id="rId50"/>
    <p:sldId id="293" r:id="rId51"/>
    <p:sldId id="294" r:id="rId52"/>
    <p:sldId id="295" r:id="rId53"/>
    <p:sldId id="296" r:id="rId54"/>
    <p:sldId id="298" r:id="rId55"/>
    <p:sldId id="312" r:id="rId56"/>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006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2"/>
          <p:cNvPicPr>
            <a:picLocks noChangeAspect="1" noChangeArrowheads="1"/>
          </p:cNvPicPr>
          <p:nvPr/>
        </p:nvPicPr>
        <p:blipFill>
          <a:blip r:embed="rId2">
            <a:lum bright="40000"/>
            <a:extLst>
              <a:ext uri="{28A0092B-C50C-407E-A947-70E740481C1C}">
                <a14:useLocalDpi xmlns:a14="http://schemas.microsoft.com/office/drawing/2010/main" val="0"/>
              </a:ext>
            </a:extLst>
          </a:blip>
          <a:srcRect/>
          <a:stretch>
            <a:fillRect/>
          </a:stretch>
        </p:blipFill>
        <p:spPr bwMode="auto">
          <a:xfrm>
            <a:off x="0" y="1268413"/>
            <a:ext cx="9144000" cy="558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中文校名"/>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88913"/>
            <a:ext cx="3186113"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7" name="Rectangle 3"/>
          <p:cNvSpPr>
            <a:spLocks noGrp="1" noChangeArrowheads="1"/>
          </p:cNvSpPr>
          <p:nvPr>
            <p:ph type="ctrTitle"/>
          </p:nvPr>
        </p:nvSpPr>
        <p:spPr>
          <a:xfrm>
            <a:off x="685800" y="2130425"/>
            <a:ext cx="7772400" cy="1470025"/>
          </a:xfrm>
        </p:spPr>
        <p:txBody>
          <a:bodyPr/>
          <a:lstStyle>
            <a:lvl1pPr>
              <a:defRPr/>
            </a:lvl1pPr>
          </a:lstStyle>
          <a:p>
            <a:r>
              <a:rPr lang="zh-CN" altLang="en-US" smtClean="0"/>
              <a:t>单击此处编辑母版标题样式</a:t>
            </a:r>
            <a:endParaRPr lang="zh-CN" altLang="en-US"/>
          </a:p>
        </p:txBody>
      </p:sp>
      <p:sp>
        <p:nvSpPr>
          <p:cNvPr id="52228"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smtClean="0"/>
              <a:t>单击以编辑母版副标题样式</a:t>
            </a:r>
            <a:endParaRPr lang="zh-CN" altLang="en-US"/>
          </a:p>
        </p:txBody>
      </p:sp>
      <p:sp>
        <p:nvSpPr>
          <p:cNvPr id="6" name="Rectangle 5"/>
          <p:cNvSpPr>
            <a:spLocks noGrp="1" noChangeArrowheads="1"/>
          </p:cNvSpPr>
          <p:nvPr>
            <p:ph type="dt" sz="half" idx="10"/>
          </p:nvPr>
        </p:nvSpPr>
        <p:spPr/>
        <p:txBody>
          <a:bodyPr/>
          <a:lstStyle>
            <a:lvl1pPr>
              <a:defRPr/>
            </a:lvl1pPr>
          </a:lstStyle>
          <a:p>
            <a:pPr>
              <a:defRPr/>
            </a:pPr>
            <a:endParaRPr lang="en-US" altLang="zh-CN"/>
          </a:p>
        </p:txBody>
      </p:sp>
      <p:sp>
        <p:nvSpPr>
          <p:cNvPr id="7" name="Rectangle 6"/>
          <p:cNvSpPr>
            <a:spLocks noGrp="1" noChangeArrowheads="1"/>
          </p:cNvSpPr>
          <p:nvPr>
            <p:ph type="ftr" sz="quarter" idx="11"/>
          </p:nvPr>
        </p:nvSpPr>
        <p:spPr/>
        <p:txBody>
          <a:bodyPr/>
          <a:lstStyle>
            <a:lvl1pPr>
              <a:defRPr/>
            </a:lvl1pPr>
          </a:lstStyle>
          <a:p>
            <a:pPr>
              <a:defRPr/>
            </a:pPr>
            <a:endParaRPr lang="en-US" altLang="zh-CN"/>
          </a:p>
        </p:txBody>
      </p:sp>
      <p:sp>
        <p:nvSpPr>
          <p:cNvPr id="8" name="Rectangle 7"/>
          <p:cNvSpPr>
            <a:spLocks noGrp="1" noChangeArrowheads="1"/>
          </p:cNvSpPr>
          <p:nvPr>
            <p:ph type="sldNum" sz="quarter" idx="12"/>
          </p:nvPr>
        </p:nvSpPr>
        <p:spPr/>
        <p:txBody>
          <a:bodyPr/>
          <a:lstStyle>
            <a:lvl1pPr>
              <a:defRPr/>
            </a:lvl1pPr>
          </a:lstStyle>
          <a:p>
            <a:pPr>
              <a:defRPr/>
            </a:pPr>
            <a:fld id="{436EC9BF-C224-4C5B-8A1A-8B29C3AC21B0}" type="slidenum">
              <a:rPr lang="en-US" altLang="zh-CN"/>
              <a:pPr>
                <a:defRPr/>
              </a:pPr>
              <a:t>‹#›</a:t>
            </a:fld>
            <a:endParaRPr lang="en-US" altLang="zh-CN"/>
          </a:p>
        </p:txBody>
      </p:sp>
    </p:spTree>
    <p:extLst>
      <p:ext uri="{BB962C8B-B14F-4D97-AF65-F5344CB8AC3E}">
        <p14:creationId xmlns:p14="http://schemas.microsoft.com/office/powerpoint/2010/main" val="2299372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10B5983C-F841-41BD-B238-F9F9B3F74B7C}" type="slidenum">
              <a:rPr lang="en-US" altLang="zh-CN"/>
              <a:pPr>
                <a:defRPr/>
              </a:pPr>
              <a:t>‹#›</a:t>
            </a:fld>
            <a:endParaRPr lang="en-US" altLang="zh-CN"/>
          </a:p>
        </p:txBody>
      </p:sp>
    </p:spTree>
    <p:extLst>
      <p:ext uri="{BB962C8B-B14F-4D97-AF65-F5344CB8AC3E}">
        <p14:creationId xmlns:p14="http://schemas.microsoft.com/office/powerpoint/2010/main" val="1871467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260350"/>
            <a:ext cx="2058988" cy="58658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60350"/>
            <a:ext cx="6029325" cy="5865813"/>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AB10D2F2-10E4-473A-B5CF-D48C9C09CD57}" type="slidenum">
              <a:rPr lang="en-US" altLang="zh-CN"/>
              <a:pPr>
                <a:defRPr/>
              </a:pPr>
              <a:t>‹#›</a:t>
            </a:fld>
            <a:endParaRPr lang="en-US" altLang="zh-CN"/>
          </a:p>
        </p:txBody>
      </p:sp>
    </p:spTree>
    <p:extLst>
      <p:ext uri="{BB962C8B-B14F-4D97-AF65-F5344CB8AC3E}">
        <p14:creationId xmlns:p14="http://schemas.microsoft.com/office/powerpoint/2010/main" val="2941247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858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4800" y="1981200"/>
            <a:ext cx="4194175"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1375" y="1981200"/>
            <a:ext cx="4194175"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96DF817B-16E9-486F-939C-AB752A4A5A6B}" type="slidenum">
              <a:rPr lang="en-US" altLang="zh-CN"/>
              <a:pPr>
                <a:defRPr/>
              </a:pPr>
              <a:t>‹#›</a:t>
            </a:fld>
            <a:endParaRPr lang="en-US" altLang="zh-CN"/>
          </a:p>
        </p:txBody>
      </p:sp>
    </p:spTree>
    <p:extLst>
      <p:ext uri="{BB962C8B-B14F-4D97-AF65-F5344CB8AC3E}">
        <p14:creationId xmlns:p14="http://schemas.microsoft.com/office/powerpoint/2010/main" val="1672948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1625" y="685800"/>
            <a:ext cx="854075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04800" y="1981200"/>
            <a:ext cx="8540750" cy="3886200"/>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5C07BF6A-FD8C-4583-8A0C-9327C69F9283}" type="slidenum">
              <a:rPr lang="en-US" altLang="zh-CN"/>
              <a:pPr>
                <a:defRPr/>
              </a:pPr>
              <a:t>‹#›</a:t>
            </a:fld>
            <a:endParaRPr lang="en-US" altLang="zh-CN"/>
          </a:p>
        </p:txBody>
      </p:sp>
    </p:spTree>
    <p:extLst>
      <p:ext uri="{BB962C8B-B14F-4D97-AF65-F5344CB8AC3E}">
        <p14:creationId xmlns:p14="http://schemas.microsoft.com/office/powerpoint/2010/main" val="184207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3E7572BB-CEAC-4AC9-84D3-53E1410E7A27}" type="slidenum">
              <a:rPr lang="en-US" altLang="zh-CN"/>
              <a:pPr>
                <a:defRPr/>
              </a:pPr>
              <a:t>‹#›</a:t>
            </a:fld>
            <a:endParaRPr lang="en-US" altLang="zh-CN"/>
          </a:p>
        </p:txBody>
      </p:sp>
    </p:spTree>
    <p:extLst>
      <p:ext uri="{BB962C8B-B14F-4D97-AF65-F5344CB8AC3E}">
        <p14:creationId xmlns:p14="http://schemas.microsoft.com/office/powerpoint/2010/main" val="3338112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78DC8996-CE14-4C86-820E-79A3E0BFC525}" type="slidenum">
              <a:rPr lang="en-US" altLang="zh-CN"/>
              <a:pPr>
                <a:defRPr/>
              </a:pPr>
              <a:t>‹#›</a:t>
            </a:fld>
            <a:endParaRPr lang="en-US" altLang="zh-CN"/>
          </a:p>
        </p:txBody>
      </p:sp>
    </p:spTree>
    <p:extLst>
      <p:ext uri="{BB962C8B-B14F-4D97-AF65-F5344CB8AC3E}">
        <p14:creationId xmlns:p14="http://schemas.microsoft.com/office/powerpoint/2010/main" val="2184835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3999076F-BA29-4DBE-9627-733D7848DAD3}" type="slidenum">
              <a:rPr lang="en-US" altLang="zh-CN"/>
              <a:pPr>
                <a:defRPr/>
              </a:pPr>
              <a:t>‹#›</a:t>
            </a:fld>
            <a:endParaRPr lang="en-US" altLang="zh-CN"/>
          </a:p>
        </p:txBody>
      </p:sp>
    </p:spTree>
    <p:extLst>
      <p:ext uri="{BB962C8B-B14F-4D97-AF65-F5344CB8AC3E}">
        <p14:creationId xmlns:p14="http://schemas.microsoft.com/office/powerpoint/2010/main" val="1778381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36AEE344-0E0E-4D96-ADED-667151BEE3AE}" type="slidenum">
              <a:rPr lang="en-US" altLang="zh-CN"/>
              <a:pPr>
                <a:defRPr/>
              </a:pPr>
              <a:t>‹#›</a:t>
            </a:fld>
            <a:endParaRPr lang="en-US" altLang="zh-CN"/>
          </a:p>
        </p:txBody>
      </p:sp>
    </p:spTree>
    <p:extLst>
      <p:ext uri="{BB962C8B-B14F-4D97-AF65-F5344CB8AC3E}">
        <p14:creationId xmlns:p14="http://schemas.microsoft.com/office/powerpoint/2010/main" val="3998627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39DF9606-112F-4733-A522-28A5337AA170}" type="slidenum">
              <a:rPr lang="en-US" altLang="zh-CN"/>
              <a:pPr>
                <a:defRPr/>
              </a:pPr>
              <a:t>‹#›</a:t>
            </a:fld>
            <a:endParaRPr lang="en-US" altLang="zh-CN"/>
          </a:p>
        </p:txBody>
      </p:sp>
    </p:spTree>
    <p:extLst>
      <p:ext uri="{BB962C8B-B14F-4D97-AF65-F5344CB8AC3E}">
        <p14:creationId xmlns:p14="http://schemas.microsoft.com/office/powerpoint/2010/main" val="2390659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D6601696-8E52-4039-877B-7BB573DB6235}" type="slidenum">
              <a:rPr lang="en-US" altLang="zh-CN"/>
              <a:pPr>
                <a:defRPr/>
              </a:pPr>
              <a:t>‹#›</a:t>
            </a:fld>
            <a:endParaRPr lang="en-US" altLang="zh-CN"/>
          </a:p>
        </p:txBody>
      </p:sp>
    </p:spTree>
    <p:extLst>
      <p:ext uri="{BB962C8B-B14F-4D97-AF65-F5344CB8AC3E}">
        <p14:creationId xmlns:p14="http://schemas.microsoft.com/office/powerpoint/2010/main" val="2151623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BB2B1295-5506-4EDD-86FE-04F0411D68EE}" type="slidenum">
              <a:rPr lang="en-US" altLang="zh-CN"/>
              <a:pPr>
                <a:defRPr/>
              </a:pPr>
              <a:t>‹#›</a:t>
            </a:fld>
            <a:endParaRPr lang="en-US" altLang="zh-CN"/>
          </a:p>
        </p:txBody>
      </p:sp>
    </p:spTree>
    <p:extLst>
      <p:ext uri="{BB962C8B-B14F-4D97-AF65-F5344CB8AC3E}">
        <p14:creationId xmlns:p14="http://schemas.microsoft.com/office/powerpoint/2010/main" val="3481436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66A710AD-A84D-40BB-843A-29647AFB8A3D}" type="slidenum">
              <a:rPr lang="en-US" altLang="zh-CN"/>
              <a:pPr>
                <a:defRPr/>
              </a:pPr>
              <a:t>‹#›</a:t>
            </a:fld>
            <a:endParaRPr lang="en-US" altLang="zh-CN"/>
          </a:p>
        </p:txBody>
      </p:sp>
    </p:spTree>
    <p:extLst>
      <p:ext uri="{BB962C8B-B14F-4D97-AF65-F5344CB8AC3E}">
        <p14:creationId xmlns:p14="http://schemas.microsoft.com/office/powerpoint/2010/main" val="2715855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中文校名"/>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2519363"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7" name="Group 3"/>
          <p:cNvGrpSpPr>
            <a:grpSpLocks/>
          </p:cNvGrpSpPr>
          <p:nvPr/>
        </p:nvGrpSpPr>
        <p:grpSpPr bwMode="auto">
          <a:xfrm>
            <a:off x="0" y="1412875"/>
            <a:ext cx="9144000" cy="431800"/>
            <a:chOff x="0" y="436"/>
            <a:chExt cx="5760" cy="318"/>
          </a:xfrm>
        </p:grpSpPr>
        <p:sp>
          <p:nvSpPr>
            <p:cNvPr id="1036" name="Rectangle 4"/>
            <p:cNvSpPr>
              <a:spLocks noChangeArrowheads="1"/>
            </p:cNvSpPr>
            <p:nvPr/>
          </p:nvSpPr>
          <p:spPr bwMode="auto">
            <a:xfrm>
              <a:off x="0" y="436"/>
              <a:ext cx="5760" cy="182"/>
            </a:xfrm>
            <a:prstGeom prst="rect">
              <a:avLst/>
            </a:prstGeom>
            <a:solidFill>
              <a:srgbClr val="3366FF"/>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37" name="Oval 5"/>
            <p:cNvSpPr>
              <a:spLocks noChangeArrowheads="1"/>
            </p:cNvSpPr>
            <p:nvPr/>
          </p:nvSpPr>
          <p:spPr bwMode="auto">
            <a:xfrm>
              <a:off x="0" y="482"/>
              <a:ext cx="5760" cy="27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grpSp>
      <p:grpSp>
        <p:nvGrpSpPr>
          <p:cNvPr id="1028" name="Group 6"/>
          <p:cNvGrpSpPr>
            <a:grpSpLocks/>
          </p:cNvGrpSpPr>
          <p:nvPr/>
        </p:nvGrpSpPr>
        <p:grpSpPr bwMode="auto">
          <a:xfrm>
            <a:off x="0" y="6092825"/>
            <a:ext cx="9144000" cy="765175"/>
            <a:chOff x="0" y="3748"/>
            <a:chExt cx="5760" cy="572"/>
          </a:xfrm>
        </p:grpSpPr>
        <p:sp>
          <p:nvSpPr>
            <p:cNvPr id="1034" name="Rectangle 7"/>
            <p:cNvSpPr>
              <a:spLocks noChangeArrowheads="1"/>
            </p:cNvSpPr>
            <p:nvPr/>
          </p:nvSpPr>
          <p:spPr bwMode="auto">
            <a:xfrm>
              <a:off x="0" y="3973"/>
              <a:ext cx="5760" cy="347"/>
            </a:xfrm>
            <a:prstGeom prst="rect">
              <a:avLst/>
            </a:prstGeom>
            <a:solidFill>
              <a:srgbClr val="3366FF"/>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35" name="Oval 8"/>
            <p:cNvSpPr>
              <a:spLocks noChangeArrowheads="1"/>
            </p:cNvSpPr>
            <p:nvPr/>
          </p:nvSpPr>
          <p:spPr bwMode="auto">
            <a:xfrm>
              <a:off x="0" y="3748"/>
              <a:ext cx="5760" cy="45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grpSp>
      <p:sp>
        <p:nvSpPr>
          <p:cNvPr id="1029" name="Rectangle 9"/>
          <p:cNvSpPr>
            <a:spLocks noGrp="1" noChangeArrowheads="1"/>
          </p:cNvSpPr>
          <p:nvPr>
            <p:ph type="title"/>
          </p:nvPr>
        </p:nvSpPr>
        <p:spPr bwMode="auto">
          <a:xfrm>
            <a:off x="468313" y="2603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0" name="Rectangle 10"/>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211" name="Rectangle 11"/>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charset="-122"/>
              </a:defRPr>
            </a:lvl1pPr>
          </a:lstStyle>
          <a:p>
            <a:pPr>
              <a:defRPr/>
            </a:pPr>
            <a:endParaRPr lang="en-US" altLang="zh-CN"/>
          </a:p>
        </p:txBody>
      </p:sp>
      <p:sp>
        <p:nvSpPr>
          <p:cNvPr id="51212" name="Rectangle 12"/>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charset="-122"/>
              </a:defRPr>
            </a:lvl1pPr>
          </a:lstStyle>
          <a:p>
            <a:pPr>
              <a:defRPr/>
            </a:pPr>
            <a:endParaRPr lang="en-US" altLang="zh-CN"/>
          </a:p>
        </p:txBody>
      </p:sp>
      <p:sp>
        <p:nvSpPr>
          <p:cNvPr id="51213" name="Rectangle 13"/>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AC9A1A9B-A656-477F-B050-6BFDB9D28F1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70"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 id="2147483869"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noChangeArrowheads="1"/>
          </p:cNvSpPr>
          <p:nvPr>
            <p:ph type="ctrTitle"/>
          </p:nvPr>
        </p:nvSpPr>
        <p:spPr/>
        <p:txBody>
          <a:bodyPr/>
          <a:lstStyle/>
          <a:p>
            <a:pPr eaLnBrk="1" hangingPunct="1"/>
            <a:r>
              <a:rPr lang="zh-CN" altLang="en-US" sz="5400" dirty="0" smtClean="0"/>
              <a:t>第</a:t>
            </a:r>
            <a:r>
              <a:rPr lang="zh-CN" altLang="en-US" sz="5400" dirty="0"/>
              <a:t>四</a:t>
            </a:r>
            <a:r>
              <a:rPr lang="zh-CN" altLang="en-US" sz="5400" dirty="0" smtClean="0"/>
              <a:t>章</a:t>
            </a:r>
            <a:r>
              <a:rPr lang="en-US" altLang="zh-CN" sz="5400" dirty="0" smtClean="0"/>
              <a:t/>
            </a:r>
            <a:br>
              <a:rPr lang="en-US" altLang="zh-CN" sz="5400" dirty="0" smtClean="0"/>
            </a:br>
            <a:r>
              <a:rPr lang="zh-CN" altLang="en-US" sz="5400" dirty="0" smtClean="0"/>
              <a:t>自顶向下语法分析</a:t>
            </a:r>
          </a:p>
        </p:txBody>
      </p:sp>
      <p:sp>
        <p:nvSpPr>
          <p:cNvPr id="3075" name="Rectangle 3"/>
          <p:cNvSpPr>
            <a:spLocks noGrp="1" noRot="1" noChangeArrowheads="1"/>
          </p:cNvSpPr>
          <p:nvPr>
            <p:ph type="subTitle" idx="1"/>
          </p:nvPr>
        </p:nvSpPr>
        <p:spPr>
          <a:xfrm>
            <a:off x="2286000" y="4941888"/>
            <a:ext cx="4572000" cy="635000"/>
          </a:xfrm>
        </p:spPr>
        <p:txBody>
          <a:bodyPr/>
          <a:lstStyle/>
          <a:p>
            <a:pPr eaLnBrk="1" hangingPunct="1"/>
            <a:r>
              <a:rPr lang="en-US" altLang="zh-CN" b="1" dirty="0" smtClean="0">
                <a:solidFill>
                  <a:srgbClr val="C00000"/>
                </a:solidFill>
              </a:rPr>
              <a:t>2020</a:t>
            </a:r>
            <a:r>
              <a:rPr lang="zh-CN" altLang="en-US" b="1" dirty="0" smtClean="0">
                <a:solidFill>
                  <a:srgbClr val="C00000"/>
                </a:solidFill>
              </a:rPr>
              <a:t>年</a:t>
            </a:r>
            <a:r>
              <a:rPr lang="en-US" altLang="zh-CN" b="1" dirty="0" smtClean="0">
                <a:solidFill>
                  <a:srgbClr val="C00000"/>
                </a:solidFill>
              </a:rPr>
              <a:t>9</a:t>
            </a:r>
            <a:r>
              <a:rPr lang="zh-CN" altLang="en-US" b="1" dirty="0" smtClean="0">
                <a:solidFill>
                  <a:srgbClr val="C00000"/>
                </a:solidFill>
              </a:rPr>
              <a:t>月</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idx="1"/>
          </p:nvPr>
        </p:nvSpPr>
        <p:spPr>
          <a:xfrm>
            <a:off x="684213" y="1629346"/>
            <a:ext cx="7920037" cy="4968006"/>
          </a:xfrm>
        </p:spPr>
        <p:txBody>
          <a:bodyPr/>
          <a:lstStyle/>
          <a:p>
            <a:pPr eaLnBrk="1" hangingPunct="1">
              <a:spcBef>
                <a:spcPts val="600"/>
              </a:spcBef>
              <a:spcAft>
                <a:spcPts val="0"/>
              </a:spcAft>
              <a:buFont typeface="Wingdings" panose="05000000000000000000" pitchFamily="2" charset="2"/>
              <a:buChar char="l"/>
            </a:pPr>
            <a:r>
              <a:rPr lang="zh-CN" altLang="en-US" sz="1800" b="1" dirty="0" smtClean="0">
                <a:solidFill>
                  <a:schemeClr val="hlink"/>
                </a:solidFill>
              </a:rPr>
              <a:t>定义</a:t>
            </a:r>
            <a:r>
              <a:rPr lang="zh-CN" altLang="en-US" sz="1800" dirty="0" smtClean="0"/>
              <a:t>：</a:t>
            </a:r>
          </a:p>
          <a:p>
            <a:pPr marL="990600" lvl="1" indent="-533400" eaLnBrk="1" hangingPunct="1">
              <a:spcBef>
                <a:spcPts val="600"/>
              </a:spcBef>
              <a:spcAft>
                <a:spcPts val="0"/>
              </a:spcAft>
              <a:buFont typeface="Wingdings" panose="05000000000000000000" pitchFamily="2" charset="2"/>
              <a:buNone/>
            </a:pPr>
            <a:r>
              <a:rPr lang="zh-CN" altLang="en-US" sz="1800" dirty="0" smtClean="0"/>
              <a:t>设</a:t>
            </a:r>
            <a:r>
              <a:rPr lang="en-US" altLang="zh-CN" sz="1800" dirty="0" smtClean="0"/>
              <a:t>G=(V</a:t>
            </a:r>
            <a:r>
              <a:rPr lang="en-US" altLang="zh-CN" sz="1800" baseline="-25000" dirty="0" smtClean="0"/>
              <a:t>T</a:t>
            </a:r>
            <a:r>
              <a:rPr lang="zh-CN" altLang="en-US" sz="1800" dirty="0" smtClean="0"/>
              <a:t>，</a:t>
            </a:r>
            <a:r>
              <a:rPr lang="en-US" altLang="zh-CN" sz="1800" dirty="0" smtClean="0"/>
              <a:t>V</a:t>
            </a:r>
            <a:r>
              <a:rPr lang="en-US" altLang="zh-CN" sz="1800" baseline="-25000" dirty="0" smtClean="0"/>
              <a:t>N</a:t>
            </a:r>
            <a:r>
              <a:rPr lang="zh-CN" altLang="en-US" sz="1800" dirty="0" smtClean="0"/>
              <a:t>，</a:t>
            </a:r>
            <a:r>
              <a:rPr lang="en-US" altLang="zh-CN" sz="1800" dirty="0" smtClean="0"/>
              <a:t>S</a:t>
            </a:r>
            <a:r>
              <a:rPr lang="zh-CN" altLang="en-US" sz="1800" dirty="0" smtClean="0"/>
              <a:t>，</a:t>
            </a:r>
            <a:r>
              <a:rPr lang="en-US" altLang="zh-CN" sz="1800" dirty="0" smtClean="0"/>
              <a:t>P)</a:t>
            </a:r>
            <a:r>
              <a:rPr lang="zh-CN" altLang="en-US" sz="1800" dirty="0" smtClean="0"/>
              <a:t>是上下文无关文法。</a:t>
            </a:r>
          </a:p>
          <a:p>
            <a:pPr marL="990600" lvl="1" indent="-533400" eaLnBrk="1" hangingPunct="1">
              <a:spcBef>
                <a:spcPts val="600"/>
              </a:spcBef>
              <a:spcAft>
                <a:spcPts val="0"/>
              </a:spcAft>
              <a:buFont typeface="Wingdings" panose="05000000000000000000" pitchFamily="2" charset="2"/>
              <a:buNone/>
            </a:pPr>
            <a:r>
              <a:rPr lang="en-US" altLang="zh-CN" sz="1800" dirty="0" smtClean="0"/>
              <a:t>FIRST(</a:t>
            </a:r>
            <a:r>
              <a:rPr lang="el-GR" altLang="zh-CN" sz="1800" dirty="0" smtClean="0">
                <a:cs typeface="Arial" panose="020B0604020202020204" pitchFamily="34" charset="0"/>
              </a:rPr>
              <a:t>α</a:t>
            </a:r>
            <a:r>
              <a:rPr lang="en-US" altLang="zh-CN" sz="1800" dirty="0" smtClean="0"/>
              <a:t>)={</a:t>
            </a:r>
            <a:r>
              <a:rPr lang="en-US" altLang="zh-CN" sz="1800" dirty="0" smtClean="0">
                <a:solidFill>
                  <a:schemeClr val="hlink"/>
                </a:solidFill>
                <a:cs typeface="Arial" panose="020B0604020202020204" pitchFamily="34" charset="0"/>
              </a:rPr>
              <a:t>a</a:t>
            </a:r>
            <a:r>
              <a:rPr lang="en-US" altLang="zh-CN" sz="1800" dirty="0" smtClean="0">
                <a:cs typeface="Arial" panose="020B0604020202020204" pitchFamily="34" charset="0"/>
              </a:rPr>
              <a:t>│</a:t>
            </a:r>
            <a:r>
              <a:rPr lang="el-GR" altLang="zh-CN" sz="1800" dirty="0" smtClean="0">
                <a:cs typeface="Arial" panose="020B0604020202020204" pitchFamily="34" charset="0"/>
              </a:rPr>
              <a:t>α</a:t>
            </a:r>
            <a:r>
              <a:rPr lang="el-GR" altLang="zh-CN" sz="1800" dirty="0" smtClean="0">
                <a:cs typeface="Arial" panose="020B0604020202020204" pitchFamily="34" charset="0"/>
                <a:sym typeface="Symbol" panose="05050102010706020507" pitchFamily="18" charset="2"/>
              </a:rPr>
              <a:t></a:t>
            </a:r>
            <a:r>
              <a:rPr lang="en-US" altLang="zh-CN" sz="1800" dirty="0" smtClean="0">
                <a:cs typeface="Arial" panose="020B0604020202020204" pitchFamily="34" charset="0"/>
                <a:sym typeface="Symbol" panose="05050102010706020507" pitchFamily="18" charset="2"/>
              </a:rPr>
              <a:t>* </a:t>
            </a:r>
            <a:r>
              <a:rPr lang="en-US" altLang="zh-CN" sz="1800" dirty="0" smtClean="0">
                <a:solidFill>
                  <a:schemeClr val="hlink"/>
                </a:solidFill>
                <a:cs typeface="Arial" panose="020B0604020202020204" pitchFamily="34" charset="0"/>
              </a:rPr>
              <a:t>a</a:t>
            </a:r>
            <a:r>
              <a:rPr lang="el-GR" altLang="zh-CN" sz="1800" dirty="0" smtClean="0">
                <a:cs typeface="Arial" panose="020B0604020202020204" pitchFamily="34" charset="0"/>
              </a:rPr>
              <a:t>β</a:t>
            </a:r>
            <a:r>
              <a:rPr lang="zh-CN" altLang="en-US" sz="1800" dirty="0" smtClean="0">
                <a:cs typeface="Arial" panose="020B0604020202020204" pitchFamily="34" charset="0"/>
              </a:rPr>
              <a:t>， </a:t>
            </a:r>
            <a:r>
              <a:rPr lang="en-US" altLang="zh-CN" sz="1800" dirty="0" err="1" smtClean="0">
                <a:solidFill>
                  <a:schemeClr val="hlink"/>
                </a:solidFill>
                <a:cs typeface="Arial" panose="020B0604020202020204" pitchFamily="34" charset="0"/>
              </a:rPr>
              <a:t>a</a:t>
            </a:r>
            <a:r>
              <a:rPr lang="en-US" altLang="zh-CN" sz="1800" b="1" dirty="0" err="1" smtClean="0"/>
              <a:t>∈</a:t>
            </a:r>
            <a:r>
              <a:rPr lang="en-US" altLang="zh-CN" sz="1800" dirty="0" err="1" smtClean="0"/>
              <a:t>V</a:t>
            </a:r>
            <a:r>
              <a:rPr lang="en-US" altLang="zh-CN" sz="1800" baseline="-25000" dirty="0" err="1" smtClean="0"/>
              <a:t>T</a:t>
            </a:r>
            <a:r>
              <a:rPr lang="zh-CN" altLang="en-US" sz="1800" dirty="0" smtClean="0"/>
              <a:t>，</a:t>
            </a:r>
            <a:r>
              <a:rPr lang="el-GR" altLang="zh-CN" sz="1800" dirty="0" smtClean="0">
                <a:cs typeface="Arial" panose="020B0604020202020204" pitchFamily="34" charset="0"/>
              </a:rPr>
              <a:t>α</a:t>
            </a:r>
            <a:r>
              <a:rPr lang="zh-CN" altLang="en-US" sz="1800" dirty="0" smtClean="0">
                <a:cs typeface="Arial" panose="020B0604020202020204" pitchFamily="34" charset="0"/>
              </a:rPr>
              <a:t>，</a:t>
            </a:r>
            <a:r>
              <a:rPr lang="el-GR" altLang="zh-CN" sz="1800" dirty="0" smtClean="0">
                <a:cs typeface="Arial" panose="020B0604020202020204" pitchFamily="34" charset="0"/>
              </a:rPr>
              <a:t>β</a:t>
            </a:r>
            <a:r>
              <a:rPr lang="en-US" altLang="zh-CN" sz="1800" b="1" dirty="0" smtClean="0"/>
              <a:t>∈V</a:t>
            </a:r>
            <a:r>
              <a:rPr lang="en-US" altLang="zh-CN" sz="1800" b="1" baseline="30000" dirty="0" smtClean="0"/>
              <a:t>*</a:t>
            </a:r>
            <a:r>
              <a:rPr lang="en-US" altLang="zh-CN" sz="1800" dirty="0" smtClean="0"/>
              <a:t>}</a:t>
            </a:r>
          </a:p>
          <a:p>
            <a:pPr marL="990600" lvl="1" indent="-533400" eaLnBrk="1" hangingPunct="1">
              <a:spcBef>
                <a:spcPts val="600"/>
              </a:spcBef>
              <a:spcAft>
                <a:spcPts val="0"/>
              </a:spcAft>
              <a:buFont typeface="Wingdings" panose="05000000000000000000" pitchFamily="2" charset="2"/>
              <a:buNone/>
            </a:pPr>
            <a:r>
              <a:rPr lang="zh-CN" altLang="en-US" sz="1800" dirty="0" smtClean="0"/>
              <a:t>若</a:t>
            </a:r>
            <a:r>
              <a:rPr lang="el-GR" altLang="zh-CN" sz="1800" dirty="0" smtClean="0">
                <a:cs typeface="Arial" panose="020B0604020202020204" pitchFamily="34" charset="0"/>
              </a:rPr>
              <a:t>α</a:t>
            </a:r>
            <a:r>
              <a:rPr lang="el-GR" altLang="zh-CN" sz="1800" dirty="0" smtClean="0">
                <a:cs typeface="Arial" panose="020B0604020202020204" pitchFamily="34" charset="0"/>
                <a:sym typeface="Symbol" panose="05050102010706020507" pitchFamily="18" charset="2"/>
              </a:rPr>
              <a:t></a:t>
            </a:r>
            <a:r>
              <a:rPr lang="en-US" altLang="zh-CN" sz="1800" dirty="0" smtClean="0">
                <a:cs typeface="Arial" panose="020B0604020202020204" pitchFamily="34" charset="0"/>
                <a:sym typeface="Symbol" panose="05050102010706020507" pitchFamily="18" charset="2"/>
              </a:rPr>
              <a:t>*</a:t>
            </a:r>
            <a:r>
              <a:rPr lang="en-US" altLang="zh-CN" sz="1800" dirty="0" smtClean="0"/>
              <a:t>ε</a:t>
            </a:r>
            <a:r>
              <a:rPr lang="zh-CN" altLang="en-US" sz="1800" dirty="0" smtClean="0"/>
              <a:t>，则规定</a:t>
            </a:r>
            <a:r>
              <a:rPr lang="en-US" altLang="zh-CN" sz="1800" dirty="0" err="1" smtClean="0"/>
              <a:t>ε</a:t>
            </a:r>
            <a:r>
              <a:rPr lang="en-US" altLang="zh-CN" sz="1800" b="1" dirty="0" err="1" smtClean="0"/>
              <a:t>∈</a:t>
            </a:r>
            <a:r>
              <a:rPr lang="en-US" altLang="zh-CN" sz="1800" dirty="0" err="1" smtClean="0"/>
              <a:t>FIRST</a:t>
            </a:r>
            <a:r>
              <a:rPr lang="en-US" altLang="zh-CN" sz="1800" dirty="0" smtClean="0"/>
              <a:t>(</a:t>
            </a:r>
            <a:r>
              <a:rPr lang="el-GR" altLang="zh-CN" sz="1800" dirty="0" smtClean="0">
                <a:cs typeface="Arial" panose="020B0604020202020204" pitchFamily="34" charset="0"/>
              </a:rPr>
              <a:t>α</a:t>
            </a:r>
            <a:r>
              <a:rPr lang="en-US" altLang="zh-CN" sz="1800" dirty="0" smtClean="0"/>
              <a:t>)</a:t>
            </a:r>
          </a:p>
          <a:p>
            <a:pPr marL="990600" lvl="1" indent="-533400" eaLnBrk="1" hangingPunct="1">
              <a:spcBef>
                <a:spcPts val="600"/>
              </a:spcBef>
              <a:spcAft>
                <a:spcPts val="0"/>
              </a:spcAft>
              <a:buFont typeface="Wingdings" panose="05000000000000000000" pitchFamily="2" charset="2"/>
              <a:buNone/>
            </a:pPr>
            <a:r>
              <a:rPr lang="zh-CN" altLang="en-US" sz="1800" dirty="0" smtClean="0"/>
              <a:t>称</a:t>
            </a:r>
            <a:r>
              <a:rPr lang="en-US" altLang="zh-CN" sz="1800" dirty="0" smtClean="0"/>
              <a:t>FIRST(</a:t>
            </a:r>
            <a:r>
              <a:rPr lang="el-GR" altLang="zh-CN" sz="1800" dirty="0" smtClean="0">
                <a:cs typeface="Arial" panose="020B0604020202020204" pitchFamily="34" charset="0"/>
              </a:rPr>
              <a:t>α</a:t>
            </a:r>
            <a:r>
              <a:rPr lang="en-US" altLang="zh-CN" sz="1800" dirty="0" smtClean="0"/>
              <a:t>)</a:t>
            </a:r>
            <a:r>
              <a:rPr lang="zh-CN" altLang="en-US" sz="1800" dirty="0" smtClean="0"/>
              <a:t>为</a:t>
            </a:r>
            <a:r>
              <a:rPr lang="el-GR" altLang="zh-CN" sz="1800" dirty="0" smtClean="0">
                <a:cs typeface="Arial" panose="020B0604020202020204" pitchFamily="34" charset="0"/>
              </a:rPr>
              <a:t>α</a:t>
            </a:r>
            <a:r>
              <a:rPr lang="zh-CN" altLang="en-US" sz="1800" dirty="0" smtClean="0">
                <a:cs typeface="Arial" panose="020B0604020202020204" pitchFamily="34" charset="0"/>
              </a:rPr>
              <a:t>的</a:t>
            </a:r>
            <a:r>
              <a:rPr lang="zh-CN" altLang="en-US" sz="1800" b="1" dirty="0" smtClean="0">
                <a:solidFill>
                  <a:schemeClr val="hlink"/>
                </a:solidFill>
                <a:cs typeface="Arial" panose="020B0604020202020204" pitchFamily="34" charset="0"/>
              </a:rPr>
              <a:t>开始符号集合</a:t>
            </a:r>
            <a:r>
              <a:rPr lang="zh-CN" altLang="en-US" sz="1800" dirty="0" smtClean="0">
                <a:cs typeface="Arial" panose="020B0604020202020204" pitchFamily="34" charset="0"/>
              </a:rPr>
              <a:t>或</a:t>
            </a:r>
            <a:r>
              <a:rPr lang="zh-CN" altLang="en-US" sz="1800" b="1" dirty="0" smtClean="0">
                <a:solidFill>
                  <a:schemeClr val="hlink"/>
                </a:solidFill>
                <a:cs typeface="Arial" panose="020B0604020202020204" pitchFamily="34" charset="0"/>
              </a:rPr>
              <a:t>首字符集</a:t>
            </a:r>
            <a:r>
              <a:rPr lang="zh-CN" altLang="en-US" sz="1800" dirty="0" smtClean="0">
                <a:cs typeface="Arial" panose="020B0604020202020204" pitchFamily="34" charset="0"/>
              </a:rPr>
              <a:t>。</a:t>
            </a:r>
          </a:p>
          <a:p>
            <a:pPr eaLnBrk="1" hangingPunct="1">
              <a:spcBef>
                <a:spcPts val="600"/>
              </a:spcBef>
              <a:spcAft>
                <a:spcPts val="0"/>
              </a:spcAft>
              <a:buFont typeface="Wingdings" panose="05000000000000000000" pitchFamily="2" charset="2"/>
              <a:buChar char="l"/>
            </a:pPr>
            <a:r>
              <a:rPr lang="zh-CN" altLang="en-US" sz="1800" dirty="0" smtClean="0"/>
              <a:t>文法</a:t>
            </a:r>
            <a:r>
              <a:rPr lang="en-US" altLang="zh-CN" sz="1800" dirty="0" smtClean="0"/>
              <a:t>G[S]</a:t>
            </a:r>
            <a:r>
              <a:rPr lang="zh-CN" altLang="en-US" sz="1800" dirty="0" smtClean="0"/>
              <a:t>：</a:t>
            </a:r>
          </a:p>
          <a:p>
            <a:pPr marL="990600" lvl="1" indent="-533400" eaLnBrk="1" hangingPunct="1">
              <a:spcBef>
                <a:spcPts val="600"/>
              </a:spcBef>
              <a:spcAft>
                <a:spcPts val="0"/>
              </a:spcAft>
              <a:buFont typeface="Wingdings" panose="05000000000000000000" pitchFamily="2" charset="2"/>
              <a:buNone/>
            </a:pPr>
            <a:r>
              <a:rPr lang="en-US" altLang="zh-CN" sz="1800" dirty="0" err="1" smtClean="0"/>
              <a:t>S</a:t>
            </a:r>
            <a:r>
              <a:rPr lang="en-US" altLang="zh-CN" sz="1800" dirty="0" err="1" smtClean="0">
                <a:cs typeface="Arial" panose="020B0604020202020204" pitchFamily="34" charset="0"/>
              </a:rPr>
              <a:t>→Ap</a:t>
            </a:r>
            <a:endParaRPr lang="en-US" altLang="zh-CN" sz="1800" dirty="0" smtClean="0">
              <a:cs typeface="Arial" panose="020B0604020202020204" pitchFamily="34" charset="0"/>
            </a:endParaRPr>
          </a:p>
          <a:p>
            <a:pPr marL="990600" lvl="1" indent="-533400" eaLnBrk="1" hangingPunct="1">
              <a:spcBef>
                <a:spcPts val="600"/>
              </a:spcBef>
              <a:spcAft>
                <a:spcPts val="0"/>
              </a:spcAft>
              <a:buFont typeface="Wingdings" panose="05000000000000000000" pitchFamily="2" charset="2"/>
              <a:buNone/>
            </a:pPr>
            <a:r>
              <a:rPr lang="en-US" altLang="zh-CN" sz="1800" dirty="0" err="1" smtClean="0">
                <a:cs typeface="Arial" panose="020B0604020202020204" pitchFamily="34" charset="0"/>
              </a:rPr>
              <a:t>S→Bq</a:t>
            </a:r>
            <a:endParaRPr lang="en-US" altLang="zh-CN" sz="1800" dirty="0" smtClean="0">
              <a:cs typeface="Arial" panose="020B0604020202020204" pitchFamily="34" charset="0"/>
            </a:endParaRPr>
          </a:p>
          <a:p>
            <a:pPr marL="990600" lvl="1" indent="-533400" eaLnBrk="1" hangingPunct="1">
              <a:spcBef>
                <a:spcPts val="600"/>
              </a:spcBef>
              <a:spcAft>
                <a:spcPts val="0"/>
              </a:spcAft>
              <a:buFont typeface="Wingdings" panose="05000000000000000000" pitchFamily="2" charset="2"/>
              <a:buNone/>
            </a:pPr>
            <a:r>
              <a:rPr lang="en-US" altLang="zh-CN" sz="1800" dirty="0" err="1" smtClean="0">
                <a:cs typeface="Arial" panose="020B0604020202020204" pitchFamily="34" charset="0"/>
              </a:rPr>
              <a:t>A→a</a:t>
            </a:r>
            <a:endParaRPr lang="en-US" altLang="zh-CN" sz="1800" dirty="0" smtClean="0">
              <a:cs typeface="Arial" panose="020B0604020202020204" pitchFamily="34" charset="0"/>
            </a:endParaRPr>
          </a:p>
          <a:p>
            <a:pPr marL="990600" lvl="1" indent="-533400" eaLnBrk="1" hangingPunct="1">
              <a:spcBef>
                <a:spcPts val="600"/>
              </a:spcBef>
              <a:spcAft>
                <a:spcPts val="0"/>
              </a:spcAft>
              <a:buFont typeface="Wingdings" panose="05000000000000000000" pitchFamily="2" charset="2"/>
              <a:buNone/>
            </a:pPr>
            <a:r>
              <a:rPr lang="en-US" altLang="zh-CN" sz="1800" dirty="0" err="1" smtClean="0">
                <a:cs typeface="Arial" panose="020B0604020202020204" pitchFamily="34" charset="0"/>
              </a:rPr>
              <a:t>A→cA</a:t>
            </a:r>
            <a:endParaRPr lang="en-US" altLang="zh-CN" sz="1800" dirty="0" smtClean="0">
              <a:cs typeface="Arial" panose="020B0604020202020204" pitchFamily="34" charset="0"/>
            </a:endParaRPr>
          </a:p>
          <a:p>
            <a:pPr marL="990600" lvl="1" indent="-533400" eaLnBrk="1" hangingPunct="1">
              <a:spcBef>
                <a:spcPts val="600"/>
              </a:spcBef>
              <a:spcAft>
                <a:spcPts val="0"/>
              </a:spcAft>
              <a:buFont typeface="Wingdings" panose="05000000000000000000" pitchFamily="2" charset="2"/>
              <a:buNone/>
            </a:pPr>
            <a:r>
              <a:rPr lang="en-US" altLang="zh-CN" sz="1800" dirty="0" err="1" smtClean="0">
                <a:cs typeface="Arial" panose="020B0604020202020204" pitchFamily="34" charset="0"/>
              </a:rPr>
              <a:t>B→b</a:t>
            </a:r>
            <a:endParaRPr lang="en-US" altLang="zh-CN" sz="1800" dirty="0" smtClean="0">
              <a:cs typeface="Arial" panose="020B0604020202020204" pitchFamily="34" charset="0"/>
            </a:endParaRPr>
          </a:p>
          <a:p>
            <a:pPr marL="990600" lvl="1" indent="-533400" eaLnBrk="1" hangingPunct="1">
              <a:spcBef>
                <a:spcPts val="600"/>
              </a:spcBef>
              <a:spcAft>
                <a:spcPts val="0"/>
              </a:spcAft>
              <a:buFont typeface="Wingdings" panose="05000000000000000000" pitchFamily="2" charset="2"/>
              <a:buNone/>
            </a:pPr>
            <a:r>
              <a:rPr lang="en-US" altLang="zh-CN" sz="1800" dirty="0" err="1" smtClean="0">
                <a:cs typeface="Arial" panose="020B0604020202020204" pitchFamily="34" charset="0"/>
              </a:rPr>
              <a:t>B→dB</a:t>
            </a:r>
            <a:endParaRPr lang="en-US" altLang="zh-CN" sz="1800" dirty="0" smtClean="0">
              <a:cs typeface="Arial" panose="020B0604020202020204" pitchFamily="34" charset="0"/>
            </a:endParaRPr>
          </a:p>
          <a:p>
            <a:pPr eaLnBrk="1" hangingPunct="1">
              <a:spcBef>
                <a:spcPts val="600"/>
              </a:spcBef>
              <a:spcAft>
                <a:spcPts val="0"/>
              </a:spcAft>
              <a:buFont typeface="Wingdings" panose="05000000000000000000" pitchFamily="2" charset="2"/>
              <a:buChar char="l"/>
            </a:pPr>
            <a:r>
              <a:rPr lang="zh-CN" altLang="en-US" sz="1800" dirty="0" smtClean="0">
                <a:cs typeface="Arial" panose="020B0604020202020204" pitchFamily="34" charset="0"/>
              </a:rPr>
              <a:t>产生式左部分相同的右部分的首字符集都不相交。所以，该文法可以进行自顶向下的确定性分析。</a:t>
            </a:r>
          </a:p>
        </p:txBody>
      </p:sp>
      <p:sp>
        <p:nvSpPr>
          <p:cNvPr id="3" name="Rectangle 2"/>
          <p:cNvSpPr>
            <a:spLocks noGrp="1" noRot="1" noChangeArrowheads="1"/>
          </p:cNvSpPr>
          <p:nvPr>
            <p:ph type="title"/>
          </p:nvPr>
        </p:nvSpPr>
        <p:spPr>
          <a:xfrm>
            <a:off x="468313" y="414338"/>
            <a:ext cx="8229600" cy="1143000"/>
          </a:xfrm>
        </p:spPr>
        <p:txBody>
          <a:bodyPr/>
          <a:lstStyle/>
          <a:p>
            <a:pPr eaLnBrk="1" hangingPunct="1"/>
            <a:r>
              <a:rPr lang="en-US" altLang="zh-CN" sz="3600" b="1" dirty="0"/>
              <a:t>4</a:t>
            </a:r>
            <a:r>
              <a:rPr lang="zh-CN" altLang="en-US" sz="3600" b="1" dirty="0" smtClean="0"/>
              <a:t>．</a:t>
            </a:r>
            <a:r>
              <a:rPr lang="en-US" altLang="zh-CN" sz="3600" b="1" dirty="0" smtClean="0"/>
              <a:t>1 </a:t>
            </a:r>
            <a:r>
              <a:rPr lang="zh-CN" altLang="en-US" sz="3600" b="1" dirty="0" smtClean="0">
                <a:solidFill>
                  <a:schemeClr val="hlink"/>
                </a:solidFill>
              </a:rPr>
              <a:t>确定</a:t>
            </a:r>
            <a:r>
              <a:rPr lang="zh-CN" altLang="en-US" sz="3600" b="1" dirty="0" smtClean="0"/>
              <a:t>的自顶向下分析思想</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idx="1"/>
          </p:nvPr>
        </p:nvSpPr>
        <p:spPr>
          <a:xfrm>
            <a:off x="550863" y="1700808"/>
            <a:ext cx="8064500" cy="4896544"/>
          </a:xfrm>
        </p:spPr>
        <p:txBody>
          <a:bodyPr/>
          <a:lstStyle/>
          <a:p>
            <a:pPr eaLnBrk="1" hangingPunct="1">
              <a:lnSpc>
                <a:spcPct val="80000"/>
              </a:lnSpc>
              <a:spcAft>
                <a:spcPts val="600"/>
              </a:spcAft>
              <a:buFont typeface="Wingdings" panose="05000000000000000000" pitchFamily="2" charset="2"/>
              <a:buChar char="l"/>
            </a:pPr>
            <a:r>
              <a:rPr lang="zh-CN" altLang="en-US" sz="2000" dirty="0" smtClean="0"/>
              <a:t>那么如果在产生式中存在空产生式，如何判定它可以确定的进行语法分析？</a:t>
            </a:r>
          </a:p>
          <a:p>
            <a:pPr eaLnBrk="1" hangingPunct="1">
              <a:lnSpc>
                <a:spcPct val="80000"/>
              </a:lnSpc>
              <a:spcAft>
                <a:spcPts val="600"/>
              </a:spcAft>
              <a:buFont typeface="Wingdings" panose="05000000000000000000" pitchFamily="2" charset="2"/>
              <a:buChar char="l"/>
            </a:pPr>
            <a:r>
              <a:rPr lang="zh-CN" altLang="en-US" sz="2000" dirty="0" smtClean="0"/>
              <a:t>例</a:t>
            </a:r>
            <a:r>
              <a:rPr lang="en-US" altLang="zh-CN" sz="2000" dirty="0" smtClean="0"/>
              <a:t>5</a:t>
            </a:r>
            <a:r>
              <a:rPr lang="zh-CN" altLang="en-US" sz="2000" dirty="0" smtClean="0"/>
              <a:t>．</a:t>
            </a:r>
            <a:r>
              <a:rPr lang="en-US" altLang="zh-CN" sz="2000" dirty="0" smtClean="0"/>
              <a:t>3  </a:t>
            </a:r>
            <a:r>
              <a:rPr lang="zh-CN" altLang="en-US" sz="2000" dirty="0" smtClean="0"/>
              <a:t>若有文法</a:t>
            </a:r>
            <a:r>
              <a:rPr lang="en-US" altLang="zh-CN" sz="2000" dirty="0" smtClean="0"/>
              <a:t>G[S]</a:t>
            </a:r>
            <a:r>
              <a:rPr lang="zh-CN" altLang="en-US" sz="2000" dirty="0" smtClean="0"/>
              <a:t>：</a:t>
            </a:r>
          </a:p>
          <a:p>
            <a:pPr lvl="1" eaLnBrk="1" hangingPunct="1">
              <a:lnSpc>
                <a:spcPct val="80000"/>
              </a:lnSpc>
              <a:spcAft>
                <a:spcPts val="600"/>
              </a:spcAft>
              <a:buFont typeface="Wingdings" panose="05000000000000000000" pitchFamily="2" charset="2"/>
              <a:buChar char="p"/>
            </a:pPr>
            <a:r>
              <a:rPr lang="en-US" altLang="zh-CN" sz="2000" dirty="0" err="1" smtClean="0"/>
              <a:t>S→aA</a:t>
            </a:r>
            <a:r>
              <a:rPr lang="zh-CN" altLang="en-US" sz="2000" dirty="0" smtClean="0"/>
              <a:t>；</a:t>
            </a:r>
          </a:p>
          <a:p>
            <a:pPr lvl="1" eaLnBrk="1" hangingPunct="1">
              <a:lnSpc>
                <a:spcPct val="80000"/>
              </a:lnSpc>
              <a:spcAft>
                <a:spcPts val="600"/>
              </a:spcAft>
              <a:buFont typeface="Wingdings" panose="05000000000000000000" pitchFamily="2" charset="2"/>
              <a:buChar char="p"/>
            </a:pPr>
            <a:r>
              <a:rPr lang="en-US" altLang="zh-CN" sz="2000" dirty="0" err="1" smtClean="0"/>
              <a:t>S→d</a:t>
            </a:r>
            <a:r>
              <a:rPr lang="zh-CN" altLang="en-US" sz="2000" dirty="0" smtClean="0"/>
              <a:t>；</a:t>
            </a:r>
          </a:p>
          <a:p>
            <a:pPr lvl="1" eaLnBrk="1" hangingPunct="1">
              <a:lnSpc>
                <a:spcPct val="80000"/>
              </a:lnSpc>
              <a:spcAft>
                <a:spcPts val="600"/>
              </a:spcAft>
              <a:buFont typeface="Wingdings" panose="05000000000000000000" pitchFamily="2" charset="2"/>
              <a:buChar char="p"/>
            </a:pPr>
            <a:r>
              <a:rPr lang="en-US" altLang="zh-CN" sz="2000" dirty="0" err="1" smtClean="0"/>
              <a:t>A→bAS</a:t>
            </a:r>
            <a:r>
              <a:rPr lang="zh-CN" altLang="en-US" sz="2000" dirty="0" smtClean="0"/>
              <a:t>；</a:t>
            </a:r>
          </a:p>
          <a:p>
            <a:pPr lvl="1" eaLnBrk="1" hangingPunct="1">
              <a:lnSpc>
                <a:spcPct val="80000"/>
              </a:lnSpc>
              <a:spcAft>
                <a:spcPts val="600"/>
              </a:spcAft>
              <a:buFont typeface="Wingdings" panose="05000000000000000000" pitchFamily="2" charset="2"/>
              <a:buChar char="p"/>
            </a:pPr>
            <a:r>
              <a:rPr lang="en-US" altLang="zh-CN" sz="2000" dirty="0" err="1" smtClean="0"/>
              <a:t>A→ε</a:t>
            </a:r>
            <a:r>
              <a:rPr lang="zh-CN" altLang="en-US" sz="2000" dirty="0" smtClean="0"/>
              <a:t>。 </a:t>
            </a:r>
          </a:p>
          <a:p>
            <a:pPr lvl="1" eaLnBrk="1" hangingPunct="1">
              <a:lnSpc>
                <a:spcPct val="80000"/>
              </a:lnSpc>
              <a:spcAft>
                <a:spcPts val="600"/>
              </a:spcAft>
              <a:buFont typeface="Wingdings" panose="05000000000000000000" pitchFamily="2" charset="2"/>
              <a:buChar char="p"/>
            </a:pPr>
            <a:r>
              <a:rPr lang="zh-CN" altLang="en-US" sz="2000" dirty="0" smtClean="0"/>
              <a:t>判断字符串：</a:t>
            </a:r>
            <a:r>
              <a:rPr lang="en-US" altLang="zh-CN" sz="2000" dirty="0" err="1" smtClean="0"/>
              <a:t>abd</a:t>
            </a:r>
            <a:endParaRPr lang="en-US" altLang="zh-CN" sz="2000" dirty="0" smtClean="0"/>
          </a:p>
          <a:p>
            <a:pPr eaLnBrk="1" hangingPunct="1">
              <a:lnSpc>
                <a:spcPct val="80000"/>
              </a:lnSpc>
              <a:spcAft>
                <a:spcPts val="600"/>
              </a:spcAft>
              <a:buFont typeface="Wingdings" panose="05000000000000000000" pitchFamily="2" charset="2"/>
              <a:buChar char="l"/>
            </a:pPr>
            <a:r>
              <a:rPr lang="zh-CN" altLang="en-US" sz="2000" dirty="0" smtClean="0"/>
              <a:t>推导过程：</a:t>
            </a:r>
            <a:r>
              <a:rPr lang="en-US" altLang="zh-CN" sz="2000" dirty="0" smtClean="0"/>
              <a:t>S</a:t>
            </a:r>
            <a:r>
              <a:rPr lang="el-GR" altLang="zh-CN" sz="2000" dirty="0" smtClean="0">
                <a:cs typeface="Arial" panose="020B0604020202020204" pitchFamily="34" charset="0"/>
                <a:sym typeface="Symbol" panose="05050102010706020507" pitchFamily="18" charset="2"/>
              </a:rPr>
              <a:t></a:t>
            </a:r>
            <a:r>
              <a:rPr lang="en-US" altLang="zh-CN" sz="2000" dirty="0" smtClean="0"/>
              <a:t> </a:t>
            </a:r>
            <a:r>
              <a:rPr lang="en-US" altLang="zh-CN" sz="2000" dirty="0" err="1" smtClean="0"/>
              <a:t>aA</a:t>
            </a:r>
            <a:r>
              <a:rPr lang="el-GR" altLang="zh-CN" sz="2000" dirty="0" smtClean="0">
                <a:cs typeface="Arial" panose="020B0604020202020204" pitchFamily="34" charset="0"/>
                <a:sym typeface="Symbol" panose="05050102010706020507" pitchFamily="18" charset="2"/>
              </a:rPr>
              <a:t></a:t>
            </a:r>
            <a:r>
              <a:rPr lang="en-US" altLang="zh-CN" sz="2000" dirty="0" err="1" smtClean="0"/>
              <a:t>abAS</a:t>
            </a:r>
            <a:r>
              <a:rPr lang="el-GR" altLang="zh-CN" sz="2000" dirty="0" smtClean="0">
                <a:cs typeface="Arial" panose="020B0604020202020204" pitchFamily="34" charset="0"/>
                <a:sym typeface="Symbol" panose="05050102010706020507" pitchFamily="18" charset="2"/>
              </a:rPr>
              <a:t></a:t>
            </a:r>
            <a:r>
              <a:rPr lang="en-US" altLang="zh-CN" sz="2000" dirty="0" err="1" smtClean="0"/>
              <a:t>abεS</a:t>
            </a:r>
            <a:r>
              <a:rPr lang="el-GR" altLang="zh-CN" sz="2000" dirty="0" smtClean="0">
                <a:cs typeface="Arial" panose="020B0604020202020204" pitchFamily="34" charset="0"/>
                <a:sym typeface="Symbol" panose="05050102010706020507" pitchFamily="18" charset="2"/>
              </a:rPr>
              <a:t></a:t>
            </a:r>
            <a:r>
              <a:rPr lang="en-US" altLang="zh-CN" sz="2000" dirty="0" err="1" smtClean="0"/>
              <a:t>abS</a:t>
            </a:r>
            <a:r>
              <a:rPr lang="el-GR" altLang="zh-CN" sz="2000" dirty="0" smtClean="0">
                <a:cs typeface="Arial" panose="020B0604020202020204" pitchFamily="34" charset="0"/>
                <a:sym typeface="Symbol" panose="05050102010706020507" pitchFamily="18" charset="2"/>
              </a:rPr>
              <a:t></a:t>
            </a:r>
            <a:r>
              <a:rPr lang="en-US" altLang="zh-CN" sz="2000" dirty="0" err="1" smtClean="0"/>
              <a:t>abd</a:t>
            </a:r>
            <a:endParaRPr lang="en-US" altLang="zh-CN" sz="2000" dirty="0" smtClean="0"/>
          </a:p>
          <a:p>
            <a:pPr eaLnBrk="1" hangingPunct="1">
              <a:lnSpc>
                <a:spcPct val="80000"/>
              </a:lnSpc>
              <a:spcAft>
                <a:spcPts val="600"/>
              </a:spcAft>
              <a:buFont typeface="Wingdings" panose="05000000000000000000" pitchFamily="2" charset="2"/>
              <a:buChar char="l"/>
            </a:pPr>
            <a:r>
              <a:rPr lang="zh-CN" altLang="en-US" sz="2000" dirty="0" smtClean="0"/>
              <a:t>当某个非终结符的产生式中含有空产生式时，它的非空产生式右部的首字符集两两不相交，并且在推导过程中紧跟在该非终结符右边可能出现的终结符也不相交，</a:t>
            </a:r>
            <a:r>
              <a:rPr lang="zh-CN" altLang="en-US" sz="2000" dirty="0" smtClean="0">
                <a:solidFill>
                  <a:schemeClr val="hlink"/>
                </a:solidFill>
              </a:rPr>
              <a:t>则仍可以构造确定的语法分析。</a:t>
            </a:r>
          </a:p>
          <a:p>
            <a:pPr eaLnBrk="1" hangingPunct="1">
              <a:lnSpc>
                <a:spcPct val="80000"/>
              </a:lnSpc>
              <a:spcAft>
                <a:spcPts val="600"/>
              </a:spcAft>
              <a:buFont typeface="Wingdings" panose="05000000000000000000" pitchFamily="2" charset="2"/>
              <a:buChar char="l"/>
            </a:pPr>
            <a:r>
              <a:rPr lang="zh-CN" altLang="en-US" sz="2000" dirty="0" smtClean="0"/>
              <a:t>这种情况下就要看该非终结符的</a:t>
            </a:r>
            <a:r>
              <a:rPr lang="zh-CN" altLang="en-US" sz="2000" b="1" dirty="0" smtClean="0">
                <a:solidFill>
                  <a:schemeClr val="hlink"/>
                </a:solidFill>
              </a:rPr>
              <a:t>后跟符号集（</a:t>
            </a:r>
            <a:r>
              <a:rPr lang="en-US" altLang="zh-CN" sz="2000" b="1" dirty="0" smtClean="0">
                <a:solidFill>
                  <a:schemeClr val="hlink"/>
                </a:solidFill>
              </a:rPr>
              <a:t>FOLLOW</a:t>
            </a:r>
            <a:r>
              <a:rPr lang="zh-CN" altLang="en-US" sz="2000" b="1" dirty="0" smtClean="0">
                <a:solidFill>
                  <a:schemeClr val="hlink"/>
                </a:solidFill>
              </a:rPr>
              <a:t>）</a:t>
            </a:r>
            <a:r>
              <a:rPr lang="zh-CN" altLang="en-US" sz="2000" dirty="0" smtClean="0"/>
              <a:t>。</a:t>
            </a:r>
          </a:p>
        </p:txBody>
      </p:sp>
      <p:sp>
        <p:nvSpPr>
          <p:cNvPr id="28675" name="AutoShape 3"/>
          <p:cNvSpPr>
            <a:spLocks noChangeArrowheads="1"/>
          </p:cNvSpPr>
          <p:nvPr/>
        </p:nvSpPr>
        <p:spPr bwMode="auto">
          <a:xfrm>
            <a:off x="4089401" y="1700808"/>
            <a:ext cx="4608512" cy="3023865"/>
          </a:xfrm>
          <a:prstGeom prst="irregularSeal1">
            <a:avLst/>
          </a:prstGeom>
          <a:solidFill>
            <a:schemeClr val="accent1"/>
          </a:solidFill>
          <a:ln w="9525">
            <a:solidFill>
              <a:schemeClr val="tx1"/>
            </a:solidFill>
            <a:miter lim="800000"/>
            <a:headEnd/>
            <a:tailEnd/>
          </a:ln>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400" dirty="0">
                <a:solidFill>
                  <a:srgbClr val="FF0000"/>
                </a:solidFill>
              </a:rPr>
              <a:t>通常情况下，只需要考虑</a:t>
            </a:r>
            <a:r>
              <a:rPr lang="en-US" altLang="zh-CN" sz="1400" dirty="0">
                <a:solidFill>
                  <a:srgbClr val="FF0000"/>
                </a:solidFill>
              </a:rPr>
              <a:t>FIRST</a:t>
            </a:r>
            <a:r>
              <a:rPr lang="zh-CN" altLang="en-US" sz="1400" dirty="0">
                <a:solidFill>
                  <a:srgbClr val="FF0000"/>
                </a:solidFill>
              </a:rPr>
              <a:t>集合就可以了。但是，当产生式右部出现</a:t>
            </a:r>
            <a:r>
              <a:rPr lang="en-US" altLang="zh-CN" sz="1400" dirty="0">
                <a:solidFill>
                  <a:srgbClr val="FF0000"/>
                </a:solidFill>
              </a:rPr>
              <a:t>ε</a:t>
            </a:r>
            <a:r>
              <a:rPr lang="zh-CN" altLang="en-US" sz="1400" dirty="0">
                <a:solidFill>
                  <a:srgbClr val="FF0000"/>
                </a:solidFill>
              </a:rPr>
              <a:t>或者能够推导出</a:t>
            </a:r>
            <a:r>
              <a:rPr lang="en-US" altLang="zh-CN" sz="1400" dirty="0">
                <a:solidFill>
                  <a:srgbClr val="FF0000"/>
                </a:solidFill>
              </a:rPr>
              <a:t>ε</a:t>
            </a:r>
            <a:r>
              <a:rPr lang="zh-CN" altLang="en-US" sz="1400" dirty="0">
                <a:solidFill>
                  <a:srgbClr val="FF0000"/>
                </a:solidFill>
              </a:rPr>
              <a:t>，则应该考虑该产生式左部的非终结符的后跟字符集。</a:t>
            </a:r>
          </a:p>
        </p:txBody>
      </p:sp>
      <p:sp>
        <p:nvSpPr>
          <p:cNvPr id="4" name="Rectangle 2"/>
          <p:cNvSpPr>
            <a:spLocks noGrp="1" noRot="1" noChangeArrowheads="1"/>
          </p:cNvSpPr>
          <p:nvPr>
            <p:ph type="title"/>
          </p:nvPr>
        </p:nvSpPr>
        <p:spPr>
          <a:xfrm>
            <a:off x="468313" y="414338"/>
            <a:ext cx="8229600" cy="1143000"/>
          </a:xfrm>
        </p:spPr>
        <p:txBody>
          <a:bodyPr/>
          <a:lstStyle/>
          <a:p>
            <a:pPr eaLnBrk="1" hangingPunct="1"/>
            <a:r>
              <a:rPr lang="en-US" altLang="zh-CN" sz="3600" b="1" dirty="0"/>
              <a:t>4</a:t>
            </a:r>
            <a:r>
              <a:rPr lang="zh-CN" altLang="en-US" sz="3600" b="1" dirty="0" smtClean="0"/>
              <a:t>．</a:t>
            </a:r>
            <a:r>
              <a:rPr lang="en-US" altLang="zh-CN" sz="3600" b="1" dirty="0" smtClean="0"/>
              <a:t>1 </a:t>
            </a:r>
            <a:r>
              <a:rPr lang="zh-CN" altLang="en-US" sz="3600" b="1" dirty="0" smtClean="0">
                <a:solidFill>
                  <a:schemeClr val="hlink"/>
                </a:solidFill>
              </a:rPr>
              <a:t>确定</a:t>
            </a:r>
            <a:r>
              <a:rPr lang="zh-CN" altLang="en-US" sz="3600" b="1" dirty="0" smtClean="0"/>
              <a:t>的自顶向下分析思想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 calcmode="lin" valueType="num">
                                      <p:cBhvr>
                                        <p:cTn id="7" dur="500" fill="hold"/>
                                        <p:tgtEl>
                                          <p:spTgt spid="28675"/>
                                        </p:tgtEl>
                                        <p:attrNameLst>
                                          <p:attrName>ppt_w</p:attrName>
                                        </p:attrNameLst>
                                      </p:cBhvr>
                                      <p:tavLst>
                                        <p:tav tm="0">
                                          <p:val>
                                            <p:fltVal val="0"/>
                                          </p:val>
                                        </p:tav>
                                        <p:tav tm="100000">
                                          <p:val>
                                            <p:strVal val="#ppt_w"/>
                                          </p:val>
                                        </p:tav>
                                      </p:tavLst>
                                    </p:anim>
                                    <p:anim calcmode="lin" valueType="num">
                                      <p:cBhvr>
                                        <p:cTn id="8" dur="500" fill="hold"/>
                                        <p:tgtEl>
                                          <p:spTgt spid="2867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rrowheads="1"/>
          </p:cNvSpPr>
          <p:nvPr>
            <p:ph idx="1"/>
          </p:nvPr>
        </p:nvSpPr>
        <p:spPr>
          <a:xfrm>
            <a:off x="539750" y="1555750"/>
            <a:ext cx="8064500" cy="5257800"/>
          </a:xfrm>
        </p:spPr>
        <p:txBody>
          <a:bodyPr/>
          <a:lstStyle/>
          <a:p>
            <a:pPr eaLnBrk="1" hangingPunct="1">
              <a:spcBef>
                <a:spcPts val="600"/>
              </a:spcBef>
              <a:spcAft>
                <a:spcPts val="600"/>
              </a:spcAft>
              <a:buFont typeface="Wingdings" panose="05000000000000000000" pitchFamily="2" charset="2"/>
              <a:buChar char="l"/>
            </a:pPr>
            <a:r>
              <a:rPr lang="zh-CN" altLang="en-US" sz="2400" b="1" smtClean="0">
                <a:solidFill>
                  <a:schemeClr val="hlink"/>
                </a:solidFill>
              </a:rPr>
              <a:t>后跟符号集（</a:t>
            </a:r>
            <a:r>
              <a:rPr lang="en-US" altLang="zh-CN" sz="2400" b="1" smtClean="0">
                <a:solidFill>
                  <a:schemeClr val="hlink"/>
                </a:solidFill>
              </a:rPr>
              <a:t>FOLLOW</a:t>
            </a:r>
            <a:r>
              <a:rPr lang="zh-CN" altLang="en-US" sz="2400" b="1" smtClean="0">
                <a:solidFill>
                  <a:schemeClr val="hlink"/>
                </a:solidFill>
              </a:rPr>
              <a:t>）定义：</a:t>
            </a:r>
          </a:p>
          <a:p>
            <a:pPr lvl="1" eaLnBrk="1" hangingPunct="1">
              <a:buFont typeface="Wingdings" panose="05000000000000000000" pitchFamily="2" charset="2"/>
              <a:buChar char="p"/>
            </a:pPr>
            <a:r>
              <a:rPr lang="zh-CN" altLang="en-US" sz="2000" smtClean="0">
                <a:solidFill>
                  <a:srgbClr val="000000"/>
                </a:solidFill>
              </a:rPr>
              <a:t>设</a:t>
            </a:r>
            <a:r>
              <a:rPr lang="en-US" altLang="zh-CN" sz="2000" smtClean="0">
                <a:solidFill>
                  <a:srgbClr val="000000"/>
                </a:solidFill>
              </a:rPr>
              <a:t>G=(V</a:t>
            </a:r>
            <a:r>
              <a:rPr lang="en-US" altLang="zh-CN" sz="2000" baseline="-25000" smtClean="0">
                <a:solidFill>
                  <a:srgbClr val="000000"/>
                </a:solidFill>
              </a:rPr>
              <a:t>T</a:t>
            </a:r>
            <a:r>
              <a:rPr lang="en-US" altLang="zh-CN" sz="2000" smtClean="0">
                <a:solidFill>
                  <a:srgbClr val="000000"/>
                </a:solidFill>
              </a:rPr>
              <a:t>,V</a:t>
            </a:r>
            <a:r>
              <a:rPr lang="en-US" altLang="zh-CN" sz="2000" baseline="-25000" smtClean="0">
                <a:solidFill>
                  <a:srgbClr val="000000"/>
                </a:solidFill>
              </a:rPr>
              <a:t>N</a:t>
            </a:r>
            <a:r>
              <a:rPr lang="en-US" altLang="zh-CN" sz="2000" smtClean="0">
                <a:solidFill>
                  <a:srgbClr val="000000"/>
                </a:solidFill>
              </a:rPr>
              <a:t>,S,P)</a:t>
            </a:r>
            <a:r>
              <a:rPr lang="zh-CN" altLang="en-US" sz="2000" smtClean="0">
                <a:solidFill>
                  <a:srgbClr val="000000"/>
                </a:solidFill>
              </a:rPr>
              <a:t>是上下文无关文法，</a:t>
            </a:r>
            <a:r>
              <a:rPr lang="en-US" altLang="zh-CN" sz="2000" smtClean="0">
                <a:solidFill>
                  <a:srgbClr val="000000"/>
                </a:solidFill>
              </a:rPr>
              <a:t>A∈V</a:t>
            </a:r>
            <a:r>
              <a:rPr lang="en-US" altLang="zh-CN" sz="2000" baseline="-25000" smtClean="0">
                <a:solidFill>
                  <a:srgbClr val="000000"/>
                </a:solidFill>
              </a:rPr>
              <a:t>N</a:t>
            </a:r>
            <a:r>
              <a:rPr lang="zh-CN" altLang="en-US" sz="2000" smtClean="0">
                <a:solidFill>
                  <a:srgbClr val="000000"/>
                </a:solidFill>
              </a:rPr>
              <a:t>，</a:t>
            </a:r>
            <a:r>
              <a:rPr lang="en-US" altLang="zh-CN" sz="2000" smtClean="0">
                <a:solidFill>
                  <a:srgbClr val="000000"/>
                </a:solidFill>
              </a:rPr>
              <a:t>S</a:t>
            </a:r>
            <a:r>
              <a:rPr lang="zh-CN" altLang="en-US" sz="2000" smtClean="0">
                <a:solidFill>
                  <a:srgbClr val="000000"/>
                </a:solidFill>
              </a:rPr>
              <a:t>是开始符号。</a:t>
            </a:r>
          </a:p>
          <a:p>
            <a:pPr lvl="1" eaLnBrk="1" hangingPunct="1">
              <a:buFont typeface="Wingdings" panose="05000000000000000000" pitchFamily="2" charset="2"/>
              <a:buChar char="p"/>
            </a:pPr>
            <a:r>
              <a:rPr lang="en-US" altLang="zh-CN" sz="2000" smtClean="0">
                <a:solidFill>
                  <a:srgbClr val="000000"/>
                </a:solidFill>
              </a:rPr>
              <a:t>FOLLOW(A)={a</a:t>
            </a:r>
            <a:r>
              <a:rPr lang="en-US" altLang="zh-CN" sz="2000" smtClean="0">
                <a:solidFill>
                  <a:srgbClr val="000000"/>
                </a:solidFill>
                <a:cs typeface="Arial" panose="020B0604020202020204" pitchFamily="34" charset="0"/>
              </a:rPr>
              <a:t>│S </a:t>
            </a:r>
            <a:r>
              <a:rPr lang="el-GR" altLang="zh-CN" sz="2000" smtClean="0">
                <a:solidFill>
                  <a:srgbClr val="000000"/>
                </a:solidFill>
                <a:cs typeface="Arial" panose="020B0604020202020204" pitchFamily="34" charset="0"/>
                <a:sym typeface="Symbol" panose="05050102010706020507" pitchFamily="18" charset="2"/>
              </a:rPr>
              <a:t></a:t>
            </a:r>
            <a:r>
              <a:rPr lang="en-US" altLang="zh-CN" sz="2000" smtClean="0">
                <a:solidFill>
                  <a:srgbClr val="000000"/>
                </a:solidFill>
                <a:cs typeface="Arial" panose="020B0604020202020204" pitchFamily="34" charset="0"/>
                <a:sym typeface="Symbol" panose="05050102010706020507" pitchFamily="18" charset="2"/>
              </a:rPr>
              <a:t>*….Aa….</a:t>
            </a:r>
            <a:r>
              <a:rPr lang="zh-CN" altLang="en-US" sz="2000" smtClean="0">
                <a:solidFill>
                  <a:srgbClr val="000000"/>
                </a:solidFill>
                <a:cs typeface="Arial" panose="020B0604020202020204" pitchFamily="34" charset="0"/>
                <a:sym typeface="Symbol" panose="05050102010706020507" pitchFamily="18" charset="2"/>
              </a:rPr>
              <a:t>，</a:t>
            </a:r>
            <a:r>
              <a:rPr lang="en-US" altLang="zh-CN" sz="2000" smtClean="0">
                <a:solidFill>
                  <a:srgbClr val="000000"/>
                </a:solidFill>
                <a:cs typeface="Arial" panose="020B0604020202020204" pitchFamily="34" charset="0"/>
                <a:sym typeface="Symbol" panose="05050102010706020507" pitchFamily="18" charset="2"/>
              </a:rPr>
              <a:t>a </a:t>
            </a:r>
            <a:r>
              <a:rPr lang="en-US" altLang="zh-CN" sz="2000" smtClean="0">
                <a:solidFill>
                  <a:srgbClr val="000000"/>
                </a:solidFill>
              </a:rPr>
              <a:t>∈V</a:t>
            </a:r>
            <a:r>
              <a:rPr lang="en-US" altLang="zh-CN" sz="2000" baseline="-25000" smtClean="0">
                <a:solidFill>
                  <a:srgbClr val="000000"/>
                </a:solidFill>
              </a:rPr>
              <a:t>T</a:t>
            </a:r>
            <a:r>
              <a:rPr lang="zh-CN" altLang="en-US" sz="2000" smtClean="0">
                <a:solidFill>
                  <a:srgbClr val="000000"/>
                </a:solidFill>
              </a:rPr>
              <a:t>，</a:t>
            </a:r>
            <a:r>
              <a:rPr lang="en-US" altLang="zh-CN" sz="2000" smtClean="0">
                <a:solidFill>
                  <a:srgbClr val="000000"/>
                </a:solidFill>
              </a:rPr>
              <a:t>}</a:t>
            </a:r>
          </a:p>
          <a:p>
            <a:pPr lvl="1" eaLnBrk="1" hangingPunct="1">
              <a:buFont typeface="Wingdings" panose="05000000000000000000" pitchFamily="2" charset="2"/>
              <a:buChar char="p"/>
            </a:pPr>
            <a:r>
              <a:rPr lang="zh-CN" altLang="en-US" sz="2000" smtClean="0">
                <a:solidFill>
                  <a:srgbClr val="000000"/>
                </a:solidFill>
              </a:rPr>
              <a:t>若有</a:t>
            </a:r>
            <a:r>
              <a:rPr lang="en-US" altLang="zh-CN" sz="2000" smtClean="0">
                <a:solidFill>
                  <a:srgbClr val="000000"/>
                </a:solidFill>
                <a:cs typeface="Arial" panose="020B0604020202020204" pitchFamily="34" charset="0"/>
              </a:rPr>
              <a:t>S </a:t>
            </a:r>
            <a:r>
              <a:rPr lang="el-GR" altLang="zh-CN" sz="2000" smtClean="0">
                <a:solidFill>
                  <a:srgbClr val="000000"/>
                </a:solidFill>
                <a:cs typeface="Arial" panose="020B0604020202020204" pitchFamily="34" charset="0"/>
                <a:sym typeface="Symbol" panose="05050102010706020507" pitchFamily="18" charset="2"/>
              </a:rPr>
              <a:t></a:t>
            </a:r>
            <a:r>
              <a:rPr lang="en-US" altLang="zh-CN" sz="2000" smtClean="0">
                <a:solidFill>
                  <a:srgbClr val="000000"/>
                </a:solidFill>
                <a:cs typeface="Arial" panose="020B0604020202020204" pitchFamily="34" charset="0"/>
                <a:sym typeface="Symbol" panose="05050102010706020507" pitchFamily="18" charset="2"/>
              </a:rPr>
              <a:t>*….A</a:t>
            </a:r>
            <a:r>
              <a:rPr lang="zh-CN" altLang="en-US" sz="2000" smtClean="0">
                <a:solidFill>
                  <a:srgbClr val="000000"/>
                </a:solidFill>
                <a:cs typeface="Arial" panose="020B0604020202020204" pitchFamily="34" charset="0"/>
                <a:sym typeface="Symbol" panose="05050102010706020507" pitchFamily="18" charset="2"/>
              </a:rPr>
              <a:t>，则规定</a:t>
            </a:r>
            <a:r>
              <a:rPr lang="en-US" altLang="zh-CN" sz="2000" smtClean="0">
                <a:solidFill>
                  <a:srgbClr val="000000"/>
                </a:solidFill>
                <a:cs typeface="Arial" panose="020B0604020202020204" pitchFamily="34" charset="0"/>
                <a:sym typeface="Symbol" panose="05050102010706020507" pitchFamily="18" charset="2"/>
              </a:rPr>
              <a:t># </a:t>
            </a:r>
            <a:r>
              <a:rPr lang="en-US" altLang="zh-CN" sz="2000" smtClean="0">
                <a:solidFill>
                  <a:srgbClr val="000000"/>
                </a:solidFill>
              </a:rPr>
              <a:t>∈ FOLLOW(A)</a:t>
            </a:r>
          </a:p>
          <a:p>
            <a:pPr eaLnBrk="1" hangingPunct="1">
              <a:spcBef>
                <a:spcPts val="600"/>
              </a:spcBef>
              <a:spcAft>
                <a:spcPts val="600"/>
              </a:spcAft>
              <a:buFont typeface="Wingdings" panose="05000000000000000000" pitchFamily="2" charset="2"/>
              <a:buChar char="l"/>
            </a:pPr>
            <a:r>
              <a:rPr lang="en-US" altLang="zh-CN" sz="2400" b="1" smtClean="0">
                <a:solidFill>
                  <a:schemeClr val="hlink"/>
                </a:solidFill>
              </a:rPr>
              <a:t>#</a:t>
            </a:r>
            <a:r>
              <a:rPr lang="zh-CN" altLang="en-US" sz="2400" b="1" smtClean="0">
                <a:solidFill>
                  <a:schemeClr val="hlink"/>
                </a:solidFill>
              </a:rPr>
              <a:t>作为输入串的结束符号。</a:t>
            </a:r>
          </a:p>
          <a:p>
            <a:pPr eaLnBrk="1" hangingPunct="1">
              <a:spcBef>
                <a:spcPts val="600"/>
              </a:spcBef>
              <a:spcAft>
                <a:spcPts val="600"/>
              </a:spcAft>
              <a:buFont typeface="Wingdings" panose="05000000000000000000" pitchFamily="2" charset="2"/>
              <a:buChar char="l"/>
            </a:pPr>
            <a:r>
              <a:rPr lang="zh-CN" altLang="en-US" sz="2400" b="1" smtClean="0">
                <a:solidFill>
                  <a:schemeClr val="hlink"/>
                </a:solidFill>
              </a:rPr>
              <a:t>假设文法中有形如下的产生式：</a:t>
            </a:r>
          </a:p>
          <a:p>
            <a:pPr lvl="1" eaLnBrk="1" hangingPunct="1">
              <a:buFont typeface="Wingdings" panose="05000000000000000000" pitchFamily="2" charset="2"/>
              <a:buChar char="p"/>
            </a:pPr>
            <a:r>
              <a:rPr lang="en-US" altLang="zh-CN" sz="2000" smtClean="0"/>
              <a:t>A→</a:t>
            </a:r>
            <a:r>
              <a:rPr lang="el-GR" altLang="zh-CN" sz="2000" smtClean="0">
                <a:cs typeface="Arial" panose="020B0604020202020204" pitchFamily="34" charset="0"/>
              </a:rPr>
              <a:t>α</a:t>
            </a:r>
            <a:endParaRPr lang="en-US" altLang="zh-CN" sz="2000" smtClean="0"/>
          </a:p>
          <a:p>
            <a:pPr lvl="1" eaLnBrk="1" hangingPunct="1">
              <a:buFont typeface="Wingdings" panose="05000000000000000000" pitchFamily="2" charset="2"/>
              <a:buChar char="p"/>
            </a:pPr>
            <a:r>
              <a:rPr lang="en-US" altLang="zh-CN" sz="2000" smtClean="0"/>
              <a:t>A→</a:t>
            </a:r>
            <a:r>
              <a:rPr lang="el-GR" altLang="zh-CN" sz="2000" smtClean="0">
                <a:cs typeface="Arial" panose="020B0604020202020204" pitchFamily="34" charset="0"/>
              </a:rPr>
              <a:t>β</a:t>
            </a:r>
            <a:endParaRPr lang="en-US" altLang="zh-CN" sz="2000" smtClean="0">
              <a:cs typeface="Arial" panose="020B0604020202020204" pitchFamily="34" charset="0"/>
            </a:endParaRPr>
          </a:p>
          <a:p>
            <a:pPr eaLnBrk="1" hangingPunct="1">
              <a:spcBef>
                <a:spcPts val="600"/>
              </a:spcBef>
              <a:spcAft>
                <a:spcPts val="600"/>
              </a:spcAft>
              <a:buFont typeface="Wingdings" panose="05000000000000000000" pitchFamily="2" charset="2"/>
              <a:buChar char="l"/>
            </a:pPr>
            <a:r>
              <a:rPr lang="zh-CN" altLang="en-US" sz="2400" smtClean="0">
                <a:cs typeface="Arial" panose="020B0604020202020204" pitchFamily="34" charset="0"/>
              </a:rPr>
              <a:t>若</a:t>
            </a:r>
            <a:r>
              <a:rPr lang="el-GR" altLang="zh-CN" sz="2400" smtClean="0">
                <a:cs typeface="Arial" panose="020B0604020202020204" pitchFamily="34" charset="0"/>
              </a:rPr>
              <a:t>α</a:t>
            </a:r>
            <a:r>
              <a:rPr lang="zh-CN" altLang="en-US" sz="2400" smtClean="0">
                <a:cs typeface="Arial" panose="020B0604020202020204" pitchFamily="34" charset="0"/>
              </a:rPr>
              <a:t>和</a:t>
            </a:r>
            <a:r>
              <a:rPr lang="el-GR" altLang="zh-CN" sz="2400" smtClean="0">
                <a:cs typeface="Arial" panose="020B0604020202020204" pitchFamily="34" charset="0"/>
              </a:rPr>
              <a:t>β</a:t>
            </a:r>
            <a:r>
              <a:rPr lang="zh-CN" altLang="en-US" sz="2400" smtClean="0">
                <a:cs typeface="Arial" panose="020B0604020202020204" pitchFamily="34" charset="0"/>
              </a:rPr>
              <a:t>不能同时推导为</a:t>
            </a:r>
            <a:r>
              <a:rPr lang="en-US" altLang="zh-CN" sz="2400" smtClean="0"/>
              <a:t>ε</a:t>
            </a:r>
            <a:r>
              <a:rPr lang="zh-CN" altLang="en-US" sz="2400" smtClean="0"/>
              <a:t>。如</a:t>
            </a:r>
            <a:r>
              <a:rPr lang="el-GR" altLang="zh-CN" sz="2400" smtClean="0">
                <a:cs typeface="Arial" panose="020B0604020202020204" pitchFamily="34" charset="0"/>
              </a:rPr>
              <a:t>α</a:t>
            </a:r>
            <a:r>
              <a:rPr lang="zh-CN" altLang="en-US" sz="2400" smtClean="0">
                <a:cs typeface="Arial" panose="020B0604020202020204" pitchFamily="34" charset="0"/>
              </a:rPr>
              <a:t>不为</a:t>
            </a:r>
            <a:r>
              <a:rPr lang="en-US" altLang="zh-CN" sz="2400" smtClean="0"/>
              <a:t>ε</a:t>
            </a:r>
            <a:r>
              <a:rPr lang="zh-CN" altLang="en-US" sz="2400" smtClean="0"/>
              <a:t>，</a:t>
            </a:r>
            <a:r>
              <a:rPr lang="el-GR" altLang="zh-CN" sz="2400" smtClean="0">
                <a:cs typeface="Arial" panose="020B0604020202020204" pitchFamily="34" charset="0"/>
              </a:rPr>
              <a:t>β</a:t>
            </a:r>
            <a:r>
              <a:rPr lang="zh-CN" altLang="en-US" sz="2400" smtClean="0">
                <a:cs typeface="Arial" panose="020B0604020202020204" pitchFamily="34" charset="0"/>
              </a:rPr>
              <a:t>可以为</a:t>
            </a:r>
            <a:r>
              <a:rPr lang="en-US" altLang="zh-CN" sz="2400" smtClean="0"/>
              <a:t>ε</a:t>
            </a:r>
            <a:r>
              <a:rPr lang="zh-CN" altLang="en-US" sz="2400" smtClean="0"/>
              <a:t>。</a:t>
            </a:r>
          </a:p>
          <a:p>
            <a:pPr eaLnBrk="1" hangingPunct="1">
              <a:spcBef>
                <a:spcPts val="600"/>
              </a:spcBef>
              <a:spcAft>
                <a:spcPts val="600"/>
              </a:spcAft>
              <a:buFont typeface="Wingdings" panose="05000000000000000000" pitchFamily="2" charset="2"/>
              <a:buChar char="l"/>
            </a:pPr>
            <a:r>
              <a:rPr lang="zh-CN" altLang="en-US" sz="2400" smtClean="0"/>
              <a:t>在推导过程中，可以确定地替换</a:t>
            </a:r>
            <a:r>
              <a:rPr lang="en-US" altLang="zh-CN" sz="2400" smtClean="0"/>
              <a:t>A</a:t>
            </a:r>
            <a:r>
              <a:rPr lang="zh-CN" altLang="en-US" sz="2400" smtClean="0"/>
              <a:t>的条件是</a:t>
            </a:r>
          </a:p>
          <a:p>
            <a:pPr lvl="1" eaLnBrk="1" hangingPunct="1">
              <a:buFont typeface="Wingdings" panose="05000000000000000000" pitchFamily="2" charset="2"/>
              <a:buChar char="p"/>
            </a:pPr>
            <a:r>
              <a:rPr lang="en-US" altLang="zh-CN" sz="2000" smtClean="0"/>
              <a:t>FIRST(</a:t>
            </a:r>
            <a:r>
              <a:rPr lang="el-GR" altLang="zh-CN" sz="2000" smtClean="0">
                <a:cs typeface="Arial" panose="020B0604020202020204" pitchFamily="34" charset="0"/>
              </a:rPr>
              <a:t>α</a:t>
            </a:r>
            <a:r>
              <a:rPr lang="en-US" altLang="zh-CN" sz="2000" smtClean="0"/>
              <a:t>) </a:t>
            </a:r>
            <a:r>
              <a:rPr lang="en-US" altLang="zh-CN" sz="2000" smtClean="0">
                <a:cs typeface="Arial" panose="020B0604020202020204" pitchFamily="34" charset="0"/>
              </a:rPr>
              <a:t>∩ ( </a:t>
            </a:r>
            <a:r>
              <a:rPr lang="en-US" altLang="zh-CN" sz="2000" smtClean="0">
                <a:solidFill>
                  <a:srgbClr val="FF0000"/>
                </a:solidFill>
                <a:cs typeface="Arial" panose="020B0604020202020204" pitchFamily="34" charset="0"/>
              </a:rPr>
              <a:t>FIRST(</a:t>
            </a:r>
            <a:r>
              <a:rPr lang="el-GR" altLang="zh-CN" sz="2000" smtClean="0">
                <a:solidFill>
                  <a:srgbClr val="FF0000"/>
                </a:solidFill>
                <a:cs typeface="Arial" panose="020B0604020202020204" pitchFamily="34" charset="0"/>
              </a:rPr>
              <a:t>β</a:t>
            </a:r>
            <a:r>
              <a:rPr lang="en-US" altLang="zh-CN" sz="2000" smtClean="0">
                <a:solidFill>
                  <a:srgbClr val="FF0000"/>
                </a:solidFill>
                <a:cs typeface="Arial" panose="020B0604020202020204" pitchFamily="34" charset="0"/>
              </a:rPr>
              <a:t>) U FOLLOW(A)</a:t>
            </a:r>
            <a:r>
              <a:rPr lang="en-US" altLang="zh-CN" sz="2000" smtClean="0">
                <a:cs typeface="Arial" panose="020B0604020202020204" pitchFamily="34" charset="0"/>
              </a:rPr>
              <a:t> ) =</a:t>
            </a:r>
            <a:r>
              <a:rPr lang="el-GR" altLang="zh-CN" sz="2000" smtClean="0">
                <a:cs typeface="Arial" panose="020B0604020202020204" pitchFamily="34" charset="0"/>
              </a:rPr>
              <a:t>Φ</a:t>
            </a:r>
          </a:p>
        </p:txBody>
      </p:sp>
      <p:sp>
        <p:nvSpPr>
          <p:cNvPr id="3" name="Rectangle 2"/>
          <p:cNvSpPr>
            <a:spLocks noGrp="1" noRot="1" noChangeArrowheads="1"/>
          </p:cNvSpPr>
          <p:nvPr>
            <p:ph type="title"/>
          </p:nvPr>
        </p:nvSpPr>
        <p:spPr>
          <a:xfrm>
            <a:off x="468313" y="414338"/>
            <a:ext cx="8229600" cy="1143000"/>
          </a:xfrm>
        </p:spPr>
        <p:txBody>
          <a:bodyPr/>
          <a:lstStyle/>
          <a:p>
            <a:pPr eaLnBrk="1" hangingPunct="1"/>
            <a:r>
              <a:rPr lang="en-US" altLang="zh-CN" sz="3600" b="1" dirty="0"/>
              <a:t>4</a:t>
            </a:r>
            <a:r>
              <a:rPr lang="zh-CN" altLang="en-US" sz="3600" b="1" dirty="0" smtClean="0"/>
              <a:t>．</a:t>
            </a:r>
            <a:r>
              <a:rPr lang="en-US" altLang="zh-CN" sz="3600" b="1" dirty="0" smtClean="0"/>
              <a:t>1 </a:t>
            </a:r>
            <a:r>
              <a:rPr lang="zh-CN" altLang="en-US" sz="3600" b="1" dirty="0" smtClean="0">
                <a:solidFill>
                  <a:schemeClr val="hlink"/>
                </a:solidFill>
              </a:rPr>
              <a:t>确定</a:t>
            </a:r>
            <a:r>
              <a:rPr lang="zh-CN" altLang="en-US" sz="3600" b="1" dirty="0" smtClean="0"/>
              <a:t>的自顶向下分析思想</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Rot="1" noChangeArrowheads="1"/>
          </p:cNvSpPr>
          <p:nvPr>
            <p:ph idx="1"/>
          </p:nvPr>
        </p:nvSpPr>
        <p:spPr>
          <a:xfrm>
            <a:off x="755650" y="1557338"/>
            <a:ext cx="7705725" cy="4895850"/>
          </a:xfrm>
        </p:spPr>
        <p:txBody>
          <a:bodyPr/>
          <a:lstStyle/>
          <a:p>
            <a:pPr eaLnBrk="1" hangingPunct="1">
              <a:lnSpc>
                <a:spcPct val="90000"/>
              </a:lnSpc>
              <a:spcBef>
                <a:spcPts val="600"/>
              </a:spcBef>
              <a:spcAft>
                <a:spcPts val="600"/>
              </a:spcAft>
              <a:buFont typeface="Wingdings" panose="05000000000000000000" pitchFamily="2" charset="2"/>
              <a:buChar char="l"/>
            </a:pPr>
            <a:r>
              <a:rPr lang="zh-CN" altLang="en-US" sz="2400" dirty="0" smtClean="0"/>
              <a:t>事实上，在语法分析上还是追求确定的自上而下的分析方法。 </a:t>
            </a:r>
          </a:p>
          <a:p>
            <a:pPr eaLnBrk="1" hangingPunct="1">
              <a:lnSpc>
                <a:spcPct val="90000"/>
              </a:lnSpc>
              <a:spcBef>
                <a:spcPts val="600"/>
              </a:spcBef>
              <a:spcAft>
                <a:spcPts val="600"/>
              </a:spcAft>
              <a:buFont typeface="Wingdings" panose="05000000000000000000" pitchFamily="2" charset="2"/>
              <a:buChar char="l"/>
            </a:pPr>
            <a:r>
              <a:rPr lang="zh-CN" altLang="en-US" sz="2400" dirty="0" smtClean="0"/>
              <a:t>当确定首字符集和后跟字符集，就可以形成一个新的字符集：</a:t>
            </a:r>
            <a:r>
              <a:rPr lang="zh-CN" altLang="en-US" sz="2400" b="1" dirty="0" smtClean="0">
                <a:solidFill>
                  <a:schemeClr val="hlink"/>
                </a:solidFill>
              </a:rPr>
              <a:t>选择字符集</a:t>
            </a:r>
            <a:r>
              <a:rPr lang="en-US" altLang="zh-CN" sz="2400" b="1" dirty="0" smtClean="0">
                <a:solidFill>
                  <a:schemeClr val="hlink"/>
                </a:solidFill>
              </a:rPr>
              <a:t>SELECT</a:t>
            </a:r>
            <a:r>
              <a:rPr lang="zh-CN" altLang="en-US" sz="2400" dirty="0" smtClean="0"/>
              <a:t>。</a:t>
            </a:r>
          </a:p>
          <a:p>
            <a:pPr eaLnBrk="1" hangingPunct="1">
              <a:lnSpc>
                <a:spcPct val="90000"/>
              </a:lnSpc>
              <a:spcBef>
                <a:spcPts val="600"/>
              </a:spcBef>
              <a:spcAft>
                <a:spcPts val="600"/>
              </a:spcAft>
              <a:buFont typeface="Wingdings" panose="05000000000000000000" pitchFamily="2" charset="2"/>
              <a:buChar char="l"/>
            </a:pPr>
            <a:r>
              <a:rPr lang="zh-CN" altLang="en-US" sz="2400" dirty="0" smtClean="0"/>
              <a:t>根据对选择字符集的判断就可以判定语法分析是否可以为确定的。</a:t>
            </a:r>
          </a:p>
          <a:p>
            <a:pPr lvl="1" eaLnBrk="1" hangingPunct="1">
              <a:lnSpc>
                <a:spcPct val="90000"/>
              </a:lnSpc>
              <a:spcBef>
                <a:spcPts val="600"/>
              </a:spcBef>
              <a:spcAft>
                <a:spcPts val="600"/>
              </a:spcAft>
              <a:buFont typeface="Wingdings" panose="05000000000000000000" pitchFamily="2" charset="2"/>
              <a:buChar char="p"/>
            </a:pPr>
            <a:r>
              <a:rPr lang="zh-CN" altLang="en-US" sz="2000" b="1" dirty="0" smtClean="0">
                <a:solidFill>
                  <a:srgbClr val="C00000"/>
                </a:solidFill>
              </a:rPr>
              <a:t>给定上下文无关文法的产生式</a:t>
            </a:r>
            <a:r>
              <a:rPr lang="en-US" altLang="zh-CN" sz="2000" b="1" dirty="0" smtClean="0">
                <a:solidFill>
                  <a:srgbClr val="C00000"/>
                </a:solidFill>
              </a:rPr>
              <a:t>A→</a:t>
            </a:r>
            <a:r>
              <a:rPr lang="el-GR" altLang="zh-CN" sz="2000" b="1" dirty="0" smtClean="0">
                <a:solidFill>
                  <a:srgbClr val="C00000"/>
                </a:solidFill>
                <a:cs typeface="Arial" panose="020B0604020202020204" pitchFamily="34" charset="0"/>
              </a:rPr>
              <a:t> α</a:t>
            </a:r>
            <a:r>
              <a:rPr lang="en-US" altLang="zh-CN" sz="2000" b="1" dirty="0" smtClean="0">
                <a:solidFill>
                  <a:srgbClr val="C00000"/>
                </a:solidFill>
              </a:rPr>
              <a:t>  </a:t>
            </a:r>
            <a:r>
              <a:rPr lang="en-US" altLang="zh-CN" sz="2000" b="1" dirty="0" err="1" smtClean="0">
                <a:solidFill>
                  <a:srgbClr val="C00000"/>
                </a:solidFill>
              </a:rPr>
              <a:t>A∈V</a:t>
            </a:r>
            <a:r>
              <a:rPr lang="en-US" altLang="zh-CN" sz="2000" b="1" baseline="-25000" dirty="0" err="1" smtClean="0">
                <a:solidFill>
                  <a:srgbClr val="C00000"/>
                </a:solidFill>
              </a:rPr>
              <a:t>n</a:t>
            </a:r>
            <a:r>
              <a:rPr lang="en-US" altLang="zh-CN" sz="2000" b="1" dirty="0" smtClean="0">
                <a:solidFill>
                  <a:srgbClr val="C00000"/>
                </a:solidFill>
              </a:rPr>
              <a:t>,</a:t>
            </a:r>
            <a:r>
              <a:rPr lang="el-GR" altLang="zh-CN" sz="2000" b="1" dirty="0" smtClean="0">
                <a:solidFill>
                  <a:srgbClr val="C00000"/>
                </a:solidFill>
                <a:cs typeface="Arial" panose="020B0604020202020204" pitchFamily="34" charset="0"/>
              </a:rPr>
              <a:t> α </a:t>
            </a:r>
            <a:r>
              <a:rPr lang="en-US" altLang="zh-CN" sz="2000" b="1" dirty="0" smtClean="0">
                <a:solidFill>
                  <a:srgbClr val="C00000"/>
                </a:solidFill>
              </a:rPr>
              <a:t>∈V*</a:t>
            </a:r>
            <a:r>
              <a:rPr lang="zh-CN" altLang="en-US" sz="2000" b="1" dirty="0" smtClean="0">
                <a:solidFill>
                  <a:srgbClr val="C00000"/>
                </a:solidFill>
              </a:rPr>
              <a:t>，</a:t>
            </a:r>
          </a:p>
          <a:p>
            <a:pPr lvl="1" eaLnBrk="1" hangingPunct="1">
              <a:lnSpc>
                <a:spcPct val="90000"/>
              </a:lnSpc>
              <a:spcBef>
                <a:spcPts val="600"/>
              </a:spcBef>
              <a:spcAft>
                <a:spcPts val="600"/>
              </a:spcAft>
              <a:buFont typeface="Wingdings" panose="05000000000000000000" pitchFamily="2" charset="2"/>
              <a:buChar char="p"/>
            </a:pPr>
            <a:r>
              <a:rPr lang="zh-CN" altLang="en-US" sz="2000" b="1" dirty="0" smtClean="0">
                <a:solidFill>
                  <a:srgbClr val="C00000"/>
                </a:solidFill>
              </a:rPr>
              <a:t>若</a:t>
            </a:r>
            <a:r>
              <a:rPr lang="el-GR" altLang="zh-CN" sz="2000" b="1" dirty="0" smtClean="0">
                <a:solidFill>
                  <a:srgbClr val="C00000"/>
                </a:solidFill>
                <a:cs typeface="Arial" panose="020B0604020202020204" pitchFamily="34" charset="0"/>
              </a:rPr>
              <a:t>α</a:t>
            </a:r>
            <a:r>
              <a:rPr lang="zh-CN" altLang="en-US" sz="2000" b="1" dirty="0" smtClean="0">
                <a:solidFill>
                  <a:srgbClr val="C00000"/>
                </a:solidFill>
              </a:rPr>
              <a:t>为非空的产生式，</a:t>
            </a:r>
            <a:r>
              <a:rPr lang="en-US" altLang="zh-CN" sz="2000" b="1" dirty="0" smtClean="0">
                <a:solidFill>
                  <a:srgbClr val="C00000"/>
                </a:solidFill>
              </a:rPr>
              <a:t>SELECT</a:t>
            </a:r>
            <a:r>
              <a:rPr lang="zh-CN" altLang="en-US" sz="2000" b="1" dirty="0" smtClean="0">
                <a:solidFill>
                  <a:srgbClr val="C00000"/>
                </a:solidFill>
              </a:rPr>
              <a:t>（</a:t>
            </a:r>
            <a:r>
              <a:rPr lang="en-US" altLang="zh-CN" sz="2000" b="1" dirty="0" smtClean="0">
                <a:solidFill>
                  <a:srgbClr val="C00000"/>
                </a:solidFill>
              </a:rPr>
              <a:t>A→</a:t>
            </a:r>
            <a:r>
              <a:rPr lang="el-GR" altLang="zh-CN" sz="2000" b="1" dirty="0" smtClean="0">
                <a:solidFill>
                  <a:srgbClr val="C00000"/>
                </a:solidFill>
                <a:cs typeface="Arial" panose="020B0604020202020204" pitchFamily="34" charset="0"/>
              </a:rPr>
              <a:t>α</a:t>
            </a:r>
            <a:r>
              <a:rPr lang="zh-CN" altLang="en-US" sz="2000" b="1" dirty="0" smtClean="0">
                <a:solidFill>
                  <a:srgbClr val="C00000"/>
                </a:solidFill>
              </a:rPr>
              <a:t>）</a:t>
            </a:r>
            <a:r>
              <a:rPr lang="en-US" altLang="zh-CN" sz="2000" b="1" dirty="0" smtClean="0">
                <a:solidFill>
                  <a:srgbClr val="C00000"/>
                </a:solidFill>
              </a:rPr>
              <a:t>=FIRST</a:t>
            </a:r>
            <a:r>
              <a:rPr lang="zh-CN" altLang="en-US" sz="2000" b="1" dirty="0" smtClean="0">
                <a:solidFill>
                  <a:srgbClr val="C00000"/>
                </a:solidFill>
              </a:rPr>
              <a:t>（</a:t>
            </a:r>
            <a:r>
              <a:rPr lang="el-GR" altLang="zh-CN" sz="2000" b="1" dirty="0" smtClean="0">
                <a:solidFill>
                  <a:srgbClr val="C00000"/>
                </a:solidFill>
                <a:cs typeface="Arial" panose="020B0604020202020204" pitchFamily="34" charset="0"/>
              </a:rPr>
              <a:t>α</a:t>
            </a:r>
            <a:r>
              <a:rPr lang="zh-CN" altLang="en-US" sz="2000" b="1" dirty="0" smtClean="0">
                <a:solidFill>
                  <a:srgbClr val="C00000"/>
                </a:solidFill>
              </a:rPr>
              <a:t>）</a:t>
            </a:r>
          </a:p>
          <a:p>
            <a:pPr lvl="1" eaLnBrk="1" hangingPunct="1">
              <a:lnSpc>
                <a:spcPct val="90000"/>
              </a:lnSpc>
              <a:spcBef>
                <a:spcPts val="600"/>
              </a:spcBef>
              <a:spcAft>
                <a:spcPts val="600"/>
              </a:spcAft>
              <a:buFont typeface="Wingdings" panose="05000000000000000000" pitchFamily="2" charset="2"/>
              <a:buChar char="p"/>
            </a:pPr>
            <a:r>
              <a:rPr lang="zh-CN" altLang="en-US" sz="2000" b="1" dirty="0" smtClean="0">
                <a:solidFill>
                  <a:srgbClr val="C00000"/>
                </a:solidFill>
              </a:rPr>
              <a:t>若</a:t>
            </a:r>
            <a:r>
              <a:rPr lang="el-GR" altLang="zh-CN" sz="2000" b="1" dirty="0" smtClean="0">
                <a:solidFill>
                  <a:srgbClr val="C00000"/>
                </a:solidFill>
                <a:cs typeface="Arial" panose="020B0604020202020204" pitchFamily="34" charset="0"/>
              </a:rPr>
              <a:t>α</a:t>
            </a:r>
            <a:r>
              <a:rPr lang="zh-CN" altLang="en-US" sz="2000" b="1" dirty="0" smtClean="0">
                <a:solidFill>
                  <a:srgbClr val="C00000"/>
                </a:solidFill>
              </a:rPr>
              <a:t>包含空产生式，</a:t>
            </a:r>
            <a:r>
              <a:rPr lang="en-US" altLang="zh-CN" sz="2000" b="1" dirty="0" smtClean="0">
                <a:solidFill>
                  <a:srgbClr val="C00000"/>
                </a:solidFill>
              </a:rPr>
              <a:t>SELECT</a:t>
            </a:r>
            <a:r>
              <a:rPr lang="zh-CN" altLang="en-US" sz="2000" b="1" dirty="0" smtClean="0">
                <a:solidFill>
                  <a:srgbClr val="C00000"/>
                </a:solidFill>
              </a:rPr>
              <a:t>（</a:t>
            </a:r>
            <a:r>
              <a:rPr lang="en-US" altLang="zh-CN" sz="2000" b="1" dirty="0" smtClean="0">
                <a:solidFill>
                  <a:srgbClr val="C00000"/>
                </a:solidFill>
              </a:rPr>
              <a:t>A→</a:t>
            </a:r>
            <a:r>
              <a:rPr lang="el-GR" altLang="zh-CN" sz="2000" b="1" dirty="0" smtClean="0">
                <a:solidFill>
                  <a:srgbClr val="C00000"/>
                </a:solidFill>
                <a:cs typeface="Arial" panose="020B0604020202020204" pitchFamily="34" charset="0"/>
              </a:rPr>
              <a:t>α</a:t>
            </a:r>
            <a:r>
              <a:rPr lang="zh-CN" altLang="en-US" sz="2000" b="1" dirty="0" smtClean="0">
                <a:solidFill>
                  <a:srgbClr val="C00000"/>
                </a:solidFill>
              </a:rPr>
              <a:t>）</a:t>
            </a:r>
            <a:r>
              <a:rPr lang="en-US" altLang="zh-CN" sz="2000" b="1" dirty="0" smtClean="0">
                <a:solidFill>
                  <a:srgbClr val="C00000"/>
                </a:solidFill>
              </a:rPr>
              <a:t>=</a:t>
            </a:r>
            <a:r>
              <a:rPr lang="zh-CN" altLang="en-US" sz="2000" b="1" dirty="0" smtClean="0">
                <a:solidFill>
                  <a:srgbClr val="C00000"/>
                </a:solidFill>
              </a:rPr>
              <a:t>（</a:t>
            </a:r>
            <a:r>
              <a:rPr lang="en-US" altLang="zh-CN" sz="2000" b="1" dirty="0" smtClean="0">
                <a:solidFill>
                  <a:srgbClr val="C00000"/>
                </a:solidFill>
              </a:rPr>
              <a:t>FIRST</a:t>
            </a:r>
            <a:r>
              <a:rPr lang="zh-CN" altLang="en-US" sz="2000" b="1" dirty="0" smtClean="0">
                <a:solidFill>
                  <a:srgbClr val="C00000"/>
                </a:solidFill>
              </a:rPr>
              <a:t>（</a:t>
            </a:r>
            <a:r>
              <a:rPr lang="el-GR" altLang="zh-CN" sz="2000" b="1" dirty="0" smtClean="0">
                <a:solidFill>
                  <a:srgbClr val="C00000"/>
                </a:solidFill>
                <a:cs typeface="Arial" panose="020B0604020202020204" pitchFamily="34" charset="0"/>
              </a:rPr>
              <a:t>α</a:t>
            </a:r>
            <a:r>
              <a:rPr lang="zh-CN" altLang="en-US" sz="2000" b="1" dirty="0" smtClean="0">
                <a:solidFill>
                  <a:srgbClr val="C00000"/>
                </a:solidFill>
              </a:rPr>
              <a:t>）</a:t>
            </a:r>
            <a:r>
              <a:rPr lang="en-US" altLang="zh-CN" sz="2000" b="1" dirty="0" smtClean="0">
                <a:solidFill>
                  <a:srgbClr val="C00000"/>
                </a:solidFill>
              </a:rPr>
              <a:t>-{ε}</a:t>
            </a:r>
            <a:r>
              <a:rPr lang="zh-CN" altLang="en-US" sz="2000" b="1" dirty="0" smtClean="0">
                <a:solidFill>
                  <a:srgbClr val="C00000"/>
                </a:solidFill>
              </a:rPr>
              <a:t>）∪</a:t>
            </a:r>
            <a:r>
              <a:rPr lang="en-US" altLang="zh-CN" sz="2000" b="1" dirty="0" smtClean="0">
                <a:solidFill>
                  <a:srgbClr val="C00000"/>
                </a:solidFill>
              </a:rPr>
              <a:t>FOLLOW(A)</a:t>
            </a:r>
          </a:p>
          <a:p>
            <a:pPr lvl="1" eaLnBrk="1" hangingPunct="1">
              <a:lnSpc>
                <a:spcPct val="90000"/>
              </a:lnSpc>
              <a:spcBef>
                <a:spcPts val="600"/>
              </a:spcBef>
              <a:spcAft>
                <a:spcPts val="600"/>
              </a:spcAft>
              <a:buFont typeface="Wingdings" panose="05000000000000000000" pitchFamily="2" charset="2"/>
              <a:buChar char="p"/>
            </a:pPr>
            <a:r>
              <a:rPr lang="zh-CN" altLang="en-US" sz="2000" b="1" dirty="0" smtClean="0">
                <a:solidFill>
                  <a:srgbClr val="C00000"/>
                </a:solidFill>
              </a:rPr>
              <a:t>通过</a:t>
            </a:r>
            <a:r>
              <a:rPr lang="en-US" altLang="zh-CN" sz="2000" b="1" dirty="0" smtClean="0">
                <a:solidFill>
                  <a:srgbClr val="C00000"/>
                </a:solidFill>
              </a:rPr>
              <a:t>FIRST</a:t>
            </a:r>
            <a:r>
              <a:rPr lang="zh-CN" altLang="en-US" sz="2000" b="1" dirty="0" smtClean="0">
                <a:solidFill>
                  <a:srgbClr val="C00000"/>
                </a:solidFill>
              </a:rPr>
              <a:t>（</a:t>
            </a:r>
            <a:r>
              <a:rPr lang="el-GR" altLang="zh-CN" sz="2000" b="1" dirty="0" smtClean="0">
                <a:solidFill>
                  <a:srgbClr val="C00000"/>
                </a:solidFill>
                <a:cs typeface="Arial" panose="020B0604020202020204" pitchFamily="34" charset="0"/>
              </a:rPr>
              <a:t>α</a:t>
            </a:r>
            <a:r>
              <a:rPr lang="zh-CN" altLang="en-US" sz="2000" b="1" dirty="0" smtClean="0">
                <a:solidFill>
                  <a:srgbClr val="C00000"/>
                </a:solidFill>
              </a:rPr>
              <a:t>）和</a:t>
            </a:r>
            <a:r>
              <a:rPr lang="en-US" altLang="zh-CN" sz="2000" b="1" dirty="0" smtClean="0">
                <a:solidFill>
                  <a:srgbClr val="C00000"/>
                </a:solidFill>
              </a:rPr>
              <a:t>FOLLOW(A)</a:t>
            </a:r>
            <a:r>
              <a:rPr lang="zh-CN" altLang="en-US" sz="2000" b="1" dirty="0" smtClean="0">
                <a:solidFill>
                  <a:srgbClr val="C00000"/>
                </a:solidFill>
              </a:rPr>
              <a:t>就可以求出</a:t>
            </a:r>
            <a:r>
              <a:rPr lang="en-US" altLang="zh-CN" sz="2000" b="1" dirty="0" smtClean="0">
                <a:solidFill>
                  <a:srgbClr val="C00000"/>
                </a:solidFill>
              </a:rPr>
              <a:t>SELECT</a:t>
            </a:r>
            <a:r>
              <a:rPr lang="zh-CN" altLang="en-US" sz="2000" b="1" dirty="0" smtClean="0">
                <a:solidFill>
                  <a:srgbClr val="C00000"/>
                </a:solidFill>
              </a:rPr>
              <a:t>（</a:t>
            </a:r>
            <a:r>
              <a:rPr lang="en-US" altLang="zh-CN" sz="2000" b="1" dirty="0" smtClean="0">
                <a:solidFill>
                  <a:srgbClr val="C00000"/>
                </a:solidFill>
              </a:rPr>
              <a:t>A→</a:t>
            </a:r>
            <a:r>
              <a:rPr lang="el-GR" altLang="zh-CN" sz="2000" b="1" dirty="0" smtClean="0">
                <a:solidFill>
                  <a:srgbClr val="C00000"/>
                </a:solidFill>
                <a:cs typeface="Arial" panose="020B0604020202020204" pitchFamily="34" charset="0"/>
              </a:rPr>
              <a:t>α</a:t>
            </a:r>
            <a:r>
              <a:rPr lang="zh-CN" altLang="en-US" sz="2000" b="1" dirty="0" smtClean="0">
                <a:solidFill>
                  <a:srgbClr val="C00000"/>
                </a:solidFill>
              </a:rPr>
              <a:t>）从而就可以判定针对这个非终结符是否可以进行确定的语法分析。</a:t>
            </a:r>
          </a:p>
        </p:txBody>
      </p:sp>
      <p:sp>
        <p:nvSpPr>
          <p:cNvPr id="3" name="Rectangle 2"/>
          <p:cNvSpPr>
            <a:spLocks noGrp="1" noRot="1" noChangeArrowheads="1"/>
          </p:cNvSpPr>
          <p:nvPr>
            <p:ph type="title"/>
          </p:nvPr>
        </p:nvSpPr>
        <p:spPr>
          <a:xfrm>
            <a:off x="468313" y="414338"/>
            <a:ext cx="8229600" cy="1143000"/>
          </a:xfrm>
        </p:spPr>
        <p:txBody>
          <a:bodyPr/>
          <a:lstStyle/>
          <a:p>
            <a:pPr eaLnBrk="1" hangingPunct="1"/>
            <a:r>
              <a:rPr lang="en-US" altLang="zh-CN" sz="3600" b="1" dirty="0"/>
              <a:t>4</a:t>
            </a:r>
            <a:r>
              <a:rPr lang="zh-CN" altLang="en-US" sz="3600" b="1" dirty="0" smtClean="0"/>
              <a:t>．</a:t>
            </a:r>
            <a:r>
              <a:rPr lang="en-US" altLang="zh-CN" sz="3600" b="1" dirty="0" smtClean="0"/>
              <a:t>1 </a:t>
            </a:r>
            <a:r>
              <a:rPr lang="zh-CN" altLang="en-US" sz="3600" b="1" dirty="0" smtClean="0">
                <a:solidFill>
                  <a:schemeClr val="hlink"/>
                </a:solidFill>
              </a:rPr>
              <a:t>确定</a:t>
            </a:r>
            <a:r>
              <a:rPr lang="zh-CN" altLang="en-US" sz="3600" b="1" dirty="0" smtClean="0"/>
              <a:t>的自顶向下分析思想</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Rot="1" noChangeArrowheads="1"/>
          </p:cNvSpPr>
          <p:nvPr>
            <p:ph idx="1"/>
          </p:nvPr>
        </p:nvSpPr>
        <p:spPr>
          <a:xfrm>
            <a:off x="684213" y="1916113"/>
            <a:ext cx="7705725" cy="4321199"/>
          </a:xfrm>
        </p:spPr>
        <p:txBody>
          <a:bodyPr/>
          <a:lstStyle/>
          <a:p>
            <a:pPr eaLnBrk="1" hangingPunct="1">
              <a:spcBef>
                <a:spcPts val="600"/>
              </a:spcBef>
              <a:spcAft>
                <a:spcPts val="600"/>
              </a:spcAft>
              <a:buFont typeface="Wingdings" panose="05000000000000000000" pitchFamily="2" charset="2"/>
              <a:buChar char="l"/>
            </a:pPr>
            <a:r>
              <a:rPr lang="zh-CN" altLang="en-US" sz="2400" dirty="0" smtClean="0"/>
              <a:t>将满足自顶向下分析技术条件的文法为</a:t>
            </a:r>
            <a:r>
              <a:rPr lang="en-US" altLang="zh-CN" sz="2400" dirty="0" smtClean="0"/>
              <a:t>LL</a:t>
            </a:r>
            <a:r>
              <a:rPr lang="zh-CN" altLang="en-US" sz="2400" dirty="0" smtClean="0"/>
              <a:t>（</a:t>
            </a:r>
            <a:r>
              <a:rPr lang="en-US" altLang="zh-CN" sz="2400" dirty="0" smtClean="0"/>
              <a:t>1</a:t>
            </a:r>
            <a:r>
              <a:rPr lang="zh-CN" altLang="en-US" sz="2400" dirty="0" smtClean="0"/>
              <a:t>）文法。</a:t>
            </a:r>
          </a:p>
          <a:p>
            <a:pPr eaLnBrk="1" hangingPunct="1">
              <a:spcBef>
                <a:spcPts val="600"/>
              </a:spcBef>
              <a:spcAft>
                <a:spcPts val="600"/>
              </a:spcAft>
              <a:buFont typeface="Wingdings" panose="05000000000000000000" pitchFamily="2" charset="2"/>
              <a:buChar char="l"/>
            </a:pPr>
            <a:r>
              <a:rPr lang="zh-CN" altLang="en-US" sz="2400" b="1" dirty="0" smtClean="0"/>
              <a:t>一个上下文无关文法是</a:t>
            </a:r>
            <a:r>
              <a:rPr lang="en-US" altLang="zh-CN" sz="2400" b="1" dirty="0" smtClean="0"/>
              <a:t>LL</a:t>
            </a:r>
            <a:r>
              <a:rPr lang="zh-CN" altLang="en-US" sz="2400" b="1" dirty="0" smtClean="0"/>
              <a:t>（</a:t>
            </a:r>
            <a:r>
              <a:rPr lang="en-US" altLang="zh-CN" sz="2400" b="1" dirty="0" smtClean="0"/>
              <a:t>1</a:t>
            </a:r>
            <a:r>
              <a:rPr lang="zh-CN" altLang="en-US" sz="2400" b="1" dirty="0" smtClean="0"/>
              <a:t>）文法的充分必要条件是，对每个非终结符</a:t>
            </a:r>
            <a:r>
              <a:rPr lang="en-US" altLang="zh-CN" sz="2400" b="1" dirty="0" smtClean="0"/>
              <a:t>A</a:t>
            </a:r>
            <a:r>
              <a:rPr lang="zh-CN" altLang="en-US" sz="2400" b="1" dirty="0" smtClean="0"/>
              <a:t>的两个不同产生式，</a:t>
            </a:r>
            <a:r>
              <a:rPr lang="en-US" altLang="zh-CN" sz="2400" b="1" dirty="0" smtClean="0"/>
              <a:t>A→α</a:t>
            </a:r>
            <a:r>
              <a:rPr lang="zh-CN" altLang="en-US" sz="2400" b="1" dirty="0" smtClean="0"/>
              <a:t>；</a:t>
            </a:r>
            <a:r>
              <a:rPr lang="en-US" altLang="zh-CN" sz="2400" b="1" dirty="0" smtClean="0"/>
              <a:t>A→β</a:t>
            </a:r>
            <a:r>
              <a:rPr lang="zh-CN" altLang="en-US" sz="2400" b="1" dirty="0" smtClean="0"/>
              <a:t>，满足：</a:t>
            </a:r>
            <a:r>
              <a:rPr lang="en-US" altLang="zh-CN" sz="2400" b="1" dirty="0" smtClean="0"/>
              <a:t>SELECT</a:t>
            </a:r>
            <a:r>
              <a:rPr lang="zh-CN" altLang="en-US" sz="2400" b="1" dirty="0" smtClean="0"/>
              <a:t>（</a:t>
            </a:r>
            <a:r>
              <a:rPr lang="en-US" altLang="zh-CN" sz="2400" b="1" dirty="0" smtClean="0"/>
              <a:t>A→α</a:t>
            </a:r>
            <a:r>
              <a:rPr lang="zh-CN" altLang="en-US" sz="2400" b="1" dirty="0" smtClean="0"/>
              <a:t>）∩</a:t>
            </a:r>
            <a:r>
              <a:rPr lang="en-US" altLang="zh-CN" sz="2400" b="1" dirty="0" smtClean="0"/>
              <a:t>SELECT</a:t>
            </a:r>
            <a:r>
              <a:rPr lang="zh-CN" altLang="en-US" sz="2400" b="1" dirty="0" smtClean="0"/>
              <a:t>（</a:t>
            </a:r>
            <a:r>
              <a:rPr lang="en-US" altLang="zh-CN" sz="2400" b="1" dirty="0" smtClean="0"/>
              <a:t>A→β</a:t>
            </a:r>
            <a:r>
              <a:rPr lang="zh-CN" altLang="en-US" sz="2400" b="1" dirty="0" smtClean="0"/>
              <a:t>）</a:t>
            </a:r>
            <a:r>
              <a:rPr lang="en-US" altLang="zh-CN" sz="2400" b="1" dirty="0" smtClean="0"/>
              <a:t>=Φ</a:t>
            </a:r>
            <a:r>
              <a:rPr lang="zh-CN" altLang="en-US" sz="2400" b="1" dirty="0" smtClean="0"/>
              <a:t>；其中，</a:t>
            </a:r>
            <a:r>
              <a:rPr lang="en-US" altLang="zh-CN" sz="2400" b="1" dirty="0" smtClean="0"/>
              <a:t>α</a:t>
            </a:r>
            <a:r>
              <a:rPr lang="zh-CN" altLang="en-US" sz="2400" b="1" dirty="0" smtClean="0"/>
              <a:t>、</a:t>
            </a:r>
            <a:r>
              <a:rPr lang="en-US" altLang="zh-CN" sz="2400" b="1" dirty="0" smtClean="0"/>
              <a:t>β</a:t>
            </a:r>
            <a:r>
              <a:rPr lang="zh-CN" altLang="en-US" sz="2400" b="1" dirty="0" smtClean="0"/>
              <a:t>不能同时包含空产生式。</a:t>
            </a:r>
          </a:p>
          <a:p>
            <a:pPr eaLnBrk="1" hangingPunct="1">
              <a:spcBef>
                <a:spcPts val="600"/>
              </a:spcBef>
              <a:spcAft>
                <a:spcPts val="600"/>
              </a:spcAft>
              <a:buFont typeface="Wingdings" panose="05000000000000000000" pitchFamily="2" charset="2"/>
              <a:buChar char="l"/>
            </a:pPr>
            <a:r>
              <a:rPr lang="en-US" altLang="zh-CN" sz="2400" b="1" dirty="0" smtClean="0"/>
              <a:t>LL</a:t>
            </a:r>
            <a:r>
              <a:rPr lang="zh-CN" altLang="en-US" sz="2400" b="1" dirty="0" smtClean="0"/>
              <a:t>（</a:t>
            </a:r>
            <a:r>
              <a:rPr lang="en-US" altLang="zh-CN" sz="2400" b="1" dirty="0" smtClean="0"/>
              <a:t>1</a:t>
            </a:r>
            <a:r>
              <a:rPr lang="zh-CN" altLang="en-US" sz="2400" b="1" dirty="0" smtClean="0"/>
              <a:t>）文法含义是：第一个</a:t>
            </a:r>
            <a:r>
              <a:rPr lang="en-US" altLang="zh-CN" sz="2400" b="1" dirty="0" smtClean="0"/>
              <a:t>L</a:t>
            </a:r>
            <a:r>
              <a:rPr lang="zh-CN" altLang="en-US" sz="2400" b="1" dirty="0" smtClean="0"/>
              <a:t>表明自顶向下分析是从左向右扫描输入串，第二个</a:t>
            </a:r>
            <a:r>
              <a:rPr lang="en-US" altLang="zh-CN" sz="2400" b="1" dirty="0" smtClean="0"/>
              <a:t>L</a:t>
            </a:r>
            <a:r>
              <a:rPr lang="zh-CN" altLang="en-US" sz="2400" b="1" dirty="0" smtClean="0"/>
              <a:t>表明分析过程是用最左推导，</a:t>
            </a:r>
            <a:r>
              <a:rPr lang="en-US" altLang="zh-CN" sz="2400" b="1" dirty="0" smtClean="0"/>
              <a:t>1</a:t>
            </a:r>
            <a:r>
              <a:rPr lang="zh-CN" altLang="en-US" sz="2400" b="1" dirty="0" smtClean="0"/>
              <a:t>表明只需向右看一个符号便可以决定如何推导即选择哪个产生式进行推导。</a:t>
            </a:r>
          </a:p>
        </p:txBody>
      </p:sp>
      <p:sp>
        <p:nvSpPr>
          <p:cNvPr id="3" name="Rectangle 2"/>
          <p:cNvSpPr>
            <a:spLocks noGrp="1" noRot="1" noChangeArrowheads="1"/>
          </p:cNvSpPr>
          <p:nvPr>
            <p:ph type="title"/>
          </p:nvPr>
        </p:nvSpPr>
        <p:spPr>
          <a:xfrm>
            <a:off x="468313" y="414338"/>
            <a:ext cx="8229600" cy="1143000"/>
          </a:xfrm>
        </p:spPr>
        <p:txBody>
          <a:bodyPr/>
          <a:lstStyle/>
          <a:p>
            <a:pPr eaLnBrk="1" hangingPunct="1"/>
            <a:r>
              <a:rPr lang="en-US" altLang="zh-CN" sz="3600" b="1" dirty="0"/>
              <a:t>4</a:t>
            </a:r>
            <a:r>
              <a:rPr lang="zh-CN" altLang="en-US" sz="3600" b="1" dirty="0" smtClean="0"/>
              <a:t>．</a:t>
            </a:r>
            <a:r>
              <a:rPr lang="en-US" altLang="zh-CN" sz="3600" b="1" dirty="0" smtClean="0"/>
              <a:t>1 </a:t>
            </a:r>
            <a:r>
              <a:rPr lang="zh-CN" altLang="en-US" sz="3600" b="1" dirty="0" smtClean="0">
                <a:solidFill>
                  <a:schemeClr val="hlink"/>
                </a:solidFill>
              </a:rPr>
              <a:t>确定</a:t>
            </a:r>
            <a:r>
              <a:rPr lang="zh-CN" altLang="en-US" sz="3600" b="1" dirty="0" smtClean="0"/>
              <a:t>的自顶向下分析思想</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
          <p:cNvSpPr>
            <a:spLocks noGrp="1" noChangeArrowheads="1"/>
          </p:cNvSpPr>
          <p:nvPr>
            <p:ph idx="1"/>
          </p:nvPr>
        </p:nvSpPr>
        <p:spPr>
          <a:xfrm>
            <a:off x="611188" y="1557338"/>
            <a:ext cx="7993062" cy="4967287"/>
          </a:xfrm>
        </p:spPr>
        <p:txBody>
          <a:bodyPr/>
          <a:lstStyle/>
          <a:p>
            <a:pPr eaLnBrk="1" hangingPunct="1">
              <a:buFont typeface="Wingdings" panose="05000000000000000000" pitchFamily="2" charset="2"/>
              <a:buChar char="l"/>
            </a:pPr>
            <a:r>
              <a:rPr lang="zh-CN" altLang="en-US" sz="2800" b="1" smtClean="0"/>
              <a:t>选择集合</a:t>
            </a:r>
            <a:r>
              <a:rPr lang="en-US" altLang="zh-CN" sz="2800" b="1" smtClean="0"/>
              <a:t>SELECT</a:t>
            </a:r>
            <a:r>
              <a:rPr lang="zh-CN" altLang="en-US" sz="2800" b="1" smtClean="0"/>
              <a:t>：</a:t>
            </a:r>
          </a:p>
          <a:p>
            <a:pPr eaLnBrk="1" hangingPunct="1">
              <a:buFont typeface="Wingdings" panose="05000000000000000000" pitchFamily="2" charset="2"/>
              <a:buChar char="l"/>
            </a:pPr>
            <a:r>
              <a:rPr lang="zh-CN" altLang="en-US" sz="2800" b="1" smtClean="0"/>
              <a:t>例：   </a:t>
            </a:r>
            <a:r>
              <a:rPr lang="en-US" altLang="zh-CN" sz="2800" b="1" smtClean="0"/>
              <a:t>S→aA  S→d  A→ε  A→bAS</a:t>
            </a:r>
          </a:p>
          <a:p>
            <a:pPr lvl="1" eaLnBrk="1" hangingPunct="1">
              <a:buFont typeface="Wingdings" panose="05000000000000000000" pitchFamily="2" charset="2"/>
              <a:buChar char="p"/>
            </a:pPr>
            <a:r>
              <a:rPr lang="en-US" altLang="zh-CN" sz="2400" b="1" smtClean="0"/>
              <a:t>SELECT(S→aA )=FIRST</a:t>
            </a:r>
            <a:r>
              <a:rPr lang="zh-CN" altLang="en-US" sz="2400" b="1" smtClean="0"/>
              <a:t>（</a:t>
            </a:r>
            <a:r>
              <a:rPr lang="en-US" altLang="zh-CN" sz="2400" b="1" smtClean="0"/>
              <a:t>α</a:t>
            </a:r>
            <a:r>
              <a:rPr lang="zh-CN" altLang="en-US" sz="2400" b="1" smtClean="0"/>
              <a:t>）</a:t>
            </a:r>
            <a:r>
              <a:rPr lang="en-US" altLang="zh-CN" sz="2400" b="1" smtClean="0"/>
              <a:t>={a}</a:t>
            </a:r>
          </a:p>
          <a:p>
            <a:pPr lvl="1" eaLnBrk="1" hangingPunct="1">
              <a:buFont typeface="Wingdings" panose="05000000000000000000" pitchFamily="2" charset="2"/>
              <a:buChar char="p"/>
            </a:pPr>
            <a:r>
              <a:rPr lang="en-US" altLang="zh-CN" sz="2400" b="1" smtClean="0"/>
              <a:t>SELECT(S→d )=FIRST</a:t>
            </a:r>
            <a:r>
              <a:rPr lang="zh-CN" altLang="en-US" sz="2400" b="1" smtClean="0"/>
              <a:t>（</a:t>
            </a:r>
            <a:r>
              <a:rPr lang="en-US" altLang="zh-CN" sz="2400" b="1" smtClean="0"/>
              <a:t>d</a:t>
            </a:r>
            <a:r>
              <a:rPr lang="zh-CN" altLang="en-US" sz="2400" b="1" smtClean="0"/>
              <a:t>）</a:t>
            </a:r>
            <a:r>
              <a:rPr lang="en-US" altLang="zh-CN" sz="2400" b="1" smtClean="0"/>
              <a:t>={d}</a:t>
            </a:r>
          </a:p>
          <a:p>
            <a:pPr lvl="1" eaLnBrk="1" hangingPunct="1">
              <a:buFont typeface="Wingdings" panose="05000000000000000000" pitchFamily="2" charset="2"/>
              <a:buChar char="p"/>
            </a:pPr>
            <a:r>
              <a:rPr lang="en-US" altLang="zh-CN" sz="2400" b="1" smtClean="0"/>
              <a:t> SELECT(A→bAS )={b}</a:t>
            </a:r>
          </a:p>
          <a:p>
            <a:pPr lvl="1" eaLnBrk="1" hangingPunct="1">
              <a:buFont typeface="Wingdings" panose="05000000000000000000" pitchFamily="2" charset="2"/>
              <a:buChar char="p"/>
            </a:pPr>
            <a:r>
              <a:rPr lang="en-US" altLang="zh-CN" sz="2400" b="1" smtClean="0"/>
              <a:t>SELECT(A→ε)={a,d,#}</a:t>
            </a:r>
          </a:p>
          <a:p>
            <a:pPr lvl="1" eaLnBrk="1" hangingPunct="1">
              <a:buFont typeface="Wingdings" panose="05000000000000000000" pitchFamily="2" charset="2"/>
              <a:buChar char="p"/>
            </a:pPr>
            <a:r>
              <a:rPr lang="en-US" altLang="zh-CN" sz="2400" b="1" smtClean="0"/>
              <a:t>SELECT(S→aA ) </a:t>
            </a:r>
            <a:r>
              <a:rPr lang="en-US" altLang="zh-CN" sz="2400" b="1" smtClean="0">
                <a:latin typeface="宋体" panose="02010600030101010101" pitchFamily="2" charset="-122"/>
              </a:rPr>
              <a:t>∩</a:t>
            </a:r>
            <a:r>
              <a:rPr lang="en-US" altLang="zh-CN" sz="2400" b="1" smtClean="0"/>
              <a:t>SELECT(S→d )= </a:t>
            </a:r>
            <a:r>
              <a:rPr lang="en-US" altLang="zh-CN" sz="2400" b="1" smtClean="0">
                <a:latin typeface="宋体" panose="02010600030101010101" pitchFamily="2" charset="-122"/>
                <a:sym typeface="Symbol" panose="05050102010706020507" pitchFamily="18" charset="2"/>
              </a:rPr>
              <a:t></a:t>
            </a:r>
          </a:p>
          <a:p>
            <a:pPr lvl="1" eaLnBrk="1" hangingPunct="1">
              <a:buFont typeface="Wingdings" panose="05000000000000000000" pitchFamily="2" charset="2"/>
              <a:buChar char="p"/>
            </a:pPr>
            <a:r>
              <a:rPr lang="en-US" altLang="zh-CN" sz="2400" b="1" smtClean="0"/>
              <a:t>SELECT(A→bAS ) </a:t>
            </a:r>
            <a:r>
              <a:rPr lang="en-US" altLang="zh-CN" sz="2400" b="1" smtClean="0">
                <a:latin typeface="宋体" panose="02010600030101010101" pitchFamily="2" charset="-122"/>
              </a:rPr>
              <a:t>∩</a:t>
            </a:r>
            <a:r>
              <a:rPr lang="en-US" altLang="zh-CN" sz="2400" b="1" smtClean="0"/>
              <a:t>SELECT(A→ε)= </a:t>
            </a:r>
            <a:r>
              <a:rPr lang="en-US" altLang="zh-CN" sz="2400" b="1" smtClean="0">
                <a:latin typeface="宋体" panose="02010600030101010101" pitchFamily="2" charset="-122"/>
                <a:sym typeface="Symbol" panose="05050102010706020507" pitchFamily="18" charset="2"/>
              </a:rPr>
              <a:t></a:t>
            </a:r>
            <a:endParaRPr lang="en-US" altLang="zh-CN" sz="2400" b="1" smtClean="0"/>
          </a:p>
          <a:p>
            <a:pPr eaLnBrk="1" hangingPunct="1">
              <a:buFont typeface="Wingdings" panose="05000000000000000000" pitchFamily="2" charset="2"/>
              <a:buChar char="l"/>
            </a:pPr>
            <a:r>
              <a:rPr lang="zh-CN" altLang="en-US" sz="2800" b="1" smtClean="0"/>
              <a:t>可知文法为</a:t>
            </a:r>
            <a:r>
              <a:rPr lang="en-US" altLang="zh-CN" sz="2800" b="1" smtClean="0"/>
              <a:t>LL</a:t>
            </a:r>
            <a:r>
              <a:rPr lang="zh-CN" altLang="en-US" sz="2800" b="1" smtClean="0"/>
              <a:t>（</a:t>
            </a:r>
            <a:r>
              <a:rPr lang="en-US" altLang="zh-CN" sz="2800" b="1" smtClean="0"/>
              <a:t>1</a:t>
            </a:r>
            <a:r>
              <a:rPr lang="zh-CN" altLang="en-US" sz="2800" b="1" smtClean="0"/>
              <a:t>）文法，可用确定的自顶向下分析。</a:t>
            </a:r>
          </a:p>
          <a:p>
            <a:pPr eaLnBrk="1" hangingPunct="1">
              <a:buFont typeface="Wingdings" panose="05000000000000000000" pitchFamily="2" charset="2"/>
              <a:buNone/>
            </a:pPr>
            <a:endParaRPr lang="en-US" altLang="zh-CN" sz="2800" b="1" smtClean="0">
              <a:latin typeface="黑体" panose="02010609060101010101" pitchFamily="49" charset="-122"/>
              <a:ea typeface="黑体" panose="02010609060101010101" pitchFamily="49" charset="-122"/>
            </a:endParaRPr>
          </a:p>
        </p:txBody>
      </p:sp>
      <p:sp>
        <p:nvSpPr>
          <p:cNvPr id="3" name="Rectangle 2"/>
          <p:cNvSpPr>
            <a:spLocks noGrp="1" noRot="1" noChangeArrowheads="1"/>
          </p:cNvSpPr>
          <p:nvPr>
            <p:ph type="title"/>
          </p:nvPr>
        </p:nvSpPr>
        <p:spPr>
          <a:xfrm>
            <a:off x="468313" y="414338"/>
            <a:ext cx="8229600" cy="1143000"/>
          </a:xfrm>
        </p:spPr>
        <p:txBody>
          <a:bodyPr/>
          <a:lstStyle/>
          <a:p>
            <a:pPr eaLnBrk="1" hangingPunct="1"/>
            <a:r>
              <a:rPr lang="en-US" altLang="zh-CN" sz="3600" b="1" dirty="0"/>
              <a:t>4</a:t>
            </a:r>
            <a:r>
              <a:rPr lang="zh-CN" altLang="en-US" sz="3600" b="1" dirty="0" smtClean="0"/>
              <a:t>．</a:t>
            </a:r>
            <a:r>
              <a:rPr lang="en-US" altLang="zh-CN" sz="3600" b="1" dirty="0" smtClean="0"/>
              <a:t>1 </a:t>
            </a:r>
            <a:r>
              <a:rPr lang="zh-CN" altLang="en-US" sz="3600" b="1" dirty="0" smtClean="0">
                <a:solidFill>
                  <a:schemeClr val="hlink"/>
                </a:solidFill>
              </a:rPr>
              <a:t>确定</a:t>
            </a:r>
            <a:r>
              <a:rPr lang="zh-CN" altLang="en-US" sz="3600" b="1" dirty="0" smtClean="0"/>
              <a:t>的自顶向下分析思想</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p:txBody>
          <a:bodyPr/>
          <a:lstStyle/>
          <a:p>
            <a:pPr eaLnBrk="1" hangingPunct="1"/>
            <a:r>
              <a:rPr lang="zh-CN" altLang="en-US" smtClean="0"/>
              <a:t>例题</a:t>
            </a:r>
          </a:p>
        </p:txBody>
      </p:sp>
      <p:sp>
        <p:nvSpPr>
          <p:cNvPr id="18435" name="Rectangle 3"/>
          <p:cNvSpPr>
            <a:spLocks noGrp="1" noRot="1" noChangeArrowheads="1"/>
          </p:cNvSpPr>
          <p:nvPr>
            <p:ph idx="1"/>
          </p:nvPr>
        </p:nvSpPr>
        <p:spPr/>
        <p:txBody>
          <a:bodyPr/>
          <a:lstStyle/>
          <a:p>
            <a:pPr eaLnBrk="1" hangingPunct="1">
              <a:buFont typeface="Wingdings" panose="05000000000000000000" pitchFamily="2" charset="2"/>
              <a:buChar char="l"/>
            </a:pPr>
            <a:r>
              <a:rPr lang="en-US" altLang="zh-CN" smtClean="0"/>
              <a:t>S </a:t>
            </a:r>
            <a:r>
              <a:rPr lang="en-US" altLang="zh-CN" b="1" smtClean="0"/>
              <a:t>→pA</a:t>
            </a:r>
          </a:p>
          <a:p>
            <a:pPr eaLnBrk="1" hangingPunct="1">
              <a:buFont typeface="Wingdings" panose="05000000000000000000" pitchFamily="2" charset="2"/>
              <a:buChar char="l"/>
            </a:pPr>
            <a:r>
              <a:rPr lang="en-US" altLang="zh-CN" smtClean="0"/>
              <a:t>S </a:t>
            </a:r>
            <a:r>
              <a:rPr lang="en-US" altLang="zh-CN" b="1" smtClean="0"/>
              <a:t>→qB</a:t>
            </a:r>
          </a:p>
          <a:p>
            <a:pPr eaLnBrk="1" hangingPunct="1">
              <a:buFont typeface="Wingdings" panose="05000000000000000000" pitchFamily="2" charset="2"/>
              <a:buChar char="l"/>
            </a:pPr>
            <a:r>
              <a:rPr lang="en-US" altLang="zh-CN" smtClean="0"/>
              <a:t>A </a:t>
            </a:r>
            <a:r>
              <a:rPr lang="en-US" altLang="zh-CN" b="1" smtClean="0"/>
              <a:t>→cAd</a:t>
            </a:r>
          </a:p>
          <a:p>
            <a:pPr eaLnBrk="1" hangingPunct="1">
              <a:buFont typeface="Wingdings" panose="05000000000000000000" pitchFamily="2" charset="2"/>
              <a:buChar char="l"/>
            </a:pPr>
            <a:r>
              <a:rPr lang="en-US" altLang="zh-CN" smtClean="0"/>
              <a:t>A </a:t>
            </a:r>
            <a:r>
              <a:rPr lang="en-US" altLang="zh-CN" b="1" smtClean="0"/>
              <a:t>→a</a:t>
            </a:r>
          </a:p>
          <a:p>
            <a:pPr eaLnBrk="1" hangingPunct="1">
              <a:buFont typeface="Wingdings" panose="05000000000000000000" pitchFamily="2" charset="2"/>
              <a:buChar char="l"/>
            </a:pPr>
            <a:r>
              <a:rPr lang="en-US" altLang="zh-CN" smtClean="0"/>
              <a:t>B </a:t>
            </a:r>
            <a:r>
              <a:rPr lang="en-US" altLang="zh-CN" b="1" smtClean="0"/>
              <a:t>→dB</a:t>
            </a:r>
          </a:p>
          <a:p>
            <a:pPr eaLnBrk="1" hangingPunct="1">
              <a:buFont typeface="Wingdings" panose="05000000000000000000" pitchFamily="2" charset="2"/>
              <a:buChar char="l"/>
            </a:pPr>
            <a:r>
              <a:rPr lang="en-US" altLang="zh-CN" smtClean="0"/>
              <a:t>B </a:t>
            </a:r>
            <a:r>
              <a:rPr lang="en-US" altLang="zh-CN" b="1" smtClean="0"/>
              <a:t>→b</a:t>
            </a:r>
          </a:p>
        </p:txBody>
      </p:sp>
      <p:sp>
        <p:nvSpPr>
          <p:cNvPr id="18436" name="Rectangle 4"/>
          <p:cNvSpPr>
            <a:spLocks noChangeArrowheads="1"/>
          </p:cNvSpPr>
          <p:nvPr/>
        </p:nvSpPr>
        <p:spPr bwMode="auto">
          <a:xfrm>
            <a:off x="4067175" y="1989138"/>
            <a:ext cx="4321175" cy="3168650"/>
          </a:xfrm>
          <a:prstGeom prst="rect">
            <a:avLst/>
          </a:prstGeom>
          <a:solidFill>
            <a:schemeClr val="accent1"/>
          </a:solidFill>
          <a:ln w="9525">
            <a:solidFill>
              <a:schemeClr val="tx1"/>
            </a:solidFill>
            <a:miter lim="800000"/>
            <a:headEnd/>
            <a:tailEnd/>
          </a:ln>
        </p:spPr>
        <p:txBody>
          <a:bodyPr anchor="ctr"/>
          <a:lstStyle>
            <a:lvl1pPr marL="182563" indent="-182563">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Char char="l"/>
            </a:pPr>
            <a:r>
              <a:rPr lang="zh-CN" altLang="en-US" sz="2400">
                <a:latin typeface="宋体" panose="02010600030101010101" pitchFamily="2" charset="-122"/>
              </a:rPr>
              <a:t>每个产生式右部都由终结符开始</a:t>
            </a:r>
          </a:p>
          <a:p>
            <a:pPr eaLnBrk="1" hangingPunct="1">
              <a:spcBef>
                <a:spcPct val="0"/>
              </a:spcBef>
              <a:buFont typeface="Wingdings" panose="05000000000000000000" pitchFamily="2" charset="2"/>
              <a:buChar char="l"/>
            </a:pPr>
            <a:r>
              <a:rPr lang="zh-CN" altLang="en-US" sz="2400">
                <a:latin typeface="宋体" panose="02010600030101010101" pitchFamily="2" charset="-122"/>
              </a:rPr>
              <a:t>如果两个产生式有相同的左部</a:t>
            </a:r>
            <a:r>
              <a:rPr lang="en-US" altLang="zh-CN" sz="2400">
                <a:latin typeface="宋体" panose="02010600030101010101" pitchFamily="2" charset="-122"/>
              </a:rPr>
              <a:t>,</a:t>
            </a:r>
            <a:r>
              <a:rPr lang="zh-CN" altLang="en-US" sz="2400">
                <a:latin typeface="宋体" panose="02010600030101010101" pitchFamily="2" charset="-122"/>
              </a:rPr>
              <a:t>那么它们的右部由不同的终结符开始</a:t>
            </a:r>
          </a:p>
          <a:p>
            <a:pPr eaLnBrk="1" hangingPunct="1">
              <a:spcBef>
                <a:spcPct val="0"/>
              </a:spcBef>
              <a:buFont typeface="Wingdings" panose="05000000000000000000" pitchFamily="2" charset="2"/>
              <a:buChar char="l"/>
            </a:pPr>
            <a:r>
              <a:rPr lang="zh-CN" altLang="en-US" sz="2400">
                <a:solidFill>
                  <a:srgbClr val="FF0000"/>
                </a:solidFill>
                <a:latin typeface="宋体" panose="02010600030101010101" pitchFamily="2" charset="-122"/>
              </a:rPr>
              <a:t>这是直观的、确定的分析方法的文法</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p:txBody>
          <a:bodyPr/>
          <a:lstStyle/>
          <a:p>
            <a:pPr eaLnBrk="1" hangingPunct="1"/>
            <a:r>
              <a:rPr lang="zh-CN" altLang="en-US" smtClean="0"/>
              <a:t>例题</a:t>
            </a:r>
          </a:p>
        </p:txBody>
      </p:sp>
      <p:sp>
        <p:nvSpPr>
          <p:cNvPr id="19459" name="Rectangle 3"/>
          <p:cNvSpPr>
            <a:spLocks noGrp="1" noRot="1" noChangeArrowheads="1"/>
          </p:cNvSpPr>
          <p:nvPr>
            <p:ph idx="1"/>
          </p:nvPr>
        </p:nvSpPr>
        <p:spPr>
          <a:xfrm>
            <a:off x="304800" y="1981200"/>
            <a:ext cx="3619500" cy="3886200"/>
          </a:xfrm>
        </p:spPr>
        <p:txBody>
          <a:bodyPr/>
          <a:lstStyle/>
          <a:p>
            <a:pPr eaLnBrk="1" hangingPunct="1">
              <a:buFont typeface="Wingdings" panose="05000000000000000000" pitchFamily="2" charset="2"/>
              <a:buChar char="l"/>
            </a:pPr>
            <a:r>
              <a:rPr lang="en-US" altLang="zh-CN" smtClean="0"/>
              <a:t>S </a:t>
            </a:r>
            <a:r>
              <a:rPr lang="en-US" altLang="zh-CN" b="1" smtClean="0"/>
              <a:t>→Ap</a:t>
            </a:r>
          </a:p>
          <a:p>
            <a:pPr eaLnBrk="1" hangingPunct="1">
              <a:buFont typeface="Wingdings" panose="05000000000000000000" pitchFamily="2" charset="2"/>
              <a:buChar char="l"/>
            </a:pPr>
            <a:r>
              <a:rPr lang="en-US" altLang="zh-CN" smtClean="0"/>
              <a:t>S </a:t>
            </a:r>
            <a:r>
              <a:rPr lang="en-US" altLang="zh-CN" b="1" smtClean="0"/>
              <a:t>→Bq</a:t>
            </a:r>
          </a:p>
          <a:p>
            <a:pPr eaLnBrk="1" hangingPunct="1">
              <a:buFont typeface="Wingdings" panose="05000000000000000000" pitchFamily="2" charset="2"/>
              <a:buChar char="l"/>
            </a:pPr>
            <a:r>
              <a:rPr lang="en-US" altLang="zh-CN" smtClean="0"/>
              <a:t>A </a:t>
            </a:r>
            <a:r>
              <a:rPr lang="en-US" altLang="zh-CN" b="1" smtClean="0"/>
              <a:t>→cA</a:t>
            </a:r>
          </a:p>
          <a:p>
            <a:pPr eaLnBrk="1" hangingPunct="1">
              <a:buFont typeface="Wingdings" panose="05000000000000000000" pitchFamily="2" charset="2"/>
              <a:buChar char="l"/>
            </a:pPr>
            <a:r>
              <a:rPr lang="en-US" altLang="zh-CN" smtClean="0"/>
              <a:t>A </a:t>
            </a:r>
            <a:r>
              <a:rPr lang="en-US" altLang="zh-CN" b="1" smtClean="0"/>
              <a:t>→a</a:t>
            </a:r>
          </a:p>
          <a:p>
            <a:pPr eaLnBrk="1" hangingPunct="1">
              <a:buFont typeface="Wingdings" panose="05000000000000000000" pitchFamily="2" charset="2"/>
              <a:buChar char="l"/>
            </a:pPr>
            <a:r>
              <a:rPr lang="en-US" altLang="zh-CN" smtClean="0"/>
              <a:t>B </a:t>
            </a:r>
            <a:r>
              <a:rPr lang="en-US" altLang="zh-CN" b="1" smtClean="0"/>
              <a:t>→dB</a:t>
            </a:r>
          </a:p>
          <a:p>
            <a:pPr eaLnBrk="1" hangingPunct="1">
              <a:buFont typeface="Wingdings" panose="05000000000000000000" pitchFamily="2" charset="2"/>
              <a:buChar char="l"/>
            </a:pPr>
            <a:r>
              <a:rPr lang="en-US" altLang="zh-CN" smtClean="0"/>
              <a:t>B </a:t>
            </a:r>
            <a:r>
              <a:rPr lang="en-US" altLang="zh-CN" b="1" smtClean="0"/>
              <a:t>→b</a:t>
            </a:r>
          </a:p>
        </p:txBody>
      </p:sp>
      <p:sp>
        <p:nvSpPr>
          <p:cNvPr id="19460" name="Rectangle 4"/>
          <p:cNvSpPr>
            <a:spLocks noChangeArrowheads="1"/>
          </p:cNvSpPr>
          <p:nvPr/>
        </p:nvSpPr>
        <p:spPr bwMode="auto">
          <a:xfrm>
            <a:off x="3276600" y="1989138"/>
            <a:ext cx="5111750" cy="3744912"/>
          </a:xfrm>
          <a:prstGeom prst="rect">
            <a:avLst/>
          </a:prstGeom>
          <a:solidFill>
            <a:schemeClr val="accent1"/>
          </a:solidFill>
          <a:ln w="9525">
            <a:solidFill>
              <a:schemeClr val="tx1"/>
            </a:solidFill>
            <a:miter lim="800000"/>
            <a:headEnd/>
            <a:tailEnd/>
          </a:ln>
        </p:spPr>
        <p:txBody>
          <a:bodyPr anchor="ctr"/>
          <a:lstStyle>
            <a:lvl1pPr marL="182563" indent="-182563">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Char char="l"/>
            </a:pPr>
            <a:r>
              <a:rPr lang="zh-CN" altLang="en-US" sz="2400">
                <a:latin typeface="宋体" panose="02010600030101010101" pitchFamily="2" charset="-122"/>
              </a:rPr>
              <a:t>产生式右部</a:t>
            </a:r>
            <a:r>
              <a:rPr lang="zh-CN" altLang="en-US" sz="2400" b="1">
                <a:solidFill>
                  <a:srgbClr val="FF0000"/>
                </a:solidFill>
                <a:latin typeface="宋体" panose="02010600030101010101" pitchFamily="2" charset="-122"/>
              </a:rPr>
              <a:t>不</a:t>
            </a:r>
            <a:r>
              <a:rPr lang="zh-CN" altLang="en-US" sz="2400">
                <a:latin typeface="宋体" panose="02010600030101010101" pitchFamily="2" charset="-122"/>
              </a:rPr>
              <a:t>都由终结符开始</a:t>
            </a:r>
          </a:p>
          <a:p>
            <a:pPr eaLnBrk="1" hangingPunct="1">
              <a:spcBef>
                <a:spcPct val="0"/>
              </a:spcBef>
              <a:buFont typeface="Wingdings" panose="05000000000000000000" pitchFamily="2" charset="2"/>
              <a:buChar char="l"/>
            </a:pPr>
            <a:r>
              <a:rPr lang="zh-CN" altLang="en-US" sz="2400">
                <a:latin typeface="宋体" panose="02010600030101010101" pitchFamily="2" charset="-122"/>
              </a:rPr>
              <a:t>如果两个产生式有相同的左部</a:t>
            </a:r>
            <a:r>
              <a:rPr lang="en-US" altLang="zh-CN" sz="2400">
                <a:latin typeface="宋体" panose="02010600030101010101" pitchFamily="2" charset="-122"/>
              </a:rPr>
              <a:t>,</a:t>
            </a:r>
            <a:r>
              <a:rPr lang="zh-CN" altLang="en-US" sz="2400">
                <a:latin typeface="宋体" panose="02010600030101010101" pitchFamily="2" charset="-122"/>
              </a:rPr>
              <a:t>那么它们的右部由不同的终结符或非终结符开始</a:t>
            </a:r>
          </a:p>
          <a:p>
            <a:pPr eaLnBrk="1" hangingPunct="1">
              <a:spcBef>
                <a:spcPct val="0"/>
              </a:spcBef>
              <a:buFont typeface="Wingdings" panose="05000000000000000000" pitchFamily="2" charset="2"/>
              <a:buChar char="l"/>
            </a:pPr>
            <a:r>
              <a:rPr lang="zh-CN" altLang="en-US" sz="2400">
                <a:latin typeface="宋体" panose="02010600030101010101" pitchFamily="2" charset="-122"/>
              </a:rPr>
              <a:t>如果左部相同，右部的符号串可以推导出的</a:t>
            </a:r>
            <a:r>
              <a:rPr lang="zh-CN" altLang="en-US" sz="2400" b="1">
                <a:solidFill>
                  <a:srgbClr val="FF0000"/>
                </a:solidFill>
                <a:latin typeface="宋体" panose="02010600030101010101" pitchFamily="2" charset="-122"/>
              </a:rPr>
              <a:t>首字符集合</a:t>
            </a:r>
            <a:r>
              <a:rPr lang="zh-CN" altLang="en-US" sz="2400">
                <a:latin typeface="宋体" panose="02010600030101010101" pitchFamily="2" charset="-122"/>
              </a:rPr>
              <a:t>不相交</a:t>
            </a:r>
          </a:p>
          <a:p>
            <a:pPr eaLnBrk="1" hangingPunct="1">
              <a:spcBef>
                <a:spcPct val="0"/>
              </a:spcBef>
              <a:buFont typeface="Wingdings" panose="05000000000000000000" pitchFamily="2" charset="2"/>
              <a:buChar char="l"/>
            </a:pPr>
            <a:r>
              <a:rPr lang="zh-CN" altLang="en-US" sz="2400">
                <a:latin typeface="宋体" panose="02010600030101010101" pitchFamily="2" charset="-122"/>
              </a:rPr>
              <a:t>文法中无空产生式</a:t>
            </a:r>
          </a:p>
          <a:p>
            <a:pPr eaLnBrk="1" hangingPunct="1">
              <a:spcBef>
                <a:spcPct val="0"/>
              </a:spcBef>
              <a:buFont typeface="Wingdings" panose="05000000000000000000" pitchFamily="2" charset="2"/>
              <a:buChar char="l"/>
            </a:pPr>
            <a:r>
              <a:rPr lang="zh-CN" altLang="en-US" sz="2400" b="1">
                <a:solidFill>
                  <a:srgbClr val="FF0000"/>
                </a:solidFill>
                <a:latin typeface="宋体" panose="02010600030101010101" pitchFamily="2" charset="-122"/>
              </a:rPr>
              <a:t>这是隐蔽的，但是是确定的分析方法的文法</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pPr eaLnBrk="1" hangingPunct="1"/>
            <a:r>
              <a:rPr lang="zh-CN" altLang="en-US" smtClean="0"/>
              <a:t>例题</a:t>
            </a:r>
          </a:p>
        </p:txBody>
      </p:sp>
      <p:sp>
        <p:nvSpPr>
          <p:cNvPr id="20483" name="Rectangle 3"/>
          <p:cNvSpPr>
            <a:spLocks noGrp="1" noRot="1" noChangeArrowheads="1"/>
          </p:cNvSpPr>
          <p:nvPr>
            <p:ph idx="1"/>
          </p:nvPr>
        </p:nvSpPr>
        <p:spPr>
          <a:xfrm>
            <a:off x="304800" y="1981200"/>
            <a:ext cx="2682875" cy="2816225"/>
          </a:xfrm>
        </p:spPr>
        <p:txBody>
          <a:bodyPr/>
          <a:lstStyle/>
          <a:p>
            <a:pPr eaLnBrk="1" hangingPunct="1">
              <a:buFont typeface="Wingdings" panose="05000000000000000000" pitchFamily="2" charset="2"/>
              <a:buChar char="l"/>
            </a:pPr>
            <a:r>
              <a:rPr lang="en-US" altLang="zh-CN" smtClean="0"/>
              <a:t>S </a:t>
            </a:r>
            <a:r>
              <a:rPr lang="en-US" altLang="zh-CN" b="1" smtClean="0"/>
              <a:t>→aA</a:t>
            </a:r>
          </a:p>
          <a:p>
            <a:pPr eaLnBrk="1" hangingPunct="1">
              <a:buFont typeface="Wingdings" panose="05000000000000000000" pitchFamily="2" charset="2"/>
              <a:buChar char="l"/>
            </a:pPr>
            <a:r>
              <a:rPr lang="en-US" altLang="zh-CN" smtClean="0"/>
              <a:t>S </a:t>
            </a:r>
            <a:r>
              <a:rPr lang="en-US" altLang="zh-CN" b="1" smtClean="0"/>
              <a:t>→d</a:t>
            </a:r>
          </a:p>
          <a:p>
            <a:pPr eaLnBrk="1" hangingPunct="1">
              <a:buFont typeface="Wingdings" panose="05000000000000000000" pitchFamily="2" charset="2"/>
              <a:buChar char="l"/>
            </a:pPr>
            <a:r>
              <a:rPr lang="en-US" altLang="zh-CN" smtClean="0"/>
              <a:t>A </a:t>
            </a:r>
            <a:r>
              <a:rPr lang="en-US" altLang="zh-CN" b="1" smtClean="0"/>
              <a:t>→bAS</a:t>
            </a:r>
          </a:p>
          <a:p>
            <a:pPr eaLnBrk="1" hangingPunct="1">
              <a:buFont typeface="Wingdings" panose="05000000000000000000" pitchFamily="2" charset="2"/>
              <a:buChar char="l"/>
            </a:pPr>
            <a:r>
              <a:rPr lang="en-US" altLang="zh-CN" smtClean="0"/>
              <a:t>A </a:t>
            </a:r>
            <a:r>
              <a:rPr lang="en-US" altLang="zh-CN" b="1" smtClean="0"/>
              <a:t>→ ε</a:t>
            </a:r>
          </a:p>
        </p:txBody>
      </p:sp>
      <p:sp>
        <p:nvSpPr>
          <p:cNvPr id="20484" name="Rectangle 4"/>
          <p:cNvSpPr>
            <a:spLocks noChangeArrowheads="1"/>
          </p:cNvSpPr>
          <p:nvPr/>
        </p:nvSpPr>
        <p:spPr bwMode="auto">
          <a:xfrm>
            <a:off x="2987675" y="1700213"/>
            <a:ext cx="5400675" cy="4608512"/>
          </a:xfrm>
          <a:prstGeom prst="rect">
            <a:avLst/>
          </a:prstGeom>
          <a:solidFill>
            <a:schemeClr val="accent1"/>
          </a:solidFill>
          <a:ln w="9525">
            <a:solidFill>
              <a:schemeClr val="tx1"/>
            </a:solidFill>
            <a:miter lim="800000"/>
            <a:headEnd/>
            <a:tailEnd/>
          </a:ln>
        </p:spPr>
        <p:txBody>
          <a:bodyPr anchor="ct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800100" indent="-3429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Char char="l"/>
            </a:pPr>
            <a:r>
              <a:rPr lang="zh-CN" altLang="en-US" sz="2000">
                <a:latin typeface="宋体" panose="02010600030101010101" pitchFamily="2" charset="-122"/>
              </a:rPr>
              <a:t>当某个非终结符的产生式中含有空产生式时，它的非空产生式右部的首字符集合两两不相交</a:t>
            </a:r>
          </a:p>
          <a:p>
            <a:pPr eaLnBrk="1" hangingPunct="1">
              <a:spcBef>
                <a:spcPct val="0"/>
              </a:spcBef>
              <a:buFont typeface="Wingdings" panose="05000000000000000000" pitchFamily="2" charset="2"/>
              <a:buChar char="l"/>
            </a:pPr>
            <a:r>
              <a:rPr lang="zh-CN" altLang="en-US" sz="2000">
                <a:latin typeface="宋体" panose="02010600030101010101" pitchFamily="2" charset="-122"/>
              </a:rPr>
              <a:t>并且在推导过程中紧跟该非终结符右边可能出现的终结符集合也不相交</a:t>
            </a:r>
          </a:p>
          <a:p>
            <a:pPr eaLnBrk="1" hangingPunct="1">
              <a:spcBef>
                <a:spcPct val="0"/>
              </a:spcBef>
              <a:buFont typeface="Wingdings" panose="05000000000000000000" pitchFamily="2" charset="2"/>
              <a:buChar char="l"/>
            </a:pPr>
            <a:r>
              <a:rPr lang="zh-CN" altLang="en-US" sz="2000" b="1">
                <a:solidFill>
                  <a:srgbClr val="FF0000"/>
                </a:solidFill>
                <a:latin typeface="宋体" panose="02010600030101010101" pitchFamily="2" charset="-122"/>
              </a:rPr>
              <a:t>仍然是确定的分析方法的文法</a:t>
            </a:r>
          </a:p>
          <a:p>
            <a:pPr eaLnBrk="1" hangingPunct="1">
              <a:spcBef>
                <a:spcPct val="0"/>
              </a:spcBef>
              <a:buFont typeface="Wingdings" panose="05000000000000000000" pitchFamily="2" charset="2"/>
              <a:buChar char="l"/>
            </a:pPr>
            <a:r>
              <a:rPr lang="zh-CN" altLang="en-US" sz="2000" b="1">
                <a:solidFill>
                  <a:srgbClr val="FF0000"/>
                </a:solidFill>
                <a:latin typeface="宋体" panose="02010600030101010101" pitchFamily="2" charset="-122"/>
              </a:rPr>
              <a:t>后跟字符集合的求解一定要注意：</a:t>
            </a:r>
          </a:p>
          <a:p>
            <a:pPr lvl="1" eaLnBrk="1" hangingPunct="1">
              <a:spcBef>
                <a:spcPct val="0"/>
              </a:spcBef>
              <a:buFont typeface="Wingdings" panose="05000000000000000000" pitchFamily="2" charset="2"/>
              <a:buAutoNum type="arabicPeriod"/>
            </a:pPr>
            <a:r>
              <a:rPr lang="zh-CN" altLang="en-US" sz="2000" b="1">
                <a:solidFill>
                  <a:srgbClr val="FF0000"/>
                </a:solidFill>
                <a:latin typeface="宋体" panose="02010600030101010101" pitchFamily="2" charset="-122"/>
              </a:rPr>
              <a:t>它是针对某个非终结符的计算；</a:t>
            </a:r>
          </a:p>
          <a:p>
            <a:pPr lvl="1" eaLnBrk="1" hangingPunct="1">
              <a:spcBef>
                <a:spcPct val="0"/>
              </a:spcBef>
              <a:buFont typeface="Wingdings" panose="05000000000000000000" pitchFamily="2" charset="2"/>
              <a:buAutoNum type="arabicPeriod"/>
            </a:pPr>
            <a:r>
              <a:rPr lang="zh-CN" altLang="en-US" sz="2000" b="1">
                <a:solidFill>
                  <a:srgbClr val="FF0000"/>
                </a:solidFill>
                <a:latin typeface="宋体" panose="02010600030101010101" pitchFamily="2" charset="-122"/>
              </a:rPr>
              <a:t>它将来要用到以这个非终结符作为左部，并且能够推导出空的产生式</a:t>
            </a:r>
          </a:p>
          <a:p>
            <a:pPr lvl="1" eaLnBrk="1" hangingPunct="1">
              <a:spcBef>
                <a:spcPct val="0"/>
              </a:spcBef>
              <a:buFont typeface="Wingdings" panose="05000000000000000000" pitchFamily="2" charset="2"/>
              <a:buAutoNum type="arabicPeriod"/>
            </a:pPr>
            <a:r>
              <a:rPr lang="zh-CN" altLang="en-US" sz="2000" b="1">
                <a:solidFill>
                  <a:srgbClr val="FF0000"/>
                </a:solidFill>
                <a:latin typeface="宋体" panose="02010600030101010101" pitchFamily="2" charset="-122"/>
              </a:rPr>
              <a:t>在推导过程中，有可能出现在该非终结符后面的终结符。因为是推导，所以一定要从开始符号出发。</a:t>
            </a:r>
          </a:p>
          <a:p>
            <a:pPr lvl="1" eaLnBrk="1" hangingPunct="1">
              <a:spcBef>
                <a:spcPct val="0"/>
              </a:spcBef>
              <a:buFont typeface="Wingdings" panose="05000000000000000000" pitchFamily="2" charset="2"/>
              <a:buAutoNum type="arabicPeriod"/>
            </a:pPr>
            <a:r>
              <a:rPr lang="zh-CN" altLang="en-US" sz="2000" b="1">
                <a:solidFill>
                  <a:srgbClr val="FF0000"/>
                </a:solidFill>
                <a:latin typeface="宋体" panose="02010600030101010101" pitchFamily="2" charset="-122"/>
              </a:rPr>
              <a:t>特别要注意</a:t>
            </a:r>
            <a:r>
              <a:rPr lang="en-US" altLang="zh-CN" sz="2000" b="1">
                <a:solidFill>
                  <a:srgbClr val="FF0000"/>
                </a:solidFill>
                <a:latin typeface="宋体" panose="02010600030101010101" pitchFamily="2" charset="-122"/>
              </a:rPr>
              <a:t>#</a:t>
            </a:r>
            <a:r>
              <a:rPr lang="zh-CN" altLang="en-US" sz="2000" b="1">
                <a:solidFill>
                  <a:srgbClr val="FF0000"/>
                </a:solidFill>
                <a:latin typeface="宋体" panose="02010600030101010101" pitchFamily="2" charset="-122"/>
              </a:rPr>
              <a:t>，什么时候属于后跟字符集。</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p:txBody>
          <a:bodyPr/>
          <a:lstStyle/>
          <a:p>
            <a:pPr eaLnBrk="1" hangingPunct="1"/>
            <a:r>
              <a:rPr lang="zh-CN" altLang="en-US" smtClean="0"/>
              <a:t>例题</a:t>
            </a:r>
          </a:p>
        </p:txBody>
      </p:sp>
      <p:sp>
        <p:nvSpPr>
          <p:cNvPr id="21507" name="Rectangle 3"/>
          <p:cNvSpPr>
            <a:spLocks noGrp="1" noRot="1" noChangeArrowheads="1"/>
          </p:cNvSpPr>
          <p:nvPr>
            <p:ph idx="1"/>
          </p:nvPr>
        </p:nvSpPr>
        <p:spPr>
          <a:xfrm>
            <a:off x="450850" y="1989138"/>
            <a:ext cx="2682875" cy="2455862"/>
          </a:xfrm>
        </p:spPr>
        <p:txBody>
          <a:bodyPr/>
          <a:lstStyle/>
          <a:p>
            <a:pPr eaLnBrk="1" hangingPunct="1">
              <a:buFont typeface="Wingdings" panose="05000000000000000000" pitchFamily="2" charset="2"/>
              <a:buChar char="l"/>
            </a:pPr>
            <a:r>
              <a:rPr lang="en-US" altLang="zh-CN" smtClean="0"/>
              <a:t>S </a:t>
            </a:r>
            <a:r>
              <a:rPr lang="en-US" altLang="zh-CN" b="1" smtClean="0"/>
              <a:t>→aAS</a:t>
            </a:r>
          </a:p>
          <a:p>
            <a:pPr eaLnBrk="1" hangingPunct="1">
              <a:buFont typeface="Wingdings" panose="05000000000000000000" pitchFamily="2" charset="2"/>
              <a:buChar char="l"/>
            </a:pPr>
            <a:r>
              <a:rPr lang="en-US" altLang="zh-CN" smtClean="0"/>
              <a:t>S </a:t>
            </a:r>
            <a:r>
              <a:rPr lang="en-US" altLang="zh-CN" b="1" smtClean="0"/>
              <a:t>→b</a:t>
            </a:r>
          </a:p>
          <a:p>
            <a:pPr eaLnBrk="1" hangingPunct="1">
              <a:buFont typeface="Wingdings" panose="05000000000000000000" pitchFamily="2" charset="2"/>
              <a:buChar char="l"/>
            </a:pPr>
            <a:r>
              <a:rPr lang="en-US" altLang="zh-CN" smtClean="0"/>
              <a:t>A </a:t>
            </a:r>
            <a:r>
              <a:rPr lang="en-US" altLang="zh-CN" b="1" smtClean="0"/>
              <a:t>→bA</a:t>
            </a:r>
          </a:p>
          <a:p>
            <a:pPr eaLnBrk="1" hangingPunct="1">
              <a:buFont typeface="Wingdings" panose="05000000000000000000" pitchFamily="2" charset="2"/>
              <a:buChar char="l"/>
            </a:pPr>
            <a:r>
              <a:rPr lang="en-US" altLang="zh-CN" smtClean="0"/>
              <a:t>A </a:t>
            </a:r>
            <a:r>
              <a:rPr lang="en-US" altLang="zh-CN" b="1" smtClean="0"/>
              <a:t>→ ε</a:t>
            </a:r>
          </a:p>
        </p:txBody>
      </p:sp>
      <p:sp>
        <p:nvSpPr>
          <p:cNvPr id="21508" name="Rectangle 4"/>
          <p:cNvSpPr>
            <a:spLocks noChangeArrowheads="1"/>
          </p:cNvSpPr>
          <p:nvPr/>
        </p:nvSpPr>
        <p:spPr bwMode="auto">
          <a:xfrm>
            <a:off x="3203575" y="1844675"/>
            <a:ext cx="5111750" cy="2952750"/>
          </a:xfrm>
          <a:prstGeom prst="rect">
            <a:avLst/>
          </a:prstGeom>
          <a:solidFill>
            <a:schemeClr val="accent1"/>
          </a:solidFill>
          <a:ln w="9525">
            <a:solidFill>
              <a:schemeClr val="tx1"/>
            </a:solidFill>
            <a:miter lim="800000"/>
            <a:headEnd/>
            <a:tailEnd/>
          </a:ln>
        </p:spPr>
        <p:txBody>
          <a:bodyPr anchor="ct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Char char="l"/>
            </a:pPr>
            <a:r>
              <a:rPr lang="zh-CN" altLang="en-US" sz="2000">
                <a:latin typeface="宋体" panose="02010600030101010101" pitchFamily="2" charset="-122"/>
              </a:rPr>
              <a:t>最后一个产生式可以推导出空，在将来分析过程中，就很有可能用到它的这个特点，因此，需要求出产生式左部非终结符的后跟字符集。这个产生式的</a:t>
            </a:r>
            <a:r>
              <a:rPr lang="en-US" altLang="zh-CN" sz="2000">
                <a:latin typeface="宋体" panose="02010600030101010101" pitchFamily="2" charset="-122"/>
              </a:rPr>
              <a:t>SELECT</a:t>
            </a:r>
            <a:r>
              <a:rPr lang="zh-CN" altLang="en-US" sz="2000">
                <a:latin typeface="宋体" panose="02010600030101010101" pitchFamily="2" charset="-122"/>
              </a:rPr>
              <a:t>集合，除了包括首字符集以外，还应考虑</a:t>
            </a:r>
            <a:r>
              <a:rPr lang="en-US" altLang="zh-CN" sz="2000">
                <a:latin typeface="宋体" panose="02010600030101010101" pitchFamily="2" charset="-122"/>
              </a:rPr>
              <a:t>A</a:t>
            </a:r>
            <a:r>
              <a:rPr lang="zh-CN" altLang="en-US" sz="2000">
                <a:latin typeface="宋体" panose="02010600030101010101" pitchFamily="2" charset="-122"/>
              </a:rPr>
              <a:t>的后跟字符集</a:t>
            </a:r>
          </a:p>
          <a:p>
            <a:pPr eaLnBrk="1" hangingPunct="1">
              <a:spcBef>
                <a:spcPct val="0"/>
              </a:spcBef>
              <a:buFont typeface="Wingdings" panose="05000000000000000000" pitchFamily="2" charset="2"/>
              <a:buChar char="l"/>
            </a:pPr>
            <a:r>
              <a:rPr lang="en-US" altLang="zh-CN" sz="2000">
                <a:latin typeface="宋体" panose="02010600030101010101" pitchFamily="2" charset="-122"/>
              </a:rPr>
              <a:t>A</a:t>
            </a:r>
            <a:r>
              <a:rPr lang="zh-CN" altLang="en-US" sz="2000">
                <a:latin typeface="宋体" panose="02010600030101010101" pitchFamily="2" charset="-122"/>
              </a:rPr>
              <a:t>的后跟字符集中不包括</a:t>
            </a:r>
            <a:r>
              <a:rPr lang="en-US" altLang="zh-CN" sz="2000">
                <a:latin typeface="宋体" panose="02010600030101010101" pitchFamily="2" charset="-122"/>
              </a:rPr>
              <a:t>#</a:t>
            </a:r>
            <a:r>
              <a:rPr lang="zh-CN" altLang="en-US" sz="2000">
                <a:latin typeface="宋体" panose="02010600030101010101" pitchFamily="2" charset="-122"/>
              </a:rPr>
              <a:t>，这是因为，从</a:t>
            </a:r>
            <a:r>
              <a:rPr lang="en-US" altLang="zh-CN" sz="2000">
                <a:latin typeface="宋体" panose="02010600030101010101" pitchFamily="2" charset="-122"/>
              </a:rPr>
              <a:t>S</a:t>
            </a:r>
            <a:r>
              <a:rPr lang="zh-CN" altLang="en-US" sz="2000">
                <a:latin typeface="宋体" panose="02010600030101010101" pitchFamily="2" charset="-122"/>
              </a:rPr>
              <a:t>出发进行推导，永远不会出现</a:t>
            </a:r>
            <a:r>
              <a:rPr lang="en-US" altLang="zh-CN" sz="2000">
                <a:latin typeface="宋体" panose="02010600030101010101" pitchFamily="2" charset="-122"/>
              </a:rPr>
              <a:t>S </a:t>
            </a:r>
            <a:r>
              <a:rPr lang="en-US" altLang="zh-CN" sz="1800" b="1"/>
              <a:t>→……A</a:t>
            </a:r>
            <a:r>
              <a:rPr lang="zh-CN" altLang="en-US" sz="1800" b="1"/>
              <a:t>这样的形式</a:t>
            </a:r>
            <a:endParaRPr lang="zh-CN" altLang="en-US" sz="2000" b="1">
              <a:solidFill>
                <a:srgbClr val="FF0000"/>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rrowheads="1"/>
          </p:cNvSpPr>
          <p:nvPr>
            <p:ph type="title"/>
          </p:nvPr>
        </p:nvSpPr>
        <p:spPr>
          <a:xfrm>
            <a:off x="3275856" y="764704"/>
            <a:ext cx="2015678" cy="576263"/>
          </a:xfrm>
        </p:spPr>
        <p:txBody>
          <a:bodyPr/>
          <a:lstStyle/>
          <a:p>
            <a:pPr algn="l" eaLnBrk="1" hangingPunct="1"/>
            <a:r>
              <a:rPr lang="en-US" altLang="zh-CN" sz="3600" b="1" dirty="0"/>
              <a:t>4</a:t>
            </a:r>
            <a:r>
              <a:rPr lang="en-US" altLang="zh-CN" sz="3600" b="1" dirty="0" smtClean="0"/>
              <a:t>.0 </a:t>
            </a:r>
            <a:r>
              <a:rPr lang="zh-CN" altLang="en-US" sz="3600" b="1" dirty="0" smtClean="0"/>
              <a:t>概述</a:t>
            </a:r>
          </a:p>
        </p:txBody>
      </p:sp>
      <p:sp>
        <p:nvSpPr>
          <p:cNvPr id="4099" name="Rectangle 3"/>
          <p:cNvSpPr>
            <a:spLocks noGrp="1" noRot="1" noChangeArrowheads="1"/>
          </p:cNvSpPr>
          <p:nvPr>
            <p:ph idx="1"/>
          </p:nvPr>
        </p:nvSpPr>
        <p:spPr>
          <a:xfrm>
            <a:off x="539750" y="1700213"/>
            <a:ext cx="8135938" cy="4897437"/>
          </a:xfrm>
        </p:spPr>
        <p:txBody>
          <a:bodyPr/>
          <a:lstStyle/>
          <a:p>
            <a:pPr eaLnBrk="1" hangingPunct="1">
              <a:spcBef>
                <a:spcPts val="600"/>
              </a:spcBef>
              <a:spcAft>
                <a:spcPts val="600"/>
              </a:spcAft>
              <a:buFont typeface="Wingdings" panose="05000000000000000000" pitchFamily="2" charset="2"/>
              <a:buChar char="l"/>
            </a:pPr>
            <a:r>
              <a:rPr lang="zh-CN" altLang="en-US" sz="2400" smtClean="0"/>
              <a:t>语法分析是编译程序的核心部分 </a:t>
            </a:r>
          </a:p>
          <a:p>
            <a:pPr eaLnBrk="1" hangingPunct="1">
              <a:spcBef>
                <a:spcPts val="600"/>
              </a:spcBef>
              <a:spcAft>
                <a:spcPts val="600"/>
              </a:spcAft>
              <a:buFont typeface="Wingdings" panose="05000000000000000000" pitchFamily="2" charset="2"/>
              <a:buChar char="l"/>
            </a:pPr>
            <a:r>
              <a:rPr lang="zh-CN" altLang="en-US" sz="2400" smtClean="0"/>
              <a:t>语法分析的任务：</a:t>
            </a:r>
            <a:r>
              <a:rPr lang="en-US" altLang="zh-CN" sz="2400" smtClean="0">
                <a:solidFill>
                  <a:srgbClr val="FF0000"/>
                </a:solidFill>
                <a:latin typeface="楷体_GB2312" pitchFamily="49" charset="-122"/>
                <a:ea typeface="楷体_GB2312" pitchFamily="49" charset="-122"/>
              </a:rPr>
              <a:t>1</a:t>
            </a:r>
            <a:r>
              <a:rPr lang="zh-CN" altLang="en-US" sz="2400" smtClean="0">
                <a:solidFill>
                  <a:srgbClr val="FF0000"/>
                </a:solidFill>
                <a:latin typeface="楷体_GB2312" pitchFamily="49" charset="-122"/>
                <a:ea typeface="楷体_GB2312" pitchFamily="49" charset="-122"/>
              </a:rPr>
              <a:t>、</a:t>
            </a:r>
            <a:r>
              <a:rPr lang="zh-CN" altLang="en-US" sz="2400" smtClean="0">
                <a:latin typeface="楷体_GB2312" pitchFamily="49" charset="-122"/>
                <a:ea typeface="楷体_GB2312" pitchFamily="49" charset="-122"/>
              </a:rPr>
              <a:t>识别由词法分析给出的单词符号序列是否是给定文法的正确句子 ；</a:t>
            </a:r>
            <a:r>
              <a:rPr lang="en-US" altLang="zh-CN" sz="2400" smtClean="0">
                <a:solidFill>
                  <a:srgbClr val="FF0000"/>
                </a:solidFill>
                <a:latin typeface="楷体_GB2312" pitchFamily="49" charset="-122"/>
                <a:ea typeface="楷体_GB2312" pitchFamily="49" charset="-122"/>
              </a:rPr>
              <a:t>2</a:t>
            </a:r>
            <a:r>
              <a:rPr lang="zh-CN" altLang="en-US" sz="2400" smtClean="0">
                <a:solidFill>
                  <a:srgbClr val="FF0000"/>
                </a:solidFill>
                <a:latin typeface="楷体_GB2312" pitchFamily="49" charset="-122"/>
                <a:ea typeface="楷体_GB2312" pitchFamily="49" charset="-122"/>
              </a:rPr>
              <a:t>、</a:t>
            </a:r>
            <a:r>
              <a:rPr lang="zh-CN" altLang="en-US" sz="2400" smtClean="0">
                <a:latin typeface="楷体_GB2312" pitchFamily="49" charset="-122"/>
                <a:ea typeface="楷体_GB2312" pitchFamily="49" charset="-122"/>
              </a:rPr>
              <a:t>按照语言既定的语法规则，对字符串形式的源程序进行语法检查，并识别出相应的语法成分</a:t>
            </a:r>
            <a:r>
              <a:rPr lang="zh-CN" altLang="en-US" sz="2400" smtClean="0"/>
              <a:t> 。</a:t>
            </a:r>
          </a:p>
          <a:p>
            <a:pPr eaLnBrk="1" hangingPunct="1">
              <a:spcBef>
                <a:spcPts val="600"/>
              </a:spcBef>
              <a:spcAft>
                <a:spcPts val="600"/>
              </a:spcAft>
              <a:buFont typeface="Wingdings" panose="05000000000000000000" pitchFamily="2" charset="2"/>
              <a:buChar char="l"/>
            </a:pPr>
            <a:r>
              <a:rPr lang="zh-CN" altLang="en-US" sz="2400" smtClean="0"/>
              <a:t>语法分析的处理依据是语言的文法规则 </a:t>
            </a:r>
          </a:p>
          <a:p>
            <a:pPr eaLnBrk="1" hangingPunct="1">
              <a:spcBef>
                <a:spcPts val="600"/>
              </a:spcBef>
              <a:spcAft>
                <a:spcPts val="600"/>
              </a:spcAft>
              <a:buFont typeface="Wingdings" panose="05000000000000000000" pitchFamily="2" charset="2"/>
              <a:buChar char="l"/>
            </a:pPr>
            <a:r>
              <a:rPr lang="zh-CN" altLang="en-US" sz="2400" smtClean="0"/>
              <a:t>分析结果是识别出的无语法错误的语法成分，可以与语法树的形式来表示。 </a:t>
            </a:r>
          </a:p>
          <a:p>
            <a:pPr eaLnBrk="1" hangingPunct="1">
              <a:spcBef>
                <a:spcPts val="600"/>
              </a:spcBef>
              <a:spcAft>
                <a:spcPts val="600"/>
              </a:spcAft>
              <a:buFont typeface="Wingdings" panose="05000000000000000000" pitchFamily="2" charset="2"/>
              <a:buChar char="l"/>
            </a:pPr>
            <a:r>
              <a:rPr lang="zh-CN" altLang="en-US" sz="2400" smtClean="0"/>
              <a:t>语法分析的关键是句型识别问题 </a:t>
            </a:r>
          </a:p>
          <a:p>
            <a:pPr eaLnBrk="1" hangingPunct="1">
              <a:spcBef>
                <a:spcPts val="600"/>
              </a:spcBef>
              <a:spcAft>
                <a:spcPts val="600"/>
              </a:spcAft>
              <a:buFont typeface="Wingdings" panose="05000000000000000000" pitchFamily="2" charset="2"/>
              <a:buChar char="l"/>
            </a:pPr>
            <a:r>
              <a:rPr lang="zh-CN" altLang="en-US" sz="2400" smtClean="0"/>
              <a:t>设给定文法</a:t>
            </a:r>
            <a:r>
              <a:rPr lang="en-US" altLang="zh-CN" sz="2400" smtClean="0"/>
              <a:t>G</a:t>
            </a:r>
            <a:r>
              <a:rPr lang="zh-CN" altLang="en-US" sz="2400" smtClean="0"/>
              <a:t>和字符串（句子），检查、判断句子是否是文法</a:t>
            </a:r>
            <a:r>
              <a:rPr lang="en-US" altLang="zh-CN" sz="2400" smtClean="0"/>
              <a:t>G</a:t>
            </a:r>
            <a:r>
              <a:rPr lang="zh-CN" altLang="en-US" sz="2400" smtClean="0"/>
              <a:t>所能产生的合法的句子，同时检查和处理语法错误。</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a:xfrm>
            <a:off x="468313" y="620713"/>
            <a:ext cx="8229600" cy="782637"/>
          </a:xfrm>
        </p:spPr>
        <p:txBody>
          <a:bodyPr/>
          <a:lstStyle/>
          <a:p>
            <a:pPr eaLnBrk="1" hangingPunct="1"/>
            <a:r>
              <a:rPr lang="en-US" altLang="zh-CN" b="1" dirty="0"/>
              <a:t>4</a:t>
            </a:r>
            <a:r>
              <a:rPr lang="zh-CN" altLang="en-US" b="1" dirty="0" smtClean="0"/>
              <a:t>．</a:t>
            </a:r>
            <a:r>
              <a:rPr lang="en-US" altLang="zh-CN" b="1" dirty="0" smtClean="0"/>
              <a:t>2  LL</a:t>
            </a:r>
            <a:r>
              <a:rPr lang="zh-CN" altLang="en-US" b="1" dirty="0" smtClean="0"/>
              <a:t>（</a:t>
            </a:r>
            <a:r>
              <a:rPr lang="en-US" altLang="zh-CN" b="1" dirty="0" smtClean="0"/>
              <a:t>1</a:t>
            </a:r>
            <a:r>
              <a:rPr lang="zh-CN" altLang="en-US" b="1" dirty="0" smtClean="0"/>
              <a:t>）文法的判别</a:t>
            </a:r>
          </a:p>
        </p:txBody>
      </p:sp>
      <p:sp>
        <p:nvSpPr>
          <p:cNvPr id="22531" name="Rectangle 3"/>
          <p:cNvSpPr>
            <a:spLocks noGrp="1" noRot="1" noChangeArrowheads="1"/>
          </p:cNvSpPr>
          <p:nvPr>
            <p:ph idx="1"/>
          </p:nvPr>
        </p:nvSpPr>
        <p:spPr>
          <a:xfrm>
            <a:off x="468313" y="1773238"/>
            <a:ext cx="8229600" cy="2160587"/>
          </a:xfrm>
        </p:spPr>
        <p:txBody>
          <a:bodyPr/>
          <a:lstStyle/>
          <a:p>
            <a:pPr eaLnBrk="1" hangingPunct="1">
              <a:buFont typeface="Wingdings" panose="05000000000000000000" pitchFamily="2" charset="2"/>
              <a:buChar char="l"/>
            </a:pPr>
            <a:r>
              <a:rPr lang="zh-CN" altLang="en-US" sz="2800" smtClean="0"/>
              <a:t>当我们需选用自顶向下分析技术时，首先必须判定所给文法是否是</a:t>
            </a:r>
            <a:r>
              <a:rPr lang="en-US" altLang="zh-CN" sz="2800" smtClean="0"/>
              <a:t>LL</a:t>
            </a:r>
            <a:r>
              <a:rPr lang="zh-CN" altLang="en-US" sz="2800" smtClean="0"/>
              <a:t>（</a:t>
            </a:r>
            <a:r>
              <a:rPr lang="en-US" altLang="zh-CN" sz="2800" smtClean="0"/>
              <a:t>1</a:t>
            </a:r>
            <a:r>
              <a:rPr lang="zh-CN" altLang="en-US" sz="2800" smtClean="0"/>
              <a:t>）文法。 </a:t>
            </a:r>
          </a:p>
          <a:p>
            <a:pPr eaLnBrk="1" hangingPunct="1">
              <a:buFont typeface="Wingdings" panose="05000000000000000000" pitchFamily="2" charset="2"/>
              <a:buChar char="l"/>
            </a:pPr>
            <a:r>
              <a:rPr lang="zh-CN" altLang="en-US" sz="2800" smtClean="0"/>
              <a:t>我们对任给文法需要计算</a:t>
            </a:r>
            <a:r>
              <a:rPr lang="en-US" altLang="zh-CN" sz="2800" smtClean="0"/>
              <a:t>FIRST</a:t>
            </a:r>
            <a:r>
              <a:rPr lang="zh-CN" altLang="en-US" sz="2800" smtClean="0"/>
              <a:t>、</a:t>
            </a:r>
            <a:r>
              <a:rPr lang="en-US" altLang="zh-CN" sz="2800" smtClean="0"/>
              <a:t>FOLLOW</a:t>
            </a:r>
            <a:r>
              <a:rPr lang="zh-CN" altLang="en-US" sz="2800" smtClean="0"/>
              <a:t>、</a:t>
            </a:r>
            <a:r>
              <a:rPr lang="en-US" altLang="zh-CN" sz="2800" smtClean="0"/>
              <a:t>SELECT</a:t>
            </a:r>
            <a:r>
              <a:rPr lang="zh-CN" altLang="en-US" sz="2800" smtClean="0"/>
              <a:t>集合，进而判别文法是否为</a:t>
            </a:r>
            <a:r>
              <a:rPr lang="en-US" altLang="zh-CN" sz="2800" smtClean="0"/>
              <a:t>LL</a:t>
            </a:r>
            <a:r>
              <a:rPr lang="zh-CN" altLang="en-US" sz="2800" smtClean="0"/>
              <a:t>（</a:t>
            </a:r>
            <a:r>
              <a:rPr lang="en-US" altLang="zh-CN" sz="2800" smtClean="0"/>
              <a:t>1</a:t>
            </a:r>
            <a:r>
              <a:rPr lang="zh-CN" altLang="en-US" sz="2800" smtClean="0"/>
              <a:t>）文法。</a:t>
            </a:r>
          </a:p>
        </p:txBody>
      </p:sp>
      <p:sp>
        <p:nvSpPr>
          <p:cNvPr id="4" name="矩形 3"/>
          <p:cNvSpPr/>
          <p:nvPr/>
        </p:nvSpPr>
        <p:spPr>
          <a:xfrm>
            <a:off x="971550" y="4508500"/>
            <a:ext cx="7200900" cy="1419225"/>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eaLnBrk="1" hangingPunct="1">
              <a:buFont typeface="Wingdings" pitchFamily="2" charset="2"/>
              <a:buChar char="l"/>
              <a:defRPr/>
            </a:pPr>
            <a:r>
              <a:rPr lang="en-US" altLang="zh-CN" sz="2000" dirty="0">
                <a:solidFill>
                  <a:srgbClr val="FF0000"/>
                </a:solidFill>
              </a:rPr>
              <a:t>SELECT</a:t>
            </a:r>
            <a:r>
              <a:rPr lang="zh-CN" altLang="en-US" sz="2000" dirty="0">
                <a:solidFill>
                  <a:srgbClr val="FF0000"/>
                </a:solidFill>
              </a:rPr>
              <a:t>是关于产生式的；</a:t>
            </a:r>
            <a:endParaRPr lang="en-US" altLang="zh-CN" sz="2000" dirty="0">
              <a:solidFill>
                <a:srgbClr val="FF0000"/>
              </a:solidFill>
            </a:endParaRPr>
          </a:p>
          <a:p>
            <a:pPr eaLnBrk="1" hangingPunct="1">
              <a:buFont typeface="Wingdings" pitchFamily="2" charset="2"/>
              <a:buChar char="l"/>
              <a:defRPr/>
            </a:pPr>
            <a:r>
              <a:rPr lang="en-US" altLang="zh-CN" sz="2000" dirty="0">
                <a:solidFill>
                  <a:srgbClr val="FF0000"/>
                </a:solidFill>
              </a:rPr>
              <a:t>FIRST</a:t>
            </a:r>
            <a:r>
              <a:rPr lang="zh-CN" altLang="en-US" sz="2000" dirty="0">
                <a:solidFill>
                  <a:srgbClr val="FF0000"/>
                </a:solidFill>
              </a:rPr>
              <a:t>包含两个情况：一是产生式右部；另一个是非终结符；</a:t>
            </a:r>
            <a:endParaRPr lang="en-US" altLang="zh-CN" sz="2000" dirty="0">
              <a:solidFill>
                <a:srgbClr val="FF0000"/>
              </a:solidFill>
            </a:endParaRPr>
          </a:p>
          <a:p>
            <a:pPr eaLnBrk="1" hangingPunct="1">
              <a:buFont typeface="Wingdings" pitchFamily="2" charset="2"/>
              <a:buChar char="l"/>
              <a:defRPr/>
            </a:pPr>
            <a:r>
              <a:rPr lang="en-US" altLang="zh-CN" sz="2000" dirty="0">
                <a:solidFill>
                  <a:srgbClr val="FF0000"/>
                </a:solidFill>
              </a:rPr>
              <a:t>FOLLOW</a:t>
            </a:r>
            <a:r>
              <a:rPr lang="zh-CN" altLang="en-US" sz="2000" dirty="0">
                <a:solidFill>
                  <a:srgbClr val="FF0000"/>
                </a:solidFill>
              </a:rPr>
              <a:t>是关于能推出空的产生式左部的非终结符的；</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a:xfrm>
            <a:off x="468313" y="692150"/>
            <a:ext cx="8229600" cy="711200"/>
          </a:xfrm>
        </p:spPr>
        <p:txBody>
          <a:bodyPr/>
          <a:lstStyle/>
          <a:p>
            <a:pPr marL="838200" indent="-838200" eaLnBrk="1" hangingPunct="1"/>
            <a:r>
              <a:rPr lang="zh-CN" altLang="en-US" b="1" smtClean="0"/>
              <a:t>求出能推出</a:t>
            </a:r>
            <a:r>
              <a:rPr lang="en-US" altLang="zh-CN" b="1" smtClean="0"/>
              <a:t>ε</a:t>
            </a:r>
            <a:r>
              <a:rPr lang="zh-CN" altLang="en-US" b="1" smtClean="0"/>
              <a:t>的非终结符</a:t>
            </a:r>
          </a:p>
        </p:txBody>
      </p:sp>
      <p:sp>
        <p:nvSpPr>
          <p:cNvPr id="23555" name="Rectangle 3"/>
          <p:cNvSpPr>
            <a:spLocks noGrp="1" noRot="1" noChangeArrowheads="1"/>
          </p:cNvSpPr>
          <p:nvPr>
            <p:ph idx="1"/>
          </p:nvPr>
        </p:nvSpPr>
        <p:spPr>
          <a:xfrm>
            <a:off x="452438" y="1916113"/>
            <a:ext cx="8229600" cy="1973262"/>
          </a:xfrm>
        </p:spPr>
        <p:txBody>
          <a:bodyPr/>
          <a:lstStyle/>
          <a:p>
            <a:pPr eaLnBrk="1" hangingPunct="1">
              <a:buFont typeface="Wingdings" panose="05000000000000000000" pitchFamily="2" charset="2"/>
              <a:buChar char="l"/>
            </a:pPr>
            <a:r>
              <a:rPr lang="zh-CN" altLang="en-US" smtClean="0"/>
              <a:t>利用一个以文法的非终结符个数为上界，每个非终结符为元素的一维数组。逐步扫描，确定能够推出</a:t>
            </a:r>
            <a:r>
              <a:rPr lang="en-US" altLang="zh-CN" smtClean="0"/>
              <a:t>ε</a:t>
            </a:r>
            <a:r>
              <a:rPr lang="zh-CN" altLang="en-US" smtClean="0"/>
              <a:t>的非终结符。</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a:xfrm>
            <a:off x="285750" y="714375"/>
            <a:ext cx="8540750" cy="769938"/>
          </a:xfrm>
        </p:spPr>
        <p:txBody>
          <a:bodyPr/>
          <a:lstStyle/>
          <a:p>
            <a:pPr marL="838200" indent="-838200" eaLnBrk="1" hangingPunct="1"/>
            <a:r>
              <a:rPr lang="zh-CN" altLang="en-US" b="1" smtClean="0"/>
              <a:t>计算</a:t>
            </a:r>
            <a:r>
              <a:rPr lang="en-US" altLang="zh-CN" b="1" smtClean="0"/>
              <a:t>FIRST</a:t>
            </a:r>
            <a:r>
              <a:rPr lang="zh-CN" altLang="en-US" b="1" smtClean="0"/>
              <a:t>集</a:t>
            </a:r>
          </a:p>
        </p:txBody>
      </p:sp>
      <p:sp>
        <p:nvSpPr>
          <p:cNvPr id="24579" name="Rectangle 3"/>
          <p:cNvSpPr>
            <a:spLocks noGrp="1" noRot="1" noChangeArrowheads="1"/>
          </p:cNvSpPr>
          <p:nvPr>
            <p:ph idx="1"/>
          </p:nvPr>
        </p:nvSpPr>
        <p:spPr>
          <a:xfrm>
            <a:off x="34925" y="2557463"/>
            <a:ext cx="8540750" cy="4111625"/>
          </a:xfrm>
        </p:spPr>
        <p:txBody>
          <a:bodyPr/>
          <a:lstStyle/>
          <a:p>
            <a:pPr eaLnBrk="1" hangingPunct="1">
              <a:lnSpc>
                <a:spcPct val="90000"/>
              </a:lnSpc>
              <a:buFont typeface="Wingdings" panose="05000000000000000000" pitchFamily="2" charset="2"/>
              <a:buChar char="l"/>
            </a:pPr>
            <a:r>
              <a:rPr lang="zh-CN" altLang="en-US" sz="2800" b="1" dirty="0" smtClean="0">
                <a:solidFill>
                  <a:srgbClr val="FF0000"/>
                </a:solidFill>
              </a:rPr>
              <a:t>根据定义计算</a:t>
            </a:r>
          </a:p>
          <a:p>
            <a:pPr marL="990600" lvl="1" indent="-533400" eaLnBrk="1" hangingPunct="1">
              <a:lnSpc>
                <a:spcPct val="90000"/>
              </a:lnSpc>
            </a:pPr>
            <a:r>
              <a:rPr lang="en-US" altLang="zh-CN" sz="2400" dirty="0" smtClean="0"/>
              <a:t>FIRST(</a:t>
            </a:r>
            <a:r>
              <a:rPr lang="el-GR" altLang="zh-CN" sz="2400" dirty="0" smtClean="0">
                <a:cs typeface="Arial" panose="020B0604020202020204" pitchFamily="34" charset="0"/>
              </a:rPr>
              <a:t>α</a:t>
            </a:r>
            <a:r>
              <a:rPr lang="en-US" altLang="zh-CN" sz="2400" dirty="0" smtClean="0"/>
              <a:t>)={</a:t>
            </a:r>
            <a:r>
              <a:rPr lang="en-US" altLang="zh-CN" sz="2400" dirty="0" smtClean="0">
                <a:cs typeface="Arial" panose="020B0604020202020204" pitchFamily="34" charset="0"/>
              </a:rPr>
              <a:t>a│</a:t>
            </a:r>
            <a:r>
              <a:rPr lang="el-GR" altLang="zh-CN" sz="2400" dirty="0" smtClean="0">
                <a:cs typeface="Arial" panose="020B0604020202020204" pitchFamily="34" charset="0"/>
              </a:rPr>
              <a:t>α</a:t>
            </a:r>
            <a:r>
              <a:rPr lang="el-GR" altLang="zh-CN" sz="2400" dirty="0" smtClean="0">
                <a:cs typeface="Arial" panose="020B0604020202020204" pitchFamily="34" charset="0"/>
                <a:sym typeface="Symbol" panose="05050102010706020507" pitchFamily="18" charset="2"/>
              </a:rPr>
              <a:t></a:t>
            </a:r>
            <a:r>
              <a:rPr lang="en-US" altLang="zh-CN" sz="2400" dirty="0" smtClean="0">
                <a:cs typeface="Arial" panose="020B0604020202020204" pitchFamily="34" charset="0"/>
                <a:sym typeface="Symbol" panose="05050102010706020507" pitchFamily="18" charset="2"/>
              </a:rPr>
              <a:t>*a</a:t>
            </a:r>
            <a:r>
              <a:rPr lang="el-GR" altLang="zh-CN" sz="2400" dirty="0" smtClean="0">
                <a:cs typeface="Arial" panose="020B0604020202020204" pitchFamily="34" charset="0"/>
                <a:sym typeface="Symbol" panose="05050102010706020507" pitchFamily="18" charset="2"/>
              </a:rPr>
              <a:t>β</a:t>
            </a:r>
            <a:r>
              <a:rPr lang="en-US" altLang="zh-CN" sz="2400" dirty="0" smtClean="0">
                <a:cs typeface="Arial" panose="020B0604020202020204" pitchFamily="34" charset="0"/>
                <a:sym typeface="Symbol" panose="05050102010706020507" pitchFamily="18" charset="2"/>
              </a:rPr>
              <a:t>, </a:t>
            </a:r>
            <a:r>
              <a:rPr lang="en-US" altLang="zh-CN" sz="2400" dirty="0" smtClean="0">
                <a:cs typeface="Arial" panose="020B0604020202020204" pitchFamily="34" charset="0"/>
              </a:rPr>
              <a:t>a </a:t>
            </a:r>
            <a:r>
              <a:rPr lang="en-US" altLang="zh-CN" sz="2400" b="1" dirty="0" smtClean="0"/>
              <a:t>∈V</a:t>
            </a:r>
            <a:r>
              <a:rPr lang="en-US" altLang="zh-CN" sz="2400" b="1" baseline="-25000" dirty="0" smtClean="0"/>
              <a:t>T</a:t>
            </a:r>
            <a:r>
              <a:rPr lang="en-US" altLang="zh-CN" sz="2400" b="1" dirty="0" smtClean="0"/>
              <a:t>, </a:t>
            </a:r>
            <a:r>
              <a:rPr lang="el-GR" altLang="zh-CN" sz="2400" dirty="0" smtClean="0">
                <a:cs typeface="Arial" panose="020B0604020202020204" pitchFamily="34" charset="0"/>
              </a:rPr>
              <a:t>α</a:t>
            </a:r>
            <a:r>
              <a:rPr lang="zh-CN" altLang="en-US" sz="2400" dirty="0" smtClean="0">
                <a:cs typeface="Arial" panose="020B0604020202020204" pitchFamily="34" charset="0"/>
              </a:rPr>
              <a:t>、</a:t>
            </a:r>
            <a:r>
              <a:rPr lang="el-GR" altLang="zh-CN" sz="2400" dirty="0" smtClean="0">
                <a:cs typeface="Arial" panose="020B0604020202020204" pitchFamily="34" charset="0"/>
                <a:sym typeface="Symbol" panose="05050102010706020507" pitchFamily="18" charset="2"/>
              </a:rPr>
              <a:t>β</a:t>
            </a:r>
            <a:r>
              <a:rPr lang="en-US" altLang="zh-CN" sz="2400" b="1" dirty="0" smtClean="0"/>
              <a:t>∈V*</a:t>
            </a:r>
            <a:r>
              <a:rPr lang="en-US" altLang="zh-CN" sz="2400" dirty="0" smtClean="0"/>
              <a:t>}</a:t>
            </a:r>
            <a:r>
              <a:rPr lang="zh-CN" altLang="en-US" sz="2400" dirty="0" smtClean="0"/>
              <a:t>若</a:t>
            </a:r>
            <a:r>
              <a:rPr lang="el-GR" altLang="zh-CN" sz="2400" dirty="0" smtClean="0">
                <a:cs typeface="Arial" panose="020B0604020202020204" pitchFamily="34" charset="0"/>
              </a:rPr>
              <a:t>α</a:t>
            </a:r>
            <a:r>
              <a:rPr lang="el-GR" altLang="zh-CN" sz="2400" dirty="0" smtClean="0">
                <a:cs typeface="Arial" panose="020B0604020202020204" pitchFamily="34" charset="0"/>
                <a:sym typeface="Symbol" panose="05050102010706020507" pitchFamily="18" charset="2"/>
              </a:rPr>
              <a:t></a:t>
            </a:r>
            <a:r>
              <a:rPr lang="en-US" altLang="zh-CN" sz="2400" dirty="0" smtClean="0">
                <a:cs typeface="Arial" panose="020B0604020202020204" pitchFamily="34" charset="0"/>
                <a:sym typeface="Symbol" panose="05050102010706020507" pitchFamily="18" charset="2"/>
              </a:rPr>
              <a:t>*</a:t>
            </a:r>
            <a:r>
              <a:rPr lang="el-GR" altLang="zh-CN" sz="2400" dirty="0" smtClean="0">
                <a:cs typeface="Arial" panose="020B0604020202020204" pitchFamily="34" charset="0"/>
                <a:sym typeface="Symbol" panose="05050102010706020507" pitchFamily="18" charset="2"/>
              </a:rPr>
              <a:t>ε</a:t>
            </a:r>
            <a:r>
              <a:rPr lang="zh-CN" altLang="en-US" sz="2400" dirty="0" smtClean="0">
                <a:cs typeface="Arial" panose="020B0604020202020204" pitchFamily="34" charset="0"/>
                <a:sym typeface="Symbol" panose="05050102010706020507" pitchFamily="18" charset="2"/>
              </a:rPr>
              <a:t>，则规定</a:t>
            </a:r>
            <a:r>
              <a:rPr lang="el-GR" altLang="zh-CN" sz="2400" dirty="0" smtClean="0">
                <a:cs typeface="Arial" panose="020B0604020202020204" pitchFamily="34" charset="0"/>
                <a:sym typeface="Symbol" panose="05050102010706020507" pitchFamily="18" charset="2"/>
              </a:rPr>
              <a:t>ε</a:t>
            </a:r>
            <a:r>
              <a:rPr lang="en-US" altLang="zh-CN" sz="2400" b="1" dirty="0" smtClean="0"/>
              <a:t>∈</a:t>
            </a:r>
            <a:r>
              <a:rPr lang="en-US" altLang="zh-CN" sz="2400" dirty="0" smtClean="0"/>
              <a:t>FIRST(</a:t>
            </a:r>
            <a:r>
              <a:rPr lang="el-GR" altLang="zh-CN" sz="2400" dirty="0" smtClean="0">
                <a:cs typeface="Arial" panose="020B0604020202020204" pitchFamily="34" charset="0"/>
              </a:rPr>
              <a:t>α</a:t>
            </a:r>
            <a:r>
              <a:rPr lang="en-US" altLang="zh-CN" sz="2400" dirty="0" smtClean="0"/>
              <a:t>)</a:t>
            </a:r>
            <a:r>
              <a:rPr lang="zh-CN" altLang="en-US" sz="2400" dirty="0" smtClean="0"/>
              <a:t>；</a:t>
            </a:r>
          </a:p>
          <a:p>
            <a:pPr marL="990600" lvl="1" indent="-533400" eaLnBrk="1" hangingPunct="1">
              <a:lnSpc>
                <a:spcPct val="90000"/>
              </a:lnSpc>
            </a:pPr>
            <a:r>
              <a:rPr lang="zh-CN" altLang="en-US" sz="2400" dirty="0" smtClean="0"/>
              <a:t>对每个文法符号</a:t>
            </a:r>
            <a:r>
              <a:rPr lang="en-US" altLang="zh-CN" sz="2400" dirty="0" smtClean="0"/>
              <a:t>X</a:t>
            </a:r>
            <a:r>
              <a:rPr lang="en-US" altLang="zh-CN" sz="2400" b="1" dirty="0" smtClean="0"/>
              <a:t>∈V</a:t>
            </a:r>
            <a:r>
              <a:rPr lang="zh-CN" altLang="en-US" sz="2400" b="1" dirty="0" smtClean="0"/>
              <a:t>计算</a:t>
            </a:r>
            <a:r>
              <a:rPr lang="en-US" altLang="zh-CN" sz="2400" b="1" dirty="0" smtClean="0"/>
              <a:t>FIRST(X),</a:t>
            </a:r>
            <a:r>
              <a:rPr lang="zh-CN" altLang="en-US" sz="2400" b="1" dirty="0" smtClean="0"/>
              <a:t>有：</a:t>
            </a:r>
          </a:p>
          <a:p>
            <a:pPr marL="1371600" lvl="2" indent="-457200" eaLnBrk="1" hangingPunct="1">
              <a:lnSpc>
                <a:spcPct val="90000"/>
              </a:lnSpc>
              <a:buFont typeface="Wingdings" panose="05000000000000000000" pitchFamily="2" charset="2"/>
              <a:buAutoNum type="alphaLcParenR"/>
            </a:pPr>
            <a:r>
              <a:rPr lang="zh-CN" altLang="en-US" sz="2000" b="1" dirty="0" smtClean="0"/>
              <a:t>若</a:t>
            </a:r>
            <a:r>
              <a:rPr lang="en-US" altLang="zh-CN" sz="2000" dirty="0" smtClean="0">
                <a:cs typeface="Arial" panose="020B0604020202020204" pitchFamily="34" charset="0"/>
              </a:rPr>
              <a:t>X</a:t>
            </a:r>
            <a:r>
              <a:rPr lang="en-US" altLang="zh-CN" sz="2000" b="1" dirty="0" smtClean="0"/>
              <a:t>∈V</a:t>
            </a:r>
            <a:r>
              <a:rPr lang="en-US" altLang="zh-CN" sz="2000" b="1" baseline="-25000" dirty="0" smtClean="0"/>
              <a:t>T</a:t>
            </a:r>
            <a:r>
              <a:rPr lang="en-US" altLang="zh-CN" sz="2000" b="1" dirty="0" smtClean="0"/>
              <a:t>, </a:t>
            </a:r>
            <a:r>
              <a:rPr lang="zh-CN" altLang="en-US" sz="2000" b="1" dirty="0" smtClean="0"/>
              <a:t>则</a:t>
            </a:r>
            <a:r>
              <a:rPr lang="en-US" altLang="zh-CN" sz="2000" dirty="0" smtClean="0"/>
              <a:t>FIRST(</a:t>
            </a:r>
            <a:r>
              <a:rPr lang="en-US" altLang="zh-CN" sz="2000" dirty="0" smtClean="0">
                <a:cs typeface="Arial" panose="020B0604020202020204" pitchFamily="34" charset="0"/>
              </a:rPr>
              <a:t>X</a:t>
            </a:r>
            <a:r>
              <a:rPr lang="en-US" altLang="zh-CN" sz="2000" dirty="0" smtClean="0"/>
              <a:t>)={</a:t>
            </a:r>
            <a:r>
              <a:rPr lang="en-US" altLang="zh-CN" sz="2000" dirty="0" smtClean="0">
                <a:cs typeface="Arial" panose="020B0604020202020204" pitchFamily="34" charset="0"/>
              </a:rPr>
              <a:t>X</a:t>
            </a:r>
            <a:r>
              <a:rPr lang="en-US" altLang="zh-CN" sz="2000" dirty="0" smtClean="0"/>
              <a:t>}</a:t>
            </a:r>
            <a:r>
              <a:rPr lang="zh-CN" altLang="en-US" sz="2000" dirty="0" smtClean="0"/>
              <a:t>；</a:t>
            </a:r>
          </a:p>
          <a:p>
            <a:pPr marL="1371600" lvl="2" indent="-457200" eaLnBrk="1" hangingPunct="1">
              <a:lnSpc>
                <a:spcPct val="90000"/>
              </a:lnSpc>
              <a:buFont typeface="Wingdings" panose="05000000000000000000" pitchFamily="2" charset="2"/>
              <a:buAutoNum type="alphaLcParenR"/>
            </a:pPr>
            <a:r>
              <a:rPr lang="zh-CN" altLang="en-US" sz="2000" b="1" dirty="0" smtClean="0"/>
              <a:t>若</a:t>
            </a:r>
            <a:r>
              <a:rPr lang="en-US" altLang="zh-CN" sz="2000" dirty="0" smtClean="0">
                <a:cs typeface="Arial" panose="020B0604020202020204" pitchFamily="34" charset="0"/>
              </a:rPr>
              <a:t>X</a:t>
            </a:r>
            <a:r>
              <a:rPr lang="en-US" altLang="zh-CN" sz="2000" b="1" dirty="0" smtClean="0"/>
              <a:t>∈V</a:t>
            </a:r>
            <a:r>
              <a:rPr lang="en-US" altLang="zh-CN" sz="2000" b="1" baseline="-25000" dirty="0" smtClean="0"/>
              <a:t>N</a:t>
            </a:r>
            <a:r>
              <a:rPr lang="en-US" altLang="zh-CN" sz="2000" b="1" dirty="0" smtClean="0"/>
              <a:t>, </a:t>
            </a:r>
            <a:r>
              <a:rPr lang="zh-CN" altLang="en-US" sz="2000" b="1" dirty="0" smtClean="0"/>
              <a:t>且有产生式</a:t>
            </a:r>
            <a:r>
              <a:rPr lang="en-US" altLang="zh-CN" sz="2000" b="1" dirty="0" smtClean="0"/>
              <a:t>X</a:t>
            </a:r>
            <a:r>
              <a:rPr lang="en-US" altLang="zh-CN" sz="2000" b="1" dirty="0" smtClean="0">
                <a:cs typeface="Arial" panose="020B0604020202020204" pitchFamily="34" charset="0"/>
              </a:rPr>
              <a:t>→ </a:t>
            </a:r>
            <a:r>
              <a:rPr lang="en-US" altLang="zh-CN" sz="2000" dirty="0" smtClean="0">
                <a:cs typeface="Arial" panose="020B0604020202020204" pitchFamily="34" charset="0"/>
              </a:rPr>
              <a:t>a……</a:t>
            </a:r>
            <a:r>
              <a:rPr lang="zh-CN" altLang="en-US" sz="2000" dirty="0" smtClean="0">
                <a:cs typeface="Arial" panose="020B0604020202020204" pitchFamily="34" charset="0"/>
              </a:rPr>
              <a:t>， </a:t>
            </a:r>
            <a:r>
              <a:rPr lang="en-US" altLang="zh-CN" sz="2000" dirty="0" smtClean="0">
                <a:cs typeface="Arial" panose="020B0604020202020204" pitchFamily="34" charset="0"/>
              </a:rPr>
              <a:t>a </a:t>
            </a:r>
            <a:r>
              <a:rPr lang="en-US" altLang="zh-CN" sz="2000" b="1" dirty="0" smtClean="0"/>
              <a:t>∈V</a:t>
            </a:r>
            <a:r>
              <a:rPr lang="en-US" altLang="zh-CN" sz="2000" b="1" baseline="-25000" dirty="0" smtClean="0"/>
              <a:t>T</a:t>
            </a:r>
            <a:r>
              <a:rPr lang="en-US" altLang="zh-CN" sz="2000" b="1" dirty="0" smtClean="0"/>
              <a:t>,</a:t>
            </a:r>
            <a:r>
              <a:rPr lang="zh-CN" altLang="en-US" sz="2000" b="1" dirty="0" smtClean="0"/>
              <a:t>则</a:t>
            </a:r>
            <a:r>
              <a:rPr lang="en-US" altLang="zh-CN" sz="2000" dirty="0" smtClean="0">
                <a:cs typeface="Arial" panose="020B0604020202020204" pitchFamily="34" charset="0"/>
              </a:rPr>
              <a:t>a </a:t>
            </a:r>
            <a:r>
              <a:rPr lang="en-US" altLang="zh-CN" sz="2000" b="1" dirty="0" smtClean="0"/>
              <a:t>∈ </a:t>
            </a:r>
            <a:r>
              <a:rPr lang="en-US" altLang="zh-CN" sz="2000" dirty="0" smtClean="0"/>
              <a:t>FIRST(</a:t>
            </a:r>
            <a:r>
              <a:rPr lang="en-US" altLang="zh-CN" sz="2000" dirty="0" smtClean="0">
                <a:cs typeface="Arial" panose="020B0604020202020204" pitchFamily="34" charset="0"/>
              </a:rPr>
              <a:t>X</a:t>
            </a:r>
            <a:r>
              <a:rPr lang="en-US" altLang="zh-CN" sz="2000" dirty="0" smtClean="0"/>
              <a:t>)</a:t>
            </a:r>
            <a:r>
              <a:rPr lang="zh-CN" altLang="en-US" sz="2000" dirty="0" smtClean="0"/>
              <a:t>；</a:t>
            </a:r>
          </a:p>
          <a:p>
            <a:pPr marL="1371600" lvl="2" indent="-457200" eaLnBrk="1" hangingPunct="1">
              <a:lnSpc>
                <a:spcPct val="90000"/>
              </a:lnSpc>
              <a:buFont typeface="Wingdings" panose="05000000000000000000" pitchFamily="2" charset="2"/>
              <a:buAutoNum type="alphaLcParenR"/>
            </a:pPr>
            <a:r>
              <a:rPr lang="zh-CN" altLang="en-US" sz="2000" b="1" dirty="0" smtClean="0"/>
              <a:t>若</a:t>
            </a:r>
            <a:r>
              <a:rPr lang="en-US" altLang="zh-CN" sz="2000" dirty="0" smtClean="0">
                <a:cs typeface="Arial" panose="020B0604020202020204" pitchFamily="34" charset="0"/>
              </a:rPr>
              <a:t>X</a:t>
            </a:r>
            <a:r>
              <a:rPr lang="en-US" altLang="zh-CN" sz="2000" b="1" dirty="0" smtClean="0"/>
              <a:t>∈V</a:t>
            </a:r>
            <a:r>
              <a:rPr lang="en-US" altLang="zh-CN" sz="2000" b="1" baseline="-25000" dirty="0" smtClean="0"/>
              <a:t>N</a:t>
            </a:r>
            <a:r>
              <a:rPr lang="en-US" altLang="zh-CN" sz="2000" b="1" dirty="0" smtClean="0"/>
              <a:t>, </a:t>
            </a:r>
            <a:r>
              <a:rPr lang="zh-CN" altLang="en-US" sz="2000" b="1" dirty="0" smtClean="0"/>
              <a:t>且</a:t>
            </a:r>
            <a:r>
              <a:rPr lang="en-US" altLang="zh-CN" sz="2000" b="1" dirty="0" smtClean="0"/>
              <a:t>X</a:t>
            </a:r>
            <a:r>
              <a:rPr lang="en-US" altLang="zh-CN" sz="2000" b="1" dirty="0" smtClean="0">
                <a:cs typeface="Arial" panose="020B0604020202020204" pitchFamily="34" charset="0"/>
              </a:rPr>
              <a:t>→ </a:t>
            </a:r>
            <a:r>
              <a:rPr lang="el-GR" altLang="zh-CN" sz="2000" b="1" dirty="0" smtClean="0">
                <a:cs typeface="Arial" panose="020B0604020202020204" pitchFamily="34" charset="0"/>
                <a:sym typeface="Symbol" panose="05050102010706020507" pitchFamily="18" charset="2"/>
              </a:rPr>
              <a:t>ε</a:t>
            </a:r>
            <a:r>
              <a:rPr lang="en-US" altLang="zh-CN" sz="2000" dirty="0" smtClean="0">
                <a:cs typeface="Arial" panose="020B0604020202020204" pitchFamily="34" charset="0"/>
              </a:rPr>
              <a:t> </a:t>
            </a:r>
            <a:r>
              <a:rPr lang="zh-CN" altLang="en-US" sz="2000" dirty="0" smtClean="0">
                <a:cs typeface="Arial" panose="020B0604020202020204" pitchFamily="34" charset="0"/>
              </a:rPr>
              <a:t>，</a:t>
            </a:r>
            <a:r>
              <a:rPr lang="zh-CN" altLang="en-US" sz="2000" b="1" dirty="0" smtClean="0"/>
              <a:t>则</a:t>
            </a:r>
            <a:r>
              <a:rPr lang="el-GR" altLang="zh-CN" sz="2000" b="1" dirty="0" smtClean="0">
                <a:cs typeface="Arial" panose="020B0604020202020204" pitchFamily="34" charset="0"/>
                <a:sym typeface="Symbol" panose="05050102010706020507" pitchFamily="18" charset="2"/>
              </a:rPr>
              <a:t>ε</a:t>
            </a:r>
            <a:r>
              <a:rPr lang="en-US" altLang="zh-CN" sz="2000" dirty="0" smtClean="0">
                <a:cs typeface="Arial" panose="020B0604020202020204" pitchFamily="34" charset="0"/>
              </a:rPr>
              <a:t> </a:t>
            </a:r>
            <a:r>
              <a:rPr lang="en-US" altLang="zh-CN" sz="2000" b="1" dirty="0" smtClean="0"/>
              <a:t>∈ </a:t>
            </a:r>
            <a:r>
              <a:rPr lang="en-US" altLang="zh-CN" sz="2000" dirty="0" smtClean="0"/>
              <a:t>FIRST(</a:t>
            </a:r>
            <a:r>
              <a:rPr lang="en-US" altLang="zh-CN" sz="2000" dirty="0" smtClean="0">
                <a:cs typeface="Arial" panose="020B0604020202020204" pitchFamily="34" charset="0"/>
              </a:rPr>
              <a:t>X</a:t>
            </a:r>
            <a:r>
              <a:rPr lang="en-US" altLang="zh-CN" sz="2000" dirty="0" smtClean="0"/>
              <a:t>)</a:t>
            </a:r>
            <a:r>
              <a:rPr lang="zh-CN" altLang="en-US" sz="2000" dirty="0" smtClean="0"/>
              <a:t>；</a:t>
            </a:r>
          </a:p>
          <a:p>
            <a:pPr marL="1371600" lvl="2" indent="-457200" eaLnBrk="1" hangingPunct="1">
              <a:lnSpc>
                <a:spcPct val="90000"/>
              </a:lnSpc>
              <a:buFont typeface="Wingdings" panose="05000000000000000000" pitchFamily="2" charset="2"/>
              <a:buAutoNum type="alphaLcParenR"/>
            </a:pPr>
            <a:r>
              <a:rPr lang="zh-CN" altLang="en-US" sz="2000" b="1" dirty="0" smtClean="0"/>
              <a:t>若</a:t>
            </a:r>
            <a:r>
              <a:rPr lang="en-US" altLang="zh-CN" sz="2000" dirty="0" smtClean="0">
                <a:cs typeface="Arial" panose="020B0604020202020204" pitchFamily="34" charset="0"/>
              </a:rPr>
              <a:t>X</a:t>
            </a:r>
            <a:r>
              <a:rPr lang="en-US" altLang="zh-CN" sz="2000" b="1" dirty="0" smtClean="0"/>
              <a:t>∈V</a:t>
            </a:r>
            <a:r>
              <a:rPr lang="en-US" altLang="zh-CN" sz="2000" b="1" baseline="-25000" dirty="0" smtClean="0"/>
              <a:t>N</a:t>
            </a:r>
            <a:r>
              <a:rPr lang="en-US" altLang="zh-CN" sz="2000" b="1" dirty="0" smtClean="0"/>
              <a:t>,Y</a:t>
            </a:r>
            <a:r>
              <a:rPr lang="en-US" altLang="zh-CN" sz="2000" b="1" baseline="-25000" dirty="0" smtClean="0"/>
              <a:t>1</a:t>
            </a:r>
            <a:r>
              <a:rPr lang="en-US" altLang="zh-CN" sz="2000" b="1" dirty="0" smtClean="0"/>
              <a:t>,Y</a:t>
            </a:r>
            <a:r>
              <a:rPr lang="en-US" altLang="zh-CN" sz="2000" b="1" baseline="-25000" dirty="0" smtClean="0"/>
              <a:t>2</a:t>
            </a:r>
            <a:r>
              <a:rPr lang="en-US" altLang="zh-CN" sz="2000" b="1" dirty="0" smtClean="0"/>
              <a:t>,……,Y</a:t>
            </a:r>
            <a:r>
              <a:rPr lang="en-US" altLang="zh-CN" sz="2000" b="1" baseline="-25000" dirty="0" smtClean="0"/>
              <a:t>i</a:t>
            </a:r>
            <a:r>
              <a:rPr lang="zh-CN" altLang="en-US" sz="2000" b="1" dirty="0" smtClean="0"/>
              <a:t>都∈</a:t>
            </a:r>
            <a:r>
              <a:rPr lang="en-US" altLang="zh-CN" sz="2000" b="1" dirty="0" smtClean="0"/>
              <a:t>V</a:t>
            </a:r>
            <a:r>
              <a:rPr lang="en-US" altLang="zh-CN" sz="2000" b="1" baseline="-25000" dirty="0" smtClean="0"/>
              <a:t>N</a:t>
            </a:r>
            <a:r>
              <a:rPr lang="en-US" altLang="zh-CN" sz="2000" b="1" dirty="0" smtClean="0"/>
              <a:t>,</a:t>
            </a:r>
            <a:r>
              <a:rPr lang="zh-CN" altLang="en-US" sz="2000" b="1" dirty="0" smtClean="0"/>
              <a:t>且有产生式</a:t>
            </a:r>
            <a:r>
              <a:rPr lang="en-US" altLang="zh-CN" sz="2000" b="1" dirty="0" smtClean="0"/>
              <a:t>X</a:t>
            </a:r>
            <a:r>
              <a:rPr lang="en-US" altLang="zh-CN" sz="2000" b="1" dirty="0" smtClean="0">
                <a:cs typeface="Arial" panose="020B0604020202020204" pitchFamily="34" charset="0"/>
              </a:rPr>
              <a:t>→</a:t>
            </a:r>
            <a:r>
              <a:rPr lang="en-US" altLang="zh-CN" sz="2000" b="1" dirty="0" smtClean="0"/>
              <a:t>Y</a:t>
            </a:r>
            <a:r>
              <a:rPr lang="en-US" altLang="zh-CN" sz="2000" b="1" baseline="-25000" dirty="0" smtClean="0"/>
              <a:t>1</a:t>
            </a:r>
            <a:r>
              <a:rPr lang="en-US" altLang="zh-CN" sz="2000" b="1" dirty="0" smtClean="0"/>
              <a:t>,Y</a:t>
            </a:r>
            <a:r>
              <a:rPr lang="en-US" altLang="zh-CN" sz="2000" b="1" baseline="-25000" dirty="0" smtClean="0"/>
              <a:t>2</a:t>
            </a:r>
            <a:r>
              <a:rPr lang="en-US" altLang="zh-CN" sz="2000" b="1" dirty="0" smtClean="0"/>
              <a:t>,……,</a:t>
            </a:r>
            <a:r>
              <a:rPr lang="en-US" altLang="zh-CN" sz="2000" b="1" dirty="0" err="1" smtClean="0"/>
              <a:t>Yn</a:t>
            </a:r>
            <a:r>
              <a:rPr lang="en-US" altLang="zh-CN" sz="2000" b="1" dirty="0" smtClean="0">
                <a:cs typeface="Arial" panose="020B0604020202020204" pitchFamily="34" charset="0"/>
              </a:rPr>
              <a:t> ,</a:t>
            </a:r>
            <a:r>
              <a:rPr lang="zh-CN" altLang="en-US" sz="2000" b="1" dirty="0" smtClean="0">
                <a:cs typeface="Arial" panose="020B0604020202020204" pitchFamily="34" charset="0"/>
              </a:rPr>
              <a:t>当</a:t>
            </a:r>
            <a:r>
              <a:rPr lang="en-US" altLang="zh-CN" sz="2000" b="1" dirty="0" smtClean="0"/>
              <a:t>Y</a:t>
            </a:r>
            <a:r>
              <a:rPr lang="en-US" altLang="zh-CN" sz="2000" b="1" baseline="-25000" dirty="0" smtClean="0"/>
              <a:t>1</a:t>
            </a:r>
            <a:r>
              <a:rPr lang="en-US" altLang="zh-CN" sz="2000" b="1" dirty="0" smtClean="0"/>
              <a:t>,Y</a:t>
            </a:r>
            <a:r>
              <a:rPr lang="en-US" altLang="zh-CN" sz="2000" b="1" baseline="-25000" dirty="0" smtClean="0"/>
              <a:t>2</a:t>
            </a:r>
            <a:r>
              <a:rPr lang="en-US" altLang="zh-CN" sz="2000" b="1" dirty="0" smtClean="0"/>
              <a:t>,……,Y</a:t>
            </a:r>
            <a:r>
              <a:rPr lang="en-US" altLang="zh-CN" sz="2000" b="1" baseline="-25000" dirty="0" smtClean="0"/>
              <a:t>i-1</a:t>
            </a:r>
            <a:r>
              <a:rPr lang="zh-CN" altLang="en-US" sz="2000" b="1" dirty="0" smtClean="0"/>
              <a:t>都</a:t>
            </a:r>
            <a:r>
              <a:rPr lang="el-GR" altLang="zh-CN" sz="2000" dirty="0" smtClean="0">
                <a:cs typeface="Arial" panose="020B0604020202020204" pitchFamily="34" charset="0"/>
                <a:sym typeface="Symbol" panose="05050102010706020507" pitchFamily="18" charset="2"/>
              </a:rPr>
              <a:t></a:t>
            </a:r>
            <a:r>
              <a:rPr lang="zh-CN" altLang="en-US" sz="2000" dirty="0" smtClean="0">
                <a:cs typeface="Arial" panose="020B0604020202020204" pitchFamily="34" charset="0"/>
                <a:sym typeface="Symbol" panose="05050102010706020507" pitchFamily="18" charset="2"/>
              </a:rPr>
              <a:t>*</a:t>
            </a:r>
            <a:r>
              <a:rPr lang="el-GR" altLang="zh-CN" sz="2000" dirty="0" smtClean="0">
                <a:cs typeface="Arial" panose="020B0604020202020204" pitchFamily="34" charset="0"/>
                <a:sym typeface="Symbol" panose="05050102010706020507" pitchFamily="18" charset="2"/>
              </a:rPr>
              <a:t>ε</a:t>
            </a:r>
            <a:r>
              <a:rPr lang="zh-CN" altLang="en-US" sz="2000" dirty="0" smtClean="0">
                <a:cs typeface="Arial" panose="020B0604020202020204" pitchFamily="34" charset="0"/>
                <a:sym typeface="Symbol" panose="05050102010706020507" pitchFamily="18" charset="2"/>
              </a:rPr>
              <a:t>，则</a:t>
            </a:r>
            <a:r>
              <a:rPr lang="en-US" altLang="zh-CN" sz="2000" dirty="0" smtClean="0"/>
              <a:t>FIRST(</a:t>
            </a:r>
            <a:r>
              <a:rPr lang="en-US" altLang="zh-CN" sz="2000" b="1" dirty="0" smtClean="0"/>
              <a:t>Y</a:t>
            </a:r>
            <a:r>
              <a:rPr lang="en-US" altLang="zh-CN" sz="2000" b="1" baseline="-25000" dirty="0" smtClean="0"/>
              <a:t>1</a:t>
            </a:r>
            <a:r>
              <a:rPr lang="en-US" altLang="zh-CN" sz="2000" dirty="0" smtClean="0"/>
              <a:t>)-{</a:t>
            </a:r>
            <a:r>
              <a:rPr lang="el-GR" altLang="zh-CN" sz="2000" dirty="0" smtClean="0">
                <a:cs typeface="Arial" panose="020B0604020202020204" pitchFamily="34" charset="0"/>
                <a:sym typeface="Symbol" panose="05050102010706020507" pitchFamily="18" charset="2"/>
              </a:rPr>
              <a:t>ε</a:t>
            </a:r>
            <a:r>
              <a:rPr lang="en-US" altLang="zh-CN" sz="2000" dirty="0" smtClean="0"/>
              <a:t>}</a:t>
            </a:r>
            <a:r>
              <a:rPr lang="zh-CN" altLang="en-US" sz="2000" dirty="0" smtClean="0"/>
              <a:t>，</a:t>
            </a:r>
            <a:r>
              <a:rPr lang="en-US" altLang="zh-CN" sz="2000" dirty="0" smtClean="0"/>
              <a:t>FIRST(</a:t>
            </a:r>
            <a:r>
              <a:rPr lang="en-US" altLang="zh-CN" sz="2000" b="1" dirty="0" smtClean="0"/>
              <a:t>Y</a:t>
            </a:r>
            <a:r>
              <a:rPr lang="en-US" altLang="zh-CN" sz="2000" b="1" baseline="-25000" dirty="0" smtClean="0"/>
              <a:t>2</a:t>
            </a:r>
            <a:r>
              <a:rPr lang="en-US" altLang="zh-CN" sz="2000" dirty="0" smtClean="0"/>
              <a:t>)-{</a:t>
            </a:r>
            <a:r>
              <a:rPr lang="el-GR" altLang="zh-CN" sz="2000" dirty="0" smtClean="0">
                <a:cs typeface="Arial" panose="020B0604020202020204" pitchFamily="34" charset="0"/>
                <a:sym typeface="Symbol" panose="05050102010706020507" pitchFamily="18" charset="2"/>
              </a:rPr>
              <a:t>ε</a:t>
            </a:r>
            <a:r>
              <a:rPr lang="en-US" altLang="zh-CN" sz="2000" dirty="0" smtClean="0"/>
              <a:t>}</a:t>
            </a:r>
            <a:r>
              <a:rPr lang="zh-CN" altLang="en-US" sz="2000" dirty="0" smtClean="0"/>
              <a:t>，</a:t>
            </a:r>
            <a:r>
              <a:rPr lang="en-US" altLang="zh-CN" sz="2000" dirty="0" smtClean="0"/>
              <a:t>……</a:t>
            </a:r>
            <a:r>
              <a:rPr lang="zh-CN" altLang="en-US" sz="2000" dirty="0" smtClean="0"/>
              <a:t>， </a:t>
            </a:r>
            <a:r>
              <a:rPr lang="en-US" altLang="zh-CN" sz="2000" dirty="0" smtClean="0"/>
              <a:t>FIRST(</a:t>
            </a:r>
            <a:r>
              <a:rPr lang="en-US" altLang="zh-CN" sz="2000" b="1" dirty="0" smtClean="0"/>
              <a:t>Y</a:t>
            </a:r>
            <a:r>
              <a:rPr lang="en-US" altLang="zh-CN" sz="2000" b="1" baseline="-25000" dirty="0" smtClean="0"/>
              <a:t>i-1</a:t>
            </a:r>
            <a:r>
              <a:rPr lang="en-US" altLang="zh-CN" sz="2000" dirty="0" smtClean="0"/>
              <a:t>)-{</a:t>
            </a:r>
            <a:r>
              <a:rPr lang="el-GR" altLang="zh-CN" sz="2000" dirty="0" smtClean="0">
                <a:cs typeface="Arial" panose="020B0604020202020204" pitchFamily="34" charset="0"/>
                <a:sym typeface="Symbol" panose="05050102010706020507" pitchFamily="18" charset="2"/>
              </a:rPr>
              <a:t>ε</a:t>
            </a:r>
            <a:r>
              <a:rPr lang="en-US" altLang="zh-CN" sz="2000" dirty="0" smtClean="0"/>
              <a:t>}</a:t>
            </a:r>
            <a:r>
              <a:rPr lang="zh-CN" altLang="en-US" sz="2000" dirty="0" smtClean="0"/>
              <a:t>， </a:t>
            </a:r>
            <a:r>
              <a:rPr lang="en-US" altLang="zh-CN" sz="2000" dirty="0" smtClean="0"/>
              <a:t>FIRST(</a:t>
            </a:r>
            <a:r>
              <a:rPr lang="en-US" altLang="zh-CN" sz="2000" b="1" dirty="0" smtClean="0"/>
              <a:t>Y</a:t>
            </a:r>
            <a:r>
              <a:rPr lang="en-US" altLang="zh-CN" sz="2000" b="1" baseline="-25000" dirty="0" smtClean="0"/>
              <a:t>i</a:t>
            </a:r>
            <a:r>
              <a:rPr lang="en-US" altLang="zh-CN" sz="2000" dirty="0" smtClean="0"/>
              <a:t>)</a:t>
            </a:r>
            <a:r>
              <a:rPr lang="zh-CN" altLang="en-US" sz="2000" dirty="0" smtClean="0"/>
              <a:t>都包含在</a:t>
            </a:r>
            <a:r>
              <a:rPr lang="en-US" altLang="zh-CN" sz="2000" dirty="0" smtClean="0"/>
              <a:t>FIRST(</a:t>
            </a:r>
            <a:r>
              <a:rPr lang="en-US" altLang="zh-CN" sz="2000" dirty="0" smtClean="0">
                <a:cs typeface="Arial" panose="020B0604020202020204" pitchFamily="34" charset="0"/>
              </a:rPr>
              <a:t>X</a:t>
            </a:r>
            <a:r>
              <a:rPr lang="en-US" altLang="zh-CN" sz="2000" dirty="0" smtClean="0"/>
              <a:t>)</a:t>
            </a:r>
            <a:r>
              <a:rPr lang="zh-CN" altLang="en-US" sz="2000" dirty="0" smtClean="0"/>
              <a:t>中；</a:t>
            </a:r>
          </a:p>
          <a:p>
            <a:pPr marL="1371600" lvl="2" indent="-457200" eaLnBrk="1" hangingPunct="1">
              <a:lnSpc>
                <a:spcPct val="90000"/>
              </a:lnSpc>
              <a:buFont typeface="Wingdings" panose="05000000000000000000" pitchFamily="2" charset="2"/>
              <a:buAutoNum type="alphaLcParenR"/>
            </a:pPr>
            <a:r>
              <a:rPr lang="zh-CN" altLang="en-US" sz="2000" dirty="0" smtClean="0"/>
              <a:t>当</a:t>
            </a:r>
            <a:r>
              <a:rPr lang="en-US" altLang="zh-CN" sz="2000" b="1" dirty="0" smtClean="0">
                <a:solidFill>
                  <a:srgbClr val="FF0000"/>
                </a:solidFill>
              </a:rPr>
              <a:t>d)</a:t>
            </a:r>
            <a:r>
              <a:rPr lang="zh-CN" altLang="en-US" sz="2000" dirty="0" smtClean="0"/>
              <a:t>中的所有的</a:t>
            </a:r>
            <a:r>
              <a:rPr lang="en-US" altLang="zh-CN" sz="2000" b="1" dirty="0" smtClean="0"/>
              <a:t>Y</a:t>
            </a:r>
            <a:r>
              <a:rPr lang="en-US" altLang="zh-CN" sz="2000" b="1" baseline="-25000" dirty="0" smtClean="0"/>
              <a:t>i </a:t>
            </a:r>
            <a:r>
              <a:rPr lang="el-GR" altLang="zh-CN" sz="2000" dirty="0" smtClean="0">
                <a:cs typeface="Arial" panose="020B0604020202020204" pitchFamily="34" charset="0"/>
                <a:sym typeface="Symbol" panose="05050102010706020507" pitchFamily="18" charset="2"/>
              </a:rPr>
              <a:t></a:t>
            </a:r>
            <a:r>
              <a:rPr lang="en-US" altLang="zh-CN" sz="2000" dirty="0" smtClean="0">
                <a:cs typeface="Arial" panose="020B0604020202020204" pitchFamily="34" charset="0"/>
                <a:sym typeface="Symbol" panose="05050102010706020507" pitchFamily="18" charset="2"/>
              </a:rPr>
              <a:t>*</a:t>
            </a:r>
            <a:r>
              <a:rPr lang="el-GR" altLang="zh-CN" sz="2000" dirty="0" smtClean="0">
                <a:cs typeface="Arial" panose="020B0604020202020204" pitchFamily="34" charset="0"/>
                <a:sym typeface="Symbol" panose="05050102010706020507" pitchFamily="18" charset="2"/>
              </a:rPr>
              <a:t>ε</a:t>
            </a:r>
            <a:r>
              <a:rPr lang="zh-CN" altLang="en-US" sz="2000" dirty="0" smtClean="0">
                <a:cs typeface="Arial" panose="020B0604020202020204" pitchFamily="34" charset="0"/>
                <a:sym typeface="Symbol" panose="05050102010706020507" pitchFamily="18" charset="2"/>
              </a:rPr>
              <a:t>，（</a:t>
            </a:r>
            <a:r>
              <a:rPr lang="en-US" altLang="zh-CN" sz="2000" dirty="0" err="1" smtClean="0">
                <a:cs typeface="Arial" panose="020B0604020202020204" pitchFamily="34" charset="0"/>
                <a:sym typeface="Symbol" panose="05050102010706020507" pitchFamily="18" charset="2"/>
              </a:rPr>
              <a:t>i</a:t>
            </a:r>
            <a:r>
              <a:rPr lang="en-US" altLang="zh-CN" sz="2000" dirty="0" smtClean="0">
                <a:cs typeface="Arial" panose="020B0604020202020204" pitchFamily="34" charset="0"/>
                <a:sym typeface="Symbol" panose="05050102010706020507" pitchFamily="18" charset="2"/>
              </a:rPr>
              <a:t>=1</a:t>
            </a:r>
            <a:r>
              <a:rPr lang="zh-CN" altLang="en-US" sz="2000" dirty="0" smtClean="0">
                <a:cs typeface="Arial" panose="020B0604020202020204" pitchFamily="34" charset="0"/>
                <a:sym typeface="Symbol" panose="05050102010706020507" pitchFamily="18" charset="2"/>
              </a:rPr>
              <a:t>，</a:t>
            </a:r>
            <a:r>
              <a:rPr lang="en-US" altLang="zh-CN" sz="2000" dirty="0" smtClean="0">
                <a:cs typeface="Arial" panose="020B0604020202020204" pitchFamily="34" charset="0"/>
                <a:sym typeface="Symbol" panose="05050102010706020507" pitchFamily="18" charset="2"/>
              </a:rPr>
              <a:t>2</a:t>
            </a:r>
            <a:r>
              <a:rPr lang="zh-CN" altLang="en-US" sz="2000" dirty="0" smtClean="0">
                <a:cs typeface="Arial" panose="020B0604020202020204" pitchFamily="34" charset="0"/>
                <a:sym typeface="Symbol" panose="05050102010706020507" pitchFamily="18" charset="2"/>
              </a:rPr>
              <a:t>，</a:t>
            </a:r>
            <a:r>
              <a:rPr lang="en-US" altLang="zh-CN" sz="2000" dirty="0" smtClean="0">
                <a:cs typeface="Arial" panose="020B0604020202020204" pitchFamily="34" charset="0"/>
                <a:sym typeface="Symbol" panose="05050102010706020507" pitchFamily="18" charset="2"/>
              </a:rPr>
              <a:t>…</a:t>
            </a:r>
            <a:r>
              <a:rPr lang="zh-CN" altLang="en-US" sz="2000" dirty="0" smtClean="0">
                <a:cs typeface="Arial" panose="020B0604020202020204" pitchFamily="34" charset="0"/>
                <a:sym typeface="Symbol" panose="05050102010706020507" pitchFamily="18" charset="2"/>
              </a:rPr>
              <a:t>，</a:t>
            </a:r>
            <a:r>
              <a:rPr lang="en-US" altLang="zh-CN" sz="2000" dirty="0" smtClean="0">
                <a:cs typeface="Arial" panose="020B0604020202020204" pitchFamily="34" charset="0"/>
                <a:sym typeface="Symbol" panose="05050102010706020507" pitchFamily="18" charset="2"/>
              </a:rPr>
              <a:t>n</a:t>
            </a:r>
            <a:r>
              <a:rPr lang="zh-CN" altLang="en-US" sz="2000" dirty="0" smtClean="0">
                <a:cs typeface="Arial" panose="020B0604020202020204" pitchFamily="34" charset="0"/>
                <a:sym typeface="Symbol" panose="05050102010706020507" pitchFamily="18" charset="2"/>
              </a:rPr>
              <a:t>），则</a:t>
            </a:r>
            <a:r>
              <a:rPr lang="en-US" altLang="zh-CN" sz="2000" dirty="0" smtClean="0"/>
              <a:t>FIRST(</a:t>
            </a:r>
            <a:r>
              <a:rPr lang="en-US" altLang="zh-CN" sz="2000" dirty="0" smtClean="0">
                <a:cs typeface="Arial" panose="020B0604020202020204" pitchFamily="34" charset="0"/>
              </a:rPr>
              <a:t>X</a:t>
            </a:r>
            <a:r>
              <a:rPr lang="en-US" altLang="zh-CN" sz="2000" dirty="0" smtClean="0"/>
              <a:t>)= FIRST(</a:t>
            </a:r>
            <a:r>
              <a:rPr lang="en-US" altLang="zh-CN" sz="2000" b="1" dirty="0" smtClean="0"/>
              <a:t>Y</a:t>
            </a:r>
            <a:r>
              <a:rPr lang="en-US" altLang="zh-CN" sz="2000" b="1" baseline="-25000" dirty="0" smtClean="0"/>
              <a:t>1</a:t>
            </a:r>
            <a:r>
              <a:rPr lang="en-US" altLang="zh-CN" sz="2000" dirty="0" smtClean="0"/>
              <a:t>)</a:t>
            </a:r>
            <a:r>
              <a:rPr lang="en-US" altLang="zh-CN" sz="2000" dirty="0" smtClean="0">
                <a:sym typeface="Symbol" panose="05050102010706020507" pitchFamily="18" charset="2"/>
              </a:rPr>
              <a:t> </a:t>
            </a:r>
            <a:r>
              <a:rPr lang="en-US" altLang="zh-CN" sz="2000" dirty="0" smtClean="0"/>
              <a:t>FIRST(</a:t>
            </a:r>
            <a:r>
              <a:rPr lang="en-US" altLang="zh-CN" sz="2000" b="1" dirty="0" smtClean="0"/>
              <a:t>Y</a:t>
            </a:r>
            <a:r>
              <a:rPr lang="en-US" altLang="zh-CN" sz="2000" b="1" baseline="-25000" dirty="0" smtClean="0"/>
              <a:t>2</a:t>
            </a:r>
            <a:r>
              <a:rPr lang="en-US" altLang="zh-CN" sz="2000" dirty="0" smtClean="0"/>
              <a:t>)</a:t>
            </a:r>
            <a:r>
              <a:rPr lang="en-US" altLang="zh-CN" sz="2000" dirty="0" smtClean="0">
                <a:sym typeface="Symbol" panose="05050102010706020507" pitchFamily="18" charset="2"/>
              </a:rPr>
              <a:t>…… </a:t>
            </a:r>
            <a:r>
              <a:rPr lang="en-US" altLang="zh-CN" sz="2000" dirty="0" smtClean="0"/>
              <a:t>FIRST(</a:t>
            </a:r>
            <a:r>
              <a:rPr lang="en-US" altLang="zh-CN" sz="2000" b="1" dirty="0" err="1" smtClean="0"/>
              <a:t>Y</a:t>
            </a:r>
            <a:r>
              <a:rPr lang="en-US" altLang="zh-CN" sz="2000" b="1" baseline="-25000" dirty="0" err="1" smtClean="0"/>
              <a:t>n</a:t>
            </a:r>
            <a:r>
              <a:rPr lang="en-US" altLang="zh-CN" sz="2000" dirty="0" smtClean="0"/>
              <a:t>) </a:t>
            </a:r>
            <a:r>
              <a:rPr lang="en-US" altLang="zh-CN" sz="2000" dirty="0" smtClean="0">
                <a:sym typeface="Symbol" panose="05050102010706020507" pitchFamily="18" charset="2"/>
              </a:rPr>
              <a:t>{</a:t>
            </a:r>
            <a:r>
              <a:rPr lang="el-GR" altLang="zh-CN" sz="2000" dirty="0" smtClean="0">
                <a:cs typeface="Arial" panose="020B0604020202020204" pitchFamily="34" charset="0"/>
                <a:sym typeface="Symbol" panose="05050102010706020507" pitchFamily="18" charset="2"/>
              </a:rPr>
              <a:t>ε</a:t>
            </a:r>
            <a:r>
              <a:rPr lang="en-US" altLang="zh-CN" sz="2000" dirty="0" smtClean="0">
                <a:sym typeface="Symbol" panose="05050102010706020507" pitchFamily="18" charset="2"/>
              </a:rPr>
              <a:t>}.</a:t>
            </a:r>
            <a:endParaRPr lang="el-GR" altLang="en-US" sz="2000" dirty="0" smtClean="0">
              <a:sym typeface="Symbol" panose="05050102010706020507" pitchFamily="18" charset="2"/>
            </a:endParaRPr>
          </a:p>
        </p:txBody>
      </p:sp>
      <p:sp>
        <p:nvSpPr>
          <p:cNvPr id="34820" name="Rectangle 4"/>
          <p:cNvSpPr>
            <a:spLocks noChangeArrowheads="1"/>
          </p:cNvSpPr>
          <p:nvPr/>
        </p:nvSpPr>
        <p:spPr bwMode="auto">
          <a:xfrm>
            <a:off x="179388" y="1627188"/>
            <a:ext cx="8713787"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t>通常情况下，我们要求出所有非终结符的</a:t>
            </a:r>
            <a:r>
              <a:rPr lang="en-US" altLang="zh-CN" sz="1800" b="1"/>
              <a:t>FIRST</a:t>
            </a:r>
            <a:r>
              <a:rPr lang="zh-CN" altLang="en-US" sz="1800" b="1"/>
              <a:t>集合，这是为了将来求</a:t>
            </a:r>
            <a:r>
              <a:rPr lang="en-US" altLang="zh-CN" sz="1800" b="1"/>
              <a:t>FOLLOW</a:t>
            </a:r>
            <a:r>
              <a:rPr lang="zh-CN" altLang="en-US" sz="1800" b="1"/>
              <a:t>集合是用得上；重要的是求产生式右部符号串的</a:t>
            </a:r>
            <a:r>
              <a:rPr lang="en-US" altLang="zh-CN" sz="1800" b="1"/>
              <a:t>FIRST</a:t>
            </a:r>
            <a:r>
              <a:rPr lang="zh-CN" altLang="en-US" sz="1800" b="1"/>
              <a:t>集合，这是求</a:t>
            </a:r>
            <a:r>
              <a:rPr lang="en-US" altLang="zh-CN" sz="1800" b="1"/>
              <a:t>SELECT</a:t>
            </a:r>
            <a:r>
              <a:rPr lang="zh-CN" altLang="en-US" sz="1800" b="1"/>
              <a:t>集合的重要元素。</a:t>
            </a:r>
          </a:p>
        </p:txBody>
      </p:sp>
      <p:sp>
        <p:nvSpPr>
          <p:cNvPr id="5" name="Rectangle 3"/>
          <p:cNvSpPr txBox="1">
            <a:spLocks noRot="1" noChangeArrowheads="1"/>
          </p:cNvSpPr>
          <p:nvPr/>
        </p:nvSpPr>
        <p:spPr bwMode="auto">
          <a:xfrm>
            <a:off x="6858000" y="785813"/>
            <a:ext cx="2000250" cy="4286250"/>
          </a:xfrm>
          <a:prstGeom prst="rect">
            <a:avLst/>
          </a:prstGeom>
          <a:ln>
            <a:headEnd/>
            <a:tailEnd/>
          </a:ln>
        </p:spPr>
        <p:style>
          <a:lnRef idx="2">
            <a:schemeClr val="dk1"/>
          </a:lnRef>
          <a:fillRef idx="1">
            <a:schemeClr val="lt1"/>
          </a:fillRef>
          <a:effectRef idx="0">
            <a:schemeClr val="dk1"/>
          </a:effectRef>
          <a:fontRef idx="minor">
            <a:schemeClr val="dk1"/>
          </a:fontRef>
        </p:style>
        <p:txBody>
          <a:bodyPr/>
          <a:lstStyle/>
          <a:p>
            <a:pPr marL="342900" indent="-342900" eaLnBrk="1" hangingPunct="1">
              <a:lnSpc>
                <a:spcPct val="80000"/>
              </a:lnSpc>
              <a:spcBef>
                <a:spcPct val="20000"/>
              </a:spcBef>
              <a:buClr>
                <a:schemeClr val="hlink"/>
              </a:buClr>
              <a:buSzPct val="70000"/>
              <a:buFont typeface="Wingdings" pitchFamily="2" charset="2"/>
              <a:buChar char="v"/>
              <a:defRPr/>
            </a:pPr>
            <a:r>
              <a:rPr lang="en-US" altLang="zh-CN" sz="2800" kern="0" dirty="0"/>
              <a:t>S </a:t>
            </a:r>
            <a:r>
              <a:rPr lang="en-US" altLang="zh-CN" sz="2800" b="1" kern="0" dirty="0"/>
              <a:t>→AB</a:t>
            </a:r>
          </a:p>
          <a:p>
            <a:pPr marL="342900" indent="-342900" eaLnBrk="1" hangingPunct="1">
              <a:lnSpc>
                <a:spcPct val="80000"/>
              </a:lnSpc>
              <a:spcBef>
                <a:spcPct val="20000"/>
              </a:spcBef>
              <a:buClr>
                <a:schemeClr val="hlink"/>
              </a:buClr>
              <a:buSzPct val="70000"/>
              <a:buFont typeface="Wingdings" pitchFamily="2" charset="2"/>
              <a:buChar char="v"/>
              <a:defRPr/>
            </a:pPr>
            <a:r>
              <a:rPr lang="en-US" altLang="zh-CN" sz="2800" kern="0" dirty="0"/>
              <a:t>S </a:t>
            </a:r>
            <a:r>
              <a:rPr lang="en-US" altLang="zh-CN" sz="2800" b="1" kern="0" dirty="0"/>
              <a:t>→</a:t>
            </a:r>
            <a:r>
              <a:rPr lang="en-US" altLang="zh-CN" sz="2800" b="1" kern="0" dirty="0" err="1"/>
              <a:t>bC</a:t>
            </a:r>
            <a:endParaRPr lang="en-US" altLang="zh-CN" sz="2800" b="1" kern="0" dirty="0"/>
          </a:p>
          <a:p>
            <a:pPr marL="342900" indent="-342900" eaLnBrk="1" hangingPunct="1">
              <a:lnSpc>
                <a:spcPct val="80000"/>
              </a:lnSpc>
              <a:spcBef>
                <a:spcPct val="20000"/>
              </a:spcBef>
              <a:buClr>
                <a:schemeClr val="hlink"/>
              </a:buClr>
              <a:buSzPct val="70000"/>
              <a:buFont typeface="Wingdings" pitchFamily="2" charset="2"/>
              <a:buChar char="v"/>
              <a:defRPr/>
            </a:pPr>
            <a:r>
              <a:rPr lang="en-US" altLang="zh-CN" sz="2800" kern="0" dirty="0"/>
              <a:t>A </a:t>
            </a:r>
            <a:r>
              <a:rPr lang="en-US" altLang="zh-CN" sz="2800" b="1" kern="0" dirty="0"/>
              <a:t>→ ε</a:t>
            </a:r>
          </a:p>
          <a:p>
            <a:pPr marL="342900" indent="-342900" eaLnBrk="1" hangingPunct="1">
              <a:lnSpc>
                <a:spcPct val="80000"/>
              </a:lnSpc>
              <a:spcBef>
                <a:spcPct val="20000"/>
              </a:spcBef>
              <a:buClr>
                <a:schemeClr val="hlink"/>
              </a:buClr>
              <a:buSzPct val="70000"/>
              <a:buFont typeface="Wingdings" pitchFamily="2" charset="2"/>
              <a:buChar char="v"/>
              <a:defRPr/>
            </a:pPr>
            <a:r>
              <a:rPr lang="en-US" altLang="zh-CN" sz="2800" kern="0" dirty="0"/>
              <a:t>A </a:t>
            </a:r>
            <a:r>
              <a:rPr lang="en-US" altLang="zh-CN" sz="2800" b="1" kern="0" dirty="0"/>
              <a:t>→ b</a:t>
            </a:r>
          </a:p>
          <a:p>
            <a:pPr marL="342900" indent="-342900" eaLnBrk="1" hangingPunct="1">
              <a:lnSpc>
                <a:spcPct val="80000"/>
              </a:lnSpc>
              <a:spcBef>
                <a:spcPct val="20000"/>
              </a:spcBef>
              <a:buClr>
                <a:schemeClr val="hlink"/>
              </a:buClr>
              <a:buSzPct val="70000"/>
              <a:buFont typeface="Wingdings" pitchFamily="2" charset="2"/>
              <a:buChar char="v"/>
              <a:defRPr/>
            </a:pPr>
            <a:r>
              <a:rPr lang="en-US" altLang="zh-CN" sz="2800" kern="0" dirty="0"/>
              <a:t>B </a:t>
            </a:r>
            <a:r>
              <a:rPr lang="en-US" altLang="zh-CN" sz="2800" b="1" kern="0" dirty="0"/>
              <a:t>→ ε</a:t>
            </a:r>
          </a:p>
          <a:p>
            <a:pPr marL="342900" indent="-342900" eaLnBrk="1" hangingPunct="1">
              <a:lnSpc>
                <a:spcPct val="80000"/>
              </a:lnSpc>
              <a:spcBef>
                <a:spcPct val="20000"/>
              </a:spcBef>
              <a:buClr>
                <a:schemeClr val="hlink"/>
              </a:buClr>
              <a:buSzPct val="70000"/>
              <a:buFont typeface="Wingdings" pitchFamily="2" charset="2"/>
              <a:buChar char="v"/>
              <a:defRPr/>
            </a:pPr>
            <a:r>
              <a:rPr lang="en-US" altLang="zh-CN" sz="2800" kern="0" dirty="0"/>
              <a:t>B </a:t>
            </a:r>
            <a:r>
              <a:rPr lang="en-US" altLang="zh-CN" sz="2800" b="1" kern="0" dirty="0"/>
              <a:t>→</a:t>
            </a:r>
            <a:r>
              <a:rPr lang="en-US" altLang="zh-CN" sz="2800" b="1" kern="0" dirty="0" err="1"/>
              <a:t>aD</a:t>
            </a:r>
            <a:endParaRPr lang="en-US" altLang="zh-CN" sz="2800" b="1" kern="0" dirty="0"/>
          </a:p>
          <a:p>
            <a:pPr marL="342900" indent="-342900" eaLnBrk="1" hangingPunct="1">
              <a:lnSpc>
                <a:spcPct val="80000"/>
              </a:lnSpc>
              <a:spcBef>
                <a:spcPct val="20000"/>
              </a:spcBef>
              <a:buClr>
                <a:schemeClr val="hlink"/>
              </a:buClr>
              <a:buSzPct val="70000"/>
              <a:buFont typeface="Wingdings" pitchFamily="2" charset="2"/>
              <a:buChar char="v"/>
              <a:defRPr/>
            </a:pPr>
            <a:r>
              <a:rPr lang="en-US" altLang="zh-CN" sz="2800" kern="0" dirty="0"/>
              <a:t>C </a:t>
            </a:r>
            <a:r>
              <a:rPr lang="en-US" altLang="zh-CN" sz="2800" b="1" kern="0" dirty="0"/>
              <a:t>→AD</a:t>
            </a:r>
          </a:p>
          <a:p>
            <a:pPr marL="342900" indent="-342900" eaLnBrk="1" hangingPunct="1">
              <a:lnSpc>
                <a:spcPct val="80000"/>
              </a:lnSpc>
              <a:spcBef>
                <a:spcPct val="20000"/>
              </a:spcBef>
              <a:buClr>
                <a:schemeClr val="hlink"/>
              </a:buClr>
              <a:buSzPct val="70000"/>
              <a:buFont typeface="Wingdings" pitchFamily="2" charset="2"/>
              <a:buChar char="v"/>
              <a:defRPr/>
            </a:pPr>
            <a:r>
              <a:rPr lang="en-US" altLang="zh-CN" sz="2800" kern="0" dirty="0"/>
              <a:t>C </a:t>
            </a:r>
            <a:r>
              <a:rPr lang="en-US" altLang="zh-CN" sz="2800" b="1" kern="0" dirty="0"/>
              <a:t>→ b</a:t>
            </a:r>
          </a:p>
          <a:p>
            <a:pPr marL="342900" indent="-342900" eaLnBrk="1" hangingPunct="1">
              <a:lnSpc>
                <a:spcPct val="80000"/>
              </a:lnSpc>
              <a:spcBef>
                <a:spcPct val="20000"/>
              </a:spcBef>
              <a:buClr>
                <a:schemeClr val="hlink"/>
              </a:buClr>
              <a:buSzPct val="70000"/>
              <a:buFont typeface="Wingdings" pitchFamily="2" charset="2"/>
              <a:buChar char="v"/>
              <a:defRPr/>
            </a:pPr>
            <a:r>
              <a:rPr lang="en-US" altLang="zh-CN" sz="2800" kern="0" dirty="0"/>
              <a:t>D </a:t>
            </a:r>
            <a:r>
              <a:rPr lang="en-US" altLang="zh-CN" sz="2800" b="1" kern="0" dirty="0"/>
              <a:t>→</a:t>
            </a:r>
            <a:r>
              <a:rPr lang="en-US" altLang="zh-CN" sz="2800" b="1" kern="0" dirty="0" err="1"/>
              <a:t>aS</a:t>
            </a:r>
            <a:endParaRPr lang="en-US" altLang="zh-CN" sz="2800" b="1" kern="0" dirty="0"/>
          </a:p>
          <a:p>
            <a:pPr marL="342900" indent="-342900" eaLnBrk="1" hangingPunct="1">
              <a:lnSpc>
                <a:spcPct val="80000"/>
              </a:lnSpc>
              <a:spcBef>
                <a:spcPct val="20000"/>
              </a:spcBef>
              <a:buClr>
                <a:schemeClr val="hlink"/>
              </a:buClr>
              <a:buSzPct val="70000"/>
              <a:buFont typeface="Wingdings" pitchFamily="2" charset="2"/>
              <a:buChar char="v"/>
              <a:defRPr/>
            </a:pPr>
            <a:r>
              <a:rPr lang="en-US" altLang="zh-CN" sz="2800" kern="0" dirty="0"/>
              <a:t>D </a:t>
            </a:r>
            <a:r>
              <a:rPr lang="en-US" altLang="zh-CN" sz="2800" b="1" kern="0" dirty="0"/>
              <a:t>→ 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820"/>
                                        </p:tgtEl>
                                        <p:attrNameLst>
                                          <p:attrName>style.visibility</p:attrName>
                                        </p:attrNameLst>
                                      </p:cBhvr>
                                      <p:to>
                                        <p:strVal val="visible"/>
                                      </p:to>
                                    </p:set>
                                    <p:animEffect transition="in" filter="dissolve">
                                      <p:cBhvr>
                                        <p:cTn id="7" dur="2000"/>
                                        <p:tgtEl>
                                          <p:spTgt spid="348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a:xfrm>
            <a:off x="323850" y="692150"/>
            <a:ext cx="8540750" cy="681038"/>
          </a:xfrm>
        </p:spPr>
        <p:txBody>
          <a:bodyPr/>
          <a:lstStyle/>
          <a:p>
            <a:pPr marL="838200" indent="-838200" eaLnBrk="1" hangingPunct="1"/>
            <a:r>
              <a:rPr lang="zh-CN" altLang="en-US" b="1" smtClean="0"/>
              <a:t>计算</a:t>
            </a:r>
            <a:r>
              <a:rPr lang="en-US" altLang="zh-CN" b="1" smtClean="0"/>
              <a:t>FIRST</a:t>
            </a:r>
            <a:r>
              <a:rPr lang="zh-CN" altLang="en-US" b="1" smtClean="0"/>
              <a:t>集</a:t>
            </a:r>
          </a:p>
        </p:txBody>
      </p:sp>
      <p:sp>
        <p:nvSpPr>
          <p:cNvPr id="25603" name="Rectangle 3"/>
          <p:cNvSpPr>
            <a:spLocks noGrp="1" noRot="1" noChangeArrowheads="1"/>
          </p:cNvSpPr>
          <p:nvPr>
            <p:ph idx="1"/>
          </p:nvPr>
        </p:nvSpPr>
        <p:spPr>
          <a:xfrm>
            <a:off x="1857375" y="1785938"/>
            <a:ext cx="4286250" cy="3886200"/>
          </a:xfrm>
        </p:spPr>
        <p:txBody>
          <a:bodyPr/>
          <a:lstStyle/>
          <a:p>
            <a:pPr eaLnBrk="1" hangingPunct="1">
              <a:lnSpc>
                <a:spcPct val="90000"/>
              </a:lnSpc>
              <a:buFont typeface="Wingdings" panose="05000000000000000000" pitchFamily="2" charset="2"/>
              <a:buChar char="l"/>
            </a:pPr>
            <a:r>
              <a:rPr lang="zh-CN" altLang="en-US" sz="2400" b="1" dirty="0" smtClean="0">
                <a:solidFill>
                  <a:srgbClr val="FF0000"/>
                </a:solidFill>
              </a:rPr>
              <a:t>根据关系图法计算</a:t>
            </a:r>
          </a:p>
          <a:p>
            <a:pPr lvl="1" eaLnBrk="1" hangingPunct="1">
              <a:lnSpc>
                <a:spcPct val="90000"/>
              </a:lnSpc>
            </a:pPr>
            <a:r>
              <a:rPr lang="zh-CN" altLang="en-US" sz="2000" dirty="0" smtClean="0"/>
              <a:t>每个文法符号对应图中一个节点，对应终结符的节点时用符号本身标记，对应非终结符的节点时用</a:t>
            </a:r>
            <a:r>
              <a:rPr lang="en-US" altLang="zh-CN" sz="2000" dirty="0" smtClean="0"/>
              <a:t>FIRST(A)</a:t>
            </a:r>
            <a:r>
              <a:rPr lang="zh-CN" altLang="en-US" sz="2000" dirty="0" smtClean="0"/>
              <a:t>标记。（这里</a:t>
            </a:r>
            <a:r>
              <a:rPr lang="en-US" altLang="zh-CN" sz="2000" dirty="0" smtClean="0"/>
              <a:t>A</a:t>
            </a:r>
            <a:r>
              <a:rPr lang="zh-CN" altLang="en-US" sz="2000" dirty="0" smtClean="0"/>
              <a:t>表示非终结符）</a:t>
            </a:r>
          </a:p>
          <a:p>
            <a:pPr lvl="1" eaLnBrk="1" hangingPunct="1">
              <a:lnSpc>
                <a:spcPct val="90000"/>
              </a:lnSpc>
            </a:pPr>
            <a:r>
              <a:rPr lang="zh-CN" altLang="en-US" sz="2000" dirty="0" smtClean="0"/>
              <a:t>如果文法中有产生式</a:t>
            </a:r>
            <a:r>
              <a:rPr lang="en-US" altLang="zh-CN" sz="2000" dirty="0" smtClean="0"/>
              <a:t>A</a:t>
            </a:r>
            <a:r>
              <a:rPr lang="en-US" altLang="zh-CN" sz="2000" dirty="0" smtClean="0">
                <a:cs typeface="Arial" panose="020B0604020202020204" pitchFamily="34" charset="0"/>
              </a:rPr>
              <a:t>→</a:t>
            </a:r>
            <a:r>
              <a:rPr lang="el-GR" altLang="zh-CN" sz="2000" dirty="0" smtClean="0">
                <a:cs typeface="Arial" panose="020B0604020202020204" pitchFamily="34" charset="0"/>
              </a:rPr>
              <a:t>α</a:t>
            </a:r>
            <a:r>
              <a:rPr lang="en-US" altLang="zh-CN" sz="2000" dirty="0" smtClean="0">
                <a:cs typeface="Arial" panose="020B0604020202020204" pitchFamily="34" charset="0"/>
              </a:rPr>
              <a:t>X</a:t>
            </a:r>
            <a:r>
              <a:rPr lang="el-GR" altLang="zh-CN" sz="2000" dirty="0" smtClean="0">
                <a:cs typeface="Arial" panose="020B0604020202020204" pitchFamily="34" charset="0"/>
              </a:rPr>
              <a:t>β</a:t>
            </a:r>
            <a:r>
              <a:rPr lang="en-US" altLang="zh-CN" sz="2000" dirty="0" smtClean="0">
                <a:cs typeface="Arial" panose="020B0604020202020204" pitchFamily="34" charset="0"/>
              </a:rPr>
              <a:t>,</a:t>
            </a:r>
            <a:r>
              <a:rPr lang="zh-CN" altLang="en-US" sz="2000" dirty="0" smtClean="0">
                <a:cs typeface="Arial" panose="020B0604020202020204" pitchFamily="34" charset="0"/>
              </a:rPr>
              <a:t>且</a:t>
            </a:r>
            <a:r>
              <a:rPr lang="el-GR" altLang="zh-CN" sz="2000" dirty="0" smtClean="0">
                <a:cs typeface="Arial" panose="020B0604020202020204" pitchFamily="34" charset="0"/>
              </a:rPr>
              <a:t>α</a:t>
            </a:r>
            <a:r>
              <a:rPr lang="el-GR" altLang="zh-CN" sz="2000" dirty="0" smtClean="0">
                <a:cs typeface="Arial" panose="020B0604020202020204" pitchFamily="34" charset="0"/>
                <a:sym typeface="Symbol" panose="05050102010706020507" pitchFamily="18" charset="2"/>
              </a:rPr>
              <a:t></a:t>
            </a:r>
            <a:r>
              <a:rPr lang="en-US" altLang="zh-CN" sz="2000" dirty="0" smtClean="0">
                <a:cs typeface="Arial" panose="020B0604020202020204" pitchFamily="34" charset="0"/>
                <a:sym typeface="Symbol" panose="05050102010706020507" pitchFamily="18" charset="2"/>
              </a:rPr>
              <a:t>*</a:t>
            </a:r>
            <a:r>
              <a:rPr lang="el-GR" altLang="zh-CN" sz="2000" dirty="0" smtClean="0">
                <a:cs typeface="Arial" panose="020B0604020202020204" pitchFamily="34" charset="0"/>
                <a:sym typeface="Symbol" panose="05050102010706020507" pitchFamily="18" charset="2"/>
              </a:rPr>
              <a:t>ε</a:t>
            </a:r>
            <a:r>
              <a:rPr lang="zh-CN" altLang="en-US" sz="2000" dirty="0" smtClean="0">
                <a:cs typeface="Arial" panose="020B0604020202020204" pitchFamily="34" charset="0"/>
                <a:sym typeface="Symbol" panose="05050102010706020507" pitchFamily="18" charset="2"/>
              </a:rPr>
              <a:t>，则从对应</a:t>
            </a:r>
            <a:r>
              <a:rPr lang="en-US" altLang="zh-CN" sz="2000" dirty="0" smtClean="0">
                <a:cs typeface="Arial" panose="020B0604020202020204" pitchFamily="34" charset="0"/>
                <a:sym typeface="Symbol" panose="05050102010706020507" pitchFamily="18" charset="2"/>
              </a:rPr>
              <a:t>A</a:t>
            </a:r>
            <a:r>
              <a:rPr lang="zh-CN" altLang="en-US" sz="2000" dirty="0" smtClean="0">
                <a:cs typeface="Arial" panose="020B0604020202020204" pitchFamily="34" charset="0"/>
                <a:sym typeface="Symbol" panose="05050102010706020507" pitchFamily="18" charset="2"/>
              </a:rPr>
              <a:t>的节点到对应</a:t>
            </a:r>
            <a:r>
              <a:rPr lang="en-US" altLang="zh-CN" sz="2000" dirty="0" smtClean="0">
                <a:cs typeface="Arial" panose="020B0604020202020204" pitchFamily="34" charset="0"/>
                <a:sym typeface="Symbol" panose="05050102010706020507" pitchFamily="18" charset="2"/>
              </a:rPr>
              <a:t>X</a:t>
            </a:r>
            <a:r>
              <a:rPr lang="zh-CN" altLang="en-US" sz="2000" dirty="0" smtClean="0">
                <a:cs typeface="Arial" panose="020B0604020202020204" pitchFamily="34" charset="0"/>
                <a:sym typeface="Symbol" panose="05050102010706020507" pitchFamily="18" charset="2"/>
              </a:rPr>
              <a:t>的节点连一条射线弧；</a:t>
            </a:r>
          </a:p>
          <a:p>
            <a:pPr lvl="1" eaLnBrk="1" hangingPunct="1">
              <a:lnSpc>
                <a:spcPct val="90000"/>
              </a:lnSpc>
            </a:pPr>
            <a:r>
              <a:rPr lang="zh-CN" altLang="en-US" sz="2000" dirty="0" smtClean="0">
                <a:cs typeface="Arial" panose="020B0604020202020204" pitchFamily="34" charset="0"/>
                <a:sym typeface="Symbol" panose="05050102010706020507" pitchFamily="18" charset="2"/>
              </a:rPr>
              <a:t>凡是从</a:t>
            </a:r>
            <a:r>
              <a:rPr lang="en-US" altLang="zh-CN" sz="2000" dirty="0" smtClean="0">
                <a:cs typeface="Arial" panose="020B0604020202020204" pitchFamily="34" charset="0"/>
                <a:sym typeface="Symbol" panose="05050102010706020507" pitchFamily="18" charset="2"/>
              </a:rPr>
              <a:t>FIRST(A)</a:t>
            </a:r>
            <a:r>
              <a:rPr lang="zh-CN" altLang="en-US" sz="2000" dirty="0" smtClean="0">
                <a:cs typeface="Arial" panose="020B0604020202020204" pitchFamily="34" charset="0"/>
                <a:sym typeface="Symbol" panose="05050102010706020507" pitchFamily="18" charset="2"/>
              </a:rPr>
              <a:t>节点有路径可到达的终结符节点所标记的终结符都为</a:t>
            </a:r>
            <a:r>
              <a:rPr lang="en-US" altLang="zh-CN" sz="2000" dirty="0" smtClean="0">
                <a:cs typeface="Arial" panose="020B0604020202020204" pitchFamily="34" charset="0"/>
                <a:sym typeface="Symbol" panose="05050102010706020507" pitchFamily="18" charset="2"/>
              </a:rPr>
              <a:t>FIRST(A)</a:t>
            </a:r>
            <a:r>
              <a:rPr lang="zh-CN" altLang="en-US" sz="2000" dirty="0" smtClean="0">
                <a:cs typeface="Arial" panose="020B0604020202020204" pitchFamily="34" charset="0"/>
                <a:sym typeface="Symbol" panose="05050102010706020507" pitchFamily="18" charset="2"/>
              </a:rPr>
              <a:t>成员；</a:t>
            </a:r>
          </a:p>
          <a:p>
            <a:pPr lvl="1" eaLnBrk="1" hangingPunct="1">
              <a:lnSpc>
                <a:spcPct val="90000"/>
              </a:lnSpc>
            </a:pPr>
            <a:r>
              <a:rPr lang="el-GR" altLang="zh-CN" sz="2000" dirty="0" smtClean="0">
                <a:cs typeface="Arial" panose="020B0604020202020204" pitchFamily="34" charset="0"/>
                <a:sym typeface="Symbol" panose="05050102010706020507" pitchFamily="18" charset="2"/>
              </a:rPr>
              <a:t>ε</a:t>
            </a:r>
            <a:r>
              <a:rPr lang="zh-CN" altLang="en-US" sz="2000" dirty="0" smtClean="0">
                <a:cs typeface="Arial" panose="020B0604020202020204" pitchFamily="34" charset="0"/>
                <a:sym typeface="Symbol" panose="05050102010706020507" pitchFamily="18" charset="2"/>
              </a:rPr>
              <a:t>是否为</a:t>
            </a:r>
            <a:r>
              <a:rPr lang="en-US" altLang="zh-CN" sz="2000" dirty="0" smtClean="0">
                <a:cs typeface="Arial" panose="020B0604020202020204" pitchFamily="34" charset="0"/>
                <a:sym typeface="Symbol" panose="05050102010706020507" pitchFamily="18" charset="2"/>
              </a:rPr>
              <a:t>FIRST(A)</a:t>
            </a:r>
            <a:r>
              <a:rPr lang="zh-CN" altLang="en-US" sz="2000" dirty="0" smtClean="0">
                <a:cs typeface="Arial" panose="020B0604020202020204" pitchFamily="34" charset="0"/>
                <a:sym typeface="Symbol" panose="05050102010706020507" pitchFamily="18" charset="2"/>
              </a:rPr>
              <a:t>成员由直接方法判断。</a:t>
            </a:r>
            <a:endParaRPr lang="zh-CN" altLang="el-GR" sz="2000" dirty="0" smtClean="0">
              <a:cs typeface="Arial" panose="020B0604020202020204" pitchFamily="34" charset="0"/>
              <a:sym typeface="Symbol" panose="05050102010706020507" pitchFamily="18" charset="2"/>
            </a:endParaRPr>
          </a:p>
        </p:txBody>
      </p:sp>
      <p:sp>
        <p:nvSpPr>
          <p:cNvPr id="25604" name="Oval 4"/>
          <p:cNvSpPr>
            <a:spLocks noChangeArrowheads="1"/>
          </p:cNvSpPr>
          <p:nvPr/>
        </p:nvSpPr>
        <p:spPr bwMode="auto">
          <a:xfrm>
            <a:off x="6588125" y="2133600"/>
            <a:ext cx="504825" cy="50323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b</a:t>
            </a:r>
          </a:p>
        </p:txBody>
      </p:sp>
      <p:sp>
        <p:nvSpPr>
          <p:cNvPr id="25605" name="Oval 5"/>
          <p:cNvSpPr>
            <a:spLocks noChangeArrowheads="1"/>
          </p:cNvSpPr>
          <p:nvPr/>
        </p:nvSpPr>
        <p:spPr bwMode="auto">
          <a:xfrm>
            <a:off x="8101013" y="4941888"/>
            <a:ext cx="504825" cy="503237"/>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c</a:t>
            </a:r>
          </a:p>
        </p:txBody>
      </p:sp>
      <p:sp>
        <p:nvSpPr>
          <p:cNvPr id="25606" name="Oval 6"/>
          <p:cNvSpPr>
            <a:spLocks noChangeArrowheads="1"/>
          </p:cNvSpPr>
          <p:nvPr/>
        </p:nvSpPr>
        <p:spPr bwMode="auto">
          <a:xfrm>
            <a:off x="6588125" y="4941888"/>
            <a:ext cx="504825" cy="503237"/>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a:t>
            </a:r>
          </a:p>
        </p:txBody>
      </p:sp>
      <p:sp>
        <p:nvSpPr>
          <p:cNvPr id="25607" name="Rectangle 7"/>
          <p:cNvSpPr>
            <a:spLocks noChangeArrowheads="1"/>
          </p:cNvSpPr>
          <p:nvPr/>
        </p:nvSpPr>
        <p:spPr bwMode="auto">
          <a:xfrm>
            <a:off x="6300788" y="2924175"/>
            <a:ext cx="1008062" cy="431800"/>
          </a:xfrm>
          <a:prstGeom prst="rect">
            <a:avLst/>
          </a:prstGeom>
          <a:solidFill>
            <a:srgbClr val="FFCC99"/>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FIRST(S)</a:t>
            </a:r>
          </a:p>
        </p:txBody>
      </p:sp>
      <p:sp>
        <p:nvSpPr>
          <p:cNvPr id="25608" name="Rectangle 8"/>
          <p:cNvSpPr>
            <a:spLocks noChangeArrowheads="1"/>
          </p:cNvSpPr>
          <p:nvPr/>
        </p:nvSpPr>
        <p:spPr bwMode="auto">
          <a:xfrm>
            <a:off x="6300788" y="4005263"/>
            <a:ext cx="1008062" cy="431800"/>
          </a:xfrm>
          <a:prstGeom prst="rect">
            <a:avLst/>
          </a:prstGeom>
          <a:solidFill>
            <a:srgbClr val="FFCC99"/>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FIRST(B)</a:t>
            </a:r>
          </a:p>
        </p:txBody>
      </p:sp>
      <p:sp>
        <p:nvSpPr>
          <p:cNvPr id="25609" name="Rectangle 9"/>
          <p:cNvSpPr>
            <a:spLocks noChangeArrowheads="1"/>
          </p:cNvSpPr>
          <p:nvPr/>
        </p:nvSpPr>
        <p:spPr bwMode="auto">
          <a:xfrm>
            <a:off x="7812088" y="4005263"/>
            <a:ext cx="1008062" cy="431800"/>
          </a:xfrm>
          <a:prstGeom prst="rect">
            <a:avLst/>
          </a:prstGeom>
          <a:solidFill>
            <a:srgbClr val="FFCC99"/>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FIRST(D)</a:t>
            </a:r>
          </a:p>
        </p:txBody>
      </p:sp>
      <p:sp>
        <p:nvSpPr>
          <p:cNvPr id="25610" name="Rectangle 10"/>
          <p:cNvSpPr>
            <a:spLocks noChangeArrowheads="1"/>
          </p:cNvSpPr>
          <p:nvPr/>
        </p:nvSpPr>
        <p:spPr bwMode="auto">
          <a:xfrm>
            <a:off x="7812088" y="2997200"/>
            <a:ext cx="1008062" cy="431800"/>
          </a:xfrm>
          <a:prstGeom prst="rect">
            <a:avLst/>
          </a:prstGeom>
          <a:solidFill>
            <a:srgbClr val="FFCC99"/>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FIRST(A)</a:t>
            </a:r>
          </a:p>
        </p:txBody>
      </p:sp>
      <p:sp>
        <p:nvSpPr>
          <p:cNvPr id="25611" name="Rectangle 11"/>
          <p:cNvSpPr>
            <a:spLocks noChangeArrowheads="1"/>
          </p:cNvSpPr>
          <p:nvPr/>
        </p:nvSpPr>
        <p:spPr bwMode="auto">
          <a:xfrm>
            <a:off x="7812088" y="2205038"/>
            <a:ext cx="1008062" cy="431800"/>
          </a:xfrm>
          <a:prstGeom prst="rect">
            <a:avLst/>
          </a:prstGeom>
          <a:solidFill>
            <a:srgbClr val="FFCC99"/>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FIRST(C)</a:t>
            </a:r>
          </a:p>
        </p:txBody>
      </p:sp>
      <p:sp>
        <p:nvSpPr>
          <p:cNvPr id="25612" name="Line 12"/>
          <p:cNvSpPr>
            <a:spLocks noChangeShapeType="1"/>
          </p:cNvSpPr>
          <p:nvPr/>
        </p:nvSpPr>
        <p:spPr bwMode="auto">
          <a:xfrm>
            <a:off x="8388350" y="4437063"/>
            <a:ext cx="0"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3" name="Line 13"/>
          <p:cNvSpPr>
            <a:spLocks noChangeShapeType="1"/>
          </p:cNvSpPr>
          <p:nvPr/>
        </p:nvSpPr>
        <p:spPr bwMode="auto">
          <a:xfrm flipH="1">
            <a:off x="7019925" y="4437063"/>
            <a:ext cx="865188" cy="5762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4" name="Line 14"/>
          <p:cNvSpPr>
            <a:spLocks noChangeShapeType="1"/>
          </p:cNvSpPr>
          <p:nvPr/>
        </p:nvSpPr>
        <p:spPr bwMode="auto">
          <a:xfrm>
            <a:off x="6732588" y="4437063"/>
            <a:ext cx="0"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5" name="Line 15"/>
          <p:cNvSpPr>
            <a:spLocks noChangeShapeType="1"/>
          </p:cNvSpPr>
          <p:nvPr/>
        </p:nvSpPr>
        <p:spPr bwMode="auto">
          <a:xfrm>
            <a:off x="6804025" y="3357563"/>
            <a:ext cx="0"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6" name="Line 16"/>
          <p:cNvSpPr>
            <a:spLocks noChangeShapeType="1"/>
          </p:cNvSpPr>
          <p:nvPr/>
        </p:nvSpPr>
        <p:spPr bwMode="auto">
          <a:xfrm>
            <a:off x="7308850" y="3141663"/>
            <a:ext cx="5032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7" name="Line 17"/>
          <p:cNvSpPr>
            <a:spLocks noChangeShapeType="1"/>
          </p:cNvSpPr>
          <p:nvPr/>
        </p:nvSpPr>
        <p:spPr bwMode="auto">
          <a:xfrm flipV="1">
            <a:off x="6877050" y="2636838"/>
            <a:ext cx="0" cy="2873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8" name="Line 18"/>
          <p:cNvSpPr>
            <a:spLocks noChangeShapeType="1"/>
          </p:cNvSpPr>
          <p:nvPr/>
        </p:nvSpPr>
        <p:spPr bwMode="auto">
          <a:xfrm>
            <a:off x="8316913" y="2636838"/>
            <a:ext cx="0"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9" name="Line 19"/>
          <p:cNvSpPr>
            <a:spLocks noChangeShapeType="1"/>
          </p:cNvSpPr>
          <p:nvPr/>
        </p:nvSpPr>
        <p:spPr bwMode="auto">
          <a:xfrm flipH="1">
            <a:off x="7092950" y="2349500"/>
            <a:ext cx="7191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0" name="Line 20"/>
          <p:cNvSpPr>
            <a:spLocks noChangeShapeType="1"/>
          </p:cNvSpPr>
          <p:nvPr/>
        </p:nvSpPr>
        <p:spPr bwMode="auto">
          <a:xfrm flipH="1" flipV="1">
            <a:off x="7019925" y="2565400"/>
            <a:ext cx="1008063"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1" name="Freeform 21"/>
          <p:cNvSpPr>
            <a:spLocks/>
          </p:cNvSpPr>
          <p:nvPr/>
        </p:nvSpPr>
        <p:spPr bwMode="auto">
          <a:xfrm>
            <a:off x="8675688" y="2420938"/>
            <a:ext cx="457200" cy="1584325"/>
          </a:xfrm>
          <a:custGeom>
            <a:avLst/>
            <a:gdLst>
              <a:gd name="T0" fmla="*/ 2147483646 w 288"/>
              <a:gd name="T1" fmla="*/ 0 h 998"/>
              <a:gd name="T2" fmla="*/ 2147483646 w 288"/>
              <a:gd name="T3" fmla="*/ 2147483646 h 998"/>
              <a:gd name="T4" fmla="*/ 0 w 288"/>
              <a:gd name="T5" fmla="*/ 2147483646 h 998"/>
              <a:gd name="T6" fmla="*/ 0 60000 65536"/>
              <a:gd name="T7" fmla="*/ 0 60000 65536"/>
              <a:gd name="T8" fmla="*/ 0 60000 65536"/>
              <a:gd name="T9" fmla="*/ 0 w 288"/>
              <a:gd name="T10" fmla="*/ 0 h 998"/>
              <a:gd name="T11" fmla="*/ 288 w 288"/>
              <a:gd name="T12" fmla="*/ 998 h 998"/>
            </a:gdLst>
            <a:ahLst/>
            <a:cxnLst>
              <a:cxn ang="T6">
                <a:pos x="T0" y="T1"/>
              </a:cxn>
              <a:cxn ang="T7">
                <a:pos x="T2" y="T3"/>
              </a:cxn>
              <a:cxn ang="T8">
                <a:pos x="T4" y="T5"/>
              </a:cxn>
            </a:cxnLst>
            <a:rect l="T9" t="T10" r="T11" b="T12"/>
            <a:pathLst>
              <a:path w="288" h="998">
                <a:moveTo>
                  <a:pt x="91" y="0"/>
                </a:moveTo>
                <a:cubicBezTo>
                  <a:pt x="189" y="121"/>
                  <a:pt x="288" y="242"/>
                  <a:pt x="273" y="408"/>
                </a:cubicBezTo>
                <a:cubicBezTo>
                  <a:pt x="258" y="574"/>
                  <a:pt x="45" y="900"/>
                  <a:pt x="0" y="998"/>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 name="Rectangle 3"/>
          <p:cNvSpPr txBox="1">
            <a:spLocks noRot="1" noChangeArrowheads="1"/>
          </p:cNvSpPr>
          <p:nvPr/>
        </p:nvSpPr>
        <p:spPr bwMode="auto">
          <a:xfrm>
            <a:off x="214313" y="2022475"/>
            <a:ext cx="2000250" cy="4286250"/>
          </a:xfrm>
          <a:prstGeom prst="rect">
            <a:avLst/>
          </a:prstGeom>
          <a:noFill/>
          <a:ln w="9525">
            <a:noFill/>
            <a:miter lim="800000"/>
            <a:headEnd/>
            <a:tailEnd/>
          </a:ln>
          <a:effectLst/>
        </p:spPr>
        <p:txBody>
          <a:bodyPr/>
          <a:lstStyle/>
          <a:p>
            <a:pPr marL="342900" indent="-342900" eaLnBrk="1" hangingPunct="1">
              <a:lnSpc>
                <a:spcPct val="80000"/>
              </a:lnSpc>
              <a:spcBef>
                <a:spcPct val="20000"/>
              </a:spcBef>
              <a:buClr>
                <a:schemeClr val="hlink"/>
              </a:buClr>
              <a:buSzPct val="70000"/>
              <a:buFont typeface="Wingdings" pitchFamily="2" charset="2"/>
              <a:buChar char="v"/>
              <a:defRPr/>
            </a:pPr>
            <a:r>
              <a:rPr lang="en-US" altLang="zh-CN" sz="2800" kern="0" dirty="0">
                <a:latin typeface="+mn-lt"/>
                <a:ea typeface="+mn-ea"/>
              </a:rPr>
              <a:t>S </a:t>
            </a:r>
            <a:r>
              <a:rPr lang="en-US" altLang="zh-CN" sz="2800" b="1" kern="0" dirty="0">
                <a:latin typeface="+mn-lt"/>
                <a:ea typeface="+mn-ea"/>
              </a:rPr>
              <a:t>→AB</a:t>
            </a:r>
          </a:p>
          <a:p>
            <a:pPr marL="342900" indent="-342900" eaLnBrk="1" hangingPunct="1">
              <a:lnSpc>
                <a:spcPct val="80000"/>
              </a:lnSpc>
              <a:spcBef>
                <a:spcPct val="20000"/>
              </a:spcBef>
              <a:buClr>
                <a:schemeClr val="hlink"/>
              </a:buClr>
              <a:buSzPct val="70000"/>
              <a:buFont typeface="Wingdings" pitchFamily="2" charset="2"/>
              <a:buChar char="v"/>
              <a:defRPr/>
            </a:pPr>
            <a:r>
              <a:rPr lang="en-US" altLang="zh-CN" sz="2800" kern="0" dirty="0">
                <a:latin typeface="+mn-lt"/>
                <a:ea typeface="+mn-ea"/>
              </a:rPr>
              <a:t>S </a:t>
            </a:r>
            <a:r>
              <a:rPr lang="en-US" altLang="zh-CN" sz="2800" b="1" kern="0" dirty="0">
                <a:latin typeface="+mn-lt"/>
                <a:ea typeface="+mn-ea"/>
              </a:rPr>
              <a:t>→</a:t>
            </a:r>
            <a:r>
              <a:rPr lang="en-US" altLang="zh-CN" sz="2800" b="1" kern="0" dirty="0" err="1">
                <a:latin typeface="+mn-lt"/>
                <a:ea typeface="+mn-ea"/>
              </a:rPr>
              <a:t>bC</a:t>
            </a:r>
            <a:endParaRPr lang="en-US" altLang="zh-CN" sz="2800" b="1" kern="0" dirty="0">
              <a:latin typeface="+mn-lt"/>
              <a:ea typeface="+mn-ea"/>
            </a:endParaRPr>
          </a:p>
          <a:p>
            <a:pPr marL="342900" indent="-342900" eaLnBrk="1" hangingPunct="1">
              <a:lnSpc>
                <a:spcPct val="80000"/>
              </a:lnSpc>
              <a:spcBef>
                <a:spcPct val="20000"/>
              </a:spcBef>
              <a:buClr>
                <a:schemeClr val="hlink"/>
              </a:buClr>
              <a:buSzPct val="70000"/>
              <a:buFont typeface="Wingdings" pitchFamily="2" charset="2"/>
              <a:buChar char="v"/>
              <a:defRPr/>
            </a:pPr>
            <a:r>
              <a:rPr lang="en-US" altLang="zh-CN" sz="2800" kern="0" dirty="0">
                <a:latin typeface="+mn-lt"/>
                <a:ea typeface="+mn-ea"/>
              </a:rPr>
              <a:t>A </a:t>
            </a:r>
            <a:r>
              <a:rPr lang="en-US" altLang="zh-CN" sz="2800" b="1" kern="0" dirty="0">
                <a:latin typeface="+mn-lt"/>
                <a:ea typeface="+mn-ea"/>
              </a:rPr>
              <a:t>→ ε</a:t>
            </a:r>
          </a:p>
          <a:p>
            <a:pPr marL="342900" indent="-342900" eaLnBrk="1" hangingPunct="1">
              <a:lnSpc>
                <a:spcPct val="80000"/>
              </a:lnSpc>
              <a:spcBef>
                <a:spcPct val="20000"/>
              </a:spcBef>
              <a:buClr>
                <a:schemeClr val="hlink"/>
              </a:buClr>
              <a:buSzPct val="70000"/>
              <a:buFont typeface="Wingdings" pitchFamily="2" charset="2"/>
              <a:buChar char="v"/>
              <a:defRPr/>
            </a:pPr>
            <a:r>
              <a:rPr lang="en-US" altLang="zh-CN" sz="2800" kern="0" dirty="0">
                <a:latin typeface="+mn-lt"/>
                <a:ea typeface="+mn-ea"/>
              </a:rPr>
              <a:t>A </a:t>
            </a:r>
            <a:r>
              <a:rPr lang="en-US" altLang="zh-CN" sz="2800" b="1" kern="0" dirty="0">
                <a:latin typeface="+mn-lt"/>
                <a:ea typeface="+mn-ea"/>
              </a:rPr>
              <a:t>→ b</a:t>
            </a:r>
          </a:p>
          <a:p>
            <a:pPr marL="342900" indent="-342900" eaLnBrk="1" hangingPunct="1">
              <a:lnSpc>
                <a:spcPct val="80000"/>
              </a:lnSpc>
              <a:spcBef>
                <a:spcPct val="20000"/>
              </a:spcBef>
              <a:buClr>
                <a:schemeClr val="hlink"/>
              </a:buClr>
              <a:buSzPct val="70000"/>
              <a:buFont typeface="Wingdings" pitchFamily="2" charset="2"/>
              <a:buChar char="v"/>
              <a:defRPr/>
            </a:pPr>
            <a:r>
              <a:rPr lang="en-US" altLang="zh-CN" sz="2800" kern="0" dirty="0">
                <a:latin typeface="+mn-lt"/>
                <a:ea typeface="+mn-ea"/>
              </a:rPr>
              <a:t>B </a:t>
            </a:r>
            <a:r>
              <a:rPr lang="en-US" altLang="zh-CN" sz="2800" b="1" kern="0" dirty="0">
                <a:latin typeface="+mn-lt"/>
                <a:ea typeface="+mn-ea"/>
              </a:rPr>
              <a:t>→ ε</a:t>
            </a:r>
          </a:p>
          <a:p>
            <a:pPr marL="342900" indent="-342900" eaLnBrk="1" hangingPunct="1">
              <a:lnSpc>
                <a:spcPct val="80000"/>
              </a:lnSpc>
              <a:spcBef>
                <a:spcPct val="20000"/>
              </a:spcBef>
              <a:buClr>
                <a:schemeClr val="hlink"/>
              </a:buClr>
              <a:buSzPct val="70000"/>
              <a:buFont typeface="Wingdings" pitchFamily="2" charset="2"/>
              <a:buChar char="v"/>
              <a:defRPr/>
            </a:pPr>
            <a:r>
              <a:rPr lang="en-US" altLang="zh-CN" sz="2800" kern="0" dirty="0">
                <a:latin typeface="+mn-lt"/>
                <a:ea typeface="+mn-ea"/>
              </a:rPr>
              <a:t>B </a:t>
            </a:r>
            <a:r>
              <a:rPr lang="en-US" altLang="zh-CN" sz="2800" b="1" kern="0" dirty="0">
                <a:latin typeface="+mn-lt"/>
                <a:ea typeface="+mn-ea"/>
              </a:rPr>
              <a:t>→</a:t>
            </a:r>
            <a:r>
              <a:rPr lang="en-US" altLang="zh-CN" sz="2800" b="1" kern="0" dirty="0" err="1">
                <a:latin typeface="+mn-lt"/>
                <a:ea typeface="+mn-ea"/>
              </a:rPr>
              <a:t>aD</a:t>
            </a:r>
            <a:endParaRPr lang="en-US" altLang="zh-CN" sz="2800" b="1" kern="0" dirty="0">
              <a:latin typeface="+mn-lt"/>
              <a:ea typeface="+mn-ea"/>
            </a:endParaRPr>
          </a:p>
          <a:p>
            <a:pPr marL="342900" indent="-342900" eaLnBrk="1" hangingPunct="1">
              <a:lnSpc>
                <a:spcPct val="80000"/>
              </a:lnSpc>
              <a:spcBef>
                <a:spcPct val="20000"/>
              </a:spcBef>
              <a:buClr>
                <a:schemeClr val="hlink"/>
              </a:buClr>
              <a:buSzPct val="70000"/>
              <a:buFont typeface="Wingdings" pitchFamily="2" charset="2"/>
              <a:buChar char="v"/>
              <a:defRPr/>
            </a:pPr>
            <a:r>
              <a:rPr lang="en-US" altLang="zh-CN" sz="2800" kern="0" dirty="0">
                <a:latin typeface="+mn-lt"/>
                <a:ea typeface="+mn-ea"/>
              </a:rPr>
              <a:t>C </a:t>
            </a:r>
            <a:r>
              <a:rPr lang="en-US" altLang="zh-CN" sz="2800" b="1" kern="0" dirty="0">
                <a:latin typeface="+mn-lt"/>
                <a:ea typeface="+mn-ea"/>
              </a:rPr>
              <a:t>→AD</a:t>
            </a:r>
          </a:p>
          <a:p>
            <a:pPr marL="342900" indent="-342900" eaLnBrk="1" hangingPunct="1">
              <a:lnSpc>
                <a:spcPct val="80000"/>
              </a:lnSpc>
              <a:spcBef>
                <a:spcPct val="20000"/>
              </a:spcBef>
              <a:buClr>
                <a:schemeClr val="hlink"/>
              </a:buClr>
              <a:buSzPct val="70000"/>
              <a:buFont typeface="Wingdings" pitchFamily="2" charset="2"/>
              <a:buChar char="v"/>
              <a:defRPr/>
            </a:pPr>
            <a:r>
              <a:rPr lang="en-US" altLang="zh-CN" sz="2800" kern="0" dirty="0">
                <a:latin typeface="+mn-lt"/>
                <a:ea typeface="+mn-ea"/>
              </a:rPr>
              <a:t>C </a:t>
            </a:r>
            <a:r>
              <a:rPr lang="en-US" altLang="zh-CN" sz="2800" b="1" kern="0" dirty="0">
                <a:latin typeface="+mn-lt"/>
                <a:ea typeface="+mn-ea"/>
              </a:rPr>
              <a:t>→ b</a:t>
            </a:r>
          </a:p>
          <a:p>
            <a:pPr marL="342900" indent="-342900" eaLnBrk="1" hangingPunct="1">
              <a:lnSpc>
                <a:spcPct val="80000"/>
              </a:lnSpc>
              <a:spcBef>
                <a:spcPct val="20000"/>
              </a:spcBef>
              <a:buClr>
                <a:schemeClr val="hlink"/>
              </a:buClr>
              <a:buSzPct val="70000"/>
              <a:buFont typeface="Wingdings" pitchFamily="2" charset="2"/>
              <a:buChar char="v"/>
              <a:defRPr/>
            </a:pPr>
            <a:r>
              <a:rPr lang="en-US" altLang="zh-CN" sz="2800" kern="0" dirty="0">
                <a:latin typeface="+mn-lt"/>
                <a:ea typeface="+mn-ea"/>
              </a:rPr>
              <a:t>D </a:t>
            </a:r>
            <a:r>
              <a:rPr lang="en-US" altLang="zh-CN" sz="2800" b="1" kern="0" dirty="0">
                <a:latin typeface="+mn-lt"/>
                <a:ea typeface="+mn-ea"/>
              </a:rPr>
              <a:t>→</a:t>
            </a:r>
            <a:r>
              <a:rPr lang="en-US" altLang="zh-CN" sz="2800" b="1" kern="0" dirty="0" err="1">
                <a:latin typeface="+mn-lt"/>
                <a:ea typeface="+mn-ea"/>
              </a:rPr>
              <a:t>aS</a:t>
            </a:r>
            <a:endParaRPr lang="en-US" altLang="zh-CN" sz="2800" b="1" kern="0" dirty="0">
              <a:latin typeface="+mn-lt"/>
              <a:ea typeface="+mn-ea"/>
            </a:endParaRPr>
          </a:p>
          <a:p>
            <a:pPr marL="342900" indent="-342900" eaLnBrk="1" hangingPunct="1">
              <a:lnSpc>
                <a:spcPct val="80000"/>
              </a:lnSpc>
              <a:spcBef>
                <a:spcPct val="20000"/>
              </a:spcBef>
              <a:buClr>
                <a:schemeClr val="hlink"/>
              </a:buClr>
              <a:buSzPct val="70000"/>
              <a:buFont typeface="Wingdings" pitchFamily="2" charset="2"/>
              <a:buChar char="v"/>
              <a:defRPr/>
            </a:pPr>
            <a:r>
              <a:rPr lang="en-US" altLang="zh-CN" sz="2800" kern="0" dirty="0">
                <a:latin typeface="+mn-lt"/>
                <a:ea typeface="+mn-ea"/>
              </a:rPr>
              <a:t>D </a:t>
            </a:r>
            <a:r>
              <a:rPr lang="en-US" altLang="zh-CN" sz="2800" b="1" kern="0" dirty="0">
                <a:latin typeface="+mn-lt"/>
                <a:ea typeface="+mn-ea"/>
              </a:rPr>
              <a:t>→ c</a:t>
            </a:r>
          </a:p>
        </p:txBody>
      </p:sp>
      <p:sp>
        <p:nvSpPr>
          <p:cNvPr id="25" name="AutoShape 4"/>
          <p:cNvSpPr>
            <a:spLocks noChangeArrowheads="1"/>
          </p:cNvSpPr>
          <p:nvPr/>
        </p:nvSpPr>
        <p:spPr bwMode="auto">
          <a:xfrm>
            <a:off x="6786563" y="214313"/>
            <a:ext cx="2178050" cy="857250"/>
          </a:xfrm>
          <a:prstGeom prst="wedgeRoundRectCallout">
            <a:avLst>
              <a:gd name="adj1" fmla="val -99519"/>
              <a:gd name="adj2" fmla="val 354287"/>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a:solidFill>
                  <a:srgbClr val="FF0000"/>
                </a:solidFill>
                <a:sym typeface="Symbol" panose="05050102010706020507" pitchFamily="18" charset="2"/>
              </a:rPr>
              <a:t>X</a:t>
            </a:r>
            <a:r>
              <a:rPr lang="zh-CN" altLang="en-US" sz="1800">
                <a:sym typeface="Symbol" panose="05050102010706020507" pitchFamily="18" charset="2"/>
              </a:rPr>
              <a:t>可能是终结符，也可能是非终结符。</a:t>
            </a:r>
            <a:endParaRPr lang="en-US" altLang="zh-CN" sz="180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a:xfrm>
            <a:off x="468313" y="692150"/>
            <a:ext cx="8229600" cy="711200"/>
          </a:xfrm>
        </p:spPr>
        <p:txBody>
          <a:bodyPr/>
          <a:lstStyle/>
          <a:p>
            <a:pPr marL="838200" indent="-838200" eaLnBrk="1" hangingPunct="1"/>
            <a:r>
              <a:rPr lang="zh-CN" altLang="en-US" b="1" smtClean="0"/>
              <a:t>计算</a:t>
            </a:r>
            <a:r>
              <a:rPr lang="en-US" altLang="zh-CN" b="1" smtClean="0"/>
              <a:t>FOLLOW</a:t>
            </a:r>
            <a:r>
              <a:rPr lang="zh-CN" altLang="en-US" b="1" smtClean="0"/>
              <a:t>集</a:t>
            </a:r>
          </a:p>
        </p:txBody>
      </p:sp>
      <p:sp>
        <p:nvSpPr>
          <p:cNvPr id="26627" name="Rectangle 3"/>
          <p:cNvSpPr>
            <a:spLocks noGrp="1" noRot="1" noChangeArrowheads="1"/>
          </p:cNvSpPr>
          <p:nvPr>
            <p:ph idx="1"/>
          </p:nvPr>
        </p:nvSpPr>
        <p:spPr>
          <a:xfrm>
            <a:off x="304800" y="1981200"/>
            <a:ext cx="5851525" cy="3886200"/>
          </a:xfrm>
        </p:spPr>
        <p:txBody>
          <a:bodyPr/>
          <a:lstStyle/>
          <a:p>
            <a:pPr eaLnBrk="1" hangingPunct="1">
              <a:lnSpc>
                <a:spcPct val="90000"/>
              </a:lnSpc>
              <a:buFont typeface="Wingdings" panose="05000000000000000000" pitchFamily="2" charset="2"/>
              <a:buChar char="l"/>
            </a:pPr>
            <a:r>
              <a:rPr lang="zh-CN" altLang="en-US" sz="2800" b="1" smtClean="0">
                <a:solidFill>
                  <a:srgbClr val="FF0000"/>
                </a:solidFill>
              </a:rPr>
              <a:t>根据定义计算</a:t>
            </a:r>
          </a:p>
          <a:p>
            <a:pPr eaLnBrk="1" hangingPunct="1">
              <a:lnSpc>
                <a:spcPct val="90000"/>
              </a:lnSpc>
              <a:buFont typeface="Wingdings" panose="05000000000000000000" pitchFamily="2" charset="2"/>
              <a:buChar char="l"/>
            </a:pPr>
            <a:r>
              <a:rPr lang="zh-CN" altLang="en-US" sz="2800" smtClean="0"/>
              <a:t>对文法中的每一个非终结符</a:t>
            </a:r>
            <a:r>
              <a:rPr lang="en-US" altLang="zh-CN" sz="2800" smtClean="0"/>
              <a:t>A</a:t>
            </a:r>
            <a:r>
              <a:rPr lang="en-US" altLang="zh-CN" sz="2800" b="1" smtClean="0"/>
              <a:t>∈V</a:t>
            </a:r>
            <a:r>
              <a:rPr lang="en-US" altLang="zh-CN" sz="2800" b="1" baseline="-25000" smtClean="0"/>
              <a:t>N</a:t>
            </a:r>
            <a:r>
              <a:rPr lang="en-US" altLang="zh-CN" sz="2800" b="1" smtClean="0"/>
              <a:t>,</a:t>
            </a:r>
            <a:r>
              <a:rPr lang="zh-CN" altLang="en-US" sz="2800" b="1" smtClean="0"/>
              <a:t>计算</a:t>
            </a:r>
            <a:r>
              <a:rPr lang="en-US" altLang="zh-CN" sz="2800" b="1" smtClean="0"/>
              <a:t>FOLLOW(A):</a:t>
            </a:r>
          </a:p>
          <a:p>
            <a:pPr marL="990600" lvl="1" indent="-533400" eaLnBrk="1" hangingPunct="1">
              <a:lnSpc>
                <a:spcPct val="90000"/>
              </a:lnSpc>
              <a:buFont typeface="Wingdings" panose="05000000000000000000" pitchFamily="2" charset="2"/>
              <a:buAutoNum type="alphaLcParenR"/>
            </a:pPr>
            <a:r>
              <a:rPr lang="zh-CN" altLang="en-US" sz="2400" b="1" smtClean="0"/>
              <a:t>设</a:t>
            </a:r>
            <a:r>
              <a:rPr lang="en-US" altLang="zh-CN" sz="2400" b="1" smtClean="0"/>
              <a:t>S</a:t>
            </a:r>
            <a:r>
              <a:rPr lang="zh-CN" altLang="en-US" sz="2400" b="1" smtClean="0"/>
              <a:t>为文法的开始符号，把</a:t>
            </a:r>
            <a:r>
              <a:rPr lang="en-US" altLang="zh-CN" sz="2400" b="1" smtClean="0"/>
              <a:t>{#}</a:t>
            </a:r>
            <a:r>
              <a:rPr lang="zh-CN" altLang="en-US" sz="2400" b="1" smtClean="0"/>
              <a:t>加入	</a:t>
            </a:r>
            <a:r>
              <a:rPr lang="en-US" altLang="zh-CN" sz="2400" b="1" smtClean="0"/>
              <a:t>FOLLOW(S)</a:t>
            </a:r>
            <a:r>
              <a:rPr lang="zh-CN" altLang="en-US" sz="2400" b="1" smtClean="0"/>
              <a:t>中；</a:t>
            </a:r>
          </a:p>
          <a:p>
            <a:pPr marL="990600" lvl="1" indent="-533400" eaLnBrk="1" hangingPunct="1">
              <a:lnSpc>
                <a:spcPct val="90000"/>
              </a:lnSpc>
              <a:buFont typeface="Wingdings" panose="05000000000000000000" pitchFamily="2" charset="2"/>
              <a:buAutoNum type="alphaLcParenR"/>
            </a:pPr>
            <a:r>
              <a:rPr lang="zh-CN" altLang="en-US" sz="2400" smtClean="0">
                <a:solidFill>
                  <a:srgbClr val="FF0000"/>
                </a:solidFill>
              </a:rPr>
              <a:t>若</a:t>
            </a:r>
            <a:r>
              <a:rPr lang="en-US" altLang="zh-CN" sz="2400" smtClean="0">
                <a:solidFill>
                  <a:srgbClr val="FF0000"/>
                </a:solidFill>
              </a:rPr>
              <a:t>A</a:t>
            </a:r>
            <a:r>
              <a:rPr lang="en-US" altLang="zh-CN" sz="2400" smtClean="0">
                <a:solidFill>
                  <a:srgbClr val="FF0000"/>
                </a:solidFill>
                <a:cs typeface="Arial" panose="020B0604020202020204" pitchFamily="34" charset="0"/>
              </a:rPr>
              <a:t>→</a:t>
            </a:r>
            <a:r>
              <a:rPr lang="el-GR" altLang="zh-CN" sz="2400" smtClean="0">
                <a:solidFill>
                  <a:srgbClr val="FF0000"/>
                </a:solidFill>
                <a:cs typeface="Arial" panose="020B0604020202020204" pitchFamily="34" charset="0"/>
              </a:rPr>
              <a:t>α</a:t>
            </a:r>
            <a:r>
              <a:rPr lang="en-US" altLang="zh-CN" sz="2400" smtClean="0">
                <a:solidFill>
                  <a:srgbClr val="FF0000"/>
                </a:solidFill>
                <a:cs typeface="Arial" panose="020B0604020202020204" pitchFamily="34" charset="0"/>
              </a:rPr>
              <a:t>B</a:t>
            </a:r>
            <a:r>
              <a:rPr lang="el-GR" altLang="zh-CN" sz="2400" smtClean="0">
                <a:solidFill>
                  <a:srgbClr val="FF0000"/>
                </a:solidFill>
                <a:cs typeface="Arial" panose="020B0604020202020204" pitchFamily="34" charset="0"/>
              </a:rPr>
              <a:t>β</a:t>
            </a:r>
            <a:r>
              <a:rPr lang="zh-CN" altLang="en-US" sz="2400" smtClean="0">
                <a:solidFill>
                  <a:srgbClr val="FF0000"/>
                </a:solidFill>
                <a:cs typeface="Arial" panose="020B0604020202020204" pitchFamily="34" charset="0"/>
              </a:rPr>
              <a:t>是一个产生式，则把</a:t>
            </a:r>
            <a:r>
              <a:rPr lang="en-US" altLang="zh-CN" sz="2400" smtClean="0">
                <a:solidFill>
                  <a:srgbClr val="FF0000"/>
                </a:solidFill>
                <a:cs typeface="Arial" panose="020B0604020202020204" pitchFamily="34" charset="0"/>
              </a:rPr>
              <a:t>FIRST(</a:t>
            </a:r>
            <a:r>
              <a:rPr lang="el-GR" altLang="zh-CN" sz="2400" smtClean="0">
                <a:solidFill>
                  <a:srgbClr val="FF0000"/>
                </a:solidFill>
                <a:cs typeface="Arial" panose="020B0604020202020204" pitchFamily="34" charset="0"/>
              </a:rPr>
              <a:t>β</a:t>
            </a:r>
            <a:r>
              <a:rPr lang="en-US" altLang="zh-CN" sz="2400" smtClean="0">
                <a:solidFill>
                  <a:srgbClr val="FF0000"/>
                </a:solidFill>
                <a:cs typeface="Arial" panose="020B0604020202020204" pitchFamily="34" charset="0"/>
              </a:rPr>
              <a:t>)</a:t>
            </a:r>
            <a:r>
              <a:rPr lang="zh-CN" altLang="en-US" sz="2400" smtClean="0">
                <a:solidFill>
                  <a:srgbClr val="FF0000"/>
                </a:solidFill>
                <a:cs typeface="Arial" panose="020B0604020202020204" pitchFamily="34" charset="0"/>
              </a:rPr>
              <a:t>的非空元素加入到</a:t>
            </a:r>
            <a:r>
              <a:rPr lang="en-US" altLang="zh-CN" sz="2400" smtClean="0">
                <a:solidFill>
                  <a:srgbClr val="FF0000"/>
                </a:solidFill>
              </a:rPr>
              <a:t>FOLLOW(B)</a:t>
            </a:r>
            <a:r>
              <a:rPr lang="zh-CN" altLang="en-US" sz="2400" smtClean="0">
                <a:solidFill>
                  <a:srgbClr val="FF0000"/>
                </a:solidFill>
              </a:rPr>
              <a:t>中；</a:t>
            </a:r>
          </a:p>
          <a:p>
            <a:pPr marL="990600" lvl="1" indent="-533400" eaLnBrk="1" hangingPunct="1">
              <a:lnSpc>
                <a:spcPct val="90000"/>
              </a:lnSpc>
              <a:buFont typeface="Wingdings" panose="05000000000000000000" pitchFamily="2" charset="2"/>
              <a:buAutoNum type="alphaLcParenR"/>
            </a:pPr>
            <a:r>
              <a:rPr lang="zh-CN" altLang="en-US" sz="2400" smtClean="0">
                <a:cs typeface="Arial" panose="020B0604020202020204" pitchFamily="34" charset="0"/>
              </a:rPr>
              <a:t>反复使用</a:t>
            </a:r>
            <a:r>
              <a:rPr lang="en-US" altLang="zh-CN" sz="2400" smtClean="0">
                <a:cs typeface="Arial" panose="020B0604020202020204" pitchFamily="34" charset="0"/>
              </a:rPr>
              <a:t>b)</a:t>
            </a:r>
            <a:r>
              <a:rPr lang="zh-CN" altLang="en-US" sz="2400" smtClean="0">
                <a:cs typeface="Arial" panose="020B0604020202020204" pitchFamily="34" charset="0"/>
              </a:rPr>
              <a:t>直到每个非终结符的</a:t>
            </a:r>
            <a:r>
              <a:rPr lang="en-US" altLang="zh-CN" sz="2400" smtClean="0">
                <a:cs typeface="Arial" panose="020B0604020202020204" pitchFamily="34" charset="0"/>
              </a:rPr>
              <a:t>FOLLOW</a:t>
            </a:r>
            <a:r>
              <a:rPr lang="zh-CN" altLang="en-US" sz="2400" smtClean="0">
                <a:cs typeface="Arial" panose="020B0604020202020204" pitchFamily="34" charset="0"/>
              </a:rPr>
              <a:t>集合不再扩大为止。</a:t>
            </a:r>
          </a:p>
        </p:txBody>
      </p:sp>
      <p:sp>
        <p:nvSpPr>
          <p:cNvPr id="35844" name="AutoShape 4"/>
          <p:cNvSpPr>
            <a:spLocks noChangeArrowheads="1"/>
          </p:cNvSpPr>
          <p:nvPr/>
        </p:nvSpPr>
        <p:spPr bwMode="auto">
          <a:xfrm>
            <a:off x="6227763" y="1773238"/>
            <a:ext cx="2736850" cy="3455987"/>
          </a:xfrm>
          <a:prstGeom prst="wedgeRoundRectCallout">
            <a:avLst>
              <a:gd name="adj1" fmla="val -169491"/>
              <a:gd name="adj2" fmla="val 20921"/>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这里要特别注意：</a:t>
            </a:r>
          </a:p>
          <a:p>
            <a:pPr eaLnBrk="1" hangingPunct="1">
              <a:spcBef>
                <a:spcPct val="0"/>
              </a:spcBef>
              <a:buFontTx/>
              <a:buNone/>
            </a:pPr>
            <a:r>
              <a:rPr lang="zh-CN" altLang="en-US" sz="1800"/>
              <a:t>当</a:t>
            </a:r>
            <a:r>
              <a:rPr lang="el-GR" altLang="zh-CN" sz="1800">
                <a:solidFill>
                  <a:srgbClr val="FF0000"/>
                </a:solidFill>
              </a:rPr>
              <a:t>β </a:t>
            </a:r>
            <a:r>
              <a:rPr lang="el-GR" altLang="zh-CN" sz="1800">
                <a:sym typeface="Symbol" panose="05050102010706020507" pitchFamily="18" charset="2"/>
              </a:rPr>
              <a:t></a:t>
            </a:r>
            <a:r>
              <a:rPr lang="en-US" altLang="zh-CN" sz="1800">
                <a:sym typeface="Symbol" panose="05050102010706020507" pitchFamily="18" charset="2"/>
              </a:rPr>
              <a:t>*</a:t>
            </a:r>
            <a:r>
              <a:rPr lang="el-GR" altLang="zh-CN" sz="1800">
                <a:sym typeface="Symbol" panose="05050102010706020507" pitchFamily="18" charset="2"/>
              </a:rPr>
              <a:t>ε</a:t>
            </a:r>
            <a:r>
              <a:rPr lang="zh-CN" altLang="en-US" sz="1800">
                <a:sym typeface="Symbol" panose="05050102010706020507" pitchFamily="18" charset="2"/>
              </a:rPr>
              <a:t>时，则</a:t>
            </a:r>
            <a:r>
              <a:rPr lang="en-US" altLang="zh-CN" sz="1800">
                <a:sym typeface="Symbol" panose="05050102010706020507" pitchFamily="18" charset="2"/>
              </a:rPr>
              <a:t>FOLLOW(A)</a:t>
            </a:r>
            <a:r>
              <a:rPr lang="zh-CN" altLang="en-US" sz="1800">
                <a:sym typeface="Symbol" panose="05050102010706020507" pitchFamily="18" charset="2"/>
              </a:rPr>
              <a:t>的内容也加入到</a:t>
            </a:r>
            <a:r>
              <a:rPr lang="en-US" altLang="zh-CN" sz="1800">
                <a:sym typeface="Symbol" panose="05050102010706020507" pitchFamily="18" charset="2"/>
              </a:rPr>
              <a:t>FOLLOW(B)</a:t>
            </a:r>
            <a:r>
              <a:rPr lang="zh-CN" altLang="en-US" sz="1800">
                <a:sym typeface="Symbol" panose="05050102010706020507" pitchFamily="18" charset="2"/>
              </a:rPr>
              <a:t>中，这是因为假如有：</a:t>
            </a:r>
          </a:p>
          <a:p>
            <a:pPr eaLnBrk="1" hangingPunct="1">
              <a:spcBef>
                <a:spcPct val="0"/>
              </a:spcBef>
              <a:buFontTx/>
              <a:buNone/>
            </a:pPr>
            <a:r>
              <a:rPr lang="en-US" altLang="zh-CN" sz="1800">
                <a:sym typeface="Symbol" panose="05050102010706020507" pitchFamily="18" charset="2"/>
              </a:rPr>
              <a:t>D </a:t>
            </a:r>
            <a:r>
              <a:rPr lang="en-US" altLang="zh-CN" sz="1800">
                <a:solidFill>
                  <a:srgbClr val="FF0000"/>
                </a:solidFill>
              </a:rPr>
              <a:t>→</a:t>
            </a:r>
            <a:r>
              <a:rPr lang="el-GR" altLang="zh-CN" sz="1800">
                <a:solidFill>
                  <a:srgbClr val="FF0000"/>
                </a:solidFill>
              </a:rPr>
              <a:t>α</a:t>
            </a:r>
            <a:r>
              <a:rPr lang="en-US" altLang="zh-CN" sz="1800" baseline="-25000">
                <a:solidFill>
                  <a:srgbClr val="FF0000"/>
                </a:solidFill>
              </a:rPr>
              <a:t>1</a:t>
            </a:r>
            <a:r>
              <a:rPr lang="en-US" altLang="zh-CN" sz="1800">
                <a:solidFill>
                  <a:srgbClr val="FF0000"/>
                </a:solidFill>
              </a:rPr>
              <a:t>A</a:t>
            </a:r>
            <a:r>
              <a:rPr lang="el-GR" altLang="zh-CN" sz="1800">
                <a:solidFill>
                  <a:srgbClr val="FF0000"/>
                </a:solidFill>
              </a:rPr>
              <a:t>β</a:t>
            </a:r>
            <a:r>
              <a:rPr lang="en-US" altLang="zh-CN" sz="1800" baseline="-25000">
                <a:solidFill>
                  <a:srgbClr val="FF0000"/>
                </a:solidFill>
              </a:rPr>
              <a:t>1</a:t>
            </a:r>
          </a:p>
          <a:p>
            <a:pPr eaLnBrk="1" hangingPunct="1">
              <a:spcBef>
                <a:spcPct val="0"/>
              </a:spcBef>
              <a:buFontTx/>
              <a:buNone/>
            </a:pPr>
            <a:r>
              <a:rPr lang="en-US" altLang="zh-CN" sz="1800">
                <a:sym typeface="Symbol" panose="05050102010706020507" pitchFamily="18" charset="2"/>
              </a:rPr>
              <a:t>A </a:t>
            </a:r>
            <a:r>
              <a:rPr lang="en-US" altLang="zh-CN" sz="1800">
                <a:solidFill>
                  <a:srgbClr val="FF0000"/>
                </a:solidFill>
              </a:rPr>
              <a:t>→</a:t>
            </a:r>
            <a:r>
              <a:rPr lang="el-GR" altLang="zh-CN" sz="1800">
                <a:solidFill>
                  <a:srgbClr val="FF0000"/>
                </a:solidFill>
              </a:rPr>
              <a:t>α</a:t>
            </a:r>
            <a:r>
              <a:rPr lang="en-US" altLang="zh-CN" sz="1800">
                <a:solidFill>
                  <a:srgbClr val="FF0000"/>
                </a:solidFill>
              </a:rPr>
              <a:t>B</a:t>
            </a:r>
            <a:r>
              <a:rPr lang="el-GR" altLang="zh-CN" sz="1800">
                <a:solidFill>
                  <a:srgbClr val="FF0000"/>
                </a:solidFill>
              </a:rPr>
              <a:t>β</a:t>
            </a:r>
            <a:endParaRPr lang="en-US" altLang="zh-CN" sz="1800">
              <a:solidFill>
                <a:srgbClr val="FF0000"/>
              </a:solidFill>
            </a:endParaRPr>
          </a:p>
          <a:p>
            <a:pPr eaLnBrk="1" hangingPunct="1">
              <a:spcBef>
                <a:spcPct val="0"/>
              </a:spcBef>
              <a:buFontTx/>
              <a:buNone/>
            </a:pPr>
            <a:r>
              <a:rPr lang="zh-CN" altLang="en-US" sz="1800">
                <a:solidFill>
                  <a:srgbClr val="FF0000"/>
                </a:solidFill>
              </a:rPr>
              <a:t>的两个产生式，在推导过程中有：</a:t>
            </a:r>
          </a:p>
          <a:p>
            <a:pPr eaLnBrk="1" hangingPunct="1">
              <a:spcBef>
                <a:spcPct val="0"/>
              </a:spcBef>
              <a:buFontTx/>
              <a:buNone/>
            </a:pPr>
            <a:r>
              <a:rPr lang="en-US" altLang="zh-CN" sz="1800">
                <a:solidFill>
                  <a:srgbClr val="FF0000"/>
                </a:solidFill>
              </a:rPr>
              <a:t>S </a:t>
            </a:r>
            <a:r>
              <a:rPr lang="el-GR" altLang="zh-CN" sz="1800">
                <a:sym typeface="Symbol" panose="05050102010706020507" pitchFamily="18" charset="2"/>
              </a:rPr>
              <a:t></a:t>
            </a:r>
            <a:r>
              <a:rPr lang="en-US" altLang="zh-CN" sz="1800">
                <a:sym typeface="Symbol" panose="05050102010706020507" pitchFamily="18" charset="2"/>
              </a:rPr>
              <a:t>*…</a:t>
            </a:r>
            <a:r>
              <a:rPr lang="el-GR" altLang="zh-CN" sz="1800">
                <a:solidFill>
                  <a:srgbClr val="FF0000"/>
                </a:solidFill>
              </a:rPr>
              <a:t>α</a:t>
            </a:r>
            <a:r>
              <a:rPr lang="en-US" altLang="zh-CN" sz="1800" baseline="-25000">
                <a:solidFill>
                  <a:srgbClr val="FF0000"/>
                </a:solidFill>
              </a:rPr>
              <a:t>1</a:t>
            </a:r>
            <a:r>
              <a:rPr lang="en-US" altLang="zh-CN" sz="1800">
                <a:solidFill>
                  <a:srgbClr val="FF0000"/>
                </a:solidFill>
              </a:rPr>
              <a:t>A</a:t>
            </a:r>
            <a:r>
              <a:rPr lang="el-GR" altLang="zh-CN" sz="1800">
                <a:solidFill>
                  <a:srgbClr val="FF0000"/>
                </a:solidFill>
              </a:rPr>
              <a:t>β</a:t>
            </a:r>
            <a:r>
              <a:rPr lang="en-US" altLang="zh-CN" sz="1800" baseline="-25000">
                <a:solidFill>
                  <a:srgbClr val="FF0000"/>
                </a:solidFill>
              </a:rPr>
              <a:t>1</a:t>
            </a:r>
            <a:r>
              <a:rPr lang="en-US" altLang="zh-CN" sz="1800">
                <a:solidFill>
                  <a:srgbClr val="FF0000"/>
                </a:solidFill>
              </a:rPr>
              <a:t>…</a:t>
            </a:r>
          </a:p>
          <a:p>
            <a:pPr eaLnBrk="1" hangingPunct="1">
              <a:spcBef>
                <a:spcPct val="0"/>
              </a:spcBef>
              <a:buFontTx/>
              <a:buNone/>
            </a:pPr>
            <a:r>
              <a:rPr lang="en-US" altLang="zh-CN" sz="1800">
                <a:solidFill>
                  <a:srgbClr val="FF0000"/>
                </a:solidFill>
              </a:rPr>
              <a:t>  </a:t>
            </a:r>
            <a:r>
              <a:rPr lang="en-US" altLang="zh-CN" sz="1800"/>
              <a:t> </a:t>
            </a:r>
            <a:r>
              <a:rPr lang="el-GR" altLang="zh-CN" sz="1800">
                <a:sym typeface="Symbol" panose="05050102010706020507" pitchFamily="18" charset="2"/>
              </a:rPr>
              <a:t></a:t>
            </a:r>
            <a:r>
              <a:rPr lang="en-US" altLang="zh-CN" sz="1800">
                <a:sym typeface="Symbol" panose="05050102010706020507" pitchFamily="18" charset="2"/>
              </a:rPr>
              <a:t>… </a:t>
            </a:r>
            <a:r>
              <a:rPr lang="el-GR" altLang="zh-CN" sz="1800">
                <a:solidFill>
                  <a:srgbClr val="FF0000"/>
                </a:solidFill>
              </a:rPr>
              <a:t>α</a:t>
            </a:r>
            <a:r>
              <a:rPr lang="en-US" altLang="zh-CN" sz="1800" baseline="-25000">
                <a:solidFill>
                  <a:srgbClr val="FF0000"/>
                </a:solidFill>
              </a:rPr>
              <a:t>1</a:t>
            </a:r>
            <a:r>
              <a:rPr lang="en-US" altLang="zh-CN" sz="1800">
                <a:solidFill>
                  <a:srgbClr val="FF0000"/>
                </a:solidFill>
              </a:rPr>
              <a:t> </a:t>
            </a:r>
            <a:r>
              <a:rPr lang="el-GR" altLang="zh-CN" sz="1800" b="1">
                <a:solidFill>
                  <a:schemeClr val="accent2"/>
                </a:solidFill>
              </a:rPr>
              <a:t>α</a:t>
            </a:r>
            <a:r>
              <a:rPr lang="en-US" altLang="zh-CN" sz="1800" b="1">
                <a:solidFill>
                  <a:schemeClr val="accent2"/>
                </a:solidFill>
              </a:rPr>
              <a:t>B</a:t>
            </a:r>
            <a:r>
              <a:rPr lang="el-GR" altLang="zh-CN" sz="1800" b="1">
                <a:solidFill>
                  <a:schemeClr val="accent2"/>
                </a:solidFill>
              </a:rPr>
              <a:t>β</a:t>
            </a:r>
            <a:r>
              <a:rPr lang="en-US" altLang="zh-CN" sz="1800"/>
              <a:t> </a:t>
            </a:r>
            <a:r>
              <a:rPr lang="el-GR" altLang="zh-CN" sz="1800">
                <a:solidFill>
                  <a:srgbClr val="FF0000"/>
                </a:solidFill>
              </a:rPr>
              <a:t>β</a:t>
            </a:r>
            <a:r>
              <a:rPr lang="en-US" altLang="zh-CN" sz="1800" baseline="-25000">
                <a:solidFill>
                  <a:srgbClr val="FF0000"/>
                </a:solidFill>
              </a:rPr>
              <a:t>1</a:t>
            </a:r>
            <a:r>
              <a:rPr lang="en-US" altLang="zh-CN" sz="1800">
                <a:solidFill>
                  <a:srgbClr val="FF0000"/>
                </a:solidFill>
              </a:rPr>
              <a:t>…</a:t>
            </a:r>
          </a:p>
          <a:p>
            <a:pPr eaLnBrk="1" hangingPunct="1">
              <a:spcBef>
                <a:spcPct val="0"/>
              </a:spcBef>
              <a:buFontTx/>
              <a:buNone/>
            </a:pPr>
            <a:endParaRPr lang="en-US" altLang="zh-CN" sz="1800">
              <a:sym typeface="Symbol" panose="05050102010706020507" pitchFamily="18" charset="2"/>
            </a:endParaRPr>
          </a:p>
        </p:txBody>
      </p:sp>
      <p:sp>
        <p:nvSpPr>
          <p:cNvPr id="35845" name="Rectangle 5"/>
          <p:cNvSpPr>
            <a:spLocks noChangeArrowheads="1"/>
          </p:cNvSpPr>
          <p:nvPr/>
        </p:nvSpPr>
        <p:spPr bwMode="auto">
          <a:xfrm>
            <a:off x="3230563" y="0"/>
            <a:ext cx="583247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事实上，往往我们先求出所有的非终结符的</a:t>
            </a:r>
            <a:r>
              <a:rPr lang="en-US" altLang="zh-CN" sz="1800"/>
              <a:t>FOLLOW</a:t>
            </a:r>
            <a:r>
              <a:rPr lang="zh-CN" altLang="en-US" sz="1800"/>
              <a:t>集合，然后根据产生式是否能推导出</a:t>
            </a:r>
            <a:r>
              <a:rPr lang="zh-CN" altLang="en-US" sz="1800" b="1">
                <a:solidFill>
                  <a:srgbClr val="FF0000"/>
                </a:solidFill>
              </a:rPr>
              <a:t>空</a:t>
            </a:r>
            <a:r>
              <a:rPr lang="zh-CN" altLang="en-US" sz="1800"/>
              <a:t>来决定是否采用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844"/>
                                        </p:tgtEl>
                                        <p:attrNameLst>
                                          <p:attrName>style.visibility</p:attrName>
                                        </p:attrNameLst>
                                      </p:cBhvr>
                                      <p:to>
                                        <p:strVal val="visible"/>
                                      </p:to>
                                    </p:set>
                                    <p:animEffect transition="in" filter="dissolve">
                                      <p:cBhvr>
                                        <p:cTn id="7" dur="2000"/>
                                        <p:tgtEl>
                                          <p:spTgt spid="358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5845"/>
                                        </p:tgtEl>
                                        <p:attrNameLst>
                                          <p:attrName>style.visibility</p:attrName>
                                        </p:attrNameLst>
                                      </p:cBhvr>
                                      <p:to>
                                        <p:strVal val="visible"/>
                                      </p:to>
                                    </p:set>
                                    <p:animEffect transition="in" filter="dissolve">
                                      <p:cBhvr>
                                        <p:cTn id="12" dur="2000"/>
                                        <p:tgtEl>
                                          <p:spTgt spid="35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p:txBody>
          <a:bodyPr/>
          <a:lstStyle/>
          <a:p>
            <a:pPr marL="838200" indent="-838200" eaLnBrk="1" hangingPunct="1"/>
            <a:r>
              <a:rPr lang="zh-CN" altLang="en-US" b="1" smtClean="0"/>
              <a:t>计算</a:t>
            </a:r>
            <a:r>
              <a:rPr lang="en-US" altLang="zh-CN" b="1" smtClean="0"/>
              <a:t>FOLLOW</a:t>
            </a:r>
            <a:r>
              <a:rPr lang="zh-CN" altLang="en-US" b="1" smtClean="0"/>
              <a:t>集</a:t>
            </a:r>
          </a:p>
        </p:txBody>
      </p:sp>
      <p:sp>
        <p:nvSpPr>
          <p:cNvPr id="27651" name="Rectangle 3"/>
          <p:cNvSpPr>
            <a:spLocks noGrp="1" noRot="1" noChangeArrowheads="1"/>
          </p:cNvSpPr>
          <p:nvPr>
            <p:ph idx="1"/>
          </p:nvPr>
        </p:nvSpPr>
        <p:spPr>
          <a:xfrm>
            <a:off x="304800" y="1643063"/>
            <a:ext cx="8410575" cy="4786312"/>
          </a:xfrm>
        </p:spPr>
        <p:txBody>
          <a:bodyPr/>
          <a:lstStyle/>
          <a:p>
            <a:pPr eaLnBrk="1" hangingPunct="1">
              <a:lnSpc>
                <a:spcPct val="80000"/>
              </a:lnSpc>
              <a:spcBef>
                <a:spcPts val="600"/>
              </a:spcBef>
              <a:spcAft>
                <a:spcPts val="600"/>
              </a:spcAft>
              <a:buFont typeface="Wingdings" panose="05000000000000000000" pitchFamily="2" charset="2"/>
              <a:buChar char="l"/>
            </a:pPr>
            <a:r>
              <a:rPr lang="zh-CN" altLang="en-US" sz="2000" b="1" smtClean="0">
                <a:solidFill>
                  <a:srgbClr val="FF0000"/>
                </a:solidFill>
              </a:rPr>
              <a:t>根据关系图法计算</a:t>
            </a:r>
          </a:p>
          <a:p>
            <a:pPr marL="990600" lvl="1" indent="-533400" eaLnBrk="1" hangingPunct="1">
              <a:lnSpc>
                <a:spcPct val="80000"/>
              </a:lnSpc>
              <a:spcBef>
                <a:spcPts val="600"/>
              </a:spcBef>
              <a:spcAft>
                <a:spcPts val="600"/>
              </a:spcAft>
              <a:buFont typeface="Wingdings" panose="05000000000000000000" pitchFamily="2" charset="2"/>
              <a:buAutoNum type="alphaLcParenR"/>
            </a:pPr>
            <a:r>
              <a:rPr lang="zh-CN" altLang="en-US" sz="2000" smtClean="0"/>
              <a:t>文法</a:t>
            </a:r>
            <a:r>
              <a:rPr lang="en-US" altLang="zh-CN" sz="2000" smtClean="0"/>
              <a:t>G</a:t>
            </a:r>
            <a:r>
              <a:rPr lang="zh-CN" altLang="en-US" sz="2000" smtClean="0"/>
              <a:t>中的每个符号和“</a:t>
            </a:r>
            <a:r>
              <a:rPr lang="en-US" altLang="zh-CN" sz="2000" smtClean="0"/>
              <a:t>#”</a:t>
            </a:r>
            <a:r>
              <a:rPr lang="zh-CN" altLang="en-US" sz="2000" smtClean="0"/>
              <a:t>对应图中的一个节点，对应终结符的节点用符号本身标记，对应非终结符的节点，则用</a:t>
            </a:r>
            <a:r>
              <a:rPr lang="en-US" altLang="zh-CN" sz="2000" smtClean="0"/>
              <a:t>FOLLOW(A)</a:t>
            </a:r>
            <a:r>
              <a:rPr lang="zh-CN" altLang="en-US" sz="2000" smtClean="0"/>
              <a:t>或</a:t>
            </a:r>
            <a:r>
              <a:rPr lang="en-US" altLang="zh-CN" sz="2000" smtClean="0"/>
              <a:t>FIRST(A)</a:t>
            </a:r>
            <a:r>
              <a:rPr lang="zh-CN" altLang="en-US" sz="2000" smtClean="0"/>
              <a:t>标记；</a:t>
            </a:r>
          </a:p>
          <a:p>
            <a:pPr marL="990600" lvl="1" indent="-533400" eaLnBrk="1" hangingPunct="1">
              <a:lnSpc>
                <a:spcPct val="80000"/>
              </a:lnSpc>
              <a:spcBef>
                <a:spcPts val="600"/>
              </a:spcBef>
              <a:spcAft>
                <a:spcPts val="600"/>
              </a:spcAft>
              <a:buFont typeface="Wingdings" panose="05000000000000000000" pitchFamily="2" charset="2"/>
              <a:buAutoNum type="alphaLcParenR"/>
            </a:pPr>
            <a:r>
              <a:rPr lang="zh-CN" altLang="en-US" sz="2000" smtClean="0"/>
              <a:t>从开始符号</a:t>
            </a:r>
            <a:r>
              <a:rPr lang="en-US" altLang="zh-CN" sz="2000" smtClean="0"/>
              <a:t>S</a:t>
            </a:r>
            <a:r>
              <a:rPr lang="zh-CN" altLang="en-US" sz="2000" smtClean="0"/>
              <a:t>的</a:t>
            </a:r>
            <a:r>
              <a:rPr lang="en-US" altLang="zh-CN" sz="2000" smtClean="0"/>
              <a:t>FOLLOW(S)</a:t>
            </a:r>
            <a:r>
              <a:rPr lang="zh-CN" altLang="en-US" sz="2000" smtClean="0"/>
              <a:t>节点到“</a:t>
            </a:r>
            <a:r>
              <a:rPr lang="en-US" altLang="zh-CN" sz="2000" smtClean="0"/>
              <a:t>#”</a:t>
            </a:r>
            <a:r>
              <a:rPr lang="zh-CN" altLang="en-US" sz="2000" smtClean="0"/>
              <a:t>号的节点连接一个射线弧；</a:t>
            </a:r>
          </a:p>
          <a:p>
            <a:pPr marL="990600" lvl="1" indent="-533400" eaLnBrk="1" hangingPunct="1">
              <a:lnSpc>
                <a:spcPct val="80000"/>
              </a:lnSpc>
              <a:spcBef>
                <a:spcPts val="600"/>
              </a:spcBef>
              <a:spcAft>
                <a:spcPts val="600"/>
              </a:spcAft>
              <a:buFont typeface="Wingdings" panose="05000000000000000000" pitchFamily="2" charset="2"/>
              <a:buAutoNum type="alphaLcParenR"/>
            </a:pPr>
            <a:r>
              <a:rPr lang="zh-CN" altLang="en-US" sz="2000" smtClean="0"/>
              <a:t>如果文法中有产生式</a:t>
            </a:r>
            <a:r>
              <a:rPr lang="en-US" altLang="zh-CN" sz="2000" smtClean="0">
                <a:solidFill>
                  <a:srgbClr val="FF0000"/>
                </a:solidFill>
              </a:rPr>
              <a:t>A</a:t>
            </a:r>
            <a:r>
              <a:rPr lang="en-US" altLang="zh-CN" sz="2000" smtClean="0">
                <a:solidFill>
                  <a:srgbClr val="FF0000"/>
                </a:solidFill>
                <a:cs typeface="Arial" panose="020B0604020202020204" pitchFamily="34" charset="0"/>
              </a:rPr>
              <a:t>→</a:t>
            </a:r>
            <a:r>
              <a:rPr lang="el-GR" altLang="zh-CN" sz="2000" smtClean="0">
                <a:solidFill>
                  <a:srgbClr val="FF0000"/>
                </a:solidFill>
                <a:cs typeface="Arial" panose="020B0604020202020204" pitchFamily="34" charset="0"/>
              </a:rPr>
              <a:t>α</a:t>
            </a:r>
            <a:r>
              <a:rPr lang="en-US" altLang="zh-CN" sz="2000" smtClean="0">
                <a:solidFill>
                  <a:srgbClr val="FF0000"/>
                </a:solidFill>
                <a:cs typeface="Arial" panose="020B0604020202020204" pitchFamily="34" charset="0"/>
              </a:rPr>
              <a:t>B</a:t>
            </a:r>
            <a:r>
              <a:rPr lang="el-GR" altLang="zh-CN" sz="2000" smtClean="0">
                <a:solidFill>
                  <a:srgbClr val="FF0000"/>
                </a:solidFill>
                <a:cs typeface="Arial" panose="020B0604020202020204" pitchFamily="34" charset="0"/>
              </a:rPr>
              <a:t>β</a:t>
            </a:r>
            <a:r>
              <a:rPr lang="en-US" altLang="zh-CN" sz="2000" smtClean="0">
                <a:solidFill>
                  <a:srgbClr val="FF0000"/>
                </a:solidFill>
                <a:cs typeface="Arial" panose="020B0604020202020204" pitchFamily="34" charset="0"/>
              </a:rPr>
              <a:t>X</a:t>
            </a:r>
            <a:r>
              <a:rPr lang="zh-CN" altLang="en-US" sz="2000" smtClean="0">
                <a:solidFill>
                  <a:srgbClr val="FF0000"/>
                </a:solidFill>
                <a:cs typeface="Arial" panose="020B0604020202020204" pitchFamily="34" charset="0"/>
              </a:rPr>
              <a:t>，且</a:t>
            </a:r>
            <a:r>
              <a:rPr lang="el-GR" altLang="zh-CN" sz="2000" smtClean="0">
                <a:solidFill>
                  <a:srgbClr val="FF0000"/>
                </a:solidFill>
              </a:rPr>
              <a:t>β </a:t>
            </a:r>
            <a:r>
              <a:rPr lang="el-GR" altLang="zh-CN" sz="2000" smtClean="0">
                <a:sym typeface="Symbol" panose="05050102010706020507" pitchFamily="18" charset="2"/>
              </a:rPr>
              <a:t></a:t>
            </a:r>
            <a:r>
              <a:rPr lang="en-US" altLang="zh-CN" sz="2000" smtClean="0">
                <a:sym typeface="Symbol" panose="05050102010706020507" pitchFamily="18" charset="2"/>
              </a:rPr>
              <a:t>*</a:t>
            </a:r>
            <a:r>
              <a:rPr lang="el-GR" altLang="zh-CN" sz="2000" smtClean="0">
                <a:sym typeface="Symbol" panose="05050102010706020507" pitchFamily="18" charset="2"/>
              </a:rPr>
              <a:t>ε</a:t>
            </a:r>
            <a:r>
              <a:rPr lang="zh-CN" altLang="en-US" sz="2000" smtClean="0">
                <a:sym typeface="Symbol" panose="05050102010706020507" pitchFamily="18" charset="2"/>
              </a:rPr>
              <a:t>，则从</a:t>
            </a:r>
            <a:r>
              <a:rPr lang="en-US" altLang="zh-CN" sz="2000" smtClean="0">
                <a:sym typeface="Symbol" panose="05050102010706020507" pitchFamily="18" charset="2"/>
              </a:rPr>
              <a:t>FOLLOW(B)</a:t>
            </a:r>
            <a:r>
              <a:rPr lang="zh-CN" altLang="en-US" sz="2000" smtClean="0">
                <a:sym typeface="Symbol" panose="05050102010706020507" pitchFamily="18" charset="2"/>
              </a:rPr>
              <a:t>节点到</a:t>
            </a:r>
            <a:r>
              <a:rPr lang="en-US" altLang="zh-CN" sz="2000" smtClean="0">
                <a:sym typeface="Symbol" panose="05050102010706020507" pitchFamily="18" charset="2"/>
              </a:rPr>
              <a:t>FIRST(X)</a:t>
            </a:r>
            <a:r>
              <a:rPr lang="zh-CN" altLang="en-US" sz="2000" smtClean="0">
                <a:sym typeface="Symbol" panose="05050102010706020507" pitchFamily="18" charset="2"/>
              </a:rPr>
              <a:t>节点连接一射线弧，当</a:t>
            </a:r>
            <a:r>
              <a:rPr lang="en-US" altLang="zh-CN" sz="2000" smtClean="0">
                <a:cs typeface="Arial" panose="020B0604020202020204" pitchFamily="34" charset="0"/>
              </a:rPr>
              <a:t>X</a:t>
            </a:r>
            <a:r>
              <a:rPr lang="en-US" altLang="zh-CN" sz="2000" b="1" smtClean="0"/>
              <a:t>∈V</a:t>
            </a:r>
            <a:r>
              <a:rPr lang="en-US" altLang="zh-CN" sz="2000" b="1" baseline="-25000" smtClean="0"/>
              <a:t>T</a:t>
            </a:r>
            <a:r>
              <a:rPr lang="en-US" altLang="zh-CN" sz="2000" b="1" smtClean="0"/>
              <a:t>, </a:t>
            </a:r>
            <a:r>
              <a:rPr lang="zh-CN" altLang="en-US" sz="2000" b="1" smtClean="0"/>
              <a:t>则与</a:t>
            </a:r>
            <a:r>
              <a:rPr lang="en-US" altLang="zh-CN" sz="2000" b="1" smtClean="0"/>
              <a:t>X</a:t>
            </a:r>
            <a:r>
              <a:rPr lang="zh-CN" altLang="en-US" sz="2000" b="1" smtClean="0"/>
              <a:t>相连；</a:t>
            </a:r>
          </a:p>
          <a:p>
            <a:pPr marL="990600" lvl="1" indent="-533400" eaLnBrk="1" hangingPunct="1">
              <a:lnSpc>
                <a:spcPct val="80000"/>
              </a:lnSpc>
              <a:spcBef>
                <a:spcPts val="600"/>
              </a:spcBef>
              <a:spcAft>
                <a:spcPts val="600"/>
              </a:spcAft>
              <a:buFont typeface="Wingdings" panose="05000000000000000000" pitchFamily="2" charset="2"/>
              <a:buAutoNum type="alphaLcParenR"/>
            </a:pPr>
            <a:r>
              <a:rPr lang="zh-CN" altLang="en-US" sz="2000" b="1" smtClean="0"/>
              <a:t>如果文法中有产生式</a:t>
            </a:r>
            <a:r>
              <a:rPr lang="en-US" altLang="zh-CN" sz="2000" smtClean="0">
                <a:solidFill>
                  <a:srgbClr val="FF0000"/>
                </a:solidFill>
              </a:rPr>
              <a:t>A</a:t>
            </a:r>
            <a:r>
              <a:rPr lang="en-US" altLang="zh-CN" sz="2000" smtClean="0">
                <a:solidFill>
                  <a:srgbClr val="FF0000"/>
                </a:solidFill>
                <a:cs typeface="Arial" panose="020B0604020202020204" pitchFamily="34" charset="0"/>
              </a:rPr>
              <a:t>→</a:t>
            </a:r>
            <a:r>
              <a:rPr lang="el-GR" altLang="zh-CN" sz="2000" smtClean="0">
                <a:solidFill>
                  <a:srgbClr val="FF0000"/>
                </a:solidFill>
                <a:cs typeface="Arial" panose="020B0604020202020204" pitchFamily="34" charset="0"/>
              </a:rPr>
              <a:t>α</a:t>
            </a:r>
            <a:r>
              <a:rPr lang="en-US" altLang="zh-CN" sz="2000" smtClean="0">
                <a:solidFill>
                  <a:srgbClr val="FF0000"/>
                </a:solidFill>
                <a:cs typeface="Arial" panose="020B0604020202020204" pitchFamily="34" charset="0"/>
              </a:rPr>
              <a:t>B</a:t>
            </a:r>
            <a:r>
              <a:rPr lang="el-GR" altLang="zh-CN" sz="2000" smtClean="0">
                <a:solidFill>
                  <a:srgbClr val="FF0000"/>
                </a:solidFill>
                <a:cs typeface="Arial" panose="020B0604020202020204" pitchFamily="34" charset="0"/>
              </a:rPr>
              <a:t>β</a:t>
            </a:r>
            <a:r>
              <a:rPr lang="zh-CN" altLang="en-US" sz="2000" smtClean="0">
                <a:solidFill>
                  <a:srgbClr val="FF0000"/>
                </a:solidFill>
                <a:cs typeface="Arial" panose="020B0604020202020204" pitchFamily="34" charset="0"/>
              </a:rPr>
              <a:t>，且</a:t>
            </a:r>
            <a:r>
              <a:rPr lang="el-GR" altLang="zh-CN" sz="2000" smtClean="0">
                <a:solidFill>
                  <a:srgbClr val="FF0000"/>
                </a:solidFill>
              </a:rPr>
              <a:t>β </a:t>
            </a:r>
            <a:r>
              <a:rPr lang="el-GR" altLang="zh-CN" sz="2000" smtClean="0">
                <a:sym typeface="Symbol" panose="05050102010706020507" pitchFamily="18" charset="2"/>
              </a:rPr>
              <a:t></a:t>
            </a:r>
            <a:r>
              <a:rPr lang="en-US" altLang="zh-CN" sz="2000" smtClean="0">
                <a:sym typeface="Symbol" panose="05050102010706020507" pitchFamily="18" charset="2"/>
              </a:rPr>
              <a:t>*</a:t>
            </a:r>
            <a:r>
              <a:rPr lang="el-GR" altLang="zh-CN" sz="2000" smtClean="0">
                <a:sym typeface="Symbol" panose="05050102010706020507" pitchFamily="18" charset="2"/>
              </a:rPr>
              <a:t>ε</a:t>
            </a:r>
            <a:r>
              <a:rPr lang="zh-CN" altLang="en-US" sz="2000" smtClean="0">
                <a:sym typeface="Symbol" panose="05050102010706020507" pitchFamily="18" charset="2"/>
              </a:rPr>
              <a:t>，则从</a:t>
            </a:r>
            <a:r>
              <a:rPr lang="en-US" altLang="zh-CN" sz="2000" smtClean="0">
                <a:sym typeface="Symbol" panose="05050102010706020507" pitchFamily="18" charset="2"/>
              </a:rPr>
              <a:t>FOLLOW(B)</a:t>
            </a:r>
            <a:r>
              <a:rPr lang="zh-CN" altLang="en-US" sz="2000" smtClean="0">
                <a:sym typeface="Symbol" panose="05050102010706020507" pitchFamily="18" charset="2"/>
              </a:rPr>
              <a:t>节点到</a:t>
            </a:r>
            <a:r>
              <a:rPr lang="en-US" altLang="zh-CN" sz="2000" smtClean="0">
                <a:sym typeface="Symbol" panose="05050102010706020507" pitchFamily="18" charset="2"/>
              </a:rPr>
              <a:t>FOLLOW(A)</a:t>
            </a:r>
            <a:r>
              <a:rPr lang="zh-CN" altLang="en-US" sz="2000" smtClean="0">
                <a:sym typeface="Symbol" panose="05050102010706020507" pitchFamily="18" charset="2"/>
              </a:rPr>
              <a:t>节点连接一射线弧；</a:t>
            </a:r>
          </a:p>
          <a:p>
            <a:pPr marL="990600" lvl="1" indent="-533400" eaLnBrk="1" hangingPunct="1">
              <a:lnSpc>
                <a:spcPct val="80000"/>
              </a:lnSpc>
              <a:spcBef>
                <a:spcPts val="600"/>
              </a:spcBef>
              <a:spcAft>
                <a:spcPts val="600"/>
              </a:spcAft>
              <a:buFont typeface="Wingdings" panose="05000000000000000000" pitchFamily="2" charset="2"/>
              <a:buAutoNum type="alphaLcParenR"/>
            </a:pPr>
            <a:r>
              <a:rPr lang="zh-CN" altLang="en-US" sz="2000" smtClean="0">
                <a:sym typeface="Symbol" panose="05050102010706020507" pitchFamily="18" charset="2"/>
              </a:rPr>
              <a:t>对每一个</a:t>
            </a:r>
            <a:r>
              <a:rPr lang="en-US" altLang="zh-CN" sz="2000" smtClean="0">
                <a:sym typeface="Symbol" panose="05050102010706020507" pitchFamily="18" charset="2"/>
              </a:rPr>
              <a:t>FIRST(A)</a:t>
            </a:r>
            <a:r>
              <a:rPr lang="zh-CN" altLang="en-US" sz="2000" smtClean="0">
                <a:sym typeface="Symbol" panose="05050102010706020507" pitchFamily="18" charset="2"/>
              </a:rPr>
              <a:t>节点，如果有产生式</a:t>
            </a:r>
            <a:r>
              <a:rPr lang="en-US" altLang="zh-CN" sz="2000" smtClean="0">
                <a:solidFill>
                  <a:srgbClr val="FF0000"/>
                </a:solidFill>
              </a:rPr>
              <a:t>A</a:t>
            </a:r>
            <a:r>
              <a:rPr lang="en-US" altLang="zh-CN" sz="2000" smtClean="0">
                <a:solidFill>
                  <a:srgbClr val="FF0000"/>
                </a:solidFill>
                <a:cs typeface="Arial" panose="020B0604020202020204" pitchFamily="34" charset="0"/>
              </a:rPr>
              <a:t>→</a:t>
            </a:r>
            <a:r>
              <a:rPr lang="el-GR" altLang="zh-CN" sz="2000" smtClean="0">
                <a:solidFill>
                  <a:srgbClr val="FF0000"/>
                </a:solidFill>
                <a:cs typeface="Arial" panose="020B0604020202020204" pitchFamily="34" charset="0"/>
              </a:rPr>
              <a:t>α</a:t>
            </a:r>
            <a:r>
              <a:rPr lang="en-US" altLang="zh-CN" sz="2000" smtClean="0">
                <a:solidFill>
                  <a:srgbClr val="FF0000"/>
                </a:solidFill>
                <a:cs typeface="Arial" panose="020B0604020202020204" pitchFamily="34" charset="0"/>
              </a:rPr>
              <a:t>X</a:t>
            </a:r>
            <a:r>
              <a:rPr lang="el-GR" altLang="zh-CN" sz="2000" smtClean="0">
                <a:solidFill>
                  <a:srgbClr val="FF0000"/>
                </a:solidFill>
                <a:cs typeface="Arial" panose="020B0604020202020204" pitchFamily="34" charset="0"/>
              </a:rPr>
              <a:t>β</a:t>
            </a:r>
            <a:r>
              <a:rPr lang="zh-CN" altLang="en-US" sz="2000" smtClean="0">
                <a:solidFill>
                  <a:srgbClr val="FF0000"/>
                </a:solidFill>
                <a:cs typeface="Arial" panose="020B0604020202020204" pitchFamily="34" charset="0"/>
              </a:rPr>
              <a:t>，且</a:t>
            </a:r>
            <a:r>
              <a:rPr lang="el-GR" altLang="zh-CN" sz="2000" smtClean="0">
                <a:solidFill>
                  <a:srgbClr val="FF0000"/>
                </a:solidFill>
                <a:cs typeface="Arial" panose="020B0604020202020204" pitchFamily="34" charset="0"/>
              </a:rPr>
              <a:t>α</a:t>
            </a:r>
            <a:r>
              <a:rPr lang="el-GR" altLang="zh-CN" sz="2000" smtClean="0">
                <a:solidFill>
                  <a:srgbClr val="FF0000"/>
                </a:solidFill>
              </a:rPr>
              <a:t> </a:t>
            </a:r>
            <a:r>
              <a:rPr lang="el-GR" altLang="zh-CN" sz="2000" smtClean="0">
                <a:sym typeface="Symbol" panose="05050102010706020507" pitchFamily="18" charset="2"/>
              </a:rPr>
              <a:t></a:t>
            </a:r>
            <a:r>
              <a:rPr lang="en-US" altLang="zh-CN" sz="2000" smtClean="0">
                <a:sym typeface="Symbol" panose="05050102010706020507" pitchFamily="18" charset="2"/>
              </a:rPr>
              <a:t>*</a:t>
            </a:r>
            <a:r>
              <a:rPr lang="el-GR" altLang="zh-CN" sz="2000" smtClean="0">
                <a:sym typeface="Symbol" panose="05050102010706020507" pitchFamily="18" charset="2"/>
              </a:rPr>
              <a:t>ε</a:t>
            </a:r>
            <a:r>
              <a:rPr lang="zh-CN" altLang="en-US" sz="2000" smtClean="0">
                <a:sym typeface="Symbol" panose="05050102010706020507" pitchFamily="18" charset="2"/>
              </a:rPr>
              <a:t>，则从</a:t>
            </a:r>
            <a:r>
              <a:rPr lang="en-US" altLang="zh-CN" sz="2000" smtClean="0">
                <a:sym typeface="Symbol" panose="05050102010706020507" pitchFamily="18" charset="2"/>
              </a:rPr>
              <a:t>FIRST(A)</a:t>
            </a:r>
            <a:r>
              <a:rPr lang="zh-CN" altLang="en-US" sz="2000" smtClean="0">
                <a:sym typeface="Symbol" panose="05050102010706020507" pitchFamily="18" charset="2"/>
              </a:rPr>
              <a:t>到</a:t>
            </a:r>
            <a:r>
              <a:rPr lang="en-US" altLang="zh-CN" sz="2000" smtClean="0">
                <a:sym typeface="Symbol" panose="05050102010706020507" pitchFamily="18" charset="2"/>
              </a:rPr>
              <a:t>FIRST(X)</a:t>
            </a:r>
            <a:r>
              <a:rPr lang="zh-CN" altLang="en-US" sz="2000" smtClean="0">
                <a:sym typeface="Symbol" panose="05050102010706020507" pitchFamily="18" charset="2"/>
              </a:rPr>
              <a:t>连一射线弧，若</a:t>
            </a:r>
            <a:r>
              <a:rPr lang="en-US" altLang="zh-CN" sz="2000" smtClean="0">
                <a:cs typeface="Arial" panose="020B0604020202020204" pitchFamily="34" charset="0"/>
              </a:rPr>
              <a:t>X</a:t>
            </a:r>
            <a:r>
              <a:rPr lang="en-US" altLang="zh-CN" sz="2000" b="1" smtClean="0"/>
              <a:t>∈V</a:t>
            </a:r>
            <a:r>
              <a:rPr lang="en-US" altLang="zh-CN" sz="2000" b="1" baseline="-25000" smtClean="0"/>
              <a:t>T</a:t>
            </a:r>
            <a:r>
              <a:rPr lang="en-US" altLang="zh-CN" sz="2000" b="1" smtClean="0"/>
              <a:t>, </a:t>
            </a:r>
            <a:r>
              <a:rPr lang="zh-CN" altLang="en-US" sz="2000" b="1" smtClean="0"/>
              <a:t>则与</a:t>
            </a:r>
            <a:r>
              <a:rPr lang="en-US" altLang="zh-CN" sz="2000" b="1" smtClean="0"/>
              <a:t>X</a:t>
            </a:r>
            <a:r>
              <a:rPr lang="zh-CN" altLang="en-US" sz="2000" b="1" smtClean="0"/>
              <a:t>相连；</a:t>
            </a:r>
          </a:p>
          <a:p>
            <a:pPr marL="990600" lvl="1" indent="-533400" eaLnBrk="1" hangingPunct="1">
              <a:lnSpc>
                <a:spcPct val="80000"/>
              </a:lnSpc>
              <a:spcBef>
                <a:spcPts val="600"/>
              </a:spcBef>
              <a:spcAft>
                <a:spcPts val="600"/>
              </a:spcAft>
              <a:buFont typeface="Wingdings" panose="05000000000000000000" pitchFamily="2" charset="2"/>
              <a:buAutoNum type="alphaLcParenR"/>
            </a:pPr>
            <a:r>
              <a:rPr lang="zh-CN" altLang="en-US" sz="2000" b="1" smtClean="0"/>
              <a:t>凡是从</a:t>
            </a:r>
            <a:r>
              <a:rPr lang="en-US" altLang="zh-CN" sz="2000" b="1" smtClean="0"/>
              <a:t>FOLLOW(A)</a:t>
            </a:r>
            <a:r>
              <a:rPr lang="zh-CN" altLang="en-US" sz="2000" b="1" smtClean="0"/>
              <a:t>节点有路径可以到达的终结符或“</a:t>
            </a:r>
            <a:r>
              <a:rPr lang="en-US" altLang="zh-CN" sz="2000" b="1" smtClean="0"/>
              <a:t>#”</a:t>
            </a:r>
            <a:r>
              <a:rPr lang="zh-CN" altLang="en-US" sz="2000" b="1" smtClean="0"/>
              <a:t>号的节点，其所标记的终结符或“</a:t>
            </a:r>
            <a:r>
              <a:rPr lang="en-US" altLang="zh-CN" sz="2000" b="1" smtClean="0"/>
              <a:t>#”</a:t>
            </a:r>
            <a:r>
              <a:rPr lang="zh-CN" altLang="en-US" sz="2000" b="1" smtClean="0"/>
              <a:t>号即为</a:t>
            </a:r>
            <a:r>
              <a:rPr lang="en-US" altLang="zh-CN" sz="2000" b="1" smtClean="0"/>
              <a:t>FOLLOW(A)</a:t>
            </a:r>
            <a:r>
              <a:rPr lang="zh-CN" altLang="en-US" sz="2000" b="1" smtClean="0"/>
              <a:t>的成员。</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Rot="1" noChangeArrowheads="1"/>
          </p:cNvSpPr>
          <p:nvPr/>
        </p:nvSpPr>
        <p:spPr bwMode="auto">
          <a:xfrm>
            <a:off x="268288" y="2095500"/>
            <a:ext cx="2000250" cy="4286250"/>
          </a:xfrm>
          <a:prstGeom prst="rect">
            <a:avLst/>
          </a:prstGeom>
          <a:noFill/>
          <a:ln w="9525">
            <a:noFill/>
            <a:miter lim="800000"/>
            <a:headEnd/>
            <a:tailEnd/>
          </a:ln>
          <a:effectLst/>
        </p:spPr>
        <p:txBody>
          <a:bodyPr/>
          <a:lstStyle/>
          <a:p>
            <a:pPr marL="342900" indent="-342900" eaLnBrk="1" hangingPunct="1">
              <a:lnSpc>
                <a:spcPct val="80000"/>
              </a:lnSpc>
              <a:spcBef>
                <a:spcPct val="20000"/>
              </a:spcBef>
              <a:buClr>
                <a:schemeClr val="hlink"/>
              </a:buClr>
              <a:buSzPct val="70000"/>
              <a:buFont typeface="Wingdings" pitchFamily="2" charset="2"/>
              <a:buChar char="v"/>
              <a:defRPr/>
            </a:pPr>
            <a:r>
              <a:rPr lang="en-US" altLang="zh-CN" sz="2800" kern="0" dirty="0">
                <a:latin typeface="+mn-lt"/>
                <a:ea typeface="+mn-ea"/>
              </a:rPr>
              <a:t>S </a:t>
            </a:r>
            <a:r>
              <a:rPr lang="en-US" altLang="zh-CN" sz="2800" b="1" kern="0" dirty="0">
                <a:latin typeface="+mn-lt"/>
                <a:ea typeface="+mn-ea"/>
              </a:rPr>
              <a:t>→A</a:t>
            </a:r>
            <a:r>
              <a:rPr lang="en-US" altLang="zh-CN" sz="2800" b="1" kern="0" dirty="0">
                <a:solidFill>
                  <a:srgbClr val="FF0000"/>
                </a:solidFill>
                <a:latin typeface="+mn-lt"/>
                <a:ea typeface="+mn-ea"/>
              </a:rPr>
              <a:t>B</a:t>
            </a:r>
          </a:p>
          <a:p>
            <a:pPr marL="342900" indent="-342900" eaLnBrk="1" hangingPunct="1">
              <a:lnSpc>
                <a:spcPct val="80000"/>
              </a:lnSpc>
              <a:spcBef>
                <a:spcPct val="20000"/>
              </a:spcBef>
              <a:buClr>
                <a:schemeClr val="hlink"/>
              </a:buClr>
              <a:buSzPct val="70000"/>
              <a:buFont typeface="Wingdings" pitchFamily="2" charset="2"/>
              <a:buChar char="v"/>
              <a:defRPr/>
            </a:pPr>
            <a:r>
              <a:rPr lang="en-US" altLang="zh-CN" sz="2800" kern="0" dirty="0">
                <a:latin typeface="+mn-lt"/>
                <a:ea typeface="+mn-ea"/>
              </a:rPr>
              <a:t>S </a:t>
            </a:r>
            <a:r>
              <a:rPr lang="en-US" altLang="zh-CN" sz="2800" b="1" kern="0" dirty="0">
                <a:latin typeface="+mn-lt"/>
                <a:ea typeface="+mn-ea"/>
              </a:rPr>
              <a:t>→</a:t>
            </a:r>
            <a:r>
              <a:rPr lang="en-US" altLang="zh-CN" sz="2800" b="1" kern="0" dirty="0" err="1">
                <a:latin typeface="+mn-lt"/>
                <a:ea typeface="+mn-ea"/>
              </a:rPr>
              <a:t>bC</a:t>
            </a:r>
            <a:endParaRPr lang="en-US" altLang="zh-CN" sz="2800" b="1" kern="0" dirty="0">
              <a:latin typeface="+mn-lt"/>
              <a:ea typeface="+mn-ea"/>
            </a:endParaRPr>
          </a:p>
          <a:p>
            <a:pPr marL="342900" indent="-342900" eaLnBrk="1" hangingPunct="1">
              <a:lnSpc>
                <a:spcPct val="80000"/>
              </a:lnSpc>
              <a:spcBef>
                <a:spcPct val="20000"/>
              </a:spcBef>
              <a:buClr>
                <a:schemeClr val="hlink"/>
              </a:buClr>
              <a:buSzPct val="70000"/>
              <a:buFont typeface="Wingdings" pitchFamily="2" charset="2"/>
              <a:buChar char="v"/>
              <a:defRPr/>
            </a:pPr>
            <a:r>
              <a:rPr lang="en-US" altLang="zh-CN" sz="2800" kern="0" dirty="0">
                <a:latin typeface="+mn-lt"/>
                <a:ea typeface="+mn-ea"/>
              </a:rPr>
              <a:t>A </a:t>
            </a:r>
            <a:r>
              <a:rPr lang="en-US" altLang="zh-CN" sz="2800" b="1" kern="0" dirty="0">
                <a:latin typeface="+mn-lt"/>
                <a:ea typeface="+mn-ea"/>
              </a:rPr>
              <a:t>→ ε</a:t>
            </a:r>
          </a:p>
          <a:p>
            <a:pPr marL="342900" indent="-342900" eaLnBrk="1" hangingPunct="1">
              <a:lnSpc>
                <a:spcPct val="80000"/>
              </a:lnSpc>
              <a:spcBef>
                <a:spcPct val="20000"/>
              </a:spcBef>
              <a:buClr>
                <a:schemeClr val="hlink"/>
              </a:buClr>
              <a:buSzPct val="70000"/>
              <a:buFont typeface="Wingdings" pitchFamily="2" charset="2"/>
              <a:buChar char="v"/>
              <a:defRPr/>
            </a:pPr>
            <a:r>
              <a:rPr lang="en-US" altLang="zh-CN" sz="2800" kern="0" dirty="0">
                <a:latin typeface="+mn-lt"/>
                <a:ea typeface="+mn-ea"/>
              </a:rPr>
              <a:t>A </a:t>
            </a:r>
            <a:r>
              <a:rPr lang="en-US" altLang="zh-CN" sz="2800" b="1" kern="0" dirty="0">
                <a:latin typeface="+mn-lt"/>
                <a:ea typeface="+mn-ea"/>
              </a:rPr>
              <a:t>→ b</a:t>
            </a:r>
          </a:p>
          <a:p>
            <a:pPr marL="342900" indent="-342900" eaLnBrk="1" hangingPunct="1">
              <a:lnSpc>
                <a:spcPct val="80000"/>
              </a:lnSpc>
              <a:spcBef>
                <a:spcPct val="20000"/>
              </a:spcBef>
              <a:buClr>
                <a:schemeClr val="hlink"/>
              </a:buClr>
              <a:buSzPct val="70000"/>
              <a:buFont typeface="Wingdings" pitchFamily="2" charset="2"/>
              <a:buChar char="v"/>
              <a:defRPr/>
            </a:pPr>
            <a:r>
              <a:rPr lang="en-US" altLang="zh-CN" sz="2800" kern="0" dirty="0">
                <a:latin typeface="+mn-lt"/>
                <a:ea typeface="+mn-ea"/>
              </a:rPr>
              <a:t>B </a:t>
            </a:r>
            <a:r>
              <a:rPr lang="en-US" altLang="zh-CN" sz="2800" b="1" kern="0" dirty="0">
                <a:latin typeface="+mn-lt"/>
                <a:ea typeface="+mn-ea"/>
              </a:rPr>
              <a:t>→ ε</a:t>
            </a:r>
          </a:p>
          <a:p>
            <a:pPr marL="342900" indent="-342900" eaLnBrk="1" hangingPunct="1">
              <a:lnSpc>
                <a:spcPct val="80000"/>
              </a:lnSpc>
              <a:spcBef>
                <a:spcPct val="20000"/>
              </a:spcBef>
              <a:buClr>
                <a:schemeClr val="hlink"/>
              </a:buClr>
              <a:buSzPct val="70000"/>
              <a:buFont typeface="Wingdings" pitchFamily="2" charset="2"/>
              <a:buChar char="v"/>
              <a:defRPr/>
            </a:pPr>
            <a:r>
              <a:rPr lang="en-US" altLang="zh-CN" sz="2800" kern="0" dirty="0">
                <a:latin typeface="+mn-lt"/>
                <a:ea typeface="+mn-ea"/>
              </a:rPr>
              <a:t>B </a:t>
            </a:r>
            <a:r>
              <a:rPr lang="en-US" altLang="zh-CN" sz="2800" b="1" kern="0" dirty="0">
                <a:latin typeface="+mn-lt"/>
                <a:ea typeface="+mn-ea"/>
              </a:rPr>
              <a:t>→</a:t>
            </a:r>
            <a:r>
              <a:rPr lang="en-US" altLang="zh-CN" sz="2800" b="1" kern="0" dirty="0" err="1">
                <a:latin typeface="+mn-lt"/>
                <a:ea typeface="+mn-ea"/>
              </a:rPr>
              <a:t>aD</a:t>
            </a:r>
            <a:endParaRPr lang="en-US" altLang="zh-CN" sz="2800" b="1" kern="0" dirty="0">
              <a:latin typeface="+mn-lt"/>
              <a:ea typeface="+mn-ea"/>
            </a:endParaRPr>
          </a:p>
          <a:p>
            <a:pPr marL="342900" indent="-342900" eaLnBrk="1" hangingPunct="1">
              <a:lnSpc>
                <a:spcPct val="80000"/>
              </a:lnSpc>
              <a:spcBef>
                <a:spcPct val="20000"/>
              </a:spcBef>
              <a:buClr>
                <a:schemeClr val="hlink"/>
              </a:buClr>
              <a:buSzPct val="70000"/>
              <a:buFont typeface="Wingdings" pitchFamily="2" charset="2"/>
              <a:buChar char="v"/>
              <a:defRPr/>
            </a:pPr>
            <a:r>
              <a:rPr lang="en-US" altLang="zh-CN" sz="2800" kern="0" dirty="0">
                <a:latin typeface="+mn-lt"/>
                <a:ea typeface="+mn-ea"/>
              </a:rPr>
              <a:t>C </a:t>
            </a:r>
            <a:r>
              <a:rPr lang="en-US" altLang="zh-CN" sz="2800" b="1" kern="0" dirty="0">
                <a:latin typeface="+mn-lt"/>
                <a:ea typeface="+mn-ea"/>
              </a:rPr>
              <a:t>→A</a:t>
            </a:r>
            <a:r>
              <a:rPr lang="en-US" altLang="zh-CN" sz="2800" b="1" kern="0" dirty="0">
                <a:solidFill>
                  <a:srgbClr val="FF0000"/>
                </a:solidFill>
                <a:latin typeface="+mn-lt"/>
                <a:ea typeface="+mn-ea"/>
              </a:rPr>
              <a:t>D</a:t>
            </a:r>
          </a:p>
          <a:p>
            <a:pPr marL="342900" indent="-342900" eaLnBrk="1" hangingPunct="1">
              <a:lnSpc>
                <a:spcPct val="80000"/>
              </a:lnSpc>
              <a:spcBef>
                <a:spcPct val="20000"/>
              </a:spcBef>
              <a:buClr>
                <a:schemeClr val="hlink"/>
              </a:buClr>
              <a:buSzPct val="70000"/>
              <a:buFont typeface="Wingdings" pitchFamily="2" charset="2"/>
              <a:buChar char="v"/>
              <a:defRPr/>
            </a:pPr>
            <a:r>
              <a:rPr lang="en-US" altLang="zh-CN" sz="2800" kern="0" dirty="0">
                <a:latin typeface="+mn-lt"/>
                <a:ea typeface="+mn-ea"/>
              </a:rPr>
              <a:t>C </a:t>
            </a:r>
            <a:r>
              <a:rPr lang="en-US" altLang="zh-CN" sz="2800" b="1" kern="0" dirty="0">
                <a:latin typeface="+mn-lt"/>
                <a:ea typeface="+mn-ea"/>
              </a:rPr>
              <a:t>→ b</a:t>
            </a:r>
          </a:p>
          <a:p>
            <a:pPr marL="342900" indent="-342900" eaLnBrk="1" hangingPunct="1">
              <a:lnSpc>
                <a:spcPct val="80000"/>
              </a:lnSpc>
              <a:spcBef>
                <a:spcPct val="20000"/>
              </a:spcBef>
              <a:buClr>
                <a:schemeClr val="hlink"/>
              </a:buClr>
              <a:buSzPct val="70000"/>
              <a:buFont typeface="Wingdings" pitchFamily="2" charset="2"/>
              <a:buChar char="v"/>
              <a:defRPr/>
            </a:pPr>
            <a:r>
              <a:rPr lang="en-US" altLang="zh-CN" sz="2800" kern="0" dirty="0">
                <a:latin typeface="+mn-lt"/>
                <a:ea typeface="+mn-ea"/>
              </a:rPr>
              <a:t>D </a:t>
            </a:r>
            <a:r>
              <a:rPr lang="en-US" altLang="zh-CN" sz="2800" b="1" kern="0" dirty="0">
                <a:latin typeface="+mn-lt"/>
                <a:ea typeface="+mn-ea"/>
              </a:rPr>
              <a:t>→</a:t>
            </a:r>
            <a:r>
              <a:rPr lang="en-US" altLang="zh-CN" sz="2800" b="1" kern="0" dirty="0" err="1">
                <a:latin typeface="+mn-lt"/>
                <a:ea typeface="+mn-ea"/>
              </a:rPr>
              <a:t>aS</a:t>
            </a:r>
            <a:endParaRPr lang="en-US" altLang="zh-CN" sz="2800" b="1" kern="0" dirty="0">
              <a:latin typeface="+mn-lt"/>
              <a:ea typeface="+mn-ea"/>
            </a:endParaRPr>
          </a:p>
          <a:p>
            <a:pPr marL="342900" indent="-342900" eaLnBrk="1" hangingPunct="1">
              <a:lnSpc>
                <a:spcPct val="80000"/>
              </a:lnSpc>
              <a:spcBef>
                <a:spcPct val="20000"/>
              </a:spcBef>
              <a:buClr>
                <a:schemeClr val="hlink"/>
              </a:buClr>
              <a:buSzPct val="70000"/>
              <a:buFont typeface="Wingdings" pitchFamily="2" charset="2"/>
              <a:buChar char="v"/>
              <a:defRPr/>
            </a:pPr>
            <a:r>
              <a:rPr lang="en-US" altLang="zh-CN" sz="2800" kern="0" dirty="0">
                <a:latin typeface="+mn-lt"/>
                <a:ea typeface="+mn-ea"/>
              </a:rPr>
              <a:t>D </a:t>
            </a:r>
            <a:r>
              <a:rPr lang="en-US" altLang="zh-CN" sz="2800" b="1" kern="0" dirty="0">
                <a:latin typeface="+mn-lt"/>
                <a:ea typeface="+mn-ea"/>
              </a:rPr>
              <a:t>→ c</a:t>
            </a:r>
          </a:p>
        </p:txBody>
      </p:sp>
      <p:sp>
        <p:nvSpPr>
          <p:cNvPr id="31" name="矩形 30"/>
          <p:cNvSpPr/>
          <p:nvPr/>
        </p:nvSpPr>
        <p:spPr>
          <a:xfrm>
            <a:off x="4319588" y="522288"/>
            <a:ext cx="4645025" cy="8080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dirty="0">
                <a:solidFill>
                  <a:srgbClr val="FF0066"/>
                </a:solidFill>
              </a:rPr>
              <a:t>只有非终结符</a:t>
            </a:r>
            <a:r>
              <a:rPr lang="en-US" altLang="zh-CN" dirty="0">
                <a:solidFill>
                  <a:srgbClr val="FF0066"/>
                </a:solidFill>
              </a:rPr>
              <a:t>B</a:t>
            </a:r>
            <a:r>
              <a:rPr lang="zh-CN" altLang="en-US" dirty="0">
                <a:solidFill>
                  <a:srgbClr val="FF0066"/>
                </a:solidFill>
              </a:rPr>
              <a:t>和</a:t>
            </a:r>
            <a:r>
              <a:rPr lang="en-US" altLang="zh-CN" dirty="0">
                <a:solidFill>
                  <a:srgbClr val="FF0066"/>
                </a:solidFill>
              </a:rPr>
              <a:t>D</a:t>
            </a:r>
            <a:r>
              <a:rPr lang="zh-CN" altLang="en-US" dirty="0">
                <a:solidFill>
                  <a:srgbClr val="FF0066"/>
                </a:solidFill>
              </a:rPr>
              <a:t>在产生式中处于某个非终结符后面，需要计及它们的首字符集合</a:t>
            </a:r>
          </a:p>
        </p:txBody>
      </p:sp>
      <p:grpSp>
        <p:nvGrpSpPr>
          <p:cNvPr id="28676" name="组合 2"/>
          <p:cNvGrpSpPr>
            <a:grpSpLocks/>
          </p:cNvGrpSpPr>
          <p:nvPr/>
        </p:nvGrpSpPr>
        <p:grpSpPr bwMode="auto">
          <a:xfrm>
            <a:off x="3249613" y="1665288"/>
            <a:ext cx="5643562" cy="4932362"/>
            <a:chOff x="2786063" y="857250"/>
            <a:chExt cx="5643562" cy="4932363"/>
          </a:xfrm>
        </p:grpSpPr>
        <p:sp>
          <p:nvSpPr>
            <p:cNvPr id="28677" name="Oval 4"/>
            <p:cNvSpPr>
              <a:spLocks noChangeArrowheads="1"/>
            </p:cNvSpPr>
            <p:nvPr/>
          </p:nvSpPr>
          <p:spPr bwMode="auto">
            <a:xfrm>
              <a:off x="5429250" y="857250"/>
              <a:ext cx="571500" cy="50323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t>
              </a:r>
            </a:p>
          </p:txBody>
        </p:sp>
        <p:sp>
          <p:nvSpPr>
            <p:cNvPr id="28678" name="Oval 5"/>
            <p:cNvSpPr>
              <a:spLocks noChangeArrowheads="1"/>
            </p:cNvSpPr>
            <p:nvPr/>
          </p:nvSpPr>
          <p:spPr bwMode="auto">
            <a:xfrm>
              <a:off x="4714875" y="5286375"/>
              <a:ext cx="504825" cy="50323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c</a:t>
              </a:r>
            </a:p>
          </p:txBody>
        </p:sp>
        <p:sp>
          <p:nvSpPr>
            <p:cNvPr id="28679" name="Oval 6"/>
            <p:cNvSpPr>
              <a:spLocks noChangeArrowheads="1"/>
            </p:cNvSpPr>
            <p:nvPr/>
          </p:nvSpPr>
          <p:spPr bwMode="auto">
            <a:xfrm>
              <a:off x="6286500" y="5214938"/>
              <a:ext cx="504825" cy="503237"/>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a:t>
              </a:r>
            </a:p>
          </p:txBody>
        </p:sp>
        <p:sp>
          <p:nvSpPr>
            <p:cNvPr id="28680" name="Rectangle 7"/>
            <p:cNvSpPr>
              <a:spLocks noChangeArrowheads="1"/>
            </p:cNvSpPr>
            <p:nvPr/>
          </p:nvSpPr>
          <p:spPr bwMode="auto">
            <a:xfrm>
              <a:off x="5000625" y="1785938"/>
              <a:ext cx="1428750" cy="431800"/>
            </a:xfrm>
            <a:prstGeom prst="rect">
              <a:avLst/>
            </a:prstGeom>
            <a:solidFill>
              <a:srgbClr val="FFCC99"/>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FOLLOW(S)</a:t>
              </a:r>
            </a:p>
          </p:txBody>
        </p:sp>
        <p:sp>
          <p:nvSpPr>
            <p:cNvPr id="28681" name="Rectangle 8"/>
            <p:cNvSpPr>
              <a:spLocks noChangeArrowheads="1"/>
            </p:cNvSpPr>
            <p:nvPr/>
          </p:nvSpPr>
          <p:spPr bwMode="auto">
            <a:xfrm>
              <a:off x="7143750" y="2928938"/>
              <a:ext cx="1285875" cy="431800"/>
            </a:xfrm>
            <a:prstGeom prst="rect">
              <a:avLst/>
            </a:prstGeom>
            <a:solidFill>
              <a:srgbClr val="FFCC99"/>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FIRST(B)</a:t>
              </a:r>
            </a:p>
          </p:txBody>
        </p:sp>
        <p:sp>
          <p:nvSpPr>
            <p:cNvPr id="28682" name="Rectangle 9"/>
            <p:cNvSpPr>
              <a:spLocks noChangeArrowheads="1"/>
            </p:cNvSpPr>
            <p:nvPr/>
          </p:nvSpPr>
          <p:spPr bwMode="auto">
            <a:xfrm>
              <a:off x="4929188" y="4071938"/>
              <a:ext cx="1571625" cy="431800"/>
            </a:xfrm>
            <a:prstGeom prst="rect">
              <a:avLst/>
            </a:prstGeom>
            <a:solidFill>
              <a:srgbClr val="FFCC99"/>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FIRST(D)</a:t>
              </a:r>
            </a:p>
          </p:txBody>
        </p:sp>
        <p:sp>
          <p:nvSpPr>
            <p:cNvPr id="28683" name="Rectangle 10"/>
            <p:cNvSpPr>
              <a:spLocks noChangeArrowheads="1"/>
            </p:cNvSpPr>
            <p:nvPr/>
          </p:nvSpPr>
          <p:spPr bwMode="auto">
            <a:xfrm>
              <a:off x="5000625" y="2928938"/>
              <a:ext cx="1428750" cy="431800"/>
            </a:xfrm>
            <a:prstGeom prst="rect">
              <a:avLst/>
            </a:prstGeom>
            <a:solidFill>
              <a:srgbClr val="FFCC99"/>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FOLLOW(A)</a:t>
              </a:r>
            </a:p>
          </p:txBody>
        </p:sp>
        <p:sp>
          <p:nvSpPr>
            <p:cNvPr id="28684" name="Rectangle 11"/>
            <p:cNvSpPr>
              <a:spLocks noChangeArrowheads="1"/>
            </p:cNvSpPr>
            <p:nvPr/>
          </p:nvSpPr>
          <p:spPr bwMode="auto">
            <a:xfrm>
              <a:off x="2786063" y="4071938"/>
              <a:ext cx="1571625" cy="431800"/>
            </a:xfrm>
            <a:prstGeom prst="rect">
              <a:avLst/>
            </a:prstGeom>
            <a:solidFill>
              <a:srgbClr val="FFCC99"/>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FOLLOW(C)</a:t>
              </a:r>
            </a:p>
          </p:txBody>
        </p:sp>
        <p:sp>
          <p:nvSpPr>
            <p:cNvPr id="28685" name="Rectangle 8"/>
            <p:cNvSpPr>
              <a:spLocks noChangeArrowheads="1"/>
            </p:cNvSpPr>
            <p:nvPr/>
          </p:nvSpPr>
          <p:spPr bwMode="auto">
            <a:xfrm>
              <a:off x="2857500" y="1785938"/>
              <a:ext cx="1428750" cy="431800"/>
            </a:xfrm>
            <a:prstGeom prst="rect">
              <a:avLst/>
            </a:prstGeom>
            <a:solidFill>
              <a:srgbClr val="FFCC99"/>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FOLLOW(B)</a:t>
              </a:r>
            </a:p>
          </p:txBody>
        </p:sp>
        <p:sp>
          <p:nvSpPr>
            <p:cNvPr id="28686" name="Rectangle 9"/>
            <p:cNvSpPr>
              <a:spLocks noChangeArrowheads="1"/>
            </p:cNvSpPr>
            <p:nvPr/>
          </p:nvSpPr>
          <p:spPr bwMode="auto">
            <a:xfrm>
              <a:off x="2857500" y="2928938"/>
              <a:ext cx="1428750" cy="431800"/>
            </a:xfrm>
            <a:prstGeom prst="rect">
              <a:avLst/>
            </a:prstGeom>
            <a:solidFill>
              <a:srgbClr val="FFCC99"/>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FOLLOW(D)</a:t>
              </a:r>
            </a:p>
          </p:txBody>
        </p:sp>
        <p:cxnSp>
          <p:nvCxnSpPr>
            <p:cNvPr id="14" name="直接箭头连接符 13"/>
            <p:cNvCxnSpPr>
              <a:stCxn id="28680" idx="0"/>
              <a:endCxn id="28677" idx="4"/>
            </p:cNvCxnSpPr>
            <p:nvPr/>
          </p:nvCxnSpPr>
          <p:spPr>
            <a:xfrm rot="5400000" flipH="1" flipV="1">
              <a:off x="5503069" y="1572418"/>
              <a:ext cx="42545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28685" idx="3"/>
              <a:endCxn id="28680" idx="1"/>
            </p:cNvCxnSpPr>
            <p:nvPr/>
          </p:nvCxnSpPr>
          <p:spPr>
            <a:xfrm>
              <a:off x="4286250" y="2001837"/>
              <a:ext cx="714375"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28686" idx="0"/>
              <a:endCxn id="28685" idx="2"/>
            </p:cNvCxnSpPr>
            <p:nvPr/>
          </p:nvCxnSpPr>
          <p:spPr>
            <a:xfrm rot="5400000" flipH="1" flipV="1">
              <a:off x="3215482" y="2572543"/>
              <a:ext cx="711200" cy="158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28686" idx="2"/>
              <a:endCxn id="28684" idx="0"/>
            </p:cNvCxnSpPr>
            <p:nvPr/>
          </p:nvCxnSpPr>
          <p:spPr>
            <a:xfrm rot="5400000">
              <a:off x="3215482" y="3715544"/>
              <a:ext cx="711200" cy="158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28683" idx="2"/>
              <a:endCxn id="28682" idx="0"/>
            </p:cNvCxnSpPr>
            <p:nvPr/>
          </p:nvCxnSpPr>
          <p:spPr>
            <a:xfrm rot="5400000">
              <a:off x="5360194" y="3715544"/>
              <a:ext cx="7112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8682" idx="2"/>
              <a:endCxn id="28678" idx="0"/>
            </p:cNvCxnSpPr>
            <p:nvPr/>
          </p:nvCxnSpPr>
          <p:spPr>
            <a:xfrm rot="5400000">
              <a:off x="4949825" y="4521201"/>
              <a:ext cx="782638" cy="74771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8682" idx="2"/>
              <a:endCxn id="28679" idx="0"/>
            </p:cNvCxnSpPr>
            <p:nvPr/>
          </p:nvCxnSpPr>
          <p:spPr>
            <a:xfrm rot="16200000" flipH="1">
              <a:off x="5771357" y="4447381"/>
              <a:ext cx="711200" cy="82391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8683" idx="3"/>
              <a:endCxn id="28681" idx="1"/>
            </p:cNvCxnSpPr>
            <p:nvPr/>
          </p:nvCxnSpPr>
          <p:spPr>
            <a:xfrm>
              <a:off x="6429375" y="3144837"/>
              <a:ext cx="714375"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28683" idx="0"/>
              <a:endCxn id="28680" idx="2"/>
            </p:cNvCxnSpPr>
            <p:nvPr/>
          </p:nvCxnSpPr>
          <p:spPr>
            <a:xfrm rot="5400000" flipH="1" flipV="1">
              <a:off x="5360194" y="2572543"/>
              <a:ext cx="7112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8684" idx="2"/>
            </p:cNvCxnSpPr>
            <p:nvPr/>
          </p:nvCxnSpPr>
          <p:spPr>
            <a:xfrm rot="5400000">
              <a:off x="3322638" y="4751388"/>
              <a:ext cx="496888" cy="15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571875" y="5072063"/>
              <a:ext cx="1071563"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rot="5400000" flipH="1" flipV="1">
              <a:off x="3464719" y="3821907"/>
              <a:ext cx="2428875" cy="714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4714875" y="2571750"/>
              <a:ext cx="642938" cy="15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rot="5400000" flipH="1" flipV="1">
              <a:off x="5214938" y="2357437"/>
              <a:ext cx="357188" cy="7143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5400000">
              <a:off x="5036344" y="2321719"/>
              <a:ext cx="142875" cy="714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10800000" flipV="1">
              <a:off x="3857625" y="2428875"/>
              <a:ext cx="1214438" cy="714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rot="5400000">
              <a:off x="3642519" y="2713831"/>
              <a:ext cx="428625" cy="158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28681" idx="2"/>
              <a:endCxn id="28679" idx="7"/>
            </p:cNvCxnSpPr>
            <p:nvPr/>
          </p:nvCxnSpPr>
          <p:spPr>
            <a:xfrm rot="5400000">
              <a:off x="6288088" y="3789363"/>
              <a:ext cx="1927225" cy="106997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p:txBody>
          <a:bodyPr/>
          <a:lstStyle/>
          <a:p>
            <a:pPr marL="838200" indent="-838200" eaLnBrk="1" hangingPunct="1"/>
            <a:r>
              <a:rPr lang="zh-CN" altLang="en-US" b="1" smtClean="0"/>
              <a:t>计算</a:t>
            </a:r>
            <a:r>
              <a:rPr lang="en-US" altLang="zh-CN" b="1" smtClean="0"/>
              <a:t>SELECT</a:t>
            </a:r>
            <a:r>
              <a:rPr lang="zh-CN" altLang="en-US" b="1" smtClean="0"/>
              <a:t>集</a:t>
            </a:r>
          </a:p>
        </p:txBody>
      </p:sp>
      <p:sp>
        <p:nvSpPr>
          <p:cNvPr id="29699" name="Rectangle 3"/>
          <p:cNvSpPr>
            <a:spLocks noGrp="1" noRot="1" noChangeArrowheads="1"/>
          </p:cNvSpPr>
          <p:nvPr>
            <p:ph idx="1"/>
          </p:nvPr>
        </p:nvSpPr>
        <p:spPr>
          <a:xfrm>
            <a:off x="461963" y="1844675"/>
            <a:ext cx="8229600" cy="2189163"/>
          </a:xfrm>
        </p:spPr>
        <p:txBody>
          <a:bodyPr/>
          <a:lstStyle/>
          <a:p>
            <a:pPr eaLnBrk="1" hangingPunct="1">
              <a:buFont typeface="Wingdings" panose="05000000000000000000" pitchFamily="2" charset="2"/>
              <a:buChar char="l"/>
            </a:pPr>
            <a:r>
              <a:rPr lang="zh-CN" altLang="en-US" smtClean="0"/>
              <a:t>根据</a:t>
            </a:r>
            <a:r>
              <a:rPr lang="en-US" altLang="zh-CN" b="1" smtClean="0"/>
              <a:t>FIRST</a:t>
            </a:r>
            <a:r>
              <a:rPr lang="zh-CN" altLang="en-US" b="1" smtClean="0"/>
              <a:t>集</a:t>
            </a:r>
            <a:r>
              <a:rPr lang="zh-CN" altLang="en-US" smtClean="0"/>
              <a:t>和</a:t>
            </a:r>
            <a:r>
              <a:rPr lang="en-US" altLang="zh-CN" b="1" smtClean="0"/>
              <a:t>FOLLOW</a:t>
            </a:r>
            <a:r>
              <a:rPr lang="zh-CN" altLang="en-US" b="1" smtClean="0"/>
              <a:t>集</a:t>
            </a:r>
            <a:r>
              <a:rPr lang="zh-CN" altLang="en-US" smtClean="0"/>
              <a:t>求</a:t>
            </a:r>
            <a:r>
              <a:rPr lang="en-US" altLang="zh-CN" b="1" smtClean="0"/>
              <a:t>SELECT</a:t>
            </a:r>
            <a:r>
              <a:rPr lang="zh-CN" altLang="en-US" b="1" smtClean="0"/>
              <a:t>集</a:t>
            </a:r>
          </a:p>
          <a:p>
            <a:pPr eaLnBrk="1" hangingPunct="1">
              <a:buFont typeface="Wingdings" panose="05000000000000000000" pitchFamily="2" charset="2"/>
              <a:buChar char="l"/>
            </a:pPr>
            <a:r>
              <a:rPr lang="zh-CN" altLang="en-US" b="1" smtClean="0"/>
              <a:t>需要判断每个终结符是否可推导出空产生式。</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p:txBody>
          <a:bodyPr/>
          <a:lstStyle/>
          <a:p>
            <a:pPr eaLnBrk="1" hangingPunct="1"/>
            <a:r>
              <a:rPr lang="zh-CN" altLang="en-US" smtClean="0"/>
              <a:t>例题</a:t>
            </a:r>
          </a:p>
        </p:txBody>
      </p:sp>
      <p:sp>
        <p:nvSpPr>
          <p:cNvPr id="30723" name="Rectangle 3"/>
          <p:cNvSpPr>
            <a:spLocks noGrp="1" noRot="1" noChangeArrowheads="1"/>
          </p:cNvSpPr>
          <p:nvPr>
            <p:ph idx="1"/>
          </p:nvPr>
        </p:nvSpPr>
        <p:spPr>
          <a:xfrm>
            <a:off x="395288" y="1844675"/>
            <a:ext cx="2736850" cy="4392613"/>
          </a:xfrm>
        </p:spPr>
        <p:txBody>
          <a:bodyPr/>
          <a:lstStyle/>
          <a:p>
            <a:pPr eaLnBrk="1" hangingPunct="1">
              <a:lnSpc>
                <a:spcPct val="80000"/>
              </a:lnSpc>
              <a:buFont typeface="Wingdings" panose="05000000000000000000" pitchFamily="2" charset="2"/>
              <a:buChar char="l"/>
            </a:pPr>
            <a:r>
              <a:rPr lang="en-US" altLang="zh-CN" sz="2800" smtClean="0"/>
              <a:t>S </a:t>
            </a:r>
            <a:r>
              <a:rPr lang="en-US" altLang="zh-CN" sz="2800" b="1" smtClean="0"/>
              <a:t>→AB</a:t>
            </a:r>
          </a:p>
          <a:p>
            <a:pPr eaLnBrk="1" hangingPunct="1">
              <a:lnSpc>
                <a:spcPct val="80000"/>
              </a:lnSpc>
              <a:buFont typeface="Wingdings" panose="05000000000000000000" pitchFamily="2" charset="2"/>
              <a:buChar char="l"/>
            </a:pPr>
            <a:r>
              <a:rPr lang="en-US" altLang="zh-CN" sz="2800" smtClean="0"/>
              <a:t>S </a:t>
            </a:r>
            <a:r>
              <a:rPr lang="en-US" altLang="zh-CN" sz="2800" b="1" smtClean="0"/>
              <a:t>→bC</a:t>
            </a:r>
          </a:p>
          <a:p>
            <a:pPr eaLnBrk="1" hangingPunct="1">
              <a:lnSpc>
                <a:spcPct val="80000"/>
              </a:lnSpc>
              <a:buFont typeface="Wingdings" panose="05000000000000000000" pitchFamily="2" charset="2"/>
              <a:buChar char="l"/>
            </a:pPr>
            <a:r>
              <a:rPr lang="en-US" altLang="zh-CN" sz="2800" smtClean="0"/>
              <a:t>A </a:t>
            </a:r>
            <a:r>
              <a:rPr lang="en-US" altLang="zh-CN" sz="2800" b="1" smtClean="0"/>
              <a:t>→ ε</a:t>
            </a:r>
          </a:p>
          <a:p>
            <a:pPr eaLnBrk="1" hangingPunct="1">
              <a:lnSpc>
                <a:spcPct val="80000"/>
              </a:lnSpc>
              <a:buFont typeface="Wingdings" panose="05000000000000000000" pitchFamily="2" charset="2"/>
              <a:buChar char="l"/>
            </a:pPr>
            <a:r>
              <a:rPr lang="en-US" altLang="zh-CN" sz="2800" smtClean="0"/>
              <a:t>A </a:t>
            </a:r>
            <a:r>
              <a:rPr lang="en-US" altLang="zh-CN" sz="2800" b="1" smtClean="0"/>
              <a:t>→ b</a:t>
            </a:r>
          </a:p>
          <a:p>
            <a:pPr eaLnBrk="1" hangingPunct="1">
              <a:lnSpc>
                <a:spcPct val="80000"/>
              </a:lnSpc>
              <a:buFont typeface="Wingdings" panose="05000000000000000000" pitchFamily="2" charset="2"/>
              <a:buChar char="l"/>
            </a:pPr>
            <a:r>
              <a:rPr lang="en-US" altLang="zh-CN" sz="2800" smtClean="0"/>
              <a:t>B </a:t>
            </a:r>
            <a:r>
              <a:rPr lang="en-US" altLang="zh-CN" sz="2800" b="1" smtClean="0"/>
              <a:t>→ ε</a:t>
            </a:r>
          </a:p>
          <a:p>
            <a:pPr eaLnBrk="1" hangingPunct="1">
              <a:lnSpc>
                <a:spcPct val="80000"/>
              </a:lnSpc>
              <a:buFont typeface="Wingdings" panose="05000000000000000000" pitchFamily="2" charset="2"/>
              <a:buChar char="l"/>
            </a:pPr>
            <a:r>
              <a:rPr lang="en-US" altLang="zh-CN" sz="2800" smtClean="0"/>
              <a:t>B </a:t>
            </a:r>
            <a:r>
              <a:rPr lang="en-US" altLang="zh-CN" sz="2800" b="1" smtClean="0"/>
              <a:t>→aD</a:t>
            </a:r>
          </a:p>
          <a:p>
            <a:pPr eaLnBrk="1" hangingPunct="1">
              <a:lnSpc>
                <a:spcPct val="80000"/>
              </a:lnSpc>
              <a:buFont typeface="Wingdings" panose="05000000000000000000" pitchFamily="2" charset="2"/>
              <a:buChar char="l"/>
            </a:pPr>
            <a:r>
              <a:rPr lang="en-US" altLang="zh-CN" sz="2800" smtClean="0"/>
              <a:t>C </a:t>
            </a:r>
            <a:r>
              <a:rPr lang="en-US" altLang="zh-CN" sz="2800" b="1" smtClean="0"/>
              <a:t>→AD</a:t>
            </a:r>
          </a:p>
          <a:p>
            <a:pPr eaLnBrk="1" hangingPunct="1">
              <a:lnSpc>
                <a:spcPct val="80000"/>
              </a:lnSpc>
              <a:buFont typeface="Wingdings" panose="05000000000000000000" pitchFamily="2" charset="2"/>
              <a:buChar char="l"/>
            </a:pPr>
            <a:r>
              <a:rPr lang="en-US" altLang="zh-CN" sz="2800" smtClean="0"/>
              <a:t>C </a:t>
            </a:r>
            <a:r>
              <a:rPr lang="en-US" altLang="zh-CN" sz="2800" b="1" smtClean="0"/>
              <a:t>→ b</a:t>
            </a:r>
          </a:p>
          <a:p>
            <a:pPr eaLnBrk="1" hangingPunct="1">
              <a:lnSpc>
                <a:spcPct val="80000"/>
              </a:lnSpc>
              <a:buFont typeface="Wingdings" panose="05000000000000000000" pitchFamily="2" charset="2"/>
              <a:buChar char="l"/>
            </a:pPr>
            <a:r>
              <a:rPr lang="en-US" altLang="zh-CN" sz="2800" smtClean="0"/>
              <a:t>D </a:t>
            </a:r>
            <a:r>
              <a:rPr lang="en-US" altLang="zh-CN" sz="2800" b="1" smtClean="0"/>
              <a:t>→aS</a:t>
            </a:r>
          </a:p>
          <a:p>
            <a:pPr eaLnBrk="1" hangingPunct="1">
              <a:lnSpc>
                <a:spcPct val="80000"/>
              </a:lnSpc>
              <a:buFont typeface="Wingdings" panose="05000000000000000000" pitchFamily="2" charset="2"/>
              <a:buChar char="l"/>
            </a:pPr>
            <a:r>
              <a:rPr lang="en-US" altLang="zh-CN" sz="2800" smtClean="0"/>
              <a:t>D </a:t>
            </a:r>
            <a:r>
              <a:rPr lang="en-US" altLang="zh-CN" sz="2800" b="1" smtClean="0"/>
              <a:t>→ c</a:t>
            </a:r>
          </a:p>
        </p:txBody>
      </p:sp>
      <p:sp>
        <p:nvSpPr>
          <p:cNvPr id="30724" name="Rectangle 4"/>
          <p:cNvSpPr>
            <a:spLocks noRot="1" noChangeArrowheads="1"/>
          </p:cNvSpPr>
          <p:nvPr/>
        </p:nvSpPr>
        <p:spPr bwMode="auto">
          <a:xfrm>
            <a:off x="3419475" y="1760538"/>
            <a:ext cx="4968875" cy="4836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har char="•"/>
              <a:defRPr sz="3200">
                <a:solidFill>
                  <a:schemeClr val="tx1"/>
                </a:solidFill>
                <a:latin typeface="Arial" panose="020B0604020202020204" pitchFamily="34" charset="0"/>
                <a:ea typeface="宋体" panose="02010600030101010101" pitchFamily="2" charset="-122"/>
              </a:defRPr>
            </a:lvl1pPr>
            <a:lvl2pPr marL="990600" indent="-5334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ts val="1200"/>
              </a:spcBef>
              <a:spcAft>
                <a:spcPts val="600"/>
              </a:spcAft>
              <a:buClr>
                <a:schemeClr val="hlink"/>
              </a:buClr>
              <a:buSzPct val="70000"/>
              <a:buFont typeface="Wingdings" panose="05000000000000000000" pitchFamily="2" charset="2"/>
              <a:buAutoNum type="arabicPeriod"/>
            </a:pPr>
            <a:r>
              <a:rPr lang="zh-CN" altLang="en-US" sz="2000" b="1" dirty="0"/>
              <a:t>首先，判断能推出</a:t>
            </a:r>
            <a:r>
              <a:rPr lang="en-US" altLang="zh-CN" sz="2000" b="1" dirty="0"/>
              <a:t>ε</a:t>
            </a:r>
            <a:r>
              <a:rPr lang="zh-CN" altLang="en-US" sz="2000" b="1" dirty="0"/>
              <a:t>的非终结符。求这个非中符的后跟字符集。有些，能够直观判断，有些，需要推导；</a:t>
            </a:r>
          </a:p>
          <a:p>
            <a:pPr eaLnBrk="1" hangingPunct="1">
              <a:lnSpc>
                <a:spcPct val="80000"/>
              </a:lnSpc>
              <a:spcBef>
                <a:spcPts val="1200"/>
              </a:spcBef>
              <a:spcAft>
                <a:spcPts val="600"/>
              </a:spcAft>
              <a:buClr>
                <a:schemeClr val="hlink"/>
              </a:buClr>
              <a:buSzPct val="70000"/>
              <a:buFont typeface="Wingdings" panose="05000000000000000000" pitchFamily="2" charset="2"/>
              <a:buAutoNum type="arabicPeriod"/>
            </a:pPr>
            <a:r>
              <a:rPr lang="zh-CN" altLang="en-US" sz="2000" b="1" dirty="0"/>
              <a:t>求</a:t>
            </a:r>
            <a:r>
              <a:rPr lang="en-US" altLang="zh-CN" sz="2000" b="1" dirty="0"/>
              <a:t>FIRST</a:t>
            </a:r>
            <a:r>
              <a:rPr lang="zh-CN" altLang="en-US" sz="2000" b="1" dirty="0"/>
              <a:t>集合，这里需要两个步骤。先计算每个非终结符的</a:t>
            </a:r>
            <a:r>
              <a:rPr lang="en-US" altLang="zh-CN" sz="2000" b="1" dirty="0"/>
              <a:t>FIRST</a:t>
            </a:r>
            <a:r>
              <a:rPr lang="zh-CN" altLang="en-US" sz="2000" b="1" dirty="0"/>
              <a:t>集合；然后，再求每个产生式右部符号串的</a:t>
            </a:r>
            <a:r>
              <a:rPr lang="en-US" altLang="zh-CN" sz="2000" b="1" dirty="0"/>
              <a:t>FIRST</a:t>
            </a:r>
            <a:r>
              <a:rPr lang="zh-CN" altLang="en-US" sz="2000" b="1" dirty="0"/>
              <a:t>集合。我们需要结果是后者，但前者在计算后者是会用到；</a:t>
            </a:r>
          </a:p>
          <a:p>
            <a:pPr eaLnBrk="1" hangingPunct="1">
              <a:lnSpc>
                <a:spcPct val="80000"/>
              </a:lnSpc>
              <a:spcBef>
                <a:spcPts val="1200"/>
              </a:spcBef>
              <a:spcAft>
                <a:spcPts val="600"/>
              </a:spcAft>
              <a:buClr>
                <a:schemeClr val="hlink"/>
              </a:buClr>
              <a:buSzPct val="70000"/>
              <a:buFont typeface="Wingdings" panose="05000000000000000000" pitchFamily="2" charset="2"/>
              <a:buAutoNum type="arabicPeriod"/>
            </a:pPr>
            <a:r>
              <a:rPr lang="zh-CN" altLang="en-US" sz="2000" b="1" dirty="0"/>
              <a:t>求</a:t>
            </a:r>
            <a:r>
              <a:rPr lang="en-US" altLang="zh-CN" sz="2000" b="1" dirty="0"/>
              <a:t>FOLLOW</a:t>
            </a:r>
            <a:r>
              <a:rPr lang="zh-CN" altLang="en-US" sz="2000" b="1" dirty="0"/>
              <a:t>集合，需要注意：</a:t>
            </a:r>
          </a:p>
          <a:p>
            <a:pPr lvl="1" eaLnBrk="1" hangingPunct="1">
              <a:lnSpc>
                <a:spcPct val="80000"/>
              </a:lnSpc>
              <a:spcBef>
                <a:spcPts val="1200"/>
              </a:spcBef>
              <a:spcAft>
                <a:spcPts val="600"/>
              </a:spcAft>
              <a:buClr>
                <a:schemeClr val="accent2"/>
              </a:buClr>
              <a:buSzPct val="85000"/>
              <a:buFont typeface="Wingdings" panose="05000000000000000000" pitchFamily="2" charset="2"/>
              <a:buAutoNum type="alphaLcPeriod"/>
            </a:pPr>
            <a:r>
              <a:rPr lang="en-US" altLang="zh-CN" sz="1800" b="1" dirty="0"/>
              <a:t>FOLLOW</a:t>
            </a:r>
            <a:r>
              <a:rPr lang="zh-CN" altLang="en-US" sz="1800" b="1" dirty="0"/>
              <a:t>集合一定是针对非终结符的；</a:t>
            </a:r>
          </a:p>
          <a:p>
            <a:pPr lvl="1" eaLnBrk="1" hangingPunct="1">
              <a:lnSpc>
                <a:spcPct val="80000"/>
              </a:lnSpc>
              <a:spcBef>
                <a:spcPts val="1200"/>
              </a:spcBef>
              <a:spcAft>
                <a:spcPts val="600"/>
              </a:spcAft>
              <a:buClr>
                <a:schemeClr val="accent2"/>
              </a:buClr>
              <a:buSzPct val="85000"/>
              <a:buFont typeface="Wingdings" panose="05000000000000000000" pitchFamily="2" charset="2"/>
              <a:buAutoNum type="alphaLcPeriod"/>
            </a:pPr>
            <a:r>
              <a:rPr lang="zh-CN" altLang="en-US" sz="1800" b="1" dirty="0"/>
              <a:t>有些可以直观计算；</a:t>
            </a:r>
          </a:p>
          <a:p>
            <a:pPr lvl="1" eaLnBrk="1" hangingPunct="1">
              <a:lnSpc>
                <a:spcPct val="80000"/>
              </a:lnSpc>
              <a:spcBef>
                <a:spcPts val="1200"/>
              </a:spcBef>
              <a:spcAft>
                <a:spcPts val="600"/>
              </a:spcAft>
              <a:buClr>
                <a:schemeClr val="accent2"/>
              </a:buClr>
              <a:buSzPct val="85000"/>
              <a:buFont typeface="Wingdings" panose="05000000000000000000" pitchFamily="2" charset="2"/>
              <a:buAutoNum type="alphaLcPeriod"/>
            </a:pPr>
            <a:r>
              <a:rPr lang="zh-CN" altLang="en-US" sz="1800" b="1" dirty="0"/>
              <a:t>有些要注意推导，</a:t>
            </a:r>
            <a:r>
              <a:rPr lang="en-US" altLang="zh-CN" sz="1800" b="1" dirty="0"/>
              <a:t>A </a:t>
            </a:r>
            <a:r>
              <a:rPr lang="en-US" altLang="zh-CN" b="1" dirty="0"/>
              <a:t>→ </a:t>
            </a:r>
            <a:r>
              <a:rPr lang="en-US" altLang="zh-CN" sz="1800" b="1" dirty="0"/>
              <a:t>αBβ</a:t>
            </a:r>
            <a:r>
              <a:rPr lang="zh-CN" altLang="en-US" sz="1800" b="1" dirty="0"/>
              <a:t>形式时，如果</a:t>
            </a:r>
            <a:r>
              <a:rPr lang="en-US" altLang="zh-CN" sz="1800" b="1" dirty="0"/>
              <a:t>β</a:t>
            </a:r>
            <a:r>
              <a:rPr lang="zh-CN" altLang="en-US" sz="1800" b="1" dirty="0"/>
              <a:t>能推导出</a:t>
            </a:r>
            <a:r>
              <a:rPr lang="en-US" altLang="zh-CN" b="1" dirty="0"/>
              <a:t>ε</a:t>
            </a:r>
            <a:r>
              <a:rPr lang="zh-CN" altLang="en-US" b="1" dirty="0"/>
              <a:t>，</a:t>
            </a:r>
            <a:r>
              <a:rPr lang="zh-CN" altLang="en-US" sz="1800" b="1" dirty="0"/>
              <a:t>则</a:t>
            </a:r>
            <a:r>
              <a:rPr lang="en-US" altLang="zh-CN" sz="1800" b="1" dirty="0"/>
              <a:t>FOLLOW</a:t>
            </a:r>
            <a:r>
              <a:rPr lang="zh-CN" altLang="en-US" sz="1800" b="1" dirty="0"/>
              <a:t>（</a:t>
            </a:r>
            <a:r>
              <a:rPr lang="en-US" altLang="zh-CN" sz="1800" b="1" dirty="0"/>
              <a:t>A</a:t>
            </a:r>
            <a:r>
              <a:rPr lang="zh-CN" altLang="en-US" sz="1800" b="1" dirty="0"/>
              <a:t>）也属于</a:t>
            </a:r>
            <a:r>
              <a:rPr lang="en-US" altLang="zh-CN" sz="1800" b="1" dirty="0"/>
              <a:t>FOLLOW</a:t>
            </a:r>
            <a:r>
              <a:rPr lang="zh-CN" altLang="en-US" sz="1800" b="1" dirty="0"/>
              <a:t>（</a:t>
            </a:r>
            <a:r>
              <a:rPr lang="en-US" altLang="zh-CN" sz="1800" b="1" dirty="0"/>
              <a:t>B</a:t>
            </a:r>
            <a:r>
              <a:rPr lang="zh-CN" altLang="en-US" sz="1800" b="1" dirty="0"/>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a:xfrm>
            <a:off x="301625" y="685800"/>
            <a:ext cx="8540750" cy="700088"/>
          </a:xfrm>
        </p:spPr>
        <p:txBody>
          <a:bodyPr/>
          <a:lstStyle/>
          <a:p>
            <a:pPr eaLnBrk="1" hangingPunct="1"/>
            <a:r>
              <a:rPr lang="zh-CN" altLang="en-US" smtClean="0"/>
              <a:t>例题</a:t>
            </a:r>
          </a:p>
        </p:txBody>
      </p:sp>
      <p:sp>
        <p:nvSpPr>
          <p:cNvPr id="31747" name="Rectangle 3"/>
          <p:cNvSpPr>
            <a:spLocks noGrp="1" noRot="1" noChangeArrowheads="1"/>
          </p:cNvSpPr>
          <p:nvPr>
            <p:ph type="body" sz="half" idx="1"/>
          </p:nvPr>
        </p:nvSpPr>
        <p:spPr>
          <a:xfrm>
            <a:off x="0" y="1857375"/>
            <a:ext cx="1766888" cy="3886200"/>
          </a:xfrm>
        </p:spPr>
        <p:txBody>
          <a:bodyPr/>
          <a:lstStyle/>
          <a:p>
            <a:pPr eaLnBrk="1" hangingPunct="1">
              <a:lnSpc>
                <a:spcPct val="80000"/>
              </a:lnSpc>
            </a:pPr>
            <a:r>
              <a:rPr lang="en-US" altLang="zh-CN" sz="2400" smtClean="0"/>
              <a:t>S </a:t>
            </a:r>
            <a:r>
              <a:rPr lang="en-US" altLang="zh-CN" sz="2400" b="1" smtClean="0"/>
              <a:t>→AB</a:t>
            </a:r>
          </a:p>
          <a:p>
            <a:pPr eaLnBrk="1" hangingPunct="1">
              <a:lnSpc>
                <a:spcPct val="80000"/>
              </a:lnSpc>
            </a:pPr>
            <a:r>
              <a:rPr lang="en-US" altLang="zh-CN" sz="2400" smtClean="0"/>
              <a:t>S </a:t>
            </a:r>
            <a:r>
              <a:rPr lang="en-US" altLang="zh-CN" sz="2400" b="1" smtClean="0"/>
              <a:t>→bC</a:t>
            </a:r>
          </a:p>
          <a:p>
            <a:pPr eaLnBrk="1" hangingPunct="1">
              <a:lnSpc>
                <a:spcPct val="80000"/>
              </a:lnSpc>
            </a:pPr>
            <a:r>
              <a:rPr lang="en-US" altLang="zh-CN" sz="2400" smtClean="0"/>
              <a:t>A </a:t>
            </a:r>
            <a:r>
              <a:rPr lang="en-US" altLang="zh-CN" sz="2400" b="1" smtClean="0"/>
              <a:t>→ ε</a:t>
            </a:r>
          </a:p>
          <a:p>
            <a:pPr eaLnBrk="1" hangingPunct="1">
              <a:lnSpc>
                <a:spcPct val="80000"/>
              </a:lnSpc>
            </a:pPr>
            <a:r>
              <a:rPr lang="en-US" altLang="zh-CN" sz="2400" smtClean="0"/>
              <a:t>A </a:t>
            </a:r>
            <a:r>
              <a:rPr lang="en-US" altLang="zh-CN" sz="2400" b="1" smtClean="0"/>
              <a:t>→ b</a:t>
            </a:r>
          </a:p>
          <a:p>
            <a:pPr eaLnBrk="1" hangingPunct="1">
              <a:lnSpc>
                <a:spcPct val="80000"/>
              </a:lnSpc>
            </a:pPr>
            <a:r>
              <a:rPr lang="en-US" altLang="zh-CN" sz="2400" smtClean="0"/>
              <a:t>B </a:t>
            </a:r>
            <a:r>
              <a:rPr lang="en-US" altLang="zh-CN" sz="2400" b="1" smtClean="0"/>
              <a:t>→ ε</a:t>
            </a:r>
          </a:p>
          <a:p>
            <a:pPr eaLnBrk="1" hangingPunct="1">
              <a:lnSpc>
                <a:spcPct val="80000"/>
              </a:lnSpc>
            </a:pPr>
            <a:r>
              <a:rPr lang="en-US" altLang="zh-CN" sz="2400" smtClean="0"/>
              <a:t>B </a:t>
            </a:r>
            <a:r>
              <a:rPr lang="en-US" altLang="zh-CN" sz="2400" b="1" smtClean="0"/>
              <a:t>→aD</a:t>
            </a:r>
          </a:p>
          <a:p>
            <a:pPr eaLnBrk="1" hangingPunct="1">
              <a:lnSpc>
                <a:spcPct val="80000"/>
              </a:lnSpc>
            </a:pPr>
            <a:r>
              <a:rPr lang="en-US" altLang="zh-CN" sz="2400" smtClean="0"/>
              <a:t>C </a:t>
            </a:r>
            <a:r>
              <a:rPr lang="en-US" altLang="zh-CN" sz="2400" b="1" smtClean="0"/>
              <a:t>→AD</a:t>
            </a:r>
          </a:p>
          <a:p>
            <a:pPr eaLnBrk="1" hangingPunct="1">
              <a:lnSpc>
                <a:spcPct val="80000"/>
              </a:lnSpc>
            </a:pPr>
            <a:r>
              <a:rPr lang="en-US" altLang="zh-CN" sz="2400" smtClean="0"/>
              <a:t>C </a:t>
            </a:r>
            <a:r>
              <a:rPr lang="en-US" altLang="zh-CN" sz="2400" b="1" smtClean="0"/>
              <a:t>→ b</a:t>
            </a:r>
          </a:p>
          <a:p>
            <a:pPr eaLnBrk="1" hangingPunct="1">
              <a:lnSpc>
                <a:spcPct val="80000"/>
              </a:lnSpc>
            </a:pPr>
            <a:r>
              <a:rPr lang="en-US" altLang="zh-CN" sz="2400" smtClean="0"/>
              <a:t>D </a:t>
            </a:r>
            <a:r>
              <a:rPr lang="en-US" altLang="zh-CN" sz="2400" b="1" smtClean="0"/>
              <a:t>→aS</a:t>
            </a:r>
          </a:p>
          <a:p>
            <a:pPr eaLnBrk="1" hangingPunct="1">
              <a:lnSpc>
                <a:spcPct val="80000"/>
              </a:lnSpc>
            </a:pPr>
            <a:r>
              <a:rPr lang="en-US" altLang="zh-CN" sz="2400" smtClean="0"/>
              <a:t>D </a:t>
            </a:r>
            <a:r>
              <a:rPr lang="en-US" altLang="zh-CN" sz="2400" b="1" smtClean="0"/>
              <a:t>→ c</a:t>
            </a:r>
          </a:p>
        </p:txBody>
      </p:sp>
      <p:graphicFrame>
        <p:nvGraphicFramePr>
          <p:cNvPr id="71730" name="Group 50"/>
          <p:cNvGraphicFramePr>
            <a:graphicFrameLocks noGrp="1"/>
          </p:cNvGraphicFramePr>
          <p:nvPr>
            <p:ph sz="half" idx="2"/>
          </p:nvPr>
        </p:nvGraphicFramePr>
        <p:xfrm>
          <a:off x="1571625" y="1928813"/>
          <a:ext cx="6551613" cy="4286250"/>
        </p:xfrm>
        <a:graphic>
          <a:graphicData uri="http://schemas.openxmlformats.org/drawingml/2006/table">
            <a:tbl>
              <a:tblPr/>
              <a:tblGrid>
                <a:gridCol w="1562100">
                  <a:extLst>
                    <a:ext uri="{9D8B030D-6E8A-4147-A177-3AD203B41FA5}">
                      <a16:colId xmlns:a16="http://schemas.microsoft.com/office/drawing/2014/main" val="45006216"/>
                    </a:ext>
                  </a:extLst>
                </a:gridCol>
                <a:gridCol w="1565275">
                  <a:extLst>
                    <a:ext uri="{9D8B030D-6E8A-4147-A177-3AD203B41FA5}">
                      <a16:colId xmlns:a16="http://schemas.microsoft.com/office/drawing/2014/main" val="763884228"/>
                    </a:ext>
                  </a:extLst>
                </a:gridCol>
                <a:gridCol w="1489075">
                  <a:extLst>
                    <a:ext uri="{9D8B030D-6E8A-4147-A177-3AD203B41FA5}">
                      <a16:colId xmlns:a16="http://schemas.microsoft.com/office/drawing/2014/main" val="4131471963"/>
                    </a:ext>
                  </a:extLst>
                </a:gridCol>
                <a:gridCol w="1935163">
                  <a:extLst>
                    <a:ext uri="{9D8B030D-6E8A-4147-A177-3AD203B41FA5}">
                      <a16:colId xmlns:a16="http://schemas.microsoft.com/office/drawing/2014/main" val="1997010315"/>
                    </a:ext>
                  </a:extLst>
                </a:gridCol>
              </a:tblGrid>
              <a:tr h="714375">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非终结符名称</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是否推出</a:t>
                      </a: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ε</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FIRST</a:t>
                      </a: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集合</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FOLLOW</a:t>
                      </a: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集合</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8691676"/>
                  </a:ext>
                </a:extLst>
              </a:tr>
              <a:tr h="714375">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是</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b,a, ε</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76317166"/>
                  </a:ext>
                </a:extLst>
              </a:tr>
              <a:tr h="714375">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是</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 ε</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a,c,#</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68800980"/>
                  </a:ext>
                </a:extLst>
              </a:tr>
              <a:tr h="714375">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是</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 ε</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04271764"/>
                  </a:ext>
                </a:extLst>
              </a:tr>
              <a:tr h="714375">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否</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b,a, c</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07287664"/>
                  </a:ext>
                </a:extLst>
              </a:tr>
              <a:tr h="714375">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D</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否</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 c</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7949315"/>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Rot="1" noChangeArrowheads="1"/>
          </p:cNvSpPr>
          <p:nvPr>
            <p:ph type="title"/>
          </p:nvPr>
        </p:nvSpPr>
        <p:spPr>
          <a:xfrm>
            <a:off x="652463" y="549275"/>
            <a:ext cx="8158162" cy="1014413"/>
          </a:xfrm>
        </p:spPr>
        <p:txBody>
          <a:bodyPr/>
          <a:lstStyle/>
          <a:p>
            <a:pPr eaLnBrk="1" hangingPunct="1"/>
            <a:r>
              <a:rPr lang="zh-CN" altLang="en-US" sz="3200" smtClean="0"/>
              <a:t>语法分析器的作用及在编译程序中的作用</a:t>
            </a:r>
          </a:p>
        </p:txBody>
      </p:sp>
      <p:grpSp>
        <p:nvGrpSpPr>
          <p:cNvPr id="5123" name="Group 5"/>
          <p:cNvGrpSpPr>
            <a:grpSpLocks/>
          </p:cNvGrpSpPr>
          <p:nvPr/>
        </p:nvGrpSpPr>
        <p:grpSpPr bwMode="auto">
          <a:xfrm>
            <a:off x="652463" y="2349500"/>
            <a:ext cx="7632700" cy="2160588"/>
            <a:chOff x="1800" y="10176"/>
            <a:chExt cx="8460" cy="1716"/>
          </a:xfrm>
        </p:grpSpPr>
        <p:sp>
          <p:nvSpPr>
            <p:cNvPr id="5124" name="Line 6"/>
            <p:cNvSpPr>
              <a:spLocks noChangeShapeType="1"/>
            </p:cNvSpPr>
            <p:nvPr/>
          </p:nvSpPr>
          <p:spPr bwMode="auto">
            <a:xfrm>
              <a:off x="1800" y="11112"/>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5" name="Rectangle 7"/>
            <p:cNvSpPr>
              <a:spLocks noChangeArrowheads="1"/>
            </p:cNvSpPr>
            <p:nvPr/>
          </p:nvSpPr>
          <p:spPr bwMode="auto">
            <a:xfrm>
              <a:off x="2880" y="10800"/>
              <a:ext cx="1260" cy="624"/>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600">
                  <a:latin typeface="Times New Roman" panose="02020603050405020304" pitchFamily="18" charset="0"/>
                </a:rPr>
                <a:t>scanner</a:t>
              </a:r>
              <a:endParaRPr lang="en-US" altLang="zh-CN" sz="1600"/>
            </a:p>
          </p:txBody>
        </p:sp>
        <p:sp>
          <p:nvSpPr>
            <p:cNvPr id="5126" name="Line 8"/>
            <p:cNvSpPr>
              <a:spLocks noChangeShapeType="1"/>
            </p:cNvSpPr>
            <p:nvPr/>
          </p:nvSpPr>
          <p:spPr bwMode="auto">
            <a:xfrm>
              <a:off x="4140" y="10956"/>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7" name="Line 9"/>
            <p:cNvSpPr>
              <a:spLocks noChangeShapeType="1"/>
            </p:cNvSpPr>
            <p:nvPr/>
          </p:nvSpPr>
          <p:spPr bwMode="auto">
            <a:xfrm>
              <a:off x="4140" y="11268"/>
              <a:ext cx="108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128" name="Rectangle 10"/>
            <p:cNvSpPr>
              <a:spLocks noChangeArrowheads="1"/>
            </p:cNvSpPr>
            <p:nvPr/>
          </p:nvSpPr>
          <p:spPr bwMode="auto">
            <a:xfrm>
              <a:off x="5220" y="10800"/>
              <a:ext cx="1440" cy="624"/>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600">
                  <a:latin typeface="Times New Roman" panose="02020603050405020304" pitchFamily="18" charset="0"/>
                </a:rPr>
                <a:t>语法分析器</a:t>
              </a:r>
              <a:endParaRPr lang="zh-CN" altLang="en-US" sz="1600"/>
            </a:p>
          </p:txBody>
        </p:sp>
        <p:sp>
          <p:nvSpPr>
            <p:cNvPr id="5129" name="Line 11"/>
            <p:cNvSpPr>
              <a:spLocks noChangeShapeType="1"/>
            </p:cNvSpPr>
            <p:nvPr/>
          </p:nvSpPr>
          <p:spPr bwMode="auto">
            <a:xfrm>
              <a:off x="6660" y="11112"/>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30" name="Rectangle 12"/>
            <p:cNvSpPr>
              <a:spLocks noChangeArrowheads="1"/>
            </p:cNvSpPr>
            <p:nvPr/>
          </p:nvSpPr>
          <p:spPr bwMode="auto">
            <a:xfrm>
              <a:off x="7380" y="10644"/>
              <a:ext cx="1980" cy="1092"/>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600">
                  <a:latin typeface="Times New Roman" panose="02020603050405020304" pitchFamily="18" charset="0"/>
                </a:rPr>
                <a:t>语义分析</a:t>
              </a:r>
            </a:p>
            <a:p>
              <a:pPr algn="ctr" eaLnBrk="1" hangingPunct="1">
                <a:spcBef>
                  <a:spcPct val="0"/>
                </a:spcBef>
                <a:buFontTx/>
                <a:buNone/>
              </a:pPr>
              <a:r>
                <a:rPr lang="zh-CN" altLang="en-US" sz="1600">
                  <a:latin typeface="Times New Roman" panose="02020603050405020304" pitchFamily="18" charset="0"/>
                </a:rPr>
                <a:t>。。。。。。。。。。。。。</a:t>
              </a:r>
            </a:p>
            <a:p>
              <a:pPr algn="ctr" eaLnBrk="1" hangingPunct="1">
                <a:spcBef>
                  <a:spcPct val="0"/>
                </a:spcBef>
                <a:buFontTx/>
                <a:buNone/>
              </a:pPr>
              <a:r>
                <a:rPr lang="zh-CN" altLang="en-US" sz="1600">
                  <a:latin typeface="Times New Roman" panose="02020603050405020304" pitchFamily="18" charset="0"/>
                </a:rPr>
                <a:t>中间代码生成</a:t>
              </a:r>
              <a:endParaRPr lang="zh-CN" altLang="en-US" sz="1600"/>
            </a:p>
          </p:txBody>
        </p:sp>
        <p:sp>
          <p:nvSpPr>
            <p:cNvPr id="5131" name="Line 13"/>
            <p:cNvSpPr>
              <a:spLocks noChangeShapeType="1"/>
            </p:cNvSpPr>
            <p:nvPr/>
          </p:nvSpPr>
          <p:spPr bwMode="auto">
            <a:xfrm>
              <a:off x="9360" y="11112"/>
              <a:ext cx="900" cy="0"/>
            </a:xfrm>
            <a:prstGeom prst="line">
              <a:avLst/>
            </a:prstGeom>
            <a:noFill/>
            <a:ln w="9525">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32" name="Rectangle 14"/>
            <p:cNvSpPr>
              <a:spLocks noChangeArrowheads="1"/>
            </p:cNvSpPr>
            <p:nvPr/>
          </p:nvSpPr>
          <p:spPr bwMode="auto">
            <a:xfrm>
              <a:off x="1800" y="10644"/>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1600">
                  <a:latin typeface="Times New Roman" panose="02020603050405020304" pitchFamily="18" charset="0"/>
                </a:rPr>
                <a:t>源程序</a:t>
              </a:r>
              <a:endParaRPr lang="zh-CN" altLang="en-US" sz="1600"/>
            </a:p>
          </p:txBody>
        </p:sp>
        <p:sp>
          <p:nvSpPr>
            <p:cNvPr id="5133" name="Rectangle 15"/>
            <p:cNvSpPr>
              <a:spLocks noChangeArrowheads="1"/>
            </p:cNvSpPr>
            <p:nvPr/>
          </p:nvSpPr>
          <p:spPr bwMode="auto">
            <a:xfrm>
              <a:off x="4140" y="10332"/>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1600">
                  <a:latin typeface="Times New Roman" panose="02020603050405020304" pitchFamily="18" charset="0"/>
                </a:rPr>
                <a:t>源程序</a:t>
              </a:r>
              <a:endParaRPr lang="zh-CN" altLang="en-US" sz="1600"/>
            </a:p>
          </p:txBody>
        </p:sp>
        <p:sp>
          <p:nvSpPr>
            <p:cNvPr id="5134" name="Rectangle 16"/>
            <p:cNvSpPr>
              <a:spLocks noChangeArrowheads="1"/>
            </p:cNvSpPr>
            <p:nvPr/>
          </p:nvSpPr>
          <p:spPr bwMode="auto">
            <a:xfrm>
              <a:off x="3960" y="11424"/>
              <a:ext cx="14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1600">
                  <a:latin typeface="Times New Roman" panose="02020603050405020304" pitchFamily="18" charset="0"/>
                </a:rPr>
                <a:t>取下一个单词</a:t>
              </a:r>
              <a:endParaRPr lang="zh-CN" altLang="en-US" sz="1600"/>
            </a:p>
          </p:txBody>
        </p:sp>
        <p:sp>
          <p:nvSpPr>
            <p:cNvPr id="5135" name="Rectangle 17"/>
            <p:cNvSpPr>
              <a:spLocks noChangeArrowheads="1"/>
            </p:cNvSpPr>
            <p:nvPr/>
          </p:nvSpPr>
          <p:spPr bwMode="auto">
            <a:xfrm>
              <a:off x="6480" y="10176"/>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1600">
                  <a:latin typeface="Times New Roman" panose="02020603050405020304" pitchFamily="18" charset="0"/>
                </a:rPr>
                <a:t>分析树源程序</a:t>
              </a:r>
              <a:endParaRPr lang="zh-CN" altLang="en-US" sz="1600"/>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a:xfrm>
            <a:off x="285750" y="0"/>
            <a:ext cx="8540750" cy="1143000"/>
          </a:xfrm>
        </p:spPr>
        <p:txBody>
          <a:bodyPr/>
          <a:lstStyle/>
          <a:p>
            <a:pPr eaLnBrk="1" hangingPunct="1"/>
            <a:r>
              <a:rPr lang="zh-CN" altLang="en-US" smtClean="0"/>
              <a:t>例题</a:t>
            </a:r>
          </a:p>
        </p:txBody>
      </p:sp>
      <p:graphicFrame>
        <p:nvGraphicFramePr>
          <p:cNvPr id="71730" name="Group 50"/>
          <p:cNvGraphicFramePr>
            <a:graphicFrameLocks noGrp="1"/>
          </p:cNvGraphicFramePr>
          <p:nvPr>
            <p:ph sz="half" idx="2"/>
          </p:nvPr>
        </p:nvGraphicFramePr>
        <p:xfrm>
          <a:off x="6215063" y="2065338"/>
          <a:ext cx="2428875" cy="4243420"/>
        </p:xfrm>
        <a:graphic>
          <a:graphicData uri="http://schemas.openxmlformats.org/drawingml/2006/table">
            <a:tbl>
              <a:tblPr/>
              <a:tblGrid>
                <a:gridCol w="1143000">
                  <a:extLst>
                    <a:ext uri="{9D8B030D-6E8A-4147-A177-3AD203B41FA5}">
                      <a16:colId xmlns:a16="http://schemas.microsoft.com/office/drawing/2014/main" val="20000"/>
                    </a:ext>
                  </a:extLst>
                </a:gridCol>
                <a:gridCol w="1285875">
                  <a:extLst>
                    <a:ext uri="{9D8B030D-6E8A-4147-A177-3AD203B41FA5}">
                      <a16:colId xmlns:a16="http://schemas.microsoft.com/office/drawing/2014/main" val="20001"/>
                    </a:ext>
                  </a:extLst>
                </a:gridCol>
              </a:tblGrid>
              <a:tr h="56466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400" b="1" i="0" u="none" strike="noStrike" cap="none" normalizeH="0" baseline="0" dirty="0" smtClean="0">
                          <a:ln>
                            <a:noFill/>
                          </a:ln>
                          <a:solidFill>
                            <a:srgbClr val="FF0000"/>
                          </a:solidFill>
                          <a:effectLst/>
                          <a:latin typeface="Arial" charset="0"/>
                          <a:ea typeface="宋体" pitchFamily="2" charset="-122"/>
                        </a:rPr>
                        <a:t>产生式</a:t>
                      </a:r>
                    </a:p>
                  </a:txBody>
                  <a:tcPr marL="89999" marR="89999" marT="46778" marB="4677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400" b="1" i="0" u="none" strike="noStrike" cap="none" normalizeH="0" baseline="0" dirty="0" smtClean="0">
                          <a:ln>
                            <a:noFill/>
                          </a:ln>
                          <a:solidFill>
                            <a:srgbClr val="FF0000"/>
                          </a:solidFill>
                          <a:effectLst/>
                          <a:latin typeface="Arial" charset="0"/>
                          <a:ea typeface="宋体" pitchFamily="2" charset="-122"/>
                        </a:rPr>
                        <a:t>SELECT</a:t>
                      </a:r>
                      <a:r>
                        <a:rPr kumimoji="0" lang="zh-CN" altLang="en-US" sz="1400" b="1" i="0" u="none" strike="noStrike" cap="none" normalizeH="0" baseline="0" dirty="0" smtClean="0">
                          <a:ln>
                            <a:noFill/>
                          </a:ln>
                          <a:solidFill>
                            <a:srgbClr val="FF0000"/>
                          </a:solidFill>
                          <a:effectLst/>
                          <a:latin typeface="Arial" charset="0"/>
                          <a:ea typeface="宋体" pitchFamily="2" charset="-122"/>
                        </a:rPr>
                        <a:t>集合</a:t>
                      </a:r>
                      <a:endParaRPr kumimoji="0" lang="en-US" altLang="zh-CN" sz="1400" b="1" i="0" u="none" strike="noStrike" cap="none" normalizeH="0" baseline="0" dirty="0" smtClean="0">
                        <a:ln>
                          <a:noFill/>
                        </a:ln>
                        <a:solidFill>
                          <a:srgbClr val="FF0000"/>
                        </a:solidFill>
                        <a:effectLst/>
                        <a:latin typeface="Arial" charset="0"/>
                        <a:ea typeface="宋体" pitchFamily="2" charset="-122"/>
                      </a:endParaRPr>
                    </a:p>
                  </a:txBody>
                  <a:tcPr marL="89999" marR="89999" marT="46778" marB="4677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787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defRPr/>
                      </a:pPr>
                      <a:r>
                        <a:rPr lang="en-US" altLang="zh-CN" sz="1800" dirty="0" smtClean="0">
                          <a:solidFill>
                            <a:srgbClr val="000000"/>
                          </a:solidFill>
                        </a:rPr>
                        <a:t>S →</a:t>
                      </a:r>
                      <a:r>
                        <a:rPr lang="en-US" altLang="zh-CN" sz="1800" b="1" dirty="0" smtClean="0">
                          <a:solidFill>
                            <a:srgbClr val="000000"/>
                          </a:solidFill>
                        </a:rPr>
                        <a:t>AB</a:t>
                      </a:r>
                      <a:endParaRPr kumimoji="0" lang="en-US" altLang="zh-CN" sz="1800" b="0" i="0" u="none" strike="noStrike" cap="none" normalizeH="0" baseline="0" dirty="0" smtClean="0">
                        <a:ln>
                          <a:noFill/>
                        </a:ln>
                        <a:solidFill>
                          <a:srgbClr val="000000"/>
                        </a:solidFill>
                        <a:effectLst/>
                        <a:latin typeface="Arial" charset="0"/>
                        <a:ea typeface="宋体" pitchFamily="2" charset="-122"/>
                      </a:endParaRPr>
                    </a:p>
                  </a:txBody>
                  <a:tcPr marL="89999" marR="89999" marT="46778" marB="4677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dirty="0" err="1" smtClean="0">
                          <a:ln>
                            <a:noFill/>
                          </a:ln>
                          <a:solidFill>
                            <a:srgbClr val="000000"/>
                          </a:solidFill>
                          <a:effectLst/>
                          <a:latin typeface="Arial" charset="0"/>
                          <a:ea typeface="宋体" pitchFamily="2" charset="-122"/>
                        </a:rPr>
                        <a:t>b,a</a:t>
                      </a:r>
                      <a:r>
                        <a:rPr kumimoji="0" lang="en-US" altLang="zh-CN" sz="1800" b="0" i="0" u="none" strike="noStrike" cap="none" normalizeH="0" baseline="0" dirty="0" smtClean="0">
                          <a:ln>
                            <a:noFill/>
                          </a:ln>
                          <a:solidFill>
                            <a:srgbClr val="000000"/>
                          </a:solidFill>
                          <a:effectLst/>
                          <a:latin typeface="Arial" charset="0"/>
                          <a:ea typeface="宋体" pitchFamily="2" charset="-122"/>
                        </a:rPr>
                        <a:t>,#</a:t>
                      </a:r>
                      <a:endParaRPr kumimoji="0" lang="zh-CN" altLang="en-US" sz="1800" b="0" i="0" u="none" strike="noStrike" cap="none" normalizeH="0" baseline="0" dirty="0" smtClean="0">
                        <a:ln>
                          <a:noFill/>
                        </a:ln>
                        <a:solidFill>
                          <a:srgbClr val="000000"/>
                        </a:solidFill>
                        <a:effectLst/>
                        <a:latin typeface="Arial" charset="0"/>
                        <a:ea typeface="宋体" pitchFamily="2" charset="-122"/>
                      </a:endParaRPr>
                    </a:p>
                  </a:txBody>
                  <a:tcPr marL="89999" marR="89999" marT="46778" marB="4677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787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defRPr/>
                      </a:pPr>
                      <a:r>
                        <a:rPr lang="en-US" altLang="zh-CN" sz="1800" dirty="0" err="1" smtClean="0">
                          <a:solidFill>
                            <a:srgbClr val="000000"/>
                          </a:solidFill>
                        </a:rPr>
                        <a:t>S→</a:t>
                      </a:r>
                      <a:r>
                        <a:rPr lang="en-US" altLang="zh-CN" sz="1800" b="1" dirty="0" err="1" smtClean="0">
                          <a:solidFill>
                            <a:srgbClr val="000000"/>
                          </a:solidFill>
                        </a:rPr>
                        <a:t>bC</a:t>
                      </a:r>
                      <a:endParaRPr kumimoji="0" lang="en-US" altLang="zh-CN" sz="1800" b="0" i="0" u="none" strike="noStrike" cap="none" normalizeH="0" baseline="0" dirty="0" smtClean="0">
                        <a:ln>
                          <a:noFill/>
                        </a:ln>
                        <a:solidFill>
                          <a:srgbClr val="000000"/>
                        </a:solidFill>
                        <a:effectLst/>
                        <a:latin typeface="Arial" charset="0"/>
                        <a:ea typeface="宋体" pitchFamily="2" charset="-122"/>
                      </a:endParaRPr>
                    </a:p>
                  </a:txBody>
                  <a:tcPr marL="89999" marR="89999" marT="46778" marB="4677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dirty="0" smtClean="0">
                          <a:ln>
                            <a:noFill/>
                          </a:ln>
                          <a:solidFill>
                            <a:srgbClr val="000000"/>
                          </a:solidFill>
                          <a:effectLst/>
                          <a:latin typeface="Arial" charset="0"/>
                          <a:ea typeface="宋体" pitchFamily="2" charset="-122"/>
                        </a:rPr>
                        <a:t>b</a:t>
                      </a:r>
                      <a:endParaRPr kumimoji="0" lang="zh-CN" altLang="en-US" sz="1800" b="0" i="0" u="none" strike="noStrike" cap="none" normalizeH="0" baseline="0" dirty="0" smtClean="0">
                        <a:ln>
                          <a:noFill/>
                        </a:ln>
                        <a:solidFill>
                          <a:srgbClr val="000000"/>
                        </a:solidFill>
                        <a:effectLst/>
                        <a:latin typeface="Arial" charset="0"/>
                        <a:ea typeface="宋体" pitchFamily="2" charset="-122"/>
                      </a:endParaRPr>
                    </a:p>
                  </a:txBody>
                  <a:tcPr marL="89999" marR="89999" marT="46778" marB="4677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787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defRPr/>
                      </a:pPr>
                      <a:r>
                        <a:rPr lang="en-US" altLang="zh-CN" sz="1800" dirty="0" smtClean="0">
                          <a:solidFill>
                            <a:srgbClr val="000000"/>
                          </a:solidFill>
                        </a:rPr>
                        <a:t>A→</a:t>
                      </a:r>
                      <a:r>
                        <a:rPr lang="en-US" altLang="zh-CN" sz="1800" b="1" dirty="0" smtClean="0">
                          <a:solidFill>
                            <a:srgbClr val="000000"/>
                          </a:solidFill>
                        </a:rPr>
                        <a:t> ε</a:t>
                      </a:r>
                      <a:endParaRPr kumimoji="0" lang="en-US" altLang="zh-CN" sz="1800" b="0" i="0" u="none" strike="noStrike" cap="none" normalizeH="0" baseline="0" dirty="0" smtClean="0">
                        <a:ln>
                          <a:noFill/>
                        </a:ln>
                        <a:solidFill>
                          <a:srgbClr val="000000"/>
                        </a:solidFill>
                        <a:effectLst/>
                        <a:latin typeface="Arial" charset="0"/>
                        <a:ea typeface="宋体" pitchFamily="2" charset="-122"/>
                      </a:endParaRPr>
                    </a:p>
                  </a:txBody>
                  <a:tcPr marL="89999" marR="89999" marT="46778" marB="4677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dirty="0" err="1" smtClean="0">
                          <a:ln>
                            <a:noFill/>
                          </a:ln>
                          <a:solidFill>
                            <a:srgbClr val="000000"/>
                          </a:solidFill>
                          <a:effectLst/>
                          <a:latin typeface="Arial" charset="0"/>
                          <a:ea typeface="宋体" pitchFamily="2" charset="-122"/>
                        </a:rPr>
                        <a:t>a,c</a:t>
                      </a:r>
                      <a:r>
                        <a:rPr kumimoji="0" lang="en-US" altLang="zh-CN" sz="1800" b="0" i="0" u="none" strike="noStrike" cap="none" normalizeH="0" baseline="0" dirty="0" smtClean="0">
                          <a:ln>
                            <a:noFill/>
                          </a:ln>
                          <a:solidFill>
                            <a:srgbClr val="000000"/>
                          </a:solidFill>
                          <a:effectLst/>
                          <a:latin typeface="Arial" charset="0"/>
                          <a:ea typeface="宋体" pitchFamily="2" charset="-122"/>
                        </a:rPr>
                        <a:t>,#</a:t>
                      </a:r>
                      <a:endParaRPr kumimoji="0" lang="zh-CN" altLang="en-US" sz="1800" b="0" i="0" u="none" strike="noStrike" cap="none" normalizeH="0" baseline="0" dirty="0" smtClean="0">
                        <a:ln>
                          <a:noFill/>
                        </a:ln>
                        <a:solidFill>
                          <a:srgbClr val="000000"/>
                        </a:solidFill>
                        <a:effectLst/>
                        <a:latin typeface="Arial" charset="0"/>
                        <a:ea typeface="宋体" pitchFamily="2" charset="-122"/>
                      </a:endParaRPr>
                    </a:p>
                  </a:txBody>
                  <a:tcPr marL="89999" marR="89999" marT="46778" marB="4677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787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defRPr/>
                      </a:pPr>
                      <a:r>
                        <a:rPr lang="en-US" altLang="zh-CN" sz="1800" dirty="0" smtClean="0">
                          <a:solidFill>
                            <a:srgbClr val="000000"/>
                          </a:solidFill>
                        </a:rPr>
                        <a:t>A →</a:t>
                      </a:r>
                      <a:r>
                        <a:rPr lang="en-US" altLang="zh-CN" sz="1800" b="1" dirty="0" smtClean="0">
                          <a:solidFill>
                            <a:srgbClr val="000000"/>
                          </a:solidFill>
                        </a:rPr>
                        <a:t>b</a:t>
                      </a:r>
                      <a:endParaRPr kumimoji="0" lang="en-US" altLang="zh-CN" sz="1800" b="0" i="0" u="none" strike="noStrike" cap="none" normalizeH="0" baseline="0" dirty="0" smtClean="0">
                        <a:ln>
                          <a:noFill/>
                        </a:ln>
                        <a:solidFill>
                          <a:srgbClr val="000000"/>
                        </a:solidFill>
                        <a:effectLst/>
                        <a:latin typeface="Arial" charset="0"/>
                        <a:ea typeface="宋体" pitchFamily="2" charset="-122"/>
                      </a:endParaRPr>
                    </a:p>
                  </a:txBody>
                  <a:tcPr marL="89999" marR="89999" marT="46778" marB="4677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dirty="0" smtClean="0">
                          <a:ln>
                            <a:noFill/>
                          </a:ln>
                          <a:solidFill>
                            <a:srgbClr val="000000"/>
                          </a:solidFill>
                          <a:effectLst/>
                          <a:latin typeface="Arial" charset="0"/>
                          <a:ea typeface="宋体" pitchFamily="2" charset="-122"/>
                        </a:rPr>
                        <a:t>b</a:t>
                      </a:r>
                      <a:endParaRPr kumimoji="0" lang="zh-CN" altLang="en-US" sz="1800" b="0" i="0" u="none" strike="noStrike" cap="none" normalizeH="0" baseline="0" dirty="0" smtClean="0">
                        <a:ln>
                          <a:noFill/>
                        </a:ln>
                        <a:solidFill>
                          <a:srgbClr val="000000"/>
                        </a:solidFill>
                        <a:effectLst/>
                        <a:latin typeface="Arial" charset="0"/>
                        <a:ea typeface="宋体" pitchFamily="2" charset="-122"/>
                      </a:endParaRPr>
                    </a:p>
                  </a:txBody>
                  <a:tcPr marL="89999" marR="89999" marT="46778" marB="4677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787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defRPr/>
                      </a:pPr>
                      <a:r>
                        <a:rPr lang="en-US" altLang="zh-CN" sz="1800" dirty="0" smtClean="0">
                          <a:solidFill>
                            <a:srgbClr val="000000"/>
                          </a:solidFill>
                        </a:rPr>
                        <a:t>B→</a:t>
                      </a:r>
                      <a:r>
                        <a:rPr lang="en-US" altLang="zh-CN" sz="1800" b="1" dirty="0" smtClean="0">
                          <a:solidFill>
                            <a:srgbClr val="000000"/>
                          </a:solidFill>
                        </a:rPr>
                        <a:t> ε</a:t>
                      </a:r>
                      <a:endParaRPr kumimoji="0" lang="en-US" altLang="zh-CN" sz="1800" b="0" i="0" u="none" strike="noStrike" cap="none" normalizeH="0" baseline="0" dirty="0" smtClean="0">
                        <a:ln>
                          <a:noFill/>
                        </a:ln>
                        <a:solidFill>
                          <a:srgbClr val="000000"/>
                        </a:solidFill>
                        <a:effectLst/>
                        <a:latin typeface="Arial" charset="0"/>
                        <a:ea typeface="宋体" pitchFamily="2" charset="-122"/>
                      </a:endParaRPr>
                    </a:p>
                  </a:txBody>
                  <a:tcPr marL="89999" marR="89999" marT="46778" marB="4677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dirty="0" smtClean="0">
                          <a:ln>
                            <a:noFill/>
                          </a:ln>
                          <a:solidFill>
                            <a:srgbClr val="000000"/>
                          </a:solidFill>
                          <a:effectLst/>
                          <a:latin typeface="Arial" charset="0"/>
                          <a:ea typeface="宋体" pitchFamily="2" charset="-122"/>
                        </a:rPr>
                        <a:t>#</a:t>
                      </a:r>
                      <a:endParaRPr kumimoji="0" lang="zh-CN" altLang="en-US" sz="1800" b="0" i="0" u="none" strike="noStrike" cap="none" normalizeH="0" baseline="0" dirty="0" smtClean="0">
                        <a:ln>
                          <a:noFill/>
                        </a:ln>
                        <a:solidFill>
                          <a:srgbClr val="000000"/>
                        </a:solidFill>
                        <a:effectLst/>
                        <a:latin typeface="Arial" charset="0"/>
                        <a:ea typeface="宋体" pitchFamily="2" charset="-122"/>
                      </a:endParaRPr>
                    </a:p>
                  </a:txBody>
                  <a:tcPr marL="89999" marR="89999" marT="46778" marB="4677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787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defRPr/>
                      </a:pPr>
                      <a:r>
                        <a:rPr lang="en-US" altLang="zh-CN" sz="1800" dirty="0" err="1" smtClean="0">
                          <a:solidFill>
                            <a:srgbClr val="000000"/>
                          </a:solidFill>
                        </a:rPr>
                        <a:t>B→</a:t>
                      </a:r>
                      <a:r>
                        <a:rPr lang="en-US" altLang="zh-CN" sz="1800" b="1" dirty="0" err="1" smtClean="0">
                          <a:solidFill>
                            <a:srgbClr val="000000"/>
                          </a:solidFill>
                        </a:rPr>
                        <a:t>aD</a:t>
                      </a:r>
                      <a:endParaRPr kumimoji="0" lang="en-US" altLang="zh-CN" sz="1800" b="0" i="0" u="none" strike="noStrike" cap="none" normalizeH="0" baseline="0" dirty="0" smtClean="0">
                        <a:ln>
                          <a:noFill/>
                        </a:ln>
                        <a:solidFill>
                          <a:srgbClr val="000000"/>
                        </a:solidFill>
                        <a:effectLst/>
                        <a:latin typeface="Arial" charset="0"/>
                        <a:ea typeface="宋体" pitchFamily="2" charset="-122"/>
                      </a:endParaRPr>
                    </a:p>
                  </a:txBody>
                  <a:tcPr marL="89999" marR="89999" marT="46778" marB="4677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dirty="0" smtClean="0">
                          <a:ln>
                            <a:noFill/>
                          </a:ln>
                          <a:solidFill>
                            <a:srgbClr val="000000"/>
                          </a:solidFill>
                          <a:effectLst/>
                          <a:latin typeface="Arial" charset="0"/>
                          <a:ea typeface="宋体" pitchFamily="2" charset="-122"/>
                        </a:rPr>
                        <a:t>a</a:t>
                      </a:r>
                      <a:endParaRPr kumimoji="0" lang="zh-CN" altLang="en-US" sz="1800" b="0" i="0" u="none" strike="noStrike" cap="none" normalizeH="0" baseline="0" dirty="0" smtClean="0">
                        <a:ln>
                          <a:noFill/>
                        </a:ln>
                        <a:solidFill>
                          <a:srgbClr val="000000"/>
                        </a:solidFill>
                        <a:effectLst/>
                        <a:latin typeface="Arial" charset="0"/>
                        <a:ea typeface="宋体" pitchFamily="2" charset="-122"/>
                      </a:endParaRPr>
                    </a:p>
                  </a:txBody>
                  <a:tcPr marL="89999" marR="89999" marT="46778" marB="4677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787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defRPr/>
                      </a:pPr>
                      <a:r>
                        <a:rPr lang="en-US" altLang="zh-CN" sz="1800" dirty="0" smtClean="0">
                          <a:solidFill>
                            <a:srgbClr val="000000"/>
                          </a:solidFill>
                        </a:rPr>
                        <a:t>C→</a:t>
                      </a:r>
                      <a:r>
                        <a:rPr lang="en-US" altLang="zh-CN" sz="1800" b="1" dirty="0" smtClean="0">
                          <a:solidFill>
                            <a:srgbClr val="000000"/>
                          </a:solidFill>
                        </a:rPr>
                        <a:t>AD</a:t>
                      </a:r>
                      <a:endParaRPr kumimoji="0" lang="en-US" altLang="zh-CN" sz="1800" b="0" i="0" u="none" strike="noStrike" cap="none" normalizeH="0" baseline="0" dirty="0" smtClean="0">
                        <a:ln>
                          <a:noFill/>
                        </a:ln>
                        <a:solidFill>
                          <a:srgbClr val="000000"/>
                        </a:solidFill>
                        <a:effectLst/>
                        <a:latin typeface="Arial" charset="0"/>
                        <a:ea typeface="宋体" pitchFamily="2" charset="-122"/>
                      </a:endParaRPr>
                    </a:p>
                  </a:txBody>
                  <a:tcPr marL="89999" marR="89999" marT="46778" marB="4677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dirty="0" err="1" smtClean="0">
                          <a:ln>
                            <a:noFill/>
                          </a:ln>
                          <a:solidFill>
                            <a:srgbClr val="000000"/>
                          </a:solidFill>
                          <a:effectLst/>
                          <a:latin typeface="Arial" charset="0"/>
                          <a:ea typeface="宋体" pitchFamily="2" charset="-122"/>
                        </a:rPr>
                        <a:t>a,b,c</a:t>
                      </a:r>
                      <a:endParaRPr kumimoji="0" lang="zh-CN" altLang="en-US" sz="1800" b="0" i="0" u="none" strike="noStrike" cap="none" normalizeH="0" baseline="0" dirty="0" smtClean="0">
                        <a:ln>
                          <a:noFill/>
                        </a:ln>
                        <a:solidFill>
                          <a:srgbClr val="000000"/>
                        </a:solidFill>
                        <a:effectLst/>
                        <a:latin typeface="Arial" charset="0"/>
                        <a:ea typeface="宋体" pitchFamily="2" charset="-122"/>
                      </a:endParaRPr>
                    </a:p>
                  </a:txBody>
                  <a:tcPr marL="89999" marR="89999" marT="46778" marB="4677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787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defRPr/>
                      </a:pPr>
                      <a:r>
                        <a:rPr lang="en-US" altLang="zh-CN" sz="1800" dirty="0" err="1" smtClean="0">
                          <a:solidFill>
                            <a:srgbClr val="000000"/>
                          </a:solidFill>
                        </a:rPr>
                        <a:t>C→</a:t>
                      </a:r>
                      <a:r>
                        <a:rPr lang="en-US" altLang="zh-CN" sz="1800" b="1" dirty="0" err="1" smtClean="0">
                          <a:solidFill>
                            <a:srgbClr val="000000"/>
                          </a:solidFill>
                        </a:rPr>
                        <a:t>b</a:t>
                      </a:r>
                      <a:endParaRPr kumimoji="0" lang="en-US" altLang="zh-CN" sz="1800" b="0" i="0" u="none" strike="noStrike" cap="none" normalizeH="0" baseline="0" dirty="0" smtClean="0">
                        <a:ln>
                          <a:noFill/>
                        </a:ln>
                        <a:solidFill>
                          <a:srgbClr val="000000"/>
                        </a:solidFill>
                        <a:effectLst/>
                        <a:latin typeface="Arial" charset="0"/>
                        <a:ea typeface="宋体" pitchFamily="2" charset="-122"/>
                      </a:endParaRPr>
                    </a:p>
                  </a:txBody>
                  <a:tcPr marL="89999" marR="89999" marT="46778" marB="4677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dirty="0" smtClean="0">
                          <a:ln>
                            <a:noFill/>
                          </a:ln>
                          <a:solidFill>
                            <a:srgbClr val="000000"/>
                          </a:solidFill>
                          <a:effectLst/>
                          <a:latin typeface="Arial" charset="0"/>
                          <a:ea typeface="宋体" pitchFamily="2" charset="-122"/>
                        </a:rPr>
                        <a:t>b</a:t>
                      </a:r>
                      <a:endParaRPr kumimoji="0" lang="zh-CN" altLang="en-US" sz="1800" b="0" i="0" u="none" strike="noStrike" cap="none" normalizeH="0" baseline="0" dirty="0" smtClean="0">
                        <a:ln>
                          <a:noFill/>
                        </a:ln>
                        <a:solidFill>
                          <a:srgbClr val="000000"/>
                        </a:solidFill>
                        <a:effectLst/>
                        <a:latin typeface="Arial" charset="0"/>
                        <a:ea typeface="宋体" pitchFamily="2" charset="-122"/>
                      </a:endParaRPr>
                    </a:p>
                  </a:txBody>
                  <a:tcPr marL="89999" marR="89999" marT="46778" marB="4677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787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defRPr/>
                      </a:pPr>
                      <a:r>
                        <a:rPr lang="en-US" altLang="zh-CN" sz="1800" dirty="0" err="1" smtClean="0">
                          <a:solidFill>
                            <a:srgbClr val="000000"/>
                          </a:solidFill>
                        </a:rPr>
                        <a:t>D→</a:t>
                      </a:r>
                      <a:r>
                        <a:rPr lang="en-US" altLang="zh-CN" sz="1800" b="1" dirty="0" err="1" smtClean="0">
                          <a:solidFill>
                            <a:srgbClr val="000000"/>
                          </a:solidFill>
                        </a:rPr>
                        <a:t>aS</a:t>
                      </a:r>
                      <a:endParaRPr lang="en-US" altLang="zh-CN" sz="1800" b="1" dirty="0" smtClean="0">
                        <a:solidFill>
                          <a:srgbClr val="000000"/>
                        </a:solidFill>
                      </a:endParaRPr>
                    </a:p>
                  </a:txBody>
                  <a:tcPr marL="89999" marR="89999" marT="46778" marB="4677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dirty="0" smtClean="0">
                          <a:ln>
                            <a:noFill/>
                          </a:ln>
                          <a:solidFill>
                            <a:srgbClr val="000000"/>
                          </a:solidFill>
                          <a:effectLst/>
                          <a:latin typeface="Arial" charset="0"/>
                          <a:ea typeface="宋体" pitchFamily="2" charset="-122"/>
                        </a:rPr>
                        <a:t>a</a:t>
                      </a:r>
                      <a:endParaRPr kumimoji="0" lang="zh-CN" altLang="en-US" sz="1800" b="0" i="0" u="none" strike="noStrike" cap="none" normalizeH="0" baseline="0" dirty="0" smtClean="0">
                        <a:ln>
                          <a:noFill/>
                        </a:ln>
                        <a:solidFill>
                          <a:srgbClr val="000000"/>
                        </a:solidFill>
                        <a:effectLst/>
                        <a:latin typeface="Arial" charset="0"/>
                        <a:ea typeface="宋体" pitchFamily="2" charset="-122"/>
                      </a:endParaRPr>
                    </a:p>
                  </a:txBody>
                  <a:tcPr marL="89999" marR="89999" marT="46778" marB="4677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787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defRPr/>
                      </a:pPr>
                      <a:r>
                        <a:rPr lang="en-US" altLang="zh-CN" sz="1800" dirty="0" err="1" smtClean="0">
                          <a:solidFill>
                            <a:srgbClr val="000000"/>
                          </a:solidFill>
                        </a:rPr>
                        <a:t>D→</a:t>
                      </a:r>
                      <a:r>
                        <a:rPr lang="en-US" altLang="zh-CN" sz="1800" b="1" dirty="0" err="1" smtClean="0">
                          <a:solidFill>
                            <a:srgbClr val="000000"/>
                          </a:solidFill>
                        </a:rPr>
                        <a:t>c</a:t>
                      </a:r>
                      <a:endParaRPr lang="en-US" altLang="zh-CN" sz="1800" b="1" dirty="0" smtClean="0">
                        <a:solidFill>
                          <a:srgbClr val="000000"/>
                        </a:solidFill>
                      </a:endParaRPr>
                    </a:p>
                  </a:txBody>
                  <a:tcPr marL="89999" marR="89999" marT="46778" marB="4677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dirty="0" smtClean="0">
                          <a:ln>
                            <a:noFill/>
                          </a:ln>
                          <a:solidFill>
                            <a:srgbClr val="000000"/>
                          </a:solidFill>
                          <a:effectLst/>
                          <a:latin typeface="Arial" charset="0"/>
                          <a:ea typeface="宋体" pitchFamily="2" charset="-122"/>
                        </a:rPr>
                        <a:t>c</a:t>
                      </a:r>
                      <a:endParaRPr kumimoji="0" lang="zh-CN" altLang="en-US" sz="1800" b="0" i="0" u="none" strike="noStrike" cap="none" normalizeH="0" baseline="0" dirty="0" smtClean="0">
                        <a:ln>
                          <a:noFill/>
                        </a:ln>
                        <a:solidFill>
                          <a:srgbClr val="000000"/>
                        </a:solidFill>
                        <a:effectLst/>
                        <a:latin typeface="Arial" charset="0"/>
                        <a:ea typeface="宋体" pitchFamily="2" charset="-122"/>
                      </a:endParaRPr>
                    </a:p>
                  </a:txBody>
                  <a:tcPr marL="89999" marR="89999" marT="46778" marB="4677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graphicFrame>
        <p:nvGraphicFramePr>
          <p:cNvPr id="8" name="表格 7"/>
          <p:cNvGraphicFramePr>
            <a:graphicFrameLocks noGrp="1"/>
          </p:cNvGraphicFramePr>
          <p:nvPr/>
        </p:nvGraphicFramePr>
        <p:xfrm>
          <a:off x="500063" y="2565400"/>
          <a:ext cx="5080000" cy="2763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tblGrid>
              <a:tr h="370883">
                <a:tc>
                  <a:txBody>
                    <a:bodyPr/>
                    <a:lstStyle/>
                    <a:p>
                      <a:endParaRPr lang="zh-CN" altLang="en-US" sz="1800" dirty="0">
                        <a:solidFill>
                          <a:srgbClr val="000000"/>
                        </a:solidFill>
                      </a:endParaRPr>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800" dirty="0" smtClean="0">
                          <a:solidFill>
                            <a:srgbClr val="000000"/>
                          </a:solidFill>
                        </a:rPr>
                        <a:t>a</a:t>
                      </a:r>
                      <a:endParaRPr lang="zh-CN" altLang="en-US" sz="1800" dirty="0">
                        <a:solidFill>
                          <a:srgbClr val="000000"/>
                        </a:solidFill>
                      </a:endParaRPr>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800" dirty="0" smtClean="0">
                          <a:solidFill>
                            <a:srgbClr val="000000"/>
                          </a:solidFill>
                        </a:rPr>
                        <a:t>b</a:t>
                      </a:r>
                      <a:endParaRPr lang="zh-CN" altLang="en-US" sz="1800" dirty="0">
                        <a:solidFill>
                          <a:srgbClr val="000000"/>
                        </a:solidFill>
                      </a:endParaRPr>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800" dirty="0" smtClean="0">
                          <a:solidFill>
                            <a:srgbClr val="000000"/>
                          </a:solidFill>
                        </a:rPr>
                        <a:t>c</a:t>
                      </a:r>
                      <a:endParaRPr lang="zh-CN" altLang="en-US" sz="1800" dirty="0">
                        <a:solidFill>
                          <a:srgbClr val="000000"/>
                        </a:solidFill>
                      </a:endParaRPr>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800" dirty="0" smtClean="0">
                          <a:solidFill>
                            <a:srgbClr val="000000"/>
                          </a:solidFill>
                        </a:rPr>
                        <a:t>#</a:t>
                      </a:r>
                      <a:endParaRPr lang="zh-CN" altLang="en-US" sz="1800" dirty="0">
                        <a:solidFill>
                          <a:srgbClr val="000000"/>
                        </a:solidFill>
                      </a:endParaRPr>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640154">
                <a:tc>
                  <a:txBody>
                    <a:bodyPr/>
                    <a:lstStyle/>
                    <a:p>
                      <a:r>
                        <a:rPr lang="en-US" altLang="zh-CN" sz="1800" dirty="0" smtClean="0">
                          <a:solidFill>
                            <a:srgbClr val="000000"/>
                          </a:solidFill>
                        </a:rPr>
                        <a:t>S</a:t>
                      </a:r>
                      <a:endParaRPr lang="zh-CN" altLang="en-US" sz="1800" dirty="0">
                        <a:solidFill>
                          <a:srgbClr val="000000"/>
                        </a:solidFill>
                      </a:endParaRPr>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800" dirty="0" smtClean="0">
                          <a:solidFill>
                            <a:srgbClr val="000000"/>
                          </a:solidFill>
                        </a:rPr>
                        <a:t>→</a:t>
                      </a:r>
                      <a:r>
                        <a:rPr lang="en-US" altLang="zh-CN" sz="1800" b="1" dirty="0" smtClean="0">
                          <a:solidFill>
                            <a:srgbClr val="000000"/>
                          </a:solidFill>
                        </a:rPr>
                        <a:t>AB</a:t>
                      </a:r>
                      <a:endParaRPr lang="zh-CN" altLang="en-US" sz="1800" dirty="0">
                        <a:solidFill>
                          <a:srgbClr val="000000"/>
                        </a:solidFill>
                      </a:endParaRPr>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solidFill>
                            <a:srgbClr val="000000"/>
                          </a:solidFill>
                        </a:rPr>
                        <a:t>→</a:t>
                      </a:r>
                      <a:r>
                        <a:rPr lang="en-US" altLang="zh-CN" sz="1800" b="1" dirty="0" smtClean="0">
                          <a:solidFill>
                            <a:srgbClr val="000000"/>
                          </a:solidFill>
                        </a:rPr>
                        <a:t>AB;</a:t>
                      </a:r>
                      <a:r>
                        <a:rPr lang="en-US" altLang="zh-CN" sz="1800" dirty="0" smtClean="0">
                          <a:solidFill>
                            <a:srgbClr val="000000"/>
                          </a:solidFill>
                        </a:rPr>
                        <a:t> →</a:t>
                      </a:r>
                      <a:r>
                        <a:rPr lang="en-US" altLang="zh-CN" sz="1800" b="1" dirty="0" err="1" smtClean="0">
                          <a:solidFill>
                            <a:srgbClr val="000000"/>
                          </a:solidFill>
                        </a:rPr>
                        <a:t>bC</a:t>
                      </a:r>
                      <a:endParaRPr kumimoji="0" lang="en-US" altLang="zh-CN" sz="1800" b="0" i="0" u="none" strike="noStrike" cap="none" normalizeH="0" baseline="0" dirty="0" smtClean="0">
                        <a:ln>
                          <a:noFill/>
                        </a:ln>
                        <a:solidFill>
                          <a:srgbClr val="000000"/>
                        </a:solidFill>
                        <a:effectLst/>
                        <a:latin typeface="Arial" charset="0"/>
                        <a:ea typeface="宋体" pitchFamily="2" charset="-122"/>
                      </a:endParaRPr>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800" dirty="0">
                        <a:solidFill>
                          <a:srgbClr val="000000"/>
                        </a:solidFill>
                      </a:endParaRPr>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800" dirty="0" smtClean="0">
                          <a:solidFill>
                            <a:srgbClr val="000000"/>
                          </a:solidFill>
                        </a:rPr>
                        <a:t>→</a:t>
                      </a:r>
                      <a:r>
                        <a:rPr lang="en-US" altLang="zh-CN" sz="1800" b="1" dirty="0" smtClean="0">
                          <a:solidFill>
                            <a:srgbClr val="000000"/>
                          </a:solidFill>
                        </a:rPr>
                        <a:t>AB</a:t>
                      </a:r>
                      <a:endParaRPr lang="zh-CN" altLang="en-US" sz="1800" dirty="0">
                        <a:solidFill>
                          <a:srgbClr val="000000"/>
                        </a:solidFill>
                      </a:endParaRPr>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83">
                <a:tc>
                  <a:txBody>
                    <a:bodyPr/>
                    <a:lstStyle/>
                    <a:p>
                      <a:r>
                        <a:rPr lang="en-US" altLang="zh-CN" sz="1800" dirty="0" smtClean="0">
                          <a:solidFill>
                            <a:srgbClr val="000000"/>
                          </a:solidFill>
                        </a:rPr>
                        <a:t>A</a:t>
                      </a:r>
                      <a:endParaRPr lang="zh-CN" altLang="en-US" sz="1800" dirty="0">
                        <a:solidFill>
                          <a:srgbClr val="000000"/>
                        </a:solidFill>
                      </a:endParaRPr>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defRPr/>
                      </a:pPr>
                      <a:r>
                        <a:rPr lang="en-US" altLang="zh-CN" sz="1800" dirty="0" smtClean="0">
                          <a:solidFill>
                            <a:srgbClr val="000000"/>
                          </a:solidFill>
                        </a:rPr>
                        <a:t>→</a:t>
                      </a:r>
                      <a:r>
                        <a:rPr lang="en-US" altLang="zh-CN" sz="1800" b="1" dirty="0" smtClean="0">
                          <a:solidFill>
                            <a:srgbClr val="000000"/>
                          </a:solidFill>
                        </a:rPr>
                        <a:t> ε</a:t>
                      </a:r>
                      <a:endParaRPr kumimoji="0" lang="en-US" altLang="zh-CN" sz="1800" b="0" i="0" u="none" strike="noStrike" cap="none" normalizeH="0" baseline="0" dirty="0" smtClean="0">
                        <a:ln>
                          <a:noFill/>
                        </a:ln>
                        <a:solidFill>
                          <a:srgbClr val="000000"/>
                        </a:solidFill>
                        <a:effectLst/>
                        <a:latin typeface="Arial" charset="0"/>
                        <a:ea typeface="宋体" pitchFamily="2" charset="-122"/>
                      </a:endParaRPr>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defRPr/>
                      </a:pPr>
                      <a:r>
                        <a:rPr lang="en-US" altLang="zh-CN" sz="1800" dirty="0" smtClean="0">
                          <a:solidFill>
                            <a:srgbClr val="000000"/>
                          </a:solidFill>
                        </a:rPr>
                        <a:t>A →</a:t>
                      </a:r>
                      <a:r>
                        <a:rPr lang="en-US" altLang="zh-CN" sz="1800" b="1" dirty="0" smtClean="0">
                          <a:solidFill>
                            <a:srgbClr val="000000"/>
                          </a:solidFill>
                        </a:rPr>
                        <a:t>b</a:t>
                      </a:r>
                      <a:endParaRPr kumimoji="0" lang="en-US" altLang="zh-CN" sz="1800" b="0" i="0" u="none" strike="noStrike" cap="none" normalizeH="0" baseline="0" dirty="0" smtClean="0">
                        <a:ln>
                          <a:noFill/>
                        </a:ln>
                        <a:solidFill>
                          <a:srgbClr val="000000"/>
                        </a:solidFill>
                        <a:effectLst/>
                        <a:latin typeface="Arial" charset="0"/>
                        <a:ea typeface="宋体" pitchFamily="2" charset="-122"/>
                      </a:endParaRPr>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defRPr/>
                      </a:pPr>
                      <a:r>
                        <a:rPr lang="en-US" altLang="zh-CN" sz="1800" dirty="0" smtClean="0">
                          <a:solidFill>
                            <a:srgbClr val="000000"/>
                          </a:solidFill>
                        </a:rPr>
                        <a:t>→</a:t>
                      </a:r>
                      <a:r>
                        <a:rPr lang="en-US" altLang="zh-CN" sz="1800" b="1" dirty="0" smtClean="0">
                          <a:solidFill>
                            <a:srgbClr val="000000"/>
                          </a:solidFill>
                        </a:rPr>
                        <a:t> ε</a:t>
                      </a:r>
                      <a:endParaRPr kumimoji="0" lang="en-US" altLang="zh-CN" sz="1800" b="0" i="0" u="none" strike="noStrike" cap="none" normalizeH="0" baseline="0" dirty="0" smtClean="0">
                        <a:ln>
                          <a:noFill/>
                        </a:ln>
                        <a:solidFill>
                          <a:srgbClr val="000000"/>
                        </a:solidFill>
                        <a:effectLst/>
                        <a:latin typeface="Arial" charset="0"/>
                        <a:ea typeface="宋体" pitchFamily="2" charset="-122"/>
                      </a:endParaRPr>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defRPr/>
                      </a:pPr>
                      <a:r>
                        <a:rPr lang="en-US" altLang="zh-CN" sz="1800" dirty="0" smtClean="0">
                          <a:solidFill>
                            <a:srgbClr val="000000"/>
                          </a:solidFill>
                        </a:rPr>
                        <a:t>→</a:t>
                      </a:r>
                      <a:r>
                        <a:rPr lang="en-US" altLang="zh-CN" sz="1800" b="1" dirty="0" smtClean="0">
                          <a:solidFill>
                            <a:srgbClr val="000000"/>
                          </a:solidFill>
                        </a:rPr>
                        <a:t> ε</a:t>
                      </a:r>
                      <a:endParaRPr kumimoji="0" lang="en-US" altLang="zh-CN" sz="1800" b="0" i="0" u="none" strike="noStrike" cap="none" normalizeH="0" baseline="0" dirty="0" smtClean="0">
                        <a:ln>
                          <a:noFill/>
                        </a:ln>
                        <a:solidFill>
                          <a:srgbClr val="000000"/>
                        </a:solidFill>
                        <a:effectLst/>
                        <a:latin typeface="Arial" charset="0"/>
                        <a:ea typeface="宋体" pitchFamily="2" charset="-122"/>
                      </a:endParaRPr>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83">
                <a:tc>
                  <a:txBody>
                    <a:bodyPr/>
                    <a:lstStyle/>
                    <a:p>
                      <a:r>
                        <a:rPr lang="en-US" altLang="zh-CN" sz="1800" dirty="0" smtClean="0">
                          <a:solidFill>
                            <a:srgbClr val="000000"/>
                          </a:solidFill>
                        </a:rPr>
                        <a:t>B</a:t>
                      </a:r>
                      <a:endParaRPr lang="zh-CN" altLang="en-US" sz="1800" dirty="0">
                        <a:solidFill>
                          <a:srgbClr val="000000"/>
                        </a:solidFill>
                      </a:endParaRPr>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solidFill>
                            <a:srgbClr val="000000"/>
                          </a:solidFill>
                        </a:rPr>
                        <a:t>→</a:t>
                      </a:r>
                      <a:r>
                        <a:rPr lang="en-US" altLang="zh-CN" sz="1800" b="1" dirty="0" err="1" smtClean="0">
                          <a:solidFill>
                            <a:srgbClr val="000000"/>
                          </a:solidFill>
                        </a:rPr>
                        <a:t>aD</a:t>
                      </a:r>
                      <a:endParaRPr kumimoji="0" lang="en-US" altLang="zh-CN" sz="1800" b="0" i="0" u="none" strike="noStrike" cap="none" normalizeH="0" baseline="0" dirty="0" smtClean="0">
                        <a:ln>
                          <a:noFill/>
                        </a:ln>
                        <a:solidFill>
                          <a:srgbClr val="000000"/>
                        </a:solidFill>
                        <a:effectLst/>
                        <a:latin typeface="Arial" charset="0"/>
                        <a:ea typeface="宋体" pitchFamily="2" charset="-122"/>
                      </a:endParaRPr>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800">
                        <a:solidFill>
                          <a:srgbClr val="000000"/>
                        </a:solidFill>
                      </a:endParaRPr>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800">
                        <a:solidFill>
                          <a:srgbClr val="000000"/>
                        </a:solidFill>
                      </a:endParaRPr>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solidFill>
                            <a:srgbClr val="000000"/>
                          </a:solidFill>
                        </a:rPr>
                        <a:t>→</a:t>
                      </a:r>
                      <a:r>
                        <a:rPr lang="en-US" altLang="zh-CN" sz="1800" b="1" dirty="0" smtClean="0">
                          <a:solidFill>
                            <a:srgbClr val="000000"/>
                          </a:solidFill>
                        </a:rPr>
                        <a:t> ε</a:t>
                      </a:r>
                      <a:endParaRPr kumimoji="0" lang="en-US" altLang="zh-CN" sz="1800" b="0" i="0" u="none" strike="noStrike" cap="none" normalizeH="0" baseline="0" dirty="0" smtClean="0">
                        <a:ln>
                          <a:noFill/>
                        </a:ln>
                        <a:solidFill>
                          <a:srgbClr val="000000"/>
                        </a:solidFill>
                        <a:effectLst/>
                        <a:latin typeface="Arial" charset="0"/>
                        <a:ea typeface="宋体" pitchFamily="2" charset="-122"/>
                      </a:endParaRPr>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640154">
                <a:tc>
                  <a:txBody>
                    <a:bodyPr/>
                    <a:lstStyle/>
                    <a:p>
                      <a:r>
                        <a:rPr lang="en-US" altLang="zh-CN" sz="1800" dirty="0" smtClean="0">
                          <a:solidFill>
                            <a:srgbClr val="000000"/>
                          </a:solidFill>
                        </a:rPr>
                        <a:t>C</a:t>
                      </a:r>
                      <a:endParaRPr lang="zh-CN" altLang="en-US" sz="1800" dirty="0">
                        <a:solidFill>
                          <a:srgbClr val="000000"/>
                        </a:solidFill>
                      </a:endParaRPr>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solidFill>
                            <a:srgbClr val="000000"/>
                          </a:solidFill>
                        </a:rPr>
                        <a:t>→</a:t>
                      </a:r>
                      <a:r>
                        <a:rPr lang="en-US" altLang="zh-CN" sz="1800" b="1" dirty="0" smtClean="0">
                          <a:solidFill>
                            <a:srgbClr val="000000"/>
                          </a:solidFill>
                        </a:rPr>
                        <a:t>AD</a:t>
                      </a:r>
                      <a:endParaRPr kumimoji="0" lang="en-US" altLang="zh-CN" sz="1800" b="0" i="0" u="none" strike="noStrike" cap="none" normalizeH="0" baseline="0" dirty="0" smtClean="0">
                        <a:ln>
                          <a:noFill/>
                        </a:ln>
                        <a:solidFill>
                          <a:srgbClr val="000000"/>
                        </a:solidFill>
                        <a:effectLst/>
                        <a:latin typeface="Arial" charset="0"/>
                        <a:ea typeface="宋体" pitchFamily="2" charset="-122"/>
                      </a:endParaRPr>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solidFill>
                            <a:srgbClr val="000000"/>
                          </a:solidFill>
                        </a:rPr>
                        <a:t>→</a:t>
                      </a:r>
                      <a:r>
                        <a:rPr lang="en-US" altLang="zh-CN" sz="1800" b="1" dirty="0" smtClean="0">
                          <a:solidFill>
                            <a:srgbClr val="000000"/>
                          </a:solidFill>
                        </a:rPr>
                        <a:t>AD;</a:t>
                      </a:r>
                      <a:r>
                        <a:rPr lang="en-US" altLang="zh-CN" sz="1800" dirty="0" smtClean="0">
                          <a:solidFill>
                            <a:srgbClr val="000000"/>
                          </a:solidFill>
                        </a:rPr>
                        <a:t> →</a:t>
                      </a:r>
                      <a:r>
                        <a:rPr lang="en-US" altLang="zh-CN" sz="1800" b="1" dirty="0" smtClean="0">
                          <a:solidFill>
                            <a:srgbClr val="000000"/>
                          </a:solidFill>
                        </a:rPr>
                        <a:t>b</a:t>
                      </a:r>
                      <a:endParaRPr kumimoji="0" lang="en-US" altLang="zh-CN" sz="1800" b="0" i="0" u="none" strike="noStrike" cap="none" normalizeH="0" baseline="0" dirty="0" smtClean="0">
                        <a:ln>
                          <a:noFill/>
                        </a:ln>
                        <a:solidFill>
                          <a:srgbClr val="000000"/>
                        </a:solidFill>
                        <a:effectLst/>
                        <a:latin typeface="Arial" charset="0"/>
                        <a:ea typeface="宋体" pitchFamily="2" charset="-122"/>
                      </a:endParaRPr>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solidFill>
                            <a:srgbClr val="000000"/>
                          </a:solidFill>
                        </a:rPr>
                        <a:t>→</a:t>
                      </a:r>
                      <a:r>
                        <a:rPr lang="en-US" altLang="zh-CN" sz="1800" b="1" dirty="0" smtClean="0">
                          <a:solidFill>
                            <a:srgbClr val="000000"/>
                          </a:solidFill>
                        </a:rPr>
                        <a:t>AD</a:t>
                      </a:r>
                      <a:endParaRPr kumimoji="0" lang="en-US" altLang="zh-CN" sz="1800" b="0" i="0" u="none" strike="noStrike" cap="none" normalizeH="0" baseline="0" dirty="0" smtClean="0">
                        <a:ln>
                          <a:noFill/>
                        </a:ln>
                        <a:solidFill>
                          <a:srgbClr val="000000"/>
                        </a:solidFill>
                        <a:effectLst/>
                        <a:latin typeface="Arial" charset="0"/>
                        <a:ea typeface="宋体" pitchFamily="2" charset="-122"/>
                      </a:endParaRPr>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800">
                        <a:solidFill>
                          <a:srgbClr val="000000"/>
                        </a:solidFill>
                      </a:endParaRPr>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83">
                <a:tc>
                  <a:txBody>
                    <a:bodyPr/>
                    <a:lstStyle/>
                    <a:p>
                      <a:r>
                        <a:rPr lang="en-US" altLang="zh-CN" sz="1800" dirty="0" smtClean="0">
                          <a:solidFill>
                            <a:srgbClr val="000000"/>
                          </a:solidFill>
                        </a:rPr>
                        <a:t>D</a:t>
                      </a:r>
                      <a:endParaRPr lang="zh-CN" altLang="en-US" sz="1800" dirty="0">
                        <a:solidFill>
                          <a:srgbClr val="000000"/>
                        </a:solidFill>
                      </a:endParaRPr>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solidFill>
                            <a:srgbClr val="000000"/>
                          </a:solidFill>
                        </a:rPr>
                        <a:t>→</a:t>
                      </a:r>
                      <a:r>
                        <a:rPr lang="en-US" altLang="zh-CN" sz="1800" b="1" dirty="0" err="1" smtClean="0">
                          <a:solidFill>
                            <a:srgbClr val="000000"/>
                          </a:solidFill>
                        </a:rPr>
                        <a:t>aS</a:t>
                      </a:r>
                      <a:endParaRPr lang="en-US" altLang="zh-CN" sz="1800" b="1" dirty="0" smtClean="0">
                        <a:solidFill>
                          <a:srgbClr val="000000"/>
                        </a:solidFill>
                      </a:endParaRPr>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800">
                        <a:solidFill>
                          <a:srgbClr val="000000"/>
                        </a:solidFill>
                      </a:endParaRPr>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solidFill>
                            <a:srgbClr val="000000"/>
                          </a:solidFill>
                        </a:rPr>
                        <a:t>→</a:t>
                      </a:r>
                      <a:r>
                        <a:rPr lang="en-US" altLang="zh-CN" sz="1800" b="1" dirty="0" smtClean="0">
                          <a:solidFill>
                            <a:srgbClr val="000000"/>
                          </a:solidFill>
                        </a:rPr>
                        <a:t>c</a:t>
                      </a:r>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800" dirty="0">
                        <a:solidFill>
                          <a:srgbClr val="000000"/>
                        </a:solidFill>
                      </a:endParaRPr>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 name="文本框 1"/>
          <p:cNvSpPr txBox="1"/>
          <p:nvPr/>
        </p:nvSpPr>
        <p:spPr>
          <a:xfrm>
            <a:off x="2101344" y="2065338"/>
            <a:ext cx="1911101" cy="369332"/>
          </a:xfrm>
          <a:prstGeom prst="rect">
            <a:avLst/>
          </a:prstGeom>
          <a:noFill/>
        </p:spPr>
        <p:txBody>
          <a:bodyPr wrap="none" rtlCol="0">
            <a:spAutoFit/>
          </a:bodyPr>
          <a:lstStyle/>
          <a:p>
            <a:r>
              <a:rPr lang="en-US" altLang="zh-CN" b="1" dirty="0" smtClean="0"/>
              <a:t>LL(1)</a:t>
            </a:r>
            <a:r>
              <a:rPr lang="zh-CN" altLang="en-US" b="1" dirty="0" smtClean="0"/>
              <a:t>预测分析表</a:t>
            </a:r>
            <a:endParaRPr lang="zh-CN" altLang="en-US"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a:xfrm>
            <a:off x="611188" y="692150"/>
            <a:ext cx="8231187" cy="576263"/>
          </a:xfrm>
        </p:spPr>
        <p:txBody>
          <a:bodyPr/>
          <a:lstStyle/>
          <a:p>
            <a:pPr eaLnBrk="1" hangingPunct="1"/>
            <a:r>
              <a:rPr lang="en-US" altLang="zh-CN" sz="2800" dirty="0" smtClean="0"/>
              <a:t>4.3 </a:t>
            </a:r>
            <a:r>
              <a:rPr lang="zh-CN" altLang="en-US" sz="2800" dirty="0" smtClean="0"/>
              <a:t>某些非</a:t>
            </a:r>
            <a:r>
              <a:rPr lang="en-US" altLang="zh-CN" sz="2800" dirty="0" smtClean="0"/>
              <a:t>LL</a:t>
            </a:r>
            <a:r>
              <a:rPr lang="zh-CN" altLang="en-US" sz="2800" dirty="0" smtClean="0"/>
              <a:t>（</a:t>
            </a:r>
            <a:r>
              <a:rPr lang="en-US" altLang="zh-CN" sz="2800" dirty="0" smtClean="0"/>
              <a:t>1</a:t>
            </a:r>
            <a:r>
              <a:rPr lang="zh-CN" altLang="en-US" sz="2800" dirty="0" smtClean="0"/>
              <a:t>）文法到</a:t>
            </a:r>
            <a:r>
              <a:rPr lang="en-US" altLang="zh-CN" sz="2800" dirty="0" smtClean="0"/>
              <a:t>LL</a:t>
            </a:r>
            <a:r>
              <a:rPr lang="zh-CN" altLang="en-US" sz="2800" dirty="0" smtClean="0"/>
              <a:t>（</a:t>
            </a:r>
            <a:r>
              <a:rPr lang="en-US" altLang="zh-CN" sz="2800" dirty="0" smtClean="0"/>
              <a:t>1</a:t>
            </a:r>
            <a:r>
              <a:rPr lang="zh-CN" altLang="en-US" sz="2800" dirty="0" smtClean="0"/>
              <a:t>）文法的等价交换</a:t>
            </a:r>
          </a:p>
        </p:txBody>
      </p:sp>
      <p:sp>
        <p:nvSpPr>
          <p:cNvPr id="33795" name="Rectangle 3"/>
          <p:cNvSpPr>
            <a:spLocks noGrp="1" noRot="1" noChangeArrowheads="1"/>
          </p:cNvSpPr>
          <p:nvPr>
            <p:ph idx="1"/>
          </p:nvPr>
        </p:nvSpPr>
        <p:spPr>
          <a:xfrm>
            <a:off x="684213" y="1773238"/>
            <a:ext cx="7920037" cy="4248150"/>
          </a:xfrm>
        </p:spPr>
        <p:txBody>
          <a:bodyPr/>
          <a:lstStyle/>
          <a:p>
            <a:pPr eaLnBrk="1" hangingPunct="1"/>
            <a:r>
              <a:rPr lang="zh-CN" altLang="en-US" sz="2400" smtClean="0"/>
              <a:t>确定的自顶向下分析要求对给定语言的文法必须是</a:t>
            </a:r>
            <a:r>
              <a:rPr lang="en-US" altLang="zh-CN" sz="2400" smtClean="0"/>
              <a:t>LL</a:t>
            </a:r>
            <a:r>
              <a:rPr lang="zh-CN" altLang="en-US" sz="2400" smtClean="0"/>
              <a:t>（</a:t>
            </a:r>
            <a:r>
              <a:rPr lang="en-US" altLang="zh-CN" sz="2400" smtClean="0"/>
              <a:t>1</a:t>
            </a:r>
            <a:r>
              <a:rPr lang="zh-CN" altLang="en-US" sz="2400" smtClean="0"/>
              <a:t>）形式。</a:t>
            </a:r>
          </a:p>
          <a:p>
            <a:pPr eaLnBrk="1" hangingPunct="1"/>
            <a:r>
              <a:rPr lang="zh-CN" altLang="en-US" sz="2400" smtClean="0"/>
              <a:t>但是，不是所有的语言都有</a:t>
            </a:r>
            <a:r>
              <a:rPr lang="en-US" altLang="zh-CN" sz="2400" smtClean="0"/>
              <a:t>LL</a:t>
            </a:r>
            <a:r>
              <a:rPr lang="zh-CN" altLang="en-US" sz="2400" smtClean="0"/>
              <a:t>（</a:t>
            </a:r>
            <a:r>
              <a:rPr lang="en-US" altLang="zh-CN" sz="2400" smtClean="0"/>
              <a:t>1</a:t>
            </a:r>
            <a:r>
              <a:rPr lang="zh-CN" altLang="en-US" sz="2400" smtClean="0"/>
              <a:t>）文法。</a:t>
            </a:r>
          </a:p>
          <a:p>
            <a:pPr eaLnBrk="1" hangingPunct="1"/>
            <a:r>
              <a:rPr lang="zh-CN" altLang="en-US" sz="2400" smtClean="0"/>
              <a:t>不是</a:t>
            </a:r>
            <a:r>
              <a:rPr lang="en-US" altLang="zh-CN" sz="2400" smtClean="0"/>
              <a:t>LL</a:t>
            </a:r>
            <a:r>
              <a:rPr lang="zh-CN" altLang="en-US" sz="2400" smtClean="0"/>
              <a:t>（</a:t>
            </a:r>
            <a:r>
              <a:rPr lang="en-US" altLang="zh-CN" sz="2400" smtClean="0"/>
              <a:t>1</a:t>
            </a:r>
            <a:r>
              <a:rPr lang="zh-CN" altLang="en-US" sz="2400" smtClean="0"/>
              <a:t>）文法的原因，要么是直接或间接左递归；要么含有左公共因子。</a:t>
            </a:r>
          </a:p>
          <a:p>
            <a:pPr eaLnBrk="1" hangingPunct="1"/>
            <a:r>
              <a:rPr lang="zh-CN" altLang="en-US" sz="2400" smtClean="0">
                <a:solidFill>
                  <a:schemeClr val="hlink"/>
                </a:solidFill>
              </a:rPr>
              <a:t>左公共因子</a:t>
            </a:r>
            <a:r>
              <a:rPr lang="zh-CN" altLang="en-US" sz="2400" smtClean="0"/>
              <a:t>：文法中形如</a:t>
            </a:r>
            <a:r>
              <a:rPr lang="en-US" altLang="zh-CN" sz="2400" smtClean="0"/>
              <a:t>A→αβ|α</a:t>
            </a:r>
            <a:r>
              <a:rPr lang="el-GR" altLang="zh-CN" sz="2400" smtClean="0">
                <a:latin typeface="宋体" panose="02010600030101010101" pitchFamily="2" charset="-122"/>
              </a:rPr>
              <a:t>γ</a:t>
            </a:r>
            <a:endParaRPr lang="en-US" altLang="zh-CN" sz="2400" smtClean="0">
              <a:latin typeface="宋体" panose="02010600030101010101" pitchFamily="2" charset="-122"/>
            </a:endParaRPr>
          </a:p>
          <a:p>
            <a:pPr eaLnBrk="1" hangingPunct="1"/>
            <a:r>
              <a:rPr lang="zh-CN" altLang="en-US" sz="2400" smtClean="0">
                <a:solidFill>
                  <a:schemeClr val="hlink"/>
                </a:solidFill>
                <a:latin typeface="宋体" panose="02010600030101010101" pitchFamily="2" charset="-122"/>
              </a:rPr>
              <a:t>直接左递归</a:t>
            </a:r>
            <a:r>
              <a:rPr lang="zh-CN" altLang="en-US" sz="2400" smtClean="0">
                <a:latin typeface="宋体" panose="02010600030101010101" pitchFamily="2" charset="-122"/>
              </a:rPr>
              <a:t>：</a:t>
            </a:r>
            <a:r>
              <a:rPr lang="en-US" altLang="zh-CN" sz="2400" smtClean="0"/>
              <a:t>A→Aβ</a:t>
            </a:r>
            <a:r>
              <a:rPr lang="zh-CN" altLang="en-US" sz="2400" smtClean="0"/>
              <a:t>；</a:t>
            </a:r>
          </a:p>
          <a:p>
            <a:pPr eaLnBrk="1" hangingPunct="1"/>
            <a:r>
              <a:rPr lang="zh-CN" altLang="en-US" sz="2400" smtClean="0">
                <a:solidFill>
                  <a:schemeClr val="hlink"/>
                </a:solidFill>
              </a:rPr>
              <a:t>间接</a:t>
            </a:r>
            <a:r>
              <a:rPr lang="zh-CN" altLang="en-US" sz="2400" smtClean="0">
                <a:solidFill>
                  <a:schemeClr val="hlink"/>
                </a:solidFill>
                <a:latin typeface="宋体" panose="02010600030101010101" pitchFamily="2" charset="-122"/>
              </a:rPr>
              <a:t>左递归</a:t>
            </a:r>
            <a:r>
              <a:rPr lang="zh-CN" altLang="en-US" sz="2400" smtClean="0">
                <a:latin typeface="宋体" panose="02010600030101010101" pitchFamily="2" charset="-122"/>
              </a:rPr>
              <a:t>：</a:t>
            </a:r>
            <a:r>
              <a:rPr lang="en-US" altLang="zh-CN" sz="2400" smtClean="0"/>
              <a:t>A→Bβ</a:t>
            </a:r>
            <a:r>
              <a:rPr lang="zh-CN" altLang="en-US" sz="2400" smtClean="0"/>
              <a:t>；</a:t>
            </a:r>
            <a:r>
              <a:rPr lang="en-US" altLang="zh-CN" sz="2400" smtClean="0"/>
              <a:t>B→Aα</a:t>
            </a:r>
            <a:endParaRPr lang="zh-CN" altLang="el-GR" sz="2400" smtClean="0">
              <a:latin typeface="宋体" panose="02010600030101010101" pitchFamily="2" charset="-122"/>
            </a:endParaRPr>
          </a:p>
          <a:p>
            <a:pPr eaLnBrk="1" hangingPunct="1"/>
            <a:r>
              <a:rPr lang="zh-CN" altLang="en-US" sz="2400" smtClean="0"/>
              <a:t>消除左递归或左公共因子，能否将非</a:t>
            </a:r>
            <a:r>
              <a:rPr lang="en-US" altLang="zh-CN" sz="2400" smtClean="0"/>
              <a:t>LL</a:t>
            </a:r>
            <a:r>
              <a:rPr lang="zh-CN" altLang="en-US" sz="2400" smtClean="0"/>
              <a:t>（</a:t>
            </a:r>
            <a:r>
              <a:rPr lang="en-US" altLang="zh-CN" sz="2400" smtClean="0"/>
              <a:t>1</a:t>
            </a:r>
            <a:r>
              <a:rPr lang="zh-CN" altLang="en-US" sz="2400" smtClean="0"/>
              <a:t>）文法转换成</a:t>
            </a:r>
            <a:r>
              <a:rPr lang="en-US" altLang="zh-CN" sz="2400" smtClean="0"/>
              <a:t>LL</a:t>
            </a:r>
            <a:r>
              <a:rPr lang="zh-CN" altLang="en-US" sz="2400" smtClean="0"/>
              <a:t>（</a:t>
            </a:r>
            <a:r>
              <a:rPr lang="en-US" altLang="zh-CN" sz="2400" smtClean="0"/>
              <a:t>1</a:t>
            </a:r>
            <a:r>
              <a:rPr lang="zh-CN" altLang="en-US" sz="2400" smtClean="0"/>
              <a:t>）文法？</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a:xfrm>
            <a:off x="611188" y="620713"/>
            <a:ext cx="3024187" cy="576262"/>
          </a:xfrm>
        </p:spPr>
        <p:txBody>
          <a:bodyPr/>
          <a:lstStyle/>
          <a:p>
            <a:pPr algn="l" eaLnBrk="1" hangingPunct="1"/>
            <a:r>
              <a:rPr lang="zh-CN" altLang="en-US" sz="2800" b="1" smtClean="0"/>
              <a:t>提取左公共因子</a:t>
            </a:r>
          </a:p>
        </p:txBody>
      </p:sp>
      <p:sp>
        <p:nvSpPr>
          <p:cNvPr id="34819" name="Rectangle 3"/>
          <p:cNvSpPr>
            <a:spLocks noGrp="1" noRot="1" noChangeArrowheads="1"/>
          </p:cNvSpPr>
          <p:nvPr>
            <p:ph idx="1"/>
          </p:nvPr>
        </p:nvSpPr>
        <p:spPr>
          <a:xfrm>
            <a:off x="611188" y="1700213"/>
            <a:ext cx="8064500" cy="5113337"/>
          </a:xfrm>
        </p:spPr>
        <p:txBody>
          <a:bodyPr/>
          <a:lstStyle/>
          <a:p>
            <a:pPr eaLnBrk="1" hangingPunct="1"/>
            <a:r>
              <a:rPr lang="zh-CN" altLang="en-US" sz="2400" smtClean="0"/>
              <a:t>若文法中含有形如：</a:t>
            </a:r>
            <a:r>
              <a:rPr lang="en-US" altLang="zh-CN" sz="2400" smtClean="0"/>
              <a:t>A→αβ|α</a:t>
            </a:r>
            <a:r>
              <a:rPr lang="el-GR" altLang="zh-CN" sz="2400" smtClean="0">
                <a:latin typeface="宋体" panose="02010600030101010101" pitchFamily="2" charset="-122"/>
              </a:rPr>
              <a:t>γ</a:t>
            </a:r>
            <a:r>
              <a:rPr lang="zh-CN" altLang="en-US" sz="2400" smtClean="0">
                <a:latin typeface="宋体" panose="02010600030101010101" pitchFamily="2" charset="-122"/>
              </a:rPr>
              <a:t>的产生式，这导致了对相同左部的产生式其右部的</a:t>
            </a:r>
            <a:r>
              <a:rPr lang="en-US" altLang="zh-CN" sz="2400" smtClean="0">
                <a:latin typeface="宋体" panose="02010600030101010101" pitchFamily="2" charset="-122"/>
              </a:rPr>
              <a:t>FIRST</a:t>
            </a:r>
            <a:r>
              <a:rPr lang="zh-CN" altLang="en-US" sz="2400" smtClean="0">
                <a:latin typeface="宋体" panose="02010600030101010101" pitchFamily="2" charset="-122"/>
              </a:rPr>
              <a:t>集相交，不满足</a:t>
            </a:r>
            <a:r>
              <a:rPr lang="en-US" altLang="zh-CN" sz="2400" smtClean="0">
                <a:latin typeface="宋体" panose="02010600030101010101" pitchFamily="2" charset="-122"/>
              </a:rPr>
              <a:t>LL</a:t>
            </a:r>
            <a:r>
              <a:rPr lang="zh-CN" altLang="en-US" sz="2400" smtClean="0">
                <a:latin typeface="宋体" panose="02010600030101010101" pitchFamily="2" charset="-122"/>
              </a:rPr>
              <a:t>（</a:t>
            </a:r>
            <a:r>
              <a:rPr lang="en-US" altLang="zh-CN" sz="2400" smtClean="0">
                <a:latin typeface="宋体" panose="02010600030101010101" pitchFamily="2" charset="-122"/>
              </a:rPr>
              <a:t>1</a:t>
            </a:r>
            <a:r>
              <a:rPr lang="zh-CN" altLang="en-US" sz="2400" smtClean="0">
                <a:latin typeface="宋体" panose="02010600030101010101" pitchFamily="2" charset="-122"/>
              </a:rPr>
              <a:t>）文法的充分必要条件。</a:t>
            </a:r>
          </a:p>
          <a:p>
            <a:pPr eaLnBrk="1" hangingPunct="1"/>
            <a:r>
              <a:rPr lang="zh-CN" altLang="en-US" sz="2400" smtClean="0">
                <a:latin typeface="宋体" panose="02010600030101010101" pitchFamily="2" charset="-122"/>
              </a:rPr>
              <a:t>将产生式</a:t>
            </a:r>
            <a:r>
              <a:rPr lang="en-US" altLang="zh-CN" sz="2400" smtClean="0"/>
              <a:t>A→αβ|α</a:t>
            </a:r>
            <a:r>
              <a:rPr lang="el-GR" altLang="zh-CN" sz="2400" smtClean="0">
                <a:latin typeface="宋体" panose="02010600030101010101" pitchFamily="2" charset="-122"/>
              </a:rPr>
              <a:t>γ</a:t>
            </a:r>
            <a:r>
              <a:rPr lang="zh-CN" altLang="en-US" sz="2400" smtClean="0">
                <a:latin typeface="宋体" panose="02010600030101010101" pitchFamily="2" charset="-122"/>
              </a:rPr>
              <a:t>等价变换为： </a:t>
            </a:r>
            <a:r>
              <a:rPr lang="en-US" altLang="zh-CN" sz="2400" smtClean="0"/>
              <a:t>A→α</a:t>
            </a:r>
            <a:r>
              <a:rPr lang="zh-CN" altLang="en-US" sz="2400" smtClean="0"/>
              <a:t>（</a:t>
            </a:r>
            <a:r>
              <a:rPr lang="en-US" altLang="zh-CN" sz="2400" smtClean="0"/>
              <a:t>β|</a:t>
            </a:r>
            <a:r>
              <a:rPr lang="el-GR" altLang="zh-CN" sz="2400" smtClean="0">
                <a:latin typeface="宋体" panose="02010600030101010101" pitchFamily="2" charset="-122"/>
              </a:rPr>
              <a:t>γ</a:t>
            </a:r>
            <a:r>
              <a:rPr lang="zh-CN" altLang="en-US" sz="2400" smtClean="0">
                <a:latin typeface="宋体" panose="02010600030101010101" pitchFamily="2" charset="-122"/>
              </a:rPr>
              <a:t>）</a:t>
            </a:r>
          </a:p>
          <a:p>
            <a:pPr eaLnBrk="1" hangingPunct="1"/>
            <a:r>
              <a:rPr lang="zh-CN" altLang="en-US" sz="2400" smtClean="0">
                <a:latin typeface="宋体" panose="02010600030101010101" pitchFamily="2" charset="-122"/>
              </a:rPr>
              <a:t>引进新的非终结符</a:t>
            </a:r>
            <a:r>
              <a:rPr lang="en-US" altLang="zh-CN" sz="2400" smtClean="0">
                <a:latin typeface="宋体" panose="02010600030101010101" pitchFamily="2" charset="-122"/>
              </a:rPr>
              <a:t>A’</a:t>
            </a:r>
            <a:r>
              <a:rPr lang="zh-CN" altLang="en-US" sz="2400" smtClean="0">
                <a:latin typeface="宋体" panose="02010600030101010101" pitchFamily="2" charset="-122"/>
              </a:rPr>
              <a:t>，使产生式变换为： </a:t>
            </a:r>
            <a:r>
              <a:rPr lang="en-US" altLang="zh-CN" sz="2400" smtClean="0"/>
              <a:t>A→α</a:t>
            </a:r>
            <a:r>
              <a:rPr lang="en-US" altLang="zh-CN" sz="2400" smtClean="0">
                <a:latin typeface="宋体" panose="02010600030101010101" pitchFamily="2" charset="-122"/>
              </a:rPr>
              <a:t>A’</a:t>
            </a:r>
            <a:r>
              <a:rPr lang="zh-CN" altLang="en-US" sz="2400" smtClean="0">
                <a:latin typeface="宋体" panose="02010600030101010101" pitchFamily="2" charset="-122"/>
              </a:rPr>
              <a:t>；</a:t>
            </a:r>
            <a:r>
              <a:rPr lang="en-US" altLang="zh-CN" sz="2400" smtClean="0"/>
              <a:t>A </a:t>
            </a:r>
            <a:r>
              <a:rPr lang="en-US" altLang="zh-CN" sz="2400" smtClean="0">
                <a:latin typeface="宋体" panose="02010600030101010101" pitchFamily="2" charset="-122"/>
              </a:rPr>
              <a:t>’</a:t>
            </a:r>
            <a:r>
              <a:rPr lang="en-US" altLang="zh-CN" sz="2400" smtClean="0"/>
              <a:t>→ β|</a:t>
            </a:r>
            <a:r>
              <a:rPr lang="el-GR" altLang="zh-CN" sz="2400" smtClean="0">
                <a:latin typeface="宋体" panose="02010600030101010101" pitchFamily="2" charset="-122"/>
              </a:rPr>
              <a:t>γ</a:t>
            </a:r>
            <a:endParaRPr lang="en-US" altLang="zh-CN" sz="2400" smtClean="0">
              <a:latin typeface="宋体" panose="02010600030101010101" pitchFamily="2" charset="-122"/>
            </a:endParaRPr>
          </a:p>
          <a:p>
            <a:pPr eaLnBrk="1" hangingPunct="1"/>
            <a:r>
              <a:rPr lang="zh-CN" altLang="en-US" sz="2400" smtClean="0">
                <a:latin typeface="宋体" panose="02010600030101010101" pitchFamily="2" charset="-122"/>
              </a:rPr>
              <a:t>一般形式为： </a:t>
            </a:r>
            <a:r>
              <a:rPr lang="en-US" altLang="zh-CN" sz="2400" smtClean="0"/>
              <a:t>A→αβ</a:t>
            </a:r>
            <a:r>
              <a:rPr lang="en-US" altLang="zh-CN" sz="2400" baseline="-25000" smtClean="0"/>
              <a:t>1</a:t>
            </a:r>
            <a:r>
              <a:rPr lang="en-US" altLang="zh-CN" sz="2400" smtClean="0"/>
              <a:t>|αβ</a:t>
            </a:r>
            <a:r>
              <a:rPr lang="en-US" altLang="zh-CN" sz="2400" baseline="-25000" smtClean="0"/>
              <a:t>2</a:t>
            </a:r>
            <a:r>
              <a:rPr lang="en-US" altLang="zh-CN" sz="2400" smtClean="0"/>
              <a:t>|αβ</a:t>
            </a:r>
            <a:r>
              <a:rPr lang="en-US" altLang="zh-CN" sz="2400" baseline="-25000" smtClean="0"/>
              <a:t>3</a:t>
            </a:r>
            <a:r>
              <a:rPr lang="en-US" altLang="zh-CN" sz="2400" smtClean="0"/>
              <a:t>|….|αβ</a:t>
            </a:r>
            <a:r>
              <a:rPr lang="en-US" altLang="zh-CN" sz="2400" baseline="-25000" smtClean="0"/>
              <a:t>n</a:t>
            </a:r>
          </a:p>
          <a:p>
            <a:pPr eaLnBrk="1" hangingPunct="1"/>
            <a:r>
              <a:rPr lang="zh-CN" altLang="en-US" sz="2400" smtClean="0"/>
              <a:t>提取左公因子： </a:t>
            </a:r>
            <a:r>
              <a:rPr lang="en-US" altLang="zh-CN" sz="2400" smtClean="0"/>
              <a:t>A→α</a:t>
            </a:r>
            <a:r>
              <a:rPr lang="zh-CN" altLang="en-US" sz="2400" smtClean="0"/>
              <a:t>（</a:t>
            </a:r>
            <a:r>
              <a:rPr lang="en-US" altLang="zh-CN" sz="2400" smtClean="0"/>
              <a:t>β</a:t>
            </a:r>
            <a:r>
              <a:rPr lang="en-US" altLang="zh-CN" sz="2400" baseline="-25000" smtClean="0"/>
              <a:t>1</a:t>
            </a:r>
            <a:r>
              <a:rPr lang="en-US" altLang="zh-CN" sz="2400" smtClean="0"/>
              <a:t>|β</a:t>
            </a:r>
            <a:r>
              <a:rPr lang="en-US" altLang="zh-CN" sz="2400" baseline="-25000" smtClean="0"/>
              <a:t>2</a:t>
            </a:r>
            <a:r>
              <a:rPr lang="en-US" altLang="zh-CN" sz="2400" smtClean="0"/>
              <a:t>|β</a:t>
            </a:r>
            <a:r>
              <a:rPr lang="en-US" altLang="zh-CN" sz="2400" baseline="-25000" smtClean="0"/>
              <a:t>3</a:t>
            </a:r>
            <a:r>
              <a:rPr lang="en-US" altLang="zh-CN" sz="2400" smtClean="0"/>
              <a:t>|….|β</a:t>
            </a:r>
            <a:r>
              <a:rPr lang="en-US" altLang="zh-CN" sz="2400" baseline="-25000" smtClean="0"/>
              <a:t>n</a:t>
            </a:r>
            <a:r>
              <a:rPr lang="zh-CN" altLang="en-US" sz="2400" smtClean="0"/>
              <a:t>）</a:t>
            </a:r>
          </a:p>
          <a:p>
            <a:pPr eaLnBrk="1" hangingPunct="1"/>
            <a:r>
              <a:rPr lang="zh-CN" altLang="en-US" sz="2400" smtClean="0"/>
              <a:t>引进新非终结符</a:t>
            </a:r>
            <a:r>
              <a:rPr lang="en-US" altLang="zh-CN" sz="2400" smtClean="0"/>
              <a:t>A</a:t>
            </a:r>
            <a:r>
              <a:rPr lang="en-US" altLang="zh-CN" sz="2400" smtClean="0">
                <a:latin typeface="宋体" panose="02010600030101010101" pitchFamily="2" charset="-122"/>
              </a:rPr>
              <a:t>’</a:t>
            </a:r>
            <a:r>
              <a:rPr lang="zh-CN" altLang="en-US" sz="2400" smtClean="0">
                <a:latin typeface="宋体" panose="02010600030101010101" pitchFamily="2" charset="-122"/>
              </a:rPr>
              <a:t>： </a:t>
            </a:r>
            <a:r>
              <a:rPr lang="en-US" altLang="zh-CN" sz="2400" smtClean="0"/>
              <a:t>A→α</a:t>
            </a:r>
            <a:r>
              <a:rPr lang="en-US" altLang="zh-CN" sz="2400" smtClean="0">
                <a:latin typeface="宋体" panose="02010600030101010101" pitchFamily="2" charset="-122"/>
              </a:rPr>
              <a:t>A’</a:t>
            </a:r>
            <a:r>
              <a:rPr lang="zh-CN" altLang="en-US" sz="2400" smtClean="0">
                <a:latin typeface="宋体" panose="02010600030101010101" pitchFamily="2" charset="-122"/>
              </a:rPr>
              <a:t>； </a:t>
            </a:r>
            <a:r>
              <a:rPr lang="en-US" altLang="zh-CN" sz="2400" smtClean="0"/>
              <a:t>A</a:t>
            </a:r>
            <a:r>
              <a:rPr lang="en-US" altLang="zh-CN" sz="2400" smtClean="0">
                <a:latin typeface="宋体" panose="02010600030101010101" pitchFamily="2" charset="-122"/>
              </a:rPr>
              <a:t>’</a:t>
            </a:r>
            <a:r>
              <a:rPr lang="en-US" altLang="zh-CN" sz="2400" smtClean="0"/>
              <a:t>→β</a:t>
            </a:r>
            <a:r>
              <a:rPr lang="en-US" altLang="zh-CN" sz="2400" baseline="-25000" smtClean="0"/>
              <a:t>1</a:t>
            </a:r>
            <a:r>
              <a:rPr lang="en-US" altLang="zh-CN" sz="2400" smtClean="0"/>
              <a:t>|β</a:t>
            </a:r>
            <a:r>
              <a:rPr lang="en-US" altLang="zh-CN" sz="2400" baseline="-25000" smtClean="0"/>
              <a:t>2</a:t>
            </a:r>
            <a:r>
              <a:rPr lang="en-US" altLang="zh-CN" sz="2400" smtClean="0"/>
              <a:t>|….|β</a:t>
            </a:r>
            <a:r>
              <a:rPr lang="en-US" altLang="zh-CN" sz="2400" baseline="-25000" smtClean="0"/>
              <a:t>n</a:t>
            </a:r>
          </a:p>
          <a:p>
            <a:pPr eaLnBrk="1" hangingPunct="1"/>
            <a:r>
              <a:rPr lang="zh-CN" altLang="en-US" sz="2400" smtClean="0"/>
              <a:t>若</a:t>
            </a:r>
            <a:r>
              <a:rPr lang="en-US" altLang="zh-CN" sz="2400" smtClean="0"/>
              <a:t>β</a:t>
            </a:r>
            <a:r>
              <a:rPr lang="en-US" altLang="zh-CN" sz="2400" baseline="-25000" smtClean="0"/>
              <a:t>1</a:t>
            </a:r>
            <a:r>
              <a:rPr lang="en-US" altLang="zh-CN" sz="2400" smtClean="0"/>
              <a:t>β</a:t>
            </a:r>
            <a:r>
              <a:rPr lang="en-US" altLang="zh-CN" sz="2400" baseline="-25000" smtClean="0"/>
              <a:t>2</a:t>
            </a:r>
            <a:r>
              <a:rPr lang="en-US" altLang="zh-CN" sz="2400" smtClean="0"/>
              <a:t>β</a:t>
            </a:r>
            <a:r>
              <a:rPr lang="en-US" altLang="zh-CN" sz="2400" baseline="-25000" smtClean="0"/>
              <a:t>3</a:t>
            </a:r>
            <a:r>
              <a:rPr lang="en-US" altLang="zh-CN" sz="2400" smtClean="0"/>
              <a:t>….β</a:t>
            </a:r>
            <a:r>
              <a:rPr lang="en-US" altLang="zh-CN" sz="2400" baseline="-25000" smtClean="0"/>
              <a:t>n</a:t>
            </a:r>
            <a:r>
              <a:rPr lang="zh-CN" altLang="en-US" sz="2400" smtClean="0"/>
              <a:t>中仍含有左公共因子，可再次提取，这样反复进行提取，直到引进新非终结符的有关产生式再无左公共因子为止。</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a:xfrm>
            <a:off x="1044575" y="765175"/>
            <a:ext cx="6983413" cy="576263"/>
          </a:xfrm>
        </p:spPr>
        <p:txBody>
          <a:bodyPr/>
          <a:lstStyle/>
          <a:p>
            <a:pPr algn="l" eaLnBrk="1" hangingPunct="1"/>
            <a:r>
              <a:rPr lang="zh-CN" altLang="en-US" sz="2800" dirty="0" smtClean="0"/>
              <a:t>例</a:t>
            </a:r>
            <a:r>
              <a:rPr lang="en-US" altLang="zh-CN" sz="2800" dirty="0" smtClean="0"/>
              <a:t>4. 6 </a:t>
            </a:r>
            <a:r>
              <a:rPr lang="zh-CN" altLang="en-US" sz="2800" dirty="0" smtClean="0"/>
              <a:t>（提取左公共因子后为非</a:t>
            </a:r>
            <a:r>
              <a:rPr lang="en-US" altLang="zh-CN" sz="2800" dirty="0" smtClean="0"/>
              <a:t>LL</a:t>
            </a:r>
            <a:r>
              <a:rPr lang="zh-CN" altLang="en-US" sz="2800" dirty="0" smtClean="0"/>
              <a:t>（</a:t>
            </a:r>
            <a:r>
              <a:rPr lang="en-US" altLang="zh-CN" sz="2800" dirty="0" smtClean="0"/>
              <a:t>1</a:t>
            </a:r>
            <a:r>
              <a:rPr lang="zh-CN" altLang="en-US" sz="2800" dirty="0" smtClean="0"/>
              <a:t>））</a:t>
            </a:r>
          </a:p>
        </p:txBody>
      </p:sp>
      <p:sp>
        <p:nvSpPr>
          <p:cNvPr id="35843" name="Rectangle 3"/>
          <p:cNvSpPr>
            <a:spLocks noGrp="1" noRot="1" noChangeArrowheads="1"/>
          </p:cNvSpPr>
          <p:nvPr>
            <p:ph idx="1"/>
          </p:nvPr>
        </p:nvSpPr>
        <p:spPr>
          <a:xfrm>
            <a:off x="755650" y="1773238"/>
            <a:ext cx="6911975" cy="4895850"/>
          </a:xfrm>
        </p:spPr>
        <p:txBody>
          <a:bodyPr/>
          <a:lstStyle/>
          <a:p>
            <a:pPr eaLnBrk="1" hangingPunct="1">
              <a:lnSpc>
                <a:spcPct val="90000"/>
              </a:lnSpc>
            </a:pPr>
            <a:r>
              <a:rPr lang="zh-CN" altLang="en-US" sz="2400" smtClean="0"/>
              <a:t>若文法</a:t>
            </a:r>
            <a:r>
              <a:rPr lang="en-US" altLang="zh-CN" sz="2400" smtClean="0"/>
              <a:t>G1</a:t>
            </a:r>
            <a:r>
              <a:rPr lang="zh-CN" altLang="en-US" sz="2400" smtClean="0"/>
              <a:t>的产生式为：</a:t>
            </a:r>
          </a:p>
          <a:p>
            <a:pPr eaLnBrk="1" hangingPunct="1">
              <a:lnSpc>
                <a:spcPct val="90000"/>
              </a:lnSpc>
            </a:pPr>
            <a:r>
              <a:rPr lang="zh-CN" altLang="en-US" sz="2400" smtClean="0"/>
              <a:t>（</a:t>
            </a:r>
            <a:r>
              <a:rPr lang="en-US" altLang="zh-CN" sz="2400" smtClean="0"/>
              <a:t>1</a:t>
            </a:r>
            <a:r>
              <a:rPr lang="zh-CN" altLang="en-US" sz="2400" smtClean="0"/>
              <a:t>）</a:t>
            </a:r>
            <a:r>
              <a:rPr lang="en-US" altLang="zh-CN" sz="2400" smtClean="0"/>
              <a:t>S→aSb</a:t>
            </a:r>
          </a:p>
          <a:p>
            <a:pPr eaLnBrk="1" hangingPunct="1">
              <a:lnSpc>
                <a:spcPct val="90000"/>
              </a:lnSpc>
            </a:pPr>
            <a:r>
              <a:rPr lang="zh-CN" altLang="en-US" sz="2400" smtClean="0"/>
              <a:t>（</a:t>
            </a:r>
            <a:r>
              <a:rPr lang="en-US" altLang="zh-CN" sz="2400" smtClean="0"/>
              <a:t>2</a:t>
            </a:r>
            <a:r>
              <a:rPr lang="zh-CN" altLang="en-US" sz="2400" smtClean="0"/>
              <a:t>） </a:t>
            </a:r>
            <a:r>
              <a:rPr lang="en-US" altLang="zh-CN" sz="2400" smtClean="0"/>
              <a:t>S→aS</a:t>
            </a:r>
          </a:p>
          <a:p>
            <a:pPr eaLnBrk="1" hangingPunct="1">
              <a:lnSpc>
                <a:spcPct val="90000"/>
              </a:lnSpc>
            </a:pPr>
            <a:r>
              <a:rPr lang="zh-CN" altLang="en-US" sz="2400" smtClean="0"/>
              <a:t>（</a:t>
            </a:r>
            <a:r>
              <a:rPr lang="en-US" altLang="zh-CN" sz="2400" smtClean="0"/>
              <a:t>3</a:t>
            </a:r>
            <a:r>
              <a:rPr lang="zh-CN" altLang="en-US" sz="2400" smtClean="0"/>
              <a:t>） </a:t>
            </a:r>
            <a:r>
              <a:rPr lang="en-US" altLang="zh-CN" sz="2400" smtClean="0"/>
              <a:t>S→ ε</a:t>
            </a:r>
            <a:r>
              <a:rPr lang="zh-CN" altLang="en-US" sz="2400" smtClean="0"/>
              <a:t>；</a:t>
            </a:r>
          </a:p>
          <a:p>
            <a:pPr eaLnBrk="1" hangingPunct="1">
              <a:lnSpc>
                <a:spcPct val="90000"/>
              </a:lnSpc>
            </a:pPr>
            <a:r>
              <a:rPr lang="zh-CN" altLang="en-US" sz="2400" smtClean="0"/>
              <a:t>对（</a:t>
            </a:r>
            <a:r>
              <a:rPr lang="en-US" altLang="zh-CN" sz="2400" smtClean="0"/>
              <a:t>1</a:t>
            </a:r>
            <a:r>
              <a:rPr lang="zh-CN" altLang="en-US" sz="2400" smtClean="0"/>
              <a:t>）（</a:t>
            </a:r>
            <a:r>
              <a:rPr lang="en-US" altLang="zh-CN" sz="2400" smtClean="0"/>
              <a:t>2</a:t>
            </a:r>
            <a:r>
              <a:rPr lang="zh-CN" altLang="en-US" sz="2400" smtClean="0"/>
              <a:t>）提取左公共因子后得：</a:t>
            </a:r>
          </a:p>
          <a:p>
            <a:pPr eaLnBrk="1" hangingPunct="1">
              <a:lnSpc>
                <a:spcPct val="90000"/>
              </a:lnSpc>
            </a:pPr>
            <a:r>
              <a:rPr lang="en-US" altLang="zh-CN" sz="2400" smtClean="0"/>
              <a:t>S→aS</a:t>
            </a:r>
            <a:r>
              <a:rPr lang="zh-CN" altLang="en-US" sz="2400" smtClean="0"/>
              <a:t>（</a:t>
            </a:r>
            <a:r>
              <a:rPr lang="en-US" altLang="zh-CN" sz="2400" smtClean="0"/>
              <a:t>b| ε</a:t>
            </a:r>
            <a:r>
              <a:rPr lang="zh-CN" altLang="en-US" sz="2400" smtClean="0"/>
              <a:t>）</a:t>
            </a:r>
          </a:p>
          <a:p>
            <a:pPr eaLnBrk="1" hangingPunct="1">
              <a:lnSpc>
                <a:spcPct val="90000"/>
              </a:lnSpc>
            </a:pPr>
            <a:r>
              <a:rPr lang="en-US" altLang="zh-CN" sz="2400" smtClean="0"/>
              <a:t>S→ ε</a:t>
            </a:r>
            <a:r>
              <a:rPr lang="zh-CN" altLang="en-US" sz="2400" smtClean="0"/>
              <a:t>；</a:t>
            </a:r>
          </a:p>
          <a:p>
            <a:pPr eaLnBrk="1" hangingPunct="1">
              <a:lnSpc>
                <a:spcPct val="90000"/>
              </a:lnSpc>
            </a:pPr>
            <a:r>
              <a:rPr lang="zh-CN" altLang="en-US" sz="2400" smtClean="0"/>
              <a:t>进一步变换为文法</a:t>
            </a:r>
            <a:r>
              <a:rPr lang="en-US" altLang="zh-CN" sz="2400" smtClean="0"/>
              <a:t>G‘1</a:t>
            </a:r>
          </a:p>
          <a:p>
            <a:pPr eaLnBrk="1" hangingPunct="1">
              <a:lnSpc>
                <a:spcPct val="90000"/>
              </a:lnSpc>
            </a:pPr>
            <a:r>
              <a:rPr lang="en-US" altLang="zh-CN" sz="2400" smtClean="0"/>
              <a:t>S→aSA</a:t>
            </a:r>
          </a:p>
          <a:p>
            <a:pPr eaLnBrk="1" hangingPunct="1">
              <a:lnSpc>
                <a:spcPct val="90000"/>
              </a:lnSpc>
            </a:pPr>
            <a:r>
              <a:rPr lang="en-US" altLang="zh-CN" sz="2400" smtClean="0"/>
              <a:t>A→b</a:t>
            </a:r>
          </a:p>
          <a:p>
            <a:pPr eaLnBrk="1" hangingPunct="1">
              <a:lnSpc>
                <a:spcPct val="90000"/>
              </a:lnSpc>
            </a:pPr>
            <a:r>
              <a:rPr lang="en-US" altLang="zh-CN" sz="2400" smtClean="0"/>
              <a:t>A→ ε</a:t>
            </a:r>
          </a:p>
          <a:p>
            <a:pPr eaLnBrk="1" hangingPunct="1">
              <a:lnSpc>
                <a:spcPct val="90000"/>
              </a:lnSpc>
            </a:pPr>
            <a:r>
              <a:rPr lang="en-US" altLang="zh-CN" sz="2400" smtClean="0"/>
              <a:t>S→ ε</a:t>
            </a:r>
            <a:r>
              <a:rPr lang="zh-CN" altLang="en-US" sz="2400" smtClean="0"/>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a:xfrm>
            <a:off x="684213" y="692150"/>
            <a:ext cx="7654925" cy="439738"/>
          </a:xfrm>
        </p:spPr>
        <p:txBody>
          <a:bodyPr/>
          <a:lstStyle/>
          <a:p>
            <a:pPr algn="l" eaLnBrk="1" hangingPunct="1"/>
            <a:r>
              <a:rPr lang="zh-CN" altLang="en-US" sz="3200" dirty="0" smtClean="0"/>
              <a:t>例</a:t>
            </a:r>
            <a:r>
              <a:rPr lang="en-US" altLang="zh-CN" sz="3200" dirty="0" smtClean="0"/>
              <a:t>4. 7</a:t>
            </a:r>
            <a:r>
              <a:rPr lang="zh-CN" altLang="en-US" sz="3200" dirty="0" smtClean="0"/>
              <a:t>（提取左公共因子后为</a:t>
            </a:r>
            <a:r>
              <a:rPr lang="en-US" altLang="zh-CN" sz="3200" dirty="0" smtClean="0"/>
              <a:t>LL</a:t>
            </a:r>
            <a:r>
              <a:rPr lang="zh-CN" altLang="en-US" sz="3200" dirty="0" smtClean="0"/>
              <a:t>（</a:t>
            </a:r>
            <a:r>
              <a:rPr lang="en-US" altLang="zh-CN" sz="3200" dirty="0" smtClean="0"/>
              <a:t>1</a:t>
            </a:r>
            <a:r>
              <a:rPr lang="zh-CN" altLang="en-US" sz="3200" dirty="0" smtClean="0"/>
              <a:t>））</a:t>
            </a:r>
          </a:p>
        </p:txBody>
      </p:sp>
      <p:sp>
        <p:nvSpPr>
          <p:cNvPr id="36867" name="Rectangle 3"/>
          <p:cNvSpPr>
            <a:spLocks noGrp="1" noRot="1" noChangeArrowheads="1"/>
          </p:cNvSpPr>
          <p:nvPr>
            <p:ph idx="1"/>
          </p:nvPr>
        </p:nvSpPr>
        <p:spPr>
          <a:xfrm>
            <a:off x="611188" y="1557338"/>
            <a:ext cx="8072437" cy="5184775"/>
          </a:xfrm>
        </p:spPr>
        <p:txBody>
          <a:bodyPr/>
          <a:lstStyle/>
          <a:p>
            <a:pPr eaLnBrk="1" hangingPunct="1">
              <a:lnSpc>
                <a:spcPct val="90000"/>
              </a:lnSpc>
            </a:pPr>
            <a:r>
              <a:rPr lang="zh-CN" altLang="en-US" sz="2400" dirty="0" smtClean="0"/>
              <a:t>若文法</a:t>
            </a:r>
            <a:r>
              <a:rPr lang="en-US" altLang="zh-CN" sz="2400" dirty="0" smtClean="0"/>
              <a:t>G2</a:t>
            </a:r>
            <a:r>
              <a:rPr lang="zh-CN" altLang="en-US" sz="2400" dirty="0" smtClean="0"/>
              <a:t>的产生式为：</a:t>
            </a:r>
          </a:p>
          <a:p>
            <a:pPr eaLnBrk="1" hangingPunct="1">
              <a:lnSpc>
                <a:spcPct val="90000"/>
              </a:lnSpc>
            </a:pPr>
            <a:r>
              <a:rPr lang="en-US" altLang="zh-CN" sz="2400" dirty="0" smtClean="0"/>
              <a:t>1</a:t>
            </a:r>
            <a:r>
              <a:rPr lang="zh-CN" altLang="en-US" sz="2400" dirty="0" smtClean="0"/>
              <a:t>、</a:t>
            </a:r>
            <a:r>
              <a:rPr lang="en-US" altLang="zh-CN" sz="2400" dirty="0" err="1" smtClean="0"/>
              <a:t>A→ad</a:t>
            </a:r>
            <a:r>
              <a:rPr lang="zh-CN" altLang="en-US" sz="2400" dirty="0" smtClean="0"/>
              <a:t>；</a:t>
            </a:r>
            <a:r>
              <a:rPr lang="en-US" altLang="zh-CN" sz="2400" dirty="0" smtClean="0"/>
              <a:t>2</a:t>
            </a:r>
            <a:r>
              <a:rPr lang="zh-CN" altLang="en-US" sz="2400" dirty="0" smtClean="0"/>
              <a:t>、</a:t>
            </a:r>
            <a:r>
              <a:rPr lang="en-US" altLang="zh-CN" sz="2400" dirty="0" err="1" smtClean="0"/>
              <a:t>A→Bc</a:t>
            </a:r>
            <a:endParaRPr lang="en-US" altLang="zh-CN" sz="2400" dirty="0" smtClean="0"/>
          </a:p>
          <a:p>
            <a:pPr eaLnBrk="1" hangingPunct="1">
              <a:lnSpc>
                <a:spcPct val="90000"/>
              </a:lnSpc>
            </a:pPr>
            <a:r>
              <a:rPr lang="en-US" altLang="zh-CN" sz="2400" dirty="0" smtClean="0"/>
              <a:t>3</a:t>
            </a:r>
            <a:r>
              <a:rPr lang="zh-CN" altLang="en-US" sz="2400" dirty="0" smtClean="0"/>
              <a:t>、</a:t>
            </a:r>
            <a:r>
              <a:rPr lang="en-US" altLang="zh-CN" sz="2400" dirty="0" err="1" smtClean="0"/>
              <a:t>B→aA</a:t>
            </a:r>
            <a:r>
              <a:rPr lang="zh-CN" altLang="en-US" sz="2400" dirty="0" smtClean="0"/>
              <a:t>；</a:t>
            </a:r>
            <a:r>
              <a:rPr lang="en-US" altLang="zh-CN" sz="2400" dirty="0" smtClean="0"/>
              <a:t>4</a:t>
            </a:r>
            <a:r>
              <a:rPr lang="zh-CN" altLang="en-US" sz="2400" dirty="0" smtClean="0"/>
              <a:t>、</a:t>
            </a:r>
            <a:r>
              <a:rPr lang="en-US" altLang="zh-CN" sz="2400" dirty="0" err="1" smtClean="0"/>
              <a:t>B→bB</a:t>
            </a:r>
            <a:endParaRPr lang="en-US" altLang="zh-CN" sz="2400" dirty="0" smtClean="0"/>
          </a:p>
          <a:p>
            <a:pPr eaLnBrk="1" hangingPunct="1">
              <a:lnSpc>
                <a:spcPct val="90000"/>
              </a:lnSpc>
            </a:pPr>
            <a:r>
              <a:rPr lang="zh-CN" altLang="en-US" sz="2400" dirty="0" smtClean="0"/>
              <a:t>产生式</a:t>
            </a:r>
            <a:r>
              <a:rPr lang="en-US" altLang="zh-CN" sz="2400" dirty="0" smtClean="0"/>
              <a:t>2</a:t>
            </a:r>
            <a:r>
              <a:rPr lang="zh-CN" altLang="en-US" sz="2400" dirty="0" smtClean="0"/>
              <a:t>的右部以非终结符开始，因此，左公共因子可能是隐含的。用其相同左部而右部以终结符开始的产生式进行相应替换。</a:t>
            </a:r>
          </a:p>
          <a:p>
            <a:pPr eaLnBrk="1" hangingPunct="1">
              <a:lnSpc>
                <a:spcPct val="90000"/>
              </a:lnSpc>
            </a:pPr>
            <a:r>
              <a:rPr lang="en-US" altLang="zh-CN" sz="2400" dirty="0" smtClean="0"/>
              <a:t>1</a:t>
            </a:r>
            <a:r>
              <a:rPr lang="zh-CN" altLang="en-US" sz="2400" dirty="0" smtClean="0"/>
              <a:t>、 </a:t>
            </a:r>
            <a:r>
              <a:rPr lang="en-US" altLang="zh-CN" sz="2400" dirty="0" err="1" smtClean="0"/>
              <a:t>A→ad</a:t>
            </a:r>
            <a:r>
              <a:rPr lang="zh-CN" altLang="en-US" sz="2400" dirty="0" smtClean="0"/>
              <a:t>； </a:t>
            </a:r>
            <a:r>
              <a:rPr lang="en-US" altLang="zh-CN" sz="2400" dirty="0" smtClean="0"/>
              <a:t>2</a:t>
            </a:r>
            <a:r>
              <a:rPr lang="zh-CN" altLang="en-US" sz="2400" dirty="0" smtClean="0"/>
              <a:t>、</a:t>
            </a:r>
            <a:r>
              <a:rPr lang="en-US" altLang="zh-CN" sz="2400" dirty="0" err="1" smtClean="0"/>
              <a:t>A→aAc</a:t>
            </a:r>
            <a:r>
              <a:rPr lang="zh-CN" altLang="en-US" sz="2400" dirty="0" smtClean="0"/>
              <a:t>；</a:t>
            </a:r>
            <a:r>
              <a:rPr lang="en-US" altLang="zh-CN" sz="2400" dirty="0" smtClean="0"/>
              <a:t>3</a:t>
            </a:r>
            <a:r>
              <a:rPr lang="zh-CN" altLang="en-US" sz="2400" dirty="0" smtClean="0"/>
              <a:t>、 </a:t>
            </a:r>
            <a:r>
              <a:rPr lang="en-US" altLang="zh-CN" sz="2400" dirty="0" err="1" smtClean="0"/>
              <a:t>A→bBc</a:t>
            </a:r>
            <a:endParaRPr lang="en-US" altLang="zh-CN" sz="2400" dirty="0" smtClean="0"/>
          </a:p>
          <a:p>
            <a:pPr eaLnBrk="1" hangingPunct="1">
              <a:lnSpc>
                <a:spcPct val="90000"/>
              </a:lnSpc>
            </a:pPr>
            <a:r>
              <a:rPr lang="en-US" altLang="zh-CN" sz="2400" dirty="0" smtClean="0"/>
              <a:t>4</a:t>
            </a:r>
            <a:r>
              <a:rPr lang="zh-CN" altLang="en-US" sz="2400" dirty="0" smtClean="0"/>
              <a:t>、 </a:t>
            </a:r>
            <a:r>
              <a:rPr lang="en-US" altLang="zh-CN" sz="2400" dirty="0" err="1" smtClean="0"/>
              <a:t>B→aA</a:t>
            </a:r>
            <a:r>
              <a:rPr lang="zh-CN" altLang="en-US" sz="2400" dirty="0" smtClean="0"/>
              <a:t>；</a:t>
            </a:r>
            <a:r>
              <a:rPr lang="en-US" altLang="zh-CN" sz="2400" dirty="0" smtClean="0"/>
              <a:t>5</a:t>
            </a:r>
            <a:r>
              <a:rPr lang="zh-CN" altLang="en-US" sz="2400" dirty="0" smtClean="0"/>
              <a:t>、</a:t>
            </a:r>
            <a:r>
              <a:rPr lang="en-US" altLang="zh-CN" sz="2400" dirty="0" err="1" smtClean="0"/>
              <a:t>B→bB</a:t>
            </a:r>
            <a:endParaRPr lang="en-US" altLang="zh-CN" sz="2400" dirty="0" smtClean="0"/>
          </a:p>
          <a:p>
            <a:pPr eaLnBrk="1" hangingPunct="1">
              <a:lnSpc>
                <a:spcPct val="90000"/>
              </a:lnSpc>
            </a:pPr>
            <a:r>
              <a:rPr lang="zh-CN" altLang="en-US" sz="2400" dirty="0" smtClean="0"/>
              <a:t>提取</a:t>
            </a:r>
            <a:r>
              <a:rPr lang="en-US" altLang="zh-CN" sz="2400" dirty="0" smtClean="0"/>
              <a:t>1</a:t>
            </a:r>
            <a:r>
              <a:rPr lang="zh-CN" altLang="en-US" sz="2400" dirty="0" smtClean="0"/>
              <a:t>、</a:t>
            </a:r>
            <a:r>
              <a:rPr lang="en-US" altLang="zh-CN" sz="2400" dirty="0" smtClean="0"/>
              <a:t>2</a:t>
            </a:r>
            <a:r>
              <a:rPr lang="zh-CN" altLang="en-US" sz="2400" dirty="0" smtClean="0"/>
              <a:t>的左公共因子得：</a:t>
            </a:r>
          </a:p>
          <a:p>
            <a:pPr eaLnBrk="1" hangingPunct="1">
              <a:lnSpc>
                <a:spcPct val="90000"/>
              </a:lnSpc>
            </a:pPr>
            <a:r>
              <a:rPr lang="en-US" altLang="zh-CN" sz="2400" dirty="0" err="1" smtClean="0"/>
              <a:t>A→a</a:t>
            </a:r>
            <a:r>
              <a:rPr lang="zh-CN" altLang="en-US" sz="2400" dirty="0" smtClean="0"/>
              <a:t>（</a:t>
            </a:r>
            <a:r>
              <a:rPr lang="en-US" altLang="zh-CN" sz="2400" dirty="0" err="1" smtClean="0"/>
              <a:t>d|Ac</a:t>
            </a:r>
            <a:r>
              <a:rPr lang="zh-CN" altLang="en-US" sz="2400" dirty="0" smtClean="0"/>
              <a:t>）； </a:t>
            </a:r>
            <a:r>
              <a:rPr lang="en-US" altLang="zh-CN" sz="2400" dirty="0" err="1" smtClean="0"/>
              <a:t>A→bBc</a:t>
            </a:r>
            <a:r>
              <a:rPr lang="zh-CN" altLang="en-US" sz="2400" dirty="0" smtClean="0"/>
              <a:t>； </a:t>
            </a:r>
            <a:r>
              <a:rPr lang="en-US" altLang="zh-CN" sz="2400" dirty="0" err="1" smtClean="0"/>
              <a:t>B→aA</a:t>
            </a:r>
            <a:r>
              <a:rPr lang="zh-CN" altLang="en-US" sz="2400" dirty="0" smtClean="0"/>
              <a:t>；</a:t>
            </a:r>
            <a:r>
              <a:rPr lang="en-US" altLang="zh-CN" sz="2400" dirty="0" err="1" smtClean="0"/>
              <a:t>B→bB</a:t>
            </a:r>
            <a:endParaRPr lang="en-US" altLang="zh-CN" sz="2400" dirty="0" smtClean="0"/>
          </a:p>
          <a:p>
            <a:pPr eaLnBrk="1" hangingPunct="1">
              <a:lnSpc>
                <a:spcPct val="90000"/>
              </a:lnSpc>
            </a:pPr>
            <a:r>
              <a:rPr lang="zh-CN" altLang="en-US" sz="2400" dirty="0" smtClean="0"/>
              <a:t>引进新非终结符</a:t>
            </a:r>
            <a:r>
              <a:rPr lang="en-US" altLang="zh-CN" sz="2400" dirty="0" smtClean="0"/>
              <a:t>A’</a:t>
            </a:r>
            <a:r>
              <a:rPr lang="zh-CN" altLang="en-US" sz="2400" dirty="0" smtClean="0"/>
              <a:t>，得文法</a:t>
            </a:r>
            <a:r>
              <a:rPr lang="en-US" altLang="zh-CN" sz="2400" dirty="0" smtClean="0"/>
              <a:t>G‘2</a:t>
            </a:r>
          </a:p>
          <a:p>
            <a:pPr eaLnBrk="1" hangingPunct="1">
              <a:lnSpc>
                <a:spcPct val="90000"/>
              </a:lnSpc>
            </a:pPr>
            <a:r>
              <a:rPr lang="en-US" altLang="zh-CN" sz="2400" dirty="0" err="1" smtClean="0"/>
              <a:t>A→aA</a:t>
            </a:r>
            <a:r>
              <a:rPr lang="en-US" altLang="zh-CN" sz="2400" dirty="0" smtClean="0"/>
              <a:t>’</a:t>
            </a:r>
            <a:r>
              <a:rPr lang="zh-CN" altLang="en-US" sz="2400" dirty="0" smtClean="0"/>
              <a:t>； </a:t>
            </a:r>
            <a:r>
              <a:rPr lang="en-US" altLang="zh-CN" sz="2400" dirty="0" err="1" smtClean="0"/>
              <a:t>A→bBc</a:t>
            </a:r>
            <a:r>
              <a:rPr lang="zh-CN" altLang="en-US" sz="2400" dirty="0" smtClean="0"/>
              <a:t>； </a:t>
            </a:r>
            <a:r>
              <a:rPr lang="en-US" altLang="zh-CN" sz="2400" dirty="0" err="1" smtClean="0"/>
              <a:t>A‘→d</a:t>
            </a:r>
            <a:r>
              <a:rPr lang="zh-CN" altLang="en-US" sz="2400" dirty="0" smtClean="0"/>
              <a:t>； </a:t>
            </a:r>
            <a:r>
              <a:rPr lang="en-US" altLang="zh-CN" sz="2400" dirty="0" smtClean="0"/>
              <a:t>A‘→ Ac</a:t>
            </a:r>
            <a:r>
              <a:rPr lang="zh-CN" altLang="en-US" sz="2400" dirty="0" smtClean="0"/>
              <a:t>； </a:t>
            </a:r>
          </a:p>
          <a:p>
            <a:pPr eaLnBrk="1" hangingPunct="1">
              <a:lnSpc>
                <a:spcPct val="90000"/>
              </a:lnSpc>
            </a:pPr>
            <a:r>
              <a:rPr lang="en-US" altLang="zh-CN" sz="2400" dirty="0" err="1" smtClean="0"/>
              <a:t>B→aA</a:t>
            </a:r>
            <a:r>
              <a:rPr lang="zh-CN" altLang="en-US" sz="2400" dirty="0" smtClean="0"/>
              <a:t>；</a:t>
            </a:r>
            <a:r>
              <a:rPr lang="en-US" altLang="zh-CN" sz="2400" dirty="0" err="1" smtClean="0"/>
              <a:t>B→bB</a:t>
            </a:r>
            <a:endParaRPr lang="en-US" altLang="zh-CN" sz="2400"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rrowheads="1"/>
          </p:cNvSpPr>
          <p:nvPr>
            <p:ph type="title"/>
          </p:nvPr>
        </p:nvSpPr>
        <p:spPr>
          <a:xfrm>
            <a:off x="733425" y="901700"/>
            <a:ext cx="8231188" cy="366713"/>
          </a:xfrm>
        </p:spPr>
        <p:txBody>
          <a:bodyPr/>
          <a:lstStyle/>
          <a:p>
            <a:pPr algn="l" eaLnBrk="1" hangingPunct="1"/>
            <a:r>
              <a:rPr lang="zh-CN" altLang="en-US" sz="2000" dirty="0" smtClean="0"/>
              <a:t>例</a:t>
            </a:r>
            <a:r>
              <a:rPr lang="en-US" altLang="zh-CN" sz="2000" dirty="0" smtClean="0"/>
              <a:t>4.8</a:t>
            </a:r>
            <a:r>
              <a:rPr lang="zh-CN" altLang="en-US" sz="2000" dirty="0" smtClean="0"/>
              <a:t>（提取左公共因子后，产生无用产生式，必须化简文法）</a:t>
            </a:r>
          </a:p>
        </p:txBody>
      </p:sp>
      <p:sp>
        <p:nvSpPr>
          <p:cNvPr id="37891" name="Rectangle 3"/>
          <p:cNvSpPr>
            <a:spLocks noGrp="1" noRot="1" noChangeArrowheads="1"/>
          </p:cNvSpPr>
          <p:nvPr>
            <p:ph idx="1"/>
          </p:nvPr>
        </p:nvSpPr>
        <p:spPr>
          <a:xfrm>
            <a:off x="611188" y="1773238"/>
            <a:ext cx="8064500" cy="4824412"/>
          </a:xfrm>
        </p:spPr>
        <p:txBody>
          <a:bodyPr/>
          <a:lstStyle/>
          <a:p>
            <a:pPr eaLnBrk="1" hangingPunct="1"/>
            <a:r>
              <a:rPr lang="zh-CN" altLang="en-US" sz="2000" smtClean="0"/>
              <a:t>若有文法</a:t>
            </a:r>
            <a:r>
              <a:rPr lang="en-US" altLang="zh-CN" sz="2000" smtClean="0"/>
              <a:t>G3</a:t>
            </a:r>
            <a:r>
              <a:rPr lang="zh-CN" altLang="en-US" sz="2000" smtClean="0"/>
              <a:t>的产生式为：</a:t>
            </a:r>
          </a:p>
          <a:p>
            <a:pPr eaLnBrk="1" hangingPunct="1"/>
            <a:r>
              <a:rPr lang="en-US" altLang="zh-CN" sz="2000" smtClean="0"/>
              <a:t>1</a:t>
            </a:r>
            <a:r>
              <a:rPr lang="zh-CN" altLang="en-US" sz="2000" smtClean="0"/>
              <a:t>、</a:t>
            </a:r>
            <a:r>
              <a:rPr lang="en-US" altLang="zh-CN" sz="2000" smtClean="0"/>
              <a:t>S→aSd</a:t>
            </a:r>
            <a:r>
              <a:rPr lang="zh-CN" altLang="en-US" sz="2000" smtClean="0"/>
              <a:t>；</a:t>
            </a:r>
            <a:r>
              <a:rPr lang="en-US" altLang="zh-CN" sz="2000" smtClean="0"/>
              <a:t>2</a:t>
            </a:r>
            <a:r>
              <a:rPr lang="zh-CN" altLang="en-US" sz="2000" smtClean="0"/>
              <a:t>、</a:t>
            </a:r>
            <a:r>
              <a:rPr lang="en-US" altLang="zh-CN" sz="2000" smtClean="0"/>
              <a:t>S→Ac</a:t>
            </a:r>
            <a:r>
              <a:rPr lang="zh-CN" altLang="en-US" sz="2000" smtClean="0"/>
              <a:t>；</a:t>
            </a:r>
          </a:p>
          <a:p>
            <a:pPr eaLnBrk="1" hangingPunct="1"/>
            <a:r>
              <a:rPr lang="en-US" altLang="zh-CN" sz="2000" smtClean="0"/>
              <a:t>3</a:t>
            </a:r>
            <a:r>
              <a:rPr lang="zh-CN" altLang="en-US" sz="2000" smtClean="0"/>
              <a:t>、</a:t>
            </a:r>
            <a:r>
              <a:rPr lang="en-US" altLang="zh-CN" sz="2000" smtClean="0"/>
              <a:t>A→aS</a:t>
            </a:r>
            <a:r>
              <a:rPr lang="zh-CN" altLang="en-US" sz="2000" smtClean="0"/>
              <a:t>；</a:t>
            </a:r>
            <a:r>
              <a:rPr lang="en-US" altLang="zh-CN" sz="2000" smtClean="0"/>
              <a:t>4</a:t>
            </a:r>
            <a:r>
              <a:rPr lang="zh-CN" altLang="en-US" sz="2000" smtClean="0"/>
              <a:t>、</a:t>
            </a:r>
            <a:r>
              <a:rPr lang="en-US" altLang="zh-CN" sz="2000" smtClean="0"/>
              <a:t>A→b</a:t>
            </a:r>
          </a:p>
          <a:p>
            <a:pPr eaLnBrk="1" hangingPunct="1"/>
            <a:r>
              <a:rPr lang="zh-CN" altLang="en-US" sz="2000" smtClean="0"/>
              <a:t>用</a:t>
            </a:r>
            <a:r>
              <a:rPr lang="en-US" altLang="zh-CN" sz="2000" smtClean="0"/>
              <a:t>3</a:t>
            </a:r>
            <a:r>
              <a:rPr lang="zh-CN" altLang="en-US" sz="2000" smtClean="0"/>
              <a:t>、</a:t>
            </a:r>
            <a:r>
              <a:rPr lang="en-US" altLang="zh-CN" sz="2000" smtClean="0"/>
              <a:t>4</a:t>
            </a:r>
            <a:r>
              <a:rPr lang="zh-CN" altLang="en-US" sz="2000" smtClean="0"/>
              <a:t>中的右部替换</a:t>
            </a:r>
            <a:r>
              <a:rPr lang="en-US" altLang="zh-CN" sz="2000" smtClean="0"/>
              <a:t>2</a:t>
            </a:r>
            <a:r>
              <a:rPr lang="zh-CN" altLang="en-US" sz="2000" smtClean="0"/>
              <a:t>中的右部的</a:t>
            </a:r>
            <a:r>
              <a:rPr lang="en-US" altLang="zh-CN" sz="2000" smtClean="0"/>
              <a:t>A</a:t>
            </a:r>
            <a:r>
              <a:rPr lang="zh-CN" altLang="en-US" sz="2000" smtClean="0"/>
              <a:t>，得</a:t>
            </a:r>
          </a:p>
          <a:p>
            <a:pPr eaLnBrk="1" hangingPunct="1"/>
            <a:r>
              <a:rPr lang="en-US" altLang="zh-CN" sz="2000" smtClean="0"/>
              <a:t>1</a:t>
            </a:r>
            <a:r>
              <a:rPr lang="zh-CN" altLang="en-US" sz="2000" smtClean="0"/>
              <a:t>、 </a:t>
            </a:r>
            <a:r>
              <a:rPr lang="en-US" altLang="zh-CN" sz="2000" smtClean="0"/>
              <a:t>S→aSd</a:t>
            </a:r>
            <a:r>
              <a:rPr lang="zh-CN" altLang="en-US" sz="2000" smtClean="0"/>
              <a:t>； </a:t>
            </a:r>
            <a:r>
              <a:rPr lang="en-US" altLang="zh-CN" sz="2000" smtClean="0"/>
              <a:t>2</a:t>
            </a:r>
            <a:r>
              <a:rPr lang="zh-CN" altLang="en-US" sz="2000" smtClean="0"/>
              <a:t>、</a:t>
            </a:r>
            <a:r>
              <a:rPr lang="en-US" altLang="zh-CN" sz="2000" smtClean="0"/>
              <a:t>S→aSc</a:t>
            </a:r>
            <a:r>
              <a:rPr lang="zh-CN" altLang="en-US" sz="2000" smtClean="0"/>
              <a:t>；</a:t>
            </a:r>
            <a:r>
              <a:rPr lang="en-US" altLang="zh-CN" sz="2000" smtClean="0"/>
              <a:t>3</a:t>
            </a:r>
            <a:r>
              <a:rPr lang="zh-CN" altLang="en-US" sz="2000" smtClean="0"/>
              <a:t>、 </a:t>
            </a:r>
            <a:r>
              <a:rPr lang="en-US" altLang="zh-CN" sz="2000" smtClean="0"/>
              <a:t>S→bc</a:t>
            </a:r>
            <a:r>
              <a:rPr lang="zh-CN" altLang="en-US" sz="2000" smtClean="0"/>
              <a:t>；</a:t>
            </a:r>
          </a:p>
          <a:p>
            <a:pPr eaLnBrk="1" hangingPunct="1"/>
            <a:r>
              <a:rPr lang="en-US" altLang="zh-CN" sz="2000" smtClean="0"/>
              <a:t>4</a:t>
            </a:r>
            <a:r>
              <a:rPr lang="zh-CN" altLang="en-US" sz="2000" smtClean="0"/>
              <a:t>、 </a:t>
            </a:r>
            <a:r>
              <a:rPr lang="en-US" altLang="zh-CN" sz="2000" smtClean="0"/>
              <a:t>A→aS</a:t>
            </a:r>
            <a:r>
              <a:rPr lang="zh-CN" altLang="en-US" sz="2000" smtClean="0"/>
              <a:t>；</a:t>
            </a:r>
            <a:r>
              <a:rPr lang="en-US" altLang="zh-CN" sz="2000" smtClean="0"/>
              <a:t>5</a:t>
            </a:r>
            <a:r>
              <a:rPr lang="zh-CN" altLang="en-US" sz="2000" smtClean="0"/>
              <a:t>、</a:t>
            </a:r>
            <a:r>
              <a:rPr lang="en-US" altLang="zh-CN" sz="2000" smtClean="0"/>
              <a:t>A→b</a:t>
            </a:r>
          </a:p>
          <a:p>
            <a:pPr eaLnBrk="1" hangingPunct="1"/>
            <a:r>
              <a:rPr lang="zh-CN" altLang="en-US" sz="2000" smtClean="0"/>
              <a:t>对</a:t>
            </a:r>
            <a:r>
              <a:rPr lang="en-US" altLang="zh-CN" sz="2000" smtClean="0"/>
              <a:t>1</a:t>
            </a:r>
            <a:r>
              <a:rPr lang="zh-CN" altLang="en-US" sz="2000" smtClean="0"/>
              <a:t>、</a:t>
            </a:r>
            <a:r>
              <a:rPr lang="en-US" altLang="zh-CN" sz="2000" smtClean="0"/>
              <a:t>2</a:t>
            </a:r>
            <a:r>
              <a:rPr lang="zh-CN" altLang="en-US" sz="2000" smtClean="0"/>
              <a:t>提取左公共因子</a:t>
            </a:r>
          </a:p>
          <a:p>
            <a:pPr eaLnBrk="1" hangingPunct="1"/>
            <a:r>
              <a:rPr lang="zh-CN" altLang="en-US" sz="2000" smtClean="0"/>
              <a:t> </a:t>
            </a:r>
            <a:r>
              <a:rPr lang="en-US" altLang="zh-CN" sz="2000" smtClean="0"/>
              <a:t>S→aS</a:t>
            </a:r>
            <a:r>
              <a:rPr lang="zh-CN" altLang="en-US" sz="2000" smtClean="0"/>
              <a:t>（</a:t>
            </a:r>
            <a:r>
              <a:rPr lang="en-US" altLang="zh-CN" sz="2000" smtClean="0"/>
              <a:t>d|c</a:t>
            </a:r>
            <a:r>
              <a:rPr lang="zh-CN" altLang="en-US" sz="2000" smtClean="0"/>
              <a:t>）；</a:t>
            </a:r>
          </a:p>
          <a:p>
            <a:pPr eaLnBrk="1" hangingPunct="1"/>
            <a:r>
              <a:rPr lang="zh-CN" altLang="en-US" sz="2000" smtClean="0"/>
              <a:t>引进新的非终结符</a:t>
            </a:r>
            <a:r>
              <a:rPr lang="en-US" altLang="zh-CN" sz="2000" smtClean="0"/>
              <a:t>A’</a:t>
            </a:r>
            <a:r>
              <a:rPr lang="zh-CN" altLang="en-US" sz="2000" smtClean="0"/>
              <a:t>后得</a:t>
            </a:r>
          </a:p>
          <a:p>
            <a:pPr eaLnBrk="1" hangingPunct="1"/>
            <a:r>
              <a:rPr lang="en-US" altLang="zh-CN" sz="2000" smtClean="0"/>
              <a:t>1</a:t>
            </a:r>
            <a:r>
              <a:rPr lang="zh-CN" altLang="en-US" sz="2000" smtClean="0"/>
              <a:t>、 </a:t>
            </a:r>
            <a:r>
              <a:rPr lang="en-US" altLang="zh-CN" sz="2000" smtClean="0"/>
              <a:t>S→aSA‘</a:t>
            </a:r>
            <a:r>
              <a:rPr lang="zh-CN" altLang="en-US" sz="2000" smtClean="0"/>
              <a:t>；</a:t>
            </a:r>
            <a:r>
              <a:rPr lang="en-US" altLang="zh-CN" sz="2000" smtClean="0"/>
              <a:t>2</a:t>
            </a:r>
            <a:r>
              <a:rPr lang="zh-CN" altLang="en-US" sz="2000" smtClean="0"/>
              <a:t>、</a:t>
            </a:r>
            <a:r>
              <a:rPr lang="en-US" altLang="zh-CN" sz="2000" smtClean="0"/>
              <a:t>S→bc</a:t>
            </a:r>
            <a:r>
              <a:rPr lang="zh-CN" altLang="en-US" sz="2000" smtClean="0"/>
              <a:t>；</a:t>
            </a:r>
          </a:p>
          <a:p>
            <a:pPr eaLnBrk="1" hangingPunct="1"/>
            <a:r>
              <a:rPr lang="en-US" altLang="zh-CN" sz="2000" smtClean="0"/>
              <a:t>3</a:t>
            </a:r>
            <a:r>
              <a:rPr lang="zh-CN" altLang="en-US" sz="2000" smtClean="0"/>
              <a:t>、</a:t>
            </a:r>
            <a:r>
              <a:rPr lang="en-US" altLang="zh-CN" sz="2000" smtClean="0"/>
              <a:t>A’ →d|c</a:t>
            </a:r>
            <a:r>
              <a:rPr lang="zh-CN" altLang="en-US" sz="2000" smtClean="0"/>
              <a:t>；</a:t>
            </a:r>
          </a:p>
          <a:p>
            <a:pPr eaLnBrk="1" hangingPunct="1"/>
            <a:r>
              <a:rPr lang="en-US" altLang="zh-CN" sz="2000" smtClean="0"/>
              <a:t>4</a:t>
            </a:r>
            <a:r>
              <a:rPr lang="zh-CN" altLang="en-US" sz="2000" smtClean="0"/>
              <a:t>、</a:t>
            </a:r>
            <a:r>
              <a:rPr lang="en-US" altLang="zh-CN" sz="2000" smtClean="0"/>
              <a:t>A→aS</a:t>
            </a:r>
            <a:r>
              <a:rPr lang="zh-CN" altLang="en-US" sz="2000" smtClean="0"/>
              <a:t>；</a:t>
            </a:r>
            <a:r>
              <a:rPr lang="en-US" altLang="zh-CN" sz="2000" smtClean="0"/>
              <a:t>5</a:t>
            </a:r>
            <a:r>
              <a:rPr lang="zh-CN" altLang="en-US" sz="2000" smtClean="0"/>
              <a:t>、</a:t>
            </a:r>
            <a:r>
              <a:rPr lang="en-US" altLang="zh-CN" sz="2000" smtClean="0"/>
              <a:t>A→b</a:t>
            </a:r>
          </a:p>
          <a:p>
            <a:pPr eaLnBrk="1" hangingPunct="1"/>
            <a:r>
              <a:rPr lang="zh-CN" altLang="en-US" sz="2000" smtClean="0"/>
              <a:t>非终结符</a:t>
            </a:r>
            <a:r>
              <a:rPr lang="en-US" altLang="zh-CN" sz="2000" smtClean="0"/>
              <a:t>A</a:t>
            </a:r>
            <a:r>
              <a:rPr lang="zh-CN" altLang="en-US" sz="2000" smtClean="0"/>
              <a:t>变成不可到达的符号，产生式</a:t>
            </a:r>
            <a:r>
              <a:rPr lang="en-US" altLang="zh-CN" sz="2000" smtClean="0"/>
              <a:t>4</a:t>
            </a:r>
            <a:r>
              <a:rPr lang="zh-CN" altLang="en-US" sz="2000" smtClean="0"/>
              <a:t>、</a:t>
            </a:r>
            <a:r>
              <a:rPr lang="en-US" altLang="zh-CN" sz="2000" smtClean="0"/>
              <a:t>5</a:t>
            </a:r>
            <a:r>
              <a:rPr lang="zh-CN" altLang="en-US" sz="2000" smtClean="0"/>
              <a:t>为无用的产生式。</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a:xfrm>
            <a:off x="301625" y="685800"/>
            <a:ext cx="8540750" cy="439738"/>
          </a:xfrm>
        </p:spPr>
        <p:txBody>
          <a:bodyPr/>
          <a:lstStyle/>
          <a:p>
            <a:pPr algn="l" eaLnBrk="1" hangingPunct="1"/>
            <a:r>
              <a:rPr lang="zh-CN" altLang="en-US" sz="2800" dirty="0" smtClean="0"/>
              <a:t>例</a:t>
            </a:r>
            <a:r>
              <a:rPr lang="en-US" altLang="zh-CN" sz="2800" dirty="0" smtClean="0"/>
              <a:t>4.9</a:t>
            </a:r>
            <a:r>
              <a:rPr lang="zh-CN" altLang="en-US" sz="2800" dirty="0" smtClean="0"/>
              <a:t>（不能在有限步骤内提取完左公共因子）</a:t>
            </a:r>
          </a:p>
        </p:txBody>
      </p:sp>
      <p:sp>
        <p:nvSpPr>
          <p:cNvPr id="38915" name="Rectangle 3"/>
          <p:cNvSpPr>
            <a:spLocks noGrp="1" noRot="1" noChangeArrowheads="1"/>
          </p:cNvSpPr>
          <p:nvPr>
            <p:ph idx="1"/>
          </p:nvPr>
        </p:nvSpPr>
        <p:spPr>
          <a:xfrm>
            <a:off x="539750" y="1701800"/>
            <a:ext cx="7920038" cy="4751388"/>
          </a:xfrm>
        </p:spPr>
        <p:txBody>
          <a:bodyPr/>
          <a:lstStyle/>
          <a:p>
            <a:pPr eaLnBrk="1" hangingPunct="1">
              <a:lnSpc>
                <a:spcPct val="90000"/>
              </a:lnSpc>
            </a:pPr>
            <a:r>
              <a:rPr lang="zh-CN" altLang="en-US" sz="2400" smtClean="0"/>
              <a:t>若有文法</a:t>
            </a:r>
            <a:r>
              <a:rPr lang="en-US" altLang="zh-CN" sz="2400" smtClean="0"/>
              <a:t>G4</a:t>
            </a:r>
            <a:r>
              <a:rPr lang="zh-CN" altLang="en-US" sz="2400" smtClean="0"/>
              <a:t>的产生式为</a:t>
            </a:r>
          </a:p>
          <a:p>
            <a:pPr eaLnBrk="1" hangingPunct="1">
              <a:lnSpc>
                <a:spcPct val="90000"/>
              </a:lnSpc>
            </a:pPr>
            <a:r>
              <a:rPr lang="en-US" altLang="zh-CN" sz="2400" smtClean="0"/>
              <a:t>1</a:t>
            </a:r>
            <a:r>
              <a:rPr lang="zh-CN" altLang="en-US" sz="2400" smtClean="0"/>
              <a:t>、</a:t>
            </a:r>
            <a:r>
              <a:rPr lang="en-US" altLang="zh-CN" sz="2400" smtClean="0"/>
              <a:t>S→Ap|Bq</a:t>
            </a:r>
            <a:r>
              <a:rPr lang="zh-CN" altLang="en-US" sz="2400" smtClean="0"/>
              <a:t>；</a:t>
            </a:r>
            <a:r>
              <a:rPr lang="en-US" altLang="zh-CN" sz="2400" smtClean="0"/>
              <a:t>2</a:t>
            </a:r>
            <a:r>
              <a:rPr lang="zh-CN" altLang="en-US" sz="2400" smtClean="0"/>
              <a:t>、</a:t>
            </a:r>
            <a:r>
              <a:rPr lang="en-US" altLang="zh-CN" sz="2400" smtClean="0"/>
              <a:t>A→aAp|d</a:t>
            </a:r>
            <a:r>
              <a:rPr lang="zh-CN" altLang="en-US" sz="2400" smtClean="0"/>
              <a:t>；</a:t>
            </a:r>
            <a:r>
              <a:rPr lang="en-US" altLang="zh-CN" sz="2400" smtClean="0"/>
              <a:t>3</a:t>
            </a:r>
            <a:r>
              <a:rPr lang="zh-CN" altLang="en-US" sz="2400" smtClean="0"/>
              <a:t>、</a:t>
            </a:r>
            <a:r>
              <a:rPr lang="en-US" altLang="zh-CN" sz="2400" smtClean="0"/>
              <a:t>B→aBq|e</a:t>
            </a:r>
          </a:p>
          <a:p>
            <a:pPr eaLnBrk="1" hangingPunct="1">
              <a:lnSpc>
                <a:spcPct val="90000"/>
              </a:lnSpc>
            </a:pPr>
            <a:r>
              <a:rPr lang="zh-CN" altLang="en-US" sz="2400" smtClean="0"/>
              <a:t>用</a:t>
            </a:r>
            <a:r>
              <a:rPr lang="en-US" altLang="zh-CN" sz="2400" smtClean="0"/>
              <a:t>2</a:t>
            </a:r>
            <a:r>
              <a:rPr lang="zh-CN" altLang="en-US" sz="2400" smtClean="0"/>
              <a:t>、</a:t>
            </a:r>
            <a:r>
              <a:rPr lang="en-US" altLang="zh-CN" sz="2400" smtClean="0"/>
              <a:t>3</a:t>
            </a:r>
            <a:r>
              <a:rPr lang="zh-CN" altLang="en-US" sz="2400" smtClean="0"/>
              <a:t>的右部替换</a:t>
            </a:r>
            <a:r>
              <a:rPr lang="en-US" altLang="zh-CN" sz="2400" smtClean="0"/>
              <a:t>1</a:t>
            </a:r>
            <a:r>
              <a:rPr lang="zh-CN" altLang="en-US" sz="2400" smtClean="0"/>
              <a:t>中的</a:t>
            </a:r>
            <a:r>
              <a:rPr lang="en-US" altLang="zh-CN" sz="2400" smtClean="0"/>
              <a:t>A</a:t>
            </a:r>
            <a:r>
              <a:rPr lang="zh-CN" altLang="en-US" sz="2400" smtClean="0"/>
              <a:t>、</a:t>
            </a:r>
            <a:r>
              <a:rPr lang="en-US" altLang="zh-CN" sz="2400" smtClean="0"/>
              <a:t>B</a:t>
            </a:r>
            <a:r>
              <a:rPr lang="zh-CN" altLang="en-US" sz="2400" smtClean="0"/>
              <a:t>得</a:t>
            </a:r>
          </a:p>
          <a:p>
            <a:pPr eaLnBrk="1" hangingPunct="1">
              <a:lnSpc>
                <a:spcPct val="90000"/>
              </a:lnSpc>
            </a:pPr>
            <a:r>
              <a:rPr lang="en-US" altLang="zh-CN" sz="2400" smtClean="0"/>
              <a:t>1</a:t>
            </a:r>
            <a:r>
              <a:rPr lang="zh-CN" altLang="en-US" sz="2400" smtClean="0"/>
              <a:t>、</a:t>
            </a:r>
            <a:r>
              <a:rPr lang="en-US" altLang="zh-CN" sz="2400" smtClean="0"/>
              <a:t>S→aApp|aBqq</a:t>
            </a:r>
            <a:r>
              <a:rPr lang="zh-CN" altLang="en-US" sz="2400" smtClean="0"/>
              <a:t>；</a:t>
            </a:r>
            <a:r>
              <a:rPr lang="en-US" altLang="zh-CN" sz="2400" smtClean="0"/>
              <a:t>2</a:t>
            </a:r>
            <a:r>
              <a:rPr lang="zh-CN" altLang="en-US" sz="2400" smtClean="0"/>
              <a:t>、</a:t>
            </a:r>
            <a:r>
              <a:rPr lang="en-US" altLang="zh-CN" sz="2400" smtClean="0"/>
              <a:t>S→dp|eq</a:t>
            </a:r>
          </a:p>
          <a:p>
            <a:pPr eaLnBrk="1" hangingPunct="1">
              <a:lnSpc>
                <a:spcPct val="90000"/>
              </a:lnSpc>
            </a:pPr>
            <a:r>
              <a:rPr lang="en-US" altLang="zh-CN" sz="2400" smtClean="0"/>
              <a:t>3</a:t>
            </a:r>
            <a:r>
              <a:rPr lang="zh-CN" altLang="en-US" sz="2400" smtClean="0"/>
              <a:t>、</a:t>
            </a:r>
            <a:r>
              <a:rPr lang="en-US" altLang="zh-CN" sz="2400" smtClean="0"/>
              <a:t>A→aAp|d</a:t>
            </a:r>
            <a:r>
              <a:rPr lang="zh-CN" altLang="en-US" sz="2400" smtClean="0"/>
              <a:t>；</a:t>
            </a:r>
            <a:r>
              <a:rPr lang="en-US" altLang="zh-CN" sz="2400" smtClean="0"/>
              <a:t>4</a:t>
            </a:r>
            <a:r>
              <a:rPr lang="zh-CN" altLang="en-US" sz="2400" smtClean="0"/>
              <a:t>、</a:t>
            </a:r>
            <a:r>
              <a:rPr lang="en-US" altLang="zh-CN" sz="2400" smtClean="0"/>
              <a:t>B→aBq|e</a:t>
            </a:r>
          </a:p>
          <a:p>
            <a:pPr eaLnBrk="1" hangingPunct="1">
              <a:lnSpc>
                <a:spcPct val="90000"/>
              </a:lnSpc>
            </a:pPr>
            <a:r>
              <a:rPr lang="zh-CN" altLang="en-US" sz="2400" smtClean="0"/>
              <a:t>对</a:t>
            </a:r>
            <a:r>
              <a:rPr lang="en-US" altLang="zh-CN" sz="2400" smtClean="0"/>
              <a:t>1</a:t>
            </a:r>
            <a:r>
              <a:rPr lang="zh-CN" altLang="en-US" sz="2400" smtClean="0"/>
              <a:t>提取左共因子的</a:t>
            </a:r>
          </a:p>
          <a:p>
            <a:pPr eaLnBrk="1" hangingPunct="1">
              <a:lnSpc>
                <a:spcPct val="90000"/>
              </a:lnSpc>
            </a:pPr>
            <a:r>
              <a:rPr lang="en-US" altLang="zh-CN" sz="2400" smtClean="0"/>
              <a:t>S→a</a:t>
            </a:r>
            <a:r>
              <a:rPr lang="zh-CN" altLang="en-US" sz="2400" smtClean="0"/>
              <a:t>（</a:t>
            </a:r>
            <a:r>
              <a:rPr lang="en-US" altLang="zh-CN" sz="2400" smtClean="0"/>
              <a:t>App|Bqq</a:t>
            </a:r>
            <a:r>
              <a:rPr lang="zh-CN" altLang="en-US" sz="2400" smtClean="0"/>
              <a:t>）；</a:t>
            </a:r>
          </a:p>
          <a:p>
            <a:pPr eaLnBrk="1" hangingPunct="1">
              <a:lnSpc>
                <a:spcPct val="90000"/>
              </a:lnSpc>
            </a:pPr>
            <a:r>
              <a:rPr lang="zh-CN" altLang="en-US" sz="2400" smtClean="0"/>
              <a:t>引入新的非终结符</a:t>
            </a:r>
            <a:r>
              <a:rPr lang="en-US" altLang="zh-CN" sz="2400" smtClean="0"/>
              <a:t>S‘</a:t>
            </a:r>
            <a:r>
              <a:rPr lang="zh-CN" altLang="en-US" sz="2400" smtClean="0"/>
              <a:t>后得</a:t>
            </a:r>
          </a:p>
          <a:p>
            <a:pPr eaLnBrk="1" hangingPunct="1">
              <a:lnSpc>
                <a:spcPct val="90000"/>
              </a:lnSpc>
            </a:pPr>
            <a:r>
              <a:rPr lang="en-US" altLang="zh-CN" sz="2400" smtClean="0"/>
              <a:t>1</a:t>
            </a:r>
            <a:r>
              <a:rPr lang="zh-CN" altLang="en-US" sz="2400" smtClean="0"/>
              <a:t>、 </a:t>
            </a:r>
            <a:r>
              <a:rPr lang="en-US" altLang="zh-CN" sz="2400" smtClean="0"/>
              <a:t>S→aS’</a:t>
            </a:r>
            <a:r>
              <a:rPr lang="zh-CN" altLang="en-US" sz="2400" smtClean="0"/>
              <a:t>； </a:t>
            </a:r>
            <a:r>
              <a:rPr lang="en-US" altLang="zh-CN" sz="2400" smtClean="0"/>
              <a:t>2</a:t>
            </a:r>
            <a:r>
              <a:rPr lang="zh-CN" altLang="en-US" sz="2400" smtClean="0"/>
              <a:t>、</a:t>
            </a:r>
            <a:r>
              <a:rPr lang="en-US" altLang="zh-CN" sz="2400" smtClean="0"/>
              <a:t>S→dp|eq </a:t>
            </a:r>
            <a:r>
              <a:rPr lang="zh-CN" altLang="en-US" sz="2400" smtClean="0"/>
              <a:t>；</a:t>
            </a:r>
            <a:r>
              <a:rPr lang="en-US" altLang="zh-CN" sz="2400" smtClean="0"/>
              <a:t>3</a:t>
            </a:r>
            <a:r>
              <a:rPr lang="zh-CN" altLang="en-US" sz="2400" smtClean="0"/>
              <a:t>、</a:t>
            </a:r>
            <a:r>
              <a:rPr lang="en-US" altLang="zh-CN" sz="2400" smtClean="0"/>
              <a:t>S’ →App|Bqq</a:t>
            </a:r>
            <a:r>
              <a:rPr lang="zh-CN" altLang="en-US" sz="2400" smtClean="0"/>
              <a:t>；</a:t>
            </a:r>
          </a:p>
          <a:p>
            <a:pPr eaLnBrk="1" hangingPunct="1">
              <a:lnSpc>
                <a:spcPct val="90000"/>
              </a:lnSpc>
            </a:pPr>
            <a:r>
              <a:rPr lang="en-US" altLang="zh-CN" sz="2400" smtClean="0"/>
              <a:t>4</a:t>
            </a:r>
            <a:r>
              <a:rPr lang="zh-CN" altLang="en-US" sz="2400" smtClean="0"/>
              <a:t>、</a:t>
            </a:r>
            <a:r>
              <a:rPr lang="en-US" altLang="zh-CN" sz="2400" smtClean="0"/>
              <a:t>A→aAp|d</a:t>
            </a:r>
            <a:r>
              <a:rPr lang="zh-CN" altLang="en-US" sz="2400" smtClean="0"/>
              <a:t>；</a:t>
            </a:r>
            <a:r>
              <a:rPr lang="en-US" altLang="zh-CN" sz="2400" smtClean="0"/>
              <a:t>5</a:t>
            </a:r>
            <a:r>
              <a:rPr lang="zh-CN" altLang="en-US" sz="2400" smtClean="0"/>
              <a:t>、</a:t>
            </a:r>
            <a:r>
              <a:rPr lang="en-US" altLang="zh-CN" sz="2400" smtClean="0"/>
              <a:t>B→aBq|e</a:t>
            </a:r>
            <a:r>
              <a:rPr lang="zh-CN" altLang="en-US" sz="2400" smtClean="0"/>
              <a:t>；</a:t>
            </a:r>
          </a:p>
          <a:p>
            <a:pPr eaLnBrk="1" hangingPunct="1">
              <a:lnSpc>
                <a:spcPct val="90000"/>
              </a:lnSpc>
            </a:pPr>
            <a:r>
              <a:rPr lang="zh-CN" altLang="en-US" sz="2400" smtClean="0"/>
              <a:t>用</a:t>
            </a:r>
            <a:r>
              <a:rPr lang="en-US" altLang="zh-CN" sz="2400" smtClean="0"/>
              <a:t>4</a:t>
            </a:r>
            <a:r>
              <a:rPr lang="zh-CN" altLang="en-US" sz="2400" smtClean="0"/>
              <a:t>、</a:t>
            </a:r>
            <a:r>
              <a:rPr lang="en-US" altLang="zh-CN" sz="2400" smtClean="0"/>
              <a:t>5</a:t>
            </a:r>
            <a:r>
              <a:rPr lang="zh-CN" altLang="en-US" sz="2400" smtClean="0"/>
              <a:t>中的右部替换</a:t>
            </a:r>
            <a:r>
              <a:rPr lang="en-US" altLang="zh-CN" sz="2400" smtClean="0"/>
              <a:t>3</a:t>
            </a:r>
            <a:r>
              <a:rPr lang="zh-CN" altLang="en-US" sz="2400" smtClean="0"/>
              <a:t>中的</a:t>
            </a:r>
            <a:r>
              <a:rPr lang="en-US" altLang="zh-CN" sz="2400" smtClean="0"/>
              <a:t>A</a:t>
            </a:r>
            <a:r>
              <a:rPr lang="zh-CN" altLang="en-US" sz="2400" smtClean="0"/>
              <a:t>、</a:t>
            </a:r>
            <a:r>
              <a:rPr lang="en-US" altLang="zh-CN" sz="2400" smtClean="0"/>
              <a:t>B</a:t>
            </a:r>
            <a:r>
              <a:rPr lang="zh-CN" altLang="en-US" sz="2400" smtClean="0"/>
              <a:t>，再提取左共因子，不断进行。</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Rot="1" noChangeArrowheads="1"/>
          </p:cNvSpPr>
          <p:nvPr>
            <p:ph idx="1"/>
          </p:nvPr>
        </p:nvSpPr>
        <p:spPr>
          <a:xfrm>
            <a:off x="539750" y="1816100"/>
            <a:ext cx="8145463" cy="3916363"/>
          </a:xfrm>
        </p:spPr>
        <p:txBody>
          <a:bodyPr/>
          <a:lstStyle/>
          <a:p>
            <a:pPr eaLnBrk="1" hangingPunct="1">
              <a:buFont typeface="Wingdings" panose="05000000000000000000" pitchFamily="2" charset="2"/>
              <a:buChar char="l"/>
            </a:pPr>
            <a:r>
              <a:rPr lang="zh-CN" altLang="en-US" sz="2800" smtClean="0"/>
              <a:t>不一定每个文法的左公共因子都能在有限步骤内替换无左公共因子的文法。</a:t>
            </a:r>
          </a:p>
          <a:p>
            <a:pPr eaLnBrk="1" hangingPunct="1">
              <a:buFont typeface="Wingdings" panose="05000000000000000000" pitchFamily="2" charset="2"/>
              <a:buChar char="l"/>
            </a:pPr>
            <a:r>
              <a:rPr lang="zh-CN" altLang="en-US" sz="2800" b="1" smtClean="0">
                <a:solidFill>
                  <a:schemeClr val="hlink"/>
                </a:solidFill>
              </a:rPr>
              <a:t>一个文法提取了左公共因子后，只解决了相同左部产生式右部的</a:t>
            </a:r>
            <a:r>
              <a:rPr lang="en-US" altLang="zh-CN" sz="2800" b="1" smtClean="0">
                <a:solidFill>
                  <a:schemeClr val="hlink"/>
                </a:solidFill>
              </a:rPr>
              <a:t>FIRST</a:t>
            </a:r>
            <a:r>
              <a:rPr lang="zh-CN" altLang="en-US" sz="2800" b="1" smtClean="0">
                <a:solidFill>
                  <a:schemeClr val="hlink"/>
                </a:solidFill>
              </a:rPr>
              <a:t>集不相交问题</a:t>
            </a:r>
            <a:r>
              <a:rPr lang="zh-CN" altLang="en-US" sz="2800" smtClean="0"/>
              <a:t>，当改写后的文法不含空产生式，且无左递归时，则改写后的文法是</a:t>
            </a:r>
            <a:r>
              <a:rPr lang="en-US" altLang="zh-CN" sz="2800" smtClean="0"/>
              <a:t>LL</a:t>
            </a:r>
            <a:r>
              <a:rPr lang="zh-CN" altLang="en-US" sz="2800" smtClean="0"/>
              <a:t>（</a:t>
            </a:r>
            <a:r>
              <a:rPr lang="en-US" altLang="zh-CN" sz="2800" smtClean="0"/>
              <a:t>1</a:t>
            </a:r>
            <a:r>
              <a:rPr lang="zh-CN" altLang="en-US" sz="2800" smtClean="0"/>
              <a:t>）文法，否则还需要用</a:t>
            </a:r>
            <a:r>
              <a:rPr lang="en-US" altLang="zh-CN" sz="2800" smtClean="0"/>
              <a:t>LL</a:t>
            </a:r>
            <a:r>
              <a:rPr lang="zh-CN" altLang="en-US" sz="2800" smtClean="0"/>
              <a:t>（</a:t>
            </a:r>
            <a:r>
              <a:rPr lang="en-US" altLang="zh-CN" sz="2800" smtClean="0"/>
              <a:t>1</a:t>
            </a:r>
            <a:r>
              <a:rPr lang="zh-CN" altLang="en-US" sz="2800" smtClean="0"/>
              <a:t>）文法的判别方式进行判断才能确定是否为</a:t>
            </a:r>
            <a:r>
              <a:rPr lang="en-US" altLang="zh-CN" sz="2800" smtClean="0"/>
              <a:t>LL</a:t>
            </a:r>
            <a:r>
              <a:rPr lang="zh-CN" altLang="en-US" sz="2800" smtClean="0"/>
              <a:t>（</a:t>
            </a:r>
            <a:r>
              <a:rPr lang="en-US" altLang="zh-CN" sz="2800" smtClean="0"/>
              <a:t>1</a:t>
            </a:r>
            <a:r>
              <a:rPr lang="zh-CN" altLang="en-US" sz="2800" smtClean="0"/>
              <a:t>）文法。</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a:xfrm>
            <a:off x="1189038" y="836613"/>
            <a:ext cx="3167062" cy="431800"/>
          </a:xfrm>
        </p:spPr>
        <p:txBody>
          <a:bodyPr/>
          <a:lstStyle/>
          <a:p>
            <a:pPr algn="l" eaLnBrk="1" hangingPunct="1"/>
            <a:r>
              <a:rPr lang="zh-CN" altLang="en-US" sz="2800" smtClean="0"/>
              <a:t>消除左递归</a:t>
            </a:r>
          </a:p>
        </p:txBody>
      </p:sp>
      <p:sp>
        <p:nvSpPr>
          <p:cNvPr id="40963" name="Rectangle 3"/>
          <p:cNvSpPr>
            <a:spLocks noGrp="1" noRot="1" noChangeArrowheads="1"/>
          </p:cNvSpPr>
          <p:nvPr>
            <p:ph idx="1"/>
          </p:nvPr>
        </p:nvSpPr>
        <p:spPr>
          <a:xfrm>
            <a:off x="611188" y="1700213"/>
            <a:ext cx="8001000" cy="4032250"/>
          </a:xfrm>
        </p:spPr>
        <p:txBody>
          <a:bodyPr/>
          <a:lstStyle/>
          <a:p>
            <a:pPr eaLnBrk="1" hangingPunct="1">
              <a:buFont typeface="Wingdings" panose="05000000000000000000" pitchFamily="2" charset="2"/>
              <a:buChar char="l"/>
            </a:pPr>
            <a:r>
              <a:rPr lang="zh-CN" altLang="en-US" sz="2800" smtClean="0"/>
              <a:t>一个文法含有下列形式的产生式时：</a:t>
            </a:r>
          </a:p>
          <a:p>
            <a:pPr marL="457200" lvl="1" indent="0" eaLnBrk="1" hangingPunct="1">
              <a:buFontTx/>
              <a:buNone/>
            </a:pPr>
            <a:r>
              <a:rPr lang="en-US" altLang="zh-CN" sz="2400" smtClean="0"/>
              <a:t>a) A→A</a:t>
            </a:r>
            <a:r>
              <a:rPr lang="el-GR" altLang="zh-CN" sz="2400" smtClean="0">
                <a:cs typeface="Arial" panose="020B0604020202020204" pitchFamily="34" charset="0"/>
              </a:rPr>
              <a:t>β</a:t>
            </a:r>
            <a:endParaRPr lang="en-US" altLang="zh-CN" sz="2400" smtClean="0">
              <a:cs typeface="Arial" panose="020B0604020202020204" pitchFamily="34" charset="0"/>
            </a:endParaRPr>
          </a:p>
          <a:p>
            <a:pPr marL="457200" lvl="1" indent="0" eaLnBrk="1" hangingPunct="1">
              <a:buFontTx/>
              <a:buNone/>
            </a:pPr>
            <a:r>
              <a:rPr lang="en-US" altLang="zh-CN" sz="2400" smtClean="0">
                <a:cs typeface="Arial" panose="020B0604020202020204" pitchFamily="34" charset="0"/>
              </a:rPr>
              <a:t>b) A</a:t>
            </a:r>
            <a:r>
              <a:rPr lang="en-US" altLang="zh-CN" sz="2400" smtClean="0"/>
              <a:t>→B </a:t>
            </a:r>
            <a:r>
              <a:rPr lang="el-GR" altLang="zh-CN" sz="2400" smtClean="0">
                <a:cs typeface="Arial" panose="020B0604020202020204" pitchFamily="34" charset="0"/>
              </a:rPr>
              <a:t>β</a:t>
            </a:r>
            <a:r>
              <a:rPr lang="zh-CN" altLang="en-US" sz="2400" smtClean="0">
                <a:cs typeface="Arial" panose="020B0604020202020204" pitchFamily="34" charset="0"/>
              </a:rPr>
              <a:t>； </a:t>
            </a:r>
            <a:r>
              <a:rPr lang="en-US" altLang="zh-CN" sz="2400" smtClean="0">
                <a:cs typeface="Arial" panose="020B0604020202020204" pitchFamily="34" charset="0"/>
              </a:rPr>
              <a:t>B</a:t>
            </a:r>
            <a:r>
              <a:rPr lang="en-US" altLang="zh-CN" sz="2400" smtClean="0"/>
              <a:t>→A</a:t>
            </a:r>
            <a:r>
              <a:rPr lang="el-GR" altLang="zh-CN" sz="2400" smtClean="0">
                <a:cs typeface="Arial" panose="020B0604020202020204" pitchFamily="34" charset="0"/>
              </a:rPr>
              <a:t>α</a:t>
            </a:r>
            <a:endParaRPr lang="en-US" altLang="zh-CN" sz="2400" smtClean="0">
              <a:cs typeface="Arial" panose="020B0604020202020204" pitchFamily="34" charset="0"/>
            </a:endParaRPr>
          </a:p>
          <a:p>
            <a:pPr eaLnBrk="1" hangingPunct="1">
              <a:buFont typeface="Wingdings" panose="05000000000000000000" pitchFamily="2" charset="2"/>
              <a:buChar char="l"/>
            </a:pPr>
            <a:r>
              <a:rPr lang="zh-CN" altLang="en-US" sz="2800" smtClean="0">
                <a:cs typeface="Arial" panose="020B0604020202020204" pitchFamily="34" charset="0"/>
              </a:rPr>
              <a:t>在</a:t>
            </a:r>
            <a:r>
              <a:rPr lang="en-US" altLang="zh-CN" sz="2800" smtClean="0"/>
              <a:t>a)</a:t>
            </a:r>
            <a:r>
              <a:rPr lang="zh-CN" altLang="en-US" sz="2800" smtClean="0"/>
              <a:t>中可称为含有左递归的规则或称为直接左递归；在</a:t>
            </a:r>
            <a:r>
              <a:rPr lang="en-US" altLang="zh-CN" sz="2800" smtClean="0">
                <a:cs typeface="Arial" panose="020B0604020202020204" pitchFamily="34" charset="0"/>
              </a:rPr>
              <a:t>b) </a:t>
            </a:r>
            <a:r>
              <a:rPr lang="zh-CN" altLang="en-US" sz="2800" smtClean="0">
                <a:cs typeface="Arial" panose="020B0604020202020204" pitchFamily="34" charset="0"/>
              </a:rPr>
              <a:t>中为</a:t>
            </a:r>
            <a:r>
              <a:rPr lang="zh-CN" altLang="en-US" sz="2800" smtClean="0"/>
              <a:t>文法中含有左递归或间接左递归；文法中只要含有</a:t>
            </a:r>
            <a:r>
              <a:rPr lang="en-US" altLang="zh-CN" sz="2800" smtClean="0"/>
              <a:t>a)</a:t>
            </a:r>
            <a:r>
              <a:rPr lang="zh-CN" altLang="en-US" sz="2800" smtClean="0"/>
              <a:t>或</a:t>
            </a:r>
            <a:r>
              <a:rPr lang="en-US" altLang="zh-CN" sz="2800" smtClean="0">
                <a:cs typeface="Arial" panose="020B0604020202020204" pitchFamily="34" charset="0"/>
              </a:rPr>
              <a:t>b) </a:t>
            </a:r>
            <a:r>
              <a:rPr lang="zh-CN" altLang="en-US" sz="2800" smtClean="0">
                <a:cs typeface="Arial" panose="020B0604020202020204" pitchFamily="34" charset="0"/>
              </a:rPr>
              <a:t>或者二者皆有均认为文法是左递归的。</a:t>
            </a:r>
          </a:p>
          <a:p>
            <a:pPr eaLnBrk="1" hangingPunct="1">
              <a:buFont typeface="Wingdings" panose="05000000000000000000" pitchFamily="2" charset="2"/>
              <a:buChar char="l"/>
            </a:pPr>
            <a:r>
              <a:rPr lang="zh-CN" altLang="en-US" sz="2800" smtClean="0">
                <a:cs typeface="Arial" panose="020B0604020202020204" pitchFamily="34" charset="0"/>
              </a:rPr>
              <a:t>文法是左递归时不能采用自顶向下分析方法。</a:t>
            </a:r>
            <a:endParaRPr lang="zh-CN" altLang="el-GR" sz="2800" smtClean="0">
              <a:cs typeface="Arial" panose="020B0604020202020204"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a:xfrm>
            <a:off x="603250" y="620713"/>
            <a:ext cx="8540750" cy="560387"/>
          </a:xfrm>
        </p:spPr>
        <p:txBody>
          <a:bodyPr/>
          <a:lstStyle/>
          <a:p>
            <a:pPr algn="l" eaLnBrk="1" hangingPunct="1"/>
            <a:r>
              <a:rPr lang="zh-CN" altLang="en-US" sz="3200" dirty="0" smtClean="0"/>
              <a:t>例</a:t>
            </a:r>
            <a:r>
              <a:rPr lang="en-US" altLang="zh-CN" sz="3200" dirty="0" smtClean="0"/>
              <a:t>4.11</a:t>
            </a:r>
          </a:p>
        </p:txBody>
      </p:sp>
      <p:sp>
        <p:nvSpPr>
          <p:cNvPr id="41987" name="Rectangle 3"/>
          <p:cNvSpPr>
            <a:spLocks noGrp="1" noRot="1" noChangeArrowheads="1"/>
          </p:cNvSpPr>
          <p:nvPr>
            <p:ph idx="1"/>
          </p:nvPr>
        </p:nvSpPr>
        <p:spPr>
          <a:xfrm>
            <a:off x="603250" y="1630363"/>
            <a:ext cx="6921500" cy="1511300"/>
          </a:xfrm>
        </p:spPr>
        <p:txBody>
          <a:bodyPr/>
          <a:lstStyle/>
          <a:p>
            <a:pPr eaLnBrk="1" hangingPunct="1"/>
            <a:r>
              <a:rPr lang="zh-CN" altLang="en-US" sz="2000" smtClean="0"/>
              <a:t>有文法</a:t>
            </a:r>
            <a:r>
              <a:rPr lang="en-US" altLang="zh-CN" sz="2000" smtClean="0"/>
              <a:t>G6</a:t>
            </a:r>
            <a:r>
              <a:rPr lang="zh-CN" altLang="en-US" sz="2000" smtClean="0"/>
              <a:t>为：</a:t>
            </a:r>
          </a:p>
          <a:p>
            <a:pPr eaLnBrk="1" hangingPunct="1"/>
            <a:r>
              <a:rPr lang="en-US" altLang="zh-CN" sz="2000" smtClean="0"/>
              <a:t>1</a:t>
            </a:r>
            <a:r>
              <a:rPr lang="zh-CN" altLang="en-US" sz="2000" smtClean="0"/>
              <a:t>、</a:t>
            </a:r>
            <a:r>
              <a:rPr lang="en-US" altLang="zh-CN" sz="2000" smtClean="0"/>
              <a:t>A→aB</a:t>
            </a:r>
            <a:r>
              <a:rPr lang="zh-CN" altLang="en-US" sz="2000" smtClean="0"/>
              <a:t>；</a:t>
            </a:r>
            <a:r>
              <a:rPr lang="en-US" altLang="zh-CN" sz="2000" smtClean="0"/>
              <a:t>2</a:t>
            </a:r>
            <a:r>
              <a:rPr lang="zh-CN" altLang="en-US" sz="2000" smtClean="0"/>
              <a:t>、</a:t>
            </a:r>
            <a:r>
              <a:rPr lang="en-US" altLang="zh-CN" sz="2000" smtClean="0"/>
              <a:t>A→Bb</a:t>
            </a:r>
            <a:r>
              <a:rPr lang="zh-CN" altLang="en-US" sz="2000" smtClean="0"/>
              <a:t>；</a:t>
            </a:r>
          </a:p>
          <a:p>
            <a:pPr eaLnBrk="1" hangingPunct="1"/>
            <a:r>
              <a:rPr lang="en-US" altLang="zh-CN" sz="2000" smtClean="0"/>
              <a:t>3</a:t>
            </a:r>
            <a:r>
              <a:rPr lang="zh-CN" altLang="en-US" sz="2000" smtClean="0"/>
              <a:t>、 </a:t>
            </a:r>
            <a:r>
              <a:rPr lang="en-US" altLang="zh-CN" sz="2000" smtClean="0"/>
              <a:t>B→Ac</a:t>
            </a:r>
            <a:r>
              <a:rPr lang="zh-CN" altLang="en-US" sz="2000" smtClean="0"/>
              <a:t>；</a:t>
            </a:r>
            <a:r>
              <a:rPr lang="en-US" altLang="zh-CN" sz="2000" smtClean="0"/>
              <a:t>4</a:t>
            </a:r>
            <a:r>
              <a:rPr lang="zh-CN" altLang="en-US" sz="2000" smtClean="0"/>
              <a:t>、 </a:t>
            </a:r>
            <a:r>
              <a:rPr lang="en-US" altLang="zh-CN" sz="2000" smtClean="0"/>
              <a:t>B→d</a:t>
            </a:r>
            <a:r>
              <a:rPr lang="zh-CN" altLang="en-US" sz="2000" smtClean="0"/>
              <a:t>；</a:t>
            </a:r>
          </a:p>
          <a:p>
            <a:pPr eaLnBrk="1" hangingPunct="1"/>
            <a:r>
              <a:rPr lang="zh-CN" altLang="en-US" sz="2000" smtClean="0"/>
              <a:t>若有输入串为</a:t>
            </a:r>
            <a:r>
              <a:rPr lang="en-US" altLang="zh-CN" sz="2000" smtClean="0"/>
              <a:t>adbcbcbc#</a:t>
            </a:r>
            <a:r>
              <a:rPr lang="zh-CN" altLang="en-US" sz="2000" smtClean="0"/>
              <a:t>，则分析过程的语法树如下：</a:t>
            </a:r>
          </a:p>
        </p:txBody>
      </p:sp>
      <p:grpSp>
        <p:nvGrpSpPr>
          <p:cNvPr id="41988" name="组合 1"/>
          <p:cNvGrpSpPr>
            <a:grpSpLocks/>
          </p:cNvGrpSpPr>
          <p:nvPr/>
        </p:nvGrpSpPr>
        <p:grpSpPr bwMode="auto">
          <a:xfrm>
            <a:off x="684213" y="3284538"/>
            <a:ext cx="2016125" cy="3240087"/>
            <a:chOff x="684213" y="3068638"/>
            <a:chExt cx="2016125" cy="3240087"/>
          </a:xfrm>
        </p:grpSpPr>
        <p:sp>
          <p:nvSpPr>
            <p:cNvPr id="42011" name="Rectangle 4"/>
            <p:cNvSpPr>
              <a:spLocks noChangeArrowheads="1"/>
            </p:cNvSpPr>
            <p:nvPr/>
          </p:nvSpPr>
          <p:spPr bwMode="auto">
            <a:xfrm>
              <a:off x="1403350" y="3068638"/>
              <a:ext cx="360363" cy="36036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a:t>
              </a:r>
            </a:p>
          </p:txBody>
        </p:sp>
        <p:sp>
          <p:nvSpPr>
            <p:cNvPr id="42012" name="Rectangle 5"/>
            <p:cNvSpPr>
              <a:spLocks noChangeArrowheads="1"/>
            </p:cNvSpPr>
            <p:nvPr/>
          </p:nvSpPr>
          <p:spPr bwMode="auto">
            <a:xfrm>
              <a:off x="900113" y="3716338"/>
              <a:ext cx="360362" cy="36036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a:t>
              </a:r>
            </a:p>
          </p:txBody>
        </p:sp>
        <p:sp>
          <p:nvSpPr>
            <p:cNvPr id="42013" name="Rectangle 6"/>
            <p:cNvSpPr>
              <a:spLocks noChangeArrowheads="1"/>
            </p:cNvSpPr>
            <p:nvPr/>
          </p:nvSpPr>
          <p:spPr bwMode="auto">
            <a:xfrm>
              <a:off x="1908175" y="3716338"/>
              <a:ext cx="360363" cy="36036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B</a:t>
              </a:r>
            </a:p>
          </p:txBody>
        </p:sp>
        <p:sp>
          <p:nvSpPr>
            <p:cNvPr id="42014" name="Rectangle 9"/>
            <p:cNvSpPr>
              <a:spLocks noChangeArrowheads="1"/>
            </p:cNvSpPr>
            <p:nvPr/>
          </p:nvSpPr>
          <p:spPr bwMode="auto">
            <a:xfrm>
              <a:off x="1331913" y="4437063"/>
              <a:ext cx="360362" cy="36036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a:t>
              </a:r>
            </a:p>
          </p:txBody>
        </p:sp>
        <p:sp>
          <p:nvSpPr>
            <p:cNvPr id="42015" name="Rectangle 10"/>
            <p:cNvSpPr>
              <a:spLocks noChangeArrowheads="1"/>
            </p:cNvSpPr>
            <p:nvPr/>
          </p:nvSpPr>
          <p:spPr bwMode="auto">
            <a:xfrm>
              <a:off x="2339975" y="4437063"/>
              <a:ext cx="360363" cy="36036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c</a:t>
              </a:r>
            </a:p>
          </p:txBody>
        </p:sp>
        <p:sp>
          <p:nvSpPr>
            <p:cNvPr id="42016" name="Rectangle 11"/>
            <p:cNvSpPr>
              <a:spLocks noChangeArrowheads="1"/>
            </p:cNvSpPr>
            <p:nvPr/>
          </p:nvSpPr>
          <p:spPr bwMode="auto">
            <a:xfrm>
              <a:off x="900113" y="5157788"/>
              <a:ext cx="360362" cy="36036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B</a:t>
              </a:r>
            </a:p>
          </p:txBody>
        </p:sp>
        <p:sp>
          <p:nvSpPr>
            <p:cNvPr id="42017" name="Rectangle 12"/>
            <p:cNvSpPr>
              <a:spLocks noChangeArrowheads="1"/>
            </p:cNvSpPr>
            <p:nvPr/>
          </p:nvSpPr>
          <p:spPr bwMode="auto">
            <a:xfrm>
              <a:off x="1692275" y="5157788"/>
              <a:ext cx="360363" cy="36036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b</a:t>
              </a:r>
            </a:p>
          </p:txBody>
        </p:sp>
        <p:sp>
          <p:nvSpPr>
            <p:cNvPr id="42018" name="Rectangle 13"/>
            <p:cNvSpPr>
              <a:spLocks noChangeArrowheads="1"/>
            </p:cNvSpPr>
            <p:nvPr/>
          </p:nvSpPr>
          <p:spPr bwMode="auto">
            <a:xfrm>
              <a:off x="900113" y="5876925"/>
              <a:ext cx="360362" cy="360363"/>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d</a:t>
              </a:r>
            </a:p>
          </p:txBody>
        </p:sp>
        <p:sp>
          <p:nvSpPr>
            <p:cNvPr id="42019" name="Rectangle 14"/>
            <p:cNvSpPr>
              <a:spLocks noChangeArrowheads="1"/>
            </p:cNvSpPr>
            <p:nvPr/>
          </p:nvSpPr>
          <p:spPr bwMode="auto">
            <a:xfrm>
              <a:off x="684213" y="4365625"/>
              <a:ext cx="1511300" cy="1943100"/>
            </a:xfrm>
            <a:prstGeom prst="rect">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2020" name="Line 15"/>
            <p:cNvSpPr>
              <a:spLocks noChangeShapeType="1"/>
            </p:cNvSpPr>
            <p:nvPr/>
          </p:nvSpPr>
          <p:spPr bwMode="auto">
            <a:xfrm>
              <a:off x="1042988" y="5516563"/>
              <a:ext cx="0" cy="3603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1" name="Line 16"/>
            <p:cNvSpPr>
              <a:spLocks noChangeShapeType="1"/>
            </p:cNvSpPr>
            <p:nvPr/>
          </p:nvSpPr>
          <p:spPr bwMode="auto">
            <a:xfrm flipH="1">
              <a:off x="1042988" y="4868863"/>
              <a:ext cx="288925"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2" name="Line 17"/>
            <p:cNvSpPr>
              <a:spLocks noChangeShapeType="1"/>
            </p:cNvSpPr>
            <p:nvPr/>
          </p:nvSpPr>
          <p:spPr bwMode="auto">
            <a:xfrm>
              <a:off x="1619250" y="4868863"/>
              <a:ext cx="288925"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3" name="Line 18"/>
            <p:cNvSpPr>
              <a:spLocks noChangeShapeType="1"/>
            </p:cNvSpPr>
            <p:nvPr/>
          </p:nvSpPr>
          <p:spPr bwMode="auto">
            <a:xfrm flipH="1">
              <a:off x="1258888" y="3500438"/>
              <a:ext cx="144462" cy="1444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4" name="Line 19"/>
            <p:cNvSpPr>
              <a:spLocks noChangeShapeType="1"/>
            </p:cNvSpPr>
            <p:nvPr/>
          </p:nvSpPr>
          <p:spPr bwMode="auto">
            <a:xfrm>
              <a:off x="1692275" y="3500438"/>
              <a:ext cx="142875" cy="1444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5" name="Line 20"/>
            <p:cNvSpPr>
              <a:spLocks noChangeShapeType="1"/>
            </p:cNvSpPr>
            <p:nvPr/>
          </p:nvSpPr>
          <p:spPr bwMode="auto">
            <a:xfrm flipH="1">
              <a:off x="1619250" y="4076700"/>
              <a:ext cx="360363"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6" name="Line 21"/>
            <p:cNvSpPr>
              <a:spLocks noChangeShapeType="1"/>
            </p:cNvSpPr>
            <p:nvPr/>
          </p:nvSpPr>
          <p:spPr bwMode="auto">
            <a:xfrm>
              <a:off x="2124075" y="4076700"/>
              <a:ext cx="287338"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1989" name="组合 2"/>
          <p:cNvGrpSpPr>
            <a:grpSpLocks/>
          </p:cNvGrpSpPr>
          <p:nvPr/>
        </p:nvGrpSpPr>
        <p:grpSpPr bwMode="auto">
          <a:xfrm>
            <a:off x="6227763" y="2492375"/>
            <a:ext cx="2736850" cy="4105275"/>
            <a:chOff x="5795963" y="2347913"/>
            <a:chExt cx="2736850" cy="4105275"/>
          </a:xfrm>
        </p:grpSpPr>
        <p:sp>
          <p:nvSpPr>
            <p:cNvPr id="41991" name="Rectangle 22"/>
            <p:cNvSpPr>
              <a:spLocks noChangeArrowheads="1"/>
            </p:cNvSpPr>
            <p:nvPr/>
          </p:nvSpPr>
          <p:spPr bwMode="auto">
            <a:xfrm>
              <a:off x="7235825" y="2347913"/>
              <a:ext cx="360363" cy="36036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a:t>
              </a:r>
            </a:p>
          </p:txBody>
        </p:sp>
        <p:sp>
          <p:nvSpPr>
            <p:cNvPr id="41992" name="Rectangle 23"/>
            <p:cNvSpPr>
              <a:spLocks noChangeArrowheads="1"/>
            </p:cNvSpPr>
            <p:nvPr/>
          </p:nvSpPr>
          <p:spPr bwMode="auto">
            <a:xfrm>
              <a:off x="6732588" y="2995613"/>
              <a:ext cx="360362" cy="36036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a:t>
              </a:r>
            </a:p>
          </p:txBody>
        </p:sp>
        <p:sp>
          <p:nvSpPr>
            <p:cNvPr id="41993" name="Rectangle 24"/>
            <p:cNvSpPr>
              <a:spLocks noChangeArrowheads="1"/>
            </p:cNvSpPr>
            <p:nvPr/>
          </p:nvSpPr>
          <p:spPr bwMode="auto">
            <a:xfrm>
              <a:off x="7740650" y="2995613"/>
              <a:ext cx="360363" cy="36036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B</a:t>
              </a:r>
            </a:p>
          </p:txBody>
        </p:sp>
        <p:sp>
          <p:nvSpPr>
            <p:cNvPr id="41994" name="Rectangle 25"/>
            <p:cNvSpPr>
              <a:spLocks noChangeArrowheads="1"/>
            </p:cNvSpPr>
            <p:nvPr/>
          </p:nvSpPr>
          <p:spPr bwMode="auto">
            <a:xfrm>
              <a:off x="7164388" y="3716338"/>
              <a:ext cx="360362" cy="36036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a:t>
              </a:r>
            </a:p>
          </p:txBody>
        </p:sp>
        <p:sp>
          <p:nvSpPr>
            <p:cNvPr id="41995" name="Rectangle 26"/>
            <p:cNvSpPr>
              <a:spLocks noChangeArrowheads="1"/>
            </p:cNvSpPr>
            <p:nvPr/>
          </p:nvSpPr>
          <p:spPr bwMode="auto">
            <a:xfrm>
              <a:off x="8172450" y="3716338"/>
              <a:ext cx="360363" cy="36036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c</a:t>
              </a:r>
            </a:p>
          </p:txBody>
        </p:sp>
        <p:sp>
          <p:nvSpPr>
            <p:cNvPr id="41996" name="Rectangle 27"/>
            <p:cNvSpPr>
              <a:spLocks noChangeArrowheads="1"/>
            </p:cNvSpPr>
            <p:nvPr/>
          </p:nvSpPr>
          <p:spPr bwMode="auto">
            <a:xfrm>
              <a:off x="6659563" y="4437063"/>
              <a:ext cx="360362" cy="36036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B</a:t>
              </a:r>
            </a:p>
          </p:txBody>
        </p:sp>
        <p:sp>
          <p:nvSpPr>
            <p:cNvPr id="41997" name="Rectangle 28"/>
            <p:cNvSpPr>
              <a:spLocks noChangeArrowheads="1"/>
            </p:cNvSpPr>
            <p:nvPr/>
          </p:nvSpPr>
          <p:spPr bwMode="auto">
            <a:xfrm>
              <a:off x="7524750" y="4437063"/>
              <a:ext cx="360363" cy="36036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b</a:t>
              </a:r>
            </a:p>
          </p:txBody>
        </p:sp>
        <p:sp>
          <p:nvSpPr>
            <p:cNvPr id="41998" name="Rectangle 30"/>
            <p:cNvSpPr>
              <a:spLocks noChangeArrowheads="1"/>
            </p:cNvSpPr>
            <p:nvPr/>
          </p:nvSpPr>
          <p:spPr bwMode="auto">
            <a:xfrm>
              <a:off x="6300788" y="5300663"/>
              <a:ext cx="360362" cy="36036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a:t>
              </a:r>
            </a:p>
          </p:txBody>
        </p:sp>
        <p:sp>
          <p:nvSpPr>
            <p:cNvPr id="41999" name="Rectangle 31"/>
            <p:cNvSpPr>
              <a:spLocks noChangeArrowheads="1"/>
            </p:cNvSpPr>
            <p:nvPr/>
          </p:nvSpPr>
          <p:spPr bwMode="auto">
            <a:xfrm>
              <a:off x="7092950" y="5300663"/>
              <a:ext cx="360363" cy="36036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c</a:t>
              </a:r>
            </a:p>
          </p:txBody>
        </p:sp>
        <p:sp>
          <p:nvSpPr>
            <p:cNvPr id="42000" name="Rectangle 32"/>
            <p:cNvSpPr>
              <a:spLocks noChangeArrowheads="1"/>
            </p:cNvSpPr>
            <p:nvPr/>
          </p:nvSpPr>
          <p:spPr bwMode="auto">
            <a:xfrm>
              <a:off x="6156325" y="5949950"/>
              <a:ext cx="720725" cy="4318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t>
              </a:r>
            </a:p>
          </p:txBody>
        </p:sp>
        <p:sp>
          <p:nvSpPr>
            <p:cNvPr id="42001" name="Rectangle 33"/>
            <p:cNvSpPr>
              <a:spLocks noChangeArrowheads="1"/>
            </p:cNvSpPr>
            <p:nvPr/>
          </p:nvSpPr>
          <p:spPr bwMode="auto">
            <a:xfrm>
              <a:off x="5795963" y="3573463"/>
              <a:ext cx="2160587" cy="2879725"/>
            </a:xfrm>
            <a:prstGeom prst="rect">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2002" name="Line 34"/>
            <p:cNvSpPr>
              <a:spLocks noChangeShapeType="1"/>
            </p:cNvSpPr>
            <p:nvPr/>
          </p:nvSpPr>
          <p:spPr bwMode="auto">
            <a:xfrm flipH="1">
              <a:off x="6948488" y="2708275"/>
              <a:ext cx="287337"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3" name="Line 35"/>
            <p:cNvSpPr>
              <a:spLocks noChangeShapeType="1"/>
            </p:cNvSpPr>
            <p:nvPr/>
          </p:nvSpPr>
          <p:spPr bwMode="auto">
            <a:xfrm>
              <a:off x="7524750" y="2708275"/>
              <a:ext cx="360363"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4" name="Line 36"/>
            <p:cNvSpPr>
              <a:spLocks noChangeShapeType="1"/>
            </p:cNvSpPr>
            <p:nvPr/>
          </p:nvSpPr>
          <p:spPr bwMode="auto">
            <a:xfrm flipH="1">
              <a:off x="7380288" y="3357563"/>
              <a:ext cx="504825" cy="358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5" name="Line 37"/>
            <p:cNvSpPr>
              <a:spLocks noChangeShapeType="1"/>
            </p:cNvSpPr>
            <p:nvPr/>
          </p:nvSpPr>
          <p:spPr bwMode="auto">
            <a:xfrm>
              <a:off x="7956550" y="3429000"/>
              <a:ext cx="287338"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6" name="Line 38"/>
            <p:cNvSpPr>
              <a:spLocks noChangeShapeType="1"/>
            </p:cNvSpPr>
            <p:nvPr/>
          </p:nvSpPr>
          <p:spPr bwMode="auto">
            <a:xfrm flipH="1">
              <a:off x="6877050" y="4076700"/>
              <a:ext cx="287338" cy="360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7" name="Line 39"/>
            <p:cNvSpPr>
              <a:spLocks noChangeShapeType="1"/>
            </p:cNvSpPr>
            <p:nvPr/>
          </p:nvSpPr>
          <p:spPr bwMode="auto">
            <a:xfrm>
              <a:off x="7451725" y="4076700"/>
              <a:ext cx="215900" cy="360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8" name="Line 40"/>
            <p:cNvSpPr>
              <a:spLocks noChangeShapeType="1"/>
            </p:cNvSpPr>
            <p:nvPr/>
          </p:nvSpPr>
          <p:spPr bwMode="auto">
            <a:xfrm flipH="1">
              <a:off x="6516688" y="4868863"/>
              <a:ext cx="215900" cy="3603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9" name="Line 41"/>
            <p:cNvSpPr>
              <a:spLocks noChangeShapeType="1"/>
            </p:cNvSpPr>
            <p:nvPr/>
          </p:nvSpPr>
          <p:spPr bwMode="auto">
            <a:xfrm>
              <a:off x="6877050" y="4868863"/>
              <a:ext cx="358775" cy="3603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0" name="Line 42"/>
            <p:cNvSpPr>
              <a:spLocks noChangeShapeType="1"/>
            </p:cNvSpPr>
            <p:nvPr/>
          </p:nvSpPr>
          <p:spPr bwMode="auto">
            <a:xfrm>
              <a:off x="6443663" y="5661025"/>
              <a:ext cx="0"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1990" name="Rectangle 43"/>
          <p:cNvSpPr>
            <a:spLocks noChangeArrowheads="1"/>
          </p:cNvSpPr>
          <p:nvPr/>
        </p:nvSpPr>
        <p:spPr bwMode="auto">
          <a:xfrm>
            <a:off x="3130550" y="3429000"/>
            <a:ext cx="2665413" cy="13684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000"/>
              <a:t>利用这样的推导不是</a:t>
            </a:r>
          </a:p>
          <a:p>
            <a:pPr algn="ctr" eaLnBrk="1" hangingPunct="1">
              <a:spcBef>
                <a:spcPct val="0"/>
              </a:spcBef>
              <a:buFontTx/>
              <a:buNone/>
            </a:pPr>
            <a:r>
              <a:rPr lang="zh-CN" altLang="en-US" sz="2000"/>
              <a:t>不能推导出匹配，而</a:t>
            </a:r>
          </a:p>
          <a:p>
            <a:pPr algn="ctr" eaLnBrk="1" hangingPunct="1">
              <a:spcBef>
                <a:spcPct val="0"/>
              </a:spcBef>
              <a:buFontTx/>
              <a:buNone/>
            </a:pPr>
            <a:r>
              <a:rPr lang="zh-CN" altLang="en-US" sz="2000"/>
              <a:t>是要不断地进行回溯。</a:t>
            </a:r>
          </a:p>
          <a:p>
            <a:pPr algn="ctr" eaLnBrk="1" hangingPunct="1">
              <a:spcBef>
                <a:spcPct val="0"/>
              </a:spcBef>
              <a:buFontTx/>
              <a:buNone/>
            </a:pPr>
            <a:r>
              <a:rPr lang="zh-CN" altLang="en-US" sz="2000"/>
              <a:t>不是确定的分析方法。</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Rot="1" noChangeArrowheads="1"/>
          </p:cNvSpPr>
          <p:nvPr>
            <p:ph type="title"/>
          </p:nvPr>
        </p:nvSpPr>
        <p:spPr>
          <a:xfrm>
            <a:off x="250825" y="450850"/>
            <a:ext cx="8229600" cy="1143000"/>
          </a:xfrm>
        </p:spPr>
        <p:txBody>
          <a:bodyPr/>
          <a:lstStyle/>
          <a:p>
            <a:pPr eaLnBrk="1" hangingPunct="1"/>
            <a:r>
              <a:rPr lang="zh-CN" altLang="en-US" smtClean="0"/>
              <a:t>语法分析的方法分成两大类 </a:t>
            </a:r>
          </a:p>
        </p:txBody>
      </p:sp>
      <p:grpSp>
        <p:nvGrpSpPr>
          <p:cNvPr id="6147" name="Group 5"/>
          <p:cNvGrpSpPr>
            <a:grpSpLocks/>
          </p:cNvGrpSpPr>
          <p:nvPr/>
        </p:nvGrpSpPr>
        <p:grpSpPr bwMode="auto">
          <a:xfrm>
            <a:off x="1143000" y="1706563"/>
            <a:ext cx="6884988" cy="4314825"/>
            <a:chOff x="1800" y="2688"/>
            <a:chExt cx="6660" cy="4212"/>
          </a:xfrm>
        </p:grpSpPr>
        <p:sp>
          <p:nvSpPr>
            <p:cNvPr id="6148" name="AutoShape 6"/>
            <p:cNvSpPr>
              <a:spLocks/>
            </p:cNvSpPr>
            <p:nvPr/>
          </p:nvSpPr>
          <p:spPr bwMode="auto">
            <a:xfrm>
              <a:off x="3060" y="3780"/>
              <a:ext cx="180" cy="2028"/>
            </a:xfrm>
            <a:prstGeom prst="leftBrace">
              <a:avLst>
                <a:gd name="adj1" fmla="val 93889"/>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149" name="Text Box 7"/>
            <p:cNvSpPr txBox="1">
              <a:spLocks noChangeArrowheads="1"/>
            </p:cNvSpPr>
            <p:nvPr/>
          </p:nvSpPr>
          <p:spPr bwMode="auto">
            <a:xfrm>
              <a:off x="1800" y="4560"/>
              <a:ext cx="12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1600" b="1">
                  <a:solidFill>
                    <a:srgbClr val="FF0000"/>
                  </a:solidFill>
                  <a:latin typeface="Times New Roman" panose="02020603050405020304" pitchFamily="18" charset="0"/>
                </a:rPr>
                <a:t>语法分析</a:t>
              </a:r>
              <a:endParaRPr lang="zh-CN" altLang="en-US" sz="1600"/>
            </a:p>
          </p:txBody>
        </p:sp>
        <p:sp>
          <p:nvSpPr>
            <p:cNvPr id="6150" name="Text Box 8"/>
            <p:cNvSpPr txBox="1">
              <a:spLocks noChangeArrowheads="1"/>
            </p:cNvSpPr>
            <p:nvPr/>
          </p:nvSpPr>
          <p:spPr bwMode="auto">
            <a:xfrm>
              <a:off x="3240" y="3468"/>
              <a:ext cx="21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1600">
                  <a:latin typeface="Times New Roman" panose="02020603050405020304" pitchFamily="18" charset="0"/>
                </a:rPr>
                <a:t>自顶向下分析方法</a:t>
              </a:r>
              <a:endParaRPr lang="zh-CN" altLang="en-US" sz="1600"/>
            </a:p>
          </p:txBody>
        </p:sp>
        <p:sp>
          <p:nvSpPr>
            <p:cNvPr id="6151" name="Text Box 9"/>
            <p:cNvSpPr txBox="1">
              <a:spLocks noChangeArrowheads="1"/>
            </p:cNvSpPr>
            <p:nvPr/>
          </p:nvSpPr>
          <p:spPr bwMode="auto">
            <a:xfrm>
              <a:off x="3240" y="5652"/>
              <a:ext cx="21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1600">
                  <a:latin typeface="Times New Roman" panose="02020603050405020304" pitchFamily="18" charset="0"/>
                </a:rPr>
                <a:t>自底向上分析方法</a:t>
              </a:r>
              <a:endParaRPr lang="zh-CN" altLang="en-US" sz="1600"/>
            </a:p>
          </p:txBody>
        </p:sp>
        <p:sp>
          <p:nvSpPr>
            <p:cNvPr id="6152" name="AutoShape 10"/>
            <p:cNvSpPr>
              <a:spLocks/>
            </p:cNvSpPr>
            <p:nvPr/>
          </p:nvSpPr>
          <p:spPr bwMode="auto">
            <a:xfrm>
              <a:off x="5220" y="3000"/>
              <a:ext cx="180" cy="1404"/>
            </a:xfrm>
            <a:prstGeom prst="leftBrace">
              <a:avLst>
                <a:gd name="adj1" fmla="val 6500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153" name="Text Box 11"/>
            <p:cNvSpPr txBox="1">
              <a:spLocks noChangeArrowheads="1"/>
            </p:cNvSpPr>
            <p:nvPr/>
          </p:nvSpPr>
          <p:spPr bwMode="auto">
            <a:xfrm>
              <a:off x="5400" y="2688"/>
              <a:ext cx="28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1600">
                  <a:latin typeface="Times New Roman" panose="02020603050405020304" pitchFamily="18" charset="0"/>
                </a:rPr>
                <a:t>确定的自顶向下分析方法</a:t>
              </a:r>
              <a:endParaRPr lang="zh-CN" altLang="en-US" sz="1600"/>
            </a:p>
          </p:txBody>
        </p:sp>
        <p:sp>
          <p:nvSpPr>
            <p:cNvPr id="6154" name="Text Box 12"/>
            <p:cNvSpPr txBox="1">
              <a:spLocks noChangeArrowheads="1"/>
            </p:cNvSpPr>
            <p:nvPr/>
          </p:nvSpPr>
          <p:spPr bwMode="auto">
            <a:xfrm>
              <a:off x="5400" y="4248"/>
              <a:ext cx="30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1600">
                  <a:latin typeface="Times New Roman" panose="02020603050405020304" pitchFamily="18" charset="0"/>
                </a:rPr>
                <a:t>不确定的自顶向下分析方法</a:t>
              </a:r>
              <a:endParaRPr lang="zh-CN" altLang="en-US" sz="1600"/>
            </a:p>
          </p:txBody>
        </p:sp>
        <p:sp>
          <p:nvSpPr>
            <p:cNvPr id="6155" name="AutoShape 13"/>
            <p:cNvSpPr>
              <a:spLocks/>
            </p:cNvSpPr>
            <p:nvPr/>
          </p:nvSpPr>
          <p:spPr bwMode="auto">
            <a:xfrm>
              <a:off x="5220" y="5184"/>
              <a:ext cx="180" cy="1404"/>
            </a:xfrm>
            <a:prstGeom prst="leftBrace">
              <a:avLst>
                <a:gd name="adj1" fmla="val 6500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156" name="Text Box 14"/>
            <p:cNvSpPr txBox="1">
              <a:spLocks noChangeArrowheads="1"/>
            </p:cNvSpPr>
            <p:nvPr/>
          </p:nvSpPr>
          <p:spPr bwMode="auto">
            <a:xfrm>
              <a:off x="5400" y="4872"/>
              <a:ext cx="28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1600">
                  <a:latin typeface="Times New Roman" panose="02020603050405020304" pitchFamily="18" charset="0"/>
                </a:rPr>
                <a:t>算符优先分析方法</a:t>
              </a:r>
              <a:endParaRPr lang="zh-CN" altLang="en-US" sz="1600"/>
            </a:p>
          </p:txBody>
        </p:sp>
        <p:sp>
          <p:nvSpPr>
            <p:cNvPr id="6157" name="Text Box 15"/>
            <p:cNvSpPr txBox="1">
              <a:spLocks noChangeArrowheads="1"/>
            </p:cNvSpPr>
            <p:nvPr/>
          </p:nvSpPr>
          <p:spPr bwMode="auto">
            <a:xfrm>
              <a:off x="5400" y="6432"/>
              <a:ext cx="16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1600">
                  <a:latin typeface="Times New Roman" panose="02020603050405020304" pitchFamily="18" charset="0"/>
                </a:rPr>
                <a:t>LR</a:t>
              </a:r>
              <a:r>
                <a:rPr lang="zh-CN" altLang="en-US" sz="1600">
                  <a:latin typeface="Times New Roman" panose="02020603050405020304" pitchFamily="18" charset="0"/>
                </a:rPr>
                <a:t>分析方法</a:t>
              </a:r>
              <a:endParaRPr lang="zh-CN" altLang="en-US" sz="1600"/>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Rot="1" noChangeArrowheads="1"/>
          </p:cNvSpPr>
          <p:nvPr>
            <p:ph idx="1"/>
          </p:nvPr>
        </p:nvSpPr>
        <p:spPr>
          <a:xfrm>
            <a:off x="684213" y="1916113"/>
            <a:ext cx="8072437" cy="4464050"/>
          </a:xfrm>
        </p:spPr>
        <p:txBody>
          <a:bodyPr/>
          <a:lstStyle/>
          <a:p>
            <a:pPr eaLnBrk="1" hangingPunct="1">
              <a:buFont typeface="Wingdings" panose="05000000000000000000" pitchFamily="2" charset="2"/>
              <a:buChar char="l"/>
            </a:pPr>
            <a:r>
              <a:rPr lang="zh-CN" altLang="en-US" sz="2800" smtClean="0"/>
              <a:t>含有左递归的文法绝对不是</a:t>
            </a:r>
            <a:r>
              <a:rPr lang="en-US" altLang="zh-CN" sz="2800" smtClean="0"/>
              <a:t>LL</a:t>
            </a:r>
            <a:r>
              <a:rPr lang="zh-CN" altLang="en-US" sz="2800" smtClean="0"/>
              <a:t>（</a:t>
            </a:r>
            <a:r>
              <a:rPr lang="en-US" altLang="zh-CN" sz="2800" smtClean="0"/>
              <a:t>1</a:t>
            </a:r>
            <a:r>
              <a:rPr lang="zh-CN" altLang="en-US" sz="2800" smtClean="0"/>
              <a:t>）文法。不能用确定的自顶向下分析法。</a:t>
            </a:r>
          </a:p>
          <a:p>
            <a:pPr eaLnBrk="1" hangingPunct="1">
              <a:buFont typeface="Wingdings" panose="05000000000000000000" pitchFamily="2" charset="2"/>
              <a:buChar char="l"/>
            </a:pPr>
            <a:r>
              <a:rPr lang="zh-CN" altLang="en-US" sz="2800" smtClean="0"/>
              <a:t>为了使某些含有左递归的文法经等价变换消除左递归后可能变成</a:t>
            </a:r>
            <a:r>
              <a:rPr lang="en-US" altLang="zh-CN" sz="2800" smtClean="0"/>
              <a:t>LL</a:t>
            </a:r>
            <a:r>
              <a:rPr lang="zh-CN" altLang="en-US" sz="2800" smtClean="0"/>
              <a:t>（</a:t>
            </a:r>
            <a:r>
              <a:rPr lang="en-US" altLang="zh-CN" sz="2800" smtClean="0"/>
              <a:t>1</a:t>
            </a:r>
            <a:r>
              <a:rPr lang="zh-CN" altLang="en-US" sz="2800" smtClean="0"/>
              <a:t>）文法，可采用下列变换公式：</a:t>
            </a:r>
          </a:p>
          <a:p>
            <a:pPr marL="457200" lvl="1" indent="0" eaLnBrk="1" hangingPunct="1">
              <a:buFontTx/>
              <a:buNone/>
            </a:pPr>
            <a:r>
              <a:rPr lang="en-US" altLang="zh-CN" sz="2400" smtClean="0"/>
              <a:t>a) </a:t>
            </a:r>
            <a:r>
              <a:rPr lang="zh-CN" altLang="en-US" sz="2400" smtClean="0"/>
              <a:t>消除直接左递归，把直接左递归改写为右递归</a:t>
            </a:r>
          </a:p>
          <a:p>
            <a:pPr marL="457200" lvl="1" indent="0" eaLnBrk="1" hangingPunct="1">
              <a:buFontTx/>
              <a:buNone/>
            </a:pPr>
            <a:r>
              <a:rPr lang="en-US" altLang="zh-CN" sz="2400" smtClean="0"/>
              <a:t>b</a:t>
            </a:r>
            <a:r>
              <a:rPr lang="zh-CN" altLang="en-US" sz="2400" smtClean="0"/>
              <a:t>）消除间接左递归，先将间接变直接，然后，按</a:t>
            </a:r>
            <a:r>
              <a:rPr lang="en-US" altLang="zh-CN" sz="2400" smtClean="0"/>
              <a:t>a</a:t>
            </a:r>
            <a:r>
              <a:rPr lang="zh-CN" altLang="en-US" sz="2400" smtClean="0"/>
              <a:t>）</a:t>
            </a:r>
          </a:p>
          <a:p>
            <a:pPr marL="457200" lvl="1" indent="0" eaLnBrk="1" hangingPunct="1">
              <a:buFontTx/>
              <a:buNone/>
            </a:pPr>
            <a:r>
              <a:rPr lang="en-US" altLang="zh-CN" sz="2400" smtClean="0"/>
              <a:t>c</a:t>
            </a:r>
            <a:r>
              <a:rPr lang="zh-CN" altLang="en-US" sz="2400" smtClean="0"/>
              <a:t>）消除文法中一切左递归的算法。</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a:xfrm>
            <a:off x="352425" y="757238"/>
            <a:ext cx="8540750" cy="511175"/>
          </a:xfrm>
        </p:spPr>
        <p:txBody>
          <a:bodyPr/>
          <a:lstStyle/>
          <a:p>
            <a:pPr eaLnBrk="1" hangingPunct="1"/>
            <a:r>
              <a:rPr lang="zh-CN" altLang="en-US" sz="3200" smtClean="0"/>
              <a:t>消除直接左递归，把直接左递归改写为右递归</a:t>
            </a:r>
          </a:p>
        </p:txBody>
      </p:sp>
      <p:sp>
        <p:nvSpPr>
          <p:cNvPr id="44035" name="Rectangle 3"/>
          <p:cNvSpPr>
            <a:spLocks noGrp="1" noRot="1" noChangeArrowheads="1"/>
          </p:cNvSpPr>
          <p:nvPr>
            <p:ph idx="1"/>
          </p:nvPr>
        </p:nvSpPr>
        <p:spPr>
          <a:xfrm>
            <a:off x="684213" y="1484313"/>
            <a:ext cx="8064500" cy="1223962"/>
          </a:xfrm>
        </p:spPr>
        <p:txBody>
          <a:bodyPr/>
          <a:lstStyle/>
          <a:p>
            <a:pPr eaLnBrk="1" hangingPunct="1"/>
            <a:r>
              <a:rPr lang="zh-CN" altLang="en-US" sz="2400" smtClean="0"/>
              <a:t>对文法：</a:t>
            </a:r>
            <a:r>
              <a:rPr lang="en-US" altLang="zh-CN" sz="2000" smtClean="0"/>
              <a:t>S→Sa</a:t>
            </a:r>
            <a:r>
              <a:rPr lang="zh-CN" altLang="en-US" sz="2000" smtClean="0"/>
              <a:t>；</a:t>
            </a:r>
            <a:r>
              <a:rPr lang="en-US" altLang="zh-CN" sz="2000" smtClean="0"/>
              <a:t>S→b  </a:t>
            </a:r>
            <a:r>
              <a:rPr lang="zh-CN" altLang="en-US" sz="2000" smtClean="0"/>
              <a:t>可改写为：</a:t>
            </a:r>
          </a:p>
          <a:p>
            <a:pPr eaLnBrk="1" hangingPunct="1"/>
            <a:r>
              <a:rPr lang="en-US" altLang="zh-CN" sz="2000" smtClean="0"/>
              <a:t>S→bS’</a:t>
            </a:r>
            <a:r>
              <a:rPr lang="zh-CN" altLang="en-US" sz="2000" smtClean="0"/>
              <a:t>；</a:t>
            </a:r>
            <a:r>
              <a:rPr lang="en-US" altLang="zh-CN" sz="2000" smtClean="0"/>
              <a:t>S’ →a S’ |</a:t>
            </a:r>
            <a:r>
              <a:rPr lang="el-GR" altLang="zh-CN" sz="2000" smtClean="0">
                <a:cs typeface="Arial" panose="020B0604020202020204" pitchFamily="34" charset="0"/>
              </a:rPr>
              <a:t>ε</a:t>
            </a:r>
            <a:endParaRPr lang="en-US" altLang="zh-CN" sz="2000" smtClean="0">
              <a:cs typeface="Arial" panose="020B0604020202020204" pitchFamily="34" charset="0"/>
            </a:endParaRPr>
          </a:p>
          <a:p>
            <a:pPr eaLnBrk="1" hangingPunct="1"/>
            <a:r>
              <a:rPr lang="zh-CN" altLang="en-US" sz="2400" b="1" smtClean="0">
                <a:solidFill>
                  <a:schemeClr val="hlink"/>
                </a:solidFill>
                <a:cs typeface="Arial" panose="020B0604020202020204" pitchFamily="34" charset="0"/>
              </a:rPr>
              <a:t>新旧文法的语句集都为</a:t>
            </a:r>
            <a:r>
              <a:rPr lang="en-US" altLang="zh-CN" sz="2400" b="1" smtClean="0">
                <a:solidFill>
                  <a:schemeClr val="hlink"/>
                </a:solidFill>
                <a:cs typeface="Arial" panose="020B0604020202020204" pitchFamily="34" charset="0"/>
              </a:rPr>
              <a:t>:{ba</a:t>
            </a:r>
            <a:r>
              <a:rPr lang="en-US" altLang="zh-CN" sz="2400" b="1" baseline="30000" smtClean="0">
                <a:solidFill>
                  <a:schemeClr val="hlink"/>
                </a:solidFill>
                <a:cs typeface="Arial" panose="020B0604020202020204" pitchFamily="34" charset="0"/>
              </a:rPr>
              <a:t>n</a:t>
            </a:r>
            <a:r>
              <a:rPr lang="en-US" altLang="zh-CN" sz="2400" b="1" smtClean="0">
                <a:solidFill>
                  <a:schemeClr val="hlink"/>
                </a:solidFill>
                <a:cs typeface="Arial" panose="020B0604020202020204" pitchFamily="34" charset="0"/>
              </a:rPr>
              <a:t>|n&gt;=0}  </a:t>
            </a:r>
            <a:r>
              <a:rPr lang="zh-CN" altLang="en-US" sz="2400" b="1" smtClean="0">
                <a:solidFill>
                  <a:schemeClr val="hlink"/>
                </a:solidFill>
                <a:cs typeface="Arial" panose="020B0604020202020204" pitchFamily="34" charset="0"/>
              </a:rPr>
              <a:t>所以文法等价</a:t>
            </a:r>
            <a:r>
              <a:rPr lang="en-US" altLang="zh-CN" sz="2400" b="1" smtClean="0">
                <a:solidFill>
                  <a:schemeClr val="hlink"/>
                </a:solidFill>
                <a:cs typeface="Arial" panose="020B0604020202020204" pitchFamily="34" charset="0"/>
              </a:rPr>
              <a:t>.</a:t>
            </a:r>
            <a:endParaRPr lang="el-GR" altLang="zh-CN" sz="2400" b="1" smtClean="0">
              <a:solidFill>
                <a:schemeClr val="hlink"/>
              </a:solidFill>
              <a:cs typeface="Arial" panose="020B0604020202020204" pitchFamily="34" charset="0"/>
            </a:endParaRPr>
          </a:p>
        </p:txBody>
      </p:sp>
      <p:sp>
        <p:nvSpPr>
          <p:cNvPr id="44036" name="Rectangle 4"/>
          <p:cNvSpPr>
            <a:spLocks noRot="1" noChangeArrowheads="1"/>
          </p:cNvSpPr>
          <p:nvPr/>
        </p:nvSpPr>
        <p:spPr bwMode="auto">
          <a:xfrm>
            <a:off x="539750" y="2781300"/>
            <a:ext cx="684053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a:solidFill>
                  <a:schemeClr val="tx2"/>
                </a:solidFill>
              </a:rPr>
              <a:t>消除间接左递归</a:t>
            </a:r>
          </a:p>
        </p:txBody>
      </p:sp>
      <p:sp>
        <p:nvSpPr>
          <p:cNvPr id="44037" name="Rectangle 5"/>
          <p:cNvSpPr>
            <a:spLocks noRot="1" noChangeArrowheads="1"/>
          </p:cNvSpPr>
          <p:nvPr/>
        </p:nvSpPr>
        <p:spPr bwMode="auto">
          <a:xfrm>
            <a:off x="684213" y="3357563"/>
            <a:ext cx="7991475"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hlink"/>
              </a:buClr>
              <a:buSzPct val="70000"/>
              <a:buFont typeface="Wingdings" panose="05000000000000000000" pitchFamily="2" charset="2"/>
              <a:buChar char="v"/>
            </a:pPr>
            <a:r>
              <a:rPr lang="zh-CN" altLang="en-US" sz="2400"/>
              <a:t>对文法：</a:t>
            </a:r>
            <a:r>
              <a:rPr lang="en-US" altLang="zh-CN" sz="2400"/>
              <a:t>A</a:t>
            </a:r>
            <a:r>
              <a:rPr lang="en-US" altLang="zh-CN" sz="2000"/>
              <a:t>→aB</a:t>
            </a:r>
            <a:r>
              <a:rPr lang="zh-CN" altLang="en-US" sz="2000"/>
              <a:t>；</a:t>
            </a:r>
            <a:r>
              <a:rPr lang="en-US" altLang="zh-CN" sz="2000"/>
              <a:t>A→Bb</a:t>
            </a:r>
            <a:r>
              <a:rPr lang="zh-CN" altLang="en-US" sz="2000"/>
              <a:t>；</a:t>
            </a:r>
            <a:r>
              <a:rPr lang="en-US" altLang="zh-CN" sz="2000"/>
              <a:t>B→Ac</a:t>
            </a:r>
            <a:r>
              <a:rPr lang="zh-CN" altLang="en-US" sz="2000"/>
              <a:t>；</a:t>
            </a:r>
            <a:r>
              <a:rPr lang="en-US" altLang="zh-CN" sz="2000"/>
              <a:t>B →d</a:t>
            </a:r>
          </a:p>
          <a:p>
            <a:pPr eaLnBrk="1" hangingPunct="1">
              <a:buClr>
                <a:schemeClr val="hlink"/>
              </a:buClr>
              <a:buSzPct val="70000"/>
              <a:buFont typeface="Wingdings" panose="05000000000000000000" pitchFamily="2" charset="2"/>
              <a:buChar char="v"/>
            </a:pPr>
            <a:r>
              <a:rPr lang="zh-CN" altLang="en-US" sz="2000">
                <a:cs typeface="Arial" panose="020B0604020202020204" pitchFamily="34" charset="0"/>
              </a:rPr>
              <a:t>包含间接左递归：用</a:t>
            </a:r>
            <a:r>
              <a:rPr lang="en-US" altLang="zh-CN" sz="2000">
                <a:cs typeface="Arial" panose="020B0604020202020204" pitchFamily="34" charset="0"/>
              </a:rPr>
              <a:t>1</a:t>
            </a:r>
            <a:r>
              <a:rPr lang="zh-CN" altLang="en-US" sz="2000">
                <a:cs typeface="Arial" panose="020B0604020202020204" pitchFamily="34" charset="0"/>
              </a:rPr>
              <a:t>、</a:t>
            </a:r>
            <a:r>
              <a:rPr lang="en-US" altLang="zh-CN" sz="2000">
                <a:cs typeface="Arial" panose="020B0604020202020204" pitchFamily="34" charset="0"/>
              </a:rPr>
              <a:t>2</a:t>
            </a:r>
            <a:r>
              <a:rPr lang="zh-CN" altLang="en-US" sz="2000">
                <a:cs typeface="Arial" panose="020B0604020202020204" pitchFamily="34" charset="0"/>
              </a:rPr>
              <a:t>的右部代替产生式</a:t>
            </a:r>
            <a:r>
              <a:rPr lang="en-US" altLang="zh-CN" sz="2000">
                <a:cs typeface="Arial" panose="020B0604020202020204" pitchFamily="34" charset="0"/>
              </a:rPr>
              <a:t>3</a:t>
            </a:r>
            <a:r>
              <a:rPr lang="zh-CN" altLang="en-US" sz="2000">
                <a:cs typeface="Arial" panose="020B0604020202020204" pitchFamily="34" charset="0"/>
              </a:rPr>
              <a:t>的非终结符</a:t>
            </a:r>
            <a:r>
              <a:rPr lang="en-US" altLang="zh-CN" sz="2000">
                <a:cs typeface="Arial" panose="020B0604020202020204" pitchFamily="34" charset="0"/>
              </a:rPr>
              <a:t>A</a:t>
            </a:r>
            <a:r>
              <a:rPr lang="zh-CN" altLang="en-US" sz="2000">
                <a:cs typeface="Arial" panose="020B0604020202020204" pitchFamily="34" charset="0"/>
              </a:rPr>
              <a:t>得</a:t>
            </a:r>
          </a:p>
          <a:p>
            <a:pPr eaLnBrk="1" hangingPunct="1">
              <a:buClr>
                <a:schemeClr val="hlink"/>
              </a:buClr>
              <a:buSzPct val="70000"/>
              <a:buFont typeface="Wingdings" panose="05000000000000000000" pitchFamily="2" charset="2"/>
              <a:buChar char="v"/>
            </a:pPr>
            <a:r>
              <a:rPr lang="en-US" altLang="zh-CN" sz="2000"/>
              <a:t>B→aBc</a:t>
            </a:r>
            <a:r>
              <a:rPr lang="zh-CN" altLang="en-US" sz="2000"/>
              <a:t>； </a:t>
            </a:r>
            <a:r>
              <a:rPr lang="en-US" altLang="zh-CN" sz="2000"/>
              <a:t>B→Bbc</a:t>
            </a:r>
            <a:r>
              <a:rPr lang="zh-CN" altLang="en-US" sz="2000"/>
              <a:t>； </a:t>
            </a:r>
            <a:r>
              <a:rPr lang="en-US" altLang="zh-CN" sz="2000"/>
              <a:t>B →d     </a:t>
            </a:r>
          </a:p>
          <a:p>
            <a:pPr eaLnBrk="1" hangingPunct="1">
              <a:buClr>
                <a:schemeClr val="hlink"/>
              </a:buClr>
              <a:buSzPct val="70000"/>
              <a:buFont typeface="Wingdings" panose="05000000000000000000" pitchFamily="2" charset="2"/>
              <a:buChar char="v"/>
            </a:pPr>
            <a:r>
              <a:rPr lang="en-US" altLang="zh-CN" sz="2000">
                <a:solidFill>
                  <a:srgbClr val="FF0000"/>
                </a:solidFill>
              </a:rPr>
              <a:t>B→Bbc</a:t>
            </a:r>
            <a:r>
              <a:rPr lang="zh-CN" altLang="en-US" sz="2000">
                <a:solidFill>
                  <a:srgbClr val="FF0000"/>
                </a:solidFill>
              </a:rPr>
              <a:t>；</a:t>
            </a:r>
            <a:r>
              <a:rPr lang="en-US" altLang="zh-CN" sz="2000">
                <a:solidFill>
                  <a:srgbClr val="FF0000"/>
                </a:solidFill>
              </a:rPr>
              <a:t>B→aBc| d </a:t>
            </a:r>
            <a:r>
              <a:rPr lang="zh-CN" altLang="en-US" sz="2000"/>
              <a:t>；</a:t>
            </a:r>
            <a:endParaRPr lang="en-US" altLang="zh-CN" sz="2000"/>
          </a:p>
          <a:p>
            <a:pPr eaLnBrk="1" hangingPunct="1">
              <a:buClr>
                <a:schemeClr val="hlink"/>
              </a:buClr>
              <a:buSzPct val="70000"/>
              <a:buFont typeface="Wingdings" panose="05000000000000000000" pitchFamily="2" charset="2"/>
              <a:buChar char="v"/>
            </a:pPr>
            <a:r>
              <a:rPr lang="en-US" altLang="zh-CN" sz="2000"/>
              <a:t> </a:t>
            </a:r>
            <a:r>
              <a:rPr lang="zh-CN" altLang="en-US" sz="2000"/>
              <a:t>消除左递归后得</a:t>
            </a:r>
          </a:p>
          <a:p>
            <a:pPr eaLnBrk="1" hangingPunct="1">
              <a:buClr>
                <a:schemeClr val="hlink"/>
              </a:buClr>
              <a:buSzPct val="70000"/>
              <a:buFont typeface="Wingdings" panose="05000000000000000000" pitchFamily="2" charset="2"/>
              <a:buChar char="v"/>
            </a:pPr>
            <a:r>
              <a:rPr lang="en-US" altLang="zh-CN" sz="2000"/>
              <a:t>B→</a:t>
            </a:r>
            <a:r>
              <a:rPr lang="zh-CN" altLang="en-US" sz="2000"/>
              <a:t>（</a:t>
            </a:r>
            <a:r>
              <a:rPr lang="en-US" altLang="zh-CN" sz="2000"/>
              <a:t>aBc|d</a:t>
            </a:r>
            <a:r>
              <a:rPr lang="zh-CN" altLang="en-US" sz="2000"/>
              <a:t>）</a:t>
            </a:r>
            <a:r>
              <a:rPr lang="en-US" altLang="zh-CN" sz="2000"/>
              <a:t>B’</a:t>
            </a:r>
            <a:r>
              <a:rPr lang="zh-CN" altLang="en-US" sz="2000"/>
              <a:t>；</a:t>
            </a:r>
            <a:r>
              <a:rPr lang="en-US" altLang="zh-CN" sz="2000"/>
              <a:t>B‘→bcB‘| </a:t>
            </a:r>
            <a:r>
              <a:rPr lang="el-GR" altLang="zh-CN" sz="2000">
                <a:cs typeface="Arial" panose="020B0604020202020204" pitchFamily="34" charset="0"/>
              </a:rPr>
              <a:t>ε</a:t>
            </a:r>
            <a:r>
              <a:rPr lang="en-US" altLang="zh-CN" sz="2000">
                <a:cs typeface="Arial" panose="020B0604020202020204" pitchFamily="34" charset="0"/>
              </a:rPr>
              <a:t>   </a:t>
            </a:r>
            <a:r>
              <a:rPr lang="zh-CN" altLang="en-US" sz="2000">
                <a:cs typeface="Arial" panose="020B0604020202020204" pitchFamily="34" charset="0"/>
              </a:rPr>
              <a:t>再把原来的</a:t>
            </a:r>
            <a:r>
              <a:rPr lang="en-US" altLang="zh-CN" sz="2000">
                <a:cs typeface="Arial" panose="020B0604020202020204" pitchFamily="34" charset="0"/>
              </a:rPr>
              <a:t>1</a:t>
            </a:r>
            <a:r>
              <a:rPr lang="zh-CN" altLang="en-US" sz="2000">
                <a:cs typeface="Arial" panose="020B0604020202020204" pitchFamily="34" charset="0"/>
              </a:rPr>
              <a:t>、</a:t>
            </a:r>
            <a:r>
              <a:rPr lang="en-US" altLang="zh-CN" sz="2000">
                <a:cs typeface="Arial" panose="020B0604020202020204" pitchFamily="34" charset="0"/>
              </a:rPr>
              <a:t>2</a:t>
            </a:r>
            <a:r>
              <a:rPr lang="zh-CN" altLang="en-US" sz="2000">
                <a:cs typeface="Arial" panose="020B0604020202020204" pitchFamily="34" charset="0"/>
              </a:rPr>
              <a:t>产生式加入得</a:t>
            </a:r>
          </a:p>
          <a:p>
            <a:pPr eaLnBrk="1" hangingPunct="1">
              <a:buClr>
                <a:schemeClr val="hlink"/>
              </a:buClr>
              <a:buSzPct val="70000"/>
              <a:buFont typeface="Wingdings" panose="05000000000000000000" pitchFamily="2" charset="2"/>
              <a:buChar char="v"/>
            </a:pPr>
            <a:r>
              <a:rPr lang="en-US" altLang="zh-CN" sz="2400"/>
              <a:t>A</a:t>
            </a:r>
            <a:r>
              <a:rPr lang="en-US" altLang="zh-CN" sz="2000"/>
              <a:t>→aB</a:t>
            </a:r>
            <a:r>
              <a:rPr lang="zh-CN" altLang="en-US" sz="2000"/>
              <a:t>；</a:t>
            </a:r>
            <a:r>
              <a:rPr lang="en-US" altLang="zh-CN" sz="2000"/>
              <a:t>A→Bb</a:t>
            </a:r>
            <a:r>
              <a:rPr lang="zh-CN" altLang="en-US" sz="2000"/>
              <a:t>； </a:t>
            </a:r>
            <a:r>
              <a:rPr lang="en-US" altLang="zh-CN" sz="2000"/>
              <a:t>B→</a:t>
            </a:r>
            <a:r>
              <a:rPr lang="zh-CN" altLang="en-US" sz="2000"/>
              <a:t>（</a:t>
            </a:r>
            <a:r>
              <a:rPr lang="en-US" altLang="zh-CN" sz="2000"/>
              <a:t>aBc|d</a:t>
            </a:r>
            <a:r>
              <a:rPr lang="zh-CN" altLang="en-US" sz="2000"/>
              <a:t>）</a:t>
            </a:r>
            <a:r>
              <a:rPr lang="en-US" altLang="zh-CN" sz="2000"/>
              <a:t>B’</a:t>
            </a:r>
            <a:r>
              <a:rPr lang="zh-CN" altLang="en-US" sz="2000"/>
              <a:t>；</a:t>
            </a:r>
            <a:r>
              <a:rPr lang="en-US" altLang="zh-CN" sz="2000"/>
              <a:t>B‘→bcB‘| </a:t>
            </a:r>
            <a:r>
              <a:rPr lang="el-GR" altLang="zh-CN" sz="2000">
                <a:cs typeface="Arial" panose="020B0604020202020204" pitchFamily="34" charset="0"/>
              </a:rPr>
              <a:t>ε</a:t>
            </a:r>
            <a:r>
              <a:rPr lang="en-US" altLang="zh-CN" sz="2000">
                <a:cs typeface="Arial" panose="020B0604020202020204" pitchFamily="34" charset="0"/>
              </a:rPr>
              <a:t> </a:t>
            </a:r>
            <a:endParaRPr lang="zh-CN" altLang="el-GR" sz="2000">
              <a:cs typeface="Arial" panose="020B0604020202020204"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rrowheads="1"/>
          </p:cNvSpPr>
          <p:nvPr>
            <p:ph type="title"/>
          </p:nvPr>
        </p:nvSpPr>
        <p:spPr>
          <a:xfrm>
            <a:off x="971550" y="765175"/>
            <a:ext cx="5689600" cy="511175"/>
          </a:xfrm>
        </p:spPr>
        <p:txBody>
          <a:bodyPr/>
          <a:lstStyle/>
          <a:p>
            <a:pPr algn="l" eaLnBrk="1" hangingPunct="1"/>
            <a:r>
              <a:rPr lang="zh-CN" altLang="en-US" sz="3200" smtClean="0"/>
              <a:t>消除文法中一切左递归的算法</a:t>
            </a:r>
          </a:p>
        </p:txBody>
      </p:sp>
      <p:sp>
        <p:nvSpPr>
          <p:cNvPr id="45059" name="Rectangle 6"/>
          <p:cNvSpPr>
            <a:spLocks noGrp="1" noRot="1" noChangeArrowheads="1"/>
          </p:cNvSpPr>
          <p:nvPr>
            <p:ph idx="1"/>
          </p:nvPr>
        </p:nvSpPr>
        <p:spPr>
          <a:xfrm>
            <a:off x="614363" y="2205038"/>
            <a:ext cx="7921625" cy="3167062"/>
          </a:xfrm>
        </p:spPr>
        <p:txBody>
          <a:bodyPr/>
          <a:lstStyle/>
          <a:p>
            <a:pPr marL="0" indent="0" eaLnBrk="1" hangingPunct="1">
              <a:buFontTx/>
              <a:buNone/>
            </a:pPr>
            <a:r>
              <a:rPr lang="en-US" altLang="zh-CN" sz="2400" smtClean="0"/>
              <a:t>1</a:t>
            </a:r>
            <a:r>
              <a:rPr lang="zh-CN" altLang="en-US" sz="2400" smtClean="0"/>
              <a:t>、把文法中的所有非终结符按某个顺序排序；</a:t>
            </a:r>
          </a:p>
          <a:p>
            <a:pPr marL="0" indent="0" eaLnBrk="1" hangingPunct="1">
              <a:buFontTx/>
              <a:buNone/>
            </a:pPr>
            <a:r>
              <a:rPr lang="zh-CN" altLang="en-US" sz="2400" smtClean="0"/>
              <a:t>      如：</a:t>
            </a:r>
            <a:r>
              <a:rPr lang="en-US" altLang="zh-CN" sz="2400" smtClean="0"/>
              <a:t>A1</a:t>
            </a:r>
            <a:r>
              <a:rPr lang="zh-CN" altLang="en-US" sz="2400" smtClean="0"/>
              <a:t>，</a:t>
            </a:r>
            <a:r>
              <a:rPr lang="en-US" altLang="zh-CN" sz="2400" smtClean="0"/>
              <a:t>A2</a:t>
            </a:r>
            <a:r>
              <a:rPr lang="zh-CN" altLang="en-US" sz="2400" smtClean="0"/>
              <a:t>，</a:t>
            </a:r>
            <a:r>
              <a:rPr lang="en-US" altLang="zh-CN" sz="2400" smtClean="0"/>
              <a:t>A3</a:t>
            </a:r>
            <a:r>
              <a:rPr lang="zh-CN" altLang="en-US" sz="2400" smtClean="0"/>
              <a:t>，</a:t>
            </a:r>
            <a:r>
              <a:rPr lang="en-US" altLang="zh-CN" sz="2400" smtClean="0"/>
              <a:t>……</a:t>
            </a:r>
            <a:r>
              <a:rPr lang="zh-CN" altLang="en-US" sz="2400" smtClean="0"/>
              <a:t>，</a:t>
            </a:r>
            <a:r>
              <a:rPr lang="en-US" altLang="zh-CN" sz="2400" smtClean="0"/>
              <a:t>An</a:t>
            </a:r>
          </a:p>
          <a:p>
            <a:pPr marL="0" indent="0" eaLnBrk="1" hangingPunct="1">
              <a:buFontTx/>
              <a:buNone/>
            </a:pPr>
            <a:r>
              <a:rPr lang="en-US" altLang="zh-CN" sz="2400" smtClean="0"/>
              <a:t>2</a:t>
            </a:r>
            <a:r>
              <a:rPr lang="zh-CN" altLang="en-US" sz="2400" smtClean="0"/>
              <a:t>、从</a:t>
            </a:r>
            <a:r>
              <a:rPr lang="en-US" altLang="zh-CN" sz="2400" smtClean="0"/>
              <a:t>A1</a:t>
            </a:r>
            <a:r>
              <a:rPr lang="zh-CN" altLang="en-US" sz="2400" smtClean="0"/>
              <a:t>开始消除左部为</a:t>
            </a:r>
            <a:r>
              <a:rPr lang="en-US" altLang="zh-CN" sz="2400" smtClean="0"/>
              <a:t>A1</a:t>
            </a:r>
            <a:r>
              <a:rPr lang="zh-CN" altLang="en-US" sz="2400" smtClean="0"/>
              <a:t>的产生式的直接左递归，然后把左部为</a:t>
            </a:r>
            <a:r>
              <a:rPr lang="en-US" altLang="zh-CN" sz="2400" smtClean="0"/>
              <a:t>A1</a:t>
            </a:r>
            <a:r>
              <a:rPr lang="zh-CN" altLang="en-US" sz="2400" smtClean="0"/>
              <a:t>的所有规则的右部逐个替换左部为</a:t>
            </a:r>
            <a:r>
              <a:rPr lang="en-US" altLang="zh-CN" sz="2400" smtClean="0"/>
              <a:t>A2</a:t>
            </a:r>
            <a:r>
              <a:rPr lang="zh-CN" altLang="en-US" sz="2400" smtClean="0"/>
              <a:t>右部为</a:t>
            </a:r>
            <a:r>
              <a:rPr lang="en-US" altLang="zh-CN" sz="2400" smtClean="0"/>
              <a:t>A1</a:t>
            </a:r>
            <a:r>
              <a:rPr lang="zh-CN" altLang="en-US" sz="2400" smtClean="0"/>
              <a:t>开始的产生式中的</a:t>
            </a:r>
            <a:r>
              <a:rPr lang="en-US" altLang="zh-CN" sz="2400" smtClean="0"/>
              <a:t>A1</a:t>
            </a:r>
            <a:r>
              <a:rPr lang="zh-CN" altLang="en-US" sz="2400" smtClean="0"/>
              <a:t>，并消除左部为</a:t>
            </a:r>
            <a:r>
              <a:rPr lang="en-US" altLang="zh-CN" sz="2400" smtClean="0"/>
              <a:t>A2</a:t>
            </a:r>
            <a:r>
              <a:rPr lang="zh-CN" altLang="en-US" sz="2400" smtClean="0"/>
              <a:t>的产生式中的直接左递归。以此类推。</a:t>
            </a:r>
          </a:p>
          <a:p>
            <a:pPr marL="0" indent="0" eaLnBrk="1" hangingPunct="1">
              <a:buFontTx/>
              <a:buNone/>
            </a:pPr>
            <a:r>
              <a:rPr lang="en-US" altLang="zh-CN" sz="2400" smtClean="0"/>
              <a:t>3</a:t>
            </a:r>
            <a:r>
              <a:rPr lang="zh-CN" altLang="en-US" sz="2400" smtClean="0"/>
              <a:t>、去掉无用产生式。</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rrowheads="1"/>
          </p:cNvSpPr>
          <p:nvPr>
            <p:ph type="title"/>
          </p:nvPr>
        </p:nvSpPr>
        <p:spPr>
          <a:xfrm>
            <a:off x="2484438" y="260350"/>
            <a:ext cx="1966912" cy="504825"/>
          </a:xfrm>
        </p:spPr>
        <p:txBody>
          <a:bodyPr/>
          <a:lstStyle/>
          <a:p>
            <a:pPr algn="l" eaLnBrk="1" hangingPunct="1"/>
            <a:r>
              <a:rPr lang="zh-CN" altLang="en-US" sz="2800" smtClean="0"/>
              <a:t>例</a:t>
            </a:r>
          </a:p>
        </p:txBody>
      </p:sp>
      <p:sp>
        <p:nvSpPr>
          <p:cNvPr id="46083" name="Rectangle 3"/>
          <p:cNvSpPr>
            <a:spLocks noGrp="1" noRot="1" noChangeArrowheads="1"/>
          </p:cNvSpPr>
          <p:nvPr>
            <p:ph idx="1"/>
          </p:nvPr>
        </p:nvSpPr>
        <p:spPr>
          <a:xfrm>
            <a:off x="603250" y="1555750"/>
            <a:ext cx="8145463" cy="5257800"/>
          </a:xfrm>
        </p:spPr>
        <p:txBody>
          <a:bodyPr/>
          <a:lstStyle/>
          <a:p>
            <a:pPr eaLnBrk="1" hangingPunct="1">
              <a:lnSpc>
                <a:spcPct val="90000"/>
              </a:lnSpc>
            </a:pPr>
            <a:r>
              <a:rPr lang="zh-CN" altLang="en-US" sz="2400" smtClean="0"/>
              <a:t>有文法产生式为：</a:t>
            </a:r>
          </a:p>
          <a:p>
            <a:pPr eaLnBrk="1" hangingPunct="1">
              <a:lnSpc>
                <a:spcPct val="90000"/>
              </a:lnSpc>
            </a:pPr>
            <a:r>
              <a:rPr lang="zh-CN" altLang="en-US" sz="2400" smtClean="0">
                <a:sym typeface="Wingdings" panose="05000000000000000000" pitchFamily="2" charset="2"/>
              </a:rPr>
              <a:t>（</a:t>
            </a:r>
            <a:r>
              <a:rPr lang="en-US" altLang="zh-CN" sz="2400" smtClean="0">
                <a:sym typeface="Wingdings" panose="05000000000000000000" pitchFamily="2" charset="2"/>
              </a:rPr>
              <a:t>1</a:t>
            </a:r>
            <a:r>
              <a:rPr lang="zh-CN" altLang="en-US" sz="2400" smtClean="0">
                <a:sym typeface="Wingdings" panose="05000000000000000000" pitchFamily="2" charset="2"/>
              </a:rPr>
              <a:t>）</a:t>
            </a:r>
            <a:r>
              <a:rPr lang="en-US" altLang="zh-CN" sz="2400" smtClean="0">
                <a:sym typeface="Wingdings" panose="05000000000000000000" pitchFamily="2" charset="2"/>
              </a:rPr>
              <a:t>S</a:t>
            </a:r>
            <a:r>
              <a:rPr lang="en-US" altLang="zh-CN" sz="2000" smtClean="0"/>
              <a:t>→Qc|c</a:t>
            </a:r>
            <a:r>
              <a:rPr lang="zh-CN" altLang="en-US" sz="2000" smtClean="0"/>
              <a:t>；（</a:t>
            </a:r>
            <a:r>
              <a:rPr lang="en-US" altLang="zh-CN" sz="2000" smtClean="0"/>
              <a:t>2</a:t>
            </a:r>
            <a:r>
              <a:rPr lang="zh-CN" altLang="en-US" sz="2000" smtClean="0"/>
              <a:t>）</a:t>
            </a:r>
            <a:r>
              <a:rPr lang="en-US" altLang="zh-CN" sz="2000" smtClean="0"/>
              <a:t>Q→Rb|b</a:t>
            </a:r>
            <a:r>
              <a:rPr lang="zh-CN" altLang="en-US" sz="2000" smtClean="0"/>
              <a:t>；（</a:t>
            </a:r>
            <a:r>
              <a:rPr lang="en-US" altLang="zh-CN" sz="2000" smtClean="0"/>
              <a:t>3</a:t>
            </a:r>
            <a:r>
              <a:rPr lang="zh-CN" altLang="en-US" sz="2000" smtClean="0"/>
              <a:t>）</a:t>
            </a:r>
            <a:r>
              <a:rPr lang="en-US" altLang="zh-CN" sz="2000" smtClean="0"/>
              <a:t>R→Sa|a</a:t>
            </a:r>
            <a:r>
              <a:rPr lang="zh-CN" altLang="en-US" sz="2000" smtClean="0"/>
              <a:t>；</a:t>
            </a:r>
          </a:p>
          <a:p>
            <a:pPr eaLnBrk="1" hangingPunct="1">
              <a:lnSpc>
                <a:spcPct val="90000"/>
              </a:lnSpc>
            </a:pPr>
            <a:r>
              <a:rPr lang="zh-CN" altLang="en-US" sz="2000" smtClean="0"/>
              <a:t>该文法的每个非终结符互为间接左递归。</a:t>
            </a:r>
          </a:p>
          <a:p>
            <a:pPr eaLnBrk="1" hangingPunct="1">
              <a:lnSpc>
                <a:spcPct val="90000"/>
              </a:lnSpc>
            </a:pPr>
            <a:r>
              <a:rPr lang="zh-CN" altLang="en-US" sz="2000" smtClean="0"/>
              <a:t>一、若非终结符按</a:t>
            </a:r>
            <a:r>
              <a:rPr lang="en-US" altLang="zh-CN" sz="2000" smtClean="0"/>
              <a:t>S</a:t>
            </a:r>
            <a:r>
              <a:rPr lang="zh-CN" altLang="en-US" sz="2000" smtClean="0"/>
              <a:t>、</a:t>
            </a:r>
            <a:r>
              <a:rPr lang="en-US" altLang="zh-CN" sz="2000" smtClean="0"/>
              <a:t>Q</a:t>
            </a:r>
            <a:r>
              <a:rPr lang="zh-CN" altLang="en-US" sz="2000" smtClean="0"/>
              <a:t>、</a:t>
            </a:r>
            <a:r>
              <a:rPr lang="en-US" altLang="zh-CN" sz="2000" smtClean="0"/>
              <a:t>R</a:t>
            </a:r>
            <a:r>
              <a:rPr lang="zh-CN" altLang="en-US" sz="2000" smtClean="0"/>
              <a:t>排序</a:t>
            </a:r>
          </a:p>
          <a:p>
            <a:pPr eaLnBrk="1" hangingPunct="1">
              <a:lnSpc>
                <a:spcPct val="90000"/>
              </a:lnSpc>
            </a:pPr>
            <a:r>
              <a:rPr lang="zh-CN" altLang="en-US" sz="2000" smtClean="0"/>
              <a:t>左部为</a:t>
            </a:r>
            <a:r>
              <a:rPr lang="en-US" altLang="zh-CN" sz="2000" smtClean="0"/>
              <a:t>S</a:t>
            </a:r>
            <a:r>
              <a:rPr lang="zh-CN" altLang="en-US" sz="2000" smtClean="0"/>
              <a:t>的产生式无直接左递归，</a:t>
            </a:r>
            <a:r>
              <a:rPr lang="en-US" altLang="zh-CN" sz="2000" smtClean="0"/>
              <a:t>2</a:t>
            </a:r>
            <a:r>
              <a:rPr lang="zh-CN" altLang="en-US" sz="2000" smtClean="0"/>
              <a:t>中又不含</a:t>
            </a:r>
            <a:r>
              <a:rPr lang="en-US" altLang="zh-CN" sz="2000" smtClean="0"/>
              <a:t>S</a:t>
            </a:r>
            <a:r>
              <a:rPr lang="zh-CN" altLang="en-US" sz="2000" smtClean="0"/>
              <a:t>，所以将</a:t>
            </a:r>
            <a:r>
              <a:rPr lang="en-US" altLang="zh-CN" sz="2000" smtClean="0"/>
              <a:t>1</a:t>
            </a:r>
            <a:r>
              <a:rPr lang="zh-CN" altLang="en-US" sz="2000" smtClean="0"/>
              <a:t>的右部代入</a:t>
            </a:r>
            <a:r>
              <a:rPr lang="en-US" altLang="zh-CN" sz="2000" smtClean="0"/>
              <a:t>3</a:t>
            </a:r>
            <a:r>
              <a:rPr lang="zh-CN" altLang="en-US" sz="2000" smtClean="0"/>
              <a:t>中得到：</a:t>
            </a:r>
            <a:r>
              <a:rPr lang="en-US" altLang="zh-CN" sz="2000" smtClean="0"/>
              <a:t>4</a:t>
            </a:r>
            <a:r>
              <a:rPr lang="zh-CN" altLang="en-US" sz="2000" smtClean="0"/>
              <a:t>、</a:t>
            </a:r>
            <a:r>
              <a:rPr lang="en-US" altLang="zh-CN" sz="2000" smtClean="0"/>
              <a:t>R→Qca|ca|a</a:t>
            </a:r>
            <a:r>
              <a:rPr lang="zh-CN" altLang="en-US" sz="2000" smtClean="0"/>
              <a:t>；（至此</a:t>
            </a:r>
            <a:r>
              <a:rPr lang="en-US" altLang="zh-CN" sz="2000" smtClean="0"/>
              <a:t>1</a:t>
            </a:r>
            <a:r>
              <a:rPr lang="zh-CN" altLang="en-US" sz="2000" smtClean="0"/>
              <a:t>号非终结符解决完毕）</a:t>
            </a:r>
          </a:p>
          <a:p>
            <a:pPr eaLnBrk="1" hangingPunct="1">
              <a:lnSpc>
                <a:spcPct val="90000"/>
              </a:lnSpc>
            </a:pPr>
            <a:r>
              <a:rPr lang="zh-CN" altLang="en-US" sz="2000" smtClean="0"/>
              <a:t>解决</a:t>
            </a:r>
            <a:r>
              <a:rPr lang="en-US" altLang="zh-CN" sz="2000" smtClean="0"/>
              <a:t>2</a:t>
            </a:r>
            <a:r>
              <a:rPr lang="zh-CN" altLang="en-US" sz="2000" smtClean="0"/>
              <a:t>号非终结符</a:t>
            </a:r>
            <a:r>
              <a:rPr lang="en-US" altLang="zh-CN" sz="2000" smtClean="0"/>
              <a:t>Q</a:t>
            </a:r>
            <a:r>
              <a:rPr lang="zh-CN" altLang="en-US" sz="2000" smtClean="0"/>
              <a:t>，将</a:t>
            </a:r>
            <a:r>
              <a:rPr lang="en-US" altLang="zh-CN" sz="2000" smtClean="0"/>
              <a:t>2</a:t>
            </a:r>
            <a:r>
              <a:rPr lang="zh-CN" altLang="en-US" sz="2000" smtClean="0"/>
              <a:t>中的右部代入</a:t>
            </a:r>
            <a:r>
              <a:rPr lang="en-US" altLang="zh-CN" sz="2000" smtClean="0"/>
              <a:t>4</a:t>
            </a:r>
            <a:r>
              <a:rPr lang="zh-CN" altLang="en-US" sz="2000" smtClean="0"/>
              <a:t>得到：</a:t>
            </a:r>
            <a:r>
              <a:rPr lang="en-US" altLang="zh-CN" sz="2000" smtClean="0"/>
              <a:t>5</a:t>
            </a:r>
            <a:r>
              <a:rPr lang="zh-CN" altLang="en-US" sz="2000" smtClean="0"/>
              <a:t>、 </a:t>
            </a:r>
            <a:r>
              <a:rPr lang="en-US" altLang="zh-CN" sz="2000" smtClean="0"/>
              <a:t>R→Rbca|ca|a</a:t>
            </a:r>
            <a:r>
              <a:rPr lang="zh-CN" altLang="en-US" sz="2000" smtClean="0"/>
              <a:t>；</a:t>
            </a:r>
          </a:p>
          <a:p>
            <a:pPr eaLnBrk="1" hangingPunct="1">
              <a:lnSpc>
                <a:spcPct val="90000"/>
              </a:lnSpc>
            </a:pPr>
            <a:r>
              <a:rPr lang="zh-CN" altLang="en-US" sz="2000" smtClean="0"/>
              <a:t>对</a:t>
            </a:r>
            <a:r>
              <a:rPr lang="en-US" altLang="zh-CN" sz="2000" smtClean="0"/>
              <a:t>5</a:t>
            </a:r>
            <a:r>
              <a:rPr lang="zh-CN" altLang="en-US" sz="2000" smtClean="0"/>
              <a:t>消除直接左递归得： </a:t>
            </a:r>
            <a:r>
              <a:rPr lang="en-US" altLang="zh-CN" sz="2000" smtClean="0"/>
              <a:t>R→</a:t>
            </a:r>
            <a:r>
              <a:rPr lang="zh-CN" altLang="en-US" sz="2000" smtClean="0"/>
              <a:t>（</a:t>
            </a:r>
            <a:r>
              <a:rPr lang="en-US" altLang="zh-CN" sz="2000" smtClean="0"/>
              <a:t>bca|ca|a</a:t>
            </a:r>
            <a:r>
              <a:rPr lang="zh-CN" altLang="en-US" sz="2000" smtClean="0"/>
              <a:t>）</a:t>
            </a:r>
            <a:r>
              <a:rPr lang="en-US" altLang="zh-CN" sz="2000" smtClean="0"/>
              <a:t>R’</a:t>
            </a:r>
            <a:r>
              <a:rPr lang="zh-CN" altLang="en-US" sz="2000" smtClean="0"/>
              <a:t>；</a:t>
            </a:r>
            <a:r>
              <a:rPr lang="en-US" altLang="zh-CN" sz="2000" smtClean="0"/>
              <a:t>R‘→bcaR’|</a:t>
            </a:r>
            <a:r>
              <a:rPr lang="el-GR" altLang="zh-CN" sz="2000" smtClean="0">
                <a:cs typeface="Arial" panose="020B0604020202020204" pitchFamily="34" charset="0"/>
              </a:rPr>
              <a:t>ε</a:t>
            </a:r>
            <a:endParaRPr lang="en-US" altLang="zh-CN" sz="2000" smtClean="0">
              <a:cs typeface="Arial" panose="020B0604020202020204" pitchFamily="34" charset="0"/>
            </a:endParaRPr>
          </a:p>
          <a:p>
            <a:pPr eaLnBrk="1" hangingPunct="1">
              <a:lnSpc>
                <a:spcPct val="90000"/>
              </a:lnSpc>
            </a:pPr>
            <a:r>
              <a:rPr lang="zh-CN" altLang="en-US" sz="2000" smtClean="0">
                <a:cs typeface="Arial" panose="020B0604020202020204" pitchFamily="34" charset="0"/>
              </a:rPr>
              <a:t>最终文法变为：</a:t>
            </a:r>
          </a:p>
          <a:p>
            <a:pPr eaLnBrk="1" hangingPunct="1">
              <a:lnSpc>
                <a:spcPct val="90000"/>
              </a:lnSpc>
            </a:pPr>
            <a:r>
              <a:rPr lang="zh-CN" altLang="en-US" sz="2400" smtClean="0">
                <a:sym typeface="Wingdings" panose="05000000000000000000" pitchFamily="2" charset="2"/>
              </a:rPr>
              <a:t>（</a:t>
            </a:r>
            <a:r>
              <a:rPr lang="en-US" altLang="zh-CN" sz="2400" smtClean="0">
                <a:sym typeface="Wingdings" panose="05000000000000000000" pitchFamily="2" charset="2"/>
              </a:rPr>
              <a:t>1</a:t>
            </a:r>
            <a:r>
              <a:rPr lang="zh-CN" altLang="en-US" sz="2400" smtClean="0">
                <a:sym typeface="Wingdings" panose="05000000000000000000" pitchFamily="2" charset="2"/>
              </a:rPr>
              <a:t>）</a:t>
            </a:r>
            <a:r>
              <a:rPr lang="en-US" altLang="zh-CN" sz="2400" smtClean="0">
                <a:sym typeface="Wingdings" panose="05000000000000000000" pitchFamily="2" charset="2"/>
              </a:rPr>
              <a:t>S</a:t>
            </a:r>
            <a:r>
              <a:rPr lang="en-US" altLang="zh-CN" sz="2000" smtClean="0"/>
              <a:t>→Qc|c</a:t>
            </a:r>
            <a:r>
              <a:rPr lang="zh-CN" altLang="en-US" sz="2000" smtClean="0"/>
              <a:t>；（</a:t>
            </a:r>
            <a:r>
              <a:rPr lang="en-US" altLang="zh-CN" sz="2000" smtClean="0"/>
              <a:t>2</a:t>
            </a:r>
            <a:r>
              <a:rPr lang="zh-CN" altLang="en-US" sz="2000" smtClean="0"/>
              <a:t>）</a:t>
            </a:r>
            <a:r>
              <a:rPr lang="en-US" altLang="zh-CN" sz="2000" smtClean="0"/>
              <a:t>Q→Rb|b</a:t>
            </a:r>
            <a:r>
              <a:rPr lang="zh-CN" altLang="en-US" sz="2000" smtClean="0"/>
              <a:t>；</a:t>
            </a:r>
          </a:p>
          <a:p>
            <a:pPr eaLnBrk="1" hangingPunct="1">
              <a:lnSpc>
                <a:spcPct val="90000"/>
              </a:lnSpc>
            </a:pPr>
            <a:r>
              <a:rPr lang="zh-CN" altLang="en-US" sz="2000" smtClean="0"/>
              <a:t>（</a:t>
            </a:r>
            <a:r>
              <a:rPr lang="en-US" altLang="zh-CN" sz="2000" smtClean="0"/>
              <a:t>2</a:t>
            </a:r>
            <a:r>
              <a:rPr lang="zh-CN" altLang="en-US" sz="2000" smtClean="0"/>
              <a:t>）</a:t>
            </a:r>
            <a:r>
              <a:rPr lang="en-US" altLang="zh-CN" sz="2000" smtClean="0"/>
              <a:t>R→</a:t>
            </a:r>
            <a:r>
              <a:rPr lang="zh-CN" altLang="en-US" sz="2000" smtClean="0"/>
              <a:t>（</a:t>
            </a:r>
            <a:r>
              <a:rPr lang="en-US" altLang="zh-CN" sz="2000" smtClean="0"/>
              <a:t>bca|ca|a</a:t>
            </a:r>
            <a:r>
              <a:rPr lang="zh-CN" altLang="en-US" sz="2000" smtClean="0"/>
              <a:t>）</a:t>
            </a:r>
            <a:r>
              <a:rPr lang="en-US" altLang="zh-CN" sz="2000" smtClean="0"/>
              <a:t>R’</a:t>
            </a:r>
            <a:r>
              <a:rPr lang="zh-CN" altLang="en-US" sz="2000" smtClean="0"/>
              <a:t>；（</a:t>
            </a:r>
            <a:r>
              <a:rPr lang="en-US" altLang="zh-CN" sz="2000" smtClean="0"/>
              <a:t>4</a:t>
            </a:r>
            <a:r>
              <a:rPr lang="zh-CN" altLang="en-US" sz="2000" smtClean="0"/>
              <a:t>）</a:t>
            </a:r>
            <a:r>
              <a:rPr lang="en-US" altLang="zh-CN" sz="2000" smtClean="0"/>
              <a:t>R‘→bcaR’|</a:t>
            </a:r>
            <a:r>
              <a:rPr lang="el-GR" altLang="zh-CN" sz="2000" smtClean="0">
                <a:cs typeface="Arial" panose="020B0604020202020204" pitchFamily="34" charset="0"/>
              </a:rPr>
              <a:t>ε</a:t>
            </a:r>
            <a:endParaRPr lang="en-US" altLang="zh-CN" sz="2000" smtClean="0">
              <a:cs typeface="Arial" panose="020B0604020202020204" pitchFamily="34" charset="0"/>
            </a:endParaRPr>
          </a:p>
          <a:p>
            <a:pPr eaLnBrk="1" hangingPunct="1">
              <a:lnSpc>
                <a:spcPct val="90000"/>
              </a:lnSpc>
            </a:pPr>
            <a:r>
              <a:rPr lang="zh-CN" altLang="en-US" sz="2000" smtClean="0">
                <a:cs typeface="Arial" panose="020B0604020202020204" pitchFamily="34" charset="0"/>
              </a:rPr>
              <a:t>二、若非终结符按</a:t>
            </a:r>
            <a:r>
              <a:rPr lang="en-US" altLang="zh-CN" sz="2000" smtClean="0">
                <a:cs typeface="Arial" panose="020B0604020202020204" pitchFamily="34" charset="0"/>
              </a:rPr>
              <a:t>R</a:t>
            </a:r>
            <a:r>
              <a:rPr lang="zh-CN" altLang="en-US" sz="2000" smtClean="0">
                <a:cs typeface="Arial" panose="020B0604020202020204" pitchFamily="34" charset="0"/>
              </a:rPr>
              <a:t>、</a:t>
            </a:r>
            <a:r>
              <a:rPr lang="en-US" altLang="zh-CN" sz="2000" smtClean="0">
                <a:cs typeface="Arial" panose="020B0604020202020204" pitchFamily="34" charset="0"/>
              </a:rPr>
              <a:t>Q</a:t>
            </a:r>
            <a:r>
              <a:rPr lang="zh-CN" altLang="en-US" sz="2000" smtClean="0">
                <a:cs typeface="Arial" panose="020B0604020202020204" pitchFamily="34" charset="0"/>
              </a:rPr>
              <a:t>、</a:t>
            </a:r>
            <a:r>
              <a:rPr lang="en-US" altLang="zh-CN" sz="2000" smtClean="0">
                <a:cs typeface="Arial" panose="020B0604020202020204" pitchFamily="34" charset="0"/>
              </a:rPr>
              <a:t>S</a:t>
            </a:r>
            <a:r>
              <a:rPr lang="zh-CN" altLang="en-US" sz="2000" smtClean="0">
                <a:cs typeface="Arial" panose="020B0604020202020204" pitchFamily="34" charset="0"/>
              </a:rPr>
              <a:t>排序</a:t>
            </a:r>
          </a:p>
          <a:p>
            <a:pPr eaLnBrk="1" hangingPunct="1">
              <a:lnSpc>
                <a:spcPct val="90000"/>
              </a:lnSpc>
            </a:pPr>
            <a:r>
              <a:rPr lang="zh-CN" altLang="en-US" sz="2000" smtClean="0">
                <a:cs typeface="Arial" panose="020B0604020202020204" pitchFamily="34" charset="0"/>
              </a:rPr>
              <a:t>则把</a:t>
            </a:r>
            <a:r>
              <a:rPr lang="en-US" altLang="zh-CN" sz="2000" smtClean="0">
                <a:cs typeface="Arial" panose="020B0604020202020204" pitchFamily="34" charset="0"/>
              </a:rPr>
              <a:t>3</a:t>
            </a:r>
            <a:r>
              <a:rPr lang="zh-CN" altLang="en-US" sz="2000" smtClean="0">
                <a:cs typeface="Arial" panose="020B0604020202020204" pitchFamily="34" charset="0"/>
              </a:rPr>
              <a:t>代入</a:t>
            </a:r>
            <a:r>
              <a:rPr lang="en-US" altLang="zh-CN" sz="2000" smtClean="0">
                <a:cs typeface="Arial" panose="020B0604020202020204" pitchFamily="34" charset="0"/>
              </a:rPr>
              <a:t>2</a:t>
            </a:r>
            <a:r>
              <a:rPr lang="zh-CN" altLang="en-US" sz="2000" smtClean="0">
                <a:cs typeface="Arial" panose="020B0604020202020204" pitchFamily="34" charset="0"/>
              </a:rPr>
              <a:t>：</a:t>
            </a:r>
            <a:r>
              <a:rPr lang="en-US" altLang="zh-CN" sz="2000" smtClean="0">
                <a:cs typeface="Arial" panose="020B0604020202020204" pitchFamily="34" charset="0"/>
              </a:rPr>
              <a:t>Q</a:t>
            </a:r>
            <a:r>
              <a:rPr lang="en-US" altLang="zh-CN" sz="2000" smtClean="0"/>
              <a:t>→Sab|ab|b</a:t>
            </a:r>
            <a:r>
              <a:rPr lang="zh-CN" altLang="en-US" sz="2000" smtClean="0"/>
              <a:t>；再将该产生式代入</a:t>
            </a:r>
            <a:r>
              <a:rPr lang="en-US" altLang="zh-CN" sz="2000" smtClean="0"/>
              <a:t>1</a:t>
            </a:r>
            <a:r>
              <a:rPr lang="zh-CN" altLang="en-US" sz="2000" smtClean="0"/>
              <a:t>得：</a:t>
            </a:r>
          </a:p>
          <a:p>
            <a:pPr eaLnBrk="1" hangingPunct="1">
              <a:lnSpc>
                <a:spcPct val="90000"/>
              </a:lnSpc>
            </a:pPr>
            <a:r>
              <a:rPr lang="en-US" altLang="zh-CN" sz="2000" smtClean="0"/>
              <a:t>S→Sabc|abc|bc|c</a:t>
            </a:r>
            <a:r>
              <a:rPr lang="zh-CN" altLang="en-US" sz="2000" smtClean="0"/>
              <a:t>；消除直接左递归，最终文法变为：</a:t>
            </a:r>
          </a:p>
          <a:p>
            <a:pPr eaLnBrk="1" hangingPunct="1">
              <a:lnSpc>
                <a:spcPct val="90000"/>
              </a:lnSpc>
            </a:pPr>
            <a:r>
              <a:rPr lang="en-US" altLang="zh-CN" sz="2000" smtClean="0"/>
              <a:t>S→</a:t>
            </a:r>
            <a:r>
              <a:rPr lang="zh-CN" altLang="en-US" sz="2000" smtClean="0"/>
              <a:t>（</a:t>
            </a:r>
            <a:r>
              <a:rPr lang="en-US" altLang="zh-CN" sz="2000" smtClean="0"/>
              <a:t>abc|bc|c</a:t>
            </a:r>
            <a:r>
              <a:rPr lang="zh-CN" altLang="en-US" sz="2000" smtClean="0"/>
              <a:t>）</a:t>
            </a:r>
            <a:r>
              <a:rPr lang="en-US" altLang="zh-CN" sz="2000" smtClean="0"/>
              <a:t>S’</a:t>
            </a:r>
            <a:r>
              <a:rPr lang="zh-CN" altLang="en-US" sz="2000" smtClean="0"/>
              <a:t>；</a:t>
            </a:r>
            <a:r>
              <a:rPr lang="en-US" altLang="zh-CN" sz="2000" smtClean="0"/>
              <a:t>S‘→abcS’| </a:t>
            </a:r>
            <a:r>
              <a:rPr lang="el-GR" altLang="zh-CN" sz="2000" smtClean="0">
                <a:cs typeface="Arial" panose="020B0604020202020204" pitchFamily="34" charset="0"/>
              </a:rPr>
              <a:t>ε</a:t>
            </a:r>
            <a:r>
              <a:rPr lang="zh-CN" altLang="en-US" sz="2000" smtClean="0">
                <a:cs typeface="Arial" panose="020B0604020202020204" pitchFamily="34" charset="0"/>
              </a:rPr>
              <a:t>；</a:t>
            </a:r>
            <a:r>
              <a:rPr lang="en-US" altLang="zh-CN" sz="2000" smtClean="0">
                <a:cs typeface="Arial" panose="020B0604020202020204" pitchFamily="34" charset="0"/>
              </a:rPr>
              <a:t>Q</a:t>
            </a:r>
            <a:r>
              <a:rPr lang="en-US" altLang="zh-CN" sz="2000" smtClean="0"/>
              <a:t>→Rb|b</a:t>
            </a:r>
            <a:r>
              <a:rPr lang="zh-CN" altLang="en-US" sz="2000" smtClean="0"/>
              <a:t>；</a:t>
            </a:r>
            <a:r>
              <a:rPr lang="en-US" altLang="zh-CN" sz="2000" smtClean="0"/>
              <a:t>R→Sa|a</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rrowheads="1"/>
          </p:cNvSpPr>
          <p:nvPr>
            <p:ph type="title"/>
          </p:nvPr>
        </p:nvSpPr>
        <p:spPr>
          <a:xfrm>
            <a:off x="684213" y="685800"/>
            <a:ext cx="8158162" cy="582613"/>
          </a:xfrm>
        </p:spPr>
        <p:txBody>
          <a:bodyPr/>
          <a:lstStyle/>
          <a:p>
            <a:pPr algn="l" eaLnBrk="1" hangingPunct="1"/>
            <a:r>
              <a:rPr lang="en-US" altLang="zh-CN" sz="3200" dirty="0"/>
              <a:t>4</a:t>
            </a:r>
            <a:r>
              <a:rPr lang="en-US" altLang="zh-CN" sz="3200" dirty="0" smtClean="0"/>
              <a:t>.4 </a:t>
            </a:r>
            <a:r>
              <a:rPr lang="zh-CN" altLang="en-US" sz="3200" dirty="0" smtClean="0"/>
              <a:t>不确定的自顶向下分析思想</a:t>
            </a:r>
          </a:p>
        </p:txBody>
      </p:sp>
      <p:sp>
        <p:nvSpPr>
          <p:cNvPr id="47107" name="Rectangle 3"/>
          <p:cNvSpPr>
            <a:spLocks noGrp="1" noRot="1" noChangeArrowheads="1"/>
          </p:cNvSpPr>
          <p:nvPr>
            <p:ph idx="1"/>
          </p:nvPr>
        </p:nvSpPr>
        <p:spPr>
          <a:xfrm>
            <a:off x="684213" y="2060575"/>
            <a:ext cx="7848600" cy="3195638"/>
          </a:xfrm>
        </p:spPr>
        <p:txBody>
          <a:bodyPr/>
          <a:lstStyle/>
          <a:p>
            <a:pPr eaLnBrk="1" hangingPunct="1"/>
            <a:r>
              <a:rPr lang="zh-CN" altLang="en-US" sz="2800" smtClean="0"/>
              <a:t>由于相同左部的产生式的右部</a:t>
            </a:r>
            <a:r>
              <a:rPr lang="en-US" altLang="zh-CN" sz="2800" smtClean="0"/>
              <a:t>FIRST</a:t>
            </a:r>
            <a:r>
              <a:rPr lang="zh-CN" altLang="en-US" sz="2800" smtClean="0"/>
              <a:t>集交集不为空而引起回溯。</a:t>
            </a:r>
          </a:p>
          <a:p>
            <a:pPr eaLnBrk="1" hangingPunct="1"/>
            <a:r>
              <a:rPr lang="zh-CN" altLang="en-US" sz="2800" smtClean="0"/>
              <a:t>由于相同左部非终结符的右部存在能推导出空产生式，且该非终结符</a:t>
            </a:r>
            <a:r>
              <a:rPr lang="en-US" altLang="zh-CN" sz="2800" smtClean="0"/>
              <a:t>FOLLOW</a:t>
            </a:r>
            <a:r>
              <a:rPr lang="zh-CN" altLang="en-US" sz="2800" smtClean="0"/>
              <a:t>集中含有其他右部</a:t>
            </a:r>
            <a:r>
              <a:rPr lang="en-US" altLang="zh-CN" sz="2800" smtClean="0"/>
              <a:t>FIRST</a:t>
            </a:r>
            <a:r>
              <a:rPr lang="zh-CN" altLang="en-US" sz="2800" smtClean="0"/>
              <a:t>集的元素。</a:t>
            </a:r>
          </a:p>
          <a:p>
            <a:pPr eaLnBrk="1" hangingPunct="1"/>
            <a:r>
              <a:rPr lang="zh-CN" altLang="en-US" sz="2800" smtClean="0"/>
              <a:t>由于文法含有左递归而引起回溯</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a:xfrm>
            <a:off x="1258888" y="620713"/>
            <a:ext cx="6408737" cy="655637"/>
          </a:xfrm>
        </p:spPr>
        <p:txBody>
          <a:bodyPr/>
          <a:lstStyle/>
          <a:p>
            <a:pPr algn="l" eaLnBrk="1" hangingPunct="1"/>
            <a:r>
              <a:rPr lang="en-US" altLang="zh-CN" sz="3600" dirty="0"/>
              <a:t>4</a:t>
            </a:r>
            <a:r>
              <a:rPr lang="en-US" altLang="zh-CN" sz="3600" dirty="0" smtClean="0"/>
              <a:t>.5 </a:t>
            </a:r>
            <a:r>
              <a:rPr lang="zh-CN" altLang="en-US" sz="3600" dirty="0" smtClean="0"/>
              <a:t>确定的自顶向下分析方法</a:t>
            </a:r>
          </a:p>
        </p:txBody>
      </p:sp>
      <p:sp>
        <p:nvSpPr>
          <p:cNvPr id="48131" name="Rectangle 3"/>
          <p:cNvSpPr>
            <a:spLocks noGrp="1" noRot="1" noChangeArrowheads="1"/>
          </p:cNvSpPr>
          <p:nvPr>
            <p:ph idx="1"/>
          </p:nvPr>
        </p:nvSpPr>
        <p:spPr>
          <a:xfrm>
            <a:off x="684213" y="2349500"/>
            <a:ext cx="7920037" cy="2087563"/>
          </a:xfrm>
        </p:spPr>
        <p:txBody>
          <a:bodyPr/>
          <a:lstStyle/>
          <a:p>
            <a:pPr eaLnBrk="1" hangingPunct="1"/>
            <a:r>
              <a:rPr lang="zh-CN" altLang="en-US" sz="2400" smtClean="0"/>
              <a:t>预测分析方法</a:t>
            </a:r>
          </a:p>
          <a:p>
            <a:pPr eaLnBrk="1" hangingPunct="1"/>
            <a:r>
              <a:rPr lang="zh-CN" altLang="en-US" sz="2400" smtClean="0"/>
              <a:t>一个</a:t>
            </a:r>
            <a:r>
              <a:rPr lang="zh-CN" altLang="en-US" sz="2400" smtClean="0">
                <a:latin typeface="黑体" panose="02010609060101010101" pitchFamily="49" charset="-122"/>
                <a:ea typeface="黑体" panose="02010609060101010101" pitchFamily="49" charset="-122"/>
              </a:rPr>
              <a:t>预测分析器由三个部分组成：预测分析程序、先进后出栈、预测分析器表。</a:t>
            </a:r>
          </a:p>
          <a:p>
            <a:pPr eaLnBrk="1" hangingPunct="1"/>
            <a:r>
              <a:rPr lang="zh-CN" altLang="en-US" sz="2400" smtClean="0">
                <a:latin typeface="黑体" panose="02010609060101010101" pitchFamily="49" charset="-122"/>
                <a:ea typeface="黑体" panose="02010609060101010101" pitchFamily="49" charset="-122"/>
              </a:rPr>
              <a:t>其中只有预测分析器表与文法有关。</a:t>
            </a:r>
          </a:p>
          <a:p>
            <a:pPr eaLnBrk="1" hangingPunct="1"/>
            <a:endParaRPr lang="en-US" altLang="zh-CN" sz="240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rrowheads="1"/>
          </p:cNvSpPr>
          <p:nvPr>
            <p:ph type="title"/>
          </p:nvPr>
        </p:nvSpPr>
        <p:spPr>
          <a:xfrm>
            <a:off x="468313" y="533400"/>
            <a:ext cx="8229600" cy="869950"/>
          </a:xfrm>
        </p:spPr>
        <p:txBody>
          <a:bodyPr/>
          <a:lstStyle/>
          <a:p>
            <a:pPr eaLnBrk="1" hangingPunct="1"/>
            <a:r>
              <a:rPr lang="zh-CN" altLang="en-US" smtClean="0"/>
              <a:t>表驱动预</a:t>
            </a:r>
            <a:r>
              <a:rPr lang="zh-CN" altLang="en-US" b="1" smtClean="0">
                <a:latin typeface="宋体" panose="02010600030101010101" pitchFamily="2" charset="-122"/>
              </a:rPr>
              <a:t>测分析程序模型</a:t>
            </a:r>
          </a:p>
        </p:txBody>
      </p:sp>
      <p:sp>
        <p:nvSpPr>
          <p:cNvPr id="49155" name="Rectangle 3"/>
          <p:cNvSpPr>
            <a:spLocks noGrp="1" noRot="1" noChangeArrowheads="1"/>
          </p:cNvSpPr>
          <p:nvPr>
            <p:ph idx="1"/>
          </p:nvPr>
        </p:nvSpPr>
        <p:spPr>
          <a:xfrm>
            <a:off x="519113" y="1697038"/>
            <a:ext cx="8178800" cy="4381500"/>
          </a:xfrm>
        </p:spPr>
        <p:txBody>
          <a:bodyPr/>
          <a:lstStyle/>
          <a:p>
            <a:pPr eaLnBrk="1" hangingPunct="1">
              <a:buFont typeface="Wingdings" panose="05000000000000000000" pitchFamily="2" charset="2"/>
              <a:buNone/>
            </a:pPr>
            <a:r>
              <a:rPr lang="zh-CN" altLang="zh-CN" b="1" smtClean="0">
                <a:latin typeface="宋体" panose="02010600030101010101" pitchFamily="2" charset="-122"/>
                <a:sym typeface="Symbol" panose="05050102010706020507" pitchFamily="18" charset="2"/>
              </a:rPr>
              <a:t>               </a:t>
            </a:r>
            <a:r>
              <a:rPr lang="en-US" altLang="zh-CN" b="1" smtClean="0">
                <a:latin typeface="宋体" panose="02010600030101010101" pitchFamily="2" charset="-122"/>
                <a:sym typeface="Symbol" panose="05050102010706020507" pitchFamily="18" charset="2"/>
              </a:rPr>
              <a:t>Input       </a:t>
            </a:r>
          </a:p>
        </p:txBody>
      </p:sp>
      <p:sp>
        <p:nvSpPr>
          <p:cNvPr id="49156" name="Line 4"/>
          <p:cNvSpPr>
            <a:spLocks noChangeShapeType="1"/>
          </p:cNvSpPr>
          <p:nvPr/>
        </p:nvSpPr>
        <p:spPr bwMode="auto">
          <a:xfrm>
            <a:off x="990600" y="3048000"/>
            <a:ext cx="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57" name="Line 5"/>
          <p:cNvSpPr>
            <a:spLocks noChangeShapeType="1"/>
          </p:cNvSpPr>
          <p:nvPr/>
        </p:nvSpPr>
        <p:spPr bwMode="auto">
          <a:xfrm>
            <a:off x="990600" y="4724400"/>
            <a:ext cx="106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58" name="Line 6"/>
          <p:cNvSpPr>
            <a:spLocks noChangeShapeType="1"/>
          </p:cNvSpPr>
          <p:nvPr/>
        </p:nvSpPr>
        <p:spPr bwMode="auto">
          <a:xfrm flipV="1">
            <a:off x="2057400" y="2971800"/>
            <a:ext cx="0" cy="1752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59" name="Line 7"/>
          <p:cNvSpPr>
            <a:spLocks noChangeShapeType="1"/>
          </p:cNvSpPr>
          <p:nvPr/>
        </p:nvSpPr>
        <p:spPr bwMode="auto">
          <a:xfrm>
            <a:off x="2667000" y="2209800"/>
            <a:ext cx="487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0" name="Line 8"/>
          <p:cNvSpPr>
            <a:spLocks noChangeShapeType="1"/>
          </p:cNvSpPr>
          <p:nvPr/>
        </p:nvSpPr>
        <p:spPr bwMode="auto">
          <a:xfrm>
            <a:off x="6477000" y="22098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1" name="Line 9"/>
          <p:cNvSpPr>
            <a:spLocks noChangeShapeType="1"/>
          </p:cNvSpPr>
          <p:nvPr/>
        </p:nvSpPr>
        <p:spPr bwMode="auto">
          <a:xfrm flipH="1">
            <a:off x="2667000" y="2743200"/>
            <a:ext cx="3810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2" name="Line 10"/>
          <p:cNvSpPr>
            <a:spLocks noChangeShapeType="1"/>
          </p:cNvSpPr>
          <p:nvPr/>
        </p:nvSpPr>
        <p:spPr bwMode="auto">
          <a:xfrm>
            <a:off x="6477000" y="27432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3" name="Line 11"/>
          <p:cNvSpPr>
            <a:spLocks noChangeShapeType="1"/>
          </p:cNvSpPr>
          <p:nvPr/>
        </p:nvSpPr>
        <p:spPr bwMode="auto">
          <a:xfrm>
            <a:off x="6477000" y="2743200"/>
            <a:ext cx="106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4" name="Line 12"/>
          <p:cNvSpPr>
            <a:spLocks noChangeShapeType="1"/>
          </p:cNvSpPr>
          <p:nvPr/>
        </p:nvSpPr>
        <p:spPr bwMode="auto">
          <a:xfrm flipV="1">
            <a:off x="4495800" y="2743200"/>
            <a:ext cx="0" cy="5334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5" name="Line 13"/>
          <p:cNvSpPr>
            <a:spLocks noChangeShapeType="1"/>
          </p:cNvSpPr>
          <p:nvPr/>
        </p:nvSpPr>
        <p:spPr bwMode="auto">
          <a:xfrm flipH="1">
            <a:off x="2057400" y="3886200"/>
            <a:ext cx="9906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6" name="Line 14"/>
          <p:cNvSpPr>
            <a:spLocks noChangeShapeType="1"/>
          </p:cNvSpPr>
          <p:nvPr/>
        </p:nvSpPr>
        <p:spPr bwMode="auto">
          <a:xfrm>
            <a:off x="3200400" y="3657600"/>
            <a:ext cx="281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7" name="Line 15"/>
          <p:cNvSpPr>
            <a:spLocks noChangeShapeType="1"/>
          </p:cNvSpPr>
          <p:nvPr/>
        </p:nvSpPr>
        <p:spPr bwMode="auto">
          <a:xfrm>
            <a:off x="6019800" y="36576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8" name="Line 16"/>
          <p:cNvSpPr>
            <a:spLocks noChangeShapeType="1"/>
          </p:cNvSpPr>
          <p:nvPr/>
        </p:nvSpPr>
        <p:spPr bwMode="auto">
          <a:xfrm flipH="1">
            <a:off x="3200400" y="4343400"/>
            <a:ext cx="281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9" name="Line 17"/>
          <p:cNvSpPr>
            <a:spLocks noChangeShapeType="1"/>
          </p:cNvSpPr>
          <p:nvPr/>
        </p:nvSpPr>
        <p:spPr bwMode="auto">
          <a:xfrm>
            <a:off x="4495800" y="4953000"/>
            <a:ext cx="0" cy="609600"/>
          </a:xfrm>
          <a:prstGeom prst="line">
            <a:avLst/>
          </a:prstGeom>
          <a:noFill/>
          <a:ln w="9525">
            <a:solidFill>
              <a:schemeClr val="tx1"/>
            </a:solidFill>
            <a:round/>
            <a:headEnd type="none" w="lg" len="lg"/>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0" name="Line 18"/>
          <p:cNvSpPr>
            <a:spLocks noChangeShapeType="1"/>
          </p:cNvSpPr>
          <p:nvPr/>
        </p:nvSpPr>
        <p:spPr bwMode="auto">
          <a:xfrm>
            <a:off x="4495800" y="30480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1" name="Line 19"/>
          <p:cNvSpPr>
            <a:spLocks noChangeShapeType="1"/>
          </p:cNvSpPr>
          <p:nvPr/>
        </p:nvSpPr>
        <p:spPr bwMode="auto">
          <a:xfrm>
            <a:off x="3200400" y="36576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2" name="Line 20"/>
          <p:cNvSpPr>
            <a:spLocks noChangeShapeType="1"/>
          </p:cNvSpPr>
          <p:nvPr/>
        </p:nvSpPr>
        <p:spPr bwMode="auto">
          <a:xfrm>
            <a:off x="3048000" y="38862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3" name="Line 21"/>
          <p:cNvSpPr>
            <a:spLocks noChangeShapeType="1"/>
          </p:cNvSpPr>
          <p:nvPr/>
        </p:nvSpPr>
        <p:spPr bwMode="auto">
          <a:xfrm flipV="1">
            <a:off x="4495800" y="43434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4" name="Line 22"/>
          <p:cNvSpPr>
            <a:spLocks noChangeShapeType="1"/>
          </p:cNvSpPr>
          <p:nvPr/>
        </p:nvSpPr>
        <p:spPr bwMode="auto">
          <a:xfrm>
            <a:off x="2667000" y="22098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5" name="Line 23"/>
          <p:cNvSpPr>
            <a:spLocks noChangeShapeType="1"/>
          </p:cNvSpPr>
          <p:nvPr/>
        </p:nvSpPr>
        <p:spPr bwMode="auto">
          <a:xfrm>
            <a:off x="3276600" y="5486400"/>
            <a:ext cx="2667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6" name="Line 24"/>
          <p:cNvSpPr>
            <a:spLocks noChangeShapeType="1"/>
          </p:cNvSpPr>
          <p:nvPr/>
        </p:nvSpPr>
        <p:spPr bwMode="auto">
          <a:xfrm>
            <a:off x="5943600" y="54864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7" name="Line 25"/>
          <p:cNvSpPr>
            <a:spLocks noChangeShapeType="1"/>
          </p:cNvSpPr>
          <p:nvPr/>
        </p:nvSpPr>
        <p:spPr bwMode="auto">
          <a:xfrm>
            <a:off x="3200400" y="54864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8" name="Line 26"/>
          <p:cNvSpPr>
            <a:spLocks noChangeShapeType="1"/>
          </p:cNvSpPr>
          <p:nvPr/>
        </p:nvSpPr>
        <p:spPr bwMode="auto">
          <a:xfrm>
            <a:off x="3200400" y="54864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9" name="Line 27"/>
          <p:cNvSpPr>
            <a:spLocks noChangeShapeType="1"/>
          </p:cNvSpPr>
          <p:nvPr/>
        </p:nvSpPr>
        <p:spPr bwMode="auto">
          <a:xfrm>
            <a:off x="3200400" y="6096000"/>
            <a:ext cx="2743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0" name="Line 28"/>
          <p:cNvSpPr>
            <a:spLocks noChangeShapeType="1"/>
          </p:cNvSpPr>
          <p:nvPr/>
        </p:nvSpPr>
        <p:spPr bwMode="auto">
          <a:xfrm>
            <a:off x="990600" y="312420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1" name="Line 29"/>
          <p:cNvSpPr>
            <a:spLocks noChangeShapeType="1"/>
          </p:cNvSpPr>
          <p:nvPr/>
        </p:nvSpPr>
        <p:spPr bwMode="auto">
          <a:xfrm flipV="1">
            <a:off x="990600" y="3124200"/>
            <a:ext cx="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2" name="Rectangle 30"/>
          <p:cNvSpPr>
            <a:spLocks noChangeArrowheads="1"/>
          </p:cNvSpPr>
          <p:nvPr/>
        </p:nvSpPr>
        <p:spPr bwMode="auto">
          <a:xfrm>
            <a:off x="6934200" y="2209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latin typeface="Times New Roman" panose="02020603050405020304" pitchFamily="18" charset="0"/>
              </a:rPr>
              <a:t>#</a:t>
            </a:r>
            <a:endParaRPr kumimoji="1" lang="en-US" altLang="zh-CN" sz="2400">
              <a:latin typeface="Times New Roman" panose="02020603050405020304" pitchFamily="18" charset="0"/>
            </a:endParaRPr>
          </a:p>
        </p:txBody>
      </p:sp>
      <p:sp>
        <p:nvSpPr>
          <p:cNvPr id="49183" name="Rectangle 31"/>
          <p:cNvSpPr>
            <a:spLocks noChangeArrowheads="1"/>
          </p:cNvSpPr>
          <p:nvPr/>
        </p:nvSpPr>
        <p:spPr bwMode="auto">
          <a:xfrm>
            <a:off x="3886200" y="3810000"/>
            <a:ext cx="1416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zh-CN" altLang="en-US" sz="2400" b="1">
                <a:latin typeface="宋体" panose="02010600030101010101" pitchFamily="2" charset="-122"/>
              </a:rPr>
              <a:t>总控程序</a:t>
            </a:r>
            <a:endParaRPr kumimoji="1" lang="zh-CN" altLang="en-US" sz="2400">
              <a:latin typeface="Times New Roman" panose="02020603050405020304" pitchFamily="18" charset="0"/>
            </a:endParaRPr>
          </a:p>
        </p:txBody>
      </p:sp>
      <p:sp>
        <p:nvSpPr>
          <p:cNvPr id="49184" name="Rectangle 32"/>
          <p:cNvSpPr>
            <a:spLocks noChangeArrowheads="1"/>
          </p:cNvSpPr>
          <p:nvPr/>
        </p:nvSpPr>
        <p:spPr bwMode="auto">
          <a:xfrm>
            <a:off x="3657600" y="5562600"/>
            <a:ext cx="1724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zh-CN" altLang="en-US" sz="2400" b="1">
                <a:latin typeface="宋体" panose="02010600030101010101" pitchFamily="2" charset="-122"/>
              </a:rPr>
              <a:t>预测分析表</a:t>
            </a:r>
            <a:endParaRPr kumimoji="1" lang="zh-CN" altLang="en-US" sz="2400">
              <a:latin typeface="Times New Roman" panose="02020603050405020304" pitchFamily="18" charset="0"/>
            </a:endParaRPr>
          </a:p>
        </p:txBody>
      </p:sp>
      <p:sp>
        <p:nvSpPr>
          <p:cNvPr id="49185" name="Rectangle 33"/>
          <p:cNvSpPr>
            <a:spLocks noChangeArrowheads="1"/>
          </p:cNvSpPr>
          <p:nvPr/>
        </p:nvSpPr>
        <p:spPr bwMode="auto">
          <a:xfrm>
            <a:off x="1066800" y="4876800"/>
            <a:ext cx="862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CN" sz="2400" b="1">
                <a:latin typeface="Times New Roman" panose="02020603050405020304" pitchFamily="18" charset="0"/>
              </a:rPr>
              <a:t>stack</a:t>
            </a:r>
            <a:endParaRPr kumimoji="1" lang="en-US" altLang="zh-CN" sz="2400">
              <a:latin typeface="Times New Roman" panose="02020603050405020304" pitchFamily="18" charset="0"/>
            </a:endParaRPr>
          </a:p>
        </p:txBody>
      </p:sp>
      <p:sp>
        <p:nvSpPr>
          <p:cNvPr id="49186" name="Rectangle 34"/>
          <p:cNvSpPr>
            <a:spLocks noChangeArrowheads="1"/>
          </p:cNvSpPr>
          <p:nvPr/>
        </p:nvSpPr>
        <p:spPr bwMode="auto">
          <a:xfrm>
            <a:off x="2843213" y="3357563"/>
            <a:ext cx="3744912" cy="2951162"/>
          </a:xfrm>
          <a:prstGeom prst="rect">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rrowheads="1"/>
          </p:cNvSpPr>
          <p:nvPr>
            <p:ph idx="1"/>
          </p:nvPr>
        </p:nvSpPr>
        <p:spPr>
          <a:xfrm>
            <a:off x="611188" y="2420938"/>
            <a:ext cx="7924800" cy="3384550"/>
          </a:xfrm>
        </p:spPr>
        <p:txBody>
          <a:bodyPr/>
          <a:lstStyle/>
          <a:p>
            <a:pPr eaLnBrk="1" hangingPunct="1">
              <a:buFont typeface="Wingdings" panose="05000000000000000000" pitchFamily="2" charset="2"/>
              <a:buChar char="l"/>
            </a:pPr>
            <a:r>
              <a:rPr lang="zh-CN" altLang="en-US" sz="2400" smtClean="0">
                <a:latin typeface="宋体" panose="02010600030101010101" pitchFamily="2" charset="-122"/>
              </a:rPr>
              <a:t>预测分析表可用一个矩阵</a:t>
            </a:r>
            <a:r>
              <a:rPr lang="en-US" altLang="zh-CN" sz="2400" smtClean="0">
                <a:latin typeface="宋体" panose="02010600030101010101" pitchFamily="2" charset="-122"/>
              </a:rPr>
              <a:t>M(</a:t>
            </a:r>
            <a:r>
              <a:rPr lang="zh-CN" altLang="en-US" sz="2400" smtClean="0">
                <a:latin typeface="宋体" panose="02010600030101010101" pitchFamily="2" charset="-122"/>
              </a:rPr>
              <a:t>或称二维数组</a:t>
            </a:r>
            <a:r>
              <a:rPr lang="en-US" altLang="zh-CN" sz="2400" smtClean="0">
                <a:latin typeface="宋体" panose="02010600030101010101" pitchFamily="2" charset="-122"/>
              </a:rPr>
              <a:t>)</a:t>
            </a:r>
            <a:r>
              <a:rPr lang="zh-CN" altLang="en-US" sz="2400" smtClean="0">
                <a:latin typeface="宋体" panose="02010600030101010101" pitchFamily="2" charset="-122"/>
              </a:rPr>
              <a:t>表示</a:t>
            </a:r>
            <a:r>
              <a:rPr lang="en-US" altLang="zh-CN" sz="2400" smtClean="0">
                <a:latin typeface="宋体" panose="02010600030101010101" pitchFamily="2" charset="-122"/>
              </a:rPr>
              <a:t>;</a:t>
            </a:r>
          </a:p>
          <a:p>
            <a:pPr eaLnBrk="1" hangingPunct="1">
              <a:buFont typeface="Wingdings" panose="05000000000000000000" pitchFamily="2" charset="2"/>
              <a:buChar char="l"/>
            </a:pPr>
            <a:r>
              <a:rPr lang="zh-CN" altLang="en-US" sz="2400" smtClean="0">
                <a:latin typeface="宋体" panose="02010600030101010101" pitchFamily="2" charset="-122"/>
              </a:rPr>
              <a:t>矩阵元素</a:t>
            </a:r>
            <a:r>
              <a:rPr lang="en-US" altLang="zh-CN" sz="2400" smtClean="0">
                <a:latin typeface="宋体" panose="02010600030101010101" pitchFamily="2" charset="-122"/>
              </a:rPr>
              <a:t>M[A,a]</a:t>
            </a:r>
            <a:r>
              <a:rPr lang="zh-CN" altLang="en-US" sz="2400" smtClean="0">
                <a:latin typeface="宋体" panose="02010600030101010101" pitchFamily="2" charset="-122"/>
              </a:rPr>
              <a:t>中的下标</a:t>
            </a:r>
            <a:r>
              <a:rPr lang="en-US" altLang="zh-CN" sz="2400" smtClean="0">
                <a:latin typeface="宋体" panose="02010600030101010101" pitchFamily="2" charset="-122"/>
              </a:rPr>
              <a:t>A</a:t>
            </a:r>
            <a:r>
              <a:rPr lang="zh-CN" altLang="en-US" sz="2400" smtClean="0">
                <a:latin typeface="宋体" panose="02010600030101010101" pitchFamily="2" charset="-122"/>
              </a:rPr>
              <a:t>表示非终结符， </a:t>
            </a:r>
            <a:r>
              <a:rPr lang="en-US" altLang="zh-CN" sz="2400" smtClean="0">
                <a:latin typeface="宋体" panose="02010600030101010101" pitchFamily="2" charset="-122"/>
              </a:rPr>
              <a:t>a</a:t>
            </a:r>
            <a:r>
              <a:rPr lang="zh-CN" altLang="en-US" sz="2400" smtClean="0">
                <a:latin typeface="宋体" panose="02010600030101010101" pitchFamily="2" charset="-122"/>
              </a:rPr>
              <a:t>为终结符或句子括号“</a:t>
            </a:r>
            <a:r>
              <a:rPr lang="en-US" altLang="zh-CN" sz="2400" smtClean="0">
                <a:latin typeface="宋体" panose="02010600030101010101" pitchFamily="2" charset="-122"/>
              </a:rPr>
              <a:t>#”;</a:t>
            </a:r>
          </a:p>
          <a:p>
            <a:pPr eaLnBrk="1" hangingPunct="1">
              <a:buFont typeface="Wingdings" panose="05000000000000000000" pitchFamily="2" charset="2"/>
              <a:buChar char="l"/>
            </a:pPr>
            <a:r>
              <a:rPr lang="zh-CN" altLang="en-US" sz="2400" smtClean="0">
                <a:latin typeface="宋体" panose="02010600030101010101" pitchFamily="2" charset="-122"/>
              </a:rPr>
              <a:t>矩阵元素</a:t>
            </a:r>
            <a:r>
              <a:rPr lang="en-US" altLang="zh-CN" sz="2400" smtClean="0">
                <a:latin typeface="宋体" panose="02010600030101010101" pitchFamily="2" charset="-122"/>
              </a:rPr>
              <a:t>M[A,a]</a:t>
            </a:r>
            <a:r>
              <a:rPr lang="zh-CN" altLang="en-US" sz="2400" smtClean="0">
                <a:latin typeface="宋体" panose="02010600030101010101" pitchFamily="2" charset="-122"/>
              </a:rPr>
              <a:t>中的内容为存放着一条关于</a:t>
            </a:r>
            <a:r>
              <a:rPr lang="en-US" altLang="zh-CN" sz="2400" smtClean="0">
                <a:latin typeface="宋体" panose="02010600030101010101" pitchFamily="2" charset="-122"/>
              </a:rPr>
              <a:t>A</a:t>
            </a:r>
            <a:r>
              <a:rPr lang="zh-CN" altLang="en-US" sz="2400" smtClean="0">
                <a:latin typeface="宋体" panose="02010600030101010101" pitchFamily="2" charset="-122"/>
              </a:rPr>
              <a:t>的产生式</a:t>
            </a:r>
            <a:r>
              <a:rPr lang="en-US" altLang="zh-CN" sz="2400" smtClean="0">
                <a:latin typeface="宋体" panose="02010600030101010101" pitchFamily="2" charset="-122"/>
              </a:rPr>
              <a:t>;</a:t>
            </a:r>
          </a:p>
          <a:p>
            <a:pPr eaLnBrk="1" hangingPunct="1">
              <a:buFont typeface="Wingdings" panose="05000000000000000000" pitchFamily="2" charset="2"/>
              <a:buChar char="l"/>
            </a:pPr>
            <a:r>
              <a:rPr lang="zh-CN" altLang="en-US" sz="2400" smtClean="0">
                <a:latin typeface="宋体" panose="02010600030101010101" pitchFamily="2" charset="-122"/>
              </a:rPr>
              <a:t>表明当用非终结符</a:t>
            </a:r>
            <a:r>
              <a:rPr lang="en-US" altLang="zh-CN" sz="2400" smtClean="0">
                <a:latin typeface="宋体" panose="02010600030101010101" pitchFamily="2" charset="-122"/>
              </a:rPr>
              <a:t>A</a:t>
            </a:r>
            <a:r>
              <a:rPr lang="zh-CN" altLang="en-US" sz="2400" smtClean="0">
                <a:latin typeface="宋体" panose="02010600030101010101" pitchFamily="2" charset="-122"/>
              </a:rPr>
              <a:t>向下推导时，面临输入符号</a:t>
            </a:r>
            <a:r>
              <a:rPr lang="en-US" altLang="zh-CN" sz="2400" smtClean="0">
                <a:latin typeface="宋体" panose="02010600030101010101" pitchFamily="2" charset="-122"/>
              </a:rPr>
              <a:t>a</a:t>
            </a:r>
            <a:r>
              <a:rPr lang="zh-CN" altLang="en-US" sz="2400" smtClean="0">
                <a:latin typeface="宋体" panose="02010600030101010101" pitchFamily="2" charset="-122"/>
              </a:rPr>
              <a:t>时，应采取的候选产生式，若无产生式，元素内容转向出错处理的信息。</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rrowheads="1"/>
          </p:cNvSpPr>
          <p:nvPr>
            <p:ph type="title"/>
          </p:nvPr>
        </p:nvSpPr>
        <p:spPr>
          <a:xfrm>
            <a:off x="609600" y="381000"/>
            <a:ext cx="7772400" cy="990600"/>
          </a:xfrm>
        </p:spPr>
        <p:txBody>
          <a:bodyPr/>
          <a:lstStyle/>
          <a:p>
            <a:pPr eaLnBrk="1" hangingPunct="1"/>
            <a:r>
              <a:rPr lang="zh-CN" altLang="en-US" b="1" smtClean="0">
                <a:latin typeface="宋体" panose="02010600030101010101" pitchFamily="2" charset="-122"/>
              </a:rPr>
              <a:t>预测分析表构造算法</a:t>
            </a:r>
            <a:endParaRPr lang="zh-CN" altLang="en-US" smtClean="0"/>
          </a:p>
        </p:txBody>
      </p:sp>
      <p:sp>
        <p:nvSpPr>
          <p:cNvPr id="51203" name="Rectangle 3"/>
          <p:cNvSpPr>
            <a:spLocks noGrp="1" noRot="1" noChangeArrowheads="1"/>
          </p:cNvSpPr>
          <p:nvPr>
            <p:ph idx="1"/>
          </p:nvPr>
        </p:nvSpPr>
        <p:spPr>
          <a:xfrm>
            <a:off x="468313" y="2205038"/>
            <a:ext cx="8305800" cy="3133725"/>
          </a:xfrm>
        </p:spPr>
        <p:txBody>
          <a:bodyPr/>
          <a:lstStyle/>
          <a:p>
            <a:pPr eaLnBrk="1" hangingPunct="1">
              <a:buFont typeface="Wingdings" panose="05000000000000000000" pitchFamily="2" charset="2"/>
              <a:buNone/>
            </a:pPr>
            <a:r>
              <a:rPr lang="en-US" altLang="zh-CN" sz="2400" smtClean="0">
                <a:latin typeface="宋体" panose="02010600030101010101" pitchFamily="2" charset="-122"/>
              </a:rPr>
              <a:t>1.</a:t>
            </a:r>
            <a:r>
              <a:rPr lang="zh-CN" altLang="en-US" sz="2400" smtClean="0">
                <a:latin typeface="宋体" panose="02010600030101010101" pitchFamily="2" charset="-122"/>
              </a:rPr>
              <a:t>对文法</a:t>
            </a:r>
            <a:r>
              <a:rPr lang="en-US" altLang="zh-CN" sz="2400" smtClean="0">
                <a:latin typeface="宋体" panose="02010600030101010101" pitchFamily="2" charset="-122"/>
              </a:rPr>
              <a:t>G</a:t>
            </a:r>
            <a:r>
              <a:rPr lang="zh-CN" altLang="en-US" sz="2400" smtClean="0">
                <a:latin typeface="宋体" panose="02010600030101010101" pitchFamily="2" charset="-122"/>
              </a:rPr>
              <a:t>的每个产生式Ａ</a:t>
            </a:r>
            <a:r>
              <a:rPr lang="zh-CN" altLang="en-US" sz="2400" smtClean="0">
                <a:latin typeface="宋体" panose="02010600030101010101" pitchFamily="2" charset="-122"/>
                <a:sym typeface="Symbol" panose="05050102010706020507" pitchFamily="18" charset="2"/>
              </a:rPr>
              <a:t></a:t>
            </a:r>
            <a:r>
              <a:rPr lang="zh-CN" altLang="en-US" sz="2400" smtClean="0">
                <a:latin typeface="宋体" panose="02010600030101010101" pitchFamily="2" charset="-122"/>
              </a:rPr>
              <a:t> </a:t>
            </a:r>
            <a:r>
              <a:rPr lang="zh-CN" altLang="en-US" sz="2400" smtClean="0">
                <a:latin typeface="宋体" panose="02010600030101010101" pitchFamily="2" charset="-122"/>
                <a:sym typeface="Symbol" panose="05050102010706020507" pitchFamily="18" charset="2"/>
              </a:rPr>
              <a:t></a:t>
            </a:r>
            <a:r>
              <a:rPr lang="en-US" altLang="zh-CN" sz="2400" smtClean="0">
                <a:latin typeface="宋体" panose="02010600030101010101" pitchFamily="2" charset="-122"/>
                <a:sym typeface="Symbol" panose="05050102010706020507" pitchFamily="18" charset="2"/>
              </a:rPr>
              <a:t>,</a:t>
            </a:r>
            <a:r>
              <a:rPr lang="zh-CN" altLang="en-US" sz="2400" smtClean="0">
                <a:latin typeface="宋体" panose="02010600030101010101" pitchFamily="2" charset="-122"/>
                <a:sym typeface="Symbol" panose="05050102010706020507" pitchFamily="18" charset="2"/>
              </a:rPr>
              <a:t>若每个终结符或“</a:t>
            </a:r>
            <a:r>
              <a:rPr lang="en-US" altLang="zh-CN" sz="2400" smtClean="0">
                <a:latin typeface="宋体" panose="02010600030101010101" pitchFamily="2" charset="-122"/>
                <a:sym typeface="Symbol" panose="05050102010706020507" pitchFamily="18" charset="2"/>
              </a:rPr>
              <a:t>#”</a:t>
            </a:r>
            <a:r>
              <a:rPr lang="zh-CN" altLang="en-US" sz="2400" smtClean="0">
                <a:latin typeface="宋体" panose="02010600030101010101" pitchFamily="2" charset="-122"/>
                <a:sym typeface="Symbol" panose="05050102010706020507" pitchFamily="18" charset="2"/>
              </a:rPr>
              <a:t>用</a:t>
            </a:r>
            <a:r>
              <a:rPr lang="en-US" altLang="zh-CN" sz="2400" smtClean="0">
                <a:latin typeface="宋体" panose="02010600030101010101" pitchFamily="2" charset="-122"/>
                <a:sym typeface="Symbol" panose="05050102010706020507" pitchFamily="18" charset="2"/>
              </a:rPr>
              <a:t>a</a:t>
            </a:r>
            <a:r>
              <a:rPr lang="zh-CN" altLang="en-US" sz="2400" smtClean="0">
                <a:latin typeface="宋体" panose="02010600030101010101" pitchFamily="2" charset="-122"/>
                <a:sym typeface="Symbol" panose="05050102010706020507" pitchFamily="18" charset="2"/>
              </a:rPr>
              <a:t>表示</a:t>
            </a:r>
            <a:r>
              <a:rPr lang="zh-CN" altLang="en-US" sz="2400" smtClean="0">
                <a:latin typeface="宋体" panose="02010600030101010101" pitchFamily="2" charset="-122"/>
              </a:rPr>
              <a:t>；</a:t>
            </a:r>
          </a:p>
          <a:p>
            <a:pPr eaLnBrk="1" hangingPunct="1">
              <a:buFont typeface="Wingdings" panose="05000000000000000000" pitchFamily="2" charset="2"/>
              <a:buNone/>
            </a:pPr>
            <a:r>
              <a:rPr lang="zh-CN" altLang="en-US" sz="2400" smtClean="0">
                <a:latin typeface="宋体" panose="02010600030101010101" pitchFamily="2" charset="-122"/>
              </a:rPr>
              <a:t>  若</a:t>
            </a:r>
            <a:r>
              <a:rPr lang="en-US" altLang="zh-CN" sz="2400" smtClean="0">
                <a:latin typeface="宋体" panose="02010600030101010101" pitchFamily="2" charset="-122"/>
              </a:rPr>
              <a:t>a</a:t>
            </a:r>
            <a:r>
              <a:rPr lang="en-US" altLang="zh-CN" sz="2400" smtClean="0">
                <a:latin typeface="宋体" panose="02010600030101010101" pitchFamily="2" charset="-122"/>
                <a:sym typeface="Symbol" panose="05050102010706020507" pitchFamily="18" charset="2"/>
              </a:rPr>
              <a:t>SELECT</a:t>
            </a:r>
            <a:r>
              <a:rPr lang="en-US" altLang="zh-CN" sz="2400" smtClean="0">
                <a:latin typeface="宋体" panose="02010600030101010101" pitchFamily="2" charset="-122"/>
              </a:rPr>
              <a:t>(</a:t>
            </a:r>
            <a:r>
              <a:rPr lang="zh-CN" altLang="en-US" sz="2400" smtClean="0">
                <a:latin typeface="宋体" panose="02010600030101010101" pitchFamily="2" charset="-122"/>
              </a:rPr>
              <a:t>Ａ</a:t>
            </a:r>
            <a:r>
              <a:rPr lang="zh-CN" altLang="en-US" sz="2400" smtClean="0">
                <a:latin typeface="宋体" panose="02010600030101010101" pitchFamily="2" charset="-122"/>
                <a:sym typeface="Symbol" panose="05050102010706020507" pitchFamily="18" charset="2"/>
              </a:rPr>
              <a:t></a:t>
            </a:r>
            <a:r>
              <a:rPr lang="zh-CN" altLang="en-US" sz="2400" smtClean="0">
                <a:latin typeface="宋体" panose="02010600030101010101" pitchFamily="2" charset="-122"/>
              </a:rPr>
              <a:t> </a:t>
            </a:r>
            <a:r>
              <a:rPr lang="zh-CN" altLang="en-US" sz="2400" smtClean="0">
                <a:latin typeface="宋体" panose="02010600030101010101" pitchFamily="2" charset="-122"/>
                <a:sym typeface="Symbol" panose="05050102010706020507" pitchFamily="18" charset="2"/>
              </a:rPr>
              <a:t></a:t>
            </a:r>
            <a:r>
              <a:rPr lang="en-US" altLang="zh-CN" sz="2400" smtClean="0">
                <a:latin typeface="宋体" panose="02010600030101010101" pitchFamily="2" charset="-122"/>
              </a:rPr>
              <a:t>)</a:t>
            </a:r>
            <a:r>
              <a:rPr lang="zh-CN" altLang="en-US" sz="2400" smtClean="0">
                <a:latin typeface="宋体" panose="02010600030101010101" pitchFamily="2" charset="-122"/>
              </a:rPr>
              <a:t>，把Ａ</a:t>
            </a:r>
            <a:r>
              <a:rPr lang="zh-CN" altLang="en-US" sz="2400" smtClean="0">
                <a:latin typeface="宋体" panose="02010600030101010101" pitchFamily="2" charset="-122"/>
                <a:sym typeface="Symbol" panose="05050102010706020507" pitchFamily="18" charset="2"/>
              </a:rPr>
              <a:t></a:t>
            </a:r>
            <a:r>
              <a:rPr lang="zh-CN" altLang="en-US" sz="2400" smtClean="0">
                <a:latin typeface="宋体" panose="02010600030101010101" pitchFamily="2" charset="-122"/>
              </a:rPr>
              <a:t> </a:t>
            </a:r>
            <a:r>
              <a:rPr lang="zh-CN" altLang="en-US" sz="2400" smtClean="0">
                <a:latin typeface="宋体" panose="02010600030101010101" pitchFamily="2" charset="-122"/>
                <a:sym typeface="Symbol" panose="05050102010706020507" pitchFamily="18" charset="2"/>
              </a:rPr>
              <a:t></a:t>
            </a:r>
            <a:r>
              <a:rPr lang="zh-CN" altLang="en-US" sz="2400" smtClean="0">
                <a:latin typeface="宋体" panose="02010600030101010101" pitchFamily="2" charset="-122"/>
              </a:rPr>
              <a:t>加</a:t>
            </a:r>
            <a:r>
              <a:rPr lang="zh-CN" altLang="zh-CN" sz="2400" smtClean="0">
                <a:latin typeface="宋体" panose="02010600030101010101" pitchFamily="2" charset="-122"/>
              </a:rPr>
              <a:t>至</a:t>
            </a:r>
            <a:r>
              <a:rPr lang="zh-CN" altLang="zh-CN" sz="2400" smtClean="0">
                <a:latin typeface="宋体" panose="02010600030101010101" pitchFamily="2" charset="-122"/>
                <a:sym typeface="Symbol" panose="05050102010706020507" pitchFamily="18" charset="2"/>
              </a:rPr>
              <a:t></a:t>
            </a:r>
            <a:r>
              <a:rPr lang="en-US" altLang="zh-CN" sz="2400" smtClean="0">
                <a:latin typeface="宋体" panose="02010600030101010101" pitchFamily="2" charset="-122"/>
              </a:rPr>
              <a:t>[A,a]</a:t>
            </a:r>
            <a:r>
              <a:rPr lang="zh-CN" altLang="zh-CN" sz="2400" smtClean="0">
                <a:latin typeface="宋体" panose="02010600030101010101" pitchFamily="2" charset="-122"/>
              </a:rPr>
              <a:t>中，</a:t>
            </a:r>
          </a:p>
          <a:p>
            <a:pPr eaLnBrk="1" hangingPunct="1">
              <a:buFont typeface="Wingdings" panose="05000000000000000000" pitchFamily="2" charset="2"/>
              <a:buNone/>
            </a:pPr>
            <a:r>
              <a:rPr lang="en-US" altLang="zh-CN" sz="2400" smtClean="0">
                <a:latin typeface="宋体" panose="02010600030101010101" pitchFamily="2" charset="-122"/>
                <a:sym typeface="Symbol" panose="05050102010706020507" pitchFamily="18" charset="2"/>
              </a:rPr>
              <a:t>2</a:t>
            </a:r>
            <a:r>
              <a:rPr lang="zh-CN" altLang="zh-CN" sz="2400" smtClean="0">
                <a:latin typeface="宋体" panose="02010600030101010101" pitchFamily="2" charset="-122"/>
              </a:rPr>
              <a:t>.把所有无定义的</a:t>
            </a:r>
            <a:r>
              <a:rPr lang="zh-CN" altLang="zh-CN" sz="2400" smtClean="0">
                <a:latin typeface="宋体" panose="02010600030101010101" pitchFamily="2" charset="-122"/>
                <a:sym typeface="Symbol" panose="05050102010706020507" pitchFamily="18" charset="2"/>
              </a:rPr>
              <a:t></a:t>
            </a:r>
            <a:r>
              <a:rPr lang="en-US" altLang="zh-CN" sz="2400" smtClean="0">
                <a:latin typeface="宋体" panose="02010600030101010101" pitchFamily="2" charset="-122"/>
              </a:rPr>
              <a:t>[A,a]</a:t>
            </a:r>
            <a:r>
              <a:rPr lang="zh-CN" altLang="zh-CN" sz="2400" smtClean="0">
                <a:latin typeface="宋体" panose="02010600030101010101" pitchFamily="2" charset="-122"/>
              </a:rPr>
              <a:t>标上“出错标志”。为了使表简化，其产生式左部可以不写入表中，表中空白处为出错。</a:t>
            </a:r>
            <a:endParaRPr lang="zh-CN" altLang="en-US" sz="2400" smtClean="0">
              <a:latin typeface="宋体" panose="02010600030101010101" pitchFamily="2" charset="-122"/>
            </a:endParaRPr>
          </a:p>
          <a:p>
            <a:pPr eaLnBrk="1" hangingPunct="1">
              <a:buFont typeface="Wingdings" panose="05000000000000000000" pitchFamily="2" charset="2"/>
              <a:buNone/>
            </a:pPr>
            <a:r>
              <a:rPr lang="zh-CN" altLang="en-US" sz="2400" smtClean="0">
                <a:latin typeface="宋体" panose="02010600030101010101" pitchFamily="2" charset="-122"/>
              </a:rPr>
              <a:t>可以证明，一个文法</a:t>
            </a:r>
            <a:r>
              <a:rPr lang="en-US" altLang="zh-CN" sz="2400" smtClean="0">
                <a:latin typeface="宋体" panose="02010600030101010101" pitchFamily="2" charset="-122"/>
              </a:rPr>
              <a:t>G</a:t>
            </a:r>
            <a:r>
              <a:rPr lang="zh-CN" altLang="en-US" sz="2400" smtClean="0">
                <a:latin typeface="宋体" panose="02010600030101010101" pitchFamily="2" charset="-122"/>
              </a:rPr>
              <a:t>的予测分析表不含多重入口，当且仅当该文法是</a:t>
            </a:r>
            <a:r>
              <a:rPr lang="en-US" altLang="zh-CN" sz="2400" smtClean="0">
                <a:latin typeface="宋体" panose="02010600030101010101" pitchFamily="2" charset="-122"/>
              </a:rPr>
              <a:t>LL(1)</a:t>
            </a:r>
            <a:r>
              <a:rPr lang="zh-CN" altLang="en-US" sz="2400" smtClean="0">
                <a:latin typeface="宋体" panose="02010600030101010101" pitchFamily="2" charset="-122"/>
              </a:rPr>
              <a:t>的</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rrowheads="1"/>
          </p:cNvSpPr>
          <p:nvPr>
            <p:ph type="title"/>
          </p:nvPr>
        </p:nvSpPr>
        <p:spPr/>
        <p:txBody>
          <a:bodyPr/>
          <a:lstStyle/>
          <a:p>
            <a:pPr eaLnBrk="1" hangingPunct="1"/>
            <a:r>
              <a:rPr lang="zh-CN" altLang="en-US" sz="6000" b="1" smtClean="0">
                <a:latin typeface="Times New Roman" panose="02020603050405020304" pitchFamily="18" charset="0"/>
                <a:ea typeface="黑体" panose="02010609060101010101" pitchFamily="49" charset="-122"/>
              </a:rPr>
              <a:t>例：</a:t>
            </a:r>
          </a:p>
        </p:txBody>
      </p:sp>
      <p:sp>
        <p:nvSpPr>
          <p:cNvPr id="52227" name="Rectangle 3"/>
          <p:cNvSpPr>
            <a:spLocks noGrp="1" noRot="1" noChangeArrowheads="1"/>
          </p:cNvSpPr>
          <p:nvPr>
            <p:ph idx="1"/>
          </p:nvPr>
        </p:nvSpPr>
        <p:spPr>
          <a:xfrm>
            <a:off x="755650" y="2349500"/>
            <a:ext cx="4627563" cy="2455863"/>
          </a:xfrm>
        </p:spPr>
        <p:txBody>
          <a:bodyPr/>
          <a:lstStyle/>
          <a:p>
            <a:pPr eaLnBrk="1" hangingPunct="1">
              <a:buFont typeface="Wingdings" panose="05000000000000000000" pitchFamily="2" charset="2"/>
              <a:buNone/>
            </a:pPr>
            <a:r>
              <a:rPr lang="en-US" altLang="zh-CN" sz="4000" b="1" smtClean="0">
                <a:latin typeface="Times New Roman" panose="02020603050405020304" pitchFamily="18" charset="0"/>
                <a:ea typeface="黑体" panose="02010609060101010101" pitchFamily="49" charset="-122"/>
              </a:rPr>
              <a:t>G[ E]: E </a:t>
            </a:r>
            <a:r>
              <a:rPr lang="en-US" altLang="zh-CN" sz="4000" b="1" smtClean="0">
                <a:latin typeface="黑体" panose="02010609060101010101" pitchFamily="49" charset="-122"/>
                <a:ea typeface="黑体" panose="02010609060101010101" pitchFamily="49" charset="-122"/>
              </a:rPr>
              <a:t>→</a:t>
            </a:r>
            <a:r>
              <a:rPr lang="en-US" altLang="zh-CN" sz="4000" b="1" smtClean="0">
                <a:latin typeface="Times New Roman" panose="02020603050405020304" pitchFamily="18" charset="0"/>
                <a:ea typeface="黑体" panose="02010609060101010101" pitchFamily="49" charset="-122"/>
              </a:rPr>
              <a:t> E+T|T</a:t>
            </a:r>
          </a:p>
          <a:p>
            <a:pPr eaLnBrk="1" hangingPunct="1">
              <a:buFont typeface="Wingdings" panose="05000000000000000000" pitchFamily="2" charset="2"/>
              <a:buNone/>
            </a:pPr>
            <a:r>
              <a:rPr lang="en-US" altLang="zh-CN" sz="4000" b="1" smtClean="0">
                <a:latin typeface="Times New Roman" panose="02020603050405020304" pitchFamily="18" charset="0"/>
                <a:ea typeface="黑体" panose="02010609060101010101" pitchFamily="49" charset="-122"/>
              </a:rPr>
              <a:t>           T </a:t>
            </a:r>
            <a:r>
              <a:rPr lang="en-US" altLang="zh-CN" sz="4000" b="1" smtClean="0">
                <a:latin typeface="黑体" panose="02010609060101010101" pitchFamily="49" charset="-122"/>
                <a:ea typeface="黑体" panose="02010609060101010101" pitchFamily="49" charset="-122"/>
              </a:rPr>
              <a:t>→</a:t>
            </a:r>
            <a:r>
              <a:rPr lang="en-US" altLang="zh-CN" sz="4000" b="1" smtClean="0">
                <a:latin typeface="Times New Roman" panose="02020603050405020304" pitchFamily="18" charset="0"/>
                <a:ea typeface="黑体" panose="02010609060101010101" pitchFamily="49" charset="-122"/>
              </a:rPr>
              <a:t>T*F|F</a:t>
            </a:r>
          </a:p>
          <a:p>
            <a:pPr eaLnBrk="1" hangingPunct="1">
              <a:buFont typeface="Wingdings" panose="05000000000000000000" pitchFamily="2" charset="2"/>
              <a:buNone/>
            </a:pPr>
            <a:r>
              <a:rPr lang="en-US" altLang="zh-CN" sz="4000" b="1" smtClean="0">
                <a:latin typeface="Times New Roman" panose="02020603050405020304" pitchFamily="18" charset="0"/>
                <a:ea typeface="黑体" panose="02010609060101010101" pitchFamily="49" charset="-122"/>
              </a:rPr>
              <a:t>            F </a:t>
            </a:r>
            <a:r>
              <a:rPr lang="en-US" altLang="zh-CN" sz="4000" b="1" smtClean="0">
                <a:latin typeface="黑体" panose="02010609060101010101" pitchFamily="49" charset="-122"/>
                <a:ea typeface="黑体" panose="02010609060101010101" pitchFamily="49" charset="-122"/>
              </a:rPr>
              <a:t>→</a:t>
            </a:r>
            <a:r>
              <a:rPr lang="en-US" altLang="zh-CN" sz="4000" b="1" smtClean="0">
                <a:latin typeface="Times New Roman" panose="02020603050405020304" pitchFamily="18" charset="0"/>
                <a:ea typeface="黑体" panose="02010609060101010101" pitchFamily="49" charset="-122"/>
              </a:rPr>
              <a:t>i|(E)</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Rot="1" noChangeArrowheads="1"/>
          </p:cNvSpPr>
          <p:nvPr>
            <p:ph idx="1"/>
          </p:nvPr>
        </p:nvSpPr>
        <p:spPr>
          <a:xfrm>
            <a:off x="611188" y="1989138"/>
            <a:ext cx="7856537" cy="3816350"/>
          </a:xfrm>
        </p:spPr>
        <p:txBody>
          <a:bodyPr/>
          <a:lstStyle/>
          <a:p>
            <a:pPr eaLnBrk="1" hangingPunct="1">
              <a:lnSpc>
                <a:spcPct val="90000"/>
              </a:lnSpc>
              <a:buFont typeface="Wingdings" panose="05000000000000000000" pitchFamily="2" charset="2"/>
              <a:buChar char="l"/>
            </a:pPr>
            <a:r>
              <a:rPr lang="zh-CN" altLang="en-US" sz="2800" b="1" smtClean="0"/>
              <a:t>自顶向下语法分析也称面向目标的分析方法</a:t>
            </a:r>
            <a:r>
              <a:rPr lang="zh-CN" altLang="en-US" sz="2800" smtClean="0"/>
              <a:t>：从文法的开始符号出发推导出与输入的单词串完全相匹配的句子，若输入串是给定文法的句子，则必能推出，否则出错。</a:t>
            </a:r>
          </a:p>
          <a:p>
            <a:pPr eaLnBrk="1" hangingPunct="1">
              <a:lnSpc>
                <a:spcPct val="90000"/>
              </a:lnSpc>
              <a:buFont typeface="Wingdings" panose="05000000000000000000" pitchFamily="2" charset="2"/>
              <a:buChar char="l"/>
            </a:pPr>
            <a:r>
              <a:rPr lang="zh-CN" altLang="en-US" sz="2800" b="1" smtClean="0"/>
              <a:t>确定的分析方法</a:t>
            </a:r>
            <a:r>
              <a:rPr lang="zh-CN" altLang="en-US" sz="2800" smtClean="0"/>
              <a:t>：对文法有一定的限制，方法简单、直观，便于实现，是常用的方法。</a:t>
            </a:r>
          </a:p>
          <a:p>
            <a:pPr eaLnBrk="1" hangingPunct="1">
              <a:lnSpc>
                <a:spcPct val="90000"/>
              </a:lnSpc>
              <a:buFont typeface="Wingdings" panose="05000000000000000000" pitchFamily="2" charset="2"/>
              <a:buChar char="l"/>
            </a:pPr>
            <a:r>
              <a:rPr lang="zh-CN" altLang="en-US" sz="2800" b="1" smtClean="0"/>
              <a:t>不确定的分析方法</a:t>
            </a:r>
            <a:r>
              <a:rPr lang="zh-CN" altLang="en-US" sz="2800" smtClean="0"/>
              <a:t>：带回溯的分析方法，是一种穷举的试探方法，效率低、代价高，较少使用。</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rrowheads="1"/>
          </p:cNvSpPr>
          <p:nvPr>
            <p:ph type="title"/>
          </p:nvPr>
        </p:nvSpPr>
        <p:spPr/>
        <p:txBody>
          <a:bodyPr/>
          <a:lstStyle/>
          <a:p>
            <a:pPr eaLnBrk="1" hangingPunct="1"/>
            <a:r>
              <a:rPr lang="en-US" altLang="zh-CN" smtClean="0"/>
              <a:t> </a:t>
            </a:r>
          </a:p>
        </p:txBody>
      </p:sp>
      <p:sp>
        <p:nvSpPr>
          <p:cNvPr id="53251" name="Rectangle 3"/>
          <p:cNvSpPr>
            <a:spLocks noGrp="1" noRot="1" noChangeArrowheads="1"/>
          </p:cNvSpPr>
          <p:nvPr>
            <p:ph idx="1"/>
          </p:nvPr>
        </p:nvSpPr>
        <p:spPr>
          <a:xfrm>
            <a:off x="457200" y="1689100"/>
            <a:ext cx="8229600" cy="4979988"/>
          </a:xfrm>
        </p:spPr>
        <p:txBody>
          <a:bodyPr/>
          <a:lstStyle/>
          <a:p>
            <a:pPr eaLnBrk="1" hangingPunct="1">
              <a:lnSpc>
                <a:spcPct val="80000"/>
              </a:lnSpc>
              <a:buFont typeface="Wingdings" panose="05000000000000000000" pitchFamily="2" charset="2"/>
              <a:buNone/>
            </a:pPr>
            <a:r>
              <a:rPr lang="zh-CN" altLang="en-US" sz="2400" b="1" smtClean="0"/>
              <a:t>解：</a:t>
            </a:r>
            <a:r>
              <a:rPr lang="en-US" altLang="zh-CN" sz="2400" b="1" smtClean="0"/>
              <a:t>(1)</a:t>
            </a:r>
            <a:r>
              <a:rPr lang="zh-CN" altLang="en-US" sz="2400" b="1" smtClean="0"/>
              <a:t>判断文法是否为</a:t>
            </a:r>
            <a:r>
              <a:rPr lang="en-US" altLang="zh-CN" sz="2400" b="1" smtClean="0"/>
              <a:t>LL(1)</a:t>
            </a:r>
            <a:r>
              <a:rPr lang="zh-CN" altLang="en-US" sz="2400" b="1" smtClean="0"/>
              <a:t>文法</a:t>
            </a:r>
          </a:p>
          <a:p>
            <a:pPr eaLnBrk="1" hangingPunct="1">
              <a:lnSpc>
                <a:spcPct val="80000"/>
              </a:lnSpc>
              <a:buFont typeface="Wingdings" panose="05000000000000000000" pitchFamily="2" charset="2"/>
              <a:buNone/>
            </a:pPr>
            <a:r>
              <a:rPr lang="zh-CN" altLang="en-US" sz="2400" b="1" smtClean="0"/>
              <a:t>由于文法中含有左递归，所与必须先消除左递归，使文法变为：</a:t>
            </a:r>
          </a:p>
          <a:p>
            <a:pPr eaLnBrk="1" hangingPunct="1">
              <a:lnSpc>
                <a:spcPct val="80000"/>
              </a:lnSpc>
              <a:buFont typeface="Wingdings" panose="05000000000000000000" pitchFamily="2" charset="2"/>
              <a:buNone/>
            </a:pPr>
            <a:r>
              <a:rPr lang="en-US" altLang="zh-CN" b="1" smtClean="0">
                <a:latin typeface="Times New Roman" panose="02020603050405020304" pitchFamily="18" charset="0"/>
                <a:ea typeface="黑体" panose="02010609060101010101" pitchFamily="49" charset="-122"/>
              </a:rPr>
              <a:t>G[ E]:    (1)    E</a:t>
            </a:r>
            <a:r>
              <a:rPr lang="en-US" altLang="zh-CN" b="1" smtClean="0">
                <a:latin typeface="黑体" panose="02010609060101010101" pitchFamily="49" charset="-122"/>
                <a:ea typeface="黑体" panose="02010609060101010101" pitchFamily="49" charset="-122"/>
              </a:rPr>
              <a:t>→</a:t>
            </a:r>
            <a:r>
              <a:rPr lang="en-US" altLang="zh-CN" b="1" smtClean="0">
                <a:latin typeface="Times New Roman" panose="02020603050405020304" pitchFamily="18" charset="0"/>
                <a:ea typeface="黑体" panose="02010609060101010101" pitchFamily="49" charset="-122"/>
              </a:rPr>
              <a:t> TE</a:t>
            </a:r>
            <a:r>
              <a:rPr lang="en-US" altLang="zh-CN" b="1" smtClean="0">
                <a:ea typeface="黑体" panose="02010609060101010101" pitchFamily="49" charset="-122"/>
              </a:rPr>
              <a:t>’</a:t>
            </a:r>
            <a:endParaRPr lang="en-US" altLang="zh-CN" b="1" smtClean="0">
              <a:latin typeface="Times New Roman" panose="02020603050405020304" pitchFamily="18" charset="0"/>
              <a:ea typeface="黑体" panose="02010609060101010101" pitchFamily="49" charset="-122"/>
            </a:endParaRPr>
          </a:p>
          <a:p>
            <a:pPr eaLnBrk="1" hangingPunct="1">
              <a:lnSpc>
                <a:spcPct val="80000"/>
              </a:lnSpc>
              <a:buFont typeface="Wingdings" panose="05000000000000000000" pitchFamily="2" charset="2"/>
              <a:buNone/>
            </a:pPr>
            <a:r>
              <a:rPr lang="en-US" altLang="zh-CN" b="1" smtClean="0">
                <a:latin typeface="Times New Roman" panose="02020603050405020304" pitchFamily="18" charset="0"/>
                <a:ea typeface="黑体" panose="02010609060101010101" pitchFamily="49" charset="-122"/>
              </a:rPr>
              <a:t>               (2)    E</a:t>
            </a:r>
            <a:r>
              <a:rPr lang="en-US" altLang="zh-CN" b="1" smtClean="0">
                <a:ea typeface="黑体" panose="02010609060101010101" pitchFamily="49" charset="-122"/>
              </a:rPr>
              <a:t>’</a:t>
            </a:r>
            <a:r>
              <a:rPr lang="en-US" altLang="zh-CN" b="1" smtClean="0">
                <a:latin typeface="Times New Roman" panose="02020603050405020304" pitchFamily="18" charset="0"/>
                <a:ea typeface="黑体" panose="02010609060101010101" pitchFamily="49" charset="-122"/>
              </a:rPr>
              <a:t> </a:t>
            </a:r>
            <a:r>
              <a:rPr lang="en-US" altLang="zh-CN" b="1" smtClean="0">
                <a:latin typeface="黑体" panose="02010609060101010101" pitchFamily="49" charset="-122"/>
                <a:ea typeface="黑体" panose="02010609060101010101" pitchFamily="49" charset="-122"/>
              </a:rPr>
              <a:t>→</a:t>
            </a:r>
            <a:r>
              <a:rPr lang="en-US" altLang="zh-CN" b="1" smtClean="0">
                <a:latin typeface="Times New Roman" panose="02020603050405020304" pitchFamily="18" charset="0"/>
                <a:ea typeface="黑体" panose="02010609060101010101" pitchFamily="49" charset="-122"/>
              </a:rPr>
              <a:t> +TE</a:t>
            </a:r>
            <a:r>
              <a:rPr lang="en-US" altLang="zh-CN" b="1" smtClean="0">
                <a:ea typeface="黑体" panose="02010609060101010101" pitchFamily="49" charset="-122"/>
              </a:rPr>
              <a:t>’</a:t>
            </a:r>
            <a:endParaRPr lang="en-US" altLang="zh-CN" b="1" smtClean="0">
              <a:latin typeface="Times New Roman" panose="02020603050405020304" pitchFamily="18" charset="0"/>
              <a:ea typeface="黑体" panose="02010609060101010101" pitchFamily="49" charset="-122"/>
            </a:endParaRPr>
          </a:p>
          <a:p>
            <a:pPr eaLnBrk="1" hangingPunct="1">
              <a:lnSpc>
                <a:spcPct val="80000"/>
              </a:lnSpc>
              <a:buFont typeface="Wingdings" panose="05000000000000000000" pitchFamily="2" charset="2"/>
              <a:buNone/>
            </a:pPr>
            <a:r>
              <a:rPr lang="en-US" altLang="zh-CN" b="1" smtClean="0">
                <a:latin typeface="Times New Roman" panose="02020603050405020304" pitchFamily="18" charset="0"/>
                <a:ea typeface="黑体" panose="02010609060101010101" pitchFamily="49" charset="-122"/>
              </a:rPr>
              <a:t>               (3)    E</a:t>
            </a:r>
            <a:r>
              <a:rPr lang="en-US" altLang="zh-CN" b="1" smtClean="0">
                <a:ea typeface="黑体" panose="02010609060101010101" pitchFamily="49" charset="-122"/>
              </a:rPr>
              <a:t>’</a:t>
            </a:r>
            <a:r>
              <a:rPr lang="en-US" altLang="zh-CN" b="1" smtClean="0">
                <a:latin typeface="Times New Roman" panose="02020603050405020304" pitchFamily="18" charset="0"/>
                <a:ea typeface="黑体" panose="02010609060101010101" pitchFamily="49" charset="-122"/>
              </a:rPr>
              <a:t> </a:t>
            </a:r>
            <a:r>
              <a:rPr lang="en-US" altLang="zh-CN" b="1" smtClean="0">
                <a:latin typeface="黑体" panose="02010609060101010101" pitchFamily="49" charset="-122"/>
                <a:ea typeface="黑体" panose="02010609060101010101" pitchFamily="49" charset="-122"/>
              </a:rPr>
              <a:t>→</a:t>
            </a:r>
            <a:r>
              <a:rPr lang="en-US" altLang="zh-CN" b="1" smtClean="0">
                <a:latin typeface="Times New Roman" panose="02020603050405020304" pitchFamily="18" charset="0"/>
                <a:ea typeface="黑体" panose="02010609060101010101" pitchFamily="49" charset="-122"/>
              </a:rPr>
              <a:t> </a:t>
            </a:r>
            <a:r>
              <a:rPr lang="en-US" altLang="zh-CN" b="1" smtClean="0">
                <a:latin typeface="Times New Roman" panose="02020603050405020304" pitchFamily="18" charset="0"/>
                <a:ea typeface="黑体" panose="02010609060101010101" pitchFamily="49" charset="-122"/>
                <a:sym typeface="Symbol" panose="05050102010706020507" pitchFamily="18" charset="2"/>
              </a:rPr>
              <a:t></a:t>
            </a:r>
            <a:endParaRPr lang="en-US" altLang="zh-CN" b="1" smtClean="0">
              <a:latin typeface="Times New Roman" panose="02020603050405020304" pitchFamily="18" charset="0"/>
              <a:ea typeface="黑体" panose="02010609060101010101" pitchFamily="49" charset="-122"/>
            </a:endParaRPr>
          </a:p>
          <a:p>
            <a:pPr eaLnBrk="1" hangingPunct="1">
              <a:lnSpc>
                <a:spcPct val="80000"/>
              </a:lnSpc>
              <a:buFont typeface="Wingdings" panose="05000000000000000000" pitchFamily="2" charset="2"/>
              <a:buNone/>
            </a:pPr>
            <a:r>
              <a:rPr lang="en-US" altLang="zh-CN" b="1" smtClean="0">
                <a:latin typeface="Times New Roman" panose="02020603050405020304" pitchFamily="18" charset="0"/>
                <a:ea typeface="黑体" panose="02010609060101010101" pitchFamily="49" charset="-122"/>
              </a:rPr>
              <a:t>               (4)    T </a:t>
            </a:r>
            <a:r>
              <a:rPr lang="en-US" altLang="zh-CN" b="1" smtClean="0">
                <a:latin typeface="黑体" panose="02010609060101010101" pitchFamily="49" charset="-122"/>
                <a:ea typeface="黑体" panose="02010609060101010101" pitchFamily="49" charset="-122"/>
              </a:rPr>
              <a:t>→</a:t>
            </a:r>
            <a:r>
              <a:rPr lang="en-US" altLang="zh-CN" b="1" smtClean="0">
                <a:latin typeface="Times New Roman" panose="02020603050405020304" pitchFamily="18" charset="0"/>
                <a:ea typeface="黑体" panose="02010609060101010101" pitchFamily="49" charset="-122"/>
              </a:rPr>
              <a:t> FT</a:t>
            </a:r>
            <a:r>
              <a:rPr lang="en-US" altLang="zh-CN" b="1" smtClean="0">
                <a:ea typeface="黑体" panose="02010609060101010101" pitchFamily="49" charset="-122"/>
              </a:rPr>
              <a:t>’</a:t>
            </a:r>
            <a:endParaRPr lang="en-US" altLang="zh-CN" b="1" smtClean="0">
              <a:latin typeface="Times New Roman" panose="02020603050405020304" pitchFamily="18" charset="0"/>
              <a:ea typeface="黑体" panose="02010609060101010101" pitchFamily="49" charset="-122"/>
            </a:endParaRPr>
          </a:p>
          <a:p>
            <a:pPr eaLnBrk="1" hangingPunct="1">
              <a:lnSpc>
                <a:spcPct val="80000"/>
              </a:lnSpc>
              <a:buFont typeface="Wingdings" panose="05000000000000000000" pitchFamily="2" charset="2"/>
              <a:buNone/>
            </a:pPr>
            <a:r>
              <a:rPr lang="en-US" altLang="zh-CN" b="1" smtClean="0">
                <a:latin typeface="Times New Roman" panose="02020603050405020304" pitchFamily="18" charset="0"/>
                <a:ea typeface="黑体" panose="02010609060101010101" pitchFamily="49" charset="-122"/>
              </a:rPr>
              <a:t>               (5)    T</a:t>
            </a:r>
            <a:r>
              <a:rPr lang="en-US" altLang="zh-CN" b="1" smtClean="0">
                <a:ea typeface="黑体" panose="02010609060101010101" pitchFamily="49" charset="-122"/>
              </a:rPr>
              <a:t>’</a:t>
            </a:r>
            <a:r>
              <a:rPr lang="en-US" altLang="zh-CN" b="1" smtClean="0">
                <a:latin typeface="Times New Roman" panose="02020603050405020304" pitchFamily="18" charset="0"/>
                <a:ea typeface="黑体" panose="02010609060101010101" pitchFamily="49" charset="-122"/>
              </a:rPr>
              <a:t> </a:t>
            </a:r>
            <a:r>
              <a:rPr lang="en-US" altLang="zh-CN" b="1" smtClean="0">
                <a:latin typeface="黑体" panose="02010609060101010101" pitchFamily="49" charset="-122"/>
                <a:ea typeface="黑体" panose="02010609060101010101" pitchFamily="49" charset="-122"/>
              </a:rPr>
              <a:t>→</a:t>
            </a:r>
            <a:r>
              <a:rPr lang="en-US" altLang="zh-CN" b="1" smtClean="0">
                <a:latin typeface="Times New Roman" panose="02020603050405020304" pitchFamily="18" charset="0"/>
                <a:ea typeface="黑体" panose="02010609060101010101" pitchFamily="49" charset="-122"/>
              </a:rPr>
              <a:t> *F</a:t>
            </a:r>
          </a:p>
          <a:p>
            <a:pPr eaLnBrk="1" hangingPunct="1">
              <a:lnSpc>
                <a:spcPct val="80000"/>
              </a:lnSpc>
              <a:buFont typeface="Wingdings" panose="05000000000000000000" pitchFamily="2" charset="2"/>
              <a:buNone/>
            </a:pPr>
            <a:r>
              <a:rPr lang="en-US" altLang="zh-CN" b="1" smtClean="0">
                <a:latin typeface="Times New Roman" panose="02020603050405020304" pitchFamily="18" charset="0"/>
                <a:ea typeface="黑体" panose="02010609060101010101" pitchFamily="49" charset="-122"/>
              </a:rPr>
              <a:t>               (6)    T</a:t>
            </a:r>
            <a:r>
              <a:rPr lang="en-US" altLang="zh-CN" b="1" smtClean="0">
                <a:ea typeface="黑体" panose="02010609060101010101" pitchFamily="49" charset="-122"/>
              </a:rPr>
              <a:t>’</a:t>
            </a:r>
            <a:r>
              <a:rPr lang="en-US" altLang="zh-CN" b="1" smtClean="0">
                <a:latin typeface="Times New Roman" panose="02020603050405020304" pitchFamily="18" charset="0"/>
                <a:ea typeface="黑体" panose="02010609060101010101" pitchFamily="49" charset="-122"/>
              </a:rPr>
              <a:t> </a:t>
            </a:r>
            <a:r>
              <a:rPr lang="en-US" altLang="zh-CN" b="1" smtClean="0">
                <a:latin typeface="黑体" panose="02010609060101010101" pitchFamily="49" charset="-122"/>
                <a:ea typeface="黑体" panose="02010609060101010101" pitchFamily="49" charset="-122"/>
              </a:rPr>
              <a:t>→</a:t>
            </a:r>
            <a:r>
              <a:rPr lang="en-US" altLang="zh-CN" b="1" smtClean="0">
                <a:latin typeface="Times New Roman" panose="02020603050405020304" pitchFamily="18" charset="0"/>
                <a:ea typeface="黑体" panose="02010609060101010101" pitchFamily="49" charset="-122"/>
              </a:rPr>
              <a:t> </a:t>
            </a:r>
            <a:r>
              <a:rPr lang="en-US" altLang="zh-CN" b="1" smtClean="0">
                <a:latin typeface="Times New Roman" panose="02020603050405020304" pitchFamily="18" charset="0"/>
                <a:ea typeface="黑体" panose="02010609060101010101" pitchFamily="49" charset="-122"/>
                <a:sym typeface="Symbol" panose="05050102010706020507" pitchFamily="18" charset="2"/>
              </a:rPr>
              <a:t></a:t>
            </a:r>
            <a:endParaRPr lang="en-US" altLang="zh-CN" b="1" smtClean="0">
              <a:latin typeface="Times New Roman" panose="02020603050405020304" pitchFamily="18" charset="0"/>
              <a:ea typeface="黑体" panose="02010609060101010101" pitchFamily="49" charset="-122"/>
            </a:endParaRPr>
          </a:p>
          <a:p>
            <a:pPr eaLnBrk="1" hangingPunct="1">
              <a:lnSpc>
                <a:spcPct val="80000"/>
              </a:lnSpc>
              <a:buFont typeface="Wingdings" panose="05000000000000000000" pitchFamily="2" charset="2"/>
              <a:buNone/>
            </a:pPr>
            <a:r>
              <a:rPr lang="en-US" altLang="zh-CN" b="1" smtClean="0">
                <a:latin typeface="Times New Roman" panose="02020603050405020304" pitchFamily="18" charset="0"/>
                <a:ea typeface="黑体" panose="02010609060101010101" pitchFamily="49" charset="-122"/>
              </a:rPr>
              <a:t>               (7)    F </a:t>
            </a:r>
            <a:r>
              <a:rPr lang="en-US" altLang="zh-CN" b="1" smtClean="0">
                <a:latin typeface="黑体" panose="02010609060101010101" pitchFamily="49" charset="-122"/>
                <a:ea typeface="黑体" panose="02010609060101010101" pitchFamily="49" charset="-122"/>
              </a:rPr>
              <a:t>→</a:t>
            </a:r>
            <a:r>
              <a:rPr lang="en-US" altLang="zh-CN" b="1" smtClean="0">
                <a:latin typeface="Times New Roman" panose="02020603050405020304" pitchFamily="18" charset="0"/>
                <a:ea typeface="黑体" panose="02010609060101010101" pitchFamily="49" charset="-122"/>
              </a:rPr>
              <a:t> (E)</a:t>
            </a:r>
          </a:p>
          <a:p>
            <a:pPr eaLnBrk="1" hangingPunct="1">
              <a:lnSpc>
                <a:spcPct val="80000"/>
              </a:lnSpc>
              <a:buFont typeface="Wingdings" panose="05000000000000000000" pitchFamily="2" charset="2"/>
              <a:buNone/>
            </a:pPr>
            <a:r>
              <a:rPr lang="en-US" altLang="zh-CN" b="1" smtClean="0">
                <a:latin typeface="Times New Roman" panose="02020603050405020304" pitchFamily="18" charset="0"/>
                <a:ea typeface="黑体" panose="02010609060101010101" pitchFamily="49" charset="-122"/>
              </a:rPr>
              <a:t>               (8)    F </a:t>
            </a:r>
            <a:r>
              <a:rPr lang="en-US" altLang="zh-CN" b="1" smtClean="0">
                <a:latin typeface="黑体" panose="02010609060101010101" pitchFamily="49" charset="-122"/>
                <a:ea typeface="黑体" panose="02010609060101010101" pitchFamily="49" charset="-122"/>
              </a:rPr>
              <a:t>→</a:t>
            </a:r>
            <a:r>
              <a:rPr lang="en-US" altLang="zh-CN" b="1" smtClean="0">
                <a:latin typeface="Times New Roman" panose="02020603050405020304" pitchFamily="18" charset="0"/>
                <a:ea typeface="黑体" panose="02010609060101010101" pitchFamily="49" charset="-122"/>
              </a:rPr>
              <a:t> a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rrowheads="1"/>
          </p:cNvSpPr>
          <p:nvPr>
            <p:ph type="title"/>
          </p:nvPr>
        </p:nvSpPr>
        <p:spPr>
          <a:xfrm>
            <a:off x="354013" y="1557338"/>
            <a:ext cx="6705600" cy="533400"/>
          </a:xfrm>
        </p:spPr>
        <p:txBody>
          <a:bodyPr/>
          <a:lstStyle/>
          <a:p>
            <a:pPr eaLnBrk="1" hangingPunct="1"/>
            <a:r>
              <a:rPr lang="en-US" altLang="zh-CN" sz="3600" b="1" smtClean="0">
                <a:solidFill>
                  <a:schemeClr val="tx1"/>
                </a:solidFill>
              </a:rPr>
              <a:t>1.</a:t>
            </a:r>
            <a:r>
              <a:rPr lang="zh-CN" altLang="en-US" sz="3600" b="1" smtClean="0">
                <a:solidFill>
                  <a:schemeClr val="tx1"/>
                </a:solidFill>
              </a:rPr>
              <a:t>可推出</a:t>
            </a:r>
            <a:r>
              <a:rPr lang="zh-CN" altLang="en-US" sz="3600" b="1" smtClean="0">
                <a:solidFill>
                  <a:schemeClr val="tx1"/>
                </a:solidFill>
                <a:latin typeface="Times New Roman" panose="02020603050405020304" pitchFamily="18" charset="0"/>
                <a:sym typeface="Symbol" panose="05050102010706020507" pitchFamily="18" charset="2"/>
              </a:rPr>
              <a:t>的非终结符表为：</a:t>
            </a:r>
          </a:p>
        </p:txBody>
      </p:sp>
      <p:graphicFrame>
        <p:nvGraphicFramePr>
          <p:cNvPr id="60419" name="Group 3"/>
          <p:cNvGraphicFramePr>
            <a:graphicFrameLocks noGrp="1"/>
          </p:cNvGraphicFramePr>
          <p:nvPr>
            <p:ph type="tbl" idx="1"/>
          </p:nvPr>
        </p:nvGraphicFramePr>
        <p:xfrm>
          <a:off x="628650" y="2247900"/>
          <a:ext cx="7772400" cy="1036638"/>
        </p:xfrm>
        <a:graphic>
          <a:graphicData uri="http://schemas.openxmlformats.org/drawingml/2006/table">
            <a:tbl>
              <a:tblPr/>
              <a:tblGrid>
                <a:gridCol w="1554163">
                  <a:extLst>
                    <a:ext uri="{9D8B030D-6E8A-4147-A177-3AD203B41FA5}">
                      <a16:colId xmlns:a16="http://schemas.microsoft.com/office/drawing/2014/main" val="2884718912"/>
                    </a:ext>
                  </a:extLst>
                </a:gridCol>
                <a:gridCol w="1554162">
                  <a:extLst>
                    <a:ext uri="{9D8B030D-6E8A-4147-A177-3AD203B41FA5}">
                      <a16:colId xmlns:a16="http://schemas.microsoft.com/office/drawing/2014/main" val="3828185873"/>
                    </a:ext>
                  </a:extLst>
                </a:gridCol>
                <a:gridCol w="1555750">
                  <a:extLst>
                    <a:ext uri="{9D8B030D-6E8A-4147-A177-3AD203B41FA5}">
                      <a16:colId xmlns:a16="http://schemas.microsoft.com/office/drawing/2014/main" val="1418789759"/>
                    </a:ext>
                  </a:extLst>
                </a:gridCol>
                <a:gridCol w="1554163">
                  <a:extLst>
                    <a:ext uri="{9D8B030D-6E8A-4147-A177-3AD203B41FA5}">
                      <a16:colId xmlns:a16="http://schemas.microsoft.com/office/drawing/2014/main" val="1149410466"/>
                    </a:ext>
                  </a:extLst>
                </a:gridCol>
                <a:gridCol w="1554162">
                  <a:extLst>
                    <a:ext uri="{9D8B030D-6E8A-4147-A177-3AD203B41FA5}">
                      <a16:colId xmlns:a16="http://schemas.microsoft.com/office/drawing/2014/main" val="3621723823"/>
                    </a:ext>
                  </a:extLst>
                </a:gridCol>
              </a:tblGrid>
              <a:tr h="518319">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66698973"/>
                  </a:ext>
                </a:extLst>
              </a:tr>
              <a:tr h="518319">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否</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是</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否</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是</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否</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11431571"/>
                  </a:ext>
                </a:extLst>
              </a:tr>
            </a:tbl>
          </a:graphicData>
        </a:graphic>
      </p:graphicFrame>
      <p:sp>
        <p:nvSpPr>
          <p:cNvPr id="54295" name="Text Box 23"/>
          <p:cNvSpPr txBox="1">
            <a:spLocks noChangeArrowheads="1"/>
          </p:cNvSpPr>
          <p:nvPr/>
        </p:nvSpPr>
        <p:spPr bwMode="auto">
          <a:xfrm>
            <a:off x="827088" y="3284538"/>
            <a:ext cx="623252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a:latin typeface="Times New Roman" panose="02020603050405020304" pitchFamily="18" charset="0"/>
              </a:rPr>
              <a:t>2.</a:t>
            </a:r>
            <a:r>
              <a:rPr kumimoji="1" lang="zh-CN" altLang="en-US" b="1">
                <a:latin typeface="Times New Roman" panose="02020603050405020304" pitchFamily="18" charset="0"/>
              </a:rPr>
              <a:t>各非终结符的</a:t>
            </a:r>
            <a:r>
              <a:rPr kumimoji="1" lang="en-US" altLang="zh-CN" b="1">
                <a:latin typeface="Times New Roman" panose="02020603050405020304" pitchFamily="18" charset="0"/>
              </a:rPr>
              <a:t>FIRST</a:t>
            </a:r>
            <a:r>
              <a:rPr kumimoji="1" lang="zh-CN" altLang="en-US" b="1">
                <a:latin typeface="Times New Roman" panose="02020603050405020304" pitchFamily="18" charset="0"/>
              </a:rPr>
              <a:t>集合如下：</a:t>
            </a:r>
          </a:p>
          <a:p>
            <a:pPr eaLnBrk="1" hangingPunct="1">
              <a:spcBef>
                <a:spcPct val="0"/>
              </a:spcBef>
              <a:buFontTx/>
              <a:buNone/>
            </a:pPr>
            <a:r>
              <a:rPr kumimoji="1" lang="en-US" altLang="zh-CN" b="1">
                <a:latin typeface="Times New Roman" panose="02020603050405020304" pitchFamily="18" charset="0"/>
              </a:rPr>
              <a:t>FIRST</a:t>
            </a:r>
            <a:r>
              <a:rPr kumimoji="1" lang="zh-CN" altLang="en-US" b="1">
                <a:latin typeface="Times New Roman" panose="02020603050405020304" pitchFamily="18" charset="0"/>
              </a:rPr>
              <a:t>（</a:t>
            </a:r>
            <a:r>
              <a:rPr kumimoji="1" lang="en-US" altLang="zh-CN" b="1">
                <a:latin typeface="Times New Roman" panose="02020603050405020304" pitchFamily="18" charset="0"/>
              </a:rPr>
              <a:t>E</a:t>
            </a:r>
            <a:r>
              <a:rPr kumimoji="1" lang="zh-CN" altLang="en-US" b="1">
                <a:latin typeface="Times New Roman" panose="02020603050405020304" pitchFamily="18" charset="0"/>
              </a:rPr>
              <a:t>）</a:t>
            </a:r>
            <a:r>
              <a:rPr kumimoji="1" lang="en-US" altLang="zh-CN" b="1">
                <a:latin typeface="Times New Roman" panose="02020603050405020304" pitchFamily="18" charset="0"/>
              </a:rPr>
              <a:t>={(,i}</a:t>
            </a:r>
          </a:p>
          <a:p>
            <a:pPr eaLnBrk="1" hangingPunct="1">
              <a:spcBef>
                <a:spcPct val="0"/>
              </a:spcBef>
              <a:buFontTx/>
              <a:buNone/>
            </a:pPr>
            <a:r>
              <a:rPr kumimoji="1" lang="en-US" altLang="zh-CN" b="1">
                <a:latin typeface="Times New Roman" panose="02020603050405020304" pitchFamily="18" charset="0"/>
              </a:rPr>
              <a:t>FIRST</a:t>
            </a:r>
            <a:r>
              <a:rPr kumimoji="1" lang="zh-CN" altLang="en-US" b="1">
                <a:latin typeface="Times New Roman" panose="02020603050405020304" pitchFamily="18" charset="0"/>
              </a:rPr>
              <a:t>（</a:t>
            </a:r>
            <a:r>
              <a:rPr kumimoji="1" lang="en-US" altLang="zh-CN" b="1">
                <a:latin typeface="Times New Roman" panose="02020603050405020304" pitchFamily="18" charset="0"/>
              </a:rPr>
              <a:t>E`</a:t>
            </a:r>
            <a:r>
              <a:rPr kumimoji="1" lang="zh-CN" altLang="en-US" b="1">
                <a:latin typeface="Times New Roman" panose="02020603050405020304" pitchFamily="18" charset="0"/>
              </a:rPr>
              <a:t>）</a:t>
            </a:r>
            <a:r>
              <a:rPr kumimoji="1" lang="en-US" altLang="zh-CN" b="1">
                <a:latin typeface="Times New Roman" panose="02020603050405020304" pitchFamily="18" charset="0"/>
              </a:rPr>
              <a:t>={+, </a:t>
            </a:r>
            <a:r>
              <a:rPr kumimoji="1" lang="en-US" altLang="zh-CN" b="1">
                <a:latin typeface="Times New Roman" panose="02020603050405020304" pitchFamily="18" charset="0"/>
                <a:sym typeface="Symbol" panose="05050102010706020507" pitchFamily="18" charset="2"/>
              </a:rPr>
              <a:t></a:t>
            </a:r>
            <a:r>
              <a:rPr kumimoji="1" lang="en-US" altLang="zh-CN" b="1">
                <a:latin typeface="Times New Roman" panose="02020603050405020304" pitchFamily="18" charset="0"/>
              </a:rPr>
              <a:t> }</a:t>
            </a:r>
          </a:p>
          <a:p>
            <a:pPr eaLnBrk="1" hangingPunct="1">
              <a:spcBef>
                <a:spcPct val="0"/>
              </a:spcBef>
              <a:buFontTx/>
              <a:buNone/>
            </a:pPr>
            <a:r>
              <a:rPr kumimoji="1" lang="en-US" altLang="zh-CN" b="1">
                <a:latin typeface="Times New Roman" panose="02020603050405020304" pitchFamily="18" charset="0"/>
              </a:rPr>
              <a:t>FIRST</a:t>
            </a:r>
            <a:r>
              <a:rPr kumimoji="1" lang="zh-CN" altLang="en-US" b="1">
                <a:latin typeface="Times New Roman" panose="02020603050405020304" pitchFamily="18" charset="0"/>
              </a:rPr>
              <a:t>（</a:t>
            </a:r>
            <a:r>
              <a:rPr kumimoji="1" lang="en-US" altLang="zh-CN" b="1">
                <a:latin typeface="Times New Roman" panose="02020603050405020304" pitchFamily="18" charset="0"/>
              </a:rPr>
              <a:t>T</a:t>
            </a:r>
            <a:r>
              <a:rPr kumimoji="1" lang="zh-CN" altLang="en-US" b="1">
                <a:latin typeface="Times New Roman" panose="02020603050405020304" pitchFamily="18" charset="0"/>
              </a:rPr>
              <a:t>）</a:t>
            </a:r>
            <a:r>
              <a:rPr kumimoji="1" lang="en-US" altLang="zh-CN" b="1">
                <a:latin typeface="Times New Roman" panose="02020603050405020304" pitchFamily="18" charset="0"/>
              </a:rPr>
              <a:t>={(,i}</a:t>
            </a:r>
          </a:p>
          <a:p>
            <a:pPr eaLnBrk="1" hangingPunct="1">
              <a:spcBef>
                <a:spcPct val="0"/>
              </a:spcBef>
              <a:buFontTx/>
              <a:buNone/>
            </a:pPr>
            <a:r>
              <a:rPr kumimoji="1" lang="en-US" altLang="zh-CN" b="1">
                <a:latin typeface="Times New Roman" panose="02020603050405020304" pitchFamily="18" charset="0"/>
              </a:rPr>
              <a:t>FIRST</a:t>
            </a:r>
            <a:r>
              <a:rPr kumimoji="1" lang="zh-CN" altLang="en-US" b="1">
                <a:latin typeface="Times New Roman" panose="02020603050405020304" pitchFamily="18" charset="0"/>
              </a:rPr>
              <a:t>（</a:t>
            </a:r>
            <a:r>
              <a:rPr kumimoji="1" lang="en-US" altLang="zh-CN" b="1">
                <a:latin typeface="Times New Roman" panose="02020603050405020304" pitchFamily="18" charset="0"/>
              </a:rPr>
              <a:t>T`</a:t>
            </a:r>
            <a:r>
              <a:rPr kumimoji="1" lang="zh-CN" altLang="en-US" b="1">
                <a:latin typeface="Times New Roman" panose="02020603050405020304" pitchFamily="18" charset="0"/>
              </a:rPr>
              <a:t>）</a:t>
            </a:r>
            <a:r>
              <a:rPr kumimoji="1" lang="en-US" altLang="zh-CN" b="1">
                <a:latin typeface="Times New Roman" panose="02020603050405020304" pitchFamily="18" charset="0"/>
              </a:rPr>
              <a:t>={*, </a:t>
            </a:r>
            <a:r>
              <a:rPr kumimoji="1" lang="en-US" altLang="zh-CN" b="1">
                <a:latin typeface="Times New Roman" panose="02020603050405020304" pitchFamily="18" charset="0"/>
                <a:sym typeface="Symbol" panose="05050102010706020507" pitchFamily="18" charset="2"/>
              </a:rPr>
              <a:t></a:t>
            </a:r>
            <a:r>
              <a:rPr kumimoji="1" lang="en-US" altLang="zh-CN" b="1">
                <a:latin typeface="Times New Roman" panose="02020603050405020304" pitchFamily="18" charset="0"/>
              </a:rPr>
              <a:t>}</a:t>
            </a:r>
          </a:p>
          <a:p>
            <a:pPr eaLnBrk="1" hangingPunct="1">
              <a:spcBef>
                <a:spcPct val="0"/>
              </a:spcBef>
              <a:buFontTx/>
              <a:buNone/>
            </a:pPr>
            <a:r>
              <a:rPr kumimoji="1" lang="en-US" altLang="zh-CN" b="1">
                <a:latin typeface="Times New Roman" panose="02020603050405020304" pitchFamily="18" charset="0"/>
              </a:rPr>
              <a:t>FIRST</a:t>
            </a:r>
            <a:r>
              <a:rPr kumimoji="1" lang="zh-CN" altLang="en-US" b="1">
                <a:latin typeface="Times New Roman" panose="02020603050405020304" pitchFamily="18" charset="0"/>
              </a:rPr>
              <a:t>（</a:t>
            </a:r>
            <a:r>
              <a:rPr kumimoji="1" lang="en-US" altLang="zh-CN" b="1">
                <a:latin typeface="Times New Roman" panose="02020603050405020304" pitchFamily="18" charset="0"/>
              </a:rPr>
              <a:t>F</a:t>
            </a:r>
            <a:r>
              <a:rPr kumimoji="1" lang="zh-CN" altLang="en-US" b="1">
                <a:latin typeface="Times New Roman" panose="02020603050405020304" pitchFamily="18" charset="0"/>
              </a:rPr>
              <a:t>）</a:t>
            </a:r>
            <a:r>
              <a:rPr kumimoji="1" lang="en-US" altLang="zh-CN" b="1">
                <a:latin typeface="Times New Roman" panose="02020603050405020304" pitchFamily="18" charset="0"/>
              </a:rPr>
              <a:t>={(,i}</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rrowheads="1"/>
          </p:cNvSpPr>
          <p:nvPr>
            <p:ph idx="1"/>
          </p:nvPr>
        </p:nvSpPr>
        <p:spPr>
          <a:xfrm>
            <a:off x="827088" y="2133600"/>
            <a:ext cx="7219950" cy="3886200"/>
          </a:xfrm>
        </p:spPr>
        <p:txBody>
          <a:bodyPr/>
          <a:lstStyle/>
          <a:p>
            <a:pPr eaLnBrk="1" hangingPunct="1">
              <a:lnSpc>
                <a:spcPct val="90000"/>
              </a:lnSpc>
              <a:spcBef>
                <a:spcPct val="0"/>
              </a:spcBef>
              <a:buFont typeface="Wingdings" panose="05000000000000000000" pitchFamily="2" charset="2"/>
              <a:buNone/>
            </a:pPr>
            <a:r>
              <a:rPr lang="en-US" altLang="zh-CN" b="1" smtClean="0">
                <a:latin typeface="Times New Roman" panose="02020603050405020304" pitchFamily="18" charset="0"/>
              </a:rPr>
              <a:t>3.</a:t>
            </a:r>
            <a:r>
              <a:rPr lang="zh-CN" altLang="en-US" b="1" smtClean="0">
                <a:latin typeface="Times New Roman" panose="02020603050405020304" pitchFamily="18" charset="0"/>
              </a:rPr>
              <a:t>各非终结符的</a:t>
            </a:r>
            <a:r>
              <a:rPr lang="en-US" altLang="zh-CN" b="1" smtClean="0">
                <a:latin typeface="Times New Roman" panose="02020603050405020304" pitchFamily="18" charset="0"/>
              </a:rPr>
              <a:t>FOLLOW</a:t>
            </a:r>
            <a:r>
              <a:rPr lang="zh-CN" altLang="en-US" b="1" smtClean="0">
                <a:latin typeface="Times New Roman" panose="02020603050405020304" pitchFamily="18" charset="0"/>
              </a:rPr>
              <a:t>集合如下：</a:t>
            </a:r>
          </a:p>
          <a:p>
            <a:pPr eaLnBrk="1" hangingPunct="1">
              <a:lnSpc>
                <a:spcPct val="90000"/>
              </a:lnSpc>
              <a:spcBef>
                <a:spcPct val="0"/>
              </a:spcBef>
              <a:buFont typeface="Wingdings" panose="05000000000000000000" pitchFamily="2" charset="2"/>
              <a:buNone/>
            </a:pPr>
            <a:r>
              <a:rPr lang="en-US" altLang="zh-CN" b="1" smtClean="0">
                <a:latin typeface="Times New Roman" panose="02020603050405020304" pitchFamily="18" charset="0"/>
              </a:rPr>
              <a:t>FOLLOW (E</a:t>
            </a:r>
            <a:r>
              <a:rPr lang="zh-CN" altLang="en-US" b="1" smtClean="0">
                <a:latin typeface="Times New Roman" panose="02020603050405020304" pitchFamily="18" charset="0"/>
              </a:rPr>
              <a:t>）</a:t>
            </a:r>
            <a:r>
              <a:rPr lang="en-US" altLang="zh-CN" b="1" smtClean="0">
                <a:latin typeface="Times New Roman" panose="02020603050405020304" pitchFamily="18" charset="0"/>
              </a:rPr>
              <a:t>={), </a:t>
            </a:r>
            <a:r>
              <a:rPr lang="en-US" altLang="zh-CN" sz="4800" b="1" smtClean="0">
                <a:latin typeface="宋体" panose="02010600030101010101" pitchFamily="2" charset="-122"/>
              </a:rPr>
              <a:t>#</a:t>
            </a:r>
            <a:r>
              <a:rPr lang="en-US" altLang="zh-CN" b="1" smtClean="0">
                <a:latin typeface="Times New Roman" panose="02020603050405020304" pitchFamily="18" charset="0"/>
              </a:rPr>
              <a:t>}</a:t>
            </a:r>
          </a:p>
          <a:p>
            <a:pPr eaLnBrk="1" hangingPunct="1">
              <a:lnSpc>
                <a:spcPct val="90000"/>
              </a:lnSpc>
              <a:spcBef>
                <a:spcPct val="0"/>
              </a:spcBef>
              <a:buFont typeface="Wingdings" panose="05000000000000000000" pitchFamily="2" charset="2"/>
              <a:buNone/>
            </a:pPr>
            <a:r>
              <a:rPr lang="en-US" altLang="zh-CN" b="1" smtClean="0">
                <a:latin typeface="Times New Roman" panose="02020603050405020304" pitchFamily="18" charset="0"/>
              </a:rPr>
              <a:t>FOLLOW</a:t>
            </a:r>
            <a:r>
              <a:rPr lang="zh-CN" altLang="en-US" b="1" smtClean="0">
                <a:latin typeface="Times New Roman" panose="02020603050405020304" pitchFamily="18" charset="0"/>
              </a:rPr>
              <a:t>（</a:t>
            </a:r>
            <a:r>
              <a:rPr lang="en-US" altLang="zh-CN" b="1" smtClean="0">
                <a:latin typeface="Times New Roman" panose="02020603050405020304" pitchFamily="18" charset="0"/>
              </a:rPr>
              <a:t>E`</a:t>
            </a:r>
            <a:r>
              <a:rPr lang="zh-CN" altLang="en-US" b="1" smtClean="0">
                <a:latin typeface="Times New Roman" panose="02020603050405020304" pitchFamily="18" charset="0"/>
              </a:rPr>
              <a:t>）</a:t>
            </a:r>
            <a:r>
              <a:rPr lang="en-US" altLang="zh-CN" b="1" smtClean="0">
                <a:latin typeface="Times New Roman" panose="02020603050405020304" pitchFamily="18" charset="0"/>
              </a:rPr>
              <a:t>={), </a:t>
            </a:r>
            <a:r>
              <a:rPr lang="en-US" altLang="zh-CN" sz="4800" b="1" smtClean="0">
                <a:latin typeface="宋体" panose="02010600030101010101" pitchFamily="2" charset="-122"/>
              </a:rPr>
              <a:t>#</a:t>
            </a:r>
            <a:r>
              <a:rPr lang="en-US" altLang="zh-CN" b="1" smtClean="0">
                <a:latin typeface="Times New Roman" panose="02020603050405020304" pitchFamily="18" charset="0"/>
              </a:rPr>
              <a:t>}</a:t>
            </a:r>
          </a:p>
          <a:p>
            <a:pPr eaLnBrk="1" hangingPunct="1">
              <a:lnSpc>
                <a:spcPct val="90000"/>
              </a:lnSpc>
              <a:spcBef>
                <a:spcPct val="0"/>
              </a:spcBef>
              <a:buFont typeface="Wingdings" panose="05000000000000000000" pitchFamily="2" charset="2"/>
              <a:buNone/>
            </a:pPr>
            <a:r>
              <a:rPr lang="en-US" altLang="zh-CN" b="1" smtClean="0">
                <a:latin typeface="Times New Roman" panose="02020603050405020304" pitchFamily="18" charset="0"/>
              </a:rPr>
              <a:t>FOLLOW</a:t>
            </a:r>
            <a:r>
              <a:rPr lang="zh-CN" altLang="en-US" b="1" smtClean="0">
                <a:latin typeface="Times New Roman" panose="02020603050405020304" pitchFamily="18" charset="0"/>
              </a:rPr>
              <a:t>（</a:t>
            </a:r>
            <a:r>
              <a:rPr lang="en-US" altLang="zh-CN" b="1" smtClean="0">
                <a:latin typeface="Times New Roman" panose="02020603050405020304" pitchFamily="18" charset="0"/>
              </a:rPr>
              <a:t>T</a:t>
            </a:r>
            <a:r>
              <a:rPr lang="zh-CN" altLang="en-US" b="1" smtClean="0">
                <a:latin typeface="Times New Roman" panose="02020603050405020304" pitchFamily="18" charset="0"/>
              </a:rPr>
              <a:t>）</a:t>
            </a:r>
            <a:r>
              <a:rPr lang="en-US" altLang="zh-CN" b="1" smtClean="0">
                <a:latin typeface="Times New Roman" panose="02020603050405020304" pitchFamily="18" charset="0"/>
              </a:rPr>
              <a:t>={+,), </a:t>
            </a:r>
            <a:r>
              <a:rPr lang="en-US" altLang="zh-CN" sz="4800" b="1" smtClean="0">
                <a:latin typeface="宋体" panose="02010600030101010101" pitchFamily="2" charset="-122"/>
              </a:rPr>
              <a:t>#</a:t>
            </a:r>
            <a:r>
              <a:rPr lang="en-US" altLang="zh-CN" b="1" smtClean="0">
                <a:latin typeface="Times New Roman" panose="02020603050405020304" pitchFamily="18" charset="0"/>
              </a:rPr>
              <a:t>}</a:t>
            </a:r>
          </a:p>
          <a:p>
            <a:pPr eaLnBrk="1" hangingPunct="1">
              <a:lnSpc>
                <a:spcPct val="90000"/>
              </a:lnSpc>
              <a:spcBef>
                <a:spcPct val="0"/>
              </a:spcBef>
              <a:buFont typeface="Wingdings" panose="05000000000000000000" pitchFamily="2" charset="2"/>
              <a:buNone/>
            </a:pPr>
            <a:r>
              <a:rPr lang="en-US" altLang="zh-CN" b="1" smtClean="0">
                <a:latin typeface="Times New Roman" panose="02020603050405020304" pitchFamily="18" charset="0"/>
              </a:rPr>
              <a:t>FOLLOW </a:t>
            </a:r>
            <a:r>
              <a:rPr lang="zh-CN" altLang="en-US" b="1" smtClean="0">
                <a:latin typeface="Times New Roman" panose="02020603050405020304" pitchFamily="18" charset="0"/>
              </a:rPr>
              <a:t>（</a:t>
            </a:r>
            <a:r>
              <a:rPr lang="en-US" altLang="zh-CN" b="1" smtClean="0">
                <a:latin typeface="Times New Roman" panose="02020603050405020304" pitchFamily="18" charset="0"/>
              </a:rPr>
              <a:t>T`</a:t>
            </a:r>
            <a:r>
              <a:rPr lang="zh-CN" altLang="en-US" b="1" smtClean="0">
                <a:latin typeface="Times New Roman" panose="02020603050405020304" pitchFamily="18" charset="0"/>
              </a:rPr>
              <a:t>）</a:t>
            </a:r>
            <a:r>
              <a:rPr lang="en-US" altLang="zh-CN" b="1" smtClean="0">
                <a:latin typeface="Times New Roman" panose="02020603050405020304" pitchFamily="18" charset="0"/>
              </a:rPr>
              <a:t>={+,), </a:t>
            </a:r>
            <a:r>
              <a:rPr lang="en-US" altLang="zh-CN" sz="4800" b="1" smtClean="0">
                <a:latin typeface="宋体" panose="02010600030101010101" pitchFamily="2" charset="-122"/>
              </a:rPr>
              <a:t>#</a:t>
            </a:r>
            <a:r>
              <a:rPr lang="en-US" altLang="zh-CN" b="1" smtClean="0">
                <a:latin typeface="Times New Roman" panose="02020603050405020304" pitchFamily="18" charset="0"/>
              </a:rPr>
              <a:t> }</a:t>
            </a:r>
          </a:p>
          <a:p>
            <a:pPr eaLnBrk="1" hangingPunct="1">
              <a:lnSpc>
                <a:spcPct val="90000"/>
              </a:lnSpc>
              <a:spcBef>
                <a:spcPct val="0"/>
              </a:spcBef>
              <a:buFont typeface="Wingdings" panose="05000000000000000000" pitchFamily="2" charset="2"/>
              <a:buNone/>
            </a:pPr>
            <a:r>
              <a:rPr lang="en-US" altLang="zh-CN" b="1" smtClean="0">
                <a:latin typeface="Times New Roman" panose="02020603050405020304" pitchFamily="18" charset="0"/>
              </a:rPr>
              <a:t>FOLLOW </a:t>
            </a:r>
            <a:r>
              <a:rPr lang="zh-CN" altLang="en-US" b="1" smtClean="0">
                <a:latin typeface="Times New Roman" panose="02020603050405020304" pitchFamily="18" charset="0"/>
              </a:rPr>
              <a:t>（</a:t>
            </a:r>
            <a:r>
              <a:rPr lang="en-US" altLang="zh-CN" b="1" smtClean="0">
                <a:latin typeface="Times New Roman" panose="02020603050405020304" pitchFamily="18" charset="0"/>
              </a:rPr>
              <a:t>F</a:t>
            </a:r>
            <a:r>
              <a:rPr lang="zh-CN" altLang="en-US" b="1" smtClean="0">
                <a:latin typeface="Times New Roman" panose="02020603050405020304" pitchFamily="18" charset="0"/>
              </a:rPr>
              <a:t>）</a:t>
            </a:r>
            <a:r>
              <a:rPr lang="en-US" altLang="zh-CN" b="1" smtClean="0">
                <a:latin typeface="Times New Roman" panose="02020603050405020304" pitchFamily="18" charset="0"/>
              </a:rPr>
              <a:t>={*,+,),</a:t>
            </a:r>
            <a:r>
              <a:rPr lang="en-US" altLang="zh-CN" sz="4800" b="1" smtClean="0">
                <a:latin typeface="宋体" panose="02010600030101010101" pitchFamily="2" charset="-122"/>
              </a:rPr>
              <a:t>#</a:t>
            </a:r>
            <a:r>
              <a:rPr lang="en-US" altLang="zh-CN" b="1" smtClean="0">
                <a:latin typeface="Times New Roman" panose="02020603050405020304" pitchFamily="18" charset="0"/>
              </a:rPr>
              <a:t> }</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rrowheads="1"/>
          </p:cNvSpPr>
          <p:nvPr>
            <p:ph type="title"/>
          </p:nvPr>
        </p:nvSpPr>
        <p:spPr>
          <a:xfrm>
            <a:off x="533400" y="919163"/>
            <a:ext cx="7645400" cy="1524000"/>
          </a:xfrm>
        </p:spPr>
        <p:txBody>
          <a:bodyPr/>
          <a:lstStyle/>
          <a:p>
            <a:pPr eaLnBrk="1" hangingPunct="1"/>
            <a:r>
              <a:rPr lang="en-US" altLang="zh-CN" smtClean="0"/>
              <a:t> </a:t>
            </a:r>
          </a:p>
        </p:txBody>
      </p:sp>
      <p:grpSp>
        <p:nvGrpSpPr>
          <p:cNvPr id="56323" name="Group 3"/>
          <p:cNvGrpSpPr>
            <a:grpSpLocks/>
          </p:cNvGrpSpPr>
          <p:nvPr/>
        </p:nvGrpSpPr>
        <p:grpSpPr bwMode="auto">
          <a:xfrm>
            <a:off x="619125" y="2671763"/>
            <a:ext cx="8175625" cy="1900237"/>
            <a:chOff x="390" y="1248"/>
            <a:chExt cx="5150" cy="1197"/>
          </a:xfrm>
        </p:grpSpPr>
        <p:sp>
          <p:nvSpPr>
            <p:cNvPr id="62468" name="Rectangle 4"/>
            <p:cNvSpPr>
              <a:spLocks noChangeArrowheads="1"/>
            </p:cNvSpPr>
            <p:nvPr/>
          </p:nvSpPr>
          <p:spPr bwMode="auto">
            <a:xfrm>
              <a:off x="1168" y="1266"/>
              <a:ext cx="294" cy="307"/>
            </a:xfrm>
            <a:prstGeom prst="rect">
              <a:avLst/>
            </a:prstGeom>
            <a:noFill/>
            <a:ln w="9525">
              <a:noFill/>
              <a:miter lim="800000"/>
              <a:headEnd/>
              <a:tailEnd/>
            </a:ln>
          </p:spPr>
          <p:txBody>
            <a:bodyPr wrap="none" lIns="0" tIns="0" rIns="0" bIns="0">
              <a:spAutoFit/>
            </a:bodyPr>
            <a:lstStyle/>
            <a:p>
              <a:pPr>
                <a:defRPr/>
              </a:pPr>
              <a:r>
                <a:rPr kumimoji="1" lang="en-US" altLang="zh-CN" sz="3200">
                  <a:solidFill>
                    <a:srgbClr val="000000"/>
                  </a:solidFill>
                  <a:latin typeface="Tahoma" pitchFamily="34" charset="0"/>
                  <a:ea typeface="幼圆" pitchFamily="49" charset="-122"/>
                </a:rPr>
                <a:t>  a</a:t>
              </a:r>
              <a:endParaRPr kumimoji="1" lang="en-US" altLang="zh-CN" sz="2800">
                <a:effectLst>
                  <a:outerShdw blurRad="38100" dist="38100" dir="2700000" algn="tl">
                    <a:srgbClr val="C0C0C0"/>
                  </a:outerShdw>
                </a:effectLst>
                <a:latin typeface="Times New Roman" pitchFamily="18" charset="0"/>
                <a:ea typeface="幼圆" pitchFamily="49" charset="-122"/>
              </a:endParaRPr>
            </a:p>
          </p:txBody>
        </p:sp>
        <p:sp>
          <p:nvSpPr>
            <p:cNvPr id="62469" name="Rectangle 5"/>
            <p:cNvSpPr>
              <a:spLocks noChangeArrowheads="1"/>
            </p:cNvSpPr>
            <p:nvPr/>
          </p:nvSpPr>
          <p:spPr bwMode="auto">
            <a:xfrm>
              <a:off x="1905" y="1266"/>
              <a:ext cx="395" cy="371"/>
            </a:xfrm>
            <a:prstGeom prst="rect">
              <a:avLst/>
            </a:prstGeom>
            <a:noFill/>
            <a:ln w="9525">
              <a:noFill/>
              <a:miter lim="800000"/>
              <a:headEnd/>
              <a:tailEnd/>
            </a:ln>
          </p:spPr>
          <p:txBody>
            <a:bodyPr wrap="none" lIns="0" tIns="0" rIns="0" bIns="0">
              <a:spAutoFit/>
            </a:bodyPr>
            <a:lstStyle/>
            <a:p>
              <a:pPr>
                <a:defRPr/>
              </a:pPr>
              <a:r>
                <a:rPr kumimoji="1" lang="en-US" altLang="zh-CN" sz="3200">
                  <a:solidFill>
                    <a:srgbClr val="000000"/>
                  </a:solidFill>
                  <a:latin typeface="Tahoma" pitchFamily="34" charset="0"/>
                  <a:ea typeface="幼圆" pitchFamily="49" charset="-122"/>
                </a:rPr>
                <a:t> +</a:t>
              </a:r>
              <a:endParaRPr kumimoji="1" lang="en-US" altLang="zh-CN" sz="2800">
                <a:effectLst>
                  <a:outerShdw blurRad="38100" dist="38100" dir="2700000" algn="tl">
                    <a:srgbClr val="C0C0C0"/>
                  </a:outerShdw>
                </a:effectLst>
                <a:latin typeface="Times New Roman" pitchFamily="18" charset="0"/>
                <a:ea typeface="幼圆" pitchFamily="49" charset="-122"/>
              </a:endParaRPr>
            </a:p>
          </p:txBody>
        </p:sp>
        <p:sp>
          <p:nvSpPr>
            <p:cNvPr id="62470" name="Rectangle 6"/>
            <p:cNvSpPr>
              <a:spLocks noChangeArrowheads="1"/>
            </p:cNvSpPr>
            <p:nvPr/>
          </p:nvSpPr>
          <p:spPr bwMode="auto">
            <a:xfrm>
              <a:off x="2636" y="1266"/>
              <a:ext cx="347" cy="371"/>
            </a:xfrm>
            <a:prstGeom prst="rect">
              <a:avLst/>
            </a:prstGeom>
            <a:noFill/>
            <a:ln w="9525">
              <a:noFill/>
              <a:miter lim="800000"/>
              <a:headEnd/>
              <a:tailEnd/>
            </a:ln>
          </p:spPr>
          <p:txBody>
            <a:bodyPr wrap="none" lIns="0" tIns="0" rIns="0" bIns="0">
              <a:spAutoFit/>
            </a:bodyPr>
            <a:lstStyle/>
            <a:p>
              <a:pPr>
                <a:defRPr/>
              </a:pPr>
              <a:r>
                <a:rPr kumimoji="1" lang="en-US" altLang="zh-CN" sz="3200">
                  <a:solidFill>
                    <a:srgbClr val="000000"/>
                  </a:solidFill>
                  <a:latin typeface="Tahoma" pitchFamily="34" charset="0"/>
                  <a:ea typeface="幼圆" pitchFamily="49" charset="-122"/>
                </a:rPr>
                <a:t> *</a:t>
              </a:r>
              <a:endParaRPr kumimoji="1" lang="en-US" altLang="zh-CN" sz="2800">
                <a:effectLst>
                  <a:outerShdw blurRad="38100" dist="38100" dir="2700000" algn="tl">
                    <a:srgbClr val="C0C0C0"/>
                  </a:outerShdw>
                </a:effectLst>
                <a:latin typeface="Times New Roman" pitchFamily="18" charset="0"/>
                <a:ea typeface="幼圆" pitchFamily="49" charset="-122"/>
              </a:endParaRPr>
            </a:p>
          </p:txBody>
        </p:sp>
        <p:sp>
          <p:nvSpPr>
            <p:cNvPr id="62471" name="Rectangle 7"/>
            <p:cNvSpPr>
              <a:spLocks noChangeArrowheads="1"/>
            </p:cNvSpPr>
            <p:nvPr/>
          </p:nvSpPr>
          <p:spPr bwMode="auto">
            <a:xfrm>
              <a:off x="3372" y="1266"/>
              <a:ext cx="305" cy="371"/>
            </a:xfrm>
            <a:prstGeom prst="rect">
              <a:avLst/>
            </a:prstGeom>
            <a:noFill/>
            <a:ln w="9525">
              <a:noFill/>
              <a:miter lim="800000"/>
              <a:headEnd/>
              <a:tailEnd/>
            </a:ln>
          </p:spPr>
          <p:txBody>
            <a:bodyPr wrap="none" lIns="0" tIns="0" rIns="0" bIns="0">
              <a:spAutoFit/>
            </a:bodyPr>
            <a:lstStyle/>
            <a:p>
              <a:pPr>
                <a:defRPr/>
              </a:pPr>
              <a:r>
                <a:rPr kumimoji="1" lang="en-US" altLang="zh-CN" sz="3200">
                  <a:solidFill>
                    <a:srgbClr val="000000"/>
                  </a:solidFill>
                  <a:latin typeface="Tahoma" pitchFamily="34" charset="0"/>
                  <a:ea typeface="幼圆" pitchFamily="49" charset="-122"/>
                </a:rPr>
                <a:t> (</a:t>
              </a:r>
              <a:endParaRPr kumimoji="1" lang="en-US" altLang="zh-CN" sz="2800">
                <a:effectLst>
                  <a:outerShdw blurRad="38100" dist="38100" dir="2700000" algn="tl">
                    <a:srgbClr val="C0C0C0"/>
                  </a:outerShdw>
                </a:effectLst>
                <a:latin typeface="Times New Roman" pitchFamily="18" charset="0"/>
                <a:ea typeface="幼圆" pitchFamily="49" charset="-122"/>
              </a:endParaRPr>
            </a:p>
          </p:txBody>
        </p:sp>
        <p:sp>
          <p:nvSpPr>
            <p:cNvPr id="62472" name="Rectangle 8"/>
            <p:cNvSpPr>
              <a:spLocks noChangeArrowheads="1"/>
            </p:cNvSpPr>
            <p:nvPr/>
          </p:nvSpPr>
          <p:spPr bwMode="auto">
            <a:xfrm>
              <a:off x="4109" y="1266"/>
              <a:ext cx="305" cy="371"/>
            </a:xfrm>
            <a:prstGeom prst="rect">
              <a:avLst/>
            </a:prstGeom>
            <a:noFill/>
            <a:ln w="9525">
              <a:noFill/>
              <a:miter lim="800000"/>
              <a:headEnd/>
              <a:tailEnd/>
            </a:ln>
          </p:spPr>
          <p:txBody>
            <a:bodyPr wrap="none" lIns="0" tIns="0" rIns="0" bIns="0">
              <a:spAutoFit/>
            </a:bodyPr>
            <a:lstStyle/>
            <a:p>
              <a:pPr>
                <a:defRPr/>
              </a:pPr>
              <a:r>
                <a:rPr kumimoji="1" lang="en-US" altLang="zh-CN" sz="3200">
                  <a:solidFill>
                    <a:srgbClr val="000000"/>
                  </a:solidFill>
                  <a:latin typeface="Tahoma" pitchFamily="34" charset="0"/>
                  <a:ea typeface="幼圆" pitchFamily="49" charset="-122"/>
                </a:rPr>
                <a:t> )</a:t>
              </a:r>
              <a:endParaRPr kumimoji="1" lang="en-US" altLang="zh-CN" sz="2800">
                <a:effectLst>
                  <a:outerShdw blurRad="38100" dist="38100" dir="2700000" algn="tl">
                    <a:srgbClr val="C0C0C0"/>
                  </a:outerShdw>
                </a:effectLst>
                <a:latin typeface="Times New Roman" pitchFamily="18" charset="0"/>
                <a:ea typeface="幼圆" pitchFamily="49" charset="-122"/>
              </a:endParaRPr>
            </a:p>
          </p:txBody>
        </p:sp>
        <p:sp>
          <p:nvSpPr>
            <p:cNvPr id="62473" name="Rectangle 9"/>
            <p:cNvSpPr>
              <a:spLocks noChangeArrowheads="1"/>
            </p:cNvSpPr>
            <p:nvPr/>
          </p:nvSpPr>
          <p:spPr bwMode="auto">
            <a:xfrm>
              <a:off x="4839" y="1266"/>
              <a:ext cx="395" cy="371"/>
            </a:xfrm>
            <a:prstGeom prst="rect">
              <a:avLst/>
            </a:prstGeom>
            <a:noFill/>
            <a:ln w="9525">
              <a:noFill/>
              <a:miter lim="800000"/>
              <a:headEnd/>
              <a:tailEnd/>
            </a:ln>
          </p:spPr>
          <p:txBody>
            <a:bodyPr wrap="none" lIns="0" tIns="0" rIns="0" bIns="0">
              <a:spAutoFit/>
            </a:bodyPr>
            <a:lstStyle/>
            <a:p>
              <a:pPr>
                <a:defRPr/>
              </a:pPr>
              <a:r>
                <a:rPr kumimoji="1" lang="en-US" altLang="zh-CN" sz="3200">
                  <a:solidFill>
                    <a:srgbClr val="000000"/>
                  </a:solidFill>
                  <a:latin typeface="Tahoma" pitchFamily="34" charset="0"/>
                  <a:ea typeface="幼圆" pitchFamily="49" charset="-122"/>
                </a:rPr>
                <a:t> #</a:t>
              </a:r>
              <a:endParaRPr kumimoji="1" lang="en-US" altLang="zh-CN" sz="2800">
                <a:effectLst>
                  <a:outerShdw blurRad="38100" dist="38100" dir="2700000" algn="tl">
                    <a:srgbClr val="C0C0C0"/>
                  </a:outerShdw>
                </a:effectLst>
                <a:latin typeface="Times New Roman" pitchFamily="18" charset="0"/>
                <a:ea typeface="幼圆" pitchFamily="49" charset="-122"/>
              </a:endParaRPr>
            </a:p>
          </p:txBody>
        </p:sp>
        <p:sp>
          <p:nvSpPr>
            <p:cNvPr id="56649" name="Rectangle 10"/>
            <p:cNvSpPr>
              <a:spLocks noChangeArrowheads="1"/>
            </p:cNvSpPr>
            <p:nvPr/>
          </p:nvSpPr>
          <p:spPr bwMode="auto">
            <a:xfrm>
              <a:off x="390" y="1248"/>
              <a:ext cx="6"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650" name="Line 11"/>
            <p:cNvSpPr>
              <a:spLocks noChangeShapeType="1"/>
            </p:cNvSpPr>
            <p:nvPr/>
          </p:nvSpPr>
          <p:spPr bwMode="auto">
            <a:xfrm>
              <a:off x="390" y="1248"/>
              <a:ext cx="1"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651" name="Rectangle 12"/>
            <p:cNvSpPr>
              <a:spLocks noChangeArrowheads="1"/>
            </p:cNvSpPr>
            <p:nvPr/>
          </p:nvSpPr>
          <p:spPr bwMode="auto">
            <a:xfrm>
              <a:off x="390" y="1248"/>
              <a:ext cx="18"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652" name="Line 13"/>
            <p:cNvSpPr>
              <a:spLocks noChangeShapeType="1"/>
            </p:cNvSpPr>
            <p:nvPr/>
          </p:nvSpPr>
          <p:spPr bwMode="auto">
            <a:xfrm>
              <a:off x="390" y="1248"/>
              <a:ext cx="1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653" name="Rectangle 14"/>
            <p:cNvSpPr>
              <a:spLocks noChangeArrowheads="1"/>
            </p:cNvSpPr>
            <p:nvPr/>
          </p:nvSpPr>
          <p:spPr bwMode="auto">
            <a:xfrm>
              <a:off x="402" y="1260"/>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654" name="Line 15"/>
            <p:cNvSpPr>
              <a:spLocks noChangeShapeType="1"/>
            </p:cNvSpPr>
            <p:nvPr/>
          </p:nvSpPr>
          <p:spPr bwMode="auto">
            <a:xfrm>
              <a:off x="402" y="1260"/>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655" name="Line 16"/>
            <p:cNvSpPr>
              <a:spLocks noChangeShapeType="1"/>
            </p:cNvSpPr>
            <p:nvPr/>
          </p:nvSpPr>
          <p:spPr bwMode="auto">
            <a:xfrm>
              <a:off x="402" y="1260"/>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656" name="Rectangle 17"/>
            <p:cNvSpPr>
              <a:spLocks noChangeArrowheads="1"/>
            </p:cNvSpPr>
            <p:nvPr/>
          </p:nvSpPr>
          <p:spPr bwMode="auto">
            <a:xfrm>
              <a:off x="402" y="1260"/>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657" name="Line 18"/>
            <p:cNvSpPr>
              <a:spLocks noChangeShapeType="1"/>
            </p:cNvSpPr>
            <p:nvPr/>
          </p:nvSpPr>
          <p:spPr bwMode="auto">
            <a:xfrm>
              <a:off x="402" y="1260"/>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658" name="Line 19"/>
            <p:cNvSpPr>
              <a:spLocks noChangeShapeType="1"/>
            </p:cNvSpPr>
            <p:nvPr/>
          </p:nvSpPr>
          <p:spPr bwMode="auto">
            <a:xfrm>
              <a:off x="402" y="1260"/>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659" name="Rectangle 20"/>
            <p:cNvSpPr>
              <a:spLocks noChangeArrowheads="1"/>
            </p:cNvSpPr>
            <p:nvPr/>
          </p:nvSpPr>
          <p:spPr bwMode="auto">
            <a:xfrm>
              <a:off x="408" y="1248"/>
              <a:ext cx="712"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660" name="Line 21"/>
            <p:cNvSpPr>
              <a:spLocks noChangeShapeType="1"/>
            </p:cNvSpPr>
            <p:nvPr/>
          </p:nvSpPr>
          <p:spPr bwMode="auto">
            <a:xfrm>
              <a:off x="408" y="1248"/>
              <a:ext cx="7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661" name="Rectangle 22"/>
            <p:cNvSpPr>
              <a:spLocks noChangeArrowheads="1"/>
            </p:cNvSpPr>
            <p:nvPr/>
          </p:nvSpPr>
          <p:spPr bwMode="auto">
            <a:xfrm>
              <a:off x="408" y="1260"/>
              <a:ext cx="712"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662" name="Line 23"/>
            <p:cNvSpPr>
              <a:spLocks noChangeShapeType="1"/>
            </p:cNvSpPr>
            <p:nvPr/>
          </p:nvSpPr>
          <p:spPr bwMode="auto">
            <a:xfrm>
              <a:off x="408" y="1260"/>
              <a:ext cx="7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663" name="Rectangle 24"/>
            <p:cNvSpPr>
              <a:spLocks noChangeArrowheads="1"/>
            </p:cNvSpPr>
            <p:nvPr/>
          </p:nvSpPr>
          <p:spPr bwMode="auto">
            <a:xfrm>
              <a:off x="1120" y="1248"/>
              <a:ext cx="18"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664" name="Line 25"/>
            <p:cNvSpPr>
              <a:spLocks noChangeShapeType="1"/>
            </p:cNvSpPr>
            <p:nvPr/>
          </p:nvSpPr>
          <p:spPr bwMode="auto">
            <a:xfrm>
              <a:off x="1120" y="1248"/>
              <a:ext cx="1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665" name="Rectangle 26"/>
            <p:cNvSpPr>
              <a:spLocks noChangeArrowheads="1"/>
            </p:cNvSpPr>
            <p:nvPr/>
          </p:nvSpPr>
          <p:spPr bwMode="auto">
            <a:xfrm>
              <a:off x="1120" y="1260"/>
              <a:ext cx="18"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666" name="Line 27"/>
            <p:cNvSpPr>
              <a:spLocks noChangeShapeType="1"/>
            </p:cNvSpPr>
            <p:nvPr/>
          </p:nvSpPr>
          <p:spPr bwMode="auto">
            <a:xfrm>
              <a:off x="1120" y="1260"/>
              <a:ext cx="1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667" name="Rectangle 28"/>
            <p:cNvSpPr>
              <a:spLocks noChangeArrowheads="1"/>
            </p:cNvSpPr>
            <p:nvPr/>
          </p:nvSpPr>
          <p:spPr bwMode="auto">
            <a:xfrm>
              <a:off x="1138" y="1248"/>
              <a:ext cx="713"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668" name="Line 29"/>
            <p:cNvSpPr>
              <a:spLocks noChangeShapeType="1"/>
            </p:cNvSpPr>
            <p:nvPr/>
          </p:nvSpPr>
          <p:spPr bwMode="auto">
            <a:xfrm>
              <a:off x="1138" y="1248"/>
              <a:ext cx="71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669" name="Rectangle 30"/>
            <p:cNvSpPr>
              <a:spLocks noChangeArrowheads="1"/>
            </p:cNvSpPr>
            <p:nvPr/>
          </p:nvSpPr>
          <p:spPr bwMode="auto">
            <a:xfrm>
              <a:off x="1138" y="1260"/>
              <a:ext cx="713"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670" name="Line 31"/>
            <p:cNvSpPr>
              <a:spLocks noChangeShapeType="1"/>
            </p:cNvSpPr>
            <p:nvPr/>
          </p:nvSpPr>
          <p:spPr bwMode="auto">
            <a:xfrm>
              <a:off x="1138" y="1260"/>
              <a:ext cx="71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671" name="Rectangle 32"/>
            <p:cNvSpPr>
              <a:spLocks noChangeArrowheads="1"/>
            </p:cNvSpPr>
            <p:nvPr/>
          </p:nvSpPr>
          <p:spPr bwMode="auto">
            <a:xfrm>
              <a:off x="1851" y="1248"/>
              <a:ext cx="18"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672" name="Line 33"/>
            <p:cNvSpPr>
              <a:spLocks noChangeShapeType="1"/>
            </p:cNvSpPr>
            <p:nvPr/>
          </p:nvSpPr>
          <p:spPr bwMode="auto">
            <a:xfrm>
              <a:off x="1851" y="1248"/>
              <a:ext cx="1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673" name="Rectangle 34"/>
            <p:cNvSpPr>
              <a:spLocks noChangeArrowheads="1"/>
            </p:cNvSpPr>
            <p:nvPr/>
          </p:nvSpPr>
          <p:spPr bwMode="auto">
            <a:xfrm>
              <a:off x="1851" y="1260"/>
              <a:ext cx="18"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674" name="Line 35"/>
            <p:cNvSpPr>
              <a:spLocks noChangeShapeType="1"/>
            </p:cNvSpPr>
            <p:nvPr/>
          </p:nvSpPr>
          <p:spPr bwMode="auto">
            <a:xfrm>
              <a:off x="1851" y="1260"/>
              <a:ext cx="1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675" name="Rectangle 36"/>
            <p:cNvSpPr>
              <a:spLocks noChangeArrowheads="1"/>
            </p:cNvSpPr>
            <p:nvPr/>
          </p:nvSpPr>
          <p:spPr bwMode="auto">
            <a:xfrm>
              <a:off x="1869" y="1248"/>
              <a:ext cx="719"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676" name="Line 37"/>
            <p:cNvSpPr>
              <a:spLocks noChangeShapeType="1"/>
            </p:cNvSpPr>
            <p:nvPr/>
          </p:nvSpPr>
          <p:spPr bwMode="auto">
            <a:xfrm>
              <a:off x="1869" y="1248"/>
              <a:ext cx="71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677" name="Rectangle 38"/>
            <p:cNvSpPr>
              <a:spLocks noChangeArrowheads="1"/>
            </p:cNvSpPr>
            <p:nvPr/>
          </p:nvSpPr>
          <p:spPr bwMode="auto">
            <a:xfrm>
              <a:off x="1869" y="1260"/>
              <a:ext cx="719"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678" name="Line 39"/>
            <p:cNvSpPr>
              <a:spLocks noChangeShapeType="1"/>
            </p:cNvSpPr>
            <p:nvPr/>
          </p:nvSpPr>
          <p:spPr bwMode="auto">
            <a:xfrm>
              <a:off x="1869" y="1260"/>
              <a:ext cx="71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679" name="Rectangle 40"/>
            <p:cNvSpPr>
              <a:spLocks noChangeArrowheads="1"/>
            </p:cNvSpPr>
            <p:nvPr/>
          </p:nvSpPr>
          <p:spPr bwMode="auto">
            <a:xfrm>
              <a:off x="2588" y="1248"/>
              <a:ext cx="18"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680" name="Line 41"/>
            <p:cNvSpPr>
              <a:spLocks noChangeShapeType="1"/>
            </p:cNvSpPr>
            <p:nvPr/>
          </p:nvSpPr>
          <p:spPr bwMode="auto">
            <a:xfrm>
              <a:off x="2588" y="1248"/>
              <a:ext cx="1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681" name="Rectangle 42"/>
            <p:cNvSpPr>
              <a:spLocks noChangeArrowheads="1"/>
            </p:cNvSpPr>
            <p:nvPr/>
          </p:nvSpPr>
          <p:spPr bwMode="auto">
            <a:xfrm>
              <a:off x="2588" y="1260"/>
              <a:ext cx="18"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682" name="Line 43"/>
            <p:cNvSpPr>
              <a:spLocks noChangeShapeType="1"/>
            </p:cNvSpPr>
            <p:nvPr/>
          </p:nvSpPr>
          <p:spPr bwMode="auto">
            <a:xfrm>
              <a:off x="2588" y="1260"/>
              <a:ext cx="1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683" name="Rectangle 44"/>
            <p:cNvSpPr>
              <a:spLocks noChangeArrowheads="1"/>
            </p:cNvSpPr>
            <p:nvPr/>
          </p:nvSpPr>
          <p:spPr bwMode="auto">
            <a:xfrm>
              <a:off x="2606" y="1248"/>
              <a:ext cx="718"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684" name="Line 45"/>
            <p:cNvSpPr>
              <a:spLocks noChangeShapeType="1"/>
            </p:cNvSpPr>
            <p:nvPr/>
          </p:nvSpPr>
          <p:spPr bwMode="auto">
            <a:xfrm>
              <a:off x="2606" y="1248"/>
              <a:ext cx="71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685" name="Rectangle 46"/>
            <p:cNvSpPr>
              <a:spLocks noChangeArrowheads="1"/>
            </p:cNvSpPr>
            <p:nvPr/>
          </p:nvSpPr>
          <p:spPr bwMode="auto">
            <a:xfrm>
              <a:off x="2606" y="1260"/>
              <a:ext cx="718"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686" name="Line 47"/>
            <p:cNvSpPr>
              <a:spLocks noChangeShapeType="1"/>
            </p:cNvSpPr>
            <p:nvPr/>
          </p:nvSpPr>
          <p:spPr bwMode="auto">
            <a:xfrm>
              <a:off x="2606" y="1260"/>
              <a:ext cx="71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687" name="Rectangle 48"/>
            <p:cNvSpPr>
              <a:spLocks noChangeArrowheads="1"/>
            </p:cNvSpPr>
            <p:nvPr/>
          </p:nvSpPr>
          <p:spPr bwMode="auto">
            <a:xfrm>
              <a:off x="3324" y="1248"/>
              <a:ext cx="18"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688" name="Line 49"/>
            <p:cNvSpPr>
              <a:spLocks noChangeShapeType="1"/>
            </p:cNvSpPr>
            <p:nvPr/>
          </p:nvSpPr>
          <p:spPr bwMode="auto">
            <a:xfrm>
              <a:off x="3324" y="1248"/>
              <a:ext cx="1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689" name="Rectangle 50"/>
            <p:cNvSpPr>
              <a:spLocks noChangeArrowheads="1"/>
            </p:cNvSpPr>
            <p:nvPr/>
          </p:nvSpPr>
          <p:spPr bwMode="auto">
            <a:xfrm>
              <a:off x="3324" y="1260"/>
              <a:ext cx="18"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690" name="Line 51"/>
            <p:cNvSpPr>
              <a:spLocks noChangeShapeType="1"/>
            </p:cNvSpPr>
            <p:nvPr/>
          </p:nvSpPr>
          <p:spPr bwMode="auto">
            <a:xfrm>
              <a:off x="3324" y="1260"/>
              <a:ext cx="1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691" name="Rectangle 52"/>
            <p:cNvSpPr>
              <a:spLocks noChangeArrowheads="1"/>
            </p:cNvSpPr>
            <p:nvPr/>
          </p:nvSpPr>
          <p:spPr bwMode="auto">
            <a:xfrm>
              <a:off x="3342" y="1248"/>
              <a:ext cx="713"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692" name="Line 53"/>
            <p:cNvSpPr>
              <a:spLocks noChangeShapeType="1"/>
            </p:cNvSpPr>
            <p:nvPr/>
          </p:nvSpPr>
          <p:spPr bwMode="auto">
            <a:xfrm>
              <a:off x="3342" y="1248"/>
              <a:ext cx="71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693" name="Rectangle 54"/>
            <p:cNvSpPr>
              <a:spLocks noChangeArrowheads="1"/>
            </p:cNvSpPr>
            <p:nvPr/>
          </p:nvSpPr>
          <p:spPr bwMode="auto">
            <a:xfrm>
              <a:off x="3342" y="1260"/>
              <a:ext cx="713"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694" name="Line 55"/>
            <p:cNvSpPr>
              <a:spLocks noChangeShapeType="1"/>
            </p:cNvSpPr>
            <p:nvPr/>
          </p:nvSpPr>
          <p:spPr bwMode="auto">
            <a:xfrm>
              <a:off x="3342" y="1260"/>
              <a:ext cx="71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695" name="Rectangle 56"/>
            <p:cNvSpPr>
              <a:spLocks noChangeArrowheads="1"/>
            </p:cNvSpPr>
            <p:nvPr/>
          </p:nvSpPr>
          <p:spPr bwMode="auto">
            <a:xfrm>
              <a:off x="4055" y="1248"/>
              <a:ext cx="18"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696" name="Line 57"/>
            <p:cNvSpPr>
              <a:spLocks noChangeShapeType="1"/>
            </p:cNvSpPr>
            <p:nvPr/>
          </p:nvSpPr>
          <p:spPr bwMode="auto">
            <a:xfrm>
              <a:off x="4055" y="1248"/>
              <a:ext cx="1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697" name="Rectangle 58"/>
            <p:cNvSpPr>
              <a:spLocks noChangeArrowheads="1"/>
            </p:cNvSpPr>
            <p:nvPr/>
          </p:nvSpPr>
          <p:spPr bwMode="auto">
            <a:xfrm>
              <a:off x="4055" y="1260"/>
              <a:ext cx="18"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698" name="Line 59"/>
            <p:cNvSpPr>
              <a:spLocks noChangeShapeType="1"/>
            </p:cNvSpPr>
            <p:nvPr/>
          </p:nvSpPr>
          <p:spPr bwMode="auto">
            <a:xfrm>
              <a:off x="4055" y="1260"/>
              <a:ext cx="1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699" name="Rectangle 60"/>
            <p:cNvSpPr>
              <a:spLocks noChangeArrowheads="1"/>
            </p:cNvSpPr>
            <p:nvPr/>
          </p:nvSpPr>
          <p:spPr bwMode="auto">
            <a:xfrm>
              <a:off x="4073" y="1248"/>
              <a:ext cx="718"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700" name="Line 61"/>
            <p:cNvSpPr>
              <a:spLocks noChangeShapeType="1"/>
            </p:cNvSpPr>
            <p:nvPr/>
          </p:nvSpPr>
          <p:spPr bwMode="auto">
            <a:xfrm>
              <a:off x="4073" y="1248"/>
              <a:ext cx="71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701" name="Rectangle 62"/>
            <p:cNvSpPr>
              <a:spLocks noChangeArrowheads="1"/>
            </p:cNvSpPr>
            <p:nvPr/>
          </p:nvSpPr>
          <p:spPr bwMode="auto">
            <a:xfrm>
              <a:off x="4073" y="1260"/>
              <a:ext cx="718"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702" name="Line 63"/>
            <p:cNvSpPr>
              <a:spLocks noChangeShapeType="1"/>
            </p:cNvSpPr>
            <p:nvPr/>
          </p:nvSpPr>
          <p:spPr bwMode="auto">
            <a:xfrm>
              <a:off x="4073" y="1260"/>
              <a:ext cx="71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703" name="Rectangle 64"/>
            <p:cNvSpPr>
              <a:spLocks noChangeArrowheads="1"/>
            </p:cNvSpPr>
            <p:nvPr/>
          </p:nvSpPr>
          <p:spPr bwMode="auto">
            <a:xfrm>
              <a:off x="4791" y="1248"/>
              <a:ext cx="18"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704" name="Line 65"/>
            <p:cNvSpPr>
              <a:spLocks noChangeShapeType="1"/>
            </p:cNvSpPr>
            <p:nvPr/>
          </p:nvSpPr>
          <p:spPr bwMode="auto">
            <a:xfrm>
              <a:off x="4791" y="1248"/>
              <a:ext cx="1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705" name="Rectangle 66"/>
            <p:cNvSpPr>
              <a:spLocks noChangeArrowheads="1"/>
            </p:cNvSpPr>
            <p:nvPr/>
          </p:nvSpPr>
          <p:spPr bwMode="auto">
            <a:xfrm>
              <a:off x="4791" y="1260"/>
              <a:ext cx="18"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706" name="Line 67"/>
            <p:cNvSpPr>
              <a:spLocks noChangeShapeType="1"/>
            </p:cNvSpPr>
            <p:nvPr/>
          </p:nvSpPr>
          <p:spPr bwMode="auto">
            <a:xfrm>
              <a:off x="4791" y="1260"/>
              <a:ext cx="1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707" name="Rectangle 68"/>
            <p:cNvSpPr>
              <a:spLocks noChangeArrowheads="1"/>
            </p:cNvSpPr>
            <p:nvPr/>
          </p:nvSpPr>
          <p:spPr bwMode="auto">
            <a:xfrm>
              <a:off x="4809" y="1248"/>
              <a:ext cx="713"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708" name="Line 69"/>
            <p:cNvSpPr>
              <a:spLocks noChangeShapeType="1"/>
            </p:cNvSpPr>
            <p:nvPr/>
          </p:nvSpPr>
          <p:spPr bwMode="auto">
            <a:xfrm>
              <a:off x="4809" y="1248"/>
              <a:ext cx="71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709" name="Rectangle 70"/>
            <p:cNvSpPr>
              <a:spLocks noChangeArrowheads="1"/>
            </p:cNvSpPr>
            <p:nvPr/>
          </p:nvSpPr>
          <p:spPr bwMode="auto">
            <a:xfrm>
              <a:off x="4809" y="1260"/>
              <a:ext cx="713"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710" name="Line 71"/>
            <p:cNvSpPr>
              <a:spLocks noChangeShapeType="1"/>
            </p:cNvSpPr>
            <p:nvPr/>
          </p:nvSpPr>
          <p:spPr bwMode="auto">
            <a:xfrm>
              <a:off x="4809" y="1260"/>
              <a:ext cx="71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711" name="Rectangle 72"/>
            <p:cNvSpPr>
              <a:spLocks noChangeArrowheads="1"/>
            </p:cNvSpPr>
            <p:nvPr/>
          </p:nvSpPr>
          <p:spPr bwMode="auto">
            <a:xfrm>
              <a:off x="5534" y="1248"/>
              <a:ext cx="6"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712" name="Line 73"/>
            <p:cNvSpPr>
              <a:spLocks noChangeShapeType="1"/>
            </p:cNvSpPr>
            <p:nvPr/>
          </p:nvSpPr>
          <p:spPr bwMode="auto">
            <a:xfrm>
              <a:off x="5534" y="1248"/>
              <a:ext cx="1"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713" name="Rectangle 74"/>
            <p:cNvSpPr>
              <a:spLocks noChangeArrowheads="1"/>
            </p:cNvSpPr>
            <p:nvPr/>
          </p:nvSpPr>
          <p:spPr bwMode="auto">
            <a:xfrm>
              <a:off x="5522" y="1248"/>
              <a:ext cx="18"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714" name="Line 75"/>
            <p:cNvSpPr>
              <a:spLocks noChangeShapeType="1"/>
            </p:cNvSpPr>
            <p:nvPr/>
          </p:nvSpPr>
          <p:spPr bwMode="auto">
            <a:xfrm>
              <a:off x="5522" y="1248"/>
              <a:ext cx="1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715" name="Rectangle 76"/>
            <p:cNvSpPr>
              <a:spLocks noChangeArrowheads="1"/>
            </p:cNvSpPr>
            <p:nvPr/>
          </p:nvSpPr>
          <p:spPr bwMode="auto">
            <a:xfrm>
              <a:off x="5522" y="1260"/>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716" name="Line 77"/>
            <p:cNvSpPr>
              <a:spLocks noChangeShapeType="1"/>
            </p:cNvSpPr>
            <p:nvPr/>
          </p:nvSpPr>
          <p:spPr bwMode="auto">
            <a:xfrm>
              <a:off x="5522" y="1260"/>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717" name="Line 78"/>
            <p:cNvSpPr>
              <a:spLocks noChangeShapeType="1"/>
            </p:cNvSpPr>
            <p:nvPr/>
          </p:nvSpPr>
          <p:spPr bwMode="auto">
            <a:xfrm>
              <a:off x="5522" y="1260"/>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718" name="Rectangle 79"/>
            <p:cNvSpPr>
              <a:spLocks noChangeArrowheads="1"/>
            </p:cNvSpPr>
            <p:nvPr/>
          </p:nvSpPr>
          <p:spPr bwMode="auto">
            <a:xfrm>
              <a:off x="5522" y="1260"/>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719" name="Line 80"/>
            <p:cNvSpPr>
              <a:spLocks noChangeShapeType="1"/>
            </p:cNvSpPr>
            <p:nvPr/>
          </p:nvSpPr>
          <p:spPr bwMode="auto">
            <a:xfrm>
              <a:off x="5522" y="1260"/>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720" name="Line 81"/>
            <p:cNvSpPr>
              <a:spLocks noChangeShapeType="1"/>
            </p:cNvSpPr>
            <p:nvPr/>
          </p:nvSpPr>
          <p:spPr bwMode="auto">
            <a:xfrm>
              <a:off x="5522" y="1260"/>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721" name="Rectangle 82"/>
            <p:cNvSpPr>
              <a:spLocks noChangeArrowheads="1"/>
            </p:cNvSpPr>
            <p:nvPr/>
          </p:nvSpPr>
          <p:spPr bwMode="auto">
            <a:xfrm>
              <a:off x="390" y="1266"/>
              <a:ext cx="6" cy="4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722" name="Line 83"/>
            <p:cNvSpPr>
              <a:spLocks noChangeShapeType="1"/>
            </p:cNvSpPr>
            <p:nvPr/>
          </p:nvSpPr>
          <p:spPr bwMode="auto">
            <a:xfrm>
              <a:off x="390" y="1266"/>
              <a:ext cx="1" cy="4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723" name="Rectangle 84"/>
            <p:cNvSpPr>
              <a:spLocks noChangeArrowheads="1"/>
            </p:cNvSpPr>
            <p:nvPr/>
          </p:nvSpPr>
          <p:spPr bwMode="auto">
            <a:xfrm>
              <a:off x="402" y="1266"/>
              <a:ext cx="6" cy="4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724" name="Line 85"/>
            <p:cNvSpPr>
              <a:spLocks noChangeShapeType="1"/>
            </p:cNvSpPr>
            <p:nvPr/>
          </p:nvSpPr>
          <p:spPr bwMode="auto">
            <a:xfrm>
              <a:off x="402" y="1266"/>
              <a:ext cx="1" cy="4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725" name="Rectangle 86"/>
            <p:cNvSpPr>
              <a:spLocks noChangeArrowheads="1"/>
            </p:cNvSpPr>
            <p:nvPr/>
          </p:nvSpPr>
          <p:spPr bwMode="auto">
            <a:xfrm>
              <a:off x="1120" y="1266"/>
              <a:ext cx="6" cy="4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726" name="Line 87"/>
            <p:cNvSpPr>
              <a:spLocks noChangeShapeType="1"/>
            </p:cNvSpPr>
            <p:nvPr/>
          </p:nvSpPr>
          <p:spPr bwMode="auto">
            <a:xfrm>
              <a:off x="1120" y="1266"/>
              <a:ext cx="1" cy="4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727" name="Rectangle 88"/>
            <p:cNvSpPr>
              <a:spLocks noChangeArrowheads="1"/>
            </p:cNvSpPr>
            <p:nvPr/>
          </p:nvSpPr>
          <p:spPr bwMode="auto">
            <a:xfrm>
              <a:off x="1851" y="1266"/>
              <a:ext cx="6" cy="4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728" name="Line 89"/>
            <p:cNvSpPr>
              <a:spLocks noChangeShapeType="1"/>
            </p:cNvSpPr>
            <p:nvPr/>
          </p:nvSpPr>
          <p:spPr bwMode="auto">
            <a:xfrm>
              <a:off x="1851" y="1266"/>
              <a:ext cx="1" cy="4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729" name="Rectangle 90"/>
            <p:cNvSpPr>
              <a:spLocks noChangeArrowheads="1"/>
            </p:cNvSpPr>
            <p:nvPr/>
          </p:nvSpPr>
          <p:spPr bwMode="auto">
            <a:xfrm>
              <a:off x="2588" y="1266"/>
              <a:ext cx="6" cy="4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730" name="Line 91"/>
            <p:cNvSpPr>
              <a:spLocks noChangeShapeType="1"/>
            </p:cNvSpPr>
            <p:nvPr/>
          </p:nvSpPr>
          <p:spPr bwMode="auto">
            <a:xfrm>
              <a:off x="2588" y="1266"/>
              <a:ext cx="1" cy="4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731" name="Rectangle 92"/>
            <p:cNvSpPr>
              <a:spLocks noChangeArrowheads="1"/>
            </p:cNvSpPr>
            <p:nvPr/>
          </p:nvSpPr>
          <p:spPr bwMode="auto">
            <a:xfrm>
              <a:off x="3324" y="1266"/>
              <a:ext cx="6" cy="4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732" name="Line 93"/>
            <p:cNvSpPr>
              <a:spLocks noChangeShapeType="1"/>
            </p:cNvSpPr>
            <p:nvPr/>
          </p:nvSpPr>
          <p:spPr bwMode="auto">
            <a:xfrm>
              <a:off x="3324" y="1266"/>
              <a:ext cx="1" cy="4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733" name="Rectangle 94"/>
            <p:cNvSpPr>
              <a:spLocks noChangeArrowheads="1"/>
            </p:cNvSpPr>
            <p:nvPr/>
          </p:nvSpPr>
          <p:spPr bwMode="auto">
            <a:xfrm>
              <a:off x="4055" y="1266"/>
              <a:ext cx="6" cy="4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734" name="Line 95"/>
            <p:cNvSpPr>
              <a:spLocks noChangeShapeType="1"/>
            </p:cNvSpPr>
            <p:nvPr/>
          </p:nvSpPr>
          <p:spPr bwMode="auto">
            <a:xfrm>
              <a:off x="4055" y="1266"/>
              <a:ext cx="1" cy="4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735" name="Rectangle 96"/>
            <p:cNvSpPr>
              <a:spLocks noChangeArrowheads="1"/>
            </p:cNvSpPr>
            <p:nvPr/>
          </p:nvSpPr>
          <p:spPr bwMode="auto">
            <a:xfrm>
              <a:off x="4791" y="1266"/>
              <a:ext cx="6" cy="4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736" name="Line 97"/>
            <p:cNvSpPr>
              <a:spLocks noChangeShapeType="1"/>
            </p:cNvSpPr>
            <p:nvPr/>
          </p:nvSpPr>
          <p:spPr bwMode="auto">
            <a:xfrm>
              <a:off x="4791" y="1266"/>
              <a:ext cx="1" cy="4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737" name="Rectangle 98"/>
            <p:cNvSpPr>
              <a:spLocks noChangeArrowheads="1"/>
            </p:cNvSpPr>
            <p:nvPr/>
          </p:nvSpPr>
          <p:spPr bwMode="auto">
            <a:xfrm>
              <a:off x="5522" y="1266"/>
              <a:ext cx="6" cy="4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738" name="Line 99"/>
            <p:cNvSpPr>
              <a:spLocks noChangeShapeType="1"/>
            </p:cNvSpPr>
            <p:nvPr/>
          </p:nvSpPr>
          <p:spPr bwMode="auto">
            <a:xfrm>
              <a:off x="5522" y="1266"/>
              <a:ext cx="1" cy="4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739" name="Rectangle 100"/>
            <p:cNvSpPr>
              <a:spLocks noChangeArrowheads="1"/>
            </p:cNvSpPr>
            <p:nvPr/>
          </p:nvSpPr>
          <p:spPr bwMode="auto">
            <a:xfrm>
              <a:off x="5534" y="1266"/>
              <a:ext cx="6" cy="4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740" name="Line 101"/>
            <p:cNvSpPr>
              <a:spLocks noChangeShapeType="1"/>
            </p:cNvSpPr>
            <p:nvPr/>
          </p:nvSpPr>
          <p:spPr bwMode="auto">
            <a:xfrm>
              <a:off x="5534" y="1266"/>
              <a:ext cx="1" cy="4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66" name="Rectangle 102"/>
            <p:cNvSpPr>
              <a:spLocks noChangeArrowheads="1"/>
            </p:cNvSpPr>
            <p:nvPr/>
          </p:nvSpPr>
          <p:spPr bwMode="auto">
            <a:xfrm>
              <a:off x="450" y="1667"/>
              <a:ext cx="353" cy="371"/>
            </a:xfrm>
            <a:prstGeom prst="rect">
              <a:avLst/>
            </a:prstGeom>
            <a:noFill/>
            <a:ln w="9525">
              <a:noFill/>
              <a:miter lim="800000"/>
              <a:headEnd/>
              <a:tailEnd/>
            </a:ln>
          </p:spPr>
          <p:txBody>
            <a:bodyPr wrap="none" lIns="0" tIns="0" rIns="0" bIns="0">
              <a:spAutoFit/>
            </a:bodyPr>
            <a:lstStyle/>
            <a:p>
              <a:pPr>
                <a:defRPr/>
              </a:pPr>
              <a:r>
                <a:rPr kumimoji="1" lang="en-US" altLang="zh-CN" sz="3200">
                  <a:solidFill>
                    <a:srgbClr val="000000"/>
                  </a:solidFill>
                  <a:latin typeface="Tahoma" pitchFamily="34" charset="0"/>
                  <a:ea typeface="幼圆" pitchFamily="49" charset="-122"/>
                </a:rPr>
                <a:t> E</a:t>
              </a:r>
              <a:endParaRPr kumimoji="1" lang="en-US" altLang="zh-CN" sz="2800">
                <a:effectLst>
                  <a:outerShdw blurRad="38100" dist="38100" dir="2700000" algn="tl">
                    <a:srgbClr val="C0C0C0"/>
                  </a:outerShdw>
                </a:effectLst>
                <a:latin typeface="Times New Roman" pitchFamily="18" charset="0"/>
                <a:ea typeface="幼圆" pitchFamily="49" charset="-122"/>
              </a:endParaRPr>
            </a:p>
          </p:txBody>
        </p:sp>
        <p:sp>
          <p:nvSpPr>
            <p:cNvPr id="62567" name="Rectangle 103"/>
            <p:cNvSpPr>
              <a:spLocks noChangeArrowheads="1"/>
            </p:cNvSpPr>
            <p:nvPr/>
          </p:nvSpPr>
          <p:spPr bwMode="auto">
            <a:xfrm>
              <a:off x="1168" y="1667"/>
              <a:ext cx="80" cy="307"/>
            </a:xfrm>
            <a:prstGeom prst="rect">
              <a:avLst/>
            </a:prstGeom>
            <a:noFill/>
            <a:ln w="9525">
              <a:noFill/>
              <a:miter lim="800000"/>
              <a:headEnd/>
              <a:tailEnd/>
            </a:ln>
          </p:spPr>
          <p:txBody>
            <a:bodyPr wrap="none" lIns="0" tIns="0" rIns="0" bIns="0">
              <a:spAutoFit/>
            </a:bodyPr>
            <a:lstStyle/>
            <a:p>
              <a:pPr>
                <a:defRPr/>
              </a:pPr>
              <a:r>
                <a:rPr kumimoji="1" lang="en-US" altLang="zh-CN" sz="3200">
                  <a:solidFill>
                    <a:srgbClr val="000000"/>
                  </a:solidFill>
                  <a:latin typeface="Tahoma" pitchFamily="34" charset="0"/>
                  <a:ea typeface="幼圆" pitchFamily="49" charset="-122"/>
                </a:rPr>
                <a:t> </a:t>
              </a:r>
              <a:endParaRPr kumimoji="1" lang="en-US" altLang="zh-CN" sz="2800">
                <a:effectLst>
                  <a:outerShdw blurRad="38100" dist="38100" dir="2700000" algn="tl">
                    <a:srgbClr val="C0C0C0"/>
                  </a:outerShdw>
                </a:effectLst>
                <a:latin typeface="Times New Roman" pitchFamily="18" charset="0"/>
                <a:ea typeface="幼圆" pitchFamily="49" charset="-122"/>
              </a:endParaRPr>
            </a:p>
          </p:txBody>
        </p:sp>
        <p:sp>
          <p:nvSpPr>
            <p:cNvPr id="62568" name="Rectangle 104"/>
            <p:cNvSpPr>
              <a:spLocks noChangeArrowheads="1"/>
            </p:cNvSpPr>
            <p:nvPr/>
          </p:nvSpPr>
          <p:spPr bwMode="auto">
            <a:xfrm>
              <a:off x="3372" y="1667"/>
              <a:ext cx="80" cy="307"/>
            </a:xfrm>
            <a:prstGeom prst="rect">
              <a:avLst/>
            </a:prstGeom>
            <a:noFill/>
            <a:ln w="9525">
              <a:noFill/>
              <a:miter lim="800000"/>
              <a:headEnd/>
              <a:tailEnd/>
            </a:ln>
          </p:spPr>
          <p:txBody>
            <a:bodyPr wrap="none" lIns="0" tIns="0" rIns="0" bIns="0">
              <a:spAutoFit/>
            </a:bodyPr>
            <a:lstStyle/>
            <a:p>
              <a:pPr>
                <a:defRPr/>
              </a:pPr>
              <a:r>
                <a:rPr kumimoji="1" lang="en-US" altLang="zh-CN" sz="3200">
                  <a:solidFill>
                    <a:srgbClr val="000000"/>
                  </a:solidFill>
                  <a:latin typeface="Tahoma" pitchFamily="34" charset="0"/>
                  <a:ea typeface="幼圆" pitchFamily="49" charset="-122"/>
                </a:rPr>
                <a:t> </a:t>
              </a:r>
              <a:endParaRPr kumimoji="1" lang="en-US" altLang="zh-CN" sz="2800">
                <a:effectLst>
                  <a:outerShdw blurRad="38100" dist="38100" dir="2700000" algn="tl">
                    <a:srgbClr val="C0C0C0"/>
                  </a:outerShdw>
                </a:effectLst>
                <a:latin typeface="Times New Roman" pitchFamily="18" charset="0"/>
                <a:ea typeface="幼圆" pitchFamily="49" charset="-122"/>
              </a:endParaRPr>
            </a:p>
          </p:txBody>
        </p:sp>
        <p:sp>
          <p:nvSpPr>
            <p:cNvPr id="56744" name="Rectangle 105"/>
            <p:cNvSpPr>
              <a:spLocks noChangeArrowheads="1"/>
            </p:cNvSpPr>
            <p:nvPr/>
          </p:nvSpPr>
          <p:spPr bwMode="auto">
            <a:xfrm>
              <a:off x="402" y="1667"/>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745" name="Line 106"/>
            <p:cNvSpPr>
              <a:spLocks noChangeShapeType="1"/>
            </p:cNvSpPr>
            <p:nvPr/>
          </p:nvSpPr>
          <p:spPr bwMode="auto">
            <a:xfrm>
              <a:off x="402" y="1667"/>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746" name="Line 107"/>
            <p:cNvSpPr>
              <a:spLocks noChangeShapeType="1"/>
            </p:cNvSpPr>
            <p:nvPr/>
          </p:nvSpPr>
          <p:spPr bwMode="auto">
            <a:xfrm>
              <a:off x="402" y="1667"/>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747" name="Rectangle 108"/>
            <p:cNvSpPr>
              <a:spLocks noChangeArrowheads="1"/>
            </p:cNvSpPr>
            <p:nvPr/>
          </p:nvSpPr>
          <p:spPr bwMode="auto">
            <a:xfrm>
              <a:off x="390" y="1667"/>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748" name="Line 109"/>
            <p:cNvSpPr>
              <a:spLocks noChangeShapeType="1"/>
            </p:cNvSpPr>
            <p:nvPr/>
          </p:nvSpPr>
          <p:spPr bwMode="auto">
            <a:xfrm>
              <a:off x="390" y="1667"/>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749" name="Line 110"/>
            <p:cNvSpPr>
              <a:spLocks noChangeShapeType="1"/>
            </p:cNvSpPr>
            <p:nvPr/>
          </p:nvSpPr>
          <p:spPr bwMode="auto">
            <a:xfrm>
              <a:off x="390" y="1667"/>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750" name="Rectangle 111"/>
            <p:cNvSpPr>
              <a:spLocks noChangeArrowheads="1"/>
            </p:cNvSpPr>
            <p:nvPr/>
          </p:nvSpPr>
          <p:spPr bwMode="auto">
            <a:xfrm>
              <a:off x="408" y="1667"/>
              <a:ext cx="712"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751" name="Line 112"/>
            <p:cNvSpPr>
              <a:spLocks noChangeShapeType="1"/>
            </p:cNvSpPr>
            <p:nvPr/>
          </p:nvSpPr>
          <p:spPr bwMode="auto">
            <a:xfrm>
              <a:off x="408" y="1667"/>
              <a:ext cx="7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752" name="Rectangle 113"/>
            <p:cNvSpPr>
              <a:spLocks noChangeArrowheads="1"/>
            </p:cNvSpPr>
            <p:nvPr/>
          </p:nvSpPr>
          <p:spPr bwMode="auto">
            <a:xfrm>
              <a:off x="1120" y="1667"/>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753" name="Line 114"/>
            <p:cNvSpPr>
              <a:spLocks noChangeShapeType="1"/>
            </p:cNvSpPr>
            <p:nvPr/>
          </p:nvSpPr>
          <p:spPr bwMode="auto">
            <a:xfrm>
              <a:off x="1120" y="1667"/>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754" name="Line 115"/>
            <p:cNvSpPr>
              <a:spLocks noChangeShapeType="1"/>
            </p:cNvSpPr>
            <p:nvPr/>
          </p:nvSpPr>
          <p:spPr bwMode="auto">
            <a:xfrm>
              <a:off x="1120" y="1667"/>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755" name="Rectangle 116"/>
            <p:cNvSpPr>
              <a:spLocks noChangeArrowheads="1"/>
            </p:cNvSpPr>
            <p:nvPr/>
          </p:nvSpPr>
          <p:spPr bwMode="auto">
            <a:xfrm>
              <a:off x="1126" y="1667"/>
              <a:ext cx="72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756" name="Line 117"/>
            <p:cNvSpPr>
              <a:spLocks noChangeShapeType="1"/>
            </p:cNvSpPr>
            <p:nvPr/>
          </p:nvSpPr>
          <p:spPr bwMode="auto">
            <a:xfrm>
              <a:off x="1126" y="1667"/>
              <a:ext cx="72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757" name="Rectangle 118"/>
            <p:cNvSpPr>
              <a:spLocks noChangeArrowheads="1"/>
            </p:cNvSpPr>
            <p:nvPr/>
          </p:nvSpPr>
          <p:spPr bwMode="auto">
            <a:xfrm>
              <a:off x="1851" y="1667"/>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758" name="Line 119"/>
            <p:cNvSpPr>
              <a:spLocks noChangeShapeType="1"/>
            </p:cNvSpPr>
            <p:nvPr/>
          </p:nvSpPr>
          <p:spPr bwMode="auto">
            <a:xfrm>
              <a:off x="1851" y="1667"/>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759" name="Line 120"/>
            <p:cNvSpPr>
              <a:spLocks noChangeShapeType="1"/>
            </p:cNvSpPr>
            <p:nvPr/>
          </p:nvSpPr>
          <p:spPr bwMode="auto">
            <a:xfrm>
              <a:off x="1851" y="1667"/>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760" name="Rectangle 121"/>
            <p:cNvSpPr>
              <a:spLocks noChangeArrowheads="1"/>
            </p:cNvSpPr>
            <p:nvPr/>
          </p:nvSpPr>
          <p:spPr bwMode="auto">
            <a:xfrm>
              <a:off x="1857" y="1667"/>
              <a:ext cx="73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761" name="Line 122"/>
            <p:cNvSpPr>
              <a:spLocks noChangeShapeType="1"/>
            </p:cNvSpPr>
            <p:nvPr/>
          </p:nvSpPr>
          <p:spPr bwMode="auto">
            <a:xfrm>
              <a:off x="1857" y="1667"/>
              <a:ext cx="73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762" name="Rectangle 123"/>
            <p:cNvSpPr>
              <a:spLocks noChangeArrowheads="1"/>
            </p:cNvSpPr>
            <p:nvPr/>
          </p:nvSpPr>
          <p:spPr bwMode="auto">
            <a:xfrm>
              <a:off x="2588" y="1667"/>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763" name="Line 124"/>
            <p:cNvSpPr>
              <a:spLocks noChangeShapeType="1"/>
            </p:cNvSpPr>
            <p:nvPr/>
          </p:nvSpPr>
          <p:spPr bwMode="auto">
            <a:xfrm>
              <a:off x="2588" y="1667"/>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764" name="Line 125"/>
            <p:cNvSpPr>
              <a:spLocks noChangeShapeType="1"/>
            </p:cNvSpPr>
            <p:nvPr/>
          </p:nvSpPr>
          <p:spPr bwMode="auto">
            <a:xfrm>
              <a:off x="2588" y="1667"/>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765" name="Rectangle 126"/>
            <p:cNvSpPr>
              <a:spLocks noChangeArrowheads="1"/>
            </p:cNvSpPr>
            <p:nvPr/>
          </p:nvSpPr>
          <p:spPr bwMode="auto">
            <a:xfrm>
              <a:off x="2594" y="1667"/>
              <a:ext cx="730"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766" name="Line 127"/>
            <p:cNvSpPr>
              <a:spLocks noChangeShapeType="1"/>
            </p:cNvSpPr>
            <p:nvPr/>
          </p:nvSpPr>
          <p:spPr bwMode="auto">
            <a:xfrm>
              <a:off x="2594" y="1667"/>
              <a:ext cx="73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767" name="Rectangle 128"/>
            <p:cNvSpPr>
              <a:spLocks noChangeArrowheads="1"/>
            </p:cNvSpPr>
            <p:nvPr/>
          </p:nvSpPr>
          <p:spPr bwMode="auto">
            <a:xfrm>
              <a:off x="3324" y="1667"/>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768" name="Line 129"/>
            <p:cNvSpPr>
              <a:spLocks noChangeShapeType="1"/>
            </p:cNvSpPr>
            <p:nvPr/>
          </p:nvSpPr>
          <p:spPr bwMode="auto">
            <a:xfrm>
              <a:off x="3324" y="1667"/>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769" name="Line 130"/>
            <p:cNvSpPr>
              <a:spLocks noChangeShapeType="1"/>
            </p:cNvSpPr>
            <p:nvPr/>
          </p:nvSpPr>
          <p:spPr bwMode="auto">
            <a:xfrm>
              <a:off x="3324" y="1667"/>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770" name="Rectangle 131"/>
            <p:cNvSpPr>
              <a:spLocks noChangeArrowheads="1"/>
            </p:cNvSpPr>
            <p:nvPr/>
          </p:nvSpPr>
          <p:spPr bwMode="auto">
            <a:xfrm>
              <a:off x="3330" y="1667"/>
              <a:ext cx="72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771" name="Line 132"/>
            <p:cNvSpPr>
              <a:spLocks noChangeShapeType="1"/>
            </p:cNvSpPr>
            <p:nvPr/>
          </p:nvSpPr>
          <p:spPr bwMode="auto">
            <a:xfrm>
              <a:off x="3330" y="1667"/>
              <a:ext cx="72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772" name="Rectangle 133"/>
            <p:cNvSpPr>
              <a:spLocks noChangeArrowheads="1"/>
            </p:cNvSpPr>
            <p:nvPr/>
          </p:nvSpPr>
          <p:spPr bwMode="auto">
            <a:xfrm>
              <a:off x="4055" y="1667"/>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773" name="Line 134"/>
            <p:cNvSpPr>
              <a:spLocks noChangeShapeType="1"/>
            </p:cNvSpPr>
            <p:nvPr/>
          </p:nvSpPr>
          <p:spPr bwMode="auto">
            <a:xfrm>
              <a:off x="4055" y="1667"/>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774" name="Line 135"/>
            <p:cNvSpPr>
              <a:spLocks noChangeShapeType="1"/>
            </p:cNvSpPr>
            <p:nvPr/>
          </p:nvSpPr>
          <p:spPr bwMode="auto">
            <a:xfrm>
              <a:off x="4055" y="1667"/>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775" name="Rectangle 136"/>
            <p:cNvSpPr>
              <a:spLocks noChangeArrowheads="1"/>
            </p:cNvSpPr>
            <p:nvPr/>
          </p:nvSpPr>
          <p:spPr bwMode="auto">
            <a:xfrm>
              <a:off x="4061" y="1667"/>
              <a:ext cx="730"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776" name="Line 137"/>
            <p:cNvSpPr>
              <a:spLocks noChangeShapeType="1"/>
            </p:cNvSpPr>
            <p:nvPr/>
          </p:nvSpPr>
          <p:spPr bwMode="auto">
            <a:xfrm>
              <a:off x="4061" y="1667"/>
              <a:ext cx="73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777" name="Rectangle 138"/>
            <p:cNvSpPr>
              <a:spLocks noChangeArrowheads="1"/>
            </p:cNvSpPr>
            <p:nvPr/>
          </p:nvSpPr>
          <p:spPr bwMode="auto">
            <a:xfrm>
              <a:off x="4791" y="1667"/>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778" name="Line 139"/>
            <p:cNvSpPr>
              <a:spLocks noChangeShapeType="1"/>
            </p:cNvSpPr>
            <p:nvPr/>
          </p:nvSpPr>
          <p:spPr bwMode="auto">
            <a:xfrm>
              <a:off x="4791" y="1667"/>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779" name="Line 140"/>
            <p:cNvSpPr>
              <a:spLocks noChangeShapeType="1"/>
            </p:cNvSpPr>
            <p:nvPr/>
          </p:nvSpPr>
          <p:spPr bwMode="auto">
            <a:xfrm>
              <a:off x="4791" y="1667"/>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780" name="Rectangle 141"/>
            <p:cNvSpPr>
              <a:spLocks noChangeArrowheads="1"/>
            </p:cNvSpPr>
            <p:nvPr/>
          </p:nvSpPr>
          <p:spPr bwMode="auto">
            <a:xfrm>
              <a:off x="4797" y="1667"/>
              <a:ext cx="72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781" name="Line 142"/>
            <p:cNvSpPr>
              <a:spLocks noChangeShapeType="1"/>
            </p:cNvSpPr>
            <p:nvPr/>
          </p:nvSpPr>
          <p:spPr bwMode="auto">
            <a:xfrm>
              <a:off x="4797" y="1667"/>
              <a:ext cx="72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782" name="Rectangle 143"/>
            <p:cNvSpPr>
              <a:spLocks noChangeArrowheads="1"/>
            </p:cNvSpPr>
            <p:nvPr/>
          </p:nvSpPr>
          <p:spPr bwMode="auto">
            <a:xfrm>
              <a:off x="5534" y="1667"/>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783" name="Line 144"/>
            <p:cNvSpPr>
              <a:spLocks noChangeShapeType="1"/>
            </p:cNvSpPr>
            <p:nvPr/>
          </p:nvSpPr>
          <p:spPr bwMode="auto">
            <a:xfrm>
              <a:off x="5534" y="1667"/>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784" name="Line 145"/>
            <p:cNvSpPr>
              <a:spLocks noChangeShapeType="1"/>
            </p:cNvSpPr>
            <p:nvPr/>
          </p:nvSpPr>
          <p:spPr bwMode="auto">
            <a:xfrm>
              <a:off x="5534" y="1667"/>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785" name="Rectangle 146"/>
            <p:cNvSpPr>
              <a:spLocks noChangeArrowheads="1"/>
            </p:cNvSpPr>
            <p:nvPr/>
          </p:nvSpPr>
          <p:spPr bwMode="auto">
            <a:xfrm>
              <a:off x="5522" y="1667"/>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786" name="Line 147"/>
            <p:cNvSpPr>
              <a:spLocks noChangeShapeType="1"/>
            </p:cNvSpPr>
            <p:nvPr/>
          </p:nvSpPr>
          <p:spPr bwMode="auto">
            <a:xfrm>
              <a:off x="5522" y="1667"/>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787" name="Line 148"/>
            <p:cNvSpPr>
              <a:spLocks noChangeShapeType="1"/>
            </p:cNvSpPr>
            <p:nvPr/>
          </p:nvSpPr>
          <p:spPr bwMode="auto">
            <a:xfrm>
              <a:off x="5522" y="1667"/>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788" name="Rectangle 149"/>
            <p:cNvSpPr>
              <a:spLocks noChangeArrowheads="1"/>
            </p:cNvSpPr>
            <p:nvPr/>
          </p:nvSpPr>
          <p:spPr bwMode="auto">
            <a:xfrm>
              <a:off x="390" y="1673"/>
              <a:ext cx="6" cy="4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789" name="Line 150"/>
            <p:cNvSpPr>
              <a:spLocks noChangeShapeType="1"/>
            </p:cNvSpPr>
            <p:nvPr/>
          </p:nvSpPr>
          <p:spPr bwMode="auto">
            <a:xfrm>
              <a:off x="390" y="1673"/>
              <a:ext cx="1" cy="4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790" name="Rectangle 151"/>
            <p:cNvSpPr>
              <a:spLocks noChangeArrowheads="1"/>
            </p:cNvSpPr>
            <p:nvPr/>
          </p:nvSpPr>
          <p:spPr bwMode="auto">
            <a:xfrm>
              <a:off x="402" y="1673"/>
              <a:ext cx="6" cy="4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791" name="Line 152"/>
            <p:cNvSpPr>
              <a:spLocks noChangeShapeType="1"/>
            </p:cNvSpPr>
            <p:nvPr/>
          </p:nvSpPr>
          <p:spPr bwMode="auto">
            <a:xfrm>
              <a:off x="402" y="1673"/>
              <a:ext cx="1" cy="4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792" name="Rectangle 153"/>
            <p:cNvSpPr>
              <a:spLocks noChangeArrowheads="1"/>
            </p:cNvSpPr>
            <p:nvPr/>
          </p:nvSpPr>
          <p:spPr bwMode="auto">
            <a:xfrm>
              <a:off x="1120" y="1673"/>
              <a:ext cx="6" cy="4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793" name="Line 154"/>
            <p:cNvSpPr>
              <a:spLocks noChangeShapeType="1"/>
            </p:cNvSpPr>
            <p:nvPr/>
          </p:nvSpPr>
          <p:spPr bwMode="auto">
            <a:xfrm>
              <a:off x="1120" y="1673"/>
              <a:ext cx="1" cy="4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794" name="Rectangle 155"/>
            <p:cNvSpPr>
              <a:spLocks noChangeArrowheads="1"/>
            </p:cNvSpPr>
            <p:nvPr/>
          </p:nvSpPr>
          <p:spPr bwMode="auto">
            <a:xfrm>
              <a:off x="1851" y="1673"/>
              <a:ext cx="6" cy="4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795" name="Line 156"/>
            <p:cNvSpPr>
              <a:spLocks noChangeShapeType="1"/>
            </p:cNvSpPr>
            <p:nvPr/>
          </p:nvSpPr>
          <p:spPr bwMode="auto">
            <a:xfrm>
              <a:off x="1851" y="1673"/>
              <a:ext cx="1" cy="4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796" name="Rectangle 157"/>
            <p:cNvSpPr>
              <a:spLocks noChangeArrowheads="1"/>
            </p:cNvSpPr>
            <p:nvPr/>
          </p:nvSpPr>
          <p:spPr bwMode="auto">
            <a:xfrm>
              <a:off x="2588" y="1673"/>
              <a:ext cx="6" cy="4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797" name="Line 158"/>
            <p:cNvSpPr>
              <a:spLocks noChangeShapeType="1"/>
            </p:cNvSpPr>
            <p:nvPr/>
          </p:nvSpPr>
          <p:spPr bwMode="auto">
            <a:xfrm>
              <a:off x="2588" y="1673"/>
              <a:ext cx="1" cy="4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798" name="Rectangle 159"/>
            <p:cNvSpPr>
              <a:spLocks noChangeArrowheads="1"/>
            </p:cNvSpPr>
            <p:nvPr/>
          </p:nvSpPr>
          <p:spPr bwMode="auto">
            <a:xfrm>
              <a:off x="3324" y="1673"/>
              <a:ext cx="6" cy="4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799" name="Line 160"/>
            <p:cNvSpPr>
              <a:spLocks noChangeShapeType="1"/>
            </p:cNvSpPr>
            <p:nvPr/>
          </p:nvSpPr>
          <p:spPr bwMode="auto">
            <a:xfrm>
              <a:off x="3324" y="1673"/>
              <a:ext cx="1" cy="4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800" name="Rectangle 161"/>
            <p:cNvSpPr>
              <a:spLocks noChangeArrowheads="1"/>
            </p:cNvSpPr>
            <p:nvPr/>
          </p:nvSpPr>
          <p:spPr bwMode="auto">
            <a:xfrm>
              <a:off x="4055" y="1673"/>
              <a:ext cx="6" cy="4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801" name="Line 162"/>
            <p:cNvSpPr>
              <a:spLocks noChangeShapeType="1"/>
            </p:cNvSpPr>
            <p:nvPr/>
          </p:nvSpPr>
          <p:spPr bwMode="auto">
            <a:xfrm>
              <a:off x="4055" y="1673"/>
              <a:ext cx="1" cy="4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802" name="Rectangle 163"/>
            <p:cNvSpPr>
              <a:spLocks noChangeArrowheads="1"/>
            </p:cNvSpPr>
            <p:nvPr/>
          </p:nvSpPr>
          <p:spPr bwMode="auto">
            <a:xfrm>
              <a:off x="4791" y="1673"/>
              <a:ext cx="6" cy="4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803" name="Line 164"/>
            <p:cNvSpPr>
              <a:spLocks noChangeShapeType="1"/>
            </p:cNvSpPr>
            <p:nvPr/>
          </p:nvSpPr>
          <p:spPr bwMode="auto">
            <a:xfrm>
              <a:off x="4791" y="1673"/>
              <a:ext cx="1" cy="4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804" name="Rectangle 165"/>
            <p:cNvSpPr>
              <a:spLocks noChangeArrowheads="1"/>
            </p:cNvSpPr>
            <p:nvPr/>
          </p:nvSpPr>
          <p:spPr bwMode="auto">
            <a:xfrm>
              <a:off x="5522" y="1673"/>
              <a:ext cx="6" cy="4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805" name="Line 166"/>
            <p:cNvSpPr>
              <a:spLocks noChangeShapeType="1"/>
            </p:cNvSpPr>
            <p:nvPr/>
          </p:nvSpPr>
          <p:spPr bwMode="auto">
            <a:xfrm>
              <a:off x="5522" y="1673"/>
              <a:ext cx="1" cy="4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806" name="Rectangle 167"/>
            <p:cNvSpPr>
              <a:spLocks noChangeArrowheads="1"/>
            </p:cNvSpPr>
            <p:nvPr/>
          </p:nvSpPr>
          <p:spPr bwMode="auto">
            <a:xfrm>
              <a:off x="5534" y="1673"/>
              <a:ext cx="6" cy="4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807" name="Line 168"/>
            <p:cNvSpPr>
              <a:spLocks noChangeShapeType="1"/>
            </p:cNvSpPr>
            <p:nvPr/>
          </p:nvSpPr>
          <p:spPr bwMode="auto">
            <a:xfrm>
              <a:off x="5534" y="1673"/>
              <a:ext cx="1" cy="4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633" name="Rectangle 169"/>
            <p:cNvSpPr>
              <a:spLocks noChangeArrowheads="1"/>
            </p:cNvSpPr>
            <p:nvPr/>
          </p:nvSpPr>
          <p:spPr bwMode="auto">
            <a:xfrm>
              <a:off x="450" y="2074"/>
              <a:ext cx="407" cy="371"/>
            </a:xfrm>
            <a:prstGeom prst="rect">
              <a:avLst/>
            </a:prstGeom>
            <a:noFill/>
            <a:ln w="9525">
              <a:noFill/>
              <a:miter lim="800000"/>
              <a:headEnd/>
              <a:tailEnd/>
            </a:ln>
          </p:spPr>
          <p:txBody>
            <a:bodyPr wrap="none" lIns="0" tIns="0" rIns="0" bIns="0">
              <a:spAutoFit/>
            </a:bodyPr>
            <a:lstStyle/>
            <a:p>
              <a:pPr>
                <a:defRPr/>
              </a:pPr>
              <a:r>
                <a:rPr kumimoji="1" lang="en-US" altLang="zh-CN" sz="3200">
                  <a:solidFill>
                    <a:srgbClr val="000000"/>
                  </a:solidFill>
                  <a:latin typeface="Tahoma" pitchFamily="34" charset="0"/>
                  <a:ea typeface="幼圆" pitchFamily="49" charset="-122"/>
                </a:rPr>
                <a:t> E’</a:t>
              </a:r>
              <a:endParaRPr kumimoji="1" lang="en-US" altLang="zh-CN" sz="2800">
                <a:effectLst>
                  <a:outerShdw blurRad="38100" dist="38100" dir="2700000" algn="tl">
                    <a:srgbClr val="C0C0C0"/>
                  </a:outerShdw>
                </a:effectLst>
                <a:latin typeface="Times New Roman" pitchFamily="18" charset="0"/>
                <a:ea typeface="幼圆" pitchFamily="49" charset="-122"/>
              </a:endParaRPr>
            </a:p>
          </p:txBody>
        </p:sp>
        <p:sp>
          <p:nvSpPr>
            <p:cNvPr id="62634" name="Rectangle 170"/>
            <p:cNvSpPr>
              <a:spLocks noChangeArrowheads="1"/>
            </p:cNvSpPr>
            <p:nvPr/>
          </p:nvSpPr>
          <p:spPr bwMode="auto">
            <a:xfrm>
              <a:off x="1905" y="2074"/>
              <a:ext cx="80" cy="307"/>
            </a:xfrm>
            <a:prstGeom prst="rect">
              <a:avLst/>
            </a:prstGeom>
            <a:noFill/>
            <a:ln w="9525">
              <a:noFill/>
              <a:miter lim="800000"/>
              <a:headEnd/>
              <a:tailEnd/>
            </a:ln>
          </p:spPr>
          <p:txBody>
            <a:bodyPr wrap="none" lIns="0" tIns="0" rIns="0" bIns="0">
              <a:spAutoFit/>
            </a:bodyPr>
            <a:lstStyle/>
            <a:p>
              <a:pPr>
                <a:defRPr/>
              </a:pPr>
              <a:r>
                <a:rPr kumimoji="1" lang="en-US" altLang="zh-CN" sz="3200">
                  <a:solidFill>
                    <a:srgbClr val="000000"/>
                  </a:solidFill>
                  <a:latin typeface="Tahoma" pitchFamily="34" charset="0"/>
                  <a:ea typeface="幼圆" pitchFamily="49" charset="-122"/>
                </a:rPr>
                <a:t> </a:t>
              </a:r>
              <a:endParaRPr kumimoji="1" lang="en-US" altLang="zh-CN" sz="2800">
                <a:effectLst>
                  <a:outerShdw blurRad="38100" dist="38100" dir="2700000" algn="tl">
                    <a:srgbClr val="C0C0C0"/>
                  </a:outerShdw>
                </a:effectLst>
                <a:latin typeface="Times New Roman" pitchFamily="18" charset="0"/>
                <a:ea typeface="幼圆" pitchFamily="49" charset="-122"/>
              </a:endParaRPr>
            </a:p>
          </p:txBody>
        </p:sp>
        <p:sp>
          <p:nvSpPr>
            <p:cNvPr id="62635" name="Rectangle 171"/>
            <p:cNvSpPr>
              <a:spLocks noChangeArrowheads="1"/>
            </p:cNvSpPr>
            <p:nvPr/>
          </p:nvSpPr>
          <p:spPr bwMode="auto">
            <a:xfrm>
              <a:off x="4109" y="2074"/>
              <a:ext cx="80" cy="307"/>
            </a:xfrm>
            <a:prstGeom prst="rect">
              <a:avLst/>
            </a:prstGeom>
            <a:noFill/>
            <a:ln w="9525">
              <a:noFill/>
              <a:miter lim="800000"/>
              <a:headEnd/>
              <a:tailEnd/>
            </a:ln>
          </p:spPr>
          <p:txBody>
            <a:bodyPr wrap="none" lIns="0" tIns="0" rIns="0" bIns="0">
              <a:spAutoFit/>
            </a:bodyPr>
            <a:lstStyle/>
            <a:p>
              <a:pPr>
                <a:defRPr/>
              </a:pPr>
              <a:r>
                <a:rPr kumimoji="1" lang="en-US" altLang="zh-CN" sz="3200">
                  <a:solidFill>
                    <a:srgbClr val="000000"/>
                  </a:solidFill>
                  <a:latin typeface="Tahoma" pitchFamily="34" charset="0"/>
                  <a:ea typeface="幼圆" pitchFamily="49" charset="-122"/>
                </a:rPr>
                <a:t> </a:t>
              </a:r>
              <a:endParaRPr kumimoji="1" lang="en-US" altLang="zh-CN" sz="2800">
                <a:effectLst>
                  <a:outerShdw blurRad="38100" dist="38100" dir="2700000" algn="tl">
                    <a:srgbClr val="C0C0C0"/>
                  </a:outerShdw>
                </a:effectLst>
                <a:latin typeface="Times New Roman" pitchFamily="18" charset="0"/>
                <a:ea typeface="幼圆" pitchFamily="49" charset="-122"/>
              </a:endParaRPr>
            </a:p>
          </p:txBody>
        </p:sp>
        <p:sp>
          <p:nvSpPr>
            <p:cNvPr id="62636" name="Rectangle 172"/>
            <p:cNvSpPr>
              <a:spLocks noChangeArrowheads="1"/>
            </p:cNvSpPr>
            <p:nvPr/>
          </p:nvSpPr>
          <p:spPr bwMode="auto">
            <a:xfrm>
              <a:off x="4839" y="2074"/>
              <a:ext cx="0" cy="269"/>
            </a:xfrm>
            <a:prstGeom prst="rect">
              <a:avLst/>
            </a:prstGeom>
            <a:noFill/>
            <a:ln w="9525">
              <a:noFill/>
              <a:miter lim="800000"/>
              <a:headEnd/>
              <a:tailEnd/>
            </a:ln>
          </p:spPr>
          <p:txBody>
            <a:bodyPr wrap="none" lIns="0" tIns="0" rIns="0" bIns="0">
              <a:spAutoFit/>
            </a:bodyPr>
            <a:lstStyle/>
            <a:p>
              <a:pPr>
                <a:defRPr/>
              </a:pPr>
              <a:endParaRPr kumimoji="1" lang="zh-CN" altLang="zh-CN" sz="2800">
                <a:effectLst>
                  <a:outerShdw blurRad="38100" dist="38100" dir="2700000" algn="tl">
                    <a:srgbClr val="C0C0C0"/>
                  </a:outerShdw>
                </a:effectLst>
                <a:latin typeface="Times New Roman" pitchFamily="18" charset="0"/>
                <a:ea typeface="幼圆" pitchFamily="49" charset="-122"/>
              </a:endParaRPr>
            </a:p>
          </p:txBody>
        </p:sp>
        <p:sp>
          <p:nvSpPr>
            <p:cNvPr id="56812" name="Rectangle 173"/>
            <p:cNvSpPr>
              <a:spLocks noChangeArrowheads="1"/>
            </p:cNvSpPr>
            <p:nvPr/>
          </p:nvSpPr>
          <p:spPr bwMode="auto">
            <a:xfrm>
              <a:off x="402" y="2074"/>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813" name="Line 174"/>
            <p:cNvSpPr>
              <a:spLocks noChangeShapeType="1"/>
            </p:cNvSpPr>
            <p:nvPr/>
          </p:nvSpPr>
          <p:spPr bwMode="auto">
            <a:xfrm>
              <a:off x="402" y="2074"/>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814" name="Line 175"/>
            <p:cNvSpPr>
              <a:spLocks noChangeShapeType="1"/>
            </p:cNvSpPr>
            <p:nvPr/>
          </p:nvSpPr>
          <p:spPr bwMode="auto">
            <a:xfrm>
              <a:off x="402" y="2074"/>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815" name="Rectangle 176"/>
            <p:cNvSpPr>
              <a:spLocks noChangeArrowheads="1"/>
            </p:cNvSpPr>
            <p:nvPr/>
          </p:nvSpPr>
          <p:spPr bwMode="auto">
            <a:xfrm>
              <a:off x="390" y="2074"/>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816" name="Line 177"/>
            <p:cNvSpPr>
              <a:spLocks noChangeShapeType="1"/>
            </p:cNvSpPr>
            <p:nvPr/>
          </p:nvSpPr>
          <p:spPr bwMode="auto">
            <a:xfrm>
              <a:off x="390" y="2074"/>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817" name="Line 178"/>
            <p:cNvSpPr>
              <a:spLocks noChangeShapeType="1"/>
            </p:cNvSpPr>
            <p:nvPr/>
          </p:nvSpPr>
          <p:spPr bwMode="auto">
            <a:xfrm>
              <a:off x="390" y="2074"/>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818" name="Rectangle 179"/>
            <p:cNvSpPr>
              <a:spLocks noChangeArrowheads="1"/>
            </p:cNvSpPr>
            <p:nvPr/>
          </p:nvSpPr>
          <p:spPr bwMode="auto">
            <a:xfrm>
              <a:off x="408" y="2074"/>
              <a:ext cx="712"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819" name="Line 180"/>
            <p:cNvSpPr>
              <a:spLocks noChangeShapeType="1"/>
            </p:cNvSpPr>
            <p:nvPr/>
          </p:nvSpPr>
          <p:spPr bwMode="auto">
            <a:xfrm>
              <a:off x="408" y="2074"/>
              <a:ext cx="7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820" name="Rectangle 181"/>
            <p:cNvSpPr>
              <a:spLocks noChangeArrowheads="1"/>
            </p:cNvSpPr>
            <p:nvPr/>
          </p:nvSpPr>
          <p:spPr bwMode="auto">
            <a:xfrm>
              <a:off x="1120" y="2074"/>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821" name="Line 182"/>
            <p:cNvSpPr>
              <a:spLocks noChangeShapeType="1"/>
            </p:cNvSpPr>
            <p:nvPr/>
          </p:nvSpPr>
          <p:spPr bwMode="auto">
            <a:xfrm>
              <a:off x="1120" y="2074"/>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822" name="Line 183"/>
            <p:cNvSpPr>
              <a:spLocks noChangeShapeType="1"/>
            </p:cNvSpPr>
            <p:nvPr/>
          </p:nvSpPr>
          <p:spPr bwMode="auto">
            <a:xfrm>
              <a:off x="1120" y="2074"/>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823" name="Rectangle 184"/>
            <p:cNvSpPr>
              <a:spLocks noChangeArrowheads="1"/>
            </p:cNvSpPr>
            <p:nvPr/>
          </p:nvSpPr>
          <p:spPr bwMode="auto">
            <a:xfrm>
              <a:off x="1126" y="2074"/>
              <a:ext cx="72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824" name="Line 185"/>
            <p:cNvSpPr>
              <a:spLocks noChangeShapeType="1"/>
            </p:cNvSpPr>
            <p:nvPr/>
          </p:nvSpPr>
          <p:spPr bwMode="auto">
            <a:xfrm>
              <a:off x="1126" y="2074"/>
              <a:ext cx="72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825" name="Rectangle 186"/>
            <p:cNvSpPr>
              <a:spLocks noChangeArrowheads="1"/>
            </p:cNvSpPr>
            <p:nvPr/>
          </p:nvSpPr>
          <p:spPr bwMode="auto">
            <a:xfrm>
              <a:off x="1851" y="2074"/>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826" name="Line 187"/>
            <p:cNvSpPr>
              <a:spLocks noChangeShapeType="1"/>
            </p:cNvSpPr>
            <p:nvPr/>
          </p:nvSpPr>
          <p:spPr bwMode="auto">
            <a:xfrm>
              <a:off x="1851" y="2074"/>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827" name="Line 188"/>
            <p:cNvSpPr>
              <a:spLocks noChangeShapeType="1"/>
            </p:cNvSpPr>
            <p:nvPr/>
          </p:nvSpPr>
          <p:spPr bwMode="auto">
            <a:xfrm>
              <a:off x="1851" y="2074"/>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828" name="Rectangle 189"/>
            <p:cNvSpPr>
              <a:spLocks noChangeArrowheads="1"/>
            </p:cNvSpPr>
            <p:nvPr/>
          </p:nvSpPr>
          <p:spPr bwMode="auto">
            <a:xfrm>
              <a:off x="1857" y="2074"/>
              <a:ext cx="73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829" name="Line 190"/>
            <p:cNvSpPr>
              <a:spLocks noChangeShapeType="1"/>
            </p:cNvSpPr>
            <p:nvPr/>
          </p:nvSpPr>
          <p:spPr bwMode="auto">
            <a:xfrm>
              <a:off x="1857" y="2074"/>
              <a:ext cx="73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830" name="Rectangle 191"/>
            <p:cNvSpPr>
              <a:spLocks noChangeArrowheads="1"/>
            </p:cNvSpPr>
            <p:nvPr/>
          </p:nvSpPr>
          <p:spPr bwMode="auto">
            <a:xfrm>
              <a:off x="2588" y="2074"/>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831" name="Line 192"/>
            <p:cNvSpPr>
              <a:spLocks noChangeShapeType="1"/>
            </p:cNvSpPr>
            <p:nvPr/>
          </p:nvSpPr>
          <p:spPr bwMode="auto">
            <a:xfrm>
              <a:off x="2588" y="2074"/>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832" name="Line 193"/>
            <p:cNvSpPr>
              <a:spLocks noChangeShapeType="1"/>
            </p:cNvSpPr>
            <p:nvPr/>
          </p:nvSpPr>
          <p:spPr bwMode="auto">
            <a:xfrm>
              <a:off x="2588" y="2074"/>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833" name="Rectangle 194"/>
            <p:cNvSpPr>
              <a:spLocks noChangeArrowheads="1"/>
            </p:cNvSpPr>
            <p:nvPr/>
          </p:nvSpPr>
          <p:spPr bwMode="auto">
            <a:xfrm>
              <a:off x="2594" y="2074"/>
              <a:ext cx="730"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834" name="Line 195"/>
            <p:cNvSpPr>
              <a:spLocks noChangeShapeType="1"/>
            </p:cNvSpPr>
            <p:nvPr/>
          </p:nvSpPr>
          <p:spPr bwMode="auto">
            <a:xfrm>
              <a:off x="2594" y="2074"/>
              <a:ext cx="73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835" name="Rectangle 196"/>
            <p:cNvSpPr>
              <a:spLocks noChangeArrowheads="1"/>
            </p:cNvSpPr>
            <p:nvPr/>
          </p:nvSpPr>
          <p:spPr bwMode="auto">
            <a:xfrm>
              <a:off x="3324" y="2074"/>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836" name="Line 197"/>
            <p:cNvSpPr>
              <a:spLocks noChangeShapeType="1"/>
            </p:cNvSpPr>
            <p:nvPr/>
          </p:nvSpPr>
          <p:spPr bwMode="auto">
            <a:xfrm>
              <a:off x="3324" y="2074"/>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837" name="Line 198"/>
            <p:cNvSpPr>
              <a:spLocks noChangeShapeType="1"/>
            </p:cNvSpPr>
            <p:nvPr/>
          </p:nvSpPr>
          <p:spPr bwMode="auto">
            <a:xfrm>
              <a:off x="3324" y="2074"/>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838" name="Rectangle 199"/>
            <p:cNvSpPr>
              <a:spLocks noChangeArrowheads="1"/>
            </p:cNvSpPr>
            <p:nvPr/>
          </p:nvSpPr>
          <p:spPr bwMode="auto">
            <a:xfrm>
              <a:off x="3330" y="2074"/>
              <a:ext cx="72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839" name="Line 200"/>
            <p:cNvSpPr>
              <a:spLocks noChangeShapeType="1"/>
            </p:cNvSpPr>
            <p:nvPr/>
          </p:nvSpPr>
          <p:spPr bwMode="auto">
            <a:xfrm>
              <a:off x="3330" y="2074"/>
              <a:ext cx="72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840" name="Rectangle 201"/>
            <p:cNvSpPr>
              <a:spLocks noChangeArrowheads="1"/>
            </p:cNvSpPr>
            <p:nvPr/>
          </p:nvSpPr>
          <p:spPr bwMode="auto">
            <a:xfrm>
              <a:off x="4055" y="2074"/>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841" name="Line 202"/>
            <p:cNvSpPr>
              <a:spLocks noChangeShapeType="1"/>
            </p:cNvSpPr>
            <p:nvPr/>
          </p:nvSpPr>
          <p:spPr bwMode="auto">
            <a:xfrm>
              <a:off x="4055" y="2074"/>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842" name="Line 203"/>
            <p:cNvSpPr>
              <a:spLocks noChangeShapeType="1"/>
            </p:cNvSpPr>
            <p:nvPr/>
          </p:nvSpPr>
          <p:spPr bwMode="auto">
            <a:xfrm>
              <a:off x="4055" y="2074"/>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6324" name="Group 204"/>
          <p:cNvGrpSpPr>
            <a:grpSpLocks/>
          </p:cNvGrpSpPr>
          <p:nvPr/>
        </p:nvGrpSpPr>
        <p:grpSpPr bwMode="auto">
          <a:xfrm>
            <a:off x="619125" y="3983038"/>
            <a:ext cx="8175625" cy="2527300"/>
            <a:chOff x="390" y="2074"/>
            <a:chExt cx="5150" cy="1592"/>
          </a:xfrm>
        </p:grpSpPr>
        <p:sp>
          <p:nvSpPr>
            <p:cNvPr id="56443" name="Rectangle 205"/>
            <p:cNvSpPr>
              <a:spLocks noChangeArrowheads="1"/>
            </p:cNvSpPr>
            <p:nvPr/>
          </p:nvSpPr>
          <p:spPr bwMode="auto">
            <a:xfrm>
              <a:off x="4061" y="2074"/>
              <a:ext cx="730"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444" name="Line 206"/>
            <p:cNvSpPr>
              <a:spLocks noChangeShapeType="1"/>
            </p:cNvSpPr>
            <p:nvPr/>
          </p:nvSpPr>
          <p:spPr bwMode="auto">
            <a:xfrm>
              <a:off x="4061" y="2074"/>
              <a:ext cx="73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45" name="Rectangle 207"/>
            <p:cNvSpPr>
              <a:spLocks noChangeArrowheads="1"/>
            </p:cNvSpPr>
            <p:nvPr/>
          </p:nvSpPr>
          <p:spPr bwMode="auto">
            <a:xfrm>
              <a:off x="4791" y="2074"/>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446" name="Line 208"/>
            <p:cNvSpPr>
              <a:spLocks noChangeShapeType="1"/>
            </p:cNvSpPr>
            <p:nvPr/>
          </p:nvSpPr>
          <p:spPr bwMode="auto">
            <a:xfrm>
              <a:off x="4791" y="2074"/>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47" name="Line 209"/>
            <p:cNvSpPr>
              <a:spLocks noChangeShapeType="1"/>
            </p:cNvSpPr>
            <p:nvPr/>
          </p:nvSpPr>
          <p:spPr bwMode="auto">
            <a:xfrm>
              <a:off x="4791" y="2074"/>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48" name="Rectangle 210"/>
            <p:cNvSpPr>
              <a:spLocks noChangeArrowheads="1"/>
            </p:cNvSpPr>
            <p:nvPr/>
          </p:nvSpPr>
          <p:spPr bwMode="auto">
            <a:xfrm>
              <a:off x="4797" y="2074"/>
              <a:ext cx="72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449" name="Line 211"/>
            <p:cNvSpPr>
              <a:spLocks noChangeShapeType="1"/>
            </p:cNvSpPr>
            <p:nvPr/>
          </p:nvSpPr>
          <p:spPr bwMode="auto">
            <a:xfrm>
              <a:off x="4797" y="2074"/>
              <a:ext cx="72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50" name="Rectangle 212"/>
            <p:cNvSpPr>
              <a:spLocks noChangeArrowheads="1"/>
            </p:cNvSpPr>
            <p:nvPr/>
          </p:nvSpPr>
          <p:spPr bwMode="auto">
            <a:xfrm>
              <a:off x="5534" y="2074"/>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451" name="Line 213"/>
            <p:cNvSpPr>
              <a:spLocks noChangeShapeType="1"/>
            </p:cNvSpPr>
            <p:nvPr/>
          </p:nvSpPr>
          <p:spPr bwMode="auto">
            <a:xfrm>
              <a:off x="5534" y="2074"/>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52" name="Line 214"/>
            <p:cNvSpPr>
              <a:spLocks noChangeShapeType="1"/>
            </p:cNvSpPr>
            <p:nvPr/>
          </p:nvSpPr>
          <p:spPr bwMode="auto">
            <a:xfrm>
              <a:off x="5534" y="2074"/>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53" name="Rectangle 215"/>
            <p:cNvSpPr>
              <a:spLocks noChangeArrowheads="1"/>
            </p:cNvSpPr>
            <p:nvPr/>
          </p:nvSpPr>
          <p:spPr bwMode="auto">
            <a:xfrm>
              <a:off x="5522" y="2074"/>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454" name="Line 216"/>
            <p:cNvSpPr>
              <a:spLocks noChangeShapeType="1"/>
            </p:cNvSpPr>
            <p:nvPr/>
          </p:nvSpPr>
          <p:spPr bwMode="auto">
            <a:xfrm>
              <a:off x="5522" y="2074"/>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55" name="Line 217"/>
            <p:cNvSpPr>
              <a:spLocks noChangeShapeType="1"/>
            </p:cNvSpPr>
            <p:nvPr/>
          </p:nvSpPr>
          <p:spPr bwMode="auto">
            <a:xfrm>
              <a:off x="5522" y="2074"/>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56" name="Rectangle 218"/>
            <p:cNvSpPr>
              <a:spLocks noChangeArrowheads="1"/>
            </p:cNvSpPr>
            <p:nvPr/>
          </p:nvSpPr>
          <p:spPr bwMode="auto">
            <a:xfrm>
              <a:off x="390" y="2080"/>
              <a:ext cx="6" cy="4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457" name="Line 219"/>
            <p:cNvSpPr>
              <a:spLocks noChangeShapeType="1"/>
            </p:cNvSpPr>
            <p:nvPr/>
          </p:nvSpPr>
          <p:spPr bwMode="auto">
            <a:xfrm>
              <a:off x="390" y="2080"/>
              <a:ext cx="1" cy="4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58" name="Rectangle 220"/>
            <p:cNvSpPr>
              <a:spLocks noChangeArrowheads="1"/>
            </p:cNvSpPr>
            <p:nvPr/>
          </p:nvSpPr>
          <p:spPr bwMode="auto">
            <a:xfrm>
              <a:off x="402" y="2080"/>
              <a:ext cx="6" cy="4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459" name="Line 221"/>
            <p:cNvSpPr>
              <a:spLocks noChangeShapeType="1"/>
            </p:cNvSpPr>
            <p:nvPr/>
          </p:nvSpPr>
          <p:spPr bwMode="auto">
            <a:xfrm>
              <a:off x="402" y="2080"/>
              <a:ext cx="1" cy="4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60" name="Rectangle 222"/>
            <p:cNvSpPr>
              <a:spLocks noChangeArrowheads="1"/>
            </p:cNvSpPr>
            <p:nvPr/>
          </p:nvSpPr>
          <p:spPr bwMode="auto">
            <a:xfrm>
              <a:off x="1120" y="2080"/>
              <a:ext cx="6" cy="4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461" name="Line 223"/>
            <p:cNvSpPr>
              <a:spLocks noChangeShapeType="1"/>
            </p:cNvSpPr>
            <p:nvPr/>
          </p:nvSpPr>
          <p:spPr bwMode="auto">
            <a:xfrm>
              <a:off x="1120" y="2080"/>
              <a:ext cx="1" cy="4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62" name="Rectangle 224"/>
            <p:cNvSpPr>
              <a:spLocks noChangeArrowheads="1"/>
            </p:cNvSpPr>
            <p:nvPr/>
          </p:nvSpPr>
          <p:spPr bwMode="auto">
            <a:xfrm>
              <a:off x="1851" y="2080"/>
              <a:ext cx="6" cy="4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463" name="Line 225"/>
            <p:cNvSpPr>
              <a:spLocks noChangeShapeType="1"/>
            </p:cNvSpPr>
            <p:nvPr/>
          </p:nvSpPr>
          <p:spPr bwMode="auto">
            <a:xfrm>
              <a:off x="1851" y="2080"/>
              <a:ext cx="1" cy="4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64" name="Rectangle 226"/>
            <p:cNvSpPr>
              <a:spLocks noChangeArrowheads="1"/>
            </p:cNvSpPr>
            <p:nvPr/>
          </p:nvSpPr>
          <p:spPr bwMode="auto">
            <a:xfrm>
              <a:off x="2588" y="2080"/>
              <a:ext cx="6" cy="4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465" name="Line 227"/>
            <p:cNvSpPr>
              <a:spLocks noChangeShapeType="1"/>
            </p:cNvSpPr>
            <p:nvPr/>
          </p:nvSpPr>
          <p:spPr bwMode="auto">
            <a:xfrm>
              <a:off x="2588" y="2080"/>
              <a:ext cx="1" cy="4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66" name="Rectangle 228"/>
            <p:cNvSpPr>
              <a:spLocks noChangeArrowheads="1"/>
            </p:cNvSpPr>
            <p:nvPr/>
          </p:nvSpPr>
          <p:spPr bwMode="auto">
            <a:xfrm>
              <a:off x="3324" y="2080"/>
              <a:ext cx="6" cy="4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467" name="Line 229"/>
            <p:cNvSpPr>
              <a:spLocks noChangeShapeType="1"/>
            </p:cNvSpPr>
            <p:nvPr/>
          </p:nvSpPr>
          <p:spPr bwMode="auto">
            <a:xfrm>
              <a:off x="3324" y="2080"/>
              <a:ext cx="1" cy="4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68" name="Rectangle 230"/>
            <p:cNvSpPr>
              <a:spLocks noChangeArrowheads="1"/>
            </p:cNvSpPr>
            <p:nvPr/>
          </p:nvSpPr>
          <p:spPr bwMode="auto">
            <a:xfrm>
              <a:off x="4055" y="2080"/>
              <a:ext cx="6" cy="4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469" name="Line 231"/>
            <p:cNvSpPr>
              <a:spLocks noChangeShapeType="1"/>
            </p:cNvSpPr>
            <p:nvPr/>
          </p:nvSpPr>
          <p:spPr bwMode="auto">
            <a:xfrm>
              <a:off x="4055" y="2080"/>
              <a:ext cx="1" cy="4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70" name="Rectangle 232"/>
            <p:cNvSpPr>
              <a:spLocks noChangeArrowheads="1"/>
            </p:cNvSpPr>
            <p:nvPr/>
          </p:nvSpPr>
          <p:spPr bwMode="auto">
            <a:xfrm>
              <a:off x="4791" y="2080"/>
              <a:ext cx="6" cy="4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471" name="Line 233"/>
            <p:cNvSpPr>
              <a:spLocks noChangeShapeType="1"/>
            </p:cNvSpPr>
            <p:nvPr/>
          </p:nvSpPr>
          <p:spPr bwMode="auto">
            <a:xfrm>
              <a:off x="4791" y="2080"/>
              <a:ext cx="1" cy="4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72" name="Rectangle 234"/>
            <p:cNvSpPr>
              <a:spLocks noChangeArrowheads="1"/>
            </p:cNvSpPr>
            <p:nvPr/>
          </p:nvSpPr>
          <p:spPr bwMode="auto">
            <a:xfrm>
              <a:off x="5522" y="2080"/>
              <a:ext cx="6" cy="4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473" name="Line 235"/>
            <p:cNvSpPr>
              <a:spLocks noChangeShapeType="1"/>
            </p:cNvSpPr>
            <p:nvPr/>
          </p:nvSpPr>
          <p:spPr bwMode="auto">
            <a:xfrm>
              <a:off x="5522" y="2080"/>
              <a:ext cx="1" cy="4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74" name="Rectangle 236"/>
            <p:cNvSpPr>
              <a:spLocks noChangeArrowheads="1"/>
            </p:cNvSpPr>
            <p:nvPr/>
          </p:nvSpPr>
          <p:spPr bwMode="auto">
            <a:xfrm>
              <a:off x="5534" y="2080"/>
              <a:ext cx="6" cy="4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475" name="Line 237"/>
            <p:cNvSpPr>
              <a:spLocks noChangeShapeType="1"/>
            </p:cNvSpPr>
            <p:nvPr/>
          </p:nvSpPr>
          <p:spPr bwMode="auto">
            <a:xfrm>
              <a:off x="5534" y="2080"/>
              <a:ext cx="1" cy="4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702" name="Rectangle 238"/>
            <p:cNvSpPr>
              <a:spLocks noChangeArrowheads="1"/>
            </p:cNvSpPr>
            <p:nvPr/>
          </p:nvSpPr>
          <p:spPr bwMode="auto">
            <a:xfrm>
              <a:off x="450" y="2481"/>
              <a:ext cx="359" cy="371"/>
            </a:xfrm>
            <a:prstGeom prst="rect">
              <a:avLst/>
            </a:prstGeom>
            <a:noFill/>
            <a:ln w="9525">
              <a:noFill/>
              <a:miter lim="800000"/>
              <a:headEnd/>
              <a:tailEnd/>
            </a:ln>
          </p:spPr>
          <p:txBody>
            <a:bodyPr wrap="none" lIns="0" tIns="0" rIns="0" bIns="0">
              <a:spAutoFit/>
            </a:bodyPr>
            <a:lstStyle/>
            <a:p>
              <a:pPr>
                <a:defRPr/>
              </a:pPr>
              <a:r>
                <a:rPr kumimoji="1" lang="en-US" altLang="zh-CN" sz="3200">
                  <a:solidFill>
                    <a:srgbClr val="000000"/>
                  </a:solidFill>
                  <a:latin typeface="Tahoma" pitchFamily="34" charset="0"/>
                  <a:ea typeface="幼圆" pitchFamily="49" charset="-122"/>
                </a:rPr>
                <a:t> T</a:t>
              </a:r>
              <a:endParaRPr kumimoji="1" lang="en-US" altLang="zh-CN" sz="2800">
                <a:effectLst>
                  <a:outerShdw blurRad="38100" dist="38100" dir="2700000" algn="tl">
                    <a:srgbClr val="C0C0C0"/>
                  </a:outerShdw>
                </a:effectLst>
                <a:latin typeface="Times New Roman" pitchFamily="18" charset="0"/>
                <a:ea typeface="幼圆" pitchFamily="49" charset="-122"/>
              </a:endParaRPr>
            </a:p>
          </p:txBody>
        </p:sp>
        <p:sp>
          <p:nvSpPr>
            <p:cNvPr id="62703" name="Rectangle 239"/>
            <p:cNvSpPr>
              <a:spLocks noChangeArrowheads="1"/>
            </p:cNvSpPr>
            <p:nvPr/>
          </p:nvSpPr>
          <p:spPr bwMode="auto">
            <a:xfrm>
              <a:off x="1168" y="2481"/>
              <a:ext cx="80" cy="307"/>
            </a:xfrm>
            <a:prstGeom prst="rect">
              <a:avLst/>
            </a:prstGeom>
            <a:noFill/>
            <a:ln w="9525">
              <a:noFill/>
              <a:miter lim="800000"/>
              <a:headEnd/>
              <a:tailEnd/>
            </a:ln>
          </p:spPr>
          <p:txBody>
            <a:bodyPr wrap="none" lIns="0" tIns="0" rIns="0" bIns="0">
              <a:spAutoFit/>
            </a:bodyPr>
            <a:lstStyle/>
            <a:p>
              <a:pPr>
                <a:defRPr/>
              </a:pPr>
              <a:r>
                <a:rPr kumimoji="1" lang="en-US" altLang="zh-CN" sz="3200">
                  <a:solidFill>
                    <a:srgbClr val="000000"/>
                  </a:solidFill>
                  <a:latin typeface="Tahoma" pitchFamily="34" charset="0"/>
                  <a:ea typeface="幼圆" pitchFamily="49" charset="-122"/>
                </a:rPr>
                <a:t> </a:t>
              </a:r>
              <a:endParaRPr kumimoji="1" lang="en-US" altLang="zh-CN" sz="2800">
                <a:effectLst>
                  <a:outerShdw blurRad="38100" dist="38100" dir="2700000" algn="tl">
                    <a:srgbClr val="C0C0C0"/>
                  </a:outerShdw>
                </a:effectLst>
                <a:latin typeface="Times New Roman" pitchFamily="18" charset="0"/>
                <a:ea typeface="幼圆" pitchFamily="49" charset="-122"/>
              </a:endParaRPr>
            </a:p>
          </p:txBody>
        </p:sp>
        <p:sp>
          <p:nvSpPr>
            <p:cNvPr id="62704" name="Rectangle 240"/>
            <p:cNvSpPr>
              <a:spLocks noChangeArrowheads="1"/>
            </p:cNvSpPr>
            <p:nvPr/>
          </p:nvSpPr>
          <p:spPr bwMode="auto">
            <a:xfrm>
              <a:off x="3372" y="2481"/>
              <a:ext cx="80" cy="307"/>
            </a:xfrm>
            <a:prstGeom prst="rect">
              <a:avLst/>
            </a:prstGeom>
            <a:noFill/>
            <a:ln w="9525">
              <a:noFill/>
              <a:miter lim="800000"/>
              <a:headEnd/>
              <a:tailEnd/>
            </a:ln>
          </p:spPr>
          <p:txBody>
            <a:bodyPr wrap="none" lIns="0" tIns="0" rIns="0" bIns="0">
              <a:spAutoFit/>
            </a:bodyPr>
            <a:lstStyle/>
            <a:p>
              <a:pPr>
                <a:defRPr/>
              </a:pPr>
              <a:r>
                <a:rPr kumimoji="1" lang="en-US" altLang="zh-CN" sz="3200">
                  <a:solidFill>
                    <a:srgbClr val="000000"/>
                  </a:solidFill>
                  <a:latin typeface="Tahoma" pitchFamily="34" charset="0"/>
                  <a:ea typeface="幼圆" pitchFamily="49" charset="-122"/>
                </a:rPr>
                <a:t> </a:t>
              </a:r>
              <a:endParaRPr kumimoji="1" lang="en-US" altLang="zh-CN" sz="2800">
                <a:effectLst>
                  <a:outerShdw blurRad="38100" dist="38100" dir="2700000" algn="tl">
                    <a:srgbClr val="C0C0C0"/>
                  </a:outerShdw>
                </a:effectLst>
                <a:latin typeface="Times New Roman" pitchFamily="18" charset="0"/>
                <a:ea typeface="幼圆" pitchFamily="49" charset="-122"/>
              </a:endParaRPr>
            </a:p>
          </p:txBody>
        </p:sp>
        <p:sp>
          <p:nvSpPr>
            <p:cNvPr id="56479" name="Rectangle 241"/>
            <p:cNvSpPr>
              <a:spLocks noChangeArrowheads="1"/>
            </p:cNvSpPr>
            <p:nvPr/>
          </p:nvSpPr>
          <p:spPr bwMode="auto">
            <a:xfrm>
              <a:off x="402" y="2481"/>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480" name="Line 242"/>
            <p:cNvSpPr>
              <a:spLocks noChangeShapeType="1"/>
            </p:cNvSpPr>
            <p:nvPr/>
          </p:nvSpPr>
          <p:spPr bwMode="auto">
            <a:xfrm>
              <a:off x="402" y="2481"/>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81" name="Line 243"/>
            <p:cNvSpPr>
              <a:spLocks noChangeShapeType="1"/>
            </p:cNvSpPr>
            <p:nvPr/>
          </p:nvSpPr>
          <p:spPr bwMode="auto">
            <a:xfrm>
              <a:off x="402" y="2481"/>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82" name="Rectangle 244"/>
            <p:cNvSpPr>
              <a:spLocks noChangeArrowheads="1"/>
            </p:cNvSpPr>
            <p:nvPr/>
          </p:nvSpPr>
          <p:spPr bwMode="auto">
            <a:xfrm>
              <a:off x="390" y="2481"/>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483" name="Line 245"/>
            <p:cNvSpPr>
              <a:spLocks noChangeShapeType="1"/>
            </p:cNvSpPr>
            <p:nvPr/>
          </p:nvSpPr>
          <p:spPr bwMode="auto">
            <a:xfrm>
              <a:off x="390" y="2481"/>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84" name="Line 246"/>
            <p:cNvSpPr>
              <a:spLocks noChangeShapeType="1"/>
            </p:cNvSpPr>
            <p:nvPr/>
          </p:nvSpPr>
          <p:spPr bwMode="auto">
            <a:xfrm>
              <a:off x="390" y="2481"/>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85" name="Rectangle 247"/>
            <p:cNvSpPr>
              <a:spLocks noChangeArrowheads="1"/>
            </p:cNvSpPr>
            <p:nvPr/>
          </p:nvSpPr>
          <p:spPr bwMode="auto">
            <a:xfrm>
              <a:off x="408" y="2481"/>
              <a:ext cx="712"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486" name="Line 248"/>
            <p:cNvSpPr>
              <a:spLocks noChangeShapeType="1"/>
            </p:cNvSpPr>
            <p:nvPr/>
          </p:nvSpPr>
          <p:spPr bwMode="auto">
            <a:xfrm>
              <a:off x="408" y="2481"/>
              <a:ext cx="7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87" name="Rectangle 249"/>
            <p:cNvSpPr>
              <a:spLocks noChangeArrowheads="1"/>
            </p:cNvSpPr>
            <p:nvPr/>
          </p:nvSpPr>
          <p:spPr bwMode="auto">
            <a:xfrm>
              <a:off x="1120" y="2481"/>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488" name="Line 250"/>
            <p:cNvSpPr>
              <a:spLocks noChangeShapeType="1"/>
            </p:cNvSpPr>
            <p:nvPr/>
          </p:nvSpPr>
          <p:spPr bwMode="auto">
            <a:xfrm>
              <a:off x="1120" y="2481"/>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89" name="Line 251"/>
            <p:cNvSpPr>
              <a:spLocks noChangeShapeType="1"/>
            </p:cNvSpPr>
            <p:nvPr/>
          </p:nvSpPr>
          <p:spPr bwMode="auto">
            <a:xfrm>
              <a:off x="1120" y="2481"/>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90" name="Rectangle 252"/>
            <p:cNvSpPr>
              <a:spLocks noChangeArrowheads="1"/>
            </p:cNvSpPr>
            <p:nvPr/>
          </p:nvSpPr>
          <p:spPr bwMode="auto">
            <a:xfrm>
              <a:off x="1126" y="2481"/>
              <a:ext cx="72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491" name="Line 253"/>
            <p:cNvSpPr>
              <a:spLocks noChangeShapeType="1"/>
            </p:cNvSpPr>
            <p:nvPr/>
          </p:nvSpPr>
          <p:spPr bwMode="auto">
            <a:xfrm>
              <a:off x="1126" y="2481"/>
              <a:ext cx="72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92" name="Rectangle 254"/>
            <p:cNvSpPr>
              <a:spLocks noChangeArrowheads="1"/>
            </p:cNvSpPr>
            <p:nvPr/>
          </p:nvSpPr>
          <p:spPr bwMode="auto">
            <a:xfrm>
              <a:off x="1851" y="2481"/>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493" name="Line 255"/>
            <p:cNvSpPr>
              <a:spLocks noChangeShapeType="1"/>
            </p:cNvSpPr>
            <p:nvPr/>
          </p:nvSpPr>
          <p:spPr bwMode="auto">
            <a:xfrm>
              <a:off x="1851" y="2481"/>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94" name="Line 256"/>
            <p:cNvSpPr>
              <a:spLocks noChangeShapeType="1"/>
            </p:cNvSpPr>
            <p:nvPr/>
          </p:nvSpPr>
          <p:spPr bwMode="auto">
            <a:xfrm>
              <a:off x="1851" y="2481"/>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95" name="Rectangle 257"/>
            <p:cNvSpPr>
              <a:spLocks noChangeArrowheads="1"/>
            </p:cNvSpPr>
            <p:nvPr/>
          </p:nvSpPr>
          <p:spPr bwMode="auto">
            <a:xfrm>
              <a:off x="1857" y="2481"/>
              <a:ext cx="73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496" name="Line 258"/>
            <p:cNvSpPr>
              <a:spLocks noChangeShapeType="1"/>
            </p:cNvSpPr>
            <p:nvPr/>
          </p:nvSpPr>
          <p:spPr bwMode="auto">
            <a:xfrm>
              <a:off x="1857" y="2481"/>
              <a:ext cx="73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97" name="Rectangle 259"/>
            <p:cNvSpPr>
              <a:spLocks noChangeArrowheads="1"/>
            </p:cNvSpPr>
            <p:nvPr/>
          </p:nvSpPr>
          <p:spPr bwMode="auto">
            <a:xfrm>
              <a:off x="2588" y="2481"/>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498" name="Line 260"/>
            <p:cNvSpPr>
              <a:spLocks noChangeShapeType="1"/>
            </p:cNvSpPr>
            <p:nvPr/>
          </p:nvSpPr>
          <p:spPr bwMode="auto">
            <a:xfrm>
              <a:off x="2588" y="2481"/>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99" name="Line 261"/>
            <p:cNvSpPr>
              <a:spLocks noChangeShapeType="1"/>
            </p:cNvSpPr>
            <p:nvPr/>
          </p:nvSpPr>
          <p:spPr bwMode="auto">
            <a:xfrm>
              <a:off x="2588" y="2481"/>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500" name="Rectangle 262"/>
            <p:cNvSpPr>
              <a:spLocks noChangeArrowheads="1"/>
            </p:cNvSpPr>
            <p:nvPr/>
          </p:nvSpPr>
          <p:spPr bwMode="auto">
            <a:xfrm>
              <a:off x="2594" y="2481"/>
              <a:ext cx="730"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501" name="Line 263"/>
            <p:cNvSpPr>
              <a:spLocks noChangeShapeType="1"/>
            </p:cNvSpPr>
            <p:nvPr/>
          </p:nvSpPr>
          <p:spPr bwMode="auto">
            <a:xfrm>
              <a:off x="2594" y="2481"/>
              <a:ext cx="73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502" name="Rectangle 264"/>
            <p:cNvSpPr>
              <a:spLocks noChangeArrowheads="1"/>
            </p:cNvSpPr>
            <p:nvPr/>
          </p:nvSpPr>
          <p:spPr bwMode="auto">
            <a:xfrm>
              <a:off x="3324" y="2481"/>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503" name="Line 265"/>
            <p:cNvSpPr>
              <a:spLocks noChangeShapeType="1"/>
            </p:cNvSpPr>
            <p:nvPr/>
          </p:nvSpPr>
          <p:spPr bwMode="auto">
            <a:xfrm>
              <a:off x="3324" y="2481"/>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504" name="Line 266"/>
            <p:cNvSpPr>
              <a:spLocks noChangeShapeType="1"/>
            </p:cNvSpPr>
            <p:nvPr/>
          </p:nvSpPr>
          <p:spPr bwMode="auto">
            <a:xfrm>
              <a:off x="3324" y="2481"/>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505" name="Rectangle 267"/>
            <p:cNvSpPr>
              <a:spLocks noChangeArrowheads="1"/>
            </p:cNvSpPr>
            <p:nvPr/>
          </p:nvSpPr>
          <p:spPr bwMode="auto">
            <a:xfrm>
              <a:off x="3330" y="2481"/>
              <a:ext cx="72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506" name="Line 268"/>
            <p:cNvSpPr>
              <a:spLocks noChangeShapeType="1"/>
            </p:cNvSpPr>
            <p:nvPr/>
          </p:nvSpPr>
          <p:spPr bwMode="auto">
            <a:xfrm>
              <a:off x="3330" y="2481"/>
              <a:ext cx="72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507" name="Rectangle 269"/>
            <p:cNvSpPr>
              <a:spLocks noChangeArrowheads="1"/>
            </p:cNvSpPr>
            <p:nvPr/>
          </p:nvSpPr>
          <p:spPr bwMode="auto">
            <a:xfrm>
              <a:off x="4055" y="2481"/>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508" name="Line 270"/>
            <p:cNvSpPr>
              <a:spLocks noChangeShapeType="1"/>
            </p:cNvSpPr>
            <p:nvPr/>
          </p:nvSpPr>
          <p:spPr bwMode="auto">
            <a:xfrm>
              <a:off x="4055" y="2481"/>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509" name="Line 271"/>
            <p:cNvSpPr>
              <a:spLocks noChangeShapeType="1"/>
            </p:cNvSpPr>
            <p:nvPr/>
          </p:nvSpPr>
          <p:spPr bwMode="auto">
            <a:xfrm>
              <a:off x="4055" y="2481"/>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510" name="Rectangle 272"/>
            <p:cNvSpPr>
              <a:spLocks noChangeArrowheads="1"/>
            </p:cNvSpPr>
            <p:nvPr/>
          </p:nvSpPr>
          <p:spPr bwMode="auto">
            <a:xfrm>
              <a:off x="4061" y="2481"/>
              <a:ext cx="730"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511" name="Line 273"/>
            <p:cNvSpPr>
              <a:spLocks noChangeShapeType="1"/>
            </p:cNvSpPr>
            <p:nvPr/>
          </p:nvSpPr>
          <p:spPr bwMode="auto">
            <a:xfrm>
              <a:off x="4061" y="2481"/>
              <a:ext cx="73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512" name="Rectangle 274"/>
            <p:cNvSpPr>
              <a:spLocks noChangeArrowheads="1"/>
            </p:cNvSpPr>
            <p:nvPr/>
          </p:nvSpPr>
          <p:spPr bwMode="auto">
            <a:xfrm>
              <a:off x="4791" y="2481"/>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513" name="Line 275"/>
            <p:cNvSpPr>
              <a:spLocks noChangeShapeType="1"/>
            </p:cNvSpPr>
            <p:nvPr/>
          </p:nvSpPr>
          <p:spPr bwMode="auto">
            <a:xfrm>
              <a:off x="4791" y="2481"/>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514" name="Line 276"/>
            <p:cNvSpPr>
              <a:spLocks noChangeShapeType="1"/>
            </p:cNvSpPr>
            <p:nvPr/>
          </p:nvSpPr>
          <p:spPr bwMode="auto">
            <a:xfrm>
              <a:off x="4791" y="2481"/>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515" name="Rectangle 277"/>
            <p:cNvSpPr>
              <a:spLocks noChangeArrowheads="1"/>
            </p:cNvSpPr>
            <p:nvPr/>
          </p:nvSpPr>
          <p:spPr bwMode="auto">
            <a:xfrm>
              <a:off x="4797" y="2481"/>
              <a:ext cx="72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516" name="Line 278"/>
            <p:cNvSpPr>
              <a:spLocks noChangeShapeType="1"/>
            </p:cNvSpPr>
            <p:nvPr/>
          </p:nvSpPr>
          <p:spPr bwMode="auto">
            <a:xfrm>
              <a:off x="4797" y="2481"/>
              <a:ext cx="72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517" name="Rectangle 279"/>
            <p:cNvSpPr>
              <a:spLocks noChangeArrowheads="1"/>
            </p:cNvSpPr>
            <p:nvPr/>
          </p:nvSpPr>
          <p:spPr bwMode="auto">
            <a:xfrm>
              <a:off x="5534" y="2481"/>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518" name="Line 280"/>
            <p:cNvSpPr>
              <a:spLocks noChangeShapeType="1"/>
            </p:cNvSpPr>
            <p:nvPr/>
          </p:nvSpPr>
          <p:spPr bwMode="auto">
            <a:xfrm>
              <a:off x="5534" y="2481"/>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519" name="Line 281"/>
            <p:cNvSpPr>
              <a:spLocks noChangeShapeType="1"/>
            </p:cNvSpPr>
            <p:nvPr/>
          </p:nvSpPr>
          <p:spPr bwMode="auto">
            <a:xfrm>
              <a:off x="5534" y="2481"/>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520" name="Rectangle 282"/>
            <p:cNvSpPr>
              <a:spLocks noChangeArrowheads="1"/>
            </p:cNvSpPr>
            <p:nvPr/>
          </p:nvSpPr>
          <p:spPr bwMode="auto">
            <a:xfrm>
              <a:off x="5522" y="2481"/>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521" name="Line 283"/>
            <p:cNvSpPr>
              <a:spLocks noChangeShapeType="1"/>
            </p:cNvSpPr>
            <p:nvPr/>
          </p:nvSpPr>
          <p:spPr bwMode="auto">
            <a:xfrm>
              <a:off x="5522" y="2481"/>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522" name="Line 284"/>
            <p:cNvSpPr>
              <a:spLocks noChangeShapeType="1"/>
            </p:cNvSpPr>
            <p:nvPr/>
          </p:nvSpPr>
          <p:spPr bwMode="auto">
            <a:xfrm>
              <a:off x="5522" y="2481"/>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523" name="Rectangle 285"/>
            <p:cNvSpPr>
              <a:spLocks noChangeArrowheads="1"/>
            </p:cNvSpPr>
            <p:nvPr/>
          </p:nvSpPr>
          <p:spPr bwMode="auto">
            <a:xfrm>
              <a:off x="390" y="2487"/>
              <a:ext cx="6" cy="4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524" name="Line 286"/>
            <p:cNvSpPr>
              <a:spLocks noChangeShapeType="1"/>
            </p:cNvSpPr>
            <p:nvPr/>
          </p:nvSpPr>
          <p:spPr bwMode="auto">
            <a:xfrm>
              <a:off x="390" y="2487"/>
              <a:ext cx="1" cy="4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525" name="Rectangle 287"/>
            <p:cNvSpPr>
              <a:spLocks noChangeArrowheads="1"/>
            </p:cNvSpPr>
            <p:nvPr/>
          </p:nvSpPr>
          <p:spPr bwMode="auto">
            <a:xfrm>
              <a:off x="402" y="2487"/>
              <a:ext cx="6" cy="4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526" name="Line 288"/>
            <p:cNvSpPr>
              <a:spLocks noChangeShapeType="1"/>
            </p:cNvSpPr>
            <p:nvPr/>
          </p:nvSpPr>
          <p:spPr bwMode="auto">
            <a:xfrm>
              <a:off x="402" y="2487"/>
              <a:ext cx="1" cy="4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527" name="Rectangle 289"/>
            <p:cNvSpPr>
              <a:spLocks noChangeArrowheads="1"/>
            </p:cNvSpPr>
            <p:nvPr/>
          </p:nvSpPr>
          <p:spPr bwMode="auto">
            <a:xfrm>
              <a:off x="1120" y="2487"/>
              <a:ext cx="6" cy="4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528" name="Line 290"/>
            <p:cNvSpPr>
              <a:spLocks noChangeShapeType="1"/>
            </p:cNvSpPr>
            <p:nvPr/>
          </p:nvSpPr>
          <p:spPr bwMode="auto">
            <a:xfrm>
              <a:off x="1120" y="2487"/>
              <a:ext cx="1" cy="4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529" name="Rectangle 291"/>
            <p:cNvSpPr>
              <a:spLocks noChangeArrowheads="1"/>
            </p:cNvSpPr>
            <p:nvPr/>
          </p:nvSpPr>
          <p:spPr bwMode="auto">
            <a:xfrm>
              <a:off x="1851" y="2487"/>
              <a:ext cx="6" cy="4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530" name="Line 292"/>
            <p:cNvSpPr>
              <a:spLocks noChangeShapeType="1"/>
            </p:cNvSpPr>
            <p:nvPr/>
          </p:nvSpPr>
          <p:spPr bwMode="auto">
            <a:xfrm>
              <a:off x="1851" y="2487"/>
              <a:ext cx="1" cy="4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531" name="Rectangle 293"/>
            <p:cNvSpPr>
              <a:spLocks noChangeArrowheads="1"/>
            </p:cNvSpPr>
            <p:nvPr/>
          </p:nvSpPr>
          <p:spPr bwMode="auto">
            <a:xfrm>
              <a:off x="2588" y="2487"/>
              <a:ext cx="6" cy="4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532" name="Line 294"/>
            <p:cNvSpPr>
              <a:spLocks noChangeShapeType="1"/>
            </p:cNvSpPr>
            <p:nvPr/>
          </p:nvSpPr>
          <p:spPr bwMode="auto">
            <a:xfrm>
              <a:off x="2588" y="2487"/>
              <a:ext cx="1" cy="4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533" name="Rectangle 295"/>
            <p:cNvSpPr>
              <a:spLocks noChangeArrowheads="1"/>
            </p:cNvSpPr>
            <p:nvPr/>
          </p:nvSpPr>
          <p:spPr bwMode="auto">
            <a:xfrm>
              <a:off x="3324" y="2487"/>
              <a:ext cx="6" cy="4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534" name="Line 296"/>
            <p:cNvSpPr>
              <a:spLocks noChangeShapeType="1"/>
            </p:cNvSpPr>
            <p:nvPr/>
          </p:nvSpPr>
          <p:spPr bwMode="auto">
            <a:xfrm>
              <a:off x="3324" y="2487"/>
              <a:ext cx="1" cy="4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535" name="Rectangle 297"/>
            <p:cNvSpPr>
              <a:spLocks noChangeArrowheads="1"/>
            </p:cNvSpPr>
            <p:nvPr/>
          </p:nvSpPr>
          <p:spPr bwMode="auto">
            <a:xfrm>
              <a:off x="4055" y="2487"/>
              <a:ext cx="6" cy="4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536" name="Line 298"/>
            <p:cNvSpPr>
              <a:spLocks noChangeShapeType="1"/>
            </p:cNvSpPr>
            <p:nvPr/>
          </p:nvSpPr>
          <p:spPr bwMode="auto">
            <a:xfrm>
              <a:off x="4055" y="2487"/>
              <a:ext cx="1" cy="4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537" name="Rectangle 299"/>
            <p:cNvSpPr>
              <a:spLocks noChangeArrowheads="1"/>
            </p:cNvSpPr>
            <p:nvPr/>
          </p:nvSpPr>
          <p:spPr bwMode="auto">
            <a:xfrm>
              <a:off x="4791" y="2487"/>
              <a:ext cx="6" cy="4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538" name="Line 300"/>
            <p:cNvSpPr>
              <a:spLocks noChangeShapeType="1"/>
            </p:cNvSpPr>
            <p:nvPr/>
          </p:nvSpPr>
          <p:spPr bwMode="auto">
            <a:xfrm>
              <a:off x="4791" y="2487"/>
              <a:ext cx="1" cy="4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539" name="Rectangle 301"/>
            <p:cNvSpPr>
              <a:spLocks noChangeArrowheads="1"/>
            </p:cNvSpPr>
            <p:nvPr/>
          </p:nvSpPr>
          <p:spPr bwMode="auto">
            <a:xfrm>
              <a:off x="5522" y="2487"/>
              <a:ext cx="6" cy="4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540" name="Line 302"/>
            <p:cNvSpPr>
              <a:spLocks noChangeShapeType="1"/>
            </p:cNvSpPr>
            <p:nvPr/>
          </p:nvSpPr>
          <p:spPr bwMode="auto">
            <a:xfrm>
              <a:off x="5522" y="2487"/>
              <a:ext cx="1" cy="4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541" name="Rectangle 303"/>
            <p:cNvSpPr>
              <a:spLocks noChangeArrowheads="1"/>
            </p:cNvSpPr>
            <p:nvPr/>
          </p:nvSpPr>
          <p:spPr bwMode="auto">
            <a:xfrm>
              <a:off x="5534" y="2487"/>
              <a:ext cx="6" cy="4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542" name="Line 304"/>
            <p:cNvSpPr>
              <a:spLocks noChangeShapeType="1"/>
            </p:cNvSpPr>
            <p:nvPr/>
          </p:nvSpPr>
          <p:spPr bwMode="auto">
            <a:xfrm>
              <a:off x="5534" y="2487"/>
              <a:ext cx="1" cy="4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769" name="Rectangle 305"/>
            <p:cNvSpPr>
              <a:spLocks noChangeArrowheads="1"/>
            </p:cNvSpPr>
            <p:nvPr/>
          </p:nvSpPr>
          <p:spPr bwMode="auto">
            <a:xfrm>
              <a:off x="450" y="2888"/>
              <a:ext cx="413" cy="371"/>
            </a:xfrm>
            <a:prstGeom prst="rect">
              <a:avLst/>
            </a:prstGeom>
            <a:noFill/>
            <a:ln w="9525">
              <a:noFill/>
              <a:miter lim="800000"/>
              <a:headEnd/>
              <a:tailEnd/>
            </a:ln>
          </p:spPr>
          <p:txBody>
            <a:bodyPr wrap="none" lIns="0" tIns="0" rIns="0" bIns="0">
              <a:spAutoFit/>
            </a:bodyPr>
            <a:lstStyle/>
            <a:p>
              <a:pPr>
                <a:defRPr/>
              </a:pPr>
              <a:r>
                <a:rPr kumimoji="1" lang="en-US" altLang="zh-CN" sz="3200">
                  <a:solidFill>
                    <a:srgbClr val="000000"/>
                  </a:solidFill>
                  <a:latin typeface="Tahoma" pitchFamily="34" charset="0"/>
                  <a:ea typeface="幼圆" pitchFamily="49" charset="-122"/>
                </a:rPr>
                <a:t> T’</a:t>
              </a:r>
              <a:endParaRPr kumimoji="1" lang="en-US" altLang="zh-CN" sz="2800">
                <a:effectLst>
                  <a:outerShdw blurRad="38100" dist="38100" dir="2700000" algn="tl">
                    <a:srgbClr val="C0C0C0"/>
                  </a:outerShdw>
                </a:effectLst>
                <a:latin typeface="Times New Roman" pitchFamily="18" charset="0"/>
                <a:ea typeface="幼圆" pitchFamily="49" charset="-122"/>
              </a:endParaRPr>
            </a:p>
          </p:txBody>
        </p:sp>
        <p:sp>
          <p:nvSpPr>
            <p:cNvPr id="56544" name="Rectangle 306"/>
            <p:cNvSpPr>
              <a:spLocks noChangeArrowheads="1"/>
            </p:cNvSpPr>
            <p:nvPr/>
          </p:nvSpPr>
          <p:spPr bwMode="auto">
            <a:xfrm>
              <a:off x="1905" y="2888"/>
              <a:ext cx="335"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CN">
                  <a:solidFill>
                    <a:srgbClr val="000000"/>
                  </a:solidFill>
                  <a:latin typeface="Tahoma" panose="020B0604030504040204" pitchFamily="34" charset="0"/>
                  <a:ea typeface="幼圆" panose="02010509060101010101" pitchFamily="49" charset="-122"/>
                </a:rPr>
                <a:t> </a:t>
              </a:r>
              <a:r>
                <a:rPr lang="en-US" altLang="zh-CN" sz="1800" b="1"/>
                <a:t>→</a:t>
              </a:r>
              <a:r>
                <a:rPr kumimoji="1" lang="en-US" altLang="zh-CN" sz="2000" b="1">
                  <a:latin typeface="Times New Roman" panose="02020603050405020304" pitchFamily="18" charset="0"/>
                </a:rPr>
                <a:t> </a:t>
              </a:r>
              <a:r>
                <a:rPr kumimoji="1" lang="en-US" altLang="zh-CN" sz="2000" b="1">
                  <a:latin typeface="Times New Roman" panose="02020603050405020304" pitchFamily="18" charset="0"/>
                  <a:sym typeface="Symbol" panose="05050102010706020507" pitchFamily="18" charset="2"/>
                </a:rPr>
                <a:t></a:t>
              </a:r>
            </a:p>
          </p:txBody>
        </p:sp>
        <p:sp>
          <p:nvSpPr>
            <p:cNvPr id="62771" name="Rectangle 307"/>
            <p:cNvSpPr>
              <a:spLocks noChangeArrowheads="1"/>
            </p:cNvSpPr>
            <p:nvPr/>
          </p:nvSpPr>
          <p:spPr bwMode="auto">
            <a:xfrm>
              <a:off x="2636" y="2888"/>
              <a:ext cx="80" cy="307"/>
            </a:xfrm>
            <a:prstGeom prst="rect">
              <a:avLst/>
            </a:prstGeom>
            <a:noFill/>
            <a:ln w="9525">
              <a:noFill/>
              <a:miter lim="800000"/>
              <a:headEnd/>
              <a:tailEnd/>
            </a:ln>
          </p:spPr>
          <p:txBody>
            <a:bodyPr wrap="none" lIns="0" tIns="0" rIns="0" bIns="0">
              <a:spAutoFit/>
            </a:bodyPr>
            <a:lstStyle/>
            <a:p>
              <a:pPr>
                <a:defRPr/>
              </a:pPr>
              <a:r>
                <a:rPr kumimoji="1" lang="en-US" altLang="zh-CN" sz="3200">
                  <a:solidFill>
                    <a:srgbClr val="000000"/>
                  </a:solidFill>
                  <a:latin typeface="Tahoma" pitchFamily="34" charset="0"/>
                  <a:ea typeface="幼圆" pitchFamily="49" charset="-122"/>
                </a:rPr>
                <a:t> </a:t>
              </a:r>
              <a:endParaRPr kumimoji="1" lang="en-US" altLang="zh-CN" sz="2800">
                <a:effectLst>
                  <a:outerShdw blurRad="38100" dist="38100" dir="2700000" algn="tl">
                    <a:srgbClr val="C0C0C0"/>
                  </a:outerShdw>
                </a:effectLst>
                <a:latin typeface="Times New Roman" pitchFamily="18" charset="0"/>
                <a:ea typeface="幼圆" pitchFamily="49" charset="-122"/>
              </a:endParaRPr>
            </a:p>
          </p:txBody>
        </p:sp>
        <p:sp>
          <p:nvSpPr>
            <p:cNvPr id="56546" name="Rectangle 308"/>
            <p:cNvSpPr>
              <a:spLocks noChangeArrowheads="1"/>
            </p:cNvSpPr>
            <p:nvPr/>
          </p:nvSpPr>
          <p:spPr bwMode="auto">
            <a:xfrm>
              <a:off x="4109" y="2888"/>
              <a:ext cx="335"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CN">
                  <a:solidFill>
                    <a:srgbClr val="000000"/>
                  </a:solidFill>
                  <a:latin typeface="Tahoma" panose="020B0604030504040204" pitchFamily="34" charset="0"/>
                  <a:ea typeface="幼圆" panose="02010509060101010101" pitchFamily="49" charset="-122"/>
                </a:rPr>
                <a:t> </a:t>
              </a:r>
              <a:r>
                <a:rPr lang="en-US" altLang="zh-CN" sz="1800" b="1"/>
                <a:t>→</a:t>
              </a:r>
              <a:r>
                <a:rPr kumimoji="1" lang="en-US" altLang="zh-CN" sz="2000" b="1">
                  <a:latin typeface="Times New Roman" panose="02020603050405020304" pitchFamily="18" charset="0"/>
                </a:rPr>
                <a:t> </a:t>
              </a:r>
              <a:r>
                <a:rPr kumimoji="1" lang="en-US" altLang="zh-CN" sz="2000" b="1">
                  <a:latin typeface="Times New Roman" panose="02020603050405020304" pitchFamily="18" charset="0"/>
                  <a:sym typeface="Symbol" panose="05050102010706020507" pitchFamily="18" charset="2"/>
                </a:rPr>
                <a:t></a:t>
              </a:r>
            </a:p>
          </p:txBody>
        </p:sp>
        <p:sp>
          <p:nvSpPr>
            <p:cNvPr id="62773" name="Rectangle 309"/>
            <p:cNvSpPr>
              <a:spLocks noChangeArrowheads="1"/>
            </p:cNvSpPr>
            <p:nvPr/>
          </p:nvSpPr>
          <p:spPr bwMode="auto">
            <a:xfrm>
              <a:off x="4839" y="2888"/>
              <a:ext cx="80" cy="307"/>
            </a:xfrm>
            <a:prstGeom prst="rect">
              <a:avLst/>
            </a:prstGeom>
            <a:noFill/>
            <a:ln w="9525">
              <a:noFill/>
              <a:miter lim="800000"/>
              <a:headEnd/>
              <a:tailEnd/>
            </a:ln>
          </p:spPr>
          <p:txBody>
            <a:bodyPr wrap="none" lIns="0" tIns="0" rIns="0" bIns="0">
              <a:spAutoFit/>
            </a:bodyPr>
            <a:lstStyle/>
            <a:p>
              <a:pPr>
                <a:defRPr/>
              </a:pPr>
              <a:r>
                <a:rPr kumimoji="1" lang="en-US" altLang="zh-CN" sz="3200">
                  <a:solidFill>
                    <a:srgbClr val="000000"/>
                  </a:solidFill>
                  <a:latin typeface="Tahoma" pitchFamily="34" charset="0"/>
                  <a:ea typeface="幼圆" pitchFamily="49" charset="-122"/>
                </a:rPr>
                <a:t> </a:t>
              </a:r>
              <a:endParaRPr kumimoji="1" lang="en-US" altLang="zh-CN" sz="2800">
                <a:effectLst>
                  <a:outerShdw blurRad="38100" dist="38100" dir="2700000" algn="tl">
                    <a:srgbClr val="C0C0C0"/>
                  </a:outerShdw>
                </a:effectLst>
                <a:latin typeface="Times New Roman" pitchFamily="18" charset="0"/>
                <a:ea typeface="幼圆" pitchFamily="49" charset="-122"/>
              </a:endParaRPr>
            </a:p>
          </p:txBody>
        </p:sp>
        <p:sp>
          <p:nvSpPr>
            <p:cNvPr id="56548" name="Rectangle 310"/>
            <p:cNvSpPr>
              <a:spLocks noChangeArrowheads="1"/>
            </p:cNvSpPr>
            <p:nvPr/>
          </p:nvSpPr>
          <p:spPr bwMode="auto">
            <a:xfrm>
              <a:off x="402" y="2888"/>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549" name="Line 311"/>
            <p:cNvSpPr>
              <a:spLocks noChangeShapeType="1"/>
            </p:cNvSpPr>
            <p:nvPr/>
          </p:nvSpPr>
          <p:spPr bwMode="auto">
            <a:xfrm>
              <a:off x="402" y="2888"/>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550" name="Line 312"/>
            <p:cNvSpPr>
              <a:spLocks noChangeShapeType="1"/>
            </p:cNvSpPr>
            <p:nvPr/>
          </p:nvSpPr>
          <p:spPr bwMode="auto">
            <a:xfrm>
              <a:off x="402" y="2888"/>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551" name="Rectangle 313"/>
            <p:cNvSpPr>
              <a:spLocks noChangeArrowheads="1"/>
            </p:cNvSpPr>
            <p:nvPr/>
          </p:nvSpPr>
          <p:spPr bwMode="auto">
            <a:xfrm>
              <a:off x="390" y="2888"/>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552" name="Line 314"/>
            <p:cNvSpPr>
              <a:spLocks noChangeShapeType="1"/>
            </p:cNvSpPr>
            <p:nvPr/>
          </p:nvSpPr>
          <p:spPr bwMode="auto">
            <a:xfrm>
              <a:off x="390" y="2888"/>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553" name="Line 315"/>
            <p:cNvSpPr>
              <a:spLocks noChangeShapeType="1"/>
            </p:cNvSpPr>
            <p:nvPr/>
          </p:nvSpPr>
          <p:spPr bwMode="auto">
            <a:xfrm>
              <a:off x="390" y="2888"/>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554" name="Rectangle 316"/>
            <p:cNvSpPr>
              <a:spLocks noChangeArrowheads="1"/>
            </p:cNvSpPr>
            <p:nvPr/>
          </p:nvSpPr>
          <p:spPr bwMode="auto">
            <a:xfrm>
              <a:off x="408" y="2888"/>
              <a:ext cx="712"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555" name="Line 317"/>
            <p:cNvSpPr>
              <a:spLocks noChangeShapeType="1"/>
            </p:cNvSpPr>
            <p:nvPr/>
          </p:nvSpPr>
          <p:spPr bwMode="auto">
            <a:xfrm>
              <a:off x="408" y="2888"/>
              <a:ext cx="7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556" name="Rectangle 318"/>
            <p:cNvSpPr>
              <a:spLocks noChangeArrowheads="1"/>
            </p:cNvSpPr>
            <p:nvPr/>
          </p:nvSpPr>
          <p:spPr bwMode="auto">
            <a:xfrm>
              <a:off x="1120" y="2888"/>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557" name="Line 319"/>
            <p:cNvSpPr>
              <a:spLocks noChangeShapeType="1"/>
            </p:cNvSpPr>
            <p:nvPr/>
          </p:nvSpPr>
          <p:spPr bwMode="auto">
            <a:xfrm>
              <a:off x="1120" y="2888"/>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558" name="Line 320"/>
            <p:cNvSpPr>
              <a:spLocks noChangeShapeType="1"/>
            </p:cNvSpPr>
            <p:nvPr/>
          </p:nvSpPr>
          <p:spPr bwMode="auto">
            <a:xfrm>
              <a:off x="1120" y="2888"/>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559" name="Rectangle 321"/>
            <p:cNvSpPr>
              <a:spLocks noChangeArrowheads="1"/>
            </p:cNvSpPr>
            <p:nvPr/>
          </p:nvSpPr>
          <p:spPr bwMode="auto">
            <a:xfrm>
              <a:off x="1126" y="2888"/>
              <a:ext cx="72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560" name="Line 322"/>
            <p:cNvSpPr>
              <a:spLocks noChangeShapeType="1"/>
            </p:cNvSpPr>
            <p:nvPr/>
          </p:nvSpPr>
          <p:spPr bwMode="auto">
            <a:xfrm>
              <a:off x="1126" y="2888"/>
              <a:ext cx="72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561" name="Rectangle 323"/>
            <p:cNvSpPr>
              <a:spLocks noChangeArrowheads="1"/>
            </p:cNvSpPr>
            <p:nvPr/>
          </p:nvSpPr>
          <p:spPr bwMode="auto">
            <a:xfrm>
              <a:off x="1851" y="2888"/>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562" name="Line 324"/>
            <p:cNvSpPr>
              <a:spLocks noChangeShapeType="1"/>
            </p:cNvSpPr>
            <p:nvPr/>
          </p:nvSpPr>
          <p:spPr bwMode="auto">
            <a:xfrm>
              <a:off x="1851" y="2888"/>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563" name="Line 325"/>
            <p:cNvSpPr>
              <a:spLocks noChangeShapeType="1"/>
            </p:cNvSpPr>
            <p:nvPr/>
          </p:nvSpPr>
          <p:spPr bwMode="auto">
            <a:xfrm>
              <a:off x="1851" y="2888"/>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564" name="Rectangle 326"/>
            <p:cNvSpPr>
              <a:spLocks noChangeArrowheads="1"/>
            </p:cNvSpPr>
            <p:nvPr/>
          </p:nvSpPr>
          <p:spPr bwMode="auto">
            <a:xfrm>
              <a:off x="1857" y="2888"/>
              <a:ext cx="73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565" name="Line 327"/>
            <p:cNvSpPr>
              <a:spLocks noChangeShapeType="1"/>
            </p:cNvSpPr>
            <p:nvPr/>
          </p:nvSpPr>
          <p:spPr bwMode="auto">
            <a:xfrm>
              <a:off x="1857" y="2888"/>
              <a:ext cx="73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566" name="Rectangle 328"/>
            <p:cNvSpPr>
              <a:spLocks noChangeArrowheads="1"/>
            </p:cNvSpPr>
            <p:nvPr/>
          </p:nvSpPr>
          <p:spPr bwMode="auto">
            <a:xfrm>
              <a:off x="2588" y="2888"/>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567" name="Line 329"/>
            <p:cNvSpPr>
              <a:spLocks noChangeShapeType="1"/>
            </p:cNvSpPr>
            <p:nvPr/>
          </p:nvSpPr>
          <p:spPr bwMode="auto">
            <a:xfrm>
              <a:off x="2588" y="2888"/>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568" name="Line 330"/>
            <p:cNvSpPr>
              <a:spLocks noChangeShapeType="1"/>
            </p:cNvSpPr>
            <p:nvPr/>
          </p:nvSpPr>
          <p:spPr bwMode="auto">
            <a:xfrm>
              <a:off x="2588" y="2888"/>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569" name="Rectangle 331"/>
            <p:cNvSpPr>
              <a:spLocks noChangeArrowheads="1"/>
            </p:cNvSpPr>
            <p:nvPr/>
          </p:nvSpPr>
          <p:spPr bwMode="auto">
            <a:xfrm>
              <a:off x="2594" y="2888"/>
              <a:ext cx="730"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570" name="Line 332"/>
            <p:cNvSpPr>
              <a:spLocks noChangeShapeType="1"/>
            </p:cNvSpPr>
            <p:nvPr/>
          </p:nvSpPr>
          <p:spPr bwMode="auto">
            <a:xfrm>
              <a:off x="2594" y="2888"/>
              <a:ext cx="73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571" name="Rectangle 333"/>
            <p:cNvSpPr>
              <a:spLocks noChangeArrowheads="1"/>
            </p:cNvSpPr>
            <p:nvPr/>
          </p:nvSpPr>
          <p:spPr bwMode="auto">
            <a:xfrm>
              <a:off x="3324" y="2888"/>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572" name="Line 334"/>
            <p:cNvSpPr>
              <a:spLocks noChangeShapeType="1"/>
            </p:cNvSpPr>
            <p:nvPr/>
          </p:nvSpPr>
          <p:spPr bwMode="auto">
            <a:xfrm>
              <a:off x="3324" y="2888"/>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573" name="Line 335"/>
            <p:cNvSpPr>
              <a:spLocks noChangeShapeType="1"/>
            </p:cNvSpPr>
            <p:nvPr/>
          </p:nvSpPr>
          <p:spPr bwMode="auto">
            <a:xfrm>
              <a:off x="3324" y="2888"/>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574" name="Rectangle 336"/>
            <p:cNvSpPr>
              <a:spLocks noChangeArrowheads="1"/>
            </p:cNvSpPr>
            <p:nvPr/>
          </p:nvSpPr>
          <p:spPr bwMode="auto">
            <a:xfrm>
              <a:off x="3330" y="2888"/>
              <a:ext cx="72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575" name="Line 337"/>
            <p:cNvSpPr>
              <a:spLocks noChangeShapeType="1"/>
            </p:cNvSpPr>
            <p:nvPr/>
          </p:nvSpPr>
          <p:spPr bwMode="auto">
            <a:xfrm>
              <a:off x="3330" y="2888"/>
              <a:ext cx="72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576" name="Rectangle 338"/>
            <p:cNvSpPr>
              <a:spLocks noChangeArrowheads="1"/>
            </p:cNvSpPr>
            <p:nvPr/>
          </p:nvSpPr>
          <p:spPr bwMode="auto">
            <a:xfrm>
              <a:off x="4055" y="2888"/>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577" name="Line 339"/>
            <p:cNvSpPr>
              <a:spLocks noChangeShapeType="1"/>
            </p:cNvSpPr>
            <p:nvPr/>
          </p:nvSpPr>
          <p:spPr bwMode="auto">
            <a:xfrm>
              <a:off x="4055" y="2888"/>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578" name="Line 340"/>
            <p:cNvSpPr>
              <a:spLocks noChangeShapeType="1"/>
            </p:cNvSpPr>
            <p:nvPr/>
          </p:nvSpPr>
          <p:spPr bwMode="auto">
            <a:xfrm>
              <a:off x="4055" y="2888"/>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579" name="Rectangle 341"/>
            <p:cNvSpPr>
              <a:spLocks noChangeArrowheads="1"/>
            </p:cNvSpPr>
            <p:nvPr/>
          </p:nvSpPr>
          <p:spPr bwMode="auto">
            <a:xfrm>
              <a:off x="4061" y="2888"/>
              <a:ext cx="730"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580" name="Line 342"/>
            <p:cNvSpPr>
              <a:spLocks noChangeShapeType="1"/>
            </p:cNvSpPr>
            <p:nvPr/>
          </p:nvSpPr>
          <p:spPr bwMode="auto">
            <a:xfrm>
              <a:off x="4061" y="2888"/>
              <a:ext cx="73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581" name="Rectangle 343"/>
            <p:cNvSpPr>
              <a:spLocks noChangeArrowheads="1"/>
            </p:cNvSpPr>
            <p:nvPr/>
          </p:nvSpPr>
          <p:spPr bwMode="auto">
            <a:xfrm>
              <a:off x="4791" y="2888"/>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582" name="Line 344"/>
            <p:cNvSpPr>
              <a:spLocks noChangeShapeType="1"/>
            </p:cNvSpPr>
            <p:nvPr/>
          </p:nvSpPr>
          <p:spPr bwMode="auto">
            <a:xfrm>
              <a:off x="4791" y="2888"/>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583" name="Line 345"/>
            <p:cNvSpPr>
              <a:spLocks noChangeShapeType="1"/>
            </p:cNvSpPr>
            <p:nvPr/>
          </p:nvSpPr>
          <p:spPr bwMode="auto">
            <a:xfrm>
              <a:off x="4791" y="2888"/>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584" name="Rectangle 346"/>
            <p:cNvSpPr>
              <a:spLocks noChangeArrowheads="1"/>
            </p:cNvSpPr>
            <p:nvPr/>
          </p:nvSpPr>
          <p:spPr bwMode="auto">
            <a:xfrm>
              <a:off x="4797" y="2888"/>
              <a:ext cx="72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585" name="Line 347"/>
            <p:cNvSpPr>
              <a:spLocks noChangeShapeType="1"/>
            </p:cNvSpPr>
            <p:nvPr/>
          </p:nvSpPr>
          <p:spPr bwMode="auto">
            <a:xfrm>
              <a:off x="4797" y="2888"/>
              <a:ext cx="72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586" name="Rectangle 348"/>
            <p:cNvSpPr>
              <a:spLocks noChangeArrowheads="1"/>
            </p:cNvSpPr>
            <p:nvPr/>
          </p:nvSpPr>
          <p:spPr bwMode="auto">
            <a:xfrm>
              <a:off x="5534" y="2888"/>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587" name="Line 349"/>
            <p:cNvSpPr>
              <a:spLocks noChangeShapeType="1"/>
            </p:cNvSpPr>
            <p:nvPr/>
          </p:nvSpPr>
          <p:spPr bwMode="auto">
            <a:xfrm>
              <a:off x="5534" y="2888"/>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588" name="Line 350"/>
            <p:cNvSpPr>
              <a:spLocks noChangeShapeType="1"/>
            </p:cNvSpPr>
            <p:nvPr/>
          </p:nvSpPr>
          <p:spPr bwMode="auto">
            <a:xfrm>
              <a:off x="5534" y="2888"/>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589" name="Rectangle 351"/>
            <p:cNvSpPr>
              <a:spLocks noChangeArrowheads="1"/>
            </p:cNvSpPr>
            <p:nvPr/>
          </p:nvSpPr>
          <p:spPr bwMode="auto">
            <a:xfrm>
              <a:off x="5522" y="2888"/>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590" name="Line 352"/>
            <p:cNvSpPr>
              <a:spLocks noChangeShapeType="1"/>
            </p:cNvSpPr>
            <p:nvPr/>
          </p:nvSpPr>
          <p:spPr bwMode="auto">
            <a:xfrm>
              <a:off x="5522" y="2888"/>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591" name="Line 353"/>
            <p:cNvSpPr>
              <a:spLocks noChangeShapeType="1"/>
            </p:cNvSpPr>
            <p:nvPr/>
          </p:nvSpPr>
          <p:spPr bwMode="auto">
            <a:xfrm>
              <a:off x="5522" y="2888"/>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592" name="Rectangle 354"/>
            <p:cNvSpPr>
              <a:spLocks noChangeArrowheads="1"/>
            </p:cNvSpPr>
            <p:nvPr/>
          </p:nvSpPr>
          <p:spPr bwMode="auto">
            <a:xfrm>
              <a:off x="390" y="2894"/>
              <a:ext cx="6" cy="4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593" name="Line 355"/>
            <p:cNvSpPr>
              <a:spLocks noChangeShapeType="1"/>
            </p:cNvSpPr>
            <p:nvPr/>
          </p:nvSpPr>
          <p:spPr bwMode="auto">
            <a:xfrm>
              <a:off x="390" y="2894"/>
              <a:ext cx="1" cy="4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594" name="Rectangle 356"/>
            <p:cNvSpPr>
              <a:spLocks noChangeArrowheads="1"/>
            </p:cNvSpPr>
            <p:nvPr/>
          </p:nvSpPr>
          <p:spPr bwMode="auto">
            <a:xfrm>
              <a:off x="402" y="2894"/>
              <a:ext cx="6" cy="4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595" name="Line 357"/>
            <p:cNvSpPr>
              <a:spLocks noChangeShapeType="1"/>
            </p:cNvSpPr>
            <p:nvPr/>
          </p:nvSpPr>
          <p:spPr bwMode="auto">
            <a:xfrm>
              <a:off x="402" y="2894"/>
              <a:ext cx="1" cy="4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596" name="Rectangle 358"/>
            <p:cNvSpPr>
              <a:spLocks noChangeArrowheads="1"/>
            </p:cNvSpPr>
            <p:nvPr/>
          </p:nvSpPr>
          <p:spPr bwMode="auto">
            <a:xfrm>
              <a:off x="1120" y="2894"/>
              <a:ext cx="6" cy="4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597" name="Line 359"/>
            <p:cNvSpPr>
              <a:spLocks noChangeShapeType="1"/>
            </p:cNvSpPr>
            <p:nvPr/>
          </p:nvSpPr>
          <p:spPr bwMode="auto">
            <a:xfrm>
              <a:off x="1120" y="2894"/>
              <a:ext cx="1" cy="4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598" name="Rectangle 360"/>
            <p:cNvSpPr>
              <a:spLocks noChangeArrowheads="1"/>
            </p:cNvSpPr>
            <p:nvPr/>
          </p:nvSpPr>
          <p:spPr bwMode="auto">
            <a:xfrm>
              <a:off x="1851" y="2894"/>
              <a:ext cx="6" cy="4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599" name="Line 361"/>
            <p:cNvSpPr>
              <a:spLocks noChangeShapeType="1"/>
            </p:cNvSpPr>
            <p:nvPr/>
          </p:nvSpPr>
          <p:spPr bwMode="auto">
            <a:xfrm>
              <a:off x="1851" y="2894"/>
              <a:ext cx="1" cy="4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600" name="Rectangle 362"/>
            <p:cNvSpPr>
              <a:spLocks noChangeArrowheads="1"/>
            </p:cNvSpPr>
            <p:nvPr/>
          </p:nvSpPr>
          <p:spPr bwMode="auto">
            <a:xfrm>
              <a:off x="2588" y="2894"/>
              <a:ext cx="6" cy="4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601" name="Line 363"/>
            <p:cNvSpPr>
              <a:spLocks noChangeShapeType="1"/>
            </p:cNvSpPr>
            <p:nvPr/>
          </p:nvSpPr>
          <p:spPr bwMode="auto">
            <a:xfrm>
              <a:off x="2588" y="2894"/>
              <a:ext cx="1" cy="4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602" name="Rectangle 364"/>
            <p:cNvSpPr>
              <a:spLocks noChangeArrowheads="1"/>
            </p:cNvSpPr>
            <p:nvPr/>
          </p:nvSpPr>
          <p:spPr bwMode="auto">
            <a:xfrm>
              <a:off x="3324" y="2894"/>
              <a:ext cx="6" cy="4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603" name="Line 365"/>
            <p:cNvSpPr>
              <a:spLocks noChangeShapeType="1"/>
            </p:cNvSpPr>
            <p:nvPr/>
          </p:nvSpPr>
          <p:spPr bwMode="auto">
            <a:xfrm>
              <a:off x="3324" y="2894"/>
              <a:ext cx="1" cy="4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604" name="Rectangle 366"/>
            <p:cNvSpPr>
              <a:spLocks noChangeArrowheads="1"/>
            </p:cNvSpPr>
            <p:nvPr/>
          </p:nvSpPr>
          <p:spPr bwMode="auto">
            <a:xfrm>
              <a:off x="4055" y="2894"/>
              <a:ext cx="6" cy="4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605" name="Line 367"/>
            <p:cNvSpPr>
              <a:spLocks noChangeShapeType="1"/>
            </p:cNvSpPr>
            <p:nvPr/>
          </p:nvSpPr>
          <p:spPr bwMode="auto">
            <a:xfrm>
              <a:off x="4055" y="2894"/>
              <a:ext cx="1" cy="4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606" name="Rectangle 368"/>
            <p:cNvSpPr>
              <a:spLocks noChangeArrowheads="1"/>
            </p:cNvSpPr>
            <p:nvPr/>
          </p:nvSpPr>
          <p:spPr bwMode="auto">
            <a:xfrm>
              <a:off x="4791" y="2894"/>
              <a:ext cx="6" cy="4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607" name="Line 369"/>
            <p:cNvSpPr>
              <a:spLocks noChangeShapeType="1"/>
            </p:cNvSpPr>
            <p:nvPr/>
          </p:nvSpPr>
          <p:spPr bwMode="auto">
            <a:xfrm>
              <a:off x="4791" y="2894"/>
              <a:ext cx="1" cy="4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608" name="Rectangle 370"/>
            <p:cNvSpPr>
              <a:spLocks noChangeArrowheads="1"/>
            </p:cNvSpPr>
            <p:nvPr/>
          </p:nvSpPr>
          <p:spPr bwMode="auto">
            <a:xfrm>
              <a:off x="5522" y="2894"/>
              <a:ext cx="6" cy="4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609" name="Line 371"/>
            <p:cNvSpPr>
              <a:spLocks noChangeShapeType="1"/>
            </p:cNvSpPr>
            <p:nvPr/>
          </p:nvSpPr>
          <p:spPr bwMode="auto">
            <a:xfrm>
              <a:off x="5522" y="2894"/>
              <a:ext cx="1" cy="4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610" name="Rectangle 372"/>
            <p:cNvSpPr>
              <a:spLocks noChangeArrowheads="1"/>
            </p:cNvSpPr>
            <p:nvPr/>
          </p:nvSpPr>
          <p:spPr bwMode="auto">
            <a:xfrm>
              <a:off x="5534" y="2894"/>
              <a:ext cx="6" cy="4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611" name="Line 373"/>
            <p:cNvSpPr>
              <a:spLocks noChangeShapeType="1"/>
            </p:cNvSpPr>
            <p:nvPr/>
          </p:nvSpPr>
          <p:spPr bwMode="auto">
            <a:xfrm>
              <a:off x="5534" y="2894"/>
              <a:ext cx="1" cy="4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838" name="Rectangle 374"/>
            <p:cNvSpPr>
              <a:spLocks noChangeArrowheads="1"/>
            </p:cNvSpPr>
            <p:nvPr/>
          </p:nvSpPr>
          <p:spPr bwMode="auto">
            <a:xfrm>
              <a:off x="450" y="3295"/>
              <a:ext cx="341" cy="371"/>
            </a:xfrm>
            <a:prstGeom prst="rect">
              <a:avLst/>
            </a:prstGeom>
            <a:noFill/>
            <a:ln w="9525">
              <a:noFill/>
              <a:miter lim="800000"/>
              <a:headEnd/>
              <a:tailEnd/>
            </a:ln>
          </p:spPr>
          <p:txBody>
            <a:bodyPr wrap="none" lIns="0" tIns="0" rIns="0" bIns="0">
              <a:spAutoFit/>
            </a:bodyPr>
            <a:lstStyle/>
            <a:p>
              <a:pPr>
                <a:defRPr/>
              </a:pPr>
              <a:r>
                <a:rPr kumimoji="1" lang="en-US" altLang="zh-CN" sz="3200">
                  <a:solidFill>
                    <a:srgbClr val="000000"/>
                  </a:solidFill>
                  <a:latin typeface="Tahoma" pitchFamily="34" charset="0"/>
                  <a:ea typeface="幼圆" pitchFamily="49" charset="-122"/>
                </a:rPr>
                <a:t> F</a:t>
              </a:r>
              <a:endParaRPr kumimoji="1" lang="en-US" altLang="zh-CN" sz="2800">
                <a:effectLst>
                  <a:outerShdw blurRad="38100" dist="38100" dir="2700000" algn="tl">
                    <a:srgbClr val="C0C0C0"/>
                  </a:outerShdw>
                </a:effectLst>
                <a:latin typeface="Times New Roman" pitchFamily="18" charset="0"/>
                <a:ea typeface="幼圆" pitchFamily="49" charset="-122"/>
              </a:endParaRPr>
            </a:p>
          </p:txBody>
        </p:sp>
        <p:sp>
          <p:nvSpPr>
            <p:cNvPr id="56613" name="Rectangle 375"/>
            <p:cNvSpPr>
              <a:spLocks noChangeArrowheads="1"/>
            </p:cNvSpPr>
            <p:nvPr/>
          </p:nvSpPr>
          <p:spPr bwMode="auto">
            <a:xfrm>
              <a:off x="1168" y="3295"/>
              <a:ext cx="345"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CN">
                  <a:solidFill>
                    <a:srgbClr val="000000"/>
                  </a:solidFill>
                  <a:latin typeface="Tahoma" panose="020B0604030504040204" pitchFamily="34" charset="0"/>
                  <a:ea typeface="幼圆" panose="02010509060101010101" pitchFamily="49" charset="-122"/>
                </a:rPr>
                <a:t> </a:t>
              </a:r>
              <a:r>
                <a:rPr lang="en-US" altLang="zh-CN" sz="1800" b="1"/>
                <a:t>→</a:t>
              </a:r>
              <a:r>
                <a:rPr kumimoji="1" lang="en-US" altLang="zh-CN" sz="2000" b="1">
                  <a:latin typeface="Times New Roman" panose="02020603050405020304" pitchFamily="18" charset="0"/>
                </a:rPr>
                <a:t> a</a:t>
              </a:r>
            </a:p>
          </p:txBody>
        </p:sp>
        <p:sp>
          <p:nvSpPr>
            <p:cNvPr id="56614" name="Rectangle 376"/>
            <p:cNvSpPr>
              <a:spLocks noChangeArrowheads="1"/>
            </p:cNvSpPr>
            <p:nvPr/>
          </p:nvSpPr>
          <p:spPr bwMode="auto">
            <a:xfrm>
              <a:off x="3372" y="3295"/>
              <a:ext cx="47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b="1"/>
                <a:t>→</a:t>
              </a:r>
              <a:r>
                <a:rPr kumimoji="1" lang="en-US" altLang="zh-CN" sz="2000" b="1">
                  <a:latin typeface="Times New Roman" panose="02020603050405020304" pitchFamily="18" charset="0"/>
                </a:rPr>
                <a:t> (E)</a:t>
              </a:r>
              <a:r>
                <a:rPr kumimoji="1" lang="en-US" altLang="zh-CN">
                  <a:solidFill>
                    <a:srgbClr val="000000"/>
                  </a:solidFill>
                  <a:latin typeface="Tahoma" panose="020B0604030504040204" pitchFamily="34" charset="0"/>
                  <a:ea typeface="幼圆" panose="02010509060101010101" pitchFamily="49" charset="-122"/>
                </a:rPr>
                <a:t> </a:t>
              </a:r>
            </a:p>
          </p:txBody>
        </p:sp>
        <p:sp>
          <p:nvSpPr>
            <p:cNvPr id="56615" name="Rectangle 377"/>
            <p:cNvSpPr>
              <a:spLocks noChangeArrowheads="1"/>
            </p:cNvSpPr>
            <p:nvPr/>
          </p:nvSpPr>
          <p:spPr bwMode="auto">
            <a:xfrm>
              <a:off x="402" y="3295"/>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616" name="Line 378"/>
            <p:cNvSpPr>
              <a:spLocks noChangeShapeType="1"/>
            </p:cNvSpPr>
            <p:nvPr/>
          </p:nvSpPr>
          <p:spPr bwMode="auto">
            <a:xfrm>
              <a:off x="402" y="3295"/>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617" name="Line 379"/>
            <p:cNvSpPr>
              <a:spLocks noChangeShapeType="1"/>
            </p:cNvSpPr>
            <p:nvPr/>
          </p:nvSpPr>
          <p:spPr bwMode="auto">
            <a:xfrm>
              <a:off x="402" y="3295"/>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618" name="Rectangle 380"/>
            <p:cNvSpPr>
              <a:spLocks noChangeArrowheads="1"/>
            </p:cNvSpPr>
            <p:nvPr/>
          </p:nvSpPr>
          <p:spPr bwMode="auto">
            <a:xfrm>
              <a:off x="390" y="3295"/>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619" name="Line 381"/>
            <p:cNvSpPr>
              <a:spLocks noChangeShapeType="1"/>
            </p:cNvSpPr>
            <p:nvPr/>
          </p:nvSpPr>
          <p:spPr bwMode="auto">
            <a:xfrm>
              <a:off x="390" y="3295"/>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620" name="Line 382"/>
            <p:cNvSpPr>
              <a:spLocks noChangeShapeType="1"/>
            </p:cNvSpPr>
            <p:nvPr/>
          </p:nvSpPr>
          <p:spPr bwMode="auto">
            <a:xfrm>
              <a:off x="390" y="3295"/>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621" name="Rectangle 383"/>
            <p:cNvSpPr>
              <a:spLocks noChangeArrowheads="1"/>
            </p:cNvSpPr>
            <p:nvPr/>
          </p:nvSpPr>
          <p:spPr bwMode="auto">
            <a:xfrm>
              <a:off x="408" y="3295"/>
              <a:ext cx="712"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622" name="Line 384"/>
            <p:cNvSpPr>
              <a:spLocks noChangeShapeType="1"/>
            </p:cNvSpPr>
            <p:nvPr/>
          </p:nvSpPr>
          <p:spPr bwMode="auto">
            <a:xfrm>
              <a:off x="408" y="3295"/>
              <a:ext cx="7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623" name="Rectangle 385"/>
            <p:cNvSpPr>
              <a:spLocks noChangeArrowheads="1"/>
            </p:cNvSpPr>
            <p:nvPr/>
          </p:nvSpPr>
          <p:spPr bwMode="auto">
            <a:xfrm>
              <a:off x="1120" y="3295"/>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624" name="Line 386"/>
            <p:cNvSpPr>
              <a:spLocks noChangeShapeType="1"/>
            </p:cNvSpPr>
            <p:nvPr/>
          </p:nvSpPr>
          <p:spPr bwMode="auto">
            <a:xfrm>
              <a:off x="1120" y="3295"/>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625" name="Line 387"/>
            <p:cNvSpPr>
              <a:spLocks noChangeShapeType="1"/>
            </p:cNvSpPr>
            <p:nvPr/>
          </p:nvSpPr>
          <p:spPr bwMode="auto">
            <a:xfrm>
              <a:off x="1120" y="3295"/>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626" name="Rectangle 388"/>
            <p:cNvSpPr>
              <a:spLocks noChangeArrowheads="1"/>
            </p:cNvSpPr>
            <p:nvPr/>
          </p:nvSpPr>
          <p:spPr bwMode="auto">
            <a:xfrm>
              <a:off x="1126" y="3295"/>
              <a:ext cx="72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627" name="Line 389"/>
            <p:cNvSpPr>
              <a:spLocks noChangeShapeType="1"/>
            </p:cNvSpPr>
            <p:nvPr/>
          </p:nvSpPr>
          <p:spPr bwMode="auto">
            <a:xfrm>
              <a:off x="1126" y="3295"/>
              <a:ext cx="72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628" name="Rectangle 390"/>
            <p:cNvSpPr>
              <a:spLocks noChangeArrowheads="1"/>
            </p:cNvSpPr>
            <p:nvPr/>
          </p:nvSpPr>
          <p:spPr bwMode="auto">
            <a:xfrm>
              <a:off x="1851" y="3295"/>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629" name="Line 391"/>
            <p:cNvSpPr>
              <a:spLocks noChangeShapeType="1"/>
            </p:cNvSpPr>
            <p:nvPr/>
          </p:nvSpPr>
          <p:spPr bwMode="auto">
            <a:xfrm>
              <a:off x="1851" y="3295"/>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630" name="Line 392"/>
            <p:cNvSpPr>
              <a:spLocks noChangeShapeType="1"/>
            </p:cNvSpPr>
            <p:nvPr/>
          </p:nvSpPr>
          <p:spPr bwMode="auto">
            <a:xfrm>
              <a:off x="1851" y="3295"/>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631" name="Rectangle 393"/>
            <p:cNvSpPr>
              <a:spLocks noChangeArrowheads="1"/>
            </p:cNvSpPr>
            <p:nvPr/>
          </p:nvSpPr>
          <p:spPr bwMode="auto">
            <a:xfrm>
              <a:off x="1857" y="3295"/>
              <a:ext cx="73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632" name="Line 394"/>
            <p:cNvSpPr>
              <a:spLocks noChangeShapeType="1"/>
            </p:cNvSpPr>
            <p:nvPr/>
          </p:nvSpPr>
          <p:spPr bwMode="auto">
            <a:xfrm>
              <a:off x="1857" y="3295"/>
              <a:ext cx="73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633" name="Rectangle 395"/>
            <p:cNvSpPr>
              <a:spLocks noChangeArrowheads="1"/>
            </p:cNvSpPr>
            <p:nvPr/>
          </p:nvSpPr>
          <p:spPr bwMode="auto">
            <a:xfrm>
              <a:off x="2588" y="3295"/>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634" name="Line 396"/>
            <p:cNvSpPr>
              <a:spLocks noChangeShapeType="1"/>
            </p:cNvSpPr>
            <p:nvPr/>
          </p:nvSpPr>
          <p:spPr bwMode="auto">
            <a:xfrm>
              <a:off x="2588" y="3295"/>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635" name="Line 397"/>
            <p:cNvSpPr>
              <a:spLocks noChangeShapeType="1"/>
            </p:cNvSpPr>
            <p:nvPr/>
          </p:nvSpPr>
          <p:spPr bwMode="auto">
            <a:xfrm>
              <a:off x="2588" y="3295"/>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636" name="Rectangle 398"/>
            <p:cNvSpPr>
              <a:spLocks noChangeArrowheads="1"/>
            </p:cNvSpPr>
            <p:nvPr/>
          </p:nvSpPr>
          <p:spPr bwMode="auto">
            <a:xfrm>
              <a:off x="2594" y="3295"/>
              <a:ext cx="730"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637" name="Line 399"/>
            <p:cNvSpPr>
              <a:spLocks noChangeShapeType="1"/>
            </p:cNvSpPr>
            <p:nvPr/>
          </p:nvSpPr>
          <p:spPr bwMode="auto">
            <a:xfrm>
              <a:off x="2594" y="3295"/>
              <a:ext cx="73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638" name="Rectangle 400"/>
            <p:cNvSpPr>
              <a:spLocks noChangeArrowheads="1"/>
            </p:cNvSpPr>
            <p:nvPr/>
          </p:nvSpPr>
          <p:spPr bwMode="auto">
            <a:xfrm>
              <a:off x="3324" y="3295"/>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639" name="Line 401"/>
            <p:cNvSpPr>
              <a:spLocks noChangeShapeType="1"/>
            </p:cNvSpPr>
            <p:nvPr/>
          </p:nvSpPr>
          <p:spPr bwMode="auto">
            <a:xfrm>
              <a:off x="3324" y="3295"/>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640" name="Line 402"/>
            <p:cNvSpPr>
              <a:spLocks noChangeShapeType="1"/>
            </p:cNvSpPr>
            <p:nvPr/>
          </p:nvSpPr>
          <p:spPr bwMode="auto">
            <a:xfrm>
              <a:off x="3324" y="3295"/>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641" name="Rectangle 403"/>
            <p:cNvSpPr>
              <a:spLocks noChangeArrowheads="1"/>
            </p:cNvSpPr>
            <p:nvPr/>
          </p:nvSpPr>
          <p:spPr bwMode="auto">
            <a:xfrm>
              <a:off x="3330" y="3295"/>
              <a:ext cx="72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642" name="Line 404"/>
            <p:cNvSpPr>
              <a:spLocks noChangeShapeType="1"/>
            </p:cNvSpPr>
            <p:nvPr/>
          </p:nvSpPr>
          <p:spPr bwMode="auto">
            <a:xfrm>
              <a:off x="3330" y="3295"/>
              <a:ext cx="72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6325" name="Rectangle 405"/>
          <p:cNvSpPr>
            <a:spLocks noChangeArrowheads="1"/>
          </p:cNvSpPr>
          <p:nvPr/>
        </p:nvSpPr>
        <p:spPr bwMode="auto">
          <a:xfrm>
            <a:off x="6437313" y="5921375"/>
            <a:ext cx="952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326" name="Line 406"/>
          <p:cNvSpPr>
            <a:spLocks noChangeShapeType="1"/>
          </p:cNvSpPr>
          <p:nvPr/>
        </p:nvSpPr>
        <p:spPr bwMode="auto">
          <a:xfrm>
            <a:off x="6437313" y="5921375"/>
            <a:ext cx="95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27" name="Line 407"/>
          <p:cNvSpPr>
            <a:spLocks noChangeShapeType="1"/>
          </p:cNvSpPr>
          <p:nvPr/>
        </p:nvSpPr>
        <p:spPr bwMode="auto">
          <a:xfrm>
            <a:off x="6437313" y="5921375"/>
            <a:ext cx="1587" cy="9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28" name="Rectangle 408"/>
          <p:cNvSpPr>
            <a:spLocks noChangeArrowheads="1"/>
          </p:cNvSpPr>
          <p:nvPr/>
        </p:nvSpPr>
        <p:spPr bwMode="auto">
          <a:xfrm>
            <a:off x="6446838" y="5921375"/>
            <a:ext cx="115887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329" name="Line 409"/>
          <p:cNvSpPr>
            <a:spLocks noChangeShapeType="1"/>
          </p:cNvSpPr>
          <p:nvPr/>
        </p:nvSpPr>
        <p:spPr bwMode="auto">
          <a:xfrm>
            <a:off x="6446838" y="5921375"/>
            <a:ext cx="115887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30" name="Rectangle 410"/>
          <p:cNvSpPr>
            <a:spLocks noChangeArrowheads="1"/>
          </p:cNvSpPr>
          <p:nvPr/>
        </p:nvSpPr>
        <p:spPr bwMode="auto">
          <a:xfrm>
            <a:off x="7605713" y="5921375"/>
            <a:ext cx="952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331" name="Line 411"/>
          <p:cNvSpPr>
            <a:spLocks noChangeShapeType="1"/>
          </p:cNvSpPr>
          <p:nvPr/>
        </p:nvSpPr>
        <p:spPr bwMode="auto">
          <a:xfrm>
            <a:off x="7605713" y="5921375"/>
            <a:ext cx="95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32" name="Line 412"/>
          <p:cNvSpPr>
            <a:spLocks noChangeShapeType="1"/>
          </p:cNvSpPr>
          <p:nvPr/>
        </p:nvSpPr>
        <p:spPr bwMode="auto">
          <a:xfrm>
            <a:off x="7605713" y="5921375"/>
            <a:ext cx="1587" cy="9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33" name="Rectangle 413"/>
          <p:cNvSpPr>
            <a:spLocks noChangeArrowheads="1"/>
          </p:cNvSpPr>
          <p:nvPr/>
        </p:nvSpPr>
        <p:spPr bwMode="auto">
          <a:xfrm>
            <a:off x="7615238" y="5921375"/>
            <a:ext cx="1150937"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334" name="Line 414"/>
          <p:cNvSpPr>
            <a:spLocks noChangeShapeType="1"/>
          </p:cNvSpPr>
          <p:nvPr/>
        </p:nvSpPr>
        <p:spPr bwMode="auto">
          <a:xfrm>
            <a:off x="7615238" y="5921375"/>
            <a:ext cx="11509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35" name="Rectangle 415"/>
          <p:cNvSpPr>
            <a:spLocks noChangeArrowheads="1"/>
          </p:cNvSpPr>
          <p:nvPr/>
        </p:nvSpPr>
        <p:spPr bwMode="auto">
          <a:xfrm>
            <a:off x="8785225" y="5921375"/>
            <a:ext cx="952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336" name="Line 416"/>
          <p:cNvSpPr>
            <a:spLocks noChangeShapeType="1"/>
          </p:cNvSpPr>
          <p:nvPr/>
        </p:nvSpPr>
        <p:spPr bwMode="auto">
          <a:xfrm>
            <a:off x="8785225" y="5921375"/>
            <a:ext cx="95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37" name="Line 417"/>
          <p:cNvSpPr>
            <a:spLocks noChangeShapeType="1"/>
          </p:cNvSpPr>
          <p:nvPr/>
        </p:nvSpPr>
        <p:spPr bwMode="auto">
          <a:xfrm>
            <a:off x="8785225" y="5921375"/>
            <a:ext cx="1588" cy="9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38" name="Rectangle 418"/>
          <p:cNvSpPr>
            <a:spLocks noChangeArrowheads="1"/>
          </p:cNvSpPr>
          <p:nvPr/>
        </p:nvSpPr>
        <p:spPr bwMode="auto">
          <a:xfrm>
            <a:off x="8766175" y="5921375"/>
            <a:ext cx="952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339" name="Line 419"/>
          <p:cNvSpPr>
            <a:spLocks noChangeShapeType="1"/>
          </p:cNvSpPr>
          <p:nvPr/>
        </p:nvSpPr>
        <p:spPr bwMode="auto">
          <a:xfrm>
            <a:off x="8766175" y="5921375"/>
            <a:ext cx="95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40" name="Line 420"/>
          <p:cNvSpPr>
            <a:spLocks noChangeShapeType="1"/>
          </p:cNvSpPr>
          <p:nvPr/>
        </p:nvSpPr>
        <p:spPr bwMode="auto">
          <a:xfrm>
            <a:off x="8766175" y="5921375"/>
            <a:ext cx="1588" cy="9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41" name="Rectangle 421"/>
          <p:cNvSpPr>
            <a:spLocks noChangeArrowheads="1"/>
          </p:cNvSpPr>
          <p:nvPr/>
        </p:nvSpPr>
        <p:spPr bwMode="auto">
          <a:xfrm>
            <a:off x="619125" y="5930900"/>
            <a:ext cx="9525" cy="638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342" name="Line 422"/>
          <p:cNvSpPr>
            <a:spLocks noChangeShapeType="1"/>
          </p:cNvSpPr>
          <p:nvPr/>
        </p:nvSpPr>
        <p:spPr bwMode="auto">
          <a:xfrm>
            <a:off x="619125" y="5930900"/>
            <a:ext cx="1588" cy="638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43" name="Rectangle 423"/>
          <p:cNvSpPr>
            <a:spLocks noChangeArrowheads="1"/>
          </p:cNvSpPr>
          <p:nvPr/>
        </p:nvSpPr>
        <p:spPr bwMode="auto">
          <a:xfrm>
            <a:off x="638175" y="5930900"/>
            <a:ext cx="9525" cy="638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344" name="Line 424"/>
          <p:cNvSpPr>
            <a:spLocks noChangeShapeType="1"/>
          </p:cNvSpPr>
          <p:nvPr/>
        </p:nvSpPr>
        <p:spPr bwMode="auto">
          <a:xfrm>
            <a:off x="638175" y="5930900"/>
            <a:ext cx="1588" cy="638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45" name="Rectangle 425"/>
          <p:cNvSpPr>
            <a:spLocks noChangeArrowheads="1"/>
          </p:cNvSpPr>
          <p:nvPr/>
        </p:nvSpPr>
        <p:spPr bwMode="auto">
          <a:xfrm>
            <a:off x="619125" y="6569075"/>
            <a:ext cx="9525" cy="285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346" name="Line 426"/>
          <p:cNvSpPr>
            <a:spLocks noChangeShapeType="1"/>
          </p:cNvSpPr>
          <p:nvPr/>
        </p:nvSpPr>
        <p:spPr bwMode="auto">
          <a:xfrm>
            <a:off x="619125" y="6569075"/>
            <a:ext cx="1588" cy="285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47" name="Rectangle 427"/>
          <p:cNvSpPr>
            <a:spLocks noChangeArrowheads="1"/>
          </p:cNvSpPr>
          <p:nvPr/>
        </p:nvSpPr>
        <p:spPr bwMode="auto">
          <a:xfrm>
            <a:off x="619125" y="6588125"/>
            <a:ext cx="2857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348" name="Line 428"/>
          <p:cNvSpPr>
            <a:spLocks noChangeShapeType="1"/>
          </p:cNvSpPr>
          <p:nvPr/>
        </p:nvSpPr>
        <p:spPr bwMode="auto">
          <a:xfrm>
            <a:off x="619125" y="6588125"/>
            <a:ext cx="2857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49" name="Rectangle 429"/>
          <p:cNvSpPr>
            <a:spLocks noChangeArrowheads="1"/>
          </p:cNvSpPr>
          <p:nvPr/>
        </p:nvSpPr>
        <p:spPr bwMode="auto">
          <a:xfrm>
            <a:off x="638175" y="6569075"/>
            <a:ext cx="952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350" name="Line 430"/>
          <p:cNvSpPr>
            <a:spLocks noChangeShapeType="1"/>
          </p:cNvSpPr>
          <p:nvPr/>
        </p:nvSpPr>
        <p:spPr bwMode="auto">
          <a:xfrm>
            <a:off x="638175" y="6569075"/>
            <a:ext cx="95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51" name="Line 431"/>
          <p:cNvSpPr>
            <a:spLocks noChangeShapeType="1"/>
          </p:cNvSpPr>
          <p:nvPr/>
        </p:nvSpPr>
        <p:spPr bwMode="auto">
          <a:xfrm>
            <a:off x="638175" y="6569075"/>
            <a:ext cx="1588" cy="9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52" name="Rectangle 432"/>
          <p:cNvSpPr>
            <a:spLocks noChangeArrowheads="1"/>
          </p:cNvSpPr>
          <p:nvPr/>
        </p:nvSpPr>
        <p:spPr bwMode="auto">
          <a:xfrm>
            <a:off x="638175" y="6569075"/>
            <a:ext cx="952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353" name="Line 433"/>
          <p:cNvSpPr>
            <a:spLocks noChangeShapeType="1"/>
          </p:cNvSpPr>
          <p:nvPr/>
        </p:nvSpPr>
        <p:spPr bwMode="auto">
          <a:xfrm>
            <a:off x="638175" y="6569075"/>
            <a:ext cx="95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54" name="Line 434"/>
          <p:cNvSpPr>
            <a:spLocks noChangeShapeType="1"/>
          </p:cNvSpPr>
          <p:nvPr/>
        </p:nvSpPr>
        <p:spPr bwMode="auto">
          <a:xfrm>
            <a:off x="638175" y="6569075"/>
            <a:ext cx="1588" cy="9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55" name="Rectangle 435"/>
          <p:cNvSpPr>
            <a:spLocks noChangeArrowheads="1"/>
          </p:cNvSpPr>
          <p:nvPr/>
        </p:nvSpPr>
        <p:spPr bwMode="auto">
          <a:xfrm>
            <a:off x="647700" y="6569075"/>
            <a:ext cx="1130300"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356" name="Line 436"/>
          <p:cNvSpPr>
            <a:spLocks noChangeShapeType="1"/>
          </p:cNvSpPr>
          <p:nvPr/>
        </p:nvSpPr>
        <p:spPr bwMode="auto">
          <a:xfrm>
            <a:off x="647700" y="6569075"/>
            <a:ext cx="11303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57" name="Rectangle 437"/>
          <p:cNvSpPr>
            <a:spLocks noChangeArrowheads="1"/>
          </p:cNvSpPr>
          <p:nvPr/>
        </p:nvSpPr>
        <p:spPr bwMode="auto">
          <a:xfrm>
            <a:off x="647700" y="6588125"/>
            <a:ext cx="1130300"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358" name="Line 438"/>
          <p:cNvSpPr>
            <a:spLocks noChangeShapeType="1"/>
          </p:cNvSpPr>
          <p:nvPr/>
        </p:nvSpPr>
        <p:spPr bwMode="auto">
          <a:xfrm>
            <a:off x="647700" y="6588125"/>
            <a:ext cx="11303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59" name="Rectangle 439"/>
          <p:cNvSpPr>
            <a:spLocks noChangeArrowheads="1"/>
          </p:cNvSpPr>
          <p:nvPr/>
        </p:nvSpPr>
        <p:spPr bwMode="auto">
          <a:xfrm>
            <a:off x="1778000" y="5930900"/>
            <a:ext cx="9525" cy="638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360" name="Line 440"/>
          <p:cNvSpPr>
            <a:spLocks noChangeShapeType="1"/>
          </p:cNvSpPr>
          <p:nvPr/>
        </p:nvSpPr>
        <p:spPr bwMode="auto">
          <a:xfrm>
            <a:off x="1778000" y="5930900"/>
            <a:ext cx="1588" cy="638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61" name="Rectangle 441"/>
          <p:cNvSpPr>
            <a:spLocks noChangeArrowheads="1"/>
          </p:cNvSpPr>
          <p:nvPr/>
        </p:nvSpPr>
        <p:spPr bwMode="auto">
          <a:xfrm>
            <a:off x="1778000" y="6569075"/>
            <a:ext cx="2857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362" name="Line 442"/>
          <p:cNvSpPr>
            <a:spLocks noChangeShapeType="1"/>
          </p:cNvSpPr>
          <p:nvPr/>
        </p:nvSpPr>
        <p:spPr bwMode="auto">
          <a:xfrm>
            <a:off x="1778000" y="6569075"/>
            <a:ext cx="2857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63" name="Rectangle 443"/>
          <p:cNvSpPr>
            <a:spLocks noChangeArrowheads="1"/>
          </p:cNvSpPr>
          <p:nvPr/>
        </p:nvSpPr>
        <p:spPr bwMode="auto">
          <a:xfrm>
            <a:off x="1778000" y="6588125"/>
            <a:ext cx="2857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364" name="Line 444"/>
          <p:cNvSpPr>
            <a:spLocks noChangeShapeType="1"/>
          </p:cNvSpPr>
          <p:nvPr/>
        </p:nvSpPr>
        <p:spPr bwMode="auto">
          <a:xfrm>
            <a:off x="1778000" y="6588125"/>
            <a:ext cx="2857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65" name="Rectangle 445"/>
          <p:cNvSpPr>
            <a:spLocks noChangeArrowheads="1"/>
          </p:cNvSpPr>
          <p:nvPr/>
        </p:nvSpPr>
        <p:spPr bwMode="auto">
          <a:xfrm>
            <a:off x="1806575" y="6569075"/>
            <a:ext cx="1131888"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366" name="Line 446"/>
          <p:cNvSpPr>
            <a:spLocks noChangeShapeType="1"/>
          </p:cNvSpPr>
          <p:nvPr/>
        </p:nvSpPr>
        <p:spPr bwMode="auto">
          <a:xfrm>
            <a:off x="1806575" y="6569075"/>
            <a:ext cx="11318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67" name="Rectangle 447"/>
          <p:cNvSpPr>
            <a:spLocks noChangeArrowheads="1"/>
          </p:cNvSpPr>
          <p:nvPr/>
        </p:nvSpPr>
        <p:spPr bwMode="auto">
          <a:xfrm>
            <a:off x="1806575" y="6588125"/>
            <a:ext cx="1131888"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368" name="Line 448"/>
          <p:cNvSpPr>
            <a:spLocks noChangeShapeType="1"/>
          </p:cNvSpPr>
          <p:nvPr/>
        </p:nvSpPr>
        <p:spPr bwMode="auto">
          <a:xfrm>
            <a:off x="1806575" y="6588125"/>
            <a:ext cx="11318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69" name="Rectangle 449"/>
          <p:cNvSpPr>
            <a:spLocks noChangeArrowheads="1"/>
          </p:cNvSpPr>
          <p:nvPr/>
        </p:nvSpPr>
        <p:spPr bwMode="auto">
          <a:xfrm>
            <a:off x="2938463" y="5930900"/>
            <a:ext cx="9525" cy="638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370" name="Line 450"/>
          <p:cNvSpPr>
            <a:spLocks noChangeShapeType="1"/>
          </p:cNvSpPr>
          <p:nvPr/>
        </p:nvSpPr>
        <p:spPr bwMode="auto">
          <a:xfrm>
            <a:off x="2938463" y="5930900"/>
            <a:ext cx="1587" cy="638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71" name="Rectangle 451"/>
          <p:cNvSpPr>
            <a:spLocks noChangeArrowheads="1"/>
          </p:cNvSpPr>
          <p:nvPr/>
        </p:nvSpPr>
        <p:spPr bwMode="auto">
          <a:xfrm>
            <a:off x="2938463" y="6569075"/>
            <a:ext cx="2857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372" name="Line 452"/>
          <p:cNvSpPr>
            <a:spLocks noChangeShapeType="1"/>
          </p:cNvSpPr>
          <p:nvPr/>
        </p:nvSpPr>
        <p:spPr bwMode="auto">
          <a:xfrm>
            <a:off x="2938463" y="6569075"/>
            <a:ext cx="2857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73" name="Rectangle 453"/>
          <p:cNvSpPr>
            <a:spLocks noChangeArrowheads="1"/>
          </p:cNvSpPr>
          <p:nvPr/>
        </p:nvSpPr>
        <p:spPr bwMode="auto">
          <a:xfrm>
            <a:off x="2938463" y="6588125"/>
            <a:ext cx="2857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374" name="Line 454"/>
          <p:cNvSpPr>
            <a:spLocks noChangeShapeType="1"/>
          </p:cNvSpPr>
          <p:nvPr/>
        </p:nvSpPr>
        <p:spPr bwMode="auto">
          <a:xfrm>
            <a:off x="2938463" y="6588125"/>
            <a:ext cx="2857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75" name="Rectangle 455"/>
          <p:cNvSpPr>
            <a:spLocks noChangeArrowheads="1"/>
          </p:cNvSpPr>
          <p:nvPr/>
        </p:nvSpPr>
        <p:spPr bwMode="auto">
          <a:xfrm>
            <a:off x="2967038" y="6569075"/>
            <a:ext cx="1141412"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376" name="Line 456"/>
          <p:cNvSpPr>
            <a:spLocks noChangeShapeType="1"/>
          </p:cNvSpPr>
          <p:nvPr/>
        </p:nvSpPr>
        <p:spPr bwMode="auto">
          <a:xfrm>
            <a:off x="2967038" y="6569075"/>
            <a:ext cx="1141412"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77" name="Rectangle 457"/>
          <p:cNvSpPr>
            <a:spLocks noChangeArrowheads="1"/>
          </p:cNvSpPr>
          <p:nvPr/>
        </p:nvSpPr>
        <p:spPr bwMode="auto">
          <a:xfrm>
            <a:off x="2967038" y="6588125"/>
            <a:ext cx="1141412"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378" name="Line 458"/>
          <p:cNvSpPr>
            <a:spLocks noChangeShapeType="1"/>
          </p:cNvSpPr>
          <p:nvPr/>
        </p:nvSpPr>
        <p:spPr bwMode="auto">
          <a:xfrm>
            <a:off x="2967038" y="6588125"/>
            <a:ext cx="1141412"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79" name="Rectangle 459"/>
          <p:cNvSpPr>
            <a:spLocks noChangeArrowheads="1"/>
          </p:cNvSpPr>
          <p:nvPr/>
        </p:nvSpPr>
        <p:spPr bwMode="auto">
          <a:xfrm>
            <a:off x="4108450" y="5930900"/>
            <a:ext cx="9525" cy="638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380" name="Line 460"/>
          <p:cNvSpPr>
            <a:spLocks noChangeShapeType="1"/>
          </p:cNvSpPr>
          <p:nvPr/>
        </p:nvSpPr>
        <p:spPr bwMode="auto">
          <a:xfrm>
            <a:off x="4108450" y="5930900"/>
            <a:ext cx="1588" cy="638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81" name="Rectangle 461"/>
          <p:cNvSpPr>
            <a:spLocks noChangeArrowheads="1"/>
          </p:cNvSpPr>
          <p:nvPr/>
        </p:nvSpPr>
        <p:spPr bwMode="auto">
          <a:xfrm>
            <a:off x="4108450" y="6569075"/>
            <a:ext cx="2857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382" name="Line 462"/>
          <p:cNvSpPr>
            <a:spLocks noChangeShapeType="1"/>
          </p:cNvSpPr>
          <p:nvPr/>
        </p:nvSpPr>
        <p:spPr bwMode="auto">
          <a:xfrm>
            <a:off x="4108450" y="6569075"/>
            <a:ext cx="2857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83" name="Rectangle 463"/>
          <p:cNvSpPr>
            <a:spLocks noChangeArrowheads="1"/>
          </p:cNvSpPr>
          <p:nvPr/>
        </p:nvSpPr>
        <p:spPr bwMode="auto">
          <a:xfrm>
            <a:off x="4108450" y="6588125"/>
            <a:ext cx="2857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384" name="Line 464"/>
          <p:cNvSpPr>
            <a:spLocks noChangeShapeType="1"/>
          </p:cNvSpPr>
          <p:nvPr/>
        </p:nvSpPr>
        <p:spPr bwMode="auto">
          <a:xfrm>
            <a:off x="4108450" y="6588125"/>
            <a:ext cx="2857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85" name="Rectangle 465"/>
          <p:cNvSpPr>
            <a:spLocks noChangeArrowheads="1"/>
          </p:cNvSpPr>
          <p:nvPr/>
        </p:nvSpPr>
        <p:spPr bwMode="auto">
          <a:xfrm>
            <a:off x="4137025" y="6569075"/>
            <a:ext cx="113982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386" name="Line 466"/>
          <p:cNvSpPr>
            <a:spLocks noChangeShapeType="1"/>
          </p:cNvSpPr>
          <p:nvPr/>
        </p:nvSpPr>
        <p:spPr bwMode="auto">
          <a:xfrm>
            <a:off x="4137025" y="6569075"/>
            <a:ext cx="11398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87" name="Rectangle 467"/>
          <p:cNvSpPr>
            <a:spLocks noChangeArrowheads="1"/>
          </p:cNvSpPr>
          <p:nvPr/>
        </p:nvSpPr>
        <p:spPr bwMode="auto">
          <a:xfrm>
            <a:off x="4137025" y="6588125"/>
            <a:ext cx="113982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388" name="Line 468"/>
          <p:cNvSpPr>
            <a:spLocks noChangeShapeType="1"/>
          </p:cNvSpPr>
          <p:nvPr/>
        </p:nvSpPr>
        <p:spPr bwMode="auto">
          <a:xfrm>
            <a:off x="4137025" y="6588125"/>
            <a:ext cx="11398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89" name="Rectangle 469"/>
          <p:cNvSpPr>
            <a:spLocks noChangeArrowheads="1"/>
          </p:cNvSpPr>
          <p:nvPr/>
        </p:nvSpPr>
        <p:spPr bwMode="auto">
          <a:xfrm>
            <a:off x="5276850" y="5930900"/>
            <a:ext cx="9525" cy="638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390" name="Line 470"/>
          <p:cNvSpPr>
            <a:spLocks noChangeShapeType="1"/>
          </p:cNvSpPr>
          <p:nvPr/>
        </p:nvSpPr>
        <p:spPr bwMode="auto">
          <a:xfrm>
            <a:off x="5276850" y="5930900"/>
            <a:ext cx="1588" cy="638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91" name="Rectangle 471"/>
          <p:cNvSpPr>
            <a:spLocks noChangeArrowheads="1"/>
          </p:cNvSpPr>
          <p:nvPr/>
        </p:nvSpPr>
        <p:spPr bwMode="auto">
          <a:xfrm>
            <a:off x="5276850" y="6569075"/>
            <a:ext cx="2857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392" name="Line 472"/>
          <p:cNvSpPr>
            <a:spLocks noChangeShapeType="1"/>
          </p:cNvSpPr>
          <p:nvPr/>
        </p:nvSpPr>
        <p:spPr bwMode="auto">
          <a:xfrm>
            <a:off x="5276850" y="6569075"/>
            <a:ext cx="2857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93" name="Rectangle 473"/>
          <p:cNvSpPr>
            <a:spLocks noChangeArrowheads="1"/>
          </p:cNvSpPr>
          <p:nvPr/>
        </p:nvSpPr>
        <p:spPr bwMode="auto">
          <a:xfrm>
            <a:off x="5276850" y="6588125"/>
            <a:ext cx="2857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394" name="Line 474"/>
          <p:cNvSpPr>
            <a:spLocks noChangeShapeType="1"/>
          </p:cNvSpPr>
          <p:nvPr/>
        </p:nvSpPr>
        <p:spPr bwMode="auto">
          <a:xfrm>
            <a:off x="5276850" y="6588125"/>
            <a:ext cx="2857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95" name="Rectangle 475"/>
          <p:cNvSpPr>
            <a:spLocks noChangeArrowheads="1"/>
          </p:cNvSpPr>
          <p:nvPr/>
        </p:nvSpPr>
        <p:spPr bwMode="auto">
          <a:xfrm>
            <a:off x="5305425" y="6569075"/>
            <a:ext cx="1131888"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396" name="Line 476"/>
          <p:cNvSpPr>
            <a:spLocks noChangeShapeType="1"/>
          </p:cNvSpPr>
          <p:nvPr/>
        </p:nvSpPr>
        <p:spPr bwMode="auto">
          <a:xfrm>
            <a:off x="5305425" y="6569075"/>
            <a:ext cx="11318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97" name="Rectangle 477"/>
          <p:cNvSpPr>
            <a:spLocks noChangeArrowheads="1"/>
          </p:cNvSpPr>
          <p:nvPr/>
        </p:nvSpPr>
        <p:spPr bwMode="auto">
          <a:xfrm>
            <a:off x="5305425" y="6588125"/>
            <a:ext cx="1131888"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398" name="Line 478"/>
          <p:cNvSpPr>
            <a:spLocks noChangeShapeType="1"/>
          </p:cNvSpPr>
          <p:nvPr/>
        </p:nvSpPr>
        <p:spPr bwMode="auto">
          <a:xfrm>
            <a:off x="5305425" y="6588125"/>
            <a:ext cx="11318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99" name="Rectangle 479"/>
          <p:cNvSpPr>
            <a:spLocks noChangeArrowheads="1"/>
          </p:cNvSpPr>
          <p:nvPr/>
        </p:nvSpPr>
        <p:spPr bwMode="auto">
          <a:xfrm>
            <a:off x="6437313" y="5930900"/>
            <a:ext cx="9525" cy="638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400" name="Line 480"/>
          <p:cNvSpPr>
            <a:spLocks noChangeShapeType="1"/>
          </p:cNvSpPr>
          <p:nvPr/>
        </p:nvSpPr>
        <p:spPr bwMode="auto">
          <a:xfrm>
            <a:off x="6437313" y="5930900"/>
            <a:ext cx="1587" cy="638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01" name="Rectangle 481"/>
          <p:cNvSpPr>
            <a:spLocks noChangeArrowheads="1"/>
          </p:cNvSpPr>
          <p:nvPr/>
        </p:nvSpPr>
        <p:spPr bwMode="auto">
          <a:xfrm>
            <a:off x="6437313" y="6569075"/>
            <a:ext cx="2857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402" name="Line 482"/>
          <p:cNvSpPr>
            <a:spLocks noChangeShapeType="1"/>
          </p:cNvSpPr>
          <p:nvPr/>
        </p:nvSpPr>
        <p:spPr bwMode="auto">
          <a:xfrm>
            <a:off x="6437313" y="6569075"/>
            <a:ext cx="2857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03" name="Rectangle 483"/>
          <p:cNvSpPr>
            <a:spLocks noChangeArrowheads="1"/>
          </p:cNvSpPr>
          <p:nvPr/>
        </p:nvSpPr>
        <p:spPr bwMode="auto">
          <a:xfrm>
            <a:off x="6437313" y="6588125"/>
            <a:ext cx="2857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404" name="Line 484"/>
          <p:cNvSpPr>
            <a:spLocks noChangeShapeType="1"/>
          </p:cNvSpPr>
          <p:nvPr/>
        </p:nvSpPr>
        <p:spPr bwMode="auto">
          <a:xfrm>
            <a:off x="6437313" y="6588125"/>
            <a:ext cx="2857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05" name="Rectangle 485"/>
          <p:cNvSpPr>
            <a:spLocks noChangeArrowheads="1"/>
          </p:cNvSpPr>
          <p:nvPr/>
        </p:nvSpPr>
        <p:spPr bwMode="auto">
          <a:xfrm>
            <a:off x="6465888" y="6569075"/>
            <a:ext cx="113982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406" name="Line 486"/>
          <p:cNvSpPr>
            <a:spLocks noChangeShapeType="1"/>
          </p:cNvSpPr>
          <p:nvPr/>
        </p:nvSpPr>
        <p:spPr bwMode="auto">
          <a:xfrm>
            <a:off x="6465888" y="6569075"/>
            <a:ext cx="11398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07" name="Rectangle 487"/>
          <p:cNvSpPr>
            <a:spLocks noChangeArrowheads="1"/>
          </p:cNvSpPr>
          <p:nvPr/>
        </p:nvSpPr>
        <p:spPr bwMode="auto">
          <a:xfrm>
            <a:off x="6465888" y="6588125"/>
            <a:ext cx="113982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408" name="Line 488"/>
          <p:cNvSpPr>
            <a:spLocks noChangeShapeType="1"/>
          </p:cNvSpPr>
          <p:nvPr/>
        </p:nvSpPr>
        <p:spPr bwMode="auto">
          <a:xfrm>
            <a:off x="6465888" y="6588125"/>
            <a:ext cx="11398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09" name="Rectangle 489"/>
          <p:cNvSpPr>
            <a:spLocks noChangeArrowheads="1"/>
          </p:cNvSpPr>
          <p:nvPr/>
        </p:nvSpPr>
        <p:spPr bwMode="auto">
          <a:xfrm>
            <a:off x="7605713" y="5930900"/>
            <a:ext cx="9525" cy="638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410" name="Line 490"/>
          <p:cNvSpPr>
            <a:spLocks noChangeShapeType="1"/>
          </p:cNvSpPr>
          <p:nvPr/>
        </p:nvSpPr>
        <p:spPr bwMode="auto">
          <a:xfrm>
            <a:off x="7605713" y="5930900"/>
            <a:ext cx="1587" cy="638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11" name="Rectangle 491"/>
          <p:cNvSpPr>
            <a:spLocks noChangeArrowheads="1"/>
          </p:cNvSpPr>
          <p:nvPr/>
        </p:nvSpPr>
        <p:spPr bwMode="auto">
          <a:xfrm>
            <a:off x="7605713" y="6569075"/>
            <a:ext cx="2857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412" name="Line 492"/>
          <p:cNvSpPr>
            <a:spLocks noChangeShapeType="1"/>
          </p:cNvSpPr>
          <p:nvPr/>
        </p:nvSpPr>
        <p:spPr bwMode="auto">
          <a:xfrm>
            <a:off x="7605713" y="6569075"/>
            <a:ext cx="2857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13" name="Rectangle 493"/>
          <p:cNvSpPr>
            <a:spLocks noChangeArrowheads="1"/>
          </p:cNvSpPr>
          <p:nvPr/>
        </p:nvSpPr>
        <p:spPr bwMode="auto">
          <a:xfrm>
            <a:off x="7605713" y="6588125"/>
            <a:ext cx="2857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414" name="Line 494"/>
          <p:cNvSpPr>
            <a:spLocks noChangeShapeType="1"/>
          </p:cNvSpPr>
          <p:nvPr/>
        </p:nvSpPr>
        <p:spPr bwMode="auto">
          <a:xfrm>
            <a:off x="7605713" y="6588125"/>
            <a:ext cx="2857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15" name="Rectangle 495"/>
          <p:cNvSpPr>
            <a:spLocks noChangeArrowheads="1"/>
          </p:cNvSpPr>
          <p:nvPr/>
        </p:nvSpPr>
        <p:spPr bwMode="auto">
          <a:xfrm>
            <a:off x="7634288" y="6569075"/>
            <a:ext cx="1131887"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416" name="Line 496"/>
          <p:cNvSpPr>
            <a:spLocks noChangeShapeType="1"/>
          </p:cNvSpPr>
          <p:nvPr/>
        </p:nvSpPr>
        <p:spPr bwMode="auto">
          <a:xfrm>
            <a:off x="7634288" y="6569075"/>
            <a:ext cx="113188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17" name="Rectangle 497"/>
          <p:cNvSpPr>
            <a:spLocks noChangeArrowheads="1"/>
          </p:cNvSpPr>
          <p:nvPr/>
        </p:nvSpPr>
        <p:spPr bwMode="auto">
          <a:xfrm>
            <a:off x="7634288" y="6588125"/>
            <a:ext cx="1131887"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418" name="Line 498"/>
          <p:cNvSpPr>
            <a:spLocks noChangeShapeType="1"/>
          </p:cNvSpPr>
          <p:nvPr/>
        </p:nvSpPr>
        <p:spPr bwMode="auto">
          <a:xfrm>
            <a:off x="7634288" y="6588125"/>
            <a:ext cx="113188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19" name="Rectangle 499"/>
          <p:cNvSpPr>
            <a:spLocks noChangeArrowheads="1"/>
          </p:cNvSpPr>
          <p:nvPr/>
        </p:nvSpPr>
        <p:spPr bwMode="auto">
          <a:xfrm>
            <a:off x="8766175" y="5930900"/>
            <a:ext cx="9525" cy="638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420" name="Line 500"/>
          <p:cNvSpPr>
            <a:spLocks noChangeShapeType="1"/>
          </p:cNvSpPr>
          <p:nvPr/>
        </p:nvSpPr>
        <p:spPr bwMode="auto">
          <a:xfrm>
            <a:off x="8766175" y="5930900"/>
            <a:ext cx="1588" cy="638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21" name="Rectangle 501"/>
          <p:cNvSpPr>
            <a:spLocks noChangeArrowheads="1"/>
          </p:cNvSpPr>
          <p:nvPr/>
        </p:nvSpPr>
        <p:spPr bwMode="auto">
          <a:xfrm>
            <a:off x="8785225" y="5930900"/>
            <a:ext cx="9525" cy="638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422" name="Line 502"/>
          <p:cNvSpPr>
            <a:spLocks noChangeShapeType="1"/>
          </p:cNvSpPr>
          <p:nvPr/>
        </p:nvSpPr>
        <p:spPr bwMode="auto">
          <a:xfrm>
            <a:off x="8785225" y="5930900"/>
            <a:ext cx="1588" cy="638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23" name="Rectangle 503"/>
          <p:cNvSpPr>
            <a:spLocks noChangeArrowheads="1"/>
          </p:cNvSpPr>
          <p:nvPr/>
        </p:nvSpPr>
        <p:spPr bwMode="auto">
          <a:xfrm>
            <a:off x="8785225" y="6569075"/>
            <a:ext cx="9525" cy="285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424" name="Line 504"/>
          <p:cNvSpPr>
            <a:spLocks noChangeShapeType="1"/>
          </p:cNvSpPr>
          <p:nvPr/>
        </p:nvSpPr>
        <p:spPr bwMode="auto">
          <a:xfrm>
            <a:off x="8785225" y="6569075"/>
            <a:ext cx="1588" cy="285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25" name="Rectangle 505"/>
          <p:cNvSpPr>
            <a:spLocks noChangeArrowheads="1"/>
          </p:cNvSpPr>
          <p:nvPr/>
        </p:nvSpPr>
        <p:spPr bwMode="auto">
          <a:xfrm>
            <a:off x="8766175" y="6588125"/>
            <a:ext cx="2857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426" name="Line 506"/>
          <p:cNvSpPr>
            <a:spLocks noChangeShapeType="1"/>
          </p:cNvSpPr>
          <p:nvPr/>
        </p:nvSpPr>
        <p:spPr bwMode="auto">
          <a:xfrm>
            <a:off x="8766175" y="6588125"/>
            <a:ext cx="2857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27" name="Rectangle 507"/>
          <p:cNvSpPr>
            <a:spLocks noChangeArrowheads="1"/>
          </p:cNvSpPr>
          <p:nvPr/>
        </p:nvSpPr>
        <p:spPr bwMode="auto">
          <a:xfrm>
            <a:off x="8766175" y="6569075"/>
            <a:ext cx="952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428" name="Line 508"/>
          <p:cNvSpPr>
            <a:spLocks noChangeShapeType="1"/>
          </p:cNvSpPr>
          <p:nvPr/>
        </p:nvSpPr>
        <p:spPr bwMode="auto">
          <a:xfrm>
            <a:off x="8766175" y="6569075"/>
            <a:ext cx="95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29" name="Line 509"/>
          <p:cNvSpPr>
            <a:spLocks noChangeShapeType="1"/>
          </p:cNvSpPr>
          <p:nvPr/>
        </p:nvSpPr>
        <p:spPr bwMode="auto">
          <a:xfrm>
            <a:off x="8766175" y="6569075"/>
            <a:ext cx="1588" cy="9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30" name="Rectangle 510"/>
          <p:cNvSpPr>
            <a:spLocks noChangeArrowheads="1"/>
          </p:cNvSpPr>
          <p:nvPr/>
        </p:nvSpPr>
        <p:spPr bwMode="auto">
          <a:xfrm>
            <a:off x="8766175" y="6569075"/>
            <a:ext cx="952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431" name="Line 511"/>
          <p:cNvSpPr>
            <a:spLocks noChangeShapeType="1"/>
          </p:cNvSpPr>
          <p:nvPr/>
        </p:nvSpPr>
        <p:spPr bwMode="auto">
          <a:xfrm>
            <a:off x="8766175" y="6569075"/>
            <a:ext cx="95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32" name="Line 512"/>
          <p:cNvSpPr>
            <a:spLocks noChangeShapeType="1"/>
          </p:cNvSpPr>
          <p:nvPr/>
        </p:nvSpPr>
        <p:spPr bwMode="auto">
          <a:xfrm>
            <a:off x="8766175" y="6569075"/>
            <a:ext cx="1588" cy="9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33" name="Rectangle 513"/>
          <p:cNvSpPr>
            <a:spLocks noChangeArrowheads="1"/>
          </p:cNvSpPr>
          <p:nvPr/>
        </p:nvSpPr>
        <p:spPr bwMode="auto">
          <a:xfrm>
            <a:off x="838200" y="1071563"/>
            <a:ext cx="74676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CN" sz="2000" b="1">
                <a:latin typeface="Times New Roman" panose="02020603050405020304" pitchFamily="18" charset="0"/>
              </a:rPr>
              <a:t>SELECT(  E </a:t>
            </a:r>
            <a:r>
              <a:rPr lang="en-US" altLang="zh-CN" sz="1800" b="1"/>
              <a:t>→</a:t>
            </a:r>
            <a:r>
              <a:rPr kumimoji="1" lang="en-US" altLang="zh-CN" sz="2000" b="1">
                <a:latin typeface="Times New Roman" panose="02020603050405020304" pitchFamily="18" charset="0"/>
              </a:rPr>
              <a:t> TE’)={(,a}       SELECT( E’ </a:t>
            </a:r>
            <a:r>
              <a:rPr lang="en-US" altLang="zh-CN" sz="1800" b="1"/>
              <a:t>→</a:t>
            </a:r>
            <a:r>
              <a:rPr kumimoji="1" lang="en-US" altLang="zh-CN" sz="2000" b="1">
                <a:latin typeface="Times New Roman" panose="02020603050405020304" pitchFamily="18" charset="0"/>
              </a:rPr>
              <a:t> +TE’)={+}</a:t>
            </a:r>
          </a:p>
          <a:p>
            <a:pPr>
              <a:spcBef>
                <a:spcPct val="0"/>
              </a:spcBef>
              <a:buFontTx/>
              <a:buNone/>
            </a:pPr>
            <a:r>
              <a:rPr kumimoji="1" lang="en-US" altLang="zh-CN" sz="2000" b="1">
                <a:latin typeface="Times New Roman" panose="02020603050405020304" pitchFamily="18" charset="0"/>
              </a:rPr>
              <a:t>SELECT( E’ </a:t>
            </a:r>
            <a:r>
              <a:rPr lang="en-US" altLang="zh-CN" sz="1800" b="1"/>
              <a:t>→</a:t>
            </a:r>
            <a:r>
              <a:rPr kumimoji="1" lang="en-US" altLang="zh-CN" sz="2000" b="1">
                <a:latin typeface="Times New Roman" panose="02020603050405020304" pitchFamily="18" charset="0"/>
              </a:rPr>
              <a:t> </a:t>
            </a:r>
            <a:r>
              <a:rPr kumimoji="1" lang="en-US" altLang="zh-CN" sz="2000" b="1">
                <a:latin typeface="Times New Roman" panose="02020603050405020304" pitchFamily="18" charset="0"/>
                <a:sym typeface="Symbol" panose="05050102010706020507" pitchFamily="18" charset="2"/>
              </a:rPr>
              <a:t>)= </a:t>
            </a:r>
            <a:r>
              <a:rPr kumimoji="1" lang="en-US" altLang="zh-CN" sz="2000" b="1">
                <a:latin typeface="Times New Roman" panose="02020603050405020304" pitchFamily="18" charset="0"/>
              </a:rPr>
              <a:t>{ </a:t>
            </a:r>
            <a:r>
              <a:rPr kumimoji="1" lang="en-US" altLang="zh-CN" sz="2000" b="1">
                <a:latin typeface="Times New Roman" panose="02020603050405020304" pitchFamily="18" charset="0"/>
                <a:sym typeface="Symbol" panose="05050102010706020507" pitchFamily="18" charset="2"/>
              </a:rPr>
              <a:t>, </a:t>
            </a:r>
            <a:r>
              <a:rPr kumimoji="1" lang="en-US" altLang="zh-CN" sz="2000" b="1">
                <a:latin typeface="Times New Roman" panose="02020603050405020304" pitchFamily="18" charset="0"/>
              </a:rPr>
              <a:t>) , #}   SELECT(T </a:t>
            </a:r>
            <a:r>
              <a:rPr lang="en-US" altLang="zh-CN" sz="1800" b="1"/>
              <a:t>→</a:t>
            </a:r>
            <a:r>
              <a:rPr kumimoji="1" lang="en-US" altLang="zh-CN" sz="2000" b="1">
                <a:latin typeface="Times New Roman" panose="02020603050405020304" pitchFamily="18" charset="0"/>
              </a:rPr>
              <a:t> FT’ )={(,a} </a:t>
            </a:r>
          </a:p>
          <a:p>
            <a:pPr>
              <a:spcBef>
                <a:spcPct val="0"/>
              </a:spcBef>
              <a:buFontTx/>
              <a:buNone/>
            </a:pPr>
            <a:r>
              <a:rPr kumimoji="1" lang="en-US" altLang="zh-CN" sz="2000" b="1">
                <a:latin typeface="Times New Roman" panose="02020603050405020304" pitchFamily="18" charset="0"/>
              </a:rPr>
              <a:t>SELECT(T’ </a:t>
            </a:r>
            <a:r>
              <a:rPr lang="en-US" altLang="zh-CN" sz="1800" b="1"/>
              <a:t>→</a:t>
            </a:r>
            <a:r>
              <a:rPr kumimoji="1" lang="en-US" altLang="zh-CN" sz="2000" b="1">
                <a:latin typeface="Times New Roman" panose="02020603050405020304" pitchFamily="18" charset="0"/>
              </a:rPr>
              <a:t> *FT’ )={*}       SELECT(T’ </a:t>
            </a:r>
            <a:r>
              <a:rPr lang="en-US" altLang="zh-CN" sz="1800" b="1"/>
              <a:t>→</a:t>
            </a:r>
            <a:r>
              <a:rPr kumimoji="1" lang="en-US" altLang="zh-CN" sz="2000" b="1">
                <a:latin typeface="Times New Roman" panose="02020603050405020304" pitchFamily="18" charset="0"/>
              </a:rPr>
              <a:t> </a:t>
            </a:r>
            <a:r>
              <a:rPr kumimoji="1" lang="en-US" altLang="zh-CN" sz="2000" b="1">
                <a:latin typeface="Times New Roman" panose="02020603050405020304" pitchFamily="18" charset="0"/>
                <a:sym typeface="Symbol" panose="05050102010706020507" pitchFamily="18" charset="2"/>
              </a:rPr>
              <a:t> </a:t>
            </a:r>
            <a:r>
              <a:rPr kumimoji="1" lang="en-US" altLang="zh-CN" sz="2000" b="1">
                <a:latin typeface="Times New Roman" panose="02020603050405020304" pitchFamily="18" charset="0"/>
              </a:rPr>
              <a:t> )={</a:t>
            </a:r>
            <a:r>
              <a:rPr kumimoji="1" lang="en-US" altLang="zh-CN" sz="2000" b="1">
                <a:latin typeface="Times New Roman" panose="02020603050405020304" pitchFamily="18" charset="0"/>
                <a:sym typeface="Symbol" panose="05050102010706020507" pitchFamily="18" charset="2"/>
              </a:rPr>
              <a:t>, </a:t>
            </a:r>
            <a:r>
              <a:rPr kumimoji="1" lang="en-US" altLang="zh-CN" sz="2000" b="1">
                <a:latin typeface="Times New Roman" panose="02020603050405020304" pitchFamily="18" charset="0"/>
              </a:rPr>
              <a:t>+,) ,#}</a:t>
            </a:r>
          </a:p>
          <a:p>
            <a:pPr>
              <a:spcBef>
                <a:spcPct val="0"/>
              </a:spcBef>
              <a:buFontTx/>
              <a:buNone/>
            </a:pPr>
            <a:r>
              <a:rPr kumimoji="1" lang="en-US" altLang="zh-CN" sz="2000" b="1">
                <a:latin typeface="Times New Roman" panose="02020603050405020304" pitchFamily="18" charset="0"/>
              </a:rPr>
              <a:t>SELECT(F </a:t>
            </a:r>
            <a:r>
              <a:rPr lang="en-US" altLang="zh-CN" sz="1800" b="1"/>
              <a:t>→</a:t>
            </a:r>
            <a:r>
              <a:rPr kumimoji="1" lang="en-US" altLang="zh-CN" sz="2000" b="1">
                <a:latin typeface="Times New Roman" panose="02020603050405020304" pitchFamily="18" charset="0"/>
              </a:rPr>
              <a:t> (E) )={(}            SELECT(F </a:t>
            </a:r>
            <a:r>
              <a:rPr lang="en-US" altLang="zh-CN" sz="1800" b="1"/>
              <a:t>→</a:t>
            </a:r>
            <a:r>
              <a:rPr kumimoji="1" lang="en-US" altLang="zh-CN" sz="2000" b="1">
                <a:latin typeface="Times New Roman" panose="02020603050405020304" pitchFamily="18" charset="0"/>
              </a:rPr>
              <a:t> a )={a}</a:t>
            </a:r>
          </a:p>
        </p:txBody>
      </p:sp>
      <p:sp>
        <p:nvSpPr>
          <p:cNvPr id="56434" name="Rectangle 514"/>
          <p:cNvSpPr>
            <a:spLocks noChangeArrowheads="1"/>
          </p:cNvSpPr>
          <p:nvPr/>
        </p:nvSpPr>
        <p:spPr bwMode="auto">
          <a:xfrm>
            <a:off x="1905000" y="3509963"/>
            <a:ext cx="996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a:t>→</a:t>
            </a:r>
            <a:r>
              <a:rPr kumimoji="1" lang="en-US" altLang="zh-CN" sz="2000" b="1">
                <a:latin typeface="Times New Roman" panose="02020603050405020304" pitchFamily="18" charset="0"/>
              </a:rPr>
              <a:t> TE’</a:t>
            </a:r>
          </a:p>
        </p:txBody>
      </p:sp>
      <p:sp>
        <p:nvSpPr>
          <p:cNvPr id="56435" name="Rectangle 515"/>
          <p:cNvSpPr>
            <a:spLocks noChangeArrowheads="1"/>
          </p:cNvSpPr>
          <p:nvPr/>
        </p:nvSpPr>
        <p:spPr bwMode="auto">
          <a:xfrm>
            <a:off x="5410200" y="3559175"/>
            <a:ext cx="901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a:t>→</a:t>
            </a:r>
            <a:r>
              <a:rPr kumimoji="1" lang="en-US" altLang="zh-CN" sz="2000" b="1">
                <a:latin typeface="Times New Roman" panose="02020603050405020304" pitchFamily="18" charset="0"/>
              </a:rPr>
              <a:t> TE’</a:t>
            </a:r>
          </a:p>
        </p:txBody>
      </p:sp>
      <p:sp>
        <p:nvSpPr>
          <p:cNvPr id="56436" name="Rectangle 516"/>
          <p:cNvSpPr>
            <a:spLocks noChangeArrowheads="1"/>
          </p:cNvSpPr>
          <p:nvPr/>
        </p:nvSpPr>
        <p:spPr bwMode="auto">
          <a:xfrm>
            <a:off x="3048000" y="4168775"/>
            <a:ext cx="13795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a:t>→</a:t>
            </a:r>
            <a:r>
              <a:rPr kumimoji="1" lang="en-US" altLang="zh-CN" sz="2000" b="1">
                <a:latin typeface="Times New Roman" panose="02020603050405020304" pitchFamily="18" charset="0"/>
              </a:rPr>
              <a:t> +TE’</a:t>
            </a:r>
          </a:p>
        </p:txBody>
      </p:sp>
      <p:sp>
        <p:nvSpPr>
          <p:cNvPr id="56437" name="Rectangle 517"/>
          <p:cNvSpPr>
            <a:spLocks noChangeArrowheads="1"/>
          </p:cNvSpPr>
          <p:nvPr/>
        </p:nvSpPr>
        <p:spPr bwMode="auto">
          <a:xfrm>
            <a:off x="6550025" y="4119563"/>
            <a:ext cx="688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a:t>→</a:t>
            </a:r>
            <a:r>
              <a:rPr kumimoji="1" lang="en-US" altLang="zh-CN" sz="2000" b="1">
                <a:latin typeface="Times New Roman" panose="02020603050405020304" pitchFamily="18" charset="0"/>
              </a:rPr>
              <a:t> </a:t>
            </a:r>
            <a:r>
              <a:rPr kumimoji="1" lang="en-US" altLang="zh-CN" sz="2000" b="1">
                <a:latin typeface="Times New Roman" panose="02020603050405020304" pitchFamily="18" charset="0"/>
                <a:sym typeface="Symbol" panose="05050102010706020507" pitchFamily="18" charset="2"/>
              </a:rPr>
              <a:t></a:t>
            </a:r>
          </a:p>
        </p:txBody>
      </p:sp>
      <p:sp>
        <p:nvSpPr>
          <p:cNvPr id="56438" name="Rectangle 518"/>
          <p:cNvSpPr>
            <a:spLocks noChangeArrowheads="1"/>
          </p:cNvSpPr>
          <p:nvPr/>
        </p:nvSpPr>
        <p:spPr bwMode="auto">
          <a:xfrm>
            <a:off x="7696200" y="4119563"/>
            <a:ext cx="688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a:t>→</a:t>
            </a:r>
            <a:r>
              <a:rPr kumimoji="1" lang="en-US" altLang="zh-CN" sz="2000" b="1">
                <a:latin typeface="Times New Roman" panose="02020603050405020304" pitchFamily="18" charset="0"/>
              </a:rPr>
              <a:t> </a:t>
            </a:r>
            <a:r>
              <a:rPr kumimoji="1" lang="en-US" altLang="zh-CN" sz="2000" b="1">
                <a:latin typeface="Times New Roman" panose="02020603050405020304" pitchFamily="18" charset="0"/>
                <a:sym typeface="Symbol" panose="05050102010706020507" pitchFamily="18" charset="2"/>
              </a:rPr>
              <a:t></a:t>
            </a:r>
          </a:p>
        </p:txBody>
      </p:sp>
      <p:sp>
        <p:nvSpPr>
          <p:cNvPr id="56439" name="Rectangle 519"/>
          <p:cNvSpPr>
            <a:spLocks noChangeArrowheads="1"/>
          </p:cNvSpPr>
          <p:nvPr/>
        </p:nvSpPr>
        <p:spPr bwMode="auto">
          <a:xfrm>
            <a:off x="5486400" y="4854575"/>
            <a:ext cx="957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a:t>→</a:t>
            </a:r>
            <a:r>
              <a:rPr kumimoji="1" lang="en-US" altLang="zh-CN" sz="2000" b="1">
                <a:latin typeface="Times New Roman" panose="02020603050405020304" pitchFamily="18" charset="0"/>
              </a:rPr>
              <a:t> FT’</a:t>
            </a:r>
          </a:p>
        </p:txBody>
      </p:sp>
      <p:sp>
        <p:nvSpPr>
          <p:cNvPr id="56440" name="Rectangle 520"/>
          <p:cNvSpPr>
            <a:spLocks noChangeArrowheads="1"/>
          </p:cNvSpPr>
          <p:nvPr/>
        </p:nvSpPr>
        <p:spPr bwMode="auto">
          <a:xfrm>
            <a:off x="2057400" y="4778375"/>
            <a:ext cx="1362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a:t>→</a:t>
            </a:r>
            <a:r>
              <a:rPr kumimoji="1" lang="en-US" altLang="zh-CN" sz="2000" b="1">
                <a:latin typeface="Times New Roman" panose="02020603050405020304" pitchFamily="18" charset="0"/>
              </a:rPr>
              <a:t> FT’</a:t>
            </a:r>
          </a:p>
        </p:txBody>
      </p:sp>
      <p:sp>
        <p:nvSpPr>
          <p:cNvPr id="56441" name="Rectangle 521"/>
          <p:cNvSpPr>
            <a:spLocks noChangeArrowheads="1"/>
          </p:cNvSpPr>
          <p:nvPr/>
        </p:nvSpPr>
        <p:spPr bwMode="auto">
          <a:xfrm>
            <a:off x="4211638" y="5487988"/>
            <a:ext cx="10144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a:t>→</a:t>
            </a:r>
            <a:r>
              <a:rPr kumimoji="1" lang="en-US" altLang="zh-CN" sz="2000" b="1">
                <a:latin typeface="Times New Roman" panose="02020603050405020304" pitchFamily="18" charset="0"/>
              </a:rPr>
              <a:t> *FT’</a:t>
            </a:r>
          </a:p>
        </p:txBody>
      </p:sp>
      <p:sp>
        <p:nvSpPr>
          <p:cNvPr id="56442" name="Rectangle 522"/>
          <p:cNvSpPr>
            <a:spLocks noChangeArrowheads="1"/>
          </p:cNvSpPr>
          <p:nvPr/>
        </p:nvSpPr>
        <p:spPr bwMode="auto">
          <a:xfrm>
            <a:off x="7772400" y="5457825"/>
            <a:ext cx="6873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a:t>→</a:t>
            </a:r>
            <a:r>
              <a:rPr kumimoji="1" lang="en-US" altLang="zh-CN" sz="2000" b="1">
                <a:latin typeface="Times New Roman" panose="02020603050405020304" pitchFamily="18" charset="0"/>
              </a:rPr>
              <a:t> </a:t>
            </a:r>
            <a:r>
              <a:rPr kumimoji="1" lang="en-US" altLang="zh-CN" sz="2000" b="1">
                <a:latin typeface="Times New Roman" panose="02020603050405020304" pitchFamily="18" charset="0"/>
                <a:sym typeface="Symbol" panose="05050102010706020507" pitchFamily="18" charset="2"/>
              </a:rPr>
              <a: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Rot="1" noChangeArrowheads="1"/>
          </p:cNvSpPr>
          <p:nvPr>
            <p:ph type="title"/>
          </p:nvPr>
        </p:nvSpPr>
        <p:spPr>
          <a:xfrm>
            <a:off x="323850" y="188913"/>
            <a:ext cx="8540750" cy="503237"/>
          </a:xfrm>
        </p:spPr>
        <p:txBody>
          <a:bodyPr/>
          <a:lstStyle/>
          <a:p>
            <a:pPr eaLnBrk="1" hangingPunct="1"/>
            <a:r>
              <a:rPr lang="zh-CN" altLang="en-US" sz="2400" b="1" smtClean="0">
                <a:latin typeface="宋体" panose="02010600030101010101" pitchFamily="2" charset="-122"/>
              </a:rPr>
              <a:t>分析输入串</a:t>
            </a:r>
            <a:r>
              <a:rPr lang="en-US" altLang="zh-CN" sz="2400" b="1" smtClean="0">
                <a:latin typeface="宋体" panose="02010600030101010101" pitchFamily="2" charset="-122"/>
              </a:rPr>
              <a:t>#a+a#</a:t>
            </a:r>
          </a:p>
        </p:txBody>
      </p:sp>
      <p:graphicFrame>
        <p:nvGraphicFramePr>
          <p:cNvPr id="64745" name="Group 233"/>
          <p:cNvGraphicFramePr>
            <a:graphicFrameLocks noGrp="1"/>
          </p:cNvGraphicFramePr>
          <p:nvPr>
            <p:ph type="tbl" idx="1"/>
          </p:nvPr>
        </p:nvGraphicFramePr>
        <p:xfrm>
          <a:off x="755650" y="908050"/>
          <a:ext cx="7964488" cy="5545142"/>
        </p:xfrm>
        <a:graphic>
          <a:graphicData uri="http://schemas.openxmlformats.org/drawingml/2006/table">
            <a:tbl>
              <a:tblPr/>
              <a:tblGrid>
                <a:gridCol w="554038">
                  <a:extLst>
                    <a:ext uri="{9D8B030D-6E8A-4147-A177-3AD203B41FA5}">
                      <a16:colId xmlns:a16="http://schemas.microsoft.com/office/drawing/2014/main" val="644293370"/>
                    </a:ext>
                  </a:extLst>
                </a:gridCol>
                <a:gridCol w="1252537">
                  <a:extLst>
                    <a:ext uri="{9D8B030D-6E8A-4147-A177-3AD203B41FA5}">
                      <a16:colId xmlns:a16="http://schemas.microsoft.com/office/drawing/2014/main" val="3047521300"/>
                    </a:ext>
                  </a:extLst>
                </a:gridCol>
                <a:gridCol w="1250950">
                  <a:extLst>
                    <a:ext uri="{9D8B030D-6E8A-4147-A177-3AD203B41FA5}">
                      <a16:colId xmlns:a16="http://schemas.microsoft.com/office/drawing/2014/main" val="1808486281"/>
                    </a:ext>
                  </a:extLst>
                </a:gridCol>
                <a:gridCol w="1458913">
                  <a:extLst>
                    <a:ext uri="{9D8B030D-6E8A-4147-A177-3AD203B41FA5}">
                      <a16:colId xmlns:a16="http://schemas.microsoft.com/office/drawing/2014/main" val="3818183447"/>
                    </a:ext>
                  </a:extLst>
                </a:gridCol>
                <a:gridCol w="1458912">
                  <a:extLst>
                    <a:ext uri="{9D8B030D-6E8A-4147-A177-3AD203B41FA5}">
                      <a16:colId xmlns:a16="http://schemas.microsoft.com/office/drawing/2014/main" val="1673265857"/>
                    </a:ext>
                  </a:extLst>
                </a:gridCol>
                <a:gridCol w="1989138">
                  <a:extLst>
                    <a:ext uri="{9D8B030D-6E8A-4147-A177-3AD203B41FA5}">
                      <a16:colId xmlns:a16="http://schemas.microsoft.com/office/drawing/2014/main" val="4096144216"/>
                    </a:ext>
                  </a:extLst>
                </a:gridCol>
              </a:tblGrid>
              <a:tr h="650874">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步骤</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分析栈内容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栈顶符号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当前输入符号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剩余符号串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矩阵表值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91377471"/>
                  </a:ext>
                </a:extLst>
              </a:tr>
              <a:tr h="376238">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 </a:t>
                      </a: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69718053"/>
                  </a:ext>
                </a:extLst>
              </a:tr>
              <a:tr h="376238">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 </a:t>
                      </a: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FT’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39052363"/>
                  </a:ext>
                </a:extLst>
              </a:tr>
              <a:tr h="377825">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 </a:t>
                      </a: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39284465"/>
                  </a:ext>
                </a:extLst>
              </a:tr>
              <a:tr h="376238">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11380833"/>
                  </a:ext>
                </a:extLst>
              </a:tr>
              <a:tr h="376238">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a:t>
                      </a: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99266561"/>
                  </a:ext>
                </a:extLst>
              </a:tr>
              <a:tr h="376238">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 </a:t>
                      </a: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59459562"/>
                  </a:ext>
                </a:extLst>
              </a:tr>
              <a:tr h="376238">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3429329"/>
                  </a:ext>
                </a:extLst>
              </a:tr>
              <a:tr h="376238">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  </a:t>
                      </a: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FT’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88221157"/>
                  </a:ext>
                </a:extLst>
              </a:tr>
              <a:tr h="376238">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 </a:t>
                      </a: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80326942"/>
                  </a:ext>
                </a:extLst>
              </a:tr>
              <a:tr h="377825">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26185225"/>
                  </a:ext>
                </a:extLst>
              </a:tr>
              <a:tr h="376238">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a:t>
                      </a: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29692659"/>
                  </a:ext>
                </a:extLst>
              </a:tr>
              <a:tr h="376238">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 ’</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88966996"/>
                  </a:ext>
                </a:extLst>
              </a:tr>
              <a:tr h="376238">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38622523"/>
                  </a:ext>
                </a:extLst>
              </a:tr>
            </a:tbl>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370" name="Group 2"/>
          <p:cNvGrpSpPr>
            <a:grpSpLocks/>
          </p:cNvGrpSpPr>
          <p:nvPr/>
        </p:nvGrpSpPr>
        <p:grpSpPr bwMode="auto">
          <a:xfrm>
            <a:off x="2571750" y="1643063"/>
            <a:ext cx="3657600" cy="2674937"/>
            <a:chOff x="0" y="4560"/>
            <a:chExt cx="11905" cy="8365"/>
          </a:xfrm>
        </p:grpSpPr>
        <p:pic>
          <p:nvPicPr>
            <p:cNvPr id="58373" name="Picture 3"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88"/>
              <a:ext cx="11880" cy="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4" name="Picture 4"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560"/>
              <a:ext cx="7560" cy="4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5" name="Picture 5" descr="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0" y="4560"/>
              <a:ext cx="6865" cy="4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矩形 5"/>
          <p:cNvSpPr/>
          <p:nvPr/>
        </p:nvSpPr>
        <p:spPr>
          <a:xfrm>
            <a:off x="2357422" y="4714884"/>
            <a:ext cx="4339650" cy="1200329"/>
          </a:xfrm>
          <a:prstGeom prst="rect">
            <a:avLst/>
          </a:prstGeom>
          <a:noFill/>
        </p:spPr>
        <p:txBody>
          <a:bodyPr wrap="none">
            <a:spAutoFit/>
          </a:bodyPr>
          <a:lstStyle/>
          <a:p>
            <a:pPr algn="ctr" eaLnBrk="1" hangingPunct="1">
              <a:defRPr/>
            </a:pPr>
            <a:r>
              <a:rPr lang="zh-CN" altLang="en-US" sz="3600" dirty="0">
                <a:solidFill>
                  <a:srgbClr val="C00000"/>
                </a:solidFill>
                <a:latin typeface="方正舒体" pitchFamily="2" charset="-122"/>
                <a:ea typeface="方正舒体" pitchFamily="2" charset="-122"/>
              </a:rPr>
              <a:t>自强不息、团结奋进</a:t>
            </a:r>
            <a:endParaRPr lang="en-US" altLang="zh-CN" sz="3600" dirty="0">
              <a:solidFill>
                <a:srgbClr val="C00000"/>
              </a:solidFill>
              <a:latin typeface="方正舒体" pitchFamily="2" charset="-122"/>
              <a:ea typeface="方正舒体" pitchFamily="2" charset="-122"/>
            </a:endParaRPr>
          </a:p>
          <a:p>
            <a:pPr algn="ctr" eaLnBrk="1" hangingPunct="1">
              <a:defRPr/>
            </a:pPr>
            <a:r>
              <a:rPr lang="zh-CN" altLang="en-US" sz="3600" dirty="0">
                <a:solidFill>
                  <a:srgbClr val="C00000"/>
                </a:solidFill>
                <a:latin typeface="方正舒体" pitchFamily="2" charset="-122"/>
                <a:ea typeface="方正舒体" pitchFamily="2" charset="-122"/>
              </a:rPr>
              <a:t>爱校敬业、追求卓越</a:t>
            </a:r>
            <a:endParaRPr lang="zh-CN" altLang="en-US" sz="36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rgbClr val="C00000"/>
              </a:solidFill>
              <a:effectLst>
                <a:outerShdw blurRad="50800" dist="40000" dir="5400000" algn="tl" rotWithShape="0">
                  <a:srgbClr val="000000">
                    <a:shade val="5000"/>
                    <a:satMod val="120000"/>
                    <a:alpha val="33000"/>
                  </a:srgbClr>
                </a:outerShdw>
              </a:effectLst>
              <a:latin typeface="方正舒体" pitchFamily="2" charset="-122"/>
              <a:ea typeface="方正舒体" pitchFamily="2" charset="-122"/>
            </a:endParaRPr>
          </a:p>
        </p:txBody>
      </p:sp>
      <p:sp>
        <p:nvSpPr>
          <p:cNvPr id="58372"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5577C42-E81D-474F-9664-99A1AF3D1BBF}" type="slidenum">
              <a:rPr lang="zh-CN" altLang="en-US" sz="1400" smtClean="0"/>
              <a:pPr>
                <a:spcBef>
                  <a:spcPct val="0"/>
                </a:spcBef>
                <a:buFontTx/>
                <a:buNone/>
              </a:pPr>
              <a:t>55</a:t>
            </a:fld>
            <a:endParaRPr lang="en-US" altLang="zh-CN" sz="14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468313" y="414338"/>
            <a:ext cx="8229600" cy="1143000"/>
          </a:xfrm>
        </p:spPr>
        <p:txBody>
          <a:bodyPr/>
          <a:lstStyle/>
          <a:p>
            <a:pPr eaLnBrk="1" hangingPunct="1"/>
            <a:r>
              <a:rPr lang="en-US" altLang="zh-CN" sz="3600" b="1" dirty="0"/>
              <a:t>4</a:t>
            </a:r>
            <a:r>
              <a:rPr lang="zh-CN" altLang="en-US" sz="3600" b="1" dirty="0" smtClean="0"/>
              <a:t>．</a:t>
            </a:r>
            <a:r>
              <a:rPr lang="en-US" altLang="zh-CN" sz="3600" b="1" dirty="0" smtClean="0"/>
              <a:t>1 </a:t>
            </a:r>
            <a:r>
              <a:rPr lang="zh-CN" altLang="en-US" sz="3600" b="1" dirty="0" smtClean="0">
                <a:solidFill>
                  <a:schemeClr val="hlink"/>
                </a:solidFill>
              </a:rPr>
              <a:t>确定</a:t>
            </a:r>
            <a:r>
              <a:rPr lang="zh-CN" altLang="en-US" sz="3600" b="1" dirty="0" smtClean="0"/>
              <a:t>的自顶向下分析思想</a:t>
            </a:r>
          </a:p>
        </p:txBody>
      </p:sp>
      <p:sp>
        <p:nvSpPr>
          <p:cNvPr id="8195" name="Rectangle 3"/>
          <p:cNvSpPr>
            <a:spLocks noGrp="1" noRot="1" noChangeArrowheads="1"/>
          </p:cNvSpPr>
          <p:nvPr>
            <p:ph idx="1"/>
          </p:nvPr>
        </p:nvSpPr>
        <p:spPr>
          <a:xfrm>
            <a:off x="478717" y="1988840"/>
            <a:ext cx="8229600" cy="3484984"/>
          </a:xfrm>
        </p:spPr>
        <p:txBody>
          <a:bodyPr/>
          <a:lstStyle/>
          <a:p>
            <a:pPr eaLnBrk="1" hangingPunct="1">
              <a:spcBef>
                <a:spcPts val="1200"/>
              </a:spcBef>
              <a:spcAft>
                <a:spcPts val="600"/>
              </a:spcAft>
              <a:buFont typeface="Wingdings" panose="05000000000000000000" pitchFamily="2" charset="2"/>
              <a:buChar char="l"/>
            </a:pPr>
            <a:r>
              <a:rPr lang="zh-CN" altLang="en-US" sz="2800" dirty="0" smtClean="0"/>
              <a:t>给定的条件是：</a:t>
            </a:r>
            <a:r>
              <a:rPr lang="en-US" altLang="zh-CN" sz="2800" dirty="0" smtClean="0"/>
              <a:t>1</a:t>
            </a:r>
            <a:r>
              <a:rPr lang="zh-CN" altLang="en-US" sz="2800" dirty="0" smtClean="0"/>
              <a:t>、已知文法条件；</a:t>
            </a:r>
            <a:r>
              <a:rPr lang="en-US" altLang="zh-CN" sz="2800" dirty="0" smtClean="0"/>
              <a:t>2</a:t>
            </a:r>
            <a:r>
              <a:rPr lang="zh-CN" altLang="en-US" sz="2800" dirty="0" smtClean="0"/>
              <a:t>、给出输入的字符串。判断该输入的字符串是已知文法的句子。</a:t>
            </a:r>
          </a:p>
          <a:p>
            <a:pPr eaLnBrk="1" hangingPunct="1">
              <a:spcBef>
                <a:spcPts val="1200"/>
              </a:spcBef>
              <a:spcAft>
                <a:spcPts val="600"/>
              </a:spcAft>
              <a:buFont typeface="Wingdings" panose="05000000000000000000" pitchFamily="2" charset="2"/>
              <a:buChar char="l"/>
            </a:pPr>
            <a:r>
              <a:rPr lang="zh-CN" altLang="en-US" sz="2800" dirty="0" smtClean="0"/>
              <a:t>判定的思路是：从文法开始符号出发，根据输入的符号</a:t>
            </a:r>
            <a:r>
              <a:rPr lang="zh-CN" altLang="en-US" sz="2800" b="1" dirty="0" smtClean="0">
                <a:solidFill>
                  <a:schemeClr val="hlink"/>
                </a:solidFill>
              </a:rPr>
              <a:t>唯一地</a:t>
            </a:r>
            <a:r>
              <a:rPr lang="zh-CN" altLang="en-US" sz="2800" dirty="0" smtClean="0"/>
              <a:t>确定选用哪个产生式替换相应的非终结符往下推导。最终与输入字符串相匹配。</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idx="1"/>
          </p:nvPr>
        </p:nvSpPr>
        <p:spPr>
          <a:xfrm>
            <a:off x="684213" y="1628775"/>
            <a:ext cx="8072437" cy="4752181"/>
          </a:xfrm>
        </p:spPr>
        <p:txBody>
          <a:bodyPr/>
          <a:lstStyle/>
          <a:p>
            <a:pPr eaLnBrk="1" hangingPunct="1">
              <a:lnSpc>
                <a:spcPct val="90000"/>
              </a:lnSpc>
              <a:spcBef>
                <a:spcPts val="600"/>
              </a:spcBef>
              <a:spcAft>
                <a:spcPts val="600"/>
              </a:spcAft>
              <a:buFont typeface="Wingdings" panose="05000000000000000000" pitchFamily="2" charset="2"/>
              <a:buChar char="l"/>
            </a:pPr>
            <a:r>
              <a:rPr lang="zh-CN" altLang="en-US" sz="2000" dirty="0" smtClean="0"/>
              <a:t>实际上，根据文法的特点（确切地讲根据产生式的不同特点），推导过程的复杂程度也不一样。</a:t>
            </a:r>
          </a:p>
          <a:p>
            <a:pPr eaLnBrk="1" hangingPunct="1">
              <a:lnSpc>
                <a:spcPct val="90000"/>
              </a:lnSpc>
              <a:spcBef>
                <a:spcPts val="600"/>
              </a:spcBef>
              <a:spcAft>
                <a:spcPts val="600"/>
              </a:spcAft>
              <a:buFont typeface="Wingdings" panose="05000000000000000000" pitchFamily="2" charset="2"/>
              <a:buChar char="l"/>
            </a:pPr>
            <a:r>
              <a:rPr lang="zh-CN" altLang="en-US" sz="2000" dirty="0" smtClean="0"/>
              <a:t>如果文法有如下的特点：</a:t>
            </a:r>
            <a:r>
              <a:rPr lang="zh-CN" altLang="en-US" sz="2000" b="1" dirty="0" smtClean="0">
                <a:solidFill>
                  <a:srgbClr val="FF0000"/>
                </a:solidFill>
              </a:rPr>
              <a:t>（</a:t>
            </a:r>
            <a:r>
              <a:rPr lang="en-US" altLang="zh-CN" sz="2000" b="1" dirty="0" smtClean="0">
                <a:solidFill>
                  <a:srgbClr val="FF0000"/>
                </a:solidFill>
              </a:rPr>
              <a:t>1</a:t>
            </a:r>
            <a:r>
              <a:rPr lang="zh-CN" altLang="en-US" sz="2000" b="1" dirty="0" smtClean="0">
                <a:solidFill>
                  <a:srgbClr val="FF0000"/>
                </a:solidFill>
              </a:rPr>
              <a:t>）每个产生式的右部都由终结符开始</a:t>
            </a:r>
            <a:r>
              <a:rPr lang="zh-CN" altLang="en-US" sz="2000" dirty="0" smtClean="0"/>
              <a:t>。</a:t>
            </a:r>
            <a:r>
              <a:rPr lang="zh-CN" altLang="en-US" sz="2000" b="1" dirty="0" smtClean="0">
                <a:solidFill>
                  <a:srgbClr val="FF0000"/>
                </a:solidFill>
              </a:rPr>
              <a:t>（</a:t>
            </a:r>
            <a:r>
              <a:rPr lang="en-US" altLang="zh-CN" sz="2000" b="1" dirty="0" smtClean="0">
                <a:solidFill>
                  <a:srgbClr val="FF0000"/>
                </a:solidFill>
              </a:rPr>
              <a:t>2</a:t>
            </a:r>
            <a:r>
              <a:rPr lang="zh-CN" altLang="en-US" sz="2000" b="1" dirty="0" smtClean="0">
                <a:solidFill>
                  <a:srgbClr val="FF0000"/>
                </a:solidFill>
              </a:rPr>
              <a:t>）如果两个产生式有相同的左部，那么它们的右部由不同的终结符开始。</a:t>
            </a:r>
            <a:r>
              <a:rPr lang="zh-CN" altLang="en-US" sz="2000" dirty="0" smtClean="0"/>
              <a:t>对于这样的文法显然在推导过程中完全可以根据当前的输入符号决定选择那个产生式往下推导，也就是说分析过程是唯一确定的。</a:t>
            </a:r>
          </a:p>
          <a:p>
            <a:pPr marL="400050" lvl="1" indent="0" eaLnBrk="1" hangingPunct="1">
              <a:lnSpc>
                <a:spcPct val="90000"/>
              </a:lnSpc>
              <a:spcBef>
                <a:spcPts val="600"/>
              </a:spcBef>
              <a:spcAft>
                <a:spcPts val="600"/>
              </a:spcAft>
              <a:buFontTx/>
              <a:buNone/>
            </a:pPr>
            <a:r>
              <a:rPr lang="zh-CN" altLang="en-US" sz="2000" b="1" dirty="0" smtClean="0"/>
              <a:t>例</a:t>
            </a:r>
            <a:r>
              <a:rPr lang="en-US" altLang="zh-CN" sz="2000" b="1" dirty="0" smtClean="0"/>
              <a:t>5.1</a:t>
            </a:r>
            <a:endParaRPr lang="en-US" altLang="zh-CN" sz="2000" dirty="0" smtClean="0"/>
          </a:p>
          <a:p>
            <a:pPr marL="400050" lvl="1" indent="0" eaLnBrk="1" hangingPunct="1">
              <a:lnSpc>
                <a:spcPct val="90000"/>
              </a:lnSpc>
              <a:spcBef>
                <a:spcPts val="600"/>
              </a:spcBef>
              <a:spcAft>
                <a:spcPts val="600"/>
              </a:spcAft>
              <a:buFontTx/>
              <a:buNone/>
            </a:pPr>
            <a:r>
              <a:rPr lang="zh-CN" altLang="en-US" sz="2000" dirty="0" smtClean="0"/>
              <a:t>若有文法</a:t>
            </a:r>
            <a:r>
              <a:rPr lang="en-US" altLang="zh-CN" sz="2000" dirty="0" smtClean="0"/>
              <a:t>G[S]:</a:t>
            </a:r>
          </a:p>
          <a:p>
            <a:pPr marL="400050" lvl="1" indent="0" eaLnBrk="1" hangingPunct="1">
              <a:lnSpc>
                <a:spcPct val="90000"/>
              </a:lnSpc>
              <a:spcBef>
                <a:spcPts val="600"/>
              </a:spcBef>
              <a:spcAft>
                <a:spcPts val="600"/>
              </a:spcAft>
              <a:buFontTx/>
              <a:buNone/>
            </a:pPr>
            <a:r>
              <a:rPr lang="en-US" altLang="zh-CN" sz="2000" dirty="0" err="1" smtClean="0"/>
              <a:t>S</a:t>
            </a:r>
            <a:r>
              <a:rPr lang="en-US" altLang="zh-CN" sz="2000" dirty="0" err="1" smtClean="0">
                <a:cs typeface="Arial" panose="020B0604020202020204" pitchFamily="34" charset="0"/>
              </a:rPr>
              <a:t>→pA│qB</a:t>
            </a:r>
            <a:endParaRPr lang="en-US" altLang="zh-CN" sz="2000" dirty="0" smtClean="0">
              <a:cs typeface="Arial" panose="020B0604020202020204" pitchFamily="34" charset="0"/>
            </a:endParaRPr>
          </a:p>
          <a:p>
            <a:pPr marL="400050" lvl="1" indent="0" eaLnBrk="1" hangingPunct="1">
              <a:lnSpc>
                <a:spcPct val="90000"/>
              </a:lnSpc>
              <a:spcBef>
                <a:spcPts val="600"/>
              </a:spcBef>
              <a:spcAft>
                <a:spcPts val="600"/>
              </a:spcAft>
              <a:buFontTx/>
              <a:buNone/>
            </a:pPr>
            <a:r>
              <a:rPr lang="en-US" altLang="zh-CN" sz="2000" dirty="0" err="1" smtClean="0">
                <a:cs typeface="Arial" panose="020B0604020202020204" pitchFamily="34" charset="0"/>
              </a:rPr>
              <a:t>A→cAd│a</a:t>
            </a:r>
            <a:endParaRPr lang="en-US" altLang="zh-CN" sz="2000" dirty="0" smtClean="0">
              <a:cs typeface="Arial" panose="020B0604020202020204" pitchFamily="34" charset="0"/>
            </a:endParaRPr>
          </a:p>
          <a:p>
            <a:pPr marL="400050" lvl="1" indent="0" eaLnBrk="1" hangingPunct="1">
              <a:lnSpc>
                <a:spcPct val="90000"/>
              </a:lnSpc>
              <a:spcBef>
                <a:spcPts val="600"/>
              </a:spcBef>
              <a:spcAft>
                <a:spcPts val="600"/>
              </a:spcAft>
              <a:buFontTx/>
              <a:buNone/>
            </a:pPr>
            <a:r>
              <a:rPr lang="en-US" altLang="zh-CN" sz="2000" dirty="0" err="1" smtClean="0">
                <a:cs typeface="Arial" panose="020B0604020202020204" pitchFamily="34" charset="0"/>
              </a:rPr>
              <a:t>B→dB│b</a:t>
            </a:r>
            <a:endParaRPr lang="en-US" altLang="zh-CN" sz="2000" dirty="0" smtClean="0">
              <a:cs typeface="Arial" panose="020B0604020202020204" pitchFamily="34" charset="0"/>
            </a:endParaRPr>
          </a:p>
          <a:p>
            <a:pPr marL="400050" lvl="1" indent="0" eaLnBrk="1" hangingPunct="1">
              <a:lnSpc>
                <a:spcPct val="90000"/>
              </a:lnSpc>
              <a:spcBef>
                <a:spcPts val="600"/>
              </a:spcBef>
              <a:spcAft>
                <a:spcPts val="600"/>
              </a:spcAft>
              <a:buFontTx/>
              <a:buNone/>
            </a:pPr>
            <a:r>
              <a:rPr lang="zh-CN" altLang="en-US" sz="2000" dirty="0" smtClean="0">
                <a:cs typeface="Arial" panose="020B0604020202020204" pitchFamily="34" charset="0"/>
              </a:rPr>
              <a:t>若输入串为</a:t>
            </a:r>
            <a:r>
              <a:rPr lang="en-US" altLang="zh-CN" sz="2000" dirty="0" err="1" smtClean="0">
                <a:cs typeface="Arial" panose="020B0604020202020204" pitchFamily="34" charset="0"/>
              </a:rPr>
              <a:t>pccadd</a:t>
            </a:r>
            <a:r>
              <a:rPr lang="zh-CN" altLang="en-US" sz="2000" dirty="0" smtClean="0">
                <a:cs typeface="Arial" panose="020B0604020202020204" pitchFamily="34" charset="0"/>
              </a:rPr>
              <a:t>。推导判断是否合法？</a:t>
            </a:r>
          </a:p>
        </p:txBody>
      </p:sp>
      <p:sp>
        <p:nvSpPr>
          <p:cNvPr id="9219" name="AutoShape 3"/>
          <p:cNvSpPr>
            <a:spLocks noChangeArrowheads="1"/>
          </p:cNvSpPr>
          <p:nvPr/>
        </p:nvSpPr>
        <p:spPr bwMode="auto">
          <a:xfrm>
            <a:off x="5004048" y="3788569"/>
            <a:ext cx="3960813" cy="2592387"/>
          </a:xfrm>
          <a:prstGeom prst="irregularSeal1">
            <a:avLst/>
          </a:prstGeom>
          <a:solidFill>
            <a:schemeClr val="accent1"/>
          </a:solidFill>
          <a:ln w="9525">
            <a:solidFill>
              <a:schemeClr val="tx1"/>
            </a:solidFill>
            <a:miter lim="800000"/>
            <a:headEnd/>
            <a:tailEnd/>
          </a:ln>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b="1">
                <a:solidFill>
                  <a:schemeClr val="hlink"/>
                </a:solidFill>
              </a:rPr>
              <a:t>文法是确定性的文法，但是被识别的句子可能是不符合文法的！</a:t>
            </a:r>
          </a:p>
        </p:txBody>
      </p:sp>
      <p:sp>
        <p:nvSpPr>
          <p:cNvPr id="4" name="Rectangle 2"/>
          <p:cNvSpPr>
            <a:spLocks noGrp="1" noRot="1" noChangeArrowheads="1"/>
          </p:cNvSpPr>
          <p:nvPr>
            <p:ph type="title"/>
          </p:nvPr>
        </p:nvSpPr>
        <p:spPr>
          <a:xfrm>
            <a:off x="468313" y="414338"/>
            <a:ext cx="8229600" cy="1143000"/>
          </a:xfrm>
        </p:spPr>
        <p:txBody>
          <a:bodyPr/>
          <a:lstStyle/>
          <a:p>
            <a:pPr eaLnBrk="1" hangingPunct="1"/>
            <a:r>
              <a:rPr lang="en-US" altLang="zh-CN" sz="3600" b="1" dirty="0"/>
              <a:t>4</a:t>
            </a:r>
            <a:r>
              <a:rPr lang="zh-CN" altLang="en-US" sz="3600" b="1" dirty="0" smtClean="0"/>
              <a:t>．</a:t>
            </a:r>
            <a:r>
              <a:rPr lang="en-US" altLang="zh-CN" sz="3600" b="1" dirty="0" smtClean="0"/>
              <a:t>1 </a:t>
            </a:r>
            <a:r>
              <a:rPr lang="zh-CN" altLang="en-US" sz="3600" b="1" dirty="0" smtClean="0">
                <a:solidFill>
                  <a:schemeClr val="hlink"/>
                </a:solidFill>
              </a:rPr>
              <a:t>确定</a:t>
            </a:r>
            <a:r>
              <a:rPr lang="zh-CN" altLang="en-US" sz="3600" b="1" dirty="0" smtClean="0"/>
              <a:t>的自顶向下分析思想</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Rot="1" noChangeArrowheads="1"/>
          </p:cNvSpPr>
          <p:nvPr>
            <p:ph idx="1"/>
          </p:nvPr>
        </p:nvSpPr>
        <p:spPr>
          <a:xfrm>
            <a:off x="546894" y="1628800"/>
            <a:ext cx="8072438" cy="4752429"/>
          </a:xfrm>
        </p:spPr>
        <p:txBody>
          <a:bodyPr/>
          <a:lstStyle/>
          <a:p>
            <a:pPr eaLnBrk="1" hangingPunct="1">
              <a:lnSpc>
                <a:spcPct val="80000"/>
              </a:lnSpc>
              <a:buFont typeface="Wingdings" panose="05000000000000000000" pitchFamily="2" charset="2"/>
              <a:buChar char="l"/>
              <a:defRPr/>
            </a:pPr>
            <a:r>
              <a:rPr lang="zh-CN" altLang="en-US" sz="2000" dirty="0" smtClean="0"/>
              <a:t>如果文法有如下特点：</a:t>
            </a:r>
          </a:p>
          <a:p>
            <a:pPr marL="990600" lvl="1" indent="-533400" eaLnBrk="1" hangingPunct="1">
              <a:lnSpc>
                <a:spcPct val="80000"/>
              </a:lnSpc>
              <a:buFont typeface="Wingdings" panose="05000000000000000000" pitchFamily="2" charset="2"/>
              <a:buAutoNum type="arabicPeriod"/>
              <a:defRPr/>
            </a:pPr>
            <a:r>
              <a:rPr lang="zh-CN" altLang="en-US" sz="2000" b="1" dirty="0" smtClean="0">
                <a:solidFill>
                  <a:srgbClr val="FF0000"/>
                </a:solidFill>
              </a:rPr>
              <a:t>产生式的右部不全是由终结符开始。</a:t>
            </a:r>
          </a:p>
          <a:p>
            <a:pPr marL="990600" lvl="1" indent="-533400" eaLnBrk="1" hangingPunct="1">
              <a:lnSpc>
                <a:spcPct val="80000"/>
              </a:lnSpc>
              <a:buFont typeface="Wingdings" panose="05000000000000000000" pitchFamily="2" charset="2"/>
              <a:buAutoNum type="arabicPeriod"/>
              <a:defRPr/>
            </a:pPr>
            <a:r>
              <a:rPr lang="zh-CN" altLang="en-US" sz="2000" b="1" dirty="0" smtClean="0">
                <a:solidFill>
                  <a:srgbClr val="FF0000"/>
                </a:solidFill>
              </a:rPr>
              <a:t>如果两个产生式有相同的左部，它们的右部是由不同的终结符或非终结符开始。</a:t>
            </a:r>
          </a:p>
          <a:p>
            <a:pPr marL="990600" lvl="1" indent="-533400" eaLnBrk="1" hangingPunct="1">
              <a:lnSpc>
                <a:spcPct val="80000"/>
              </a:lnSpc>
              <a:buFont typeface="Wingdings" panose="05000000000000000000" pitchFamily="2" charset="2"/>
              <a:buAutoNum type="arabicPeriod"/>
              <a:defRPr/>
            </a:pPr>
            <a:r>
              <a:rPr lang="zh-CN" altLang="en-US" sz="2000" b="1" dirty="0" smtClean="0">
                <a:solidFill>
                  <a:srgbClr val="FF0000"/>
                </a:solidFill>
              </a:rPr>
              <a:t>文法中无空产生式。</a:t>
            </a:r>
          </a:p>
          <a:p>
            <a:pPr eaLnBrk="1" hangingPunct="1">
              <a:lnSpc>
                <a:spcPct val="80000"/>
              </a:lnSpc>
              <a:buFont typeface="Wingdings" panose="05000000000000000000" pitchFamily="2" charset="2"/>
              <a:buChar char="l"/>
              <a:defRPr/>
            </a:pPr>
            <a:r>
              <a:rPr lang="zh-CN" altLang="en-US" sz="2000" dirty="0" smtClean="0"/>
              <a:t>如果左部相同，右部不同，但是右部的符号串可以推导出的</a:t>
            </a:r>
            <a:r>
              <a:rPr lang="zh-CN" altLang="en-US" sz="2000" b="1" dirty="0" smtClean="0">
                <a:solidFill>
                  <a:schemeClr val="hlink"/>
                </a:solidFill>
              </a:rPr>
              <a:t>首符号集不相交</a:t>
            </a:r>
            <a:r>
              <a:rPr lang="zh-CN" altLang="en-US" sz="2000" dirty="0" smtClean="0"/>
              <a:t>，因而，可以根据输入符号串判定相应的产生式进行推导。这样的推导过程仍然是确定的。</a:t>
            </a:r>
          </a:p>
          <a:p>
            <a:pPr marL="400050" lvl="1" indent="0" eaLnBrk="1" hangingPunct="1">
              <a:lnSpc>
                <a:spcPct val="80000"/>
              </a:lnSpc>
              <a:buFontTx/>
              <a:buNone/>
              <a:defRPr/>
            </a:pPr>
            <a:endParaRPr lang="en-US" altLang="zh-CN" sz="2000" dirty="0" smtClean="0"/>
          </a:p>
          <a:p>
            <a:pPr marL="400050" lvl="1" indent="0" eaLnBrk="1" hangingPunct="1">
              <a:lnSpc>
                <a:spcPct val="80000"/>
              </a:lnSpc>
              <a:buFontTx/>
              <a:buNone/>
              <a:defRPr/>
            </a:pPr>
            <a:r>
              <a:rPr lang="zh-CN" altLang="en-US" sz="2000" dirty="0" smtClean="0"/>
              <a:t>例</a:t>
            </a:r>
            <a:r>
              <a:rPr lang="en-US" altLang="zh-CN" sz="2000" dirty="0" smtClean="0"/>
              <a:t>5-2</a:t>
            </a:r>
            <a:r>
              <a:rPr lang="zh-CN" altLang="en-US" sz="2000" dirty="0" smtClean="0"/>
              <a:t>：若有文法</a:t>
            </a:r>
            <a:r>
              <a:rPr lang="en-US" altLang="zh-CN" sz="2000" dirty="0" smtClean="0"/>
              <a:t>G[S]</a:t>
            </a:r>
            <a:r>
              <a:rPr lang="zh-CN" altLang="en-US" sz="2000" dirty="0" smtClean="0"/>
              <a:t>：</a:t>
            </a:r>
          </a:p>
          <a:p>
            <a:pPr marL="400050" lvl="1" indent="0" eaLnBrk="1" hangingPunct="1">
              <a:lnSpc>
                <a:spcPct val="80000"/>
              </a:lnSpc>
              <a:buFontTx/>
              <a:buNone/>
              <a:defRPr/>
            </a:pPr>
            <a:r>
              <a:rPr lang="en-US" altLang="zh-CN" sz="2000" dirty="0" err="1" smtClean="0"/>
              <a:t>S</a:t>
            </a:r>
            <a:r>
              <a:rPr lang="en-US" altLang="zh-CN" sz="2000" dirty="0" err="1" smtClean="0">
                <a:cs typeface="Arial" panose="020B0604020202020204" pitchFamily="34" charset="0"/>
              </a:rPr>
              <a:t>→Ap</a:t>
            </a:r>
            <a:endParaRPr lang="en-US" altLang="zh-CN" sz="2000" dirty="0" smtClean="0">
              <a:cs typeface="Arial" panose="020B0604020202020204" pitchFamily="34" charset="0"/>
            </a:endParaRPr>
          </a:p>
          <a:p>
            <a:pPr marL="400050" lvl="1" indent="0" eaLnBrk="1" hangingPunct="1">
              <a:lnSpc>
                <a:spcPct val="80000"/>
              </a:lnSpc>
              <a:buFontTx/>
              <a:buNone/>
              <a:defRPr/>
            </a:pPr>
            <a:r>
              <a:rPr lang="en-US" altLang="zh-CN" sz="2000" dirty="0" err="1" smtClean="0">
                <a:cs typeface="Arial" panose="020B0604020202020204" pitchFamily="34" charset="0"/>
              </a:rPr>
              <a:t>S→Bq</a:t>
            </a:r>
            <a:endParaRPr lang="en-US" altLang="zh-CN" sz="2000" dirty="0" smtClean="0">
              <a:cs typeface="Arial" panose="020B0604020202020204" pitchFamily="34" charset="0"/>
            </a:endParaRPr>
          </a:p>
          <a:p>
            <a:pPr marL="400050" lvl="1" indent="0" eaLnBrk="1" hangingPunct="1">
              <a:lnSpc>
                <a:spcPct val="80000"/>
              </a:lnSpc>
              <a:buFontTx/>
              <a:buNone/>
              <a:defRPr/>
            </a:pPr>
            <a:r>
              <a:rPr lang="en-US" altLang="zh-CN" sz="2000" dirty="0" err="1" smtClean="0">
                <a:cs typeface="Arial" panose="020B0604020202020204" pitchFamily="34" charset="0"/>
              </a:rPr>
              <a:t>A→a</a:t>
            </a:r>
            <a:endParaRPr lang="en-US" altLang="zh-CN" sz="2000" dirty="0" smtClean="0">
              <a:cs typeface="Arial" panose="020B0604020202020204" pitchFamily="34" charset="0"/>
            </a:endParaRPr>
          </a:p>
          <a:p>
            <a:pPr marL="400050" lvl="1" indent="0" eaLnBrk="1" hangingPunct="1">
              <a:lnSpc>
                <a:spcPct val="80000"/>
              </a:lnSpc>
              <a:buFontTx/>
              <a:buNone/>
              <a:defRPr/>
            </a:pPr>
            <a:r>
              <a:rPr lang="en-US" altLang="zh-CN" sz="2000" dirty="0" err="1" smtClean="0">
                <a:cs typeface="Arial" panose="020B0604020202020204" pitchFamily="34" charset="0"/>
              </a:rPr>
              <a:t>A→cA</a:t>
            </a:r>
            <a:endParaRPr lang="en-US" altLang="zh-CN" sz="2000" dirty="0" smtClean="0">
              <a:cs typeface="Arial" panose="020B0604020202020204" pitchFamily="34" charset="0"/>
            </a:endParaRPr>
          </a:p>
          <a:p>
            <a:pPr marL="400050" lvl="1" indent="0" eaLnBrk="1" hangingPunct="1">
              <a:lnSpc>
                <a:spcPct val="80000"/>
              </a:lnSpc>
              <a:buFontTx/>
              <a:buNone/>
              <a:defRPr/>
            </a:pPr>
            <a:r>
              <a:rPr lang="en-US" altLang="zh-CN" sz="2000" dirty="0" err="1" smtClean="0">
                <a:cs typeface="Arial" panose="020B0604020202020204" pitchFamily="34" charset="0"/>
              </a:rPr>
              <a:t>B→b</a:t>
            </a:r>
            <a:endParaRPr lang="en-US" altLang="zh-CN" sz="2000" dirty="0" smtClean="0">
              <a:cs typeface="Arial" panose="020B0604020202020204" pitchFamily="34" charset="0"/>
            </a:endParaRPr>
          </a:p>
          <a:p>
            <a:pPr marL="400050" lvl="1" indent="0" eaLnBrk="1" hangingPunct="1">
              <a:lnSpc>
                <a:spcPct val="80000"/>
              </a:lnSpc>
              <a:buFontTx/>
              <a:buNone/>
              <a:defRPr/>
            </a:pPr>
            <a:r>
              <a:rPr lang="en-US" altLang="zh-CN" sz="2000" dirty="0" err="1" smtClean="0">
                <a:cs typeface="Arial" panose="020B0604020202020204" pitchFamily="34" charset="0"/>
              </a:rPr>
              <a:t>B→dB</a:t>
            </a:r>
            <a:endParaRPr lang="en-US" altLang="zh-CN" sz="2000" dirty="0" smtClean="0">
              <a:cs typeface="Arial" panose="020B0604020202020204" pitchFamily="34" charset="0"/>
            </a:endParaRPr>
          </a:p>
          <a:p>
            <a:pPr marL="400050" lvl="1" indent="0" eaLnBrk="1" hangingPunct="1">
              <a:lnSpc>
                <a:spcPct val="80000"/>
              </a:lnSpc>
              <a:buFontTx/>
              <a:buNone/>
              <a:defRPr/>
            </a:pPr>
            <a:r>
              <a:rPr lang="zh-CN" altLang="en-US" sz="2000" dirty="0" smtClean="0">
                <a:cs typeface="Arial" panose="020B0604020202020204" pitchFamily="34" charset="0"/>
              </a:rPr>
              <a:t>判断符号串</a:t>
            </a:r>
            <a:r>
              <a:rPr lang="en-US" altLang="zh-CN" sz="2000" dirty="0" err="1" smtClean="0">
                <a:cs typeface="Arial" panose="020B0604020202020204" pitchFamily="34" charset="0"/>
              </a:rPr>
              <a:t>ccap</a:t>
            </a:r>
            <a:endParaRPr lang="en-US" altLang="zh-CN" sz="2000" dirty="0" smtClean="0">
              <a:cs typeface="Arial" panose="020B0604020202020204" pitchFamily="34" charset="0"/>
            </a:endParaRPr>
          </a:p>
        </p:txBody>
      </p:sp>
      <p:sp>
        <p:nvSpPr>
          <p:cNvPr id="3" name="爆炸形 1 2"/>
          <p:cNvSpPr/>
          <p:nvPr/>
        </p:nvSpPr>
        <p:spPr>
          <a:xfrm>
            <a:off x="5220072" y="3933057"/>
            <a:ext cx="3477841" cy="2700914"/>
          </a:xfrm>
          <a:prstGeom prst="irregularSeal1">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zh-CN" altLang="en-US" dirty="0"/>
              <a:t>表面看不确定，实际上确定！</a:t>
            </a:r>
          </a:p>
        </p:txBody>
      </p:sp>
      <p:sp>
        <p:nvSpPr>
          <p:cNvPr id="4" name="Rectangle 2"/>
          <p:cNvSpPr>
            <a:spLocks noGrp="1" noRot="1" noChangeArrowheads="1"/>
          </p:cNvSpPr>
          <p:nvPr>
            <p:ph type="title"/>
          </p:nvPr>
        </p:nvSpPr>
        <p:spPr>
          <a:xfrm>
            <a:off x="468313" y="414338"/>
            <a:ext cx="8229600" cy="1143000"/>
          </a:xfrm>
        </p:spPr>
        <p:txBody>
          <a:bodyPr/>
          <a:lstStyle/>
          <a:p>
            <a:pPr eaLnBrk="1" hangingPunct="1"/>
            <a:r>
              <a:rPr lang="en-US" altLang="zh-CN" sz="3600" b="1" dirty="0"/>
              <a:t>4</a:t>
            </a:r>
            <a:r>
              <a:rPr lang="zh-CN" altLang="en-US" sz="3600" b="1" dirty="0" smtClean="0"/>
              <a:t>．</a:t>
            </a:r>
            <a:r>
              <a:rPr lang="en-US" altLang="zh-CN" sz="3600" b="1" dirty="0" smtClean="0"/>
              <a:t>1 </a:t>
            </a:r>
            <a:r>
              <a:rPr lang="zh-CN" altLang="en-US" sz="3600" b="1" dirty="0" smtClean="0">
                <a:solidFill>
                  <a:schemeClr val="hlink"/>
                </a:solidFill>
              </a:rPr>
              <a:t>确定</a:t>
            </a:r>
            <a:r>
              <a:rPr lang="zh-CN" altLang="en-US" sz="3600" b="1" dirty="0" smtClean="0"/>
              <a:t>的自顶向下分析思想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Rot="1" noChangeArrowheads="1"/>
          </p:cNvSpPr>
          <p:nvPr>
            <p:ph idx="1"/>
          </p:nvPr>
        </p:nvSpPr>
        <p:spPr>
          <a:xfrm>
            <a:off x="684213" y="1485155"/>
            <a:ext cx="7920037" cy="5256213"/>
          </a:xfrm>
        </p:spPr>
        <p:txBody>
          <a:bodyPr/>
          <a:lstStyle/>
          <a:p>
            <a:pPr eaLnBrk="1" hangingPunct="1">
              <a:buFont typeface="Wingdings" panose="05000000000000000000" pitchFamily="2" charset="2"/>
              <a:buChar char="l"/>
            </a:pPr>
            <a:r>
              <a:rPr lang="zh-CN" altLang="en-US" sz="2400" dirty="0" smtClean="0"/>
              <a:t>例</a:t>
            </a:r>
            <a:r>
              <a:rPr lang="en-US" altLang="zh-CN" sz="2400" dirty="0" smtClean="0"/>
              <a:t>5.2</a:t>
            </a:r>
            <a:r>
              <a:rPr lang="zh-CN" altLang="en-US" sz="2400" dirty="0" smtClean="0"/>
              <a:t>的推导过程如下： </a:t>
            </a:r>
          </a:p>
          <a:p>
            <a:pPr marL="990600" lvl="1" indent="-533400" eaLnBrk="1" hangingPunct="1">
              <a:buFont typeface="Wingdings" panose="05000000000000000000" pitchFamily="2" charset="2"/>
              <a:buAutoNum type="arabicPeriod"/>
            </a:pPr>
            <a:r>
              <a:rPr lang="zh-CN" altLang="en-US" sz="2000" dirty="0" smtClean="0"/>
              <a:t>开始符号</a:t>
            </a:r>
            <a:r>
              <a:rPr lang="en-US" altLang="zh-CN" sz="2000" dirty="0" smtClean="0"/>
              <a:t>S</a:t>
            </a:r>
            <a:r>
              <a:rPr lang="zh-CN" altLang="en-US" sz="2000" dirty="0" smtClean="0"/>
              <a:t>的两个产生式的右部都不是以终结符开始； </a:t>
            </a:r>
          </a:p>
          <a:p>
            <a:pPr marL="990600" lvl="1" indent="-533400" eaLnBrk="1" hangingPunct="1">
              <a:buFont typeface="Wingdings" panose="05000000000000000000" pitchFamily="2" charset="2"/>
              <a:buAutoNum type="arabicPeriod"/>
            </a:pPr>
            <a:r>
              <a:rPr lang="zh-CN" altLang="en-US" sz="2000" dirty="0" smtClean="0"/>
              <a:t>根据右部非终结符所推导出的首字符集，判断选择那个产生式； </a:t>
            </a:r>
          </a:p>
          <a:p>
            <a:pPr marL="990600" lvl="1" indent="-533400" eaLnBrk="1" hangingPunct="1">
              <a:buFont typeface="Wingdings" panose="05000000000000000000" pitchFamily="2" charset="2"/>
              <a:buAutoNum type="arabicPeriod"/>
            </a:pPr>
            <a:r>
              <a:rPr lang="en-US" altLang="zh-CN" sz="2000" dirty="0" smtClean="0"/>
              <a:t>FIRST</a:t>
            </a:r>
            <a:r>
              <a:rPr lang="zh-CN" altLang="en-US" sz="2000" dirty="0" smtClean="0"/>
              <a:t>（</a:t>
            </a:r>
            <a:r>
              <a:rPr lang="en-US" altLang="zh-CN" sz="2000" dirty="0" err="1" smtClean="0"/>
              <a:t>Ap</a:t>
            </a:r>
            <a:r>
              <a:rPr lang="zh-CN" altLang="en-US" sz="2000" dirty="0" smtClean="0"/>
              <a:t>）</a:t>
            </a:r>
            <a:r>
              <a:rPr lang="en-US" altLang="zh-CN" sz="2000" dirty="0" smtClean="0"/>
              <a:t>={</a:t>
            </a:r>
            <a:r>
              <a:rPr lang="en-US" altLang="zh-CN" sz="2000" dirty="0" err="1" smtClean="0"/>
              <a:t>a,c</a:t>
            </a:r>
            <a:r>
              <a:rPr lang="en-US" altLang="zh-CN" sz="2000" dirty="0" smtClean="0"/>
              <a:t>}</a:t>
            </a:r>
            <a:r>
              <a:rPr lang="zh-CN" altLang="en-US" sz="2000" dirty="0" smtClean="0"/>
              <a:t>；</a:t>
            </a:r>
            <a:r>
              <a:rPr lang="en-US" altLang="zh-CN" sz="2000" dirty="0" smtClean="0"/>
              <a:t>FIRST(</a:t>
            </a:r>
            <a:r>
              <a:rPr lang="en-US" altLang="zh-CN" sz="2000" dirty="0" err="1" smtClean="0"/>
              <a:t>Bq</a:t>
            </a:r>
            <a:r>
              <a:rPr lang="en-US" altLang="zh-CN" sz="2000" dirty="0" smtClean="0"/>
              <a:t>)={</a:t>
            </a:r>
            <a:r>
              <a:rPr lang="en-US" altLang="zh-CN" sz="2000" dirty="0" err="1" smtClean="0"/>
              <a:t>b,d</a:t>
            </a:r>
            <a:r>
              <a:rPr lang="en-US" altLang="zh-CN" sz="2000" dirty="0" smtClean="0"/>
              <a:t>}</a:t>
            </a:r>
            <a:r>
              <a:rPr lang="zh-CN" altLang="en-US" sz="2000" dirty="0" smtClean="0"/>
              <a:t>；两个字符集不相交； </a:t>
            </a:r>
          </a:p>
          <a:p>
            <a:pPr marL="990600" lvl="1" indent="-533400" eaLnBrk="1" hangingPunct="1">
              <a:buFont typeface="Wingdings" panose="05000000000000000000" pitchFamily="2" charset="2"/>
              <a:buAutoNum type="arabicPeriod"/>
            </a:pPr>
            <a:r>
              <a:rPr lang="zh-CN" altLang="en-US" sz="2000" dirty="0" smtClean="0"/>
              <a:t>唯一确定</a:t>
            </a:r>
            <a:r>
              <a:rPr lang="en-US" altLang="zh-CN" sz="2000" dirty="0" err="1" smtClean="0"/>
              <a:t>S→Ap</a:t>
            </a:r>
            <a:r>
              <a:rPr lang="zh-CN" altLang="en-US" sz="2000" dirty="0" smtClean="0"/>
              <a:t>作为选择。</a:t>
            </a:r>
          </a:p>
          <a:p>
            <a:pPr eaLnBrk="1" hangingPunct="1">
              <a:buFont typeface="Wingdings" panose="05000000000000000000" pitchFamily="2" charset="2"/>
              <a:buChar char="l"/>
            </a:pPr>
            <a:r>
              <a:rPr lang="en-US" altLang="zh-CN" sz="2400" dirty="0" err="1" smtClean="0"/>
              <a:t>S→Ap→cAp→ccAp→ccap</a:t>
            </a:r>
            <a:r>
              <a:rPr lang="zh-CN" altLang="en-US" sz="2400" dirty="0" smtClean="0"/>
              <a:t>为推导过程。 </a:t>
            </a:r>
          </a:p>
          <a:p>
            <a:pPr eaLnBrk="1" hangingPunct="1">
              <a:buFont typeface="Wingdings" panose="05000000000000000000" pitchFamily="2" charset="2"/>
              <a:buChar char="l"/>
            </a:pPr>
            <a:r>
              <a:rPr lang="zh-CN" altLang="en-US" sz="2400" dirty="0" smtClean="0"/>
              <a:t>输入串</a:t>
            </a:r>
            <a:r>
              <a:rPr lang="en-US" altLang="zh-CN" sz="2400" dirty="0" err="1" smtClean="0"/>
              <a:t>ccap</a:t>
            </a:r>
            <a:r>
              <a:rPr lang="zh-CN" altLang="en-US" sz="2400" dirty="0" smtClean="0"/>
              <a:t>为可以接受。</a:t>
            </a:r>
          </a:p>
          <a:p>
            <a:pPr eaLnBrk="1" hangingPunct="1">
              <a:buFont typeface="Wingdings" panose="05000000000000000000" pitchFamily="2" charset="2"/>
              <a:buChar char="l"/>
            </a:pPr>
            <a:r>
              <a:rPr lang="zh-CN" altLang="en-US" sz="2400" dirty="0" smtClean="0"/>
              <a:t>存在一个回溯的问题，即在替换某个非终结符时，存在多种选择，当选择某个推导到后面可能无解，必须退回重新选择。</a:t>
            </a:r>
          </a:p>
          <a:p>
            <a:pPr eaLnBrk="1" hangingPunct="1">
              <a:buFont typeface="Wingdings" panose="05000000000000000000" pitchFamily="2" charset="2"/>
              <a:buChar char="l"/>
            </a:pPr>
            <a:r>
              <a:rPr lang="zh-CN" altLang="en-US" sz="2400" b="1" dirty="0" smtClean="0">
                <a:solidFill>
                  <a:schemeClr val="hlink"/>
                </a:solidFill>
              </a:rPr>
              <a:t>消除回溯或者避免回溯可以通过求解首字符集，判断首字符集不相交</a:t>
            </a:r>
            <a:r>
              <a:rPr lang="zh-CN" altLang="en-US" sz="2400" b="1" dirty="0" smtClean="0"/>
              <a:t>。</a:t>
            </a:r>
            <a:r>
              <a:rPr lang="zh-CN" altLang="en-US" sz="2400" dirty="0" smtClean="0"/>
              <a:t>  </a:t>
            </a:r>
          </a:p>
        </p:txBody>
      </p:sp>
      <p:sp>
        <p:nvSpPr>
          <p:cNvPr id="3" name="Rectangle 2"/>
          <p:cNvSpPr>
            <a:spLocks noGrp="1" noRot="1" noChangeArrowheads="1"/>
          </p:cNvSpPr>
          <p:nvPr>
            <p:ph type="title"/>
          </p:nvPr>
        </p:nvSpPr>
        <p:spPr>
          <a:xfrm>
            <a:off x="468313" y="414338"/>
            <a:ext cx="8229600" cy="1143000"/>
          </a:xfrm>
        </p:spPr>
        <p:txBody>
          <a:bodyPr/>
          <a:lstStyle/>
          <a:p>
            <a:pPr eaLnBrk="1" hangingPunct="1"/>
            <a:r>
              <a:rPr lang="en-US" altLang="zh-CN" sz="3600" b="1" dirty="0"/>
              <a:t>4</a:t>
            </a:r>
            <a:r>
              <a:rPr lang="zh-CN" altLang="en-US" sz="3600" b="1" dirty="0" smtClean="0"/>
              <a:t>．</a:t>
            </a:r>
            <a:r>
              <a:rPr lang="en-US" altLang="zh-CN" sz="3600" b="1" dirty="0" smtClean="0"/>
              <a:t>1 </a:t>
            </a:r>
            <a:r>
              <a:rPr lang="zh-CN" altLang="en-US" sz="3600" b="1" dirty="0" smtClean="0">
                <a:solidFill>
                  <a:schemeClr val="hlink"/>
                </a:solidFill>
              </a:rPr>
              <a:t>确定</a:t>
            </a:r>
            <a:r>
              <a:rPr lang="zh-CN" altLang="en-US" sz="3600" b="1" dirty="0" smtClean="0"/>
              <a:t>的自顶向下分析思想</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华电课件">
  <a:themeElements>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第1讲 数据概述.ppt [兼容模式]" id="{2EED74CB-CA1A-4992-8A98-915FA2ECF02E}" vid="{E89A2BA7-D518-4D39-A51A-34234F73D1C6}"/>
    </a:ext>
  </a:extLst>
</a:theme>
</file>

<file path=docProps/app.xml><?xml version="1.0" encoding="utf-8"?>
<Properties xmlns="http://schemas.openxmlformats.org/officeDocument/2006/extended-properties" xmlns:vt="http://schemas.openxmlformats.org/officeDocument/2006/docPropsVTypes">
  <Template>华电讲义模板</Template>
  <TotalTime>2618</TotalTime>
  <Words>5986</Words>
  <Application>Microsoft Office PowerPoint</Application>
  <PresentationFormat>全屏显示(4:3)</PresentationFormat>
  <Paragraphs>687</Paragraphs>
  <Slides>55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55</vt:i4>
      </vt:variant>
    </vt:vector>
  </HeadingPairs>
  <TitlesOfParts>
    <vt:vector size="66" baseType="lpstr">
      <vt:lpstr>方正舒体</vt:lpstr>
      <vt:lpstr>黑体</vt:lpstr>
      <vt:lpstr>楷体_GB2312</vt:lpstr>
      <vt:lpstr>宋体</vt:lpstr>
      <vt:lpstr>幼圆</vt:lpstr>
      <vt:lpstr>Arial</vt:lpstr>
      <vt:lpstr>Symbol</vt:lpstr>
      <vt:lpstr>Tahoma</vt:lpstr>
      <vt:lpstr>Times New Roman</vt:lpstr>
      <vt:lpstr>Wingdings</vt:lpstr>
      <vt:lpstr>华电课件</vt:lpstr>
      <vt:lpstr>第四章 自顶向下语法分析</vt:lpstr>
      <vt:lpstr>4.0 概述</vt:lpstr>
      <vt:lpstr>语法分析器的作用及在编译程序中的作用</vt:lpstr>
      <vt:lpstr>语法分析的方法分成两大类 </vt:lpstr>
      <vt:lpstr>PowerPoint 演示文稿</vt:lpstr>
      <vt:lpstr>4．1 确定的自顶向下分析思想</vt:lpstr>
      <vt:lpstr>4．1 确定的自顶向下分析思想</vt:lpstr>
      <vt:lpstr>4．1 确定的自顶向下分析思想</vt:lpstr>
      <vt:lpstr>4．1 确定的自顶向下分析思想</vt:lpstr>
      <vt:lpstr>4．1 确定的自顶向下分析思想</vt:lpstr>
      <vt:lpstr>4．1 确定的自顶向下分析思想</vt:lpstr>
      <vt:lpstr>4．1 确定的自顶向下分析思想</vt:lpstr>
      <vt:lpstr>4．1 确定的自顶向下分析思想</vt:lpstr>
      <vt:lpstr>4．1 确定的自顶向下分析思想</vt:lpstr>
      <vt:lpstr>4．1 确定的自顶向下分析思想</vt:lpstr>
      <vt:lpstr>例题</vt:lpstr>
      <vt:lpstr>例题</vt:lpstr>
      <vt:lpstr>例题</vt:lpstr>
      <vt:lpstr>例题</vt:lpstr>
      <vt:lpstr>4．2  LL（1）文法的判别</vt:lpstr>
      <vt:lpstr>求出能推出ε的非终结符</vt:lpstr>
      <vt:lpstr>计算FIRST集</vt:lpstr>
      <vt:lpstr>计算FIRST集</vt:lpstr>
      <vt:lpstr>计算FOLLOW集</vt:lpstr>
      <vt:lpstr>计算FOLLOW集</vt:lpstr>
      <vt:lpstr>PowerPoint 演示文稿</vt:lpstr>
      <vt:lpstr>计算SELECT集</vt:lpstr>
      <vt:lpstr>例题</vt:lpstr>
      <vt:lpstr>例题</vt:lpstr>
      <vt:lpstr>例题</vt:lpstr>
      <vt:lpstr>4.3 某些非LL（1）文法到LL（1）文法的等价交换</vt:lpstr>
      <vt:lpstr>提取左公共因子</vt:lpstr>
      <vt:lpstr>例4. 6 （提取左公共因子后为非LL（1））</vt:lpstr>
      <vt:lpstr>例4. 7（提取左公共因子后为LL（1））</vt:lpstr>
      <vt:lpstr>例4.8（提取左公共因子后，产生无用产生式，必须化简文法）</vt:lpstr>
      <vt:lpstr>例4.9（不能在有限步骤内提取完左公共因子）</vt:lpstr>
      <vt:lpstr>PowerPoint 演示文稿</vt:lpstr>
      <vt:lpstr>消除左递归</vt:lpstr>
      <vt:lpstr>例4.11</vt:lpstr>
      <vt:lpstr>PowerPoint 演示文稿</vt:lpstr>
      <vt:lpstr>消除直接左递归，把直接左递归改写为右递归</vt:lpstr>
      <vt:lpstr>消除文法中一切左递归的算法</vt:lpstr>
      <vt:lpstr>例</vt:lpstr>
      <vt:lpstr>4.4 不确定的自顶向下分析思想</vt:lpstr>
      <vt:lpstr>4.5 确定的自顶向下分析方法</vt:lpstr>
      <vt:lpstr>表驱动预测分析程序模型</vt:lpstr>
      <vt:lpstr>PowerPoint 演示文稿</vt:lpstr>
      <vt:lpstr>预测分析表构造算法</vt:lpstr>
      <vt:lpstr>例：</vt:lpstr>
      <vt:lpstr> </vt:lpstr>
      <vt:lpstr>1.可推出的非终结符表为：</vt:lpstr>
      <vt:lpstr>PowerPoint 演示文稿</vt:lpstr>
      <vt:lpstr> </vt:lpstr>
      <vt:lpstr>分析输入串#a+a#</vt:lpstr>
      <vt:lpstr>PowerPoint 演示文稿</vt:lpstr>
    </vt:vector>
  </TitlesOfParts>
  <Company>incom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自顶向下语法分析</dc:title>
  <dc:creator>qlh</dc:creator>
  <cp:lastModifiedBy>qlh</cp:lastModifiedBy>
  <cp:revision>129</cp:revision>
  <dcterms:created xsi:type="dcterms:W3CDTF">2004-03-21T10:35:18Z</dcterms:created>
  <dcterms:modified xsi:type="dcterms:W3CDTF">2020-09-24T03:20:11Z</dcterms:modified>
</cp:coreProperties>
</file>