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89" r:id="rId14"/>
    <p:sldId id="267" r:id="rId15"/>
    <p:sldId id="268" r:id="rId16"/>
    <p:sldId id="269" r:id="rId17"/>
    <p:sldId id="270" r:id="rId18"/>
    <p:sldId id="271" r:id="rId19"/>
    <p:sldId id="290" r:id="rId20"/>
    <p:sldId id="272" r:id="rId21"/>
    <p:sldId id="275" r:id="rId22"/>
    <p:sldId id="273" r:id="rId23"/>
    <p:sldId id="274" r:id="rId24"/>
    <p:sldId id="276" r:id="rId25"/>
    <p:sldId id="277" r:id="rId26"/>
    <p:sldId id="278" r:id="rId27"/>
    <p:sldId id="279" r:id="rId28"/>
    <p:sldId id="280" r:id="rId29"/>
    <p:sldId id="281" r:id="rId30"/>
    <p:sldId id="282" r:id="rId31"/>
    <p:sldId id="283" r:id="rId32"/>
    <p:sldId id="284" r:id="rId33"/>
    <p:sldId id="285" r:id="rId34"/>
    <p:sldId id="286" r:id="rId35"/>
    <p:sldId id="291" r:id="rId3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2A0D"/>
    <a:srgbClr val="00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02739D90-C14E-4B93-8E62-9E6D914A207B}" type="slidenum">
              <a:rPr lang="en-US" altLang="zh-CN"/>
              <a:pPr>
                <a:defRPr/>
              </a:pPr>
              <a:t>‹#›</a:t>
            </a:fld>
            <a:endParaRPr lang="en-US" altLang="zh-CN"/>
          </a:p>
        </p:txBody>
      </p:sp>
    </p:spTree>
    <p:extLst>
      <p:ext uri="{BB962C8B-B14F-4D97-AF65-F5344CB8AC3E}">
        <p14:creationId xmlns:p14="http://schemas.microsoft.com/office/powerpoint/2010/main" val="248055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50C9A42-69D9-4ACF-85A2-A54E67375668}" type="slidenum">
              <a:rPr lang="en-US" altLang="zh-CN"/>
              <a:pPr>
                <a:defRPr/>
              </a:pPr>
              <a:t>‹#›</a:t>
            </a:fld>
            <a:endParaRPr lang="en-US" altLang="zh-CN"/>
          </a:p>
        </p:txBody>
      </p:sp>
    </p:spTree>
    <p:extLst>
      <p:ext uri="{BB962C8B-B14F-4D97-AF65-F5344CB8AC3E}">
        <p14:creationId xmlns:p14="http://schemas.microsoft.com/office/powerpoint/2010/main" val="222195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72ED79A-AA6D-4045-A35E-F05845B91B47}" type="slidenum">
              <a:rPr lang="en-US" altLang="zh-CN"/>
              <a:pPr>
                <a:defRPr/>
              </a:pPr>
              <a:t>‹#›</a:t>
            </a:fld>
            <a:endParaRPr lang="en-US" altLang="zh-CN"/>
          </a:p>
        </p:txBody>
      </p:sp>
    </p:spTree>
    <p:extLst>
      <p:ext uri="{BB962C8B-B14F-4D97-AF65-F5344CB8AC3E}">
        <p14:creationId xmlns:p14="http://schemas.microsoft.com/office/powerpoint/2010/main" val="254209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76835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03D0C34-B2FB-477C-AE93-071B3D68043B}" type="slidenum">
              <a:rPr lang="en-US" altLang="zh-CN"/>
              <a:pPr>
                <a:defRPr/>
              </a:pPr>
              <a:t>‹#›</a:t>
            </a:fld>
            <a:endParaRPr lang="en-US" altLang="zh-CN"/>
          </a:p>
        </p:txBody>
      </p:sp>
    </p:spTree>
    <p:extLst>
      <p:ext uri="{BB962C8B-B14F-4D97-AF65-F5344CB8AC3E}">
        <p14:creationId xmlns:p14="http://schemas.microsoft.com/office/powerpoint/2010/main" val="231598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76835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6427532-490C-4193-9420-77A86B09695F}" type="slidenum">
              <a:rPr lang="en-US" altLang="zh-CN"/>
              <a:pPr>
                <a:defRPr/>
              </a:pPr>
              <a:t>‹#›</a:t>
            </a:fld>
            <a:endParaRPr lang="en-US" altLang="zh-CN"/>
          </a:p>
        </p:txBody>
      </p:sp>
    </p:spTree>
    <p:extLst>
      <p:ext uri="{BB962C8B-B14F-4D97-AF65-F5344CB8AC3E}">
        <p14:creationId xmlns:p14="http://schemas.microsoft.com/office/powerpoint/2010/main" val="135324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76835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78BF790B-86AE-4706-9C90-600C403AE4E9}" type="slidenum">
              <a:rPr lang="en-US" altLang="zh-CN"/>
              <a:pPr>
                <a:defRPr/>
              </a:pPr>
              <a:t>‹#›</a:t>
            </a:fld>
            <a:endParaRPr lang="en-US" altLang="zh-CN"/>
          </a:p>
        </p:txBody>
      </p:sp>
    </p:spTree>
    <p:extLst>
      <p:ext uri="{BB962C8B-B14F-4D97-AF65-F5344CB8AC3E}">
        <p14:creationId xmlns:p14="http://schemas.microsoft.com/office/powerpoint/2010/main" val="1849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6C04F3C-68AE-4AFE-B2F5-3F868A44B964}" type="slidenum">
              <a:rPr lang="en-US" altLang="zh-CN"/>
              <a:pPr>
                <a:defRPr/>
              </a:pPr>
              <a:t>‹#›</a:t>
            </a:fld>
            <a:endParaRPr lang="en-US" altLang="zh-CN"/>
          </a:p>
        </p:txBody>
      </p:sp>
    </p:spTree>
    <p:extLst>
      <p:ext uri="{BB962C8B-B14F-4D97-AF65-F5344CB8AC3E}">
        <p14:creationId xmlns:p14="http://schemas.microsoft.com/office/powerpoint/2010/main" val="179251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9D23AC8-3221-4E5F-A042-9E8DA6FD6BA4}" type="slidenum">
              <a:rPr lang="en-US" altLang="zh-CN"/>
              <a:pPr>
                <a:defRPr/>
              </a:pPr>
              <a:t>‹#›</a:t>
            </a:fld>
            <a:endParaRPr lang="en-US" altLang="zh-CN"/>
          </a:p>
        </p:txBody>
      </p:sp>
    </p:spTree>
    <p:extLst>
      <p:ext uri="{BB962C8B-B14F-4D97-AF65-F5344CB8AC3E}">
        <p14:creationId xmlns:p14="http://schemas.microsoft.com/office/powerpoint/2010/main" val="386844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D64A00C-495D-4525-9BC4-26D1CF151602}" type="slidenum">
              <a:rPr lang="en-US" altLang="zh-CN"/>
              <a:pPr>
                <a:defRPr/>
              </a:pPr>
              <a:t>‹#›</a:t>
            </a:fld>
            <a:endParaRPr lang="en-US" altLang="zh-CN"/>
          </a:p>
        </p:txBody>
      </p:sp>
    </p:spTree>
    <p:extLst>
      <p:ext uri="{BB962C8B-B14F-4D97-AF65-F5344CB8AC3E}">
        <p14:creationId xmlns:p14="http://schemas.microsoft.com/office/powerpoint/2010/main" val="283927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B8A2F35-2363-4783-8F14-1CD5A5D00579}" type="slidenum">
              <a:rPr lang="en-US" altLang="zh-CN"/>
              <a:pPr>
                <a:defRPr/>
              </a:pPr>
              <a:t>‹#›</a:t>
            </a:fld>
            <a:endParaRPr lang="en-US" altLang="zh-CN"/>
          </a:p>
        </p:txBody>
      </p:sp>
    </p:spTree>
    <p:extLst>
      <p:ext uri="{BB962C8B-B14F-4D97-AF65-F5344CB8AC3E}">
        <p14:creationId xmlns:p14="http://schemas.microsoft.com/office/powerpoint/2010/main" val="119962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18FB76E4-8159-4491-BAC5-E6BDFDBEC4F5}" type="slidenum">
              <a:rPr lang="en-US" altLang="zh-CN"/>
              <a:pPr>
                <a:defRPr/>
              </a:pPr>
              <a:t>‹#›</a:t>
            </a:fld>
            <a:endParaRPr lang="en-US" altLang="zh-CN"/>
          </a:p>
        </p:txBody>
      </p:sp>
    </p:spTree>
    <p:extLst>
      <p:ext uri="{BB962C8B-B14F-4D97-AF65-F5344CB8AC3E}">
        <p14:creationId xmlns:p14="http://schemas.microsoft.com/office/powerpoint/2010/main" val="206807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4164499-5F27-4FEE-98E4-964EBD5158B0}" type="slidenum">
              <a:rPr lang="en-US" altLang="zh-CN"/>
              <a:pPr>
                <a:defRPr/>
              </a:pPr>
              <a:t>‹#›</a:t>
            </a:fld>
            <a:endParaRPr lang="en-US" altLang="zh-CN"/>
          </a:p>
        </p:txBody>
      </p:sp>
    </p:spTree>
    <p:extLst>
      <p:ext uri="{BB962C8B-B14F-4D97-AF65-F5344CB8AC3E}">
        <p14:creationId xmlns:p14="http://schemas.microsoft.com/office/powerpoint/2010/main" val="34537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3CAE8C9-1525-4656-A55E-85C1042AC354}" type="slidenum">
              <a:rPr lang="en-US" altLang="zh-CN"/>
              <a:pPr>
                <a:defRPr/>
              </a:pPr>
              <a:t>‹#›</a:t>
            </a:fld>
            <a:endParaRPr lang="en-US" altLang="zh-CN"/>
          </a:p>
        </p:txBody>
      </p:sp>
    </p:spTree>
    <p:extLst>
      <p:ext uri="{BB962C8B-B14F-4D97-AF65-F5344CB8AC3E}">
        <p14:creationId xmlns:p14="http://schemas.microsoft.com/office/powerpoint/2010/main" val="130045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537146C-FF86-4559-8EFF-2693121E6D4A}" type="slidenum">
              <a:rPr lang="en-US" altLang="zh-CN"/>
              <a:pPr>
                <a:defRPr/>
              </a:pPr>
              <a:t>‹#›</a:t>
            </a:fld>
            <a:endParaRPr lang="en-US" altLang="zh-CN"/>
          </a:p>
        </p:txBody>
      </p:sp>
    </p:spTree>
    <p:extLst>
      <p:ext uri="{BB962C8B-B14F-4D97-AF65-F5344CB8AC3E}">
        <p14:creationId xmlns:p14="http://schemas.microsoft.com/office/powerpoint/2010/main" val="116595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6DE6B0B-167E-4FD7-8742-F0D56B6DC0D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7"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3600" b="1" dirty="0" smtClean="0">
                <a:solidFill>
                  <a:srgbClr val="C00000"/>
                </a:solidFill>
              </a:rPr>
              <a:t>第</a:t>
            </a:r>
            <a:r>
              <a:rPr lang="en-US" altLang="zh-CN" sz="3600" b="1" dirty="0" smtClean="0">
                <a:solidFill>
                  <a:srgbClr val="C00000"/>
                </a:solidFill>
              </a:rPr>
              <a:t>7</a:t>
            </a:r>
            <a:r>
              <a:rPr lang="zh-CN" altLang="en-US" sz="3600" b="1" dirty="0" smtClean="0">
                <a:solidFill>
                  <a:srgbClr val="C00000"/>
                </a:solidFill>
              </a:rPr>
              <a:t>章 语法制导语义计算</a:t>
            </a:r>
          </a:p>
        </p:txBody>
      </p:sp>
      <p:sp>
        <p:nvSpPr>
          <p:cNvPr id="3075" name="Rectangle 3"/>
          <p:cNvSpPr>
            <a:spLocks noGrp="1" noChangeArrowheads="1"/>
          </p:cNvSpPr>
          <p:nvPr>
            <p:ph type="subTitle" idx="1"/>
          </p:nvPr>
        </p:nvSpPr>
        <p:spPr>
          <a:xfrm>
            <a:off x="1371600" y="3886200"/>
            <a:ext cx="6400800" cy="695325"/>
          </a:xfrm>
        </p:spPr>
        <p:txBody>
          <a:bodyPr/>
          <a:lstStyle/>
          <a:p>
            <a:pPr eaLnBrk="1" hangingPunct="1"/>
            <a:r>
              <a:rPr lang="en-US" altLang="zh-CN" b="1" dirty="0" smtClean="0">
                <a:solidFill>
                  <a:srgbClr val="C00000"/>
                </a:solidFill>
              </a:rPr>
              <a:t>2020</a:t>
            </a:r>
            <a:r>
              <a:rPr lang="zh-CN" altLang="en-US" b="1" dirty="0" smtClean="0">
                <a:solidFill>
                  <a:srgbClr val="C00000"/>
                </a:solidFill>
              </a:rPr>
              <a:t>年</a:t>
            </a:r>
            <a:r>
              <a:rPr lang="en-US" altLang="zh-CN" b="1" dirty="0" smtClean="0">
                <a:solidFill>
                  <a:srgbClr val="C00000"/>
                </a:solidFill>
              </a:rPr>
              <a:t>10</a:t>
            </a:r>
            <a:r>
              <a:rPr lang="zh-CN" altLang="en-US" b="1" dirty="0" smtClean="0">
                <a:solidFill>
                  <a:srgbClr val="C00000"/>
                </a:solidFill>
              </a:rPr>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250825" y="188913"/>
            <a:ext cx="4033838" cy="1152525"/>
          </a:xfrm>
        </p:spPr>
        <p:txBody>
          <a:bodyPr/>
          <a:lstStyle/>
          <a:p>
            <a:pPr algn="l" eaLnBrk="1" hangingPunct="1"/>
            <a:r>
              <a:rPr lang="zh-CN" altLang="en-US" sz="1800" b="1" smtClean="0">
                <a:solidFill>
                  <a:srgbClr val="990033"/>
                </a:solidFill>
              </a:rPr>
              <a:t>扩充的分析栈：状态栈、语义栈和文法符号栈；使得每个文法符号都与语义有关。形式如下表：</a:t>
            </a:r>
          </a:p>
        </p:txBody>
      </p:sp>
      <p:graphicFrame>
        <p:nvGraphicFramePr>
          <p:cNvPr id="14566" name="Group 230"/>
          <p:cNvGraphicFramePr>
            <a:graphicFrameLocks noGrp="1"/>
          </p:cNvGraphicFramePr>
          <p:nvPr>
            <p:ph sz="half" idx="1"/>
          </p:nvPr>
        </p:nvGraphicFramePr>
        <p:xfrm>
          <a:off x="4643438" y="0"/>
          <a:ext cx="4194175" cy="1541463"/>
        </p:xfrm>
        <a:graphic>
          <a:graphicData uri="http://schemas.openxmlformats.org/drawingml/2006/table">
            <a:tbl>
              <a:tblPr/>
              <a:tblGrid>
                <a:gridCol w="1398587">
                  <a:extLst>
                    <a:ext uri="{9D8B030D-6E8A-4147-A177-3AD203B41FA5}">
                      <a16:colId xmlns:a16="http://schemas.microsoft.com/office/drawing/2014/main" val="3758566985"/>
                    </a:ext>
                  </a:extLst>
                </a:gridCol>
                <a:gridCol w="1397000">
                  <a:extLst>
                    <a:ext uri="{9D8B030D-6E8A-4147-A177-3AD203B41FA5}">
                      <a16:colId xmlns:a16="http://schemas.microsoft.com/office/drawing/2014/main" val="1286138432"/>
                    </a:ext>
                  </a:extLst>
                </a:gridCol>
                <a:gridCol w="1398588">
                  <a:extLst>
                    <a:ext uri="{9D8B030D-6E8A-4147-A177-3AD203B41FA5}">
                      <a16:colId xmlns:a16="http://schemas.microsoft.com/office/drawing/2014/main" val="821182833"/>
                    </a:ext>
                  </a:extLst>
                </a:gridCol>
              </a:tblGrid>
              <a:tr h="19050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1" lang="en-US" altLang="zh-CN" sz="1400" b="0" i="0" u="none" strike="noStrike" cap="none" normalizeH="0" baseline="-25000" smtClean="0">
                          <a:ln>
                            <a:noFill/>
                          </a:ln>
                          <a:solidFill>
                            <a:schemeClr val="tx1"/>
                          </a:solidFill>
                          <a:effectLst/>
                          <a:latin typeface="宋体" panose="02010600030101010101" pitchFamily="2" charset="-122"/>
                          <a:ea typeface="宋体" panose="02010600030101010101"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y</a:t>
                      </a:r>
                      <a:r>
                        <a:rPr kumimoji="1"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8201297"/>
                  </a:ext>
                </a:extLst>
              </a:tr>
              <a:tr h="21590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1" lang="en-US" altLang="zh-CN" sz="1400" b="0" i="0" u="none" strike="noStrike" cap="none" normalizeH="0" baseline="-25000" smtClean="0">
                          <a:ln>
                            <a:noFill/>
                          </a:ln>
                          <a:solidFill>
                            <a:schemeClr val="tx1"/>
                          </a:solidFill>
                          <a:effectLst/>
                          <a:latin typeface="宋体" panose="02010600030101010101" pitchFamily="2" charset="-122"/>
                          <a:ea typeface="宋体" panose="02010600030101010101" pitchFamily="2" charset="-122"/>
                        </a:rPr>
                        <a:t>M-1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x</a:t>
                      </a:r>
                      <a:r>
                        <a:rPr kumimoji="1"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686973"/>
                  </a:ext>
                </a:extLst>
              </a:tr>
              <a:tr h="322263">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3141315"/>
                  </a:ext>
                </a:extLst>
              </a:tr>
              <a:tr h="246063">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1" lang="en-US" altLang="zh-CN" sz="1400" b="0" i="0" u="none" strike="noStrike" cap="none" normalizeH="0" baseline="-25000" smtClean="0">
                          <a:ln>
                            <a:noFill/>
                          </a:ln>
                          <a:solidFill>
                            <a:schemeClr val="tx1"/>
                          </a:solidFill>
                          <a:effectLst/>
                          <a:latin typeface="宋体" panose="02010600030101010101" pitchFamily="2" charset="-122"/>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5107578"/>
                  </a:ext>
                </a:extLst>
              </a:tr>
              <a:tr h="21590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状态栈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语义栈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符号栈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5907754"/>
                  </a:ext>
                </a:extLst>
              </a:tr>
            </a:tbl>
          </a:graphicData>
        </a:graphic>
      </p:graphicFrame>
      <p:graphicFrame>
        <p:nvGraphicFramePr>
          <p:cNvPr id="14558" name="Group 222"/>
          <p:cNvGraphicFramePr>
            <a:graphicFrameLocks noGrp="1"/>
          </p:cNvGraphicFramePr>
          <p:nvPr>
            <p:ph sz="half" idx="2"/>
          </p:nvPr>
        </p:nvGraphicFramePr>
        <p:xfrm>
          <a:off x="250825" y="1557338"/>
          <a:ext cx="8586788" cy="5130912"/>
        </p:xfrm>
        <a:graphic>
          <a:graphicData uri="http://schemas.openxmlformats.org/drawingml/2006/table">
            <a:tbl>
              <a:tblPr/>
              <a:tblGrid>
                <a:gridCol w="857250">
                  <a:extLst>
                    <a:ext uri="{9D8B030D-6E8A-4147-A177-3AD203B41FA5}">
                      <a16:colId xmlns:a16="http://schemas.microsoft.com/office/drawing/2014/main" val="1302821668"/>
                    </a:ext>
                  </a:extLst>
                </a:gridCol>
                <a:gridCol w="858838">
                  <a:extLst>
                    <a:ext uri="{9D8B030D-6E8A-4147-A177-3AD203B41FA5}">
                      <a16:colId xmlns:a16="http://schemas.microsoft.com/office/drawing/2014/main" val="2640787697"/>
                    </a:ext>
                  </a:extLst>
                </a:gridCol>
                <a:gridCol w="862012">
                  <a:extLst>
                    <a:ext uri="{9D8B030D-6E8A-4147-A177-3AD203B41FA5}">
                      <a16:colId xmlns:a16="http://schemas.microsoft.com/office/drawing/2014/main" val="553048319"/>
                    </a:ext>
                  </a:extLst>
                </a:gridCol>
                <a:gridCol w="857250">
                  <a:extLst>
                    <a:ext uri="{9D8B030D-6E8A-4147-A177-3AD203B41FA5}">
                      <a16:colId xmlns:a16="http://schemas.microsoft.com/office/drawing/2014/main" val="3304341181"/>
                    </a:ext>
                  </a:extLst>
                </a:gridCol>
                <a:gridCol w="858838">
                  <a:extLst>
                    <a:ext uri="{9D8B030D-6E8A-4147-A177-3AD203B41FA5}">
                      <a16:colId xmlns:a16="http://schemas.microsoft.com/office/drawing/2014/main" val="3870931222"/>
                    </a:ext>
                  </a:extLst>
                </a:gridCol>
                <a:gridCol w="857250">
                  <a:extLst>
                    <a:ext uri="{9D8B030D-6E8A-4147-A177-3AD203B41FA5}">
                      <a16:colId xmlns:a16="http://schemas.microsoft.com/office/drawing/2014/main" val="4149167173"/>
                    </a:ext>
                  </a:extLst>
                </a:gridCol>
                <a:gridCol w="857250">
                  <a:extLst>
                    <a:ext uri="{9D8B030D-6E8A-4147-A177-3AD203B41FA5}">
                      <a16:colId xmlns:a16="http://schemas.microsoft.com/office/drawing/2014/main" val="3885377716"/>
                    </a:ext>
                  </a:extLst>
                </a:gridCol>
                <a:gridCol w="862012">
                  <a:extLst>
                    <a:ext uri="{9D8B030D-6E8A-4147-A177-3AD203B41FA5}">
                      <a16:colId xmlns:a16="http://schemas.microsoft.com/office/drawing/2014/main" val="1963351769"/>
                    </a:ext>
                  </a:extLst>
                </a:gridCol>
                <a:gridCol w="858838">
                  <a:extLst>
                    <a:ext uri="{9D8B030D-6E8A-4147-A177-3AD203B41FA5}">
                      <a16:colId xmlns:a16="http://schemas.microsoft.com/office/drawing/2014/main" val="2743466992"/>
                    </a:ext>
                  </a:extLst>
                </a:gridCol>
                <a:gridCol w="857250">
                  <a:extLst>
                    <a:ext uri="{9D8B030D-6E8A-4147-A177-3AD203B41FA5}">
                      <a16:colId xmlns:a16="http://schemas.microsoft.com/office/drawing/2014/main" val="2455168668"/>
                    </a:ext>
                  </a:extLst>
                </a:gridCol>
              </a:tblGrid>
              <a:tr h="365739">
                <a:tc rowSpan="2">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ACTION</a:t>
                      </a: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（动作）</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GOTO</a:t>
                      </a: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（转换）</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6896603"/>
                  </a:ext>
                </a:extLst>
              </a:tr>
              <a:tr h="365739">
                <a:tc vMerge="1">
                  <a:txBody>
                    <a:bodyPr/>
                    <a:lstStyle/>
                    <a:p>
                      <a:endParaRPr lang="zh-CN" altLang="en-US"/>
                    </a:p>
                  </a:txBody>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245102"/>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1577863"/>
                  </a:ext>
                </a:extLst>
              </a:tr>
              <a:tr h="376188">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2271801"/>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2061207"/>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6892132"/>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0192082"/>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5999811"/>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8018619"/>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3468990"/>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s11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8476817"/>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2679752"/>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8682885"/>
                  </a:ext>
                </a:extLst>
              </a:tr>
              <a:tr h="365739">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70811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0" y="188913"/>
            <a:ext cx="8540750" cy="176212"/>
          </a:xfrm>
        </p:spPr>
        <p:txBody>
          <a:bodyPr/>
          <a:lstStyle/>
          <a:p>
            <a:pPr algn="l" eaLnBrk="1" hangingPunct="1"/>
            <a:r>
              <a:rPr lang="zh-CN" altLang="en-US" sz="1600" smtClean="0"/>
              <a:t>分析与计算过程</a:t>
            </a:r>
          </a:p>
        </p:txBody>
      </p:sp>
      <p:graphicFrame>
        <p:nvGraphicFramePr>
          <p:cNvPr id="18577" name="Group 145"/>
          <p:cNvGraphicFramePr>
            <a:graphicFrameLocks noGrp="1"/>
          </p:cNvGraphicFramePr>
          <p:nvPr>
            <p:ph type="tbl" idx="1"/>
          </p:nvPr>
        </p:nvGraphicFramePr>
        <p:xfrm>
          <a:off x="323850" y="549275"/>
          <a:ext cx="8540750" cy="5364288"/>
        </p:xfrm>
        <a:graphic>
          <a:graphicData uri="http://schemas.openxmlformats.org/drawingml/2006/table">
            <a:tbl>
              <a:tblPr/>
              <a:tblGrid>
                <a:gridCol w="792163">
                  <a:extLst>
                    <a:ext uri="{9D8B030D-6E8A-4147-A177-3AD203B41FA5}">
                      <a16:colId xmlns:a16="http://schemas.microsoft.com/office/drawing/2014/main" val="1614230117"/>
                    </a:ext>
                  </a:extLst>
                </a:gridCol>
                <a:gridCol w="1223962">
                  <a:extLst>
                    <a:ext uri="{9D8B030D-6E8A-4147-A177-3AD203B41FA5}">
                      <a16:colId xmlns:a16="http://schemas.microsoft.com/office/drawing/2014/main" val="3795407619"/>
                    </a:ext>
                  </a:extLst>
                </a:gridCol>
                <a:gridCol w="1655763">
                  <a:extLst>
                    <a:ext uri="{9D8B030D-6E8A-4147-A177-3AD203B41FA5}">
                      <a16:colId xmlns:a16="http://schemas.microsoft.com/office/drawing/2014/main" val="2051765798"/>
                    </a:ext>
                  </a:extLst>
                </a:gridCol>
                <a:gridCol w="1296987">
                  <a:extLst>
                    <a:ext uri="{9D8B030D-6E8A-4147-A177-3AD203B41FA5}">
                      <a16:colId xmlns:a16="http://schemas.microsoft.com/office/drawing/2014/main" val="3946845541"/>
                    </a:ext>
                  </a:extLst>
                </a:gridCol>
                <a:gridCol w="1584325">
                  <a:extLst>
                    <a:ext uri="{9D8B030D-6E8A-4147-A177-3AD203B41FA5}">
                      <a16:colId xmlns:a16="http://schemas.microsoft.com/office/drawing/2014/main" val="3135066864"/>
                    </a:ext>
                  </a:extLst>
                </a:gridCol>
                <a:gridCol w="1987550">
                  <a:extLst>
                    <a:ext uri="{9D8B030D-6E8A-4147-A177-3AD203B41FA5}">
                      <a16:colId xmlns:a16="http://schemas.microsoft.com/office/drawing/2014/main" val="1266319036"/>
                    </a:ext>
                  </a:extLst>
                </a:gridCol>
              </a:tblGrid>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步骤</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规约动作</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状态栈</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语义栈</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符号栈</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留余输入串</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2859515"/>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2+3*5#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3330587"/>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1746623"/>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6013248"/>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6671406"/>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5771582"/>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7090483"/>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8396293"/>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#E+F</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8690502"/>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1572615"/>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01697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7345894"/>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016975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-2-3-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#E+T*5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1310647"/>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01697</a:t>
                      </a: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-2-3-5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#E+T*F</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4545405"/>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0169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15</a:t>
                      </a: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7473301"/>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17</a:t>
                      </a: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0042352"/>
                  </a:ext>
                </a:extLst>
              </a:tr>
              <a:tr h="335260">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接受</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Pct val="90000"/>
                        <a:buFontTx/>
                        <a:buNone/>
                        <a:tabLst/>
                      </a:pPr>
                      <a:endParaRPr kumimoji="1" lang="zh-CN"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570523"/>
                  </a:ext>
                </a:extLst>
              </a:tr>
            </a:tbl>
          </a:graphicData>
        </a:graphic>
      </p:graphicFrame>
      <p:sp>
        <p:nvSpPr>
          <p:cNvPr id="14460" name="Text Box 146"/>
          <p:cNvSpPr txBox="1">
            <a:spLocks noChangeArrowheads="1"/>
          </p:cNvSpPr>
          <p:nvPr/>
        </p:nvSpPr>
        <p:spPr bwMode="auto">
          <a:xfrm>
            <a:off x="376238" y="6026150"/>
            <a:ext cx="8470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1800" b="1">
                <a:solidFill>
                  <a:srgbClr val="990033"/>
                </a:solidFill>
              </a:rPr>
              <a:t>本例是直接生成计算值，如果把语义子程序该为生成中间代码，那么就可以在语法</a:t>
            </a:r>
          </a:p>
          <a:p>
            <a:pPr eaLnBrk="1" hangingPunct="1">
              <a:spcBef>
                <a:spcPct val="0"/>
              </a:spcBef>
              <a:buFontTx/>
              <a:buNone/>
            </a:pPr>
            <a:r>
              <a:rPr kumimoji="0" lang="zh-CN" altLang="en-US" sz="1800" b="1">
                <a:solidFill>
                  <a:srgbClr val="990033"/>
                </a:solidFill>
              </a:rPr>
              <a:t>制导下逐步产生中间代码。</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765175"/>
            <a:ext cx="7772400" cy="536575"/>
          </a:xfrm>
        </p:spPr>
        <p:txBody>
          <a:bodyPr/>
          <a:lstStyle/>
          <a:p>
            <a:pPr algn="l" eaLnBrk="1" hangingPunct="1"/>
            <a:r>
              <a:rPr lang="en-US" altLang="zh-CN" sz="2800" dirty="0"/>
              <a:t>7</a:t>
            </a:r>
            <a:r>
              <a:rPr lang="en-US" altLang="zh-CN" sz="2800" dirty="0" smtClean="0"/>
              <a:t>.3 </a:t>
            </a:r>
            <a:r>
              <a:rPr lang="zh-CN" altLang="en-US" sz="2800" dirty="0" smtClean="0"/>
              <a:t>中间代码的形式</a:t>
            </a:r>
          </a:p>
        </p:txBody>
      </p:sp>
      <p:sp>
        <p:nvSpPr>
          <p:cNvPr id="15363" name="Rectangle 3"/>
          <p:cNvSpPr>
            <a:spLocks noGrp="1" noChangeArrowheads="1"/>
          </p:cNvSpPr>
          <p:nvPr>
            <p:ph idx="1"/>
          </p:nvPr>
        </p:nvSpPr>
        <p:spPr>
          <a:xfrm>
            <a:off x="323850" y="1557338"/>
            <a:ext cx="8540750" cy="4824412"/>
          </a:xfrm>
        </p:spPr>
        <p:txBody>
          <a:bodyPr/>
          <a:lstStyle/>
          <a:p>
            <a:pPr eaLnBrk="1" hangingPunct="1">
              <a:buFont typeface="Wingdings" panose="05000000000000000000" pitchFamily="2" charset="2"/>
              <a:buChar char="l"/>
            </a:pPr>
            <a:r>
              <a:rPr lang="zh-CN" altLang="en-US" sz="2400" b="1" dirty="0" smtClean="0">
                <a:solidFill>
                  <a:srgbClr val="990033"/>
                </a:solidFill>
              </a:rPr>
              <a:t>中间代码是编译程序使用的一种独立于目标机的、易于翻译成目标程序的中间表示形式</a:t>
            </a:r>
          </a:p>
          <a:p>
            <a:pPr eaLnBrk="1" hangingPunct="1">
              <a:buFont typeface="Wingdings" panose="05000000000000000000" pitchFamily="2" charset="2"/>
              <a:buChar char="l"/>
            </a:pPr>
            <a:r>
              <a:rPr lang="zh-CN" altLang="en-US" sz="2400" b="1" dirty="0" smtClean="0">
                <a:solidFill>
                  <a:srgbClr val="990033"/>
                </a:solidFill>
              </a:rPr>
              <a:t>中间代码的复杂性介于用高级语言书写的源程序和用机器语言表示的目标程序之间</a:t>
            </a:r>
          </a:p>
          <a:p>
            <a:pPr eaLnBrk="1" hangingPunct="1">
              <a:buFont typeface="Wingdings" panose="05000000000000000000" pitchFamily="2" charset="2"/>
              <a:buChar char="l"/>
            </a:pPr>
            <a:r>
              <a:rPr lang="zh-CN" altLang="en-US" sz="2400" b="1" dirty="0" smtClean="0">
                <a:solidFill>
                  <a:srgbClr val="990033"/>
                </a:solidFill>
              </a:rPr>
              <a:t>常用的中间代码：逆波兰式、树形表示、三元式、四元式等。其中以四元式最为普遍。</a:t>
            </a:r>
          </a:p>
          <a:p>
            <a:pPr eaLnBrk="1" hangingPunct="1">
              <a:buFont typeface="Wingdings" panose="05000000000000000000" pitchFamily="2" charset="2"/>
              <a:buChar char="l"/>
            </a:pPr>
            <a:r>
              <a:rPr lang="zh-CN" altLang="en-US" sz="2400" b="1" dirty="0" smtClean="0">
                <a:solidFill>
                  <a:srgbClr val="990033"/>
                </a:solidFill>
              </a:rPr>
              <a:t>例如：赋值语句：</a:t>
            </a:r>
            <a:r>
              <a:rPr lang="en-US" altLang="zh-CN" sz="2400" b="1" dirty="0" smtClean="0">
                <a:solidFill>
                  <a:srgbClr val="990033"/>
                </a:solidFill>
              </a:rPr>
              <a:t>A</a:t>
            </a:r>
            <a:r>
              <a:rPr lang="zh-CN" altLang="en-US" sz="2400" b="1" dirty="0" smtClean="0">
                <a:solidFill>
                  <a:srgbClr val="990033"/>
                </a:solidFill>
              </a:rPr>
              <a:t>：</a:t>
            </a:r>
            <a:r>
              <a:rPr lang="en-US" altLang="zh-CN" sz="2400" b="1" dirty="0" smtClean="0">
                <a:solidFill>
                  <a:srgbClr val="990033"/>
                </a:solidFill>
              </a:rPr>
              <a:t>=-B*</a:t>
            </a:r>
            <a:r>
              <a:rPr lang="zh-CN" altLang="en-US" sz="2400" b="1" dirty="0" smtClean="0">
                <a:solidFill>
                  <a:srgbClr val="990033"/>
                </a:solidFill>
              </a:rPr>
              <a:t>（</a:t>
            </a:r>
            <a:r>
              <a:rPr lang="en-US" altLang="zh-CN" sz="2400" b="1" dirty="0" smtClean="0">
                <a:solidFill>
                  <a:srgbClr val="990033"/>
                </a:solidFill>
              </a:rPr>
              <a:t>C+D</a:t>
            </a:r>
            <a:r>
              <a:rPr lang="zh-CN" altLang="en-US" sz="2400" b="1" dirty="0" smtClean="0">
                <a:solidFill>
                  <a:srgbClr val="990033"/>
                </a:solidFill>
              </a:rPr>
              <a:t>）</a:t>
            </a:r>
          </a:p>
          <a:p>
            <a:pPr eaLnBrk="1" hangingPunct="1">
              <a:buFont typeface="Wingdings" panose="05000000000000000000" pitchFamily="2" charset="2"/>
              <a:buChar char="l"/>
            </a:pPr>
            <a:r>
              <a:rPr lang="zh-CN" altLang="en-US" sz="2400" b="1" dirty="0" smtClean="0">
                <a:solidFill>
                  <a:srgbClr val="990033"/>
                </a:solidFill>
              </a:rPr>
              <a:t>四元式为：</a:t>
            </a:r>
          </a:p>
          <a:p>
            <a:pPr lvl="1" eaLnBrk="1" hangingPunct="1">
              <a:buFont typeface="Wingdings" panose="05000000000000000000" pitchFamily="2" charset="2"/>
              <a:buChar char="l"/>
            </a:pPr>
            <a:r>
              <a:rPr lang="zh-CN" altLang="en-US" sz="2000" b="1" dirty="0" smtClean="0">
                <a:solidFill>
                  <a:srgbClr val="990033"/>
                </a:solidFill>
              </a:rPr>
              <a:t>（</a:t>
            </a:r>
            <a:r>
              <a:rPr lang="en-US" altLang="zh-CN" sz="2000" b="1" dirty="0" smtClean="0">
                <a:solidFill>
                  <a:srgbClr val="990033"/>
                </a:solidFill>
              </a:rPr>
              <a:t>@</a:t>
            </a:r>
            <a:r>
              <a:rPr lang="zh-CN" altLang="en-US" sz="2000" b="1" dirty="0" smtClean="0">
                <a:solidFill>
                  <a:srgbClr val="990033"/>
                </a:solidFill>
              </a:rPr>
              <a:t>，</a:t>
            </a:r>
            <a:r>
              <a:rPr lang="en-US" altLang="zh-CN" sz="2000" b="1" dirty="0" smtClean="0">
                <a:solidFill>
                  <a:srgbClr val="990033"/>
                </a:solidFill>
              </a:rPr>
              <a:t>B</a:t>
            </a:r>
            <a:r>
              <a:rPr lang="zh-CN" altLang="en-US" sz="2000" b="1" dirty="0" smtClean="0">
                <a:solidFill>
                  <a:srgbClr val="990033"/>
                </a:solidFill>
              </a:rPr>
              <a:t>，</a:t>
            </a:r>
            <a:r>
              <a:rPr lang="en-US" altLang="zh-CN" sz="2000" b="1" dirty="0" smtClean="0">
                <a:solidFill>
                  <a:srgbClr val="990033"/>
                </a:solidFill>
              </a:rPr>
              <a:t>-</a:t>
            </a:r>
            <a:r>
              <a:rPr lang="zh-CN" altLang="en-US" sz="2000" b="1" dirty="0" smtClean="0">
                <a:solidFill>
                  <a:srgbClr val="990033"/>
                </a:solidFill>
              </a:rPr>
              <a:t>，</a:t>
            </a:r>
            <a:r>
              <a:rPr lang="en-US" altLang="zh-CN" sz="2000" b="1" dirty="0" smtClean="0">
                <a:solidFill>
                  <a:srgbClr val="990033"/>
                </a:solidFill>
              </a:rPr>
              <a:t>T</a:t>
            </a:r>
            <a:r>
              <a:rPr lang="en-US" altLang="zh-CN" sz="2000" b="1" baseline="-25000" dirty="0" smtClean="0">
                <a:solidFill>
                  <a:srgbClr val="990033"/>
                </a:solidFill>
              </a:rPr>
              <a:t>1</a:t>
            </a:r>
            <a:r>
              <a:rPr lang="zh-CN" altLang="en-US" sz="2000" b="1" dirty="0" smtClean="0">
                <a:solidFill>
                  <a:srgbClr val="990033"/>
                </a:solidFill>
              </a:rPr>
              <a:t>）</a:t>
            </a:r>
          </a:p>
          <a:p>
            <a:pPr lvl="1" eaLnBrk="1" hangingPunct="1">
              <a:buFont typeface="Wingdings" panose="05000000000000000000" pitchFamily="2" charset="2"/>
              <a:buChar char="l"/>
            </a:pPr>
            <a:r>
              <a:rPr lang="zh-CN" altLang="en-US" sz="2000" b="1" dirty="0" smtClean="0">
                <a:solidFill>
                  <a:srgbClr val="990033"/>
                </a:solidFill>
              </a:rPr>
              <a:t>（</a:t>
            </a:r>
            <a:r>
              <a:rPr lang="en-US" altLang="zh-CN" sz="2000" b="1" dirty="0" smtClean="0">
                <a:solidFill>
                  <a:srgbClr val="990033"/>
                </a:solidFill>
              </a:rPr>
              <a:t>+</a:t>
            </a:r>
            <a:r>
              <a:rPr lang="zh-CN" altLang="en-US" sz="2000" b="1" dirty="0" smtClean="0">
                <a:solidFill>
                  <a:srgbClr val="990033"/>
                </a:solidFill>
              </a:rPr>
              <a:t>，</a:t>
            </a:r>
            <a:r>
              <a:rPr lang="en-US" altLang="zh-CN" sz="2000" b="1" dirty="0" smtClean="0">
                <a:solidFill>
                  <a:srgbClr val="990033"/>
                </a:solidFill>
              </a:rPr>
              <a:t>C</a:t>
            </a:r>
            <a:r>
              <a:rPr lang="zh-CN" altLang="en-US" sz="2000" b="1" dirty="0" smtClean="0">
                <a:solidFill>
                  <a:srgbClr val="990033"/>
                </a:solidFill>
              </a:rPr>
              <a:t>，</a:t>
            </a:r>
            <a:r>
              <a:rPr lang="en-US" altLang="zh-CN" sz="2000" b="1" dirty="0" smtClean="0">
                <a:solidFill>
                  <a:srgbClr val="990033"/>
                </a:solidFill>
              </a:rPr>
              <a:t>D</a:t>
            </a:r>
            <a:r>
              <a:rPr lang="zh-CN" altLang="en-US" sz="2000" b="1" dirty="0" smtClean="0">
                <a:solidFill>
                  <a:srgbClr val="990033"/>
                </a:solidFill>
              </a:rPr>
              <a:t>，</a:t>
            </a:r>
            <a:r>
              <a:rPr lang="en-US" altLang="zh-CN" sz="2000" b="1" dirty="0" smtClean="0">
                <a:solidFill>
                  <a:srgbClr val="990033"/>
                </a:solidFill>
              </a:rPr>
              <a:t>T</a:t>
            </a:r>
            <a:r>
              <a:rPr lang="en-US" altLang="zh-CN" sz="2000" b="1" baseline="-25000" dirty="0" smtClean="0">
                <a:solidFill>
                  <a:srgbClr val="990033"/>
                </a:solidFill>
              </a:rPr>
              <a:t>2</a:t>
            </a:r>
            <a:r>
              <a:rPr lang="zh-CN" altLang="en-US" sz="2000" b="1" dirty="0" smtClean="0">
                <a:solidFill>
                  <a:srgbClr val="990033"/>
                </a:solidFill>
              </a:rPr>
              <a:t>）</a:t>
            </a:r>
          </a:p>
          <a:p>
            <a:pPr lvl="1" eaLnBrk="1" hangingPunct="1">
              <a:buFont typeface="Wingdings" panose="05000000000000000000" pitchFamily="2" charset="2"/>
              <a:buChar char="l"/>
            </a:pPr>
            <a:r>
              <a:rPr lang="zh-CN" altLang="en-US" sz="2000" b="1" dirty="0" smtClean="0">
                <a:solidFill>
                  <a:srgbClr val="990033"/>
                </a:solidFill>
              </a:rPr>
              <a:t>（*，</a:t>
            </a:r>
            <a:r>
              <a:rPr lang="en-US" altLang="zh-CN" sz="2000" b="1" dirty="0" smtClean="0">
                <a:solidFill>
                  <a:srgbClr val="990033"/>
                </a:solidFill>
              </a:rPr>
              <a:t>T</a:t>
            </a:r>
            <a:r>
              <a:rPr lang="en-US" altLang="zh-CN" sz="2000" b="1" baseline="-25000" dirty="0" smtClean="0">
                <a:solidFill>
                  <a:srgbClr val="990033"/>
                </a:solidFill>
              </a:rPr>
              <a:t>1</a:t>
            </a:r>
            <a:r>
              <a:rPr lang="zh-CN" altLang="en-US" sz="2000" b="1" dirty="0" smtClean="0">
                <a:solidFill>
                  <a:srgbClr val="990033"/>
                </a:solidFill>
              </a:rPr>
              <a:t>， </a:t>
            </a:r>
            <a:r>
              <a:rPr lang="en-US" altLang="zh-CN" sz="2000" b="1" dirty="0" smtClean="0">
                <a:solidFill>
                  <a:srgbClr val="990033"/>
                </a:solidFill>
              </a:rPr>
              <a:t>T</a:t>
            </a:r>
            <a:r>
              <a:rPr lang="en-US" altLang="zh-CN" sz="2000" b="1" baseline="-25000" dirty="0" smtClean="0">
                <a:solidFill>
                  <a:srgbClr val="990033"/>
                </a:solidFill>
              </a:rPr>
              <a:t>2</a:t>
            </a:r>
            <a:r>
              <a:rPr lang="zh-CN" altLang="en-US" sz="2000" b="1" dirty="0" smtClean="0">
                <a:solidFill>
                  <a:srgbClr val="990033"/>
                </a:solidFill>
              </a:rPr>
              <a:t>，</a:t>
            </a:r>
            <a:r>
              <a:rPr lang="en-US" altLang="zh-CN" sz="2000" b="1" dirty="0" smtClean="0">
                <a:solidFill>
                  <a:srgbClr val="990033"/>
                </a:solidFill>
              </a:rPr>
              <a:t>T</a:t>
            </a:r>
            <a:r>
              <a:rPr lang="en-US" altLang="zh-CN" sz="2000" b="1" baseline="-25000" dirty="0" smtClean="0">
                <a:solidFill>
                  <a:srgbClr val="990033"/>
                </a:solidFill>
              </a:rPr>
              <a:t>3</a:t>
            </a:r>
            <a:r>
              <a:rPr lang="zh-CN" altLang="en-US" sz="2000" b="1" dirty="0" smtClean="0">
                <a:solidFill>
                  <a:srgbClr val="990033"/>
                </a:solidFill>
              </a:rPr>
              <a:t>）</a:t>
            </a:r>
          </a:p>
          <a:p>
            <a:pPr lvl="1" eaLnBrk="1" hangingPunct="1">
              <a:buFont typeface="Wingdings" panose="05000000000000000000" pitchFamily="2" charset="2"/>
              <a:buChar char="l"/>
            </a:pPr>
            <a:r>
              <a:rPr lang="zh-CN" altLang="en-US" sz="2000" b="1" dirty="0" smtClean="0">
                <a:solidFill>
                  <a:srgbClr val="990033"/>
                </a:solidFill>
              </a:rPr>
              <a:t>（：</a:t>
            </a:r>
            <a:r>
              <a:rPr lang="en-US" altLang="zh-CN" sz="2000" b="1" dirty="0" smtClean="0">
                <a:solidFill>
                  <a:srgbClr val="990033"/>
                </a:solidFill>
              </a:rPr>
              <a:t>=</a:t>
            </a:r>
            <a:r>
              <a:rPr lang="zh-CN" altLang="en-US" sz="2000" b="1" dirty="0" smtClean="0">
                <a:solidFill>
                  <a:srgbClr val="990033"/>
                </a:solidFill>
              </a:rPr>
              <a:t>， </a:t>
            </a:r>
            <a:r>
              <a:rPr lang="en-US" altLang="zh-CN" sz="2000" b="1" dirty="0" smtClean="0">
                <a:solidFill>
                  <a:srgbClr val="990033"/>
                </a:solidFill>
              </a:rPr>
              <a:t>T</a:t>
            </a:r>
            <a:r>
              <a:rPr lang="en-US" altLang="zh-CN" sz="2000" b="1" baseline="-25000" dirty="0" smtClean="0">
                <a:solidFill>
                  <a:srgbClr val="990033"/>
                </a:solidFill>
              </a:rPr>
              <a:t>3</a:t>
            </a:r>
            <a:r>
              <a:rPr lang="zh-CN" altLang="en-US" sz="2000" b="1" dirty="0" smtClean="0">
                <a:solidFill>
                  <a:srgbClr val="990033"/>
                </a:solidFill>
              </a:rPr>
              <a:t>，</a:t>
            </a:r>
            <a:r>
              <a:rPr lang="en-US" altLang="zh-CN" sz="2000" b="1" dirty="0" smtClean="0">
                <a:solidFill>
                  <a:srgbClr val="990033"/>
                </a:solidFill>
              </a:rPr>
              <a:t>-</a:t>
            </a:r>
            <a:r>
              <a:rPr lang="zh-CN" altLang="en-US" sz="2000" b="1" dirty="0" smtClean="0">
                <a:solidFill>
                  <a:srgbClr val="990033"/>
                </a:solidFill>
              </a:rPr>
              <a:t>，</a:t>
            </a:r>
            <a:r>
              <a:rPr lang="en-US" altLang="zh-CN" sz="2000" b="1" dirty="0" smtClean="0">
                <a:solidFill>
                  <a:srgbClr val="990033"/>
                </a:solidFill>
              </a:rPr>
              <a:t>A</a:t>
            </a:r>
            <a:r>
              <a:rPr lang="zh-CN" altLang="en-US" sz="2000" b="1" dirty="0" smtClean="0">
                <a:solidFill>
                  <a:srgbClr val="990033"/>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5175"/>
            <a:ext cx="7772400" cy="536575"/>
          </a:xfrm>
        </p:spPr>
        <p:txBody>
          <a:bodyPr/>
          <a:lstStyle/>
          <a:p>
            <a:pPr algn="l" eaLnBrk="1" hangingPunct="1"/>
            <a:r>
              <a:rPr lang="en-US" altLang="zh-CN" sz="2800" dirty="0"/>
              <a:t>7</a:t>
            </a:r>
            <a:r>
              <a:rPr lang="en-US" altLang="zh-CN" sz="2800" dirty="0" smtClean="0"/>
              <a:t>.3 </a:t>
            </a:r>
            <a:r>
              <a:rPr lang="zh-CN" altLang="en-US" sz="2800" dirty="0" smtClean="0"/>
              <a:t>中间代码的形式</a:t>
            </a:r>
          </a:p>
        </p:txBody>
      </p:sp>
      <p:sp>
        <p:nvSpPr>
          <p:cNvPr id="16387" name="Rectangle 3"/>
          <p:cNvSpPr>
            <a:spLocks noGrp="1" noChangeArrowheads="1"/>
          </p:cNvSpPr>
          <p:nvPr>
            <p:ph idx="1"/>
          </p:nvPr>
        </p:nvSpPr>
        <p:spPr>
          <a:xfrm>
            <a:off x="301625" y="1844675"/>
            <a:ext cx="8540750" cy="4319588"/>
          </a:xfrm>
        </p:spPr>
        <p:txBody>
          <a:bodyPr/>
          <a:lstStyle/>
          <a:p>
            <a:pPr eaLnBrk="1" hangingPunct="1">
              <a:lnSpc>
                <a:spcPct val="90000"/>
              </a:lnSpc>
            </a:pPr>
            <a:r>
              <a:rPr lang="zh-CN" altLang="en-US" sz="2800" b="1" smtClean="0">
                <a:solidFill>
                  <a:srgbClr val="990033"/>
                </a:solidFill>
              </a:rPr>
              <a:t>逆波兰记号</a:t>
            </a:r>
            <a:r>
              <a:rPr lang="zh-CN" altLang="en-US" sz="2800" smtClean="0"/>
              <a:t> </a:t>
            </a:r>
          </a:p>
          <a:p>
            <a:pPr lvl="1" eaLnBrk="1" hangingPunct="1">
              <a:lnSpc>
                <a:spcPct val="90000"/>
              </a:lnSpc>
            </a:pPr>
            <a:r>
              <a:rPr lang="zh-CN" altLang="en-US" sz="2400" smtClean="0"/>
              <a:t>将运算对象写在前面，运算符号写在后面。如： </a:t>
            </a:r>
            <a:r>
              <a:rPr lang="en-US" altLang="zh-CN" sz="2400" smtClean="0"/>
              <a:t>a+b(</a:t>
            </a:r>
            <a:r>
              <a:rPr lang="en-US" altLang="zh-CN" sz="2400" smtClean="0">
                <a:solidFill>
                  <a:srgbClr val="990033"/>
                </a:solidFill>
              </a:rPr>
              <a:t>ab+</a:t>
            </a:r>
            <a:r>
              <a:rPr lang="en-US" altLang="zh-CN" sz="2400" smtClean="0"/>
              <a:t>)</a:t>
            </a:r>
            <a:r>
              <a:rPr lang="zh-CN" altLang="en-US" sz="2400" smtClean="0"/>
              <a:t>、</a:t>
            </a:r>
            <a:r>
              <a:rPr lang="en-US" altLang="zh-CN" sz="2400" smtClean="0"/>
              <a:t>a*b</a:t>
            </a:r>
            <a:r>
              <a:rPr lang="zh-CN" altLang="en-US" sz="2400" smtClean="0"/>
              <a:t>（</a:t>
            </a:r>
            <a:r>
              <a:rPr lang="en-US" altLang="zh-CN" sz="2400" smtClean="0">
                <a:solidFill>
                  <a:srgbClr val="990033"/>
                </a:solidFill>
              </a:rPr>
              <a:t>ab*</a:t>
            </a:r>
            <a:r>
              <a:rPr lang="zh-CN" altLang="en-US" sz="2400" smtClean="0"/>
              <a:t>）。也称为后缀式。 </a:t>
            </a:r>
          </a:p>
          <a:p>
            <a:pPr lvl="1" eaLnBrk="1" hangingPunct="1">
              <a:lnSpc>
                <a:spcPct val="90000"/>
              </a:lnSpc>
            </a:pPr>
            <a:r>
              <a:rPr lang="zh-CN" altLang="en-US" sz="2400" smtClean="0"/>
              <a:t>逆波兰表示最大的优点是易于计算机处理</a:t>
            </a:r>
            <a:r>
              <a:rPr lang="zh-CN" altLang="en-US" sz="2400" smtClean="0">
                <a:solidFill>
                  <a:srgbClr val="990033"/>
                </a:solidFill>
              </a:rPr>
              <a:t>表达式</a:t>
            </a:r>
            <a:r>
              <a:rPr lang="zh-CN" altLang="en-US" sz="2400" smtClean="0"/>
              <a:t>。 </a:t>
            </a:r>
          </a:p>
          <a:p>
            <a:pPr lvl="1" eaLnBrk="1" hangingPunct="1">
              <a:lnSpc>
                <a:spcPct val="90000"/>
              </a:lnSpc>
            </a:pPr>
            <a:r>
              <a:rPr lang="zh-CN" altLang="en-US" sz="2400" smtClean="0"/>
              <a:t>表现为利用栈的操作。自左向右扫描算术表达式。如果遇到算术运算对象，则将其压入栈顶；如果遇到运算符，若为两目运算，则对栈顶两元素计算，将结果替换栈顶两元素；若为一目运算，则结果替换栈顶一个元素。 </a:t>
            </a:r>
          </a:p>
          <a:p>
            <a:pPr lvl="1" eaLnBrk="1" hangingPunct="1">
              <a:lnSpc>
                <a:spcPct val="90000"/>
              </a:lnSpc>
            </a:pPr>
            <a:r>
              <a:rPr lang="zh-CN" altLang="en-US" sz="2400" smtClean="0"/>
              <a:t>这种方式特别适合解释执行的程序设计语言的中间表示。</a:t>
            </a:r>
          </a:p>
          <a:p>
            <a:pPr lvl="1" eaLnBrk="1" hangingPunct="1">
              <a:lnSpc>
                <a:spcPct val="90000"/>
              </a:lnSpc>
            </a:pPr>
            <a:r>
              <a:rPr lang="zh-CN" altLang="en-US" sz="2400" smtClean="0"/>
              <a:t>逆波兰表示不仅适用于算术表达式，也可以用于结构的控制语句、转移语句等。但是，处理起来要复杂的多。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685800" y="330200"/>
            <a:ext cx="7772400" cy="1143000"/>
          </a:xfrm>
        </p:spPr>
        <p:txBody>
          <a:bodyPr/>
          <a:lstStyle/>
          <a:p>
            <a:pPr eaLnBrk="1" hangingPunct="1"/>
            <a:r>
              <a:rPr lang="zh-CN" altLang="en-US" smtClean="0"/>
              <a:t>逆波兰表示</a:t>
            </a:r>
          </a:p>
        </p:txBody>
      </p:sp>
      <p:graphicFrame>
        <p:nvGraphicFramePr>
          <p:cNvPr id="22601" name="Group 73"/>
          <p:cNvGraphicFramePr>
            <a:graphicFrameLocks noGrp="1"/>
          </p:cNvGraphicFramePr>
          <p:nvPr>
            <p:ph type="tbl" idx="1"/>
          </p:nvPr>
        </p:nvGraphicFramePr>
        <p:xfrm>
          <a:off x="706438" y="1981200"/>
          <a:ext cx="7751762" cy="1981200"/>
        </p:xfrm>
        <a:graphic>
          <a:graphicData uri="http://schemas.openxmlformats.org/drawingml/2006/table">
            <a:tbl>
              <a:tblPr/>
              <a:tblGrid>
                <a:gridCol w="3865562">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50838">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程序设计语言中的表示</a:t>
                      </a:r>
                      <a:endParaRPr kumimoji="1" lang="zh-CN" altLang="en-US"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逆波兰表示</a:t>
                      </a:r>
                      <a:endParaRPr kumimoji="1" lang="zh-CN" altLang="en-US"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425">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a+b</a:t>
                      </a:r>
                      <a:endParaRPr kumimoji="1"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ab+</a:t>
                      </a:r>
                      <a:endParaRPr kumimoji="1"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a+b*c</a:t>
                      </a:r>
                      <a:endParaRPr kumimoji="1" lang="en-US" altLang="zh-CN" sz="2000" b="0" i="0" u="none" strike="noStrike" cap="none" normalizeH="0" baseline="0" smtClean="0">
                        <a:ln>
                          <a:noFill/>
                        </a:ln>
                        <a:solidFill>
                          <a:srgbClr val="000000"/>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abc*+</a:t>
                      </a:r>
                      <a:endParaRPr kumimoji="1" lang="en-US" altLang="zh-CN" sz="2000" b="0" i="0" u="none" strike="noStrike" cap="none" normalizeH="0" baseline="0" smtClean="0">
                        <a:ln>
                          <a:noFill/>
                        </a:ln>
                        <a:solidFill>
                          <a:srgbClr val="000000"/>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52425">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(a+b) * c</a:t>
                      </a:r>
                      <a:endParaRPr kumimoji="1"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ab+c*</a:t>
                      </a:r>
                      <a:endParaRPr kumimoji="1"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 = b*c+b*d</a:t>
                      </a:r>
                      <a:endParaRPr kumimoji="1"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266700" algn="l"/>
                          <a:tab pos="269875" algn="l"/>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abc*bd*+ : =</a:t>
                      </a:r>
                      <a:endParaRPr kumimoji="1" lang="en-US" altLang="zh-CN" sz="20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99" name="Freeform 71"/>
          <p:cNvSpPr>
            <a:spLocks/>
          </p:cNvSpPr>
          <p:nvPr/>
        </p:nvSpPr>
        <p:spPr bwMode="auto">
          <a:xfrm>
            <a:off x="250825" y="2997200"/>
            <a:ext cx="673100" cy="1679575"/>
          </a:xfrm>
          <a:custGeom>
            <a:avLst/>
            <a:gdLst>
              <a:gd name="T0" fmla="*/ 2147483646 w 424"/>
              <a:gd name="T1" fmla="*/ 0 h 1058"/>
              <a:gd name="T2" fmla="*/ 2147483646 w 424"/>
              <a:gd name="T3" fmla="*/ 2147483646 h 1058"/>
              <a:gd name="T4" fmla="*/ 2147483646 w 424"/>
              <a:gd name="T5" fmla="*/ 2147483646 h 1058"/>
              <a:gd name="T6" fmla="*/ 2147483646 w 424"/>
              <a:gd name="T7" fmla="*/ 2147483646 h 1058"/>
              <a:gd name="T8" fmla="*/ 0 60000 65536"/>
              <a:gd name="T9" fmla="*/ 0 60000 65536"/>
              <a:gd name="T10" fmla="*/ 0 60000 65536"/>
              <a:gd name="T11" fmla="*/ 0 60000 65536"/>
              <a:gd name="T12" fmla="*/ 0 w 424"/>
              <a:gd name="T13" fmla="*/ 0 h 1058"/>
              <a:gd name="T14" fmla="*/ 424 w 424"/>
              <a:gd name="T15" fmla="*/ 1058 h 1058"/>
            </a:gdLst>
            <a:ahLst/>
            <a:cxnLst>
              <a:cxn ang="T8">
                <a:pos x="T0" y="T1"/>
              </a:cxn>
              <a:cxn ang="T9">
                <a:pos x="T2" y="T3"/>
              </a:cxn>
              <a:cxn ang="T10">
                <a:pos x="T4" y="T5"/>
              </a:cxn>
              <a:cxn ang="T11">
                <a:pos x="T6" y="T7"/>
              </a:cxn>
            </a:cxnLst>
            <a:rect l="T12" t="T13" r="T14" b="T15"/>
            <a:pathLst>
              <a:path w="424" h="1058">
                <a:moveTo>
                  <a:pt x="197" y="0"/>
                </a:moveTo>
                <a:cubicBezTo>
                  <a:pt x="113" y="124"/>
                  <a:pt x="30" y="249"/>
                  <a:pt x="15" y="408"/>
                </a:cubicBezTo>
                <a:cubicBezTo>
                  <a:pt x="0" y="567"/>
                  <a:pt x="38" y="846"/>
                  <a:pt x="106" y="952"/>
                </a:cubicBezTo>
                <a:cubicBezTo>
                  <a:pt x="174" y="1058"/>
                  <a:pt x="299" y="1050"/>
                  <a:pt x="424" y="1043"/>
                </a:cubicBezTo>
              </a:path>
            </a:pathLst>
          </a:custGeom>
          <a:noFill/>
          <a:ln w="38100">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00" name="Text Box 72"/>
          <p:cNvSpPr txBox="1">
            <a:spLocks noChangeArrowheads="1"/>
          </p:cNvSpPr>
          <p:nvPr/>
        </p:nvSpPr>
        <p:spPr bwMode="auto">
          <a:xfrm>
            <a:off x="827088" y="4221163"/>
            <a:ext cx="74977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0" lang="zh-CN" altLang="en-US" sz="2000"/>
              <a:t>遇到运算对象后，就把它压入堆栈；</a:t>
            </a:r>
          </a:p>
          <a:p>
            <a:pPr eaLnBrk="1" hangingPunct="1">
              <a:spcBef>
                <a:spcPct val="0"/>
              </a:spcBef>
            </a:pPr>
            <a:r>
              <a:rPr kumimoji="0" lang="zh-CN" altLang="en-US" sz="2000"/>
              <a:t>分别将</a:t>
            </a:r>
            <a:r>
              <a:rPr kumimoji="0" lang="en-US" altLang="zh-CN" sz="2000"/>
              <a:t>a</a:t>
            </a:r>
            <a:r>
              <a:rPr kumimoji="0" lang="zh-CN" altLang="en-US" sz="2000"/>
              <a:t>、</a:t>
            </a:r>
            <a:r>
              <a:rPr kumimoji="0" lang="en-US" altLang="zh-CN" sz="2000"/>
              <a:t>b</a:t>
            </a:r>
            <a:r>
              <a:rPr kumimoji="0" lang="zh-CN" altLang="en-US" sz="2000"/>
              <a:t>、</a:t>
            </a:r>
            <a:r>
              <a:rPr kumimoji="0" lang="en-US" altLang="zh-CN" sz="2000"/>
              <a:t>c</a:t>
            </a:r>
            <a:r>
              <a:rPr kumimoji="0" lang="zh-CN" altLang="en-US" sz="2000"/>
              <a:t>压入栈底（</a:t>
            </a:r>
            <a:r>
              <a:rPr kumimoji="0" lang="en-US" altLang="zh-CN" sz="2000"/>
              <a:t>a</a:t>
            </a:r>
            <a:r>
              <a:rPr kumimoji="0" lang="zh-CN" altLang="en-US" sz="2000"/>
              <a:t>在最底）；</a:t>
            </a:r>
          </a:p>
          <a:p>
            <a:pPr eaLnBrk="1" hangingPunct="1">
              <a:spcBef>
                <a:spcPct val="0"/>
              </a:spcBef>
            </a:pPr>
            <a:r>
              <a:rPr kumimoji="0" lang="zh-CN" altLang="en-US" sz="2000"/>
              <a:t>遇到运算符号，若为两目运算，计算栈顶的两个运算对象（</a:t>
            </a:r>
            <a:r>
              <a:rPr kumimoji="0" lang="en-US" altLang="zh-CN" sz="2000"/>
              <a:t>b*c</a:t>
            </a:r>
            <a:r>
              <a:rPr kumimoji="0" lang="zh-CN" altLang="en-US" sz="2000"/>
              <a:t>）</a:t>
            </a:r>
          </a:p>
          <a:p>
            <a:pPr eaLnBrk="1" hangingPunct="1">
              <a:spcBef>
                <a:spcPct val="0"/>
              </a:spcBef>
            </a:pPr>
            <a:r>
              <a:rPr kumimoji="0" lang="zh-CN" altLang="en-US" sz="2000"/>
              <a:t>再做</a:t>
            </a:r>
            <a:r>
              <a:rPr kumimoji="0" lang="en-US" altLang="zh-CN" sz="2000"/>
              <a:t>+</a:t>
            </a:r>
            <a:r>
              <a:rPr kumimoji="0" lang="zh-CN" altLang="en-US" sz="2000"/>
              <a:t>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99"/>
                                        </p:tgtEl>
                                        <p:attrNameLst>
                                          <p:attrName>style.visibility</p:attrName>
                                        </p:attrNameLst>
                                      </p:cBhvr>
                                      <p:to>
                                        <p:strVal val="visible"/>
                                      </p:to>
                                    </p:set>
                                    <p:animEffect transition="in" filter="dissolve">
                                      <p:cBhvr>
                                        <p:cTn id="7" dur="500"/>
                                        <p:tgtEl>
                                          <p:spTgt spid="22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2600"/>
                                        </p:tgtEl>
                                        <p:attrNameLst>
                                          <p:attrName>style.visibility</p:attrName>
                                        </p:attrNameLst>
                                      </p:cBhvr>
                                      <p:to>
                                        <p:strVal val="visible"/>
                                      </p:to>
                                    </p:set>
                                    <p:animEffect transition="in" filter="diamond(in)">
                                      <p:cBhvr>
                                        <p:cTn id="12" dur="2000"/>
                                        <p:tgtEl>
                                          <p:spTgt spid="2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79463" y="765175"/>
            <a:ext cx="7772400" cy="463550"/>
          </a:xfrm>
        </p:spPr>
        <p:txBody>
          <a:bodyPr/>
          <a:lstStyle/>
          <a:p>
            <a:pPr algn="l" eaLnBrk="1" hangingPunct="1"/>
            <a:r>
              <a:rPr lang="en-US" altLang="zh-CN" sz="2800" dirty="0"/>
              <a:t>7</a:t>
            </a:r>
            <a:r>
              <a:rPr lang="en-US" altLang="zh-CN" sz="2800" dirty="0" smtClean="0"/>
              <a:t>.3 </a:t>
            </a:r>
            <a:r>
              <a:rPr lang="zh-CN" altLang="en-US" sz="2800" dirty="0" smtClean="0"/>
              <a:t>中间代码的形式</a:t>
            </a:r>
          </a:p>
        </p:txBody>
      </p:sp>
      <p:sp>
        <p:nvSpPr>
          <p:cNvPr id="18435" name="Rectangle 3"/>
          <p:cNvSpPr>
            <a:spLocks noGrp="1" noChangeArrowheads="1"/>
          </p:cNvSpPr>
          <p:nvPr>
            <p:ph idx="1"/>
          </p:nvPr>
        </p:nvSpPr>
        <p:spPr>
          <a:xfrm>
            <a:off x="395288" y="1700213"/>
            <a:ext cx="8540750" cy="4887912"/>
          </a:xfrm>
        </p:spPr>
        <p:txBody>
          <a:bodyPr/>
          <a:lstStyle/>
          <a:p>
            <a:pPr eaLnBrk="1" hangingPunct="1">
              <a:lnSpc>
                <a:spcPct val="90000"/>
              </a:lnSpc>
            </a:pPr>
            <a:r>
              <a:rPr lang="zh-CN" altLang="en-US" b="1" smtClean="0">
                <a:solidFill>
                  <a:srgbClr val="990033"/>
                </a:solidFill>
              </a:rPr>
              <a:t>三元式和树形表示</a:t>
            </a:r>
            <a:r>
              <a:rPr lang="zh-CN" altLang="en-US" smtClean="0"/>
              <a:t> </a:t>
            </a:r>
          </a:p>
          <a:p>
            <a:pPr lvl="1" eaLnBrk="1" hangingPunct="1">
              <a:lnSpc>
                <a:spcPct val="90000"/>
              </a:lnSpc>
            </a:pPr>
            <a:r>
              <a:rPr lang="zh-CN" altLang="en-US" smtClean="0"/>
              <a:t>把表达式或语句用</a:t>
            </a:r>
            <a:r>
              <a:rPr lang="zh-CN" altLang="en-US" smtClean="0">
                <a:solidFill>
                  <a:srgbClr val="990033"/>
                </a:solidFill>
              </a:rPr>
              <a:t>一组</a:t>
            </a:r>
            <a:r>
              <a:rPr lang="zh-CN" altLang="en-US" smtClean="0"/>
              <a:t>三个元素的式子表示。 </a:t>
            </a:r>
          </a:p>
          <a:p>
            <a:pPr lvl="1" eaLnBrk="1" hangingPunct="1">
              <a:lnSpc>
                <a:spcPct val="90000"/>
              </a:lnSpc>
            </a:pPr>
            <a:r>
              <a:rPr lang="zh-CN" altLang="en-US" smtClean="0"/>
              <a:t>三个元素为：算符（</a:t>
            </a:r>
            <a:r>
              <a:rPr lang="en-US" altLang="zh-CN" smtClean="0"/>
              <a:t>OP</a:t>
            </a:r>
            <a:r>
              <a:rPr lang="zh-CN" altLang="en-US" smtClean="0"/>
              <a:t>）、第一运算对象、第二运算对象。 </a:t>
            </a:r>
          </a:p>
          <a:p>
            <a:pPr lvl="2" eaLnBrk="1" hangingPunct="1">
              <a:lnSpc>
                <a:spcPct val="90000"/>
              </a:lnSpc>
            </a:pPr>
            <a:r>
              <a:rPr lang="zh-CN" altLang="en-US" smtClean="0"/>
              <a:t>例如：</a:t>
            </a:r>
            <a:r>
              <a:rPr lang="en-US" altLang="zh-CN" smtClean="0"/>
              <a:t>a : =b*c+b*d</a:t>
            </a:r>
            <a:r>
              <a:rPr lang="zh-CN" altLang="en-US" smtClean="0"/>
              <a:t>可以表示为：</a:t>
            </a:r>
          </a:p>
          <a:p>
            <a:pPr lvl="2" eaLnBrk="1" hangingPunct="1">
              <a:lnSpc>
                <a:spcPct val="90000"/>
              </a:lnSpc>
            </a:pPr>
            <a:r>
              <a:rPr lang="zh-CN" altLang="en-US" smtClean="0"/>
              <a:t>（</a:t>
            </a:r>
            <a:r>
              <a:rPr lang="en-US" altLang="zh-CN" smtClean="0"/>
              <a:t>1</a:t>
            </a:r>
            <a:r>
              <a:rPr lang="zh-CN" altLang="en-US" smtClean="0"/>
              <a:t>）（*			</a:t>
            </a:r>
            <a:r>
              <a:rPr lang="en-US" altLang="zh-CN" smtClean="0"/>
              <a:t>b,		  c </a:t>
            </a:r>
            <a:r>
              <a:rPr lang="zh-CN" altLang="en-US" smtClean="0"/>
              <a:t>）</a:t>
            </a:r>
          </a:p>
          <a:p>
            <a:pPr lvl="2" eaLnBrk="1" hangingPunct="1">
              <a:lnSpc>
                <a:spcPct val="90000"/>
              </a:lnSpc>
            </a:pPr>
            <a:r>
              <a:rPr lang="zh-CN" altLang="en-US" smtClean="0"/>
              <a:t>（</a:t>
            </a:r>
            <a:r>
              <a:rPr lang="en-US" altLang="zh-CN" smtClean="0"/>
              <a:t>2</a:t>
            </a:r>
            <a:r>
              <a:rPr lang="zh-CN" altLang="en-US" smtClean="0"/>
              <a:t>）（*			</a:t>
            </a:r>
            <a:r>
              <a:rPr lang="en-US" altLang="zh-CN" smtClean="0"/>
              <a:t>b,		  d </a:t>
            </a:r>
            <a:r>
              <a:rPr lang="zh-CN" altLang="en-US" smtClean="0"/>
              <a:t>）</a:t>
            </a:r>
          </a:p>
          <a:p>
            <a:pPr lvl="2" eaLnBrk="1" hangingPunct="1">
              <a:lnSpc>
                <a:spcPct val="90000"/>
              </a:lnSpc>
            </a:pPr>
            <a:r>
              <a:rPr lang="zh-CN" altLang="en-US" smtClean="0"/>
              <a:t>（</a:t>
            </a:r>
            <a:r>
              <a:rPr lang="en-US" altLang="zh-CN" smtClean="0"/>
              <a:t>3</a:t>
            </a:r>
            <a:r>
              <a:rPr lang="zh-CN" altLang="en-US" smtClean="0"/>
              <a:t>）（</a:t>
            </a:r>
            <a:r>
              <a:rPr lang="en-US" altLang="zh-CN" smtClean="0"/>
              <a:t>+		        </a:t>
            </a:r>
            <a:r>
              <a:rPr lang="zh-CN" altLang="en-US" smtClean="0"/>
              <a:t>（</a:t>
            </a:r>
            <a:r>
              <a:rPr lang="en-US" altLang="zh-CN" smtClean="0"/>
              <a:t>1</a:t>
            </a:r>
            <a:r>
              <a:rPr lang="zh-CN" altLang="en-US" smtClean="0"/>
              <a:t>）           （</a:t>
            </a:r>
            <a:r>
              <a:rPr lang="en-US" altLang="zh-CN" smtClean="0"/>
              <a:t>2</a:t>
            </a:r>
            <a:r>
              <a:rPr lang="zh-CN" altLang="en-US" smtClean="0"/>
              <a:t>））</a:t>
            </a:r>
          </a:p>
          <a:p>
            <a:pPr lvl="2" eaLnBrk="1" hangingPunct="1">
              <a:lnSpc>
                <a:spcPct val="90000"/>
              </a:lnSpc>
            </a:pPr>
            <a:r>
              <a:rPr lang="zh-CN" altLang="en-US" smtClean="0"/>
              <a:t>（</a:t>
            </a:r>
            <a:r>
              <a:rPr lang="en-US" altLang="zh-CN" smtClean="0"/>
              <a:t>4</a:t>
            </a:r>
            <a:r>
              <a:rPr lang="zh-CN" altLang="en-US" smtClean="0"/>
              <a:t>）（：</a:t>
            </a:r>
            <a:r>
              <a:rPr lang="en-US" altLang="zh-CN" smtClean="0"/>
              <a:t>=	                   </a:t>
            </a:r>
            <a:r>
              <a:rPr lang="zh-CN" altLang="en-US" smtClean="0"/>
              <a:t>（</a:t>
            </a:r>
            <a:r>
              <a:rPr lang="en-US" altLang="zh-CN" smtClean="0"/>
              <a:t>3</a:t>
            </a:r>
            <a:r>
              <a:rPr lang="zh-CN" altLang="en-US" smtClean="0"/>
              <a:t>）	              </a:t>
            </a:r>
            <a:r>
              <a:rPr lang="en-US" altLang="zh-CN" smtClean="0"/>
              <a:t>a</a:t>
            </a:r>
            <a:r>
              <a:rPr lang="zh-CN" altLang="en-US" smtClean="0"/>
              <a:t>） </a:t>
            </a:r>
          </a:p>
          <a:p>
            <a:pPr lvl="1" eaLnBrk="1" hangingPunct="1">
              <a:lnSpc>
                <a:spcPct val="90000"/>
              </a:lnSpc>
            </a:pPr>
            <a:r>
              <a:rPr lang="zh-CN" altLang="en-US" smtClean="0"/>
              <a:t>三元式中含有</a:t>
            </a:r>
            <a:r>
              <a:rPr lang="zh-CN" altLang="en-US" b="1" smtClean="0">
                <a:solidFill>
                  <a:srgbClr val="990033"/>
                </a:solidFill>
              </a:rPr>
              <a:t>对中间结果的引用</a:t>
            </a:r>
            <a:r>
              <a:rPr lang="zh-CN" altLang="en-US" smtClean="0"/>
              <a:t>，即</a:t>
            </a:r>
            <a:r>
              <a:rPr lang="zh-CN" altLang="en-US" b="1" smtClean="0">
                <a:solidFill>
                  <a:srgbClr val="990033"/>
                </a:solidFill>
              </a:rPr>
              <a:t>具有继承性</a:t>
            </a:r>
            <a:r>
              <a:rPr lang="zh-CN" altLang="en-US" smtClean="0"/>
              <a:t>。 </a:t>
            </a:r>
          </a:p>
          <a:p>
            <a:pPr lvl="1" eaLnBrk="1" hangingPunct="1">
              <a:lnSpc>
                <a:spcPct val="90000"/>
              </a:lnSpc>
            </a:pPr>
            <a:r>
              <a:rPr lang="zh-CN" altLang="en-US" smtClean="0"/>
              <a:t>这种继承性可以表述多目计算。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1452563" y="750888"/>
            <a:ext cx="3724275" cy="504825"/>
          </a:xfrm>
        </p:spPr>
        <p:txBody>
          <a:bodyPr/>
          <a:lstStyle/>
          <a:p>
            <a:pPr algn="l" eaLnBrk="1" hangingPunct="1"/>
            <a:r>
              <a:rPr lang="zh-CN" altLang="en-US" sz="2800" smtClean="0"/>
              <a:t>三元式的树形表示</a:t>
            </a:r>
          </a:p>
        </p:txBody>
      </p:sp>
      <p:grpSp>
        <p:nvGrpSpPr>
          <p:cNvPr id="19459" name="Group 22"/>
          <p:cNvGrpSpPr>
            <a:grpSpLocks/>
          </p:cNvGrpSpPr>
          <p:nvPr/>
        </p:nvGrpSpPr>
        <p:grpSpPr bwMode="auto">
          <a:xfrm>
            <a:off x="2563813" y="1625600"/>
            <a:ext cx="3817937" cy="2951163"/>
            <a:chOff x="1927" y="845"/>
            <a:chExt cx="2405" cy="1859"/>
          </a:xfrm>
        </p:grpSpPr>
        <p:sp>
          <p:nvSpPr>
            <p:cNvPr id="19463" name="Oval 5"/>
            <p:cNvSpPr>
              <a:spLocks noChangeArrowheads="1"/>
            </p:cNvSpPr>
            <p:nvPr/>
          </p:nvSpPr>
          <p:spPr bwMode="auto">
            <a:xfrm>
              <a:off x="2653" y="845"/>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a:t>
              </a:r>
            </a:p>
          </p:txBody>
        </p:sp>
        <p:sp>
          <p:nvSpPr>
            <p:cNvPr id="19464" name="Oval 6"/>
            <p:cNvSpPr>
              <a:spLocks noChangeArrowheads="1"/>
            </p:cNvSpPr>
            <p:nvPr/>
          </p:nvSpPr>
          <p:spPr bwMode="auto">
            <a:xfrm>
              <a:off x="2245" y="1298"/>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a</a:t>
              </a:r>
            </a:p>
          </p:txBody>
        </p:sp>
        <p:sp>
          <p:nvSpPr>
            <p:cNvPr id="19465" name="Oval 7"/>
            <p:cNvSpPr>
              <a:spLocks noChangeArrowheads="1"/>
            </p:cNvSpPr>
            <p:nvPr/>
          </p:nvSpPr>
          <p:spPr bwMode="auto">
            <a:xfrm>
              <a:off x="3061" y="1298"/>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a:t>
              </a:r>
            </a:p>
          </p:txBody>
        </p:sp>
        <p:sp>
          <p:nvSpPr>
            <p:cNvPr id="19466" name="Oval 8"/>
            <p:cNvSpPr>
              <a:spLocks noChangeArrowheads="1"/>
            </p:cNvSpPr>
            <p:nvPr/>
          </p:nvSpPr>
          <p:spPr bwMode="auto">
            <a:xfrm>
              <a:off x="2426" y="1888"/>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a:t>
              </a:r>
            </a:p>
          </p:txBody>
        </p:sp>
        <p:sp>
          <p:nvSpPr>
            <p:cNvPr id="19467" name="Oval 9"/>
            <p:cNvSpPr>
              <a:spLocks noChangeArrowheads="1"/>
            </p:cNvSpPr>
            <p:nvPr/>
          </p:nvSpPr>
          <p:spPr bwMode="auto">
            <a:xfrm>
              <a:off x="3651" y="1888"/>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a:t>
              </a:r>
            </a:p>
          </p:txBody>
        </p:sp>
        <p:sp>
          <p:nvSpPr>
            <p:cNvPr id="19468" name="Oval 10"/>
            <p:cNvSpPr>
              <a:spLocks noChangeArrowheads="1"/>
            </p:cNvSpPr>
            <p:nvPr/>
          </p:nvSpPr>
          <p:spPr bwMode="auto">
            <a:xfrm>
              <a:off x="1927" y="2432"/>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b</a:t>
              </a:r>
            </a:p>
          </p:txBody>
        </p:sp>
        <p:sp>
          <p:nvSpPr>
            <p:cNvPr id="19469" name="Oval 11"/>
            <p:cNvSpPr>
              <a:spLocks noChangeArrowheads="1"/>
            </p:cNvSpPr>
            <p:nvPr/>
          </p:nvSpPr>
          <p:spPr bwMode="auto">
            <a:xfrm>
              <a:off x="2699" y="2432"/>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c</a:t>
              </a:r>
            </a:p>
          </p:txBody>
        </p:sp>
        <p:sp>
          <p:nvSpPr>
            <p:cNvPr id="19470" name="Oval 12"/>
            <p:cNvSpPr>
              <a:spLocks noChangeArrowheads="1"/>
            </p:cNvSpPr>
            <p:nvPr/>
          </p:nvSpPr>
          <p:spPr bwMode="auto">
            <a:xfrm>
              <a:off x="3288" y="2432"/>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b</a:t>
              </a:r>
            </a:p>
          </p:txBody>
        </p:sp>
        <p:sp>
          <p:nvSpPr>
            <p:cNvPr id="19471" name="Oval 13"/>
            <p:cNvSpPr>
              <a:spLocks noChangeArrowheads="1"/>
            </p:cNvSpPr>
            <p:nvPr/>
          </p:nvSpPr>
          <p:spPr bwMode="auto">
            <a:xfrm>
              <a:off x="3969" y="2432"/>
              <a:ext cx="363" cy="27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en-US" altLang="zh-CN" sz="1800"/>
                <a:t>d</a:t>
              </a:r>
            </a:p>
          </p:txBody>
        </p:sp>
        <p:sp>
          <p:nvSpPr>
            <p:cNvPr id="19472" name="Line 14"/>
            <p:cNvSpPr>
              <a:spLocks noChangeShapeType="1"/>
            </p:cNvSpPr>
            <p:nvPr/>
          </p:nvSpPr>
          <p:spPr bwMode="auto">
            <a:xfrm flipV="1">
              <a:off x="2154" y="2115"/>
              <a:ext cx="318"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15"/>
            <p:cNvSpPr>
              <a:spLocks noChangeShapeType="1"/>
            </p:cNvSpPr>
            <p:nvPr/>
          </p:nvSpPr>
          <p:spPr bwMode="auto">
            <a:xfrm>
              <a:off x="2744" y="2115"/>
              <a:ext cx="136"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16"/>
            <p:cNvSpPr>
              <a:spLocks noChangeShapeType="1"/>
            </p:cNvSpPr>
            <p:nvPr/>
          </p:nvSpPr>
          <p:spPr bwMode="auto">
            <a:xfrm flipH="1">
              <a:off x="3560" y="2115"/>
              <a:ext cx="182"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17"/>
            <p:cNvSpPr>
              <a:spLocks noChangeShapeType="1"/>
            </p:cNvSpPr>
            <p:nvPr/>
          </p:nvSpPr>
          <p:spPr bwMode="auto">
            <a:xfrm>
              <a:off x="3923" y="2160"/>
              <a:ext cx="13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18"/>
            <p:cNvSpPr>
              <a:spLocks noChangeShapeType="1"/>
            </p:cNvSpPr>
            <p:nvPr/>
          </p:nvSpPr>
          <p:spPr bwMode="auto">
            <a:xfrm flipH="1">
              <a:off x="2699" y="1525"/>
              <a:ext cx="362"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19"/>
            <p:cNvSpPr>
              <a:spLocks noChangeShapeType="1"/>
            </p:cNvSpPr>
            <p:nvPr/>
          </p:nvSpPr>
          <p:spPr bwMode="auto">
            <a:xfrm>
              <a:off x="3334" y="1525"/>
              <a:ext cx="362"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20"/>
            <p:cNvSpPr>
              <a:spLocks noChangeShapeType="1"/>
            </p:cNvSpPr>
            <p:nvPr/>
          </p:nvSpPr>
          <p:spPr bwMode="auto">
            <a:xfrm flipH="1">
              <a:off x="2517" y="1117"/>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1"/>
            <p:cNvSpPr>
              <a:spLocks noChangeShapeType="1"/>
            </p:cNvSpPr>
            <p:nvPr/>
          </p:nvSpPr>
          <p:spPr bwMode="auto">
            <a:xfrm>
              <a:off x="2925" y="1117"/>
              <a:ext cx="22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60" name="Text Box 23"/>
          <p:cNvSpPr txBox="1">
            <a:spLocks noChangeArrowheads="1"/>
          </p:cNvSpPr>
          <p:nvPr/>
        </p:nvSpPr>
        <p:spPr bwMode="auto">
          <a:xfrm>
            <a:off x="1116013" y="4987925"/>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2400"/>
              <a:t>简单变量或常数的树就是该变量或常数自身</a:t>
            </a:r>
          </a:p>
        </p:txBody>
      </p:sp>
      <p:sp>
        <p:nvSpPr>
          <p:cNvPr id="19461" name="Text Box 24"/>
          <p:cNvSpPr txBox="1">
            <a:spLocks noChangeArrowheads="1"/>
          </p:cNvSpPr>
          <p:nvPr/>
        </p:nvSpPr>
        <p:spPr bwMode="auto">
          <a:xfrm>
            <a:off x="1116013" y="5576888"/>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2400"/>
              <a:t>二目运算对应二叉树，多目运算对应多叉树</a:t>
            </a:r>
          </a:p>
        </p:txBody>
      </p:sp>
      <p:sp>
        <p:nvSpPr>
          <p:cNvPr id="19462" name="Text Box 25"/>
          <p:cNvSpPr txBox="1">
            <a:spLocks noChangeArrowheads="1"/>
          </p:cNvSpPr>
          <p:nvPr/>
        </p:nvSpPr>
        <p:spPr bwMode="auto">
          <a:xfrm>
            <a:off x="1046163" y="6072188"/>
            <a:ext cx="719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2400"/>
              <a:t>为了便于安排存贮空间，多叉树往往要转换为二叉树</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700338" y="471488"/>
            <a:ext cx="4319587" cy="536575"/>
          </a:xfrm>
        </p:spPr>
        <p:txBody>
          <a:bodyPr/>
          <a:lstStyle/>
          <a:p>
            <a:pPr algn="l" eaLnBrk="1" hangingPunct="1"/>
            <a:r>
              <a:rPr lang="en-US" altLang="zh-CN" sz="2800" dirty="0"/>
              <a:t>7</a:t>
            </a:r>
            <a:r>
              <a:rPr lang="en-US" altLang="zh-CN" sz="2800" dirty="0" smtClean="0"/>
              <a:t>.3 </a:t>
            </a:r>
            <a:r>
              <a:rPr lang="zh-CN" altLang="en-US" sz="2800" dirty="0" smtClean="0"/>
              <a:t>中间代码的形式</a:t>
            </a:r>
          </a:p>
        </p:txBody>
      </p:sp>
      <p:sp>
        <p:nvSpPr>
          <p:cNvPr id="20483" name="Rectangle 3"/>
          <p:cNvSpPr>
            <a:spLocks noGrp="1" noChangeArrowheads="1"/>
          </p:cNvSpPr>
          <p:nvPr>
            <p:ph idx="1"/>
          </p:nvPr>
        </p:nvSpPr>
        <p:spPr>
          <a:xfrm>
            <a:off x="250825" y="981075"/>
            <a:ext cx="8540750" cy="5616575"/>
          </a:xfrm>
        </p:spPr>
        <p:txBody>
          <a:bodyPr/>
          <a:lstStyle/>
          <a:p>
            <a:pPr eaLnBrk="1" hangingPunct="1">
              <a:lnSpc>
                <a:spcPct val="90000"/>
              </a:lnSpc>
            </a:pPr>
            <a:r>
              <a:rPr lang="zh-CN" altLang="en-US" sz="2800" b="1" smtClean="0">
                <a:solidFill>
                  <a:srgbClr val="990033"/>
                </a:solidFill>
              </a:rPr>
              <a:t>四元式</a:t>
            </a:r>
            <a:r>
              <a:rPr lang="zh-CN" altLang="en-US" sz="2800" smtClean="0"/>
              <a:t> </a:t>
            </a:r>
          </a:p>
          <a:p>
            <a:pPr lvl="1" eaLnBrk="1" hangingPunct="1">
              <a:lnSpc>
                <a:spcPct val="90000"/>
              </a:lnSpc>
            </a:pPr>
            <a:r>
              <a:rPr lang="zh-CN" altLang="en-US" sz="2400" smtClean="0"/>
              <a:t>四元式是一种比较常见的中间代码形式。</a:t>
            </a:r>
          </a:p>
          <a:p>
            <a:pPr lvl="1" eaLnBrk="1" hangingPunct="1">
              <a:lnSpc>
                <a:spcPct val="90000"/>
              </a:lnSpc>
            </a:pPr>
            <a:r>
              <a:rPr lang="zh-CN" altLang="en-US" sz="2400" smtClean="0"/>
              <a:t>四元式的四个元素为：运算符、第一运算对象、第二运算对象、运算结果。 </a:t>
            </a:r>
          </a:p>
          <a:p>
            <a:pPr lvl="1" eaLnBrk="1" hangingPunct="1">
              <a:lnSpc>
                <a:spcPct val="90000"/>
              </a:lnSpc>
            </a:pPr>
            <a:r>
              <a:rPr lang="zh-CN" altLang="en-US" sz="2400" smtClean="0"/>
              <a:t>四元式简单表示：</a:t>
            </a:r>
            <a:r>
              <a:rPr lang="en-US" altLang="zh-CN" sz="2400" smtClean="0"/>
              <a:t>t1 : = b*c</a:t>
            </a:r>
            <a:r>
              <a:rPr lang="zh-CN" altLang="en-US" sz="2400" smtClean="0"/>
              <a:t>。</a:t>
            </a:r>
            <a:r>
              <a:rPr lang="en-US" altLang="zh-CN" sz="2400" smtClean="0"/>
              <a:t>b</a:t>
            </a:r>
            <a:r>
              <a:rPr lang="zh-CN" altLang="en-US" sz="2400" smtClean="0"/>
              <a:t>，</a:t>
            </a:r>
            <a:r>
              <a:rPr lang="en-US" altLang="zh-CN" sz="2400" smtClean="0"/>
              <a:t>c</a:t>
            </a:r>
            <a:r>
              <a:rPr lang="zh-CN" altLang="en-US" sz="2400" smtClean="0"/>
              <a:t>为运算对象，*为运算符，</a:t>
            </a:r>
            <a:r>
              <a:rPr lang="en-US" altLang="zh-CN" sz="2400" smtClean="0"/>
              <a:t>t1</a:t>
            </a:r>
            <a:r>
              <a:rPr lang="zh-CN" altLang="en-US" sz="2400" smtClean="0"/>
              <a:t>为运算结果。</a:t>
            </a:r>
          </a:p>
          <a:p>
            <a:pPr lvl="1" eaLnBrk="1" hangingPunct="1">
              <a:lnSpc>
                <a:spcPct val="90000"/>
              </a:lnSpc>
            </a:pPr>
            <a:r>
              <a:rPr lang="zh-CN" altLang="en-US" sz="2400" smtClean="0"/>
              <a:t>例如：</a:t>
            </a:r>
            <a:r>
              <a:rPr lang="en-US" altLang="zh-CN" sz="2400" smtClean="0"/>
              <a:t>a:=b*c+b*d</a:t>
            </a:r>
            <a:r>
              <a:rPr lang="zh-CN" altLang="en-US" sz="2400" smtClean="0"/>
              <a:t>的四元式表示为：</a:t>
            </a:r>
          </a:p>
          <a:p>
            <a:pPr lvl="2" eaLnBrk="1" hangingPunct="1">
              <a:lnSpc>
                <a:spcPct val="90000"/>
              </a:lnSpc>
            </a:pPr>
            <a:r>
              <a:rPr lang="en-US" altLang="zh-CN" sz="2000" smtClean="0"/>
              <a:t>1.</a:t>
            </a:r>
            <a:r>
              <a:rPr lang="zh-CN" altLang="en-US" sz="2000" smtClean="0"/>
              <a:t>（*，</a:t>
            </a:r>
            <a:r>
              <a:rPr lang="en-US" altLang="zh-CN" sz="2000" smtClean="0"/>
              <a:t>b</a:t>
            </a:r>
            <a:r>
              <a:rPr lang="zh-CN" altLang="en-US" sz="2000" smtClean="0"/>
              <a:t>，</a:t>
            </a:r>
            <a:r>
              <a:rPr lang="en-US" altLang="zh-CN" sz="2000" smtClean="0"/>
              <a:t>c</a:t>
            </a:r>
            <a:r>
              <a:rPr lang="zh-CN" altLang="en-US" sz="2000" smtClean="0"/>
              <a:t>，</a:t>
            </a:r>
            <a:r>
              <a:rPr lang="en-US" altLang="zh-CN" sz="2000" smtClean="0"/>
              <a:t>t1</a:t>
            </a:r>
            <a:r>
              <a:rPr lang="zh-CN" altLang="en-US" sz="2000" smtClean="0"/>
              <a:t>）</a:t>
            </a:r>
          </a:p>
          <a:p>
            <a:pPr lvl="2" eaLnBrk="1" hangingPunct="1">
              <a:lnSpc>
                <a:spcPct val="90000"/>
              </a:lnSpc>
            </a:pPr>
            <a:r>
              <a:rPr lang="en-US" altLang="zh-CN" sz="2000" smtClean="0"/>
              <a:t>2.</a:t>
            </a:r>
            <a:r>
              <a:rPr lang="zh-CN" altLang="en-US" sz="2000" smtClean="0"/>
              <a:t>（ *，</a:t>
            </a:r>
            <a:r>
              <a:rPr lang="en-US" altLang="zh-CN" sz="2000" smtClean="0"/>
              <a:t>b</a:t>
            </a:r>
            <a:r>
              <a:rPr lang="zh-CN" altLang="en-US" sz="2000" smtClean="0"/>
              <a:t>，</a:t>
            </a:r>
            <a:r>
              <a:rPr lang="en-US" altLang="zh-CN" sz="2000" smtClean="0"/>
              <a:t>d</a:t>
            </a:r>
            <a:r>
              <a:rPr lang="zh-CN" altLang="en-US" sz="2000" smtClean="0"/>
              <a:t>，</a:t>
            </a:r>
            <a:r>
              <a:rPr lang="en-US" altLang="zh-CN" sz="2000" smtClean="0"/>
              <a:t>t2</a:t>
            </a:r>
            <a:r>
              <a:rPr lang="zh-CN" altLang="en-US" sz="2000" smtClean="0"/>
              <a:t>）</a:t>
            </a:r>
          </a:p>
          <a:p>
            <a:pPr lvl="2" eaLnBrk="1" hangingPunct="1">
              <a:lnSpc>
                <a:spcPct val="90000"/>
              </a:lnSpc>
            </a:pPr>
            <a:r>
              <a:rPr lang="en-US" altLang="zh-CN" sz="2000" smtClean="0"/>
              <a:t>3.</a:t>
            </a:r>
            <a:r>
              <a:rPr lang="zh-CN" altLang="en-US" sz="2000" smtClean="0"/>
              <a:t>（</a:t>
            </a:r>
            <a:r>
              <a:rPr lang="en-US" altLang="zh-CN" sz="2000" smtClean="0"/>
              <a:t>+</a:t>
            </a:r>
            <a:r>
              <a:rPr lang="zh-CN" altLang="en-US" sz="2000" smtClean="0"/>
              <a:t>，</a:t>
            </a:r>
            <a:r>
              <a:rPr lang="en-US" altLang="zh-CN" sz="2000" smtClean="0"/>
              <a:t>t1</a:t>
            </a:r>
            <a:r>
              <a:rPr lang="zh-CN" altLang="en-US" sz="2000" smtClean="0"/>
              <a:t>，</a:t>
            </a:r>
            <a:r>
              <a:rPr lang="en-US" altLang="zh-CN" sz="2000" smtClean="0"/>
              <a:t>t2</a:t>
            </a:r>
            <a:r>
              <a:rPr lang="zh-CN" altLang="en-US" sz="2000" smtClean="0"/>
              <a:t>，</a:t>
            </a:r>
            <a:r>
              <a:rPr lang="en-US" altLang="zh-CN" sz="2000" smtClean="0"/>
              <a:t>t3</a:t>
            </a:r>
            <a:r>
              <a:rPr lang="zh-CN" altLang="en-US" sz="2000" smtClean="0"/>
              <a:t>）</a:t>
            </a:r>
          </a:p>
          <a:p>
            <a:pPr lvl="2" eaLnBrk="1" hangingPunct="1">
              <a:lnSpc>
                <a:spcPct val="90000"/>
              </a:lnSpc>
            </a:pPr>
            <a:r>
              <a:rPr lang="en-US" altLang="zh-CN" sz="2000" smtClean="0"/>
              <a:t>4.</a:t>
            </a:r>
            <a:r>
              <a:rPr lang="zh-CN" altLang="en-US" sz="2000" smtClean="0"/>
              <a:t>（：</a:t>
            </a:r>
            <a:r>
              <a:rPr lang="en-US" altLang="zh-CN" sz="2000" smtClean="0"/>
              <a:t>=</a:t>
            </a:r>
            <a:r>
              <a:rPr lang="zh-CN" altLang="en-US" sz="2000" smtClean="0"/>
              <a:t>，</a:t>
            </a:r>
            <a:r>
              <a:rPr lang="en-US" altLang="zh-CN" sz="2000" smtClean="0"/>
              <a:t>t3</a:t>
            </a:r>
            <a:r>
              <a:rPr lang="zh-CN" altLang="en-US" sz="2000" smtClean="0"/>
              <a:t>，</a:t>
            </a:r>
            <a:r>
              <a:rPr lang="en-US" altLang="zh-CN" sz="2000" smtClean="0"/>
              <a:t>-</a:t>
            </a:r>
            <a:r>
              <a:rPr lang="zh-CN" altLang="en-US" sz="2000" smtClean="0"/>
              <a:t>，</a:t>
            </a:r>
            <a:r>
              <a:rPr lang="en-US" altLang="zh-CN" sz="2000" smtClean="0"/>
              <a:t>a)</a:t>
            </a:r>
          </a:p>
          <a:p>
            <a:pPr lvl="1" eaLnBrk="1" hangingPunct="1">
              <a:lnSpc>
                <a:spcPct val="90000"/>
              </a:lnSpc>
            </a:pPr>
            <a:r>
              <a:rPr lang="zh-CN" altLang="en-US" sz="2400" smtClean="0"/>
              <a:t>与三元式的区别在于对中间结果的引用必须通过给定的名字。而三元式通过中间结果的编号。</a:t>
            </a:r>
          </a:p>
          <a:p>
            <a:pPr lvl="1" eaLnBrk="1" hangingPunct="1">
              <a:lnSpc>
                <a:spcPct val="90000"/>
              </a:lnSpc>
            </a:pPr>
            <a:r>
              <a:rPr lang="zh-CN" altLang="en-US" sz="2400" smtClean="0"/>
              <a:t>所谓三地址：就是计算机指令除了操作码外，包含三个地址，两个为运算对象，一个结果。</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0263" y="765175"/>
            <a:ext cx="7772400" cy="608013"/>
          </a:xfrm>
        </p:spPr>
        <p:txBody>
          <a:bodyPr/>
          <a:lstStyle/>
          <a:p>
            <a:pPr algn="l" eaLnBrk="1" hangingPunct="1"/>
            <a:r>
              <a:rPr lang="en-US" altLang="zh-CN" sz="2800" dirty="0"/>
              <a:t>7</a:t>
            </a:r>
            <a:r>
              <a:rPr lang="en-US" altLang="zh-CN" sz="2800" dirty="0" smtClean="0"/>
              <a:t>.3 </a:t>
            </a:r>
            <a:r>
              <a:rPr lang="zh-CN" altLang="en-US" sz="2800" dirty="0" smtClean="0"/>
              <a:t>中间代码的形式</a:t>
            </a:r>
          </a:p>
        </p:txBody>
      </p:sp>
      <p:sp>
        <p:nvSpPr>
          <p:cNvPr id="21507" name="Rectangle 3"/>
          <p:cNvSpPr>
            <a:spLocks noGrp="1" noChangeArrowheads="1"/>
          </p:cNvSpPr>
          <p:nvPr>
            <p:ph idx="1"/>
          </p:nvPr>
        </p:nvSpPr>
        <p:spPr>
          <a:xfrm>
            <a:off x="539750" y="1700213"/>
            <a:ext cx="8353425" cy="4752975"/>
          </a:xfrm>
        </p:spPr>
        <p:txBody>
          <a:bodyPr/>
          <a:lstStyle/>
          <a:p>
            <a:pPr eaLnBrk="1" hangingPunct="1">
              <a:lnSpc>
                <a:spcPct val="110000"/>
              </a:lnSpc>
              <a:spcBef>
                <a:spcPct val="40000"/>
              </a:spcBef>
              <a:spcAft>
                <a:spcPct val="30000"/>
              </a:spcAft>
            </a:pPr>
            <a:r>
              <a:rPr lang="zh-CN" altLang="en-US" sz="2400" smtClean="0">
                <a:solidFill>
                  <a:srgbClr val="B92A0D"/>
                </a:solidFill>
              </a:rPr>
              <a:t>例题：</a:t>
            </a:r>
          </a:p>
          <a:p>
            <a:pPr eaLnBrk="1" hangingPunct="1">
              <a:lnSpc>
                <a:spcPct val="110000"/>
              </a:lnSpc>
              <a:spcBef>
                <a:spcPct val="40000"/>
              </a:spcBef>
              <a:spcAft>
                <a:spcPct val="30000"/>
              </a:spcAft>
            </a:pPr>
            <a:r>
              <a:rPr lang="zh-CN" altLang="en-US" sz="2400" smtClean="0"/>
              <a:t>分别给出表达式</a:t>
            </a:r>
            <a:r>
              <a:rPr lang="en-US" altLang="zh-CN" sz="2400" smtClean="0"/>
              <a:t>-(a*(b-c))+d</a:t>
            </a:r>
            <a:r>
              <a:rPr lang="zh-CN" altLang="en-US" sz="2400" smtClean="0"/>
              <a:t>的逆波兰式和四元式表示。</a:t>
            </a:r>
          </a:p>
          <a:p>
            <a:pPr eaLnBrk="1" hangingPunct="1">
              <a:lnSpc>
                <a:spcPct val="110000"/>
              </a:lnSpc>
              <a:spcBef>
                <a:spcPct val="40000"/>
              </a:spcBef>
              <a:spcAft>
                <a:spcPct val="30000"/>
              </a:spcAft>
            </a:pPr>
            <a:r>
              <a:rPr lang="zh-CN" altLang="en-US" sz="2400" smtClean="0"/>
              <a:t>逆波兰式：</a:t>
            </a:r>
          </a:p>
          <a:p>
            <a:pPr lvl="1" eaLnBrk="1" hangingPunct="1">
              <a:lnSpc>
                <a:spcPct val="110000"/>
              </a:lnSpc>
              <a:spcBef>
                <a:spcPct val="40000"/>
              </a:spcBef>
              <a:spcAft>
                <a:spcPct val="30000"/>
              </a:spcAft>
            </a:pPr>
            <a:r>
              <a:rPr lang="en-US" altLang="zh-CN" sz="1800" smtClean="0"/>
              <a:t>@(a*(</a:t>
            </a:r>
            <a:r>
              <a:rPr lang="en-US" altLang="zh-CN" sz="1800" smtClean="0">
                <a:solidFill>
                  <a:srgbClr val="B92A0D"/>
                </a:solidFill>
              </a:rPr>
              <a:t>b-c</a:t>
            </a:r>
            <a:r>
              <a:rPr lang="en-US" altLang="zh-CN" sz="1800" smtClean="0"/>
              <a:t>))+d</a:t>
            </a:r>
            <a:r>
              <a:rPr lang="en-US" altLang="zh-CN" sz="1800" smtClean="0">
                <a:sym typeface="Symbol" panose="05050102010706020507" pitchFamily="18" charset="2"/>
              </a:rPr>
              <a:t>@(</a:t>
            </a:r>
            <a:r>
              <a:rPr lang="en-US" altLang="zh-CN" sz="1800" smtClean="0">
                <a:solidFill>
                  <a:srgbClr val="B92A0D"/>
                </a:solidFill>
                <a:sym typeface="Symbol" panose="05050102010706020507" pitchFamily="18" charset="2"/>
              </a:rPr>
              <a:t>a*(bc-)</a:t>
            </a:r>
            <a:r>
              <a:rPr lang="en-US" altLang="zh-CN" sz="1800" smtClean="0">
                <a:sym typeface="Symbol" panose="05050102010706020507" pitchFamily="18" charset="2"/>
              </a:rPr>
              <a:t>)+d </a:t>
            </a:r>
            <a:r>
              <a:rPr lang="en-US" altLang="zh-CN" sz="1800" smtClean="0">
                <a:solidFill>
                  <a:srgbClr val="B92A0D"/>
                </a:solidFill>
                <a:sym typeface="Symbol" panose="05050102010706020507" pitchFamily="18" charset="2"/>
              </a:rPr>
              <a:t>@(abc-*)</a:t>
            </a:r>
            <a:r>
              <a:rPr lang="en-US" altLang="zh-CN" sz="1800" smtClean="0">
                <a:sym typeface="Symbol" panose="05050102010706020507" pitchFamily="18" charset="2"/>
              </a:rPr>
              <a:t>+d </a:t>
            </a:r>
            <a:r>
              <a:rPr lang="en-US" altLang="zh-CN" sz="1800" smtClean="0">
                <a:solidFill>
                  <a:srgbClr val="B92A0D"/>
                </a:solidFill>
                <a:sym typeface="Symbol" panose="05050102010706020507" pitchFamily="18" charset="2"/>
              </a:rPr>
              <a:t>(abc-*@)+d </a:t>
            </a:r>
            <a:r>
              <a:rPr lang="en-US" altLang="zh-CN" sz="1800" smtClean="0">
                <a:sym typeface="Symbol" panose="05050102010706020507" pitchFamily="18" charset="2"/>
              </a:rPr>
              <a:t>abc-*@d+</a:t>
            </a:r>
          </a:p>
          <a:p>
            <a:pPr lvl="1" eaLnBrk="1" hangingPunct="1">
              <a:lnSpc>
                <a:spcPct val="110000"/>
              </a:lnSpc>
              <a:spcBef>
                <a:spcPct val="40000"/>
              </a:spcBef>
              <a:spcAft>
                <a:spcPct val="30000"/>
              </a:spcAft>
            </a:pPr>
            <a:r>
              <a:rPr lang="zh-CN" altLang="en-US" sz="1800" smtClean="0">
                <a:sym typeface="Symbol" panose="05050102010706020507" pitchFamily="18" charset="2"/>
              </a:rPr>
              <a:t>注意：</a:t>
            </a:r>
            <a:r>
              <a:rPr lang="en-US" altLang="zh-CN" sz="1800" smtClean="0">
                <a:sym typeface="Symbol" panose="05050102010706020507" pitchFamily="18" charset="2"/>
              </a:rPr>
              <a:t>@</a:t>
            </a:r>
            <a:r>
              <a:rPr lang="zh-CN" altLang="en-US" sz="1800" smtClean="0">
                <a:sym typeface="Symbol" panose="05050102010706020507" pitchFamily="18" charset="2"/>
              </a:rPr>
              <a:t>为求负的运算符</a:t>
            </a:r>
            <a:r>
              <a:rPr lang="en-US" altLang="zh-CN" sz="1800" smtClean="0">
                <a:sym typeface="Symbol" panose="05050102010706020507" pitchFamily="18" charset="2"/>
              </a:rPr>
              <a:t>-</a:t>
            </a:r>
          </a:p>
          <a:p>
            <a:pPr eaLnBrk="1" hangingPunct="1">
              <a:lnSpc>
                <a:spcPct val="110000"/>
              </a:lnSpc>
              <a:spcBef>
                <a:spcPct val="40000"/>
              </a:spcBef>
              <a:spcAft>
                <a:spcPct val="30000"/>
              </a:spcAft>
            </a:pPr>
            <a:r>
              <a:rPr lang="zh-CN" altLang="en-US" sz="2400" smtClean="0">
                <a:sym typeface="Symbol" panose="05050102010706020507" pitchFamily="18" charset="2"/>
              </a:rPr>
              <a:t>四元式：</a:t>
            </a:r>
          </a:p>
          <a:p>
            <a:pPr lvl="1" eaLnBrk="1" hangingPunct="1">
              <a:lnSpc>
                <a:spcPct val="90000"/>
              </a:lnSpc>
            </a:pPr>
            <a:r>
              <a:rPr lang="zh-CN" altLang="en-US" sz="1600" b="1" smtClean="0">
                <a:solidFill>
                  <a:srgbClr val="990033"/>
                </a:solidFill>
              </a:rPr>
              <a:t>（</a:t>
            </a:r>
            <a:r>
              <a:rPr lang="en-US" altLang="zh-CN" sz="1600" b="1" smtClean="0">
                <a:solidFill>
                  <a:srgbClr val="990033"/>
                </a:solidFill>
              </a:rPr>
              <a:t>-</a:t>
            </a:r>
            <a:r>
              <a:rPr lang="zh-CN" altLang="en-US" sz="1600" b="1" smtClean="0">
                <a:solidFill>
                  <a:srgbClr val="990033"/>
                </a:solidFill>
              </a:rPr>
              <a:t>，</a:t>
            </a:r>
            <a:r>
              <a:rPr lang="en-US" altLang="zh-CN" sz="1600" b="1" smtClean="0">
                <a:solidFill>
                  <a:srgbClr val="990033"/>
                </a:solidFill>
              </a:rPr>
              <a:t>b</a:t>
            </a:r>
            <a:r>
              <a:rPr lang="zh-CN" altLang="en-US" sz="1600" b="1" smtClean="0">
                <a:solidFill>
                  <a:srgbClr val="990033"/>
                </a:solidFill>
              </a:rPr>
              <a:t>，</a:t>
            </a:r>
            <a:r>
              <a:rPr lang="en-US" altLang="zh-CN" sz="1600" b="1" smtClean="0">
                <a:solidFill>
                  <a:srgbClr val="990033"/>
                </a:solidFill>
              </a:rPr>
              <a:t>c</a:t>
            </a:r>
            <a:r>
              <a:rPr lang="zh-CN" altLang="en-US" sz="1600" b="1" smtClean="0">
                <a:solidFill>
                  <a:srgbClr val="990033"/>
                </a:solidFill>
              </a:rPr>
              <a:t>，</a:t>
            </a:r>
            <a:r>
              <a:rPr lang="en-US" altLang="zh-CN" sz="1600" b="1" smtClean="0">
                <a:solidFill>
                  <a:srgbClr val="990033"/>
                </a:solidFill>
              </a:rPr>
              <a:t>T</a:t>
            </a:r>
            <a:r>
              <a:rPr lang="en-US" altLang="zh-CN" sz="1600" b="1" baseline="-25000" smtClean="0">
                <a:solidFill>
                  <a:srgbClr val="990033"/>
                </a:solidFill>
              </a:rPr>
              <a:t>1</a:t>
            </a:r>
            <a:r>
              <a:rPr lang="zh-CN" altLang="en-US" sz="1600" b="1" smtClean="0">
                <a:solidFill>
                  <a:srgbClr val="990033"/>
                </a:solidFill>
              </a:rPr>
              <a:t>）</a:t>
            </a:r>
          </a:p>
          <a:p>
            <a:pPr lvl="1" eaLnBrk="1" hangingPunct="1">
              <a:lnSpc>
                <a:spcPct val="90000"/>
              </a:lnSpc>
            </a:pPr>
            <a:r>
              <a:rPr lang="zh-CN" altLang="en-US" sz="1600" b="1" smtClean="0">
                <a:solidFill>
                  <a:srgbClr val="990033"/>
                </a:solidFill>
              </a:rPr>
              <a:t>（*，</a:t>
            </a:r>
            <a:r>
              <a:rPr lang="en-US" altLang="zh-CN" sz="1600" b="1" smtClean="0">
                <a:solidFill>
                  <a:srgbClr val="990033"/>
                </a:solidFill>
              </a:rPr>
              <a:t>a</a:t>
            </a:r>
            <a:r>
              <a:rPr lang="zh-CN" altLang="en-US" sz="1600" b="1" smtClean="0">
                <a:solidFill>
                  <a:srgbClr val="990033"/>
                </a:solidFill>
              </a:rPr>
              <a:t>， </a:t>
            </a:r>
            <a:r>
              <a:rPr lang="en-US" altLang="zh-CN" sz="1600" b="1" smtClean="0">
                <a:solidFill>
                  <a:srgbClr val="990033"/>
                </a:solidFill>
              </a:rPr>
              <a:t>T</a:t>
            </a:r>
            <a:r>
              <a:rPr lang="en-US" altLang="zh-CN" sz="1600" b="1" baseline="-25000" smtClean="0">
                <a:solidFill>
                  <a:srgbClr val="990033"/>
                </a:solidFill>
              </a:rPr>
              <a:t>1</a:t>
            </a:r>
            <a:r>
              <a:rPr lang="en-US" altLang="zh-CN" sz="1600" b="1" smtClean="0">
                <a:solidFill>
                  <a:srgbClr val="990033"/>
                </a:solidFill>
              </a:rPr>
              <a:t> </a:t>
            </a:r>
            <a:r>
              <a:rPr lang="zh-CN" altLang="en-US" sz="1600" b="1" smtClean="0">
                <a:solidFill>
                  <a:srgbClr val="990033"/>
                </a:solidFill>
              </a:rPr>
              <a:t>，</a:t>
            </a:r>
            <a:r>
              <a:rPr lang="en-US" altLang="zh-CN" sz="1600" b="1" smtClean="0">
                <a:solidFill>
                  <a:srgbClr val="990033"/>
                </a:solidFill>
              </a:rPr>
              <a:t>T</a:t>
            </a:r>
            <a:r>
              <a:rPr lang="en-US" altLang="zh-CN" sz="1600" b="1" baseline="-25000" smtClean="0">
                <a:solidFill>
                  <a:srgbClr val="990033"/>
                </a:solidFill>
              </a:rPr>
              <a:t>2</a:t>
            </a:r>
            <a:r>
              <a:rPr lang="zh-CN" altLang="en-US" sz="1600" b="1" smtClean="0">
                <a:solidFill>
                  <a:srgbClr val="990033"/>
                </a:solidFill>
              </a:rPr>
              <a:t>）</a:t>
            </a:r>
          </a:p>
          <a:p>
            <a:pPr lvl="1" eaLnBrk="1" hangingPunct="1">
              <a:lnSpc>
                <a:spcPct val="90000"/>
              </a:lnSpc>
            </a:pPr>
            <a:r>
              <a:rPr lang="zh-CN" altLang="en-US" sz="1600" b="1" smtClean="0">
                <a:solidFill>
                  <a:srgbClr val="990033"/>
                </a:solidFill>
              </a:rPr>
              <a:t>（ </a:t>
            </a:r>
            <a:r>
              <a:rPr lang="en-US" altLang="zh-CN" sz="1600" b="1" smtClean="0">
                <a:solidFill>
                  <a:srgbClr val="990033"/>
                </a:solidFill>
                <a:sym typeface="Symbol" panose="05050102010706020507" pitchFamily="18" charset="2"/>
              </a:rPr>
              <a:t>@</a:t>
            </a:r>
            <a:r>
              <a:rPr lang="en-US" altLang="zh-CN" sz="1600" b="1" smtClean="0">
                <a:solidFill>
                  <a:srgbClr val="990033"/>
                </a:solidFill>
              </a:rPr>
              <a:t> </a:t>
            </a:r>
            <a:r>
              <a:rPr lang="zh-CN" altLang="en-US" sz="1600" b="1" smtClean="0">
                <a:solidFill>
                  <a:srgbClr val="990033"/>
                </a:solidFill>
              </a:rPr>
              <a:t>，</a:t>
            </a:r>
            <a:r>
              <a:rPr lang="en-US" altLang="zh-CN" sz="1600" b="1" smtClean="0">
                <a:solidFill>
                  <a:srgbClr val="990033"/>
                </a:solidFill>
              </a:rPr>
              <a:t>T</a:t>
            </a:r>
            <a:r>
              <a:rPr lang="en-US" altLang="zh-CN" sz="1600" b="1" baseline="-25000" smtClean="0">
                <a:solidFill>
                  <a:srgbClr val="990033"/>
                </a:solidFill>
              </a:rPr>
              <a:t>2</a:t>
            </a:r>
            <a:r>
              <a:rPr lang="zh-CN" altLang="en-US" sz="1600" b="1" smtClean="0">
                <a:solidFill>
                  <a:srgbClr val="990033"/>
                </a:solidFill>
              </a:rPr>
              <a:t>，</a:t>
            </a:r>
            <a:r>
              <a:rPr lang="en-US" altLang="zh-CN" sz="1600" b="1" smtClean="0">
                <a:solidFill>
                  <a:srgbClr val="990033"/>
                </a:solidFill>
              </a:rPr>
              <a:t>-</a:t>
            </a:r>
            <a:r>
              <a:rPr lang="zh-CN" altLang="en-US" sz="1600" b="1" smtClean="0">
                <a:solidFill>
                  <a:srgbClr val="990033"/>
                </a:solidFill>
              </a:rPr>
              <a:t>，</a:t>
            </a:r>
            <a:r>
              <a:rPr lang="en-US" altLang="zh-CN" sz="1600" b="1" smtClean="0">
                <a:solidFill>
                  <a:srgbClr val="990033"/>
                </a:solidFill>
              </a:rPr>
              <a:t>T</a:t>
            </a:r>
            <a:r>
              <a:rPr lang="en-US" altLang="zh-CN" sz="1600" b="1" baseline="-25000" smtClean="0">
                <a:solidFill>
                  <a:srgbClr val="990033"/>
                </a:solidFill>
              </a:rPr>
              <a:t>3</a:t>
            </a:r>
            <a:r>
              <a:rPr lang="zh-CN" altLang="en-US" sz="1600" b="1" smtClean="0">
                <a:solidFill>
                  <a:srgbClr val="990033"/>
                </a:solidFill>
              </a:rPr>
              <a:t>）</a:t>
            </a:r>
          </a:p>
          <a:p>
            <a:pPr lvl="1" eaLnBrk="1" hangingPunct="1">
              <a:lnSpc>
                <a:spcPct val="90000"/>
              </a:lnSpc>
            </a:pPr>
            <a:r>
              <a:rPr lang="zh-CN" altLang="en-US" sz="1600" b="1" smtClean="0">
                <a:solidFill>
                  <a:srgbClr val="990033"/>
                </a:solidFill>
              </a:rPr>
              <a:t>（</a:t>
            </a:r>
            <a:r>
              <a:rPr lang="en-US" altLang="zh-CN" sz="1600" b="1" smtClean="0">
                <a:solidFill>
                  <a:srgbClr val="990033"/>
                </a:solidFill>
              </a:rPr>
              <a:t>+</a:t>
            </a:r>
            <a:r>
              <a:rPr lang="zh-CN" altLang="en-US" sz="1600" b="1" smtClean="0">
                <a:solidFill>
                  <a:srgbClr val="990033"/>
                </a:solidFill>
              </a:rPr>
              <a:t>，</a:t>
            </a:r>
            <a:r>
              <a:rPr lang="en-US" altLang="zh-CN" sz="1600" b="1" smtClean="0">
                <a:solidFill>
                  <a:srgbClr val="990033"/>
                </a:solidFill>
              </a:rPr>
              <a:t>T</a:t>
            </a:r>
            <a:r>
              <a:rPr lang="en-US" altLang="zh-CN" sz="1600" b="1" baseline="-25000" smtClean="0">
                <a:solidFill>
                  <a:srgbClr val="990033"/>
                </a:solidFill>
              </a:rPr>
              <a:t>3</a:t>
            </a:r>
            <a:r>
              <a:rPr lang="zh-CN" altLang="en-US" sz="1600" b="1" smtClean="0">
                <a:solidFill>
                  <a:srgbClr val="990033"/>
                </a:solidFill>
              </a:rPr>
              <a:t>，</a:t>
            </a:r>
            <a:r>
              <a:rPr lang="en-US" altLang="zh-CN" sz="1600" b="1" smtClean="0">
                <a:solidFill>
                  <a:srgbClr val="990033"/>
                </a:solidFill>
              </a:rPr>
              <a:t>d</a:t>
            </a:r>
            <a:r>
              <a:rPr lang="zh-CN" altLang="en-US" sz="1600" b="1" smtClean="0">
                <a:solidFill>
                  <a:srgbClr val="990033"/>
                </a:solidFill>
              </a:rPr>
              <a:t>， </a:t>
            </a:r>
            <a:r>
              <a:rPr lang="en-US" altLang="zh-CN" sz="1600" b="1" smtClean="0">
                <a:solidFill>
                  <a:srgbClr val="990033"/>
                </a:solidFill>
              </a:rPr>
              <a:t>T</a:t>
            </a:r>
            <a:r>
              <a:rPr lang="en-US" altLang="zh-CN" sz="1600" b="1" baseline="-25000" smtClean="0">
                <a:solidFill>
                  <a:srgbClr val="990033"/>
                </a:solidFill>
              </a:rPr>
              <a:t>4</a:t>
            </a:r>
            <a:r>
              <a:rPr lang="zh-CN" altLang="en-US" sz="1600" b="1" smtClean="0">
                <a:solidFill>
                  <a:srgbClr val="990033"/>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768350"/>
            <a:ext cx="7772400" cy="608013"/>
          </a:xfrm>
        </p:spPr>
        <p:txBody>
          <a:bodyPr/>
          <a:lstStyle/>
          <a:p>
            <a:pPr algn="l" eaLnBrk="1" hangingPunct="1"/>
            <a:r>
              <a:rPr lang="en-US" altLang="zh-CN" sz="2800" dirty="0"/>
              <a:t>7</a:t>
            </a:r>
            <a:r>
              <a:rPr lang="en-US" altLang="zh-CN" sz="2800" dirty="0" smtClean="0"/>
              <a:t>.3 </a:t>
            </a:r>
            <a:r>
              <a:rPr lang="zh-CN" altLang="en-US" sz="2800" dirty="0" smtClean="0"/>
              <a:t>中间代码的形式</a:t>
            </a:r>
          </a:p>
        </p:txBody>
      </p:sp>
      <p:sp>
        <p:nvSpPr>
          <p:cNvPr id="22531" name="Rectangle 3"/>
          <p:cNvSpPr>
            <a:spLocks noGrp="1" noChangeArrowheads="1"/>
          </p:cNvSpPr>
          <p:nvPr>
            <p:ph idx="1"/>
          </p:nvPr>
        </p:nvSpPr>
        <p:spPr>
          <a:xfrm>
            <a:off x="685800" y="1981200"/>
            <a:ext cx="7772400" cy="2528888"/>
          </a:xfrm>
        </p:spPr>
        <p:txBody>
          <a:bodyPr/>
          <a:lstStyle/>
          <a:p>
            <a:pPr eaLnBrk="1" hangingPunct="1">
              <a:lnSpc>
                <a:spcPct val="110000"/>
              </a:lnSpc>
              <a:spcBef>
                <a:spcPct val="40000"/>
              </a:spcBef>
              <a:spcAft>
                <a:spcPct val="30000"/>
              </a:spcAft>
              <a:buFont typeface="Wingdings" panose="05000000000000000000" pitchFamily="2" charset="2"/>
              <a:buChar char="l"/>
            </a:pPr>
            <a:r>
              <a:rPr lang="zh-CN" altLang="en-US" sz="2800" smtClean="0"/>
              <a:t>无论是逆波兰表示，还是三元式或四元式都是编译过程中的中间代码表现形式。</a:t>
            </a:r>
          </a:p>
          <a:p>
            <a:pPr eaLnBrk="1" hangingPunct="1">
              <a:lnSpc>
                <a:spcPct val="110000"/>
              </a:lnSpc>
              <a:spcBef>
                <a:spcPct val="40000"/>
              </a:spcBef>
              <a:spcAft>
                <a:spcPct val="30000"/>
              </a:spcAft>
              <a:buFont typeface="Wingdings" panose="05000000000000000000" pitchFamily="2" charset="2"/>
              <a:buChar char="l"/>
            </a:pPr>
            <a:r>
              <a:rPr lang="zh-CN" altLang="en-US" sz="2800" smtClean="0"/>
              <a:t>将程序设计语言中的各种语句按照语义规则进行翻译的过程中形成的中间代码可以是四元式、三元式或逆波兰式等。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320675" y="1700213"/>
            <a:ext cx="8540750" cy="4105275"/>
          </a:xfrm>
        </p:spPr>
        <p:txBody>
          <a:bodyPr/>
          <a:lstStyle/>
          <a:p>
            <a:pPr eaLnBrk="1" hangingPunct="1">
              <a:spcBef>
                <a:spcPts val="600"/>
              </a:spcBef>
              <a:buFont typeface="Wingdings" panose="05000000000000000000" pitchFamily="2" charset="2"/>
              <a:buChar char="l"/>
            </a:pPr>
            <a:r>
              <a:rPr lang="zh-CN" altLang="en-US" sz="2000" smtClean="0"/>
              <a:t>编译程序的任务是把源程序翻译成目标程序，这个目标程序必须和源程序的语义等同，尽管它们的结构完全不同，但它们表达的结果应完全相同。 </a:t>
            </a:r>
          </a:p>
          <a:p>
            <a:pPr eaLnBrk="1" hangingPunct="1">
              <a:spcBef>
                <a:spcPts val="600"/>
              </a:spcBef>
              <a:buFont typeface="Wingdings" panose="05000000000000000000" pitchFamily="2" charset="2"/>
              <a:buChar char="l"/>
            </a:pPr>
            <a:r>
              <a:rPr lang="zh-CN" altLang="en-US" sz="2000" smtClean="0"/>
              <a:t>编译的阶段分为：源程序</a:t>
            </a:r>
            <a:r>
              <a:rPr lang="zh-CN" altLang="en-US" sz="2000" smtClean="0">
                <a:solidFill>
                  <a:srgbClr val="990033"/>
                </a:solidFill>
                <a:sym typeface="Symbol" panose="05050102010706020507" pitchFamily="18" charset="2"/>
              </a:rPr>
              <a:t></a:t>
            </a:r>
            <a:r>
              <a:rPr lang="zh-CN" altLang="en-US" sz="2000" smtClean="0"/>
              <a:t>词法分析</a:t>
            </a:r>
            <a:r>
              <a:rPr lang="zh-CN" altLang="en-US" sz="2000" smtClean="0">
                <a:solidFill>
                  <a:srgbClr val="990033"/>
                </a:solidFill>
                <a:sym typeface="Symbol" panose="05050102010706020507" pitchFamily="18" charset="2"/>
              </a:rPr>
              <a:t></a:t>
            </a:r>
            <a:r>
              <a:rPr lang="zh-CN" altLang="en-US" sz="2000" smtClean="0"/>
              <a:t>语法分析</a:t>
            </a:r>
            <a:r>
              <a:rPr lang="zh-CN" altLang="en-US" sz="2000" smtClean="0">
                <a:solidFill>
                  <a:srgbClr val="990033"/>
                </a:solidFill>
                <a:sym typeface="Symbol" panose="05050102010706020507" pitchFamily="18" charset="2"/>
              </a:rPr>
              <a:t></a:t>
            </a:r>
            <a:r>
              <a:rPr lang="zh-CN" altLang="en-US" sz="2000" smtClean="0"/>
              <a:t>语义分析</a:t>
            </a:r>
            <a:r>
              <a:rPr lang="zh-CN" altLang="en-US" sz="2000" smtClean="0">
                <a:solidFill>
                  <a:srgbClr val="990033"/>
                </a:solidFill>
                <a:sym typeface="Symbol" panose="05050102010706020507" pitchFamily="18" charset="2"/>
              </a:rPr>
              <a:t></a:t>
            </a:r>
            <a:r>
              <a:rPr lang="zh-CN" altLang="en-US" sz="2000" smtClean="0"/>
              <a:t>中间代码生成</a:t>
            </a:r>
            <a:r>
              <a:rPr lang="zh-CN" altLang="en-US" sz="2000" smtClean="0">
                <a:solidFill>
                  <a:srgbClr val="990033"/>
                </a:solidFill>
                <a:sym typeface="Symbol" panose="05050102010706020507" pitchFamily="18" charset="2"/>
              </a:rPr>
              <a:t></a:t>
            </a:r>
            <a:r>
              <a:rPr lang="zh-CN" altLang="en-US" sz="2000" smtClean="0"/>
              <a:t>代码优化</a:t>
            </a:r>
            <a:r>
              <a:rPr lang="zh-CN" altLang="en-US" sz="2000" smtClean="0">
                <a:solidFill>
                  <a:srgbClr val="990033"/>
                </a:solidFill>
                <a:sym typeface="Symbol" panose="05050102010706020507" pitchFamily="18" charset="2"/>
              </a:rPr>
              <a:t></a:t>
            </a:r>
            <a:r>
              <a:rPr lang="zh-CN" altLang="en-US" sz="2000" smtClean="0"/>
              <a:t>目标代码生成</a:t>
            </a:r>
            <a:r>
              <a:rPr lang="zh-CN" altLang="en-US" sz="2000" smtClean="0">
                <a:solidFill>
                  <a:srgbClr val="990033"/>
                </a:solidFill>
                <a:sym typeface="Symbol" panose="05050102010706020507" pitchFamily="18" charset="2"/>
              </a:rPr>
              <a:t></a:t>
            </a:r>
            <a:r>
              <a:rPr lang="zh-CN" altLang="en-US" sz="2000" smtClean="0"/>
              <a:t>目标程序 </a:t>
            </a:r>
          </a:p>
          <a:p>
            <a:pPr eaLnBrk="1" hangingPunct="1">
              <a:spcBef>
                <a:spcPts val="600"/>
              </a:spcBef>
              <a:buFont typeface="Wingdings" panose="05000000000000000000" pitchFamily="2" charset="2"/>
              <a:buChar char="l"/>
            </a:pPr>
            <a:r>
              <a:rPr lang="zh-CN" altLang="en-US" sz="2000" smtClean="0"/>
              <a:t>语法分析以后，将进入语义分析阶段。语义分析主要有两个功能：</a:t>
            </a:r>
          </a:p>
          <a:p>
            <a:pPr lvl="1" eaLnBrk="1" hangingPunct="1">
              <a:spcBef>
                <a:spcPts val="600"/>
              </a:spcBef>
              <a:buFont typeface="Wingdings" panose="05000000000000000000" pitchFamily="2" charset="2"/>
              <a:buChar char="l"/>
            </a:pPr>
            <a:r>
              <a:rPr lang="zh-CN" altLang="en-US" sz="2000" b="1" smtClean="0">
                <a:solidFill>
                  <a:srgbClr val="C00000"/>
                </a:solidFill>
              </a:rPr>
              <a:t>第一</a:t>
            </a:r>
            <a:r>
              <a:rPr lang="zh-CN" altLang="en-US" sz="2000" smtClean="0"/>
              <a:t>，审查每个语法结构的静态语义，即验证语法结构合法的程序是否真正有意义。</a:t>
            </a:r>
          </a:p>
          <a:p>
            <a:pPr lvl="1" eaLnBrk="1" hangingPunct="1">
              <a:spcBef>
                <a:spcPts val="600"/>
              </a:spcBef>
              <a:buFont typeface="Wingdings" panose="05000000000000000000" pitchFamily="2" charset="2"/>
              <a:buChar char="l"/>
            </a:pPr>
            <a:r>
              <a:rPr lang="zh-CN" altLang="en-US" sz="2000" b="1" smtClean="0">
                <a:solidFill>
                  <a:srgbClr val="C00000"/>
                </a:solidFill>
              </a:rPr>
              <a:t>第二</a:t>
            </a:r>
            <a:r>
              <a:rPr lang="zh-CN" altLang="en-US" sz="2000" smtClean="0"/>
              <a:t>，如果静态语义正确，语义处理要执行真正的翻译，即要么生成程序的一种中间代码，要么生成实际的目标代码。   </a:t>
            </a:r>
          </a:p>
          <a:p>
            <a:pPr eaLnBrk="1" hangingPunct="1">
              <a:spcBef>
                <a:spcPts val="600"/>
              </a:spcBef>
              <a:buFont typeface="Wingdings" panose="05000000000000000000" pitchFamily="2" charset="2"/>
              <a:buChar char="l"/>
            </a:pPr>
            <a:r>
              <a:rPr lang="zh-CN" altLang="en-US" sz="2000" smtClean="0"/>
              <a:t>中间代码，是复杂性介于源程序语言和机器语言的一种表现形式。 </a:t>
            </a:r>
          </a:p>
          <a:p>
            <a:pPr eaLnBrk="1" hangingPunct="1">
              <a:spcBef>
                <a:spcPts val="600"/>
              </a:spcBef>
              <a:buFont typeface="Wingdings" panose="05000000000000000000" pitchFamily="2" charset="2"/>
              <a:buChar char="l"/>
            </a:pPr>
            <a:r>
              <a:rPr lang="zh-CN" altLang="en-US" sz="2000" smtClean="0"/>
              <a:t>直接生成目标代码，可以减少中间环节，加快处理速度，节省额外开销。 </a:t>
            </a:r>
          </a:p>
          <a:p>
            <a:pPr eaLnBrk="1" hangingPunct="1">
              <a:spcBef>
                <a:spcPts val="600"/>
              </a:spcBef>
              <a:buFont typeface="Wingdings" panose="05000000000000000000" pitchFamily="2" charset="2"/>
              <a:buChar char="l"/>
            </a:pPr>
            <a:r>
              <a:rPr lang="zh-CN" altLang="en-US" sz="2000" smtClean="0"/>
              <a:t>通过中间代码生成目标代码，使得编译程序结构在逻辑上更为简单明确，同时细化处理过程，有利于代码优化。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0113" y="620713"/>
            <a:ext cx="7772400" cy="679450"/>
          </a:xfrm>
        </p:spPr>
        <p:txBody>
          <a:bodyPr/>
          <a:lstStyle/>
          <a:p>
            <a:pPr algn="l" eaLnBrk="1" hangingPunct="1"/>
            <a:r>
              <a:rPr lang="en-US" altLang="zh-CN" sz="3600" dirty="0"/>
              <a:t>7</a:t>
            </a:r>
            <a:r>
              <a:rPr lang="en-US" altLang="zh-CN" sz="3600" dirty="0" smtClean="0"/>
              <a:t>.4 </a:t>
            </a:r>
            <a:r>
              <a:rPr lang="zh-CN" altLang="en-US" sz="3600" dirty="0" smtClean="0"/>
              <a:t>简单赋值语句的翻译 </a:t>
            </a:r>
          </a:p>
        </p:txBody>
      </p:sp>
      <p:sp>
        <p:nvSpPr>
          <p:cNvPr id="23555" name="Rectangle 3"/>
          <p:cNvSpPr>
            <a:spLocks noGrp="1" noChangeArrowheads="1"/>
          </p:cNvSpPr>
          <p:nvPr>
            <p:ph idx="1"/>
          </p:nvPr>
        </p:nvSpPr>
        <p:spPr>
          <a:xfrm>
            <a:off x="323850" y="1773238"/>
            <a:ext cx="8540750" cy="4740275"/>
          </a:xfrm>
        </p:spPr>
        <p:txBody>
          <a:bodyPr/>
          <a:lstStyle/>
          <a:p>
            <a:pPr eaLnBrk="1" hangingPunct="1">
              <a:spcBef>
                <a:spcPts val="600"/>
              </a:spcBef>
              <a:buFont typeface="Wingdings" panose="05000000000000000000" pitchFamily="2" charset="2"/>
              <a:buChar char="l"/>
            </a:pPr>
            <a:r>
              <a:rPr lang="zh-CN" altLang="en-US" sz="1800" smtClean="0"/>
              <a:t>符号表：在编译过程中，为了完成源程序到目标代码的翻译，需要不断收集、记录和使用源程序中一些语法符号、特征和属性等相关信息。将这些信息建立一个表格，称为符号表。</a:t>
            </a:r>
          </a:p>
          <a:p>
            <a:pPr eaLnBrk="1" hangingPunct="1">
              <a:spcBef>
                <a:spcPts val="600"/>
              </a:spcBef>
              <a:buFont typeface="Wingdings" panose="05000000000000000000" pitchFamily="2" charset="2"/>
              <a:buChar char="l"/>
            </a:pPr>
            <a:r>
              <a:rPr lang="zh-CN" altLang="en-US" sz="1800" smtClean="0"/>
              <a:t>赋值语句由文法 </a:t>
            </a:r>
            <a:r>
              <a:rPr lang="en-US" altLang="zh-CN" sz="1800" smtClean="0"/>
              <a:t>A</a:t>
            </a:r>
            <a:r>
              <a:rPr lang="en-US" altLang="zh-CN" sz="1800" smtClean="0">
                <a:sym typeface="Symbol" panose="05050102010706020507" pitchFamily="18" charset="2"/>
              </a:rPr>
              <a:t></a:t>
            </a:r>
            <a:r>
              <a:rPr lang="en-US" altLang="zh-CN" sz="1800" smtClean="0"/>
              <a:t>id</a:t>
            </a:r>
            <a:r>
              <a:rPr lang="zh-CN" altLang="en-US" sz="1800" smtClean="0"/>
              <a:t>：</a:t>
            </a:r>
            <a:r>
              <a:rPr lang="en-US" altLang="zh-CN" sz="1800" smtClean="0"/>
              <a:t>=E</a:t>
            </a:r>
            <a:r>
              <a:rPr lang="zh-CN" altLang="en-US" sz="1800" smtClean="0"/>
              <a:t>描述，其中，</a:t>
            </a:r>
            <a:r>
              <a:rPr lang="en-US" altLang="zh-CN" sz="1800" smtClean="0"/>
              <a:t>A</a:t>
            </a:r>
            <a:r>
              <a:rPr lang="zh-CN" altLang="en-US" sz="1800" smtClean="0"/>
              <a:t>为非终结符代表赋值语句，</a:t>
            </a:r>
            <a:r>
              <a:rPr lang="en-US" altLang="zh-CN" sz="1800" smtClean="0"/>
              <a:t>id</a:t>
            </a:r>
            <a:r>
              <a:rPr lang="zh-CN" altLang="en-US" sz="1800" smtClean="0"/>
              <a:t>为赋值语句的左部（可以为简单变量或逻辑变量），</a:t>
            </a:r>
            <a:r>
              <a:rPr lang="en-US" altLang="zh-CN" sz="1800" smtClean="0"/>
              <a:t>E</a:t>
            </a:r>
            <a:r>
              <a:rPr lang="zh-CN" altLang="en-US" sz="1800" smtClean="0"/>
              <a:t>为右部的算术表达式、逻辑表达式或者其他类型的表达式。</a:t>
            </a:r>
          </a:p>
          <a:p>
            <a:pPr lvl="1" eaLnBrk="1" hangingPunct="1">
              <a:spcBef>
                <a:spcPts val="600"/>
              </a:spcBef>
              <a:buFont typeface="Wingdings" panose="05000000000000000000" pitchFamily="2" charset="2"/>
              <a:buChar char="l"/>
            </a:pPr>
            <a:r>
              <a:rPr lang="zh-CN" altLang="en-US" sz="1600" smtClean="0">
                <a:solidFill>
                  <a:srgbClr val="C00000"/>
                </a:solidFill>
              </a:rPr>
              <a:t>首先对</a:t>
            </a:r>
            <a:r>
              <a:rPr lang="en-US" altLang="zh-CN" sz="1600" smtClean="0">
                <a:solidFill>
                  <a:srgbClr val="C00000"/>
                </a:solidFill>
              </a:rPr>
              <a:t>id</a:t>
            </a:r>
            <a:r>
              <a:rPr lang="zh-CN" altLang="en-US" sz="1600" smtClean="0">
                <a:solidFill>
                  <a:srgbClr val="C00000"/>
                </a:solidFill>
              </a:rPr>
              <a:t>表示的单词定义一个属性</a:t>
            </a:r>
            <a:r>
              <a:rPr lang="en-US" altLang="zh-CN" sz="1600" smtClean="0">
                <a:solidFill>
                  <a:srgbClr val="C00000"/>
                </a:solidFill>
              </a:rPr>
              <a:t>id.name</a:t>
            </a:r>
            <a:r>
              <a:rPr lang="zh-CN" altLang="en-US" sz="1600" smtClean="0">
                <a:solidFill>
                  <a:srgbClr val="C00000"/>
                </a:solidFill>
              </a:rPr>
              <a:t>，用做语义变量；用</a:t>
            </a:r>
            <a:r>
              <a:rPr lang="en-US" altLang="zh-CN" sz="1600" smtClean="0">
                <a:solidFill>
                  <a:srgbClr val="C00000"/>
                </a:solidFill>
              </a:rPr>
              <a:t>Lookup(id.name)</a:t>
            </a:r>
            <a:r>
              <a:rPr lang="zh-CN" altLang="en-US" sz="1600" smtClean="0">
                <a:solidFill>
                  <a:srgbClr val="C00000"/>
                </a:solidFill>
              </a:rPr>
              <a:t>表示审查</a:t>
            </a:r>
            <a:r>
              <a:rPr lang="en-US" altLang="zh-CN" sz="1600" smtClean="0">
                <a:solidFill>
                  <a:srgbClr val="C00000"/>
                </a:solidFill>
              </a:rPr>
              <a:t>id.name</a:t>
            </a:r>
            <a:r>
              <a:rPr lang="zh-CN" altLang="en-US" sz="1600" smtClean="0">
                <a:solidFill>
                  <a:srgbClr val="C00000"/>
                </a:solidFill>
              </a:rPr>
              <a:t>是否出现在符号表中，如果在</a:t>
            </a:r>
            <a:r>
              <a:rPr lang="en-US" altLang="zh-CN" sz="1600" smtClean="0">
                <a:solidFill>
                  <a:srgbClr val="C00000"/>
                </a:solidFill>
              </a:rPr>
              <a:t>,</a:t>
            </a:r>
            <a:r>
              <a:rPr lang="zh-CN" altLang="en-US" sz="1600" smtClean="0">
                <a:solidFill>
                  <a:srgbClr val="C00000"/>
                </a:solidFill>
              </a:rPr>
              <a:t>则指向该项的登录指针，否则，返回</a:t>
            </a:r>
            <a:r>
              <a:rPr lang="en-US" altLang="zh-CN" sz="1600" smtClean="0">
                <a:solidFill>
                  <a:srgbClr val="C00000"/>
                </a:solidFill>
              </a:rPr>
              <a:t>nil</a:t>
            </a:r>
            <a:r>
              <a:rPr lang="zh-CN" altLang="en-US" sz="1600" smtClean="0">
                <a:solidFill>
                  <a:srgbClr val="C00000"/>
                </a:solidFill>
              </a:rPr>
              <a:t>。</a:t>
            </a:r>
          </a:p>
          <a:p>
            <a:pPr lvl="1" eaLnBrk="1" hangingPunct="1">
              <a:spcBef>
                <a:spcPts val="600"/>
              </a:spcBef>
              <a:buFont typeface="Wingdings" panose="05000000000000000000" pitchFamily="2" charset="2"/>
              <a:buChar char="l"/>
            </a:pPr>
            <a:r>
              <a:rPr lang="zh-CN" altLang="en-US" sz="1600" smtClean="0">
                <a:solidFill>
                  <a:srgbClr val="C00000"/>
                </a:solidFill>
              </a:rPr>
              <a:t>语义过程</a:t>
            </a:r>
            <a:r>
              <a:rPr lang="en-US" altLang="zh-CN" sz="1600" smtClean="0">
                <a:solidFill>
                  <a:srgbClr val="C00000"/>
                </a:solidFill>
              </a:rPr>
              <a:t>emit</a:t>
            </a:r>
            <a:r>
              <a:rPr lang="zh-CN" altLang="en-US" sz="1600" smtClean="0">
                <a:solidFill>
                  <a:srgbClr val="C00000"/>
                </a:solidFill>
              </a:rPr>
              <a:t>表示输出四元式到输出文件上。</a:t>
            </a:r>
          </a:p>
          <a:p>
            <a:pPr lvl="1" eaLnBrk="1" hangingPunct="1">
              <a:spcBef>
                <a:spcPts val="600"/>
              </a:spcBef>
              <a:buFont typeface="Wingdings" panose="05000000000000000000" pitchFamily="2" charset="2"/>
              <a:buChar char="l"/>
            </a:pPr>
            <a:r>
              <a:rPr lang="zh-CN" altLang="en-US" sz="1600" smtClean="0">
                <a:solidFill>
                  <a:srgbClr val="C00000"/>
                </a:solidFill>
              </a:rPr>
              <a:t>语义过程</a:t>
            </a:r>
            <a:r>
              <a:rPr lang="en-US" altLang="zh-CN" sz="1600" smtClean="0">
                <a:solidFill>
                  <a:srgbClr val="C00000"/>
                </a:solidFill>
              </a:rPr>
              <a:t>newtemp</a:t>
            </a:r>
            <a:r>
              <a:rPr lang="zh-CN" altLang="en-US" sz="1600" smtClean="0">
                <a:solidFill>
                  <a:srgbClr val="C00000"/>
                </a:solidFill>
              </a:rPr>
              <a:t>表示生成一个临时变量，每调用一次，生成一新的临时变量。</a:t>
            </a:r>
          </a:p>
          <a:p>
            <a:pPr lvl="1" eaLnBrk="1" hangingPunct="1">
              <a:spcBef>
                <a:spcPts val="600"/>
              </a:spcBef>
              <a:buFont typeface="Wingdings" panose="05000000000000000000" pitchFamily="2" charset="2"/>
              <a:buChar char="l"/>
            </a:pPr>
            <a:r>
              <a:rPr lang="zh-CN" altLang="en-US" sz="1600" smtClean="0">
                <a:solidFill>
                  <a:srgbClr val="C00000"/>
                </a:solidFill>
              </a:rPr>
              <a:t>语义变量</a:t>
            </a:r>
            <a:r>
              <a:rPr lang="en-US" altLang="zh-CN" sz="1600" smtClean="0">
                <a:solidFill>
                  <a:srgbClr val="C00000"/>
                </a:solidFill>
              </a:rPr>
              <a:t>E.place</a:t>
            </a:r>
            <a:r>
              <a:rPr lang="zh-CN" altLang="en-US" sz="1600" smtClean="0">
                <a:solidFill>
                  <a:srgbClr val="C00000"/>
                </a:solidFill>
              </a:rPr>
              <a:t>表示存放</a:t>
            </a:r>
            <a:r>
              <a:rPr lang="en-US" altLang="zh-CN" sz="1600" smtClean="0">
                <a:solidFill>
                  <a:srgbClr val="C00000"/>
                </a:solidFill>
              </a:rPr>
              <a:t>E</a:t>
            </a:r>
            <a:r>
              <a:rPr lang="zh-CN" altLang="en-US" sz="1600" smtClean="0">
                <a:solidFill>
                  <a:srgbClr val="C00000"/>
                </a:solidFill>
              </a:rPr>
              <a:t>值的变量在符号表的登录项；如果</a:t>
            </a:r>
            <a:r>
              <a:rPr lang="en-US" altLang="zh-CN" sz="1600" smtClean="0">
                <a:solidFill>
                  <a:srgbClr val="C00000"/>
                </a:solidFill>
              </a:rPr>
              <a:t>E</a:t>
            </a:r>
            <a:r>
              <a:rPr lang="zh-CN" altLang="en-US" sz="1600" smtClean="0">
                <a:solidFill>
                  <a:srgbClr val="C00000"/>
                </a:solidFill>
              </a:rPr>
              <a:t>是一个临时变量，则</a:t>
            </a:r>
            <a:r>
              <a:rPr lang="en-US" altLang="zh-CN" sz="1600" smtClean="0">
                <a:solidFill>
                  <a:srgbClr val="C00000"/>
                </a:solidFill>
              </a:rPr>
              <a:t>E.place</a:t>
            </a:r>
            <a:r>
              <a:rPr lang="zh-CN" altLang="en-US" sz="1600" smtClean="0">
                <a:solidFill>
                  <a:srgbClr val="C00000"/>
                </a:solidFill>
              </a:rPr>
              <a:t>表示一个整数码。</a:t>
            </a:r>
          </a:p>
          <a:p>
            <a:pPr eaLnBrk="1" hangingPunct="1">
              <a:spcBef>
                <a:spcPts val="600"/>
              </a:spcBef>
              <a:buFont typeface="Wingdings" panose="05000000000000000000" pitchFamily="2" charset="2"/>
              <a:buChar char="l"/>
            </a:pPr>
            <a:r>
              <a:rPr lang="zh-CN" altLang="en-US" sz="1800" smtClean="0"/>
              <a:t>赋值语句直观的语义是将赋值号右边表达式的值赋予左部量。</a:t>
            </a:r>
          </a:p>
          <a:p>
            <a:pPr eaLnBrk="1" hangingPunct="1">
              <a:spcBef>
                <a:spcPts val="600"/>
              </a:spcBef>
              <a:buFont typeface="Wingdings" panose="05000000000000000000" pitchFamily="2" charset="2"/>
              <a:buChar char="l"/>
            </a:pPr>
            <a:r>
              <a:rPr lang="zh-CN" altLang="en-US" sz="1800" smtClean="0"/>
              <a:t>具体语义处理时要注意赋值号两边类型一致的要求，若类型一致可直接赋值，若不一致或拒绝赋值或以左部量类型为准对右部表达式</a:t>
            </a:r>
            <a:r>
              <a:rPr lang="en-US" altLang="zh-CN" sz="1800" smtClean="0"/>
              <a:t>E</a:t>
            </a:r>
            <a:r>
              <a:rPr lang="zh-CN" altLang="en-US" sz="1800" smtClean="0"/>
              <a:t>的值产生类型转换指令。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71513" y="620713"/>
            <a:ext cx="7772400" cy="762000"/>
          </a:xfrm>
        </p:spPr>
        <p:txBody>
          <a:bodyPr/>
          <a:lstStyle/>
          <a:p>
            <a:pPr eaLnBrk="1" hangingPunct="1"/>
            <a:r>
              <a:rPr lang="zh-CN" altLang="en-US" smtClean="0"/>
              <a:t>赋值语句的四元式翻译</a:t>
            </a:r>
          </a:p>
        </p:txBody>
      </p:sp>
      <p:sp>
        <p:nvSpPr>
          <p:cNvPr id="24579" name="Rectangle 3"/>
          <p:cNvSpPr>
            <a:spLocks noGrp="1" noChangeArrowheads="1"/>
          </p:cNvSpPr>
          <p:nvPr>
            <p:ph idx="1"/>
          </p:nvPr>
        </p:nvSpPr>
        <p:spPr>
          <a:xfrm>
            <a:off x="671513" y="1916113"/>
            <a:ext cx="7772400" cy="4114800"/>
          </a:xfrm>
        </p:spPr>
        <p:txBody>
          <a:bodyPr/>
          <a:lstStyle/>
          <a:p>
            <a:pPr eaLnBrk="1" hangingPunct="1">
              <a:lnSpc>
                <a:spcPct val="80000"/>
              </a:lnSpc>
              <a:buFont typeface="Wingdings" panose="05000000000000000000" pitchFamily="2" charset="2"/>
              <a:buChar char="l"/>
            </a:pPr>
            <a:r>
              <a:rPr lang="en-US" altLang="zh-CN" sz="2400" dirty="0" smtClean="0">
                <a:solidFill>
                  <a:srgbClr val="990033"/>
                </a:solidFill>
              </a:rPr>
              <a:t>S </a:t>
            </a:r>
            <a:r>
              <a:rPr lang="en-US" altLang="zh-CN" sz="2400" dirty="0" smtClean="0">
                <a:solidFill>
                  <a:srgbClr val="990033"/>
                </a:solidFill>
                <a:sym typeface="Symbol" panose="05050102010706020507" pitchFamily="18" charset="2"/>
              </a:rPr>
              <a:t>id</a:t>
            </a:r>
            <a:r>
              <a:rPr lang="zh-CN" altLang="en-US" sz="2400" dirty="0" smtClean="0">
                <a:solidFill>
                  <a:srgbClr val="990033"/>
                </a:solidFill>
                <a:sym typeface="Symbol" panose="05050102010706020507" pitchFamily="18" charset="2"/>
              </a:rPr>
              <a:t>：</a:t>
            </a:r>
            <a:r>
              <a:rPr lang="en-US" altLang="zh-CN" sz="2400" dirty="0" smtClean="0">
                <a:solidFill>
                  <a:srgbClr val="990033"/>
                </a:solidFill>
                <a:sym typeface="Symbol" panose="05050102010706020507" pitchFamily="18" charset="2"/>
              </a:rPr>
              <a:t>=E</a:t>
            </a:r>
            <a:r>
              <a:rPr lang="en-US" altLang="zh-CN" sz="2400" dirty="0" smtClean="0">
                <a:sym typeface="Symbol" panose="05050102010706020507" pitchFamily="18" charset="2"/>
              </a:rPr>
              <a:t>  {p:=lookup(id.name);</a:t>
            </a:r>
          </a:p>
          <a:p>
            <a:pPr eaLnBrk="1" hangingPunct="1">
              <a:lnSpc>
                <a:spcPct val="80000"/>
              </a:lnSpc>
              <a:buFont typeface="Wingdings" panose="05000000000000000000" pitchFamily="2" charset="2"/>
              <a:buChar char="l"/>
            </a:pPr>
            <a:r>
              <a:rPr lang="en-US" altLang="zh-CN" sz="2400" dirty="0" smtClean="0">
                <a:sym typeface="Symbol" panose="05050102010706020507" pitchFamily="18" charset="2"/>
              </a:rPr>
              <a:t>                      if p&lt;&gt;nil then</a:t>
            </a:r>
          </a:p>
          <a:p>
            <a:pPr eaLnBrk="1" hangingPunct="1">
              <a:lnSpc>
                <a:spcPct val="80000"/>
              </a:lnSpc>
              <a:buFont typeface="Wingdings" panose="05000000000000000000" pitchFamily="2" charset="2"/>
              <a:buChar char="l"/>
            </a:pPr>
            <a:r>
              <a:rPr lang="en-US" altLang="zh-CN" sz="2400" dirty="0" smtClean="0">
                <a:sym typeface="Symbol" panose="05050102010706020507" pitchFamily="18" charset="2"/>
              </a:rPr>
              <a:t>                         emit(p</a:t>
            </a:r>
            <a:r>
              <a:rPr lang="en-US" altLang="zh-CN" sz="2400" dirty="0" smtClean="0">
                <a:latin typeface="Times New Roman" panose="02020603050405020304" pitchFamily="18" charset="0"/>
                <a:sym typeface="Symbol" panose="05050102010706020507" pitchFamily="18" charset="2"/>
              </a:rPr>
              <a:t>’</a:t>
            </a:r>
            <a:r>
              <a:rPr lang="en-US" altLang="zh-CN" sz="2400" dirty="0" smtClean="0">
                <a:sym typeface="Symbol" panose="05050102010706020507" pitchFamily="18" charset="2"/>
              </a:rPr>
              <a:t>:=</a:t>
            </a:r>
            <a:r>
              <a:rPr lang="en-US" altLang="zh-CN" sz="2400" dirty="0" smtClean="0">
                <a:latin typeface="Times New Roman" panose="02020603050405020304" pitchFamily="18" charset="0"/>
                <a:sym typeface="Symbol" panose="05050102010706020507" pitchFamily="18" charset="2"/>
              </a:rPr>
              <a:t>‘</a:t>
            </a:r>
            <a:r>
              <a:rPr lang="en-US" altLang="zh-CN" sz="2400" dirty="0" err="1" smtClean="0">
                <a:sym typeface="Symbol" panose="05050102010706020507" pitchFamily="18" charset="2"/>
              </a:rPr>
              <a:t>E.place</a:t>
            </a:r>
            <a:r>
              <a:rPr lang="en-US" altLang="zh-CN" sz="2400" dirty="0" smtClean="0">
                <a:sym typeface="Symbol" panose="05050102010706020507" pitchFamily="18" charset="2"/>
              </a:rPr>
              <a:t>)</a:t>
            </a:r>
          </a:p>
          <a:p>
            <a:pPr eaLnBrk="1" hangingPunct="1">
              <a:lnSpc>
                <a:spcPct val="80000"/>
              </a:lnSpc>
              <a:buFont typeface="Wingdings" panose="05000000000000000000" pitchFamily="2" charset="2"/>
              <a:buChar char="l"/>
            </a:pPr>
            <a:r>
              <a:rPr lang="en-US" altLang="zh-CN" sz="2400" dirty="0" smtClean="0">
                <a:sym typeface="Symbol" panose="05050102010706020507" pitchFamily="18" charset="2"/>
              </a:rPr>
              <a:t>                      else error}</a:t>
            </a:r>
          </a:p>
          <a:p>
            <a:pPr eaLnBrk="1" hangingPunct="1">
              <a:lnSpc>
                <a:spcPct val="80000"/>
              </a:lnSpc>
              <a:buFont typeface="Wingdings" panose="05000000000000000000" pitchFamily="2" charset="2"/>
              <a:buChar char="l"/>
            </a:pPr>
            <a:r>
              <a:rPr lang="en-US" altLang="zh-CN" sz="2400" dirty="0" smtClean="0">
                <a:solidFill>
                  <a:srgbClr val="990033"/>
                </a:solidFill>
                <a:sym typeface="Symbol" panose="05050102010706020507" pitchFamily="18" charset="2"/>
              </a:rPr>
              <a:t>E E</a:t>
            </a:r>
            <a:r>
              <a:rPr lang="en-US" altLang="zh-CN" sz="2400" baseline="30000" dirty="0" smtClean="0">
                <a:solidFill>
                  <a:srgbClr val="990033"/>
                </a:solidFill>
                <a:sym typeface="Symbol" panose="05050102010706020507" pitchFamily="18" charset="2"/>
              </a:rPr>
              <a:t>1</a:t>
            </a:r>
            <a:r>
              <a:rPr lang="en-US" altLang="zh-CN" sz="2400" dirty="0" smtClean="0">
                <a:solidFill>
                  <a:srgbClr val="990033"/>
                </a:solidFill>
                <a:sym typeface="Symbol" panose="05050102010706020507" pitchFamily="18" charset="2"/>
              </a:rPr>
              <a:t>*E</a:t>
            </a:r>
            <a:r>
              <a:rPr lang="en-US" altLang="zh-CN" sz="2400" baseline="30000" dirty="0" smtClean="0">
                <a:solidFill>
                  <a:srgbClr val="990033"/>
                </a:solidFill>
                <a:sym typeface="Symbol" panose="05050102010706020507" pitchFamily="18" charset="2"/>
              </a:rPr>
              <a:t>2</a:t>
            </a:r>
            <a:r>
              <a:rPr lang="en-US" altLang="zh-CN" sz="2400" dirty="0" smtClean="0">
                <a:sym typeface="Symbol" panose="05050102010706020507" pitchFamily="18" charset="2"/>
              </a:rPr>
              <a:t>   {</a:t>
            </a:r>
            <a:r>
              <a:rPr lang="en-US" altLang="zh-CN" sz="2400" dirty="0" err="1" smtClean="0">
                <a:sym typeface="Symbol" panose="05050102010706020507" pitchFamily="18" charset="2"/>
              </a:rPr>
              <a:t>E.place</a:t>
            </a:r>
            <a:r>
              <a:rPr lang="en-US" altLang="zh-CN" sz="2400" dirty="0" smtClean="0">
                <a:sym typeface="Symbol" panose="05050102010706020507" pitchFamily="18" charset="2"/>
              </a:rPr>
              <a:t>:=</a:t>
            </a:r>
            <a:r>
              <a:rPr lang="en-US" altLang="zh-CN" sz="2400" dirty="0" err="1" smtClean="0">
                <a:sym typeface="Symbol" panose="05050102010706020507" pitchFamily="18" charset="2"/>
              </a:rPr>
              <a:t>newtemp</a:t>
            </a:r>
            <a:r>
              <a:rPr lang="en-US" altLang="zh-CN" sz="2400" dirty="0" smtClean="0">
                <a:sym typeface="Symbol" panose="05050102010706020507" pitchFamily="18" charset="2"/>
              </a:rPr>
              <a:t>;</a:t>
            </a:r>
          </a:p>
          <a:p>
            <a:pPr eaLnBrk="1" hangingPunct="1">
              <a:lnSpc>
                <a:spcPct val="80000"/>
              </a:lnSpc>
              <a:buFont typeface="Wingdings" panose="05000000000000000000" pitchFamily="2" charset="2"/>
              <a:buChar char="l"/>
            </a:pPr>
            <a:r>
              <a:rPr lang="en-US" altLang="zh-CN" sz="2400" dirty="0" smtClean="0">
                <a:sym typeface="Symbol" panose="05050102010706020507" pitchFamily="18" charset="2"/>
              </a:rPr>
              <a:t>        emit(</a:t>
            </a:r>
            <a:r>
              <a:rPr lang="en-US" altLang="zh-CN" sz="2400" dirty="0" err="1" smtClean="0">
                <a:sym typeface="Symbol" panose="05050102010706020507" pitchFamily="18" charset="2"/>
              </a:rPr>
              <a:t>E.place</a:t>
            </a:r>
            <a:r>
              <a:rPr lang="en-US" altLang="zh-CN" sz="2400" dirty="0" smtClean="0">
                <a:latin typeface="Times New Roman" panose="02020603050405020304" pitchFamily="18" charset="0"/>
                <a:sym typeface="Symbol" panose="05050102010706020507" pitchFamily="18" charset="2"/>
              </a:rPr>
              <a:t>’</a:t>
            </a:r>
            <a:r>
              <a:rPr lang="en-US" altLang="zh-CN" sz="2400" dirty="0" smtClean="0">
                <a:sym typeface="Symbol" panose="05050102010706020507" pitchFamily="18" charset="2"/>
              </a:rPr>
              <a:t>:=</a:t>
            </a:r>
            <a:r>
              <a:rPr lang="en-US" altLang="zh-CN" sz="2400" dirty="0" smtClean="0">
                <a:latin typeface="Times New Roman" panose="02020603050405020304" pitchFamily="18" charset="0"/>
                <a:sym typeface="Symbol" panose="05050102010706020507" pitchFamily="18" charset="2"/>
              </a:rPr>
              <a:t>‘</a:t>
            </a:r>
            <a:r>
              <a:rPr lang="en-US" altLang="zh-CN" sz="2400" dirty="0" smtClean="0">
                <a:sym typeface="Symbol" panose="05050102010706020507" pitchFamily="18" charset="2"/>
              </a:rPr>
              <a:t>E</a:t>
            </a:r>
            <a:r>
              <a:rPr lang="en-US" altLang="zh-CN" sz="2400" baseline="30000" dirty="0" smtClean="0">
                <a:sym typeface="Symbol" panose="05050102010706020507" pitchFamily="18" charset="2"/>
              </a:rPr>
              <a:t>1</a:t>
            </a:r>
            <a:r>
              <a:rPr lang="en-US" altLang="zh-CN" sz="2400" dirty="0" smtClean="0">
                <a:sym typeface="Symbol" panose="05050102010706020507" pitchFamily="18" charset="2"/>
              </a:rPr>
              <a:t>.place</a:t>
            </a:r>
            <a:r>
              <a:rPr lang="en-US" altLang="zh-CN" sz="2400" dirty="0" smtClean="0">
                <a:latin typeface="Times New Roman" panose="02020603050405020304" pitchFamily="18" charset="0"/>
                <a:sym typeface="Symbol" panose="05050102010706020507" pitchFamily="18" charset="2"/>
              </a:rPr>
              <a:t>’</a:t>
            </a:r>
            <a:r>
              <a:rPr lang="en-US" altLang="zh-CN" sz="2400" dirty="0" smtClean="0">
                <a:sym typeface="Symbol" panose="05050102010706020507" pitchFamily="18" charset="2"/>
              </a:rPr>
              <a:t>*</a:t>
            </a:r>
            <a:r>
              <a:rPr lang="en-US" altLang="zh-CN" sz="2400" dirty="0" smtClean="0">
                <a:latin typeface="Times New Roman" panose="02020603050405020304" pitchFamily="18" charset="0"/>
                <a:sym typeface="Symbol" panose="05050102010706020507" pitchFamily="18" charset="2"/>
              </a:rPr>
              <a:t>’</a:t>
            </a:r>
            <a:r>
              <a:rPr lang="en-US" altLang="zh-CN" sz="2400" dirty="0" smtClean="0">
                <a:sym typeface="Symbol" panose="05050102010706020507" pitchFamily="18" charset="2"/>
              </a:rPr>
              <a:t>E</a:t>
            </a:r>
            <a:r>
              <a:rPr lang="en-US" altLang="zh-CN" sz="2400" baseline="30000" dirty="0" smtClean="0">
                <a:sym typeface="Symbol" panose="05050102010706020507" pitchFamily="18" charset="2"/>
              </a:rPr>
              <a:t>2</a:t>
            </a:r>
            <a:r>
              <a:rPr lang="en-US" altLang="zh-CN" sz="2400" dirty="0" smtClean="0">
                <a:sym typeface="Symbol" panose="05050102010706020507" pitchFamily="18" charset="2"/>
              </a:rPr>
              <a:t>.place)</a:t>
            </a:r>
          </a:p>
          <a:p>
            <a:pPr eaLnBrk="1" hangingPunct="1">
              <a:lnSpc>
                <a:spcPct val="80000"/>
              </a:lnSpc>
              <a:buFont typeface="Wingdings" panose="05000000000000000000" pitchFamily="2" charset="2"/>
              <a:buChar char="l"/>
            </a:pPr>
            <a:r>
              <a:rPr lang="zh-CN" altLang="en-US" sz="2400" dirty="0" smtClean="0">
                <a:sym typeface="Symbol" panose="05050102010706020507" pitchFamily="18" charset="2"/>
              </a:rPr>
              <a:t>上述假设变量类型是一致的，但是，实际上，一个表达式中有各种类型的变量。所以语义规则上要有相应的</a:t>
            </a:r>
            <a:r>
              <a:rPr lang="zh-CN" altLang="en-US" sz="2400" dirty="0" smtClean="0">
                <a:sym typeface="Symbol" panose="05050102010706020507" pitchFamily="18" charset="2"/>
              </a:rPr>
              <a:t>处理</a:t>
            </a:r>
            <a:r>
              <a:rPr lang="en-US" altLang="zh-CN" sz="2400" dirty="0">
                <a:sym typeface="Symbol" panose="05050102010706020507" pitchFamily="18" charset="2"/>
              </a:rPr>
              <a:t>;</a:t>
            </a:r>
            <a:endParaRPr lang="zh-CN" altLang="en-US" sz="2400" dirty="0" smtClean="0">
              <a:sym typeface="Symbol" panose="05050102010706020507" pitchFamily="18" charset="2"/>
            </a:endParaRPr>
          </a:p>
          <a:p>
            <a:pPr eaLnBrk="1" hangingPunct="1">
              <a:lnSpc>
                <a:spcPct val="80000"/>
              </a:lnSpc>
              <a:buFont typeface="Wingdings" panose="05000000000000000000" pitchFamily="2" charset="2"/>
              <a:buChar char="l"/>
            </a:pPr>
            <a:r>
              <a:rPr lang="zh-CN" altLang="en-US" sz="2400" dirty="0" smtClean="0">
                <a:sym typeface="Symbol" panose="05050102010706020507" pitchFamily="18" charset="2"/>
              </a:rPr>
              <a:t>这时需要注意的是：除了值的属性以外，还要有类型的属性。根据数据结构类型的不同，语义处理的复杂程度也不同。</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692150"/>
            <a:ext cx="8229600" cy="711200"/>
          </a:xfrm>
        </p:spPr>
        <p:txBody>
          <a:bodyPr/>
          <a:lstStyle/>
          <a:p>
            <a:pPr eaLnBrk="1" hangingPunct="1"/>
            <a:r>
              <a:rPr lang="en-US" altLang="zh-CN" dirty="0"/>
              <a:t>7</a:t>
            </a:r>
            <a:r>
              <a:rPr lang="en-US" altLang="zh-CN" dirty="0" smtClean="0"/>
              <a:t>.5 </a:t>
            </a:r>
            <a:r>
              <a:rPr lang="zh-CN" altLang="en-US" dirty="0" smtClean="0"/>
              <a:t>布尔表达式的翻译 </a:t>
            </a:r>
          </a:p>
        </p:txBody>
      </p:sp>
      <p:sp>
        <p:nvSpPr>
          <p:cNvPr id="25603" name="Rectangle 3"/>
          <p:cNvSpPr>
            <a:spLocks noGrp="1" noChangeArrowheads="1"/>
          </p:cNvSpPr>
          <p:nvPr>
            <p:ph idx="1"/>
          </p:nvPr>
        </p:nvSpPr>
        <p:spPr>
          <a:xfrm>
            <a:off x="468313" y="1773238"/>
            <a:ext cx="8229600" cy="4525962"/>
          </a:xfrm>
        </p:spPr>
        <p:txBody>
          <a:bodyPr/>
          <a:lstStyle/>
          <a:p>
            <a:pPr eaLnBrk="1" hangingPunct="1">
              <a:lnSpc>
                <a:spcPct val="90000"/>
              </a:lnSpc>
              <a:buFont typeface="Wingdings" panose="05000000000000000000" pitchFamily="2" charset="2"/>
              <a:buChar char="l"/>
            </a:pPr>
            <a:r>
              <a:rPr lang="zh-CN" altLang="en-US" smtClean="0"/>
              <a:t>布尔表达式的作用：一是</a:t>
            </a:r>
            <a:r>
              <a:rPr lang="zh-CN" altLang="en-US" smtClean="0">
                <a:solidFill>
                  <a:srgbClr val="990033"/>
                </a:solidFill>
              </a:rPr>
              <a:t>计算逻辑值</a:t>
            </a:r>
            <a:r>
              <a:rPr lang="zh-CN" altLang="en-US" smtClean="0"/>
              <a:t>；二是</a:t>
            </a:r>
            <a:r>
              <a:rPr lang="zh-CN" altLang="en-US" smtClean="0">
                <a:solidFill>
                  <a:srgbClr val="990033"/>
                </a:solidFill>
              </a:rPr>
              <a:t>控制流程</a:t>
            </a:r>
            <a:r>
              <a:rPr lang="zh-CN" altLang="en-US" smtClean="0"/>
              <a:t>。</a:t>
            </a:r>
          </a:p>
          <a:p>
            <a:pPr eaLnBrk="1" hangingPunct="1">
              <a:lnSpc>
                <a:spcPct val="90000"/>
              </a:lnSpc>
              <a:buFont typeface="Wingdings" panose="05000000000000000000" pitchFamily="2" charset="2"/>
              <a:buChar char="l"/>
            </a:pPr>
            <a:r>
              <a:rPr lang="zh-CN" altLang="en-US" smtClean="0"/>
              <a:t>布尔表达式的组成由布尔运算符（与、或、非）和布尔变量或关系表达式（关系表达式结果为布尔量）。</a:t>
            </a:r>
          </a:p>
          <a:p>
            <a:pPr eaLnBrk="1" hangingPunct="1">
              <a:lnSpc>
                <a:spcPct val="90000"/>
              </a:lnSpc>
              <a:buFont typeface="Wingdings" panose="05000000000000000000" pitchFamily="2" charset="2"/>
              <a:buChar char="l"/>
            </a:pPr>
            <a:r>
              <a:rPr lang="zh-CN" altLang="en-US" smtClean="0"/>
              <a:t>关系表达式的形式为：</a:t>
            </a:r>
            <a:r>
              <a:rPr lang="en-US" altLang="zh-CN" smtClean="0"/>
              <a:t>E1 rop E2</a:t>
            </a:r>
            <a:r>
              <a:rPr lang="zh-CN" altLang="en-US" smtClean="0"/>
              <a:t>。其中，</a:t>
            </a:r>
            <a:r>
              <a:rPr lang="en-US" altLang="zh-CN" smtClean="0"/>
              <a:t>E1 </a:t>
            </a:r>
            <a:r>
              <a:rPr lang="zh-CN" altLang="en-US" smtClean="0"/>
              <a:t>和 </a:t>
            </a:r>
            <a:r>
              <a:rPr lang="en-US" altLang="zh-CN" smtClean="0"/>
              <a:t>E2</a:t>
            </a:r>
            <a:r>
              <a:rPr lang="zh-CN" altLang="en-US" smtClean="0"/>
              <a:t>都是算术表达式，</a:t>
            </a:r>
            <a:r>
              <a:rPr lang="en-US" altLang="zh-CN" smtClean="0"/>
              <a:t>rop </a:t>
            </a:r>
            <a:r>
              <a:rPr lang="zh-CN" altLang="en-US" smtClean="0"/>
              <a:t>为关系运算符。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8025" y="765175"/>
            <a:ext cx="7772400" cy="536575"/>
          </a:xfrm>
        </p:spPr>
        <p:txBody>
          <a:bodyPr/>
          <a:lstStyle/>
          <a:p>
            <a:pPr algn="l" eaLnBrk="1" hangingPunct="1"/>
            <a:r>
              <a:rPr lang="zh-CN" altLang="en-US" sz="2800" smtClean="0"/>
              <a:t>布尔表达式的翻译方法 </a:t>
            </a:r>
          </a:p>
        </p:txBody>
      </p:sp>
      <p:sp>
        <p:nvSpPr>
          <p:cNvPr id="26627" name="Rectangle 3"/>
          <p:cNvSpPr>
            <a:spLocks noGrp="1" noChangeArrowheads="1"/>
          </p:cNvSpPr>
          <p:nvPr>
            <p:ph idx="1"/>
          </p:nvPr>
        </p:nvSpPr>
        <p:spPr>
          <a:xfrm>
            <a:off x="323850" y="1628775"/>
            <a:ext cx="8540750" cy="5035550"/>
          </a:xfrm>
        </p:spPr>
        <p:txBody>
          <a:bodyPr/>
          <a:lstStyle/>
          <a:p>
            <a:pPr marL="609600" indent="-609600" eaLnBrk="1" hangingPunct="1">
              <a:lnSpc>
                <a:spcPct val="80000"/>
              </a:lnSpc>
              <a:buFont typeface="Wingdings 2" panose="05020102010507070707" pitchFamily="18" charset="2"/>
              <a:buAutoNum type="arabicPeriod"/>
            </a:pPr>
            <a:r>
              <a:rPr lang="zh-CN" altLang="en-US" sz="2400" smtClean="0">
                <a:solidFill>
                  <a:srgbClr val="990033"/>
                </a:solidFill>
              </a:rPr>
              <a:t>计算布尔表达式的第一种方法：计算每部分的真假值（步步计算），最后计算整个表达式的值。</a:t>
            </a:r>
          </a:p>
          <a:p>
            <a:pPr marL="609600" indent="-609600" eaLnBrk="1" hangingPunct="1">
              <a:lnSpc>
                <a:spcPct val="80000"/>
              </a:lnSpc>
              <a:buFont typeface="Wingdings 2" panose="05020102010507070707" pitchFamily="18" charset="2"/>
              <a:buAutoNum type="arabicPeriod"/>
            </a:pPr>
            <a:r>
              <a:rPr lang="zh-CN" altLang="en-US" sz="2400" smtClean="0">
                <a:solidFill>
                  <a:srgbClr val="990033"/>
                </a:solidFill>
              </a:rPr>
              <a:t>计算布尔表达式的第二种方法：采用某种优化算法，即只计算部分表达式，就能得出整个表达式结果。</a:t>
            </a:r>
          </a:p>
          <a:p>
            <a:pPr marL="609600" indent="-609600" eaLnBrk="1" hangingPunct="1">
              <a:lnSpc>
                <a:spcPct val="80000"/>
              </a:lnSpc>
            </a:pPr>
            <a:r>
              <a:rPr lang="zh-CN" altLang="en-US" sz="2400" smtClean="0"/>
              <a:t>根据不同计算方法，翻译的过程不同。</a:t>
            </a:r>
          </a:p>
          <a:p>
            <a:pPr marL="609600" indent="-609600" eaLnBrk="1" hangingPunct="1">
              <a:lnSpc>
                <a:spcPct val="80000"/>
              </a:lnSpc>
            </a:pPr>
            <a:r>
              <a:rPr lang="zh-CN" altLang="en-US" sz="2400" smtClean="0"/>
              <a:t>布尔表达式</a:t>
            </a:r>
            <a:r>
              <a:rPr lang="en-US" altLang="zh-CN" sz="2400" smtClean="0">
                <a:solidFill>
                  <a:srgbClr val="990033"/>
                </a:solidFill>
              </a:rPr>
              <a:t>a or b and not c</a:t>
            </a:r>
            <a:r>
              <a:rPr lang="zh-CN" altLang="en-US" sz="2400" smtClean="0"/>
              <a:t>翻译成四元式序列</a:t>
            </a:r>
          </a:p>
          <a:p>
            <a:pPr marL="1390650" lvl="2" indent="-533400" eaLnBrk="1" hangingPunct="1">
              <a:lnSpc>
                <a:spcPct val="80000"/>
              </a:lnSpc>
              <a:buFont typeface="Wingdings 2" panose="05020102010507070707" pitchFamily="18" charset="2"/>
              <a:buAutoNum type="arabicPeriod"/>
            </a:pPr>
            <a:r>
              <a:rPr lang="en-US" altLang="zh-CN" sz="1600" smtClean="0"/>
              <a:t>t1 : = not c</a:t>
            </a:r>
          </a:p>
          <a:p>
            <a:pPr marL="1390650" lvl="2" indent="-533400" eaLnBrk="1" hangingPunct="1">
              <a:lnSpc>
                <a:spcPct val="80000"/>
              </a:lnSpc>
              <a:buFont typeface="Wingdings 2" panose="05020102010507070707" pitchFamily="18" charset="2"/>
              <a:buAutoNum type="arabicPeriod"/>
            </a:pPr>
            <a:r>
              <a:rPr lang="en-US" altLang="zh-CN" sz="1600" smtClean="0"/>
              <a:t>t2 : =b and t1</a:t>
            </a:r>
          </a:p>
          <a:p>
            <a:pPr marL="1390650" lvl="2" indent="-533400" eaLnBrk="1" hangingPunct="1">
              <a:lnSpc>
                <a:spcPct val="80000"/>
              </a:lnSpc>
              <a:buFont typeface="Wingdings 2" panose="05020102010507070707" pitchFamily="18" charset="2"/>
              <a:buAutoNum type="arabicPeriod"/>
            </a:pPr>
            <a:r>
              <a:rPr lang="en-US" altLang="zh-CN" sz="1600" smtClean="0"/>
              <a:t>t3 : =a or t2</a:t>
            </a:r>
          </a:p>
          <a:p>
            <a:pPr marL="609600" indent="-609600" eaLnBrk="1" hangingPunct="1">
              <a:lnSpc>
                <a:spcPct val="80000"/>
              </a:lnSpc>
            </a:pPr>
            <a:r>
              <a:rPr lang="zh-CN" altLang="en-US" sz="2400" smtClean="0"/>
              <a:t>关系表达式</a:t>
            </a:r>
            <a:r>
              <a:rPr lang="en-US" altLang="zh-CN" sz="2400" smtClean="0"/>
              <a:t>a&gt;b</a:t>
            </a:r>
            <a:r>
              <a:rPr lang="zh-CN" altLang="en-US" sz="2400" smtClean="0"/>
              <a:t>，可以看成等价的条件语句</a:t>
            </a:r>
            <a:r>
              <a:rPr lang="en-US" altLang="zh-CN" sz="2400" smtClean="0"/>
              <a:t>if a&gt;b then 1 else 0</a:t>
            </a:r>
            <a:r>
              <a:rPr lang="zh-CN" altLang="en-US" sz="2400" smtClean="0"/>
              <a:t>，翻译成四元式序列为：</a:t>
            </a:r>
          </a:p>
          <a:p>
            <a:pPr marL="1390650" lvl="2" indent="-533400" eaLnBrk="1" hangingPunct="1">
              <a:lnSpc>
                <a:spcPct val="80000"/>
              </a:lnSpc>
              <a:buFont typeface="Wingdings 2" panose="05020102010507070707" pitchFamily="18" charset="2"/>
              <a:buAutoNum type="arabicPeriod"/>
            </a:pPr>
            <a:r>
              <a:rPr lang="en-US" altLang="zh-CN" sz="1600" smtClean="0"/>
              <a:t>if a&gt;b goto (4)</a:t>
            </a:r>
          </a:p>
          <a:p>
            <a:pPr marL="1390650" lvl="2" indent="-533400" eaLnBrk="1" hangingPunct="1">
              <a:lnSpc>
                <a:spcPct val="80000"/>
              </a:lnSpc>
              <a:buFont typeface="Wingdings 2" panose="05020102010507070707" pitchFamily="18" charset="2"/>
              <a:buAutoNum type="arabicPeriod"/>
            </a:pPr>
            <a:r>
              <a:rPr lang="en-US" altLang="zh-CN" sz="1600" smtClean="0"/>
              <a:t>t : = 0</a:t>
            </a:r>
          </a:p>
          <a:p>
            <a:pPr marL="1390650" lvl="2" indent="-533400" eaLnBrk="1" hangingPunct="1">
              <a:lnSpc>
                <a:spcPct val="80000"/>
              </a:lnSpc>
              <a:buFont typeface="Wingdings 2" panose="05020102010507070707" pitchFamily="18" charset="2"/>
              <a:buAutoNum type="arabicPeriod"/>
            </a:pPr>
            <a:r>
              <a:rPr lang="en-US" altLang="zh-CN" sz="1600" smtClean="0"/>
              <a:t>goto (5)</a:t>
            </a:r>
          </a:p>
          <a:p>
            <a:pPr marL="1390650" lvl="2" indent="-533400" eaLnBrk="1" hangingPunct="1">
              <a:lnSpc>
                <a:spcPct val="80000"/>
              </a:lnSpc>
              <a:buFont typeface="Wingdings 2" panose="05020102010507070707" pitchFamily="18" charset="2"/>
              <a:buAutoNum type="arabicPeriod"/>
            </a:pPr>
            <a:r>
              <a:rPr lang="en-US" altLang="zh-CN" sz="1600" smtClean="0"/>
              <a:t>t : = 1</a:t>
            </a:r>
          </a:p>
          <a:p>
            <a:pPr marL="1390650" lvl="2" indent="-533400" eaLnBrk="1" hangingPunct="1">
              <a:lnSpc>
                <a:spcPct val="80000"/>
              </a:lnSpc>
              <a:buFont typeface="Wingdings 2" panose="05020102010507070707" pitchFamily="18" charset="2"/>
              <a:buAutoNum type="arabicPeriod"/>
            </a:pPr>
            <a:r>
              <a:rPr lang="en-US" altLang="zh-CN" sz="1600" smtClean="0">
                <a:latin typeface="Times New Roman" panose="02020603050405020304" pitchFamily="18" charset="0"/>
              </a:rPr>
              <a:t>……</a:t>
            </a:r>
            <a:endParaRPr lang="en-US" altLang="zh-CN" sz="1600" smtClean="0"/>
          </a:p>
          <a:p>
            <a:pPr marL="609600" indent="-609600" eaLnBrk="1" hangingPunct="1">
              <a:lnSpc>
                <a:spcPct val="80000"/>
              </a:lnSpc>
            </a:pPr>
            <a:r>
              <a:rPr lang="zh-CN" altLang="en-US" sz="2400" smtClean="0"/>
              <a:t>其中用临时变量</a:t>
            </a:r>
            <a:r>
              <a:rPr lang="en-US" altLang="zh-CN" sz="2400" smtClean="0"/>
              <a:t>t</a:t>
            </a:r>
            <a:r>
              <a:rPr lang="zh-CN" altLang="en-US" sz="2400" smtClean="0"/>
              <a:t>存放关系表达式 </a:t>
            </a:r>
            <a:r>
              <a:rPr lang="en-US" altLang="zh-CN" sz="2400" smtClean="0"/>
              <a:t>a&gt;b</a:t>
            </a:r>
            <a:r>
              <a:rPr lang="zh-CN" altLang="en-US" sz="2400" smtClean="0"/>
              <a:t>的值。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692150"/>
            <a:ext cx="7772400" cy="608013"/>
          </a:xfrm>
        </p:spPr>
        <p:txBody>
          <a:bodyPr/>
          <a:lstStyle/>
          <a:p>
            <a:pPr algn="l" eaLnBrk="1" hangingPunct="1"/>
            <a:r>
              <a:rPr lang="zh-CN" altLang="en-US" sz="2800" smtClean="0"/>
              <a:t>控制语句中布尔表达式的翻译方法</a:t>
            </a:r>
          </a:p>
        </p:txBody>
      </p:sp>
      <p:sp>
        <p:nvSpPr>
          <p:cNvPr id="27651" name="Rectangle 3"/>
          <p:cNvSpPr>
            <a:spLocks noGrp="1" noChangeArrowheads="1"/>
          </p:cNvSpPr>
          <p:nvPr>
            <p:ph idx="1"/>
          </p:nvPr>
        </p:nvSpPr>
        <p:spPr>
          <a:xfrm>
            <a:off x="225425" y="1557338"/>
            <a:ext cx="8540750" cy="4962525"/>
          </a:xfrm>
        </p:spPr>
        <p:txBody>
          <a:bodyPr/>
          <a:lstStyle/>
          <a:p>
            <a:pPr eaLnBrk="1" hangingPunct="1">
              <a:lnSpc>
                <a:spcPct val="90000"/>
              </a:lnSpc>
              <a:spcBef>
                <a:spcPct val="10000"/>
              </a:spcBef>
              <a:spcAft>
                <a:spcPct val="10000"/>
              </a:spcAft>
              <a:buFont typeface="Wingdings" panose="05000000000000000000" pitchFamily="2" charset="2"/>
              <a:buChar char="l"/>
            </a:pPr>
            <a:r>
              <a:rPr lang="zh-CN" altLang="en-US" sz="2000" smtClean="0"/>
              <a:t>控制语句通常有三种：</a:t>
            </a:r>
            <a:r>
              <a:rPr lang="en-US" altLang="zh-CN" sz="2000" smtClean="0"/>
              <a:t>if </a:t>
            </a:r>
            <a:r>
              <a:rPr lang="en-US" altLang="zh-CN" sz="2000" smtClean="0">
                <a:latin typeface="Times New Roman" panose="02020603050405020304" pitchFamily="18" charset="0"/>
              </a:rPr>
              <a:t>–</a:t>
            </a:r>
            <a:r>
              <a:rPr lang="en-US" altLang="zh-CN" sz="2000" smtClean="0"/>
              <a:t> then</a:t>
            </a:r>
            <a:r>
              <a:rPr lang="zh-CN" altLang="en-US" sz="2000" smtClean="0"/>
              <a:t>；</a:t>
            </a:r>
            <a:r>
              <a:rPr lang="en-US" altLang="zh-CN" sz="2000" smtClean="0"/>
              <a:t>if </a:t>
            </a:r>
            <a:r>
              <a:rPr lang="en-US" altLang="zh-CN" sz="2000" smtClean="0">
                <a:latin typeface="Times New Roman" panose="02020603050405020304" pitchFamily="18" charset="0"/>
              </a:rPr>
              <a:t>–</a:t>
            </a:r>
            <a:r>
              <a:rPr lang="en-US" altLang="zh-CN" sz="2000" smtClean="0"/>
              <a:t> then </a:t>
            </a:r>
            <a:r>
              <a:rPr lang="en-US" altLang="zh-CN" sz="2000" smtClean="0">
                <a:latin typeface="Times New Roman" panose="02020603050405020304" pitchFamily="18" charset="0"/>
              </a:rPr>
              <a:t>–</a:t>
            </a:r>
            <a:r>
              <a:rPr lang="en-US" altLang="zh-CN" sz="2000" smtClean="0"/>
              <a:t> else </a:t>
            </a:r>
            <a:r>
              <a:rPr lang="zh-CN" altLang="en-US" sz="2000" smtClean="0"/>
              <a:t>和</a:t>
            </a:r>
            <a:r>
              <a:rPr lang="en-US" altLang="zh-CN" sz="2000" smtClean="0"/>
              <a:t>while </a:t>
            </a:r>
            <a:r>
              <a:rPr lang="en-US" altLang="zh-CN" sz="2000" smtClean="0">
                <a:latin typeface="Times New Roman" panose="02020603050405020304" pitchFamily="18" charset="0"/>
              </a:rPr>
              <a:t>–</a:t>
            </a:r>
            <a:r>
              <a:rPr lang="en-US" altLang="zh-CN" sz="2000" smtClean="0"/>
              <a:t> do </a:t>
            </a:r>
            <a:r>
              <a:rPr lang="zh-CN" altLang="en-US" sz="2000" smtClean="0"/>
              <a:t>； </a:t>
            </a:r>
          </a:p>
          <a:p>
            <a:pPr eaLnBrk="1" hangingPunct="1">
              <a:lnSpc>
                <a:spcPct val="90000"/>
              </a:lnSpc>
              <a:spcBef>
                <a:spcPct val="10000"/>
              </a:spcBef>
              <a:spcAft>
                <a:spcPct val="10000"/>
              </a:spcAft>
              <a:buFont typeface="Wingdings" panose="05000000000000000000" pitchFamily="2" charset="2"/>
              <a:buChar char="l"/>
            </a:pPr>
            <a:r>
              <a:rPr lang="zh-CN" altLang="en-US" sz="2000" smtClean="0"/>
              <a:t>语法形式为：</a:t>
            </a:r>
            <a:r>
              <a:rPr lang="en-US" altLang="zh-CN" sz="2000" smtClean="0"/>
              <a:t>S</a:t>
            </a:r>
            <a:r>
              <a:rPr lang="en-US" altLang="zh-CN" sz="2000" smtClean="0">
                <a:sym typeface="Symbol" panose="05050102010706020507" pitchFamily="18" charset="2"/>
              </a:rPr>
              <a:t></a:t>
            </a:r>
            <a:r>
              <a:rPr lang="en-US" altLang="zh-CN" sz="2000" smtClean="0"/>
              <a:t>if E then S</a:t>
            </a:r>
            <a:r>
              <a:rPr lang="en-US" altLang="zh-CN" sz="2000" baseline="30000" smtClean="0"/>
              <a:t>1</a:t>
            </a:r>
            <a:r>
              <a:rPr lang="en-US" altLang="zh-CN" sz="2000" smtClean="0"/>
              <a:t> | if E then S</a:t>
            </a:r>
            <a:r>
              <a:rPr lang="en-US" altLang="zh-CN" sz="2000" baseline="30000" smtClean="0"/>
              <a:t>1</a:t>
            </a:r>
            <a:r>
              <a:rPr lang="en-US" altLang="zh-CN" sz="2000" smtClean="0"/>
              <a:t>else S</a:t>
            </a:r>
            <a:r>
              <a:rPr lang="en-US" altLang="zh-CN" sz="2000" baseline="30000" smtClean="0"/>
              <a:t>2</a:t>
            </a:r>
            <a:r>
              <a:rPr lang="en-US" altLang="zh-CN" sz="2000" smtClean="0"/>
              <a:t> | while E do S</a:t>
            </a:r>
            <a:r>
              <a:rPr lang="en-US" altLang="zh-CN" sz="2000" baseline="30000" smtClean="0"/>
              <a:t>1</a:t>
            </a:r>
            <a:r>
              <a:rPr lang="en-US" altLang="zh-CN" sz="2000" smtClean="0"/>
              <a:t> </a:t>
            </a:r>
          </a:p>
          <a:p>
            <a:pPr eaLnBrk="1" hangingPunct="1">
              <a:lnSpc>
                <a:spcPct val="90000"/>
              </a:lnSpc>
              <a:spcBef>
                <a:spcPct val="10000"/>
              </a:spcBef>
              <a:spcAft>
                <a:spcPct val="10000"/>
              </a:spcAft>
              <a:buFont typeface="Wingdings" panose="05000000000000000000" pitchFamily="2" charset="2"/>
              <a:buChar char="l"/>
            </a:pPr>
            <a:r>
              <a:rPr lang="zh-CN" altLang="en-US" sz="2000" smtClean="0"/>
              <a:t>实际上作为条件控制的语句</a:t>
            </a:r>
            <a:r>
              <a:rPr lang="en-US" altLang="zh-CN" sz="2000" smtClean="0"/>
              <a:t>E</a:t>
            </a:r>
            <a:r>
              <a:rPr lang="zh-CN" altLang="en-US" sz="2000" smtClean="0"/>
              <a:t>，它的的四元式翻译思路是：</a:t>
            </a:r>
            <a:r>
              <a:rPr lang="en-US" altLang="zh-CN" sz="2000" smtClean="0"/>
              <a:t>E</a:t>
            </a:r>
            <a:r>
              <a:rPr lang="zh-CN" altLang="en-US" sz="2000" smtClean="0"/>
              <a:t>为 </a:t>
            </a:r>
            <a:r>
              <a:rPr lang="en-US" altLang="zh-CN" sz="2000" smtClean="0"/>
              <a:t>a  rop  b </a:t>
            </a:r>
            <a:r>
              <a:rPr lang="zh-CN" altLang="en-US" sz="2000" smtClean="0"/>
              <a:t>生成代码为：</a:t>
            </a:r>
            <a:r>
              <a:rPr lang="en-US" altLang="zh-CN" sz="2000" smtClean="0"/>
              <a:t>if a rop b goto E.true</a:t>
            </a:r>
            <a:r>
              <a:rPr lang="zh-CN" altLang="en-US" sz="2000" smtClean="0"/>
              <a:t>和</a:t>
            </a:r>
            <a:r>
              <a:rPr lang="en-US" altLang="zh-CN" sz="2000" smtClean="0"/>
              <a:t>E.false</a:t>
            </a:r>
            <a:r>
              <a:rPr lang="zh-CN" altLang="en-US" sz="2000" smtClean="0"/>
              <a:t>。 </a:t>
            </a:r>
          </a:p>
          <a:p>
            <a:pPr eaLnBrk="1" hangingPunct="1">
              <a:lnSpc>
                <a:spcPct val="90000"/>
              </a:lnSpc>
              <a:spcBef>
                <a:spcPct val="10000"/>
              </a:spcBef>
              <a:spcAft>
                <a:spcPct val="10000"/>
              </a:spcAft>
              <a:buFont typeface="Wingdings" panose="05000000000000000000" pitchFamily="2" charset="2"/>
              <a:buChar char="l"/>
            </a:pPr>
            <a:r>
              <a:rPr lang="zh-CN" altLang="en-US" sz="2000" smtClean="0"/>
              <a:t>表达式有两个出口：真出口和假出口。 </a:t>
            </a:r>
          </a:p>
          <a:p>
            <a:pPr eaLnBrk="1" hangingPunct="1">
              <a:lnSpc>
                <a:spcPct val="90000"/>
              </a:lnSpc>
              <a:spcBef>
                <a:spcPct val="10000"/>
              </a:spcBef>
              <a:spcAft>
                <a:spcPct val="10000"/>
              </a:spcAft>
              <a:buFont typeface="Wingdings" panose="05000000000000000000" pitchFamily="2" charset="2"/>
              <a:buChar char="l"/>
            </a:pPr>
            <a:r>
              <a:rPr lang="en-US" altLang="zh-CN" sz="2000" smtClean="0"/>
              <a:t>a&lt;b or c&lt;d and e&gt;f</a:t>
            </a:r>
            <a:r>
              <a:rPr lang="zh-CN" altLang="en-US" sz="2000" smtClean="0"/>
              <a:t>表达式翻译成四元式序列</a:t>
            </a:r>
            <a:r>
              <a:rPr lang="zh-CN" altLang="en-US" sz="2400" smtClean="0"/>
              <a:t> </a:t>
            </a:r>
          </a:p>
          <a:p>
            <a:pPr marL="1390650" lvl="2" indent="-533400" eaLnBrk="1" hangingPunct="1">
              <a:lnSpc>
                <a:spcPct val="90000"/>
              </a:lnSpc>
              <a:spcBef>
                <a:spcPct val="10000"/>
              </a:spcBef>
              <a:spcAft>
                <a:spcPct val="10000"/>
              </a:spcAft>
              <a:buFont typeface="Wingdings" panose="05000000000000000000" pitchFamily="2" charset="2"/>
              <a:buChar char="l"/>
            </a:pPr>
            <a:r>
              <a:rPr lang="en-US" altLang="zh-CN" sz="1400" smtClean="0">
                <a:solidFill>
                  <a:srgbClr val="990033"/>
                </a:solidFill>
              </a:rPr>
              <a:t>if a&lt;b goto E.true</a:t>
            </a:r>
          </a:p>
          <a:p>
            <a:pPr marL="1390650" lvl="2" indent="-533400" eaLnBrk="1" hangingPunct="1">
              <a:lnSpc>
                <a:spcPct val="90000"/>
              </a:lnSpc>
              <a:spcBef>
                <a:spcPct val="10000"/>
              </a:spcBef>
              <a:spcAft>
                <a:spcPct val="10000"/>
              </a:spcAft>
              <a:buFont typeface="Wingdings" panose="05000000000000000000" pitchFamily="2" charset="2"/>
              <a:buChar char="l"/>
            </a:pPr>
            <a:r>
              <a:rPr lang="en-US" altLang="zh-CN" sz="1400" smtClean="0">
                <a:solidFill>
                  <a:srgbClr val="990033"/>
                </a:solidFill>
              </a:rPr>
              <a:t>goto 3</a:t>
            </a:r>
          </a:p>
          <a:p>
            <a:pPr marL="1390650" lvl="2" indent="-533400" eaLnBrk="1" hangingPunct="1">
              <a:lnSpc>
                <a:spcPct val="90000"/>
              </a:lnSpc>
              <a:spcBef>
                <a:spcPct val="10000"/>
              </a:spcBef>
              <a:spcAft>
                <a:spcPct val="10000"/>
              </a:spcAft>
              <a:buFont typeface="Wingdings" panose="05000000000000000000" pitchFamily="2" charset="2"/>
              <a:buChar char="l"/>
            </a:pPr>
            <a:r>
              <a:rPr lang="en-US" altLang="zh-CN" sz="1400" smtClean="0">
                <a:solidFill>
                  <a:srgbClr val="990033"/>
                </a:solidFill>
              </a:rPr>
              <a:t>if c&lt;d goto 5</a:t>
            </a:r>
          </a:p>
          <a:p>
            <a:pPr marL="1390650" lvl="2" indent="-533400" eaLnBrk="1" hangingPunct="1">
              <a:lnSpc>
                <a:spcPct val="90000"/>
              </a:lnSpc>
              <a:spcBef>
                <a:spcPct val="10000"/>
              </a:spcBef>
              <a:spcAft>
                <a:spcPct val="10000"/>
              </a:spcAft>
              <a:buFont typeface="Wingdings" panose="05000000000000000000" pitchFamily="2" charset="2"/>
              <a:buChar char="l"/>
            </a:pPr>
            <a:r>
              <a:rPr lang="en-US" altLang="zh-CN" sz="1400" smtClean="0">
                <a:solidFill>
                  <a:srgbClr val="990033"/>
                </a:solidFill>
              </a:rPr>
              <a:t>goto E.false</a:t>
            </a:r>
          </a:p>
          <a:p>
            <a:pPr marL="1390650" lvl="2" indent="-533400" eaLnBrk="1" hangingPunct="1">
              <a:lnSpc>
                <a:spcPct val="90000"/>
              </a:lnSpc>
              <a:spcBef>
                <a:spcPct val="10000"/>
              </a:spcBef>
              <a:spcAft>
                <a:spcPct val="10000"/>
              </a:spcAft>
              <a:buFont typeface="Wingdings" panose="05000000000000000000" pitchFamily="2" charset="2"/>
              <a:buChar char="l"/>
            </a:pPr>
            <a:r>
              <a:rPr lang="en-US" altLang="zh-CN" sz="1400" smtClean="0">
                <a:solidFill>
                  <a:srgbClr val="990033"/>
                </a:solidFill>
              </a:rPr>
              <a:t>if e&gt;f goto E.true</a:t>
            </a:r>
          </a:p>
          <a:p>
            <a:pPr marL="1390650" lvl="2" indent="-533400" eaLnBrk="1" hangingPunct="1">
              <a:lnSpc>
                <a:spcPct val="90000"/>
              </a:lnSpc>
              <a:spcBef>
                <a:spcPct val="10000"/>
              </a:spcBef>
              <a:spcAft>
                <a:spcPct val="10000"/>
              </a:spcAft>
              <a:buFont typeface="Wingdings" panose="05000000000000000000" pitchFamily="2" charset="2"/>
              <a:buChar char="l"/>
            </a:pPr>
            <a:r>
              <a:rPr lang="en-US" altLang="zh-CN" sz="1400" smtClean="0">
                <a:solidFill>
                  <a:srgbClr val="990033"/>
                </a:solidFill>
              </a:rPr>
              <a:t>goto E.false </a:t>
            </a:r>
          </a:p>
          <a:p>
            <a:pPr eaLnBrk="1" hangingPunct="1">
              <a:lnSpc>
                <a:spcPct val="90000"/>
              </a:lnSpc>
              <a:spcBef>
                <a:spcPct val="10000"/>
              </a:spcBef>
              <a:spcAft>
                <a:spcPct val="10000"/>
              </a:spcAft>
              <a:buFont typeface="Wingdings" panose="05000000000000000000" pitchFamily="2" charset="2"/>
              <a:buChar char="l"/>
            </a:pPr>
            <a:r>
              <a:rPr lang="zh-CN" altLang="en-US" sz="2000" smtClean="0"/>
              <a:t>上述四元式序列引出两个问题：</a:t>
            </a:r>
            <a:r>
              <a:rPr lang="en-US" altLang="zh-CN" sz="2000" smtClean="0"/>
              <a:t>1</a:t>
            </a:r>
            <a:r>
              <a:rPr lang="zh-CN" altLang="en-US" sz="2000" smtClean="0"/>
              <a:t>是</a:t>
            </a:r>
            <a:r>
              <a:rPr lang="zh-CN" altLang="en-US" sz="2000" smtClean="0">
                <a:solidFill>
                  <a:srgbClr val="990033"/>
                </a:solidFill>
              </a:rPr>
              <a:t>优化代码</a:t>
            </a:r>
            <a:r>
              <a:rPr lang="zh-CN" altLang="en-US" sz="2000" smtClean="0"/>
              <a:t>；</a:t>
            </a:r>
            <a:r>
              <a:rPr lang="en-US" altLang="zh-CN" sz="2000" smtClean="0"/>
              <a:t>2</a:t>
            </a:r>
            <a:r>
              <a:rPr lang="zh-CN" altLang="en-US" sz="2000" smtClean="0"/>
              <a:t>是</a:t>
            </a:r>
            <a:r>
              <a:rPr lang="zh-CN" altLang="en-US" sz="2000" smtClean="0">
                <a:solidFill>
                  <a:srgbClr val="990033"/>
                </a:solidFill>
                <a:latin typeface="Times New Roman" panose="02020603050405020304" pitchFamily="18" charset="0"/>
              </a:rPr>
              <a:t>“</a:t>
            </a:r>
            <a:r>
              <a:rPr lang="zh-CN" altLang="en-US" sz="2000" smtClean="0">
                <a:solidFill>
                  <a:srgbClr val="990033"/>
                </a:solidFill>
              </a:rPr>
              <a:t>真出口</a:t>
            </a:r>
            <a:r>
              <a:rPr lang="zh-CN" altLang="en-US" sz="2000" smtClean="0">
                <a:solidFill>
                  <a:srgbClr val="990033"/>
                </a:solidFill>
                <a:latin typeface="Times New Roman" panose="02020603050405020304" pitchFamily="18" charset="0"/>
              </a:rPr>
              <a:t>”</a:t>
            </a:r>
            <a:r>
              <a:rPr lang="zh-CN" altLang="en-US" sz="2000" smtClean="0">
                <a:solidFill>
                  <a:srgbClr val="990033"/>
                </a:solidFill>
              </a:rPr>
              <a:t>和</a:t>
            </a:r>
            <a:r>
              <a:rPr lang="zh-CN" altLang="en-US" sz="2000" smtClean="0">
                <a:solidFill>
                  <a:srgbClr val="990033"/>
                </a:solidFill>
                <a:latin typeface="Times New Roman" panose="02020603050405020304" pitchFamily="18" charset="0"/>
              </a:rPr>
              <a:t>“</a:t>
            </a:r>
            <a:r>
              <a:rPr lang="zh-CN" altLang="en-US" sz="2000" smtClean="0">
                <a:solidFill>
                  <a:srgbClr val="990033"/>
                </a:solidFill>
              </a:rPr>
              <a:t>假出口</a:t>
            </a:r>
            <a:r>
              <a:rPr lang="zh-CN" altLang="en-US" sz="2000" smtClean="0">
                <a:solidFill>
                  <a:srgbClr val="990033"/>
                </a:solidFill>
                <a:latin typeface="Times New Roman" panose="02020603050405020304" pitchFamily="18" charset="0"/>
              </a:rPr>
              <a:t>”</a:t>
            </a:r>
            <a:r>
              <a:rPr lang="zh-CN" altLang="en-US" sz="2000" smtClean="0">
                <a:solidFill>
                  <a:srgbClr val="990033"/>
                </a:solidFill>
              </a:rPr>
              <a:t>在四元式生成时并不能具体确定，必须要生成完后，返回来重新确认，即</a:t>
            </a:r>
            <a:r>
              <a:rPr lang="zh-CN" altLang="en-US" sz="2000" smtClean="0">
                <a:solidFill>
                  <a:srgbClr val="990033"/>
                </a:solidFill>
                <a:latin typeface="Times New Roman" panose="02020603050405020304" pitchFamily="18" charset="0"/>
              </a:rPr>
              <a:t>“</a:t>
            </a:r>
            <a:r>
              <a:rPr lang="zh-CN" altLang="en-US" sz="2000" smtClean="0">
                <a:solidFill>
                  <a:srgbClr val="990033"/>
                </a:solidFill>
              </a:rPr>
              <a:t>回填</a:t>
            </a:r>
            <a:r>
              <a:rPr lang="zh-CN" altLang="en-US" sz="2000" smtClean="0">
                <a:solidFill>
                  <a:srgbClr val="990033"/>
                </a:solidFill>
                <a:latin typeface="Times New Roman" panose="02020603050405020304" pitchFamily="18" charset="0"/>
              </a:rPr>
              <a:t>”</a:t>
            </a:r>
            <a:r>
              <a:rPr lang="zh-CN" altLang="en-US" sz="2000" smtClean="0">
                <a:solidFill>
                  <a:srgbClr val="990033"/>
                </a:solidFill>
              </a:rPr>
              <a:t>。</a:t>
            </a:r>
            <a:endParaRPr lang="zh-CN" altLang="en-US" sz="2000" smtClean="0"/>
          </a:p>
          <a:p>
            <a:pPr eaLnBrk="1" hangingPunct="1">
              <a:lnSpc>
                <a:spcPct val="90000"/>
              </a:lnSpc>
              <a:spcBef>
                <a:spcPct val="10000"/>
              </a:spcBef>
              <a:spcAft>
                <a:spcPct val="10000"/>
              </a:spcAft>
              <a:buFont typeface="Wingdings" panose="05000000000000000000" pitchFamily="2" charset="2"/>
              <a:buChar char="l"/>
            </a:pPr>
            <a:r>
              <a:rPr lang="zh-CN" altLang="en-US" sz="2000" smtClean="0"/>
              <a:t>为了记录将来需要</a:t>
            </a:r>
            <a:r>
              <a:rPr lang="zh-CN" altLang="en-US" sz="2000" smtClean="0">
                <a:latin typeface="Times New Roman" panose="02020603050405020304" pitchFamily="18" charset="0"/>
              </a:rPr>
              <a:t>“</a:t>
            </a:r>
            <a:r>
              <a:rPr lang="zh-CN" altLang="en-US" sz="2000" smtClean="0"/>
              <a:t>回填</a:t>
            </a:r>
            <a:r>
              <a:rPr lang="zh-CN" altLang="en-US" sz="2000" smtClean="0">
                <a:latin typeface="Times New Roman" panose="02020603050405020304" pitchFamily="18" charset="0"/>
              </a:rPr>
              <a:t>”</a:t>
            </a:r>
            <a:r>
              <a:rPr lang="zh-CN" altLang="en-US" sz="2000" smtClean="0"/>
              <a:t>的地址，采用一种叫</a:t>
            </a:r>
            <a:r>
              <a:rPr lang="zh-CN" altLang="en-US" sz="2000" smtClean="0">
                <a:latin typeface="Times New Roman" panose="02020603050405020304" pitchFamily="18" charset="0"/>
              </a:rPr>
              <a:t>“</a:t>
            </a:r>
            <a:r>
              <a:rPr lang="zh-CN" altLang="en-US" sz="2000" smtClean="0"/>
              <a:t>拉链</a:t>
            </a:r>
            <a:r>
              <a:rPr lang="zh-CN" altLang="en-US" sz="2000" smtClean="0">
                <a:latin typeface="Times New Roman" panose="02020603050405020304" pitchFamily="18" charset="0"/>
              </a:rPr>
              <a:t>”</a:t>
            </a:r>
            <a:r>
              <a:rPr lang="zh-CN" altLang="en-US" sz="2000" smtClean="0"/>
              <a:t>的办法。回填</a:t>
            </a:r>
            <a:r>
              <a:rPr lang="en-US" altLang="zh-CN" sz="2000" smtClean="0"/>
              <a:t>E.true</a:t>
            </a:r>
            <a:r>
              <a:rPr lang="zh-CN" altLang="en-US" sz="2000" smtClean="0"/>
              <a:t>地址叫</a:t>
            </a:r>
            <a:r>
              <a:rPr lang="zh-CN" altLang="en-US" sz="2000" smtClean="0">
                <a:latin typeface="Times New Roman" panose="02020603050405020304" pitchFamily="18" charset="0"/>
              </a:rPr>
              <a:t>“</a:t>
            </a:r>
            <a:r>
              <a:rPr lang="zh-CN" altLang="en-US" sz="2000" smtClean="0"/>
              <a:t>真</a:t>
            </a:r>
            <a:r>
              <a:rPr lang="zh-CN" altLang="en-US" sz="2000" smtClean="0">
                <a:latin typeface="Times New Roman" panose="02020603050405020304" pitchFamily="18" charset="0"/>
              </a:rPr>
              <a:t>”</a:t>
            </a:r>
            <a:r>
              <a:rPr lang="zh-CN" altLang="en-US" sz="2000" smtClean="0"/>
              <a:t>拉链；回填</a:t>
            </a:r>
            <a:r>
              <a:rPr lang="en-US" altLang="zh-CN" sz="2000" smtClean="0"/>
              <a:t>E. false </a:t>
            </a:r>
            <a:r>
              <a:rPr lang="zh-CN" altLang="en-US" sz="2000" smtClean="0"/>
              <a:t>地址叫</a:t>
            </a:r>
            <a:r>
              <a:rPr lang="zh-CN" altLang="en-US" sz="2000" smtClean="0">
                <a:latin typeface="Times New Roman" panose="02020603050405020304" pitchFamily="18" charset="0"/>
              </a:rPr>
              <a:t>“</a:t>
            </a:r>
            <a:r>
              <a:rPr lang="zh-CN" altLang="en-US" sz="2000" smtClean="0"/>
              <a:t>假</a:t>
            </a:r>
            <a:r>
              <a:rPr lang="zh-CN" altLang="en-US" sz="2000" smtClean="0">
                <a:latin typeface="Times New Roman" panose="02020603050405020304" pitchFamily="18" charset="0"/>
              </a:rPr>
              <a:t>”</a:t>
            </a:r>
            <a:r>
              <a:rPr lang="zh-CN" altLang="en-US" sz="2000" smtClean="0"/>
              <a:t>拉链；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90563" y="527050"/>
            <a:ext cx="7772400" cy="885825"/>
          </a:xfrm>
        </p:spPr>
        <p:txBody>
          <a:bodyPr/>
          <a:lstStyle/>
          <a:p>
            <a:pPr algn="l" eaLnBrk="1" hangingPunct="1"/>
            <a:r>
              <a:rPr lang="zh-CN" altLang="en-US" sz="3200" smtClean="0"/>
              <a:t>关于拉链回填方法的另外一角度的分析 </a:t>
            </a:r>
          </a:p>
        </p:txBody>
      </p:sp>
      <p:sp>
        <p:nvSpPr>
          <p:cNvPr id="28675" name="Rectangle 3"/>
          <p:cNvSpPr>
            <a:spLocks noGrp="1" noChangeArrowheads="1"/>
          </p:cNvSpPr>
          <p:nvPr>
            <p:ph type="body" sz="half" idx="1"/>
          </p:nvPr>
        </p:nvSpPr>
        <p:spPr>
          <a:xfrm>
            <a:off x="685800" y="1981200"/>
            <a:ext cx="7554913" cy="4114800"/>
          </a:xfrm>
        </p:spPr>
        <p:txBody>
          <a:bodyPr/>
          <a:lstStyle/>
          <a:p>
            <a:pPr eaLnBrk="1" hangingPunct="1">
              <a:lnSpc>
                <a:spcPct val="90000"/>
              </a:lnSpc>
              <a:buFont typeface="Wingdings" panose="05000000000000000000" pitchFamily="2" charset="2"/>
              <a:buChar char="l"/>
            </a:pPr>
            <a:r>
              <a:rPr lang="zh-CN" altLang="en-US" sz="2000" smtClean="0"/>
              <a:t>程序设计语言中的语句标号是标识一个语句的。它在程序中出现有两种意义：一是定义性出现，如：</a:t>
            </a:r>
            <a:r>
              <a:rPr lang="en-US" altLang="zh-CN" sz="2000" smtClean="0"/>
              <a:t>L</a:t>
            </a:r>
            <a:r>
              <a:rPr lang="zh-CN" altLang="en-US" sz="2000" smtClean="0"/>
              <a:t>：</a:t>
            </a:r>
            <a:r>
              <a:rPr lang="en-US" altLang="zh-CN" sz="2000" smtClean="0"/>
              <a:t>S</a:t>
            </a:r>
            <a:r>
              <a:rPr lang="zh-CN" altLang="en-US" sz="2000" smtClean="0"/>
              <a:t>；另一是使用性出现，如：</a:t>
            </a:r>
            <a:r>
              <a:rPr lang="en-US" altLang="zh-CN" sz="2000" smtClean="0"/>
              <a:t>goto  L</a:t>
            </a:r>
            <a:r>
              <a:rPr lang="zh-CN" altLang="en-US" sz="2000" smtClean="0"/>
              <a:t>。</a:t>
            </a:r>
          </a:p>
          <a:p>
            <a:pPr eaLnBrk="1" hangingPunct="1">
              <a:lnSpc>
                <a:spcPct val="90000"/>
              </a:lnSpc>
              <a:buFont typeface="Wingdings" panose="05000000000000000000" pitchFamily="2" charset="2"/>
              <a:buChar char="l"/>
            </a:pPr>
            <a:r>
              <a:rPr lang="zh-CN" altLang="en-US" sz="2000" smtClean="0"/>
              <a:t>编译程序处理过程中，对标号的处理是，程序中某个标号的第一次出现（无论是定义性还是使用性）都要填写标号表： </a:t>
            </a:r>
          </a:p>
          <a:p>
            <a:pPr eaLnBrk="1" hangingPunct="1">
              <a:lnSpc>
                <a:spcPct val="90000"/>
              </a:lnSpc>
              <a:buFont typeface="Wingdings" panose="05000000000000000000" pitchFamily="2" charset="2"/>
              <a:buChar char="l"/>
            </a:pPr>
            <a:endParaRPr lang="zh-CN" altLang="en-US" sz="2000" smtClean="0"/>
          </a:p>
          <a:p>
            <a:pPr eaLnBrk="1" hangingPunct="1">
              <a:lnSpc>
                <a:spcPct val="90000"/>
              </a:lnSpc>
              <a:buFont typeface="Wingdings" panose="05000000000000000000" pitchFamily="2" charset="2"/>
              <a:buChar char="l"/>
            </a:pPr>
            <a:endParaRPr lang="zh-CN" altLang="en-US" sz="2000" smtClean="0"/>
          </a:p>
          <a:p>
            <a:pPr eaLnBrk="1" hangingPunct="1">
              <a:lnSpc>
                <a:spcPct val="90000"/>
              </a:lnSpc>
              <a:buFont typeface="Wingdings" panose="05000000000000000000" pitchFamily="2" charset="2"/>
              <a:buChar char="l"/>
            </a:pPr>
            <a:r>
              <a:rPr lang="zh-CN" altLang="en-US" sz="2000" smtClean="0"/>
              <a:t>标号名即标号本身或相应的内码表示； </a:t>
            </a:r>
          </a:p>
          <a:p>
            <a:pPr eaLnBrk="1" hangingPunct="1">
              <a:lnSpc>
                <a:spcPct val="90000"/>
              </a:lnSpc>
              <a:buFont typeface="Wingdings" panose="05000000000000000000" pitchFamily="2" charset="2"/>
              <a:buChar char="l"/>
            </a:pPr>
            <a:r>
              <a:rPr lang="zh-CN" altLang="en-US" sz="2000" smtClean="0"/>
              <a:t>定义与否标志为：定义性出现</a:t>
            </a:r>
            <a:r>
              <a:rPr lang="en-US" altLang="zh-CN" sz="2000" smtClean="0"/>
              <a:t>D=1</a:t>
            </a:r>
            <a:r>
              <a:rPr lang="zh-CN" altLang="en-US" sz="2000" smtClean="0"/>
              <a:t>；使用性出现</a:t>
            </a:r>
            <a:r>
              <a:rPr lang="en-US" altLang="zh-CN" sz="2000" smtClean="0"/>
              <a:t>D=0</a:t>
            </a:r>
            <a:r>
              <a:rPr lang="zh-CN" altLang="en-US" sz="2000" smtClean="0"/>
              <a:t>。 </a:t>
            </a:r>
          </a:p>
          <a:p>
            <a:pPr eaLnBrk="1" hangingPunct="1">
              <a:lnSpc>
                <a:spcPct val="90000"/>
              </a:lnSpc>
              <a:buFont typeface="Wingdings" panose="05000000000000000000" pitchFamily="2" charset="2"/>
              <a:buChar char="l"/>
            </a:pPr>
            <a:r>
              <a:rPr lang="zh-CN" altLang="en-US" sz="2000" smtClean="0"/>
              <a:t>地址：当</a:t>
            </a:r>
            <a:r>
              <a:rPr lang="en-US" altLang="zh-CN" sz="2000" smtClean="0"/>
              <a:t>D=1</a:t>
            </a:r>
            <a:r>
              <a:rPr lang="zh-CN" altLang="en-US" sz="2000" smtClean="0"/>
              <a:t>时， </a:t>
            </a:r>
            <a:r>
              <a:rPr lang="en-US" altLang="zh-CN" sz="2000" smtClean="0"/>
              <a:t>add</a:t>
            </a:r>
            <a:r>
              <a:rPr lang="zh-CN" altLang="en-US" sz="2000" smtClean="0"/>
              <a:t>为标号</a:t>
            </a:r>
            <a:r>
              <a:rPr lang="en-US" altLang="zh-CN" sz="2000" smtClean="0"/>
              <a:t>L</a:t>
            </a:r>
            <a:r>
              <a:rPr lang="zh-CN" altLang="en-US" sz="2000" smtClean="0"/>
              <a:t>所标识的语句翻译成四元式序列的第一个四元式地址；当</a:t>
            </a:r>
            <a:r>
              <a:rPr lang="en-US" altLang="zh-CN" sz="2000" smtClean="0"/>
              <a:t>D=0</a:t>
            </a:r>
            <a:r>
              <a:rPr lang="zh-CN" altLang="en-US" sz="2000" smtClean="0"/>
              <a:t>时，标号</a:t>
            </a:r>
            <a:r>
              <a:rPr lang="en-US" altLang="zh-CN" sz="2000" smtClean="0"/>
              <a:t>L</a:t>
            </a:r>
            <a:r>
              <a:rPr lang="zh-CN" altLang="en-US" sz="2000" smtClean="0"/>
              <a:t>还未定义，需要将来回填，但这时要把所有以</a:t>
            </a:r>
            <a:r>
              <a:rPr lang="en-US" altLang="zh-CN" sz="2000" smtClean="0"/>
              <a:t>L</a:t>
            </a:r>
            <a:r>
              <a:rPr lang="zh-CN" altLang="en-US" sz="2000" smtClean="0"/>
              <a:t>为转移目标的四元式地址记录下来，以便一旦</a:t>
            </a:r>
            <a:r>
              <a:rPr lang="en-US" altLang="zh-CN" sz="2000" smtClean="0"/>
              <a:t>L</a:t>
            </a:r>
            <a:r>
              <a:rPr lang="zh-CN" altLang="en-US" sz="2000" smtClean="0"/>
              <a:t>确定可以回填。 </a:t>
            </a:r>
          </a:p>
        </p:txBody>
      </p:sp>
      <p:graphicFrame>
        <p:nvGraphicFramePr>
          <p:cNvPr id="35873" name="Group 33"/>
          <p:cNvGraphicFramePr>
            <a:graphicFrameLocks noGrp="1"/>
          </p:cNvGraphicFramePr>
          <p:nvPr>
            <p:ph sz="half" idx="2"/>
          </p:nvPr>
        </p:nvGraphicFramePr>
        <p:xfrm>
          <a:off x="966788" y="3654425"/>
          <a:ext cx="6946900" cy="422275"/>
        </p:xfrm>
        <a:graphic>
          <a:graphicData uri="http://schemas.openxmlformats.org/drawingml/2006/table">
            <a:tbl>
              <a:tblPr/>
              <a:tblGrid>
                <a:gridCol w="2316162">
                  <a:extLst>
                    <a:ext uri="{9D8B030D-6E8A-4147-A177-3AD203B41FA5}">
                      <a16:colId xmlns:a16="http://schemas.microsoft.com/office/drawing/2014/main" val="20000"/>
                    </a:ext>
                  </a:extLst>
                </a:gridCol>
                <a:gridCol w="2314575">
                  <a:extLst>
                    <a:ext uri="{9D8B030D-6E8A-4147-A177-3AD203B41FA5}">
                      <a16:colId xmlns:a16="http://schemas.microsoft.com/office/drawing/2014/main" val="20001"/>
                    </a:ext>
                  </a:extLst>
                </a:gridCol>
                <a:gridCol w="2316163">
                  <a:extLst>
                    <a:ext uri="{9D8B030D-6E8A-4147-A177-3AD203B41FA5}">
                      <a16:colId xmlns:a16="http://schemas.microsoft.com/office/drawing/2014/main" val="20002"/>
                    </a:ext>
                  </a:extLst>
                </a:gridCol>
              </a:tblGrid>
              <a:tr h="422275">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标号名（</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L</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定义与否标志（</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D</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地址（</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add</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536575"/>
          </a:xfrm>
        </p:spPr>
        <p:txBody>
          <a:bodyPr/>
          <a:lstStyle/>
          <a:p>
            <a:pPr algn="r" eaLnBrk="1" hangingPunct="1"/>
            <a:r>
              <a:rPr lang="zh-CN" altLang="en-US" sz="2800" smtClean="0"/>
              <a:t>关于拉链回填方法的另外一角度的分析</a:t>
            </a:r>
          </a:p>
        </p:txBody>
      </p:sp>
      <p:sp>
        <p:nvSpPr>
          <p:cNvPr id="29699" name="Rectangle 3"/>
          <p:cNvSpPr>
            <a:spLocks noGrp="1" noChangeArrowheads="1"/>
          </p:cNvSpPr>
          <p:nvPr>
            <p:ph type="body" sz="half" idx="1"/>
          </p:nvPr>
        </p:nvSpPr>
        <p:spPr>
          <a:xfrm>
            <a:off x="228600" y="838200"/>
            <a:ext cx="8662988" cy="5688013"/>
          </a:xfrm>
        </p:spPr>
        <p:txBody>
          <a:bodyPr/>
          <a:lstStyle/>
          <a:p>
            <a:pPr eaLnBrk="1" hangingPunct="1">
              <a:lnSpc>
                <a:spcPct val="80000"/>
              </a:lnSpc>
            </a:pPr>
            <a:r>
              <a:rPr lang="zh-CN" altLang="en-US" sz="1600" smtClean="0"/>
              <a:t>例如：</a:t>
            </a:r>
            <a:r>
              <a:rPr lang="en-US" altLang="zh-CN" sz="1600" smtClean="0">
                <a:latin typeface="Times New Roman" panose="02020603050405020304" pitchFamily="18" charset="0"/>
              </a:rPr>
              <a:t>……</a:t>
            </a:r>
            <a:endParaRPr lang="en-US" altLang="zh-CN" sz="1600" smtClean="0"/>
          </a:p>
          <a:p>
            <a:pPr eaLnBrk="1" hangingPunct="1">
              <a:lnSpc>
                <a:spcPct val="80000"/>
              </a:lnSpc>
            </a:pPr>
            <a:r>
              <a:rPr lang="en-US" altLang="zh-CN" sz="1600" smtClean="0"/>
              <a:t>10	goto L1</a:t>
            </a:r>
          </a:p>
          <a:p>
            <a:pPr eaLnBrk="1" hangingPunct="1">
              <a:lnSpc>
                <a:spcPct val="80000"/>
              </a:lnSpc>
            </a:pPr>
            <a:r>
              <a:rPr lang="en-US" altLang="zh-CN" sz="1600" smtClean="0"/>
              <a:t>	</a:t>
            </a:r>
            <a:r>
              <a:rPr lang="en-US" altLang="zh-CN" sz="1600" smtClean="0">
                <a:latin typeface="Times New Roman" panose="02020603050405020304" pitchFamily="18" charset="0"/>
              </a:rPr>
              <a:t>……</a:t>
            </a:r>
            <a:r>
              <a:rPr lang="en-US" altLang="zh-CN" sz="1600" smtClean="0"/>
              <a:t>.</a:t>
            </a:r>
          </a:p>
          <a:p>
            <a:pPr eaLnBrk="1" hangingPunct="1">
              <a:lnSpc>
                <a:spcPct val="80000"/>
              </a:lnSpc>
            </a:pPr>
            <a:r>
              <a:rPr lang="en-US" altLang="zh-CN" sz="1600" smtClean="0"/>
              <a:t>20	goto L1</a:t>
            </a:r>
          </a:p>
          <a:p>
            <a:pPr eaLnBrk="1" hangingPunct="1">
              <a:lnSpc>
                <a:spcPct val="80000"/>
              </a:lnSpc>
            </a:pPr>
            <a:r>
              <a:rPr lang="en-US" altLang="zh-CN" sz="1600" smtClean="0"/>
              <a:t>	</a:t>
            </a:r>
            <a:r>
              <a:rPr lang="en-US" altLang="zh-CN" sz="1600" smtClean="0">
                <a:latin typeface="Times New Roman" panose="02020603050405020304" pitchFamily="18" charset="0"/>
              </a:rPr>
              <a:t>……</a:t>
            </a:r>
            <a:r>
              <a:rPr lang="en-US" altLang="zh-CN" sz="1600" smtClean="0"/>
              <a:t>.</a:t>
            </a:r>
          </a:p>
          <a:p>
            <a:pPr eaLnBrk="1" hangingPunct="1">
              <a:lnSpc>
                <a:spcPct val="80000"/>
              </a:lnSpc>
            </a:pPr>
            <a:r>
              <a:rPr lang="en-US" altLang="zh-CN" sz="1600" smtClean="0"/>
              <a:t>30	goto L1</a:t>
            </a:r>
          </a:p>
          <a:p>
            <a:pPr eaLnBrk="1" hangingPunct="1">
              <a:lnSpc>
                <a:spcPct val="80000"/>
              </a:lnSpc>
            </a:pPr>
            <a:r>
              <a:rPr lang="en-US" altLang="zh-CN" sz="1600" smtClean="0"/>
              <a:t>	</a:t>
            </a:r>
            <a:r>
              <a:rPr lang="en-US" altLang="zh-CN" sz="1600" smtClean="0">
                <a:latin typeface="Times New Roman" panose="02020603050405020304" pitchFamily="18" charset="0"/>
              </a:rPr>
              <a:t>……</a:t>
            </a:r>
            <a:r>
              <a:rPr lang="en-US" altLang="zh-CN" sz="1600" smtClean="0"/>
              <a:t>.</a:t>
            </a:r>
          </a:p>
          <a:p>
            <a:pPr eaLnBrk="1" hangingPunct="1">
              <a:lnSpc>
                <a:spcPct val="80000"/>
              </a:lnSpc>
            </a:pPr>
            <a:r>
              <a:rPr lang="en-US" altLang="zh-CN" sz="1600" smtClean="0"/>
              <a:t>40	L1: </a:t>
            </a:r>
            <a:r>
              <a:rPr lang="en-US" altLang="zh-CN" sz="1600" smtClean="0">
                <a:latin typeface="Times New Roman" panose="02020603050405020304" pitchFamily="18" charset="0"/>
              </a:rPr>
              <a:t>………</a:t>
            </a:r>
            <a:endParaRPr lang="en-US" altLang="zh-CN" sz="1600" smtClean="0"/>
          </a:p>
          <a:p>
            <a:pPr eaLnBrk="1" hangingPunct="1">
              <a:lnSpc>
                <a:spcPct val="80000"/>
              </a:lnSpc>
            </a:pPr>
            <a:r>
              <a:rPr lang="zh-CN" altLang="en-US" sz="1600" smtClean="0"/>
              <a:t>注意上述</a:t>
            </a:r>
            <a:r>
              <a:rPr lang="en-US" altLang="zh-CN" sz="1600" smtClean="0"/>
              <a:t>10</a:t>
            </a:r>
            <a:r>
              <a:rPr lang="zh-CN" altLang="en-US" sz="1600" smtClean="0"/>
              <a:t>、</a:t>
            </a:r>
            <a:r>
              <a:rPr lang="en-US" altLang="zh-CN" sz="1600" smtClean="0"/>
              <a:t>20</a:t>
            </a:r>
            <a:r>
              <a:rPr lang="zh-CN" altLang="en-US" sz="1600" smtClean="0"/>
              <a:t>、</a:t>
            </a:r>
            <a:r>
              <a:rPr lang="en-US" altLang="zh-CN" sz="1600" smtClean="0"/>
              <a:t>30</a:t>
            </a:r>
            <a:r>
              <a:rPr lang="zh-CN" altLang="en-US" sz="1600" smtClean="0"/>
              <a:t>、</a:t>
            </a:r>
            <a:r>
              <a:rPr lang="en-US" altLang="zh-CN" sz="1600" smtClean="0"/>
              <a:t>40</a:t>
            </a:r>
            <a:r>
              <a:rPr lang="zh-CN" altLang="en-US" sz="1600" smtClean="0"/>
              <a:t>不是语句标号，而是语句的地址。</a:t>
            </a:r>
          </a:p>
          <a:p>
            <a:pPr eaLnBrk="1" hangingPunct="1">
              <a:lnSpc>
                <a:spcPct val="80000"/>
              </a:lnSpc>
            </a:pPr>
            <a:r>
              <a:rPr lang="zh-CN" altLang="en-US" sz="1600" smtClean="0"/>
              <a:t>前</a:t>
            </a:r>
            <a:r>
              <a:rPr lang="en-US" altLang="zh-CN" sz="1600" smtClean="0"/>
              <a:t>3</a:t>
            </a:r>
            <a:r>
              <a:rPr lang="zh-CN" altLang="en-US" sz="1600" smtClean="0"/>
              <a:t>次出现</a:t>
            </a:r>
            <a:r>
              <a:rPr lang="en-US" altLang="zh-CN" sz="1600" smtClean="0"/>
              <a:t>L1</a:t>
            </a:r>
            <a:r>
              <a:rPr lang="zh-CN" altLang="en-US" sz="1600" smtClean="0"/>
              <a:t>标号，为使用性；第四次出现为定义性出现。 </a:t>
            </a:r>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endParaRPr lang="zh-CN" altLang="en-US" sz="1600" smtClean="0"/>
          </a:p>
          <a:p>
            <a:pPr eaLnBrk="1" hangingPunct="1">
              <a:lnSpc>
                <a:spcPct val="80000"/>
              </a:lnSpc>
            </a:pPr>
            <a:r>
              <a:rPr lang="zh-CN" altLang="en-US" sz="1600" smtClean="0"/>
              <a:t>每出现</a:t>
            </a:r>
            <a:r>
              <a:rPr lang="en-US" altLang="zh-CN" sz="1600" smtClean="0"/>
              <a:t>L1</a:t>
            </a:r>
            <a:r>
              <a:rPr lang="zh-CN" altLang="en-US" sz="1600" smtClean="0"/>
              <a:t>标号对应的四元式</a:t>
            </a:r>
          </a:p>
          <a:p>
            <a:pPr eaLnBrk="1" hangingPunct="1">
              <a:lnSpc>
                <a:spcPct val="80000"/>
              </a:lnSpc>
            </a:pPr>
            <a:r>
              <a:rPr lang="en-US" altLang="zh-CN" sz="1600" smtClean="0"/>
              <a:t>10</a:t>
            </a:r>
            <a:r>
              <a:rPr lang="zh-CN" altLang="en-US" sz="1600" smtClean="0"/>
              <a:t>（</a:t>
            </a:r>
            <a:r>
              <a:rPr lang="en-US" altLang="zh-CN" sz="1600" smtClean="0"/>
              <a:t>j</a:t>
            </a:r>
            <a:r>
              <a:rPr lang="zh-CN" altLang="en-US" sz="1600" smtClean="0"/>
              <a:t>，</a:t>
            </a:r>
            <a:r>
              <a:rPr lang="en-US" altLang="zh-CN" sz="1600" smtClean="0"/>
              <a:t>--</a:t>
            </a:r>
            <a:r>
              <a:rPr lang="zh-CN" altLang="en-US" sz="1600" smtClean="0"/>
              <a:t>，</a:t>
            </a:r>
            <a:r>
              <a:rPr lang="en-US" altLang="zh-CN" sz="1600" smtClean="0"/>
              <a:t>--</a:t>
            </a:r>
            <a:r>
              <a:rPr lang="zh-CN" altLang="en-US" sz="1600" smtClean="0"/>
              <a:t>，</a:t>
            </a:r>
            <a:r>
              <a:rPr lang="en-US" altLang="zh-CN" sz="1600" smtClean="0"/>
              <a:t>0</a:t>
            </a:r>
            <a:r>
              <a:rPr lang="zh-CN" altLang="en-US" sz="1600" smtClean="0"/>
              <a:t>）</a:t>
            </a:r>
          </a:p>
          <a:p>
            <a:pPr eaLnBrk="1" hangingPunct="1">
              <a:lnSpc>
                <a:spcPct val="80000"/>
              </a:lnSpc>
            </a:pPr>
            <a:r>
              <a:rPr lang="en-US" altLang="zh-CN" sz="1600" smtClean="0"/>
              <a:t>20</a:t>
            </a:r>
            <a:r>
              <a:rPr lang="zh-CN" altLang="en-US" sz="1600" smtClean="0"/>
              <a:t>（</a:t>
            </a:r>
            <a:r>
              <a:rPr lang="en-US" altLang="zh-CN" sz="1600" smtClean="0"/>
              <a:t>j</a:t>
            </a:r>
            <a:r>
              <a:rPr lang="zh-CN" altLang="en-US" sz="1600" smtClean="0"/>
              <a:t>，</a:t>
            </a:r>
            <a:r>
              <a:rPr lang="en-US" altLang="zh-CN" sz="1600" smtClean="0"/>
              <a:t>--</a:t>
            </a:r>
            <a:r>
              <a:rPr lang="zh-CN" altLang="en-US" sz="1600" smtClean="0"/>
              <a:t>，</a:t>
            </a:r>
            <a:r>
              <a:rPr lang="en-US" altLang="zh-CN" sz="1600" smtClean="0"/>
              <a:t>--</a:t>
            </a:r>
            <a:r>
              <a:rPr lang="zh-CN" altLang="en-US" sz="1600" smtClean="0"/>
              <a:t>，</a:t>
            </a:r>
            <a:r>
              <a:rPr lang="en-US" altLang="zh-CN" sz="1600" smtClean="0"/>
              <a:t>10</a:t>
            </a:r>
            <a:r>
              <a:rPr lang="zh-CN" altLang="en-US" sz="1600" smtClean="0"/>
              <a:t>）</a:t>
            </a:r>
          </a:p>
          <a:p>
            <a:pPr eaLnBrk="1" hangingPunct="1">
              <a:lnSpc>
                <a:spcPct val="80000"/>
              </a:lnSpc>
            </a:pPr>
            <a:r>
              <a:rPr lang="en-US" altLang="zh-CN" sz="1600" smtClean="0"/>
              <a:t>30</a:t>
            </a:r>
            <a:r>
              <a:rPr lang="zh-CN" altLang="en-US" sz="1600" smtClean="0"/>
              <a:t>（</a:t>
            </a:r>
            <a:r>
              <a:rPr lang="en-US" altLang="zh-CN" sz="1600" smtClean="0"/>
              <a:t>j</a:t>
            </a:r>
            <a:r>
              <a:rPr lang="zh-CN" altLang="en-US" sz="1600" smtClean="0"/>
              <a:t>，</a:t>
            </a:r>
            <a:r>
              <a:rPr lang="en-US" altLang="zh-CN" sz="1600" smtClean="0"/>
              <a:t>--</a:t>
            </a:r>
            <a:r>
              <a:rPr lang="zh-CN" altLang="en-US" sz="1600" smtClean="0"/>
              <a:t>，</a:t>
            </a:r>
            <a:r>
              <a:rPr lang="en-US" altLang="zh-CN" sz="1600" smtClean="0"/>
              <a:t>--</a:t>
            </a:r>
            <a:r>
              <a:rPr lang="zh-CN" altLang="en-US" sz="1600" smtClean="0"/>
              <a:t>，</a:t>
            </a:r>
            <a:r>
              <a:rPr lang="en-US" altLang="zh-CN" sz="1600" smtClean="0"/>
              <a:t>20</a:t>
            </a:r>
            <a:r>
              <a:rPr lang="zh-CN" altLang="en-US" sz="1600" smtClean="0"/>
              <a:t>）</a:t>
            </a:r>
          </a:p>
          <a:p>
            <a:pPr eaLnBrk="1" hangingPunct="1">
              <a:lnSpc>
                <a:spcPct val="80000"/>
              </a:lnSpc>
            </a:pPr>
            <a:r>
              <a:rPr lang="en-US" altLang="zh-CN" sz="1600" smtClean="0"/>
              <a:t>40</a:t>
            </a:r>
            <a:r>
              <a:rPr lang="zh-CN" altLang="en-US" sz="1600" smtClean="0"/>
              <a:t>（</a:t>
            </a:r>
            <a:r>
              <a:rPr lang="en-US" altLang="zh-CN" sz="1600" smtClean="0"/>
              <a:t>j</a:t>
            </a:r>
            <a:r>
              <a:rPr lang="zh-CN" altLang="en-US" sz="1600" smtClean="0"/>
              <a:t>，</a:t>
            </a:r>
            <a:r>
              <a:rPr lang="en-US" altLang="zh-CN" sz="1600" smtClean="0"/>
              <a:t>--</a:t>
            </a:r>
            <a:r>
              <a:rPr lang="zh-CN" altLang="en-US" sz="1600" smtClean="0"/>
              <a:t>，</a:t>
            </a:r>
            <a:r>
              <a:rPr lang="en-US" altLang="zh-CN" sz="1600" smtClean="0"/>
              <a:t>--</a:t>
            </a:r>
            <a:r>
              <a:rPr lang="zh-CN" altLang="en-US" sz="1600" smtClean="0"/>
              <a:t>，</a:t>
            </a:r>
            <a:r>
              <a:rPr lang="en-US" altLang="zh-CN" sz="1600" smtClean="0"/>
              <a:t>30</a:t>
            </a:r>
            <a:r>
              <a:rPr lang="zh-CN" altLang="en-US" sz="1600" smtClean="0"/>
              <a:t>）</a:t>
            </a:r>
          </a:p>
          <a:p>
            <a:pPr eaLnBrk="1" hangingPunct="1">
              <a:lnSpc>
                <a:spcPct val="80000"/>
              </a:lnSpc>
            </a:pPr>
            <a:r>
              <a:rPr lang="zh-CN" altLang="en-US" sz="1600" smtClean="0"/>
              <a:t>按照逆序反填回去。 </a:t>
            </a:r>
          </a:p>
        </p:txBody>
      </p:sp>
      <p:graphicFrame>
        <p:nvGraphicFramePr>
          <p:cNvPr id="37936" name="Group 48"/>
          <p:cNvGraphicFramePr>
            <a:graphicFrameLocks noGrp="1"/>
          </p:cNvGraphicFramePr>
          <p:nvPr>
            <p:ph sz="half" idx="2"/>
          </p:nvPr>
        </p:nvGraphicFramePr>
        <p:xfrm>
          <a:off x="1033463" y="3587750"/>
          <a:ext cx="7078662" cy="1524000"/>
        </p:xfrm>
        <a:graphic>
          <a:graphicData uri="http://schemas.openxmlformats.org/drawingml/2006/table">
            <a:tbl>
              <a:tblPr/>
              <a:tblGrid>
                <a:gridCol w="2411412">
                  <a:extLst>
                    <a:ext uri="{9D8B030D-6E8A-4147-A177-3AD203B41FA5}">
                      <a16:colId xmlns:a16="http://schemas.microsoft.com/office/drawing/2014/main" val="2801803820"/>
                    </a:ext>
                  </a:extLst>
                </a:gridCol>
                <a:gridCol w="2408238">
                  <a:extLst>
                    <a:ext uri="{9D8B030D-6E8A-4147-A177-3AD203B41FA5}">
                      <a16:colId xmlns:a16="http://schemas.microsoft.com/office/drawing/2014/main" val="2844212739"/>
                    </a:ext>
                  </a:extLst>
                </a:gridCol>
                <a:gridCol w="2259012">
                  <a:extLst>
                    <a:ext uri="{9D8B030D-6E8A-4147-A177-3AD203B41FA5}">
                      <a16:colId xmlns:a16="http://schemas.microsoft.com/office/drawing/2014/main" val="3444591328"/>
                    </a:ext>
                  </a:extLst>
                </a:gridCol>
              </a:tblGrid>
              <a:tr h="230188">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标号名（</a:t>
                      </a: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a:t>
                      </a: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定义与否标志（</a:t>
                      </a:r>
                      <a:r>
                        <a:rPr kumimoji="1" lang="en-US" altLang="zh-CN"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D</a:t>
                      </a:r>
                      <a:r>
                        <a:rPr kumimoji="1" lang="zh-CN" altLang="en-US"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地址（</a:t>
                      </a: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add</a:t>
                      </a: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7071063"/>
                  </a:ext>
                </a:extLst>
              </a:tr>
              <a:tr h="230188">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4098155"/>
                  </a:ext>
                </a:extLst>
              </a:tr>
              <a:tr h="230188">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6659391"/>
                  </a:ext>
                </a:extLst>
              </a:tr>
              <a:tr h="230188">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1186625"/>
                  </a:ext>
                </a:extLst>
              </a:tr>
              <a:tr h="230188">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SzPct val="70000"/>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084437"/>
                  </a:ext>
                </a:extLst>
              </a:tr>
            </a:tbl>
          </a:graphicData>
        </a:graphic>
      </p:graphicFrame>
      <p:sp>
        <p:nvSpPr>
          <p:cNvPr id="29726" name="Line 45"/>
          <p:cNvSpPr>
            <a:spLocks noChangeShapeType="1"/>
          </p:cNvSpPr>
          <p:nvPr/>
        </p:nvSpPr>
        <p:spPr bwMode="auto">
          <a:xfrm>
            <a:off x="1116013" y="5589588"/>
            <a:ext cx="1295400" cy="215900"/>
          </a:xfrm>
          <a:prstGeom prst="line">
            <a:avLst/>
          </a:prstGeom>
          <a:noFill/>
          <a:ln w="95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Line 46"/>
          <p:cNvSpPr>
            <a:spLocks noChangeShapeType="1"/>
          </p:cNvSpPr>
          <p:nvPr/>
        </p:nvSpPr>
        <p:spPr bwMode="auto">
          <a:xfrm>
            <a:off x="1116013" y="5876925"/>
            <a:ext cx="1223962" cy="215900"/>
          </a:xfrm>
          <a:prstGeom prst="line">
            <a:avLst/>
          </a:prstGeom>
          <a:noFill/>
          <a:ln w="95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8" name="Line 47"/>
          <p:cNvSpPr>
            <a:spLocks noChangeShapeType="1"/>
          </p:cNvSpPr>
          <p:nvPr/>
        </p:nvSpPr>
        <p:spPr bwMode="auto">
          <a:xfrm>
            <a:off x="1042988" y="6092825"/>
            <a:ext cx="1225550" cy="215900"/>
          </a:xfrm>
          <a:prstGeom prst="line">
            <a:avLst/>
          </a:prstGeom>
          <a:noFill/>
          <a:ln w="95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836613"/>
            <a:ext cx="7772400" cy="428625"/>
          </a:xfrm>
        </p:spPr>
        <p:txBody>
          <a:bodyPr/>
          <a:lstStyle/>
          <a:p>
            <a:pPr eaLnBrk="1" hangingPunct="1"/>
            <a:r>
              <a:rPr lang="en-US" altLang="zh-CN" sz="4000" dirty="0"/>
              <a:t>7</a:t>
            </a:r>
            <a:r>
              <a:rPr lang="en-US" altLang="zh-CN" sz="4000" dirty="0" smtClean="0"/>
              <a:t>.6 </a:t>
            </a:r>
            <a:r>
              <a:rPr lang="zh-CN" altLang="en-US" sz="4000" dirty="0" smtClean="0"/>
              <a:t>控制结构的翻译</a:t>
            </a:r>
          </a:p>
        </p:txBody>
      </p:sp>
      <p:sp>
        <p:nvSpPr>
          <p:cNvPr id="30723" name="Rectangle 3"/>
          <p:cNvSpPr>
            <a:spLocks noGrp="1" noChangeArrowheads="1"/>
          </p:cNvSpPr>
          <p:nvPr>
            <p:ph idx="1"/>
          </p:nvPr>
        </p:nvSpPr>
        <p:spPr>
          <a:xfrm>
            <a:off x="684213" y="1628775"/>
            <a:ext cx="7772400" cy="5114925"/>
          </a:xfrm>
        </p:spPr>
        <p:txBody>
          <a:bodyPr/>
          <a:lstStyle/>
          <a:p>
            <a:pPr eaLnBrk="1" hangingPunct="1">
              <a:lnSpc>
                <a:spcPct val="80000"/>
              </a:lnSpc>
            </a:pPr>
            <a:r>
              <a:rPr lang="zh-CN" altLang="en-US" sz="2800" smtClean="0"/>
              <a:t>在程序设计语言中</a:t>
            </a:r>
            <a:r>
              <a:rPr lang="en-US" altLang="zh-CN" sz="2800" smtClean="0"/>
              <a:t>,</a:t>
            </a:r>
            <a:r>
              <a:rPr lang="zh-CN" altLang="en-US" sz="2800" smtClean="0"/>
              <a:t>控制结构语句通常有</a:t>
            </a:r>
            <a:r>
              <a:rPr lang="en-US" altLang="zh-CN" sz="2800" smtClean="0"/>
              <a:t>:</a:t>
            </a:r>
          </a:p>
          <a:p>
            <a:pPr lvl="1" eaLnBrk="1" hangingPunct="1">
              <a:lnSpc>
                <a:spcPct val="80000"/>
              </a:lnSpc>
            </a:pPr>
            <a:r>
              <a:rPr lang="en-US" altLang="zh-CN" sz="2400" smtClean="0"/>
              <a:t>if-then</a:t>
            </a:r>
          </a:p>
          <a:p>
            <a:pPr lvl="1" eaLnBrk="1" hangingPunct="1">
              <a:lnSpc>
                <a:spcPct val="80000"/>
              </a:lnSpc>
            </a:pPr>
            <a:r>
              <a:rPr lang="en-US" altLang="zh-CN" sz="2400" smtClean="0"/>
              <a:t>if-then-else</a:t>
            </a:r>
          </a:p>
          <a:p>
            <a:pPr lvl="1" eaLnBrk="1" hangingPunct="1">
              <a:lnSpc>
                <a:spcPct val="80000"/>
              </a:lnSpc>
            </a:pPr>
            <a:r>
              <a:rPr lang="en-US" altLang="zh-CN" sz="2400" smtClean="0"/>
              <a:t>while-do</a:t>
            </a:r>
          </a:p>
          <a:p>
            <a:pPr eaLnBrk="1" hangingPunct="1">
              <a:lnSpc>
                <a:spcPct val="80000"/>
              </a:lnSpc>
            </a:pPr>
            <a:r>
              <a:rPr lang="zh-CN" altLang="en-US" sz="2800" smtClean="0"/>
              <a:t>在控制语句中的布尔表达式翻译过程中</a:t>
            </a:r>
            <a:r>
              <a:rPr lang="en-US" altLang="zh-CN" sz="2800" smtClean="0"/>
              <a:t>,</a:t>
            </a:r>
            <a:r>
              <a:rPr lang="zh-CN" altLang="en-US" sz="2800" smtClean="0"/>
              <a:t>对</a:t>
            </a:r>
            <a:r>
              <a:rPr lang="zh-CN" altLang="en-US" sz="2800" smtClean="0">
                <a:latin typeface="Times New Roman" panose="02020603050405020304" pitchFamily="18" charset="0"/>
              </a:rPr>
              <a:t>”</a:t>
            </a:r>
            <a:r>
              <a:rPr lang="zh-CN" altLang="en-US" sz="2800" smtClean="0"/>
              <a:t>真出口</a:t>
            </a:r>
            <a:r>
              <a:rPr lang="zh-CN" altLang="en-US" sz="2800" smtClean="0">
                <a:latin typeface="Times New Roman" panose="02020603050405020304" pitchFamily="18" charset="0"/>
              </a:rPr>
              <a:t>”</a:t>
            </a:r>
            <a:r>
              <a:rPr lang="zh-CN" altLang="en-US" sz="2800" smtClean="0"/>
              <a:t>和</a:t>
            </a:r>
            <a:r>
              <a:rPr lang="zh-CN" altLang="en-US" sz="2800" smtClean="0">
                <a:latin typeface="Times New Roman" panose="02020603050405020304" pitchFamily="18" charset="0"/>
              </a:rPr>
              <a:t>”</a:t>
            </a:r>
            <a:r>
              <a:rPr lang="zh-CN" altLang="en-US" sz="2800" smtClean="0"/>
              <a:t>假出口</a:t>
            </a:r>
            <a:r>
              <a:rPr lang="zh-CN" altLang="en-US" sz="2800" smtClean="0">
                <a:latin typeface="Times New Roman" panose="02020603050405020304" pitchFamily="18" charset="0"/>
              </a:rPr>
              <a:t>”</a:t>
            </a:r>
            <a:r>
              <a:rPr lang="zh-CN" altLang="en-US" sz="2800" smtClean="0"/>
              <a:t>通常采用</a:t>
            </a:r>
            <a:r>
              <a:rPr lang="zh-CN" altLang="en-US" sz="2800" smtClean="0">
                <a:latin typeface="Times New Roman" panose="02020603050405020304" pitchFamily="18" charset="0"/>
              </a:rPr>
              <a:t>”</a:t>
            </a:r>
            <a:r>
              <a:rPr lang="zh-CN" altLang="en-US" sz="2800" smtClean="0"/>
              <a:t>拉链</a:t>
            </a:r>
            <a:r>
              <a:rPr lang="zh-CN" altLang="en-US" sz="2800" smtClean="0">
                <a:latin typeface="Times New Roman" panose="02020603050405020304" pitchFamily="18" charset="0"/>
              </a:rPr>
              <a:t>”</a:t>
            </a:r>
            <a:r>
              <a:rPr lang="en-US" altLang="zh-CN" sz="2800" smtClean="0"/>
              <a:t>,</a:t>
            </a:r>
            <a:r>
              <a:rPr lang="en-US" altLang="zh-CN" sz="2800" smtClean="0">
                <a:latin typeface="Times New Roman" panose="02020603050405020304" pitchFamily="18" charset="0"/>
              </a:rPr>
              <a:t>”</a:t>
            </a:r>
            <a:r>
              <a:rPr lang="zh-CN" altLang="en-US" sz="2800" smtClean="0"/>
              <a:t>回填</a:t>
            </a:r>
            <a:r>
              <a:rPr lang="zh-CN" altLang="en-US" sz="2800" smtClean="0">
                <a:latin typeface="Times New Roman" panose="02020603050405020304" pitchFamily="18" charset="0"/>
              </a:rPr>
              <a:t>”</a:t>
            </a:r>
            <a:r>
              <a:rPr lang="zh-CN" altLang="en-US" sz="2800" smtClean="0"/>
              <a:t>方法进行翻译确认</a:t>
            </a:r>
            <a:r>
              <a:rPr lang="en-US" altLang="zh-CN" sz="2800" smtClean="0"/>
              <a:t>;</a:t>
            </a:r>
          </a:p>
          <a:p>
            <a:pPr eaLnBrk="1" hangingPunct="1">
              <a:lnSpc>
                <a:spcPct val="80000"/>
              </a:lnSpc>
            </a:pPr>
            <a:r>
              <a:rPr lang="zh-CN" altLang="en-US" sz="2800" smtClean="0"/>
              <a:t>事实上</a:t>
            </a:r>
            <a:r>
              <a:rPr lang="en-US" altLang="zh-CN" sz="2800" smtClean="0"/>
              <a:t>,</a:t>
            </a:r>
            <a:r>
              <a:rPr lang="zh-CN" altLang="en-US" sz="2800" smtClean="0"/>
              <a:t>在对于整个控制结构语句也存在着一个出口不确定的问题</a:t>
            </a:r>
            <a:r>
              <a:rPr lang="en-US" altLang="zh-CN" sz="2800" smtClean="0"/>
              <a:t>;</a:t>
            </a:r>
          </a:p>
          <a:p>
            <a:pPr eaLnBrk="1" hangingPunct="1">
              <a:lnSpc>
                <a:spcPct val="80000"/>
              </a:lnSpc>
            </a:pPr>
            <a:r>
              <a:rPr lang="zh-CN" altLang="en-US" sz="2800" smtClean="0"/>
              <a:t>那就是当执行完整个控制语句后</a:t>
            </a:r>
            <a:r>
              <a:rPr lang="en-US" altLang="zh-CN" sz="2800" smtClean="0"/>
              <a:t>,</a:t>
            </a:r>
            <a:r>
              <a:rPr lang="zh-CN" altLang="en-US" sz="2800" smtClean="0"/>
              <a:t>将执行一个无条件转移语句指令</a:t>
            </a:r>
            <a:r>
              <a:rPr lang="en-US" altLang="zh-CN" sz="2800" smtClean="0"/>
              <a:t>,</a:t>
            </a:r>
            <a:r>
              <a:rPr lang="zh-CN" altLang="en-US" sz="2800" smtClean="0"/>
              <a:t>将控制离开这个语句</a:t>
            </a:r>
            <a:r>
              <a:rPr lang="en-US" altLang="zh-CN" sz="2800" smtClean="0"/>
              <a:t>;</a:t>
            </a:r>
          </a:p>
          <a:p>
            <a:pPr eaLnBrk="1" hangingPunct="1">
              <a:lnSpc>
                <a:spcPct val="80000"/>
              </a:lnSpc>
            </a:pPr>
            <a:r>
              <a:rPr lang="zh-CN" altLang="en-US" sz="2800" smtClean="0"/>
              <a:t>但是</a:t>
            </a:r>
            <a:r>
              <a:rPr lang="en-US" altLang="zh-CN" sz="2800" smtClean="0"/>
              <a:t>,</a:t>
            </a:r>
            <a:r>
              <a:rPr lang="zh-CN" altLang="en-US" sz="2800" smtClean="0"/>
              <a:t>在完成整个语句前这个无条件转移指令的地址无法确认</a:t>
            </a:r>
            <a:r>
              <a:rPr lang="en-US" altLang="zh-CN" sz="280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35013" y="735013"/>
            <a:ext cx="7772400" cy="428625"/>
          </a:xfrm>
        </p:spPr>
        <p:txBody>
          <a:bodyPr/>
          <a:lstStyle/>
          <a:p>
            <a:pPr eaLnBrk="1" hangingPunct="1"/>
            <a:r>
              <a:rPr lang="en-US" altLang="zh-CN" sz="4000" dirty="0"/>
              <a:t>7</a:t>
            </a:r>
            <a:r>
              <a:rPr lang="en-US" altLang="zh-CN" sz="4000" dirty="0" smtClean="0"/>
              <a:t>.6 </a:t>
            </a:r>
            <a:r>
              <a:rPr lang="zh-CN" altLang="en-US" sz="4000" dirty="0" smtClean="0"/>
              <a:t>控制结构的翻译</a:t>
            </a:r>
          </a:p>
        </p:txBody>
      </p:sp>
      <p:sp>
        <p:nvSpPr>
          <p:cNvPr id="31747" name="Rectangle 3"/>
          <p:cNvSpPr>
            <a:spLocks noGrp="1" noChangeArrowheads="1"/>
          </p:cNvSpPr>
          <p:nvPr>
            <p:ph idx="1"/>
          </p:nvPr>
        </p:nvSpPr>
        <p:spPr>
          <a:xfrm>
            <a:off x="323850" y="2071688"/>
            <a:ext cx="6769100" cy="4392612"/>
          </a:xfrm>
        </p:spPr>
        <p:txBody>
          <a:bodyPr/>
          <a:lstStyle/>
          <a:p>
            <a:pPr eaLnBrk="1" hangingPunct="1"/>
            <a:r>
              <a:rPr lang="zh-CN" altLang="en-US" sz="2000" smtClean="0"/>
              <a:t>以条件控制语句</a:t>
            </a:r>
            <a:r>
              <a:rPr lang="en-US" altLang="zh-CN" sz="2000" smtClean="0"/>
              <a:t>if E then S</a:t>
            </a:r>
            <a:r>
              <a:rPr lang="en-US" altLang="zh-CN" sz="2000" baseline="30000" smtClean="0"/>
              <a:t>1</a:t>
            </a:r>
            <a:r>
              <a:rPr lang="en-US" altLang="zh-CN" sz="2000" smtClean="0"/>
              <a:t> else S</a:t>
            </a:r>
            <a:r>
              <a:rPr lang="en-US" altLang="zh-CN" sz="2000" baseline="30000" smtClean="0"/>
              <a:t>2</a:t>
            </a:r>
            <a:r>
              <a:rPr lang="zh-CN" altLang="en-US" sz="2000" smtClean="0"/>
              <a:t>为例</a:t>
            </a:r>
            <a:r>
              <a:rPr lang="en-US" altLang="zh-CN" sz="2000" smtClean="0"/>
              <a:t>;</a:t>
            </a:r>
          </a:p>
          <a:p>
            <a:pPr lvl="1" eaLnBrk="1" hangingPunct="1"/>
            <a:r>
              <a:rPr lang="zh-CN" altLang="en-US" sz="2000" smtClean="0"/>
              <a:t>在扫描到</a:t>
            </a:r>
            <a:r>
              <a:rPr lang="en-US" altLang="zh-CN" sz="2000" smtClean="0"/>
              <a:t>then</a:t>
            </a:r>
            <a:r>
              <a:rPr lang="zh-CN" altLang="en-US" sz="2000" smtClean="0"/>
              <a:t>时才能知道</a:t>
            </a:r>
            <a:r>
              <a:rPr lang="en-US" altLang="zh-CN" sz="2000" smtClean="0"/>
              <a:t>E</a:t>
            </a:r>
            <a:r>
              <a:rPr lang="zh-CN" altLang="en-US" sz="2000" smtClean="0"/>
              <a:t>的</a:t>
            </a:r>
            <a:r>
              <a:rPr lang="zh-CN" altLang="en-US" sz="2000" smtClean="0">
                <a:latin typeface="Times New Roman" panose="02020603050405020304" pitchFamily="18" charset="0"/>
              </a:rPr>
              <a:t>”</a:t>
            </a:r>
            <a:r>
              <a:rPr lang="zh-CN" altLang="en-US" sz="2000" smtClean="0"/>
              <a:t>真出口</a:t>
            </a:r>
            <a:r>
              <a:rPr lang="zh-CN" altLang="en-US" sz="2000" smtClean="0">
                <a:latin typeface="Times New Roman" panose="02020603050405020304" pitchFamily="18" charset="0"/>
              </a:rPr>
              <a:t>”</a:t>
            </a:r>
            <a:endParaRPr lang="zh-CN" altLang="en-US" sz="2000" smtClean="0"/>
          </a:p>
          <a:p>
            <a:pPr lvl="1" eaLnBrk="1" hangingPunct="1"/>
            <a:r>
              <a:rPr lang="zh-CN" altLang="en-US" sz="2000" smtClean="0"/>
              <a:t>在处理完</a:t>
            </a:r>
            <a:r>
              <a:rPr lang="en-US" altLang="zh-CN" sz="2000" smtClean="0"/>
              <a:t>S1,</a:t>
            </a:r>
            <a:r>
              <a:rPr lang="zh-CN" altLang="en-US" sz="2000" smtClean="0"/>
              <a:t>到达</a:t>
            </a:r>
            <a:r>
              <a:rPr lang="en-US" altLang="zh-CN" sz="2000" smtClean="0"/>
              <a:t>else</a:t>
            </a:r>
            <a:r>
              <a:rPr lang="zh-CN" altLang="en-US" sz="2000" smtClean="0"/>
              <a:t>时才能确定</a:t>
            </a:r>
            <a:r>
              <a:rPr lang="zh-CN" altLang="en-US" sz="2000" smtClean="0">
                <a:latin typeface="Times New Roman" panose="02020603050405020304" pitchFamily="18" charset="0"/>
              </a:rPr>
              <a:t>”</a:t>
            </a:r>
            <a:r>
              <a:rPr lang="zh-CN" altLang="en-US" sz="2000" smtClean="0"/>
              <a:t>假出口</a:t>
            </a:r>
            <a:r>
              <a:rPr lang="zh-CN" altLang="en-US" sz="2000" smtClean="0">
                <a:latin typeface="Times New Roman" panose="02020603050405020304" pitchFamily="18" charset="0"/>
              </a:rPr>
              <a:t>”</a:t>
            </a:r>
            <a:r>
              <a:rPr lang="en-US" altLang="zh-CN" sz="2000" smtClean="0"/>
              <a:t>;</a:t>
            </a:r>
          </a:p>
          <a:p>
            <a:pPr lvl="1" eaLnBrk="1" hangingPunct="1"/>
            <a:r>
              <a:rPr lang="zh-CN" altLang="en-US" sz="2000" smtClean="0"/>
              <a:t>只有翻译完</a:t>
            </a:r>
            <a:r>
              <a:rPr lang="en-US" altLang="zh-CN" sz="2000" smtClean="0"/>
              <a:t>S2</a:t>
            </a:r>
            <a:r>
              <a:rPr lang="zh-CN" altLang="en-US" sz="2000" smtClean="0"/>
              <a:t>以后才能确定无条件转移的地址</a:t>
            </a:r>
            <a:r>
              <a:rPr lang="en-US" altLang="zh-CN" sz="2000" smtClean="0"/>
              <a:t>OUT.</a:t>
            </a:r>
          </a:p>
          <a:p>
            <a:pPr eaLnBrk="1" hangingPunct="1"/>
            <a:r>
              <a:rPr lang="zh-CN" altLang="en-US" sz="2000" smtClean="0"/>
              <a:t>对于嵌套的控制结构语句也是如此</a:t>
            </a:r>
            <a:r>
              <a:rPr lang="en-US" altLang="zh-CN" sz="2000" smtClean="0"/>
              <a:t>,</a:t>
            </a:r>
            <a:r>
              <a:rPr lang="zh-CN" altLang="en-US" sz="2000" smtClean="0"/>
              <a:t>如</a:t>
            </a:r>
            <a:r>
              <a:rPr lang="en-US" altLang="zh-CN" sz="2000" smtClean="0"/>
              <a:t>:</a:t>
            </a:r>
          </a:p>
          <a:p>
            <a:pPr lvl="1" eaLnBrk="1" hangingPunct="1"/>
            <a:r>
              <a:rPr lang="en-US" altLang="zh-CN" sz="1800" smtClean="0"/>
              <a:t>if E</a:t>
            </a:r>
            <a:r>
              <a:rPr lang="en-US" altLang="zh-CN" sz="1800" baseline="30000" smtClean="0"/>
              <a:t>1</a:t>
            </a:r>
            <a:r>
              <a:rPr lang="en-US" altLang="zh-CN" sz="1800" smtClean="0"/>
              <a:t> then  </a:t>
            </a:r>
            <a:r>
              <a:rPr lang="en-US" altLang="zh-CN" sz="1800" smtClean="0">
                <a:solidFill>
                  <a:srgbClr val="B92A0D"/>
                </a:solidFill>
              </a:rPr>
              <a:t>if E</a:t>
            </a:r>
            <a:r>
              <a:rPr lang="en-US" altLang="zh-CN" sz="1800" baseline="30000" smtClean="0">
                <a:solidFill>
                  <a:srgbClr val="B92A0D"/>
                </a:solidFill>
              </a:rPr>
              <a:t>2 </a:t>
            </a:r>
            <a:r>
              <a:rPr lang="en-US" altLang="zh-CN" sz="1800" smtClean="0">
                <a:solidFill>
                  <a:srgbClr val="B92A0D"/>
                </a:solidFill>
              </a:rPr>
              <a:t>then S</a:t>
            </a:r>
            <a:r>
              <a:rPr lang="en-US" altLang="zh-CN" sz="1800" baseline="30000" smtClean="0">
                <a:solidFill>
                  <a:srgbClr val="B92A0D"/>
                </a:solidFill>
              </a:rPr>
              <a:t>1</a:t>
            </a:r>
            <a:r>
              <a:rPr lang="en-US" altLang="zh-CN" sz="1800" smtClean="0">
                <a:solidFill>
                  <a:srgbClr val="B92A0D"/>
                </a:solidFill>
              </a:rPr>
              <a:t> else S</a:t>
            </a:r>
            <a:r>
              <a:rPr lang="en-US" altLang="zh-CN" sz="1800" baseline="30000" smtClean="0">
                <a:solidFill>
                  <a:srgbClr val="B92A0D"/>
                </a:solidFill>
              </a:rPr>
              <a:t>2</a:t>
            </a:r>
            <a:r>
              <a:rPr lang="en-US" altLang="zh-CN" sz="1800" smtClean="0"/>
              <a:t>  else S</a:t>
            </a:r>
            <a:r>
              <a:rPr lang="en-US" altLang="zh-CN" sz="1800" baseline="30000" smtClean="0"/>
              <a:t>3</a:t>
            </a:r>
            <a:r>
              <a:rPr lang="en-US" altLang="zh-CN" sz="1800" smtClean="0"/>
              <a:t>;</a:t>
            </a:r>
          </a:p>
          <a:p>
            <a:pPr lvl="1" eaLnBrk="1" hangingPunct="1"/>
            <a:r>
              <a:rPr lang="zh-CN" altLang="en-US" sz="1800" smtClean="0"/>
              <a:t>当翻译完</a:t>
            </a:r>
            <a:r>
              <a:rPr lang="en-US" altLang="zh-CN" sz="1800" smtClean="0"/>
              <a:t>S2</a:t>
            </a:r>
            <a:r>
              <a:rPr lang="zh-CN" altLang="en-US" sz="1800" smtClean="0"/>
              <a:t>后仍然无法确定无条件转移控制目标地址</a:t>
            </a:r>
            <a:r>
              <a:rPr lang="en-US" altLang="zh-CN" sz="1800" smtClean="0"/>
              <a:t>;</a:t>
            </a:r>
          </a:p>
          <a:p>
            <a:pPr lvl="1" eaLnBrk="1" hangingPunct="1"/>
            <a:r>
              <a:rPr lang="zh-CN" altLang="en-US" sz="1800" smtClean="0"/>
              <a:t>可见</a:t>
            </a:r>
            <a:r>
              <a:rPr lang="en-US" altLang="zh-CN" sz="1800" smtClean="0"/>
              <a:t>,</a:t>
            </a:r>
            <a:r>
              <a:rPr lang="zh-CN" altLang="en-US" sz="1800" smtClean="0"/>
              <a:t>转移目标的确定与语句所处环境有关</a:t>
            </a:r>
            <a:r>
              <a:rPr lang="en-US" altLang="zh-CN" sz="1800" smtClean="0"/>
              <a:t>.</a:t>
            </a:r>
          </a:p>
          <a:p>
            <a:pPr eaLnBrk="1" hangingPunct="1"/>
            <a:r>
              <a:rPr lang="zh-CN" altLang="en-US" sz="2000" smtClean="0"/>
              <a:t>与布尔表达式翻译类似采用链的方式将所有四元式链接起来</a:t>
            </a:r>
            <a:r>
              <a:rPr lang="en-US" altLang="zh-CN" sz="2000" smtClean="0"/>
              <a:t>,</a:t>
            </a:r>
            <a:r>
              <a:rPr lang="zh-CN" altLang="en-US" sz="2000" smtClean="0"/>
              <a:t>一旦确定了转移目标地址</a:t>
            </a:r>
            <a:r>
              <a:rPr lang="en-US" altLang="zh-CN" sz="2000" smtClean="0"/>
              <a:t>,</a:t>
            </a:r>
            <a:r>
              <a:rPr lang="zh-CN" altLang="en-US" sz="2000" smtClean="0"/>
              <a:t>立刻回填</a:t>
            </a:r>
            <a:r>
              <a:rPr lang="en-US" altLang="zh-CN" sz="2000" smtClean="0"/>
              <a:t>;</a:t>
            </a:r>
          </a:p>
          <a:p>
            <a:pPr eaLnBrk="1" hangingPunct="1"/>
            <a:r>
              <a:rPr lang="zh-CN" altLang="en-US" sz="2000" smtClean="0"/>
              <a:t>真正的回填工作将在处理该控制语句的外层环境后的时候进行</a:t>
            </a:r>
            <a:r>
              <a:rPr lang="en-US" altLang="zh-CN" sz="2000" smtClean="0"/>
              <a:t>.</a:t>
            </a:r>
          </a:p>
        </p:txBody>
      </p:sp>
      <p:grpSp>
        <p:nvGrpSpPr>
          <p:cNvPr id="31748" name="组合 1"/>
          <p:cNvGrpSpPr>
            <a:grpSpLocks/>
          </p:cNvGrpSpPr>
          <p:nvPr/>
        </p:nvGrpSpPr>
        <p:grpSpPr bwMode="auto">
          <a:xfrm>
            <a:off x="7067550" y="2071688"/>
            <a:ext cx="1871663" cy="4033837"/>
            <a:chOff x="7092950" y="1052513"/>
            <a:chExt cx="1871663" cy="4033837"/>
          </a:xfrm>
        </p:grpSpPr>
        <p:sp>
          <p:nvSpPr>
            <p:cNvPr id="31749" name="Rectangle 4"/>
            <p:cNvSpPr>
              <a:spLocks noChangeArrowheads="1"/>
            </p:cNvSpPr>
            <p:nvPr/>
          </p:nvSpPr>
          <p:spPr bwMode="auto">
            <a:xfrm>
              <a:off x="7092950" y="1052513"/>
              <a:ext cx="1439863"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E</a:t>
              </a:r>
              <a:r>
                <a:rPr lang="zh-CN" altLang="en-US" sz="2000">
                  <a:latin typeface="Times New Roman" panose="02020603050405020304" pitchFamily="18" charset="0"/>
                </a:rPr>
                <a:t>的代码</a:t>
              </a:r>
            </a:p>
          </p:txBody>
        </p:sp>
        <p:sp>
          <p:nvSpPr>
            <p:cNvPr id="31750" name="Rectangle 5"/>
            <p:cNvSpPr>
              <a:spLocks noChangeArrowheads="1"/>
            </p:cNvSpPr>
            <p:nvPr/>
          </p:nvSpPr>
          <p:spPr bwMode="auto">
            <a:xfrm>
              <a:off x="7092950" y="1844675"/>
              <a:ext cx="1439863"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S</a:t>
              </a:r>
              <a:r>
                <a:rPr lang="en-US" altLang="zh-CN" sz="2000" baseline="30000">
                  <a:latin typeface="Times New Roman" panose="02020603050405020304" pitchFamily="18" charset="0"/>
                </a:rPr>
                <a:t>1</a:t>
              </a:r>
              <a:r>
                <a:rPr lang="zh-CN" altLang="en-US" sz="2000">
                  <a:latin typeface="Times New Roman" panose="02020603050405020304" pitchFamily="18" charset="0"/>
                </a:rPr>
                <a:t>的代码</a:t>
              </a:r>
            </a:p>
          </p:txBody>
        </p:sp>
        <p:sp>
          <p:nvSpPr>
            <p:cNvPr id="31751" name="Rectangle 6"/>
            <p:cNvSpPr>
              <a:spLocks noChangeArrowheads="1"/>
            </p:cNvSpPr>
            <p:nvPr/>
          </p:nvSpPr>
          <p:spPr bwMode="auto">
            <a:xfrm>
              <a:off x="7092950" y="2708275"/>
              <a:ext cx="1439863" cy="504825"/>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Jump out</a:t>
              </a:r>
            </a:p>
          </p:txBody>
        </p:sp>
        <p:sp>
          <p:nvSpPr>
            <p:cNvPr id="31752" name="Rectangle 7"/>
            <p:cNvSpPr>
              <a:spLocks noChangeArrowheads="1"/>
            </p:cNvSpPr>
            <p:nvPr/>
          </p:nvSpPr>
          <p:spPr bwMode="auto">
            <a:xfrm>
              <a:off x="7092950" y="3644900"/>
              <a:ext cx="1439863"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S</a:t>
              </a:r>
              <a:r>
                <a:rPr lang="en-US" altLang="zh-CN" sz="2000" baseline="30000">
                  <a:latin typeface="Times New Roman" panose="02020603050405020304" pitchFamily="18" charset="0"/>
                </a:rPr>
                <a:t>2</a:t>
              </a:r>
              <a:r>
                <a:rPr lang="zh-CN" altLang="en-US" sz="2000">
                  <a:latin typeface="Times New Roman" panose="02020603050405020304" pitchFamily="18" charset="0"/>
                </a:rPr>
                <a:t>代码</a:t>
              </a:r>
            </a:p>
          </p:txBody>
        </p:sp>
        <p:sp>
          <p:nvSpPr>
            <p:cNvPr id="31753" name="Rectangle 8"/>
            <p:cNvSpPr>
              <a:spLocks noChangeArrowheads="1"/>
            </p:cNvSpPr>
            <p:nvPr/>
          </p:nvSpPr>
          <p:spPr bwMode="auto">
            <a:xfrm>
              <a:off x="7092950" y="4581525"/>
              <a:ext cx="1439863" cy="504825"/>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rPr>
                <a:t>Out:……</a:t>
              </a:r>
            </a:p>
          </p:txBody>
        </p:sp>
        <p:sp>
          <p:nvSpPr>
            <p:cNvPr id="31754" name="Line 9"/>
            <p:cNvSpPr>
              <a:spLocks noChangeShapeType="1"/>
            </p:cNvSpPr>
            <p:nvPr/>
          </p:nvSpPr>
          <p:spPr bwMode="auto">
            <a:xfrm>
              <a:off x="8532813" y="1196975"/>
              <a:ext cx="2159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5" name="Line 10"/>
            <p:cNvSpPr>
              <a:spLocks noChangeShapeType="1"/>
            </p:cNvSpPr>
            <p:nvPr/>
          </p:nvSpPr>
          <p:spPr bwMode="auto">
            <a:xfrm>
              <a:off x="8748713" y="1196975"/>
              <a:ext cx="0" cy="7921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6" name="Line 11"/>
            <p:cNvSpPr>
              <a:spLocks noChangeShapeType="1"/>
            </p:cNvSpPr>
            <p:nvPr/>
          </p:nvSpPr>
          <p:spPr bwMode="auto">
            <a:xfrm flipH="1">
              <a:off x="8532813" y="1989138"/>
              <a:ext cx="215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7" name="Line 12"/>
            <p:cNvSpPr>
              <a:spLocks noChangeShapeType="1"/>
            </p:cNvSpPr>
            <p:nvPr/>
          </p:nvSpPr>
          <p:spPr bwMode="auto">
            <a:xfrm>
              <a:off x="8532813" y="1412875"/>
              <a:ext cx="431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8" name="Line 13"/>
            <p:cNvSpPr>
              <a:spLocks noChangeShapeType="1"/>
            </p:cNvSpPr>
            <p:nvPr/>
          </p:nvSpPr>
          <p:spPr bwMode="auto">
            <a:xfrm>
              <a:off x="8964613" y="1412875"/>
              <a:ext cx="0" cy="2447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9" name="Line 14"/>
            <p:cNvSpPr>
              <a:spLocks noChangeShapeType="1"/>
            </p:cNvSpPr>
            <p:nvPr/>
          </p:nvSpPr>
          <p:spPr bwMode="auto">
            <a:xfrm flipH="1" flipV="1">
              <a:off x="8532813" y="3860800"/>
              <a:ext cx="431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04900" y="333375"/>
            <a:ext cx="7772400" cy="428625"/>
          </a:xfrm>
        </p:spPr>
        <p:txBody>
          <a:bodyPr/>
          <a:lstStyle/>
          <a:p>
            <a:pPr eaLnBrk="1" hangingPunct="1"/>
            <a:r>
              <a:rPr lang="en-US" altLang="zh-CN" sz="4000" dirty="0"/>
              <a:t>7</a:t>
            </a:r>
            <a:r>
              <a:rPr lang="en-US" altLang="zh-CN" sz="4000" dirty="0" smtClean="0"/>
              <a:t>.6 </a:t>
            </a:r>
            <a:r>
              <a:rPr lang="zh-CN" altLang="en-US" sz="4000" dirty="0" smtClean="0"/>
              <a:t>控制结构的翻译</a:t>
            </a:r>
          </a:p>
        </p:txBody>
      </p:sp>
      <p:sp>
        <p:nvSpPr>
          <p:cNvPr id="32771" name="Rectangle 3"/>
          <p:cNvSpPr>
            <a:spLocks noGrp="1" noChangeArrowheads="1"/>
          </p:cNvSpPr>
          <p:nvPr>
            <p:ph idx="1"/>
          </p:nvPr>
        </p:nvSpPr>
        <p:spPr>
          <a:xfrm>
            <a:off x="249238" y="1016000"/>
            <a:ext cx="4321175" cy="5832475"/>
          </a:xfrm>
        </p:spPr>
        <p:txBody>
          <a:bodyPr/>
          <a:lstStyle/>
          <a:p>
            <a:pPr eaLnBrk="1" hangingPunct="1">
              <a:lnSpc>
                <a:spcPct val="80000"/>
              </a:lnSpc>
            </a:pPr>
            <a:r>
              <a:rPr lang="zh-CN" altLang="en-US" sz="1800" b="1" smtClean="0"/>
              <a:t>开关语句</a:t>
            </a:r>
            <a:r>
              <a:rPr lang="en-US" altLang="zh-CN" sz="1800" b="1" smtClean="0"/>
              <a:t>.</a:t>
            </a:r>
            <a:r>
              <a:rPr lang="zh-CN" altLang="en-US" sz="1800" b="1" smtClean="0"/>
              <a:t>假定的语句形式为</a:t>
            </a:r>
            <a:r>
              <a:rPr lang="en-US" altLang="zh-CN" sz="1800" b="1" smtClean="0"/>
              <a:t>:</a:t>
            </a:r>
          </a:p>
          <a:p>
            <a:pPr lvl="1" eaLnBrk="1" hangingPunct="1">
              <a:lnSpc>
                <a:spcPct val="80000"/>
              </a:lnSpc>
            </a:pPr>
            <a:r>
              <a:rPr lang="en-US" altLang="zh-CN" sz="1800" b="1" smtClean="0"/>
              <a:t>Switch E of</a:t>
            </a:r>
          </a:p>
          <a:p>
            <a:pPr lvl="1" eaLnBrk="1" hangingPunct="1">
              <a:lnSpc>
                <a:spcPct val="80000"/>
              </a:lnSpc>
            </a:pPr>
            <a:r>
              <a:rPr lang="en-US" altLang="zh-CN" sz="1800" b="1" smtClean="0"/>
              <a:t>Case V</a:t>
            </a:r>
            <a:r>
              <a:rPr lang="en-US" altLang="zh-CN" sz="1800" b="1" baseline="30000" smtClean="0"/>
              <a:t>1</a:t>
            </a:r>
            <a:r>
              <a:rPr lang="en-US" altLang="zh-CN" sz="1800" b="1" smtClean="0"/>
              <a:t>:S</a:t>
            </a:r>
            <a:r>
              <a:rPr lang="en-US" altLang="zh-CN" sz="1800" b="1" baseline="30000" smtClean="0"/>
              <a:t>1</a:t>
            </a:r>
          </a:p>
          <a:p>
            <a:pPr lvl="1" eaLnBrk="1" hangingPunct="1">
              <a:lnSpc>
                <a:spcPct val="80000"/>
              </a:lnSpc>
            </a:pPr>
            <a:r>
              <a:rPr lang="en-US" altLang="zh-CN" sz="1800" b="1" smtClean="0"/>
              <a:t>Case V</a:t>
            </a:r>
            <a:r>
              <a:rPr lang="en-US" altLang="zh-CN" sz="1800" b="1" baseline="30000" smtClean="0"/>
              <a:t>2</a:t>
            </a:r>
            <a:r>
              <a:rPr lang="en-US" altLang="zh-CN" sz="1800" b="1" smtClean="0"/>
              <a:t>:S</a:t>
            </a:r>
            <a:r>
              <a:rPr lang="en-US" altLang="zh-CN" sz="1800" b="1" baseline="30000" smtClean="0"/>
              <a:t>2</a:t>
            </a:r>
          </a:p>
          <a:p>
            <a:pPr lvl="1" eaLnBrk="1" hangingPunct="1">
              <a:lnSpc>
                <a:spcPct val="80000"/>
              </a:lnSpc>
            </a:pPr>
            <a:r>
              <a:rPr lang="en-US" altLang="zh-CN" sz="1800" b="1" smtClean="0">
                <a:latin typeface="Times New Roman" panose="02020603050405020304" pitchFamily="18" charset="0"/>
              </a:rPr>
              <a:t>……</a:t>
            </a:r>
            <a:endParaRPr lang="en-US" altLang="zh-CN" sz="1800" b="1" smtClean="0"/>
          </a:p>
          <a:p>
            <a:pPr lvl="1" eaLnBrk="1" hangingPunct="1">
              <a:lnSpc>
                <a:spcPct val="80000"/>
              </a:lnSpc>
            </a:pPr>
            <a:r>
              <a:rPr lang="en-US" altLang="zh-CN" sz="1800" b="1" smtClean="0"/>
              <a:t>Case V</a:t>
            </a:r>
            <a:r>
              <a:rPr lang="en-US" altLang="zh-CN" sz="1800" b="1" baseline="30000" smtClean="0"/>
              <a:t>n-1</a:t>
            </a:r>
            <a:r>
              <a:rPr lang="en-US" altLang="zh-CN" sz="1800" b="1" smtClean="0"/>
              <a:t>:S</a:t>
            </a:r>
            <a:r>
              <a:rPr lang="en-US" altLang="zh-CN" sz="1800" b="1" baseline="30000" smtClean="0"/>
              <a:t>n-1</a:t>
            </a:r>
          </a:p>
          <a:p>
            <a:pPr lvl="1" eaLnBrk="1" hangingPunct="1">
              <a:lnSpc>
                <a:spcPct val="80000"/>
              </a:lnSpc>
            </a:pPr>
            <a:r>
              <a:rPr lang="en-US" altLang="zh-CN" sz="1800" b="1" smtClean="0"/>
              <a:t>Default:S</a:t>
            </a:r>
            <a:r>
              <a:rPr lang="en-US" altLang="zh-CN" sz="1800" b="1" baseline="30000" smtClean="0"/>
              <a:t>n</a:t>
            </a:r>
            <a:r>
              <a:rPr lang="en-US" altLang="zh-CN" sz="1800" b="1" smtClean="0"/>
              <a:t>.</a:t>
            </a:r>
          </a:p>
          <a:p>
            <a:pPr lvl="1" eaLnBrk="1" hangingPunct="1">
              <a:lnSpc>
                <a:spcPct val="80000"/>
              </a:lnSpc>
            </a:pPr>
            <a:r>
              <a:rPr lang="en-US" altLang="zh-CN" sz="1800" b="1" smtClean="0"/>
              <a:t>end</a:t>
            </a:r>
          </a:p>
          <a:p>
            <a:pPr eaLnBrk="1" hangingPunct="1">
              <a:lnSpc>
                <a:spcPct val="80000"/>
              </a:lnSpc>
            </a:pPr>
            <a:r>
              <a:rPr lang="en-US" altLang="zh-CN" sz="1800" b="1" smtClean="0"/>
              <a:t>Case</a:t>
            </a:r>
            <a:r>
              <a:rPr lang="zh-CN" altLang="en-US" sz="1800" b="1" smtClean="0"/>
              <a:t>语句翻译成一系列的转移语句</a:t>
            </a:r>
            <a:r>
              <a:rPr lang="en-US" altLang="zh-CN" sz="1800" b="1" smtClean="0"/>
              <a:t>:</a:t>
            </a:r>
          </a:p>
          <a:p>
            <a:pPr lvl="1" eaLnBrk="1" hangingPunct="1">
              <a:lnSpc>
                <a:spcPct val="80000"/>
              </a:lnSpc>
            </a:pPr>
            <a:r>
              <a:rPr lang="en-US" altLang="zh-CN" sz="1600" b="1" smtClean="0"/>
              <a:t>     t:=E;</a:t>
            </a:r>
          </a:p>
          <a:p>
            <a:pPr lvl="1" eaLnBrk="1" hangingPunct="1">
              <a:lnSpc>
                <a:spcPct val="80000"/>
              </a:lnSpc>
            </a:pPr>
            <a:r>
              <a:rPr lang="en-US" altLang="zh-CN" sz="1600" b="1" smtClean="0"/>
              <a:t>L1: if t&lt;&gt;=V1 goto L2;</a:t>
            </a:r>
          </a:p>
          <a:p>
            <a:pPr lvl="1" eaLnBrk="1" hangingPunct="1">
              <a:lnSpc>
                <a:spcPct val="80000"/>
              </a:lnSpc>
            </a:pPr>
            <a:r>
              <a:rPr lang="en-US" altLang="zh-CN" sz="1600" b="1" smtClean="0"/>
              <a:t>     S1;</a:t>
            </a:r>
          </a:p>
          <a:p>
            <a:pPr lvl="1" eaLnBrk="1" hangingPunct="1">
              <a:lnSpc>
                <a:spcPct val="80000"/>
              </a:lnSpc>
            </a:pPr>
            <a:r>
              <a:rPr lang="en-US" altLang="zh-CN" sz="1600" b="1" smtClean="0"/>
              <a:t>     goto next;</a:t>
            </a:r>
          </a:p>
          <a:p>
            <a:pPr lvl="1" eaLnBrk="1" hangingPunct="1">
              <a:lnSpc>
                <a:spcPct val="80000"/>
              </a:lnSpc>
            </a:pPr>
            <a:r>
              <a:rPr lang="en-US" altLang="zh-CN" sz="1600" b="1" smtClean="0"/>
              <a:t>L2: if t&lt;&gt;=V2 goto L3;</a:t>
            </a:r>
          </a:p>
          <a:p>
            <a:pPr lvl="1" eaLnBrk="1" hangingPunct="1">
              <a:lnSpc>
                <a:spcPct val="80000"/>
              </a:lnSpc>
            </a:pPr>
            <a:r>
              <a:rPr lang="en-US" altLang="zh-CN" sz="1600" b="1" smtClean="0"/>
              <a:t>     S2;</a:t>
            </a:r>
          </a:p>
          <a:p>
            <a:pPr lvl="1" eaLnBrk="1" hangingPunct="1">
              <a:lnSpc>
                <a:spcPct val="80000"/>
              </a:lnSpc>
            </a:pPr>
            <a:r>
              <a:rPr lang="en-US" altLang="zh-CN" sz="1600" b="1" smtClean="0"/>
              <a:t>     goto next;</a:t>
            </a:r>
          </a:p>
          <a:p>
            <a:pPr lvl="1" eaLnBrk="1" hangingPunct="1">
              <a:lnSpc>
                <a:spcPct val="80000"/>
              </a:lnSpc>
            </a:pPr>
            <a:r>
              <a:rPr lang="en-US" altLang="zh-CN" sz="1600" b="1" smtClean="0">
                <a:latin typeface="Times New Roman" panose="02020603050405020304" pitchFamily="18" charset="0"/>
              </a:rPr>
              <a:t>……</a:t>
            </a:r>
            <a:endParaRPr lang="en-US" altLang="zh-CN" sz="1600" b="1" smtClean="0"/>
          </a:p>
          <a:p>
            <a:pPr lvl="1" eaLnBrk="1" hangingPunct="1">
              <a:lnSpc>
                <a:spcPct val="80000"/>
              </a:lnSpc>
            </a:pPr>
            <a:r>
              <a:rPr lang="en-US" altLang="zh-CN" sz="1600" b="1" smtClean="0"/>
              <a:t>LN-1: if t&lt;&gt;=Vn-1 goto Ln;</a:t>
            </a:r>
          </a:p>
          <a:p>
            <a:pPr lvl="1" eaLnBrk="1" hangingPunct="1">
              <a:lnSpc>
                <a:spcPct val="80000"/>
              </a:lnSpc>
            </a:pPr>
            <a:r>
              <a:rPr lang="en-US" altLang="zh-CN" sz="1600" b="1" smtClean="0"/>
              <a:t>     Sn-1;</a:t>
            </a:r>
          </a:p>
          <a:p>
            <a:pPr lvl="1" eaLnBrk="1" hangingPunct="1">
              <a:lnSpc>
                <a:spcPct val="80000"/>
              </a:lnSpc>
            </a:pPr>
            <a:r>
              <a:rPr lang="en-US" altLang="zh-CN" sz="1600" b="1" smtClean="0"/>
              <a:t>     goto next;</a:t>
            </a:r>
          </a:p>
          <a:p>
            <a:pPr lvl="1" eaLnBrk="1" hangingPunct="1">
              <a:lnSpc>
                <a:spcPct val="80000"/>
              </a:lnSpc>
            </a:pPr>
            <a:r>
              <a:rPr lang="en-US" altLang="zh-CN" sz="1600" b="1" smtClean="0"/>
              <a:t>Ln:Sn;</a:t>
            </a:r>
          </a:p>
          <a:p>
            <a:pPr lvl="1" eaLnBrk="1" hangingPunct="1">
              <a:lnSpc>
                <a:spcPct val="80000"/>
              </a:lnSpc>
            </a:pPr>
            <a:r>
              <a:rPr lang="en-US" altLang="zh-CN" sz="1600" b="1" smtClean="0"/>
              <a:t>     next.</a:t>
            </a:r>
          </a:p>
        </p:txBody>
      </p:sp>
      <p:sp>
        <p:nvSpPr>
          <p:cNvPr id="32772" name="Rectangle 15"/>
          <p:cNvSpPr>
            <a:spLocks noChangeArrowheads="1"/>
          </p:cNvSpPr>
          <p:nvPr/>
        </p:nvSpPr>
        <p:spPr bwMode="auto">
          <a:xfrm>
            <a:off x="4859338" y="1601788"/>
            <a:ext cx="39973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SzPct val="90000"/>
              <a:buFontTx/>
              <a:buBlip>
                <a:blip r:embed="rId2"/>
              </a:buBlip>
            </a:pPr>
            <a:r>
              <a:rPr lang="zh-CN" altLang="en-US" sz="1800" b="1">
                <a:latin typeface="Tahoma" panose="020B0604030504040204" pitchFamily="34" charset="0"/>
              </a:rPr>
              <a:t>开关语句也可采用二维表方式翻译处理</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建立一个</a:t>
            </a:r>
            <a:r>
              <a:rPr lang="en-US" altLang="zh-CN" sz="1800" b="1">
                <a:latin typeface="Tahoma" panose="020B0604030504040204" pitchFamily="34" charset="0"/>
              </a:rPr>
              <a:t>n</a:t>
            </a:r>
            <a:r>
              <a:rPr lang="zh-CN" altLang="en-US" sz="1800" b="1">
                <a:latin typeface="Tahoma" panose="020B0604030504040204" pitchFamily="34" charset="0"/>
              </a:rPr>
              <a:t>项元维数组</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第一元为</a:t>
            </a:r>
            <a:r>
              <a:rPr lang="en-US" altLang="zh-CN" sz="1800" b="1">
                <a:latin typeface="Tahoma" panose="020B0604030504040204" pitchFamily="34" charset="0"/>
              </a:rPr>
              <a:t>V</a:t>
            </a:r>
            <a:r>
              <a:rPr lang="en-US" altLang="zh-CN" sz="1800" b="1" baseline="-25000">
                <a:latin typeface="Tahoma" panose="020B0604030504040204" pitchFamily="34" charset="0"/>
              </a:rPr>
              <a:t>i</a:t>
            </a:r>
            <a:r>
              <a:rPr lang="zh-CN" altLang="en-US" sz="1800" b="1">
                <a:latin typeface="Tahoma" panose="020B0604030504040204" pitchFamily="34" charset="0"/>
              </a:rPr>
              <a:t>的值</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第二元为</a:t>
            </a:r>
            <a:r>
              <a:rPr lang="en-US" altLang="zh-CN" sz="1800" b="1">
                <a:latin typeface="Tahoma" panose="020B0604030504040204" pitchFamily="34" charset="0"/>
              </a:rPr>
              <a:t>S</a:t>
            </a:r>
            <a:r>
              <a:rPr lang="en-US" altLang="zh-CN" sz="1800" b="1" baseline="-25000">
                <a:latin typeface="Tahoma" panose="020B0604030504040204" pitchFamily="34" charset="0"/>
              </a:rPr>
              <a:t>i</a:t>
            </a:r>
            <a:r>
              <a:rPr lang="zh-CN" altLang="en-US" sz="1800" b="1">
                <a:latin typeface="Tahoma" panose="020B0604030504040204" pitchFamily="34" charset="0"/>
              </a:rPr>
              <a:t>的值</a:t>
            </a:r>
            <a:r>
              <a:rPr lang="en-US" altLang="zh-CN" sz="1800" b="1">
                <a:latin typeface="Tahoma" panose="020B0604030504040204" pitchFamily="34" charset="0"/>
              </a:rPr>
              <a:t>(</a:t>
            </a:r>
            <a:r>
              <a:rPr lang="zh-CN" altLang="en-US" sz="1800" b="1">
                <a:latin typeface="Tahoma" panose="020B0604030504040204" pitchFamily="34" charset="0"/>
              </a:rPr>
              <a:t>语句标号</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编译程序构造这个二维表</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将计算出的</a:t>
            </a:r>
            <a:r>
              <a:rPr lang="en-US" altLang="zh-CN" sz="1800" b="1">
                <a:latin typeface="Tahoma" panose="020B0604030504040204" pitchFamily="34" charset="0"/>
              </a:rPr>
              <a:t>E</a:t>
            </a:r>
            <a:r>
              <a:rPr lang="zh-CN" altLang="en-US" sz="1800" b="1">
                <a:latin typeface="Tahoma" panose="020B0604030504040204" pitchFamily="34" charset="0"/>
              </a:rPr>
              <a:t>的值送入这个表的最后一项的</a:t>
            </a:r>
            <a:r>
              <a:rPr lang="en-US" altLang="zh-CN" sz="1800" b="1">
                <a:latin typeface="Tahoma" panose="020B0604030504040204" pitchFamily="34" charset="0"/>
              </a:rPr>
              <a:t>V</a:t>
            </a:r>
            <a:r>
              <a:rPr lang="en-US" altLang="zh-CN" sz="1800" b="1" baseline="-25000">
                <a:latin typeface="Tahoma" panose="020B0604030504040204" pitchFamily="34" charset="0"/>
              </a:rPr>
              <a:t>n</a:t>
            </a:r>
            <a:r>
              <a:rPr lang="zh-CN" altLang="en-US" sz="1800" b="1">
                <a:latin typeface="Tahoma" panose="020B0604030504040204" pitchFamily="34" charset="0"/>
              </a:rPr>
              <a:t>中</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最后一项的</a:t>
            </a:r>
            <a:r>
              <a:rPr lang="en-US" altLang="zh-CN" sz="1800" b="1">
                <a:latin typeface="Tahoma" panose="020B0604030504040204" pitchFamily="34" charset="0"/>
              </a:rPr>
              <a:t>Sn</a:t>
            </a:r>
            <a:r>
              <a:rPr lang="zh-CN" altLang="en-US" sz="1800" b="1">
                <a:latin typeface="Tahoma" panose="020B0604030504040204" pitchFamily="34" charset="0"/>
              </a:rPr>
              <a:t>就是</a:t>
            </a:r>
            <a:r>
              <a:rPr lang="en-US" altLang="zh-CN" sz="1800" b="1">
                <a:latin typeface="Tahoma" panose="020B0604030504040204" pitchFamily="34" charset="0"/>
              </a:rPr>
              <a:t>default</a:t>
            </a:r>
            <a:r>
              <a:rPr lang="zh-CN" altLang="en-US" sz="1800" b="1">
                <a:latin typeface="Tahoma" panose="020B0604030504040204" pitchFamily="34" charset="0"/>
              </a:rPr>
              <a:t>对应的语句标号</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构造查表程序</a:t>
            </a:r>
            <a:r>
              <a:rPr lang="en-US" altLang="zh-CN" sz="1800" b="1">
                <a:latin typeface="Tahoma" panose="020B0604030504040204" pitchFamily="34" charset="0"/>
              </a:rPr>
              <a:t>:</a:t>
            </a:r>
            <a:r>
              <a:rPr lang="zh-CN" altLang="en-US" sz="1800" b="1">
                <a:latin typeface="Tahoma" panose="020B0604030504040204" pitchFamily="34" charset="0"/>
              </a:rPr>
              <a:t>将计算出的</a:t>
            </a:r>
            <a:r>
              <a:rPr lang="en-US" altLang="zh-CN" sz="1800" b="1">
                <a:latin typeface="Tahoma" panose="020B0604030504040204" pitchFamily="34" charset="0"/>
              </a:rPr>
              <a:t>E</a:t>
            </a:r>
            <a:r>
              <a:rPr lang="zh-CN" altLang="en-US" sz="1800" b="1">
                <a:latin typeface="Tahoma" panose="020B0604030504040204" pitchFamily="34" charset="0"/>
              </a:rPr>
              <a:t>的值与表中的每个</a:t>
            </a:r>
            <a:r>
              <a:rPr lang="en-US" altLang="zh-CN" sz="1800" b="1">
                <a:latin typeface="Tahoma" panose="020B0604030504040204" pitchFamily="34" charset="0"/>
              </a:rPr>
              <a:t>Vi</a:t>
            </a:r>
            <a:r>
              <a:rPr lang="zh-CN" altLang="en-US" sz="1800" b="1">
                <a:latin typeface="Tahoma" panose="020B0604030504040204" pitchFamily="34" charset="0"/>
              </a:rPr>
              <a:t>值进行对比</a:t>
            </a:r>
            <a:r>
              <a:rPr lang="en-US" altLang="zh-CN" sz="1800" b="1">
                <a:latin typeface="Tahoma" panose="020B0604030504040204" pitchFamily="34" charset="0"/>
              </a:rPr>
              <a:t>,</a:t>
            </a:r>
            <a:r>
              <a:rPr lang="zh-CN" altLang="en-US" sz="1800" b="1">
                <a:latin typeface="Tahoma" panose="020B0604030504040204" pitchFamily="34" charset="0"/>
              </a:rPr>
              <a:t>如果相等</a:t>
            </a:r>
            <a:r>
              <a:rPr lang="en-US" altLang="zh-CN" sz="1800" b="1">
                <a:latin typeface="Tahoma" panose="020B0604030504040204" pitchFamily="34" charset="0"/>
              </a:rPr>
              <a:t>,</a:t>
            </a:r>
            <a:r>
              <a:rPr lang="zh-CN" altLang="en-US" sz="1800" b="1">
                <a:latin typeface="Tahoma" panose="020B0604030504040204" pitchFamily="34" charset="0"/>
              </a:rPr>
              <a:t>则执行对应的</a:t>
            </a:r>
            <a:r>
              <a:rPr lang="en-US" altLang="zh-CN" sz="1800" b="1">
                <a:latin typeface="Tahoma" panose="020B0604030504040204" pitchFamily="34" charset="0"/>
              </a:rPr>
              <a:t>Si</a:t>
            </a:r>
            <a:r>
              <a:rPr lang="zh-CN" altLang="en-US" sz="1800" b="1">
                <a:latin typeface="Tahoma" panose="020B0604030504040204" pitchFamily="34" charset="0"/>
              </a:rPr>
              <a:t>语句如果找不到相等的</a:t>
            </a:r>
            <a:r>
              <a:rPr lang="en-US" altLang="zh-CN" sz="1800" b="1">
                <a:latin typeface="Tahoma" panose="020B0604030504040204" pitchFamily="34" charset="0"/>
              </a:rPr>
              <a:t>Vi</a:t>
            </a:r>
            <a:r>
              <a:rPr lang="zh-CN" altLang="en-US" sz="1800" b="1">
                <a:latin typeface="Tahoma" panose="020B0604030504040204" pitchFamily="34" charset="0"/>
              </a:rPr>
              <a:t>则执行最后一项的</a:t>
            </a:r>
            <a:r>
              <a:rPr lang="en-US" altLang="zh-CN" sz="1800" b="1">
                <a:latin typeface="Tahoma" panose="020B0604030504040204" pitchFamily="34" charset="0"/>
              </a:rPr>
              <a:t>Sn.</a:t>
            </a:r>
          </a:p>
          <a:p>
            <a:pPr eaLnBrk="1" hangingPunct="1">
              <a:lnSpc>
                <a:spcPct val="80000"/>
              </a:lnSpc>
              <a:buSzPct val="90000"/>
              <a:buFontTx/>
              <a:buBlip>
                <a:blip r:embed="rId2"/>
              </a:buBlip>
            </a:pPr>
            <a:r>
              <a:rPr lang="zh-CN" altLang="en-US" sz="2000" b="1">
                <a:latin typeface="Tahoma" panose="020B0604030504040204" pitchFamily="34" charset="0"/>
              </a:rPr>
              <a:t>如果</a:t>
            </a:r>
            <a:r>
              <a:rPr lang="en-US" altLang="zh-CN" sz="2000" b="1">
                <a:latin typeface="Tahoma" panose="020B0604030504040204" pitchFamily="34" charset="0"/>
              </a:rPr>
              <a:t>case</a:t>
            </a:r>
            <a:r>
              <a:rPr lang="zh-CN" altLang="en-US" sz="2000" b="1">
                <a:latin typeface="Tahoma" panose="020B0604030504040204" pitchFamily="34" charset="0"/>
              </a:rPr>
              <a:t>项比较多</a:t>
            </a:r>
            <a:r>
              <a:rPr lang="en-US" altLang="zh-CN" sz="2000" b="1">
                <a:latin typeface="Tahoma" panose="020B0604030504040204" pitchFamily="34" charset="0"/>
              </a:rPr>
              <a:t>,</a:t>
            </a:r>
            <a:r>
              <a:rPr lang="zh-CN" altLang="en-US" sz="2000" b="1">
                <a:latin typeface="Tahoma" panose="020B0604030504040204" pitchFamily="34" charset="0"/>
              </a:rPr>
              <a:t>则构造二维表可采用杂凑方法</a:t>
            </a:r>
            <a:r>
              <a:rPr lang="en-US" altLang="zh-CN" sz="2000" b="1">
                <a:latin typeface="Tahoma" panose="020B0604030504040204" pitchFamily="34" charset="0"/>
              </a:rPr>
              <a:t>;</a:t>
            </a:r>
          </a:p>
          <a:p>
            <a:pPr eaLnBrk="1" hangingPunct="1">
              <a:lnSpc>
                <a:spcPct val="80000"/>
              </a:lnSpc>
              <a:buSzPct val="90000"/>
              <a:buFontTx/>
              <a:buBlip>
                <a:blip r:embed="rId2"/>
              </a:buBlip>
            </a:pPr>
            <a:r>
              <a:rPr lang="zh-CN" altLang="en-US" sz="2000" b="1">
                <a:latin typeface="Tahoma" panose="020B0604030504040204" pitchFamily="34" charset="0"/>
              </a:rPr>
              <a:t>如果</a:t>
            </a:r>
            <a:r>
              <a:rPr lang="en-US" altLang="zh-CN" sz="2000" b="1">
                <a:latin typeface="Tahoma" panose="020B0604030504040204" pitchFamily="34" charset="0"/>
              </a:rPr>
              <a:t>E</a:t>
            </a:r>
            <a:r>
              <a:rPr lang="zh-CN" altLang="en-US" sz="2000" b="1">
                <a:latin typeface="Tahoma" panose="020B0604030504040204" pitchFamily="34" charset="0"/>
              </a:rPr>
              <a:t>的值范围比较小</a:t>
            </a:r>
            <a:r>
              <a:rPr lang="en-US" altLang="zh-CN" sz="2000" b="1">
                <a:latin typeface="Tahoma" panose="020B0604030504040204" pitchFamily="34" charset="0"/>
              </a:rPr>
              <a:t>,</a:t>
            </a:r>
            <a:r>
              <a:rPr lang="zh-CN" altLang="en-US" sz="2000" b="1">
                <a:latin typeface="Tahoma" panose="020B0604030504040204" pitchFamily="34" charset="0"/>
              </a:rPr>
              <a:t>则可建立连续二维表</a:t>
            </a:r>
            <a:r>
              <a:rPr lang="en-US" altLang="zh-CN" sz="2000" b="1">
                <a:latin typeface="Tahoma" panose="020B0604030504040204" pitchFamily="34" charset="0"/>
              </a:rPr>
              <a:t>,</a:t>
            </a:r>
            <a:r>
              <a:rPr lang="zh-CN" altLang="en-US" sz="2000" b="1">
                <a:latin typeface="Tahoma" panose="020B0604030504040204" pitchFamily="34" charset="0"/>
              </a:rPr>
              <a:t>在空白单元放缺省语句标号</a:t>
            </a:r>
            <a:r>
              <a:rPr lang="en-US" altLang="zh-CN" sz="2000" b="1">
                <a:latin typeface="Tahoma" panose="020B0604030504040204" pitchFamily="34" charset="0"/>
              </a:rPr>
              <a:t>,</a:t>
            </a:r>
            <a:r>
              <a:rPr lang="zh-CN" altLang="en-US" sz="2000" b="1">
                <a:latin typeface="Tahoma" panose="020B0604030504040204" pitchFamily="34" charset="0"/>
              </a:rPr>
              <a:t>这样查询效率会高</a:t>
            </a:r>
            <a:r>
              <a:rPr lang="en-US" altLang="zh-CN" sz="2000" b="1">
                <a:latin typeface="Tahoma" panose="020B0604030504040204"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buFont typeface="Wingdings" panose="05000000000000000000" pitchFamily="2" charset="2"/>
              <a:buChar char="l"/>
            </a:pPr>
            <a:r>
              <a:rPr lang="zh-CN" altLang="en-US" sz="2800" dirty="0" smtClean="0"/>
              <a:t>词法分析与语法分析以后进入语义分析和中间代码生成阶段</a:t>
            </a:r>
          </a:p>
          <a:p>
            <a:pPr eaLnBrk="1" hangingPunct="1">
              <a:buFont typeface="Wingdings" panose="05000000000000000000" pitchFamily="2" charset="2"/>
              <a:buChar char="l"/>
            </a:pPr>
            <a:r>
              <a:rPr lang="zh-CN" altLang="en-US" sz="2800" dirty="0" smtClean="0"/>
              <a:t>希望语义分析和中间代码生成自动实现</a:t>
            </a:r>
          </a:p>
          <a:p>
            <a:pPr eaLnBrk="1" hangingPunct="1">
              <a:buFont typeface="Wingdings" panose="05000000000000000000" pitchFamily="2" charset="2"/>
              <a:buChar char="l"/>
            </a:pPr>
            <a:r>
              <a:rPr lang="zh-CN" altLang="en-US" sz="2800" dirty="0" smtClean="0"/>
              <a:t>但语义分析过程中语义形式化的方法很困难</a:t>
            </a:r>
            <a:r>
              <a:rPr lang="en-US" altLang="zh-CN" sz="2800" dirty="0" smtClean="0"/>
              <a:t>,</a:t>
            </a:r>
            <a:r>
              <a:rPr lang="zh-CN" altLang="en-US" sz="2800" dirty="0" smtClean="0"/>
              <a:t>没有类似词法或语法那样形式化的方法实现语义的分析</a:t>
            </a:r>
            <a:r>
              <a:rPr lang="en-US" altLang="zh-CN" sz="2800" dirty="0" smtClean="0"/>
              <a:t>,</a:t>
            </a:r>
            <a:r>
              <a:rPr lang="zh-CN" altLang="en-US" sz="2800" dirty="0" smtClean="0"/>
              <a:t>至少没有公认的实用方法</a:t>
            </a:r>
          </a:p>
          <a:p>
            <a:pPr eaLnBrk="1" hangingPunct="1">
              <a:buFont typeface="Wingdings" panose="05000000000000000000" pitchFamily="2" charset="2"/>
              <a:buChar char="l"/>
            </a:pPr>
            <a:r>
              <a:rPr lang="zh-CN" altLang="en-US" sz="2800" dirty="0" smtClean="0"/>
              <a:t>目前</a:t>
            </a:r>
            <a:r>
              <a:rPr lang="en-US" altLang="zh-CN" sz="2800" dirty="0" smtClean="0"/>
              <a:t>,</a:t>
            </a:r>
            <a:r>
              <a:rPr lang="zh-CN" altLang="en-US" sz="2800" dirty="0" smtClean="0"/>
              <a:t>普遍采用</a:t>
            </a:r>
            <a:r>
              <a:rPr lang="zh-CN" altLang="en-US" sz="2800" b="1" dirty="0" smtClean="0">
                <a:solidFill>
                  <a:srgbClr val="FF0000"/>
                </a:solidFill>
              </a:rPr>
              <a:t>属性文法</a:t>
            </a:r>
            <a:r>
              <a:rPr lang="zh-CN" altLang="en-US" sz="2800" dirty="0" smtClean="0"/>
              <a:t>和</a:t>
            </a:r>
            <a:r>
              <a:rPr lang="zh-CN" altLang="en-US" sz="2800" b="1" dirty="0" smtClean="0">
                <a:solidFill>
                  <a:srgbClr val="FF0000"/>
                </a:solidFill>
              </a:rPr>
              <a:t>语法制导</a:t>
            </a:r>
            <a:r>
              <a:rPr lang="zh-CN" altLang="en-US" sz="2800" dirty="0" smtClean="0"/>
              <a:t>的翻译方法对语义处理工作进行比较规范和抽象的描述</a:t>
            </a:r>
            <a:r>
              <a:rPr lang="en-US" altLang="zh-CN" sz="2800"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7600" y="188913"/>
            <a:ext cx="7772400" cy="428625"/>
          </a:xfrm>
        </p:spPr>
        <p:txBody>
          <a:bodyPr/>
          <a:lstStyle/>
          <a:p>
            <a:pPr eaLnBrk="1" hangingPunct="1"/>
            <a:r>
              <a:rPr lang="en-US" altLang="zh-CN" sz="4000" dirty="0"/>
              <a:t>7</a:t>
            </a:r>
            <a:r>
              <a:rPr lang="en-US" altLang="zh-CN" sz="4000" dirty="0" smtClean="0"/>
              <a:t>.6 </a:t>
            </a:r>
            <a:r>
              <a:rPr lang="zh-CN" altLang="en-US" sz="4000" dirty="0" smtClean="0"/>
              <a:t>控制结构的翻译</a:t>
            </a:r>
          </a:p>
        </p:txBody>
      </p:sp>
      <p:sp>
        <p:nvSpPr>
          <p:cNvPr id="33795" name="Rectangle 3"/>
          <p:cNvSpPr>
            <a:spLocks noGrp="1" noChangeArrowheads="1"/>
          </p:cNvSpPr>
          <p:nvPr>
            <p:ph idx="1"/>
          </p:nvPr>
        </p:nvSpPr>
        <p:spPr>
          <a:xfrm>
            <a:off x="250825" y="765175"/>
            <a:ext cx="4321175" cy="5832475"/>
          </a:xfrm>
        </p:spPr>
        <p:txBody>
          <a:bodyPr/>
          <a:lstStyle/>
          <a:p>
            <a:pPr eaLnBrk="1" hangingPunct="1">
              <a:lnSpc>
                <a:spcPct val="80000"/>
              </a:lnSpc>
            </a:pPr>
            <a:r>
              <a:rPr lang="zh-CN" altLang="en-US" sz="2000" b="1" smtClean="0"/>
              <a:t>开关语句的翻译也可以将测试都放在最后</a:t>
            </a:r>
            <a:r>
              <a:rPr lang="en-US" altLang="zh-CN" sz="2000" b="1" smtClean="0"/>
              <a:t>:</a:t>
            </a:r>
          </a:p>
          <a:p>
            <a:pPr lvl="1" eaLnBrk="1" hangingPunct="1">
              <a:lnSpc>
                <a:spcPct val="80000"/>
              </a:lnSpc>
            </a:pPr>
            <a:r>
              <a:rPr lang="zh-CN" altLang="en-US" sz="2000" b="1" smtClean="0"/>
              <a:t>计算</a:t>
            </a:r>
            <a:r>
              <a:rPr lang="en-US" altLang="zh-CN" sz="2000" b="1" smtClean="0"/>
              <a:t>E</a:t>
            </a:r>
            <a:r>
              <a:rPr lang="zh-CN" altLang="en-US" sz="2000" b="1" smtClean="0"/>
              <a:t>的值</a:t>
            </a:r>
            <a:r>
              <a:rPr lang="en-US" altLang="zh-CN" sz="2000" b="1" smtClean="0"/>
              <a:t>,</a:t>
            </a:r>
            <a:r>
              <a:rPr lang="zh-CN" altLang="en-US" sz="2000" b="1" smtClean="0"/>
              <a:t>并把结果放在临时变量</a:t>
            </a:r>
            <a:r>
              <a:rPr lang="en-US" altLang="zh-CN" sz="2000" b="1" smtClean="0"/>
              <a:t>t</a:t>
            </a:r>
            <a:r>
              <a:rPr lang="zh-CN" altLang="en-US" sz="2000" b="1" smtClean="0"/>
              <a:t>的中间代码</a:t>
            </a:r>
          </a:p>
          <a:p>
            <a:pPr lvl="1" eaLnBrk="1" hangingPunct="1">
              <a:lnSpc>
                <a:spcPct val="80000"/>
              </a:lnSpc>
            </a:pPr>
            <a:r>
              <a:rPr lang="zh-CN" altLang="en-US" sz="2000" b="1" smtClean="0"/>
              <a:t>     </a:t>
            </a:r>
            <a:r>
              <a:rPr lang="en-US" altLang="zh-CN" sz="2000" b="1" smtClean="0"/>
              <a:t>goto test</a:t>
            </a:r>
            <a:r>
              <a:rPr lang="en-US" altLang="zh-CN" sz="1800" b="1" smtClean="0"/>
              <a:t>;</a:t>
            </a:r>
          </a:p>
          <a:p>
            <a:pPr lvl="1" eaLnBrk="1" hangingPunct="1">
              <a:lnSpc>
                <a:spcPct val="80000"/>
              </a:lnSpc>
            </a:pPr>
            <a:r>
              <a:rPr lang="en-US" altLang="zh-CN" sz="1800" b="1" smtClean="0">
                <a:solidFill>
                  <a:srgbClr val="990033"/>
                </a:solidFill>
              </a:rPr>
              <a:t>L1:S1</a:t>
            </a:r>
            <a:r>
              <a:rPr lang="zh-CN" altLang="en-US" sz="1800" b="1" smtClean="0">
                <a:solidFill>
                  <a:srgbClr val="990033"/>
                </a:solidFill>
              </a:rPr>
              <a:t>的中间代码</a:t>
            </a:r>
            <a:r>
              <a:rPr lang="en-US" altLang="zh-CN" sz="1800" b="1" smtClean="0">
                <a:solidFill>
                  <a:srgbClr val="990033"/>
                </a:solidFill>
              </a:rPr>
              <a:t>;</a:t>
            </a:r>
          </a:p>
          <a:p>
            <a:pPr lvl="1" eaLnBrk="1" hangingPunct="1">
              <a:lnSpc>
                <a:spcPct val="80000"/>
              </a:lnSpc>
            </a:pPr>
            <a:r>
              <a:rPr lang="en-US" altLang="zh-CN" sz="1800" b="1" smtClean="0">
                <a:solidFill>
                  <a:srgbClr val="990033"/>
                </a:solidFill>
              </a:rPr>
              <a:t>     </a:t>
            </a:r>
            <a:r>
              <a:rPr lang="en-US" altLang="zh-CN" sz="2000" b="1" smtClean="0">
                <a:solidFill>
                  <a:srgbClr val="990033"/>
                </a:solidFill>
              </a:rPr>
              <a:t>goto next</a:t>
            </a:r>
            <a:r>
              <a:rPr lang="en-US" altLang="zh-CN" sz="1800" b="1" smtClean="0">
                <a:solidFill>
                  <a:srgbClr val="990033"/>
                </a:solidFill>
              </a:rPr>
              <a:t>;</a:t>
            </a:r>
          </a:p>
          <a:p>
            <a:pPr lvl="1" eaLnBrk="1" hangingPunct="1">
              <a:lnSpc>
                <a:spcPct val="80000"/>
              </a:lnSpc>
            </a:pPr>
            <a:r>
              <a:rPr lang="en-US" altLang="zh-CN" sz="1800" b="1" smtClean="0">
                <a:solidFill>
                  <a:srgbClr val="990033"/>
                </a:solidFill>
              </a:rPr>
              <a:t>L2:S2</a:t>
            </a:r>
            <a:r>
              <a:rPr lang="zh-CN" altLang="en-US" sz="1800" b="1" smtClean="0">
                <a:solidFill>
                  <a:srgbClr val="990033"/>
                </a:solidFill>
              </a:rPr>
              <a:t>的中间代码</a:t>
            </a:r>
            <a:r>
              <a:rPr lang="en-US" altLang="zh-CN" sz="1800" b="1" smtClean="0">
                <a:solidFill>
                  <a:srgbClr val="990033"/>
                </a:solidFill>
              </a:rPr>
              <a:t>;</a:t>
            </a:r>
          </a:p>
          <a:p>
            <a:pPr lvl="1" eaLnBrk="1" hangingPunct="1">
              <a:lnSpc>
                <a:spcPct val="80000"/>
              </a:lnSpc>
            </a:pPr>
            <a:r>
              <a:rPr lang="en-US" altLang="zh-CN" sz="1800" b="1" smtClean="0">
                <a:solidFill>
                  <a:srgbClr val="990033"/>
                </a:solidFill>
              </a:rPr>
              <a:t>     </a:t>
            </a:r>
            <a:r>
              <a:rPr lang="en-US" altLang="zh-CN" sz="2000" b="1" smtClean="0">
                <a:solidFill>
                  <a:srgbClr val="990033"/>
                </a:solidFill>
              </a:rPr>
              <a:t>goto next</a:t>
            </a:r>
            <a:r>
              <a:rPr lang="en-US" altLang="zh-CN" sz="1800" b="1" smtClean="0">
                <a:solidFill>
                  <a:srgbClr val="990033"/>
                </a:solidFill>
              </a:rPr>
              <a:t>;</a:t>
            </a:r>
          </a:p>
          <a:p>
            <a:pPr lvl="1" eaLnBrk="1" hangingPunct="1">
              <a:lnSpc>
                <a:spcPct val="80000"/>
              </a:lnSpc>
            </a:pPr>
            <a:r>
              <a:rPr lang="en-US" altLang="zh-CN" sz="1800" b="1" smtClean="0">
                <a:solidFill>
                  <a:srgbClr val="990033"/>
                </a:solidFill>
                <a:latin typeface="Times New Roman" panose="02020603050405020304" pitchFamily="18" charset="0"/>
              </a:rPr>
              <a:t>……</a:t>
            </a:r>
            <a:endParaRPr lang="en-US" altLang="zh-CN" sz="1800" b="1" smtClean="0">
              <a:solidFill>
                <a:srgbClr val="990033"/>
              </a:solidFill>
            </a:endParaRPr>
          </a:p>
          <a:p>
            <a:pPr lvl="1" eaLnBrk="1" hangingPunct="1">
              <a:lnSpc>
                <a:spcPct val="80000"/>
              </a:lnSpc>
            </a:pPr>
            <a:r>
              <a:rPr lang="en-US" altLang="zh-CN" sz="1800" b="1" smtClean="0">
                <a:solidFill>
                  <a:srgbClr val="990033"/>
                </a:solidFill>
              </a:rPr>
              <a:t>Ln-1:Sn-1</a:t>
            </a:r>
            <a:r>
              <a:rPr lang="zh-CN" altLang="en-US" sz="1800" b="1" smtClean="0">
                <a:solidFill>
                  <a:srgbClr val="990033"/>
                </a:solidFill>
              </a:rPr>
              <a:t>的中间代码</a:t>
            </a:r>
            <a:r>
              <a:rPr lang="en-US" altLang="zh-CN" sz="1800" b="1" smtClean="0">
                <a:solidFill>
                  <a:srgbClr val="990033"/>
                </a:solidFill>
              </a:rPr>
              <a:t>;</a:t>
            </a:r>
          </a:p>
          <a:p>
            <a:pPr lvl="1" eaLnBrk="1" hangingPunct="1">
              <a:lnSpc>
                <a:spcPct val="80000"/>
              </a:lnSpc>
            </a:pPr>
            <a:r>
              <a:rPr lang="en-US" altLang="zh-CN" sz="1800" b="1" smtClean="0">
                <a:solidFill>
                  <a:srgbClr val="990033"/>
                </a:solidFill>
              </a:rPr>
              <a:t>     </a:t>
            </a:r>
            <a:r>
              <a:rPr lang="en-US" altLang="zh-CN" sz="2000" b="1" smtClean="0">
                <a:solidFill>
                  <a:srgbClr val="990033"/>
                </a:solidFill>
              </a:rPr>
              <a:t>goto next</a:t>
            </a:r>
            <a:r>
              <a:rPr lang="en-US" altLang="zh-CN" sz="1800" b="1" smtClean="0">
                <a:solidFill>
                  <a:srgbClr val="990033"/>
                </a:solidFill>
              </a:rPr>
              <a:t>;</a:t>
            </a:r>
          </a:p>
          <a:p>
            <a:pPr lvl="1" eaLnBrk="1" hangingPunct="1">
              <a:lnSpc>
                <a:spcPct val="80000"/>
              </a:lnSpc>
            </a:pPr>
            <a:r>
              <a:rPr lang="en-US" altLang="zh-CN" sz="1800" b="1" smtClean="0">
                <a:solidFill>
                  <a:srgbClr val="990033"/>
                </a:solidFill>
              </a:rPr>
              <a:t>Ln:Sn</a:t>
            </a:r>
            <a:r>
              <a:rPr lang="zh-CN" altLang="en-US" sz="1800" b="1" smtClean="0">
                <a:solidFill>
                  <a:srgbClr val="990033"/>
                </a:solidFill>
              </a:rPr>
              <a:t>的中间代码</a:t>
            </a:r>
            <a:r>
              <a:rPr lang="en-US" altLang="zh-CN" sz="1800" b="1" smtClean="0">
                <a:solidFill>
                  <a:srgbClr val="990033"/>
                </a:solidFill>
              </a:rPr>
              <a:t>;</a:t>
            </a:r>
          </a:p>
          <a:p>
            <a:pPr lvl="1" eaLnBrk="1" hangingPunct="1">
              <a:lnSpc>
                <a:spcPct val="80000"/>
              </a:lnSpc>
            </a:pPr>
            <a:r>
              <a:rPr lang="en-US" altLang="zh-CN" sz="1800" b="1" smtClean="0">
                <a:solidFill>
                  <a:srgbClr val="990033"/>
                </a:solidFill>
              </a:rPr>
              <a:t>     </a:t>
            </a:r>
            <a:r>
              <a:rPr lang="en-US" altLang="zh-CN" sz="2000" b="1" smtClean="0">
                <a:solidFill>
                  <a:srgbClr val="990033"/>
                </a:solidFill>
              </a:rPr>
              <a:t>goto next</a:t>
            </a:r>
            <a:r>
              <a:rPr lang="en-US" altLang="zh-CN" sz="1800" b="1" smtClean="0">
                <a:solidFill>
                  <a:srgbClr val="990033"/>
                </a:solidFill>
              </a:rPr>
              <a:t>;</a:t>
            </a:r>
          </a:p>
          <a:p>
            <a:pPr lvl="1" eaLnBrk="1" hangingPunct="1">
              <a:lnSpc>
                <a:spcPct val="80000"/>
              </a:lnSpc>
            </a:pPr>
            <a:r>
              <a:rPr lang="en-US" altLang="zh-CN" sz="1800" b="1" smtClean="0"/>
              <a:t>test:if t=V1 goto L1</a:t>
            </a:r>
          </a:p>
          <a:p>
            <a:pPr lvl="1" eaLnBrk="1" hangingPunct="1">
              <a:lnSpc>
                <a:spcPct val="80000"/>
              </a:lnSpc>
            </a:pPr>
            <a:r>
              <a:rPr lang="en-US" altLang="zh-CN" sz="1800" b="1" smtClean="0"/>
              <a:t>        if t=V2 goto L2</a:t>
            </a:r>
          </a:p>
          <a:p>
            <a:pPr lvl="1" eaLnBrk="1" hangingPunct="1">
              <a:lnSpc>
                <a:spcPct val="80000"/>
              </a:lnSpc>
            </a:pPr>
            <a:r>
              <a:rPr lang="en-US" altLang="zh-CN" sz="1800" b="1" smtClean="0">
                <a:latin typeface="Times New Roman" panose="02020603050405020304" pitchFamily="18" charset="0"/>
              </a:rPr>
              <a:t>……</a:t>
            </a:r>
            <a:endParaRPr lang="en-US" altLang="zh-CN" sz="1800" b="1" smtClean="0"/>
          </a:p>
          <a:p>
            <a:pPr lvl="1" eaLnBrk="1" hangingPunct="1">
              <a:lnSpc>
                <a:spcPct val="80000"/>
              </a:lnSpc>
            </a:pPr>
            <a:r>
              <a:rPr lang="en-US" altLang="zh-CN" sz="1800" b="1" smtClean="0"/>
              <a:t>        if t=Vn-1 goto Ln-1</a:t>
            </a:r>
          </a:p>
          <a:p>
            <a:pPr lvl="1" eaLnBrk="1" hangingPunct="1">
              <a:lnSpc>
                <a:spcPct val="80000"/>
              </a:lnSpc>
            </a:pPr>
            <a:r>
              <a:rPr lang="en-US" altLang="zh-CN" sz="1800" b="1" smtClean="0"/>
              <a:t>        goto Ln</a:t>
            </a:r>
          </a:p>
          <a:p>
            <a:pPr lvl="1" eaLnBrk="1" hangingPunct="1">
              <a:lnSpc>
                <a:spcPct val="80000"/>
              </a:lnSpc>
            </a:pPr>
            <a:r>
              <a:rPr lang="en-US" altLang="zh-CN" sz="1800" b="1" smtClean="0">
                <a:solidFill>
                  <a:srgbClr val="990033"/>
                </a:solidFill>
              </a:rPr>
              <a:t>next:</a:t>
            </a:r>
          </a:p>
        </p:txBody>
      </p:sp>
      <p:sp>
        <p:nvSpPr>
          <p:cNvPr id="33796" name="Rectangle 4"/>
          <p:cNvSpPr>
            <a:spLocks noChangeArrowheads="1"/>
          </p:cNvSpPr>
          <p:nvPr/>
        </p:nvSpPr>
        <p:spPr bwMode="auto">
          <a:xfrm>
            <a:off x="4859338" y="2420938"/>
            <a:ext cx="39973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SzPct val="90000"/>
              <a:buFontTx/>
              <a:buBlip>
                <a:blip r:embed="rId2"/>
              </a:buBlip>
            </a:pPr>
            <a:r>
              <a:rPr lang="zh-CN" altLang="en-US" sz="1800" b="1">
                <a:latin typeface="Tahoma" panose="020B0604030504040204" pitchFamily="34" charset="0"/>
              </a:rPr>
              <a:t>对于开关语句结构</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当扫描到</a:t>
            </a:r>
            <a:r>
              <a:rPr lang="en-US" altLang="zh-CN" sz="1800" b="1">
                <a:latin typeface="Tahoma" panose="020B0604030504040204" pitchFamily="34" charset="0"/>
              </a:rPr>
              <a:t>switch</a:t>
            </a:r>
            <a:r>
              <a:rPr lang="zh-CN" altLang="en-US" sz="1800" b="1">
                <a:latin typeface="Tahoma" panose="020B0604030504040204" pitchFamily="34" charset="0"/>
              </a:rPr>
              <a:t>时，产生语句标号</a:t>
            </a:r>
            <a:r>
              <a:rPr lang="en-US" altLang="zh-CN" sz="1800" b="1">
                <a:latin typeface="Tahoma" panose="020B0604030504040204" pitchFamily="34" charset="0"/>
              </a:rPr>
              <a:t>next,tset</a:t>
            </a:r>
            <a:r>
              <a:rPr lang="zh-CN" altLang="en-US" sz="1800" b="1">
                <a:latin typeface="Tahoma" panose="020B0604030504040204" pitchFamily="34" charset="0"/>
              </a:rPr>
              <a:t>和临时变量</a:t>
            </a:r>
            <a:r>
              <a:rPr lang="en-US" altLang="zh-CN" sz="1800" b="1">
                <a:latin typeface="Tahoma" panose="020B0604030504040204" pitchFamily="34" charset="0"/>
              </a:rPr>
              <a:t>t;</a:t>
            </a:r>
          </a:p>
          <a:p>
            <a:pPr lvl="1" eaLnBrk="1" hangingPunct="1">
              <a:lnSpc>
                <a:spcPct val="80000"/>
              </a:lnSpc>
              <a:buSzPct val="80000"/>
              <a:buFontTx/>
              <a:buBlip>
                <a:blip r:embed="rId3"/>
              </a:buBlip>
            </a:pPr>
            <a:r>
              <a:rPr lang="zh-CN" altLang="en-US" sz="1800" b="1">
                <a:latin typeface="Tahoma" panose="020B0604030504040204" pitchFamily="34" charset="0"/>
              </a:rPr>
              <a:t>计算表达式</a:t>
            </a:r>
            <a:r>
              <a:rPr lang="en-US" altLang="zh-CN" sz="1800" b="1">
                <a:latin typeface="Tahoma" panose="020B0604030504040204" pitchFamily="34" charset="0"/>
              </a:rPr>
              <a:t>E</a:t>
            </a:r>
            <a:r>
              <a:rPr lang="zh-CN" altLang="en-US" sz="1800" b="1">
                <a:latin typeface="Tahoma" panose="020B0604030504040204" pitchFamily="34" charset="0"/>
              </a:rPr>
              <a:t>的值，并赋予临时变量</a:t>
            </a:r>
            <a:r>
              <a:rPr lang="en-US" altLang="zh-CN" sz="1800" b="1">
                <a:latin typeface="Tahoma" panose="020B0604030504040204" pitchFamily="34" charset="0"/>
              </a:rPr>
              <a:t>t;</a:t>
            </a:r>
          </a:p>
          <a:p>
            <a:pPr lvl="1" eaLnBrk="1" hangingPunct="1">
              <a:lnSpc>
                <a:spcPct val="80000"/>
              </a:lnSpc>
              <a:buSzPct val="80000"/>
              <a:buFontTx/>
              <a:buBlip>
                <a:blip r:embed="rId3"/>
              </a:buBlip>
            </a:pPr>
            <a:r>
              <a:rPr lang="zh-CN" altLang="en-US" sz="1800" b="1">
                <a:latin typeface="Tahoma" panose="020B0604030504040204" pitchFamily="34" charset="0"/>
              </a:rPr>
              <a:t>扫描到</a:t>
            </a:r>
            <a:r>
              <a:rPr lang="en-US" altLang="zh-CN" sz="1800" b="1">
                <a:latin typeface="Tahoma" panose="020B0604030504040204" pitchFamily="34" charset="0"/>
              </a:rPr>
              <a:t>of</a:t>
            </a:r>
            <a:r>
              <a:rPr lang="zh-CN" altLang="en-US" sz="1800" b="1">
                <a:latin typeface="Tahoma" panose="020B0604030504040204" pitchFamily="34" charset="0"/>
              </a:rPr>
              <a:t>后则产生四元式</a:t>
            </a:r>
            <a:r>
              <a:rPr lang="en-US" altLang="zh-CN" sz="1800" b="1">
                <a:latin typeface="Tahoma" panose="020B0604030504040204" pitchFamily="34" charset="0"/>
              </a:rPr>
              <a:t>goto test;</a:t>
            </a:r>
          </a:p>
          <a:p>
            <a:pPr lvl="1" eaLnBrk="1" hangingPunct="1">
              <a:lnSpc>
                <a:spcPct val="80000"/>
              </a:lnSpc>
              <a:buSzPct val="80000"/>
              <a:buFontTx/>
              <a:buBlip>
                <a:blip r:embed="rId3"/>
              </a:buBlip>
            </a:pPr>
            <a:r>
              <a:rPr lang="zh-CN" altLang="en-US" sz="1800" b="1">
                <a:latin typeface="Tahoma" panose="020B0604030504040204" pitchFamily="34" charset="0"/>
              </a:rPr>
              <a:t>每扫描到一个</a:t>
            </a:r>
            <a:r>
              <a:rPr lang="en-US" altLang="zh-CN" sz="1800" b="1">
                <a:latin typeface="Tahoma" panose="020B0604030504040204" pitchFamily="34" charset="0"/>
              </a:rPr>
              <a:t>case</a:t>
            </a:r>
            <a:r>
              <a:rPr lang="zh-CN" altLang="en-US" sz="1800" b="1">
                <a:latin typeface="Tahoma" panose="020B0604030504040204" pitchFamily="34" charset="0"/>
              </a:rPr>
              <a:t>，就产生一个语句标号</a:t>
            </a:r>
            <a:r>
              <a:rPr lang="en-US" altLang="zh-CN" sz="1800" b="1">
                <a:latin typeface="Tahoma" panose="020B0604030504040204" pitchFamily="34" charset="0"/>
              </a:rPr>
              <a:t>L</a:t>
            </a:r>
            <a:r>
              <a:rPr lang="zh-CN" altLang="en-US" sz="1800" b="1">
                <a:latin typeface="Tahoma" panose="020B0604030504040204" pitchFamily="34" charset="0"/>
              </a:rPr>
              <a:t>，并送入符号表，同时存入对应的</a:t>
            </a:r>
            <a:r>
              <a:rPr lang="en-US" altLang="zh-CN" sz="1800" b="1">
                <a:latin typeface="Tahoma" panose="020B0604030504040204" pitchFamily="34" charset="0"/>
              </a:rPr>
              <a:t>V</a:t>
            </a:r>
            <a:r>
              <a:rPr lang="zh-CN" altLang="en-US" sz="1800" b="1">
                <a:latin typeface="Tahoma" panose="020B0604030504040204" pitchFamily="34" charset="0"/>
              </a:rPr>
              <a:t>值</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生成对应</a:t>
            </a:r>
            <a:r>
              <a:rPr lang="en-US" altLang="zh-CN" sz="1800" b="1">
                <a:latin typeface="Tahoma" panose="020B0604030504040204" pitchFamily="34" charset="0"/>
              </a:rPr>
              <a:t>S</a:t>
            </a:r>
            <a:r>
              <a:rPr lang="zh-CN" altLang="en-US" sz="1800" b="1">
                <a:latin typeface="Tahoma" panose="020B0604030504040204" pitchFamily="34" charset="0"/>
              </a:rPr>
              <a:t>语句的中间代码</a:t>
            </a:r>
            <a:r>
              <a:rPr lang="en-US" altLang="zh-CN" sz="1800" b="1">
                <a:latin typeface="Tahoma" panose="020B0604030504040204" pitchFamily="34" charset="0"/>
              </a:rPr>
              <a:t>.</a:t>
            </a:r>
          </a:p>
          <a:p>
            <a:pPr lvl="1" eaLnBrk="1" hangingPunct="1">
              <a:lnSpc>
                <a:spcPct val="80000"/>
              </a:lnSpc>
              <a:buSzPct val="80000"/>
              <a:buFontTx/>
              <a:buBlip>
                <a:blip r:embed="rId3"/>
              </a:buBlip>
            </a:pPr>
            <a:r>
              <a:rPr lang="zh-CN" altLang="en-US" sz="1800" b="1">
                <a:latin typeface="Tahoma" panose="020B0604030504040204" pitchFamily="34" charset="0"/>
              </a:rPr>
              <a:t>生成</a:t>
            </a:r>
            <a:r>
              <a:rPr lang="en-US" altLang="zh-CN" sz="1800" b="1">
                <a:latin typeface="Tahoma" panose="020B0604030504040204" pitchFamily="34" charset="0"/>
              </a:rPr>
              <a:t>goto next.</a:t>
            </a:r>
          </a:p>
          <a:p>
            <a:pPr lvl="1" eaLnBrk="1" hangingPunct="1">
              <a:lnSpc>
                <a:spcPct val="80000"/>
              </a:lnSpc>
              <a:buSzPct val="80000"/>
              <a:buFontTx/>
              <a:buBlip>
                <a:blip r:embed="rId3"/>
              </a:buBlip>
            </a:pPr>
            <a:r>
              <a:rPr lang="zh-CN" altLang="en-US" sz="1800" b="1">
                <a:latin typeface="Tahoma" panose="020B0604030504040204" pitchFamily="34" charset="0"/>
              </a:rPr>
              <a:t>扫描到</a:t>
            </a:r>
            <a:r>
              <a:rPr lang="en-US" altLang="zh-CN" sz="1800" b="1">
                <a:latin typeface="Tahoma" panose="020B0604030504040204" pitchFamily="34" charset="0"/>
              </a:rPr>
              <a:t>end</a:t>
            </a:r>
            <a:r>
              <a:rPr lang="zh-CN" altLang="en-US" sz="1800" b="1">
                <a:latin typeface="Tahoma" panose="020B0604030504040204" pitchFamily="34" charset="0"/>
              </a:rPr>
              <a:t>后，则形成多个分支代码</a:t>
            </a:r>
            <a:r>
              <a:rPr lang="en-US" altLang="zh-CN" sz="1800" b="1">
                <a:latin typeface="Tahoma" panose="020B0604030504040204"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09613" y="692150"/>
            <a:ext cx="7772400" cy="428625"/>
          </a:xfrm>
        </p:spPr>
        <p:txBody>
          <a:bodyPr/>
          <a:lstStyle/>
          <a:p>
            <a:pPr eaLnBrk="1" hangingPunct="1"/>
            <a:r>
              <a:rPr lang="en-US" altLang="zh-CN" sz="4000" dirty="0"/>
              <a:t>7</a:t>
            </a:r>
            <a:r>
              <a:rPr lang="en-US" altLang="zh-CN" sz="4000" dirty="0" smtClean="0"/>
              <a:t>.6 </a:t>
            </a:r>
            <a:r>
              <a:rPr lang="zh-CN" altLang="en-US" sz="4000" dirty="0" smtClean="0"/>
              <a:t>控制结构的翻译</a:t>
            </a:r>
          </a:p>
        </p:txBody>
      </p:sp>
      <p:sp>
        <p:nvSpPr>
          <p:cNvPr id="34819" name="Rectangle 3"/>
          <p:cNvSpPr>
            <a:spLocks noGrp="1" noChangeArrowheads="1"/>
          </p:cNvSpPr>
          <p:nvPr>
            <p:ph idx="1"/>
          </p:nvPr>
        </p:nvSpPr>
        <p:spPr>
          <a:xfrm>
            <a:off x="250825" y="1868488"/>
            <a:ext cx="4178300" cy="3816350"/>
          </a:xfrm>
        </p:spPr>
        <p:txBody>
          <a:bodyPr/>
          <a:lstStyle/>
          <a:p>
            <a:pPr eaLnBrk="1" hangingPunct="1"/>
            <a:r>
              <a:rPr lang="en-US" altLang="zh-CN" sz="2400" b="1" smtClean="0"/>
              <a:t>goto L</a:t>
            </a:r>
            <a:r>
              <a:rPr lang="zh-CN" altLang="en-US" sz="2400" b="1" smtClean="0"/>
              <a:t>语句的翻译</a:t>
            </a:r>
            <a:r>
              <a:rPr lang="en-US" altLang="zh-CN" sz="2400" b="1" smtClean="0"/>
              <a:t>:</a:t>
            </a:r>
          </a:p>
          <a:p>
            <a:pPr lvl="1" eaLnBrk="1" hangingPunct="1"/>
            <a:r>
              <a:rPr lang="zh-CN" altLang="en-US" sz="2400" b="1" smtClean="0"/>
              <a:t>如果</a:t>
            </a:r>
            <a:r>
              <a:rPr lang="en-US" altLang="zh-CN" sz="2400" b="1" smtClean="0"/>
              <a:t>goto L</a:t>
            </a:r>
            <a:r>
              <a:rPr lang="zh-CN" altLang="en-US" sz="2400" b="1" smtClean="0"/>
              <a:t>语句时向上的，那么，当编译碰到这个语句时，</a:t>
            </a:r>
            <a:r>
              <a:rPr lang="en-US" altLang="zh-CN" sz="2400" b="1" smtClean="0"/>
              <a:t>L</a:t>
            </a:r>
            <a:r>
              <a:rPr lang="zh-CN" altLang="en-US" sz="2400" b="1" smtClean="0"/>
              <a:t>必然时已经定义过的</a:t>
            </a:r>
            <a:r>
              <a:rPr lang="en-US" altLang="zh-CN" sz="2400" b="1" smtClean="0"/>
              <a:t>;</a:t>
            </a:r>
          </a:p>
          <a:p>
            <a:pPr lvl="1" eaLnBrk="1" hangingPunct="1"/>
            <a:r>
              <a:rPr lang="zh-CN" altLang="en-US" sz="2400" b="1" smtClean="0"/>
              <a:t>通过对</a:t>
            </a:r>
            <a:r>
              <a:rPr lang="en-US" altLang="zh-CN" sz="2400" b="1" smtClean="0"/>
              <a:t>L</a:t>
            </a:r>
            <a:r>
              <a:rPr lang="zh-CN" altLang="en-US" sz="2400" b="1" smtClean="0"/>
              <a:t>查找符号表获得它的地址</a:t>
            </a:r>
            <a:r>
              <a:rPr lang="en-US" altLang="zh-CN" sz="2400" b="1" smtClean="0"/>
              <a:t>p</a:t>
            </a:r>
            <a:r>
              <a:rPr lang="zh-CN" altLang="en-US" sz="2400" b="1" smtClean="0"/>
              <a:t>，编译程序可产生</a:t>
            </a:r>
            <a:r>
              <a:rPr lang="en-US" altLang="zh-CN" sz="2400" b="1" smtClean="0"/>
              <a:t>goto L</a:t>
            </a:r>
            <a:r>
              <a:rPr lang="zh-CN" altLang="en-US" sz="2400" b="1" smtClean="0"/>
              <a:t>语句的四元式（</a:t>
            </a:r>
            <a:r>
              <a:rPr lang="en-US" altLang="zh-CN" sz="2400" b="1" smtClean="0"/>
              <a:t>j,-,-,p</a:t>
            </a:r>
            <a:r>
              <a:rPr lang="zh-CN" altLang="en-US" sz="2400" b="1" smtClean="0"/>
              <a:t>）</a:t>
            </a:r>
            <a:endParaRPr lang="zh-CN" altLang="en-US" sz="2400" b="1" smtClean="0">
              <a:solidFill>
                <a:srgbClr val="990033"/>
              </a:solidFill>
            </a:endParaRPr>
          </a:p>
        </p:txBody>
      </p:sp>
      <p:sp>
        <p:nvSpPr>
          <p:cNvPr id="34820" name="Rectangle 4"/>
          <p:cNvSpPr>
            <a:spLocks noChangeArrowheads="1"/>
          </p:cNvSpPr>
          <p:nvPr/>
        </p:nvSpPr>
        <p:spPr bwMode="auto">
          <a:xfrm>
            <a:off x="4595813" y="1860550"/>
            <a:ext cx="41767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80000"/>
              </a:lnSpc>
              <a:buSzPct val="80000"/>
              <a:buFontTx/>
              <a:buBlip>
                <a:blip r:embed="rId2"/>
              </a:buBlip>
            </a:pPr>
            <a:r>
              <a:rPr lang="zh-CN" altLang="en-US" sz="2400" b="1">
                <a:latin typeface="Tahoma" panose="020B0604030504040204" pitchFamily="34" charset="0"/>
              </a:rPr>
              <a:t>如果</a:t>
            </a:r>
            <a:r>
              <a:rPr lang="en-US" altLang="zh-CN" sz="2400" b="1">
                <a:latin typeface="Tahoma" panose="020B0604030504040204" pitchFamily="34" charset="0"/>
              </a:rPr>
              <a:t>goto L</a:t>
            </a:r>
            <a:r>
              <a:rPr lang="zh-CN" altLang="en-US" sz="2400" b="1">
                <a:latin typeface="Tahoma" panose="020B0604030504040204" pitchFamily="34" charset="0"/>
              </a:rPr>
              <a:t>语句时向下的语句。则语句标号</a:t>
            </a:r>
            <a:r>
              <a:rPr lang="en-US" altLang="zh-CN" sz="2400" b="1">
                <a:latin typeface="Tahoma" panose="020B0604030504040204" pitchFamily="34" charset="0"/>
              </a:rPr>
              <a:t>L</a:t>
            </a:r>
            <a:r>
              <a:rPr lang="zh-CN" altLang="en-US" sz="2400" b="1">
                <a:latin typeface="Tahoma" panose="020B0604030504040204" pitchFamily="34" charset="0"/>
              </a:rPr>
              <a:t>就尚未定义。</a:t>
            </a:r>
          </a:p>
          <a:p>
            <a:pPr lvl="1" eaLnBrk="1" hangingPunct="1">
              <a:lnSpc>
                <a:spcPct val="80000"/>
              </a:lnSpc>
              <a:buSzPct val="80000"/>
              <a:buFontTx/>
              <a:buBlip>
                <a:blip r:embed="rId2"/>
              </a:buBlip>
            </a:pPr>
            <a:r>
              <a:rPr lang="zh-CN" altLang="en-US" sz="2400" b="1">
                <a:latin typeface="Tahoma" panose="020B0604030504040204" pitchFamily="34" charset="0"/>
              </a:rPr>
              <a:t>如果</a:t>
            </a:r>
            <a:r>
              <a:rPr lang="en-US" altLang="zh-CN" sz="2400" b="1">
                <a:latin typeface="Tahoma" panose="020B0604030504040204" pitchFamily="34" charset="0"/>
              </a:rPr>
              <a:t>L</a:t>
            </a:r>
            <a:r>
              <a:rPr lang="zh-CN" altLang="en-US" sz="2400" b="1">
                <a:latin typeface="Tahoma" panose="020B0604030504040204" pitchFamily="34" charset="0"/>
              </a:rPr>
              <a:t>是第一次碰到，则</a:t>
            </a:r>
            <a:r>
              <a:rPr lang="en-US" altLang="zh-CN" sz="2400" b="1">
                <a:latin typeface="Tahoma" panose="020B0604030504040204" pitchFamily="34" charset="0"/>
              </a:rPr>
              <a:t>L</a:t>
            </a:r>
            <a:r>
              <a:rPr lang="zh-CN" altLang="en-US" sz="2400" b="1">
                <a:latin typeface="Tahoma" panose="020B0604030504040204" pitchFamily="34" charset="0"/>
              </a:rPr>
              <a:t>填到符号表中，并且表明未定义；</a:t>
            </a:r>
          </a:p>
          <a:p>
            <a:pPr lvl="1" eaLnBrk="1" hangingPunct="1">
              <a:lnSpc>
                <a:spcPct val="80000"/>
              </a:lnSpc>
              <a:buSzPct val="80000"/>
              <a:buFontTx/>
              <a:buBlip>
                <a:blip r:embed="rId2"/>
              </a:buBlip>
            </a:pPr>
            <a:r>
              <a:rPr lang="zh-CN" altLang="en-US" sz="2400" b="1">
                <a:latin typeface="Tahoma" panose="020B0604030504040204" pitchFamily="34" charset="0"/>
              </a:rPr>
              <a:t>同时产生一个不完全的四元式（</a:t>
            </a:r>
            <a:r>
              <a:rPr lang="en-US" altLang="zh-CN" sz="2400" b="1">
                <a:latin typeface="Tahoma" panose="020B0604030504040204" pitchFamily="34" charset="0"/>
              </a:rPr>
              <a:t>goto -</a:t>
            </a:r>
            <a:r>
              <a:rPr lang="zh-CN" altLang="en-US" sz="2400" b="1">
                <a:latin typeface="Tahoma" panose="020B0604030504040204" pitchFamily="34" charset="0"/>
              </a:rPr>
              <a:t>）</a:t>
            </a:r>
            <a:r>
              <a:rPr lang="en-US" altLang="zh-CN" sz="2400" b="1">
                <a:latin typeface="Tahoma" panose="020B0604030504040204" pitchFamily="34" charset="0"/>
              </a:rPr>
              <a:t>,</a:t>
            </a:r>
            <a:r>
              <a:rPr lang="zh-CN" altLang="en-US" sz="2400" b="1">
                <a:latin typeface="Tahoma" panose="020B0604030504040204" pitchFamily="34" charset="0"/>
              </a:rPr>
              <a:t>它的转移目标须待</a:t>
            </a:r>
            <a:r>
              <a:rPr lang="en-US" altLang="zh-CN" sz="2400" b="1">
                <a:latin typeface="Tahoma" panose="020B0604030504040204" pitchFamily="34" charset="0"/>
              </a:rPr>
              <a:t>L</a:t>
            </a:r>
            <a:r>
              <a:rPr lang="zh-CN" altLang="en-US" sz="2400" b="1">
                <a:latin typeface="Tahoma" panose="020B0604030504040204" pitchFamily="34" charset="0"/>
              </a:rPr>
              <a:t>确定后再回填；</a:t>
            </a:r>
          </a:p>
          <a:p>
            <a:pPr lvl="1" eaLnBrk="1" hangingPunct="1">
              <a:lnSpc>
                <a:spcPct val="80000"/>
              </a:lnSpc>
              <a:buSzPct val="80000"/>
              <a:buFontTx/>
              <a:buBlip>
                <a:blip r:embed="rId2"/>
              </a:buBlip>
            </a:pPr>
            <a:r>
              <a:rPr lang="zh-CN" altLang="en-US" sz="2400" b="1">
                <a:latin typeface="Tahoma" panose="020B0604030504040204" pitchFamily="34" charset="0"/>
              </a:rPr>
              <a:t>这时，要把所有以</a:t>
            </a:r>
            <a:r>
              <a:rPr lang="en-US" altLang="zh-CN" sz="2400" b="1">
                <a:latin typeface="Tahoma" panose="020B0604030504040204" pitchFamily="34" charset="0"/>
              </a:rPr>
              <a:t>L</a:t>
            </a:r>
            <a:r>
              <a:rPr lang="zh-CN" altLang="en-US" sz="2400" b="1">
                <a:latin typeface="Tahoma" panose="020B0604030504040204" pitchFamily="34" charset="0"/>
              </a:rPr>
              <a:t>未转移目标的四元式的地址记录下来，以便将来回填。</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836613"/>
            <a:ext cx="7772400" cy="428625"/>
          </a:xfrm>
        </p:spPr>
        <p:txBody>
          <a:bodyPr/>
          <a:lstStyle/>
          <a:p>
            <a:pPr eaLnBrk="1" hangingPunct="1"/>
            <a:r>
              <a:rPr lang="en-US" altLang="zh-CN" sz="4000" dirty="0"/>
              <a:t>7</a:t>
            </a:r>
            <a:r>
              <a:rPr lang="en-US" altLang="zh-CN" sz="4000" dirty="0" smtClean="0"/>
              <a:t>.7 </a:t>
            </a:r>
            <a:r>
              <a:rPr lang="zh-CN" altLang="en-US" sz="4000" dirty="0" smtClean="0"/>
              <a:t>说明语句的翻译</a:t>
            </a:r>
          </a:p>
        </p:txBody>
      </p:sp>
      <p:sp>
        <p:nvSpPr>
          <p:cNvPr id="35843" name="Rectangle 3"/>
          <p:cNvSpPr>
            <a:spLocks noGrp="1" noChangeArrowheads="1"/>
          </p:cNvSpPr>
          <p:nvPr>
            <p:ph idx="1"/>
          </p:nvPr>
        </p:nvSpPr>
        <p:spPr>
          <a:xfrm>
            <a:off x="249238" y="1844675"/>
            <a:ext cx="8642350" cy="4752975"/>
          </a:xfrm>
        </p:spPr>
        <p:txBody>
          <a:bodyPr/>
          <a:lstStyle/>
          <a:p>
            <a:pPr eaLnBrk="1" hangingPunct="1">
              <a:buFont typeface="Wingdings" panose="05000000000000000000" pitchFamily="2" charset="2"/>
              <a:buChar char="l"/>
            </a:pPr>
            <a:r>
              <a:rPr lang="zh-CN" altLang="en-US" sz="2400" b="1" smtClean="0"/>
              <a:t>简单说明语句的翻译</a:t>
            </a:r>
            <a:r>
              <a:rPr lang="en-US" altLang="zh-CN" sz="2400" b="1" smtClean="0"/>
              <a:t>:</a:t>
            </a:r>
          </a:p>
          <a:p>
            <a:pPr lvl="1" eaLnBrk="1" hangingPunct="1"/>
            <a:r>
              <a:rPr lang="zh-CN" altLang="en-US" sz="2400" b="1" smtClean="0"/>
              <a:t>说明语句翻译是指在符号表中登录名字和性质</a:t>
            </a:r>
            <a:r>
              <a:rPr lang="en-US" altLang="zh-CN" sz="2400" b="1" smtClean="0"/>
              <a:t>;</a:t>
            </a:r>
          </a:p>
          <a:p>
            <a:pPr lvl="1" eaLnBrk="1" hangingPunct="1"/>
            <a:r>
              <a:rPr lang="en-US" altLang="zh-CN" sz="2400" b="1" smtClean="0">
                <a:solidFill>
                  <a:srgbClr val="990033"/>
                </a:solidFill>
              </a:rPr>
              <a:t>D</a:t>
            </a:r>
            <a:r>
              <a:rPr lang="en-US" altLang="zh-CN" sz="2400" b="1" smtClean="0">
                <a:solidFill>
                  <a:srgbClr val="990033"/>
                </a:solidFill>
                <a:cs typeface="Arial" panose="020B0604020202020204" pitchFamily="34" charset="0"/>
              </a:rPr>
              <a:t>→integer&lt;namelist&gt;|real &lt;namelist&gt;</a:t>
            </a:r>
          </a:p>
          <a:p>
            <a:pPr lvl="1" eaLnBrk="1" hangingPunct="1"/>
            <a:r>
              <a:rPr lang="en-US" altLang="zh-CN" sz="2400" b="1" smtClean="0">
                <a:solidFill>
                  <a:srgbClr val="990033"/>
                </a:solidFill>
                <a:cs typeface="Arial" panose="020B0604020202020204" pitchFamily="34" charset="0"/>
              </a:rPr>
              <a:t>&lt;namelist&gt;→&lt;namelist&gt;,id | id</a:t>
            </a:r>
          </a:p>
          <a:p>
            <a:pPr lvl="1" eaLnBrk="1" hangingPunct="1"/>
            <a:r>
              <a:rPr lang="zh-CN" altLang="en-US" sz="2400" b="1" smtClean="0">
                <a:cs typeface="Arial" panose="020B0604020202020204" pitchFamily="34" charset="0"/>
              </a:rPr>
              <a:t>这个文法有一个问题，就是必须将所有符号规约到</a:t>
            </a:r>
            <a:r>
              <a:rPr lang="en-US" altLang="zh-CN" sz="2400" b="1" smtClean="0">
                <a:cs typeface="Arial" panose="020B0604020202020204" pitchFamily="34" charset="0"/>
              </a:rPr>
              <a:t>&lt;namelist&gt;</a:t>
            </a:r>
            <a:r>
              <a:rPr lang="zh-CN" altLang="en-US" sz="2400" b="1" smtClean="0">
                <a:cs typeface="Arial" panose="020B0604020202020204" pitchFamily="34" charset="0"/>
              </a:rPr>
              <a:t>后，才能集中登记性质；</a:t>
            </a:r>
          </a:p>
          <a:p>
            <a:pPr lvl="1" eaLnBrk="1" hangingPunct="1"/>
            <a:r>
              <a:rPr lang="en-US" altLang="zh-CN" sz="2400" b="1" smtClean="0"/>
              <a:t>D</a:t>
            </a:r>
            <a:r>
              <a:rPr lang="en-US" altLang="zh-CN" sz="2400" b="1" smtClean="0">
                <a:cs typeface="Arial" panose="020B0604020202020204" pitchFamily="34" charset="0"/>
              </a:rPr>
              <a:t>→D</a:t>
            </a:r>
            <a:r>
              <a:rPr lang="en-US" altLang="zh-CN" sz="2400" b="1" baseline="30000" smtClean="0">
                <a:cs typeface="Arial" panose="020B0604020202020204" pitchFamily="34" charset="0"/>
              </a:rPr>
              <a:t>1</a:t>
            </a:r>
            <a:r>
              <a:rPr lang="zh-CN" altLang="en-US" sz="2400" b="1" smtClean="0">
                <a:cs typeface="Arial" panose="020B0604020202020204" pitchFamily="34" charset="0"/>
              </a:rPr>
              <a:t>，</a:t>
            </a:r>
            <a:r>
              <a:rPr lang="en-US" altLang="zh-CN" sz="2400" b="1" smtClean="0">
                <a:cs typeface="Arial" panose="020B0604020202020204" pitchFamily="34" charset="0"/>
              </a:rPr>
              <a:t>iid</a:t>
            </a:r>
          </a:p>
          <a:p>
            <a:pPr lvl="1" eaLnBrk="1" hangingPunct="1"/>
            <a:r>
              <a:rPr lang="en-US" altLang="zh-CN" sz="2400" b="1" smtClean="0"/>
              <a:t>D</a:t>
            </a:r>
            <a:r>
              <a:rPr lang="en-US" altLang="zh-CN" sz="2400" b="1" smtClean="0">
                <a:cs typeface="Arial" panose="020B0604020202020204" pitchFamily="34" charset="0"/>
              </a:rPr>
              <a:t>→ integer id</a:t>
            </a:r>
          </a:p>
          <a:p>
            <a:pPr lvl="1" eaLnBrk="1" hangingPunct="1"/>
            <a:r>
              <a:rPr lang="en-US" altLang="zh-CN" sz="2400" b="1" smtClean="0"/>
              <a:t>D</a:t>
            </a:r>
            <a:r>
              <a:rPr lang="en-US" altLang="zh-CN" sz="2400" b="1" smtClean="0">
                <a:cs typeface="Arial" panose="020B0604020202020204" pitchFamily="34" charset="0"/>
              </a:rPr>
              <a:t>→ real id</a:t>
            </a:r>
          </a:p>
          <a:p>
            <a:pPr lvl="1" eaLnBrk="1" hangingPunct="1"/>
            <a:r>
              <a:rPr lang="zh-CN" altLang="en-US" sz="2400" b="1" smtClean="0">
                <a:cs typeface="Arial" panose="020B0604020202020204" pitchFamily="34" charset="0"/>
              </a:rPr>
              <a:t>这样文法就可以将名字和性质同时登记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42938" y="663575"/>
            <a:ext cx="7772400" cy="644525"/>
          </a:xfrm>
        </p:spPr>
        <p:txBody>
          <a:bodyPr/>
          <a:lstStyle/>
          <a:p>
            <a:pPr eaLnBrk="1" hangingPunct="1"/>
            <a:r>
              <a:rPr lang="en-US" altLang="zh-CN" sz="4000" dirty="0"/>
              <a:t>7</a:t>
            </a:r>
            <a:r>
              <a:rPr lang="en-US" altLang="zh-CN" sz="4000" dirty="0" smtClean="0"/>
              <a:t>.8 </a:t>
            </a:r>
            <a:r>
              <a:rPr lang="zh-CN" altLang="en-US" sz="4000" dirty="0" smtClean="0"/>
              <a:t>数组的翻译</a:t>
            </a:r>
          </a:p>
        </p:txBody>
      </p:sp>
      <p:sp>
        <p:nvSpPr>
          <p:cNvPr id="36867" name="Rectangle 3"/>
          <p:cNvSpPr>
            <a:spLocks noGrp="1" noChangeArrowheads="1"/>
          </p:cNvSpPr>
          <p:nvPr>
            <p:ph type="body" sz="half" idx="1"/>
          </p:nvPr>
        </p:nvSpPr>
        <p:spPr>
          <a:xfrm>
            <a:off x="642938" y="1524000"/>
            <a:ext cx="7989887" cy="2728913"/>
          </a:xfrm>
        </p:spPr>
        <p:txBody>
          <a:bodyPr/>
          <a:lstStyle/>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rPr>
              <a:t>一个数组是由同一类型数据所组成的某种</a:t>
            </a:r>
            <a:r>
              <a:rPr lang="en-US" altLang="zh-CN" sz="1800" b="1" smtClean="0">
                <a:latin typeface="宋体" panose="02010600030101010101" pitchFamily="2" charset="-122"/>
              </a:rPr>
              <a:t>n</a:t>
            </a:r>
            <a:r>
              <a:rPr lang="zh-CN" altLang="en-US" sz="1800" b="1" smtClean="0">
                <a:latin typeface="宋体" panose="02010600030101010101" pitchFamily="2" charset="-122"/>
              </a:rPr>
              <a:t>维矩形结构。</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rPr>
              <a:t>沿着每个维的距离称为下标。</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rPr>
              <a:t>每维的下标只能在该维的上限、下限之间变动。</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rPr>
              <a:t>数组的每个元素是矩形结构中的一个点，它的位置可以通过给出的每维的下标确定。</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rPr>
              <a:t>数组的每个元素是由数组名和下标值命名的。</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cs typeface="Arial" panose="020B0604020202020204" pitchFamily="34" charset="0"/>
              </a:rPr>
              <a:t>根据数组的类型，每个数组元素在计算机中占据同样大小的存贮空间。</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cs typeface="Arial" panose="020B0604020202020204" pitchFamily="34" charset="0"/>
              </a:rPr>
              <a:t>静态数组：数组所需空间的大小在编译时就已经确定。</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cs typeface="Arial" panose="020B0604020202020204" pitchFamily="34" charset="0"/>
              </a:rPr>
              <a:t>可变数组：在编译时不能确定数组所占据的空间。</a:t>
            </a:r>
          </a:p>
          <a:p>
            <a:pPr eaLnBrk="1" hangingPunct="1">
              <a:lnSpc>
                <a:spcPct val="80000"/>
              </a:lnSpc>
              <a:buFont typeface="Wingdings" panose="05000000000000000000" pitchFamily="2" charset="2"/>
              <a:buChar char="l"/>
            </a:pPr>
            <a:r>
              <a:rPr lang="zh-CN" altLang="en-US" sz="1800" b="1" smtClean="0">
                <a:latin typeface="宋体" panose="02010600030101010101" pitchFamily="2" charset="-122"/>
                <a:cs typeface="Arial" panose="020B0604020202020204" pitchFamily="34" charset="0"/>
              </a:rPr>
              <a:t>数组存贮形式多样。通常按行（列）为序来存贮在一片连续的存贮区域。</a:t>
            </a:r>
          </a:p>
        </p:txBody>
      </p:sp>
      <p:graphicFrame>
        <p:nvGraphicFramePr>
          <p:cNvPr id="50251" name="Group 75"/>
          <p:cNvGraphicFramePr>
            <a:graphicFrameLocks noGrp="1"/>
          </p:cNvGraphicFramePr>
          <p:nvPr>
            <p:ph sz="quarter" idx="2"/>
          </p:nvPr>
        </p:nvGraphicFramePr>
        <p:xfrm>
          <a:off x="6765925" y="4162425"/>
          <a:ext cx="1654175" cy="2378076"/>
        </p:xfrm>
        <a:graphic>
          <a:graphicData uri="http://schemas.openxmlformats.org/drawingml/2006/table">
            <a:tbl>
              <a:tblPr/>
              <a:tblGrid>
                <a:gridCol w="827088">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rPr>
                        <a:t>A[1,1]</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rPr>
                        <a:t>A[2,1]</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rPr>
                        <a:t>A[1,2]</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rPr>
                        <a:t>A[2,2]</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rPr>
                        <a:t>A[1,3]</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000" b="0" i="0" u="none" strike="noStrike" cap="none" normalizeH="0" baseline="0" smtClean="0">
                          <a:ln>
                            <a:noFill/>
                          </a:ln>
                          <a:solidFill>
                            <a:schemeClr val="tx1"/>
                          </a:solidFill>
                          <a:effectLst/>
                          <a:latin typeface="Tahoma" pitchFamily="34" charset="0"/>
                          <a:ea typeface="宋体" pitchFamily="2" charset="-122"/>
                        </a:rPr>
                        <a:t>A[2,3]</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2000" b="0" i="0" u="none" strike="noStrike" cap="none" normalizeH="0" baseline="0" smtClean="0">
                        <a:ln>
                          <a:noFill/>
                        </a:ln>
                        <a:solidFill>
                          <a:schemeClr val="tx1"/>
                        </a:solidFill>
                        <a:effectLst/>
                        <a:latin typeface="Tahoma" pitchFamily="34" charset="0"/>
                        <a:ea typeface="宋体" pitchFamily="2" charset="-122"/>
                      </a:endParaRP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0238" name="Group 62"/>
          <p:cNvGraphicFramePr>
            <a:graphicFrameLocks noGrp="1"/>
          </p:cNvGraphicFramePr>
          <p:nvPr>
            <p:ph sz="quarter" idx="3"/>
          </p:nvPr>
        </p:nvGraphicFramePr>
        <p:xfrm>
          <a:off x="1147763" y="4292600"/>
          <a:ext cx="1724025" cy="2195514"/>
        </p:xfrm>
        <a:graphic>
          <a:graphicData uri="http://schemas.openxmlformats.org/drawingml/2006/table">
            <a:tbl>
              <a:tblPr/>
              <a:tblGrid>
                <a:gridCol w="862012">
                  <a:extLst>
                    <a:ext uri="{9D8B030D-6E8A-4147-A177-3AD203B41FA5}">
                      <a16:colId xmlns:a16="http://schemas.microsoft.com/office/drawing/2014/main" val="20000"/>
                    </a:ext>
                  </a:extLst>
                </a:gridCol>
                <a:gridCol w="862013">
                  <a:extLst>
                    <a:ext uri="{9D8B030D-6E8A-4147-A177-3AD203B41FA5}">
                      <a16:colId xmlns:a16="http://schemas.microsoft.com/office/drawing/2014/main" val="20001"/>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A[1,1]</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A[1,2]</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A[1,3]</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A[2,1]</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919">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A[2,2]</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919">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A[2,3]</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6914" name="AutoShape 63"/>
          <p:cNvSpPr>
            <a:spLocks/>
          </p:cNvSpPr>
          <p:nvPr/>
        </p:nvSpPr>
        <p:spPr bwMode="auto">
          <a:xfrm>
            <a:off x="3021013" y="4365625"/>
            <a:ext cx="431800" cy="935038"/>
          </a:xfrm>
          <a:prstGeom prst="rightBrace">
            <a:avLst>
              <a:gd name="adj1" fmla="val 18045"/>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6915" name="AutoShape 64"/>
          <p:cNvSpPr>
            <a:spLocks/>
          </p:cNvSpPr>
          <p:nvPr/>
        </p:nvSpPr>
        <p:spPr bwMode="auto">
          <a:xfrm>
            <a:off x="3021013" y="5445125"/>
            <a:ext cx="431800" cy="935038"/>
          </a:xfrm>
          <a:prstGeom prst="rightBrace">
            <a:avLst>
              <a:gd name="adj1" fmla="val 18045"/>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6916" name="AutoShape 65"/>
          <p:cNvSpPr>
            <a:spLocks/>
          </p:cNvSpPr>
          <p:nvPr/>
        </p:nvSpPr>
        <p:spPr bwMode="auto">
          <a:xfrm>
            <a:off x="6405563" y="4233863"/>
            <a:ext cx="215900" cy="647700"/>
          </a:xfrm>
          <a:prstGeom prst="leftBrace">
            <a:avLst>
              <a:gd name="adj1" fmla="val 25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6917" name="AutoShape 76"/>
          <p:cNvSpPr>
            <a:spLocks/>
          </p:cNvSpPr>
          <p:nvPr/>
        </p:nvSpPr>
        <p:spPr bwMode="auto">
          <a:xfrm>
            <a:off x="6405563" y="5097463"/>
            <a:ext cx="215900" cy="647700"/>
          </a:xfrm>
          <a:prstGeom prst="leftBrace">
            <a:avLst>
              <a:gd name="adj1" fmla="val 25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6918" name="AutoShape 77"/>
          <p:cNvSpPr>
            <a:spLocks/>
          </p:cNvSpPr>
          <p:nvPr/>
        </p:nvSpPr>
        <p:spPr bwMode="auto">
          <a:xfrm>
            <a:off x="6405563" y="5889625"/>
            <a:ext cx="215900" cy="647700"/>
          </a:xfrm>
          <a:prstGeom prst="leftBrace">
            <a:avLst>
              <a:gd name="adj1" fmla="val 25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6919" name="Rectangle 78"/>
          <p:cNvSpPr>
            <a:spLocks noChangeArrowheads="1"/>
          </p:cNvSpPr>
          <p:nvPr/>
        </p:nvSpPr>
        <p:spPr bwMode="auto">
          <a:xfrm>
            <a:off x="3524250" y="4581525"/>
            <a:ext cx="8651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第一行</a:t>
            </a:r>
          </a:p>
        </p:txBody>
      </p:sp>
      <p:sp>
        <p:nvSpPr>
          <p:cNvPr id="36920" name="Rectangle 79"/>
          <p:cNvSpPr>
            <a:spLocks noChangeArrowheads="1"/>
          </p:cNvSpPr>
          <p:nvPr/>
        </p:nvSpPr>
        <p:spPr bwMode="auto">
          <a:xfrm>
            <a:off x="3524250" y="5589588"/>
            <a:ext cx="8651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第二行</a:t>
            </a:r>
          </a:p>
        </p:txBody>
      </p:sp>
      <p:sp>
        <p:nvSpPr>
          <p:cNvPr id="36921" name="Rectangle 80"/>
          <p:cNvSpPr>
            <a:spLocks noChangeArrowheads="1"/>
          </p:cNvSpPr>
          <p:nvPr/>
        </p:nvSpPr>
        <p:spPr bwMode="auto">
          <a:xfrm>
            <a:off x="5470525" y="4233863"/>
            <a:ext cx="8651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第一列</a:t>
            </a:r>
          </a:p>
        </p:txBody>
      </p:sp>
      <p:sp>
        <p:nvSpPr>
          <p:cNvPr id="36922" name="Rectangle 81"/>
          <p:cNvSpPr>
            <a:spLocks noChangeArrowheads="1"/>
          </p:cNvSpPr>
          <p:nvPr/>
        </p:nvSpPr>
        <p:spPr bwMode="auto">
          <a:xfrm>
            <a:off x="5541963" y="5097463"/>
            <a:ext cx="8651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第二列</a:t>
            </a:r>
          </a:p>
        </p:txBody>
      </p:sp>
      <p:sp>
        <p:nvSpPr>
          <p:cNvPr id="36923" name="Rectangle 82"/>
          <p:cNvSpPr>
            <a:spLocks noChangeArrowheads="1"/>
          </p:cNvSpPr>
          <p:nvPr/>
        </p:nvSpPr>
        <p:spPr bwMode="auto">
          <a:xfrm>
            <a:off x="5541963" y="5889625"/>
            <a:ext cx="8651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imes New Roman" panose="02020603050405020304" pitchFamily="18" charset="0"/>
              </a:rPr>
              <a:t>第三列</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768350"/>
            <a:ext cx="7772400" cy="644525"/>
          </a:xfrm>
        </p:spPr>
        <p:txBody>
          <a:bodyPr/>
          <a:lstStyle/>
          <a:p>
            <a:pPr eaLnBrk="1" hangingPunct="1"/>
            <a:r>
              <a:rPr lang="en-US" altLang="zh-CN" sz="4000" dirty="0"/>
              <a:t>7</a:t>
            </a:r>
            <a:r>
              <a:rPr lang="en-US" altLang="zh-CN" sz="4000" dirty="0" smtClean="0"/>
              <a:t>.8 </a:t>
            </a:r>
            <a:r>
              <a:rPr lang="zh-CN" altLang="en-US" sz="4000" dirty="0" smtClean="0"/>
              <a:t>数组的翻译</a:t>
            </a:r>
          </a:p>
        </p:txBody>
      </p:sp>
      <p:sp>
        <p:nvSpPr>
          <p:cNvPr id="37891" name="Rectangle 3"/>
          <p:cNvSpPr>
            <a:spLocks noGrp="1" noChangeArrowheads="1"/>
          </p:cNvSpPr>
          <p:nvPr>
            <p:ph type="body" sz="half" idx="1"/>
          </p:nvPr>
        </p:nvSpPr>
        <p:spPr>
          <a:xfrm>
            <a:off x="411163" y="1844675"/>
            <a:ext cx="8064500" cy="4248150"/>
          </a:xfrm>
        </p:spPr>
        <p:txBody>
          <a:bodyPr/>
          <a:lstStyle/>
          <a:p>
            <a:pPr eaLnBrk="1" hangingPunct="1">
              <a:buFont typeface="Wingdings" panose="05000000000000000000" pitchFamily="2" charset="2"/>
              <a:buChar char="l"/>
            </a:pPr>
            <a:r>
              <a:rPr lang="zh-CN" altLang="en-US" sz="2000" b="1" smtClean="0">
                <a:latin typeface="宋体" panose="02010600030101010101" pitchFamily="2" charset="-122"/>
              </a:rPr>
              <a:t>数组元素的地址计算和数组的存贮方式密切相关。以行为序计算数组元素地址：</a:t>
            </a:r>
          </a:p>
          <a:p>
            <a:pPr eaLnBrk="1" hangingPunct="1">
              <a:buFont typeface="Wingdings" panose="05000000000000000000" pitchFamily="2" charset="2"/>
              <a:buChar char="l"/>
            </a:pPr>
            <a:r>
              <a:rPr lang="zh-CN" altLang="en-US" sz="2000" b="1" smtClean="0">
                <a:latin typeface="宋体" panose="02010600030101010101" pitchFamily="2" charset="-122"/>
              </a:rPr>
              <a:t>假设数组</a:t>
            </a:r>
            <a:r>
              <a:rPr lang="en-US" altLang="zh-CN" sz="2000" b="1" smtClean="0">
                <a:latin typeface="宋体" panose="02010600030101010101" pitchFamily="2" charset="-122"/>
              </a:rPr>
              <a:t>A</a:t>
            </a:r>
            <a:r>
              <a:rPr lang="zh-CN" altLang="en-US" sz="2000" b="1" smtClean="0">
                <a:latin typeface="宋体" panose="02010600030101010101" pitchFamily="2" charset="-122"/>
              </a:rPr>
              <a:t>是一个</a:t>
            </a:r>
            <a:r>
              <a:rPr lang="en-US" altLang="zh-CN" sz="2000" b="1" smtClean="0">
                <a:latin typeface="宋体" panose="02010600030101010101" pitchFamily="2" charset="-122"/>
              </a:rPr>
              <a:t>10*20</a:t>
            </a:r>
            <a:r>
              <a:rPr lang="zh-CN" altLang="en-US" sz="2000" b="1" smtClean="0">
                <a:latin typeface="宋体" panose="02010600030101010101" pitchFamily="2" charset="-122"/>
              </a:rPr>
              <a:t>（</a:t>
            </a:r>
            <a:r>
              <a:rPr lang="en-US" altLang="zh-CN" sz="2000" b="1" smtClean="0">
                <a:latin typeface="宋体" panose="02010600030101010101" pitchFamily="2" charset="-122"/>
              </a:rPr>
              <a:t>10</a:t>
            </a:r>
            <a:r>
              <a:rPr lang="zh-CN" altLang="en-US" sz="2000" b="1" smtClean="0">
                <a:latin typeface="宋体" panose="02010600030101010101" pitchFamily="2" charset="-122"/>
              </a:rPr>
              <a:t>行，</a:t>
            </a:r>
            <a:r>
              <a:rPr lang="en-US" altLang="zh-CN" sz="2000" b="1" smtClean="0">
                <a:latin typeface="宋体" panose="02010600030101010101" pitchFamily="2" charset="-122"/>
              </a:rPr>
              <a:t>20</a:t>
            </a:r>
            <a:r>
              <a:rPr lang="zh-CN" altLang="en-US" sz="2000" b="1" smtClean="0">
                <a:latin typeface="宋体" panose="02010600030101010101" pitchFamily="2" charset="-122"/>
              </a:rPr>
              <a:t>列）的二维数组，各维的下限为</a:t>
            </a:r>
            <a:r>
              <a:rPr lang="en-US" altLang="zh-CN" sz="2000" b="1" smtClean="0">
                <a:latin typeface="宋体" panose="02010600030101010101" pitchFamily="2" charset="-122"/>
              </a:rPr>
              <a:t>1</a:t>
            </a:r>
            <a:r>
              <a:rPr lang="zh-CN" altLang="en-US" sz="2000" b="1" smtClean="0">
                <a:latin typeface="宋体" panose="02010600030101010101" pitchFamily="2" charset="-122"/>
              </a:rPr>
              <a:t>，每个元素占用一个机器字，数组的首地址为</a:t>
            </a:r>
            <a:r>
              <a:rPr lang="en-US" altLang="zh-CN" sz="2000" b="1" smtClean="0">
                <a:latin typeface="宋体" panose="02010600030101010101" pitchFamily="2" charset="-122"/>
              </a:rPr>
              <a:t>a,</a:t>
            </a:r>
            <a:r>
              <a:rPr lang="zh-CN" altLang="en-US" sz="2000" b="1" smtClean="0">
                <a:latin typeface="宋体" panose="02010600030101010101" pitchFamily="2" charset="-122"/>
              </a:rPr>
              <a:t>即</a:t>
            </a:r>
            <a:r>
              <a:rPr lang="en-US" altLang="zh-CN" sz="2000" b="1" smtClean="0">
                <a:latin typeface="宋体" panose="02010600030101010101" pitchFamily="2" charset="-122"/>
              </a:rPr>
              <a:t>A[1,1]</a:t>
            </a:r>
            <a:r>
              <a:rPr lang="zh-CN" altLang="en-US" sz="2000" b="1" smtClean="0">
                <a:latin typeface="宋体" panose="02010600030101010101" pitchFamily="2" charset="-122"/>
              </a:rPr>
              <a:t>的地址为</a:t>
            </a:r>
            <a:r>
              <a:rPr lang="en-US" altLang="zh-CN" sz="2000" b="1" smtClean="0">
                <a:latin typeface="宋体" panose="02010600030101010101" pitchFamily="2" charset="-122"/>
              </a:rPr>
              <a:t>a</a:t>
            </a:r>
            <a:r>
              <a:rPr lang="zh-CN" altLang="en-US" sz="2000" b="1" smtClean="0">
                <a:latin typeface="宋体" panose="02010600030101010101" pitchFamily="2" charset="-122"/>
              </a:rPr>
              <a:t>，那么，数组元素</a:t>
            </a:r>
            <a:r>
              <a:rPr lang="en-US" altLang="zh-CN" sz="2000" b="1" smtClean="0">
                <a:latin typeface="宋体" panose="02010600030101010101" pitchFamily="2" charset="-122"/>
              </a:rPr>
              <a:t>A[i,j]</a:t>
            </a:r>
            <a:r>
              <a:rPr lang="zh-CN" altLang="en-US" sz="2000" b="1" smtClean="0">
                <a:latin typeface="宋体" panose="02010600030101010101" pitchFamily="2" charset="-122"/>
              </a:rPr>
              <a:t>的地址为：</a:t>
            </a:r>
          </a:p>
          <a:p>
            <a:pPr eaLnBrk="1" hangingPunct="1">
              <a:buFont typeface="Wingdings" panose="05000000000000000000" pitchFamily="2" charset="2"/>
              <a:buChar char="l"/>
            </a:pPr>
            <a:r>
              <a:rPr lang="en-US" altLang="zh-CN" sz="2000" b="1" smtClean="0">
                <a:solidFill>
                  <a:srgbClr val="990033"/>
                </a:solidFill>
                <a:latin typeface="宋体" panose="02010600030101010101" pitchFamily="2" charset="-122"/>
              </a:rPr>
              <a:t>a+(i-1)*20+(j-1)</a:t>
            </a:r>
          </a:p>
          <a:p>
            <a:pPr eaLnBrk="1" hangingPunct="1">
              <a:buFont typeface="Wingdings" panose="05000000000000000000" pitchFamily="2" charset="2"/>
              <a:buChar char="l"/>
            </a:pPr>
            <a:r>
              <a:rPr lang="zh-CN" altLang="en-US" sz="2000" b="1" smtClean="0">
                <a:latin typeface="宋体" panose="02010600030101010101" pitchFamily="2" charset="-122"/>
                <a:cs typeface="Arial" panose="020B0604020202020204" pitchFamily="34" charset="0"/>
              </a:rPr>
              <a:t>事实上，对于静态数组来说，数组元素的地址只与数组上下限和 首地址有关。</a:t>
            </a:r>
          </a:p>
          <a:p>
            <a:pPr eaLnBrk="1" hangingPunct="1">
              <a:buFont typeface="Wingdings" panose="05000000000000000000" pitchFamily="2" charset="2"/>
              <a:buChar char="l"/>
            </a:pPr>
            <a:r>
              <a:rPr lang="zh-CN" altLang="en-US" sz="2000" b="1" smtClean="0">
                <a:latin typeface="宋体" panose="02010600030101010101" pitchFamily="2" charset="-122"/>
                <a:cs typeface="Arial" panose="020B0604020202020204" pitchFamily="34" charset="0"/>
              </a:rPr>
              <a:t>数组说明翻译通常采用数组内情向量的方法在符号表中记录。</a:t>
            </a:r>
          </a:p>
          <a:p>
            <a:pPr eaLnBrk="1" hangingPunct="1">
              <a:buFont typeface="Wingdings" panose="05000000000000000000" pitchFamily="2" charset="2"/>
              <a:buChar char="l"/>
            </a:pPr>
            <a:r>
              <a:rPr lang="zh-CN" altLang="en-US" sz="2000" b="1" smtClean="0">
                <a:latin typeface="宋体" panose="02010600030101010101" pitchFamily="2" charset="-122"/>
                <a:cs typeface="Arial" panose="020B0604020202020204" pitchFamily="34" charset="0"/>
              </a:rPr>
              <a:t>动态数组（可变数组）需要在程序运行时确定上下限，这时需要动态定义内情向量以动态申请符号表中的内情向量表区。</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2571750" y="1643063"/>
            <a:ext cx="3657600" cy="2674937"/>
            <a:chOff x="0" y="4560"/>
            <a:chExt cx="11905" cy="8365"/>
          </a:xfrm>
        </p:grpSpPr>
        <p:pic>
          <p:nvPicPr>
            <p:cNvPr id="38917"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3891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8F37BC4-5E2D-4DC2-A563-6EB350510E13}" type="slidenum">
              <a:rPr lang="zh-CN" altLang="en-US" sz="1400" smtClean="0"/>
              <a:pPr>
                <a:spcBef>
                  <a:spcPct val="0"/>
                </a:spcBef>
                <a:buFontTx/>
                <a:buNone/>
              </a:pPr>
              <a:t>35</a:t>
            </a:fld>
            <a:endParaRPr lang="en-US" altLang="zh-CN" sz="1400" smtClean="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73088" y="765175"/>
            <a:ext cx="7670800" cy="576263"/>
          </a:xfrm>
        </p:spPr>
        <p:txBody>
          <a:bodyPr/>
          <a:lstStyle/>
          <a:p>
            <a:pPr eaLnBrk="1" hangingPunct="1"/>
            <a:r>
              <a:rPr lang="en-US" altLang="zh-CN" sz="4000" dirty="0"/>
              <a:t>7</a:t>
            </a:r>
            <a:r>
              <a:rPr lang="en-US" altLang="zh-CN" sz="4000" dirty="0" smtClean="0"/>
              <a:t>.1</a:t>
            </a:r>
            <a:r>
              <a:rPr lang="zh-CN" altLang="en-US" sz="4000" dirty="0" smtClean="0"/>
              <a:t>属性文法 </a:t>
            </a:r>
          </a:p>
        </p:txBody>
      </p:sp>
      <p:sp>
        <p:nvSpPr>
          <p:cNvPr id="6147" name="Rectangle 3"/>
          <p:cNvSpPr>
            <a:spLocks noGrp="1" noChangeArrowheads="1"/>
          </p:cNvSpPr>
          <p:nvPr>
            <p:ph idx="1"/>
          </p:nvPr>
        </p:nvSpPr>
        <p:spPr>
          <a:xfrm>
            <a:off x="323850" y="1484313"/>
            <a:ext cx="8540750" cy="5186362"/>
          </a:xfrm>
        </p:spPr>
        <p:txBody>
          <a:bodyPr/>
          <a:lstStyle/>
          <a:p>
            <a:pPr eaLnBrk="1" hangingPunct="1">
              <a:buFont typeface="Wingdings" panose="05000000000000000000" pitchFamily="2" charset="2"/>
              <a:buChar char="l"/>
            </a:pPr>
            <a:r>
              <a:rPr lang="zh-CN" altLang="en-US" sz="2000" smtClean="0"/>
              <a:t>属性文法是语法制导翻译的重要工具，通过它来说明程序设计语言的语义。也就是说，属性文法来实现制导作用。 </a:t>
            </a:r>
          </a:p>
          <a:p>
            <a:pPr eaLnBrk="1" hangingPunct="1">
              <a:buFont typeface="Wingdings" panose="05000000000000000000" pitchFamily="2" charset="2"/>
              <a:buChar char="l"/>
            </a:pPr>
            <a:r>
              <a:rPr lang="zh-CN" altLang="en-US" sz="2000" b="1" smtClean="0">
                <a:solidFill>
                  <a:srgbClr val="FF0000"/>
                </a:solidFill>
              </a:rPr>
              <a:t>一个属性文法包含一个上下文无关文法和一系列语义规则</a:t>
            </a:r>
            <a:r>
              <a:rPr lang="zh-CN" altLang="en-US" sz="2000" smtClean="0"/>
              <a:t>，这些语义规则附在文法的每个产生式上，在语法分析过程中，既要分析语法正确性，又要描述语义规则的动作，从而实现语义处理。（</a:t>
            </a:r>
            <a:r>
              <a:rPr lang="zh-CN" altLang="en-US" sz="2000" b="1" smtClean="0">
                <a:solidFill>
                  <a:srgbClr val="990033"/>
                </a:solidFill>
              </a:rPr>
              <a:t>可见，与以前文法增加了语义规则的描述。实际上，在语法分析过程中，除了考虑移进和规约，又要解释语义描述。</a:t>
            </a:r>
            <a:r>
              <a:rPr lang="zh-CN" altLang="en-US" sz="2000" smtClean="0"/>
              <a:t>） </a:t>
            </a:r>
          </a:p>
          <a:p>
            <a:pPr eaLnBrk="1" hangingPunct="1">
              <a:buFont typeface="Wingdings" panose="05000000000000000000" pitchFamily="2" charset="2"/>
              <a:buChar char="l"/>
            </a:pPr>
            <a:r>
              <a:rPr lang="zh-CN" altLang="en-US" sz="2000" smtClean="0"/>
              <a:t>属性概念解释。 </a:t>
            </a:r>
          </a:p>
          <a:p>
            <a:pPr lvl="1" eaLnBrk="1" hangingPunct="1">
              <a:buFont typeface="Wingdings" panose="05000000000000000000" pitchFamily="2" charset="2"/>
              <a:buChar char="l"/>
            </a:pPr>
            <a:r>
              <a:rPr lang="zh-CN" altLang="en-US" sz="1800" smtClean="0"/>
              <a:t>属性常用以描述事物或人物的特征、性质、品质等等。</a:t>
            </a:r>
          </a:p>
          <a:p>
            <a:pPr lvl="1" eaLnBrk="1" hangingPunct="1">
              <a:buFont typeface="Wingdings" panose="05000000000000000000" pitchFamily="2" charset="2"/>
              <a:buChar char="l"/>
            </a:pPr>
            <a:r>
              <a:rPr lang="zh-CN" altLang="en-US" sz="1800" smtClean="0"/>
              <a:t>定义：一个属性文法是一个三元组，</a:t>
            </a:r>
            <a:r>
              <a:rPr lang="en-US" altLang="zh-CN" sz="1800" smtClean="0"/>
              <a:t>A=</a:t>
            </a:r>
            <a:r>
              <a:rPr lang="zh-CN" altLang="en-US" sz="1800" smtClean="0"/>
              <a:t>（</a:t>
            </a:r>
            <a:r>
              <a:rPr lang="en-US" altLang="zh-CN" sz="1800" smtClean="0"/>
              <a:t>G</a:t>
            </a:r>
            <a:r>
              <a:rPr lang="zh-CN" altLang="en-US" sz="1800" smtClean="0"/>
              <a:t>，</a:t>
            </a:r>
            <a:r>
              <a:rPr lang="en-US" altLang="zh-CN" sz="1800" smtClean="0"/>
              <a:t>V</a:t>
            </a:r>
            <a:r>
              <a:rPr lang="zh-CN" altLang="en-US" sz="1800" smtClean="0"/>
              <a:t>，</a:t>
            </a:r>
            <a:r>
              <a:rPr lang="en-US" altLang="zh-CN" sz="1800" smtClean="0"/>
              <a:t>F</a:t>
            </a:r>
            <a:r>
              <a:rPr lang="zh-CN" altLang="en-US" sz="1800" smtClean="0"/>
              <a:t>）。其中，</a:t>
            </a:r>
            <a:r>
              <a:rPr lang="en-US" altLang="zh-CN" sz="1800" smtClean="0"/>
              <a:t>G</a:t>
            </a:r>
            <a:r>
              <a:rPr lang="zh-CN" altLang="en-US" sz="1800" smtClean="0"/>
              <a:t>是上下文无关文法；</a:t>
            </a:r>
            <a:r>
              <a:rPr lang="en-US" altLang="zh-CN" sz="1800" smtClean="0"/>
              <a:t>V</a:t>
            </a:r>
            <a:r>
              <a:rPr lang="zh-CN" altLang="en-US" sz="1800" smtClean="0"/>
              <a:t>是属性集；</a:t>
            </a:r>
            <a:r>
              <a:rPr lang="en-US" altLang="zh-CN" sz="1800" smtClean="0"/>
              <a:t>F</a:t>
            </a:r>
            <a:r>
              <a:rPr lang="zh-CN" altLang="en-US" sz="1800" smtClean="0"/>
              <a:t>是断言或谓词集。 </a:t>
            </a:r>
          </a:p>
          <a:p>
            <a:pPr lvl="1" eaLnBrk="1" hangingPunct="1">
              <a:buFont typeface="Wingdings" panose="05000000000000000000" pitchFamily="2" charset="2"/>
              <a:buChar char="l"/>
            </a:pPr>
            <a:r>
              <a:rPr lang="zh-CN" altLang="en-US" sz="1800" smtClean="0">
                <a:solidFill>
                  <a:srgbClr val="B92A0D"/>
                </a:solidFill>
              </a:rPr>
              <a:t>属性与文法的非终结符或终结符相联；属性像变量一样，可以计算和传递，属性计算的过程就是语义处理的过程；</a:t>
            </a:r>
          </a:p>
          <a:p>
            <a:pPr lvl="1" eaLnBrk="1" hangingPunct="1">
              <a:buFont typeface="Wingdings" panose="05000000000000000000" pitchFamily="2" charset="2"/>
              <a:buChar char="l"/>
            </a:pPr>
            <a:r>
              <a:rPr lang="zh-CN" altLang="en-US" sz="1800" smtClean="0">
                <a:solidFill>
                  <a:srgbClr val="B92A0D"/>
                </a:solidFill>
              </a:rPr>
              <a:t>断言或谓词与文法的产生式相联。断言或谓词就是一组属性的计算规则，即语义规则。 </a:t>
            </a:r>
          </a:p>
          <a:p>
            <a:pPr lvl="1" eaLnBrk="1" hangingPunct="1">
              <a:buFont typeface="Wingdings" panose="05000000000000000000" pitchFamily="2" charset="2"/>
              <a:buChar char="l"/>
            </a:pPr>
            <a:r>
              <a:rPr lang="zh-CN" altLang="en-US" sz="1800" smtClean="0"/>
              <a:t>属性文法记号：</a:t>
            </a:r>
            <a:r>
              <a:rPr lang="en-US" altLang="zh-CN" sz="1800" smtClean="0"/>
              <a:t>N.t </a:t>
            </a:r>
            <a:r>
              <a:rPr lang="zh-CN" altLang="en-US" sz="1800" smtClean="0"/>
              <a:t>；表示与非终结符</a:t>
            </a:r>
            <a:r>
              <a:rPr lang="en-US" altLang="zh-CN" sz="1800" smtClean="0"/>
              <a:t>N</a:t>
            </a:r>
            <a:r>
              <a:rPr lang="zh-CN" altLang="en-US" sz="1800" smtClean="0"/>
              <a:t>相联的属性</a:t>
            </a:r>
            <a:r>
              <a:rPr lang="en-US" altLang="zh-CN" sz="1800" smtClean="0"/>
              <a:t>t</a:t>
            </a:r>
            <a:r>
              <a:rPr lang="zh-CN" altLang="en-US" sz="18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557338"/>
            <a:ext cx="6765925" cy="1471612"/>
          </a:xfrm>
        </p:spPr>
        <p:txBody>
          <a:bodyPr/>
          <a:lstStyle/>
          <a:p>
            <a:pPr algn="l" eaLnBrk="1" hangingPunct="1"/>
            <a:r>
              <a:rPr lang="zh-CN" altLang="en-US" sz="2400" smtClean="0"/>
              <a:t>例如：</a:t>
            </a:r>
            <a:r>
              <a:rPr lang="en-US" altLang="zh-CN" sz="2400" smtClean="0"/>
              <a:t>E</a:t>
            </a:r>
            <a:r>
              <a:rPr lang="en-US" altLang="zh-CN" sz="2400" smtClean="0">
                <a:sym typeface="Symbol" panose="05050102010706020507" pitchFamily="18" charset="2"/>
              </a:rPr>
              <a:t></a:t>
            </a:r>
            <a:r>
              <a:rPr lang="en-US" altLang="zh-CN" sz="2400" smtClean="0"/>
              <a:t>T1+T2  |  T1orT2</a:t>
            </a:r>
            <a:br>
              <a:rPr lang="en-US" altLang="zh-CN" sz="2400" smtClean="0"/>
            </a:br>
            <a:r>
              <a:rPr lang="en-US" altLang="zh-CN" sz="2400" smtClean="0"/>
              <a:t>T</a:t>
            </a:r>
            <a:r>
              <a:rPr lang="en-US" altLang="zh-CN" sz="2400" smtClean="0">
                <a:sym typeface="Symbol" panose="05050102010706020507" pitchFamily="18" charset="2"/>
              </a:rPr>
              <a:t></a:t>
            </a:r>
            <a:r>
              <a:rPr lang="en-US" altLang="zh-CN" sz="2400" smtClean="0"/>
              <a:t>num | true | false</a:t>
            </a:r>
            <a:br>
              <a:rPr lang="en-US" altLang="zh-CN" sz="2400" smtClean="0"/>
            </a:br>
            <a:r>
              <a:rPr lang="zh-CN" altLang="en-US" sz="2400" smtClean="0"/>
              <a:t>属性文法可以描述为： </a:t>
            </a:r>
          </a:p>
        </p:txBody>
      </p:sp>
      <p:sp>
        <p:nvSpPr>
          <p:cNvPr id="7171" name="Rectangle 3"/>
          <p:cNvSpPr>
            <a:spLocks noGrp="1" noChangeArrowheads="1"/>
          </p:cNvSpPr>
          <p:nvPr>
            <p:ph idx="1"/>
          </p:nvPr>
        </p:nvSpPr>
        <p:spPr>
          <a:xfrm>
            <a:off x="685800" y="3127375"/>
            <a:ext cx="7772400" cy="2968625"/>
          </a:xfrm>
        </p:spPr>
        <p:txBody>
          <a:bodyPr/>
          <a:lstStyle/>
          <a:p>
            <a:pPr eaLnBrk="1" hangingPunct="1">
              <a:lnSpc>
                <a:spcPct val="90000"/>
              </a:lnSpc>
            </a:pPr>
            <a:r>
              <a:rPr lang="en-US" altLang="zh-CN" sz="2400" smtClean="0"/>
              <a:t>E</a:t>
            </a:r>
            <a:r>
              <a:rPr lang="en-US" altLang="zh-CN" sz="2400" smtClean="0">
                <a:sym typeface="Symbol" panose="05050102010706020507" pitchFamily="18" charset="2"/>
              </a:rPr>
              <a:t></a:t>
            </a:r>
            <a:r>
              <a:rPr lang="en-US" altLang="zh-CN" sz="2400" smtClean="0"/>
              <a:t> T1+T2{T1.t=int AND T2.t=int}</a:t>
            </a:r>
          </a:p>
          <a:p>
            <a:pPr eaLnBrk="1" hangingPunct="1">
              <a:lnSpc>
                <a:spcPct val="90000"/>
              </a:lnSpc>
            </a:pPr>
            <a:r>
              <a:rPr lang="en-US" altLang="zh-CN" sz="2400" smtClean="0"/>
              <a:t>E</a:t>
            </a:r>
            <a:r>
              <a:rPr lang="en-US" altLang="zh-CN" sz="2400" smtClean="0">
                <a:sym typeface="Symbol" panose="05050102010706020507" pitchFamily="18" charset="2"/>
              </a:rPr>
              <a:t></a:t>
            </a:r>
            <a:r>
              <a:rPr lang="en-US" altLang="zh-CN" sz="2400" smtClean="0"/>
              <a:t>T1orT2{T1.t=bool AND T2.t=bool}</a:t>
            </a:r>
          </a:p>
          <a:p>
            <a:pPr eaLnBrk="1" hangingPunct="1">
              <a:lnSpc>
                <a:spcPct val="90000"/>
              </a:lnSpc>
            </a:pPr>
            <a:r>
              <a:rPr lang="en-US" altLang="zh-CN" sz="2400" smtClean="0"/>
              <a:t>T</a:t>
            </a:r>
            <a:r>
              <a:rPr lang="en-US" altLang="zh-CN" sz="2400" smtClean="0">
                <a:sym typeface="Symbol" panose="05050102010706020507" pitchFamily="18" charset="2"/>
              </a:rPr>
              <a:t></a:t>
            </a:r>
            <a:r>
              <a:rPr lang="en-US" altLang="zh-CN" sz="2400" smtClean="0"/>
              <a:t>num{T.t : =int}</a:t>
            </a:r>
          </a:p>
          <a:p>
            <a:pPr eaLnBrk="1" hangingPunct="1">
              <a:lnSpc>
                <a:spcPct val="90000"/>
              </a:lnSpc>
            </a:pPr>
            <a:r>
              <a:rPr lang="en-US" altLang="zh-CN" sz="2400" smtClean="0"/>
              <a:t>T</a:t>
            </a:r>
            <a:r>
              <a:rPr lang="en-US" altLang="zh-CN" sz="2400" smtClean="0">
                <a:sym typeface="Symbol" panose="05050102010706020507" pitchFamily="18" charset="2"/>
              </a:rPr>
              <a:t></a:t>
            </a:r>
            <a:r>
              <a:rPr lang="en-US" altLang="zh-CN" sz="2400" smtClean="0"/>
              <a:t>true{T.t : =bool}</a:t>
            </a:r>
          </a:p>
          <a:p>
            <a:pPr eaLnBrk="1" hangingPunct="1">
              <a:lnSpc>
                <a:spcPct val="90000"/>
              </a:lnSpc>
            </a:pPr>
            <a:r>
              <a:rPr lang="en-US" altLang="zh-CN" sz="2400" smtClean="0"/>
              <a:t>T</a:t>
            </a:r>
            <a:r>
              <a:rPr lang="en-US" altLang="zh-CN" sz="2400" smtClean="0">
                <a:sym typeface="Symbol" panose="05050102010706020507" pitchFamily="18" charset="2"/>
              </a:rPr>
              <a:t></a:t>
            </a:r>
            <a:r>
              <a:rPr lang="en-US" altLang="zh-CN" sz="2400" smtClean="0"/>
              <a:t>false {T.t : </a:t>
            </a:r>
            <a:r>
              <a:rPr lang="en-ZA" altLang="zh-CN" sz="2400" smtClean="0"/>
              <a:t>=bool</a:t>
            </a:r>
            <a:r>
              <a:rPr lang="en-US" altLang="zh-CN" sz="2400" smtClean="0"/>
              <a:t>} </a:t>
            </a:r>
          </a:p>
          <a:p>
            <a:pPr eaLnBrk="1" hangingPunct="1">
              <a:lnSpc>
                <a:spcPct val="90000"/>
              </a:lnSpc>
            </a:pPr>
            <a:r>
              <a:rPr lang="zh-CN" altLang="en-US" sz="2400" smtClean="0">
                <a:solidFill>
                  <a:srgbClr val="B92A0D"/>
                </a:solidFill>
              </a:rPr>
              <a:t>与非终结符相关的属性</a:t>
            </a:r>
            <a:r>
              <a:rPr lang="en-US" altLang="zh-CN" sz="2400" smtClean="0">
                <a:solidFill>
                  <a:srgbClr val="B92A0D"/>
                </a:solidFill>
              </a:rPr>
              <a:t>t</a:t>
            </a:r>
            <a:r>
              <a:rPr lang="zh-CN" altLang="en-US" sz="2400" smtClean="0">
                <a:solidFill>
                  <a:srgbClr val="B92A0D"/>
                </a:solidFill>
              </a:rPr>
              <a:t>。</a:t>
            </a:r>
          </a:p>
          <a:p>
            <a:pPr eaLnBrk="1" hangingPunct="1">
              <a:lnSpc>
                <a:spcPct val="90000"/>
              </a:lnSpc>
            </a:pPr>
            <a:r>
              <a:rPr lang="zh-CN" altLang="en-US" sz="2400" smtClean="0">
                <a:solidFill>
                  <a:srgbClr val="B92A0D"/>
                </a:solidFill>
              </a:rPr>
              <a:t>与产生式相关的断言为：两个</a:t>
            </a:r>
            <a:r>
              <a:rPr lang="en-US" altLang="zh-CN" sz="2400" smtClean="0">
                <a:solidFill>
                  <a:srgbClr val="B92A0D"/>
                </a:solidFill>
              </a:rPr>
              <a:t>T</a:t>
            </a:r>
            <a:r>
              <a:rPr lang="zh-CN" altLang="en-US" sz="2400" smtClean="0">
                <a:solidFill>
                  <a:srgbClr val="B92A0D"/>
                </a:solidFill>
              </a:rPr>
              <a:t>的属性相同。</a:t>
            </a:r>
            <a:r>
              <a:rPr lang="zh-CN" altLang="en-US" sz="24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0200" y="1412875"/>
            <a:ext cx="8540750" cy="1184275"/>
          </a:xfrm>
        </p:spPr>
        <p:txBody>
          <a:bodyPr/>
          <a:lstStyle/>
          <a:p>
            <a:pPr algn="l" eaLnBrk="1" hangingPunct="1"/>
            <a:r>
              <a:rPr lang="zh-CN" altLang="en-US" sz="2400" smtClean="0"/>
              <a:t>在属性文法中，描述属性、断言和语义规则的形式多种多样。</a:t>
            </a:r>
            <a:br>
              <a:rPr lang="zh-CN" altLang="en-US" sz="2400" smtClean="0"/>
            </a:br>
            <a:r>
              <a:rPr lang="zh-CN" altLang="en-US" sz="2400" smtClean="0"/>
              <a:t>例如：简单算术表达式求值的语义描述：  </a:t>
            </a:r>
          </a:p>
        </p:txBody>
      </p:sp>
      <p:sp>
        <p:nvSpPr>
          <p:cNvPr id="8195" name="Rectangle 3"/>
          <p:cNvSpPr>
            <a:spLocks noGrp="1" noChangeArrowheads="1"/>
          </p:cNvSpPr>
          <p:nvPr>
            <p:ph idx="1"/>
          </p:nvPr>
        </p:nvSpPr>
        <p:spPr>
          <a:xfrm>
            <a:off x="330200" y="2492375"/>
            <a:ext cx="8540750" cy="4105275"/>
          </a:xfrm>
        </p:spPr>
        <p:txBody>
          <a:bodyPr/>
          <a:lstStyle/>
          <a:p>
            <a:pPr eaLnBrk="1" hangingPunct="1"/>
            <a:r>
              <a:rPr lang="zh-CN" altLang="en-US" sz="2400" dirty="0" smtClean="0"/>
              <a:t>产生式					语义规则</a:t>
            </a:r>
          </a:p>
          <a:p>
            <a:pPr eaLnBrk="1" hangingPunct="1"/>
            <a:r>
              <a:rPr lang="en-US" altLang="zh-CN" sz="2400" dirty="0" smtClean="0"/>
              <a:t>(0)L</a:t>
            </a:r>
            <a:r>
              <a:rPr lang="en-US" altLang="zh-CN" sz="2400" dirty="0" smtClean="0">
                <a:sym typeface="Symbol" panose="05050102010706020507" pitchFamily="18" charset="2"/>
              </a:rPr>
              <a:t></a:t>
            </a:r>
            <a:r>
              <a:rPr lang="en-US" altLang="zh-CN" sz="2400" dirty="0" smtClean="0"/>
              <a:t>E	                           </a:t>
            </a:r>
            <a:r>
              <a:rPr lang="en-US" altLang="zh-CN" sz="2400" dirty="0" smtClean="0"/>
              <a:t>print(</a:t>
            </a:r>
            <a:r>
              <a:rPr lang="en-US" altLang="zh-CN" sz="2400" dirty="0" err="1" smtClean="0"/>
              <a:t>E.val</a:t>
            </a:r>
            <a:r>
              <a:rPr lang="en-US" altLang="zh-CN" sz="2400" dirty="0" smtClean="0"/>
              <a:t>)</a:t>
            </a:r>
          </a:p>
          <a:p>
            <a:pPr eaLnBrk="1" hangingPunct="1"/>
            <a:r>
              <a:rPr lang="en-US" altLang="zh-CN" sz="2400" dirty="0" smtClean="0"/>
              <a:t>(1)E</a:t>
            </a:r>
            <a:r>
              <a:rPr lang="en-US" altLang="zh-CN" sz="2400" dirty="0" smtClean="0">
                <a:sym typeface="Symbol" panose="05050102010706020507" pitchFamily="18" charset="2"/>
              </a:rPr>
              <a:t></a:t>
            </a:r>
            <a:r>
              <a:rPr lang="en-US" altLang="zh-CN" sz="2400" dirty="0" smtClean="0"/>
              <a:t>E1+T	                </a:t>
            </a:r>
            <a:r>
              <a:rPr lang="en-US" altLang="zh-CN" sz="2400" dirty="0" err="1" smtClean="0"/>
              <a:t>E.val</a:t>
            </a:r>
            <a:r>
              <a:rPr lang="en-US" altLang="zh-CN" sz="2400" dirty="0" smtClean="0"/>
              <a:t> : =E1.val+T.val</a:t>
            </a:r>
          </a:p>
          <a:p>
            <a:pPr eaLnBrk="1" hangingPunct="1"/>
            <a:r>
              <a:rPr lang="en-US" altLang="zh-CN" sz="2400" dirty="0" smtClean="0"/>
              <a:t>(2)E</a:t>
            </a:r>
            <a:r>
              <a:rPr lang="en-US" altLang="zh-CN" sz="2400" dirty="0" smtClean="0">
                <a:sym typeface="Symbol" panose="05050102010706020507" pitchFamily="18" charset="2"/>
              </a:rPr>
              <a:t></a:t>
            </a:r>
            <a:r>
              <a:rPr lang="en-US" altLang="zh-CN" sz="2400" dirty="0" smtClean="0"/>
              <a:t>T	                           </a:t>
            </a:r>
            <a:r>
              <a:rPr lang="en-US" altLang="zh-CN" sz="2400" dirty="0" err="1" smtClean="0"/>
              <a:t>E.val</a:t>
            </a:r>
            <a:r>
              <a:rPr lang="en-US" altLang="zh-CN" sz="2400" dirty="0" smtClean="0"/>
              <a:t> : =</a:t>
            </a:r>
            <a:r>
              <a:rPr lang="en-US" altLang="zh-CN" sz="2400" dirty="0" err="1" smtClean="0"/>
              <a:t>T.val</a:t>
            </a:r>
            <a:endParaRPr lang="en-US" altLang="zh-CN" sz="2400" dirty="0" smtClean="0"/>
          </a:p>
          <a:p>
            <a:pPr eaLnBrk="1" hangingPunct="1"/>
            <a:r>
              <a:rPr lang="en-US" altLang="zh-CN" sz="2400" dirty="0" smtClean="0"/>
              <a:t>(3)T</a:t>
            </a:r>
            <a:r>
              <a:rPr lang="en-US" altLang="zh-CN" sz="2400" dirty="0" smtClean="0">
                <a:sym typeface="Symbol" panose="05050102010706020507" pitchFamily="18" charset="2"/>
              </a:rPr>
              <a:t></a:t>
            </a:r>
            <a:r>
              <a:rPr lang="en-US" altLang="zh-CN" sz="2400" dirty="0" smtClean="0"/>
              <a:t>T1*F	                </a:t>
            </a:r>
            <a:r>
              <a:rPr lang="en-US" altLang="zh-CN" sz="2400" dirty="0" err="1" smtClean="0"/>
              <a:t>T.val</a:t>
            </a:r>
            <a:r>
              <a:rPr lang="en-US" altLang="zh-CN" sz="2400" dirty="0" smtClean="0"/>
              <a:t> : =T1.val*</a:t>
            </a:r>
            <a:r>
              <a:rPr lang="en-US" altLang="zh-CN" sz="2400" dirty="0" err="1" smtClean="0"/>
              <a:t>F.val</a:t>
            </a:r>
            <a:endParaRPr lang="en-US" altLang="zh-CN" sz="2400" dirty="0" smtClean="0"/>
          </a:p>
          <a:p>
            <a:pPr eaLnBrk="1" hangingPunct="1"/>
            <a:r>
              <a:rPr lang="en-US" altLang="zh-CN" sz="2400" dirty="0" smtClean="0"/>
              <a:t>(4)T</a:t>
            </a:r>
            <a:r>
              <a:rPr lang="en-US" altLang="zh-CN" sz="2400" dirty="0" smtClean="0">
                <a:sym typeface="Symbol" panose="05050102010706020507" pitchFamily="18" charset="2"/>
              </a:rPr>
              <a:t></a:t>
            </a:r>
            <a:r>
              <a:rPr lang="en-US" altLang="zh-CN" sz="2400" dirty="0" smtClean="0"/>
              <a:t>F	                           </a:t>
            </a:r>
            <a:r>
              <a:rPr lang="en-US" altLang="zh-CN" sz="2400" dirty="0" err="1" smtClean="0"/>
              <a:t>T.val</a:t>
            </a:r>
            <a:r>
              <a:rPr lang="en-US" altLang="zh-CN" sz="2400" dirty="0" smtClean="0"/>
              <a:t> : =</a:t>
            </a:r>
            <a:r>
              <a:rPr lang="en-US" altLang="zh-CN" sz="2400" dirty="0" err="1" smtClean="0"/>
              <a:t>F.val</a:t>
            </a:r>
            <a:endParaRPr lang="en-US" altLang="zh-CN" sz="2400" dirty="0" smtClean="0"/>
          </a:p>
          <a:p>
            <a:pPr eaLnBrk="1" hangingPunct="1"/>
            <a:r>
              <a:rPr lang="en-US" altLang="zh-CN" sz="2400" dirty="0" smtClean="0"/>
              <a:t>(5)F</a:t>
            </a:r>
            <a:r>
              <a:rPr lang="en-US" altLang="zh-CN" sz="2400" dirty="0" smtClean="0">
                <a:sym typeface="Symbol" panose="05050102010706020507" pitchFamily="18" charset="2"/>
              </a:rPr>
              <a:t></a:t>
            </a:r>
            <a:r>
              <a:rPr lang="en-US" altLang="zh-CN" sz="2400" dirty="0" smtClean="0"/>
              <a:t>(E)	                           </a:t>
            </a:r>
            <a:r>
              <a:rPr lang="en-US" altLang="zh-CN" sz="2400" dirty="0" err="1" smtClean="0"/>
              <a:t>F.val</a:t>
            </a:r>
            <a:r>
              <a:rPr lang="en-US" altLang="zh-CN" sz="2400" dirty="0" smtClean="0"/>
              <a:t> : =</a:t>
            </a:r>
            <a:r>
              <a:rPr lang="en-US" altLang="zh-CN" sz="2400" dirty="0" err="1" smtClean="0"/>
              <a:t>E.val</a:t>
            </a:r>
            <a:endParaRPr lang="en-US" altLang="zh-CN" sz="2400" dirty="0" smtClean="0"/>
          </a:p>
          <a:p>
            <a:pPr eaLnBrk="1" hangingPunct="1"/>
            <a:r>
              <a:rPr lang="en-US" altLang="zh-CN" sz="2400" dirty="0" smtClean="0"/>
              <a:t>(6)</a:t>
            </a:r>
            <a:r>
              <a:rPr lang="en-US" altLang="zh-CN" sz="2400" dirty="0" err="1" smtClean="0"/>
              <a:t>F</a:t>
            </a:r>
            <a:r>
              <a:rPr lang="en-US" altLang="zh-CN" sz="2400" dirty="0" err="1" smtClean="0">
                <a:sym typeface="Symbol" panose="05050102010706020507" pitchFamily="18" charset="2"/>
              </a:rPr>
              <a:t></a:t>
            </a:r>
            <a:r>
              <a:rPr lang="en-US" altLang="zh-CN" sz="2400" dirty="0" err="1" smtClean="0"/>
              <a:t>digit</a:t>
            </a:r>
            <a:r>
              <a:rPr lang="en-US" altLang="zh-CN" sz="2400" dirty="0" smtClean="0"/>
              <a:t>	                           </a:t>
            </a:r>
            <a:r>
              <a:rPr lang="en-US" altLang="zh-CN" sz="2400" dirty="0" err="1" smtClean="0"/>
              <a:t>F.val</a:t>
            </a:r>
            <a:r>
              <a:rPr lang="en-US" altLang="zh-CN" sz="2400" dirty="0" smtClean="0"/>
              <a:t>=</a:t>
            </a:r>
            <a:r>
              <a:rPr lang="en-US" altLang="zh-CN" sz="2400" dirty="0" err="1" smtClean="0"/>
              <a:t>digit.lexval</a:t>
            </a:r>
            <a:r>
              <a:rPr lang="en-US" altLang="zh-CN" sz="2400" dirty="0" smtClean="0"/>
              <a:t> </a:t>
            </a:r>
          </a:p>
          <a:p>
            <a:pPr eaLnBrk="1" hangingPunct="1"/>
            <a:r>
              <a:rPr lang="zh-CN" altLang="en-US" sz="2400" dirty="0" smtClean="0"/>
              <a:t>在上述属性文法中的每个非终结符都有一个属性</a:t>
            </a:r>
            <a:r>
              <a:rPr lang="en-US" altLang="zh-CN" sz="2400" dirty="0" smtClean="0"/>
              <a:t>.</a:t>
            </a:r>
            <a:r>
              <a:rPr lang="en-US" altLang="zh-CN" sz="2400" dirty="0" err="1" smtClean="0"/>
              <a:t>val</a:t>
            </a:r>
            <a:r>
              <a:rPr lang="zh-CN" altLang="en-US" sz="24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属性信息的传递</a:t>
            </a:r>
          </a:p>
        </p:txBody>
      </p:sp>
      <p:sp>
        <p:nvSpPr>
          <p:cNvPr id="10243" name="Rectangle 3"/>
          <p:cNvSpPr>
            <a:spLocks noGrp="1" noChangeArrowheads="1"/>
          </p:cNvSpPr>
          <p:nvPr>
            <p:ph idx="1"/>
          </p:nvPr>
        </p:nvSpPr>
        <p:spPr/>
        <p:txBody>
          <a:bodyPr/>
          <a:lstStyle/>
          <a:p>
            <a:pPr eaLnBrk="1" hangingPunct="1">
              <a:buFont typeface="Wingdings" panose="05000000000000000000" pitchFamily="2" charset="2"/>
              <a:buChar char="l"/>
            </a:pPr>
            <a:r>
              <a:rPr lang="zh-CN" altLang="en-US" b="1" dirty="0"/>
              <a:t>属性分为两种</a:t>
            </a:r>
            <a:r>
              <a:rPr lang="zh-CN" altLang="en-US" dirty="0"/>
              <a:t>：</a:t>
            </a:r>
          </a:p>
          <a:p>
            <a:pPr lvl="1" eaLnBrk="1" hangingPunct="1"/>
            <a:r>
              <a:rPr lang="zh-CN" altLang="en-US" dirty="0"/>
              <a:t>继承属性：用于</a:t>
            </a:r>
            <a:r>
              <a:rPr lang="zh-CN" altLang="en-US" dirty="0">
                <a:latin typeface="Times New Roman" panose="02020603050405020304" pitchFamily="18" charset="0"/>
              </a:rPr>
              <a:t>“</a:t>
            </a:r>
            <a:r>
              <a:rPr lang="zh-CN" altLang="en-US" dirty="0"/>
              <a:t>自上而下</a:t>
            </a:r>
            <a:r>
              <a:rPr lang="zh-CN" altLang="en-US" dirty="0">
                <a:latin typeface="Times New Roman" panose="02020603050405020304" pitchFamily="18" charset="0"/>
              </a:rPr>
              <a:t>”</a:t>
            </a:r>
            <a:r>
              <a:rPr lang="zh-CN" altLang="en-US" dirty="0"/>
              <a:t>传递和计算</a:t>
            </a:r>
          </a:p>
          <a:p>
            <a:pPr lvl="1" eaLnBrk="1" hangingPunct="1"/>
            <a:r>
              <a:rPr lang="zh-CN" altLang="en-US" dirty="0"/>
              <a:t>综合属性：用于</a:t>
            </a:r>
            <a:r>
              <a:rPr lang="zh-CN" altLang="en-US" dirty="0">
                <a:latin typeface="Times New Roman" panose="02020603050405020304" pitchFamily="18" charset="0"/>
              </a:rPr>
              <a:t>“</a:t>
            </a:r>
            <a:r>
              <a:rPr lang="zh-CN" altLang="en-US" dirty="0"/>
              <a:t>自下而上</a:t>
            </a:r>
            <a:r>
              <a:rPr lang="zh-CN" altLang="en-US" dirty="0">
                <a:latin typeface="Times New Roman" panose="02020603050405020304" pitchFamily="18" charset="0"/>
              </a:rPr>
              <a:t>”</a:t>
            </a:r>
            <a:r>
              <a:rPr lang="zh-CN" altLang="en-US" dirty="0"/>
              <a:t>传递和计算</a:t>
            </a:r>
            <a:endParaRPr lang="en-US" altLang="zh-CN" dirty="0"/>
          </a:p>
          <a:p>
            <a:pPr eaLnBrk="1" hangingPunct="1">
              <a:lnSpc>
                <a:spcPct val="90000"/>
              </a:lnSpc>
              <a:spcBef>
                <a:spcPts val="600"/>
              </a:spcBef>
              <a:buFont typeface="Wingdings" panose="05000000000000000000" pitchFamily="2" charset="2"/>
              <a:buChar char="l"/>
            </a:pPr>
            <a:r>
              <a:rPr lang="zh-CN" altLang="en-US" sz="2800" dirty="0" smtClean="0"/>
              <a:t>对</a:t>
            </a:r>
            <a:r>
              <a:rPr lang="zh-CN" altLang="en-US" sz="2800" dirty="0" smtClean="0"/>
              <a:t>每个产生式，左部的非终结符属性来自右部非终结符的计算。也就是说这种属性的获得受到右部属性的影响，是</a:t>
            </a:r>
            <a:r>
              <a:rPr lang="zh-CN" altLang="en-US" sz="2800" b="1" dirty="0" smtClean="0">
                <a:solidFill>
                  <a:srgbClr val="990033"/>
                </a:solidFill>
              </a:rPr>
              <a:t>综合属性</a:t>
            </a:r>
            <a:r>
              <a:rPr lang="zh-CN" altLang="en-US" sz="2800" dirty="0" smtClean="0"/>
              <a:t>。</a:t>
            </a:r>
          </a:p>
          <a:p>
            <a:pPr lvl="1" eaLnBrk="1" hangingPunct="1">
              <a:lnSpc>
                <a:spcPct val="90000"/>
              </a:lnSpc>
              <a:spcBef>
                <a:spcPts val="600"/>
              </a:spcBef>
              <a:buFont typeface="Wingdings" panose="05000000000000000000" pitchFamily="2" charset="2"/>
              <a:buChar char="p"/>
            </a:pPr>
            <a:r>
              <a:rPr lang="zh-CN" altLang="en-US" sz="2400" dirty="0" smtClean="0"/>
              <a:t>对于终结符，只有综合属性。</a:t>
            </a:r>
            <a:endParaRPr lang="en-US" altLang="zh-CN" sz="2400" dirty="0" smtClean="0"/>
          </a:p>
          <a:p>
            <a:pPr lvl="1" eaLnBrk="1" hangingPunct="1">
              <a:lnSpc>
                <a:spcPct val="90000"/>
              </a:lnSpc>
              <a:spcBef>
                <a:spcPts val="600"/>
              </a:spcBef>
              <a:buFont typeface="Wingdings" panose="05000000000000000000" pitchFamily="2" charset="2"/>
              <a:buChar char="p"/>
            </a:pPr>
            <a:r>
              <a:rPr lang="zh-CN" altLang="en-US" sz="2400" dirty="0" smtClean="0"/>
              <a:t>非终结符既可以有综合属性，又可以有继承</a:t>
            </a:r>
            <a:r>
              <a:rPr lang="zh-CN" altLang="en-US" sz="2400" dirty="0" smtClean="0"/>
              <a:t>属性；</a:t>
            </a:r>
            <a:endParaRPr lang="zh-CN" altLang="en-US" sz="2400" dirty="0" smtClean="0"/>
          </a:p>
          <a:p>
            <a:pPr eaLnBrk="1" hangingPunct="1">
              <a:lnSpc>
                <a:spcPct val="90000"/>
              </a:lnSpc>
              <a:spcBef>
                <a:spcPts val="600"/>
              </a:spcBef>
              <a:buFont typeface="Wingdings" panose="05000000000000000000" pitchFamily="2" charset="2"/>
              <a:buChar char="l"/>
            </a:pPr>
            <a:r>
              <a:rPr lang="zh-CN" altLang="en-US" sz="2800" dirty="0" smtClean="0"/>
              <a:t>产生式左部属性可能来自右部某个非终结符属性的传递，即存在着</a:t>
            </a:r>
            <a:r>
              <a:rPr lang="zh-CN" altLang="en-US" sz="2800" b="1" dirty="0" smtClean="0">
                <a:solidFill>
                  <a:srgbClr val="990033"/>
                </a:solidFill>
              </a:rPr>
              <a:t>继承属性</a:t>
            </a:r>
            <a:r>
              <a:rPr lang="zh-CN" altLang="en-US" sz="28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71550" y="620713"/>
            <a:ext cx="6408738" cy="823912"/>
          </a:xfrm>
        </p:spPr>
        <p:txBody>
          <a:bodyPr/>
          <a:lstStyle/>
          <a:p>
            <a:pPr algn="l" eaLnBrk="1" hangingPunct="1"/>
            <a:r>
              <a:rPr lang="en-US" altLang="zh-CN" sz="3200" dirty="0"/>
              <a:t>7</a:t>
            </a:r>
            <a:r>
              <a:rPr lang="en-US" altLang="zh-CN" sz="3200" dirty="0" smtClean="0"/>
              <a:t>.2 </a:t>
            </a:r>
            <a:r>
              <a:rPr lang="zh-CN" altLang="en-US" sz="3200" dirty="0" smtClean="0"/>
              <a:t>语法制导翻译概论 </a:t>
            </a:r>
          </a:p>
        </p:txBody>
      </p:sp>
      <p:sp>
        <p:nvSpPr>
          <p:cNvPr id="11267" name="Rectangle 3"/>
          <p:cNvSpPr>
            <a:spLocks noGrp="1" noChangeArrowheads="1"/>
          </p:cNvSpPr>
          <p:nvPr>
            <p:ph idx="1"/>
          </p:nvPr>
        </p:nvSpPr>
        <p:spPr>
          <a:xfrm>
            <a:off x="685800" y="1700213"/>
            <a:ext cx="7772400" cy="4752975"/>
          </a:xfrm>
        </p:spPr>
        <p:txBody>
          <a:bodyPr/>
          <a:lstStyle/>
          <a:p>
            <a:pPr eaLnBrk="1" hangingPunct="1">
              <a:spcBef>
                <a:spcPts val="600"/>
              </a:spcBef>
              <a:spcAft>
                <a:spcPts val="600"/>
              </a:spcAft>
              <a:buFont typeface="Wingdings" panose="05000000000000000000" pitchFamily="2" charset="2"/>
              <a:buChar char="l"/>
            </a:pPr>
            <a:r>
              <a:rPr lang="zh-CN" altLang="en-US" sz="2000" smtClean="0">
                <a:latin typeface="宋体" panose="02010600030101010101" pitchFamily="2" charset="-122"/>
              </a:rPr>
              <a:t>在语法分析过程中，每一步的进展，都根据每个产生式所对应的语义规则描述的语义动作进行翻译的方法称做语法制导翻译。 </a:t>
            </a:r>
          </a:p>
          <a:p>
            <a:pPr eaLnBrk="1" hangingPunct="1">
              <a:spcBef>
                <a:spcPts val="600"/>
              </a:spcBef>
              <a:spcAft>
                <a:spcPts val="600"/>
              </a:spcAft>
              <a:buFont typeface="Wingdings" panose="05000000000000000000" pitchFamily="2" charset="2"/>
              <a:buChar char="l"/>
            </a:pPr>
            <a:r>
              <a:rPr lang="zh-CN" altLang="en-US" sz="2000" smtClean="0">
                <a:latin typeface="宋体" panose="02010600030101010101" pitchFamily="2" charset="-122"/>
              </a:rPr>
              <a:t>采用自上而下的分析，在用某一个产生式进行推导的同时就进行相应的语义动作。即执行对应的一组语义规则。</a:t>
            </a:r>
          </a:p>
          <a:p>
            <a:pPr eaLnBrk="1" hangingPunct="1">
              <a:spcBef>
                <a:spcPts val="600"/>
              </a:spcBef>
              <a:spcAft>
                <a:spcPts val="600"/>
              </a:spcAft>
              <a:buFont typeface="Wingdings" panose="05000000000000000000" pitchFamily="2" charset="2"/>
              <a:buChar char="l"/>
            </a:pPr>
            <a:r>
              <a:rPr lang="zh-CN" altLang="en-US" sz="2000" smtClean="0">
                <a:latin typeface="宋体" panose="02010600030101010101" pitchFamily="2" charset="-122"/>
              </a:rPr>
              <a:t>采用自下而上的分析，在用某一个产生式进行规约的同时就执行相应的语义动作。即执行对应的一组语义规则。</a:t>
            </a:r>
          </a:p>
          <a:p>
            <a:pPr eaLnBrk="1" hangingPunct="1">
              <a:spcBef>
                <a:spcPts val="600"/>
              </a:spcBef>
              <a:spcAft>
                <a:spcPts val="600"/>
              </a:spcAft>
              <a:buFont typeface="Wingdings" panose="05000000000000000000" pitchFamily="2" charset="2"/>
              <a:buChar char="l"/>
            </a:pPr>
            <a:r>
              <a:rPr lang="zh-CN" altLang="en-US" sz="2000" smtClean="0">
                <a:latin typeface="宋体" panose="02010600030101010101" pitchFamily="2" charset="-122"/>
              </a:rPr>
              <a:t>这些语义规则就是程序设计语言中的</a:t>
            </a:r>
            <a:r>
              <a:rPr lang="zh-CN" altLang="en-US" sz="2000" b="1" smtClean="0">
                <a:solidFill>
                  <a:srgbClr val="B92A0D"/>
                </a:solidFill>
                <a:latin typeface="宋体" panose="02010600030101010101" pitchFamily="2" charset="-122"/>
              </a:rPr>
              <a:t>语义子程序</a:t>
            </a:r>
            <a:r>
              <a:rPr lang="zh-CN" altLang="en-US" sz="2000" smtClean="0">
                <a:latin typeface="宋体" panose="02010600030101010101" pitchFamily="2" charset="-122"/>
              </a:rPr>
              <a:t>。</a:t>
            </a:r>
          </a:p>
          <a:p>
            <a:pPr eaLnBrk="1" hangingPunct="1">
              <a:spcBef>
                <a:spcPts val="600"/>
              </a:spcBef>
              <a:spcAft>
                <a:spcPts val="600"/>
              </a:spcAft>
              <a:buFont typeface="Wingdings" panose="05000000000000000000" pitchFamily="2" charset="2"/>
              <a:buChar char="l"/>
            </a:pPr>
            <a:r>
              <a:rPr lang="zh-CN" altLang="en-US" sz="2000" smtClean="0">
                <a:latin typeface="宋体" panose="02010600030101010101" pitchFamily="2" charset="-122"/>
              </a:rPr>
              <a:t>语义子程序可以完成任何语义动作，在语法分析的同时调用这些语义子程序完成相应的语义分析工作。</a:t>
            </a:r>
          </a:p>
          <a:p>
            <a:pPr eaLnBrk="1" hangingPunct="1">
              <a:spcBef>
                <a:spcPts val="600"/>
              </a:spcBef>
              <a:spcAft>
                <a:spcPts val="600"/>
              </a:spcAft>
              <a:buFont typeface="Wingdings" panose="05000000000000000000" pitchFamily="2" charset="2"/>
              <a:buChar char="l"/>
            </a:pPr>
            <a:r>
              <a:rPr lang="zh-CN" altLang="en-US" sz="2000" smtClean="0">
                <a:latin typeface="宋体" panose="02010600030101010101" pitchFamily="2" charset="-122"/>
              </a:rPr>
              <a:t>这样在分析语句符合语法的同时也就求出表达式的“值”。</a:t>
            </a:r>
          </a:p>
          <a:p>
            <a:pPr eaLnBrk="1" hangingPunct="1">
              <a:spcBef>
                <a:spcPts val="600"/>
              </a:spcBef>
              <a:spcAft>
                <a:spcPts val="600"/>
              </a:spcAft>
              <a:buFont typeface="Wingdings" panose="05000000000000000000" pitchFamily="2" charset="2"/>
              <a:buChar char="l"/>
            </a:pPr>
            <a:r>
              <a:rPr lang="zh-CN" altLang="en-US" sz="2000" b="1" smtClean="0">
                <a:solidFill>
                  <a:srgbClr val="990033"/>
                </a:solidFill>
                <a:latin typeface="宋体" panose="02010600030101010101" pitchFamily="2" charset="-122"/>
              </a:rPr>
              <a:t>如果仍然采用自下向上分析方法，在分析过程中，也要有分析栈、分析表和输入串。因为，增加了语义分析，所以增加了一个语义栈。即栈包括三个部分：状态栈、符号栈和语义栈。</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352425" y="666750"/>
            <a:ext cx="8540750" cy="608013"/>
          </a:xfrm>
        </p:spPr>
        <p:txBody>
          <a:bodyPr/>
          <a:lstStyle/>
          <a:p>
            <a:pPr algn="l" eaLnBrk="1" hangingPunct="1"/>
            <a:r>
              <a:rPr lang="zh-CN" altLang="en-US" sz="2400" b="1" smtClean="0">
                <a:solidFill>
                  <a:srgbClr val="C00000"/>
                </a:solidFill>
              </a:rPr>
              <a:t>举例：</a:t>
            </a:r>
          </a:p>
        </p:txBody>
      </p:sp>
      <p:sp>
        <p:nvSpPr>
          <p:cNvPr id="12291" name="Text Box 5"/>
          <p:cNvSpPr txBox="1">
            <a:spLocks noChangeArrowheads="1"/>
          </p:cNvSpPr>
          <p:nvPr/>
        </p:nvSpPr>
        <p:spPr bwMode="auto">
          <a:xfrm>
            <a:off x="519113" y="12747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0" lang="zh-CN" altLang="zh-CN" sz="1800"/>
          </a:p>
        </p:txBody>
      </p:sp>
      <p:sp>
        <p:nvSpPr>
          <p:cNvPr id="12292" name="Text Box 6"/>
          <p:cNvSpPr txBox="1">
            <a:spLocks noChangeArrowheads="1"/>
          </p:cNvSpPr>
          <p:nvPr/>
        </p:nvSpPr>
        <p:spPr bwMode="auto">
          <a:xfrm>
            <a:off x="471488" y="1558925"/>
            <a:ext cx="7916862"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2400"/>
              <a:t>产生式					语义规则</a:t>
            </a:r>
          </a:p>
          <a:p>
            <a:pPr eaLnBrk="1" hangingPunct="1">
              <a:spcBef>
                <a:spcPct val="0"/>
              </a:spcBef>
              <a:buFontTx/>
              <a:buNone/>
            </a:pPr>
            <a:r>
              <a:rPr kumimoji="0" lang="en-US" altLang="zh-CN" sz="2400"/>
              <a:t>(0)L</a:t>
            </a:r>
            <a:r>
              <a:rPr kumimoji="0" lang="en-US" altLang="zh-CN" sz="2400">
                <a:sym typeface="Symbol" panose="05050102010706020507" pitchFamily="18" charset="2"/>
              </a:rPr>
              <a:t></a:t>
            </a:r>
            <a:r>
              <a:rPr kumimoji="0" lang="en-US" altLang="zh-CN" sz="2400"/>
              <a:t>E	                            print(E.val)</a:t>
            </a:r>
          </a:p>
          <a:p>
            <a:pPr eaLnBrk="1" hangingPunct="1">
              <a:spcBef>
                <a:spcPct val="0"/>
              </a:spcBef>
              <a:buFontTx/>
              <a:buNone/>
            </a:pPr>
            <a:r>
              <a:rPr kumimoji="0" lang="en-US" altLang="zh-CN" sz="2400"/>
              <a:t>(1)E</a:t>
            </a:r>
            <a:r>
              <a:rPr kumimoji="0" lang="en-US" altLang="zh-CN" sz="2400">
                <a:sym typeface="Symbol" panose="05050102010706020507" pitchFamily="18" charset="2"/>
              </a:rPr>
              <a:t></a:t>
            </a:r>
            <a:r>
              <a:rPr kumimoji="0" lang="en-US" altLang="zh-CN" sz="2400"/>
              <a:t>E1+T	                           E.val : =E1.val+T.val</a:t>
            </a:r>
          </a:p>
          <a:p>
            <a:pPr eaLnBrk="1" hangingPunct="1">
              <a:spcBef>
                <a:spcPct val="0"/>
              </a:spcBef>
              <a:buFontTx/>
              <a:buNone/>
            </a:pPr>
            <a:r>
              <a:rPr kumimoji="0" lang="en-US" altLang="zh-CN" sz="2400"/>
              <a:t>(2)E</a:t>
            </a:r>
            <a:r>
              <a:rPr kumimoji="0" lang="en-US" altLang="zh-CN" sz="2400">
                <a:sym typeface="Symbol" panose="05050102010706020507" pitchFamily="18" charset="2"/>
              </a:rPr>
              <a:t></a:t>
            </a:r>
            <a:r>
              <a:rPr kumimoji="0" lang="en-US" altLang="zh-CN" sz="2400"/>
              <a:t>T	                           E.val : =T.val</a:t>
            </a:r>
          </a:p>
          <a:p>
            <a:pPr eaLnBrk="1" hangingPunct="1">
              <a:spcBef>
                <a:spcPct val="0"/>
              </a:spcBef>
              <a:buFontTx/>
              <a:buNone/>
            </a:pPr>
            <a:r>
              <a:rPr kumimoji="0" lang="en-US" altLang="zh-CN" sz="2400"/>
              <a:t>(3)T</a:t>
            </a:r>
            <a:r>
              <a:rPr kumimoji="0" lang="en-US" altLang="zh-CN" sz="2400">
                <a:sym typeface="Symbol" panose="05050102010706020507" pitchFamily="18" charset="2"/>
              </a:rPr>
              <a:t></a:t>
            </a:r>
            <a:r>
              <a:rPr kumimoji="0" lang="en-US" altLang="zh-CN" sz="2400"/>
              <a:t>T1*F	                           T.val : =T1.val*F.val</a:t>
            </a:r>
          </a:p>
          <a:p>
            <a:pPr eaLnBrk="1" hangingPunct="1">
              <a:spcBef>
                <a:spcPct val="0"/>
              </a:spcBef>
              <a:buFontTx/>
              <a:buNone/>
            </a:pPr>
            <a:r>
              <a:rPr kumimoji="0" lang="en-US" altLang="zh-CN" sz="2400"/>
              <a:t>(4)T</a:t>
            </a:r>
            <a:r>
              <a:rPr kumimoji="0" lang="en-US" altLang="zh-CN" sz="2400">
                <a:sym typeface="Symbol" panose="05050102010706020507" pitchFamily="18" charset="2"/>
              </a:rPr>
              <a:t></a:t>
            </a:r>
            <a:r>
              <a:rPr kumimoji="0" lang="en-US" altLang="zh-CN" sz="2400"/>
              <a:t>F	                           T.val : =F.val</a:t>
            </a:r>
          </a:p>
          <a:p>
            <a:pPr eaLnBrk="1" hangingPunct="1">
              <a:spcBef>
                <a:spcPct val="0"/>
              </a:spcBef>
              <a:buFontTx/>
              <a:buNone/>
            </a:pPr>
            <a:r>
              <a:rPr kumimoji="0" lang="en-US" altLang="zh-CN" sz="2400"/>
              <a:t>(5)F</a:t>
            </a:r>
            <a:r>
              <a:rPr kumimoji="0" lang="en-US" altLang="zh-CN" sz="2400">
                <a:sym typeface="Symbol" panose="05050102010706020507" pitchFamily="18" charset="2"/>
              </a:rPr>
              <a:t></a:t>
            </a:r>
            <a:r>
              <a:rPr kumimoji="0" lang="en-US" altLang="zh-CN" sz="2400"/>
              <a:t>(E)	                           F.val : =E.val</a:t>
            </a:r>
          </a:p>
          <a:p>
            <a:pPr eaLnBrk="1" hangingPunct="1">
              <a:spcBef>
                <a:spcPct val="0"/>
              </a:spcBef>
              <a:buFontTx/>
              <a:buNone/>
            </a:pPr>
            <a:r>
              <a:rPr kumimoji="0" lang="en-US" altLang="zh-CN" sz="2400"/>
              <a:t>(6)F</a:t>
            </a:r>
            <a:r>
              <a:rPr kumimoji="0" lang="en-US" altLang="zh-CN" sz="2400">
                <a:sym typeface="Symbol" panose="05050102010706020507" pitchFamily="18" charset="2"/>
              </a:rPr>
              <a:t></a:t>
            </a:r>
            <a:r>
              <a:rPr kumimoji="0" lang="en-US" altLang="zh-CN" sz="2400"/>
              <a:t>digit	                           F.val=digit.lexval</a:t>
            </a:r>
          </a:p>
        </p:txBody>
      </p:sp>
      <p:sp>
        <p:nvSpPr>
          <p:cNvPr id="12293" name="Text Box 7"/>
          <p:cNvSpPr txBox="1">
            <a:spLocks noChangeArrowheads="1"/>
          </p:cNvSpPr>
          <p:nvPr/>
        </p:nvSpPr>
        <p:spPr bwMode="auto">
          <a:xfrm>
            <a:off x="571500" y="4572000"/>
            <a:ext cx="82946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0" lang="zh-CN" altLang="en-US" sz="2400"/>
              <a:t>对输入符号串：</a:t>
            </a:r>
            <a:r>
              <a:rPr kumimoji="0" lang="en-US" altLang="zh-CN" sz="2400"/>
              <a:t>2+3*5</a:t>
            </a:r>
            <a:r>
              <a:rPr kumimoji="0" lang="zh-CN" altLang="en-US" sz="2400"/>
              <a:t>进行分析</a:t>
            </a:r>
            <a:endParaRPr kumimoji="0" lang="en-US" altLang="zh-CN" sz="2400"/>
          </a:p>
          <a:p>
            <a:pPr eaLnBrk="1" hangingPunct="1">
              <a:spcBef>
                <a:spcPct val="0"/>
              </a:spcBef>
            </a:pPr>
            <a:r>
              <a:rPr kumimoji="0" lang="zh-CN" altLang="en-US" sz="2400"/>
              <a:t>这是一个属性文法，只含有综合属性。</a:t>
            </a:r>
            <a:endParaRPr kumimoji="0" lang="en-US" altLang="zh-CN" sz="2400"/>
          </a:p>
          <a:p>
            <a:pPr eaLnBrk="1" hangingPunct="1">
              <a:spcBef>
                <a:spcPct val="0"/>
              </a:spcBef>
            </a:pPr>
            <a:r>
              <a:rPr kumimoji="0" lang="zh-CN" altLang="en-US" sz="2400"/>
              <a:t>综合属性可以在分析输入符号串的同时自下而上的进行计算</a:t>
            </a:r>
            <a:endParaRPr kumimoji="0" lang="en-US" altLang="zh-CN" sz="2400"/>
          </a:p>
          <a:p>
            <a:pPr eaLnBrk="1" hangingPunct="1">
              <a:spcBef>
                <a:spcPct val="0"/>
              </a:spcBef>
            </a:pPr>
            <a:r>
              <a:rPr kumimoji="0" lang="zh-CN" altLang="en-US" sz="2400"/>
              <a:t>每当进行规约时，新的属性值就由栈中正在规约的产生式右</a:t>
            </a:r>
            <a:endParaRPr kumimoji="0" lang="en-US" altLang="zh-CN" sz="2400"/>
          </a:p>
          <a:p>
            <a:pPr eaLnBrk="1" hangingPunct="1">
              <a:spcBef>
                <a:spcPct val="0"/>
              </a:spcBef>
            </a:pPr>
            <a:r>
              <a:rPr kumimoji="0" lang="zh-CN" altLang="en-US" sz="2400"/>
              <a:t>侧符号的属性值计算生成</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docProps/app.xml><?xml version="1.0" encoding="utf-8"?>
<Properties xmlns="http://schemas.openxmlformats.org/officeDocument/2006/extended-properties" xmlns:vt="http://schemas.openxmlformats.org/officeDocument/2006/docPropsVTypes">
  <Template>华电讲义模板</Template>
  <TotalTime>1446</TotalTime>
  <Words>4745</Words>
  <Application>Microsoft Office PowerPoint</Application>
  <PresentationFormat>全屏显示(4:3)</PresentationFormat>
  <Paragraphs>565</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方正舒体</vt:lpstr>
      <vt:lpstr>宋体</vt:lpstr>
      <vt:lpstr>Arial</vt:lpstr>
      <vt:lpstr>Symbol</vt:lpstr>
      <vt:lpstr>Tahoma</vt:lpstr>
      <vt:lpstr>Times New Roman</vt:lpstr>
      <vt:lpstr>Wingdings</vt:lpstr>
      <vt:lpstr>Wingdings 2</vt:lpstr>
      <vt:lpstr>华电课件</vt:lpstr>
      <vt:lpstr>第7章 语法制导语义计算</vt:lpstr>
      <vt:lpstr>PowerPoint 演示文稿</vt:lpstr>
      <vt:lpstr>PowerPoint 演示文稿</vt:lpstr>
      <vt:lpstr>7.1属性文法 </vt:lpstr>
      <vt:lpstr>例如：ET1+T2  |  T1orT2 Tnum | true | false 属性文法可以描述为： </vt:lpstr>
      <vt:lpstr>在属性文法中，描述属性、断言和语义规则的形式多种多样。 例如：简单算术表达式求值的语义描述：  </vt:lpstr>
      <vt:lpstr>属性信息的传递</vt:lpstr>
      <vt:lpstr>7.2 语法制导翻译概论 </vt:lpstr>
      <vt:lpstr>举例：</vt:lpstr>
      <vt:lpstr>扩充的分析栈：状态栈、语义栈和文法符号栈；使得每个文法符号都与语义有关。形式如下表：</vt:lpstr>
      <vt:lpstr>分析与计算过程</vt:lpstr>
      <vt:lpstr>7.3 中间代码的形式</vt:lpstr>
      <vt:lpstr>7.3 中间代码的形式</vt:lpstr>
      <vt:lpstr>逆波兰表示</vt:lpstr>
      <vt:lpstr>7.3 中间代码的形式</vt:lpstr>
      <vt:lpstr>三元式的树形表示</vt:lpstr>
      <vt:lpstr>7.3 中间代码的形式</vt:lpstr>
      <vt:lpstr>7.3 中间代码的形式</vt:lpstr>
      <vt:lpstr>7.3 中间代码的形式</vt:lpstr>
      <vt:lpstr>7.4 简单赋值语句的翻译 </vt:lpstr>
      <vt:lpstr>赋值语句的四元式翻译</vt:lpstr>
      <vt:lpstr>7.5 布尔表达式的翻译 </vt:lpstr>
      <vt:lpstr>布尔表达式的翻译方法 </vt:lpstr>
      <vt:lpstr>控制语句中布尔表达式的翻译方法</vt:lpstr>
      <vt:lpstr>关于拉链回填方法的另外一角度的分析 </vt:lpstr>
      <vt:lpstr>关于拉链回填方法的另外一角度的分析</vt:lpstr>
      <vt:lpstr>7.6 控制结构的翻译</vt:lpstr>
      <vt:lpstr>7.6 控制结构的翻译</vt:lpstr>
      <vt:lpstr>7.6 控制结构的翻译</vt:lpstr>
      <vt:lpstr>7.6 控制结构的翻译</vt:lpstr>
      <vt:lpstr>7.6 控制结构的翻译</vt:lpstr>
      <vt:lpstr>7.7 说明语句的翻译</vt:lpstr>
      <vt:lpstr>7.8 数组的翻译</vt:lpstr>
      <vt:lpstr>7.8 数组的翻译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语法制导翻译和中间代码生成</dc:title>
  <dc:creator>qdc</dc:creator>
  <cp:lastModifiedBy>qlh</cp:lastModifiedBy>
  <cp:revision>99</cp:revision>
  <dcterms:created xsi:type="dcterms:W3CDTF">2004-04-21T14:15:54Z</dcterms:created>
  <dcterms:modified xsi:type="dcterms:W3CDTF">2020-10-15T03:17:58Z</dcterms:modified>
</cp:coreProperties>
</file>