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1356" y="66"/>
      </p:cViewPr>
      <p:guideLst/>
    </p:cSldViewPr>
  </p:slideViewPr>
  <p:notesTextViewPr>
    <p:cViewPr>
      <p:scale>
        <a:sx n="1" d="1"/>
        <a:sy n="1" d="1"/>
      </p:scale>
      <p:origin x="0" y="0"/>
    </p:cViewPr>
  </p:notesTextViewPr>
  <p:sorterViewPr>
    <p:cViewPr>
      <p:scale>
        <a:sx n="100" d="100"/>
        <a:sy n="100" d="100"/>
      </p:scale>
      <p:origin x="0" y="-799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2"/>
          <p:cNvPicPr>
            <a:picLocks noChangeAspect="1" noChangeArrowheads="1"/>
          </p:cNvPicPr>
          <p:nvPr/>
        </p:nvPicPr>
        <p:blipFill>
          <a:blip r:embed="rId2">
            <a:lum bright="40000"/>
            <a:extLst>
              <a:ext uri="{28A0092B-C50C-407E-A947-70E740481C1C}">
                <a14:useLocalDpi xmlns:a14="http://schemas.microsoft.com/office/drawing/2010/main" val="0"/>
              </a:ext>
            </a:extLst>
          </a:blip>
          <a:srcRect/>
          <a:stretch>
            <a:fillRect/>
          </a:stretch>
        </p:blipFill>
        <p:spPr bwMode="auto">
          <a:xfrm>
            <a:off x="0" y="1268414"/>
            <a:ext cx="9144000" cy="558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中文校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222" y="188914"/>
            <a:ext cx="3186113"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Rectangle 3"/>
          <p:cNvSpPr>
            <a:spLocks noGrp="1" noChangeArrowheads="1"/>
          </p:cNvSpPr>
          <p:nvPr>
            <p:ph type="ctrTitle"/>
          </p:nvPr>
        </p:nvSpPr>
        <p:spPr>
          <a:xfrm>
            <a:off x="685800" y="2130427"/>
            <a:ext cx="7772400" cy="1470025"/>
          </a:xfrm>
        </p:spPr>
        <p:txBody>
          <a:bodyPr/>
          <a:lstStyle>
            <a:lvl1pPr>
              <a:defRPr/>
            </a:lvl1pPr>
          </a:lstStyle>
          <a:p>
            <a:r>
              <a:rPr lang="zh-CN" altLang="en-US" smtClean="0"/>
              <a:t>单击此处编辑母版标题样式</a:t>
            </a:r>
            <a:endParaRPr lang="zh-CN" altLang="en-US"/>
          </a:p>
        </p:txBody>
      </p:sp>
      <p:sp>
        <p:nvSpPr>
          <p:cNvPr id="52228"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smtClean="0"/>
              <a:t>单击以编辑母版副标题样式</a:t>
            </a:r>
            <a:endParaRPr lang="zh-CN" altLang="en-US"/>
          </a:p>
        </p:txBody>
      </p:sp>
      <p:sp>
        <p:nvSpPr>
          <p:cNvPr id="6" name="Rectangle 5"/>
          <p:cNvSpPr>
            <a:spLocks noGrp="1" noChangeArrowheads="1"/>
          </p:cNvSpPr>
          <p:nvPr>
            <p:ph type="dt" sz="half" idx="10"/>
          </p:nvPr>
        </p:nvSpPr>
        <p:spPr/>
        <p:txBody>
          <a:bodyPr/>
          <a:lstStyle>
            <a:lvl1pPr>
              <a:defRPr smtClean="0"/>
            </a:lvl1pPr>
          </a:lstStyle>
          <a:p>
            <a:pPr>
              <a:defRPr/>
            </a:pPr>
            <a:fld id="{5811DB5F-3A56-46AB-B901-40B48EA4DFBF}" type="datetimeFigureOut">
              <a:rPr lang="zh-CN" altLang="en-US"/>
              <a:pPr>
                <a:defRPr/>
              </a:pPr>
              <a:t>2020/10/20</a:t>
            </a:fld>
            <a:endParaRPr lang="zh-CN" altLang="en-US"/>
          </a:p>
        </p:txBody>
      </p:sp>
      <p:sp>
        <p:nvSpPr>
          <p:cNvPr id="7" name="Rectangle 6"/>
          <p:cNvSpPr>
            <a:spLocks noGrp="1" noChangeArrowheads="1"/>
          </p:cNvSpPr>
          <p:nvPr>
            <p:ph type="ftr" sz="quarter" idx="11"/>
          </p:nvPr>
        </p:nvSpPr>
        <p:spPr/>
        <p:txBody>
          <a:bodyPr/>
          <a:lstStyle>
            <a:lvl1pPr>
              <a:defRPr/>
            </a:lvl1pPr>
          </a:lstStyle>
          <a:p>
            <a:pPr>
              <a:defRPr/>
            </a:pPr>
            <a:endParaRPr lang="zh-CN" altLang="en-US"/>
          </a:p>
        </p:txBody>
      </p:sp>
      <p:sp>
        <p:nvSpPr>
          <p:cNvPr id="8" name="Rectangle 7"/>
          <p:cNvSpPr>
            <a:spLocks noGrp="1" noChangeArrowheads="1"/>
          </p:cNvSpPr>
          <p:nvPr>
            <p:ph type="sldNum" sz="quarter" idx="12"/>
          </p:nvPr>
        </p:nvSpPr>
        <p:spPr/>
        <p:txBody>
          <a:bodyPr/>
          <a:lstStyle>
            <a:lvl1pPr>
              <a:defRPr smtClean="0"/>
            </a:lvl1pPr>
          </a:lstStyle>
          <a:p>
            <a:pPr>
              <a:defRPr/>
            </a:pPr>
            <a:fld id="{D73A66F1-E76C-418E-8155-C0AAFBF1C744}" type="slidenum">
              <a:rPr lang="zh-CN" altLang="en-US"/>
              <a:pPr>
                <a:defRPr/>
              </a:pPr>
              <a:t>‹#›</a:t>
            </a:fld>
            <a:endParaRPr lang="zh-CN" altLang="en-US"/>
          </a:p>
        </p:txBody>
      </p:sp>
    </p:spTree>
    <p:extLst>
      <p:ext uri="{BB962C8B-B14F-4D97-AF65-F5344CB8AC3E}">
        <p14:creationId xmlns:p14="http://schemas.microsoft.com/office/powerpoint/2010/main" val="3289591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B8EB74AF-1501-41FB-9854-B50EF5BF8EEA}" type="datetimeFigureOut">
              <a:rPr lang="zh-CN" altLang="en-US"/>
              <a:pPr>
                <a:defRPr/>
              </a:pPr>
              <a:t>2020/10/20</a:t>
            </a:fld>
            <a:endParaRPr lang="zh-CN"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3"/>
          <p:cNvSpPr>
            <a:spLocks noGrp="1" noChangeArrowheads="1"/>
          </p:cNvSpPr>
          <p:nvPr>
            <p:ph type="sldNum" sz="quarter" idx="12"/>
          </p:nvPr>
        </p:nvSpPr>
        <p:spPr>
          <a:ln/>
        </p:spPr>
        <p:txBody>
          <a:bodyPr/>
          <a:lstStyle>
            <a:lvl1pPr>
              <a:defRPr/>
            </a:lvl1pPr>
          </a:lstStyle>
          <a:p>
            <a:pPr>
              <a:defRPr/>
            </a:pPr>
            <a:fld id="{B82B4923-5A22-449C-8820-646AD66DCDBC}" type="slidenum">
              <a:rPr lang="zh-CN" altLang="en-US"/>
              <a:pPr>
                <a:defRPr/>
              </a:pPr>
              <a:t>‹#›</a:t>
            </a:fld>
            <a:endParaRPr lang="zh-CN" altLang="en-US"/>
          </a:p>
        </p:txBody>
      </p:sp>
    </p:spTree>
    <p:extLst>
      <p:ext uri="{BB962C8B-B14F-4D97-AF65-F5344CB8AC3E}">
        <p14:creationId xmlns:p14="http://schemas.microsoft.com/office/powerpoint/2010/main" val="3131168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60352"/>
            <a:ext cx="2058988" cy="5865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1" y="260352"/>
            <a:ext cx="6029325" cy="5865813"/>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087AD627-368F-4AE7-B97E-CF2BDC81E8FB}" type="datetimeFigureOut">
              <a:rPr lang="zh-CN" altLang="en-US"/>
              <a:pPr>
                <a:defRPr/>
              </a:pPr>
              <a:t>2020/10/20</a:t>
            </a:fld>
            <a:endParaRPr lang="zh-CN"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3"/>
          <p:cNvSpPr>
            <a:spLocks noGrp="1" noChangeArrowheads="1"/>
          </p:cNvSpPr>
          <p:nvPr>
            <p:ph type="sldNum" sz="quarter" idx="12"/>
          </p:nvPr>
        </p:nvSpPr>
        <p:spPr>
          <a:ln/>
        </p:spPr>
        <p:txBody>
          <a:bodyPr/>
          <a:lstStyle>
            <a:lvl1pPr>
              <a:defRPr/>
            </a:lvl1pPr>
          </a:lstStyle>
          <a:p>
            <a:pPr>
              <a:defRPr/>
            </a:pPr>
            <a:fld id="{33DD6520-0FF0-4FBF-BC27-352BFD30C409}" type="slidenum">
              <a:rPr lang="zh-CN" altLang="en-US"/>
              <a:pPr>
                <a:defRPr/>
              </a:pPr>
              <a:t>‹#›</a:t>
            </a:fld>
            <a:endParaRPr lang="zh-CN" altLang="en-US"/>
          </a:p>
        </p:txBody>
      </p:sp>
    </p:spTree>
    <p:extLst>
      <p:ext uri="{BB962C8B-B14F-4D97-AF65-F5344CB8AC3E}">
        <p14:creationId xmlns:p14="http://schemas.microsoft.com/office/powerpoint/2010/main" val="1839611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E47E73FF-9F8A-43BE-B0B4-BC54E676D3F7}" type="datetimeFigureOut">
              <a:rPr lang="zh-CN" altLang="en-US"/>
              <a:pPr>
                <a:defRPr/>
              </a:pPr>
              <a:t>2020/10/20</a:t>
            </a:fld>
            <a:endParaRPr lang="zh-CN"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3"/>
          <p:cNvSpPr>
            <a:spLocks noGrp="1" noChangeArrowheads="1"/>
          </p:cNvSpPr>
          <p:nvPr>
            <p:ph type="sldNum" sz="quarter" idx="12"/>
          </p:nvPr>
        </p:nvSpPr>
        <p:spPr>
          <a:ln/>
        </p:spPr>
        <p:txBody>
          <a:bodyPr/>
          <a:lstStyle>
            <a:lvl1pPr>
              <a:defRPr/>
            </a:lvl1pPr>
          </a:lstStyle>
          <a:p>
            <a:pPr>
              <a:defRPr/>
            </a:pPr>
            <a:fld id="{D1631AA5-CD6A-4B66-8BF2-305A9F8D5B54}" type="slidenum">
              <a:rPr lang="zh-CN" altLang="en-US"/>
              <a:pPr>
                <a:defRPr/>
              </a:pPr>
              <a:t>‹#›</a:t>
            </a:fld>
            <a:endParaRPr lang="zh-CN" altLang="en-US"/>
          </a:p>
        </p:txBody>
      </p:sp>
    </p:spTree>
    <p:extLst>
      <p:ext uri="{BB962C8B-B14F-4D97-AF65-F5344CB8AC3E}">
        <p14:creationId xmlns:p14="http://schemas.microsoft.com/office/powerpoint/2010/main" val="3286315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9744E083-7999-4DCE-A075-B63112FE0F37}" type="datetimeFigureOut">
              <a:rPr lang="zh-CN" altLang="en-US"/>
              <a:pPr>
                <a:defRPr/>
              </a:pPr>
              <a:t>2020/10/20</a:t>
            </a:fld>
            <a:endParaRPr lang="zh-CN"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3"/>
          <p:cNvSpPr>
            <a:spLocks noGrp="1" noChangeArrowheads="1"/>
          </p:cNvSpPr>
          <p:nvPr>
            <p:ph type="sldNum" sz="quarter" idx="12"/>
          </p:nvPr>
        </p:nvSpPr>
        <p:spPr>
          <a:ln/>
        </p:spPr>
        <p:txBody>
          <a:bodyPr/>
          <a:lstStyle>
            <a:lvl1pPr>
              <a:defRPr/>
            </a:lvl1pPr>
          </a:lstStyle>
          <a:p>
            <a:pPr>
              <a:defRPr/>
            </a:pPr>
            <a:fld id="{3672BD94-0F49-493F-924B-160957B014F3}" type="slidenum">
              <a:rPr lang="zh-CN" altLang="en-US"/>
              <a:pPr>
                <a:defRPr/>
              </a:pPr>
              <a:t>‹#›</a:t>
            </a:fld>
            <a:endParaRPr lang="zh-CN" altLang="en-US"/>
          </a:p>
        </p:txBody>
      </p:sp>
    </p:spTree>
    <p:extLst>
      <p:ext uri="{BB962C8B-B14F-4D97-AF65-F5344CB8AC3E}">
        <p14:creationId xmlns:p14="http://schemas.microsoft.com/office/powerpoint/2010/main" val="2653837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7A40FADE-1494-4EA6-ACCF-3F222D4CE654}" type="datetimeFigureOut">
              <a:rPr lang="zh-CN" altLang="en-US"/>
              <a:pPr>
                <a:defRPr/>
              </a:pPr>
              <a:t>2020/10/20</a:t>
            </a:fld>
            <a:endParaRPr lang="zh-CN"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3"/>
          <p:cNvSpPr>
            <a:spLocks noGrp="1" noChangeArrowheads="1"/>
          </p:cNvSpPr>
          <p:nvPr>
            <p:ph type="sldNum" sz="quarter" idx="12"/>
          </p:nvPr>
        </p:nvSpPr>
        <p:spPr>
          <a:ln/>
        </p:spPr>
        <p:txBody>
          <a:bodyPr/>
          <a:lstStyle>
            <a:lvl1pPr>
              <a:defRPr/>
            </a:lvl1pPr>
          </a:lstStyle>
          <a:p>
            <a:pPr>
              <a:defRPr/>
            </a:pPr>
            <a:fld id="{EFAE03C6-7C29-40C8-A2F1-6ADA547C05A4}" type="slidenum">
              <a:rPr lang="zh-CN" altLang="en-US"/>
              <a:pPr>
                <a:defRPr/>
              </a:pPr>
              <a:t>‹#›</a:t>
            </a:fld>
            <a:endParaRPr lang="zh-CN" altLang="en-US"/>
          </a:p>
        </p:txBody>
      </p:sp>
    </p:spTree>
    <p:extLst>
      <p:ext uri="{BB962C8B-B14F-4D97-AF65-F5344CB8AC3E}">
        <p14:creationId xmlns:p14="http://schemas.microsoft.com/office/powerpoint/2010/main" val="266213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fld id="{140B0DDE-739A-4A01-AA1B-4A5431605F4B}" type="datetimeFigureOut">
              <a:rPr lang="zh-CN" altLang="en-US"/>
              <a:pPr>
                <a:defRPr/>
              </a:pPr>
              <a:t>2020/10/20</a:t>
            </a:fld>
            <a:endParaRPr lang="zh-CN" alt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13"/>
          <p:cNvSpPr>
            <a:spLocks noGrp="1" noChangeArrowheads="1"/>
          </p:cNvSpPr>
          <p:nvPr>
            <p:ph type="sldNum" sz="quarter" idx="12"/>
          </p:nvPr>
        </p:nvSpPr>
        <p:spPr>
          <a:ln/>
        </p:spPr>
        <p:txBody>
          <a:bodyPr/>
          <a:lstStyle>
            <a:lvl1pPr>
              <a:defRPr/>
            </a:lvl1pPr>
          </a:lstStyle>
          <a:p>
            <a:pPr>
              <a:defRPr/>
            </a:pPr>
            <a:fld id="{63A0FEEB-8A29-4CF5-804A-50F5E4C20F0C}" type="slidenum">
              <a:rPr lang="zh-CN" altLang="en-US"/>
              <a:pPr>
                <a:defRPr/>
              </a:pPr>
              <a:t>‹#›</a:t>
            </a:fld>
            <a:endParaRPr lang="zh-CN" altLang="en-US"/>
          </a:p>
        </p:txBody>
      </p:sp>
    </p:spTree>
    <p:extLst>
      <p:ext uri="{BB962C8B-B14F-4D97-AF65-F5344CB8AC3E}">
        <p14:creationId xmlns:p14="http://schemas.microsoft.com/office/powerpoint/2010/main" val="4058970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fld id="{7DDDEE02-65C4-4CF0-BDE4-A6BFAECCC384}" type="datetimeFigureOut">
              <a:rPr lang="zh-CN" altLang="en-US"/>
              <a:pPr>
                <a:defRPr/>
              </a:pPr>
              <a:t>2020/10/20</a:t>
            </a:fld>
            <a:endParaRPr lang="zh-CN" alt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13"/>
          <p:cNvSpPr>
            <a:spLocks noGrp="1" noChangeArrowheads="1"/>
          </p:cNvSpPr>
          <p:nvPr>
            <p:ph type="sldNum" sz="quarter" idx="12"/>
          </p:nvPr>
        </p:nvSpPr>
        <p:spPr>
          <a:ln/>
        </p:spPr>
        <p:txBody>
          <a:bodyPr/>
          <a:lstStyle>
            <a:lvl1pPr>
              <a:defRPr/>
            </a:lvl1pPr>
          </a:lstStyle>
          <a:p>
            <a:pPr>
              <a:defRPr/>
            </a:pPr>
            <a:fld id="{EDE625B1-A242-4C24-BD39-F8455D245CB5}" type="slidenum">
              <a:rPr lang="zh-CN" altLang="en-US"/>
              <a:pPr>
                <a:defRPr/>
              </a:pPr>
              <a:t>‹#›</a:t>
            </a:fld>
            <a:endParaRPr lang="zh-CN" altLang="en-US"/>
          </a:p>
        </p:txBody>
      </p:sp>
    </p:spTree>
    <p:extLst>
      <p:ext uri="{BB962C8B-B14F-4D97-AF65-F5344CB8AC3E}">
        <p14:creationId xmlns:p14="http://schemas.microsoft.com/office/powerpoint/2010/main" val="3767789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040D0274-2DE5-4BBD-B579-1CFF5358ECBD}" type="datetimeFigureOut">
              <a:rPr lang="zh-CN" altLang="en-US"/>
              <a:pPr>
                <a:defRPr/>
              </a:pPr>
              <a:t>2020/10/20</a:t>
            </a:fld>
            <a:endParaRPr lang="zh-CN" alt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13"/>
          <p:cNvSpPr>
            <a:spLocks noGrp="1" noChangeArrowheads="1"/>
          </p:cNvSpPr>
          <p:nvPr>
            <p:ph type="sldNum" sz="quarter" idx="12"/>
          </p:nvPr>
        </p:nvSpPr>
        <p:spPr>
          <a:ln/>
        </p:spPr>
        <p:txBody>
          <a:bodyPr/>
          <a:lstStyle>
            <a:lvl1pPr>
              <a:defRPr/>
            </a:lvl1pPr>
          </a:lstStyle>
          <a:p>
            <a:pPr>
              <a:defRPr/>
            </a:pPr>
            <a:fld id="{07EB1AFC-366D-4C5B-849F-3CE138528314}" type="slidenum">
              <a:rPr lang="zh-CN" altLang="en-US"/>
              <a:pPr>
                <a:defRPr/>
              </a:pPr>
              <a:t>‹#›</a:t>
            </a:fld>
            <a:endParaRPr lang="zh-CN" altLang="en-US"/>
          </a:p>
        </p:txBody>
      </p:sp>
    </p:spTree>
    <p:extLst>
      <p:ext uri="{BB962C8B-B14F-4D97-AF65-F5344CB8AC3E}">
        <p14:creationId xmlns:p14="http://schemas.microsoft.com/office/powerpoint/2010/main" val="1662649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8090CC83-F5F3-485F-B6E6-AE662584B7BE}" type="datetimeFigureOut">
              <a:rPr lang="zh-CN" altLang="en-US"/>
              <a:pPr>
                <a:defRPr/>
              </a:pPr>
              <a:t>2020/10/20</a:t>
            </a:fld>
            <a:endParaRPr lang="zh-CN"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3"/>
          <p:cNvSpPr>
            <a:spLocks noGrp="1" noChangeArrowheads="1"/>
          </p:cNvSpPr>
          <p:nvPr>
            <p:ph type="sldNum" sz="quarter" idx="12"/>
          </p:nvPr>
        </p:nvSpPr>
        <p:spPr>
          <a:ln/>
        </p:spPr>
        <p:txBody>
          <a:bodyPr/>
          <a:lstStyle>
            <a:lvl1pPr>
              <a:defRPr/>
            </a:lvl1pPr>
          </a:lstStyle>
          <a:p>
            <a:pPr>
              <a:defRPr/>
            </a:pPr>
            <a:fld id="{E40F79CE-C007-4C35-97CD-90FCA878A006}" type="slidenum">
              <a:rPr lang="zh-CN" altLang="en-US"/>
              <a:pPr>
                <a:defRPr/>
              </a:pPr>
              <a:t>‹#›</a:t>
            </a:fld>
            <a:endParaRPr lang="zh-CN" altLang="en-US"/>
          </a:p>
        </p:txBody>
      </p:sp>
    </p:spTree>
    <p:extLst>
      <p:ext uri="{BB962C8B-B14F-4D97-AF65-F5344CB8AC3E}">
        <p14:creationId xmlns:p14="http://schemas.microsoft.com/office/powerpoint/2010/main" val="54438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C5D4126C-61DE-4674-824F-13792EA7D1C2}" type="datetimeFigureOut">
              <a:rPr lang="zh-CN" altLang="en-US"/>
              <a:pPr>
                <a:defRPr/>
              </a:pPr>
              <a:t>2020/10/20</a:t>
            </a:fld>
            <a:endParaRPr lang="zh-CN"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3"/>
          <p:cNvSpPr>
            <a:spLocks noGrp="1" noChangeArrowheads="1"/>
          </p:cNvSpPr>
          <p:nvPr>
            <p:ph type="sldNum" sz="quarter" idx="12"/>
          </p:nvPr>
        </p:nvSpPr>
        <p:spPr>
          <a:ln/>
        </p:spPr>
        <p:txBody>
          <a:bodyPr/>
          <a:lstStyle>
            <a:lvl1pPr>
              <a:defRPr/>
            </a:lvl1pPr>
          </a:lstStyle>
          <a:p>
            <a:pPr>
              <a:defRPr/>
            </a:pPr>
            <a:fld id="{F01B790D-3455-43F4-A843-DE8C9432BA2F}" type="slidenum">
              <a:rPr lang="zh-CN" altLang="en-US"/>
              <a:pPr>
                <a:defRPr/>
              </a:pPr>
              <a:t>‹#›</a:t>
            </a:fld>
            <a:endParaRPr lang="zh-CN" altLang="en-US"/>
          </a:p>
        </p:txBody>
      </p:sp>
    </p:spTree>
    <p:extLst>
      <p:ext uri="{BB962C8B-B14F-4D97-AF65-F5344CB8AC3E}">
        <p14:creationId xmlns:p14="http://schemas.microsoft.com/office/powerpoint/2010/main" val="2902048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中文校名"/>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
            <a:ext cx="25193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3"/>
          <p:cNvGrpSpPr>
            <a:grpSpLocks/>
          </p:cNvGrpSpPr>
          <p:nvPr/>
        </p:nvGrpSpPr>
        <p:grpSpPr bwMode="auto">
          <a:xfrm>
            <a:off x="0" y="1412875"/>
            <a:ext cx="9144000" cy="431800"/>
            <a:chOff x="0" y="436"/>
            <a:chExt cx="5760" cy="318"/>
          </a:xfrm>
        </p:grpSpPr>
        <p:sp>
          <p:nvSpPr>
            <p:cNvPr id="1036" name="Rectangle 4"/>
            <p:cNvSpPr>
              <a:spLocks noChangeArrowheads="1"/>
            </p:cNvSpPr>
            <p:nvPr/>
          </p:nvSpPr>
          <p:spPr bwMode="auto">
            <a:xfrm>
              <a:off x="0" y="436"/>
              <a:ext cx="5760" cy="182"/>
            </a:xfrm>
            <a:prstGeom prst="rect">
              <a:avLst/>
            </a:prstGeom>
            <a:solidFill>
              <a:srgbClr val="3366FF"/>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mtClean="0"/>
            </a:p>
          </p:txBody>
        </p:sp>
        <p:sp>
          <p:nvSpPr>
            <p:cNvPr id="1037" name="Oval 5"/>
            <p:cNvSpPr>
              <a:spLocks noChangeArrowheads="1"/>
            </p:cNvSpPr>
            <p:nvPr/>
          </p:nvSpPr>
          <p:spPr bwMode="auto">
            <a:xfrm>
              <a:off x="0" y="482"/>
              <a:ext cx="5760" cy="27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mtClean="0"/>
            </a:p>
          </p:txBody>
        </p:sp>
      </p:grpSp>
      <p:grpSp>
        <p:nvGrpSpPr>
          <p:cNvPr id="1028" name="Group 6"/>
          <p:cNvGrpSpPr>
            <a:grpSpLocks/>
          </p:cNvGrpSpPr>
          <p:nvPr/>
        </p:nvGrpSpPr>
        <p:grpSpPr bwMode="auto">
          <a:xfrm>
            <a:off x="0" y="6092826"/>
            <a:ext cx="9144000" cy="765175"/>
            <a:chOff x="0" y="3748"/>
            <a:chExt cx="5760" cy="572"/>
          </a:xfrm>
        </p:grpSpPr>
        <p:sp>
          <p:nvSpPr>
            <p:cNvPr id="1034" name="Rectangle 7"/>
            <p:cNvSpPr>
              <a:spLocks noChangeArrowheads="1"/>
            </p:cNvSpPr>
            <p:nvPr/>
          </p:nvSpPr>
          <p:spPr bwMode="auto">
            <a:xfrm>
              <a:off x="0" y="3973"/>
              <a:ext cx="5760" cy="347"/>
            </a:xfrm>
            <a:prstGeom prst="rect">
              <a:avLst/>
            </a:prstGeom>
            <a:solidFill>
              <a:srgbClr val="3366FF"/>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mtClean="0"/>
            </a:p>
          </p:txBody>
        </p:sp>
        <p:sp>
          <p:nvSpPr>
            <p:cNvPr id="1035" name="Oval 8"/>
            <p:cNvSpPr>
              <a:spLocks noChangeArrowheads="1"/>
            </p:cNvSpPr>
            <p:nvPr/>
          </p:nvSpPr>
          <p:spPr bwMode="auto">
            <a:xfrm>
              <a:off x="0" y="3748"/>
              <a:ext cx="5760" cy="4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mtClean="0"/>
            </a:p>
          </p:txBody>
        </p:sp>
      </p:grpSp>
      <p:sp>
        <p:nvSpPr>
          <p:cNvPr id="1029" name="Rectangle 9"/>
          <p:cNvSpPr>
            <a:spLocks noGrp="1" noChangeArrowheads="1"/>
          </p:cNvSpPr>
          <p:nvPr>
            <p:ph type="title"/>
          </p:nvPr>
        </p:nvSpPr>
        <p:spPr bwMode="auto">
          <a:xfrm>
            <a:off x="467916" y="2603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0"/>
          <p:cNvSpPr>
            <a:spLocks noGrp="1" noChangeArrowheads="1"/>
          </p:cNvSpPr>
          <p:nvPr>
            <p:ph type="body" idx="1"/>
          </p:nvPr>
        </p:nvSpPr>
        <p:spPr bwMode="auto">
          <a:xfrm>
            <a:off x="457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11" name="Rectangle 1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400" smtClean="0">
                <a:latin typeface="Arial" charset="0"/>
                <a:ea typeface="宋体" charset="-122"/>
              </a:defRPr>
            </a:lvl1pPr>
          </a:lstStyle>
          <a:p>
            <a:pPr>
              <a:defRPr/>
            </a:pPr>
            <a:fld id="{0932D1C1-A57B-453C-AD02-63F0AECE91B0}" type="datetimeFigureOut">
              <a:rPr lang="zh-CN" altLang="en-US"/>
              <a:pPr>
                <a:defRPr/>
              </a:pPr>
              <a:t>2020/10/20</a:t>
            </a:fld>
            <a:endParaRPr lang="zh-CN" altLang="en-US"/>
          </a:p>
        </p:txBody>
      </p:sp>
      <p:sp>
        <p:nvSpPr>
          <p:cNvPr id="51212" name="Rectangle 1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1400">
                <a:latin typeface="Arial" charset="0"/>
                <a:ea typeface="宋体" charset="-122"/>
              </a:defRPr>
            </a:lvl1pPr>
          </a:lstStyle>
          <a:p>
            <a:pPr>
              <a:defRPr/>
            </a:pPr>
            <a:endParaRPr lang="zh-CN" altLang="en-US"/>
          </a:p>
        </p:txBody>
      </p:sp>
      <p:sp>
        <p:nvSpPr>
          <p:cNvPr id="51213" name="Rectangle 1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400" smtClean="0">
                <a:latin typeface="+mn-lt"/>
                <a:ea typeface="+mn-ea"/>
              </a:defRPr>
            </a:lvl1pPr>
          </a:lstStyle>
          <a:p>
            <a:pPr>
              <a:defRPr/>
            </a:pPr>
            <a:fld id="{9D77595E-E043-4F15-AF01-EE94F976858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charset="-122"/>
        </a:defRPr>
      </a:lvl2pPr>
      <a:lvl3pPr algn="ctr" rtl="0" fontAlgn="base">
        <a:spcBef>
          <a:spcPct val="0"/>
        </a:spcBef>
        <a:spcAft>
          <a:spcPct val="0"/>
        </a:spcAft>
        <a:defRPr sz="4400">
          <a:solidFill>
            <a:schemeClr val="tx2"/>
          </a:solidFill>
          <a:latin typeface="Arial" charset="0"/>
          <a:ea typeface="宋体" charset="-122"/>
        </a:defRPr>
      </a:lvl3pPr>
      <a:lvl4pPr algn="ctr" rtl="0" fontAlgn="base">
        <a:spcBef>
          <a:spcPct val="0"/>
        </a:spcBef>
        <a:spcAft>
          <a:spcPct val="0"/>
        </a:spcAft>
        <a:defRPr sz="4400">
          <a:solidFill>
            <a:schemeClr val="tx2"/>
          </a:solidFill>
          <a:latin typeface="Arial" charset="0"/>
          <a:ea typeface="宋体" charset="-122"/>
        </a:defRPr>
      </a:lvl4pPr>
      <a:lvl5pPr algn="ctr" rtl="0" fontAlgn="base">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a:xfrm>
            <a:off x="166255" y="2130426"/>
            <a:ext cx="8631382" cy="1470025"/>
          </a:xfrm>
        </p:spPr>
        <p:txBody>
          <a:bodyPr/>
          <a:lstStyle/>
          <a:p>
            <a:r>
              <a:rPr lang="zh-CN" altLang="en-US" dirty="0" smtClean="0">
                <a:solidFill>
                  <a:srgbClr val="C00000"/>
                </a:solidFill>
                <a:latin typeface="隶书" panose="02010509060101010101" pitchFamily="49" charset="-122"/>
                <a:ea typeface="隶书" panose="02010509060101010101" pitchFamily="49" charset="-122"/>
              </a:rPr>
              <a:t>第</a:t>
            </a:r>
            <a:r>
              <a:rPr lang="en-US" altLang="zh-CN" dirty="0" smtClean="0">
                <a:solidFill>
                  <a:srgbClr val="C00000"/>
                </a:solidFill>
                <a:latin typeface="隶书" panose="02010509060101010101" pitchFamily="49" charset="-122"/>
                <a:ea typeface="隶书" panose="02010509060101010101" pitchFamily="49" charset="-122"/>
              </a:rPr>
              <a:t>9</a:t>
            </a:r>
            <a:r>
              <a:rPr lang="zh-CN" altLang="en-US" dirty="0" smtClean="0">
                <a:solidFill>
                  <a:srgbClr val="C00000"/>
                </a:solidFill>
                <a:latin typeface="隶书" panose="02010509060101010101" pitchFamily="49" charset="-122"/>
                <a:ea typeface="隶书" panose="02010509060101010101" pitchFamily="49" charset="-122"/>
              </a:rPr>
              <a:t>章 运行时的存贮组织</a:t>
            </a:r>
            <a:endParaRPr lang="zh-CN" altLang="en-US" dirty="0" smtClean="0">
              <a:solidFill>
                <a:srgbClr val="C00000"/>
              </a:solidFill>
            </a:endParaRPr>
          </a:p>
        </p:txBody>
      </p:sp>
      <p:sp>
        <p:nvSpPr>
          <p:cNvPr id="3075" name="副标题 2"/>
          <p:cNvSpPr>
            <a:spLocks noGrp="1"/>
          </p:cNvSpPr>
          <p:nvPr>
            <p:ph type="subTitle" idx="1"/>
          </p:nvPr>
        </p:nvSpPr>
        <p:spPr>
          <a:xfrm>
            <a:off x="1371600" y="3886200"/>
            <a:ext cx="6400800" cy="713509"/>
          </a:xfrm>
        </p:spPr>
        <p:txBody>
          <a:bodyPr/>
          <a:lstStyle/>
          <a:p>
            <a:r>
              <a:rPr lang="en-US" altLang="zh-CN" dirty="0" smtClean="0">
                <a:solidFill>
                  <a:srgbClr val="C00000"/>
                </a:solidFill>
              </a:rPr>
              <a:t>2020</a:t>
            </a:r>
            <a:r>
              <a:rPr lang="zh-CN" altLang="en-US" dirty="0" smtClean="0">
                <a:solidFill>
                  <a:srgbClr val="C00000"/>
                </a:solidFill>
              </a:rPr>
              <a:t>年</a:t>
            </a:r>
            <a:r>
              <a:rPr lang="en-US" altLang="zh-CN" dirty="0" smtClean="0">
                <a:solidFill>
                  <a:srgbClr val="C00000"/>
                </a:solidFill>
              </a:rPr>
              <a:t>10</a:t>
            </a:r>
            <a:r>
              <a:rPr lang="zh-CN" altLang="en-US" dirty="0" smtClean="0">
                <a:solidFill>
                  <a:srgbClr val="C00000"/>
                </a:solidFill>
              </a:rPr>
              <a:t>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b="1" smtClean="0">
                <a:solidFill>
                  <a:schemeClr val="accent2"/>
                </a:solidFill>
                <a:latin typeface="隶书" panose="02010509060101010101" pitchFamily="49" charset="-122"/>
                <a:ea typeface="隶书" panose="02010509060101010101" pitchFamily="49" charset="-122"/>
              </a:rPr>
              <a:t>举例</a:t>
            </a:r>
            <a:endParaRPr lang="zh-CN" altLang="en-US" smtClean="0"/>
          </a:p>
        </p:txBody>
      </p:sp>
      <p:sp>
        <p:nvSpPr>
          <p:cNvPr id="12291" name="内容占位符 2"/>
          <p:cNvSpPr>
            <a:spLocks noGrp="1"/>
          </p:cNvSpPr>
          <p:nvPr>
            <p:ph idx="1"/>
          </p:nvPr>
        </p:nvSpPr>
        <p:spPr>
          <a:xfrm>
            <a:off x="235526" y="1600201"/>
            <a:ext cx="8756073" cy="2347913"/>
          </a:xfrm>
        </p:spPr>
        <p:txBody>
          <a:bodyPr/>
          <a:lstStyle/>
          <a:p>
            <a:pPr marL="609600" indent="-609600">
              <a:buFont typeface="Wingdings" panose="05000000000000000000" pitchFamily="2" charset="2"/>
              <a:buChar char="l"/>
            </a:pPr>
            <a:r>
              <a:rPr lang="zh-CN" altLang="en-US" sz="2000" dirty="0"/>
              <a:t>过程</a:t>
            </a:r>
            <a:r>
              <a:rPr lang="en-US" altLang="zh-CN" sz="2000" dirty="0"/>
              <a:t>sort</a:t>
            </a:r>
            <a:r>
              <a:rPr lang="zh-CN" altLang="en-US" sz="2000" dirty="0"/>
              <a:t>调用过程</a:t>
            </a:r>
            <a:r>
              <a:rPr lang="en-US" altLang="zh-CN" sz="2000" dirty="0"/>
              <a:t>quicksort</a:t>
            </a:r>
            <a:r>
              <a:rPr lang="zh-CN" altLang="en-US" sz="2000" dirty="0"/>
              <a:t>。</a:t>
            </a:r>
          </a:p>
          <a:p>
            <a:pPr marL="609600" indent="-609600">
              <a:buFont typeface="Wingdings" panose="05000000000000000000" pitchFamily="2" charset="2"/>
              <a:buChar char="l"/>
            </a:pPr>
            <a:r>
              <a:rPr lang="en-US" altLang="zh-CN" sz="2000" dirty="0" smtClean="0"/>
              <a:t>Quicksort</a:t>
            </a:r>
            <a:r>
              <a:rPr lang="zh-CN" altLang="en-US" sz="2000" dirty="0"/>
              <a:t>过程活动记录中斜线描述的存贮单元用以记录过程</a:t>
            </a:r>
            <a:r>
              <a:rPr lang="en-US" altLang="zh-CN" sz="2000" dirty="0"/>
              <a:t>quicksort </a:t>
            </a:r>
            <a:r>
              <a:rPr lang="zh-CN" altLang="en-US" sz="2000" dirty="0"/>
              <a:t>引用过程</a:t>
            </a:r>
            <a:r>
              <a:rPr lang="en-US" altLang="zh-CN" sz="2000" dirty="0"/>
              <a:t>sort</a:t>
            </a:r>
            <a:r>
              <a:rPr lang="zh-CN" altLang="en-US" sz="2000" dirty="0"/>
              <a:t>中的变量</a:t>
            </a:r>
            <a:r>
              <a:rPr lang="en-US" altLang="zh-CN" sz="2000" dirty="0"/>
              <a:t>a</a:t>
            </a:r>
            <a:r>
              <a:rPr lang="zh-CN" altLang="en-US" sz="2000" dirty="0"/>
              <a:t>和</a:t>
            </a:r>
            <a:r>
              <a:rPr lang="en-US" altLang="zh-CN" sz="2000" dirty="0"/>
              <a:t>x</a:t>
            </a:r>
            <a:r>
              <a:rPr lang="zh-CN" altLang="en-US" sz="2000" dirty="0"/>
              <a:t>。</a:t>
            </a:r>
          </a:p>
          <a:p>
            <a:pPr marL="609600" indent="-609600">
              <a:buFont typeface="Wingdings" panose="05000000000000000000" pitchFamily="2" charset="2"/>
              <a:buChar char="l"/>
            </a:pPr>
            <a:r>
              <a:rPr lang="zh-CN" altLang="en-US" sz="2000" dirty="0"/>
              <a:t>如何引用呢？通过指针！</a:t>
            </a:r>
          </a:p>
          <a:p>
            <a:pPr marL="609600" indent="-609600">
              <a:buFont typeface="Wingdings" panose="05000000000000000000" pitchFamily="2" charset="2"/>
              <a:buChar char="l"/>
            </a:pPr>
            <a:r>
              <a:rPr lang="zh-CN" altLang="en-US" sz="2000" dirty="0"/>
              <a:t>在这个单元中设置存取链，指向包含该过程的直接外层过程的最新活动记录的其始地址。</a:t>
            </a:r>
          </a:p>
        </p:txBody>
      </p:sp>
      <p:graphicFrame>
        <p:nvGraphicFramePr>
          <p:cNvPr id="4" name="Group 4"/>
          <p:cNvGraphicFramePr>
            <a:graphicFrameLocks noGrp="1"/>
          </p:cNvGraphicFramePr>
          <p:nvPr/>
        </p:nvGraphicFramePr>
        <p:xfrm>
          <a:off x="4779963" y="3789363"/>
          <a:ext cx="2470150" cy="2889250"/>
        </p:xfrm>
        <a:graphic>
          <a:graphicData uri="http://schemas.openxmlformats.org/drawingml/2006/table">
            <a:tbl>
              <a:tblPr/>
              <a:tblGrid>
                <a:gridCol w="2470150">
                  <a:extLst>
                    <a:ext uri="{9D8B030D-6E8A-4147-A177-3AD203B41FA5}">
                      <a16:colId xmlns:a16="http://schemas.microsoft.com/office/drawing/2014/main" val="20000"/>
                    </a:ext>
                  </a:extLst>
                </a:gridCol>
              </a:tblGrid>
              <a:tr h="514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pitchFamily="2" charset="-122"/>
                        </a:rPr>
                        <a:t>局部变量</a:t>
                      </a:r>
                      <a:r>
                        <a:rPr kumimoji="0" lang="en-US" altLang="zh-CN" sz="2000" b="0" i="0" u="none" strike="noStrike" cap="none" normalizeH="0" baseline="0" smtClean="0">
                          <a:ln>
                            <a:noFill/>
                          </a:ln>
                          <a:solidFill>
                            <a:schemeClr val="tx1"/>
                          </a:solidFill>
                          <a:effectLst/>
                          <a:latin typeface="Arial" charset="0"/>
                          <a:ea typeface="宋体" pitchFamily="2" charset="-122"/>
                        </a:rPr>
                        <a:t>k,v</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54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wdUpDiag">
                      <a:fgClr>
                        <a:schemeClr val="accent1"/>
                      </a:fgClr>
                      <a:bgClr>
                        <a:schemeClr val="accent2"/>
                      </a:bgClr>
                    </a:pattFill>
                  </a:tcPr>
                </a:tc>
                <a:extLst>
                  <a:ext uri="{0D108BD9-81ED-4DB2-BD59-A6C34878D82A}">
                    <a16:rowId xmlns:a16="http://schemas.microsoft.com/office/drawing/2014/main" val="10001"/>
                  </a:ext>
                </a:extLst>
              </a:tr>
              <a:tr h="4938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38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     </a:t>
                      </a:r>
                      <a:r>
                        <a:rPr kumimoji="0" lang="zh-CN" altLang="en-US" sz="2000" b="0" i="0" u="none" strike="noStrike" cap="none" normalizeH="0" baseline="0" smtClean="0">
                          <a:ln>
                            <a:noFill/>
                          </a:ln>
                          <a:solidFill>
                            <a:schemeClr val="tx1"/>
                          </a:solidFill>
                          <a:effectLst/>
                          <a:latin typeface="Arial" charset="0"/>
                          <a:ea typeface="宋体" pitchFamily="2" charset="-122"/>
                        </a:rPr>
                        <a:t>局部变量</a:t>
                      </a:r>
                      <a:r>
                        <a:rPr kumimoji="0" lang="en-US" altLang="zh-CN" sz="2000" b="0" i="0" u="none" strike="noStrike" cap="none" normalizeH="0" baseline="0" smtClean="0">
                          <a:ln>
                            <a:noFill/>
                          </a:ln>
                          <a:solidFill>
                            <a:schemeClr val="tx1"/>
                          </a:solidFill>
                          <a:effectLst/>
                          <a:latin typeface="Arial" charset="0"/>
                          <a:ea typeface="宋体" pitchFamily="2" charset="-122"/>
                        </a:rPr>
                        <a:t>a,x</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32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54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AutoShape 22"/>
          <p:cNvSpPr>
            <a:spLocks noChangeArrowheads="1"/>
          </p:cNvSpPr>
          <p:nvPr/>
        </p:nvSpPr>
        <p:spPr bwMode="auto">
          <a:xfrm>
            <a:off x="4275139" y="4437063"/>
            <a:ext cx="503237" cy="215900"/>
          </a:xfrm>
          <a:prstGeom prst="leftArrow">
            <a:avLst>
              <a:gd name="adj1" fmla="val 50000"/>
              <a:gd name="adj2" fmla="val 58272"/>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 name="Rectangle 23"/>
          <p:cNvSpPr>
            <a:spLocks noChangeArrowheads="1"/>
          </p:cNvSpPr>
          <p:nvPr/>
        </p:nvSpPr>
        <p:spPr bwMode="auto">
          <a:xfrm>
            <a:off x="3122614" y="4005263"/>
            <a:ext cx="115252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可以引用的过程</a:t>
            </a:r>
            <a:r>
              <a:rPr lang="en-US" altLang="zh-CN" sz="1800"/>
              <a:t>sort</a:t>
            </a:r>
            <a:r>
              <a:rPr lang="zh-CN" altLang="en-US" sz="1800"/>
              <a:t>的局部变量</a:t>
            </a:r>
          </a:p>
        </p:txBody>
      </p:sp>
      <p:grpSp>
        <p:nvGrpSpPr>
          <p:cNvPr id="7" name="Group 41"/>
          <p:cNvGrpSpPr>
            <a:grpSpLocks/>
          </p:cNvGrpSpPr>
          <p:nvPr/>
        </p:nvGrpSpPr>
        <p:grpSpPr bwMode="auto">
          <a:xfrm>
            <a:off x="7372350" y="4005264"/>
            <a:ext cx="1619250" cy="1150937"/>
            <a:chOff x="4740" y="2523"/>
            <a:chExt cx="1020" cy="725"/>
          </a:xfrm>
        </p:grpSpPr>
        <p:sp>
          <p:nvSpPr>
            <p:cNvPr id="12328" name="AutoShape 21"/>
            <p:cNvSpPr>
              <a:spLocks/>
            </p:cNvSpPr>
            <p:nvPr/>
          </p:nvSpPr>
          <p:spPr bwMode="auto">
            <a:xfrm>
              <a:off x="4740" y="2568"/>
              <a:ext cx="182" cy="680"/>
            </a:xfrm>
            <a:prstGeom prst="rightBrace">
              <a:avLst>
                <a:gd name="adj1" fmla="val 3113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329" name="Rectangle 24"/>
            <p:cNvSpPr>
              <a:spLocks noChangeArrowheads="1"/>
            </p:cNvSpPr>
            <p:nvPr/>
          </p:nvSpPr>
          <p:spPr bwMode="auto">
            <a:xfrm>
              <a:off x="4852" y="2523"/>
              <a:ext cx="908"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过程</a:t>
              </a:r>
              <a:r>
                <a:rPr lang="en-US" altLang="zh-CN" sz="1800"/>
                <a:t>quicksort</a:t>
              </a:r>
              <a:r>
                <a:rPr lang="zh-CN" altLang="en-US" sz="1800"/>
                <a:t>的活动记录</a:t>
              </a:r>
            </a:p>
          </p:txBody>
        </p:sp>
      </p:grpSp>
      <p:grpSp>
        <p:nvGrpSpPr>
          <p:cNvPr id="10" name="Group 40"/>
          <p:cNvGrpSpPr>
            <a:grpSpLocks/>
          </p:cNvGrpSpPr>
          <p:nvPr/>
        </p:nvGrpSpPr>
        <p:grpSpPr bwMode="auto">
          <a:xfrm>
            <a:off x="7337426" y="5445125"/>
            <a:ext cx="1654175" cy="1079500"/>
            <a:chOff x="4718" y="3430"/>
            <a:chExt cx="1042" cy="680"/>
          </a:xfrm>
        </p:grpSpPr>
        <p:sp>
          <p:nvSpPr>
            <p:cNvPr id="12326" name="AutoShape 20"/>
            <p:cNvSpPr>
              <a:spLocks/>
            </p:cNvSpPr>
            <p:nvPr/>
          </p:nvSpPr>
          <p:spPr bwMode="auto">
            <a:xfrm>
              <a:off x="4718" y="3430"/>
              <a:ext cx="182" cy="680"/>
            </a:xfrm>
            <a:prstGeom prst="rightBrace">
              <a:avLst>
                <a:gd name="adj1" fmla="val 3113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327" name="Rectangle 25"/>
            <p:cNvSpPr>
              <a:spLocks noChangeArrowheads="1"/>
            </p:cNvSpPr>
            <p:nvPr/>
          </p:nvSpPr>
          <p:spPr bwMode="auto">
            <a:xfrm>
              <a:off x="4944" y="3430"/>
              <a:ext cx="816"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过程</a:t>
              </a:r>
              <a:r>
                <a:rPr lang="en-US" altLang="zh-CN" sz="1800"/>
                <a:t>sort</a:t>
              </a:r>
              <a:r>
                <a:rPr lang="zh-CN" altLang="en-US" sz="1800"/>
                <a:t>的活动记录</a:t>
              </a:r>
            </a:p>
          </p:txBody>
        </p:sp>
      </p:grpSp>
      <p:graphicFrame>
        <p:nvGraphicFramePr>
          <p:cNvPr id="13" name="Group 26"/>
          <p:cNvGraphicFramePr>
            <a:graphicFrameLocks noGrp="1"/>
          </p:cNvGraphicFramePr>
          <p:nvPr/>
        </p:nvGraphicFramePr>
        <p:xfrm>
          <a:off x="1395414" y="4292600"/>
          <a:ext cx="1728787" cy="2063910"/>
        </p:xfrm>
        <a:graphic>
          <a:graphicData uri="http://schemas.openxmlformats.org/drawingml/2006/table">
            <a:tbl>
              <a:tblPr/>
              <a:tblGrid>
                <a:gridCol w="1728787">
                  <a:extLst>
                    <a:ext uri="{9D8B030D-6E8A-4147-A177-3AD203B41FA5}">
                      <a16:colId xmlns:a16="http://schemas.microsoft.com/office/drawing/2014/main" val="20000"/>
                    </a:ext>
                  </a:extLst>
                </a:gridCol>
              </a:tblGrid>
              <a:tr h="11275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Arial" charset="0"/>
                          <a:ea typeface="宋体" pitchFamily="2" charset="-122"/>
                        </a:rPr>
                        <a:t>局部变量</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794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pitchFamily="2" charset="-122"/>
                        </a:rPr>
                        <a:t>存取链</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824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Arial" charset="0"/>
                          <a:ea typeface="宋体" pitchFamily="2" charset="-122"/>
                        </a:rPr>
                        <a:t>控制链</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 name="Rectangle 36"/>
          <p:cNvSpPr>
            <a:spLocks noChangeArrowheads="1"/>
          </p:cNvSpPr>
          <p:nvPr/>
        </p:nvSpPr>
        <p:spPr bwMode="auto">
          <a:xfrm>
            <a:off x="819151" y="3789363"/>
            <a:ext cx="5762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400" b="1"/>
              <a:t>TOP</a:t>
            </a:r>
          </a:p>
        </p:txBody>
      </p:sp>
      <p:sp>
        <p:nvSpPr>
          <p:cNvPr id="15" name="Rectangle 37"/>
          <p:cNvSpPr>
            <a:spLocks noChangeArrowheads="1"/>
          </p:cNvSpPr>
          <p:nvPr/>
        </p:nvSpPr>
        <p:spPr bwMode="auto">
          <a:xfrm>
            <a:off x="819151" y="6381751"/>
            <a:ext cx="5048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SP</a:t>
            </a:r>
          </a:p>
        </p:txBody>
      </p:sp>
      <p:sp>
        <p:nvSpPr>
          <p:cNvPr id="16" name="Line 38"/>
          <p:cNvSpPr>
            <a:spLocks noChangeShapeType="1"/>
          </p:cNvSpPr>
          <p:nvPr/>
        </p:nvSpPr>
        <p:spPr bwMode="auto">
          <a:xfrm>
            <a:off x="819151" y="6092825"/>
            <a:ext cx="5762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Line 39"/>
          <p:cNvSpPr>
            <a:spLocks noChangeShapeType="1"/>
          </p:cNvSpPr>
          <p:nvPr/>
        </p:nvSpPr>
        <p:spPr bwMode="auto">
          <a:xfrm>
            <a:off x="890589" y="4292600"/>
            <a:ext cx="504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AutoShape 42"/>
          <p:cNvSpPr>
            <a:spLocks noChangeArrowheads="1"/>
          </p:cNvSpPr>
          <p:nvPr/>
        </p:nvSpPr>
        <p:spPr bwMode="auto">
          <a:xfrm>
            <a:off x="3195638" y="5516564"/>
            <a:ext cx="647700" cy="217487"/>
          </a:xfrm>
          <a:prstGeom prst="leftArrow">
            <a:avLst>
              <a:gd name="adj1" fmla="val 50000"/>
              <a:gd name="adj2" fmla="val 74453"/>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 name="AutoShape 43"/>
          <p:cNvSpPr>
            <a:spLocks noChangeArrowheads="1"/>
          </p:cNvSpPr>
          <p:nvPr/>
        </p:nvSpPr>
        <p:spPr bwMode="auto">
          <a:xfrm>
            <a:off x="3195638" y="6021389"/>
            <a:ext cx="647700" cy="217487"/>
          </a:xfrm>
          <a:prstGeom prst="leftArrow">
            <a:avLst>
              <a:gd name="adj1" fmla="val 50000"/>
              <a:gd name="adj2" fmla="val 74453"/>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amond(in)">
                                      <p:cBhvr>
                                        <p:cTn id="12" dur="20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2"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3000" fill="hold"/>
                                        <p:tgtEl>
                                          <p:spTgt spid="5"/>
                                        </p:tgtEl>
                                        <p:attrNameLst>
                                          <p:attrName>ppt_x</p:attrName>
                                        </p:attrNameLst>
                                      </p:cBhvr>
                                      <p:tavLst>
                                        <p:tav tm="0">
                                          <p:val>
                                            <p:strVal val="#ppt_x+#ppt_w/2"/>
                                          </p:val>
                                        </p:tav>
                                        <p:tav tm="100000">
                                          <p:val>
                                            <p:strVal val="#ppt_x"/>
                                          </p:val>
                                        </p:tav>
                                      </p:tavLst>
                                    </p:anim>
                                    <p:anim calcmode="lin" valueType="num">
                                      <p:cBhvr>
                                        <p:cTn id="23" dur="3000" fill="hold"/>
                                        <p:tgtEl>
                                          <p:spTgt spid="5"/>
                                        </p:tgtEl>
                                        <p:attrNameLst>
                                          <p:attrName>ppt_y</p:attrName>
                                        </p:attrNameLst>
                                      </p:cBhvr>
                                      <p:tavLst>
                                        <p:tav tm="0">
                                          <p:val>
                                            <p:strVal val="#ppt_y"/>
                                          </p:val>
                                        </p:tav>
                                        <p:tav tm="100000">
                                          <p:val>
                                            <p:strVal val="#ppt_y"/>
                                          </p:val>
                                        </p:tav>
                                      </p:tavLst>
                                    </p:anim>
                                    <p:anim calcmode="lin" valueType="num">
                                      <p:cBhvr>
                                        <p:cTn id="24" dur="3000" fill="hold"/>
                                        <p:tgtEl>
                                          <p:spTgt spid="5"/>
                                        </p:tgtEl>
                                        <p:attrNameLst>
                                          <p:attrName>ppt_w</p:attrName>
                                        </p:attrNameLst>
                                      </p:cBhvr>
                                      <p:tavLst>
                                        <p:tav tm="0">
                                          <p:val>
                                            <p:fltVal val="0"/>
                                          </p:val>
                                        </p:tav>
                                        <p:tav tm="100000">
                                          <p:val>
                                            <p:strVal val="#ppt_w"/>
                                          </p:val>
                                        </p:tav>
                                      </p:tavLst>
                                    </p:anim>
                                    <p:anim calcmode="lin" valueType="num">
                                      <p:cBhvr>
                                        <p:cTn id="25" dur="3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diamond(in)">
                                      <p:cBhvr>
                                        <p:cTn id="30" dur="2000"/>
                                        <p:tgtEl>
                                          <p:spTgt spid="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checkerboard(across)">
                                      <p:cBhvr>
                                        <p:cTn id="35" dur="500"/>
                                        <p:tgtEl>
                                          <p:spTgt spid="1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1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checkerboard(across)">
                                      <p:cBhvr>
                                        <p:cTn id="40" dur="500"/>
                                        <p:tgtEl>
                                          <p:spTgt spid="16"/>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checkerboard(across)">
                                      <p:cBhvr>
                                        <p:cTn id="43" dur="500"/>
                                        <p:tgtEl>
                                          <p:spTgt spid="15"/>
                                        </p:tgtEl>
                                      </p:cBhvr>
                                    </p:animEffect>
                                  </p:childTnLst>
                                </p:cTn>
                              </p:par>
                              <p:par>
                                <p:cTn id="44" presetID="5" presetClass="entr" presetSubtype="1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checkerboard(across)">
                                      <p:cBhvr>
                                        <p:cTn id="46" dur="500"/>
                                        <p:tgtEl>
                                          <p:spTgt spid="17"/>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checkerboard(across)">
                                      <p:cBhvr>
                                        <p:cTn id="49" dur="500"/>
                                        <p:tgtEl>
                                          <p:spTgt spid="1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7" presetClass="entr" presetSubtype="2"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p:cTn id="54" dur="500" fill="hold"/>
                                        <p:tgtEl>
                                          <p:spTgt spid="18"/>
                                        </p:tgtEl>
                                        <p:attrNameLst>
                                          <p:attrName>ppt_x</p:attrName>
                                        </p:attrNameLst>
                                      </p:cBhvr>
                                      <p:tavLst>
                                        <p:tav tm="0">
                                          <p:val>
                                            <p:strVal val="#ppt_x+#ppt_w/2"/>
                                          </p:val>
                                        </p:tav>
                                        <p:tav tm="100000">
                                          <p:val>
                                            <p:strVal val="#ppt_x"/>
                                          </p:val>
                                        </p:tav>
                                      </p:tavLst>
                                    </p:anim>
                                    <p:anim calcmode="lin" valueType="num">
                                      <p:cBhvr>
                                        <p:cTn id="55" dur="500" fill="hold"/>
                                        <p:tgtEl>
                                          <p:spTgt spid="18"/>
                                        </p:tgtEl>
                                        <p:attrNameLst>
                                          <p:attrName>ppt_y</p:attrName>
                                        </p:attrNameLst>
                                      </p:cBhvr>
                                      <p:tavLst>
                                        <p:tav tm="0">
                                          <p:val>
                                            <p:strVal val="#ppt_y"/>
                                          </p:val>
                                        </p:tav>
                                        <p:tav tm="100000">
                                          <p:val>
                                            <p:strVal val="#ppt_y"/>
                                          </p:val>
                                        </p:tav>
                                      </p:tavLst>
                                    </p:anim>
                                    <p:anim calcmode="lin" valueType="num">
                                      <p:cBhvr>
                                        <p:cTn id="56" dur="500" fill="hold"/>
                                        <p:tgtEl>
                                          <p:spTgt spid="18"/>
                                        </p:tgtEl>
                                        <p:attrNameLst>
                                          <p:attrName>ppt_w</p:attrName>
                                        </p:attrNameLst>
                                      </p:cBhvr>
                                      <p:tavLst>
                                        <p:tav tm="0">
                                          <p:val>
                                            <p:fltVal val="0"/>
                                          </p:val>
                                        </p:tav>
                                        <p:tav tm="100000">
                                          <p:val>
                                            <p:strVal val="#ppt_w"/>
                                          </p:val>
                                        </p:tav>
                                      </p:tavLst>
                                    </p:anim>
                                    <p:anim calcmode="lin" valueType="num">
                                      <p:cBhvr>
                                        <p:cTn id="57"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17" presetClass="entr" presetSubtype="2"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1000" fill="hold"/>
                                        <p:tgtEl>
                                          <p:spTgt spid="19"/>
                                        </p:tgtEl>
                                        <p:attrNameLst>
                                          <p:attrName>ppt_x</p:attrName>
                                        </p:attrNameLst>
                                      </p:cBhvr>
                                      <p:tavLst>
                                        <p:tav tm="0">
                                          <p:val>
                                            <p:strVal val="#ppt_x+#ppt_w/2"/>
                                          </p:val>
                                        </p:tav>
                                        <p:tav tm="100000">
                                          <p:val>
                                            <p:strVal val="#ppt_x"/>
                                          </p:val>
                                        </p:tav>
                                      </p:tavLst>
                                    </p:anim>
                                    <p:anim calcmode="lin" valueType="num">
                                      <p:cBhvr>
                                        <p:cTn id="63" dur="1000" fill="hold"/>
                                        <p:tgtEl>
                                          <p:spTgt spid="19"/>
                                        </p:tgtEl>
                                        <p:attrNameLst>
                                          <p:attrName>ppt_y</p:attrName>
                                        </p:attrNameLst>
                                      </p:cBhvr>
                                      <p:tavLst>
                                        <p:tav tm="0">
                                          <p:val>
                                            <p:strVal val="#ppt_y"/>
                                          </p:val>
                                        </p:tav>
                                        <p:tav tm="100000">
                                          <p:val>
                                            <p:strVal val="#ppt_y"/>
                                          </p:val>
                                        </p:tav>
                                      </p:tavLst>
                                    </p:anim>
                                    <p:anim calcmode="lin" valueType="num">
                                      <p:cBhvr>
                                        <p:cTn id="64" dur="1000" fill="hold"/>
                                        <p:tgtEl>
                                          <p:spTgt spid="19"/>
                                        </p:tgtEl>
                                        <p:attrNameLst>
                                          <p:attrName>ppt_w</p:attrName>
                                        </p:attrNameLst>
                                      </p:cBhvr>
                                      <p:tavLst>
                                        <p:tav tm="0">
                                          <p:val>
                                            <p:fltVal val="0"/>
                                          </p:val>
                                        </p:tav>
                                        <p:tav tm="100000">
                                          <p:val>
                                            <p:strVal val="#ppt_w"/>
                                          </p:val>
                                        </p:tav>
                                      </p:tavLst>
                                    </p:anim>
                                    <p:anim calcmode="lin" valueType="num">
                                      <p:cBhvr>
                                        <p:cTn id="65" dur="1000" fill="hold"/>
                                        <p:tgtEl>
                                          <p:spTgt spid="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4" grpId="0"/>
      <p:bldP spid="15" grpId="0"/>
      <p:bldP spid="18"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467916" y="488950"/>
            <a:ext cx="8229600" cy="914400"/>
          </a:xfrm>
        </p:spPr>
        <p:txBody>
          <a:bodyPr/>
          <a:lstStyle/>
          <a:p>
            <a:r>
              <a:rPr lang="en-US" altLang="zh-CN" sz="2800" b="1" dirty="0">
                <a:latin typeface="宋体" panose="02010600030101010101" pitchFamily="2" charset="-122"/>
              </a:rPr>
              <a:t>sort→ quicksort → quicksort → partition → exchange</a:t>
            </a:r>
            <a:endParaRPr lang="zh-CN" altLang="en-US" sz="2800" dirty="0"/>
          </a:p>
        </p:txBody>
      </p:sp>
      <p:sp>
        <p:nvSpPr>
          <p:cNvPr id="7" name="Rectangle 5"/>
          <p:cNvSpPr>
            <a:spLocks noChangeArrowheads="1"/>
          </p:cNvSpPr>
          <p:nvPr/>
        </p:nvSpPr>
        <p:spPr bwMode="auto">
          <a:xfrm>
            <a:off x="2300288" y="6237289"/>
            <a:ext cx="2087562" cy="28733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变量</a:t>
            </a:r>
            <a:r>
              <a:rPr lang="en-US" altLang="zh-CN" sz="1800"/>
              <a:t>a,x</a:t>
            </a:r>
          </a:p>
        </p:txBody>
      </p:sp>
      <p:sp>
        <p:nvSpPr>
          <p:cNvPr id="8" name="Rectangle 6"/>
          <p:cNvSpPr>
            <a:spLocks noChangeArrowheads="1"/>
          </p:cNvSpPr>
          <p:nvPr/>
        </p:nvSpPr>
        <p:spPr bwMode="auto">
          <a:xfrm>
            <a:off x="2300288" y="5876925"/>
            <a:ext cx="2087562" cy="28575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控制链</a:t>
            </a:r>
          </a:p>
        </p:txBody>
      </p:sp>
      <p:sp>
        <p:nvSpPr>
          <p:cNvPr id="9" name="Rectangle 7"/>
          <p:cNvSpPr>
            <a:spLocks noChangeArrowheads="1"/>
          </p:cNvSpPr>
          <p:nvPr/>
        </p:nvSpPr>
        <p:spPr bwMode="auto">
          <a:xfrm>
            <a:off x="2300288" y="5588000"/>
            <a:ext cx="2087562" cy="28733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存取链</a:t>
            </a:r>
          </a:p>
        </p:txBody>
      </p:sp>
      <p:sp>
        <p:nvSpPr>
          <p:cNvPr id="10" name="Rectangle 8"/>
          <p:cNvSpPr>
            <a:spLocks noChangeArrowheads="1"/>
          </p:cNvSpPr>
          <p:nvPr/>
        </p:nvSpPr>
        <p:spPr bwMode="auto">
          <a:xfrm>
            <a:off x="2298701" y="5156201"/>
            <a:ext cx="2087563" cy="430213"/>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局部变量</a:t>
            </a:r>
            <a:r>
              <a:rPr lang="en-US" altLang="zh-CN" sz="1800"/>
              <a:t>k,v</a:t>
            </a:r>
          </a:p>
        </p:txBody>
      </p:sp>
      <p:sp>
        <p:nvSpPr>
          <p:cNvPr id="11" name="AutoShape 18"/>
          <p:cNvSpPr>
            <a:spLocks/>
          </p:cNvSpPr>
          <p:nvPr/>
        </p:nvSpPr>
        <p:spPr bwMode="auto">
          <a:xfrm>
            <a:off x="5972175" y="5157788"/>
            <a:ext cx="215900" cy="1008062"/>
          </a:xfrm>
          <a:prstGeom prst="rightBrace">
            <a:avLst>
              <a:gd name="adj1" fmla="val 3890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 name="AutoShape 19"/>
          <p:cNvSpPr>
            <a:spLocks/>
          </p:cNvSpPr>
          <p:nvPr/>
        </p:nvSpPr>
        <p:spPr bwMode="auto">
          <a:xfrm>
            <a:off x="5972175" y="4076701"/>
            <a:ext cx="215900" cy="1008063"/>
          </a:xfrm>
          <a:prstGeom prst="rightBrace">
            <a:avLst>
              <a:gd name="adj1" fmla="val 3890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 name="AutoShape 20"/>
          <p:cNvSpPr>
            <a:spLocks/>
          </p:cNvSpPr>
          <p:nvPr/>
        </p:nvSpPr>
        <p:spPr bwMode="auto">
          <a:xfrm>
            <a:off x="5972175" y="2997201"/>
            <a:ext cx="215900" cy="1008063"/>
          </a:xfrm>
          <a:prstGeom prst="rightBrace">
            <a:avLst>
              <a:gd name="adj1" fmla="val 3890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 name="AutoShape 21"/>
          <p:cNvSpPr>
            <a:spLocks/>
          </p:cNvSpPr>
          <p:nvPr/>
        </p:nvSpPr>
        <p:spPr bwMode="auto">
          <a:xfrm>
            <a:off x="6010275" y="1844676"/>
            <a:ext cx="215900" cy="1008063"/>
          </a:xfrm>
          <a:prstGeom prst="rightBrace">
            <a:avLst>
              <a:gd name="adj1" fmla="val 3890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 name="AutoShape 22"/>
          <p:cNvSpPr>
            <a:spLocks/>
          </p:cNvSpPr>
          <p:nvPr/>
        </p:nvSpPr>
        <p:spPr bwMode="auto">
          <a:xfrm>
            <a:off x="5972176" y="6237288"/>
            <a:ext cx="144463" cy="215900"/>
          </a:xfrm>
          <a:prstGeom prst="rightBrace">
            <a:avLst>
              <a:gd name="adj1" fmla="val 1245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 name="Rectangle 23"/>
          <p:cNvSpPr>
            <a:spLocks noChangeArrowheads="1"/>
          </p:cNvSpPr>
          <p:nvPr/>
        </p:nvSpPr>
        <p:spPr bwMode="auto">
          <a:xfrm>
            <a:off x="2300288" y="4797425"/>
            <a:ext cx="2087562" cy="28575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控制链</a:t>
            </a:r>
          </a:p>
        </p:txBody>
      </p:sp>
      <p:sp>
        <p:nvSpPr>
          <p:cNvPr id="17" name="Rectangle 24"/>
          <p:cNvSpPr>
            <a:spLocks noChangeArrowheads="1"/>
          </p:cNvSpPr>
          <p:nvPr/>
        </p:nvSpPr>
        <p:spPr bwMode="auto">
          <a:xfrm>
            <a:off x="2300288" y="4508500"/>
            <a:ext cx="2087562" cy="28733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存取链</a:t>
            </a:r>
          </a:p>
        </p:txBody>
      </p:sp>
      <p:sp>
        <p:nvSpPr>
          <p:cNvPr id="18" name="Rectangle 25"/>
          <p:cNvSpPr>
            <a:spLocks noChangeArrowheads="1"/>
          </p:cNvSpPr>
          <p:nvPr/>
        </p:nvSpPr>
        <p:spPr bwMode="auto">
          <a:xfrm>
            <a:off x="2300288" y="4076701"/>
            <a:ext cx="2087562" cy="430213"/>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局部变量</a:t>
            </a:r>
            <a:r>
              <a:rPr lang="en-US" altLang="zh-CN" sz="1800"/>
              <a:t>k,v</a:t>
            </a:r>
          </a:p>
        </p:txBody>
      </p:sp>
      <p:sp>
        <p:nvSpPr>
          <p:cNvPr id="19" name="Rectangle 26"/>
          <p:cNvSpPr>
            <a:spLocks noChangeArrowheads="1"/>
          </p:cNvSpPr>
          <p:nvPr/>
        </p:nvSpPr>
        <p:spPr bwMode="auto">
          <a:xfrm>
            <a:off x="2300288" y="3716338"/>
            <a:ext cx="2087562" cy="28575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控制链</a:t>
            </a:r>
          </a:p>
        </p:txBody>
      </p:sp>
      <p:sp>
        <p:nvSpPr>
          <p:cNvPr id="20" name="Rectangle 27"/>
          <p:cNvSpPr>
            <a:spLocks noChangeArrowheads="1"/>
          </p:cNvSpPr>
          <p:nvPr/>
        </p:nvSpPr>
        <p:spPr bwMode="auto">
          <a:xfrm>
            <a:off x="2300288" y="3429000"/>
            <a:ext cx="2087562" cy="28733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存取链</a:t>
            </a:r>
          </a:p>
        </p:txBody>
      </p:sp>
      <p:sp>
        <p:nvSpPr>
          <p:cNvPr id="21" name="Rectangle 28"/>
          <p:cNvSpPr>
            <a:spLocks noChangeArrowheads="1"/>
          </p:cNvSpPr>
          <p:nvPr/>
        </p:nvSpPr>
        <p:spPr bwMode="auto">
          <a:xfrm>
            <a:off x="2300288" y="2995613"/>
            <a:ext cx="2087562" cy="43021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局部变量</a:t>
            </a:r>
            <a:r>
              <a:rPr lang="en-US" altLang="zh-CN" sz="1800"/>
              <a:t>y,z</a:t>
            </a:r>
          </a:p>
        </p:txBody>
      </p:sp>
      <p:sp>
        <p:nvSpPr>
          <p:cNvPr id="22" name="Rectangle 29"/>
          <p:cNvSpPr>
            <a:spLocks noChangeArrowheads="1"/>
          </p:cNvSpPr>
          <p:nvPr/>
        </p:nvSpPr>
        <p:spPr bwMode="auto">
          <a:xfrm>
            <a:off x="2300288" y="2565400"/>
            <a:ext cx="2087562" cy="28575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控制链</a:t>
            </a:r>
          </a:p>
        </p:txBody>
      </p:sp>
      <p:sp>
        <p:nvSpPr>
          <p:cNvPr id="23" name="Rectangle 30"/>
          <p:cNvSpPr>
            <a:spLocks noChangeArrowheads="1"/>
          </p:cNvSpPr>
          <p:nvPr/>
        </p:nvSpPr>
        <p:spPr bwMode="auto">
          <a:xfrm>
            <a:off x="2300288" y="2276475"/>
            <a:ext cx="2087562" cy="28733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存取链</a:t>
            </a:r>
          </a:p>
        </p:txBody>
      </p:sp>
      <p:sp>
        <p:nvSpPr>
          <p:cNvPr id="24" name="Rectangle 31"/>
          <p:cNvSpPr>
            <a:spLocks noChangeArrowheads="1"/>
          </p:cNvSpPr>
          <p:nvPr/>
        </p:nvSpPr>
        <p:spPr bwMode="auto">
          <a:xfrm>
            <a:off x="2300288" y="1844676"/>
            <a:ext cx="2087562" cy="430213"/>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局部变量</a:t>
            </a:r>
            <a:r>
              <a:rPr lang="en-US" altLang="zh-CN" sz="1800"/>
              <a:t>i,j</a:t>
            </a:r>
          </a:p>
        </p:txBody>
      </p:sp>
      <p:sp>
        <p:nvSpPr>
          <p:cNvPr id="25" name="Text Box 32"/>
          <p:cNvSpPr txBox="1">
            <a:spLocks noChangeArrowheads="1"/>
          </p:cNvSpPr>
          <p:nvPr/>
        </p:nvSpPr>
        <p:spPr bwMode="auto">
          <a:xfrm>
            <a:off x="6278564" y="2133600"/>
            <a:ext cx="205216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b="1">
                <a:latin typeface="宋体" panose="02010600030101010101" pitchFamily="2" charset="-122"/>
              </a:rPr>
              <a:t>Exchange</a:t>
            </a:r>
            <a:r>
              <a:rPr lang="zh-CN" altLang="en-US" sz="1600" b="1">
                <a:latin typeface="宋体" panose="02010600030101010101" pitchFamily="2" charset="-122"/>
              </a:rPr>
              <a:t>的活动记录</a:t>
            </a:r>
          </a:p>
        </p:txBody>
      </p:sp>
      <p:sp>
        <p:nvSpPr>
          <p:cNvPr id="26" name="Text Box 33"/>
          <p:cNvSpPr txBox="1">
            <a:spLocks noChangeArrowheads="1"/>
          </p:cNvSpPr>
          <p:nvPr/>
        </p:nvSpPr>
        <p:spPr bwMode="auto">
          <a:xfrm>
            <a:off x="6175376" y="3357563"/>
            <a:ext cx="2136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b="1">
                <a:solidFill>
                  <a:schemeClr val="tx2"/>
                </a:solidFill>
                <a:latin typeface="宋体" panose="02010600030101010101" pitchFamily="2" charset="-122"/>
              </a:rPr>
              <a:t>partition</a:t>
            </a:r>
            <a:r>
              <a:rPr lang="zh-CN" altLang="en-US" sz="1600" b="1">
                <a:latin typeface="宋体" panose="02010600030101010101" pitchFamily="2" charset="-122"/>
              </a:rPr>
              <a:t>的活动记录</a:t>
            </a:r>
          </a:p>
        </p:txBody>
      </p:sp>
      <p:sp>
        <p:nvSpPr>
          <p:cNvPr id="27" name="Text Box 34"/>
          <p:cNvSpPr txBox="1">
            <a:spLocks noChangeArrowheads="1"/>
          </p:cNvSpPr>
          <p:nvPr/>
        </p:nvSpPr>
        <p:spPr bwMode="auto">
          <a:xfrm>
            <a:off x="6175376" y="4437063"/>
            <a:ext cx="2136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b="1">
                <a:solidFill>
                  <a:schemeClr val="tx2"/>
                </a:solidFill>
                <a:latin typeface="宋体" panose="02010600030101010101" pitchFamily="2" charset="-122"/>
              </a:rPr>
              <a:t>quicksort</a:t>
            </a:r>
            <a:r>
              <a:rPr lang="zh-CN" altLang="en-US" sz="1600" b="1">
                <a:latin typeface="宋体" panose="02010600030101010101" pitchFamily="2" charset="-122"/>
              </a:rPr>
              <a:t>的活动记录</a:t>
            </a:r>
          </a:p>
        </p:txBody>
      </p:sp>
      <p:sp>
        <p:nvSpPr>
          <p:cNvPr id="28" name="Text Box 35"/>
          <p:cNvSpPr txBox="1">
            <a:spLocks noChangeArrowheads="1"/>
          </p:cNvSpPr>
          <p:nvPr/>
        </p:nvSpPr>
        <p:spPr bwMode="auto">
          <a:xfrm>
            <a:off x="6175376" y="5445125"/>
            <a:ext cx="2136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b="1">
                <a:solidFill>
                  <a:schemeClr val="tx2"/>
                </a:solidFill>
                <a:latin typeface="宋体" panose="02010600030101010101" pitchFamily="2" charset="-122"/>
              </a:rPr>
              <a:t>quicksort</a:t>
            </a:r>
            <a:r>
              <a:rPr lang="zh-CN" altLang="en-US" sz="1600" b="1">
                <a:latin typeface="宋体" panose="02010600030101010101" pitchFamily="2" charset="-122"/>
              </a:rPr>
              <a:t>的活动记录</a:t>
            </a:r>
          </a:p>
        </p:txBody>
      </p:sp>
      <p:sp>
        <p:nvSpPr>
          <p:cNvPr id="29" name="Text Box 36"/>
          <p:cNvSpPr txBox="1">
            <a:spLocks noChangeArrowheads="1"/>
          </p:cNvSpPr>
          <p:nvPr/>
        </p:nvSpPr>
        <p:spPr bwMode="auto">
          <a:xfrm>
            <a:off x="6188075" y="6137275"/>
            <a:ext cx="162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b="1">
                <a:solidFill>
                  <a:schemeClr val="tx2"/>
                </a:solidFill>
                <a:latin typeface="宋体" panose="02010600030101010101" pitchFamily="2" charset="-122"/>
              </a:rPr>
              <a:t>sort</a:t>
            </a:r>
            <a:r>
              <a:rPr lang="zh-CN" altLang="en-US" sz="1600" b="1">
                <a:latin typeface="宋体" panose="02010600030101010101" pitchFamily="2" charset="-122"/>
              </a:rPr>
              <a:t>的活动记录</a:t>
            </a:r>
          </a:p>
        </p:txBody>
      </p:sp>
      <p:sp>
        <p:nvSpPr>
          <p:cNvPr id="30" name="Freeform 38"/>
          <p:cNvSpPr>
            <a:spLocks/>
          </p:cNvSpPr>
          <p:nvPr/>
        </p:nvSpPr>
        <p:spPr bwMode="auto">
          <a:xfrm>
            <a:off x="4244976" y="2708276"/>
            <a:ext cx="658813" cy="1368425"/>
          </a:xfrm>
          <a:custGeom>
            <a:avLst/>
            <a:gdLst>
              <a:gd name="T0" fmla="*/ 0 w 415"/>
              <a:gd name="T1" fmla="*/ 0 h 817"/>
              <a:gd name="T2" fmla="*/ 2147483646 w 415"/>
              <a:gd name="T3" fmla="*/ 2147483646 h 817"/>
              <a:gd name="T4" fmla="*/ 2147483646 w 415"/>
              <a:gd name="T5" fmla="*/ 2147483646 h 817"/>
              <a:gd name="T6" fmla="*/ 2147483646 w 415"/>
              <a:gd name="T7" fmla="*/ 2147483646 h 817"/>
              <a:gd name="T8" fmla="*/ 2147483646 w 415"/>
              <a:gd name="T9" fmla="*/ 2147483646 h 817"/>
              <a:gd name="T10" fmla="*/ 0 60000 65536"/>
              <a:gd name="T11" fmla="*/ 0 60000 65536"/>
              <a:gd name="T12" fmla="*/ 0 60000 65536"/>
              <a:gd name="T13" fmla="*/ 0 60000 65536"/>
              <a:gd name="T14" fmla="*/ 0 60000 65536"/>
              <a:gd name="T15" fmla="*/ 0 w 415"/>
              <a:gd name="T16" fmla="*/ 0 h 817"/>
              <a:gd name="T17" fmla="*/ 415 w 415"/>
              <a:gd name="T18" fmla="*/ 817 h 817"/>
            </a:gdLst>
            <a:ahLst/>
            <a:cxnLst>
              <a:cxn ang="T10">
                <a:pos x="T0" y="T1"/>
              </a:cxn>
              <a:cxn ang="T11">
                <a:pos x="T2" y="T3"/>
              </a:cxn>
              <a:cxn ang="T12">
                <a:pos x="T4" y="T5"/>
              </a:cxn>
              <a:cxn ang="T13">
                <a:pos x="T6" y="T7"/>
              </a:cxn>
              <a:cxn ang="T14">
                <a:pos x="T8" y="T9"/>
              </a:cxn>
            </a:cxnLst>
            <a:rect l="T15" t="T16" r="T17" b="T18"/>
            <a:pathLst>
              <a:path w="415" h="817">
                <a:moveTo>
                  <a:pt x="0" y="0"/>
                </a:moveTo>
                <a:cubicBezTo>
                  <a:pt x="106" y="0"/>
                  <a:pt x="212" y="1"/>
                  <a:pt x="272" y="46"/>
                </a:cubicBezTo>
                <a:cubicBezTo>
                  <a:pt x="332" y="91"/>
                  <a:pt x="347" y="182"/>
                  <a:pt x="362" y="273"/>
                </a:cubicBezTo>
                <a:cubicBezTo>
                  <a:pt x="377" y="364"/>
                  <a:pt x="415" y="499"/>
                  <a:pt x="362" y="590"/>
                </a:cubicBezTo>
                <a:cubicBezTo>
                  <a:pt x="309" y="681"/>
                  <a:pt x="177" y="749"/>
                  <a:pt x="45" y="817"/>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 name="Freeform 39"/>
          <p:cNvSpPr>
            <a:spLocks/>
          </p:cNvSpPr>
          <p:nvPr/>
        </p:nvSpPr>
        <p:spPr bwMode="auto">
          <a:xfrm>
            <a:off x="4244976" y="3789364"/>
            <a:ext cx="479425" cy="1355725"/>
          </a:xfrm>
          <a:custGeom>
            <a:avLst/>
            <a:gdLst>
              <a:gd name="T0" fmla="*/ 0 w 302"/>
              <a:gd name="T1" fmla="*/ 2147483646 h 854"/>
              <a:gd name="T2" fmla="*/ 2147483646 w 302"/>
              <a:gd name="T3" fmla="*/ 2147483646 h 854"/>
              <a:gd name="T4" fmla="*/ 2147483646 w 302"/>
              <a:gd name="T5" fmla="*/ 2147483646 h 854"/>
              <a:gd name="T6" fmla="*/ 2147483646 w 302"/>
              <a:gd name="T7" fmla="*/ 2147483646 h 854"/>
              <a:gd name="T8" fmla="*/ 0 60000 65536"/>
              <a:gd name="T9" fmla="*/ 0 60000 65536"/>
              <a:gd name="T10" fmla="*/ 0 60000 65536"/>
              <a:gd name="T11" fmla="*/ 0 60000 65536"/>
              <a:gd name="T12" fmla="*/ 0 w 302"/>
              <a:gd name="T13" fmla="*/ 0 h 854"/>
              <a:gd name="T14" fmla="*/ 302 w 302"/>
              <a:gd name="T15" fmla="*/ 854 h 854"/>
            </a:gdLst>
            <a:ahLst/>
            <a:cxnLst>
              <a:cxn ang="T8">
                <a:pos x="T0" y="T1"/>
              </a:cxn>
              <a:cxn ang="T9">
                <a:pos x="T2" y="T3"/>
              </a:cxn>
              <a:cxn ang="T10">
                <a:pos x="T4" y="T5"/>
              </a:cxn>
              <a:cxn ang="T11">
                <a:pos x="T6" y="T7"/>
              </a:cxn>
            </a:cxnLst>
            <a:rect l="T12" t="T13" r="T14" b="T15"/>
            <a:pathLst>
              <a:path w="302" h="854">
                <a:moveTo>
                  <a:pt x="0" y="37"/>
                </a:moveTo>
                <a:cubicBezTo>
                  <a:pt x="90" y="18"/>
                  <a:pt x="181" y="0"/>
                  <a:pt x="226" y="83"/>
                </a:cubicBezTo>
                <a:cubicBezTo>
                  <a:pt x="271" y="166"/>
                  <a:pt x="302" y="408"/>
                  <a:pt x="272" y="536"/>
                </a:cubicBezTo>
                <a:cubicBezTo>
                  <a:pt x="242" y="664"/>
                  <a:pt x="143" y="759"/>
                  <a:pt x="45" y="854"/>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 name="Freeform 41"/>
          <p:cNvSpPr>
            <a:spLocks/>
          </p:cNvSpPr>
          <p:nvPr/>
        </p:nvSpPr>
        <p:spPr bwMode="auto">
          <a:xfrm>
            <a:off x="4316414" y="4941888"/>
            <a:ext cx="396875" cy="1295400"/>
          </a:xfrm>
          <a:custGeom>
            <a:avLst/>
            <a:gdLst>
              <a:gd name="T0" fmla="*/ 0 w 250"/>
              <a:gd name="T1" fmla="*/ 0 h 816"/>
              <a:gd name="T2" fmla="*/ 2147483646 w 250"/>
              <a:gd name="T3" fmla="*/ 2147483646 h 816"/>
              <a:gd name="T4" fmla="*/ 2147483646 w 250"/>
              <a:gd name="T5" fmla="*/ 2147483646 h 816"/>
              <a:gd name="T6" fmla="*/ 0 w 250"/>
              <a:gd name="T7" fmla="*/ 2147483646 h 816"/>
              <a:gd name="T8" fmla="*/ 0 60000 65536"/>
              <a:gd name="T9" fmla="*/ 0 60000 65536"/>
              <a:gd name="T10" fmla="*/ 0 60000 65536"/>
              <a:gd name="T11" fmla="*/ 0 60000 65536"/>
              <a:gd name="T12" fmla="*/ 0 w 250"/>
              <a:gd name="T13" fmla="*/ 0 h 816"/>
              <a:gd name="T14" fmla="*/ 250 w 250"/>
              <a:gd name="T15" fmla="*/ 816 h 816"/>
            </a:gdLst>
            <a:ahLst/>
            <a:cxnLst>
              <a:cxn ang="T8">
                <a:pos x="T0" y="T1"/>
              </a:cxn>
              <a:cxn ang="T9">
                <a:pos x="T2" y="T3"/>
              </a:cxn>
              <a:cxn ang="T10">
                <a:pos x="T4" y="T5"/>
              </a:cxn>
              <a:cxn ang="T11">
                <a:pos x="T6" y="T7"/>
              </a:cxn>
            </a:cxnLst>
            <a:rect l="T12" t="T13" r="T14" b="T15"/>
            <a:pathLst>
              <a:path w="250" h="816">
                <a:moveTo>
                  <a:pt x="0" y="0"/>
                </a:moveTo>
                <a:cubicBezTo>
                  <a:pt x="102" y="34"/>
                  <a:pt x="204" y="68"/>
                  <a:pt x="227" y="181"/>
                </a:cubicBezTo>
                <a:cubicBezTo>
                  <a:pt x="250" y="294"/>
                  <a:pt x="174" y="574"/>
                  <a:pt x="136" y="680"/>
                </a:cubicBezTo>
                <a:cubicBezTo>
                  <a:pt x="98" y="786"/>
                  <a:pt x="49" y="801"/>
                  <a:pt x="0" y="816"/>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 name="Freeform 42"/>
          <p:cNvSpPr>
            <a:spLocks/>
          </p:cNvSpPr>
          <p:nvPr/>
        </p:nvSpPr>
        <p:spPr bwMode="auto">
          <a:xfrm>
            <a:off x="4316413" y="6021388"/>
            <a:ext cx="298450" cy="431800"/>
          </a:xfrm>
          <a:custGeom>
            <a:avLst/>
            <a:gdLst>
              <a:gd name="T0" fmla="*/ 0 w 188"/>
              <a:gd name="T1" fmla="*/ 0 h 272"/>
              <a:gd name="T2" fmla="*/ 2147483646 w 188"/>
              <a:gd name="T3" fmla="*/ 2147483646 h 272"/>
              <a:gd name="T4" fmla="*/ 2147483646 w 188"/>
              <a:gd name="T5" fmla="*/ 2147483646 h 272"/>
              <a:gd name="T6" fmla="*/ 0 60000 65536"/>
              <a:gd name="T7" fmla="*/ 0 60000 65536"/>
              <a:gd name="T8" fmla="*/ 0 60000 65536"/>
              <a:gd name="T9" fmla="*/ 0 w 188"/>
              <a:gd name="T10" fmla="*/ 0 h 272"/>
              <a:gd name="T11" fmla="*/ 188 w 188"/>
              <a:gd name="T12" fmla="*/ 272 h 272"/>
            </a:gdLst>
            <a:ahLst/>
            <a:cxnLst>
              <a:cxn ang="T6">
                <a:pos x="T0" y="T1"/>
              </a:cxn>
              <a:cxn ang="T7">
                <a:pos x="T2" y="T3"/>
              </a:cxn>
              <a:cxn ang="T8">
                <a:pos x="T4" y="T5"/>
              </a:cxn>
            </a:cxnLst>
            <a:rect l="T9" t="T10" r="T11" b="T12"/>
            <a:pathLst>
              <a:path w="188" h="272">
                <a:moveTo>
                  <a:pt x="0" y="0"/>
                </a:moveTo>
                <a:cubicBezTo>
                  <a:pt x="87" y="0"/>
                  <a:pt x="174" y="0"/>
                  <a:pt x="181" y="45"/>
                </a:cubicBezTo>
                <a:cubicBezTo>
                  <a:pt x="188" y="90"/>
                  <a:pt x="116" y="181"/>
                  <a:pt x="45" y="272"/>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 name="Freeform 44"/>
          <p:cNvSpPr>
            <a:spLocks/>
          </p:cNvSpPr>
          <p:nvPr/>
        </p:nvSpPr>
        <p:spPr bwMode="auto">
          <a:xfrm>
            <a:off x="1147763" y="2133600"/>
            <a:ext cx="1200150" cy="4344988"/>
          </a:xfrm>
          <a:custGeom>
            <a:avLst/>
            <a:gdLst>
              <a:gd name="T0" fmla="*/ 2147483646 w 756"/>
              <a:gd name="T1" fmla="*/ 2147483646 h 2737"/>
              <a:gd name="T2" fmla="*/ 2147483646 w 756"/>
              <a:gd name="T3" fmla="*/ 2147483646 h 2737"/>
              <a:gd name="T4" fmla="*/ 2147483646 w 756"/>
              <a:gd name="T5" fmla="*/ 2147483646 h 2737"/>
              <a:gd name="T6" fmla="*/ 2147483646 w 756"/>
              <a:gd name="T7" fmla="*/ 2147483646 h 2737"/>
              <a:gd name="T8" fmla="*/ 0 60000 65536"/>
              <a:gd name="T9" fmla="*/ 0 60000 65536"/>
              <a:gd name="T10" fmla="*/ 0 60000 65536"/>
              <a:gd name="T11" fmla="*/ 0 60000 65536"/>
              <a:gd name="T12" fmla="*/ 0 w 756"/>
              <a:gd name="T13" fmla="*/ 0 h 2737"/>
              <a:gd name="T14" fmla="*/ 756 w 756"/>
              <a:gd name="T15" fmla="*/ 2737 h 2737"/>
            </a:gdLst>
            <a:ahLst/>
            <a:cxnLst>
              <a:cxn ang="T8">
                <a:pos x="T0" y="T1"/>
              </a:cxn>
              <a:cxn ang="T9">
                <a:pos x="T2" y="T3"/>
              </a:cxn>
              <a:cxn ang="T10">
                <a:pos x="T4" y="T5"/>
              </a:cxn>
              <a:cxn ang="T11">
                <a:pos x="T6" y="T7"/>
              </a:cxn>
            </a:cxnLst>
            <a:rect l="T12" t="T13" r="T14" b="T15"/>
            <a:pathLst>
              <a:path w="756" h="2737">
                <a:moveTo>
                  <a:pt x="756" y="197"/>
                </a:moveTo>
                <a:cubicBezTo>
                  <a:pt x="586" y="98"/>
                  <a:pt x="416" y="0"/>
                  <a:pt x="303" y="333"/>
                </a:cubicBezTo>
                <a:cubicBezTo>
                  <a:pt x="190" y="666"/>
                  <a:pt x="0" y="1792"/>
                  <a:pt x="76" y="2193"/>
                </a:cubicBezTo>
                <a:cubicBezTo>
                  <a:pt x="152" y="2594"/>
                  <a:pt x="454" y="2665"/>
                  <a:pt x="756" y="2737"/>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 name="Freeform 45"/>
          <p:cNvSpPr>
            <a:spLocks/>
          </p:cNvSpPr>
          <p:nvPr/>
        </p:nvSpPr>
        <p:spPr bwMode="auto">
          <a:xfrm>
            <a:off x="1868489" y="3429001"/>
            <a:ext cx="636587" cy="1643063"/>
          </a:xfrm>
          <a:custGeom>
            <a:avLst/>
            <a:gdLst>
              <a:gd name="T0" fmla="*/ 2147483646 w 401"/>
              <a:gd name="T1" fmla="*/ 2147483646 h 1035"/>
              <a:gd name="T2" fmla="*/ 2147483646 w 401"/>
              <a:gd name="T3" fmla="*/ 2147483646 h 1035"/>
              <a:gd name="T4" fmla="*/ 2147483646 w 401"/>
              <a:gd name="T5" fmla="*/ 2147483646 h 1035"/>
              <a:gd name="T6" fmla="*/ 2147483646 w 401"/>
              <a:gd name="T7" fmla="*/ 2147483646 h 1035"/>
              <a:gd name="T8" fmla="*/ 0 60000 65536"/>
              <a:gd name="T9" fmla="*/ 0 60000 65536"/>
              <a:gd name="T10" fmla="*/ 0 60000 65536"/>
              <a:gd name="T11" fmla="*/ 0 60000 65536"/>
              <a:gd name="T12" fmla="*/ 0 w 401"/>
              <a:gd name="T13" fmla="*/ 0 h 1035"/>
              <a:gd name="T14" fmla="*/ 401 w 401"/>
              <a:gd name="T15" fmla="*/ 1035 h 1035"/>
            </a:gdLst>
            <a:ahLst/>
            <a:cxnLst>
              <a:cxn ang="T8">
                <a:pos x="T0" y="T1"/>
              </a:cxn>
              <a:cxn ang="T9">
                <a:pos x="T2" y="T3"/>
              </a:cxn>
              <a:cxn ang="T10">
                <a:pos x="T4" y="T5"/>
              </a:cxn>
              <a:cxn ang="T11">
                <a:pos x="T6" y="T7"/>
              </a:cxn>
            </a:cxnLst>
            <a:rect l="T12" t="T13" r="T14" b="T15"/>
            <a:pathLst>
              <a:path w="401" h="1035">
                <a:moveTo>
                  <a:pt x="401" y="83"/>
                </a:moveTo>
                <a:cubicBezTo>
                  <a:pt x="272" y="41"/>
                  <a:pt x="143" y="0"/>
                  <a:pt x="83" y="128"/>
                </a:cubicBezTo>
                <a:cubicBezTo>
                  <a:pt x="23" y="256"/>
                  <a:pt x="0" y="703"/>
                  <a:pt x="38" y="854"/>
                </a:cubicBezTo>
                <a:cubicBezTo>
                  <a:pt x="76" y="1005"/>
                  <a:pt x="193" y="1020"/>
                  <a:pt x="310" y="1035"/>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46"/>
          <p:cNvSpPr>
            <a:spLocks/>
          </p:cNvSpPr>
          <p:nvPr/>
        </p:nvSpPr>
        <p:spPr bwMode="auto">
          <a:xfrm>
            <a:off x="1579564" y="4652964"/>
            <a:ext cx="815975" cy="1800225"/>
          </a:xfrm>
          <a:custGeom>
            <a:avLst/>
            <a:gdLst>
              <a:gd name="T0" fmla="*/ 2147483646 w 514"/>
              <a:gd name="T1" fmla="*/ 0 h 1134"/>
              <a:gd name="T2" fmla="*/ 2147483646 w 514"/>
              <a:gd name="T3" fmla="*/ 2147483646 h 1134"/>
              <a:gd name="T4" fmla="*/ 2147483646 w 514"/>
              <a:gd name="T5" fmla="*/ 2147483646 h 1134"/>
              <a:gd name="T6" fmla="*/ 2147483646 w 514"/>
              <a:gd name="T7" fmla="*/ 2147483646 h 1134"/>
              <a:gd name="T8" fmla="*/ 0 60000 65536"/>
              <a:gd name="T9" fmla="*/ 0 60000 65536"/>
              <a:gd name="T10" fmla="*/ 0 60000 65536"/>
              <a:gd name="T11" fmla="*/ 0 60000 65536"/>
              <a:gd name="T12" fmla="*/ 0 w 514"/>
              <a:gd name="T13" fmla="*/ 0 h 1134"/>
              <a:gd name="T14" fmla="*/ 514 w 514"/>
              <a:gd name="T15" fmla="*/ 1134 h 1134"/>
            </a:gdLst>
            <a:ahLst/>
            <a:cxnLst>
              <a:cxn ang="T8">
                <a:pos x="T0" y="T1"/>
              </a:cxn>
              <a:cxn ang="T9">
                <a:pos x="T2" y="T3"/>
              </a:cxn>
              <a:cxn ang="T10">
                <a:pos x="T4" y="T5"/>
              </a:cxn>
              <a:cxn ang="T11">
                <a:pos x="T6" y="T7"/>
              </a:cxn>
            </a:cxnLst>
            <a:rect l="T12" t="T13" r="T14" b="T15"/>
            <a:pathLst>
              <a:path w="514" h="1134">
                <a:moveTo>
                  <a:pt x="514" y="0"/>
                </a:moveTo>
                <a:cubicBezTo>
                  <a:pt x="370" y="22"/>
                  <a:pt x="226" y="45"/>
                  <a:pt x="151" y="136"/>
                </a:cubicBezTo>
                <a:cubicBezTo>
                  <a:pt x="76" y="227"/>
                  <a:pt x="0" y="378"/>
                  <a:pt x="61" y="544"/>
                </a:cubicBezTo>
                <a:cubicBezTo>
                  <a:pt x="122" y="710"/>
                  <a:pt x="318" y="922"/>
                  <a:pt x="514" y="113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Freeform 47"/>
          <p:cNvSpPr>
            <a:spLocks/>
          </p:cNvSpPr>
          <p:nvPr/>
        </p:nvSpPr>
        <p:spPr bwMode="auto">
          <a:xfrm>
            <a:off x="1795463" y="5734050"/>
            <a:ext cx="647700" cy="647700"/>
          </a:xfrm>
          <a:custGeom>
            <a:avLst/>
            <a:gdLst>
              <a:gd name="T0" fmla="*/ 2147483646 w 408"/>
              <a:gd name="T1" fmla="*/ 0 h 408"/>
              <a:gd name="T2" fmla="*/ 2147483646 w 408"/>
              <a:gd name="T3" fmla="*/ 2147483646 h 408"/>
              <a:gd name="T4" fmla="*/ 2147483646 w 408"/>
              <a:gd name="T5" fmla="*/ 2147483646 h 408"/>
              <a:gd name="T6" fmla="*/ 2147483646 w 408"/>
              <a:gd name="T7" fmla="*/ 2147483646 h 408"/>
              <a:gd name="T8" fmla="*/ 0 60000 65536"/>
              <a:gd name="T9" fmla="*/ 0 60000 65536"/>
              <a:gd name="T10" fmla="*/ 0 60000 65536"/>
              <a:gd name="T11" fmla="*/ 0 60000 65536"/>
              <a:gd name="T12" fmla="*/ 0 w 408"/>
              <a:gd name="T13" fmla="*/ 0 h 408"/>
              <a:gd name="T14" fmla="*/ 408 w 408"/>
              <a:gd name="T15" fmla="*/ 408 h 408"/>
            </a:gdLst>
            <a:ahLst/>
            <a:cxnLst>
              <a:cxn ang="T8">
                <a:pos x="T0" y="T1"/>
              </a:cxn>
              <a:cxn ang="T9">
                <a:pos x="T2" y="T3"/>
              </a:cxn>
              <a:cxn ang="T10">
                <a:pos x="T4" y="T5"/>
              </a:cxn>
              <a:cxn ang="T11">
                <a:pos x="T6" y="T7"/>
              </a:cxn>
            </a:cxnLst>
            <a:rect l="T12" t="T13" r="T14" b="T15"/>
            <a:pathLst>
              <a:path w="408" h="408">
                <a:moveTo>
                  <a:pt x="362" y="0"/>
                </a:moveTo>
                <a:cubicBezTo>
                  <a:pt x="275" y="0"/>
                  <a:pt x="188" y="0"/>
                  <a:pt x="135" y="45"/>
                </a:cubicBezTo>
                <a:cubicBezTo>
                  <a:pt x="82" y="90"/>
                  <a:pt x="0" y="212"/>
                  <a:pt x="45" y="272"/>
                </a:cubicBezTo>
                <a:cubicBezTo>
                  <a:pt x="90" y="332"/>
                  <a:pt x="249" y="370"/>
                  <a:pt x="408" y="408"/>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 name="Text Box 48"/>
          <p:cNvSpPr txBox="1">
            <a:spLocks noChangeArrowheads="1"/>
          </p:cNvSpPr>
          <p:nvPr/>
        </p:nvSpPr>
        <p:spPr bwMode="auto">
          <a:xfrm>
            <a:off x="211138" y="1557338"/>
            <a:ext cx="2089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b="1">
                <a:solidFill>
                  <a:srgbClr val="990033"/>
                </a:solidFill>
                <a:latin typeface="宋体" panose="02010600030101010101" pitchFamily="2" charset="-122"/>
              </a:rPr>
              <a:t>存取链指向直接外层</a:t>
            </a:r>
          </a:p>
        </p:txBody>
      </p:sp>
      <p:sp>
        <p:nvSpPr>
          <p:cNvPr id="39" name="Text Box 49"/>
          <p:cNvSpPr txBox="1">
            <a:spLocks noChangeArrowheads="1"/>
          </p:cNvSpPr>
          <p:nvPr/>
        </p:nvSpPr>
        <p:spPr bwMode="auto">
          <a:xfrm>
            <a:off x="4387850" y="1341438"/>
            <a:ext cx="2089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b="1">
                <a:solidFill>
                  <a:srgbClr val="990033"/>
                </a:solidFill>
                <a:latin typeface="宋体" panose="02010600030101010101" pitchFamily="2" charset="-122"/>
              </a:rPr>
              <a:t>控制链指向调用过程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amond(in)">
                                      <p:cBhvr>
                                        <p:cTn id="12" dur="2000"/>
                                        <p:tgtEl>
                                          <p:spTgt spid="15"/>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diamond(in)">
                                      <p:cBhvr>
                                        <p:cTn id="15" dur="2000"/>
                                        <p:tgtEl>
                                          <p:spTgt spid="2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ox(in)">
                                      <p:cBhvr>
                                        <p:cTn id="20" dur="500"/>
                                        <p:tgtEl>
                                          <p:spTgt spid="10"/>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ox(in)">
                                      <p:cBhvr>
                                        <p:cTn id="23" dur="500"/>
                                        <p:tgtEl>
                                          <p:spTgt spid="9"/>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ox(in)">
                                      <p:cBhvr>
                                        <p:cTn id="26" dur="500"/>
                                        <p:tgtEl>
                                          <p:spTgt spid="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ox(in)">
                                      <p:cBhvr>
                                        <p:cTn id="31" dur="500"/>
                                        <p:tgtEl>
                                          <p:spTgt spid="11"/>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box(in)">
                                      <p:cBhvr>
                                        <p:cTn id="34" dur="500"/>
                                        <p:tgtEl>
                                          <p:spTgt spid="2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checkerboard(across)">
                                      <p:cBhvr>
                                        <p:cTn id="39" dur="500"/>
                                        <p:tgtEl>
                                          <p:spTgt spid="18"/>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checkerboard(across)">
                                      <p:cBhvr>
                                        <p:cTn id="42" dur="500"/>
                                        <p:tgtEl>
                                          <p:spTgt spid="17"/>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checkerboard(across)">
                                      <p:cBhvr>
                                        <p:cTn id="45" dur="500"/>
                                        <p:tgtEl>
                                          <p:spTgt spid="1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5" presetClass="entr" presetSubtype="1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checkerboard(across)">
                                      <p:cBhvr>
                                        <p:cTn id="50" dur="500"/>
                                        <p:tgtEl>
                                          <p:spTgt spid="12"/>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checkerboard(across)">
                                      <p:cBhvr>
                                        <p:cTn id="53" dur="500"/>
                                        <p:tgtEl>
                                          <p:spTgt spid="2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blinds(horizontal)">
                                      <p:cBhvr>
                                        <p:cTn id="58" dur="500"/>
                                        <p:tgtEl>
                                          <p:spTgt spid="21"/>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blinds(horizontal)">
                                      <p:cBhvr>
                                        <p:cTn id="61" dur="500"/>
                                        <p:tgtEl>
                                          <p:spTgt spid="20"/>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blinds(horizontal)">
                                      <p:cBhvr>
                                        <p:cTn id="64" dur="500"/>
                                        <p:tgtEl>
                                          <p:spTgt spid="19"/>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blinds(horizontal)">
                                      <p:cBhvr>
                                        <p:cTn id="69" dur="500"/>
                                        <p:tgtEl>
                                          <p:spTgt spid="13"/>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blinds(horizontal)">
                                      <p:cBhvr>
                                        <p:cTn id="72" dur="500"/>
                                        <p:tgtEl>
                                          <p:spTgt spid="2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blinds(horizontal)">
                                      <p:cBhvr>
                                        <p:cTn id="77" dur="500"/>
                                        <p:tgtEl>
                                          <p:spTgt spid="22"/>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blinds(horizontal)">
                                      <p:cBhvr>
                                        <p:cTn id="80" dur="500"/>
                                        <p:tgtEl>
                                          <p:spTgt spid="23"/>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blinds(horizontal)">
                                      <p:cBhvr>
                                        <p:cTn id="83" dur="500"/>
                                        <p:tgtEl>
                                          <p:spTgt spid="24"/>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14"/>
                                        </p:tgtEl>
                                        <p:attrNameLst>
                                          <p:attrName>style.visibility</p:attrName>
                                        </p:attrNameLst>
                                      </p:cBhvr>
                                      <p:to>
                                        <p:strVal val="visible"/>
                                      </p:to>
                                    </p:set>
                                    <p:animEffect transition="in" filter="blinds(horizontal)">
                                      <p:cBhvr>
                                        <p:cTn id="88" dur="500"/>
                                        <p:tgtEl>
                                          <p:spTgt spid="14"/>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blinds(horizontal)">
                                      <p:cBhvr>
                                        <p:cTn id="91" dur="500"/>
                                        <p:tgtEl>
                                          <p:spTgt spid="25"/>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4" presetClass="entr" presetSubtype="16" fill="hold" grpId="0" nodeType="click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box(in)">
                                      <p:cBhvr>
                                        <p:cTn id="96" dur="500"/>
                                        <p:tgtEl>
                                          <p:spTgt spid="38"/>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7" presetClass="entr" presetSubtype="1" fill="hold" nodeType="clickEffect">
                                  <p:stCondLst>
                                    <p:cond delay="0"/>
                                  </p:stCondLst>
                                  <p:childTnLst>
                                    <p:set>
                                      <p:cBhvr>
                                        <p:cTn id="100" dur="1" fill="hold">
                                          <p:stCondLst>
                                            <p:cond delay="0"/>
                                          </p:stCondLst>
                                        </p:cTn>
                                        <p:tgtEl>
                                          <p:spTgt spid="37"/>
                                        </p:tgtEl>
                                        <p:attrNameLst>
                                          <p:attrName>style.visibility</p:attrName>
                                        </p:attrNameLst>
                                      </p:cBhvr>
                                      <p:to>
                                        <p:strVal val="visible"/>
                                      </p:to>
                                    </p:set>
                                    <p:anim calcmode="lin" valueType="num">
                                      <p:cBhvr>
                                        <p:cTn id="101" dur="2000" fill="hold"/>
                                        <p:tgtEl>
                                          <p:spTgt spid="37"/>
                                        </p:tgtEl>
                                        <p:attrNameLst>
                                          <p:attrName>ppt_x</p:attrName>
                                        </p:attrNameLst>
                                      </p:cBhvr>
                                      <p:tavLst>
                                        <p:tav tm="0">
                                          <p:val>
                                            <p:strVal val="#ppt_x"/>
                                          </p:val>
                                        </p:tav>
                                        <p:tav tm="100000">
                                          <p:val>
                                            <p:strVal val="#ppt_x"/>
                                          </p:val>
                                        </p:tav>
                                      </p:tavLst>
                                    </p:anim>
                                    <p:anim calcmode="lin" valueType="num">
                                      <p:cBhvr>
                                        <p:cTn id="102" dur="2000" fill="hold"/>
                                        <p:tgtEl>
                                          <p:spTgt spid="37"/>
                                        </p:tgtEl>
                                        <p:attrNameLst>
                                          <p:attrName>ppt_y</p:attrName>
                                        </p:attrNameLst>
                                      </p:cBhvr>
                                      <p:tavLst>
                                        <p:tav tm="0">
                                          <p:val>
                                            <p:strVal val="#ppt_y-#ppt_h/2"/>
                                          </p:val>
                                        </p:tav>
                                        <p:tav tm="100000">
                                          <p:val>
                                            <p:strVal val="#ppt_y"/>
                                          </p:val>
                                        </p:tav>
                                      </p:tavLst>
                                    </p:anim>
                                    <p:anim calcmode="lin" valueType="num">
                                      <p:cBhvr>
                                        <p:cTn id="103" dur="2000" fill="hold"/>
                                        <p:tgtEl>
                                          <p:spTgt spid="37"/>
                                        </p:tgtEl>
                                        <p:attrNameLst>
                                          <p:attrName>ppt_w</p:attrName>
                                        </p:attrNameLst>
                                      </p:cBhvr>
                                      <p:tavLst>
                                        <p:tav tm="0">
                                          <p:val>
                                            <p:strVal val="#ppt_w"/>
                                          </p:val>
                                        </p:tav>
                                        <p:tav tm="100000">
                                          <p:val>
                                            <p:strVal val="#ppt_w"/>
                                          </p:val>
                                        </p:tav>
                                      </p:tavLst>
                                    </p:anim>
                                    <p:anim calcmode="lin" valueType="num">
                                      <p:cBhvr>
                                        <p:cTn id="104" dur="2000" fill="hold"/>
                                        <p:tgtEl>
                                          <p:spTgt spid="37"/>
                                        </p:tgtEl>
                                        <p:attrNameLst>
                                          <p:attrName>ppt_h</p:attrName>
                                        </p:attrNameLst>
                                      </p:cBhvr>
                                      <p:tavLst>
                                        <p:tav tm="0">
                                          <p:val>
                                            <p:fltVal val="0"/>
                                          </p:val>
                                        </p:tav>
                                        <p:tav tm="100000">
                                          <p:val>
                                            <p:strVal val="#ppt_h"/>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7" presetClass="entr" presetSubtype="1" fill="hold" nodeType="clickEffect">
                                  <p:stCondLst>
                                    <p:cond delay="0"/>
                                  </p:stCondLst>
                                  <p:childTnLst>
                                    <p:set>
                                      <p:cBhvr>
                                        <p:cTn id="108" dur="1" fill="hold">
                                          <p:stCondLst>
                                            <p:cond delay="0"/>
                                          </p:stCondLst>
                                        </p:cTn>
                                        <p:tgtEl>
                                          <p:spTgt spid="36"/>
                                        </p:tgtEl>
                                        <p:attrNameLst>
                                          <p:attrName>style.visibility</p:attrName>
                                        </p:attrNameLst>
                                      </p:cBhvr>
                                      <p:to>
                                        <p:strVal val="visible"/>
                                      </p:to>
                                    </p:set>
                                    <p:anim calcmode="lin" valueType="num">
                                      <p:cBhvr>
                                        <p:cTn id="109" dur="2000" fill="hold"/>
                                        <p:tgtEl>
                                          <p:spTgt spid="36"/>
                                        </p:tgtEl>
                                        <p:attrNameLst>
                                          <p:attrName>ppt_x</p:attrName>
                                        </p:attrNameLst>
                                      </p:cBhvr>
                                      <p:tavLst>
                                        <p:tav tm="0">
                                          <p:val>
                                            <p:strVal val="#ppt_x"/>
                                          </p:val>
                                        </p:tav>
                                        <p:tav tm="100000">
                                          <p:val>
                                            <p:strVal val="#ppt_x"/>
                                          </p:val>
                                        </p:tav>
                                      </p:tavLst>
                                    </p:anim>
                                    <p:anim calcmode="lin" valueType="num">
                                      <p:cBhvr>
                                        <p:cTn id="110" dur="2000" fill="hold"/>
                                        <p:tgtEl>
                                          <p:spTgt spid="36"/>
                                        </p:tgtEl>
                                        <p:attrNameLst>
                                          <p:attrName>ppt_y</p:attrName>
                                        </p:attrNameLst>
                                      </p:cBhvr>
                                      <p:tavLst>
                                        <p:tav tm="0">
                                          <p:val>
                                            <p:strVal val="#ppt_y-#ppt_h/2"/>
                                          </p:val>
                                        </p:tav>
                                        <p:tav tm="100000">
                                          <p:val>
                                            <p:strVal val="#ppt_y"/>
                                          </p:val>
                                        </p:tav>
                                      </p:tavLst>
                                    </p:anim>
                                    <p:anim calcmode="lin" valueType="num">
                                      <p:cBhvr>
                                        <p:cTn id="111" dur="2000" fill="hold"/>
                                        <p:tgtEl>
                                          <p:spTgt spid="36"/>
                                        </p:tgtEl>
                                        <p:attrNameLst>
                                          <p:attrName>ppt_w</p:attrName>
                                        </p:attrNameLst>
                                      </p:cBhvr>
                                      <p:tavLst>
                                        <p:tav tm="0">
                                          <p:val>
                                            <p:strVal val="#ppt_w"/>
                                          </p:val>
                                        </p:tav>
                                        <p:tav tm="100000">
                                          <p:val>
                                            <p:strVal val="#ppt_w"/>
                                          </p:val>
                                        </p:tav>
                                      </p:tavLst>
                                    </p:anim>
                                    <p:anim calcmode="lin" valueType="num">
                                      <p:cBhvr>
                                        <p:cTn id="112" dur="2000" fill="hold"/>
                                        <p:tgtEl>
                                          <p:spTgt spid="36"/>
                                        </p:tgtEl>
                                        <p:attrNameLst>
                                          <p:attrName>ppt_h</p:attrName>
                                        </p:attrNameLst>
                                      </p:cBhvr>
                                      <p:tavLst>
                                        <p:tav tm="0">
                                          <p:val>
                                            <p:fltVal val="0"/>
                                          </p:val>
                                        </p:tav>
                                        <p:tav tm="100000">
                                          <p:val>
                                            <p:strVal val="#ppt_h"/>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7" presetClass="entr" presetSubtype="1" fill="hold" nodeType="clickEffect">
                                  <p:stCondLst>
                                    <p:cond delay="0"/>
                                  </p:stCondLst>
                                  <p:childTnLst>
                                    <p:set>
                                      <p:cBhvr>
                                        <p:cTn id="116" dur="1" fill="hold">
                                          <p:stCondLst>
                                            <p:cond delay="0"/>
                                          </p:stCondLst>
                                        </p:cTn>
                                        <p:tgtEl>
                                          <p:spTgt spid="35"/>
                                        </p:tgtEl>
                                        <p:attrNameLst>
                                          <p:attrName>style.visibility</p:attrName>
                                        </p:attrNameLst>
                                      </p:cBhvr>
                                      <p:to>
                                        <p:strVal val="visible"/>
                                      </p:to>
                                    </p:set>
                                    <p:anim calcmode="lin" valueType="num">
                                      <p:cBhvr>
                                        <p:cTn id="117" dur="2000" fill="hold"/>
                                        <p:tgtEl>
                                          <p:spTgt spid="35"/>
                                        </p:tgtEl>
                                        <p:attrNameLst>
                                          <p:attrName>ppt_x</p:attrName>
                                        </p:attrNameLst>
                                      </p:cBhvr>
                                      <p:tavLst>
                                        <p:tav tm="0">
                                          <p:val>
                                            <p:strVal val="#ppt_x"/>
                                          </p:val>
                                        </p:tav>
                                        <p:tav tm="100000">
                                          <p:val>
                                            <p:strVal val="#ppt_x"/>
                                          </p:val>
                                        </p:tav>
                                      </p:tavLst>
                                    </p:anim>
                                    <p:anim calcmode="lin" valueType="num">
                                      <p:cBhvr>
                                        <p:cTn id="118" dur="2000" fill="hold"/>
                                        <p:tgtEl>
                                          <p:spTgt spid="35"/>
                                        </p:tgtEl>
                                        <p:attrNameLst>
                                          <p:attrName>ppt_y</p:attrName>
                                        </p:attrNameLst>
                                      </p:cBhvr>
                                      <p:tavLst>
                                        <p:tav tm="0">
                                          <p:val>
                                            <p:strVal val="#ppt_y-#ppt_h/2"/>
                                          </p:val>
                                        </p:tav>
                                        <p:tav tm="100000">
                                          <p:val>
                                            <p:strVal val="#ppt_y"/>
                                          </p:val>
                                        </p:tav>
                                      </p:tavLst>
                                    </p:anim>
                                    <p:anim calcmode="lin" valueType="num">
                                      <p:cBhvr>
                                        <p:cTn id="119" dur="2000" fill="hold"/>
                                        <p:tgtEl>
                                          <p:spTgt spid="35"/>
                                        </p:tgtEl>
                                        <p:attrNameLst>
                                          <p:attrName>ppt_w</p:attrName>
                                        </p:attrNameLst>
                                      </p:cBhvr>
                                      <p:tavLst>
                                        <p:tav tm="0">
                                          <p:val>
                                            <p:strVal val="#ppt_w"/>
                                          </p:val>
                                        </p:tav>
                                        <p:tav tm="100000">
                                          <p:val>
                                            <p:strVal val="#ppt_w"/>
                                          </p:val>
                                        </p:tav>
                                      </p:tavLst>
                                    </p:anim>
                                    <p:anim calcmode="lin" valueType="num">
                                      <p:cBhvr>
                                        <p:cTn id="120" dur="2000" fill="hold"/>
                                        <p:tgtEl>
                                          <p:spTgt spid="35"/>
                                        </p:tgtEl>
                                        <p:attrNameLst>
                                          <p:attrName>ppt_h</p:attrName>
                                        </p:attrNameLst>
                                      </p:cBhvr>
                                      <p:tavLst>
                                        <p:tav tm="0">
                                          <p:val>
                                            <p:fltVal val="0"/>
                                          </p:val>
                                        </p:tav>
                                        <p:tav tm="100000">
                                          <p:val>
                                            <p:strVal val="#ppt_h"/>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7" presetClass="entr" presetSubtype="1" fill="hold" nodeType="clickEffect">
                                  <p:stCondLst>
                                    <p:cond delay="0"/>
                                  </p:stCondLst>
                                  <p:childTnLst>
                                    <p:set>
                                      <p:cBhvr>
                                        <p:cTn id="124" dur="1" fill="hold">
                                          <p:stCondLst>
                                            <p:cond delay="0"/>
                                          </p:stCondLst>
                                        </p:cTn>
                                        <p:tgtEl>
                                          <p:spTgt spid="34"/>
                                        </p:tgtEl>
                                        <p:attrNameLst>
                                          <p:attrName>style.visibility</p:attrName>
                                        </p:attrNameLst>
                                      </p:cBhvr>
                                      <p:to>
                                        <p:strVal val="visible"/>
                                      </p:to>
                                    </p:set>
                                    <p:anim calcmode="lin" valueType="num">
                                      <p:cBhvr>
                                        <p:cTn id="125" dur="2000" fill="hold"/>
                                        <p:tgtEl>
                                          <p:spTgt spid="34"/>
                                        </p:tgtEl>
                                        <p:attrNameLst>
                                          <p:attrName>ppt_x</p:attrName>
                                        </p:attrNameLst>
                                      </p:cBhvr>
                                      <p:tavLst>
                                        <p:tav tm="0">
                                          <p:val>
                                            <p:strVal val="#ppt_x"/>
                                          </p:val>
                                        </p:tav>
                                        <p:tav tm="100000">
                                          <p:val>
                                            <p:strVal val="#ppt_x"/>
                                          </p:val>
                                        </p:tav>
                                      </p:tavLst>
                                    </p:anim>
                                    <p:anim calcmode="lin" valueType="num">
                                      <p:cBhvr>
                                        <p:cTn id="126" dur="2000" fill="hold"/>
                                        <p:tgtEl>
                                          <p:spTgt spid="34"/>
                                        </p:tgtEl>
                                        <p:attrNameLst>
                                          <p:attrName>ppt_y</p:attrName>
                                        </p:attrNameLst>
                                      </p:cBhvr>
                                      <p:tavLst>
                                        <p:tav tm="0">
                                          <p:val>
                                            <p:strVal val="#ppt_y-#ppt_h/2"/>
                                          </p:val>
                                        </p:tav>
                                        <p:tav tm="100000">
                                          <p:val>
                                            <p:strVal val="#ppt_y"/>
                                          </p:val>
                                        </p:tav>
                                      </p:tavLst>
                                    </p:anim>
                                    <p:anim calcmode="lin" valueType="num">
                                      <p:cBhvr>
                                        <p:cTn id="127" dur="2000" fill="hold"/>
                                        <p:tgtEl>
                                          <p:spTgt spid="34"/>
                                        </p:tgtEl>
                                        <p:attrNameLst>
                                          <p:attrName>ppt_w</p:attrName>
                                        </p:attrNameLst>
                                      </p:cBhvr>
                                      <p:tavLst>
                                        <p:tav tm="0">
                                          <p:val>
                                            <p:strVal val="#ppt_w"/>
                                          </p:val>
                                        </p:tav>
                                        <p:tav tm="100000">
                                          <p:val>
                                            <p:strVal val="#ppt_w"/>
                                          </p:val>
                                        </p:tav>
                                      </p:tavLst>
                                    </p:anim>
                                    <p:anim calcmode="lin" valueType="num">
                                      <p:cBhvr>
                                        <p:cTn id="128" dur="2000" fill="hold"/>
                                        <p:tgtEl>
                                          <p:spTgt spid="34"/>
                                        </p:tgtEl>
                                        <p:attrNameLst>
                                          <p:attrName>ppt_h</p:attrName>
                                        </p:attrNameLst>
                                      </p:cBhvr>
                                      <p:tavLst>
                                        <p:tav tm="0">
                                          <p:val>
                                            <p:fltVal val="0"/>
                                          </p:val>
                                        </p:tav>
                                        <p:tav tm="100000">
                                          <p:val>
                                            <p:strVal val="#ppt_h"/>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3" presetClass="entr" presetSubtype="10" fill="hold" grpId="0" nodeType="clickEffect">
                                  <p:stCondLst>
                                    <p:cond delay="0"/>
                                  </p:stCondLst>
                                  <p:childTnLst>
                                    <p:set>
                                      <p:cBhvr>
                                        <p:cTn id="132" dur="1" fill="hold">
                                          <p:stCondLst>
                                            <p:cond delay="0"/>
                                          </p:stCondLst>
                                        </p:cTn>
                                        <p:tgtEl>
                                          <p:spTgt spid="39"/>
                                        </p:tgtEl>
                                        <p:attrNameLst>
                                          <p:attrName>style.visibility</p:attrName>
                                        </p:attrNameLst>
                                      </p:cBhvr>
                                      <p:to>
                                        <p:strVal val="visible"/>
                                      </p:to>
                                    </p:set>
                                    <p:animEffect transition="in" filter="blinds(horizontal)">
                                      <p:cBhvr>
                                        <p:cTn id="133" dur="500"/>
                                        <p:tgtEl>
                                          <p:spTgt spid="39"/>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7" presetClass="entr" presetSubtype="1" fill="hold" nodeType="clickEffect">
                                  <p:stCondLst>
                                    <p:cond delay="0"/>
                                  </p:stCondLst>
                                  <p:childTnLst>
                                    <p:set>
                                      <p:cBhvr>
                                        <p:cTn id="137" dur="1" fill="hold">
                                          <p:stCondLst>
                                            <p:cond delay="0"/>
                                          </p:stCondLst>
                                        </p:cTn>
                                        <p:tgtEl>
                                          <p:spTgt spid="33"/>
                                        </p:tgtEl>
                                        <p:attrNameLst>
                                          <p:attrName>style.visibility</p:attrName>
                                        </p:attrNameLst>
                                      </p:cBhvr>
                                      <p:to>
                                        <p:strVal val="visible"/>
                                      </p:to>
                                    </p:set>
                                    <p:anim calcmode="lin" valueType="num">
                                      <p:cBhvr>
                                        <p:cTn id="138" dur="1000" fill="hold"/>
                                        <p:tgtEl>
                                          <p:spTgt spid="33"/>
                                        </p:tgtEl>
                                        <p:attrNameLst>
                                          <p:attrName>ppt_x</p:attrName>
                                        </p:attrNameLst>
                                      </p:cBhvr>
                                      <p:tavLst>
                                        <p:tav tm="0">
                                          <p:val>
                                            <p:strVal val="#ppt_x"/>
                                          </p:val>
                                        </p:tav>
                                        <p:tav tm="100000">
                                          <p:val>
                                            <p:strVal val="#ppt_x"/>
                                          </p:val>
                                        </p:tav>
                                      </p:tavLst>
                                    </p:anim>
                                    <p:anim calcmode="lin" valueType="num">
                                      <p:cBhvr>
                                        <p:cTn id="139" dur="1000" fill="hold"/>
                                        <p:tgtEl>
                                          <p:spTgt spid="33"/>
                                        </p:tgtEl>
                                        <p:attrNameLst>
                                          <p:attrName>ppt_y</p:attrName>
                                        </p:attrNameLst>
                                      </p:cBhvr>
                                      <p:tavLst>
                                        <p:tav tm="0">
                                          <p:val>
                                            <p:strVal val="#ppt_y-#ppt_h/2"/>
                                          </p:val>
                                        </p:tav>
                                        <p:tav tm="100000">
                                          <p:val>
                                            <p:strVal val="#ppt_y"/>
                                          </p:val>
                                        </p:tav>
                                      </p:tavLst>
                                    </p:anim>
                                    <p:anim calcmode="lin" valueType="num">
                                      <p:cBhvr>
                                        <p:cTn id="140" dur="1000" fill="hold"/>
                                        <p:tgtEl>
                                          <p:spTgt spid="33"/>
                                        </p:tgtEl>
                                        <p:attrNameLst>
                                          <p:attrName>ppt_w</p:attrName>
                                        </p:attrNameLst>
                                      </p:cBhvr>
                                      <p:tavLst>
                                        <p:tav tm="0">
                                          <p:val>
                                            <p:strVal val="#ppt_w"/>
                                          </p:val>
                                        </p:tav>
                                        <p:tav tm="100000">
                                          <p:val>
                                            <p:strVal val="#ppt_w"/>
                                          </p:val>
                                        </p:tav>
                                      </p:tavLst>
                                    </p:anim>
                                    <p:anim calcmode="lin" valueType="num">
                                      <p:cBhvr>
                                        <p:cTn id="141" dur="10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7" presetClass="entr" presetSubtype="1" fill="hold" nodeType="clickEffect">
                                  <p:stCondLst>
                                    <p:cond delay="0"/>
                                  </p:stCondLst>
                                  <p:childTnLst>
                                    <p:set>
                                      <p:cBhvr>
                                        <p:cTn id="145" dur="1" fill="hold">
                                          <p:stCondLst>
                                            <p:cond delay="0"/>
                                          </p:stCondLst>
                                        </p:cTn>
                                        <p:tgtEl>
                                          <p:spTgt spid="32"/>
                                        </p:tgtEl>
                                        <p:attrNameLst>
                                          <p:attrName>style.visibility</p:attrName>
                                        </p:attrNameLst>
                                      </p:cBhvr>
                                      <p:to>
                                        <p:strVal val="visible"/>
                                      </p:to>
                                    </p:set>
                                    <p:anim calcmode="lin" valueType="num">
                                      <p:cBhvr>
                                        <p:cTn id="146" dur="500" fill="hold"/>
                                        <p:tgtEl>
                                          <p:spTgt spid="32"/>
                                        </p:tgtEl>
                                        <p:attrNameLst>
                                          <p:attrName>ppt_x</p:attrName>
                                        </p:attrNameLst>
                                      </p:cBhvr>
                                      <p:tavLst>
                                        <p:tav tm="0">
                                          <p:val>
                                            <p:strVal val="#ppt_x"/>
                                          </p:val>
                                        </p:tav>
                                        <p:tav tm="100000">
                                          <p:val>
                                            <p:strVal val="#ppt_x"/>
                                          </p:val>
                                        </p:tav>
                                      </p:tavLst>
                                    </p:anim>
                                    <p:anim calcmode="lin" valueType="num">
                                      <p:cBhvr>
                                        <p:cTn id="147" dur="500" fill="hold"/>
                                        <p:tgtEl>
                                          <p:spTgt spid="32"/>
                                        </p:tgtEl>
                                        <p:attrNameLst>
                                          <p:attrName>ppt_y</p:attrName>
                                        </p:attrNameLst>
                                      </p:cBhvr>
                                      <p:tavLst>
                                        <p:tav tm="0">
                                          <p:val>
                                            <p:strVal val="#ppt_y-#ppt_h/2"/>
                                          </p:val>
                                        </p:tav>
                                        <p:tav tm="100000">
                                          <p:val>
                                            <p:strVal val="#ppt_y"/>
                                          </p:val>
                                        </p:tav>
                                      </p:tavLst>
                                    </p:anim>
                                    <p:anim calcmode="lin" valueType="num">
                                      <p:cBhvr>
                                        <p:cTn id="148" dur="500" fill="hold"/>
                                        <p:tgtEl>
                                          <p:spTgt spid="32"/>
                                        </p:tgtEl>
                                        <p:attrNameLst>
                                          <p:attrName>ppt_w</p:attrName>
                                        </p:attrNameLst>
                                      </p:cBhvr>
                                      <p:tavLst>
                                        <p:tav tm="0">
                                          <p:val>
                                            <p:strVal val="#ppt_w"/>
                                          </p:val>
                                        </p:tav>
                                        <p:tav tm="100000">
                                          <p:val>
                                            <p:strVal val="#ppt_w"/>
                                          </p:val>
                                        </p:tav>
                                      </p:tavLst>
                                    </p:anim>
                                    <p:anim calcmode="lin" valueType="num">
                                      <p:cBhvr>
                                        <p:cTn id="149" dur="500" fill="hold"/>
                                        <p:tgtEl>
                                          <p:spTgt spid="32"/>
                                        </p:tgtEl>
                                        <p:attrNameLst>
                                          <p:attrName>ppt_h</p:attrName>
                                        </p:attrNameLst>
                                      </p:cBhvr>
                                      <p:tavLst>
                                        <p:tav tm="0">
                                          <p:val>
                                            <p:fltVal val="0"/>
                                          </p:val>
                                        </p:tav>
                                        <p:tav tm="100000">
                                          <p:val>
                                            <p:strVal val="#ppt_h"/>
                                          </p:val>
                                        </p:tav>
                                      </p:tavLst>
                                    </p:anim>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7" presetClass="entr" presetSubtype="1" fill="hold" nodeType="clickEffect">
                                  <p:stCondLst>
                                    <p:cond delay="0"/>
                                  </p:stCondLst>
                                  <p:childTnLst>
                                    <p:set>
                                      <p:cBhvr>
                                        <p:cTn id="153" dur="1" fill="hold">
                                          <p:stCondLst>
                                            <p:cond delay="0"/>
                                          </p:stCondLst>
                                        </p:cTn>
                                        <p:tgtEl>
                                          <p:spTgt spid="31"/>
                                        </p:tgtEl>
                                        <p:attrNameLst>
                                          <p:attrName>style.visibility</p:attrName>
                                        </p:attrNameLst>
                                      </p:cBhvr>
                                      <p:to>
                                        <p:strVal val="visible"/>
                                      </p:to>
                                    </p:set>
                                    <p:anim calcmode="lin" valueType="num">
                                      <p:cBhvr>
                                        <p:cTn id="154" dur="500" fill="hold"/>
                                        <p:tgtEl>
                                          <p:spTgt spid="31"/>
                                        </p:tgtEl>
                                        <p:attrNameLst>
                                          <p:attrName>ppt_x</p:attrName>
                                        </p:attrNameLst>
                                      </p:cBhvr>
                                      <p:tavLst>
                                        <p:tav tm="0">
                                          <p:val>
                                            <p:strVal val="#ppt_x"/>
                                          </p:val>
                                        </p:tav>
                                        <p:tav tm="100000">
                                          <p:val>
                                            <p:strVal val="#ppt_x"/>
                                          </p:val>
                                        </p:tav>
                                      </p:tavLst>
                                    </p:anim>
                                    <p:anim calcmode="lin" valueType="num">
                                      <p:cBhvr>
                                        <p:cTn id="155" dur="500" fill="hold"/>
                                        <p:tgtEl>
                                          <p:spTgt spid="31"/>
                                        </p:tgtEl>
                                        <p:attrNameLst>
                                          <p:attrName>ppt_y</p:attrName>
                                        </p:attrNameLst>
                                      </p:cBhvr>
                                      <p:tavLst>
                                        <p:tav tm="0">
                                          <p:val>
                                            <p:strVal val="#ppt_y-#ppt_h/2"/>
                                          </p:val>
                                        </p:tav>
                                        <p:tav tm="100000">
                                          <p:val>
                                            <p:strVal val="#ppt_y"/>
                                          </p:val>
                                        </p:tav>
                                      </p:tavLst>
                                    </p:anim>
                                    <p:anim calcmode="lin" valueType="num">
                                      <p:cBhvr>
                                        <p:cTn id="156" dur="500" fill="hold"/>
                                        <p:tgtEl>
                                          <p:spTgt spid="31"/>
                                        </p:tgtEl>
                                        <p:attrNameLst>
                                          <p:attrName>ppt_w</p:attrName>
                                        </p:attrNameLst>
                                      </p:cBhvr>
                                      <p:tavLst>
                                        <p:tav tm="0">
                                          <p:val>
                                            <p:strVal val="#ppt_w"/>
                                          </p:val>
                                        </p:tav>
                                        <p:tav tm="100000">
                                          <p:val>
                                            <p:strVal val="#ppt_w"/>
                                          </p:val>
                                        </p:tav>
                                      </p:tavLst>
                                    </p:anim>
                                    <p:anim calcmode="lin" valueType="num">
                                      <p:cBhvr>
                                        <p:cTn id="157" dur="500" fill="hold"/>
                                        <p:tgtEl>
                                          <p:spTgt spid="31"/>
                                        </p:tgtEl>
                                        <p:attrNameLst>
                                          <p:attrName>ppt_h</p:attrName>
                                        </p:attrNameLst>
                                      </p:cBhvr>
                                      <p:tavLst>
                                        <p:tav tm="0">
                                          <p:val>
                                            <p:fltVal val="0"/>
                                          </p:val>
                                        </p:tav>
                                        <p:tav tm="100000">
                                          <p:val>
                                            <p:strVal val="#ppt_h"/>
                                          </p:val>
                                        </p:tav>
                                      </p:tavLst>
                                    </p:anim>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7" presetClass="entr" presetSubtype="1" fill="hold" nodeType="clickEffect">
                                  <p:stCondLst>
                                    <p:cond delay="0"/>
                                  </p:stCondLst>
                                  <p:childTnLst>
                                    <p:set>
                                      <p:cBhvr>
                                        <p:cTn id="161" dur="1" fill="hold">
                                          <p:stCondLst>
                                            <p:cond delay="0"/>
                                          </p:stCondLst>
                                        </p:cTn>
                                        <p:tgtEl>
                                          <p:spTgt spid="30"/>
                                        </p:tgtEl>
                                        <p:attrNameLst>
                                          <p:attrName>style.visibility</p:attrName>
                                        </p:attrNameLst>
                                      </p:cBhvr>
                                      <p:to>
                                        <p:strVal val="visible"/>
                                      </p:to>
                                    </p:set>
                                    <p:anim calcmode="lin" valueType="num">
                                      <p:cBhvr>
                                        <p:cTn id="162" dur="500" fill="hold"/>
                                        <p:tgtEl>
                                          <p:spTgt spid="30"/>
                                        </p:tgtEl>
                                        <p:attrNameLst>
                                          <p:attrName>ppt_x</p:attrName>
                                        </p:attrNameLst>
                                      </p:cBhvr>
                                      <p:tavLst>
                                        <p:tav tm="0">
                                          <p:val>
                                            <p:strVal val="#ppt_x"/>
                                          </p:val>
                                        </p:tav>
                                        <p:tav tm="100000">
                                          <p:val>
                                            <p:strVal val="#ppt_x"/>
                                          </p:val>
                                        </p:tav>
                                      </p:tavLst>
                                    </p:anim>
                                    <p:anim calcmode="lin" valueType="num">
                                      <p:cBhvr>
                                        <p:cTn id="163" dur="500" fill="hold"/>
                                        <p:tgtEl>
                                          <p:spTgt spid="30"/>
                                        </p:tgtEl>
                                        <p:attrNameLst>
                                          <p:attrName>ppt_y</p:attrName>
                                        </p:attrNameLst>
                                      </p:cBhvr>
                                      <p:tavLst>
                                        <p:tav tm="0">
                                          <p:val>
                                            <p:strVal val="#ppt_y-#ppt_h/2"/>
                                          </p:val>
                                        </p:tav>
                                        <p:tav tm="100000">
                                          <p:val>
                                            <p:strVal val="#ppt_y"/>
                                          </p:val>
                                        </p:tav>
                                      </p:tavLst>
                                    </p:anim>
                                    <p:anim calcmode="lin" valueType="num">
                                      <p:cBhvr>
                                        <p:cTn id="164" dur="500" fill="hold"/>
                                        <p:tgtEl>
                                          <p:spTgt spid="30"/>
                                        </p:tgtEl>
                                        <p:attrNameLst>
                                          <p:attrName>ppt_w</p:attrName>
                                        </p:attrNameLst>
                                      </p:cBhvr>
                                      <p:tavLst>
                                        <p:tav tm="0">
                                          <p:val>
                                            <p:strVal val="#ppt_w"/>
                                          </p:val>
                                        </p:tav>
                                        <p:tav tm="100000">
                                          <p:val>
                                            <p:strVal val="#ppt_w"/>
                                          </p:val>
                                        </p:tav>
                                      </p:tavLst>
                                    </p:anim>
                                    <p:anim calcmode="lin" valueType="num">
                                      <p:cBhvr>
                                        <p:cTn id="165" dur="500" fill="hold"/>
                                        <p:tgtEl>
                                          <p:spTgt spid="3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p:bldP spid="26" grpId="0"/>
      <p:bldP spid="27" grpId="0"/>
      <p:bldP spid="28" grpId="0"/>
      <p:bldP spid="29" grpId="0"/>
      <p:bldP spid="38" grpId="0"/>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en-US" altLang="zh-CN" sz="2800">
                <a:solidFill>
                  <a:schemeClr val="accent2"/>
                </a:solidFill>
                <a:latin typeface="隶书" panose="02010509060101010101" pitchFamily="49" charset="-122"/>
                <a:ea typeface="隶书" panose="02010509060101010101" pitchFamily="49" charset="-122"/>
              </a:rPr>
              <a:t>Display</a:t>
            </a:r>
            <a:r>
              <a:rPr lang="zh-CN" altLang="en-US" sz="2800">
                <a:solidFill>
                  <a:schemeClr val="accent2"/>
                </a:solidFill>
                <a:latin typeface="隶书" panose="02010509060101010101" pitchFamily="49" charset="-122"/>
                <a:ea typeface="隶书" panose="02010509060101010101" pitchFamily="49" charset="-122"/>
              </a:rPr>
              <a:t>表</a:t>
            </a:r>
            <a:endParaRPr lang="zh-CN" altLang="en-US" sz="2800"/>
          </a:p>
        </p:txBody>
      </p:sp>
      <p:sp>
        <p:nvSpPr>
          <p:cNvPr id="14339" name="内容占位符 2"/>
          <p:cNvSpPr>
            <a:spLocks noGrp="1"/>
          </p:cNvSpPr>
          <p:nvPr>
            <p:ph idx="1"/>
          </p:nvPr>
        </p:nvSpPr>
        <p:spPr>
          <a:xfrm>
            <a:off x="457200" y="1586346"/>
            <a:ext cx="8229600" cy="4525963"/>
          </a:xfrm>
        </p:spPr>
        <p:txBody>
          <a:bodyPr/>
          <a:lstStyle/>
          <a:p>
            <a:pPr marL="609600" indent="-609600">
              <a:spcBef>
                <a:spcPts val="600"/>
              </a:spcBef>
              <a:spcAft>
                <a:spcPts val="0"/>
              </a:spcAft>
              <a:buFont typeface="Wingdings" panose="05000000000000000000" pitchFamily="2" charset="2"/>
              <a:buChar char="l"/>
            </a:pPr>
            <a:r>
              <a:rPr lang="zh-CN" altLang="en-US" sz="2400" dirty="0"/>
              <a:t>每进入一个过程时，在建立它的活动记录的同时建立一张嵌套层次显示表</a:t>
            </a:r>
            <a:r>
              <a:rPr lang="en-US" altLang="zh-CN" sz="2400" dirty="0"/>
              <a:t>display</a:t>
            </a:r>
            <a:r>
              <a:rPr lang="zh-CN" altLang="en-US" sz="2400" dirty="0"/>
              <a:t>。</a:t>
            </a:r>
          </a:p>
          <a:p>
            <a:pPr marL="609600" indent="-609600">
              <a:spcBef>
                <a:spcPts val="600"/>
              </a:spcBef>
              <a:spcAft>
                <a:spcPts val="0"/>
              </a:spcAft>
              <a:buFont typeface="Wingdings" panose="05000000000000000000" pitchFamily="2" charset="2"/>
              <a:buChar char="l"/>
            </a:pPr>
            <a:r>
              <a:rPr lang="zh-CN" altLang="en-US" sz="2400" dirty="0"/>
              <a:t>嵌套层次就是过程定义的层数。层数作为过程的属性登记在过程的符号表中。</a:t>
            </a:r>
          </a:p>
          <a:p>
            <a:pPr marL="609600" indent="-609600">
              <a:spcBef>
                <a:spcPts val="600"/>
              </a:spcBef>
              <a:spcAft>
                <a:spcPts val="0"/>
              </a:spcAft>
              <a:buFont typeface="Wingdings" panose="05000000000000000000" pitchFamily="2" charset="2"/>
              <a:buChar char="l"/>
            </a:pPr>
            <a:r>
              <a:rPr lang="en-US" altLang="zh-CN" sz="2400" dirty="0"/>
              <a:t>display</a:t>
            </a:r>
            <a:r>
              <a:rPr lang="zh-CN" altLang="en-US" sz="2400" dirty="0"/>
              <a:t>是一个指针数组，也可以看作是栈。从顶往下每个单元依次存放着现行层、直接外层、</a:t>
            </a:r>
            <a:r>
              <a:rPr lang="en-US" altLang="zh-CN" sz="2400" dirty="0"/>
              <a:t>……</a:t>
            </a:r>
            <a:r>
              <a:rPr lang="zh-CN" altLang="en-US" sz="2400" dirty="0"/>
              <a:t>、直到最外层（</a:t>
            </a:r>
            <a:r>
              <a:rPr lang="en-US" altLang="zh-CN" sz="2400" dirty="0"/>
              <a:t>0</a:t>
            </a:r>
            <a:r>
              <a:rPr lang="zh-CN" altLang="en-US" sz="2400" dirty="0"/>
              <a:t>层，即主程序层）等每层过程的最新活动记录的地址。</a:t>
            </a:r>
          </a:p>
          <a:p>
            <a:pPr marL="609600" indent="-609600">
              <a:spcBef>
                <a:spcPts val="600"/>
              </a:spcBef>
              <a:spcAft>
                <a:spcPts val="0"/>
              </a:spcAft>
              <a:buFont typeface="Wingdings" panose="05000000000000000000" pitchFamily="2" charset="2"/>
              <a:buChar char="l"/>
            </a:pPr>
            <a:r>
              <a:rPr lang="zh-CN" altLang="en-US" sz="2400" dirty="0">
                <a:solidFill>
                  <a:srgbClr val="990033"/>
                </a:solidFill>
              </a:rPr>
              <a:t>嵌套层次</a:t>
            </a:r>
            <a:r>
              <a:rPr lang="en-US" altLang="zh-CN" sz="2400" dirty="0" err="1">
                <a:solidFill>
                  <a:srgbClr val="990033"/>
                </a:solidFill>
              </a:rPr>
              <a:t>i</a:t>
            </a:r>
            <a:r>
              <a:rPr lang="zh-CN" altLang="en-US" sz="2400" dirty="0">
                <a:solidFill>
                  <a:srgbClr val="990033"/>
                </a:solidFill>
              </a:rPr>
              <a:t>的过程的</a:t>
            </a:r>
            <a:r>
              <a:rPr lang="zh-CN" altLang="en-US" sz="2400" b="1" dirty="0">
                <a:solidFill>
                  <a:srgbClr val="990033"/>
                </a:solidFill>
              </a:rPr>
              <a:t>局部变量</a:t>
            </a:r>
            <a:r>
              <a:rPr lang="en-US" altLang="zh-CN" sz="2400" dirty="0">
                <a:solidFill>
                  <a:srgbClr val="990033"/>
                </a:solidFill>
              </a:rPr>
              <a:t>a</a:t>
            </a:r>
            <a:r>
              <a:rPr lang="zh-CN" altLang="en-US" sz="2400" dirty="0">
                <a:solidFill>
                  <a:srgbClr val="990033"/>
                </a:solidFill>
              </a:rPr>
              <a:t>是由</a:t>
            </a:r>
            <a:r>
              <a:rPr lang="en-US" altLang="zh-CN" sz="2400" dirty="0">
                <a:solidFill>
                  <a:srgbClr val="990033"/>
                </a:solidFill>
              </a:rPr>
              <a:t>display</a:t>
            </a:r>
            <a:r>
              <a:rPr lang="zh-CN" altLang="en-US" sz="2400" dirty="0">
                <a:solidFill>
                  <a:srgbClr val="990033"/>
                </a:solidFill>
              </a:rPr>
              <a:t>元素</a:t>
            </a:r>
            <a:r>
              <a:rPr lang="en-US" altLang="zh-CN" sz="2400" dirty="0">
                <a:solidFill>
                  <a:srgbClr val="990033"/>
                </a:solidFill>
              </a:rPr>
              <a:t>[</a:t>
            </a:r>
            <a:r>
              <a:rPr lang="en-US" altLang="zh-CN" sz="2400" dirty="0" err="1">
                <a:solidFill>
                  <a:srgbClr val="990033"/>
                </a:solidFill>
              </a:rPr>
              <a:t>i</a:t>
            </a:r>
            <a:r>
              <a:rPr lang="en-US" altLang="zh-CN" sz="2400" dirty="0">
                <a:solidFill>
                  <a:srgbClr val="990033"/>
                </a:solidFill>
              </a:rPr>
              <a:t>]</a:t>
            </a:r>
            <a:r>
              <a:rPr lang="zh-CN" altLang="en-US" sz="2400" dirty="0">
                <a:solidFill>
                  <a:srgbClr val="990033"/>
                </a:solidFill>
              </a:rPr>
              <a:t>所指的那个活动记录中存放的。</a:t>
            </a:r>
          </a:p>
          <a:p>
            <a:pPr marL="609600" indent="-609600">
              <a:spcBef>
                <a:spcPts val="600"/>
              </a:spcBef>
              <a:spcAft>
                <a:spcPts val="0"/>
              </a:spcAft>
              <a:buFont typeface="Wingdings" panose="05000000000000000000" pitchFamily="2" charset="2"/>
              <a:buChar char="l"/>
            </a:pPr>
            <a:r>
              <a:rPr lang="zh-CN" altLang="en-US" sz="2400" dirty="0">
                <a:solidFill>
                  <a:srgbClr val="990033"/>
                </a:solidFill>
              </a:rPr>
              <a:t>嵌套层次</a:t>
            </a:r>
            <a:r>
              <a:rPr lang="en-US" altLang="zh-CN" sz="2400" dirty="0">
                <a:solidFill>
                  <a:srgbClr val="990033"/>
                </a:solidFill>
              </a:rPr>
              <a:t>i+1</a:t>
            </a:r>
            <a:r>
              <a:rPr lang="zh-CN" altLang="en-US" sz="2400" dirty="0">
                <a:solidFill>
                  <a:srgbClr val="990033"/>
                </a:solidFill>
              </a:rPr>
              <a:t>过程中的</a:t>
            </a:r>
            <a:r>
              <a:rPr lang="zh-CN" altLang="en-US" sz="2400" b="1" dirty="0">
                <a:solidFill>
                  <a:srgbClr val="990033"/>
                </a:solidFill>
              </a:rPr>
              <a:t>非局部变量</a:t>
            </a:r>
            <a:r>
              <a:rPr lang="zh-CN" altLang="en-US" sz="2400" dirty="0">
                <a:solidFill>
                  <a:srgbClr val="990033"/>
                </a:solidFill>
              </a:rPr>
              <a:t>可能在</a:t>
            </a:r>
            <a:r>
              <a:rPr lang="en-US" altLang="zh-CN" sz="2400" dirty="0" err="1">
                <a:solidFill>
                  <a:srgbClr val="990033"/>
                </a:solidFill>
              </a:rPr>
              <a:t>i</a:t>
            </a:r>
            <a:r>
              <a:rPr lang="zh-CN" altLang="en-US" sz="2400" dirty="0">
                <a:solidFill>
                  <a:srgbClr val="990033"/>
                </a:solidFill>
              </a:rPr>
              <a:t>，</a:t>
            </a:r>
            <a:r>
              <a:rPr lang="en-US" altLang="zh-CN" sz="2400" dirty="0">
                <a:solidFill>
                  <a:srgbClr val="990033"/>
                </a:solidFill>
              </a:rPr>
              <a:t>i-1</a:t>
            </a:r>
            <a:r>
              <a:rPr lang="zh-CN" altLang="en-US" sz="2400" dirty="0">
                <a:solidFill>
                  <a:srgbClr val="990033"/>
                </a:solidFill>
              </a:rPr>
              <a:t>，</a:t>
            </a:r>
            <a:r>
              <a:rPr lang="en-US" altLang="zh-CN" sz="2400" dirty="0">
                <a:solidFill>
                  <a:srgbClr val="990033"/>
                </a:solidFill>
              </a:rPr>
              <a:t>….</a:t>
            </a:r>
            <a:r>
              <a:rPr lang="zh-CN" altLang="en-US" sz="2400" dirty="0">
                <a:solidFill>
                  <a:srgbClr val="990033"/>
                </a:solidFill>
              </a:rPr>
              <a:t>，</a:t>
            </a:r>
            <a:r>
              <a:rPr lang="en-US" altLang="zh-CN" sz="2400" dirty="0">
                <a:solidFill>
                  <a:srgbClr val="990033"/>
                </a:solidFill>
              </a:rPr>
              <a:t>0</a:t>
            </a:r>
            <a:r>
              <a:rPr lang="zh-CN" altLang="en-US" sz="2400" dirty="0">
                <a:solidFill>
                  <a:srgbClr val="990033"/>
                </a:solidFill>
              </a:rPr>
              <a:t>层，对它的存取是通过</a:t>
            </a:r>
            <a:r>
              <a:rPr lang="en-US" altLang="zh-CN" sz="2400" dirty="0">
                <a:solidFill>
                  <a:srgbClr val="990033"/>
                </a:solidFill>
              </a:rPr>
              <a:t>display</a:t>
            </a:r>
            <a:r>
              <a:rPr lang="zh-CN" altLang="en-US" sz="2400" dirty="0">
                <a:solidFill>
                  <a:srgbClr val="990033"/>
                </a:solidFill>
              </a:rPr>
              <a:t>元素的</a:t>
            </a:r>
            <a:r>
              <a:rPr lang="en-US" altLang="zh-CN" sz="2400" dirty="0">
                <a:solidFill>
                  <a:srgbClr val="990033"/>
                </a:solidFill>
              </a:rPr>
              <a:t>d[</a:t>
            </a:r>
            <a:r>
              <a:rPr lang="en-US" altLang="zh-CN" sz="2400" dirty="0" err="1">
                <a:solidFill>
                  <a:srgbClr val="990033"/>
                </a:solidFill>
              </a:rPr>
              <a:t>i</a:t>
            </a:r>
            <a:r>
              <a:rPr lang="en-US" altLang="zh-CN" sz="2400" dirty="0">
                <a:solidFill>
                  <a:srgbClr val="990033"/>
                </a:solidFill>
              </a:rPr>
              <a:t>],d[i-1],…..,d[0]</a:t>
            </a:r>
            <a:r>
              <a:rPr lang="zh-CN" altLang="en-US" sz="2400" dirty="0">
                <a:solidFill>
                  <a:srgbClr val="990033"/>
                </a:solidFill>
              </a:rPr>
              <a:t>而获得的。</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67916" y="493714"/>
            <a:ext cx="8229600" cy="909636"/>
          </a:xfrm>
        </p:spPr>
        <p:txBody>
          <a:bodyPr/>
          <a:lstStyle/>
          <a:p>
            <a:r>
              <a:rPr lang="zh-CN" altLang="en-US" dirty="0" smtClean="0">
                <a:solidFill>
                  <a:schemeClr val="accent2"/>
                </a:solidFill>
                <a:latin typeface="隶书" panose="02010509060101010101" pitchFamily="49" charset="-122"/>
                <a:ea typeface="隶书" panose="02010509060101010101" pitchFamily="49" charset="-122"/>
              </a:rPr>
              <a:t>非</a:t>
            </a:r>
            <a:r>
              <a:rPr lang="zh-CN" altLang="en-US" dirty="0" smtClean="0">
                <a:solidFill>
                  <a:schemeClr val="accent2"/>
                </a:solidFill>
                <a:latin typeface="隶书" panose="02010509060101010101" pitchFamily="49" charset="-122"/>
                <a:ea typeface="隶书" panose="02010509060101010101" pitchFamily="49" charset="-122"/>
              </a:rPr>
              <a:t>局部变量跟踪</a:t>
            </a:r>
            <a:endParaRPr lang="zh-CN" altLang="en-US" dirty="0" smtClean="0"/>
          </a:p>
        </p:txBody>
      </p:sp>
      <p:graphicFrame>
        <p:nvGraphicFramePr>
          <p:cNvPr id="4" name="Group 148"/>
          <p:cNvGraphicFramePr>
            <a:graphicFrameLocks noGrp="1"/>
          </p:cNvGraphicFramePr>
          <p:nvPr/>
        </p:nvGraphicFramePr>
        <p:xfrm>
          <a:off x="5245101" y="1739901"/>
          <a:ext cx="1584325" cy="982682"/>
        </p:xfrm>
        <a:graphic>
          <a:graphicData uri="http://schemas.openxmlformats.org/drawingml/2006/table">
            <a:tbl>
              <a:tblPr/>
              <a:tblGrid>
                <a:gridCol w="1584325">
                  <a:extLst>
                    <a:ext uri="{9D8B030D-6E8A-4147-A177-3AD203B41FA5}">
                      <a16:colId xmlns:a16="http://schemas.microsoft.com/office/drawing/2014/main" val="20000"/>
                    </a:ext>
                  </a:extLst>
                </a:gridCol>
              </a:tblGrid>
              <a:tr h="6474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Qicksort</a:t>
                      </a:r>
                      <a:r>
                        <a:rPr kumimoji="0" lang="zh-CN" altLang="en-US" sz="1600" b="0" i="0" u="none" strike="noStrike" cap="none" normalizeH="0" baseline="0" smtClean="0">
                          <a:ln>
                            <a:noFill/>
                          </a:ln>
                          <a:solidFill>
                            <a:schemeClr val="tx1"/>
                          </a:solidFill>
                          <a:effectLst/>
                          <a:latin typeface="Arial" charset="0"/>
                          <a:ea typeface="宋体" pitchFamily="2" charset="-122"/>
                        </a:rPr>
                        <a:t>的活动记录</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Sort</a:t>
                      </a:r>
                      <a:r>
                        <a:rPr kumimoji="0" lang="zh-CN" altLang="en-US" sz="1600" b="0" i="0" u="none" strike="noStrike" cap="none" normalizeH="0" baseline="0" smtClean="0">
                          <a:ln>
                            <a:noFill/>
                          </a:ln>
                          <a:solidFill>
                            <a:schemeClr val="tx1"/>
                          </a:solidFill>
                          <a:effectLst/>
                          <a:latin typeface="Arial" charset="0"/>
                          <a:ea typeface="宋体" pitchFamily="2" charset="-122"/>
                        </a:rPr>
                        <a:t>的活动记录</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5370" name="Rectangle 156"/>
          <p:cNvSpPr>
            <a:spLocks noChangeArrowheads="1"/>
          </p:cNvSpPr>
          <p:nvPr/>
        </p:nvSpPr>
        <p:spPr bwMode="auto">
          <a:xfrm>
            <a:off x="4092575" y="1666876"/>
            <a:ext cx="6477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a:t>TOP</a:t>
            </a:r>
          </a:p>
        </p:txBody>
      </p:sp>
      <p:sp>
        <p:nvSpPr>
          <p:cNvPr id="15371" name="Rectangle 157"/>
          <p:cNvSpPr>
            <a:spLocks noChangeArrowheads="1"/>
          </p:cNvSpPr>
          <p:nvPr/>
        </p:nvSpPr>
        <p:spPr bwMode="auto">
          <a:xfrm>
            <a:off x="4237039" y="2243139"/>
            <a:ext cx="5048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400"/>
              <a:t>SP</a:t>
            </a:r>
          </a:p>
        </p:txBody>
      </p:sp>
      <p:sp>
        <p:nvSpPr>
          <p:cNvPr id="15372" name="Line 158"/>
          <p:cNvSpPr>
            <a:spLocks noChangeShapeType="1"/>
          </p:cNvSpPr>
          <p:nvPr/>
        </p:nvSpPr>
        <p:spPr bwMode="auto">
          <a:xfrm>
            <a:off x="4597400" y="2387600"/>
            <a:ext cx="647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3" name="Line 159"/>
          <p:cNvSpPr>
            <a:spLocks noChangeShapeType="1"/>
          </p:cNvSpPr>
          <p:nvPr/>
        </p:nvSpPr>
        <p:spPr bwMode="auto">
          <a:xfrm>
            <a:off x="4813301" y="1739900"/>
            <a:ext cx="504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 name="Group 160"/>
          <p:cNvGraphicFramePr>
            <a:graphicFrameLocks noGrp="1"/>
          </p:cNvGraphicFramePr>
          <p:nvPr/>
        </p:nvGraphicFramePr>
        <p:xfrm>
          <a:off x="2797176" y="1882775"/>
          <a:ext cx="1103313" cy="609600"/>
        </p:xfrm>
        <a:graphic>
          <a:graphicData uri="http://schemas.openxmlformats.org/drawingml/2006/table">
            <a:tbl>
              <a:tblPr/>
              <a:tblGrid>
                <a:gridCol w="1103313">
                  <a:extLst>
                    <a:ext uri="{9D8B030D-6E8A-4147-A177-3AD203B41FA5}">
                      <a16:colId xmlns:a16="http://schemas.microsoft.com/office/drawing/2014/main" val="20000"/>
                    </a:ext>
                  </a:extLst>
                </a:gridCol>
              </a:tblGrid>
              <a:tr h="223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d[1]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d[0]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5382" name="Rectangle 168"/>
          <p:cNvSpPr>
            <a:spLocks noChangeArrowheads="1"/>
          </p:cNvSpPr>
          <p:nvPr/>
        </p:nvSpPr>
        <p:spPr bwMode="auto">
          <a:xfrm>
            <a:off x="2725739" y="1406525"/>
            <a:ext cx="7905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a:t>display</a:t>
            </a:r>
          </a:p>
        </p:txBody>
      </p:sp>
      <p:sp>
        <p:nvSpPr>
          <p:cNvPr id="15383" name="Line 169"/>
          <p:cNvSpPr>
            <a:spLocks noChangeShapeType="1"/>
          </p:cNvSpPr>
          <p:nvPr/>
        </p:nvSpPr>
        <p:spPr bwMode="auto">
          <a:xfrm>
            <a:off x="3805239" y="2387600"/>
            <a:ext cx="287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4" name="Line 170"/>
          <p:cNvSpPr>
            <a:spLocks noChangeShapeType="1"/>
          </p:cNvSpPr>
          <p:nvPr/>
        </p:nvSpPr>
        <p:spPr bwMode="auto">
          <a:xfrm>
            <a:off x="4092575" y="2387600"/>
            <a:ext cx="0"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5" name="Line 171"/>
          <p:cNvSpPr>
            <a:spLocks noChangeShapeType="1"/>
          </p:cNvSpPr>
          <p:nvPr/>
        </p:nvSpPr>
        <p:spPr bwMode="auto">
          <a:xfrm>
            <a:off x="4092576" y="2674938"/>
            <a:ext cx="1152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86" name="Line 172"/>
          <p:cNvSpPr>
            <a:spLocks noChangeShapeType="1"/>
          </p:cNvSpPr>
          <p:nvPr/>
        </p:nvSpPr>
        <p:spPr bwMode="auto">
          <a:xfrm>
            <a:off x="3805238" y="2027238"/>
            <a:ext cx="3603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7" name="Line 173"/>
          <p:cNvSpPr>
            <a:spLocks noChangeShapeType="1"/>
          </p:cNvSpPr>
          <p:nvPr/>
        </p:nvSpPr>
        <p:spPr bwMode="auto">
          <a:xfrm>
            <a:off x="4165600" y="2027238"/>
            <a:ext cx="0"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8" name="Line 174"/>
          <p:cNvSpPr>
            <a:spLocks noChangeShapeType="1"/>
          </p:cNvSpPr>
          <p:nvPr/>
        </p:nvSpPr>
        <p:spPr bwMode="auto">
          <a:xfrm>
            <a:off x="4165601" y="2387600"/>
            <a:ext cx="1428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7" name="Group 175"/>
          <p:cNvGraphicFramePr>
            <a:graphicFrameLocks noGrp="1"/>
          </p:cNvGraphicFramePr>
          <p:nvPr/>
        </p:nvGraphicFramePr>
        <p:xfrm>
          <a:off x="5462589" y="4260850"/>
          <a:ext cx="1584325" cy="1562100"/>
        </p:xfrm>
        <a:graphic>
          <a:graphicData uri="http://schemas.openxmlformats.org/drawingml/2006/table">
            <a:tbl>
              <a:tblPr/>
              <a:tblGrid>
                <a:gridCol w="1584325">
                  <a:extLst>
                    <a:ext uri="{9D8B030D-6E8A-4147-A177-3AD203B41FA5}">
                      <a16:colId xmlns:a16="http://schemas.microsoft.com/office/drawing/2014/main" val="20000"/>
                    </a:ext>
                  </a:extLst>
                </a:gridCol>
              </a:tblGrid>
              <a:tr h="647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Qicksort</a:t>
                      </a:r>
                      <a:r>
                        <a:rPr kumimoji="0" lang="zh-CN" altLang="en-US" sz="1600" b="0" i="0" u="none" strike="noStrike" cap="none" normalizeH="0" baseline="0" smtClean="0">
                          <a:ln>
                            <a:noFill/>
                          </a:ln>
                          <a:solidFill>
                            <a:schemeClr val="tx1"/>
                          </a:solidFill>
                          <a:effectLst/>
                          <a:latin typeface="Arial" charset="0"/>
                          <a:ea typeface="宋体" pitchFamily="2" charset="-122"/>
                        </a:rPr>
                        <a:t>的活动记录（现行）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Qicksort</a:t>
                      </a:r>
                      <a:r>
                        <a:rPr kumimoji="0" lang="zh-CN" altLang="en-US" sz="1600" b="0" i="0" u="none" strike="noStrike" cap="none" normalizeH="0" baseline="0" smtClean="0">
                          <a:ln>
                            <a:noFill/>
                          </a:ln>
                          <a:solidFill>
                            <a:schemeClr val="tx1"/>
                          </a:solidFill>
                          <a:effectLst/>
                          <a:latin typeface="Arial" charset="0"/>
                          <a:ea typeface="宋体" pitchFamily="2" charset="-122"/>
                        </a:rPr>
                        <a:t>的活动记录</a:t>
                      </a:r>
                      <a:r>
                        <a:rPr kumimoji="0" lang="en-US" altLang="zh-CN" sz="1600" b="0" i="0" u="none" strike="noStrike" cap="none" normalizeH="0" baseline="0" smtClean="0">
                          <a:ln>
                            <a:noFill/>
                          </a:ln>
                          <a:solidFill>
                            <a:schemeClr val="tx1"/>
                          </a:solidFill>
                          <a:effectLst/>
                          <a:latin typeface="Arial" charset="0"/>
                          <a:ea typeface="宋体" pitchFamily="2" charset="-122"/>
                        </a:rPr>
                        <a:t>(</a:t>
                      </a:r>
                      <a:r>
                        <a:rPr kumimoji="0" lang="zh-CN" altLang="en-US" sz="1600" b="0" i="0" u="none" strike="noStrike" cap="none" normalizeH="0" baseline="0" smtClean="0">
                          <a:ln>
                            <a:noFill/>
                          </a:ln>
                          <a:solidFill>
                            <a:schemeClr val="tx1"/>
                          </a:solidFill>
                          <a:effectLst/>
                          <a:latin typeface="Arial" charset="0"/>
                          <a:ea typeface="宋体" pitchFamily="2" charset="-122"/>
                        </a:rPr>
                        <a:t>第一次</a:t>
                      </a:r>
                      <a:r>
                        <a:rPr kumimoji="0" lang="en-US" altLang="zh-CN" sz="16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Sort</a:t>
                      </a:r>
                      <a:r>
                        <a:rPr kumimoji="0" lang="zh-CN" altLang="en-US" sz="1600" b="0" i="0" u="none" strike="noStrike" cap="none" normalizeH="0" baseline="0" smtClean="0">
                          <a:ln>
                            <a:noFill/>
                          </a:ln>
                          <a:solidFill>
                            <a:schemeClr val="tx1"/>
                          </a:solidFill>
                          <a:effectLst/>
                          <a:latin typeface="Arial" charset="0"/>
                          <a:ea typeface="宋体" pitchFamily="2" charset="-122"/>
                        </a:rPr>
                        <a:t>的活动记录</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5398" name="Rectangle 185"/>
          <p:cNvSpPr>
            <a:spLocks noChangeArrowheads="1"/>
          </p:cNvSpPr>
          <p:nvPr/>
        </p:nvSpPr>
        <p:spPr bwMode="auto">
          <a:xfrm>
            <a:off x="4310063" y="3973513"/>
            <a:ext cx="6477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a:t>TOP</a:t>
            </a:r>
          </a:p>
        </p:txBody>
      </p:sp>
      <p:sp>
        <p:nvSpPr>
          <p:cNvPr id="15399" name="Rectangle 186"/>
          <p:cNvSpPr>
            <a:spLocks noChangeArrowheads="1"/>
          </p:cNvSpPr>
          <p:nvPr/>
        </p:nvSpPr>
        <p:spPr bwMode="auto">
          <a:xfrm>
            <a:off x="4310064" y="4621214"/>
            <a:ext cx="5048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400"/>
              <a:t>SP</a:t>
            </a:r>
          </a:p>
        </p:txBody>
      </p:sp>
      <p:sp>
        <p:nvSpPr>
          <p:cNvPr id="15400" name="Line 187"/>
          <p:cNvSpPr>
            <a:spLocks noChangeShapeType="1"/>
          </p:cNvSpPr>
          <p:nvPr/>
        </p:nvSpPr>
        <p:spPr bwMode="auto">
          <a:xfrm>
            <a:off x="4813300" y="4910138"/>
            <a:ext cx="647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01" name="Line 188"/>
          <p:cNvSpPr>
            <a:spLocks noChangeShapeType="1"/>
          </p:cNvSpPr>
          <p:nvPr/>
        </p:nvSpPr>
        <p:spPr bwMode="auto">
          <a:xfrm>
            <a:off x="4957764" y="4260850"/>
            <a:ext cx="504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2" name="Group 189"/>
          <p:cNvGraphicFramePr>
            <a:graphicFrameLocks noGrp="1"/>
          </p:cNvGraphicFramePr>
          <p:nvPr/>
        </p:nvGraphicFramePr>
        <p:xfrm>
          <a:off x="2941638" y="4764088"/>
          <a:ext cx="1103312" cy="609600"/>
        </p:xfrm>
        <a:graphic>
          <a:graphicData uri="http://schemas.openxmlformats.org/drawingml/2006/table">
            <a:tbl>
              <a:tblPr/>
              <a:tblGrid>
                <a:gridCol w="1103312">
                  <a:extLst>
                    <a:ext uri="{9D8B030D-6E8A-4147-A177-3AD203B41FA5}">
                      <a16:colId xmlns:a16="http://schemas.microsoft.com/office/drawing/2014/main" val="20000"/>
                    </a:ext>
                  </a:extLst>
                </a:gridCol>
              </a:tblGrid>
              <a:tr h="223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d[1]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d[0]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5410" name="Rectangle 197"/>
          <p:cNvSpPr>
            <a:spLocks noChangeArrowheads="1"/>
          </p:cNvSpPr>
          <p:nvPr/>
        </p:nvSpPr>
        <p:spPr bwMode="auto">
          <a:xfrm>
            <a:off x="2870201" y="4287838"/>
            <a:ext cx="7905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a:t>display</a:t>
            </a:r>
          </a:p>
        </p:txBody>
      </p:sp>
      <p:sp>
        <p:nvSpPr>
          <p:cNvPr id="15411" name="Line 198"/>
          <p:cNvSpPr>
            <a:spLocks noChangeShapeType="1"/>
          </p:cNvSpPr>
          <p:nvPr/>
        </p:nvSpPr>
        <p:spPr bwMode="auto">
          <a:xfrm>
            <a:off x="3949700" y="5268913"/>
            <a:ext cx="2873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2" name="Line 199"/>
          <p:cNvSpPr>
            <a:spLocks noChangeShapeType="1"/>
          </p:cNvSpPr>
          <p:nvPr/>
        </p:nvSpPr>
        <p:spPr bwMode="auto">
          <a:xfrm>
            <a:off x="4238626" y="5845175"/>
            <a:ext cx="12239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13" name="Line 200"/>
          <p:cNvSpPr>
            <a:spLocks noChangeShapeType="1"/>
          </p:cNvSpPr>
          <p:nvPr/>
        </p:nvSpPr>
        <p:spPr bwMode="auto">
          <a:xfrm>
            <a:off x="3949701" y="4908550"/>
            <a:ext cx="360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4" name="Line 201"/>
          <p:cNvSpPr>
            <a:spLocks noChangeShapeType="1"/>
          </p:cNvSpPr>
          <p:nvPr/>
        </p:nvSpPr>
        <p:spPr bwMode="auto">
          <a:xfrm>
            <a:off x="4238625" y="5268913"/>
            <a:ext cx="0" cy="576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5" name="Text Box 202"/>
          <p:cNvSpPr txBox="1">
            <a:spLocks noChangeArrowheads="1"/>
          </p:cNvSpPr>
          <p:nvPr/>
        </p:nvSpPr>
        <p:spPr bwMode="auto">
          <a:xfrm>
            <a:off x="3373438" y="2963863"/>
            <a:ext cx="291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t>sort→quicksort….</a:t>
            </a:r>
            <a:r>
              <a:rPr lang="zh-CN" altLang="en-US" sz="1800"/>
              <a:t>调用过程</a:t>
            </a:r>
          </a:p>
        </p:txBody>
      </p:sp>
      <p:sp>
        <p:nvSpPr>
          <p:cNvPr id="15416" name="Text Box 203"/>
          <p:cNvSpPr txBox="1">
            <a:spLocks noChangeArrowheads="1"/>
          </p:cNvSpPr>
          <p:nvPr/>
        </p:nvSpPr>
        <p:spPr bwMode="auto">
          <a:xfrm>
            <a:off x="3300413" y="6061076"/>
            <a:ext cx="405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t>sort→quicksort→quicksort….</a:t>
            </a:r>
            <a:r>
              <a:rPr lang="zh-CN" altLang="en-US" sz="1800"/>
              <a:t>调用过程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dirty="0" smtClean="0">
                <a:solidFill>
                  <a:schemeClr val="accent2"/>
                </a:solidFill>
                <a:latin typeface="隶书" panose="02010509060101010101" pitchFamily="49" charset="-122"/>
                <a:ea typeface="隶书" panose="02010509060101010101" pitchFamily="49" charset="-122"/>
              </a:rPr>
              <a:t>非</a:t>
            </a:r>
            <a:r>
              <a:rPr lang="zh-CN" altLang="en-US" dirty="0" smtClean="0">
                <a:solidFill>
                  <a:schemeClr val="accent2"/>
                </a:solidFill>
                <a:latin typeface="隶书" panose="02010509060101010101" pitchFamily="49" charset="-122"/>
                <a:ea typeface="隶书" panose="02010509060101010101" pitchFamily="49" charset="-122"/>
              </a:rPr>
              <a:t>局部变量跟踪</a:t>
            </a:r>
            <a:endParaRPr lang="zh-CN" altLang="en-US" dirty="0" smtClean="0"/>
          </a:p>
        </p:txBody>
      </p:sp>
      <p:graphicFrame>
        <p:nvGraphicFramePr>
          <p:cNvPr id="6" name="Group 5"/>
          <p:cNvGraphicFramePr>
            <a:graphicFrameLocks noGrp="1"/>
          </p:cNvGraphicFramePr>
          <p:nvPr/>
        </p:nvGraphicFramePr>
        <p:xfrm>
          <a:off x="3092451" y="1725614"/>
          <a:ext cx="1584325" cy="2073274"/>
        </p:xfrm>
        <a:graphic>
          <a:graphicData uri="http://schemas.openxmlformats.org/drawingml/2006/table">
            <a:tbl>
              <a:tblPr/>
              <a:tblGrid>
                <a:gridCol w="1584325">
                  <a:extLst>
                    <a:ext uri="{9D8B030D-6E8A-4147-A177-3AD203B41FA5}">
                      <a16:colId xmlns:a16="http://schemas.microsoft.com/office/drawing/2014/main" val="20000"/>
                    </a:ext>
                  </a:extLst>
                </a:gridCol>
              </a:tblGrid>
              <a:tr h="57929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Partition</a:t>
                      </a:r>
                      <a:r>
                        <a:rPr kumimoji="0" lang="zh-CN" altLang="en-US" sz="1600" b="0" i="0" u="none" strike="noStrike" cap="none" normalizeH="0" baseline="0" smtClean="0">
                          <a:ln>
                            <a:noFill/>
                          </a:ln>
                          <a:solidFill>
                            <a:schemeClr val="tx1"/>
                          </a:solidFill>
                          <a:effectLst/>
                          <a:latin typeface="Arial" charset="0"/>
                          <a:ea typeface="宋体" pitchFamily="2" charset="-122"/>
                        </a:rPr>
                        <a:t>的活动记录</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29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Qicksort</a:t>
                      </a:r>
                      <a:r>
                        <a:rPr kumimoji="0" lang="zh-CN" altLang="en-US" sz="1600" b="0" i="0" u="none" strike="noStrike" cap="none" normalizeH="0" baseline="0" smtClean="0">
                          <a:ln>
                            <a:noFill/>
                          </a:ln>
                          <a:solidFill>
                            <a:schemeClr val="tx1"/>
                          </a:solidFill>
                          <a:effectLst/>
                          <a:latin typeface="Arial" charset="0"/>
                          <a:ea typeface="宋体" pitchFamily="2" charset="-122"/>
                        </a:rPr>
                        <a:t>的活动记录（现行）</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29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Qicksort</a:t>
                      </a:r>
                      <a:r>
                        <a:rPr kumimoji="0" lang="zh-CN" altLang="en-US" sz="1600" b="0" i="0" u="none" strike="noStrike" cap="none" normalizeH="0" baseline="0" smtClean="0">
                          <a:ln>
                            <a:noFill/>
                          </a:ln>
                          <a:solidFill>
                            <a:schemeClr val="tx1"/>
                          </a:solidFill>
                          <a:effectLst/>
                          <a:latin typeface="Arial" charset="0"/>
                          <a:ea typeface="宋体" pitchFamily="2" charset="-122"/>
                        </a:rPr>
                        <a:t>的活动记录</a:t>
                      </a:r>
                      <a:r>
                        <a:rPr kumimoji="0" lang="en-US" altLang="zh-CN" sz="1600" b="0" i="0" u="none" strike="noStrike" cap="none" normalizeH="0" baseline="0" smtClean="0">
                          <a:ln>
                            <a:noFill/>
                          </a:ln>
                          <a:solidFill>
                            <a:schemeClr val="tx1"/>
                          </a:solidFill>
                          <a:effectLst/>
                          <a:latin typeface="Arial" charset="0"/>
                          <a:ea typeface="宋体" pitchFamily="2" charset="-122"/>
                        </a:rPr>
                        <a:t>(</a:t>
                      </a:r>
                      <a:r>
                        <a:rPr kumimoji="0" lang="zh-CN" altLang="en-US" sz="1600" b="0" i="0" u="none" strike="noStrike" cap="none" normalizeH="0" baseline="0" smtClean="0">
                          <a:ln>
                            <a:noFill/>
                          </a:ln>
                          <a:solidFill>
                            <a:schemeClr val="tx1"/>
                          </a:solidFill>
                          <a:effectLst/>
                          <a:latin typeface="Arial" charset="0"/>
                          <a:ea typeface="宋体" pitchFamily="2" charset="-122"/>
                        </a:rPr>
                        <a:t>第一次</a:t>
                      </a:r>
                      <a:r>
                        <a:rPr kumimoji="0" lang="en-US" altLang="zh-CN" sz="1600" b="0" i="0" u="none" strike="noStrike" cap="none" normalizeH="0" baseline="0" smtClean="0">
                          <a:ln>
                            <a:noFill/>
                          </a:ln>
                          <a:solidFill>
                            <a:schemeClr val="tx1"/>
                          </a:solidFill>
                          <a:effectLst/>
                          <a:latin typeface="Arial" charset="0"/>
                          <a:ea typeface="宋体" pitchFamily="2" charset="-122"/>
                        </a:rPr>
                        <a:t>)</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Sort</a:t>
                      </a:r>
                      <a:r>
                        <a:rPr kumimoji="0" lang="zh-CN" altLang="en-US" sz="1600" b="0" i="0" u="none" strike="noStrike" cap="none" normalizeH="0" baseline="0" smtClean="0">
                          <a:ln>
                            <a:noFill/>
                          </a:ln>
                          <a:solidFill>
                            <a:schemeClr val="tx1"/>
                          </a:solidFill>
                          <a:effectLst/>
                          <a:latin typeface="Arial" charset="0"/>
                          <a:ea typeface="宋体" pitchFamily="2" charset="-122"/>
                        </a:rPr>
                        <a:t>的活动记录</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398" name="Rectangle 17"/>
          <p:cNvSpPr>
            <a:spLocks noChangeArrowheads="1"/>
          </p:cNvSpPr>
          <p:nvPr/>
        </p:nvSpPr>
        <p:spPr bwMode="auto">
          <a:xfrm>
            <a:off x="1939925" y="1581151"/>
            <a:ext cx="6477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a:t>TOP</a:t>
            </a:r>
          </a:p>
        </p:txBody>
      </p:sp>
      <p:sp>
        <p:nvSpPr>
          <p:cNvPr id="16399" name="Rectangle 18"/>
          <p:cNvSpPr>
            <a:spLocks noChangeArrowheads="1"/>
          </p:cNvSpPr>
          <p:nvPr/>
        </p:nvSpPr>
        <p:spPr bwMode="auto">
          <a:xfrm>
            <a:off x="1939926" y="2157414"/>
            <a:ext cx="5048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400"/>
              <a:t>SP</a:t>
            </a:r>
          </a:p>
        </p:txBody>
      </p:sp>
      <p:sp>
        <p:nvSpPr>
          <p:cNvPr id="16400" name="Line 19"/>
          <p:cNvSpPr>
            <a:spLocks noChangeShapeType="1"/>
          </p:cNvSpPr>
          <p:nvPr/>
        </p:nvSpPr>
        <p:spPr bwMode="auto">
          <a:xfrm>
            <a:off x="2444750" y="2300288"/>
            <a:ext cx="647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1" name="Line 20"/>
          <p:cNvSpPr>
            <a:spLocks noChangeShapeType="1"/>
          </p:cNvSpPr>
          <p:nvPr/>
        </p:nvSpPr>
        <p:spPr bwMode="auto">
          <a:xfrm>
            <a:off x="2587626" y="1725613"/>
            <a:ext cx="504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1" name="Group 21"/>
          <p:cNvGraphicFramePr>
            <a:graphicFrameLocks noGrp="1"/>
          </p:cNvGraphicFramePr>
          <p:nvPr/>
        </p:nvGraphicFramePr>
        <p:xfrm>
          <a:off x="571501" y="2012950"/>
          <a:ext cx="1103313" cy="914400"/>
        </p:xfrm>
        <a:graphic>
          <a:graphicData uri="http://schemas.openxmlformats.org/drawingml/2006/table">
            <a:tbl>
              <a:tblPr/>
              <a:tblGrid>
                <a:gridCol w="1103313">
                  <a:extLst>
                    <a:ext uri="{9D8B030D-6E8A-4147-A177-3AD203B41FA5}">
                      <a16:colId xmlns:a16="http://schemas.microsoft.com/office/drawing/2014/main" val="20000"/>
                    </a:ext>
                  </a:extLst>
                </a:gridCol>
              </a:tblGrid>
              <a:tr h="223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d[2]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d[1]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3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d[0]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6412" name="Line 31"/>
          <p:cNvSpPr>
            <a:spLocks noChangeShapeType="1"/>
          </p:cNvSpPr>
          <p:nvPr/>
        </p:nvSpPr>
        <p:spPr bwMode="auto">
          <a:xfrm>
            <a:off x="1579563" y="251777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3" name="Line 32"/>
          <p:cNvSpPr>
            <a:spLocks noChangeShapeType="1"/>
          </p:cNvSpPr>
          <p:nvPr/>
        </p:nvSpPr>
        <p:spPr bwMode="auto">
          <a:xfrm>
            <a:off x="1868488" y="3741738"/>
            <a:ext cx="12239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4" name="Line 33"/>
          <p:cNvSpPr>
            <a:spLocks noChangeShapeType="1"/>
          </p:cNvSpPr>
          <p:nvPr/>
        </p:nvSpPr>
        <p:spPr bwMode="auto">
          <a:xfrm>
            <a:off x="1579563" y="2228850"/>
            <a:ext cx="3603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5" name="Line 34"/>
          <p:cNvSpPr>
            <a:spLocks noChangeShapeType="1"/>
          </p:cNvSpPr>
          <p:nvPr/>
        </p:nvSpPr>
        <p:spPr bwMode="auto">
          <a:xfrm>
            <a:off x="1868488" y="2733676"/>
            <a:ext cx="0" cy="10080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6" name="Rectangle 35"/>
          <p:cNvSpPr>
            <a:spLocks noChangeArrowheads="1"/>
          </p:cNvSpPr>
          <p:nvPr/>
        </p:nvSpPr>
        <p:spPr bwMode="auto">
          <a:xfrm>
            <a:off x="715964" y="1365250"/>
            <a:ext cx="7905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a:t>display</a:t>
            </a:r>
          </a:p>
        </p:txBody>
      </p:sp>
      <p:sp>
        <p:nvSpPr>
          <p:cNvPr id="16417" name="Line 36"/>
          <p:cNvSpPr>
            <a:spLocks noChangeShapeType="1"/>
          </p:cNvSpPr>
          <p:nvPr/>
        </p:nvSpPr>
        <p:spPr bwMode="auto">
          <a:xfrm>
            <a:off x="1579564" y="2733675"/>
            <a:ext cx="288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8" name="Line 37"/>
          <p:cNvSpPr>
            <a:spLocks noChangeShapeType="1"/>
          </p:cNvSpPr>
          <p:nvPr/>
        </p:nvSpPr>
        <p:spPr bwMode="auto">
          <a:xfrm>
            <a:off x="2227264" y="2876550"/>
            <a:ext cx="8651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9" name="Line 38"/>
          <p:cNvSpPr>
            <a:spLocks noChangeShapeType="1"/>
          </p:cNvSpPr>
          <p:nvPr/>
        </p:nvSpPr>
        <p:spPr bwMode="auto">
          <a:xfrm flipV="1">
            <a:off x="2227263" y="2517776"/>
            <a:ext cx="0" cy="358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 name="Group 39"/>
          <p:cNvGraphicFramePr>
            <a:graphicFrameLocks noGrp="1"/>
          </p:cNvGraphicFramePr>
          <p:nvPr/>
        </p:nvGraphicFramePr>
        <p:xfrm>
          <a:off x="6765926" y="3994151"/>
          <a:ext cx="1584325" cy="2651560"/>
        </p:xfrm>
        <a:graphic>
          <a:graphicData uri="http://schemas.openxmlformats.org/drawingml/2006/table">
            <a:tbl>
              <a:tblPr/>
              <a:tblGrid>
                <a:gridCol w="1584325">
                  <a:extLst>
                    <a:ext uri="{9D8B030D-6E8A-4147-A177-3AD203B41FA5}">
                      <a16:colId xmlns:a16="http://schemas.microsoft.com/office/drawing/2014/main" val="20000"/>
                    </a:ext>
                  </a:extLst>
                </a:gridCol>
              </a:tblGrid>
              <a:tr h="5789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Exchange</a:t>
                      </a:r>
                      <a:r>
                        <a:rPr kumimoji="0" lang="zh-CN" altLang="en-US" sz="1600" b="0" i="0" u="none" strike="noStrike" cap="none" normalizeH="0" baseline="0" smtClean="0">
                          <a:ln>
                            <a:noFill/>
                          </a:ln>
                          <a:solidFill>
                            <a:schemeClr val="tx1"/>
                          </a:solidFill>
                          <a:effectLst/>
                          <a:latin typeface="Arial" charset="0"/>
                          <a:ea typeface="宋体" pitchFamily="2" charset="-122"/>
                        </a:rPr>
                        <a:t>的活动记录</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89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Partition</a:t>
                      </a:r>
                      <a:r>
                        <a:rPr kumimoji="0" lang="zh-CN" altLang="en-US" sz="1600" b="0" i="0" u="none" strike="noStrike" cap="none" normalizeH="0" baseline="0" smtClean="0">
                          <a:ln>
                            <a:noFill/>
                          </a:ln>
                          <a:solidFill>
                            <a:schemeClr val="tx1"/>
                          </a:solidFill>
                          <a:effectLst/>
                          <a:latin typeface="Arial" charset="0"/>
                          <a:ea typeface="宋体" pitchFamily="2" charset="-122"/>
                        </a:rPr>
                        <a:t>的活动记录</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89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Qicksort</a:t>
                      </a:r>
                      <a:r>
                        <a:rPr kumimoji="0" lang="zh-CN" altLang="en-US" sz="1600" b="0" i="0" u="none" strike="noStrike" cap="none" normalizeH="0" baseline="0" smtClean="0">
                          <a:ln>
                            <a:noFill/>
                          </a:ln>
                          <a:solidFill>
                            <a:schemeClr val="tx1"/>
                          </a:solidFill>
                          <a:effectLst/>
                          <a:latin typeface="Arial" charset="0"/>
                          <a:ea typeface="宋体" pitchFamily="2" charset="-122"/>
                        </a:rPr>
                        <a:t>的活动记录（现行）</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89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Qicksort</a:t>
                      </a:r>
                      <a:r>
                        <a:rPr kumimoji="0" lang="zh-CN" altLang="en-US" sz="1600" b="0" i="0" u="none" strike="noStrike" cap="none" normalizeH="0" baseline="0" smtClean="0">
                          <a:ln>
                            <a:noFill/>
                          </a:ln>
                          <a:solidFill>
                            <a:schemeClr val="tx1"/>
                          </a:solidFill>
                          <a:effectLst/>
                          <a:latin typeface="Arial" charset="0"/>
                          <a:ea typeface="宋体" pitchFamily="2" charset="-122"/>
                        </a:rPr>
                        <a:t>的活动记录</a:t>
                      </a:r>
                      <a:r>
                        <a:rPr kumimoji="0" lang="en-US" altLang="zh-CN" sz="1600" b="0" i="0" u="none" strike="noStrike" cap="none" normalizeH="0" baseline="0" smtClean="0">
                          <a:ln>
                            <a:noFill/>
                          </a:ln>
                          <a:solidFill>
                            <a:schemeClr val="tx1"/>
                          </a:solidFill>
                          <a:effectLst/>
                          <a:latin typeface="Arial" charset="0"/>
                          <a:ea typeface="宋体" pitchFamily="2" charset="-122"/>
                        </a:rPr>
                        <a:t>(</a:t>
                      </a:r>
                      <a:r>
                        <a:rPr kumimoji="0" lang="zh-CN" altLang="en-US" sz="1600" b="0" i="0" u="none" strike="noStrike" cap="none" normalizeH="0" baseline="0" smtClean="0">
                          <a:ln>
                            <a:noFill/>
                          </a:ln>
                          <a:solidFill>
                            <a:schemeClr val="tx1"/>
                          </a:solidFill>
                          <a:effectLst/>
                          <a:latin typeface="Arial" charset="0"/>
                          <a:ea typeface="宋体" pitchFamily="2" charset="-122"/>
                        </a:rPr>
                        <a:t>第一次</a:t>
                      </a:r>
                      <a:r>
                        <a:rPr kumimoji="0" lang="en-US" altLang="zh-CN" sz="1600" b="0" i="0" u="none" strike="noStrike" cap="none" normalizeH="0" baseline="0" smtClean="0">
                          <a:ln>
                            <a:noFill/>
                          </a:ln>
                          <a:solidFill>
                            <a:schemeClr val="tx1"/>
                          </a:solidFill>
                          <a:effectLst/>
                          <a:latin typeface="Arial" charset="0"/>
                          <a:ea typeface="宋体" pitchFamily="2" charset="-122"/>
                        </a:rPr>
                        <a:t>)</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19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Sort</a:t>
                      </a:r>
                      <a:r>
                        <a:rPr kumimoji="0" lang="zh-CN" altLang="en-US" sz="1600" b="0" i="0" u="none" strike="noStrike" cap="none" normalizeH="0" baseline="0" smtClean="0">
                          <a:ln>
                            <a:noFill/>
                          </a:ln>
                          <a:solidFill>
                            <a:schemeClr val="tx1"/>
                          </a:solidFill>
                          <a:effectLst/>
                          <a:latin typeface="Arial" charset="0"/>
                          <a:ea typeface="宋体" pitchFamily="2" charset="-122"/>
                        </a:rPr>
                        <a:t>的活动记录</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6433" name="Rectangle 53"/>
          <p:cNvSpPr>
            <a:spLocks noChangeArrowheads="1"/>
          </p:cNvSpPr>
          <p:nvPr/>
        </p:nvSpPr>
        <p:spPr bwMode="auto">
          <a:xfrm>
            <a:off x="5613400" y="3706813"/>
            <a:ext cx="6477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a:t>TOP</a:t>
            </a:r>
          </a:p>
        </p:txBody>
      </p:sp>
      <p:sp>
        <p:nvSpPr>
          <p:cNvPr id="16434" name="Rectangle 54"/>
          <p:cNvSpPr>
            <a:spLocks noChangeArrowheads="1"/>
          </p:cNvSpPr>
          <p:nvPr/>
        </p:nvSpPr>
        <p:spPr bwMode="auto">
          <a:xfrm>
            <a:off x="5613401" y="4354514"/>
            <a:ext cx="5048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400"/>
              <a:t>SP</a:t>
            </a:r>
          </a:p>
        </p:txBody>
      </p:sp>
      <p:sp>
        <p:nvSpPr>
          <p:cNvPr id="16435" name="Line 55"/>
          <p:cNvSpPr>
            <a:spLocks noChangeShapeType="1"/>
          </p:cNvSpPr>
          <p:nvPr/>
        </p:nvSpPr>
        <p:spPr bwMode="auto">
          <a:xfrm>
            <a:off x="6116638" y="4570413"/>
            <a:ext cx="647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36" name="Line 56"/>
          <p:cNvSpPr>
            <a:spLocks noChangeShapeType="1"/>
          </p:cNvSpPr>
          <p:nvPr/>
        </p:nvSpPr>
        <p:spPr bwMode="auto">
          <a:xfrm>
            <a:off x="6261101" y="3994150"/>
            <a:ext cx="504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5" name="Group 57"/>
          <p:cNvGraphicFramePr>
            <a:graphicFrameLocks noGrp="1"/>
          </p:cNvGraphicFramePr>
          <p:nvPr/>
        </p:nvGraphicFramePr>
        <p:xfrm>
          <a:off x="4244976" y="4641850"/>
          <a:ext cx="1103313" cy="914400"/>
        </p:xfrm>
        <a:graphic>
          <a:graphicData uri="http://schemas.openxmlformats.org/drawingml/2006/table">
            <a:tbl>
              <a:tblPr/>
              <a:tblGrid>
                <a:gridCol w="1103313">
                  <a:extLst>
                    <a:ext uri="{9D8B030D-6E8A-4147-A177-3AD203B41FA5}">
                      <a16:colId xmlns:a16="http://schemas.microsoft.com/office/drawing/2014/main" val="20000"/>
                    </a:ext>
                  </a:extLst>
                </a:gridCol>
              </a:tblGrid>
              <a:tr h="223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d[2]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d[1]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3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宋体" pitchFamily="2" charset="-122"/>
                        </a:rPr>
                        <a:t>d[0]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6447" name="Line 67"/>
          <p:cNvSpPr>
            <a:spLocks noChangeShapeType="1"/>
          </p:cNvSpPr>
          <p:nvPr/>
        </p:nvSpPr>
        <p:spPr bwMode="auto">
          <a:xfrm>
            <a:off x="5253038" y="5146675"/>
            <a:ext cx="3603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8" name="Line 68"/>
          <p:cNvSpPr>
            <a:spLocks noChangeShapeType="1"/>
          </p:cNvSpPr>
          <p:nvPr/>
        </p:nvSpPr>
        <p:spPr bwMode="auto">
          <a:xfrm>
            <a:off x="5541963" y="6586538"/>
            <a:ext cx="12239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49" name="Line 69"/>
          <p:cNvSpPr>
            <a:spLocks noChangeShapeType="1"/>
          </p:cNvSpPr>
          <p:nvPr/>
        </p:nvSpPr>
        <p:spPr bwMode="auto">
          <a:xfrm>
            <a:off x="5253038" y="4857750"/>
            <a:ext cx="6477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0" name="Line 70"/>
          <p:cNvSpPr>
            <a:spLocks noChangeShapeType="1"/>
          </p:cNvSpPr>
          <p:nvPr/>
        </p:nvSpPr>
        <p:spPr bwMode="auto">
          <a:xfrm>
            <a:off x="5541963" y="5362576"/>
            <a:ext cx="0"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1" name="Rectangle 71"/>
          <p:cNvSpPr>
            <a:spLocks noChangeArrowheads="1"/>
          </p:cNvSpPr>
          <p:nvPr/>
        </p:nvSpPr>
        <p:spPr bwMode="auto">
          <a:xfrm>
            <a:off x="4389439" y="3994150"/>
            <a:ext cx="7905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200"/>
              <a:t>display</a:t>
            </a:r>
          </a:p>
        </p:txBody>
      </p:sp>
      <p:sp>
        <p:nvSpPr>
          <p:cNvPr id="16452" name="Line 72"/>
          <p:cNvSpPr>
            <a:spLocks noChangeShapeType="1"/>
          </p:cNvSpPr>
          <p:nvPr/>
        </p:nvSpPr>
        <p:spPr bwMode="auto">
          <a:xfrm>
            <a:off x="5253039" y="5362575"/>
            <a:ext cx="288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3" name="Line 73"/>
          <p:cNvSpPr>
            <a:spLocks noChangeShapeType="1"/>
          </p:cNvSpPr>
          <p:nvPr/>
        </p:nvSpPr>
        <p:spPr bwMode="auto">
          <a:xfrm>
            <a:off x="5900739" y="5146675"/>
            <a:ext cx="8651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54" name="Line 74"/>
          <p:cNvSpPr>
            <a:spLocks noChangeShapeType="1"/>
          </p:cNvSpPr>
          <p:nvPr/>
        </p:nvSpPr>
        <p:spPr bwMode="auto">
          <a:xfrm flipV="1">
            <a:off x="5900738" y="4859339"/>
            <a:ext cx="0"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5" name="Line 75"/>
          <p:cNvSpPr>
            <a:spLocks noChangeShapeType="1"/>
          </p:cNvSpPr>
          <p:nvPr/>
        </p:nvSpPr>
        <p:spPr bwMode="auto">
          <a:xfrm flipV="1">
            <a:off x="5613400" y="4570413"/>
            <a:ext cx="0" cy="576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6" name="Line 76"/>
          <p:cNvSpPr>
            <a:spLocks noChangeShapeType="1"/>
          </p:cNvSpPr>
          <p:nvPr/>
        </p:nvSpPr>
        <p:spPr bwMode="auto">
          <a:xfrm>
            <a:off x="5613400" y="4570413"/>
            <a:ext cx="215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57" name="Text Box 77"/>
          <p:cNvSpPr txBox="1">
            <a:spLocks noChangeArrowheads="1"/>
          </p:cNvSpPr>
          <p:nvPr/>
        </p:nvSpPr>
        <p:spPr bwMode="auto">
          <a:xfrm>
            <a:off x="1147763" y="5794375"/>
            <a:ext cx="3778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t>sort→quicksort→quicksort</a:t>
            </a:r>
          </a:p>
          <a:p>
            <a:pPr eaLnBrk="1" hangingPunct="1">
              <a:spcBef>
                <a:spcPct val="0"/>
              </a:spcBef>
              <a:buFontTx/>
              <a:buNone/>
            </a:pPr>
            <a:r>
              <a:rPr lang="en-US" altLang="zh-CN" sz="1800"/>
              <a:t>→partition → exchange….</a:t>
            </a:r>
            <a:r>
              <a:rPr lang="zh-CN" altLang="en-US" sz="1800"/>
              <a:t>调用过程</a:t>
            </a:r>
          </a:p>
        </p:txBody>
      </p:sp>
      <p:sp>
        <p:nvSpPr>
          <p:cNvPr id="16458" name="Text Box 78"/>
          <p:cNvSpPr txBox="1">
            <a:spLocks noChangeArrowheads="1"/>
          </p:cNvSpPr>
          <p:nvPr/>
        </p:nvSpPr>
        <p:spPr bwMode="auto">
          <a:xfrm>
            <a:off x="5324475" y="1941513"/>
            <a:ext cx="2851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t>sort→quicksort→quicksort</a:t>
            </a:r>
          </a:p>
          <a:p>
            <a:pPr eaLnBrk="1" hangingPunct="1">
              <a:spcBef>
                <a:spcPct val="0"/>
              </a:spcBef>
              <a:buFontTx/>
              <a:buNone/>
            </a:pPr>
            <a:r>
              <a:rPr lang="en-US" altLang="zh-CN" sz="1800"/>
              <a:t>→partition….</a:t>
            </a:r>
            <a:r>
              <a:rPr lang="zh-CN" altLang="en-US" sz="1800"/>
              <a:t>调用过程</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smtClean="0">
                <a:solidFill>
                  <a:schemeClr val="accent2"/>
                </a:solidFill>
                <a:latin typeface="隶书" panose="02010509060101010101" pitchFamily="49" charset="-122"/>
                <a:ea typeface="隶书" panose="02010509060101010101" pitchFamily="49" charset="-122"/>
              </a:rPr>
              <a:t>Display</a:t>
            </a:r>
            <a:r>
              <a:rPr lang="zh-CN" altLang="en-US" smtClean="0">
                <a:solidFill>
                  <a:schemeClr val="accent2"/>
                </a:solidFill>
                <a:latin typeface="隶书" panose="02010509060101010101" pitchFamily="49" charset="-122"/>
                <a:ea typeface="隶书" panose="02010509060101010101" pitchFamily="49" charset="-122"/>
              </a:rPr>
              <a:t>表</a:t>
            </a:r>
            <a:endParaRPr lang="zh-CN" altLang="en-US" smtClean="0"/>
          </a:p>
        </p:txBody>
      </p:sp>
      <p:sp>
        <p:nvSpPr>
          <p:cNvPr id="17411" name="内容占位符 2"/>
          <p:cNvSpPr>
            <a:spLocks noGrp="1"/>
          </p:cNvSpPr>
          <p:nvPr>
            <p:ph idx="1"/>
          </p:nvPr>
        </p:nvSpPr>
        <p:spPr/>
        <p:txBody>
          <a:bodyPr/>
          <a:lstStyle/>
          <a:p>
            <a:pPr>
              <a:lnSpc>
                <a:spcPct val="120000"/>
              </a:lnSpc>
            </a:pPr>
            <a:r>
              <a:rPr lang="en-US" altLang="zh-CN" smtClean="0">
                <a:latin typeface="宋体" panose="02010600030101010101" pitchFamily="2" charset="-122"/>
              </a:rPr>
              <a:t>Display</a:t>
            </a:r>
            <a:r>
              <a:rPr lang="zh-CN" altLang="en-US" smtClean="0">
                <a:latin typeface="宋体" panose="02010600030101010101" pitchFamily="2" charset="-122"/>
              </a:rPr>
              <a:t>本身的体积在编译时可确定。</a:t>
            </a:r>
          </a:p>
          <a:p>
            <a:pPr>
              <a:lnSpc>
                <a:spcPct val="120000"/>
              </a:lnSpc>
            </a:pPr>
            <a:r>
              <a:rPr lang="en-US" altLang="zh-CN" smtClean="0">
                <a:latin typeface="宋体" panose="02010600030101010101" pitchFamily="2" charset="-122"/>
              </a:rPr>
              <a:t>Display</a:t>
            </a:r>
            <a:r>
              <a:rPr lang="zh-CN" altLang="en-US" smtClean="0">
                <a:latin typeface="宋体" panose="02010600030101010101" pitchFamily="2" charset="-122"/>
              </a:rPr>
              <a:t>本身作为单独的表分配存贮。</a:t>
            </a:r>
          </a:p>
          <a:p>
            <a:pPr>
              <a:lnSpc>
                <a:spcPct val="120000"/>
              </a:lnSpc>
            </a:pPr>
            <a:r>
              <a:rPr lang="en-US" altLang="zh-CN" smtClean="0">
                <a:latin typeface="宋体" panose="02010600030101010101" pitchFamily="2" charset="-122"/>
              </a:rPr>
              <a:t>Display</a:t>
            </a:r>
            <a:r>
              <a:rPr lang="zh-CN" altLang="en-US" smtClean="0">
                <a:latin typeface="宋体" panose="02010600030101010101" pitchFamily="2" charset="-122"/>
              </a:rPr>
              <a:t>本身作为活动记录的一部分。</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en-US" altLang="zh-CN" dirty="0">
                <a:solidFill>
                  <a:schemeClr val="accent2"/>
                </a:solidFill>
                <a:latin typeface="隶书" panose="02010509060101010101" pitchFamily="49" charset="-122"/>
                <a:ea typeface="隶书" panose="02010509060101010101" pitchFamily="49" charset="-122"/>
              </a:rPr>
              <a:t>9</a:t>
            </a:r>
            <a:r>
              <a:rPr lang="en-US" altLang="zh-CN" dirty="0" smtClean="0">
                <a:solidFill>
                  <a:schemeClr val="accent2"/>
                </a:solidFill>
                <a:latin typeface="隶书" panose="02010509060101010101" pitchFamily="49" charset="-122"/>
                <a:ea typeface="隶书" panose="02010509060101010101" pitchFamily="49" charset="-122"/>
              </a:rPr>
              <a:t>.3 </a:t>
            </a:r>
            <a:r>
              <a:rPr lang="zh-CN" altLang="en-US" dirty="0" smtClean="0">
                <a:solidFill>
                  <a:schemeClr val="accent2"/>
                </a:solidFill>
                <a:latin typeface="隶书" panose="02010509060101010101" pitchFamily="49" charset="-122"/>
                <a:ea typeface="隶书" panose="02010509060101010101" pitchFamily="49" charset="-122"/>
              </a:rPr>
              <a:t>基于堆的动态存贮分配</a:t>
            </a:r>
            <a:endParaRPr lang="zh-CN" altLang="en-US" dirty="0" smtClean="0"/>
          </a:p>
        </p:txBody>
      </p:sp>
      <p:sp>
        <p:nvSpPr>
          <p:cNvPr id="18435" name="内容占位符 2"/>
          <p:cNvSpPr>
            <a:spLocks noGrp="1"/>
          </p:cNvSpPr>
          <p:nvPr>
            <p:ph idx="1"/>
          </p:nvPr>
        </p:nvSpPr>
        <p:spPr/>
        <p:txBody>
          <a:bodyPr/>
          <a:lstStyle/>
          <a:p>
            <a:pPr>
              <a:lnSpc>
                <a:spcPct val="90000"/>
              </a:lnSpc>
              <a:spcBef>
                <a:spcPts val="600"/>
              </a:spcBef>
              <a:spcAft>
                <a:spcPts val="600"/>
              </a:spcAft>
              <a:buFont typeface="Wingdings" panose="05000000000000000000" pitchFamily="2" charset="2"/>
              <a:buChar char="l"/>
            </a:pPr>
            <a:r>
              <a:rPr lang="zh-CN" altLang="en-US" sz="2400" b="1" dirty="0" smtClean="0">
                <a:solidFill>
                  <a:srgbClr val="990033"/>
                </a:solidFill>
              </a:rPr>
              <a:t>基本</a:t>
            </a:r>
            <a:r>
              <a:rPr lang="zh-CN" altLang="en-US" sz="2400" b="1" dirty="0">
                <a:solidFill>
                  <a:srgbClr val="990033"/>
                </a:solidFill>
              </a:rPr>
              <a:t>思想是</a:t>
            </a:r>
            <a:r>
              <a:rPr lang="zh-CN" altLang="en-US" sz="2400" dirty="0"/>
              <a:t>：假设程序运行时有一个大的空闲存贮区，称之为堆。每当程序提出申请时，就按照某种分配原则在堆中可使用区寻找一块能满足需求的存贮空间分配给它。对于释放操作，则将程序不再占用的存贮空间归还给堆，使之变为空闲区。</a:t>
            </a:r>
          </a:p>
          <a:p>
            <a:pPr>
              <a:lnSpc>
                <a:spcPct val="90000"/>
              </a:lnSpc>
              <a:spcBef>
                <a:spcPts val="600"/>
              </a:spcBef>
              <a:spcAft>
                <a:spcPts val="600"/>
              </a:spcAft>
              <a:buFont typeface="Wingdings" panose="05000000000000000000" pitchFamily="2" charset="2"/>
              <a:buChar char="l"/>
            </a:pPr>
            <a:r>
              <a:rPr lang="zh-CN" altLang="en-US" sz="2400" b="1" dirty="0">
                <a:solidFill>
                  <a:srgbClr val="990033"/>
                </a:solidFill>
              </a:rPr>
              <a:t>堆式存贮管理实现方法是</a:t>
            </a:r>
            <a:r>
              <a:rPr lang="zh-CN" altLang="en-US" sz="2400" dirty="0"/>
              <a:t>：首先将堆的存贮空间划分为若干个存贮块，块可以等长，也可以是不等长。当用户程序运行时，随机地根据活动的开始和完成，分别对堆申请或释放一个或多个存贮块。当程序运行一段时间后，堆中的存贮块会动态地分成两组，一组是被占用的存贮块，另一组是未被分配的存贮块。</a:t>
            </a:r>
          </a:p>
          <a:p>
            <a:pPr>
              <a:lnSpc>
                <a:spcPct val="90000"/>
              </a:lnSpc>
              <a:spcBef>
                <a:spcPts val="600"/>
              </a:spcBef>
              <a:spcAft>
                <a:spcPts val="600"/>
              </a:spcAft>
              <a:buFont typeface="Wingdings" panose="05000000000000000000" pitchFamily="2" charset="2"/>
              <a:buChar char="l"/>
            </a:pPr>
            <a:r>
              <a:rPr lang="zh-CN" altLang="en-US" sz="2400" dirty="0"/>
              <a:t>在</a:t>
            </a:r>
            <a:r>
              <a:rPr lang="en-US" altLang="zh-CN" sz="2400" dirty="0"/>
              <a:t>C</a:t>
            </a:r>
            <a:r>
              <a:rPr lang="zh-CN" altLang="en-US" sz="2400" dirty="0"/>
              <a:t>语言中链表、树等数据结构通常采用堆式动态存贮分配。</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dirty="0">
                <a:solidFill>
                  <a:schemeClr val="accent2"/>
                </a:solidFill>
                <a:latin typeface="隶书" panose="02010509060101010101" pitchFamily="49" charset="-122"/>
                <a:ea typeface="隶书" panose="02010509060101010101" pitchFamily="49" charset="-122"/>
              </a:rPr>
              <a:t>9</a:t>
            </a:r>
            <a:r>
              <a:rPr lang="en-US" altLang="zh-CN" dirty="0" smtClean="0">
                <a:solidFill>
                  <a:schemeClr val="accent2"/>
                </a:solidFill>
                <a:latin typeface="隶书" panose="02010509060101010101" pitchFamily="49" charset="-122"/>
                <a:ea typeface="隶书" panose="02010509060101010101" pitchFamily="49" charset="-122"/>
              </a:rPr>
              <a:t>.3 </a:t>
            </a:r>
            <a:r>
              <a:rPr lang="zh-CN" altLang="en-US" dirty="0" smtClean="0">
                <a:solidFill>
                  <a:schemeClr val="accent2"/>
                </a:solidFill>
                <a:latin typeface="隶书" panose="02010509060101010101" pitchFamily="49" charset="-122"/>
                <a:ea typeface="隶书" panose="02010509060101010101" pitchFamily="49" charset="-122"/>
              </a:rPr>
              <a:t>基于堆的动态存贮分配</a:t>
            </a:r>
            <a:endParaRPr lang="zh-CN" altLang="en-US" dirty="0" smtClean="0"/>
          </a:p>
        </p:txBody>
      </p:sp>
      <p:sp>
        <p:nvSpPr>
          <p:cNvPr id="19459" name="内容占位符 2"/>
          <p:cNvSpPr>
            <a:spLocks noGrp="1"/>
          </p:cNvSpPr>
          <p:nvPr>
            <p:ph idx="1"/>
          </p:nvPr>
        </p:nvSpPr>
        <p:spPr/>
        <p:txBody>
          <a:bodyPr/>
          <a:lstStyle/>
          <a:p>
            <a:pPr marL="609600" indent="-609600">
              <a:buFont typeface="Wingdings" panose="05000000000000000000" pitchFamily="2" charset="2"/>
              <a:buChar char="l"/>
            </a:pPr>
            <a:r>
              <a:rPr lang="zh-CN" altLang="en-US" sz="2000" dirty="0"/>
              <a:t>如果设当前堆中空闲块总长度为</a:t>
            </a:r>
            <a:r>
              <a:rPr lang="en-US" altLang="zh-CN" sz="2000" dirty="0"/>
              <a:t>M</a:t>
            </a:r>
            <a:r>
              <a:rPr lang="zh-CN" altLang="en-US" sz="2000" dirty="0"/>
              <a:t>，程序需要申请的存贮空间为</a:t>
            </a:r>
            <a:r>
              <a:rPr lang="en-US" altLang="zh-CN" sz="2000" dirty="0"/>
              <a:t>n</a:t>
            </a:r>
            <a:r>
              <a:rPr lang="zh-CN" altLang="en-US" sz="2000" dirty="0"/>
              <a:t>。则堆式存贮管理步骤如下：</a:t>
            </a:r>
          </a:p>
          <a:p>
            <a:pPr marL="990600" lvl="1" indent="-533400">
              <a:buFont typeface="Wingdings" panose="05000000000000000000" pitchFamily="2" charset="2"/>
              <a:buAutoNum type="arabicPeriod"/>
            </a:pPr>
            <a:r>
              <a:rPr lang="zh-CN" altLang="en-US" sz="2000" dirty="0"/>
              <a:t>若当前有若干空闲块的长度均大于或等于</a:t>
            </a:r>
            <a:r>
              <a:rPr lang="en-US" altLang="zh-CN" sz="2000" dirty="0"/>
              <a:t>n</a:t>
            </a:r>
            <a:r>
              <a:rPr lang="zh-CN" altLang="en-US" sz="2000" dirty="0"/>
              <a:t>，则直接按照下列策略之一进行存贮分配：</a:t>
            </a:r>
          </a:p>
          <a:p>
            <a:pPr marL="1371600" lvl="2" indent="-457200">
              <a:buFont typeface="Wingdings" panose="05000000000000000000" pitchFamily="2" charset="2"/>
              <a:buAutoNum type="circleNumDbPlain"/>
            </a:pPr>
            <a:r>
              <a:rPr lang="zh-CN" altLang="en-US" sz="2000" dirty="0"/>
              <a:t>从 </a:t>
            </a:r>
            <a:r>
              <a:rPr lang="en-US" altLang="zh-CN" sz="2000" dirty="0"/>
              <a:t>free</a:t>
            </a:r>
            <a:r>
              <a:rPr lang="zh-CN" altLang="en-US" sz="2000" dirty="0"/>
              <a:t>所指的首节点开始，查找出一个其长度</a:t>
            </a:r>
            <a:r>
              <a:rPr lang="en-US" altLang="zh-CN" sz="2000" dirty="0"/>
              <a:t>m</a:t>
            </a:r>
            <a:r>
              <a:rPr lang="zh-CN" altLang="en-US" sz="2000" dirty="0"/>
              <a:t>满足</a:t>
            </a:r>
            <a:r>
              <a:rPr lang="en-US" altLang="zh-CN" sz="2000" dirty="0"/>
              <a:t>m&gt;=n</a:t>
            </a:r>
            <a:r>
              <a:rPr lang="zh-CN" altLang="en-US" sz="2000" dirty="0"/>
              <a:t>的空闲块，并将该空闲块长度为</a:t>
            </a:r>
            <a:r>
              <a:rPr lang="en-US" altLang="zh-CN" sz="2000" dirty="0"/>
              <a:t>n</a:t>
            </a:r>
            <a:r>
              <a:rPr lang="zh-CN" altLang="en-US" sz="2000" dirty="0"/>
              <a:t>的子块分配给用户程序，而将长度为</a:t>
            </a:r>
            <a:r>
              <a:rPr lang="en-US" altLang="zh-CN" sz="2000" dirty="0"/>
              <a:t>m-n</a:t>
            </a:r>
            <a:r>
              <a:rPr lang="zh-CN" altLang="en-US" sz="2000" dirty="0"/>
              <a:t>的剩余部分仍然放在自由链中，修改链指针和长度信息。</a:t>
            </a:r>
          </a:p>
          <a:p>
            <a:pPr marL="1371600" lvl="2" indent="-457200">
              <a:buFont typeface="Wingdings" panose="05000000000000000000" pitchFamily="2" charset="2"/>
              <a:buAutoNum type="circleNumDbPlain"/>
            </a:pPr>
            <a:r>
              <a:rPr lang="zh-CN" altLang="en-US" sz="2000" dirty="0"/>
              <a:t>在链中查找一个长度满足需要的最大空闲块进行分配。</a:t>
            </a:r>
          </a:p>
          <a:p>
            <a:pPr marL="1371600" lvl="2" indent="-457200">
              <a:buFont typeface="Wingdings" panose="05000000000000000000" pitchFamily="2" charset="2"/>
              <a:buAutoNum type="circleNumDbPlain"/>
            </a:pPr>
            <a:r>
              <a:rPr lang="zh-CN" altLang="en-US" sz="2000" dirty="0"/>
              <a:t>在链中查找一个长度满足需要，且其长度最接近</a:t>
            </a:r>
            <a:r>
              <a:rPr lang="en-US" altLang="zh-CN" sz="2000" dirty="0"/>
              <a:t>n</a:t>
            </a:r>
            <a:r>
              <a:rPr lang="zh-CN" altLang="en-US" sz="2000" dirty="0"/>
              <a:t>的空闲块进行分配。</a:t>
            </a:r>
          </a:p>
          <a:p>
            <a:pPr marL="990600" lvl="1" indent="-533400">
              <a:buFont typeface="Wingdings" panose="05000000000000000000" pitchFamily="2" charset="2"/>
              <a:buAutoNum type="arabicPeriod"/>
            </a:pPr>
            <a:r>
              <a:rPr lang="zh-CN" altLang="en-US" sz="2000" dirty="0"/>
              <a:t>若链中所有空闲块的长度均小于</a:t>
            </a:r>
            <a:r>
              <a:rPr lang="en-US" altLang="zh-CN" sz="2000" dirty="0"/>
              <a:t>n</a:t>
            </a:r>
            <a:r>
              <a:rPr lang="zh-CN" altLang="en-US" sz="2000" dirty="0"/>
              <a:t>，但是这些空闲块的总长度</a:t>
            </a:r>
            <a:r>
              <a:rPr lang="en-US" altLang="zh-CN" sz="2000" dirty="0"/>
              <a:t>M</a:t>
            </a:r>
            <a:r>
              <a:rPr lang="zh-CN" altLang="en-US" sz="2000" dirty="0"/>
              <a:t>满足</a:t>
            </a:r>
            <a:r>
              <a:rPr lang="en-US" altLang="zh-CN" sz="2000" dirty="0"/>
              <a:t>M&gt;=n</a:t>
            </a:r>
            <a:r>
              <a:rPr lang="zh-CN" altLang="en-US" sz="2000" dirty="0"/>
              <a:t>，此时可将空闲块在堆中进行汇集或重组，以便形成一个长度满足需求的新的空闲块进行分配。</a:t>
            </a:r>
          </a:p>
          <a:p>
            <a:pPr marL="990600" lvl="1" indent="-533400">
              <a:buFont typeface="Wingdings" panose="05000000000000000000" pitchFamily="2" charset="2"/>
              <a:buAutoNum type="arabicPeriod"/>
            </a:pPr>
            <a:r>
              <a:rPr lang="zh-CN" altLang="en-US" sz="2000" dirty="0"/>
              <a:t>当</a:t>
            </a:r>
            <a:r>
              <a:rPr lang="en-US" altLang="zh-CN" sz="2000" dirty="0"/>
              <a:t>n&gt;M</a:t>
            </a:r>
            <a:r>
              <a:rPr lang="zh-CN" altLang="en-US" sz="2000" dirty="0"/>
              <a:t>时，不能满足需求。</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dirty="0">
                <a:solidFill>
                  <a:schemeClr val="accent2"/>
                </a:solidFill>
                <a:latin typeface="隶书" panose="02010509060101010101" pitchFamily="49" charset="-122"/>
                <a:ea typeface="隶书" panose="02010509060101010101" pitchFamily="49" charset="-122"/>
              </a:rPr>
              <a:t>9</a:t>
            </a:r>
            <a:r>
              <a:rPr lang="en-US" altLang="zh-CN" dirty="0" smtClean="0">
                <a:solidFill>
                  <a:schemeClr val="accent2"/>
                </a:solidFill>
                <a:latin typeface="隶书" panose="02010509060101010101" pitchFamily="49" charset="-122"/>
                <a:ea typeface="隶书" panose="02010509060101010101" pitchFamily="49" charset="-122"/>
              </a:rPr>
              <a:t>.3 </a:t>
            </a:r>
            <a:r>
              <a:rPr lang="zh-CN" altLang="en-US" dirty="0" smtClean="0">
                <a:solidFill>
                  <a:schemeClr val="accent2"/>
                </a:solidFill>
                <a:latin typeface="隶书" panose="02010509060101010101" pitchFamily="49" charset="-122"/>
                <a:ea typeface="隶书" panose="02010509060101010101" pitchFamily="49" charset="-122"/>
              </a:rPr>
              <a:t>基于堆的动态存贮分配</a:t>
            </a:r>
            <a:endParaRPr lang="zh-CN" altLang="en-US" dirty="0" smtClean="0"/>
          </a:p>
        </p:txBody>
      </p:sp>
      <p:sp>
        <p:nvSpPr>
          <p:cNvPr id="20483" name="内容占位符 2"/>
          <p:cNvSpPr>
            <a:spLocks noGrp="1"/>
          </p:cNvSpPr>
          <p:nvPr>
            <p:ph idx="1"/>
          </p:nvPr>
        </p:nvSpPr>
        <p:spPr>
          <a:xfrm>
            <a:off x="467916" y="1600201"/>
            <a:ext cx="8229600" cy="2696003"/>
          </a:xfrm>
        </p:spPr>
        <p:txBody>
          <a:bodyPr/>
          <a:lstStyle/>
          <a:p>
            <a:pPr marL="609600" indent="-609600">
              <a:buFont typeface="Wingdings" panose="05000000000000000000" pitchFamily="2" charset="2"/>
              <a:buChar char="l"/>
            </a:pPr>
            <a:r>
              <a:rPr lang="zh-CN" altLang="en-US" sz="2400"/>
              <a:t>对于释放一个存贮块，只要将它作为新的自由块重新插入自由链中，并删除使用块信息表中的记录。</a:t>
            </a:r>
          </a:p>
          <a:p>
            <a:pPr marL="609600" indent="-609600">
              <a:buFont typeface="Wingdings" panose="05000000000000000000" pitchFamily="2" charset="2"/>
              <a:buChar char="l"/>
            </a:pPr>
            <a:r>
              <a:rPr lang="zh-CN" altLang="en-US" sz="2400"/>
              <a:t>因为申请和释放是交错进行，因此，使用块和空闲块会交错分布。</a:t>
            </a:r>
          </a:p>
          <a:p>
            <a:pPr marL="609600" indent="-609600">
              <a:buFont typeface="Wingdings" panose="05000000000000000000" pitchFamily="2" charset="2"/>
              <a:buChar char="l"/>
            </a:pPr>
            <a:r>
              <a:rPr lang="zh-CN" altLang="en-US" sz="2400"/>
              <a:t>要对使用情况进行记录，通过管理方法使得空闲块汇集，提高使用效率，避免碎片出现。</a:t>
            </a:r>
          </a:p>
        </p:txBody>
      </p:sp>
      <p:grpSp>
        <p:nvGrpSpPr>
          <p:cNvPr id="2" name="组合 1"/>
          <p:cNvGrpSpPr/>
          <p:nvPr/>
        </p:nvGrpSpPr>
        <p:grpSpPr>
          <a:xfrm>
            <a:off x="1049339" y="4513691"/>
            <a:ext cx="7632700" cy="2016125"/>
            <a:chOff x="1049339" y="4513691"/>
            <a:chExt cx="7632700" cy="2016125"/>
          </a:xfrm>
        </p:grpSpPr>
        <p:sp>
          <p:nvSpPr>
            <p:cNvPr id="20484" name="Rectangle 4"/>
            <p:cNvSpPr>
              <a:spLocks noChangeArrowheads="1"/>
            </p:cNvSpPr>
            <p:nvPr/>
          </p:nvSpPr>
          <p:spPr bwMode="auto">
            <a:xfrm>
              <a:off x="2273301" y="5088366"/>
              <a:ext cx="576263" cy="43338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485" name="Rectangle 5"/>
            <p:cNvSpPr>
              <a:spLocks noChangeArrowheads="1"/>
            </p:cNvSpPr>
            <p:nvPr/>
          </p:nvSpPr>
          <p:spPr bwMode="auto">
            <a:xfrm>
              <a:off x="2849563" y="5088366"/>
              <a:ext cx="360362" cy="4333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486" name="Rectangle 6"/>
            <p:cNvSpPr>
              <a:spLocks noChangeArrowheads="1"/>
            </p:cNvSpPr>
            <p:nvPr/>
          </p:nvSpPr>
          <p:spPr bwMode="auto">
            <a:xfrm>
              <a:off x="3209926" y="5088366"/>
              <a:ext cx="144463" cy="4333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487" name="Rectangle 7"/>
            <p:cNvSpPr>
              <a:spLocks noChangeArrowheads="1"/>
            </p:cNvSpPr>
            <p:nvPr/>
          </p:nvSpPr>
          <p:spPr bwMode="auto">
            <a:xfrm>
              <a:off x="3354388" y="5088366"/>
              <a:ext cx="1223962" cy="43338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488" name="Rectangle 8"/>
            <p:cNvSpPr>
              <a:spLocks noChangeArrowheads="1"/>
            </p:cNvSpPr>
            <p:nvPr/>
          </p:nvSpPr>
          <p:spPr bwMode="auto">
            <a:xfrm>
              <a:off x="4578351" y="5088366"/>
              <a:ext cx="576263" cy="43338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489" name="Rectangle 9"/>
            <p:cNvSpPr>
              <a:spLocks noChangeArrowheads="1"/>
            </p:cNvSpPr>
            <p:nvPr/>
          </p:nvSpPr>
          <p:spPr bwMode="auto">
            <a:xfrm>
              <a:off x="5154613" y="5088366"/>
              <a:ext cx="1079500" cy="4333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490" name="Rectangle 10"/>
            <p:cNvSpPr>
              <a:spLocks noChangeArrowheads="1"/>
            </p:cNvSpPr>
            <p:nvPr/>
          </p:nvSpPr>
          <p:spPr bwMode="auto">
            <a:xfrm>
              <a:off x="6234114" y="5088366"/>
              <a:ext cx="287337" cy="4333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491" name="Rectangle 11"/>
            <p:cNvSpPr>
              <a:spLocks noChangeArrowheads="1"/>
            </p:cNvSpPr>
            <p:nvPr/>
          </p:nvSpPr>
          <p:spPr bwMode="auto">
            <a:xfrm>
              <a:off x="6521451" y="5088366"/>
              <a:ext cx="1152525" cy="43338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492" name="Rectangle 12"/>
            <p:cNvSpPr>
              <a:spLocks noChangeArrowheads="1"/>
            </p:cNvSpPr>
            <p:nvPr/>
          </p:nvSpPr>
          <p:spPr bwMode="auto">
            <a:xfrm>
              <a:off x="7673976" y="5088366"/>
              <a:ext cx="1008063" cy="4333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493" name="Rectangle 13"/>
            <p:cNvSpPr>
              <a:spLocks noChangeArrowheads="1"/>
            </p:cNvSpPr>
            <p:nvPr/>
          </p:nvSpPr>
          <p:spPr bwMode="auto">
            <a:xfrm>
              <a:off x="2633663" y="4513691"/>
              <a:ext cx="647700" cy="287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free</a:t>
              </a:r>
            </a:p>
          </p:txBody>
        </p:sp>
        <p:sp>
          <p:nvSpPr>
            <p:cNvPr id="20494" name="Line 14"/>
            <p:cNvSpPr>
              <a:spLocks noChangeShapeType="1"/>
            </p:cNvSpPr>
            <p:nvPr/>
          </p:nvSpPr>
          <p:spPr bwMode="auto">
            <a:xfrm>
              <a:off x="2849563" y="4801030"/>
              <a:ext cx="0"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95" name="Rectangle 15"/>
            <p:cNvSpPr>
              <a:spLocks noChangeArrowheads="1"/>
            </p:cNvSpPr>
            <p:nvPr/>
          </p:nvSpPr>
          <p:spPr bwMode="auto">
            <a:xfrm>
              <a:off x="1409701" y="5664629"/>
              <a:ext cx="7207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496" name="Rectangle 16"/>
            <p:cNvSpPr>
              <a:spLocks noChangeArrowheads="1"/>
            </p:cNvSpPr>
            <p:nvPr/>
          </p:nvSpPr>
          <p:spPr bwMode="auto">
            <a:xfrm>
              <a:off x="1409701" y="5880529"/>
              <a:ext cx="7207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497" name="Rectangle 17"/>
            <p:cNvSpPr>
              <a:spLocks noChangeArrowheads="1"/>
            </p:cNvSpPr>
            <p:nvPr/>
          </p:nvSpPr>
          <p:spPr bwMode="auto">
            <a:xfrm>
              <a:off x="1409701" y="6096429"/>
              <a:ext cx="7207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498" name="Rectangle 18"/>
            <p:cNvSpPr>
              <a:spLocks noChangeArrowheads="1"/>
            </p:cNvSpPr>
            <p:nvPr/>
          </p:nvSpPr>
          <p:spPr bwMode="auto">
            <a:xfrm>
              <a:off x="1409701" y="6313916"/>
              <a:ext cx="7207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499" name="Line 19"/>
            <p:cNvSpPr>
              <a:spLocks noChangeShapeType="1"/>
            </p:cNvSpPr>
            <p:nvPr/>
          </p:nvSpPr>
          <p:spPr bwMode="auto">
            <a:xfrm>
              <a:off x="2057401" y="5737654"/>
              <a:ext cx="360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0" name="Line 20"/>
            <p:cNvSpPr>
              <a:spLocks noChangeShapeType="1"/>
            </p:cNvSpPr>
            <p:nvPr/>
          </p:nvSpPr>
          <p:spPr bwMode="auto">
            <a:xfrm>
              <a:off x="2057401" y="6024991"/>
              <a:ext cx="1584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1" name="Line 21"/>
            <p:cNvSpPr>
              <a:spLocks noChangeShapeType="1"/>
            </p:cNvSpPr>
            <p:nvPr/>
          </p:nvSpPr>
          <p:spPr bwMode="auto">
            <a:xfrm>
              <a:off x="2057400" y="6240891"/>
              <a:ext cx="27368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2" name="Line 23"/>
            <p:cNvSpPr>
              <a:spLocks noChangeShapeType="1"/>
            </p:cNvSpPr>
            <p:nvPr/>
          </p:nvSpPr>
          <p:spPr bwMode="auto">
            <a:xfrm>
              <a:off x="2057400" y="6456791"/>
              <a:ext cx="46815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3" name="Line 24"/>
            <p:cNvSpPr>
              <a:spLocks noChangeShapeType="1"/>
            </p:cNvSpPr>
            <p:nvPr/>
          </p:nvSpPr>
          <p:spPr bwMode="auto">
            <a:xfrm flipV="1">
              <a:off x="2417763" y="5521754"/>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4" name="Line 25"/>
            <p:cNvSpPr>
              <a:spLocks noChangeShapeType="1"/>
            </p:cNvSpPr>
            <p:nvPr/>
          </p:nvSpPr>
          <p:spPr bwMode="auto">
            <a:xfrm flipV="1">
              <a:off x="3641725" y="5521755"/>
              <a:ext cx="0" cy="503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5" name="Line 26"/>
            <p:cNvSpPr>
              <a:spLocks noChangeShapeType="1"/>
            </p:cNvSpPr>
            <p:nvPr/>
          </p:nvSpPr>
          <p:spPr bwMode="auto">
            <a:xfrm flipV="1">
              <a:off x="4794250" y="5521755"/>
              <a:ext cx="0" cy="719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6" name="Line 27"/>
            <p:cNvSpPr>
              <a:spLocks noChangeShapeType="1"/>
            </p:cNvSpPr>
            <p:nvPr/>
          </p:nvSpPr>
          <p:spPr bwMode="auto">
            <a:xfrm flipV="1">
              <a:off x="6738938" y="5521755"/>
              <a:ext cx="0" cy="935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7" name="Line 28"/>
            <p:cNvSpPr>
              <a:spLocks noChangeShapeType="1"/>
            </p:cNvSpPr>
            <p:nvPr/>
          </p:nvSpPr>
          <p:spPr bwMode="auto">
            <a:xfrm flipV="1">
              <a:off x="3281363" y="4945491"/>
              <a:ext cx="0" cy="2159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8" name="Line 29"/>
            <p:cNvSpPr>
              <a:spLocks noChangeShapeType="1"/>
            </p:cNvSpPr>
            <p:nvPr/>
          </p:nvSpPr>
          <p:spPr bwMode="auto">
            <a:xfrm>
              <a:off x="3281364" y="4945491"/>
              <a:ext cx="19446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9" name="Line 30"/>
            <p:cNvSpPr>
              <a:spLocks noChangeShapeType="1"/>
            </p:cNvSpPr>
            <p:nvPr/>
          </p:nvSpPr>
          <p:spPr bwMode="auto">
            <a:xfrm>
              <a:off x="5226050" y="4945492"/>
              <a:ext cx="0" cy="142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0" name="Line 31"/>
            <p:cNvSpPr>
              <a:spLocks noChangeShapeType="1"/>
            </p:cNvSpPr>
            <p:nvPr/>
          </p:nvSpPr>
          <p:spPr bwMode="auto">
            <a:xfrm flipV="1">
              <a:off x="6378575" y="4729591"/>
              <a:ext cx="0" cy="503238"/>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1" name="Line 32"/>
            <p:cNvSpPr>
              <a:spLocks noChangeShapeType="1"/>
            </p:cNvSpPr>
            <p:nvPr/>
          </p:nvSpPr>
          <p:spPr bwMode="auto">
            <a:xfrm>
              <a:off x="6378576" y="4729591"/>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2" name="Line 33"/>
            <p:cNvSpPr>
              <a:spLocks noChangeShapeType="1"/>
            </p:cNvSpPr>
            <p:nvPr/>
          </p:nvSpPr>
          <p:spPr bwMode="auto">
            <a:xfrm>
              <a:off x="7818438" y="4729592"/>
              <a:ext cx="0"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3" name="Rectangle 34"/>
            <p:cNvSpPr>
              <a:spLocks noChangeArrowheads="1"/>
            </p:cNvSpPr>
            <p:nvPr/>
          </p:nvSpPr>
          <p:spPr bwMode="auto">
            <a:xfrm>
              <a:off x="1049339" y="5232829"/>
              <a:ext cx="9366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使用块信息</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dirty="0">
                <a:solidFill>
                  <a:schemeClr val="accent2"/>
                </a:solidFill>
                <a:latin typeface="隶书" panose="02010509060101010101" pitchFamily="49" charset="-122"/>
                <a:ea typeface="隶书" panose="02010509060101010101" pitchFamily="49" charset="-122"/>
              </a:rPr>
              <a:t>9</a:t>
            </a:r>
            <a:r>
              <a:rPr lang="en-US" altLang="zh-CN" dirty="0" smtClean="0">
                <a:solidFill>
                  <a:schemeClr val="accent2"/>
                </a:solidFill>
                <a:latin typeface="隶书" panose="02010509060101010101" pitchFamily="49" charset="-122"/>
                <a:ea typeface="隶书" panose="02010509060101010101" pitchFamily="49" charset="-122"/>
              </a:rPr>
              <a:t>.4 </a:t>
            </a:r>
            <a:r>
              <a:rPr lang="zh-CN" altLang="en-US" dirty="0" smtClean="0">
                <a:solidFill>
                  <a:schemeClr val="accent2"/>
                </a:solidFill>
                <a:latin typeface="隶书" panose="02010509060101010101" pitchFamily="49" charset="-122"/>
                <a:ea typeface="隶书" panose="02010509060101010101" pitchFamily="49" charset="-122"/>
              </a:rPr>
              <a:t>参数传递</a:t>
            </a:r>
            <a:endParaRPr lang="zh-CN" altLang="en-US" dirty="0" smtClean="0"/>
          </a:p>
        </p:txBody>
      </p:sp>
      <p:sp>
        <p:nvSpPr>
          <p:cNvPr id="21507" name="内容占位符 2"/>
          <p:cNvSpPr>
            <a:spLocks noGrp="1"/>
          </p:cNvSpPr>
          <p:nvPr>
            <p:ph idx="1"/>
          </p:nvPr>
        </p:nvSpPr>
        <p:spPr/>
        <p:txBody>
          <a:bodyPr/>
          <a:lstStyle/>
          <a:p>
            <a:pPr>
              <a:buFont typeface="Wingdings" panose="05000000000000000000" pitchFamily="2" charset="2"/>
              <a:buChar char="l"/>
            </a:pPr>
            <a:r>
              <a:rPr lang="zh-CN" altLang="en-US" sz="2400" dirty="0"/>
              <a:t>当一个过程调用其他过程时，调用过程和被调用过程之间的通信经由非局部量或经由参数传递。</a:t>
            </a:r>
          </a:p>
          <a:p>
            <a:pPr>
              <a:buFont typeface="Wingdings" panose="05000000000000000000" pitchFamily="2" charset="2"/>
              <a:buChar char="l"/>
            </a:pPr>
            <a:r>
              <a:rPr lang="zh-CN" altLang="en-US" sz="2400" b="1" dirty="0">
                <a:solidFill>
                  <a:srgbClr val="990033"/>
                </a:solidFill>
              </a:rPr>
              <a:t>过程调用，实际上是形式参数按照什么方式与实在参数关联</a:t>
            </a:r>
            <a:r>
              <a:rPr lang="zh-CN" altLang="en-US" sz="2400" dirty="0"/>
              <a:t>。</a:t>
            </a:r>
          </a:p>
          <a:p>
            <a:pPr>
              <a:buFont typeface="Wingdings" panose="05000000000000000000" pitchFamily="2" charset="2"/>
              <a:buChar char="l"/>
            </a:pPr>
            <a:r>
              <a:rPr lang="zh-CN" altLang="en-US" sz="2400" dirty="0"/>
              <a:t>形实参对应的方法常有：值调用、地址调用、名字调用以及宏扩展等。也就是说传值、传地址、传名等。</a:t>
            </a:r>
          </a:p>
          <a:p>
            <a:pPr>
              <a:buFont typeface="Wingdings" panose="05000000000000000000" pitchFamily="2" charset="2"/>
              <a:buChar char="l"/>
            </a:pPr>
            <a:r>
              <a:rPr lang="zh-CN" altLang="en-US" sz="2400" dirty="0" smtClean="0"/>
              <a:t>形实参</a:t>
            </a:r>
            <a:r>
              <a:rPr lang="zh-CN" altLang="en-US" sz="2400" dirty="0"/>
              <a:t>对应实际上就类似于赋值语句，“</a:t>
            </a:r>
            <a:r>
              <a:rPr lang="en-US" altLang="zh-CN" sz="2400" dirty="0"/>
              <a:t>=”</a:t>
            </a:r>
            <a:r>
              <a:rPr lang="zh-CN" altLang="en-US" sz="2400" dirty="0"/>
              <a:t>左边为为存贮位置，右边为存贮位置中存放的值。</a:t>
            </a:r>
          </a:p>
          <a:p>
            <a:pPr>
              <a:buFont typeface="Wingdings" panose="05000000000000000000" pitchFamily="2" charset="2"/>
              <a:buChar char="l"/>
            </a:pPr>
            <a:r>
              <a:rPr lang="zh-CN" altLang="en-US" sz="2400" dirty="0"/>
              <a:t>参数传递方法的不同主要基于实在参数是表达式是一个右值、一个左值，还是实在参数本身的文字（名）。</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solidFill>
                  <a:schemeClr val="accent2"/>
                </a:solidFill>
                <a:latin typeface="隶书" panose="02010509060101010101" pitchFamily="49" charset="-122"/>
                <a:ea typeface="隶书" panose="02010509060101010101" pitchFamily="49" charset="-122"/>
              </a:rPr>
              <a:t>9</a:t>
            </a:r>
            <a:r>
              <a:rPr lang="en-US" altLang="zh-CN" dirty="0" smtClean="0">
                <a:solidFill>
                  <a:schemeClr val="accent2"/>
                </a:solidFill>
                <a:latin typeface="隶书" panose="02010509060101010101" pitchFamily="49" charset="-122"/>
                <a:ea typeface="隶书" panose="02010509060101010101" pitchFamily="49" charset="-122"/>
              </a:rPr>
              <a:t>.0</a:t>
            </a:r>
            <a:r>
              <a:rPr lang="zh-CN" altLang="en-US" dirty="0" smtClean="0">
                <a:solidFill>
                  <a:schemeClr val="accent2"/>
                </a:solidFill>
                <a:latin typeface="隶书" panose="02010509060101010101" pitchFamily="49" charset="-122"/>
                <a:ea typeface="隶书" panose="02010509060101010101" pitchFamily="49" charset="-122"/>
              </a:rPr>
              <a:t>概述</a:t>
            </a:r>
            <a:endParaRPr lang="zh-CN" altLang="en-US" dirty="0" smtClean="0"/>
          </a:p>
        </p:txBody>
      </p:sp>
      <p:sp>
        <p:nvSpPr>
          <p:cNvPr id="4099" name="内容占位符 2"/>
          <p:cNvSpPr>
            <a:spLocks noGrp="1"/>
          </p:cNvSpPr>
          <p:nvPr>
            <p:ph idx="1"/>
          </p:nvPr>
        </p:nvSpPr>
        <p:spPr>
          <a:xfrm>
            <a:off x="457200" y="1530926"/>
            <a:ext cx="8229600" cy="4525963"/>
          </a:xfrm>
        </p:spPr>
        <p:txBody>
          <a:bodyPr/>
          <a:lstStyle/>
          <a:p>
            <a:pPr>
              <a:spcBef>
                <a:spcPts val="0"/>
              </a:spcBef>
              <a:buFont typeface="Wingdings" panose="05000000000000000000" pitchFamily="2" charset="2"/>
              <a:buChar char="l"/>
            </a:pPr>
            <a:r>
              <a:rPr lang="zh-CN" altLang="en-US" sz="2400"/>
              <a:t>在代码生成前，编译程序必须进行目标程序运行环境的设计和数据空间的分配。</a:t>
            </a:r>
          </a:p>
          <a:p>
            <a:pPr>
              <a:spcBef>
                <a:spcPts val="0"/>
              </a:spcBef>
              <a:buFont typeface="Wingdings" panose="05000000000000000000" pitchFamily="2" charset="2"/>
              <a:buChar char="l"/>
            </a:pPr>
            <a:r>
              <a:rPr lang="zh-CN" altLang="en-US" sz="2400" dirty="0"/>
              <a:t>编译程序需要一定的存贮空间以使目标程序在其上运行，该存贮空间需容纳生成的目标代码和目标代码运行时的数据空间。</a:t>
            </a:r>
          </a:p>
          <a:p>
            <a:pPr>
              <a:spcBef>
                <a:spcPts val="0"/>
              </a:spcBef>
              <a:buFont typeface="Wingdings" panose="05000000000000000000" pitchFamily="2" charset="2"/>
              <a:buChar char="l"/>
            </a:pPr>
            <a:r>
              <a:rPr lang="zh-CN" altLang="en-US" sz="2400" b="1" dirty="0">
                <a:solidFill>
                  <a:srgbClr val="990033"/>
                </a:solidFill>
              </a:rPr>
              <a:t>数据空间包括</a:t>
            </a:r>
            <a:r>
              <a:rPr lang="zh-CN" altLang="en-US" sz="2400" dirty="0"/>
              <a:t>：用户定义的各种类型的数据对象（变量和常量）所需的存贮空间；作为保留中间结果和传递参数的临时工作单元；调用过程时所需的连接单元；组织输入</a:t>
            </a:r>
            <a:r>
              <a:rPr lang="en-US" altLang="zh-CN" sz="2400" dirty="0"/>
              <a:t>/</a:t>
            </a:r>
            <a:r>
              <a:rPr lang="zh-CN" altLang="en-US" sz="2400" dirty="0"/>
              <a:t>输出所需的缓冲区。</a:t>
            </a:r>
          </a:p>
          <a:p>
            <a:pPr>
              <a:spcBef>
                <a:spcPts val="0"/>
              </a:spcBef>
              <a:buFont typeface="Wingdings" panose="05000000000000000000" pitchFamily="2" charset="2"/>
              <a:buChar char="l"/>
            </a:pPr>
            <a:r>
              <a:rPr lang="zh-CN" altLang="en-US" sz="2400" dirty="0"/>
              <a:t>编译过程中，有些数据对象所占用的空间</a:t>
            </a:r>
            <a:r>
              <a:rPr lang="zh-CN" altLang="en-US" sz="2400" b="1" dirty="0">
                <a:solidFill>
                  <a:srgbClr val="990033"/>
                </a:solidFill>
              </a:rPr>
              <a:t>可以确定</a:t>
            </a:r>
            <a:r>
              <a:rPr lang="zh-CN" altLang="en-US" sz="2400" dirty="0"/>
              <a:t>，有些数据对象具有可变体积和待编译性质，</a:t>
            </a:r>
            <a:r>
              <a:rPr lang="zh-CN" altLang="en-US" sz="2400" b="1" dirty="0">
                <a:solidFill>
                  <a:srgbClr val="990033"/>
                </a:solidFill>
              </a:rPr>
              <a:t>无法在编译时确定</a:t>
            </a:r>
            <a:r>
              <a:rPr lang="zh-CN" altLang="en-US" sz="2400" dirty="0"/>
              <a:t>存贮空间的位置。</a:t>
            </a:r>
          </a:p>
          <a:p>
            <a:pPr>
              <a:spcBef>
                <a:spcPts val="0"/>
              </a:spcBef>
              <a:buFont typeface="Wingdings" panose="05000000000000000000" pitchFamily="2" charset="2"/>
              <a:buChar char="l"/>
            </a:pPr>
            <a:r>
              <a:rPr lang="zh-CN" altLang="en-US" sz="2400" dirty="0"/>
              <a:t>作为运行时存贮分配的一个原则是尽可能对数据对象进行静态分配。</a:t>
            </a:r>
            <a:endParaRPr lang="zh-CN" altLang="en-US" sz="2400" dirty="0">
              <a:latin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dirty="0">
                <a:solidFill>
                  <a:schemeClr val="accent2"/>
                </a:solidFill>
                <a:latin typeface="隶书" panose="02010509060101010101" pitchFamily="49" charset="-122"/>
                <a:ea typeface="隶书" panose="02010509060101010101" pitchFamily="49" charset="-122"/>
              </a:rPr>
              <a:t>9</a:t>
            </a:r>
            <a:r>
              <a:rPr lang="en-US" altLang="zh-CN" dirty="0" smtClean="0">
                <a:solidFill>
                  <a:schemeClr val="accent2"/>
                </a:solidFill>
                <a:latin typeface="隶书" panose="02010509060101010101" pitchFamily="49" charset="-122"/>
                <a:ea typeface="隶书" panose="02010509060101010101" pitchFamily="49" charset="-122"/>
              </a:rPr>
              <a:t>.4.1 </a:t>
            </a:r>
            <a:r>
              <a:rPr lang="zh-CN" altLang="en-US" dirty="0" smtClean="0">
                <a:solidFill>
                  <a:schemeClr val="accent2"/>
                </a:solidFill>
                <a:latin typeface="隶书" panose="02010509060101010101" pitchFamily="49" charset="-122"/>
                <a:ea typeface="隶书" panose="02010509060101010101" pitchFamily="49" charset="-122"/>
              </a:rPr>
              <a:t>传值</a:t>
            </a:r>
            <a:endParaRPr lang="zh-CN" altLang="en-US" dirty="0" smtClean="0"/>
          </a:p>
        </p:txBody>
      </p:sp>
      <p:sp>
        <p:nvSpPr>
          <p:cNvPr id="22531" name="内容占位符 2"/>
          <p:cNvSpPr>
            <a:spLocks noGrp="1"/>
          </p:cNvSpPr>
          <p:nvPr>
            <p:ph idx="1"/>
          </p:nvPr>
        </p:nvSpPr>
        <p:spPr/>
        <p:txBody>
          <a:bodyPr/>
          <a:lstStyle/>
          <a:p>
            <a:pPr>
              <a:buFont typeface="Wingdings" panose="05000000000000000000" pitchFamily="2" charset="2"/>
              <a:buChar char="l"/>
            </a:pPr>
            <a:r>
              <a:rPr lang="zh-CN" altLang="en-US" sz="2400" b="1" dirty="0">
                <a:solidFill>
                  <a:srgbClr val="990033"/>
                </a:solidFill>
                <a:latin typeface="宋体" panose="02010600030101010101" pitchFamily="2" charset="-122"/>
              </a:rPr>
              <a:t>传值：也称值调用。即将实参计算出它的值，然后把它传给被调用过程</a:t>
            </a:r>
            <a:r>
              <a:rPr lang="zh-CN" altLang="en-US" sz="2400" dirty="0">
                <a:latin typeface="宋体" panose="02010600030101010101" pitchFamily="2" charset="-122"/>
              </a:rPr>
              <a:t>。</a:t>
            </a:r>
          </a:p>
          <a:p>
            <a:pPr lvl="1">
              <a:buFont typeface="Wingdings" panose="05000000000000000000" pitchFamily="2" charset="2"/>
              <a:buChar char="p"/>
            </a:pPr>
            <a:r>
              <a:rPr lang="zh-CN" altLang="en-US" sz="2400" dirty="0">
                <a:latin typeface="宋体" panose="02010600030101010101" pitchFamily="2" charset="-122"/>
              </a:rPr>
              <a:t>形式参数当作过程的局部变量处理，即在被调用过程的活动记录中开辟了形式参数的存贮空间。</a:t>
            </a:r>
          </a:p>
          <a:p>
            <a:pPr lvl="1">
              <a:buFont typeface="Wingdings" panose="05000000000000000000" pitchFamily="2" charset="2"/>
              <a:buChar char="p"/>
            </a:pPr>
            <a:r>
              <a:rPr lang="zh-CN" altLang="en-US" sz="2400" dirty="0">
                <a:latin typeface="宋体" panose="02010600030101010101" pitchFamily="2" charset="-122"/>
              </a:rPr>
              <a:t>调用过程计算实参的值，并将它们的右值放在形式单元开辟的空间中。</a:t>
            </a:r>
          </a:p>
          <a:p>
            <a:pPr lvl="1">
              <a:buFont typeface="Wingdings" panose="05000000000000000000" pitchFamily="2" charset="2"/>
              <a:buChar char="p"/>
            </a:pPr>
            <a:r>
              <a:rPr lang="zh-CN" altLang="en-US" sz="2400" dirty="0">
                <a:latin typeface="宋体" panose="02010600030101010101" pitchFamily="2" charset="-122"/>
              </a:rPr>
              <a:t>被调用过程执行时，就像使用局部变量一样使用这些形式单元。</a:t>
            </a:r>
          </a:p>
          <a:p>
            <a:pPr>
              <a:buFont typeface="Wingdings" panose="05000000000000000000" pitchFamily="2" charset="2"/>
              <a:buChar char="l"/>
            </a:pPr>
            <a:r>
              <a:rPr lang="zh-CN" altLang="en-US" sz="2400" dirty="0">
                <a:latin typeface="宋体" panose="02010600030101010101" pitchFamily="2" charset="-122"/>
              </a:rPr>
              <a:t>传值的重要特点是对形式参数的任何运算不影响调用过程的活动记录中实参的值。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dirty="0">
                <a:solidFill>
                  <a:schemeClr val="accent2"/>
                </a:solidFill>
                <a:latin typeface="隶书" panose="02010509060101010101" pitchFamily="49" charset="-122"/>
                <a:ea typeface="隶书" panose="02010509060101010101" pitchFamily="49" charset="-122"/>
              </a:rPr>
              <a:t>9</a:t>
            </a:r>
            <a:r>
              <a:rPr lang="en-US" altLang="zh-CN" dirty="0" smtClean="0">
                <a:solidFill>
                  <a:schemeClr val="accent2"/>
                </a:solidFill>
                <a:latin typeface="隶书" panose="02010509060101010101" pitchFamily="49" charset="-122"/>
                <a:ea typeface="隶书" panose="02010509060101010101" pitchFamily="49" charset="-122"/>
              </a:rPr>
              <a:t>.4.2 </a:t>
            </a:r>
            <a:r>
              <a:rPr lang="zh-CN" altLang="en-US" dirty="0" smtClean="0">
                <a:solidFill>
                  <a:schemeClr val="accent2"/>
                </a:solidFill>
                <a:latin typeface="隶书" panose="02010509060101010101" pitchFamily="49" charset="-122"/>
                <a:ea typeface="隶书" panose="02010509060101010101" pitchFamily="49" charset="-122"/>
              </a:rPr>
              <a:t>传地址</a:t>
            </a:r>
            <a:endParaRPr lang="zh-CN" altLang="en-US" dirty="0" smtClean="0"/>
          </a:p>
        </p:txBody>
      </p:sp>
      <p:sp>
        <p:nvSpPr>
          <p:cNvPr id="23555" name="内容占位符 2"/>
          <p:cNvSpPr>
            <a:spLocks noGrp="1"/>
          </p:cNvSpPr>
          <p:nvPr>
            <p:ph idx="1"/>
          </p:nvPr>
        </p:nvSpPr>
        <p:spPr/>
        <p:txBody>
          <a:bodyPr/>
          <a:lstStyle/>
          <a:p>
            <a:pPr marL="609600" indent="-609600">
              <a:buFont typeface="Wingdings" panose="05000000000000000000" pitchFamily="2" charset="2"/>
              <a:buChar char="l"/>
            </a:pPr>
            <a:r>
              <a:rPr lang="zh-CN" altLang="en-US" sz="2400" b="1" dirty="0">
                <a:solidFill>
                  <a:srgbClr val="990033"/>
                </a:solidFill>
              </a:rPr>
              <a:t>传地址：当参数通过引用传递时，也称做传地址，或引用调用。</a:t>
            </a:r>
          </a:p>
          <a:p>
            <a:pPr marL="609600" indent="-609600">
              <a:buFont typeface="Wingdings" panose="05000000000000000000" pitchFamily="2" charset="2"/>
              <a:buChar char="l"/>
            </a:pPr>
            <a:r>
              <a:rPr lang="zh-CN" altLang="en-US" sz="2400" dirty="0"/>
              <a:t>调用过程传递给被调用过程的是指针，指向实参存贮位置的指针。</a:t>
            </a:r>
          </a:p>
          <a:p>
            <a:pPr marL="609600" indent="-609600" algn="just">
              <a:buFont typeface="Wingdings" panose="05000000000000000000" pitchFamily="2" charset="2"/>
              <a:buChar char=""/>
            </a:pPr>
            <a:r>
              <a:rPr lang="zh-CN" altLang="en-US" sz="2400" dirty="0"/>
              <a:t>如实参是一个名字或是具有左值的表达式，则左值本身传递过去。</a:t>
            </a:r>
          </a:p>
          <a:p>
            <a:pPr marL="609600" indent="-609600" algn="just">
              <a:buFont typeface="Wingdings" panose="05000000000000000000" pitchFamily="2" charset="2"/>
              <a:buChar char=""/>
            </a:pPr>
            <a:r>
              <a:rPr lang="zh-CN" altLang="en-US" sz="2400" dirty="0"/>
              <a:t>如实参是一个表达式，而没有左值，则表达式先求值，并存入某一位置，然后该位置的地址传递过去。</a:t>
            </a:r>
          </a:p>
          <a:p>
            <a:pPr marL="609600" indent="-609600" algn="just">
              <a:buFont typeface="Wingdings" panose="05000000000000000000" pitchFamily="2" charset="2"/>
              <a:buChar char=""/>
            </a:pPr>
            <a:r>
              <a:rPr lang="zh-CN" altLang="en-US" sz="2400" dirty="0"/>
              <a:t>被调用过程中对形式参数的任何引用和赋值都通过传递到被调用过程的指针被处理成间接访问。</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2"/>
          <p:cNvGrpSpPr>
            <a:grpSpLocks/>
          </p:cNvGrpSpPr>
          <p:nvPr/>
        </p:nvGrpSpPr>
        <p:grpSpPr bwMode="auto">
          <a:xfrm>
            <a:off x="2571750" y="1643064"/>
            <a:ext cx="3657600" cy="2674937"/>
            <a:chOff x="0" y="4560"/>
            <a:chExt cx="11905" cy="8365"/>
          </a:xfrm>
        </p:grpSpPr>
        <p:pic>
          <p:nvPicPr>
            <p:cNvPr id="24581" name="Picture 3"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88"/>
              <a:ext cx="11880" cy="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4"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60"/>
              <a:ext cx="7560" cy="4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5" descr="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 y="4560"/>
              <a:ext cx="6865" cy="4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矩形 5"/>
          <p:cNvSpPr/>
          <p:nvPr/>
        </p:nvSpPr>
        <p:spPr>
          <a:xfrm>
            <a:off x="2357422" y="4714886"/>
            <a:ext cx="4339650" cy="1200329"/>
          </a:xfrm>
          <a:prstGeom prst="rect">
            <a:avLst/>
          </a:prstGeom>
          <a:noFill/>
        </p:spPr>
        <p:txBody>
          <a:bodyPr wrap="none">
            <a:spAutoFit/>
          </a:bodyPr>
          <a:lstStyle/>
          <a:p>
            <a:pPr algn="ctr" eaLnBrk="1" fontAlgn="auto" hangingPunct="1">
              <a:spcBef>
                <a:spcPts val="0"/>
              </a:spcBef>
              <a:spcAft>
                <a:spcPts val="0"/>
              </a:spcAft>
              <a:defRPr/>
            </a:pPr>
            <a:r>
              <a:rPr lang="zh-CN" altLang="en-US" sz="3600" dirty="0">
                <a:solidFill>
                  <a:srgbClr val="C00000"/>
                </a:solidFill>
                <a:latin typeface="方正舒体" pitchFamily="2" charset="-122"/>
                <a:ea typeface="方正舒体" pitchFamily="2" charset="-122"/>
              </a:rPr>
              <a:t>自强不息、团结奋进</a:t>
            </a:r>
            <a:endParaRPr lang="en-US" altLang="zh-CN" sz="3600" dirty="0">
              <a:solidFill>
                <a:srgbClr val="C00000"/>
              </a:solidFill>
              <a:latin typeface="方正舒体" pitchFamily="2" charset="-122"/>
              <a:ea typeface="方正舒体" pitchFamily="2" charset="-122"/>
            </a:endParaRPr>
          </a:p>
          <a:p>
            <a:pPr algn="ctr" eaLnBrk="1" fontAlgn="auto" hangingPunct="1">
              <a:spcBef>
                <a:spcPts val="0"/>
              </a:spcBef>
              <a:spcAft>
                <a:spcPts val="0"/>
              </a:spcAft>
              <a:defRPr/>
            </a:pPr>
            <a:r>
              <a:rPr lang="zh-CN" altLang="en-US" sz="3600" dirty="0">
                <a:solidFill>
                  <a:srgbClr val="C00000"/>
                </a:solidFill>
                <a:latin typeface="方正舒体" pitchFamily="2" charset="-122"/>
                <a:ea typeface="方正舒体" pitchFamily="2" charset="-122"/>
              </a:rPr>
              <a:t>爱校敬业、追求卓越</a:t>
            </a:r>
            <a:endParaRPr lang="zh-CN" altLang="en-US" sz="3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C00000"/>
              </a:solidFill>
              <a:effectLst>
                <a:outerShdw blurRad="50800" dist="40000" dir="5400000" algn="tl" rotWithShape="0">
                  <a:srgbClr val="000000">
                    <a:shade val="5000"/>
                    <a:satMod val="120000"/>
                    <a:alpha val="33000"/>
                  </a:srgbClr>
                </a:outerShdw>
              </a:effectLst>
              <a:latin typeface="方正舒体" pitchFamily="2" charset="-122"/>
              <a:ea typeface="方正舒体" pitchFamily="2" charset="-122"/>
            </a:endParaRPr>
          </a:p>
        </p:txBody>
      </p:sp>
      <p:sp>
        <p:nvSpPr>
          <p:cNvPr id="24580"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fld id="{C47B918B-1263-4749-83E4-A193FD16F714}" type="slidenum">
              <a:rPr lang="zh-CN" altLang="en-US" sz="1400"/>
              <a:pPr fontAlgn="base">
                <a:spcBef>
                  <a:spcPct val="0"/>
                </a:spcBef>
                <a:spcAft>
                  <a:spcPct val="0"/>
                </a:spcAft>
                <a:buFontTx/>
                <a:buNone/>
              </a:pPr>
              <a:t>22</a:t>
            </a:fld>
            <a:endParaRPr lang="en-US" altLang="zh-CN" sz="140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en-US" altLang="zh-CN" dirty="0">
                <a:solidFill>
                  <a:schemeClr val="accent2"/>
                </a:solidFill>
                <a:latin typeface="隶书" panose="02010509060101010101" pitchFamily="49" charset="-122"/>
                <a:ea typeface="隶书" panose="02010509060101010101" pitchFamily="49" charset="-122"/>
              </a:rPr>
              <a:t>9</a:t>
            </a:r>
            <a:r>
              <a:rPr lang="en-US" altLang="zh-CN" dirty="0" smtClean="0">
                <a:solidFill>
                  <a:schemeClr val="accent2"/>
                </a:solidFill>
                <a:latin typeface="隶书" panose="02010509060101010101" pitchFamily="49" charset="-122"/>
                <a:ea typeface="隶书" panose="02010509060101010101" pitchFamily="49" charset="-122"/>
              </a:rPr>
              <a:t>.0</a:t>
            </a:r>
            <a:r>
              <a:rPr lang="zh-CN" altLang="en-US" dirty="0" smtClean="0">
                <a:solidFill>
                  <a:schemeClr val="accent2"/>
                </a:solidFill>
                <a:latin typeface="隶书" panose="02010509060101010101" pitchFamily="49" charset="-122"/>
                <a:ea typeface="隶书" panose="02010509060101010101" pitchFamily="49" charset="-122"/>
              </a:rPr>
              <a:t>概述</a:t>
            </a:r>
            <a:endParaRPr lang="zh-CN" altLang="en-US" dirty="0" smtClean="0"/>
          </a:p>
        </p:txBody>
      </p:sp>
      <p:sp>
        <p:nvSpPr>
          <p:cNvPr id="5123" name="内容占位符 2"/>
          <p:cNvSpPr>
            <a:spLocks noGrp="1"/>
          </p:cNvSpPr>
          <p:nvPr>
            <p:ph idx="1"/>
          </p:nvPr>
        </p:nvSpPr>
        <p:spPr>
          <a:xfrm>
            <a:off x="467916" y="1600199"/>
            <a:ext cx="6459357" cy="4772891"/>
          </a:xfrm>
        </p:spPr>
        <p:txBody>
          <a:bodyPr/>
          <a:lstStyle/>
          <a:p>
            <a:pPr marL="609600" indent="-609600">
              <a:spcBef>
                <a:spcPts val="600"/>
              </a:spcBef>
              <a:spcAft>
                <a:spcPts val="600"/>
              </a:spcAft>
              <a:buFont typeface="Wingdings" panose="05000000000000000000" pitchFamily="2" charset="2"/>
              <a:buChar char="l"/>
            </a:pPr>
            <a:r>
              <a:rPr lang="zh-CN" altLang="en-US" sz="2000" dirty="0"/>
              <a:t>存贮</a:t>
            </a:r>
            <a:r>
              <a:rPr lang="zh-CN" altLang="en-US" sz="2000" dirty="0" smtClean="0"/>
              <a:t>空间：</a:t>
            </a:r>
            <a:r>
              <a:rPr lang="zh-CN" altLang="en-US" sz="2000" dirty="0"/>
              <a:t>目标代码区、静态数据区、栈区、堆区。</a:t>
            </a:r>
          </a:p>
          <a:p>
            <a:pPr marL="609600" indent="-609600">
              <a:spcBef>
                <a:spcPts val="600"/>
              </a:spcBef>
              <a:spcAft>
                <a:spcPts val="600"/>
              </a:spcAft>
              <a:buFont typeface="Wingdings" panose="05000000000000000000" pitchFamily="2" charset="2"/>
              <a:buChar char="l"/>
            </a:pPr>
            <a:r>
              <a:rPr lang="zh-CN" altLang="en-US" sz="2000" dirty="0"/>
              <a:t>目标代码</a:t>
            </a:r>
            <a:r>
              <a:rPr lang="zh-CN" altLang="en-US" sz="2000" dirty="0" smtClean="0"/>
              <a:t>区是</a:t>
            </a:r>
            <a:r>
              <a:rPr lang="zh-CN" altLang="en-US" sz="2000" dirty="0"/>
              <a:t>固定长度，编译时能够确定。</a:t>
            </a:r>
          </a:p>
          <a:p>
            <a:pPr marL="609600" indent="-609600" algn="just">
              <a:spcBef>
                <a:spcPts val="600"/>
              </a:spcBef>
              <a:spcAft>
                <a:spcPts val="600"/>
              </a:spcAft>
              <a:buFont typeface="Wingdings" panose="05000000000000000000" pitchFamily="2" charset="2"/>
              <a:buChar char="l"/>
            </a:pPr>
            <a:r>
              <a:rPr lang="zh-CN" altLang="en-US" sz="2000" dirty="0"/>
              <a:t>静态数据</a:t>
            </a:r>
            <a:r>
              <a:rPr lang="zh-CN" altLang="en-US" sz="2000" dirty="0" smtClean="0"/>
              <a:t>区编译</a:t>
            </a:r>
            <a:r>
              <a:rPr lang="zh-CN" altLang="en-US" sz="2000" dirty="0"/>
              <a:t>时能确定所占用</a:t>
            </a:r>
            <a:r>
              <a:rPr lang="zh-CN" altLang="en-US" sz="2000" dirty="0" smtClean="0"/>
              <a:t>空间。</a:t>
            </a:r>
            <a:endParaRPr lang="zh-CN" altLang="en-US" sz="2000" dirty="0"/>
          </a:p>
          <a:p>
            <a:pPr marL="609600" indent="-609600" algn="just">
              <a:spcBef>
                <a:spcPts val="600"/>
              </a:spcBef>
              <a:spcAft>
                <a:spcPts val="600"/>
              </a:spcAft>
              <a:buFont typeface="Wingdings" panose="05000000000000000000" pitchFamily="2" charset="2"/>
              <a:buChar char="l"/>
            </a:pPr>
            <a:r>
              <a:rPr lang="zh-CN" altLang="en-US" sz="2000" dirty="0"/>
              <a:t>堆栈区用于可变数据以及管理过程活动的控制信息。</a:t>
            </a:r>
          </a:p>
          <a:p>
            <a:pPr marL="609600" indent="-609600" algn="just">
              <a:spcBef>
                <a:spcPts val="600"/>
              </a:spcBef>
              <a:spcAft>
                <a:spcPts val="600"/>
              </a:spcAft>
              <a:buFont typeface="Wingdings" panose="05000000000000000000" pitchFamily="2" charset="2"/>
              <a:buChar char="l"/>
            </a:pPr>
            <a:r>
              <a:rPr lang="zh-CN" altLang="en-US" sz="2000" dirty="0"/>
              <a:t>存贮组织要解决的问题是把静态的源程序与该程序的目标程序运行时的动态活动联系起来，即要搞清楚运行中的程序信息是如何进行存贮和访问的。</a:t>
            </a:r>
          </a:p>
          <a:p>
            <a:pPr marL="609600" indent="-609600" algn="just">
              <a:spcBef>
                <a:spcPts val="600"/>
              </a:spcBef>
              <a:spcAft>
                <a:spcPts val="600"/>
              </a:spcAft>
              <a:buFont typeface="Wingdings" panose="05000000000000000000" pitchFamily="2" charset="2"/>
              <a:buChar char="l"/>
            </a:pPr>
            <a:r>
              <a:rPr lang="zh-CN" altLang="en-US" sz="2000" dirty="0"/>
              <a:t>所谓数据空间</a:t>
            </a:r>
            <a:r>
              <a:rPr lang="zh-CN" altLang="en-US" sz="2000" b="1" dirty="0">
                <a:solidFill>
                  <a:srgbClr val="FF0000"/>
                </a:solidFill>
              </a:rPr>
              <a:t>分配</a:t>
            </a:r>
            <a:r>
              <a:rPr lang="zh-CN" altLang="en-US" sz="2000" dirty="0"/>
              <a:t>，本质上看，是将程序中的每个名字与一个存贮位置关联起来，该存贮位置用以容纳名字的值。</a:t>
            </a:r>
          </a:p>
          <a:p>
            <a:pPr marL="609600" indent="-609600" algn="just">
              <a:spcBef>
                <a:spcPts val="600"/>
              </a:spcBef>
              <a:spcAft>
                <a:spcPts val="600"/>
              </a:spcAft>
              <a:buFont typeface="Wingdings" panose="05000000000000000000" pitchFamily="2" charset="2"/>
              <a:buChar char="l"/>
            </a:pPr>
            <a:r>
              <a:rPr lang="zh-CN" altLang="en-US" sz="2000" dirty="0"/>
              <a:t>源语言的结构特点、源语言的数据类型、源语言中决定名字作用域的规则等因素影响存贮空间的管理和组织的复杂程度，决定数据空间分配的基本策略。</a:t>
            </a:r>
          </a:p>
        </p:txBody>
      </p:sp>
      <p:graphicFrame>
        <p:nvGraphicFramePr>
          <p:cNvPr id="4" name="Group 30"/>
          <p:cNvGraphicFramePr>
            <a:graphicFrameLocks/>
          </p:cNvGraphicFramePr>
          <p:nvPr>
            <p:extLst>
              <p:ext uri="{D42A27DB-BD31-4B8C-83A1-F6EECF244321}">
                <p14:modId xmlns:p14="http://schemas.microsoft.com/office/powerpoint/2010/main" val="1730962481"/>
              </p:ext>
            </p:extLst>
          </p:nvPr>
        </p:nvGraphicFramePr>
        <p:xfrm>
          <a:off x="7065097" y="2072120"/>
          <a:ext cx="1809750" cy="3240088"/>
        </p:xfrm>
        <a:graphic>
          <a:graphicData uri="http://schemas.openxmlformats.org/drawingml/2006/table">
            <a:tbl>
              <a:tblPr/>
              <a:tblGrid>
                <a:gridCol w="1809750">
                  <a:extLst>
                    <a:ext uri="{9D8B030D-6E8A-4147-A177-3AD203B41FA5}">
                      <a16:colId xmlns:a16="http://schemas.microsoft.com/office/drawing/2014/main" val="20000"/>
                    </a:ext>
                  </a:extLst>
                </a:gridCol>
              </a:tblGrid>
              <a:tr h="647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code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7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Static data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649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stack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3BB"/>
                    </a:solidFill>
                  </a:tcPr>
                </a:tc>
                <a:extLst>
                  <a:ext uri="{0D108BD9-81ED-4DB2-BD59-A6C34878D82A}">
                    <a16:rowId xmlns:a16="http://schemas.microsoft.com/office/drawing/2014/main" val="10002"/>
                  </a:ext>
                </a:extLst>
              </a:tr>
              <a:tr h="647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a:t>
                      </a:r>
                      <a:r>
                        <a:rPr kumimoji="0" lang="zh-CN" altLang="en-US" sz="2000" b="0" i="0" u="none" strike="noStrike" cap="none" normalizeH="0" baseline="0" dirty="0" smtClean="0">
                          <a:ln>
                            <a:noFill/>
                          </a:ln>
                          <a:solidFill>
                            <a:schemeClr val="tx1"/>
                          </a:solidFill>
                          <a:effectLst/>
                          <a:latin typeface="Arial" charset="0"/>
                          <a:ea typeface="宋体" pitchFamily="2" charset="-122"/>
                        </a:rPr>
                        <a:t>可变区域</a:t>
                      </a:r>
                      <a:r>
                        <a:rPr kumimoji="0" lang="en-US" altLang="zh-CN" sz="2000" b="0" i="0" u="none" strike="noStrike" cap="none" normalizeH="0" baseline="0" dirty="0" smtClean="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3BB"/>
                    </a:solidFill>
                  </a:tcPr>
                </a:tc>
                <a:extLst>
                  <a:ext uri="{0D108BD9-81ED-4DB2-BD59-A6C34878D82A}">
                    <a16:rowId xmlns:a16="http://schemas.microsoft.com/office/drawing/2014/main" val="10003"/>
                  </a:ext>
                </a:extLst>
              </a:tr>
              <a:tr h="647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heap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E3BB"/>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sz="4000" b="1" dirty="0">
                <a:solidFill>
                  <a:schemeClr val="accent2"/>
                </a:solidFill>
                <a:latin typeface="隶书" panose="02010509060101010101" pitchFamily="49" charset="-122"/>
                <a:ea typeface="隶书" panose="02010509060101010101" pitchFamily="49" charset="-122"/>
              </a:rPr>
              <a:t>9</a:t>
            </a:r>
            <a:r>
              <a:rPr lang="en-US" altLang="zh-CN" sz="4000" b="1" dirty="0" smtClean="0">
                <a:solidFill>
                  <a:schemeClr val="accent2"/>
                </a:solidFill>
                <a:latin typeface="隶书" panose="02010509060101010101" pitchFamily="49" charset="-122"/>
                <a:ea typeface="隶书" panose="02010509060101010101" pitchFamily="49" charset="-122"/>
              </a:rPr>
              <a:t>.1 </a:t>
            </a:r>
            <a:r>
              <a:rPr lang="zh-CN" altLang="en-US" sz="4000" b="1" dirty="0">
                <a:solidFill>
                  <a:schemeClr val="accent2"/>
                </a:solidFill>
                <a:latin typeface="隶书" panose="02010509060101010101" pitchFamily="49" charset="-122"/>
                <a:ea typeface="隶书" panose="02010509060101010101" pitchFamily="49" charset="-122"/>
              </a:rPr>
              <a:t>数据</a:t>
            </a:r>
            <a:r>
              <a:rPr lang="zh-CN" altLang="en-US" sz="4000" b="1" dirty="0" smtClean="0">
                <a:solidFill>
                  <a:schemeClr val="accent2"/>
                </a:solidFill>
                <a:latin typeface="隶书" panose="02010509060101010101" pitchFamily="49" charset="-122"/>
                <a:ea typeface="隶书" panose="02010509060101010101" pitchFamily="49" charset="-122"/>
              </a:rPr>
              <a:t>空间使用和</a:t>
            </a:r>
            <a:r>
              <a:rPr lang="zh-CN" altLang="en-US" sz="4000" b="1" dirty="0">
                <a:solidFill>
                  <a:schemeClr val="accent2"/>
                </a:solidFill>
                <a:latin typeface="隶书" panose="02010509060101010101" pitchFamily="49" charset="-122"/>
                <a:ea typeface="隶书" panose="02010509060101010101" pitchFamily="49" charset="-122"/>
              </a:rPr>
              <a:t>管理方法</a:t>
            </a:r>
            <a:endParaRPr lang="zh-CN" altLang="en-US" sz="4000" dirty="0"/>
          </a:p>
        </p:txBody>
      </p:sp>
      <p:sp>
        <p:nvSpPr>
          <p:cNvPr id="6147" name="内容占位符 2"/>
          <p:cNvSpPr>
            <a:spLocks noGrp="1"/>
          </p:cNvSpPr>
          <p:nvPr>
            <p:ph idx="1"/>
          </p:nvPr>
        </p:nvSpPr>
        <p:spPr>
          <a:xfrm>
            <a:off x="457200" y="1558636"/>
            <a:ext cx="8229600" cy="5146964"/>
          </a:xfrm>
        </p:spPr>
        <p:txBody>
          <a:bodyPr/>
          <a:lstStyle/>
          <a:p>
            <a:pPr marL="609600" indent="-609600">
              <a:buFont typeface="Wingdings" panose="05000000000000000000" pitchFamily="2" charset="2"/>
              <a:buChar char="l"/>
            </a:pPr>
            <a:r>
              <a:rPr lang="zh-CN" altLang="en-US" sz="2000" dirty="0"/>
              <a:t>数据空间的使用和管理</a:t>
            </a:r>
            <a:r>
              <a:rPr lang="zh-CN" altLang="en-US" sz="2000" dirty="0" smtClean="0"/>
              <a:t>方法分为</a:t>
            </a:r>
            <a:r>
              <a:rPr lang="zh-CN" altLang="en-US" sz="2000" dirty="0"/>
              <a:t>两种：</a:t>
            </a:r>
            <a:r>
              <a:rPr lang="zh-CN" altLang="en-US" sz="2000" b="1" dirty="0">
                <a:solidFill>
                  <a:srgbClr val="990033"/>
                </a:solidFill>
              </a:rPr>
              <a:t>静态和动态</a:t>
            </a:r>
            <a:r>
              <a:rPr lang="zh-CN" altLang="en-US" sz="2000" dirty="0" smtClean="0"/>
              <a:t>。动态</a:t>
            </a:r>
            <a:r>
              <a:rPr lang="zh-CN" altLang="en-US" sz="2000" dirty="0"/>
              <a:t>又分为：</a:t>
            </a:r>
            <a:r>
              <a:rPr lang="zh-CN" altLang="en-US" sz="2000" b="1" dirty="0">
                <a:solidFill>
                  <a:srgbClr val="990033"/>
                </a:solidFill>
              </a:rPr>
              <a:t>栈式和堆式两种</a:t>
            </a:r>
            <a:r>
              <a:rPr lang="zh-CN" altLang="en-US" sz="2000" dirty="0"/>
              <a:t>。</a:t>
            </a:r>
          </a:p>
          <a:p>
            <a:pPr marL="609600" indent="-609600">
              <a:buFont typeface="Wingdings" panose="05000000000000000000" pitchFamily="2" charset="2"/>
              <a:buChar char="l"/>
            </a:pPr>
            <a:r>
              <a:rPr lang="zh-CN" altLang="en-US" sz="2000" b="1" dirty="0">
                <a:solidFill>
                  <a:srgbClr val="990033"/>
                </a:solidFill>
              </a:rPr>
              <a:t>静态存贮分配策略</a:t>
            </a:r>
            <a:r>
              <a:rPr lang="zh-CN" altLang="en-US" sz="2000" dirty="0"/>
              <a:t>：如果在编译时能确定目标程序运行中所需的全部数据空间的大小，编译时安排好目标程序运行时的全部数据空间，确定每个数据对象的存贮位置。</a:t>
            </a:r>
          </a:p>
          <a:p>
            <a:pPr marL="609600" indent="-609600">
              <a:buFont typeface="Wingdings" panose="05000000000000000000" pitchFamily="2" charset="2"/>
              <a:buChar char="l"/>
            </a:pPr>
            <a:r>
              <a:rPr lang="zh-CN" altLang="en-US" sz="2000" b="1" dirty="0">
                <a:solidFill>
                  <a:srgbClr val="990033"/>
                </a:solidFill>
              </a:rPr>
              <a:t>动态存贮分配策略</a:t>
            </a:r>
            <a:r>
              <a:rPr lang="zh-CN" altLang="en-US" sz="2000" dirty="0"/>
              <a:t>：目标程序在运行时所</a:t>
            </a:r>
            <a:r>
              <a:rPr lang="zh-CN" altLang="en-US" sz="2000" dirty="0" smtClean="0"/>
              <a:t>需要数据</a:t>
            </a:r>
            <a:r>
              <a:rPr lang="zh-CN" altLang="en-US" sz="2000" dirty="0"/>
              <a:t>空间，在编译时无法知道，它所需要的数据空间的大小要待程序运行是动态地确定</a:t>
            </a:r>
            <a:r>
              <a:rPr lang="zh-CN" altLang="en-US" sz="2000" dirty="0" smtClean="0"/>
              <a:t>。</a:t>
            </a:r>
            <a:endParaRPr lang="en-US" altLang="zh-CN" sz="2000" dirty="0" smtClean="0"/>
          </a:p>
          <a:p>
            <a:pPr marL="609600" indent="-609600">
              <a:buFont typeface="Wingdings" panose="05000000000000000000" pitchFamily="2" charset="2"/>
              <a:buChar char="l"/>
            </a:pPr>
            <a:r>
              <a:rPr lang="zh-CN" altLang="en-US" sz="2000" b="1" dirty="0" smtClean="0">
                <a:solidFill>
                  <a:srgbClr val="990033"/>
                </a:solidFill>
              </a:rPr>
              <a:t>栈</a:t>
            </a:r>
            <a:r>
              <a:rPr lang="zh-CN" altLang="en-US" sz="2000" b="1" dirty="0">
                <a:solidFill>
                  <a:srgbClr val="990033"/>
                </a:solidFill>
              </a:rPr>
              <a:t>式存贮</a:t>
            </a:r>
            <a:r>
              <a:rPr lang="zh-CN" altLang="en-US" sz="2000" dirty="0"/>
              <a:t>：</a:t>
            </a:r>
            <a:r>
              <a:rPr lang="en-US" altLang="zh-CN" sz="2000" dirty="0"/>
              <a:t>1</a:t>
            </a:r>
            <a:r>
              <a:rPr lang="zh-CN" altLang="en-US" sz="2000" dirty="0"/>
              <a:t>、将</a:t>
            </a:r>
            <a:r>
              <a:rPr lang="zh-CN" altLang="en-US" sz="2000" dirty="0" smtClean="0"/>
              <a:t>整个数据</a:t>
            </a:r>
            <a:r>
              <a:rPr lang="zh-CN" altLang="en-US" sz="2000" dirty="0"/>
              <a:t>空间设计为一个栈；</a:t>
            </a:r>
            <a:r>
              <a:rPr lang="en-US" altLang="zh-CN" sz="2000" dirty="0"/>
              <a:t>2</a:t>
            </a:r>
            <a:r>
              <a:rPr lang="zh-CN" altLang="en-US" sz="2000" dirty="0"/>
              <a:t>、每当调用一个过程时，它所需的数据空间就分配在栈顶，每当过程工作结束时就释放这部分空间；</a:t>
            </a:r>
            <a:r>
              <a:rPr lang="en-US" altLang="zh-CN" sz="2000" dirty="0"/>
              <a:t>3</a:t>
            </a:r>
            <a:r>
              <a:rPr lang="zh-CN" altLang="en-US" sz="2000" dirty="0"/>
              <a:t>、过程所需数据空间包括两部分：一部分是本次调用中的数据对象；另一部分是用以管理过程活动的记录信息；</a:t>
            </a:r>
            <a:r>
              <a:rPr lang="en-US" altLang="zh-CN" sz="2000" dirty="0"/>
              <a:t>4</a:t>
            </a:r>
            <a:r>
              <a:rPr lang="zh-CN" altLang="en-US" sz="2000" dirty="0"/>
              <a:t>、当控制从调用返回时，便根据栈中记录的信息恢复机器状态，使该过程的活动继续进行。 </a:t>
            </a:r>
          </a:p>
          <a:p>
            <a:pPr marL="609600" indent="-609600">
              <a:buFont typeface="Wingdings" panose="05000000000000000000" pitchFamily="2" charset="2"/>
              <a:buChar char="l"/>
            </a:pPr>
            <a:r>
              <a:rPr lang="zh-CN" altLang="en-US" sz="2000" b="1" dirty="0">
                <a:solidFill>
                  <a:srgbClr val="990033"/>
                </a:solidFill>
              </a:rPr>
              <a:t>堆式存贮</a:t>
            </a:r>
            <a:r>
              <a:rPr lang="zh-CN" altLang="en-US" sz="2000" dirty="0"/>
              <a:t>：</a:t>
            </a:r>
            <a:r>
              <a:rPr lang="en-US" altLang="zh-CN" sz="2000" dirty="0"/>
              <a:t>1</a:t>
            </a:r>
            <a:r>
              <a:rPr lang="zh-CN" altLang="en-US" sz="2000" dirty="0"/>
              <a:t>、自由地</a:t>
            </a:r>
            <a:r>
              <a:rPr lang="zh-CN" altLang="en-US" sz="2000" dirty="0" smtClean="0"/>
              <a:t>申请和</a:t>
            </a:r>
            <a:r>
              <a:rPr lang="zh-CN" altLang="en-US" sz="2000" dirty="0"/>
              <a:t>退还数据空间；</a:t>
            </a:r>
            <a:r>
              <a:rPr lang="en-US" altLang="zh-CN" sz="2000" dirty="0"/>
              <a:t>2</a:t>
            </a:r>
            <a:r>
              <a:rPr lang="zh-CN" altLang="en-US" sz="2000" dirty="0"/>
              <a:t>、数据空间的利用不服从“先申请后释放，后申请先释放”的原则；</a:t>
            </a:r>
            <a:r>
              <a:rPr lang="en-US" altLang="zh-CN" sz="2000" dirty="0"/>
              <a:t>3</a:t>
            </a:r>
            <a:r>
              <a:rPr lang="zh-CN" altLang="en-US" sz="2000" dirty="0" smtClean="0"/>
              <a:t>、空间的</a:t>
            </a:r>
            <a:r>
              <a:rPr lang="zh-CN" altLang="en-US" sz="2000" dirty="0"/>
              <a:t>利用率可能受到限制。容易产生碎片。</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b="1" dirty="0">
                <a:solidFill>
                  <a:schemeClr val="accent2"/>
                </a:solidFill>
                <a:latin typeface="隶书" panose="02010509060101010101" pitchFamily="49" charset="-122"/>
                <a:ea typeface="隶书" panose="02010509060101010101" pitchFamily="49" charset="-122"/>
              </a:rPr>
              <a:t>9</a:t>
            </a:r>
            <a:r>
              <a:rPr lang="en-US" altLang="zh-CN" b="1" dirty="0" smtClean="0">
                <a:solidFill>
                  <a:schemeClr val="accent2"/>
                </a:solidFill>
                <a:latin typeface="隶书" panose="02010509060101010101" pitchFamily="49" charset="-122"/>
                <a:ea typeface="隶书" panose="02010509060101010101" pitchFamily="49" charset="-122"/>
              </a:rPr>
              <a:t>.2 </a:t>
            </a:r>
            <a:r>
              <a:rPr lang="zh-CN" altLang="en-US" b="1" dirty="0" smtClean="0">
                <a:solidFill>
                  <a:schemeClr val="accent2"/>
                </a:solidFill>
                <a:latin typeface="隶书" panose="02010509060101010101" pitchFamily="49" charset="-122"/>
                <a:ea typeface="隶书" panose="02010509060101010101" pitchFamily="49" charset="-122"/>
              </a:rPr>
              <a:t>栈式存贮分配的实现</a:t>
            </a:r>
            <a:endParaRPr lang="zh-CN" altLang="en-US" dirty="0" smtClean="0"/>
          </a:p>
        </p:txBody>
      </p:sp>
      <p:sp>
        <p:nvSpPr>
          <p:cNvPr id="7171" name="内容占位符 2"/>
          <p:cNvSpPr>
            <a:spLocks noGrp="1"/>
          </p:cNvSpPr>
          <p:nvPr>
            <p:ph idx="1"/>
          </p:nvPr>
        </p:nvSpPr>
        <p:spPr>
          <a:xfrm>
            <a:off x="221673" y="1586346"/>
            <a:ext cx="6858000" cy="4939144"/>
          </a:xfrm>
        </p:spPr>
        <p:txBody>
          <a:bodyPr/>
          <a:lstStyle/>
          <a:p>
            <a:pPr marL="609600" indent="-609600">
              <a:buFont typeface="Wingdings" panose="05000000000000000000" pitchFamily="2" charset="2"/>
              <a:buChar char="l"/>
            </a:pPr>
            <a:r>
              <a:rPr lang="zh-CN" altLang="en-US" sz="2000" dirty="0">
                <a:latin typeface="宋体" panose="02010600030101010101" pitchFamily="2" charset="-122"/>
              </a:rPr>
              <a:t>栈式存贮分配的基本策略是调用一个过程时在栈顶分配所需数据空间，返回时，在栈顶释放数据空间。</a:t>
            </a:r>
          </a:p>
          <a:p>
            <a:pPr marL="609600" indent="-609600">
              <a:buFont typeface="Wingdings" panose="05000000000000000000" pitchFamily="2" charset="2"/>
              <a:buChar char="l"/>
            </a:pPr>
            <a:r>
              <a:rPr lang="zh-CN" altLang="en-US" sz="2000" b="1" i="1" dirty="0">
                <a:solidFill>
                  <a:srgbClr val="990033"/>
                </a:solidFill>
                <a:latin typeface="宋体" panose="02010600030101010101" pitchFamily="2" charset="-122"/>
              </a:rPr>
              <a:t>过程的活动记录</a:t>
            </a:r>
            <a:r>
              <a:rPr lang="zh-CN" altLang="en-US" sz="2000" dirty="0">
                <a:latin typeface="宋体" panose="02010600030101010101" pitchFamily="2" charset="-122"/>
              </a:rPr>
              <a:t>是一段连续的存贮区，用以存放过程的一次执行所需要的信息。</a:t>
            </a:r>
          </a:p>
          <a:p>
            <a:pPr marL="609600" indent="-609600">
              <a:buFont typeface="Wingdings" panose="05000000000000000000" pitchFamily="2" charset="2"/>
              <a:buChar char="l"/>
            </a:pPr>
            <a:r>
              <a:rPr lang="zh-CN" altLang="en-US" sz="2000" dirty="0">
                <a:latin typeface="宋体" panose="02010600030101010101" pitchFamily="2" charset="-122"/>
              </a:rPr>
              <a:t>信息包括：</a:t>
            </a:r>
          </a:p>
          <a:p>
            <a:pPr marL="990600" lvl="1" indent="-533400">
              <a:buFont typeface="Wingdings" panose="05000000000000000000" pitchFamily="2" charset="2"/>
              <a:buAutoNum type="arabicPeriod"/>
            </a:pPr>
            <a:r>
              <a:rPr lang="zh-CN" altLang="en-US" sz="1800" b="1" dirty="0">
                <a:solidFill>
                  <a:srgbClr val="990033"/>
                </a:solidFill>
                <a:latin typeface="宋体" panose="02010600030101010101" pitchFamily="2" charset="-122"/>
              </a:rPr>
              <a:t>临时工作单元</a:t>
            </a:r>
            <a:r>
              <a:rPr lang="zh-CN" altLang="en-US" sz="1800" dirty="0">
                <a:latin typeface="宋体" panose="02010600030101010101" pitchFamily="2" charset="-122"/>
              </a:rPr>
              <a:t>：计算表达式过程中需要存放中间结果用的临时值单元；</a:t>
            </a:r>
          </a:p>
          <a:p>
            <a:pPr marL="990600" lvl="1" indent="-533400">
              <a:buFont typeface="Wingdings" panose="05000000000000000000" pitchFamily="2" charset="2"/>
              <a:buAutoNum type="arabicPeriod"/>
            </a:pPr>
            <a:r>
              <a:rPr lang="zh-CN" altLang="en-US" sz="1800" b="1" dirty="0">
                <a:solidFill>
                  <a:srgbClr val="990033"/>
                </a:solidFill>
                <a:latin typeface="宋体" panose="02010600030101010101" pitchFamily="2" charset="-122"/>
              </a:rPr>
              <a:t>局部变量</a:t>
            </a:r>
            <a:r>
              <a:rPr lang="zh-CN" altLang="en-US" sz="1800" dirty="0">
                <a:latin typeface="宋体" panose="02010600030101010101" pitchFamily="2" charset="-122"/>
              </a:rPr>
              <a:t>：一个过程的局部变量；</a:t>
            </a:r>
          </a:p>
          <a:p>
            <a:pPr marL="990600" lvl="1" indent="-533400">
              <a:buFont typeface="Wingdings" panose="05000000000000000000" pitchFamily="2" charset="2"/>
              <a:buAutoNum type="arabicPeriod"/>
            </a:pPr>
            <a:r>
              <a:rPr lang="zh-CN" altLang="en-US" sz="1800" b="1" dirty="0">
                <a:solidFill>
                  <a:srgbClr val="990033"/>
                </a:solidFill>
                <a:latin typeface="宋体" panose="02010600030101010101" pitchFamily="2" charset="-122"/>
              </a:rPr>
              <a:t>保存机器状态</a:t>
            </a:r>
            <a:r>
              <a:rPr lang="zh-CN" altLang="en-US" sz="1800" dirty="0">
                <a:latin typeface="宋体" panose="02010600030101010101" pitchFamily="2" charset="-122"/>
              </a:rPr>
              <a:t>：容纳该过程执行前关于机器状态的信息，如程序计数器、寄存器的值等；</a:t>
            </a:r>
          </a:p>
          <a:p>
            <a:pPr marL="990600" lvl="1" indent="-533400">
              <a:buFont typeface="Wingdings" panose="05000000000000000000" pitchFamily="2" charset="2"/>
              <a:buAutoNum type="arabicPeriod"/>
            </a:pPr>
            <a:r>
              <a:rPr lang="zh-CN" altLang="en-US" sz="1800" b="1" dirty="0">
                <a:solidFill>
                  <a:srgbClr val="990033"/>
                </a:solidFill>
                <a:latin typeface="宋体" panose="02010600030101010101" pitchFamily="2" charset="-122"/>
              </a:rPr>
              <a:t>存取链</a:t>
            </a:r>
            <a:r>
              <a:rPr lang="zh-CN" altLang="en-US" sz="1800" dirty="0">
                <a:latin typeface="宋体" panose="02010600030101010101" pitchFamily="2" charset="-122"/>
              </a:rPr>
              <a:t>：用以存取非局部变量，这些变量存放于其他过程活动记录中。（</a:t>
            </a:r>
            <a:r>
              <a:rPr lang="zh-CN" altLang="en-US" sz="1800" b="1" i="1" dirty="0">
                <a:solidFill>
                  <a:srgbClr val="990033"/>
                </a:solidFill>
                <a:latin typeface="宋体" panose="02010600030101010101" pitchFamily="2" charset="-122"/>
              </a:rPr>
              <a:t>所谓链，实际上是链接，包含指针</a:t>
            </a:r>
            <a:r>
              <a:rPr lang="zh-CN" altLang="en-US" sz="1800" dirty="0">
                <a:latin typeface="宋体" panose="02010600030101010101" pitchFamily="2" charset="-122"/>
              </a:rPr>
              <a:t>）；</a:t>
            </a:r>
          </a:p>
          <a:p>
            <a:pPr marL="990600" lvl="1" indent="-533400">
              <a:buFont typeface="Wingdings" panose="05000000000000000000" pitchFamily="2" charset="2"/>
              <a:buAutoNum type="arabicPeriod"/>
            </a:pPr>
            <a:r>
              <a:rPr lang="zh-CN" altLang="en-US" sz="1800" b="1" dirty="0">
                <a:solidFill>
                  <a:srgbClr val="990033"/>
                </a:solidFill>
                <a:latin typeface="宋体" panose="02010600030101010101" pitchFamily="2" charset="-122"/>
              </a:rPr>
              <a:t>控制链</a:t>
            </a:r>
            <a:r>
              <a:rPr lang="zh-CN" altLang="en-US" sz="1800" dirty="0">
                <a:latin typeface="宋体" panose="02010600030101010101" pitchFamily="2" charset="-122"/>
              </a:rPr>
              <a:t>：指向调用该过程的那个过程的活动记录；</a:t>
            </a:r>
          </a:p>
          <a:p>
            <a:pPr marL="990600" lvl="1" indent="-533400">
              <a:buFont typeface="Wingdings" panose="05000000000000000000" pitchFamily="2" charset="2"/>
              <a:buAutoNum type="arabicPeriod"/>
            </a:pPr>
            <a:r>
              <a:rPr lang="zh-CN" altLang="en-US" sz="1800" b="1" dirty="0">
                <a:solidFill>
                  <a:srgbClr val="990033"/>
                </a:solidFill>
                <a:latin typeface="宋体" panose="02010600030101010101" pitchFamily="2" charset="-122"/>
              </a:rPr>
              <a:t>实参</a:t>
            </a:r>
            <a:r>
              <a:rPr lang="zh-CN" altLang="en-US" sz="1800" dirty="0">
                <a:latin typeface="宋体" panose="02010600030101010101" pitchFamily="2" charset="-122"/>
              </a:rPr>
              <a:t>：形式单元。由调用过程向该被调用过程提供实参的值；</a:t>
            </a:r>
          </a:p>
          <a:p>
            <a:pPr marL="990600" lvl="1" indent="-533400">
              <a:buFont typeface="Wingdings" panose="05000000000000000000" pitchFamily="2" charset="2"/>
              <a:buAutoNum type="arabicPeriod"/>
            </a:pPr>
            <a:r>
              <a:rPr lang="zh-CN" altLang="en-US" sz="1800" b="1" dirty="0">
                <a:solidFill>
                  <a:srgbClr val="990033"/>
                </a:solidFill>
                <a:latin typeface="宋体" panose="02010600030101010101" pitchFamily="2" charset="-122"/>
              </a:rPr>
              <a:t>返回地址</a:t>
            </a:r>
            <a:r>
              <a:rPr lang="zh-CN" altLang="en-US" sz="1800" dirty="0">
                <a:latin typeface="宋体" panose="02010600030101010101" pitchFamily="2" charset="-122"/>
              </a:rPr>
              <a:t>：保存该被调用过程返回后的地址。</a:t>
            </a:r>
          </a:p>
        </p:txBody>
      </p:sp>
      <p:graphicFrame>
        <p:nvGraphicFramePr>
          <p:cNvPr id="4" name="Group 25"/>
          <p:cNvGraphicFramePr>
            <a:graphicFrameLocks/>
          </p:cNvGraphicFramePr>
          <p:nvPr>
            <p:extLst>
              <p:ext uri="{D42A27DB-BD31-4B8C-83A1-F6EECF244321}">
                <p14:modId xmlns:p14="http://schemas.microsoft.com/office/powerpoint/2010/main" val="4094412577"/>
              </p:ext>
            </p:extLst>
          </p:nvPr>
        </p:nvGraphicFramePr>
        <p:xfrm>
          <a:off x="7232073" y="2161597"/>
          <a:ext cx="1787237" cy="3816352"/>
        </p:xfrm>
        <a:graphic>
          <a:graphicData uri="http://schemas.openxmlformats.org/drawingml/2006/table">
            <a:tbl>
              <a:tblPr/>
              <a:tblGrid>
                <a:gridCol w="1787237">
                  <a:extLst>
                    <a:ext uri="{9D8B030D-6E8A-4147-A177-3AD203B41FA5}">
                      <a16:colId xmlns:a16="http://schemas.microsoft.com/office/drawing/2014/main" val="20000"/>
                    </a:ext>
                  </a:extLst>
                </a:gridCol>
              </a:tblGrid>
              <a:tr h="5413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pitchFamily="2" charset="-122"/>
                        </a:rPr>
                        <a:t>临时工作单元</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4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pitchFamily="2" charset="-122"/>
                        </a:rPr>
                        <a:t>局部变量</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pitchFamily="2" charset="-122"/>
                        </a:rPr>
                        <a:t>机器状态信息</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6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pitchFamily="2" charset="-122"/>
                        </a:rPr>
                        <a:t>存取链</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6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pitchFamily="2" charset="-122"/>
                        </a:rPr>
                        <a:t>控制链</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4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Arial" charset="0"/>
                          <a:ea typeface="宋体" pitchFamily="2" charset="-122"/>
                        </a:rPr>
                        <a:t>实参</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6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Arial" charset="0"/>
                          <a:ea typeface="宋体" pitchFamily="2" charset="-122"/>
                        </a:rPr>
                        <a:t>返回地址</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467916" y="540326"/>
            <a:ext cx="8229600" cy="863023"/>
          </a:xfrm>
        </p:spPr>
        <p:txBody>
          <a:bodyPr/>
          <a:lstStyle/>
          <a:p>
            <a:r>
              <a:rPr lang="en-US" altLang="zh-CN" dirty="0">
                <a:solidFill>
                  <a:schemeClr val="accent2"/>
                </a:solidFill>
                <a:latin typeface="隶书" panose="02010509060101010101" pitchFamily="49" charset="-122"/>
                <a:ea typeface="隶书" panose="02010509060101010101" pitchFamily="49" charset="-122"/>
              </a:rPr>
              <a:t>9</a:t>
            </a:r>
            <a:r>
              <a:rPr lang="en-US" altLang="zh-CN" dirty="0" smtClean="0">
                <a:solidFill>
                  <a:schemeClr val="accent2"/>
                </a:solidFill>
                <a:latin typeface="隶书" panose="02010509060101010101" pitchFamily="49" charset="-122"/>
                <a:ea typeface="隶书" panose="02010509060101010101" pitchFamily="49" charset="-122"/>
              </a:rPr>
              <a:t>.2.1 </a:t>
            </a:r>
            <a:r>
              <a:rPr lang="zh-CN" altLang="en-US" dirty="0" smtClean="0">
                <a:solidFill>
                  <a:schemeClr val="accent2"/>
                </a:solidFill>
                <a:latin typeface="隶书" panose="02010509060101010101" pitchFamily="49" charset="-122"/>
                <a:ea typeface="隶书" panose="02010509060101010101" pitchFamily="49" charset="-122"/>
              </a:rPr>
              <a:t>简单的栈式存贮</a:t>
            </a:r>
            <a:r>
              <a:rPr lang="zh-CN" altLang="en-US" dirty="0" smtClean="0">
                <a:solidFill>
                  <a:schemeClr val="accent2"/>
                </a:solidFill>
                <a:latin typeface="隶书" panose="02010509060101010101" pitchFamily="49" charset="-122"/>
                <a:ea typeface="隶书" panose="02010509060101010101" pitchFamily="49" charset="-122"/>
              </a:rPr>
              <a:t>分配</a:t>
            </a:r>
            <a:endParaRPr lang="zh-CN" altLang="en-US" dirty="0" smtClean="0"/>
          </a:p>
        </p:txBody>
      </p:sp>
      <p:sp>
        <p:nvSpPr>
          <p:cNvPr id="8195" name="内容占位符 2"/>
          <p:cNvSpPr>
            <a:spLocks noGrp="1"/>
          </p:cNvSpPr>
          <p:nvPr>
            <p:ph idx="1"/>
          </p:nvPr>
        </p:nvSpPr>
        <p:spPr>
          <a:xfrm>
            <a:off x="290944" y="1600201"/>
            <a:ext cx="6248401" cy="4454525"/>
          </a:xfrm>
        </p:spPr>
        <p:txBody>
          <a:bodyPr/>
          <a:lstStyle/>
          <a:p>
            <a:pPr marL="609600" indent="-609600">
              <a:lnSpc>
                <a:spcPct val="120000"/>
              </a:lnSpc>
              <a:spcBef>
                <a:spcPct val="10000"/>
              </a:spcBef>
              <a:spcAft>
                <a:spcPct val="10000"/>
              </a:spcAft>
              <a:buFont typeface="Wingdings" panose="05000000000000000000" pitchFamily="2" charset="2"/>
              <a:buChar char="l"/>
            </a:pPr>
            <a:r>
              <a:rPr lang="zh-CN" altLang="en-US" sz="2000" dirty="0">
                <a:latin typeface="宋体" panose="02010600030101010101" pitchFamily="2" charset="-122"/>
              </a:rPr>
              <a:t>简单的特征是：</a:t>
            </a:r>
            <a:r>
              <a:rPr lang="zh-CN" altLang="en-US" sz="2000" i="1" dirty="0">
                <a:solidFill>
                  <a:srgbClr val="990033"/>
                </a:solidFill>
                <a:latin typeface="宋体" panose="02010600030101010101" pitchFamily="2" charset="-122"/>
              </a:rPr>
              <a:t>没有分程序结构，过程定义不嵌套，允许过程递归调用</a:t>
            </a:r>
            <a:r>
              <a:rPr lang="zh-CN" altLang="en-US" sz="2000" dirty="0">
                <a:latin typeface="宋体" panose="02010600030101010101" pitchFamily="2" charset="-122"/>
              </a:rPr>
              <a:t>。</a:t>
            </a:r>
          </a:p>
          <a:p>
            <a:pPr marL="609600" indent="-609600">
              <a:lnSpc>
                <a:spcPct val="120000"/>
              </a:lnSpc>
              <a:spcBef>
                <a:spcPct val="10000"/>
              </a:spcBef>
              <a:spcAft>
                <a:spcPct val="10000"/>
              </a:spcAft>
              <a:buFont typeface="Wingdings" panose="05000000000000000000" pitchFamily="2" charset="2"/>
              <a:buChar char="l"/>
            </a:pPr>
            <a:r>
              <a:rPr lang="zh-CN" altLang="en-US" sz="2000" b="1" dirty="0">
                <a:solidFill>
                  <a:srgbClr val="990033"/>
                </a:solidFill>
                <a:latin typeface="宋体" panose="02010600030101010101" pitchFamily="2" charset="-122"/>
              </a:rPr>
              <a:t>存贮空间的分配策略</a:t>
            </a:r>
            <a:r>
              <a:rPr lang="zh-CN" altLang="en-US" sz="2000" dirty="0">
                <a:latin typeface="宋体" panose="02010600030101010101" pitchFamily="2" charset="-122"/>
              </a:rPr>
              <a:t>：运行时，每当进入一个过程时，则为该过程分配一段存贮空间，当一个过程工作完毕后返回时，它所占用的存贮区则释放。</a:t>
            </a:r>
          </a:p>
          <a:p>
            <a:pPr marL="609600" indent="-609600">
              <a:lnSpc>
                <a:spcPct val="120000"/>
              </a:lnSpc>
              <a:spcBef>
                <a:spcPct val="10000"/>
              </a:spcBef>
              <a:spcAft>
                <a:spcPct val="10000"/>
              </a:spcAft>
              <a:buFont typeface="Wingdings" panose="05000000000000000000" pitchFamily="2" charset="2"/>
              <a:buChar char="l"/>
            </a:pPr>
            <a:r>
              <a:rPr lang="zh-CN" altLang="en-US" sz="2000" dirty="0">
                <a:latin typeface="宋体" panose="02010600030101010101" pitchFamily="2" charset="-122"/>
              </a:rPr>
              <a:t>程序在运行时，存贮空间（栈）中在某一个时刻可能会包含不同过程的几个活动记录；可能会包含某个过程的几个活动记录（递归调用）。</a:t>
            </a:r>
          </a:p>
          <a:p>
            <a:pPr marL="609600" indent="-609600">
              <a:lnSpc>
                <a:spcPct val="120000"/>
              </a:lnSpc>
              <a:spcBef>
                <a:spcPct val="10000"/>
              </a:spcBef>
              <a:spcAft>
                <a:spcPct val="10000"/>
              </a:spcAft>
              <a:buFont typeface="Wingdings" panose="05000000000000000000" pitchFamily="2" charset="2"/>
              <a:buChar char="l"/>
            </a:pPr>
            <a:r>
              <a:rPr lang="zh-CN" altLang="en-US" sz="2000" dirty="0">
                <a:latin typeface="宋体" panose="02010600030101010101" pitchFamily="2" charset="-122"/>
              </a:rPr>
              <a:t>同一个存贮位置，不同的运行时刻分配给不同的数据对象。</a:t>
            </a:r>
          </a:p>
          <a:p>
            <a:pPr marL="609600" indent="-609600">
              <a:lnSpc>
                <a:spcPct val="120000"/>
              </a:lnSpc>
              <a:spcBef>
                <a:spcPct val="10000"/>
              </a:spcBef>
              <a:spcAft>
                <a:spcPct val="10000"/>
              </a:spcAft>
              <a:buFont typeface="Wingdings" panose="05000000000000000000" pitchFamily="2" charset="2"/>
              <a:buChar char="l"/>
            </a:pPr>
            <a:r>
              <a:rPr lang="zh-CN" altLang="en-US" sz="2000" dirty="0">
                <a:latin typeface="宋体" panose="02010600030101010101" pitchFamily="2" charset="-122"/>
              </a:rPr>
              <a:t>在栈的最顶端数据区有两个指针：</a:t>
            </a:r>
            <a:r>
              <a:rPr lang="en-US" altLang="zh-CN" sz="2000" dirty="0">
                <a:latin typeface="宋体" panose="02010600030101010101" pitchFamily="2" charset="-122"/>
              </a:rPr>
              <a:t>SP</a:t>
            </a:r>
            <a:r>
              <a:rPr lang="zh-CN" altLang="en-US" sz="2000" dirty="0">
                <a:latin typeface="宋体" panose="02010600030101010101" pitchFamily="2" charset="-122"/>
              </a:rPr>
              <a:t>总是指向现行过程活动记录的起点；</a:t>
            </a:r>
            <a:r>
              <a:rPr lang="en-US" altLang="zh-CN" sz="2000" dirty="0">
                <a:latin typeface="宋体" panose="02010600030101010101" pitchFamily="2" charset="-122"/>
              </a:rPr>
              <a:t>TOP</a:t>
            </a:r>
            <a:r>
              <a:rPr lang="zh-CN" altLang="en-US" sz="2000" dirty="0">
                <a:latin typeface="宋体" panose="02010600030101010101" pitchFamily="2" charset="-122"/>
              </a:rPr>
              <a:t>总是指向占用的栈顶单元。</a:t>
            </a:r>
          </a:p>
        </p:txBody>
      </p:sp>
      <p:graphicFrame>
        <p:nvGraphicFramePr>
          <p:cNvPr id="4" name="Group 30"/>
          <p:cNvGraphicFramePr>
            <a:graphicFrameLocks/>
          </p:cNvGraphicFramePr>
          <p:nvPr>
            <p:extLst>
              <p:ext uri="{D42A27DB-BD31-4B8C-83A1-F6EECF244321}">
                <p14:modId xmlns:p14="http://schemas.microsoft.com/office/powerpoint/2010/main" val="3809806617"/>
              </p:ext>
            </p:extLst>
          </p:nvPr>
        </p:nvGraphicFramePr>
        <p:xfrm>
          <a:off x="6442363" y="1725612"/>
          <a:ext cx="2572040" cy="4525965"/>
        </p:xfrm>
        <a:graphic>
          <a:graphicData uri="http://schemas.openxmlformats.org/drawingml/2006/table">
            <a:tbl>
              <a:tblPr/>
              <a:tblGrid>
                <a:gridCol w="2572040">
                  <a:extLst>
                    <a:ext uri="{9D8B030D-6E8A-4147-A177-3AD203B41FA5}">
                      <a16:colId xmlns:a16="http://schemas.microsoft.com/office/drawing/2014/main" val="20000"/>
                    </a:ext>
                  </a:extLst>
                </a:gridCol>
              </a:tblGrid>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Program main;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9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全局变量或数组的说明；</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proc 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end(R);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Arial" charset="0"/>
                          <a:ea typeface="宋体" pitchFamily="2" charset="-122"/>
                        </a:rPr>
                        <a:t>proc</a:t>
                      </a:r>
                      <a:r>
                        <a:rPr kumimoji="0" lang="en-US" altLang="zh-CN" sz="1800" b="0" i="0" u="none" strike="noStrike" cap="none" normalizeH="0" baseline="0" dirty="0" smtClean="0">
                          <a:ln>
                            <a:noFill/>
                          </a:ln>
                          <a:solidFill>
                            <a:schemeClr val="tx1"/>
                          </a:solidFill>
                          <a:effectLst/>
                          <a:latin typeface="Arial" charset="0"/>
                          <a:ea typeface="宋体" pitchFamily="2" charset="-122"/>
                        </a:rPr>
                        <a:t> Q</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end(Q)</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主程序执行语句</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end.(main)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467916" y="555624"/>
            <a:ext cx="8229600" cy="847725"/>
          </a:xfrm>
        </p:spPr>
        <p:txBody>
          <a:bodyPr/>
          <a:lstStyle/>
          <a:p>
            <a:r>
              <a:rPr lang="en-US" altLang="zh-CN" dirty="0">
                <a:solidFill>
                  <a:schemeClr val="accent2"/>
                </a:solidFill>
                <a:latin typeface="隶书" panose="02010509060101010101" pitchFamily="49" charset="-122"/>
                <a:ea typeface="隶书" panose="02010509060101010101" pitchFamily="49" charset="-122"/>
              </a:rPr>
              <a:t>9</a:t>
            </a:r>
            <a:r>
              <a:rPr lang="en-US" altLang="zh-CN" dirty="0" smtClean="0">
                <a:solidFill>
                  <a:schemeClr val="accent2"/>
                </a:solidFill>
                <a:latin typeface="隶书" panose="02010509060101010101" pitchFamily="49" charset="-122"/>
                <a:ea typeface="隶书" panose="02010509060101010101" pitchFamily="49" charset="-122"/>
              </a:rPr>
              <a:t>.2.1 </a:t>
            </a:r>
            <a:r>
              <a:rPr lang="zh-CN" altLang="en-US" dirty="0" smtClean="0">
                <a:solidFill>
                  <a:schemeClr val="accent2"/>
                </a:solidFill>
                <a:latin typeface="隶书" panose="02010509060101010101" pitchFamily="49" charset="-122"/>
                <a:ea typeface="隶书" panose="02010509060101010101" pitchFamily="49" charset="-122"/>
              </a:rPr>
              <a:t>简单的栈式存贮</a:t>
            </a:r>
            <a:r>
              <a:rPr lang="zh-CN" altLang="en-US" dirty="0" smtClean="0">
                <a:solidFill>
                  <a:schemeClr val="accent2"/>
                </a:solidFill>
                <a:latin typeface="隶书" panose="02010509060101010101" pitchFamily="49" charset="-122"/>
                <a:ea typeface="隶书" panose="02010509060101010101" pitchFamily="49" charset="-122"/>
              </a:rPr>
              <a:t>分配</a:t>
            </a:r>
            <a:endParaRPr lang="zh-CN" altLang="en-US" dirty="0" smtClean="0"/>
          </a:p>
        </p:txBody>
      </p:sp>
      <p:sp>
        <p:nvSpPr>
          <p:cNvPr id="4" name="Rectangle 25"/>
          <p:cNvSpPr>
            <a:spLocks noChangeArrowheads="1"/>
          </p:cNvSpPr>
          <p:nvPr/>
        </p:nvSpPr>
        <p:spPr bwMode="auto">
          <a:xfrm>
            <a:off x="1973263" y="1563689"/>
            <a:ext cx="1085850" cy="720725"/>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400">
                <a:latin typeface="Times New Roman" panose="02020603050405020304" pitchFamily="18" charset="0"/>
              </a:rPr>
              <a:t>R</a:t>
            </a:r>
            <a:r>
              <a:rPr lang="zh-CN" altLang="en-US" sz="1400">
                <a:latin typeface="Times New Roman" panose="02020603050405020304" pitchFamily="18" charset="0"/>
              </a:rPr>
              <a:t>的活动</a:t>
            </a:r>
          </a:p>
          <a:p>
            <a:pPr algn="ctr" eaLnBrk="1" hangingPunct="1">
              <a:spcBef>
                <a:spcPct val="0"/>
              </a:spcBef>
              <a:buFontTx/>
              <a:buNone/>
            </a:pPr>
            <a:r>
              <a:rPr lang="zh-CN" altLang="en-US" sz="1400">
                <a:latin typeface="Times New Roman" panose="02020603050405020304" pitchFamily="18" charset="0"/>
              </a:rPr>
              <a:t>记录</a:t>
            </a:r>
            <a:endParaRPr lang="zh-CN" altLang="en-US" sz="1400"/>
          </a:p>
        </p:txBody>
      </p:sp>
      <p:sp>
        <p:nvSpPr>
          <p:cNvPr id="5" name="Rectangle 26"/>
          <p:cNvSpPr>
            <a:spLocks noChangeArrowheads="1"/>
          </p:cNvSpPr>
          <p:nvPr/>
        </p:nvSpPr>
        <p:spPr bwMode="auto">
          <a:xfrm>
            <a:off x="1973263" y="2282825"/>
            <a:ext cx="1085850" cy="719138"/>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400">
                <a:latin typeface="Times New Roman" panose="02020603050405020304" pitchFamily="18" charset="0"/>
              </a:rPr>
              <a:t>Q</a:t>
            </a:r>
            <a:r>
              <a:rPr lang="zh-CN" altLang="en-US" sz="1400">
                <a:latin typeface="Times New Roman" panose="02020603050405020304" pitchFamily="18" charset="0"/>
              </a:rPr>
              <a:t>的活动</a:t>
            </a:r>
          </a:p>
          <a:p>
            <a:pPr algn="ctr" eaLnBrk="1" hangingPunct="1">
              <a:spcBef>
                <a:spcPct val="0"/>
              </a:spcBef>
              <a:buFontTx/>
              <a:buNone/>
            </a:pPr>
            <a:r>
              <a:rPr lang="zh-CN" altLang="en-US" sz="1400">
                <a:latin typeface="Times New Roman" panose="02020603050405020304" pitchFamily="18" charset="0"/>
              </a:rPr>
              <a:t>记录</a:t>
            </a:r>
            <a:endParaRPr lang="zh-CN" altLang="en-US" sz="1400"/>
          </a:p>
        </p:txBody>
      </p:sp>
      <p:sp>
        <p:nvSpPr>
          <p:cNvPr id="6" name="Rectangle 27"/>
          <p:cNvSpPr>
            <a:spLocks noChangeArrowheads="1"/>
          </p:cNvSpPr>
          <p:nvPr/>
        </p:nvSpPr>
        <p:spPr bwMode="auto">
          <a:xfrm>
            <a:off x="1973263" y="3003550"/>
            <a:ext cx="1085850" cy="719138"/>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400">
                <a:latin typeface="Times New Roman" panose="02020603050405020304" pitchFamily="18" charset="0"/>
              </a:rPr>
              <a:t>主程序全局</a:t>
            </a:r>
          </a:p>
          <a:p>
            <a:pPr algn="ctr" eaLnBrk="1" hangingPunct="1">
              <a:spcBef>
                <a:spcPct val="0"/>
              </a:spcBef>
              <a:buFontTx/>
              <a:buNone/>
            </a:pPr>
            <a:r>
              <a:rPr lang="zh-CN" altLang="en-US" sz="1400">
                <a:latin typeface="Times New Roman" panose="02020603050405020304" pitchFamily="18" charset="0"/>
              </a:rPr>
              <a:t>数据区</a:t>
            </a:r>
            <a:endParaRPr lang="zh-CN" altLang="en-US" sz="1400"/>
          </a:p>
        </p:txBody>
      </p:sp>
      <p:sp>
        <p:nvSpPr>
          <p:cNvPr id="7" name="Rectangle 29"/>
          <p:cNvSpPr>
            <a:spLocks noChangeArrowheads="1"/>
          </p:cNvSpPr>
          <p:nvPr/>
        </p:nvSpPr>
        <p:spPr bwMode="auto">
          <a:xfrm>
            <a:off x="3557588" y="1563689"/>
            <a:ext cx="1085850" cy="720725"/>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400">
                <a:latin typeface="Times New Roman" panose="02020603050405020304" pitchFamily="18" charset="0"/>
              </a:rPr>
              <a:t>Q</a:t>
            </a:r>
            <a:r>
              <a:rPr lang="zh-CN" altLang="en-US" sz="1400">
                <a:latin typeface="Times New Roman" panose="02020603050405020304" pitchFamily="18" charset="0"/>
              </a:rPr>
              <a:t>的活动</a:t>
            </a:r>
          </a:p>
          <a:p>
            <a:pPr algn="ctr" eaLnBrk="1" hangingPunct="1">
              <a:spcBef>
                <a:spcPct val="0"/>
              </a:spcBef>
              <a:buFontTx/>
              <a:buNone/>
            </a:pPr>
            <a:r>
              <a:rPr lang="zh-CN" altLang="en-US" sz="1400">
                <a:latin typeface="Times New Roman" panose="02020603050405020304" pitchFamily="18" charset="0"/>
              </a:rPr>
              <a:t>记录</a:t>
            </a:r>
            <a:endParaRPr lang="zh-CN" altLang="en-US" sz="1400"/>
          </a:p>
        </p:txBody>
      </p:sp>
      <p:sp>
        <p:nvSpPr>
          <p:cNvPr id="8" name="Rectangle 30"/>
          <p:cNvSpPr>
            <a:spLocks noChangeArrowheads="1"/>
          </p:cNvSpPr>
          <p:nvPr/>
        </p:nvSpPr>
        <p:spPr bwMode="auto">
          <a:xfrm>
            <a:off x="3557588" y="2282825"/>
            <a:ext cx="1085850" cy="719138"/>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400">
                <a:latin typeface="Times New Roman" panose="02020603050405020304" pitchFamily="18" charset="0"/>
              </a:rPr>
              <a:t>Q</a:t>
            </a:r>
            <a:r>
              <a:rPr lang="zh-CN" altLang="en-US" sz="1400">
                <a:latin typeface="Times New Roman" panose="02020603050405020304" pitchFamily="18" charset="0"/>
              </a:rPr>
              <a:t>的活动</a:t>
            </a:r>
          </a:p>
          <a:p>
            <a:pPr algn="ctr" eaLnBrk="1" hangingPunct="1">
              <a:spcBef>
                <a:spcPct val="0"/>
              </a:spcBef>
              <a:buFontTx/>
              <a:buNone/>
            </a:pPr>
            <a:r>
              <a:rPr lang="zh-CN" altLang="en-US" sz="1400">
                <a:latin typeface="Times New Roman" panose="02020603050405020304" pitchFamily="18" charset="0"/>
              </a:rPr>
              <a:t>记录</a:t>
            </a:r>
            <a:endParaRPr lang="zh-CN" altLang="en-US" sz="1400"/>
          </a:p>
        </p:txBody>
      </p:sp>
      <p:sp>
        <p:nvSpPr>
          <p:cNvPr id="9" name="Rectangle 31"/>
          <p:cNvSpPr>
            <a:spLocks noChangeArrowheads="1"/>
          </p:cNvSpPr>
          <p:nvPr/>
        </p:nvSpPr>
        <p:spPr bwMode="auto">
          <a:xfrm>
            <a:off x="3557588" y="3003550"/>
            <a:ext cx="1085850" cy="719138"/>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400">
                <a:latin typeface="Times New Roman" panose="02020603050405020304" pitchFamily="18" charset="0"/>
              </a:rPr>
              <a:t>主程序全局</a:t>
            </a:r>
          </a:p>
          <a:p>
            <a:pPr algn="ctr" eaLnBrk="1" hangingPunct="1">
              <a:spcBef>
                <a:spcPct val="0"/>
              </a:spcBef>
              <a:buFontTx/>
              <a:buNone/>
            </a:pPr>
            <a:r>
              <a:rPr lang="zh-CN" altLang="en-US" sz="1400">
                <a:latin typeface="Times New Roman" panose="02020603050405020304" pitchFamily="18" charset="0"/>
              </a:rPr>
              <a:t>数据区</a:t>
            </a:r>
            <a:endParaRPr lang="zh-CN" altLang="en-US" sz="1400"/>
          </a:p>
        </p:txBody>
      </p:sp>
      <p:sp>
        <p:nvSpPr>
          <p:cNvPr id="10" name="Rectangle 33"/>
          <p:cNvSpPr>
            <a:spLocks noChangeArrowheads="1"/>
          </p:cNvSpPr>
          <p:nvPr/>
        </p:nvSpPr>
        <p:spPr bwMode="auto">
          <a:xfrm>
            <a:off x="5068888" y="2282825"/>
            <a:ext cx="1084262" cy="719138"/>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400">
                <a:latin typeface="Times New Roman" panose="02020603050405020304" pitchFamily="18" charset="0"/>
              </a:rPr>
              <a:t>Q</a:t>
            </a:r>
            <a:r>
              <a:rPr lang="zh-CN" altLang="en-US" sz="1400">
                <a:latin typeface="Times New Roman" panose="02020603050405020304" pitchFamily="18" charset="0"/>
              </a:rPr>
              <a:t>的活动</a:t>
            </a:r>
          </a:p>
          <a:p>
            <a:pPr algn="ctr" eaLnBrk="1" hangingPunct="1">
              <a:spcBef>
                <a:spcPct val="0"/>
              </a:spcBef>
              <a:buFontTx/>
              <a:buNone/>
            </a:pPr>
            <a:r>
              <a:rPr lang="zh-CN" altLang="en-US" sz="1400">
                <a:latin typeface="Times New Roman" panose="02020603050405020304" pitchFamily="18" charset="0"/>
              </a:rPr>
              <a:t>记录</a:t>
            </a:r>
            <a:endParaRPr lang="zh-CN" altLang="en-US" sz="1400"/>
          </a:p>
        </p:txBody>
      </p:sp>
      <p:sp>
        <p:nvSpPr>
          <p:cNvPr id="11" name="Rectangle 34"/>
          <p:cNvSpPr>
            <a:spLocks noChangeArrowheads="1"/>
          </p:cNvSpPr>
          <p:nvPr/>
        </p:nvSpPr>
        <p:spPr bwMode="auto">
          <a:xfrm>
            <a:off x="5068888" y="3003550"/>
            <a:ext cx="1084262" cy="719138"/>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400">
                <a:latin typeface="Times New Roman" panose="02020603050405020304" pitchFamily="18" charset="0"/>
              </a:rPr>
              <a:t>主程序全局</a:t>
            </a:r>
          </a:p>
          <a:p>
            <a:pPr algn="ctr" eaLnBrk="1" hangingPunct="1">
              <a:spcBef>
                <a:spcPct val="0"/>
              </a:spcBef>
              <a:buFontTx/>
              <a:buNone/>
            </a:pPr>
            <a:r>
              <a:rPr lang="zh-CN" altLang="en-US" sz="1400">
                <a:latin typeface="Times New Roman" panose="02020603050405020304" pitchFamily="18" charset="0"/>
              </a:rPr>
              <a:t>数据区</a:t>
            </a:r>
            <a:endParaRPr lang="zh-CN" altLang="en-US" sz="1400"/>
          </a:p>
        </p:txBody>
      </p:sp>
      <p:sp>
        <p:nvSpPr>
          <p:cNvPr id="12" name="Rectangle 36"/>
          <p:cNvSpPr>
            <a:spLocks noChangeArrowheads="1"/>
          </p:cNvSpPr>
          <p:nvPr/>
        </p:nvSpPr>
        <p:spPr bwMode="auto">
          <a:xfrm>
            <a:off x="6653213" y="2282825"/>
            <a:ext cx="1084262" cy="719138"/>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400">
                <a:latin typeface="Times New Roman" panose="02020603050405020304" pitchFamily="18" charset="0"/>
              </a:rPr>
              <a:t>R</a:t>
            </a:r>
            <a:r>
              <a:rPr lang="zh-CN" altLang="en-US" sz="1400">
                <a:latin typeface="Times New Roman" panose="02020603050405020304" pitchFamily="18" charset="0"/>
              </a:rPr>
              <a:t>的活动</a:t>
            </a:r>
          </a:p>
          <a:p>
            <a:pPr algn="ctr" eaLnBrk="1" hangingPunct="1">
              <a:spcBef>
                <a:spcPct val="0"/>
              </a:spcBef>
              <a:buFontTx/>
              <a:buNone/>
            </a:pPr>
            <a:r>
              <a:rPr lang="zh-CN" altLang="en-US" sz="1400">
                <a:latin typeface="Times New Roman" panose="02020603050405020304" pitchFamily="18" charset="0"/>
              </a:rPr>
              <a:t>记录</a:t>
            </a:r>
            <a:endParaRPr lang="zh-CN" altLang="en-US" sz="1400"/>
          </a:p>
        </p:txBody>
      </p:sp>
      <p:sp>
        <p:nvSpPr>
          <p:cNvPr id="13" name="Rectangle 37"/>
          <p:cNvSpPr>
            <a:spLocks noChangeArrowheads="1"/>
          </p:cNvSpPr>
          <p:nvPr/>
        </p:nvSpPr>
        <p:spPr bwMode="auto">
          <a:xfrm>
            <a:off x="6653213" y="3003550"/>
            <a:ext cx="1084262" cy="719138"/>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400">
                <a:latin typeface="Times New Roman" panose="02020603050405020304" pitchFamily="18" charset="0"/>
              </a:rPr>
              <a:t>主程序全局</a:t>
            </a:r>
          </a:p>
          <a:p>
            <a:pPr algn="ctr" eaLnBrk="1" hangingPunct="1">
              <a:spcBef>
                <a:spcPct val="0"/>
              </a:spcBef>
              <a:buFontTx/>
              <a:buNone/>
            </a:pPr>
            <a:r>
              <a:rPr lang="zh-CN" altLang="en-US" sz="1400">
                <a:latin typeface="Times New Roman" panose="02020603050405020304" pitchFamily="18" charset="0"/>
              </a:rPr>
              <a:t>数据区</a:t>
            </a:r>
            <a:endParaRPr lang="zh-CN" altLang="en-US" sz="1400"/>
          </a:p>
        </p:txBody>
      </p:sp>
      <p:sp>
        <p:nvSpPr>
          <p:cNvPr id="14" name="Line 39"/>
          <p:cNvSpPr>
            <a:spLocks noChangeShapeType="1"/>
          </p:cNvSpPr>
          <p:nvPr/>
        </p:nvSpPr>
        <p:spPr bwMode="auto">
          <a:xfrm>
            <a:off x="1541464" y="1563688"/>
            <a:ext cx="46513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40"/>
          <p:cNvSpPr>
            <a:spLocks noChangeShapeType="1"/>
          </p:cNvSpPr>
          <p:nvPr/>
        </p:nvSpPr>
        <p:spPr bwMode="auto">
          <a:xfrm>
            <a:off x="1541464" y="2282825"/>
            <a:ext cx="46513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Rectangle 41"/>
          <p:cNvSpPr>
            <a:spLocks noChangeArrowheads="1"/>
          </p:cNvSpPr>
          <p:nvPr/>
        </p:nvSpPr>
        <p:spPr bwMode="auto">
          <a:xfrm>
            <a:off x="893764" y="1490663"/>
            <a:ext cx="619125" cy="431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400">
                <a:latin typeface="Times New Roman" panose="02020603050405020304" pitchFamily="18" charset="0"/>
              </a:rPr>
              <a:t>TOP</a:t>
            </a:r>
            <a:endParaRPr lang="en-US" altLang="zh-CN" sz="1400"/>
          </a:p>
        </p:txBody>
      </p:sp>
      <p:sp>
        <p:nvSpPr>
          <p:cNvPr id="17" name="Rectangle 42"/>
          <p:cNvSpPr>
            <a:spLocks noChangeArrowheads="1"/>
          </p:cNvSpPr>
          <p:nvPr/>
        </p:nvSpPr>
        <p:spPr bwMode="auto">
          <a:xfrm>
            <a:off x="906464" y="2139950"/>
            <a:ext cx="619125" cy="431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400">
                <a:latin typeface="Times New Roman" panose="02020603050405020304" pitchFamily="18" charset="0"/>
              </a:rPr>
              <a:t>SP</a:t>
            </a:r>
            <a:endParaRPr lang="en-US" altLang="zh-CN" sz="1400"/>
          </a:p>
        </p:txBody>
      </p:sp>
      <p:sp>
        <p:nvSpPr>
          <p:cNvPr id="18" name="Line 43"/>
          <p:cNvSpPr>
            <a:spLocks noChangeShapeType="1"/>
          </p:cNvSpPr>
          <p:nvPr/>
        </p:nvSpPr>
        <p:spPr bwMode="auto">
          <a:xfrm flipV="1">
            <a:off x="3197225" y="2138364"/>
            <a:ext cx="0" cy="1584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44"/>
          <p:cNvSpPr>
            <a:spLocks noChangeShapeType="1"/>
          </p:cNvSpPr>
          <p:nvPr/>
        </p:nvSpPr>
        <p:spPr bwMode="auto">
          <a:xfrm flipV="1">
            <a:off x="4852988" y="2138364"/>
            <a:ext cx="0" cy="1584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45"/>
          <p:cNvSpPr>
            <a:spLocks noChangeShapeType="1"/>
          </p:cNvSpPr>
          <p:nvPr/>
        </p:nvSpPr>
        <p:spPr bwMode="auto">
          <a:xfrm flipV="1">
            <a:off x="6365875" y="2787650"/>
            <a:ext cx="0" cy="9350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46"/>
          <p:cNvSpPr>
            <a:spLocks noChangeShapeType="1"/>
          </p:cNvSpPr>
          <p:nvPr/>
        </p:nvSpPr>
        <p:spPr bwMode="auto">
          <a:xfrm flipV="1">
            <a:off x="7950200" y="2787650"/>
            <a:ext cx="0" cy="9350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2" name="Group 65"/>
          <p:cNvGrpSpPr>
            <a:grpSpLocks/>
          </p:cNvGrpSpPr>
          <p:nvPr/>
        </p:nvGrpSpPr>
        <p:grpSpPr bwMode="auto">
          <a:xfrm>
            <a:off x="388939" y="3940175"/>
            <a:ext cx="3825875" cy="2698750"/>
            <a:chOff x="612" y="2342"/>
            <a:chExt cx="2410" cy="1700"/>
          </a:xfrm>
        </p:grpSpPr>
        <p:sp>
          <p:nvSpPr>
            <p:cNvPr id="9255" name="Rectangle 8"/>
            <p:cNvSpPr>
              <a:spLocks noChangeArrowheads="1"/>
            </p:cNvSpPr>
            <p:nvPr/>
          </p:nvSpPr>
          <p:spPr bwMode="auto">
            <a:xfrm>
              <a:off x="1247" y="3793"/>
              <a:ext cx="1766" cy="2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zh-CN" altLang="en-US" sz="1800"/>
                <a:t>控制链（老</a:t>
              </a:r>
              <a:r>
                <a:rPr lang="en-US" altLang="zh-CN" sz="1800"/>
                <a:t>SP</a:t>
              </a:r>
              <a:r>
                <a:rPr lang="zh-CN" altLang="en-US" sz="1800"/>
                <a:t>）</a:t>
              </a:r>
            </a:p>
          </p:txBody>
        </p:sp>
        <p:sp>
          <p:nvSpPr>
            <p:cNvPr id="9256" name="Rectangle 9"/>
            <p:cNvSpPr>
              <a:spLocks noChangeArrowheads="1"/>
            </p:cNvSpPr>
            <p:nvPr/>
          </p:nvSpPr>
          <p:spPr bwMode="auto">
            <a:xfrm>
              <a:off x="1247" y="3566"/>
              <a:ext cx="1766" cy="2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zh-CN" altLang="en-US" sz="1800"/>
                <a:t>返回地址</a:t>
              </a:r>
            </a:p>
          </p:txBody>
        </p:sp>
        <p:sp>
          <p:nvSpPr>
            <p:cNvPr id="9257" name="Rectangle 10"/>
            <p:cNvSpPr>
              <a:spLocks noChangeArrowheads="1"/>
            </p:cNvSpPr>
            <p:nvPr/>
          </p:nvSpPr>
          <p:spPr bwMode="auto">
            <a:xfrm>
              <a:off x="1247" y="3339"/>
              <a:ext cx="1766" cy="2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zh-CN" altLang="en-US" sz="1800"/>
                <a:t>参数个数</a:t>
              </a:r>
            </a:p>
          </p:txBody>
        </p:sp>
        <p:sp>
          <p:nvSpPr>
            <p:cNvPr id="9258" name="Rectangle 11"/>
            <p:cNvSpPr>
              <a:spLocks noChangeArrowheads="1"/>
            </p:cNvSpPr>
            <p:nvPr/>
          </p:nvSpPr>
          <p:spPr bwMode="auto">
            <a:xfrm>
              <a:off x="1247" y="3113"/>
              <a:ext cx="1766" cy="2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zh-CN" altLang="en-US" sz="1800"/>
                <a:t>实参（形式单元）</a:t>
              </a:r>
            </a:p>
          </p:txBody>
        </p:sp>
        <p:sp>
          <p:nvSpPr>
            <p:cNvPr id="9259" name="Rectangle 12"/>
            <p:cNvSpPr>
              <a:spLocks noChangeArrowheads="1"/>
            </p:cNvSpPr>
            <p:nvPr/>
          </p:nvSpPr>
          <p:spPr bwMode="auto">
            <a:xfrm>
              <a:off x="1247" y="2886"/>
              <a:ext cx="1766" cy="2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zh-CN" altLang="en-US" sz="1800"/>
                <a:t>局部简单变量</a:t>
              </a:r>
            </a:p>
          </p:txBody>
        </p:sp>
        <p:sp>
          <p:nvSpPr>
            <p:cNvPr id="9260" name="Rectangle 13"/>
            <p:cNvSpPr>
              <a:spLocks noChangeArrowheads="1"/>
            </p:cNvSpPr>
            <p:nvPr/>
          </p:nvSpPr>
          <p:spPr bwMode="auto">
            <a:xfrm>
              <a:off x="1247" y="2659"/>
              <a:ext cx="1766" cy="2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zh-CN" altLang="en-US" sz="1800"/>
                <a:t>局部数组的内情向量</a:t>
              </a:r>
            </a:p>
          </p:txBody>
        </p:sp>
        <p:sp>
          <p:nvSpPr>
            <p:cNvPr id="9261" name="Rectangle 14"/>
            <p:cNvSpPr>
              <a:spLocks noChangeArrowheads="1"/>
            </p:cNvSpPr>
            <p:nvPr/>
          </p:nvSpPr>
          <p:spPr bwMode="auto">
            <a:xfrm>
              <a:off x="1247" y="2432"/>
              <a:ext cx="1766" cy="2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zh-CN" altLang="en-US" sz="1800"/>
                <a:t>临时工作单元</a:t>
              </a:r>
            </a:p>
          </p:txBody>
        </p:sp>
        <p:sp>
          <p:nvSpPr>
            <p:cNvPr id="9262" name="Line 15"/>
            <p:cNvSpPr>
              <a:spLocks noChangeShapeType="1"/>
            </p:cNvSpPr>
            <p:nvPr/>
          </p:nvSpPr>
          <p:spPr bwMode="auto">
            <a:xfrm>
              <a:off x="1247" y="2432"/>
              <a:ext cx="176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3" name="Line 16"/>
            <p:cNvSpPr>
              <a:spLocks noChangeShapeType="1"/>
            </p:cNvSpPr>
            <p:nvPr/>
          </p:nvSpPr>
          <p:spPr bwMode="auto">
            <a:xfrm>
              <a:off x="1256" y="2662"/>
              <a:ext cx="176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4" name="Line 17"/>
            <p:cNvSpPr>
              <a:spLocks noChangeShapeType="1"/>
            </p:cNvSpPr>
            <p:nvPr/>
          </p:nvSpPr>
          <p:spPr bwMode="auto">
            <a:xfrm>
              <a:off x="1256" y="2892"/>
              <a:ext cx="176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5" name="Line 18"/>
            <p:cNvSpPr>
              <a:spLocks noChangeShapeType="1"/>
            </p:cNvSpPr>
            <p:nvPr/>
          </p:nvSpPr>
          <p:spPr bwMode="auto">
            <a:xfrm>
              <a:off x="1256" y="3122"/>
              <a:ext cx="176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6" name="Line 19"/>
            <p:cNvSpPr>
              <a:spLocks noChangeShapeType="1"/>
            </p:cNvSpPr>
            <p:nvPr/>
          </p:nvSpPr>
          <p:spPr bwMode="auto">
            <a:xfrm>
              <a:off x="1256" y="3352"/>
              <a:ext cx="176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7" name="Line 20"/>
            <p:cNvSpPr>
              <a:spLocks noChangeShapeType="1"/>
            </p:cNvSpPr>
            <p:nvPr/>
          </p:nvSpPr>
          <p:spPr bwMode="auto">
            <a:xfrm>
              <a:off x="1256" y="3582"/>
              <a:ext cx="176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8" name="Line 21"/>
            <p:cNvSpPr>
              <a:spLocks noChangeShapeType="1"/>
            </p:cNvSpPr>
            <p:nvPr/>
          </p:nvSpPr>
          <p:spPr bwMode="auto">
            <a:xfrm>
              <a:off x="1256" y="3812"/>
              <a:ext cx="176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9" name="Line 22"/>
            <p:cNvSpPr>
              <a:spLocks noChangeShapeType="1"/>
            </p:cNvSpPr>
            <p:nvPr/>
          </p:nvSpPr>
          <p:spPr bwMode="auto">
            <a:xfrm>
              <a:off x="1256" y="4042"/>
              <a:ext cx="176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0" name="Line 23"/>
            <p:cNvSpPr>
              <a:spLocks noChangeShapeType="1"/>
            </p:cNvSpPr>
            <p:nvPr/>
          </p:nvSpPr>
          <p:spPr bwMode="auto">
            <a:xfrm>
              <a:off x="1247" y="2432"/>
              <a:ext cx="0" cy="161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1" name="Line 24"/>
            <p:cNvSpPr>
              <a:spLocks noChangeShapeType="1"/>
            </p:cNvSpPr>
            <p:nvPr/>
          </p:nvSpPr>
          <p:spPr bwMode="auto">
            <a:xfrm>
              <a:off x="3022" y="2432"/>
              <a:ext cx="0" cy="161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2" name="Line 59"/>
            <p:cNvSpPr>
              <a:spLocks noChangeShapeType="1"/>
            </p:cNvSpPr>
            <p:nvPr/>
          </p:nvSpPr>
          <p:spPr bwMode="auto">
            <a:xfrm>
              <a:off x="920" y="2432"/>
              <a:ext cx="29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73" name="Rectangle 60"/>
            <p:cNvSpPr>
              <a:spLocks noChangeArrowheads="1"/>
            </p:cNvSpPr>
            <p:nvPr/>
          </p:nvSpPr>
          <p:spPr bwMode="auto">
            <a:xfrm>
              <a:off x="612" y="2342"/>
              <a:ext cx="390" cy="1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400">
                  <a:latin typeface="Times New Roman" panose="02020603050405020304" pitchFamily="18" charset="0"/>
                </a:rPr>
                <a:t>TOP</a:t>
              </a:r>
              <a:endParaRPr lang="en-US" altLang="zh-CN" sz="1400"/>
            </a:p>
          </p:txBody>
        </p:sp>
        <p:sp>
          <p:nvSpPr>
            <p:cNvPr id="9274" name="Line 61"/>
            <p:cNvSpPr>
              <a:spLocks noChangeShapeType="1"/>
            </p:cNvSpPr>
            <p:nvPr/>
          </p:nvSpPr>
          <p:spPr bwMode="auto">
            <a:xfrm>
              <a:off x="895" y="3957"/>
              <a:ext cx="29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75" name="Rectangle 62"/>
            <p:cNvSpPr>
              <a:spLocks noChangeArrowheads="1"/>
            </p:cNvSpPr>
            <p:nvPr/>
          </p:nvSpPr>
          <p:spPr bwMode="auto">
            <a:xfrm>
              <a:off x="649" y="3852"/>
              <a:ext cx="390"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400">
                  <a:latin typeface="Times New Roman" panose="02020603050405020304" pitchFamily="18" charset="0"/>
                </a:rPr>
                <a:t>SP</a:t>
              </a:r>
              <a:endParaRPr lang="en-US" altLang="zh-CN" sz="1400"/>
            </a:p>
          </p:txBody>
        </p:sp>
      </p:grpSp>
      <p:grpSp>
        <p:nvGrpSpPr>
          <p:cNvPr id="44" name="Group 63"/>
          <p:cNvGrpSpPr>
            <a:grpSpLocks/>
          </p:cNvGrpSpPr>
          <p:nvPr/>
        </p:nvGrpSpPr>
        <p:grpSpPr bwMode="auto">
          <a:xfrm>
            <a:off x="4651375" y="3940176"/>
            <a:ext cx="3659188" cy="2309813"/>
            <a:chOff x="3297" y="2342"/>
            <a:chExt cx="2305" cy="1455"/>
          </a:xfrm>
        </p:grpSpPr>
        <p:sp>
          <p:nvSpPr>
            <p:cNvPr id="9240" name="Rectangle 48"/>
            <p:cNvSpPr>
              <a:spLocks noChangeArrowheads="1"/>
            </p:cNvSpPr>
            <p:nvPr/>
          </p:nvSpPr>
          <p:spPr bwMode="auto">
            <a:xfrm>
              <a:off x="4023" y="3479"/>
              <a:ext cx="1579" cy="31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zh-CN" altLang="en-US" sz="1800"/>
                <a:t>主程序全局数据区</a:t>
              </a:r>
            </a:p>
          </p:txBody>
        </p:sp>
        <p:sp>
          <p:nvSpPr>
            <p:cNvPr id="9241" name="Rectangle 49"/>
            <p:cNvSpPr>
              <a:spLocks noChangeArrowheads="1"/>
            </p:cNvSpPr>
            <p:nvPr/>
          </p:nvSpPr>
          <p:spPr bwMode="auto">
            <a:xfrm>
              <a:off x="4014" y="3158"/>
              <a:ext cx="1579" cy="319"/>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en-US" altLang="zh-CN" sz="1800"/>
                <a:t>Q</a:t>
              </a:r>
              <a:r>
                <a:rPr lang="zh-CN" altLang="en-US" sz="1800"/>
                <a:t>的活动记录</a:t>
              </a:r>
            </a:p>
          </p:txBody>
        </p:sp>
        <p:sp>
          <p:nvSpPr>
            <p:cNvPr id="9242" name="Rectangle 50"/>
            <p:cNvSpPr>
              <a:spLocks noChangeArrowheads="1"/>
            </p:cNvSpPr>
            <p:nvPr/>
          </p:nvSpPr>
          <p:spPr bwMode="auto">
            <a:xfrm>
              <a:off x="4005" y="2840"/>
              <a:ext cx="1579" cy="31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en-US" altLang="zh-CN" sz="1800"/>
                <a:t>R</a:t>
              </a:r>
              <a:r>
                <a:rPr lang="zh-CN" altLang="en-US" sz="1800"/>
                <a:t>的活动记录</a:t>
              </a:r>
            </a:p>
          </p:txBody>
        </p:sp>
        <p:sp>
          <p:nvSpPr>
            <p:cNvPr id="9243" name="Rectangle 51"/>
            <p:cNvSpPr>
              <a:spLocks noChangeArrowheads="1"/>
            </p:cNvSpPr>
            <p:nvPr/>
          </p:nvSpPr>
          <p:spPr bwMode="auto">
            <a:xfrm>
              <a:off x="4014" y="2523"/>
              <a:ext cx="1579" cy="319"/>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en-US" altLang="zh-CN" sz="1800"/>
                <a:t>R</a:t>
              </a:r>
              <a:r>
                <a:rPr lang="zh-CN" altLang="en-US" sz="1800"/>
                <a:t>的数组区</a:t>
              </a:r>
            </a:p>
          </p:txBody>
        </p:sp>
        <p:sp>
          <p:nvSpPr>
            <p:cNvPr id="9244" name="Line 52"/>
            <p:cNvSpPr>
              <a:spLocks noChangeShapeType="1"/>
            </p:cNvSpPr>
            <p:nvPr/>
          </p:nvSpPr>
          <p:spPr bwMode="auto">
            <a:xfrm>
              <a:off x="4023" y="2523"/>
              <a:ext cx="1579"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5" name="Line 53"/>
            <p:cNvSpPr>
              <a:spLocks noChangeShapeType="1"/>
            </p:cNvSpPr>
            <p:nvPr/>
          </p:nvSpPr>
          <p:spPr bwMode="auto">
            <a:xfrm>
              <a:off x="4023" y="2842"/>
              <a:ext cx="157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6" name="Line 54"/>
            <p:cNvSpPr>
              <a:spLocks noChangeShapeType="1"/>
            </p:cNvSpPr>
            <p:nvPr/>
          </p:nvSpPr>
          <p:spPr bwMode="auto">
            <a:xfrm>
              <a:off x="4023" y="3160"/>
              <a:ext cx="157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7" name="Line 55"/>
            <p:cNvSpPr>
              <a:spLocks noChangeShapeType="1"/>
            </p:cNvSpPr>
            <p:nvPr/>
          </p:nvSpPr>
          <p:spPr bwMode="auto">
            <a:xfrm>
              <a:off x="4023" y="3479"/>
              <a:ext cx="157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8" name="Line 56"/>
            <p:cNvSpPr>
              <a:spLocks noChangeShapeType="1"/>
            </p:cNvSpPr>
            <p:nvPr/>
          </p:nvSpPr>
          <p:spPr bwMode="auto">
            <a:xfrm>
              <a:off x="4023" y="3797"/>
              <a:ext cx="1579"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9" name="Line 57"/>
            <p:cNvSpPr>
              <a:spLocks noChangeShapeType="1"/>
            </p:cNvSpPr>
            <p:nvPr/>
          </p:nvSpPr>
          <p:spPr bwMode="auto">
            <a:xfrm>
              <a:off x="4023" y="2523"/>
              <a:ext cx="0" cy="127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0" name="Line 58"/>
            <p:cNvSpPr>
              <a:spLocks noChangeShapeType="1"/>
            </p:cNvSpPr>
            <p:nvPr/>
          </p:nvSpPr>
          <p:spPr bwMode="auto">
            <a:xfrm>
              <a:off x="5602" y="2523"/>
              <a:ext cx="0" cy="127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1" name="Line 63"/>
            <p:cNvSpPr>
              <a:spLocks noChangeShapeType="1"/>
            </p:cNvSpPr>
            <p:nvPr/>
          </p:nvSpPr>
          <p:spPr bwMode="auto">
            <a:xfrm>
              <a:off x="3687" y="2523"/>
              <a:ext cx="29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2" name="Rectangle 64"/>
            <p:cNvSpPr>
              <a:spLocks noChangeArrowheads="1"/>
            </p:cNvSpPr>
            <p:nvPr/>
          </p:nvSpPr>
          <p:spPr bwMode="auto">
            <a:xfrm>
              <a:off x="3297" y="2342"/>
              <a:ext cx="390" cy="2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400">
                  <a:latin typeface="Times New Roman" panose="02020603050405020304" pitchFamily="18" charset="0"/>
                </a:rPr>
                <a:t>TOP</a:t>
              </a:r>
              <a:endParaRPr lang="en-US" altLang="zh-CN" sz="1400"/>
            </a:p>
          </p:txBody>
        </p:sp>
        <p:sp>
          <p:nvSpPr>
            <p:cNvPr id="9253" name="Line 65"/>
            <p:cNvSpPr>
              <a:spLocks noChangeShapeType="1"/>
            </p:cNvSpPr>
            <p:nvPr/>
          </p:nvSpPr>
          <p:spPr bwMode="auto">
            <a:xfrm>
              <a:off x="3696" y="3168"/>
              <a:ext cx="29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4" name="Rectangle 66"/>
            <p:cNvSpPr>
              <a:spLocks noChangeArrowheads="1"/>
            </p:cNvSpPr>
            <p:nvPr/>
          </p:nvSpPr>
          <p:spPr bwMode="auto">
            <a:xfrm>
              <a:off x="3312" y="2976"/>
              <a:ext cx="390" cy="2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400">
                  <a:latin typeface="Times New Roman" panose="02020603050405020304" pitchFamily="18" charset="0"/>
                </a:rPr>
                <a:t>SP</a:t>
              </a:r>
              <a:endParaRPr lang="en-US" altLang="zh-CN" sz="1400"/>
            </a:p>
          </p:txBody>
        </p:sp>
      </p:grpSp>
      <p:sp>
        <p:nvSpPr>
          <p:cNvPr id="60" name="AutoShape 64"/>
          <p:cNvSpPr>
            <a:spLocks noChangeArrowheads="1"/>
          </p:cNvSpPr>
          <p:nvPr/>
        </p:nvSpPr>
        <p:spPr bwMode="auto">
          <a:xfrm>
            <a:off x="4565651" y="4514851"/>
            <a:ext cx="1008063" cy="360363"/>
          </a:xfrm>
          <a:prstGeom prst="leftArrow">
            <a:avLst>
              <a:gd name="adj1" fmla="val 50000"/>
              <a:gd name="adj2" fmla="val 69934"/>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4"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3000" fill="hold"/>
                                        <p:tgtEl>
                                          <p:spTgt spid="18"/>
                                        </p:tgtEl>
                                        <p:attrNameLst>
                                          <p:attrName>ppt_x</p:attrName>
                                        </p:attrNameLst>
                                      </p:cBhvr>
                                      <p:tavLst>
                                        <p:tav tm="0">
                                          <p:val>
                                            <p:strVal val="#ppt_x"/>
                                          </p:val>
                                        </p:tav>
                                        <p:tav tm="100000">
                                          <p:val>
                                            <p:strVal val="#ppt_x"/>
                                          </p:val>
                                        </p:tav>
                                      </p:tavLst>
                                    </p:anim>
                                    <p:anim calcmode="lin" valueType="num">
                                      <p:cBhvr>
                                        <p:cTn id="23" dur="3000" fill="hold"/>
                                        <p:tgtEl>
                                          <p:spTgt spid="18"/>
                                        </p:tgtEl>
                                        <p:attrNameLst>
                                          <p:attrName>ppt_y</p:attrName>
                                        </p:attrNameLst>
                                      </p:cBhvr>
                                      <p:tavLst>
                                        <p:tav tm="0">
                                          <p:val>
                                            <p:strVal val="#ppt_y+#ppt_h/2"/>
                                          </p:val>
                                        </p:tav>
                                        <p:tav tm="100000">
                                          <p:val>
                                            <p:strVal val="#ppt_y"/>
                                          </p:val>
                                        </p:tav>
                                      </p:tavLst>
                                    </p:anim>
                                    <p:anim calcmode="lin" valueType="num">
                                      <p:cBhvr>
                                        <p:cTn id="24" dur="3000" fill="hold"/>
                                        <p:tgtEl>
                                          <p:spTgt spid="18"/>
                                        </p:tgtEl>
                                        <p:attrNameLst>
                                          <p:attrName>ppt_w</p:attrName>
                                        </p:attrNameLst>
                                      </p:cBhvr>
                                      <p:tavLst>
                                        <p:tav tm="0">
                                          <p:val>
                                            <p:strVal val="#ppt_w"/>
                                          </p:val>
                                        </p:tav>
                                        <p:tav tm="100000">
                                          <p:val>
                                            <p:strVal val="#ppt_w"/>
                                          </p:val>
                                        </p:tav>
                                      </p:tavLst>
                                    </p:anim>
                                    <p:anim calcmode="lin" valueType="num">
                                      <p:cBhvr>
                                        <p:cTn id="25" dur="3000" fill="hold"/>
                                        <p:tgtEl>
                                          <p:spTgt spid="18"/>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8"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p:cTn id="30" dur="2000" fill="hold"/>
                                        <p:tgtEl>
                                          <p:spTgt spid="15"/>
                                        </p:tgtEl>
                                        <p:attrNameLst>
                                          <p:attrName>ppt_x</p:attrName>
                                        </p:attrNameLst>
                                      </p:cBhvr>
                                      <p:tavLst>
                                        <p:tav tm="0">
                                          <p:val>
                                            <p:strVal val="#ppt_x-#ppt_w/2"/>
                                          </p:val>
                                        </p:tav>
                                        <p:tav tm="100000">
                                          <p:val>
                                            <p:strVal val="#ppt_x"/>
                                          </p:val>
                                        </p:tav>
                                      </p:tavLst>
                                    </p:anim>
                                    <p:anim calcmode="lin" valueType="num">
                                      <p:cBhvr>
                                        <p:cTn id="31" dur="2000" fill="hold"/>
                                        <p:tgtEl>
                                          <p:spTgt spid="15"/>
                                        </p:tgtEl>
                                        <p:attrNameLst>
                                          <p:attrName>ppt_y</p:attrName>
                                        </p:attrNameLst>
                                      </p:cBhvr>
                                      <p:tavLst>
                                        <p:tav tm="0">
                                          <p:val>
                                            <p:strVal val="#ppt_y"/>
                                          </p:val>
                                        </p:tav>
                                        <p:tav tm="100000">
                                          <p:val>
                                            <p:strVal val="#ppt_y"/>
                                          </p:val>
                                        </p:tav>
                                      </p:tavLst>
                                    </p:anim>
                                    <p:anim calcmode="lin" valueType="num">
                                      <p:cBhvr>
                                        <p:cTn id="32" dur="2000" fill="hold"/>
                                        <p:tgtEl>
                                          <p:spTgt spid="15"/>
                                        </p:tgtEl>
                                        <p:attrNameLst>
                                          <p:attrName>ppt_w</p:attrName>
                                        </p:attrNameLst>
                                      </p:cBhvr>
                                      <p:tavLst>
                                        <p:tav tm="0">
                                          <p:val>
                                            <p:fltVal val="0"/>
                                          </p:val>
                                        </p:tav>
                                        <p:tav tm="100000">
                                          <p:val>
                                            <p:strVal val="#ppt_w"/>
                                          </p:val>
                                        </p:tav>
                                      </p:tavLst>
                                    </p:anim>
                                    <p:anim calcmode="lin" valueType="num">
                                      <p:cBhvr>
                                        <p:cTn id="33" dur="20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ppt_x"/>
                                          </p:val>
                                        </p:tav>
                                        <p:tav tm="100000">
                                          <p:val>
                                            <p:strVal val="#ppt_x"/>
                                          </p:val>
                                        </p:tav>
                                      </p:tavLst>
                                    </p:anim>
                                    <p:anim calcmode="lin" valueType="num">
                                      <p:cBhvr additive="base">
                                        <p:cTn id="3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8"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p:cTn id="44" dur="2000" fill="hold"/>
                                        <p:tgtEl>
                                          <p:spTgt spid="14"/>
                                        </p:tgtEl>
                                        <p:attrNameLst>
                                          <p:attrName>ppt_x</p:attrName>
                                        </p:attrNameLst>
                                      </p:cBhvr>
                                      <p:tavLst>
                                        <p:tav tm="0">
                                          <p:val>
                                            <p:strVal val="#ppt_x-#ppt_w/2"/>
                                          </p:val>
                                        </p:tav>
                                        <p:tav tm="100000">
                                          <p:val>
                                            <p:strVal val="#ppt_x"/>
                                          </p:val>
                                        </p:tav>
                                      </p:tavLst>
                                    </p:anim>
                                    <p:anim calcmode="lin" valueType="num">
                                      <p:cBhvr>
                                        <p:cTn id="45" dur="2000" fill="hold"/>
                                        <p:tgtEl>
                                          <p:spTgt spid="14"/>
                                        </p:tgtEl>
                                        <p:attrNameLst>
                                          <p:attrName>ppt_y</p:attrName>
                                        </p:attrNameLst>
                                      </p:cBhvr>
                                      <p:tavLst>
                                        <p:tav tm="0">
                                          <p:val>
                                            <p:strVal val="#ppt_y"/>
                                          </p:val>
                                        </p:tav>
                                        <p:tav tm="100000">
                                          <p:val>
                                            <p:strVal val="#ppt_y"/>
                                          </p:val>
                                        </p:tav>
                                      </p:tavLst>
                                    </p:anim>
                                    <p:anim calcmode="lin" valueType="num">
                                      <p:cBhvr>
                                        <p:cTn id="46" dur="2000" fill="hold"/>
                                        <p:tgtEl>
                                          <p:spTgt spid="14"/>
                                        </p:tgtEl>
                                        <p:attrNameLst>
                                          <p:attrName>ppt_w</p:attrName>
                                        </p:attrNameLst>
                                      </p:cBhvr>
                                      <p:tavLst>
                                        <p:tav tm="0">
                                          <p:val>
                                            <p:fltVal val="0"/>
                                          </p:val>
                                        </p:tav>
                                        <p:tav tm="100000">
                                          <p:val>
                                            <p:strVal val="#ppt_w"/>
                                          </p:val>
                                        </p:tav>
                                      </p:tavLst>
                                    </p:anim>
                                    <p:anim calcmode="lin" valueType="num">
                                      <p:cBhvr>
                                        <p:cTn id="47" dur="20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blinds(horizontal)">
                                      <p:cBhvr>
                                        <p:cTn id="52" dur="500"/>
                                        <p:tgtEl>
                                          <p:spTgt spid="1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checkerboard(across)">
                                      <p:cBhvr>
                                        <p:cTn id="57" dur="500"/>
                                        <p:tgtEl>
                                          <p:spTgt spid="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box(in)">
                                      <p:cBhvr>
                                        <p:cTn id="62" dur="500"/>
                                        <p:tgtEl>
                                          <p:spTgt spid="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blinds(horizontal)">
                                      <p:cBhvr>
                                        <p:cTn id="67" dur="500"/>
                                        <p:tgtEl>
                                          <p:spTgt spid="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7" presetClass="entr" presetSubtype="4" fill="hold" nodeType="clickEffect">
                                  <p:stCondLst>
                                    <p:cond delay="0"/>
                                  </p:stCondLst>
                                  <p:childTnLst>
                                    <p:set>
                                      <p:cBhvr>
                                        <p:cTn id="71" dur="1" fill="hold">
                                          <p:stCondLst>
                                            <p:cond delay="0"/>
                                          </p:stCondLst>
                                        </p:cTn>
                                        <p:tgtEl>
                                          <p:spTgt spid="19"/>
                                        </p:tgtEl>
                                        <p:attrNameLst>
                                          <p:attrName>style.visibility</p:attrName>
                                        </p:attrNameLst>
                                      </p:cBhvr>
                                      <p:to>
                                        <p:strVal val="visible"/>
                                      </p:to>
                                    </p:set>
                                    <p:anim calcmode="lin" valueType="num">
                                      <p:cBhvr>
                                        <p:cTn id="72" dur="3000" fill="hold"/>
                                        <p:tgtEl>
                                          <p:spTgt spid="19"/>
                                        </p:tgtEl>
                                        <p:attrNameLst>
                                          <p:attrName>ppt_x</p:attrName>
                                        </p:attrNameLst>
                                      </p:cBhvr>
                                      <p:tavLst>
                                        <p:tav tm="0">
                                          <p:val>
                                            <p:strVal val="#ppt_x"/>
                                          </p:val>
                                        </p:tav>
                                        <p:tav tm="100000">
                                          <p:val>
                                            <p:strVal val="#ppt_x"/>
                                          </p:val>
                                        </p:tav>
                                      </p:tavLst>
                                    </p:anim>
                                    <p:anim calcmode="lin" valueType="num">
                                      <p:cBhvr>
                                        <p:cTn id="73" dur="3000" fill="hold"/>
                                        <p:tgtEl>
                                          <p:spTgt spid="19"/>
                                        </p:tgtEl>
                                        <p:attrNameLst>
                                          <p:attrName>ppt_y</p:attrName>
                                        </p:attrNameLst>
                                      </p:cBhvr>
                                      <p:tavLst>
                                        <p:tav tm="0">
                                          <p:val>
                                            <p:strVal val="#ppt_y+#ppt_h/2"/>
                                          </p:val>
                                        </p:tav>
                                        <p:tav tm="100000">
                                          <p:val>
                                            <p:strVal val="#ppt_y"/>
                                          </p:val>
                                        </p:tav>
                                      </p:tavLst>
                                    </p:anim>
                                    <p:anim calcmode="lin" valueType="num">
                                      <p:cBhvr>
                                        <p:cTn id="74" dur="3000" fill="hold"/>
                                        <p:tgtEl>
                                          <p:spTgt spid="19"/>
                                        </p:tgtEl>
                                        <p:attrNameLst>
                                          <p:attrName>ppt_w</p:attrName>
                                        </p:attrNameLst>
                                      </p:cBhvr>
                                      <p:tavLst>
                                        <p:tav tm="0">
                                          <p:val>
                                            <p:strVal val="#ppt_w"/>
                                          </p:val>
                                        </p:tav>
                                        <p:tav tm="100000">
                                          <p:val>
                                            <p:strVal val="#ppt_w"/>
                                          </p:val>
                                        </p:tav>
                                      </p:tavLst>
                                    </p:anim>
                                    <p:anim calcmode="lin" valueType="num">
                                      <p:cBhvr>
                                        <p:cTn id="75" dur="3000" fill="hold"/>
                                        <p:tgtEl>
                                          <p:spTgt spid="19"/>
                                        </p:tgtEl>
                                        <p:attrNameLst>
                                          <p:attrName>ppt_h</p:attrName>
                                        </p:attrNameLst>
                                      </p:cBhvr>
                                      <p:tavLst>
                                        <p:tav tm="0">
                                          <p:val>
                                            <p:fltVal val="0"/>
                                          </p:val>
                                        </p:tav>
                                        <p:tav tm="100000">
                                          <p:val>
                                            <p:strVal val="#ppt_h"/>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5" presetClass="entr" presetSubtype="10"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checkerboard(across)">
                                      <p:cBhvr>
                                        <p:cTn id="80" dur="500"/>
                                        <p:tgtEl>
                                          <p:spTgt spid="11"/>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8" presetClass="entr" presetSubtype="16" fill="hold" grpId="0" nodeType="click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diamond(in)">
                                      <p:cBhvr>
                                        <p:cTn id="85" dur="2000"/>
                                        <p:tgtEl>
                                          <p:spTgt spid="10"/>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7" presetClass="entr" presetSubtype="4" fill="hold" nodeType="click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p:cTn id="90" dur="2000" fill="hold"/>
                                        <p:tgtEl>
                                          <p:spTgt spid="20"/>
                                        </p:tgtEl>
                                        <p:attrNameLst>
                                          <p:attrName>ppt_x</p:attrName>
                                        </p:attrNameLst>
                                      </p:cBhvr>
                                      <p:tavLst>
                                        <p:tav tm="0">
                                          <p:val>
                                            <p:strVal val="#ppt_x"/>
                                          </p:val>
                                        </p:tav>
                                        <p:tav tm="100000">
                                          <p:val>
                                            <p:strVal val="#ppt_x"/>
                                          </p:val>
                                        </p:tav>
                                      </p:tavLst>
                                    </p:anim>
                                    <p:anim calcmode="lin" valueType="num">
                                      <p:cBhvr>
                                        <p:cTn id="91" dur="2000" fill="hold"/>
                                        <p:tgtEl>
                                          <p:spTgt spid="20"/>
                                        </p:tgtEl>
                                        <p:attrNameLst>
                                          <p:attrName>ppt_y</p:attrName>
                                        </p:attrNameLst>
                                      </p:cBhvr>
                                      <p:tavLst>
                                        <p:tav tm="0">
                                          <p:val>
                                            <p:strVal val="#ppt_y+#ppt_h/2"/>
                                          </p:val>
                                        </p:tav>
                                        <p:tav tm="100000">
                                          <p:val>
                                            <p:strVal val="#ppt_y"/>
                                          </p:val>
                                        </p:tav>
                                      </p:tavLst>
                                    </p:anim>
                                    <p:anim calcmode="lin" valueType="num">
                                      <p:cBhvr>
                                        <p:cTn id="92" dur="2000" fill="hold"/>
                                        <p:tgtEl>
                                          <p:spTgt spid="20"/>
                                        </p:tgtEl>
                                        <p:attrNameLst>
                                          <p:attrName>ppt_w</p:attrName>
                                        </p:attrNameLst>
                                      </p:cBhvr>
                                      <p:tavLst>
                                        <p:tav tm="0">
                                          <p:val>
                                            <p:strVal val="#ppt_w"/>
                                          </p:val>
                                        </p:tav>
                                        <p:tav tm="100000">
                                          <p:val>
                                            <p:strVal val="#ppt_w"/>
                                          </p:val>
                                        </p:tav>
                                      </p:tavLst>
                                    </p:anim>
                                    <p:anim calcmode="lin" valueType="num">
                                      <p:cBhvr>
                                        <p:cTn id="93" dur="2000" fill="hold"/>
                                        <p:tgtEl>
                                          <p:spTgt spid="20"/>
                                        </p:tgtEl>
                                        <p:attrNameLst>
                                          <p:attrName>ppt_h</p:attrName>
                                        </p:attrNameLst>
                                      </p:cBhvr>
                                      <p:tavLst>
                                        <p:tav tm="0">
                                          <p:val>
                                            <p:fltVal val="0"/>
                                          </p:val>
                                        </p:tav>
                                        <p:tav tm="100000">
                                          <p:val>
                                            <p:strVal val="#ppt_h"/>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blinds(horizontal)">
                                      <p:cBhvr>
                                        <p:cTn id="98" dur="500"/>
                                        <p:tgtEl>
                                          <p:spTgt spid="13"/>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4" presetClass="entr" presetSubtype="16" fill="hold" grpId="0" nodeType="clickEffect">
                                  <p:stCondLst>
                                    <p:cond delay="0"/>
                                  </p:stCondLst>
                                  <p:childTnLst>
                                    <p:set>
                                      <p:cBhvr>
                                        <p:cTn id="102" dur="1" fill="hold">
                                          <p:stCondLst>
                                            <p:cond delay="0"/>
                                          </p:stCondLst>
                                        </p:cTn>
                                        <p:tgtEl>
                                          <p:spTgt spid="12"/>
                                        </p:tgtEl>
                                        <p:attrNameLst>
                                          <p:attrName>style.visibility</p:attrName>
                                        </p:attrNameLst>
                                      </p:cBhvr>
                                      <p:to>
                                        <p:strVal val="visible"/>
                                      </p:to>
                                    </p:set>
                                    <p:animEffect transition="in" filter="box(in)">
                                      <p:cBhvr>
                                        <p:cTn id="103" dur="500"/>
                                        <p:tgtEl>
                                          <p:spTgt spid="12"/>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7" presetClass="entr" presetSubtype="4" fill="hold" nodeType="clickEffect">
                                  <p:stCondLst>
                                    <p:cond delay="0"/>
                                  </p:stCondLst>
                                  <p:childTnLst>
                                    <p:set>
                                      <p:cBhvr>
                                        <p:cTn id="107" dur="1" fill="hold">
                                          <p:stCondLst>
                                            <p:cond delay="0"/>
                                          </p:stCondLst>
                                        </p:cTn>
                                        <p:tgtEl>
                                          <p:spTgt spid="21"/>
                                        </p:tgtEl>
                                        <p:attrNameLst>
                                          <p:attrName>style.visibility</p:attrName>
                                        </p:attrNameLst>
                                      </p:cBhvr>
                                      <p:to>
                                        <p:strVal val="visible"/>
                                      </p:to>
                                    </p:set>
                                    <p:anim calcmode="lin" valueType="num">
                                      <p:cBhvr>
                                        <p:cTn id="108" dur="2000" fill="hold"/>
                                        <p:tgtEl>
                                          <p:spTgt spid="21"/>
                                        </p:tgtEl>
                                        <p:attrNameLst>
                                          <p:attrName>ppt_x</p:attrName>
                                        </p:attrNameLst>
                                      </p:cBhvr>
                                      <p:tavLst>
                                        <p:tav tm="0">
                                          <p:val>
                                            <p:strVal val="#ppt_x"/>
                                          </p:val>
                                        </p:tav>
                                        <p:tav tm="100000">
                                          <p:val>
                                            <p:strVal val="#ppt_x"/>
                                          </p:val>
                                        </p:tav>
                                      </p:tavLst>
                                    </p:anim>
                                    <p:anim calcmode="lin" valueType="num">
                                      <p:cBhvr>
                                        <p:cTn id="109" dur="2000" fill="hold"/>
                                        <p:tgtEl>
                                          <p:spTgt spid="21"/>
                                        </p:tgtEl>
                                        <p:attrNameLst>
                                          <p:attrName>ppt_y</p:attrName>
                                        </p:attrNameLst>
                                      </p:cBhvr>
                                      <p:tavLst>
                                        <p:tav tm="0">
                                          <p:val>
                                            <p:strVal val="#ppt_y+#ppt_h/2"/>
                                          </p:val>
                                        </p:tav>
                                        <p:tav tm="100000">
                                          <p:val>
                                            <p:strVal val="#ppt_y"/>
                                          </p:val>
                                        </p:tav>
                                      </p:tavLst>
                                    </p:anim>
                                    <p:anim calcmode="lin" valueType="num">
                                      <p:cBhvr>
                                        <p:cTn id="110" dur="2000" fill="hold"/>
                                        <p:tgtEl>
                                          <p:spTgt spid="21"/>
                                        </p:tgtEl>
                                        <p:attrNameLst>
                                          <p:attrName>ppt_w</p:attrName>
                                        </p:attrNameLst>
                                      </p:cBhvr>
                                      <p:tavLst>
                                        <p:tav tm="0">
                                          <p:val>
                                            <p:strVal val="#ppt_w"/>
                                          </p:val>
                                        </p:tav>
                                        <p:tav tm="100000">
                                          <p:val>
                                            <p:strVal val="#ppt_w"/>
                                          </p:val>
                                        </p:tav>
                                      </p:tavLst>
                                    </p:anim>
                                    <p:anim calcmode="lin" valueType="num">
                                      <p:cBhvr>
                                        <p:cTn id="111" dur="20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112" fill="hold" nodeType="clickPar">
                      <p:stCondLst>
                        <p:cond delay="indefinite"/>
                      </p:stCondLst>
                      <p:childTnLst>
                        <p:par>
                          <p:cTn id="113" fill="hold" nodeType="withGroup">
                            <p:stCondLst>
                              <p:cond delay="0"/>
                            </p:stCondLst>
                            <p:childTnLst>
                              <p:par>
                                <p:cTn id="114" presetID="5" presetClass="entr" presetSubtype="10" fill="hold" nodeType="clickEffect">
                                  <p:stCondLst>
                                    <p:cond delay="0"/>
                                  </p:stCondLst>
                                  <p:childTnLst>
                                    <p:set>
                                      <p:cBhvr>
                                        <p:cTn id="115" dur="1" fill="hold">
                                          <p:stCondLst>
                                            <p:cond delay="0"/>
                                          </p:stCondLst>
                                        </p:cTn>
                                        <p:tgtEl>
                                          <p:spTgt spid="44"/>
                                        </p:tgtEl>
                                        <p:attrNameLst>
                                          <p:attrName>style.visibility</p:attrName>
                                        </p:attrNameLst>
                                      </p:cBhvr>
                                      <p:to>
                                        <p:strVal val="visible"/>
                                      </p:to>
                                    </p:set>
                                    <p:animEffect transition="in" filter="checkerboard(across)">
                                      <p:cBhvr>
                                        <p:cTn id="116" dur="2000"/>
                                        <p:tgtEl>
                                          <p:spTgt spid="44"/>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7" presetClass="entr" presetSubtype="2" fill="hold" grpId="0" nodeType="click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p:cTn id="121" dur="2000" fill="hold"/>
                                        <p:tgtEl>
                                          <p:spTgt spid="60"/>
                                        </p:tgtEl>
                                        <p:attrNameLst>
                                          <p:attrName>ppt_x</p:attrName>
                                        </p:attrNameLst>
                                      </p:cBhvr>
                                      <p:tavLst>
                                        <p:tav tm="0">
                                          <p:val>
                                            <p:strVal val="#ppt_x+#ppt_w/2"/>
                                          </p:val>
                                        </p:tav>
                                        <p:tav tm="100000">
                                          <p:val>
                                            <p:strVal val="#ppt_x"/>
                                          </p:val>
                                        </p:tav>
                                      </p:tavLst>
                                    </p:anim>
                                    <p:anim calcmode="lin" valueType="num">
                                      <p:cBhvr>
                                        <p:cTn id="122" dur="2000" fill="hold"/>
                                        <p:tgtEl>
                                          <p:spTgt spid="60"/>
                                        </p:tgtEl>
                                        <p:attrNameLst>
                                          <p:attrName>ppt_y</p:attrName>
                                        </p:attrNameLst>
                                      </p:cBhvr>
                                      <p:tavLst>
                                        <p:tav tm="0">
                                          <p:val>
                                            <p:strVal val="#ppt_y"/>
                                          </p:val>
                                        </p:tav>
                                        <p:tav tm="100000">
                                          <p:val>
                                            <p:strVal val="#ppt_y"/>
                                          </p:val>
                                        </p:tav>
                                      </p:tavLst>
                                    </p:anim>
                                    <p:anim calcmode="lin" valueType="num">
                                      <p:cBhvr>
                                        <p:cTn id="123" dur="2000" fill="hold"/>
                                        <p:tgtEl>
                                          <p:spTgt spid="60"/>
                                        </p:tgtEl>
                                        <p:attrNameLst>
                                          <p:attrName>ppt_w</p:attrName>
                                        </p:attrNameLst>
                                      </p:cBhvr>
                                      <p:tavLst>
                                        <p:tav tm="0">
                                          <p:val>
                                            <p:fltVal val="0"/>
                                          </p:val>
                                        </p:tav>
                                        <p:tav tm="100000">
                                          <p:val>
                                            <p:strVal val="#ppt_w"/>
                                          </p:val>
                                        </p:tav>
                                      </p:tavLst>
                                    </p:anim>
                                    <p:anim calcmode="lin" valueType="num">
                                      <p:cBhvr>
                                        <p:cTn id="124" dur="2000" fill="hold"/>
                                        <p:tgtEl>
                                          <p:spTgt spid="60"/>
                                        </p:tgtEl>
                                        <p:attrNameLst>
                                          <p:attrName>ppt_h</p:attrName>
                                        </p:attrNameLst>
                                      </p:cBhvr>
                                      <p:tavLst>
                                        <p:tav tm="0">
                                          <p:val>
                                            <p:strVal val="#ppt_h"/>
                                          </p:val>
                                        </p:tav>
                                        <p:tav tm="100000">
                                          <p:val>
                                            <p:strVal val="#ppt_h"/>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8" presetClass="entr" presetSubtype="16" fill="hold" nodeType="clickEffect">
                                  <p:stCondLst>
                                    <p:cond delay="0"/>
                                  </p:stCondLst>
                                  <p:childTnLst>
                                    <p:set>
                                      <p:cBhvr>
                                        <p:cTn id="128" dur="1" fill="hold">
                                          <p:stCondLst>
                                            <p:cond delay="0"/>
                                          </p:stCondLst>
                                        </p:cTn>
                                        <p:tgtEl>
                                          <p:spTgt spid="22"/>
                                        </p:tgtEl>
                                        <p:attrNameLst>
                                          <p:attrName>style.visibility</p:attrName>
                                        </p:attrNameLst>
                                      </p:cBhvr>
                                      <p:to>
                                        <p:strVal val="visible"/>
                                      </p:to>
                                    </p:set>
                                    <p:animEffect transition="in" filter="diamond(in)">
                                      <p:cBhvr>
                                        <p:cTn id="129"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animBg="1"/>
      <p:bldP spid="17" grpId="0" animBg="1"/>
      <p:bldP spid="6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dirty="0">
                <a:solidFill>
                  <a:schemeClr val="accent2"/>
                </a:solidFill>
                <a:latin typeface="隶书" panose="02010509060101010101" pitchFamily="49" charset="-122"/>
                <a:ea typeface="隶书" panose="02010509060101010101" pitchFamily="49" charset="-122"/>
              </a:rPr>
              <a:t>9</a:t>
            </a:r>
            <a:r>
              <a:rPr lang="en-US" altLang="zh-CN" dirty="0" smtClean="0">
                <a:solidFill>
                  <a:schemeClr val="accent2"/>
                </a:solidFill>
                <a:latin typeface="隶书" panose="02010509060101010101" pitchFamily="49" charset="-122"/>
                <a:ea typeface="隶书" panose="02010509060101010101" pitchFamily="49" charset="-122"/>
              </a:rPr>
              <a:t>.2.2</a:t>
            </a:r>
            <a:r>
              <a:rPr lang="zh-CN" altLang="en-US" b="1" dirty="0" smtClean="0">
                <a:solidFill>
                  <a:schemeClr val="accent2"/>
                </a:solidFill>
                <a:latin typeface="隶书" panose="02010509060101010101" pitchFamily="49" charset="-122"/>
                <a:ea typeface="隶书" panose="02010509060101010101" pitchFamily="49" charset="-122"/>
              </a:rPr>
              <a:t>嵌套过程语言的栈式实现</a:t>
            </a:r>
            <a:endParaRPr lang="zh-CN" altLang="en-US" dirty="0" smtClean="0"/>
          </a:p>
        </p:txBody>
      </p:sp>
      <p:sp>
        <p:nvSpPr>
          <p:cNvPr id="10243" name="内容占位符 2"/>
          <p:cNvSpPr>
            <a:spLocks noGrp="1"/>
          </p:cNvSpPr>
          <p:nvPr>
            <p:ph idx="1"/>
          </p:nvPr>
        </p:nvSpPr>
        <p:spPr/>
        <p:txBody>
          <a:bodyPr/>
          <a:lstStyle/>
          <a:p>
            <a:pPr marL="609600" indent="-609600">
              <a:lnSpc>
                <a:spcPct val="110000"/>
              </a:lnSpc>
              <a:spcAft>
                <a:spcPct val="20000"/>
              </a:spcAft>
              <a:buFont typeface="Wingdings" panose="05000000000000000000" pitchFamily="2" charset="2"/>
              <a:buChar char="l"/>
            </a:pPr>
            <a:r>
              <a:rPr lang="zh-CN" altLang="en-US" sz="2000" b="1">
                <a:solidFill>
                  <a:srgbClr val="990033"/>
                </a:solidFill>
                <a:latin typeface="宋体" panose="02010600030101010101" pitchFamily="2" charset="-122"/>
              </a:rPr>
              <a:t>主要特点</a:t>
            </a:r>
            <a:r>
              <a:rPr lang="zh-CN" altLang="en-US" sz="2000">
                <a:latin typeface="宋体" panose="02010600030101010101" pitchFamily="2" charset="-122"/>
              </a:rPr>
              <a:t>：（语言）一个过程可以引用包围它的任一外层过程所定义的标识符（如变量，数组或过程等）；（实现）一个过程可以引用它的任一外层过程的最新活动记录中的某些数据；必须设法跟踪每个外层过程的最新活动记录的位置。</a:t>
            </a:r>
          </a:p>
          <a:p>
            <a:pPr marL="609600" indent="-609600">
              <a:lnSpc>
                <a:spcPct val="110000"/>
              </a:lnSpc>
              <a:spcAft>
                <a:spcPct val="20000"/>
              </a:spcAft>
              <a:buFont typeface="Wingdings" panose="05000000000000000000" pitchFamily="2" charset="2"/>
              <a:buChar char="l"/>
            </a:pPr>
            <a:r>
              <a:rPr lang="zh-CN" altLang="en-US" sz="2000" b="1">
                <a:solidFill>
                  <a:srgbClr val="990033"/>
                </a:solidFill>
                <a:latin typeface="宋体" panose="02010600030101010101" pitchFamily="2" charset="-122"/>
              </a:rPr>
              <a:t>关键技术</a:t>
            </a:r>
            <a:r>
              <a:rPr lang="zh-CN" altLang="en-US" sz="2000">
                <a:latin typeface="宋体" panose="02010600030101010101" pitchFamily="2" charset="-122"/>
              </a:rPr>
              <a:t>：</a:t>
            </a:r>
            <a:r>
              <a:rPr lang="zh-CN" altLang="en-US" sz="2000" b="1" i="1">
                <a:solidFill>
                  <a:srgbClr val="990033"/>
                </a:solidFill>
                <a:latin typeface="宋体" panose="02010600030101010101" pitchFamily="2" charset="-122"/>
              </a:rPr>
              <a:t>嵌套过程主要解决对非局部变量的引用问题</a:t>
            </a:r>
            <a:r>
              <a:rPr lang="zh-CN" altLang="en-US" sz="2000">
                <a:latin typeface="宋体" panose="02010600030101010101" pitchFamily="2" charset="-122"/>
              </a:rPr>
              <a:t>。</a:t>
            </a:r>
          </a:p>
          <a:p>
            <a:pPr marL="609600" indent="-609600">
              <a:lnSpc>
                <a:spcPct val="110000"/>
              </a:lnSpc>
              <a:spcAft>
                <a:spcPct val="20000"/>
              </a:spcAft>
              <a:buFont typeface="Wingdings" panose="05000000000000000000" pitchFamily="2" charset="2"/>
              <a:buChar char="l"/>
            </a:pPr>
            <a:r>
              <a:rPr lang="zh-CN" altLang="en-US" sz="2000" b="1">
                <a:solidFill>
                  <a:srgbClr val="990033"/>
                </a:solidFill>
                <a:latin typeface="宋体" panose="02010600030101010101" pitchFamily="2" charset="-122"/>
              </a:rPr>
              <a:t>跟踪的办法有两种</a:t>
            </a:r>
            <a:r>
              <a:rPr lang="zh-CN" altLang="en-US" sz="2000">
                <a:latin typeface="宋体" panose="02010600030101010101" pitchFamily="2" charset="-122"/>
              </a:rPr>
              <a:t>：一种是在过程活动记录中增设存取链，指向包含该过程的直接外层过程的最新活动记录的起始位置；另一种是每进入一个过程后，在建立它的活动记录的同时建立一张嵌套层次显示表</a:t>
            </a:r>
            <a:r>
              <a:rPr lang="en-US" altLang="zh-CN" sz="2000">
                <a:latin typeface="宋体" panose="02010600030101010101" pitchFamily="2" charset="-122"/>
              </a:rPr>
              <a:t>display</a:t>
            </a:r>
            <a:r>
              <a:rPr lang="zh-CN" altLang="en-US" sz="2000">
                <a:latin typeface="宋体" panose="02010600030101010101" pitchFamily="2" charset="-122"/>
              </a:rPr>
              <a:t>。</a:t>
            </a:r>
          </a:p>
          <a:p>
            <a:pPr marL="609600" indent="-609600">
              <a:lnSpc>
                <a:spcPct val="110000"/>
              </a:lnSpc>
              <a:spcAft>
                <a:spcPct val="20000"/>
              </a:spcAft>
              <a:buFont typeface="Wingdings" panose="05000000000000000000" pitchFamily="2" charset="2"/>
              <a:buChar char="l"/>
            </a:pPr>
            <a:r>
              <a:rPr lang="zh-CN" altLang="en-US" sz="2000">
                <a:latin typeface="宋体" panose="02010600030101010101" pitchFamily="2" charset="-122"/>
              </a:rPr>
              <a:t>存取链和控制链分别是存取非局部变量和指定直接外部过程。</a:t>
            </a:r>
          </a:p>
          <a:p>
            <a:pPr marL="609600" indent="-609600">
              <a:lnSpc>
                <a:spcPct val="110000"/>
              </a:lnSpc>
              <a:spcAft>
                <a:spcPct val="20000"/>
              </a:spcAft>
              <a:buFont typeface="Wingdings" panose="05000000000000000000" pitchFamily="2" charset="2"/>
              <a:buChar char="l"/>
            </a:pPr>
            <a:r>
              <a:rPr lang="zh-CN" altLang="en-US" sz="2000" b="1">
                <a:solidFill>
                  <a:srgbClr val="990033"/>
                </a:solidFill>
                <a:latin typeface="宋体" panose="02010600030101010101" pitchFamily="2" charset="-122"/>
              </a:rPr>
              <a:t>嵌套层次</a:t>
            </a:r>
            <a:r>
              <a:rPr lang="zh-CN" altLang="en-US" sz="2000">
                <a:latin typeface="宋体" panose="02010600030101010101" pitchFamily="2" charset="-122"/>
              </a:rPr>
              <a:t>：指过程定义的层数。 </a:t>
            </a:r>
            <a:r>
              <a:rPr lang="en-US" altLang="zh-CN" sz="2000">
                <a:latin typeface="宋体" panose="02010600030101010101" pitchFamily="2" charset="-122"/>
              </a:rPr>
              <a:t>Display</a:t>
            </a:r>
            <a:r>
              <a:rPr lang="zh-CN" altLang="en-US" sz="2000">
                <a:latin typeface="宋体" panose="02010600030101010101" pitchFamily="2" charset="-122"/>
              </a:rPr>
              <a:t>是一个数组，也可以看作为一个小栈。自顶向下每个单元依次存放着现行层、直接外层、</a:t>
            </a:r>
            <a:r>
              <a:rPr lang="en-US" altLang="zh-CN" sz="2000">
                <a:latin typeface="宋体" panose="02010600030101010101" pitchFamily="2" charset="-122"/>
              </a:rPr>
              <a:t>……</a:t>
            </a:r>
            <a:r>
              <a:rPr lang="zh-CN" altLang="en-US" sz="2000">
                <a:latin typeface="宋体" panose="02010600030101010101" pitchFamily="2" charset="-122"/>
              </a:rPr>
              <a:t>、最外层等每一层过程的最新活动记录地址。</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b="1" smtClean="0">
                <a:solidFill>
                  <a:schemeClr val="accent2"/>
                </a:solidFill>
                <a:latin typeface="隶书" panose="02010509060101010101" pitchFamily="49" charset="-122"/>
                <a:ea typeface="隶书" panose="02010509060101010101" pitchFamily="49" charset="-122"/>
              </a:rPr>
              <a:t>举例</a:t>
            </a:r>
            <a:endParaRPr lang="zh-CN" altLang="en-US" smtClean="0"/>
          </a:p>
        </p:txBody>
      </p:sp>
      <p:sp>
        <p:nvSpPr>
          <p:cNvPr id="11267" name="内容占位符 2"/>
          <p:cNvSpPr>
            <a:spLocks noGrp="1"/>
          </p:cNvSpPr>
          <p:nvPr>
            <p:ph idx="1"/>
          </p:nvPr>
        </p:nvSpPr>
        <p:spPr>
          <a:xfrm>
            <a:off x="467916" y="1600994"/>
            <a:ext cx="6470650" cy="4525963"/>
          </a:xfrm>
        </p:spPr>
        <p:txBody>
          <a:bodyPr/>
          <a:lstStyle/>
          <a:p>
            <a:pPr marL="609600" indent="-609600">
              <a:lnSpc>
                <a:spcPct val="110000"/>
              </a:lnSpc>
              <a:spcAft>
                <a:spcPct val="20000"/>
              </a:spcAft>
              <a:buFont typeface="Wingdings" panose="05000000000000000000" pitchFamily="2" charset="2"/>
              <a:buChar char="l"/>
            </a:pPr>
            <a:r>
              <a:rPr lang="zh-CN" altLang="en-US" sz="2400" dirty="0">
                <a:latin typeface="宋体" panose="02010600030101010101" pitchFamily="2" charset="-122"/>
              </a:rPr>
              <a:t>程序中过程定义的嵌套情况</a:t>
            </a:r>
          </a:p>
          <a:p>
            <a:pPr marL="609600" indent="-609600">
              <a:lnSpc>
                <a:spcPct val="110000"/>
              </a:lnSpc>
              <a:spcAft>
                <a:spcPct val="20000"/>
              </a:spcAft>
              <a:buFont typeface="Wingdings" panose="05000000000000000000" pitchFamily="2" charset="2"/>
              <a:buChar char="l"/>
            </a:pPr>
            <a:r>
              <a:rPr lang="en-US" altLang="zh-CN" sz="2400" dirty="0">
                <a:latin typeface="宋体" panose="02010600030101010101" pitchFamily="2" charset="-122"/>
              </a:rPr>
              <a:t>Sort</a:t>
            </a:r>
            <a:r>
              <a:rPr lang="zh-CN" altLang="en-US" sz="2400" dirty="0">
                <a:latin typeface="宋体" panose="02010600030101010101" pitchFamily="2" charset="-122"/>
              </a:rPr>
              <a:t>看成整个程序的最外层。</a:t>
            </a:r>
          </a:p>
          <a:p>
            <a:pPr marL="609600" indent="-609600">
              <a:lnSpc>
                <a:spcPct val="110000"/>
              </a:lnSpc>
              <a:spcAft>
                <a:spcPct val="20000"/>
              </a:spcAft>
              <a:buFont typeface="Wingdings" panose="05000000000000000000" pitchFamily="2" charset="2"/>
              <a:buChar char="l"/>
            </a:pPr>
            <a:r>
              <a:rPr lang="zh-CN" altLang="en-US" sz="2400" dirty="0">
                <a:latin typeface="宋体" panose="02010600030101010101" pitchFamily="2" charset="-122"/>
              </a:rPr>
              <a:t>过程</a:t>
            </a:r>
            <a:r>
              <a:rPr lang="en-US" altLang="zh-CN" sz="2400" dirty="0" err="1">
                <a:latin typeface="宋体" panose="02010600030101010101" pitchFamily="2" charset="-122"/>
              </a:rPr>
              <a:t>readarray</a:t>
            </a:r>
            <a:r>
              <a:rPr lang="zh-CN" altLang="en-US" sz="2400" dirty="0">
                <a:latin typeface="宋体" panose="02010600030101010101" pitchFamily="2" charset="-122"/>
              </a:rPr>
              <a:t>、</a:t>
            </a:r>
            <a:r>
              <a:rPr lang="en-US" altLang="zh-CN" sz="2400" dirty="0">
                <a:latin typeface="宋体" panose="02010600030101010101" pitchFamily="2" charset="-122"/>
              </a:rPr>
              <a:t>exchange</a:t>
            </a:r>
            <a:r>
              <a:rPr lang="zh-CN" altLang="en-US" sz="2400" dirty="0">
                <a:latin typeface="宋体" panose="02010600030101010101" pitchFamily="2" charset="-122"/>
              </a:rPr>
              <a:t>、 </a:t>
            </a:r>
            <a:r>
              <a:rPr lang="en-US" altLang="zh-CN" sz="2400" dirty="0">
                <a:latin typeface="宋体" panose="02010600030101010101" pitchFamily="2" charset="-122"/>
              </a:rPr>
              <a:t>quicksort</a:t>
            </a:r>
            <a:r>
              <a:rPr lang="zh-CN" altLang="en-US" sz="2400" dirty="0">
                <a:latin typeface="宋体" panose="02010600030101010101" pitchFamily="2" charset="-122"/>
              </a:rPr>
              <a:t>是次外层。</a:t>
            </a:r>
          </a:p>
          <a:p>
            <a:pPr marL="609600" indent="-609600">
              <a:lnSpc>
                <a:spcPct val="110000"/>
              </a:lnSpc>
              <a:spcAft>
                <a:spcPct val="20000"/>
              </a:spcAft>
              <a:buFont typeface="Wingdings" panose="05000000000000000000" pitchFamily="2" charset="2"/>
              <a:buChar char="l"/>
            </a:pPr>
            <a:r>
              <a:rPr lang="zh-CN" altLang="en-US" sz="2400" dirty="0">
                <a:latin typeface="宋体" panose="02010600030101010101" pitchFamily="2" charset="-122"/>
              </a:rPr>
              <a:t>过程</a:t>
            </a:r>
            <a:r>
              <a:rPr lang="en-US" altLang="zh-CN" sz="2400" dirty="0">
                <a:latin typeface="宋体" panose="02010600030101010101" pitchFamily="2" charset="-122"/>
              </a:rPr>
              <a:t>partition</a:t>
            </a:r>
            <a:r>
              <a:rPr lang="zh-CN" altLang="en-US" sz="2400" dirty="0">
                <a:latin typeface="宋体" panose="02010600030101010101" pitchFamily="2" charset="-122"/>
              </a:rPr>
              <a:t>是最内层。</a:t>
            </a:r>
          </a:p>
          <a:p>
            <a:pPr marL="609600" indent="-609600">
              <a:lnSpc>
                <a:spcPct val="110000"/>
              </a:lnSpc>
              <a:spcAft>
                <a:spcPct val="20000"/>
              </a:spcAft>
              <a:buFont typeface="Wingdings" panose="05000000000000000000" pitchFamily="2" charset="2"/>
              <a:buChar char="l"/>
            </a:pPr>
            <a:r>
              <a:rPr lang="zh-CN" altLang="en-US" sz="2400" dirty="0">
                <a:latin typeface="宋体" panose="02010600030101010101" pitchFamily="2" charset="-122"/>
              </a:rPr>
              <a:t>在过程</a:t>
            </a:r>
            <a:r>
              <a:rPr lang="en-US" altLang="zh-CN" sz="2400" dirty="0" err="1">
                <a:latin typeface="宋体" panose="02010600030101010101" pitchFamily="2" charset="-122"/>
              </a:rPr>
              <a:t>readarray</a:t>
            </a:r>
            <a:r>
              <a:rPr lang="zh-CN" altLang="en-US" sz="2400" dirty="0">
                <a:latin typeface="宋体" panose="02010600030101010101" pitchFamily="2" charset="-122"/>
              </a:rPr>
              <a:t>、</a:t>
            </a:r>
            <a:r>
              <a:rPr lang="en-US" altLang="zh-CN" sz="2400" dirty="0">
                <a:latin typeface="宋体" panose="02010600030101010101" pitchFamily="2" charset="-122"/>
              </a:rPr>
              <a:t>exchange</a:t>
            </a:r>
            <a:r>
              <a:rPr lang="zh-CN" altLang="en-US" sz="2400" dirty="0">
                <a:latin typeface="宋体" panose="02010600030101010101" pitchFamily="2" charset="-122"/>
              </a:rPr>
              <a:t>和</a:t>
            </a:r>
            <a:r>
              <a:rPr lang="en-US" altLang="zh-CN" sz="2400" dirty="0">
                <a:latin typeface="宋体" panose="02010600030101010101" pitchFamily="2" charset="-122"/>
              </a:rPr>
              <a:t>partition</a:t>
            </a:r>
            <a:r>
              <a:rPr lang="zh-CN" altLang="en-US" sz="2400" dirty="0">
                <a:latin typeface="宋体" panose="02010600030101010101" pitchFamily="2" charset="-122"/>
              </a:rPr>
              <a:t>中引用的</a:t>
            </a:r>
            <a:r>
              <a:rPr lang="en-US" altLang="zh-CN" sz="2400" dirty="0">
                <a:latin typeface="宋体" panose="02010600030101010101" pitchFamily="2" charset="-122"/>
              </a:rPr>
              <a:t>a</a:t>
            </a:r>
            <a:r>
              <a:rPr lang="zh-CN" altLang="en-US" sz="2400" dirty="0">
                <a:latin typeface="宋体" panose="02010600030101010101" pitchFamily="2" charset="-122"/>
              </a:rPr>
              <a:t>均不是它们的局部变量，而是过程</a:t>
            </a:r>
            <a:r>
              <a:rPr lang="en-US" altLang="zh-CN" sz="2400" dirty="0">
                <a:latin typeface="宋体" panose="02010600030101010101" pitchFamily="2" charset="-122"/>
              </a:rPr>
              <a:t>sort</a:t>
            </a:r>
            <a:r>
              <a:rPr lang="zh-CN" altLang="en-US" sz="2400" dirty="0">
                <a:latin typeface="宋体" panose="02010600030101010101" pitchFamily="2" charset="-122"/>
              </a:rPr>
              <a:t>过程的局部变量。</a:t>
            </a:r>
          </a:p>
          <a:p>
            <a:pPr marL="609600" indent="-609600">
              <a:lnSpc>
                <a:spcPct val="110000"/>
              </a:lnSpc>
              <a:spcAft>
                <a:spcPct val="20000"/>
              </a:spcAft>
              <a:buFont typeface="Wingdings" panose="05000000000000000000" pitchFamily="2" charset="2"/>
              <a:buChar char="l"/>
            </a:pPr>
            <a:r>
              <a:rPr lang="zh-CN" altLang="en-US" sz="2400" dirty="0">
                <a:latin typeface="宋体" panose="02010600030101010101" pitchFamily="2" charset="-122"/>
              </a:rPr>
              <a:t>这就遇到了一个非局部变量的存取问题。</a:t>
            </a:r>
          </a:p>
          <a:p>
            <a:pPr marL="609600" indent="-609600">
              <a:lnSpc>
                <a:spcPct val="110000"/>
              </a:lnSpc>
              <a:spcAft>
                <a:spcPct val="20000"/>
              </a:spcAft>
              <a:buFont typeface="Wingdings" panose="05000000000000000000" pitchFamily="2" charset="2"/>
              <a:buChar char="l"/>
            </a:pPr>
            <a:r>
              <a:rPr lang="zh-CN" altLang="en-US" sz="2400" dirty="0">
                <a:latin typeface="宋体" panose="02010600030101010101" pitchFamily="2" charset="-122"/>
              </a:rPr>
              <a:t>必须设法跟踪每个外层过程的最新活动记录的位置。</a:t>
            </a:r>
          </a:p>
        </p:txBody>
      </p:sp>
      <p:graphicFrame>
        <p:nvGraphicFramePr>
          <p:cNvPr id="4" name="Group 20"/>
          <p:cNvGraphicFramePr>
            <a:graphicFrameLocks/>
          </p:cNvGraphicFramePr>
          <p:nvPr>
            <p:extLst>
              <p:ext uri="{D42A27DB-BD31-4B8C-83A1-F6EECF244321}">
                <p14:modId xmlns:p14="http://schemas.microsoft.com/office/powerpoint/2010/main" val="1106440060"/>
              </p:ext>
            </p:extLst>
          </p:nvPr>
        </p:nvGraphicFramePr>
        <p:xfrm>
          <a:off x="7095405" y="2309814"/>
          <a:ext cx="1882775" cy="3413125"/>
        </p:xfrm>
        <a:graphic>
          <a:graphicData uri="http://schemas.openxmlformats.org/drawingml/2006/table">
            <a:tbl>
              <a:tblPr/>
              <a:tblGrid>
                <a:gridCol w="1882775">
                  <a:extLst>
                    <a:ext uri="{9D8B030D-6E8A-4147-A177-3AD203B41FA5}">
                      <a16:colId xmlns:a16="http://schemas.microsoft.com/office/drawing/2014/main" val="20000"/>
                    </a:ext>
                  </a:extLst>
                </a:gridCol>
              </a:tblGrid>
              <a:tr h="682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rPr>
                        <a:t>Sort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2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rPr>
                        <a:t>  readarray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2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rPr>
                        <a:t>  exchange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2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rPr>
                        <a:t>  quicksort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82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宋体" pitchFamily="2" charset="-122"/>
                          <a:ea typeface="宋体" pitchFamily="2" charset="-122"/>
                        </a:rPr>
                        <a:t>     partition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华电课件">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1讲 数据概述.ppt [兼容模式]" id="{2EED74CB-CA1A-4992-8A98-915FA2ECF02E}" vid="{E89A2BA7-D518-4D39-A51A-34234F73D1C6}"/>
    </a:ext>
  </a:extLst>
</a:theme>
</file>

<file path=docProps/app.xml><?xml version="1.0" encoding="utf-8"?>
<Properties xmlns="http://schemas.openxmlformats.org/officeDocument/2006/extended-properties" xmlns:vt="http://schemas.openxmlformats.org/officeDocument/2006/docPropsVTypes">
  <Template>华电讲义模板</Template>
  <TotalTime>101</TotalTime>
  <Words>2758</Words>
  <Application>Microsoft Office PowerPoint</Application>
  <PresentationFormat>全屏显示(4:3)</PresentationFormat>
  <Paragraphs>252</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方正舒体</vt:lpstr>
      <vt:lpstr>隶书</vt:lpstr>
      <vt:lpstr>宋体</vt:lpstr>
      <vt:lpstr>Arial</vt:lpstr>
      <vt:lpstr>Times New Roman</vt:lpstr>
      <vt:lpstr>Wingdings</vt:lpstr>
      <vt:lpstr>华电课件</vt:lpstr>
      <vt:lpstr>第9章 运行时的存贮组织</vt:lpstr>
      <vt:lpstr>9.0概述</vt:lpstr>
      <vt:lpstr>9.0概述</vt:lpstr>
      <vt:lpstr>9.1 数据空间使用和管理方法</vt:lpstr>
      <vt:lpstr>9.2 栈式存贮分配的实现</vt:lpstr>
      <vt:lpstr>9.2.1 简单的栈式存贮分配</vt:lpstr>
      <vt:lpstr>9.2.1 简单的栈式存贮分配</vt:lpstr>
      <vt:lpstr>9.2.2嵌套过程语言的栈式实现</vt:lpstr>
      <vt:lpstr>举例</vt:lpstr>
      <vt:lpstr>举例</vt:lpstr>
      <vt:lpstr>sort→ quicksort → quicksort → partition → exchange</vt:lpstr>
      <vt:lpstr>Display表</vt:lpstr>
      <vt:lpstr>非局部变量跟踪</vt:lpstr>
      <vt:lpstr>非局部变量跟踪</vt:lpstr>
      <vt:lpstr>Display表</vt:lpstr>
      <vt:lpstr>9.3 基于堆的动态存贮分配</vt:lpstr>
      <vt:lpstr>9.3 基于堆的动态存贮分配</vt:lpstr>
      <vt:lpstr>9.3 基于堆的动态存贮分配</vt:lpstr>
      <vt:lpstr>9.4 参数传递</vt:lpstr>
      <vt:lpstr>9.4.1 传值</vt:lpstr>
      <vt:lpstr>9.4.2 传地址</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qlh</dc:creator>
  <cp:lastModifiedBy>qlh</cp:lastModifiedBy>
  <cp:revision>12</cp:revision>
  <dcterms:created xsi:type="dcterms:W3CDTF">2017-10-23T03:11:48Z</dcterms:created>
  <dcterms:modified xsi:type="dcterms:W3CDTF">2020-10-20T13:36:41Z</dcterms:modified>
</cp:coreProperties>
</file>